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09" r:id="rId2"/>
    <p:sldId id="310" r:id="rId3"/>
    <p:sldId id="311" r:id="rId4"/>
    <p:sldId id="312" r:id="rId5"/>
    <p:sldId id="313" r:id="rId6"/>
    <p:sldId id="314" r:id="rId7"/>
    <p:sldId id="256" r:id="rId8"/>
    <p:sldId id="257" r:id="rId9"/>
    <p:sldId id="258" r:id="rId10"/>
    <p:sldId id="277" r:id="rId11"/>
    <p:sldId id="278" r:id="rId12"/>
    <p:sldId id="298" r:id="rId13"/>
    <p:sldId id="304" r:id="rId14"/>
    <p:sldId id="305" r:id="rId15"/>
    <p:sldId id="306" r:id="rId16"/>
    <p:sldId id="307" r:id="rId17"/>
    <p:sldId id="290" r:id="rId18"/>
    <p:sldId id="291" r:id="rId19"/>
    <p:sldId id="292" r:id="rId20"/>
    <p:sldId id="293" r:id="rId21"/>
    <p:sldId id="294" r:id="rId22"/>
    <p:sldId id="263" r:id="rId23"/>
    <p:sldId id="265" r:id="rId24"/>
    <p:sldId id="266" r:id="rId25"/>
    <p:sldId id="267" r:id="rId26"/>
    <p:sldId id="296" r:id="rId27"/>
    <p:sldId id="297" r:id="rId28"/>
    <p:sldId id="308" r:id="rId29"/>
    <p:sldId id="273" r:id="rId30"/>
    <p:sldId id="274" r:id="rId31"/>
    <p:sldId id="275" r:id="rId32"/>
    <p:sldId id="299" r:id="rId33"/>
    <p:sldId id="300" r:id="rId34"/>
    <p:sldId id="301" r:id="rId35"/>
    <p:sldId id="302" r:id="rId36"/>
    <p:sldId id="303" r:id="rId37"/>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566" autoAdjust="0"/>
  </p:normalViewPr>
  <p:slideViewPr>
    <p:cSldViewPr snapToGrid="0" snapToObjects="1">
      <p:cViewPr varScale="1">
        <p:scale>
          <a:sx n="43" d="100"/>
          <a:sy n="43" d="100"/>
        </p:scale>
        <p:origin x="758" y="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121330193"/>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library.minghui.org/category/2,418,,1.htm"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library.minghui.org/category/32,226,,1.htm"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zhuichaguoji.org/node/4557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Shape 117"/>
          <p:cNvSpPr>
            <a:spLocks noGrp="1" noRot="1" noChangeAspect="1"/>
          </p:cNvSpPr>
          <p:nvPr>
            <p:ph type="sldImg"/>
          </p:nvPr>
        </p:nvSpPr>
        <p:spPr>
          <a:prstGeom prst="rect">
            <a:avLst/>
          </a:prstGeom>
        </p:spPr>
        <p:txBody>
          <a:bodyPr/>
          <a:lstStyle/>
          <a:p>
            <a:endParaRPr/>
          </a:p>
        </p:txBody>
      </p:sp>
      <p:sp>
        <p:nvSpPr>
          <p:cNvPr id="118" name="Shape 118"/>
          <p:cNvSpPr>
            <a:spLocks noGrp="1"/>
          </p:cNvSpPr>
          <p:nvPr>
            <p:ph type="body" sz="quarter" idx="1"/>
          </p:nvPr>
        </p:nvSpPr>
        <p:spPr>
          <a:prstGeom prst="rect">
            <a:avLst/>
          </a:prstGeom>
        </p:spPr>
        <p:txBody>
          <a:bodyPr/>
          <a:lstStyle/>
          <a:p>
            <a:pPr>
              <a:defRPr b="1"/>
            </a:pPr>
            <a:r>
              <a:rPr dirty="0" err="1" smtClean="0"/>
              <a:t>省分图片</a:t>
            </a:r>
            <a:endParaRPr dirty="0" smtClean="0"/>
          </a:p>
          <a:p>
            <a:pPr>
              <a:defRPr b="1"/>
            </a:pPr>
            <a:r>
              <a:rPr dirty="0" err="1" smtClean="0"/>
              <a:t>方法：Google搜寻省份名称</a:t>
            </a:r>
            <a:r>
              <a:rPr dirty="0" smtClean="0"/>
              <a:t> (</a:t>
            </a:r>
            <a:r>
              <a:rPr dirty="0" err="1" smtClean="0"/>
              <a:t>维基百科</a:t>
            </a:r>
            <a:r>
              <a:rPr dirty="0" smtClean="0"/>
              <a:t>)</a:t>
            </a:r>
            <a:endParaRPr dirty="0"/>
          </a:p>
        </p:txBody>
      </p:sp>
    </p:spTree>
    <p:extLst>
      <p:ext uri="{BB962C8B-B14F-4D97-AF65-F5344CB8AC3E}">
        <p14:creationId xmlns:p14="http://schemas.microsoft.com/office/powerpoint/2010/main" val="4263740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noRot="1" noChangeAspect="1"/>
          </p:cNvSpPr>
          <p:nvPr>
            <p:ph type="sldImg"/>
          </p:nvPr>
        </p:nvSpPr>
        <p:spPr>
          <a:prstGeom prst="rect">
            <a:avLst/>
          </a:prstGeom>
        </p:spPr>
        <p:txBody>
          <a:bodyPr/>
          <a:lstStyle/>
          <a:p>
            <a:endParaRPr/>
          </a:p>
        </p:txBody>
      </p:sp>
      <p:sp>
        <p:nvSpPr>
          <p:cNvPr id="228" name="Shape 228"/>
          <p:cNvSpPr>
            <a:spLocks noGrp="1"/>
          </p:cNvSpPr>
          <p:nvPr>
            <p:ph type="body" sz="quarter" idx="1"/>
          </p:nvPr>
        </p:nvSpPr>
        <p:spPr>
          <a:prstGeom prst="rect">
            <a:avLst/>
          </a:prstGeom>
        </p:spPr>
        <p:txBody>
          <a:bodyPr/>
          <a:lstStyle/>
          <a:p>
            <a:pPr>
              <a:defRPr b="1"/>
            </a:pPr>
            <a:r>
              <a:rPr dirty="0" err="1" smtClean="0"/>
              <a:t>XX省恶人恶报事例</a:t>
            </a:r>
            <a:endParaRPr dirty="0"/>
          </a:p>
          <a:p>
            <a:pPr>
              <a:defRPr u="sng"/>
            </a:pPr>
            <a:r>
              <a:rPr dirty="0">
                <a:solidFill>
                  <a:srgbClr val="0000FF"/>
                </a:solidFill>
                <a:uFill>
                  <a:solidFill>
                    <a:srgbClr val="0000FF"/>
                  </a:solidFill>
                </a:uFill>
                <a:hlinkClick r:id="rId3"/>
              </a:rPr>
              <a:t>http://library.minghui.org/categoryb/6,276,11,6.htm</a:t>
            </a:r>
          </a:p>
        </p:txBody>
      </p:sp>
    </p:spTree>
    <p:extLst>
      <p:ext uri="{BB962C8B-B14F-4D97-AF65-F5344CB8AC3E}">
        <p14:creationId xmlns:p14="http://schemas.microsoft.com/office/powerpoint/2010/main" val="3175686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王云坤</a:t>
            </a:r>
            <a:r>
              <a:rPr lang="en-US" altLang="zh-TW" dirty="0" smtClean="0"/>
              <a:t>(</a:t>
            </a:r>
            <a:r>
              <a:rPr lang="zh-TW" altLang="en-US" dirty="0" smtClean="0"/>
              <a:t>省委书记</a:t>
            </a:r>
            <a:r>
              <a:rPr lang="en-US" altLang="zh-TW" dirty="0" smtClean="0"/>
              <a:t>)</a:t>
            </a:r>
            <a:r>
              <a:rPr lang="zh-TW" altLang="en-US" dirty="0" smtClean="0"/>
              <a:t>、林炎志</a:t>
            </a:r>
            <a:r>
              <a:rPr lang="en-US" altLang="zh-TW" dirty="0" smtClean="0"/>
              <a:t>(</a:t>
            </a:r>
            <a:r>
              <a:rPr lang="zh-TW" altLang="en-US" dirty="0" smtClean="0"/>
              <a:t>省委副书记、原吉林省委处理法轮功问题领导小组组长</a:t>
            </a:r>
            <a:r>
              <a:rPr lang="en-US" altLang="zh-TW" dirty="0" smtClean="0"/>
              <a:t>)</a:t>
            </a:r>
            <a:r>
              <a:rPr lang="zh-TW" altLang="en-US" dirty="0" smtClean="0"/>
              <a:t>、洪虎</a:t>
            </a:r>
            <a:r>
              <a:rPr lang="en-US" altLang="zh-TW" dirty="0" smtClean="0"/>
              <a:t>(</a:t>
            </a:r>
            <a:r>
              <a:rPr lang="zh-TW" altLang="en-US" dirty="0" smtClean="0"/>
              <a:t>省长</a:t>
            </a:r>
            <a:r>
              <a:rPr lang="en-US" altLang="zh-TW" dirty="0" smtClean="0"/>
              <a:t>)</a:t>
            </a:r>
            <a:r>
              <a:rPr lang="zh-TW" altLang="en-US" dirty="0" smtClean="0"/>
              <a:t>、王国发</a:t>
            </a:r>
            <a:r>
              <a:rPr lang="en-US" altLang="zh-TW" dirty="0" smtClean="0"/>
              <a:t>(</a:t>
            </a:r>
            <a:r>
              <a:rPr lang="zh-TW" altLang="en-US" dirty="0" smtClean="0"/>
              <a:t>省委副书记、吉林省委处理法轮功问题领导小组组长</a:t>
            </a:r>
            <a:r>
              <a:rPr lang="en-US" altLang="zh-TW" dirty="0" smtClean="0"/>
              <a:t>)</a:t>
            </a:r>
            <a:r>
              <a:rPr lang="zh-TW" altLang="en-US" dirty="0" smtClean="0"/>
              <a:t>、苏荣</a:t>
            </a:r>
            <a:r>
              <a:rPr lang="en-US" altLang="zh-TW" dirty="0" smtClean="0"/>
              <a:t>(</a:t>
            </a:r>
            <a:r>
              <a:rPr lang="zh-TW" altLang="en-US" dirty="0" smtClean="0"/>
              <a:t>原吉林省委副书记、吉林省委处理”法轮功」问题领导小组组长，甘肃省委书记</a:t>
            </a:r>
            <a:r>
              <a:rPr lang="en-US" altLang="zh-TW" dirty="0" smtClean="0"/>
              <a:t>)</a:t>
            </a:r>
            <a:r>
              <a:rPr lang="zh-TW" altLang="en-US" dirty="0" smtClean="0"/>
              <a:t>、杨庆才</a:t>
            </a:r>
            <a:r>
              <a:rPr lang="en-US" altLang="zh-TW" dirty="0" smtClean="0"/>
              <a:t>(</a:t>
            </a:r>
            <a:r>
              <a:rPr lang="zh-TW" altLang="en-US" dirty="0" smtClean="0"/>
              <a:t>副省长</a:t>
            </a:r>
            <a:r>
              <a:rPr lang="en-US" altLang="zh-TW" dirty="0" smtClean="0"/>
              <a:t>)</a:t>
            </a:r>
            <a:r>
              <a:rPr lang="zh-TW" altLang="en-US" dirty="0" smtClean="0"/>
              <a:t>、卢全振</a:t>
            </a:r>
            <a:r>
              <a:rPr lang="en-US" altLang="zh-TW" dirty="0" smtClean="0"/>
              <a:t>(</a:t>
            </a:r>
            <a:r>
              <a:rPr lang="zh-TW" altLang="en-US" dirty="0" smtClean="0"/>
              <a:t>原吉林省委政法委副书记、</a:t>
            </a:r>
            <a:r>
              <a:rPr lang="en-US" altLang="zh-TW" dirty="0" smtClean="0"/>
              <a:t>610</a:t>
            </a:r>
            <a:r>
              <a:rPr lang="zh-TW" altLang="en-US" dirty="0" smtClean="0"/>
              <a:t>办公室主任</a:t>
            </a:r>
            <a:r>
              <a:rPr lang="en-US" altLang="zh-TW" dirty="0" smtClean="0"/>
              <a:t>)</a:t>
            </a:r>
            <a:r>
              <a:rPr lang="zh-TW" altLang="en-US" dirty="0" smtClean="0"/>
              <a:t>、王儒林</a:t>
            </a:r>
            <a:r>
              <a:rPr lang="en-US" altLang="zh-TW" dirty="0" smtClean="0"/>
              <a:t>(</a:t>
            </a:r>
            <a:r>
              <a:rPr lang="zh-TW" altLang="en-US" dirty="0" smtClean="0"/>
              <a:t>省政法委书记</a:t>
            </a:r>
            <a:r>
              <a:rPr lang="en-US" altLang="zh-TW" dirty="0" smtClean="0"/>
              <a:t>)</a:t>
            </a:r>
            <a:r>
              <a:rPr lang="zh-TW" altLang="en-US" dirty="0" smtClean="0"/>
              <a:t>、魏敏学</a:t>
            </a:r>
            <a:r>
              <a:rPr lang="en-US" altLang="zh-TW" dirty="0" smtClean="0"/>
              <a:t>(</a:t>
            </a:r>
            <a:r>
              <a:rPr lang="zh-TW" altLang="en-US" dirty="0" smtClean="0"/>
              <a:t>副省长，吉林省委处理法轮功问题领导小组副组长</a:t>
            </a:r>
            <a:r>
              <a:rPr lang="en-US" altLang="zh-TW" dirty="0" smtClean="0"/>
              <a:t>)</a:t>
            </a:r>
            <a:r>
              <a:rPr lang="zh-TW" altLang="en-US" dirty="0" smtClean="0"/>
              <a:t>等人操纵、指挥迫害，导致吉林省成为全国镇压法轮功最严重的省份之一。</a:t>
            </a:r>
          </a:p>
          <a:p>
            <a:endParaRPr lang="zh-TW" altLang="en-US" dirty="0"/>
          </a:p>
        </p:txBody>
      </p:sp>
    </p:spTree>
    <p:extLst>
      <p:ext uri="{BB962C8B-B14F-4D97-AF65-F5344CB8AC3E}">
        <p14:creationId xmlns:p14="http://schemas.microsoft.com/office/powerpoint/2010/main" val="878096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prstGeom prst="rect">
            <a:avLst/>
          </a:prstGeom>
        </p:spPr>
        <p:txBody>
          <a:bodyPr/>
          <a:lstStyle/>
          <a:p>
            <a:endParaRPr/>
          </a:p>
        </p:txBody>
      </p:sp>
      <p:sp>
        <p:nvSpPr>
          <p:cNvPr id="126" name="Shape 126"/>
          <p:cNvSpPr>
            <a:spLocks noGrp="1"/>
          </p:cNvSpPr>
          <p:nvPr>
            <p:ph type="body" sz="quarter" idx="1"/>
          </p:nvPr>
        </p:nvSpPr>
        <p:spPr>
          <a:prstGeom prst="rect">
            <a:avLst/>
          </a:prstGeom>
        </p:spPr>
        <p:txBody>
          <a:bodyPr/>
          <a:lstStyle/>
          <a:p>
            <a:r>
              <a:rPr dirty="0"/>
              <a:t>\ </a:t>
            </a:r>
          </a:p>
          <a:p>
            <a:r>
              <a:rPr dirty="0" err="1"/>
              <a:t>受迫害人数的省市分布</a:t>
            </a:r>
            <a:endParaRPr dirty="0"/>
          </a:p>
          <a:p>
            <a:pPr>
              <a:defRPr u="sng"/>
            </a:pPr>
            <a:r>
              <a:rPr dirty="0">
                <a:solidFill>
                  <a:srgbClr val="0000FF"/>
                </a:solidFill>
                <a:uFill>
                  <a:solidFill>
                    <a:srgbClr val="0000FF"/>
                  </a:solidFill>
                </a:uFill>
                <a:hlinkClick r:id="rId3"/>
              </a:rPr>
              <a:t>http://library.minghui.org/category/2,418,,1.htm</a:t>
            </a:r>
          </a:p>
          <a:p>
            <a:r>
              <a:rPr dirty="0"/>
              <a:t> </a:t>
            </a:r>
          </a:p>
          <a:p>
            <a:r>
              <a:rPr dirty="0" err="1"/>
              <a:t>受迫害致死案例</a:t>
            </a:r>
            <a:endParaRPr dirty="0"/>
          </a:p>
          <a:p>
            <a:pPr>
              <a:defRPr u="sng"/>
            </a:pPr>
            <a:r>
              <a:rPr dirty="0">
                <a:solidFill>
                  <a:srgbClr val="0000FF"/>
                </a:solidFill>
                <a:uFill>
                  <a:solidFill>
                    <a:srgbClr val="0000FF"/>
                  </a:solidFill>
                </a:uFill>
                <a:hlinkClick r:id="rId4"/>
              </a:rPr>
              <a:t>http://library.minghui.org/category/32,226,,1.htm</a:t>
            </a:r>
          </a:p>
        </p:txBody>
      </p:sp>
    </p:spTree>
    <p:extLst>
      <p:ext uri="{BB962C8B-B14F-4D97-AF65-F5344CB8AC3E}">
        <p14:creationId xmlns:p14="http://schemas.microsoft.com/office/powerpoint/2010/main" val="2346005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noRot="1" noChangeAspect="1"/>
          </p:cNvSpPr>
          <p:nvPr>
            <p:ph type="sldImg"/>
          </p:nvPr>
        </p:nvSpPr>
        <p:spPr>
          <a:prstGeom prst="rect">
            <a:avLst/>
          </a:prstGeom>
        </p:spPr>
        <p:txBody>
          <a:bodyPr/>
          <a:lstStyle/>
          <a:p>
            <a:endParaRPr/>
          </a:p>
        </p:txBody>
      </p:sp>
      <p:sp>
        <p:nvSpPr>
          <p:cNvPr id="143" name="Shape 143"/>
          <p:cNvSpPr>
            <a:spLocks noGrp="1"/>
          </p:cNvSpPr>
          <p:nvPr>
            <p:ph type="body" sz="quarter" idx="1"/>
          </p:nvPr>
        </p:nvSpPr>
        <p:spPr>
          <a:prstGeom prst="rect">
            <a:avLst/>
          </a:prstGeom>
        </p:spPr>
        <p:txBody>
          <a:bodyPr/>
          <a:lstStyle/>
          <a:p>
            <a:r>
              <a:rPr dirty="0" err="1" smtClean="0"/>
              <a:t>追查国际公布的参与活摘医院名单</a:t>
            </a:r>
            <a:endParaRPr dirty="0" smtClean="0"/>
          </a:p>
          <a:p>
            <a:pPr>
              <a:defRPr u="sng"/>
            </a:pPr>
            <a:r>
              <a:rPr dirty="0" smtClean="0">
                <a:solidFill>
                  <a:srgbClr val="0000FF"/>
                </a:solidFill>
                <a:uFill>
                  <a:solidFill>
                    <a:srgbClr val="0000FF"/>
                  </a:solidFill>
                </a:uFill>
                <a:hlinkClick r:id="rId3"/>
              </a:rPr>
              <a:t>http</a:t>
            </a:r>
            <a:r>
              <a:rPr dirty="0">
                <a:solidFill>
                  <a:srgbClr val="0000FF"/>
                </a:solidFill>
                <a:uFill>
                  <a:solidFill>
                    <a:srgbClr val="0000FF"/>
                  </a:solidFill>
                </a:uFill>
                <a:hlinkClick r:id="rId3"/>
              </a:rPr>
              <a:t>://www.zhuichaguoji.org/node/45570</a:t>
            </a:r>
          </a:p>
          <a:p>
            <a:r>
              <a:rPr dirty="0" err="1" smtClean="0"/>
              <a:t>往下到网页中间可以找到各省份的</a:t>
            </a:r>
            <a:endParaRPr dirty="0"/>
          </a:p>
        </p:txBody>
      </p:sp>
    </p:spTree>
    <p:extLst>
      <p:ext uri="{BB962C8B-B14F-4D97-AF65-F5344CB8AC3E}">
        <p14:creationId xmlns:p14="http://schemas.microsoft.com/office/powerpoint/2010/main" val="1589555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noRot="1" noChangeAspect="1"/>
          </p:cNvSpPr>
          <p:nvPr>
            <p:ph type="sldImg"/>
          </p:nvPr>
        </p:nvSpPr>
        <p:spPr>
          <a:prstGeom prst="rect">
            <a:avLst/>
          </a:prstGeom>
        </p:spPr>
        <p:txBody>
          <a:bodyPr/>
          <a:lstStyle/>
          <a:p>
            <a:endParaRPr/>
          </a:p>
        </p:txBody>
      </p:sp>
      <p:sp>
        <p:nvSpPr>
          <p:cNvPr id="192" name="Shape 192"/>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967015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prstGeom prst="rect">
            <a:avLst/>
          </a:prstGeom>
        </p:spPr>
        <p:txBody>
          <a:bodyPr/>
          <a:lstStyle/>
          <a:p>
            <a:endParaRPr/>
          </a:p>
        </p:txBody>
      </p:sp>
      <p:sp>
        <p:nvSpPr>
          <p:cNvPr id="163" name="Shape 163"/>
          <p:cNvSpPr>
            <a:spLocks noGrp="1"/>
          </p:cNvSpPr>
          <p:nvPr>
            <p:ph type="body" sz="quarter" idx="1"/>
          </p:nvPr>
        </p:nvSpPr>
        <p:spPr>
          <a:prstGeom prst="rect">
            <a:avLst/>
          </a:prstGeom>
        </p:spPr>
        <p:txBody>
          <a:bodyPr/>
          <a:lstStyle/>
          <a:p>
            <a:pPr>
              <a:defRPr b="1"/>
            </a:pPr>
            <a:r>
              <a:rPr dirty="0" err="1" smtClean="0"/>
              <a:t>省分地图</a:t>
            </a:r>
            <a:r>
              <a:rPr dirty="0" smtClean="0"/>
              <a:t>：</a:t>
            </a:r>
          </a:p>
          <a:p>
            <a:r>
              <a:rPr dirty="0" err="1" smtClean="0"/>
              <a:t>方法与步骤</a:t>
            </a:r>
            <a:endParaRPr dirty="0"/>
          </a:p>
          <a:p>
            <a:pPr marL="228600" indent="-228600">
              <a:buSzPct val="100000"/>
              <a:buAutoNum type="arabicPeriod"/>
            </a:pPr>
            <a:r>
              <a:rPr dirty="0" err="1" smtClean="0"/>
              <a:t>使用Google</a:t>
            </a:r>
            <a:r>
              <a:rPr dirty="0" smtClean="0"/>
              <a:t> 【</a:t>
            </a:r>
            <a:r>
              <a:rPr dirty="0" err="1" smtClean="0"/>
              <a:t>图片】搜寻该【XX省地图】或【XX省行政地图</a:t>
            </a:r>
            <a:r>
              <a:rPr dirty="0" smtClean="0"/>
              <a:t>】，</a:t>
            </a:r>
            <a:r>
              <a:rPr dirty="0" err="1" smtClean="0"/>
              <a:t>尽量找字体清楚的、大的</a:t>
            </a:r>
            <a:endParaRPr dirty="0" smtClean="0"/>
          </a:p>
          <a:p>
            <a:pPr marL="228600" indent="-228600">
              <a:buSzPct val="100000"/>
              <a:buAutoNum type="arabicPeriod"/>
            </a:pPr>
            <a:r>
              <a:rPr dirty="0" err="1" smtClean="0"/>
              <a:t>变更图片的颜色：</a:t>
            </a:r>
            <a:r>
              <a:rPr dirty="0" err="1"/>
              <a:t>到【word】中</a:t>
            </a:r>
            <a:r>
              <a:rPr dirty="0"/>
              <a:t>【】</a:t>
            </a:r>
          </a:p>
        </p:txBody>
      </p:sp>
    </p:spTree>
    <p:extLst>
      <p:ext uri="{BB962C8B-B14F-4D97-AF65-F5344CB8AC3E}">
        <p14:creationId xmlns:p14="http://schemas.microsoft.com/office/powerpoint/2010/main" val="918620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pPr>
              <a:defRPr b="1"/>
            </a:pPr>
            <a:r>
              <a:rPr dirty="0" err="1" smtClean="0"/>
              <a:t>XX省恶人恶报事例</a:t>
            </a:r>
            <a:endParaRPr dirty="0" smtClean="0"/>
          </a:p>
          <a:p>
            <a:pPr>
              <a:defRPr u="sng"/>
            </a:pPr>
            <a:r>
              <a:rPr dirty="0" smtClean="0">
                <a:solidFill>
                  <a:srgbClr val="0000FF"/>
                </a:solidFill>
                <a:uFill>
                  <a:solidFill>
                    <a:srgbClr val="0000FF"/>
                  </a:solidFill>
                </a:uFill>
                <a:hlinkClick r:id="rId3"/>
              </a:rPr>
              <a:t>http</a:t>
            </a:r>
            <a:r>
              <a:rPr dirty="0">
                <a:solidFill>
                  <a:srgbClr val="0000FF"/>
                </a:solidFill>
                <a:uFill>
                  <a:solidFill>
                    <a:srgbClr val="0000FF"/>
                  </a:solidFill>
                </a:uFill>
                <a:hlinkClick r:id="rId3"/>
              </a:rPr>
              <a:t>://library.minghui.org/categoryb/6,276,11,6.htm</a:t>
            </a:r>
          </a:p>
        </p:txBody>
      </p:sp>
    </p:spTree>
    <p:extLst>
      <p:ext uri="{BB962C8B-B14F-4D97-AF65-F5344CB8AC3E}">
        <p14:creationId xmlns:p14="http://schemas.microsoft.com/office/powerpoint/2010/main" val="1347160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noRot="1" noChangeAspect="1"/>
          </p:cNvSpPr>
          <p:nvPr>
            <p:ph type="sldImg"/>
          </p:nvPr>
        </p:nvSpPr>
        <p:spPr>
          <a:prstGeom prst="rect">
            <a:avLst/>
          </a:prstGeom>
        </p:spPr>
        <p:txBody>
          <a:bodyPr/>
          <a:lstStyle/>
          <a:p>
            <a:endParaRPr/>
          </a:p>
        </p:txBody>
      </p:sp>
      <p:sp>
        <p:nvSpPr>
          <p:cNvPr id="282" name="Shape 282"/>
          <p:cNvSpPr>
            <a:spLocks noGrp="1"/>
          </p:cNvSpPr>
          <p:nvPr>
            <p:ph type="body" sz="quarter" idx="1"/>
          </p:nvPr>
        </p:nvSpPr>
        <p:spPr>
          <a:prstGeom prst="rect">
            <a:avLst/>
          </a:prstGeom>
        </p:spPr>
        <p:txBody>
          <a:bodyPr/>
          <a:lstStyle/>
          <a:p>
            <a:pPr>
              <a:defRPr b="1"/>
            </a:pPr>
            <a:r>
              <a:rPr dirty="0" err="1" smtClean="0"/>
              <a:t>XX省恶人恶报事例</a:t>
            </a:r>
            <a:endParaRPr dirty="0" smtClean="0"/>
          </a:p>
          <a:p>
            <a:pPr>
              <a:defRPr u="sng">
                <a:solidFill>
                  <a:srgbClr val="0000FF"/>
                </a:solidFill>
                <a:uFill>
                  <a:solidFill>
                    <a:srgbClr val="0000FF"/>
                  </a:solidFill>
                </a:uFill>
              </a:defRPr>
            </a:pPr>
            <a:r>
              <a:rPr dirty="0" smtClean="0">
                <a:hlinkClick r:id="rId3"/>
              </a:rPr>
              <a:t>http</a:t>
            </a:r>
            <a:r>
              <a:rPr dirty="0">
                <a:hlinkClick r:id="rId3"/>
              </a:rPr>
              <a:t>://library.minghui.org/categoryb/6,276,11,6.htm</a:t>
            </a:r>
          </a:p>
        </p:txBody>
      </p:sp>
    </p:spTree>
    <p:extLst>
      <p:ext uri="{BB962C8B-B14F-4D97-AF65-F5344CB8AC3E}">
        <p14:creationId xmlns:p14="http://schemas.microsoft.com/office/powerpoint/2010/main" val="3164925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noRot="1" noChangeAspect="1"/>
          </p:cNvSpPr>
          <p:nvPr>
            <p:ph type="sldImg"/>
          </p:nvPr>
        </p:nvSpPr>
        <p:spPr>
          <a:prstGeom prst="rect">
            <a:avLst/>
          </a:prstGeom>
        </p:spPr>
        <p:txBody>
          <a:bodyPr/>
          <a:lstStyle/>
          <a:p>
            <a:endParaRPr/>
          </a:p>
        </p:txBody>
      </p:sp>
      <p:sp>
        <p:nvSpPr>
          <p:cNvPr id="228" name="Shape 228"/>
          <p:cNvSpPr>
            <a:spLocks noGrp="1"/>
          </p:cNvSpPr>
          <p:nvPr>
            <p:ph type="body" sz="quarter" idx="1"/>
          </p:nvPr>
        </p:nvSpPr>
        <p:spPr>
          <a:prstGeom prst="rect">
            <a:avLst/>
          </a:prstGeom>
        </p:spPr>
        <p:txBody>
          <a:bodyPr/>
          <a:lstStyle/>
          <a:p>
            <a:pPr>
              <a:defRPr b="1"/>
            </a:pPr>
            <a:r>
              <a:rPr dirty="0" err="1" smtClean="0"/>
              <a:t>XX省恶人恶报事例</a:t>
            </a:r>
            <a:endParaRPr dirty="0" smtClean="0"/>
          </a:p>
          <a:p>
            <a:pPr>
              <a:defRPr u="sng"/>
            </a:pPr>
            <a:r>
              <a:rPr dirty="0" smtClean="0">
                <a:solidFill>
                  <a:srgbClr val="0000FF"/>
                </a:solidFill>
                <a:uFill>
                  <a:solidFill>
                    <a:srgbClr val="0000FF"/>
                  </a:solidFill>
                </a:uFill>
                <a:hlinkClick r:id="rId3"/>
              </a:rPr>
              <a:t>http</a:t>
            </a:r>
            <a:r>
              <a:rPr dirty="0">
                <a:solidFill>
                  <a:srgbClr val="0000FF"/>
                </a:solidFill>
                <a:uFill>
                  <a:solidFill>
                    <a:srgbClr val="0000FF"/>
                  </a:solidFill>
                </a:uFill>
                <a:hlinkClick r:id="rId3"/>
              </a:rPr>
              <a:t>://library.minghui.org/categoryb/6,276,11,6.htm</a:t>
            </a:r>
          </a:p>
        </p:txBody>
      </p:sp>
    </p:spTree>
    <p:extLst>
      <p:ext uri="{BB962C8B-B14F-4D97-AF65-F5344CB8AC3E}">
        <p14:creationId xmlns:p14="http://schemas.microsoft.com/office/powerpoint/2010/main" val="2201102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a:spLocks noGrp="1" noRot="1" noChangeAspect="1"/>
          </p:cNvSpPr>
          <p:nvPr>
            <p:ph type="sldImg"/>
          </p:nvPr>
        </p:nvSpPr>
        <p:spPr>
          <a:prstGeom prst="rect">
            <a:avLst/>
          </a:prstGeom>
        </p:spPr>
        <p:txBody>
          <a:bodyPr/>
          <a:lstStyle/>
          <a:p>
            <a:endParaRPr/>
          </a:p>
        </p:txBody>
      </p:sp>
      <p:sp>
        <p:nvSpPr>
          <p:cNvPr id="237" name="Shape 237"/>
          <p:cNvSpPr>
            <a:spLocks noGrp="1"/>
          </p:cNvSpPr>
          <p:nvPr>
            <p:ph type="body" sz="quarter" idx="1"/>
          </p:nvPr>
        </p:nvSpPr>
        <p:spPr>
          <a:prstGeom prst="rect">
            <a:avLst/>
          </a:prstGeom>
        </p:spPr>
        <p:txBody>
          <a:bodyPr/>
          <a:lstStyle/>
          <a:p>
            <a:pPr>
              <a:defRPr b="1"/>
            </a:pPr>
            <a:r>
              <a:rPr dirty="0" err="1" smtClean="0"/>
              <a:t>XX省恶人恶报事例</a:t>
            </a:r>
            <a:endParaRPr dirty="0" smtClean="0"/>
          </a:p>
          <a:p>
            <a:pPr>
              <a:defRPr u="sng">
                <a:solidFill>
                  <a:srgbClr val="0000FF"/>
                </a:solidFill>
                <a:uFill>
                  <a:solidFill>
                    <a:srgbClr val="0000FF"/>
                  </a:solidFill>
                </a:uFill>
              </a:defRPr>
            </a:pPr>
            <a:r>
              <a:rPr dirty="0" smtClean="0">
                <a:hlinkClick r:id="rId3"/>
              </a:rPr>
              <a:t>http</a:t>
            </a:r>
            <a:r>
              <a:rPr dirty="0">
                <a:hlinkClick r:id="rId3"/>
              </a:rPr>
              <a:t>://library.minghui.org/categoryb/6,276,11,6.htm</a:t>
            </a:r>
          </a:p>
        </p:txBody>
      </p:sp>
    </p:spTree>
    <p:extLst>
      <p:ext uri="{BB962C8B-B14F-4D97-AF65-F5344CB8AC3E}">
        <p14:creationId xmlns:p14="http://schemas.microsoft.com/office/powerpoint/2010/main" val="3347477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685800" y="2130425"/>
            <a:ext cx="7772400" cy="1470025"/>
          </a:xfrm>
          <a:prstGeom prst="rect">
            <a:avLst/>
          </a:prstGeom>
        </p:spPr>
        <p:txBody>
          <a:bodyPr/>
          <a:lstStyle/>
          <a:p>
            <a:r>
              <a:t>大標題文字</a:t>
            </a:r>
          </a:p>
        </p:txBody>
      </p:sp>
      <p:sp>
        <p:nvSpPr>
          <p:cNvPr id="12" name="內文層級一…"/>
          <p:cNvSpPr txBox="1">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標題及直排文字">
    <p:spTree>
      <p:nvGrpSpPr>
        <p:cNvPr id="1" name=""/>
        <p:cNvGrpSpPr/>
        <p:nvPr/>
      </p:nvGrpSpPr>
      <p:grpSpPr>
        <a:xfrm>
          <a:off x="0" y="0"/>
          <a:ext cx="0" cy="0"/>
          <a:chOff x="0" y="0"/>
          <a:chExt cx="0" cy="0"/>
        </a:xfrm>
      </p:grpSpPr>
      <p:sp>
        <p:nvSpPr>
          <p:cNvPr id="92" name="大標題文字"/>
          <p:cNvSpPr txBox="1">
            <a:spLocks noGrp="1"/>
          </p:cNvSpPr>
          <p:nvPr>
            <p:ph type="title"/>
          </p:nvPr>
        </p:nvSpPr>
        <p:spPr>
          <a:prstGeom prst="rect">
            <a:avLst/>
          </a:prstGeom>
        </p:spPr>
        <p:txBody>
          <a:bodyPr/>
          <a:lstStyle/>
          <a:p>
            <a:r>
              <a:t>大標題文字</a:t>
            </a:r>
          </a:p>
        </p:txBody>
      </p:sp>
      <p:sp>
        <p:nvSpPr>
          <p:cNvPr id="93"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94"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直排標題及文字">
    <p:spTree>
      <p:nvGrpSpPr>
        <p:cNvPr id="1" name=""/>
        <p:cNvGrpSpPr/>
        <p:nvPr/>
      </p:nvGrpSpPr>
      <p:grpSpPr>
        <a:xfrm>
          <a:off x="0" y="0"/>
          <a:ext cx="0" cy="0"/>
          <a:chOff x="0" y="0"/>
          <a:chExt cx="0" cy="0"/>
        </a:xfrm>
      </p:grpSpPr>
      <p:sp>
        <p:nvSpPr>
          <p:cNvPr id="101" name="大標題文字"/>
          <p:cNvSpPr txBox="1">
            <a:spLocks noGrp="1"/>
          </p:cNvSpPr>
          <p:nvPr>
            <p:ph type="title"/>
          </p:nvPr>
        </p:nvSpPr>
        <p:spPr>
          <a:xfrm>
            <a:off x="6629400" y="274638"/>
            <a:ext cx="2057400" cy="5851526"/>
          </a:xfrm>
          <a:prstGeom prst="rect">
            <a:avLst/>
          </a:prstGeom>
        </p:spPr>
        <p:txBody>
          <a:bodyPr/>
          <a:lstStyle/>
          <a:p>
            <a:r>
              <a:t>大標題文字</a:t>
            </a:r>
          </a:p>
        </p:txBody>
      </p:sp>
      <p:sp>
        <p:nvSpPr>
          <p:cNvPr id="102" name="內文層級一…"/>
          <p:cNvSpPr txBox="1">
            <a:spLocks noGrp="1"/>
          </p:cNvSpPr>
          <p:nvPr>
            <p:ph type="body" idx="1"/>
          </p:nvPr>
        </p:nvSpPr>
        <p:spPr>
          <a:xfrm>
            <a:off x="457200" y="274638"/>
            <a:ext cx="6019800" cy="5851526"/>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標題及物件">
    <p:spTree>
      <p:nvGrpSpPr>
        <p:cNvPr id="1" name=""/>
        <p:cNvGrpSpPr/>
        <p:nvPr/>
      </p:nvGrpSpPr>
      <p:grpSpPr>
        <a:xfrm>
          <a:off x="0" y="0"/>
          <a:ext cx="0" cy="0"/>
          <a:chOff x="0" y="0"/>
          <a:chExt cx="0" cy="0"/>
        </a:xfrm>
      </p:grpSpPr>
      <p:sp>
        <p:nvSpPr>
          <p:cNvPr id="20" name="大標題文字"/>
          <p:cNvSpPr txBox="1">
            <a:spLocks noGrp="1"/>
          </p:cNvSpPr>
          <p:nvPr>
            <p:ph type="title"/>
          </p:nvPr>
        </p:nvSpPr>
        <p:spPr>
          <a:prstGeom prst="rect">
            <a:avLst/>
          </a:prstGeom>
        </p:spPr>
        <p:txBody>
          <a:bodyPr/>
          <a:lstStyle/>
          <a:p>
            <a:r>
              <a:t>大標題文字</a:t>
            </a:r>
          </a:p>
        </p:txBody>
      </p:sp>
      <p:sp>
        <p:nvSpPr>
          <p:cNvPr id="21"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22"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章節標題">
    <p:spTree>
      <p:nvGrpSpPr>
        <p:cNvPr id="1" name=""/>
        <p:cNvGrpSpPr/>
        <p:nvPr/>
      </p:nvGrpSpPr>
      <p:grpSpPr>
        <a:xfrm>
          <a:off x="0" y="0"/>
          <a:ext cx="0" cy="0"/>
          <a:chOff x="0" y="0"/>
          <a:chExt cx="0" cy="0"/>
        </a:xfrm>
      </p:grpSpPr>
      <p:sp>
        <p:nvSpPr>
          <p:cNvPr id="29" name="大標題文字"/>
          <p:cNvSpPr txBox="1">
            <a:spLocks noGrp="1"/>
          </p:cNvSpPr>
          <p:nvPr>
            <p:ph type="title"/>
          </p:nvPr>
        </p:nvSpPr>
        <p:spPr>
          <a:xfrm>
            <a:off x="722312" y="4406900"/>
            <a:ext cx="7772401" cy="1362075"/>
          </a:xfrm>
          <a:prstGeom prst="rect">
            <a:avLst/>
          </a:prstGeom>
        </p:spPr>
        <p:txBody>
          <a:bodyPr anchor="t"/>
          <a:lstStyle>
            <a:lvl1pPr algn="l">
              <a:defRPr sz="4000" b="1" cap="all"/>
            </a:lvl1pPr>
          </a:lstStyle>
          <a:p>
            <a:r>
              <a:t>大標題文字</a:t>
            </a:r>
          </a:p>
        </p:txBody>
      </p:sp>
      <p:sp>
        <p:nvSpPr>
          <p:cNvPr id="30" name="內文層級一…"/>
          <p:cNvSpPr txBox="1">
            <a:spLocks noGrp="1"/>
          </p:cNvSpPr>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內文層級一</a:t>
            </a:r>
          </a:p>
          <a:p>
            <a:pPr lvl="1"/>
            <a:r>
              <a:t>內文層級二</a:t>
            </a:r>
          </a:p>
          <a:p>
            <a:pPr lvl="2"/>
            <a:r>
              <a:t>內文層級三</a:t>
            </a:r>
          </a:p>
          <a:p>
            <a:pPr lvl="3"/>
            <a:r>
              <a:t>內文層級四</a:t>
            </a:r>
          </a:p>
          <a:p>
            <a:pPr lvl="4"/>
            <a:r>
              <a:t>內文層級五</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兩項物件">
    <p:spTree>
      <p:nvGrpSpPr>
        <p:cNvPr id="1" name=""/>
        <p:cNvGrpSpPr/>
        <p:nvPr/>
      </p:nvGrpSpPr>
      <p:grpSpPr>
        <a:xfrm>
          <a:off x="0" y="0"/>
          <a:ext cx="0" cy="0"/>
          <a:chOff x="0" y="0"/>
          <a:chExt cx="0" cy="0"/>
        </a:xfrm>
      </p:grpSpPr>
      <p:sp>
        <p:nvSpPr>
          <p:cNvPr id="38" name="大標題文字"/>
          <p:cNvSpPr txBox="1">
            <a:spLocks noGrp="1"/>
          </p:cNvSpPr>
          <p:nvPr>
            <p:ph type="title"/>
          </p:nvPr>
        </p:nvSpPr>
        <p:spPr>
          <a:prstGeom prst="rect">
            <a:avLst/>
          </a:prstGeom>
        </p:spPr>
        <p:txBody>
          <a:bodyPr/>
          <a:lstStyle/>
          <a:p>
            <a:r>
              <a:t>大標題文字</a:t>
            </a:r>
          </a:p>
        </p:txBody>
      </p:sp>
      <p:sp>
        <p:nvSpPr>
          <p:cNvPr id="39" name="內文層級一…"/>
          <p:cNvSpPr txBox="1">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內文層級一</a:t>
            </a:r>
          </a:p>
          <a:p>
            <a:pPr lvl="1"/>
            <a:r>
              <a:t>內文層級二</a:t>
            </a:r>
          </a:p>
          <a:p>
            <a:pPr lvl="2"/>
            <a:r>
              <a:t>內文層級三</a:t>
            </a:r>
          </a:p>
          <a:p>
            <a:pPr lvl="3"/>
            <a:r>
              <a:t>內文層級四</a:t>
            </a:r>
          </a:p>
          <a:p>
            <a:pPr lvl="4"/>
            <a:r>
              <a:t>內文層級五</a:t>
            </a:r>
          </a:p>
        </p:txBody>
      </p:sp>
      <p:sp>
        <p:nvSpPr>
          <p:cNvPr id="40"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對">
    <p:spTree>
      <p:nvGrpSpPr>
        <p:cNvPr id="1" name=""/>
        <p:cNvGrpSpPr/>
        <p:nvPr/>
      </p:nvGrpSpPr>
      <p:grpSpPr>
        <a:xfrm>
          <a:off x="0" y="0"/>
          <a:ext cx="0" cy="0"/>
          <a:chOff x="0" y="0"/>
          <a:chExt cx="0" cy="0"/>
        </a:xfrm>
      </p:grpSpPr>
      <p:sp>
        <p:nvSpPr>
          <p:cNvPr id="47" name="大標題文字"/>
          <p:cNvSpPr txBox="1">
            <a:spLocks noGrp="1"/>
          </p:cNvSpPr>
          <p:nvPr>
            <p:ph type="title"/>
          </p:nvPr>
        </p:nvSpPr>
        <p:spPr>
          <a:prstGeom prst="rect">
            <a:avLst/>
          </a:prstGeom>
        </p:spPr>
        <p:txBody>
          <a:bodyPr/>
          <a:lstStyle/>
          <a:p>
            <a:r>
              <a:t>大標題文字</a:t>
            </a:r>
          </a:p>
        </p:txBody>
      </p:sp>
      <p:sp>
        <p:nvSpPr>
          <p:cNvPr id="48" name="內文層級一…"/>
          <p:cNvSpPr txBox="1">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內文層級一</a:t>
            </a:r>
          </a:p>
          <a:p>
            <a:pPr lvl="1"/>
            <a:r>
              <a:t>內文層級二</a:t>
            </a:r>
          </a:p>
          <a:p>
            <a:pPr lvl="2"/>
            <a:r>
              <a:t>內文層級三</a:t>
            </a:r>
          </a:p>
          <a:p>
            <a:pPr lvl="3"/>
            <a:r>
              <a:t>內文層級四</a:t>
            </a:r>
          </a:p>
          <a:p>
            <a:pPr lvl="4"/>
            <a:r>
              <a:t>內文層級五</a:t>
            </a:r>
          </a:p>
        </p:txBody>
      </p:sp>
      <p:sp>
        <p:nvSpPr>
          <p:cNvPr id="49" name="文字版面配置區 4"/>
          <p:cNvSpPr>
            <a:spLocks noGrp="1"/>
          </p:cNvSpPr>
          <p:nvPr>
            <p:ph type="body" sz="quarter" idx="13"/>
          </p:nvPr>
        </p:nvSpPr>
        <p:spPr>
          <a:xfrm>
            <a:off x="4645025" y="1535112"/>
            <a:ext cx="4041775" cy="639763"/>
          </a:xfrm>
          <a:prstGeom prst="rect">
            <a:avLst/>
          </a:prstGeom>
        </p:spPr>
        <p:txBody>
          <a:bodyPr anchor="b"/>
          <a:lstStyle/>
          <a:p>
            <a:pPr marL="0" indent="0">
              <a:spcBef>
                <a:spcPts val="500"/>
              </a:spcBef>
              <a:buSzTx/>
              <a:buFontTx/>
              <a:buNone/>
              <a:defRPr sz="2400" b="1"/>
            </a:pPr>
            <a:endParaRPr/>
          </a:p>
        </p:txBody>
      </p:sp>
      <p:sp>
        <p:nvSpPr>
          <p:cNvPr id="50"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只有標題">
    <p:spTree>
      <p:nvGrpSpPr>
        <p:cNvPr id="1" name=""/>
        <p:cNvGrpSpPr/>
        <p:nvPr/>
      </p:nvGrpSpPr>
      <p:grpSpPr>
        <a:xfrm>
          <a:off x="0" y="0"/>
          <a:ext cx="0" cy="0"/>
          <a:chOff x="0" y="0"/>
          <a:chExt cx="0" cy="0"/>
        </a:xfrm>
      </p:grpSpPr>
      <p:sp>
        <p:nvSpPr>
          <p:cNvPr id="57" name="大標題文字"/>
          <p:cNvSpPr txBox="1">
            <a:spLocks noGrp="1"/>
          </p:cNvSpPr>
          <p:nvPr>
            <p:ph type="title"/>
          </p:nvPr>
        </p:nvSpPr>
        <p:spPr>
          <a:prstGeom prst="rect">
            <a:avLst/>
          </a:prstGeom>
        </p:spPr>
        <p:txBody>
          <a:bodyPr/>
          <a:lstStyle/>
          <a:p>
            <a:r>
              <a:t>大標題文字</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含標題的內容">
    <p:spTree>
      <p:nvGrpSpPr>
        <p:cNvPr id="1" name=""/>
        <p:cNvGrpSpPr/>
        <p:nvPr/>
      </p:nvGrpSpPr>
      <p:grpSpPr>
        <a:xfrm>
          <a:off x="0" y="0"/>
          <a:ext cx="0" cy="0"/>
          <a:chOff x="0" y="0"/>
          <a:chExt cx="0" cy="0"/>
        </a:xfrm>
      </p:grpSpPr>
      <p:sp>
        <p:nvSpPr>
          <p:cNvPr id="72" name="大標題文字"/>
          <p:cNvSpPr txBox="1">
            <a:spLocks noGrp="1"/>
          </p:cNvSpPr>
          <p:nvPr>
            <p:ph type="title"/>
          </p:nvPr>
        </p:nvSpPr>
        <p:spPr>
          <a:xfrm>
            <a:off x="457200" y="273050"/>
            <a:ext cx="3008314" cy="1162050"/>
          </a:xfrm>
          <a:prstGeom prst="rect">
            <a:avLst/>
          </a:prstGeom>
        </p:spPr>
        <p:txBody>
          <a:bodyPr anchor="b"/>
          <a:lstStyle>
            <a:lvl1pPr algn="l">
              <a:defRPr sz="2000" b="1"/>
            </a:lvl1pPr>
          </a:lstStyle>
          <a:p>
            <a:r>
              <a:t>大標題文字</a:t>
            </a:r>
          </a:p>
        </p:txBody>
      </p:sp>
      <p:sp>
        <p:nvSpPr>
          <p:cNvPr id="73" name="內文層級一…"/>
          <p:cNvSpPr txBox="1">
            <a:spLocks noGrp="1"/>
          </p:cNvSpPr>
          <p:nvPr>
            <p:ph type="body" idx="1"/>
          </p:nvPr>
        </p:nvSpPr>
        <p:spPr>
          <a:xfrm>
            <a:off x="3575050" y="273050"/>
            <a:ext cx="5111750" cy="585311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4" name="文字版面配置區 3"/>
          <p:cNvSpPr>
            <a:spLocks noGrp="1"/>
          </p:cNvSpPr>
          <p:nvPr>
            <p:ph type="body" sz="half" idx="13"/>
          </p:nvPr>
        </p:nvSpPr>
        <p:spPr>
          <a:xfrm>
            <a:off x="457199" y="1435100"/>
            <a:ext cx="3008315" cy="4691063"/>
          </a:xfrm>
          <a:prstGeom prst="rect">
            <a:avLst/>
          </a:prstGeom>
        </p:spPr>
        <p:txBody>
          <a:bodyPr/>
          <a:lstStyle/>
          <a:p>
            <a:pPr marL="0" indent="0">
              <a:spcBef>
                <a:spcPts val="300"/>
              </a:spcBef>
              <a:buSzTx/>
              <a:buFontTx/>
              <a:buNone/>
              <a:defRPr sz="1400"/>
            </a:pPr>
            <a:endParaRPr/>
          </a:p>
        </p:txBody>
      </p:sp>
      <p:sp>
        <p:nvSpPr>
          <p:cNvPr id="75"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含標題的圖片">
    <p:spTree>
      <p:nvGrpSpPr>
        <p:cNvPr id="1" name=""/>
        <p:cNvGrpSpPr/>
        <p:nvPr/>
      </p:nvGrpSpPr>
      <p:grpSpPr>
        <a:xfrm>
          <a:off x="0" y="0"/>
          <a:ext cx="0" cy="0"/>
          <a:chOff x="0" y="0"/>
          <a:chExt cx="0" cy="0"/>
        </a:xfrm>
      </p:grpSpPr>
      <p:sp>
        <p:nvSpPr>
          <p:cNvPr id="82" name="大標題文字"/>
          <p:cNvSpPr txBox="1">
            <a:spLocks noGrp="1"/>
          </p:cNvSpPr>
          <p:nvPr>
            <p:ph type="title"/>
          </p:nvPr>
        </p:nvSpPr>
        <p:spPr>
          <a:xfrm>
            <a:off x="1792288" y="4800600"/>
            <a:ext cx="5486401" cy="566738"/>
          </a:xfrm>
          <a:prstGeom prst="rect">
            <a:avLst/>
          </a:prstGeom>
        </p:spPr>
        <p:txBody>
          <a:bodyPr anchor="b"/>
          <a:lstStyle>
            <a:lvl1pPr algn="l">
              <a:defRPr sz="2000" b="1"/>
            </a:lvl1pPr>
          </a:lstStyle>
          <a:p>
            <a:r>
              <a:t>大標題文字</a:t>
            </a:r>
          </a:p>
        </p:txBody>
      </p:sp>
      <p:sp>
        <p:nvSpPr>
          <p:cNvPr id="83" name="圖片版面配置區 2"/>
          <p:cNvSpPr>
            <a:spLocks noGrp="1"/>
          </p:cNvSpPr>
          <p:nvPr>
            <p:ph type="pic" sz="half" idx="13"/>
          </p:nvPr>
        </p:nvSpPr>
        <p:spPr>
          <a:xfrm>
            <a:off x="1792288" y="612775"/>
            <a:ext cx="5486401" cy="4114800"/>
          </a:xfrm>
          <a:prstGeom prst="rect">
            <a:avLst/>
          </a:prstGeom>
        </p:spPr>
        <p:txBody>
          <a:bodyPr lIns="91439" rIns="91439">
            <a:noAutofit/>
          </a:bodyPr>
          <a:lstStyle/>
          <a:p>
            <a:endParaRPr/>
          </a:p>
        </p:txBody>
      </p:sp>
      <p:sp>
        <p:nvSpPr>
          <p:cNvPr id="84" name="內文層級一…"/>
          <p:cNvSpPr txBox="1">
            <a:spLocks noGrp="1"/>
          </p:cNvSpPr>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內文層級一</a:t>
            </a:r>
          </a:p>
          <a:p>
            <a:pPr lvl="1"/>
            <a:r>
              <a:t>內文層級二</a:t>
            </a:r>
          </a:p>
          <a:p>
            <a:pPr lvl="2"/>
            <a:r>
              <a:t>內文層級三</a:t>
            </a:r>
          </a:p>
          <a:p>
            <a:pPr lvl="3"/>
            <a:r>
              <a:t>內文層級四</a:t>
            </a:r>
          </a:p>
          <a:p>
            <a:pPr lvl="4"/>
            <a:r>
              <a:t>內文層級五</a:t>
            </a:r>
          </a:p>
        </p:txBody>
      </p:sp>
      <p:sp>
        <p:nvSpPr>
          <p:cNvPr id="85"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457200" y="274638"/>
            <a:ext cx="8229600" cy="114300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大標題文字</a:t>
            </a:r>
          </a:p>
        </p:txBody>
      </p:sp>
      <p:sp>
        <p:nvSpPr>
          <p:cNvPr id="3" name="內文層級一…"/>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8422818" y="6404292"/>
            <a:ext cx="263983"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big5.minghui.org/mh/glossary.html#37"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0-個人\明慧網(圖畫)\繪畫：風雪無阻.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70302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矩形 2"/>
          <p:cNvGrpSpPr/>
          <p:nvPr/>
        </p:nvGrpSpPr>
        <p:grpSpPr>
          <a:xfrm>
            <a:off x="1" y="4667793"/>
            <a:ext cx="9178147" cy="1332413"/>
            <a:chOff x="0" y="-684502"/>
            <a:chExt cx="9178146" cy="1332412"/>
          </a:xfrm>
        </p:grpSpPr>
        <p:sp>
          <p:nvSpPr>
            <p:cNvPr id="4" name="矩形"/>
            <p:cNvSpPr/>
            <p:nvPr/>
          </p:nvSpPr>
          <p:spPr>
            <a:xfrm>
              <a:off x="0" y="-684502"/>
              <a:ext cx="9178146" cy="1332412"/>
            </a:xfrm>
            <a:prstGeom prst="rect">
              <a:avLst/>
            </a:prstGeom>
            <a:solidFill>
              <a:schemeClr val="accent6">
                <a:lumMod val="75000"/>
                <a:alpha val="69804"/>
              </a:schemeClr>
            </a:solidFill>
            <a:ln w="12700" cap="flat">
              <a:noFill/>
              <a:miter lim="400000"/>
            </a:ln>
            <a:effectLst/>
          </p:spPr>
          <p:txBody>
            <a:bodyPr wrap="square" lIns="45719" tIns="45719" rIns="45719" bIns="45719" numCol="1" anchor="ctr">
              <a:noAutofit/>
            </a:bodyPr>
            <a:lstStyle/>
            <a:p>
              <a:pPr algn="r">
                <a:defRPr sz="2400">
                  <a:solidFill>
                    <a:srgbClr val="FFFFFF"/>
                  </a:solidFill>
                  <a:latin typeface="微軟正黑體"/>
                  <a:ea typeface="微軟正黑體"/>
                  <a:cs typeface="微軟正黑體"/>
                  <a:sym typeface="微軟正黑體"/>
                </a:defRPr>
              </a:pPr>
              <a:endParaRPr/>
            </a:p>
          </p:txBody>
        </p:sp>
        <p:sp>
          <p:nvSpPr>
            <p:cNvPr id="5" name="吉林省-RTC专案说明参考资料…"/>
            <p:cNvSpPr txBox="1"/>
            <p:nvPr/>
          </p:nvSpPr>
          <p:spPr>
            <a:xfrm>
              <a:off x="505098" y="-477054"/>
              <a:ext cx="8064135" cy="95410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200" b="1">
                  <a:solidFill>
                    <a:srgbClr val="FFFFFF"/>
                  </a:solidFill>
                  <a:latin typeface="微軟正黑體"/>
                  <a:ea typeface="微軟正黑體"/>
                  <a:cs typeface="微軟正黑體"/>
                  <a:sym typeface="微軟正黑體"/>
                </a:defRPr>
              </a:pPr>
              <a:r>
                <a:rPr dirty="0" err="1"/>
                <a:t>吉林省</a:t>
              </a:r>
              <a:r>
                <a:rPr dirty="0"/>
                <a:t>-</a:t>
              </a:r>
              <a:r>
                <a:rPr dirty="0" smtClean="0"/>
                <a:t>RTC</a:t>
              </a:r>
              <a:r>
                <a:rPr lang="zh-TW" altLang="en-US" dirty="0" smtClean="0"/>
                <a:t>案例</a:t>
              </a:r>
              <a:r>
                <a:rPr dirty="0" err="1" smtClean="0"/>
                <a:t>说明参考数据</a:t>
              </a:r>
              <a:endParaRPr dirty="0"/>
            </a:p>
            <a:p>
              <a:pPr algn="ctr">
                <a:defRPr sz="2400">
                  <a:solidFill>
                    <a:srgbClr val="FFFFFF"/>
                  </a:solidFill>
                  <a:latin typeface="微軟正黑體"/>
                  <a:ea typeface="微軟正黑體"/>
                  <a:cs typeface="微軟正黑體"/>
                  <a:sym typeface="微軟正黑體"/>
                </a:defRPr>
              </a:pPr>
              <a:r>
                <a:rPr b="1" dirty="0" err="1" smtClean="0"/>
                <a:t>播打日期</a:t>
              </a:r>
              <a:r>
                <a:rPr b="1" dirty="0" smtClean="0"/>
                <a:t> :</a:t>
              </a:r>
              <a:r>
                <a:rPr lang="zh-TW" altLang="en-US" b="1" dirty="0" smtClean="0"/>
                <a:t> </a:t>
              </a:r>
              <a:r>
                <a:rPr b="1" dirty="0" smtClean="0"/>
                <a:t>2017/</a:t>
              </a:r>
              <a:r>
                <a:rPr lang="en-US" b="1" dirty="0" smtClean="0"/>
                <a:t>10</a:t>
              </a:r>
              <a:r>
                <a:rPr b="1" dirty="0" smtClean="0"/>
                <a:t>/</a:t>
              </a:r>
              <a:r>
                <a:rPr lang="en-US" b="1" dirty="0" smtClean="0"/>
                <a:t>30</a:t>
              </a:r>
              <a:endParaRPr b="1" dirty="0"/>
            </a:p>
          </p:txBody>
        </p:sp>
      </p:grpSp>
    </p:spTree>
    <p:extLst>
      <p:ext uri="{BB962C8B-B14F-4D97-AF65-F5344CB8AC3E}">
        <p14:creationId xmlns:p14="http://schemas.microsoft.com/office/powerpoint/2010/main" val="113586370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2147" y="681786"/>
            <a:ext cx="7489373" cy="1631216"/>
          </a:xfrm>
          <a:prstGeom prst="rect">
            <a:avLst/>
          </a:prstGeom>
        </p:spPr>
        <p:txBody>
          <a:bodyPr wrap="square">
            <a:spAutoFit/>
          </a:bodyPr>
          <a:lstStyle/>
          <a:p>
            <a:r>
              <a:rPr lang="zh-TW" altLang="en-US" sz="2000" dirty="0" smtClean="0">
                <a:latin typeface="微軟正黑體" panose="020B0604030504040204" pitchFamily="34" charset="-120"/>
                <a:ea typeface="微軟正黑體" panose="020B0604030504040204" pitchFamily="34" charset="-120"/>
              </a:rPr>
              <a:t>十七年，根据明慧网曝光的迫害信息所做的不完全统计，</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吉林省法轮功学员至少有</a:t>
            </a:r>
            <a:r>
              <a:rPr lang="en-US" altLang="zh-TW" sz="2000" dirty="0" smtClean="0">
                <a:solidFill>
                  <a:srgbClr val="FF0000"/>
                </a:solidFill>
                <a:latin typeface="微軟正黑體" panose="020B0604030504040204" pitchFamily="34" charset="-120"/>
                <a:ea typeface="微軟正黑體" panose="020B0604030504040204" pitchFamily="34" charset="-120"/>
              </a:rPr>
              <a:t>33388</a:t>
            </a:r>
            <a:r>
              <a:rPr lang="zh-TW" altLang="en-US" sz="2000" dirty="0">
                <a:solidFill>
                  <a:srgbClr val="FF0000"/>
                </a:solidFill>
                <a:latin typeface="微軟正黑體" panose="020B0604030504040204" pitchFamily="34" charset="-120"/>
                <a:ea typeface="微軟正黑體" panose="020B0604030504040204" pitchFamily="34" charset="-120"/>
              </a:rPr>
              <a:t>人次</a:t>
            </a:r>
            <a:r>
              <a:rPr lang="zh-TW" altLang="en-US" sz="2000" dirty="0">
                <a:latin typeface="微軟正黑體" panose="020B0604030504040204" pitchFamily="34" charset="-120"/>
                <a:ea typeface="微軟正黑體" panose="020B0604030504040204" pitchFamily="34" charset="-120"/>
              </a:rPr>
              <a:t>遭到不同程度的迫害</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其中：迫害致死学员至少</a:t>
            </a:r>
            <a:r>
              <a:rPr lang="en-US" altLang="zh-TW" sz="2000" dirty="0" smtClean="0">
                <a:latin typeface="微軟正黑體" panose="020B0604030504040204" pitchFamily="34" charset="-120"/>
                <a:ea typeface="微軟正黑體" panose="020B0604030504040204" pitchFamily="34" charset="-120"/>
              </a:rPr>
              <a:t>463</a:t>
            </a:r>
            <a:r>
              <a:rPr lang="zh-TW" altLang="en-US" sz="2000" dirty="0" smtClean="0">
                <a:latin typeface="微軟正黑體" panose="020B0604030504040204" pitchFamily="34" charset="-120"/>
                <a:ea typeface="微軟正黑體" panose="020B0604030504040204" pitchFamily="34" charset="-120"/>
              </a:rPr>
              <a:t>人，失踪学员至少</a:t>
            </a:r>
            <a:r>
              <a:rPr lang="en-US" altLang="zh-TW" sz="2000" dirty="0" smtClean="0">
                <a:latin typeface="微軟正黑體" panose="020B0604030504040204" pitchFamily="34" charset="-120"/>
                <a:ea typeface="微軟正黑體" panose="020B0604030504040204" pitchFamily="34" charset="-120"/>
              </a:rPr>
              <a:t>86</a:t>
            </a:r>
            <a:r>
              <a:rPr lang="zh-TW" altLang="en-US" sz="2000" dirty="0">
                <a:latin typeface="微軟正黑體" panose="020B0604030504040204" pitchFamily="34" charset="-120"/>
                <a:ea typeface="微軟正黑體" panose="020B0604030504040204" pitchFamily="34" charset="-120"/>
              </a:rPr>
              <a:t>人</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非法判刑学员至少</a:t>
            </a:r>
            <a:r>
              <a:rPr lang="en-US" altLang="zh-TW" sz="2000" dirty="0" smtClean="0">
                <a:latin typeface="微軟正黑體" panose="020B0604030504040204" pitchFamily="34" charset="-120"/>
                <a:ea typeface="微軟正黑體" panose="020B0604030504040204" pitchFamily="34" charset="-120"/>
              </a:rPr>
              <a:t>951</a:t>
            </a:r>
            <a:r>
              <a:rPr lang="zh-TW" altLang="en-US" sz="2000" dirty="0" smtClean="0">
                <a:latin typeface="微軟正黑體" panose="020B0604030504040204" pitchFamily="34" charset="-120"/>
                <a:ea typeface="微軟正黑體" panose="020B0604030504040204" pitchFamily="34" charset="-120"/>
              </a:rPr>
              <a:t>人次，非法劳教学员至少</a:t>
            </a:r>
            <a:r>
              <a:rPr lang="en-US" altLang="zh-TW" sz="2000" dirty="0" smtClean="0">
                <a:latin typeface="微軟正黑體" panose="020B0604030504040204" pitchFamily="34" charset="-120"/>
                <a:ea typeface="微軟正黑體" panose="020B0604030504040204" pitchFamily="34" charset="-120"/>
              </a:rPr>
              <a:t>8795</a:t>
            </a:r>
            <a:r>
              <a:rPr lang="zh-TW" altLang="en-US" sz="2000" dirty="0">
                <a:latin typeface="微軟正黑體" panose="020B0604030504040204" pitchFamily="34" charset="-120"/>
                <a:ea typeface="微軟正黑體" panose="020B0604030504040204" pitchFamily="34" charset="-120"/>
              </a:rPr>
              <a:t>人次</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强制洗脑学员至少</a:t>
            </a:r>
            <a:r>
              <a:rPr lang="en-US" altLang="zh-TW" sz="2000" dirty="0" smtClean="0">
                <a:latin typeface="微軟正黑體" panose="020B0604030504040204" pitchFamily="34" charset="-120"/>
                <a:ea typeface="微軟正黑體" panose="020B0604030504040204" pitchFamily="34" charset="-120"/>
              </a:rPr>
              <a:t>2686</a:t>
            </a:r>
            <a:r>
              <a:rPr lang="zh-TW" altLang="en-US" sz="2000" dirty="0" smtClean="0">
                <a:latin typeface="微軟正黑體" panose="020B0604030504040204" pitchFamily="34" charset="-120"/>
                <a:ea typeface="微軟正黑體" panose="020B0604030504040204" pitchFamily="34" charset="-120"/>
              </a:rPr>
              <a:t>人次，绑架学员至少</a:t>
            </a:r>
            <a:r>
              <a:rPr lang="en-US" altLang="zh-TW" sz="2000" dirty="0" smtClean="0">
                <a:latin typeface="微軟正黑體" panose="020B0604030504040204" pitchFamily="34" charset="-120"/>
                <a:ea typeface="微軟正黑體" panose="020B0604030504040204" pitchFamily="34" charset="-120"/>
              </a:rPr>
              <a:t>18527</a:t>
            </a:r>
            <a:r>
              <a:rPr lang="zh-TW" altLang="en-US" sz="2000" dirty="0">
                <a:latin typeface="微軟正黑體" panose="020B0604030504040204" pitchFamily="34" charset="-120"/>
                <a:ea typeface="微軟正黑體" panose="020B0604030504040204" pitchFamily="34" charset="-120"/>
              </a:rPr>
              <a:t>人次。</a:t>
            </a:r>
          </a:p>
        </p:txBody>
      </p:sp>
      <p:pic>
        <p:nvPicPr>
          <p:cNvPr id="1026" name="Picture 2" descr="圖1：1999～2017年吉林省法輪功學員遭迫害人次統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743" y="2574019"/>
            <a:ext cx="5926771" cy="419041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35438" y="114106"/>
            <a:ext cx="6974986" cy="461665"/>
          </a:xfrm>
          <a:prstGeom prst="rect">
            <a:avLst/>
          </a:prstGeom>
        </p:spPr>
        <p:txBody>
          <a:bodyPr wrap="none">
            <a:spAutoFit/>
          </a:bodyPr>
          <a:lstStyle/>
          <a:p>
            <a:pPr fontAlgn="base"/>
            <a:r>
              <a:rPr lang="en-US" altLang="zh-TW" sz="2400" b="1" dirty="0" smtClean="0">
                <a:latin typeface="微軟正黑體" panose="020B0604030504040204" pitchFamily="34" charset="-120"/>
                <a:ea typeface="微軟正黑體" panose="020B0604030504040204" pitchFamily="34" charset="-120"/>
              </a:rPr>
              <a:t>5-1</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明慧网</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吉林省法轮功学员</a:t>
            </a:r>
            <a:r>
              <a:rPr lang="en-US" altLang="zh-TW" sz="2400" b="1" dirty="0" smtClean="0">
                <a:latin typeface="微軟正黑體" panose="020B0604030504040204" pitchFamily="34" charset="-120"/>
                <a:ea typeface="微軟正黑體" panose="020B0604030504040204" pitchFamily="34" charset="-120"/>
              </a:rPr>
              <a:t>17</a:t>
            </a:r>
            <a:r>
              <a:rPr lang="zh-TW" altLang="en-US" sz="2400" b="1" dirty="0" smtClean="0">
                <a:latin typeface="微軟正黑體" panose="020B0604030504040204" pitchFamily="34" charset="-120"/>
                <a:ea typeface="微軟正黑體" panose="020B0604030504040204" pitchFamily="34" charset="-120"/>
              </a:rPr>
              <a:t>年遭迫害综述</a:t>
            </a:r>
            <a:endParaRPr lang="zh-TW" altLang="en-US"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3020809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圖2：1999～2017年吉林省法輪功學員遭迫害總人次按地區分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051" y="592337"/>
            <a:ext cx="8531650" cy="5886840"/>
          </a:xfrm>
          <a:prstGeom prst="rect">
            <a:avLst/>
          </a:prstGeom>
          <a:noFill/>
          <a:extLst>
            <a:ext uri="{909E8E84-426E-40DD-AFC4-6F175D3DCCD1}">
              <a14:hiddenFill xmlns:a14="http://schemas.microsoft.com/office/drawing/2010/main">
                <a:solidFill>
                  <a:srgbClr val="FFFFFF"/>
                </a:solidFill>
              </a14:hiddenFill>
            </a:ext>
          </a:extLst>
        </p:spPr>
      </p:pic>
      <p:sp>
        <p:nvSpPr>
          <p:cNvPr id="2" name="橢圓 1"/>
          <p:cNvSpPr/>
          <p:nvPr/>
        </p:nvSpPr>
        <p:spPr>
          <a:xfrm rot="19283887">
            <a:off x="5902" y="5745343"/>
            <a:ext cx="1288766" cy="470262"/>
          </a:xfrm>
          <a:prstGeom prst="ellipse">
            <a:avLst/>
          </a:prstGeom>
          <a:no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TW"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4" name="矩形 3"/>
          <p:cNvSpPr/>
          <p:nvPr/>
        </p:nvSpPr>
        <p:spPr>
          <a:xfrm>
            <a:off x="935438" y="114106"/>
            <a:ext cx="6974986" cy="461665"/>
          </a:xfrm>
          <a:prstGeom prst="rect">
            <a:avLst/>
          </a:prstGeom>
        </p:spPr>
        <p:txBody>
          <a:bodyPr wrap="none">
            <a:spAutoFit/>
          </a:bodyPr>
          <a:lstStyle/>
          <a:p>
            <a:pPr fontAlgn="base"/>
            <a:r>
              <a:rPr lang="en-US" altLang="zh-TW" sz="2400" b="1" dirty="0" smtClean="0">
                <a:latin typeface="微軟正黑體" panose="020B0604030504040204" pitchFamily="34" charset="-120"/>
                <a:ea typeface="微軟正黑體" panose="020B0604030504040204" pitchFamily="34" charset="-120"/>
              </a:rPr>
              <a:t>5-2</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明慧网</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吉林省法轮功学员</a:t>
            </a:r>
            <a:r>
              <a:rPr lang="en-US" altLang="zh-TW" sz="2400" b="1" dirty="0" smtClean="0">
                <a:latin typeface="微軟正黑體" panose="020B0604030504040204" pitchFamily="34" charset="-120"/>
                <a:ea typeface="微軟正黑體" panose="020B0604030504040204" pitchFamily="34" charset="-120"/>
              </a:rPr>
              <a:t>17</a:t>
            </a:r>
            <a:r>
              <a:rPr lang="zh-TW" altLang="en-US" sz="2400" b="1" dirty="0" smtClean="0">
                <a:latin typeface="微軟正黑體" panose="020B0604030504040204" pitchFamily="34" charset="-120"/>
                <a:ea typeface="微軟正黑體" panose="020B0604030504040204" pitchFamily="34" charset="-120"/>
              </a:rPr>
              <a:t>年遭迫害综述</a:t>
            </a:r>
            <a:endParaRPr lang="zh-TW" altLang="en-US"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74532666"/>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862436117"/>
              </p:ext>
            </p:extLst>
          </p:nvPr>
        </p:nvGraphicFramePr>
        <p:xfrm>
          <a:off x="148045" y="731178"/>
          <a:ext cx="8865325" cy="5643379"/>
        </p:xfrm>
        <a:graphic>
          <a:graphicData uri="http://schemas.openxmlformats.org/drawingml/2006/table">
            <a:tbl>
              <a:tblPr firstRow="1" bandRow="1">
                <a:tableStyleId>{5940675A-B579-460E-94D1-54222C63F5DA}</a:tableStyleId>
              </a:tblPr>
              <a:tblGrid>
                <a:gridCol w="1158241"/>
                <a:gridCol w="1705805"/>
                <a:gridCol w="6001279"/>
              </a:tblGrid>
              <a:tr h="370840">
                <a:tc>
                  <a:txBody>
                    <a:bodyPr/>
                    <a:lstStyle/>
                    <a:p>
                      <a:pPr algn="l"/>
                      <a:r>
                        <a:rPr lang="zh-TW" altLang="en-US" sz="1800" b="1" dirty="0" smtClean="0">
                          <a:latin typeface="微軟正黑體" panose="020B0604030504040204" pitchFamily="34" charset="-120"/>
                          <a:ea typeface="微軟正黑體" panose="020B0604030504040204" pitchFamily="34" charset="-120"/>
                        </a:rPr>
                        <a:t>历任</a:t>
                      </a:r>
                      <a:endParaRPr lang="en-US" altLang="zh-TW" sz="1800" b="1" dirty="0" smtClean="0">
                        <a:latin typeface="微軟正黑體" panose="020B0604030504040204" pitchFamily="34" charset="-120"/>
                        <a:ea typeface="微軟正黑體" panose="020B0604030504040204" pitchFamily="34" charset="-120"/>
                      </a:endParaRPr>
                    </a:p>
                    <a:p>
                      <a:pPr algn="l"/>
                      <a:r>
                        <a:rPr lang="zh-TW" altLang="en-US" sz="1800" b="1" dirty="0" smtClean="0">
                          <a:latin typeface="微軟正黑體" panose="020B0604030504040204" pitchFamily="34" charset="-120"/>
                          <a:ea typeface="微軟正黑體" panose="020B0604030504040204" pitchFamily="34" charset="-120"/>
                        </a:rPr>
                        <a:t>省委书记</a:t>
                      </a:r>
                      <a:endParaRPr lang="zh-TW" altLang="en-US" sz="1800" b="1" dirty="0">
                        <a:latin typeface="微軟正黑體" panose="020B0604030504040204" pitchFamily="34" charset="-120"/>
                        <a:ea typeface="微軟正黑體" panose="020B0604030504040204" pitchFamily="34" charset="-120"/>
                      </a:endParaRPr>
                    </a:p>
                  </a:txBody>
                  <a:tcPr/>
                </a:tc>
                <a:tc>
                  <a:txBody>
                    <a:bodyPr/>
                    <a:lstStyle/>
                    <a:p>
                      <a:pPr algn="l"/>
                      <a:r>
                        <a:rPr lang="zh-TW" altLang="en-US" sz="1800" b="1" dirty="0" smtClean="0">
                          <a:latin typeface="微軟正黑體" panose="020B0604030504040204" pitchFamily="34" charset="-120"/>
                          <a:ea typeface="微軟正黑體" panose="020B0604030504040204" pitchFamily="34" charset="-120"/>
                        </a:rPr>
                        <a:t>任职年分</a:t>
                      </a:r>
                      <a:endParaRPr lang="zh-TW" altLang="en-US" sz="1800" b="1" dirty="0">
                        <a:latin typeface="微軟正黑體" panose="020B0604030504040204" pitchFamily="34" charset="-120"/>
                        <a:ea typeface="微軟正黑體" panose="020B0604030504040204" pitchFamily="34" charset="-120"/>
                      </a:endParaRPr>
                    </a:p>
                  </a:txBody>
                  <a:tcPr/>
                </a:tc>
                <a:tc>
                  <a:txBody>
                    <a:bodyPr/>
                    <a:lstStyle/>
                    <a:p>
                      <a:pPr algn="l"/>
                      <a:r>
                        <a:rPr lang="zh-TW" altLang="en-US" sz="1800" b="1" dirty="0" smtClean="0">
                          <a:latin typeface="微軟正黑體" panose="020B0604030504040204" pitchFamily="34" charset="-120"/>
                          <a:ea typeface="微軟正黑體" panose="020B0604030504040204" pitchFamily="34" charset="-120"/>
                        </a:rPr>
                        <a:t>迫害法轮功情况</a:t>
                      </a:r>
                      <a:endParaRPr lang="zh-TW" altLang="en-US" sz="1800" b="1" dirty="0">
                        <a:latin typeface="微軟正黑體" panose="020B0604030504040204" pitchFamily="34" charset="-120"/>
                        <a:ea typeface="微軟正黑體" panose="020B0604030504040204" pitchFamily="34" charset="-120"/>
                      </a:endParaRPr>
                    </a:p>
                  </a:txBody>
                  <a:tcPr/>
                </a:tc>
              </a:tr>
              <a:tr h="370840">
                <a:tc>
                  <a:txBody>
                    <a:bodyPr/>
                    <a:lstStyle/>
                    <a:p>
                      <a:pPr algn="l"/>
                      <a:r>
                        <a:rPr lang="en-US" altLang="zh-TW" sz="1600" u="sng" dirty="0" err="1" smtClean="0">
                          <a:latin typeface="微軟正黑體" panose="020B0604030504040204" pitchFamily="34" charset="-120"/>
                          <a:ea typeface="微軟正黑體" panose="020B0604030504040204" pitchFamily="34" charset="-120"/>
                        </a:rPr>
                        <a:t>张德江</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smtClean="0">
                          <a:latin typeface="微軟正黑體" panose="020B0604030504040204" pitchFamily="34" charset="-120"/>
                          <a:ea typeface="微軟正黑體" panose="020B0604030504040204" pitchFamily="34" charset="-120"/>
                        </a:rPr>
                        <a:t>1993</a:t>
                      </a:r>
                      <a:r>
                        <a:rPr lang="zh-TW" altLang="zh-TW" sz="1600" dirty="0" smtClean="0">
                          <a:latin typeface="微軟正黑體" panose="020B0604030504040204" pitchFamily="34" charset="-120"/>
                          <a:ea typeface="微軟正黑體" panose="020B0604030504040204" pitchFamily="34" charset="-120"/>
                        </a:rPr>
                        <a:t>年</a:t>
                      </a:r>
                      <a:r>
                        <a:rPr lang="en-US" altLang="zh-TW" sz="1600" dirty="0" smtClean="0">
                          <a:latin typeface="微軟正黑體" panose="020B0604030504040204" pitchFamily="34" charset="-120"/>
                          <a:ea typeface="微軟正黑體" panose="020B0604030504040204" pitchFamily="34" charset="-120"/>
                        </a:rPr>
                        <a:t>~1998</a:t>
                      </a:r>
                      <a:r>
                        <a:rPr lang="zh-TW" altLang="zh-TW" sz="1600" dirty="0" smtClean="0">
                          <a:latin typeface="微軟正黑體" panose="020B0604030504040204" pitchFamily="34" charset="-120"/>
                          <a:ea typeface="微軟正黑體" panose="020B0604030504040204" pitchFamily="34" charset="-120"/>
                        </a:rPr>
                        <a:t>年</a:t>
                      </a:r>
                    </a:p>
                  </a:txBody>
                  <a:tcPr/>
                </a:tc>
                <a:tc>
                  <a:txBody>
                    <a:bodyPr/>
                    <a:lstStyle/>
                    <a:p>
                      <a:pPr algn="l"/>
                      <a:r>
                        <a:rPr lang="zh-TW" altLang="en-US" sz="1800" dirty="0" smtClean="0">
                          <a:latin typeface="微軟正黑體" panose="020B0604030504040204" pitchFamily="34" charset="-120"/>
                          <a:ea typeface="微軟正黑體" panose="020B0604030504040204" pitchFamily="34" charset="-120"/>
                        </a:rPr>
                        <a:t>于迫害开始前担任吉林省委书记，但随后在吉林形成听命于江泽民迫害法轮功的</a:t>
                      </a:r>
                      <a:r>
                        <a:rPr lang="zh-TW"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「吉林帮」</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zh-TW" altLang="en-US" sz="1800" dirty="0">
                        <a:latin typeface="微軟正黑體" panose="020B0604030504040204" pitchFamily="34" charset="-120"/>
                        <a:ea typeface="微軟正黑體" panose="020B0604030504040204" pitchFamily="34" charset="-120"/>
                      </a:endParaRPr>
                    </a:p>
                  </a:txBody>
                  <a:tcPr/>
                </a:tc>
              </a:tr>
              <a:tr h="370840">
                <a:tc>
                  <a:txBody>
                    <a:bodyPr/>
                    <a:lstStyle/>
                    <a:p>
                      <a:pPr algn="l"/>
                      <a:r>
                        <a:rPr lang="en-US" altLang="zh-TW" sz="1600" dirty="0" err="1" smtClean="0">
                          <a:latin typeface="微軟正黑體" panose="020B0604030504040204" pitchFamily="34" charset="-120"/>
                          <a:ea typeface="微軟正黑體" panose="020B0604030504040204" pitchFamily="34" charset="-120"/>
                        </a:rPr>
                        <a:t>王云坤</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1998</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~2006</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5</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日，发生</a:t>
                      </a:r>
                      <a:r>
                        <a:rPr lang="en-US" altLang="zh-TW"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长春</a:t>
                      </a:r>
                      <a:r>
                        <a:rPr lang="en-US" altLang="zh-TW"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插播事件</a:t>
                      </a:r>
                      <a:r>
                        <a:rPr lang="en-US" altLang="zh-TW" sz="18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江泽民极度恐慌，下达</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杀无赦</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的密令，多达</a:t>
                      </a:r>
                      <a:r>
                        <a:rPr lang="en-US" altLang="zh-TW"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5000</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多名长春法轮功学员被抓捕，多人被虐杀。</a:t>
                      </a:r>
                      <a:endParaRPr lang="en-US" altLang="zh-TW"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txBody>
                  <a:tcPr/>
                </a:tc>
              </a:tr>
              <a:tr h="370840">
                <a:tc>
                  <a:txBody>
                    <a:bodyPr/>
                    <a:lstStyle/>
                    <a:p>
                      <a:pPr algn="l"/>
                      <a:r>
                        <a:rPr lang="en-US" altLang="zh-TW" sz="1600" dirty="0" err="1" smtClean="0">
                          <a:latin typeface="微軟正黑體" panose="020B0604030504040204" pitchFamily="34" charset="-120"/>
                          <a:ea typeface="微軟正黑體" panose="020B0604030504040204" pitchFamily="34" charset="-120"/>
                        </a:rPr>
                        <a:t>王珉</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2006</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~2009</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algn="l"/>
                      <a:r>
                        <a:rPr lang="zh-TW" altLang="en-US" sz="1800" dirty="0" smtClean="0">
                          <a:latin typeface="微軟正黑體" panose="020B0604030504040204" pitchFamily="34" charset="-120"/>
                          <a:ea typeface="微軟正黑體" panose="020B0604030504040204" pitchFamily="34" charset="-120"/>
                        </a:rPr>
                        <a:t>一官员说：</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“所有被绑架的法轮功学员的名单，都掐在省委书记王珉手里，王岷说，谁放走一个人谁负责。”</a:t>
                      </a:r>
                      <a:endParaRPr lang="en-US" altLang="zh-CN"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从其执政前</a:t>
                      </a:r>
                      <a:r>
                        <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a:t>
                      </a:r>
                      <a:r>
                        <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2004</a:t>
                      </a:r>
                      <a:r>
                        <a:rPr lang="zh-TW"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至</a:t>
                      </a:r>
                      <a:r>
                        <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2009</a:t>
                      </a:r>
                      <a:r>
                        <a:rPr lang="zh-TW"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年，五年内</a:t>
                      </a:r>
                      <a:endPar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endParaRPr>
                    </a:p>
                    <a:p>
                      <a:pPr algn="l"/>
                      <a:r>
                        <a:rPr lang="zh-CN" altLang="en-US" sz="1800" b="0" kern="1200" dirty="0" smtClean="0">
                          <a:solidFill>
                            <a:schemeClr val="tx1"/>
                          </a:solidFill>
                          <a:effectLst/>
                          <a:latin typeface="微軟正黑體" panose="020B0604030504040204" pitchFamily="34" charset="-120"/>
                          <a:ea typeface="微軟正黑體" panose="020B0604030504040204" pitchFamily="34" charset="-120"/>
                          <a:cs typeface="+mn-cs"/>
                        </a:rPr>
                        <a:t>吉林省</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至少有</a:t>
                      </a:r>
                      <a:r>
                        <a:rPr lang="en-US" altLang="zh-CN" sz="1800" b="1" kern="1200" dirty="0" smtClean="0">
                          <a:solidFill>
                            <a:srgbClr val="C00000"/>
                          </a:solidFill>
                          <a:effectLst/>
                          <a:latin typeface="微軟正黑體" panose="020B0604030504040204" pitchFamily="34" charset="-120"/>
                          <a:ea typeface="微軟正黑體" panose="020B0604030504040204" pitchFamily="34" charset="-120"/>
                          <a:cs typeface="+mn-cs"/>
                        </a:rPr>
                        <a:t>121</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名</a:t>
                      </a:r>
                      <a:r>
                        <a:rPr lang="zh-CN" altLang="en-US" sz="1800" b="0" kern="1200" dirty="0" smtClean="0">
                          <a:solidFill>
                            <a:schemeClr val="tx1"/>
                          </a:solidFill>
                          <a:effectLst/>
                          <a:latin typeface="微軟正黑體" panose="020B0604030504040204" pitchFamily="34" charset="-120"/>
                          <a:ea typeface="微軟正黑體" panose="020B0604030504040204" pitchFamily="34" charset="-120"/>
                          <a:cs typeface="+mn-cs"/>
                        </a:rPr>
                        <a:t>法轮功学员</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被</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迫害致死</a:t>
                      </a:r>
                      <a:r>
                        <a:rPr lang="zh-TW" altLang="en-US" sz="1800" b="0" kern="12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zh-TW" altLang="en-US" sz="1800" b="0" dirty="0">
                        <a:solidFill>
                          <a:schemeClr val="tx1"/>
                        </a:solidFill>
                        <a:latin typeface="微軟正黑體" panose="020B0604030504040204" pitchFamily="34" charset="-120"/>
                        <a:ea typeface="微軟正黑體" panose="020B0604030504040204" pitchFamily="34" charset="-120"/>
                      </a:endParaRPr>
                    </a:p>
                  </a:txBody>
                  <a:tcPr/>
                </a:tc>
              </a:tr>
              <a:tr h="705619">
                <a:tc>
                  <a:txBody>
                    <a:bodyPr/>
                    <a:lstStyle/>
                    <a:p>
                      <a:pPr algn="l"/>
                      <a:r>
                        <a:rPr lang="en-US" altLang="zh-TW" sz="1600" dirty="0" err="1" smtClean="0">
                          <a:latin typeface="微軟正黑體" panose="020B0604030504040204" pitchFamily="34" charset="-120"/>
                          <a:ea typeface="微軟正黑體" panose="020B0604030504040204" pitchFamily="34" charset="-120"/>
                        </a:rPr>
                        <a:t>孙政才</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2009</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~2012</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dirty="0" smtClean="0">
                          <a:latin typeface="微軟正黑體" panose="020B0604030504040204" pitchFamily="34" charset="-120"/>
                          <a:ea typeface="微軟正黑體" panose="020B0604030504040204" pitchFamily="34" charset="-120"/>
                        </a:rPr>
                        <a:t>亲自主持</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省委常委会，强调</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严密防范和严厉打击</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法轮功。</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其</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主政吉林期间，至少有</a:t>
                      </a:r>
                      <a:r>
                        <a:rPr lang="en-US" altLang="zh-TW" sz="1800" b="1" kern="1200" dirty="0" smtClean="0">
                          <a:solidFill>
                            <a:srgbClr val="C00000"/>
                          </a:solidFill>
                          <a:effectLst/>
                          <a:latin typeface="微軟正黑體" panose="020B0604030504040204" pitchFamily="34" charset="-120"/>
                          <a:ea typeface="微軟正黑體" panose="020B0604030504040204" pitchFamily="34" charset="-120"/>
                          <a:cs typeface="+mn-cs"/>
                        </a:rPr>
                        <a:t>36</a:t>
                      </a:r>
                      <a:r>
                        <a:rPr lang="zh-TW"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位</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法轮功学员被迫害</a:t>
                      </a:r>
                      <a:r>
                        <a:rPr lang="zh-TW"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致死</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txBody>
                  <a:tcPr/>
                </a:tc>
              </a:tr>
              <a:tr h="370840">
                <a:tc>
                  <a:txBody>
                    <a:bodyPr/>
                    <a:lstStyle/>
                    <a:p>
                      <a:pPr algn="l"/>
                      <a:r>
                        <a:rPr lang="en-US" altLang="zh-TW" sz="1600" dirty="0" err="1" smtClean="0">
                          <a:latin typeface="微軟正黑體" panose="020B0604030504040204" pitchFamily="34" charset="-120"/>
                          <a:ea typeface="微軟正黑體" panose="020B0604030504040204" pitchFamily="34" charset="-120"/>
                        </a:rPr>
                        <a:t>王儒林</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2012</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~2014</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algn="l"/>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王儒林也是</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zh-CN"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“长春</a:t>
                      </a:r>
                      <a:r>
                        <a:rPr lang="en-US" altLang="zh-CN"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CN"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事件”的责任人之一</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他</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当</a:t>
                      </a:r>
                      <a:r>
                        <a:rPr lang="zh-CN"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时是吉林省委常委、副省长。</a:t>
                      </a:r>
                      <a:r>
                        <a:rPr lang="zh-TW"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直接</a:t>
                      </a:r>
                      <a:r>
                        <a:rPr lang="zh-CN"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主持反法轮功会议并布置全省范围的迫害</a:t>
                      </a:r>
                      <a:r>
                        <a:rPr lang="zh-TW"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endParaRPr lang="zh-TW" altLang="en-US" sz="1800" b="1" dirty="0">
                        <a:solidFill>
                          <a:srgbClr val="C00000"/>
                        </a:solidFill>
                        <a:latin typeface="微軟正黑體" panose="020B0604030504040204" pitchFamily="34" charset="-120"/>
                        <a:ea typeface="微軟正黑體" panose="020B0604030504040204" pitchFamily="34" charset="-120"/>
                      </a:endParaRPr>
                    </a:p>
                  </a:txBody>
                  <a:tcPr/>
                </a:tc>
              </a:tr>
              <a:tr h="370840">
                <a:tc>
                  <a:txBody>
                    <a:bodyPr/>
                    <a:lstStyle/>
                    <a:p>
                      <a:pPr algn="l"/>
                      <a:r>
                        <a:rPr lang="en-US" altLang="zh-TW" sz="1600" dirty="0" err="1" smtClean="0">
                          <a:latin typeface="微軟正黑體" panose="020B0604030504040204" pitchFamily="34" charset="-120"/>
                          <a:ea typeface="微軟正黑體" panose="020B0604030504040204" pitchFamily="34" charset="-120"/>
                        </a:rPr>
                        <a:t>巴音朝鲁</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2014</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a:t>
                      </a:r>
                      <a:r>
                        <a:rPr lang="zh-TW" altLang="en-US"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至今</a:t>
                      </a:r>
                      <a:endPar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endParaRP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dirty="0" smtClean="0">
                          <a:latin typeface="微軟正黑體" panose="020B0604030504040204" pitchFamily="34" charset="-120"/>
                          <a:ea typeface="微軟正黑體" panose="020B0604030504040204" pitchFamily="34" charset="-120"/>
                        </a:rPr>
                        <a:t>原共青团中央书记处常务书记，多次主持</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共青团等大型会议上，</a:t>
                      </a:r>
                      <a:r>
                        <a:rPr lang="zh-TW" altLang="en-US" sz="18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深入揭批「法轮功」</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tc>
              </a:tr>
            </a:tbl>
          </a:graphicData>
        </a:graphic>
      </p:graphicFrame>
      <p:sp>
        <p:nvSpPr>
          <p:cNvPr id="4" name="文字方塊 3"/>
          <p:cNvSpPr txBox="1"/>
          <p:nvPr/>
        </p:nvSpPr>
        <p:spPr>
          <a:xfrm>
            <a:off x="148045" y="113211"/>
            <a:ext cx="8370238"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altLang="zh-TW" sz="2400" b="1" dirty="0" smtClean="0">
                <a:latin typeface="微軟正黑體" panose="020B0604030504040204" pitchFamily="34" charset="-120"/>
                <a:ea typeface="微軟正黑體" panose="020B0604030504040204" pitchFamily="34" charset="-120"/>
              </a:rPr>
              <a:t>5-3. </a:t>
            </a:r>
            <a:r>
              <a:rPr lang="zh-TW" altLang="en-US" sz="2400" b="1" dirty="0" smtClean="0">
                <a:latin typeface="微軟正黑體" panose="020B0604030504040204" pitchFamily="34" charset="-120"/>
                <a:ea typeface="微軟正黑體" panose="020B0604030504040204" pitchFamily="34" charset="-120"/>
              </a:rPr>
              <a:t>吉林省</a:t>
            </a:r>
            <a:r>
              <a:rPr lang="en-US" altLang="zh-TW" sz="2400" b="1" dirty="0" smtClean="0">
                <a:latin typeface="微軟正黑體" panose="020B0604030504040204" pitchFamily="34" charset="-120"/>
                <a:ea typeface="微軟正黑體" panose="020B0604030504040204" pitchFamily="34" charset="-120"/>
              </a:rPr>
              <a:t>18</a:t>
            </a:r>
            <a:r>
              <a:rPr lang="zh-TW" altLang="en-US" sz="2400" b="1" dirty="0" smtClean="0">
                <a:latin typeface="微軟正黑體" panose="020B0604030504040204" pitchFamily="34" charset="-120"/>
                <a:ea typeface="微軟正黑體" panose="020B0604030504040204" pitchFamily="34" charset="-120"/>
              </a:rPr>
              <a:t>年历任省委书记，迫害法轮功情况</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详情请见附件</a:t>
            </a:r>
            <a:r>
              <a:rPr lang="en-US" altLang="zh-TW" sz="2000" b="1" dirty="0" smtClean="0">
                <a:latin typeface="微軟正黑體" panose="020B0604030504040204" pitchFamily="34" charset="-120"/>
                <a:ea typeface="微軟正黑體" panose="020B0604030504040204" pitchFamily="34" charset="-120"/>
              </a:rPr>
              <a:t>)</a:t>
            </a:r>
            <a:endParaRPr lang="en-US" altLang="zh-TW" sz="2000" b="1"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8596275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矩形 5"/>
          <p:cNvGrpSpPr/>
          <p:nvPr/>
        </p:nvGrpSpPr>
        <p:grpSpPr>
          <a:xfrm>
            <a:off x="13396" y="-3"/>
            <a:ext cx="9130611" cy="836723"/>
            <a:chOff x="-1" y="0"/>
            <a:chExt cx="9130609" cy="836722"/>
          </a:xfrm>
        </p:grpSpPr>
        <p:sp>
          <p:nvSpPr>
            <p:cNvPr id="165"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6" name="9-3. 株洲市被國際追查官員"/>
            <p:cNvSpPr txBox="1"/>
            <p:nvPr/>
          </p:nvSpPr>
          <p:spPr>
            <a:xfrm>
              <a:off x="-1" y="125971"/>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6</a:t>
              </a:r>
              <a:r>
                <a:rPr dirty="0" smtClean="0"/>
                <a:t>-1</a:t>
              </a:r>
              <a:r>
                <a:rPr dirty="0"/>
                <a:t>. </a:t>
              </a:r>
              <a:r>
                <a:rPr lang="zh-TW" altLang="en-US" dirty="0" smtClean="0"/>
                <a:t>吉林</a:t>
              </a:r>
              <a:r>
                <a:rPr dirty="0" err="1" smtClean="0"/>
                <a:t>省高官</a:t>
              </a:r>
              <a:endParaRPr dirty="0"/>
            </a:p>
          </p:txBody>
        </p:sp>
      </p:grpSp>
      <p:sp>
        <p:nvSpPr>
          <p:cNvPr id="168" name="矩形 6"/>
          <p:cNvSpPr/>
          <p:nvPr/>
        </p:nvSpPr>
        <p:spPr>
          <a:xfrm>
            <a:off x="287383" y="4652191"/>
            <a:ext cx="8429897"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400">
                <a:latin typeface="微軟正黑體"/>
                <a:ea typeface="微軟正黑體"/>
                <a:cs typeface="微軟正黑體"/>
                <a:sym typeface="微軟正黑體"/>
              </a:defRPr>
            </a:pPr>
            <a:r>
              <a:rPr dirty="0"/>
              <a:t>到目前为止，</a:t>
            </a:r>
            <a:r>
              <a:rPr b="1" dirty="0">
                <a:solidFill>
                  <a:srgbClr val="C00000"/>
                </a:solidFill>
              </a:rPr>
              <a:t>吉林省</a:t>
            </a:r>
            <a:r>
              <a:rPr dirty="0"/>
              <a:t>有</a:t>
            </a:r>
            <a:r>
              <a:rPr b="1" dirty="0">
                <a:solidFill>
                  <a:srgbClr val="C00000"/>
                </a:solidFill>
              </a:rPr>
              <a:t>3343名</a:t>
            </a:r>
            <a:r>
              <a:rPr dirty="0"/>
              <a:t>的公检法司、教育界</a:t>
            </a:r>
            <a:r>
              <a:rPr dirty="0" smtClean="0"/>
              <a:t>、媒体界</a:t>
            </a:r>
            <a:endParaRPr lang="en-US" dirty="0" smtClean="0"/>
          </a:p>
          <a:p>
            <a:pPr>
              <a:defRPr sz="2400">
                <a:latin typeface="微軟正黑體"/>
                <a:ea typeface="微軟正黑體"/>
                <a:cs typeface="微軟正黑體"/>
                <a:sym typeface="微軟正黑體"/>
              </a:defRPr>
            </a:pPr>
            <a:r>
              <a:rPr dirty="0" err="1" smtClean="0"/>
              <a:t>等人员因迫害法轮功学员</a:t>
            </a:r>
            <a:r>
              <a:rPr dirty="0" err="1"/>
              <a:t>，被海外组织“追查国际”立案追查</a:t>
            </a:r>
            <a:endParaRPr dirty="0"/>
          </a:p>
        </p:txBody>
      </p:sp>
      <p:grpSp>
        <p:nvGrpSpPr>
          <p:cNvPr id="171" name="矩形"/>
          <p:cNvGrpSpPr/>
          <p:nvPr/>
        </p:nvGrpSpPr>
        <p:grpSpPr>
          <a:xfrm>
            <a:off x="7525884" y="100428"/>
            <a:ext cx="1486353" cy="648081"/>
            <a:chOff x="0" y="7428"/>
            <a:chExt cx="1486352" cy="648080"/>
          </a:xfrm>
        </p:grpSpPr>
        <p:sp>
          <p:nvSpPr>
            <p:cNvPr id="169" name="矩形"/>
            <p:cNvSpPr/>
            <p:nvPr/>
          </p:nvSpPr>
          <p:spPr>
            <a:xfrm>
              <a:off x="0" y="7428"/>
              <a:ext cx="1486352" cy="648080"/>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3200" b="1">
                  <a:solidFill>
                    <a:srgbClr val="0070C0"/>
                  </a:solidFill>
                  <a:latin typeface="微軟正黑體"/>
                  <a:ea typeface="微軟正黑體"/>
                  <a:cs typeface="微軟正黑體"/>
                  <a:sym typeface="微軟正黑體"/>
                </a:defRPr>
              </a:pPr>
              <a:endParaRPr/>
            </a:p>
          </p:txBody>
        </p:sp>
        <p:sp>
          <p:nvSpPr>
            <p:cNvPr id="170" name="追查0"/>
            <p:cNvSpPr txBox="1"/>
            <p:nvPr/>
          </p:nvSpPr>
          <p:spPr>
            <a:xfrm>
              <a:off x="0" y="39083"/>
              <a:ext cx="1486352"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3200" b="1">
                  <a:solidFill>
                    <a:srgbClr val="0070C0"/>
                  </a:solidFill>
                  <a:latin typeface="微軟正黑體"/>
                  <a:ea typeface="微軟正黑體"/>
                  <a:cs typeface="微軟正黑體"/>
                  <a:sym typeface="微軟正黑體"/>
                </a:defRPr>
              </a:pPr>
              <a:r>
                <a:rPr lang="zh-TW" altLang="en-US" dirty="0"/>
                <a:t>追查</a:t>
              </a:r>
              <a:endParaRPr dirty="0"/>
            </a:p>
          </p:txBody>
        </p:sp>
      </p:grpSp>
      <p:sp>
        <p:nvSpPr>
          <p:cNvPr id="3" name="矩形 2"/>
          <p:cNvSpPr/>
          <p:nvPr/>
        </p:nvSpPr>
        <p:spPr>
          <a:xfrm>
            <a:off x="287382" y="1240193"/>
            <a:ext cx="8429897" cy="3046988"/>
          </a:xfrm>
          <a:prstGeom prst="rect">
            <a:avLst/>
          </a:prstGeom>
          <a:ln w="28575">
            <a:solidFill>
              <a:srgbClr val="0070C0"/>
            </a:solidFill>
          </a:ln>
        </p:spPr>
        <p:txBody>
          <a:bodyPr wrap="square">
            <a:spAutoFit/>
          </a:bodyPr>
          <a:lstStyle/>
          <a:p>
            <a:r>
              <a:rPr lang="zh-CN" altLang="en-US" sz="2400" dirty="0" smtClean="0">
                <a:latin typeface="微軟正黑體" panose="020B0604030504040204" pitchFamily="34" charset="-120"/>
                <a:ea typeface="微軟正黑體" panose="020B0604030504040204" pitchFamily="34" charset="-120"/>
              </a:rPr>
              <a:t>吉林省许多官员因迫害法轮功被国际追查，包括</a:t>
            </a:r>
          </a:p>
          <a:p>
            <a:endParaRPr lang="zh-CN" altLang="en-US" sz="2400"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历任省委书记</a:t>
            </a:r>
            <a:r>
              <a:rPr lang="zh-CN" altLang="en-US" sz="2400" dirty="0" smtClean="0">
                <a:latin typeface="微軟正黑體" panose="020B0604030504040204" pitchFamily="34" charset="-120"/>
                <a:ea typeface="微軟正黑體" panose="020B0604030504040204" pitchFamily="34" charset="-120"/>
              </a:rPr>
              <a:t>：</a:t>
            </a:r>
            <a:r>
              <a:rPr lang="zh-CN" altLang="en-US" sz="2400" b="1" dirty="0" smtClean="0">
                <a:latin typeface="微軟正黑體" panose="020B0604030504040204" pitchFamily="34" charset="-120"/>
                <a:ea typeface="微軟正黑體" panose="020B0604030504040204" pitchFamily="34" charset="-120"/>
              </a:rPr>
              <a:t>王儒林、孙政才、王珉、王云坤</a:t>
            </a:r>
            <a:r>
              <a:rPr lang="zh-CN" altLang="en-US" sz="2400" dirty="0" smtClean="0">
                <a:latin typeface="微軟正黑體" panose="020B0604030504040204" pitchFamily="34" charset="-120"/>
                <a:ea typeface="微軟正黑體" panose="020B0604030504040204" pitchFamily="34" charset="-120"/>
              </a:rPr>
              <a:t> </a:t>
            </a:r>
            <a:endParaRPr lang="zh-CN" altLang="en-US" sz="2400" dirty="0">
              <a:latin typeface="微軟正黑體" panose="020B0604030504040204" pitchFamily="34" charset="-120"/>
              <a:ea typeface="微軟正黑體" panose="020B0604030504040204" pitchFamily="34" charset="-120"/>
            </a:endParaRPr>
          </a:p>
          <a:p>
            <a:r>
              <a:rPr lang="zh-CN" altLang="en-US" sz="2400" dirty="0" smtClean="0">
                <a:latin typeface="微軟正黑體" panose="020B0604030504040204" pitchFamily="34" charset="-120"/>
                <a:ea typeface="微軟正黑體" panose="020B0604030504040204" pitchFamily="34" charset="-120"/>
              </a:rPr>
              <a:t>省长：</a:t>
            </a:r>
            <a:r>
              <a:rPr lang="zh-CN" altLang="en-US" sz="2400" b="1" dirty="0" smtClean="0">
                <a:latin typeface="微軟正黑體" panose="020B0604030504040204" pitchFamily="34" charset="-120"/>
                <a:ea typeface="微軟正黑體" panose="020B0604030504040204" pitchFamily="34" charset="-120"/>
              </a:rPr>
              <a:t>韩长赋、洪虎 </a:t>
            </a:r>
          </a:p>
          <a:p>
            <a:r>
              <a:rPr lang="zh-CN" altLang="en-US" sz="2400" dirty="0" smtClean="0">
                <a:latin typeface="微軟正黑體" panose="020B0604030504040204" pitchFamily="34" charset="-120"/>
                <a:ea typeface="微軟正黑體" panose="020B0604030504040204" pitchFamily="34" charset="-120"/>
              </a:rPr>
              <a:t>省委政法委书记：</a:t>
            </a:r>
            <a:r>
              <a:rPr lang="zh-CN" altLang="en-US" sz="2400" b="1" dirty="0" smtClean="0">
                <a:latin typeface="微軟正黑體" panose="020B0604030504040204" pitchFamily="34" charset="-120"/>
                <a:ea typeface="微軟正黑體" panose="020B0604030504040204" pitchFamily="34" charset="-120"/>
              </a:rPr>
              <a:t>金振吉、李申学</a:t>
            </a:r>
            <a:r>
              <a:rPr lang="zh-CN" altLang="en-US" sz="2400" dirty="0" smtClean="0">
                <a:latin typeface="微軟正黑體" panose="020B0604030504040204" pitchFamily="34" charset="-120"/>
                <a:ea typeface="微軟正黑體" panose="020B0604030504040204" pitchFamily="34" charset="-120"/>
              </a:rPr>
              <a:t> </a:t>
            </a:r>
            <a:endParaRPr lang="zh-CN" altLang="en-US" sz="2400" dirty="0">
              <a:latin typeface="微軟正黑體" panose="020B0604030504040204" pitchFamily="34" charset="-120"/>
              <a:ea typeface="微軟正黑體" panose="020B0604030504040204" pitchFamily="34" charset="-120"/>
            </a:endParaRPr>
          </a:p>
          <a:p>
            <a:r>
              <a:rPr lang="zh-CN" altLang="en-US" sz="2400" dirty="0">
                <a:latin typeface="微軟正黑體" panose="020B0604030504040204" pitchFamily="34" charset="-120"/>
                <a:ea typeface="微軟正黑體" panose="020B0604030504040204" pitchFamily="34" charset="-120"/>
              </a:rPr>
              <a:t>省委</a:t>
            </a:r>
            <a:r>
              <a:rPr lang="en-US" altLang="zh-CN" sz="2400" dirty="0" smtClean="0">
                <a:latin typeface="微軟正黑體" panose="020B0604030504040204" pitchFamily="34" charset="-120"/>
                <a:ea typeface="微軟正黑體" panose="020B0604030504040204" pitchFamily="34" charset="-120"/>
              </a:rPr>
              <a:t>610</a:t>
            </a:r>
            <a:r>
              <a:rPr lang="zh-CN" altLang="en-US" sz="2400" dirty="0" smtClean="0">
                <a:latin typeface="微軟正黑體" panose="020B0604030504040204" pitchFamily="34" charset="-120"/>
                <a:ea typeface="微軟正黑體" panose="020B0604030504040204" pitchFamily="34" charset="-120"/>
              </a:rPr>
              <a:t>小组组长：</a:t>
            </a:r>
            <a:r>
              <a:rPr lang="zh-CN" altLang="en-US" sz="2400" b="1" dirty="0" smtClean="0">
                <a:latin typeface="微軟正黑體" panose="020B0604030504040204" pitchFamily="34" charset="-120"/>
                <a:ea typeface="微軟正黑體" panose="020B0604030504040204" pitchFamily="34" charset="-120"/>
              </a:rPr>
              <a:t>林炎志、苏荣</a:t>
            </a:r>
          </a:p>
          <a:p>
            <a:r>
              <a:rPr lang="zh-CN" altLang="en-US" sz="2400" dirty="0" smtClean="0">
                <a:latin typeface="微軟正黑體" panose="020B0604030504040204" pitchFamily="34" charset="-120"/>
                <a:ea typeface="微軟正黑體" panose="020B0604030504040204" pitchFamily="34" charset="-120"/>
              </a:rPr>
              <a:t>省委防范办主任</a:t>
            </a:r>
            <a:r>
              <a:rPr lang="en-US" altLang="zh-CN" sz="2400" dirty="0" smtClean="0">
                <a:latin typeface="微軟正黑體" panose="020B0604030504040204" pitchFamily="34" charset="-120"/>
                <a:ea typeface="微軟正黑體" panose="020B0604030504040204" pitchFamily="34" charset="-120"/>
              </a:rPr>
              <a:t>(610</a:t>
            </a:r>
            <a:r>
              <a:rPr lang="zh-CN" altLang="en-US" sz="2400" dirty="0" smtClean="0">
                <a:latin typeface="微軟正黑體" panose="020B0604030504040204" pitchFamily="34" charset="-120"/>
                <a:ea typeface="微軟正黑體" panose="020B0604030504040204" pitchFamily="34" charset="-120"/>
              </a:rPr>
              <a:t>办</a:t>
            </a:r>
            <a:r>
              <a:rPr lang="en-US" altLang="zh-CN" sz="2400" dirty="0" smtClean="0">
                <a:latin typeface="微軟正黑體" panose="020B0604030504040204" pitchFamily="34" charset="-120"/>
                <a:ea typeface="微軟正黑體" panose="020B0604030504040204" pitchFamily="34" charset="-120"/>
              </a:rPr>
              <a:t>)</a:t>
            </a:r>
            <a:r>
              <a:rPr lang="zh-CN" altLang="en-US" sz="2400" b="1" dirty="0" smtClean="0">
                <a:latin typeface="微軟正黑體" panose="020B0604030504040204" pitchFamily="34" charset="-120"/>
                <a:ea typeface="微軟正黑體" panose="020B0604030504040204" pitchFamily="34" charset="-120"/>
              </a:rPr>
              <a:t>： 刘力群、卢全振</a:t>
            </a:r>
            <a:r>
              <a:rPr lang="zh-CN" altLang="en-US" sz="2400" dirty="0" smtClean="0">
                <a:latin typeface="微軟正黑體" panose="020B0604030504040204" pitchFamily="34" charset="-120"/>
                <a:ea typeface="微軟正黑體" panose="020B0604030504040204" pitchFamily="34" charset="-120"/>
              </a:rPr>
              <a:t>；</a:t>
            </a:r>
            <a:endParaRPr lang="zh-CN" altLang="en-US" sz="2400" dirty="0">
              <a:latin typeface="微軟正黑體" panose="020B0604030504040204" pitchFamily="34" charset="-120"/>
              <a:ea typeface="微軟正黑體" panose="020B0604030504040204" pitchFamily="34" charset="-120"/>
            </a:endParaRPr>
          </a:p>
          <a:p>
            <a:r>
              <a:rPr lang="zh-CN" altLang="en-US" sz="2400" dirty="0">
                <a:latin typeface="微軟正黑體" panose="020B0604030504040204" pitchFamily="34" charset="-120"/>
                <a:ea typeface="微軟正黑體" panose="020B0604030504040204" pitchFamily="34" charset="-120"/>
              </a:rPr>
              <a:t>省</a:t>
            </a:r>
            <a:r>
              <a:rPr lang="zh-CN" altLang="en-US" sz="2400" dirty="0" smtClean="0">
                <a:latin typeface="微軟正黑體" panose="020B0604030504040204" pitchFamily="34" charset="-120"/>
                <a:ea typeface="微軟正黑體" panose="020B0604030504040204" pitchFamily="34" charset="-120"/>
              </a:rPr>
              <a:t>公安厅长：</a:t>
            </a:r>
            <a:r>
              <a:rPr lang="zh-CN" altLang="en-US" sz="2400" b="1" dirty="0" smtClean="0">
                <a:latin typeface="微軟正黑體" panose="020B0604030504040204" pitchFamily="34" charset="-120"/>
                <a:ea typeface="微軟正黑體" panose="020B0604030504040204" pitchFamily="34" charset="-120"/>
              </a:rPr>
              <a:t>马明</a:t>
            </a:r>
            <a:endParaRPr lang="zh-CN" altLang="en-US"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4279225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TextBox 18"/>
          <p:cNvSpPr txBox="1"/>
          <p:nvPr/>
        </p:nvSpPr>
        <p:spPr>
          <a:xfrm>
            <a:off x="3659479" y="6516051"/>
            <a:ext cx="5622691" cy="338554"/>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1600">
                <a:latin typeface="Heiti TC Light"/>
                <a:ea typeface="Heiti TC Light"/>
                <a:cs typeface="Heiti TC Light"/>
                <a:sym typeface="Heiti TC Light"/>
              </a:defRPr>
            </a:pPr>
            <a:r>
              <a:rPr dirty="0" smtClean="0">
                <a:latin typeface="微軟正黑體" panose="020B0604030504040204" pitchFamily="34" charset="-120"/>
                <a:ea typeface="微軟正黑體" panose="020B0604030504040204" pitchFamily="34" charset="-120"/>
              </a:rPr>
              <a:t>大纪元201</a:t>
            </a:r>
            <a:r>
              <a:rPr lang="en-US" dirty="0" smtClean="0">
                <a:latin typeface="微軟正黑體" panose="020B0604030504040204" pitchFamily="34" charset="-120"/>
                <a:ea typeface="微軟正黑體" panose="020B0604030504040204" pitchFamily="34" charset="-120"/>
              </a:rPr>
              <a:t>6</a:t>
            </a:r>
            <a:r>
              <a:rPr dirty="0" smtClean="0">
                <a:latin typeface="微軟正黑體" panose="020B0604030504040204" pitchFamily="34" charset="-120"/>
                <a:ea typeface="微軟正黑體" panose="020B0604030504040204" pitchFamily="34" charset="-120"/>
              </a:rPr>
              <a:t>/</a:t>
            </a:r>
            <a:r>
              <a:rPr lang="en-US" dirty="0" smtClean="0">
                <a:latin typeface="微軟正黑體" panose="020B0604030504040204" pitchFamily="34" charset="-120"/>
                <a:ea typeface="微軟正黑體" panose="020B0604030504040204" pitchFamily="34" charset="-120"/>
              </a:rPr>
              <a:t>1</a:t>
            </a:r>
            <a:r>
              <a:rPr dirty="0" smtClean="0">
                <a:latin typeface="微軟正黑體" panose="020B0604030504040204" pitchFamily="34" charset="-120"/>
                <a:ea typeface="微軟正黑體" panose="020B0604030504040204" pitchFamily="34" charset="-120"/>
              </a:rPr>
              <a:t>/</a:t>
            </a:r>
            <a:r>
              <a:rPr lang="en-US" dirty="0" smtClean="0">
                <a:latin typeface="微軟正黑體" panose="020B0604030504040204" pitchFamily="34" charset="-120"/>
                <a:ea typeface="微軟正黑體" panose="020B0604030504040204" pitchFamily="34" charset="-120"/>
              </a:rPr>
              <a:t>26</a:t>
            </a:r>
            <a:r>
              <a:rPr dirty="0" smtClean="0">
                <a:latin typeface="微軟正黑體" panose="020B0604030504040204" pitchFamily="34" charset="-120"/>
                <a:ea typeface="微軟正黑體" panose="020B0604030504040204" pitchFamily="34" charset="-120"/>
              </a:rPr>
              <a:t> </a:t>
            </a:r>
            <a:r>
              <a:rPr dirty="0" smtClean="0">
                <a:latin typeface="微軟正黑體" panose="020B0604030504040204" pitchFamily="34" charset="-120"/>
                <a:ea typeface="微軟正黑體" panose="020B0604030504040204" pitchFamily="34" charset="-120"/>
              </a:rPr>
              <a:t>「</a:t>
            </a:r>
            <a:r>
              <a:rPr lang="zh-Hant" altLang="en-US" dirty="0" smtClean="0">
                <a:latin typeface="微軟正黑體" panose="020B0604030504040204" pitchFamily="34" charset="-120"/>
                <a:ea typeface="微軟正黑體" panose="020B0604030504040204" pitchFamily="34" charset="-120"/>
              </a:rPr>
              <a:t>明慧网：百名中共高官恶报实录（</a:t>
            </a:r>
            <a:r>
              <a:rPr lang="en-US" altLang="zh-Hant" dirty="0" smtClean="0">
                <a:latin typeface="微軟正黑體" panose="020B0604030504040204" pitchFamily="34" charset="-120"/>
                <a:ea typeface="微軟正黑體" panose="020B0604030504040204" pitchFamily="34" charset="-120"/>
              </a:rPr>
              <a:t>1</a:t>
            </a:r>
            <a:r>
              <a:rPr lang="zh-Hant" altLang="en-US" dirty="0" smtClean="0">
                <a:latin typeface="微軟正黑體" panose="020B0604030504040204" pitchFamily="34" charset="-120"/>
                <a:ea typeface="微軟正黑體" panose="020B0604030504040204" pitchFamily="34" charset="-120"/>
              </a:rPr>
              <a:t>）</a:t>
            </a:r>
            <a:r>
              <a:rPr dirty="0" smtClean="0">
                <a:latin typeface="微軟正黑體" panose="020B0604030504040204" pitchFamily="34" charset="-120"/>
                <a:ea typeface="微軟正黑體" panose="020B0604030504040204" pitchFamily="34" charset="-120"/>
              </a:rPr>
              <a:t>」 </a:t>
            </a:r>
            <a:endParaRPr dirty="0">
              <a:latin typeface="微軟正黑體" panose="020B0604030504040204" pitchFamily="34" charset="-120"/>
              <a:ea typeface="微軟正黑體" panose="020B0604030504040204" pitchFamily="34" charset="-120"/>
            </a:endParaRPr>
          </a:p>
        </p:txBody>
      </p:sp>
      <p:grpSp>
        <p:nvGrpSpPr>
          <p:cNvPr id="182" name="群組 7"/>
          <p:cNvGrpSpPr/>
          <p:nvPr/>
        </p:nvGrpSpPr>
        <p:grpSpPr>
          <a:xfrm>
            <a:off x="-4" y="-3"/>
            <a:ext cx="9130603" cy="1052743"/>
            <a:chOff x="-3" y="-2"/>
            <a:chExt cx="9130601" cy="1052740"/>
          </a:xfrm>
        </p:grpSpPr>
        <p:grpSp>
          <p:nvGrpSpPr>
            <p:cNvPr id="177" name="矩形 19"/>
            <p:cNvGrpSpPr/>
            <p:nvPr/>
          </p:nvGrpSpPr>
          <p:grpSpPr>
            <a:xfrm>
              <a:off x="-3" y="-2"/>
              <a:ext cx="9130601" cy="1052740"/>
              <a:chOff x="-1" y="-1"/>
              <a:chExt cx="9130599" cy="1052738"/>
            </a:xfrm>
          </p:grpSpPr>
          <p:sp>
            <p:nvSpPr>
              <p:cNvPr id="175" name="矩形"/>
              <p:cNvSpPr/>
              <p:nvPr/>
            </p:nvSpPr>
            <p:spPr>
              <a:xfrm>
                <a:off x="-1" y="-1"/>
                <a:ext cx="9130599" cy="105273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176" name="文字"/>
              <p:cNvSpPr txBox="1"/>
              <p:nvPr/>
            </p:nvSpPr>
            <p:spPr>
              <a:xfrm>
                <a:off x="-1" y="239347"/>
                <a:ext cx="9130599" cy="5740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3200" b="1">
                    <a:solidFill>
                      <a:srgbClr val="FFFFFF"/>
                    </a:solidFill>
                    <a:latin typeface="微軟正黑體"/>
                    <a:ea typeface="微軟正黑體"/>
                    <a:cs typeface="微軟正黑體"/>
                    <a:sym typeface="微軟正黑體"/>
                  </a:defRPr>
                </a:lvl1pPr>
              </a:lstStyle>
              <a:p>
                <a:r>
                  <a:rPr dirty="0"/>
                  <a:t> </a:t>
                </a:r>
              </a:p>
            </p:txBody>
          </p:sp>
        </p:grpSp>
        <p:grpSp>
          <p:nvGrpSpPr>
            <p:cNvPr id="181" name="矩形 21"/>
            <p:cNvGrpSpPr/>
            <p:nvPr/>
          </p:nvGrpSpPr>
          <p:grpSpPr>
            <a:xfrm>
              <a:off x="7563216" y="202330"/>
              <a:ext cx="1486347" cy="648075"/>
              <a:chOff x="0" y="39183"/>
              <a:chExt cx="1486346" cy="648074"/>
            </a:xfrm>
          </p:grpSpPr>
          <p:sp>
            <p:nvSpPr>
              <p:cNvPr id="179" name="矩形"/>
              <p:cNvSpPr/>
              <p:nvPr/>
            </p:nvSpPr>
            <p:spPr>
              <a:xfrm>
                <a:off x="0" y="39183"/>
                <a:ext cx="1486346"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180" name="惡報0"/>
              <p:cNvSpPr txBox="1"/>
              <p:nvPr/>
            </p:nvSpPr>
            <p:spPr>
              <a:xfrm>
                <a:off x="0" y="40056"/>
                <a:ext cx="1486346" cy="6463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err="1" smtClean="0"/>
                  <a:t>恶报</a:t>
                </a:r>
                <a:endParaRPr dirty="0"/>
              </a:p>
            </p:txBody>
          </p:sp>
        </p:grpSp>
      </p:grpSp>
      <p:sp>
        <p:nvSpPr>
          <p:cNvPr id="12" name="矩形 5"/>
          <p:cNvSpPr/>
          <p:nvPr/>
        </p:nvSpPr>
        <p:spPr>
          <a:xfrm>
            <a:off x="39491" y="4710439"/>
            <a:ext cx="9120192" cy="1677382"/>
          </a:xfrm>
          <a:prstGeom prst="rect">
            <a:avLst/>
          </a:prstGeom>
        </p:spPr>
        <p:txBody>
          <a:bodyPr wrap="square">
            <a:spAutoFit/>
          </a:bodyPr>
          <a:lstStyle/>
          <a:p>
            <a:r>
              <a:rPr lang="zh-TW" altLang="en-US" sz="2300"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原中共全国第</a:t>
            </a:r>
            <a:r>
              <a:rPr lang="en-US" altLang="zh-TW" sz="2300"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12</a:t>
            </a:r>
            <a:r>
              <a:rPr lang="zh-TW" altLang="en-US" sz="2300"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届政协副主席</a:t>
            </a:r>
            <a:r>
              <a:rPr lang="zh-TW" altLang="en-US" sz="2300" b="1" u="sng" dirty="0" smtClean="0">
                <a:latin typeface="微軟正黑體" panose="020B0604030504040204" pitchFamily="34" charset="-120"/>
                <a:ea typeface="微軟正黑體" panose="020B0604030504040204" pitchFamily="34" charset="-120"/>
                <a:cs typeface="Heiti TC Light"/>
              </a:rPr>
              <a:t>，</a:t>
            </a:r>
            <a:r>
              <a:rPr lang="zh-TW" altLang="en-US" sz="2300" b="1" u="sng" dirty="0" smtClean="0">
                <a:solidFill>
                  <a:srgbClr val="0070C0"/>
                </a:solidFill>
                <a:latin typeface="微軟正黑體" panose="020B0604030504040204" pitchFamily="34" charset="-120"/>
                <a:ea typeface="微軟正黑體" panose="020B0604030504040204" pitchFamily="34" charset="-120"/>
                <a:cs typeface="Heiti TC Light"/>
              </a:rPr>
              <a:t>苏荣</a:t>
            </a:r>
            <a:r>
              <a:rPr lang="zh-TW" altLang="en-US" sz="2300" b="1" u="sng" dirty="0" smtClean="0">
                <a:latin typeface="微軟正黑體" panose="020B0604030504040204" pitchFamily="34" charset="-120"/>
                <a:ea typeface="微軟正黑體" panose="020B0604030504040204" pitchFamily="34" charset="-120"/>
                <a:cs typeface="Heiti TC Light"/>
              </a:rPr>
              <a:t>，</a:t>
            </a:r>
            <a:r>
              <a:rPr lang="zh-TW" altLang="en-US" sz="2300" b="1" u="sng" dirty="0" smtClean="0">
                <a:solidFill>
                  <a:srgbClr val="C00000"/>
                </a:solidFill>
                <a:latin typeface="微軟正黑體" panose="020B0604030504040204" pitchFamily="34" charset="-120"/>
                <a:ea typeface="微軟正黑體" panose="020B0604030504040204" pitchFamily="34" charset="-120"/>
                <a:cs typeface="Heiti TC Light"/>
              </a:rPr>
              <a:t>被</a:t>
            </a:r>
            <a:r>
              <a:rPr lang="zh-TW" altLang="en-US" sz="2300" b="1" u="sng" dirty="0" smtClean="0">
                <a:solidFill>
                  <a:srgbClr val="C00000"/>
                </a:solidFill>
                <a:latin typeface="微軟正黑體" panose="020B0604030504040204" pitchFamily="34" charset="-120"/>
                <a:ea typeface="微軟正黑體" panose="020B0604030504040204" pitchFamily="34" charset="-120"/>
              </a:rPr>
              <a:t>双开、免职</a:t>
            </a:r>
            <a:endParaRPr lang="en-US" altLang="zh-CN" sz="2300" u="sng" dirty="0" smtClean="0">
              <a:solidFill>
                <a:srgbClr val="C00000"/>
              </a:solidFill>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2014</a:t>
            </a:r>
            <a:r>
              <a:rPr lang="zh-TW" altLang="en-US" sz="2000" dirty="0" smtClean="0">
                <a:latin typeface="微軟正黑體" panose="020B0604030504040204" pitchFamily="34" charset="-120"/>
                <a:ea typeface="微軟正黑體" panose="020B0604030504040204" pitchFamily="34" charset="-120"/>
                <a:cs typeface="Heiti TC Light"/>
              </a:rPr>
              <a:t>年</a:t>
            </a:r>
            <a:r>
              <a:rPr lang="zh-TW" altLang="zh-Hant" sz="2000" dirty="0" smtClean="0">
                <a:latin typeface="微軟正黑體" panose="020B0604030504040204" pitchFamily="34" charset="-120"/>
                <a:ea typeface="微軟正黑體" panose="020B0604030504040204" pitchFamily="34" charset="-120"/>
                <a:cs typeface="Heiti TC Light"/>
              </a:rPr>
              <a:t>6</a:t>
            </a:r>
            <a:r>
              <a:rPr lang="zh-Hant" altLang="en-US" sz="2000" dirty="0" smtClean="0">
                <a:latin typeface="微軟正黑體" panose="020B0604030504040204" pitchFamily="34" charset="-120"/>
                <a:ea typeface="微軟正黑體" panose="020B0604030504040204" pitchFamily="34" charset="-120"/>
                <a:cs typeface="Heiti TC Light"/>
              </a:rPr>
              <a:t>月</a:t>
            </a:r>
            <a:r>
              <a:rPr lang="zh-TW" altLang="zh-Hant" sz="2000" dirty="0" smtClean="0">
                <a:latin typeface="微軟正黑體" panose="020B0604030504040204" pitchFamily="34" charset="-120"/>
                <a:ea typeface="微軟正黑體" panose="020B0604030504040204" pitchFamily="34" charset="-120"/>
                <a:cs typeface="Heiti TC Light"/>
              </a:rPr>
              <a:t>1</a:t>
            </a:r>
            <a:r>
              <a:rPr lang="en-US" altLang="zh-TW" sz="2000" dirty="0" smtClean="0">
                <a:latin typeface="微軟正黑體" panose="020B0604030504040204" pitchFamily="34" charset="-120"/>
                <a:ea typeface="微軟正黑體" panose="020B0604030504040204" pitchFamily="34" charset="-120"/>
                <a:cs typeface="Heiti TC Light"/>
              </a:rPr>
              <a:t>4</a:t>
            </a:r>
            <a:r>
              <a:rPr lang="zh-Hant" altLang="en-US" sz="2000" dirty="0" smtClean="0">
                <a:latin typeface="微軟正黑體" panose="020B0604030504040204" pitchFamily="34" charset="-120"/>
                <a:ea typeface="微軟正黑體" panose="020B0604030504040204" pitchFamily="34" charset="-120"/>
                <a:cs typeface="Heiti TC Light"/>
              </a:rPr>
              <a:t>日</a:t>
            </a:r>
            <a:r>
              <a:rPr lang="zh-Hant" altLang="en-US" sz="2000" dirty="0" smtClean="0">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苏荣落马被调查</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2014</a:t>
            </a:r>
            <a:r>
              <a:rPr lang="zh-TW" altLang="en-US" sz="2000" dirty="0" smtClean="0">
                <a:latin typeface="微軟正黑體" panose="020B0604030504040204" pitchFamily="34" charset="-120"/>
                <a:ea typeface="微軟正黑體" panose="020B0604030504040204" pitchFamily="34" charset="-120"/>
                <a:cs typeface="Heiti TC Light"/>
              </a:rPr>
              <a:t>年</a:t>
            </a:r>
            <a:r>
              <a:rPr lang="en-US" altLang="zh-TW" sz="2000" dirty="0" smtClean="0">
                <a:latin typeface="微軟正黑體" panose="020B0604030504040204" pitchFamily="34" charset="-120"/>
                <a:ea typeface="微軟正黑體" panose="020B0604030504040204" pitchFamily="34" charset="-120"/>
                <a:cs typeface="Heiti TC Light"/>
              </a:rPr>
              <a:t>6</a:t>
            </a:r>
            <a:r>
              <a:rPr lang="zh-Hant" altLang="en-US" sz="2000" dirty="0" smtClean="0">
                <a:latin typeface="微軟正黑體" panose="020B0604030504040204" pitchFamily="34" charset="-120"/>
                <a:ea typeface="微軟正黑體" panose="020B0604030504040204" pitchFamily="34" charset="-120"/>
                <a:cs typeface="Heiti TC Light"/>
              </a:rPr>
              <a:t>月</a:t>
            </a:r>
            <a:r>
              <a:rPr lang="en-US" altLang="zh-Hant" sz="2000" dirty="0" smtClean="0">
                <a:latin typeface="微軟正黑體" panose="020B0604030504040204" pitchFamily="34" charset="-120"/>
                <a:ea typeface="微軟正黑體" panose="020B0604030504040204" pitchFamily="34" charset="-120"/>
                <a:cs typeface="Heiti TC Light"/>
              </a:rPr>
              <a:t>25</a:t>
            </a:r>
            <a:r>
              <a:rPr lang="zh-Hant" altLang="en-US" sz="2000" dirty="0" smtClean="0">
                <a:latin typeface="微軟正黑體" panose="020B0604030504040204" pitchFamily="34" charset="-120"/>
                <a:ea typeface="微軟正黑體" panose="020B0604030504040204" pitchFamily="34" charset="-120"/>
                <a:cs typeface="Heiti TC Light"/>
              </a:rPr>
              <a:t>日</a:t>
            </a:r>
            <a:r>
              <a:rPr lang="zh-Hant" altLang="en-US" sz="2000" dirty="0" smtClean="0">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被免职</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Hant" sz="2000" dirty="0" smtClean="0">
                <a:latin typeface="微軟正黑體" panose="020B0604030504040204" pitchFamily="34" charset="-120"/>
                <a:ea typeface="微軟正黑體" panose="020B0604030504040204" pitchFamily="34" charset="-120"/>
                <a:cs typeface="Heiti TC Light"/>
              </a:rPr>
              <a:t>2015</a:t>
            </a:r>
            <a:r>
              <a:rPr lang="zh-TW" altLang="en-US" sz="2000" dirty="0" smtClean="0">
                <a:latin typeface="微軟正黑體" panose="020B0604030504040204" pitchFamily="34" charset="-120"/>
                <a:ea typeface="微軟正黑體" panose="020B0604030504040204" pitchFamily="34" charset="-120"/>
                <a:cs typeface="Heiti TC Light"/>
              </a:rPr>
              <a:t>年</a:t>
            </a:r>
            <a:r>
              <a:rPr lang="en-US" altLang="zh-TW" sz="2000" dirty="0" smtClean="0">
                <a:latin typeface="微軟正黑體" panose="020B0604030504040204" pitchFamily="34" charset="-120"/>
                <a:ea typeface="微軟正黑體" panose="020B0604030504040204" pitchFamily="34" charset="-120"/>
                <a:cs typeface="Heiti TC Light"/>
              </a:rPr>
              <a:t>2</a:t>
            </a:r>
            <a:r>
              <a:rPr lang="zh-Hant" altLang="en-US" sz="2000" dirty="0" smtClean="0">
                <a:latin typeface="微軟正黑體" panose="020B0604030504040204" pitchFamily="34" charset="-120"/>
                <a:ea typeface="微軟正黑體" panose="020B0604030504040204" pitchFamily="34" charset="-120"/>
                <a:cs typeface="Heiti TC Light"/>
              </a:rPr>
              <a:t>月</a:t>
            </a:r>
            <a:r>
              <a:rPr lang="en-US" altLang="zh-Hant" sz="2000" dirty="0" smtClean="0">
                <a:latin typeface="微軟正黑體" panose="020B0604030504040204" pitchFamily="34" charset="-120"/>
                <a:ea typeface="微軟正黑體" panose="020B0604030504040204" pitchFamily="34" charset="-120"/>
                <a:cs typeface="Heiti TC Light"/>
              </a:rPr>
              <a:t>16</a:t>
            </a:r>
            <a:r>
              <a:rPr lang="zh-TW" altLang="en-US" sz="2000" dirty="0" smtClean="0">
                <a:latin typeface="微軟正黑體" panose="020B0604030504040204" pitchFamily="34" charset="-120"/>
                <a:ea typeface="微軟正黑體" panose="020B0604030504040204" pitchFamily="34" charset="-120"/>
                <a:cs typeface="Heiti TC Light"/>
              </a:rPr>
              <a:t>日</a:t>
            </a:r>
            <a:r>
              <a:rPr lang="zh-Hant" altLang="en-US" sz="2000" dirty="0" smtClean="0">
                <a:latin typeface="微軟正黑體" panose="020B0604030504040204" pitchFamily="34" charset="-120"/>
                <a:ea typeface="微軟正黑體" panose="020B0604030504040204" pitchFamily="34" charset="-120"/>
                <a:cs typeface="Heiti TC Light"/>
              </a:rPr>
              <a:t>，</a:t>
            </a:r>
            <a:r>
              <a:rPr lang="zh-TW" altLang="en-US" sz="2000" dirty="0" smtClean="0">
                <a:latin typeface="微軟正黑體" panose="020B0604030504040204" pitchFamily="34" charset="-120"/>
                <a:ea typeface="微軟正黑體" panose="020B0604030504040204" pitchFamily="34" charset="-120"/>
                <a:cs typeface="Heiti TC Light"/>
              </a:rPr>
              <a:t>涉嫌受贿罪被立案侦查、开除党籍、开除公职、移送司法机关</a:t>
            </a:r>
            <a:endParaRPr lang="en-US" altLang="zh-TW" sz="2000" dirty="0" smtClean="0">
              <a:latin typeface="微軟正黑體" panose="020B0604030504040204" pitchFamily="34" charset="-120"/>
              <a:ea typeface="微軟正黑體" panose="020B0604030504040204" pitchFamily="34" charset="-120"/>
              <a:cs typeface="Heiti TC Light"/>
            </a:endParaRPr>
          </a:p>
        </p:txBody>
      </p:sp>
      <p:sp>
        <p:nvSpPr>
          <p:cNvPr id="2" name="Rectangle 1"/>
          <p:cNvSpPr/>
          <p:nvPr/>
        </p:nvSpPr>
        <p:spPr>
          <a:xfrm>
            <a:off x="3555425" y="1277391"/>
            <a:ext cx="5494139" cy="2862322"/>
          </a:xfrm>
          <a:prstGeom prst="rect">
            <a:avLst/>
          </a:prstGeom>
          <a:ln>
            <a:solidFill>
              <a:schemeClr val="tx1"/>
            </a:solidFill>
          </a:ln>
        </p:spPr>
        <p:txBody>
          <a:bodyPr wrap="square">
            <a:spAutoFit/>
          </a:bodyPr>
          <a:lstStyle/>
          <a:p>
            <a:r>
              <a:rPr lang="zh-Hant" altLang="en-US" dirty="0" smtClean="0">
                <a:latin typeface="微軟正黑體" panose="020B0604030504040204" pitchFamily="34" charset="-120"/>
                <a:ea typeface="微軟正黑體" panose="020B0604030504040204" pitchFamily="34" charset="-120"/>
                <a:cs typeface="Heiti TC Light"/>
              </a:rPr>
              <a:t>苏荣任中共吉林省委副书记期间，在</a:t>
            </a:r>
            <a:r>
              <a:rPr lang="en-US" altLang="zh-Hant" dirty="0" smtClean="0">
                <a:latin typeface="微軟正黑體" panose="020B0604030504040204" pitchFamily="34" charset="-120"/>
                <a:ea typeface="微軟正黑體" panose="020B0604030504040204" pitchFamily="34" charset="-120"/>
                <a:cs typeface="Heiti TC Light"/>
              </a:rPr>
              <a:t>1999</a:t>
            </a:r>
            <a:r>
              <a:rPr lang="zh-Hant" altLang="en-US" dirty="0">
                <a:latin typeface="微軟正黑體" panose="020B0604030504040204" pitchFamily="34" charset="-120"/>
                <a:ea typeface="微軟正黑體" panose="020B0604030504040204" pitchFamily="34" charset="-120"/>
                <a:cs typeface="Heiti TC Light"/>
              </a:rPr>
              <a:t>年</a:t>
            </a:r>
            <a:r>
              <a:rPr lang="en-US" altLang="zh-Hant" dirty="0" smtClean="0">
                <a:latin typeface="微軟正黑體" panose="020B0604030504040204" pitchFamily="34" charset="-120"/>
                <a:ea typeface="微軟正黑體" panose="020B0604030504040204" pitchFamily="34" charset="-120"/>
                <a:cs typeface="Heiti TC Light"/>
              </a:rPr>
              <a:t>7</a:t>
            </a:r>
            <a:r>
              <a:rPr lang="zh-Hant" altLang="en-US" dirty="0" smtClean="0">
                <a:latin typeface="微軟正黑體" panose="020B0604030504040204" pitchFamily="34" charset="-120"/>
                <a:ea typeface="微軟正黑體" panose="020B0604030504040204" pitchFamily="34" charset="-120"/>
                <a:cs typeface="Heiti TC Light"/>
              </a:rPr>
              <a:t>月后，任吉林「省委处理法轮功问题领导小组」（即</a:t>
            </a:r>
            <a:r>
              <a:rPr lang="en-US" altLang="zh-Hant" dirty="0" smtClean="0">
                <a:latin typeface="微軟正黑體" panose="020B0604030504040204" pitchFamily="34" charset="-120"/>
                <a:ea typeface="微軟正黑體" panose="020B0604030504040204" pitchFamily="34" charset="-120"/>
                <a:cs typeface="Heiti TC Light"/>
              </a:rPr>
              <a:t>610</a:t>
            </a:r>
            <a:r>
              <a:rPr lang="zh-Hant" altLang="en-US" dirty="0" smtClean="0">
                <a:latin typeface="微軟正黑體" panose="020B0604030504040204" pitchFamily="34" charset="-120"/>
                <a:ea typeface="微軟正黑體" panose="020B0604030504040204" pitchFamily="34" charset="-120"/>
                <a:cs typeface="Heiti TC Light"/>
              </a:rPr>
              <a:t>）组长，</a:t>
            </a:r>
            <a:r>
              <a:rPr lang="zh-Hant" altLang="en-US" dirty="0" smtClean="0">
                <a:solidFill>
                  <a:srgbClr val="FF0000"/>
                </a:solidFill>
                <a:latin typeface="微軟正黑體" panose="020B0604030504040204" pitchFamily="34" charset="-120"/>
                <a:ea typeface="微軟正黑體" panose="020B0604030504040204" pitchFamily="34" charset="-120"/>
                <a:cs typeface="Heiti TC Light"/>
              </a:rPr>
              <a:t>苏荣公开诋毁法轮功、亲自参与洗脑迫害等</a:t>
            </a:r>
            <a:r>
              <a:rPr lang="zh-Hant" altLang="en-US" dirty="0"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endParaRPr lang="en-US" dirty="0">
              <a:latin typeface="微軟正黑體" panose="020B0604030504040204" pitchFamily="34" charset="-120"/>
              <a:ea typeface="微軟正黑體" panose="020B0604030504040204" pitchFamily="34" charset="-120"/>
              <a:cs typeface="Heiti TC Light"/>
            </a:endParaRPr>
          </a:p>
          <a:p>
            <a:r>
              <a:rPr lang="en-US" altLang="zh-Hant" dirty="0">
                <a:latin typeface="微軟正黑體" panose="020B0604030504040204" pitchFamily="34" charset="-120"/>
                <a:ea typeface="微軟正黑體" panose="020B0604030504040204" pitchFamily="34" charset="-120"/>
                <a:cs typeface="Heiti TC Light"/>
              </a:rPr>
              <a:t>2004</a:t>
            </a:r>
            <a:r>
              <a:rPr lang="zh-Hant" altLang="en-US" dirty="0">
                <a:latin typeface="微軟正黑體" panose="020B0604030504040204" pitchFamily="34" charset="-120"/>
                <a:ea typeface="微軟正黑體" panose="020B0604030504040204" pitchFamily="34" charset="-120"/>
                <a:cs typeface="Heiti TC Light"/>
              </a:rPr>
              <a:t>年</a:t>
            </a:r>
            <a:r>
              <a:rPr lang="en-US" altLang="zh-Hant" dirty="0" smtClean="0">
                <a:latin typeface="微軟正黑體" panose="020B0604030504040204" pitchFamily="34" charset="-120"/>
                <a:ea typeface="微軟正黑體" panose="020B0604030504040204" pitchFamily="34" charset="-120"/>
                <a:cs typeface="Heiti TC Light"/>
              </a:rPr>
              <a:t>11</a:t>
            </a:r>
            <a:r>
              <a:rPr lang="zh-Hant" altLang="en-US" dirty="0" smtClean="0">
                <a:latin typeface="微軟正黑體" panose="020B0604030504040204" pitchFamily="34" charset="-120"/>
                <a:ea typeface="微軟正黑體" panose="020B0604030504040204" pitchFamily="34" charset="-120"/>
                <a:cs typeface="Heiti TC Light"/>
              </a:rPr>
              <a:t>月苏荣访问赞比亚期间，被法轮功学员起诉，当他接到法院人员送来的传票时，吓得惊慌失措，经过十天的藏匿和逃亡生活后，才辗转回到中国大陆。十年后，苏荣成为</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dirty="0" smtClean="0">
                <a:solidFill>
                  <a:srgbClr val="FF0000"/>
                </a:solidFill>
                <a:latin typeface="微軟正黑體" panose="020B0604030504040204" pitchFamily="34" charset="-120"/>
                <a:ea typeface="微軟正黑體" panose="020B0604030504040204" pitchFamily="34" charset="-120"/>
                <a:cs typeface="Heiti TC Light"/>
              </a:rPr>
              <a:t>第一个落马的「国家级」官员</a:t>
            </a:r>
            <a:r>
              <a:rPr lang="zh-Hant" altLang="en-US" sz="1600" dirty="0" smtClean="0">
                <a:latin typeface="微軟正黑體" panose="020B0604030504040204" pitchFamily="34" charset="-120"/>
                <a:ea typeface="微軟正黑體" panose="020B0604030504040204" pitchFamily="34" charset="-120"/>
                <a:cs typeface="Heiti TC Light"/>
              </a:rPr>
              <a:t>，</a:t>
            </a:r>
            <a:endParaRPr lang="en-US" altLang="zh-Hant" sz="1600" dirty="0" smtClean="0">
              <a:latin typeface="微軟正黑體" panose="020B0604030504040204" pitchFamily="34" charset="-120"/>
              <a:ea typeface="微軟正黑體" panose="020B0604030504040204" pitchFamily="34" charset="-120"/>
              <a:cs typeface="Heiti TC Light"/>
            </a:endParaRPr>
          </a:p>
          <a:p>
            <a:r>
              <a:rPr lang="zh-Hant" altLang="en-US" dirty="0" smtClean="0">
                <a:latin typeface="微軟正黑體" panose="020B0604030504040204" pitchFamily="34" charset="-120"/>
                <a:ea typeface="微軟正黑體" panose="020B0604030504040204" pitchFamily="34" charset="-120"/>
                <a:cs typeface="Heiti TC Light"/>
              </a:rPr>
              <a:t>被当局以「腐败」为名抓捕。</a:t>
            </a:r>
            <a:endParaRPr lang="en-US" dirty="0">
              <a:latin typeface="微軟正黑體" panose="020B0604030504040204" pitchFamily="34" charset="-120"/>
              <a:ea typeface="微軟正黑體" panose="020B0604030504040204" pitchFamily="34" charset="-120"/>
              <a:cs typeface="Heiti TC Light"/>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Lst>
          </a:blip>
          <a:srcRect t="6932" r="40106" b="12425"/>
          <a:stretch/>
        </p:blipFill>
        <p:spPr>
          <a:xfrm>
            <a:off x="261074" y="1333119"/>
            <a:ext cx="3022058" cy="2283167"/>
          </a:xfrm>
          <a:prstGeom prst="rect">
            <a:avLst/>
          </a:prstGeom>
        </p:spPr>
      </p:pic>
      <p:sp>
        <p:nvSpPr>
          <p:cNvPr id="17" name="矩形 4"/>
          <p:cNvSpPr/>
          <p:nvPr/>
        </p:nvSpPr>
        <p:spPr>
          <a:xfrm>
            <a:off x="39491" y="18601"/>
            <a:ext cx="3932487"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6-2</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TW" altLang="en-US" sz="3200" b="1" dirty="0" smtClean="0">
                <a:solidFill>
                  <a:schemeClr val="bg1"/>
                </a:solidFill>
                <a:latin typeface="微軟正黑體" panose="020B0604030504040204" pitchFamily="34" charset="-120"/>
                <a:ea typeface="微軟正黑體" panose="020B0604030504040204" pitchFamily="34" charset="-120"/>
              </a:rPr>
              <a:t> 吉林省高官恶报</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p:txBody>
      </p:sp>
      <p:sp>
        <p:nvSpPr>
          <p:cNvPr id="3" name="矩形 2"/>
          <p:cNvSpPr/>
          <p:nvPr/>
        </p:nvSpPr>
        <p:spPr>
          <a:xfrm>
            <a:off x="39491" y="603376"/>
            <a:ext cx="7031869" cy="446276"/>
          </a:xfrm>
          <a:prstGeom prst="rect">
            <a:avLst/>
          </a:prstGeom>
        </p:spPr>
        <p:txBody>
          <a:bodyPr wrap="square">
            <a:spAutoFit/>
          </a:bodyPr>
          <a:lstStyle/>
          <a:p>
            <a:r>
              <a:rPr lang="zh-TW" altLang="en-US" sz="2300" b="1" dirty="0" smtClean="0">
                <a:solidFill>
                  <a:srgbClr val="FFFF00"/>
                </a:solidFill>
                <a:latin typeface="微軟正黑體" panose="020B0604030504040204" pitchFamily="34" charset="-120"/>
                <a:ea typeface="微軟正黑體" panose="020B0604030504040204" pitchFamily="34" charset="-120"/>
              </a:rPr>
              <a:t>原中共全国第</a:t>
            </a:r>
            <a:r>
              <a:rPr lang="en-US" altLang="zh-TW" sz="2300" b="1" dirty="0" smtClean="0">
                <a:solidFill>
                  <a:srgbClr val="FFFF00"/>
                </a:solidFill>
                <a:latin typeface="微軟正黑體" panose="020B0604030504040204" pitchFamily="34" charset="-120"/>
                <a:ea typeface="微軟正黑體" panose="020B0604030504040204" pitchFamily="34" charset="-120"/>
              </a:rPr>
              <a:t>12</a:t>
            </a:r>
            <a:r>
              <a:rPr lang="zh-TW" altLang="en-US" sz="2300" b="1" dirty="0" smtClean="0">
                <a:solidFill>
                  <a:srgbClr val="FFFF00"/>
                </a:solidFill>
                <a:latin typeface="微軟正黑體" panose="020B0604030504040204" pitchFamily="34" charset="-120"/>
                <a:ea typeface="微軟正黑體" panose="020B0604030504040204" pitchFamily="34" charset="-120"/>
              </a:rPr>
              <a:t>届政协副主席，苏荣，被双开、免职</a:t>
            </a:r>
            <a:endParaRPr lang="zh-TW" altLang="en-US" sz="2300" b="1" dirty="0">
              <a:solidFill>
                <a:srgbClr val="FFFF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3929214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p:cNvSpPr/>
          <p:nvPr/>
        </p:nvSpPr>
        <p:spPr>
          <a:xfrm>
            <a:off x="13400" y="-18539"/>
            <a:ext cx="9130602" cy="1052740"/>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grpSp>
        <p:nvGrpSpPr>
          <p:cNvPr id="190" name="矩形 8"/>
          <p:cNvGrpSpPr/>
          <p:nvPr/>
        </p:nvGrpSpPr>
        <p:grpSpPr>
          <a:xfrm>
            <a:off x="7563216" y="202330"/>
            <a:ext cx="1486347" cy="648075"/>
            <a:chOff x="0" y="39183"/>
            <a:chExt cx="1486346" cy="648074"/>
          </a:xfrm>
        </p:grpSpPr>
        <p:sp>
          <p:nvSpPr>
            <p:cNvPr id="188" name="矩形"/>
            <p:cNvSpPr/>
            <p:nvPr/>
          </p:nvSpPr>
          <p:spPr>
            <a:xfrm>
              <a:off x="0" y="39183"/>
              <a:ext cx="1486346"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189" name="惡報0"/>
            <p:cNvSpPr txBox="1"/>
            <p:nvPr/>
          </p:nvSpPr>
          <p:spPr>
            <a:xfrm>
              <a:off x="0" y="40056"/>
              <a:ext cx="1486346"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smtClean="0"/>
                <a:t>恶报</a:t>
              </a:r>
              <a:r>
                <a:rPr lang="en-US" dirty="0" smtClean="0"/>
                <a:t>3</a:t>
              </a:r>
              <a:endParaRPr dirty="0"/>
            </a:p>
          </p:txBody>
        </p:sp>
      </p:grpSp>
      <p:sp>
        <p:nvSpPr>
          <p:cNvPr id="9" name="矩形 4"/>
          <p:cNvSpPr/>
          <p:nvPr/>
        </p:nvSpPr>
        <p:spPr>
          <a:xfrm>
            <a:off x="39491" y="18601"/>
            <a:ext cx="3932487"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6-3.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a:solidFill>
                  <a:schemeClr val="bg1"/>
                </a:solidFill>
                <a:latin typeface="微軟正黑體" panose="020B0604030504040204" pitchFamily="34" charset="-120"/>
                <a:ea typeface="微軟正黑體" panose="020B0604030504040204" pitchFamily="34" charset="-120"/>
              </a:rPr>
              <a:t>吉林省</a:t>
            </a:r>
            <a:r>
              <a:rPr lang="zh-TW" altLang="en-US" sz="3200" b="1" dirty="0" smtClean="0">
                <a:solidFill>
                  <a:schemeClr val="bg1"/>
                </a:solidFill>
                <a:latin typeface="微軟正黑體" panose="020B0604030504040204" pitchFamily="34" charset="-120"/>
                <a:ea typeface="微軟正黑體" panose="020B0604030504040204" pitchFamily="34" charset="-120"/>
              </a:rPr>
              <a:t>高官恶报</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p:txBody>
      </p:sp>
      <p:sp>
        <p:nvSpPr>
          <p:cNvPr id="10" name="矩形 5"/>
          <p:cNvSpPr/>
          <p:nvPr/>
        </p:nvSpPr>
        <p:spPr>
          <a:xfrm>
            <a:off x="0" y="4002124"/>
            <a:ext cx="9108006" cy="1831271"/>
          </a:xfrm>
          <a:prstGeom prst="rect">
            <a:avLst/>
          </a:prstGeom>
          <a:ln>
            <a:solidFill>
              <a:schemeClr val="tx1"/>
            </a:solidFill>
          </a:ln>
        </p:spPr>
        <p:txBody>
          <a:bodyPr wrap="square">
            <a:spAutoFit/>
          </a:bodyPr>
          <a:lstStyle/>
          <a:p>
            <a:r>
              <a:rPr lang="zh-TW" altLang="en-US" sz="2300" b="1" u="sng" dirty="0"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原吉林省原副省长</a:t>
            </a:r>
            <a:r>
              <a:rPr lang="zh-TW" altLang="en-US" sz="2300" b="1" u="sng" dirty="0" smtClean="0">
                <a:latin typeface="微軟正黑體" panose="020B0604030504040204" pitchFamily="34" charset="-120"/>
                <a:ea typeface="微軟正黑體" panose="020B0604030504040204" pitchFamily="34" charset="-120"/>
                <a:cs typeface="Heiti TC Light"/>
              </a:rPr>
              <a:t>，</a:t>
            </a:r>
            <a:r>
              <a:rPr lang="zh-TW" altLang="en-US" sz="2300" b="1" u="sng" dirty="0" smtClean="0">
                <a:solidFill>
                  <a:srgbClr val="0070C0"/>
                </a:solidFill>
                <a:latin typeface="微軟正黑體" panose="020B0604030504040204" pitchFamily="34" charset="-120"/>
                <a:ea typeface="微軟正黑體" panose="020B0604030504040204" pitchFamily="34" charset="-120"/>
                <a:cs typeface="Heiti TC Light"/>
              </a:rPr>
              <a:t>田学仁</a:t>
            </a:r>
            <a:r>
              <a:rPr lang="zh-TW" altLang="en-US" sz="2300" b="1" u="sng" dirty="0" smtClean="0">
                <a:latin typeface="微軟正黑體" panose="020B0604030504040204" pitchFamily="34" charset="-120"/>
                <a:ea typeface="微軟正黑體" panose="020B0604030504040204" pitchFamily="34" charset="-120"/>
                <a:cs typeface="Heiti TC Light"/>
              </a:rPr>
              <a:t>，</a:t>
            </a:r>
            <a:r>
              <a:rPr lang="zh-TW" altLang="en-US" sz="2300" b="1" u="sng" dirty="0" smtClean="0">
                <a:solidFill>
                  <a:srgbClr val="C00000"/>
                </a:solidFill>
                <a:latin typeface="微軟正黑體" panose="020B0604030504040204" pitchFamily="34" charset="-120"/>
                <a:ea typeface="微軟正黑體" panose="020B0604030504040204" pitchFamily="34" charset="-120"/>
                <a:cs typeface="Heiti TC Light"/>
              </a:rPr>
              <a:t>被判无期徒刑、没收个人全部财产</a:t>
            </a:r>
            <a:endParaRPr lang="en-US" altLang="zh-Hant" sz="2000" dirty="0" smtClean="0">
              <a:latin typeface="微軟正黑體" panose="020B0604030504040204" pitchFamily="34" charset="-120"/>
              <a:ea typeface="微軟正黑體" panose="020B0604030504040204" pitchFamily="34" charset="-120"/>
              <a:cs typeface="Heiti TC Light"/>
            </a:endParaRPr>
          </a:p>
          <a:p>
            <a:endParaRPr lang="en-US" altLang="zh-Hant" dirty="0" smtClean="0">
              <a:latin typeface="微軟正黑體" panose="020B0604030504040204" pitchFamily="34" charset="-120"/>
              <a:ea typeface="微軟正黑體" panose="020B0604030504040204" pitchFamily="34" charset="-120"/>
              <a:cs typeface="Heiti TC Light"/>
            </a:endParaRPr>
          </a:p>
          <a:p>
            <a:r>
              <a:rPr lang="en-US" altLang="zh-Hant" dirty="0" smtClean="0">
                <a:latin typeface="微軟正黑體" panose="020B0604030504040204" pitchFamily="34" charset="-120"/>
                <a:ea typeface="微軟正黑體" panose="020B0604030504040204" pitchFamily="34" charset="-120"/>
                <a:cs typeface="Heiti TC Light"/>
              </a:rPr>
              <a:t>2012</a:t>
            </a:r>
            <a:r>
              <a:rPr lang="zh-Hant" altLang="en-US" dirty="0" smtClean="0">
                <a:latin typeface="微軟正黑體" panose="020B0604030504040204" pitchFamily="34" charset="-120"/>
                <a:ea typeface="微軟正黑體" panose="020B0604030504040204" pitchFamily="34" charset="-120"/>
                <a:cs typeface="Heiti TC Light"/>
              </a:rPr>
              <a:t>年</a:t>
            </a:r>
            <a:r>
              <a:rPr lang="en-US" altLang="zh-Hant" dirty="0" smtClean="0">
                <a:latin typeface="微軟正黑體" panose="020B0604030504040204" pitchFamily="34" charset="-120"/>
                <a:ea typeface="微軟正黑體" panose="020B0604030504040204" pitchFamily="34" charset="-120"/>
                <a:cs typeface="Heiti TC Light"/>
              </a:rPr>
              <a:t>7</a:t>
            </a:r>
            <a:r>
              <a:rPr lang="zh-Hant" altLang="en-US" dirty="0" smtClean="0">
                <a:latin typeface="微軟正黑體" panose="020B0604030504040204" pitchFamily="34" charset="-120"/>
                <a:ea typeface="微軟正黑體" panose="020B0604030504040204" pitchFamily="34" charset="-120"/>
                <a:cs typeface="Heiti TC Light"/>
              </a:rPr>
              <a:t>月</a:t>
            </a:r>
            <a:r>
              <a:rPr lang="en-US" altLang="zh-Hant" dirty="0" smtClean="0">
                <a:latin typeface="微軟正黑體" panose="020B0604030504040204" pitchFamily="34" charset="-120"/>
                <a:ea typeface="微軟正黑體" panose="020B0604030504040204" pitchFamily="34" charset="-120"/>
                <a:cs typeface="Heiti TC Light"/>
              </a:rPr>
              <a:t>6</a:t>
            </a:r>
            <a:r>
              <a:rPr lang="zh-Hant" altLang="en-US" dirty="0" smtClean="0">
                <a:latin typeface="微軟正黑體" panose="020B0604030504040204" pitchFamily="34" charset="-120"/>
                <a:ea typeface="微軟正黑體" panose="020B0604030504040204" pitchFamily="34" charset="-120"/>
                <a:cs typeface="Heiti TC Light"/>
              </a:rPr>
              <a:t>日，新华社发文称，田学仁被开除党籍、开除公职</a:t>
            </a:r>
            <a:endParaRPr lang="en-US" dirty="0">
              <a:latin typeface="微軟正黑體" panose="020B0604030504040204" pitchFamily="34" charset="-120"/>
              <a:ea typeface="微軟正黑體" panose="020B0604030504040204" pitchFamily="34" charset="-120"/>
              <a:cs typeface="Heiti TC Light"/>
            </a:endParaRPr>
          </a:p>
          <a:p>
            <a:r>
              <a:rPr lang="en-US" altLang="zh-Hant" dirty="0" smtClean="0">
                <a:latin typeface="微軟正黑體" panose="020B0604030504040204" pitchFamily="34" charset="-120"/>
                <a:ea typeface="微軟正黑體" panose="020B0604030504040204" pitchFamily="34" charset="-120"/>
                <a:cs typeface="Heiti TC Light"/>
              </a:rPr>
              <a:t>2012</a:t>
            </a:r>
            <a:r>
              <a:rPr lang="zh-Hant" altLang="en-US" dirty="0" smtClean="0">
                <a:latin typeface="微軟正黑體" panose="020B0604030504040204" pitchFamily="34" charset="-120"/>
                <a:ea typeface="微軟正黑體" panose="020B0604030504040204" pitchFamily="34" charset="-120"/>
                <a:cs typeface="Heiti TC Light"/>
              </a:rPr>
              <a:t>年</a:t>
            </a:r>
            <a:r>
              <a:rPr lang="en-US" altLang="zh-Hant" dirty="0" smtClean="0">
                <a:latin typeface="微軟正黑體" panose="020B0604030504040204" pitchFamily="34" charset="-120"/>
                <a:ea typeface="微軟正黑體" panose="020B0604030504040204" pitchFamily="34" charset="-120"/>
                <a:cs typeface="Heiti TC Light"/>
              </a:rPr>
              <a:t>7</a:t>
            </a:r>
            <a:r>
              <a:rPr lang="zh-Hant" altLang="en-US" dirty="0" smtClean="0">
                <a:latin typeface="微軟正黑體" panose="020B0604030504040204" pitchFamily="34" charset="-120"/>
                <a:ea typeface="微軟正黑體" panose="020B0604030504040204" pitchFamily="34" charset="-120"/>
                <a:cs typeface="Heiti TC Light"/>
              </a:rPr>
              <a:t>月</a:t>
            </a:r>
            <a:r>
              <a:rPr lang="en-US" altLang="zh-Hant" dirty="0" smtClean="0">
                <a:latin typeface="微軟正黑體" panose="020B0604030504040204" pitchFamily="34" charset="-120"/>
                <a:ea typeface="微軟正黑體" panose="020B0604030504040204" pitchFamily="34" charset="-120"/>
                <a:cs typeface="Heiti TC Light"/>
              </a:rPr>
              <a:t>19</a:t>
            </a:r>
            <a:r>
              <a:rPr lang="zh-Hant" altLang="en-US" dirty="0" smtClean="0">
                <a:latin typeface="微軟正黑體" panose="020B0604030504040204" pitchFamily="34" charset="-120"/>
                <a:ea typeface="微軟正黑體" panose="020B0604030504040204" pitchFamily="34" charset="-120"/>
                <a:cs typeface="Heiti TC Light"/>
              </a:rPr>
              <a:t>日，田学仁被批捕。</a:t>
            </a:r>
            <a:endParaRPr lang="en-US" altLang="zh-Hant" dirty="0" smtClean="0">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2013</a:t>
            </a:r>
            <a:r>
              <a:rPr lang="zh-TW" altLang="en-US" dirty="0" smtClean="0">
                <a:latin typeface="微軟正黑體" panose="020B0604030504040204" pitchFamily="34" charset="-120"/>
                <a:ea typeface="微軟正黑體" panose="020B0604030504040204" pitchFamily="34" charset="-120"/>
                <a:cs typeface="Heiti TC Light"/>
              </a:rPr>
              <a:t>年</a:t>
            </a:r>
            <a:r>
              <a:rPr lang="en-US" altLang="zh-TW" dirty="0" smtClean="0">
                <a:latin typeface="微軟正黑體" panose="020B0604030504040204" pitchFamily="34" charset="-120"/>
                <a:ea typeface="微軟正黑體" panose="020B0604030504040204" pitchFamily="34" charset="-120"/>
                <a:cs typeface="Heiti TC Light"/>
              </a:rPr>
              <a:t>11</a:t>
            </a:r>
            <a:r>
              <a:rPr lang="zh-Hant" altLang="en-US" dirty="0" smtClean="0">
                <a:latin typeface="微軟正黑體" panose="020B0604030504040204" pitchFamily="34" charset="-120"/>
                <a:ea typeface="微軟正黑體" panose="020B0604030504040204" pitchFamily="34" charset="-120"/>
                <a:cs typeface="Heiti TC Light"/>
              </a:rPr>
              <a:t>月</a:t>
            </a:r>
            <a:r>
              <a:rPr lang="en-US" altLang="zh-Hant" dirty="0" smtClean="0">
                <a:latin typeface="微軟正黑體" panose="020B0604030504040204" pitchFamily="34" charset="-120"/>
                <a:ea typeface="微軟正黑體" panose="020B0604030504040204" pitchFamily="34" charset="-120"/>
                <a:cs typeface="Heiti TC Light"/>
              </a:rPr>
              <a:t>1</a:t>
            </a:r>
            <a:r>
              <a:rPr lang="zh-Hant" altLang="en-US" dirty="0" smtClean="0">
                <a:latin typeface="微軟正黑體" panose="020B0604030504040204" pitchFamily="34" charset="-120"/>
                <a:ea typeface="微軟正黑體" panose="020B0604030504040204" pitchFamily="34" charset="-120"/>
                <a:cs typeface="Heiti TC Light"/>
              </a:rPr>
              <a:t>日，北京市第一中级法院认定田学仁犯受贿罪，判处无期徒刑，剥夺政治权利终身，并处没收个人全部财产。</a:t>
            </a:r>
            <a:endParaRPr lang="en-US" dirty="0">
              <a:latin typeface="微軟正黑體" panose="020B0604030504040204" pitchFamily="34" charset="-120"/>
              <a:ea typeface="微軟正黑體" panose="020B0604030504040204" pitchFamily="34" charset="-120"/>
              <a:cs typeface="Heiti TC Light"/>
            </a:endParaRPr>
          </a:p>
        </p:txBody>
      </p:sp>
      <p:sp>
        <p:nvSpPr>
          <p:cNvPr id="18" name="TextBox 18"/>
          <p:cNvSpPr txBox="1"/>
          <p:nvPr/>
        </p:nvSpPr>
        <p:spPr>
          <a:xfrm>
            <a:off x="3166846" y="6441254"/>
            <a:ext cx="5882717" cy="307777"/>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1600">
                <a:latin typeface="Heiti TC Light"/>
                <a:ea typeface="Heiti TC Light"/>
                <a:cs typeface="Heiti TC Light"/>
                <a:sym typeface="Heiti TC Light"/>
              </a:defRPr>
            </a:pPr>
            <a:r>
              <a:rPr lang="zh-TW" altLang="en-US" sz="1400" dirty="0" smtClean="0"/>
              <a:t>明慧网</a:t>
            </a:r>
            <a:r>
              <a:rPr lang="en-US" altLang="zh-TW" sz="1400" dirty="0" smtClean="0"/>
              <a:t> </a:t>
            </a:r>
            <a:r>
              <a:rPr lang="en-US" altLang="zh-TW" sz="1400" dirty="0" smtClean="0"/>
              <a:t>2</a:t>
            </a:r>
            <a:r>
              <a:rPr sz="1400" dirty="0" smtClean="0"/>
              <a:t>01</a:t>
            </a:r>
            <a:r>
              <a:rPr lang="en-US" altLang="zh-TW" sz="1400" dirty="0"/>
              <a:t>3</a:t>
            </a:r>
            <a:r>
              <a:rPr sz="1400" dirty="0" smtClean="0"/>
              <a:t>/</a:t>
            </a:r>
            <a:r>
              <a:rPr lang="en-US" altLang="zh-TW" sz="1400" dirty="0" smtClean="0"/>
              <a:t>11</a:t>
            </a:r>
            <a:r>
              <a:rPr sz="1400" dirty="0" smtClean="0"/>
              <a:t>/</a:t>
            </a:r>
            <a:r>
              <a:rPr lang="en-US" altLang="zh-TW" sz="1400" dirty="0" smtClean="0"/>
              <a:t>5</a:t>
            </a:r>
            <a:r>
              <a:rPr sz="1400" dirty="0" smtClean="0"/>
              <a:t> </a:t>
            </a:r>
            <a:r>
              <a:rPr sz="1400" dirty="0" smtClean="0"/>
              <a:t>「</a:t>
            </a:r>
            <a:r>
              <a:rPr lang="zh-Hant" altLang="en-US" sz="1400" dirty="0" smtClean="0"/>
              <a:t>迫害法轮功遭恶报　吉林省原副省长田学仁判无期</a:t>
            </a:r>
            <a:r>
              <a:rPr sz="1400" dirty="0" smtClean="0"/>
              <a:t>」 </a:t>
            </a:r>
            <a:endParaRPr sz="1400" dirty="0"/>
          </a:p>
        </p:txBody>
      </p:sp>
      <p:sp>
        <p:nvSpPr>
          <p:cNvPr id="8" name="Rectangle 7"/>
          <p:cNvSpPr/>
          <p:nvPr/>
        </p:nvSpPr>
        <p:spPr>
          <a:xfrm>
            <a:off x="3119627" y="1331153"/>
            <a:ext cx="5977154" cy="2400657"/>
          </a:xfrm>
          <a:prstGeom prst="rect">
            <a:avLst/>
          </a:prstGeom>
          <a:ln>
            <a:solidFill>
              <a:schemeClr val="tx1"/>
            </a:solidFill>
          </a:ln>
        </p:spPr>
        <p:txBody>
          <a:bodyPr wrap="square">
            <a:spAutoFit/>
          </a:bodyPr>
          <a:lstStyle/>
          <a:p>
            <a:r>
              <a:rPr lang="zh-Hant" altLang="en-US" dirty="0" smtClean="0">
                <a:latin typeface="微軟正黑體" panose="020B0604030504040204" pitchFamily="34" charset="-120"/>
                <a:ea typeface="微軟正黑體" panose="020B0604030504040204" pitchFamily="34" charset="-120"/>
              </a:rPr>
              <a:t>田学仁任吉林市委书记、延边自治州委书记、吉林省委常委、常务副省长期间；紧紧追随邪恶之首江泽民，</a:t>
            </a:r>
            <a:endParaRPr lang="en-US" altLang="zh-Hant" dirty="0" smtClean="0">
              <a:latin typeface="微軟正黑體" panose="020B0604030504040204" pitchFamily="34" charset="-120"/>
              <a:ea typeface="微軟正黑體" panose="020B0604030504040204" pitchFamily="34" charset="-120"/>
            </a:endParaRPr>
          </a:p>
          <a:p>
            <a:r>
              <a:rPr lang="zh-Hant" altLang="en-US" sz="2000" dirty="0" smtClean="0">
                <a:solidFill>
                  <a:srgbClr val="FF0000"/>
                </a:solidFill>
                <a:latin typeface="微軟正黑體" panose="020B0604030504040204" pitchFamily="34" charset="-120"/>
                <a:ea typeface="微軟正黑體" panose="020B0604030504040204" pitchFamily="34" charset="-120"/>
              </a:rPr>
              <a:t>主抓迫害法轮功</a:t>
            </a:r>
            <a:r>
              <a:rPr lang="zh-Hant" altLang="en-US" dirty="0" smtClean="0">
                <a:latin typeface="微軟正黑體" panose="020B0604030504040204" pitchFamily="34" charset="-120"/>
                <a:ea typeface="微軟正黑體" panose="020B0604030504040204" pitchFamily="34" charset="-120"/>
              </a:rPr>
              <a:t>，对吉林省大法弟子犯</a:t>
            </a:r>
            <a:r>
              <a:rPr lang="zh-Hant" altLang="en-US" dirty="0">
                <a:latin typeface="微軟正黑體" panose="020B0604030504040204" pitchFamily="34" charset="-120"/>
                <a:ea typeface="微軟正黑體" panose="020B0604030504040204" pitchFamily="34" charset="-120"/>
              </a:rPr>
              <a:t>下了滔天罪行</a:t>
            </a:r>
            <a:r>
              <a:rPr lang="zh-Hant" altLang="en-US" dirty="0" smtClean="0">
                <a:latin typeface="微軟正黑體" panose="020B0604030504040204" pitchFamily="34" charset="-120"/>
                <a:ea typeface="微軟正黑體" panose="020B0604030504040204" pitchFamily="34" charset="-120"/>
              </a:rPr>
              <a:t>。</a:t>
            </a:r>
            <a:endParaRPr lang="en-US" altLang="zh-Hant" dirty="0" smtClean="0">
              <a:latin typeface="微軟正黑體" panose="020B0604030504040204" pitchFamily="34" charset="-120"/>
              <a:ea typeface="微軟正黑體" panose="020B0604030504040204" pitchFamily="34" charset="-120"/>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该恶徒多次指使公、检、法、司和六一零恶徒对大法弟子进行惨无人道的迫害，</a:t>
            </a:r>
            <a:r>
              <a:rPr lang="zh-Hant" altLang="en-US" sz="2000" dirty="0" smtClean="0">
                <a:solidFill>
                  <a:srgbClr val="FF0000"/>
                </a:solidFill>
                <a:latin typeface="微軟正黑體" panose="020B0604030504040204" pitchFamily="34" charset="-120"/>
                <a:ea typeface="微軟正黑體" panose="020B0604030504040204" pitchFamily="34" charset="-120"/>
              </a:rPr>
              <a:t>致死致残数百人，非法判刑、</a:t>
            </a:r>
            <a:r>
              <a:rPr lang="zh-TW" altLang="en-US" sz="2000" dirty="0" smtClean="0">
                <a:solidFill>
                  <a:srgbClr val="FF0000"/>
                </a:solidFill>
                <a:latin typeface="微軟正黑體" panose="020B0604030504040204" pitchFamily="34" charset="-120"/>
                <a:ea typeface="微軟正黑體" panose="020B0604030504040204" pitchFamily="34" charset="-120"/>
              </a:rPr>
              <a:t>劳教</a:t>
            </a:r>
            <a:r>
              <a:rPr lang="zh-Hant" altLang="en-US" sz="2000" dirty="0" smtClean="0">
                <a:solidFill>
                  <a:srgbClr val="FF0000"/>
                </a:solidFill>
                <a:latin typeface="微軟正黑體" panose="020B0604030504040204" pitchFamily="34" charset="-120"/>
                <a:ea typeface="微軟正黑體" panose="020B0604030504040204" pitchFamily="34" charset="-120"/>
              </a:rPr>
              <a:t>数千人</a:t>
            </a:r>
            <a:r>
              <a:rPr lang="zh-Hant" altLang="en-US" dirty="0" smtClean="0">
                <a:latin typeface="微軟正黑體" panose="020B0604030504040204" pitchFamily="34" charset="-120"/>
                <a:ea typeface="微軟正黑體" panose="020B0604030504040204" pitchFamily="34" charset="-120"/>
              </a:rPr>
              <a:t>。他通过残酷迫害大法弟子而得到了他主子的青睐，又花钱买官爬上了吉林省三把手的位子。</a:t>
            </a:r>
            <a:endParaRPr lang="en-US" dirty="0">
              <a:latin typeface="微軟正黑體" panose="020B0604030504040204" pitchFamily="34" charset="-120"/>
              <a:ea typeface="微軟正黑體" panose="020B0604030504040204" pitchFamily="34" charset="-120"/>
            </a:endParaRPr>
          </a:p>
        </p:txBody>
      </p:sp>
      <p:pic>
        <p:nvPicPr>
          <p:cNvPr id="22" name="Picture 21"/>
          <p:cNvPicPr>
            <a:picLocks noChangeAspect="1"/>
          </p:cNvPicPr>
          <p:nvPr/>
        </p:nvPicPr>
        <p:blipFill rotWithShape="1">
          <a:blip r:embed="rId3"/>
          <a:srcRect l="16623" t="4724" r="11189" b="25012"/>
          <a:stretch/>
        </p:blipFill>
        <p:spPr>
          <a:xfrm>
            <a:off x="156754" y="1331153"/>
            <a:ext cx="2795452" cy="1802674"/>
          </a:xfrm>
          <a:prstGeom prst="rect">
            <a:avLst/>
          </a:prstGeom>
        </p:spPr>
      </p:pic>
      <p:sp>
        <p:nvSpPr>
          <p:cNvPr id="2" name="矩形 1"/>
          <p:cNvSpPr/>
          <p:nvPr/>
        </p:nvSpPr>
        <p:spPr>
          <a:xfrm>
            <a:off x="55746" y="507831"/>
            <a:ext cx="6052458" cy="461665"/>
          </a:xfrm>
          <a:prstGeom prst="rect">
            <a:avLst/>
          </a:prstGeom>
        </p:spPr>
        <p:txBody>
          <a:bodyPr wrap="square">
            <a:spAutoFit/>
          </a:bodyPr>
          <a:lstStyle/>
          <a:p>
            <a:r>
              <a:rPr lang="zh-TW" altLang="en-US" sz="2400" b="1" dirty="0" smtClean="0">
                <a:solidFill>
                  <a:srgbClr val="FFFF00"/>
                </a:solidFill>
                <a:latin typeface="微軟正黑體" panose="020B0604030504040204" pitchFamily="34" charset="-120"/>
                <a:ea typeface="微軟正黑體" panose="020B0604030504040204" pitchFamily="34" charset="-120"/>
                <a:cs typeface="Heiti TC Light"/>
              </a:rPr>
              <a:t>原吉林省原副省长，田学仁，被判无期徒刑</a:t>
            </a:r>
            <a:endParaRPr lang="en-US" altLang="zh-TW" sz="2400" b="1" dirty="0">
              <a:solidFill>
                <a:srgbClr val="FFFF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5574374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 name="Picture 2" descr="Picture 2"/>
          <p:cNvPicPr>
            <a:picLocks noChangeAspect="1"/>
          </p:cNvPicPr>
          <p:nvPr/>
        </p:nvPicPr>
        <p:blipFill>
          <a:blip r:embed="rId3">
            <a:extLst/>
          </a:blip>
          <a:stretch>
            <a:fillRect/>
          </a:stretch>
        </p:blipFill>
        <p:spPr>
          <a:xfrm>
            <a:off x="120862" y="852349"/>
            <a:ext cx="8693207" cy="6087862"/>
          </a:xfrm>
          <a:prstGeom prst="rect">
            <a:avLst/>
          </a:prstGeom>
          <a:ln w="12700">
            <a:miter lim="400000"/>
          </a:ln>
        </p:spPr>
      </p:pic>
      <p:sp>
        <p:nvSpPr>
          <p:cNvPr id="146" name="矩形 2"/>
          <p:cNvSpPr txBox="1"/>
          <p:nvPr/>
        </p:nvSpPr>
        <p:spPr>
          <a:xfrm>
            <a:off x="107503" y="128"/>
            <a:ext cx="4220062" cy="584771"/>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p>
            <a:pPr>
              <a:defRPr sz="3200">
                <a:latin typeface="微軟正黑體"/>
                <a:ea typeface="微軟正黑體"/>
                <a:cs typeface="微軟正黑體"/>
                <a:sym typeface="微軟正黑體"/>
              </a:defRPr>
            </a:pPr>
            <a:r>
              <a:rPr lang="en-US" dirty="0" smtClean="0"/>
              <a:t>7</a:t>
            </a:r>
            <a:r>
              <a:rPr dirty="0" smtClean="0"/>
              <a:t>. </a:t>
            </a:r>
            <a:r>
              <a:rPr b="1" dirty="0" err="1" smtClean="0"/>
              <a:t>本次吉林省案例总览</a:t>
            </a:r>
            <a:endParaRPr b="1" dirty="0"/>
          </a:p>
        </p:txBody>
      </p:sp>
      <p:sp>
        <p:nvSpPr>
          <p:cNvPr id="147" name="橢圓 4"/>
          <p:cNvSpPr/>
          <p:nvPr/>
        </p:nvSpPr>
        <p:spPr>
          <a:xfrm>
            <a:off x="3288631" y="3149901"/>
            <a:ext cx="899599" cy="864353"/>
          </a:xfrm>
          <a:prstGeom prst="ellipse">
            <a:avLst/>
          </a:prstGeom>
          <a:solidFill>
            <a:schemeClr val="accent2">
              <a:alpha val="35000"/>
            </a:schemeClr>
          </a:solidFill>
          <a:ln w="12700">
            <a:miter lim="400000"/>
          </a:ln>
        </p:spPr>
        <p:txBody>
          <a:bodyPr lIns="45719" rIns="45719" anchor="ctr"/>
          <a:lstStyle/>
          <a:p>
            <a:pPr algn="ctr">
              <a:defRPr>
                <a:solidFill>
                  <a:srgbClr val="FFFFFF"/>
                </a:solidFill>
              </a:defRPr>
            </a:pPr>
            <a:endParaRPr/>
          </a:p>
        </p:txBody>
      </p:sp>
      <p:sp>
        <p:nvSpPr>
          <p:cNvPr id="148" name="矩形"/>
          <p:cNvSpPr/>
          <p:nvPr/>
        </p:nvSpPr>
        <p:spPr>
          <a:xfrm>
            <a:off x="107503" y="4750302"/>
            <a:ext cx="3456388" cy="1693449"/>
          </a:xfrm>
          <a:prstGeom prst="rect">
            <a:avLst/>
          </a:prstGeom>
          <a:solidFill>
            <a:srgbClr val="FFFFFF"/>
          </a:solidFill>
          <a:ln w="25400" cap="flat">
            <a:solidFill>
              <a:schemeClr val="accent2"/>
            </a:solidFill>
            <a:prstDash val="solid"/>
            <a:round/>
          </a:ln>
          <a:effectLst/>
        </p:spPr>
        <p:txBody>
          <a:bodyPr wrap="square" lIns="45719" tIns="45719" rIns="45719" bIns="45719" numCol="1" anchor="t">
            <a:noAutofit/>
          </a:bodyPr>
          <a:lstStyle/>
          <a:p>
            <a:pPr>
              <a:defRPr sz="2000" b="1">
                <a:latin typeface="微軟正黑體"/>
                <a:ea typeface="微軟正黑體"/>
                <a:cs typeface="微軟正黑體"/>
                <a:sym typeface="微軟正黑體"/>
              </a:defRPr>
            </a:pPr>
            <a:r>
              <a:rPr lang="zh-Hant" altLang="en-US" dirty="0" smtClean="0"/>
              <a:t>案例</a:t>
            </a:r>
            <a:r>
              <a:rPr lang="en-US" altLang="zh-Hant" dirty="0" smtClean="0"/>
              <a:t>1</a:t>
            </a:r>
            <a:r>
              <a:rPr lang="zh-Hant" altLang="en-US" dirty="0" smtClean="0"/>
              <a:t>：</a:t>
            </a:r>
            <a:endParaRPr lang="zh-Hant" altLang="en-US" dirty="0"/>
          </a:p>
          <a:p>
            <a:pPr>
              <a:defRPr sz="2000" b="1">
                <a:latin typeface="微軟正黑體"/>
                <a:ea typeface="微軟正黑體"/>
                <a:cs typeface="微軟正黑體"/>
                <a:sym typeface="微軟正黑體"/>
              </a:defRPr>
            </a:pPr>
            <a:r>
              <a:rPr lang="zh-Hant" altLang="en-US" dirty="0" smtClean="0">
                <a:solidFill>
                  <a:srgbClr val="0070C0"/>
                </a:solidFill>
              </a:rPr>
              <a:t>长春市二道区</a:t>
            </a:r>
            <a:r>
              <a:rPr lang="zh-Hant" altLang="en-US" dirty="0" smtClean="0">
                <a:solidFill>
                  <a:schemeClr val="tx1"/>
                </a:solidFill>
              </a:rPr>
              <a:t>教育局</a:t>
            </a:r>
            <a:r>
              <a:rPr lang="zh-Hant" altLang="en-US" dirty="0">
                <a:solidFill>
                  <a:schemeClr val="tx1"/>
                </a:solidFill>
              </a:rPr>
              <a:t>配合</a:t>
            </a:r>
            <a:r>
              <a:rPr lang="en-US" altLang="zh-Hant" dirty="0">
                <a:solidFill>
                  <a:schemeClr val="tx1"/>
                </a:solidFill>
              </a:rPr>
              <a:t>610</a:t>
            </a:r>
            <a:r>
              <a:rPr lang="zh-Hant" altLang="en-US" dirty="0" smtClean="0">
                <a:solidFill>
                  <a:schemeClr val="tx1"/>
                </a:solidFill>
              </a:rPr>
              <a:t>，在教育系统</a:t>
            </a:r>
            <a:r>
              <a:rPr lang="zh-Hant" altLang="en-US" dirty="0" smtClean="0">
                <a:solidFill>
                  <a:srgbClr val="C00000"/>
                </a:solidFill>
              </a:rPr>
              <a:t>蛊惑</a:t>
            </a:r>
            <a:r>
              <a:rPr lang="zh-Hant" altLang="en-US" dirty="0" smtClean="0">
                <a:solidFill>
                  <a:schemeClr val="tx1"/>
                </a:solidFill>
              </a:rPr>
              <a:t>小学生</a:t>
            </a:r>
            <a:r>
              <a:rPr lang="zh-Hant" altLang="en-US" dirty="0" smtClean="0">
                <a:solidFill>
                  <a:srgbClr val="C00000"/>
                </a:solidFill>
              </a:rPr>
              <a:t>参与迫害</a:t>
            </a:r>
            <a:r>
              <a:rPr lang="zh-Hant" altLang="en-US" dirty="0" smtClean="0">
                <a:solidFill>
                  <a:schemeClr val="tx1"/>
                </a:solidFill>
              </a:rPr>
              <a:t>法轮功，学生</a:t>
            </a:r>
            <a:r>
              <a:rPr lang="zh-Hant" altLang="en-US" dirty="0" smtClean="0">
                <a:solidFill>
                  <a:srgbClr val="C00000"/>
                </a:solidFill>
              </a:rPr>
              <a:t>举报</a:t>
            </a:r>
            <a:r>
              <a:rPr lang="zh-Hant" altLang="en-US" dirty="0" smtClean="0">
                <a:solidFill>
                  <a:schemeClr val="tx1"/>
                </a:solidFill>
              </a:rPr>
              <a:t>一个法轮功学员</a:t>
            </a:r>
            <a:r>
              <a:rPr lang="en-US" altLang="zh-Hant" dirty="0" smtClean="0">
                <a:solidFill>
                  <a:schemeClr val="tx1"/>
                </a:solidFill>
              </a:rPr>
              <a:t>300</a:t>
            </a:r>
            <a:r>
              <a:rPr lang="zh-Hant" altLang="en-US" dirty="0">
                <a:solidFill>
                  <a:schemeClr val="tx1"/>
                </a:solidFill>
              </a:rPr>
              <a:t>元</a:t>
            </a:r>
            <a:r>
              <a:rPr lang="zh-Hant" altLang="en-US" dirty="0" smtClean="0">
                <a:solidFill>
                  <a:schemeClr val="tx1"/>
                </a:solidFill>
              </a:rPr>
              <a:t>。</a:t>
            </a:r>
            <a:endParaRPr lang="zh-Hant" altLang="en-US" dirty="0">
              <a:solidFill>
                <a:schemeClr val="tx1"/>
              </a:solidFill>
            </a:endParaRPr>
          </a:p>
        </p:txBody>
      </p:sp>
      <p:sp>
        <p:nvSpPr>
          <p:cNvPr id="161" name="直線接點 16"/>
          <p:cNvSpPr/>
          <p:nvPr/>
        </p:nvSpPr>
        <p:spPr>
          <a:xfrm>
            <a:off x="2791393" y="3896280"/>
            <a:ext cx="787479" cy="8509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path>
            </a:pathLst>
          </a:custGeom>
          <a:ln w="38100">
            <a:solidFill>
              <a:srgbClr val="BE4B48"/>
            </a:solidFill>
          </a:ln>
        </p:spPr>
        <p:txBody>
          <a:bodyPr/>
          <a:lstStyle/>
          <a:p>
            <a:endParaRPr/>
          </a:p>
        </p:txBody>
      </p:sp>
      <p:sp>
        <p:nvSpPr>
          <p:cNvPr id="153" name="橢圓 4"/>
          <p:cNvSpPr/>
          <p:nvPr/>
        </p:nvSpPr>
        <p:spPr>
          <a:xfrm>
            <a:off x="6928145" y="3582077"/>
            <a:ext cx="504057" cy="504057"/>
          </a:xfrm>
          <a:prstGeom prst="ellipse">
            <a:avLst/>
          </a:prstGeom>
          <a:solidFill>
            <a:schemeClr val="accent2">
              <a:alpha val="35000"/>
            </a:schemeClr>
          </a:solidFill>
          <a:ln w="12700">
            <a:miter lim="400000"/>
          </a:ln>
        </p:spPr>
        <p:txBody>
          <a:bodyPr lIns="45719" rIns="45719" anchor="ctr"/>
          <a:lstStyle/>
          <a:p>
            <a:pPr algn="ctr">
              <a:defRPr>
                <a:solidFill>
                  <a:srgbClr val="FFFFFF"/>
                </a:solidFill>
              </a:defRPr>
            </a:pPr>
            <a:endParaRPr/>
          </a:p>
        </p:txBody>
      </p:sp>
      <p:sp>
        <p:nvSpPr>
          <p:cNvPr id="157" name="矩形"/>
          <p:cNvSpPr/>
          <p:nvPr/>
        </p:nvSpPr>
        <p:spPr>
          <a:xfrm>
            <a:off x="5625129" y="1124743"/>
            <a:ext cx="3414368" cy="1627165"/>
          </a:xfrm>
          <a:prstGeom prst="rect">
            <a:avLst/>
          </a:prstGeom>
          <a:solidFill>
            <a:srgbClr val="FFFFFF"/>
          </a:solidFill>
          <a:ln w="25400" cap="flat">
            <a:solidFill>
              <a:schemeClr val="accent2"/>
            </a:solidFill>
            <a:prstDash val="solid"/>
            <a:round/>
          </a:ln>
          <a:effectLst/>
        </p:spPr>
        <p:txBody>
          <a:bodyPr wrap="square" lIns="45719" tIns="45719" rIns="45719" bIns="45719" numCol="1" anchor="t">
            <a:noAutofit/>
          </a:bodyPr>
          <a:lstStyle/>
          <a:p>
            <a:pPr>
              <a:defRPr sz="2000" b="1">
                <a:latin typeface="微軟正黑體"/>
                <a:ea typeface="微軟正黑體"/>
                <a:cs typeface="微軟正黑體"/>
                <a:sym typeface="微軟正黑體"/>
              </a:defRPr>
            </a:pPr>
            <a:r>
              <a:rPr lang="zh-Hant" altLang="en-US" dirty="0" smtClean="0"/>
              <a:t>案例</a:t>
            </a:r>
            <a:r>
              <a:rPr lang="en-US" altLang="zh-Hant" dirty="0"/>
              <a:t>2</a:t>
            </a:r>
            <a:r>
              <a:rPr lang="en-US" altLang="zh-Hant" dirty="0" smtClean="0"/>
              <a:t> </a:t>
            </a:r>
            <a:r>
              <a:rPr lang="en-US" altLang="zh-Hant" dirty="0"/>
              <a:t>: </a:t>
            </a:r>
            <a:r>
              <a:rPr lang="zh-Hant" altLang="en-US" dirty="0" smtClean="0">
                <a:solidFill>
                  <a:srgbClr val="0070C0"/>
                </a:solidFill>
              </a:rPr>
              <a:t>延边州延吉市</a:t>
            </a:r>
            <a:r>
              <a:rPr lang="zh-Hant" altLang="en-US" dirty="0" smtClean="0">
                <a:solidFill>
                  <a:schemeClr val="tx1"/>
                </a:solidFill>
              </a:rPr>
              <a:t>防范办</a:t>
            </a:r>
            <a:endParaRPr lang="en-US" altLang="zh-Hant" dirty="0" smtClean="0">
              <a:solidFill>
                <a:schemeClr val="tx1"/>
              </a:solidFill>
            </a:endParaRPr>
          </a:p>
          <a:p>
            <a:pPr>
              <a:defRPr sz="2000" b="1">
                <a:latin typeface="微軟正黑體"/>
                <a:ea typeface="微軟正黑體"/>
                <a:cs typeface="微軟正黑體"/>
                <a:sym typeface="微軟正黑體"/>
              </a:defRPr>
            </a:pPr>
            <a:r>
              <a:rPr lang="zh-Hant" altLang="en-US" dirty="0" smtClean="0">
                <a:solidFill>
                  <a:schemeClr val="tx1"/>
                </a:solidFill>
              </a:rPr>
              <a:t>在小区发</a:t>
            </a:r>
            <a:r>
              <a:rPr lang="zh-Hant" altLang="en-US" dirty="0" smtClean="0">
                <a:solidFill>
                  <a:srgbClr val="C00000"/>
                </a:solidFill>
              </a:rPr>
              <a:t>污蔑</a:t>
            </a:r>
            <a:r>
              <a:rPr lang="zh-Hant" altLang="en-US" dirty="0" smtClean="0">
                <a:solidFill>
                  <a:schemeClr val="tx1"/>
                </a:solidFill>
              </a:rPr>
              <a:t>法轮功传单</a:t>
            </a:r>
          </a:p>
          <a:p>
            <a:pPr>
              <a:defRPr sz="2000" b="1">
                <a:latin typeface="微軟正黑體"/>
                <a:ea typeface="微軟正黑體"/>
                <a:cs typeface="微軟正黑體"/>
                <a:sym typeface="微軟正黑體"/>
              </a:defRPr>
            </a:pPr>
            <a:endParaRPr lang="en-US" altLang="zh-Hant" dirty="0" smtClean="0"/>
          </a:p>
          <a:p>
            <a:pPr>
              <a:defRPr sz="2000" b="1">
                <a:latin typeface="微軟正黑體"/>
                <a:ea typeface="微軟正黑體"/>
                <a:cs typeface="微軟正黑體"/>
                <a:sym typeface="微軟正黑體"/>
              </a:defRPr>
            </a:pPr>
            <a:r>
              <a:rPr lang="zh-Hant" altLang="en-US" dirty="0" smtClean="0"/>
              <a:t>案例</a:t>
            </a:r>
            <a:r>
              <a:rPr lang="en-US" altLang="zh-Hant" dirty="0"/>
              <a:t>3</a:t>
            </a:r>
            <a:r>
              <a:rPr lang="en-US" altLang="zh-Hant" dirty="0" smtClean="0"/>
              <a:t> </a:t>
            </a:r>
            <a:r>
              <a:rPr lang="en-US" altLang="zh-Hant" dirty="0"/>
              <a:t>: </a:t>
            </a:r>
            <a:r>
              <a:rPr lang="zh-Hant" altLang="en-US" dirty="0" smtClean="0">
                <a:solidFill>
                  <a:srgbClr val="0070C0"/>
                </a:solidFill>
              </a:rPr>
              <a:t>延边州延吉市</a:t>
            </a:r>
            <a:r>
              <a:rPr lang="zh-Hant" altLang="en-US" dirty="0" smtClean="0">
                <a:solidFill>
                  <a:srgbClr val="C00000"/>
                </a:solidFill>
              </a:rPr>
              <a:t>骚扰</a:t>
            </a:r>
            <a:endParaRPr lang="zh-Hant" altLang="en-US" dirty="0">
              <a:solidFill>
                <a:srgbClr val="C00000"/>
              </a:solidFill>
            </a:endParaRPr>
          </a:p>
          <a:p>
            <a:pPr>
              <a:defRPr sz="2000" b="1">
                <a:solidFill>
                  <a:srgbClr val="E46C0A"/>
                </a:solidFill>
                <a:latin typeface="微軟正黑體"/>
                <a:ea typeface="微軟正黑體"/>
                <a:cs typeface="微軟正黑體"/>
                <a:sym typeface="微軟正黑體"/>
              </a:defRPr>
            </a:pPr>
            <a:r>
              <a:rPr lang="zh-Hant" altLang="en-US" dirty="0" smtClean="0">
                <a:solidFill>
                  <a:schemeClr val="tx1"/>
                </a:solidFill>
              </a:rPr>
              <a:t>诉江大法弟子</a:t>
            </a:r>
            <a:endParaRPr lang="zh-Hant" altLang="en-US" dirty="0">
              <a:solidFill>
                <a:schemeClr val="tx1"/>
              </a:solidFill>
            </a:endParaRPr>
          </a:p>
        </p:txBody>
      </p:sp>
      <p:sp>
        <p:nvSpPr>
          <p:cNvPr id="160" name="直線接點 16"/>
          <p:cNvSpPr/>
          <p:nvPr/>
        </p:nvSpPr>
        <p:spPr>
          <a:xfrm flipH="1">
            <a:off x="7180173" y="2751909"/>
            <a:ext cx="252029" cy="830168"/>
          </a:xfrm>
          <a:prstGeom prst="line">
            <a:avLst/>
          </a:prstGeom>
          <a:ln w="38100">
            <a:solidFill>
              <a:srgbClr val="BE4B48"/>
            </a:solidFill>
          </a:ln>
        </p:spPr>
        <p:txBody>
          <a:bodyPr lIns="45719" rIns="45719"/>
          <a:lstStyle/>
          <a:p>
            <a:endParaRPr/>
          </a:p>
        </p:txBody>
      </p:sp>
      <p:sp>
        <p:nvSpPr>
          <p:cNvPr id="12" name="橢圓 4"/>
          <p:cNvSpPr/>
          <p:nvPr/>
        </p:nvSpPr>
        <p:spPr>
          <a:xfrm>
            <a:off x="3871284" y="5602470"/>
            <a:ext cx="683300" cy="671127"/>
          </a:xfrm>
          <a:prstGeom prst="ellipse">
            <a:avLst/>
          </a:prstGeom>
          <a:solidFill>
            <a:schemeClr val="accent2">
              <a:alpha val="35000"/>
            </a:schemeClr>
          </a:solidFill>
          <a:ln w="12700">
            <a:miter lim="400000"/>
          </a:ln>
        </p:spPr>
        <p:txBody>
          <a:bodyPr lIns="45719" rIns="45719" anchor="ctr"/>
          <a:lstStyle/>
          <a:p>
            <a:pPr algn="ctr">
              <a:defRPr>
                <a:solidFill>
                  <a:srgbClr val="FFFFFF"/>
                </a:solidFill>
              </a:defRPr>
            </a:pPr>
            <a:endParaRPr/>
          </a:p>
        </p:txBody>
      </p:sp>
      <p:sp>
        <p:nvSpPr>
          <p:cNvPr id="13" name="直線接點 16"/>
          <p:cNvSpPr/>
          <p:nvPr/>
        </p:nvSpPr>
        <p:spPr>
          <a:xfrm>
            <a:off x="4467465" y="5938034"/>
            <a:ext cx="949267" cy="464480"/>
          </a:xfrm>
          <a:prstGeom prst="line">
            <a:avLst/>
          </a:prstGeom>
          <a:ln w="38100">
            <a:solidFill>
              <a:srgbClr val="BE4B48"/>
            </a:solidFill>
          </a:ln>
        </p:spPr>
        <p:txBody>
          <a:bodyPr lIns="45719" rIns="45719"/>
          <a:lstStyle/>
          <a:p>
            <a:endParaRPr/>
          </a:p>
        </p:txBody>
      </p:sp>
      <p:sp>
        <p:nvSpPr>
          <p:cNvPr id="14" name="矩形"/>
          <p:cNvSpPr/>
          <p:nvPr/>
        </p:nvSpPr>
        <p:spPr>
          <a:xfrm>
            <a:off x="5416732" y="6034646"/>
            <a:ext cx="3727268" cy="741922"/>
          </a:xfrm>
          <a:prstGeom prst="rect">
            <a:avLst/>
          </a:prstGeom>
          <a:solidFill>
            <a:srgbClr val="FFFFFF"/>
          </a:solidFill>
          <a:ln w="25400" cap="flat">
            <a:solidFill>
              <a:schemeClr val="accent2"/>
            </a:solidFill>
            <a:prstDash val="solid"/>
            <a:round/>
          </a:ln>
          <a:effectLst/>
        </p:spPr>
        <p:txBody>
          <a:bodyPr wrap="square" lIns="45719" tIns="45719" rIns="45719" bIns="45719" numCol="1" anchor="t">
            <a:noAutofit/>
          </a:bodyPr>
          <a:lstStyle/>
          <a:p>
            <a:r>
              <a:rPr lang="zh-Hant" altLang="en-US" sz="2000" b="1" dirty="0" smtClean="0">
                <a:latin typeface="微軟正黑體" panose="020B0604030504040204" pitchFamily="34" charset="-120"/>
                <a:ea typeface="微軟正黑體" panose="020B0604030504040204" pitchFamily="34" charset="-120"/>
              </a:rPr>
              <a:t>案例</a:t>
            </a:r>
            <a:r>
              <a:rPr lang="en-US" altLang="zh-Hant" sz="2000" b="1" dirty="0" smtClean="0">
                <a:latin typeface="微軟正黑體" panose="020B0604030504040204" pitchFamily="34" charset="-120"/>
                <a:ea typeface="微軟正黑體" panose="020B0604030504040204" pitchFamily="34" charset="-120"/>
              </a:rPr>
              <a:t>4 </a:t>
            </a:r>
            <a:r>
              <a:rPr lang="en-US" altLang="zh-Hant" sz="2000" b="1" dirty="0">
                <a:latin typeface="微軟正黑體" panose="020B0604030504040204" pitchFamily="34" charset="-120"/>
                <a:ea typeface="微軟正黑體" panose="020B0604030504040204" pitchFamily="34" charset="-120"/>
              </a:rPr>
              <a:t>: </a:t>
            </a:r>
            <a:r>
              <a:rPr lang="zh-TW" altLang="zh-TW" sz="2000" b="1" dirty="0" smtClean="0">
                <a:solidFill>
                  <a:srgbClr val="0070C0"/>
                </a:solidFill>
                <a:latin typeface="微軟正黑體" panose="020B0604030504040204" pitchFamily="34" charset="-120"/>
                <a:ea typeface="微軟正黑體" panose="020B0604030504040204" pitchFamily="34" charset="-120"/>
              </a:rPr>
              <a:t>通化县</a:t>
            </a:r>
            <a:r>
              <a:rPr lang="zh-TW" altLang="zh-TW" sz="2000" b="1" dirty="0" smtClean="0">
                <a:latin typeface="微軟正黑體" panose="020B0604030504040204" pitchFamily="34" charset="-120"/>
                <a:ea typeface="微軟正黑體" panose="020B0604030504040204" pitchFamily="34" charset="-120"/>
              </a:rPr>
              <a:t>实验小学</a:t>
            </a:r>
            <a:r>
              <a:rPr lang="zh-TW" altLang="en-US" sz="2000" b="1" dirty="0" smtClean="0">
                <a:latin typeface="微軟正黑體" panose="020B0604030504040204" pitchFamily="34" charset="-120"/>
                <a:ea typeface="微軟正黑體" panose="020B0604030504040204" pitchFamily="34" charset="-120"/>
              </a:rPr>
              <a:t>发</a:t>
            </a:r>
            <a:endParaRPr lang="en-US" altLang="zh-TW" sz="2000" b="1" dirty="0" smtClean="0">
              <a:latin typeface="微軟正黑體" panose="020B0604030504040204" pitchFamily="34" charset="-120"/>
              <a:ea typeface="微軟正黑體" panose="020B0604030504040204" pitchFamily="34" charset="-120"/>
            </a:endParaRPr>
          </a:p>
          <a:p>
            <a:r>
              <a:rPr lang="zh-Hant" altLang="en-US" sz="2000" b="1" dirty="0" smtClean="0">
                <a:solidFill>
                  <a:srgbClr val="C00000"/>
                </a:solidFill>
                <a:latin typeface="微軟正黑體" panose="020B0604030504040204" pitchFamily="34" charset="-120"/>
                <a:ea typeface="微軟正黑體" panose="020B0604030504040204" pitchFamily="34" charset="-120"/>
              </a:rPr>
              <a:t>污蔑</a:t>
            </a:r>
            <a:r>
              <a:rPr lang="zh-TW" altLang="zh-TW" sz="2000" b="1" dirty="0" smtClean="0">
                <a:latin typeface="微軟正黑體" panose="020B0604030504040204" pitchFamily="34" charset="-120"/>
                <a:ea typeface="微軟正黑體" panose="020B0604030504040204" pitchFamily="34" charset="-120"/>
              </a:rPr>
              <a:t>法轮功的传单</a:t>
            </a:r>
            <a:r>
              <a:rPr lang="zh-TW" altLang="en-US" sz="2000" b="1" dirty="0" smtClean="0">
                <a:latin typeface="微軟正黑體" panose="020B0604030504040204" pitchFamily="34" charset="-120"/>
                <a:ea typeface="微軟正黑體" panose="020B0604030504040204" pitchFamily="34" charset="-120"/>
              </a:rPr>
              <a:t>要求家长签名</a:t>
            </a:r>
            <a:endParaRPr lang="zh-TW" altLang="zh-TW" sz="20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6709590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 name="矩形 5"/>
          <p:cNvGrpSpPr/>
          <p:nvPr/>
        </p:nvGrpSpPr>
        <p:grpSpPr>
          <a:xfrm>
            <a:off x="0" y="-21"/>
            <a:ext cx="9144000" cy="848946"/>
            <a:chOff x="0" y="-10"/>
            <a:chExt cx="9144000" cy="848945"/>
          </a:xfrm>
        </p:grpSpPr>
        <p:sp>
          <p:nvSpPr>
            <p:cNvPr id="239"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 name="9-1. 湖南專案一(株洲市)"/>
            <p:cNvSpPr txBox="1"/>
            <p:nvPr/>
          </p:nvSpPr>
          <p:spPr>
            <a:xfrm>
              <a:off x="0" y="132074"/>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-1</a:t>
              </a:r>
              <a:r>
                <a:rPr dirty="0"/>
                <a:t>. </a:t>
              </a:r>
              <a:r>
                <a:rPr dirty="0" err="1" smtClean="0"/>
                <a:t>长春市-二道区</a:t>
              </a:r>
              <a:endParaRPr dirty="0"/>
            </a:p>
          </p:txBody>
        </p:sp>
      </p:grpSp>
      <p:grpSp>
        <p:nvGrpSpPr>
          <p:cNvPr id="244" name="矩形 1"/>
          <p:cNvGrpSpPr/>
          <p:nvPr/>
        </p:nvGrpSpPr>
        <p:grpSpPr>
          <a:xfrm>
            <a:off x="7164286" y="70522"/>
            <a:ext cx="1882808" cy="707882"/>
            <a:chOff x="0" y="47378"/>
            <a:chExt cx="1882807" cy="707881"/>
          </a:xfrm>
        </p:grpSpPr>
        <p:sp>
          <p:nvSpPr>
            <p:cNvPr id="242" name="矩形"/>
            <p:cNvSpPr/>
            <p:nvPr/>
          </p:nvSpPr>
          <p:spPr>
            <a:xfrm>
              <a:off x="0"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43" name="案情1"/>
            <p:cNvSpPr txBox="1"/>
            <p:nvPr/>
          </p:nvSpPr>
          <p:spPr>
            <a:xfrm>
              <a:off x="0" y="47378"/>
              <a:ext cx="1882807"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984807"/>
                  </a:solidFill>
                  <a:latin typeface="微軟正黑體"/>
                  <a:ea typeface="微軟正黑體"/>
                  <a:cs typeface="微軟正黑體"/>
                  <a:sym typeface="微軟正黑體"/>
                </a:defRPr>
              </a:pPr>
              <a:r>
                <a:rPr dirty="0" smtClean="0"/>
                <a:t>案情</a:t>
              </a:r>
              <a:r>
                <a:rPr lang="en-US" dirty="0" smtClean="0"/>
                <a:t>1</a:t>
              </a:r>
              <a:endParaRPr dirty="0"/>
            </a:p>
          </p:txBody>
        </p:sp>
      </p:grpSp>
      <p:sp>
        <p:nvSpPr>
          <p:cNvPr id="245" name="文字方塊 4"/>
          <p:cNvSpPr txBox="1"/>
          <p:nvPr/>
        </p:nvSpPr>
        <p:spPr>
          <a:xfrm>
            <a:off x="115851" y="917912"/>
            <a:ext cx="8939591" cy="594008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000" b="1">
                <a:latin typeface="微軟正黑體"/>
                <a:ea typeface="微軟正黑體"/>
                <a:cs typeface="微軟正黑體"/>
                <a:sym typeface="微軟正黑體"/>
              </a:defRPr>
            </a:pPr>
            <a:r>
              <a:rPr dirty="0" err="1" smtClean="0"/>
              <a:t>性质：</a:t>
            </a:r>
            <a:r>
              <a:rPr dirty="0" err="1" smtClean="0">
                <a:solidFill>
                  <a:srgbClr val="C00000"/>
                </a:solidFill>
              </a:rPr>
              <a:t>污蔑</a:t>
            </a:r>
            <a:r>
              <a:rPr lang="zh-TW" altLang="en-US" dirty="0" smtClean="0">
                <a:solidFill>
                  <a:srgbClr val="C00000"/>
                </a:solidFill>
              </a:rPr>
              <a:t> </a:t>
            </a:r>
            <a:r>
              <a:rPr lang="en-US" altLang="zh-TW" dirty="0" smtClean="0">
                <a:solidFill>
                  <a:srgbClr val="C00000"/>
                </a:solidFill>
              </a:rPr>
              <a:t>(</a:t>
            </a:r>
            <a:r>
              <a:rPr lang="zh-TW" altLang="en-US" dirty="0" smtClean="0">
                <a:solidFill>
                  <a:srgbClr val="C00000"/>
                </a:solidFill>
              </a:rPr>
              <a:t>教育系统内</a:t>
            </a:r>
            <a:r>
              <a:rPr lang="en-US" altLang="zh-TW" dirty="0" smtClean="0">
                <a:solidFill>
                  <a:srgbClr val="C00000"/>
                </a:solidFill>
              </a:rPr>
              <a:t>)</a:t>
            </a:r>
            <a:endParaRPr dirty="0">
              <a:solidFill>
                <a:srgbClr val="C00000"/>
              </a:solidFill>
            </a:endParaRPr>
          </a:p>
          <a:p>
            <a:pPr>
              <a:defRPr sz="2000">
                <a:latin typeface="微軟正黑體"/>
                <a:ea typeface="微軟正黑體"/>
                <a:cs typeface="微軟正黑體"/>
                <a:sym typeface="微軟正黑體"/>
              </a:defRPr>
            </a:pPr>
            <a:endParaRPr dirty="0">
              <a:solidFill>
                <a:srgbClr val="C00000"/>
              </a:solidFill>
            </a:endParaRPr>
          </a:p>
          <a:p>
            <a:pPr lvl="0">
              <a:defRPr sz="2000">
                <a:latin typeface="微軟正黑體"/>
                <a:ea typeface="微軟正黑體"/>
                <a:cs typeface="微軟正黑體"/>
                <a:sym typeface="微軟正黑體"/>
              </a:defRPr>
            </a:pPr>
            <a:r>
              <a:rPr b="1" dirty="0" smtClean="0"/>
              <a:t>情况：</a:t>
            </a:r>
            <a:r>
              <a:rPr lang="en-US" altLang="zh-TW" sz="2000" dirty="0" smtClean="0">
                <a:latin typeface="微軟正黑體"/>
                <a:ea typeface="微軟正黑體"/>
                <a:cs typeface="微軟正黑體"/>
                <a:sym typeface="微軟正黑體"/>
              </a:rPr>
              <a:t>6</a:t>
            </a:r>
            <a:r>
              <a:rPr lang="zh-TW" altLang="en-US" sz="2000" dirty="0">
                <a:latin typeface="微軟正黑體"/>
                <a:ea typeface="微軟正黑體"/>
                <a:cs typeface="微軟正黑體"/>
                <a:sym typeface="微軟正黑體"/>
              </a:rPr>
              <a:t>月</a:t>
            </a:r>
            <a:r>
              <a:rPr lang="en-US" altLang="zh-TW" sz="2000" dirty="0" smtClean="0">
                <a:latin typeface="微軟正黑體"/>
                <a:ea typeface="微軟正黑體"/>
                <a:cs typeface="微軟正黑體"/>
                <a:sym typeface="微軟正黑體"/>
              </a:rPr>
              <a:t>15</a:t>
            </a:r>
            <a:r>
              <a:rPr lang="zh-TW" altLang="en-US" sz="2000" dirty="0" smtClean="0">
                <a:latin typeface="微軟正黑體"/>
                <a:ea typeface="微軟正黑體"/>
                <a:cs typeface="微軟正黑體"/>
                <a:sym typeface="微軟正黑體"/>
              </a:rPr>
              <a:t>日，长春市二道区</a:t>
            </a:r>
            <a:r>
              <a:rPr lang="zh-TW" altLang="en-US" sz="2000" dirty="0" smtClean="0">
                <a:solidFill>
                  <a:srgbClr val="FF0000"/>
                </a:solidFill>
                <a:latin typeface="微軟正黑體"/>
                <a:ea typeface="微軟正黑體"/>
                <a:cs typeface="微軟正黑體"/>
                <a:sym typeface="微軟正黑體"/>
              </a:rPr>
              <a:t>教育局</a:t>
            </a:r>
            <a:r>
              <a:rPr lang="zh-TW" altLang="en-US" sz="2000" dirty="0">
                <a:latin typeface="微軟正黑體"/>
                <a:ea typeface="微軟正黑體"/>
                <a:cs typeface="微軟正黑體"/>
                <a:sym typeface="微軟正黑體"/>
              </a:rPr>
              <a:t>和</a:t>
            </a:r>
            <a:r>
              <a:rPr lang="zh-TW" altLang="en-US" sz="2000" dirty="0">
                <a:solidFill>
                  <a:srgbClr val="FF0000"/>
                </a:solidFill>
                <a:latin typeface="微軟正黑體"/>
                <a:ea typeface="微軟正黑體"/>
                <a:cs typeface="微軟正黑體"/>
                <a:sym typeface="微軟正黑體"/>
              </a:rPr>
              <a:t>政法委</a:t>
            </a:r>
          </a:p>
          <a:p>
            <a:pPr lvl="0">
              <a:defRPr sz="2000">
                <a:latin typeface="微軟正黑體"/>
                <a:ea typeface="微軟正黑體"/>
                <a:cs typeface="微軟正黑體"/>
                <a:sym typeface="微軟正黑體"/>
              </a:defRPr>
            </a:pPr>
            <a:r>
              <a:rPr lang="zh-TW" altLang="en-US" sz="2000" dirty="0" smtClean="0">
                <a:latin typeface="微軟正黑體"/>
                <a:ea typeface="微軟正黑體"/>
                <a:cs typeface="微軟正黑體"/>
                <a:sym typeface="微軟正黑體"/>
              </a:rPr>
              <a:t>           召开部署了</a:t>
            </a:r>
            <a:r>
              <a:rPr lang="zh-TW" altLang="en-US" sz="2000" dirty="0" smtClean="0">
                <a:solidFill>
                  <a:srgbClr val="FF0000"/>
                </a:solidFill>
                <a:latin typeface="微軟正黑體"/>
                <a:ea typeface="微軟正黑體"/>
                <a:cs typeface="微軟正黑體"/>
                <a:sym typeface="微軟正黑體"/>
              </a:rPr>
              <a:t>所谓反</a:t>
            </a:r>
            <a:r>
              <a:rPr lang="en-US" altLang="zh-TW" sz="2000" dirty="0" smtClean="0">
                <a:solidFill>
                  <a:srgbClr val="FF0000"/>
                </a:solidFill>
                <a:latin typeface="微軟正黑體"/>
                <a:ea typeface="微軟正黑體"/>
                <a:cs typeface="微軟正黑體"/>
                <a:sym typeface="微軟正黑體"/>
              </a:rPr>
              <a:t>X</a:t>
            </a:r>
            <a:r>
              <a:rPr lang="zh-TW" altLang="en-US" sz="2000" dirty="0" smtClean="0">
                <a:solidFill>
                  <a:srgbClr val="FF0000"/>
                </a:solidFill>
                <a:latin typeface="微軟正黑體"/>
                <a:ea typeface="微軟正黑體"/>
                <a:cs typeface="微軟正黑體"/>
                <a:sym typeface="微軟正黑體"/>
              </a:rPr>
              <a:t>教</a:t>
            </a:r>
            <a:r>
              <a:rPr lang="zh-TW" altLang="zh-TW" sz="2000" dirty="0" smtClean="0">
                <a:solidFill>
                  <a:srgbClr val="FF0000"/>
                </a:solidFill>
                <a:sym typeface="微軟正黑體"/>
              </a:rPr>
              <a:t>工作部署会</a:t>
            </a:r>
            <a:r>
              <a:rPr lang="zh-TW" altLang="en-US" sz="2000" dirty="0" smtClean="0">
                <a:latin typeface="微軟正黑體"/>
                <a:ea typeface="微軟正黑體"/>
                <a:cs typeface="微軟正黑體"/>
                <a:sym typeface="微軟正黑體"/>
              </a:rPr>
              <a:t>，</a:t>
            </a:r>
            <a:endParaRPr lang="zh-TW" altLang="en-US" sz="2000" dirty="0">
              <a:latin typeface="微軟正黑體"/>
              <a:ea typeface="微軟正黑體"/>
              <a:cs typeface="微軟正黑體"/>
              <a:sym typeface="微軟正黑體"/>
            </a:endParaRPr>
          </a:p>
          <a:p>
            <a:pPr>
              <a:defRPr sz="2000" b="1">
                <a:latin typeface="微軟正黑體"/>
                <a:ea typeface="微軟正黑體"/>
                <a:cs typeface="微軟正黑體"/>
                <a:sym typeface="微軟正黑體"/>
              </a:defRPr>
            </a:pPr>
            <a:endParaRPr lang="en-US" dirty="0" smtClean="0"/>
          </a:p>
          <a:p>
            <a:pPr>
              <a:defRPr sz="2000" b="1">
                <a:latin typeface="微軟正黑體"/>
                <a:ea typeface="微軟正黑體"/>
                <a:cs typeface="微軟正黑體"/>
                <a:sym typeface="微軟正黑體"/>
              </a:defRPr>
            </a:pPr>
            <a:r>
              <a:rPr lang="zh-TW" altLang="en-US" dirty="0" smtClean="0"/>
              <a:t>参与者：</a:t>
            </a:r>
            <a:endParaRPr lang="en-US" altLang="zh-TW" dirty="0" smtClean="0"/>
          </a:p>
          <a:p>
            <a:pPr>
              <a:defRPr sz="2000">
                <a:latin typeface="微軟正黑體"/>
                <a:ea typeface="微軟正黑體"/>
                <a:cs typeface="微軟正黑體"/>
                <a:sym typeface="微軟正黑體"/>
              </a:defRPr>
            </a:pPr>
            <a:r>
              <a:rPr lang="zh-TW" altLang="en-US" sz="2000" dirty="0">
                <a:solidFill>
                  <a:srgbClr val="FF0000"/>
                </a:solidFill>
                <a:latin typeface="微軟正黑體"/>
                <a:ea typeface="微軟正黑體"/>
                <a:cs typeface="微軟正黑體"/>
              </a:rPr>
              <a:t>各</a:t>
            </a:r>
            <a:r>
              <a:rPr lang="zh-TW" altLang="en-US" sz="2000" dirty="0" smtClean="0">
                <a:solidFill>
                  <a:srgbClr val="FF0000"/>
                </a:solidFill>
                <a:latin typeface="微軟正黑體"/>
                <a:ea typeface="微軟正黑體"/>
                <a:cs typeface="微軟正黑體"/>
              </a:rPr>
              <a:t>街道</a:t>
            </a:r>
            <a:r>
              <a:rPr lang="zh-TW" altLang="en-US" sz="2000" dirty="0" smtClean="0">
                <a:latin typeface="微軟正黑體"/>
                <a:ea typeface="微軟正黑體"/>
                <a:cs typeface="微軟正黑體"/>
              </a:rPr>
              <a:t>主管防范工作的领导和工作人员，</a:t>
            </a:r>
            <a:r>
              <a:rPr lang="zh-TW" altLang="en-US" sz="2000" dirty="0" smtClean="0">
                <a:solidFill>
                  <a:srgbClr val="FF0000"/>
                </a:solidFill>
                <a:latin typeface="微軟正黑體"/>
                <a:ea typeface="微軟正黑體"/>
                <a:cs typeface="微軟正黑體"/>
              </a:rPr>
              <a:t>各中小学</a:t>
            </a:r>
            <a:r>
              <a:rPr lang="zh-TW" altLang="en-US" sz="2000" dirty="0" smtClean="0">
                <a:latin typeface="微軟正黑體"/>
                <a:ea typeface="微軟正黑體"/>
                <a:cs typeface="微軟正黑體"/>
              </a:rPr>
              <a:t>主要领导</a:t>
            </a:r>
            <a:endParaRPr lang="en-US" altLang="zh-TW" sz="2000" dirty="0" smtClean="0">
              <a:latin typeface="微軟正黑體"/>
              <a:ea typeface="微軟正黑體"/>
              <a:cs typeface="微軟正黑體"/>
            </a:endParaRPr>
          </a:p>
          <a:p>
            <a:pPr>
              <a:defRPr sz="2000">
                <a:latin typeface="微軟正黑體"/>
                <a:ea typeface="微軟正黑體"/>
                <a:cs typeface="微軟正黑體"/>
                <a:sym typeface="微軟正黑體"/>
              </a:defRPr>
            </a:pPr>
            <a:r>
              <a:rPr lang="zh-TW" altLang="en-US" sz="2000" dirty="0" smtClean="0">
                <a:latin typeface="微軟正黑體"/>
                <a:ea typeface="微軟正黑體"/>
                <a:cs typeface="微軟正黑體"/>
              </a:rPr>
              <a:t>及</a:t>
            </a:r>
            <a:r>
              <a:rPr lang="zh-TW" altLang="en-US" sz="2000" dirty="0" smtClean="0">
                <a:solidFill>
                  <a:srgbClr val="FF0000"/>
                </a:solidFill>
                <a:latin typeface="微軟正黑體"/>
                <a:ea typeface="微軟正黑體"/>
                <a:cs typeface="微軟正黑體"/>
              </a:rPr>
              <a:t>各公办、民办幼儿园</a:t>
            </a:r>
            <a:r>
              <a:rPr lang="zh-TW" altLang="en-US" sz="2000" dirty="0" smtClean="0">
                <a:latin typeface="微軟正黑體"/>
                <a:ea typeface="微軟正黑體"/>
                <a:cs typeface="微軟正黑體"/>
              </a:rPr>
              <a:t>的园长及法人参加会议。</a:t>
            </a:r>
            <a:r>
              <a:rPr sz="2000" dirty="0">
                <a:latin typeface="微軟正黑體"/>
                <a:ea typeface="微軟正黑體"/>
                <a:cs typeface="微軟正黑體"/>
              </a:rPr>
              <a:t> </a:t>
            </a:r>
            <a:endParaRPr lang="zh-TW" altLang="en-US" sz="2000" dirty="0">
              <a:latin typeface="微軟正黑體"/>
              <a:ea typeface="微軟正黑體"/>
              <a:cs typeface="微軟正黑體"/>
            </a:endParaRPr>
          </a:p>
          <a:p>
            <a:pPr>
              <a:defRPr sz="2000" b="1">
                <a:latin typeface="微軟正黑體"/>
                <a:ea typeface="微軟正黑體"/>
                <a:cs typeface="微軟正黑體"/>
                <a:sym typeface="微軟正黑體"/>
              </a:defRPr>
            </a:pPr>
            <a:endParaRPr lang="en-US" dirty="0" smtClean="0"/>
          </a:p>
          <a:p>
            <a:pPr>
              <a:defRPr sz="2000">
                <a:latin typeface="微軟正黑體"/>
                <a:ea typeface="微軟正黑體"/>
                <a:cs typeface="微軟正黑體"/>
                <a:sym typeface="微軟正黑體"/>
              </a:defRPr>
            </a:pPr>
            <a:r>
              <a:rPr lang="zh-TW" altLang="en-US" b="1" dirty="0" smtClean="0"/>
              <a:t>内容：</a:t>
            </a:r>
            <a:r>
              <a:rPr lang="zh-TW" altLang="en-US" dirty="0" smtClean="0"/>
              <a:t>区政法委</a:t>
            </a:r>
            <a:r>
              <a:rPr lang="zh-TW" altLang="en-US" dirty="0" smtClean="0">
                <a:solidFill>
                  <a:srgbClr val="FF0000"/>
                </a:solidFill>
              </a:rPr>
              <a:t>杨春得</a:t>
            </a:r>
            <a:r>
              <a:rPr lang="en-US" altLang="zh-TW" dirty="0" smtClean="0">
                <a:solidFill>
                  <a:srgbClr val="FF0000"/>
                </a:solidFill>
              </a:rPr>
              <a:t>(</a:t>
            </a:r>
            <a:r>
              <a:rPr lang="en-US" altLang="zh-TW" dirty="0" smtClean="0">
                <a:solidFill>
                  <a:srgbClr val="FF0000"/>
                </a:solidFill>
              </a:rPr>
              <a:t>610</a:t>
            </a:r>
            <a:r>
              <a:rPr lang="en-US" altLang="zh-TW" dirty="0" smtClean="0">
                <a:solidFill>
                  <a:srgbClr val="FF0000"/>
                </a:solidFill>
              </a:rPr>
              <a:t>)</a:t>
            </a:r>
            <a:r>
              <a:rPr lang="zh-TW" altLang="en-US" dirty="0" smtClean="0"/>
              <a:t>副书记传达</a:t>
            </a:r>
            <a:r>
              <a:rPr lang="en-US" altLang="zh-TW" dirty="0" smtClean="0"/>
              <a:t>《</a:t>
            </a:r>
            <a:r>
              <a:rPr lang="zh-TW" altLang="en-US" dirty="0" smtClean="0"/>
              <a:t>长春市关于防范处置心灵法门组织向</a:t>
            </a:r>
            <a:r>
              <a:rPr lang="zh-TW" altLang="en-US" dirty="0" smtClean="0">
                <a:solidFill>
                  <a:srgbClr val="FF0000"/>
                </a:solidFill>
              </a:rPr>
              <a:t>幼儿园</a:t>
            </a:r>
            <a:r>
              <a:rPr lang="zh-TW" altLang="en-US" dirty="0" smtClean="0"/>
              <a:t>群体渗透问题的</a:t>
            </a:r>
            <a:r>
              <a:rPr lang="zh-TW" altLang="en-US" dirty="0" smtClean="0"/>
              <a:t>通知</a:t>
            </a:r>
            <a:r>
              <a:rPr lang="en-US" altLang="zh-TW" dirty="0"/>
              <a:t>》</a:t>
            </a:r>
            <a:r>
              <a:rPr lang="zh-TW" altLang="en-US" dirty="0" smtClean="0"/>
              <a:t>及</a:t>
            </a:r>
            <a:r>
              <a:rPr lang="zh-TW" altLang="en-US" dirty="0" smtClean="0">
                <a:solidFill>
                  <a:srgbClr val="FF0000"/>
                </a:solidFill>
              </a:rPr>
              <a:t>习总书记</a:t>
            </a:r>
            <a:r>
              <a:rPr lang="zh-TW" altLang="en-US" dirty="0" smtClean="0"/>
              <a:t>和</a:t>
            </a:r>
            <a:r>
              <a:rPr lang="zh-TW" altLang="en-US" dirty="0" smtClean="0">
                <a:solidFill>
                  <a:srgbClr val="FF0000"/>
                </a:solidFill>
              </a:rPr>
              <a:t>省巴音朝鲁书记</a:t>
            </a:r>
            <a:r>
              <a:rPr lang="zh-TW" altLang="en-US" dirty="0" smtClean="0"/>
              <a:t>关于反</a:t>
            </a:r>
            <a:r>
              <a:rPr lang="en-US" altLang="zh-TW" dirty="0" smtClean="0"/>
              <a:t>X</a:t>
            </a:r>
            <a:r>
              <a:rPr lang="zh-TW" altLang="en-US" dirty="0" smtClean="0"/>
              <a:t>教工作指示</a:t>
            </a:r>
            <a:endParaRPr lang="en-US" altLang="zh-TW" dirty="0" smtClean="0"/>
          </a:p>
          <a:p>
            <a:pPr>
              <a:defRPr sz="2000">
                <a:latin typeface="微軟正黑體"/>
                <a:ea typeface="微軟正黑體"/>
                <a:cs typeface="微軟正黑體"/>
                <a:sym typeface="微軟正黑體"/>
              </a:defRPr>
            </a:pPr>
            <a:endParaRPr lang="en-US" altLang="zh-TW" dirty="0"/>
          </a:p>
          <a:p>
            <a:pPr>
              <a:defRPr sz="2000">
                <a:latin typeface="微軟正黑體"/>
                <a:ea typeface="微軟正黑體"/>
                <a:cs typeface="微軟正黑體"/>
                <a:sym typeface="微軟正黑體"/>
              </a:defRPr>
            </a:pPr>
            <a:r>
              <a:rPr lang="zh-TW" altLang="en-US" b="1" dirty="0" smtClean="0"/>
              <a:t>现已知</a:t>
            </a:r>
            <a:r>
              <a:rPr lang="zh-TW" altLang="en-US" dirty="0" smtClean="0"/>
              <a:t>：二道区</a:t>
            </a:r>
            <a:r>
              <a:rPr lang="zh-TW" altLang="en-US" b="1" dirty="0" smtClean="0">
                <a:solidFill>
                  <a:srgbClr val="E46C0A"/>
                </a:solidFill>
              </a:rPr>
              <a:t>八道小学</a:t>
            </a:r>
            <a:r>
              <a:rPr lang="zh-TW" altLang="en-US" dirty="0" smtClean="0"/>
              <a:t>向学生发通知，怂恿、蛊惑小学生举报一个法轮功学员奖励</a:t>
            </a:r>
            <a:r>
              <a:rPr lang="en-US" altLang="zh-TW" dirty="0" smtClean="0"/>
              <a:t>300</a:t>
            </a:r>
            <a:r>
              <a:rPr lang="zh-TW" altLang="en-US" dirty="0" smtClean="0"/>
              <a:t>元。其它学校不详。且在二道区</a:t>
            </a:r>
            <a:r>
              <a:rPr lang="zh-TW" altLang="en-US" b="1" dirty="0" smtClean="0">
                <a:solidFill>
                  <a:srgbClr val="E46C0A"/>
                </a:solidFill>
              </a:rPr>
              <a:t>教育局官网</a:t>
            </a:r>
            <a:r>
              <a:rPr lang="zh-TW" altLang="en-US" dirty="0" smtClean="0"/>
              <a:t>及</a:t>
            </a:r>
            <a:r>
              <a:rPr lang="zh-TW" altLang="en-US" b="1" dirty="0" smtClean="0">
                <a:solidFill>
                  <a:srgbClr val="E46C0A"/>
                </a:solidFill>
              </a:rPr>
              <a:t>长春市教育局官网关</a:t>
            </a:r>
            <a:r>
              <a:rPr lang="zh-TW" altLang="en-US" dirty="0" smtClean="0"/>
              <a:t>刊登“二道区教育系统召开反邪教工作部署会”的文章</a:t>
            </a:r>
          </a:p>
          <a:p>
            <a:pPr>
              <a:defRPr sz="2000">
                <a:latin typeface="微軟正黑體"/>
                <a:ea typeface="微軟正黑體"/>
                <a:cs typeface="微軟正黑體"/>
                <a:sym typeface="微軟正黑體"/>
              </a:defRPr>
            </a:pPr>
            <a:r>
              <a:rPr lang="zh-TW" altLang="en-US" dirty="0"/>
              <a:t> </a:t>
            </a:r>
          </a:p>
          <a:p>
            <a:pPr>
              <a:defRPr sz="2000" b="1">
                <a:latin typeface="微軟正黑體"/>
                <a:ea typeface="微軟正黑體"/>
                <a:cs typeface="微軟正黑體"/>
                <a:sym typeface="微軟正黑體"/>
              </a:defRPr>
            </a:pPr>
            <a:r>
              <a:rPr lang="zh-TW" altLang="en-US" dirty="0" smtClean="0"/>
              <a:t>主要责任人：</a:t>
            </a:r>
            <a:endParaRPr lang="en-US" altLang="zh-TW" dirty="0" smtClean="0"/>
          </a:p>
          <a:p>
            <a:pPr>
              <a:defRPr sz="2000">
                <a:latin typeface="微軟正黑體"/>
                <a:ea typeface="微軟正黑體"/>
                <a:cs typeface="微軟正黑體"/>
                <a:sym typeface="微軟正黑體"/>
              </a:defRPr>
            </a:pPr>
            <a:r>
              <a:rPr lang="zh-TW" altLang="en-US" sz="2000" dirty="0" smtClean="0">
                <a:latin typeface="微軟正黑體"/>
                <a:ea typeface="微軟正黑體"/>
                <a:cs typeface="微軟正黑體"/>
              </a:rPr>
              <a:t>二道区教育局副局长</a:t>
            </a:r>
            <a:r>
              <a:rPr lang="zh-TW" altLang="en-US" sz="2000" b="1" dirty="0" smtClean="0">
                <a:solidFill>
                  <a:srgbClr val="0070C0"/>
                </a:solidFill>
                <a:latin typeface="微軟正黑體"/>
                <a:ea typeface="微軟正黑體"/>
                <a:cs typeface="微軟正黑體"/>
              </a:rPr>
              <a:t>于彩瑞</a:t>
            </a:r>
            <a:r>
              <a:rPr lang="zh-TW" altLang="en-US" sz="2000" dirty="0" smtClean="0">
                <a:latin typeface="微軟正黑體"/>
                <a:ea typeface="微軟正黑體"/>
                <a:cs typeface="微軟正黑體"/>
              </a:rPr>
              <a:t>主持会议，二道区公安分局副局长</a:t>
            </a:r>
            <a:r>
              <a:rPr lang="zh-TW" altLang="en-US" sz="2000" b="1" dirty="0" smtClean="0">
                <a:solidFill>
                  <a:srgbClr val="0070C0"/>
                </a:solidFill>
                <a:latin typeface="微軟正黑體"/>
                <a:ea typeface="微軟正黑體"/>
                <a:cs typeface="微軟正黑體"/>
              </a:rPr>
              <a:t>李润臣</a:t>
            </a:r>
            <a:r>
              <a:rPr lang="zh-TW" altLang="en-US" sz="2000" dirty="0" smtClean="0">
                <a:latin typeface="微軟正黑體"/>
                <a:ea typeface="微軟正黑體"/>
                <a:cs typeface="微軟正黑體"/>
              </a:rPr>
              <a:t>，</a:t>
            </a:r>
            <a:endParaRPr lang="zh-TW" altLang="en-US" sz="2000" dirty="0">
              <a:latin typeface="微軟正黑體"/>
              <a:ea typeface="微軟正黑體"/>
              <a:cs typeface="微軟正黑體"/>
            </a:endParaRPr>
          </a:p>
          <a:p>
            <a:pPr>
              <a:defRPr sz="2000">
                <a:latin typeface="微軟正黑體"/>
                <a:ea typeface="微軟正黑體"/>
                <a:cs typeface="微軟正黑體"/>
                <a:sym typeface="微軟正黑體"/>
              </a:defRPr>
            </a:pPr>
            <a:r>
              <a:rPr lang="zh-TW" altLang="en-US" dirty="0" smtClean="0"/>
              <a:t>二道区政法委副书记、</a:t>
            </a:r>
            <a:r>
              <a:rPr lang="en-US" altLang="zh-TW" dirty="0" smtClean="0"/>
              <a:t>610</a:t>
            </a:r>
            <a:r>
              <a:rPr lang="zh-TW" altLang="en-US" dirty="0" smtClean="0"/>
              <a:t>办公室主任</a:t>
            </a:r>
            <a:r>
              <a:rPr lang="zh-TW" altLang="en-US" b="1" dirty="0" smtClean="0">
                <a:solidFill>
                  <a:srgbClr val="0070C0"/>
                </a:solidFill>
              </a:rPr>
              <a:t>杨春得</a:t>
            </a:r>
            <a:r>
              <a:rPr lang="zh-TW" altLang="en-US" dirty="0" smtClean="0"/>
              <a:t>，文章责任人是</a:t>
            </a:r>
            <a:r>
              <a:rPr lang="zh-TW" altLang="en-US" b="1" dirty="0" smtClean="0">
                <a:solidFill>
                  <a:srgbClr val="0070C0"/>
                </a:solidFill>
              </a:rPr>
              <a:t>赵德强、赵巍</a:t>
            </a:r>
            <a:r>
              <a:rPr lang="zh-TW" altLang="en-US" dirty="0" smtClean="0"/>
              <a:t>。</a:t>
            </a:r>
            <a:endParaRPr lang="zh-TW" altLang="en-US" dirty="0"/>
          </a:p>
        </p:txBody>
      </p:sp>
      <p:pic>
        <p:nvPicPr>
          <p:cNvPr id="9" name="图片 1" descr="http://www.ccerdao.gov.cn/web/UploadFile/2017-06/20170616072724347.jpg"/>
          <p:cNvPicPr/>
          <p:nvPr/>
        </p:nvPicPr>
        <p:blipFill rotWithShape="1">
          <a:blip r:embed="rId2" cstate="print"/>
          <a:srcRect t="36800"/>
          <a:stretch/>
        </p:blipFill>
        <p:spPr bwMode="auto">
          <a:xfrm>
            <a:off x="5881077" y="1091565"/>
            <a:ext cx="3174365" cy="15049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720110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矩形 5"/>
          <p:cNvGrpSpPr/>
          <p:nvPr/>
        </p:nvGrpSpPr>
        <p:grpSpPr>
          <a:xfrm>
            <a:off x="0" y="-21"/>
            <a:ext cx="9144000" cy="848946"/>
            <a:chOff x="0" y="-10"/>
            <a:chExt cx="9144000" cy="848945"/>
          </a:xfrm>
        </p:grpSpPr>
        <p:sp>
          <p:nvSpPr>
            <p:cNvPr id="247"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8" name="9-1. 湖南專案一(株洲市)"/>
            <p:cNvSpPr txBox="1"/>
            <p:nvPr/>
          </p:nvSpPr>
          <p:spPr>
            <a:xfrm>
              <a:off x="174171" y="132074"/>
              <a:ext cx="4571998"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8</a:t>
              </a:r>
              <a:r>
                <a:rPr dirty="0" smtClean="0"/>
                <a:t>-</a:t>
              </a:r>
              <a:r>
                <a:rPr lang="en-US" dirty="0" smtClean="0"/>
                <a:t>2</a:t>
              </a:r>
              <a:r>
                <a:rPr dirty="0" smtClean="0"/>
                <a:t>. </a:t>
              </a:r>
              <a:r>
                <a:rPr dirty="0" err="1" smtClean="0"/>
                <a:t>长春市-二道区</a:t>
              </a:r>
              <a:endParaRPr dirty="0"/>
            </a:p>
          </p:txBody>
        </p:sp>
      </p:grpSp>
      <p:grpSp>
        <p:nvGrpSpPr>
          <p:cNvPr id="252" name="矩形 1"/>
          <p:cNvGrpSpPr/>
          <p:nvPr/>
        </p:nvGrpSpPr>
        <p:grpSpPr>
          <a:xfrm>
            <a:off x="7164286" y="70522"/>
            <a:ext cx="1882808" cy="707882"/>
            <a:chOff x="0" y="47378"/>
            <a:chExt cx="1882807" cy="707881"/>
          </a:xfrm>
        </p:grpSpPr>
        <p:sp>
          <p:nvSpPr>
            <p:cNvPr id="250" name="矩形"/>
            <p:cNvSpPr/>
            <p:nvPr/>
          </p:nvSpPr>
          <p:spPr>
            <a:xfrm>
              <a:off x="0"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51" name="案情1"/>
            <p:cNvSpPr txBox="1"/>
            <p:nvPr/>
          </p:nvSpPr>
          <p:spPr>
            <a:xfrm>
              <a:off x="0" y="47378"/>
              <a:ext cx="1882807"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984807"/>
                  </a:solidFill>
                  <a:latin typeface="微軟正黑體"/>
                  <a:ea typeface="微軟正黑體"/>
                  <a:cs typeface="微軟正黑體"/>
                  <a:sym typeface="微軟正黑體"/>
                </a:defRPr>
              </a:pPr>
              <a:r>
                <a:rPr dirty="0" smtClean="0"/>
                <a:t>案情</a:t>
              </a:r>
              <a:r>
                <a:rPr lang="en-US" dirty="0" smtClean="0"/>
                <a:t>1</a:t>
              </a:r>
              <a:endParaRPr dirty="0"/>
            </a:p>
          </p:txBody>
        </p:sp>
      </p:grpSp>
      <p:sp>
        <p:nvSpPr>
          <p:cNvPr id="254" name="文字方塊 1"/>
          <p:cNvSpPr txBox="1"/>
          <p:nvPr/>
        </p:nvSpPr>
        <p:spPr>
          <a:xfrm>
            <a:off x="407617" y="1166404"/>
            <a:ext cx="8328763" cy="424731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defRPr b="1"/>
            </a:pPr>
            <a:r>
              <a:rPr dirty="0"/>
              <a:t> </a:t>
            </a:r>
            <a:r>
              <a:rPr dirty="0" err="1" smtClean="0">
                <a:latin typeface="微軟正黑體"/>
                <a:ea typeface="微軟正黑體"/>
                <a:cs typeface="微軟正黑體"/>
                <a:sym typeface="微軟正黑體"/>
              </a:rPr>
              <a:t>二道区反X教奖励实施办法</a:t>
            </a:r>
            <a:r>
              <a:rPr dirty="0" smtClean="0">
                <a:latin typeface="微軟正黑體"/>
                <a:ea typeface="微軟正黑體"/>
                <a:cs typeface="微軟正黑體"/>
                <a:sym typeface="微軟正黑體"/>
              </a:rPr>
              <a:t>—</a:t>
            </a:r>
            <a:endParaRPr dirty="0">
              <a:latin typeface="微軟正黑體"/>
              <a:ea typeface="微軟正黑體"/>
              <a:cs typeface="微軟正黑體"/>
              <a:sym typeface="微軟正黑體"/>
            </a:endParaRPr>
          </a:p>
          <a:p>
            <a:pPr>
              <a:defRPr b="1">
                <a:solidFill>
                  <a:srgbClr val="FF0000"/>
                </a:solidFill>
                <a:latin typeface="微軟正黑體"/>
                <a:ea typeface="微軟正黑體"/>
                <a:cs typeface="微軟正黑體"/>
                <a:sym typeface="微軟正黑體"/>
              </a:defRPr>
            </a:pPr>
            <a:r>
              <a:rPr dirty="0" smtClean="0"/>
              <a:t>打110或到派出所举报，到街道办领取奖励</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dirty="0" smtClean="0"/>
              <a:t>清缴传单、标语100张以上，报纸、期刊50份以上，以及大型横幅…</a:t>
            </a:r>
          </a:p>
          <a:p>
            <a:pPr>
              <a:defRPr>
                <a:solidFill>
                  <a:srgbClr val="FF0000"/>
                </a:solidFill>
                <a:latin typeface="微軟正黑體"/>
                <a:ea typeface="微軟正黑體"/>
                <a:cs typeface="微軟正黑體"/>
                <a:sym typeface="微軟正黑體"/>
              </a:defRPr>
            </a:pPr>
            <a:r>
              <a:rPr dirty="0" smtClean="0"/>
              <a:t>给50元奖励；</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dirty="0" smtClean="0"/>
              <a:t>收缴纸币，</a:t>
            </a:r>
            <a:r>
              <a:rPr dirty="0" smtClean="0">
                <a:solidFill>
                  <a:srgbClr val="FF0000"/>
                </a:solidFill>
              </a:rPr>
              <a:t>同额度兑换后，每100张给3元。</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dirty="0" smtClean="0"/>
              <a:t>提供学员聚集地点，</a:t>
            </a:r>
            <a:r>
              <a:rPr dirty="0" smtClean="0">
                <a:solidFill>
                  <a:srgbClr val="FF0000"/>
                </a:solidFill>
              </a:rPr>
              <a:t>一经查实，给予500元奖励。</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dirty="0" err="1" smtClean="0"/>
              <a:t>发现学员在贴标语</a:t>
            </a:r>
            <a:r>
              <a:rPr dirty="0" smtClean="0"/>
              <a:t>…,</a:t>
            </a:r>
            <a:r>
              <a:rPr dirty="0" smtClean="0">
                <a:solidFill>
                  <a:srgbClr val="FF0000"/>
                </a:solidFill>
              </a:rPr>
              <a:t>一经查实，给予500元奖励。</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dirty="0" smtClean="0"/>
              <a:t>发现学员插播、按手印，</a:t>
            </a:r>
            <a:r>
              <a:rPr dirty="0" smtClean="0">
                <a:solidFill>
                  <a:srgbClr val="FF0000"/>
                </a:solidFill>
              </a:rPr>
              <a:t>给予2000元奖励</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dirty="0" err="1" smtClean="0"/>
              <a:t>提供学员线索、重要线索</a:t>
            </a:r>
            <a:r>
              <a:rPr lang="zh-TW" altLang="en-US" dirty="0" smtClean="0"/>
              <a:t>，</a:t>
            </a:r>
            <a:r>
              <a:rPr dirty="0" smtClean="0">
                <a:solidFill>
                  <a:srgbClr val="FF0000"/>
                </a:solidFill>
              </a:rPr>
              <a:t>给予1000、3000、10000元的奖励</a:t>
            </a:r>
            <a:endParaRPr dirty="0">
              <a:solidFill>
                <a:srgbClr val="FF0000"/>
              </a:solidFill>
            </a:endParaRPr>
          </a:p>
        </p:txBody>
      </p:sp>
    </p:spTree>
    <p:extLst>
      <p:ext uri="{BB962C8B-B14F-4D97-AF65-F5344CB8AC3E}">
        <p14:creationId xmlns:p14="http://schemas.microsoft.com/office/powerpoint/2010/main" val="8435487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8" name="矩形 5"/>
          <p:cNvGrpSpPr/>
          <p:nvPr/>
        </p:nvGrpSpPr>
        <p:grpSpPr>
          <a:xfrm>
            <a:off x="13396" y="-3"/>
            <a:ext cx="9130611" cy="836723"/>
            <a:chOff x="-1" y="0"/>
            <a:chExt cx="9130609" cy="836722"/>
          </a:xfrm>
        </p:grpSpPr>
        <p:sp>
          <p:nvSpPr>
            <p:cNvPr id="256"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7" name="9-3. 株洲市被國際追查官員"/>
            <p:cNvSpPr txBox="1"/>
            <p:nvPr/>
          </p:nvSpPr>
          <p:spPr>
            <a:xfrm>
              <a:off x="-1" y="125968"/>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a:t>
              </a:r>
              <a:r>
                <a:rPr lang="en-US" dirty="0" smtClean="0"/>
                <a:t>3</a:t>
              </a:r>
              <a:r>
                <a:rPr dirty="0" smtClean="0"/>
                <a:t>.长春市-二道区</a:t>
              </a:r>
              <a:endParaRPr dirty="0"/>
            </a:p>
          </p:txBody>
        </p:sp>
      </p:grpSp>
      <p:grpSp>
        <p:nvGrpSpPr>
          <p:cNvPr id="261" name="矩形 7"/>
          <p:cNvGrpSpPr/>
          <p:nvPr/>
        </p:nvGrpSpPr>
        <p:grpSpPr>
          <a:xfrm>
            <a:off x="7164286" y="70524"/>
            <a:ext cx="1847951" cy="707882"/>
            <a:chOff x="0" y="47378"/>
            <a:chExt cx="1847950" cy="707881"/>
          </a:xfrm>
        </p:grpSpPr>
        <p:sp>
          <p:nvSpPr>
            <p:cNvPr id="259" name="矩形"/>
            <p:cNvSpPr/>
            <p:nvPr/>
          </p:nvSpPr>
          <p:spPr>
            <a:xfrm>
              <a:off x="0" y="77283"/>
              <a:ext cx="1847950" cy="648078"/>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60" name="追查1"/>
            <p:cNvSpPr txBox="1"/>
            <p:nvPr/>
          </p:nvSpPr>
          <p:spPr>
            <a:xfrm>
              <a:off x="0" y="47378"/>
              <a:ext cx="1847950"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0070C0"/>
                  </a:solidFill>
                  <a:latin typeface="微軟正黑體"/>
                  <a:ea typeface="微軟正黑體"/>
                  <a:cs typeface="微軟正黑體"/>
                  <a:sym typeface="微軟正黑體"/>
                </a:defRPr>
              </a:pPr>
              <a:r>
                <a:rPr dirty="0" smtClean="0"/>
                <a:t>追查</a:t>
              </a:r>
              <a:r>
                <a:rPr lang="en-US" dirty="0" smtClean="0"/>
                <a:t>1</a:t>
              </a:r>
              <a:endParaRPr dirty="0"/>
            </a:p>
          </p:txBody>
        </p:sp>
      </p:grpSp>
      <p:sp>
        <p:nvSpPr>
          <p:cNvPr id="263" name="矩形 6"/>
          <p:cNvSpPr/>
          <p:nvPr/>
        </p:nvSpPr>
        <p:spPr>
          <a:xfrm>
            <a:off x="237625" y="4289970"/>
            <a:ext cx="8462238"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400">
                <a:latin typeface="微軟正黑體"/>
                <a:ea typeface="微軟正黑體"/>
                <a:cs typeface="微軟正黑體"/>
                <a:sym typeface="微軟正黑體"/>
              </a:defRPr>
            </a:pPr>
            <a:r>
              <a:rPr dirty="0"/>
              <a:t>到目前为止，</a:t>
            </a:r>
            <a:r>
              <a:rPr b="1" dirty="0">
                <a:solidFill>
                  <a:srgbClr val="C00000"/>
                </a:solidFill>
              </a:rPr>
              <a:t>吉林省</a:t>
            </a:r>
            <a:r>
              <a:rPr dirty="0"/>
              <a:t>有</a:t>
            </a:r>
            <a:r>
              <a:rPr b="1" dirty="0">
                <a:solidFill>
                  <a:srgbClr val="C00000"/>
                </a:solidFill>
              </a:rPr>
              <a:t>3343名</a:t>
            </a:r>
            <a:r>
              <a:rPr dirty="0"/>
              <a:t>的公检法司、教育界、</a:t>
            </a:r>
            <a:r>
              <a:rPr dirty="0" smtClean="0"/>
              <a:t>媒体界</a:t>
            </a:r>
            <a:endParaRPr lang="en-US" dirty="0" smtClean="0"/>
          </a:p>
          <a:p>
            <a:pPr>
              <a:defRPr sz="2400">
                <a:latin typeface="微軟正黑體"/>
                <a:ea typeface="微軟正黑體"/>
                <a:cs typeface="微軟正黑體"/>
                <a:sym typeface="微軟正黑體"/>
              </a:defRPr>
            </a:pPr>
            <a:r>
              <a:rPr dirty="0" err="1" smtClean="0"/>
              <a:t>等人员因迫害法轮功学员</a:t>
            </a:r>
            <a:r>
              <a:rPr dirty="0" err="1"/>
              <a:t>，被海外组织“追查国际”立案追查</a:t>
            </a:r>
            <a:endParaRPr dirty="0"/>
          </a:p>
        </p:txBody>
      </p:sp>
      <p:sp>
        <p:nvSpPr>
          <p:cNvPr id="2" name="矩形 1"/>
          <p:cNvSpPr/>
          <p:nvPr/>
        </p:nvSpPr>
        <p:spPr>
          <a:xfrm>
            <a:off x="211049" y="1078919"/>
            <a:ext cx="8488814" cy="2862322"/>
          </a:xfrm>
          <a:prstGeom prst="rect">
            <a:avLst/>
          </a:prstGeom>
          <a:ln w="28575">
            <a:solidFill>
              <a:srgbClr val="0070C0"/>
            </a:solidFill>
          </a:ln>
        </p:spPr>
        <p:txBody>
          <a:bodyPr wrap="square">
            <a:spAutoFit/>
          </a:bodyPr>
          <a:lstStyle/>
          <a:p>
            <a:r>
              <a:rPr lang="zh-CN" altLang="en-US" sz="2000" dirty="0" smtClean="0">
                <a:solidFill>
                  <a:schemeClr val="tx1"/>
                </a:solidFill>
                <a:latin typeface="微軟正黑體" panose="020B0604030504040204" pitchFamily="34" charset="-120"/>
                <a:ea typeface="微軟正黑體" panose="020B0604030504040204" pitchFamily="34" charset="-120"/>
              </a:rPr>
              <a:t>长春市</a:t>
            </a:r>
            <a:r>
              <a:rPr lang="zh-CN" altLang="en-US" sz="2000" dirty="0" smtClean="0">
                <a:latin typeface="微軟正黑體" panose="020B0604030504040204" pitchFamily="34" charset="-120"/>
                <a:ea typeface="微軟正黑體" panose="020B0604030504040204" pitchFamily="34" charset="-120"/>
              </a:rPr>
              <a:t>许多官员因迫害法轮功被国际追查，包括</a:t>
            </a:r>
          </a:p>
          <a:p>
            <a:endParaRPr lang="zh-CN" altLang="en-US" sz="2000" dirty="0">
              <a:latin typeface="微軟正黑體" panose="020B0604030504040204" pitchFamily="34" charset="-120"/>
              <a:ea typeface="微軟正黑體" panose="020B0604030504040204" pitchFamily="34" charset="-120"/>
            </a:endParaRPr>
          </a:p>
          <a:p>
            <a:r>
              <a:rPr lang="zh-CN" altLang="en-US" sz="2000" dirty="0" smtClean="0">
                <a:solidFill>
                  <a:srgbClr val="FF0000"/>
                </a:solidFill>
                <a:latin typeface="微軟正黑體" panose="020B0604030504040204" pitchFamily="34" charset="-120"/>
                <a:ea typeface="微軟正黑體" panose="020B0604030504040204" pitchFamily="34" charset="-120"/>
              </a:rPr>
              <a:t>长春市</a:t>
            </a:r>
            <a:r>
              <a:rPr lang="zh-CN" altLang="en-US" sz="2000" dirty="0" smtClean="0">
                <a:latin typeface="微軟正黑體" panose="020B0604030504040204" pitchFamily="34" charset="-120"/>
                <a:ea typeface="微軟正黑體" panose="020B0604030504040204" pitchFamily="34" charset="-120"/>
              </a:rPr>
              <a:t>委书记</a:t>
            </a:r>
            <a:r>
              <a:rPr lang="zh-TW" altLang="en-US" sz="2000" dirty="0" smtClean="0">
                <a:latin typeface="微軟正黑體" panose="020B0604030504040204" pitchFamily="34" charset="-120"/>
                <a:ea typeface="微軟正黑體" panose="020B0604030504040204" pitchFamily="34" charset="-120"/>
              </a:rPr>
              <a:t>：</a:t>
            </a:r>
            <a:r>
              <a:rPr lang="zh-CN" altLang="en-US" sz="2000" b="1" dirty="0" smtClean="0">
                <a:latin typeface="微軟正黑體" panose="020B0604030504040204" pitchFamily="34" charset="-120"/>
                <a:ea typeface="微軟正黑體" panose="020B0604030504040204" pitchFamily="34" charset="-120"/>
              </a:rPr>
              <a:t>高广滨、王儒林</a:t>
            </a:r>
            <a:r>
              <a:rPr lang="zh-CN" altLang="en-US" sz="2000" dirty="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长春市</a:t>
            </a:r>
            <a:r>
              <a:rPr lang="zh-CN" altLang="en-US" sz="2000" dirty="0" smtClean="0">
                <a:latin typeface="微軟正黑體" panose="020B0604030504040204" pitchFamily="34" charset="-120"/>
                <a:ea typeface="微軟正黑體" panose="020B0604030504040204" pitchFamily="34" charset="-120"/>
              </a:rPr>
              <a:t>委政法委书记</a:t>
            </a:r>
            <a:r>
              <a:rPr lang="zh-TW" altLang="en-US" sz="2000" dirty="0" smtClean="0">
                <a:latin typeface="微軟正黑體" panose="020B0604030504040204" pitchFamily="34" charset="-120"/>
                <a:ea typeface="微軟正黑體" panose="020B0604030504040204" pitchFamily="34" charset="-120"/>
              </a:rPr>
              <a:t>：</a:t>
            </a:r>
            <a:r>
              <a:rPr lang="zh-CN" altLang="en-US" sz="2000" b="1" dirty="0" smtClean="0">
                <a:latin typeface="微軟正黑體" panose="020B0604030504040204" pitchFamily="34" charset="-120"/>
                <a:ea typeface="微軟正黑體" panose="020B0604030504040204" pitchFamily="34" charset="-120"/>
              </a:rPr>
              <a:t>李祥、 刘元俊、王振华、吴兰</a:t>
            </a:r>
            <a:r>
              <a:rPr lang="zh-CN" altLang="en-US" sz="2000" dirty="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长春市</a:t>
            </a:r>
            <a:r>
              <a:rPr lang="zh-CN" altLang="en-US" sz="2000" dirty="0" smtClean="0">
                <a:latin typeface="微軟正黑體" panose="020B0604030504040204" pitchFamily="34" charset="-120"/>
                <a:ea typeface="微軟正黑體" panose="020B0604030504040204" pitchFamily="34" charset="-120"/>
              </a:rPr>
              <a:t>委防范办主任</a:t>
            </a:r>
            <a:r>
              <a:rPr lang="en-US" altLang="zh-CN" sz="2000" dirty="0" smtClean="0">
                <a:latin typeface="微軟正黑體" panose="020B0604030504040204" pitchFamily="34" charset="-120"/>
                <a:ea typeface="微軟正黑體" panose="020B0604030504040204" pitchFamily="34" charset="-120"/>
              </a:rPr>
              <a:t>(610</a:t>
            </a:r>
            <a:r>
              <a:rPr lang="zh-CN" altLang="en-US" sz="2000" dirty="0" smtClean="0">
                <a:latin typeface="微軟正黑體" panose="020B0604030504040204" pitchFamily="34" charset="-120"/>
                <a:ea typeface="微軟正黑體" panose="020B0604030504040204" pitchFamily="34" charset="-120"/>
              </a:rPr>
              <a:t>办</a:t>
            </a:r>
            <a:r>
              <a:rPr lang="en-US" altLang="zh-CN"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a:t>
            </a:r>
            <a:r>
              <a:rPr lang="en-US" altLang="zh-CN" sz="2000" dirty="0" smtClean="0">
                <a:latin typeface="微軟正黑體" panose="020B0604030504040204" pitchFamily="34" charset="-120"/>
                <a:ea typeface="微軟正黑體" panose="020B0604030504040204" pitchFamily="34" charset="-120"/>
              </a:rPr>
              <a:t> </a:t>
            </a:r>
            <a:r>
              <a:rPr lang="zh-CN" altLang="en-US" sz="2000" b="1" dirty="0" smtClean="0">
                <a:latin typeface="微軟正黑體" panose="020B0604030504040204" pitchFamily="34" charset="-120"/>
                <a:ea typeface="微軟正黑體" panose="020B0604030504040204" pitchFamily="34" charset="-120"/>
              </a:rPr>
              <a:t>刘际阳、 孙飞、李继元</a:t>
            </a:r>
            <a:r>
              <a:rPr lang="zh-CN" altLang="en-US" sz="2000" dirty="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endParaRPr lang="zh-CN" altLang="en-US" sz="2000" dirty="0">
              <a:latin typeface="微軟正黑體" panose="020B0604030504040204" pitchFamily="34" charset="-120"/>
              <a:ea typeface="微軟正黑體" panose="020B0604030504040204" pitchFamily="34" charset="-120"/>
            </a:endParaRPr>
          </a:p>
          <a:p>
            <a:r>
              <a:rPr lang="zh-CN" altLang="en-US" sz="2000" dirty="0" smtClean="0">
                <a:solidFill>
                  <a:srgbClr val="FF0000"/>
                </a:solidFill>
                <a:latin typeface="微軟正黑體" panose="020B0604030504040204" pitchFamily="34" charset="-120"/>
                <a:ea typeface="微軟正黑體" panose="020B0604030504040204" pitchFamily="34" charset="-120"/>
              </a:rPr>
              <a:t>二道区</a:t>
            </a:r>
            <a:r>
              <a:rPr lang="zh-CN" altLang="en-US" sz="2000" dirty="0" smtClean="0">
                <a:latin typeface="微軟正黑體" panose="020B0604030504040204" pitchFamily="34" charset="-120"/>
                <a:ea typeface="微軟正黑體" panose="020B0604030504040204" pitchFamily="34" charset="-120"/>
              </a:rPr>
              <a:t>委书记</a:t>
            </a:r>
            <a:r>
              <a:rPr lang="zh-TW" altLang="en-US" sz="2000" dirty="0" smtClean="0">
                <a:latin typeface="微軟正黑體" panose="020B0604030504040204" pitchFamily="34" charset="-120"/>
                <a:ea typeface="微軟正黑體" panose="020B0604030504040204" pitchFamily="34" charset="-120"/>
              </a:rPr>
              <a:t>：</a:t>
            </a:r>
            <a:r>
              <a:rPr lang="zh-CN" altLang="en-US" sz="2000" b="1" dirty="0" smtClean="0">
                <a:latin typeface="微軟正黑體" panose="020B0604030504040204" pitchFamily="34" charset="-120"/>
                <a:ea typeface="微軟正黑體" panose="020B0604030504040204" pitchFamily="34" charset="-120"/>
              </a:rPr>
              <a:t>刘德生</a:t>
            </a:r>
            <a:r>
              <a:rPr lang="zh-CN" altLang="en-US" sz="2000" dirty="0" smtClean="0">
                <a:latin typeface="微軟正黑體" panose="020B0604030504040204" pitchFamily="34" charset="-120"/>
                <a:ea typeface="微軟正黑體" panose="020B0604030504040204" pitchFamily="34" charset="-120"/>
              </a:rPr>
              <a:t>（现任长春市委统战部部长）</a:t>
            </a:r>
          </a:p>
          <a:p>
            <a:r>
              <a:rPr lang="zh-CN" altLang="en-US" sz="2000" dirty="0" smtClean="0">
                <a:latin typeface="微軟正黑體" panose="020B0604030504040204" pitchFamily="34" charset="-120"/>
                <a:ea typeface="微軟正黑體" panose="020B0604030504040204" pitchFamily="34" charset="-120"/>
              </a:rPr>
              <a:t>二道区委政法委书记</a:t>
            </a:r>
            <a:r>
              <a:rPr lang="zh-TW" altLang="en-US" sz="2000" dirty="0" smtClean="0">
                <a:latin typeface="微軟正黑體" panose="020B0604030504040204" pitchFamily="34" charset="-120"/>
                <a:ea typeface="微軟正黑體" panose="020B0604030504040204" pitchFamily="34" charset="-120"/>
              </a:rPr>
              <a:t>：</a:t>
            </a:r>
            <a:r>
              <a:rPr lang="zh-CN" altLang="en-US" sz="2000" b="1" dirty="0" smtClean="0">
                <a:latin typeface="微軟正黑體" panose="020B0604030504040204" pitchFamily="34" charset="-120"/>
                <a:ea typeface="微軟正黑體" panose="020B0604030504040204" pitchFamily="34" charset="-120"/>
              </a:rPr>
              <a:t>许多、 陈国彦</a:t>
            </a:r>
            <a:r>
              <a:rPr lang="zh-CN" altLang="en-US" sz="2000" dirty="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r>
              <a:rPr lang="zh-CN" altLang="en-US" sz="2000" dirty="0" smtClean="0">
                <a:latin typeface="微軟正黑體" panose="020B0604030504040204" pitchFamily="34" charset="-120"/>
                <a:ea typeface="微軟正黑體" panose="020B0604030504040204" pitchFamily="34" charset="-120"/>
              </a:rPr>
              <a:t>二道区委防范办主任</a:t>
            </a:r>
            <a:r>
              <a:rPr lang="en-US" altLang="zh-CN" sz="2000" dirty="0" smtClean="0">
                <a:latin typeface="微軟正黑體" panose="020B0604030504040204" pitchFamily="34" charset="-120"/>
                <a:ea typeface="微軟正黑體" panose="020B0604030504040204" pitchFamily="34" charset="-120"/>
              </a:rPr>
              <a:t>(610</a:t>
            </a:r>
            <a:r>
              <a:rPr lang="zh-CN" altLang="en-US" sz="2000" dirty="0" smtClean="0">
                <a:latin typeface="微軟正黑體" panose="020B0604030504040204" pitchFamily="34" charset="-120"/>
                <a:ea typeface="微軟正黑體" panose="020B0604030504040204" pitchFamily="34" charset="-120"/>
              </a:rPr>
              <a:t>办</a:t>
            </a:r>
            <a:r>
              <a:rPr lang="en-US" altLang="zh-CN"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a:t>
            </a:r>
            <a:r>
              <a:rPr lang="zh-CN" altLang="en-US" sz="2000" b="1" dirty="0" smtClean="0">
                <a:latin typeface="微軟正黑體" panose="020B0604030504040204" pitchFamily="34" charset="-120"/>
                <a:ea typeface="微軟正黑體" panose="020B0604030504040204" pitchFamily="34" charset="-120"/>
              </a:rPr>
              <a:t>姜小东、 胡俊生 ；</a:t>
            </a:r>
            <a:endParaRPr lang="zh-CN" altLang="en-US" sz="20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2700137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799" y="1103876"/>
            <a:ext cx="8569234" cy="2585323"/>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八月二十日，我照常带上二十本真相数据出去，发了一些真相数据后，正在寻找下一个有缘人时，突然从身后冲出来一帮警察还有警车，一下子把我围住了</a:t>
            </a:r>
            <a:r>
              <a:rPr lang="en-US" altLang="zh-TW"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dirty="0">
              <a:solidFill>
                <a:srgbClr val="0070C0"/>
              </a:solidFill>
              <a:latin typeface="微軟正黑體" panose="020B0604030504040204" pitchFamily="34" charset="-120"/>
              <a:ea typeface="微軟正黑體" panose="020B0604030504040204" pitchFamily="34" charset="-120"/>
            </a:endParaRPr>
          </a:p>
          <a:p>
            <a:r>
              <a:rPr lang="zh-TW" altLang="zh-TW" dirty="0" smtClean="0">
                <a:solidFill>
                  <a:srgbClr val="FF0000"/>
                </a:solidFill>
                <a:latin typeface="微軟正黑體" panose="020B0604030504040204" pitchFamily="34" charset="-120"/>
                <a:ea typeface="微軟正黑體" panose="020B0604030504040204" pitchFamily="34" charset="-120"/>
              </a:rPr>
              <a:t>一个高个子大长脸的（好像是他们的头）污蔑法轮功是×教</a:t>
            </a:r>
            <a:r>
              <a:rPr lang="zh-TW" altLang="zh-TW" dirty="0" smtClean="0">
                <a:latin typeface="微軟正黑體" panose="020B0604030504040204" pitchFamily="34" charset="-120"/>
                <a:ea typeface="微軟正黑體" panose="020B0604030504040204" pitchFamily="34" charset="-120"/>
              </a:rPr>
              <a:t>，我接过来大声说，</a:t>
            </a:r>
            <a:r>
              <a:rPr lang="zh-TW" altLang="zh-TW" dirty="0" smtClean="0">
                <a:solidFill>
                  <a:srgbClr val="0070C0"/>
                </a:solidFill>
                <a:latin typeface="微軟正黑體" panose="020B0604030504040204" pitchFamily="34" charset="-120"/>
                <a:ea typeface="微軟正黑體" panose="020B0604030504040204" pitchFamily="34" charset="-120"/>
              </a:rPr>
              <a:t>「那是江泽民说的，是没有法律依据的，国家领导人的话，代表不了法律条款，中国现有法律中找不到任何一条能把法轮功定性为邪教的，中共中央办公厅，国务院办公厅认定的邪教有七种，公安部认定和明确的邪教有七种，一共十四种邪教，其中没有法轮功。新领导人上台后，十四种邪教在电视上都公布了，</a:t>
            </a:r>
            <a:endParaRPr lang="en-US" altLang="zh-TW" dirty="0" smtClean="0">
              <a:solidFill>
                <a:srgbClr val="0070C0"/>
              </a:solidFill>
              <a:latin typeface="微軟正黑體" panose="020B0604030504040204" pitchFamily="34" charset="-120"/>
              <a:ea typeface="微軟正黑體" panose="020B0604030504040204" pitchFamily="34" charset="-120"/>
            </a:endParaRPr>
          </a:p>
          <a:p>
            <a:r>
              <a:rPr lang="zh-TW" altLang="zh-TW" dirty="0" smtClean="0">
                <a:solidFill>
                  <a:srgbClr val="0070C0"/>
                </a:solidFill>
                <a:latin typeface="微軟正黑體" panose="020B0604030504040204" pitchFamily="34" charset="-120"/>
                <a:ea typeface="微軟正黑體" panose="020B0604030504040204" pitchFamily="34" charset="-120"/>
              </a:rPr>
              <a:t>老百姓都知道法轮功不是邪教，你们可以上网查二零零零年三十九号档。</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sp>
        <p:nvSpPr>
          <p:cNvPr id="3" name="文字方塊 2"/>
          <p:cNvSpPr txBox="1"/>
          <p:nvPr/>
        </p:nvSpPr>
        <p:spPr>
          <a:xfrm>
            <a:off x="513806" y="230127"/>
            <a:ext cx="613404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r>
              <a:rPr lang="en-US" altLang="zh-TW" sz="2800" b="1" dirty="0" smtClean="0">
                <a:latin typeface="微軟正黑體" panose="020B0604030504040204" pitchFamily="34" charset="-120"/>
                <a:ea typeface="微軟正黑體" panose="020B0604030504040204" pitchFamily="34" charset="-120"/>
              </a:rPr>
              <a:t>1-1</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明慧网</a:t>
            </a:r>
            <a:r>
              <a:rPr lang="en-US" altLang="zh-TW" sz="2800" b="1" dirty="0" smtClean="0">
                <a:latin typeface="微軟正黑體" panose="020B0604030504040204" pitchFamily="34" charset="-120"/>
                <a:ea typeface="微軟正黑體" panose="020B0604030504040204" pitchFamily="34" charset="-120"/>
              </a:rPr>
              <a:t>】</a:t>
            </a:r>
            <a:r>
              <a:rPr lang="zh-TW" altLang="zh-TW" sz="2800" b="1" dirty="0" smtClean="0">
                <a:latin typeface="微軟正黑體" panose="020B0604030504040204" pitchFamily="34" charset="-120"/>
                <a:ea typeface="微軟正黑體" panose="020B0604030504040204" pitchFamily="34" charset="-120"/>
              </a:rPr>
              <a:t>警察们听完真相就走了</a:t>
            </a:r>
            <a:endParaRPr lang="zh-TW" altLang="zh-TW" sz="2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3970339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矩形 5"/>
          <p:cNvSpPr txBox="1"/>
          <p:nvPr/>
        </p:nvSpPr>
        <p:spPr>
          <a:xfrm>
            <a:off x="318706" y="184282"/>
            <a:ext cx="4630433" cy="58477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rPr dirty="0" smtClean="0"/>
              <a:t>11-3. </a:t>
            </a:r>
            <a:r>
              <a:rPr dirty="0" err="1" smtClean="0"/>
              <a:t>XX市官员恶报实例</a:t>
            </a:r>
            <a:endParaRPr dirty="0"/>
          </a:p>
        </p:txBody>
      </p:sp>
      <p:grpSp>
        <p:nvGrpSpPr>
          <p:cNvPr id="268" name="矩形 3"/>
          <p:cNvGrpSpPr/>
          <p:nvPr/>
        </p:nvGrpSpPr>
        <p:grpSpPr>
          <a:xfrm>
            <a:off x="13400" y="-1"/>
            <a:ext cx="9130602" cy="836716"/>
            <a:chOff x="-1" y="-1"/>
            <a:chExt cx="9130600" cy="836714"/>
          </a:xfrm>
        </p:grpSpPr>
        <p:sp>
          <p:nvSpPr>
            <p:cNvPr id="266"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67" name="11-3. 延吉市"/>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a:t>
              </a:r>
              <a:r>
                <a:rPr lang="en-US" dirty="0" smtClean="0"/>
                <a:t>4</a:t>
              </a:r>
              <a:r>
                <a:rPr dirty="0" smtClean="0"/>
                <a:t>. </a:t>
              </a:r>
              <a:r>
                <a:rPr lang="zh-TW" altLang="en-US" dirty="0" smtClean="0"/>
                <a:t>长春</a:t>
              </a:r>
              <a:r>
                <a:rPr dirty="0" smtClean="0"/>
                <a:t>市</a:t>
              </a:r>
              <a:endParaRPr dirty="0"/>
            </a:p>
          </p:txBody>
        </p:sp>
      </p:grpSp>
      <p:grpSp>
        <p:nvGrpSpPr>
          <p:cNvPr id="271" name="矩形 6"/>
          <p:cNvGrpSpPr/>
          <p:nvPr/>
        </p:nvGrpSpPr>
        <p:grpSpPr>
          <a:xfrm>
            <a:off x="7236296" y="70526"/>
            <a:ext cx="1775936" cy="707884"/>
            <a:chOff x="0" y="47378"/>
            <a:chExt cx="1775935" cy="707883"/>
          </a:xfrm>
        </p:grpSpPr>
        <p:sp>
          <p:nvSpPr>
            <p:cNvPr id="269" name="矩形"/>
            <p:cNvSpPr/>
            <p:nvPr/>
          </p:nvSpPr>
          <p:spPr>
            <a:xfrm>
              <a:off x="0" y="77283"/>
              <a:ext cx="1775935"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0" name="惡報3"/>
            <p:cNvSpPr txBox="1"/>
            <p:nvPr/>
          </p:nvSpPr>
          <p:spPr>
            <a:xfrm>
              <a:off x="0" y="47378"/>
              <a:ext cx="1775935" cy="7078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恶报</a:t>
              </a:r>
              <a:r>
                <a:rPr lang="en-US" dirty="0" smtClean="0"/>
                <a:t>1</a:t>
              </a:r>
              <a:endParaRPr dirty="0"/>
            </a:p>
          </p:txBody>
        </p:sp>
      </p:grpSp>
      <p:sp>
        <p:nvSpPr>
          <p:cNvPr id="13" name="Rectangle 12"/>
          <p:cNvSpPr/>
          <p:nvPr/>
        </p:nvSpPr>
        <p:spPr>
          <a:xfrm>
            <a:off x="38546" y="913429"/>
            <a:ext cx="9036496" cy="24468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原</a:t>
            </a:r>
            <a:r>
              <a:rPr lang="en-US" altLang="zh-TW" sz="1900" b="1" dirty="0" smtClean="0">
                <a:solidFill>
                  <a:srgbClr val="0000FF"/>
                </a:solidFill>
                <a:latin typeface="微軟正黑體" panose="020B0604030504040204" pitchFamily="34" charset="-120"/>
                <a:ea typeface="微軟正黑體" panose="020B0604030504040204" pitchFamily="34" charset="-120"/>
                <a:cs typeface="Heiti TC Light"/>
              </a:rPr>
              <a:t>《</a:t>
            </a:r>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长春日报</a:t>
            </a:r>
            <a:r>
              <a:rPr lang="en-US" altLang="zh-TW" sz="1900" b="1" dirty="0" smtClean="0">
                <a:solidFill>
                  <a:srgbClr val="0000FF"/>
                </a:solidFill>
                <a:latin typeface="微軟正黑體" panose="020B0604030504040204" pitchFamily="34" charset="-120"/>
                <a:ea typeface="微軟正黑體" panose="020B0604030504040204" pitchFamily="34" charset="-120"/>
                <a:cs typeface="Heiti TC Light"/>
              </a:rPr>
              <a:t>》</a:t>
            </a:r>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集团总裁</a:t>
            </a:r>
            <a:r>
              <a:rPr lang="zh-TW" altLang="en-US" sz="1900" b="1" dirty="0" smtClean="0">
                <a:solidFill>
                  <a:srgbClr val="008000"/>
                </a:solidFill>
                <a:latin typeface="微軟正黑體" panose="020B0604030504040204" pitchFamily="34" charset="-120"/>
                <a:ea typeface="微軟正黑體" panose="020B0604030504040204" pitchFamily="34" charset="-120"/>
                <a:cs typeface="Heiti TC Light"/>
              </a:rPr>
              <a:t>王坤</a:t>
            </a:r>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，被双规、死于癌症</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明慧网</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20</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1</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4</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900" b="1" dirty="0">
                <a:solidFill>
                  <a:srgbClr val="660066"/>
                </a:solidFill>
                <a:latin typeface="微軟正黑體" panose="020B0604030504040204" pitchFamily="34" charset="-120"/>
                <a:ea typeface="微軟正黑體" panose="020B0604030504040204" pitchFamily="34" charset="-120"/>
                <a:cs typeface="Heiti TC Light"/>
              </a:rPr>
              <a:t>9</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900" b="1" dirty="0" smtClean="0">
              <a:solidFill>
                <a:srgbClr val="660066"/>
              </a:solidFill>
              <a:latin typeface="微軟正黑體" panose="020B0604030504040204" pitchFamily="34" charset="-120"/>
              <a:ea typeface="微軟正黑體" panose="020B0604030504040204" pitchFamily="34" charset="-120"/>
              <a:cs typeface="Heiti TC Light"/>
            </a:endParaRPr>
          </a:p>
          <a:p>
            <a:endParaRPr lang="en-US" altLang="zh-Hant" sz="1900" dirty="0" smtClean="0">
              <a:latin typeface="微軟正黑體" panose="020B0604030504040204" pitchFamily="34" charset="-120"/>
              <a:ea typeface="微軟正黑體" panose="020B0604030504040204" pitchFamily="34" charset="-120"/>
              <a:cs typeface="Heiti TC Light"/>
            </a:endParaRPr>
          </a:p>
          <a:p>
            <a:r>
              <a:rPr lang="zh-Hant" altLang="en-US" sz="1900" dirty="0" smtClean="0">
                <a:latin typeface="微軟正黑體" panose="020B0604030504040204" pitchFamily="34" charset="-120"/>
                <a:ea typeface="微軟正黑體" panose="020B0604030504040204" pitchFamily="34" charset="-120"/>
              </a:rPr>
              <a:t>在任期间，紧跟邪党的新闻宣传，跟随「六一零」，多次在党员干部会上强调党报机构干部和党员绝不允许炼法轮功。在她的授意下，</a:t>
            </a:r>
            <a:r>
              <a:rPr lang="en-US" altLang="zh-Hant" sz="1900" dirty="0" smtClean="0">
                <a:latin typeface="微軟正黑體" panose="020B0604030504040204" pitchFamily="34" charset="-120"/>
                <a:ea typeface="微軟正黑體" panose="020B0604030504040204" pitchFamily="34" charset="-120"/>
              </a:rPr>
              <a:t>《</a:t>
            </a:r>
            <a:r>
              <a:rPr lang="zh-Hant" altLang="en-US" sz="1900" dirty="0" smtClean="0">
                <a:latin typeface="微軟正黑體" panose="020B0604030504040204" pitchFamily="34" charset="-120"/>
                <a:ea typeface="微軟正黑體" panose="020B0604030504040204" pitchFamily="34" charset="-120"/>
              </a:rPr>
              <a:t>长春日报</a:t>
            </a:r>
            <a:r>
              <a:rPr lang="en-US" altLang="zh-Hant" sz="1900" dirty="0" smtClean="0">
                <a:latin typeface="微軟正黑體" panose="020B0604030504040204" pitchFamily="34" charset="-120"/>
                <a:ea typeface="微軟正黑體" panose="020B0604030504040204" pitchFamily="34" charset="-120"/>
              </a:rPr>
              <a:t>》</a:t>
            </a:r>
            <a:r>
              <a:rPr lang="zh-Hant" altLang="en-US" sz="1900" dirty="0">
                <a:latin typeface="微軟正黑體" panose="020B0604030504040204" pitchFamily="34" charset="-120"/>
                <a:ea typeface="微軟正黑體" panose="020B0604030504040204" pitchFamily="34" charset="-120"/>
              </a:rPr>
              <a:t>，</a:t>
            </a:r>
            <a:r>
              <a:rPr lang="en-US" altLang="zh-Hant" sz="1900" dirty="0" smtClean="0">
                <a:latin typeface="微軟正黑體" panose="020B0604030504040204" pitchFamily="34" charset="-120"/>
                <a:ea typeface="微軟正黑體" panose="020B0604030504040204" pitchFamily="34" charset="-120"/>
              </a:rPr>
              <a:t>《</a:t>
            </a:r>
            <a:r>
              <a:rPr lang="zh-Hant" altLang="en-US" sz="1900" dirty="0" smtClean="0">
                <a:latin typeface="微軟正黑體" panose="020B0604030504040204" pitchFamily="34" charset="-120"/>
                <a:ea typeface="微軟正黑體" panose="020B0604030504040204" pitchFamily="34" charset="-120"/>
              </a:rPr>
              <a:t>长春晚报</a:t>
            </a:r>
            <a:r>
              <a:rPr lang="en-US" altLang="zh-Hant" sz="1900" dirty="0" smtClean="0">
                <a:latin typeface="微軟正黑體" panose="020B0604030504040204" pitchFamily="34" charset="-120"/>
                <a:ea typeface="微軟正黑體" panose="020B0604030504040204" pitchFamily="34" charset="-120"/>
              </a:rPr>
              <a:t>》</a:t>
            </a:r>
            <a:r>
              <a:rPr lang="zh-Hant" altLang="en-US" sz="1900" dirty="0" smtClean="0">
                <a:latin typeface="微軟正黑體" panose="020B0604030504040204" pitchFamily="34" charset="-120"/>
                <a:ea typeface="微軟正黑體" panose="020B0604030504040204" pitchFamily="34" charset="-120"/>
              </a:rPr>
              <a:t>大量刊登与转载对法轮大法的诬陷造谣文章，</a:t>
            </a:r>
            <a:r>
              <a:rPr lang="zh-Hant" altLang="en-US" sz="2000" dirty="0" smtClean="0">
                <a:solidFill>
                  <a:srgbClr val="FF0000"/>
                </a:solidFill>
                <a:latin typeface="微軟正黑體" panose="020B0604030504040204" pitchFamily="34" charset="-120"/>
                <a:ea typeface="微軟正黑體" panose="020B0604030504040204" pitchFamily="34" charset="-120"/>
              </a:rPr>
              <a:t>毒害广大读者</a:t>
            </a:r>
            <a:r>
              <a:rPr lang="zh-Hant" altLang="en-US" sz="1900" dirty="0" smtClean="0">
                <a:latin typeface="微軟正黑體" panose="020B0604030504040204" pitchFamily="34" charset="-120"/>
                <a:ea typeface="微軟正黑體" panose="020B0604030504040204" pitchFamily="34" charset="-120"/>
              </a:rPr>
              <a:t>，影响极坏。</a:t>
            </a:r>
          </a:p>
          <a:p>
            <a:endParaRPr lang="zh-Hant" altLang="en-US" sz="1900" dirty="0">
              <a:latin typeface="微軟正黑體" panose="020B0604030504040204" pitchFamily="34" charset="-120"/>
              <a:ea typeface="微軟正黑體" panose="020B0604030504040204" pitchFamily="34" charset="-120"/>
            </a:endParaRPr>
          </a:p>
          <a:p>
            <a:r>
              <a:rPr lang="zh-Hant" altLang="en-US" sz="1900" dirty="0" smtClean="0">
                <a:latin typeface="微軟正黑體" panose="020B0604030504040204" pitchFamily="34" charset="-120"/>
                <a:ea typeface="微軟正黑體" panose="020B0604030504040204" pitchFamily="34" charset="-120"/>
              </a:rPr>
              <a:t>王坤严重失德，品行变异，致使单位邪气上升，行贿成风，七、八名干部被司法部门法办，她本人被撤职双规。</a:t>
            </a:r>
            <a:r>
              <a:rPr lang="en-US" altLang="zh-Hant" sz="1900" dirty="0" smtClean="0">
                <a:latin typeface="微軟正黑體" panose="020B0604030504040204" pitchFamily="34" charset="-120"/>
                <a:ea typeface="微軟正黑體" panose="020B0604030504040204" pitchFamily="34" charset="-120"/>
              </a:rPr>
              <a:t>2009</a:t>
            </a:r>
            <a:r>
              <a:rPr lang="zh-Hant" altLang="en-US" sz="1900" dirty="0" smtClean="0">
                <a:latin typeface="微軟正黑體" panose="020B0604030504040204" pitchFamily="34" charset="-120"/>
                <a:ea typeface="微軟正黑體" panose="020B0604030504040204" pitchFamily="34" charset="-120"/>
              </a:rPr>
              <a:t>年新年期间，王坤进一步遭恶报，</a:t>
            </a:r>
            <a:r>
              <a:rPr lang="zh-Hant" altLang="en-US" sz="1900" dirty="0" smtClean="0">
                <a:solidFill>
                  <a:srgbClr val="FF0000"/>
                </a:solidFill>
                <a:latin typeface="微軟正黑體" panose="020B0604030504040204" pitchFamily="34" charset="-120"/>
                <a:ea typeface="微軟正黑體" panose="020B0604030504040204" pitchFamily="34" charset="-120"/>
              </a:rPr>
              <a:t>死于癌症</a:t>
            </a:r>
            <a:r>
              <a:rPr lang="zh-Hant" altLang="en-US" sz="1900" dirty="0" smtClean="0">
                <a:latin typeface="微軟正黑體" panose="020B0604030504040204" pitchFamily="34" charset="-120"/>
                <a:ea typeface="微軟正黑體" panose="020B0604030504040204" pitchFamily="34" charset="-120"/>
              </a:rPr>
              <a:t>。</a:t>
            </a:r>
            <a:endParaRPr lang="zh-Hant" altLang="en-US" sz="1900" dirty="0">
              <a:latin typeface="微軟正黑體" panose="020B0604030504040204" pitchFamily="34" charset="-120"/>
              <a:ea typeface="微軟正黑體" panose="020B0604030504040204" pitchFamily="34" charset="-120"/>
            </a:endParaRPr>
          </a:p>
        </p:txBody>
      </p:sp>
      <p:sp>
        <p:nvSpPr>
          <p:cNvPr id="14" name="Rectangle 13"/>
          <p:cNvSpPr/>
          <p:nvPr/>
        </p:nvSpPr>
        <p:spPr>
          <a:xfrm>
            <a:off x="38601" y="3706761"/>
            <a:ext cx="9036496" cy="30162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长春市副市长兼公安局局长</a:t>
            </a:r>
            <a:r>
              <a:rPr lang="zh-TW" altLang="en-US" sz="1900" b="1" dirty="0" smtClean="0">
                <a:solidFill>
                  <a:srgbClr val="008000"/>
                </a:solidFill>
                <a:latin typeface="微軟正黑體" panose="020B0604030504040204" pitchFamily="34" charset="-120"/>
                <a:ea typeface="微軟正黑體" panose="020B0604030504040204" pitchFamily="34" charset="-120"/>
                <a:cs typeface="Heiti TC Light"/>
              </a:rPr>
              <a:t>田中林</a:t>
            </a:r>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，被免职、恶报牵连亲人</a:t>
            </a:r>
            <a:r>
              <a:rPr lang="en-US" altLang="zh-TW" sz="1600" b="1" dirty="0"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明慧网</a:t>
            </a:r>
            <a:r>
              <a:rPr lang="en-US" altLang="zh-TW" sz="1600" b="1" dirty="0" smtClean="0">
                <a:solidFill>
                  <a:srgbClr val="660066"/>
                </a:solidFill>
                <a:latin typeface="微軟正黑體" panose="020B0604030504040204" pitchFamily="34" charset="-120"/>
                <a:ea typeface="微軟正黑體" panose="020B0604030504040204" pitchFamily="34" charset="-120"/>
                <a:cs typeface="Heiti TC Light"/>
              </a:rPr>
              <a:t>20</a:t>
            </a:r>
            <a:r>
              <a:rPr lang="zh-TW" altLang="zh-TW" sz="1600" b="1" dirty="0" smtClean="0">
                <a:solidFill>
                  <a:srgbClr val="660066"/>
                </a:solidFill>
                <a:latin typeface="微軟正黑體" panose="020B0604030504040204" pitchFamily="34" charset="-120"/>
                <a:ea typeface="微軟正黑體" panose="020B0604030504040204" pitchFamily="34" charset="-120"/>
                <a:cs typeface="Heiti TC Light"/>
              </a:rPr>
              <a:t>1</a:t>
            </a:r>
            <a:r>
              <a:rPr lang="en-US" altLang="zh-TW" sz="16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600" b="1" dirty="0" smtClean="0">
                <a:solidFill>
                  <a:srgbClr val="660066"/>
                </a:solidFill>
                <a:latin typeface="微軟正黑體" panose="020B0604030504040204" pitchFamily="34" charset="-120"/>
                <a:ea typeface="微軟正黑體" panose="020B0604030504040204" pitchFamily="34" charset="-120"/>
                <a:cs typeface="Heiti TC Light"/>
              </a:rPr>
              <a:t>4</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600" b="1" dirty="0">
                <a:solidFill>
                  <a:srgbClr val="660066"/>
                </a:solidFill>
                <a:latin typeface="微軟正黑體" panose="020B0604030504040204" pitchFamily="34" charset="-120"/>
                <a:ea typeface="微軟正黑體" panose="020B0604030504040204" pitchFamily="34" charset="-120"/>
                <a:cs typeface="Heiti TC Light"/>
              </a:rPr>
              <a:t>9</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6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600" b="1" dirty="0" smtClean="0">
              <a:solidFill>
                <a:srgbClr val="660066"/>
              </a:solidFill>
              <a:latin typeface="微軟正黑體" panose="020B0604030504040204" pitchFamily="34" charset="-120"/>
              <a:ea typeface="微軟正黑體" panose="020B0604030504040204" pitchFamily="34" charset="-120"/>
              <a:cs typeface="Heiti TC Light"/>
            </a:endParaRPr>
          </a:p>
          <a:p>
            <a:endParaRPr lang="zh-Hant" altLang="en-US" sz="1900" dirty="0">
              <a:latin typeface="微軟正黑體" panose="020B0604030504040204" pitchFamily="34" charset="-120"/>
              <a:ea typeface="微軟正黑體" panose="020B0604030504040204" pitchFamily="34" charset="-120"/>
            </a:endParaRPr>
          </a:p>
          <a:p>
            <a:r>
              <a:rPr lang="zh-Hant" altLang="en-US" sz="1900" dirty="0" smtClean="0">
                <a:latin typeface="微軟正黑體" panose="020B0604030504040204" pitchFamily="34" charset="-120"/>
                <a:ea typeface="微軟正黑體" panose="020B0604030504040204" pitchFamily="34" charset="-120"/>
              </a:rPr>
              <a:t>积极追随邪恶江泽民，</a:t>
            </a:r>
            <a:r>
              <a:rPr lang="zh-Hant" altLang="en-US" sz="1900" dirty="0" smtClean="0">
                <a:solidFill>
                  <a:srgbClr val="FF0000"/>
                </a:solidFill>
                <a:latin typeface="微軟正黑體" panose="020B0604030504040204" pitchFamily="34" charset="-120"/>
                <a:ea typeface="微軟正黑體" panose="020B0604030504040204" pitchFamily="34" charset="-120"/>
              </a:rPr>
              <a:t>对长春市的法轮功学员犯下了滔天罪行</a:t>
            </a:r>
            <a:r>
              <a:rPr lang="zh-Hant" altLang="en-US" sz="1900" dirty="0" smtClean="0">
                <a:latin typeface="微軟正黑體" panose="020B0604030504040204" pitchFamily="34" charset="-120"/>
                <a:ea typeface="微軟正黑體" panose="020B0604030504040204" pitchFamily="34" charset="-120"/>
              </a:rPr>
              <a:t>。他在任期间恰恰是长春市法轮功学员被迫害致死、致残，拘留、劳教、判刑最高峰时期，</a:t>
            </a:r>
          </a:p>
          <a:p>
            <a:endParaRPr lang="zh-Hant" altLang="en-US" sz="1900" dirty="0">
              <a:latin typeface="微軟正黑體" panose="020B0604030504040204" pitchFamily="34" charset="-120"/>
              <a:ea typeface="微軟正黑體" panose="020B0604030504040204" pitchFamily="34" charset="-120"/>
            </a:endParaRPr>
          </a:p>
          <a:p>
            <a:r>
              <a:rPr lang="en-US" altLang="zh-Hant" sz="1900" dirty="0">
                <a:latin typeface="微軟正黑體" panose="020B0604030504040204" pitchFamily="34" charset="-120"/>
                <a:ea typeface="微軟正黑體" panose="020B0604030504040204" pitchFamily="34" charset="-120"/>
              </a:rPr>
              <a:t>2001</a:t>
            </a:r>
            <a:r>
              <a:rPr lang="zh-Hant" altLang="en-US" sz="1900" dirty="0">
                <a:latin typeface="微軟正黑體" panose="020B0604030504040204" pitchFamily="34" charset="-120"/>
                <a:ea typeface="微軟正黑體" panose="020B0604030504040204" pitchFamily="34" charset="-120"/>
              </a:rPr>
              <a:t>年</a:t>
            </a:r>
            <a:r>
              <a:rPr lang="en-US" altLang="zh-Hant" sz="1900" dirty="0">
                <a:latin typeface="微軟正黑體" panose="020B0604030504040204" pitchFamily="34" charset="-120"/>
                <a:ea typeface="微軟正黑體" panose="020B0604030504040204" pitchFamily="34" charset="-120"/>
              </a:rPr>
              <a:t>5</a:t>
            </a:r>
            <a:r>
              <a:rPr lang="zh-Hant" altLang="en-US" sz="1900" dirty="0">
                <a:latin typeface="微軟正黑體" panose="020B0604030504040204" pitchFamily="34" charset="-120"/>
                <a:ea typeface="微軟正黑體" panose="020B0604030504040204" pitchFamily="34" charset="-120"/>
              </a:rPr>
              <a:t>月</a:t>
            </a:r>
            <a:r>
              <a:rPr lang="en-US" altLang="zh-Hant" sz="1900" dirty="0" smtClean="0">
                <a:latin typeface="微軟正黑體" panose="020B0604030504040204" pitchFamily="34" charset="-120"/>
                <a:ea typeface="微軟正黑體" panose="020B0604030504040204" pitchFamily="34" charset="-120"/>
              </a:rPr>
              <a:t>1</a:t>
            </a:r>
            <a:r>
              <a:rPr lang="zh-Hant" altLang="en-US" sz="1900" dirty="0" smtClean="0">
                <a:latin typeface="微軟正黑體" panose="020B0604030504040204" pitchFamily="34" charset="-120"/>
                <a:ea typeface="微軟正黑體" panose="020B0604030504040204" pitchFamily="34" charset="-120"/>
              </a:rPr>
              <a:t>日，他的两个弟弟及一个侄儿，在一起事故中被撞死；老婆患上喉癌，随后他爸爸被气死；不到半年他妈妈也逝去；紧接着他妹妹田英多次开车肇事</a:t>
            </a:r>
            <a:endParaRPr lang="en-US" altLang="zh-Hant" sz="1900" dirty="0" smtClean="0">
              <a:latin typeface="微軟正黑體" panose="020B0604030504040204" pitchFamily="34" charset="-120"/>
              <a:ea typeface="微軟正黑體" panose="020B0604030504040204" pitchFamily="34" charset="-120"/>
            </a:endParaRPr>
          </a:p>
          <a:p>
            <a:r>
              <a:rPr lang="zh-Hant" altLang="en-US" sz="1900" dirty="0" smtClean="0">
                <a:latin typeface="微軟正黑體" panose="020B0604030504040204" pitchFamily="34" charset="-120"/>
                <a:ea typeface="微軟正黑體" panose="020B0604030504040204" pitchFamily="34" charset="-120"/>
              </a:rPr>
              <a:t>，颈椎等多处骨折，现在已不能上班。</a:t>
            </a:r>
          </a:p>
          <a:p>
            <a:endParaRPr lang="zh-Hant" altLang="en-US" sz="1900" dirty="0">
              <a:latin typeface="微軟正黑體" panose="020B0604030504040204" pitchFamily="34" charset="-120"/>
              <a:ea typeface="微軟正黑體" panose="020B0604030504040204" pitchFamily="34" charset="-120"/>
            </a:endParaRPr>
          </a:p>
          <a:p>
            <a:r>
              <a:rPr lang="en-US" altLang="zh-Hant" sz="1900" dirty="0">
                <a:latin typeface="微軟正黑體" panose="020B0604030504040204" pitchFamily="34" charset="-120"/>
                <a:ea typeface="微軟正黑體" panose="020B0604030504040204" pitchFamily="34" charset="-120"/>
              </a:rPr>
              <a:t>2005</a:t>
            </a:r>
            <a:r>
              <a:rPr lang="zh-Hant" altLang="en-US" sz="1900" dirty="0">
                <a:latin typeface="微軟正黑體" panose="020B0604030504040204" pitchFamily="34" charset="-120"/>
                <a:ea typeface="微軟正黑體" panose="020B0604030504040204" pitchFamily="34" charset="-120"/>
              </a:rPr>
              <a:t>年，</a:t>
            </a:r>
            <a:r>
              <a:rPr lang="zh-Hant" altLang="en-US" sz="1900" dirty="0" smtClean="0">
                <a:latin typeface="微軟正黑體" panose="020B0604030504040204" pitchFamily="34" charset="-120"/>
                <a:ea typeface="微軟正黑體" panose="020B0604030504040204" pitchFamily="34" charset="-120"/>
              </a:rPr>
              <a:t>田中林</a:t>
            </a:r>
            <a:r>
              <a:rPr lang="zh-Hant" altLang="en-US" sz="2000" dirty="0" smtClean="0">
                <a:solidFill>
                  <a:srgbClr val="FF0000"/>
                </a:solidFill>
                <a:latin typeface="微軟正黑體" panose="020B0604030504040204" pitchFamily="34" charset="-120"/>
                <a:ea typeface="微軟正黑體" panose="020B0604030504040204" pitchFamily="34" charset="-120"/>
              </a:rPr>
              <a:t>被免职</a:t>
            </a:r>
            <a:r>
              <a:rPr lang="zh-Hant" altLang="en-US" sz="1900" dirty="0" smtClean="0">
                <a:latin typeface="微軟正黑體" panose="020B0604030504040204" pitchFamily="34" charset="-120"/>
                <a:ea typeface="微軟正黑體" panose="020B0604030504040204" pitchFamily="34" charset="-120"/>
              </a:rPr>
              <a:t>。</a:t>
            </a:r>
            <a:endParaRPr lang="en-US" sz="19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2417451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矩形 5"/>
          <p:cNvSpPr txBox="1"/>
          <p:nvPr/>
        </p:nvSpPr>
        <p:spPr>
          <a:xfrm>
            <a:off x="318705" y="184282"/>
            <a:ext cx="4630431" cy="584771"/>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3200" b="1">
                <a:solidFill>
                  <a:srgbClr val="FFFFFF"/>
                </a:solidFill>
                <a:latin typeface="微軟正黑體"/>
                <a:ea typeface="微軟正黑體"/>
                <a:cs typeface="微軟正黑體"/>
                <a:sym typeface="微軟正黑體"/>
              </a:defRPr>
            </a:lvl1pPr>
          </a:lstStyle>
          <a:p>
            <a:r>
              <a:rPr dirty="0" smtClean="0"/>
              <a:t>11-3. </a:t>
            </a:r>
            <a:r>
              <a:rPr dirty="0" err="1" smtClean="0"/>
              <a:t>XX市官员恶报实例</a:t>
            </a:r>
            <a:endParaRPr dirty="0"/>
          </a:p>
        </p:txBody>
      </p:sp>
      <p:grpSp>
        <p:nvGrpSpPr>
          <p:cNvPr id="278" name="矩形 3"/>
          <p:cNvGrpSpPr/>
          <p:nvPr/>
        </p:nvGrpSpPr>
        <p:grpSpPr>
          <a:xfrm>
            <a:off x="6695" y="6103"/>
            <a:ext cx="9130610" cy="836723"/>
            <a:chOff x="-1" y="0"/>
            <a:chExt cx="9130608" cy="836722"/>
          </a:xfrm>
        </p:grpSpPr>
        <p:sp>
          <p:nvSpPr>
            <p:cNvPr id="276" name="矩形"/>
            <p:cNvSpPr/>
            <p:nvPr/>
          </p:nvSpPr>
          <p:spPr>
            <a:xfrm>
              <a:off x="-1" y="0"/>
              <a:ext cx="9130608" cy="836722"/>
            </a:xfrm>
            <a:prstGeom prst="rect">
              <a:avLst/>
            </a:prstGeom>
            <a:solidFill>
              <a:srgbClr val="94219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77" name="9-3. 株洲市官員惡報實例"/>
            <p:cNvSpPr txBox="1"/>
            <p:nvPr/>
          </p:nvSpPr>
          <p:spPr>
            <a:xfrm>
              <a:off x="-1" y="125971"/>
              <a:ext cx="9130608"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a:t>
              </a:r>
              <a:r>
                <a:rPr lang="en-US" dirty="0" smtClean="0"/>
                <a:t>5</a:t>
              </a:r>
              <a:r>
                <a:rPr dirty="0" smtClean="0"/>
                <a:t>. </a:t>
              </a:r>
              <a:r>
                <a:rPr lang="zh-TW" altLang="en-US" dirty="0" smtClean="0"/>
                <a:t>长春</a:t>
              </a:r>
              <a:r>
                <a:rPr dirty="0" smtClean="0"/>
                <a:t>市</a:t>
              </a:r>
              <a:endParaRPr dirty="0"/>
            </a:p>
          </p:txBody>
        </p:sp>
      </p:grpSp>
      <p:sp>
        <p:nvSpPr>
          <p:cNvPr id="279" name="矩形"/>
          <p:cNvSpPr/>
          <p:nvPr/>
        </p:nvSpPr>
        <p:spPr>
          <a:xfrm>
            <a:off x="7088088" y="100428"/>
            <a:ext cx="1882805" cy="648079"/>
          </a:xfrm>
          <a:prstGeom prst="rect">
            <a:avLst/>
          </a:prstGeom>
          <a:solidFill>
            <a:srgbClr val="FFFFFF"/>
          </a:solidFill>
          <a:ln w="28575">
            <a:solidFill>
              <a:srgbClr val="942192"/>
            </a:solidFill>
          </a:ln>
        </p:spPr>
        <p:txBody>
          <a:bodyPr lIns="45719" rIns="45719" anchor="ctr"/>
          <a:lstStyle/>
          <a:p>
            <a:pPr algn="ctr">
              <a:defRPr sz="4000" b="1">
                <a:solidFill>
                  <a:srgbClr val="984807"/>
                </a:solidFill>
                <a:latin typeface="微軟正黑體"/>
                <a:ea typeface="微軟正黑體"/>
                <a:cs typeface="微軟正黑體"/>
                <a:sym typeface="微軟正黑體"/>
              </a:defRPr>
            </a:pPr>
            <a:endParaRPr/>
          </a:p>
        </p:txBody>
      </p:sp>
      <p:sp>
        <p:nvSpPr>
          <p:cNvPr id="280" name="案情1"/>
          <p:cNvSpPr txBox="1"/>
          <p:nvPr/>
        </p:nvSpPr>
        <p:spPr>
          <a:xfrm>
            <a:off x="7088088" y="70521"/>
            <a:ext cx="188280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p>
            <a:pPr algn="ctr">
              <a:defRPr sz="4000" b="1">
                <a:solidFill>
                  <a:srgbClr val="942192"/>
                </a:solidFill>
                <a:latin typeface="微軟正黑體"/>
                <a:ea typeface="微軟正黑體"/>
                <a:cs typeface="微軟正黑體"/>
                <a:sym typeface="微軟正黑體"/>
              </a:defRPr>
            </a:pPr>
            <a:r>
              <a:rPr dirty="0" smtClean="0"/>
              <a:t>善报</a:t>
            </a:r>
            <a:r>
              <a:rPr lang="en-US" dirty="0" smtClean="0"/>
              <a:t>1</a:t>
            </a:r>
            <a:endParaRPr dirty="0"/>
          </a:p>
        </p:txBody>
      </p:sp>
      <p:sp>
        <p:nvSpPr>
          <p:cNvPr id="10" name="Rectangle 9"/>
          <p:cNvSpPr/>
          <p:nvPr/>
        </p:nvSpPr>
        <p:spPr>
          <a:xfrm>
            <a:off x="29328" y="1016167"/>
            <a:ext cx="9095404" cy="56323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b="1" dirty="0" smtClean="0">
                <a:solidFill>
                  <a:srgbClr val="0000FF"/>
                </a:solidFill>
                <a:latin typeface="微軟正黑體" panose="020B0604030504040204" pitchFamily="34" charset="-120"/>
                <a:ea typeface="微軟正黑體" panose="020B0604030504040204" pitchFamily="34" charset="-120"/>
                <a:cs typeface="Heiti TC Light"/>
              </a:rPr>
              <a:t>一声「法轮大法好！」全家人逃过生死劫</a:t>
            </a:r>
            <a:r>
              <a:rPr lang="en-US" altLang="zh-Hant" b="1" dirty="0" smtClean="0">
                <a:solidFill>
                  <a:srgbClr val="0000FF"/>
                </a:solidFill>
                <a:latin typeface="微軟正黑體" panose="020B0604030504040204" pitchFamily="34" charset="-120"/>
                <a:ea typeface="微軟正黑體" panose="020B0604030504040204" pitchFamily="34" charset="-120"/>
                <a:cs typeface="Heiti TC Light"/>
              </a:rPr>
              <a:t> </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明慧网</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2015</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年</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7</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月</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2</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4</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日</a:t>
            </a:r>
            <a:r>
              <a:rPr lang="en-US" altLang="zh-TW" dirty="0" smtClean="0">
                <a:solidFill>
                  <a:srgbClr val="008000"/>
                </a:solidFill>
                <a:latin typeface="微軟正黑體" panose="020B0604030504040204" pitchFamily="34" charset="-120"/>
                <a:ea typeface="微軟正黑體" panose="020B0604030504040204" pitchFamily="34" charset="-120"/>
                <a:cs typeface="Heiti TC Light"/>
              </a:rPr>
              <a:t>】</a:t>
            </a:r>
            <a:endParaRPr lang="en-US" altLang="zh-Hant" dirty="0" smtClean="0">
              <a:solidFill>
                <a:srgbClr val="008000"/>
              </a:solidFill>
              <a:latin typeface="微軟正黑體" panose="020B0604030504040204" pitchFamily="34" charset="-120"/>
              <a:ea typeface="微軟正黑體" panose="020B0604030504040204" pitchFamily="34" charset="-120"/>
              <a:cs typeface="Heiti TC Light"/>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我今年五十岁，长春人。</a:t>
            </a:r>
            <a:r>
              <a:rPr lang="zh-Hant" altLang="en-US" dirty="0" smtClean="0">
                <a:solidFill>
                  <a:srgbClr val="FF0000"/>
                </a:solidFill>
                <a:latin typeface="微軟正黑體" panose="020B0604030504040204" pitchFamily="34" charset="-120"/>
                <a:ea typeface="微軟正黑體" panose="020B0604030504040204" pitchFamily="34" charset="-120"/>
              </a:rPr>
              <a:t>我母亲炼法轮功</a:t>
            </a:r>
            <a:r>
              <a:rPr lang="zh-Hant" altLang="en-US" dirty="0" smtClean="0">
                <a:latin typeface="微軟正黑體" panose="020B0604030504040204" pitchFamily="34" charset="-120"/>
                <a:ea typeface="微軟正黑體" panose="020B0604030504040204" pitchFamily="34" charset="-120"/>
              </a:rPr>
              <a:t>，是大法弟子，我不炼。</a:t>
            </a:r>
            <a:endParaRPr lang="zh-Hant" altLang="en-US" dirty="0">
              <a:latin typeface="微軟正黑體" panose="020B0604030504040204" pitchFamily="34" charset="-120"/>
              <a:ea typeface="微軟正黑體" panose="020B0604030504040204" pitchFamily="34" charset="-120"/>
            </a:endParaRPr>
          </a:p>
          <a:p>
            <a:r>
              <a:rPr lang="en-US" altLang="zh-Hant" dirty="0" smtClean="0">
                <a:latin typeface="微軟正黑體" panose="020B0604030504040204" pitchFamily="34" charset="-120"/>
                <a:ea typeface="微軟正黑體" panose="020B0604030504040204" pitchFamily="34" charset="-120"/>
              </a:rPr>
              <a:t>2014</a:t>
            </a:r>
            <a:r>
              <a:rPr lang="zh-TW" altLang="en-US" dirty="0" smtClean="0">
                <a:latin typeface="微軟正黑體" panose="020B0604030504040204" pitchFamily="34" charset="-120"/>
                <a:ea typeface="微軟正黑體" panose="020B0604030504040204" pitchFamily="34" charset="-120"/>
              </a:rPr>
              <a:t>年</a:t>
            </a:r>
            <a:r>
              <a:rPr lang="en-US" altLang="zh-TW" dirty="0" smtClean="0">
                <a:latin typeface="微軟正黑體" panose="020B0604030504040204" pitchFamily="34" charset="-120"/>
                <a:ea typeface="微軟正黑體" panose="020B0604030504040204" pitchFamily="34" charset="-120"/>
              </a:rPr>
              <a:t>8</a:t>
            </a:r>
            <a:r>
              <a:rPr lang="zh-Hant" altLang="en-US" dirty="0" smtClean="0">
                <a:latin typeface="微軟正黑體" panose="020B0604030504040204" pitchFamily="34" charset="-120"/>
                <a:ea typeface="微軟正黑體" panose="020B0604030504040204" pitchFamily="34" charset="-120"/>
              </a:rPr>
              <a:t>月</a:t>
            </a:r>
            <a:r>
              <a:rPr lang="en-US" altLang="zh-Hant" dirty="0" smtClean="0">
                <a:latin typeface="微軟正黑體" panose="020B0604030504040204" pitchFamily="34" charset="-120"/>
                <a:ea typeface="微軟正黑體" panose="020B0604030504040204" pitchFamily="34" charset="-120"/>
              </a:rPr>
              <a:t>17</a:t>
            </a:r>
            <a:r>
              <a:rPr lang="zh-Hant" altLang="en-US" dirty="0" smtClean="0">
                <a:latin typeface="微軟正黑體" panose="020B0604030504040204" pitchFamily="34" charset="-120"/>
                <a:ea typeface="微軟正黑體" panose="020B0604030504040204" pitchFamily="34" charset="-120"/>
              </a:rPr>
              <a:t>日，我们一家四口及朋友夫妻一行六人，开车从北京回长春老家。当车行驶到距盘锦二十多公里处时，车的左后轮突然爆胎，车子失控，在这千钧一发之际，</a:t>
            </a:r>
            <a:endParaRPr lang="en-US" altLang="zh-Hant" dirty="0" smtClean="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儿子突然大喊：</a:t>
            </a:r>
            <a:r>
              <a:rPr lang="zh-Hant" altLang="en-US" dirty="0" smtClean="0">
                <a:solidFill>
                  <a:srgbClr val="FF0000"/>
                </a:solidFill>
                <a:latin typeface="微軟正黑體" panose="020B0604030504040204" pitchFamily="34" charset="-120"/>
                <a:ea typeface="微軟正黑體" panose="020B0604030504040204" pitchFamily="34" charset="-120"/>
              </a:rPr>
              <a:t>「大法师父救我！法轮大法好！」</a:t>
            </a:r>
            <a:r>
              <a:rPr lang="zh-Hant" altLang="en-US" dirty="0" smtClean="0">
                <a:latin typeface="微軟正黑體" panose="020B0604030504040204" pitchFamily="34" charset="-120"/>
                <a:ea typeface="微軟正黑體" panose="020B0604030504040204" pitchFamily="34" charset="-120"/>
              </a:rPr>
              <a:t>全车的人如梦方醒，立刻都大声喊：「法轮大法好！真、善、忍好！」不记得喊了几声，车停住了。就在我们车子失控的这三、四分钟内，在这么繁忙的高速公路上竟然没有一辆车通过，太神奇了！</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朋友说：「好险啊！」换好备胎我们继续前行。我问孩子：你怎么突然想起喊「法轮大法好」、喊「大法师父救我」呢？</a:t>
            </a:r>
            <a:r>
              <a:rPr lang="zh-Hant" altLang="en-US" dirty="0" smtClean="0">
                <a:solidFill>
                  <a:srgbClr val="FF0000"/>
                </a:solidFill>
                <a:latin typeface="微軟正黑體" panose="020B0604030504040204" pitchFamily="34" charset="-120"/>
                <a:ea typeface="微軟正黑體" panose="020B0604030504040204" pitchFamily="34" charset="-120"/>
              </a:rPr>
              <a:t>孩子说：我奶奶告诉我的啊！</a:t>
            </a:r>
            <a:r>
              <a:rPr lang="zh-Hant" altLang="en-US" dirty="0" smtClean="0">
                <a:latin typeface="微軟正黑體" panose="020B0604030504040204" pitchFamily="34" charset="-120"/>
                <a:ea typeface="微軟正黑體" panose="020B0604030504040204" pitchFamily="34" charset="-120"/>
              </a:rPr>
              <a:t>咱这车上挂的这不就是：「法轮大法好，真、善、忍好」吗？！</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虽然我们夫妇俩和儿子未修炼大法，但在母亲的影响下，我们相信大法，相信大法好，支持母亲修炼。我们全家及朋友全家早就做了</a:t>
            </a:r>
            <a:r>
              <a:rPr lang="zh-Hant" altLang="en-US" b="1" dirty="0" smtClean="0">
                <a:solidFill>
                  <a:srgbClr val="FF0000"/>
                </a:solidFill>
                <a:latin typeface="微軟正黑體" panose="020B0604030504040204" pitchFamily="34" charset="-120"/>
                <a:ea typeface="微軟正黑體" panose="020B0604030504040204" pitchFamily="34" charset="-120"/>
              </a:rPr>
              <a:t>「</a:t>
            </a:r>
            <a:r>
              <a:rPr lang="zh-Hant" altLang="en-US" b="1" dirty="0">
                <a:solidFill>
                  <a:srgbClr val="FF0000"/>
                </a:solidFill>
                <a:latin typeface="微軟正黑體" panose="020B0604030504040204" pitchFamily="34" charset="-120"/>
                <a:ea typeface="微軟正黑體" panose="020B0604030504040204" pitchFamily="34" charset="-120"/>
              </a:rPr>
              <a:t>三退</a:t>
            </a:r>
            <a:r>
              <a:rPr lang="zh-Hant" altLang="en-US" b="1" dirty="0" smtClean="0">
                <a:solidFill>
                  <a:srgbClr val="FF0000"/>
                </a:solidFill>
                <a:latin typeface="微軟正黑體" panose="020B0604030504040204" pitchFamily="34" charset="-120"/>
                <a:ea typeface="微軟正黑體" panose="020B0604030504040204" pitchFamily="34" charset="-120"/>
              </a:rPr>
              <a:t>」</a:t>
            </a:r>
            <a:r>
              <a:rPr lang="zh-Hant" altLang="en-US" dirty="0" smtClean="0">
                <a:latin typeface="微軟正黑體" panose="020B0604030504040204" pitchFamily="34" charset="-120"/>
                <a:ea typeface="微軟正黑體" panose="020B0604030504040204" pitchFamily="34" charset="-120"/>
              </a:rPr>
              <a:t>（退出中共的党、团、队）。</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我们是经商的，在生活中和生意上现金流量很大。我们</a:t>
            </a:r>
            <a:r>
              <a:rPr lang="zh-Hant" altLang="en-US" dirty="0" smtClean="0">
                <a:solidFill>
                  <a:srgbClr val="FF0000"/>
                </a:solidFill>
                <a:latin typeface="微軟正黑體" panose="020B0604030504040204" pitchFamily="34" charset="-120"/>
                <a:ea typeface="微軟正黑體" panose="020B0604030504040204" pitchFamily="34" charset="-120"/>
              </a:rPr>
              <a:t>总是大量的使用写着「法轮大法好」的真相币</a:t>
            </a:r>
            <a:r>
              <a:rPr lang="zh-Hant" altLang="en-US" dirty="0" smtClean="0">
                <a:latin typeface="微軟正黑體" panose="020B0604030504040204" pitchFamily="34" charset="-120"/>
                <a:ea typeface="微軟正黑體" panose="020B0604030504040204" pitchFamily="34" charset="-120"/>
              </a:rPr>
              <a:t>，有时还传递一些数据、护身符等给生意伙伴。</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经历此事，我们更加相信大法师父、相信大法。现在我们全家和朋友</a:t>
            </a:r>
            <a:r>
              <a:rPr lang="zh-Hant" altLang="en-US" b="1" dirty="0" smtClean="0">
                <a:solidFill>
                  <a:srgbClr val="FF0000"/>
                </a:solidFill>
                <a:latin typeface="微軟正黑體" panose="020B0604030504040204" pitchFamily="34" charset="-120"/>
                <a:ea typeface="微軟正黑體" panose="020B0604030504040204" pitchFamily="34" charset="-120"/>
              </a:rPr>
              <a:t>都走入大法修炼</a:t>
            </a:r>
            <a:r>
              <a:rPr lang="zh-Hant" altLang="en-US" dirty="0" smtClean="0">
                <a:latin typeface="微軟正黑體" panose="020B0604030504040204" pitchFamily="34" charset="-120"/>
                <a:ea typeface="微軟正黑體" panose="020B0604030504040204" pitchFamily="34" charset="-120"/>
              </a:rPr>
              <a:t>。</a:t>
            </a:r>
            <a:endParaRPr 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6826030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矩形 5"/>
          <p:cNvGrpSpPr/>
          <p:nvPr/>
        </p:nvGrpSpPr>
        <p:grpSpPr>
          <a:xfrm>
            <a:off x="0" y="-21"/>
            <a:ext cx="9144000" cy="848946"/>
            <a:chOff x="0" y="-10"/>
            <a:chExt cx="9144000" cy="848945"/>
          </a:xfrm>
        </p:grpSpPr>
        <p:sp>
          <p:nvSpPr>
            <p:cNvPr id="194"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5" name="9-1. 湖南專案一(株洲市)"/>
            <p:cNvSpPr txBox="1"/>
            <p:nvPr/>
          </p:nvSpPr>
          <p:spPr>
            <a:xfrm>
              <a:off x="0" y="132074"/>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9</a:t>
              </a:r>
              <a:r>
                <a:rPr dirty="0" smtClean="0"/>
                <a:t>-1</a:t>
              </a:r>
              <a:r>
                <a:rPr dirty="0"/>
                <a:t>. </a:t>
              </a:r>
              <a:r>
                <a:rPr dirty="0" err="1" smtClean="0"/>
                <a:t>延边州</a:t>
              </a:r>
              <a:r>
                <a:rPr dirty="0" smtClean="0"/>
                <a:t>(</a:t>
              </a:r>
              <a:r>
                <a:rPr dirty="0" err="1" smtClean="0"/>
                <a:t>朝鲜族</a:t>
              </a:r>
              <a:r>
                <a:rPr dirty="0" smtClean="0"/>
                <a:t>)-</a:t>
              </a:r>
              <a:r>
                <a:rPr dirty="0" err="1"/>
                <a:t>延吉市</a:t>
              </a:r>
              <a:endParaRPr dirty="0"/>
            </a:p>
          </p:txBody>
        </p:sp>
      </p:grpSp>
      <p:grpSp>
        <p:nvGrpSpPr>
          <p:cNvPr id="199" name="矩形 1"/>
          <p:cNvGrpSpPr/>
          <p:nvPr/>
        </p:nvGrpSpPr>
        <p:grpSpPr>
          <a:xfrm>
            <a:off x="7164286" y="70520"/>
            <a:ext cx="1882808" cy="707882"/>
            <a:chOff x="-1" y="47377"/>
            <a:chExt cx="1882807" cy="707880"/>
          </a:xfrm>
        </p:grpSpPr>
        <p:sp>
          <p:nvSpPr>
            <p:cNvPr id="197" name="矩形"/>
            <p:cNvSpPr/>
            <p:nvPr/>
          </p:nvSpPr>
          <p:spPr>
            <a:xfrm>
              <a:off x="-1"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198" name="案情1"/>
            <p:cNvSpPr txBox="1"/>
            <p:nvPr/>
          </p:nvSpPr>
          <p:spPr>
            <a:xfrm>
              <a:off x="-1" y="47377"/>
              <a:ext cx="1882807" cy="707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dirty="0" smtClean="0"/>
                <a:t>案情</a:t>
              </a:r>
              <a:r>
                <a:rPr lang="en-US" dirty="0" smtClean="0"/>
                <a:t>23</a:t>
              </a:r>
              <a:endParaRPr dirty="0"/>
            </a:p>
          </p:txBody>
        </p:sp>
      </p:grpSp>
      <p:graphicFrame>
        <p:nvGraphicFramePr>
          <p:cNvPr id="2" name="表格 1"/>
          <p:cNvGraphicFramePr>
            <a:graphicFrameLocks noGrp="1"/>
          </p:cNvGraphicFramePr>
          <p:nvPr>
            <p:extLst>
              <p:ext uri="{D42A27DB-BD31-4B8C-83A1-F6EECF244321}">
                <p14:modId xmlns:p14="http://schemas.microsoft.com/office/powerpoint/2010/main" val="3782251998"/>
              </p:ext>
            </p:extLst>
          </p:nvPr>
        </p:nvGraphicFramePr>
        <p:xfrm>
          <a:off x="226422" y="1154975"/>
          <a:ext cx="8691155" cy="3108960"/>
        </p:xfrm>
        <a:graphic>
          <a:graphicData uri="http://schemas.openxmlformats.org/drawingml/2006/table">
            <a:tbl>
              <a:tblPr firstRow="1" bandRow="1">
                <a:tableStyleId>{5940675A-B579-460E-94D1-54222C63F5DA}</a:tableStyleId>
              </a:tblPr>
              <a:tblGrid>
                <a:gridCol w="766355"/>
                <a:gridCol w="3361508"/>
                <a:gridCol w="4563292"/>
              </a:tblGrid>
              <a:tr h="370840">
                <a:tc>
                  <a:txBody>
                    <a:bodyPr/>
                    <a:lstStyle/>
                    <a:p>
                      <a:pPr algn="l"/>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dirty="0" smtClean="0">
                          <a:latin typeface="微軟正黑體" panose="020B0604030504040204" pitchFamily="34" charset="-120"/>
                          <a:ea typeface="微軟正黑體" panose="020B0604030504040204" pitchFamily="34" charset="-120"/>
                        </a:rPr>
                        <a:t>案情</a:t>
                      </a:r>
                      <a:r>
                        <a:rPr lang="en-US" altLang="zh-TW" sz="2000" b="1" dirty="0" smtClean="0">
                          <a:latin typeface="微軟正黑體" panose="020B0604030504040204" pitchFamily="34" charset="-120"/>
                          <a:ea typeface="微軟正黑體" panose="020B0604030504040204" pitchFamily="34" charset="-120"/>
                        </a:rPr>
                        <a:t>1</a:t>
                      </a:r>
                    </a:p>
                  </a:txBody>
                  <a:tcPr/>
                </a:tc>
                <a:tc>
                  <a:txBody>
                    <a:bodyPr/>
                    <a:lstStyle/>
                    <a:p>
                      <a:pPr algn="l"/>
                      <a:r>
                        <a:rPr lang="zh-TW" altLang="en-US" sz="2000" b="1" dirty="0" smtClean="0">
                          <a:latin typeface="微軟正黑體" panose="020B0604030504040204" pitchFamily="34" charset="-120"/>
                          <a:ea typeface="微軟正黑體" panose="020B0604030504040204" pitchFamily="34" charset="-120"/>
                        </a:rPr>
                        <a:t>案情</a:t>
                      </a:r>
                      <a:r>
                        <a:rPr lang="en-US" altLang="zh-TW" sz="2000" b="1" dirty="0" smtClean="0">
                          <a:latin typeface="微軟正黑體" panose="020B0604030504040204" pitchFamily="34" charset="-120"/>
                          <a:ea typeface="微軟正黑體" panose="020B0604030504040204" pitchFamily="34" charset="-120"/>
                        </a:rPr>
                        <a:t>2</a:t>
                      </a:r>
                    </a:p>
                  </a:txBody>
                  <a:tcPr/>
                </a:tc>
              </a:tr>
              <a:tr h="370840">
                <a:tc>
                  <a:txBody>
                    <a:bodyPr/>
                    <a:lstStyle/>
                    <a:p>
                      <a:pPr algn="l"/>
                      <a:r>
                        <a:rPr lang="zh-TW" altLang="en-US" sz="2000" dirty="0" smtClean="0">
                          <a:latin typeface="微軟正黑體" panose="020B0604030504040204" pitchFamily="34" charset="-120"/>
                          <a:ea typeface="微軟正黑體" panose="020B0604030504040204" pitchFamily="34" charset="-120"/>
                        </a:rPr>
                        <a:t>性质</a:t>
                      </a:r>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dirty="0" smtClean="0">
                          <a:solidFill>
                            <a:srgbClr val="C00000"/>
                          </a:solidFill>
                          <a:latin typeface="微軟正黑體" panose="020B0604030504040204" pitchFamily="34" charset="-120"/>
                          <a:ea typeface="微軟正黑體" panose="020B0604030504040204" pitchFamily="34" charset="-120"/>
                        </a:rPr>
                        <a:t>污蔑</a:t>
                      </a:r>
                      <a:endParaRPr lang="zh-TW" altLang="en-US" sz="2000" dirty="0" smtClean="0">
                        <a:solidFill>
                          <a:srgbClr val="C00000"/>
                        </a:solidFill>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solidFill>
                            <a:srgbClr val="C00000"/>
                          </a:solidFill>
                          <a:latin typeface="微軟正黑體" panose="020B0604030504040204" pitchFamily="34" charset="-120"/>
                          <a:ea typeface="微軟正黑體" panose="020B0604030504040204" pitchFamily="34" charset="-120"/>
                        </a:rPr>
                        <a:t>敲门行动、骚扰</a:t>
                      </a:r>
                      <a:r>
                        <a:rPr lang="zh-TW" altLang="en-US" sz="2000" dirty="0" smtClean="0">
                          <a:latin typeface="微軟正黑體" panose="020B0604030504040204" pitchFamily="34" charset="-120"/>
                          <a:ea typeface="微軟正黑體" panose="020B0604030504040204" pitchFamily="34" charset="-120"/>
                        </a:rPr>
                        <a:t>诉江</a:t>
                      </a:r>
                      <a:r>
                        <a:rPr lang="zh-TW" altLang="en-US" sz="2000" dirty="0" smtClean="0">
                          <a:latin typeface="微軟正黑體" panose="020B0604030504040204" pitchFamily="34" charset="-120"/>
                          <a:ea typeface="微軟正黑體" panose="020B0604030504040204" pitchFamily="34" charset="-120"/>
                        </a:rPr>
                        <a:t>大法弟子</a:t>
                      </a:r>
                    </a:p>
                  </a:txBody>
                  <a:tcPr/>
                </a:tc>
              </a:tr>
              <a:tr h="370840">
                <a:tc>
                  <a:txBody>
                    <a:bodyPr/>
                    <a:lstStyle/>
                    <a:p>
                      <a:pPr algn="l"/>
                      <a:r>
                        <a:rPr lang="zh-TW" altLang="en-US" sz="2000" dirty="0" smtClean="0">
                          <a:latin typeface="微軟正黑體" panose="020B0604030504040204" pitchFamily="34" charset="-120"/>
                          <a:ea typeface="微軟正黑體" panose="020B0604030504040204" pitchFamily="34" charset="-120"/>
                        </a:rPr>
                        <a:t>单位</a:t>
                      </a:r>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dirty="0" smtClean="0">
                          <a:solidFill>
                            <a:schemeClr val="tx1"/>
                          </a:solidFill>
                          <a:latin typeface="微軟正黑體" panose="020B0604030504040204" pitchFamily="34" charset="-120"/>
                          <a:ea typeface="微軟正黑體" panose="020B0604030504040204" pitchFamily="34" charset="-120"/>
                        </a:rPr>
                        <a:t>延吉市防范办</a:t>
                      </a:r>
                      <a:r>
                        <a:rPr lang="en-US" altLang="zh-TW" sz="2000" b="0" dirty="0" smtClean="0">
                          <a:solidFill>
                            <a:schemeClr val="tx1"/>
                          </a:solidFill>
                          <a:latin typeface="微軟正黑體" panose="020B0604030504040204" pitchFamily="34" charset="-120"/>
                          <a:ea typeface="微軟正黑體" panose="020B0604030504040204" pitchFamily="34" charset="-120"/>
                        </a:rPr>
                        <a:t>(</a:t>
                      </a:r>
                      <a:r>
                        <a:rPr lang="en-US" altLang="zh-TW" sz="2000" b="0" dirty="0" smtClean="0">
                          <a:solidFill>
                            <a:schemeClr val="tx1"/>
                          </a:solidFill>
                          <a:latin typeface="微軟正黑體" panose="020B0604030504040204" pitchFamily="34" charset="-120"/>
                          <a:ea typeface="微軟正黑體" panose="020B0604030504040204" pitchFamily="34" charset="-120"/>
                        </a:rPr>
                        <a:t>610)</a:t>
                      </a:r>
                    </a:p>
                  </a:txBody>
                  <a:tcPr/>
                </a:tc>
                <a:tc>
                  <a:txBody>
                    <a:bodyPr/>
                    <a:lstStyle/>
                    <a:p>
                      <a:pPr algn="l"/>
                      <a:r>
                        <a:rPr lang="zh-TW" altLang="en-US" sz="2000" dirty="0" smtClean="0">
                          <a:solidFill>
                            <a:schemeClr val="tx1"/>
                          </a:solidFill>
                          <a:latin typeface="微軟正黑體" panose="020B0604030504040204" pitchFamily="34" charset="-120"/>
                          <a:ea typeface="微軟正黑體" panose="020B0604030504040204" pitchFamily="34" charset="-120"/>
                        </a:rPr>
                        <a:t>延吉市防范办</a:t>
                      </a:r>
                      <a:r>
                        <a:rPr lang="en-US" altLang="zh-TW" sz="2000" dirty="0" smtClean="0">
                          <a:solidFill>
                            <a:schemeClr val="tx1"/>
                          </a:solidFill>
                          <a:latin typeface="微軟正黑體" panose="020B0604030504040204" pitchFamily="34" charset="-120"/>
                          <a:ea typeface="微軟正黑體" panose="020B0604030504040204" pitchFamily="34" charset="-120"/>
                        </a:rPr>
                        <a:t>(</a:t>
                      </a:r>
                      <a:r>
                        <a:rPr lang="en-US" altLang="zh-TW" sz="2000" dirty="0" smtClean="0">
                          <a:solidFill>
                            <a:schemeClr val="tx1"/>
                          </a:solidFill>
                          <a:latin typeface="微軟正黑體" panose="020B0604030504040204" pitchFamily="34" charset="-120"/>
                          <a:ea typeface="微軟正黑體" panose="020B0604030504040204" pitchFamily="34" charset="-120"/>
                        </a:rPr>
                        <a:t>610)</a:t>
                      </a:r>
                      <a:endParaRPr lang="zh-TW" altLang="en-US" sz="2000" dirty="0">
                        <a:solidFill>
                          <a:schemeClr val="tx1"/>
                        </a:solidFill>
                        <a:latin typeface="微軟正黑體" panose="020B0604030504040204" pitchFamily="34" charset="-120"/>
                        <a:ea typeface="微軟正黑體" panose="020B0604030504040204" pitchFamily="34" charset="-120"/>
                      </a:endParaRPr>
                    </a:p>
                  </a:txBody>
                  <a:tcPr/>
                </a:tc>
              </a:tr>
              <a:tr h="370840">
                <a:tc>
                  <a:txBody>
                    <a:bodyPr/>
                    <a:lstStyle/>
                    <a:p>
                      <a:pPr algn="l"/>
                      <a:r>
                        <a:rPr lang="zh-TW" altLang="en-US" sz="2000" dirty="0" smtClean="0">
                          <a:latin typeface="微軟正黑體" panose="020B0604030504040204" pitchFamily="34" charset="-120"/>
                          <a:ea typeface="微軟正黑體" panose="020B0604030504040204" pitchFamily="34" charset="-120"/>
                        </a:rPr>
                        <a:t>情况</a:t>
                      </a:r>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algn="l">
                        <a:defRPr sz="20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今年</a:t>
                      </a:r>
                      <a:r>
                        <a:rPr lang="en-US" altLang="zh-TW" sz="2000" b="0" dirty="0" smtClean="0">
                          <a:latin typeface="微軟正黑體" panose="020B0604030504040204" pitchFamily="34" charset="-120"/>
                          <a:ea typeface="微軟正黑體" panose="020B0604030504040204" pitchFamily="34" charset="-120"/>
                          <a:cs typeface="+mj-cs"/>
                          <a:sym typeface="Calibri"/>
                        </a:rPr>
                        <a:t>3</a:t>
                      </a:r>
                      <a:r>
                        <a:rPr lang="zh-TW" altLang="en-US" sz="2000" b="0" dirty="0" smtClean="0">
                          <a:latin typeface="微軟正黑體" panose="020B0604030504040204" pitchFamily="34" charset="-120"/>
                          <a:ea typeface="微軟正黑體" panose="020B0604030504040204" pitchFamily="34" charset="-120"/>
                        </a:rPr>
                        <a:t>月中，</a:t>
                      </a:r>
                      <a:endParaRPr lang="en-US" altLang="zh-TW" sz="2000" b="0" dirty="0" smtClean="0">
                        <a:latin typeface="微軟正黑體" panose="020B0604030504040204" pitchFamily="34" charset="-120"/>
                        <a:ea typeface="微軟正黑體" panose="020B0604030504040204" pitchFamily="34" charset="-120"/>
                      </a:endParaRPr>
                    </a:p>
                    <a:p>
                      <a:pPr algn="l">
                        <a:defRPr sz="2000" b="1">
                          <a:latin typeface="微軟正黑體"/>
                          <a:ea typeface="微軟正黑體"/>
                          <a:cs typeface="微軟正黑體"/>
                          <a:sym typeface="微軟正黑體"/>
                        </a:defRPr>
                      </a:pPr>
                      <a:r>
                        <a:rPr lang="zh-TW" altLang="en-US" sz="2000" b="0" dirty="0" smtClean="0">
                          <a:solidFill>
                            <a:srgbClr val="C00000"/>
                          </a:solidFill>
                          <a:latin typeface="微軟正黑體" panose="020B0604030504040204" pitchFamily="34" charset="-120"/>
                          <a:ea typeface="微軟正黑體" panose="020B0604030504040204" pitchFamily="34" charset="-120"/>
                        </a:rPr>
                        <a:t>延吉市防范办</a:t>
                      </a:r>
                      <a:r>
                        <a:rPr lang="zh-TW" altLang="en-US" sz="2000" b="0" dirty="0" smtClean="0">
                          <a:latin typeface="微軟正黑體" panose="020B0604030504040204" pitchFamily="34" charset="-120"/>
                          <a:ea typeface="微軟正黑體" panose="020B0604030504040204" pitchFamily="34" charset="-120"/>
                        </a:rPr>
                        <a:t>在</a:t>
                      </a:r>
                      <a:r>
                        <a:rPr lang="zh-TW" altLang="en-US" sz="2000" b="1" dirty="0" smtClean="0">
                          <a:solidFill>
                            <a:schemeClr val="accent6">
                              <a:lumMod val="75000"/>
                            </a:schemeClr>
                          </a:solidFill>
                          <a:latin typeface="微軟正黑體" panose="020B0604030504040204" pitchFamily="34" charset="-120"/>
                          <a:ea typeface="微軟正黑體" panose="020B0604030504040204" pitchFamily="34" charset="-120"/>
                        </a:rPr>
                        <a:t>小区大街</a:t>
                      </a:r>
                      <a:r>
                        <a:rPr lang="zh-TW" altLang="en-US" sz="2000" b="0" dirty="0" smtClean="0">
                          <a:latin typeface="微軟正黑體" panose="020B0604030504040204" pitchFamily="34" charset="-120"/>
                          <a:ea typeface="微軟正黑體" panose="020B0604030504040204" pitchFamily="34" charset="-120"/>
                        </a:rPr>
                        <a:t>上</a:t>
                      </a:r>
                      <a:endParaRPr lang="en-US" altLang="zh-TW" sz="2000" b="0" dirty="0" smtClean="0">
                        <a:latin typeface="微軟正黑體" panose="020B0604030504040204" pitchFamily="34" charset="-120"/>
                        <a:ea typeface="微軟正黑體" panose="020B0604030504040204" pitchFamily="34" charset="-120"/>
                      </a:endParaRPr>
                    </a:p>
                    <a:p>
                      <a:pPr algn="l">
                        <a:defRPr sz="20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发放污蔑法轮功的传单</a:t>
                      </a:r>
                    </a:p>
                    <a:p>
                      <a:pPr algn="l">
                        <a:defRPr sz="2000"/>
                      </a:pPr>
                      <a:r>
                        <a:rPr lang="zh-TW" altLang="en-US" sz="2000" dirty="0" smtClean="0">
                          <a:latin typeface="微軟正黑體" panose="020B0604030504040204" pitchFamily="34" charset="-120"/>
                          <a:ea typeface="微軟正黑體" panose="020B0604030504040204" pitchFamily="34" charset="-120"/>
                        </a:rPr>
                        <a:t>毒害众生。</a:t>
                      </a:r>
                      <a:endParaRPr lang="zh-TW" altLang="en-US" sz="2000" dirty="0" smtClean="0">
                        <a:latin typeface="微軟正黑體" panose="020B0604030504040204" pitchFamily="34" charset="-120"/>
                        <a:ea typeface="微軟正黑體" panose="020B0604030504040204" pitchFamily="34" charset="-120"/>
                        <a:cs typeface="微軟正黑體"/>
                        <a:sym typeface="微軟正黑體"/>
                      </a:endParaRPr>
                    </a:p>
                    <a:p>
                      <a:pPr algn="l"/>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algn="l">
                        <a:defRPr sz="24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进入</a:t>
                      </a:r>
                      <a:r>
                        <a:rPr lang="en-US" altLang="zh-TW" sz="2000" b="0" dirty="0" smtClean="0">
                          <a:latin typeface="微軟正黑體" panose="020B0604030504040204" pitchFamily="34" charset="-120"/>
                          <a:ea typeface="微軟正黑體" panose="020B0604030504040204" pitchFamily="34" charset="-120"/>
                        </a:rPr>
                        <a:t>6</a:t>
                      </a:r>
                      <a:r>
                        <a:rPr lang="zh-TW" altLang="en-US" sz="2000" b="0" dirty="0" smtClean="0">
                          <a:latin typeface="微軟正黑體" panose="020B0604030504040204" pitchFamily="34" charset="-120"/>
                          <a:ea typeface="微軟正黑體" panose="020B0604030504040204" pitchFamily="34" charset="-120"/>
                        </a:rPr>
                        <a:t>月以来，</a:t>
                      </a:r>
                      <a:r>
                        <a:rPr lang="zh-TW" altLang="en-US" sz="2000" b="0" dirty="0" smtClean="0">
                          <a:solidFill>
                            <a:srgbClr val="C00000"/>
                          </a:solidFill>
                          <a:latin typeface="微軟正黑體" panose="020B0604030504040204" pitchFamily="34" charset="-120"/>
                          <a:ea typeface="微軟正黑體" panose="020B0604030504040204" pitchFamily="34" charset="-120"/>
                        </a:rPr>
                        <a:t>延吉市防范办</a:t>
                      </a:r>
                      <a:r>
                        <a:rPr lang="en-US" altLang="zh-TW" sz="2000" b="0" dirty="0" smtClean="0">
                          <a:solidFill>
                            <a:srgbClr val="C00000"/>
                          </a:solidFill>
                          <a:latin typeface="微軟正黑體" panose="020B0604030504040204" pitchFamily="34" charset="-120"/>
                          <a:ea typeface="微軟正黑體" panose="020B0604030504040204" pitchFamily="34" charset="-120"/>
                        </a:rPr>
                        <a:t>(</a:t>
                      </a:r>
                      <a:r>
                        <a:rPr lang="en-US" altLang="zh-TW" sz="2000" b="0" dirty="0" smtClean="0">
                          <a:solidFill>
                            <a:srgbClr val="C00000"/>
                          </a:solidFill>
                          <a:latin typeface="微軟正黑體" panose="020B0604030504040204" pitchFamily="34" charset="-120"/>
                          <a:ea typeface="微軟正黑體" panose="020B0604030504040204" pitchFamily="34" charset="-120"/>
                        </a:rPr>
                        <a:t>610)</a:t>
                      </a:r>
                    </a:p>
                    <a:p>
                      <a:pPr algn="l">
                        <a:defRPr sz="24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派</a:t>
                      </a:r>
                      <a:r>
                        <a:rPr lang="zh-TW" altLang="en-US" sz="2000" b="0" dirty="0" smtClean="0">
                          <a:latin typeface="微軟正黑體" panose="020B0604030504040204" pitchFamily="34" charset="-120"/>
                          <a:ea typeface="微軟正黑體" panose="020B0604030504040204" pitchFamily="34" charset="-120"/>
                        </a:rPr>
                        <a:t>一名</a:t>
                      </a:r>
                      <a:r>
                        <a:rPr lang="zh-TW" altLang="en-US" sz="2000" b="1" dirty="0" smtClean="0">
                          <a:solidFill>
                            <a:srgbClr val="0070C0"/>
                          </a:solidFill>
                          <a:latin typeface="微軟正黑體" panose="020B0604030504040204" pitchFamily="34" charset="-120"/>
                          <a:ea typeface="微軟正黑體" panose="020B0604030504040204" pitchFamily="34" charset="-120"/>
                        </a:rPr>
                        <a:t>郭姓警察</a:t>
                      </a:r>
                      <a:r>
                        <a:rPr lang="zh-TW" altLang="en-US" sz="2000" b="0" dirty="0" smtClean="0">
                          <a:latin typeface="微軟正黑體" panose="020B0604030504040204" pitchFamily="34" charset="-120"/>
                          <a:ea typeface="微軟正黑體" panose="020B0604030504040204" pitchFamily="34" charset="-120"/>
                        </a:rPr>
                        <a:t>到</a:t>
                      </a:r>
                      <a:r>
                        <a:rPr lang="zh-TW" altLang="en-US" sz="2000" b="1" dirty="0" smtClean="0">
                          <a:solidFill>
                            <a:srgbClr val="E46C0A"/>
                          </a:solidFill>
                          <a:latin typeface="微軟正黑體" panose="020B0604030504040204" pitchFamily="34" charset="-120"/>
                          <a:ea typeface="微軟正黑體" panose="020B0604030504040204" pitchFamily="34" charset="-120"/>
                        </a:rPr>
                        <a:t>朝阳川镇</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找参与诉江的大法弟子问话，</a:t>
                      </a: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有到家里的、有叫到派出所的。</a:t>
                      </a: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问还炼不炼了、还写不写信了，</a:t>
                      </a:r>
                      <a:endParaRPr lang="en-US" altLang="zh-TW"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endParaRP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还说要炼在家炼不要出去</a:t>
                      </a:r>
                      <a:r>
                        <a:rPr lang="en-US" altLang="zh-TW"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a:t>
                      </a:r>
                      <a:endParaRPr lang="en-US" altLang="zh-TW"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endParaRPr>
                    </a:p>
                  </a:txBody>
                  <a:tcPr/>
                </a:tc>
              </a:tr>
            </a:tbl>
          </a:graphicData>
        </a:graphic>
      </p:graphicFrame>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矩形 5"/>
          <p:cNvGrpSpPr/>
          <p:nvPr/>
        </p:nvGrpSpPr>
        <p:grpSpPr>
          <a:xfrm>
            <a:off x="13396" y="-3"/>
            <a:ext cx="9130611" cy="836723"/>
            <a:chOff x="-1" y="0"/>
            <a:chExt cx="9130609" cy="836722"/>
          </a:xfrm>
        </p:grpSpPr>
        <p:sp>
          <p:nvSpPr>
            <p:cNvPr id="211"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 name="9-3. 株洲市被國際追查官員"/>
            <p:cNvSpPr txBox="1"/>
            <p:nvPr/>
          </p:nvSpPr>
          <p:spPr>
            <a:xfrm>
              <a:off x="-1" y="125968"/>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9</a:t>
              </a:r>
              <a:r>
                <a:rPr dirty="0" smtClean="0"/>
                <a:t>-2.延边州</a:t>
              </a:r>
              <a:r>
                <a:rPr lang="en-US" dirty="0" smtClean="0"/>
                <a:t>(</a:t>
              </a:r>
              <a:r>
                <a:rPr lang="zh-TW" altLang="en-US" dirty="0" smtClean="0"/>
                <a:t>朝鲜族</a:t>
              </a:r>
              <a:r>
                <a:rPr lang="en-US" altLang="zh-TW" dirty="0" smtClean="0"/>
                <a:t>)</a:t>
              </a:r>
              <a:r>
                <a:rPr dirty="0" smtClean="0"/>
                <a:t>-</a:t>
              </a:r>
              <a:r>
                <a:rPr dirty="0"/>
                <a:t>延吉市</a:t>
              </a:r>
            </a:p>
          </p:txBody>
        </p:sp>
      </p:grpSp>
      <p:grpSp>
        <p:nvGrpSpPr>
          <p:cNvPr id="216" name="矩形 7"/>
          <p:cNvGrpSpPr/>
          <p:nvPr/>
        </p:nvGrpSpPr>
        <p:grpSpPr>
          <a:xfrm>
            <a:off x="7164286" y="70524"/>
            <a:ext cx="1847951" cy="707882"/>
            <a:chOff x="0" y="47378"/>
            <a:chExt cx="1847950" cy="707881"/>
          </a:xfrm>
        </p:grpSpPr>
        <p:sp>
          <p:nvSpPr>
            <p:cNvPr id="214" name="矩形"/>
            <p:cNvSpPr/>
            <p:nvPr/>
          </p:nvSpPr>
          <p:spPr>
            <a:xfrm>
              <a:off x="0" y="77283"/>
              <a:ext cx="1847950" cy="648078"/>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15" name="追查1"/>
            <p:cNvSpPr txBox="1"/>
            <p:nvPr/>
          </p:nvSpPr>
          <p:spPr>
            <a:xfrm>
              <a:off x="0" y="47378"/>
              <a:ext cx="1847950"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0070C0"/>
                  </a:solidFill>
                  <a:latin typeface="微軟正黑體"/>
                  <a:ea typeface="微軟正黑體"/>
                  <a:cs typeface="微軟正黑體"/>
                  <a:sym typeface="微軟正黑體"/>
                </a:defRPr>
              </a:pPr>
              <a:r>
                <a:rPr dirty="0" smtClean="0"/>
                <a:t>追查2</a:t>
              </a:r>
              <a:r>
                <a:rPr lang="en-US" dirty="0" smtClean="0"/>
                <a:t>3</a:t>
              </a:r>
              <a:endParaRPr dirty="0"/>
            </a:p>
          </p:txBody>
        </p:sp>
      </p:grpSp>
      <p:sp>
        <p:nvSpPr>
          <p:cNvPr id="217" name="文字方塊 2"/>
          <p:cNvSpPr txBox="1"/>
          <p:nvPr/>
        </p:nvSpPr>
        <p:spPr>
          <a:xfrm>
            <a:off x="211463" y="1230062"/>
            <a:ext cx="8773784" cy="2554545"/>
          </a:xfrm>
          <a:prstGeom prst="rect">
            <a:avLst/>
          </a:prstGeom>
          <a:ln w="38100">
            <a:solidFill>
              <a:srgbClr val="0070C0"/>
            </a:solidFill>
          </a:ln>
          <a:extLst>
            <a:ext uri="{C572A759-6A51-4108-AA02-DFA0A04FC94B}">
              <ma14:wrappingTextBoxFlag xmlns:ma14="http://schemas.microsoft.com/office/mac/drawingml/2011/main" xmlns="" val="1"/>
            </a:ext>
          </a:extLst>
        </p:spPr>
        <p:txBody>
          <a:bodyPr lIns="45719" rIns="45719">
            <a:spAutoFit/>
          </a:bodyPr>
          <a:lstStyle/>
          <a:p>
            <a:pPr>
              <a:defRPr sz="2000" b="1">
                <a:solidFill>
                  <a:srgbClr val="E46C0A"/>
                </a:solidFill>
                <a:latin typeface="微軟正黑體"/>
                <a:ea typeface="微軟正黑體"/>
                <a:cs typeface="微軟正黑體"/>
                <a:sym typeface="微軟正黑體"/>
              </a:defRPr>
            </a:pPr>
            <a:r>
              <a:rPr dirty="0" err="1" smtClean="0"/>
              <a:t>延边州</a:t>
            </a:r>
            <a:r>
              <a:rPr b="0" dirty="0" err="1" smtClean="0">
                <a:solidFill>
                  <a:srgbClr val="000000"/>
                </a:solidFill>
              </a:rPr>
              <a:t>许多官员因迫害法轮功被国际追查，</a:t>
            </a:r>
            <a:r>
              <a:rPr b="0" dirty="0" err="1">
                <a:solidFill>
                  <a:srgbClr val="000000"/>
                </a:solidFill>
              </a:rPr>
              <a:t>包括</a:t>
            </a:r>
            <a:endParaRPr b="0" dirty="0">
              <a:solidFill>
                <a:srgbClr val="000000"/>
              </a:solidFill>
            </a:endParaRPr>
          </a:p>
          <a:p>
            <a:pPr>
              <a:defRPr sz="2000">
                <a:latin typeface="微軟正黑體"/>
                <a:ea typeface="微軟正黑體"/>
                <a:cs typeface="微軟正黑體"/>
                <a:sym typeface="微軟正黑體"/>
              </a:defRPr>
            </a:pPr>
            <a:endParaRPr b="0" dirty="0">
              <a:solidFill>
                <a:srgbClr val="000000"/>
              </a:solidFill>
            </a:endParaRPr>
          </a:p>
          <a:p>
            <a:pPr>
              <a:defRPr sz="2000">
                <a:latin typeface="微軟正黑體"/>
                <a:ea typeface="微軟正黑體"/>
                <a:cs typeface="微軟正黑體"/>
                <a:sym typeface="微軟正黑體"/>
              </a:defRPr>
            </a:pPr>
            <a:r>
              <a:rPr dirty="0" err="1" smtClean="0"/>
              <a:t>历任</a:t>
            </a:r>
            <a:endParaRPr dirty="0"/>
          </a:p>
          <a:p>
            <a:pPr>
              <a:defRPr sz="2000" b="1">
                <a:solidFill>
                  <a:srgbClr val="E46C0A"/>
                </a:solidFill>
                <a:latin typeface="微軟正黑體"/>
                <a:ea typeface="微軟正黑體"/>
                <a:cs typeface="微軟正黑體"/>
                <a:sym typeface="微軟正黑體"/>
              </a:defRPr>
            </a:pPr>
            <a:r>
              <a:rPr dirty="0" err="1" smtClean="0"/>
              <a:t>延边州</a:t>
            </a:r>
            <a:r>
              <a:rPr b="0" dirty="0" err="1" smtClean="0">
                <a:solidFill>
                  <a:srgbClr val="000000"/>
                </a:solidFill>
              </a:rPr>
              <a:t>委政法委书记</a:t>
            </a:r>
            <a:r>
              <a:rPr b="0" dirty="0" smtClean="0">
                <a:solidFill>
                  <a:srgbClr val="000000"/>
                </a:solidFill>
              </a:rPr>
              <a:t> </a:t>
            </a:r>
            <a:r>
              <a:rPr dirty="0" err="1" smtClean="0">
                <a:solidFill>
                  <a:srgbClr val="000000"/>
                </a:solidFill>
              </a:rPr>
              <a:t>康芳、高杰、栾胜宽、金在禹、王守坤</a:t>
            </a:r>
            <a:r>
              <a:rPr b="0" dirty="0" smtClean="0">
                <a:solidFill>
                  <a:srgbClr val="000000"/>
                </a:solidFill>
              </a:rPr>
              <a:t>；</a:t>
            </a:r>
            <a:endParaRPr dirty="0">
              <a:solidFill>
                <a:srgbClr val="000000"/>
              </a:solidFill>
            </a:endParaRPr>
          </a:p>
          <a:p>
            <a:pPr>
              <a:defRPr sz="2000" b="1">
                <a:latin typeface="微軟正黑體"/>
                <a:ea typeface="微軟正黑體"/>
                <a:cs typeface="微軟正黑體"/>
                <a:sym typeface="微軟正黑體"/>
              </a:defRPr>
            </a:pPr>
            <a:r>
              <a:rPr dirty="0" err="1" smtClean="0">
                <a:solidFill>
                  <a:srgbClr val="E77821"/>
                </a:solidFill>
              </a:rPr>
              <a:t>延边州</a:t>
            </a:r>
            <a:r>
              <a:rPr b="0" dirty="0" err="1" smtClean="0"/>
              <a:t>委防范办主任</a:t>
            </a:r>
            <a:r>
              <a:rPr b="0" dirty="0" smtClean="0"/>
              <a:t>(610办) </a:t>
            </a:r>
            <a:r>
              <a:rPr dirty="0" err="1" smtClean="0"/>
              <a:t>李银子</a:t>
            </a:r>
            <a:r>
              <a:rPr dirty="0" smtClean="0"/>
              <a:t>、 </a:t>
            </a:r>
            <a:r>
              <a:rPr dirty="0" err="1" smtClean="0"/>
              <a:t>于立启、刘伟、任志起</a:t>
            </a:r>
            <a:r>
              <a:rPr dirty="0" smtClean="0"/>
              <a:t> </a:t>
            </a:r>
            <a:r>
              <a:rPr b="0" dirty="0" smtClean="0"/>
              <a:t>；</a:t>
            </a:r>
            <a:endParaRPr b="0" dirty="0"/>
          </a:p>
          <a:p>
            <a:pPr>
              <a:defRPr sz="2000" b="1">
                <a:latin typeface="微軟正黑體"/>
                <a:ea typeface="微軟正黑體"/>
                <a:cs typeface="微軟正黑體"/>
                <a:sym typeface="微軟正黑體"/>
              </a:defRPr>
            </a:pPr>
            <a:endParaRPr b="0" dirty="0"/>
          </a:p>
          <a:p>
            <a:pPr>
              <a:defRPr sz="2000" b="1">
                <a:latin typeface="微軟正黑體"/>
                <a:ea typeface="微軟正黑體"/>
                <a:cs typeface="微軟正黑體"/>
                <a:sym typeface="微軟正黑體"/>
              </a:defRPr>
            </a:pPr>
            <a:r>
              <a:rPr dirty="0" err="1" smtClean="0">
                <a:solidFill>
                  <a:srgbClr val="E77821"/>
                </a:solidFill>
              </a:rPr>
              <a:t>延吉市</a:t>
            </a:r>
            <a:r>
              <a:rPr b="0" dirty="0" err="1" smtClean="0"/>
              <a:t>委政法委书记</a:t>
            </a:r>
            <a:r>
              <a:rPr b="0" dirty="0" smtClean="0"/>
              <a:t> </a:t>
            </a:r>
            <a:r>
              <a:rPr dirty="0" err="1" smtClean="0"/>
              <a:t>庾成日</a:t>
            </a:r>
            <a:r>
              <a:rPr dirty="0"/>
              <a:t>、 </a:t>
            </a:r>
            <a:r>
              <a:rPr dirty="0" err="1" smtClean="0"/>
              <a:t>高鹏、秦晓明、王杰、郭毅</a:t>
            </a:r>
            <a:r>
              <a:rPr b="0" dirty="0" smtClean="0"/>
              <a:t>；</a:t>
            </a:r>
            <a:endParaRPr b="0" dirty="0"/>
          </a:p>
          <a:p>
            <a:pPr>
              <a:defRPr sz="2000" b="1">
                <a:latin typeface="微軟正黑體"/>
                <a:ea typeface="微軟正黑體"/>
                <a:cs typeface="微軟正黑體"/>
                <a:sym typeface="微軟正黑體"/>
              </a:defRPr>
            </a:pPr>
            <a:r>
              <a:rPr dirty="0" err="1" smtClean="0">
                <a:solidFill>
                  <a:srgbClr val="E77821"/>
                </a:solidFill>
              </a:rPr>
              <a:t>延吉市</a:t>
            </a:r>
            <a:r>
              <a:rPr b="0" dirty="0" err="1" smtClean="0"/>
              <a:t>委防范办主任</a:t>
            </a:r>
            <a:r>
              <a:rPr b="0" dirty="0" smtClean="0"/>
              <a:t>(610办) </a:t>
            </a:r>
            <a:r>
              <a:rPr dirty="0" err="1" smtClean="0"/>
              <a:t>朴海子、金英花、朴南洙、许光哲</a:t>
            </a:r>
            <a:endParaRPr dirty="0"/>
          </a:p>
        </p:txBody>
      </p:sp>
      <p:sp>
        <p:nvSpPr>
          <p:cNvPr id="218" name="矩形 6"/>
          <p:cNvSpPr/>
          <p:nvPr/>
        </p:nvSpPr>
        <p:spPr>
          <a:xfrm>
            <a:off x="211463" y="4284827"/>
            <a:ext cx="8774612"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rPr dirty="0" smtClean="0"/>
              <a:t>到目前为止，</a:t>
            </a:r>
            <a:r>
              <a:rPr b="1" dirty="0" smtClean="0">
                <a:solidFill>
                  <a:srgbClr val="C00000"/>
                </a:solidFill>
              </a:rPr>
              <a:t>吉林省</a:t>
            </a:r>
            <a:r>
              <a:rPr dirty="0" smtClean="0"/>
              <a:t>有</a:t>
            </a:r>
            <a:r>
              <a:rPr b="1" dirty="0">
                <a:solidFill>
                  <a:srgbClr val="C00000"/>
                </a:solidFill>
              </a:rPr>
              <a:t>3343</a:t>
            </a:r>
            <a:r>
              <a:rPr b="1" dirty="0" smtClean="0">
                <a:solidFill>
                  <a:srgbClr val="C00000"/>
                </a:solidFill>
              </a:rPr>
              <a:t>名</a:t>
            </a:r>
            <a:r>
              <a:rPr dirty="0" smtClean="0"/>
              <a:t>的公检法司、教育界、媒体界等人员因迫害法轮功学员，被海外组织“追查国际”立案追查</a:t>
            </a:r>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矩形 5"/>
          <p:cNvSpPr txBox="1"/>
          <p:nvPr/>
        </p:nvSpPr>
        <p:spPr>
          <a:xfrm>
            <a:off x="318706" y="184282"/>
            <a:ext cx="4630433" cy="58477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rPr dirty="0" smtClean="0"/>
              <a:t>11-3. </a:t>
            </a:r>
            <a:r>
              <a:rPr dirty="0" err="1" smtClean="0"/>
              <a:t>XX市官员恶报实例</a:t>
            </a:r>
            <a:endParaRPr dirty="0"/>
          </a:p>
        </p:txBody>
      </p:sp>
      <p:grpSp>
        <p:nvGrpSpPr>
          <p:cNvPr id="223" name="矩形 3"/>
          <p:cNvGrpSpPr/>
          <p:nvPr/>
        </p:nvGrpSpPr>
        <p:grpSpPr>
          <a:xfrm>
            <a:off x="13400" y="-1"/>
            <a:ext cx="9130602" cy="836716"/>
            <a:chOff x="-1" y="-1"/>
            <a:chExt cx="9130600" cy="836714"/>
          </a:xfrm>
        </p:grpSpPr>
        <p:sp>
          <p:nvSpPr>
            <p:cNvPr id="221"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22" name="11-3. 延吉市"/>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9</a:t>
              </a:r>
              <a:r>
                <a:rPr dirty="0" smtClean="0"/>
                <a:t>-3</a:t>
              </a:r>
              <a:r>
                <a:rPr dirty="0"/>
                <a:t>. 延吉市</a:t>
              </a:r>
            </a:p>
          </p:txBody>
        </p:sp>
      </p:grpSp>
      <p:grpSp>
        <p:nvGrpSpPr>
          <p:cNvPr id="226" name="矩形 6"/>
          <p:cNvGrpSpPr/>
          <p:nvPr/>
        </p:nvGrpSpPr>
        <p:grpSpPr>
          <a:xfrm>
            <a:off x="7236296" y="100430"/>
            <a:ext cx="1775936" cy="648075"/>
            <a:chOff x="0" y="39183"/>
            <a:chExt cx="1775935" cy="648074"/>
          </a:xfrm>
        </p:grpSpPr>
        <p:sp>
          <p:nvSpPr>
            <p:cNvPr id="224" name="矩形"/>
            <p:cNvSpPr/>
            <p:nvPr/>
          </p:nvSpPr>
          <p:spPr>
            <a:xfrm>
              <a:off x="0" y="39183"/>
              <a:ext cx="1775935"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225" name="惡報12"/>
            <p:cNvSpPr txBox="1"/>
            <p:nvPr/>
          </p:nvSpPr>
          <p:spPr>
            <a:xfrm>
              <a:off x="0" y="40056"/>
              <a:ext cx="1775935"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smtClean="0"/>
                <a:t>恶报2</a:t>
              </a:r>
              <a:r>
                <a:rPr lang="en-US" dirty="0" smtClean="0"/>
                <a:t>3</a:t>
              </a:r>
              <a:endParaRPr dirty="0"/>
            </a:p>
          </p:txBody>
        </p:sp>
      </p:grpSp>
      <p:sp>
        <p:nvSpPr>
          <p:cNvPr id="10" name="Rectangle 9"/>
          <p:cNvSpPr/>
          <p:nvPr/>
        </p:nvSpPr>
        <p:spPr>
          <a:xfrm>
            <a:off x="0" y="908720"/>
            <a:ext cx="9144002" cy="30623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原吉林省延吉市副市长</a:t>
            </a:r>
            <a:r>
              <a:rPr lang="zh-TW" altLang="en-US" sz="1900" b="1" dirty="0" smtClean="0">
                <a:solidFill>
                  <a:srgbClr val="008000"/>
                </a:solidFill>
                <a:latin typeface="微軟正黑體" panose="020B0604030504040204" pitchFamily="34" charset="-120"/>
                <a:ea typeface="微軟正黑體" panose="020B0604030504040204" pitchFamily="34" charset="-120"/>
                <a:cs typeface="Heiti TC Light"/>
              </a:rPr>
              <a:t>许光石，</a:t>
            </a:r>
            <a:r>
              <a:rPr lang="en-US" altLang="zh-TW" sz="1900" b="1" dirty="0" smtClean="0">
                <a:solidFill>
                  <a:srgbClr val="0000FF"/>
                </a:solidFill>
                <a:latin typeface="微軟正黑體" panose="020B0604030504040204" pitchFamily="34" charset="-120"/>
                <a:ea typeface="微軟正黑體" panose="020B0604030504040204" pitchFamily="34" charset="-120"/>
                <a:cs typeface="Heiti TC Light"/>
              </a:rPr>
              <a:t>2007</a:t>
            </a:r>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年</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猝死</a:t>
            </a:r>
            <a:r>
              <a:rPr lang="zh-Hant" altLang="en-US" sz="1900" b="1" dirty="0" smtClean="0">
                <a:solidFill>
                  <a:srgbClr val="0000FF"/>
                </a:solidFill>
                <a:latin typeface="微軟正黑體" panose="020B0604030504040204" pitchFamily="34" charset="-120"/>
                <a:ea typeface="微軟正黑體" panose="020B0604030504040204" pitchFamily="34" charset="-120"/>
                <a:cs typeface="Heiti TC Light"/>
              </a:rPr>
              <a:t>于自家车库</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明慧网</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2007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1</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4</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900" dirty="0" smtClean="0">
              <a:latin typeface="微軟正黑體" panose="020B0604030504040204" pitchFamily="34" charset="-120"/>
              <a:ea typeface="微軟正黑體" panose="020B0604030504040204" pitchFamily="34" charset="-120"/>
              <a:cs typeface="Heiti TC Light"/>
            </a:endParaRPr>
          </a:p>
          <a:p>
            <a:r>
              <a:rPr lang="zh-Hant" altLang="en-US" sz="1900" dirty="0" smtClean="0">
                <a:latin typeface="微軟正黑體" panose="020B0604030504040204" pitchFamily="34" charset="-120"/>
                <a:ea typeface="微軟正黑體" panose="020B0604030504040204" pitchFamily="34" charset="-120"/>
                <a:cs typeface="Heiti TC Light"/>
              </a:rPr>
              <a:t>许光石，曾历任吉林省延吉市教委主任、副市长、市人大副主任。</a:t>
            </a:r>
            <a:endParaRPr lang="en-US" altLang="zh-Hant" sz="1900" dirty="0" smtClean="0">
              <a:latin typeface="微軟正黑體" panose="020B0604030504040204" pitchFamily="34" charset="-120"/>
              <a:ea typeface="微軟正黑體" panose="020B0604030504040204" pitchFamily="34" charset="-120"/>
              <a:cs typeface="Heiti TC Light"/>
            </a:endParaRPr>
          </a:p>
          <a:p>
            <a:r>
              <a:rPr lang="zh-Hant" altLang="en-US" sz="1900" dirty="0" smtClean="0">
                <a:latin typeface="微軟正黑體" panose="020B0604030504040204" pitchFamily="34" charset="-120"/>
                <a:ea typeface="微軟正黑體" panose="020B0604030504040204" pitchFamily="34" charset="-120"/>
                <a:cs typeface="Heiti TC Light"/>
              </a:rPr>
              <a:t>许光石在</a:t>
            </a:r>
            <a:r>
              <a:rPr lang="zh-TW" altLang="en-US" sz="1900" dirty="0" smtClean="0">
                <a:latin typeface="微軟正黑體" panose="020B0604030504040204" pitchFamily="34" charset="-120"/>
                <a:ea typeface="微軟正黑體" panose="020B0604030504040204" pitchFamily="34" charset="-120"/>
                <a:cs typeface="Heiti TC Light"/>
              </a:rPr>
              <a:t>1</a:t>
            </a:r>
            <a:r>
              <a:rPr lang="en-US" altLang="zh-TW" sz="1900" dirty="0" smtClean="0">
                <a:latin typeface="微軟正黑體" panose="020B0604030504040204" pitchFamily="34" charset="-120"/>
                <a:ea typeface="微軟正黑體" panose="020B0604030504040204" pitchFamily="34" charset="-120"/>
                <a:cs typeface="Heiti TC Light"/>
              </a:rPr>
              <a:t>999</a:t>
            </a:r>
            <a:r>
              <a:rPr lang="zh-Hant" altLang="en-US" sz="1900" dirty="0" smtClean="0">
                <a:latin typeface="微軟正黑體" panose="020B0604030504040204" pitchFamily="34" charset="-120"/>
                <a:ea typeface="微軟正黑體" panose="020B0604030504040204" pitchFamily="34" charset="-120"/>
                <a:cs typeface="Heiti TC Light"/>
              </a:rPr>
              <a:t>年</a:t>
            </a:r>
            <a:r>
              <a:rPr lang="zh-Hant" altLang="en-US" sz="1900" dirty="0" smtClean="0">
                <a:latin typeface="微軟正黑體" panose="020B0604030504040204" pitchFamily="34" charset="-120"/>
                <a:ea typeface="微軟正黑體" panose="020B0604030504040204" pitchFamily="34" charset="-120"/>
                <a:cs typeface="Heiti TC Light"/>
              </a:rPr>
              <a:t>至</a:t>
            </a:r>
            <a:r>
              <a:rPr lang="en-US" altLang="zh-TW" sz="1900" dirty="0" smtClean="0">
                <a:latin typeface="微軟正黑體" panose="020B0604030504040204" pitchFamily="34" charset="-120"/>
                <a:ea typeface="微軟正黑體" panose="020B0604030504040204" pitchFamily="34" charset="-120"/>
                <a:cs typeface="Heiti TC Light"/>
              </a:rPr>
              <a:t>2002</a:t>
            </a:r>
            <a:r>
              <a:rPr lang="zh-Hant" altLang="en-US" sz="1900" dirty="0" smtClean="0">
                <a:latin typeface="微軟正黑體" panose="020B0604030504040204" pitchFamily="34" charset="-120"/>
                <a:ea typeface="微軟正黑體" panose="020B0604030504040204" pitchFamily="34" charset="-120"/>
                <a:cs typeface="Heiti TC Light"/>
              </a:rPr>
              <a:t>年担任延吉市副市长主管文教工作期间，执行江泽民政治流氓集团镇压「法轮功」的政策。搞所谓的「转化」迫害大法弟子，并参与编辑制作反法轮功教材、小册子、组织各中、小学校搞</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诽谤「法轮功」征签活动</a:t>
            </a:r>
            <a:r>
              <a:rPr lang="zh-Hant" altLang="en-US" sz="1900" dirty="0" smtClean="0">
                <a:latin typeface="微軟正黑體" panose="020B0604030504040204" pitchFamily="34" charset="-120"/>
                <a:ea typeface="微軟正黑體" panose="020B0604030504040204" pitchFamily="34" charset="-120"/>
                <a:cs typeface="Heiti TC Light"/>
              </a:rPr>
              <a:t>。让中、小学生在活动中签名，将众多世人推向了危险的境地。而且还在延吉市范围内搞诬陷「法轮功」图片展，攻击谩骂大法，加速毒害世人。</a:t>
            </a:r>
          </a:p>
          <a:p>
            <a:endParaRPr lang="zh-Hant" altLang="en-US" sz="1900" dirty="0">
              <a:latin typeface="微軟正黑體" panose="020B0604030504040204" pitchFamily="34" charset="-120"/>
              <a:ea typeface="微軟正黑體" panose="020B0604030504040204" pitchFamily="34" charset="-120"/>
              <a:cs typeface="Heiti TC Light"/>
            </a:endParaRPr>
          </a:p>
          <a:p>
            <a:r>
              <a:rPr lang="zh-Hant" altLang="en-US" sz="1900" dirty="0" smtClean="0">
                <a:latin typeface="微軟正黑體" panose="020B0604030504040204" pitchFamily="34" charset="-120"/>
                <a:ea typeface="微軟正黑體" panose="020B0604030504040204" pitchFamily="34" charset="-120"/>
                <a:cs typeface="Heiti TC Light"/>
              </a:rPr>
              <a:t>恶事做尽的许光石终遭天惩，于</a:t>
            </a:r>
            <a:r>
              <a:rPr lang="en-US" altLang="zh-TW" sz="1900" dirty="0" smtClean="0">
                <a:latin typeface="微軟正黑體" panose="020B0604030504040204" pitchFamily="34" charset="-120"/>
                <a:ea typeface="微軟正黑體" panose="020B0604030504040204" pitchFamily="34" charset="-120"/>
                <a:cs typeface="Heiti TC Light"/>
              </a:rPr>
              <a:t>2007</a:t>
            </a:r>
            <a:r>
              <a:rPr lang="zh-Hant" altLang="en-US" sz="1900" dirty="0" smtClean="0">
                <a:latin typeface="微軟正黑體" panose="020B0604030504040204" pitchFamily="34" charset="-120"/>
                <a:ea typeface="微軟正黑體" panose="020B0604030504040204" pitchFamily="34" charset="-120"/>
                <a:cs typeface="Heiti TC Light"/>
              </a:rPr>
              <a:t>年</a:t>
            </a:r>
            <a:r>
              <a:rPr lang="en-US" altLang="zh-TW" sz="1900" dirty="0" smtClean="0">
                <a:latin typeface="微軟正黑體" panose="020B0604030504040204" pitchFamily="34" charset="-120"/>
                <a:ea typeface="微軟正黑體" panose="020B0604030504040204" pitchFamily="34" charset="-120"/>
                <a:cs typeface="Heiti TC Light"/>
              </a:rPr>
              <a:t>2</a:t>
            </a:r>
            <a:r>
              <a:rPr lang="zh-Hant" altLang="en-US" sz="1900" dirty="0" smtClean="0">
                <a:latin typeface="微軟正黑體" panose="020B0604030504040204" pitchFamily="34" charset="-120"/>
                <a:ea typeface="微軟正黑體" panose="020B0604030504040204" pitchFamily="34" charset="-120"/>
                <a:cs typeface="Heiti TC Light"/>
              </a:rPr>
              <a:t>月</a:t>
            </a:r>
            <a:r>
              <a:rPr lang="en-US" altLang="zh-TW" sz="1900" dirty="0" smtClean="0">
                <a:latin typeface="微軟正黑體" panose="020B0604030504040204" pitchFamily="34" charset="-120"/>
                <a:ea typeface="微軟正黑體" panose="020B0604030504040204" pitchFamily="34" charset="-120"/>
                <a:cs typeface="Heiti TC Light"/>
              </a:rPr>
              <a:t>27</a:t>
            </a:r>
            <a:r>
              <a:rPr lang="zh-Hant" altLang="en-US" sz="1900" dirty="0" smtClean="0">
                <a:latin typeface="微軟正黑體" panose="020B0604030504040204" pitchFamily="34" charset="-120"/>
                <a:ea typeface="微軟正黑體" panose="020B0604030504040204" pitchFamily="34" charset="-120"/>
                <a:cs typeface="Heiti TC Light"/>
              </a:rPr>
              <a:t>日晚</a:t>
            </a:r>
            <a:r>
              <a:rPr lang="en-US" altLang="zh-TW" sz="1900" dirty="0" smtClean="0">
                <a:latin typeface="微軟正黑體" panose="020B0604030504040204" pitchFamily="34" charset="-120"/>
                <a:ea typeface="微軟正黑體" panose="020B0604030504040204" pitchFamily="34" charset="-120"/>
                <a:cs typeface="Heiti TC Light"/>
              </a:rPr>
              <a:t>10</a:t>
            </a:r>
            <a:r>
              <a:rPr lang="zh-Hant" altLang="en-US" sz="1900" dirty="0" smtClean="0">
                <a:latin typeface="微軟正黑體" panose="020B0604030504040204" pitchFamily="34" charset="-120"/>
                <a:ea typeface="微軟正黑體" panose="020B0604030504040204" pitchFamily="34" charset="-120"/>
                <a:cs typeface="Heiti TC Light"/>
              </a:rPr>
              <a:t>点左右，开车</a:t>
            </a:r>
            <a:r>
              <a:rPr lang="zh-Hant" altLang="en-US" sz="2000" dirty="0" smtClean="0">
                <a:solidFill>
                  <a:srgbClr val="FF0000"/>
                </a:solidFill>
                <a:latin typeface="微軟正黑體" panose="020B0604030504040204" pitchFamily="34" charset="-120"/>
                <a:ea typeface="微軟正黑體" panose="020B0604030504040204" pitchFamily="34" charset="-120"/>
                <a:cs typeface="Heiti TC Light"/>
              </a:rPr>
              <a:t>猝死</a:t>
            </a:r>
            <a:r>
              <a:rPr lang="zh-Hant" altLang="en-US" sz="1900" dirty="0" smtClean="0">
                <a:latin typeface="微軟正黑體" panose="020B0604030504040204" pitchFamily="34" charset="-120"/>
                <a:ea typeface="微軟正黑體" panose="020B0604030504040204" pitchFamily="34" charset="-120"/>
                <a:cs typeface="Heiti TC Light"/>
              </a:rPr>
              <a:t>于自家车库内，</a:t>
            </a:r>
            <a:r>
              <a:rPr lang="en-US" altLang="zh-TW" sz="1900" dirty="0" smtClean="0">
                <a:latin typeface="微軟正黑體" panose="020B0604030504040204" pitchFamily="34" charset="-120"/>
                <a:ea typeface="微軟正黑體" panose="020B0604030504040204" pitchFamily="34" charset="-120"/>
                <a:cs typeface="Heiti TC Light"/>
              </a:rPr>
              <a:t>3</a:t>
            </a:r>
            <a:r>
              <a:rPr lang="zh-Hant" altLang="en-US" sz="1900" dirty="0" smtClean="0">
                <a:latin typeface="微軟正黑體" panose="020B0604030504040204" pitchFamily="34" charset="-120"/>
                <a:ea typeface="微軟正黑體" panose="020B0604030504040204" pitchFamily="34" charset="-120"/>
                <a:cs typeface="Heiti TC Light"/>
              </a:rPr>
              <a:t>月</a:t>
            </a:r>
            <a:r>
              <a:rPr lang="zh-TW" altLang="en-US" sz="1900" dirty="0" smtClean="0">
                <a:latin typeface="微軟正黑體" panose="020B0604030504040204" pitchFamily="34" charset="-120"/>
                <a:ea typeface="微軟正黑體" panose="020B0604030504040204" pitchFamily="34" charset="-120"/>
                <a:cs typeface="Heiti TC Light"/>
              </a:rPr>
              <a:t>1</a:t>
            </a:r>
            <a:r>
              <a:rPr lang="zh-Hant" altLang="en-US" sz="1900" dirty="0" smtClean="0">
                <a:latin typeface="微軟正黑體" panose="020B0604030504040204" pitchFamily="34" charset="-120"/>
                <a:ea typeface="微軟正黑體" panose="020B0604030504040204" pitchFamily="34" charset="-120"/>
                <a:cs typeface="Heiti TC Light"/>
              </a:rPr>
              <a:t>日火化，终年</a:t>
            </a:r>
            <a:r>
              <a:rPr lang="en-US" altLang="zh-TW" sz="1900" dirty="0" smtClean="0">
                <a:latin typeface="微軟正黑體" panose="020B0604030504040204" pitchFamily="34" charset="-120"/>
                <a:ea typeface="微軟正黑體" panose="020B0604030504040204" pitchFamily="34" charset="-120"/>
                <a:cs typeface="Heiti TC Light"/>
              </a:rPr>
              <a:t>53</a:t>
            </a:r>
            <a:r>
              <a:rPr lang="zh-Hant" altLang="en-US" sz="1900" dirty="0" smtClean="0">
                <a:latin typeface="微軟正黑體" panose="020B0604030504040204" pitchFamily="34" charset="-120"/>
                <a:ea typeface="微軟正黑體" panose="020B0604030504040204" pitchFamily="34" charset="-120"/>
                <a:cs typeface="Heiti TC Light"/>
              </a:rPr>
              <a:t>岁。</a:t>
            </a:r>
            <a:endParaRPr lang="en-US" sz="1900" dirty="0">
              <a:latin typeface="微軟正黑體" panose="020B0604030504040204" pitchFamily="34" charset="-120"/>
              <a:ea typeface="微軟正黑體" panose="020B0604030504040204" pitchFamily="34" charset="-120"/>
              <a:cs typeface="Heiti TC Light"/>
            </a:endParaRPr>
          </a:p>
        </p:txBody>
      </p:sp>
      <p:sp>
        <p:nvSpPr>
          <p:cNvPr id="14" name="Rectangle 13"/>
          <p:cNvSpPr/>
          <p:nvPr/>
        </p:nvSpPr>
        <p:spPr>
          <a:xfrm>
            <a:off x="35496" y="4243453"/>
            <a:ext cx="9036496" cy="184665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原延吉市铁南长青小区支部书记</a:t>
            </a:r>
            <a:r>
              <a:rPr lang="zh-TW" altLang="en-US" sz="1900" b="1" dirty="0" smtClean="0">
                <a:solidFill>
                  <a:srgbClr val="008000"/>
                </a:solidFill>
                <a:latin typeface="微軟正黑體" panose="020B0604030504040204" pitchFamily="34" charset="-120"/>
                <a:ea typeface="微軟正黑體" panose="020B0604030504040204" pitchFamily="34" charset="-120"/>
                <a:cs typeface="Heiti TC Light"/>
              </a:rPr>
              <a:t>金雄范</a:t>
            </a:r>
            <a:r>
              <a:rPr lang="zh-TW" altLang="en-US" sz="1900" b="1" dirty="0" smtClean="0">
                <a:solidFill>
                  <a:srgbClr val="0000FF"/>
                </a:solidFill>
                <a:latin typeface="微軟正黑體" panose="020B0604030504040204" pitchFamily="34" charset="-120"/>
                <a:ea typeface="微軟正黑體" panose="020B0604030504040204" pitchFamily="34" charset="-120"/>
                <a:cs typeface="Heiti TC Light"/>
              </a:rPr>
              <a:t>，恶报殃及家人</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明慧网</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2007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3</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0</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900" b="1" dirty="0" smtClean="0">
              <a:solidFill>
                <a:srgbClr val="660066"/>
              </a:solidFill>
              <a:latin typeface="微軟正黑體" panose="020B0604030504040204" pitchFamily="34" charset="-120"/>
              <a:ea typeface="微軟正黑體" panose="020B0604030504040204" pitchFamily="34" charset="-120"/>
              <a:cs typeface="Heiti TC Light"/>
            </a:endParaRPr>
          </a:p>
          <a:p>
            <a:endParaRPr lang="en-US" altLang="zh-Hant" sz="1900" dirty="0">
              <a:latin typeface="微軟正黑體" panose="020B0604030504040204" pitchFamily="34" charset="-120"/>
              <a:ea typeface="微軟正黑體" panose="020B0604030504040204" pitchFamily="34" charset="-120"/>
              <a:cs typeface="Heiti TC Light"/>
            </a:endParaRPr>
          </a:p>
          <a:p>
            <a:r>
              <a:rPr lang="zh-Hant" altLang="en-US" sz="1900" dirty="0" smtClean="0">
                <a:latin typeface="微軟正黑體" panose="020B0604030504040204" pitchFamily="34" charset="-120"/>
                <a:ea typeface="微軟正黑體" panose="020B0604030504040204" pitchFamily="34" charset="-120"/>
                <a:cs typeface="Heiti TC Light"/>
              </a:rPr>
              <a:t>原延吉市铁南长青小区长龙居支部书记金雄范（原来在延吉市二中当过老师），</a:t>
            </a:r>
            <a:r>
              <a:rPr lang="en-US" altLang="zh-Hant" sz="1900" dirty="0" smtClean="0">
                <a:latin typeface="微軟正黑體" panose="020B0604030504040204" pitchFamily="34" charset="-120"/>
                <a:ea typeface="微軟正黑體" panose="020B0604030504040204" pitchFamily="34" charset="-120"/>
                <a:cs typeface="Heiti TC Light"/>
              </a:rPr>
              <a:t>99</a:t>
            </a:r>
            <a:r>
              <a:rPr lang="zh-Hant" altLang="en-US" sz="1900" dirty="0" smtClean="0">
                <a:latin typeface="微軟正黑體" panose="020B0604030504040204" pitchFamily="34" charset="-120"/>
                <a:ea typeface="微軟正黑體" panose="020B0604030504040204" pitchFamily="34" charset="-120"/>
                <a:cs typeface="Heiti TC Light"/>
              </a:rPr>
              <a:t>年</a:t>
            </a:r>
            <a:r>
              <a:rPr lang="en-US" altLang="zh-Hant" sz="1900" dirty="0" smtClean="0">
                <a:latin typeface="微軟正黑體" panose="020B0604030504040204" pitchFamily="34" charset="-120"/>
                <a:ea typeface="微軟正黑體" panose="020B0604030504040204" pitchFamily="34" charset="-120"/>
                <a:cs typeface="Heiti TC Light"/>
              </a:rPr>
              <a:t>7</a:t>
            </a:r>
            <a:r>
              <a:rPr lang="zh-Hant" altLang="en-US" sz="1900" dirty="0" smtClean="0">
                <a:latin typeface="微軟正黑體" panose="020B0604030504040204" pitchFamily="34" charset="-120"/>
                <a:ea typeface="微軟正黑體" panose="020B0604030504040204" pitchFamily="34" charset="-120"/>
                <a:cs typeface="Heiti TC Light"/>
              </a:rPr>
              <a:t>月</a:t>
            </a:r>
            <a:r>
              <a:rPr lang="en-US" altLang="zh-Hant" sz="1900" dirty="0" smtClean="0">
                <a:latin typeface="微軟正黑體" panose="020B0604030504040204" pitchFamily="34" charset="-120"/>
                <a:ea typeface="微軟正黑體" panose="020B0604030504040204" pitchFamily="34" charset="-120"/>
                <a:cs typeface="Heiti TC Light"/>
              </a:rPr>
              <a:t>20</a:t>
            </a:r>
            <a:r>
              <a:rPr lang="zh-Hant" altLang="en-US" sz="1900" dirty="0" smtClean="0">
                <a:latin typeface="微軟正黑體" panose="020B0604030504040204" pitchFamily="34" charset="-120"/>
                <a:ea typeface="微軟正黑體" panose="020B0604030504040204" pitchFamily="34" charset="-120"/>
                <a:cs typeface="Heiti TC Light"/>
              </a:rPr>
              <a:t>日以来，因受邪党媒体造谣蒙蔽，</a:t>
            </a:r>
            <a:r>
              <a:rPr lang="zh-Hant" altLang="en-US" sz="1900" dirty="0" smtClean="0">
                <a:solidFill>
                  <a:srgbClr val="FF0000"/>
                </a:solidFill>
                <a:latin typeface="微軟正黑體" panose="020B0604030504040204" pitchFamily="34" charset="-120"/>
                <a:ea typeface="微軟正黑體" panose="020B0604030504040204" pitchFamily="34" charset="-120"/>
                <a:cs typeface="Heiti TC Light"/>
              </a:rPr>
              <a:t>仇视法轮大法，辱骂法轮功创始人</a:t>
            </a:r>
            <a:r>
              <a:rPr lang="zh-Hant" altLang="en-US" sz="1900" dirty="0" smtClean="0">
                <a:latin typeface="微軟正黑體" panose="020B0604030504040204" pitchFamily="34" charset="-120"/>
                <a:ea typeface="微軟正黑體" panose="020B0604030504040204" pitchFamily="34" charset="-120"/>
                <a:cs typeface="Heiti TC Light"/>
              </a:rPr>
              <a:t>，迫害法轮功学员。金雄范做恶遭报累及家人，现过的生不如死。</a:t>
            </a:r>
            <a:r>
              <a:rPr lang="en-US" altLang="zh-Hant" sz="1900" dirty="0" smtClean="0">
                <a:latin typeface="微軟正黑體" panose="020B0604030504040204" pitchFamily="34" charset="-120"/>
                <a:ea typeface="微軟正黑體" panose="020B0604030504040204" pitchFamily="34" charset="-120"/>
                <a:cs typeface="Heiti TC Light"/>
              </a:rPr>
              <a:t>2006</a:t>
            </a:r>
            <a:r>
              <a:rPr lang="zh-Hant" altLang="en-US" sz="1900" dirty="0" smtClean="0">
                <a:latin typeface="微軟正黑體" panose="020B0604030504040204" pitchFamily="34" charset="-120"/>
                <a:ea typeface="微軟正黑體" panose="020B0604030504040204" pitchFamily="34" charset="-120"/>
                <a:cs typeface="Heiti TC Light"/>
              </a:rPr>
              <a:t>年</a:t>
            </a:r>
            <a:r>
              <a:rPr lang="en-US" altLang="zh-Hant" sz="1900" dirty="0" smtClean="0">
                <a:latin typeface="微軟正黑體" panose="020B0604030504040204" pitchFamily="34" charset="-120"/>
                <a:ea typeface="微軟正黑體" panose="020B0604030504040204" pitchFamily="34" charset="-120"/>
                <a:cs typeface="Heiti TC Light"/>
              </a:rPr>
              <a:t>4</a:t>
            </a:r>
            <a:r>
              <a:rPr lang="zh-Hant" altLang="en-US" sz="1900" dirty="0" smtClean="0">
                <a:latin typeface="微軟正黑體" panose="020B0604030504040204" pitchFamily="34" charset="-120"/>
                <a:ea typeface="微軟正黑體" panose="020B0604030504040204" pitchFamily="34" charset="-120"/>
                <a:cs typeface="Heiti TC Light"/>
              </a:rPr>
              <a:t>月</a:t>
            </a:r>
            <a:r>
              <a:rPr lang="en-US" altLang="zh-Hant" sz="1900" dirty="0" smtClean="0">
                <a:latin typeface="微軟正黑體" panose="020B0604030504040204" pitchFamily="34" charset="-120"/>
                <a:ea typeface="微軟正黑體" panose="020B0604030504040204" pitchFamily="34" charset="-120"/>
                <a:cs typeface="Heiti TC Light"/>
              </a:rPr>
              <a:t>1</a:t>
            </a:r>
            <a:r>
              <a:rPr lang="zh-Hant" altLang="en-US" sz="1900" dirty="0" smtClean="0">
                <a:latin typeface="微軟正黑體" panose="020B0604030504040204" pitchFamily="34" charset="-120"/>
                <a:ea typeface="微軟正黑體" panose="020B0604030504040204" pitchFamily="34" charset="-120"/>
                <a:cs typeface="Heiti TC Light"/>
              </a:rPr>
              <a:t>日早晨，金雄范因患病去医院打针时，</a:t>
            </a:r>
            <a:r>
              <a:rPr lang="zh-Hant" altLang="en-US" sz="1900" dirty="0" smtClean="0">
                <a:solidFill>
                  <a:srgbClr val="FF0000"/>
                </a:solidFill>
                <a:latin typeface="微軟正黑體" panose="020B0604030504040204" pitchFamily="34" charset="-120"/>
                <a:ea typeface="微軟正黑體" panose="020B0604030504040204" pitchFamily="34" charset="-120"/>
                <a:cs typeface="Heiti TC Light"/>
              </a:rPr>
              <a:t>其患精神病的女儿用菜刀将妈妈砍死。</a:t>
            </a:r>
            <a:endParaRPr lang="en-US" sz="1900" dirty="0">
              <a:solidFill>
                <a:srgbClr val="FF0000"/>
              </a:solidFill>
              <a:latin typeface="微軟正黑體" panose="020B0604030504040204" pitchFamily="34" charset="-120"/>
              <a:ea typeface="微軟正黑體" panose="020B0604030504040204" pitchFamily="34" charset="-120"/>
              <a:cs typeface="Heiti TC Light"/>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矩形 5"/>
          <p:cNvSpPr txBox="1"/>
          <p:nvPr/>
        </p:nvSpPr>
        <p:spPr>
          <a:xfrm>
            <a:off x="318705" y="184282"/>
            <a:ext cx="4630431" cy="584771"/>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3200" b="1">
                <a:solidFill>
                  <a:srgbClr val="FFFFFF"/>
                </a:solidFill>
                <a:latin typeface="微軟正黑體"/>
                <a:ea typeface="微軟正黑體"/>
                <a:cs typeface="微軟正黑體"/>
                <a:sym typeface="微軟正黑體"/>
              </a:defRPr>
            </a:lvl1pPr>
          </a:lstStyle>
          <a:p>
            <a:r>
              <a:rPr dirty="0" smtClean="0"/>
              <a:t>11-3. </a:t>
            </a:r>
            <a:r>
              <a:rPr dirty="0" err="1" smtClean="0"/>
              <a:t>XX市官员恶报实例</a:t>
            </a:r>
            <a:endParaRPr dirty="0"/>
          </a:p>
        </p:txBody>
      </p:sp>
      <p:grpSp>
        <p:nvGrpSpPr>
          <p:cNvPr id="233" name="矩形 3"/>
          <p:cNvGrpSpPr/>
          <p:nvPr/>
        </p:nvGrpSpPr>
        <p:grpSpPr>
          <a:xfrm>
            <a:off x="6695" y="6103"/>
            <a:ext cx="9130610" cy="836723"/>
            <a:chOff x="-1" y="0"/>
            <a:chExt cx="9130608" cy="836722"/>
          </a:xfrm>
        </p:grpSpPr>
        <p:sp>
          <p:nvSpPr>
            <p:cNvPr id="231" name="矩形"/>
            <p:cNvSpPr/>
            <p:nvPr/>
          </p:nvSpPr>
          <p:spPr>
            <a:xfrm>
              <a:off x="-1" y="0"/>
              <a:ext cx="9130608" cy="836722"/>
            </a:xfrm>
            <a:prstGeom prst="rect">
              <a:avLst/>
            </a:prstGeom>
            <a:solidFill>
              <a:srgbClr val="94219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2" name="9-3. 株洲市官員惡報實例"/>
            <p:cNvSpPr txBox="1"/>
            <p:nvPr/>
          </p:nvSpPr>
          <p:spPr>
            <a:xfrm>
              <a:off x="-1" y="125971"/>
              <a:ext cx="9130608"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 9</a:t>
              </a:r>
              <a:r>
                <a:rPr dirty="0" smtClean="0"/>
                <a:t>-4</a:t>
              </a:r>
              <a:r>
                <a:rPr dirty="0"/>
                <a:t>. </a:t>
              </a:r>
              <a:r>
                <a:rPr dirty="0" err="1"/>
                <a:t>延吉市</a:t>
              </a:r>
              <a:endParaRPr dirty="0"/>
            </a:p>
          </p:txBody>
        </p:sp>
      </p:grpSp>
      <p:sp>
        <p:nvSpPr>
          <p:cNvPr id="234" name="矩形"/>
          <p:cNvSpPr/>
          <p:nvPr/>
        </p:nvSpPr>
        <p:spPr>
          <a:xfrm>
            <a:off x="7088088" y="100428"/>
            <a:ext cx="1882805" cy="648079"/>
          </a:xfrm>
          <a:prstGeom prst="rect">
            <a:avLst/>
          </a:prstGeom>
          <a:solidFill>
            <a:srgbClr val="FFFFFF"/>
          </a:solidFill>
          <a:ln w="28575">
            <a:solidFill>
              <a:srgbClr val="942192"/>
            </a:solidFill>
          </a:ln>
        </p:spPr>
        <p:txBody>
          <a:bodyPr lIns="45719" rIns="45719" anchor="ctr"/>
          <a:lstStyle/>
          <a:p>
            <a:pPr algn="ctr">
              <a:defRPr sz="4000" b="1">
                <a:solidFill>
                  <a:srgbClr val="984807"/>
                </a:solidFill>
                <a:latin typeface="微軟正黑體"/>
                <a:ea typeface="微軟正黑體"/>
                <a:cs typeface="微軟正黑體"/>
                <a:sym typeface="微軟正黑體"/>
              </a:defRPr>
            </a:pPr>
            <a:endParaRPr/>
          </a:p>
        </p:txBody>
      </p:sp>
      <p:sp>
        <p:nvSpPr>
          <p:cNvPr id="235" name="案情1"/>
          <p:cNvSpPr txBox="1"/>
          <p:nvPr/>
        </p:nvSpPr>
        <p:spPr>
          <a:xfrm>
            <a:off x="7088088" y="70521"/>
            <a:ext cx="188280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p>
            <a:pPr algn="ctr">
              <a:defRPr sz="4000" b="1">
                <a:solidFill>
                  <a:srgbClr val="942192"/>
                </a:solidFill>
                <a:latin typeface="微軟正黑體"/>
                <a:ea typeface="微軟正黑體"/>
                <a:cs typeface="微軟正黑體"/>
                <a:sym typeface="微軟正黑體"/>
              </a:defRPr>
            </a:pPr>
            <a:r>
              <a:rPr dirty="0" smtClean="0"/>
              <a:t>善报2</a:t>
            </a:r>
            <a:r>
              <a:rPr lang="en-US" dirty="0" smtClean="0"/>
              <a:t>3</a:t>
            </a:r>
            <a:endParaRPr dirty="0"/>
          </a:p>
        </p:txBody>
      </p:sp>
      <p:sp>
        <p:nvSpPr>
          <p:cNvPr id="8" name="Rectangle 7"/>
          <p:cNvSpPr/>
          <p:nvPr/>
        </p:nvSpPr>
        <p:spPr>
          <a:xfrm>
            <a:off x="41901" y="898286"/>
            <a:ext cx="8928992" cy="535531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b="1" dirty="0" smtClean="0">
                <a:solidFill>
                  <a:srgbClr val="0000FF"/>
                </a:solidFill>
                <a:latin typeface="微軟正黑體" panose="020B0604030504040204" pitchFamily="34" charset="-120"/>
                <a:ea typeface="微軟正黑體" panose="020B0604030504040204" pitchFamily="34" charset="-120"/>
                <a:cs typeface="Heiti TC Light"/>
              </a:rPr>
              <a:t>大法给了我母亲第二次生命</a:t>
            </a:r>
            <a:r>
              <a:rPr lang="en-US" altLang="zh-Hant" b="1" dirty="0" smtClean="0">
                <a:solidFill>
                  <a:srgbClr val="0000FF"/>
                </a:solidFill>
                <a:latin typeface="微軟正黑體" panose="020B0604030504040204" pitchFamily="34" charset="-120"/>
                <a:ea typeface="微軟正黑體" panose="020B0604030504040204" pitchFamily="34" charset="-120"/>
                <a:cs typeface="Heiti TC Light"/>
              </a:rPr>
              <a:t> </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明慧网</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2010</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年</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1</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月</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2</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5</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日</a:t>
            </a:r>
            <a:r>
              <a:rPr lang="en-US" altLang="zh-TW" dirty="0" smtClean="0">
                <a:solidFill>
                  <a:srgbClr val="008000"/>
                </a:solidFill>
                <a:latin typeface="微軟正黑體" panose="020B0604030504040204" pitchFamily="34" charset="-120"/>
                <a:ea typeface="微軟正黑體" panose="020B0604030504040204" pitchFamily="34" charset="-120"/>
                <a:cs typeface="Heiti TC Light"/>
              </a:rPr>
              <a:t>】</a:t>
            </a:r>
            <a:endParaRPr lang="en-US" altLang="zh-Hant" dirty="0" smtClean="0">
              <a:solidFill>
                <a:srgbClr val="008000"/>
              </a:solidFill>
              <a:latin typeface="微軟正黑體" panose="020B0604030504040204" pitchFamily="34" charset="-120"/>
              <a:ea typeface="微軟正黑體" panose="020B0604030504040204" pitchFamily="34" charset="-120"/>
              <a:cs typeface="Heiti TC Light"/>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我母亲住在吉林省延吉市，名叫洪顺女，朝鲜族。今年</a:t>
            </a:r>
            <a:r>
              <a:rPr lang="en-US" altLang="zh-Hant" dirty="0" smtClean="0">
                <a:latin typeface="微軟正黑體" panose="020B0604030504040204" pitchFamily="34" charset="-120"/>
                <a:ea typeface="微軟正黑體" panose="020B0604030504040204" pitchFamily="34" charset="-120"/>
              </a:rPr>
              <a:t>85</a:t>
            </a:r>
            <a:r>
              <a:rPr lang="zh-Hant" altLang="en-US" dirty="0" smtClean="0">
                <a:latin typeface="微軟正黑體" panose="020B0604030504040204" pitchFamily="34" charset="-120"/>
                <a:ea typeface="微軟正黑體" panose="020B0604030504040204" pitchFamily="34" charset="-120"/>
              </a:rPr>
              <a:t>岁。</a:t>
            </a:r>
            <a:r>
              <a:rPr lang="en-US" altLang="zh-Hant" dirty="0" smtClean="0">
                <a:latin typeface="微軟正黑體" panose="020B0604030504040204" pitchFamily="34" charset="-120"/>
                <a:ea typeface="微軟正黑體" panose="020B0604030504040204" pitchFamily="34" charset="-120"/>
              </a:rPr>
              <a:t>81</a:t>
            </a:r>
            <a:r>
              <a:rPr lang="zh-Hant" altLang="en-US" dirty="0" smtClean="0">
                <a:latin typeface="微軟正黑體" panose="020B0604030504040204" pitchFamily="34" charset="-120"/>
                <a:ea typeface="微軟正黑體" panose="020B0604030504040204" pitchFamily="34" charset="-120"/>
              </a:rPr>
              <a:t>岁那年过了生死难。</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那年母亲浮肿特别厉害，浑身上下像气球似的胀得连呼吸都特别困难，憋得快咽气似的难受，病情严重的半年期间一直躺在床上起不来，没吃过一勺饭，只能喝点米粉和鸡蛋粥来维持生命。</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医生检查后说是严重肝腹水。住院治疗</a:t>
            </a:r>
            <a:r>
              <a:rPr lang="en-US" altLang="zh-Hant" dirty="0" smtClean="0">
                <a:latin typeface="微軟正黑體" panose="020B0604030504040204" pitchFamily="34" charset="-120"/>
                <a:ea typeface="微軟正黑體" panose="020B0604030504040204" pitchFamily="34" charset="-120"/>
              </a:rPr>
              <a:t>11</a:t>
            </a:r>
            <a:r>
              <a:rPr lang="zh-Hant" altLang="en-US" dirty="0" smtClean="0">
                <a:latin typeface="微軟正黑體" panose="020B0604030504040204" pitchFamily="34" charset="-120"/>
                <a:ea typeface="微軟正黑體" panose="020B0604030504040204" pitchFamily="34" charset="-120"/>
              </a:rPr>
              <a:t>天一点都不见效，大夫说不行了，回家去吧。那时母亲特别伤心。</a:t>
            </a: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回家后我想起朋友告诉的</a:t>
            </a:r>
            <a:r>
              <a:rPr lang="zh-Hant" altLang="en-US" dirty="0" smtClean="0">
                <a:solidFill>
                  <a:srgbClr val="FF0000"/>
                </a:solidFill>
                <a:latin typeface="微軟正黑體" panose="020B0604030504040204" pitchFamily="34" charset="-120"/>
                <a:ea typeface="微軟正黑體" panose="020B0604030504040204" pitchFamily="34" charset="-120"/>
              </a:rPr>
              <a:t>「遇到危难时诚心念法轮大法好，真善忍好」</a:t>
            </a:r>
            <a:r>
              <a:rPr lang="zh-Hant" altLang="en-US" dirty="0" smtClean="0">
                <a:latin typeface="微軟正黑體" panose="020B0604030504040204" pitchFamily="34" charset="-120"/>
                <a:ea typeface="微軟正黑體" panose="020B0604030504040204" pitchFamily="34" charset="-120"/>
              </a:rPr>
              <a:t>，</a:t>
            </a:r>
            <a:r>
              <a:rPr lang="zh-Hant" altLang="en-US" dirty="0" smtClean="0">
                <a:latin typeface="微軟正黑體" panose="020B0604030504040204" pitchFamily="34" charset="-120"/>
                <a:ea typeface="微軟正黑體" panose="020B0604030504040204" pitchFamily="34" charset="-120"/>
              </a:rPr>
              <a:t>就</a:t>
            </a:r>
            <a:r>
              <a:rPr lang="zh-TW" altLang="en-US" dirty="0" smtClean="0">
                <a:latin typeface="微軟正黑體" panose="020B0604030504040204" pitchFamily="34" charset="-120"/>
                <a:ea typeface="微軟正黑體" panose="020B0604030504040204" pitchFamily="34" charset="-120"/>
              </a:rPr>
              <a:t>叫</a:t>
            </a:r>
            <a:r>
              <a:rPr lang="zh-Hant" altLang="en-US" dirty="0" smtClean="0">
                <a:latin typeface="微軟正黑體" panose="020B0604030504040204" pitchFamily="34" charset="-120"/>
                <a:ea typeface="微軟正黑體" panose="020B0604030504040204" pitchFamily="34" charset="-120"/>
              </a:rPr>
              <a:t>母亲念。</a:t>
            </a:r>
            <a:endParaRPr lang="zh-Hant" altLang="en-US" dirty="0">
              <a:latin typeface="微軟正黑體" panose="020B0604030504040204" pitchFamily="34" charset="-120"/>
              <a:ea typeface="微軟正黑體" panose="020B0604030504040204" pitchFamily="34" charset="-120"/>
            </a:endParaRP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母亲很诚心地念起来了。没多久奇迹发生了，每隔半小时就排出一次尿，浮肿也渐渐地消减，这样几天之间折磨得她半死不活的绝症不翼而飞了，而且因为不停地淌鼻涕吃饭时用面巾纸堵鼻孔才能吃饭的病也不治自好了。</a:t>
            </a:r>
            <a:r>
              <a:rPr lang="zh-Hant" altLang="en-US" dirty="0" smtClean="0">
                <a:solidFill>
                  <a:srgbClr val="FF0000"/>
                </a:solidFill>
                <a:latin typeface="微軟正黑體" panose="020B0604030504040204" pitchFamily="34" charset="-120"/>
                <a:ea typeface="微軟正黑體" panose="020B0604030504040204" pitchFamily="34" charset="-120"/>
              </a:rPr>
              <a:t>现在母亲身体很好，看起来年轻许多</a:t>
            </a:r>
            <a:r>
              <a:rPr lang="zh-Hant" altLang="en-US" dirty="0" smtClean="0">
                <a:latin typeface="微軟正黑體" panose="020B0604030504040204" pitchFamily="34" charset="-120"/>
                <a:ea typeface="微軟正黑體" panose="020B0604030504040204" pitchFamily="34" charset="-120"/>
              </a:rPr>
              <a:t>。</a:t>
            </a:r>
            <a:endParaRPr lang="zh-Hant" altLang="en-US" dirty="0">
              <a:latin typeface="微軟正黑體" panose="020B0604030504040204" pitchFamily="34" charset="-120"/>
              <a:ea typeface="微軟正黑體" panose="020B0604030504040204" pitchFamily="34" charset="-120"/>
            </a:endParaRPr>
          </a:p>
          <a:p>
            <a:endParaRPr lang="zh-Hant" altLang="en-US"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对传法轮大法的李老师表示衷心的感谢！希望大家也记住「法轮大法好」！李洪志老师是咱老百姓的真正的救命恩人。</a:t>
            </a:r>
            <a:endParaRPr lang="en-US" dirty="0">
              <a:latin typeface="微軟正黑體" panose="020B0604030504040204" pitchFamily="34" charset="-120"/>
              <a:ea typeface="微軟正黑體" panose="020B0604030504040204" pitchFamily="34" charset="-120"/>
            </a:endParaRP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6" name="矩形 5"/>
          <p:cNvGrpSpPr/>
          <p:nvPr/>
        </p:nvGrpSpPr>
        <p:grpSpPr>
          <a:xfrm>
            <a:off x="0" y="-21"/>
            <a:ext cx="9144000" cy="848946"/>
            <a:chOff x="0" y="-10"/>
            <a:chExt cx="9144000" cy="848945"/>
          </a:xfrm>
        </p:grpSpPr>
        <p:sp>
          <p:nvSpPr>
            <p:cNvPr id="204"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5" name="9-1. 湖南專案一(株洲市)"/>
            <p:cNvSpPr txBox="1"/>
            <p:nvPr/>
          </p:nvSpPr>
          <p:spPr>
            <a:xfrm>
              <a:off x="0" y="132074"/>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lang="zh-TW" altLang="en-US" dirty="0" smtClean="0"/>
                <a:t> </a:t>
              </a:r>
              <a:r>
                <a:rPr dirty="0" smtClean="0"/>
                <a:t>1</a:t>
              </a:r>
              <a:r>
                <a:rPr lang="en-US" dirty="0" smtClean="0"/>
                <a:t>0</a:t>
              </a:r>
              <a:r>
                <a:rPr dirty="0" smtClean="0"/>
                <a:t>-1.</a:t>
              </a:r>
              <a:r>
                <a:rPr lang="zh-TW" altLang="en-US" dirty="0"/>
                <a:t>通化</a:t>
              </a:r>
              <a:r>
                <a:rPr lang="zh-TW" altLang="en-US" dirty="0" smtClean="0"/>
                <a:t>市</a:t>
              </a:r>
              <a:r>
                <a:rPr dirty="0" smtClean="0"/>
                <a:t>-</a:t>
              </a:r>
              <a:r>
                <a:rPr lang="zh-TW" altLang="en-US" dirty="0" smtClean="0"/>
                <a:t>通化县</a:t>
              </a:r>
              <a:endParaRPr dirty="0"/>
            </a:p>
          </p:txBody>
        </p:sp>
      </p:grpSp>
      <p:grpSp>
        <p:nvGrpSpPr>
          <p:cNvPr id="209" name="矩形 1"/>
          <p:cNvGrpSpPr/>
          <p:nvPr/>
        </p:nvGrpSpPr>
        <p:grpSpPr>
          <a:xfrm>
            <a:off x="7164286" y="70522"/>
            <a:ext cx="1882808" cy="707882"/>
            <a:chOff x="0" y="47378"/>
            <a:chExt cx="1882807" cy="707881"/>
          </a:xfrm>
        </p:grpSpPr>
        <p:sp>
          <p:nvSpPr>
            <p:cNvPr id="207" name="矩形"/>
            <p:cNvSpPr/>
            <p:nvPr/>
          </p:nvSpPr>
          <p:spPr>
            <a:xfrm>
              <a:off x="0"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08" name="案情1"/>
            <p:cNvSpPr txBox="1"/>
            <p:nvPr/>
          </p:nvSpPr>
          <p:spPr>
            <a:xfrm>
              <a:off x="0" y="47378"/>
              <a:ext cx="1882807"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984807"/>
                  </a:solidFill>
                  <a:latin typeface="微軟正黑體"/>
                  <a:ea typeface="微軟正黑體"/>
                  <a:cs typeface="微軟正黑體"/>
                  <a:sym typeface="微軟正黑體"/>
                </a:defRPr>
              </a:pPr>
              <a:r>
                <a:rPr dirty="0" smtClean="0"/>
                <a:t>案情</a:t>
              </a:r>
              <a:r>
                <a:rPr lang="en-US" dirty="0"/>
                <a:t>4</a:t>
              </a:r>
              <a:endParaRPr dirty="0"/>
            </a:p>
          </p:txBody>
        </p:sp>
      </p:grpSp>
      <p:sp>
        <p:nvSpPr>
          <p:cNvPr id="2" name="矩形 1"/>
          <p:cNvSpPr/>
          <p:nvPr/>
        </p:nvSpPr>
        <p:spPr>
          <a:xfrm>
            <a:off x="394062" y="1110829"/>
            <a:ext cx="8355876" cy="2246769"/>
          </a:xfrm>
          <a:prstGeom prst="rect">
            <a:avLst/>
          </a:prstGeom>
        </p:spPr>
        <p:txBody>
          <a:bodyPr wrap="square">
            <a:spAutoFit/>
          </a:bodyPr>
          <a:lstStyle/>
          <a:p>
            <a:r>
              <a:rPr lang="zh-TW" altLang="en-US" sz="2000" b="1" dirty="0" smtClean="0">
                <a:latin typeface="微軟正黑體" panose="020B0604030504040204" pitchFamily="34" charset="-120"/>
                <a:ea typeface="微軟正黑體" panose="020B0604030504040204" pitchFamily="34" charset="-120"/>
              </a:rPr>
              <a:t>性质：</a:t>
            </a:r>
            <a:r>
              <a:rPr lang="zh-TW" altLang="en-US" sz="2000" dirty="0" smtClean="0">
                <a:solidFill>
                  <a:srgbClr val="C00000"/>
                </a:solidFill>
                <a:latin typeface="微軟正黑體" panose="020B0604030504040204" pitchFamily="34" charset="-120"/>
                <a:ea typeface="微軟正黑體" panose="020B0604030504040204" pitchFamily="34" charset="-120"/>
              </a:rPr>
              <a:t>污蔑 </a:t>
            </a:r>
            <a:r>
              <a:rPr lang="en-US" altLang="zh-TW" sz="2000" dirty="0" smtClean="0">
                <a:solidFill>
                  <a:srgbClr val="C00000"/>
                </a:solidFill>
                <a:latin typeface="微軟正黑體" panose="020B0604030504040204" pitchFamily="34" charset="-120"/>
                <a:ea typeface="微軟正黑體" panose="020B0604030504040204" pitchFamily="34" charset="-120"/>
              </a:rPr>
              <a:t>(</a:t>
            </a:r>
            <a:r>
              <a:rPr lang="zh-TW" altLang="en-US" sz="2000" dirty="0" smtClean="0">
                <a:solidFill>
                  <a:srgbClr val="C00000"/>
                </a:solidFill>
                <a:latin typeface="微軟正黑體" panose="020B0604030504040204" pitchFamily="34" charset="-120"/>
                <a:ea typeface="微軟正黑體" panose="020B0604030504040204" pitchFamily="34" charset="-120"/>
              </a:rPr>
              <a:t>教育系统内</a:t>
            </a:r>
            <a:r>
              <a:rPr lang="en-US" altLang="zh-TW" sz="2000" dirty="0" smtClean="0">
                <a:solidFill>
                  <a:srgbClr val="C00000"/>
                </a:solidFill>
                <a:latin typeface="微軟正黑體" panose="020B0604030504040204" pitchFamily="34" charset="-120"/>
                <a:ea typeface="微軟正黑體" panose="020B0604030504040204" pitchFamily="34" charset="-120"/>
              </a:rPr>
              <a:t>)</a:t>
            </a:r>
            <a:endParaRPr lang="zh-TW" altLang="en-US" sz="2000" dirty="0">
              <a:solidFill>
                <a:srgbClr val="C00000"/>
              </a:solidFill>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情况：</a:t>
            </a:r>
            <a:r>
              <a:rPr lang="en-US" altLang="zh-TW" sz="2000" dirty="0" smtClean="0">
                <a:latin typeface="微軟正黑體" panose="020B0604030504040204" pitchFamily="34" charset="-120"/>
                <a:ea typeface="微軟正黑體" panose="020B0604030504040204" pitchFamily="34" charset="-120"/>
              </a:rPr>
              <a:t>2017</a:t>
            </a:r>
            <a:r>
              <a:rPr lang="zh-TW" altLang="zh-TW"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9</a:t>
            </a:r>
            <a:r>
              <a:rPr lang="zh-TW" altLang="zh-TW"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27</a:t>
            </a:r>
            <a:r>
              <a:rPr lang="zh-TW" altLang="zh-TW" sz="2000" dirty="0">
                <a:latin typeface="微軟正黑體" panose="020B0604030504040204" pitchFamily="34" charset="-120"/>
                <a:ea typeface="微軟正黑體" panose="020B0604030504040204" pitchFamily="34" charset="-120"/>
              </a:rPr>
              <a:t>日</a:t>
            </a:r>
            <a:r>
              <a:rPr lang="zh-TW" altLang="zh-TW" sz="2000" dirty="0" smtClean="0">
                <a:latin typeface="微軟正黑體" panose="020B0604030504040204" pitchFamily="34" charset="-120"/>
                <a:ea typeface="微軟正黑體" panose="020B0604030504040204" pitchFamily="34" charset="-120"/>
              </a:rPr>
              <a:t>吉林省</a:t>
            </a:r>
            <a:r>
              <a:rPr lang="zh-TW" altLang="zh-TW" sz="2000" b="1" dirty="0" smtClean="0">
                <a:solidFill>
                  <a:schemeClr val="accent6">
                    <a:lumMod val="75000"/>
                  </a:schemeClr>
                </a:solidFill>
                <a:latin typeface="微軟正黑體" panose="020B0604030504040204" pitchFamily="34" charset="-120"/>
                <a:ea typeface="微軟正黑體" panose="020B0604030504040204" pitchFamily="34" charset="-120"/>
              </a:rPr>
              <a:t>通化县实验小学</a:t>
            </a:r>
            <a:r>
              <a:rPr lang="zh-TW" altLang="zh-TW" sz="2000" dirty="0" smtClean="0">
                <a:latin typeface="微軟正黑體" panose="020B0604030504040204" pitchFamily="34" charset="-120"/>
                <a:ea typeface="微軟正黑體" panose="020B0604030504040204" pitchFamily="34" charset="-120"/>
              </a:rPr>
              <a:t>让学生拿</a:t>
            </a:r>
            <a:r>
              <a:rPr lang="zh-TW" altLang="zh-TW" sz="2000" dirty="0" smtClean="0">
                <a:latin typeface="微軟正黑體" panose="020B0604030504040204" pitchFamily="34" charset="-120"/>
                <a:ea typeface="微軟正黑體" panose="020B0604030504040204" pitchFamily="34" charset="-120"/>
              </a:rPr>
              <a:t>回家</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一份污蔑法轮功的传单，</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标题是</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“法轮功”等</a:t>
            </a:r>
            <a:r>
              <a:rPr lang="en-US" altLang="zh-TW" sz="2000" dirty="0" smtClean="0">
                <a:latin typeface="微軟正黑體" panose="020B0604030504040204" pitchFamily="34" charset="-120"/>
                <a:ea typeface="微軟正黑體" panose="020B0604030504040204" pitchFamily="34" charset="-120"/>
              </a:rPr>
              <a:t>X</a:t>
            </a:r>
            <a:r>
              <a:rPr lang="zh-TW" altLang="zh-TW" sz="2000" dirty="0" smtClean="0">
                <a:latin typeface="微軟正黑體" panose="020B0604030504040204" pitchFamily="34" charset="-120"/>
                <a:ea typeface="微軟正黑體" panose="020B0604030504040204" pitchFamily="34" charset="-120"/>
              </a:rPr>
              <a:t>教的社会危害及调查表</a:t>
            </a:r>
            <a:r>
              <a:rPr lang="en-US" altLang="zh-TW" sz="2000" dirty="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写了六七条污蔑大法的内容，</a:t>
            </a:r>
            <a:r>
              <a:rPr lang="zh-TW" altLang="en-US" sz="2000" dirty="0" smtClean="0">
                <a:solidFill>
                  <a:srgbClr val="C00000"/>
                </a:solidFill>
                <a:latin typeface="微軟正黑體" panose="020B0604030504040204" pitchFamily="34" charset="-120"/>
                <a:ea typeface="微軟正黑體" panose="020B0604030504040204" pitchFamily="34" charset="-120"/>
              </a:rPr>
              <a:t>要求家长签字后次日上交</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据说其它学校也在搞</a:t>
            </a:r>
            <a:r>
              <a:rPr lang="zh-TW" altLang="en-US" sz="2000" dirty="0">
                <a:latin typeface="微軟正黑體" panose="020B0604030504040204" pitchFamily="34" charset="-120"/>
                <a:ea typeface="微軟正黑體" panose="020B0604030504040204" pitchFamily="34" charset="-120"/>
              </a:rPr>
              <a:t>。</a:t>
            </a:r>
          </a:p>
        </p:txBody>
      </p:sp>
    </p:spTree>
    <p:extLst>
      <p:ext uri="{BB962C8B-B14F-4D97-AF65-F5344CB8AC3E}">
        <p14:creationId xmlns:p14="http://schemas.microsoft.com/office/powerpoint/2010/main" val="277409622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矩形 5"/>
          <p:cNvGrpSpPr/>
          <p:nvPr/>
        </p:nvGrpSpPr>
        <p:grpSpPr>
          <a:xfrm>
            <a:off x="13396" y="-3"/>
            <a:ext cx="9130611" cy="836723"/>
            <a:chOff x="-1" y="0"/>
            <a:chExt cx="9130609" cy="836722"/>
          </a:xfrm>
        </p:grpSpPr>
        <p:sp>
          <p:nvSpPr>
            <p:cNvPr id="211"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 name="9-3. 株洲市被國際追查官員"/>
            <p:cNvSpPr txBox="1"/>
            <p:nvPr/>
          </p:nvSpPr>
          <p:spPr>
            <a:xfrm>
              <a:off x="-1" y="125968"/>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dirty="0" smtClean="0"/>
                <a:t>1</a:t>
              </a:r>
              <a:r>
                <a:rPr lang="en-US" dirty="0" smtClean="0"/>
                <a:t>0</a:t>
              </a:r>
              <a:r>
                <a:rPr dirty="0" smtClean="0"/>
                <a:t>-2.</a:t>
              </a:r>
              <a:r>
                <a:rPr lang="zh-TW" altLang="en-US" dirty="0"/>
                <a:t>通化市</a:t>
              </a:r>
              <a:r>
                <a:rPr lang="en-US" altLang="zh-TW" dirty="0" smtClean="0"/>
                <a:t>-</a:t>
              </a:r>
              <a:r>
                <a:rPr lang="zh-TW" altLang="en-US" dirty="0" smtClean="0"/>
                <a:t>通化县</a:t>
              </a:r>
              <a:endParaRPr lang="zh-TW" altLang="en-US" dirty="0"/>
            </a:p>
          </p:txBody>
        </p:sp>
      </p:grpSp>
      <p:grpSp>
        <p:nvGrpSpPr>
          <p:cNvPr id="216" name="矩形 7"/>
          <p:cNvGrpSpPr/>
          <p:nvPr/>
        </p:nvGrpSpPr>
        <p:grpSpPr>
          <a:xfrm>
            <a:off x="7164286" y="70524"/>
            <a:ext cx="1847951" cy="707882"/>
            <a:chOff x="0" y="47378"/>
            <a:chExt cx="1847950" cy="707881"/>
          </a:xfrm>
        </p:grpSpPr>
        <p:sp>
          <p:nvSpPr>
            <p:cNvPr id="214" name="矩形"/>
            <p:cNvSpPr/>
            <p:nvPr/>
          </p:nvSpPr>
          <p:spPr>
            <a:xfrm>
              <a:off x="0" y="77283"/>
              <a:ext cx="1847950" cy="648078"/>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15" name="追查1"/>
            <p:cNvSpPr txBox="1"/>
            <p:nvPr/>
          </p:nvSpPr>
          <p:spPr>
            <a:xfrm>
              <a:off x="0" y="47378"/>
              <a:ext cx="1847950"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0070C0"/>
                  </a:solidFill>
                  <a:latin typeface="微軟正黑體"/>
                  <a:ea typeface="微軟正黑體"/>
                  <a:cs typeface="微軟正黑體"/>
                  <a:sym typeface="微軟正黑體"/>
                </a:defRPr>
              </a:pPr>
              <a:r>
                <a:rPr dirty="0" smtClean="0"/>
                <a:t>追查</a:t>
              </a:r>
              <a:r>
                <a:rPr lang="en-US" dirty="0"/>
                <a:t>4</a:t>
              </a:r>
              <a:endParaRPr dirty="0"/>
            </a:p>
          </p:txBody>
        </p:sp>
      </p:grpSp>
      <p:sp>
        <p:nvSpPr>
          <p:cNvPr id="217" name="文字方塊 2"/>
          <p:cNvSpPr txBox="1"/>
          <p:nvPr/>
        </p:nvSpPr>
        <p:spPr>
          <a:xfrm>
            <a:off x="81019" y="915097"/>
            <a:ext cx="8931218" cy="5016758"/>
          </a:xfrm>
          <a:prstGeom prst="rect">
            <a:avLst/>
          </a:prstGeom>
          <a:ln w="38100">
            <a:solidFill>
              <a:srgbClr val="0070C0"/>
            </a:solidFill>
          </a:ln>
          <a:extLst>
            <a:ext uri="{C572A759-6A51-4108-AA02-DFA0A04FC94B}">
              <ma14:wrappingTextBoxFlag xmlns:ma14="http://schemas.microsoft.com/office/mac/drawingml/2011/main" xmlns="" val="1"/>
            </a:ext>
          </a:extLst>
        </p:spPr>
        <p:txBody>
          <a:bodyPr wrap="square" lIns="45719" rIns="45719">
            <a:spAutoFit/>
          </a:bodyPr>
          <a:lstStyle/>
          <a:p>
            <a:pPr>
              <a:defRPr sz="2000" b="1">
                <a:solidFill>
                  <a:srgbClr val="E46C0A"/>
                </a:solidFill>
                <a:latin typeface="微軟正黑體"/>
                <a:ea typeface="微軟正黑體"/>
                <a:cs typeface="微軟正黑體"/>
                <a:sym typeface="微軟正黑體"/>
              </a:defRPr>
            </a:pPr>
            <a:r>
              <a:rPr lang="zh-TW" altLang="en-US" b="1" dirty="0">
                <a:solidFill>
                  <a:srgbClr val="E46C0A"/>
                </a:solidFill>
              </a:rPr>
              <a:t>通化</a:t>
            </a:r>
            <a:r>
              <a:rPr lang="zh-TW" altLang="en-US" b="1" dirty="0" smtClean="0">
                <a:solidFill>
                  <a:srgbClr val="E46C0A"/>
                </a:solidFill>
              </a:rPr>
              <a:t>市</a:t>
            </a:r>
            <a:r>
              <a:rPr b="0" dirty="0" err="1" smtClean="0">
                <a:solidFill>
                  <a:srgbClr val="000000"/>
                </a:solidFill>
              </a:rPr>
              <a:t>许多官员因迫害法轮功被国际追查，包括</a:t>
            </a:r>
            <a:endParaRPr b="0" dirty="0">
              <a:solidFill>
                <a:srgbClr val="000000"/>
              </a:solidFill>
            </a:endParaRPr>
          </a:p>
          <a:p>
            <a:pPr>
              <a:defRPr sz="2000">
                <a:latin typeface="微軟正黑體"/>
                <a:ea typeface="微軟正黑體"/>
                <a:cs typeface="微軟正黑體"/>
                <a:sym typeface="微軟正黑體"/>
              </a:defRPr>
            </a:pPr>
            <a:endParaRPr b="0" dirty="0">
              <a:solidFill>
                <a:srgbClr val="000000"/>
              </a:solidFill>
            </a:endParaRPr>
          </a:p>
          <a:p>
            <a:pPr>
              <a:defRPr sz="2000">
                <a:latin typeface="微軟正黑體"/>
                <a:ea typeface="微軟正黑體"/>
                <a:cs typeface="微軟正黑體"/>
                <a:sym typeface="微軟正黑體"/>
              </a:defRPr>
            </a:pPr>
            <a:r>
              <a:rPr lang="zh-CN" altLang="en-US" dirty="0">
                <a:solidFill>
                  <a:srgbClr val="C00000"/>
                </a:solidFill>
              </a:rPr>
              <a:t>通化</a:t>
            </a:r>
            <a:r>
              <a:rPr lang="zh-CN" altLang="en-US" dirty="0" smtClean="0">
                <a:solidFill>
                  <a:srgbClr val="C00000"/>
                </a:solidFill>
              </a:rPr>
              <a:t>市</a:t>
            </a:r>
            <a:r>
              <a:rPr lang="zh-CN" altLang="en-US" dirty="0" smtClean="0"/>
              <a:t>政法委书记：</a:t>
            </a:r>
            <a:r>
              <a:rPr lang="zh-CN" altLang="en-US" b="1" dirty="0" smtClean="0"/>
              <a:t>赵忠国</a:t>
            </a:r>
            <a:r>
              <a:rPr lang="en-US" altLang="zh-CN" dirty="0" smtClean="0"/>
              <a:t>(</a:t>
            </a:r>
            <a:r>
              <a:rPr lang="en-US" altLang="zh-CN" dirty="0"/>
              <a:t>2015)</a:t>
            </a:r>
            <a:r>
              <a:rPr lang="zh-CN" altLang="en-US" dirty="0" smtClean="0"/>
              <a:t>、</a:t>
            </a:r>
            <a:r>
              <a:rPr lang="zh-CN" altLang="en-US" b="1" dirty="0" smtClean="0"/>
              <a:t>董晓伟</a:t>
            </a:r>
            <a:r>
              <a:rPr lang="en-US" altLang="zh-CN" dirty="0" smtClean="0"/>
              <a:t>(</a:t>
            </a:r>
            <a:r>
              <a:rPr lang="en-US" altLang="zh-CN" dirty="0"/>
              <a:t>2014)</a:t>
            </a:r>
          </a:p>
          <a:p>
            <a:pPr>
              <a:defRPr sz="2000">
                <a:latin typeface="微軟正黑體"/>
                <a:ea typeface="微軟正黑體"/>
                <a:cs typeface="微軟正黑體"/>
                <a:sym typeface="微軟正黑體"/>
              </a:defRPr>
            </a:pPr>
            <a:r>
              <a:rPr lang="zh-TW" altLang="en-US" dirty="0" smtClean="0"/>
              <a:t>            </a:t>
            </a:r>
            <a:r>
              <a:rPr lang="zh-CN" altLang="en-US" dirty="0" smtClean="0"/>
              <a:t>政法委副书记：</a:t>
            </a:r>
            <a:r>
              <a:rPr lang="zh-CN" altLang="en-US" b="1" dirty="0" smtClean="0"/>
              <a:t>王世谊</a:t>
            </a:r>
            <a:r>
              <a:rPr lang="en-US" altLang="zh-CN" dirty="0" smtClean="0"/>
              <a:t>(</a:t>
            </a:r>
            <a:r>
              <a:rPr lang="en-US" altLang="zh-CN" dirty="0"/>
              <a:t>2014)</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副市长</a:t>
            </a:r>
            <a:r>
              <a:rPr lang="zh-TW" altLang="en-US" dirty="0" smtClean="0"/>
              <a:t>兼</a:t>
            </a:r>
            <a:r>
              <a:rPr lang="zh-CN" altLang="en-US" dirty="0" smtClean="0"/>
              <a:t>公安局长</a:t>
            </a:r>
            <a:r>
              <a:rPr lang="zh-TW" altLang="en-US" dirty="0" smtClean="0"/>
              <a:t>：</a:t>
            </a:r>
            <a:r>
              <a:rPr lang="zh-CN" altLang="en-US" b="1" dirty="0" smtClean="0"/>
              <a:t>纪凯平</a:t>
            </a:r>
            <a:r>
              <a:rPr lang="en-US" altLang="zh-CN" dirty="0" smtClean="0"/>
              <a:t>(</a:t>
            </a:r>
            <a:r>
              <a:rPr lang="en-US" altLang="zh-CN" dirty="0"/>
              <a:t>2015)</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司法局局长</a:t>
            </a:r>
            <a:r>
              <a:rPr lang="zh-TW" altLang="en-US" dirty="0" smtClean="0"/>
              <a:t>：</a:t>
            </a:r>
            <a:r>
              <a:rPr lang="zh-CN" altLang="en-US" b="1" dirty="0" smtClean="0"/>
              <a:t>徐德富</a:t>
            </a:r>
            <a:r>
              <a:rPr lang="en-US" altLang="zh-CN" dirty="0"/>
              <a:t>(2015)</a:t>
            </a:r>
          </a:p>
          <a:p>
            <a:pPr>
              <a:defRPr sz="2000">
                <a:latin typeface="微軟正黑體"/>
                <a:ea typeface="微軟正黑體"/>
                <a:cs typeface="微軟正黑體"/>
                <a:sym typeface="微軟正黑體"/>
              </a:defRPr>
            </a:pPr>
            <a:r>
              <a:rPr lang="zh-TW" altLang="en-US" dirty="0" smtClean="0"/>
              <a:t>            </a:t>
            </a:r>
            <a:r>
              <a:rPr lang="zh-CN" altLang="en-US" dirty="0" smtClean="0"/>
              <a:t>防范办主任：</a:t>
            </a:r>
            <a:r>
              <a:rPr lang="zh-CN" altLang="en-US" b="1" dirty="0" smtClean="0"/>
              <a:t>乔九</a:t>
            </a:r>
            <a:r>
              <a:rPr lang="zh-CN" altLang="en-US" b="1" dirty="0"/>
              <a:t>成</a:t>
            </a:r>
            <a:r>
              <a:rPr lang="zh-CN" altLang="en-US" dirty="0"/>
              <a:t> </a:t>
            </a:r>
            <a:r>
              <a:rPr lang="en-US" altLang="zh-CN" dirty="0"/>
              <a:t>(</a:t>
            </a:r>
            <a:r>
              <a:rPr lang="zh-CN" altLang="en-US" dirty="0"/>
              <a:t>音</a:t>
            </a:r>
            <a:r>
              <a:rPr lang="en-US" altLang="zh-CN" dirty="0"/>
              <a:t>)(2015)</a:t>
            </a:r>
            <a:r>
              <a:rPr lang="zh-CN" altLang="en-US" dirty="0"/>
              <a:t>、</a:t>
            </a:r>
            <a:r>
              <a:rPr lang="zh-CN" altLang="en-US" b="1" dirty="0"/>
              <a:t>王福基、薛玉亮</a:t>
            </a:r>
            <a:r>
              <a:rPr lang="en-US" altLang="zh-CN" dirty="0"/>
              <a:t>(2011) </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防范办副主任</a:t>
            </a:r>
            <a:r>
              <a:rPr lang="zh-TW" altLang="en-US" dirty="0" smtClean="0"/>
              <a:t>：</a:t>
            </a:r>
            <a:r>
              <a:rPr lang="zh-CN" altLang="en-US" b="1" dirty="0" smtClean="0"/>
              <a:t>孙俪艳</a:t>
            </a:r>
            <a:r>
              <a:rPr lang="en-US" altLang="zh-CN" dirty="0" smtClean="0"/>
              <a:t>(</a:t>
            </a:r>
            <a:r>
              <a:rPr lang="en-US" altLang="zh-CN" dirty="0"/>
              <a:t>2015)</a:t>
            </a:r>
          </a:p>
          <a:p>
            <a:pPr>
              <a:defRPr sz="2000">
                <a:latin typeface="微軟正黑體"/>
                <a:ea typeface="微軟正黑體"/>
                <a:cs typeface="微軟正黑體"/>
                <a:sym typeface="微軟正黑體"/>
              </a:defRPr>
            </a:pPr>
            <a:endParaRPr lang="en-US" altLang="zh-CN" dirty="0"/>
          </a:p>
          <a:p>
            <a:pPr>
              <a:defRPr sz="2000">
                <a:latin typeface="微軟正黑體"/>
                <a:ea typeface="微軟正黑體"/>
                <a:cs typeface="微軟正黑體"/>
                <a:sym typeface="微軟正黑體"/>
              </a:defRPr>
            </a:pPr>
            <a:r>
              <a:rPr lang="zh-CN" altLang="en-US" dirty="0" smtClean="0">
                <a:solidFill>
                  <a:srgbClr val="C00000"/>
                </a:solidFill>
              </a:rPr>
              <a:t>通化县</a:t>
            </a:r>
            <a:r>
              <a:rPr lang="zh-CN" altLang="en-US" dirty="0" smtClean="0"/>
              <a:t>县委书记：</a:t>
            </a:r>
            <a:r>
              <a:rPr lang="zh-CN" altLang="en-US" b="1" dirty="0" smtClean="0"/>
              <a:t>庞庆波</a:t>
            </a:r>
            <a:r>
              <a:rPr lang="en-US" altLang="zh-CN" dirty="0" smtClean="0"/>
              <a:t>(</a:t>
            </a:r>
            <a:r>
              <a:rPr lang="en-US" altLang="zh-CN" dirty="0"/>
              <a:t>2011)</a:t>
            </a:r>
          </a:p>
          <a:p>
            <a:pPr>
              <a:defRPr sz="2000">
                <a:latin typeface="微軟正黑體"/>
                <a:ea typeface="微軟正黑體"/>
                <a:cs typeface="微軟正黑體"/>
                <a:sym typeface="微軟正黑體"/>
              </a:defRPr>
            </a:pPr>
            <a:r>
              <a:rPr lang="zh-TW" altLang="en-US" dirty="0" smtClean="0"/>
              <a:t>            </a:t>
            </a:r>
            <a:r>
              <a:rPr lang="zh-CN" altLang="en-US" dirty="0" smtClean="0"/>
              <a:t>县长：</a:t>
            </a:r>
            <a:r>
              <a:rPr lang="zh-CN" altLang="en-US" b="1" dirty="0" smtClean="0"/>
              <a:t>李永杰</a:t>
            </a:r>
            <a:r>
              <a:rPr lang="en-US" altLang="zh-CN" dirty="0" smtClean="0"/>
              <a:t>(</a:t>
            </a:r>
            <a:r>
              <a:rPr lang="en-US" altLang="zh-CN" dirty="0"/>
              <a:t>2011)</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政法委书记：</a:t>
            </a:r>
            <a:r>
              <a:rPr lang="zh-CN" altLang="en-US" b="1" dirty="0" smtClean="0"/>
              <a:t>陈光</a:t>
            </a:r>
            <a:r>
              <a:rPr lang="en-US" altLang="zh-CN" dirty="0" smtClean="0"/>
              <a:t>(</a:t>
            </a:r>
            <a:r>
              <a:rPr lang="en-US" altLang="zh-CN" dirty="0"/>
              <a:t>2011</a:t>
            </a:r>
            <a:r>
              <a:rPr lang="en-US" altLang="zh-CN" dirty="0" smtClean="0"/>
              <a:t>)</a:t>
            </a:r>
            <a:endParaRPr lang="en-US" altLang="zh-CN" dirty="0"/>
          </a:p>
          <a:p>
            <a:pPr>
              <a:defRPr sz="2000">
                <a:latin typeface="微軟正黑體"/>
                <a:ea typeface="微軟正黑體"/>
                <a:cs typeface="微軟正黑體"/>
                <a:sym typeface="微軟正黑體"/>
              </a:defRPr>
            </a:pPr>
            <a:r>
              <a:rPr lang="zh-TW" altLang="en-US" dirty="0" smtClean="0"/>
              <a:t>            </a:t>
            </a:r>
            <a:r>
              <a:rPr lang="zh-CN" altLang="en-US" dirty="0" smtClean="0"/>
              <a:t>防范办主任</a:t>
            </a:r>
            <a:r>
              <a:rPr lang="zh-TW" altLang="en-US" dirty="0" smtClean="0"/>
              <a:t>：</a:t>
            </a:r>
            <a:r>
              <a:rPr lang="zh-CN" altLang="en-US" b="1" dirty="0" smtClean="0"/>
              <a:t>王洪生</a:t>
            </a:r>
            <a:endParaRPr lang="zh-CN" altLang="en-US" b="1" dirty="0"/>
          </a:p>
          <a:p>
            <a:pPr>
              <a:defRPr sz="2000">
                <a:latin typeface="微軟正黑體"/>
                <a:ea typeface="微軟正黑體"/>
                <a:cs typeface="微軟正黑體"/>
                <a:sym typeface="微軟正黑體"/>
              </a:defRPr>
            </a:pPr>
            <a:r>
              <a:rPr lang="zh-TW" altLang="en-US" dirty="0" smtClean="0"/>
              <a:t>            </a:t>
            </a:r>
            <a:r>
              <a:rPr lang="zh-CN" altLang="en-US" dirty="0" smtClean="0"/>
              <a:t>防范办副主任：</a:t>
            </a:r>
            <a:r>
              <a:rPr lang="zh-CN" altLang="en-US" b="1" dirty="0" smtClean="0"/>
              <a:t>于言东</a:t>
            </a:r>
            <a:r>
              <a:rPr lang="en-US" altLang="zh-CN" dirty="0" smtClean="0"/>
              <a:t>(</a:t>
            </a:r>
            <a:r>
              <a:rPr lang="en-US" altLang="zh-CN" dirty="0"/>
              <a:t>2011)</a:t>
            </a:r>
          </a:p>
          <a:p>
            <a:pPr>
              <a:defRPr sz="2000">
                <a:latin typeface="微軟正黑體"/>
                <a:ea typeface="微軟正黑體"/>
                <a:cs typeface="微軟正黑體"/>
                <a:sym typeface="微軟正黑體"/>
              </a:defRPr>
            </a:pPr>
            <a:r>
              <a:rPr lang="zh-TW" altLang="en-US" dirty="0" smtClean="0"/>
              <a:t>            </a:t>
            </a:r>
            <a:r>
              <a:rPr lang="zh-CN" altLang="en-US" dirty="0" smtClean="0"/>
              <a:t>公安局局长</a:t>
            </a:r>
            <a:r>
              <a:rPr lang="zh-TW" altLang="en-US" dirty="0" smtClean="0"/>
              <a:t>：</a:t>
            </a:r>
            <a:r>
              <a:rPr lang="zh-CN" altLang="en-US" b="1" dirty="0" smtClean="0"/>
              <a:t>王</a:t>
            </a:r>
            <a:r>
              <a:rPr lang="zh-CN" altLang="en-US" b="1" dirty="0"/>
              <a:t>海峰</a:t>
            </a:r>
            <a:r>
              <a:rPr lang="en-US" altLang="zh-CN" dirty="0"/>
              <a:t>(2015</a:t>
            </a:r>
            <a:r>
              <a:rPr lang="en-US" altLang="zh-CN" dirty="0" smtClean="0"/>
              <a:t>)</a:t>
            </a:r>
            <a:r>
              <a:rPr lang="zh-CN" altLang="en-US" dirty="0" smtClean="0"/>
              <a:t>、</a:t>
            </a:r>
            <a:endParaRPr lang="en-US" altLang="zh-CN" dirty="0" smtClean="0"/>
          </a:p>
          <a:p>
            <a:pPr>
              <a:defRPr sz="2000">
                <a:latin typeface="微軟正黑體"/>
                <a:ea typeface="微軟正黑體"/>
                <a:cs typeface="微軟正黑體"/>
                <a:sym typeface="微軟正黑體"/>
              </a:defRPr>
            </a:pPr>
            <a:r>
              <a:rPr lang="zh-TW" altLang="en-US" dirty="0" smtClean="0"/>
              <a:t>            </a:t>
            </a:r>
            <a:r>
              <a:rPr lang="zh-TW" altLang="en-US" dirty="0" smtClean="0"/>
              <a:t>公安局</a:t>
            </a:r>
            <a:r>
              <a:rPr lang="zh-CN" altLang="en-US" dirty="0" smtClean="0"/>
              <a:t>副局长：</a:t>
            </a:r>
            <a:r>
              <a:rPr lang="zh-CN" altLang="en-US" b="1" dirty="0" smtClean="0"/>
              <a:t>候奉义</a:t>
            </a:r>
            <a:r>
              <a:rPr lang="zh-CN" altLang="en-US" dirty="0" smtClean="0"/>
              <a:t> </a:t>
            </a:r>
            <a:r>
              <a:rPr lang="en-US" altLang="zh-CN" dirty="0"/>
              <a:t>(2013</a:t>
            </a:r>
            <a:r>
              <a:rPr lang="en-US" altLang="zh-CN" dirty="0" smtClean="0"/>
              <a:t>)</a:t>
            </a:r>
            <a:endParaRPr lang="en-US" altLang="zh-CN" dirty="0"/>
          </a:p>
        </p:txBody>
      </p:sp>
      <p:sp>
        <p:nvSpPr>
          <p:cNvPr id="218" name="矩形 6"/>
          <p:cNvSpPr/>
          <p:nvPr/>
        </p:nvSpPr>
        <p:spPr>
          <a:xfrm>
            <a:off x="81019" y="6004609"/>
            <a:ext cx="8931218" cy="707882"/>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400">
                <a:latin typeface="微軟正黑體"/>
                <a:ea typeface="微軟正黑體"/>
                <a:cs typeface="微軟正黑體"/>
                <a:sym typeface="微軟正黑體"/>
              </a:defRPr>
            </a:pPr>
            <a:r>
              <a:rPr sz="2000" dirty="0"/>
              <a:t>到目前为止，</a:t>
            </a:r>
            <a:r>
              <a:rPr sz="2000" b="1" dirty="0">
                <a:solidFill>
                  <a:srgbClr val="C00000"/>
                </a:solidFill>
              </a:rPr>
              <a:t>吉林省</a:t>
            </a:r>
            <a:r>
              <a:rPr sz="2000" dirty="0"/>
              <a:t>有</a:t>
            </a:r>
            <a:r>
              <a:rPr sz="2000" b="1" dirty="0">
                <a:solidFill>
                  <a:srgbClr val="C00000"/>
                </a:solidFill>
              </a:rPr>
              <a:t>3343名</a:t>
            </a:r>
            <a:r>
              <a:rPr sz="2000" dirty="0"/>
              <a:t>的公检法司、教育界、媒体界等人员因迫害法轮功学员，被海外组织“追查国际”立案追查</a:t>
            </a:r>
          </a:p>
        </p:txBody>
      </p:sp>
    </p:spTree>
    <p:extLst>
      <p:ext uri="{BB962C8B-B14F-4D97-AF65-F5344CB8AC3E}">
        <p14:creationId xmlns:p14="http://schemas.microsoft.com/office/powerpoint/2010/main" val="250101361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矩形 5"/>
          <p:cNvSpPr txBox="1"/>
          <p:nvPr/>
        </p:nvSpPr>
        <p:spPr>
          <a:xfrm>
            <a:off x="318706" y="184282"/>
            <a:ext cx="4630433" cy="58477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rPr dirty="0" smtClean="0"/>
              <a:t>11-3. </a:t>
            </a:r>
            <a:r>
              <a:rPr dirty="0" err="1" smtClean="0"/>
              <a:t>XX市官员恶报实例</a:t>
            </a:r>
            <a:endParaRPr dirty="0"/>
          </a:p>
        </p:txBody>
      </p:sp>
      <p:grpSp>
        <p:nvGrpSpPr>
          <p:cNvPr id="223" name="矩形 3"/>
          <p:cNvGrpSpPr/>
          <p:nvPr/>
        </p:nvGrpSpPr>
        <p:grpSpPr>
          <a:xfrm>
            <a:off x="13400" y="-1"/>
            <a:ext cx="9130602" cy="836716"/>
            <a:chOff x="-1" y="-1"/>
            <a:chExt cx="9130600" cy="836714"/>
          </a:xfrm>
        </p:grpSpPr>
        <p:sp>
          <p:nvSpPr>
            <p:cNvPr id="221"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22" name="11-3. 延吉市"/>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dirty="0" smtClean="0"/>
                <a:t>1</a:t>
              </a:r>
              <a:r>
                <a:rPr lang="en-US" dirty="0" smtClean="0"/>
                <a:t>0</a:t>
              </a:r>
              <a:r>
                <a:rPr dirty="0" smtClean="0"/>
                <a:t>-3</a:t>
              </a:r>
              <a:r>
                <a:rPr dirty="0"/>
                <a:t>. </a:t>
              </a:r>
              <a:r>
                <a:rPr lang="zh-TW" altLang="en-US" dirty="0" smtClean="0"/>
                <a:t>通化县</a:t>
              </a:r>
              <a:endParaRPr dirty="0"/>
            </a:p>
          </p:txBody>
        </p:sp>
      </p:grpSp>
      <p:grpSp>
        <p:nvGrpSpPr>
          <p:cNvPr id="226" name="矩形 6"/>
          <p:cNvGrpSpPr/>
          <p:nvPr/>
        </p:nvGrpSpPr>
        <p:grpSpPr>
          <a:xfrm>
            <a:off x="7236296" y="100430"/>
            <a:ext cx="1775936" cy="648075"/>
            <a:chOff x="0" y="39183"/>
            <a:chExt cx="1775935" cy="648074"/>
          </a:xfrm>
        </p:grpSpPr>
        <p:sp>
          <p:nvSpPr>
            <p:cNvPr id="224" name="矩形"/>
            <p:cNvSpPr/>
            <p:nvPr/>
          </p:nvSpPr>
          <p:spPr>
            <a:xfrm>
              <a:off x="0" y="39183"/>
              <a:ext cx="1775935"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225" name="惡報12"/>
            <p:cNvSpPr txBox="1"/>
            <p:nvPr/>
          </p:nvSpPr>
          <p:spPr>
            <a:xfrm>
              <a:off x="0" y="40056"/>
              <a:ext cx="1775935"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smtClean="0"/>
                <a:t>恶报</a:t>
              </a:r>
              <a:r>
                <a:rPr lang="en-US" dirty="0" smtClean="0"/>
                <a:t>4</a:t>
              </a:r>
              <a:endParaRPr dirty="0"/>
            </a:p>
          </p:txBody>
        </p:sp>
      </p:grpSp>
      <p:sp>
        <p:nvSpPr>
          <p:cNvPr id="10" name="Rectangle 9"/>
          <p:cNvSpPr/>
          <p:nvPr/>
        </p:nvSpPr>
        <p:spPr>
          <a:xfrm>
            <a:off x="35496" y="908720"/>
            <a:ext cx="9036496"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fontAlgn="base"/>
            <a:r>
              <a:rPr lang="zh-TW" altLang="en-US" sz="2000" b="1" dirty="0" smtClean="0">
                <a:solidFill>
                  <a:srgbClr val="0070C0"/>
                </a:solidFill>
                <a:latin typeface="微軟正黑體" panose="020B0604030504040204" pitchFamily="34" charset="-120"/>
                <a:ea typeface="微軟正黑體" panose="020B0604030504040204" pitchFamily="34" charset="-120"/>
              </a:rPr>
              <a:t>通化县光华镇中心小学校长</a:t>
            </a:r>
            <a:r>
              <a:rPr lang="zh-TW" altLang="en-US" sz="2000" b="1" dirty="0" smtClean="0">
                <a:solidFill>
                  <a:srgbClr val="008000"/>
                </a:solidFill>
                <a:latin typeface="微軟正黑體" panose="020B0604030504040204" pitchFamily="34" charset="-120"/>
                <a:ea typeface="微軟正黑體" panose="020B0604030504040204" pitchFamily="34" charset="-120"/>
                <a:cs typeface="Heiti TC Light"/>
              </a:rPr>
              <a:t>王培高</a:t>
            </a:r>
            <a:r>
              <a:rPr lang="zh-TW" altLang="en-US" sz="2000" b="1" dirty="0" smtClean="0">
                <a:latin typeface="微軟正黑體" panose="020B0604030504040204" pitchFamily="34" charset="-120"/>
                <a:ea typeface="微軟正黑體" panose="020B0604030504040204" pitchFamily="34" charset="-120"/>
              </a:rPr>
              <a:t>，</a:t>
            </a:r>
            <a:r>
              <a:rPr lang="zh-TW" altLang="en-US" sz="2000" b="1" dirty="0" smtClean="0">
                <a:solidFill>
                  <a:srgbClr val="C00000"/>
                </a:solidFill>
                <a:latin typeface="微軟正黑體" panose="020B0604030504040204" pitchFamily="34" charset="-120"/>
                <a:ea typeface="微軟正黑體" panose="020B0604030504040204" pitchFamily="34" charset="-120"/>
              </a:rPr>
              <a:t>仇视大法遭恶报</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明慧网</a:t>
            </a:r>
            <a:r>
              <a:rPr lang="en-US" altLang="zh-TW" sz="2000" dirty="0" smtClean="0">
                <a:latin typeface="微軟正黑體" panose="020B0604030504040204" pitchFamily="34" charset="-120"/>
                <a:ea typeface="微軟正黑體" panose="020B0604030504040204" pitchFamily="34" charset="-120"/>
              </a:rPr>
              <a:t>2006</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7</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5</a:t>
            </a:r>
            <a:r>
              <a:rPr lang="zh-TW" altLang="en-US" sz="2000" dirty="0">
                <a:latin typeface="微軟正黑體" panose="020B0604030504040204" pitchFamily="34" charset="-120"/>
                <a:ea typeface="微軟正黑體" panose="020B0604030504040204" pitchFamily="34" charset="-120"/>
              </a:rPr>
              <a:t>日</a:t>
            </a:r>
            <a:r>
              <a:rPr lang="en-US" altLang="zh-TW" sz="2000" dirty="0">
                <a:latin typeface="微軟正黑體" panose="020B0604030504040204" pitchFamily="34" charset="-120"/>
                <a:ea typeface="微軟正黑體" panose="020B0604030504040204" pitchFamily="34" charset="-120"/>
              </a:rPr>
              <a:t>】</a:t>
            </a:r>
            <a:endParaRPr lang="zh-TW" altLang="en-US" sz="2000" dirty="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王培高仇视大法，利用职权之便，强迫师生写诬陷大法的文章贴在墙上，害人害己，一人做恶祸及全家。</a:t>
            </a:r>
          </a:p>
          <a:p>
            <a:pPr fontAlgn="base"/>
            <a:r>
              <a:rPr lang="en-US" altLang="zh-TW" sz="2000" dirty="0" smtClean="0">
                <a:latin typeface="微軟正黑體" panose="020B0604030504040204" pitchFamily="34" charset="-120"/>
                <a:ea typeface="微軟正黑體" panose="020B0604030504040204" pitchFamily="34" charset="-120"/>
              </a:rPr>
              <a:t>2005</a:t>
            </a:r>
            <a:r>
              <a:rPr lang="zh-TW" altLang="en-US" sz="2000" dirty="0" smtClean="0">
                <a:latin typeface="微軟正黑體" panose="020B0604030504040204" pitchFamily="34" charset="-120"/>
                <a:ea typeface="微軟正黑體" panose="020B0604030504040204" pitchFamily="34" charset="-120"/>
              </a:rPr>
              <a:t>年末王培高腿摔骨折后，祸事不断，其弟与弟媳又因家庭事，发生争执，其弟被弟媳用刀砍死。</a:t>
            </a:r>
          </a:p>
          <a:p>
            <a:pPr fontAlgn="base"/>
            <a:r>
              <a:rPr lang="en-US" altLang="zh-TW" sz="2000" dirty="0" smtClean="0">
                <a:latin typeface="微軟正黑體" panose="020B0604030504040204" pitchFamily="34" charset="-120"/>
                <a:ea typeface="微軟正黑體" panose="020B0604030504040204" pitchFamily="34" charset="-120"/>
              </a:rPr>
              <a:t>2006</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6</a:t>
            </a:r>
            <a:r>
              <a:rPr lang="zh-TW" altLang="en-US" sz="2000" dirty="0" smtClean="0">
                <a:latin typeface="微軟正黑體" panose="020B0604030504040204" pitchFamily="34" charset="-120"/>
                <a:ea typeface="微軟正黑體" panose="020B0604030504040204" pitchFamily="34" charset="-120"/>
              </a:rPr>
              <a:t>月末，王培高在北京上大学的女儿又出车祸，脑骨粉碎性骨折，现生命垂危。</a:t>
            </a:r>
            <a:endParaRPr lang="zh-TW" altLang="en-US" sz="2000" dirty="0">
              <a:latin typeface="微軟正黑體" panose="020B0604030504040204" pitchFamily="34" charset="-120"/>
              <a:ea typeface="微軟正黑體" panose="020B0604030504040204" pitchFamily="34" charset="-120"/>
            </a:endParaRPr>
          </a:p>
        </p:txBody>
      </p:sp>
      <p:sp>
        <p:nvSpPr>
          <p:cNvPr id="2" name="矩形 1"/>
          <p:cNvSpPr/>
          <p:nvPr/>
        </p:nvSpPr>
        <p:spPr>
          <a:xfrm>
            <a:off x="48558" y="3315346"/>
            <a:ext cx="9023433" cy="3477875"/>
          </a:xfrm>
          <a:prstGeom prst="rect">
            <a:avLst/>
          </a:prstGeom>
          <a:ln w="28575">
            <a:solidFill>
              <a:srgbClr val="C00000"/>
            </a:solidFill>
          </a:ln>
        </p:spPr>
        <p:txBody>
          <a:bodyPr wrap="square">
            <a:spAutoFit/>
          </a:bodyPr>
          <a:lstStyle/>
          <a:p>
            <a:pPr fontAlgn="base"/>
            <a:r>
              <a:rPr lang="zh-TW" altLang="en-US" sz="2000" b="1" dirty="0" smtClean="0">
                <a:solidFill>
                  <a:srgbClr val="0070C0"/>
                </a:solidFill>
                <a:latin typeface="微軟正黑體" panose="020B0604030504040204" pitchFamily="34" charset="-120"/>
                <a:ea typeface="微軟正黑體" panose="020B0604030504040204" pitchFamily="34" charset="-120"/>
              </a:rPr>
              <a:t>通化县公安局政保科前任科长</a:t>
            </a:r>
            <a:r>
              <a:rPr lang="zh-TW" altLang="en-US" sz="2000" b="1" dirty="0" smtClean="0">
                <a:solidFill>
                  <a:srgbClr val="008000"/>
                </a:solidFill>
                <a:latin typeface="微軟正黑體" panose="020B0604030504040204" pitchFamily="34" charset="-120"/>
                <a:ea typeface="微軟正黑體" panose="020B0604030504040204" pitchFamily="34" charset="-120"/>
                <a:cs typeface="Heiti TC Light"/>
              </a:rPr>
              <a:t>王</a:t>
            </a:r>
            <a:r>
              <a:rPr lang="zh-TW" altLang="en-US" sz="2000" b="1" dirty="0" smtClean="0">
                <a:solidFill>
                  <a:srgbClr val="008000"/>
                </a:solidFill>
                <a:latin typeface="微軟正黑體" panose="020B0604030504040204" pitchFamily="34" charset="-120"/>
                <a:ea typeface="微軟正黑體" panose="020B0604030504040204" pitchFamily="34" charset="-120"/>
                <a:cs typeface="Heiti TC Light"/>
              </a:rPr>
              <a:t>福</a:t>
            </a:r>
            <a:r>
              <a:rPr lang="zh-TW" altLang="en-US" sz="2000" b="1" dirty="0" smtClean="0">
                <a:solidFill>
                  <a:srgbClr val="008000"/>
                </a:solidFill>
                <a:latin typeface="微軟正黑體" panose="020B0604030504040204" pitchFamily="34" charset="-120"/>
                <a:ea typeface="微軟正黑體" panose="020B0604030504040204" pitchFamily="34" charset="-120"/>
                <a:cs typeface="Heiti TC Light"/>
              </a:rPr>
              <a:t>，</a:t>
            </a:r>
            <a:r>
              <a:rPr lang="zh-TW" altLang="en-US" sz="2000" b="1" dirty="0" smtClean="0">
                <a:solidFill>
                  <a:srgbClr val="C00000"/>
                </a:solidFill>
                <a:latin typeface="微軟正黑體" panose="020B0604030504040204" pitchFamily="34" charset="-120"/>
                <a:ea typeface="微軟正黑體" panose="020B0604030504040204" pitchFamily="34" charset="-120"/>
              </a:rPr>
              <a:t>患脑瘤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明慧网</a:t>
            </a:r>
            <a:r>
              <a:rPr lang="en-US" altLang="zh-TW" sz="2000" dirty="0" smtClean="0">
                <a:latin typeface="微軟正黑體" panose="020B0604030504040204" pitchFamily="34" charset="-120"/>
                <a:ea typeface="微軟正黑體" panose="020B0604030504040204" pitchFamily="34" charset="-120"/>
              </a:rPr>
              <a:t>2003</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6</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13</a:t>
            </a:r>
            <a:r>
              <a:rPr lang="zh-TW" altLang="en-US" sz="2000" dirty="0">
                <a:latin typeface="微軟正黑體" panose="020B0604030504040204" pitchFamily="34" charset="-120"/>
                <a:ea typeface="微軟正黑體" panose="020B0604030504040204" pitchFamily="34" charset="-120"/>
              </a:rPr>
              <a:t>日</a:t>
            </a:r>
            <a:r>
              <a:rPr lang="en-US" altLang="zh-TW" sz="2000" dirty="0" smtClean="0">
                <a:latin typeface="微軟正黑體" panose="020B0604030504040204" pitchFamily="34" charset="-120"/>
                <a:ea typeface="微軟正黑體" panose="020B0604030504040204" pitchFamily="34" charset="-120"/>
              </a:rPr>
              <a:t>】</a:t>
            </a:r>
          </a:p>
          <a:p>
            <a:pPr fontAlgn="base"/>
            <a:endParaRPr lang="en-US" altLang="zh-TW" sz="2000" b="1" dirty="0" smtClean="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吉林省通化县公安局政保科前任科长王福，自</a:t>
            </a:r>
            <a:r>
              <a:rPr lang="en-US" altLang="zh-TW" sz="2000" dirty="0" smtClean="0">
                <a:latin typeface="微軟正黑體" panose="020B0604030504040204" pitchFamily="34" charset="-120"/>
                <a:ea typeface="微軟正黑體" panose="020B0604030504040204" pitchFamily="34" charset="-120"/>
              </a:rPr>
              <a:t>1999</a:t>
            </a:r>
            <a:r>
              <a:rPr lang="zh-TW" altLang="en-US" sz="2000" dirty="0" smtClean="0">
                <a:latin typeface="微軟正黑體" panose="020B0604030504040204" pitchFamily="34" charset="-120"/>
                <a:ea typeface="微軟正黑體" panose="020B0604030504040204" pitchFamily="34" charset="-120"/>
              </a:rPr>
              <a:t>年以来，经他非法抓走关押的大法弟子</a:t>
            </a:r>
            <a:r>
              <a:rPr lang="en-US" altLang="zh-TW" sz="2000" dirty="0" smtClean="0">
                <a:latin typeface="微軟正黑體" panose="020B0604030504040204" pitchFamily="34" charset="-120"/>
                <a:ea typeface="微軟正黑體" panose="020B0604030504040204" pitchFamily="34" charset="-120"/>
              </a:rPr>
              <a:t>44</a:t>
            </a:r>
            <a:r>
              <a:rPr lang="zh-TW" altLang="en-US" sz="2000" dirty="0" smtClean="0">
                <a:latin typeface="微軟正黑體" panose="020B0604030504040204" pitchFamily="34" charset="-120"/>
                <a:ea typeface="微軟正黑體" panose="020B0604030504040204" pitchFamily="34" charset="-120"/>
              </a:rPr>
              <a:t>人次，每人收缴押金</a:t>
            </a:r>
            <a:r>
              <a:rPr lang="en-US" altLang="zh-TW" sz="2000" dirty="0" smtClean="0">
                <a:latin typeface="微軟正黑體" panose="020B0604030504040204" pitchFamily="34" charset="-120"/>
                <a:ea typeface="微軟正黑體" panose="020B0604030504040204" pitchFamily="34" charset="-120"/>
              </a:rPr>
              <a:t>2000</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3000</a:t>
            </a:r>
            <a:r>
              <a:rPr lang="zh-TW" altLang="en-US" sz="2000" dirty="0" smtClean="0">
                <a:latin typeface="微軟正黑體" panose="020B0604030504040204" pitchFamily="34" charset="-120"/>
                <a:ea typeface="微軟正黑體" panose="020B0604030504040204" pitchFamily="34" charset="-120"/>
              </a:rPr>
              <a:t>元，至今未退给大法弟子。</a:t>
            </a:r>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因</a:t>
            </a:r>
            <a:r>
              <a:rPr lang="zh-TW" altLang="en-US" sz="2000" dirty="0" smtClean="0">
                <a:latin typeface="微軟正黑體" panose="020B0604030504040204" pitchFamily="34" charset="-120"/>
                <a:ea typeface="微軟正黑體" panose="020B0604030504040204" pitchFamily="34" charset="-120"/>
                <a:hlinkClick r:id="rId3" tooltip="明慧網上所說的迫害，一般特指中共對法輪功的迫害。"/>
              </a:rPr>
              <a:t>迫害</a:t>
            </a:r>
            <a:r>
              <a:rPr lang="zh-TW" altLang="en-US" sz="2000" dirty="0" smtClean="0">
                <a:latin typeface="微軟正黑體" panose="020B0604030504040204" pitchFamily="34" charset="-120"/>
                <a:ea typeface="微軟正黑體" panose="020B0604030504040204" pitchFamily="34" charset="-120"/>
              </a:rPr>
              <a:t>大法弟子手段残忍，得到上级省的「奖赏」，记大功一次并奖给奖金一万元。正在他高兴得意之时，遭到恶报。</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dirty="0" smtClean="0">
                <a:latin typeface="微軟正黑體" panose="020B0604030504040204" pitchFamily="34" charset="-120"/>
                <a:ea typeface="微軟正黑體" panose="020B0604030504040204" pitchFamily="34" charset="-120"/>
              </a:rPr>
              <a:t>就在他逼问大法弟子之时，暴跳如雷，把桌子拍的山响，要动手打人时，突然出现大脑痛，而中止了审讯。经医院检查确诊是</a:t>
            </a:r>
            <a:r>
              <a:rPr lang="zh-TW" altLang="en-US" sz="2000" dirty="0" smtClean="0">
                <a:solidFill>
                  <a:srgbClr val="C00000"/>
                </a:solidFill>
                <a:latin typeface="微軟正黑體" panose="020B0604030504040204" pitchFamily="34" charset="-120"/>
                <a:ea typeface="微軟正黑體" panose="020B0604030504040204" pitchFamily="34" charset="-120"/>
              </a:rPr>
              <a:t>脑瘤</a:t>
            </a:r>
            <a:r>
              <a:rPr lang="zh-TW" altLang="en-US" sz="2000" dirty="0" smtClean="0">
                <a:latin typeface="微軟正黑體" panose="020B0604030504040204" pitchFamily="34" charset="-120"/>
                <a:ea typeface="微軟正黑體" panose="020B0604030504040204" pitchFamily="34" charset="-120"/>
              </a:rPr>
              <a:t>，在他大脑中长了一个鸡蛋大的脑瘤，后送长春住院手术，住院两个多月，不仅把一万元奖金花光，还自赔一万多元。虽然出院，但是，也留下了后遗症，走路癫脚，现退居在家。</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85477761"/>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文字方塊 1"/>
          <p:cNvSpPr txBox="1"/>
          <p:nvPr/>
        </p:nvSpPr>
        <p:spPr>
          <a:xfrm>
            <a:off x="175417" y="165524"/>
            <a:ext cx="2607443" cy="64633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600" b="1">
                <a:latin typeface="微軟正黑體"/>
                <a:ea typeface="微軟正黑體"/>
                <a:cs typeface="微軟正黑體"/>
                <a:sym typeface="微軟正黑體"/>
              </a:defRPr>
            </a:pPr>
            <a:r>
              <a:rPr dirty="0" smtClean="0"/>
              <a:t>1</a:t>
            </a:r>
            <a:r>
              <a:rPr lang="en-US" dirty="0" smtClean="0"/>
              <a:t>1</a:t>
            </a:r>
            <a:r>
              <a:rPr dirty="0" smtClean="0"/>
              <a:t>.参与办法</a:t>
            </a:r>
            <a:endParaRPr dirty="0"/>
          </a:p>
        </p:txBody>
      </p:sp>
      <p:sp>
        <p:nvSpPr>
          <p:cNvPr id="285" name="矩形 2"/>
          <p:cNvSpPr txBox="1"/>
          <p:nvPr/>
        </p:nvSpPr>
        <p:spPr>
          <a:xfrm>
            <a:off x="87781" y="980728"/>
            <a:ext cx="9036496" cy="384720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400" b="1">
                <a:solidFill>
                  <a:srgbClr val="0070C0"/>
                </a:solidFill>
                <a:latin typeface="微軟正黑體"/>
                <a:ea typeface="微軟正黑體"/>
                <a:cs typeface="微軟正黑體"/>
                <a:sym typeface="微軟正黑體"/>
              </a:defRPr>
            </a:pPr>
            <a:r>
              <a:rPr dirty="0" err="1" smtClean="0"/>
              <a:t>案情说明：拨打</a:t>
            </a:r>
            <a:r>
              <a:rPr dirty="0" err="1" smtClean="0">
                <a:solidFill>
                  <a:srgbClr val="FF0000"/>
                </a:solidFill>
              </a:rPr>
              <a:t>吉林省</a:t>
            </a:r>
            <a:r>
              <a:rPr lang="zh-TW" altLang="en-US" dirty="0"/>
              <a:t>案例</a:t>
            </a:r>
            <a:endParaRPr dirty="0"/>
          </a:p>
          <a:p>
            <a:pPr>
              <a:defRPr>
                <a:latin typeface="微軟正黑體"/>
                <a:ea typeface="微軟正黑體"/>
                <a:cs typeface="微軟正黑體"/>
                <a:sym typeface="微軟正黑體"/>
              </a:defRPr>
            </a:pPr>
            <a:r>
              <a:rPr dirty="0" err="1" smtClean="0"/>
              <a:t>延边州延吉市防范办在小区发放污蔑法轮功传单</a:t>
            </a:r>
            <a:endParaRPr dirty="0"/>
          </a:p>
          <a:p>
            <a:pPr>
              <a:defRPr>
                <a:latin typeface="微軟正黑體"/>
                <a:ea typeface="微軟正黑體"/>
                <a:cs typeface="微軟正黑體"/>
                <a:sym typeface="微軟正黑體"/>
              </a:defRPr>
            </a:pPr>
            <a:r>
              <a:rPr dirty="0" err="1" smtClean="0">
                <a:latin typeface="微軟正黑體"/>
                <a:ea typeface="微軟正黑體"/>
                <a:cs typeface="微軟正黑體"/>
              </a:rPr>
              <a:t>延边州延吉市防范办派员警骚扰法轮功学员</a:t>
            </a:r>
            <a:endParaRPr dirty="0">
              <a:latin typeface="微軟正黑體"/>
              <a:ea typeface="微軟正黑體"/>
              <a:cs typeface="微軟正黑體"/>
            </a:endParaRPr>
          </a:p>
          <a:p>
            <a:pPr>
              <a:defRPr>
                <a:latin typeface="微軟正黑體"/>
                <a:ea typeface="微軟正黑體"/>
                <a:cs typeface="微軟正黑體"/>
                <a:sym typeface="微軟正黑體"/>
              </a:defRPr>
            </a:pPr>
            <a:r>
              <a:rPr dirty="0" smtClean="0">
                <a:latin typeface="微軟正黑體"/>
                <a:ea typeface="微軟正黑體"/>
                <a:cs typeface="微軟正黑體"/>
              </a:rPr>
              <a:t>长春市二道区教育局在教育系统配合610绑架学生参与迫害法轮功</a:t>
            </a:r>
          </a:p>
          <a:p>
            <a:pPr>
              <a:defRPr>
                <a:latin typeface="微軟正黑體"/>
                <a:ea typeface="微軟正黑體"/>
                <a:cs typeface="微軟正黑體"/>
                <a:sym typeface="微軟正黑體"/>
              </a:defRPr>
            </a:pPr>
            <a:r>
              <a:rPr lang="zh-TW" altLang="zh-TW" dirty="0" smtClean="0">
                <a:latin typeface="微軟正黑體"/>
                <a:ea typeface="微軟正黑體"/>
                <a:cs typeface="微軟正黑體"/>
              </a:rPr>
              <a:t>吉林省通化县实验小学污蔑法轮功的传单毒害世人</a:t>
            </a:r>
            <a:r>
              <a:rPr lang="en-US" altLang="zh-TW" dirty="0" smtClean="0">
                <a:latin typeface="微軟正黑體"/>
                <a:ea typeface="微軟正黑體"/>
                <a:cs typeface="微軟正黑體"/>
              </a:rPr>
              <a:t>  </a:t>
            </a:r>
            <a:endParaRPr lang="en-US" dirty="0">
              <a:latin typeface="微軟正黑體"/>
              <a:ea typeface="微軟正黑體"/>
              <a:cs typeface="微軟正黑體"/>
            </a:endParaRPr>
          </a:p>
          <a:p>
            <a:pPr>
              <a:defRPr sz="2400" b="1">
                <a:solidFill>
                  <a:srgbClr val="0070C0"/>
                </a:solidFill>
                <a:latin typeface="微軟正黑體"/>
                <a:ea typeface="微軟正黑體"/>
                <a:cs typeface="微軟正黑體"/>
                <a:sym typeface="微軟正黑體"/>
              </a:defRPr>
            </a:pPr>
            <a:endParaRPr dirty="0"/>
          </a:p>
          <a:p>
            <a:pPr>
              <a:defRPr sz="2400" b="1">
                <a:solidFill>
                  <a:srgbClr val="0070C0"/>
                </a:solidFill>
                <a:latin typeface="微軟正黑體"/>
                <a:ea typeface="微軟正黑體"/>
                <a:cs typeface="微軟正黑體"/>
                <a:sym typeface="微軟正黑體"/>
              </a:defRPr>
            </a:pPr>
            <a:r>
              <a:rPr dirty="0" err="1" smtClean="0"/>
              <a:t>项目说明</a:t>
            </a:r>
            <a:r>
              <a:rPr dirty="0" smtClean="0"/>
              <a:t>：</a:t>
            </a:r>
            <a:r>
              <a:rPr dirty="0"/>
              <a:t/>
            </a:r>
            <a:br>
              <a:rPr dirty="0"/>
            </a:br>
            <a:r>
              <a:rPr sz="2000" b="0" dirty="0" smtClean="0">
                <a:solidFill>
                  <a:srgbClr val="000000"/>
                </a:solidFill>
              </a:rPr>
              <a:t>◎</a:t>
            </a:r>
            <a:r>
              <a:rPr sz="2000" b="0" dirty="0" smtClean="0">
                <a:solidFill>
                  <a:srgbClr val="000000"/>
                </a:solidFill>
                <a:latin typeface="微軟正黑體" panose="020B0604030504040204" pitchFamily="34" charset="-120"/>
                <a:ea typeface="微軟正黑體" panose="020B0604030504040204" pitchFamily="34" charset="-120"/>
              </a:rPr>
              <a:t>周一</a:t>
            </a:r>
            <a:r>
              <a:rPr sz="2000" dirty="0" smtClean="0">
                <a:solidFill>
                  <a:srgbClr val="000000"/>
                </a:solidFill>
                <a:latin typeface="微軟正黑體" panose="020B0604030504040204" pitchFamily="34" charset="-120"/>
                <a:ea typeface="微軟正黑體" panose="020B0604030504040204" pitchFamily="34" charset="-120"/>
              </a:rPr>
              <a:t>（</a:t>
            </a:r>
            <a:r>
              <a:rPr lang="en-US" sz="2000" dirty="0" smtClean="0">
                <a:solidFill>
                  <a:schemeClr val="tx1"/>
                </a:solidFill>
                <a:latin typeface="微軟正黑體" panose="020B0604030504040204" pitchFamily="34" charset="-120"/>
                <a:ea typeface="微軟正黑體" panose="020B0604030504040204" pitchFamily="34" charset="-120"/>
              </a:rPr>
              <a:t>10</a:t>
            </a:r>
            <a:r>
              <a:rPr sz="2000" dirty="0" smtClean="0">
                <a:solidFill>
                  <a:schemeClr val="tx1"/>
                </a:solidFill>
                <a:latin typeface="微軟正黑體" panose="020B0604030504040204" pitchFamily="34" charset="-120"/>
                <a:ea typeface="微軟正黑體" panose="020B0604030504040204" pitchFamily="34" charset="-120"/>
              </a:rPr>
              <a:t>月</a:t>
            </a:r>
            <a:r>
              <a:rPr lang="en-US" sz="2000" dirty="0" smtClean="0">
                <a:solidFill>
                  <a:schemeClr val="tx1"/>
                </a:solidFill>
                <a:latin typeface="微軟正黑體" panose="020B0604030504040204" pitchFamily="34" charset="-120"/>
                <a:ea typeface="微軟正黑體" panose="020B0604030504040204" pitchFamily="34" charset="-120"/>
              </a:rPr>
              <a:t>30</a:t>
            </a:r>
            <a:r>
              <a:rPr sz="2000" dirty="0" smtClean="0">
                <a:solidFill>
                  <a:schemeClr val="tx1"/>
                </a:solidFill>
                <a:latin typeface="微軟正黑體" panose="020B0604030504040204" pitchFamily="34" charset="-120"/>
                <a:ea typeface="微軟正黑體" panose="020B0604030504040204" pitchFamily="34" charset="-120"/>
              </a:rPr>
              <a:t>日</a:t>
            </a:r>
            <a:r>
              <a:rPr sz="2000" dirty="0" smtClean="0">
                <a:solidFill>
                  <a:srgbClr val="000000"/>
                </a:solidFill>
                <a:latin typeface="微軟正黑體" panose="020B0604030504040204" pitchFamily="34" charset="-120"/>
                <a:ea typeface="微軟正黑體" panose="020B0604030504040204" pitchFamily="34" charset="-120"/>
              </a:rPr>
              <a:t>）</a:t>
            </a:r>
            <a:r>
              <a:rPr sz="2000" b="0" dirty="0" smtClean="0">
                <a:solidFill>
                  <a:srgbClr val="000000"/>
                </a:solidFill>
              </a:rPr>
              <a:t>拨打重点号码。</a:t>
            </a:r>
            <a:endParaRPr sz="2000" dirty="0"/>
          </a:p>
          <a:p>
            <a:pPr>
              <a:defRPr sz="2000">
                <a:latin typeface="微軟正黑體"/>
                <a:ea typeface="微軟正黑體"/>
                <a:cs typeface="微軟正黑體"/>
                <a:sym typeface="微軟正黑體"/>
              </a:defRPr>
            </a:pPr>
            <a:r>
              <a:rPr dirty="0" smtClean="0"/>
              <a:t/>
            </a:r>
            <a:br>
              <a:rPr dirty="0" smtClean="0"/>
            </a:br>
            <a:r>
              <a:rPr dirty="0" smtClean="0"/>
              <a:t>上午时段【101RTC第一直播室】有现场拨打解析。</a:t>
            </a:r>
          </a:p>
          <a:p>
            <a:pPr>
              <a:defRPr sz="2000">
                <a:latin typeface="微軟正黑體"/>
                <a:ea typeface="微軟正黑體"/>
                <a:cs typeface="微軟正黑體"/>
                <a:sym typeface="微軟正黑體"/>
              </a:defRPr>
            </a:pPr>
            <a:endParaRPr dirty="0"/>
          </a:p>
          <a:p>
            <a:pPr>
              <a:defRPr sz="2000">
                <a:latin typeface="微軟正黑體"/>
                <a:ea typeface="微軟正黑體"/>
                <a:cs typeface="微軟正黑體"/>
                <a:sym typeface="微軟正黑體"/>
              </a:defRPr>
            </a:pPr>
            <a:r>
              <a:rPr dirty="0" smtClean="0"/>
              <a:t>其它时间【104RTC重点讲真相直播室】每天都有同修值班，互相切磋共同拨打</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0701" y="156494"/>
            <a:ext cx="8101898" cy="584775"/>
          </a:xfrm>
          <a:prstGeom prst="rect">
            <a:avLst/>
          </a:prstGeom>
        </p:spPr>
        <p:txBody>
          <a:bodyPr wrap="none">
            <a:spAutoFit/>
          </a:bodyPr>
          <a:lstStyle/>
          <a:p>
            <a:r>
              <a:rPr lang="en-US" altLang="zh-TW" sz="3200" b="1" dirty="0" smtClean="0">
                <a:latin typeface="微軟正黑體" panose="020B0604030504040204" pitchFamily="34" charset="-120"/>
                <a:ea typeface="微軟正黑體" panose="020B0604030504040204" pitchFamily="34" charset="-120"/>
              </a:rPr>
              <a:t>1-2</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明慧网</a:t>
            </a:r>
            <a:r>
              <a:rPr lang="en-US" altLang="zh-TW" sz="2800" b="1" dirty="0" smtClean="0">
                <a:latin typeface="微軟正黑體" panose="020B0604030504040204" pitchFamily="34" charset="-120"/>
                <a:ea typeface="微軟正黑體" panose="020B0604030504040204" pitchFamily="34" charset="-120"/>
              </a:rPr>
              <a:t>】</a:t>
            </a:r>
            <a:r>
              <a:rPr lang="zh-TW" altLang="zh-TW" sz="2800" b="1" dirty="0" smtClean="0">
                <a:latin typeface="微軟正黑體" panose="020B0604030504040204" pitchFamily="34" charset="-120"/>
                <a:ea typeface="微軟正黑體" panose="020B0604030504040204" pitchFamily="34" charset="-120"/>
              </a:rPr>
              <a:t>让敲门警察「三退」及引发的思考</a:t>
            </a:r>
            <a:endParaRPr lang="zh-TW" altLang="zh-TW" sz="28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435427" y="1018796"/>
            <a:ext cx="8447315" cy="3970318"/>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在敲门行动中，本片区警察来过我家两次，我都不在家，我丈夫说他们还会来的，找你有事，他说其实他们也不想来，上边压的很紧没办法。一天下午我正在家中，忽然听到敲门声，心想「来了」，果然两名警察</a:t>
            </a:r>
            <a:r>
              <a:rPr lang="zh-TW" altLang="en-US" dirty="0" smtClean="0">
                <a:latin typeface="微軟正黑體" panose="020B0604030504040204" pitchFamily="34" charset="-120"/>
                <a:ea typeface="微軟正黑體" panose="020B0604030504040204" pitchFamily="34" charset="-120"/>
              </a:rPr>
              <a:t>，</a:t>
            </a:r>
            <a:r>
              <a:rPr lang="zh-TW" altLang="zh-TW" dirty="0" smtClean="0">
                <a:latin typeface="微軟正黑體" panose="020B0604030504040204" pitchFamily="34" charset="-120"/>
                <a:ea typeface="微軟正黑體" panose="020B0604030504040204" pitchFamily="34" charset="-120"/>
              </a:rPr>
              <a:t>一</a:t>
            </a:r>
            <a:r>
              <a:rPr lang="zh-TW" altLang="zh-TW" dirty="0">
                <a:latin typeface="微軟正黑體" panose="020B0604030504040204" pitchFamily="34" charset="-120"/>
                <a:ea typeface="微軟正黑體" panose="020B0604030504040204" pitchFamily="34" charset="-120"/>
              </a:rPr>
              <a:t>男</a:t>
            </a:r>
            <a:r>
              <a:rPr lang="zh-TW" altLang="zh-TW" dirty="0" smtClean="0">
                <a:latin typeface="微軟正黑體" panose="020B0604030504040204" pitchFamily="34" charset="-120"/>
                <a:ea typeface="微軟正黑體" panose="020B0604030504040204" pitchFamily="34" charset="-120"/>
              </a:rPr>
              <a:t>一女，全副武装</a:t>
            </a:r>
            <a:r>
              <a:rPr lang="en-US" altLang="zh-TW"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警察</a:t>
            </a:r>
            <a:r>
              <a:rPr lang="zh-TW" altLang="zh-TW" dirty="0" smtClean="0">
                <a:latin typeface="微軟正黑體" panose="020B0604030504040204" pitchFamily="34" charset="-120"/>
                <a:ea typeface="微軟正黑體" panose="020B0604030504040204" pitchFamily="34" charset="-120"/>
              </a:rPr>
              <a:t>又问为甚么要发小册子，天安门自焚怎么回事等，我一一做了解答，然后我又从法律层面讲了真相，如：</a:t>
            </a:r>
            <a:r>
              <a:rPr lang="zh-TW" altLang="zh-TW" dirty="0" smtClean="0">
                <a:solidFill>
                  <a:srgbClr val="0070C0"/>
                </a:solidFill>
                <a:latin typeface="微軟正黑體" panose="020B0604030504040204" pitchFamily="34" charset="-120"/>
                <a:ea typeface="微軟正黑體" panose="020B0604030504040204" pitchFamily="34" charset="-120"/>
              </a:rPr>
              <a:t>公务员法第五十四条规定「公务员执行明显违法的决定或者命令的，应当依法承担责任。」公安部公布的十四种邪教中没有法轮功，最高检明确可以举报「正国级」官员，国家新闻出版总署废除对法轮功书籍出版禁令，承认法轮功书籍都是合法的。</a:t>
            </a:r>
          </a:p>
          <a:p>
            <a:r>
              <a:rPr lang="en-US" altLang="zh-TW" dirty="0">
                <a:latin typeface="微軟正黑體" panose="020B0604030504040204" pitchFamily="34" charset="-120"/>
                <a:ea typeface="微軟正黑體" panose="020B0604030504040204" pitchFamily="34" charset="-120"/>
              </a:rPr>
              <a:t> </a:t>
            </a:r>
            <a:endParaRPr lang="zh-TW" altLang="zh-TW" dirty="0">
              <a:latin typeface="微軟正黑體" panose="020B0604030504040204" pitchFamily="34" charset="-120"/>
              <a:ea typeface="微軟正黑體" panose="020B0604030504040204" pitchFamily="34" charset="-120"/>
            </a:endParaRPr>
          </a:p>
          <a:p>
            <a:r>
              <a:rPr lang="zh-TW" altLang="zh-TW" dirty="0" smtClean="0">
                <a:latin typeface="微軟正黑體" panose="020B0604030504040204" pitchFamily="34" charset="-120"/>
                <a:ea typeface="微軟正黑體" panose="020B0604030504040204" pitchFamily="34" charset="-120"/>
              </a:rPr>
              <a:t>他说这一条并没有实行，</a:t>
            </a:r>
            <a:r>
              <a:rPr lang="zh-TW" altLang="zh-TW" dirty="0" smtClean="0">
                <a:solidFill>
                  <a:srgbClr val="0070C0"/>
                </a:solidFill>
                <a:latin typeface="微軟正黑體" panose="020B0604030504040204" pitchFamily="34" charset="-120"/>
                <a:ea typeface="微軟正黑體" panose="020B0604030504040204" pitchFamily="34" charset="-120"/>
              </a:rPr>
              <a:t>我说但是它释放出一个信号，值得思考，为甚么一会儿这样？一会儿那样？出尔反尔、大相径庭？提醒你们警察给自己留条后路！你看出来没有，这场迫害已难以继续，江泽民大势已去，法轮功屹立不倒，真相即将大白于天下。</a:t>
            </a:r>
            <a:endParaRPr lang="zh-TW" altLang="zh-TW"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258255890"/>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矩形 1"/>
          <p:cNvSpPr txBox="1"/>
          <p:nvPr/>
        </p:nvSpPr>
        <p:spPr>
          <a:xfrm>
            <a:off x="85140" y="640912"/>
            <a:ext cx="9058859" cy="584775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defRPr sz="2200" b="1">
                <a:solidFill>
                  <a:srgbClr val="0070C0"/>
                </a:solidFill>
                <a:latin typeface="微軟正黑體"/>
                <a:ea typeface="微軟正黑體"/>
                <a:cs typeface="微軟正黑體"/>
                <a:sym typeface="微軟正黑體"/>
              </a:defRPr>
            </a:pPr>
            <a:r>
              <a:rPr dirty="0" err="1" smtClean="0"/>
              <a:t>您可根据自己的情况选择领取以下号码参与项目</a:t>
            </a:r>
            <a:r>
              <a:rPr dirty="0" smtClean="0"/>
              <a:t>：</a:t>
            </a:r>
            <a:endParaRPr sz="2400" dirty="0">
              <a:solidFill>
                <a:srgbClr val="7030A0"/>
              </a:solidFill>
            </a:endParaRPr>
          </a:p>
          <a:p>
            <a:pPr>
              <a:defRPr sz="2000" b="1">
                <a:solidFill>
                  <a:srgbClr val="7030A0"/>
                </a:solidFill>
                <a:latin typeface="微軟正黑體"/>
                <a:ea typeface="微軟正黑體"/>
                <a:cs typeface="微軟正黑體"/>
                <a:sym typeface="微軟正黑體"/>
              </a:defRPr>
            </a:pPr>
            <a:r>
              <a:rPr dirty="0"/>
              <a:t>◎ </a:t>
            </a:r>
            <a:r>
              <a:rPr dirty="0" err="1" smtClean="0"/>
              <a:t>当地民众</a:t>
            </a:r>
            <a:r>
              <a:rPr dirty="0" smtClean="0"/>
              <a:t>：</a:t>
            </a:r>
            <a:endParaRPr dirty="0"/>
          </a:p>
          <a:p>
            <a:pPr>
              <a:defRPr>
                <a:latin typeface="微軟正黑體"/>
                <a:ea typeface="微軟正黑體"/>
                <a:cs typeface="微軟正黑體"/>
                <a:sym typeface="微軟正黑體"/>
              </a:defRPr>
            </a:pPr>
            <a:r>
              <a:rPr dirty="0" smtClean="0"/>
              <a:t>55—当地的RTC号码（向当地民众揭露当地邪恶）回馈到【1002-rtc普通号码回馈平台】</a:t>
            </a:r>
            <a:br>
              <a:rPr dirty="0" smtClean="0"/>
            </a:br>
            <a:endParaRPr sz="2000" b="1" dirty="0">
              <a:solidFill>
                <a:srgbClr val="0070C0"/>
              </a:solidFill>
            </a:endParaRPr>
          </a:p>
          <a:p>
            <a:pPr>
              <a:defRPr sz="2000" b="1">
                <a:solidFill>
                  <a:srgbClr val="7030A0"/>
                </a:solidFill>
                <a:latin typeface="微軟正黑體"/>
                <a:ea typeface="微軟正黑體"/>
                <a:cs typeface="微軟正黑體"/>
                <a:sym typeface="微軟正黑體"/>
              </a:defRPr>
            </a:pPr>
            <a:r>
              <a:rPr dirty="0"/>
              <a:t>◎ </a:t>
            </a:r>
            <a:r>
              <a:rPr dirty="0" err="1" smtClean="0"/>
              <a:t>项目号码</a:t>
            </a:r>
            <a:r>
              <a:rPr dirty="0" smtClean="0"/>
              <a:t>：</a:t>
            </a:r>
            <a:r>
              <a:rPr dirty="0"/>
              <a:t/>
            </a:r>
            <a:br>
              <a:rPr dirty="0"/>
            </a:br>
            <a:r>
              <a:rPr sz="1800" b="0" dirty="0" smtClean="0">
                <a:solidFill>
                  <a:srgbClr val="000000"/>
                </a:solidFill>
              </a:rPr>
              <a:t>44--座机（白天拨打）请回馈到【1003-rtc重点号码回馈平台】</a:t>
            </a:r>
            <a:br>
              <a:rPr sz="1800" b="0" dirty="0" smtClean="0">
                <a:solidFill>
                  <a:srgbClr val="000000"/>
                </a:solidFill>
              </a:rPr>
            </a:br>
            <a:r>
              <a:rPr sz="1800" b="0" dirty="0" smtClean="0">
                <a:solidFill>
                  <a:srgbClr val="000000"/>
                </a:solidFill>
              </a:rPr>
              <a:t>45--手机（傍晚或晚间拨打）请回馈到【1003-rtc重点号码回馈平台】</a:t>
            </a:r>
            <a:br>
              <a:rPr sz="1800" b="0" dirty="0" smtClean="0">
                <a:solidFill>
                  <a:srgbClr val="000000"/>
                </a:solidFill>
              </a:rPr>
            </a:br>
            <a:r>
              <a:rPr sz="1800" b="0" dirty="0" smtClean="0">
                <a:solidFill>
                  <a:srgbClr val="000000"/>
                </a:solidFill>
              </a:rPr>
              <a:t>46—重要座机特别号码（请平时拨打重点的同修尽量先领46）请回馈到【1005-明慧紧急案例回馈平台】</a:t>
            </a:r>
          </a:p>
          <a:p>
            <a:pPr>
              <a:defRPr>
                <a:latin typeface="微軟正黑體"/>
                <a:ea typeface="微軟正黑體"/>
                <a:cs typeface="微軟正黑體"/>
                <a:sym typeface="微軟正黑體"/>
              </a:defRPr>
            </a:pPr>
            <a:r>
              <a:rPr dirty="0" smtClean="0"/>
              <a:t>47--重要手机特别号码（请平时拨打重点的同修尽量先领47）请回馈到【1005-明慧紧急案例回馈平台】</a:t>
            </a:r>
          </a:p>
          <a:p>
            <a:pPr>
              <a:defRPr>
                <a:latin typeface="微軟正黑體"/>
                <a:ea typeface="微軟正黑體"/>
                <a:cs typeface="微軟正黑體"/>
                <a:sym typeface="微軟正黑體"/>
              </a:defRPr>
            </a:pPr>
            <a:endParaRPr dirty="0"/>
          </a:p>
          <a:p>
            <a:pPr>
              <a:defRPr sz="2000" b="1">
                <a:solidFill>
                  <a:srgbClr val="7030A0"/>
                </a:solidFill>
                <a:latin typeface="微軟正黑體"/>
                <a:ea typeface="微軟正黑體"/>
                <a:cs typeface="微軟正黑體"/>
                <a:sym typeface="微軟正黑體"/>
              </a:defRPr>
            </a:pPr>
            <a:r>
              <a:rPr dirty="0"/>
              <a:t>◎ </a:t>
            </a:r>
            <a:r>
              <a:rPr dirty="0" err="1" smtClean="0"/>
              <a:t>项目核心号码</a:t>
            </a:r>
            <a:r>
              <a:rPr dirty="0" smtClean="0"/>
              <a:t>：</a:t>
            </a:r>
            <a:r>
              <a:rPr dirty="0"/>
              <a:t/>
            </a:r>
            <a:br>
              <a:rPr dirty="0"/>
            </a:br>
            <a:r>
              <a:rPr sz="1800" b="0" dirty="0" smtClean="0">
                <a:solidFill>
                  <a:srgbClr val="000000"/>
                </a:solidFill>
              </a:rPr>
              <a:t>项目核心号码的拨打，主要是在安信平台上领号。如有意愿参加核心号码拨打的同修请到【104RTC重点讲真相直播室】找当班负责同修，可让负责同修将您加入到领号平台。或请当班同修帮你领号，参与拨打。</a:t>
            </a:r>
          </a:p>
          <a:p>
            <a:pPr>
              <a:defRPr>
                <a:latin typeface="微軟正黑體"/>
                <a:ea typeface="微軟正黑體"/>
                <a:cs typeface="微軟正黑體"/>
                <a:sym typeface="微軟正黑體"/>
              </a:defRPr>
            </a:pPr>
            <a:endParaRPr sz="1800" b="0" dirty="0">
              <a:solidFill>
                <a:srgbClr val="000000"/>
              </a:solidFill>
            </a:endParaRPr>
          </a:p>
          <a:p>
            <a:pPr>
              <a:defRPr sz="2000" b="1">
                <a:solidFill>
                  <a:srgbClr val="7030A0"/>
                </a:solidFill>
                <a:latin typeface="微軟正黑體"/>
                <a:ea typeface="微軟正黑體"/>
                <a:cs typeface="微軟正黑體"/>
                <a:sym typeface="微軟正黑體"/>
              </a:defRPr>
            </a:pPr>
            <a:r>
              <a:rPr dirty="0" smtClean="0"/>
              <a:t>◎</a:t>
            </a:r>
            <a:r>
              <a:rPr dirty="0" err="1" smtClean="0"/>
              <a:t>周三联合项目（同一案情</a:t>
            </a:r>
            <a:r>
              <a:rPr dirty="0" smtClean="0"/>
              <a:t>）：</a:t>
            </a:r>
            <a:r>
              <a:rPr dirty="0"/>
              <a:t/>
            </a:r>
            <a:br>
              <a:rPr dirty="0"/>
            </a:br>
            <a:r>
              <a:rPr sz="1800" b="0" dirty="0" smtClean="0">
                <a:solidFill>
                  <a:srgbClr val="000000"/>
                </a:solidFill>
              </a:rPr>
              <a:t>联合项目当天，听了真相的号码会自动上传到8号键领号平台。在8号键领号平台里的同修可自由领号参与拨打。请大家共同参与！</a:t>
            </a:r>
            <a:endParaRPr sz="1800" b="0" dirty="0">
              <a:solidFill>
                <a:srgbClr val="000000"/>
              </a:solidFill>
            </a:endParaRPr>
          </a:p>
        </p:txBody>
      </p:sp>
      <p:sp>
        <p:nvSpPr>
          <p:cNvPr id="288" name="矩形 2"/>
          <p:cNvSpPr txBox="1"/>
          <p:nvPr/>
        </p:nvSpPr>
        <p:spPr>
          <a:xfrm>
            <a:off x="107504" y="97292"/>
            <a:ext cx="2328521" cy="58477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latin typeface="微軟正黑體"/>
                <a:ea typeface="微軟正黑體"/>
                <a:cs typeface="微軟正黑體"/>
                <a:sym typeface="微軟正黑體"/>
              </a:defRPr>
            </a:pPr>
            <a:r>
              <a:rPr dirty="0" smtClean="0"/>
              <a:t>1</a:t>
            </a:r>
            <a:r>
              <a:rPr lang="en-US" dirty="0" smtClean="0"/>
              <a:t>2</a:t>
            </a:r>
            <a:r>
              <a:rPr dirty="0" smtClean="0"/>
              <a:t>.如何参与</a:t>
            </a:r>
            <a:endParaRPr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 name="Picture 2" descr="Picture 2"/>
          <p:cNvPicPr>
            <a:picLocks noChangeAspect="1"/>
          </p:cNvPicPr>
          <p:nvPr/>
        </p:nvPicPr>
        <p:blipFill>
          <a:blip r:embed="rId2">
            <a:extLst/>
          </a:blip>
          <a:srcRect l="17653" t="23606" r="44115" b="12994"/>
          <a:stretch>
            <a:fillRect/>
          </a:stretch>
        </p:blipFill>
        <p:spPr>
          <a:xfrm>
            <a:off x="1043607" y="0"/>
            <a:ext cx="7272810" cy="6784093"/>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dirty="0" smtClean="0">
                <a:latin typeface="微軟正黑體" panose="020B0604030504040204" pitchFamily="34" charset="-120"/>
                <a:ea typeface="微軟正黑體" panose="020B0604030504040204" pitchFamily="34" charset="-120"/>
              </a:rPr>
              <a:t>大纪元：「追查国际」对吉林省省委王云坤等的追查通告</a:t>
            </a:r>
            <a:endParaRPr lang="zh-TW"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3236663811"/>
              </p:ext>
            </p:extLst>
          </p:nvPr>
        </p:nvGraphicFramePr>
        <p:xfrm>
          <a:off x="119213" y="676928"/>
          <a:ext cx="8882744" cy="5329602"/>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400" b="1" dirty="0" smtClean="0">
                          <a:solidFill>
                            <a:schemeClr val="tx1"/>
                          </a:solidFill>
                          <a:latin typeface="微軟正黑體" panose="020B0604030504040204" pitchFamily="34" charset="-120"/>
                          <a:ea typeface="微軟正黑體" panose="020B0604030504040204" pitchFamily="34" charset="-120"/>
                        </a:rPr>
                        <a:t>吉林省委书记：</a:t>
                      </a:r>
                      <a:r>
                        <a:rPr lang="zh-TW" altLang="en-US" sz="2400" b="1"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王云坤</a:t>
                      </a:r>
                      <a:r>
                        <a:rPr lang="zh-TW" altLang="en-US" sz="2400" b="1" baseline="0" dirty="0" smtClean="0">
                          <a:solidFill>
                            <a:srgbClr val="FF0000"/>
                          </a:solidFill>
                          <a:latin typeface="微軟正黑體" panose="020B0604030504040204" pitchFamily="34" charset="-120"/>
                          <a:ea typeface="微軟正黑體" panose="020B0604030504040204" pitchFamily="34" charset="-120"/>
                        </a:rPr>
                        <a:t> </a:t>
                      </a:r>
                      <a:r>
                        <a:rPr lang="en-US" altLang="zh-TW" sz="24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1998</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2006</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dirty="0" smtClean="0">
                          <a:solidFill>
                            <a:schemeClr val="tx1"/>
                          </a:solidFill>
                          <a:latin typeface="微軟正黑體" panose="020B0604030504040204" pitchFamily="34" charset="-120"/>
                          <a:ea typeface="微軟正黑體" panose="020B0604030504040204" pitchFamily="34" charset="-120"/>
                        </a:rPr>
                        <a:t>)</a:t>
                      </a:r>
                      <a:endParaRPr lang="en-US" altLang="zh-TW" sz="2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8097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长春</a:t>
                      </a:r>
                      <a:r>
                        <a:rPr lang="en-US" altLang="zh-TW"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TW" altLang="en-US"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事件</a:t>
                      </a:r>
                      <a:r>
                        <a:rPr lang="en-US" altLang="zh-TW" sz="20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，其毫无人性的杀戮震惊了世界。</a:t>
                      </a:r>
                      <a:endParaRPr lang="en-US" altLang="zh-TW"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5</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日晚</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时左右，长春市有线电视网八个频道播出了</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法轮大法洪传世界</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是自焚还是骗局</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等法轮功真相电视片，有三十万用户、逾百万观众收看了节目。此电视片使很多民众知道了法轮功被诬陷和被迫害的真象，引起巨大的震动。</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迫害法轮功的元凶江泽民极度恐慌，下达</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杀无赦</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的密令，吉林省无视国际社会的强烈谴责，大开杀戒、疯狂抓捕，</a:t>
                      </a:r>
                      <a:r>
                        <a:rPr lang="en-US" altLang="zh-TW"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5000</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多名长春法轮功学员被捕</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，在大抓捕中，当时至少</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6</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人被打死，另有</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15</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人被非法判</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4</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至</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年徒刑。</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主要插播者刘成军，在经受了一年九个月残酷的牢狱折磨后，</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26</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日离开人世。另一插播者侯明凯于</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21</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日被抓，两天内即被迫害致死。直接因长春电视插播事件，已确定被虐死的法轮功学员至少有</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人：刘成军、刘海波、侯明凯、李容、刘义、沈剑利、李淑芹和一位姓名不详的法轮功学员。</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经国际人权组织证实，截至</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27</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吉林省被迫害</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致死</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的法轮功学员至少</a:t>
                      </a:r>
                      <a:r>
                        <a:rPr lang="en-US" altLang="zh-TW"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109</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人</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居全国第二</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2" name="文字方塊 1"/>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附件一</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127829999"/>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dirty="0" smtClean="0">
                <a:latin typeface="微軟正黑體" panose="020B0604030504040204" pitchFamily="34" charset="-120"/>
                <a:ea typeface="微軟正黑體" panose="020B0604030504040204" pitchFamily="34" charset="-120"/>
              </a:rPr>
              <a:t>大纪元：</a:t>
            </a:r>
            <a:r>
              <a:rPr lang="zh-CN" altLang="en-US" sz="1600" b="1" dirty="0" smtClean="0">
                <a:latin typeface="微軟正黑體" panose="020B0604030504040204" pitchFamily="34" charset="-120"/>
                <a:ea typeface="微軟正黑體" panose="020B0604030504040204" pitchFamily="34" charset="-120"/>
              </a:rPr>
              <a:t>陈思敏：王珉与孙政才的吉林血债</a:t>
            </a:r>
            <a:endParaRPr lang="zh-CN"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2112535853"/>
              </p:ext>
            </p:extLst>
          </p:nvPr>
        </p:nvGraphicFramePr>
        <p:xfrm>
          <a:off x="119213" y="676928"/>
          <a:ext cx="8882744" cy="3921198"/>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000" b="1" dirty="0" smtClean="0">
                          <a:solidFill>
                            <a:schemeClr val="tx1"/>
                          </a:solidFill>
                          <a:latin typeface="微軟正黑體" panose="020B0604030504040204" pitchFamily="34" charset="-120"/>
                          <a:ea typeface="微軟正黑體" panose="020B0604030504040204" pitchFamily="34" charset="-120"/>
                        </a:rPr>
                        <a:t>吉林省委书记：</a:t>
                      </a:r>
                      <a:r>
                        <a:rPr lang="zh-TW" altLang="en-US" sz="2000" b="1"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王珉</a:t>
                      </a:r>
                      <a:r>
                        <a:rPr lang="zh-TW" altLang="en-US" sz="2000" b="1" baseline="0" dirty="0" smtClean="0">
                          <a:solidFill>
                            <a:srgbClr val="FF0000"/>
                          </a:solidFill>
                          <a:latin typeface="微軟正黑體" panose="020B0604030504040204" pitchFamily="34" charset="-120"/>
                          <a:ea typeface="微軟正黑體" panose="020B0604030504040204" pitchFamily="34" charset="-120"/>
                        </a:rPr>
                        <a:t> </a:t>
                      </a:r>
                      <a:r>
                        <a:rPr lang="en-US" altLang="zh-TW" sz="20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2006</a:t>
                      </a:r>
                      <a:r>
                        <a:rPr lang="zh-TW"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2009</a:t>
                      </a:r>
                      <a:r>
                        <a:rPr lang="zh-TW"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000" b="1" dirty="0" smtClean="0">
                          <a:solidFill>
                            <a:schemeClr val="tx1"/>
                          </a:solidFill>
                          <a:latin typeface="微軟正黑體" panose="020B0604030504040204" pitchFamily="34" charset="-120"/>
                          <a:ea typeface="微軟正黑體" panose="020B0604030504040204" pitchFamily="34" charset="-12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4013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王珉在</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2009</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月交棒孙政才之前，从</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2004</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10</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月起历任吉林代省长、省长、省委书记期间，短短五年，吉林省</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至少</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有</a:t>
                      </a:r>
                      <a:r>
                        <a:rPr lang="en-US" altLang="zh-CN" sz="1800" b="1" kern="1200" dirty="0" smtClean="0">
                          <a:solidFill>
                            <a:srgbClr val="C00000"/>
                          </a:solidFill>
                          <a:effectLst/>
                          <a:latin typeface="微軟正黑體" panose="020B0604030504040204" pitchFamily="34" charset="-120"/>
                          <a:ea typeface="微軟正黑體" panose="020B0604030504040204" pitchFamily="34" charset="-120"/>
                          <a:cs typeface="+mn-cs"/>
                        </a:rPr>
                        <a:t>121</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名法轮功学员被迫害致死</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据明慧网报导，长春市警察曾说过这样的话：</a:t>
                      </a:r>
                      <a:r>
                        <a:rPr lang="zh-CN"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“省委书记王珉对法轮功问题很重视”，</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至于所谓的“重视”程度，以</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2007</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年一位官员的说法：</a:t>
                      </a:r>
                      <a:r>
                        <a:rPr lang="zh-CN"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“所有被绑架的法轮功学员的名单，都掐在省委书记王珉手里，王岷说，谁放走一个人谁负责。”</a:t>
                      </a:r>
                      <a:endParaRPr lang="en-US" altLang="zh-CN"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在吉林省之后，王珉</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被</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调往辽宁看似更上一曾楼，殊不知官场生涯告终的开始。</a:t>
                      </a:r>
                      <a:endPar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2016</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4</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日，王珉被调查。检方指控显示，王珉主政吉林、辽宁期间，都在利用职权之便疯狂捞钱，其受贿额达</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1.46</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亿元。</a:t>
                      </a:r>
                      <a:endParaRPr lang="en-US" altLang="zh-TW" sz="1800" b="0" i="0" u="none" strike="noStrike" kern="1200" cap="none" spc="0" baseline="0" dirty="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附件二</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187460749"/>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dirty="0" smtClean="0">
                <a:latin typeface="微軟正黑體" panose="020B0604030504040204" pitchFamily="34" charset="-120"/>
                <a:ea typeface="微軟正黑體" panose="020B0604030504040204" pitchFamily="34" charset="-120"/>
              </a:rPr>
              <a:t>大纪元：孙政才任吉林省委书记三年 牵扯多起命案？</a:t>
            </a:r>
            <a:endParaRPr lang="zh-TW"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3909835262"/>
              </p:ext>
            </p:extLst>
          </p:nvPr>
        </p:nvGraphicFramePr>
        <p:xfrm>
          <a:off x="119213" y="676928"/>
          <a:ext cx="8882744" cy="4034409"/>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400" b="1" dirty="0" smtClean="0">
                          <a:solidFill>
                            <a:schemeClr val="tx1"/>
                          </a:solidFill>
                          <a:latin typeface="微軟正黑體" panose="020B0604030504040204" pitchFamily="34" charset="-120"/>
                          <a:ea typeface="微軟正黑體" panose="020B0604030504040204" pitchFamily="34" charset="-120"/>
                        </a:rPr>
                        <a:t>吉林省委书记：</a:t>
                      </a:r>
                      <a:r>
                        <a:rPr lang="zh-TW" altLang="en-US" sz="24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孙政才</a:t>
                      </a:r>
                      <a:r>
                        <a:rPr lang="zh-TW" altLang="en-US" sz="2400" b="1" baseline="0" dirty="0" smtClean="0">
                          <a:solidFill>
                            <a:schemeClr val="tx1"/>
                          </a:solidFill>
                          <a:latin typeface="微軟正黑體" panose="020B0604030504040204" pitchFamily="34" charset="-120"/>
                          <a:ea typeface="微軟正黑體" panose="020B0604030504040204" pitchFamily="34" charset="-120"/>
                        </a:rPr>
                        <a:t> </a:t>
                      </a:r>
                      <a:r>
                        <a:rPr lang="en-US" altLang="zh-TW" sz="24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2009</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2012</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dirty="0" smtClean="0">
                          <a:solidFill>
                            <a:schemeClr val="tx1"/>
                          </a:solidFill>
                          <a:latin typeface="微軟正黑體" panose="020B0604030504040204" pitchFamily="34" charset="-120"/>
                          <a:ea typeface="微軟正黑體" panose="020B0604030504040204" pitchFamily="34" charset="-120"/>
                        </a:rPr>
                        <a:t>)</a:t>
                      </a:r>
                      <a:endParaRPr lang="en-US" altLang="zh-TW" sz="2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5145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孙政才在</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2009</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月继任王珉后，才上任满一年，</a:t>
                      </a:r>
                      <a:r>
                        <a:rPr lang="en-US" altLang="zh-CN" sz="1800" kern="1200" dirty="0" smtClean="0">
                          <a:solidFill>
                            <a:srgbClr val="C00000"/>
                          </a:solidFill>
                          <a:effectLst/>
                          <a:latin typeface="微軟正黑體" panose="020B0604030504040204" pitchFamily="34" charset="-120"/>
                          <a:ea typeface="微軟正黑體" panose="020B0604030504040204" pitchFamily="34" charset="-120"/>
                          <a:cs typeface="+mn-cs"/>
                        </a:rPr>
                        <a:t>2010</a:t>
                      </a:r>
                      <a:r>
                        <a:rPr lang="zh-CN"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年当年省内就发生了至少</a:t>
                      </a:r>
                      <a:r>
                        <a:rPr lang="en-US" altLang="zh-CN" sz="1800" kern="1200" dirty="0" smtClean="0">
                          <a:solidFill>
                            <a:srgbClr val="C00000"/>
                          </a:solidFill>
                          <a:effectLst/>
                          <a:latin typeface="微軟正黑體" panose="020B0604030504040204" pitchFamily="34" charset="-120"/>
                          <a:ea typeface="微軟正黑體" panose="020B0604030504040204" pitchFamily="34" charset="-120"/>
                          <a:cs typeface="+mn-cs"/>
                        </a:rPr>
                        <a:t>29</a:t>
                      </a:r>
                      <a:r>
                        <a:rPr lang="zh-CN"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起致死</a:t>
                      </a:r>
                      <a:r>
                        <a:rPr lang="zh-CN"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案例</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，被迫害离世的法轮功学员，包括了曾经插播长春有线电视网向民众传播真相的梁振兴，以及高智晟律师采访过的孙淑香。至孙政才离任的</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2012</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年，据统计吉林省各地各种迫害程度有增无减。</a:t>
                      </a: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2012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10</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26</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日，距离孙政才离任吉林省委书记前一个月，他还主持省委常委会，强调要</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严密防范和严厉打击</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法轮功。</a:t>
                      </a:r>
                      <a:endParaRPr lang="en-US" altLang="zh-CN" sz="2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孙政才主政吉林期间，至少有</a:t>
                      </a:r>
                      <a:r>
                        <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rPr>
                        <a:t>36</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位法轮功学员被迫害致死。</a:t>
                      </a:r>
                      <a:endParaRPr lang="en-US" altLang="zh-TW" sz="1800" kern="1200" dirty="0">
                        <a:solidFill>
                          <a:schemeClr val="dk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附件三</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38622855"/>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dirty="0" smtClean="0">
                <a:latin typeface="微軟正黑體" panose="020B0604030504040204" pitchFamily="34" charset="-120"/>
                <a:ea typeface="微軟正黑體" panose="020B0604030504040204" pitchFamily="34" charset="-120"/>
              </a:rPr>
              <a:t>大纪元：</a:t>
            </a:r>
            <a:r>
              <a:rPr lang="zh-CN" altLang="en-US" sz="1600" b="1" dirty="0" smtClean="0">
                <a:latin typeface="微軟正黑體" panose="020B0604030504040204" pitchFamily="34" charset="-120"/>
                <a:ea typeface="微軟正黑體" panose="020B0604030504040204" pitchFamily="34" charset="-120"/>
              </a:rPr>
              <a:t>陆媒透露山西书记王儒林被免职原因</a:t>
            </a:r>
            <a:endParaRPr lang="zh-CN"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3553117699"/>
              </p:ext>
            </p:extLst>
          </p:nvPr>
        </p:nvGraphicFramePr>
        <p:xfrm>
          <a:off x="119213" y="676928"/>
          <a:ext cx="8882744" cy="3546729"/>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400" b="1" dirty="0" smtClean="0">
                          <a:solidFill>
                            <a:schemeClr val="tx1"/>
                          </a:solidFill>
                          <a:latin typeface="微軟正黑體" panose="020B0604030504040204" pitchFamily="34" charset="-120"/>
                          <a:ea typeface="微軟正黑體" panose="020B0604030504040204" pitchFamily="34" charset="-120"/>
                        </a:rPr>
                        <a:t>吉林省委书记：</a:t>
                      </a:r>
                      <a:r>
                        <a:rPr lang="en-US" altLang="zh-TW" sz="2400" b="1" i="0" u="none" strike="noStrike" cap="none" spc="0" baseline="0" dirty="0" err="1"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王儒林</a:t>
                      </a:r>
                      <a:r>
                        <a:rPr lang="zh-TW" altLang="en-US" sz="2400" b="1" baseline="0" dirty="0" smtClean="0">
                          <a:solidFill>
                            <a:srgbClr val="FF0000"/>
                          </a:solidFill>
                          <a:latin typeface="微軟正黑體" panose="020B0604030504040204" pitchFamily="34" charset="-120"/>
                          <a:ea typeface="微軟正黑體" panose="020B0604030504040204" pitchFamily="34" charset="-120"/>
                        </a:rPr>
                        <a:t> </a:t>
                      </a:r>
                      <a:r>
                        <a:rPr lang="en-US" altLang="zh-TW" sz="24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2012</a:t>
                      </a:r>
                      <a:r>
                        <a:rPr lang="zh-TW" altLang="en-US"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2014</a:t>
                      </a:r>
                      <a:r>
                        <a:rPr lang="zh-TW" altLang="en-US"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dirty="0" smtClean="0">
                          <a:solidFill>
                            <a:schemeClr val="tx1"/>
                          </a:solidFill>
                          <a:latin typeface="微軟正黑體" panose="020B0604030504040204" pitchFamily="34" charset="-120"/>
                          <a:ea typeface="微軟正黑體" panose="020B0604030504040204" pitchFamily="34" charset="-120"/>
                        </a:rPr>
                        <a:t>)</a:t>
                      </a:r>
                      <a:endParaRPr lang="en-US" altLang="zh-TW" sz="2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0269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江泽民</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1999</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年一手发动迫害法轮功后，时任吉林省委常委、延边州委书记王儒林积极追随；</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月王儒林被提拔吉林政法委书记，成为江泽民集团在吉林省迫害法轮功的直接马前卒。</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王儒林也是</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“长春</a:t>
                      </a:r>
                      <a:r>
                        <a:rPr lang="en-US" altLang="zh-CN"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事件”的责任人之一</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，当时</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王儒林是吉林省委常委、副省长。</a:t>
                      </a:r>
                      <a:r>
                        <a:rPr lang="zh-TW"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他直接</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主持反法轮功会议并布置全省范围的迫害</a:t>
                      </a:r>
                      <a:r>
                        <a:rPr lang="zh-TW"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他</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和</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王云坤、林炎志、洪虎等人</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直接操纵、指挥吉林省对法轮功的迫害，导致吉林省成为全国镇压法轮功最严重的省份之一。</a:t>
                      </a:r>
                      <a:endPar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附件四</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143530679"/>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4389" y="6482854"/>
            <a:ext cx="5434149" cy="338554"/>
          </a:xfrm>
          <a:prstGeom prst="rect">
            <a:avLst/>
          </a:prstGeom>
        </p:spPr>
        <p:txBody>
          <a:bodyPr wrap="square">
            <a:spAutoFit/>
          </a:bodyPr>
          <a:lstStyle/>
          <a:p>
            <a:r>
              <a:rPr lang="zh-TW" altLang="en-US" sz="1600" b="1" dirty="0" smtClean="0">
                <a:latin typeface="微軟正黑體" panose="020B0604030504040204" pitchFamily="34" charset="-120"/>
                <a:ea typeface="微軟正黑體" panose="020B0604030504040204" pitchFamily="34" charset="-120"/>
              </a:rPr>
              <a:t>追查国际：关于中共利用共青团迫害法轮功的调查报告</a:t>
            </a:r>
            <a:endParaRPr lang="zh-TW"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2993896128"/>
              </p:ext>
            </p:extLst>
          </p:nvPr>
        </p:nvGraphicFramePr>
        <p:xfrm>
          <a:off x="90380" y="534899"/>
          <a:ext cx="8975243" cy="5730240"/>
        </p:xfrm>
        <a:graphic>
          <a:graphicData uri="http://schemas.openxmlformats.org/drawingml/2006/table">
            <a:tbl>
              <a:tblPr firstRow="1" bandRow="1">
                <a:tableStyleId>{5C22544A-7EE6-4342-B048-85BDC9FD1C3A}</a:tableStyleId>
              </a:tblPr>
              <a:tblGrid>
                <a:gridCol w="8975243">
                  <a:extLst>
                    <a:ext uri="{9D8B030D-6E8A-4147-A177-3AD203B41FA5}">
                      <a16:colId xmlns:a16="http://schemas.microsoft.com/office/drawing/2014/main" xmlns="" val="20000"/>
                    </a:ext>
                  </a:extLst>
                </a:gridCol>
              </a:tblGrid>
              <a:tr h="282351">
                <a:tc>
                  <a:txBody>
                    <a:bodyPr/>
                    <a:lstStyle/>
                    <a:p>
                      <a:pPr algn="ctr"/>
                      <a:r>
                        <a:rPr lang="zh-TW" altLang="en-US" sz="2000" b="1" dirty="0" smtClean="0">
                          <a:solidFill>
                            <a:schemeClr val="tx1"/>
                          </a:solidFill>
                          <a:latin typeface="微軟正黑體" panose="020B0604030504040204" pitchFamily="34" charset="-120"/>
                          <a:ea typeface="微軟正黑體" panose="020B0604030504040204" pitchFamily="34" charset="-120"/>
                        </a:rPr>
                        <a:t>吉林省委书记：</a:t>
                      </a:r>
                      <a:r>
                        <a:rPr lang="en-US" altLang="zh-TW" sz="2000" b="1" i="0" u="none" strike="noStrike" cap="none" spc="0" baseline="0" dirty="0" err="1"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2000" b="1" baseline="0" dirty="0" smtClean="0">
                          <a:solidFill>
                            <a:srgbClr val="FF0000"/>
                          </a:solidFill>
                          <a:latin typeface="微軟正黑體" panose="020B0604030504040204" pitchFamily="34" charset="-120"/>
                          <a:ea typeface="微軟正黑體" panose="020B0604030504040204" pitchFamily="34" charset="-120"/>
                        </a:rPr>
                        <a:t> </a:t>
                      </a:r>
                      <a:r>
                        <a:rPr lang="en-US" altLang="zh-TW" sz="20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2014</a:t>
                      </a:r>
                      <a:r>
                        <a:rPr lang="zh-TW" altLang="en-US"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7297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巴音朝鲁是典型的中共</a:t>
                      </a:r>
                      <a:r>
                        <a:rPr lang="zh-TW"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「团派」</a:t>
                      </a:r>
                      <a:r>
                        <a:rPr lang="en-US" altLang="zh-TW" sz="1800" kern="1200" dirty="0" smtClean="0">
                          <a:solidFill>
                            <a:srgbClr val="C00000"/>
                          </a:solidFill>
                          <a:effectLst/>
                          <a:latin typeface="微軟正黑體" panose="020B0604030504040204" pitchFamily="34" charset="-120"/>
                          <a:ea typeface="微軟正黑體" panose="020B0604030504040204" pitchFamily="34" charset="-120"/>
                          <a:cs typeface="+mn-cs"/>
                        </a:rPr>
                        <a:t>(</a:t>
                      </a:r>
                      <a:r>
                        <a:rPr lang="zh-TW"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共青团</a:t>
                      </a:r>
                      <a:r>
                        <a:rPr lang="en-US" altLang="zh-TW" sz="1800" kern="1200" dirty="0" smtClean="0">
                          <a:solidFill>
                            <a:srgbClr val="C00000"/>
                          </a:solidFill>
                          <a:effectLst/>
                          <a:latin typeface="微軟正黑體" panose="020B0604030504040204" pitchFamily="34" charset="-120"/>
                          <a:ea typeface="微軟正黑體" panose="020B0604030504040204" pitchFamily="34" charset="-120"/>
                          <a:cs typeface="+mn-cs"/>
                        </a:rPr>
                        <a:t>)</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出身，曾与习近平、李克强「近距离」共事多年。其担任吉林「一把手」，显示中共张德江为首的「吉林帮」失去对老巢吉林的控制。</a:t>
                      </a: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algn="l"/>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巴音朝鲁： 原</a:t>
                      </a:r>
                      <a:r>
                        <a:rPr lang="zh-TW" altLang="en-US" sz="1800" b="1"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共青团</a:t>
                      </a:r>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中央书记处常务书记。男，</a:t>
                      </a:r>
                      <a:r>
                        <a:rPr lang="en-US" altLang="zh-TW"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1955</a:t>
                      </a:r>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10</a:t>
                      </a:r>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月生，蒙古族。</a:t>
                      </a:r>
                      <a:endParaRPr lang="en-US" altLang="zh-TW"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99</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7</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23</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主持共青团中央座谈会，认真学习贯彻党中央通知精神，</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深入揭批法轮功</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2000</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在全国青联八届六次常委（扩大）会议说，去年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4</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月以来，全国青联先后两次召开各界青年座谈会，认真学习、</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贯彻江泽民总书记关于处理和解决法轮功问题</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指示精神</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深入揭批「法轮功」</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2000</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9</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27</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在全国宗教界青年代表人士座谈会上说，果断</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处理法轮功问题等政治斗争中</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，表达宗教界青年坚决维护</a:t>
                      </a:r>
                      <a:r>
                        <a:rPr lang="zh-TW" altLang="en-US" sz="1600" b="0"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国家主权和民族尊严</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、保持社会稳定、实现祖国完全统一的意志。</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2000</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12</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22</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在共青团十四届四中全会上的总结讲话，要按照党中央的统一部署，</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继续</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深入开展同法轮功的斗争</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[33]</a:t>
                      </a: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主持共青团中央、全国青联召集的各界青年座谈，</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利用中共炮制的</a:t>
                      </a:r>
                      <a:endParaRPr lang="en-US" altLang="zh-TW"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天安门广场自焚伪案，批判法轮功。</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团中央书记处常务书记</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巴音朝鲁</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主持会议。以「反对邪教、破除迷信、崇尚科学、传播文明」为口号，实施「全国青年文明小区反邪教行动」，动员和组织广大青少年积极投身到反「法轮功」的斗争。</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69669"/>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附件五</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014760016"/>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58080" y="148044"/>
            <a:ext cx="434029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altLang="zh-TW" sz="2800" b="1" dirty="0" smtClean="0">
                <a:latin typeface="微軟正黑體" panose="020B0604030504040204" pitchFamily="34" charset="-120"/>
                <a:ea typeface="微軟正黑體" panose="020B0604030504040204" pitchFamily="34" charset="-120"/>
              </a:rPr>
              <a:t>1-3. </a:t>
            </a:r>
            <a:r>
              <a:rPr lang="zh-TW" altLang="en-US" sz="2800" b="1" dirty="0" smtClean="0">
                <a:latin typeface="微軟正黑體" panose="020B0604030504040204" pitchFamily="34" charset="-120"/>
                <a:ea typeface="微軟正黑體" panose="020B0604030504040204" pitchFamily="34" charset="-120"/>
              </a:rPr>
              <a:t>同修讲稿参考</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第一段</a:t>
            </a:r>
            <a:r>
              <a:rPr lang="en-US" altLang="zh-TW" sz="2800" b="1" dirty="0" smtClean="0">
                <a:latin typeface="微軟正黑體" panose="020B0604030504040204" pitchFamily="34" charset="-120"/>
                <a:ea typeface="微軟正黑體" panose="020B0604030504040204" pitchFamily="34" charset="-120"/>
              </a:rPr>
              <a:t>)</a:t>
            </a:r>
            <a:endParaRPr kumimoji="0" lang="zh-TW" altLang="en-US" sz="2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
        <p:nvSpPr>
          <p:cNvPr id="3" name="矩形 2"/>
          <p:cNvSpPr/>
          <p:nvPr/>
        </p:nvSpPr>
        <p:spPr>
          <a:xfrm>
            <a:off x="252548" y="746871"/>
            <a:ext cx="8621486" cy="5078313"/>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你现在做的事情可能还不觉得什么，以后可能会让你吃大亏的。那个邪党用人就像四川的王立军说：我就是邪党的一块口香糖，它把我嚼完了用完了，没味道了就踩在脚下。你们现在其实也是这种情况，被利用了，做了那么多的事情可能你完全不知道对你自己有什么伤害。那大家现在都知道法轮功很快就会真相大白，包括高层停止迫害的呼声很高。现在形势变化很大，你们以后千万不要成为这次运动的替罪羊，你们做这个村委会，居委会的工作也真不容易，面对形形色色的人，但是这些都是低头不见抬头见的父老乡亲，我们没有必要去把人家置于死地，去把人家逼上梁山，尤其是这些修佛的好人。你们呢上有政策下有对策，高抬贵手，睁一只眼闭一只眼。糊弄共产党才是你最大的福分。你工资不会少，但是呢你不要结这些怨，结这些仇恨，也不会因为迫害这些修佛的好人而象那些高官一样而遭报应，那些高层的人遭报应它也不会告诉你们。你们的工作真的是不容易，因为我能理解，因为你在那个职位上，你觉得你要拿这份工资，它说什么档，下达什么精神你得做，不是说你们都是坏人，其实你们心目中都知道法轮功都是善良人。很多人说那是上级压下来的没办法。那是不是我们理解你你就可以这样做了，做了这件事真的会有报应，很多公检法人员他们遭了报应不敢说的，而且你们等着共产党运动一结束了，清算了，江泽民被抓了，那谁是替罪羊，就是你们这些县官，</a:t>
            </a:r>
            <a:r>
              <a:rPr lang="zh-TW" altLang="en-US" dirty="0" smtClean="0">
                <a:latin typeface="微軟正黑體" panose="020B0604030504040204" pitchFamily="34" charset="-120"/>
                <a:ea typeface="微軟正黑體" panose="020B0604030504040204" pitchFamily="34" charset="-120"/>
              </a:rPr>
              <a:t>县</a:t>
            </a:r>
            <a:r>
              <a:rPr lang="zh-TW" altLang="zh-TW" dirty="0" smtClean="0">
                <a:latin typeface="微軟正黑體" panose="020B0604030504040204" pitchFamily="34" charset="-120"/>
                <a:ea typeface="微軟正黑體" panose="020B0604030504040204" pitchFamily="34" charset="-120"/>
              </a:rPr>
              <a:t>管，所以呢，一定要给自己留后路。就说一句最衷心的劝告，糊弄共产党保护善良人，你就是一个最大的福分。</a:t>
            </a:r>
            <a:endParaRPr lang="zh-TW"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7537762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14537" y="148044"/>
            <a:ext cx="434029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altLang="zh-TW" sz="2800" b="1" dirty="0" smtClean="0">
                <a:latin typeface="微軟正黑體" panose="020B0604030504040204" pitchFamily="34" charset="-120"/>
                <a:ea typeface="微軟正黑體" panose="020B0604030504040204" pitchFamily="34" charset="-120"/>
              </a:rPr>
              <a:t>1-4. </a:t>
            </a:r>
            <a:r>
              <a:rPr lang="zh-TW" altLang="en-US" sz="2800" b="1" dirty="0" smtClean="0">
                <a:latin typeface="微軟正黑體" panose="020B0604030504040204" pitchFamily="34" charset="-120"/>
                <a:ea typeface="微軟正黑體" panose="020B0604030504040204" pitchFamily="34" charset="-120"/>
              </a:rPr>
              <a:t>同修讲稿参考</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第</a:t>
            </a:r>
            <a:r>
              <a:rPr lang="zh-TW" altLang="en-US" sz="2800" b="1" dirty="0">
                <a:latin typeface="微軟正黑體" panose="020B0604030504040204" pitchFamily="34" charset="-120"/>
                <a:ea typeface="微軟正黑體" panose="020B0604030504040204" pitchFamily="34" charset="-120"/>
              </a:rPr>
              <a:t>二</a:t>
            </a:r>
            <a:r>
              <a:rPr lang="zh-TW" altLang="en-US" sz="2800" b="1" dirty="0" smtClean="0">
                <a:latin typeface="微軟正黑體" panose="020B0604030504040204" pitchFamily="34" charset="-120"/>
                <a:ea typeface="微軟正黑體" panose="020B0604030504040204" pitchFamily="34" charset="-120"/>
              </a:rPr>
              <a:t>段</a:t>
            </a:r>
            <a:r>
              <a:rPr lang="en-US" altLang="zh-TW" sz="2800" b="1" dirty="0" smtClean="0">
                <a:latin typeface="微軟正黑體" panose="020B0604030504040204" pitchFamily="34" charset="-120"/>
                <a:ea typeface="微軟正黑體" panose="020B0604030504040204" pitchFamily="34" charset="-120"/>
              </a:rPr>
              <a:t>)</a:t>
            </a:r>
            <a:endParaRPr kumimoji="0" lang="zh-TW" altLang="en-US" sz="2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
        <p:nvSpPr>
          <p:cNvPr id="3" name="矩形 2"/>
          <p:cNvSpPr/>
          <p:nvPr/>
        </p:nvSpPr>
        <p:spPr>
          <a:xfrm>
            <a:off x="200297" y="743141"/>
            <a:ext cx="8595360" cy="4524315"/>
          </a:xfrm>
          <a:prstGeom prst="rect">
            <a:avLst/>
          </a:prstGeom>
        </p:spPr>
        <p:txBody>
          <a:bodyPr wrap="square">
            <a:spAutoFit/>
          </a:bodyPr>
          <a:lstStyle/>
          <a:p>
            <a:r>
              <a:rPr lang="en-US" altLang="zh-TW" dirty="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你做的事情对你一点好处都没有，你做的事情我们都在记着，老百姓记着，受害人的家属记着，法轮功的家属他们都记着。你们不知道后果，你们举报，威胁，抓捕的这些人那是要被酷刑折磨，甚至被活摘器官的。这些你们都不知道，对共产的残忍你们可能一知半解，你们自己要留后路，绝对不能成为这个运动中的受害者。谁是真正的受害人，就是你们，你们比那些穷人，要饭的人都可怜，因为你们在迫害佛法，以后不仅有法律责任，而且天网恢恢。但是这些你们都不知道，你以为你在执行任务其实你这是在迫害修佛的人，会有报应。</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但是现在你知道了，你在这个职位上才是真正有福气，因为你可以在这个职位范围内去保护这些修佛的人，佛法在遭难。如果你这个时候睁一只眼闭一只眼提醒这些好人，注意安全，不去真的迫害他们，比如上边要你报告什么，你就往好的报告，糊弄共产党。你这样做了不仅你的生活，工作不受牵连，相反以后大灾难来的时候你还会留下，这样你当官的都会有福气。我们说祖上积德你才会当官，守住你的福分，不要因为江泽民这个小人作恶多端，仇视佛法你就赔进去这些福分。还有你以后还要面对这些父老乡亲，面对这些你曾经迫害的人，运动结束的时候，人不可能永远有权力，人也不可能永远在这个运动中你要破海水说不定哪一天，三十年河东，三十年河西，说不定迫害者哪一天就成阶下囚了。</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3933458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92914" y="148044"/>
            <a:ext cx="434029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altLang="zh-TW" sz="2800" b="1" dirty="0" smtClean="0">
                <a:latin typeface="微軟正黑體" panose="020B0604030504040204" pitchFamily="34" charset="-120"/>
                <a:ea typeface="微軟正黑體" panose="020B0604030504040204" pitchFamily="34" charset="-120"/>
              </a:rPr>
              <a:t>1-5. </a:t>
            </a:r>
            <a:r>
              <a:rPr lang="zh-TW" altLang="en-US" sz="2800" b="1" dirty="0" smtClean="0">
                <a:latin typeface="微軟正黑體" panose="020B0604030504040204" pitchFamily="34" charset="-120"/>
                <a:ea typeface="微軟正黑體" panose="020B0604030504040204" pitchFamily="34" charset="-120"/>
              </a:rPr>
              <a:t>同修讲稿参考</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第</a:t>
            </a:r>
            <a:r>
              <a:rPr lang="zh-TW" altLang="en-US" sz="2800" b="1" dirty="0">
                <a:latin typeface="微軟正黑體" panose="020B0604030504040204" pitchFamily="34" charset="-120"/>
                <a:ea typeface="微軟正黑體" panose="020B0604030504040204" pitchFamily="34" charset="-120"/>
              </a:rPr>
              <a:t>三</a:t>
            </a:r>
            <a:r>
              <a:rPr lang="zh-TW" altLang="en-US" sz="2800" b="1" dirty="0" smtClean="0">
                <a:latin typeface="微軟正黑體" panose="020B0604030504040204" pitchFamily="34" charset="-120"/>
                <a:ea typeface="微軟正黑體" panose="020B0604030504040204" pitchFamily="34" charset="-120"/>
              </a:rPr>
              <a:t>段</a:t>
            </a:r>
            <a:r>
              <a:rPr lang="en-US" altLang="zh-TW" sz="2800" b="1" dirty="0" smtClean="0">
                <a:latin typeface="微軟正黑體" panose="020B0604030504040204" pitchFamily="34" charset="-120"/>
                <a:ea typeface="微軟正黑體" panose="020B0604030504040204" pitchFamily="34" charset="-120"/>
              </a:rPr>
              <a:t>)</a:t>
            </a:r>
            <a:endParaRPr kumimoji="0" lang="zh-TW" altLang="en-US" sz="2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
        <p:nvSpPr>
          <p:cNvPr id="3" name="矩形 2"/>
          <p:cNvSpPr/>
          <p:nvPr/>
        </p:nvSpPr>
        <p:spPr>
          <a:xfrm>
            <a:off x="279474" y="832739"/>
            <a:ext cx="8446515" cy="5078313"/>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就像现在落马的几千个官员。所以你知道中共这个政局形式，一天三变，说不定哪天江泽民完蛋了，迫害法轮功结束了，你们到成了责任人了。俗话说的好若要人不知，除非己莫为，老天爷在看着，你们还有孩子，还有你们自己的福寿安康，这些都是你们要考虑的后路，绝对不能够图眼前的利益你说上边压着呢，你有对策啊，你如果这样迫害下去，我真的很担心。</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打电话太不容易了，这个缘分接上，那不知道是多大的缘分，非常好的事情跟你讲，能跟你沟通上我心里很高兴，但我也很着急，因为国内的消息封锁，你们这么辛苦的工作。每天应对那么多的人可是不知不觉中相反犯了大的错误，以后会后悔，今天呢还是有人托我，跟你讲一讲，因为我们海外的消息不封锁，希望你得福分。就是迫害法轮功的事情千万别做，现在局势都在变，人们都在说江泽民快完蛋了。法轮功迫害的运动快结束了。结束后就会卸磨杀驴，平民愤，你到时候一旦没有了权力，一旦这事情结束了，你面对这些被迫害的家庭都是你的父老乡亲怎么办，你说上面有政策。当然知道你们压力大，但是你们也该有对策，你这个对策不是为别人，但至少要为自己留后路。现在公检法遭报应人那么多，几千人落马，绝不是偶然，地震灾难都是百年不遇的，哪一天真的善恶有报的天理来了，迫害修佛的人这怎么得了呢，世界哪个国家都尊重佛法，这个洪势迟早会回到中国，现在有很多干警不做了，但你们作为居委会跟老百姓这么近，你们怎么能这样，不留后路的做呢</a:t>
            </a:r>
            <a:r>
              <a:rPr lang="en-US" altLang="zh-TW" dirty="0" smtClean="0">
                <a:latin typeface="微軟正黑體" panose="020B0604030504040204" pitchFamily="34" charset="-120"/>
                <a:ea typeface="微軟正黑體" panose="020B0604030504040204" pitchFamily="34" charset="-120"/>
              </a:rPr>
              <a:t>?</a:t>
            </a:r>
            <a:r>
              <a:rPr lang="zh-TW" altLang="zh-TW" dirty="0" smtClean="0">
                <a:latin typeface="微軟正黑體" panose="020B0604030504040204" pitchFamily="34" charset="-120"/>
                <a:ea typeface="微軟正黑體" panose="020B0604030504040204" pitchFamily="34" charset="-120"/>
              </a:rPr>
              <a:t>哪怕你说不知道，不执行，江泽民迟早要完蛋，那你也要留后路</a:t>
            </a:r>
            <a:endParaRPr lang="zh-TW"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4062269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Picture 2" descr="Picture 2"/>
          <p:cNvPicPr>
            <a:picLocks noChangeAspect="1"/>
          </p:cNvPicPr>
          <p:nvPr/>
        </p:nvPicPr>
        <p:blipFill>
          <a:blip r:embed="rId3">
            <a:extLst/>
          </a:blip>
          <a:stretch>
            <a:fillRect/>
          </a:stretch>
        </p:blipFill>
        <p:spPr>
          <a:xfrm>
            <a:off x="-6389" y="-9709"/>
            <a:ext cx="9184535" cy="7774586"/>
          </a:xfrm>
          <a:prstGeom prst="rect">
            <a:avLst/>
          </a:prstGeom>
          <a:ln w="12700">
            <a:miter lim="400000"/>
          </a:ln>
        </p:spPr>
      </p:pic>
      <p:grpSp>
        <p:nvGrpSpPr>
          <p:cNvPr id="115" name="矩形 2"/>
          <p:cNvGrpSpPr/>
          <p:nvPr/>
        </p:nvGrpSpPr>
        <p:grpSpPr>
          <a:xfrm>
            <a:off x="-6390" y="4281138"/>
            <a:ext cx="9178147" cy="1654096"/>
            <a:chOff x="0" y="-1"/>
            <a:chExt cx="9178146" cy="1654095"/>
          </a:xfrm>
        </p:grpSpPr>
        <p:sp>
          <p:nvSpPr>
            <p:cNvPr id="113" name="矩形"/>
            <p:cNvSpPr/>
            <p:nvPr/>
          </p:nvSpPr>
          <p:spPr>
            <a:xfrm>
              <a:off x="0" y="-1"/>
              <a:ext cx="9178146" cy="1654095"/>
            </a:xfrm>
            <a:prstGeom prst="rect">
              <a:avLst/>
            </a:prstGeom>
            <a:solidFill>
              <a:srgbClr val="4F6228">
                <a:alpha val="69804"/>
              </a:srgbClr>
            </a:solidFill>
            <a:ln w="12700" cap="flat">
              <a:noFill/>
              <a:miter lim="400000"/>
            </a:ln>
            <a:effectLst/>
          </p:spPr>
          <p:txBody>
            <a:bodyPr wrap="square" lIns="45719" tIns="45719" rIns="45719" bIns="45719" numCol="1" anchor="ctr">
              <a:noAutofit/>
            </a:bodyPr>
            <a:lstStyle/>
            <a:p>
              <a:pPr algn="r">
                <a:defRPr sz="2400">
                  <a:solidFill>
                    <a:srgbClr val="FFFFFF"/>
                  </a:solidFill>
                  <a:latin typeface="微軟正黑體"/>
                  <a:ea typeface="微軟正黑體"/>
                  <a:cs typeface="微軟正黑體"/>
                  <a:sym typeface="微軟正黑體"/>
                </a:defRPr>
              </a:pPr>
              <a:endParaRPr/>
            </a:p>
          </p:txBody>
        </p:sp>
        <p:sp>
          <p:nvSpPr>
            <p:cNvPr id="114" name="吉林省-RTC专案说明参考资料…"/>
            <p:cNvSpPr txBox="1"/>
            <p:nvPr/>
          </p:nvSpPr>
          <p:spPr>
            <a:xfrm>
              <a:off x="0" y="165328"/>
              <a:ext cx="9178146" cy="1323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200" b="1">
                  <a:solidFill>
                    <a:srgbClr val="FFFFFF"/>
                  </a:solidFill>
                  <a:latin typeface="微軟正黑體"/>
                  <a:ea typeface="微軟正黑體"/>
                  <a:cs typeface="微軟正黑體"/>
                  <a:sym typeface="微軟正黑體"/>
                </a:defRPr>
              </a:pPr>
              <a:r>
                <a:rPr dirty="0" err="1"/>
                <a:t>吉林省</a:t>
              </a:r>
              <a:r>
                <a:rPr dirty="0"/>
                <a:t>-</a:t>
              </a:r>
              <a:r>
                <a:rPr dirty="0" smtClean="0"/>
                <a:t>RTC</a:t>
              </a:r>
              <a:r>
                <a:rPr lang="zh-TW" altLang="en-US" dirty="0" smtClean="0"/>
                <a:t>案例</a:t>
              </a:r>
              <a:r>
                <a:rPr dirty="0" err="1" smtClean="0"/>
                <a:t>说明参考数据</a:t>
              </a:r>
              <a:endParaRPr dirty="0"/>
            </a:p>
            <a:p>
              <a:pPr algn="r">
                <a:defRPr sz="2400">
                  <a:solidFill>
                    <a:srgbClr val="FFFFFF"/>
                  </a:solidFill>
                  <a:latin typeface="微軟正黑體"/>
                  <a:ea typeface="微軟正黑體"/>
                  <a:cs typeface="微軟正黑體"/>
                  <a:sym typeface="微軟正黑體"/>
                </a:defRPr>
              </a:pPr>
              <a:endParaRPr dirty="0"/>
            </a:p>
            <a:p>
              <a:pPr algn="r">
                <a:defRPr sz="2400">
                  <a:solidFill>
                    <a:srgbClr val="FFFFFF"/>
                  </a:solidFill>
                  <a:latin typeface="微軟正黑體"/>
                  <a:ea typeface="微軟正黑體"/>
                  <a:cs typeface="微軟正黑體"/>
                  <a:sym typeface="微軟正黑體"/>
                </a:defRPr>
              </a:pPr>
              <a:r>
                <a:rPr dirty="0" err="1"/>
                <a:t>播打日期</a:t>
              </a:r>
              <a:r>
                <a:rPr dirty="0"/>
                <a:t> :</a:t>
              </a:r>
              <a:r>
                <a:rPr dirty="0" smtClean="0"/>
                <a:t>2017/</a:t>
              </a:r>
              <a:r>
                <a:rPr lang="en-US" dirty="0" smtClean="0"/>
                <a:t>10</a:t>
              </a:r>
              <a:r>
                <a:rPr dirty="0" smtClean="0"/>
                <a:t>/</a:t>
              </a:r>
              <a:r>
                <a:rPr lang="en-US" dirty="0" smtClean="0"/>
                <a:t>30</a:t>
              </a:r>
              <a:endParaRPr dirty="0"/>
            </a:p>
          </p:txBody>
        </p:sp>
      </p:grpSp>
      <p:sp>
        <p:nvSpPr>
          <p:cNvPr id="116" name="矩形 1"/>
          <p:cNvSpPr txBox="1"/>
          <p:nvPr/>
        </p:nvSpPr>
        <p:spPr>
          <a:xfrm>
            <a:off x="296585" y="653786"/>
            <a:ext cx="404917" cy="830997"/>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4800">
                <a:solidFill>
                  <a:srgbClr val="FFFFFF"/>
                </a:solidFill>
              </a:defRPr>
            </a:lvl1pPr>
          </a:lstStyle>
          <a:p>
            <a:r>
              <a:rPr lang="en-US" dirty="0" smtClean="0"/>
              <a:t>2</a:t>
            </a:r>
            <a:endParaRPr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2"/>
          <p:cNvSpPr/>
          <p:nvPr/>
        </p:nvSpPr>
        <p:spPr>
          <a:xfrm>
            <a:off x="-1" y="-2"/>
            <a:ext cx="5076058" cy="6858001"/>
          </a:xfrm>
          <a:prstGeom prst="rect">
            <a:avLst/>
          </a:prstGeom>
          <a:solidFill>
            <a:srgbClr val="0F253F">
              <a:alpha val="69804"/>
            </a:srgbClr>
          </a:solidFill>
          <a:ln w="12700">
            <a:miter lim="400000"/>
          </a:ln>
        </p:spPr>
        <p:txBody>
          <a:bodyPr lIns="45719" rIns="45719" anchor="ctr"/>
          <a:lstStyle/>
          <a:p>
            <a:pPr algn="ctr">
              <a:defRPr sz="3200" b="1">
                <a:solidFill>
                  <a:srgbClr val="FFFFFF"/>
                </a:solidFill>
                <a:latin typeface="微軟正黑體"/>
                <a:ea typeface="微軟正黑體"/>
                <a:cs typeface="微軟正黑體"/>
                <a:sym typeface="微軟正黑體"/>
              </a:defRPr>
            </a:pPr>
            <a:endParaRPr/>
          </a:p>
        </p:txBody>
      </p:sp>
      <p:sp>
        <p:nvSpPr>
          <p:cNvPr id="121" name="文字方塊 1"/>
          <p:cNvSpPr txBox="1"/>
          <p:nvPr/>
        </p:nvSpPr>
        <p:spPr>
          <a:xfrm>
            <a:off x="101252" y="188640"/>
            <a:ext cx="3716721" cy="64633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600" b="1">
                <a:solidFill>
                  <a:srgbClr val="FFFFFF"/>
                </a:solidFill>
                <a:latin typeface="微軟正黑體"/>
                <a:ea typeface="微軟正黑體"/>
                <a:cs typeface="微軟正黑體"/>
                <a:sym typeface="微軟正黑體"/>
              </a:defRPr>
            </a:pPr>
            <a:r>
              <a:rPr lang="en-US" dirty="0"/>
              <a:t>3</a:t>
            </a:r>
            <a:r>
              <a:rPr dirty="0" smtClean="0"/>
              <a:t>.</a:t>
            </a:r>
            <a:r>
              <a:rPr dirty="0"/>
              <a:t>吉林省迫害情况</a:t>
            </a:r>
          </a:p>
        </p:txBody>
      </p:sp>
      <p:sp>
        <p:nvSpPr>
          <p:cNvPr id="122" name="矩形 4"/>
          <p:cNvSpPr txBox="1"/>
          <p:nvPr/>
        </p:nvSpPr>
        <p:spPr>
          <a:xfrm>
            <a:off x="107503" y="1124743"/>
            <a:ext cx="3744418" cy="372409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000">
                <a:solidFill>
                  <a:srgbClr val="FFFFFF"/>
                </a:solidFill>
                <a:latin typeface="微軟正黑體"/>
                <a:ea typeface="微軟正黑體"/>
                <a:cs typeface="微軟正黑體"/>
                <a:sym typeface="微軟正黑體"/>
              </a:defRPr>
            </a:pPr>
            <a:r>
              <a:rPr dirty="0"/>
              <a:t>截至2017</a:t>
            </a:r>
            <a:r>
              <a:rPr dirty="0" smtClean="0"/>
              <a:t>年</a:t>
            </a:r>
            <a:r>
              <a:rPr lang="en-US" dirty="0" smtClean="0"/>
              <a:t>10</a:t>
            </a:r>
            <a:r>
              <a:rPr dirty="0" smtClean="0"/>
              <a:t>月</a:t>
            </a:r>
            <a:r>
              <a:rPr lang="en-US" dirty="0" smtClean="0"/>
              <a:t>24</a:t>
            </a:r>
            <a:r>
              <a:rPr dirty="0" smtClean="0"/>
              <a:t>日</a:t>
            </a:r>
            <a:endParaRPr dirty="0"/>
          </a:p>
          <a:p>
            <a:pPr>
              <a:defRPr sz="2000">
                <a:solidFill>
                  <a:srgbClr val="FFFFFF"/>
                </a:solidFill>
                <a:latin typeface="微軟正黑體"/>
                <a:ea typeface="微軟正黑體"/>
                <a:cs typeface="微軟正黑體"/>
                <a:sym typeface="微軟正黑體"/>
              </a:defRPr>
            </a:pPr>
            <a:r>
              <a:rPr dirty="0" err="1" smtClean="0"/>
              <a:t>明慧数据馆数据统计显示</a:t>
            </a:r>
            <a:r>
              <a:rPr dirty="0" smtClean="0"/>
              <a:t>，</a:t>
            </a:r>
            <a:endParaRPr dirty="0"/>
          </a:p>
          <a:p>
            <a:pPr>
              <a:defRPr sz="2400">
                <a:solidFill>
                  <a:srgbClr val="FFFFFF"/>
                </a:solidFill>
                <a:latin typeface="微軟正黑體"/>
                <a:ea typeface="微軟正黑體"/>
                <a:cs typeface="微軟正黑體"/>
                <a:sym typeface="微軟正黑體"/>
              </a:defRPr>
            </a:pPr>
            <a:endParaRPr dirty="0"/>
          </a:p>
          <a:p>
            <a:pPr>
              <a:defRPr sz="2000">
                <a:solidFill>
                  <a:srgbClr val="FFFFFF"/>
                </a:solidFill>
                <a:latin typeface="微軟正黑體"/>
                <a:ea typeface="微軟正黑體"/>
                <a:cs typeface="微軟正黑體"/>
                <a:sym typeface="微軟正黑體"/>
              </a:defRPr>
            </a:pPr>
            <a:r>
              <a:rPr dirty="0" smtClean="0"/>
              <a:t>迫害法轮功案例共计</a:t>
            </a:r>
            <a:r>
              <a:rPr lang="en-US" sz="2400" b="1" dirty="0" smtClean="0">
                <a:solidFill>
                  <a:srgbClr val="FFFF00"/>
                </a:solidFill>
                <a:latin typeface="微軟正黑體"/>
                <a:ea typeface="微軟正黑體"/>
                <a:cs typeface="微軟正黑體"/>
              </a:rPr>
              <a:t>7894</a:t>
            </a:r>
            <a:r>
              <a:rPr dirty="0" smtClean="0"/>
              <a:t>例</a:t>
            </a:r>
            <a:r>
              <a:rPr dirty="0"/>
              <a:t>。</a:t>
            </a:r>
          </a:p>
          <a:p>
            <a:pPr>
              <a:defRPr sz="2000">
                <a:solidFill>
                  <a:srgbClr val="FFFFFF"/>
                </a:solidFill>
                <a:latin typeface="微軟正黑體"/>
                <a:ea typeface="微軟正黑體"/>
                <a:cs typeface="微軟正黑體"/>
                <a:sym typeface="微軟正黑體"/>
              </a:defRPr>
            </a:pPr>
            <a:r>
              <a:rPr lang="en-US" altLang="zh-TW" dirty="0" smtClean="0"/>
              <a:t>(</a:t>
            </a:r>
            <a:r>
              <a:rPr lang="zh-TW" altLang="en-US" dirty="0" smtClean="0"/>
              <a:t>中国</a:t>
            </a:r>
            <a:r>
              <a:rPr lang="zh-TW" altLang="en-US" dirty="0" smtClean="0">
                <a:solidFill>
                  <a:srgbClr val="FFFF00"/>
                </a:solidFill>
              </a:rPr>
              <a:t>前五大</a:t>
            </a:r>
            <a:r>
              <a:rPr lang="zh-TW" altLang="en-US" dirty="0" smtClean="0"/>
              <a:t>严重省分</a:t>
            </a:r>
            <a:r>
              <a:rPr lang="en-US" altLang="zh-TW" dirty="0" smtClean="0"/>
              <a:t>)</a:t>
            </a:r>
            <a:endParaRPr lang="zh-TW" altLang="en-US" dirty="0"/>
          </a:p>
          <a:p>
            <a:pPr>
              <a:defRPr sz="2000">
                <a:solidFill>
                  <a:srgbClr val="FFFFFF"/>
                </a:solidFill>
                <a:latin typeface="微軟正黑體"/>
                <a:ea typeface="微軟正黑體"/>
                <a:cs typeface="微軟正黑體"/>
                <a:sym typeface="微軟正黑體"/>
              </a:defRPr>
            </a:pPr>
            <a:endParaRPr dirty="0"/>
          </a:p>
          <a:p>
            <a:pPr>
              <a:defRPr sz="2000">
                <a:solidFill>
                  <a:srgbClr val="FFFFFF"/>
                </a:solidFill>
                <a:latin typeface="微軟正黑體"/>
                <a:ea typeface="微軟正黑體"/>
                <a:cs typeface="微軟正黑體"/>
                <a:sym typeface="微軟正黑體"/>
              </a:defRPr>
            </a:pPr>
            <a:r>
              <a:rPr dirty="0" smtClean="0"/>
              <a:t>直接受迫害人数</a:t>
            </a:r>
            <a:r>
              <a:rPr lang="en-US" sz="2400" b="1" dirty="0" smtClean="0">
                <a:solidFill>
                  <a:srgbClr val="FFFF00"/>
                </a:solidFill>
              </a:rPr>
              <a:t>8842</a:t>
            </a:r>
            <a:r>
              <a:rPr dirty="0" smtClean="0"/>
              <a:t>人。</a:t>
            </a:r>
            <a:endParaRPr lang="en-US" dirty="0" smtClean="0"/>
          </a:p>
          <a:p>
            <a:pPr>
              <a:defRPr sz="2000">
                <a:solidFill>
                  <a:srgbClr val="FFFFFF"/>
                </a:solidFill>
                <a:latin typeface="微軟正黑體"/>
                <a:ea typeface="微軟正黑體"/>
                <a:cs typeface="微軟正黑體"/>
                <a:sym typeface="微軟正黑體"/>
              </a:defRPr>
            </a:pPr>
            <a:r>
              <a:rPr lang="en-US" dirty="0" smtClean="0"/>
              <a:t>(</a:t>
            </a:r>
            <a:r>
              <a:rPr lang="zh-TW" altLang="en-US" dirty="0" smtClean="0"/>
              <a:t>中国</a:t>
            </a:r>
            <a:r>
              <a:rPr lang="zh-TW" altLang="en-US" dirty="0" smtClean="0">
                <a:solidFill>
                  <a:srgbClr val="FFFF00"/>
                </a:solidFill>
              </a:rPr>
              <a:t>前五大</a:t>
            </a:r>
            <a:r>
              <a:rPr lang="zh-TW" altLang="en-US" dirty="0" smtClean="0"/>
              <a:t>严重省分</a:t>
            </a:r>
            <a:r>
              <a:rPr lang="en-US" dirty="0" smtClean="0"/>
              <a:t>)</a:t>
            </a:r>
            <a:endParaRPr dirty="0"/>
          </a:p>
          <a:p>
            <a:pPr>
              <a:defRPr sz="2000">
                <a:solidFill>
                  <a:srgbClr val="FFFFFF"/>
                </a:solidFill>
                <a:latin typeface="微軟正黑體"/>
                <a:ea typeface="微軟正黑體"/>
                <a:cs typeface="微軟正黑體"/>
                <a:sym typeface="微軟正黑體"/>
              </a:defRPr>
            </a:pPr>
            <a:endParaRPr dirty="0"/>
          </a:p>
          <a:p>
            <a:pPr>
              <a:defRPr sz="2000">
                <a:solidFill>
                  <a:srgbClr val="FFFFFF"/>
                </a:solidFill>
                <a:latin typeface="微軟正黑體"/>
                <a:ea typeface="微軟正黑體"/>
                <a:cs typeface="微軟正黑體"/>
                <a:sym typeface="微軟正黑體"/>
              </a:defRPr>
            </a:pPr>
            <a:r>
              <a:rPr dirty="0" smtClean="0"/>
              <a:t>受迫害致死人数</a:t>
            </a:r>
            <a:r>
              <a:rPr lang="en-US" altLang="zh-TW" sz="2400" b="1" dirty="0" smtClean="0">
                <a:solidFill>
                  <a:srgbClr val="FFFF00"/>
                </a:solidFill>
                <a:latin typeface="微軟正黑體"/>
                <a:ea typeface="微軟正黑體"/>
                <a:cs typeface="微軟正黑體"/>
                <a:sym typeface="微軟正黑體"/>
              </a:rPr>
              <a:t>464</a:t>
            </a:r>
            <a:r>
              <a:rPr dirty="0" smtClean="0"/>
              <a:t>人。</a:t>
            </a:r>
            <a:endParaRPr lang="en-US" dirty="0" smtClean="0"/>
          </a:p>
          <a:p>
            <a:pPr>
              <a:defRPr sz="2000">
                <a:solidFill>
                  <a:srgbClr val="FFFFFF"/>
                </a:solidFill>
                <a:latin typeface="微軟正黑體"/>
                <a:ea typeface="微軟正黑體"/>
                <a:cs typeface="微軟正黑體"/>
                <a:sym typeface="微軟正黑體"/>
              </a:defRPr>
            </a:pPr>
            <a:r>
              <a:rPr lang="en-US" altLang="zh-TW" dirty="0" smtClean="0"/>
              <a:t>(</a:t>
            </a:r>
            <a:r>
              <a:rPr lang="zh-TW" altLang="en-US" dirty="0" smtClean="0"/>
              <a:t>中国</a:t>
            </a:r>
            <a:r>
              <a:rPr lang="zh-TW" altLang="en-US" dirty="0" smtClean="0">
                <a:solidFill>
                  <a:srgbClr val="FFFF00"/>
                </a:solidFill>
              </a:rPr>
              <a:t>前四大</a:t>
            </a:r>
            <a:r>
              <a:rPr lang="zh-TW" altLang="en-US" dirty="0" smtClean="0"/>
              <a:t>严重省分</a:t>
            </a:r>
            <a:r>
              <a:rPr lang="en-US" altLang="zh-TW" dirty="0" smtClean="0"/>
              <a:t>)</a:t>
            </a:r>
            <a:endParaRPr lang="zh-TW" altLang="en-US" dirty="0"/>
          </a:p>
        </p:txBody>
      </p:sp>
      <p:pic>
        <p:nvPicPr>
          <p:cNvPr id="123" name="Picture 2" descr="Picture 2"/>
          <p:cNvPicPr>
            <a:picLocks noChangeAspect="1"/>
          </p:cNvPicPr>
          <p:nvPr/>
        </p:nvPicPr>
        <p:blipFill>
          <a:blip r:embed="rId3">
            <a:extLst/>
          </a:blip>
          <a:stretch>
            <a:fillRect/>
          </a:stretch>
        </p:blipFill>
        <p:spPr>
          <a:xfrm>
            <a:off x="5076056" y="-2"/>
            <a:ext cx="4067944" cy="6858002"/>
          </a:xfrm>
          <a:prstGeom prst="rect">
            <a:avLst/>
          </a:prstGeom>
          <a:ln w="12700">
            <a:miter lim="400000"/>
          </a:ln>
        </p:spPr>
      </p:pic>
      <p:sp>
        <p:nvSpPr>
          <p:cNvPr id="124" name="矩形 3"/>
          <p:cNvSpPr txBox="1"/>
          <p:nvPr/>
        </p:nvSpPr>
        <p:spPr>
          <a:xfrm>
            <a:off x="683568" y="6373496"/>
            <a:ext cx="3312369"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ctr">
              <a:defRPr b="1">
                <a:solidFill>
                  <a:srgbClr val="FFFFFF"/>
                </a:solidFill>
                <a:latin typeface="微軟正黑體"/>
                <a:ea typeface="微軟正黑體"/>
                <a:cs typeface="微軟正黑體"/>
                <a:sym typeface="微軟正黑體"/>
              </a:defRPr>
            </a:lvl1pPr>
          </a:lstStyle>
          <a:p>
            <a:r>
              <a:rPr dirty="0" err="1" smtClean="0"/>
              <a:t>真善忍美展：迫害中的坚定</a:t>
            </a:r>
            <a:endParaRPr dirty="0"/>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群組 6"/>
          <p:cNvGrpSpPr/>
          <p:nvPr/>
        </p:nvGrpSpPr>
        <p:grpSpPr>
          <a:xfrm>
            <a:off x="-3" y="-6"/>
            <a:ext cx="9144005" cy="1052743"/>
            <a:chOff x="-2" y="-4"/>
            <a:chExt cx="9144003" cy="1052741"/>
          </a:xfrm>
        </p:grpSpPr>
        <p:pic>
          <p:nvPicPr>
            <p:cNvPr id="128" name="Picture 4" descr="Picture 4"/>
            <p:cNvPicPr>
              <a:picLocks noChangeAspect="1"/>
            </p:cNvPicPr>
            <p:nvPr/>
          </p:nvPicPr>
          <p:blipFill>
            <a:blip r:embed="rId3">
              <a:extLst/>
            </a:blip>
            <a:srcRect t="27015" r="42154"/>
            <a:stretch>
              <a:fillRect/>
            </a:stretch>
          </p:blipFill>
          <p:spPr>
            <a:xfrm>
              <a:off x="8014570" y="-1"/>
              <a:ext cx="1129431" cy="1052738"/>
            </a:xfrm>
            <a:prstGeom prst="rect">
              <a:avLst/>
            </a:prstGeom>
            <a:ln w="12700" cap="flat">
              <a:noFill/>
              <a:miter lim="400000"/>
            </a:ln>
            <a:effectLst/>
          </p:spPr>
        </p:pic>
        <p:grpSp>
          <p:nvGrpSpPr>
            <p:cNvPr id="131" name="矩形 8"/>
            <p:cNvGrpSpPr/>
            <p:nvPr/>
          </p:nvGrpSpPr>
          <p:grpSpPr>
            <a:xfrm>
              <a:off x="-2" y="-4"/>
              <a:ext cx="8014572" cy="1052741"/>
              <a:chOff x="-1" y="-2"/>
              <a:chExt cx="8014571" cy="1052739"/>
            </a:xfrm>
          </p:grpSpPr>
          <p:sp>
            <p:nvSpPr>
              <p:cNvPr id="129" name="矩形"/>
              <p:cNvSpPr/>
              <p:nvPr/>
            </p:nvSpPr>
            <p:spPr>
              <a:xfrm>
                <a:off x="-1" y="-2"/>
                <a:ext cx="8014571" cy="1052739"/>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130" name="5-2. 吉林省涉嫌活摘器官医院名单"/>
              <p:cNvSpPr txBox="1"/>
              <p:nvPr/>
            </p:nvSpPr>
            <p:spPr>
              <a:xfrm>
                <a:off x="171286" y="233983"/>
                <a:ext cx="6949440" cy="5847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4</a:t>
                </a:r>
                <a:r>
                  <a:rPr dirty="0" smtClean="0"/>
                  <a:t>. </a:t>
                </a:r>
                <a:r>
                  <a:rPr dirty="0" err="1" smtClean="0"/>
                  <a:t>吉林省涉嫌活摘器官医院名单</a:t>
                </a:r>
                <a:endParaRPr dirty="0"/>
              </a:p>
            </p:txBody>
          </p:sp>
        </p:grpSp>
      </p:grpSp>
      <p:sp>
        <p:nvSpPr>
          <p:cNvPr id="133" name="矩形 9"/>
          <p:cNvSpPr txBox="1"/>
          <p:nvPr/>
        </p:nvSpPr>
        <p:spPr>
          <a:xfrm>
            <a:off x="327882" y="6021287"/>
            <a:ext cx="8255759" cy="584775"/>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1600">
                <a:latin typeface="微軟正黑體"/>
                <a:ea typeface="微軟正黑體"/>
                <a:cs typeface="微軟正黑體"/>
                <a:sym typeface="微軟正黑體"/>
              </a:defRPr>
            </a:pPr>
            <a:r>
              <a:rPr dirty="0" smtClean="0"/>
              <a:t>数据源：追查国际公布中共788家非军队系统医疗机构共</a:t>
            </a:r>
            <a:r>
              <a:rPr b="1" dirty="0" smtClean="0">
                <a:latin typeface="+mj-lt"/>
                <a:ea typeface="+mj-ea"/>
                <a:cs typeface="+mj-cs"/>
                <a:sym typeface="Calibri"/>
              </a:rPr>
              <a:t>7</a:t>
            </a:r>
            <a:r>
              <a:rPr b="1" dirty="0">
                <a:latin typeface="+mj-lt"/>
                <a:ea typeface="+mj-ea"/>
                <a:cs typeface="+mj-cs"/>
                <a:sym typeface="Calibri"/>
              </a:rPr>
              <a:t>, </a:t>
            </a:r>
            <a:r>
              <a:rPr b="1" dirty="0" smtClean="0">
                <a:latin typeface="+mj-lt"/>
                <a:ea typeface="+mj-ea"/>
                <a:cs typeface="+mj-cs"/>
                <a:sym typeface="Calibri"/>
              </a:rPr>
              <a:t>423</a:t>
            </a:r>
            <a:r>
              <a:rPr dirty="0" smtClean="0"/>
              <a:t>名医务人员的追查名单(2014年12月26日)。http://www.zhuichaguoji.org/node/45795</a:t>
            </a:r>
            <a:endParaRPr dirty="0"/>
          </a:p>
        </p:txBody>
      </p:sp>
      <p:sp>
        <p:nvSpPr>
          <p:cNvPr id="134" name="矩形 1"/>
          <p:cNvSpPr/>
          <p:nvPr/>
        </p:nvSpPr>
        <p:spPr>
          <a:xfrm>
            <a:off x="229540" y="3284983"/>
            <a:ext cx="8510697" cy="1569660"/>
          </a:xfrm>
          <a:prstGeom prst="rect">
            <a:avLst/>
          </a:prstGeom>
          <a:ln>
            <a:solidFill>
              <a:srgbClr val="C00000"/>
            </a:solidFill>
          </a:ln>
          <a:extLst>
            <a:ext uri="{C572A759-6A51-4108-AA02-DFA0A04FC94B}">
              <ma14:wrappingTextBoxFlag xmlns:ma14="http://schemas.microsoft.com/office/mac/drawingml/2011/main" xmlns="" val="1"/>
            </a:ext>
          </a:extLst>
        </p:spPr>
        <p:txBody>
          <a:bodyPr lIns="45719" rIns="45719">
            <a:spAutoFit/>
          </a:bodyPr>
          <a:lstStyle/>
          <a:p>
            <a:pPr>
              <a:defRPr sz="2400">
                <a:latin typeface="微軟正黑體"/>
                <a:ea typeface="微軟正黑體"/>
                <a:cs typeface="微軟正黑體"/>
                <a:sym typeface="微軟正黑體"/>
              </a:defRPr>
            </a:pPr>
            <a:endParaRPr dirty="0"/>
          </a:p>
          <a:p>
            <a:pPr>
              <a:defRPr sz="2400">
                <a:latin typeface="微軟正黑體"/>
                <a:ea typeface="微軟正黑體"/>
                <a:cs typeface="微軟正黑體"/>
                <a:sym typeface="微軟正黑體"/>
              </a:defRPr>
            </a:pPr>
            <a:r>
              <a:rPr dirty="0" smtClean="0"/>
              <a:t>截至2014年底，追查国际公布了</a:t>
            </a:r>
            <a:r>
              <a:rPr b="1" dirty="0" smtClean="0">
                <a:solidFill>
                  <a:srgbClr val="C00000"/>
                </a:solidFill>
              </a:rPr>
              <a:t>吉林省</a:t>
            </a:r>
            <a:r>
              <a:rPr dirty="0" smtClean="0"/>
              <a:t>涉嫌参与活摘法轮功学员器官的</a:t>
            </a:r>
            <a:r>
              <a:rPr lang="en-US" b="1" dirty="0" smtClean="0">
                <a:solidFill>
                  <a:srgbClr val="C00000"/>
                </a:solidFill>
              </a:rPr>
              <a:t>12</a:t>
            </a:r>
            <a:r>
              <a:rPr b="1" dirty="0" smtClean="0">
                <a:solidFill>
                  <a:srgbClr val="C00000"/>
                </a:solidFill>
              </a:rPr>
              <a:t>家</a:t>
            </a:r>
            <a:r>
              <a:rPr b="1" dirty="0" smtClean="0">
                <a:solidFill>
                  <a:srgbClr val="0070C0"/>
                </a:solidFill>
              </a:rPr>
              <a:t>医院(占全国</a:t>
            </a:r>
            <a:r>
              <a:rPr lang="en-US" b="1" dirty="0" smtClean="0">
                <a:solidFill>
                  <a:srgbClr val="C00000"/>
                </a:solidFill>
              </a:rPr>
              <a:t>1.4</a:t>
            </a:r>
            <a:r>
              <a:rPr lang="en-US" b="1" dirty="0" smtClean="0">
                <a:solidFill>
                  <a:srgbClr val="C00000"/>
                </a:solidFill>
              </a:rPr>
              <a:t>%</a:t>
            </a:r>
            <a:r>
              <a:rPr b="1" dirty="0" smtClean="0">
                <a:solidFill>
                  <a:srgbClr val="0070C0"/>
                </a:solidFill>
              </a:rPr>
              <a:t>)</a:t>
            </a:r>
            <a:r>
              <a:rPr b="1" dirty="0">
                <a:solidFill>
                  <a:srgbClr val="0070C0"/>
                </a:solidFill>
              </a:rPr>
              <a:t>、</a:t>
            </a:r>
            <a:r>
              <a:rPr dirty="0">
                <a:latin typeface="+mj-lt"/>
                <a:ea typeface="+mj-ea"/>
                <a:cs typeface="+mj-cs"/>
                <a:sym typeface="Calibri"/>
              </a:rPr>
              <a:t> </a:t>
            </a:r>
            <a:r>
              <a:rPr lang="en-US" b="1" dirty="0" smtClean="0">
                <a:solidFill>
                  <a:srgbClr val="C00000"/>
                </a:solidFill>
              </a:rPr>
              <a:t>132</a:t>
            </a:r>
            <a:r>
              <a:rPr lang="zh-TW" altLang="en-US" b="1" dirty="0" smtClean="0">
                <a:solidFill>
                  <a:srgbClr val="C00000"/>
                </a:solidFill>
              </a:rPr>
              <a:t>名</a:t>
            </a:r>
            <a:r>
              <a:rPr b="1" dirty="0" err="1" smtClean="0">
                <a:solidFill>
                  <a:srgbClr val="0070C0"/>
                </a:solidFill>
              </a:rPr>
              <a:t>医务人员</a:t>
            </a:r>
            <a:r>
              <a:rPr dirty="0" err="1" smtClean="0"/>
              <a:t>名单，并将他们立案追查</a:t>
            </a:r>
            <a:r>
              <a:rPr dirty="0" smtClean="0"/>
              <a:t>。</a:t>
            </a:r>
            <a:endParaRPr dirty="0"/>
          </a:p>
        </p:txBody>
      </p:sp>
      <p:sp>
        <p:nvSpPr>
          <p:cNvPr id="135" name="矩形 2"/>
          <p:cNvSpPr/>
          <p:nvPr/>
        </p:nvSpPr>
        <p:spPr>
          <a:xfrm>
            <a:off x="171284" y="1484784"/>
            <a:ext cx="8568954" cy="1200329"/>
          </a:xfrm>
          <a:prstGeom prst="rect">
            <a:avLst/>
          </a:prstGeom>
          <a:ln>
            <a:solidFill>
              <a:srgbClr val="C00000"/>
            </a:solidFill>
          </a:ln>
          <a:extLst>
            <a:ext uri="{C572A759-6A51-4108-AA02-DFA0A04FC94B}">
              <ma14:wrappingTextBoxFlag xmlns:ma14="http://schemas.microsoft.com/office/mac/drawingml/2011/main" xmlns="" val="1"/>
            </a:ext>
          </a:extLst>
        </p:spPr>
        <p:txBody>
          <a:bodyPr lIns="45719" rIns="45719">
            <a:spAutoFit/>
          </a:bodyPr>
          <a:lstStyle/>
          <a:p>
            <a:pPr>
              <a:defRPr sz="2400">
                <a:latin typeface="微軟正黑體"/>
                <a:ea typeface="微軟正黑體"/>
                <a:cs typeface="微軟正黑體"/>
                <a:sym typeface="微軟正黑體"/>
              </a:defRPr>
            </a:pPr>
            <a:endParaRPr dirty="0"/>
          </a:p>
          <a:p>
            <a:pPr>
              <a:defRPr sz="2400">
                <a:latin typeface="微軟正黑體"/>
                <a:ea typeface="微軟正黑體"/>
                <a:cs typeface="微軟正黑體"/>
                <a:sym typeface="微軟正黑體"/>
              </a:defRPr>
            </a:pPr>
            <a:r>
              <a:rPr dirty="0" smtClean="0"/>
              <a:t>据追查国际查证，截至2016年7月10日，中国大陆涉嫌活摘法轮功学员器官的移植医院就有</a:t>
            </a:r>
            <a:r>
              <a:rPr b="1" dirty="0" smtClean="0">
                <a:solidFill>
                  <a:srgbClr val="C00000"/>
                </a:solidFill>
              </a:rPr>
              <a:t>891家</a:t>
            </a:r>
            <a:r>
              <a:rPr dirty="0" smtClean="0"/>
              <a:t>、器官移植医生</a:t>
            </a:r>
            <a:r>
              <a:rPr b="1" dirty="0" smtClean="0">
                <a:solidFill>
                  <a:srgbClr val="C00000"/>
                </a:solidFill>
              </a:rPr>
              <a:t>9519</a:t>
            </a:r>
            <a:r>
              <a:rPr b="1" dirty="0">
                <a:solidFill>
                  <a:srgbClr val="C00000"/>
                </a:solidFill>
              </a:rPr>
              <a:t>人</a:t>
            </a:r>
            <a:r>
              <a:rPr dirty="0"/>
              <a:t>。</a:t>
            </a:r>
          </a:p>
        </p:txBody>
      </p:sp>
      <p:grpSp>
        <p:nvGrpSpPr>
          <p:cNvPr id="138" name="矩形 3"/>
          <p:cNvGrpSpPr/>
          <p:nvPr/>
        </p:nvGrpSpPr>
        <p:grpSpPr>
          <a:xfrm>
            <a:off x="467543" y="1196751"/>
            <a:ext cx="1656186" cy="576066"/>
            <a:chOff x="0" y="11688"/>
            <a:chExt cx="1656184" cy="576065"/>
          </a:xfrm>
        </p:grpSpPr>
        <p:sp>
          <p:nvSpPr>
            <p:cNvPr id="136" name="矩形"/>
            <p:cNvSpPr/>
            <p:nvPr/>
          </p:nvSpPr>
          <p:spPr>
            <a:xfrm>
              <a:off x="0" y="11688"/>
              <a:ext cx="1656184" cy="576065"/>
            </a:xfrm>
            <a:prstGeom prst="rect">
              <a:avLst/>
            </a:prstGeom>
            <a:solidFill>
              <a:srgbClr val="FFFFFF"/>
            </a:solidFill>
            <a:ln w="25400" cap="flat">
              <a:solidFill>
                <a:srgbClr val="E46C0A"/>
              </a:solidFill>
              <a:prstDash val="solid"/>
              <a:round/>
            </a:ln>
            <a:effectLst/>
          </p:spPr>
          <p:txBody>
            <a:bodyPr wrap="square" lIns="45719" tIns="45719" rIns="45719" bIns="45719" numCol="1" anchor="ctr">
              <a:noAutofit/>
            </a:bodyPr>
            <a:lstStyle/>
            <a:p>
              <a:pPr algn="ctr">
                <a:defRPr sz="2800">
                  <a:latin typeface="微軟正黑體"/>
                  <a:ea typeface="微軟正黑體"/>
                  <a:cs typeface="微軟正黑體"/>
                  <a:sym typeface="微軟正黑體"/>
                </a:defRPr>
              </a:pPr>
              <a:endParaRPr/>
            </a:p>
          </p:txBody>
        </p:sp>
        <p:sp>
          <p:nvSpPr>
            <p:cNvPr id="137" name="全中国"/>
            <p:cNvSpPr txBox="1"/>
            <p:nvPr/>
          </p:nvSpPr>
          <p:spPr>
            <a:xfrm>
              <a:off x="0" y="38111"/>
              <a:ext cx="1656184" cy="5232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2800">
                  <a:latin typeface="微軟正黑體"/>
                  <a:ea typeface="微軟正黑體"/>
                  <a:cs typeface="微軟正黑體"/>
                  <a:sym typeface="微軟正黑體"/>
                </a:defRPr>
              </a:lvl1pPr>
            </a:lstStyle>
            <a:p>
              <a:r>
                <a:rPr dirty="0" err="1" smtClean="0"/>
                <a:t>全中国</a:t>
              </a:r>
              <a:endParaRPr dirty="0"/>
            </a:p>
          </p:txBody>
        </p:sp>
      </p:grpSp>
      <p:grpSp>
        <p:nvGrpSpPr>
          <p:cNvPr id="141" name="矩形 10"/>
          <p:cNvGrpSpPr/>
          <p:nvPr/>
        </p:nvGrpSpPr>
        <p:grpSpPr>
          <a:xfrm>
            <a:off x="467543" y="2985263"/>
            <a:ext cx="1656185" cy="599441"/>
            <a:chOff x="0" y="0"/>
            <a:chExt cx="1656183" cy="599440"/>
          </a:xfrm>
        </p:grpSpPr>
        <p:sp>
          <p:nvSpPr>
            <p:cNvPr id="139" name="矩形"/>
            <p:cNvSpPr/>
            <p:nvPr/>
          </p:nvSpPr>
          <p:spPr>
            <a:xfrm>
              <a:off x="0" y="11688"/>
              <a:ext cx="1656184" cy="576065"/>
            </a:xfrm>
            <a:prstGeom prst="rect">
              <a:avLst/>
            </a:prstGeom>
            <a:solidFill>
              <a:srgbClr val="FFFFFF"/>
            </a:solidFill>
            <a:ln w="25400" cap="flat">
              <a:solidFill>
                <a:srgbClr val="E46C0A"/>
              </a:solidFill>
              <a:prstDash val="solid"/>
              <a:round/>
            </a:ln>
            <a:effectLst/>
          </p:spPr>
          <p:txBody>
            <a:bodyPr wrap="square" lIns="45719" tIns="45719" rIns="45719" bIns="45719" numCol="1" anchor="ctr">
              <a:noAutofit/>
            </a:bodyPr>
            <a:lstStyle/>
            <a:p>
              <a:pPr algn="ctr">
                <a:defRPr sz="2800">
                  <a:latin typeface="微軟正黑體"/>
                  <a:ea typeface="微軟正黑體"/>
                  <a:cs typeface="微軟正黑體"/>
                  <a:sym typeface="微軟正黑體"/>
                </a:defRPr>
              </a:pPr>
              <a:endParaRPr/>
            </a:p>
          </p:txBody>
        </p:sp>
        <p:sp>
          <p:nvSpPr>
            <p:cNvPr id="140" name="吉林省"/>
            <p:cNvSpPr txBox="1"/>
            <p:nvPr/>
          </p:nvSpPr>
          <p:spPr>
            <a:xfrm>
              <a:off x="0" y="0"/>
              <a:ext cx="1656184" cy="5994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2800">
                  <a:latin typeface="微軟正黑體"/>
                  <a:ea typeface="微軟正黑體"/>
                  <a:cs typeface="微軟正黑體"/>
                  <a:sym typeface="微軟正黑體"/>
                </a:defRPr>
              </a:lvl1pPr>
            </a:lstStyle>
            <a:p>
              <a:r>
                <a:rPr dirty="0" err="1"/>
                <a:t>吉林省</a:t>
              </a:r>
              <a:endParaRPr dirty="0"/>
            </a:p>
          </p:txBody>
        </p:sp>
      </p:gr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佈景主題">
  <a:themeElements>
    <a:clrScheme name="Office 佈景主題">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佈景主題">
      <a:majorFont>
        <a:latin typeface="Calibri"/>
        <a:ea typeface="Calibri"/>
        <a:cs typeface="Calibri"/>
      </a:majorFont>
      <a:minorFont>
        <a:latin typeface="Helvetica"/>
        <a:ea typeface="Helvetica"/>
        <a:cs typeface="Helvetica"/>
      </a:minorFont>
    </a:fontScheme>
    <a:fmtScheme name="Office 佈景主題">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佈景主題">
  <a:themeElements>
    <a:clrScheme name="Office 佈景主題">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佈景主題">
      <a:majorFont>
        <a:latin typeface="Calibri"/>
        <a:ea typeface="Calibri"/>
        <a:cs typeface="Calibri"/>
      </a:majorFont>
      <a:minorFont>
        <a:latin typeface="Helvetica"/>
        <a:ea typeface="Helvetica"/>
        <a:cs typeface="Helvetica"/>
      </a:minorFont>
    </a:fontScheme>
    <a:fmtScheme name="Office 佈景主題">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9293</TotalTime>
  <Words>7598</Words>
  <Application>Microsoft Office PowerPoint</Application>
  <PresentationFormat>如螢幕大小 (4:3)</PresentationFormat>
  <Paragraphs>410</Paragraphs>
  <Slides>36</Slides>
  <Notes>11</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36</vt:i4>
      </vt:variant>
    </vt:vector>
  </HeadingPairs>
  <TitlesOfParts>
    <vt:vector size="42" baseType="lpstr">
      <vt:lpstr>Heiti TC Light</vt:lpstr>
      <vt:lpstr>微軟正黑體</vt:lpstr>
      <vt:lpstr>Arial</vt:lpstr>
      <vt:lpstr>Calibri</vt:lpstr>
      <vt:lpstr>Helvetica</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羅郁棠and簡蓮因</dc:creator>
  <cp:lastModifiedBy>SAFE</cp:lastModifiedBy>
  <cp:revision>81</cp:revision>
  <dcterms:modified xsi:type="dcterms:W3CDTF">2017-10-29T15:38:47Z</dcterms:modified>
</cp:coreProperties>
</file>