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00" r:id="rId2"/>
    <p:sldId id="298" r:id="rId3"/>
    <p:sldId id="322" r:id="rId4"/>
    <p:sldId id="323" r:id="rId5"/>
    <p:sldId id="321" r:id="rId6"/>
    <p:sldId id="301" r:id="rId7"/>
    <p:sldId id="302" r:id="rId8"/>
    <p:sldId id="303" r:id="rId9"/>
    <p:sldId id="256" r:id="rId10"/>
    <p:sldId id="304" r:id="rId11"/>
    <p:sldId id="305" r:id="rId12"/>
    <p:sldId id="307" r:id="rId13"/>
    <p:sldId id="308" r:id="rId14"/>
    <p:sldId id="257" r:id="rId15"/>
    <p:sldId id="289" r:id="rId16"/>
    <p:sldId id="290" r:id="rId17"/>
    <p:sldId id="293" r:id="rId18"/>
    <p:sldId id="274" r:id="rId19"/>
    <p:sldId id="295" r:id="rId20"/>
    <p:sldId id="296" r:id="rId21"/>
    <p:sldId id="277" r:id="rId22"/>
    <p:sldId id="297" r:id="rId23"/>
    <p:sldId id="310" r:id="rId24"/>
    <p:sldId id="311" r:id="rId25"/>
    <p:sldId id="313" r:id="rId26"/>
    <p:sldId id="315" r:id="rId27"/>
    <p:sldId id="312" r:id="rId28"/>
    <p:sldId id="316" r:id="rId29"/>
    <p:sldId id="317" r:id="rId30"/>
    <p:sldId id="318" r:id="rId31"/>
    <p:sldId id="319" r:id="rId3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15" autoAdjust="0"/>
  </p:normalViewPr>
  <p:slideViewPr>
    <p:cSldViewPr>
      <p:cViewPr>
        <p:scale>
          <a:sx n="60" d="100"/>
          <a:sy n="60" d="100"/>
        </p:scale>
        <p:origin x="-1444" y="-19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2017/8/3</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library.minghui.org/category/2,6,,1.htm"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library.minghui.org/category/32,226,,1.htm" TargetMode="External"/><Relationship Id="rId4" Type="http://schemas.openxmlformats.org/officeDocument/2006/relationships/hyperlink" Target="http://library.minghui.org/category/2,418,,1.htm"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200" b="1" kern="1200" dirty="0" smtClean="0">
                <a:solidFill>
                  <a:schemeClr val="tx1"/>
                </a:solidFill>
                <a:effectLst/>
                <a:latin typeface="+mn-lt"/>
                <a:ea typeface="+mn-ea"/>
                <a:cs typeface="+mn-cs"/>
              </a:rPr>
              <a:t>專案日期：</a:t>
            </a:r>
            <a:r>
              <a:rPr lang="en-US" altLang="zh-TW" sz="1200" b="1" kern="1200" dirty="0" smtClean="0">
                <a:solidFill>
                  <a:schemeClr val="tx1"/>
                </a:solidFill>
                <a:effectLst/>
                <a:latin typeface="+mn-lt"/>
                <a:ea typeface="+mn-ea"/>
                <a:cs typeface="+mn-cs"/>
              </a:rPr>
              <a:t>2017/07/XX~XX (</a:t>
            </a:r>
            <a:r>
              <a:rPr lang="zh-TW" altLang="zh-TW" sz="1200" b="1" kern="1200" dirty="0" smtClean="0">
                <a:solidFill>
                  <a:schemeClr val="tx1"/>
                </a:solidFill>
                <a:effectLst/>
                <a:latin typeface="+mn-lt"/>
                <a:ea typeface="+mn-ea"/>
                <a:cs typeface="+mn-cs"/>
              </a:rPr>
              <a:t>當周星期一到星期三</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19</a:t>
            </a:fld>
            <a:endParaRPr lang="zh-TW" altLang="en-US"/>
          </a:p>
        </p:txBody>
      </p:sp>
    </p:spTree>
    <p:extLst>
      <p:ext uri="{BB962C8B-B14F-4D97-AF65-F5344CB8AC3E}">
        <p14:creationId xmlns:p14="http://schemas.microsoft.com/office/powerpoint/2010/main" val="84684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21</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23</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24</a:t>
            </a:fld>
            <a:endParaRPr lang="zh-TW" altLang="en-US"/>
          </a:p>
        </p:txBody>
      </p:sp>
    </p:spTree>
    <p:extLst>
      <p:ext uri="{BB962C8B-B14F-4D97-AF65-F5344CB8AC3E}">
        <p14:creationId xmlns:p14="http://schemas.microsoft.com/office/powerpoint/2010/main" val="2018745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26</a:t>
            </a:fld>
            <a:endParaRPr lang="zh-TW" altLang="en-US"/>
          </a:p>
        </p:txBody>
      </p:sp>
    </p:spTree>
    <p:extLst>
      <p:ext uri="{BB962C8B-B14F-4D97-AF65-F5344CB8AC3E}">
        <p14:creationId xmlns:p14="http://schemas.microsoft.com/office/powerpoint/2010/main" val="1851792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27</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217334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9</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各省案例列表</a:t>
            </a:r>
          </a:p>
          <a:p>
            <a:r>
              <a:rPr lang="en-US" altLang="zh-TW" sz="1200" u="sng" kern="1200" dirty="0" smtClean="0">
                <a:solidFill>
                  <a:schemeClr val="tx1"/>
                </a:solidFill>
                <a:effectLst/>
                <a:latin typeface="+mn-lt"/>
                <a:ea typeface="+mn-ea"/>
                <a:cs typeface="+mn-cs"/>
                <a:hlinkClick r:id="rId3"/>
              </a:rPr>
              <a:t>http://library.minghui.org/category/2,6,,1.htm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4"/>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5"/>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10</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kern="1200" dirty="0" smtClean="0">
                <a:solidFill>
                  <a:schemeClr val="tx1"/>
                </a:solidFill>
                <a:effectLst/>
                <a:latin typeface="+mn-lt"/>
                <a:ea typeface="+mn-ea"/>
                <a:cs typeface="+mn-cs"/>
              </a:rPr>
              <a:t>追查國際公布的參與活摘醫院名單</a:t>
            </a:r>
          </a:p>
          <a:p>
            <a:r>
              <a:rPr lang="en-US" altLang="zh-TW" sz="1200" u="sng" kern="1200" dirty="0" smtClean="0">
                <a:solidFill>
                  <a:schemeClr val="tx1"/>
                </a:solidFill>
                <a:effectLst/>
                <a:latin typeface="+mn-lt"/>
                <a:ea typeface="+mn-ea"/>
                <a:cs typeface="+mn-cs"/>
                <a:hlinkClick r:id="rId3"/>
              </a:rPr>
              <a:t>http://www.zhuichaguoji.org/node/45570</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往下到網頁中間可以找到各省份的</a:t>
            </a: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11</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14</a:t>
            </a:fld>
            <a:endParaRPr lang="zh-TW" altLang="en-US"/>
          </a:p>
        </p:txBody>
      </p:sp>
    </p:spTree>
    <p:extLst>
      <p:ext uri="{BB962C8B-B14F-4D97-AF65-F5344CB8AC3E}">
        <p14:creationId xmlns:p14="http://schemas.microsoft.com/office/powerpoint/2010/main" val="1392912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15</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16</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noRot="1" noChangeAspect="1"/>
          </p:cNvSpPr>
          <p:nvPr>
            <p:ph type="sldImg"/>
          </p:nvPr>
        </p:nvSpPr>
        <p:spPr>
          <a:prstGeom prst="rect">
            <a:avLst/>
          </a:prstGeom>
        </p:spPr>
        <p:txBody>
          <a:bodyPr/>
          <a:lstStyle/>
          <a:p>
            <a:endParaRPr/>
          </a:p>
        </p:txBody>
      </p:sp>
      <p:sp>
        <p:nvSpPr>
          <p:cNvPr id="282" name="Shape 282"/>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2017/8/3</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2017/8/3</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zdic.net/z/zyjs/?zy=%E3%84%8D%E3%84%A2%CB%8B" TargetMode="External"/><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hyperlink" Target="http://www.zdic.net/z/pyjs/?py=gan4"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ntdtv.com/xtr/b5/articlelistbytag_%E6%B3%95%E8%BC%AA%E5%8A%9F%E5%AD%B8%E5%93%A1.html" TargetMode="External"/><Relationship Id="rId2"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hyperlink" Target="http://www.ntdtv.com/xtr/b5/articlelistbytag_%E8%BF%AB%E5%AE%B3%E6%B3%95%E8%BC%AA%E5%8A%9F.html" TargetMode="External"/><Relationship Id="rId5" Type="http://schemas.openxmlformats.org/officeDocument/2006/relationships/hyperlink" Target="http://www.ntdtv.com/xtr/b5/articlelistbytag_%E4%B8%AD%E5%85%B1.html" TargetMode="External"/><Relationship Id="rId4" Type="http://schemas.openxmlformats.org/officeDocument/2006/relationships/hyperlink" Target="http://www.ntdtv.com/xtr/b5/articlelistbytag_%E5%9C%8B%E5%AE%B6%E8%B3%A0%E5%84%9F.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相關圖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9" y="0"/>
            <a:ext cx="9151396" cy="60932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440" y="5458916"/>
            <a:ext cx="9135560" cy="1399084"/>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2017/08/7~9 </a:t>
            </a:r>
          </a:p>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RTC</a:t>
            </a:r>
            <a:r>
              <a:rPr lang="zh-TW" altLang="zh-TW" sz="3200" b="1" dirty="0" smtClean="0">
                <a:solidFill>
                  <a:schemeClr val="bg1"/>
                </a:solidFill>
                <a:latin typeface="微軟正黑體" panose="020B0604030504040204" pitchFamily="34" charset="-120"/>
                <a:ea typeface="微軟正黑體" panose="020B0604030504040204" pitchFamily="34" charset="-120"/>
              </a:rPr>
              <a:t>專案</a:t>
            </a:r>
            <a:r>
              <a:rPr lang="zh-CN" altLang="zh-TW" sz="3200" b="1" dirty="0" smtClean="0">
                <a:solidFill>
                  <a:schemeClr val="bg1"/>
                </a:solidFill>
                <a:latin typeface="微軟正黑體" panose="020B0604030504040204" pitchFamily="34" charset="-120"/>
                <a:ea typeface="微軟正黑體" panose="020B0604030504040204" pitchFamily="34" charset="-120"/>
              </a:rPr>
              <a:t>說明參考資料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8858053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406794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3809056" cy="646331"/>
          </a:xfrm>
          <a:prstGeom prst="rect">
            <a:avLst/>
          </a:prstGeom>
          <a:noFill/>
        </p:spPr>
        <p:txBody>
          <a:bodyPr wrap="none"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4</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smtClean="0">
                <a:solidFill>
                  <a:schemeClr val="bg1"/>
                </a:solidFill>
                <a:latin typeface="微軟正黑體" panose="020B0604030504040204" pitchFamily="34" charset="-120"/>
                <a:ea typeface="微軟正黑體" panose="020B0604030504040204" pitchFamily="34" charset="-120"/>
              </a:rPr>
              <a:t>江蘇省迫害情況</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a:solidFill>
                  <a:schemeClr val="bg1"/>
                </a:solidFill>
                <a:latin typeface="微軟正黑體" panose="020B0604030504040204" pitchFamily="34" charset="-120"/>
                <a:ea typeface="微軟正黑體" panose="020B0604030504040204" pitchFamily="34" charset="-120"/>
              </a:rPr>
              <a:t>截至</a:t>
            </a:r>
            <a:r>
              <a:rPr lang="en-US" altLang="zh-TW" sz="2000" dirty="0">
                <a:solidFill>
                  <a:schemeClr val="bg1"/>
                </a:solidFill>
                <a:latin typeface="微軟正黑體" panose="020B0604030504040204" pitchFamily="34" charset="-120"/>
                <a:ea typeface="微軟正黑體" panose="020B0604030504040204" pitchFamily="34" charset="-120"/>
              </a:rPr>
              <a:t>2017</a:t>
            </a:r>
            <a:r>
              <a:rPr lang="zh-CN" altLang="zh-TW" sz="2000" dirty="0">
                <a:solidFill>
                  <a:schemeClr val="bg1"/>
                </a:solidFill>
                <a:latin typeface="微軟正黑體" panose="020B0604030504040204" pitchFamily="34" charset="-120"/>
                <a:ea typeface="微軟正黑體" panose="020B0604030504040204" pitchFamily="34" charset="-120"/>
              </a:rPr>
              <a:t>年</a:t>
            </a:r>
            <a:r>
              <a:rPr lang="en-US" altLang="zh-CN" sz="2000" dirty="0">
                <a:solidFill>
                  <a:schemeClr val="bg1"/>
                </a:solidFill>
                <a:latin typeface="微軟正黑體" panose="020B0604030504040204" pitchFamily="34" charset="-120"/>
                <a:ea typeface="微軟正黑體" panose="020B0604030504040204" pitchFamily="34" charset="-120"/>
              </a:rPr>
              <a:t>8</a:t>
            </a:r>
            <a:r>
              <a:rPr lang="zh-CN" altLang="zh-TW" sz="2000" dirty="0">
                <a:solidFill>
                  <a:schemeClr val="bg1"/>
                </a:solidFill>
                <a:latin typeface="微軟正黑體" panose="020B0604030504040204" pitchFamily="34" charset="-120"/>
                <a:ea typeface="微軟正黑體" panose="020B0604030504040204" pitchFamily="34" charset="-120"/>
              </a:rPr>
              <a:t>月</a:t>
            </a:r>
            <a:r>
              <a:rPr lang="en-US" altLang="zh-CN" sz="2000" dirty="0">
                <a:solidFill>
                  <a:schemeClr val="bg1"/>
                </a:solidFill>
                <a:latin typeface="微軟正黑體" panose="020B0604030504040204" pitchFamily="34" charset="-120"/>
                <a:ea typeface="微軟正黑體" panose="020B0604030504040204" pitchFamily="34" charset="-120"/>
              </a:rPr>
              <a:t>3</a:t>
            </a:r>
            <a:r>
              <a:rPr lang="zh-CN" altLang="zh-TW" sz="2000" dirty="0">
                <a:solidFill>
                  <a:schemeClr val="bg1"/>
                </a:solidFill>
                <a:latin typeface="微軟正黑體" panose="020B0604030504040204" pitchFamily="34" charset="-120"/>
                <a:ea typeface="微軟正黑體" panose="020B0604030504040204" pitchFamily="34" charset="-120"/>
              </a:rPr>
              <a:t>日</a:t>
            </a:r>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a:solidFill>
                  <a:schemeClr val="bg1"/>
                </a:solidFill>
                <a:latin typeface="微軟正黑體" panose="020B0604030504040204" pitchFamily="34" charset="-120"/>
                <a:ea typeface="微軟正黑體" panose="020B0604030504040204" pitchFamily="34" charset="-120"/>
              </a:rPr>
              <a:t>明慧数据馆数据统计显示，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a:solidFill>
                <a:schemeClr val="bg1"/>
              </a:solidFill>
              <a:latin typeface="微軟正黑體" panose="020B0604030504040204" pitchFamily="34" charset="-120"/>
              <a:ea typeface="微軟正黑體" panose="020B0604030504040204" pitchFamily="34" charset="-120"/>
            </a:endParaRPr>
          </a:p>
          <a:p>
            <a:r>
              <a:rPr lang="zh-CN" altLang="zh-TW" sz="2000" dirty="0">
                <a:solidFill>
                  <a:schemeClr val="bg1"/>
                </a:solidFill>
                <a:latin typeface="微軟正黑體" panose="020B0604030504040204" pitchFamily="34" charset="-120"/>
                <a:ea typeface="微軟正黑體" panose="020B0604030504040204" pitchFamily="34" charset="-120"/>
              </a:rPr>
              <a:t>迫害法轮功案例共计</a:t>
            </a:r>
            <a:r>
              <a:rPr lang="en-US" altLang="zh-CN" sz="2400" b="1" dirty="0">
                <a:solidFill>
                  <a:srgbClr val="FFFF00"/>
                </a:solidFill>
                <a:latin typeface="微軟正黑體" panose="020B0604030504040204" pitchFamily="34" charset="-120"/>
                <a:ea typeface="微軟正黑體" panose="020B0604030504040204" pitchFamily="34" charset="-120"/>
              </a:rPr>
              <a:t>2064</a:t>
            </a:r>
            <a:r>
              <a:rPr lang="zh-CN" altLang="zh-TW" sz="2000" dirty="0">
                <a:solidFill>
                  <a:schemeClr val="bg1"/>
                </a:solidFill>
                <a:latin typeface="微軟正黑體" panose="020B0604030504040204" pitchFamily="34" charset="-120"/>
                <a:ea typeface="微軟正黑體" panose="020B0604030504040204" pitchFamily="34" charset="-120"/>
              </a:rPr>
              <a:t>例。</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TW" altLang="en-US" sz="2000" dirty="0">
                <a:solidFill>
                  <a:schemeClr val="bg1"/>
                </a:solidFill>
                <a:latin typeface="微軟正黑體" panose="020B0604030504040204" pitchFamily="34" charset="-120"/>
                <a:ea typeface="微軟正黑體" panose="020B0604030504040204" pitchFamily="34" charset="-120"/>
              </a:rPr>
              <a:t>直接</a:t>
            </a:r>
            <a:r>
              <a:rPr lang="zh-CN" altLang="zh-TW" sz="2000" dirty="0">
                <a:solidFill>
                  <a:schemeClr val="bg1"/>
                </a:solidFill>
                <a:latin typeface="微軟正黑體" panose="020B0604030504040204" pitchFamily="34" charset="-120"/>
                <a:ea typeface="微軟正黑體" panose="020B0604030504040204" pitchFamily="34" charset="-120"/>
              </a:rPr>
              <a:t>受迫害人数</a:t>
            </a:r>
            <a:r>
              <a:rPr lang="en-US" altLang="zh-CN" sz="2400" b="1" dirty="0">
                <a:solidFill>
                  <a:srgbClr val="FFFF00"/>
                </a:solidFill>
                <a:latin typeface="微軟正黑體" panose="020B0604030504040204" pitchFamily="34" charset="-120"/>
                <a:ea typeface="微軟正黑體" panose="020B0604030504040204" pitchFamily="34" charset="-120"/>
              </a:rPr>
              <a:t>2194</a:t>
            </a:r>
            <a:r>
              <a:rPr lang="zh-CN" altLang="zh-TW" sz="2000" dirty="0">
                <a:solidFill>
                  <a:schemeClr val="bg1"/>
                </a:solidFill>
                <a:latin typeface="微軟正黑體" panose="020B0604030504040204" pitchFamily="34" charset="-120"/>
                <a:ea typeface="微軟正黑體" panose="020B0604030504040204" pitchFamily="34" charset="-120"/>
              </a:rPr>
              <a:t>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a:solidFill>
                <a:schemeClr val="bg1"/>
              </a:solidFill>
              <a:latin typeface="微軟正黑體" panose="020B0604030504040204" pitchFamily="34" charset="-120"/>
              <a:ea typeface="微軟正黑體" panose="020B0604030504040204" pitchFamily="34" charset="-120"/>
            </a:endParaRPr>
          </a:p>
          <a:p>
            <a:r>
              <a:rPr lang="zh-CN" altLang="zh-TW" sz="2000" dirty="0">
                <a:solidFill>
                  <a:schemeClr val="bg1"/>
                </a:solidFill>
                <a:latin typeface="微軟正黑體" panose="020B0604030504040204" pitchFamily="34" charset="-120"/>
                <a:ea typeface="微軟正黑體" panose="020B0604030504040204" pitchFamily="34" charset="-120"/>
              </a:rPr>
              <a:t>受迫害致死人数</a:t>
            </a:r>
            <a:r>
              <a:rPr lang="en-US" altLang="zh-CN" sz="2400" b="1" dirty="0">
                <a:solidFill>
                  <a:srgbClr val="FFFF00"/>
                </a:solidFill>
                <a:latin typeface="微軟正黑體" panose="020B0604030504040204" pitchFamily="34" charset="-120"/>
                <a:ea typeface="微軟正黑體" panose="020B0604030504040204" pitchFamily="34" charset="-120"/>
              </a:rPr>
              <a:t>52</a:t>
            </a:r>
            <a:r>
              <a:rPr lang="zh-CN" altLang="zh-TW" sz="2000">
                <a:solidFill>
                  <a:schemeClr val="bg1"/>
                </a:solidFill>
                <a:latin typeface="微軟正黑體" panose="020B0604030504040204" pitchFamily="34" charset="-120"/>
                <a:ea typeface="微軟正黑體" panose="020B0604030504040204" pitchFamily="34" charset="-120"/>
              </a:rPr>
              <a:t>人。</a:t>
            </a:r>
            <a:endParaRPr lang="en-US" altLang="zh-CN" sz="2000" dirty="0">
              <a:solidFill>
                <a:schemeClr val="bg1"/>
              </a:solidFill>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61552" y="6237312"/>
            <a:ext cx="3648756" cy="461665"/>
          </a:xfrm>
          <a:prstGeom prst="rect">
            <a:avLst/>
          </a:prstGeom>
          <a:noFill/>
        </p:spPr>
        <p:txBody>
          <a:bodyPr wrap="none" rtlCol="0">
            <a:spAutoFit/>
          </a:bodyPr>
          <a:lstStyle/>
          <a:p>
            <a:r>
              <a:rPr lang="zh-TW" altLang="en-US" sz="2400" b="1" dirty="0">
                <a:solidFill>
                  <a:schemeClr val="bg1"/>
                </a:solidFill>
                <a:latin typeface="微軟正黑體" panose="020B0604030504040204" pitchFamily="34" charset="-120"/>
                <a:ea typeface="微軟正黑體" panose="020B0604030504040204" pitchFamily="34" charset="-120"/>
              </a:rPr>
              <a:t>真善忍</a:t>
            </a:r>
            <a:r>
              <a:rPr lang="zh-TW" altLang="en-US" sz="2400" b="1" smtClean="0">
                <a:solidFill>
                  <a:schemeClr val="bg1"/>
                </a:solidFill>
                <a:latin typeface="微軟正黑體" panose="020B0604030504040204" pitchFamily="34" charset="-120"/>
                <a:ea typeface="微軟正黑體" panose="020B0604030504040204" pitchFamily="34" charset="-120"/>
              </a:rPr>
              <a:t>美展</a:t>
            </a:r>
            <a:r>
              <a:rPr lang="en-US" altLang="zh-TW" sz="2400" b="1" smtClean="0">
                <a:solidFill>
                  <a:schemeClr val="bg1"/>
                </a:solidFill>
                <a:latin typeface="微軟正黑體" panose="020B0604030504040204" pitchFamily="34" charset="-120"/>
                <a:ea typeface="微軟正黑體" panose="020B0604030504040204" pitchFamily="34" charset="-120"/>
              </a:rPr>
              <a:t>‧《</a:t>
            </a:r>
            <a:r>
              <a:rPr lang="zh-TW" altLang="en-US" sz="2400" smtClean="0">
                <a:solidFill>
                  <a:schemeClr val="bg1"/>
                </a:solidFill>
                <a:latin typeface="微軟正黑體" panose="020B0604030504040204" pitchFamily="34" charset="-120"/>
                <a:ea typeface="微軟正黑體" panose="020B0604030504040204" pitchFamily="34" charset="-120"/>
              </a:rPr>
              <a:t>無家可歸</a:t>
            </a:r>
            <a:r>
              <a:rPr lang="en-US" altLang="zh-TW" sz="2400" b="1" smtClean="0">
                <a:solidFill>
                  <a:schemeClr val="bg1"/>
                </a:solidFill>
                <a:latin typeface="微軟正黑體" panose="020B0604030504040204" pitchFamily="34" charset="-120"/>
                <a:ea typeface="微軟正黑體" panose="020B0604030504040204" pitchFamily="34" charset="-120"/>
              </a:rPr>
              <a:t>》</a:t>
            </a:r>
            <a:endParaRPr lang="zh-TW" altLang="en-US" sz="2400" b="1" dirty="0">
              <a:solidFill>
                <a:schemeClr val="bg1"/>
              </a:solidFill>
              <a:latin typeface="微軟正黑體" panose="020B0604030504040204" pitchFamily="34" charset="-120"/>
              <a:ea typeface="微軟正黑體" panose="020B0604030504040204" pitchFamily="34" charset="-120"/>
            </a:endParaRPr>
          </a:p>
        </p:txBody>
      </p:sp>
      <p:pic>
        <p:nvPicPr>
          <p:cNvPr id="2050" name="Picture 2" descr="D:\10-個人\真善忍美展\ddb30680a691d157187ee1cf9e896d0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45" r="2307"/>
          <a:stretch/>
        </p:blipFill>
        <p:spPr bwMode="auto">
          <a:xfrm>
            <a:off x="4032524" y="0"/>
            <a:ext cx="5111476" cy="685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435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5. </a:t>
              </a:r>
              <a:r>
                <a:rPr lang="zh-TW" altLang="en-US" sz="3200" b="1" dirty="0" smtClean="0">
                  <a:solidFill>
                    <a:schemeClr val="bg1"/>
                  </a:solidFill>
                  <a:latin typeface="微軟正黑體" panose="020B0604030504040204" pitchFamily="34" charset="-120"/>
                  <a:ea typeface="微軟正黑體" panose="020B0604030504040204" pitchFamily="34" charset="-120"/>
                </a:rPr>
                <a:t>江蘇省涉嫌活摘器官醫院名單</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10" name="矩形 9"/>
          <p:cNvSpPr/>
          <p:nvPr/>
        </p:nvSpPr>
        <p:spPr>
          <a:xfrm>
            <a:off x="327883" y="6021288"/>
            <a:ext cx="8255757" cy="584775"/>
          </a:xfrm>
          <a:prstGeom prst="rect">
            <a:avLst/>
          </a:prstGeom>
        </p:spPr>
        <p:txBody>
          <a:bodyPr wrap="square">
            <a:spAutoFit/>
          </a:bodyPr>
          <a:lstStyle/>
          <a:p>
            <a:r>
              <a:rPr lang="zh-TW" altLang="en-US" sz="1600" dirty="0">
                <a:latin typeface="微軟正黑體" panose="020B0604030504040204" pitchFamily="34" charset="-120"/>
                <a:ea typeface="微軟正黑體" panose="020B0604030504040204" pitchFamily="34" charset="-120"/>
              </a:rPr>
              <a:t>資料</a:t>
            </a:r>
            <a:r>
              <a:rPr lang="zh-TW" altLang="en-US" sz="1600" dirty="0" smtClean="0">
                <a:latin typeface="微軟正黑體" panose="020B0604030504040204" pitchFamily="34" charset="-120"/>
                <a:ea typeface="微軟正黑體" panose="020B0604030504040204" pitchFamily="34" charset="-120"/>
              </a:rPr>
              <a:t>來源：</a:t>
            </a:r>
            <a:r>
              <a:rPr lang="zh-CN" altLang="en-US" sz="1600" dirty="0" smtClean="0">
                <a:latin typeface="微軟正黑體" panose="020B0604030504040204" pitchFamily="34" charset="-120"/>
                <a:ea typeface="微軟正黑體" panose="020B0604030504040204" pitchFamily="34" charset="-120"/>
              </a:rPr>
              <a:t>追查國際公佈中共</a:t>
            </a:r>
            <a:r>
              <a:rPr lang="en-US" altLang="zh-CN" sz="1600" dirty="0" smtClean="0">
                <a:latin typeface="微軟正黑體" panose="020B0604030504040204" pitchFamily="34" charset="-120"/>
                <a:ea typeface="微軟正黑體" panose="020B0604030504040204" pitchFamily="34" charset="-120"/>
              </a:rPr>
              <a:t>788</a:t>
            </a:r>
            <a:r>
              <a:rPr lang="zh-CN" altLang="en-US" sz="1600" dirty="0" smtClean="0">
                <a:latin typeface="微軟正黑體" panose="020B0604030504040204" pitchFamily="34" charset="-120"/>
                <a:ea typeface="微軟正黑體" panose="020B0604030504040204" pitchFamily="34" charset="-120"/>
              </a:rPr>
              <a:t>家非軍隊系統醫療機構共</a:t>
            </a:r>
            <a:r>
              <a:rPr lang="en-US" altLang="zh-TW" sz="1600" b="1" dirty="0" smtClean="0"/>
              <a:t>7</a:t>
            </a:r>
            <a:r>
              <a:rPr lang="en-US" altLang="zh-TW" sz="1600" b="1" dirty="0"/>
              <a:t>, </a:t>
            </a:r>
            <a:r>
              <a:rPr lang="en-US" altLang="zh-TW" sz="1600" b="1" dirty="0" smtClean="0"/>
              <a:t>423</a:t>
            </a:r>
            <a:r>
              <a:rPr lang="zh-CN" altLang="en-US" sz="1600" dirty="0" smtClean="0">
                <a:latin typeface="微軟正黑體" panose="020B0604030504040204" pitchFamily="34" charset="-120"/>
                <a:ea typeface="微軟正黑體" panose="020B0604030504040204" pitchFamily="34" charset="-120"/>
              </a:rPr>
              <a:t>名醫務人員的追查名單</a:t>
            </a:r>
            <a:r>
              <a:rPr lang="en-US" altLang="zh-CN"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2014</a:t>
            </a:r>
            <a:r>
              <a:rPr lang="zh-CN" altLang="en-US" sz="1600" dirty="0">
                <a:latin typeface="微軟正黑體" panose="020B0604030504040204" pitchFamily="34" charset="-120"/>
                <a:ea typeface="微軟正黑體" panose="020B0604030504040204" pitchFamily="34" charset="-120"/>
              </a:rPr>
              <a:t>年</a:t>
            </a:r>
            <a:r>
              <a:rPr lang="en-US" altLang="zh-CN" sz="1600" dirty="0">
                <a:latin typeface="微軟正黑體" panose="020B0604030504040204" pitchFamily="34" charset="-120"/>
                <a:ea typeface="微軟正黑體" panose="020B0604030504040204" pitchFamily="34" charset="-120"/>
              </a:rPr>
              <a:t>12</a:t>
            </a:r>
            <a:r>
              <a:rPr lang="zh-CN" altLang="en-US" sz="1600" dirty="0">
                <a:latin typeface="微軟正黑體" panose="020B0604030504040204" pitchFamily="34" charset="-120"/>
                <a:ea typeface="微軟正黑體" panose="020B0604030504040204" pitchFamily="34" charset="-120"/>
              </a:rPr>
              <a:t>月</a:t>
            </a:r>
            <a:r>
              <a:rPr lang="en-US" altLang="zh-CN" sz="1600" dirty="0">
                <a:latin typeface="微軟正黑體" panose="020B0604030504040204" pitchFamily="34" charset="-120"/>
                <a:ea typeface="微軟正黑體" panose="020B0604030504040204" pitchFamily="34" charset="-120"/>
              </a:rPr>
              <a:t>26</a:t>
            </a:r>
            <a:r>
              <a:rPr lang="zh-CN" altLang="en-US" sz="1600" dirty="0">
                <a:latin typeface="微軟正黑體" panose="020B0604030504040204" pitchFamily="34" charset="-120"/>
                <a:ea typeface="微軟正黑體" panose="020B0604030504040204" pitchFamily="34" charset="-120"/>
              </a:rPr>
              <a:t>日</a:t>
            </a:r>
            <a:r>
              <a:rPr lang="en-US" altLang="zh-CN" sz="1600" dirty="0">
                <a:latin typeface="微軟正黑體" panose="020B0604030504040204" pitchFamily="34" charset="-120"/>
                <a:ea typeface="微軟正黑體" panose="020B0604030504040204" pitchFamily="34" charset="-120"/>
              </a:rPr>
              <a:t>)</a:t>
            </a:r>
            <a:r>
              <a:rPr lang="zh-CN" altLang="en-US"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http://</a:t>
            </a:r>
            <a:r>
              <a:rPr lang="en-US" altLang="zh-CN" sz="1600" dirty="0" smtClean="0">
                <a:latin typeface="微軟正黑體" panose="020B0604030504040204" pitchFamily="34" charset="-120"/>
                <a:ea typeface="微軟正黑體" panose="020B0604030504040204" pitchFamily="34" charset="-120"/>
              </a:rPr>
              <a:t>www.zhuichaguoji.org/node/45795</a:t>
            </a:r>
          </a:p>
        </p:txBody>
      </p:sp>
      <p:sp>
        <p:nvSpPr>
          <p:cNvPr id="2" name="矩形 1"/>
          <p:cNvSpPr/>
          <p:nvPr/>
        </p:nvSpPr>
        <p:spPr>
          <a:xfrm>
            <a:off x="229540" y="3284984"/>
            <a:ext cx="5134548" cy="2308324"/>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年底，追查國際公佈了</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b="1" dirty="0" smtClean="0">
                <a:solidFill>
                  <a:srgbClr val="C00000"/>
                </a:solidFill>
                <a:latin typeface="微軟正黑體" panose="020B0604030504040204" pitchFamily="34" charset="-120"/>
                <a:ea typeface="微軟正黑體" panose="020B0604030504040204" pitchFamily="34" charset="-120"/>
              </a:rPr>
              <a:t>江蘇</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涉嫌參與活摘法輪功學員器官</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的</a:t>
            </a:r>
            <a:r>
              <a:rPr lang="en-US" altLang="zh-TW" sz="2400" b="1" dirty="0" smtClean="0">
                <a:solidFill>
                  <a:srgbClr val="C00000"/>
                </a:solidFill>
                <a:latin typeface="微軟正黑體" panose="020B0604030504040204" pitchFamily="34" charset="-120"/>
                <a:ea typeface="微軟正黑體" panose="020B0604030504040204" pitchFamily="34" charset="-120"/>
              </a:rPr>
              <a:t>72</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醫院</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占全國醫院數量</a:t>
            </a:r>
            <a:r>
              <a:rPr lang="en-US" altLang="zh-TW" sz="2400" b="1" dirty="0" smtClean="0">
                <a:solidFill>
                  <a:srgbClr val="0070C0"/>
                </a:solidFill>
                <a:latin typeface="微軟正黑體" panose="020B0604030504040204" pitchFamily="34" charset="-120"/>
                <a:ea typeface="微軟正黑體" panose="020B0604030504040204" pitchFamily="34" charset="-120"/>
              </a:rPr>
              <a:t>8.3%</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0070C0"/>
                </a:solidFill>
                <a:latin typeface="微軟正黑體" panose="020B0604030504040204" pitchFamily="34" charset="-120"/>
                <a:ea typeface="微軟正黑體" panose="020B0604030504040204" pitchFamily="34" charset="-120"/>
              </a:rPr>
              <a:t>、</a:t>
            </a:r>
            <a:r>
              <a:rPr lang="en-US" altLang="zh-CN" sz="2400" dirty="0" smtClean="0"/>
              <a:t> </a:t>
            </a:r>
            <a:r>
              <a:rPr lang="en-US" altLang="zh-CN" sz="2400" b="1" dirty="0" smtClean="0">
                <a:solidFill>
                  <a:srgbClr val="C00000"/>
                </a:solidFill>
                <a:latin typeface="微軟正黑體" panose="020B0604030504040204" pitchFamily="34" charset="-120"/>
                <a:ea typeface="微軟正黑體" panose="020B0604030504040204" pitchFamily="34" charset="-120"/>
              </a:rPr>
              <a:t>671</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醫務人員</a:t>
            </a:r>
            <a:r>
              <a:rPr lang="zh-TW" altLang="en-US" sz="2400" dirty="0" smtClean="0">
                <a:latin typeface="微軟正黑體" panose="020B0604030504040204" pitchFamily="34" charset="-120"/>
                <a:ea typeface="微軟正黑體" panose="020B0604030504040204" pitchFamily="34" charset="-120"/>
              </a:rPr>
              <a:t>名單，</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並將他們立案追查。</a:t>
            </a:r>
            <a:endParaRPr lang="en-US" altLang="zh-TW" sz="2400" dirty="0" smtClean="0">
              <a:latin typeface="微軟正黑體" panose="020B0604030504040204" pitchFamily="34" charset="-120"/>
              <a:ea typeface="微軟正黑體" panose="020B0604030504040204" pitchFamily="34" charset="-120"/>
            </a:endParaRPr>
          </a:p>
        </p:txBody>
      </p:sp>
      <p:sp>
        <p:nvSpPr>
          <p:cNvPr id="3" name="矩形 2"/>
          <p:cNvSpPr/>
          <p:nvPr/>
        </p:nvSpPr>
        <p:spPr>
          <a:xfrm>
            <a:off x="227784" y="1484783"/>
            <a:ext cx="8568952" cy="1200329"/>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smtClean="0">
                <a:latin typeface="微軟正黑體" panose="020B0604030504040204" pitchFamily="34" charset="-120"/>
                <a:ea typeface="微軟正黑體" panose="020B0604030504040204" pitchFamily="34" charset="-120"/>
              </a:rPr>
              <a:t>據追查國際查證，截至</a:t>
            </a:r>
            <a:r>
              <a:rPr lang="en-US" altLang="zh-CN" sz="2400" dirty="0" smtClean="0">
                <a:latin typeface="微軟正黑體" panose="020B0604030504040204" pitchFamily="34" charset="-120"/>
                <a:ea typeface="微軟正黑體" panose="020B0604030504040204" pitchFamily="34" charset="-120"/>
              </a:rPr>
              <a:t>2016</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7</a:t>
            </a:r>
            <a:r>
              <a:rPr lang="zh-CN" altLang="en-US" sz="2400" dirty="0">
                <a:latin typeface="微軟正黑體" panose="020B0604030504040204" pitchFamily="34" charset="-120"/>
                <a:ea typeface="微軟正黑體" panose="020B0604030504040204" pitchFamily="34" charset="-120"/>
              </a:rPr>
              <a:t>月</a:t>
            </a:r>
            <a:r>
              <a:rPr lang="en-US" altLang="zh-CN" sz="2400" dirty="0" smtClean="0">
                <a:latin typeface="微軟正黑體" panose="020B0604030504040204" pitchFamily="34" charset="-120"/>
                <a:ea typeface="微軟正黑體" panose="020B0604030504040204" pitchFamily="34" charset="-120"/>
              </a:rPr>
              <a:t>10</a:t>
            </a:r>
            <a:r>
              <a:rPr lang="zh-CN" altLang="en-US" sz="2400" dirty="0" smtClean="0">
                <a:latin typeface="微軟正黑體" panose="020B0604030504040204" pitchFamily="34" charset="-120"/>
                <a:ea typeface="微軟正黑體" panose="020B0604030504040204" pitchFamily="34" charset="-120"/>
              </a:rPr>
              <a:t>日，中國大陸涉嫌活摘法輪功學員器官的移植醫院就有</a:t>
            </a:r>
            <a:r>
              <a:rPr lang="en-US" altLang="zh-CN" sz="2400" b="1" dirty="0" smtClean="0">
                <a:solidFill>
                  <a:srgbClr val="C00000"/>
                </a:solidFill>
                <a:latin typeface="微軟正黑體" panose="020B0604030504040204" pitchFamily="34" charset="-120"/>
                <a:ea typeface="微軟正黑體" panose="020B0604030504040204" pitchFamily="34" charset="-120"/>
              </a:rPr>
              <a:t>891</a:t>
            </a:r>
            <a:r>
              <a:rPr lang="zh-CN" altLang="en-US" sz="2400" b="1" dirty="0" smtClean="0">
                <a:solidFill>
                  <a:srgbClr val="C00000"/>
                </a:solidFill>
                <a:latin typeface="微軟正黑體" panose="020B0604030504040204" pitchFamily="34" charset="-120"/>
                <a:ea typeface="微軟正黑體" panose="020B0604030504040204" pitchFamily="34" charset="-120"/>
              </a:rPr>
              <a:t>家</a:t>
            </a:r>
            <a:r>
              <a:rPr lang="zh-CN" altLang="en-US" sz="2400" dirty="0" smtClean="0">
                <a:latin typeface="微軟正黑體" panose="020B0604030504040204" pitchFamily="34" charset="-120"/>
                <a:ea typeface="微軟正黑體" panose="020B0604030504040204" pitchFamily="34" charset="-120"/>
              </a:rPr>
              <a:t>、器官移植醫生</a:t>
            </a:r>
            <a:r>
              <a:rPr lang="en-US" altLang="zh-CN" sz="2400" b="1" dirty="0" smtClean="0">
                <a:solidFill>
                  <a:srgbClr val="C00000"/>
                </a:solidFill>
                <a:latin typeface="微軟正黑體" panose="020B0604030504040204" pitchFamily="34" charset="-120"/>
                <a:ea typeface="微軟正黑體" panose="020B0604030504040204" pitchFamily="34" charset="-120"/>
              </a:rPr>
              <a:t>9519</a:t>
            </a:r>
            <a:r>
              <a:rPr lang="zh-CN" altLang="en-US" sz="2400" b="1" dirty="0">
                <a:solidFill>
                  <a:srgbClr val="C00000"/>
                </a:solidFill>
                <a:latin typeface="微軟正黑體" panose="020B0604030504040204" pitchFamily="34" charset="-120"/>
                <a:ea typeface="微軟正黑體" panose="020B0604030504040204" pitchFamily="34" charset="-120"/>
              </a:rPr>
              <a:t>人</a:t>
            </a:r>
            <a:r>
              <a:rPr lang="zh-CN" altLang="en-US" sz="2400" dirty="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
        <p:nvSpPr>
          <p:cNvPr id="4" name="矩形 3"/>
          <p:cNvSpPr/>
          <p:nvPr/>
        </p:nvSpPr>
        <p:spPr>
          <a:xfrm>
            <a:off x="524043" y="1196751"/>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全中國</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7544" y="29969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江蘇省</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128" t="33490" r="51442" b="12199"/>
          <a:stretch/>
        </p:blipFill>
        <p:spPr bwMode="auto">
          <a:xfrm>
            <a:off x="5529862" y="2814320"/>
            <a:ext cx="3614138" cy="3206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9129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b="85403"/>
          <a:stretch/>
        </p:blipFill>
        <p:spPr bwMode="auto">
          <a:xfrm>
            <a:off x="0" y="5482"/>
            <a:ext cx="9144000" cy="10010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91226" y="116632"/>
            <a:ext cx="3509294" cy="584775"/>
          </a:xfrm>
          <a:prstGeom prst="rect">
            <a:avLst/>
          </a:prstGeom>
        </p:spPr>
        <p:txBody>
          <a:bodyPr wrap="none">
            <a:spAutoFit/>
          </a:bodyPr>
          <a:lstStyle/>
          <a:p>
            <a:r>
              <a:rPr lang="en-US" altLang="zh-TW" sz="3200" b="1" dirty="0">
                <a:solidFill>
                  <a:schemeClr val="bg1"/>
                </a:solidFill>
                <a:latin typeface="微軟正黑體" panose="020B0604030504040204" pitchFamily="34" charset="-120"/>
                <a:ea typeface="微軟正黑體" panose="020B0604030504040204" pitchFamily="34" charset="-120"/>
              </a:rPr>
              <a:t>6</a:t>
            </a:r>
            <a:r>
              <a:rPr lang="en-US" altLang="zh-TW"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江蘇省高官惡報</a:t>
            </a:r>
            <a:endParaRPr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Rectangle 5"/>
          <p:cNvSpPr/>
          <p:nvPr/>
        </p:nvSpPr>
        <p:spPr>
          <a:xfrm>
            <a:off x="191226" y="2420888"/>
            <a:ext cx="8773262" cy="3939540"/>
          </a:xfrm>
          <a:prstGeom prst="rect">
            <a:avLst/>
          </a:prstGeom>
        </p:spPr>
        <p:txBody>
          <a:bodyPr wrap="square">
            <a:spAutoFit/>
          </a:bodyPr>
          <a:lstStyle/>
          <a:p>
            <a:r>
              <a:rPr lang="zh-Hant" altLang="en-US" sz="2400" b="1" u="sng" smtClean="0">
                <a:latin typeface="微軟正黑體" panose="020B0604030504040204" pitchFamily="34" charset="-120"/>
                <a:ea typeface="微軟正黑體" panose="020B0604030504040204" pitchFamily="34" charset="-120"/>
                <a:cs typeface="Heiti TC Light"/>
              </a:rPr>
              <a:t>江蘇省委前常委、前南京市委書記</a:t>
            </a:r>
            <a:r>
              <a:rPr lang="zh-TW" altLang="en-US" sz="2400" b="1" u="sng"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Hant" altLang="en-US" sz="2400" b="1" u="sng" smtClean="0">
                <a:solidFill>
                  <a:srgbClr val="0070C0"/>
                </a:solidFill>
                <a:latin typeface="微軟正黑體" panose="020B0604030504040204" pitchFamily="34" charset="-120"/>
                <a:ea typeface="微軟正黑體" panose="020B0604030504040204" pitchFamily="34" charset="-120"/>
                <a:cs typeface="Heiti TC Light"/>
              </a:rPr>
              <a:t>楊衛澤</a:t>
            </a:r>
            <a:r>
              <a:rPr lang="zh-TW" altLang="en-US" sz="2400" b="1" u="sng"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400" b="1" u="sng" dirty="0">
                <a:latin typeface="微軟正黑體" panose="020B0604030504040204" pitchFamily="34" charset="-120"/>
                <a:ea typeface="微軟正黑體" panose="020B0604030504040204" pitchFamily="34" charset="-120"/>
              </a:rPr>
              <a:t>被判刑</a:t>
            </a:r>
            <a:r>
              <a:rPr lang="en-US" altLang="zh-TW" sz="2400" b="1" u="sng" dirty="0">
                <a:solidFill>
                  <a:srgbClr val="C00000"/>
                </a:solidFill>
                <a:latin typeface="微軟正黑體" panose="020B0604030504040204" pitchFamily="34" charset="-120"/>
                <a:ea typeface="微軟正黑體" panose="020B0604030504040204" pitchFamily="34" charset="-120"/>
              </a:rPr>
              <a:t>12</a:t>
            </a:r>
            <a:r>
              <a:rPr lang="zh-TW" altLang="en-US" sz="2400" b="1" u="sng" dirty="0">
                <a:solidFill>
                  <a:srgbClr val="C00000"/>
                </a:solidFill>
                <a:latin typeface="微軟正黑體" panose="020B0604030504040204" pitchFamily="34" charset="-120"/>
                <a:ea typeface="微軟正黑體" panose="020B0604030504040204" pitchFamily="34" charset="-120"/>
              </a:rPr>
              <a:t>年半</a:t>
            </a:r>
            <a:endParaRPr lang="en-US" altLang="zh-TW" sz="2400" b="1" u="sng" dirty="0">
              <a:solidFill>
                <a:srgbClr val="C00000"/>
              </a:solidFill>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cs typeface="Heiti TC Light"/>
            </a:endParaRPr>
          </a:p>
          <a:p>
            <a:r>
              <a:rPr lang="en-US" altLang="zh-Hant" sz="2200" dirty="0" smtClean="0">
                <a:latin typeface="微軟正黑體" panose="020B0604030504040204" pitchFamily="34" charset="-120"/>
                <a:ea typeface="微軟正黑體" panose="020B0604030504040204" pitchFamily="34" charset="-120"/>
                <a:cs typeface="Heiti TC Light"/>
              </a:rPr>
              <a:t>2016</a:t>
            </a:r>
            <a:r>
              <a:rPr lang="zh-TW" altLang="en-US" sz="2200" dirty="0" smtClean="0">
                <a:latin typeface="微軟正黑體" panose="020B0604030504040204" pitchFamily="34" charset="-120"/>
                <a:ea typeface="微軟正黑體" panose="020B0604030504040204" pitchFamily="34" charset="-120"/>
                <a:cs typeface="Heiti TC Light"/>
              </a:rPr>
              <a:t>年</a:t>
            </a:r>
            <a:r>
              <a:rPr lang="en-US" altLang="zh-Hant" sz="2200" dirty="0" smtClean="0">
                <a:latin typeface="微軟正黑體" panose="020B0604030504040204" pitchFamily="34" charset="-120"/>
                <a:ea typeface="微軟正黑體" panose="020B0604030504040204" pitchFamily="34" charset="-120"/>
                <a:cs typeface="Heiti TC Light"/>
              </a:rPr>
              <a:t>12</a:t>
            </a:r>
            <a:r>
              <a:rPr lang="zh-Hant" altLang="en-US" sz="2200" dirty="0" smtClean="0">
                <a:latin typeface="微軟正黑體" panose="020B0604030504040204" pitchFamily="34" charset="-120"/>
                <a:ea typeface="微軟正黑體" panose="020B0604030504040204" pitchFamily="34" charset="-120"/>
                <a:cs typeface="Heiti TC Light"/>
              </a:rPr>
              <a:t>月</a:t>
            </a:r>
            <a:r>
              <a:rPr lang="en-US" altLang="zh-Hant" sz="2200" dirty="0" smtClean="0">
                <a:latin typeface="微軟正黑體" panose="020B0604030504040204" pitchFamily="34" charset="-120"/>
                <a:ea typeface="微軟正黑體" panose="020B0604030504040204" pitchFamily="34" charset="-120"/>
                <a:cs typeface="Heiti TC Light"/>
              </a:rPr>
              <a:t>14</a:t>
            </a:r>
            <a:r>
              <a:rPr lang="zh-Hant" altLang="en-US" sz="2200" dirty="0" smtClean="0">
                <a:latin typeface="微軟正黑體" panose="020B0604030504040204" pitchFamily="34" charset="-120"/>
                <a:ea typeface="微軟正黑體" panose="020B0604030504040204" pitchFamily="34" charset="-120"/>
                <a:cs typeface="Heiti TC Light"/>
              </a:rPr>
              <a:t>日</a:t>
            </a:r>
            <a:r>
              <a:rPr lang="zh-Hant" altLang="en-US" sz="2200" smtClean="0">
                <a:latin typeface="微軟正黑體" panose="020B0604030504040204" pitchFamily="34" charset="-120"/>
                <a:ea typeface="微軟正黑體" panose="020B0604030504040204" pitchFamily="34" charset="-120"/>
                <a:cs typeface="Heiti TC Light"/>
              </a:rPr>
              <a:t>，</a:t>
            </a:r>
            <a:r>
              <a:rPr lang="zh-TW" altLang="en-US" sz="2200" smtClean="0">
                <a:latin typeface="微軟正黑體" panose="020B0604030504040204" pitchFamily="34" charset="-120"/>
                <a:ea typeface="微軟正黑體" panose="020B0604030504040204" pitchFamily="34" charset="-120"/>
                <a:cs typeface="Heiti TC Light"/>
              </a:rPr>
              <a:t>以</a:t>
            </a:r>
            <a:r>
              <a:rPr lang="zh-Hant" altLang="en-US" sz="2200" b="1" smtClean="0">
                <a:solidFill>
                  <a:srgbClr val="C00000"/>
                </a:solidFill>
                <a:latin typeface="微軟正黑體" panose="020B0604030504040204" pitchFamily="34" charset="-120"/>
                <a:ea typeface="微軟正黑體" panose="020B0604030504040204" pitchFamily="34" charset="-120"/>
                <a:cs typeface="Heiti TC Light"/>
              </a:rPr>
              <a:t>「受賄罪」</a:t>
            </a:r>
            <a:r>
              <a:rPr lang="zh-Hant" altLang="en-US" sz="2200" smtClean="0">
                <a:latin typeface="微軟正黑體" panose="020B0604030504040204" pitchFamily="34" charset="-120"/>
                <a:ea typeface="微軟正黑體" panose="020B0604030504040204" pitchFamily="34" charset="-120"/>
                <a:cs typeface="Heiti TC Light"/>
              </a:rPr>
              <a:t>判</a:t>
            </a:r>
            <a:r>
              <a:rPr lang="zh-Hant" altLang="en-US" sz="2200" dirty="0" smtClean="0">
                <a:latin typeface="微軟正黑體" panose="020B0604030504040204" pitchFamily="34" charset="-120"/>
                <a:ea typeface="微軟正黑體" panose="020B0604030504040204" pitchFamily="34" charset="-120"/>
                <a:cs typeface="Heiti TC Light"/>
              </a:rPr>
              <a:t>有期徒刑</a:t>
            </a:r>
            <a:r>
              <a:rPr lang="en-US" altLang="zh-Hant" sz="2200" b="1" u="sng" dirty="0" smtClean="0">
                <a:solidFill>
                  <a:srgbClr val="0000FF"/>
                </a:solidFill>
                <a:latin typeface="微軟正黑體" panose="020B0604030504040204" pitchFamily="34" charset="-120"/>
                <a:ea typeface="微軟正黑體" panose="020B0604030504040204" pitchFamily="34" charset="-120"/>
                <a:cs typeface="Heiti TC Light"/>
              </a:rPr>
              <a:t>12</a:t>
            </a:r>
            <a:r>
              <a:rPr lang="zh-Hant" altLang="en-US" sz="2200" b="1" u="sng" dirty="0" smtClean="0">
                <a:solidFill>
                  <a:srgbClr val="0000FF"/>
                </a:solidFill>
                <a:latin typeface="微軟正黑體" panose="020B0604030504040204" pitchFamily="34" charset="-120"/>
                <a:ea typeface="微軟正黑體" panose="020B0604030504040204" pitchFamily="34" charset="-120"/>
                <a:cs typeface="Heiti TC Light"/>
              </a:rPr>
              <a:t>年半</a:t>
            </a:r>
            <a:r>
              <a:rPr lang="zh-TW" altLang="en-US" sz="2200" dirty="0" smtClean="0">
                <a:latin typeface="微軟正黑體" panose="020B0604030504040204" pitchFamily="34" charset="-120"/>
                <a:ea typeface="微軟正黑體" panose="020B0604030504040204" pitchFamily="34" charset="-120"/>
                <a:cs typeface="Heiti TC Light"/>
              </a:rPr>
              <a:t>。</a:t>
            </a:r>
            <a:endParaRPr lang="en-US" altLang="zh-TW" sz="2200" dirty="0" smtClean="0">
              <a:latin typeface="微軟正黑體" panose="020B0604030504040204" pitchFamily="34" charset="-120"/>
              <a:ea typeface="微軟正黑體" panose="020B0604030504040204" pitchFamily="34" charset="-120"/>
              <a:cs typeface="Heiti TC Light"/>
            </a:endParaRPr>
          </a:p>
          <a:p>
            <a:r>
              <a:rPr lang="zh-TW" altLang="en-US" sz="2200" dirty="0" smtClean="0">
                <a:latin typeface="微軟正黑體" panose="020B0604030504040204" pitchFamily="34" charset="-120"/>
                <a:ea typeface="微軟正黑體" panose="020B0604030504040204" pitchFamily="34" charset="-120"/>
                <a:cs typeface="Heiti TC Light"/>
              </a:rPr>
              <a:t>並</a:t>
            </a:r>
            <a:r>
              <a:rPr lang="zh-TW" altLang="en-US" sz="2200" dirty="0">
                <a:latin typeface="微軟正黑體" panose="020B0604030504040204" pitchFamily="34" charset="-120"/>
                <a:ea typeface="微軟正黑體" panose="020B0604030504040204" pitchFamily="34" charset="-120"/>
                <a:cs typeface="Heiti TC Light"/>
              </a:rPr>
              <a:t>處沒收個人財產</a:t>
            </a:r>
            <a:r>
              <a:rPr lang="en-US" altLang="zh-TW" sz="2200" dirty="0">
                <a:latin typeface="微軟正黑體" panose="020B0604030504040204" pitchFamily="34" charset="-120"/>
                <a:ea typeface="微軟正黑體" panose="020B0604030504040204" pitchFamily="34" charset="-120"/>
                <a:cs typeface="Heiti TC Light"/>
              </a:rPr>
              <a:t>200</a:t>
            </a:r>
            <a:r>
              <a:rPr lang="zh-TW" altLang="en-US" sz="2200" dirty="0">
                <a:latin typeface="微軟正黑體" panose="020B0604030504040204" pitchFamily="34" charset="-120"/>
                <a:ea typeface="微軟正黑體" panose="020B0604030504040204" pitchFamily="34" charset="-120"/>
                <a:cs typeface="Heiti TC Light"/>
              </a:rPr>
              <a:t>萬元。楊被指控受賄</a:t>
            </a:r>
            <a:r>
              <a:rPr lang="en-US" altLang="zh-TW" sz="2200" dirty="0">
                <a:latin typeface="微軟正黑體" panose="020B0604030504040204" pitchFamily="34" charset="-120"/>
                <a:ea typeface="微軟正黑體" panose="020B0604030504040204" pitchFamily="34" charset="-120"/>
                <a:cs typeface="Heiti TC Light"/>
              </a:rPr>
              <a:t>1643</a:t>
            </a:r>
            <a:r>
              <a:rPr lang="zh-TW" altLang="en-US" sz="2200" dirty="0">
                <a:latin typeface="微軟正黑體" panose="020B0604030504040204" pitchFamily="34" charset="-120"/>
                <a:ea typeface="微軟正黑體" panose="020B0604030504040204" pitchFamily="34" charset="-120"/>
                <a:cs typeface="Heiti TC Light"/>
              </a:rPr>
              <a:t>萬餘元</a:t>
            </a:r>
            <a:r>
              <a:rPr lang="zh-TW" altLang="en-US" sz="2200" dirty="0" smtClean="0">
                <a:latin typeface="微軟正黑體" panose="020B0604030504040204" pitchFamily="34" charset="-120"/>
                <a:ea typeface="微軟正黑體" panose="020B0604030504040204" pitchFamily="34" charset="-120"/>
                <a:cs typeface="Heiti TC Light"/>
              </a:rPr>
              <a:t>。</a:t>
            </a:r>
            <a:endParaRPr lang="en-US" altLang="zh-TW" sz="2200" dirty="0" smtClean="0">
              <a:latin typeface="微軟正黑體" panose="020B0604030504040204" pitchFamily="34" charset="-120"/>
              <a:ea typeface="微軟正黑體" panose="020B0604030504040204" pitchFamily="34" charset="-120"/>
              <a:cs typeface="Heiti TC Light"/>
            </a:endParaRPr>
          </a:p>
          <a:p>
            <a:endParaRPr lang="en-US" altLang="zh-TW" sz="2200" dirty="0">
              <a:latin typeface="微軟正黑體" panose="020B0604030504040204" pitchFamily="34" charset="-120"/>
              <a:ea typeface="微軟正黑體" panose="020B0604030504040204" pitchFamily="34" charset="-120"/>
              <a:cs typeface="Heiti TC Light"/>
            </a:endParaRPr>
          </a:p>
          <a:p>
            <a:r>
              <a:rPr lang="zh-TW" altLang="en-US" sz="2200" smtClean="0">
                <a:latin typeface="微軟正黑體" panose="020B0604030504040204" pitchFamily="34" charset="-120"/>
                <a:ea typeface="微軟正黑體" panose="020B0604030504040204" pitchFamily="34" charset="-120"/>
              </a:rPr>
              <a:t>其在擔任</a:t>
            </a:r>
            <a:r>
              <a:rPr lang="zh-TW" altLang="en-US" sz="2200" smtClean="0">
                <a:solidFill>
                  <a:srgbClr val="C00000"/>
                </a:solidFill>
                <a:latin typeface="微軟正黑體" panose="020B0604030504040204" pitchFamily="34" charset="-120"/>
                <a:ea typeface="微軟正黑體" panose="020B0604030504040204" pitchFamily="34" charset="-120"/>
              </a:rPr>
              <a:t>蘇州市市長</a:t>
            </a:r>
            <a:r>
              <a:rPr lang="zh-TW" altLang="en-US" sz="2200" smtClean="0">
                <a:latin typeface="微軟正黑體" panose="020B0604030504040204" pitchFamily="34" charset="-120"/>
                <a:ea typeface="微軟正黑體" panose="020B0604030504040204" pitchFamily="34" charset="-120"/>
              </a:rPr>
              <a:t>期間，被</a:t>
            </a:r>
            <a:r>
              <a:rPr lang="zh-TW" altLang="en-US" sz="2200">
                <a:latin typeface="微軟正黑體" panose="020B0604030504040204" pitchFamily="34" charset="-120"/>
                <a:ea typeface="微軟正黑體" panose="020B0604030504040204" pitchFamily="34" charset="-120"/>
              </a:rPr>
              <a:t>指</a:t>
            </a:r>
            <a:r>
              <a:rPr lang="zh-TW" altLang="en-US" sz="2200" smtClean="0">
                <a:latin typeface="微軟正黑體" panose="020B0604030504040204" pitchFamily="34" charset="-120"/>
                <a:ea typeface="微軟正黑體" panose="020B0604030504040204" pitchFamily="34" charset="-120"/>
              </a:rPr>
              <a:t>是</a:t>
            </a:r>
            <a:r>
              <a:rPr lang="zh-TW" altLang="en-US" sz="2200" u="sng" smtClean="0">
                <a:solidFill>
                  <a:srgbClr val="C00000"/>
                </a:solidFill>
                <a:latin typeface="微軟正黑體" panose="020B0604030504040204" pitchFamily="34" charset="-120"/>
                <a:ea typeface="微軟正黑體" panose="020B0604030504040204" pitchFamily="34" charset="-120"/>
              </a:rPr>
              <a:t>迫害法輪功學員的「急先鋒」</a:t>
            </a:r>
            <a:r>
              <a:rPr lang="zh-TW" altLang="en-US" sz="2200" smtClean="0">
                <a:latin typeface="微軟正黑體" panose="020B0604030504040204" pitchFamily="34" charset="-120"/>
                <a:ea typeface="微軟正黑體" panose="020B0604030504040204" pitchFamily="34" charset="-120"/>
              </a:rPr>
              <a:t>，</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u="sng" smtClean="0">
                <a:solidFill>
                  <a:srgbClr val="C00000"/>
                </a:solidFill>
                <a:latin typeface="微軟正黑體" panose="020B0604030504040204" pitchFamily="34" charset="-120"/>
                <a:ea typeface="微軟正黑體" panose="020B0604030504040204" pitchFamily="34" charset="-120"/>
              </a:rPr>
              <a:t>被海外「追查迫害法輪功國際組織」列入追查名單。</a:t>
            </a:r>
            <a:endParaRPr lang="en-US" altLang="zh-TW" sz="2200" u="sng" dirty="0" smtClean="0">
              <a:solidFill>
                <a:srgbClr val="C00000"/>
              </a:solidFill>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cs typeface="Heiti TC Light"/>
            </a:endParaRPr>
          </a:p>
          <a:p>
            <a:r>
              <a:rPr lang="zh-TW" altLang="en-US" sz="2400" b="1" smtClean="0">
                <a:solidFill>
                  <a:srgbClr val="0070C0"/>
                </a:solidFill>
                <a:latin typeface="微軟正黑體" panose="020B0604030504040204" pitchFamily="34" charset="-120"/>
                <a:ea typeface="微軟正黑體" panose="020B0604030504040204" pitchFamily="34" charset="-120"/>
                <a:cs typeface="Heiti TC Light"/>
              </a:rPr>
              <a:t>周永康</a:t>
            </a:r>
            <a:r>
              <a:rPr lang="zh-TW" altLang="en-US" sz="2400" smtClean="0">
                <a:latin typeface="微軟正黑體" panose="020B0604030504040204" pitchFamily="34" charset="-120"/>
                <a:ea typeface="微軟正黑體" panose="020B0604030504040204" pitchFamily="34" charset="-120"/>
                <a:cs typeface="Heiti TC Light"/>
              </a:rPr>
              <a:t>大權在握的時期。</a:t>
            </a:r>
            <a:r>
              <a:rPr lang="zh-Hant" altLang="en-US" sz="2400" b="1" u="sng" smtClean="0">
                <a:solidFill>
                  <a:srgbClr val="0070C0"/>
                </a:solidFill>
                <a:latin typeface="微軟正黑體" panose="020B0604030504040204" pitchFamily="34" charset="-120"/>
                <a:ea typeface="微軟正黑體" panose="020B0604030504040204" pitchFamily="34" charset="-120"/>
                <a:cs typeface="Heiti TC Light"/>
              </a:rPr>
              <a:t>楊衛澤</a:t>
            </a:r>
            <a:r>
              <a:rPr lang="zh-TW" altLang="en-US" sz="2400" smtClean="0">
                <a:latin typeface="微軟正黑體" panose="020B0604030504040204" pitchFamily="34" charset="-120"/>
                <a:ea typeface="微軟正黑體" panose="020B0604030504040204" pitchFamily="34" charset="-120"/>
                <a:cs typeface="Heiti TC Light"/>
              </a:rPr>
              <a:t>幫周永康重建「故居」並與周永康的親屬走動頻繁，被周的二弟公開吹噓為</a:t>
            </a:r>
            <a:r>
              <a:rPr lang="zh-TW" altLang="en-US" sz="2400" smtClean="0">
                <a:solidFill>
                  <a:srgbClr val="C00000"/>
                </a:solidFill>
                <a:latin typeface="微軟正黑體" panose="020B0604030504040204" pitchFamily="34" charset="-120"/>
                <a:ea typeface="微軟正黑體" panose="020B0604030504040204" pitchFamily="34" charset="-120"/>
                <a:cs typeface="Heiti TC Light"/>
              </a:rPr>
              <a:t>「</a:t>
            </a:r>
            <a:r>
              <a:rPr lang="zh-TW" altLang="en-US" sz="2400" dirty="0">
                <a:solidFill>
                  <a:srgbClr val="C00000"/>
                </a:solidFill>
                <a:latin typeface="微軟正黑體" panose="020B0604030504040204" pitchFamily="34" charset="-120"/>
                <a:ea typeface="微軟正黑體" panose="020B0604030504040204" pitchFamily="34" charset="-120"/>
                <a:cs typeface="Heiti TC Light"/>
              </a:rPr>
              <a:t>自己人」</a:t>
            </a:r>
            <a:endParaRPr lang="en-US" altLang="zh-TW" sz="2400" dirty="0">
              <a:solidFill>
                <a:srgbClr val="C00000"/>
              </a:solidFill>
              <a:latin typeface="微軟正黑體" panose="020B0604030504040204" pitchFamily="34" charset="-120"/>
              <a:ea typeface="微軟正黑體" panose="020B0604030504040204" pitchFamily="34" charset="-120"/>
              <a:cs typeface="Heiti TC Light"/>
            </a:endParaRPr>
          </a:p>
        </p:txBody>
      </p:sp>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1923" t="30222" r="32275" b="13047"/>
          <a:stretch/>
        </p:blipFill>
        <p:spPr>
          <a:xfrm>
            <a:off x="6554333" y="1174714"/>
            <a:ext cx="2429138" cy="20189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矩形 2"/>
          <p:cNvSpPr/>
          <p:nvPr/>
        </p:nvSpPr>
        <p:spPr>
          <a:xfrm>
            <a:off x="191226" y="1162138"/>
            <a:ext cx="8701254" cy="1200329"/>
          </a:xfrm>
          <a:prstGeom prst="rect">
            <a:avLst/>
          </a:prstGeom>
        </p:spPr>
        <p:txBody>
          <a:bodyPr wrap="square">
            <a:spAutoFit/>
          </a:bodyPr>
          <a:lstStyle/>
          <a:p>
            <a:r>
              <a:rPr lang="zh-Hant" altLang="en-US" sz="2400" dirty="0" smtClean="0">
                <a:latin typeface="微軟正黑體" panose="020B0604030504040204" pitchFamily="34" charset="-120"/>
                <a:ea typeface="微軟正黑體" panose="020B0604030504040204" pitchFamily="34" charset="-120"/>
              </a:rPr>
              <a:t>中共「十八大」後，江蘇官場地震不斷，</a:t>
            </a:r>
            <a:endParaRPr lang="en-US" altLang="zh-Hant" sz="2400" dirty="0" smtClean="0">
              <a:latin typeface="微軟正黑體" panose="020B0604030504040204" pitchFamily="34" charset="-120"/>
              <a:ea typeface="微軟正黑體" panose="020B0604030504040204" pitchFamily="34" charset="-120"/>
            </a:endParaRPr>
          </a:p>
          <a:p>
            <a:r>
              <a:rPr lang="zh-Hant" altLang="en-US" sz="2400" dirty="0" smtClean="0">
                <a:latin typeface="微軟正黑體" panose="020B0604030504040204" pitchFamily="34" charset="-120"/>
                <a:ea typeface="微軟正黑體" panose="020B0604030504040204" pitchFamily="34" charset="-120"/>
              </a:rPr>
              <a:t>目前</a:t>
            </a:r>
            <a:r>
              <a:rPr lang="zh-Hant" altLang="en-US" sz="2400" b="1" dirty="0" smtClean="0">
                <a:solidFill>
                  <a:srgbClr val="C00000"/>
                </a:solidFill>
                <a:latin typeface="微軟正黑體" panose="020B0604030504040204" pitchFamily="34" charset="-120"/>
                <a:ea typeface="微軟正黑體" panose="020B0604030504040204" pitchFamily="34" charset="-120"/>
              </a:rPr>
              <a:t>「江蘇幫」</a:t>
            </a:r>
            <a:r>
              <a:rPr lang="zh-Hant" altLang="en-US" sz="2400" dirty="0" smtClean="0">
                <a:latin typeface="微軟正黑體" panose="020B0604030504040204" pitchFamily="34" charset="-120"/>
                <a:ea typeface="微軟正黑體" panose="020B0604030504040204" pitchFamily="34" charset="-120"/>
              </a:rPr>
              <a:t>已大崩盤，官員頻頻落馬。</a:t>
            </a:r>
            <a:endParaRPr lang="en-US" altLang="zh-Hant"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073983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b="85403"/>
          <a:stretch/>
        </p:blipFill>
        <p:spPr bwMode="auto">
          <a:xfrm>
            <a:off x="0" y="5482"/>
            <a:ext cx="9144000" cy="10010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91226" y="213608"/>
            <a:ext cx="3509294"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7. </a:t>
            </a:r>
            <a:r>
              <a:rPr lang="zh-TW" altLang="en-US" sz="3200" b="1" dirty="0" smtClean="0">
                <a:solidFill>
                  <a:schemeClr val="bg1"/>
                </a:solidFill>
                <a:latin typeface="微軟正黑體" panose="020B0604030504040204" pitchFamily="34" charset="-120"/>
                <a:ea typeface="微軟正黑體" panose="020B0604030504040204" pitchFamily="34" charset="-120"/>
              </a:rPr>
              <a:t>江蘇省高官惡報</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2" name="Rectangle 1"/>
          <p:cNvSpPr/>
          <p:nvPr/>
        </p:nvSpPr>
        <p:spPr>
          <a:xfrm>
            <a:off x="125086" y="2956365"/>
            <a:ext cx="6031090" cy="3477875"/>
          </a:xfrm>
          <a:prstGeom prst="rect">
            <a:avLst/>
          </a:prstGeom>
        </p:spPr>
        <p:txBody>
          <a:bodyPr wrap="square">
            <a:spAutoFit/>
          </a:bodyPr>
          <a:lstStyle/>
          <a:p>
            <a:r>
              <a:rPr lang="zh-TW" altLang="en-US" sz="2000" b="1" smtClean="0">
                <a:latin typeface="微軟正黑體" panose="020B0604030504040204" pitchFamily="34" charset="-120"/>
                <a:ea typeface="微軟正黑體" panose="020B0604030504040204" pitchFamily="34" charset="-120"/>
                <a:cs typeface="Heiti TC Light"/>
              </a:rPr>
              <a:t>江蘇省南京市市長季建業，</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2013</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10</a:t>
            </a:r>
            <a:r>
              <a:rPr lang="zh-TW" altLang="en-US" sz="2000" smtClean="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17</a:t>
            </a:r>
            <a:r>
              <a:rPr lang="zh-TW" altLang="en-US" sz="2000" smtClean="0">
                <a:latin typeface="微軟正黑體" panose="020B0604030504040204" pitchFamily="34" charset="-120"/>
                <a:ea typeface="微軟正黑體" panose="020B0604030504040204" pitchFamily="34" charset="-120"/>
                <a:cs typeface="Heiti TC Light"/>
              </a:rPr>
              <a:t>日被雙規</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2015</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4</a:t>
            </a:r>
            <a:r>
              <a:rPr lang="zh-TW" altLang="en-US" sz="2000">
                <a:latin typeface="微軟正黑體" panose="020B0604030504040204" pitchFamily="34" charset="-120"/>
                <a:ea typeface="微軟正黑體" panose="020B0604030504040204" pitchFamily="34" charset="-120"/>
                <a:cs typeface="Heiti TC Light"/>
              </a:rPr>
              <a:t>月</a:t>
            </a:r>
            <a:r>
              <a:rPr lang="en-US" altLang="zh-TW" sz="2000" smtClean="0">
                <a:latin typeface="微軟正黑體" panose="020B0604030504040204" pitchFamily="34" charset="-120"/>
                <a:ea typeface="微軟正黑體" panose="020B0604030504040204" pitchFamily="34" charset="-120"/>
                <a:cs typeface="Heiti TC Light"/>
              </a:rPr>
              <a:t>7</a:t>
            </a:r>
            <a:r>
              <a:rPr lang="zh-TW" altLang="en-US" sz="2000" smtClean="0">
                <a:latin typeface="微軟正黑體" panose="020B0604030504040204" pitchFamily="34" charset="-120"/>
                <a:ea typeface="微軟正黑體" panose="020B0604030504040204" pitchFamily="34" charset="-120"/>
                <a:cs typeface="Heiti TC Light"/>
              </a:rPr>
              <a:t>日以受賄罪被判處</a:t>
            </a:r>
            <a:r>
              <a:rPr lang="zh-TW" altLang="en-US" sz="2000" b="1"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cs typeface="Heiti TC Light"/>
              </a:rPr>
              <a:t>季建業</a:t>
            </a:r>
            <a:r>
              <a:rPr lang="zh-TW" altLang="en-US" sz="2000" b="1" u="sng" smtClean="0">
                <a:latin typeface="微軟正黑體" panose="020B0604030504040204" pitchFamily="34" charset="-120"/>
                <a:ea typeface="微軟正黑體" panose="020B0604030504040204" pitchFamily="34" charset="-120"/>
                <a:cs typeface="Heiti TC Light"/>
              </a:rPr>
              <a:t>被稱為是江澤民的老家揚州「大管家」。</a:t>
            </a:r>
            <a:endParaRPr lang="en-US" altLang="zh-TW" sz="2000" b="1" u="sng" dirty="0" smtClean="0">
              <a:latin typeface="微軟正黑體" panose="020B0604030504040204" pitchFamily="34" charset="-120"/>
              <a:ea typeface="微軟正黑體" panose="020B0604030504040204" pitchFamily="34" charset="-120"/>
              <a:cs typeface="Heiti TC Light"/>
            </a:endParaRPr>
          </a:p>
          <a:p>
            <a:r>
              <a:rPr lang="zh-CN" altLang="en-US" sz="2000" smtClean="0">
                <a:latin typeface="微軟正黑體" panose="020B0604030504040204" pitchFamily="34" charset="-120"/>
                <a:ea typeface="微軟正黑體" panose="020B0604030504040204" pitchFamily="34" charset="-120"/>
                <a:cs typeface="Heiti TC Light"/>
              </a:rPr>
              <a:t>曾給江澤民之子江綿恒送了兩塊大地皮從而攀上了江家。</a:t>
            </a:r>
            <a:r>
              <a:rPr lang="zh-TW" altLang="en-US" sz="2000" smtClean="0">
                <a:latin typeface="微軟正黑體" panose="020B0604030504040204" pitchFamily="34" charset="-120"/>
                <a:ea typeface="微軟正黑體" panose="020B0604030504040204" pitchFamily="34" charset="-120"/>
                <a:cs typeface="Heiti TC Light"/>
              </a:rPr>
              <a:t>季曾在江澤民的老家揚州主政</a:t>
            </a:r>
            <a:r>
              <a:rPr lang="en-US" altLang="zh-TW" sz="2000" smtClean="0">
                <a:latin typeface="微軟正黑體" panose="020B0604030504040204" pitchFamily="34" charset="-120"/>
                <a:ea typeface="微軟正黑體" panose="020B0604030504040204" pitchFamily="34" charset="-120"/>
                <a:cs typeface="Heiti TC Light"/>
              </a:rPr>
              <a:t>8</a:t>
            </a:r>
            <a:r>
              <a:rPr lang="zh-TW" altLang="en-US" sz="2000" dirty="0" smtClean="0">
                <a:latin typeface="微軟正黑體" panose="020B0604030504040204" pitchFamily="34" charset="-120"/>
                <a:ea typeface="微軟正黑體" panose="020B0604030504040204" pitchFamily="34" charset="-120"/>
                <a:cs typeface="Heiti TC Light"/>
              </a:rPr>
              <a:t>年之久。</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cs typeface="Heiti TC Light"/>
              </a:rPr>
              <a:t>季建業從昆山書記調任揚州，也是</a:t>
            </a:r>
            <a:r>
              <a:rPr lang="zh-TW" altLang="en-US" sz="2000" u="sng" smtClean="0">
                <a:latin typeface="微軟正黑體" panose="020B0604030504040204" pitchFamily="34" charset="-120"/>
                <a:ea typeface="微軟正黑體" panose="020B0604030504040204" pitchFamily="34" charset="-120"/>
                <a:cs typeface="Heiti TC Light"/>
              </a:rPr>
              <a:t>江澤民親點</a:t>
            </a:r>
            <a:r>
              <a:rPr lang="zh-TW" altLang="en-US" sz="200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smtClean="0">
                <a:latin typeface="微軟正黑體" panose="020B0604030504040204" pitchFamily="34" charset="-120"/>
                <a:ea typeface="微軟正黑體" panose="020B0604030504040204" pitchFamily="34" charset="-120"/>
              </a:rPr>
              <a:t>季建業任揚州市市長、南京市長、市委副書記期間，</a:t>
            </a:r>
            <a:r>
              <a:rPr lang="zh-TW" altLang="en-US" sz="2000" b="1" smtClean="0">
                <a:solidFill>
                  <a:srgbClr val="C00000"/>
                </a:solidFill>
                <a:latin typeface="微軟正黑體" panose="020B0604030504040204" pitchFamily="34" charset="-120"/>
                <a:ea typeface="微軟正黑體" panose="020B0604030504040204" pitchFamily="34" charset="-120"/>
              </a:rPr>
              <a:t>積極追隨江澤民迫害法輪功。</a:t>
            </a:r>
            <a:endParaRPr lang="en-US" altLang="zh-TW" sz="2000" b="1" dirty="0" smtClean="0">
              <a:solidFill>
                <a:srgbClr val="C00000"/>
              </a:solidFill>
              <a:latin typeface="微軟正黑體" panose="020B0604030504040204" pitchFamily="34" charset="-120"/>
              <a:ea typeface="微軟正黑體" panose="020B0604030504040204" pitchFamily="34" charset="-120"/>
              <a:cs typeface="Heiti TC Light"/>
            </a:endParaRPr>
          </a:p>
        </p:txBody>
      </p:sp>
      <p:sp>
        <p:nvSpPr>
          <p:cNvPr id="6" name="矩形 5"/>
          <p:cNvSpPr/>
          <p:nvPr/>
        </p:nvSpPr>
        <p:spPr>
          <a:xfrm>
            <a:off x="191226" y="1268760"/>
            <a:ext cx="4668806" cy="1200329"/>
          </a:xfrm>
          <a:prstGeom prst="rect">
            <a:avLst/>
          </a:prstGeom>
        </p:spPr>
        <p:txBody>
          <a:bodyPr wrap="square">
            <a:spAutoFit/>
          </a:bodyPr>
          <a:lstStyle/>
          <a:p>
            <a:r>
              <a:rPr lang="zh-TW" altLang="en-US" sz="2400" b="1" u="sng" smtClean="0">
                <a:latin typeface="微軟正黑體" panose="020B0604030504040204" pitchFamily="34" charset="-120"/>
                <a:ea typeface="微軟正黑體" panose="020B0604030504040204" pitchFamily="34" charset="-120"/>
                <a:cs typeface="Heiti TC Light"/>
              </a:rPr>
              <a:t>江澤民的老家揚州「大管家」</a:t>
            </a:r>
            <a:r>
              <a:rPr lang="zh-TW" altLang="en-US" sz="2400" b="1" u="sng" dirty="0"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TW" altLang="en-US" sz="2400" b="1" u="sng" dirty="0" smtClean="0">
                <a:latin typeface="微軟正黑體" panose="020B0604030504040204" pitchFamily="34" charset="-120"/>
                <a:ea typeface="微軟正黑體" panose="020B0604030504040204" pitchFamily="34" charset="-120"/>
                <a:cs typeface="Heiti TC Light"/>
              </a:rPr>
              <a:t>原</a:t>
            </a:r>
            <a:r>
              <a:rPr lang="zh-TW" altLang="en-US" sz="2400" b="1" u="sng" smtClean="0">
                <a:latin typeface="微軟正黑體" panose="020B0604030504040204" pitchFamily="34" charset="-120"/>
                <a:ea typeface="微軟正黑體" panose="020B0604030504040204" pitchFamily="34" charset="-120"/>
                <a:cs typeface="Heiti TC Light"/>
              </a:rPr>
              <a:t>南京市市長，</a:t>
            </a:r>
            <a:r>
              <a:rPr lang="zh-TW" altLang="en-US" sz="2400" b="1" u="sng" smtClean="0">
                <a:solidFill>
                  <a:srgbClr val="0070C0"/>
                </a:solidFill>
                <a:latin typeface="微軟正黑體" panose="020B0604030504040204" pitchFamily="34" charset="-120"/>
                <a:ea typeface="微軟正黑體" panose="020B0604030504040204" pitchFamily="34" charset="-120"/>
                <a:cs typeface="Heiti TC Light"/>
              </a:rPr>
              <a:t>季建業</a:t>
            </a:r>
            <a:r>
              <a:rPr lang="zh-TW" altLang="en-US" sz="2400" b="1" u="sng"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TW" altLang="en-US" sz="2400" b="1" u="sng" dirty="0" smtClean="0">
                <a:latin typeface="微軟正黑體" panose="020B0604030504040204" pitchFamily="34" charset="-120"/>
                <a:ea typeface="微軟正黑體" panose="020B0604030504040204" pitchFamily="34" charset="-120"/>
                <a:cs typeface="Heiti TC Light"/>
              </a:rPr>
              <a:t>被</a:t>
            </a:r>
            <a:r>
              <a:rPr lang="zh-TW" altLang="en-US" sz="2400" b="1" u="sng" dirty="0">
                <a:latin typeface="微軟正黑體" panose="020B0604030504040204" pitchFamily="34" charset="-120"/>
                <a:ea typeface="微軟正黑體" panose="020B0604030504040204" pitchFamily="34" charset="-120"/>
                <a:cs typeface="Heiti TC Light"/>
              </a:rPr>
              <a:t>判</a:t>
            </a:r>
            <a:r>
              <a:rPr lang="zh-TW" altLang="en-US" sz="2400" b="1" u="sng" dirty="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400" b="1" u="sng" dirty="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400" b="1" u="sng" dirty="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400" b="1" u="sng" dirty="0">
              <a:latin typeface="微軟正黑體" panose="020B0604030504040204" pitchFamily="34" charset="-120"/>
              <a:ea typeface="微軟正黑體" panose="020B0604030504040204" pitchFamily="34" charset="-120"/>
              <a:cs typeface="Heiti TC Light"/>
            </a:endParaRPr>
          </a:p>
        </p:txBody>
      </p:sp>
      <p:pic>
        <p:nvPicPr>
          <p:cNvPr id="7" name="Picture 13"/>
          <p:cNvPicPr>
            <a:picLocks noChangeAspect="1"/>
          </p:cNvPicPr>
          <p:nvPr/>
        </p:nvPicPr>
        <p:blipFill>
          <a:blip r:embed="rId3"/>
          <a:stretch>
            <a:fillRect/>
          </a:stretch>
        </p:blipFill>
        <p:spPr>
          <a:xfrm>
            <a:off x="6516216" y="1412776"/>
            <a:ext cx="2177014" cy="302433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01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512" y="104606"/>
            <a:ext cx="3902030" cy="584775"/>
          </a:xfrm>
          <a:prstGeom prst="rect">
            <a:avLst/>
          </a:prstGeom>
        </p:spPr>
        <p:txBody>
          <a:bodyPr wrap="none">
            <a:spAutoFit/>
          </a:bodyPr>
          <a:lstStyle/>
          <a:p>
            <a:r>
              <a:rPr lang="en-US" altLang="zh-TW" sz="3200" dirty="0">
                <a:latin typeface="微軟正黑體" panose="020B0604030504040204" pitchFamily="34" charset="-120"/>
                <a:ea typeface="微軟正黑體" panose="020B0604030504040204" pitchFamily="34" charset="-120"/>
              </a:rPr>
              <a:t>8</a:t>
            </a:r>
            <a:r>
              <a:rPr lang="en-US" altLang="zh-TW" sz="3200" smtClean="0">
                <a:latin typeface="微軟正黑體" panose="020B0604030504040204" pitchFamily="34" charset="-120"/>
                <a:ea typeface="微軟正黑體" panose="020B0604030504040204" pitchFamily="34" charset="-120"/>
              </a:rPr>
              <a:t>. </a:t>
            </a:r>
            <a:r>
              <a:rPr lang="zh-TW" altLang="en-US" sz="3200" b="1" smtClean="0">
                <a:latin typeface="微軟正黑體" panose="020B0604030504040204" pitchFamily="34" charset="-120"/>
                <a:ea typeface="微軟正黑體" panose="020B0604030504040204" pitchFamily="34" charset="-120"/>
              </a:rPr>
              <a:t>本次江蘇案例總覽</a:t>
            </a:r>
            <a:endParaRPr lang="en-US" altLang="zh-TW" sz="3200" b="1"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827584" y="3753443"/>
            <a:ext cx="210868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 </a:t>
            </a:r>
            <a:r>
              <a:rPr lang="en-US" altLang="zh-TW" sz="2000" b="1" dirty="0" smtClean="0">
                <a:solidFill>
                  <a:schemeClr val="tx1"/>
                </a:solidFill>
                <a:latin typeface="微軟正黑體" panose="020B0604030504040204" pitchFamily="34" charset="-120"/>
                <a:ea typeface="微軟正黑體" panose="020B0604030504040204" pitchFamily="34" charset="-120"/>
              </a:rPr>
              <a:t>1 :</a:t>
            </a:r>
          </a:p>
          <a:p>
            <a:r>
              <a:rPr lang="zh-CN" altLang="en-US" sz="2000" b="1" smtClean="0">
                <a:solidFill>
                  <a:schemeClr val="tx1"/>
                </a:solidFill>
                <a:latin typeface="微軟正黑體" panose="020B0604030504040204" pitchFamily="34" charset="-120"/>
                <a:ea typeface="微軟正黑體" panose="020B0604030504040204" pitchFamily="34" charset="-120"/>
              </a:rPr>
              <a:t>南京</a:t>
            </a:r>
            <a:r>
              <a:rPr lang="zh-TW" altLang="en-US" sz="2000" b="1" smtClean="0">
                <a:solidFill>
                  <a:schemeClr val="tx1"/>
                </a:solidFill>
                <a:latin typeface="微軟正黑體" panose="020B0604030504040204" pitchFamily="34" charset="-120"/>
                <a:ea typeface="微軟正黑體" panose="020B0604030504040204" pitchFamily="34" charset="-120"/>
              </a:rPr>
              <a:t>市</a:t>
            </a:r>
            <a:r>
              <a:rPr lang="zh-CN" altLang="en-US" sz="2000" b="1" smtClean="0">
                <a:solidFill>
                  <a:schemeClr val="tx1"/>
                </a:solidFill>
                <a:latin typeface="微軟正黑體" panose="020B0604030504040204" pitchFamily="34" charset="-120"/>
                <a:ea typeface="微軟正黑體" panose="020B0604030504040204" pitchFamily="34" charset="-120"/>
              </a:rPr>
              <a:t>龍虎網</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smtClean="0">
                <a:solidFill>
                  <a:schemeClr val="tx1"/>
                </a:solidFill>
                <a:latin typeface="微軟正黑體" panose="020B0604030504040204" pitchFamily="34" charset="-120"/>
                <a:ea typeface="微軟正黑體" panose="020B0604030504040204" pitchFamily="34" charset="-120"/>
              </a:rPr>
              <a:t>惡毒</a:t>
            </a:r>
            <a:r>
              <a:rPr lang="zh-CN" altLang="en-US" sz="2000" b="1" dirty="0" smtClean="0">
                <a:solidFill>
                  <a:srgbClr val="C00000"/>
                </a:solidFill>
                <a:latin typeface="微軟正黑體" panose="020B0604030504040204" pitchFamily="34" charset="-120"/>
                <a:ea typeface="微軟正黑體" panose="020B0604030504040204" pitchFamily="34" charset="-120"/>
              </a:rPr>
              <a:t>污蔑</a:t>
            </a:r>
            <a:r>
              <a:rPr lang="zh-CN" altLang="en-US" sz="2000" b="1" dirty="0" smtClean="0">
                <a:solidFill>
                  <a:schemeClr val="tx1"/>
                </a:solidFill>
                <a:latin typeface="微軟正黑體" panose="020B0604030504040204" pitchFamily="34" charset="-120"/>
                <a:ea typeface="微軟正黑體" panose="020B0604030504040204" pitchFamily="34" charset="-120"/>
              </a:rPr>
              <a:t>大法 </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pic>
        <p:nvPicPr>
          <p:cNvPr id="1026" name="Picture 2" descr="「江蘇省 地圖」的圖片搜尋結果"/>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454899" y="868132"/>
            <a:ext cx="5696043" cy="5696044"/>
          </a:xfrm>
          <a:prstGeom prst="rect">
            <a:avLst/>
          </a:prstGeom>
          <a:noFill/>
          <a:extLst>
            <a:ext uri="{909E8E84-426E-40DD-AFC4-6F175D3DCCD1}">
              <a14:hiddenFill xmlns:a14="http://schemas.microsoft.com/office/drawing/2010/main">
                <a:solidFill>
                  <a:srgbClr val="FFFFFF"/>
                </a:solidFill>
              </a14:hiddenFill>
            </a:ext>
          </a:extLst>
        </p:spPr>
      </p:pic>
      <p:sp>
        <p:nvSpPr>
          <p:cNvPr id="8" name="橢圓 7"/>
          <p:cNvSpPr/>
          <p:nvPr/>
        </p:nvSpPr>
        <p:spPr>
          <a:xfrm>
            <a:off x="3059832" y="4221087"/>
            <a:ext cx="1021710" cy="936105"/>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橢圓 9"/>
          <p:cNvSpPr/>
          <p:nvPr/>
        </p:nvSpPr>
        <p:spPr>
          <a:xfrm>
            <a:off x="5220072" y="4221087"/>
            <a:ext cx="1021710" cy="936105"/>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p:cNvSpPr txBox="1"/>
          <p:nvPr/>
        </p:nvSpPr>
        <p:spPr>
          <a:xfrm>
            <a:off x="6080117" y="3820977"/>
            <a:ext cx="2740355"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a:t>
            </a:r>
            <a:r>
              <a:rPr lang="en-US" altLang="zh-TW" sz="2000" b="1" dirty="0" smtClean="0">
                <a:solidFill>
                  <a:schemeClr val="tx1"/>
                </a:solidFill>
                <a:latin typeface="微軟正黑體" panose="020B0604030504040204" pitchFamily="34" charset="-120"/>
                <a:ea typeface="微軟正黑體" panose="020B0604030504040204" pitchFamily="34" charset="-120"/>
              </a:rPr>
              <a:t>2: </a:t>
            </a:r>
          </a:p>
          <a:p>
            <a:r>
              <a:rPr lang="zh-CN" altLang="en-US" sz="2000" b="1" dirty="0" smtClean="0">
                <a:solidFill>
                  <a:schemeClr val="tx1"/>
                </a:solidFill>
                <a:latin typeface="微軟正黑體" panose="020B0604030504040204" pitchFamily="34" charset="-120"/>
                <a:ea typeface="微軟正黑體" panose="020B0604030504040204" pitchFamily="34" charset="-120"/>
              </a:rPr>
              <a:t>南</a:t>
            </a:r>
            <a:r>
              <a:rPr lang="zh-CN" altLang="en-US" sz="2000" b="1" dirty="0">
                <a:solidFill>
                  <a:schemeClr val="tx1"/>
                </a:solidFill>
                <a:latin typeface="微軟正黑體" panose="020B0604030504040204" pitchFamily="34" charset="-120"/>
                <a:ea typeface="微軟正黑體" panose="020B0604030504040204" pitchFamily="34" charset="-120"/>
              </a:rPr>
              <a:t>通</a:t>
            </a:r>
            <a:r>
              <a:rPr lang="zh-CN" altLang="en-US" sz="2000" b="1" dirty="0" smtClean="0">
                <a:solidFill>
                  <a:schemeClr val="tx1"/>
                </a:solidFill>
                <a:latin typeface="微軟正黑體" panose="020B0604030504040204" pitchFamily="34" charset="-120"/>
                <a:ea typeface="微軟正黑體" panose="020B0604030504040204" pitchFamily="34" charset="-120"/>
              </a:rPr>
              <a:t>市</a:t>
            </a:r>
            <a:r>
              <a:rPr lang="zh-TW" altLang="en-US" sz="2000" b="1">
                <a:solidFill>
                  <a:schemeClr val="tx1"/>
                </a:solidFill>
                <a:latin typeface="微軟正黑體" panose="020B0604030504040204" pitchFamily="34" charset="-120"/>
                <a:ea typeface="微軟正黑體" panose="020B0604030504040204" pitchFamily="34" charset="-120"/>
              </a:rPr>
              <a:t>公安局</a:t>
            </a:r>
            <a:r>
              <a:rPr lang="zh-CN" altLang="en-US" sz="2000" b="1" smtClean="0">
                <a:solidFill>
                  <a:schemeClr val="tx1"/>
                </a:solidFill>
                <a:latin typeface="微軟正黑體" panose="020B0604030504040204" pitchFamily="34" charset="-120"/>
                <a:ea typeface="微軟正黑體" panose="020B0604030504040204" pitchFamily="34" charset="-120"/>
              </a:rPr>
              <a:t>港閘分局</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smtClean="0">
                <a:solidFill>
                  <a:schemeClr val="tx1"/>
                </a:solidFill>
                <a:latin typeface="微軟正黑體" panose="020B0604030504040204" pitchFamily="34" charset="-120"/>
                <a:ea typeface="微軟正黑體" panose="020B0604030504040204" pitchFamily="34" charset="-120"/>
              </a:rPr>
              <a:t>在警務公示欄</a:t>
            </a:r>
            <a:r>
              <a:rPr lang="zh-CN" altLang="en-US" sz="2000" b="1" smtClean="0">
                <a:solidFill>
                  <a:srgbClr val="C00000"/>
                </a:solidFill>
                <a:latin typeface="微軟正黑體" panose="020B0604030504040204" pitchFamily="34" charset="-120"/>
                <a:ea typeface="微軟正黑體" panose="020B0604030504040204" pitchFamily="34" charset="-120"/>
              </a:rPr>
              <a:t>污蔑</a:t>
            </a:r>
            <a:r>
              <a:rPr lang="zh-CN" altLang="en-US" sz="2000" b="1" dirty="0" smtClean="0">
                <a:solidFill>
                  <a:schemeClr val="tx1"/>
                </a:solidFill>
                <a:latin typeface="微軟正黑體" panose="020B0604030504040204" pitchFamily="34" charset="-120"/>
                <a:ea typeface="微軟正黑體" panose="020B0604030504040204" pitchFamily="34" charset="-120"/>
              </a:rPr>
              <a:t>大法</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2" name="橢圓 11"/>
          <p:cNvSpPr/>
          <p:nvPr/>
        </p:nvSpPr>
        <p:spPr>
          <a:xfrm>
            <a:off x="3923928" y="1340768"/>
            <a:ext cx="1152128" cy="1152128"/>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5508104" y="793157"/>
            <a:ext cx="3037987"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a:t>
            </a:r>
            <a:r>
              <a:rPr lang="en-US" altLang="zh-TW" sz="2000" b="1" dirty="0">
                <a:solidFill>
                  <a:schemeClr val="tx1"/>
                </a:solidFill>
                <a:latin typeface="微軟正黑體" panose="020B0604030504040204" pitchFamily="34" charset="-120"/>
                <a:ea typeface="微軟正黑體" panose="020B0604030504040204" pitchFamily="34" charset="-120"/>
              </a:rPr>
              <a:t>3</a:t>
            </a:r>
            <a:r>
              <a:rPr lang="en-US" altLang="zh-TW" sz="2000" b="1" dirty="0" smtClean="0">
                <a:solidFill>
                  <a:schemeClr val="tx1"/>
                </a:solidFill>
                <a:latin typeface="微軟正黑體" panose="020B0604030504040204" pitchFamily="34" charset="-120"/>
                <a:ea typeface="微軟正黑體" panose="020B0604030504040204" pitchFamily="34" charset="-120"/>
              </a:rPr>
              <a:t>: </a:t>
            </a:r>
          </a:p>
          <a:p>
            <a:r>
              <a:rPr lang="zh-CN" altLang="en-US" sz="2000" b="1" dirty="0" smtClean="0">
                <a:solidFill>
                  <a:schemeClr val="tx1"/>
                </a:solidFill>
                <a:latin typeface="微軟正黑體" panose="020B0604030504040204" pitchFamily="34" charset="-120"/>
                <a:ea typeface="微軟正黑體" panose="020B0604030504040204" pitchFamily="34" charset="-120"/>
              </a:rPr>
              <a:t>連雲港贛榆區員警大面積上門</a:t>
            </a:r>
            <a:r>
              <a:rPr lang="zh-CN" altLang="en-US" sz="2000" b="1" dirty="0" smtClean="0">
                <a:solidFill>
                  <a:srgbClr val="C00000"/>
                </a:solidFill>
                <a:latin typeface="微軟正黑體" panose="020B0604030504040204" pitchFamily="34" charset="-120"/>
                <a:ea typeface="微軟正黑體" panose="020B0604030504040204" pitchFamily="34" charset="-120"/>
              </a:rPr>
              <a:t>騷擾</a:t>
            </a:r>
            <a:r>
              <a:rPr lang="zh-CN" altLang="en-US" sz="2000" b="1" dirty="0" smtClean="0">
                <a:solidFill>
                  <a:schemeClr val="tx1"/>
                </a:solidFill>
                <a:latin typeface="微軟正黑體" panose="020B0604030504040204" pitchFamily="34" charset="-120"/>
                <a:ea typeface="微軟正黑體" panose="020B0604030504040204" pitchFamily="34" charset="-120"/>
              </a:rPr>
              <a:t>學員</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081576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latin typeface="微軟正黑體" panose="020B0604030504040204" pitchFamily="34" charset="-120"/>
                <a:ea typeface="微軟正黑體" panose="020B0604030504040204" pitchFamily="34" charset="-120"/>
              </a:rPr>
              <a:t>9-1. </a:t>
            </a:r>
            <a:r>
              <a:rPr lang="zh-TW" altLang="en-US" sz="3200" b="1" dirty="0" smtClean="0">
                <a:latin typeface="微軟正黑體" panose="020B0604030504040204" pitchFamily="34" charset="-120"/>
                <a:ea typeface="微軟正黑體" panose="020B0604030504040204" pitchFamily="34" charset="-120"/>
              </a:rPr>
              <a:t>江蘇專案一</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南京市</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白下區</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smtClean="0">
                <a:solidFill>
                  <a:schemeClr val="accent6">
                    <a:lumMod val="50000"/>
                  </a:schemeClr>
                </a:solidFill>
                <a:latin typeface="微軟正黑體" panose="020B0604030504040204" pitchFamily="34" charset="-120"/>
                <a:ea typeface="微軟正黑體" panose="020B0604030504040204" pitchFamily="34" charset="-120"/>
              </a:rPr>
              <a:t>1</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5" name="群組 4"/>
          <p:cNvGrpSpPr/>
          <p:nvPr/>
        </p:nvGrpSpPr>
        <p:grpSpPr>
          <a:xfrm>
            <a:off x="298478" y="1010895"/>
            <a:ext cx="8640959" cy="5724644"/>
            <a:chOff x="330303" y="848937"/>
            <a:chExt cx="8640959" cy="5724644"/>
          </a:xfrm>
        </p:grpSpPr>
        <p:sp>
          <p:nvSpPr>
            <p:cNvPr id="11" name="矩形 10"/>
            <p:cNvSpPr/>
            <p:nvPr/>
          </p:nvSpPr>
          <p:spPr>
            <a:xfrm>
              <a:off x="330303" y="848937"/>
              <a:ext cx="8640959" cy="5724644"/>
            </a:xfrm>
            <a:prstGeom prst="rect">
              <a:avLst/>
            </a:prstGeom>
          </p:spPr>
          <p:txBody>
            <a:bodyPr wrap="square">
              <a:spAutoFit/>
            </a:bodyPr>
            <a:lstStyle/>
            <a:p>
              <a:r>
                <a:rPr lang="zh-TW" altLang="en-US" sz="2200" b="1" dirty="0" smtClean="0">
                  <a:solidFill>
                    <a:prstClr val="black"/>
                  </a:solidFill>
                  <a:latin typeface="微軟正黑體" panose="020B0604030504040204" pitchFamily="34" charset="-120"/>
                  <a:ea typeface="微軟正黑體" panose="020B0604030504040204" pitchFamily="34" charset="-120"/>
                </a:rPr>
                <a:t>地點：</a:t>
              </a:r>
              <a:r>
                <a:rPr lang="zh-TW" altLang="zh-TW" sz="2200" b="1" dirty="0" smtClean="0">
                  <a:latin typeface="微軟正黑體" panose="020B0604030504040204" pitchFamily="34" charset="-120"/>
                  <a:ea typeface="微軟正黑體" panose="020B0604030504040204" pitchFamily="34" charset="-120"/>
                </a:rPr>
                <a:t>南京</a:t>
              </a:r>
              <a:r>
                <a:rPr lang="zh-TW" altLang="en-US" sz="2200" b="1" dirty="0" smtClean="0">
                  <a:latin typeface="微軟正黑體" panose="020B0604030504040204" pitchFamily="34" charset="-120"/>
                  <a:ea typeface="微軟正黑體" panose="020B0604030504040204" pitchFamily="34" charset="-120"/>
                </a:rPr>
                <a:t>市</a:t>
              </a:r>
              <a:r>
                <a:rPr lang="en-US" altLang="zh-TW" sz="2200" b="1" dirty="0" smtClean="0">
                  <a:latin typeface="微軟正黑體" panose="020B0604030504040204" pitchFamily="34" charset="-120"/>
                  <a:ea typeface="微軟正黑體" panose="020B0604030504040204" pitchFamily="34" charset="-120"/>
                </a:rPr>
                <a:t>-</a:t>
              </a:r>
              <a:r>
                <a:rPr lang="zh-TW" altLang="en-US" sz="2200" b="1" dirty="0">
                  <a:latin typeface="微軟正黑體" panose="020B0604030504040204" pitchFamily="34" charset="-120"/>
                  <a:ea typeface="微軟正黑體" panose="020B0604030504040204" pitchFamily="34" charset="-120"/>
                </a:rPr>
                <a:t>白</a:t>
              </a:r>
              <a:r>
                <a:rPr lang="zh-TW" altLang="en-US" sz="2200" b="1" dirty="0" smtClean="0">
                  <a:latin typeface="微軟正黑體" panose="020B0604030504040204" pitchFamily="34" charset="-120"/>
                  <a:ea typeface="微軟正黑體" panose="020B0604030504040204" pitchFamily="34" charset="-120"/>
                </a:rPr>
                <a:t>下區</a:t>
              </a:r>
              <a:endParaRPr lang="en-US" altLang="zh-TW" sz="2200" b="1" dirty="0">
                <a:latin typeface="微軟正黑體" panose="020B0604030504040204" pitchFamily="34" charset="-120"/>
                <a:ea typeface="微軟正黑體" panose="020B0604030504040204" pitchFamily="34" charset="-120"/>
              </a:endParaRPr>
            </a:p>
            <a:p>
              <a:endParaRPr lang="en-US" altLang="zh-TW" sz="22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200" b="1" dirty="0" smtClean="0">
                  <a:latin typeface="微軟正黑體" panose="020B0604030504040204" pitchFamily="34" charset="-120"/>
                  <a:ea typeface="微軟正黑體" panose="020B0604030504040204" pitchFamily="34" charset="-120"/>
                </a:rPr>
                <a:t>性質：</a:t>
              </a:r>
              <a:r>
                <a:rPr lang="zh-TW" altLang="en-US" sz="2200" dirty="0" smtClean="0">
                  <a:solidFill>
                    <a:srgbClr val="C00000"/>
                  </a:solidFill>
                  <a:latin typeface="微軟正黑體" panose="020B0604030504040204" pitchFamily="34" charset="-120"/>
                  <a:ea typeface="微軟正黑體" panose="020B0604030504040204" pitchFamily="34" charset="-120"/>
                </a:rPr>
                <a:t>污蔑 </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solidFill>
                    <a:srgbClr val="C00000"/>
                  </a:solidFill>
                  <a:latin typeface="微軟正黑體" panose="020B0604030504040204" pitchFamily="34" charset="-120"/>
                  <a:ea typeface="微軟正黑體" panose="020B0604030504040204" pitchFamily="34" charset="-120"/>
                </a:rPr>
                <a:t>透過網路，影響範圍很大</a:t>
              </a:r>
              <a:r>
                <a:rPr lang="en-US" altLang="zh-TW" sz="2200" dirty="0" smtClean="0">
                  <a:solidFill>
                    <a:srgbClr val="C00000"/>
                  </a:solidFill>
                  <a:latin typeface="微軟正黑體" panose="020B0604030504040204" pitchFamily="34" charset="-120"/>
                  <a:ea typeface="微軟正黑體" panose="020B0604030504040204" pitchFamily="34" charset="-120"/>
                </a:rPr>
                <a:t>)</a:t>
              </a:r>
              <a:endParaRPr lang="en-US" altLang="zh-TW" sz="2200" dirty="0">
                <a:solidFill>
                  <a:srgbClr val="C00000"/>
                </a:solidFill>
                <a:latin typeface="微軟正黑體" panose="020B0604030504040204" pitchFamily="34" charset="-120"/>
                <a:ea typeface="微軟正黑體" panose="020B0604030504040204" pitchFamily="34" charset="-120"/>
              </a:endParaRPr>
            </a:p>
            <a:p>
              <a:pPr lvl="0"/>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rPr>
                <a:t>單位：中共南京市委宣傳部、市委政法委、市委</a:t>
              </a:r>
              <a:r>
                <a:rPr lang="en-US" altLang="zh-TW" dirty="0" smtClean="0">
                  <a:latin typeface="微軟正黑體" panose="020B0604030504040204" pitchFamily="34" charset="-120"/>
                  <a:ea typeface="微軟正黑體" panose="020B0604030504040204" pitchFamily="34" charset="-120"/>
                </a:rPr>
                <a:t>610</a:t>
              </a:r>
              <a:r>
                <a:rPr lang="zh-TW" altLang="en-US" dirty="0" smtClean="0">
                  <a:latin typeface="微軟正黑體" panose="020B0604030504040204" pitchFamily="34" charset="-120"/>
                  <a:ea typeface="微軟正黑體" panose="020B0604030504040204" pitchFamily="34" charset="-120"/>
                </a:rPr>
                <a:t>辦、</a:t>
              </a:r>
              <a:endParaRPr lang="en-US" altLang="zh-TW"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a:latin typeface="微軟正黑體" panose="020B0604030504040204" pitchFamily="34" charset="-120"/>
                  <a:ea typeface="微軟正黑體" panose="020B0604030504040204" pitchFamily="34" charset="-120"/>
                </a:rPr>
                <a:t> </a:t>
              </a:r>
              <a:r>
                <a:rPr lang="zh-TW" altLang="en-US" dirty="0" smtClean="0">
                  <a:latin typeface="微軟正黑體" panose="020B0604030504040204" pitchFamily="34" charset="-120"/>
                  <a:ea typeface="微軟正黑體" panose="020B0604030504040204" pitchFamily="34" charset="-120"/>
                </a:rPr>
                <a:t>           </a:t>
              </a:r>
              <a:r>
                <a:rPr lang="zh-TW" altLang="en-US" dirty="0" smtClean="0"/>
                <a:t>南京報業傳媒集團</a:t>
              </a:r>
              <a:r>
                <a:rPr lang="zh-TW" altLang="en-US" dirty="0" smtClean="0">
                  <a:latin typeface="微軟正黑體" panose="020B0604030504040204" pitchFamily="34" charset="-120"/>
                  <a:ea typeface="微軟正黑體" panose="020B0604030504040204" pitchFamily="34" charset="-120"/>
                </a:rPr>
                <a:t>、江蘇龍虎網資訊科技股份有限公司。</a:t>
              </a:r>
            </a:p>
            <a:p>
              <a:pPr>
                <a:defRPr sz="2200" b="1">
                  <a:latin typeface="微軟正黑體"/>
                  <a:ea typeface="微軟正黑體"/>
                  <a:cs typeface="微軟正黑體"/>
                  <a:sym typeface="微軟正黑體"/>
                </a:defRPr>
              </a:pPr>
              <a:endParaRPr lang="zh-TW" altLang="en-US" dirty="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rPr>
                <a:t>情況：</a:t>
              </a:r>
              <a:r>
                <a:rPr lang="zh-TW" altLang="en-US" sz="2000" dirty="0" smtClean="0">
                  <a:latin typeface="微軟正黑體" panose="020B0604030504040204" pitchFamily="34" charset="-120"/>
                  <a:ea typeface="微軟正黑體" panose="020B0604030504040204" pitchFamily="34" charset="-120"/>
                </a:rPr>
                <a:t>南京龍虎網，在其網站首頁的</a:t>
              </a:r>
              <a:r>
                <a:rPr lang="zh-TW" altLang="en-US" sz="2000" dirty="0" smtClean="0">
                  <a:solidFill>
                    <a:srgbClr val="0070C0"/>
                  </a:solidFill>
                  <a:latin typeface="微軟正黑體" panose="020B0604030504040204" pitchFamily="34" charset="-120"/>
                  <a:ea typeface="微軟正黑體" panose="020B0604030504040204" pitchFamily="34" charset="-120"/>
                </a:rPr>
                <a:t>“政務</a:t>
              </a:r>
              <a:r>
                <a:rPr lang="en-US" altLang="zh-TW" sz="2000" dirty="0" smtClean="0">
                  <a:solidFill>
                    <a:srgbClr val="0070C0"/>
                  </a:solidFill>
                  <a:latin typeface="微軟正黑體" panose="020B0604030504040204" pitchFamily="34" charset="-120"/>
                  <a:ea typeface="微軟正黑體" panose="020B0604030504040204" pitchFamily="34" charset="-120"/>
                </a:rPr>
                <a:t>/</a:t>
              </a:r>
              <a:r>
                <a:rPr lang="zh-TW" altLang="en-US" sz="2000" dirty="0" smtClean="0">
                  <a:solidFill>
                    <a:srgbClr val="0070C0"/>
                  </a:solidFill>
                  <a:latin typeface="微軟正黑體" panose="020B0604030504040204" pitchFamily="34" charset="-120"/>
                  <a:ea typeface="微軟正黑體" panose="020B0604030504040204" pitchFamily="34" charset="-120"/>
                </a:rPr>
                <a:t>輿情”</a:t>
              </a:r>
              <a:r>
                <a:rPr lang="zh-TW" altLang="en-US" sz="2000" dirty="0" smtClean="0">
                  <a:latin typeface="微軟正黑體" panose="020B0604030504040204" pitchFamily="34" charset="-120"/>
                  <a:ea typeface="微軟正黑體" panose="020B0604030504040204" pitchFamily="34" charset="-120"/>
                </a:rPr>
                <a:t>字段中</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設立</a:t>
              </a:r>
              <a:r>
                <a:rPr lang="zh-TW" altLang="en-US" sz="2000" dirty="0" smtClean="0">
                  <a:solidFill>
                    <a:srgbClr val="0070C0"/>
                  </a:solidFill>
                  <a:latin typeface="微軟正黑體" panose="020B0604030504040204" pitchFamily="34" charset="-120"/>
                  <a:ea typeface="微軟正黑體" panose="020B0604030504040204" pitchFamily="34" charset="-120"/>
                </a:rPr>
                <a:t>“爛漫無邪”</a:t>
              </a:r>
              <a:r>
                <a:rPr lang="zh-TW" altLang="en-US" sz="2000" dirty="0" smtClean="0">
                  <a:latin typeface="微軟正黑體" panose="020B0604030504040204" pitchFamily="34" charset="-120"/>
                  <a:ea typeface="微軟正黑體" panose="020B0604030504040204" pitchFamily="34" charset="-120"/>
                </a:rPr>
                <a:t> 專欄，</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辟有</a:t>
              </a:r>
              <a:r>
                <a:rPr lang="zh-TW" altLang="en-US" sz="2000" dirty="0" smtClean="0">
                  <a:solidFill>
                    <a:srgbClr val="0070C0"/>
                  </a:solidFill>
                  <a:latin typeface="微軟正黑體" panose="020B0604030504040204" pitchFamily="34" charset="-120"/>
                  <a:ea typeface="微軟正黑體" panose="020B0604030504040204" pitchFamily="34" charset="-120"/>
                </a:rPr>
                <a:t>“無邪動態、案例直擊、透視邪教、文化反邪”</a:t>
              </a:r>
              <a:r>
                <a:rPr lang="zh-TW" altLang="en-US" sz="2000" dirty="0" smtClean="0">
                  <a:latin typeface="微軟正黑體" panose="020B0604030504040204" pitchFamily="34" charset="-120"/>
                  <a:ea typeface="微軟正黑體" panose="020B0604030504040204" pitchFamily="34" charset="-120"/>
                </a:rPr>
                <a:t>等欄目，</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登載文章和圖片都是惡毒攻擊、抹黑法輪大法師父</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和法輪大法修煉者群體的文章。</a:t>
              </a:r>
              <a:endParaRPr lang="en-US" altLang="zh-TW" sz="2200" dirty="0">
                <a:solidFill>
                  <a:prstClr val="black"/>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5934807" y="1010895"/>
              <a:ext cx="2954655"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zh-TW" altLang="en-US" sz="2400" b="1" dirty="0" smtClean="0">
                  <a:latin typeface="微軟正黑體" panose="020B0604030504040204" pitchFamily="34" charset="-120"/>
                  <a:ea typeface="微軟正黑體" panose="020B0604030504040204" pitchFamily="34" charset="-120"/>
                </a:rPr>
                <a:t>中共南京市委宣傳部</a:t>
              </a:r>
              <a:endParaRPr lang="zh-TW" altLang="en-US" sz="2400" b="1" dirty="0">
                <a:latin typeface="微軟正黑體" panose="020B0604030504040204" pitchFamily="34" charset="-120"/>
                <a:ea typeface="微軟正黑體" panose="020B0604030504040204" pitchFamily="34" charset="-120"/>
              </a:endParaRPr>
            </a:p>
          </p:txBody>
        </p:sp>
        <p:sp>
          <p:nvSpPr>
            <p:cNvPr id="4" name="向下箭號 3"/>
            <p:cNvSpPr/>
            <p:nvPr/>
          </p:nvSpPr>
          <p:spPr>
            <a:xfrm>
              <a:off x="7273014" y="1481963"/>
              <a:ext cx="278241" cy="369332"/>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9" name="文字方塊 8"/>
            <p:cNvSpPr txBox="1"/>
            <p:nvPr/>
          </p:nvSpPr>
          <p:spPr>
            <a:xfrm>
              <a:off x="5934805" y="1860106"/>
              <a:ext cx="2954654"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TW" altLang="en-US" sz="2400" b="1" dirty="0" smtClean="0">
                  <a:latin typeface="微軟正黑體" panose="020B0604030504040204" pitchFamily="34" charset="-120"/>
                  <a:ea typeface="微軟正黑體" panose="020B0604030504040204" pitchFamily="34" charset="-120"/>
                </a:rPr>
                <a:t>南京報業傳媒集團</a:t>
              </a:r>
              <a:endParaRPr lang="zh-TW" altLang="en-US" sz="24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934806" y="2780928"/>
              <a:ext cx="295465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TW" altLang="en-US" sz="2400" b="1" dirty="0" smtClean="0">
                  <a:latin typeface="微軟正黑體" panose="020B0604030504040204" pitchFamily="34" charset="-120"/>
                  <a:ea typeface="微軟正黑體" panose="020B0604030504040204" pitchFamily="34" charset="-120"/>
                </a:rPr>
                <a:t>南京龍虎網</a:t>
              </a:r>
              <a:endParaRPr lang="zh-TW" altLang="en-US" sz="2400" b="1" dirty="0">
                <a:latin typeface="微軟正黑體" panose="020B0604030504040204" pitchFamily="34" charset="-120"/>
                <a:ea typeface="微軟正黑體" panose="020B0604030504040204" pitchFamily="34" charset="-120"/>
              </a:endParaRPr>
            </a:p>
          </p:txBody>
        </p:sp>
        <p:sp>
          <p:nvSpPr>
            <p:cNvPr id="12" name="向下箭號 11"/>
            <p:cNvSpPr/>
            <p:nvPr/>
          </p:nvSpPr>
          <p:spPr>
            <a:xfrm>
              <a:off x="7273012" y="2365367"/>
              <a:ext cx="278241" cy="369332"/>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grpSp>
    </p:spTree>
    <p:extLst>
      <p:ext uri="{BB962C8B-B14F-4D97-AF65-F5344CB8AC3E}">
        <p14:creationId xmlns:p14="http://schemas.microsoft.com/office/powerpoint/2010/main" val="20675915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9-2.</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南京</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被国际追查官员</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5013176"/>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C00000"/>
                </a:solidFill>
                <a:latin typeface="微軟正黑體" panose="020B0604030504040204" pitchFamily="34" charset="-120"/>
                <a:ea typeface="微軟正黑體" panose="020B0604030504040204" pitchFamily="34" charset="-120"/>
              </a:rPr>
              <a:t>江蘇省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1</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11" name="南京市許多官員因迫害法輪功被國際追查，包括…"/>
          <p:cNvSpPr txBox="1"/>
          <p:nvPr/>
        </p:nvSpPr>
        <p:spPr>
          <a:xfrm>
            <a:off x="192594" y="1196752"/>
            <a:ext cx="8772214" cy="3416318"/>
          </a:xfrm>
          <a:prstGeom prst="rect">
            <a:avLst/>
          </a:prstGeom>
          <a:noFill/>
          <a:ln w="28575" cap="flat">
            <a:solidFill>
              <a:srgbClr val="0070C0"/>
            </a:solid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2400" b="1">
                <a:solidFill>
                  <a:srgbClr val="C00000"/>
                </a:solidFill>
                <a:latin typeface="微軟正黑體"/>
                <a:ea typeface="微軟正黑體"/>
                <a:cs typeface="微軟正黑體"/>
                <a:sym typeface="微軟正黑體"/>
              </a:defRPr>
            </a:pPr>
            <a:r>
              <a:rPr dirty="0" err="1" smtClean="0"/>
              <a:t>南京市</a:t>
            </a:r>
            <a:r>
              <a:rPr b="0" dirty="0" err="1" smtClean="0">
                <a:solidFill>
                  <a:srgbClr val="000000"/>
                </a:solidFill>
              </a:rPr>
              <a:t>許多官員因迫害法輪功被國際追查，包括</a:t>
            </a:r>
            <a:endParaRPr lang="en-US" b="0"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dirty="0" err="1" smtClean="0"/>
              <a:t>南京市委原書記</a:t>
            </a:r>
            <a:r>
              <a:rPr dirty="0" err="1" smtClean="0">
                <a:solidFill>
                  <a:srgbClr val="0070C0"/>
                </a:solidFill>
              </a:rPr>
              <a:t>黃莉新</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err="1" smtClean="0"/>
              <a:t>市委政法委原書記</a:t>
            </a:r>
            <a:r>
              <a:rPr dirty="0" err="1" smtClean="0">
                <a:solidFill>
                  <a:srgbClr val="0070C0"/>
                </a:solidFill>
              </a:rPr>
              <a:t>劉捍東、徐錦輝</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err="1" smtClean="0"/>
              <a:t>市委政法委原副書記</a:t>
            </a:r>
            <a:r>
              <a:rPr dirty="0" err="1" smtClean="0">
                <a:solidFill>
                  <a:srgbClr val="0070C0"/>
                </a:solidFill>
              </a:rPr>
              <a:t>陳紹澤、李積平</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smtClean="0"/>
              <a:t>市委“610辦公室”原主任</a:t>
            </a:r>
            <a:r>
              <a:rPr dirty="0" smtClean="0">
                <a:solidFill>
                  <a:srgbClr val="0070C0"/>
                </a:solidFill>
              </a:rPr>
              <a:t>黃亞玲、</a:t>
            </a:r>
            <a:r>
              <a:rPr dirty="0">
                <a:solidFill>
                  <a:srgbClr val="0070C0"/>
                </a:solidFill>
              </a:rPr>
              <a:t>胡小翔、</a:t>
            </a:r>
            <a:r>
              <a:rPr dirty="0" smtClean="0">
                <a:solidFill>
                  <a:srgbClr val="0070C0"/>
                </a:solidFill>
              </a:rPr>
              <a:t>皇海澄</a:t>
            </a:r>
            <a:r>
              <a:rPr dirty="0" smtClean="0"/>
              <a:t>等人。</a:t>
            </a:r>
            <a:endParaRPr lang="en-US" dirty="0" smtClean="0"/>
          </a:p>
        </p:txBody>
      </p:sp>
    </p:spTree>
    <p:extLst>
      <p:ext uri="{BB962C8B-B14F-4D97-AF65-F5344CB8AC3E}">
        <p14:creationId xmlns:p14="http://schemas.microsoft.com/office/powerpoint/2010/main" val="3748279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矩形 5"/>
          <p:cNvSpPr txBox="1"/>
          <p:nvPr/>
        </p:nvSpPr>
        <p:spPr>
          <a:xfrm>
            <a:off x="318706" y="184282"/>
            <a:ext cx="4508064" cy="6629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4" name="矩形 3"/>
          <p:cNvGrpSpPr/>
          <p:nvPr/>
        </p:nvGrpSpPr>
        <p:grpSpPr>
          <a:xfrm>
            <a:off x="13400" y="-1"/>
            <a:ext cx="9130602" cy="836716"/>
            <a:chOff x="-1" y="-1"/>
            <a:chExt cx="9130600" cy="836714"/>
          </a:xfrm>
        </p:grpSpPr>
        <p:sp>
          <p:nvSpPr>
            <p:cNvPr id="272"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73" name="9-3. 南京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9-3. </a:t>
              </a:r>
              <a:r>
                <a:rPr dirty="0" err="1" smtClean="0"/>
                <a:t>南京市官员恶报实例</a:t>
              </a:r>
              <a:endParaRPr dirty="0"/>
            </a:p>
          </p:txBody>
        </p:sp>
      </p:grpSp>
      <p:grpSp>
        <p:nvGrpSpPr>
          <p:cNvPr id="277" name="矩形 6"/>
          <p:cNvGrpSpPr/>
          <p:nvPr/>
        </p:nvGrpSpPr>
        <p:grpSpPr>
          <a:xfrm>
            <a:off x="7380312" y="70526"/>
            <a:ext cx="1631920" cy="707884"/>
            <a:chOff x="0" y="47378"/>
            <a:chExt cx="1631919" cy="707883"/>
          </a:xfrm>
        </p:grpSpPr>
        <p:sp>
          <p:nvSpPr>
            <p:cNvPr id="275"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6"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1</a:t>
              </a:r>
              <a:endParaRPr dirty="0"/>
            </a:p>
          </p:txBody>
        </p:sp>
      </p:grpSp>
      <p:sp>
        <p:nvSpPr>
          <p:cNvPr id="278" name="矩形 4"/>
          <p:cNvSpPr/>
          <p:nvPr/>
        </p:nvSpPr>
        <p:spPr>
          <a:xfrm>
            <a:off x="185674" y="1052736"/>
            <a:ext cx="8786054" cy="2246769"/>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b="1" u="sng" dirty="0" err="1" smtClean="0">
                <a:solidFill>
                  <a:srgbClr val="000000"/>
                </a:solidFill>
                <a:latin typeface="微軟正黑體" panose="020B0604030504040204" pitchFamily="34" charset="-120"/>
                <a:ea typeface="微軟正黑體" panose="020B0604030504040204" pitchFamily="34" charset="-120"/>
              </a:rPr>
              <a:t>南京市棲霞區檢察院檢察長</a:t>
            </a:r>
            <a:r>
              <a:rPr lang="zh-TW" altLang="en-US" b="1" u="sng" dirty="0" smtClean="0">
                <a:solidFill>
                  <a:srgbClr val="000000"/>
                </a:solidFill>
                <a:latin typeface="微軟正黑體" panose="020B0604030504040204" pitchFamily="34" charset="-120"/>
                <a:ea typeface="微軟正黑體" panose="020B0604030504040204" pitchFamily="34" charset="-120"/>
              </a:rPr>
              <a:t>，</a:t>
            </a:r>
            <a:r>
              <a:rPr b="1" u="sng" dirty="0" err="1" smtClean="0">
                <a:solidFill>
                  <a:srgbClr val="0070C0"/>
                </a:solidFill>
                <a:latin typeface="微軟正黑體" panose="020B0604030504040204" pitchFamily="34" charset="-120"/>
                <a:ea typeface="微軟正黑體" panose="020B0604030504040204" pitchFamily="34" charset="-120"/>
              </a:rPr>
              <a:t>辛勇</a:t>
            </a:r>
            <a:r>
              <a:rPr b="1" u="sng" dirty="0" err="1" smtClean="0">
                <a:solidFill>
                  <a:srgbClr val="000000"/>
                </a:solidFill>
                <a:latin typeface="微軟正黑體" panose="020B0604030504040204" pitchFamily="34" charset="-120"/>
                <a:ea typeface="微軟正黑體" panose="020B0604030504040204" pitchFamily="34" charset="-120"/>
              </a:rPr>
              <a:t>，</a:t>
            </a:r>
            <a:r>
              <a:rPr b="1" u="sng" dirty="0" err="1" smtClean="0">
                <a:latin typeface="微軟正黑體" panose="020B0604030504040204" pitchFamily="34" charset="-120"/>
                <a:ea typeface="微軟正黑體" panose="020B0604030504040204" pitchFamily="34" charset="-120"/>
              </a:rPr>
              <a:t>車禍當場喪命</a:t>
            </a:r>
            <a:endParaRPr lang="en-US"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b="1"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dirty="0" smtClean="0">
                <a:latin typeface="微軟正黑體" panose="020B0604030504040204" pitchFamily="34" charset="-120"/>
                <a:ea typeface="微軟正黑體" panose="020B0604030504040204" pitchFamily="34" charset="-120"/>
              </a:rPr>
              <a:t>【明慧網</a:t>
            </a:r>
            <a:r>
              <a:rPr b="1" dirty="0" smtClean="0">
                <a:latin typeface="微軟正黑體" panose="020B0604030504040204" pitchFamily="34" charset="-120"/>
                <a:ea typeface="微軟正黑體" panose="020B0604030504040204" pitchFamily="34" charset="-120"/>
                <a:sym typeface="Helvetica"/>
              </a:rPr>
              <a:t>2015</a:t>
            </a:r>
            <a:r>
              <a:rPr dirty="0">
                <a:latin typeface="微軟正黑體" panose="020B0604030504040204" pitchFamily="34" charset="-120"/>
                <a:ea typeface="微軟正黑體" panose="020B0604030504040204" pitchFamily="34" charset="-120"/>
              </a:rPr>
              <a:t>年</a:t>
            </a:r>
            <a:r>
              <a:rPr b="1" dirty="0">
                <a:latin typeface="微軟正黑體" panose="020B0604030504040204" pitchFamily="34" charset="-120"/>
                <a:ea typeface="微軟正黑體" panose="020B0604030504040204" pitchFamily="34" charset="-120"/>
                <a:sym typeface="Helvetica"/>
              </a:rPr>
              <a:t>10</a:t>
            </a:r>
            <a:r>
              <a:rPr dirty="0">
                <a:latin typeface="微軟正黑體" panose="020B0604030504040204" pitchFamily="34" charset="-120"/>
                <a:ea typeface="微軟正黑體" panose="020B0604030504040204" pitchFamily="34" charset="-120"/>
              </a:rPr>
              <a:t>月</a:t>
            </a:r>
            <a:r>
              <a:rPr b="1" dirty="0">
                <a:latin typeface="微軟正黑體" panose="020B0604030504040204" pitchFamily="34" charset="-120"/>
                <a:ea typeface="微軟正黑體" panose="020B0604030504040204" pitchFamily="34" charset="-120"/>
                <a:sym typeface="Helvetica"/>
              </a:rPr>
              <a:t>14</a:t>
            </a:r>
            <a:r>
              <a:rPr dirty="0">
                <a:latin typeface="微軟正黑體" panose="020B0604030504040204" pitchFamily="34" charset="-120"/>
                <a:ea typeface="微軟正黑體" panose="020B0604030504040204" pitchFamily="34" charset="-120"/>
              </a:rPr>
              <a:t>日】</a:t>
            </a:r>
            <a:endParaRPr b="1" dirty="0">
              <a:latin typeface="微軟正黑體" panose="020B0604030504040204" pitchFamily="34" charset="-120"/>
              <a:ea typeface="微軟正黑體" panose="020B0604030504040204" pitchFamily="34" charset="-120"/>
              <a:sym typeface="Helvetica"/>
            </a:endParaRPr>
          </a:p>
          <a:p>
            <a:pPr>
              <a:defRPr sz="2000">
                <a:latin typeface="PingFang TC Regular"/>
                <a:ea typeface="PingFang TC Regular"/>
                <a:cs typeface="PingFang TC Regular"/>
                <a:sym typeface="PingFang TC Regular"/>
              </a:defRPr>
            </a:pPr>
            <a:r>
              <a:rPr dirty="0" smtClean="0">
                <a:latin typeface="微軟正黑體" panose="020B0604030504040204" pitchFamily="34" charset="-120"/>
                <a:ea typeface="微軟正黑體" panose="020B0604030504040204" pitchFamily="34" charset="-120"/>
              </a:rPr>
              <a:t>辛勇在任職期間，協同610的潘世清等人迫害棲霞地區法輪功學員，多次帶人對法輪功學員進行抄家、拘留、判刑和勞教。這一地區對法輪功學員審批的案子都出自辛勇之手。二零零七年十月十二日，辛勇參加表彰慶功宴會後，駕車回家的路上與大貨車相撞。辛勇被撞得人形全無，當場喪命，年僅三十八歲。</a:t>
            </a:r>
            <a:endParaRPr dirty="0">
              <a:latin typeface="微軟正黑體" panose="020B0604030504040204" pitchFamily="34" charset="-120"/>
              <a:ea typeface="微軟正黑體" panose="020B0604030504040204" pitchFamily="34" charset="-120"/>
            </a:endParaRPr>
          </a:p>
        </p:txBody>
      </p:sp>
      <p:sp>
        <p:nvSpPr>
          <p:cNvPr id="279" name="矩形 4"/>
          <p:cNvSpPr/>
          <p:nvPr/>
        </p:nvSpPr>
        <p:spPr>
          <a:xfrm>
            <a:off x="185674" y="3501008"/>
            <a:ext cx="8786054" cy="2246769"/>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b="1" u="sng" dirty="0">
                <a:solidFill>
                  <a:srgbClr val="000000"/>
                </a:solidFill>
                <a:latin typeface="微軟正黑體" panose="020B0604030504040204" pitchFamily="34" charset="-120"/>
                <a:ea typeface="微軟正黑體" panose="020B0604030504040204" pitchFamily="34" charset="-120"/>
              </a:rPr>
              <a:t>南京市棲霞區委政法委副書記兼區610</a:t>
            </a:r>
            <a:r>
              <a:rPr b="1" u="sng" dirty="0" smtClean="0">
                <a:solidFill>
                  <a:srgbClr val="000000"/>
                </a:solidFill>
                <a:latin typeface="微軟正黑體" panose="020B0604030504040204" pitchFamily="34" charset="-120"/>
                <a:ea typeface="微軟正黑體" panose="020B0604030504040204" pitchFamily="34" charset="-120"/>
              </a:rPr>
              <a:t>辦主任</a:t>
            </a:r>
            <a:r>
              <a:rPr lang="zh-TW" altLang="en-US" b="1" u="sng" dirty="0" smtClean="0">
                <a:solidFill>
                  <a:srgbClr val="000000"/>
                </a:solidFill>
                <a:latin typeface="微軟正黑體" panose="020B0604030504040204" pitchFamily="34" charset="-120"/>
                <a:ea typeface="微軟正黑體" panose="020B0604030504040204" pitchFamily="34" charset="-120"/>
              </a:rPr>
              <a:t>，</a:t>
            </a:r>
            <a:r>
              <a:rPr b="1" u="sng" dirty="0" err="1" smtClean="0">
                <a:solidFill>
                  <a:srgbClr val="0070C0"/>
                </a:solidFill>
                <a:latin typeface="微軟正黑體" panose="020B0604030504040204" pitchFamily="34" charset="-120"/>
                <a:ea typeface="微軟正黑體" panose="020B0604030504040204" pitchFamily="34" charset="-120"/>
              </a:rPr>
              <a:t>王志剛</a:t>
            </a:r>
            <a:r>
              <a:rPr b="1" u="sng" dirty="0" err="1">
                <a:solidFill>
                  <a:srgbClr val="000000"/>
                </a:solidFill>
                <a:latin typeface="微軟正黑體" panose="020B0604030504040204" pitchFamily="34" charset="-120"/>
                <a:ea typeface="微軟正黑體" panose="020B0604030504040204" pitchFamily="34" charset="-120"/>
              </a:rPr>
              <a:t>，</a:t>
            </a:r>
            <a:r>
              <a:rPr b="1" u="sng" dirty="0" err="1" smtClean="0">
                <a:latin typeface="微軟正黑體" panose="020B0604030504040204" pitchFamily="34" charset="-120"/>
                <a:ea typeface="微軟正黑體" panose="020B0604030504040204" pitchFamily="34" charset="-120"/>
              </a:rPr>
              <a:t>突發心臟病死亡</a:t>
            </a:r>
            <a:endParaRPr lang="en-US"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sz="2000" dirty="0" smtClean="0">
              <a:latin typeface="微軟正黑體" panose="020B0604030504040204" pitchFamily="34" charset="-120"/>
              <a:ea typeface="微軟正黑體" panose="020B0604030504040204" pitchFamily="34" charset="-120"/>
              <a:cs typeface="PingFang TC Regular"/>
            </a:endParaRPr>
          </a:p>
          <a:p>
            <a:pPr>
              <a:defRPr sz="2000">
                <a:solidFill>
                  <a:srgbClr val="C00000"/>
                </a:solidFill>
                <a:latin typeface="PingFang TC Semibold"/>
                <a:ea typeface="PingFang TC Semibold"/>
                <a:cs typeface="PingFang TC Semibold"/>
                <a:sym typeface="PingFang TC Semibold"/>
              </a:defRPr>
            </a:pPr>
            <a:r>
              <a:rPr sz="2000" dirty="0" smtClean="0">
                <a:latin typeface="微軟正黑體" panose="020B0604030504040204" pitchFamily="34" charset="-120"/>
                <a:ea typeface="微軟正黑體" panose="020B0604030504040204" pitchFamily="34" charset="-120"/>
                <a:cs typeface="PingFang TC Regular"/>
              </a:rPr>
              <a:t>【明慧網</a:t>
            </a:r>
            <a:r>
              <a:rPr sz="2000" dirty="0" smtClean="0">
                <a:latin typeface="微軟正黑體" panose="020B0604030504040204" pitchFamily="34" charset="-120"/>
                <a:ea typeface="微軟正黑體" panose="020B0604030504040204" pitchFamily="34" charset="-120"/>
                <a:cs typeface="PingFang TC Regular"/>
                <a:sym typeface="Helvetica"/>
              </a:rPr>
              <a:t>2015</a:t>
            </a:r>
            <a:r>
              <a:rPr sz="2000" dirty="0">
                <a:latin typeface="微軟正黑體" panose="020B0604030504040204" pitchFamily="34" charset="-120"/>
                <a:ea typeface="微軟正黑體" panose="020B0604030504040204" pitchFamily="34" charset="-120"/>
                <a:cs typeface="PingFang TC Regular"/>
              </a:rPr>
              <a:t>年</a:t>
            </a:r>
            <a:r>
              <a:rPr sz="2000" dirty="0">
                <a:latin typeface="微軟正黑體" panose="020B0604030504040204" pitchFamily="34" charset="-120"/>
                <a:ea typeface="微軟正黑體" panose="020B0604030504040204" pitchFamily="34" charset="-120"/>
                <a:cs typeface="PingFang TC Regular"/>
                <a:sym typeface="Helvetica"/>
              </a:rPr>
              <a:t>4</a:t>
            </a:r>
            <a:r>
              <a:rPr sz="2000" dirty="0">
                <a:latin typeface="微軟正黑體" panose="020B0604030504040204" pitchFamily="34" charset="-120"/>
                <a:ea typeface="微軟正黑體" panose="020B0604030504040204" pitchFamily="34" charset="-120"/>
                <a:cs typeface="PingFang TC Regular"/>
              </a:rPr>
              <a:t>月</a:t>
            </a:r>
            <a:r>
              <a:rPr sz="2000" dirty="0">
                <a:latin typeface="微軟正黑體" panose="020B0604030504040204" pitchFamily="34" charset="-120"/>
                <a:ea typeface="微軟正黑體" panose="020B0604030504040204" pitchFamily="34" charset="-120"/>
                <a:cs typeface="PingFang TC Regular"/>
                <a:sym typeface="Helvetica"/>
              </a:rPr>
              <a:t>22</a:t>
            </a:r>
            <a:r>
              <a:rPr sz="2000" dirty="0">
                <a:latin typeface="微軟正黑體" panose="020B0604030504040204" pitchFamily="34" charset="-120"/>
                <a:ea typeface="微軟正黑體" panose="020B0604030504040204" pitchFamily="34" charset="-120"/>
                <a:cs typeface="PingFang TC Regular"/>
              </a:rPr>
              <a:t>日】</a:t>
            </a:r>
            <a:endParaRPr sz="2000" dirty="0">
              <a:latin typeface="微軟正黑體" panose="020B0604030504040204" pitchFamily="34" charset="-120"/>
              <a:ea typeface="微軟正黑體" panose="020B0604030504040204" pitchFamily="34" charset="-120"/>
              <a:cs typeface="PingFang TC Regular"/>
              <a:sym typeface="Helvetica"/>
            </a:endParaRPr>
          </a:p>
          <a:p>
            <a:pPr>
              <a:defRPr sz="2000">
                <a:latin typeface="PingFang TC Regular"/>
                <a:ea typeface="PingFang TC Regular"/>
                <a:cs typeface="PingFang TC Regular"/>
                <a:sym typeface="PingFang TC Regular"/>
              </a:defRPr>
            </a:pPr>
            <a:r>
              <a:rPr dirty="0" err="1">
                <a:latin typeface="微軟正黑體" panose="020B0604030504040204" pitchFamily="34" charset="-120"/>
                <a:ea typeface="微軟正黑體" panose="020B0604030504040204" pitchFamily="34" charset="-120"/>
              </a:rPr>
              <a:t>王志剛任職期間，在其管轄區內，非法關押法輪功學員的洗腦班設有五個，數十法輪功學員被強制洗腦</a:t>
            </a:r>
            <a:r>
              <a:rPr dirty="0">
                <a:latin typeface="微軟正黑體" panose="020B0604030504040204" pitchFamily="34" charset="-120"/>
                <a:ea typeface="微軟正黑體" panose="020B0604030504040204" pitchFamily="34" charset="-120"/>
              </a:rPr>
              <a:t>， 連八十歲的老人都不放過，僅張秀華女士一人就連續四年被綁架到洗腦班迫害。王志剛還指揮下屬貼告示、掛條幅誣蔑法輪功。2014年7月14日，王志剛突發心臟病死亡，時年52歲。</a:t>
            </a:r>
          </a:p>
        </p:txBody>
      </p:sp>
    </p:spTree>
    <p:extLst>
      <p:ext uri="{BB962C8B-B14F-4D97-AF65-F5344CB8AC3E}">
        <p14:creationId xmlns:p14="http://schemas.microsoft.com/office/powerpoint/2010/main" val="2640597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7410"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197694" y="1196752"/>
            <a:ext cx="8748609" cy="3416320"/>
          </a:xfrm>
          <a:prstGeom prst="rect">
            <a:avLst/>
          </a:prstGeom>
        </p:spPr>
        <p:txBody>
          <a:bodyPr wrap="square">
            <a:spAutoFit/>
          </a:bodyPr>
          <a:lstStyle/>
          <a:p>
            <a:r>
              <a:rPr lang="zh-TW" altLang="en-US" sz="2400" b="1" dirty="0" smtClean="0">
                <a:solidFill>
                  <a:prstClr val="black"/>
                </a:solidFill>
                <a:latin typeface="微軟正黑體" panose="020B0604030504040204" pitchFamily="34" charset="-120"/>
                <a:ea typeface="微軟正黑體" panose="020B0604030504040204" pitchFamily="34" charset="-120"/>
              </a:rPr>
              <a:t>地點：</a:t>
            </a:r>
            <a:r>
              <a:rPr lang="zh-TW" altLang="zh-TW" sz="2400" b="1" dirty="0" smtClean="0">
                <a:latin typeface="微軟正黑體" panose="020B0604030504040204" pitchFamily="34" charset="-120"/>
                <a:ea typeface="微軟正黑體" panose="020B0604030504040204" pitchFamily="34" charset="-120"/>
              </a:rPr>
              <a:t>南</a:t>
            </a:r>
            <a:r>
              <a:rPr lang="zh-TW" altLang="zh-TW" sz="2400" b="1" dirty="0">
                <a:latin typeface="微軟正黑體" panose="020B0604030504040204" pitchFamily="34" charset="-120"/>
                <a:ea typeface="微軟正黑體" panose="020B0604030504040204" pitchFamily="34" charset="-120"/>
              </a:rPr>
              <a:t>通市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港閘區</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400" b="1" dirty="0" smtClean="0">
                <a:latin typeface="微軟正黑體" panose="020B0604030504040204" pitchFamily="34" charset="-120"/>
                <a:ea typeface="微軟正黑體" panose="020B0604030504040204" pitchFamily="34" charset="-120"/>
              </a:rPr>
              <a:t>性質：</a:t>
            </a:r>
            <a:r>
              <a:rPr lang="zh-TW" altLang="en-US" sz="2400" dirty="0" smtClean="0">
                <a:solidFill>
                  <a:srgbClr val="C00000"/>
                </a:solidFill>
                <a:latin typeface="微軟正黑體" panose="020B0604030504040204" pitchFamily="34" charset="-120"/>
                <a:ea typeface="微軟正黑體" panose="020B0604030504040204" pitchFamily="34" charset="-120"/>
              </a:rPr>
              <a:t>污蔑 </a:t>
            </a:r>
            <a:endParaRPr lang="en-US" altLang="zh-TW" sz="2400" dirty="0">
              <a:solidFill>
                <a:srgbClr val="C00000"/>
              </a:solidFill>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單位：</a:t>
            </a:r>
            <a:r>
              <a:rPr lang="zh-TW" altLang="zh-TW" sz="2400" dirty="0" smtClean="0">
                <a:latin typeface="微軟正黑體" panose="020B0604030504040204" pitchFamily="34" charset="-120"/>
                <a:ea typeface="微軟正黑體" panose="020B0604030504040204" pitchFamily="34" charset="-120"/>
              </a:rPr>
              <a:t>南通市公安局港閘分局</a:t>
            </a:r>
            <a:r>
              <a:rPr lang="zh-TW" altLang="en-US" sz="2400"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天生港</a:t>
            </a:r>
            <a:r>
              <a:rPr lang="zh-TW" altLang="zh-TW" sz="2400" dirty="0" smtClean="0">
                <a:latin typeface="微軟正黑體" panose="020B0604030504040204" pitchFamily="34" charset="-120"/>
                <a:ea typeface="微軟正黑體" panose="020B0604030504040204" pitchFamily="34" charset="-120"/>
              </a:rPr>
              <a:t>派出所</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澤生社區警務室</a:t>
            </a:r>
            <a:endParaRPr lang="en-US" altLang="zh-TW" sz="2400" dirty="0">
              <a:latin typeface="微軟正黑體" panose="020B0604030504040204" pitchFamily="34" charset="-120"/>
              <a:ea typeface="微軟正黑體" panose="020B0604030504040204" pitchFamily="34" charset="-120"/>
            </a:endParaRPr>
          </a:p>
          <a:p>
            <a:endParaRPr lang="en-US" altLang="zh-TW" sz="24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情況：</a:t>
            </a:r>
            <a:r>
              <a:rPr lang="zh-TW" altLang="zh-TW" sz="2400" dirty="0" smtClean="0">
                <a:latin typeface="微軟正黑體" panose="020B0604030504040204" pitchFamily="34" charset="-120"/>
                <a:ea typeface="微軟正黑體" panose="020B0604030504040204" pitchFamily="34" charset="-120"/>
              </a:rPr>
              <a:t>在</a:t>
            </a:r>
            <a:r>
              <a:rPr lang="en-US" altLang="zh-TW" sz="2400" dirty="0" smtClean="0">
                <a:latin typeface="微軟正黑體" panose="020B0604030504040204" pitchFamily="34" charset="-120"/>
                <a:ea typeface="微軟正黑體" panose="020B0604030504040204" pitchFamily="34" charset="-120"/>
              </a:rPr>
              <a:t>3</a:t>
            </a:r>
            <a:r>
              <a:rPr lang="zh-TW" altLang="zh-TW" sz="2400" dirty="0" smtClean="0">
                <a:latin typeface="微軟正黑體" panose="020B0604030504040204" pitchFamily="34" charset="-120"/>
                <a:ea typeface="微軟正黑體" panose="020B0604030504040204" pitchFamily="34" charset="-120"/>
              </a:rPr>
              <a:t>路公車天生港站旁設了一塊</a:t>
            </a:r>
            <a:r>
              <a:rPr lang="zh-TW" altLang="en-US" sz="2400" dirty="0" smtClean="0">
                <a:latin typeface="微軟正黑體" panose="020B0604030504040204" pitchFamily="34" charset="-120"/>
                <a:ea typeface="微軟正黑體" panose="020B0604030504040204" pitchFamily="34" charset="-120"/>
              </a:rPr>
              <a:t> </a:t>
            </a:r>
            <a:r>
              <a:rPr lang="zh-TW" altLang="zh-TW" sz="2400" u="sng" dirty="0" smtClean="0">
                <a:latin typeface="微軟正黑體" panose="020B0604030504040204" pitchFamily="34" charset="-120"/>
                <a:ea typeface="微軟正黑體" panose="020B0604030504040204" pitchFamily="34" charset="-120"/>
              </a:rPr>
              <a:t>警務公示欄</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裡面有大量 </a:t>
            </a:r>
            <a:r>
              <a:rPr lang="zh-TW" altLang="zh-TW" sz="2400" u="sng" dirty="0" smtClean="0">
                <a:latin typeface="微軟正黑體" panose="020B0604030504040204" pitchFamily="34" charset="-120"/>
                <a:ea typeface="微軟正黑體" panose="020B0604030504040204" pitchFamily="34" charset="-120"/>
              </a:rPr>
              <a:t>所謂防範邪教</a:t>
            </a:r>
            <a:r>
              <a:rPr lang="zh-TW" altLang="zh-TW" sz="2400" dirty="0" smtClean="0">
                <a:latin typeface="微軟正黑體" panose="020B0604030504040204" pitchFamily="34" charset="-120"/>
                <a:ea typeface="微軟正黑體" panose="020B0604030504040204" pitchFamily="34" charset="-120"/>
              </a:rPr>
              <a:t>的內容，</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並將法輪功列為首位，污蔑大法，毒害眾生，請設法制止。</a:t>
            </a:r>
          </a:p>
        </p:txBody>
      </p:sp>
      <p:sp>
        <p:nvSpPr>
          <p:cNvPr id="6" name="矩形 5"/>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10-1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江蘇專案二</a:t>
            </a:r>
            <a:r>
              <a:rPr lang="en-US" altLang="zh-TW" sz="3200" b="1" dirty="0" smtClean="0">
                <a:latin typeface="微軟正黑體" panose="020B0604030504040204" pitchFamily="34" charset="-120"/>
                <a:ea typeface="微軟正黑體" panose="020B0604030504040204" pitchFamily="34" charset="-120"/>
              </a:rPr>
              <a:t>【</a:t>
            </a:r>
            <a:r>
              <a:rPr lang="zh-TW" altLang="zh-TW" sz="3200" b="1" dirty="0">
                <a:latin typeface="微軟正黑體" panose="020B0604030504040204" pitchFamily="34" charset="-120"/>
                <a:ea typeface="微軟正黑體" panose="020B0604030504040204" pitchFamily="34" charset="-120"/>
              </a:rPr>
              <a:t>南通市</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港閘區</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930842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10-2. </a:t>
            </a:r>
            <a:r>
              <a:rPr lang="zh-TW" altLang="en-US" sz="3200" b="1" dirty="0" smtClean="0">
                <a:latin typeface="微軟正黑體" panose="020B0604030504040204" pitchFamily="34" charset="-120"/>
                <a:ea typeface="微軟正黑體" panose="020B0604030504040204" pitchFamily="34" charset="-120"/>
              </a:rPr>
              <a:t>切入點參考</a:t>
            </a:r>
            <a:endParaRPr lang="zh-TW" altLang="en-US" dirty="0"/>
          </a:p>
        </p:txBody>
      </p:sp>
      <p:sp>
        <p:nvSpPr>
          <p:cNvPr id="3" name="矩形 2"/>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切入點</a:t>
            </a:r>
            <a:r>
              <a:rPr lang="en-US" altLang="zh-TW" sz="4000" b="1" dirty="0" smtClean="0">
                <a:solidFill>
                  <a:srgbClr val="7030A0"/>
                </a:solidFill>
                <a:latin typeface="微軟正黑體" panose="020B0604030504040204" pitchFamily="34" charset="-120"/>
                <a:ea typeface="微軟正黑體" panose="020B0604030504040204" pitchFamily="34" charset="-120"/>
              </a:rPr>
              <a:t>2</a:t>
            </a:r>
            <a:endParaRPr lang="zh-TW" altLang="en-US" sz="4000" b="1" dirty="0">
              <a:solidFill>
                <a:srgbClr val="7030A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4215" y="980728"/>
            <a:ext cx="8795569" cy="5632311"/>
          </a:xfrm>
          <a:prstGeom prst="rect">
            <a:avLst/>
          </a:prstGeom>
        </p:spPr>
        <p:txBody>
          <a:bodyPr wrap="square">
            <a:spAutoFit/>
          </a:bodyPr>
          <a:lstStyle/>
          <a:p>
            <a:r>
              <a:rPr lang="zh-TW" altLang="zh-TW" sz="2400" b="1" dirty="0" smtClean="0">
                <a:latin typeface="微軟正黑體" panose="020B0604030504040204" pitchFamily="34" charset="-120"/>
                <a:ea typeface="微軟正黑體" panose="020B0604030504040204" pitchFamily="34" charset="-120"/>
              </a:rPr>
              <a:t>請</a:t>
            </a:r>
            <a:r>
              <a:rPr lang="zh-TW" altLang="en-US" sz="2400" b="1" dirty="0" smtClean="0">
                <a:latin typeface="微軟正黑體" panose="020B0604030504040204" pitchFamily="34" charset="-120"/>
                <a:ea typeface="微軟正黑體" panose="020B0604030504040204" pitchFamily="34" charset="-120"/>
              </a:rPr>
              <a:t>您</a:t>
            </a:r>
            <a:r>
              <a:rPr lang="zh-TW" altLang="zh-TW" sz="2400" b="1" dirty="0" smtClean="0">
                <a:latin typeface="微軟正黑體" panose="020B0604030504040204" pitchFamily="34" charset="-120"/>
                <a:ea typeface="微軟正黑體" panose="020B0604030504040204" pitchFamily="34" charset="-120"/>
              </a:rPr>
              <a:t>成為結束迫害的一份子</a:t>
            </a:r>
            <a:endParaRPr lang="en-US" altLang="zh-TW" sz="2400" b="1"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中國</a:t>
            </a:r>
            <a:r>
              <a:rPr lang="zh-TW" altLang="zh-TW" sz="2400" dirty="0" smtClean="0">
                <a:latin typeface="微軟正黑體" panose="020B0604030504040204" pitchFamily="34" charset="-120"/>
                <a:ea typeface="微軟正黑體" panose="020B0604030504040204" pitchFamily="34" charset="-120"/>
              </a:rPr>
              <a:t>無罪釋放</a:t>
            </a:r>
            <a:r>
              <a:rPr lang="zh-TW" altLang="en-US" sz="2400" dirty="0" smtClean="0">
                <a:latin typeface="微軟正黑體" panose="020B0604030504040204" pitchFamily="34" charset="-120"/>
                <a:ea typeface="微軟正黑體" panose="020B0604030504040204" pitchFamily="34" charset="-120"/>
              </a:rPr>
              <a:t>法輪功學員的</a:t>
            </a:r>
            <a:r>
              <a:rPr lang="zh-TW" altLang="zh-TW" sz="2400" dirty="0" smtClean="0">
                <a:latin typeface="微軟正黑體" panose="020B0604030504040204" pitchFamily="34" charset="-120"/>
                <a:ea typeface="微軟正黑體" panose="020B0604030504040204" pitchFamily="34" charset="-120"/>
              </a:rPr>
              <a:t>案例增多，正氣在執法人員中漸成型</a:t>
            </a:r>
          </a:p>
          <a:p>
            <a:endParaRPr lang="en-US" altLang="zh-TW" sz="2400" b="1" dirty="0" smtClean="0">
              <a:latin typeface="微軟正黑體" panose="020B0604030504040204" pitchFamily="34" charset="-120"/>
              <a:ea typeface="微軟正黑體" panose="020B0604030504040204" pitchFamily="34" charset="-120"/>
            </a:endParaRPr>
          </a:p>
          <a:p>
            <a:r>
              <a:rPr lang="zh-TW" altLang="en-US" sz="2200" dirty="0" smtClean="0">
                <a:latin typeface="微軟正黑體" panose="020B0604030504040204" pitchFamily="34" charset="-120"/>
                <a:ea typeface="微軟正黑體" panose="020B0604030504040204" pitchFamily="34" charset="-120"/>
              </a:rPr>
              <a:t>根據</a:t>
            </a:r>
            <a:r>
              <a:rPr lang="zh-TW" altLang="zh-TW" sz="2200" dirty="0" smtClean="0">
                <a:latin typeface="微軟正黑體" panose="020B0604030504040204" pitchFamily="34" charset="-120"/>
                <a:ea typeface="微軟正黑體" panose="020B0604030504040204" pitchFamily="34" charset="-120"/>
              </a:rPr>
              <a:t>明慧網「</a:t>
            </a:r>
            <a:r>
              <a:rPr lang="en-US" altLang="zh-TW" sz="2200" dirty="0" smtClean="0">
                <a:latin typeface="微軟正黑體" panose="020B0604030504040204" pitchFamily="34" charset="-120"/>
                <a:ea typeface="微軟正黑體" panose="020B0604030504040204" pitchFamily="34" charset="-120"/>
              </a:rPr>
              <a:t>2017</a:t>
            </a:r>
            <a:r>
              <a:rPr lang="zh-TW" altLang="zh-TW" sz="2200" dirty="0" smtClean="0">
                <a:latin typeface="微軟正黑體" panose="020B0604030504040204" pitchFamily="34" charset="-120"/>
                <a:ea typeface="微軟正黑體" panose="020B0604030504040204" pitchFamily="34" charset="-120"/>
              </a:rPr>
              <a:t>上半年法輪功學員無罪獲釋綜述」</a:t>
            </a:r>
            <a:r>
              <a:rPr lang="zh-TW" altLang="en-US" sz="2200" dirty="0" smtClean="0">
                <a:latin typeface="微軟正黑體" panose="020B0604030504040204" pitchFamily="34" charset="-120"/>
                <a:ea typeface="微軟正黑體" panose="020B0604030504040204" pitchFamily="34" charset="-120"/>
              </a:rPr>
              <a:t>報導</a:t>
            </a:r>
            <a:r>
              <a:rPr lang="zh-TW" altLang="zh-TW"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a:p>
            <a:r>
              <a:rPr lang="zh-TW" altLang="zh-TW" sz="2200" dirty="0">
                <a:solidFill>
                  <a:srgbClr val="0070C0"/>
                </a:solidFill>
                <a:latin typeface="微軟正黑體" panose="020B0604030504040204" pitchFamily="34" charset="-120"/>
                <a:ea typeface="微軟正黑體" panose="020B0604030504040204" pitchFamily="34" charset="-120"/>
              </a:rPr>
              <a:t>今年</a:t>
            </a:r>
            <a:r>
              <a:rPr lang="en-US" altLang="zh-TW" sz="2200" dirty="0">
                <a:solidFill>
                  <a:srgbClr val="0070C0"/>
                </a:solidFill>
                <a:latin typeface="微軟正黑體" panose="020B0604030504040204" pitchFamily="34" charset="-120"/>
                <a:ea typeface="微軟正黑體" panose="020B0604030504040204" pitchFamily="34" charset="-120"/>
              </a:rPr>
              <a:t>1</a:t>
            </a:r>
            <a:r>
              <a:rPr lang="zh-TW" altLang="zh-TW" sz="2200" dirty="0">
                <a:solidFill>
                  <a:srgbClr val="0070C0"/>
                </a:solidFill>
                <a:latin typeface="微軟正黑體" panose="020B0604030504040204" pitchFamily="34" charset="-120"/>
                <a:ea typeface="微軟正黑體" panose="020B0604030504040204" pitchFamily="34" charset="-120"/>
              </a:rPr>
              <a:t>月到</a:t>
            </a:r>
            <a:r>
              <a:rPr lang="en-US" altLang="zh-TW" sz="2200" dirty="0">
                <a:solidFill>
                  <a:srgbClr val="0070C0"/>
                </a:solidFill>
                <a:latin typeface="微軟正黑體" panose="020B0604030504040204" pitchFamily="34" charset="-120"/>
                <a:ea typeface="微軟正黑體" panose="020B0604030504040204" pitchFamily="34" charset="-120"/>
              </a:rPr>
              <a:t>6</a:t>
            </a:r>
            <a:r>
              <a:rPr lang="zh-TW" altLang="zh-TW" sz="2200" dirty="0" smtClean="0">
                <a:solidFill>
                  <a:srgbClr val="0070C0"/>
                </a:solidFill>
                <a:latin typeface="微軟正黑體" panose="020B0604030504040204" pitchFamily="34" charset="-120"/>
                <a:ea typeface="微軟正黑體" panose="020B0604030504040204" pitchFamily="34" charset="-120"/>
              </a:rPr>
              <a:t>月</a:t>
            </a:r>
            <a:r>
              <a:rPr lang="zh-TW" altLang="zh-TW" sz="2200" dirty="0" smtClean="0">
                <a:latin typeface="微軟正黑體" panose="020B0604030504040204" pitchFamily="34" charset="-120"/>
                <a:ea typeface="微軟正黑體" panose="020B0604030504040204" pitchFamily="34" charset="-120"/>
              </a:rPr>
              <a:t>，在公安局、檢察院、法院、中級法院，</a:t>
            </a:r>
            <a:endParaRPr lang="en-US" altLang="zh-TW" sz="2200" dirty="0">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都有阻止或終止迫害程式的案例，</a:t>
            </a:r>
            <a:r>
              <a:rPr lang="en-US" altLang="zh-TW" sz="2200" u="sng" dirty="0" smtClean="0">
                <a:solidFill>
                  <a:srgbClr val="0070C0"/>
                </a:solidFill>
                <a:latin typeface="微軟正黑體" panose="020B0604030504040204" pitchFamily="34" charset="-120"/>
                <a:ea typeface="微軟正黑體" panose="020B0604030504040204" pitchFamily="34" charset="-120"/>
              </a:rPr>
              <a:t>54</a:t>
            </a:r>
            <a:r>
              <a:rPr lang="zh-TW" altLang="zh-TW" sz="2200" u="sng" dirty="0" smtClean="0">
                <a:solidFill>
                  <a:srgbClr val="0070C0"/>
                </a:solidFill>
                <a:latin typeface="微軟正黑體" panose="020B0604030504040204" pitchFamily="34" charset="-120"/>
                <a:ea typeface="微軟正黑體" panose="020B0604030504040204" pitchFamily="34" charset="-120"/>
              </a:rPr>
              <a:t>名法輪功學員獲釋，</a:t>
            </a:r>
            <a:endParaRPr lang="en-US" altLang="zh-TW" sz="2200" u="sng" dirty="0">
              <a:solidFill>
                <a:srgbClr val="0070C0"/>
              </a:solidFill>
              <a:latin typeface="微軟正黑體" panose="020B0604030504040204" pitchFamily="34" charset="-120"/>
              <a:ea typeface="微軟正黑體" panose="020B0604030504040204" pitchFamily="34" charset="-120"/>
            </a:endParaRPr>
          </a:p>
          <a:p>
            <a:r>
              <a:rPr lang="zh-TW" altLang="zh-TW" sz="2200" u="sng" dirty="0">
                <a:solidFill>
                  <a:srgbClr val="0070C0"/>
                </a:solidFill>
                <a:latin typeface="微軟正黑體" panose="020B0604030504040204" pitchFamily="34" charset="-120"/>
                <a:ea typeface="微軟正黑體" panose="020B0604030504040204" pitchFamily="34" charset="-120"/>
              </a:rPr>
              <a:t>另</a:t>
            </a:r>
            <a:r>
              <a:rPr lang="en-US" altLang="zh-TW" sz="2200" u="sng" dirty="0">
                <a:solidFill>
                  <a:srgbClr val="0070C0"/>
                </a:solidFill>
                <a:latin typeface="微軟正黑體" panose="020B0604030504040204" pitchFamily="34" charset="-120"/>
                <a:ea typeface="微軟正黑體" panose="020B0604030504040204" pitchFamily="34" charset="-120"/>
              </a:rPr>
              <a:t>97</a:t>
            </a:r>
            <a:r>
              <a:rPr lang="zh-TW" altLang="zh-TW" sz="2200" u="sng" dirty="0">
                <a:solidFill>
                  <a:srgbClr val="0070C0"/>
                </a:solidFill>
                <a:latin typeface="微軟正黑體" panose="020B0604030504040204" pitchFamily="34" charset="-120"/>
                <a:ea typeface="微軟正黑體" panose="020B0604030504040204" pitchFamily="34" charset="-120"/>
              </a:rPr>
              <a:t>人被退卷</a:t>
            </a:r>
            <a:r>
              <a:rPr lang="zh-TW" altLang="zh-TW" sz="2200" u="sng" dirty="0" smtClean="0">
                <a:solidFill>
                  <a:srgbClr val="0070C0"/>
                </a:solidFill>
                <a:latin typeface="微軟正黑體" panose="020B0604030504040204" pitchFamily="34" charset="-120"/>
                <a:ea typeface="微軟正黑體" panose="020B0604030504040204" pitchFamily="34" charset="-120"/>
              </a:rPr>
              <a:t>。</a:t>
            </a:r>
            <a:r>
              <a:rPr lang="zh-TW" altLang="zh-TW" sz="2200" dirty="0" smtClean="0">
                <a:latin typeface="微軟正黑體" panose="020B0604030504040204" pitchFamily="34" charset="-120"/>
                <a:ea typeface="微軟正黑體" panose="020B0604030504040204" pitchFamily="34" charset="-120"/>
              </a:rPr>
              <a:t>這些案例發生在中國大陸的二十一個省、直轄市</a:t>
            </a:r>
            <a:endParaRPr lang="zh-TW" altLang="zh-TW" sz="2200" b="1" dirty="0">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en-US" altLang="zh-TW" sz="2200" b="1" u="sng" dirty="0" smtClean="0">
                <a:latin typeface="微軟正黑體" panose="020B0604030504040204" pitchFamily="34" charset="-120"/>
                <a:ea typeface="微軟正黑體" panose="020B0604030504040204" pitchFamily="34" charset="-120"/>
              </a:rPr>
              <a:t>1.</a:t>
            </a:r>
            <a:r>
              <a:rPr lang="zh-TW" altLang="en-US" sz="2200" b="1" u="sng" dirty="0" smtClean="0">
                <a:latin typeface="微軟正黑體" panose="020B0604030504040204" pitchFamily="34" charset="-120"/>
                <a:ea typeface="微軟正黑體" panose="020B0604030504040204" pitchFamily="34" charset="-120"/>
              </a:rPr>
              <a:t> </a:t>
            </a:r>
            <a:r>
              <a:rPr lang="zh-TW" altLang="zh-TW" sz="2400" dirty="0" smtClean="0"/>
              <a:t> </a:t>
            </a:r>
            <a:r>
              <a:rPr lang="en-US" altLang="zh-TW" sz="2200" b="1" dirty="0" smtClean="0">
                <a:latin typeface="微軟正黑體" panose="020B0604030504040204" pitchFamily="34" charset="-120"/>
                <a:ea typeface="微軟正黑體" panose="020B0604030504040204" pitchFamily="34" charset="-120"/>
              </a:rPr>
              <a:t>X</a:t>
            </a:r>
            <a:r>
              <a:rPr lang="zh-TW" altLang="zh-TW" sz="2200" b="1" dirty="0" smtClean="0">
                <a:latin typeface="微軟正黑體" panose="020B0604030504040204" pitchFamily="34" charset="-120"/>
                <a:ea typeface="微軟正黑體" panose="020B0604030504040204" pitchFamily="34" charset="-120"/>
              </a:rPr>
              <a:t>教之說來源於</a:t>
            </a:r>
            <a:r>
              <a:rPr lang="en-US" altLang="zh-TW" sz="2200" b="1" dirty="0" smtClean="0">
                <a:latin typeface="微軟正黑體" panose="020B0604030504040204" pitchFamily="34" charset="-120"/>
                <a:ea typeface="微軟正黑體" panose="020B0604030504040204" pitchFamily="34" charset="-120"/>
              </a:rPr>
              <a:t>1999</a:t>
            </a:r>
            <a:r>
              <a:rPr lang="zh-TW" altLang="zh-TW"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10</a:t>
            </a:r>
            <a:r>
              <a:rPr lang="zh-TW" altLang="zh-TW" sz="2200" b="1" dirty="0">
                <a:latin typeface="微軟正黑體" panose="020B0604030504040204" pitchFamily="34" charset="-120"/>
                <a:ea typeface="微軟正黑體" panose="020B0604030504040204" pitchFamily="34" charset="-120"/>
              </a:rPr>
              <a:t>月</a:t>
            </a:r>
            <a:r>
              <a:rPr lang="en-US" altLang="zh-TW" sz="2200" b="1" dirty="0">
                <a:latin typeface="微軟正黑體" panose="020B0604030504040204" pitchFamily="34" charset="-120"/>
                <a:ea typeface="微軟正黑體" panose="020B0604030504040204" pitchFamily="34" charset="-120"/>
              </a:rPr>
              <a:t>25</a:t>
            </a:r>
            <a:r>
              <a:rPr lang="zh-TW" altLang="zh-TW" sz="2200" b="1" dirty="0" smtClean="0">
                <a:latin typeface="微軟正黑體" panose="020B0604030504040204" pitchFamily="34" charset="-120"/>
                <a:ea typeface="微軟正黑體" panose="020B0604030504040204" pitchFamily="34" charset="-120"/>
              </a:rPr>
              <a:t>日</a:t>
            </a:r>
            <a:r>
              <a:rPr lang="zh-TW" altLang="zh-TW" sz="2200" b="1" dirty="0" smtClean="0">
                <a:solidFill>
                  <a:srgbClr val="C00000"/>
                </a:solidFill>
                <a:latin typeface="微軟正黑體" panose="020B0604030504040204" pitchFamily="34" charset="-120"/>
                <a:ea typeface="微軟正黑體" panose="020B0604030504040204" pitchFamily="34" charset="-120"/>
              </a:rPr>
              <a:t>江澤民</a:t>
            </a:r>
            <a:r>
              <a:rPr lang="zh-TW" altLang="zh-TW" sz="2200" b="1" dirty="0" smtClean="0">
                <a:latin typeface="微軟正黑體" panose="020B0604030504040204" pitchFamily="34" charset="-120"/>
                <a:ea typeface="微軟正黑體" panose="020B0604030504040204" pitchFamily="34" charset="-120"/>
              </a:rPr>
              <a:t>接受法國《費加羅報》記者的採訪談話，而江澤民的個人談話不是法律。</a:t>
            </a:r>
            <a:endParaRPr lang="en-US" altLang="zh-TW" sz="2200" b="1" dirty="0">
              <a:latin typeface="微軟正黑體" panose="020B0604030504040204" pitchFamily="34" charset="-120"/>
              <a:ea typeface="微軟正黑體" panose="020B0604030504040204" pitchFamily="34" charset="-120"/>
            </a:endParaRPr>
          </a:p>
          <a:p>
            <a:endParaRPr lang="en-US" altLang="zh-CN" sz="2200" b="1" dirty="0">
              <a:solidFill>
                <a:srgbClr val="0070C0"/>
              </a:solidFill>
              <a:latin typeface="微軟正黑體" panose="020B0604030504040204" pitchFamily="34" charset="-120"/>
              <a:ea typeface="微軟正黑體" panose="020B0604030504040204" pitchFamily="34" charset="-120"/>
            </a:endParaRPr>
          </a:p>
          <a:p>
            <a:r>
              <a:rPr lang="en-US" altLang="zh-TW" sz="2200" b="1" dirty="0" smtClean="0">
                <a:latin typeface="微軟正黑體" panose="020B0604030504040204" pitchFamily="34" charset="-120"/>
                <a:ea typeface="微軟正黑體" panose="020B0604030504040204" pitchFamily="34" charset="-120"/>
              </a:rPr>
              <a:t>2.【</a:t>
            </a:r>
            <a:r>
              <a:rPr lang="zh-TW" altLang="en-US" sz="2200" b="1" dirty="0">
                <a:latin typeface="微軟正黑體" panose="020B0604030504040204" pitchFamily="34" charset="-120"/>
                <a:ea typeface="微軟正黑體" panose="020B0604030504040204" pitchFamily="34" charset="-120"/>
              </a:rPr>
              <a:t>反</a:t>
            </a:r>
            <a:r>
              <a:rPr lang="en-US" altLang="zh-TW" sz="2200" b="1" dirty="0" smtClean="0">
                <a:latin typeface="微軟正黑體" panose="020B0604030504040204" pitchFamily="34" charset="-120"/>
                <a:ea typeface="微軟正黑體" panose="020B0604030504040204" pitchFamily="34" charset="-120"/>
              </a:rPr>
              <a:t>X</a:t>
            </a:r>
            <a:r>
              <a:rPr lang="zh-TW" altLang="en-US" sz="2200" b="1" dirty="0" smtClean="0">
                <a:latin typeface="微軟正黑體" panose="020B0604030504040204" pitchFamily="34" charset="-120"/>
                <a:ea typeface="微軟正黑體" panose="020B0604030504040204" pitchFamily="34" charset="-120"/>
              </a:rPr>
              <a:t>教協會</a:t>
            </a:r>
            <a:r>
              <a:rPr lang="en-US" altLang="zh-TW" sz="2200" b="1" dirty="0" smtClean="0">
                <a:latin typeface="微軟正黑體" panose="020B0604030504040204" pitchFamily="34" charset="-120"/>
                <a:ea typeface="微軟正黑體" panose="020B0604030504040204" pitchFamily="34" charset="-120"/>
              </a:rPr>
              <a:t>】</a:t>
            </a:r>
            <a:r>
              <a:rPr lang="zh-TW" altLang="en-US" sz="2200" b="1" dirty="0" smtClean="0">
                <a:latin typeface="微軟正黑體" panose="020B0604030504040204" pitchFamily="34" charset="-120"/>
                <a:ea typeface="微軟正黑體" panose="020B0604030504040204" pitchFamily="34" charset="-120"/>
              </a:rPr>
              <a:t>是民間團體，該組織沒有法律效力。</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a:latin typeface="微軟正黑體" panose="020B0604030504040204" pitchFamily="34" charset="-120"/>
              <a:ea typeface="微軟正黑體" panose="020B0604030504040204" pitchFamily="34" charset="-120"/>
            </a:endParaRPr>
          </a:p>
          <a:p>
            <a:r>
              <a:rPr lang="en-US" altLang="zh-CN" sz="2200" b="1" dirty="0" smtClean="0">
                <a:latin typeface="微軟正黑體" panose="020B0604030504040204" pitchFamily="34" charset="-120"/>
                <a:ea typeface="微軟正黑體" panose="020B0604030504040204" pitchFamily="34" charset="-120"/>
              </a:rPr>
              <a:t>3. </a:t>
            </a:r>
            <a:r>
              <a:rPr lang="zh-CN" altLang="en-US" sz="2200" b="1" dirty="0" smtClean="0">
                <a:latin typeface="微軟正黑體" panose="020B0604030504040204" pitchFamily="34" charset="-120"/>
                <a:ea typeface="微軟正黑體" panose="020B0604030504040204" pitchFamily="34" charset="-120"/>
              </a:rPr>
              <a:t>法輪功書籍出版禁令</a:t>
            </a:r>
            <a:r>
              <a:rPr lang="zh-TW" altLang="en-US" sz="2200" b="1" dirty="0" smtClean="0">
                <a:latin typeface="微軟正黑體" panose="020B0604030504040204" pitchFamily="34" charset="-120"/>
                <a:ea typeface="微軟正黑體" panose="020B0604030504040204" pitchFamily="34" charset="-120"/>
              </a:rPr>
              <a:t>，</a:t>
            </a:r>
            <a:r>
              <a:rPr lang="zh-CN" altLang="en-US" sz="2200" b="1" dirty="0" smtClean="0">
                <a:latin typeface="微軟正黑體" panose="020B0604030504040204" pitchFamily="34" charset="-120"/>
                <a:ea typeface="微軟正黑體" panose="020B0604030504040204" pitchFamily="34" charset="-120"/>
              </a:rPr>
              <a:t>早</a:t>
            </a:r>
            <a:r>
              <a:rPr lang="zh-TW" altLang="en-US" sz="2200" b="1" dirty="0" smtClean="0">
                <a:latin typeface="微軟正黑體" panose="020B0604030504040204" pitchFamily="34" charset="-120"/>
                <a:ea typeface="微軟正黑體" panose="020B0604030504040204" pitchFamily="34" charset="-120"/>
              </a:rPr>
              <a:t>在</a:t>
            </a:r>
            <a:r>
              <a:rPr lang="en-US" altLang="zh-TW" sz="2200" b="1" dirty="0" smtClean="0">
                <a:latin typeface="微軟正黑體" panose="020B0604030504040204" pitchFamily="34" charset="-120"/>
                <a:ea typeface="微軟正黑體" panose="020B0604030504040204" pitchFamily="34" charset="-120"/>
              </a:rPr>
              <a:t>2011</a:t>
            </a:r>
            <a:r>
              <a:rPr lang="zh-TW" altLang="en-US" sz="2200" b="1" dirty="0" smtClean="0">
                <a:latin typeface="微軟正黑體" panose="020B0604030504040204" pitchFamily="34" charset="-120"/>
                <a:ea typeface="微軟正黑體" panose="020B0604030504040204" pitchFamily="34" charset="-120"/>
              </a:rPr>
              <a:t>年</a:t>
            </a:r>
            <a:r>
              <a:rPr lang="zh-CN" altLang="en-US" sz="2200" b="1" dirty="0" smtClean="0">
                <a:latin typeface="微軟正黑體" panose="020B0604030504040204" pitchFamily="34" charset="-120"/>
                <a:ea typeface="微軟正黑體" panose="020B0604030504040204" pitchFamily="34" charset="-120"/>
              </a:rPr>
              <a:t>被廢</a:t>
            </a:r>
            <a:r>
              <a:rPr lang="zh-TW" altLang="en-US" sz="2200" b="1" dirty="0" smtClean="0">
                <a:latin typeface="微軟正黑體" panose="020B0604030504040204" pitchFamily="34" charset="-120"/>
                <a:ea typeface="微軟正黑體" panose="020B0604030504040204" pitchFamily="34" charset="-120"/>
              </a:rPr>
              <a:t>止。</a:t>
            </a:r>
            <a:r>
              <a:rPr lang="en-US" altLang="zh-TW" sz="2200" b="1" dirty="0" smtClean="0">
                <a:latin typeface="微軟正黑體" panose="020B0604030504040204" pitchFamily="34" charset="-120"/>
                <a:ea typeface="微軟正黑體" panose="020B0604030504040204" pitchFamily="34" charset="-120"/>
              </a:rPr>
              <a:t>(</a:t>
            </a:r>
            <a:r>
              <a:rPr lang="en-US" altLang="zh-CN" sz="2200" dirty="0" smtClean="0">
                <a:latin typeface="微軟正黑體" panose="020B0604030504040204" pitchFamily="34" charset="-120"/>
                <a:ea typeface="微軟正黑體" panose="020B0604030504040204" pitchFamily="34" charset="-120"/>
              </a:rPr>
              <a:t>2011</a:t>
            </a:r>
            <a:r>
              <a:rPr lang="zh-CN" altLang="en-US" sz="2200" dirty="0" smtClean="0">
                <a:latin typeface="微軟正黑體" panose="020B0604030504040204" pitchFamily="34" charset="-120"/>
                <a:ea typeface="微軟正黑體" panose="020B0604030504040204" pitchFamily="34" charset="-120"/>
              </a:rPr>
              <a:t>年</a:t>
            </a:r>
            <a:r>
              <a:rPr lang="zh-CN" altLang="en-US" sz="2200" b="1" u="sng" dirty="0" smtClean="0">
                <a:solidFill>
                  <a:srgbClr val="0070C0"/>
                </a:solidFill>
                <a:latin typeface="微軟正黑體" panose="020B0604030504040204" pitchFamily="34" charset="-120"/>
                <a:ea typeface="微軟正黑體" panose="020B0604030504040204" pitchFamily="34" charset="-120"/>
              </a:rPr>
              <a:t>國務院</a:t>
            </a:r>
            <a:r>
              <a:rPr lang="zh-CN" altLang="en-US" sz="2200" dirty="0" smtClean="0">
                <a:latin typeface="微軟正黑體" panose="020B0604030504040204" pitchFamily="34" charset="-120"/>
                <a:ea typeface="微軟正黑體" panose="020B0604030504040204" pitchFamily="34" charset="-120"/>
              </a:rPr>
              <a:t>公告的</a:t>
            </a:r>
            <a:r>
              <a:rPr lang="zh-CN" altLang="en-US" sz="2200" b="1" u="sng" dirty="0" smtClean="0">
                <a:solidFill>
                  <a:srgbClr val="0070C0"/>
                </a:solidFill>
                <a:latin typeface="微軟正黑體" panose="020B0604030504040204" pitchFamily="34" charset="-120"/>
                <a:ea typeface="微軟正黑體" panose="020B0604030504040204" pitchFamily="34" charset="-120"/>
              </a:rPr>
              <a:t>國家新聞出版總署令第</a:t>
            </a:r>
            <a:r>
              <a:rPr lang="en-US" altLang="zh-CN" sz="2200" b="1" u="sng" dirty="0" smtClean="0">
                <a:solidFill>
                  <a:srgbClr val="0070C0"/>
                </a:solidFill>
                <a:latin typeface="微軟正黑體" panose="020B0604030504040204" pitchFamily="34" charset="-120"/>
                <a:ea typeface="微軟正黑體" panose="020B0604030504040204" pitchFamily="34" charset="-120"/>
              </a:rPr>
              <a:t>50</a:t>
            </a:r>
            <a:r>
              <a:rPr lang="zh-CN" altLang="en-US" sz="2200" b="1" u="sng" dirty="0" smtClean="0">
                <a:solidFill>
                  <a:srgbClr val="0070C0"/>
                </a:solidFill>
                <a:latin typeface="微軟正黑體" panose="020B0604030504040204" pitchFamily="34" charset="-120"/>
                <a:ea typeface="微軟正黑體" panose="020B0604030504040204" pitchFamily="34" charset="-120"/>
              </a:rPr>
              <a:t>號</a:t>
            </a:r>
            <a:r>
              <a:rPr lang="zh-CN" altLang="en-US" sz="2200" dirty="0" smtClean="0">
                <a:latin typeface="微軟正黑體" panose="020B0604030504040204" pitchFamily="34" charset="-120"/>
                <a:ea typeface="微軟正黑體" panose="020B0604030504040204" pitchFamily="34" charset="-120"/>
              </a:rPr>
              <a:t>，由新聞出版總署署長</a:t>
            </a:r>
            <a:r>
              <a:rPr lang="zh-CN" altLang="en-US" sz="2200" b="1" u="sng" dirty="0" smtClean="0">
                <a:solidFill>
                  <a:srgbClr val="0070C0"/>
                </a:solidFill>
                <a:latin typeface="微軟正黑體" panose="020B0604030504040204" pitchFamily="34" charset="-120"/>
                <a:ea typeface="微軟正黑體" panose="020B0604030504040204" pitchFamily="34" charset="-120"/>
              </a:rPr>
              <a:t>柳斌傑</a:t>
            </a:r>
            <a:r>
              <a:rPr lang="zh-CN" altLang="en-US" sz="2200" dirty="0" smtClean="0">
                <a:latin typeface="微軟正黑體" panose="020B0604030504040204" pitchFamily="34" charset="-120"/>
                <a:ea typeface="微軟正黑體" panose="020B0604030504040204" pitchFamily="34" charset="-120"/>
              </a:rPr>
              <a:t>於</a:t>
            </a:r>
            <a:r>
              <a:rPr lang="en-US" altLang="zh-CN" sz="2200" u="sng" dirty="0" smtClean="0">
                <a:solidFill>
                  <a:srgbClr val="C00000"/>
                </a:solidFill>
                <a:latin typeface="微軟正黑體" panose="020B0604030504040204" pitchFamily="34" charset="-120"/>
                <a:ea typeface="微軟正黑體" panose="020B0604030504040204" pitchFamily="34" charset="-120"/>
              </a:rPr>
              <a:t>2011</a:t>
            </a:r>
            <a:r>
              <a:rPr lang="zh-CN" altLang="en-US" sz="2200" u="sng" dirty="0" smtClean="0">
                <a:solidFill>
                  <a:srgbClr val="C00000"/>
                </a:solidFill>
                <a:latin typeface="微軟正黑體" panose="020B0604030504040204" pitchFamily="34" charset="-120"/>
                <a:ea typeface="微軟正黑體" panose="020B0604030504040204" pitchFamily="34" charset="-120"/>
              </a:rPr>
              <a:t>年</a:t>
            </a:r>
            <a:r>
              <a:rPr lang="en-US" altLang="zh-CN" sz="2200" u="sng" dirty="0" smtClean="0">
                <a:solidFill>
                  <a:srgbClr val="C00000"/>
                </a:solidFill>
                <a:latin typeface="微軟正黑體" panose="020B0604030504040204" pitchFamily="34" charset="-120"/>
                <a:ea typeface="微軟正黑體" panose="020B0604030504040204" pitchFamily="34" charset="-120"/>
              </a:rPr>
              <a:t>3</a:t>
            </a:r>
            <a:r>
              <a:rPr lang="zh-CN" altLang="en-US" sz="2200" u="sng" dirty="0" smtClean="0">
                <a:solidFill>
                  <a:srgbClr val="C00000"/>
                </a:solidFill>
                <a:latin typeface="微軟正黑體" panose="020B0604030504040204" pitchFamily="34" charset="-120"/>
                <a:ea typeface="微軟正黑體" panose="020B0604030504040204" pitchFamily="34" charset="-120"/>
              </a:rPr>
              <a:t>月</a:t>
            </a:r>
            <a:r>
              <a:rPr lang="en-US" altLang="zh-CN" sz="2200" u="sng" dirty="0" smtClean="0">
                <a:solidFill>
                  <a:srgbClr val="C00000"/>
                </a:solidFill>
                <a:latin typeface="微軟正黑體" panose="020B0604030504040204" pitchFamily="34" charset="-120"/>
                <a:ea typeface="微軟正黑體" panose="020B0604030504040204" pitchFamily="34" charset="-120"/>
              </a:rPr>
              <a:t>1</a:t>
            </a:r>
            <a:r>
              <a:rPr lang="zh-CN" altLang="en-US" sz="2200" u="sng" dirty="0" smtClean="0">
                <a:solidFill>
                  <a:srgbClr val="C00000"/>
                </a:solidFill>
                <a:latin typeface="微軟正黑體" panose="020B0604030504040204" pitchFamily="34" charset="-120"/>
                <a:ea typeface="微軟正黑體" panose="020B0604030504040204" pitchFamily="34" charset="-120"/>
              </a:rPr>
              <a:t>日</a:t>
            </a:r>
            <a:r>
              <a:rPr lang="zh-CN" altLang="en-US" sz="2200" dirty="0" smtClean="0">
                <a:latin typeface="微軟正黑體" panose="020B0604030504040204" pitchFamily="34" charset="-120"/>
                <a:ea typeface="微軟正黑體" panose="020B0604030504040204" pitchFamily="34" charset="-120"/>
              </a:rPr>
              <a:t>簽發的</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solidFill>
                  <a:srgbClr val="C00000"/>
                </a:solidFill>
                <a:latin typeface="微軟正黑體" panose="020B0604030504040204" pitchFamily="34" charset="-120"/>
                <a:ea typeface="微軟正黑體" panose="020B0604030504040204" pitchFamily="34" charset="-120"/>
              </a:rPr>
              <a:t>當日生效</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22371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47" y="3410"/>
            <a:ext cx="510780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b="1" dirty="0">
                <a:solidFill>
                  <a:schemeClr val="bg1"/>
                </a:solidFill>
              </a:rPr>
              <a:t> </a:t>
            </a:r>
            <a:r>
              <a:rPr lang="en-US" altLang="zh-TW" b="1" dirty="0" smtClean="0">
                <a:solidFill>
                  <a:schemeClr val="bg1"/>
                </a:solidFill>
              </a:rPr>
              <a:t>           </a:t>
            </a:r>
            <a:endParaRPr lang="en-US" altLang="zh-TW" b="1" dirty="0">
              <a:latin typeface="微軟正黑體" panose="020B0604030504040204" pitchFamily="34" charset="-120"/>
              <a:ea typeface="微軟正黑體" panose="020B0604030504040204" pitchFamily="34" charset="-120"/>
              <a:cs typeface="Heiti TC Light"/>
            </a:endParaRPr>
          </a:p>
        </p:txBody>
      </p:sp>
      <p:sp>
        <p:nvSpPr>
          <p:cNvPr id="2" name="矩形 1"/>
          <p:cNvSpPr/>
          <p:nvPr/>
        </p:nvSpPr>
        <p:spPr>
          <a:xfrm>
            <a:off x="315148" y="116632"/>
            <a:ext cx="3896811" cy="461665"/>
          </a:xfrm>
          <a:prstGeom prst="rect">
            <a:avLst/>
          </a:prstGeom>
        </p:spPr>
        <p:txBody>
          <a:bodyPr wrap="square">
            <a:spAutoFit/>
          </a:bodyPr>
          <a:lstStyle/>
          <a:p>
            <a:pPr lvl="0"/>
            <a:r>
              <a:rPr lang="en-US" altLang="zh-TW" sz="2400" b="1" dirty="0" smtClean="0">
                <a:solidFill>
                  <a:prstClr val="white"/>
                </a:solidFill>
                <a:latin typeface="微軟正黑體" panose="020B0604030504040204" pitchFamily="34" charset="-120"/>
                <a:ea typeface="微軟正黑體" panose="020B0604030504040204" pitchFamily="34" charset="-120"/>
              </a:rPr>
              <a:t>1</a:t>
            </a:r>
            <a:r>
              <a:rPr lang="en-US" altLang="zh-TW" sz="2400" b="1" smtClean="0">
                <a:solidFill>
                  <a:prstClr val="white"/>
                </a:solidFill>
                <a:latin typeface="微軟正黑體" panose="020B0604030504040204" pitchFamily="34" charset="-120"/>
                <a:ea typeface="微軟正黑體" panose="020B0604030504040204" pitchFamily="34" charset="-120"/>
              </a:rPr>
              <a:t>. </a:t>
            </a:r>
            <a:r>
              <a:rPr lang="zh-TW" altLang="en-US" sz="2400" b="1" smtClean="0">
                <a:solidFill>
                  <a:prstClr val="white"/>
                </a:solidFill>
                <a:latin typeface="微軟正黑體" panose="020B0604030504040204" pitchFamily="34" charset="-120"/>
                <a:ea typeface="微軟正黑體" panose="020B0604030504040204" pitchFamily="34" charset="-120"/>
              </a:rPr>
              <a:t>上次專案好回饋分享</a:t>
            </a:r>
            <a:endParaRPr lang="zh-TW" altLang="en-US" sz="2400" b="1" dirty="0">
              <a:solidFill>
                <a:prstClr val="white"/>
              </a:solidFill>
            </a:endParaRPr>
          </a:p>
        </p:txBody>
      </p:sp>
      <p:pic>
        <p:nvPicPr>
          <p:cNvPr id="19" name="Picture 18"/>
          <p:cNvPicPr>
            <a:picLocks noChangeAspect="1"/>
          </p:cNvPicPr>
          <p:nvPr/>
        </p:nvPicPr>
        <p:blipFill>
          <a:blip r:embed="rId3"/>
          <a:stretch>
            <a:fillRect/>
          </a:stretch>
        </p:blipFill>
        <p:spPr>
          <a:xfrm>
            <a:off x="88768" y="4581128"/>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4" descr="「退 黨」的圖片搜尋結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8083"/>
            <a:ext cx="4067945" cy="685806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8"/>
          <p:cNvPicPr>
            <a:picLocks noChangeAspect="1"/>
          </p:cNvPicPr>
          <p:nvPr/>
        </p:nvPicPr>
        <p:blipFill>
          <a:blip r:embed="rId3"/>
          <a:stretch>
            <a:fillRect/>
          </a:stretch>
        </p:blipFill>
        <p:spPr>
          <a:xfrm>
            <a:off x="111432" y="816000"/>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8"/>
          <p:cNvPicPr>
            <a:picLocks noChangeAspect="1"/>
          </p:cNvPicPr>
          <p:nvPr/>
        </p:nvPicPr>
        <p:blipFill>
          <a:blip r:embed="rId3"/>
          <a:stretch>
            <a:fillRect/>
          </a:stretch>
        </p:blipFill>
        <p:spPr>
          <a:xfrm>
            <a:off x="88768" y="5877272"/>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18"/>
          <p:cNvPicPr>
            <a:picLocks noChangeAspect="1"/>
          </p:cNvPicPr>
          <p:nvPr/>
        </p:nvPicPr>
        <p:blipFill>
          <a:blip r:embed="rId3"/>
          <a:stretch>
            <a:fillRect/>
          </a:stretch>
        </p:blipFill>
        <p:spPr>
          <a:xfrm>
            <a:off x="88768" y="3420951"/>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18"/>
          <p:cNvPicPr>
            <a:picLocks noChangeAspect="1"/>
          </p:cNvPicPr>
          <p:nvPr/>
        </p:nvPicPr>
        <p:blipFill>
          <a:blip r:embed="rId3"/>
          <a:stretch>
            <a:fillRect/>
          </a:stretch>
        </p:blipFill>
        <p:spPr>
          <a:xfrm>
            <a:off x="88768" y="2028588"/>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矩形 4"/>
          <p:cNvSpPr/>
          <p:nvPr/>
        </p:nvSpPr>
        <p:spPr>
          <a:xfrm>
            <a:off x="651965" y="677345"/>
            <a:ext cx="4572000" cy="6186309"/>
          </a:xfrm>
          <a:prstGeom prst="rect">
            <a:avLst/>
          </a:prstGeom>
        </p:spPr>
        <p:txBody>
          <a:bodyPr>
            <a:spAutoFit/>
          </a:bodyPr>
          <a:lstStyle/>
          <a:p>
            <a:r>
              <a:rPr lang="en-US" altLang="zh-Hant" smtClean="0">
                <a:solidFill>
                  <a:schemeClr val="bg1"/>
                </a:solidFill>
                <a:latin typeface="微軟正黑體" panose="020B0604030504040204" pitchFamily="34" charset="-120"/>
                <a:ea typeface="微軟正黑體" panose="020B0604030504040204" pitchFamily="34" charset="-120"/>
                <a:cs typeface="Heiti TC Light"/>
              </a:rPr>
              <a:t>oo</a:t>
            </a:r>
            <a:r>
              <a:rPr lang="zh-Hant" altLang="en-US" smtClean="0">
                <a:solidFill>
                  <a:schemeClr val="bg1"/>
                </a:solidFill>
                <a:latin typeface="微軟正黑體" panose="020B0604030504040204" pitchFamily="34" charset="-120"/>
                <a:ea typeface="微軟正黑體" panose="020B0604030504040204" pitchFamily="34" charset="-120"/>
                <a:cs typeface="Heiti TC Light"/>
              </a:rPr>
              <a:t>街道黨政辦公室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smtClean="0">
                <a:solidFill>
                  <a:schemeClr val="bg1"/>
                </a:solidFill>
                <a:latin typeface="微軟正黑體" panose="020B0604030504040204" pitchFamily="34" charset="-120"/>
                <a:ea typeface="微軟正黑體" panose="020B0604030504040204" pitchFamily="34" charset="-120"/>
                <a:cs typeface="Heiti TC Light"/>
              </a:rPr>
              <a:t>聽</a:t>
            </a:r>
            <a:r>
              <a:rPr lang="en-US" altLang="zh-Hant" smtClean="0">
                <a:solidFill>
                  <a:schemeClr val="bg1"/>
                </a:solidFill>
                <a:latin typeface="微軟正黑體" panose="020B0604030504040204" pitchFamily="34" charset="-120"/>
                <a:ea typeface="微軟正黑體" panose="020B0604030504040204" pitchFamily="34" charset="-120"/>
                <a:cs typeface="Heiti TC Light"/>
              </a:rPr>
              <a:t>2.21</a:t>
            </a:r>
            <a:r>
              <a:rPr lang="zh-Hant" altLang="en-US" smtClean="0">
                <a:solidFill>
                  <a:schemeClr val="bg1"/>
                </a:solidFill>
                <a:latin typeface="微軟正黑體" panose="020B0604030504040204" pitchFamily="34" charset="-120"/>
                <a:ea typeface="微軟正黑體" panose="020B0604030504040204" pitchFamily="34" charset="-120"/>
                <a:cs typeface="Heiti TC Light"/>
              </a:rPr>
              <a:t>分鐘</a:t>
            </a:r>
            <a:r>
              <a:rPr lang="en-US" altLang="zh-Hant" smtClean="0">
                <a:solidFill>
                  <a:schemeClr val="bg1"/>
                </a:solidFill>
                <a:latin typeface="微軟正黑體" panose="020B0604030504040204" pitchFamily="34" charset="-120"/>
                <a:ea typeface="微軟正黑體" panose="020B0604030504040204" pitchFamily="34" charset="-120"/>
                <a:cs typeface="Heiti TC Light"/>
              </a:rPr>
              <a:t>/4.17</a:t>
            </a:r>
            <a:r>
              <a:rPr lang="zh-Hant" altLang="en-US" smtClean="0">
                <a:solidFill>
                  <a:schemeClr val="bg1"/>
                </a:solidFill>
                <a:latin typeface="微軟正黑體" panose="020B0604030504040204" pitchFamily="34" charset="-120"/>
                <a:ea typeface="微軟正黑體" panose="020B0604030504040204" pitchFamily="34" charset="-120"/>
                <a:cs typeface="Heiti TC Light"/>
              </a:rPr>
              <a:t>分鐘</a:t>
            </a:r>
            <a:r>
              <a:rPr lang="en-US" altLang="zh-Hant" smtClean="0">
                <a:solidFill>
                  <a:schemeClr val="bg1"/>
                </a:solidFill>
                <a:latin typeface="微軟正黑體" panose="020B0604030504040204" pitchFamily="34" charset="-120"/>
                <a:ea typeface="微軟正黑體" panose="020B0604030504040204" pitchFamily="34" charset="-120"/>
                <a:cs typeface="Heiti TC Light"/>
              </a:rPr>
              <a:t>/</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32</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秒</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/30</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秒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smtClean="0">
                <a:solidFill>
                  <a:schemeClr val="bg1"/>
                </a:solidFill>
                <a:latin typeface="微軟正黑體" panose="020B0604030504040204" pitchFamily="34" charset="-120"/>
                <a:ea typeface="微軟正黑體" panose="020B0604030504040204" pitchFamily="34" charset="-120"/>
                <a:cs typeface="Heiti TC Light"/>
              </a:rPr>
              <a:t>用被洗腦的謊言提問 真相事實揭露謊言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dirty="0" smtClean="0">
                <a:solidFill>
                  <a:schemeClr val="bg1"/>
                </a:solidFill>
                <a:latin typeface="微軟正黑體" panose="020B0604030504040204" pitchFamily="34" charset="-120"/>
                <a:ea typeface="微軟正黑體" panose="020B0604030504040204" pitchFamily="34" charset="-120"/>
                <a:cs typeface="Heiti TC Light"/>
              </a:rPr>
              <a:t>明</a:t>
            </a:r>
            <a:r>
              <a:rPr lang="zh-Hant" altLang="en-US">
                <a:solidFill>
                  <a:schemeClr val="bg1"/>
                </a:solidFill>
                <a:latin typeface="微軟正黑體" panose="020B0604030504040204" pitchFamily="34" charset="-120"/>
                <a:ea typeface="微軟正黑體" panose="020B0604030504040204" pitchFamily="34" charset="-120"/>
                <a:cs typeface="Heiti TC Light"/>
              </a:rPr>
              <a:t>真相</a:t>
            </a:r>
            <a:r>
              <a:rPr lang="en-US" altLang="zh-Hant" smtClean="0">
                <a:solidFill>
                  <a:schemeClr val="bg1"/>
                </a:solidFill>
                <a:latin typeface="微軟正黑體" panose="020B0604030504040204" pitchFamily="34" charset="-120"/>
                <a:ea typeface="微軟正黑體" panose="020B0604030504040204" pitchFamily="34" charset="-120"/>
                <a:cs typeface="Heiti TC Light"/>
              </a:rPr>
              <a:t>...</a:t>
            </a:r>
            <a:r>
              <a:rPr lang="zh-Hant" altLang="en-US" b="1" smtClean="0">
                <a:solidFill>
                  <a:srgbClr val="FFFF00"/>
                </a:solidFill>
                <a:latin typeface="微軟正黑體" panose="020B0604030504040204" pitchFamily="34" charset="-120"/>
                <a:ea typeface="微軟正黑體" panose="020B0604030504040204" pitchFamily="34" charset="-120"/>
                <a:cs typeface="Heiti TC Light"/>
              </a:rPr>
              <a:t>退黨</a:t>
            </a:r>
            <a:r>
              <a:rPr lang="zh-TW" altLang="en-US" smtClean="0">
                <a:solidFill>
                  <a:srgbClr val="FFFF00"/>
                </a:solidFill>
                <a:latin typeface="微軟正黑體" panose="020B0604030504040204" pitchFamily="34" charset="-120"/>
                <a:ea typeface="微軟正黑體" panose="020B0604030504040204" pitchFamily="34" charset="-120"/>
                <a:cs typeface="Heiti TC Light"/>
              </a:rPr>
              <a:t> </a:t>
            </a:r>
            <a:r>
              <a:rPr lang="zh-Hant" altLang="en-US" smtClean="0">
                <a:solidFill>
                  <a:schemeClr val="bg1"/>
                </a:solidFill>
                <a:latin typeface="微軟正黑體" panose="020B0604030504040204" pitchFamily="34" charset="-120"/>
                <a:ea typeface="微軟正黑體" panose="020B0604030504040204" pitchFamily="34" charset="-120"/>
                <a:cs typeface="Heiti TC Light"/>
              </a:rPr>
              <a:t>記下九字吉言 微信</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endParaRPr lang="en-US" altLang="zh-TW" dirty="0" smtClean="0">
              <a:solidFill>
                <a:schemeClr val="bg1"/>
              </a:solidFill>
              <a:latin typeface="微軟正黑體" panose="020B0604030504040204" pitchFamily="34" charset="-120"/>
              <a:ea typeface="微軟正黑體" panose="020B0604030504040204" pitchFamily="34" charset="-120"/>
              <a:cs typeface="Heiti TC Light"/>
            </a:endParaRPr>
          </a:p>
          <a:p>
            <a:r>
              <a:rPr lang="en-US" altLang="zh-TW"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市 綜治辦</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 </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smtClean="0">
                <a:solidFill>
                  <a:schemeClr val="bg1"/>
                </a:solidFill>
                <a:latin typeface="微軟正黑體" panose="020B0604030504040204" pitchFamily="34" charset="-120"/>
                <a:ea typeface="微軟正黑體" panose="020B0604030504040204" pitchFamily="34" charset="-120"/>
                <a:cs typeface="Heiti TC Light"/>
              </a:rPr>
              <a:t>聽</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6.16</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分鐘</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/3.06</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分鐘真相</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b="1" smtClean="0">
                <a:solidFill>
                  <a:srgbClr val="FFFF00"/>
                </a:solidFill>
                <a:latin typeface="微軟正黑體" panose="020B0604030504040204" pitchFamily="34" charset="-120"/>
                <a:ea typeface="微軟正黑體" panose="020B0604030504040204" pitchFamily="34" charset="-120"/>
                <a:cs typeface="Heiti TC Light"/>
              </a:rPr>
              <a:t>願意向上級反映拆除邪惡展板 </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r>
              <a:rPr lang="zh-TW" altLang="en-US" smtClean="0">
                <a:solidFill>
                  <a:schemeClr val="bg1"/>
                </a:solidFill>
                <a:latin typeface="微軟正黑體" panose="020B0604030504040204" pitchFamily="34" charset="-120"/>
                <a:ea typeface="微軟正黑體" panose="020B0604030504040204" pitchFamily="34" charset="-120"/>
                <a:cs typeface="Heiti TC Light"/>
              </a:rPr>
              <a:t>等毒害世人的資料 ***</a:t>
            </a:r>
            <a:r>
              <a:rPr lang="zh-TW" altLang="en-US" b="1" smtClean="0">
                <a:solidFill>
                  <a:srgbClr val="FFFF00"/>
                </a:solidFill>
                <a:latin typeface="微軟正黑體" panose="020B0604030504040204" pitchFamily="34" charset="-120"/>
                <a:ea typeface="微軟正黑體" panose="020B0604030504040204" pitchFamily="34" charset="-120"/>
                <a:cs typeface="Heiti TC Light"/>
              </a:rPr>
              <a:t>態度有轉變</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latin typeface="Heiti TC Light"/>
              <a:ea typeface="微軟正黑體" panose="020B0604030504040204" pitchFamily="34" charset="-120"/>
              <a:cs typeface="Heiti TC Light"/>
            </a:endParaRPr>
          </a:p>
          <a:p>
            <a:r>
              <a:rPr lang="en-US" altLang="zh-TW"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街道綜治辦</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smtClean="0">
                <a:solidFill>
                  <a:schemeClr val="bg1"/>
                </a:solidFill>
                <a:latin typeface="微軟正黑體" panose="020B0604030504040204" pitchFamily="34" charset="-120"/>
                <a:ea typeface="微軟正黑體" panose="020B0604030504040204" pitchFamily="34" charset="-120"/>
                <a:cs typeface="Heiti TC Light"/>
              </a:rPr>
              <a:t>聽很多真相 說在辦公室不方便講太多</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en-US" altLang="zh-TW" smtClean="0">
                <a:solidFill>
                  <a:schemeClr val="bg1"/>
                </a:solidFill>
                <a:latin typeface="微軟正黑體" panose="020B0604030504040204" pitchFamily="34" charset="-120"/>
                <a:ea typeface="微軟正黑體" panose="020B0604030504040204" pitchFamily="34" charset="-120"/>
                <a:cs typeface="Heiti TC Light"/>
              </a:rPr>
              <a:t>2.47</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分鐘</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/1.43</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分鐘 ****</a:t>
            </a:r>
            <a:r>
              <a:rPr lang="zh-TW" altLang="en-US" b="1" smtClean="0">
                <a:solidFill>
                  <a:srgbClr val="FFFF00"/>
                </a:solidFill>
                <a:latin typeface="微軟正黑體" panose="020B0604030504040204" pitchFamily="34" charset="-120"/>
                <a:ea typeface="微軟正黑體" panose="020B0604030504040204" pitchFamily="34" charset="-120"/>
                <a:cs typeface="Heiti TC Light"/>
              </a:rPr>
              <a:t>態度有轉變</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a:p>
            <a:r>
              <a:rPr lang="en-US" altLang="zh-TW" dirty="0" err="1"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市</a:t>
            </a:r>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局</a:t>
            </a:r>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鎮教育局    </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smtClean="0">
                <a:solidFill>
                  <a:schemeClr val="bg1"/>
                </a:solidFill>
                <a:latin typeface="微軟正黑體" panose="020B0604030504040204" pitchFamily="34" charset="-120"/>
                <a:ea typeface="微軟正黑體" panose="020B0604030504040204" pitchFamily="34" charset="-120"/>
                <a:cs typeface="Heiti TC Light"/>
              </a:rPr>
              <a:t>聽</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5</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a:t>
            </a:r>
            <a:r>
              <a:rPr lang="en-US" altLang="zh-TW" dirty="0">
                <a:solidFill>
                  <a:schemeClr val="bg1"/>
                </a:solidFill>
                <a:latin typeface="微軟正黑體" panose="020B0604030504040204" pitchFamily="34" charset="-120"/>
                <a:ea typeface="微軟正黑體" panose="020B0604030504040204" pitchFamily="34" charset="-120"/>
                <a:cs typeface="Heiti TC Light"/>
              </a:rPr>
              <a:t>24</a:t>
            </a:r>
            <a:r>
              <a:rPr lang="zh-TW" altLang="en-US">
                <a:solidFill>
                  <a:schemeClr val="bg1"/>
                </a:solidFill>
                <a:latin typeface="微軟正黑體" panose="020B0604030504040204" pitchFamily="34" charset="-120"/>
                <a:ea typeface="微軟正黑體" panose="020B0604030504040204" pitchFamily="34" charset="-120"/>
                <a:cs typeface="Heiti TC Light"/>
              </a:rPr>
              <a:t>秒</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他很認真的記下</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qq</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號，微信號       </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b="1" smtClean="0">
                <a:solidFill>
                  <a:srgbClr val="FFFF00"/>
                </a:solidFill>
                <a:latin typeface="微軟正黑體" panose="020B0604030504040204" pitchFamily="34" charset="-120"/>
                <a:ea typeface="微軟正黑體" panose="020B0604030504040204" pitchFamily="34" charset="-120"/>
                <a:cs typeface="Heiti TC Light"/>
              </a:rPr>
              <a:t>讓他上大紀元網，幫助</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自己和親友</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做三</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退</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r>
              <a:rPr lang="zh-TW" altLang="en-US" b="1" smtClean="0">
                <a:solidFill>
                  <a:srgbClr val="FFFF00"/>
                </a:solidFill>
                <a:latin typeface="微軟正黑體" panose="020B0604030504040204" pitchFamily="34" charset="-120"/>
                <a:ea typeface="微軟正黑體" panose="020B0604030504040204" pitchFamily="34" charset="-120"/>
                <a:cs typeface="Heiti TC Light"/>
              </a:rPr>
              <a:t>他說好，讓他看新唐人電視臺，他說好。</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mr-IN" altLang="zh-TW">
                <a:solidFill>
                  <a:schemeClr val="bg1"/>
                </a:solidFill>
                <a:latin typeface="微軟正黑體" panose="020B0604030504040204" pitchFamily="34" charset="-120"/>
                <a:ea typeface="微軟正黑體" panose="020B0604030504040204" pitchFamily="34" charset="-120"/>
                <a:cs typeface="Heiti TC Light"/>
              </a:rPr>
              <a:t>市</a:t>
            </a:r>
            <a:r>
              <a:rPr lang="zh-TW" altLang="en-US">
                <a:solidFill>
                  <a:schemeClr val="bg1"/>
                </a:solidFill>
                <a:latin typeface="微軟正黑體" panose="020B0604030504040204" pitchFamily="34" charset="-120"/>
                <a:ea typeface="微軟正黑體" panose="020B0604030504040204" pitchFamily="34" charset="-120"/>
                <a:cs typeface="Heiti TC Light"/>
              </a:rPr>
              <a:t> </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XX</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單位 </a:t>
            </a:r>
            <a:r>
              <a:rPr lang="mr-IN" altLang="zh-TW" smtClean="0">
                <a:solidFill>
                  <a:schemeClr val="bg1"/>
                </a:solidFill>
                <a:latin typeface="微軟正黑體" panose="020B0604030504040204" pitchFamily="34" charset="-120"/>
                <a:ea typeface="微軟正黑體" panose="020B0604030504040204" pitchFamily="34" charset="-120"/>
                <a:cs typeface="Heiti TC Light"/>
              </a:rPr>
              <a:t>局長    聽1</a:t>
            </a:r>
            <a:r>
              <a:rPr lang="mr-IN" altLang="zh-TW" dirty="0">
                <a:solidFill>
                  <a:schemeClr val="bg1"/>
                </a:solidFill>
                <a:latin typeface="微軟正黑體" panose="020B0604030504040204" pitchFamily="34" charset="-120"/>
                <a:ea typeface="微軟正黑體" panose="020B0604030504040204" pitchFamily="34" charset="-120"/>
                <a:cs typeface="Heiti TC Light"/>
              </a:rPr>
              <a:t>分22秒 </a:t>
            </a:r>
            <a:r>
              <a:rPr lang="mr-IN" altLang="zh-TW">
                <a:solidFill>
                  <a:schemeClr val="bg1"/>
                </a:solidFill>
                <a:latin typeface="微軟正黑體" panose="020B0604030504040204" pitchFamily="34" charset="-120"/>
                <a:ea typeface="微軟正黑體" panose="020B0604030504040204" pitchFamily="34" charset="-120"/>
                <a:cs typeface="Heiti TC Light"/>
              </a:rPr>
              <a:t>50</a:t>
            </a:r>
            <a:r>
              <a:rPr lang="mr-IN" altLang="zh-TW" smtClean="0">
                <a:solidFill>
                  <a:schemeClr val="bg1"/>
                </a:solidFill>
                <a:latin typeface="微軟正黑體" panose="020B0604030504040204" pitchFamily="34" charset="-120"/>
                <a:ea typeface="微軟正黑體" panose="020B0604030504040204" pitchFamily="34" charset="-120"/>
                <a:cs typeface="Heiti TC Light"/>
              </a:rPr>
              <a:t>秒</a:t>
            </a:r>
            <a:r>
              <a:rPr lang="mr-IN" altLang="zh-TW" b="1" smtClean="0">
                <a:solidFill>
                  <a:srgbClr val="FFFF00"/>
                </a:solidFill>
                <a:latin typeface="微軟正黑體" panose="020B0604030504040204" pitchFamily="34" charset="-120"/>
                <a:ea typeface="微軟正黑體" panose="020B0604030504040204" pitchFamily="34" charset="-120"/>
                <a:cs typeface="Heiti TC Light"/>
              </a:rPr>
              <a:t>退黨</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a:p>
            <a:r>
              <a:rPr lang="cs-CZ" altLang="zh-TW" dirty="0">
                <a:solidFill>
                  <a:schemeClr val="bg1"/>
                </a:solidFill>
                <a:latin typeface="微軟正黑體" panose="020B0604030504040204" pitchFamily="34" charset="-120"/>
                <a:ea typeface="微軟正黑體" panose="020B0604030504040204" pitchFamily="34" charset="-120"/>
                <a:cs typeface="Heiti TC Light"/>
              </a:rPr>
              <a:t>oo</a:t>
            </a:r>
            <a:r>
              <a:rPr lang="cs-CZ" altLang="zh-TW">
                <a:solidFill>
                  <a:schemeClr val="bg1"/>
                </a:solidFill>
                <a:latin typeface="微軟正黑體" panose="020B0604030504040204" pitchFamily="34" charset="-120"/>
                <a:ea typeface="微軟正黑體" panose="020B0604030504040204" pitchFamily="34" charset="-120"/>
                <a:cs typeface="Heiti TC Light"/>
              </a:rPr>
              <a:t>市</a:t>
            </a:r>
            <a:r>
              <a:rPr lang="en-US" altLang="zh-TW" smtClean="0">
                <a:solidFill>
                  <a:schemeClr val="bg1"/>
                </a:solidFill>
                <a:latin typeface="微軟正黑體" panose="020B0604030504040204" pitchFamily="34" charset="-120"/>
                <a:ea typeface="微軟正黑體" panose="020B0604030504040204" pitchFamily="34" charset="-120"/>
                <a:cs typeface="Heiti TC Light"/>
              </a:rPr>
              <a:t>XX</a:t>
            </a:r>
            <a:r>
              <a:rPr lang="cs-CZ" altLang="zh-TW" smtClean="0">
                <a:solidFill>
                  <a:schemeClr val="bg1"/>
                </a:solidFill>
                <a:latin typeface="微軟正黑體" panose="020B0604030504040204" pitchFamily="34" charset="-120"/>
                <a:ea typeface="微軟正黑體" panose="020B0604030504040204" pitchFamily="34" charset="-120"/>
                <a:cs typeface="Heiti TC Light"/>
              </a:rPr>
              <a:t>市政法委   聽1分17秒 </a:t>
            </a:r>
            <a:r>
              <a:rPr lang="zh-TW" altLang="en-US" smtClean="0">
                <a:solidFill>
                  <a:schemeClr val="bg1"/>
                </a:solidFill>
                <a:latin typeface="微軟正黑體" panose="020B0604030504040204" pitchFamily="34" charset="-120"/>
                <a:ea typeface="微軟正黑體" panose="020B0604030504040204" pitchFamily="34" charset="-120"/>
                <a:cs typeface="Heiti TC Light"/>
              </a:rPr>
              <a:t> </a:t>
            </a:r>
            <a:r>
              <a:rPr lang="cs-CZ" altLang="zh-TW" b="1" smtClean="0">
                <a:solidFill>
                  <a:srgbClr val="FFFF00"/>
                </a:solidFill>
                <a:latin typeface="微軟正黑體" panose="020B0604030504040204" pitchFamily="34" charset="-120"/>
                <a:ea typeface="微軟正黑體" panose="020B0604030504040204" pitchFamily="34" charset="-120"/>
                <a:cs typeface="Heiti TC Light"/>
              </a:rPr>
              <a:t>退黨團隊</a:t>
            </a:r>
            <a:r>
              <a:rPr lang="cs-CZ" altLang="zh-TW" smtClean="0">
                <a:latin typeface="微軟正黑體" panose="020B0604030504040204" pitchFamily="34" charset="-120"/>
                <a:ea typeface="微軟正黑體" panose="020B0604030504040204" pitchFamily="34" charset="-120"/>
                <a:cs typeface="Heiti TC Light"/>
              </a:rPr>
              <a:t>. </a:t>
            </a:r>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761322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4215" y="980728"/>
            <a:ext cx="8795569" cy="5724644"/>
          </a:xfrm>
          <a:prstGeom prst="rect">
            <a:avLst/>
          </a:prstGeom>
        </p:spPr>
        <p:txBody>
          <a:bodyPr wrap="square">
            <a:spAutoFit/>
          </a:bodyPr>
          <a:lstStyle/>
          <a:p>
            <a:r>
              <a:rPr lang="en-US" altLang="zh-CN" sz="2800" b="1" dirty="0" smtClean="0">
                <a:latin typeface="微軟正黑體" panose="020B0604030504040204" pitchFamily="34" charset="-120"/>
                <a:ea typeface="微軟正黑體" panose="020B0604030504040204" pitchFamily="34" charset="-120"/>
              </a:rPr>
              <a:t>4</a:t>
            </a:r>
            <a:r>
              <a:rPr lang="en-US" altLang="zh-CN" sz="2200" b="1" dirty="0" smtClean="0">
                <a:latin typeface="微軟正黑體" panose="020B0604030504040204" pitchFamily="34" charset="-120"/>
                <a:ea typeface="微軟正黑體" panose="020B0604030504040204" pitchFamily="34" charset="-120"/>
              </a:rPr>
              <a:t>. </a:t>
            </a:r>
            <a:r>
              <a:rPr lang="zh-CN" altLang="zh-TW" sz="2200" b="1" dirty="0" smtClean="0">
                <a:latin typeface="微軟正黑體" panose="020B0604030504040204" pitchFamily="34" charset="-120"/>
                <a:ea typeface="微軟正黑體" panose="020B0604030504040204" pitchFamily="34" charset="-120"/>
              </a:rPr>
              <a:t>中共公安部先後在</a:t>
            </a:r>
            <a:r>
              <a:rPr lang="en-US" altLang="zh-TW" sz="2200" b="1" dirty="0" smtClean="0">
                <a:solidFill>
                  <a:srgbClr val="0070C0"/>
                </a:solidFill>
                <a:latin typeface="微軟正黑體" panose="020B0604030504040204" pitchFamily="34" charset="-120"/>
                <a:ea typeface="微軟正黑體" panose="020B0604030504040204" pitchFamily="34" charset="-120"/>
              </a:rPr>
              <a:t>2000</a:t>
            </a:r>
            <a:r>
              <a:rPr lang="zh-CN" altLang="zh-TW" sz="2200" b="1" dirty="0">
                <a:solidFill>
                  <a:srgbClr val="0070C0"/>
                </a:solidFill>
                <a:latin typeface="微軟正黑體" panose="020B0604030504040204" pitchFamily="34" charset="-120"/>
                <a:ea typeface="微軟正黑體" panose="020B0604030504040204" pitchFamily="34" charset="-120"/>
              </a:rPr>
              <a:t>年、</a:t>
            </a:r>
            <a:r>
              <a:rPr lang="en-US" altLang="zh-TW" sz="2200" b="1" dirty="0">
                <a:solidFill>
                  <a:srgbClr val="0070C0"/>
                </a:solidFill>
                <a:latin typeface="微軟正黑體" panose="020B0604030504040204" pitchFamily="34" charset="-120"/>
                <a:ea typeface="微軟正黑體" panose="020B0604030504040204" pitchFamily="34" charset="-120"/>
              </a:rPr>
              <a:t>2005</a:t>
            </a:r>
            <a:r>
              <a:rPr lang="zh-CN" altLang="zh-TW" sz="2200" b="1" dirty="0">
                <a:solidFill>
                  <a:srgbClr val="0070C0"/>
                </a:solidFill>
                <a:latin typeface="微軟正黑體" panose="020B0604030504040204" pitchFamily="34" charset="-120"/>
                <a:ea typeface="微軟正黑體" panose="020B0604030504040204" pitchFamily="34" charset="-120"/>
              </a:rPr>
              <a:t>年和</a:t>
            </a:r>
            <a:r>
              <a:rPr lang="en-US" altLang="zh-TW" sz="2200" b="1" dirty="0" smtClean="0">
                <a:solidFill>
                  <a:srgbClr val="0070C0"/>
                </a:solidFill>
                <a:latin typeface="微軟正黑體" panose="020B0604030504040204" pitchFamily="34" charset="-120"/>
                <a:ea typeface="微軟正黑體" panose="020B0604030504040204" pitchFamily="34" charset="-120"/>
              </a:rPr>
              <a:t>2014</a:t>
            </a:r>
            <a:r>
              <a:rPr lang="zh-CN" altLang="zh-TW" sz="2200" b="1" dirty="0" smtClean="0">
                <a:solidFill>
                  <a:srgbClr val="0070C0"/>
                </a:solidFill>
                <a:latin typeface="微軟正黑體" panose="020B0604030504040204" pitchFamily="34" charset="-120"/>
                <a:ea typeface="微軟正黑體" panose="020B0604030504040204" pitchFamily="34" charset="-120"/>
              </a:rPr>
              <a:t>年</a:t>
            </a:r>
            <a:r>
              <a:rPr lang="zh-CN" altLang="zh-TW" sz="2200" b="1" dirty="0" smtClean="0">
                <a:latin typeface="微軟正黑體" panose="020B0604030504040204" pitchFamily="34" charset="-120"/>
                <a:ea typeface="微軟正黑體" panose="020B0604030504040204" pitchFamily="34" charset="-120"/>
              </a:rPr>
              <a:t>發佈要取締的</a:t>
            </a:r>
            <a:r>
              <a:rPr lang="en-US" altLang="zh-TW" sz="2200" b="1" dirty="0" smtClean="0">
                <a:latin typeface="微軟正黑體" panose="020B0604030504040204" pitchFamily="34" charset="-120"/>
                <a:ea typeface="微軟正黑體" panose="020B0604030504040204" pitchFamily="34" charset="-120"/>
              </a:rPr>
              <a:t>14</a:t>
            </a:r>
            <a:r>
              <a:rPr lang="zh-CN" altLang="zh-TW" sz="2200" b="1" dirty="0" smtClean="0">
                <a:latin typeface="微軟正黑體" panose="020B0604030504040204" pitchFamily="34" charset="-120"/>
                <a:ea typeface="微軟正黑體" panose="020B0604030504040204" pitchFamily="34" charset="-120"/>
              </a:rPr>
              <a:t>種邪教組織名單中，</a:t>
            </a:r>
            <a:r>
              <a:rPr lang="zh-CN" altLang="zh-TW" sz="2200" b="1" dirty="0" smtClean="0">
                <a:solidFill>
                  <a:srgbClr val="0070C0"/>
                </a:solidFill>
                <a:latin typeface="微軟正黑體" panose="020B0604030504040204" pitchFamily="34" charset="-120"/>
                <a:ea typeface="微軟正黑體" panose="020B0604030504040204" pitchFamily="34" charset="-120"/>
              </a:rPr>
              <a:t>都沒有法輪功。</a:t>
            </a:r>
            <a:endParaRPr lang="en-US" altLang="zh-CN" sz="2200" b="1" dirty="0">
              <a:solidFill>
                <a:srgbClr val="0070C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-2000</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中華人民共和國公安部關於認定和取締邪教組織若干問題的通知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2000]39</a:t>
            </a:r>
            <a:r>
              <a:rPr lang="zh-TW" altLang="en-US" sz="2000" dirty="0" smtClean="0">
                <a:latin typeface="微軟正黑體" panose="020B0604030504040204" pitchFamily="34" charset="-120"/>
                <a:ea typeface="微軟正黑體" panose="020B0604030504040204" pitchFamily="34" charset="-120"/>
              </a:rPr>
              <a:t>號），沒有法輪功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-2005</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中華人民共和國公安部關於認定和取締邪教組織若干問題的通知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2005]39</a:t>
            </a:r>
            <a:r>
              <a:rPr lang="zh-TW" altLang="en-US" sz="2000" dirty="0" smtClean="0">
                <a:latin typeface="微軟正黑體" panose="020B0604030504040204" pitchFamily="34" charset="-120"/>
                <a:ea typeface="微軟正黑體" panose="020B0604030504040204" pitchFamily="34" charset="-120"/>
              </a:rPr>
              <a:t>號）沒有法輪功</a:t>
            </a:r>
            <a:endParaRPr lang="en-US" altLang="zh-CN" sz="2000" dirty="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en-US" altLang="zh-CN" sz="2000" dirty="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月公安部公佈名單有</a:t>
            </a:r>
            <a:r>
              <a:rPr lang="en-US" altLang="zh-TW" sz="2000" dirty="0" smtClean="0">
                <a:latin typeface="微軟正黑體" panose="020B0604030504040204" pitchFamily="34" charset="-120"/>
                <a:ea typeface="微軟正黑體" panose="020B0604030504040204" pitchFamily="34" charset="-120"/>
              </a:rPr>
              <a:t>14</a:t>
            </a:r>
            <a:r>
              <a:rPr lang="zh-TW" altLang="en-US" sz="2000" dirty="0" smtClean="0">
                <a:latin typeface="微軟正黑體" panose="020B0604030504040204" pitchFamily="34" charset="-120"/>
                <a:ea typeface="微軟正黑體" panose="020B0604030504040204" pitchFamily="34" charset="-120"/>
              </a:rPr>
              <a:t>種，法輪功仍不在其內</a:t>
            </a:r>
            <a:endParaRPr lang="en-US" altLang="zh-TW" sz="2000" dirty="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5. </a:t>
            </a:r>
            <a:r>
              <a:rPr lang="zh-TW" altLang="zh-TW" sz="2200" dirty="0" smtClean="0">
                <a:latin typeface="微軟正黑體" panose="020B0604030504040204" pitchFamily="34" charset="-120"/>
                <a:ea typeface="微軟正黑體" panose="020B0604030504040204" pitchFamily="34" charset="-120"/>
              </a:rPr>
              <a:t>中共</a:t>
            </a:r>
            <a:r>
              <a:rPr lang="zh-TW" altLang="zh-TW" sz="2200" dirty="0">
                <a:latin typeface="微軟正黑體" panose="020B0604030504040204" pitchFamily="34" charset="-120"/>
                <a:ea typeface="微軟正黑體" panose="020B0604030504040204" pitchFamily="34" charset="-120"/>
              </a:rPr>
              <a:t>一直</a:t>
            </a:r>
            <a:r>
              <a:rPr lang="zh-TW" altLang="zh-TW" sz="2200" dirty="0" smtClean="0">
                <a:latin typeface="微軟正黑體" panose="020B0604030504040204" pitchFamily="34" charset="-120"/>
                <a:ea typeface="微軟正黑體" panose="020B0604030504040204" pitchFamily="34" charset="-120"/>
              </a:rPr>
              <a:t>以</a:t>
            </a:r>
            <a:r>
              <a:rPr lang="zh-TW" altLang="zh-TW" sz="2200" dirty="0" smtClean="0">
                <a:solidFill>
                  <a:srgbClr val="C00000"/>
                </a:solidFill>
                <a:latin typeface="微軟正黑體" panose="020B0604030504040204" pitchFamily="34" charset="-120"/>
                <a:ea typeface="微軟正黑體" panose="020B0604030504040204" pitchFamily="34" charset="-120"/>
              </a:rPr>
              <a:t>刑法第三百條</a:t>
            </a:r>
            <a:r>
              <a:rPr lang="zh-TW" altLang="zh-TW" sz="2200" u="sng" dirty="0" smtClean="0">
                <a:latin typeface="微軟正黑體" panose="020B0604030504040204" pitchFamily="34" charset="-120"/>
                <a:ea typeface="微軟正黑體" panose="020B0604030504040204" pitchFamily="34" charset="-120"/>
              </a:rPr>
              <a:t>「組織、利用會道門、邪教組織、利用迷信破壞法律實施罪」來迫害法輪功學員</a:t>
            </a:r>
            <a:r>
              <a:rPr lang="zh-TW" altLang="zh-TW" sz="2200" dirty="0" smtClean="0">
                <a:latin typeface="微軟正黑體" panose="020B0604030504040204" pitchFamily="34" charset="-120"/>
                <a:ea typeface="微軟正黑體" panose="020B0604030504040204" pitchFamily="34" charset="-120"/>
              </a:rPr>
              <a:t>。</a:t>
            </a:r>
            <a:r>
              <a:rPr lang="zh-TW" altLang="zh-TW" sz="2200" b="1" u="sng" dirty="0" smtClean="0">
                <a:solidFill>
                  <a:srgbClr val="0070C0"/>
                </a:solidFill>
                <a:latin typeface="微軟正黑體" panose="020B0604030504040204" pitchFamily="34" charset="-120"/>
                <a:ea typeface="微軟正黑體" panose="020B0604030504040204" pitchFamily="34" charset="-120"/>
              </a:rPr>
              <a:t>可是，立法機關、司法機關均無法律檔或司法解釋明確法輪功組織是邪教組織</a:t>
            </a:r>
            <a:r>
              <a:rPr lang="zh-TW" altLang="en-US"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刑法第三百條說是破壞了法律實施，</a:t>
            </a:r>
            <a:r>
              <a:rPr lang="zh-TW" altLang="zh-TW" sz="2200" b="1" u="sng" dirty="0" smtClean="0">
                <a:solidFill>
                  <a:srgbClr val="0070C0"/>
                </a:solidFill>
                <a:latin typeface="微軟正黑體" panose="020B0604030504040204" pitchFamily="34" charset="-120"/>
                <a:ea typeface="微軟正黑體" panose="020B0604030504040204" pitchFamily="34" charset="-120"/>
              </a:rPr>
              <a:t>公訴人和法官卻又都說不出法輪功學員到底破壞了哪條法律和法規的實施。</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10-3. </a:t>
            </a:r>
            <a:r>
              <a:rPr lang="zh-TW" altLang="en-US" sz="3200" b="1" dirty="0" smtClean="0">
                <a:latin typeface="微軟正黑體" panose="020B0604030504040204" pitchFamily="34" charset="-120"/>
                <a:ea typeface="微軟正黑體" panose="020B0604030504040204" pitchFamily="34" charset="-120"/>
              </a:rPr>
              <a:t>切入點參考</a:t>
            </a:r>
            <a:endParaRPr lang="zh-TW" altLang="en-US" dirty="0"/>
          </a:p>
        </p:txBody>
      </p:sp>
      <p:sp>
        <p:nvSpPr>
          <p:cNvPr id="6" name="矩形 5"/>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切入點</a:t>
            </a:r>
            <a:r>
              <a:rPr lang="en-US" altLang="zh-TW" sz="4000" b="1" dirty="0" smtClean="0">
                <a:solidFill>
                  <a:schemeClr val="accent4">
                    <a:lumMod val="75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769078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835" y="1196753"/>
            <a:ext cx="8772213" cy="302433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TW" altLang="en-US" sz="2400" b="1" dirty="0" smtClean="0">
                <a:solidFill>
                  <a:srgbClr val="C00000"/>
                </a:solidFill>
                <a:latin typeface="微軟正黑體" panose="020B0604030504040204" pitchFamily="34" charset="-120"/>
                <a:ea typeface="微軟正黑體" panose="020B0604030504040204" pitchFamily="34" charset="-120"/>
              </a:rPr>
              <a:t>南通</a:t>
            </a:r>
            <a:r>
              <a:rPr lang="zh-CN" altLang="zh-TW" sz="2400" b="1" dirty="0" smtClean="0">
                <a:solidFill>
                  <a:srgbClr val="C00000"/>
                </a:solidFill>
                <a:latin typeface="微軟正黑體" panose="020B0604030504040204" pitchFamily="34" charset="-120"/>
                <a:ea typeface="微軟正黑體" panose="020B0604030504040204" pitchFamily="34" charset="-120"/>
              </a:rPr>
              <a:t>市</a:t>
            </a:r>
            <a:r>
              <a:rPr lang="zh-CN" altLang="zh-TW" sz="2400" dirty="0" smtClean="0">
                <a:latin typeface="微軟正黑體" panose="020B0604030504040204" pitchFamily="34" charset="-120"/>
                <a:ea typeface="微軟正黑體" panose="020B0604030504040204" pitchFamily="34" charset="-120"/>
              </a:rPr>
              <a:t>許多官員因迫害法輪功被國際追查，包括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南通</a:t>
            </a:r>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市</a:t>
            </a:r>
            <a:r>
              <a:rPr lang="zh-CN" altLang="zh-TW" sz="2400" dirty="0" smtClean="0">
                <a:latin typeface="微軟正黑體" panose="020B0604030504040204" pitchFamily="34" charset="-120"/>
                <a:ea typeface="微軟正黑體" panose="020B0604030504040204" pitchFamily="34" charset="-120"/>
              </a:rPr>
              <a:t>公安局長</a:t>
            </a:r>
            <a:r>
              <a:rPr lang="zh-CN" altLang="zh-TW" sz="2400" b="1" dirty="0" smtClean="0">
                <a:solidFill>
                  <a:srgbClr val="0070C0"/>
                </a:solidFill>
                <a:latin typeface="微軟正黑體" panose="020B0604030504040204" pitchFamily="34" charset="-120"/>
                <a:ea typeface="微軟正黑體" panose="020B0604030504040204" pitchFamily="34" charset="-120"/>
              </a:rPr>
              <a:t>沈文祖</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南</a:t>
            </a:r>
            <a:r>
              <a:rPr lang="zh-CN" altLang="zh-TW" sz="2400" dirty="0">
                <a:latin typeface="微軟正黑體" panose="020B0604030504040204" pitchFamily="34" charset="-120"/>
                <a:ea typeface="微軟正黑體" panose="020B0604030504040204" pitchFamily="34" charset="-120"/>
              </a:rPr>
              <a:t>通市</a:t>
            </a:r>
            <a:r>
              <a:rPr lang="en-US" altLang="zh-TW" sz="2400" dirty="0" smtClean="0">
                <a:latin typeface="微軟正黑體" panose="020B0604030504040204" pitchFamily="34" charset="-120"/>
                <a:ea typeface="微軟正黑體" panose="020B0604030504040204" pitchFamily="34" charset="-120"/>
              </a:rPr>
              <a:t>610</a:t>
            </a:r>
            <a:r>
              <a:rPr lang="zh-CN" altLang="zh-TW" sz="2400" dirty="0" smtClean="0">
                <a:latin typeface="微軟正黑體" panose="020B0604030504040204" pitchFamily="34" charset="-120"/>
                <a:ea typeface="微軟正黑體" panose="020B0604030504040204" pitchFamily="34" charset="-120"/>
              </a:rPr>
              <a:t>辦公室主任</a:t>
            </a:r>
            <a:r>
              <a:rPr lang="zh-CN" altLang="zh-TW" sz="2400" b="1" dirty="0" smtClean="0">
                <a:solidFill>
                  <a:srgbClr val="0070C0"/>
                </a:solidFill>
                <a:latin typeface="微軟正黑體" panose="020B0604030504040204" pitchFamily="34" charset="-120"/>
                <a:ea typeface="微軟正黑體" panose="020B0604030504040204" pitchFamily="34" charset="-120"/>
              </a:rPr>
              <a:t>吳忠燦</a:t>
            </a:r>
            <a:endParaRPr lang="en-US" altLang="zh-CN" sz="2400" b="1" dirty="0" smtClean="0">
              <a:solidFill>
                <a:srgbClr val="0070C0"/>
              </a:solidFill>
              <a:latin typeface="微軟正黑體" panose="020B0604030504040204" pitchFamily="34" charset="-120"/>
              <a:ea typeface="微軟正黑體" panose="020B0604030504040204" pitchFamily="34" charset="-120"/>
            </a:endParaRPr>
          </a:p>
          <a:p>
            <a:endParaRPr lang="en-US" altLang="zh-CN" sz="24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港閘區</a:t>
            </a:r>
            <a:r>
              <a:rPr lang="zh-CN" altLang="zh-TW" sz="2400" dirty="0" smtClean="0">
                <a:latin typeface="微軟正黑體" panose="020B0604030504040204" pitchFamily="34" charset="-120"/>
                <a:ea typeface="微軟正黑體" panose="020B0604030504040204" pitchFamily="34" charset="-120"/>
              </a:rPr>
              <a:t>政法委書記</a:t>
            </a:r>
            <a:r>
              <a:rPr lang="zh-CN" altLang="zh-TW" sz="2400" b="1" dirty="0" smtClean="0">
                <a:solidFill>
                  <a:srgbClr val="0070C0"/>
                </a:solidFill>
                <a:latin typeface="微軟正黑體" panose="020B0604030504040204" pitchFamily="34" charset="-120"/>
                <a:ea typeface="微軟正黑體" panose="020B0604030504040204" pitchFamily="34" charset="-120"/>
              </a:rPr>
              <a:t>周明華、蔣才茂、</a:t>
            </a:r>
            <a:endParaRPr lang="en-US" altLang="zh-CN" sz="2400" b="1" dirty="0" smtClean="0">
              <a:solidFill>
                <a:srgbClr val="0070C0"/>
              </a:solidFill>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港閘區</a:t>
            </a:r>
            <a:r>
              <a:rPr lang="en-US" altLang="zh-TW" sz="2400" dirty="0" smtClean="0">
                <a:latin typeface="微軟正黑體" panose="020B0604030504040204" pitchFamily="34" charset="-120"/>
                <a:ea typeface="微軟正黑體" panose="020B0604030504040204" pitchFamily="34" charset="-120"/>
              </a:rPr>
              <a:t>610</a:t>
            </a:r>
            <a:r>
              <a:rPr lang="zh-CN" altLang="zh-TW" sz="2400" dirty="0" smtClean="0">
                <a:latin typeface="微軟正黑體" panose="020B0604030504040204" pitchFamily="34" charset="-120"/>
                <a:ea typeface="微軟正黑體" panose="020B0604030504040204" pitchFamily="34" charset="-120"/>
              </a:rPr>
              <a:t>辦公室綜合協調科科長</a:t>
            </a:r>
            <a:r>
              <a:rPr lang="zh-CN" altLang="zh-TW" sz="2400" b="1" dirty="0" smtClean="0">
                <a:solidFill>
                  <a:srgbClr val="0070C0"/>
                </a:solidFill>
                <a:latin typeface="微軟正黑體" panose="020B0604030504040204" pitchFamily="34" charset="-120"/>
                <a:ea typeface="微軟正黑體" panose="020B0604030504040204" pitchFamily="34" charset="-120"/>
              </a:rPr>
              <a:t>餘樹和</a:t>
            </a:r>
            <a:r>
              <a:rPr lang="zh-TW" altLang="en-US" sz="2400" b="1" dirty="0" smtClean="0">
                <a:solidFill>
                  <a:srgbClr val="0070C0"/>
                </a:solidFill>
                <a:latin typeface="微軟正黑體" panose="020B0604030504040204" pitchFamily="34" charset="-120"/>
                <a:ea typeface="微軟正黑體" panose="020B0604030504040204" pitchFamily="34" charset="-120"/>
              </a:rPr>
              <a:t>  </a:t>
            </a:r>
            <a:r>
              <a:rPr lang="zh-TW" altLang="en-US" sz="2400" b="1" dirty="0" smtClean="0">
                <a:latin typeface="微軟正黑體" panose="020B0604030504040204" pitchFamily="34" charset="-120"/>
                <a:ea typeface="微軟正黑體" panose="020B0604030504040204" pitchFamily="34" charset="-120"/>
              </a:rPr>
              <a:t>等人。</a:t>
            </a:r>
            <a:endParaRPr lang="en-US" altLang="zh-CN"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10-4.</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a:latin typeface="微軟正黑體" panose="020B0604030504040204" pitchFamily="34" charset="-120"/>
                <a:ea typeface="微軟正黑體" panose="020B0604030504040204" pitchFamily="34" charset="-120"/>
              </a:rPr>
              <a:t>南通</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被國際追查官員</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191396" y="4510237"/>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a:solidFill>
                  <a:srgbClr val="C00000"/>
                </a:solidFill>
                <a:latin typeface="微軟正黑體" panose="020B0604030504040204" pitchFamily="34" charset="-120"/>
                <a:ea typeface="微軟正黑體" panose="020B0604030504040204" pitchFamily="34" charset="-120"/>
              </a:rPr>
              <a:t>江蘇</a:t>
            </a:r>
            <a:r>
              <a:rPr lang="zh-TW" altLang="en-US" sz="2400" b="1" dirty="0" smtClean="0">
                <a:solidFill>
                  <a:srgbClr val="C00000"/>
                </a:solidFill>
                <a:latin typeface="微軟正黑體" panose="020B0604030504040204" pitchFamily="34" charset="-120"/>
                <a:ea typeface="微軟正黑體" panose="020B0604030504040204" pitchFamily="34" charset="-120"/>
              </a:rPr>
              <a:t>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164288" y="100432"/>
            <a:ext cx="1847942"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2</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581315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10-5.</a:t>
            </a:r>
            <a:r>
              <a:rPr lang="zh-TW" altLang="en-US" sz="3200" b="1" dirty="0" smtClean="0">
                <a:solidFill>
                  <a:schemeClr val="bg1"/>
                </a:solidFill>
                <a:latin typeface="微軟正黑體" panose="020B0604030504040204" pitchFamily="34" charset="-120"/>
                <a:ea typeface="微軟正黑體" panose="020B0604030504040204" pitchFamily="34" charset="-120"/>
              </a:rPr>
              <a:t> 南通市官員惡報案例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2</a:t>
            </a:r>
            <a:endParaRPr lang="zh-TW" altLang="en-US" sz="4000" b="1" dirty="0">
              <a:latin typeface="微軟正黑體" panose="020B0604030504040204" pitchFamily="34" charset="-120"/>
              <a:ea typeface="微軟正黑體" panose="020B0604030504040204" pitchFamily="34" charset="-120"/>
            </a:endParaRPr>
          </a:p>
        </p:txBody>
      </p:sp>
      <p:sp>
        <p:nvSpPr>
          <p:cNvPr id="5" name="Rectangle 4"/>
          <p:cNvSpPr/>
          <p:nvPr/>
        </p:nvSpPr>
        <p:spPr>
          <a:xfrm>
            <a:off x="179512" y="980728"/>
            <a:ext cx="8856984" cy="5447645"/>
          </a:xfrm>
          <a:prstGeom prst="rect">
            <a:avLst/>
          </a:prstGeom>
        </p:spPr>
        <p:txBody>
          <a:bodyPr wrap="square">
            <a:spAutoFit/>
          </a:bodyPr>
          <a:lstStyle/>
          <a:p>
            <a:r>
              <a:rPr lang="zh-TW" altLang="en-US" sz="2200" b="1" u="sng" dirty="0" smtClean="0">
                <a:latin typeface="微軟正黑體" panose="020B0604030504040204" pitchFamily="34" charset="-120"/>
                <a:ea typeface="微軟正黑體" panose="020B0604030504040204" pitchFamily="34" charset="-120"/>
              </a:rPr>
              <a:t>原</a:t>
            </a:r>
            <a:r>
              <a:rPr lang="en-US" altLang="zh-TW" sz="2200" b="1" u="sng" dirty="0" err="1" smtClean="0">
                <a:latin typeface="微軟正黑體" panose="020B0604030504040204" pitchFamily="34" charset="-120"/>
                <a:ea typeface="微軟正黑體" panose="020B0604030504040204" pitchFamily="34" charset="-120"/>
              </a:rPr>
              <a:t>南通市副市長</a:t>
            </a:r>
            <a:r>
              <a:rPr lang="zh-TW" altLang="en-US" sz="2200" b="1" u="sng" dirty="0" smtClean="0">
                <a:latin typeface="微軟正黑體" panose="020B0604030504040204" pitchFamily="34" charset="-120"/>
                <a:ea typeface="微軟正黑體" panose="020B0604030504040204" pitchFamily="34" charset="-120"/>
              </a:rPr>
              <a:t>，</a:t>
            </a:r>
            <a:r>
              <a:rPr lang="en-US" sz="2200" b="1" u="sng" dirty="0" err="1" smtClean="0">
                <a:solidFill>
                  <a:srgbClr val="0070C0"/>
                </a:solidFill>
                <a:latin typeface="微軟正黑體" panose="020B0604030504040204" pitchFamily="34" charset="-120"/>
                <a:ea typeface="微軟正黑體" panose="020B0604030504040204" pitchFamily="34" charset="-120"/>
              </a:rPr>
              <a:t>沈振新</a:t>
            </a:r>
            <a:r>
              <a:rPr lang="zh-TW" altLang="en-US" sz="2200" b="1" u="sng" dirty="0" smtClean="0">
                <a:latin typeface="微軟正黑體" panose="020B0604030504040204" pitchFamily="34" charset="-120"/>
                <a:ea typeface="微軟正黑體" panose="020B0604030504040204" pitchFamily="34" charset="-120"/>
              </a:rPr>
              <a:t>，</a:t>
            </a:r>
            <a:r>
              <a:rPr lang="en-US" altLang="zh-TW" sz="2200" b="1" u="sng" dirty="0" err="1" smtClean="0">
                <a:solidFill>
                  <a:srgbClr val="C00000"/>
                </a:solidFill>
                <a:latin typeface="微軟正黑體" panose="020B0604030504040204" pitchFamily="34" charset="-120"/>
                <a:ea typeface="微軟正黑體" panose="020B0604030504040204" pitchFamily="34" charset="-120"/>
              </a:rPr>
              <a:t>判刑入獄</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endParaRPr lang="en-US" sz="2200" dirty="0" smtClean="0">
              <a:latin typeface="微軟正黑體" panose="020B0604030504040204" pitchFamily="34" charset="-120"/>
              <a:ea typeface="微軟正黑體" panose="020B0604030504040204" pitchFamily="34" charset="-120"/>
            </a:endParaRPr>
          </a:p>
          <a:p>
            <a:r>
              <a:rPr lang="en-US" sz="2200" dirty="0" err="1" smtClean="0">
                <a:latin typeface="微軟正黑體" panose="020B0604030504040204" pitchFamily="34" charset="-120"/>
                <a:ea typeface="微軟正黑體" panose="020B0604030504040204" pitchFamily="34" charset="-120"/>
              </a:rPr>
              <a:t>為法輪功學員</a:t>
            </a:r>
            <a:r>
              <a:rPr lang="en-US" altLang="zh-TW" sz="2200" dirty="0" err="1" smtClean="0">
                <a:latin typeface="微軟正黑體" panose="020B0604030504040204" pitchFamily="34" charset="-120"/>
                <a:ea typeface="微軟正黑體" panose="020B0604030504040204" pitchFamily="34" charset="-120"/>
              </a:rPr>
              <a:t>陳漢昌</a:t>
            </a:r>
            <a:r>
              <a:rPr lang="en-US" sz="2200" dirty="0" err="1" smtClean="0">
                <a:latin typeface="微軟正黑體" panose="020B0604030504040204" pitchFamily="34" charset="-120"/>
                <a:ea typeface="微軟正黑體" panose="020B0604030504040204" pitchFamily="34" charset="-120"/>
              </a:rPr>
              <a:t>迫害致死案</a:t>
            </a:r>
            <a:r>
              <a:rPr lang="en-US" sz="2200" dirty="0" err="1" smtClean="0">
                <a:solidFill>
                  <a:srgbClr val="C00000"/>
                </a:solidFill>
                <a:latin typeface="微軟正黑體" panose="020B0604030504040204" pitchFamily="34" charset="-120"/>
                <a:ea typeface="微軟正黑體" panose="020B0604030504040204" pitchFamily="34" charset="-120"/>
              </a:rPr>
              <a:t>主要責任人</a:t>
            </a:r>
            <a:r>
              <a:rPr lang="en-US" sz="2200" err="1" smtClean="0">
                <a:latin typeface="微軟正黑體" panose="020B0604030504040204" pitchFamily="34" charset="-120"/>
                <a:ea typeface="微軟正黑體" panose="020B0604030504040204" pitchFamily="34" charset="-120"/>
              </a:rPr>
              <a:t>，</a:t>
            </a:r>
            <a:r>
              <a:rPr lang="en-US" sz="2200" smtClean="0">
                <a:latin typeface="微軟正黑體" panose="020B0604030504040204" pitchFamily="34" charset="-120"/>
                <a:ea typeface="微軟正黑體" panose="020B0604030504040204" pitchFamily="34" charset="-120"/>
              </a:rPr>
              <a:t>已被列入追查</a:t>
            </a:r>
            <a:r>
              <a:rPr lang="en-US" sz="2200" b="1" smtClean="0">
                <a:solidFill>
                  <a:srgbClr val="0070C0"/>
                </a:solidFill>
                <a:latin typeface="微軟正黑體" panose="020B0604030504040204" pitchFamily="34" charset="-120"/>
                <a:ea typeface="微軟正黑體" panose="020B0604030504040204" pitchFamily="34" charset="-120"/>
              </a:rPr>
              <a:t>國際追查範圍</a:t>
            </a:r>
            <a:r>
              <a:rPr lang="en-US" sz="2200" smtClean="0">
                <a:latin typeface="微軟正黑體" panose="020B0604030504040204" pitchFamily="34" charset="-120"/>
                <a:ea typeface="微軟正黑體" panose="020B0604030504040204" pitchFamily="34" charset="-120"/>
              </a:rPr>
              <a:t>，二零一二年七月，沈振新因貪汙受賄罪被江蘇省紀委</a:t>
            </a:r>
            <a:r>
              <a:rPr lang="en-US" sz="2200" smtClean="0">
                <a:solidFill>
                  <a:srgbClr val="C00000"/>
                </a:solidFill>
                <a:latin typeface="微軟正黑體" panose="020B0604030504040204" pitchFamily="34" charset="-120"/>
                <a:ea typeface="微軟正黑體" panose="020B0604030504040204" pitchFamily="34" charset="-120"/>
              </a:rPr>
              <a:t>雙規</a:t>
            </a:r>
            <a:r>
              <a:rPr lang="en-US" sz="2200" dirty="0" smtClean="0">
                <a:latin typeface="微軟正黑體" panose="020B0604030504040204" pitchFamily="34" charset="-120"/>
                <a:ea typeface="微軟正黑體" panose="020B0604030504040204" pitchFamily="34" charset="-120"/>
              </a:rPr>
              <a:t>。</a:t>
            </a:r>
          </a:p>
          <a:p>
            <a:r>
              <a:rPr lang="en-US" sz="2200" smtClean="0">
                <a:latin typeface="微軟正黑體" panose="020B0604030504040204" pitchFamily="34" charset="-120"/>
                <a:ea typeface="微軟正黑體" panose="020B0604030504040204" pitchFamily="34" charset="-120"/>
              </a:rPr>
              <a:t>據知情人士透露，司法部門在調查處理沈振新的案件時，僅他老婆供認的貪汙受賄款就高達二千萬元，據悉，目前沈振新已被</a:t>
            </a:r>
            <a:r>
              <a:rPr lang="en-US" sz="2200" b="1" u="sng" smtClean="0">
                <a:solidFill>
                  <a:srgbClr val="C00000"/>
                </a:solidFill>
                <a:latin typeface="微軟正黑體" panose="020B0604030504040204" pitchFamily="34" charset="-120"/>
                <a:ea typeface="微軟正黑體" panose="020B0604030504040204" pitchFamily="34" charset="-120"/>
              </a:rPr>
              <a:t>判刑入獄</a:t>
            </a:r>
            <a:r>
              <a:rPr lang="en-US" sz="2200" dirty="0" smtClean="0">
                <a:latin typeface="微軟正黑體" panose="020B0604030504040204" pitchFamily="34" charset="-120"/>
                <a:ea typeface="微軟正黑體" panose="020B0604030504040204" pitchFamily="34" charset="-120"/>
              </a:rPr>
              <a:t>。</a:t>
            </a:r>
            <a:endParaRPr lang="zh-TW" altLang="en-US" sz="2200" dirty="0">
              <a:latin typeface="微軟正黑體" panose="020B0604030504040204" pitchFamily="34" charset="-120"/>
              <a:ea typeface="微軟正黑體" panose="020B0604030504040204" pitchFamily="34" charset="-120"/>
            </a:endParaRPr>
          </a:p>
          <a:p>
            <a:r>
              <a:rPr lang="en-US" sz="2000" smtClean="0">
                <a:solidFill>
                  <a:srgbClr val="008000"/>
                </a:solidFill>
                <a:latin typeface="微軟正黑體" panose="020B0604030504040204" pitchFamily="34" charset="-120"/>
                <a:ea typeface="微軟正黑體" panose="020B0604030504040204" pitchFamily="34" charset="-120"/>
              </a:rPr>
              <a:t>來源：明慧網</a:t>
            </a:r>
            <a:r>
              <a:rPr lang="en-US" altLang="zh-TW" sz="2000" smtClean="0">
                <a:solidFill>
                  <a:srgbClr val="008000"/>
                </a:solidFill>
                <a:latin typeface="微軟正黑體" panose="020B0604030504040204" pitchFamily="34" charset="-120"/>
                <a:ea typeface="微軟正黑體" panose="020B0604030504040204" pitchFamily="34" charset="-120"/>
              </a:rPr>
              <a:t>2013</a:t>
            </a:r>
            <a:r>
              <a:rPr lang="en-US" sz="2000" dirty="0">
                <a:solidFill>
                  <a:srgbClr val="008000"/>
                </a:solidFill>
                <a:latin typeface="微軟正黑體" panose="020B0604030504040204" pitchFamily="34" charset="-120"/>
                <a:ea typeface="微軟正黑體" panose="020B0604030504040204" pitchFamily="34" charset="-120"/>
              </a:rPr>
              <a:t>年</a:t>
            </a:r>
            <a:r>
              <a:rPr lang="en-US" altLang="zh-TW" sz="2000" dirty="0">
                <a:solidFill>
                  <a:srgbClr val="008000"/>
                </a:solidFill>
                <a:latin typeface="微軟正黑體" panose="020B0604030504040204" pitchFamily="34" charset="-120"/>
                <a:ea typeface="微軟正黑體" panose="020B0604030504040204" pitchFamily="34" charset="-120"/>
              </a:rPr>
              <a:t>3</a:t>
            </a:r>
            <a:r>
              <a:rPr lang="en-US" sz="2000">
                <a:solidFill>
                  <a:srgbClr val="008000"/>
                </a:solidFill>
                <a:latin typeface="微軟正黑體" panose="020B0604030504040204" pitchFamily="34" charset="-120"/>
                <a:ea typeface="微軟正黑體" panose="020B0604030504040204" pitchFamily="34" charset="-120"/>
              </a:rPr>
              <a:t>月</a:t>
            </a:r>
            <a:r>
              <a:rPr lang="en-US" altLang="zh-TW" sz="2000" smtClean="0">
                <a:solidFill>
                  <a:srgbClr val="008000"/>
                </a:solidFill>
                <a:latin typeface="微軟正黑體" panose="020B0604030504040204" pitchFamily="34" charset="-120"/>
                <a:ea typeface="微軟正黑體" panose="020B0604030504040204" pitchFamily="34" charset="-120"/>
              </a:rPr>
              <a:t>8</a:t>
            </a:r>
            <a:r>
              <a:rPr lang="en-US" sz="2000" smtClean="0">
                <a:solidFill>
                  <a:srgbClr val="008000"/>
                </a:solidFill>
                <a:latin typeface="微軟正黑體" panose="020B0604030504040204" pitchFamily="34" charset="-120"/>
                <a:ea typeface="微軟正黑體" panose="020B0604030504040204" pitchFamily="34" charset="-120"/>
              </a:rPr>
              <a:t>日報導</a:t>
            </a:r>
            <a:endParaRPr lang="zh-TW" altLang="en-US" sz="2000" dirty="0">
              <a:solidFill>
                <a:srgbClr val="008000"/>
              </a:solidFill>
              <a:latin typeface="微軟正黑體" panose="020B0604030504040204" pitchFamily="34" charset="-120"/>
              <a:ea typeface="微軟正黑體" panose="020B0604030504040204" pitchFamily="34" charset="-120"/>
            </a:endParaRPr>
          </a:p>
          <a:p>
            <a:endParaRPr lang="en-US" sz="2200" dirty="0" smtClean="0">
              <a:latin typeface="微軟正黑體" panose="020B0604030504040204" pitchFamily="34" charset="-120"/>
              <a:ea typeface="微軟正黑體" panose="020B0604030504040204" pitchFamily="34" charset="-120"/>
            </a:endParaRPr>
          </a:p>
          <a:p>
            <a:r>
              <a:rPr lang="en-US" altLang="zh-TW" sz="2200" b="1" u="sng" smtClean="0">
                <a:latin typeface="微軟正黑體" panose="020B0604030504040204" pitchFamily="34" charset="-120"/>
                <a:ea typeface="微軟正黑體" panose="020B0604030504040204" pitchFamily="34" charset="-120"/>
              </a:rPr>
              <a:t>江蘇南通市虹橋派出所所長</a:t>
            </a:r>
            <a:r>
              <a:rPr lang="zh-TW" altLang="en-US" sz="2200" b="1" u="sng" smtClean="0">
                <a:latin typeface="微軟正黑體" panose="020B0604030504040204" pitchFamily="34" charset="-120"/>
                <a:ea typeface="微軟正黑體" panose="020B0604030504040204" pitchFamily="34" charset="-120"/>
              </a:rPr>
              <a:t>，</a:t>
            </a:r>
            <a:r>
              <a:rPr lang="en-US" sz="2200" b="1" u="sng" smtClean="0">
                <a:solidFill>
                  <a:srgbClr val="0070C0"/>
                </a:solidFill>
                <a:latin typeface="微軟正黑體" panose="020B0604030504040204" pitchFamily="34" charset="-120"/>
                <a:ea typeface="微軟正黑體" panose="020B0604030504040204" pitchFamily="34" charset="-120"/>
              </a:rPr>
              <a:t>李蘭軍</a:t>
            </a:r>
            <a:r>
              <a:rPr lang="zh-TW" altLang="en-US" sz="2200" b="1" u="sng" smtClean="0">
                <a:latin typeface="微軟正黑體" panose="020B0604030504040204" pitchFamily="34" charset="-120"/>
                <a:ea typeface="微軟正黑體" panose="020B0604030504040204" pitchFamily="34" charset="-120"/>
              </a:rPr>
              <a:t>，</a:t>
            </a:r>
            <a:r>
              <a:rPr lang="en-US" altLang="zh-TW" sz="2200" b="1" u="sng" smtClean="0">
                <a:solidFill>
                  <a:srgbClr val="C00000"/>
                </a:solidFill>
                <a:latin typeface="微軟正黑體" panose="020B0604030504040204" pitchFamily="34" charset="-120"/>
                <a:ea typeface="微軟正黑體" panose="020B0604030504040204" pitchFamily="34" charset="-120"/>
              </a:rPr>
              <a:t>跳樓自殺</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endParaRPr>
          </a:p>
          <a:p>
            <a:r>
              <a:rPr lang="en-US" sz="2200" smtClean="0">
                <a:latin typeface="微軟正黑體" panose="020B0604030504040204" pitchFamily="34" charset="-120"/>
                <a:ea typeface="微軟正黑體" panose="020B0604030504040204" pitchFamily="34" charset="-120"/>
              </a:rPr>
              <a:t>2012年，擔任虹橋派出所所長期間，曾積極配合南通市崇川國保</a:t>
            </a:r>
            <a:r>
              <a:rPr lang="en-US" altLang="zh-TW" sz="2200" smtClean="0">
                <a:latin typeface="微軟正黑體" panose="020B0604030504040204" pitchFamily="34" charset="-120"/>
                <a:ea typeface="微軟正黑體" panose="020B0604030504040204" pitchFamily="34" charset="-120"/>
              </a:rPr>
              <a:t>610</a:t>
            </a:r>
            <a:r>
              <a:rPr lang="en-US" sz="2200" smtClean="0">
                <a:solidFill>
                  <a:srgbClr val="FF0000"/>
                </a:solidFill>
                <a:latin typeface="微軟正黑體" panose="020B0604030504040204" pitchFamily="34" charset="-120"/>
                <a:ea typeface="微軟正黑體" panose="020B0604030504040204" pitchFamily="34" charset="-120"/>
              </a:rPr>
              <a:t>迫害法輪功學員</a:t>
            </a:r>
            <a:r>
              <a:rPr lang="en-US" sz="2200" smtClean="0">
                <a:latin typeface="微軟正黑體" panose="020B0604030504040204" pitchFamily="34" charset="-120"/>
                <a:ea typeface="微軟正黑體" panose="020B0604030504040204" pitchFamily="34" charset="-120"/>
              </a:rPr>
              <a:t>，導致虹橋地區多名法輪功學員</a:t>
            </a:r>
            <a:r>
              <a:rPr lang="en-US" sz="2200" smtClean="0">
                <a:solidFill>
                  <a:srgbClr val="FF0000"/>
                </a:solidFill>
                <a:latin typeface="微軟正黑體" panose="020B0604030504040204" pitchFamily="34" charset="-120"/>
                <a:ea typeface="微軟正黑體" panose="020B0604030504040204" pitchFamily="34" charset="-120"/>
              </a:rPr>
              <a:t>被抓被判刑</a:t>
            </a:r>
            <a:r>
              <a:rPr lang="en-US" sz="2200" smtClean="0">
                <a:latin typeface="微軟正黑體" panose="020B0604030504040204" pitchFamily="34" charset="-120"/>
                <a:ea typeface="微軟正黑體" panose="020B0604030504040204" pitchFamily="34" charset="-120"/>
              </a:rPr>
              <a:t>，李蘭軍還積極支援虹橋地區搞誣衊大法毒害眾生的宣傳欄。</a:t>
            </a:r>
            <a:endParaRPr lang="zh-TW" altLang="en-US" sz="2200" dirty="0">
              <a:latin typeface="微軟正黑體" panose="020B0604030504040204" pitchFamily="34" charset="-120"/>
              <a:ea typeface="微軟正黑體" panose="020B0604030504040204" pitchFamily="34" charset="-120"/>
            </a:endParaRPr>
          </a:p>
          <a:p>
            <a:r>
              <a:rPr lang="en-US" altLang="zh-TW" sz="2200" dirty="0">
                <a:latin typeface="微軟正黑體" panose="020B0604030504040204" pitchFamily="34" charset="-120"/>
                <a:ea typeface="微軟正黑體" panose="020B0604030504040204" pitchFamily="34" charset="-120"/>
              </a:rPr>
              <a:t>2016</a:t>
            </a:r>
            <a:r>
              <a:rPr lang="en-US" sz="2200">
                <a:latin typeface="微軟正黑體" panose="020B0604030504040204" pitchFamily="34" charset="-120"/>
                <a:ea typeface="微軟正黑體" panose="020B0604030504040204" pitchFamily="34" charset="-120"/>
              </a:rPr>
              <a:t>年</a:t>
            </a:r>
            <a:r>
              <a:rPr lang="en-US" altLang="zh-TW" sz="2200" smtClean="0">
                <a:latin typeface="微軟正黑體" panose="020B0604030504040204" pitchFamily="34" charset="-120"/>
                <a:ea typeface="微軟正黑體" panose="020B0604030504040204" pitchFamily="34" charset="-120"/>
              </a:rPr>
              <a:t>1</a:t>
            </a:r>
            <a:r>
              <a:rPr lang="en-US" sz="2200" smtClean="0">
                <a:latin typeface="微軟正黑體" panose="020B0604030504040204" pitchFamily="34" charset="-120"/>
                <a:ea typeface="微軟正黑體" panose="020B0604030504040204" pitchFamily="34" charset="-120"/>
              </a:rPr>
              <a:t>月某日淩晨，李蘭軍在自家住宅高樓</a:t>
            </a:r>
            <a:r>
              <a:rPr lang="en-US" sz="2200" b="1" u="sng" smtClean="0">
                <a:solidFill>
                  <a:srgbClr val="C00000"/>
                </a:solidFill>
                <a:latin typeface="微軟正黑體" panose="020B0604030504040204" pitchFamily="34" charset="-120"/>
                <a:ea typeface="微軟正黑體" panose="020B0604030504040204" pitchFamily="34" charset="-120"/>
              </a:rPr>
              <a:t>跳樓自殺</a:t>
            </a:r>
            <a:r>
              <a:rPr lang="en-US" sz="2200" smtClean="0">
                <a:latin typeface="微軟正黑體" panose="020B0604030504040204" pitchFamily="34" charset="-120"/>
                <a:ea typeface="微軟正黑體" panose="020B0604030504040204" pitchFamily="34" charset="-120"/>
              </a:rPr>
              <a:t>，當人發現時，已全身冰冷僵硬死亡。</a:t>
            </a:r>
            <a:endParaRPr lang="zh-TW" altLang="en-US" sz="2200" dirty="0">
              <a:latin typeface="微軟正黑體" panose="020B0604030504040204" pitchFamily="34" charset="-120"/>
              <a:ea typeface="微軟正黑體" panose="020B0604030504040204" pitchFamily="34" charset="-120"/>
            </a:endParaRPr>
          </a:p>
          <a:p>
            <a:r>
              <a:rPr lang="en-US" sz="2000" smtClean="0">
                <a:solidFill>
                  <a:srgbClr val="008000"/>
                </a:solidFill>
                <a:latin typeface="微軟正黑體" panose="020B0604030504040204" pitchFamily="34" charset="-120"/>
                <a:ea typeface="微軟正黑體" panose="020B0604030504040204" pitchFamily="34" charset="-120"/>
              </a:rPr>
              <a:t>來源：明慧網</a:t>
            </a:r>
            <a:r>
              <a:rPr lang="en-US" altLang="zh-TW" sz="2000" smtClean="0">
                <a:solidFill>
                  <a:srgbClr val="008000"/>
                </a:solidFill>
                <a:latin typeface="微軟正黑體" panose="020B0604030504040204" pitchFamily="34" charset="-120"/>
                <a:ea typeface="微軟正黑體" panose="020B0604030504040204" pitchFamily="34" charset="-120"/>
              </a:rPr>
              <a:t>2016</a:t>
            </a:r>
            <a:r>
              <a:rPr lang="en-US" sz="2000" dirty="0">
                <a:solidFill>
                  <a:srgbClr val="008000"/>
                </a:solidFill>
                <a:latin typeface="微軟正黑體" panose="020B0604030504040204" pitchFamily="34" charset="-120"/>
                <a:ea typeface="微軟正黑體" panose="020B0604030504040204" pitchFamily="34" charset="-120"/>
              </a:rPr>
              <a:t>年</a:t>
            </a:r>
            <a:r>
              <a:rPr lang="en-US" altLang="zh-TW" sz="2000" dirty="0">
                <a:solidFill>
                  <a:srgbClr val="008000"/>
                </a:solidFill>
                <a:latin typeface="微軟正黑體" panose="020B0604030504040204" pitchFamily="34" charset="-120"/>
                <a:ea typeface="微軟正黑體" panose="020B0604030504040204" pitchFamily="34" charset="-120"/>
              </a:rPr>
              <a:t>5</a:t>
            </a:r>
            <a:r>
              <a:rPr lang="en-US" sz="2000">
                <a:solidFill>
                  <a:srgbClr val="008000"/>
                </a:solidFill>
                <a:latin typeface="微軟正黑體" panose="020B0604030504040204" pitchFamily="34" charset="-120"/>
                <a:ea typeface="微軟正黑體" panose="020B0604030504040204" pitchFamily="34" charset="-120"/>
              </a:rPr>
              <a:t>月</a:t>
            </a:r>
            <a:r>
              <a:rPr lang="en-US" altLang="zh-TW" sz="2000" smtClean="0">
                <a:solidFill>
                  <a:srgbClr val="008000"/>
                </a:solidFill>
                <a:latin typeface="微軟正黑體" panose="020B0604030504040204" pitchFamily="34" charset="-120"/>
                <a:ea typeface="微軟正黑體" panose="020B0604030504040204" pitchFamily="34" charset="-120"/>
              </a:rPr>
              <a:t>30</a:t>
            </a:r>
            <a:r>
              <a:rPr lang="en-US" sz="2000" smtClean="0">
                <a:solidFill>
                  <a:srgbClr val="008000"/>
                </a:solidFill>
                <a:latin typeface="微軟正黑體" panose="020B0604030504040204" pitchFamily="34" charset="-120"/>
                <a:ea typeface="微軟正黑體" panose="020B0604030504040204" pitchFamily="34" charset="-120"/>
              </a:rPr>
              <a:t>日報導</a:t>
            </a:r>
            <a:endParaRPr lang="zh-TW" altLang="en-US" sz="2000" dirty="0">
              <a:solidFill>
                <a:srgbClr val="008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8977672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7410"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197695" y="980728"/>
            <a:ext cx="8748609" cy="5447645"/>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地點：</a:t>
            </a:r>
            <a:r>
              <a:rPr lang="zh-CN" altLang="zh-TW" sz="2400" b="1" dirty="0" smtClean="0">
                <a:latin typeface="微軟正黑體" panose="020B0604030504040204" pitchFamily="34" charset="-120"/>
                <a:ea typeface="微軟正黑體" panose="020B0604030504040204" pitchFamily="34" charset="-120"/>
              </a:rPr>
              <a:t>連雲港</a:t>
            </a:r>
            <a:r>
              <a:rPr lang="zh-TW" altLang="en-US" sz="2400" b="1" dirty="0">
                <a:latin typeface="微軟正黑體" panose="020B0604030504040204" pitchFamily="34" charset="-120"/>
                <a:ea typeface="微軟正黑體" panose="020B0604030504040204" pitchFamily="34" charset="-120"/>
              </a:rPr>
              <a:t>市</a:t>
            </a:r>
            <a:r>
              <a:rPr lang="en-US" altLang="zh-TW" sz="2400" b="1" dirty="0" smtClean="0">
                <a:latin typeface="微軟正黑體" panose="020B0604030504040204" pitchFamily="34" charset="-120"/>
                <a:ea typeface="微軟正黑體" panose="020B0604030504040204" pitchFamily="34" charset="-120"/>
              </a:rPr>
              <a:t>-</a:t>
            </a:r>
            <a:r>
              <a:rPr lang="zh-CN" altLang="zh-TW" sz="2400" b="1" dirty="0" smtClean="0">
                <a:latin typeface="微軟正黑體" panose="020B0604030504040204" pitchFamily="34" charset="-120"/>
                <a:ea typeface="微軟正黑體" panose="020B0604030504040204" pitchFamily="34" charset="-120"/>
              </a:rPr>
              <a:t>贛榆區</a:t>
            </a:r>
            <a:r>
              <a:rPr lang="zh-TW" altLang="en-US" sz="2400" b="1" dirty="0" smtClean="0">
                <a:latin typeface="微軟正黑體" panose="020B0604030504040204" pitchFamily="34" charset="-120"/>
                <a:ea typeface="微軟正黑體" panose="020B0604030504040204" pitchFamily="34" charset="-120"/>
              </a:rPr>
              <a:t>  </a:t>
            </a:r>
            <a:r>
              <a:rPr lang="en-US" altLang="zh-TW" sz="2400" b="1" dirty="0" smtClean="0">
                <a:solidFill>
                  <a:srgbClr val="7030A0"/>
                </a:solidFill>
                <a:latin typeface="微軟正黑體" panose="020B0604030504040204" pitchFamily="34" charset="-120"/>
                <a:ea typeface="微軟正黑體" panose="020B0604030504040204" pitchFamily="34" charset="-120"/>
              </a:rPr>
              <a:t>(</a:t>
            </a:r>
            <a:r>
              <a:rPr lang="zh-CN" altLang="zh-TW" sz="2400" b="1" dirty="0">
                <a:solidFill>
                  <a:srgbClr val="7030A0"/>
                </a:solidFill>
                <a:latin typeface="微軟正黑體" panose="020B0604030504040204" pitchFamily="34" charset="-120"/>
                <a:ea typeface="微軟正黑體" panose="020B0604030504040204" pitchFamily="34" charset="-120"/>
              </a:rPr>
              <a:t>贛</a:t>
            </a:r>
            <a:r>
              <a:rPr lang="zh-TW" altLang="en-US" sz="2400" b="1" dirty="0" smtClean="0">
                <a:solidFill>
                  <a:srgbClr val="7030A0"/>
                </a:solidFill>
                <a:latin typeface="微軟正黑體" panose="020B0604030504040204" pitchFamily="34" charset="-120"/>
                <a:ea typeface="微軟正黑體" panose="020B0604030504040204" pitchFamily="34" charset="-120"/>
              </a:rPr>
              <a:t>，</a:t>
            </a:r>
            <a:r>
              <a:rPr lang="zh-TW" altLang="en-US" sz="2400" b="1" dirty="0">
                <a:solidFill>
                  <a:srgbClr val="7030A0"/>
                </a:solidFill>
                <a:latin typeface="微軟正黑體" panose="020B0604030504040204" pitchFamily="34" charset="-120"/>
                <a:ea typeface="微軟正黑體" panose="020B0604030504040204" pitchFamily="34" charset="-120"/>
              </a:rPr>
              <a:t>注音</a:t>
            </a:r>
            <a:r>
              <a:rPr lang="zh-TW" altLang="en-US" sz="2400" b="1" dirty="0" smtClean="0">
                <a:solidFill>
                  <a:srgbClr val="7030A0"/>
                </a:solidFill>
                <a:latin typeface="微軟正黑體" panose="020B0604030504040204" pitchFamily="34" charset="-120"/>
                <a:ea typeface="微軟正黑體" panose="020B0604030504040204" pitchFamily="34" charset="-120"/>
              </a:rPr>
              <a:t>：</a:t>
            </a:r>
            <a:r>
              <a:rPr lang="zh-CN" altLang="en-US" sz="2400" b="1" dirty="0">
                <a:solidFill>
                  <a:srgbClr val="7030A0"/>
                </a:solidFill>
                <a:hlinkClick r:id="rId3"/>
              </a:rPr>
              <a:t>ㄍㄢˋ</a:t>
            </a:r>
            <a:r>
              <a:rPr lang="zh-TW" altLang="en-US" sz="2400" dirty="0" smtClean="0">
                <a:solidFill>
                  <a:srgbClr val="7030A0"/>
                </a:solidFill>
              </a:rPr>
              <a:t>  </a:t>
            </a:r>
            <a:r>
              <a:rPr lang="en-US" altLang="zh-CN" sz="2400" b="1" dirty="0" smtClean="0">
                <a:solidFill>
                  <a:srgbClr val="7030A0"/>
                </a:solidFill>
                <a:latin typeface="微軟正黑體" panose="020B0604030504040204" pitchFamily="34" charset="-120"/>
                <a:ea typeface="微軟正黑體" panose="020B0604030504040204" pitchFamily="34" charset="-120"/>
              </a:rPr>
              <a:t>;  </a:t>
            </a:r>
            <a:r>
              <a:rPr lang="zh-TW" altLang="en-US" sz="2400" b="1" dirty="0">
                <a:solidFill>
                  <a:srgbClr val="7030A0"/>
                </a:solidFill>
                <a:latin typeface="微軟正黑體" panose="020B0604030504040204" pitchFamily="34" charset="-120"/>
                <a:ea typeface="微軟正黑體" panose="020B0604030504040204" pitchFamily="34" charset="-120"/>
              </a:rPr>
              <a:t>中文拼音：</a:t>
            </a:r>
            <a:r>
              <a:rPr lang="en-US" altLang="zh-TW" sz="2400" b="1" dirty="0">
                <a:solidFill>
                  <a:srgbClr val="7030A0"/>
                </a:solidFill>
                <a:latin typeface="微軟正黑體" panose="020B0604030504040204" pitchFamily="34" charset="-120"/>
                <a:ea typeface="微軟正黑體" panose="020B0604030504040204" pitchFamily="34" charset="-120"/>
              </a:rPr>
              <a:t>, </a:t>
            </a:r>
            <a:r>
              <a:rPr lang="en-US" altLang="zh-TW" sz="2400" dirty="0" err="1">
                <a:solidFill>
                  <a:srgbClr val="7030A0"/>
                </a:solidFill>
                <a:hlinkClick r:id="rId4"/>
              </a:rPr>
              <a:t>gàn</a:t>
            </a:r>
            <a:r>
              <a:rPr lang="en-US" altLang="zh-TW" sz="2400" b="1" dirty="0" smtClean="0">
                <a:solidFill>
                  <a:srgbClr val="7030A0"/>
                </a:solidFill>
                <a:latin typeface="微軟正黑體" panose="020B0604030504040204" pitchFamily="34" charset="-120"/>
                <a:ea typeface="微軟正黑體" panose="020B0604030504040204" pitchFamily="34" charset="-120"/>
              </a:rPr>
              <a:t>)</a:t>
            </a:r>
            <a:endParaRPr lang="en-US" altLang="zh-TW" sz="2400" b="1" dirty="0">
              <a:solidFill>
                <a:srgbClr val="7030A0"/>
              </a:solidFill>
              <a:latin typeface="微軟正黑體" panose="020B0604030504040204" pitchFamily="34" charset="-120"/>
              <a:ea typeface="微軟正黑體" panose="020B0604030504040204" pitchFamily="34" charset="-120"/>
            </a:endParaRPr>
          </a:p>
          <a:p>
            <a:endParaRPr lang="en-US" altLang="zh-TW" sz="24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400" b="1" dirty="0" smtClean="0">
                <a:latin typeface="微軟正黑體" panose="020B0604030504040204" pitchFamily="34" charset="-120"/>
                <a:ea typeface="微軟正黑體" panose="020B0604030504040204" pitchFamily="34" charset="-120"/>
              </a:rPr>
              <a:t>性質：</a:t>
            </a:r>
            <a:r>
              <a:rPr lang="zh-TW" altLang="en-US" sz="2400" dirty="0" smtClean="0">
                <a:solidFill>
                  <a:srgbClr val="C00000"/>
                </a:solidFill>
                <a:latin typeface="微軟正黑體" panose="020B0604030504040204" pitchFamily="34" charset="-120"/>
                <a:ea typeface="微軟正黑體" panose="020B0604030504040204" pitchFamily="34" charset="-120"/>
              </a:rPr>
              <a:t>騷擾</a:t>
            </a:r>
            <a:endParaRPr lang="en-US" altLang="zh-TW" sz="2400" dirty="0">
              <a:solidFill>
                <a:srgbClr val="C00000"/>
              </a:solidFill>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單位：</a:t>
            </a:r>
            <a:r>
              <a:rPr lang="zh-CN" altLang="zh-TW" sz="2400" dirty="0" smtClean="0">
                <a:latin typeface="微軟正黑體" panose="020B0604030504040204" pitchFamily="34" charset="-120"/>
                <a:ea typeface="微軟正黑體" panose="020B0604030504040204" pitchFamily="34" charset="-120"/>
              </a:rPr>
              <a:t>贛榆區</a:t>
            </a:r>
            <a:r>
              <a:rPr lang="zh-TW" altLang="en-US" sz="2400" dirty="0" smtClean="0">
                <a:latin typeface="微軟正黑體" panose="020B0604030504040204" pitchFamily="34" charset="-120"/>
                <a:ea typeface="微軟正黑體" panose="020B0604030504040204" pitchFamily="34" charset="-120"/>
              </a:rPr>
              <a:t>防範辦</a:t>
            </a:r>
            <a:r>
              <a:rPr lang="en-US" altLang="zh-TW" sz="2400" dirty="0" smtClean="0">
                <a:latin typeface="微軟正黑體" panose="020B0604030504040204" pitchFamily="34" charset="-120"/>
                <a:ea typeface="微軟正黑體" panose="020B0604030504040204" pitchFamily="34" charset="-120"/>
              </a:rPr>
              <a:t>(</a:t>
            </a:r>
            <a:r>
              <a:rPr lang="en-US" altLang="zh-CN" sz="2400" dirty="0" smtClean="0">
                <a:latin typeface="微軟正黑體" panose="020B0604030504040204" pitchFamily="34" charset="-120"/>
                <a:ea typeface="微軟正黑體" panose="020B0604030504040204" pitchFamily="34" charset="-120"/>
              </a:rPr>
              <a:t>610</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、國保大隊、派出所等。</a:t>
            </a:r>
            <a:endParaRPr lang="en-US" altLang="zh-TW" sz="2400" dirty="0">
              <a:latin typeface="微軟正黑體" panose="020B0604030504040204" pitchFamily="34" charset="-120"/>
              <a:ea typeface="微軟正黑體" panose="020B0604030504040204" pitchFamily="34" charset="-120"/>
            </a:endParaRPr>
          </a:p>
          <a:p>
            <a:endParaRPr lang="en-US" altLang="zh-TW" sz="24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情況：</a:t>
            </a:r>
            <a:r>
              <a:rPr lang="zh-CN" altLang="zh-TW" sz="2400" dirty="0" smtClean="0">
                <a:latin typeface="微軟正黑體" panose="020B0604030504040204" pitchFamily="34" charset="-120"/>
                <a:ea typeface="微軟正黑體" panose="020B0604030504040204" pitchFamily="34" charset="-120"/>
              </a:rPr>
              <a:t>江蘇省連雲港市贛榆區在五月底開始所謂的「敲門行動」，對當地的大法弟子進行騷擾，並進行拍照和錄影。</a:t>
            </a:r>
            <a:endParaRPr lang="en-US" altLang="zh-CN"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zh-TW" altLang="en-US" sz="2400" b="1" dirty="0" smtClean="0">
                <a:latin typeface="微軟正黑體" panose="020B0604030504040204" pitchFamily="34" charset="-120"/>
                <a:ea typeface="微軟正黑體" panose="020B0604030504040204" pitchFamily="34" charset="-120"/>
              </a:rPr>
              <a:t>明慧網相關報導：</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CN" altLang="zh-TW" sz="2000" dirty="0" smtClean="0">
                <a:latin typeface="微軟正黑體" panose="020B0604030504040204" pitchFamily="34" charset="-120"/>
                <a:ea typeface="微軟正黑體" panose="020B0604030504040204" pitchFamily="34" charset="-120"/>
              </a:rPr>
              <a:t>江蘇省連雲港市贛榆區十六年迫害綜述</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江蘇連雲港贛榆區公安局副局長李太平犯罪事實</a:t>
            </a:r>
          </a:p>
          <a:p>
            <a:endParaRPr lang="zh-TW" altLang="zh-TW"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11-1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江蘇專案三</a:t>
            </a:r>
            <a:r>
              <a:rPr lang="en-US" altLang="zh-TW" sz="3200" b="1" dirty="0" smtClean="0">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連雲港</a:t>
            </a:r>
            <a:r>
              <a:rPr lang="zh-TW" altLang="en-US" sz="3200" b="1" dirty="0" smtClean="0">
                <a:solidFill>
                  <a:schemeClr val="bg1"/>
                </a:solidFill>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贛榆區</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504426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11-2. </a:t>
            </a:r>
            <a:r>
              <a:rPr lang="zh-TW" altLang="en-US" sz="3200" b="1" dirty="0" smtClean="0">
                <a:latin typeface="微軟正黑體" panose="020B0604030504040204" pitchFamily="34" charset="-120"/>
                <a:ea typeface="微軟正黑體" panose="020B0604030504040204" pitchFamily="34" charset="-120"/>
              </a:rPr>
              <a:t>江蘇專案三</a:t>
            </a:r>
            <a:r>
              <a:rPr lang="en-US" altLang="zh-TW" sz="3200" b="1" dirty="0" smtClean="0">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連雲港</a:t>
            </a:r>
            <a:r>
              <a:rPr lang="zh-TW" altLang="en-US" sz="3200" b="1" dirty="0" smtClean="0">
                <a:solidFill>
                  <a:schemeClr val="bg1"/>
                </a:solidFill>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贛榆區</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234" y="980728"/>
            <a:ext cx="8928992" cy="5632311"/>
          </a:xfrm>
          <a:prstGeom prst="rect">
            <a:avLst/>
          </a:prstGeom>
        </p:spPr>
        <p:txBody>
          <a:bodyPr wrap="square">
            <a:spAutoFit/>
          </a:bodyPr>
          <a:lstStyle/>
          <a:p>
            <a:r>
              <a:rPr lang="zh-TW" altLang="zh-TW" sz="2000" dirty="0" smtClean="0">
                <a:latin typeface="微軟正黑體" panose="020B0604030504040204" pitchFamily="34" charset="-120"/>
                <a:ea typeface="微軟正黑體" panose="020B0604030504040204" pitchFamily="34" charset="-120"/>
              </a:rPr>
              <a:t>十幾年來，連雲港</a:t>
            </a:r>
            <a:r>
              <a:rPr lang="zh-TW" altLang="en-US" sz="2000" dirty="0" smtClean="0">
                <a:latin typeface="微軟正黑體" panose="020B0604030504040204" pitchFamily="34" charset="-120"/>
                <a:ea typeface="微軟正黑體" panose="020B0604030504040204" pitchFamily="34" charset="-120"/>
              </a:rPr>
              <a:t>市</a:t>
            </a:r>
            <a:r>
              <a:rPr lang="zh-TW" altLang="zh-TW" sz="2000" b="1" dirty="0" smtClean="0">
                <a:latin typeface="微軟正黑體" panose="020B0604030504040204" pitchFamily="34" charset="-120"/>
                <a:ea typeface="微軟正黑體" panose="020B0604030504040204" pitchFamily="34" charset="-120"/>
              </a:rPr>
              <a:t>贛榆區公安局副局長</a:t>
            </a:r>
            <a:r>
              <a:rPr lang="zh-TW" altLang="en-US" sz="2000" b="1" dirty="0" smtClean="0">
                <a:latin typeface="微軟正黑體" panose="020B0604030504040204" pitchFamily="34" charset="-120"/>
                <a:ea typeface="微軟正黑體" panose="020B0604030504040204" pitchFamily="34" charset="-120"/>
              </a:rPr>
              <a:t>、防範辦主任</a:t>
            </a:r>
            <a:r>
              <a:rPr lang="en-US" altLang="zh-TW" sz="2000" b="1" dirty="0" smtClean="0">
                <a:latin typeface="微軟正黑體" panose="020B0604030504040204" pitchFamily="34" charset="-120"/>
                <a:ea typeface="微軟正黑體" panose="020B0604030504040204" pitchFamily="34" charset="-120"/>
              </a:rPr>
              <a:t>(610</a:t>
            </a:r>
            <a:r>
              <a:rPr lang="zh-TW" altLang="en-US" sz="2000" b="1" dirty="0" smtClean="0">
                <a:latin typeface="微軟正黑體" panose="020B0604030504040204" pitchFamily="34" charset="-120"/>
                <a:ea typeface="微軟正黑體" panose="020B0604030504040204" pitchFamily="34" charset="-120"/>
              </a:rPr>
              <a:t>頭目</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a:t>
            </a:r>
            <a:r>
              <a:rPr lang="zh-TW" altLang="zh-TW" sz="2000" b="1" dirty="0" smtClean="0">
                <a:solidFill>
                  <a:srgbClr val="0070C0"/>
                </a:solidFill>
                <a:latin typeface="微軟正黑體" panose="020B0604030504040204" pitchFamily="34" charset="-120"/>
                <a:ea typeface="微軟正黑體" panose="020B0604030504040204" pitchFamily="34" charset="-120"/>
              </a:rPr>
              <a:t>李太平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親自密謀、策劃</a:t>
            </a:r>
            <a:r>
              <a:rPr lang="zh-TW" altLang="en-US" sz="2000" dirty="0" smtClean="0">
                <a:latin typeface="微軟正黑體" panose="020B0604030504040204" pitchFamily="34" charset="-120"/>
                <a:ea typeface="微軟正黑體" panose="020B0604030504040204" pitchFamily="34" charset="-120"/>
              </a:rPr>
              <a:t>；操控</a:t>
            </a:r>
            <a:r>
              <a:rPr lang="zh-TW" altLang="en-US" sz="2000" u="sng" dirty="0" smtClean="0">
                <a:latin typeface="微軟正黑體" panose="020B0604030504040204" pitchFamily="34" charset="-120"/>
                <a:ea typeface="微軟正黑體" panose="020B0604030504040204" pitchFamily="34" charset="-120"/>
              </a:rPr>
              <a:t>國保大隊</a:t>
            </a:r>
            <a:r>
              <a:rPr lang="zh-TW" altLang="en-US" sz="2000" dirty="0" smtClean="0">
                <a:latin typeface="微軟正黑體" panose="020B0604030504040204" pitchFamily="34" charset="-120"/>
                <a:ea typeface="微軟正黑體" panose="020B0604030504040204" pitchFamily="34" charset="-120"/>
              </a:rPr>
              <a:t>、</a:t>
            </a:r>
            <a:r>
              <a:rPr lang="zh-TW" altLang="en-US" sz="2000" u="sng" dirty="0" smtClean="0">
                <a:latin typeface="微軟正黑體" panose="020B0604030504040204" pitchFamily="34" charset="-120"/>
                <a:ea typeface="微軟正黑體" panose="020B0604030504040204" pitchFamily="34" charset="-120"/>
              </a:rPr>
              <a:t>派出所員警</a:t>
            </a:r>
            <a:r>
              <a:rPr lang="zh-TW" altLang="en-US" sz="2000" dirty="0" smtClean="0">
                <a:latin typeface="微軟正黑體" panose="020B0604030504040204" pitchFamily="34" charset="-120"/>
                <a:ea typeface="微軟正黑體" panose="020B0604030504040204" pitchFamily="34" charset="-120"/>
              </a:rPr>
              <a:t>，並夥同</a:t>
            </a:r>
            <a:r>
              <a:rPr lang="zh-TW" altLang="en-US" sz="2000" u="sng" dirty="0" smtClean="0">
                <a:latin typeface="微軟正黑體" panose="020B0604030504040204" pitchFamily="34" charset="-120"/>
                <a:ea typeface="微軟正黑體" panose="020B0604030504040204" pitchFamily="34" charset="-120"/>
              </a:rPr>
              <a:t>贛榆檢察院、贛榆法院</a:t>
            </a:r>
            <a:r>
              <a:rPr lang="zh-TW" altLang="en-US" sz="2000" dirty="0" smtClean="0">
                <a:latin typeface="微軟正黑體" panose="020B0604030504040204" pitchFamily="34" charset="-120"/>
                <a:ea typeface="微軟正黑體" panose="020B0604030504040204" pitchFamily="34" charset="-120"/>
              </a:rPr>
              <a:t>、並勾結</a:t>
            </a:r>
            <a:r>
              <a:rPr lang="zh-TW" altLang="en-US" sz="2000" u="sng" dirty="0" smtClean="0">
                <a:latin typeface="微軟正黑體" panose="020B0604030504040204" pitchFamily="34" charset="-120"/>
                <a:ea typeface="微軟正黑體" panose="020B0604030504040204" pitchFamily="34" charset="-120"/>
              </a:rPr>
              <a:t>村委、書記、街道辦、居委會</a:t>
            </a:r>
            <a:r>
              <a:rPr lang="zh-TW" altLang="en-US" sz="2000" dirty="0" smtClean="0">
                <a:latin typeface="微軟正黑體" panose="020B0604030504040204" pitchFamily="34" charset="-120"/>
                <a:ea typeface="微軟正黑體" panose="020B0604030504040204" pitchFamily="34" charset="-120"/>
              </a:rPr>
              <a:t>對當地幾十名大法弟子進行迫害。</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對當地的法輪功學員</a:t>
            </a:r>
            <a:r>
              <a:rPr lang="zh-TW" altLang="en-US" sz="2000" dirty="0" smtClean="0">
                <a:latin typeface="微軟正黑體" panose="020B0604030504040204" pitchFamily="34" charset="-120"/>
                <a:ea typeface="微軟正黑體" panose="020B0604030504040204" pitchFamily="34" charset="-120"/>
              </a:rPr>
              <a:t>進行</a:t>
            </a:r>
            <a:r>
              <a:rPr lang="zh-TW" altLang="en-US" sz="2000" dirty="0" smtClean="0">
                <a:solidFill>
                  <a:srgbClr val="C00000"/>
                </a:solidFill>
                <a:latin typeface="微軟正黑體" panose="020B0604030504040204" pitchFamily="34" charset="-120"/>
                <a:ea typeface="微軟正黑體" panose="020B0604030504040204" pitchFamily="34" charset="-120"/>
              </a:rPr>
              <a:t>非法監聽、蹲坑、跟蹤、</a:t>
            </a:r>
            <a:r>
              <a:rPr lang="zh-TW" altLang="zh-TW" sz="2000" dirty="0" smtClean="0">
                <a:solidFill>
                  <a:srgbClr val="C00000"/>
                </a:solidFill>
                <a:latin typeface="微軟正黑體" panose="020B0604030504040204" pitchFamily="34" charset="-120"/>
                <a:ea typeface="微軟正黑體" panose="020B0604030504040204" pitchFamily="34" charset="-120"/>
              </a:rPr>
              <a:t>非法綁架、</a:t>
            </a:r>
            <a:r>
              <a:rPr lang="zh-TW" altLang="en-US" sz="2000" dirty="0" smtClean="0">
                <a:solidFill>
                  <a:srgbClr val="C00000"/>
                </a:solidFill>
                <a:latin typeface="微軟正黑體" panose="020B0604030504040204" pitchFamily="34" charset="-120"/>
                <a:ea typeface="微軟正黑體" panose="020B0604030504040204" pitchFamily="34" charset="-120"/>
              </a:rPr>
              <a:t>入室搶劫、非法拘留、勞教、判刑</a:t>
            </a:r>
            <a:r>
              <a:rPr lang="zh-TW" altLang="en-US" sz="2000" dirty="0" smtClean="0">
                <a:latin typeface="微軟正黑體" panose="020B0604030504040204" pitchFamily="34" charset="-120"/>
                <a:ea typeface="微軟正黑體" panose="020B0604030504040204" pitchFamily="34" charset="-120"/>
              </a:rPr>
              <a:t>等</a:t>
            </a:r>
            <a:r>
              <a:rPr lang="zh-TW" altLang="en-US" sz="2000" dirty="0">
                <a:latin typeface="微軟正黑體" panose="020B0604030504040204" pitchFamily="34" charset="-120"/>
                <a:ea typeface="微軟正黑體" panose="020B0604030504040204" pitchFamily="34" charset="-120"/>
              </a:rPr>
              <a:t>迫害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用</a:t>
            </a:r>
            <a:r>
              <a:rPr lang="zh-TW" altLang="zh-TW" sz="2000" dirty="0" smtClean="0">
                <a:solidFill>
                  <a:srgbClr val="C00000"/>
                </a:solidFill>
                <a:latin typeface="微軟正黑體" panose="020B0604030504040204" pitchFamily="34" charset="-120"/>
                <a:ea typeface="微軟正黑體" panose="020B0604030504040204" pitchFamily="34" charset="-120"/>
              </a:rPr>
              <a:t>高壓電警棍電擊敏感部位，或打火機燒手指和胳膊、或棍子毒打、或以穿皮鞋的腳踢臉、跺腳面子</a:t>
            </a:r>
            <a:r>
              <a:rPr lang="zh-TW" altLang="zh-TW" sz="2000" dirty="0" smtClean="0">
                <a:latin typeface="微軟正黑體" panose="020B0604030504040204" pitchFamily="34" charset="-120"/>
                <a:ea typeface="微軟正黑體" panose="020B0604030504040204" pitchFamily="34" charset="-120"/>
              </a:rPr>
              <a:t>等殘酷手段對待手無寸鐵，想要按照真善忍做好人的法輪功學員。</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根據國際媒體明慧網的不完全統計，贛榆區</a:t>
            </a:r>
            <a:r>
              <a:rPr lang="zh-CN" altLang="zh-TW" sz="2000" dirty="0" smtClean="0">
                <a:latin typeface="微軟正黑體" panose="020B0604030504040204" pitchFamily="34" charset="-120"/>
                <a:ea typeface="微軟正黑體" panose="020B0604030504040204" pitchFamily="34" charset="-120"/>
              </a:rPr>
              <a:t>公檢法</a:t>
            </a:r>
            <a:r>
              <a:rPr lang="zh-TW" altLang="zh-TW" sz="2000" dirty="0" smtClean="0">
                <a:latin typeface="微軟正黑體" panose="020B0604030504040204" pitchFamily="34" charset="-120"/>
                <a:ea typeface="微軟正黑體" panose="020B0604030504040204" pitchFamily="34" charset="-120"/>
              </a:rPr>
              <a:t>司</a:t>
            </a:r>
            <a:r>
              <a:rPr lang="zh-CN" altLang="zh-TW" sz="2000" dirty="0" smtClean="0">
                <a:latin typeface="微軟正黑體" panose="020B0604030504040204" pitchFamily="34" charset="-120"/>
                <a:ea typeface="微軟正黑體" panose="020B0604030504040204" pitchFamily="34" charset="-120"/>
              </a:rPr>
              <a:t>人員</a:t>
            </a:r>
            <a:endParaRPr lang="en-US" altLang="zh-CN"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非法綁架法輪功學員總數超過</a:t>
            </a:r>
            <a:r>
              <a:rPr lang="en-US" altLang="zh-TW" sz="2000" dirty="0" smtClean="0">
                <a:solidFill>
                  <a:srgbClr val="C00000"/>
                </a:solidFill>
                <a:latin typeface="微軟正黑體" panose="020B0604030504040204" pitchFamily="34" charset="-120"/>
                <a:ea typeface="微軟正黑體" panose="020B0604030504040204" pitchFamily="34" charset="-120"/>
              </a:rPr>
              <a:t>204</a:t>
            </a:r>
            <a:r>
              <a:rPr lang="zh-TW" altLang="zh-TW" sz="2000" dirty="0" smtClean="0">
                <a:solidFill>
                  <a:srgbClr val="C00000"/>
                </a:solidFill>
                <a:latin typeface="微軟正黑體" panose="020B0604030504040204" pitchFamily="34" charset="-120"/>
                <a:ea typeface="微軟正黑體" panose="020B0604030504040204" pitchFamily="34" charset="-120"/>
              </a:rPr>
              <a:t>人次</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非法拘禁超過</a:t>
            </a:r>
            <a:r>
              <a:rPr lang="en-US" altLang="zh-TW" sz="2000" dirty="0" smtClean="0">
                <a:solidFill>
                  <a:srgbClr val="C00000"/>
                </a:solidFill>
                <a:latin typeface="微軟正黑體" panose="020B0604030504040204" pitchFamily="34" charset="-120"/>
                <a:ea typeface="微軟正黑體" panose="020B0604030504040204" pitchFamily="34" charset="-120"/>
              </a:rPr>
              <a:t>52</a:t>
            </a:r>
            <a:r>
              <a:rPr lang="zh-TW" altLang="zh-TW" sz="2000" dirty="0" smtClean="0">
                <a:solidFill>
                  <a:srgbClr val="C00000"/>
                </a:solidFill>
                <a:latin typeface="微軟正黑體" panose="020B0604030504040204" pitchFamily="34" charset="-120"/>
                <a:ea typeface="微軟正黑體" panose="020B0604030504040204" pitchFamily="34" charset="-120"/>
              </a:rPr>
              <a:t>人次</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勒索錢財超過</a:t>
            </a:r>
            <a:r>
              <a:rPr lang="zh-TW" altLang="zh-TW" sz="2000" dirty="0" smtClean="0">
                <a:solidFill>
                  <a:srgbClr val="C00000"/>
                </a:solidFill>
                <a:latin typeface="微軟正黑體" panose="020B0604030504040204" pitchFamily="34" charset="-120"/>
                <a:ea typeface="微軟正黑體" panose="020B0604030504040204" pitchFamily="34" charset="-120"/>
              </a:rPr>
              <a:t>十余萬元人民幣</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b="1" dirty="0" smtClean="0">
                <a:latin typeface="微軟正黑體" panose="020B0604030504040204" pitchFamily="34" charset="-120"/>
                <a:ea typeface="微軟正黑體" panose="020B0604030504040204" pitchFamily="34" charset="-120"/>
              </a:rPr>
              <a:t>國保員警：</a:t>
            </a:r>
            <a:r>
              <a:rPr lang="zh-TW" altLang="zh-TW" sz="2000" b="1" dirty="0" smtClean="0">
                <a:solidFill>
                  <a:srgbClr val="0070C0"/>
                </a:solidFill>
                <a:latin typeface="微軟正黑體" panose="020B0604030504040204" pitchFamily="34" charset="-120"/>
                <a:ea typeface="微軟正黑體" panose="020B0604030504040204" pitchFamily="34" charset="-120"/>
              </a:rPr>
              <a:t>鄭奎、林明軍、趙同波、程珍、仲偉華、溫世杭</a:t>
            </a:r>
            <a:r>
              <a:rPr lang="zh-TW" altLang="zh-TW" sz="2000" dirty="0" smtClean="0">
                <a:latin typeface="微軟正黑體" panose="020B0604030504040204" pitchFamily="34" charset="-120"/>
                <a:ea typeface="微軟正黑體" panose="020B0604030504040204" pitchFamily="34" charset="-120"/>
              </a:rPr>
              <a:t>等人</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贛榆檢察院、贛榆法院人員：</a:t>
            </a:r>
            <a:r>
              <a:rPr lang="zh-TW" altLang="en-US" sz="2000" b="1" dirty="0" smtClean="0">
                <a:solidFill>
                  <a:srgbClr val="0070C0"/>
                </a:solidFill>
                <a:latin typeface="微軟正黑體" panose="020B0604030504040204" pitchFamily="34" charset="-120"/>
                <a:ea typeface="微軟正黑體" panose="020B0604030504040204" pitchFamily="34" charset="-120"/>
              </a:rPr>
              <a:t>謝共祥、賈凡德、孫建中</a:t>
            </a:r>
            <a:r>
              <a:rPr lang="zh-TW" altLang="en-US" sz="2000" dirty="0" smtClean="0">
                <a:latin typeface="微軟正黑體" panose="020B0604030504040204" pitchFamily="34" charset="-120"/>
                <a:ea typeface="微軟正黑體" panose="020B0604030504040204" pitchFamily="34" charset="-120"/>
              </a:rPr>
              <a:t>等。</a:t>
            </a:r>
            <a:endParaRPr lang="zh-TW"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23210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982425467"/>
              </p:ext>
            </p:extLst>
          </p:nvPr>
        </p:nvGraphicFramePr>
        <p:xfrm>
          <a:off x="0" y="980728"/>
          <a:ext cx="9120377" cy="5393679"/>
        </p:xfrm>
        <a:graphic>
          <a:graphicData uri="http://schemas.openxmlformats.org/drawingml/2006/table">
            <a:tbl>
              <a:tblPr firstRow="1" bandRow="1">
                <a:tableStyleId>{5C22544A-7EE6-4342-B048-85BDC9FD1C3A}</a:tableStyleId>
              </a:tblPr>
              <a:tblGrid>
                <a:gridCol w="2145971"/>
                <a:gridCol w="3934281"/>
                <a:gridCol w="3040125"/>
              </a:tblGrid>
              <a:tr h="370840">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罪刑</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mtClean="0">
                          <a:solidFill>
                            <a:schemeClr val="tx1"/>
                          </a:solidFill>
                          <a:latin typeface="微軟正黑體" panose="020B0604030504040204" pitchFamily="34" charset="-120"/>
                          <a:ea typeface="微軟正黑體" panose="020B0604030504040204" pitchFamily="34" charset="-120"/>
                        </a:rPr>
                        <a:t>非法行為</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mtClean="0">
                          <a:solidFill>
                            <a:schemeClr val="tx1"/>
                          </a:solidFill>
                          <a:latin typeface="微軟正黑體" panose="020B0604030504040204" pitchFamily="34" charset="-120"/>
                          <a:ea typeface="微軟正黑體" panose="020B0604030504040204" pitchFamily="34" charset="-120"/>
                        </a:rPr>
                        <a:t>觸犯法條</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sz="2000" b="1" i="0" kern="1200" dirty="0" smtClean="0">
                          <a:solidFill>
                            <a:schemeClr val="dk1"/>
                          </a:solidFill>
                          <a:effectLst/>
                          <a:latin typeface="微軟正黑體" panose="020B0604030504040204" pitchFamily="34" charset="-120"/>
                          <a:ea typeface="微軟正黑體" panose="020B0604030504040204" pitchFamily="34" charset="-120"/>
                          <a:cs typeface="+mn-cs"/>
                        </a:rPr>
                        <a:t>一、非法搜查罪、</a:t>
                      </a:r>
                      <a:endParaRPr lang="en-US" altLang="zh-TW" sz="2000" b="1"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1" i="0" kern="1200" dirty="0" smtClean="0">
                          <a:solidFill>
                            <a:schemeClr val="dk1"/>
                          </a:solidFill>
                          <a:effectLst/>
                          <a:latin typeface="微軟正黑體" panose="020B0604030504040204" pitchFamily="34" charset="-120"/>
                          <a:ea typeface="微軟正黑體" panose="020B0604030504040204" pitchFamily="34" charset="-120"/>
                          <a:cs typeface="+mn-cs"/>
                        </a:rPr>
                        <a:t>非法侵入住宅罪</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en-US" altLang="zh-TW" sz="2000" b="0" i="0" kern="1200" smtClean="0">
                          <a:solidFill>
                            <a:schemeClr val="dk1"/>
                          </a:solidFill>
                          <a:effectLst/>
                          <a:latin typeface="微軟正黑體" panose="020B0604030504040204" pitchFamily="34" charset="-120"/>
                          <a:ea typeface="微軟正黑體" panose="020B0604030504040204" pitchFamily="34" charset="-120"/>
                          <a:cs typeface="+mn-cs"/>
                        </a:rPr>
                        <a:t>) </a:t>
                      </a:r>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沒被主人允許，沒有出示搜查令、身份證件的情況下闖入、並搜查住宅。</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en-US" altLang="zh-TW" sz="2000" b="0" i="0" kern="1200" smtClean="0">
                          <a:solidFill>
                            <a:schemeClr val="dk1"/>
                          </a:solidFill>
                          <a:effectLst/>
                          <a:latin typeface="微軟正黑體" panose="020B0604030504040204" pitchFamily="34" charset="-120"/>
                          <a:ea typeface="微軟正黑體" panose="020B0604030504040204" pitchFamily="34" charset="-120"/>
                          <a:cs typeface="+mn-cs"/>
                        </a:rPr>
                        <a:t>) </a:t>
                      </a:r>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秘密錄影、照相、偷偷斷水、斷電誘騙主人出門查看、謊稱物業人員騙開門後非法侵入的行徑。</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中國刑法第</a:t>
                      </a:r>
                      <a:r>
                        <a:rPr lang="en-US" altLang="zh-TW" sz="2000" b="0" i="0" kern="1200" smtClean="0">
                          <a:solidFill>
                            <a:schemeClr val="dk1"/>
                          </a:solidFill>
                          <a:effectLst/>
                          <a:latin typeface="微軟正黑體" panose="020B0604030504040204" pitchFamily="34" charset="-120"/>
                          <a:ea typeface="微軟正黑體" panose="020B0604030504040204" pitchFamily="34" charset="-120"/>
                          <a:cs typeface="+mn-cs"/>
                        </a:rPr>
                        <a:t>245</a:t>
                      </a:r>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條法律：</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「非法搜查他人身體、</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0" i="0" kern="1200" dirty="0" smtClean="0">
                          <a:solidFill>
                            <a:schemeClr val="dk1"/>
                          </a:solidFill>
                          <a:effectLst/>
                          <a:latin typeface="微軟正黑體" panose="020B0604030504040204" pitchFamily="34" charset="-120"/>
                          <a:ea typeface="微軟正黑體" panose="020B0604030504040204" pitchFamily="34" charset="-120"/>
                          <a:cs typeface="+mn-cs"/>
                        </a:rPr>
                        <a:t>住宅」。</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91959">
                <a:tc>
                  <a:txBody>
                    <a:bodyPr/>
                    <a:lstStyle/>
                    <a:p>
                      <a:r>
                        <a:rPr lang="zh-TW" altLang="en-US" sz="2000" b="1" smtClean="0">
                          <a:latin typeface="微軟正黑體" panose="020B0604030504040204" pitchFamily="34" charset="-120"/>
                          <a:ea typeface="微軟正黑體" panose="020B0604030504040204" pitchFamily="34" charset="-120"/>
                        </a:rPr>
                        <a:t>二、濫用職權和</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徇私枉法罪</a:t>
                      </a:r>
                      <a:endParaRPr lang="zh-TW" altLang="en-US" sz="20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smtClean="0">
                          <a:latin typeface="微軟正黑體" panose="020B0604030504040204" pitchFamily="34" charset="-120"/>
                          <a:ea typeface="微軟正黑體" panose="020B0604030504040204" pitchFamily="34" charset="-120"/>
                        </a:rPr>
                        <a:t>隨意沒收財產、敲詐錢財、欺騙法輪功學員和家屬，或脅迫他們轉化、放棄信仰，逼迫法輪功學員及家屬違心供認或提供私人敏感</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電話、</a:t>
                      </a:r>
                      <a:r>
                        <a:rPr lang="en-US" altLang="zh-TW" sz="2000" smtClean="0">
                          <a:latin typeface="微軟正黑體" panose="020B0604030504040204" pitchFamily="34" charset="-120"/>
                          <a:ea typeface="微軟正黑體" panose="020B0604030504040204" pitchFamily="34" charset="-120"/>
                        </a:rPr>
                        <a:t>QQ</a:t>
                      </a:r>
                      <a:r>
                        <a:rPr lang="zh-TW" altLang="en-US" sz="2000" dirty="0" smtClean="0">
                          <a:latin typeface="微軟正黑體" panose="020B0604030504040204" pitchFamily="34" charset="-120"/>
                          <a:ea typeface="微軟正黑體" panose="020B0604030504040204" pitchFamily="34" charset="-120"/>
                        </a:rPr>
                        <a:t>等</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的信息。</a:t>
                      </a:r>
                      <a:endParaRPr lang="en-US" altLang="zh-TW" sz="20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dirty="0" smtClean="0">
                          <a:latin typeface="微軟正黑體" panose="020B0604030504040204" pitchFamily="34" charset="-120"/>
                          <a:ea typeface="微軟正黑體" panose="020B0604030504040204" pitchFamily="34" charset="-120"/>
                        </a:rPr>
                        <a:t>刑法</a:t>
                      </a:r>
                      <a:r>
                        <a:rPr lang="zh-TW" altLang="en-US" sz="2000" smtClean="0">
                          <a:latin typeface="微軟正黑體" panose="020B0604030504040204" pitchFamily="34" charset="-120"/>
                          <a:ea typeface="微軟正黑體" panose="020B0604030504040204" pitchFamily="34" charset="-120"/>
                        </a:rPr>
                        <a:t>第</a:t>
                      </a:r>
                      <a:r>
                        <a:rPr lang="en-US" altLang="zh-TW" sz="2000" smtClean="0">
                          <a:latin typeface="微軟正黑體" panose="020B0604030504040204" pitchFamily="34" charset="-120"/>
                          <a:ea typeface="微軟正黑體" panose="020B0604030504040204" pitchFamily="34" charset="-120"/>
                        </a:rPr>
                        <a:t>397</a:t>
                      </a:r>
                      <a:r>
                        <a:rPr lang="zh-TW" altLang="en-US" sz="2000" smtClean="0">
                          <a:latin typeface="微軟正黑體" panose="020B0604030504040204" pitchFamily="34" charset="-120"/>
                          <a:ea typeface="微軟正黑體" panose="020B0604030504040204" pitchFamily="34" charset="-120"/>
                        </a:rPr>
                        <a:t>條：「國家機關人員</a:t>
                      </a:r>
                      <a:r>
                        <a:rPr lang="zh-TW" altLang="en-US" sz="2000" smtClean="0">
                          <a:solidFill>
                            <a:srgbClr val="C00000"/>
                          </a:solidFill>
                          <a:latin typeface="微軟正黑體" panose="020B0604030504040204" pitchFamily="34" charset="-120"/>
                          <a:ea typeface="微軟正黑體" panose="020B0604030504040204" pitchFamily="34" charset="-120"/>
                        </a:rPr>
                        <a:t>濫用職權</a:t>
                      </a:r>
                      <a:r>
                        <a:rPr lang="zh-TW" altLang="en-US" sz="2000" smtClean="0">
                          <a:latin typeface="微軟正黑體" panose="020B0604030504040204" pitchFamily="34" charset="-120"/>
                          <a:ea typeface="微軟正黑體" panose="020B0604030504040204" pitchFamily="34" charset="-120"/>
                        </a:rPr>
                        <a:t>或者怠忽職守，致使公共財產、國家和人民利益遭受重大損失。」</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sz="2000" b="1" smtClean="0">
                          <a:latin typeface="微軟正黑體" panose="020B0604030504040204" pitchFamily="34" charset="-120"/>
                          <a:ea typeface="微軟正黑體" panose="020B0604030504040204" pitchFamily="34" charset="-120"/>
                        </a:rPr>
                        <a:t>三、搶劫罪、侵佔罪和毀壞財物罪</a:t>
                      </a:r>
                      <a:endParaRPr lang="zh-TW" altLang="en-US" sz="20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法輪功書籍與其它財產被闖入家中不法人員搶走或毀壞。</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dirty="0" smtClean="0">
                          <a:latin typeface="微軟正黑體" panose="020B0604030504040204" pitchFamily="34" charset="-120"/>
                          <a:ea typeface="微軟正黑體" panose="020B0604030504040204" pitchFamily="34" charset="-120"/>
                        </a:rPr>
                        <a:t>刑法第</a:t>
                      </a:r>
                      <a:r>
                        <a:rPr lang="en-US" altLang="zh-TW" sz="2000" dirty="0" smtClean="0">
                          <a:latin typeface="微軟正黑體" panose="020B0604030504040204" pitchFamily="34" charset="-120"/>
                          <a:ea typeface="微軟正黑體" panose="020B0604030504040204" pitchFamily="34" charset="-120"/>
                        </a:rPr>
                        <a:t>263</a:t>
                      </a:r>
                      <a:r>
                        <a:rPr lang="zh-TW" altLang="en-US" sz="2000" dirty="0" smtClean="0">
                          <a:latin typeface="微軟正黑體" panose="020B0604030504040204" pitchFamily="34" charset="-120"/>
                          <a:ea typeface="微軟正黑體" panose="020B0604030504040204" pitchFamily="34" charset="-120"/>
                        </a:rPr>
                        <a:t>條「以暴力、脅迫或者其他方法搶劫公私財物」</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字方塊 6"/>
          <p:cNvSpPr txBox="1"/>
          <p:nvPr/>
        </p:nvSpPr>
        <p:spPr>
          <a:xfrm>
            <a:off x="179512" y="6488668"/>
            <a:ext cx="5493812" cy="369332"/>
          </a:xfrm>
          <a:prstGeom prst="rect">
            <a:avLst/>
          </a:prstGeom>
          <a:noFill/>
        </p:spPr>
        <p:txBody>
          <a:bodyPr wrap="none" rtlCol="0">
            <a:spAutoFit/>
          </a:bodyPr>
          <a:lstStyle/>
          <a:p>
            <a:r>
              <a:rPr lang="zh-TW" altLang="en-US" dirty="0" smtClean="0">
                <a:solidFill>
                  <a:srgbClr val="0070C0"/>
                </a:solidFill>
                <a:latin typeface="微軟正黑體" panose="020B0604030504040204" pitchFamily="34" charset="-120"/>
                <a:ea typeface="微軟正黑體" panose="020B0604030504040204" pitchFamily="34" charset="-120"/>
              </a:rPr>
              <a:t>資料來源：</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明慧網</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「敲門行動」觸犯的法律條文</a:t>
            </a:r>
            <a:endParaRPr lang="zh-TW" altLang="en-US" dirty="0">
              <a:solidFill>
                <a:srgbClr val="0070C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11-3. </a:t>
            </a:r>
            <a:r>
              <a:rPr lang="zh-TW" altLang="en-US" sz="3200" b="1" dirty="0" smtClean="0">
                <a:solidFill>
                  <a:schemeClr val="bg1"/>
                </a:solidFill>
                <a:latin typeface="微軟正黑體" panose="020B0604030504040204" pitchFamily="34" charset="-120"/>
                <a:ea typeface="微軟正黑體" panose="020B0604030504040204" pitchFamily="34" charset="-120"/>
              </a:rPr>
              <a:t>「敲門行動」所觸犯的法律</a:t>
            </a:r>
            <a:endParaRPr lang="zh-TW" altLang="en-US" dirty="0"/>
          </a:p>
        </p:txBody>
      </p:sp>
      <p:sp>
        <p:nvSpPr>
          <p:cNvPr id="9" name="矩形 8"/>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切入點</a:t>
            </a:r>
            <a:r>
              <a:rPr lang="en-US" altLang="zh-TW" sz="4000" b="1" dirty="0" smtClean="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44749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方塊 4"/>
          <p:cNvSpPr txBox="1"/>
          <p:nvPr/>
        </p:nvSpPr>
        <p:spPr>
          <a:xfrm>
            <a:off x="156817" y="3068960"/>
            <a:ext cx="8914957" cy="3139321"/>
          </a:xfrm>
          <a:prstGeom prst="rect">
            <a:avLst/>
          </a:prstGeom>
          <a:noFill/>
        </p:spPr>
        <p:txBody>
          <a:bodyPr wrap="square" rtlCol="0">
            <a:spAutoFit/>
          </a:bodyPr>
          <a:lstStyle/>
          <a:p>
            <a:r>
              <a:rPr lang="zh-TW" altLang="en-US" b="1" smtClean="0">
                <a:latin typeface="微軟正黑體" panose="020B0604030504040204" pitchFamily="34" charset="-120"/>
                <a:ea typeface="微軟正黑體" panose="020B0604030504040204" pitchFamily="34" charset="-120"/>
              </a:rPr>
              <a:t>一、觸犯中國刑法：</a:t>
            </a:r>
            <a:r>
              <a:rPr lang="zh-TW" altLang="en-US" smtClean="0">
                <a:latin typeface="微軟正黑體" panose="020B0604030504040204" pitchFamily="34" charset="-120"/>
                <a:ea typeface="微軟正黑體" panose="020B0604030504040204" pitchFamily="34" charset="-120"/>
              </a:rPr>
              <a:t>觸犯刑法</a:t>
            </a:r>
            <a:r>
              <a:rPr lang="en-US" altLang="zh-TW" smtClean="0">
                <a:latin typeface="微軟正黑體" panose="020B0604030504040204" pitchFamily="34" charset="-120"/>
                <a:ea typeface="微軟正黑體" panose="020B0604030504040204" pitchFamily="34" charset="-120"/>
              </a:rPr>
              <a:t>245</a:t>
            </a:r>
            <a:r>
              <a:rPr lang="zh-TW" altLang="en-US" smtClean="0">
                <a:latin typeface="微軟正黑體" panose="020B0604030504040204" pitchFamily="34" charset="-120"/>
                <a:ea typeface="微軟正黑體" panose="020B0604030504040204" pitchFamily="34" charset="-120"/>
              </a:rPr>
              <a:t>條的</a:t>
            </a:r>
            <a:r>
              <a:rPr lang="zh-TW" altLang="en-US" smtClean="0">
                <a:solidFill>
                  <a:schemeClr val="dk1"/>
                </a:solidFill>
                <a:latin typeface="微軟正黑體" panose="020B0604030504040204" pitchFamily="34" charset="-120"/>
                <a:ea typeface="微軟正黑體" panose="020B0604030504040204" pitchFamily="34" charset="-120"/>
              </a:rPr>
              <a:t>非法</a:t>
            </a:r>
            <a:r>
              <a:rPr lang="zh-TW" altLang="en-US" dirty="0">
                <a:solidFill>
                  <a:schemeClr val="dk1"/>
                </a:solidFill>
                <a:latin typeface="微軟正黑體" panose="020B0604030504040204" pitchFamily="34" charset="-120"/>
                <a:ea typeface="微軟正黑體" panose="020B0604030504040204" pitchFamily="34" charset="-120"/>
              </a:rPr>
              <a:t>搜查罪</a:t>
            </a:r>
            <a:r>
              <a:rPr lang="zh-TW" altLang="en-US" dirty="0" smtClean="0">
                <a:solidFill>
                  <a:schemeClr val="dk1"/>
                </a:solidFill>
                <a:latin typeface="微軟正黑體" panose="020B0604030504040204" pitchFamily="34" charset="-120"/>
                <a:ea typeface="微軟正黑體" panose="020B0604030504040204" pitchFamily="34" charset="-120"/>
              </a:rPr>
              <a:t>、非法</a:t>
            </a:r>
            <a:r>
              <a:rPr lang="zh-TW" altLang="en-US" dirty="0">
                <a:solidFill>
                  <a:schemeClr val="dk1"/>
                </a:solidFill>
                <a:latin typeface="微軟正黑體" panose="020B0604030504040204" pitchFamily="34" charset="-120"/>
                <a:ea typeface="微軟正黑體" panose="020B0604030504040204" pitchFamily="34" charset="-120"/>
              </a:rPr>
              <a:t>侵入住宅</a:t>
            </a:r>
            <a:r>
              <a:rPr lang="zh-TW" altLang="en-US" dirty="0" smtClean="0">
                <a:solidFill>
                  <a:schemeClr val="dk1"/>
                </a:solidFill>
                <a:latin typeface="微軟正黑體" panose="020B0604030504040204" pitchFamily="34" charset="-120"/>
                <a:ea typeface="微軟正黑體" panose="020B0604030504040204" pitchFamily="34" charset="-120"/>
              </a:rPr>
              <a:t>罪，</a:t>
            </a:r>
            <a:r>
              <a:rPr lang="zh-TW" altLang="en-US" dirty="0">
                <a:solidFill>
                  <a:schemeClr val="dk1"/>
                </a:solidFill>
                <a:latin typeface="微軟正黑體" panose="020B0604030504040204" pitchFamily="34" charset="-120"/>
                <a:ea typeface="微軟正黑體" panose="020B0604030504040204" pitchFamily="34" charset="-120"/>
              </a:rPr>
              <a:t>和</a:t>
            </a:r>
            <a:r>
              <a:rPr lang="zh-TW" altLang="en-US" smtClean="0">
                <a:solidFill>
                  <a:schemeClr val="dk1"/>
                </a:solidFill>
                <a:latin typeface="微軟正黑體" panose="020B0604030504040204" pitchFamily="34" charset="-120"/>
                <a:ea typeface="微軟正黑體" panose="020B0604030504040204" pitchFamily="34" charset="-120"/>
              </a:rPr>
              <a:t>刑法</a:t>
            </a:r>
            <a:r>
              <a:rPr lang="en-US" altLang="zh-TW" smtClean="0">
                <a:solidFill>
                  <a:schemeClr val="dk1"/>
                </a:solidFill>
                <a:latin typeface="微軟正黑體" panose="020B0604030504040204" pitchFamily="34" charset="-120"/>
                <a:ea typeface="微軟正黑體" panose="020B0604030504040204" pitchFamily="34" charset="-120"/>
              </a:rPr>
              <a:t>263</a:t>
            </a:r>
            <a:r>
              <a:rPr lang="zh-TW" altLang="en-US" smtClean="0">
                <a:solidFill>
                  <a:schemeClr val="dk1"/>
                </a:solidFill>
                <a:latin typeface="微軟正黑體" panose="020B0604030504040204" pitchFamily="34" charset="-120"/>
                <a:ea typeface="微軟正黑體" panose="020B0604030504040204" pitchFamily="34" charset="-120"/>
              </a:rPr>
              <a:t>條的</a:t>
            </a:r>
            <a:r>
              <a:rPr lang="zh-TW" altLang="en-US" smtClean="0">
                <a:latin typeface="微軟正黑體" panose="020B0604030504040204" pitchFamily="34" charset="-120"/>
                <a:ea typeface="微軟正黑體" panose="020B0604030504040204" pitchFamily="34" charset="-120"/>
              </a:rPr>
              <a:t>搶劫罪、侵佔罪。公檢法司人員濫用職權是觸犯刑法第</a:t>
            </a:r>
            <a:r>
              <a:rPr lang="en-US" altLang="zh-TW" smtClean="0">
                <a:latin typeface="微軟正黑體" panose="020B0604030504040204" pitchFamily="34" charset="-120"/>
                <a:ea typeface="微軟正黑體" panose="020B0604030504040204" pitchFamily="34" charset="-120"/>
              </a:rPr>
              <a:t>397</a:t>
            </a:r>
            <a:r>
              <a:rPr lang="zh-TW" altLang="en-US" smtClean="0">
                <a:latin typeface="微軟正黑體" panose="020B0604030504040204" pitchFamily="34" charset="-120"/>
                <a:ea typeface="微軟正黑體" panose="020B0604030504040204" pitchFamily="34" charset="-120"/>
              </a:rPr>
              <a:t>條，要從重處罰，罪上加罪。</a:t>
            </a:r>
            <a:endParaRPr lang="en-US" altLang="zh-TW"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zh-TW" altLang="en-US" b="1" smtClean="0">
                <a:latin typeface="微軟正黑體" panose="020B0604030504040204" pitchFamily="34" charset="-120"/>
                <a:ea typeface="微軟正黑體" panose="020B0604030504040204" pitchFamily="34" charset="-120"/>
              </a:rPr>
              <a:t>二、現政權出臺的規定：</a:t>
            </a:r>
            <a:r>
              <a:rPr lang="en-US" altLang="zh-TW" smtClean="0">
                <a:latin typeface="微軟正黑體" panose="020B0604030504040204" pitchFamily="34" charset="-120"/>
                <a:ea typeface="微軟正黑體" panose="020B0604030504040204" pitchFamily="34" charset="-120"/>
              </a:rPr>
              <a:t>2016</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3</a:t>
            </a:r>
            <a:r>
              <a:rPr lang="zh-TW" altLang="en-US" dirty="0">
                <a:latin typeface="微軟正黑體" panose="020B0604030504040204" pitchFamily="34" charset="-120"/>
                <a:ea typeface="微軟正黑體" panose="020B0604030504040204" pitchFamily="34" charset="-120"/>
              </a:rPr>
              <a:t>月</a:t>
            </a:r>
            <a:r>
              <a:rPr lang="en-US" altLang="zh-TW" dirty="0">
                <a:latin typeface="微軟正黑體" panose="020B0604030504040204" pitchFamily="34" charset="-120"/>
                <a:ea typeface="微軟正黑體" panose="020B0604030504040204" pitchFamily="34" charset="-120"/>
              </a:rPr>
              <a:t>1</a:t>
            </a:r>
            <a:r>
              <a:rPr lang="zh-TW" altLang="en-US" smtClean="0">
                <a:latin typeface="微軟正黑體" panose="020B0604030504040204" pitchFamily="34" charset="-120"/>
                <a:ea typeface="微軟正黑體" panose="020B0604030504040204" pitchFamily="34" charset="-120"/>
              </a:rPr>
              <a:t>日</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公安機關人民警察執法過錯責任追究規定</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規定「因故意或者重大過失造成錯案，</a:t>
            </a:r>
            <a:r>
              <a:rPr lang="zh-TW" altLang="en-US" smtClean="0">
                <a:solidFill>
                  <a:srgbClr val="C00000"/>
                </a:solidFill>
                <a:latin typeface="微軟正黑體" panose="020B0604030504040204" pitchFamily="34" charset="-120"/>
                <a:ea typeface="微軟正黑體" panose="020B0604030504040204" pitchFamily="34" charset="-120"/>
              </a:rPr>
              <a:t>終身追究執法過錯責任。</a:t>
            </a:r>
            <a:r>
              <a:rPr lang="zh-TW" altLang="en-US"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b="1" dirty="0">
              <a:latin typeface="微軟正黑體" panose="020B0604030504040204" pitchFamily="34" charset="-120"/>
              <a:ea typeface="微軟正黑體" panose="020B0604030504040204" pitchFamily="34" charset="-120"/>
            </a:endParaRPr>
          </a:p>
          <a:p>
            <a:r>
              <a:rPr lang="zh-TW" altLang="en-US" b="1" smtClean="0">
                <a:latin typeface="微軟正黑體" panose="020B0604030504040204" pitchFamily="34" charset="-120"/>
                <a:ea typeface="微軟正黑體" panose="020B0604030504040204" pitchFamily="34" charset="-120"/>
                <a:sym typeface="Wingdings" panose="05000000000000000000" pitchFamily="2" charset="2"/>
              </a:rPr>
              <a:t>三、現政權在制止敲門行動</a:t>
            </a:r>
            <a:endParaRPr lang="en-US" altLang="zh-TW" b="1"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2017</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en-US" dirty="0" smtClean="0">
                <a:latin typeface="微軟正黑體" panose="020B0604030504040204" pitchFamily="34" charset="-120"/>
                <a:ea typeface="微軟正黑體" panose="020B0604030504040204" pitchFamily="34" charset="-120"/>
              </a:rPr>
              <a:t>月公安部</a:t>
            </a:r>
            <a:r>
              <a:rPr lang="zh-TW" altLang="en-US" smtClean="0">
                <a:latin typeface="微軟正黑體" panose="020B0604030504040204" pitchFamily="34" charset="-120"/>
                <a:ea typeface="微軟正黑體" panose="020B0604030504040204" pitchFamily="34" charset="-120"/>
              </a:rPr>
              <a:t>命令</a:t>
            </a:r>
            <a:r>
              <a:rPr lang="zh-TW" altLang="en-US" smtClean="0">
                <a:latin typeface="微軟正黑體" panose="020B0604030504040204" pitchFamily="34" charset="-120"/>
                <a:ea typeface="微軟正黑體" panose="020B0604030504040204" pitchFamily="34" charset="-120"/>
                <a:sym typeface="Wingdings" panose="05000000000000000000" pitchFamily="2" charset="2"/>
              </a:rPr>
              <a:t>：</a:t>
            </a:r>
            <a:r>
              <a:rPr lang="zh-TW" altLang="en-US" u="sng" smtClean="0">
                <a:solidFill>
                  <a:srgbClr val="C00000"/>
                </a:solidFill>
                <a:latin typeface="微軟正黑體" panose="020B0604030504040204" pitchFamily="34" charset="-120"/>
                <a:ea typeface="微軟正黑體" panose="020B0604030504040204" pitchFamily="34" charset="-120"/>
              </a:rPr>
              <a:t>為了加強對公安機關民警違法違紀行為監督舉報</a:t>
            </a:r>
            <a:endParaRPr lang="en-US" altLang="zh-TW" u="sng" dirty="0" smtClean="0">
              <a:solidFill>
                <a:srgbClr val="C00000"/>
              </a:solidFill>
              <a:latin typeface="微軟正黑體" panose="020B0604030504040204" pitchFamily="34" charset="-120"/>
              <a:ea typeface="微軟正黑體" panose="020B0604030504040204" pitchFamily="34" charset="-120"/>
            </a:endParaRPr>
          </a:p>
          <a:p>
            <a:r>
              <a:rPr lang="zh-TW" altLang="en-US" smtClean="0">
                <a:solidFill>
                  <a:srgbClr val="C00000"/>
                </a:solidFill>
                <a:latin typeface="微軟正黑體" panose="020B0604030504040204" pitchFamily="34" charset="-120"/>
                <a:ea typeface="微軟正黑體" panose="020B0604030504040204" pitchFamily="34" charset="-120"/>
              </a:rPr>
              <a:t>而專門開通了</a:t>
            </a:r>
            <a:r>
              <a:rPr lang="zh-TW" altLang="en-US" u="sng" smtClean="0">
                <a:solidFill>
                  <a:srgbClr val="C00000"/>
                </a:solidFill>
                <a:latin typeface="微軟正黑體" panose="020B0604030504040204" pitchFamily="34" charset="-120"/>
                <a:ea typeface="微軟正黑體" panose="020B0604030504040204" pitchFamily="34" charset="-120"/>
              </a:rPr>
              <a:t>「</a:t>
            </a:r>
            <a:r>
              <a:rPr lang="en-US" altLang="zh-TW" u="sng" smtClean="0">
                <a:solidFill>
                  <a:srgbClr val="C00000"/>
                </a:solidFill>
                <a:latin typeface="微軟正黑體" panose="020B0604030504040204" pitchFamily="34" charset="-120"/>
                <a:ea typeface="微軟正黑體" panose="020B0604030504040204" pitchFamily="34" charset="-120"/>
              </a:rPr>
              <a:t>12389</a:t>
            </a:r>
            <a:r>
              <a:rPr lang="zh-TW" altLang="en-US" u="sng" smtClean="0">
                <a:solidFill>
                  <a:srgbClr val="C00000"/>
                </a:solidFill>
                <a:latin typeface="微軟正黑體" panose="020B0604030504040204" pitchFamily="34" charset="-120"/>
                <a:ea typeface="微軟正黑體" panose="020B0604030504040204" pitchFamily="34" charset="-120"/>
              </a:rPr>
              <a:t>」專線平臺</a:t>
            </a:r>
            <a:r>
              <a:rPr lang="zh-TW" altLang="en-US" smtClean="0">
                <a:solidFill>
                  <a:srgbClr val="C00000"/>
                </a:solidFill>
                <a:latin typeface="微軟正黑體" panose="020B0604030504040204" pitchFamily="34" charset="-120"/>
                <a:ea typeface="微軟正黑體" panose="020B0604030504040204" pitchFamily="34" charset="-120"/>
              </a:rPr>
              <a:t>。</a:t>
            </a:r>
            <a:endParaRPr lang="en-US" altLang="zh-TW" dirty="0">
              <a:solidFill>
                <a:srgbClr val="C00000"/>
              </a:solidFill>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2017</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en-US">
                <a:latin typeface="微軟正黑體" panose="020B0604030504040204" pitchFamily="34" charset="-120"/>
                <a:ea typeface="微軟正黑體" panose="020B0604030504040204" pitchFamily="34" charset="-120"/>
              </a:rPr>
              <a:t>月</a:t>
            </a:r>
            <a:r>
              <a:rPr lang="en-US" altLang="zh-TW" smtClean="0">
                <a:latin typeface="微軟正黑體" panose="020B0604030504040204" pitchFamily="34" charset="-120"/>
                <a:ea typeface="微軟正黑體" panose="020B0604030504040204" pitchFamily="34" charset="-120"/>
              </a:rPr>
              <a:t>20</a:t>
            </a:r>
            <a:r>
              <a:rPr lang="zh-TW" altLang="en-US" smtClean="0">
                <a:latin typeface="微軟正黑體" panose="020B0604030504040204" pitchFamily="34" charset="-120"/>
                <a:ea typeface="微軟正黑體" panose="020B0604030504040204" pitchFamily="34" charset="-120"/>
              </a:rPr>
              <a:t>日，中國最高檢察院官網設置「舉報中心」，被舉報人職級包括</a:t>
            </a:r>
            <a:r>
              <a:rPr lang="zh-TW" altLang="en-US" smtClean="0">
                <a:solidFill>
                  <a:srgbClr val="C00000"/>
                </a:solidFill>
                <a:latin typeface="微軟正黑體" panose="020B0604030504040204" pitchFamily="34" charset="-120"/>
                <a:ea typeface="微軟正黑體" panose="020B0604030504040204" pitchFamily="34" charset="-120"/>
              </a:rPr>
              <a:t>正國級政治局常委。換言之，控告江澤民完全合法。</a:t>
            </a:r>
            <a:endParaRPr lang="en-US" altLang="zh-TW" dirty="0">
              <a:solidFill>
                <a:srgbClr val="C000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52822" y="976495"/>
            <a:ext cx="8838355" cy="1938992"/>
          </a:xfrm>
          <a:prstGeom prst="rect">
            <a:avLst/>
          </a:prstGeom>
          <a:ln>
            <a:solidFill>
              <a:schemeClr val="accent6">
                <a:lumMod val="75000"/>
              </a:schemeClr>
            </a:solidFill>
          </a:ln>
        </p:spPr>
        <p:txBody>
          <a:bodyPr wrap="square">
            <a:spAutoFit/>
          </a:bodyPr>
          <a:lstStyle/>
          <a:p>
            <a:r>
              <a:rPr lang="zh-TW" altLang="en-US" sz="2000" smtClean="0">
                <a:solidFill>
                  <a:srgbClr val="C00000"/>
                </a:solidFill>
                <a:latin typeface="微軟正黑體" panose="020B0604030504040204" pitchFamily="34" charset="-120"/>
                <a:ea typeface="微軟正黑體" panose="020B0604030504040204" pitchFamily="34" charset="-120"/>
              </a:rPr>
              <a:t>江澤民貪腐治國、迫害法輪功無法無天的時代已經一去不復返了</a:t>
            </a:r>
            <a:r>
              <a:rPr lang="zh-TW" altLang="en-US" sz="2000" smtClean="0">
                <a:latin typeface="微軟正黑體" panose="020B0604030504040204" pitchFamily="34" charset="-120"/>
                <a:ea typeface="微軟正黑體" panose="020B0604030504040204" pitchFamily="34" charset="-120"/>
              </a:rPr>
              <a:t>。法律規定公務員年年考核，連續兩次不合格就辭退。在當今有案必立，不立違法的嚴管下，</a:t>
            </a:r>
            <a:r>
              <a:rPr lang="zh-TW" altLang="en-US" sz="2000" b="1" smtClean="0">
                <a:solidFill>
                  <a:srgbClr val="C00000"/>
                </a:solidFill>
                <a:latin typeface="微軟正黑體" panose="020B0604030504040204" pitchFamily="34" charset="-120"/>
                <a:ea typeface="微軟正黑體" panose="020B0604030504040204" pitchFamily="34" charset="-120"/>
              </a:rPr>
              <a:t>迫害法輪功案件的一系列違法環節，都能被控告起訴</a:t>
            </a:r>
            <a:r>
              <a:rPr lang="zh-TW" altLang="en-US" sz="2000" smtClean="0">
                <a:latin typeface="微軟正黑體" panose="020B0604030504040204" pitchFamily="34" charset="-120"/>
                <a:ea typeface="微軟正黑體" panose="020B0604030504040204" pitchFamily="34" charset="-120"/>
              </a:rPr>
              <a:t>。一旦立案，永遠寫進檔案，年度考核沒個合格，只有下崗。你現在的崗位，多少人盯著呢，你不下崗，別人就上不去。善待法輪功學員就是善待你自己，上有命令，你下可以有對策，請您三思！</a:t>
            </a:r>
            <a:endParaRPr lang="zh-TW" altLang="en-US" sz="20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23528" y="6462628"/>
            <a:ext cx="5493812" cy="369332"/>
          </a:xfrm>
          <a:prstGeom prst="rect">
            <a:avLst/>
          </a:prstGeom>
          <a:noFill/>
        </p:spPr>
        <p:txBody>
          <a:bodyPr wrap="none" rtlCol="0">
            <a:spAutoFit/>
          </a:bodyPr>
          <a:lstStyle/>
          <a:p>
            <a:r>
              <a:rPr lang="zh-TW" altLang="en-US" smtClean="0">
                <a:solidFill>
                  <a:srgbClr val="0070C0"/>
                </a:solidFill>
                <a:latin typeface="微軟正黑體" panose="020B0604030504040204" pitchFamily="34" charset="-120"/>
                <a:ea typeface="微軟正黑體" panose="020B0604030504040204" pitchFamily="34" charset="-120"/>
              </a:rPr>
              <a:t>資料來源：</a:t>
            </a:r>
            <a:r>
              <a:rPr lang="en-US" altLang="zh-TW" smtClean="0">
                <a:solidFill>
                  <a:srgbClr val="0070C0"/>
                </a:solidFill>
                <a:latin typeface="微軟正黑體" panose="020B0604030504040204" pitchFamily="34" charset="-120"/>
                <a:ea typeface="微軟正黑體" panose="020B0604030504040204" pitchFamily="34" charset="-120"/>
              </a:rPr>
              <a:t>【</a:t>
            </a:r>
            <a:r>
              <a:rPr lang="zh-TW" altLang="en-US" smtClean="0">
                <a:solidFill>
                  <a:srgbClr val="0070C0"/>
                </a:solidFill>
                <a:latin typeface="微軟正黑體" panose="020B0604030504040204" pitchFamily="34" charset="-120"/>
                <a:ea typeface="微軟正黑體" panose="020B0604030504040204" pitchFamily="34" charset="-120"/>
              </a:rPr>
              <a:t>明慧網</a:t>
            </a:r>
            <a:r>
              <a:rPr lang="en-US" altLang="zh-TW" smtClean="0">
                <a:solidFill>
                  <a:srgbClr val="0070C0"/>
                </a:solidFill>
                <a:latin typeface="微軟正黑體" panose="020B0604030504040204" pitchFamily="34" charset="-120"/>
                <a:ea typeface="微軟正黑體" panose="020B0604030504040204" pitchFamily="34" charset="-120"/>
              </a:rPr>
              <a:t>】</a:t>
            </a:r>
            <a:r>
              <a:rPr lang="zh-TW" altLang="en-US" smtClean="0">
                <a:solidFill>
                  <a:srgbClr val="0070C0"/>
                </a:solidFill>
                <a:latin typeface="微軟正黑體" panose="020B0604030504040204" pitchFamily="34" charset="-120"/>
                <a:ea typeface="微軟正黑體" panose="020B0604030504040204" pitchFamily="34" charset="-120"/>
              </a:rPr>
              <a:t>「敲門行動」觸犯的法律條文</a:t>
            </a:r>
            <a:endParaRPr lang="zh-TW" altLang="en-US" dirty="0">
              <a:solidFill>
                <a:srgbClr val="0070C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11-4. </a:t>
            </a:r>
            <a:r>
              <a:rPr lang="zh-TW" altLang="en-US" sz="3200" b="1" dirty="0" smtClean="0">
                <a:latin typeface="微軟正黑體" panose="020B0604030504040204" pitchFamily="34" charset="-120"/>
                <a:ea typeface="微軟正黑體" panose="020B0604030504040204" pitchFamily="34" charset="-120"/>
              </a:rPr>
              <a:t>切入點參考</a:t>
            </a:r>
            <a:endParaRPr lang="zh-TW" altLang="en-US" dirty="0"/>
          </a:p>
        </p:txBody>
      </p:sp>
      <p:sp>
        <p:nvSpPr>
          <p:cNvPr id="9" name="矩形 8"/>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smtClean="0">
                <a:solidFill>
                  <a:schemeClr val="accent4">
                    <a:lumMod val="75000"/>
                  </a:schemeClr>
                </a:solidFill>
                <a:latin typeface="微軟正黑體" panose="020B0604030504040204" pitchFamily="34" charset="-120"/>
                <a:ea typeface="微軟正黑體" panose="020B0604030504040204" pitchFamily="34" charset="-120"/>
              </a:rPr>
              <a:t>切入點</a:t>
            </a:r>
            <a:r>
              <a:rPr lang="en-US" altLang="zh-TW" sz="4000" b="1" smtClean="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275241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11-5. </a:t>
            </a:r>
            <a:r>
              <a:rPr lang="zh-CN" altLang="zh-TW" sz="3200" b="1" dirty="0" smtClean="0">
                <a:solidFill>
                  <a:schemeClr val="bg1"/>
                </a:solidFill>
                <a:latin typeface="微軟正黑體" panose="020B0604030504040204" pitchFamily="34" charset="-120"/>
                <a:ea typeface="微軟正黑體" panose="020B0604030504040204" pitchFamily="34" charset="-120"/>
              </a:rPr>
              <a:t>連雲港</a:t>
            </a:r>
            <a:r>
              <a:rPr lang="zh-TW" altLang="en-US" sz="3200" b="1" dirty="0">
                <a:solidFill>
                  <a:schemeClr val="bg1"/>
                </a:solidFill>
                <a:latin typeface="微軟正黑體" panose="020B0604030504040204" pitchFamily="34" charset="-120"/>
                <a:ea typeface="微軟正黑體" panose="020B0604030504040204" pitchFamily="34" charset="-120"/>
              </a:rPr>
              <a:t>市被</a:t>
            </a:r>
            <a:r>
              <a:rPr lang="zh-TW" altLang="en-US" sz="3200" b="1" dirty="0" smtClean="0">
                <a:solidFill>
                  <a:schemeClr val="bg1"/>
                </a:solidFill>
                <a:latin typeface="微軟正黑體" panose="020B0604030504040204" pitchFamily="34" charset="-120"/>
                <a:ea typeface="微軟正黑體" panose="020B0604030504040204" pitchFamily="34" charset="-120"/>
              </a:rPr>
              <a:t>國際追查</a:t>
            </a:r>
            <a:r>
              <a:rPr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7" name="矩形 6"/>
          <p:cNvSpPr/>
          <p:nvPr/>
        </p:nvSpPr>
        <p:spPr>
          <a:xfrm>
            <a:off x="202292" y="5013176"/>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C00000"/>
                </a:solidFill>
                <a:latin typeface="微軟正黑體" panose="020B0604030504040204" pitchFamily="34" charset="-120"/>
                <a:ea typeface="微軟正黑體" panose="020B0604030504040204" pitchFamily="34" charset="-120"/>
              </a:rPr>
              <a:t>江蘇省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3</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11" name="南京市許多官員因迫害法輪功被國際追查，包括…"/>
          <p:cNvSpPr txBox="1"/>
          <p:nvPr/>
        </p:nvSpPr>
        <p:spPr>
          <a:xfrm>
            <a:off x="192594" y="1381418"/>
            <a:ext cx="8772214" cy="3046986"/>
          </a:xfrm>
          <a:prstGeom prst="rect">
            <a:avLst/>
          </a:prstGeom>
          <a:noFill/>
          <a:ln w="28575" cap="flat">
            <a:solidFill>
              <a:srgbClr val="0070C0"/>
            </a:solid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2400" b="1">
                <a:solidFill>
                  <a:srgbClr val="C00000"/>
                </a:solidFill>
                <a:latin typeface="微軟正黑體"/>
                <a:ea typeface="微軟正黑體"/>
                <a:cs typeface="微軟正黑體"/>
                <a:sym typeface="微軟正黑體"/>
              </a:defRPr>
            </a:pPr>
            <a:r>
              <a:rPr lang="zh-CN" altLang="zh-TW" sz="2400" b="1" smtClean="0">
                <a:solidFill>
                  <a:srgbClr val="C00000"/>
                </a:solidFill>
                <a:latin typeface="微軟正黑體" panose="020B0604030504040204" pitchFamily="34" charset="-120"/>
                <a:ea typeface="微軟正黑體" panose="020B0604030504040204" pitchFamily="34" charset="-120"/>
              </a:rPr>
              <a:t>連雲港</a:t>
            </a:r>
            <a:r>
              <a:rPr lang="zh-TW" altLang="en-US" sz="2400" b="1" smtClean="0">
                <a:solidFill>
                  <a:srgbClr val="C00000"/>
                </a:solidFill>
                <a:latin typeface="微軟正黑體" panose="020B0604030504040204" pitchFamily="34" charset="-120"/>
                <a:ea typeface="微軟正黑體" panose="020B0604030504040204" pitchFamily="34" charset="-120"/>
              </a:rPr>
              <a:t>市</a:t>
            </a:r>
            <a:r>
              <a:rPr b="1" dirty="0" err="1" smtClean="0">
                <a:solidFill>
                  <a:srgbClr val="000000"/>
                </a:solidFill>
              </a:rPr>
              <a:t>許多官員因迫害法輪功被國際追查</a:t>
            </a:r>
            <a:r>
              <a:rPr b="1" dirty="0" err="1">
                <a:solidFill>
                  <a:srgbClr val="000000"/>
                </a:solidFill>
              </a:rPr>
              <a:t>，</a:t>
            </a:r>
            <a:r>
              <a:rPr b="1" dirty="0" err="1" smtClean="0">
                <a:solidFill>
                  <a:srgbClr val="000000"/>
                </a:solidFill>
              </a:rPr>
              <a:t>包括</a:t>
            </a:r>
            <a:endParaRPr lang="en-US" b="1"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lang="zh-CN" altLang="zh-TW" sz="2400" b="1" smtClean="0">
                <a:solidFill>
                  <a:schemeClr val="accent6">
                    <a:lumMod val="75000"/>
                  </a:schemeClr>
                </a:solidFill>
                <a:latin typeface="微軟正黑體" panose="020B0604030504040204" pitchFamily="34" charset="-120"/>
                <a:ea typeface="微軟正黑體" panose="020B0604030504040204" pitchFamily="34" charset="-120"/>
              </a:rPr>
              <a:t>連雲港</a:t>
            </a:r>
            <a:r>
              <a:rPr lang="zh-TW" altLang="en-US" sz="2400" b="1" smtClean="0">
                <a:solidFill>
                  <a:schemeClr val="accent6">
                    <a:lumMod val="75000"/>
                  </a:schemeClr>
                </a:solidFill>
                <a:latin typeface="微軟正黑體" panose="020B0604030504040204" pitchFamily="34" charset="-120"/>
                <a:ea typeface="微軟正黑體" panose="020B0604030504040204" pitchFamily="34" charset="-120"/>
              </a:rPr>
              <a:t>市</a:t>
            </a:r>
            <a:r>
              <a:rPr lang="zh-CN" altLang="zh-TW" sz="2400" b="1" smtClean="0">
                <a:sym typeface="微軟正黑體"/>
              </a:rPr>
              <a:t>政法委書記</a:t>
            </a:r>
            <a:r>
              <a:rPr lang="zh-CN" altLang="zh-TW" sz="2400" b="1" smtClean="0">
                <a:solidFill>
                  <a:srgbClr val="0070C0"/>
                </a:solidFill>
                <a:sym typeface="微軟正黑體"/>
              </a:rPr>
              <a:t>楊莉</a:t>
            </a:r>
            <a:r>
              <a:rPr lang="zh-CN" altLang="zh-TW" sz="2400" b="1" dirty="0"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r>
              <a:rPr lang="zh-CN" altLang="zh-TW" sz="2400" b="1" smtClean="0">
                <a:latin typeface="微軟正黑體" panose="020B0604030504040204" pitchFamily="34" charset="-120"/>
                <a:ea typeface="微軟正黑體" panose="020B0604030504040204" pitchFamily="34" charset="-120"/>
              </a:rPr>
              <a:t>連雲港</a:t>
            </a:r>
            <a:r>
              <a:rPr lang="zh-CN" altLang="zh-TW" sz="2400" b="1" smtClean="0">
                <a:sym typeface="微軟正黑體"/>
              </a:rPr>
              <a:t>市</a:t>
            </a:r>
            <a:r>
              <a:rPr lang="en-US" altLang="zh-TW" sz="2400" b="1" smtClean="0">
                <a:sym typeface="微軟正黑體"/>
              </a:rPr>
              <a:t>610</a:t>
            </a:r>
            <a:r>
              <a:rPr lang="zh-CN" altLang="zh-TW" sz="2400" b="1" smtClean="0">
                <a:sym typeface="微軟正黑體"/>
              </a:rPr>
              <a:t>辦公室主任</a:t>
            </a:r>
            <a:r>
              <a:rPr lang="zh-CN" altLang="zh-TW" sz="2400" b="1" smtClean="0">
                <a:solidFill>
                  <a:srgbClr val="0070C0"/>
                </a:solidFill>
                <a:sym typeface="微軟正黑體"/>
              </a:rPr>
              <a:t>宋雅波</a:t>
            </a:r>
            <a:r>
              <a:rPr lang="zh-CN" altLang="zh-TW" sz="2400" b="1" dirty="0">
                <a:sym typeface="微軟正黑體"/>
              </a:rPr>
              <a:t>、</a:t>
            </a:r>
            <a:r>
              <a:rPr lang="zh-CN" altLang="zh-TW" sz="2400" b="1">
                <a:sym typeface="微軟正黑體"/>
              </a:rPr>
              <a:t>副</a:t>
            </a:r>
            <a:r>
              <a:rPr lang="zh-CN" altLang="zh-TW" sz="2400" b="1" smtClean="0">
                <a:sym typeface="微軟正黑體"/>
              </a:rPr>
              <a:t>主任</a:t>
            </a:r>
            <a:r>
              <a:rPr lang="zh-CN" altLang="zh-TW" sz="2400" b="1" smtClean="0">
                <a:solidFill>
                  <a:srgbClr val="0070C0"/>
                </a:solidFill>
                <a:latin typeface="微軟正黑體"/>
                <a:ea typeface="微軟正黑體"/>
                <a:cs typeface="微軟正黑體"/>
                <a:sym typeface="微軟正黑體"/>
              </a:rPr>
              <a:t>孫根才</a:t>
            </a:r>
            <a:r>
              <a:rPr lang="zh-CN" altLang="zh-TW" sz="2400" b="1"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endParaRPr lang="en-US" altLang="zh-CN" sz="2400" b="1" dirty="0">
              <a:sym typeface="微軟正黑體"/>
            </a:endParaRPr>
          </a:p>
          <a:p>
            <a:pPr>
              <a:defRPr sz="2400" b="1">
                <a:latin typeface="微軟正黑體"/>
                <a:ea typeface="微軟正黑體"/>
                <a:cs typeface="微軟正黑體"/>
                <a:sym typeface="微軟正黑體"/>
              </a:defRPr>
            </a:pPr>
            <a:r>
              <a:rPr lang="zh-CN" altLang="zh-TW" sz="2400" b="1" smtClean="0">
                <a:solidFill>
                  <a:schemeClr val="accent6">
                    <a:lumMod val="75000"/>
                  </a:schemeClr>
                </a:solidFill>
                <a:sym typeface="微軟正黑體"/>
              </a:rPr>
              <a:t>贛榆區</a:t>
            </a:r>
            <a:r>
              <a:rPr lang="zh-CN" altLang="zh-TW" sz="2400" b="1" smtClean="0">
                <a:sym typeface="微軟正黑體"/>
              </a:rPr>
              <a:t>政法委書記毛太樂、贛榆區公安分局長</a:t>
            </a:r>
            <a:r>
              <a:rPr lang="zh-CN" altLang="zh-TW" sz="2400" b="1" smtClean="0">
                <a:solidFill>
                  <a:srgbClr val="0070C0"/>
                </a:solidFill>
                <a:latin typeface="微軟正黑體"/>
                <a:ea typeface="微軟正黑體"/>
                <a:cs typeface="微軟正黑體"/>
                <a:sym typeface="微軟正黑體"/>
              </a:rPr>
              <a:t>成</a:t>
            </a:r>
            <a:r>
              <a:rPr lang="zh-CN" altLang="zh-TW" sz="2400" b="1" dirty="0">
                <a:solidFill>
                  <a:srgbClr val="0070C0"/>
                </a:solidFill>
                <a:latin typeface="微軟正黑體"/>
                <a:ea typeface="微軟正黑體"/>
                <a:cs typeface="微軟正黑體"/>
                <a:sym typeface="微軟正黑體"/>
              </a:rPr>
              <a:t>善全</a:t>
            </a:r>
            <a:r>
              <a:rPr lang="zh-CN" altLang="zh-TW" sz="2400" b="1" dirty="0"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r>
              <a:rPr lang="zh-CN" altLang="zh-TW" sz="2400" b="1" smtClean="0">
                <a:sym typeface="微軟正黑體"/>
              </a:rPr>
              <a:t>贛榆區</a:t>
            </a:r>
            <a:r>
              <a:rPr lang="en-US" altLang="zh-TW" sz="2400" b="1" smtClean="0">
                <a:sym typeface="微軟正黑體"/>
              </a:rPr>
              <a:t>610</a:t>
            </a:r>
            <a:r>
              <a:rPr lang="zh-CN" altLang="zh-TW" sz="2400" b="1" smtClean="0">
                <a:sym typeface="微軟正黑體"/>
              </a:rPr>
              <a:t>辦公室主任</a:t>
            </a:r>
            <a:r>
              <a:rPr lang="zh-CN" altLang="zh-TW" sz="2400" b="1" smtClean="0">
                <a:solidFill>
                  <a:srgbClr val="0070C0"/>
                </a:solidFill>
                <a:sym typeface="微軟正黑體"/>
              </a:rPr>
              <a:t>李太平</a:t>
            </a:r>
            <a:r>
              <a:rPr lang="zh-CN" altLang="zh-TW" sz="2400" b="1" dirty="0">
                <a:sym typeface="微軟正黑體"/>
              </a:rPr>
              <a:t>、</a:t>
            </a:r>
            <a:r>
              <a:rPr lang="zh-CN" altLang="zh-TW" sz="2400" b="1">
                <a:sym typeface="微軟正黑體"/>
              </a:rPr>
              <a:t>副</a:t>
            </a:r>
            <a:r>
              <a:rPr lang="zh-CN" altLang="zh-TW" sz="2400" b="1" smtClean="0">
                <a:sym typeface="微軟正黑體"/>
              </a:rPr>
              <a:t>主任</a:t>
            </a:r>
            <a:r>
              <a:rPr lang="zh-CN" altLang="zh-TW" sz="2400" b="1" smtClean="0">
                <a:solidFill>
                  <a:srgbClr val="0070C0"/>
                </a:solidFill>
                <a:latin typeface="微軟正黑體"/>
                <a:ea typeface="微軟正黑體"/>
                <a:cs typeface="微軟正黑體"/>
                <a:sym typeface="微軟正黑體"/>
              </a:rPr>
              <a:t>劉春松</a:t>
            </a:r>
            <a:endParaRPr lang="en-US" altLang="zh-CN" sz="2400" b="1" dirty="0" smtClean="0">
              <a:solidFill>
                <a:srgbClr val="0070C0"/>
              </a:solidFill>
              <a:latin typeface="微軟正黑體"/>
              <a:ea typeface="微軟正黑體"/>
              <a:cs typeface="微軟正黑體"/>
              <a:sym typeface="微軟正黑體"/>
            </a:endParaRPr>
          </a:p>
          <a:p>
            <a:pPr>
              <a:defRPr sz="2400" b="1">
                <a:latin typeface="微軟正黑體"/>
                <a:ea typeface="微軟正黑體"/>
                <a:cs typeface="微軟正黑體"/>
                <a:sym typeface="微軟正黑體"/>
              </a:defRPr>
            </a:pPr>
            <a:r>
              <a:rPr lang="zh-TW" altLang="zh-TW" sz="2400" b="1" smtClean="0">
                <a:sym typeface="微軟正黑體"/>
              </a:rPr>
              <a:t>國保大隊員警 </a:t>
            </a:r>
            <a:r>
              <a:rPr lang="zh-TW" altLang="zh-TW" sz="2400" b="1" smtClean="0">
                <a:solidFill>
                  <a:srgbClr val="0070C0"/>
                </a:solidFill>
                <a:sym typeface="微軟正黑體"/>
              </a:rPr>
              <a:t>溫世</a:t>
            </a:r>
            <a:r>
              <a:rPr lang="zh-TW" altLang="zh-TW" sz="2400" b="1" dirty="0" smtClean="0">
                <a:solidFill>
                  <a:srgbClr val="0070C0"/>
                </a:solidFill>
                <a:sym typeface="微軟正黑體"/>
              </a:rPr>
              <a:t>杭</a:t>
            </a:r>
            <a:r>
              <a:rPr dirty="0" err="1" smtClean="0"/>
              <a:t>等人</a:t>
            </a:r>
            <a:r>
              <a:rPr dirty="0" smtClean="0"/>
              <a:t>。</a:t>
            </a:r>
            <a:endParaRPr lang="en-US" dirty="0" smtClean="0"/>
          </a:p>
        </p:txBody>
      </p:sp>
    </p:spTree>
    <p:extLst>
      <p:ext uri="{BB962C8B-B14F-4D97-AF65-F5344CB8AC3E}">
        <p14:creationId xmlns:p14="http://schemas.microsoft.com/office/powerpoint/2010/main" val="9297551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10-6</a:t>
            </a:r>
            <a:r>
              <a:rPr lang="en-US" altLang="zh-TW" sz="3200" b="1" smtClean="0">
                <a:solidFill>
                  <a:schemeClr val="bg1"/>
                </a:solidFill>
                <a:latin typeface="微軟正黑體" panose="020B0604030504040204" pitchFamily="34" charset="-120"/>
                <a:ea typeface="微軟正黑體" panose="020B0604030504040204" pitchFamily="34" charset="-120"/>
              </a:rPr>
              <a:t>. </a:t>
            </a:r>
            <a:r>
              <a:rPr lang="zh-CN" altLang="zh-TW" sz="3200" b="1" smtClean="0">
                <a:solidFill>
                  <a:schemeClr val="bg1"/>
                </a:solidFill>
                <a:latin typeface="微軟正黑體" panose="020B0604030504040204" pitchFamily="34" charset="-120"/>
                <a:ea typeface="微軟正黑體" panose="020B0604030504040204" pitchFamily="34" charset="-120"/>
              </a:rPr>
              <a:t>連雲港</a:t>
            </a:r>
            <a:r>
              <a:rPr lang="zh-TW" altLang="en-US" sz="3200" b="1" dirty="0">
                <a:solidFill>
                  <a:schemeClr val="bg1"/>
                </a:solidFill>
                <a:latin typeface="微軟正黑體" panose="020B0604030504040204" pitchFamily="34" charset="-120"/>
                <a:ea typeface="微軟正黑體" panose="020B0604030504040204" pitchFamily="34" charset="-120"/>
              </a:rPr>
              <a:t>市官員</a:t>
            </a:r>
            <a:r>
              <a:rPr lang="zh-TW" altLang="en-US" sz="3200" b="1" dirty="0" smtClean="0">
                <a:solidFill>
                  <a:schemeClr val="bg1"/>
                </a:solidFill>
                <a:latin typeface="微軟正黑體" panose="020B0604030504040204" pitchFamily="34" charset="-120"/>
                <a:ea typeface="微軟正黑體" panose="020B0604030504040204" pitchFamily="34" charset="-120"/>
              </a:rPr>
              <a:t>惡報案例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a:latin typeface="微軟正黑體" panose="020B0604030504040204" pitchFamily="34" charset="-120"/>
                <a:ea typeface="微軟正黑體" panose="020B0604030504040204" pitchFamily="34" charset="-120"/>
              </a:rPr>
              <a:t>3</a:t>
            </a:r>
            <a:endParaRPr lang="zh-TW" altLang="en-US" sz="4000" b="1" dirty="0">
              <a:latin typeface="微軟正黑體" panose="020B0604030504040204" pitchFamily="34" charset="-120"/>
              <a:ea typeface="微軟正黑體" panose="020B0604030504040204" pitchFamily="34" charset="-120"/>
            </a:endParaRPr>
          </a:p>
        </p:txBody>
      </p:sp>
      <p:sp>
        <p:nvSpPr>
          <p:cNvPr id="5" name="Rectangle 4"/>
          <p:cNvSpPr/>
          <p:nvPr/>
        </p:nvSpPr>
        <p:spPr>
          <a:xfrm>
            <a:off x="155246" y="980728"/>
            <a:ext cx="8856984" cy="5386090"/>
          </a:xfrm>
          <a:prstGeom prst="rect">
            <a:avLst/>
          </a:prstGeom>
        </p:spPr>
        <p:txBody>
          <a:bodyPr wrap="square">
            <a:spAutoFit/>
          </a:bodyPr>
          <a:lstStyle/>
          <a:p>
            <a:pPr fontAlgn="base"/>
            <a:r>
              <a:rPr lang="zh-TW" altLang="en-US" sz="2200" b="1" u="sng" smtClean="0">
                <a:latin typeface="微軟正黑體" panose="020B0604030504040204" pitchFamily="34" charset="-120"/>
                <a:ea typeface="微軟正黑體" panose="020B0604030504040204" pitchFamily="34" charset="-120"/>
              </a:rPr>
              <a:t>連雲港市市長，</a:t>
            </a:r>
            <a:r>
              <a:rPr lang="zh-TW" altLang="en-US" sz="2200" b="1" u="sng" smtClean="0">
                <a:solidFill>
                  <a:srgbClr val="0070C0"/>
                </a:solidFill>
                <a:latin typeface="微軟正黑體" panose="020B0604030504040204" pitchFamily="34" charset="-120"/>
                <a:ea typeface="微軟正黑體" panose="020B0604030504040204" pitchFamily="34" charset="-120"/>
              </a:rPr>
              <a:t>李強</a:t>
            </a:r>
            <a:r>
              <a:rPr lang="zh-TW" altLang="en-US" sz="2200" b="1" u="sng" smtClean="0">
                <a:latin typeface="微軟正黑體" panose="020B0604030504040204" pitchFamily="34" charset="-120"/>
                <a:ea typeface="微軟正黑體" panose="020B0604030504040204" pitchFamily="34" charset="-120"/>
              </a:rPr>
              <a:t>，</a:t>
            </a:r>
            <a:r>
              <a:rPr lang="zh-TW" altLang="en-US" sz="2200" b="1" u="sng" smtClean="0">
                <a:solidFill>
                  <a:srgbClr val="C00000"/>
                </a:solidFill>
                <a:latin typeface="微軟正黑體" panose="020B0604030504040204" pitchFamily="34" charset="-120"/>
                <a:ea typeface="微軟正黑體" panose="020B0604030504040204" pitchFamily="34" charset="-120"/>
              </a:rPr>
              <a:t>落馬，</a:t>
            </a:r>
            <a:r>
              <a:rPr lang="zh-TW" altLang="en-US" sz="2200" b="1" u="sng" smtClean="0">
                <a:latin typeface="微軟正黑體" panose="020B0604030504040204" pitchFamily="34" charset="-120"/>
                <a:ea typeface="微軟正黑體" panose="020B0604030504040204" pitchFamily="34" charset="-120"/>
              </a:rPr>
              <a:t>在會議現場被抓</a:t>
            </a:r>
            <a:endParaRPr lang="en-US" altLang="zh-TW" sz="2200" b="1" u="sng"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en-US" sz="200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17</a:t>
            </a:r>
            <a:r>
              <a:rPr lang="zh-TW" altLang="en-US" sz="2000" smtClean="0">
                <a:latin typeface="微軟正黑體" panose="020B0604030504040204" pitchFamily="34" charset="-120"/>
                <a:ea typeface="微軟正黑體" panose="020B0604030504040204" pitchFamily="34" charset="-120"/>
              </a:rPr>
              <a:t>日，連雲港市市長李強在省警示教育會現場被抓，當時李強仍在主席臺講話，會場後排走進一些陌生男子，被紀檢帶走調查。</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李強在連雲港市任職間，</a:t>
            </a:r>
            <a:r>
              <a:rPr lang="zh-TW" altLang="en-US" sz="2000" smtClean="0">
                <a:solidFill>
                  <a:srgbClr val="C00000"/>
                </a:solidFill>
                <a:latin typeface="微軟正黑體" panose="020B0604030504040204" pitchFamily="34" charset="-120"/>
                <a:ea typeface="微軟正黑體" panose="020B0604030504040204" pitchFamily="34" charset="-120"/>
              </a:rPr>
              <a:t>追隨江澤民迫害法輪功</a:t>
            </a:r>
            <a:r>
              <a:rPr lang="zh-TW" altLang="en-US" sz="2000" smtClean="0">
                <a:latin typeface="微軟正黑體" panose="020B0604030504040204" pitchFamily="34" charset="-120"/>
                <a:ea typeface="微軟正黑體" panose="020B0604030504040204" pitchFamily="34" charset="-120"/>
              </a:rPr>
              <a:t>，給大法弟子造成直接</a:t>
            </a:r>
            <a:r>
              <a:rPr lang="zh-TW" altLang="en-US" sz="2000" smtClean="0">
                <a:solidFill>
                  <a:srgbClr val="C00000"/>
                </a:solidFill>
                <a:latin typeface="微軟正黑體" panose="020B0604030504040204" pitchFamily="34" charset="-120"/>
                <a:ea typeface="微軟正黑體" panose="020B0604030504040204" pitchFamily="34" charset="-120"/>
              </a:rPr>
              <a:t>經濟損失和政治上的損失。</a:t>
            </a:r>
            <a:endParaRPr lang="en-US" altLang="zh-TW" sz="2000" dirty="0" smtClean="0">
              <a:solidFill>
                <a:srgbClr val="C00000"/>
              </a:solidFill>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zh-TW" altLang="en-US" sz="2200" b="1" u="sng" smtClean="0">
                <a:latin typeface="微軟正黑體" panose="020B0604030504040204" pitchFamily="34" charset="-120"/>
                <a:ea typeface="微軟正黑體" panose="020B0604030504040204" pitchFamily="34" charset="-120"/>
              </a:rPr>
              <a:t>連雲港市連雲區墟溝派出所長，</a:t>
            </a:r>
            <a:r>
              <a:rPr lang="zh-TW" altLang="en-US" sz="2200" b="1" u="sng" smtClean="0">
                <a:solidFill>
                  <a:srgbClr val="0070C0"/>
                </a:solidFill>
                <a:latin typeface="微軟正黑體" panose="020B0604030504040204" pitchFamily="34" charset="-120"/>
                <a:ea typeface="微軟正黑體" panose="020B0604030504040204" pitchFamily="34" charset="-120"/>
              </a:rPr>
              <a:t>吳新忠，</a:t>
            </a:r>
            <a:r>
              <a:rPr lang="zh-TW" altLang="en-US" sz="2200" b="1" u="sng" smtClean="0">
                <a:solidFill>
                  <a:srgbClr val="C00000"/>
                </a:solidFill>
                <a:latin typeface="微軟正黑體" panose="020B0604030504040204" pitchFamily="34" charset="-120"/>
                <a:ea typeface="微軟正黑體" panose="020B0604030504040204" pitchFamily="34" charset="-120"/>
              </a:rPr>
              <a:t>大學生兒子受累患</a:t>
            </a:r>
            <a:r>
              <a:rPr lang="zh-TW" altLang="en-US" sz="2200" b="1" u="sng" dirty="0" smtClean="0">
                <a:solidFill>
                  <a:srgbClr val="C00000"/>
                </a:solidFill>
                <a:latin typeface="微軟正黑體" panose="020B0604030504040204" pitchFamily="34" charset="-120"/>
                <a:ea typeface="微軟正黑體" panose="020B0604030504040204" pitchFamily="34" charset="-120"/>
              </a:rPr>
              <a:t>癌症</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pPr fontAlgn="base"/>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明慧</a:t>
            </a:r>
            <a:r>
              <a:rPr lang="en-US" altLang="zh-TW" sz="2000" dirty="0">
                <a:latin typeface="微軟正黑體" panose="020B0604030504040204" pitchFamily="34" charset="-120"/>
                <a:ea typeface="微軟正黑體" panose="020B0604030504040204" pitchFamily="34" charset="-120"/>
              </a:rPr>
              <a:t>2015</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5</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7</a:t>
            </a:r>
            <a:r>
              <a:rPr lang="zh-TW" altLang="en-US" sz="2000">
                <a:latin typeface="微軟正黑體" panose="020B0604030504040204" pitchFamily="34" charset="-120"/>
                <a:ea typeface="微軟正黑體" panose="020B0604030504040204" pitchFamily="34" charset="-120"/>
              </a:rPr>
              <a:t>日</a:t>
            </a:r>
            <a:r>
              <a:rPr lang="en-US" altLang="zh-TW" sz="2000" smtClean="0">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吳新忠</a:t>
            </a:r>
            <a:r>
              <a:rPr lang="zh-TW" altLang="en-US" sz="2000" smtClean="0">
                <a:latin typeface="微軟正黑體" panose="020B0604030504040204" pitchFamily="34" charset="-120"/>
                <a:ea typeface="微軟正黑體" panose="020B0604030504040204" pitchFamily="34" charset="-120"/>
              </a:rPr>
              <a:t>，內心善良，但因生活在無神論的圈子中，不太相信善惡有報是天理，在迫害法輪功時，沉默認同，礙於面子、</a:t>
            </a:r>
            <a:r>
              <a:rPr lang="zh-TW" altLang="en-US" sz="2000" u="sng" smtClean="0">
                <a:solidFill>
                  <a:srgbClr val="C00000"/>
                </a:solidFill>
                <a:latin typeface="微軟正黑體" panose="020B0604030504040204" pitchFamily="34" charset="-120"/>
                <a:ea typeface="微軟正黑體" panose="020B0604030504040204" pitchFamily="34" charset="-120"/>
              </a:rPr>
              <a:t>無知簽字，致使轄區內許多法輪功學員遭迫害。</a:t>
            </a:r>
            <a:endParaRPr lang="en-US" altLang="zh-TW" sz="2000" u="sng" dirty="0" smtClean="0">
              <a:solidFill>
                <a:srgbClr val="C00000"/>
              </a:solidFill>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吳新忠無知中對法輪功學員造成傷害而遭惡報，</a:t>
            </a:r>
            <a:r>
              <a:rPr lang="zh-TW" altLang="en-US" sz="2000" u="sng" smtClean="0">
                <a:solidFill>
                  <a:srgbClr val="C00000"/>
                </a:solidFill>
                <a:latin typeface="微軟正黑體" panose="020B0604030504040204" pitchFamily="34" charset="-120"/>
                <a:ea typeface="微軟正黑體" panose="020B0604030504040204" pitchFamily="34" charset="-120"/>
              </a:rPr>
              <a:t>殃及正在上大學的兒子得了絕症──癌症</a:t>
            </a:r>
            <a:r>
              <a:rPr lang="zh-TW" altLang="en-US" sz="200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目前</a:t>
            </a:r>
            <a:r>
              <a:rPr lang="en-US" altLang="zh-TW" sz="2000" dirty="0" smtClean="0">
                <a:latin typeface="微軟正黑體" panose="020B0604030504040204" pitchFamily="34" charset="-120"/>
                <a:ea typeface="微軟正黑體" panose="020B0604030504040204" pitchFamily="34" charset="-120"/>
              </a:rPr>
              <a:t>(2015</a:t>
            </a:r>
            <a:r>
              <a:rPr lang="zh-TW" altLang="en-US" sz="2000" smtClean="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，吳新忠意識恍惚不清，確診為</a:t>
            </a:r>
            <a:r>
              <a:rPr lang="zh-TW" altLang="en-US" sz="2000" u="sng" smtClean="0">
                <a:solidFill>
                  <a:srgbClr val="C00000"/>
                </a:solidFill>
                <a:latin typeface="微軟正黑體" panose="020B0604030504040204" pitchFamily="34" charset="-120"/>
                <a:ea typeface="微軟正黑體" panose="020B0604030504040204" pitchFamily="34" charset="-120"/>
              </a:rPr>
              <a:t>精神</a:t>
            </a:r>
            <a:r>
              <a:rPr lang="zh-TW" altLang="en-US" sz="2000" u="sng" dirty="0" smtClean="0">
                <a:solidFill>
                  <a:srgbClr val="C00000"/>
                </a:solidFill>
                <a:latin typeface="微軟正黑體" panose="020B0604030504040204" pitchFamily="34" charset="-120"/>
                <a:ea typeface="微軟正黑體" panose="020B0604030504040204" pitchFamily="34" charset="-120"/>
              </a:rPr>
              <a:t>分裂。</a:t>
            </a:r>
            <a:endParaRPr lang="en-US" altLang="zh-TW" sz="2000" u="sng" dirty="0" smtClean="0">
              <a:solidFill>
                <a:srgbClr val="C00000"/>
              </a:solidFill>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吳新忠礙於情面不敢得罪上級，但迫害善良人中搭上兒子性命。吳新忠還有一線希望，那就是真心悔過，因為佛法是無邊的，心存善念才有未來。</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883210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4"/>
            <a:ext cx="2699778" cy="646331"/>
          </a:xfrm>
          <a:prstGeom prst="rect">
            <a:avLst/>
          </a:prstGeom>
          <a:noFill/>
        </p:spPr>
        <p:txBody>
          <a:bodyPr wrap="none" rtlCol="0">
            <a:spAutoFit/>
          </a:bodyPr>
          <a:lstStyle/>
          <a:p>
            <a:pPr fontAlgn="base"/>
            <a:r>
              <a:rPr lang="en-US" altLang="zh-TW" sz="3600" b="1" smtClean="0">
                <a:latin typeface="微軟正黑體" panose="020B0604030504040204" pitchFamily="34" charset="-120"/>
                <a:ea typeface="微軟正黑體" panose="020B0604030504040204" pitchFamily="34" charset="-120"/>
              </a:rPr>
              <a:t>11.</a:t>
            </a:r>
            <a:r>
              <a:rPr lang="zh-TW" altLang="en-US" sz="3600" b="1" smtClean="0">
                <a:latin typeface="微軟正黑體" panose="020B0604030504040204" pitchFamily="34" charset="-120"/>
                <a:ea typeface="微軟正黑體" panose="020B0604030504040204" pitchFamily="34" charset="-120"/>
              </a:rPr>
              <a:t>參與辦法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80728"/>
            <a:ext cx="9036496" cy="4278094"/>
          </a:xfrm>
          <a:prstGeom prst="rect">
            <a:avLst/>
          </a:prstGeom>
        </p:spPr>
        <p:txBody>
          <a:bodyPr wrap="square">
            <a:spAutoFit/>
          </a:bodyPr>
          <a:lstStyle/>
          <a:p>
            <a:r>
              <a:rPr lang="zh-TW" altLang="en-US" sz="2400" b="1" smtClean="0">
                <a:solidFill>
                  <a:srgbClr val="0070C0"/>
                </a:solidFill>
                <a:latin typeface="微軟正黑體" panose="020B0604030504040204" pitchFamily="34" charset="-120"/>
                <a:ea typeface="微軟正黑體" panose="020B0604030504040204" pitchFamily="34" charset="-120"/>
              </a:rPr>
              <a:t>案情說明：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000" b="1" smtClean="0">
                <a:latin typeface="微軟正黑體" panose="020B0604030504040204" pitchFamily="34" charset="-120"/>
                <a:ea typeface="微軟正黑體" panose="020B0604030504040204" pitchFamily="34" charset="-120"/>
              </a:rPr>
              <a:t>0807 </a:t>
            </a:r>
            <a:r>
              <a:rPr lang="zh-TW" altLang="en-US" sz="2000" b="1" smtClean="0">
                <a:latin typeface="微軟正黑體" panose="020B0604030504040204" pitchFamily="34" charset="-120"/>
                <a:ea typeface="微軟正黑體" panose="020B0604030504040204" pitchFamily="34" charset="-120"/>
              </a:rPr>
              <a:t>重點號碼   撥打江蘇省  案例</a:t>
            </a:r>
            <a:r>
              <a:rPr lang="zh-TW" altLang="en-US" sz="2000" b="1" dirty="0">
                <a:latin typeface="微軟正黑體" panose="020B0604030504040204" pitchFamily="34" charset="-120"/>
                <a:ea typeface="微軟正黑體" panose="020B0604030504040204" pitchFamily="34" charset="-120"/>
              </a:rPr>
              <a:t>如下</a:t>
            </a:r>
            <a:endParaRPr lang="en-US" altLang="zh-TW" sz="2000" b="1" dirty="0">
              <a:latin typeface="微軟正黑體" panose="020B0604030504040204" pitchFamily="34" charset="-120"/>
              <a:ea typeface="微軟正黑體" panose="020B0604030504040204" pitchFamily="34" charset="-120"/>
            </a:endParaRPr>
          </a:p>
          <a:p>
            <a:endParaRPr lang="zh-TW" altLang="en-US" sz="2000" b="1"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江蘇省南通市公安局港閘分局污蔑大法，毒害眾生</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江蘇省南京龍虎網惡毒污蔑法輪大法</a:t>
            </a:r>
          </a:p>
          <a:p>
            <a:r>
              <a:rPr lang="zh-TW" altLang="en-US" sz="2000" smtClean="0">
                <a:latin typeface="微軟正黑體" panose="020B0604030504040204" pitchFamily="34" charset="-120"/>
                <a:ea typeface="微軟正黑體" panose="020B0604030504040204" pitchFamily="34" charset="-120"/>
              </a:rPr>
              <a:t>江蘇省連雲港市贛榆區員警又一次大面積的對大法弟子上門騷擾</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smtClean="0">
                <a:solidFill>
                  <a:srgbClr val="0070C0"/>
                </a:solidFill>
                <a:latin typeface="微軟正黑體" panose="020B0604030504040204" pitchFamily="34" charset="-120"/>
                <a:ea typeface="微軟正黑體" panose="020B0604030504040204" pitchFamily="34" charset="-120"/>
              </a:rPr>
              <a:t>專案說明：</a:t>
            </a:r>
            <a:r>
              <a:rPr lang="zh-TW" altLang="en-US" sz="2000" smtClean="0">
                <a:latin typeface="微軟正黑體" panose="020B0604030504040204" pitchFamily="34" charset="-120"/>
                <a:ea typeface="微軟正黑體" panose="020B0604030504040204" pitchFamily="34" charset="-120"/>
              </a:rPr>
              <a:t/>
            </a:r>
            <a:br>
              <a:rPr lang="zh-TW" altLang="en-US" sz="2000" smtClean="0">
                <a:latin typeface="微軟正黑體" panose="020B0604030504040204" pitchFamily="34" charset="-120"/>
                <a:ea typeface="微軟正黑體" panose="020B0604030504040204" pitchFamily="34" charset="-120"/>
              </a:rPr>
            </a:br>
            <a:r>
              <a:rPr lang="zh-TW" altLang="en-US" sz="2000" smtClean="0">
                <a:latin typeface="微軟正黑體" panose="020B0604030504040204" pitchFamily="34" charset="-120"/>
                <a:ea typeface="微軟正黑體" panose="020B0604030504040204" pitchFamily="34" charset="-120"/>
              </a:rPr>
              <a:t>◎週一（</a:t>
            </a:r>
            <a:r>
              <a:rPr lang="en-US" altLang="zh-TW" sz="2000" smtClean="0">
                <a:latin typeface="微軟正黑體" panose="020B0604030504040204" pitchFamily="34" charset="-120"/>
                <a:ea typeface="微軟正黑體" panose="020B0604030504040204" pitchFamily="34" charset="-120"/>
              </a:rPr>
              <a:t>8</a:t>
            </a:r>
            <a:r>
              <a:rPr lang="zh-TW" altLang="en-US" sz="2000" smtClean="0">
                <a:latin typeface="微軟正黑體" panose="020B0604030504040204" pitchFamily="34" charset="-120"/>
                <a:ea typeface="微軟正黑體" panose="020B0604030504040204" pitchFamily="34" charset="-120"/>
              </a:rPr>
              <a:t>月</a:t>
            </a:r>
            <a:r>
              <a:rPr lang="en-US" altLang="zh-TW" sz="2000" smtClean="0">
                <a:latin typeface="微軟正黑體" panose="020B0604030504040204" pitchFamily="34" charset="-120"/>
                <a:ea typeface="微軟正黑體" panose="020B0604030504040204" pitchFamily="34" charset="-120"/>
              </a:rPr>
              <a:t>7</a:t>
            </a:r>
            <a:r>
              <a:rPr lang="zh-TW" altLang="en-US" sz="2000" smtClean="0">
                <a:latin typeface="微軟正黑體" panose="020B0604030504040204" pitchFamily="34" charset="-120"/>
                <a:ea typeface="微軟正黑體" panose="020B0604030504040204" pitchFamily="34" charset="-120"/>
              </a:rPr>
              <a:t>日）撥打重點號碼。</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
            </a:r>
            <a:br>
              <a:rPr lang="zh-TW" altLang="en-US" sz="2000" smtClean="0">
                <a:latin typeface="微軟正黑體" panose="020B0604030504040204" pitchFamily="34" charset="-120"/>
                <a:ea typeface="微軟正黑體" panose="020B0604030504040204" pitchFamily="34" charset="-120"/>
              </a:rPr>
            </a:br>
            <a:r>
              <a:rPr lang="zh-TW" altLang="en-US" sz="2000" smtClean="0">
                <a:latin typeface="微軟正黑體" panose="020B0604030504040204" pitchFamily="34" charset="-120"/>
                <a:ea typeface="微軟正黑體" panose="020B0604030504040204" pitchFamily="34" charset="-120"/>
              </a:rPr>
              <a:t>上午時段</a:t>
            </a:r>
            <a:r>
              <a:rPr lang="en-US" altLang="zh-TW" sz="2000" smtClean="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101RTC</a:t>
            </a:r>
            <a:r>
              <a:rPr lang="zh-TW" altLang="en-US" sz="2000" dirty="0" smtClean="0">
                <a:latin typeface="微軟正黑體" panose="020B0604030504040204" pitchFamily="34" charset="-120"/>
                <a:ea typeface="微軟正黑體" panose="020B0604030504040204" pitchFamily="34" charset="-120"/>
              </a:rPr>
              <a:t>第一直播</a:t>
            </a:r>
            <a:r>
              <a:rPr lang="zh-TW" altLang="en-US" sz="2000" smtClean="0">
                <a:latin typeface="微軟正黑體" panose="020B0604030504040204" pitchFamily="34" charset="-120"/>
                <a:ea typeface="微軟正黑體" panose="020B0604030504040204" pitchFamily="34" charset="-120"/>
              </a:rPr>
              <a:t>室</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有現場撥打解析。</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其它時間</a:t>
            </a:r>
            <a:r>
              <a:rPr lang="en-US" altLang="zh-TW" sz="2000" smtClean="0">
                <a:latin typeface="微軟正黑體" panose="020B0604030504040204" pitchFamily="34" charset="-120"/>
                <a:ea typeface="微軟正黑體" panose="020B0604030504040204" pitchFamily="34" charset="-120"/>
              </a:rPr>
              <a:t>【104RTC</a:t>
            </a:r>
            <a:r>
              <a:rPr lang="zh-TW" altLang="en-US" sz="2000" smtClean="0">
                <a:latin typeface="微軟正黑體" panose="020B0604030504040204" pitchFamily="34" charset="-120"/>
                <a:ea typeface="微軟正黑體" panose="020B0604030504040204" pitchFamily="34" charset="-120"/>
              </a:rPr>
              <a:t>重點講真相直播室</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每天都有同修值班，互相切磋共同撥打。</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718188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2.1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8" name="TextBox 17"/>
          <p:cNvSpPr txBox="1"/>
          <p:nvPr/>
        </p:nvSpPr>
        <p:spPr>
          <a:xfrm>
            <a:off x="539552" y="6165304"/>
            <a:ext cx="6760184" cy="584775"/>
          </a:xfrm>
          <a:prstGeom prst="rect">
            <a:avLst/>
          </a:prstGeom>
          <a:noFill/>
        </p:spPr>
        <p:txBody>
          <a:bodyPr wrap="none" rtlCol="0">
            <a:spAutoFit/>
          </a:bodyPr>
          <a:lstStyle/>
          <a:p>
            <a:r>
              <a:rPr lang="zh-TW" altLang="en-US" sz="1600" b="1" dirty="0" smtClean="0">
                <a:latin typeface="微軟正黑體" panose="020B0604030504040204" pitchFamily="34" charset="-120"/>
                <a:ea typeface="微軟正黑體" panose="020B0604030504040204" pitchFamily="34" charset="-120"/>
                <a:cs typeface="Heiti TC Light"/>
              </a:rPr>
              <a:t>資料來源：</a:t>
            </a:r>
            <a:r>
              <a:rPr lang="en-US" altLang="zh-TW" sz="1600" b="1" dirty="0" smtClean="0">
                <a:latin typeface="微軟正黑體" panose="020B0604030504040204" pitchFamily="34" charset="-120"/>
                <a:ea typeface="微軟正黑體" panose="020B0604030504040204" pitchFamily="34" charset="-120"/>
              </a:rPr>
              <a:t>【</a:t>
            </a:r>
            <a:r>
              <a:rPr lang="zh-TW" altLang="en-US" sz="1600" b="1" dirty="0" smtClean="0">
                <a:latin typeface="微軟正黑體" panose="020B0604030504040204" pitchFamily="34" charset="-120"/>
                <a:ea typeface="微軟正黑體" panose="020B0604030504040204" pitchFamily="34" charset="-120"/>
              </a:rPr>
              <a:t>明慧網</a:t>
            </a:r>
            <a:r>
              <a:rPr lang="en-US" altLang="zh-TW" sz="1600" b="1" dirty="0" smtClean="0">
                <a:latin typeface="微軟正黑體" panose="020B0604030504040204" pitchFamily="34" charset="-120"/>
                <a:ea typeface="微軟正黑體" panose="020B0604030504040204" pitchFamily="34" charset="-120"/>
              </a:rPr>
              <a:t>2017</a:t>
            </a:r>
            <a:r>
              <a:rPr lang="zh-TW" altLang="en-US" sz="1600" b="1" dirty="0">
                <a:latin typeface="微軟正黑體" panose="020B0604030504040204" pitchFamily="34" charset="-120"/>
                <a:ea typeface="微軟正黑體" panose="020B0604030504040204" pitchFamily="34" charset="-120"/>
              </a:rPr>
              <a:t>年</a:t>
            </a:r>
            <a:r>
              <a:rPr lang="en-US" altLang="zh-TW" sz="1600" b="1" dirty="0">
                <a:latin typeface="微軟正黑體" panose="020B0604030504040204" pitchFamily="34" charset="-120"/>
                <a:ea typeface="微軟正黑體" panose="020B0604030504040204" pitchFamily="34" charset="-120"/>
              </a:rPr>
              <a:t>7</a:t>
            </a:r>
            <a:r>
              <a:rPr lang="zh-TW" altLang="en-US" sz="1600" b="1" dirty="0">
                <a:latin typeface="微軟正黑體" panose="020B0604030504040204" pitchFamily="34" charset="-120"/>
                <a:ea typeface="微軟正黑體" panose="020B0604030504040204" pitchFamily="34" charset="-120"/>
              </a:rPr>
              <a:t>月</a:t>
            </a:r>
            <a:r>
              <a:rPr lang="en-US" altLang="zh-TW" sz="1600" b="1" dirty="0">
                <a:latin typeface="微軟正黑體" panose="020B0604030504040204" pitchFamily="34" charset="-120"/>
                <a:ea typeface="微軟正黑體" panose="020B0604030504040204" pitchFamily="34" charset="-120"/>
              </a:rPr>
              <a:t>31</a:t>
            </a:r>
            <a:r>
              <a:rPr lang="zh-TW" altLang="en-US" sz="1600" b="1" dirty="0">
                <a:latin typeface="微軟正黑體" panose="020B0604030504040204" pitchFamily="34" charset="-120"/>
                <a:ea typeface="微軟正黑體" panose="020B0604030504040204" pitchFamily="34" charset="-120"/>
              </a:rPr>
              <a:t>日</a:t>
            </a:r>
            <a:r>
              <a:rPr lang="en-US" altLang="zh-TW" sz="1600" b="1" dirty="0" smtClean="0">
                <a:latin typeface="微軟正黑體" panose="020B0604030504040204" pitchFamily="34" charset="-120"/>
                <a:ea typeface="微軟正黑體" panose="020B0604030504040204" pitchFamily="34" charset="-120"/>
              </a:rPr>
              <a:t>】</a:t>
            </a:r>
            <a:r>
              <a:rPr lang="zh-TW" altLang="en-US" sz="1600" b="1" dirty="0" smtClean="0">
                <a:latin typeface="微軟正黑體" panose="020B0604030504040204" pitchFamily="34" charset="-120"/>
                <a:ea typeface="微軟正黑體" panose="020B0604030504040204" pitchFamily="34" charset="-120"/>
              </a:rPr>
              <a:t>許郴生家人申冤四年獲三十萬賠償</a:t>
            </a:r>
          </a:p>
          <a:p>
            <a:r>
              <a:rPr lang="en-US" altLang="zh-TW" sz="1600" b="1" dirty="0" smtClean="0">
                <a:latin typeface="微軟正黑體" panose="020B0604030504040204" pitchFamily="34" charset="-120"/>
                <a:ea typeface="微軟正黑體" panose="020B0604030504040204" pitchFamily="34" charset="-120"/>
                <a:cs typeface="Heiti TC Light"/>
              </a:rPr>
              <a:t>                  </a:t>
            </a:r>
            <a:r>
              <a:rPr lang="zh-TW" altLang="en-US" sz="1600" b="1" dirty="0" smtClean="0">
                <a:latin typeface="微軟正黑體" panose="020B0604030504040204" pitchFamily="34" charset="-120"/>
                <a:ea typeface="微軟正黑體" panose="020B0604030504040204" pitchFamily="34" charset="-120"/>
                <a:cs typeface="Heiti TC Light"/>
              </a:rPr>
              <a:t> </a:t>
            </a:r>
            <a:r>
              <a:rPr lang="en-US" altLang="zh-TW" sz="1600" b="1" dirty="0" smtClean="0">
                <a:latin typeface="微軟正黑體" panose="020B0604030504040204" pitchFamily="34" charset="-120"/>
                <a:ea typeface="微軟正黑體" panose="020B0604030504040204" pitchFamily="34" charset="-120"/>
                <a:cs typeface="Heiti TC Light"/>
              </a:rPr>
              <a:t>《</a:t>
            </a:r>
            <a:r>
              <a:rPr lang="zh-TW" altLang="en-US" sz="1600" b="1" dirty="0">
                <a:latin typeface="微軟正黑體" panose="020B0604030504040204" pitchFamily="34" charset="-120"/>
                <a:ea typeface="微軟正黑體" panose="020B0604030504040204" pitchFamily="34" charset="-120"/>
                <a:cs typeface="Heiti TC Light"/>
              </a:rPr>
              <a:t>新唐人</a:t>
            </a:r>
            <a:r>
              <a:rPr lang="en-US" altLang="zh-TW" sz="1600" b="1" dirty="0" smtClean="0">
                <a:latin typeface="微軟正黑體" panose="020B0604030504040204" pitchFamily="34" charset="-120"/>
                <a:ea typeface="微軟正黑體" panose="020B0604030504040204" pitchFamily="34" charset="-120"/>
                <a:cs typeface="Heiti TC Light"/>
              </a:rPr>
              <a:t>》</a:t>
            </a:r>
            <a:r>
              <a:rPr lang="zh-TW" altLang="en-US" sz="1600" b="1" dirty="0" smtClean="0">
                <a:latin typeface="微軟正黑體" panose="020B0604030504040204" pitchFamily="34" charset="-120"/>
                <a:ea typeface="微軟正黑體" panose="020B0604030504040204" pitchFamily="34" charset="-120"/>
              </a:rPr>
              <a:t>法輪功學員遭迫害死 罕見獲國家賠償</a:t>
            </a:r>
            <a:endParaRPr lang="zh-TW" altLang="en-US" sz="1600" b="1" dirty="0">
              <a:latin typeface="微軟正黑體" panose="020B0604030504040204" pitchFamily="34" charset="-120"/>
              <a:ea typeface="微軟正黑體" panose="020B0604030504040204" pitchFamily="34" charset="-120"/>
            </a:endParaRPr>
          </a:p>
        </p:txBody>
      </p:sp>
      <p:sp>
        <p:nvSpPr>
          <p:cNvPr id="3" name="Rectangle 2"/>
          <p:cNvSpPr/>
          <p:nvPr/>
        </p:nvSpPr>
        <p:spPr>
          <a:xfrm>
            <a:off x="2880898" y="980728"/>
            <a:ext cx="6011582" cy="523220"/>
          </a:xfrm>
          <a:prstGeom prst="rect">
            <a:avLst/>
          </a:prstGeom>
        </p:spPr>
        <p:txBody>
          <a:bodyPr wrap="none">
            <a:spAutoFit/>
          </a:bodyPr>
          <a:lstStyle/>
          <a:p>
            <a:r>
              <a:rPr lang="zh-Hant" altLang="en-US" sz="2800" b="1" smtClean="0">
                <a:solidFill>
                  <a:srgbClr val="0070C0"/>
                </a:solidFill>
                <a:latin typeface="微軟正黑體" panose="020B0604030504040204" pitchFamily="34" charset="-120"/>
                <a:ea typeface="微軟正黑體" panose="020B0604030504040204" pitchFamily="34" charset="-120"/>
              </a:rPr>
              <a:t>法輪功學員遭迫害死 罕見獲國家賠償</a:t>
            </a:r>
            <a:endParaRPr lang="en-US" sz="2800" b="1" dirty="0">
              <a:solidFill>
                <a:srgbClr val="0070C0"/>
              </a:solidFill>
              <a:latin typeface="微軟正黑體" panose="020B0604030504040204" pitchFamily="34" charset="-120"/>
              <a:ea typeface="微軟正黑體" panose="020B0604030504040204" pitchFamily="34" charset="-120"/>
            </a:endParaRPr>
          </a:p>
        </p:txBody>
      </p:sp>
      <p:pic>
        <p:nvPicPr>
          <p:cNvPr id="5" name="Picture 4"/>
          <p:cNvPicPr>
            <a:picLocks noChangeAspect="1"/>
          </p:cNvPicPr>
          <p:nvPr/>
        </p:nvPicPr>
        <p:blipFill rotWithShape="1">
          <a:blip r:embed="rId2"/>
          <a:srcRect l="18866" t="-427" r="16693" b="16894"/>
          <a:stretch/>
        </p:blipFill>
        <p:spPr>
          <a:xfrm>
            <a:off x="313999" y="1131389"/>
            <a:ext cx="2376264" cy="3112055"/>
          </a:xfrm>
          <a:prstGeom prst="rect">
            <a:avLst/>
          </a:prstGeom>
          <a:ln>
            <a:noFill/>
          </a:ln>
          <a:effectLst>
            <a:softEdge rad="112500"/>
          </a:effectLst>
        </p:spPr>
      </p:pic>
      <p:sp>
        <p:nvSpPr>
          <p:cNvPr id="8" name="Rectangle 7"/>
          <p:cNvSpPr/>
          <p:nvPr/>
        </p:nvSpPr>
        <p:spPr>
          <a:xfrm>
            <a:off x="3059832" y="4077072"/>
            <a:ext cx="5832648" cy="369332"/>
          </a:xfrm>
          <a:prstGeom prst="rect">
            <a:avLst/>
          </a:prstGeom>
        </p:spPr>
        <p:txBody>
          <a:bodyPr wrap="square">
            <a:spAutoFit/>
          </a:bodyPr>
          <a:lstStyle/>
          <a:p>
            <a:endParaRPr lang="en-US" dirty="0"/>
          </a:p>
        </p:txBody>
      </p:sp>
      <p:sp>
        <p:nvSpPr>
          <p:cNvPr id="11" name="Rectangle 10"/>
          <p:cNvSpPr/>
          <p:nvPr/>
        </p:nvSpPr>
        <p:spPr>
          <a:xfrm>
            <a:off x="2932134" y="3933056"/>
            <a:ext cx="6088043" cy="2062103"/>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資</a:t>
            </a:r>
            <a:r>
              <a:rPr lang="zh-Hant" altLang="en-US" sz="2000" smtClean="0">
                <a:latin typeface="微軟正黑體" panose="020B0604030504040204" pitchFamily="34" charset="-120"/>
                <a:ea typeface="微軟正黑體" panose="020B0604030504040204" pitchFamily="34" charset="-120"/>
              </a:rPr>
              <a:t>深中國問題專家橫河：</a:t>
            </a:r>
            <a:r>
              <a:rPr lang="en-US" altLang="zh-Hant" sz="2000" smtClean="0">
                <a:latin typeface="微軟正黑體" panose="020B0604030504040204" pitchFamily="34" charset="-120"/>
                <a:ea typeface="微軟正黑體" panose="020B0604030504040204" pitchFamily="34" charset="-120"/>
              </a:rPr>
              <a:t>〝</a:t>
            </a:r>
            <a:r>
              <a:rPr lang="zh-Hant" altLang="en-US" sz="2000" smtClean="0">
                <a:latin typeface="微軟正黑體" panose="020B0604030504040204" pitchFamily="34" charset="-120"/>
                <a:ea typeface="微軟正黑體" panose="020B0604030504040204" pitchFamily="34" charset="-120"/>
              </a:rPr>
              <a:t>從迫害法輪功開始，</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中共當局實際上是全面破壞法律，</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法輪功學員被迫害致死致殘，</a:t>
            </a:r>
            <a:r>
              <a:rPr lang="zh-Hant" altLang="en-US" sz="2000" smtClean="0">
                <a:solidFill>
                  <a:srgbClr val="FF0000"/>
                </a:solidFill>
                <a:latin typeface="微軟正黑體" panose="020B0604030504040204" pitchFamily="34" charset="-120"/>
                <a:ea typeface="微軟正黑體" panose="020B0604030504040204" pitchFamily="34" charset="-120"/>
              </a:rPr>
              <a:t>從來都是申訴無門的</a:t>
            </a:r>
            <a:r>
              <a:rPr lang="zh-Hant" altLang="en-US" sz="2000" smtClean="0">
                <a:latin typeface="微軟正黑體" panose="020B0604030504040204" pitchFamily="34" charset="-120"/>
                <a:ea typeface="微軟正黑體" panose="020B0604030504040204" pitchFamily="34" charset="-120"/>
              </a:rPr>
              <a:t>。</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在報導中清楚說明是受害者親屬通過法律程式，</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由法庭調停，明確是國家賠償的，</a:t>
            </a:r>
            <a:endParaRPr lang="en-US" altLang="zh-Hant" sz="2000" dirty="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我所知道這是</a:t>
            </a:r>
            <a:r>
              <a:rPr lang="zh-Hant" altLang="en-US" sz="2800" u="sng" smtClean="0">
                <a:solidFill>
                  <a:srgbClr val="C00000"/>
                </a:solidFill>
                <a:latin typeface="微軟正黑體" panose="020B0604030504040204" pitchFamily="34" charset="-120"/>
                <a:ea typeface="微軟正黑體" panose="020B0604030504040204" pitchFamily="34" charset="-120"/>
              </a:rPr>
              <a:t>第</a:t>
            </a:r>
            <a:r>
              <a:rPr lang="zh-Hant" altLang="en-US" sz="2800" u="sng" dirty="0">
                <a:solidFill>
                  <a:srgbClr val="C00000"/>
                </a:solidFill>
                <a:latin typeface="微軟正黑體" panose="020B0604030504040204" pitchFamily="34" charset="-120"/>
                <a:ea typeface="微軟正黑體" panose="020B0604030504040204" pitchFamily="34" charset="-120"/>
              </a:rPr>
              <a:t>一例</a:t>
            </a:r>
            <a:r>
              <a:rPr lang="zh-Hant" altLang="en-US" sz="2000" dirty="0">
                <a:latin typeface="微軟正黑體" panose="020B0604030504040204" pitchFamily="34" charset="-120"/>
                <a:ea typeface="微軟正黑體" panose="020B0604030504040204" pitchFamily="34" charset="-120"/>
              </a:rPr>
              <a:t>。</a:t>
            </a:r>
            <a:r>
              <a:rPr lang="en-US" altLang="zh-Hant" sz="2000" dirty="0" smtClean="0">
                <a:latin typeface="微軟正黑體" panose="020B0604030504040204" pitchFamily="34" charset="-120"/>
                <a:ea typeface="微軟正黑體" panose="020B0604030504040204" pitchFamily="34" charset="-120"/>
              </a:rPr>
              <a:t>〞</a:t>
            </a:r>
          </a:p>
        </p:txBody>
      </p:sp>
      <p:sp>
        <p:nvSpPr>
          <p:cNvPr id="2" name="矩形 1"/>
          <p:cNvSpPr/>
          <p:nvPr/>
        </p:nvSpPr>
        <p:spPr>
          <a:xfrm>
            <a:off x="2948780" y="1564031"/>
            <a:ext cx="5310591" cy="2246769"/>
          </a:xfrm>
          <a:prstGeom prst="rect">
            <a:avLst/>
          </a:prstGeom>
        </p:spPr>
        <p:txBody>
          <a:bodyPr wrap="square">
            <a:spAutoFit/>
          </a:bodyPr>
          <a:lstStyle/>
          <a:p>
            <a:r>
              <a:rPr lang="zh-TW" altLang="en-US" sz="2000" dirty="0" smtClean="0">
                <a:latin typeface="微軟正黑體" panose="020B0604030504040204" pitchFamily="34" charset="-120"/>
                <a:ea typeface="微軟正黑體" panose="020B0604030504040204" pitchFamily="34" charset="-120"/>
              </a:rPr>
              <a:t>湖南</a:t>
            </a:r>
            <a:r>
              <a:rPr lang="zh-TW" altLang="en-US" sz="2000" b="1" dirty="0" smtClean="0">
                <a:latin typeface="微軟正黑體" panose="020B0604030504040204" pitchFamily="34" charset="-120"/>
                <a:ea typeface="微軟正黑體" panose="020B0604030504040204" pitchFamily="34" charset="-120"/>
                <a:hlinkClick r:id="rId3"/>
              </a:rPr>
              <a:t>法輪功學員</a:t>
            </a:r>
            <a:r>
              <a:rPr lang="zh-TW" altLang="en-US" sz="2000" dirty="0" smtClean="0">
                <a:latin typeface="微軟正黑體" panose="020B0604030504040204" pitchFamily="34" charset="-120"/>
                <a:ea typeface="微軟正黑體" panose="020B0604030504040204" pitchFamily="34" charset="-120"/>
              </a:rPr>
              <a:t>許郴</a:t>
            </a:r>
            <a:r>
              <a:rPr lang="zh-TW" altLang="en-US" sz="2000" dirty="0">
                <a:latin typeface="微軟正黑體" panose="020B0604030504040204" pitchFamily="34" charset="-120"/>
                <a:ea typeface="微軟正黑體" panose="020B0604030504040204" pitchFamily="34" charset="-120"/>
              </a:rPr>
              <a:t>生</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2012</a:t>
            </a:r>
            <a:r>
              <a:rPr lang="zh-TW" altLang="en-US" sz="2000" dirty="0">
                <a:latin typeface="微軟正黑體" panose="020B0604030504040204" pitchFamily="34" charset="-120"/>
                <a:ea typeface="微軟正黑體" panose="020B0604030504040204" pitchFamily="34" charset="-120"/>
              </a:rPr>
              <a:t>年被</a:t>
            </a:r>
            <a:r>
              <a:rPr lang="zh-TW" altLang="en-US" sz="2000" dirty="0" smtClean="0">
                <a:latin typeface="微軟正黑體" panose="020B0604030504040204" pitchFamily="34" charset="-120"/>
                <a:ea typeface="微軟正黑體" panose="020B0604030504040204" pitchFamily="34" charset="-120"/>
              </a:rPr>
              <a:t>迫害致死，家屬維權</a:t>
            </a:r>
            <a:r>
              <a:rPr lang="en-US" altLang="zh-TW" sz="2000" dirty="0" smtClean="0">
                <a:latin typeface="微軟正黑體" panose="020B0604030504040204" pitchFamily="34" charset="-120"/>
                <a:ea typeface="微軟正黑體" panose="020B0604030504040204" pitchFamily="34" charset="-120"/>
              </a:rPr>
              <a:t>4</a:t>
            </a:r>
            <a:r>
              <a:rPr lang="zh-TW" altLang="en-US" sz="2000" dirty="0">
                <a:latin typeface="微軟正黑體" panose="020B0604030504040204" pitchFamily="34" charset="-120"/>
                <a:ea typeface="微軟正黑體" panose="020B0604030504040204" pitchFamily="34" charset="-120"/>
              </a:rPr>
              <a:t>年</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終於在</a:t>
            </a:r>
            <a:r>
              <a:rPr lang="en-US" altLang="zh-TW" sz="2000" dirty="0" smtClean="0">
                <a:latin typeface="微軟正黑體" panose="020B0604030504040204" pitchFamily="34" charset="-120"/>
                <a:ea typeface="微軟正黑體" panose="020B0604030504040204" pitchFamily="34" charset="-120"/>
              </a:rPr>
              <a:t>2016</a:t>
            </a:r>
            <a:r>
              <a:rPr lang="zh-TW" altLang="en-US" sz="2000" dirty="0" smtClean="0">
                <a:latin typeface="微軟正黑體" panose="020B0604030504040204" pitchFamily="34" charset="-120"/>
                <a:ea typeface="微軟正黑體" panose="020B0604030504040204" pitchFamily="34" charset="-120"/>
              </a:rPr>
              <a:t>年底，獲得</a:t>
            </a:r>
            <a:r>
              <a:rPr lang="en-US" altLang="zh-TW" sz="2000" dirty="0" smtClean="0">
                <a:latin typeface="微軟正黑體" panose="020B0604030504040204" pitchFamily="34" charset="-120"/>
                <a:ea typeface="微軟正黑體" panose="020B0604030504040204" pitchFamily="34" charset="-120"/>
              </a:rPr>
              <a:t>31.9</a:t>
            </a:r>
            <a:r>
              <a:rPr lang="zh-TW" altLang="en-US" sz="2000" dirty="0" smtClean="0">
                <a:latin typeface="微軟正黑體" panose="020B0604030504040204" pitchFamily="34" charset="-120"/>
                <a:ea typeface="微軟正黑體" panose="020B0604030504040204" pitchFamily="34" charset="-120"/>
              </a:rPr>
              <a:t>萬元的</a:t>
            </a:r>
            <a:r>
              <a:rPr lang="zh-TW" altLang="en-US" sz="2000" b="1" dirty="0" smtClean="0">
                <a:latin typeface="微軟正黑體" panose="020B0604030504040204" pitchFamily="34" charset="-120"/>
                <a:ea typeface="微軟正黑體" panose="020B0604030504040204" pitchFamily="34" charset="-120"/>
                <a:hlinkClick r:id="rId4"/>
              </a:rPr>
              <a:t>國家賠償</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這是</a:t>
            </a:r>
            <a:r>
              <a:rPr lang="zh-TW" altLang="en-US" sz="2000" b="1" dirty="0" smtClean="0">
                <a:latin typeface="微軟正黑體" panose="020B0604030504040204" pitchFamily="34" charset="-120"/>
                <a:ea typeface="微軟正黑體" panose="020B0604030504040204" pitchFamily="34" charset="-120"/>
                <a:hlinkClick r:id="rId5"/>
              </a:rPr>
              <a:t>中共</a:t>
            </a:r>
            <a:r>
              <a:rPr lang="zh-TW" altLang="en-US" sz="2000" b="1" dirty="0" smtClean="0">
                <a:latin typeface="微軟正黑體" panose="020B0604030504040204" pitchFamily="34" charset="-120"/>
                <a:ea typeface="微軟正黑體" panose="020B0604030504040204" pitchFamily="34" charset="-120"/>
                <a:hlinkClick r:id="rId6"/>
              </a:rPr>
              <a:t>迫害法輪功</a:t>
            </a:r>
            <a:r>
              <a:rPr lang="en-US" altLang="zh-TW" sz="2000" dirty="0" smtClean="0">
                <a:latin typeface="微軟正黑體" panose="020B0604030504040204" pitchFamily="34" charset="-120"/>
                <a:ea typeface="微軟正黑體" panose="020B0604030504040204" pitchFamily="34" charset="-120"/>
              </a:rPr>
              <a:t>18</a:t>
            </a:r>
            <a:r>
              <a:rPr lang="zh-TW" altLang="en-US" sz="2000" dirty="0" smtClean="0">
                <a:latin typeface="微軟正黑體" panose="020B0604030504040204" pitchFamily="34" charset="-120"/>
                <a:ea typeface="微軟正黑體" panose="020B0604030504040204" pitchFamily="34" charset="-120"/>
              </a:rPr>
              <a:t>年來，</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罕有的國家賠償案例。</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b="1" dirty="0" smtClean="0">
              <a:solidFill>
                <a:srgbClr val="7030A0"/>
              </a:solidFill>
              <a:latin typeface="微軟正黑體" panose="020B0604030504040204" pitchFamily="34" charset="-120"/>
              <a:ea typeface="微軟正黑體" panose="020B0604030504040204" pitchFamily="34" charset="-120"/>
            </a:endParaRPr>
          </a:p>
          <a:p>
            <a:r>
              <a:rPr lang="en-US" altLang="zh-TW" sz="2000" b="1" dirty="0" smtClean="0">
                <a:solidFill>
                  <a:srgbClr val="7030A0"/>
                </a:solidFill>
                <a:latin typeface="微軟正黑體" panose="020B0604030504040204" pitchFamily="34" charset="-120"/>
                <a:ea typeface="微軟正黑體" panose="020B0604030504040204" pitchFamily="34" charset="-120"/>
              </a:rPr>
              <a:t>(</a:t>
            </a:r>
            <a:r>
              <a:rPr lang="zh-TW" altLang="en-US" sz="2000" b="1" dirty="0" smtClean="0">
                <a:solidFill>
                  <a:srgbClr val="7030A0"/>
                </a:solidFill>
                <a:latin typeface="微軟正黑體" panose="020B0604030504040204" pitchFamily="34" charset="-120"/>
                <a:ea typeface="微軟正黑體" panose="020B0604030504040204" pitchFamily="34" charset="-120"/>
              </a:rPr>
              <a:t>郴，注音</a:t>
            </a:r>
            <a:r>
              <a:rPr lang="zh-TW" altLang="en-US" sz="2000" b="1" dirty="0">
                <a:solidFill>
                  <a:srgbClr val="7030A0"/>
                </a:solidFill>
                <a:latin typeface="微軟正黑體" panose="020B0604030504040204" pitchFamily="34" charset="-120"/>
                <a:ea typeface="微軟正黑體" panose="020B0604030504040204" pitchFamily="34" charset="-120"/>
              </a:rPr>
              <a:t>：</a:t>
            </a:r>
            <a:r>
              <a:rPr lang="zh-CN" altLang="en-US" sz="2000" b="1" dirty="0">
                <a:solidFill>
                  <a:srgbClr val="7030A0"/>
                </a:solidFill>
                <a:latin typeface="微軟正黑體" panose="020B0604030504040204" pitchFamily="34" charset="-120"/>
                <a:ea typeface="微軟正黑體" panose="020B0604030504040204" pitchFamily="34" charset="-120"/>
              </a:rPr>
              <a:t>ㄔ</a:t>
            </a:r>
            <a:r>
              <a:rPr lang="zh-CN" altLang="en-US" sz="2000" b="1" dirty="0" smtClean="0">
                <a:solidFill>
                  <a:srgbClr val="7030A0"/>
                </a:solidFill>
                <a:latin typeface="微軟正黑體" panose="020B0604030504040204" pitchFamily="34" charset="-120"/>
                <a:ea typeface="微軟正黑體" panose="020B0604030504040204" pitchFamily="34" charset="-120"/>
              </a:rPr>
              <a:t>ㄣ</a:t>
            </a:r>
            <a:r>
              <a:rPr lang="en-US" altLang="zh-CN" sz="2000" b="1" dirty="0">
                <a:solidFill>
                  <a:srgbClr val="7030A0"/>
                </a:solidFill>
                <a:latin typeface="微軟正黑體" panose="020B0604030504040204" pitchFamily="34" charset="-120"/>
                <a:ea typeface="微軟正黑體" panose="020B0604030504040204" pitchFamily="34" charset="-120"/>
              </a:rPr>
              <a:t> </a:t>
            </a:r>
            <a:r>
              <a:rPr lang="en-US" altLang="zh-CN" sz="2000" b="1" dirty="0" smtClean="0">
                <a:solidFill>
                  <a:srgbClr val="7030A0"/>
                </a:solidFill>
                <a:latin typeface="微軟正黑體" panose="020B0604030504040204" pitchFamily="34" charset="-120"/>
                <a:ea typeface="微軟正黑體" panose="020B0604030504040204" pitchFamily="34" charset="-120"/>
              </a:rPr>
              <a:t> ;  </a:t>
            </a:r>
            <a:r>
              <a:rPr lang="zh-TW" altLang="en-US" sz="2000" b="1" dirty="0" smtClean="0">
                <a:solidFill>
                  <a:srgbClr val="7030A0"/>
                </a:solidFill>
                <a:latin typeface="微軟正黑體" panose="020B0604030504040204" pitchFamily="34" charset="-120"/>
                <a:ea typeface="微軟正黑體" panose="020B0604030504040204" pitchFamily="34" charset="-120"/>
              </a:rPr>
              <a:t>中文拼音：</a:t>
            </a:r>
            <a:r>
              <a:rPr lang="en-US" altLang="zh-TW" sz="2000" b="1" dirty="0" smtClean="0">
                <a:solidFill>
                  <a:srgbClr val="7030A0"/>
                </a:solidFill>
                <a:latin typeface="微軟正黑體" panose="020B0604030504040204" pitchFamily="34" charset="-120"/>
                <a:ea typeface="微軟正黑體" panose="020B0604030504040204" pitchFamily="34" charset="-120"/>
              </a:rPr>
              <a:t>, </a:t>
            </a:r>
            <a:r>
              <a:rPr lang="en-US" altLang="zh-TW" sz="2000" b="1" dirty="0" err="1">
                <a:solidFill>
                  <a:srgbClr val="7030A0"/>
                </a:solidFill>
              </a:rPr>
              <a:t>chēn</a:t>
            </a:r>
            <a:r>
              <a:rPr lang="en-US" altLang="zh-TW" sz="2000" b="1" dirty="0" smtClean="0">
                <a:solidFill>
                  <a:srgbClr val="7030A0"/>
                </a:solidFill>
                <a:latin typeface="微軟正黑體" panose="020B0604030504040204" pitchFamily="34" charset="-120"/>
                <a:ea typeface="微軟正黑體" panose="020B0604030504040204" pitchFamily="34" charset="-120"/>
              </a:rPr>
              <a:t>)</a:t>
            </a:r>
            <a:endParaRPr lang="en-US" altLang="zh-TW" sz="2000" b="1" dirty="0">
              <a:solidFill>
                <a:srgbClr val="7030A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23491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339" y="908720"/>
            <a:ext cx="8964488" cy="4801314"/>
          </a:xfrm>
          <a:prstGeom prst="rect">
            <a:avLst/>
          </a:prstGeom>
        </p:spPr>
        <p:txBody>
          <a:bodyPr wrap="square">
            <a:spAutoFit/>
          </a:bodyPr>
          <a:lstStyle/>
          <a:p>
            <a:r>
              <a:rPr lang="zh-TW" altLang="en-US" sz="2400" b="1" smtClean="0">
                <a:solidFill>
                  <a:srgbClr val="0070C0"/>
                </a:solidFill>
                <a:latin typeface="微軟正黑體" panose="020B0604030504040204" pitchFamily="34" charset="-120"/>
                <a:ea typeface="微軟正黑體" panose="020B0604030504040204" pitchFamily="34" charset="-120"/>
              </a:rPr>
              <a:t>您可根據自己的情況選擇領取以下號碼參與專案：</a:t>
            </a:r>
            <a:r>
              <a:rPr lang="zh-TW" altLang="en-US" sz="2400" dirty="0">
                <a:latin typeface="微軟正黑體" panose="020B0604030504040204" pitchFamily="34" charset="-120"/>
                <a:ea typeface="微軟正黑體" panose="020B0604030504040204" pitchFamily="34" charset="-120"/>
              </a:rPr>
              <a:t/>
            </a:r>
            <a:br>
              <a:rPr lang="zh-TW" altLang="en-US" sz="2400" dirty="0">
                <a:latin typeface="微軟正黑體" panose="020B0604030504040204" pitchFamily="34" charset="-120"/>
                <a:ea typeface="微軟正黑體" panose="020B0604030504040204" pitchFamily="34" charset="-120"/>
              </a:rPr>
            </a:br>
            <a:endParaRPr lang="en-US" altLang="zh-TW" sz="2400" dirty="0" smtClean="0">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當地民眾：</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55—</a:t>
            </a:r>
            <a:r>
              <a:rPr lang="zh-TW" altLang="en-US" smtClean="0">
                <a:latin typeface="微軟正黑體" panose="020B0604030504040204" pitchFamily="34" charset="-120"/>
                <a:ea typeface="微軟正黑體" panose="020B0604030504040204" pitchFamily="34" charset="-120"/>
              </a:rPr>
              <a:t>當地的</a:t>
            </a:r>
            <a:r>
              <a:rPr lang="en-US" altLang="zh-TW" smtClean="0">
                <a:latin typeface="微軟正黑體" panose="020B0604030504040204" pitchFamily="34" charset="-120"/>
                <a:ea typeface="微軟正黑體" panose="020B0604030504040204" pitchFamily="34" charset="-120"/>
              </a:rPr>
              <a:t>RTC</a:t>
            </a:r>
            <a:r>
              <a:rPr lang="zh-TW" altLang="en-US" smtClean="0">
                <a:latin typeface="微軟正黑體" panose="020B0604030504040204" pitchFamily="34" charset="-120"/>
                <a:ea typeface="微軟正黑體" panose="020B0604030504040204" pitchFamily="34" charset="-120"/>
              </a:rPr>
              <a:t>號碼（向當地民眾揭露當地邪惡）回饋到</a:t>
            </a:r>
            <a:r>
              <a:rPr lang="en-US" altLang="zh-TW" smtClean="0">
                <a:latin typeface="微軟正黑體" panose="020B0604030504040204" pitchFamily="34" charset="-120"/>
                <a:ea typeface="微軟正黑體" panose="020B0604030504040204" pitchFamily="34" charset="-120"/>
              </a:rPr>
              <a:t>【1002-rtc</a:t>
            </a:r>
            <a:r>
              <a:rPr lang="zh-TW" altLang="en-US" smtClean="0">
                <a:latin typeface="微軟正黑體" panose="020B0604030504040204" pitchFamily="34" charset="-120"/>
                <a:ea typeface="微軟正黑體" panose="020B0604030504040204" pitchFamily="34" charset="-120"/>
              </a:rPr>
              <a:t>普通號碼回饋平臺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專案號碼：</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a:latin typeface="微軟正黑體" panose="020B0604030504040204" pitchFamily="34" charset="-120"/>
                <a:ea typeface="微軟正黑體" panose="020B0604030504040204" pitchFamily="34" charset="-120"/>
              </a:rPr>
              <a:t>44-</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座機（白天撥打）請回饋到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重點號碼回饋平臺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45--</a:t>
            </a:r>
            <a:r>
              <a:rPr lang="zh-TW" altLang="en-US" smtClean="0">
                <a:latin typeface="微軟正黑體" panose="020B0604030504040204" pitchFamily="34" charset="-120"/>
                <a:ea typeface="微軟正黑體" panose="020B0604030504040204" pitchFamily="34" charset="-120"/>
              </a:rPr>
              <a:t>手機（傍晚或晚間撥打）請回饋到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重點號碼回饋平臺</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重要座機特別號碼（請平時撥打重點的同修儘量先領</a:t>
            </a: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）請回饋到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明慧緊急案例回饋平臺</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重要手機特別號碼（請平時撥打重點的同修儘量先領</a:t>
            </a:r>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）請回饋到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明慧緊急案例回饋平臺</a:t>
            </a:r>
            <a:r>
              <a:rPr lang="en-US" altLang="zh-TW" smtClean="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週三聯合專案（同一</a:t>
            </a:r>
            <a:r>
              <a:rPr lang="zh-TW" altLang="en-US" sz="2000" b="1" dirty="0">
                <a:solidFill>
                  <a:srgbClr val="0070C0"/>
                </a:solidFill>
                <a:latin typeface="微軟正黑體" panose="020B0604030504040204" pitchFamily="34" charset="-120"/>
                <a:ea typeface="微軟正黑體" panose="020B0604030504040204" pitchFamily="34" charset="-120"/>
              </a:rPr>
              <a:t>案情</a:t>
            </a:r>
            <a:r>
              <a:rPr lang="zh-TW" altLang="en-US" sz="2000" b="1" smtClean="0">
                <a:solidFill>
                  <a:srgbClr val="0070C0"/>
                </a:solidFill>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
            </a:r>
            <a:br>
              <a:rPr lang="zh-TW" altLang="en-US" smtClean="0">
                <a:latin typeface="微軟正黑體" panose="020B0604030504040204" pitchFamily="34" charset="-120"/>
                <a:ea typeface="微軟正黑體" panose="020B0604030504040204" pitchFamily="34" charset="-120"/>
              </a:rPr>
            </a:br>
            <a:r>
              <a:rPr lang="zh-TW" altLang="en-US" smtClean="0">
                <a:latin typeface="微軟正黑體" panose="020B0604030504040204" pitchFamily="34" charset="-120"/>
                <a:ea typeface="微軟正黑體" panose="020B0604030504040204" pitchFamily="34" charset="-120"/>
              </a:rPr>
              <a:t>聯合專案當天，聽了真相的號碼會自動上傳到</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號鍵領號平臺。在</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號鍵領號平臺裡的同修可自由領號參與撥打。請大家共同參與！</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7293"/>
            <a:ext cx="2699778" cy="646331"/>
          </a:xfrm>
          <a:prstGeom prst="rect">
            <a:avLst/>
          </a:prstGeom>
        </p:spPr>
        <p:txBody>
          <a:bodyPr wrap="none">
            <a:spAutoFit/>
          </a:bodyPr>
          <a:lstStyle/>
          <a:p>
            <a:pPr fontAlgn="base"/>
            <a:r>
              <a:rPr lang="en-US" altLang="zh-TW" sz="3600" b="1" smtClean="0">
                <a:latin typeface="微軟正黑體" panose="020B0604030504040204" pitchFamily="34" charset="-120"/>
                <a:ea typeface="微軟正黑體" panose="020B0604030504040204" pitchFamily="34" charset="-120"/>
              </a:rPr>
              <a:t>12.</a:t>
            </a:r>
            <a:r>
              <a:rPr lang="zh-TW" altLang="en-US" sz="3600" b="1" smtClean="0">
                <a:latin typeface="微軟正黑體" panose="020B0604030504040204" pitchFamily="34" charset="-120"/>
                <a:ea typeface="微軟正黑體" panose="020B0604030504040204" pitchFamily="34" charset="-120"/>
              </a:rPr>
              <a:t>如何參與</a:t>
            </a:r>
            <a:endParaRPr lang="zh-TW" altLang="en-US" sz="36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034149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4744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p:nvPr/>
        </p:nvSpPr>
        <p:spPr>
          <a:xfrm>
            <a:off x="214430" y="1178270"/>
            <a:ext cx="8712968" cy="4893647"/>
          </a:xfrm>
          <a:prstGeom prst="rect">
            <a:avLst/>
          </a:prstGeom>
        </p:spPr>
        <p:txBody>
          <a:bodyPr wrap="square">
            <a:spAutoFit/>
          </a:bodyPr>
          <a:lstStyle/>
          <a:p>
            <a:r>
              <a:rPr lang="zh-TW" altLang="en-US" sz="2400" dirty="0">
                <a:latin typeface="微軟正黑體" panose="020B0604030504040204" pitchFamily="34" charset="-120"/>
                <a:ea typeface="微軟正黑體" panose="020B0604030504040204" pitchFamily="34" charset="-120"/>
              </a:rPr>
              <a:t>湖南郴州</a:t>
            </a:r>
            <a:r>
              <a:rPr lang="zh-TW" altLang="en-US" sz="2400">
                <a:latin typeface="微軟正黑體" panose="020B0604030504040204" pitchFamily="34" charset="-120"/>
                <a:ea typeface="微軟正黑體" panose="020B0604030504040204" pitchFamily="34" charset="-120"/>
              </a:rPr>
              <a:t>市</a:t>
            </a:r>
            <a:r>
              <a:rPr lang="en-US" altLang="zh-TW" sz="2400" smtClean="0">
                <a:latin typeface="微軟正黑體" panose="020B0604030504040204" pitchFamily="34" charset="-120"/>
                <a:ea typeface="微軟正黑體" panose="020B0604030504040204" pitchFamily="34" charset="-120"/>
              </a:rPr>
              <a:t>47</a:t>
            </a:r>
            <a:r>
              <a:rPr lang="zh-TW" altLang="en-US" sz="2400" smtClean="0">
                <a:latin typeface="微軟正黑體" panose="020B0604030504040204" pitchFamily="34" charset="-120"/>
                <a:ea typeface="微軟正黑體" panose="020B0604030504040204" pitchFamily="34" charset="-120"/>
              </a:rPr>
              <a:t>歲的女法輪功學員</a:t>
            </a:r>
            <a:r>
              <a:rPr lang="zh-TW" altLang="en-US" sz="2400" b="1" smtClean="0">
                <a:solidFill>
                  <a:srgbClr val="0070C0"/>
                </a:solidFill>
                <a:latin typeface="微軟正黑體" panose="020B0604030504040204" pitchFamily="34" charset="-120"/>
                <a:ea typeface="微軟正黑體" panose="020B0604030504040204" pitchFamily="34" charset="-120"/>
              </a:rPr>
              <a:t>許郴</a:t>
            </a:r>
            <a:r>
              <a:rPr lang="zh-TW" altLang="en-US" sz="2400" b="1" dirty="0">
                <a:solidFill>
                  <a:srgbClr val="0070C0"/>
                </a:solidFill>
                <a:latin typeface="微軟正黑體" panose="020B0604030504040204" pitchFamily="34" charset="-120"/>
                <a:ea typeface="微軟正黑體" panose="020B0604030504040204" pitchFamily="34" charset="-120"/>
              </a:rPr>
              <a:t>生</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2012</a:t>
            </a:r>
            <a:r>
              <a:rPr lang="zh-TW" altLang="en-US"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5</a:t>
            </a:r>
            <a:r>
              <a:rPr lang="zh-TW" altLang="en-US"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16</a:t>
            </a:r>
            <a:r>
              <a:rPr lang="zh-TW" altLang="en-US" sz="2400" dirty="0" smtClean="0">
                <a:latin typeface="微軟正黑體" panose="020B0604030504040204" pitchFamily="34" charset="-120"/>
                <a:ea typeface="微軟正黑體" panose="020B0604030504040204" pitchFamily="34" charset="-120"/>
              </a:rPr>
              <a:t>日被</a:t>
            </a:r>
            <a:r>
              <a:rPr lang="zh-TW" altLang="en-US" sz="2400" b="1" dirty="0">
                <a:solidFill>
                  <a:srgbClr val="0070C0"/>
                </a:solidFill>
                <a:latin typeface="微軟正黑體" panose="020B0604030504040204" pitchFamily="34" charset="-120"/>
                <a:ea typeface="微軟正黑體" panose="020B0604030504040204" pitchFamily="34" charset="-120"/>
              </a:rPr>
              <a:t>郴州市公安局</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北湖分局</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人民</a:t>
            </a:r>
            <a:r>
              <a:rPr lang="zh-TW" altLang="en-US" sz="2400" b="1">
                <a:solidFill>
                  <a:srgbClr val="0070C0"/>
                </a:solidFill>
                <a:latin typeface="微軟正黑體" panose="020B0604030504040204" pitchFamily="34" charset="-120"/>
                <a:ea typeface="微軟正黑體" panose="020B0604030504040204" pitchFamily="34" charset="-120"/>
              </a:rPr>
              <a:t>西路</a:t>
            </a:r>
            <a:r>
              <a:rPr lang="zh-TW" altLang="en-US" sz="2400" b="1" smtClean="0">
                <a:solidFill>
                  <a:srgbClr val="0070C0"/>
                </a:solidFill>
                <a:latin typeface="微軟正黑體" panose="020B0604030504040204" pitchFamily="34" charset="-120"/>
                <a:ea typeface="微軟正黑體" panose="020B0604030504040204" pitchFamily="34" charset="-120"/>
              </a:rPr>
              <a:t>派出所</a:t>
            </a:r>
            <a:r>
              <a:rPr lang="zh-TW" altLang="en-US" sz="2400" smtClean="0">
                <a:latin typeface="微軟正黑體" panose="020B0604030504040204" pitchFamily="34" charset="-120"/>
                <a:ea typeface="微軟正黑體" panose="020B0604030504040204" pitchFamily="34" charset="-120"/>
              </a:rPr>
              <a:t>員警</a:t>
            </a:r>
            <a:endParaRPr lang="en-US" altLang="zh-TW" sz="2400" dirty="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當街抓捕，被背銬在鐵椅子上「審訊」</a:t>
            </a:r>
            <a:r>
              <a:rPr lang="en-US" altLang="zh-TW" sz="2400" smtClean="0">
                <a:latin typeface="微軟正黑體" panose="020B0604030504040204" pitchFamily="34" charset="-120"/>
                <a:ea typeface="微軟正黑體" panose="020B0604030504040204" pitchFamily="34" charset="-120"/>
              </a:rPr>
              <a:t>12 </a:t>
            </a:r>
            <a:r>
              <a:rPr lang="zh-TW" altLang="en-US" sz="2400" smtClean="0">
                <a:latin typeface="微軟正黑體" panose="020B0604030504040204" pitchFamily="34" charset="-120"/>
                <a:ea typeface="微軟正黑體" panose="020B0604030504040204" pitchFamily="34" charset="-120"/>
              </a:rPr>
              <a:t>小時後身亡。</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其子</a:t>
            </a:r>
            <a:r>
              <a:rPr lang="zh-TW" altLang="en-US" sz="2400" b="1" smtClean="0">
                <a:solidFill>
                  <a:srgbClr val="0070C0"/>
                </a:solidFill>
                <a:latin typeface="微軟正黑體" panose="020B0604030504040204" pitchFamily="34" charset="-120"/>
                <a:ea typeface="微軟正黑體" panose="020B0604030504040204" pitchFamily="34" charset="-120"/>
              </a:rPr>
              <a:t>楊許俊</a:t>
            </a:r>
            <a:r>
              <a:rPr lang="zh-TW" altLang="en-US" sz="2400" smtClean="0">
                <a:latin typeface="微軟正黑體" panose="020B0604030504040204" pitchFamily="34" charset="-120"/>
                <a:ea typeface="微軟正黑體" panose="020B0604030504040204" pitchFamily="34" charset="-120"/>
              </a:rPr>
              <a:t>為母</a:t>
            </a:r>
            <a:r>
              <a:rPr lang="zh-TW" altLang="en-US" sz="2400" dirty="0">
                <a:latin typeface="微軟正黑體" panose="020B0604030504040204" pitchFamily="34" charset="-120"/>
                <a:ea typeface="微軟正黑體" panose="020B0604030504040204" pitchFamily="34" charset="-120"/>
              </a:rPr>
              <a:t>伸冤</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Hant" sz="2400" smtClean="0">
                <a:latin typeface="微軟正黑體" panose="020B0604030504040204" pitchFamily="34" charset="-120"/>
                <a:ea typeface="微軟正黑體" panose="020B0604030504040204" pitchFamily="34" charset="-120"/>
              </a:rPr>
              <a:t>2014</a:t>
            </a:r>
            <a:r>
              <a:rPr lang="zh-Hant" altLang="en-US" sz="2400">
                <a:latin typeface="微軟正黑體" panose="020B0604030504040204" pitchFamily="34" charset="-120"/>
                <a:ea typeface="微軟正黑體" panose="020B0604030504040204" pitchFamily="34" charset="-120"/>
              </a:rPr>
              <a:t>年</a:t>
            </a:r>
            <a:r>
              <a:rPr lang="en-US" altLang="zh-Hant" sz="2400">
                <a:latin typeface="微軟正黑體" panose="020B0604030504040204" pitchFamily="34" charset="-120"/>
                <a:ea typeface="微軟正黑體" panose="020B0604030504040204" pitchFamily="34" charset="-120"/>
              </a:rPr>
              <a:t>8</a:t>
            </a:r>
            <a:r>
              <a:rPr lang="zh-Hant" altLang="en-US" sz="2400">
                <a:latin typeface="微軟正黑體" panose="020B0604030504040204" pitchFamily="34" charset="-120"/>
                <a:ea typeface="微軟正黑體" panose="020B0604030504040204" pitchFamily="34" charset="-120"/>
              </a:rPr>
              <a:t>月</a:t>
            </a:r>
            <a:r>
              <a:rPr lang="en-US" altLang="zh-Hant" sz="2400" smtClean="0">
                <a:latin typeface="微軟正黑體" panose="020B0604030504040204" pitchFamily="34" charset="-120"/>
                <a:ea typeface="微軟正黑體" panose="020B0604030504040204" pitchFamily="34" charset="-120"/>
              </a:rPr>
              <a:t>26</a:t>
            </a:r>
            <a:r>
              <a:rPr lang="zh-Hant" altLang="en-US" sz="2400" smtClean="0">
                <a:latin typeface="微軟正黑體" panose="020B0604030504040204" pitchFamily="34" charset="-120"/>
                <a:ea typeface="微軟正黑體" panose="020B0604030504040204" pitchFamily="34" charset="-120"/>
              </a:rPr>
              <a:t>日，楊許俊向當地公安局北湖分局申請國家賠償。</a:t>
            </a:r>
            <a:endParaRPr lang="en-US" altLang="zh-Hant" sz="2400" dirty="0">
              <a:latin typeface="微軟正黑體" panose="020B0604030504040204" pitchFamily="34" charset="-120"/>
              <a:ea typeface="微軟正黑體" panose="020B0604030504040204" pitchFamily="34" charset="-120"/>
            </a:endParaRPr>
          </a:p>
          <a:p>
            <a:r>
              <a:rPr lang="zh-Hant" altLang="en-US" sz="2400" dirty="0">
                <a:latin typeface="微軟正黑體" panose="020B0604030504040204" pitchFamily="34" charset="-120"/>
                <a:ea typeface="微軟正黑體" panose="020B0604030504040204" pitchFamily="34" charset="-120"/>
              </a:rPr>
              <a:t>同年</a:t>
            </a:r>
            <a:r>
              <a:rPr lang="en-US" altLang="zh-Hant" sz="2400" dirty="0">
                <a:latin typeface="微軟正黑體" panose="020B0604030504040204" pitchFamily="34" charset="-120"/>
                <a:ea typeface="微軟正黑體" panose="020B0604030504040204" pitchFamily="34" charset="-120"/>
              </a:rPr>
              <a:t>10</a:t>
            </a:r>
            <a:r>
              <a:rPr lang="zh-Hant" altLang="en-US" sz="2400">
                <a:latin typeface="微軟正黑體" panose="020B0604030504040204" pitchFamily="34" charset="-120"/>
                <a:ea typeface="微軟正黑體" panose="020B0604030504040204" pitchFamily="34" charset="-120"/>
              </a:rPr>
              <a:t>月</a:t>
            </a:r>
            <a:r>
              <a:rPr lang="en-US" altLang="zh-Hant" sz="2400" smtClean="0">
                <a:latin typeface="微軟正黑體" panose="020B0604030504040204" pitchFamily="34" charset="-120"/>
                <a:ea typeface="微軟正黑體" panose="020B0604030504040204" pitchFamily="34" charset="-120"/>
              </a:rPr>
              <a:t>24</a:t>
            </a:r>
            <a:r>
              <a:rPr lang="zh-Hant" altLang="en-US" sz="2400" smtClean="0">
                <a:latin typeface="微軟正黑體" panose="020B0604030504040204" pitchFamily="34" charset="-120"/>
                <a:ea typeface="微軟正黑體" panose="020B0604030504040204" pitchFamily="34" charset="-120"/>
              </a:rPr>
              <a:t>日，北湖分局決定不予賠償。</a:t>
            </a:r>
            <a:endParaRPr lang="en-US" altLang="zh-Hant" sz="2400" dirty="0">
              <a:latin typeface="微軟正黑體" panose="020B0604030504040204" pitchFamily="34" charset="-120"/>
              <a:ea typeface="微軟正黑體" panose="020B0604030504040204" pitchFamily="34" charset="-120"/>
            </a:endParaRPr>
          </a:p>
          <a:p>
            <a:r>
              <a:rPr lang="zh-Hant" altLang="en-US" sz="2400" smtClean="0">
                <a:latin typeface="微軟正黑體" panose="020B0604030504040204" pitchFamily="34" charset="-120"/>
                <a:ea typeface="微軟正黑體" panose="020B0604030504040204" pitchFamily="34" charset="-120"/>
              </a:rPr>
              <a:t>楊許俊不服，向北湖區法院</a:t>
            </a:r>
            <a:r>
              <a:rPr lang="zh-Hant" altLang="en-US" sz="2400" smtClean="0">
                <a:solidFill>
                  <a:srgbClr val="FF0000"/>
                </a:solidFill>
                <a:latin typeface="微軟正黑體" panose="020B0604030504040204" pitchFamily="34" charset="-120"/>
                <a:ea typeface="微軟正黑體" panose="020B0604030504040204" pitchFamily="34" charset="-120"/>
              </a:rPr>
              <a:t>提起訴訟。</a:t>
            </a:r>
            <a:endParaRPr lang="en-US" altLang="zh-Hant" sz="2400" dirty="0">
              <a:solidFill>
                <a:srgbClr val="FF0000"/>
              </a:solidFill>
              <a:latin typeface="微軟正黑體" panose="020B0604030504040204" pitchFamily="34" charset="-120"/>
              <a:ea typeface="微軟正黑體" panose="020B0604030504040204" pitchFamily="34" charset="-120"/>
            </a:endParaRPr>
          </a:p>
          <a:p>
            <a:endParaRPr lang="en-US" altLang="zh-Hant" sz="2400" dirty="0" smtClean="0">
              <a:latin typeface="微軟正黑體" panose="020B0604030504040204" pitchFamily="34" charset="-120"/>
              <a:ea typeface="微軟正黑體" panose="020B0604030504040204" pitchFamily="34" charset="-120"/>
            </a:endParaRPr>
          </a:p>
          <a:p>
            <a:r>
              <a:rPr lang="en-US" altLang="zh-Hant" sz="2400" smtClean="0">
                <a:latin typeface="微軟正黑體" panose="020B0604030504040204" pitchFamily="34" charset="-120"/>
                <a:ea typeface="微軟正黑體" panose="020B0604030504040204" pitchFamily="34" charset="-120"/>
              </a:rPr>
              <a:t>2016</a:t>
            </a:r>
            <a:r>
              <a:rPr lang="zh-Hant" altLang="en-US" sz="2400">
                <a:latin typeface="微軟正黑體" panose="020B0604030504040204" pitchFamily="34" charset="-120"/>
                <a:ea typeface="微軟正黑體" panose="020B0604030504040204" pitchFamily="34" charset="-120"/>
              </a:rPr>
              <a:t>年</a:t>
            </a:r>
            <a:r>
              <a:rPr lang="en-US" altLang="zh-Hant" sz="2400">
                <a:latin typeface="微軟正黑體" panose="020B0604030504040204" pitchFamily="34" charset="-120"/>
                <a:ea typeface="微軟正黑體" panose="020B0604030504040204" pitchFamily="34" charset="-120"/>
              </a:rPr>
              <a:t>12</a:t>
            </a:r>
            <a:r>
              <a:rPr lang="zh-Hant" altLang="en-US" sz="2400">
                <a:latin typeface="微軟正黑體" panose="020B0604030504040204" pitchFamily="34" charset="-120"/>
                <a:ea typeface="微軟正黑體" panose="020B0604030504040204" pitchFamily="34" charset="-120"/>
              </a:rPr>
              <a:t>月</a:t>
            </a:r>
            <a:r>
              <a:rPr lang="en-US" altLang="zh-Hant" sz="2400" smtClean="0">
                <a:latin typeface="微軟正黑體" panose="020B0604030504040204" pitchFamily="34" charset="-120"/>
                <a:ea typeface="微軟正黑體" panose="020B0604030504040204" pitchFamily="34" charset="-120"/>
              </a:rPr>
              <a:t>19</a:t>
            </a:r>
            <a:r>
              <a:rPr lang="zh-Hant" altLang="en-US" sz="2400" smtClean="0">
                <a:latin typeface="微軟正黑體" panose="020B0604030504040204" pitchFamily="34" charset="-120"/>
                <a:ea typeface="微軟正黑體" panose="020B0604030504040204" pitchFamily="34" charset="-120"/>
              </a:rPr>
              <a:t>日在北湖區法院調解達成協議，下達調解書，</a:t>
            </a:r>
            <a:endParaRPr lang="en-US" altLang="zh-TW" sz="2400" dirty="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終於獲得</a:t>
            </a:r>
            <a:r>
              <a:rPr lang="zh-TW" altLang="en-US" sz="2400" b="1" smtClean="0">
                <a:solidFill>
                  <a:srgbClr val="C00000"/>
                </a:solidFill>
                <a:latin typeface="微軟正黑體" panose="020B0604030504040204" pitchFamily="34" charset="-120"/>
                <a:ea typeface="微軟正黑體" panose="020B0604030504040204" pitchFamily="34" charset="-120"/>
              </a:rPr>
              <a:t>國家賠償死亡金</a:t>
            </a:r>
            <a:r>
              <a:rPr lang="zh-TW" altLang="en-US" sz="2400" b="1" smtClean="0">
                <a:solidFill>
                  <a:srgbClr val="0070C0"/>
                </a:solidFill>
                <a:latin typeface="微軟正黑體" panose="020B0604030504040204" pitchFamily="34" charset="-120"/>
                <a:ea typeface="微軟正黑體" panose="020B0604030504040204" pitchFamily="34" charset="-120"/>
              </a:rPr>
              <a:t>三十一萬九千六百元</a:t>
            </a:r>
            <a:r>
              <a:rPr lang="zh-TW" altLang="en-US" sz="2400" smtClean="0">
                <a:latin typeface="微軟正黑體" panose="020B0604030504040204" pitchFamily="34" charset="-120"/>
                <a:ea typeface="微軟正黑體" panose="020B0604030504040204" pitchFamily="34" charset="-120"/>
              </a:rPr>
              <a:t>和</a:t>
            </a:r>
            <a:endParaRPr lang="en-US" altLang="zh-TW" sz="2400" dirty="0">
              <a:latin typeface="微軟正黑體" panose="020B0604030504040204" pitchFamily="34" charset="-120"/>
              <a:ea typeface="微軟正黑體" panose="020B0604030504040204" pitchFamily="34" charset="-120"/>
            </a:endParaRPr>
          </a:p>
          <a:p>
            <a:r>
              <a:rPr lang="zh-TW" altLang="en-US" sz="2400" b="1" smtClean="0">
                <a:solidFill>
                  <a:srgbClr val="C00000"/>
                </a:solidFill>
                <a:latin typeface="微軟正黑體" panose="020B0604030504040204" pitchFamily="34" charset="-120"/>
                <a:ea typeface="微軟正黑體" panose="020B0604030504040204" pitchFamily="34" charset="-120"/>
              </a:rPr>
              <a:t>被贍養人生活費</a:t>
            </a:r>
            <a:r>
              <a:rPr lang="zh-TW" altLang="en-US" sz="2400" b="1" smtClean="0">
                <a:solidFill>
                  <a:srgbClr val="0070C0"/>
                </a:solidFill>
                <a:latin typeface="微軟正黑體" panose="020B0604030504040204" pitchFamily="34" charset="-120"/>
                <a:ea typeface="微軟正黑體" panose="020B0604030504040204" pitchFamily="34" charset="-120"/>
              </a:rPr>
              <a:t>五千四百元人民幣</a:t>
            </a:r>
            <a:r>
              <a:rPr lang="zh-TW" altLang="en-US" sz="240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smtClean="0">
                <a:latin typeface="微軟正黑體" panose="020B0604030504040204" pitchFamily="34" charset="-120"/>
                <a:ea typeface="微軟正黑體" panose="020B0604030504040204" pitchFamily="34" charset="-120"/>
              </a:rPr>
              <a:t>五日內許遺體火化。</a:t>
            </a:r>
            <a:endParaRPr lang="zh-TW" altLang="en-US" sz="2400" dirty="0">
              <a:latin typeface="微軟正黑體" panose="020B0604030504040204" pitchFamily="34" charset="-120"/>
              <a:ea typeface="微軟正黑體" panose="020B0604030504040204" pitchFamily="34" charset="-120"/>
            </a:endParaRPr>
          </a:p>
        </p:txBody>
      </p:sp>
      <p:sp>
        <p:nvSpPr>
          <p:cNvPr id="6" name="矩形 3"/>
          <p:cNvSpPr/>
          <p:nvPr/>
        </p:nvSpPr>
        <p:spPr>
          <a:xfrm>
            <a:off x="0" y="0"/>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2.2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49333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0" y="0"/>
            <a:ext cx="9144000" cy="692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 2-3. </a:t>
            </a:r>
            <a:r>
              <a:rPr lang="zh-TW" altLang="en-US" sz="3200" b="1" dirty="0" smtClean="0">
                <a:solidFill>
                  <a:schemeClr val="bg1"/>
                </a:solidFill>
                <a:latin typeface="微軟正黑體" panose="020B0604030504040204" pitchFamily="34" charset="-120"/>
                <a:ea typeface="微軟正黑體" panose="020B0604030504040204" pitchFamily="34" charset="-120"/>
              </a:rPr>
              <a:t>一周重要新闻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2050" name="Picture 2" descr="http://big5.minghui.org/mh/article_images/2017-7-30-xu-chen-sheng_03--ss.jpg"/>
          <p:cNvPicPr>
            <a:picLocks noChangeAspect="1" noChangeArrowheads="1"/>
          </p:cNvPicPr>
          <p:nvPr/>
        </p:nvPicPr>
        <p:blipFill rotWithShape="1">
          <a:blip r:embed="rId2">
            <a:extLst>
              <a:ext uri="{28A0092B-C50C-407E-A947-70E740481C1C}">
                <a14:useLocalDpi xmlns:a14="http://schemas.microsoft.com/office/drawing/2010/main" val="0"/>
              </a:ext>
            </a:extLst>
          </a:blip>
          <a:srcRect l="6685" t="5687"/>
          <a:stretch/>
        </p:blipFill>
        <p:spPr bwMode="auto">
          <a:xfrm>
            <a:off x="6876256" y="792461"/>
            <a:ext cx="2112703" cy="285248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51520" y="792461"/>
            <a:ext cx="1620957" cy="523220"/>
          </a:xfrm>
          <a:prstGeom prst="rect">
            <a:avLst/>
          </a:prstGeom>
        </p:spPr>
        <p:txBody>
          <a:bodyPr wrap="none">
            <a:spAutoFit/>
          </a:bodyPr>
          <a:lstStyle/>
          <a:p>
            <a:r>
              <a:rPr lang="zh-TW" altLang="en-US" sz="2800" b="1" smtClean="0">
                <a:latin typeface="微軟正黑體" panose="020B0604030504040204" pitchFamily="34" charset="-120"/>
                <a:ea typeface="微軟正黑體" panose="020B0604030504040204" pitchFamily="34" charset="-120"/>
              </a:rPr>
              <a:t>民憤激怒</a:t>
            </a:r>
            <a:endParaRPr lang="zh-TW" altLang="en-US" sz="2800" dirty="0">
              <a:latin typeface="微軟正黑體" panose="020B0604030504040204" pitchFamily="34" charset="-120"/>
              <a:ea typeface="微軟正黑體" panose="020B0604030504040204" pitchFamily="34" charset="-120"/>
            </a:endParaRPr>
          </a:p>
        </p:txBody>
      </p:sp>
      <p:sp>
        <p:nvSpPr>
          <p:cNvPr id="4" name="矩形 3"/>
          <p:cNvSpPr/>
          <p:nvPr/>
        </p:nvSpPr>
        <p:spPr>
          <a:xfrm>
            <a:off x="232750" y="1286296"/>
            <a:ext cx="6408712" cy="1938992"/>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很長一段時間，郴州市大街小巷出現「呼籲嚴懲兇手」（如圖）和「呼籲尋求公正屍檢」的粘貼，</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很多人也收到她遭綁架命喪派出所的傳單、短信或彩信。</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張貼資料的地方很多人看，有的心情沉重的歎氣：</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b="1" u="sng" smtClean="0">
                <a:solidFill>
                  <a:srgbClr val="0070C0"/>
                </a:solidFill>
                <a:latin typeface="微軟正黑體" panose="020B0604030504040204" pitchFamily="34" charset="-120"/>
                <a:ea typeface="微軟正黑體" panose="020B0604030504040204" pitchFamily="34" charset="-120"/>
              </a:rPr>
              <a:t>「唉，這世道不得了了，這世道不得了了。」</a:t>
            </a:r>
            <a:endParaRPr lang="en-US" altLang="zh-TW" sz="20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78503" y="3251204"/>
            <a:ext cx="8640960" cy="3477875"/>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有的憤怒地說：「</a:t>
            </a:r>
            <a:r>
              <a:rPr lang="zh-TW" altLang="en-US" sz="2000" b="1" smtClean="0">
                <a:solidFill>
                  <a:srgbClr val="0070C0"/>
                </a:solidFill>
                <a:latin typeface="微軟正黑體" panose="020B0604030504040204" pitchFamily="34" charset="-120"/>
                <a:ea typeface="微軟正黑體" panose="020B0604030504040204" pitchFamily="34" charset="-120"/>
              </a:rPr>
              <a:t>人家煉功，也不要把人家搞死呀，</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u="sng" smtClean="0">
                <a:solidFill>
                  <a:srgbClr val="0070C0"/>
                </a:solidFill>
                <a:latin typeface="微軟正黑體" panose="020B0604030504040204" pitchFamily="34" charset="-120"/>
                <a:ea typeface="微軟正黑體" panose="020B0604030504040204" pitchFamily="34" charset="-120"/>
              </a:rPr>
              <a:t>信仰自由嘛。你共產黨把人活活弄死了，你就是邪嘛。</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特警要撕粘貼，有人呵斥他：「你不要撕！」特警說：「不是打死的，不要亂傳！」那人說：「</a:t>
            </a:r>
            <a:r>
              <a:rPr lang="zh-TW" altLang="en-US" sz="2000" b="1" smtClean="0">
                <a:solidFill>
                  <a:srgbClr val="0070C0"/>
                </a:solidFill>
                <a:latin typeface="微軟正黑體" panose="020B0604030504040204" pitchFamily="34" charset="-120"/>
                <a:ea typeface="微軟正黑體" panose="020B0604030504040204" pitchFamily="34" charset="-120"/>
              </a:rPr>
              <a:t>你說不是打死的，你就不要撕，給人看嘛，讓老百姓來評價評價。</a:t>
            </a:r>
            <a:r>
              <a:rPr lang="zh-TW" altLang="en-US" sz="2000" smtClean="0">
                <a:latin typeface="微軟正黑體" panose="020B0604030504040204" pitchFamily="34" charset="-120"/>
                <a:ea typeface="微軟正黑體" panose="020B0604030504040204" pitchFamily="34" charset="-120"/>
              </a:rPr>
              <a:t>」特警說：「你跟我到派出所去！」</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那人說：「那派出所是不是你家開的？寫著你家的名？你也想把我搞到派出所打死是不是？告訴你，沒門兒。一個年輕伢子怎麼沒有一點慈悲心呢？！你也有父母姐妹，要是你家出了這樣的事，你會怎麼樣？！」</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特警沒有再說甚麼，低著頭走了。</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8173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692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 2-4. </a:t>
            </a:r>
            <a:r>
              <a:rPr lang="zh-TW" altLang="en-US" sz="3200" b="1" dirty="0" smtClean="0">
                <a:solidFill>
                  <a:schemeClr val="bg1"/>
                </a:solidFill>
                <a:latin typeface="微軟正黑體" panose="020B0604030504040204" pitchFamily="34" charset="-120"/>
                <a:ea typeface="微軟正黑體" panose="020B0604030504040204" pitchFamily="34" charset="-120"/>
              </a:rPr>
              <a:t>一周重要新闻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3" name="Rectangle 12"/>
          <p:cNvSpPr/>
          <p:nvPr/>
        </p:nvSpPr>
        <p:spPr>
          <a:xfrm>
            <a:off x="107504" y="980728"/>
            <a:ext cx="4968552" cy="707886"/>
          </a:xfrm>
          <a:prstGeom prst="rect">
            <a:avLst/>
          </a:prstGeom>
        </p:spPr>
        <p:txBody>
          <a:bodyPr wrap="square">
            <a:spAutoFit/>
          </a:bodyPr>
          <a:lstStyle/>
          <a:p>
            <a:r>
              <a:rPr lang="en-US" altLang="zh-Hant" sz="2000" b="1" smtClean="0">
                <a:latin typeface="微軟正黑體" panose="020B0604030504040204" pitchFamily="34" charset="-120"/>
                <a:ea typeface="微軟正黑體" panose="020B0604030504040204" pitchFamily="34" charset="-120"/>
              </a:rPr>
              <a:t>7</a:t>
            </a:r>
            <a:r>
              <a:rPr lang="zh-Hant" altLang="en-US" sz="2000" b="1" smtClean="0">
                <a:latin typeface="微軟正黑體" panose="020B0604030504040204" pitchFamily="34" charset="-120"/>
                <a:ea typeface="微軟正黑體" panose="020B0604030504040204" pitchFamily="34" charset="-120"/>
              </a:rPr>
              <a:t>月</a:t>
            </a:r>
            <a:r>
              <a:rPr lang="en-US" altLang="zh-Hant" sz="2000" b="1" smtClean="0">
                <a:latin typeface="微軟正黑體" panose="020B0604030504040204" pitchFamily="34" charset="-120"/>
                <a:ea typeface="微軟正黑體" panose="020B0604030504040204" pitchFamily="34" charset="-120"/>
              </a:rPr>
              <a:t>24</a:t>
            </a:r>
            <a:r>
              <a:rPr lang="zh-Hant" altLang="en-US" sz="2000" b="1" smtClean="0">
                <a:latin typeface="微軟正黑體" panose="020B0604030504040204" pitchFamily="34" charset="-120"/>
                <a:ea typeface="微軟正黑體" panose="020B0604030504040204" pitchFamily="34" charset="-120"/>
              </a:rPr>
              <a:t>日，前重慶市委書記</a:t>
            </a:r>
            <a:r>
              <a:rPr lang="zh-TW" altLang="en-US" sz="2000" b="1" smtClean="0">
                <a:latin typeface="微軟正黑體" panose="020B0604030504040204" pitchFamily="34" charset="-120"/>
                <a:ea typeface="微軟正黑體" panose="020B0604030504040204" pitchFamily="34" charset="-120"/>
              </a:rPr>
              <a:t>，</a:t>
            </a:r>
            <a:r>
              <a:rPr lang="zh-Hant" altLang="en-US" sz="2000" b="1" smtClean="0">
                <a:solidFill>
                  <a:srgbClr val="0070C0"/>
                </a:solidFill>
                <a:latin typeface="微軟正黑體" panose="020B0604030504040204" pitchFamily="34" charset="-120"/>
                <a:ea typeface="微軟正黑體" panose="020B0604030504040204" pitchFamily="34" charset="-120"/>
              </a:rPr>
              <a:t>孫政才</a:t>
            </a:r>
            <a:r>
              <a:rPr lang="zh-TW" altLang="en-US" sz="2000" b="1" smtClean="0">
                <a:solidFill>
                  <a:srgbClr val="0070C0"/>
                </a:solidFill>
                <a:latin typeface="微軟正黑體" panose="020B0604030504040204" pitchFamily="34" charset="-120"/>
                <a:ea typeface="微軟正黑體" panose="020B0604030504040204" pitchFamily="34" charset="-120"/>
              </a:rPr>
              <a:t>，</a:t>
            </a:r>
            <a:endParaRPr lang="en-US" altLang="zh-TW" sz="2000" b="1" smtClean="0">
              <a:solidFill>
                <a:srgbClr val="0070C0"/>
              </a:solidFill>
              <a:latin typeface="微軟正黑體" panose="020B0604030504040204" pitchFamily="34" charset="-120"/>
              <a:ea typeface="微軟正黑體" panose="020B0604030504040204" pitchFamily="34" charset="-120"/>
            </a:endParaRPr>
          </a:p>
          <a:p>
            <a:r>
              <a:rPr lang="zh-Hant" altLang="en-US" sz="2000" b="1" smtClean="0">
                <a:solidFill>
                  <a:srgbClr val="FF0000"/>
                </a:solidFill>
                <a:latin typeface="微軟正黑體" panose="020B0604030504040204" pitchFamily="34" charset="-120"/>
                <a:ea typeface="微軟正黑體" panose="020B0604030504040204" pitchFamily="34" charset="-120"/>
              </a:rPr>
              <a:t>「涉嫌嚴重違紀」</a:t>
            </a:r>
            <a:r>
              <a:rPr lang="zh-Hant" altLang="en-US" sz="2000" b="1" smtClean="0">
                <a:latin typeface="微軟正黑體" panose="020B0604030504040204" pitchFamily="34" charset="-120"/>
                <a:ea typeface="微軟正黑體" panose="020B0604030504040204" pitchFamily="34" charset="-120"/>
              </a:rPr>
              <a:t>被立案審查。</a:t>
            </a:r>
            <a:endParaRPr lang="en-US" sz="2000" b="1" dirty="0">
              <a:latin typeface="微軟正黑體" panose="020B0604030504040204" pitchFamily="34" charset="-120"/>
              <a:ea typeface="微軟正黑體" panose="020B0604030504040204" pitchFamily="34" charset="-120"/>
            </a:endParaRPr>
          </a:p>
        </p:txBody>
      </p:sp>
      <p:sp>
        <p:nvSpPr>
          <p:cNvPr id="15" name="Rectangle 14"/>
          <p:cNvSpPr/>
          <p:nvPr/>
        </p:nvSpPr>
        <p:spPr>
          <a:xfrm>
            <a:off x="29917" y="3068960"/>
            <a:ext cx="9036496" cy="3693319"/>
          </a:xfrm>
          <a:prstGeom prst="rect">
            <a:avLst/>
          </a:prstGeom>
        </p:spPr>
        <p:txBody>
          <a:bodyPr wrap="square">
            <a:spAutoFit/>
          </a:bodyPr>
          <a:lstStyle/>
          <a:p>
            <a:r>
              <a:rPr lang="zh-TW" altLang="en-US" smtClean="0">
                <a:latin typeface="微軟正黑體" panose="020B0604030504040204" pitchFamily="34" charset="-120"/>
                <a:ea typeface="微軟正黑體" panose="020B0604030504040204" pitchFamily="34" charset="-120"/>
              </a:rPr>
              <a:t>網友稱，</a:t>
            </a:r>
            <a:r>
              <a:rPr lang="zh-TW" altLang="en-US" b="1" smtClean="0">
                <a:latin typeface="微軟正黑體" panose="020B0604030504040204" pitchFamily="34" charset="-120"/>
                <a:ea typeface="微軟正黑體" panose="020B0604030504040204" pitchFamily="34" charset="-120"/>
              </a:rPr>
              <a:t>「</a:t>
            </a:r>
            <a:r>
              <a:rPr lang="zh-TW" altLang="en-US" b="1" u="sng" smtClean="0">
                <a:latin typeface="微軟正黑體" panose="020B0604030504040204" pitchFamily="34" charset="-120"/>
                <a:ea typeface="微軟正黑體" panose="020B0604030504040204" pitchFamily="34" charset="-120"/>
              </a:rPr>
              <a:t>習雙規孫政才，點到了江派死穴</a:t>
            </a:r>
            <a:r>
              <a:rPr lang="zh-TW" altLang="en-US" b="1"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zh-TW" altLang="en-US" smtClean="0">
                <a:latin typeface="微軟正黑體" panose="020B0604030504040204" pitchFamily="34" charset="-120"/>
                <a:ea typeface="微軟正黑體" panose="020B0604030504040204" pitchFamily="34" charset="-120"/>
              </a:rPr>
              <a:t>原因是，孫政才當初是由江派推出的中共「接班人」。</a:t>
            </a:r>
            <a:endParaRPr lang="en-US" altLang="zh-TW" dirty="0" smtClean="0">
              <a:latin typeface="微軟正黑體" panose="020B0604030504040204" pitchFamily="34" charset="-120"/>
              <a:ea typeface="微軟正黑體" panose="020B0604030504040204" pitchFamily="34" charset="-120"/>
            </a:endParaRPr>
          </a:p>
          <a:p>
            <a:r>
              <a:rPr lang="zh-TW" altLang="en-US" b="1" smtClean="0">
                <a:latin typeface="微軟正黑體" panose="020B0604030504040204" pitchFamily="34" charset="-120"/>
                <a:ea typeface="微軟正黑體" panose="020B0604030504040204" pitchFamily="34" charset="-120"/>
              </a:rPr>
              <a:t>孫政才「翻車」，不但是習本人在</a:t>
            </a:r>
            <a:r>
              <a:rPr lang="zh-TW" altLang="en-US" b="1" u="sng" smtClean="0">
                <a:latin typeface="微軟正黑體" panose="020B0604030504040204" pitchFamily="34" charset="-120"/>
                <a:ea typeface="微軟正黑體" panose="020B0604030504040204" pitchFamily="34" charset="-120"/>
              </a:rPr>
              <a:t>敲</a:t>
            </a:r>
            <a:r>
              <a:rPr lang="zh-TW" altLang="en-US" b="1" u="sng" dirty="0">
                <a:latin typeface="微軟正黑體" panose="020B0604030504040204" pitchFamily="34" charset="-120"/>
                <a:ea typeface="微軟正黑體" panose="020B0604030504040204" pitchFamily="34" charset="-120"/>
              </a:rPr>
              <a:t>山震虎</a:t>
            </a:r>
            <a:r>
              <a:rPr lang="zh-TW" altLang="en-US" b="1" u="sng" smtClean="0">
                <a:latin typeface="微軟正黑體" panose="020B0604030504040204" pitchFamily="34" charset="-120"/>
                <a:ea typeface="微軟正黑體" panose="020B0604030504040204" pitchFamily="34" charset="-120"/>
              </a:rPr>
              <a:t>，更是中共內部重大的權力重組。</a:t>
            </a:r>
          </a:p>
          <a:p>
            <a:endParaRPr lang="zh-TW" altLang="en-US" dirty="0">
              <a:latin typeface="微軟正黑體" panose="020B0604030504040204" pitchFamily="34" charset="-120"/>
              <a:ea typeface="微軟正黑體" panose="020B0604030504040204" pitchFamily="34" charset="-120"/>
            </a:endParaRPr>
          </a:p>
          <a:p>
            <a:r>
              <a:rPr lang="zh-TW" altLang="en-US" smtClean="0">
                <a:latin typeface="微軟正黑體" panose="020B0604030504040204" pitchFamily="34" charset="-120"/>
                <a:ea typeface="微軟正黑體" panose="020B0604030504040204" pitchFamily="34" charset="-120"/>
              </a:rPr>
              <a:t>習近平突然廢了孫政才，</a:t>
            </a:r>
            <a:r>
              <a:rPr lang="zh-TW" altLang="en-US" b="1" u="sng" smtClean="0">
                <a:latin typeface="微軟正黑體" panose="020B0604030504040204" pitchFamily="34" charset="-120"/>
                <a:ea typeface="微軟正黑體" panose="020B0604030504040204" pitchFamily="34" charset="-120"/>
              </a:rPr>
              <a:t>動搖了江派「未來的希望」</a:t>
            </a:r>
            <a:r>
              <a:rPr lang="zh-TW" altLang="en-US" smtClean="0">
                <a:latin typeface="微軟正黑體" panose="020B0604030504040204" pitchFamily="34" charset="-120"/>
                <a:ea typeface="微軟正黑體" panose="020B0604030504040204" pitchFamily="34" charset="-120"/>
              </a:rPr>
              <a:t>。重要性比拿下周永康，引起的影響和官場震動要大得多。因為周永康被宣佈落馬時已經退休，孫政才卻是突然被免職，</a:t>
            </a:r>
            <a:r>
              <a:rPr lang="zh-TW" altLang="en-US" u="sng" smtClean="0">
                <a:latin typeface="微軟正黑體" panose="020B0604030504040204" pitchFamily="34" charset="-120"/>
                <a:ea typeface="微軟正黑體" panose="020B0604030504040204" pitchFamily="34" charset="-120"/>
              </a:rPr>
              <a:t>而且被認為是「十九大」入常「紅人」，又是江派推舉的「接班」人選</a:t>
            </a:r>
            <a:r>
              <a:rPr lang="zh-TW" altLang="en-US"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a:p>
            <a:endParaRPr lang="en-US" altLang="zh-Hant"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孫政才</a:t>
            </a:r>
            <a:r>
              <a:rPr lang="zh-TW" altLang="en-US" smtClean="0">
                <a:latin typeface="微軟正黑體" panose="020B0604030504040204" pitchFamily="34" charset="-120"/>
                <a:ea typeface="微軟正黑體" panose="020B0604030504040204" pitchFamily="34" charset="-120"/>
              </a:rPr>
              <a:t>，</a:t>
            </a:r>
            <a:r>
              <a:rPr lang="en-US" altLang="zh-Hant" smtClean="0">
                <a:latin typeface="微軟正黑體" panose="020B0604030504040204" pitchFamily="34" charset="-120"/>
                <a:ea typeface="微軟正黑體" panose="020B0604030504040204" pitchFamily="34" charset="-120"/>
              </a:rPr>
              <a:t>2006</a:t>
            </a:r>
            <a:r>
              <a:rPr lang="zh-Hant" altLang="en-US" smtClean="0">
                <a:latin typeface="微軟正黑體" panose="020B0604030504040204" pitchFamily="34" charset="-120"/>
                <a:ea typeface="微軟正黑體" panose="020B0604030504040204" pitchFamily="34" charset="-120"/>
              </a:rPr>
              <a:t>年前在北京市委任職多年。</a:t>
            </a:r>
            <a:r>
              <a:rPr lang="zh-TW" altLang="en-US" smtClean="0">
                <a:latin typeface="微軟正黑體" panose="020B0604030504040204" pitchFamily="34" charset="-120"/>
                <a:ea typeface="微軟正黑體" panose="020B0604030504040204" pitchFamily="34" charset="-120"/>
              </a:rPr>
              <a:t>曾慶紅、賈慶林、劉淇是他後臺。</a:t>
            </a:r>
            <a:r>
              <a:rPr lang="zh-Hant" altLang="en-US" smtClean="0">
                <a:latin typeface="微軟正黑體" panose="020B0604030504040204" pitchFamily="34" charset="-120"/>
                <a:ea typeface="微軟正黑體" panose="020B0604030504040204" pitchFamily="34" charset="-120"/>
              </a:rPr>
              <a:t>此後，孫政才先後主政吉林和重慶。孫在吉林任職期間，</a:t>
            </a:r>
            <a:r>
              <a:rPr lang="en-US" altLang="zh-Hant" smtClean="0">
                <a:latin typeface="微軟正黑體" panose="020B0604030504040204" pitchFamily="34" charset="-120"/>
                <a:ea typeface="微軟正黑體" panose="020B0604030504040204" pitchFamily="34" charset="-120"/>
              </a:rPr>
              <a:t>2010</a:t>
            </a:r>
            <a:r>
              <a:rPr lang="zh-Hant" altLang="en-US" smtClean="0">
                <a:latin typeface="微軟正黑體" panose="020B0604030504040204" pitchFamily="34" charset="-120"/>
                <a:ea typeface="微軟正黑體" panose="020B0604030504040204" pitchFamily="34" charset="-120"/>
              </a:rPr>
              <a:t>年省內就發生了至少</a:t>
            </a:r>
            <a:r>
              <a:rPr lang="en-US" altLang="zh-Hant" u="sng" smtClean="0">
                <a:solidFill>
                  <a:srgbClr val="FF0000"/>
                </a:solidFill>
                <a:latin typeface="微軟正黑體" panose="020B0604030504040204" pitchFamily="34" charset="-120"/>
                <a:ea typeface="微軟正黑體" panose="020B0604030504040204" pitchFamily="34" charset="-120"/>
              </a:rPr>
              <a:t>29</a:t>
            </a:r>
            <a:r>
              <a:rPr lang="zh-Hant" altLang="en-US" u="sng" smtClean="0">
                <a:solidFill>
                  <a:srgbClr val="FF0000"/>
                </a:solidFill>
                <a:latin typeface="微軟正黑體" panose="020B0604030504040204" pitchFamily="34" charset="-120"/>
                <a:ea typeface="微軟正黑體" panose="020B0604030504040204" pitchFamily="34" charset="-120"/>
              </a:rPr>
              <a:t>宗</a:t>
            </a:r>
            <a:r>
              <a:rPr lang="zh-Hant" altLang="en-US" smtClean="0">
                <a:latin typeface="微軟正黑體" panose="020B0604030504040204" pitchFamily="34" charset="-120"/>
                <a:ea typeface="微軟正黑體" panose="020B0604030504040204" pitchFamily="34" charset="-120"/>
              </a:rPr>
              <a:t>法輪功學員被迫害致死的案例，其中被迫害離世的法輪功學員包括曾經插播長春有線電視網向民眾傳播真相的</a:t>
            </a:r>
            <a:r>
              <a:rPr lang="zh-Hant" altLang="en-US" b="1" smtClean="0">
                <a:solidFill>
                  <a:srgbClr val="0000FF"/>
                </a:solidFill>
                <a:latin typeface="微軟正黑體" panose="020B0604030504040204" pitchFamily="34" charset="-120"/>
                <a:ea typeface="微軟正黑體" panose="020B0604030504040204" pitchFamily="34" charset="-120"/>
              </a:rPr>
              <a:t>梁振興</a:t>
            </a:r>
            <a:r>
              <a:rPr lang="zh-Hant" altLang="en-US" smtClean="0">
                <a:latin typeface="微軟正黑體" panose="020B0604030504040204" pitchFamily="34" charset="-120"/>
                <a:ea typeface="微軟正黑體" panose="020B0604030504040204" pitchFamily="34" charset="-120"/>
              </a:rPr>
              <a:t>，以及高智晟律師採訪過的</a:t>
            </a:r>
            <a:r>
              <a:rPr lang="zh-Hant" altLang="en-US" b="1" smtClean="0">
                <a:solidFill>
                  <a:srgbClr val="0000FF"/>
                </a:solidFill>
                <a:latin typeface="微軟正黑體" panose="020B0604030504040204" pitchFamily="34" charset="-120"/>
                <a:ea typeface="微軟正黑體" panose="020B0604030504040204" pitchFamily="34" charset="-120"/>
              </a:rPr>
              <a:t>孫淑香</a:t>
            </a:r>
            <a:r>
              <a:rPr lang="zh-Hant" altLang="en-US" smtClean="0">
                <a:latin typeface="微軟正黑體" panose="020B0604030504040204" pitchFamily="34" charset="-120"/>
                <a:ea typeface="微軟正黑體" panose="020B0604030504040204" pitchFamily="34" charset="-120"/>
              </a:rPr>
              <a:t>。至孫政才離任的</a:t>
            </a:r>
            <a:r>
              <a:rPr lang="en-US" altLang="zh-Hant" smtClean="0">
                <a:latin typeface="微軟正黑體" panose="020B0604030504040204" pitchFamily="34" charset="-120"/>
                <a:ea typeface="微軟正黑體" panose="020B0604030504040204" pitchFamily="34" charset="-120"/>
              </a:rPr>
              <a:t>2012</a:t>
            </a:r>
            <a:r>
              <a:rPr lang="zh-Hant" altLang="en-US" smtClean="0">
                <a:latin typeface="微軟正黑體" panose="020B0604030504040204" pitchFamily="34" charset="-120"/>
                <a:ea typeface="微軟正黑體" panose="020B0604030504040204" pitchFamily="34" charset="-120"/>
              </a:rPr>
              <a:t>年，據統計，吉林省各地的各種迫害程度有增無減。</a:t>
            </a:r>
            <a:endParaRPr lang="en-US" altLang="zh-TW" dirty="0">
              <a:latin typeface="微軟正黑體" panose="020B0604030504040204" pitchFamily="34" charset="-120"/>
              <a:ea typeface="微軟正黑體" panose="020B0604030504040204" pitchFamily="34" charset="-120"/>
            </a:endParaRPr>
          </a:p>
        </p:txBody>
      </p:sp>
      <p:sp>
        <p:nvSpPr>
          <p:cNvPr id="2" name="矩形 1"/>
          <p:cNvSpPr/>
          <p:nvPr/>
        </p:nvSpPr>
        <p:spPr>
          <a:xfrm>
            <a:off x="160826" y="1837692"/>
            <a:ext cx="4915230" cy="923330"/>
          </a:xfrm>
          <a:prstGeom prst="rect">
            <a:avLst/>
          </a:prstGeom>
          <a:ln w="9525">
            <a:solidFill>
              <a:schemeClr val="tx1"/>
            </a:solidFill>
          </a:ln>
        </p:spPr>
        <p:txBody>
          <a:bodyPr wrap="square">
            <a:spAutoFit/>
          </a:bodyPr>
          <a:lstStyle/>
          <a:p>
            <a:r>
              <a:rPr lang="zh-TW" altLang="en-US" b="1" smtClean="0">
                <a:latin typeface="微軟正黑體" panose="020B0604030504040204" pitchFamily="34" charset="-120"/>
                <a:ea typeface="微軟正黑體" panose="020B0604030504040204" pitchFamily="34" charset="-120"/>
              </a:rPr>
              <a:t>相隔五年，同為中共換屆前，</a:t>
            </a:r>
            <a:endParaRPr lang="en-US" altLang="zh-TW" b="1" dirty="0" smtClean="0">
              <a:latin typeface="微軟正黑體" panose="020B0604030504040204" pitchFamily="34" charset="-120"/>
              <a:ea typeface="微軟正黑體" panose="020B0604030504040204" pitchFamily="34" charset="-120"/>
            </a:endParaRPr>
          </a:p>
          <a:p>
            <a:r>
              <a:rPr lang="zh-TW" altLang="en-US" b="1" smtClean="0">
                <a:latin typeface="微軟正黑體" panose="020B0604030504040204" pitchFamily="34" charset="-120"/>
                <a:ea typeface="微軟正黑體" panose="020B0604030504040204" pitchFamily="34" charset="-120"/>
              </a:rPr>
              <a:t>江派先後推出的兩位中共「接班人」</a:t>
            </a:r>
            <a:endParaRPr lang="en-US" altLang="zh-TW" b="1" dirty="0" smtClean="0">
              <a:latin typeface="微軟正黑體" panose="020B0604030504040204" pitchFamily="34" charset="-120"/>
              <a:ea typeface="微軟正黑體" panose="020B0604030504040204" pitchFamily="34" charset="-120"/>
            </a:endParaRPr>
          </a:p>
          <a:p>
            <a:r>
              <a:rPr lang="zh-TW" altLang="en-US" b="1" smtClean="0">
                <a:latin typeface="微軟正黑體" panose="020B0604030504040204" pitchFamily="34" charset="-120"/>
                <a:ea typeface="微軟正黑體" panose="020B0604030504040204" pitchFamily="34" charset="-120"/>
              </a:rPr>
              <a:t>薄熙來、孫政才，均難逃在重慶落馬這一劫</a:t>
            </a:r>
            <a:endParaRPr lang="zh-TW" altLang="en-US" b="1" dirty="0">
              <a:latin typeface="微軟正黑體" panose="020B0604030504040204" pitchFamily="34" charset="-120"/>
              <a:ea typeface="微軟正黑體" panose="020B0604030504040204" pitchFamily="34" charset="-120"/>
            </a:endParaRPr>
          </a:p>
        </p:txBody>
      </p:sp>
      <p:pic>
        <p:nvPicPr>
          <p:cNvPr id="9" name="Content Placeholder 8"/>
          <p:cNvPicPr>
            <a:picLocks noGrp="1" noChangeAspect="1"/>
          </p:cNvPicPr>
          <p:nvPr>
            <p:ph idx="1"/>
          </p:nvPr>
        </p:nvPicPr>
        <p:blipFill rotWithShape="1">
          <a:blip r:embed="rId2"/>
          <a:srcRect l="-429" t="905" r="1" b="-531"/>
          <a:stretch/>
        </p:blipFill>
        <p:spPr>
          <a:xfrm>
            <a:off x="5652120" y="738929"/>
            <a:ext cx="3131840" cy="2197525"/>
          </a:xfrm>
        </p:spPr>
      </p:pic>
    </p:spTree>
    <p:extLst>
      <p:ext uri="{BB962C8B-B14F-4D97-AF65-F5344CB8AC3E}">
        <p14:creationId xmlns:p14="http://schemas.microsoft.com/office/powerpoint/2010/main" val="1556291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0" y="-18463"/>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2-5.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11" name="Picture 10"/>
          <p:cNvPicPr>
            <a:picLocks noChangeAspect="1"/>
          </p:cNvPicPr>
          <p:nvPr/>
        </p:nvPicPr>
        <p:blipFill>
          <a:blip r:embed="rId2"/>
          <a:stretch>
            <a:fillRect/>
          </a:stretch>
        </p:blipFill>
        <p:spPr>
          <a:xfrm>
            <a:off x="107504" y="980728"/>
            <a:ext cx="2952327" cy="2160240"/>
          </a:xfrm>
          <a:prstGeom prst="rect">
            <a:avLst/>
          </a:prstGeom>
          <a:ln w="88900" cap="sq" cmpd="thickThin">
            <a:solidFill>
              <a:srgbClr val="000000"/>
            </a:solidFill>
            <a:prstDash val="solid"/>
            <a:miter lim="800000"/>
          </a:ln>
          <a:effectLst>
            <a:innerShdw blurRad="76200">
              <a:srgbClr val="000000"/>
            </a:innerShdw>
          </a:effectLst>
        </p:spPr>
      </p:pic>
      <p:sp>
        <p:nvSpPr>
          <p:cNvPr id="12" name="Rectangle 11"/>
          <p:cNvSpPr/>
          <p:nvPr/>
        </p:nvSpPr>
        <p:spPr>
          <a:xfrm>
            <a:off x="3275856" y="1276018"/>
            <a:ext cx="5688632" cy="1569660"/>
          </a:xfrm>
          <a:prstGeom prst="rect">
            <a:avLst/>
          </a:prstGeom>
        </p:spPr>
        <p:txBody>
          <a:bodyPr wrap="square">
            <a:spAutoFit/>
          </a:bodyPr>
          <a:lstStyle/>
          <a:p>
            <a:r>
              <a:rPr lang="en-US" altLang="zh-TW" sz="2400" dirty="0"/>
              <a:t>7</a:t>
            </a:r>
            <a:r>
              <a:rPr lang="zh-TW" altLang="en-US" sz="2400" dirty="0"/>
              <a:t>月</a:t>
            </a:r>
            <a:r>
              <a:rPr lang="en-US" altLang="zh-TW" sz="2400" dirty="0"/>
              <a:t>24</a:t>
            </a:r>
            <a:r>
              <a:rPr lang="zh-TW" altLang="en-US" sz="2400" smtClean="0"/>
              <a:t>日，</a:t>
            </a:r>
            <a:r>
              <a:rPr lang="zh-Hant" altLang="en-US" sz="2400" smtClean="0">
                <a:latin typeface="微軟正黑體" panose="020B0604030504040204" pitchFamily="34" charset="-120"/>
                <a:ea typeface="微軟正黑體" panose="020B0604030504040204" pitchFamily="34" charset="-120"/>
              </a:rPr>
              <a:t>有兩個月未公開露面的</a:t>
            </a:r>
            <a:endParaRPr lang="en-US" altLang="zh-Hant" sz="2400" dirty="0" smtClean="0">
              <a:latin typeface="微軟正黑體" panose="020B0604030504040204" pitchFamily="34" charset="-120"/>
              <a:ea typeface="微軟正黑體" panose="020B0604030504040204" pitchFamily="34" charset="-120"/>
            </a:endParaRPr>
          </a:p>
          <a:p>
            <a:r>
              <a:rPr lang="zh-Hant" altLang="en-US" sz="2400" smtClean="0">
                <a:latin typeface="微軟正黑體" panose="020B0604030504040204" pitchFamily="34" charset="-120"/>
                <a:ea typeface="微軟正黑體" panose="020B0604030504040204" pitchFamily="34" charset="-120"/>
              </a:rPr>
              <a:t>中共</a:t>
            </a:r>
            <a:r>
              <a:rPr lang="zh-Hant" altLang="en-US" sz="2400" b="1" smtClean="0">
                <a:solidFill>
                  <a:srgbClr val="C00000"/>
                </a:solidFill>
                <a:latin typeface="微軟正黑體" panose="020B0604030504040204" pitchFamily="34" charset="-120"/>
                <a:ea typeface="微軟正黑體" panose="020B0604030504040204" pitchFamily="34" charset="-120"/>
              </a:rPr>
              <a:t>江蘇</a:t>
            </a:r>
            <a:r>
              <a:rPr lang="zh-Hant" altLang="en-US" sz="2400" smtClean="0">
                <a:latin typeface="微軟正黑體" panose="020B0604030504040204" pitchFamily="34" charset="-120"/>
                <a:ea typeface="微軟正黑體" panose="020B0604030504040204" pitchFamily="34" charset="-120"/>
              </a:rPr>
              <a:t>高院前黨組書記、院長</a:t>
            </a:r>
            <a:r>
              <a:rPr lang="zh-Hant" altLang="en-US" sz="2400" b="1" smtClean="0">
                <a:solidFill>
                  <a:srgbClr val="0070C0"/>
                </a:solidFill>
                <a:latin typeface="微軟正黑體" panose="020B0604030504040204" pitchFamily="34" charset="-120"/>
                <a:ea typeface="微軟正黑體" panose="020B0604030504040204" pitchFamily="34" charset="-120"/>
              </a:rPr>
              <a:t>許前飛</a:t>
            </a:r>
            <a:r>
              <a:rPr lang="zh-Hant" altLang="en-US" sz="2400" smtClean="0">
                <a:latin typeface="微軟正黑體" panose="020B0604030504040204" pitchFamily="34" charset="-120"/>
                <a:ea typeface="微軟正黑體" panose="020B0604030504040204" pitchFamily="34" charset="-120"/>
              </a:rPr>
              <a:t>，官方證實其已</a:t>
            </a:r>
            <a:r>
              <a:rPr lang="zh-Hant" altLang="en-US" sz="2400" b="1" u="sng" smtClean="0">
                <a:solidFill>
                  <a:srgbClr val="C00000"/>
                </a:solidFill>
                <a:latin typeface="微軟正黑體" panose="020B0604030504040204" pitchFamily="34" charset="-120"/>
                <a:ea typeface="微軟正黑體" panose="020B0604030504040204" pitchFamily="34" charset="-120"/>
              </a:rPr>
              <a:t>落馬</a:t>
            </a:r>
            <a:r>
              <a:rPr lang="zh-Hant" altLang="en-US" sz="2400" smtClean="0">
                <a:latin typeface="微軟正黑體" panose="020B0604030504040204" pitchFamily="34" charset="-120"/>
                <a:ea typeface="微軟正黑體" panose="020B0604030504040204" pitchFamily="34" charset="-120"/>
              </a:rPr>
              <a:t>。</a:t>
            </a:r>
            <a:r>
              <a:rPr lang="en-US" altLang="zh-Hant" sz="2400">
                <a:latin typeface="微軟正黑體" panose="020B0604030504040204" pitchFamily="34" charset="-120"/>
                <a:ea typeface="微軟正黑體" panose="020B0604030504040204" pitchFamily="34" charset="-120"/>
              </a:rPr>
              <a:t>7</a:t>
            </a:r>
            <a:r>
              <a:rPr lang="zh-Hant" altLang="en-US" sz="2400">
                <a:latin typeface="微軟正黑體" panose="020B0604030504040204" pitchFamily="34" charset="-120"/>
                <a:ea typeface="微軟正黑體" panose="020B0604030504040204" pitchFamily="34" charset="-120"/>
              </a:rPr>
              <a:t>月</a:t>
            </a:r>
            <a:r>
              <a:rPr lang="en-US" altLang="zh-Hant" sz="2400" smtClean="0">
                <a:latin typeface="微軟正黑體" panose="020B0604030504040204" pitchFamily="34" charset="-120"/>
                <a:ea typeface="微軟正黑體" panose="020B0604030504040204" pitchFamily="34" charset="-120"/>
              </a:rPr>
              <a:t>24</a:t>
            </a:r>
            <a:r>
              <a:rPr lang="zh-Hant" altLang="en-US" sz="2400" smtClean="0">
                <a:latin typeface="微軟正黑體" panose="020B0604030504040204" pitchFamily="34" charset="-120"/>
                <a:ea typeface="微軟正黑體" panose="020B0604030504040204" pitchFamily="34" charset="-120"/>
              </a:rPr>
              <a:t>日，許前飛因</a:t>
            </a:r>
            <a:r>
              <a:rPr lang="zh-Hant" altLang="en-US" sz="2400" smtClean="0">
                <a:solidFill>
                  <a:srgbClr val="C00000"/>
                </a:solidFill>
                <a:latin typeface="微軟正黑體" panose="020B0604030504040204" pitchFamily="34" charset="-120"/>
                <a:ea typeface="微軟正黑體" panose="020B0604030504040204" pitchFamily="34" charset="-120"/>
              </a:rPr>
              <a:t>「嚴重違紀問題」</a:t>
            </a:r>
            <a:r>
              <a:rPr lang="zh-Hant" altLang="en-US" sz="2400" smtClean="0">
                <a:latin typeface="微軟正黑體" panose="020B0604030504040204" pitchFamily="34" charset="-120"/>
                <a:ea typeface="微軟正黑體" panose="020B0604030504040204" pitchFamily="34" charset="-120"/>
              </a:rPr>
              <a:t>被宣佈立案審查。</a:t>
            </a:r>
            <a:endParaRPr lang="en-US" sz="2400" dirty="0">
              <a:latin typeface="微軟正黑體" panose="020B0604030504040204" pitchFamily="34" charset="-120"/>
              <a:ea typeface="微軟正黑體" panose="020B0604030504040204" pitchFamily="34" charset="-120"/>
            </a:endParaRPr>
          </a:p>
        </p:txBody>
      </p:sp>
      <p:sp>
        <p:nvSpPr>
          <p:cNvPr id="13" name="Rectangle 12"/>
          <p:cNvSpPr/>
          <p:nvPr/>
        </p:nvSpPr>
        <p:spPr>
          <a:xfrm>
            <a:off x="179512" y="3573016"/>
            <a:ext cx="8496944" cy="2308324"/>
          </a:xfrm>
          <a:prstGeom prst="rect">
            <a:avLst/>
          </a:prstGeom>
        </p:spPr>
        <p:txBody>
          <a:bodyPr wrap="square">
            <a:spAutoFit/>
          </a:bodyPr>
          <a:lstStyle/>
          <a:p>
            <a:r>
              <a:rPr lang="en-US" altLang="zh-Hant" smtClean="0">
                <a:latin typeface="微軟正黑體" panose="020B0604030504040204" pitchFamily="34" charset="-120"/>
                <a:ea typeface="微軟正黑體" panose="020B0604030504040204" pitchFamily="34" charset="-120"/>
              </a:rPr>
              <a:t>62</a:t>
            </a:r>
            <a:r>
              <a:rPr lang="zh-Hant" altLang="en-US" smtClean="0">
                <a:latin typeface="微軟正黑體" panose="020B0604030504040204" pitchFamily="34" charset="-120"/>
                <a:ea typeface="微軟正黑體" panose="020B0604030504040204" pitchFamily="34" charset="-120"/>
              </a:rPr>
              <a:t>歲的許前飛曾在海南、雲南和江蘇 三省法院和政府系統任職。</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從許前飛的履歷來看，他所工作過的三個省份，當時他的上級省委書記和省長，如雲南書記白恩培、海南省長衛留成 和 江蘇書記羅志軍等人，都具有明顯的江派背景，</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a:latin typeface="微軟正黑體" panose="020B0604030504040204" pitchFamily="34" charset="-120"/>
              <a:ea typeface="微軟正黑體" panose="020B0604030504040204" pitchFamily="34" charset="-120"/>
            </a:endParaRPr>
          </a:p>
          <a:p>
            <a:r>
              <a:rPr lang="zh-Hant" altLang="en-US" smtClean="0">
                <a:latin typeface="微軟正黑體" panose="020B0604030504040204" pitchFamily="34" charset="-120"/>
                <a:ea typeface="微軟正黑體" panose="020B0604030504040204" pitchFamily="34" charset="-120"/>
              </a:rPr>
              <a:t>在許前飛治下的</a:t>
            </a:r>
            <a:r>
              <a:rPr lang="zh-Hant" altLang="en-US" smtClean="0">
                <a:solidFill>
                  <a:srgbClr val="0000FF"/>
                </a:solidFill>
                <a:latin typeface="微軟正黑體" panose="020B0604030504040204" pitchFamily="34" charset="-120"/>
                <a:ea typeface="微軟正黑體" panose="020B0604030504040204" pitchFamily="34" charset="-120"/>
              </a:rPr>
              <a:t>海南、雲南和江蘇三省法院系統</a:t>
            </a:r>
            <a:r>
              <a:rPr lang="zh-Hant" altLang="en-US" smtClean="0">
                <a:latin typeface="微軟正黑體" panose="020B0604030504040204" pitchFamily="34" charset="-120"/>
                <a:ea typeface="微軟正黑體" panose="020B0604030504040204" pitchFamily="34" charset="-120"/>
              </a:rPr>
              <a:t>一直</a:t>
            </a:r>
            <a:r>
              <a:rPr lang="zh-Hant" altLang="en-US" b="1" smtClean="0">
                <a:solidFill>
                  <a:srgbClr val="C00000"/>
                </a:solidFill>
                <a:latin typeface="微軟正黑體" panose="020B0604030504040204" pitchFamily="34" charset="-120"/>
                <a:ea typeface="微軟正黑體" panose="020B0604030504040204" pitchFamily="34" charset="-120"/>
              </a:rPr>
              <a:t>跟隨中共江澤民集團枉法審判法輪功學員。</a:t>
            </a:r>
            <a:endParaRPr lang="en-US"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948086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0" y="-18463"/>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2-6.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2" name="Rectangle 1"/>
          <p:cNvSpPr/>
          <p:nvPr/>
        </p:nvSpPr>
        <p:spPr>
          <a:xfrm>
            <a:off x="215516" y="1268760"/>
            <a:ext cx="8712968" cy="1477328"/>
          </a:xfrm>
          <a:prstGeom prst="rect">
            <a:avLst/>
          </a:prstGeom>
        </p:spPr>
        <p:txBody>
          <a:bodyPr wrap="square">
            <a:spAutoFit/>
          </a:bodyPr>
          <a:lstStyle/>
          <a:p>
            <a:r>
              <a:rPr lang="en-US" altLang="zh-TW" smtClean="0">
                <a:latin typeface="微軟正黑體" panose="020B0604030504040204" pitchFamily="34" charset="-120"/>
                <a:ea typeface="微軟正黑體" panose="020B0604030504040204" pitchFamily="34" charset="-120"/>
                <a:cs typeface="Heiti TC Light"/>
              </a:rPr>
              <a:t>7/21</a:t>
            </a:r>
            <a:r>
              <a:rPr lang="zh-TW" altLang="en-US" u="sng" smtClean="0">
                <a:latin typeface="微軟正黑體" panose="020B0604030504040204" pitchFamily="34" charset="-120"/>
                <a:ea typeface="微軟正黑體" panose="020B0604030504040204" pitchFamily="34" charset="-120"/>
                <a:cs typeface="Heiti TC Light"/>
              </a:rPr>
              <a:t>上海徐家匯高溫達到</a:t>
            </a:r>
            <a:r>
              <a:rPr lang="en-US" altLang="zh-TW" b="1" u="sng" smtClean="0">
                <a:solidFill>
                  <a:srgbClr val="0000FF"/>
                </a:solidFill>
                <a:latin typeface="微軟正黑體" panose="020B0604030504040204" pitchFamily="34" charset="-120"/>
                <a:ea typeface="微軟正黑體" panose="020B0604030504040204" pitchFamily="34" charset="-120"/>
                <a:cs typeface="Heiti TC Light"/>
              </a:rPr>
              <a:t>40.9°C</a:t>
            </a:r>
            <a:r>
              <a:rPr lang="zh-TW" altLang="en-US" smtClean="0">
                <a:latin typeface="微軟正黑體" panose="020B0604030504040204" pitchFamily="34" charset="-120"/>
                <a:ea typeface="微軟正黑體" panose="020B0604030504040204" pitchFamily="34" charset="-120"/>
                <a:cs typeface="Heiti TC Light"/>
              </a:rPr>
              <a:t>，創下</a:t>
            </a:r>
            <a:r>
              <a:rPr lang="en-US" altLang="zh-TW" b="1" smtClean="0">
                <a:solidFill>
                  <a:srgbClr val="0000FF"/>
                </a:solidFill>
                <a:latin typeface="微軟正黑體" panose="020B0604030504040204" pitchFamily="34" charset="-120"/>
                <a:ea typeface="微軟正黑體" panose="020B0604030504040204" pitchFamily="34" charset="-120"/>
                <a:cs typeface="Heiti TC Light"/>
              </a:rPr>
              <a:t>145</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年以來的歷史新高。</a:t>
            </a:r>
            <a:endParaRPr lang="en-US" altLang="zh-TW" b="1" dirty="0">
              <a:solidFill>
                <a:srgbClr val="0000FF"/>
              </a:solidFill>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當天中央氣象臺預計，上海</a:t>
            </a:r>
            <a:r>
              <a:rPr lang="en-US" altLang="zh-TW" smtClean="0">
                <a:latin typeface="微軟正黑體" panose="020B0604030504040204" pitchFamily="34" charset="-120"/>
                <a:ea typeface="微軟正黑體" panose="020B0604030504040204" pitchFamily="34" charset="-120"/>
                <a:cs typeface="Heiti TC Light"/>
              </a:rPr>
              <a:t>39~40°C</a:t>
            </a:r>
            <a:r>
              <a:rPr lang="zh-TW" altLang="en-US" smtClean="0">
                <a:latin typeface="微軟正黑體" panose="020B0604030504040204" pitchFamily="34" charset="-120"/>
                <a:ea typeface="微軟正黑體" panose="020B0604030504040204" pitchFamily="34" charset="-120"/>
                <a:cs typeface="Heiti TC Light"/>
              </a:rPr>
              <a:t>的高溫天氣還將持續至少五天。</a:t>
            </a:r>
            <a:endParaRPr lang="en-US" altLang="zh-TW" dirty="0">
              <a:latin typeface="微軟正黑體" panose="020B0604030504040204" pitchFamily="34" charset="-120"/>
              <a:ea typeface="微軟正黑體" panose="020B0604030504040204" pitchFamily="34" charset="-120"/>
              <a:cs typeface="Heiti TC Light"/>
            </a:endParaRPr>
          </a:p>
          <a:p>
            <a:endParaRPr lang="en-US" altLang="zh-TW" dirty="0" smtClean="0">
              <a:latin typeface="微軟正黑體" panose="020B0604030504040204" pitchFamily="34" charset="-120"/>
              <a:ea typeface="微軟正黑體" panose="020B0604030504040204" pitchFamily="34" charset="-120"/>
              <a:cs typeface="Heiti TC Light"/>
            </a:endParaRPr>
          </a:p>
          <a:p>
            <a:r>
              <a:rPr lang="en-US" altLang="zh-TW" smtClean="0">
                <a:latin typeface="微軟正黑體" panose="020B0604030504040204" pitchFamily="34" charset="-120"/>
                <a:ea typeface="微軟正黑體" panose="020B0604030504040204" pitchFamily="34" charset="-120"/>
                <a:cs typeface="Heiti TC Light"/>
              </a:rPr>
              <a:t>7/23</a:t>
            </a:r>
            <a:r>
              <a:rPr lang="zh-TW" altLang="en-US" smtClean="0">
                <a:latin typeface="微軟正黑體" panose="020B0604030504040204" pitchFamily="34" charset="-120"/>
                <a:ea typeface="微軟正黑體" panose="020B0604030504040204" pitchFamily="34" charset="-120"/>
                <a:cs typeface="Heiti TC Light"/>
              </a:rPr>
              <a:t>，中央氣象臺連續第</a:t>
            </a:r>
            <a:r>
              <a:rPr lang="en-US" altLang="zh-TW" smtClean="0">
                <a:latin typeface="微軟正黑體" panose="020B0604030504040204" pitchFamily="34" charset="-120"/>
                <a:ea typeface="微軟正黑體" panose="020B0604030504040204" pitchFamily="34" charset="-120"/>
                <a:cs typeface="Heiti TC Light"/>
              </a:rPr>
              <a:t>17</a:t>
            </a:r>
            <a:r>
              <a:rPr lang="zh-TW" altLang="en-US" smtClean="0">
                <a:latin typeface="微軟正黑體" panose="020B0604030504040204" pitchFamily="34" charset="-120"/>
                <a:ea typeface="微軟正黑體" panose="020B0604030504040204" pitchFamily="34" charset="-120"/>
                <a:cs typeface="Heiti TC Light"/>
              </a:rPr>
              <a:t>天發佈</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高溫預警</a:t>
            </a:r>
            <a:r>
              <a:rPr lang="zh-TW" altLang="en-US" smtClean="0">
                <a:latin typeface="微軟正黑體" panose="020B0604030504040204" pitchFamily="34" charset="-120"/>
                <a:ea typeface="微軟正黑體" panose="020B0604030504040204" pitchFamily="34" charset="-120"/>
                <a:cs typeface="Heiti TC Light"/>
              </a:rPr>
              <a:t>，當天許多省市都有攝氏</a:t>
            </a:r>
            <a:r>
              <a:rPr lang="en-US" altLang="zh-TW" smtClean="0">
                <a:latin typeface="微軟正黑體" panose="020B0604030504040204" pitchFamily="34" charset="-120"/>
                <a:ea typeface="微軟正黑體" panose="020B0604030504040204" pitchFamily="34" charset="-120"/>
                <a:cs typeface="Heiti TC Light"/>
              </a:rPr>
              <a:t>35</a:t>
            </a:r>
            <a:r>
              <a:rPr lang="zh-TW" altLang="en-US" smtClean="0">
                <a:latin typeface="微軟正黑體" panose="020B0604030504040204" pitchFamily="34" charset="-120"/>
                <a:ea typeface="微軟正黑體" panose="020B0604030504040204" pitchFamily="34" charset="-120"/>
                <a:cs typeface="Heiti TC Light"/>
              </a:rPr>
              <a:t>度以上的高溫天氣，局部地區日最高氣溫達攝氏</a:t>
            </a:r>
            <a:r>
              <a:rPr lang="en-US" altLang="zh-TW" smtClean="0">
                <a:latin typeface="微軟正黑體" panose="020B0604030504040204" pitchFamily="34" charset="-120"/>
                <a:ea typeface="微軟正黑體" panose="020B0604030504040204" pitchFamily="34" charset="-120"/>
                <a:cs typeface="Heiti TC Light"/>
              </a:rPr>
              <a:t>37</a:t>
            </a:r>
            <a:r>
              <a:rPr lang="zh-TW" altLang="en-US" dirty="0">
                <a:latin typeface="微軟正黑體" panose="020B0604030504040204" pitchFamily="34" charset="-120"/>
                <a:ea typeface="微軟正黑體" panose="020B0604030504040204" pitchFamily="34" charset="-120"/>
                <a:cs typeface="Heiti TC Light"/>
              </a:rPr>
              <a:t>度至</a:t>
            </a:r>
            <a:r>
              <a:rPr lang="en-US" altLang="zh-TW" dirty="0">
                <a:latin typeface="微軟正黑體" panose="020B0604030504040204" pitchFamily="34" charset="-120"/>
                <a:ea typeface="微軟正黑體" panose="020B0604030504040204" pitchFamily="34" charset="-120"/>
                <a:cs typeface="Heiti TC Light"/>
              </a:rPr>
              <a:t>39</a:t>
            </a:r>
            <a:r>
              <a:rPr lang="zh-TW" altLang="en-US">
                <a:latin typeface="微軟正黑體" panose="020B0604030504040204" pitchFamily="34" charset="-120"/>
                <a:ea typeface="微軟正黑體" panose="020B0604030504040204" pitchFamily="34" charset="-120"/>
                <a:cs typeface="Heiti TC Light"/>
              </a:rPr>
              <a:t>度</a:t>
            </a:r>
            <a:r>
              <a:rPr lang="zh-TW" altLang="en-US" smtClean="0">
                <a:latin typeface="微軟正黑體" panose="020B0604030504040204" pitchFamily="34" charset="-120"/>
                <a:ea typeface="微軟正黑體" panose="020B0604030504040204" pitchFamily="34" charset="-120"/>
                <a:cs typeface="Heiti TC Light"/>
              </a:rPr>
              <a:t>，</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江蘇南京等地甚至超過攝氏</a:t>
            </a:r>
            <a:r>
              <a:rPr lang="en-US" altLang="zh-TW" b="1" smtClean="0">
                <a:solidFill>
                  <a:srgbClr val="0000FF"/>
                </a:solidFill>
                <a:latin typeface="微軟正黑體" panose="020B0604030504040204" pitchFamily="34" charset="-120"/>
                <a:ea typeface="微軟正黑體" panose="020B0604030504040204" pitchFamily="34" charset="-120"/>
                <a:cs typeface="Heiti TC Light"/>
              </a:rPr>
              <a:t>40</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度</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a:latin typeface="微軟正黑體" panose="020B0604030504040204" pitchFamily="34" charset="-120"/>
              <a:ea typeface="微軟正黑體" panose="020B0604030504040204" pitchFamily="34" charset="-120"/>
              <a:cs typeface="Heiti TC Light"/>
            </a:endParaRPr>
          </a:p>
        </p:txBody>
      </p:sp>
      <p:sp>
        <p:nvSpPr>
          <p:cNvPr id="11" name="Rectangle 10"/>
          <p:cNvSpPr/>
          <p:nvPr/>
        </p:nvSpPr>
        <p:spPr>
          <a:xfrm>
            <a:off x="251520" y="3140968"/>
            <a:ext cx="8712968" cy="923330"/>
          </a:xfrm>
          <a:prstGeom prst="rect">
            <a:avLst/>
          </a:prstGeom>
        </p:spPr>
        <p:txBody>
          <a:bodyPr wrap="square">
            <a:spAutoFit/>
          </a:bodyPr>
          <a:lstStyle/>
          <a:p>
            <a:r>
              <a:rPr lang="zh-TW" altLang="en-US" smtClean="0">
                <a:latin typeface="微軟正黑體" panose="020B0604030504040204" pitchFamily="34" charset="-120"/>
                <a:ea typeface="微軟正黑體" panose="020B0604030504040204" pitchFamily="34" charset="-120"/>
                <a:cs typeface="Heiti TC Light"/>
              </a:rPr>
              <a:t>中共宗教局局長</a:t>
            </a:r>
            <a:r>
              <a:rPr lang="zh-TW" altLang="en-US" b="1" smtClean="0">
                <a:solidFill>
                  <a:srgbClr val="0070C0"/>
                </a:solidFill>
                <a:latin typeface="微軟正黑體" panose="020B0604030504040204" pitchFamily="34" charset="-120"/>
                <a:ea typeface="微軟正黑體" panose="020B0604030504040204" pitchFamily="34" charset="-120"/>
                <a:cs typeface="Heiti TC Light"/>
              </a:rPr>
              <a:t>王作安</a:t>
            </a:r>
            <a:r>
              <a:rPr lang="zh-TW" altLang="en-US" dirty="0">
                <a:latin typeface="微軟正黑體" panose="020B0604030504040204" pitchFamily="34" charset="-120"/>
                <a:ea typeface="微軟正黑體" panose="020B0604030504040204" pitchFamily="34" charset="-120"/>
                <a:cs typeface="Heiti TC Light"/>
              </a:rPr>
              <a:t>在最新一期</a:t>
            </a:r>
            <a:r>
              <a:rPr lang="en-US" altLang="zh-TW" dirty="0">
                <a:latin typeface="微軟正黑體" panose="020B0604030504040204" pitchFamily="34" charset="-120"/>
                <a:ea typeface="微軟正黑體" panose="020B0604030504040204" pitchFamily="34" charset="-120"/>
                <a:cs typeface="Heiti TC Light"/>
              </a:rPr>
              <a:t>《</a:t>
            </a:r>
            <a:r>
              <a:rPr lang="zh-TW" altLang="en-US" dirty="0">
                <a:latin typeface="微軟正黑體" panose="020B0604030504040204" pitchFamily="34" charset="-120"/>
                <a:ea typeface="微軟正黑體" panose="020B0604030504040204" pitchFamily="34" charset="-120"/>
                <a:cs typeface="Heiti TC Light"/>
              </a:rPr>
              <a:t>求</a:t>
            </a:r>
            <a:r>
              <a:rPr lang="zh-TW" altLang="en-US">
                <a:latin typeface="微軟正黑體" panose="020B0604030504040204" pitchFamily="34" charset="-120"/>
                <a:ea typeface="微軟正黑體" panose="020B0604030504040204" pitchFamily="34" charset="-120"/>
                <a:cs typeface="Heiti TC Light"/>
              </a:rPr>
              <a:t>是</a:t>
            </a:r>
            <a:r>
              <a:rPr lang="en-US" altLang="zh-TW" smtClean="0">
                <a:latin typeface="微軟正黑體" panose="020B0604030504040204" pitchFamily="34" charset="-120"/>
                <a:ea typeface="微軟正黑體" panose="020B0604030504040204" pitchFamily="34" charset="-120"/>
                <a:cs typeface="Heiti TC Light"/>
              </a:rPr>
              <a:t>》</a:t>
            </a:r>
            <a:r>
              <a:rPr lang="zh-TW" altLang="en-US" smtClean="0">
                <a:latin typeface="微軟正黑體" panose="020B0604030504040204" pitchFamily="34" charset="-120"/>
                <a:ea typeface="微軟正黑體" panose="020B0604030504040204" pitchFamily="34" charset="-120"/>
                <a:cs typeface="Heiti TC Light"/>
              </a:rPr>
              <a:t>雜誌上發表文章說，</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中共黨員不准信教，</a:t>
            </a:r>
            <a:r>
              <a:rPr lang="zh-TW" altLang="en-US" smtClean="0">
                <a:latin typeface="微軟正黑體" panose="020B0604030504040204" pitchFamily="34" charset="-120"/>
                <a:ea typeface="微軟正黑體" panose="020B0604030504040204" pitchFamily="34" charset="-120"/>
                <a:cs typeface="Heiti TC Light"/>
              </a:rPr>
              <a:t>經思想教育仍不放棄信教的黨員，將受到處罰。評論認為，中共高調禁止黨員信仰宗教，這說明了</a:t>
            </a:r>
            <a:r>
              <a:rPr lang="zh-TW" altLang="en-US" u="sng" smtClean="0">
                <a:latin typeface="微軟正黑體" panose="020B0604030504040204" pitchFamily="34" charset="-120"/>
                <a:ea typeface="微軟正黑體" panose="020B0604030504040204" pitchFamily="34" charset="-120"/>
                <a:cs typeface="Heiti TC Light"/>
              </a:rPr>
              <a:t>共產主義理論破產，共產黨員已經離心離德。</a:t>
            </a:r>
            <a:endParaRPr lang="en-US" u="sng" dirty="0">
              <a:latin typeface="微軟正黑體" panose="020B0604030504040204" pitchFamily="34" charset="-120"/>
              <a:ea typeface="微軟正黑體" panose="020B0604030504040204" pitchFamily="34" charset="-120"/>
              <a:cs typeface="Heiti TC Light"/>
            </a:endParaRPr>
          </a:p>
        </p:txBody>
      </p:sp>
      <p:sp>
        <p:nvSpPr>
          <p:cNvPr id="12" name="Rectangle 11"/>
          <p:cNvSpPr/>
          <p:nvPr/>
        </p:nvSpPr>
        <p:spPr>
          <a:xfrm>
            <a:off x="251520" y="4429445"/>
            <a:ext cx="8712968" cy="923330"/>
          </a:xfrm>
          <a:prstGeom prst="rect">
            <a:avLst/>
          </a:prstGeom>
        </p:spPr>
        <p:txBody>
          <a:bodyPr wrap="square">
            <a:spAutoFit/>
          </a:bodyPr>
          <a:lstStyle/>
          <a:p>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萬達</a:t>
            </a:r>
            <a:r>
              <a:rPr lang="zh-TW" altLang="en-US" dirty="0" smtClean="0">
                <a:latin typeface="微軟正黑體" panose="020B0604030504040204" pitchFamily="34" charset="-120"/>
                <a:ea typeface="微軟正黑體" panose="020B0604030504040204" pitchFamily="34" charset="-120"/>
                <a:cs typeface="Heiti TC Light"/>
              </a:rPr>
              <a:t>董事長、胡潤富豪榜上的中國首富</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王健林</a:t>
            </a:r>
            <a:r>
              <a:rPr lang="zh-TW" altLang="en-US" dirty="0" smtClean="0">
                <a:latin typeface="微軟正黑體" panose="020B0604030504040204" pitchFamily="34" charset="-120"/>
                <a:ea typeface="微軟正黑體" panose="020B0604030504040204" pitchFamily="34" charset="-120"/>
                <a:cs typeface="Heiti TC Light"/>
              </a:rPr>
              <a:t> 面臨政治、經濟雙重危機。</a:t>
            </a:r>
            <a:endParaRPr lang="en-US" altLang="zh-TW" dirty="0" smtClean="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近幾年像</a:t>
            </a:r>
            <a:r>
              <a:rPr lang="zh-TW" altLang="en-US" b="1" dirty="0" smtClean="0">
                <a:solidFill>
                  <a:srgbClr val="0070C0"/>
                </a:solidFill>
                <a:latin typeface="微軟正黑體" panose="020B0604030504040204" pitchFamily="34" charset="-120"/>
                <a:ea typeface="微軟正黑體" panose="020B0604030504040204" pitchFamily="34" charset="-120"/>
                <a:cs typeface="Heiti TC Light"/>
              </a:rPr>
              <a:t>王健林</a:t>
            </a:r>
            <a:r>
              <a:rPr lang="zh-TW" altLang="en-US" dirty="0" smtClean="0">
                <a:latin typeface="微軟正黑體" panose="020B0604030504040204" pitchFamily="34" charset="-120"/>
                <a:ea typeface="微軟正黑體" panose="020B0604030504040204" pitchFamily="34" charset="-120"/>
                <a:cs typeface="Heiti TC Light"/>
              </a:rPr>
              <a:t>這樣</a:t>
            </a:r>
            <a:r>
              <a:rPr lang="zh-TW" altLang="en-US" b="1" u="sng" dirty="0" smtClean="0">
                <a:solidFill>
                  <a:srgbClr val="0000FF"/>
                </a:solidFill>
                <a:latin typeface="微軟正黑體" panose="020B0604030504040204" pitchFamily="34" charset="-120"/>
                <a:ea typeface="微軟正黑體" panose="020B0604030504040204" pitchFamily="34" charset="-120"/>
                <a:cs typeface="Heiti TC Light"/>
              </a:rPr>
              <a:t>大舉向海外轉移資產</a:t>
            </a:r>
            <a:r>
              <a:rPr lang="zh-TW" altLang="en-US" dirty="0" smtClean="0">
                <a:latin typeface="微軟正黑體" panose="020B0604030504040204" pitchFamily="34" charset="-120"/>
                <a:ea typeface="微軟正黑體" panose="020B0604030504040204" pitchFamily="34" charset="-120"/>
                <a:cs typeface="Heiti TC Light"/>
              </a:rPr>
              <a:t>、</a:t>
            </a:r>
            <a:r>
              <a:rPr lang="zh-TW" altLang="en-US" dirty="0">
                <a:latin typeface="微軟正黑體" panose="020B0604030504040204" pitchFamily="34" charset="-120"/>
                <a:ea typeface="微軟正黑體" panose="020B0604030504040204" pitchFamily="34" charset="-120"/>
                <a:cs typeface="Heiti TC Light"/>
              </a:rPr>
              <a:t>以及</a:t>
            </a:r>
            <a:r>
              <a:rPr lang="zh-TW" altLang="en-US" dirty="0" smtClean="0">
                <a:latin typeface="微軟正黑體" panose="020B0604030504040204" pitchFamily="34" charset="-120"/>
                <a:ea typeface="微軟正黑體" panose="020B0604030504040204" pitchFamily="34" charset="-120"/>
                <a:cs typeface="Heiti TC Light"/>
              </a:rPr>
              <a:t>像</a:t>
            </a:r>
            <a:r>
              <a:rPr lang="zh-TW" altLang="en-US" u="sng" dirty="0" smtClean="0">
                <a:latin typeface="微軟正黑體" panose="020B0604030504040204" pitchFamily="34" charset="-120"/>
                <a:ea typeface="微軟正黑體" panose="020B0604030504040204" pitchFamily="34" charset="-120"/>
                <a:cs typeface="Heiti TC Light"/>
              </a:rPr>
              <a:t>萬達這樣</a:t>
            </a:r>
            <a:r>
              <a:rPr lang="zh-TW" altLang="en-US" b="1" u="sng" dirty="0" smtClean="0">
                <a:solidFill>
                  <a:srgbClr val="0000FF"/>
                </a:solidFill>
                <a:latin typeface="微軟正黑體" panose="020B0604030504040204" pitchFamily="34" charset="-120"/>
                <a:ea typeface="微軟正黑體" panose="020B0604030504040204" pitchFamily="34" charset="-120"/>
                <a:cs typeface="Heiti TC Light"/>
              </a:rPr>
              <a:t>舉債海外擴張的企業</a:t>
            </a:r>
            <a:r>
              <a:rPr lang="zh-TW" altLang="en-US" u="sng" dirty="0" smtClean="0">
                <a:latin typeface="微軟正黑體" panose="020B0604030504040204" pitchFamily="34" charset="-120"/>
                <a:ea typeface="微軟正黑體" panose="020B0604030504040204" pitchFamily="34" charset="-120"/>
                <a:cs typeface="Heiti TC Light"/>
              </a:rPr>
              <a:t>，</a:t>
            </a:r>
            <a:endParaRPr lang="en-US" altLang="zh-TW" u="sng" dirty="0" smtClean="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讓中共當局感到威脅。</a:t>
            </a:r>
            <a:endParaRPr lang="en-US" dirty="0">
              <a:latin typeface="微軟正黑體" panose="020B0604030504040204" pitchFamily="34" charset="-120"/>
              <a:ea typeface="微軟正黑體" panose="020B0604030504040204" pitchFamily="34" charset="-120"/>
              <a:cs typeface="Heiti TC Light"/>
            </a:endParaRPr>
          </a:p>
        </p:txBody>
      </p:sp>
      <p:sp>
        <p:nvSpPr>
          <p:cNvPr id="13" name="Rectangle 12"/>
          <p:cNvSpPr/>
          <p:nvPr/>
        </p:nvSpPr>
        <p:spPr>
          <a:xfrm>
            <a:off x="251520" y="5805264"/>
            <a:ext cx="8568952" cy="923330"/>
          </a:xfrm>
          <a:prstGeom prst="rect">
            <a:avLst/>
          </a:prstGeom>
        </p:spPr>
        <p:txBody>
          <a:bodyPr wrap="square">
            <a:spAutoFit/>
          </a:bodyPr>
          <a:lstStyle/>
          <a:p>
            <a:r>
              <a:rPr lang="zh-TW" altLang="en-US" dirty="0" smtClean="0">
                <a:latin typeface="微軟正黑體" panose="020B0604030504040204" pitchFamily="34" charset="-120"/>
                <a:ea typeface="微軟正黑體" panose="020B0604030504040204" pitchFamily="34" charset="-120"/>
                <a:cs typeface="Heiti TC Light"/>
              </a:rPr>
              <a:t>近期，中共對網路的管控升級，先是</a:t>
            </a:r>
            <a:r>
              <a:rPr lang="zh-TW" altLang="en-US" b="1" dirty="0" smtClean="0">
                <a:solidFill>
                  <a:srgbClr val="0000FF"/>
                </a:solidFill>
                <a:latin typeface="微軟正黑體" panose="020B0604030504040204" pitchFamily="34" charset="-120"/>
                <a:ea typeface="微軟正黑體" panose="020B0604030504040204" pitchFamily="34" charset="-120"/>
                <a:cs typeface="Heiti TC Light"/>
              </a:rPr>
              <a:t>關閉</a:t>
            </a:r>
            <a:r>
              <a:rPr lang="en-US" altLang="zh-TW" b="1" dirty="0" err="1" smtClean="0">
                <a:solidFill>
                  <a:srgbClr val="0000FF"/>
                </a:solidFill>
                <a:latin typeface="微軟正黑體" panose="020B0604030504040204" pitchFamily="34" charset="-120"/>
                <a:ea typeface="微軟正黑體" panose="020B0604030504040204" pitchFamily="34" charset="-120"/>
                <a:cs typeface="Heiti TC Light"/>
              </a:rPr>
              <a:t>GreenVPN</a:t>
            </a:r>
            <a:r>
              <a:rPr lang="zh-TW" altLang="en-US" dirty="0" smtClean="0">
                <a:latin typeface="微軟正黑體" panose="020B0604030504040204" pitchFamily="34" charset="-120"/>
                <a:ea typeface="微軟正黑體" panose="020B0604030504040204" pitchFamily="34" charset="-120"/>
                <a:cs typeface="Heiti TC Light"/>
              </a:rPr>
              <a:t>，隨後公安部發出通知要求清理包括</a:t>
            </a:r>
            <a:r>
              <a:rPr lang="zh-TW" altLang="en-US" b="1" dirty="0" smtClean="0">
                <a:solidFill>
                  <a:srgbClr val="0000FF"/>
                </a:solidFill>
                <a:latin typeface="微軟正黑體" panose="020B0604030504040204" pitchFamily="34" charset="-120"/>
                <a:ea typeface="微軟正黑體" panose="020B0604030504040204" pitchFamily="34" charset="-120"/>
                <a:cs typeface="Heiti TC Light"/>
              </a:rPr>
              <a:t>自由門、無界流覽</a:t>
            </a:r>
            <a:r>
              <a:rPr lang="zh-TW" altLang="en-US" dirty="0" smtClean="0">
                <a:latin typeface="微軟正黑體" panose="020B0604030504040204" pitchFamily="34" charset="-120"/>
                <a:ea typeface="微軟正黑體" panose="020B0604030504040204" pitchFamily="34" charset="-120"/>
                <a:cs typeface="Heiti TC Light"/>
              </a:rPr>
              <a:t>等各類翻牆軟體。自由門總裁認為，這讓人們再次聚焦翻牆軟體，</a:t>
            </a:r>
            <a:r>
              <a:rPr lang="zh-TW" altLang="en-US" u="sng" dirty="0" smtClean="0">
                <a:latin typeface="微軟正黑體" panose="020B0604030504040204" pitchFamily="34" charset="-120"/>
                <a:ea typeface="微軟正黑體" panose="020B0604030504040204" pitchFamily="34" charset="-120"/>
                <a:cs typeface="Heiti TC Light"/>
              </a:rPr>
              <a:t>從而掀起大陸民眾尋真相的高潮。中共無法做到真正的封網，除非斷網。</a:t>
            </a:r>
            <a:endParaRPr lang="en-US" u="sng" dirty="0">
              <a:latin typeface="微軟正黑體" panose="020B0604030504040204" pitchFamily="34" charset="-120"/>
              <a:ea typeface="微軟正黑體" panose="020B0604030504040204" pitchFamily="34" charset="-120"/>
              <a:cs typeface="Heiti TC Light"/>
            </a:endParaRPr>
          </a:p>
        </p:txBody>
      </p:sp>
      <p:sp>
        <p:nvSpPr>
          <p:cNvPr id="4" name="TextBox 3"/>
          <p:cNvSpPr txBox="1"/>
          <p:nvPr/>
        </p:nvSpPr>
        <p:spPr>
          <a:xfrm>
            <a:off x="111722" y="899428"/>
            <a:ext cx="1800493"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高溫天氣持續！</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4" name="TextBox 13"/>
          <p:cNvSpPr txBox="1"/>
          <p:nvPr/>
        </p:nvSpPr>
        <p:spPr>
          <a:xfrm>
            <a:off x="107504" y="2780928"/>
            <a:ext cx="3185487"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宗教局長禁止黨員信仰宗教！</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5" name="TextBox 14"/>
          <p:cNvSpPr txBox="1"/>
          <p:nvPr/>
        </p:nvSpPr>
        <p:spPr>
          <a:xfrm>
            <a:off x="107504" y="4067780"/>
            <a:ext cx="2262158" cy="369332"/>
          </a:xfrm>
          <a:prstGeom prst="rect">
            <a:avLst/>
          </a:prstGeom>
          <a:noFill/>
        </p:spPr>
        <p:txBody>
          <a:bodyPr wrap="none" rtlCol="0">
            <a:spAutoFit/>
          </a:bodyPr>
          <a:lstStyle/>
          <a:p>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首富海外轉移資產！</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6" name="TextBox 15"/>
          <p:cNvSpPr txBox="1"/>
          <p:nvPr/>
        </p:nvSpPr>
        <p:spPr>
          <a:xfrm>
            <a:off x="107211" y="5364946"/>
            <a:ext cx="3185487" cy="369332"/>
          </a:xfrm>
          <a:prstGeom prst="rect">
            <a:avLst/>
          </a:prstGeom>
          <a:noFill/>
        </p:spPr>
        <p:txBody>
          <a:bodyPr wrap="none" rtlCol="0">
            <a:spAutoFit/>
          </a:bodyPr>
          <a:lstStyle/>
          <a:p>
            <a:r>
              <a:rPr lang="zh-TW" altLang="en-US" b="1" dirty="0" smtClean="0">
                <a:solidFill>
                  <a:srgbClr val="FF0000"/>
                </a:solidFill>
                <a:latin typeface="微軟正黑體" panose="020B0604030504040204" pitchFamily="34" charset="-120"/>
                <a:ea typeface="微軟正黑體" panose="020B0604030504040204" pitchFamily="34" charset="-120"/>
                <a:cs typeface="Heiti TC Light"/>
              </a:rPr>
              <a:t>封網反而掀起民眾翻牆的渴望</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1507333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中高亮顯示的是江蘇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6672"/>
            <a:ext cx="9178146" cy="2016224"/>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江蘇省</a:t>
            </a:r>
            <a:endParaRPr lang="en-US" altLang="zh-TW" sz="3200" b="1" dirty="0" smtClean="0">
              <a:latin typeface="微軟正黑體" panose="020B0604030504040204" pitchFamily="34" charset="-120"/>
              <a:ea typeface="微軟正黑體" panose="020B0604030504040204" pitchFamily="34" charset="-120"/>
            </a:endParaRPr>
          </a:p>
          <a:p>
            <a:pPr algn="ct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專案</a:t>
            </a:r>
            <a:r>
              <a:rPr lang="zh-CN" altLang="zh-TW" sz="3200" b="1" dirty="0" smtClean="0">
                <a:latin typeface="微軟正黑體" panose="020B0604030504040204" pitchFamily="34" charset="-120"/>
                <a:ea typeface="微軟正黑體" panose="020B0604030504040204" pitchFamily="34" charset="-120"/>
              </a:rPr>
              <a:t>說明參考資料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a:p>
            <a:pPr algn="r"/>
            <a:r>
              <a:rPr lang="zh-TW" altLang="en-US" sz="2400" dirty="0" smtClean="0">
                <a:latin typeface="微軟正黑體" panose="020B0604030504040204" pitchFamily="34" charset="-120"/>
                <a:ea typeface="微軟正黑體" panose="020B0604030504040204" pitchFamily="34" charset="-120"/>
              </a:rPr>
              <a:t>播打日期</a:t>
            </a:r>
            <a:r>
              <a:rPr lang="zh-TW" altLang="en-US" sz="2400" dirty="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  </a:t>
            </a:r>
            <a:r>
              <a:rPr lang="en-US" altLang="zh-TW" sz="2400" dirty="0" smtClean="0">
                <a:latin typeface="微軟正黑體" panose="020B0604030504040204" pitchFamily="34" charset="-120"/>
                <a:ea typeface="微軟正黑體" panose="020B0604030504040204" pitchFamily="34" charset="-120"/>
              </a:rPr>
              <a:t>201707/31~8/2</a:t>
            </a:r>
            <a:endParaRPr lang="zh-TW" altLang="en-US" sz="2400" dirty="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a:solidFill>
                  <a:schemeClr val="bg1"/>
                </a:solidFill>
              </a:rPr>
              <a:t>3</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1438</TotalTime>
  <Words>4530</Words>
  <Application>Microsoft Office PowerPoint</Application>
  <PresentationFormat>如螢幕大小 (4:3)</PresentationFormat>
  <Paragraphs>417</Paragraphs>
  <Slides>31</Slides>
  <Notes>18</Notes>
  <HiddenSlides>0</HiddenSlides>
  <MMClips>0</MMClips>
  <ScaleCrop>false</ScaleCrop>
  <HeadingPairs>
    <vt:vector size="4" baseType="variant">
      <vt:variant>
        <vt:lpstr>佈景主題</vt:lpstr>
      </vt:variant>
      <vt:variant>
        <vt:i4>1</vt:i4>
      </vt:variant>
      <vt:variant>
        <vt:lpstr>投影片標題</vt:lpstr>
      </vt:variant>
      <vt:variant>
        <vt:i4>31</vt:i4>
      </vt:variant>
    </vt:vector>
  </HeadingPairs>
  <TitlesOfParts>
    <vt:vector size="32" baseType="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Windows 使用者</cp:lastModifiedBy>
  <cp:revision>137</cp:revision>
  <dcterms:created xsi:type="dcterms:W3CDTF">2017-07-01T07:48:25Z</dcterms:created>
  <dcterms:modified xsi:type="dcterms:W3CDTF">2017-08-03T05:08:12Z</dcterms:modified>
</cp:coreProperties>
</file>