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300" r:id="rId2"/>
    <p:sldId id="298" r:id="rId3"/>
    <p:sldId id="322" r:id="rId4"/>
    <p:sldId id="323" r:id="rId5"/>
    <p:sldId id="321" r:id="rId6"/>
    <p:sldId id="301" r:id="rId7"/>
    <p:sldId id="302" r:id="rId8"/>
    <p:sldId id="303" r:id="rId9"/>
    <p:sldId id="256" r:id="rId10"/>
    <p:sldId id="304" r:id="rId11"/>
    <p:sldId id="305" r:id="rId12"/>
    <p:sldId id="307" r:id="rId13"/>
    <p:sldId id="308" r:id="rId14"/>
    <p:sldId id="257" r:id="rId15"/>
    <p:sldId id="289" r:id="rId16"/>
    <p:sldId id="290" r:id="rId17"/>
    <p:sldId id="293" r:id="rId18"/>
    <p:sldId id="274" r:id="rId19"/>
    <p:sldId id="295" r:id="rId20"/>
    <p:sldId id="296" r:id="rId21"/>
    <p:sldId id="277" r:id="rId22"/>
    <p:sldId id="297" r:id="rId23"/>
    <p:sldId id="310" r:id="rId24"/>
    <p:sldId id="311" r:id="rId25"/>
    <p:sldId id="313" r:id="rId26"/>
    <p:sldId id="315" r:id="rId27"/>
    <p:sldId id="312" r:id="rId28"/>
    <p:sldId id="316" r:id="rId29"/>
    <p:sldId id="317" r:id="rId30"/>
    <p:sldId id="318" r:id="rId31"/>
    <p:sldId id="319" r:id="rId32"/>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15" autoAdjust="0"/>
  </p:normalViewPr>
  <p:slideViewPr>
    <p:cSldViewPr>
      <p:cViewPr varScale="1">
        <p:scale>
          <a:sx n="65" d="100"/>
          <a:sy n="65" d="100"/>
        </p:scale>
        <p:origin x="984" y="5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CC7ECE-0D31-4C99-BE49-F510A09AC3A1}" type="datetimeFigureOut">
              <a:rPr lang="zh-TW" altLang="en-US" smtClean="0"/>
              <a:t>2017/8/7</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0C5ECB-B6A9-4FC2-BE85-03F5EF7D113F}" type="slidenum">
              <a:rPr lang="zh-TW" altLang="en-US" smtClean="0"/>
              <a:t>‹#›</a:t>
            </a:fld>
            <a:endParaRPr lang="zh-TW" altLang="en-US"/>
          </a:p>
        </p:txBody>
      </p:sp>
    </p:spTree>
    <p:extLst>
      <p:ext uri="{BB962C8B-B14F-4D97-AF65-F5344CB8AC3E}">
        <p14:creationId xmlns:p14="http://schemas.microsoft.com/office/powerpoint/2010/main" val="6029746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library.minghui.org/category/2,6,,1.htm"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library.minghui.org/category/32,226,,1.htm" TargetMode="External"/><Relationship Id="rId4" Type="http://schemas.openxmlformats.org/officeDocument/2006/relationships/hyperlink" Target="http://library.minghui.org/category/2,418,,1.htm"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zhuichaguoji.org/node/45570"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library.minghui.org/categoryb/6,276,11,6.ht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zh-TW" sz="1200" b="1" kern="1200" dirty="0" smtClean="0">
                <a:solidFill>
                  <a:schemeClr val="tx1"/>
                </a:solidFill>
                <a:effectLst/>
                <a:latin typeface="+mn-lt"/>
                <a:ea typeface="+mn-ea"/>
                <a:cs typeface="+mn-cs"/>
              </a:rPr>
              <a:t>專案日期：</a:t>
            </a:r>
            <a:r>
              <a:rPr lang="en-US" altLang="zh-TW" sz="1200" b="1" kern="1200" dirty="0" smtClean="0">
                <a:solidFill>
                  <a:schemeClr val="tx1"/>
                </a:solidFill>
                <a:effectLst/>
                <a:latin typeface="+mn-lt"/>
                <a:ea typeface="+mn-ea"/>
                <a:cs typeface="+mn-cs"/>
              </a:rPr>
              <a:t>2017/07/XX~XX (</a:t>
            </a:r>
            <a:r>
              <a:rPr lang="zh-TW" altLang="zh-TW" sz="1200" b="1" kern="1200" dirty="0" smtClean="0">
                <a:solidFill>
                  <a:schemeClr val="tx1"/>
                </a:solidFill>
                <a:effectLst/>
                <a:latin typeface="+mn-lt"/>
                <a:ea typeface="+mn-ea"/>
                <a:cs typeface="+mn-cs"/>
              </a:rPr>
              <a:t>當周星期一到星期三</a:t>
            </a:r>
            <a:r>
              <a:rPr lang="en-US" altLang="zh-TW" sz="1200" b="1" kern="1200" dirty="0" smtClean="0">
                <a:solidFill>
                  <a:schemeClr val="tx1"/>
                </a:solidFill>
                <a:effectLst/>
                <a:latin typeface="+mn-lt"/>
                <a:ea typeface="+mn-ea"/>
                <a:cs typeface="+mn-cs"/>
              </a:rPr>
              <a:t>)</a:t>
            </a:r>
            <a:endParaRPr lang="zh-TW"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a:t>
            </a:fld>
            <a:endParaRPr lang="zh-TW" altLang="en-US"/>
          </a:p>
        </p:txBody>
      </p:sp>
    </p:spTree>
    <p:extLst>
      <p:ext uri="{BB962C8B-B14F-4D97-AF65-F5344CB8AC3E}">
        <p14:creationId xmlns:p14="http://schemas.microsoft.com/office/powerpoint/2010/main" val="27111777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18</a:t>
            </a:fld>
            <a:endParaRPr lang="zh-TW" altLang="en-US"/>
          </a:p>
        </p:txBody>
      </p:sp>
    </p:spTree>
    <p:extLst>
      <p:ext uri="{BB962C8B-B14F-4D97-AF65-F5344CB8AC3E}">
        <p14:creationId xmlns:p14="http://schemas.microsoft.com/office/powerpoint/2010/main" val="14065826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19</a:t>
            </a:fld>
            <a:endParaRPr lang="zh-TW" altLang="en-US"/>
          </a:p>
        </p:txBody>
      </p:sp>
    </p:spTree>
    <p:extLst>
      <p:ext uri="{BB962C8B-B14F-4D97-AF65-F5344CB8AC3E}">
        <p14:creationId xmlns:p14="http://schemas.microsoft.com/office/powerpoint/2010/main" val="846842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21</a:t>
            </a:fld>
            <a:endParaRPr lang="zh-TW" altLang="en-US"/>
          </a:p>
        </p:txBody>
      </p:sp>
    </p:spTree>
    <p:extLst>
      <p:ext uri="{BB962C8B-B14F-4D97-AF65-F5344CB8AC3E}">
        <p14:creationId xmlns:p14="http://schemas.microsoft.com/office/powerpoint/2010/main" val="1612327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22</a:t>
            </a:fld>
            <a:endParaRPr lang="zh-TW" altLang="en-US"/>
          </a:p>
        </p:txBody>
      </p:sp>
    </p:spTree>
    <p:extLst>
      <p:ext uri="{BB962C8B-B14F-4D97-AF65-F5344CB8AC3E}">
        <p14:creationId xmlns:p14="http://schemas.microsoft.com/office/powerpoint/2010/main" val="40138978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23</a:t>
            </a:fld>
            <a:endParaRPr lang="zh-TW" altLang="en-US"/>
          </a:p>
        </p:txBody>
      </p:sp>
    </p:spTree>
    <p:extLst>
      <p:ext uri="{BB962C8B-B14F-4D97-AF65-F5344CB8AC3E}">
        <p14:creationId xmlns:p14="http://schemas.microsoft.com/office/powerpoint/2010/main" val="14065826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24</a:t>
            </a:fld>
            <a:endParaRPr lang="zh-TW" altLang="en-US"/>
          </a:p>
        </p:txBody>
      </p:sp>
    </p:spTree>
    <p:extLst>
      <p:ext uri="{BB962C8B-B14F-4D97-AF65-F5344CB8AC3E}">
        <p14:creationId xmlns:p14="http://schemas.microsoft.com/office/powerpoint/2010/main" val="20187451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26</a:t>
            </a:fld>
            <a:endParaRPr lang="zh-TW" altLang="en-US"/>
          </a:p>
        </p:txBody>
      </p:sp>
    </p:spTree>
    <p:extLst>
      <p:ext uri="{BB962C8B-B14F-4D97-AF65-F5344CB8AC3E}">
        <p14:creationId xmlns:p14="http://schemas.microsoft.com/office/powerpoint/2010/main" val="1851792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27</a:t>
            </a:fld>
            <a:endParaRPr lang="zh-TW" altLang="en-US"/>
          </a:p>
        </p:txBody>
      </p:sp>
    </p:spTree>
    <p:extLst>
      <p:ext uri="{BB962C8B-B14F-4D97-AF65-F5344CB8AC3E}">
        <p14:creationId xmlns:p14="http://schemas.microsoft.com/office/powerpoint/2010/main" val="16123275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zh-TW" sz="1200" kern="1200" dirty="0" smtClean="0">
              <a:solidFill>
                <a:schemeClr val="tx1"/>
              </a:solidFill>
              <a:effectLst/>
              <a:latin typeface="+mn-lt"/>
              <a:ea typeface="+mn-ea"/>
              <a:cs typeface="+mn-cs"/>
            </a:endParaRPr>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28</a:t>
            </a:fld>
            <a:endParaRPr lang="zh-TW" altLang="en-US"/>
          </a:p>
        </p:txBody>
      </p:sp>
    </p:spTree>
    <p:extLst>
      <p:ext uri="{BB962C8B-B14F-4D97-AF65-F5344CB8AC3E}">
        <p14:creationId xmlns:p14="http://schemas.microsoft.com/office/powerpoint/2010/main" val="4013897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2</a:t>
            </a:fld>
            <a:endParaRPr lang="zh-TW" altLang="en-US"/>
          </a:p>
        </p:txBody>
      </p:sp>
    </p:spTree>
    <p:extLst>
      <p:ext uri="{BB962C8B-B14F-4D97-AF65-F5344CB8AC3E}">
        <p14:creationId xmlns:p14="http://schemas.microsoft.com/office/powerpoint/2010/main" val="2173349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lvl="0"/>
            <a:r>
              <a:rPr lang="zh-TW" altLang="zh-TW" sz="1200" b="1" kern="1200" dirty="0" smtClean="0">
                <a:solidFill>
                  <a:schemeClr val="tx1"/>
                </a:solidFill>
                <a:effectLst/>
                <a:latin typeface="+mn-lt"/>
                <a:ea typeface="+mn-ea"/>
                <a:cs typeface="+mn-cs"/>
              </a:rPr>
              <a:t>省分圖片</a:t>
            </a:r>
            <a:endParaRPr lang="zh-TW" altLang="zh-TW" sz="1200" kern="1200" dirty="0" smtClean="0">
              <a:solidFill>
                <a:schemeClr val="tx1"/>
              </a:solidFill>
              <a:effectLst/>
              <a:latin typeface="+mn-lt"/>
              <a:ea typeface="+mn-ea"/>
              <a:cs typeface="+mn-cs"/>
            </a:endParaRPr>
          </a:p>
          <a:p>
            <a:r>
              <a:rPr lang="zh-TW" altLang="zh-TW" sz="1200" b="1" kern="1200" dirty="0" smtClean="0">
                <a:solidFill>
                  <a:schemeClr val="tx1"/>
                </a:solidFill>
                <a:effectLst/>
                <a:latin typeface="+mn-lt"/>
                <a:ea typeface="+mn-ea"/>
                <a:cs typeface="+mn-cs"/>
              </a:rPr>
              <a:t>方法：</a:t>
            </a:r>
            <a:r>
              <a:rPr lang="en-US" altLang="zh-TW" sz="1200" b="1" kern="1200" dirty="0" smtClean="0">
                <a:solidFill>
                  <a:schemeClr val="tx1"/>
                </a:solidFill>
                <a:effectLst/>
                <a:latin typeface="+mn-lt"/>
                <a:ea typeface="+mn-ea"/>
                <a:cs typeface="+mn-cs"/>
              </a:rPr>
              <a:t>Google</a:t>
            </a:r>
            <a:r>
              <a:rPr lang="zh-TW" altLang="zh-TW" sz="1200" b="1" kern="1200" dirty="0" smtClean="0">
                <a:solidFill>
                  <a:schemeClr val="tx1"/>
                </a:solidFill>
                <a:effectLst/>
                <a:latin typeface="+mn-lt"/>
                <a:ea typeface="+mn-ea"/>
                <a:cs typeface="+mn-cs"/>
              </a:rPr>
              <a:t>搜尋省份名稱 </a:t>
            </a:r>
            <a:r>
              <a:rPr lang="en-US" altLang="zh-TW" sz="1200" b="1" kern="1200" dirty="0" smtClean="0">
                <a:solidFill>
                  <a:schemeClr val="tx1"/>
                </a:solidFill>
                <a:effectLst/>
                <a:latin typeface="+mn-lt"/>
                <a:ea typeface="+mn-ea"/>
                <a:cs typeface="+mn-cs"/>
              </a:rPr>
              <a:t>(</a:t>
            </a:r>
            <a:r>
              <a:rPr lang="zh-TW" altLang="zh-TW" sz="1200" b="1" kern="1200" dirty="0" smtClean="0">
                <a:solidFill>
                  <a:schemeClr val="tx1"/>
                </a:solidFill>
                <a:effectLst/>
                <a:latin typeface="+mn-lt"/>
                <a:ea typeface="+mn-ea"/>
                <a:cs typeface="+mn-cs"/>
              </a:rPr>
              <a:t>維基百科</a:t>
            </a:r>
            <a:r>
              <a:rPr lang="en-US" altLang="zh-TW" sz="1200" b="1" kern="1200" dirty="0" smtClean="0">
                <a:solidFill>
                  <a:schemeClr val="tx1"/>
                </a:solidFill>
                <a:effectLst/>
                <a:latin typeface="+mn-lt"/>
                <a:ea typeface="+mn-ea"/>
                <a:cs typeface="+mn-cs"/>
              </a:rPr>
              <a:t>)</a:t>
            </a:r>
            <a:endParaRPr lang="zh-TW"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9</a:t>
            </a:fld>
            <a:endParaRPr lang="zh-TW" altLang="en-US"/>
          </a:p>
        </p:txBody>
      </p:sp>
    </p:spTree>
    <p:extLst>
      <p:ext uri="{BB962C8B-B14F-4D97-AF65-F5344CB8AC3E}">
        <p14:creationId xmlns:p14="http://schemas.microsoft.com/office/powerpoint/2010/main" val="478218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kern="1200" dirty="0" smtClean="0">
                <a:solidFill>
                  <a:schemeClr val="tx1"/>
                </a:solidFill>
                <a:effectLst/>
                <a:latin typeface="+mn-lt"/>
                <a:ea typeface="+mn-ea"/>
                <a:cs typeface="+mn-cs"/>
              </a:rPr>
              <a:t>3.</a:t>
            </a:r>
            <a:r>
              <a:rPr lang="zh-TW" altLang="zh-TW" sz="1200" kern="1200" dirty="0" smtClean="0">
                <a:solidFill>
                  <a:schemeClr val="tx1"/>
                </a:solidFill>
                <a:effectLst/>
                <a:latin typeface="+mn-lt"/>
                <a:ea typeface="+mn-ea"/>
                <a:cs typeface="+mn-cs"/>
              </a:rPr>
              <a:t>各省案例列表</a:t>
            </a:r>
          </a:p>
          <a:p>
            <a:r>
              <a:rPr lang="en-US" altLang="zh-TW" sz="1200" u="sng" kern="1200" dirty="0" smtClean="0">
                <a:solidFill>
                  <a:schemeClr val="tx1"/>
                </a:solidFill>
                <a:effectLst/>
                <a:latin typeface="+mn-lt"/>
                <a:ea typeface="+mn-ea"/>
                <a:cs typeface="+mn-cs"/>
                <a:hlinkClick r:id="rId3"/>
              </a:rPr>
              <a:t>http://library.minghui.org/category/2,6,,1.htm</a:t>
            </a:r>
            <a:endParaRPr lang="zh-TW" altLang="zh-TW" sz="1200" kern="1200" dirty="0" smtClean="0">
              <a:solidFill>
                <a:schemeClr val="tx1"/>
              </a:solidFill>
              <a:effectLst/>
              <a:latin typeface="+mn-lt"/>
              <a:ea typeface="+mn-ea"/>
              <a:cs typeface="+mn-cs"/>
            </a:endParaRPr>
          </a:p>
          <a:p>
            <a:r>
              <a:rPr lang="en-US" altLang="zh-TW" sz="1200" kern="1200" dirty="0" smtClean="0">
                <a:solidFill>
                  <a:schemeClr val="tx1"/>
                </a:solidFill>
                <a:effectLst/>
                <a:latin typeface="+mn-lt"/>
                <a:ea typeface="+mn-ea"/>
                <a:cs typeface="+mn-cs"/>
              </a:rPr>
              <a:t> </a:t>
            </a:r>
            <a:endParaRPr lang="zh-TW" altLang="zh-TW" sz="1200" kern="1200" dirty="0" smtClean="0">
              <a:solidFill>
                <a:schemeClr val="tx1"/>
              </a:solidFill>
              <a:effectLst/>
              <a:latin typeface="+mn-lt"/>
              <a:ea typeface="+mn-ea"/>
              <a:cs typeface="+mn-cs"/>
            </a:endParaRPr>
          </a:p>
          <a:p>
            <a:r>
              <a:rPr lang="zh-TW" altLang="zh-TW" sz="1200" kern="1200" dirty="0" smtClean="0">
                <a:solidFill>
                  <a:schemeClr val="tx1"/>
                </a:solidFill>
                <a:effectLst/>
                <a:latin typeface="+mn-lt"/>
                <a:ea typeface="+mn-ea"/>
                <a:cs typeface="+mn-cs"/>
              </a:rPr>
              <a:t>受迫害人数的省市分布</a:t>
            </a:r>
          </a:p>
          <a:p>
            <a:r>
              <a:rPr lang="en-US" altLang="zh-TW" sz="1200" u="sng" kern="1200" dirty="0" smtClean="0">
                <a:solidFill>
                  <a:schemeClr val="tx1"/>
                </a:solidFill>
                <a:effectLst/>
                <a:latin typeface="+mn-lt"/>
                <a:ea typeface="+mn-ea"/>
                <a:cs typeface="+mn-cs"/>
                <a:hlinkClick r:id="rId4"/>
              </a:rPr>
              <a:t>http://library.minghui.org/category/2,418,,1.htm</a:t>
            </a:r>
            <a:endParaRPr lang="zh-TW" altLang="zh-TW" sz="1200" kern="1200" dirty="0" smtClean="0">
              <a:solidFill>
                <a:schemeClr val="tx1"/>
              </a:solidFill>
              <a:effectLst/>
              <a:latin typeface="+mn-lt"/>
              <a:ea typeface="+mn-ea"/>
              <a:cs typeface="+mn-cs"/>
            </a:endParaRPr>
          </a:p>
          <a:p>
            <a:r>
              <a:rPr lang="en-US" altLang="zh-TW" sz="1200" kern="1200" dirty="0" smtClean="0">
                <a:solidFill>
                  <a:schemeClr val="tx1"/>
                </a:solidFill>
                <a:effectLst/>
                <a:latin typeface="+mn-lt"/>
                <a:ea typeface="+mn-ea"/>
                <a:cs typeface="+mn-cs"/>
              </a:rPr>
              <a:t> </a:t>
            </a:r>
            <a:endParaRPr lang="zh-TW" altLang="zh-TW" sz="1200" kern="1200" dirty="0" smtClean="0">
              <a:solidFill>
                <a:schemeClr val="tx1"/>
              </a:solidFill>
              <a:effectLst/>
              <a:latin typeface="+mn-lt"/>
              <a:ea typeface="+mn-ea"/>
              <a:cs typeface="+mn-cs"/>
            </a:endParaRPr>
          </a:p>
          <a:p>
            <a:r>
              <a:rPr lang="zh-TW" altLang="zh-TW" sz="1200" kern="1200" dirty="0" smtClean="0">
                <a:solidFill>
                  <a:schemeClr val="tx1"/>
                </a:solidFill>
                <a:effectLst/>
                <a:latin typeface="+mn-lt"/>
                <a:ea typeface="+mn-ea"/>
                <a:cs typeface="+mn-cs"/>
              </a:rPr>
              <a:t>受迫害致死案例</a:t>
            </a:r>
          </a:p>
          <a:p>
            <a:r>
              <a:rPr lang="en-US" altLang="zh-TW" sz="1200" u="sng" kern="1200" dirty="0" smtClean="0">
                <a:solidFill>
                  <a:schemeClr val="tx1"/>
                </a:solidFill>
                <a:effectLst/>
                <a:latin typeface="+mn-lt"/>
                <a:ea typeface="+mn-ea"/>
                <a:cs typeface="+mn-cs"/>
                <a:hlinkClick r:id="rId5"/>
              </a:rPr>
              <a:t>http://library.minghui.org/category/32,226,,1.htm</a:t>
            </a:r>
            <a:endParaRPr lang="zh-TW"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10</a:t>
            </a:fld>
            <a:endParaRPr lang="zh-TW" altLang="en-US"/>
          </a:p>
        </p:txBody>
      </p:sp>
    </p:spTree>
    <p:extLst>
      <p:ext uri="{BB962C8B-B14F-4D97-AF65-F5344CB8AC3E}">
        <p14:creationId xmlns:p14="http://schemas.microsoft.com/office/powerpoint/2010/main" val="23956673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lvl="0"/>
            <a:r>
              <a:rPr lang="zh-TW" altLang="zh-TW" sz="1200" kern="1200" dirty="0" smtClean="0">
                <a:solidFill>
                  <a:schemeClr val="tx1"/>
                </a:solidFill>
                <a:effectLst/>
                <a:latin typeface="+mn-lt"/>
                <a:ea typeface="+mn-ea"/>
                <a:cs typeface="+mn-cs"/>
              </a:rPr>
              <a:t>追查國際公布的參與活摘醫院名單</a:t>
            </a:r>
          </a:p>
          <a:p>
            <a:r>
              <a:rPr lang="en-US" altLang="zh-TW" sz="1200" u="sng" kern="1200" dirty="0" smtClean="0">
                <a:solidFill>
                  <a:schemeClr val="tx1"/>
                </a:solidFill>
                <a:effectLst/>
                <a:latin typeface="+mn-lt"/>
                <a:ea typeface="+mn-ea"/>
                <a:cs typeface="+mn-cs"/>
                <a:hlinkClick r:id="rId3"/>
              </a:rPr>
              <a:t>http://www.zhuichaguoji.org/node/45570</a:t>
            </a:r>
            <a:endParaRPr lang="zh-TW" altLang="zh-TW" sz="1200" kern="1200" dirty="0" smtClean="0">
              <a:solidFill>
                <a:schemeClr val="tx1"/>
              </a:solidFill>
              <a:effectLst/>
              <a:latin typeface="+mn-lt"/>
              <a:ea typeface="+mn-ea"/>
              <a:cs typeface="+mn-cs"/>
            </a:endParaRPr>
          </a:p>
          <a:p>
            <a:r>
              <a:rPr lang="zh-TW" altLang="zh-TW" sz="1200" kern="1200" dirty="0" smtClean="0">
                <a:solidFill>
                  <a:schemeClr val="tx1"/>
                </a:solidFill>
                <a:effectLst/>
                <a:latin typeface="+mn-lt"/>
                <a:ea typeface="+mn-ea"/>
                <a:cs typeface="+mn-cs"/>
              </a:rPr>
              <a:t>往下到網頁中間可以找到各省份的</a:t>
            </a:r>
          </a:p>
          <a:p>
            <a:endParaRPr lang="zh-TW" altLang="en-US" dirty="0"/>
          </a:p>
        </p:txBody>
      </p:sp>
      <p:sp>
        <p:nvSpPr>
          <p:cNvPr id="4" name="投影片編號版面配置區 3"/>
          <p:cNvSpPr>
            <a:spLocks noGrp="1"/>
          </p:cNvSpPr>
          <p:nvPr>
            <p:ph type="sldNum" sz="quarter" idx="10"/>
          </p:nvPr>
        </p:nvSpPr>
        <p:spPr/>
        <p:txBody>
          <a:bodyPr/>
          <a:lstStyle/>
          <a:p>
            <a:fld id="{3F342D60-093C-441C-B22B-3C7304FC9F2A}" type="slidenum">
              <a:rPr lang="zh-TW" altLang="en-US" smtClean="0"/>
              <a:t>11</a:t>
            </a:fld>
            <a:endParaRPr lang="zh-TW" altLang="en-US"/>
          </a:p>
        </p:txBody>
      </p:sp>
    </p:spTree>
    <p:extLst>
      <p:ext uri="{BB962C8B-B14F-4D97-AF65-F5344CB8AC3E}">
        <p14:creationId xmlns:p14="http://schemas.microsoft.com/office/powerpoint/2010/main" val="1947535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14</a:t>
            </a:fld>
            <a:endParaRPr lang="zh-TW" altLang="en-US"/>
          </a:p>
        </p:txBody>
      </p:sp>
    </p:spTree>
    <p:extLst>
      <p:ext uri="{BB962C8B-B14F-4D97-AF65-F5344CB8AC3E}">
        <p14:creationId xmlns:p14="http://schemas.microsoft.com/office/powerpoint/2010/main" val="1392912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altLang="zh-TW" dirty="0" smtClean="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15</a:t>
            </a:fld>
            <a:endParaRPr lang="zh-TW" altLang="en-US"/>
          </a:p>
        </p:txBody>
      </p:sp>
    </p:spTree>
    <p:extLst>
      <p:ext uri="{BB962C8B-B14F-4D97-AF65-F5344CB8AC3E}">
        <p14:creationId xmlns:p14="http://schemas.microsoft.com/office/powerpoint/2010/main" val="14065826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BC0C5ECB-B6A9-4FC2-BE85-03F5EF7D113F}" type="slidenum">
              <a:rPr lang="zh-TW" altLang="en-US" smtClean="0"/>
              <a:t>16</a:t>
            </a:fld>
            <a:endParaRPr lang="zh-TW" altLang="en-US"/>
          </a:p>
        </p:txBody>
      </p:sp>
    </p:spTree>
    <p:extLst>
      <p:ext uri="{BB962C8B-B14F-4D97-AF65-F5344CB8AC3E}">
        <p14:creationId xmlns:p14="http://schemas.microsoft.com/office/powerpoint/2010/main" val="16123275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 name="Shape 281"/>
          <p:cNvSpPr>
            <a:spLocks noGrp="1" noRot="1" noChangeAspect="1"/>
          </p:cNvSpPr>
          <p:nvPr>
            <p:ph type="sldImg"/>
          </p:nvPr>
        </p:nvSpPr>
        <p:spPr>
          <a:prstGeom prst="rect">
            <a:avLst/>
          </a:prstGeom>
        </p:spPr>
        <p:txBody>
          <a:bodyPr/>
          <a:lstStyle/>
          <a:p>
            <a:endParaRPr/>
          </a:p>
        </p:txBody>
      </p:sp>
      <p:sp>
        <p:nvSpPr>
          <p:cNvPr id="282" name="Shape 282"/>
          <p:cNvSpPr>
            <a:spLocks noGrp="1"/>
          </p:cNvSpPr>
          <p:nvPr>
            <p:ph type="body" sz="quarter" idx="1"/>
          </p:nvPr>
        </p:nvSpPr>
        <p:spPr>
          <a:prstGeom prst="rect">
            <a:avLst/>
          </a:prstGeom>
        </p:spPr>
        <p:txBody>
          <a:bodyPr/>
          <a:lstStyle/>
          <a:p>
            <a:pPr>
              <a:defRPr b="1"/>
            </a:pPr>
            <a:r>
              <a:t>XX省惡人恶报事例</a:t>
            </a:r>
          </a:p>
          <a:p>
            <a:pPr>
              <a:defRPr u="sng"/>
            </a:pPr>
            <a:r>
              <a:rPr>
                <a:solidFill>
                  <a:srgbClr val="0000FF"/>
                </a:solidFill>
                <a:uFill>
                  <a:solidFill>
                    <a:srgbClr val="0000FF"/>
                  </a:solidFill>
                </a:uFill>
                <a:hlinkClick r:id="rId3"/>
              </a:rPr>
              <a:t>http://library.minghui.org/categoryb/6,276,11,6.htm</a:t>
            </a:r>
          </a:p>
        </p:txBody>
      </p:sp>
    </p:spTree>
    <p:extLst>
      <p:ext uri="{BB962C8B-B14F-4D97-AF65-F5344CB8AC3E}">
        <p14:creationId xmlns:p14="http://schemas.microsoft.com/office/powerpoint/2010/main" val="3080554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2017/8/7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6393889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2017/8/7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2723908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2017/8/7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2624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2017/8/7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708252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0946E90E-4A05-4D29-B676-ADFE5E9BC2B6}" type="datetimeFigureOut">
              <a:rPr lang="zh-TW" altLang="en-US" smtClean="0"/>
              <a:t>2017/8/7</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2305962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2017/8/7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8611759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0946E90E-4A05-4D29-B676-ADFE5E9BC2B6}" type="datetimeFigureOut">
              <a:rPr lang="zh-TW" altLang="en-US" smtClean="0"/>
              <a:t>2017/8/7</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1840440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0946E90E-4A05-4D29-B676-ADFE5E9BC2B6}" type="datetimeFigureOut">
              <a:rPr lang="zh-TW" altLang="en-US" smtClean="0"/>
              <a:t>2017/8/7</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319471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0946E90E-4A05-4D29-B676-ADFE5E9BC2B6}" type="datetimeFigureOut">
              <a:rPr lang="zh-TW" altLang="en-US" smtClean="0"/>
              <a:t>2017/8/7</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952615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2017/8/7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3809498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0946E90E-4A05-4D29-B676-ADFE5E9BC2B6}" type="datetimeFigureOut">
              <a:rPr lang="zh-TW" altLang="en-US" smtClean="0"/>
              <a:t>2017/8/7</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77610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46E90E-4A05-4D29-B676-ADFE5E9BC2B6}" type="datetimeFigureOut">
              <a:rPr lang="zh-TW" altLang="en-US" smtClean="0"/>
              <a:t>2017/8/7</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19991F-E2F8-4909-90BD-B6863248F053}" type="slidenum">
              <a:rPr lang="zh-TW" altLang="en-US" smtClean="0"/>
              <a:t>‹#›</a:t>
            </a:fld>
            <a:endParaRPr lang="zh-TW" altLang="en-US"/>
          </a:p>
        </p:txBody>
      </p:sp>
    </p:spTree>
    <p:extLst>
      <p:ext uri="{BB962C8B-B14F-4D97-AF65-F5344CB8AC3E}">
        <p14:creationId xmlns:p14="http://schemas.microsoft.com/office/powerpoint/2010/main" val="1905037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www.ntdtv.com/xtr/b5/articlelistbytag_%E6%B3%95%E8%BC%AA%E5%8A%9F%E5%AD%B8%E5%93%A1.html" TargetMode="External"/><Relationship Id="rId2" Type="http://schemas.openxmlformats.org/officeDocument/2006/relationships/image" Target="../media/image4.png"/><Relationship Id="rId1" Type="http://schemas.openxmlformats.org/officeDocument/2006/relationships/slideLayout" Target="../slideLayouts/slideLayout8.xml"/><Relationship Id="rId6" Type="http://schemas.openxmlformats.org/officeDocument/2006/relationships/hyperlink" Target="http://www.ntdtv.com/xtr/b5/articlelistbytag_%E8%BF%AB%E5%AE%B3%E6%B3%95%E8%BC%AA%E5%8A%9F.html" TargetMode="External"/><Relationship Id="rId5" Type="http://schemas.openxmlformats.org/officeDocument/2006/relationships/hyperlink" Target="http://www.ntdtv.com/xtr/b5/articlelistbytag_%E4%B8%AD%E5%85%B1.html" TargetMode="External"/><Relationship Id="rId4" Type="http://schemas.openxmlformats.org/officeDocument/2006/relationships/hyperlink" Target="http://www.ntdtv.com/xtr/b5/articlelistbytag_%E5%9C%8B%E5%AE%B6%E8%B3%A0%E5%84%9F.html"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相關圖片"/>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79" y="0"/>
            <a:ext cx="9151396" cy="609329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8440" y="5458916"/>
            <a:ext cx="9135560" cy="1399084"/>
          </a:xfrm>
          <a:prstGeom prst="rect">
            <a:avLst/>
          </a:prstGeom>
          <a:solidFill>
            <a:schemeClr val="accent6">
              <a:lumMod val="75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TW" sz="3200" b="1" dirty="0" smtClean="0">
                <a:solidFill>
                  <a:schemeClr val="bg1"/>
                </a:solidFill>
                <a:latin typeface="微軟正黑體" panose="020B0604030504040204" pitchFamily="34" charset="-120"/>
                <a:ea typeface="微軟正黑體" panose="020B0604030504040204" pitchFamily="34" charset="-120"/>
              </a:rPr>
              <a:t>2017/08/7~9 </a:t>
            </a:r>
          </a:p>
          <a:p>
            <a:pPr algn="r"/>
            <a:r>
              <a:rPr lang="en-US" altLang="zh-TW" sz="3200" b="1" dirty="0" smtClean="0">
                <a:solidFill>
                  <a:schemeClr val="bg1"/>
                </a:solidFill>
                <a:latin typeface="微軟正黑體" panose="020B0604030504040204" pitchFamily="34" charset="-120"/>
                <a:ea typeface="微軟正黑體" panose="020B0604030504040204" pitchFamily="34" charset="-120"/>
              </a:rPr>
              <a:t>RTC</a:t>
            </a:r>
            <a:r>
              <a:rPr lang="zh-TW" altLang="zh-TW" sz="3200" b="1" dirty="0" smtClean="0">
                <a:solidFill>
                  <a:schemeClr val="bg1"/>
                </a:solidFill>
                <a:latin typeface="微軟正黑體" panose="020B0604030504040204" pitchFamily="34" charset="-120"/>
                <a:ea typeface="微軟正黑體" panose="020B0604030504040204" pitchFamily="34" charset="-120"/>
              </a:rPr>
              <a:t>专案</a:t>
            </a:r>
            <a:r>
              <a:rPr lang="zh-CN" altLang="zh-TW" sz="3200" b="1" dirty="0" smtClean="0">
                <a:solidFill>
                  <a:schemeClr val="bg1"/>
                </a:solidFill>
                <a:latin typeface="微軟正黑體" panose="020B0604030504040204" pitchFamily="34" charset="-120"/>
                <a:ea typeface="微軟正黑體" panose="020B0604030504040204" pitchFamily="34" charset="-120"/>
              </a:rPr>
              <a:t>说明参考资料</a:t>
            </a:r>
            <a:endParaRPr lang="en-US" altLang="zh-CN" sz="3200" b="1" dirty="0" smtClean="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88580531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4067945" cy="6858000"/>
          </a:xfrm>
          <a:prstGeom prst="rect">
            <a:avLst/>
          </a:prstGeom>
          <a:solidFill>
            <a:schemeClr val="tx2">
              <a:lumMod val="50000"/>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TW" sz="3200" b="1" dirty="0" smtClean="0">
              <a:latin typeface="微軟正黑體" panose="020B0604030504040204" pitchFamily="34" charset="-120"/>
              <a:ea typeface="微軟正黑體" panose="020B0604030504040204" pitchFamily="34" charset="-120"/>
            </a:endParaRPr>
          </a:p>
        </p:txBody>
      </p:sp>
      <p:sp>
        <p:nvSpPr>
          <p:cNvPr id="2" name="文字方塊 1"/>
          <p:cNvSpPr txBox="1"/>
          <p:nvPr/>
        </p:nvSpPr>
        <p:spPr>
          <a:xfrm>
            <a:off x="101252" y="188640"/>
            <a:ext cx="3809056" cy="646331"/>
          </a:xfrm>
          <a:prstGeom prst="rect">
            <a:avLst/>
          </a:prstGeom>
          <a:noFill/>
        </p:spPr>
        <p:txBody>
          <a:bodyPr wrap="none" rtlCol="0">
            <a:spAutoFit/>
          </a:bodyPr>
          <a:lstStyle/>
          <a:p>
            <a:r>
              <a:rPr lang="en-US" altLang="zh-TW" sz="3600" b="1" dirty="0">
                <a:solidFill>
                  <a:schemeClr val="bg1"/>
                </a:solidFill>
                <a:latin typeface="微軟正黑體" panose="020B0604030504040204" pitchFamily="34" charset="-120"/>
                <a:ea typeface="微軟正黑體" panose="020B0604030504040204" pitchFamily="34" charset="-120"/>
              </a:rPr>
              <a:t>4</a:t>
            </a:r>
            <a:r>
              <a:rPr lang="en-US" altLang="zh-TW" sz="3600" b="1" dirty="0" smtClean="0">
                <a:solidFill>
                  <a:schemeClr val="bg1"/>
                </a:solidFill>
                <a:latin typeface="微軟正黑體" panose="020B0604030504040204" pitchFamily="34" charset="-120"/>
                <a:ea typeface="微軟正黑體" panose="020B0604030504040204" pitchFamily="34" charset="-120"/>
              </a:rPr>
              <a:t>.</a:t>
            </a:r>
            <a:r>
              <a:rPr lang="zh-TW" altLang="en-US" sz="3600" b="1" dirty="0" smtClean="0">
                <a:solidFill>
                  <a:schemeClr val="bg1"/>
                </a:solidFill>
                <a:latin typeface="微軟正黑體" panose="020B0604030504040204" pitchFamily="34" charset="-120"/>
                <a:ea typeface="微軟正黑體" panose="020B0604030504040204" pitchFamily="34" charset="-120"/>
              </a:rPr>
              <a:t>江苏省迫害情况</a:t>
            </a:r>
            <a:endParaRPr lang="zh-TW" altLang="en-US" sz="3600" b="1" dirty="0">
              <a:solidFill>
                <a:schemeClr val="bg1"/>
              </a:solidFill>
              <a:latin typeface="微軟正黑體" panose="020B0604030504040204" pitchFamily="34" charset="-120"/>
              <a:ea typeface="微軟正黑體" panose="020B0604030504040204" pitchFamily="34" charset="-120"/>
            </a:endParaRPr>
          </a:p>
        </p:txBody>
      </p:sp>
      <p:sp>
        <p:nvSpPr>
          <p:cNvPr id="5" name="矩形 4"/>
          <p:cNvSpPr/>
          <p:nvPr/>
        </p:nvSpPr>
        <p:spPr>
          <a:xfrm>
            <a:off x="107504" y="1124744"/>
            <a:ext cx="3744416" cy="2800767"/>
          </a:xfrm>
          <a:prstGeom prst="rect">
            <a:avLst/>
          </a:prstGeom>
        </p:spPr>
        <p:txBody>
          <a:bodyPr wrap="square">
            <a:spAutoFit/>
          </a:bodyPr>
          <a:lstStyle/>
          <a:p>
            <a:r>
              <a:rPr lang="zh-CN" altLang="zh-TW" sz="2000" dirty="0" smtClean="0">
                <a:solidFill>
                  <a:schemeClr val="bg1"/>
                </a:solidFill>
                <a:latin typeface="微軟正黑體" panose="020B0604030504040204" pitchFamily="34" charset="-120"/>
                <a:ea typeface="微軟正黑體" panose="020B0604030504040204" pitchFamily="34" charset="-120"/>
              </a:rPr>
              <a:t>截至</a:t>
            </a:r>
            <a:r>
              <a:rPr lang="en-US" altLang="zh-TW" sz="2000" dirty="0" smtClean="0">
                <a:solidFill>
                  <a:schemeClr val="bg1"/>
                </a:solidFill>
                <a:latin typeface="微軟正黑體" panose="020B0604030504040204" pitchFamily="34" charset="-120"/>
                <a:ea typeface="微軟正黑體" panose="020B0604030504040204" pitchFamily="34" charset="-120"/>
              </a:rPr>
              <a:t>2017</a:t>
            </a:r>
            <a:r>
              <a:rPr lang="zh-CN" altLang="zh-TW" sz="2000" dirty="0" smtClean="0">
                <a:solidFill>
                  <a:schemeClr val="bg1"/>
                </a:solidFill>
                <a:latin typeface="微軟正黑體" panose="020B0604030504040204" pitchFamily="34" charset="-120"/>
                <a:ea typeface="微軟正黑體" panose="020B0604030504040204" pitchFamily="34" charset="-120"/>
              </a:rPr>
              <a:t>年</a:t>
            </a:r>
            <a:r>
              <a:rPr lang="en-US" altLang="zh-CN" sz="2000" dirty="0" smtClean="0">
                <a:solidFill>
                  <a:schemeClr val="bg1"/>
                </a:solidFill>
                <a:latin typeface="微軟正黑體" panose="020B0604030504040204" pitchFamily="34" charset="-120"/>
                <a:ea typeface="微軟正黑體" panose="020B0604030504040204" pitchFamily="34" charset="-120"/>
              </a:rPr>
              <a:t>8</a:t>
            </a:r>
            <a:r>
              <a:rPr lang="zh-CN" altLang="zh-TW" sz="2000" dirty="0" smtClean="0">
                <a:solidFill>
                  <a:schemeClr val="bg1"/>
                </a:solidFill>
                <a:latin typeface="微軟正黑體" panose="020B0604030504040204" pitchFamily="34" charset="-120"/>
                <a:ea typeface="微軟正黑體" panose="020B0604030504040204" pitchFamily="34" charset="-120"/>
              </a:rPr>
              <a:t>月</a:t>
            </a:r>
            <a:r>
              <a:rPr lang="en-US" altLang="zh-CN" sz="2000" dirty="0" smtClean="0">
                <a:solidFill>
                  <a:schemeClr val="bg1"/>
                </a:solidFill>
                <a:latin typeface="微軟正黑體" panose="020B0604030504040204" pitchFamily="34" charset="-120"/>
                <a:ea typeface="微軟正黑體" panose="020B0604030504040204" pitchFamily="34" charset="-120"/>
              </a:rPr>
              <a:t>3</a:t>
            </a:r>
            <a:r>
              <a:rPr lang="zh-CN" altLang="zh-TW" sz="2000" dirty="0" smtClean="0">
                <a:solidFill>
                  <a:schemeClr val="bg1"/>
                </a:solidFill>
                <a:latin typeface="微軟正黑體" panose="020B0604030504040204" pitchFamily="34" charset="-120"/>
                <a:ea typeface="微軟正黑體" panose="020B0604030504040204" pitchFamily="34" charset="-120"/>
              </a:rPr>
              <a:t>日</a:t>
            </a:r>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zh-CN" altLang="zh-TW" sz="2000" dirty="0" smtClean="0">
                <a:solidFill>
                  <a:schemeClr val="bg1"/>
                </a:solidFill>
                <a:latin typeface="微軟正黑體" panose="020B0604030504040204" pitchFamily="34" charset="-120"/>
                <a:ea typeface="微軟正黑體" panose="020B0604030504040204" pitchFamily="34" charset="-120"/>
              </a:rPr>
              <a:t>明慧数据馆数据统计显示，</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400" dirty="0" smtClean="0">
              <a:solidFill>
                <a:schemeClr val="bg1"/>
              </a:solidFill>
              <a:latin typeface="微軟正黑體" panose="020B0604030504040204" pitchFamily="34" charset="-120"/>
              <a:ea typeface="微軟正黑體" panose="020B0604030504040204" pitchFamily="34" charset="-120"/>
            </a:endParaRPr>
          </a:p>
          <a:p>
            <a:r>
              <a:rPr lang="zh-CN" altLang="zh-TW" sz="2000" dirty="0" smtClean="0">
                <a:solidFill>
                  <a:schemeClr val="bg1"/>
                </a:solidFill>
                <a:latin typeface="微軟正黑體" panose="020B0604030504040204" pitchFamily="34" charset="-120"/>
                <a:ea typeface="微軟正黑體" panose="020B0604030504040204" pitchFamily="34" charset="-120"/>
              </a:rPr>
              <a:t>迫害法轮功案例共计</a:t>
            </a:r>
            <a:r>
              <a:rPr lang="en-US" altLang="zh-CN" sz="2400" b="1" dirty="0" smtClean="0">
                <a:solidFill>
                  <a:srgbClr val="FFFF00"/>
                </a:solidFill>
                <a:latin typeface="微軟正黑體" panose="020B0604030504040204" pitchFamily="34" charset="-120"/>
                <a:ea typeface="微軟正黑體" panose="020B0604030504040204" pitchFamily="34" charset="-120"/>
              </a:rPr>
              <a:t>2064</a:t>
            </a:r>
            <a:r>
              <a:rPr lang="zh-CN" altLang="zh-TW" sz="2000" dirty="0" smtClean="0">
                <a:solidFill>
                  <a:schemeClr val="bg1"/>
                </a:solidFill>
                <a:latin typeface="微軟正黑體" panose="020B0604030504040204" pitchFamily="34" charset="-120"/>
                <a:ea typeface="微軟正黑體" panose="020B0604030504040204" pitchFamily="34" charset="-120"/>
              </a:rPr>
              <a:t>例</a:t>
            </a:r>
            <a:r>
              <a:rPr lang="zh-CN" altLang="zh-TW" sz="2000" dirty="0">
                <a:solidFill>
                  <a:schemeClr val="bg1"/>
                </a:solidFill>
                <a:latin typeface="微軟正黑體" panose="020B0604030504040204" pitchFamily="34" charset="-120"/>
                <a:ea typeface="微軟正黑體" panose="020B0604030504040204" pitchFamily="34" charset="-120"/>
              </a:rPr>
              <a:t>。</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zh-TW" altLang="en-US" sz="2000" dirty="0" smtClean="0">
                <a:solidFill>
                  <a:schemeClr val="bg1"/>
                </a:solidFill>
                <a:latin typeface="微軟正黑體" panose="020B0604030504040204" pitchFamily="34" charset="-120"/>
                <a:ea typeface="微軟正黑體" panose="020B0604030504040204" pitchFamily="34" charset="-120"/>
              </a:rPr>
              <a:t>直接</a:t>
            </a:r>
            <a:r>
              <a:rPr lang="zh-CN" altLang="zh-TW" sz="2000" dirty="0" smtClean="0">
                <a:solidFill>
                  <a:schemeClr val="bg1"/>
                </a:solidFill>
                <a:latin typeface="微軟正黑體" panose="020B0604030504040204" pitchFamily="34" charset="-120"/>
                <a:ea typeface="微軟正黑體" panose="020B0604030504040204" pitchFamily="34" charset="-120"/>
              </a:rPr>
              <a:t>受迫害人数</a:t>
            </a:r>
            <a:r>
              <a:rPr lang="en-US" altLang="zh-CN" sz="2400" b="1" dirty="0" smtClean="0">
                <a:solidFill>
                  <a:srgbClr val="FFFF00"/>
                </a:solidFill>
                <a:latin typeface="微軟正黑體" panose="020B0604030504040204" pitchFamily="34" charset="-120"/>
                <a:ea typeface="微軟正黑體" panose="020B0604030504040204" pitchFamily="34" charset="-120"/>
              </a:rPr>
              <a:t>2194</a:t>
            </a:r>
            <a:r>
              <a:rPr lang="zh-CN" altLang="zh-TW" sz="2000" dirty="0" smtClean="0">
                <a:solidFill>
                  <a:schemeClr val="bg1"/>
                </a:solidFill>
                <a:latin typeface="微軟正黑體" panose="020B0604030504040204" pitchFamily="34" charset="-120"/>
                <a:ea typeface="微軟正黑體" panose="020B0604030504040204" pitchFamily="34" charset="-120"/>
              </a:rPr>
              <a:t>人</a:t>
            </a:r>
            <a:r>
              <a:rPr lang="zh-CN" altLang="zh-TW" sz="2000" dirty="0">
                <a:solidFill>
                  <a:schemeClr val="bg1"/>
                </a:solidFill>
                <a:latin typeface="微軟正黑體" panose="020B0604030504040204" pitchFamily="34" charset="-120"/>
                <a:ea typeface="微軟正黑體" panose="020B0604030504040204" pitchFamily="34" charset="-120"/>
              </a:rPr>
              <a:t>。</a:t>
            </a:r>
            <a:endParaRPr lang="zh-TW" altLang="zh-TW" sz="2000" dirty="0">
              <a:solidFill>
                <a:schemeClr val="bg1"/>
              </a:solidFill>
              <a:latin typeface="微軟正黑體" panose="020B0604030504040204" pitchFamily="34" charset="-120"/>
              <a:ea typeface="微軟正黑體" panose="020B0604030504040204" pitchFamily="34" charset="-120"/>
            </a:endParaRPr>
          </a:p>
          <a:p>
            <a:endParaRPr lang="en-US" altLang="zh-CN" sz="2000" dirty="0" smtClean="0">
              <a:solidFill>
                <a:schemeClr val="bg1"/>
              </a:solidFill>
              <a:latin typeface="微軟正黑體" panose="020B0604030504040204" pitchFamily="34" charset="-120"/>
              <a:ea typeface="微軟正黑體" panose="020B0604030504040204" pitchFamily="34" charset="-120"/>
            </a:endParaRPr>
          </a:p>
          <a:p>
            <a:r>
              <a:rPr lang="zh-CN" altLang="zh-TW" sz="2000" dirty="0" smtClean="0">
                <a:solidFill>
                  <a:schemeClr val="bg1"/>
                </a:solidFill>
                <a:latin typeface="微軟正黑體" panose="020B0604030504040204" pitchFamily="34" charset="-120"/>
                <a:ea typeface="微軟正黑體" panose="020B0604030504040204" pitchFamily="34" charset="-120"/>
              </a:rPr>
              <a:t>受</a:t>
            </a:r>
            <a:r>
              <a:rPr lang="zh-CN" altLang="zh-TW" sz="2000" dirty="0">
                <a:solidFill>
                  <a:schemeClr val="bg1"/>
                </a:solidFill>
                <a:latin typeface="微軟正黑體" panose="020B0604030504040204" pitchFamily="34" charset="-120"/>
                <a:ea typeface="微軟正黑體" panose="020B0604030504040204" pitchFamily="34" charset="-120"/>
              </a:rPr>
              <a:t>迫害</a:t>
            </a:r>
            <a:r>
              <a:rPr lang="zh-CN" altLang="zh-TW" sz="2000" dirty="0" smtClean="0">
                <a:solidFill>
                  <a:schemeClr val="bg1"/>
                </a:solidFill>
                <a:latin typeface="微軟正黑體" panose="020B0604030504040204" pitchFamily="34" charset="-120"/>
                <a:ea typeface="微軟正黑體" panose="020B0604030504040204" pitchFamily="34" charset="-120"/>
              </a:rPr>
              <a:t>致死人数</a:t>
            </a:r>
            <a:r>
              <a:rPr lang="en-US" altLang="zh-CN" sz="2400" b="1" dirty="0" smtClean="0">
                <a:solidFill>
                  <a:srgbClr val="FFFF00"/>
                </a:solidFill>
                <a:latin typeface="微軟正黑體" panose="020B0604030504040204" pitchFamily="34" charset="-120"/>
                <a:ea typeface="微軟正黑體" panose="020B0604030504040204" pitchFamily="34" charset="-120"/>
              </a:rPr>
              <a:t>52</a:t>
            </a:r>
            <a:r>
              <a:rPr lang="zh-CN" altLang="zh-TW" sz="2000" dirty="0" smtClean="0">
                <a:solidFill>
                  <a:schemeClr val="bg1"/>
                </a:solidFill>
                <a:latin typeface="微軟正黑體" panose="020B0604030504040204" pitchFamily="34" charset="-120"/>
                <a:ea typeface="微軟正黑體" panose="020B0604030504040204" pitchFamily="34" charset="-120"/>
              </a:rPr>
              <a:t>人。</a:t>
            </a:r>
            <a:endParaRPr lang="en-US" altLang="zh-CN" sz="2000" dirty="0" smtClean="0">
              <a:solidFill>
                <a:schemeClr val="bg1"/>
              </a:solidFill>
              <a:latin typeface="微軟正黑體" panose="020B0604030504040204" pitchFamily="34" charset="-120"/>
              <a:ea typeface="微軟正黑體" panose="020B0604030504040204" pitchFamily="34" charset="-120"/>
            </a:endParaRPr>
          </a:p>
        </p:txBody>
      </p:sp>
      <p:sp>
        <p:nvSpPr>
          <p:cNvPr id="4" name="文字方塊 3"/>
          <p:cNvSpPr txBox="1"/>
          <p:nvPr/>
        </p:nvSpPr>
        <p:spPr>
          <a:xfrm>
            <a:off x="261552" y="6237312"/>
            <a:ext cx="3648756" cy="461665"/>
          </a:xfrm>
          <a:prstGeom prst="rect">
            <a:avLst/>
          </a:prstGeom>
          <a:noFill/>
        </p:spPr>
        <p:txBody>
          <a:bodyPr wrap="none" rtlCol="0">
            <a:spAutoFit/>
          </a:bodyPr>
          <a:lstStyle/>
          <a:p>
            <a:r>
              <a:rPr lang="zh-TW" altLang="en-US" sz="2400" b="1" dirty="0">
                <a:solidFill>
                  <a:schemeClr val="bg1"/>
                </a:solidFill>
                <a:latin typeface="微軟正黑體" panose="020B0604030504040204" pitchFamily="34" charset="-120"/>
                <a:ea typeface="微軟正黑體" panose="020B0604030504040204" pitchFamily="34" charset="-120"/>
              </a:rPr>
              <a:t>真善忍</a:t>
            </a:r>
            <a:r>
              <a:rPr lang="zh-TW" altLang="en-US" sz="2400" b="1" dirty="0" smtClean="0">
                <a:solidFill>
                  <a:schemeClr val="bg1"/>
                </a:solidFill>
                <a:latin typeface="微軟正黑體" panose="020B0604030504040204" pitchFamily="34" charset="-120"/>
                <a:ea typeface="微軟正黑體" panose="020B0604030504040204" pitchFamily="34" charset="-120"/>
              </a:rPr>
              <a:t>美展</a:t>
            </a:r>
            <a:r>
              <a:rPr lang="en-US" altLang="zh-TW" sz="2400" b="1" dirty="0" smtClean="0">
                <a:solidFill>
                  <a:schemeClr val="bg1"/>
                </a:solidFill>
                <a:latin typeface="微軟正黑體" panose="020B0604030504040204" pitchFamily="34" charset="-120"/>
                <a:ea typeface="微軟正黑體" panose="020B0604030504040204" pitchFamily="34" charset="-120"/>
              </a:rPr>
              <a:t>‧《</a:t>
            </a:r>
            <a:r>
              <a:rPr lang="zh-TW" altLang="en-US" sz="2400" dirty="0" smtClean="0">
                <a:solidFill>
                  <a:schemeClr val="bg1"/>
                </a:solidFill>
                <a:latin typeface="微軟正黑體" panose="020B0604030504040204" pitchFamily="34" charset="-120"/>
                <a:ea typeface="微軟正黑體" panose="020B0604030504040204" pitchFamily="34" charset="-120"/>
              </a:rPr>
              <a:t>无家可归</a:t>
            </a:r>
            <a:r>
              <a:rPr lang="en-US" altLang="zh-TW" sz="2400" b="1" dirty="0" smtClean="0">
                <a:solidFill>
                  <a:schemeClr val="bg1"/>
                </a:solidFill>
                <a:latin typeface="微軟正黑體" panose="020B0604030504040204" pitchFamily="34" charset="-120"/>
                <a:ea typeface="微軟正黑體" panose="020B0604030504040204" pitchFamily="34" charset="-120"/>
              </a:rPr>
              <a:t>》</a:t>
            </a:r>
            <a:endParaRPr lang="zh-TW" altLang="en-US" sz="2400" b="1" dirty="0">
              <a:solidFill>
                <a:schemeClr val="bg1"/>
              </a:solidFill>
              <a:latin typeface="微軟正黑體" panose="020B0604030504040204" pitchFamily="34" charset="-120"/>
              <a:ea typeface="微軟正黑體" panose="020B0604030504040204" pitchFamily="34" charset="-120"/>
            </a:endParaRPr>
          </a:p>
        </p:txBody>
      </p:sp>
      <p:pic>
        <p:nvPicPr>
          <p:cNvPr id="2050" name="Picture 2" descr="D:\10-個人\真善忍美展\ddb30680a691d157187ee1cf9e896d0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045" r="2307"/>
          <a:stretch/>
        </p:blipFill>
        <p:spPr bwMode="auto">
          <a:xfrm>
            <a:off x="4032524" y="0"/>
            <a:ext cx="5111476" cy="685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64351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群組 6"/>
          <p:cNvGrpSpPr/>
          <p:nvPr/>
        </p:nvGrpSpPr>
        <p:grpSpPr>
          <a:xfrm>
            <a:off x="0" y="-1"/>
            <a:ext cx="9144000" cy="1052737"/>
            <a:chOff x="0" y="-1"/>
            <a:chExt cx="9144000" cy="1052737"/>
          </a:xfrm>
        </p:grpSpPr>
        <p:pic>
          <p:nvPicPr>
            <p:cNvPr id="8" name="Picture 4" descr="「活摘器官」的圖片搜尋結果"/>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7015" r="42154"/>
            <a:stretch/>
          </p:blipFill>
          <p:spPr bwMode="auto">
            <a:xfrm>
              <a:off x="8014570" y="0"/>
              <a:ext cx="1129430" cy="1052736"/>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0" y="-1"/>
              <a:ext cx="8014570" cy="105273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 5. </a:t>
              </a:r>
              <a:r>
                <a:rPr lang="zh-TW" altLang="en-US" sz="3200" b="1" dirty="0" smtClean="0">
                  <a:solidFill>
                    <a:schemeClr val="bg1"/>
                  </a:solidFill>
                  <a:latin typeface="微軟正黑體" panose="020B0604030504040204" pitchFamily="34" charset="-120"/>
                  <a:ea typeface="微軟正黑體" panose="020B0604030504040204" pitchFamily="34" charset="-120"/>
                </a:rPr>
                <a:t>江苏省涉嫌活摘器官医院名单</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grpSp>
      <p:sp>
        <p:nvSpPr>
          <p:cNvPr id="10" name="矩形 9"/>
          <p:cNvSpPr/>
          <p:nvPr/>
        </p:nvSpPr>
        <p:spPr>
          <a:xfrm>
            <a:off x="327883" y="6021288"/>
            <a:ext cx="8255757" cy="584775"/>
          </a:xfrm>
          <a:prstGeom prst="rect">
            <a:avLst/>
          </a:prstGeom>
        </p:spPr>
        <p:txBody>
          <a:bodyPr wrap="square">
            <a:spAutoFit/>
          </a:bodyPr>
          <a:lstStyle/>
          <a:p>
            <a:r>
              <a:rPr lang="zh-TW" altLang="en-US" sz="1600" dirty="0">
                <a:latin typeface="微軟正黑體" panose="020B0604030504040204" pitchFamily="34" charset="-120"/>
                <a:ea typeface="微軟正黑體" panose="020B0604030504040204" pitchFamily="34" charset="-120"/>
              </a:rPr>
              <a:t>資料</a:t>
            </a:r>
            <a:r>
              <a:rPr lang="zh-TW" altLang="en-US" sz="1600" dirty="0" smtClean="0">
                <a:latin typeface="微軟正黑體" panose="020B0604030504040204" pitchFamily="34" charset="-120"/>
                <a:ea typeface="微軟正黑體" panose="020B0604030504040204" pitchFamily="34" charset="-120"/>
              </a:rPr>
              <a:t>來源：</a:t>
            </a:r>
            <a:r>
              <a:rPr lang="zh-CN" altLang="en-US" sz="1600" dirty="0" smtClean="0">
                <a:latin typeface="微軟正黑體" panose="020B0604030504040204" pitchFamily="34" charset="-120"/>
                <a:ea typeface="微軟正黑體" panose="020B0604030504040204" pitchFamily="34" charset="-120"/>
              </a:rPr>
              <a:t>追查國際公佈中共</a:t>
            </a:r>
            <a:r>
              <a:rPr lang="en-US" altLang="zh-CN" sz="1600" dirty="0" smtClean="0">
                <a:latin typeface="微軟正黑體" panose="020B0604030504040204" pitchFamily="34" charset="-120"/>
                <a:ea typeface="微軟正黑體" panose="020B0604030504040204" pitchFamily="34" charset="-120"/>
              </a:rPr>
              <a:t>788</a:t>
            </a:r>
            <a:r>
              <a:rPr lang="zh-CN" altLang="en-US" sz="1600" dirty="0" smtClean="0">
                <a:latin typeface="微軟正黑體" panose="020B0604030504040204" pitchFamily="34" charset="-120"/>
                <a:ea typeface="微軟正黑體" panose="020B0604030504040204" pitchFamily="34" charset="-120"/>
              </a:rPr>
              <a:t>家非軍隊系統醫療機構共</a:t>
            </a:r>
            <a:r>
              <a:rPr lang="en-US" altLang="zh-TW" sz="1600" b="1" dirty="0" smtClean="0"/>
              <a:t>7</a:t>
            </a:r>
            <a:r>
              <a:rPr lang="en-US" altLang="zh-TW" sz="1600" b="1" dirty="0"/>
              <a:t>, </a:t>
            </a:r>
            <a:r>
              <a:rPr lang="en-US" altLang="zh-TW" sz="1600" b="1" dirty="0" smtClean="0"/>
              <a:t>423</a:t>
            </a:r>
            <a:r>
              <a:rPr lang="zh-CN" altLang="en-US" sz="1600" dirty="0" smtClean="0">
                <a:latin typeface="微軟正黑體" panose="020B0604030504040204" pitchFamily="34" charset="-120"/>
                <a:ea typeface="微軟正黑體" panose="020B0604030504040204" pitchFamily="34" charset="-120"/>
              </a:rPr>
              <a:t>名醫務人員的追查名單</a:t>
            </a:r>
            <a:r>
              <a:rPr lang="en-US" altLang="zh-CN" sz="1600" dirty="0" smtClean="0">
                <a:latin typeface="微軟正黑體" panose="020B0604030504040204" pitchFamily="34" charset="-120"/>
                <a:ea typeface="微軟正黑體" panose="020B0604030504040204" pitchFamily="34" charset="-120"/>
              </a:rPr>
              <a:t>(</a:t>
            </a:r>
            <a:r>
              <a:rPr lang="en-US" altLang="zh-CN" sz="1600" dirty="0">
                <a:latin typeface="微軟正黑體" panose="020B0604030504040204" pitchFamily="34" charset="-120"/>
                <a:ea typeface="微軟正黑體" panose="020B0604030504040204" pitchFamily="34" charset="-120"/>
              </a:rPr>
              <a:t>2014</a:t>
            </a:r>
            <a:r>
              <a:rPr lang="zh-CN" altLang="en-US" sz="1600" dirty="0">
                <a:latin typeface="微軟正黑體" panose="020B0604030504040204" pitchFamily="34" charset="-120"/>
                <a:ea typeface="微軟正黑體" panose="020B0604030504040204" pitchFamily="34" charset="-120"/>
              </a:rPr>
              <a:t>年</a:t>
            </a:r>
            <a:r>
              <a:rPr lang="en-US" altLang="zh-CN" sz="1600" dirty="0">
                <a:latin typeface="微軟正黑體" panose="020B0604030504040204" pitchFamily="34" charset="-120"/>
                <a:ea typeface="微軟正黑體" panose="020B0604030504040204" pitchFamily="34" charset="-120"/>
              </a:rPr>
              <a:t>12</a:t>
            </a:r>
            <a:r>
              <a:rPr lang="zh-CN" altLang="en-US" sz="1600" dirty="0">
                <a:latin typeface="微軟正黑體" panose="020B0604030504040204" pitchFamily="34" charset="-120"/>
                <a:ea typeface="微軟正黑體" panose="020B0604030504040204" pitchFamily="34" charset="-120"/>
              </a:rPr>
              <a:t>月</a:t>
            </a:r>
            <a:r>
              <a:rPr lang="en-US" altLang="zh-CN" sz="1600" dirty="0">
                <a:latin typeface="微軟正黑體" panose="020B0604030504040204" pitchFamily="34" charset="-120"/>
                <a:ea typeface="微軟正黑體" panose="020B0604030504040204" pitchFamily="34" charset="-120"/>
              </a:rPr>
              <a:t>26</a:t>
            </a:r>
            <a:r>
              <a:rPr lang="zh-CN" altLang="en-US" sz="1600" dirty="0">
                <a:latin typeface="微軟正黑體" panose="020B0604030504040204" pitchFamily="34" charset="-120"/>
                <a:ea typeface="微軟正黑體" panose="020B0604030504040204" pitchFamily="34" charset="-120"/>
              </a:rPr>
              <a:t>日</a:t>
            </a:r>
            <a:r>
              <a:rPr lang="en-US" altLang="zh-CN" sz="1600" dirty="0">
                <a:latin typeface="微軟正黑體" panose="020B0604030504040204" pitchFamily="34" charset="-120"/>
                <a:ea typeface="微軟正黑體" panose="020B0604030504040204" pitchFamily="34" charset="-120"/>
              </a:rPr>
              <a:t>)</a:t>
            </a:r>
            <a:r>
              <a:rPr lang="zh-CN" altLang="en-US" sz="1600" dirty="0" smtClean="0">
                <a:latin typeface="微軟正黑體" panose="020B0604030504040204" pitchFamily="34" charset="-120"/>
                <a:ea typeface="微軟正黑體" panose="020B0604030504040204" pitchFamily="34" charset="-120"/>
              </a:rPr>
              <a:t>。</a:t>
            </a:r>
            <a:r>
              <a:rPr lang="en-US" altLang="zh-CN" sz="1600" dirty="0">
                <a:latin typeface="微軟正黑體" panose="020B0604030504040204" pitchFamily="34" charset="-120"/>
                <a:ea typeface="微軟正黑體" panose="020B0604030504040204" pitchFamily="34" charset="-120"/>
              </a:rPr>
              <a:t>http://</a:t>
            </a:r>
            <a:r>
              <a:rPr lang="en-US" altLang="zh-CN" sz="1600" dirty="0" smtClean="0">
                <a:latin typeface="微軟正黑體" panose="020B0604030504040204" pitchFamily="34" charset="-120"/>
                <a:ea typeface="微軟正黑體" panose="020B0604030504040204" pitchFamily="34" charset="-120"/>
              </a:rPr>
              <a:t>www.zhuichaguoji.org/node/45795</a:t>
            </a:r>
          </a:p>
        </p:txBody>
      </p:sp>
      <p:sp>
        <p:nvSpPr>
          <p:cNvPr id="2" name="矩形 1"/>
          <p:cNvSpPr/>
          <p:nvPr/>
        </p:nvSpPr>
        <p:spPr>
          <a:xfrm>
            <a:off x="229540" y="3284984"/>
            <a:ext cx="5134548" cy="2308324"/>
          </a:xfrm>
          <a:prstGeom prst="rect">
            <a:avLst/>
          </a:prstGeom>
          <a:ln>
            <a:solidFill>
              <a:srgbClr val="C00000"/>
            </a:solidFill>
          </a:ln>
        </p:spPr>
        <p:txBody>
          <a:bodyPr wrap="square">
            <a:spAutoFit/>
          </a:bodyPr>
          <a:lstStyle/>
          <a:p>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截至</a:t>
            </a:r>
            <a:r>
              <a:rPr lang="en-US" altLang="zh-TW" sz="2400" dirty="0" smtClean="0">
                <a:latin typeface="微軟正黑體" panose="020B0604030504040204" pitchFamily="34" charset="-120"/>
                <a:ea typeface="微軟正黑體" panose="020B0604030504040204" pitchFamily="34" charset="-120"/>
              </a:rPr>
              <a:t>2014</a:t>
            </a:r>
            <a:r>
              <a:rPr lang="zh-TW" altLang="en-US" sz="2400" dirty="0" smtClean="0">
                <a:latin typeface="微軟正黑體" panose="020B0604030504040204" pitchFamily="34" charset="-120"/>
                <a:ea typeface="微軟正黑體" panose="020B0604030504040204" pitchFamily="34" charset="-120"/>
              </a:rPr>
              <a:t>年底，追查国际公布了</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b="1" dirty="0" smtClean="0">
                <a:solidFill>
                  <a:srgbClr val="C00000"/>
                </a:solidFill>
                <a:latin typeface="微軟正黑體" panose="020B0604030504040204" pitchFamily="34" charset="-120"/>
                <a:ea typeface="微軟正黑體" panose="020B0604030504040204" pitchFamily="34" charset="-120"/>
              </a:rPr>
              <a:t>江苏</a:t>
            </a:r>
            <a:r>
              <a:rPr lang="zh-CN" altLang="en-US" sz="2400" b="1" dirty="0" smtClean="0">
                <a:solidFill>
                  <a:srgbClr val="C00000"/>
                </a:solidFill>
                <a:latin typeface="微軟正黑體" panose="020B0604030504040204" pitchFamily="34" charset="-120"/>
                <a:ea typeface="微軟正黑體" panose="020B0604030504040204" pitchFamily="34" charset="-120"/>
              </a:rPr>
              <a:t>省</a:t>
            </a:r>
            <a:r>
              <a:rPr lang="zh-TW" altLang="en-US" sz="2400" dirty="0" smtClean="0">
                <a:latin typeface="微軟正黑體" panose="020B0604030504040204" pitchFamily="34" charset="-120"/>
                <a:ea typeface="微軟正黑體" panose="020B0604030504040204" pitchFamily="34" charset="-120"/>
              </a:rPr>
              <a:t>涉嫌参与活摘法轮功学员器官</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的</a:t>
            </a:r>
            <a:r>
              <a:rPr lang="en-US" altLang="zh-TW" sz="2400" b="1" dirty="0" smtClean="0">
                <a:solidFill>
                  <a:srgbClr val="C00000"/>
                </a:solidFill>
                <a:latin typeface="微軟正黑體" panose="020B0604030504040204" pitchFamily="34" charset="-120"/>
                <a:ea typeface="微軟正黑體" panose="020B0604030504040204" pitchFamily="34" charset="-120"/>
              </a:rPr>
              <a:t>72</a:t>
            </a:r>
            <a:r>
              <a:rPr lang="zh-TW" altLang="en-US" sz="2400" b="1" dirty="0" smtClean="0">
                <a:solidFill>
                  <a:srgbClr val="C00000"/>
                </a:solidFill>
                <a:latin typeface="微軟正黑體" panose="020B0604030504040204" pitchFamily="34" charset="-120"/>
                <a:ea typeface="微軟正黑體" panose="020B0604030504040204" pitchFamily="34" charset="-120"/>
              </a:rPr>
              <a:t>家</a:t>
            </a:r>
            <a:r>
              <a:rPr lang="zh-TW" altLang="en-US" sz="2400" b="1" dirty="0" smtClean="0">
                <a:solidFill>
                  <a:srgbClr val="0070C0"/>
                </a:solidFill>
                <a:latin typeface="微軟正黑體" panose="020B0604030504040204" pitchFamily="34" charset="-120"/>
                <a:ea typeface="微軟正黑體" panose="020B0604030504040204" pitchFamily="34" charset="-120"/>
              </a:rPr>
              <a:t>医院</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latin typeface="微軟正黑體" panose="020B0604030504040204" pitchFamily="34" charset="-120"/>
                <a:ea typeface="微軟正黑體" panose="020B0604030504040204" pitchFamily="34" charset="-120"/>
              </a:rPr>
              <a:t>占全国医院数量</a:t>
            </a:r>
            <a:r>
              <a:rPr lang="en-US" altLang="zh-TW" sz="2400" b="1" dirty="0" smtClean="0">
                <a:solidFill>
                  <a:srgbClr val="0070C0"/>
                </a:solidFill>
                <a:latin typeface="微軟正黑體" panose="020B0604030504040204" pitchFamily="34" charset="-120"/>
                <a:ea typeface="微軟正黑體" panose="020B0604030504040204" pitchFamily="34" charset="-120"/>
              </a:rPr>
              <a:t>8.3%</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smtClean="0">
                <a:solidFill>
                  <a:srgbClr val="0070C0"/>
                </a:solidFill>
                <a:latin typeface="微軟正黑體" panose="020B0604030504040204" pitchFamily="34" charset="-120"/>
                <a:ea typeface="微軟正黑體" panose="020B0604030504040204" pitchFamily="34" charset="-120"/>
              </a:rPr>
              <a:t>、</a:t>
            </a:r>
            <a:r>
              <a:rPr lang="en-US" altLang="zh-CN" sz="2400" dirty="0" smtClean="0"/>
              <a:t> </a:t>
            </a:r>
            <a:r>
              <a:rPr lang="en-US" altLang="zh-CN" sz="2400" b="1" dirty="0" smtClean="0">
                <a:solidFill>
                  <a:srgbClr val="C00000"/>
                </a:solidFill>
                <a:latin typeface="微軟正黑體" panose="020B0604030504040204" pitchFamily="34" charset="-120"/>
                <a:ea typeface="微軟正黑體" panose="020B0604030504040204" pitchFamily="34" charset="-120"/>
              </a:rPr>
              <a:t>671</a:t>
            </a:r>
            <a:r>
              <a:rPr lang="zh-TW" altLang="en-US" sz="2400" b="1" dirty="0" smtClean="0">
                <a:solidFill>
                  <a:srgbClr val="C00000"/>
                </a:solidFill>
                <a:latin typeface="微軟正黑體" panose="020B0604030504040204" pitchFamily="34" charset="-120"/>
                <a:ea typeface="微軟正黑體" panose="020B0604030504040204" pitchFamily="34" charset="-120"/>
              </a:rPr>
              <a:t>名</a:t>
            </a:r>
            <a:r>
              <a:rPr lang="zh-TW" altLang="en-US" sz="2400" b="1" dirty="0" smtClean="0">
                <a:solidFill>
                  <a:srgbClr val="0070C0"/>
                </a:solidFill>
                <a:latin typeface="微軟正黑體" panose="020B0604030504040204" pitchFamily="34" charset="-120"/>
                <a:ea typeface="微軟正黑體" panose="020B0604030504040204" pitchFamily="34" charset="-120"/>
              </a:rPr>
              <a:t>医务人员</a:t>
            </a:r>
            <a:r>
              <a:rPr lang="zh-TW" altLang="en-US" sz="2400" dirty="0" smtClean="0">
                <a:latin typeface="微軟正黑體" panose="020B0604030504040204" pitchFamily="34" charset="-120"/>
                <a:ea typeface="微軟正黑體" panose="020B0604030504040204" pitchFamily="34" charset="-120"/>
              </a:rPr>
              <a:t>名单，</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并将他们立案追查。</a:t>
            </a:r>
            <a:endParaRPr lang="en-US" altLang="zh-TW" sz="2400" dirty="0" smtClean="0">
              <a:latin typeface="微軟正黑體" panose="020B0604030504040204" pitchFamily="34" charset="-120"/>
              <a:ea typeface="微軟正黑體" panose="020B0604030504040204" pitchFamily="34" charset="-120"/>
            </a:endParaRPr>
          </a:p>
        </p:txBody>
      </p:sp>
      <p:sp>
        <p:nvSpPr>
          <p:cNvPr id="3" name="矩形 2"/>
          <p:cNvSpPr/>
          <p:nvPr/>
        </p:nvSpPr>
        <p:spPr>
          <a:xfrm>
            <a:off x="227784" y="1484783"/>
            <a:ext cx="8568952" cy="1200329"/>
          </a:xfrm>
          <a:prstGeom prst="rect">
            <a:avLst/>
          </a:prstGeom>
          <a:ln>
            <a:solidFill>
              <a:srgbClr val="C00000"/>
            </a:solidFill>
          </a:ln>
        </p:spPr>
        <p:txBody>
          <a:bodyPr wrap="square">
            <a:spAutoFit/>
          </a:bodyPr>
          <a:lstStyle/>
          <a:p>
            <a:endParaRPr lang="en-US" altLang="zh-CN" sz="2400" dirty="0" smtClean="0">
              <a:latin typeface="微軟正黑體" panose="020B0604030504040204" pitchFamily="34" charset="-120"/>
              <a:ea typeface="微軟正黑體" panose="020B0604030504040204" pitchFamily="34" charset="-120"/>
            </a:endParaRPr>
          </a:p>
          <a:p>
            <a:r>
              <a:rPr lang="zh-CN" altLang="en-US" sz="2400" dirty="0" smtClean="0">
                <a:latin typeface="微軟正黑體" panose="020B0604030504040204" pitchFamily="34" charset="-120"/>
                <a:ea typeface="微軟正黑體" panose="020B0604030504040204" pitchFamily="34" charset="-120"/>
              </a:rPr>
              <a:t>据追查国际查证，截至</a:t>
            </a:r>
            <a:r>
              <a:rPr lang="en-US" altLang="zh-CN" sz="2400" dirty="0" smtClean="0">
                <a:latin typeface="微軟正黑體" panose="020B0604030504040204" pitchFamily="34" charset="-120"/>
                <a:ea typeface="微軟正黑體" panose="020B0604030504040204" pitchFamily="34" charset="-120"/>
              </a:rPr>
              <a:t>2016</a:t>
            </a:r>
            <a:r>
              <a:rPr lang="zh-CN" altLang="en-US" sz="2400" dirty="0">
                <a:latin typeface="微軟正黑體" panose="020B0604030504040204" pitchFamily="34" charset="-120"/>
                <a:ea typeface="微軟正黑體" panose="020B0604030504040204" pitchFamily="34" charset="-120"/>
              </a:rPr>
              <a:t>年</a:t>
            </a:r>
            <a:r>
              <a:rPr lang="en-US" altLang="zh-CN" sz="2400" dirty="0">
                <a:latin typeface="微軟正黑體" panose="020B0604030504040204" pitchFamily="34" charset="-120"/>
                <a:ea typeface="微軟正黑體" panose="020B0604030504040204" pitchFamily="34" charset="-120"/>
              </a:rPr>
              <a:t>7</a:t>
            </a:r>
            <a:r>
              <a:rPr lang="zh-CN" altLang="en-US" sz="2400" dirty="0">
                <a:latin typeface="微軟正黑體" panose="020B0604030504040204" pitchFamily="34" charset="-120"/>
                <a:ea typeface="微軟正黑體" panose="020B0604030504040204" pitchFamily="34" charset="-120"/>
              </a:rPr>
              <a:t>月</a:t>
            </a:r>
            <a:r>
              <a:rPr lang="en-US" altLang="zh-CN" sz="2400" dirty="0" smtClean="0">
                <a:latin typeface="微軟正黑體" panose="020B0604030504040204" pitchFamily="34" charset="-120"/>
                <a:ea typeface="微軟正黑體" panose="020B0604030504040204" pitchFamily="34" charset="-120"/>
              </a:rPr>
              <a:t>10</a:t>
            </a:r>
            <a:r>
              <a:rPr lang="zh-CN" altLang="en-US" sz="2400" dirty="0" smtClean="0">
                <a:latin typeface="微軟正黑體" panose="020B0604030504040204" pitchFamily="34" charset="-120"/>
                <a:ea typeface="微軟正黑體" panose="020B0604030504040204" pitchFamily="34" charset="-120"/>
              </a:rPr>
              <a:t>日，中国大陆涉嫌活摘法轮功学员器官的移植医院就有</a:t>
            </a:r>
            <a:r>
              <a:rPr lang="en-US" altLang="zh-CN" sz="2400" b="1" dirty="0" smtClean="0">
                <a:solidFill>
                  <a:srgbClr val="C00000"/>
                </a:solidFill>
                <a:latin typeface="微軟正黑體" panose="020B0604030504040204" pitchFamily="34" charset="-120"/>
                <a:ea typeface="微軟正黑體" panose="020B0604030504040204" pitchFamily="34" charset="-120"/>
              </a:rPr>
              <a:t>891</a:t>
            </a:r>
            <a:r>
              <a:rPr lang="zh-CN" altLang="en-US" sz="2400" b="1" dirty="0" smtClean="0">
                <a:solidFill>
                  <a:srgbClr val="C00000"/>
                </a:solidFill>
                <a:latin typeface="微軟正黑體" panose="020B0604030504040204" pitchFamily="34" charset="-120"/>
                <a:ea typeface="微軟正黑體" panose="020B0604030504040204" pitchFamily="34" charset="-120"/>
              </a:rPr>
              <a:t>家</a:t>
            </a:r>
            <a:r>
              <a:rPr lang="zh-CN" altLang="en-US" sz="2400" dirty="0" smtClean="0">
                <a:latin typeface="微軟正黑體" panose="020B0604030504040204" pitchFamily="34" charset="-120"/>
                <a:ea typeface="微軟正黑體" panose="020B0604030504040204" pitchFamily="34" charset="-120"/>
              </a:rPr>
              <a:t>、器官移植医生</a:t>
            </a:r>
            <a:r>
              <a:rPr lang="en-US" altLang="zh-CN" sz="2400" b="1" dirty="0" smtClean="0">
                <a:solidFill>
                  <a:srgbClr val="C00000"/>
                </a:solidFill>
                <a:latin typeface="微軟正黑體" panose="020B0604030504040204" pitchFamily="34" charset="-120"/>
                <a:ea typeface="微軟正黑體" panose="020B0604030504040204" pitchFamily="34" charset="-120"/>
              </a:rPr>
              <a:t>9519</a:t>
            </a:r>
            <a:r>
              <a:rPr lang="zh-CN" altLang="en-US" sz="2400" b="1" dirty="0">
                <a:solidFill>
                  <a:srgbClr val="C00000"/>
                </a:solidFill>
                <a:latin typeface="微軟正黑體" panose="020B0604030504040204" pitchFamily="34" charset="-120"/>
                <a:ea typeface="微軟正黑體" panose="020B0604030504040204" pitchFamily="34" charset="-120"/>
              </a:rPr>
              <a:t>人</a:t>
            </a:r>
            <a:r>
              <a:rPr lang="zh-CN" altLang="en-US" sz="2400" dirty="0">
                <a:latin typeface="微軟正黑體" panose="020B0604030504040204" pitchFamily="34" charset="-120"/>
                <a:ea typeface="微軟正黑體" panose="020B0604030504040204" pitchFamily="34" charset="-120"/>
              </a:rPr>
              <a:t>。</a:t>
            </a:r>
            <a:endParaRPr lang="zh-TW" altLang="en-US" sz="2400" dirty="0">
              <a:latin typeface="微軟正黑體" panose="020B0604030504040204" pitchFamily="34" charset="-120"/>
              <a:ea typeface="微軟正黑體" panose="020B0604030504040204" pitchFamily="34" charset="-120"/>
            </a:endParaRPr>
          </a:p>
        </p:txBody>
      </p:sp>
      <p:sp>
        <p:nvSpPr>
          <p:cNvPr id="4" name="矩形 3"/>
          <p:cNvSpPr/>
          <p:nvPr/>
        </p:nvSpPr>
        <p:spPr>
          <a:xfrm>
            <a:off x="524043" y="1196751"/>
            <a:ext cx="1656184" cy="576064"/>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dirty="0" smtClean="0">
                <a:solidFill>
                  <a:schemeClr val="tx1"/>
                </a:solidFill>
                <a:latin typeface="微軟正黑體" panose="020B0604030504040204" pitchFamily="34" charset="-120"/>
                <a:ea typeface="微軟正黑體" panose="020B0604030504040204" pitchFamily="34" charset="-120"/>
              </a:rPr>
              <a:t>全中国</a:t>
            </a:r>
            <a:endParaRPr lang="zh-TW" altLang="en-US" sz="2800" dirty="0">
              <a:solidFill>
                <a:schemeClr val="tx1"/>
              </a:solidFill>
              <a:latin typeface="微軟正黑體" panose="020B0604030504040204" pitchFamily="34" charset="-120"/>
              <a:ea typeface="微軟正黑體" panose="020B0604030504040204" pitchFamily="34" charset="-120"/>
            </a:endParaRPr>
          </a:p>
        </p:txBody>
      </p:sp>
      <p:sp>
        <p:nvSpPr>
          <p:cNvPr id="11" name="矩形 10"/>
          <p:cNvSpPr/>
          <p:nvPr/>
        </p:nvSpPr>
        <p:spPr>
          <a:xfrm>
            <a:off x="467544" y="2996952"/>
            <a:ext cx="1656184" cy="576064"/>
          </a:xfrm>
          <a:prstGeom prst="rect">
            <a:avLst/>
          </a:prstGeom>
          <a:solidFill>
            <a:schemeClr val="bg1"/>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2800" dirty="0" smtClean="0">
                <a:solidFill>
                  <a:schemeClr val="tx1"/>
                </a:solidFill>
                <a:latin typeface="微軟正黑體" panose="020B0604030504040204" pitchFamily="34" charset="-120"/>
                <a:ea typeface="微軟正黑體" panose="020B0604030504040204" pitchFamily="34" charset="-120"/>
              </a:rPr>
              <a:t>江苏省</a:t>
            </a:r>
            <a:endParaRPr lang="zh-TW" altLang="en-US" sz="2800" dirty="0">
              <a:solidFill>
                <a:schemeClr val="tx1"/>
              </a:solidFill>
              <a:latin typeface="微軟正黑體" panose="020B0604030504040204" pitchFamily="34" charset="-120"/>
              <a:ea typeface="微軟正黑體" panose="020B0604030504040204" pitchFamily="34" charset="-120"/>
            </a:endParaRPr>
          </a:p>
        </p:txBody>
      </p:sp>
      <p:pic>
        <p:nvPicPr>
          <p:cNvPr id="30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4128" t="33490" r="51442" b="12199"/>
          <a:stretch/>
        </p:blipFill>
        <p:spPr bwMode="auto">
          <a:xfrm>
            <a:off x="5529862" y="2814320"/>
            <a:ext cx="3614138" cy="3206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91292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閃電」的圖片搜尋結果"/>
          <p:cNvPicPr>
            <a:picLocks noChangeAspect="1" noChangeArrowheads="1"/>
          </p:cNvPicPr>
          <p:nvPr/>
        </p:nvPicPr>
        <p:blipFill rotWithShape="1">
          <a:blip r:embed="rId2">
            <a:extLst>
              <a:ext uri="{28A0092B-C50C-407E-A947-70E740481C1C}">
                <a14:useLocalDpi xmlns:a14="http://schemas.microsoft.com/office/drawing/2010/main" val="0"/>
              </a:ext>
            </a:extLst>
          </a:blip>
          <a:srcRect b="85403"/>
          <a:stretch/>
        </p:blipFill>
        <p:spPr bwMode="auto">
          <a:xfrm>
            <a:off x="0" y="5482"/>
            <a:ext cx="9144000" cy="100102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91226" y="116632"/>
            <a:ext cx="3509294" cy="584775"/>
          </a:xfrm>
          <a:prstGeom prst="rect">
            <a:avLst/>
          </a:prstGeom>
        </p:spPr>
        <p:txBody>
          <a:bodyPr wrap="none">
            <a:spAutoFit/>
          </a:bodyPr>
          <a:lstStyle/>
          <a:p>
            <a:r>
              <a:rPr lang="en-US" altLang="zh-TW" sz="3200" b="1" dirty="0">
                <a:solidFill>
                  <a:schemeClr val="bg1"/>
                </a:solidFill>
                <a:latin typeface="微軟正黑體" panose="020B0604030504040204" pitchFamily="34" charset="-120"/>
                <a:ea typeface="微軟正黑體" panose="020B0604030504040204" pitchFamily="34" charset="-120"/>
              </a:rPr>
              <a:t>6</a:t>
            </a:r>
            <a:r>
              <a:rPr lang="en-US" altLang="zh-TW" sz="3200" b="1"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smtClean="0">
                <a:solidFill>
                  <a:schemeClr val="bg1"/>
                </a:solidFill>
                <a:latin typeface="微軟正黑體" panose="020B0604030504040204" pitchFamily="34" charset="-120"/>
                <a:ea typeface="微軟正黑體" panose="020B0604030504040204" pitchFamily="34" charset="-120"/>
              </a:rPr>
              <a:t>江苏省高官恶报</a:t>
            </a:r>
            <a:endParaRPr lang="en-US" altLang="zh-TW" sz="3200" b="1" dirty="0">
              <a:solidFill>
                <a:schemeClr val="bg1"/>
              </a:solidFill>
              <a:latin typeface="微軟正黑體" panose="020B0604030504040204" pitchFamily="34" charset="-120"/>
              <a:ea typeface="微軟正黑體" panose="020B0604030504040204" pitchFamily="34" charset="-120"/>
            </a:endParaRPr>
          </a:p>
        </p:txBody>
      </p:sp>
      <p:sp>
        <p:nvSpPr>
          <p:cNvPr id="6" name="Rectangle 5"/>
          <p:cNvSpPr/>
          <p:nvPr/>
        </p:nvSpPr>
        <p:spPr>
          <a:xfrm>
            <a:off x="191226" y="2420888"/>
            <a:ext cx="8773262" cy="3939540"/>
          </a:xfrm>
          <a:prstGeom prst="rect">
            <a:avLst/>
          </a:prstGeom>
        </p:spPr>
        <p:txBody>
          <a:bodyPr wrap="square">
            <a:spAutoFit/>
          </a:bodyPr>
          <a:lstStyle/>
          <a:p>
            <a:r>
              <a:rPr lang="zh-Hant" altLang="en-US" sz="2400" b="1" u="sng" dirty="0" smtClean="0">
                <a:latin typeface="微軟正黑體" panose="020B0604030504040204" pitchFamily="34" charset="-120"/>
                <a:ea typeface="微軟正黑體" panose="020B0604030504040204" pitchFamily="34" charset="-120"/>
                <a:cs typeface="Heiti TC Light"/>
              </a:rPr>
              <a:t>江苏省委前常委、前南京市委书记</a:t>
            </a:r>
            <a:r>
              <a:rPr lang="zh-TW" altLang="en-US" sz="2400" b="1" u="sng" dirty="0" smtClean="0">
                <a:latin typeface="微軟正黑體" panose="020B0604030504040204" pitchFamily="34" charset="-120"/>
                <a:ea typeface="微軟正黑體" panose="020B0604030504040204" pitchFamily="34" charset="-120"/>
                <a:cs typeface="Heiti TC Light"/>
              </a:rPr>
              <a:t>，</a:t>
            </a:r>
            <a:endParaRPr lang="en-US" altLang="zh-TW" sz="2400" b="1" u="sng" dirty="0" smtClean="0">
              <a:latin typeface="微軟正黑體" panose="020B0604030504040204" pitchFamily="34" charset="-120"/>
              <a:ea typeface="微軟正黑體" panose="020B0604030504040204" pitchFamily="34" charset="-120"/>
              <a:cs typeface="Heiti TC Light"/>
            </a:endParaRPr>
          </a:p>
          <a:p>
            <a:r>
              <a:rPr lang="zh-Hant" altLang="en-US" sz="2400" b="1" u="sng" dirty="0" smtClean="0">
                <a:solidFill>
                  <a:srgbClr val="0070C0"/>
                </a:solidFill>
                <a:latin typeface="微軟正黑體" panose="020B0604030504040204" pitchFamily="34" charset="-120"/>
                <a:ea typeface="微軟正黑體" panose="020B0604030504040204" pitchFamily="34" charset="-120"/>
                <a:cs typeface="Heiti TC Light"/>
              </a:rPr>
              <a:t>杨卫泽</a:t>
            </a:r>
            <a:r>
              <a:rPr lang="zh-TW" altLang="en-US" sz="2400" b="1" u="sng" dirty="0" smtClean="0">
                <a:solidFill>
                  <a:srgbClr val="0070C0"/>
                </a:solidFill>
                <a:latin typeface="微軟正黑體" panose="020B0604030504040204" pitchFamily="34" charset="-120"/>
                <a:ea typeface="微軟正黑體" panose="020B0604030504040204" pitchFamily="34" charset="-120"/>
                <a:cs typeface="Heiti TC Light"/>
              </a:rPr>
              <a:t>，</a:t>
            </a:r>
            <a:r>
              <a:rPr lang="zh-TW" altLang="en-US" sz="2400" b="1" u="sng" dirty="0">
                <a:latin typeface="微軟正黑體" panose="020B0604030504040204" pitchFamily="34" charset="-120"/>
                <a:ea typeface="微軟正黑體" panose="020B0604030504040204" pitchFamily="34" charset="-120"/>
              </a:rPr>
              <a:t>被判刑</a:t>
            </a:r>
            <a:r>
              <a:rPr lang="en-US" altLang="zh-TW" sz="2400" b="1" u="sng" dirty="0">
                <a:solidFill>
                  <a:srgbClr val="C00000"/>
                </a:solidFill>
                <a:latin typeface="微軟正黑體" panose="020B0604030504040204" pitchFamily="34" charset="-120"/>
                <a:ea typeface="微軟正黑體" panose="020B0604030504040204" pitchFamily="34" charset="-120"/>
              </a:rPr>
              <a:t>12</a:t>
            </a:r>
            <a:r>
              <a:rPr lang="zh-TW" altLang="en-US" sz="2400" b="1" u="sng" dirty="0">
                <a:solidFill>
                  <a:srgbClr val="C00000"/>
                </a:solidFill>
                <a:latin typeface="微軟正黑體" panose="020B0604030504040204" pitchFamily="34" charset="-120"/>
                <a:ea typeface="微軟正黑體" panose="020B0604030504040204" pitchFamily="34" charset="-120"/>
              </a:rPr>
              <a:t>年半</a:t>
            </a:r>
            <a:endParaRPr lang="en-US" altLang="zh-TW" sz="2400" b="1" u="sng" dirty="0">
              <a:solidFill>
                <a:srgbClr val="C00000"/>
              </a:solidFill>
              <a:latin typeface="微軟正黑體" panose="020B0604030504040204" pitchFamily="34" charset="-120"/>
              <a:ea typeface="微軟正黑體" panose="020B0604030504040204" pitchFamily="34" charset="-120"/>
            </a:endParaRPr>
          </a:p>
          <a:p>
            <a:endParaRPr lang="en-US" altLang="zh-TW" sz="2200" dirty="0" smtClean="0">
              <a:latin typeface="微軟正黑體" panose="020B0604030504040204" pitchFamily="34" charset="-120"/>
              <a:ea typeface="微軟正黑體" panose="020B0604030504040204" pitchFamily="34" charset="-120"/>
              <a:cs typeface="Heiti TC Light"/>
            </a:endParaRPr>
          </a:p>
          <a:p>
            <a:r>
              <a:rPr lang="en-US" altLang="zh-Hant" sz="2200" dirty="0" smtClean="0">
                <a:latin typeface="微軟正黑體" panose="020B0604030504040204" pitchFamily="34" charset="-120"/>
                <a:ea typeface="微軟正黑體" panose="020B0604030504040204" pitchFamily="34" charset="-120"/>
                <a:cs typeface="Heiti TC Light"/>
              </a:rPr>
              <a:t>2016</a:t>
            </a:r>
            <a:r>
              <a:rPr lang="zh-TW" altLang="en-US" sz="2200" dirty="0" smtClean="0">
                <a:latin typeface="微軟正黑體" panose="020B0604030504040204" pitchFamily="34" charset="-120"/>
                <a:ea typeface="微軟正黑體" panose="020B0604030504040204" pitchFamily="34" charset="-120"/>
                <a:cs typeface="Heiti TC Light"/>
              </a:rPr>
              <a:t>年</a:t>
            </a:r>
            <a:r>
              <a:rPr lang="en-US" altLang="zh-Hant" sz="2200" dirty="0" smtClean="0">
                <a:latin typeface="微軟正黑體" panose="020B0604030504040204" pitchFamily="34" charset="-120"/>
                <a:ea typeface="微軟正黑體" panose="020B0604030504040204" pitchFamily="34" charset="-120"/>
                <a:cs typeface="Heiti TC Light"/>
              </a:rPr>
              <a:t>12</a:t>
            </a:r>
            <a:r>
              <a:rPr lang="zh-Hant" altLang="en-US" sz="2200" dirty="0" smtClean="0">
                <a:latin typeface="微軟正黑體" panose="020B0604030504040204" pitchFamily="34" charset="-120"/>
                <a:ea typeface="微軟正黑體" panose="020B0604030504040204" pitchFamily="34" charset="-120"/>
                <a:cs typeface="Heiti TC Light"/>
              </a:rPr>
              <a:t>月</a:t>
            </a:r>
            <a:r>
              <a:rPr lang="en-US" altLang="zh-Hant" sz="2200" dirty="0" smtClean="0">
                <a:latin typeface="微軟正黑體" panose="020B0604030504040204" pitchFamily="34" charset="-120"/>
                <a:ea typeface="微軟正黑體" panose="020B0604030504040204" pitchFamily="34" charset="-120"/>
                <a:cs typeface="Heiti TC Light"/>
              </a:rPr>
              <a:t>14</a:t>
            </a:r>
            <a:r>
              <a:rPr lang="zh-Hant" altLang="en-US" sz="2200" dirty="0" smtClean="0">
                <a:latin typeface="微軟正黑體" panose="020B0604030504040204" pitchFamily="34" charset="-120"/>
                <a:ea typeface="微軟正黑體" panose="020B0604030504040204" pitchFamily="34" charset="-120"/>
                <a:cs typeface="Heiti TC Light"/>
              </a:rPr>
              <a:t>日，</a:t>
            </a:r>
            <a:r>
              <a:rPr lang="zh-TW" altLang="en-US" sz="2200" dirty="0" smtClean="0">
                <a:latin typeface="微軟正黑體" panose="020B0604030504040204" pitchFamily="34" charset="-120"/>
                <a:ea typeface="微軟正黑體" panose="020B0604030504040204" pitchFamily="34" charset="-120"/>
                <a:cs typeface="Heiti TC Light"/>
              </a:rPr>
              <a:t>以</a:t>
            </a:r>
            <a:r>
              <a:rPr lang="zh-Hant" altLang="en-US" sz="2200" b="1" dirty="0" smtClean="0">
                <a:solidFill>
                  <a:srgbClr val="C00000"/>
                </a:solidFill>
                <a:latin typeface="微軟正黑體" panose="020B0604030504040204" pitchFamily="34" charset="-120"/>
                <a:ea typeface="微軟正黑體" panose="020B0604030504040204" pitchFamily="34" charset="-120"/>
                <a:cs typeface="Heiti TC Light"/>
              </a:rPr>
              <a:t>「受贿罪」</a:t>
            </a:r>
            <a:r>
              <a:rPr lang="zh-Hant" altLang="en-US" sz="2200" dirty="0" smtClean="0">
                <a:latin typeface="微軟正黑體" panose="020B0604030504040204" pitchFamily="34" charset="-120"/>
                <a:ea typeface="微軟正黑體" panose="020B0604030504040204" pitchFamily="34" charset="-120"/>
                <a:cs typeface="Heiti TC Light"/>
              </a:rPr>
              <a:t>判有期徒刑</a:t>
            </a:r>
            <a:r>
              <a:rPr lang="en-US" altLang="zh-Hant" sz="2200" b="1" u="sng" dirty="0" smtClean="0">
                <a:solidFill>
                  <a:srgbClr val="0000FF"/>
                </a:solidFill>
                <a:latin typeface="微軟正黑體" panose="020B0604030504040204" pitchFamily="34" charset="-120"/>
                <a:ea typeface="微軟正黑體" panose="020B0604030504040204" pitchFamily="34" charset="-120"/>
                <a:cs typeface="Heiti TC Light"/>
              </a:rPr>
              <a:t>12</a:t>
            </a:r>
            <a:r>
              <a:rPr lang="zh-Hant" altLang="en-US" sz="2200" b="1" u="sng" dirty="0" smtClean="0">
                <a:solidFill>
                  <a:srgbClr val="0000FF"/>
                </a:solidFill>
                <a:latin typeface="微軟正黑體" panose="020B0604030504040204" pitchFamily="34" charset="-120"/>
                <a:ea typeface="微軟正黑體" panose="020B0604030504040204" pitchFamily="34" charset="-120"/>
                <a:cs typeface="Heiti TC Light"/>
              </a:rPr>
              <a:t>年半</a:t>
            </a:r>
            <a:r>
              <a:rPr lang="zh-TW" altLang="en-US" sz="2200" dirty="0" smtClean="0">
                <a:latin typeface="微軟正黑體" panose="020B0604030504040204" pitchFamily="34" charset="-120"/>
                <a:ea typeface="微軟正黑體" panose="020B0604030504040204" pitchFamily="34" charset="-120"/>
                <a:cs typeface="Heiti TC Light"/>
              </a:rPr>
              <a:t>。</a:t>
            </a:r>
            <a:endParaRPr lang="en-US" altLang="zh-TW" sz="2200" dirty="0" smtClean="0">
              <a:latin typeface="微軟正黑體" panose="020B0604030504040204" pitchFamily="34" charset="-120"/>
              <a:ea typeface="微軟正黑體" panose="020B0604030504040204" pitchFamily="34" charset="-120"/>
              <a:cs typeface="Heiti TC Light"/>
            </a:endParaRPr>
          </a:p>
          <a:p>
            <a:r>
              <a:rPr lang="zh-TW" altLang="en-US" sz="2200" dirty="0" smtClean="0">
                <a:latin typeface="微軟正黑體" panose="020B0604030504040204" pitchFamily="34" charset="-120"/>
                <a:ea typeface="微軟正黑體" panose="020B0604030504040204" pitchFamily="34" charset="-120"/>
                <a:cs typeface="Heiti TC Light"/>
              </a:rPr>
              <a:t>並</a:t>
            </a:r>
            <a:r>
              <a:rPr lang="zh-TW" altLang="en-US" sz="2200" dirty="0">
                <a:latin typeface="微軟正黑體" panose="020B0604030504040204" pitchFamily="34" charset="-120"/>
                <a:ea typeface="微軟正黑體" panose="020B0604030504040204" pitchFamily="34" charset="-120"/>
                <a:cs typeface="Heiti TC Light"/>
              </a:rPr>
              <a:t>處沒收個人財產</a:t>
            </a:r>
            <a:r>
              <a:rPr lang="en-US" altLang="zh-TW" sz="2200" dirty="0">
                <a:latin typeface="微軟正黑體" panose="020B0604030504040204" pitchFamily="34" charset="-120"/>
                <a:ea typeface="微軟正黑體" panose="020B0604030504040204" pitchFamily="34" charset="-120"/>
                <a:cs typeface="Heiti TC Light"/>
              </a:rPr>
              <a:t>200</a:t>
            </a:r>
            <a:r>
              <a:rPr lang="zh-TW" altLang="en-US" sz="2200" dirty="0">
                <a:latin typeface="微軟正黑體" panose="020B0604030504040204" pitchFamily="34" charset="-120"/>
                <a:ea typeface="微軟正黑體" panose="020B0604030504040204" pitchFamily="34" charset="-120"/>
                <a:cs typeface="Heiti TC Light"/>
              </a:rPr>
              <a:t>萬元。楊被指控受賄</a:t>
            </a:r>
            <a:r>
              <a:rPr lang="en-US" altLang="zh-TW" sz="2200" dirty="0">
                <a:latin typeface="微軟正黑體" panose="020B0604030504040204" pitchFamily="34" charset="-120"/>
                <a:ea typeface="微軟正黑體" panose="020B0604030504040204" pitchFamily="34" charset="-120"/>
                <a:cs typeface="Heiti TC Light"/>
              </a:rPr>
              <a:t>1643</a:t>
            </a:r>
            <a:r>
              <a:rPr lang="zh-TW" altLang="en-US" sz="2200" dirty="0">
                <a:latin typeface="微軟正黑體" panose="020B0604030504040204" pitchFamily="34" charset="-120"/>
                <a:ea typeface="微軟正黑體" panose="020B0604030504040204" pitchFamily="34" charset="-120"/>
                <a:cs typeface="Heiti TC Light"/>
              </a:rPr>
              <a:t>萬餘元</a:t>
            </a:r>
            <a:r>
              <a:rPr lang="zh-TW" altLang="en-US" sz="2200" dirty="0" smtClean="0">
                <a:latin typeface="微軟正黑體" panose="020B0604030504040204" pitchFamily="34" charset="-120"/>
                <a:ea typeface="微軟正黑體" panose="020B0604030504040204" pitchFamily="34" charset="-120"/>
                <a:cs typeface="Heiti TC Light"/>
              </a:rPr>
              <a:t>。</a:t>
            </a:r>
            <a:endParaRPr lang="en-US" altLang="zh-TW" sz="2200" dirty="0" smtClean="0">
              <a:latin typeface="微軟正黑體" panose="020B0604030504040204" pitchFamily="34" charset="-120"/>
              <a:ea typeface="微軟正黑體" panose="020B0604030504040204" pitchFamily="34" charset="-120"/>
              <a:cs typeface="Heiti TC Light"/>
            </a:endParaRPr>
          </a:p>
          <a:p>
            <a:endParaRPr lang="en-US" altLang="zh-TW" sz="2200" dirty="0">
              <a:latin typeface="微軟正黑體" panose="020B0604030504040204" pitchFamily="34" charset="-120"/>
              <a:ea typeface="微軟正黑體" panose="020B0604030504040204" pitchFamily="34" charset="-120"/>
              <a:cs typeface="Heiti TC Light"/>
            </a:endParaRPr>
          </a:p>
          <a:p>
            <a:r>
              <a:rPr lang="zh-TW" altLang="en-US" sz="2200" dirty="0" smtClean="0">
                <a:latin typeface="微軟正黑體" panose="020B0604030504040204" pitchFamily="34" charset="-120"/>
                <a:ea typeface="微軟正黑體" panose="020B0604030504040204" pitchFamily="34" charset="-120"/>
              </a:rPr>
              <a:t>其在担任</a:t>
            </a:r>
            <a:r>
              <a:rPr lang="zh-TW" altLang="en-US" sz="2200" dirty="0" smtClean="0">
                <a:solidFill>
                  <a:srgbClr val="C00000"/>
                </a:solidFill>
                <a:latin typeface="微軟正黑體" panose="020B0604030504040204" pitchFamily="34" charset="-120"/>
                <a:ea typeface="微軟正黑體" panose="020B0604030504040204" pitchFamily="34" charset="-120"/>
              </a:rPr>
              <a:t>苏州市市长</a:t>
            </a:r>
            <a:r>
              <a:rPr lang="zh-TW" altLang="en-US" sz="2200" dirty="0" smtClean="0">
                <a:latin typeface="微軟正黑體" panose="020B0604030504040204" pitchFamily="34" charset="-120"/>
                <a:ea typeface="微軟正黑體" panose="020B0604030504040204" pitchFamily="34" charset="-120"/>
              </a:rPr>
              <a:t>期间，</a:t>
            </a:r>
            <a:r>
              <a:rPr lang="zh-TW" altLang="en-US" sz="2200" dirty="0">
                <a:latin typeface="微軟正黑體" panose="020B0604030504040204" pitchFamily="34" charset="-120"/>
                <a:ea typeface="微軟正黑體" panose="020B0604030504040204" pitchFamily="34" charset="-120"/>
              </a:rPr>
              <a:t>被指</a:t>
            </a:r>
            <a:r>
              <a:rPr lang="zh-TW" altLang="en-US" sz="2200" dirty="0" smtClean="0">
                <a:latin typeface="微軟正黑體" panose="020B0604030504040204" pitchFamily="34" charset="-120"/>
                <a:ea typeface="微軟正黑體" panose="020B0604030504040204" pitchFamily="34" charset="-120"/>
              </a:rPr>
              <a:t>是</a:t>
            </a:r>
            <a:r>
              <a:rPr lang="zh-TW" altLang="en-US" sz="2200" u="sng" dirty="0" smtClean="0">
                <a:solidFill>
                  <a:srgbClr val="C00000"/>
                </a:solidFill>
                <a:latin typeface="微軟正黑體" panose="020B0604030504040204" pitchFamily="34" charset="-120"/>
                <a:ea typeface="微軟正黑體" panose="020B0604030504040204" pitchFamily="34" charset="-120"/>
              </a:rPr>
              <a:t>迫害法轮功学员的「急先锋」</a:t>
            </a:r>
            <a:r>
              <a:rPr lang="zh-TW" altLang="en-US" sz="2200" dirty="0" smtClean="0">
                <a:latin typeface="微軟正黑體" panose="020B0604030504040204" pitchFamily="34" charset="-120"/>
                <a:ea typeface="微軟正黑體" panose="020B0604030504040204" pitchFamily="34" charset="-120"/>
              </a:rPr>
              <a:t>，</a:t>
            </a:r>
            <a:endParaRPr lang="en-US" altLang="zh-TW" sz="2200" dirty="0" smtClean="0">
              <a:latin typeface="微軟正黑體" panose="020B0604030504040204" pitchFamily="34" charset="-120"/>
              <a:ea typeface="微軟正黑體" panose="020B0604030504040204" pitchFamily="34" charset="-120"/>
            </a:endParaRPr>
          </a:p>
          <a:p>
            <a:r>
              <a:rPr lang="zh-TW" altLang="en-US" sz="2200" u="sng" dirty="0" smtClean="0">
                <a:solidFill>
                  <a:srgbClr val="C00000"/>
                </a:solidFill>
                <a:latin typeface="微軟正黑體" panose="020B0604030504040204" pitchFamily="34" charset="-120"/>
                <a:ea typeface="微軟正黑體" panose="020B0604030504040204" pitchFamily="34" charset="-120"/>
              </a:rPr>
              <a:t>被海外「追查迫害法轮功国际组织」列入追查名单。</a:t>
            </a:r>
            <a:endParaRPr lang="en-US" altLang="zh-TW" sz="2200" u="sng" dirty="0" smtClean="0">
              <a:solidFill>
                <a:srgbClr val="C00000"/>
              </a:solidFill>
              <a:latin typeface="微軟正黑體" panose="020B0604030504040204" pitchFamily="34" charset="-120"/>
              <a:ea typeface="微軟正黑體" panose="020B0604030504040204" pitchFamily="34" charset="-120"/>
            </a:endParaRPr>
          </a:p>
          <a:p>
            <a:endParaRPr lang="en-US" altLang="zh-TW" sz="2200" dirty="0">
              <a:latin typeface="微軟正黑體" panose="020B0604030504040204" pitchFamily="34" charset="-120"/>
              <a:ea typeface="微軟正黑體" panose="020B0604030504040204" pitchFamily="34" charset="-120"/>
              <a:cs typeface="Heiti TC Light"/>
            </a:endParaRPr>
          </a:p>
          <a:p>
            <a:r>
              <a:rPr lang="zh-TW" altLang="en-US" sz="2400" b="1" dirty="0">
                <a:solidFill>
                  <a:srgbClr val="0070C0"/>
                </a:solidFill>
                <a:latin typeface="微軟正黑體" panose="020B0604030504040204" pitchFamily="34" charset="-120"/>
                <a:ea typeface="微軟正黑體" panose="020B0604030504040204" pitchFamily="34" charset="-120"/>
                <a:cs typeface="Heiti TC Light"/>
              </a:rPr>
              <a:t>周永康</a:t>
            </a:r>
            <a:r>
              <a:rPr lang="zh-TW" altLang="en-US" sz="2400" dirty="0">
                <a:latin typeface="微軟正黑體" panose="020B0604030504040204" pitchFamily="34" charset="-120"/>
                <a:ea typeface="微軟正黑體" panose="020B0604030504040204" pitchFamily="34" charset="-120"/>
                <a:cs typeface="Heiti TC Light"/>
              </a:rPr>
              <a:t>大权在握的时期</a:t>
            </a:r>
            <a:r>
              <a:rPr lang="zh-TW" altLang="en-US" sz="2400" dirty="0" smtClean="0">
                <a:latin typeface="微軟正黑體" panose="020B0604030504040204" pitchFamily="34" charset="-120"/>
                <a:ea typeface="微軟正黑體" panose="020B0604030504040204" pitchFamily="34" charset="-120"/>
                <a:cs typeface="Heiti TC Light"/>
              </a:rPr>
              <a:t>。</a:t>
            </a:r>
            <a:r>
              <a:rPr lang="zh-Hant" altLang="en-US" sz="2400" b="1" u="sng" dirty="0">
                <a:solidFill>
                  <a:srgbClr val="0070C0"/>
                </a:solidFill>
                <a:latin typeface="微軟正黑體" panose="020B0604030504040204" pitchFamily="34" charset="-120"/>
                <a:ea typeface="微軟正黑體" panose="020B0604030504040204" pitchFamily="34" charset="-120"/>
                <a:cs typeface="Heiti TC Light"/>
              </a:rPr>
              <a:t>杨卫</a:t>
            </a:r>
            <a:r>
              <a:rPr lang="zh-Hant" altLang="en-US" sz="2400" b="1" u="sng" dirty="0" smtClean="0">
                <a:solidFill>
                  <a:srgbClr val="0070C0"/>
                </a:solidFill>
                <a:latin typeface="微軟正黑體" panose="020B0604030504040204" pitchFamily="34" charset="-120"/>
                <a:ea typeface="微軟正黑體" panose="020B0604030504040204" pitchFamily="34" charset="-120"/>
                <a:cs typeface="Heiti TC Light"/>
              </a:rPr>
              <a:t>泽</a:t>
            </a:r>
            <a:r>
              <a:rPr lang="zh-TW" altLang="en-US" sz="2400" dirty="0" smtClean="0">
                <a:latin typeface="微軟正黑體" panose="020B0604030504040204" pitchFamily="34" charset="-120"/>
                <a:ea typeface="微軟正黑體" panose="020B0604030504040204" pitchFamily="34" charset="-120"/>
                <a:cs typeface="Heiti TC Light"/>
              </a:rPr>
              <a:t>帮</a:t>
            </a:r>
            <a:r>
              <a:rPr lang="zh-TW" altLang="en-US" sz="2400" dirty="0">
                <a:latin typeface="微軟正黑體" panose="020B0604030504040204" pitchFamily="34" charset="-120"/>
                <a:ea typeface="微軟正黑體" panose="020B0604030504040204" pitchFamily="34" charset="-120"/>
                <a:cs typeface="Heiti TC Light"/>
              </a:rPr>
              <a:t>周永康重建「故居」并与周永康的亲属走动频繁，被周的二弟公开吹嘘为</a:t>
            </a:r>
            <a:r>
              <a:rPr lang="zh-TW" altLang="en-US" sz="2400" dirty="0">
                <a:solidFill>
                  <a:srgbClr val="C00000"/>
                </a:solidFill>
                <a:latin typeface="微軟正黑體" panose="020B0604030504040204" pitchFamily="34" charset="-120"/>
                <a:ea typeface="微軟正黑體" panose="020B0604030504040204" pitchFamily="34" charset="-120"/>
                <a:cs typeface="Heiti TC Light"/>
              </a:rPr>
              <a:t>「自己人」</a:t>
            </a:r>
            <a:endParaRPr lang="en-US" altLang="zh-TW" sz="2400" dirty="0">
              <a:solidFill>
                <a:srgbClr val="C00000"/>
              </a:solidFill>
              <a:latin typeface="微軟正黑體" panose="020B0604030504040204" pitchFamily="34" charset="-120"/>
              <a:ea typeface="微軟正黑體" panose="020B0604030504040204" pitchFamily="34" charset="-120"/>
              <a:cs typeface="Heiti TC Light"/>
            </a:endParaRPr>
          </a:p>
        </p:txBody>
      </p:sp>
      <p:pic>
        <p:nvPicPr>
          <p:cNvPr id="9" name="Picture 8"/>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Lst>
          </a:blip>
          <a:srcRect l="11923" t="30222" r="32275" b="13047"/>
          <a:stretch/>
        </p:blipFill>
        <p:spPr>
          <a:xfrm>
            <a:off x="6554333" y="1174714"/>
            <a:ext cx="2429138" cy="20189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矩形 2"/>
          <p:cNvSpPr/>
          <p:nvPr/>
        </p:nvSpPr>
        <p:spPr>
          <a:xfrm>
            <a:off x="191226" y="1162138"/>
            <a:ext cx="8701254" cy="1200329"/>
          </a:xfrm>
          <a:prstGeom prst="rect">
            <a:avLst/>
          </a:prstGeom>
        </p:spPr>
        <p:txBody>
          <a:bodyPr wrap="square">
            <a:spAutoFit/>
          </a:bodyPr>
          <a:lstStyle/>
          <a:p>
            <a:r>
              <a:rPr lang="zh-Hant" altLang="en-US" sz="2400" dirty="0" smtClean="0">
                <a:latin typeface="微軟正黑體" panose="020B0604030504040204" pitchFamily="34" charset="-120"/>
                <a:ea typeface="微軟正黑體" panose="020B0604030504040204" pitchFamily="34" charset="-120"/>
              </a:rPr>
              <a:t>中共「十八大」后，江苏官场地震不断，</a:t>
            </a:r>
            <a:endParaRPr lang="en-US" altLang="zh-Hant" sz="2400" dirty="0" smtClean="0">
              <a:latin typeface="微軟正黑體" panose="020B0604030504040204" pitchFamily="34" charset="-120"/>
              <a:ea typeface="微軟正黑體" panose="020B0604030504040204" pitchFamily="34" charset="-120"/>
            </a:endParaRPr>
          </a:p>
          <a:p>
            <a:r>
              <a:rPr lang="zh-Hant" altLang="en-US" sz="2400" dirty="0" smtClean="0">
                <a:latin typeface="微軟正黑體" panose="020B0604030504040204" pitchFamily="34" charset="-120"/>
                <a:ea typeface="微軟正黑體" panose="020B0604030504040204" pitchFamily="34" charset="-120"/>
              </a:rPr>
              <a:t>目前</a:t>
            </a:r>
            <a:r>
              <a:rPr lang="zh-Hant" altLang="en-US" sz="2400" b="1" dirty="0" smtClean="0">
                <a:solidFill>
                  <a:srgbClr val="C00000"/>
                </a:solidFill>
                <a:latin typeface="微軟正黑體" panose="020B0604030504040204" pitchFamily="34" charset="-120"/>
                <a:ea typeface="微軟正黑體" panose="020B0604030504040204" pitchFamily="34" charset="-120"/>
              </a:rPr>
              <a:t>「江苏帮」</a:t>
            </a:r>
            <a:r>
              <a:rPr lang="zh-Hant" altLang="en-US" sz="2400" dirty="0" smtClean="0">
                <a:latin typeface="微軟正黑體" panose="020B0604030504040204" pitchFamily="34" charset="-120"/>
                <a:ea typeface="微軟正黑體" panose="020B0604030504040204" pitchFamily="34" charset="-120"/>
              </a:rPr>
              <a:t>已大崩盘，官员频频落马。</a:t>
            </a:r>
            <a:endParaRPr lang="en-US" altLang="zh-Hant" sz="2400" dirty="0" smtClean="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6073983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閃電」的圖片搜尋結果"/>
          <p:cNvPicPr>
            <a:picLocks noChangeAspect="1" noChangeArrowheads="1"/>
          </p:cNvPicPr>
          <p:nvPr/>
        </p:nvPicPr>
        <p:blipFill rotWithShape="1">
          <a:blip r:embed="rId2">
            <a:extLst>
              <a:ext uri="{28A0092B-C50C-407E-A947-70E740481C1C}">
                <a14:useLocalDpi xmlns:a14="http://schemas.microsoft.com/office/drawing/2010/main" val="0"/>
              </a:ext>
            </a:extLst>
          </a:blip>
          <a:srcRect b="85403"/>
          <a:stretch/>
        </p:blipFill>
        <p:spPr bwMode="auto">
          <a:xfrm>
            <a:off x="0" y="5482"/>
            <a:ext cx="9144000" cy="1001028"/>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91226" y="213608"/>
            <a:ext cx="3509294"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7. </a:t>
            </a:r>
            <a:r>
              <a:rPr lang="zh-TW" altLang="en-US" sz="3200" b="1" dirty="0" smtClean="0">
                <a:solidFill>
                  <a:schemeClr val="bg1"/>
                </a:solidFill>
                <a:latin typeface="微軟正黑體" panose="020B0604030504040204" pitchFamily="34" charset="-120"/>
                <a:ea typeface="微軟正黑體" panose="020B0604030504040204" pitchFamily="34" charset="-120"/>
              </a:rPr>
              <a:t>江苏省高官恶报</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2" name="Rectangle 1"/>
          <p:cNvSpPr/>
          <p:nvPr/>
        </p:nvSpPr>
        <p:spPr>
          <a:xfrm>
            <a:off x="125086" y="2956365"/>
            <a:ext cx="6031090" cy="3477875"/>
          </a:xfrm>
          <a:prstGeom prst="rect">
            <a:avLst/>
          </a:prstGeom>
        </p:spPr>
        <p:txBody>
          <a:bodyPr wrap="square">
            <a:spAutoFit/>
          </a:bodyPr>
          <a:lstStyle/>
          <a:p>
            <a:r>
              <a:rPr lang="zh-TW" altLang="en-US" sz="2000" b="1" dirty="0" smtClean="0">
                <a:latin typeface="微軟正黑體" panose="020B0604030504040204" pitchFamily="34" charset="-120"/>
                <a:ea typeface="微軟正黑體" panose="020B0604030504040204" pitchFamily="34" charset="-120"/>
                <a:cs typeface="Heiti TC Light"/>
              </a:rPr>
              <a:t>江苏省</a:t>
            </a:r>
            <a:r>
              <a:rPr lang="zh-TW" altLang="en-US" sz="2000" b="1" dirty="0">
                <a:latin typeface="微軟正黑體" panose="020B0604030504040204" pitchFamily="34" charset="-120"/>
                <a:ea typeface="微軟正黑體" panose="020B0604030504040204" pitchFamily="34" charset="-120"/>
                <a:cs typeface="Heiti TC Light"/>
              </a:rPr>
              <a:t>南京市市长季建</a:t>
            </a:r>
            <a:r>
              <a:rPr lang="zh-TW" altLang="en-US" sz="2000" b="1" dirty="0" smtClean="0">
                <a:latin typeface="微軟正黑體" panose="020B0604030504040204" pitchFamily="34" charset="-120"/>
                <a:ea typeface="微軟正黑體" panose="020B0604030504040204" pitchFamily="34" charset="-120"/>
                <a:cs typeface="Heiti TC Light"/>
              </a:rPr>
              <a:t>业，</a:t>
            </a:r>
            <a:endParaRPr lang="en-US" altLang="zh-TW" sz="2000" dirty="0" smtClean="0">
              <a:latin typeface="微軟正黑體" panose="020B0604030504040204" pitchFamily="34" charset="-120"/>
              <a:ea typeface="微軟正黑體" panose="020B0604030504040204" pitchFamily="34" charset="-120"/>
              <a:cs typeface="Heiti TC Light"/>
            </a:endParaRPr>
          </a:p>
          <a:p>
            <a:r>
              <a:rPr lang="en-US" altLang="zh-TW" sz="2000" dirty="0" smtClean="0">
                <a:latin typeface="微軟正黑體" panose="020B0604030504040204" pitchFamily="34" charset="-120"/>
                <a:ea typeface="微軟正黑體" panose="020B0604030504040204" pitchFamily="34" charset="-120"/>
                <a:cs typeface="Heiti TC Light"/>
              </a:rPr>
              <a:t>2013</a:t>
            </a:r>
            <a:r>
              <a:rPr lang="zh-TW" altLang="en-US" sz="2000" dirty="0" smtClean="0">
                <a:latin typeface="微軟正黑體" panose="020B0604030504040204" pitchFamily="34" charset="-120"/>
                <a:ea typeface="微軟正黑體" panose="020B0604030504040204" pitchFamily="34" charset="-120"/>
                <a:cs typeface="Heiti TC Light"/>
              </a:rPr>
              <a:t>年</a:t>
            </a:r>
            <a:r>
              <a:rPr lang="en-US" altLang="zh-TW" sz="2000" dirty="0" smtClean="0">
                <a:latin typeface="微軟正黑體" panose="020B0604030504040204" pitchFamily="34" charset="-120"/>
                <a:ea typeface="微軟正黑體" panose="020B0604030504040204" pitchFamily="34" charset="-120"/>
                <a:cs typeface="Heiti TC Light"/>
              </a:rPr>
              <a:t>10</a:t>
            </a:r>
            <a:r>
              <a:rPr lang="zh-TW" altLang="en-US" sz="2000" dirty="0" smtClean="0">
                <a:latin typeface="微軟正黑體" panose="020B0604030504040204" pitchFamily="34" charset="-120"/>
                <a:ea typeface="微軟正黑體" panose="020B0604030504040204" pitchFamily="34" charset="-120"/>
                <a:cs typeface="Heiti TC Light"/>
              </a:rPr>
              <a:t>月</a:t>
            </a:r>
            <a:r>
              <a:rPr lang="en-US" altLang="zh-TW" sz="2000" dirty="0" smtClean="0">
                <a:latin typeface="微軟正黑體" panose="020B0604030504040204" pitchFamily="34" charset="-120"/>
                <a:ea typeface="微軟正黑體" panose="020B0604030504040204" pitchFamily="34" charset="-120"/>
                <a:cs typeface="Heiti TC Light"/>
              </a:rPr>
              <a:t>17</a:t>
            </a:r>
            <a:r>
              <a:rPr lang="zh-TW" altLang="en-US" sz="2000" dirty="0" smtClean="0">
                <a:latin typeface="微軟正黑體" panose="020B0604030504040204" pitchFamily="34" charset="-120"/>
                <a:ea typeface="微軟正黑體" panose="020B0604030504040204" pitchFamily="34" charset="-120"/>
                <a:cs typeface="Heiti TC Light"/>
              </a:rPr>
              <a:t>日被双规</a:t>
            </a:r>
            <a:endParaRPr lang="en-US" altLang="zh-TW" sz="2000" dirty="0" smtClean="0">
              <a:latin typeface="微軟正黑體" panose="020B0604030504040204" pitchFamily="34" charset="-120"/>
              <a:ea typeface="微軟正黑體" panose="020B0604030504040204" pitchFamily="34" charset="-120"/>
              <a:cs typeface="Heiti TC Light"/>
            </a:endParaRPr>
          </a:p>
          <a:p>
            <a:r>
              <a:rPr lang="en-US" altLang="zh-TW" sz="2000" dirty="0" smtClean="0">
                <a:latin typeface="微軟正黑體" panose="020B0604030504040204" pitchFamily="34" charset="-120"/>
                <a:ea typeface="微軟正黑體" panose="020B0604030504040204" pitchFamily="34" charset="-120"/>
                <a:cs typeface="Heiti TC Light"/>
              </a:rPr>
              <a:t>2015</a:t>
            </a:r>
            <a:r>
              <a:rPr lang="zh-TW" altLang="en-US" sz="2000" dirty="0">
                <a:latin typeface="微軟正黑體" panose="020B0604030504040204" pitchFamily="34" charset="-120"/>
                <a:ea typeface="微軟正黑體" panose="020B0604030504040204" pitchFamily="34" charset="-120"/>
                <a:cs typeface="Heiti TC Light"/>
              </a:rPr>
              <a:t>年</a:t>
            </a:r>
            <a:r>
              <a:rPr lang="en-US" altLang="zh-TW" sz="2000" dirty="0">
                <a:latin typeface="微軟正黑體" panose="020B0604030504040204" pitchFamily="34" charset="-120"/>
                <a:ea typeface="微軟正黑體" panose="020B0604030504040204" pitchFamily="34" charset="-120"/>
                <a:cs typeface="Heiti TC Light"/>
              </a:rPr>
              <a:t>4</a:t>
            </a:r>
            <a:r>
              <a:rPr lang="zh-TW" altLang="en-US" sz="2000" dirty="0">
                <a:latin typeface="微軟正黑體" panose="020B0604030504040204" pitchFamily="34" charset="-120"/>
                <a:ea typeface="微軟正黑體" panose="020B0604030504040204" pitchFamily="34" charset="-120"/>
                <a:cs typeface="Heiti TC Light"/>
              </a:rPr>
              <a:t>月</a:t>
            </a:r>
            <a:r>
              <a:rPr lang="en-US" altLang="zh-TW" sz="2000" dirty="0">
                <a:latin typeface="微軟正黑體" panose="020B0604030504040204" pitchFamily="34" charset="-120"/>
                <a:ea typeface="微軟正黑體" panose="020B0604030504040204" pitchFamily="34" charset="-120"/>
                <a:cs typeface="Heiti TC Light"/>
              </a:rPr>
              <a:t>7</a:t>
            </a:r>
            <a:r>
              <a:rPr lang="zh-TW" altLang="en-US" sz="2000" dirty="0">
                <a:latin typeface="微軟正黑體" panose="020B0604030504040204" pitchFamily="34" charset="-120"/>
                <a:ea typeface="微軟正黑體" panose="020B0604030504040204" pitchFamily="34" charset="-120"/>
                <a:cs typeface="Heiti TC Light"/>
              </a:rPr>
              <a:t>日以受贿罪被判处</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有期徒刑</a:t>
            </a:r>
            <a:r>
              <a:rPr lang="en-US" altLang="zh-TW" sz="2000" b="1" dirty="0" smtClean="0">
                <a:solidFill>
                  <a:srgbClr val="FF0000"/>
                </a:solidFill>
                <a:latin typeface="微軟正黑體" panose="020B0604030504040204" pitchFamily="34" charset="-120"/>
                <a:ea typeface="微軟正黑體" panose="020B0604030504040204" pitchFamily="34" charset="-120"/>
                <a:cs typeface="Heiti TC Light"/>
              </a:rPr>
              <a:t>15</a:t>
            </a:r>
            <a:r>
              <a:rPr lang="zh-TW" altLang="en-US" sz="2000" b="1" dirty="0" smtClean="0">
                <a:solidFill>
                  <a:srgbClr val="FF0000"/>
                </a:solidFill>
                <a:latin typeface="微軟正黑體" panose="020B0604030504040204" pitchFamily="34" charset="-120"/>
                <a:ea typeface="微軟正黑體" panose="020B0604030504040204" pitchFamily="34" charset="-120"/>
                <a:cs typeface="Heiti TC Light"/>
              </a:rPr>
              <a:t>年</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endParaRPr lang="en-US" altLang="zh-TW" sz="2000" dirty="0" smtClean="0">
              <a:latin typeface="微軟正黑體" panose="020B0604030504040204" pitchFamily="34" charset="-120"/>
              <a:ea typeface="微軟正黑體" panose="020B0604030504040204" pitchFamily="34" charset="-120"/>
              <a:cs typeface="Heiti TC Light"/>
            </a:endParaRPr>
          </a:p>
          <a:p>
            <a:r>
              <a:rPr lang="zh-TW" altLang="en-US" sz="2000" dirty="0" smtClean="0">
                <a:latin typeface="微軟正黑體" panose="020B0604030504040204" pitchFamily="34" charset="-120"/>
                <a:ea typeface="微軟正黑體" panose="020B0604030504040204" pitchFamily="34" charset="-120"/>
                <a:cs typeface="Heiti TC Light"/>
              </a:rPr>
              <a:t>季建业</a:t>
            </a:r>
            <a:r>
              <a:rPr lang="zh-TW" altLang="en-US" sz="2000" b="1" u="sng" dirty="0" smtClean="0">
                <a:latin typeface="微軟正黑體" panose="020B0604030504040204" pitchFamily="34" charset="-120"/>
                <a:ea typeface="微軟正黑體" panose="020B0604030504040204" pitchFamily="34" charset="-120"/>
                <a:cs typeface="Heiti TC Light"/>
              </a:rPr>
              <a:t>被称为是江泽民的老家扬州「大管家」。</a:t>
            </a:r>
            <a:endParaRPr lang="en-US" altLang="zh-TW" sz="2000" b="1" u="sng" dirty="0" smtClean="0">
              <a:latin typeface="微軟正黑體" panose="020B0604030504040204" pitchFamily="34" charset="-120"/>
              <a:ea typeface="微軟正黑體" panose="020B0604030504040204" pitchFamily="34" charset="-120"/>
              <a:cs typeface="Heiti TC Light"/>
            </a:endParaRPr>
          </a:p>
          <a:p>
            <a:r>
              <a:rPr lang="zh-CN" altLang="en-US" sz="2000" dirty="0">
                <a:latin typeface="微軟正黑體" panose="020B0604030504040204" pitchFamily="34" charset="-120"/>
                <a:ea typeface="微軟正黑體" panose="020B0604030504040204" pitchFamily="34" charset="-120"/>
                <a:cs typeface="Heiti TC Light"/>
              </a:rPr>
              <a:t>曾给江泽民之子江绵恒送了两块大地皮从而攀上了江家。</a:t>
            </a:r>
            <a:r>
              <a:rPr lang="zh-TW" altLang="en-US" sz="2000" dirty="0" smtClean="0">
                <a:latin typeface="微軟正黑體" panose="020B0604030504040204" pitchFamily="34" charset="-120"/>
                <a:ea typeface="微軟正黑體" panose="020B0604030504040204" pitchFamily="34" charset="-120"/>
                <a:cs typeface="Heiti TC Light"/>
              </a:rPr>
              <a:t>季曾在江泽民的老家扬州主政</a:t>
            </a:r>
            <a:r>
              <a:rPr lang="en-US" altLang="zh-TW" sz="2000" dirty="0" smtClean="0">
                <a:latin typeface="微軟正黑體" panose="020B0604030504040204" pitchFamily="34" charset="-120"/>
                <a:ea typeface="微軟正黑體" panose="020B0604030504040204" pitchFamily="34" charset="-120"/>
                <a:cs typeface="Heiti TC Light"/>
              </a:rPr>
              <a:t>8</a:t>
            </a:r>
            <a:r>
              <a:rPr lang="zh-TW" altLang="en-US" sz="2000" dirty="0" smtClean="0">
                <a:latin typeface="微軟正黑體" panose="020B0604030504040204" pitchFamily="34" charset="-120"/>
                <a:ea typeface="微軟正黑體" panose="020B0604030504040204" pitchFamily="34" charset="-120"/>
                <a:cs typeface="Heiti TC Light"/>
              </a:rPr>
              <a:t>年之久。</a:t>
            </a:r>
            <a:endParaRPr lang="en-US" altLang="zh-TW" sz="2000" dirty="0" smtClean="0">
              <a:latin typeface="微軟正黑體" panose="020B0604030504040204" pitchFamily="34" charset="-120"/>
              <a:ea typeface="微軟正黑體" panose="020B0604030504040204" pitchFamily="34" charset="-120"/>
              <a:cs typeface="Heiti TC Light"/>
            </a:endParaRPr>
          </a:p>
          <a:p>
            <a:r>
              <a:rPr lang="zh-TW" altLang="en-US" sz="2000" dirty="0" smtClean="0">
                <a:latin typeface="微軟正黑體" panose="020B0604030504040204" pitchFamily="34" charset="-120"/>
                <a:ea typeface="微軟正黑體" panose="020B0604030504040204" pitchFamily="34" charset="-120"/>
                <a:cs typeface="Heiti TC Light"/>
              </a:rPr>
              <a:t>季建业从昆山书记调任扬州，也是</a:t>
            </a:r>
            <a:r>
              <a:rPr lang="zh-TW" altLang="en-US" sz="2000" u="sng" dirty="0" smtClean="0">
                <a:latin typeface="微軟正黑體" panose="020B0604030504040204" pitchFamily="34" charset="-120"/>
                <a:ea typeface="微軟正黑體" panose="020B0604030504040204" pitchFamily="34" charset="-120"/>
                <a:cs typeface="Heiti TC Light"/>
              </a:rPr>
              <a:t>江泽民亲点</a:t>
            </a:r>
            <a:r>
              <a:rPr lang="zh-TW" altLang="en-US" sz="2000" dirty="0" smtClean="0">
                <a:latin typeface="微軟正黑體" panose="020B0604030504040204" pitchFamily="34" charset="-120"/>
                <a:ea typeface="微軟正黑體" panose="020B0604030504040204" pitchFamily="34" charset="-120"/>
                <a:cs typeface="Heiti TC Light"/>
              </a:rPr>
              <a:t>。</a:t>
            </a:r>
            <a:endParaRPr lang="en-US" altLang="zh-TW" sz="2000" dirty="0" smtClean="0">
              <a:latin typeface="微軟正黑體" panose="020B0604030504040204" pitchFamily="34" charset="-120"/>
              <a:ea typeface="微軟正黑體" panose="020B0604030504040204" pitchFamily="34" charset="-120"/>
              <a:cs typeface="Heiti TC Light"/>
            </a:endParaRPr>
          </a:p>
          <a:p>
            <a:endParaRPr lang="en-US" altLang="zh-TW" sz="2000" dirty="0">
              <a:latin typeface="微軟正黑體" panose="020B0604030504040204" pitchFamily="34" charset="-120"/>
              <a:ea typeface="微軟正黑體" panose="020B0604030504040204" pitchFamily="34" charset="-120"/>
              <a:cs typeface="Heiti TC Light"/>
            </a:endParaRPr>
          </a:p>
          <a:p>
            <a:r>
              <a:rPr lang="zh-TW" altLang="en-US" sz="2000" dirty="0" smtClean="0">
                <a:latin typeface="微軟正黑體" panose="020B0604030504040204" pitchFamily="34" charset="-120"/>
                <a:ea typeface="微軟正黑體" panose="020B0604030504040204" pitchFamily="34" charset="-120"/>
              </a:rPr>
              <a:t>季建业任扬州市市长、南京市长、市委副书记期间，</a:t>
            </a:r>
            <a:r>
              <a:rPr lang="zh-TW" altLang="en-US" sz="2000" b="1" dirty="0" smtClean="0">
                <a:solidFill>
                  <a:srgbClr val="C00000"/>
                </a:solidFill>
                <a:latin typeface="微軟正黑體" panose="020B0604030504040204" pitchFamily="34" charset="-120"/>
                <a:ea typeface="微軟正黑體" panose="020B0604030504040204" pitchFamily="34" charset="-120"/>
              </a:rPr>
              <a:t>积极追随江泽民迫害法轮功。</a:t>
            </a:r>
            <a:endParaRPr lang="en-US" altLang="zh-TW" sz="2000" b="1" dirty="0" smtClean="0">
              <a:solidFill>
                <a:srgbClr val="C00000"/>
              </a:solidFill>
              <a:latin typeface="微軟正黑體" panose="020B0604030504040204" pitchFamily="34" charset="-120"/>
              <a:ea typeface="微軟正黑體" panose="020B0604030504040204" pitchFamily="34" charset="-120"/>
              <a:cs typeface="Heiti TC Light"/>
            </a:endParaRPr>
          </a:p>
        </p:txBody>
      </p:sp>
      <p:sp>
        <p:nvSpPr>
          <p:cNvPr id="6" name="矩形 5"/>
          <p:cNvSpPr/>
          <p:nvPr/>
        </p:nvSpPr>
        <p:spPr>
          <a:xfrm>
            <a:off x="191226" y="1268760"/>
            <a:ext cx="4668806" cy="1200329"/>
          </a:xfrm>
          <a:prstGeom prst="rect">
            <a:avLst/>
          </a:prstGeom>
        </p:spPr>
        <p:txBody>
          <a:bodyPr wrap="square">
            <a:spAutoFit/>
          </a:bodyPr>
          <a:lstStyle/>
          <a:p>
            <a:r>
              <a:rPr lang="zh-TW" altLang="en-US" sz="2400" b="1" u="sng" dirty="0">
                <a:latin typeface="微軟正黑體" panose="020B0604030504040204" pitchFamily="34" charset="-120"/>
                <a:ea typeface="微軟正黑體" panose="020B0604030504040204" pitchFamily="34" charset="-120"/>
                <a:cs typeface="Heiti TC Light"/>
              </a:rPr>
              <a:t>江泽民的老家扬州「大管家</a:t>
            </a:r>
            <a:r>
              <a:rPr lang="zh-TW" altLang="en-US" sz="2400" b="1" u="sng" dirty="0" smtClean="0">
                <a:latin typeface="微軟正黑體" panose="020B0604030504040204" pitchFamily="34" charset="-120"/>
                <a:ea typeface="微軟正黑體" panose="020B0604030504040204" pitchFamily="34" charset="-120"/>
                <a:cs typeface="Heiti TC Light"/>
              </a:rPr>
              <a:t>」，</a:t>
            </a:r>
            <a:endParaRPr lang="en-US" altLang="zh-TW" sz="2400" b="1" u="sng" dirty="0" smtClean="0">
              <a:latin typeface="微軟正黑體" panose="020B0604030504040204" pitchFamily="34" charset="-120"/>
              <a:ea typeface="微軟正黑體" panose="020B0604030504040204" pitchFamily="34" charset="-120"/>
              <a:cs typeface="Heiti TC Light"/>
            </a:endParaRPr>
          </a:p>
          <a:p>
            <a:r>
              <a:rPr lang="zh-TW" altLang="en-US" sz="2400" b="1" u="sng" dirty="0" smtClean="0">
                <a:latin typeface="微軟正黑體" panose="020B0604030504040204" pitchFamily="34" charset="-120"/>
                <a:ea typeface="微軟正黑體" panose="020B0604030504040204" pitchFamily="34" charset="-120"/>
                <a:cs typeface="Heiti TC Light"/>
              </a:rPr>
              <a:t>原南京市</a:t>
            </a:r>
            <a:r>
              <a:rPr lang="zh-TW" altLang="en-US" sz="2400" b="1" u="sng" dirty="0">
                <a:latin typeface="微軟正黑體" panose="020B0604030504040204" pitchFamily="34" charset="-120"/>
                <a:ea typeface="微軟正黑體" panose="020B0604030504040204" pitchFamily="34" charset="-120"/>
                <a:cs typeface="Heiti TC Light"/>
              </a:rPr>
              <a:t>市</a:t>
            </a:r>
            <a:r>
              <a:rPr lang="zh-TW" altLang="en-US" sz="2400" b="1" u="sng" dirty="0" smtClean="0">
                <a:latin typeface="微軟正黑體" panose="020B0604030504040204" pitchFamily="34" charset="-120"/>
                <a:ea typeface="微軟正黑體" panose="020B0604030504040204" pitchFamily="34" charset="-120"/>
                <a:cs typeface="Heiti TC Light"/>
              </a:rPr>
              <a:t>长，</a:t>
            </a:r>
            <a:r>
              <a:rPr lang="zh-TW" altLang="en-US" sz="2400" b="1" u="sng" dirty="0" smtClean="0">
                <a:solidFill>
                  <a:srgbClr val="0070C0"/>
                </a:solidFill>
                <a:latin typeface="微軟正黑體" panose="020B0604030504040204" pitchFamily="34" charset="-120"/>
                <a:ea typeface="微軟正黑體" panose="020B0604030504040204" pitchFamily="34" charset="-120"/>
                <a:cs typeface="Heiti TC Light"/>
              </a:rPr>
              <a:t>季</a:t>
            </a:r>
            <a:r>
              <a:rPr lang="zh-TW" altLang="en-US" sz="2400" b="1" u="sng" dirty="0">
                <a:solidFill>
                  <a:srgbClr val="0070C0"/>
                </a:solidFill>
                <a:latin typeface="微軟正黑體" panose="020B0604030504040204" pitchFamily="34" charset="-120"/>
                <a:ea typeface="微軟正黑體" panose="020B0604030504040204" pitchFamily="34" charset="-120"/>
                <a:cs typeface="Heiti TC Light"/>
              </a:rPr>
              <a:t>建</a:t>
            </a:r>
            <a:r>
              <a:rPr lang="zh-TW" altLang="en-US" sz="2400" b="1" u="sng" dirty="0" smtClean="0">
                <a:solidFill>
                  <a:srgbClr val="0070C0"/>
                </a:solidFill>
                <a:latin typeface="微軟正黑體" panose="020B0604030504040204" pitchFamily="34" charset="-120"/>
                <a:ea typeface="微軟正黑體" panose="020B0604030504040204" pitchFamily="34" charset="-120"/>
                <a:cs typeface="Heiti TC Light"/>
              </a:rPr>
              <a:t>业</a:t>
            </a:r>
            <a:r>
              <a:rPr lang="zh-TW" altLang="en-US" sz="2400" b="1" u="sng" dirty="0" smtClean="0">
                <a:latin typeface="微軟正黑體" panose="020B0604030504040204" pitchFamily="34" charset="-120"/>
                <a:ea typeface="微軟正黑體" panose="020B0604030504040204" pitchFamily="34" charset="-120"/>
                <a:cs typeface="Heiti TC Light"/>
              </a:rPr>
              <a:t>，</a:t>
            </a:r>
            <a:endParaRPr lang="en-US" altLang="zh-TW" sz="2400" b="1" u="sng" dirty="0" smtClean="0">
              <a:latin typeface="微軟正黑體" panose="020B0604030504040204" pitchFamily="34" charset="-120"/>
              <a:ea typeface="微軟正黑體" panose="020B0604030504040204" pitchFamily="34" charset="-120"/>
              <a:cs typeface="Heiti TC Light"/>
            </a:endParaRPr>
          </a:p>
          <a:p>
            <a:r>
              <a:rPr lang="zh-TW" altLang="en-US" sz="2400" b="1" u="sng" dirty="0" smtClean="0">
                <a:latin typeface="微軟正黑體" panose="020B0604030504040204" pitchFamily="34" charset="-120"/>
                <a:ea typeface="微軟正黑體" panose="020B0604030504040204" pitchFamily="34" charset="-120"/>
                <a:cs typeface="Heiti TC Light"/>
              </a:rPr>
              <a:t>被</a:t>
            </a:r>
            <a:r>
              <a:rPr lang="zh-TW" altLang="en-US" sz="2400" b="1" u="sng" dirty="0">
                <a:latin typeface="微軟正黑體" panose="020B0604030504040204" pitchFamily="34" charset="-120"/>
                <a:ea typeface="微軟正黑體" panose="020B0604030504040204" pitchFamily="34" charset="-120"/>
                <a:cs typeface="Heiti TC Light"/>
              </a:rPr>
              <a:t>判</a:t>
            </a:r>
            <a:r>
              <a:rPr lang="zh-TW" altLang="en-US" sz="2400" b="1" u="sng" dirty="0">
                <a:solidFill>
                  <a:srgbClr val="FF0000"/>
                </a:solidFill>
                <a:latin typeface="微軟正黑體" panose="020B0604030504040204" pitchFamily="34" charset="-120"/>
                <a:ea typeface="微軟正黑體" panose="020B0604030504040204" pitchFamily="34" charset="-120"/>
                <a:cs typeface="Heiti TC Light"/>
              </a:rPr>
              <a:t>有期徒刑</a:t>
            </a:r>
            <a:r>
              <a:rPr lang="en-US" altLang="zh-TW" sz="2400" b="1" u="sng" dirty="0">
                <a:solidFill>
                  <a:srgbClr val="FF0000"/>
                </a:solidFill>
                <a:latin typeface="微軟正黑體" panose="020B0604030504040204" pitchFamily="34" charset="-120"/>
                <a:ea typeface="微軟正黑體" panose="020B0604030504040204" pitchFamily="34" charset="-120"/>
                <a:cs typeface="Heiti TC Light"/>
              </a:rPr>
              <a:t>15</a:t>
            </a:r>
            <a:r>
              <a:rPr lang="zh-TW" altLang="en-US" sz="2400" b="1" u="sng" dirty="0">
                <a:solidFill>
                  <a:srgbClr val="FF0000"/>
                </a:solidFill>
                <a:latin typeface="微軟正黑體" panose="020B0604030504040204" pitchFamily="34" charset="-120"/>
                <a:ea typeface="微軟正黑體" panose="020B0604030504040204" pitchFamily="34" charset="-120"/>
                <a:cs typeface="Heiti TC Light"/>
              </a:rPr>
              <a:t>年</a:t>
            </a:r>
            <a:endParaRPr lang="en-US" altLang="zh-TW" sz="2400" b="1" u="sng" dirty="0">
              <a:latin typeface="微軟正黑體" panose="020B0604030504040204" pitchFamily="34" charset="-120"/>
              <a:ea typeface="微軟正黑體" panose="020B0604030504040204" pitchFamily="34" charset="-120"/>
              <a:cs typeface="Heiti TC Light"/>
            </a:endParaRPr>
          </a:p>
        </p:txBody>
      </p:sp>
      <p:pic>
        <p:nvPicPr>
          <p:cNvPr id="7" name="Picture 13"/>
          <p:cNvPicPr>
            <a:picLocks noChangeAspect="1"/>
          </p:cNvPicPr>
          <p:nvPr/>
        </p:nvPicPr>
        <p:blipFill>
          <a:blip r:embed="rId3"/>
          <a:stretch>
            <a:fillRect/>
          </a:stretch>
        </p:blipFill>
        <p:spPr>
          <a:xfrm>
            <a:off x="6516216" y="1412776"/>
            <a:ext cx="2177014" cy="3024336"/>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2014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9512" y="104606"/>
            <a:ext cx="3902030" cy="584775"/>
          </a:xfrm>
          <a:prstGeom prst="rect">
            <a:avLst/>
          </a:prstGeom>
        </p:spPr>
        <p:txBody>
          <a:bodyPr wrap="none">
            <a:spAutoFit/>
          </a:bodyPr>
          <a:lstStyle/>
          <a:p>
            <a:r>
              <a:rPr lang="en-US" altLang="zh-TW" sz="3200" dirty="0">
                <a:latin typeface="微軟正黑體" panose="020B0604030504040204" pitchFamily="34" charset="-120"/>
                <a:ea typeface="微軟正黑體" panose="020B0604030504040204" pitchFamily="34" charset="-120"/>
              </a:rPr>
              <a:t>8</a:t>
            </a:r>
            <a:r>
              <a:rPr lang="en-US" altLang="zh-TW" sz="3200" dirty="0" smtClean="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本次江苏案例总览</a:t>
            </a:r>
            <a:endParaRPr lang="en-US" altLang="zh-TW" sz="3200" b="1" dirty="0">
              <a:latin typeface="微軟正黑體" panose="020B0604030504040204" pitchFamily="34" charset="-120"/>
              <a:ea typeface="微軟正黑體" panose="020B0604030504040204" pitchFamily="34" charset="-120"/>
            </a:endParaRPr>
          </a:p>
        </p:txBody>
      </p:sp>
      <p:sp>
        <p:nvSpPr>
          <p:cNvPr id="9" name="文字方塊 8"/>
          <p:cNvSpPr txBox="1"/>
          <p:nvPr/>
        </p:nvSpPr>
        <p:spPr>
          <a:xfrm>
            <a:off x="827584" y="3753443"/>
            <a:ext cx="2108682"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smtClean="0">
                <a:solidFill>
                  <a:schemeClr val="tx1"/>
                </a:solidFill>
                <a:latin typeface="微軟正黑體" panose="020B0604030504040204" pitchFamily="34" charset="-120"/>
                <a:ea typeface="微軟正黑體" panose="020B0604030504040204" pitchFamily="34" charset="-120"/>
              </a:rPr>
              <a:t>案例 </a:t>
            </a:r>
            <a:r>
              <a:rPr lang="en-US" altLang="zh-TW" sz="2000" b="1" dirty="0" smtClean="0">
                <a:solidFill>
                  <a:schemeClr val="tx1"/>
                </a:solidFill>
                <a:latin typeface="微軟正黑體" panose="020B0604030504040204" pitchFamily="34" charset="-120"/>
                <a:ea typeface="微軟正黑體" panose="020B0604030504040204" pitchFamily="34" charset="-120"/>
              </a:rPr>
              <a:t>1 :</a:t>
            </a:r>
          </a:p>
          <a:p>
            <a:r>
              <a:rPr lang="zh-CN" altLang="en-US" sz="2000" b="1" dirty="0" smtClean="0">
                <a:solidFill>
                  <a:schemeClr val="tx1"/>
                </a:solidFill>
                <a:latin typeface="微軟正黑體" panose="020B0604030504040204" pitchFamily="34" charset="-120"/>
                <a:ea typeface="微軟正黑體" panose="020B0604030504040204" pitchFamily="34" charset="-120"/>
              </a:rPr>
              <a:t>南京</a:t>
            </a:r>
            <a:r>
              <a:rPr lang="zh-TW" altLang="en-US" sz="2000" b="1" dirty="0" smtClean="0">
                <a:solidFill>
                  <a:schemeClr val="tx1"/>
                </a:solidFill>
                <a:latin typeface="微軟正黑體" panose="020B0604030504040204" pitchFamily="34" charset="-120"/>
                <a:ea typeface="微軟正黑體" panose="020B0604030504040204" pitchFamily="34" charset="-120"/>
              </a:rPr>
              <a:t>市</a:t>
            </a:r>
            <a:r>
              <a:rPr lang="zh-CN" altLang="en-US" sz="2000" b="1" dirty="0" smtClean="0">
                <a:solidFill>
                  <a:schemeClr val="tx1"/>
                </a:solidFill>
                <a:latin typeface="微軟正黑體" panose="020B0604030504040204" pitchFamily="34" charset="-120"/>
                <a:ea typeface="微軟正黑體" panose="020B0604030504040204" pitchFamily="34" charset="-120"/>
              </a:rPr>
              <a:t>龙</a:t>
            </a:r>
            <a:r>
              <a:rPr lang="zh-CN" altLang="en-US" sz="2000" b="1" dirty="0">
                <a:solidFill>
                  <a:schemeClr val="tx1"/>
                </a:solidFill>
                <a:latin typeface="微軟正黑體" panose="020B0604030504040204" pitchFamily="34" charset="-120"/>
                <a:ea typeface="微軟正黑體" panose="020B0604030504040204" pitchFamily="34" charset="-120"/>
              </a:rPr>
              <a:t>虎</a:t>
            </a:r>
            <a:r>
              <a:rPr lang="zh-CN" altLang="en-US" sz="2000" b="1" dirty="0" smtClean="0">
                <a:solidFill>
                  <a:schemeClr val="tx1"/>
                </a:solidFill>
                <a:latin typeface="微軟正黑體" panose="020B0604030504040204" pitchFamily="34" charset="-120"/>
                <a:ea typeface="微軟正黑體" panose="020B0604030504040204" pitchFamily="34" charset="-120"/>
              </a:rPr>
              <a:t>网</a:t>
            </a:r>
            <a:endParaRPr lang="en-US" altLang="zh-CN" sz="2000" b="1" dirty="0" smtClean="0">
              <a:solidFill>
                <a:schemeClr val="tx1"/>
              </a:solidFill>
              <a:latin typeface="微軟正黑體" panose="020B0604030504040204" pitchFamily="34" charset="-120"/>
              <a:ea typeface="微軟正黑體" panose="020B0604030504040204" pitchFamily="34" charset="-120"/>
            </a:endParaRPr>
          </a:p>
          <a:p>
            <a:r>
              <a:rPr lang="zh-CN" altLang="en-US" sz="2000" b="1" dirty="0" smtClean="0">
                <a:solidFill>
                  <a:schemeClr val="tx1"/>
                </a:solidFill>
                <a:latin typeface="微軟正黑體" panose="020B0604030504040204" pitchFamily="34" charset="-120"/>
                <a:ea typeface="微軟正黑體" panose="020B0604030504040204" pitchFamily="34" charset="-120"/>
              </a:rPr>
              <a:t>恶</a:t>
            </a:r>
            <a:r>
              <a:rPr lang="zh-CN" altLang="en-US" sz="2000" b="1" dirty="0">
                <a:solidFill>
                  <a:schemeClr val="tx1"/>
                </a:solidFill>
                <a:latin typeface="微軟正黑體" panose="020B0604030504040204" pitchFamily="34" charset="-120"/>
                <a:ea typeface="微軟正黑體" panose="020B0604030504040204" pitchFamily="34" charset="-120"/>
              </a:rPr>
              <a:t>毒</a:t>
            </a:r>
            <a:r>
              <a:rPr lang="zh-CN" altLang="en-US" sz="2000" b="1" dirty="0" smtClean="0">
                <a:solidFill>
                  <a:srgbClr val="C00000"/>
                </a:solidFill>
                <a:latin typeface="微軟正黑體" panose="020B0604030504040204" pitchFamily="34" charset="-120"/>
                <a:ea typeface="微軟正黑體" panose="020B0604030504040204" pitchFamily="34" charset="-120"/>
              </a:rPr>
              <a:t>污蔑</a:t>
            </a:r>
            <a:r>
              <a:rPr lang="zh-CN" altLang="en-US" sz="2000" b="1" dirty="0" smtClean="0">
                <a:solidFill>
                  <a:schemeClr val="tx1"/>
                </a:solidFill>
                <a:latin typeface="微軟正黑體" panose="020B0604030504040204" pitchFamily="34" charset="-120"/>
                <a:ea typeface="微軟正黑體" panose="020B0604030504040204" pitchFamily="34" charset="-120"/>
              </a:rPr>
              <a:t>大法 </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p:txBody>
      </p:sp>
      <p:pic>
        <p:nvPicPr>
          <p:cNvPr id="1026" name="Picture 2" descr="「江蘇省 地圖」的圖片搜尋結果"/>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1454899" y="868132"/>
            <a:ext cx="5696043" cy="5696044"/>
          </a:xfrm>
          <a:prstGeom prst="rect">
            <a:avLst/>
          </a:prstGeom>
          <a:noFill/>
          <a:extLst>
            <a:ext uri="{909E8E84-426E-40DD-AFC4-6F175D3DCCD1}">
              <a14:hiddenFill xmlns:a14="http://schemas.microsoft.com/office/drawing/2010/main">
                <a:solidFill>
                  <a:srgbClr val="FFFFFF"/>
                </a:solidFill>
              </a14:hiddenFill>
            </a:ext>
          </a:extLst>
        </p:spPr>
      </p:pic>
      <p:sp>
        <p:nvSpPr>
          <p:cNvPr id="8" name="橢圓 7"/>
          <p:cNvSpPr/>
          <p:nvPr/>
        </p:nvSpPr>
        <p:spPr>
          <a:xfrm>
            <a:off x="3059832" y="4221087"/>
            <a:ext cx="1021710" cy="936105"/>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0" name="橢圓 9"/>
          <p:cNvSpPr/>
          <p:nvPr/>
        </p:nvSpPr>
        <p:spPr>
          <a:xfrm>
            <a:off x="5220072" y="4221087"/>
            <a:ext cx="1021710" cy="936105"/>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1" name="文字方塊 10"/>
          <p:cNvSpPr txBox="1"/>
          <p:nvPr/>
        </p:nvSpPr>
        <p:spPr>
          <a:xfrm>
            <a:off x="6080117" y="3820977"/>
            <a:ext cx="2740355"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smtClean="0">
                <a:solidFill>
                  <a:schemeClr val="tx1"/>
                </a:solidFill>
                <a:latin typeface="微軟正黑體" panose="020B0604030504040204" pitchFamily="34" charset="-120"/>
                <a:ea typeface="微軟正黑體" panose="020B0604030504040204" pitchFamily="34" charset="-120"/>
              </a:rPr>
              <a:t>案例</a:t>
            </a:r>
            <a:r>
              <a:rPr lang="en-US" altLang="zh-TW" sz="2000" b="1" dirty="0" smtClean="0">
                <a:solidFill>
                  <a:schemeClr val="tx1"/>
                </a:solidFill>
                <a:latin typeface="微軟正黑體" panose="020B0604030504040204" pitchFamily="34" charset="-120"/>
                <a:ea typeface="微軟正黑體" panose="020B0604030504040204" pitchFamily="34" charset="-120"/>
              </a:rPr>
              <a:t>2: </a:t>
            </a:r>
          </a:p>
          <a:p>
            <a:r>
              <a:rPr lang="zh-CN" altLang="en-US" sz="2000" b="1" dirty="0" smtClean="0">
                <a:solidFill>
                  <a:schemeClr val="tx1"/>
                </a:solidFill>
                <a:latin typeface="微軟正黑體" panose="020B0604030504040204" pitchFamily="34" charset="-120"/>
                <a:ea typeface="微軟正黑體" panose="020B0604030504040204" pitchFamily="34" charset="-120"/>
              </a:rPr>
              <a:t>南</a:t>
            </a:r>
            <a:r>
              <a:rPr lang="zh-CN" altLang="en-US" sz="2000" b="1" dirty="0">
                <a:solidFill>
                  <a:schemeClr val="tx1"/>
                </a:solidFill>
                <a:latin typeface="微軟正黑體" panose="020B0604030504040204" pitchFamily="34" charset="-120"/>
                <a:ea typeface="微軟正黑體" panose="020B0604030504040204" pitchFamily="34" charset="-120"/>
              </a:rPr>
              <a:t>通</a:t>
            </a:r>
            <a:r>
              <a:rPr lang="zh-CN" altLang="en-US" sz="2000" b="1" dirty="0" smtClean="0">
                <a:solidFill>
                  <a:schemeClr val="tx1"/>
                </a:solidFill>
                <a:latin typeface="微軟正黑體" panose="020B0604030504040204" pitchFamily="34" charset="-120"/>
                <a:ea typeface="微軟正黑體" panose="020B0604030504040204" pitchFamily="34" charset="-120"/>
              </a:rPr>
              <a:t>市</a:t>
            </a:r>
            <a:r>
              <a:rPr lang="zh-TW" altLang="en-US" sz="2000" b="1" dirty="0">
                <a:solidFill>
                  <a:schemeClr val="tx1"/>
                </a:solidFill>
                <a:latin typeface="微軟正黑體" panose="020B0604030504040204" pitchFamily="34" charset="-120"/>
                <a:ea typeface="微軟正黑體" panose="020B0604030504040204" pitchFamily="34" charset="-120"/>
              </a:rPr>
              <a:t>公安局</a:t>
            </a:r>
            <a:r>
              <a:rPr lang="zh-CN" altLang="en-US" sz="2000" b="1" dirty="0" smtClean="0">
                <a:solidFill>
                  <a:schemeClr val="tx1"/>
                </a:solidFill>
                <a:latin typeface="微軟正黑體" panose="020B0604030504040204" pitchFamily="34" charset="-120"/>
                <a:ea typeface="微軟正黑體" panose="020B0604030504040204" pitchFamily="34" charset="-120"/>
              </a:rPr>
              <a:t>港</a:t>
            </a:r>
            <a:r>
              <a:rPr lang="zh-CN" altLang="en-US" sz="2000" b="1" dirty="0">
                <a:solidFill>
                  <a:schemeClr val="tx1"/>
                </a:solidFill>
                <a:latin typeface="微軟正黑體" panose="020B0604030504040204" pitchFamily="34" charset="-120"/>
                <a:ea typeface="微軟正黑體" panose="020B0604030504040204" pitchFamily="34" charset="-120"/>
              </a:rPr>
              <a:t>闸</a:t>
            </a:r>
            <a:r>
              <a:rPr lang="zh-CN" altLang="en-US" sz="2000" b="1" dirty="0" smtClean="0">
                <a:solidFill>
                  <a:schemeClr val="tx1"/>
                </a:solidFill>
                <a:latin typeface="微軟正黑體" panose="020B0604030504040204" pitchFamily="34" charset="-120"/>
                <a:ea typeface="微軟正黑體" panose="020B0604030504040204" pitchFamily="34" charset="-120"/>
              </a:rPr>
              <a:t>分局</a:t>
            </a:r>
            <a:endParaRPr lang="en-US" altLang="zh-CN" sz="2000" b="1" dirty="0" smtClean="0">
              <a:solidFill>
                <a:schemeClr val="tx1"/>
              </a:solidFill>
              <a:latin typeface="微軟正黑體" panose="020B0604030504040204" pitchFamily="34" charset="-120"/>
              <a:ea typeface="微軟正黑體" panose="020B0604030504040204" pitchFamily="34" charset="-120"/>
            </a:endParaRPr>
          </a:p>
          <a:p>
            <a:r>
              <a:rPr lang="zh-CN" altLang="en-US" sz="2000" b="1" dirty="0" smtClean="0">
                <a:solidFill>
                  <a:schemeClr val="tx1"/>
                </a:solidFill>
                <a:latin typeface="微軟正黑體" panose="020B0604030504040204" pitchFamily="34" charset="-120"/>
                <a:ea typeface="微軟正黑體" panose="020B0604030504040204" pitchFamily="34" charset="-120"/>
              </a:rPr>
              <a:t>在</a:t>
            </a:r>
            <a:r>
              <a:rPr lang="zh-CN" altLang="en-US" sz="2000" b="1" dirty="0">
                <a:solidFill>
                  <a:schemeClr val="tx1"/>
                </a:solidFill>
                <a:latin typeface="微軟正黑體" panose="020B0604030504040204" pitchFamily="34" charset="-120"/>
                <a:ea typeface="微軟正黑體" panose="020B0604030504040204" pitchFamily="34" charset="-120"/>
              </a:rPr>
              <a:t>警务公示栏</a:t>
            </a:r>
            <a:r>
              <a:rPr lang="zh-CN" altLang="en-US" sz="2000" b="1" dirty="0">
                <a:solidFill>
                  <a:srgbClr val="C00000"/>
                </a:solidFill>
                <a:latin typeface="微軟正黑體" panose="020B0604030504040204" pitchFamily="34" charset="-120"/>
                <a:ea typeface="微軟正黑體" panose="020B0604030504040204" pitchFamily="34" charset="-120"/>
              </a:rPr>
              <a:t>污蔑</a:t>
            </a:r>
            <a:r>
              <a:rPr lang="zh-CN" altLang="en-US" sz="2000" b="1" dirty="0" smtClean="0">
                <a:solidFill>
                  <a:schemeClr val="tx1"/>
                </a:solidFill>
                <a:latin typeface="微軟正黑體" panose="020B0604030504040204" pitchFamily="34" charset="-120"/>
                <a:ea typeface="微軟正黑體" panose="020B0604030504040204" pitchFamily="34" charset="-120"/>
              </a:rPr>
              <a:t>大法</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p:txBody>
      </p:sp>
      <p:sp>
        <p:nvSpPr>
          <p:cNvPr id="12" name="橢圓 11"/>
          <p:cNvSpPr/>
          <p:nvPr/>
        </p:nvSpPr>
        <p:spPr>
          <a:xfrm>
            <a:off x="3923928" y="1340768"/>
            <a:ext cx="1152128" cy="1152128"/>
          </a:xfrm>
          <a:prstGeom prst="ellipse">
            <a:avLst/>
          </a:prstGeom>
          <a:solidFill>
            <a:schemeClr val="accent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13" name="文字方塊 12"/>
          <p:cNvSpPr txBox="1"/>
          <p:nvPr/>
        </p:nvSpPr>
        <p:spPr>
          <a:xfrm>
            <a:off x="5508104" y="793157"/>
            <a:ext cx="3037987" cy="1015663"/>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TW" altLang="en-US" sz="2000" b="1" dirty="0" smtClean="0">
                <a:solidFill>
                  <a:schemeClr val="tx1"/>
                </a:solidFill>
                <a:latin typeface="微軟正黑體" panose="020B0604030504040204" pitchFamily="34" charset="-120"/>
                <a:ea typeface="微軟正黑體" panose="020B0604030504040204" pitchFamily="34" charset="-120"/>
              </a:rPr>
              <a:t>案例</a:t>
            </a:r>
            <a:r>
              <a:rPr lang="en-US" altLang="zh-TW" sz="2000" b="1" dirty="0">
                <a:solidFill>
                  <a:schemeClr val="tx1"/>
                </a:solidFill>
                <a:latin typeface="微軟正黑體" panose="020B0604030504040204" pitchFamily="34" charset="-120"/>
                <a:ea typeface="微軟正黑體" panose="020B0604030504040204" pitchFamily="34" charset="-120"/>
              </a:rPr>
              <a:t>3</a:t>
            </a:r>
            <a:r>
              <a:rPr lang="en-US" altLang="zh-TW" sz="2000" b="1" dirty="0" smtClean="0">
                <a:solidFill>
                  <a:schemeClr val="tx1"/>
                </a:solidFill>
                <a:latin typeface="微軟正黑體" panose="020B0604030504040204" pitchFamily="34" charset="-120"/>
                <a:ea typeface="微軟正黑體" panose="020B0604030504040204" pitchFamily="34" charset="-120"/>
              </a:rPr>
              <a:t>: </a:t>
            </a:r>
          </a:p>
          <a:p>
            <a:r>
              <a:rPr lang="zh-CN" altLang="en-US" sz="2000" b="1" dirty="0">
                <a:solidFill>
                  <a:schemeClr val="tx1"/>
                </a:solidFill>
                <a:latin typeface="微軟正黑體" panose="020B0604030504040204" pitchFamily="34" charset="-120"/>
                <a:ea typeface="微軟正黑體" panose="020B0604030504040204" pitchFamily="34" charset="-120"/>
              </a:rPr>
              <a:t>连云港赣榆区警察大面积上门</a:t>
            </a:r>
            <a:r>
              <a:rPr lang="zh-CN" altLang="en-US" sz="2000" b="1" dirty="0">
                <a:solidFill>
                  <a:srgbClr val="C00000"/>
                </a:solidFill>
                <a:latin typeface="微軟正黑體" panose="020B0604030504040204" pitchFamily="34" charset="-120"/>
                <a:ea typeface="微軟正黑體" panose="020B0604030504040204" pitchFamily="34" charset="-120"/>
              </a:rPr>
              <a:t>骚扰</a:t>
            </a:r>
            <a:r>
              <a:rPr lang="zh-CN" altLang="en-US" sz="2000" b="1" dirty="0">
                <a:solidFill>
                  <a:schemeClr val="tx1"/>
                </a:solidFill>
                <a:latin typeface="微軟正黑體" panose="020B0604030504040204" pitchFamily="34" charset="-120"/>
                <a:ea typeface="微軟正黑體" panose="020B0604030504040204" pitchFamily="34" charset="-120"/>
              </a:rPr>
              <a:t>学员</a:t>
            </a:r>
            <a:endParaRPr lang="en-US" altLang="zh-TW" sz="2000" b="1" dirty="0" smtClean="0">
              <a:solidFill>
                <a:schemeClr val="tx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8081576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25687" y="848937"/>
            <a:ext cx="8786543" cy="5119530"/>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dirty="0"/>
          </a:p>
        </p:txBody>
      </p:sp>
      <p:sp>
        <p:nvSpPr>
          <p:cNvPr id="6" name="矩形 5"/>
          <p:cNvSpPr/>
          <p:nvPr/>
        </p:nvSpPr>
        <p:spPr>
          <a:xfrm>
            <a:off x="0" y="0"/>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latin typeface="微軟正黑體" panose="020B0604030504040204" pitchFamily="34" charset="-120"/>
                <a:ea typeface="微軟正黑體" panose="020B0604030504040204" pitchFamily="34" charset="-120"/>
              </a:rPr>
              <a:t>9-1. </a:t>
            </a:r>
            <a:r>
              <a:rPr lang="zh-TW" altLang="en-US" sz="3200" b="1" dirty="0" smtClean="0">
                <a:latin typeface="微軟正黑體" panose="020B0604030504040204" pitchFamily="34" charset="-120"/>
                <a:ea typeface="微軟正黑體" panose="020B0604030504040204" pitchFamily="34" charset="-120"/>
              </a:rPr>
              <a:t>江苏专案一</a:t>
            </a:r>
            <a:r>
              <a:rPr lang="en-US" altLang="zh-TW" sz="3200" b="1" dirty="0">
                <a:latin typeface="微軟正黑體" panose="020B0604030504040204" pitchFamily="34" charset="-120"/>
                <a:ea typeface="微軟正黑體" panose="020B0604030504040204" pitchFamily="34" charset="-120"/>
              </a:rPr>
              <a:t>【</a:t>
            </a:r>
            <a:r>
              <a:rPr lang="zh-TW" altLang="en-US" sz="3200" b="1" dirty="0" smtClean="0">
                <a:latin typeface="微軟正黑體" panose="020B0604030504040204" pitchFamily="34" charset="-120"/>
                <a:ea typeface="微軟正黑體" panose="020B0604030504040204" pitchFamily="34" charset="-120"/>
              </a:rPr>
              <a:t>南京市</a:t>
            </a:r>
            <a:r>
              <a:rPr lang="en-US" altLang="zh-TW" sz="3200" b="1" dirty="0" smtClean="0">
                <a:latin typeface="微軟正黑體" panose="020B0604030504040204" pitchFamily="34" charset="-120"/>
                <a:ea typeface="微軟正黑體" panose="020B0604030504040204" pitchFamily="34" charset="-120"/>
              </a:rPr>
              <a:t>-</a:t>
            </a:r>
            <a:r>
              <a:rPr lang="zh-TW" altLang="en-US" sz="3200" b="1" dirty="0" smtClean="0">
                <a:latin typeface="微軟正黑體" panose="020B0604030504040204" pitchFamily="34" charset="-120"/>
                <a:ea typeface="微軟正黑體" panose="020B0604030504040204" pitchFamily="34" charset="-120"/>
              </a:rPr>
              <a:t>白下区</a:t>
            </a:r>
            <a:r>
              <a:rPr lang="en-US" altLang="zh-TW" sz="3200" b="1" dirty="0" smtClean="0">
                <a:latin typeface="微軟正黑體" panose="020B0604030504040204" pitchFamily="34" charset="-120"/>
                <a:ea typeface="微軟正黑體" panose="020B0604030504040204" pitchFamily="34" charset="-120"/>
              </a:rPr>
              <a:t>】</a:t>
            </a:r>
            <a:endParaRPr lang="en-US" altLang="zh-TW" sz="3200" b="1" dirty="0">
              <a:latin typeface="微軟正黑體" panose="020B0604030504040204" pitchFamily="34" charset="-120"/>
              <a:ea typeface="微軟正黑體" panose="020B0604030504040204" pitchFamily="34" charset="-120"/>
            </a:endParaRPr>
          </a:p>
        </p:txBody>
      </p:sp>
      <p:sp>
        <p:nvSpPr>
          <p:cNvPr id="2" name="矩形 1"/>
          <p:cNvSpPr/>
          <p:nvPr/>
        </p:nvSpPr>
        <p:spPr>
          <a:xfrm>
            <a:off x="7380312" y="100432"/>
            <a:ext cx="1666777" cy="648072"/>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6">
                    <a:lumMod val="50000"/>
                  </a:schemeClr>
                </a:solidFill>
                <a:latin typeface="微軟正黑體" panose="020B0604030504040204" pitchFamily="34" charset="-120"/>
                <a:ea typeface="微軟正黑體" panose="020B0604030504040204" pitchFamily="34" charset="-120"/>
              </a:rPr>
              <a:t>案情</a:t>
            </a:r>
            <a:r>
              <a:rPr lang="en-US" altLang="zh-TW" sz="4000" b="1" dirty="0" smtClean="0">
                <a:solidFill>
                  <a:schemeClr val="accent6">
                    <a:lumMod val="50000"/>
                  </a:schemeClr>
                </a:solidFill>
                <a:latin typeface="微軟正黑體" panose="020B0604030504040204" pitchFamily="34" charset="-120"/>
                <a:ea typeface="微軟正黑體" panose="020B0604030504040204" pitchFamily="34" charset="-120"/>
              </a:rPr>
              <a:t>1</a:t>
            </a:r>
            <a:endParaRPr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grpSp>
        <p:nvGrpSpPr>
          <p:cNvPr id="5" name="群組 4"/>
          <p:cNvGrpSpPr/>
          <p:nvPr/>
        </p:nvGrpSpPr>
        <p:grpSpPr>
          <a:xfrm>
            <a:off x="298478" y="1010895"/>
            <a:ext cx="8640959" cy="5724644"/>
            <a:chOff x="330303" y="848937"/>
            <a:chExt cx="8640959" cy="5724644"/>
          </a:xfrm>
        </p:grpSpPr>
        <p:sp>
          <p:nvSpPr>
            <p:cNvPr id="11" name="矩形 10"/>
            <p:cNvSpPr/>
            <p:nvPr/>
          </p:nvSpPr>
          <p:spPr>
            <a:xfrm>
              <a:off x="330303" y="848937"/>
              <a:ext cx="8640959" cy="5724644"/>
            </a:xfrm>
            <a:prstGeom prst="rect">
              <a:avLst/>
            </a:prstGeom>
          </p:spPr>
          <p:txBody>
            <a:bodyPr wrap="square">
              <a:spAutoFit/>
            </a:bodyPr>
            <a:lstStyle/>
            <a:p>
              <a:r>
                <a:rPr lang="zh-TW" altLang="en-US" sz="2200" b="1" dirty="0" smtClean="0">
                  <a:solidFill>
                    <a:prstClr val="black"/>
                  </a:solidFill>
                  <a:latin typeface="微軟正黑體" panose="020B0604030504040204" pitchFamily="34" charset="-120"/>
                  <a:ea typeface="微軟正黑體" panose="020B0604030504040204" pitchFamily="34" charset="-120"/>
                </a:rPr>
                <a:t>地点：</a:t>
              </a:r>
              <a:r>
                <a:rPr lang="zh-TW" altLang="zh-TW" sz="2200" b="1" dirty="0" smtClean="0">
                  <a:latin typeface="微軟正黑體" panose="020B0604030504040204" pitchFamily="34" charset="-120"/>
                  <a:ea typeface="微軟正黑體" panose="020B0604030504040204" pitchFamily="34" charset="-120"/>
                </a:rPr>
                <a:t>南京</a:t>
              </a:r>
              <a:r>
                <a:rPr lang="zh-TW" altLang="en-US" sz="2200" b="1" dirty="0" smtClean="0">
                  <a:latin typeface="微軟正黑體" panose="020B0604030504040204" pitchFamily="34" charset="-120"/>
                  <a:ea typeface="微軟正黑體" panose="020B0604030504040204" pitchFamily="34" charset="-120"/>
                </a:rPr>
                <a:t>市</a:t>
              </a:r>
              <a:r>
                <a:rPr lang="en-US" altLang="zh-TW" sz="2200" b="1" dirty="0" smtClean="0">
                  <a:latin typeface="微軟正黑體" panose="020B0604030504040204" pitchFamily="34" charset="-120"/>
                  <a:ea typeface="微軟正黑體" panose="020B0604030504040204" pitchFamily="34" charset="-120"/>
                </a:rPr>
                <a:t>-</a:t>
              </a:r>
              <a:r>
                <a:rPr lang="zh-TW" altLang="en-US" sz="2200" b="1" dirty="0">
                  <a:latin typeface="微軟正黑體" panose="020B0604030504040204" pitchFamily="34" charset="-120"/>
                  <a:ea typeface="微軟正黑體" panose="020B0604030504040204" pitchFamily="34" charset="-120"/>
                </a:rPr>
                <a:t>白下</a:t>
              </a:r>
              <a:r>
                <a:rPr lang="zh-TW" altLang="en-US" sz="2200" b="1" dirty="0" smtClean="0">
                  <a:latin typeface="微軟正黑體" panose="020B0604030504040204" pitchFamily="34" charset="-120"/>
                  <a:ea typeface="微軟正黑體" panose="020B0604030504040204" pitchFamily="34" charset="-120"/>
                </a:rPr>
                <a:t>区</a:t>
              </a:r>
              <a:endParaRPr lang="en-US" altLang="zh-TW" sz="2200" b="1" dirty="0">
                <a:latin typeface="微軟正黑體" panose="020B0604030504040204" pitchFamily="34" charset="-120"/>
                <a:ea typeface="微軟正黑體" panose="020B0604030504040204" pitchFamily="34" charset="-120"/>
              </a:endParaRPr>
            </a:p>
            <a:p>
              <a:endParaRPr lang="en-US" altLang="zh-TW" sz="2200" b="1" dirty="0" smtClean="0">
                <a:solidFill>
                  <a:srgbClr val="C00000"/>
                </a:solidFill>
                <a:latin typeface="微軟正黑體" panose="020B0604030504040204" pitchFamily="34" charset="-120"/>
                <a:ea typeface="微軟正黑體" panose="020B0604030504040204" pitchFamily="34" charset="-120"/>
              </a:endParaRPr>
            </a:p>
            <a:p>
              <a:pPr lvl="0"/>
              <a:r>
                <a:rPr lang="zh-TW" altLang="en-US" sz="2200" b="1" dirty="0" smtClean="0">
                  <a:latin typeface="微軟正黑體" panose="020B0604030504040204" pitchFamily="34" charset="-120"/>
                  <a:ea typeface="微軟正黑體" panose="020B0604030504040204" pitchFamily="34" charset="-120"/>
                </a:rPr>
                <a:t>性质：</a:t>
              </a:r>
              <a:r>
                <a:rPr lang="zh-TW" altLang="en-US" sz="2200" dirty="0" smtClean="0">
                  <a:solidFill>
                    <a:srgbClr val="C00000"/>
                  </a:solidFill>
                  <a:latin typeface="微軟正黑體" panose="020B0604030504040204" pitchFamily="34" charset="-120"/>
                  <a:ea typeface="微軟正黑體" panose="020B0604030504040204" pitchFamily="34" charset="-120"/>
                </a:rPr>
                <a:t>污蔑 </a:t>
              </a:r>
              <a:r>
                <a:rPr lang="en-US" altLang="zh-TW" sz="2200" dirty="0" smtClean="0">
                  <a:solidFill>
                    <a:srgbClr val="C00000"/>
                  </a:solidFill>
                  <a:latin typeface="微軟正黑體" panose="020B0604030504040204" pitchFamily="34" charset="-120"/>
                  <a:ea typeface="微軟正黑體" panose="020B0604030504040204" pitchFamily="34" charset="-120"/>
                </a:rPr>
                <a:t>(</a:t>
              </a:r>
              <a:r>
                <a:rPr lang="zh-TW" altLang="en-US" sz="2200" dirty="0" smtClean="0">
                  <a:solidFill>
                    <a:srgbClr val="C00000"/>
                  </a:solidFill>
                  <a:latin typeface="微軟正黑體" panose="020B0604030504040204" pitchFamily="34" charset="-120"/>
                  <a:ea typeface="微軟正黑體" panose="020B0604030504040204" pitchFamily="34" charset="-120"/>
                </a:rPr>
                <a:t>透过网络，影响范围很大</a:t>
              </a:r>
              <a:r>
                <a:rPr lang="en-US" altLang="zh-TW" sz="2200" dirty="0" smtClean="0">
                  <a:solidFill>
                    <a:srgbClr val="C00000"/>
                  </a:solidFill>
                  <a:latin typeface="微軟正黑體" panose="020B0604030504040204" pitchFamily="34" charset="-120"/>
                  <a:ea typeface="微軟正黑體" panose="020B0604030504040204" pitchFamily="34" charset="-120"/>
                </a:rPr>
                <a:t>)</a:t>
              </a:r>
              <a:endParaRPr lang="en-US" altLang="zh-TW" sz="2200" dirty="0">
                <a:solidFill>
                  <a:srgbClr val="C00000"/>
                </a:solidFill>
                <a:latin typeface="微軟正黑體" panose="020B0604030504040204" pitchFamily="34" charset="-120"/>
                <a:ea typeface="微軟正黑體" panose="020B0604030504040204" pitchFamily="34" charset="-120"/>
              </a:endParaRPr>
            </a:p>
            <a:p>
              <a:pPr lvl="0"/>
              <a:endParaRPr lang="en-US" altLang="zh-TW" sz="2200" dirty="0">
                <a:solidFill>
                  <a:prstClr val="black"/>
                </a:solidFill>
                <a:latin typeface="微軟正黑體" panose="020B0604030504040204" pitchFamily="34" charset="-120"/>
                <a:ea typeface="微軟正黑體" panose="020B0604030504040204" pitchFamily="34" charset="-120"/>
              </a:endParaRPr>
            </a:p>
            <a:p>
              <a:endParaRPr lang="en-US" altLang="zh-TW" sz="2200" b="1" dirty="0" smtClean="0">
                <a:solidFill>
                  <a:prstClr val="black"/>
                </a:solidFill>
                <a:latin typeface="微軟正黑體" panose="020B0604030504040204" pitchFamily="34" charset="-120"/>
                <a:ea typeface="微軟正黑體" panose="020B0604030504040204" pitchFamily="34" charset="-120"/>
              </a:endParaRPr>
            </a:p>
            <a:p>
              <a:endParaRPr lang="en-US" altLang="zh-TW" sz="2200" b="1" dirty="0">
                <a:solidFill>
                  <a:prstClr val="black"/>
                </a:solidFill>
                <a:latin typeface="微軟正黑體" panose="020B0604030504040204" pitchFamily="34" charset="-120"/>
                <a:ea typeface="微軟正黑體" panose="020B0604030504040204" pitchFamily="34" charset="-120"/>
              </a:endParaRPr>
            </a:p>
            <a:p>
              <a:endParaRPr lang="en-US" altLang="zh-TW" sz="2200" b="1" dirty="0">
                <a:solidFill>
                  <a:prstClr val="black"/>
                </a:solidFill>
                <a:latin typeface="微軟正黑體" panose="020B0604030504040204" pitchFamily="34" charset="-120"/>
                <a:ea typeface="微軟正黑體" panose="020B0604030504040204" pitchFamily="34" charset="-120"/>
              </a:endParaRPr>
            </a:p>
            <a:p>
              <a:endParaRPr lang="en-US" altLang="zh-TW" sz="2200" b="1" dirty="0" smtClean="0">
                <a:solidFill>
                  <a:prstClr val="black"/>
                </a:solidFill>
                <a:latin typeface="微軟正黑體" panose="020B0604030504040204" pitchFamily="34" charset="-120"/>
                <a:ea typeface="微軟正黑體" panose="020B0604030504040204" pitchFamily="34" charset="-120"/>
              </a:endParaRPr>
            </a:p>
            <a:p>
              <a:endParaRPr lang="en-US" altLang="zh-TW" sz="2200" b="1" dirty="0">
                <a:solidFill>
                  <a:prstClr val="black"/>
                </a:solidFill>
                <a:latin typeface="微軟正黑體" panose="020B0604030504040204" pitchFamily="34" charset="-120"/>
                <a:ea typeface="微軟正黑體" panose="020B0604030504040204" pitchFamily="34" charset="-120"/>
              </a:endParaRPr>
            </a:p>
            <a:p>
              <a:pPr>
                <a:defRPr sz="2200" b="1">
                  <a:latin typeface="微軟正黑體"/>
                  <a:ea typeface="微軟正黑體"/>
                  <a:cs typeface="微軟正黑體"/>
                  <a:sym typeface="微軟正黑體"/>
                </a:defRPr>
              </a:pPr>
              <a:r>
                <a:rPr lang="zh-TW" altLang="en-US" dirty="0" smtClean="0">
                  <a:latin typeface="微軟正黑體" panose="020B0604030504040204" pitchFamily="34" charset="-120"/>
                  <a:ea typeface="微軟正黑體" panose="020B0604030504040204" pitchFamily="34" charset="-120"/>
                </a:rPr>
                <a:t>单位：中共南京市委宣传部、市委政法委、市委</a:t>
              </a:r>
              <a:r>
                <a:rPr lang="en-US" altLang="zh-TW" dirty="0" smtClean="0">
                  <a:latin typeface="微軟正黑體" panose="020B0604030504040204" pitchFamily="34" charset="-120"/>
                  <a:ea typeface="微軟正黑體" panose="020B0604030504040204" pitchFamily="34" charset="-120"/>
                </a:rPr>
                <a:t>610</a:t>
              </a:r>
              <a:r>
                <a:rPr lang="zh-TW" altLang="en-US" dirty="0" smtClean="0">
                  <a:latin typeface="微軟正黑體" panose="020B0604030504040204" pitchFamily="34" charset="-120"/>
                  <a:ea typeface="微軟正黑體" panose="020B0604030504040204" pitchFamily="34" charset="-120"/>
                </a:rPr>
                <a:t>办、</a:t>
              </a:r>
              <a:endParaRPr lang="en-US" altLang="zh-TW" dirty="0" smtClean="0">
                <a:latin typeface="微軟正黑體" panose="020B0604030504040204" pitchFamily="34" charset="-120"/>
                <a:ea typeface="微軟正黑體" panose="020B0604030504040204" pitchFamily="34" charset="-120"/>
              </a:endParaRPr>
            </a:p>
            <a:p>
              <a:pPr>
                <a:defRPr sz="2200" b="1">
                  <a:latin typeface="微軟正黑體"/>
                  <a:ea typeface="微軟正黑體"/>
                  <a:cs typeface="微軟正黑體"/>
                  <a:sym typeface="微軟正黑體"/>
                </a:defRPr>
              </a:pPr>
              <a:r>
                <a:rPr lang="zh-TW" altLang="en-US" dirty="0">
                  <a:latin typeface="微軟正黑體" panose="020B0604030504040204" pitchFamily="34" charset="-120"/>
                  <a:ea typeface="微軟正黑體" panose="020B0604030504040204" pitchFamily="34" charset="-120"/>
                </a:rPr>
                <a:t> </a:t>
              </a:r>
              <a:r>
                <a:rPr lang="zh-TW" altLang="en-US" dirty="0" smtClean="0">
                  <a:latin typeface="微軟正黑體" panose="020B0604030504040204" pitchFamily="34" charset="-120"/>
                  <a:ea typeface="微軟正黑體" panose="020B0604030504040204" pitchFamily="34" charset="-120"/>
                </a:rPr>
                <a:t>           </a:t>
              </a:r>
              <a:r>
                <a:rPr lang="zh-TW" altLang="en-US" dirty="0" smtClean="0"/>
                <a:t>南京报业传媒集团</a:t>
              </a:r>
              <a:r>
                <a:rPr lang="zh-TW" altLang="en-US" dirty="0" smtClean="0">
                  <a:latin typeface="微軟正黑體" panose="020B0604030504040204" pitchFamily="34" charset="-120"/>
                  <a:ea typeface="微軟正黑體" panose="020B0604030504040204" pitchFamily="34" charset="-120"/>
                </a:rPr>
                <a:t>、</a:t>
              </a:r>
              <a:r>
                <a:rPr lang="zh-TW" altLang="en-US" dirty="0">
                  <a:latin typeface="微軟正黑體" panose="020B0604030504040204" pitchFamily="34" charset="-120"/>
                  <a:ea typeface="微軟正黑體" panose="020B0604030504040204" pitchFamily="34" charset="-120"/>
                </a:rPr>
                <a:t>江苏龙虎网信息科技股份有限公司。</a:t>
              </a:r>
            </a:p>
            <a:p>
              <a:pPr>
                <a:defRPr sz="2200" b="1">
                  <a:latin typeface="微軟正黑體"/>
                  <a:ea typeface="微軟正黑體"/>
                  <a:cs typeface="微軟正黑體"/>
                  <a:sym typeface="微軟正黑體"/>
                </a:defRPr>
              </a:pPr>
              <a:endParaRPr lang="zh-TW" altLang="en-US" dirty="0">
                <a:latin typeface="微軟正黑體" panose="020B0604030504040204" pitchFamily="34" charset="-120"/>
                <a:ea typeface="微軟正黑體" panose="020B0604030504040204" pitchFamily="34" charset="-120"/>
              </a:endParaRPr>
            </a:p>
            <a:p>
              <a:pPr>
                <a:defRPr sz="2200" b="1">
                  <a:latin typeface="微軟正黑體"/>
                  <a:ea typeface="微軟正黑體"/>
                  <a:cs typeface="微軟正黑體"/>
                  <a:sym typeface="微軟正黑體"/>
                </a:defRPr>
              </a:pPr>
              <a:r>
                <a:rPr lang="zh-TW" altLang="en-US" dirty="0" smtClean="0">
                  <a:latin typeface="微軟正黑體" panose="020B0604030504040204" pitchFamily="34" charset="-120"/>
                  <a:ea typeface="微軟正黑體" panose="020B0604030504040204" pitchFamily="34" charset="-120"/>
                </a:rPr>
                <a:t>情况：</a:t>
              </a:r>
              <a:r>
                <a:rPr lang="zh-TW" altLang="en-US" sz="2000" dirty="0" smtClean="0">
                  <a:latin typeface="微軟正黑體" panose="020B0604030504040204" pitchFamily="34" charset="-120"/>
                  <a:ea typeface="微軟正黑體" panose="020B0604030504040204" pitchFamily="34" charset="-120"/>
                </a:rPr>
                <a:t>南京龙虎网，在其网站首页的</a:t>
              </a:r>
              <a:r>
                <a:rPr lang="zh-TW" altLang="en-US" sz="2000" dirty="0" smtClean="0">
                  <a:solidFill>
                    <a:srgbClr val="0070C0"/>
                  </a:solidFill>
                  <a:latin typeface="微軟正黑體" panose="020B0604030504040204" pitchFamily="34" charset="-120"/>
                  <a:ea typeface="微軟正黑體" panose="020B0604030504040204" pitchFamily="34" charset="-120"/>
                </a:rPr>
                <a:t>“政务</a:t>
              </a:r>
              <a:r>
                <a:rPr lang="en-US" altLang="zh-TW" sz="2000" dirty="0" smtClean="0">
                  <a:solidFill>
                    <a:srgbClr val="0070C0"/>
                  </a:solidFill>
                  <a:latin typeface="微軟正黑體" panose="020B0604030504040204" pitchFamily="34" charset="-120"/>
                  <a:ea typeface="微軟正黑體" panose="020B0604030504040204" pitchFamily="34" charset="-120"/>
                </a:rPr>
                <a:t>/</a:t>
              </a:r>
              <a:r>
                <a:rPr lang="zh-TW" altLang="en-US" sz="2000" dirty="0" smtClean="0">
                  <a:solidFill>
                    <a:srgbClr val="0070C0"/>
                  </a:solidFill>
                  <a:latin typeface="微軟正黑體" panose="020B0604030504040204" pitchFamily="34" charset="-120"/>
                  <a:ea typeface="微軟正黑體" panose="020B0604030504040204" pitchFamily="34" charset="-120"/>
                </a:rPr>
                <a:t>舆情”</a:t>
              </a:r>
              <a:r>
                <a:rPr lang="zh-TW" altLang="en-US" sz="2000" dirty="0" smtClean="0">
                  <a:latin typeface="微軟正黑體" panose="020B0604030504040204" pitchFamily="34" charset="-120"/>
                  <a:ea typeface="微軟正黑體" panose="020B0604030504040204" pitchFamily="34" charset="-120"/>
                </a:rPr>
                <a:t>字段中</a:t>
              </a:r>
              <a:endParaRPr lang="en-US" altLang="zh-TW" sz="2000" dirty="0" smtClean="0">
                <a:latin typeface="微軟正黑體" panose="020B0604030504040204" pitchFamily="34" charset="-120"/>
                <a:ea typeface="微軟正黑體" panose="020B0604030504040204" pitchFamily="34" charset="-120"/>
              </a:endParaRPr>
            </a:p>
            <a:p>
              <a:pPr>
                <a:defRPr sz="2200" b="1">
                  <a:latin typeface="微軟正黑體"/>
                  <a:ea typeface="微軟正黑體"/>
                  <a:cs typeface="微軟正黑體"/>
                  <a:sym typeface="微軟正黑體"/>
                </a:defRPr>
              </a:pPr>
              <a:r>
                <a:rPr lang="zh-TW" altLang="en-US" sz="2000" dirty="0">
                  <a:latin typeface="微軟正黑體" panose="020B0604030504040204" pitchFamily="34" charset="-120"/>
                  <a:ea typeface="微軟正黑體" panose="020B0604030504040204" pitchFamily="34" charset="-120"/>
                </a:rPr>
                <a:t> </a:t>
              </a:r>
              <a:r>
                <a:rPr lang="zh-TW" altLang="en-US" sz="2000" dirty="0" smtClean="0">
                  <a:latin typeface="微軟正黑體" panose="020B0604030504040204" pitchFamily="34" charset="-120"/>
                  <a:ea typeface="微軟正黑體" panose="020B0604030504040204" pitchFamily="34" charset="-120"/>
                </a:rPr>
                <a:t>            设立</a:t>
              </a:r>
              <a:r>
                <a:rPr lang="zh-TW" altLang="en-US" sz="2000" dirty="0" smtClean="0">
                  <a:solidFill>
                    <a:srgbClr val="0070C0"/>
                  </a:solidFill>
                  <a:latin typeface="微軟正黑體" panose="020B0604030504040204" pitchFamily="34" charset="-120"/>
                  <a:ea typeface="微軟正黑體" panose="020B0604030504040204" pitchFamily="34" charset="-120"/>
                </a:rPr>
                <a:t>“烂漫无邪”</a:t>
              </a:r>
              <a:r>
                <a:rPr lang="zh-TW" altLang="en-US" sz="2000" dirty="0" smtClean="0">
                  <a:latin typeface="微軟正黑體" panose="020B0604030504040204" pitchFamily="34" charset="-120"/>
                  <a:ea typeface="微軟正黑體" panose="020B0604030504040204" pitchFamily="34" charset="-120"/>
                </a:rPr>
                <a:t> 专栏，</a:t>
              </a:r>
              <a:endParaRPr lang="en-US" altLang="zh-TW" sz="2000" dirty="0" smtClean="0">
                <a:latin typeface="微軟正黑體" panose="020B0604030504040204" pitchFamily="34" charset="-120"/>
                <a:ea typeface="微軟正黑體" panose="020B0604030504040204" pitchFamily="34" charset="-120"/>
              </a:endParaRPr>
            </a:p>
            <a:p>
              <a:pPr>
                <a:defRPr sz="2200" b="1">
                  <a:latin typeface="微軟正黑體"/>
                  <a:ea typeface="微軟正黑體"/>
                  <a:cs typeface="微軟正黑體"/>
                  <a:sym typeface="微軟正黑體"/>
                </a:defRPr>
              </a:pPr>
              <a:r>
                <a:rPr lang="zh-TW" altLang="en-US" sz="2000" dirty="0">
                  <a:latin typeface="微軟正黑體" panose="020B0604030504040204" pitchFamily="34" charset="-120"/>
                  <a:ea typeface="微軟正黑體" panose="020B0604030504040204" pitchFamily="34" charset="-120"/>
                </a:rPr>
                <a:t> </a:t>
              </a:r>
              <a:r>
                <a:rPr lang="zh-TW" altLang="en-US" sz="2000" dirty="0" smtClean="0">
                  <a:latin typeface="微軟正黑體" panose="020B0604030504040204" pitchFamily="34" charset="-120"/>
                  <a:ea typeface="微軟正黑體" panose="020B0604030504040204" pitchFamily="34" charset="-120"/>
                </a:rPr>
                <a:t>            辟有</a:t>
              </a:r>
              <a:r>
                <a:rPr lang="zh-TW" altLang="en-US" sz="2000" dirty="0" smtClean="0">
                  <a:solidFill>
                    <a:srgbClr val="0070C0"/>
                  </a:solidFill>
                  <a:latin typeface="微軟正黑體" panose="020B0604030504040204" pitchFamily="34" charset="-120"/>
                  <a:ea typeface="微軟正黑體" panose="020B0604030504040204" pitchFamily="34" charset="-120"/>
                </a:rPr>
                <a:t>“无邪动态、案例直击、透视邪教、文化反邪”</a:t>
              </a:r>
              <a:r>
                <a:rPr lang="zh-TW" altLang="en-US" sz="2000" dirty="0" smtClean="0">
                  <a:latin typeface="微軟正黑體" panose="020B0604030504040204" pitchFamily="34" charset="-120"/>
                  <a:ea typeface="微軟正黑體" panose="020B0604030504040204" pitchFamily="34" charset="-120"/>
                </a:rPr>
                <a:t>等栏目，</a:t>
              </a:r>
              <a:endParaRPr lang="en-US" altLang="zh-TW" sz="2000" dirty="0" smtClean="0">
                <a:latin typeface="微軟正黑體" panose="020B0604030504040204" pitchFamily="34" charset="-120"/>
                <a:ea typeface="微軟正黑體" panose="020B0604030504040204" pitchFamily="34" charset="-120"/>
              </a:endParaRPr>
            </a:p>
            <a:p>
              <a:pPr>
                <a:defRPr sz="2200" b="1">
                  <a:latin typeface="微軟正黑體"/>
                  <a:ea typeface="微軟正黑體"/>
                  <a:cs typeface="微軟正黑體"/>
                  <a:sym typeface="微軟正黑體"/>
                </a:defRPr>
              </a:pPr>
              <a:r>
                <a:rPr lang="zh-TW" altLang="en-US" sz="2000" dirty="0">
                  <a:latin typeface="微軟正黑體" panose="020B0604030504040204" pitchFamily="34" charset="-120"/>
                  <a:ea typeface="微軟正黑體" panose="020B0604030504040204" pitchFamily="34" charset="-120"/>
                </a:rPr>
                <a:t> </a:t>
              </a:r>
              <a:r>
                <a:rPr lang="zh-TW" altLang="en-US" sz="2000" dirty="0" smtClean="0">
                  <a:latin typeface="微軟正黑體" panose="020B0604030504040204" pitchFamily="34" charset="-120"/>
                  <a:ea typeface="微軟正黑體" panose="020B0604030504040204" pitchFamily="34" charset="-120"/>
                </a:rPr>
                <a:t>            登载文章和图片都是恶毒攻击、抹黑法轮大法师父</a:t>
              </a:r>
              <a:endParaRPr lang="en-US" altLang="zh-TW" sz="2000" dirty="0" smtClean="0">
                <a:latin typeface="微軟正黑體" panose="020B0604030504040204" pitchFamily="34" charset="-120"/>
                <a:ea typeface="微軟正黑體" panose="020B0604030504040204" pitchFamily="34" charset="-120"/>
              </a:endParaRPr>
            </a:p>
            <a:p>
              <a:pPr>
                <a:defRPr sz="2200" b="1">
                  <a:latin typeface="微軟正黑體"/>
                  <a:ea typeface="微軟正黑體"/>
                  <a:cs typeface="微軟正黑體"/>
                  <a:sym typeface="微軟正黑體"/>
                </a:defRPr>
              </a:pPr>
              <a:r>
                <a:rPr lang="zh-TW" altLang="en-US" sz="2000" dirty="0">
                  <a:latin typeface="微軟正黑體" panose="020B0604030504040204" pitchFamily="34" charset="-120"/>
                  <a:ea typeface="微軟正黑體" panose="020B0604030504040204" pitchFamily="34" charset="-120"/>
                </a:rPr>
                <a:t> </a:t>
              </a:r>
              <a:r>
                <a:rPr lang="zh-TW" altLang="en-US" sz="2000" dirty="0" smtClean="0">
                  <a:latin typeface="微軟正黑體" panose="020B0604030504040204" pitchFamily="34" charset="-120"/>
                  <a:ea typeface="微軟正黑體" panose="020B0604030504040204" pitchFamily="34" charset="-120"/>
                </a:rPr>
                <a:t>            和法轮大法修炼者群体的文章。</a:t>
              </a:r>
              <a:endParaRPr lang="en-US" altLang="zh-TW" sz="2200" dirty="0">
                <a:solidFill>
                  <a:prstClr val="black"/>
                </a:solidFill>
                <a:latin typeface="微軟正黑體" panose="020B0604030504040204" pitchFamily="34" charset="-120"/>
                <a:ea typeface="微軟正黑體" panose="020B0604030504040204" pitchFamily="34" charset="-120"/>
              </a:endParaRPr>
            </a:p>
          </p:txBody>
        </p:sp>
        <p:sp>
          <p:nvSpPr>
            <p:cNvPr id="7" name="文字方塊 6"/>
            <p:cNvSpPr txBox="1"/>
            <p:nvPr/>
          </p:nvSpPr>
          <p:spPr>
            <a:xfrm>
              <a:off x="5934807" y="1010895"/>
              <a:ext cx="2954655" cy="461665"/>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zh-TW" altLang="en-US" sz="2400" b="1" smtClean="0">
                  <a:latin typeface="微軟正黑體" panose="020B0604030504040204" pitchFamily="34" charset="-120"/>
                  <a:ea typeface="微軟正黑體" panose="020B0604030504040204" pitchFamily="34" charset="-120"/>
                </a:rPr>
                <a:t>中共南京市委宣传部</a:t>
              </a:r>
              <a:endParaRPr lang="zh-TW" altLang="en-US" sz="2400" b="1" dirty="0">
                <a:latin typeface="微軟正黑體" panose="020B0604030504040204" pitchFamily="34" charset="-120"/>
                <a:ea typeface="微軟正黑體" panose="020B0604030504040204" pitchFamily="34" charset="-120"/>
              </a:endParaRPr>
            </a:p>
          </p:txBody>
        </p:sp>
        <p:sp>
          <p:nvSpPr>
            <p:cNvPr id="4" name="向下箭號 3"/>
            <p:cNvSpPr/>
            <p:nvPr/>
          </p:nvSpPr>
          <p:spPr>
            <a:xfrm>
              <a:off x="7273014" y="1481963"/>
              <a:ext cx="278241" cy="369332"/>
            </a:xfrm>
            <a:prstGeom prst="down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a:p>
          </p:txBody>
        </p:sp>
        <p:sp>
          <p:nvSpPr>
            <p:cNvPr id="9" name="文字方塊 8"/>
            <p:cNvSpPr txBox="1"/>
            <p:nvPr/>
          </p:nvSpPr>
          <p:spPr>
            <a:xfrm>
              <a:off x="5934805" y="1860106"/>
              <a:ext cx="2954654"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zh-TW" altLang="en-US" sz="2400" b="1" smtClean="0">
                  <a:latin typeface="微軟正黑體" panose="020B0604030504040204" pitchFamily="34" charset="-120"/>
                  <a:ea typeface="微軟正黑體" panose="020B0604030504040204" pitchFamily="34" charset="-120"/>
                </a:rPr>
                <a:t>南京报业传媒集团</a:t>
              </a:r>
              <a:endParaRPr lang="zh-TW" altLang="en-US" sz="2400" b="1" dirty="0">
                <a:latin typeface="微軟正黑體" panose="020B0604030504040204" pitchFamily="34" charset="-120"/>
                <a:ea typeface="微軟正黑體" panose="020B0604030504040204" pitchFamily="34" charset="-120"/>
              </a:endParaRPr>
            </a:p>
          </p:txBody>
        </p:sp>
        <p:sp>
          <p:nvSpPr>
            <p:cNvPr id="10" name="文字方塊 9"/>
            <p:cNvSpPr txBox="1"/>
            <p:nvPr/>
          </p:nvSpPr>
          <p:spPr>
            <a:xfrm>
              <a:off x="5934806" y="2780928"/>
              <a:ext cx="2954655"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zh-TW" altLang="en-US" sz="2400" b="1" smtClean="0">
                  <a:latin typeface="微軟正黑體" panose="020B0604030504040204" pitchFamily="34" charset="-120"/>
                  <a:ea typeface="微軟正黑體" panose="020B0604030504040204" pitchFamily="34" charset="-120"/>
                </a:rPr>
                <a:t>南京龙虎网</a:t>
              </a:r>
              <a:endParaRPr lang="zh-TW" altLang="en-US" sz="2400" b="1" dirty="0">
                <a:latin typeface="微軟正黑體" panose="020B0604030504040204" pitchFamily="34" charset="-120"/>
                <a:ea typeface="微軟正黑體" panose="020B0604030504040204" pitchFamily="34" charset="-120"/>
              </a:endParaRPr>
            </a:p>
          </p:txBody>
        </p:sp>
        <p:sp>
          <p:nvSpPr>
            <p:cNvPr id="12" name="向下箭號 11"/>
            <p:cNvSpPr/>
            <p:nvPr/>
          </p:nvSpPr>
          <p:spPr>
            <a:xfrm>
              <a:off x="7273012" y="2365367"/>
              <a:ext cx="278241" cy="369332"/>
            </a:xfrm>
            <a:prstGeom prst="down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TW" altLang="en-US"/>
            </a:p>
          </p:txBody>
        </p:sp>
      </p:grpSp>
    </p:spTree>
    <p:extLst>
      <p:ext uri="{BB962C8B-B14F-4D97-AF65-F5344CB8AC3E}">
        <p14:creationId xmlns:p14="http://schemas.microsoft.com/office/powerpoint/2010/main" val="20675915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3402" y="1"/>
            <a:ext cx="9130598"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9-2.</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南京</a:t>
            </a:r>
            <a:r>
              <a:rPr lang="zh-CN" altLang="zh-TW" sz="3200" b="1" dirty="0" smtClean="0">
                <a:latin typeface="微軟正黑體" panose="020B0604030504040204" pitchFamily="34" charset="-120"/>
                <a:ea typeface="微軟正黑體" panose="020B0604030504040204" pitchFamily="34" charset="-120"/>
              </a:rPr>
              <a:t>市</a:t>
            </a:r>
            <a:r>
              <a:rPr lang="zh-TW" altLang="en-US" sz="3200" b="1" dirty="0" smtClean="0">
                <a:solidFill>
                  <a:schemeClr val="bg1"/>
                </a:solidFill>
                <a:latin typeface="微軟正黑體" panose="020B0604030504040204" pitchFamily="34" charset="-120"/>
                <a:ea typeface="微軟正黑體" panose="020B0604030504040204" pitchFamily="34" charset="-120"/>
              </a:rPr>
              <a:t>被国际追查官员</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202292" y="5013176"/>
            <a:ext cx="8774610" cy="830997"/>
          </a:xfrm>
          <a:prstGeom prst="rect">
            <a:avLst/>
          </a:prstGeom>
          <a:ln w="28575">
            <a:solidFill>
              <a:srgbClr val="0070C0"/>
            </a:solidFill>
          </a:ln>
        </p:spPr>
        <p:txBody>
          <a:bodyPr wrap="square">
            <a:spAutoFit/>
          </a:bodyPr>
          <a:lstStyle/>
          <a:p>
            <a:r>
              <a:rPr lang="zh-TW" altLang="en-US" sz="2400" dirty="0" smtClean="0">
                <a:latin typeface="微軟正黑體" panose="020B0604030504040204" pitchFamily="34" charset="-120"/>
                <a:ea typeface="微軟正黑體" panose="020B0604030504040204" pitchFamily="34" charset="-120"/>
              </a:rPr>
              <a:t>到</a:t>
            </a:r>
            <a:r>
              <a:rPr lang="zh-TW" altLang="en-US" sz="2400" dirty="0">
                <a:latin typeface="微軟正黑體" panose="020B0604030504040204" pitchFamily="34" charset="-120"/>
                <a:ea typeface="微軟正黑體" panose="020B0604030504040204" pitchFamily="34" charset="-120"/>
              </a:rPr>
              <a:t>目前為止</a:t>
            </a:r>
            <a:r>
              <a:rPr lang="zh-CN" altLang="en-US" sz="2400" dirty="0" smtClean="0">
                <a:latin typeface="微軟正黑體" panose="020B0604030504040204" pitchFamily="34" charset="-120"/>
                <a:ea typeface="微軟正黑體" panose="020B0604030504040204" pitchFamily="34" charset="-120"/>
              </a:rPr>
              <a:t>，</a:t>
            </a:r>
            <a:r>
              <a:rPr lang="zh-TW" altLang="en-US" sz="2400" b="1" dirty="0" smtClean="0">
                <a:solidFill>
                  <a:srgbClr val="C00000"/>
                </a:solidFill>
                <a:latin typeface="微軟正黑體" panose="020B0604030504040204" pitchFamily="34" charset="-120"/>
                <a:ea typeface="微軟正黑體" panose="020B0604030504040204" pitchFamily="34" charset="-120"/>
              </a:rPr>
              <a:t>江蘇省</a:t>
            </a:r>
            <a:r>
              <a:rPr lang="zh-CN" altLang="en-US" sz="2400" dirty="0" smtClean="0">
                <a:latin typeface="微軟正黑體" panose="020B0604030504040204" pitchFamily="34" charset="-120"/>
                <a:ea typeface="微軟正黑體" panose="020B0604030504040204" pitchFamily="34" charset="-120"/>
              </a:rPr>
              <a:t>有</a:t>
            </a:r>
            <a:r>
              <a:rPr lang="en-US" altLang="zh-CN" sz="2400" dirty="0" smtClean="0">
                <a:solidFill>
                  <a:srgbClr val="C00000"/>
                </a:solidFill>
                <a:latin typeface="微軟正黑體" panose="020B0604030504040204" pitchFamily="34" charset="-120"/>
                <a:ea typeface="微軟正黑體" panose="020B0604030504040204" pitchFamily="34" charset="-120"/>
              </a:rPr>
              <a:t>1794</a:t>
            </a:r>
            <a:r>
              <a:rPr lang="zh-TW" altLang="en-US" sz="2400" b="1" dirty="0" smtClean="0">
                <a:solidFill>
                  <a:srgbClr val="C00000"/>
                </a:solidFill>
                <a:latin typeface="微軟正黑體" panose="020B0604030504040204" pitchFamily="34" charset="-120"/>
                <a:ea typeface="微軟正黑體" panose="020B0604030504040204" pitchFamily="34" charset="-120"/>
              </a:rPr>
              <a:t>名</a:t>
            </a:r>
            <a:r>
              <a:rPr lang="zh-CN" altLang="en-US" sz="2400" dirty="0" smtClean="0">
                <a:latin typeface="微軟正黑體" panose="020B0604030504040204" pitchFamily="34" charset="-120"/>
                <a:ea typeface="微軟正黑體" panose="020B0604030504040204" pitchFamily="34" charset="-120"/>
              </a:rPr>
              <a:t>的</a:t>
            </a:r>
            <a:r>
              <a:rPr lang="zh-CN" altLang="en-US" sz="2400" dirty="0">
                <a:latin typeface="微軟正黑體" panose="020B0604030504040204" pitchFamily="34" charset="-120"/>
                <a:ea typeface="微軟正黑體" panose="020B0604030504040204" pitchFamily="34" charset="-120"/>
              </a:rPr>
              <a:t>公檢法司</a:t>
            </a:r>
            <a:r>
              <a:rPr lang="zh-TW" altLang="en-US" sz="2400" dirty="0">
                <a:latin typeface="微軟正黑體" panose="020B0604030504040204" pitchFamily="34" charset="-120"/>
                <a:ea typeface="微軟正黑體" panose="020B0604030504040204" pitchFamily="34" charset="-120"/>
              </a:rPr>
              <a:t>、教育界、媒體界</a:t>
            </a:r>
            <a:r>
              <a:rPr lang="zh-CN" altLang="en-US" sz="2400" dirty="0">
                <a:latin typeface="微軟正黑體" panose="020B0604030504040204" pitchFamily="34" charset="-120"/>
                <a:ea typeface="微軟正黑體" panose="020B0604030504040204" pitchFamily="34" charset="-120"/>
              </a:rPr>
              <a:t>等人員因迫害法輪功學員，被海外組織“追查國際”立案追查</a:t>
            </a:r>
            <a:endParaRPr lang="zh-TW" altLang="en-US" sz="2400" dirty="0">
              <a:latin typeface="微軟正黑體" panose="020B0604030504040204" pitchFamily="34" charset="-120"/>
              <a:ea typeface="微軟正黑體" panose="020B0604030504040204" pitchFamily="34" charset="-120"/>
            </a:endParaRPr>
          </a:p>
        </p:txBody>
      </p:sp>
      <p:sp>
        <p:nvSpPr>
          <p:cNvPr id="8" name="矩形 7"/>
          <p:cNvSpPr/>
          <p:nvPr/>
        </p:nvSpPr>
        <p:spPr>
          <a:xfrm>
            <a:off x="7380312" y="100432"/>
            <a:ext cx="1631918" cy="648072"/>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rgbClr val="0070C0"/>
                </a:solidFill>
                <a:latin typeface="微軟正黑體" panose="020B0604030504040204" pitchFamily="34" charset="-120"/>
                <a:ea typeface="微軟正黑體" panose="020B0604030504040204" pitchFamily="34" charset="-120"/>
              </a:rPr>
              <a:t>追查</a:t>
            </a:r>
            <a:r>
              <a:rPr lang="en-US" altLang="zh-TW" sz="4000" b="1" dirty="0" smtClean="0">
                <a:solidFill>
                  <a:srgbClr val="0070C0"/>
                </a:solidFill>
                <a:latin typeface="微軟正黑體" panose="020B0604030504040204" pitchFamily="34" charset="-120"/>
                <a:ea typeface="微軟正黑體" panose="020B0604030504040204" pitchFamily="34" charset="-120"/>
              </a:rPr>
              <a:t>1</a:t>
            </a:r>
            <a:endParaRPr lang="zh-TW" altLang="en-US" sz="4000" b="1" dirty="0">
              <a:solidFill>
                <a:srgbClr val="0070C0"/>
              </a:solidFill>
              <a:latin typeface="微軟正黑體" panose="020B0604030504040204" pitchFamily="34" charset="-120"/>
              <a:ea typeface="微軟正黑體" panose="020B0604030504040204" pitchFamily="34" charset="-120"/>
            </a:endParaRPr>
          </a:p>
        </p:txBody>
      </p:sp>
      <p:sp>
        <p:nvSpPr>
          <p:cNvPr id="11" name="南京市許多官員因迫害法輪功被國際追查，包括…"/>
          <p:cNvSpPr txBox="1"/>
          <p:nvPr/>
        </p:nvSpPr>
        <p:spPr>
          <a:xfrm>
            <a:off x="192594" y="1196752"/>
            <a:ext cx="8772214" cy="3416318"/>
          </a:xfrm>
          <a:prstGeom prst="rect">
            <a:avLst/>
          </a:prstGeom>
          <a:noFill/>
          <a:ln w="28575" cap="flat">
            <a:solidFill>
              <a:srgbClr val="0070C0"/>
            </a:solid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defRPr sz="2400" b="1">
                <a:solidFill>
                  <a:srgbClr val="C00000"/>
                </a:solidFill>
                <a:latin typeface="微軟正黑體"/>
                <a:ea typeface="微軟正黑體"/>
                <a:cs typeface="微軟正黑體"/>
                <a:sym typeface="微軟正黑體"/>
              </a:defRPr>
            </a:pPr>
            <a:r>
              <a:rPr dirty="0" err="1" smtClean="0"/>
              <a:t>南京市</a:t>
            </a:r>
            <a:r>
              <a:rPr b="0" dirty="0" err="1" smtClean="0">
                <a:solidFill>
                  <a:srgbClr val="000000"/>
                </a:solidFill>
              </a:rPr>
              <a:t>许多官员因迫害法轮功被国际追查，包括</a:t>
            </a:r>
            <a:endParaRPr lang="en-US" b="0" dirty="0" smtClean="0">
              <a:solidFill>
                <a:srgbClr val="000000"/>
              </a:solidFill>
            </a:endParaRPr>
          </a:p>
          <a:p>
            <a:pPr>
              <a:defRPr sz="2400" b="1">
                <a:solidFill>
                  <a:srgbClr val="C00000"/>
                </a:solidFill>
                <a:latin typeface="微軟正黑體"/>
                <a:ea typeface="微軟正黑體"/>
                <a:cs typeface="微軟正黑體"/>
                <a:sym typeface="微軟正黑體"/>
              </a:defRPr>
            </a:pPr>
            <a:endParaRPr b="0" dirty="0">
              <a:solidFill>
                <a:srgbClr val="000000"/>
              </a:solidFill>
            </a:endParaRPr>
          </a:p>
          <a:p>
            <a:pPr>
              <a:defRPr sz="2400" b="1">
                <a:latin typeface="微軟正黑體"/>
                <a:ea typeface="微軟正黑體"/>
                <a:cs typeface="微軟正黑體"/>
                <a:sym typeface="微軟正黑體"/>
              </a:defRPr>
            </a:pPr>
            <a:r>
              <a:rPr dirty="0" err="1"/>
              <a:t>南京市委原书记</a:t>
            </a:r>
            <a:r>
              <a:rPr dirty="0" err="1">
                <a:solidFill>
                  <a:srgbClr val="0070C0"/>
                </a:solidFill>
              </a:rPr>
              <a:t>黄莉新</a:t>
            </a:r>
            <a:r>
              <a:rPr dirty="0" smtClean="0"/>
              <a:t>、</a:t>
            </a:r>
            <a:endParaRPr lang="en-US" dirty="0" smtClean="0"/>
          </a:p>
          <a:p>
            <a:pPr>
              <a:defRPr sz="2400" b="1">
                <a:latin typeface="微軟正黑體"/>
                <a:ea typeface="微軟正黑體"/>
                <a:cs typeface="微軟正黑體"/>
                <a:sym typeface="微軟正黑體"/>
              </a:defRPr>
            </a:pPr>
            <a:endParaRPr lang="en-US" dirty="0" smtClean="0"/>
          </a:p>
          <a:p>
            <a:pPr>
              <a:defRPr sz="2400" b="1">
                <a:latin typeface="微軟正黑體"/>
                <a:ea typeface="微軟正黑體"/>
                <a:cs typeface="微軟正黑體"/>
                <a:sym typeface="微軟正黑體"/>
              </a:defRPr>
            </a:pPr>
            <a:r>
              <a:rPr dirty="0" err="1" smtClean="0"/>
              <a:t>市委政法委原书记</a:t>
            </a:r>
            <a:r>
              <a:rPr dirty="0" err="1" smtClean="0">
                <a:solidFill>
                  <a:srgbClr val="0070C0"/>
                </a:solidFill>
              </a:rPr>
              <a:t>刘捍东</a:t>
            </a:r>
            <a:r>
              <a:rPr dirty="0" err="1">
                <a:solidFill>
                  <a:srgbClr val="0070C0"/>
                </a:solidFill>
              </a:rPr>
              <a:t>、徐锦辉</a:t>
            </a:r>
            <a:r>
              <a:rPr dirty="0" smtClean="0"/>
              <a:t>；</a:t>
            </a:r>
            <a:endParaRPr lang="en-US" dirty="0" smtClean="0"/>
          </a:p>
          <a:p>
            <a:pPr>
              <a:defRPr sz="2400" b="1">
                <a:latin typeface="微軟正黑體"/>
                <a:ea typeface="微軟正黑體"/>
                <a:cs typeface="微軟正黑體"/>
                <a:sym typeface="微軟正黑體"/>
              </a:defRPr>
            </a:pPr>
            <a:endParaRPr lang="en-US" dirty="0" smtClean="0"/>
          </a:p>
          <a:p>
            <a:pPr>
              <a:defRPr sz="2400" b="1">
                <a:latin typeface="微軟正黑體"/>
                <a:ea typeface="微軟正黑體"/>
                <a:cs typeface="微軟正黑體"/>
                <a:sym typeface="微軟正黑體"/>
              </a:defRPr>
            </a:pPr>
            <a:r>
              <a:rPr dirty="0" err="1" smtClean="0"/>
              <a:t>市委政法委原副书记</a:t>
            </a:r>
            <a:r>
              <a:rPr dirty="0" err="1" smtClean="0">
                <a:solidFill>
                  <a:srgbClr val="0070C0"/>
                </a:solidFill>
              </a:rPr>
              <a:t>陈绍泽</a:t>
            </a:r>
            <a:r>
              <a:rPr dirty="0" err="1">
                <a:solidFill>
                  <a:srgbClr val="0070C0"/>
                </a:solidFill>
              </a:rPr>
              <a:t>、李积平</a:t>
            </a:r>
            <a:r>
              <a:rPr dirty="0" smtClean="0"/>
              <a:t>；</a:t>
            </a:r>
            <a:endParaRPr lang="en-US" dirty="0" smtClean="0"/>
          </a:p>
          <a:p>
            <a:pPr>
              <a:defRPr sz="2400" b="1">
                <a:latin typeface="微軟正黑體"/>
                <a:ea typeface="微軟正黑體"/>
                <a:cs typeface="微軟正黑體"/>
                <a:sym typeface="微軟正黑體"/>
              </a:defRPr>
            </a:pPr>
            <a:endParaRPr lang="en-US" dirty="0" smtClean="0"/>
          </a:p>
          <a:p>
            <a:pPr>
              <a:defRPr sz="2400" b="1">
                <a:latin typeface="微軟正黑體"/>
                <a:ea typeface="微軟正黑體"/>
                <a:cs typeface="微軟正黑體"/>
                <a:sym typeface="微軟正黑體"/>
              </a:defRPr>
            </a:pPr>
            <a:r>
              <a:rPr dirty="0" smtClean="0"/>
              <a:t>市委</a:t>
            </a:r>
            <a:r>
              <a:rPr dirty="0"/>
              <a:t>“610办公室”原主任</a:t>
            </a:r>
            <a:r>
              <a:rPr dirty="0">
                <a:solidFill>
                  <a:srgbClr val="0070C0"/>
                </a:solidFill>
              </a:rPr>
              <a:t>黄亚玲、胡小翔、</a:t>
            </a:r>
            <a:r>
              <a:rPr dirty="0" smtClean="0">
                <a:solidFill>
                  <a:srgbClr val="0070C0"/>
                </a:solidFill>
              </a:rPr>
              <a:t>皇海澄</a:t>
            </a:r>
            <a:r>
              <a:rPr dirty="0" smtClean="0"/>
              <a:t>等人。</a:t>
            </a:r>
            <a:endParaRPr lang="en-US" dirty="0" smtClean="0"/>
          </a:p>
        </p:txBody>
      </p:sp>
    </p:spTree>
    <p:extLst>
      <p:ext uri="{BB962C8B-B14F-4D97-AF65-F5344CB8AC3E}">
        <p14:creationId xmlns:p14="http://schemas.microsoft.com/office/powerpoint/2010/main" val="37482797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矩形 5"/>
          <p:cNvSpPr txBox="1"/>
          <p:nvPr/>
        </p:nvSpPr>
        <p:spPr>
          <a:xfrm>
            <a:off x="318706" y="184282"/>
            <a:ext cx="4508064" cy="6629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a:defRPr sz="3200" b="1">
                <a:solidFill>
                  <a:srgbClr val="FFFFFF"/>
                </a:solidFill>
                <a:latin typeface="微軟正黑體"/>
                <a:ea typeface="微軟正黑體"/>
                <a:cs typeface="微軟正黑體"/>
                <a:sym typeface="微軟正黑體"/>
              </a:defRPr>
            </a:pPr>
            <a:r>
              <a:t>11-3. XX市官員惡報實例</a:t>
            </a:r>
          </a:p>
        </p:txBody>
      </p:sp>
      <p:grpSp>
        <p:nvGrpSpPr>
          <p:cNvPr id="274" name="矩形 3"/>
          <p:cNvGrpSpPr/>
          <p:nvPr/>
        </p:nvGrpSpPr>
        <p:grpSpPr>
          <a:xfrm>
            <a:off x="13400" y="-1"/>
            <a:ext cx="9130602" cy="836716"/>
            <a:chOff x="-1" y="-1"/>
            <a:chExt cx="9130600" cy="836714"/>
          </a:xfrm>
        </p:grpSpPr>
        <p:sp>
          <p:nvSpPr>
            <p:cNvPr id="272" name="矩形"/>
            <p:cNvSpPr/>
            <p:nvPr/>
          </p:nvSpPr>
          <p:spPr>
            <a:xfrm>
              <a:off x="-1" y="-1"/>
              <a:ext cx="9130600" cy="836714"/>
            </a:xfrm>
            <a:prstGeom prst="rect">
              <a:avLst/>
            </a:prstGeom>
            <a:solidFill>
              <a:srgbClr val="000000"/>
            </a:solidFill>
            <a:ln w="12700" cap="flat">
              <a:noFill/>
              <a:miter lim="400000"/>
            </a:ln>
            <a:effectLst/>
          </p:spPr>
          <p:txBody>
            <a:bodyPr wrap="square" lIns="45719" tIns="45719" rIns="45719" bIns="45719" numCol="1" anchor="ctr">
              <a:noAutofit/>
            </a:bodyPr>
            <a:lstStyle/>
            <a:p>
              <a:pPr>
                <a:defRPr sz="3200" b="1">
                  <a:solidFill>
                    <a:srgbClr val="FFFFFF"/>
                  </a:solidFill>
                  <a:latin typeface="微軟正黑體"/>
                  <a:ea typeface="微軟正黑體"/>
                  <a:cs typeface="微軟正黑體"/>
                  <a:sym typeface="微軟正黑體"/>
                </a:defRPr>
              </a:pPr>
              <a:endParaRPr/>
            </a:p>
          </p:txBody>
        </p:sp>
        <p:sp>
          <p:nvSpPr>
            <p:cNvPr id="273" name="9-3. 南京市官員惡報實例"/>
            <p:cNvSpPr txBox="1"/>
            <p:nvPr/>
          </p:nvSpPr>
          <p:spPr>
            <a:xfrm>
              <a:off x="-1" y="125971"/>
              <a:ext cx="9130600" cy="58477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defRPr sz="3200" b="1">
                  <a:solidFill>
                    <a:srgbClr val="FFFFFF"/>
                  </a:solidFill>
                  <a:latin typeface="微軟正黑體"/>
                  <a:ea typeface="微軟正黑體"/>
                  <a:cs typeface="微軟正黑體"/>
                  <a:sym typeface="微軟正黑體"/>
                </a:defRPr>
              </a:pPr>
              <a:r>
                <a:rPr dirty="0"/>
                <a:t> 9-3. </a:t>
              </a:r>
              <a:r>
                <a:rPr dirty="0" err="1" smtClean="0"/>
                <a:t>南京市官员恶报实例</a:t>
              </a:r>
              <a:endParaRPr dirty="0"/>
            </a:p>
          </p:txBody>
        </p:sp>
      </p:grpSp>
      <p:grpSp>
        <p:nvGrpSpPr>
          <p:cNvPr id="277" name="矩形 6"/>
          <p:cNvGrpSpPr/>
          <p:nvPr/>
        </p:nvGrpSpPr>
        <p:grpSpPr>
          <a:xfrm>
            <a:off x="7380312" y="70526"/>
            <a:ext cx="1631920" cy="707884"/>
            <a:chOff x="0" y="47378"/>
            <a:chExt cx="1631919" cy="707883"/>
          </a:xfrm>
        </p:grpSpPr>
        <p:sp>
          <p:nvSpPr>
            <p:cNvPr id="275" name="矩形"/>
            <p:cNvSpPr/>
            <p:nvPr/>
          </p:nvSpPr>
          <p:spPr>
            <a:xfrm>
              <a:off x="0" y="77283"/>
              <a:ext cx="1631919" cy="648074"/>
            </a:xfrm>
            <a:prstGeom prst="rect">
              <a:avLst/>
            </a:prstGeom>
            <a:solidFill>
              <a:srgbClr val="FFFFFF"/>
            </a:solidFill>
            <a:ln w="28575" cap="flat">
              <a:solidFill>
                <a:srgbClr val="000000"/>
              </a:solidFill>
              <a:prstDash val="solid"/>
              <a:round/>
            </a:ln>
            <a:effectLst/>
          </p:spPr>
          <p:txBody>
            <a:bodyPr wrap="square" lIns="45719" tIns="45719" rIns="45719" bIns="45719" numCol="1" anchor="ctr">
              <a:noAutofit/>
            </a:bodyPr>
            <a:lstStyle/>
            <a:p>
              <a:pPr algn="ctr">
                <a:defRPr sz="4000" b="1">
                  <a:latin typeface="微軟正黑體"/>
                  <a:ea typeface="微軟正黑體"/>
                  <a:cs typeface="微軟正黑體"/>
                  <a:sym typeface="微軟正黑體"/>
                </a:defRPr>
              </a:pPr>
              <a:endParaRPr/>
            </a:p>
          </p:txBody>
        </p:sp>
        <p:sp>
          <p:nvSpPr>
            <p:cNvPr id="276" name="惡報2"/>
            <p:cNvSpPr txBox="1"/>
            <p:nvPr/>
          </p:nvSpPr>
          <p:spPr>
            <a:xfrm>
              <a:off x="0" y="47378"/>
              <a:ext cx="1631919" cy="70788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lgn="ctr">
                <a:defRPr sz="4000" b="1">
                  <a:latin typeface="微軟正黑體"/>
                  <a:ea typeface="微軟正黑體"/>
                  <a:cs typeface="微軟正黑體"/>
                  <a:sym typeface="微軟正黑體"/>
                </a:defRPr>
              </a:pPr>
              <a:r>
                <a:rPr dirty="0" smtClean="0"/>
                <a:t>惡報</a:t>
              </a:r>
              <a:r>
                <a:rPr lang="en-US" dirty="0" smtClean="0"/>
                <a:t>1</a:t>
              </a:r>
              <a:endParaRPr dirty="0"/>
            </a:p>
          </p:txBody>
        </p:sp>
      </p:grpSp>
      <p:sp>
        <p:nvSpPr>
          <p:cNvPr id="278" name="矩形 4"/>
          <p:cNvSpPr/>
          <p:nvPr/>
        </p:nvSpPr>
        <p:spPr>
          <a:xfrm>
            <a:off x="185674" y="1052736"/>
            <a:ext cx="8786054" cy="2246769"/>
          </a:xfrm>
          <a:prstGeom prst="rect">
            <a:avLst/>
          </a:prstGeom>
          <a:ln>
            <a:solidFill>
              <a:srgbClr val="984807"/>
            </a:solidFill>
          </a:ln>
          <a:extLst>
            <a:ext uri="{C572A759-6A51-4108-AA02-DFA0A04FC94B}">
              <ma14:wrappingTextBoxFlag xmlns="" xmlns:ma14="http://schemas.microsoft.com/office/mac/drawingml/2011/main" val="1"/>
            </a:ext>
          </a:extLst>
        </p:spPr>
        <p:txBody>
          <a:bodyPr lIns="45719" rIns="45719">
            <a:spAutoFit/>
          </a:bodyPr>
          <a:lstStyle/>
          <a:p>
            <a:pPr>
              <a:defRPr sz="2000">
                <a:solidFill>
                  <a:srgbClr val="C00000"/>
                </a:solidFill>
                <a:latin typeface="PingFang TC Semibold"/>
                <a:ea typeface="PingFang TC Semibold"/>
                <a:cs typeface="PingFang TC Semibold"/>
                <a:sym typeface="PingFang TC Semibold"/>
              </a:defRPr>
            </a:pPr>
            <a:r>
              <a:rPr b="1" u="sng" dirty="0" err="1" smtClean="0">
                <a:solidFill>
                  <a:srgbClr val="000000"/>
                </a:solidFill>
                <a:latin typeface="微軟正黑體" panose="020B0604030504040204" pitchFamily="34" charset="-120"/>
                <a:ea typeface="微軟正黑體" panose="020B0604030504040204" pitchFamily="34" charset="-120"/>
              </a:rPr>
              <a:t>南京市栖霞区检察院检察长</a:t>
            </a:r>
            <a:r>
              <a:rPr lang="zh-TW" altLang="en-US" b="1" u="sng" dirty="0" smtClean="0">
                <a:solidFill>
                  <a:srgbClr val="000000"/>
                </a:solidFill>
                <a:latin typeface="微軟正黑體" panose="020B0604030504040204" pitchFamily="34" charset="-120"/>
                <a:ea typeface="微軟正黑體" panose="020B0604030504040204" pitchFamily="34" charset="-120"/>
              </a:rPr>
              <a:t>，</a:t>
            </a:r>
            <a:r>
              <a:rPr b="1" u="sng" dirty="0" err="1" smtClean="0">
                <a:solidFill>
                  <a:srgbClr val="0070C0"/>
                </a:solidFill>
                <a:latin typeface="微軟正黑體" panose="020B0604030504040204" pitchFamily="34" charset="-120"/>
                <a:ea typeface="微軟正黑體" panose="020B0604030504040204" pitchFamily="34" charset="-120"/>
              </a:rPr>
              <a:t>辛勇</a:t>
            </a:r>
            <a:r>
              <a:rPr b="1" u="sng" dirty="0" err="1" smtClean="0">
                <a:solidFill>
                  <a:srgbClr val="000000"/>
                </a:solidFill>
                <a:latin typeface="微軟正黑體" panose="020B0604030504040204" pitchFamily="34" charset="-120"/>
                <a:ea typeface="微軟正黑體" panose="020B0604030504040204" pitchFamily="34" charset="-120"/>
              </a:rPr>
              <a:t>，</a:t>
            </a:r>
            <a:r>
              <a:rPr b="1" u="sng" dirty="0" err="1" smtClean="0">
                <a:latin typeface="微軟正黑體" panose="020B0604030504040204" pitchFamily="34" charset="-120"/>
                <a:ea typeface="微軟正黑體" panose="020B0604030504040204" pitchFamily="34" charset="-120"/>
              </a:rPr>
              <a:t>车祸当场丧命</a:t>
            </a:r>
            <a:endParaRPr lang="en-US" b="1" u="sng" dirty="0" smtClean="0">
              <a:latin typeface="微軟正黑體" panose="020B0604030504040204" pitchFamily="34" charset="-120"/>
              <a:ea typeface="微軟正黑體" panose="020B0604030504040204" pitchFamily="34" charset="-120"/>
            </a:endParaRPr>
          </a:p>
          <a:p>
            <a:pPr>
              <a:defRPr sz="2000">
                <a:solidFill>
                  <a:srgbClr val="C00000"/>
                </a:solidFill>
                <a:latin typeface="PingFang TC Semibold"/>
                <a:ea typeface="PingFang TC Semibold"/>
                <a:cs typeface="PingFang TC Semibold"/>
                <a:sym typeface="PingFang TC Semibold"/>
              </a:defRPr>
            </a:pPr>
            <a:endParaRPr lang="en-US" b="1" dirty="0" smtClean="0">
              <a:latin typeface="微軟正黑體" panose="020B0604030504040204" pitchFamily="34" charset="-120"/>
              <a:ea typeface="微軟正黑體" panose="020B0604030504040204" pitchFamily="34" charset="-120"/>
            </a:endParaRPr>
          </a:p>
          <a:p>
            <a:pPr>
              <a:defRPr sz="2000">
                <a:solidFill>
                  <a:srgbClr val="C00000"/>
                </a:solidFill>
                <a:latin typeface="PingFang TC Semibold"/>
                <a:ea typeface="PingFang TC Semibold"/>
                <a:cs typeface="PingFang TC Semibold"/>
                <a:sym typeface="PingFang TC Semibold"/>
              </a:defRPr>
            </a:pPr>
            <a:r>
              <a:rPr dirty="0" smtClean="0">
                <a:latin typeface="微軟正黑體" panose="020B0604030504040204" pitchFamily="34" charset="-120"/>
                <a:ea typeface="微軟正黑體" panose="020B0604030504040204" pitchFamily="34" charset="-120"/>
              </a:rPr>
              <a:t>【</a:t>
            </a:r>
            <a:r>
              <a:rPr dirty="0">
                <a:latin typeface="微軟正黑體" panose="020B0604030504040204" pitchFamily="34" charset="-120"/>
                <a:ea typeface="微軟正黑體" panose="020B0604030504040204" pitchFamily="34" charset="-120"/>
              </a:rPr>
              <a:t>明慧网</a:t>
            </a:r>
            <a:r>
              <a:rPr b="1" dirty="0">
                <a:latin typeface="微軟正黑體" panose="020B0604030504040204" pitchFamily="34" charset="-120"/>
                <a:ea typeface="微軟正黑體" panose="020B0604030504040204" pitchFamily="34" charset="-120"/>
                <a:sym typeface="Helvetica"/>
              </a:rPr>
              <a:t>2015</a:t>
            </a:r>
            <a:r>
              <a:rPr dirty="0">
                <a:latin typeface="微軟正黑體" panose="020B0604030504040204" pitchFamily="34" charset="-120"/>
                <a:ea typeface="微軟正黑體" panose="020B0604030504040204" pitchFamily="34" charset="-120"/>
              </a:rPr>
              <a:t>年</a:t>
            </a:r>
            <a:r>
              <a:rPr b="1" dirty="0">
                <a:latin typeface="微軟正黑體" panose="020B0604030504040204" pitchFamily="34" charset="-120"/>
                <a:ea typeface="微軟正黑體" panose="020B0604030504040204" pitchFamily="34" charset="-120"/>
                <a:sym typeface="Helvetica"/>
              </a:rPr>
              <a:t>10</a:t>
            </a:r>
            <a:r>
              <a:rPr dirty="0">
                <a:latin typeface="微軟正黑體" panose="020B0604030504040204" pitchFamily="34" charset="-120"/>
                <a:ea typeface="微軟正黑體" panose="020B0604030504040204" pitchFamily="34" charset="-120"/>
              </a:rPr>
              <a:t>月</a:t>
            </a:r>
            <a:r>
              <a:rPr b="1" dirty="0">
                <a:latin typeface="微軟正黑體" panose="020B0604030504040204" pitchFamily="34" charset="-120"/>
                <a:ea typeface="微軟正黑體" panose="020B0604030504040204" pitchFamily="34" charset="-120"/>
                <a:sym typeface="Helvetica"/>
              </a:rPr>
              <a:t>14</a:t>
            </a:r>
            <a:r>
              <a:rPr dirty="0">
                <a:latin typeface="微軟正黑體" panose="020B0604030504040204" pitchFamily="34" charset="-120"/>
                <a:ea typeface="微軟正黑體" panose="020B0604030504040204" pitchFamily="34" charset="-120"/>
              </a:rPr>
              <a:t>日】</a:t>
            </a:r>
            <a:endParaRPr b="1" dirty="0">
              <a:latin typeface="微軟正黑體" panose="020B0604030504040204" pitchFamily="34" charset="-120"/>
              <a:ea typeface="微軟正黑體" panose="020B0604030504040204" pitchFamily="34" charset="-120"/>
              <a:sym typeface="Helvetica"/>
            </a:endParaRPr>
          </a:p>
          <a:p>
            <a:pPr>
              <a:defRPr sz="2000">
                <a:latin typeface="PingFang TC Regular"/>
                <a:ea typeface="PingFang TC Regular"/>
                <a:cs typeface="PingFang TC Regular"/>
                <a:sym typeface="PingFang TC Regular"/>
              </a:defRPr>
            </a:pPr>
            <a:r>
              <a:rPr dirty="0" smtClean="0">
                <a:latin typeface="微軟正黑體" panose="020B0604030504040204" pitchFamily="34" charset="-120"/>
                <a:ea typeface="微軟正黑體" panose="020B0604030504040204" pitchFamily="34" charset="-120"/>
              </a:rPr>
              <a:t>辛勇在任职期间，协同610的潘世清等人迫害栖霞地区法轮功学员，多次带人对法轮功学员进行抄家、拘留、判刑和劳教。这一地区对法轮功学员审批的案子都出自辛勇之手。二零零七年十月十二日，辛勇参加表彰庆功宴会后，驾车回家的路上与大货车相撞。辛勇被撞得人形全无，当场丧命，年仅三十八岁。</a:t>
            </a:r>
            <a:endParaRPr dirty="0">
              <a:latin typeface="微軟正黑體" panose="020B0604030504040204" pitchFamily="34" charset="-120"/>
              <a:ea typeface="微軟正黑體" panose="020B0604030504040204" pitchFamily="34" charset="-120"/>
            </a:endParaRPr>
          </a:p>
        </p:txBody>
      </p:sp>
      <p:sp>
        <p:nvSpPr>
          <p:cNvPr id="279" name="矩形 4"/>
          <p:cNvSpPr/>
          <p:nvPr/>
        </p:nvSpPr>
        <p:spPr>
          <a:xfrm>
            <a:off x="185674" y="3501008"/>
            <a:ext cx="8786054" cy="2246769"/>
          </a:xfrm>
          <a:prstGeom prst="rect">
            <a:avLst/>
          </a:prstGeom>
          <a:ln>
            <a:solidFill>
              <a:srgbClr val="984807"/>
            </a:solidFill>
          </a:ln>
          <a:extLst>
            <a:ext uri="{C572A759-6A51-4108-AA02-DFA0A04FC94B}">
              <ma14:wrappingTextBoxFlag xmlns="" xmlns:ma14="http://schemas.microsoft.com/office/mac/drawingml/2011/main" val="1"/>
            </a:ext>
          </a:extLst>
        </p:spPr>
        <p:txBody>
          <a:bodyPr lIns="45719" rIns="45719">
            <a:spAutoFit/>
          </a:bodyPr>
          <a:lstStyle/>
          <a:p>
            <a:pPr>
              <a:defRPr sz="2000">
                <a:solidFill>
                  <a:srgbClr val="C00000"/>
                </a:solidFill>
                <a:latin typeface="PingFang TC Semibold"/>
                <a:ea typeface="PingFang TC Semibold"/>
                <a:cs typeface="PingFang TC Semibold"/>
                <a:sym typeface="PingFang TC Semibold"/>
              </a:defRPr>
            </a:pPr>
            <a:r>
              <a:rPr b="1" u="sng" dirty="0">
                <a:solidFill>
                  <a:srgbClr val="000000"/>
                </a:solidFill>
                <a:latin typeface="微軟正黑體" panose="020B0604030504040204" pitchFamily="34" charset="-120"/>
                <a:ea typeface="微軟正黑體" panose="020B0604030504040204" pitchFamily="34" charset="-120"/>
              </a:rPr>
              <a:t>南京市棲霞區委政法委副書記兼區610</a:t>
            </a:r>
            <a:r>
              <a:rPr b="1" u="sng" dirty="0" smtClean="0">
                <a:solidFill>
                  <a:srgbClr val="000000"/>
                </a:solidFill>
                <a:latin typeface="微軟正黑體" panose="020B0604030504040204" pitchFamily="34" charset="-120"/>
                <a:ea typeface="微軟正黑體" panose="020B0604030504040204" pitchFamily="34" charset="-120"/>
              </a:rPr>
              <a:t>辦主任</a:t>
            </a:r>
            <a:r>
              <a:rPr lang="zh-TW" altLang="en-US" b="1" u="sng" dirty="0" smtClean="0">
                <a:solidFill>
                  <a:srgbClr val="000000"/>
                </a:solidFill>
                <a:latin typeface="微軟正黑體" panose="020B0604030504040204" pitchFamily="34" charset="-120"/>
                <a:ea typeface="微軟正黑體" panose="020B0604030504040204" pitchFamily="34" charset="-120"/>
              </a:rPr>
              <a:t>，</a:t>
            </a:r>
            <a:r>
              <a:rPr b="1" u="sng" dirty="0" err="1" smtClean="0">
                <a:solidFill>
                  <a:srgbClr val="0070C0"/>
                </a:solidFill>
                <a:latin typeface="微軟正黑體" panose="020B0604030504040204" pitchFamily="34" charset="-120"/>
                <a:ea typeface="微軟正黑體" panose="020B0604030504040204" pitchFamily="34" charset="-120"/>
              </a:rPr>
              <a:t>王志剛</a:t>
            </a:r>
            <a:r>
              <a:rPr b="1" u="sng" dirty="0" err="1">
                <a:solidFill>
                  <a:srgbClr val="000000"/>
                </a:solidFill>
                <a:latin typeface="微軟正黑體" panose="020B0604030504040204" pitchFamily="34" charset="-120"/>
                <a:ea typeface="微軟正黑體" panose="020B0604030504040204" pitchFamily="34" charset="-120"/>
              </a:rPr>
              <a:t>，</a:t>
            </a:r>
            <a:r>
              <a:rPr b="1" u="sng" dirty="0" err="1" smtClean="0">
                <a:latin typeface="微軟正黑體" panose="020B0604030504040204" pitchFamily="34" charset="-120"/>
                <a:ea typeface="微軟正黑體" panose="020B0604030504040204" pitchFamily="34" charset="-120"/>
              </a:rPr>
              <a:t>突發心臟病死亡</a:t>
            </a:r>
            <a:endParaRPr lang="en-US" b="1" u="sng" dirty="0" smtClean="0">
              <a:latin typeface="微軟正黑體" panose="020B0604030504040204" pitchFamily="34" charset="-120"/>
              <a:ea typeface="微軟正黑體" panose="020B0604030504040204" pitchFamily="34" charset="-120"/>
            </a:endParaRPr>
          </a:p>
          <a:p>
            <a:pPr>
              <a:defRPr sz="2000">
                <a:solidFill>
                  <a:srgbClr val="C00000"/>
                </a:solidFill>
                <a:latin typeface="PingFang TC Semibold"/>
                <a:ea typeface="PingFang TC Semibold"/>
                <a:cs typeface="PingFang TC Semibold"/>
                <a:sym typeface="PingFang TC Semibold"/>
              </a:defRPr>
            </a:pPr>
            <a:endParaRPr lang="en-US" sz="2000" dirty="0" smtClean="0">
              <a:latin typeface="微軟正黑體" panose="020B0604030504040204" pitchFamily="34" charset="-120"/>
              <a:ea typeface="微軟正黑體" panose="020B0604030504040204" pitchFamily="34" charset="-120"/>
              <a:cs typeface="PingFang TC Regular"/>
            </a:endParaRPr>
          </a:p>
          <a:p>
            <a:pPr>
              <a:defRPr sz="2000">
                <a:solidFill>
                  <a:srgbClr val="C00000"/>
                </a:solidFill>
                <a:latin typeface="PingFang TC Semibold"/>
                <a:ea typeface="PingFang TC Semibold"/>
                <a:cs typeface="PingFang TC Semibold"/>
                <a:sym typeface="PingFang TC Semibold"/>
              </a:defRPr>
            </a:pPr>
            <a:r>
              <a:rPr sz="2000" dirty="0" smtClean="0">
                <a:latin typeface="微軟正黑體" panose="020B0604030504040204" pitchFamily="34" charset="-120"/>
                <a:ea typeface="微軟正黑體" panose="020B0604030504040204" pitchFamily="34" charset="-120"/>
                <a:cs typeface="PingFang TC Regular"/>
              </a:rPr>
              <a:t>【</a:t>
            </a:r>
            <a:r>
              <a:rPr sz="2000" dirty="0">
                <a:latin typeface="微軟正黑體" panose="020B0604030504040204" pitchFamily="34" charset="-120"/>
                <a:ea typeface="微軟正黑體" panose="020B0604030504040204" pitchFamily="34" charset="-120"/>
                <a:cs typeface="PingFang TC Regular"/>
              </a:rPr>
              <a:t>明慧网</a:t>
            </a:r>
            <a:r>
              <a:rPr sz="2000" dirty="0">
                <a:latin typeface="微軟正黑體" panose="020B0604030504040204" pitchFamily="34" charset="-120"/>
                <a:ea typeface="微軟正黑體" panose="020B0604030504040204" pitchFamily="34" charset="-120"/>
                <a:cs typeface="PingFang TC Regular"/>
                <a:sym typeface="Helvetica"/>
              </a:rPr>
              <a:t>2015</a:t>
            </a:r>
            <a:r>
              <a:rPr sz="2000" dirty="0">
                <a:latin typeface="微軟正黑體" panose="020B0604030504040204" pitchFamily="34" charset="-120"/>
                <a:ea typeface="微軟正黑體" panose="020B0604030504040204" pitchFamily="34" charset="-120"/>
                <a:cs typeface="PingFang TC Regular"/>
              </a:rPr>
              <a:t>年</a:t>
            </a:r>
            <a:r>
              <a:rPr sz="2000" dirty="0">
                <a:latin typeface="微軟正黑體" panose="020B0604030504040204" pitchFamily="34" charset="-120"/>
                <a:ea typeface="微軟正黑體" panose="020B0604030504040204" pitchFamily="34" charset="-120"/>
                <a:cs typeface="PingFang TC Regular"/>
                <a:sym typeface="Helvetica"/>
              </a:rPr>
              <a:t>4</a:t>
            </a:r>
            <a:r>
              <a:rPr sz="2000" dirty="0">
                <a:latin typeface="微軟正黑體" panose="020B0604030504040204" pitchFamily="34" charset="-120"/>
                <a:ea typeface="微軟正黑體" panose="020B0604030504040204" pitchFamily="34" charset="-120"/>
                <a:cs typeface="PingFang TC Regular"/>
              </a:rPr>
              <a:t>月</a:t>
            </a:r>
            <a:r>
              <a:rPr sz="2000" dirty="0">
                <a:latin typeface="微軟正黑體" panose="020B0604030504040204" pitchFamily="34" charset="-120"/>
                <a:ea typeface="微軟正黑體" panose="020B0604030504040204" pitchFamily="34" charset="-120"/>
                <a:cs typeface="PingFang TC Regular"/>
                <a:sym typeface="Helvetica"/>
              </a:rPr>
              <a:t>22</a:t>
            </a:r>
            <a:r>
              <a:rPr sz="2000" dirty="0">
                <a:latin typeface="微軟正黑體" panose="020B0604030504040204" pitchFamily="34" charset="-120"/>
                <a:ea typeface="微軟正黑體" panose="020B0604030504040204" pitchFamily="34" charset="-120"/>
                <a:cs typeface="PingFang TC Regular"/>
              </a:rPr>
              <a:t>日】</a:t>
            </a:r>
            <a:endParaRPr sz="2000" dirty="0">
              <a:latin typeface="微軟正黑體" panose="020B0604030504040204" pitchFamily="34" charset="-120"/>
              <a:ea typeface="微軟正黑體" panose="020B0604030504040204" pitchFamily="34" charset="-120"/>
              <a:cs typeface="PingFang TC Regular"/>
              <a:sym typeface="Helvetica"/>
            </a:endParaRPr>
          </a:p>
          <a:p>
            <a:pPr>
              <a:defRPr sz="2000">
                <a:latin typeface="PingFang TC Regular"/>
                <a:ea typeface="PingFang TC Regular"/>
                <a:cs typeface="PingFang TC Regular"/>
                <a:sym typeface="PingFang TC Regular"/>
              </a:defRPr>
            </a:pPr>
            <a:r>
              <a:rPr dirty="0" err="1">
                <a:latin typeface="微軟正黑體" panose="020B0604030504040204" pitchFamily="34" charset="-120"/>
                <a:ea typeface="微軟正黑體" panose="020B0604030504040204" pitchFamily="34" charset="-120"/>
              </a:rPr>
              <a:t>王志剛任職期間，在其管轄區內，非法關押法輪功學員的洗腦班設有五個，數十法輪功學員被強制洗腦</a:t>
            </a:r>
            <a:r>
              <a:rPr dirty="0">
                <a:latin typeface="微軟正黑體" panose="020B0604030504040204" pitchFamily="34" charset="-120"/>
                <a:ea typeface="微軟正黑體" panose="020B0604030504040204" pitchFamily="34" charset="-120"/>
              </a:rPr>
              <a:t>， 連八十歲的老人都不放過，僅張秀華女士一人就連續四年被綁架到洗腦班迫害。王志剛還指揮下屬貼告示、掛條幅誣蔑法輪功。2014年7月14日，王志剛突發心臟病死亡，時年52歲。</a:t>
            </a:r>
          </a:p>
        </p:txBody>
      </p:sp>
    </p:spTree>
    <p:extLst>
      <p:ext uri="{BB962C8B-B14F-4D97-AF65-F5344CB8AC3E}">
        <p14:creationId xmlns:p14="http://schemas.microsoft.com/office/powerpoint/2010/main" val="26405977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77410" y="848937"/>
            <a:ext cx="8786543" cy="5119530"/>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dirty="0"/>
          </a:p>
        </p:txBody>
      </p:sp>
      <p:sp>
        <p:nvSpPr>
          <p:cNvPr id="11" name="矩形 10"/>
          <p:cNvSpPr/>
          <p:nvPr/>
        </p:nvSpPr>
        <p:spPr>
          <a:xfrm>
            <a:off x="197694" y="1196752"/>
            <a:ext cx="8748609" cy="3416320"/>
          </a:xfrm>
          <a:prstGeom prst="rect">
            <a:avLst/>
          </a:prstGeom>
        </p:spPr>
        <p:txBody>
          <a:bodyPr wrap="square">
            <a:spAutoFit/>
          </a:bodyPr>
          <a:lstStyle/>
          <a:p>
            <a:r>
              <a:rPr lang="zh-TW" altLang="en-US" sz="2400" b="1" dirty="0" smtClean="0">
                <a:solidFill>
                  <a:prstClr val="black"/>
                </a:solidFill>
                <a:latin typeface="微軟正黑體" panose="020B0604030504040204" pitchFamily="34" charset="-120"/>
                <a:ea typeface="微軟正黑體" panose="020B0604030504040204" pitchFamily="34" charset="-120"/>
              </a:rPr>
              <a:t>地点：</a:t>
            </a:r>
            <a:r>
              <a:rPr lang="zh-TW" altLang="zh-TW" sz="2400" b="1" dirty="0">
                <a:latin typeface="微軟正黑體" panose="020B0604030504040204" pitchFamily="34" charset="-120"/>
                <a:ea typeface="微軟正黑體" panose="020B0604030504040204" pitchFamily="34" charset="-120"/>
              </a:rPr>
              <a:t>南通市</a:t>
            </a:r>
            <a:r>
              <a:rPr lang="en-US" altLang="zh-TW" sz="2400" b="1" dirty="0" smtClean="0">
                <a:latin typeface="微軟正黑體" panose="020B0604030504040204" pitchFamily="34" charset="-120"/>
                <a:ea typeface="微軟正黑體" panose="020B0604030504040204" pitchFamily="34" charset="-120"/>
              </a:rPr>
              <a:t>-</a:t>
            </a:r>
            <a:r>
              <a:rPr lang="zh-TW" altLang="en-US" sz="2400" b="1" dirty="0">
                <a:latin typeface="微軟正黑體" panose="020B0604030504040204" pitchFamily="34" charset="-120"/>
                <a:ea typeface="微軟正黑體" panose="020B0604030504040204" pitchFamily="34" charset="-120"/>
              </a:rPr>
              <a:t>港闸</a:t>
            </a:r>
            <a:r>
              <a:rPr lang="zh-TW" altLang="en-US" sz="2400" b="1" dirty="0" smtClean="0">
                <a:latin typeface="微軟正黑體" panose="020B0604030504040204" pitchFamily="34" charset="-120"/>
                <a:ea typeface="微軟正黑體" panose="020B0604030504040204" pitchFamily="34" charset="-120"/>
              </a:rPr>
              <a:t>区</a:t>
            </a:r>
            <a:endParaRPr lang="en-US" altLang="zh-TW" sz="2400" b="1" dirty="0" smtClean="0">
              <a:latin typeface="微軟正黑體" panose="020B0604030504040204" pitchFamily="34" charset="-120"/>
              <a:ea typeface="微軟正黑體" panose="020B0604030504040204" pitchFamily="34" charset="-120"/>
            </a:endParaRPr>
          </a:p>
          <a:p>
            <a:endParaRPr lang="en-US" altLang="zh-TW" sz="2400" b="1" dirty="0" smtClean="0">
              <a:solidFill>
                <a:srgbClr val="C00000"/>
              </a:solidFill>
              <a:latin typeface="微軟正黑體" panose="020B0604030504040204" pitchFamily="34" charset="-120"/>
              <a:ea typeface="微軟正黑體" panose="020B0604030504040204" pitchFamily="34" charset="-120"/>
            </a:endParaRPr>
          </a:p>
          <a:p>
            <a:pPr lvl="0"/>
            <a:r>
              <a:rPr lang="zh-TW" altLang="en-US" sz="2400" b="1" dirty="0" smtClean="0">
                <a:latin typeface="微軟正黑體" panose="020B0604030504040204" pitchFamily="34" charset="-120"/>
                <a:ea typeface="微軟正黑體" panose="020B0604030504040204" pitchFamily="34" charset="-120"/>
              </a:rPr>
              <a:t>性质：</a:t>
            </a:r>
            <a:r>
              <a:rPr lang="zh-TW" altLang="en-US" sz="2400" dirty="0" smtClean="0">
                <a:solidFill>
                  <a:srgbClr val="C00000"/>
                </a:solidFill>
                <a:latin typeface="微軟正黑體" panose="020B0604030504040204" pitchFamily="34" charset="-120"/>
                <a:ea typeface="微軟正黑體" panose="020B0604030504040204" pitchFamily="34" charset="-120"/>
              </a:rPr>
              <a:t>污蔑 </a:t>
            </a:r>
            <a:endParaRPr lang="en-US" altLang="zh-TW" sz="2400" dirty="0">
              <a:solidFill>
                <a:srgbClr val="C00000"/>
              </a:solidFill>
              <a:latin typeface="微軟正黑體" panose="020B0604030504040204" pitchFamily="34" charset="-120"/>
              <a:ea typeface="微軟正黑體" panose="020B0604030504040204" pitchFamily="34" charset="-120"/>
            </a:endParaRPr>
          </a:p>
          <a:p>
            <a:pPr lvl="0"/>
            <a:endParaRPr lang="en-US" altLang="zh-TW" sz="2400" dirty="0">
              <a:solidFill>
                <a:prstClr val="black"/>
              </a:solidFill>
              <a:latin typeface="微軟正黑體" panose="020B0604030504040204" pitchFamily="34" charset="-120"/>
              <a:ea typeface="微軟正黑體" panose="020B0604030504040204" pitchFamily="34" charset="-120"/>
            </a:endParaRPr>
          </a:p>
          <a:p>
            <a:r>
              <a:rPr lang="zh-TW" altLang="en-US" sz="2400" b="1" dirty="0" smtClean="0">
                <a:solidFill>
                  <a:prstClr val="black"/>
                </a:solidFill>
                <a:latin typeface="微軟正黑體" panose="020B0604030504040204" pitchFamily="34" charset="-120"/>
                <a:ea typeface="微軟正黑體" panose="020B0604030504040204" pitchFamily="34" charset="-120"/>
              </a:rPr>
              <a:t>单位：</a:t>
            </a:r>
            <a:r>
              <a:rPr lang="zh-TW" altLang="zh-TW" sz="2400" dirty="0" smtClean="0">
                <a:latin typeface="微軟正黑體" panose="020B0604030504040204" pitchFamily="34" charset="-120"/>
                <a:ea typeface="微軟正黑體" panose="020B0604030504040204" pitchFamily="34" charset="-120"/>
              </a:rPr>
              <a:t>南通市公安局港闸分局</a:t>
            </a:r>
            <a:r>
              <a:rPr lang="zh-TW" altLang="en-US" sz="2400" dirty="0" smtClean="0">
                <a:latin typeface="微軟正黑體" panose="020B0604030504040204" pitchFamily="34" charset="-120"/>
                <a:ea typeface="微軟正黑體" panose="020B0604030504040204" pitchFamily="34" charset="-120"/>
              </a:rPr>
              <a:t>、</a:t>
            </a:r>
            <a:r>
              <a:rPr lang="zh-TW" altLang="zh-TW" sz="2400" dirty="0">
                <a:latin typeface="微軟正黑體" panose="020B0604030504040204" pitchFamily="34" charset="-120"/>
                <a:ea typeface="微軟正黑體" panose="020B0604030504040204" pitchFamily="34" charset="-120"/>
              </a:rPr>
              <a:t>天生港</a:t>
            </a:r>
            <a:r>
              <a:rPr lang="zh-TW" altLang="zh-TW" sz="2400" dirty="0" smtClean="0">
                <a:latin typeface="微軟正黑體" panose="020B0604030504040204" pitchFamily="34" charset="-120"/>
                <a:ea typeface="微軟正黑體" panose="020B0604030504040204" pitchFamily="34" charset="-120"/>
              </a:rPr>
              <a:t>派出所</a:t>
            </a:r>
            <a:r>
              <a:rPr lang="zh-TW" altLang="en-US" sz="2400" dirty="0" smtClean="0">
                <a:latin typeface="微軟正黑體" panose="020B0604030504040204" pitchFamily="34" charset="-120"/>
                <a:ea typeface="微軟正黑體" panose="020B0604030504040204" pitchFamily="34" charset="-120"/>
              </a:rPr>
              <a:t>、</a:t>
            </a:r>
            <a:r>
              <a:rPr lang="zh-TW" altLang="zh-TW" sz="2400" dirty="0" smtClean="0">
                <a:latin typeface="微軟正黑體" panose="020B0604030504040204" pitchFamily="34" charset="-120"/>
                <a:ea typeface="微軟正黑體" panose="020B0604030504040204" pitchFamily="34" charset="-120"/>
              </a:rPr>
              <a:t>泽生小区警务室</a:t>
            </a:r>
            <a:endParaRPr lang="en-US" altLang="zh-TW" sz="2400" dirty="0">
              <a:latin typeface="微軟正黑體" panose="020B0604030504040204" pitchFamily="34" charset="-120"/>
              <a:ea typeface="微軟正黑體" panose="020B0604030504040204" pitchFamily="34" charset="-120"/>
            </a:endParaRPr>
          </a:p>
          <a:p>
            <a:endParaRPr lang="en-US" altLang="zh-TW" sz="2400" b="1" dirty="0" smtClean="0">
              <a:solidFill>
                <a:prstClr val="black"/>
              </a:solidFill>
              <a:latin typeface="微軟正黑體" panose="020B0604030504040204" pitchFamily="34" charset="-120"/>
              <a:ea typeface="微軟正黑體" panose="020B0604030504040204" pitchFamily="34" charset="-120"/>
            </a:endParaRPr>
          </a:p>
          <a:p>
            <a:r>
              <a:rPr lang="zh-TW" altLang="en-US" sz="2400" b="1" dirty="0" smtClean="0">
                <a:solidFill>
                  <a:prstClr val="black"/>
                </a:solidFill>
                <a:latin typeface="微軟正黑體" panose="020B0604030504040204" pitchFamily="34" charset="-120"/>
                <a:ea typeface="微軟正黑體" panose="020B0604030504040204" pitchFamily="34" charset="-120"/>
              </a:rPr>
              <a:t>情况：</a:t>
            </a:r>
            <a:r>
              <a:rPr lang="zh-TW" altLang="zh-TW" sz="2400" dirty="0" smtClean="0">
                <a:latin typeface="微軟正黑體" panose="020B0604030504040204" pitchFamily="34" charset="-120"/>
                <a:ea typeface="微軟正黑體" panose="020B0604030504040204" pitchFamily="34" charset="-120"/>
              </a:rPr>
              <a:t>在</a:t>
            </a:r>
            <a:r>
              <a:rPr lang="en-US" altLang="zh-TW" sz="2400" dirty="0" smtClean="0">
                <a:latin typeface="微軟正黑體" panose="020B0604030504040204" pitchFamily="34" charset="-120"/>
                <a:ea typeface="微軟正黑體" panose="020B0604030504040204" pitchFamily="34" charset="-120"/>
              </a:rPr>
              <a:t>3</a:t>
            </a:r>
            <a:r>
              <a:rPr lang="zh-TW" altLang="zh-TW" sz="2400" dirty="0" smtClean="0">
                <a:latin typeface="微軟正黑體" panose="020B0604030504040204" pitchFamily="34" charset="-120"/>
                <a:ea typeface="微軟正黑體" panose="020B0604030504040204" pitchFamily="34" charset="-120"/>
              </a:rPr>
              <a:t>路公交车天生港站旁设了一块</a:t>
            </a:r>
            <a:r>
              <a:rPr lang="zh-TW" altLang="en-US" sz="2400" dirty="0" smtClean="0">
                <a:latin typeface="微軟正黑體" panose="020B0604030504040204" pitchFamily="34" charset="-120"/>
                <a:ea typeface="微軟正黑體" panose="020B0604030504040204" pitchFamily="34" charset="-120"/>
              </a:rPr>
              <a:t> </a:t>
            </a:r>
            <a:r>
              <a:rPr lang="zh-TW" altLang="zh-TW" sz="2400" u="sng" dirty="0" smtClean="0">
                <a:latin typeface="微軟正黑體" panose="020B0604030504040204" pitchFamily="34" charset="-120"/>
                <a:ea typeface="微軟正黑體" panose="020B0604030504040204" pitchFamily="34" charset="-120"/>
              </a:rPr>
              <a:t>警务公示栏</a:t>
            </a:r>
            <a:r>
              <a:rPr lang="zh-TW" altLang="zh-TW"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          </a:t>
            </a:r>
            <a:r>
              <a:rPr lang="zh-TW" altLang="zh-TW" sz="2400" dirty="0" smtClean="0">
                <a:latin typeface="微軟正黑體" panose="020B0604030504040204" pitchFamily="34" charset="-120"/>
                <a:ea typeface="微軟正黑體" panose="020B0604030504040204" pitchFamily="34" charset="-120"/>
              </a:rPr>
              <a:t>里面有大量 </a:t>
            </a:r>
            <a:r>
              <a:rPr lang="zh-TW" altLang="zh-TW" sz="2400" u="sng" dirty="0" smtClean="0">
                <a:latin typeface="微軟正黑體" panose="020B0604030504040204" pitchFamily="34" charset="-120"/>
                <a:ea typeface="微軟正黑體" panose="020B0604030504040204" pitchFamily="34" charset="-120"/>
              </a:rPr>
              <a:t>所谓防范邪教</a:t>
            </a:r>
            <a:r>
              <a:rPr lang="zh-TW" altLang="zh-TW" sz="2400" dirty="0" smtClean="0">
                <a:latin typeface="微軟正黑體" panose="020B0604030504040204" pitchFamily="34" charset="-120"/>
                <a:ea typeface="微軟正黑體" panose="020B0604030504040204" pitchFamily="34" charset="-120"/>
              </a:rPr>
              <a:t>的内容，</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a:latin typeface="微軟正黑體" panose="020B0604030504040204" pitchFamily="34" charset="-120"/>
                <a:ea typeface="微軟正黑體" panose="020B0604030504040204" pitchFamily="34" charset="-120"/>
              </a:rPr>
              <a:t> </a:t>
            </a:r>
            <a:r>
              <a:rPr lang="zh-TW" altLang="en-US" sz="2400" dirty="0" smtClean="0">
                <a:latin typeface="微軟正黑體" panose="020B0604030504040204" pitchFamily="34" charset="-120"/>
                <a:ea typeface="微軟正黑體" panose="020B0604030504040204" pitchFamily="34" charset="-120"/>
              </a:rPr>
              <a:t>          </a:t>
            </a:r>
            <a:r>
              <a:rPr lang="zh-TW" altLang="zh-TW" sz="2400" dirty="0" smtClean="0">
                <a:latin typeface="微軟正黑體" panose="020B0604030504040204" pitchFamily="34" charset="-120"/>
                <a:ea typeface="微軟正黑體" panose="020B0604030504040204" pitchFamily="34" charset="-120"/>
              </a:rPr>
              <a:t>并将法轮功列为首位，污蔑大法，毒害众生，请设法制止。</a:t>
            </a:r>
          </a:p>
        </p:txBody>
      </p:sp>
      <p:sp>
        <p:nvSpPr>
          <p:cNvPr id="6" name="矩形 5"/>
          <p:cNvSpPr/>
          <p:nvPr/>
        </p:nvSpPr>
        <p:spPr>
          <a:xfrm>
            <a:off x="0" y="-1"/>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smtClean="0">
                <a:latin typeface="微軟正黑體" panose="020B0604030504040204" pitchFamily="34" charset="-120"/>
                <a:ea typeface="微軟正黑體" panose="020B0604030504040204" pitchFamily="34" charset="-120"/>
              </a:rPr>
              <a:t>10-1</a:t>
            </a:r>
            <a:r>
              <a:rPr lang="en-US" altLang="zh-TW" sz="3200" b="1" dirty="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江苏专案二</a:t>
            </a:r>
            <a:r>
              <a:rPr lang="en-US" altLang="zh-TW" sz="3200" b="1" dirty="0" smtClean="0">
                <a:latin typeface="微軟正黑體" panose="020B0604030504040204" pitchFamily="34" charset="-120"/>
                <a:ea typeface="微軟正黑體" panose="020B0604030504040204" pitchFamily="34" charset="-120"/>
              </a:rPr>
              <a:t>【</a:t>
            </a:r>
            <a:r>
              <a:rPr lang="zh-TW" altLang="zh-TW" sz="3200" b="1" dirty="0">
                <a:latin typeface="微軟正黑體" panose="020B0604030504040204" pitchFamily="34" charset="-120"/>
                <a:ea typeface="微軟正黑體" panose="020B0604030504040204" pitchFamily="34" charset="-120"/>
              </a:rPr>
              <a:t>南通市</a:t>
            </a:r>
            <a:r>
              <a:rPr lang="en-US" altLang="zh-TW" sz="3200" b="1" dirty="0">
                <a:latin typeface="微軟正黑體" panose="020B0604030504040204" pitchFamily="34" charset="-120"/>
                <a:ea typeface="微軟正黑體" panose="020B0604030504040204" pitchFamily="34" charset="-120"/>
              </a:rPr>
              <a:t>-</a:t>
            </a:r>
            <a:r>
              <a:rPr lang="zh-TW" altLang="en-US" sz="3200" b="1" dirty="0">
                <a:latin typeface="微軟正黑體" panose="020B0604030504040204" pitchFamily="34" charset="-120"/>
                <a:ea typeface="微軟正黑體" panose="020B0604030504040204" pitchFamily="34" charset="-120"/>
              </a:rPr>
              <a:t>港闸</a:t>
            </a:r>
            <a:r>
              <a:rPr lang="zh-TW" altLang="en-US" sz="3200" b="1" dirty="0" smtClean="0">
                <a:latin typeface="微軟正黑體" panose="020B0604030504040204" pitchFamily="34" charset="-120"/>
                <a:ea typeface="微軟正黑體" panose="020B0604030504040204" pitchFamily="34" charset="-120"/>
              </a:rPr>
              <a:t>区</a:t>
            </a:r>
            <a:r>
              <a:rPr lang="en-US" altLang="zh-TW" sz="3200" b="1" dirty="0" smtClean="0">
                <a:latin typeface="微軟正黑體" panose="020B0604030504040204" pitchFamily="34" charset="-120"/>
                <a:ea typeface="微軟正黑體" panose="020B0604030504040204" pitchFamily="34" charset="-120"/>
              </a:rPr>
              <a:t>】</a:t>
            </a:r>
            <a:endParaRPr lang="en-US" altLang="zh-TW" sz="3200" b="1" dirty="0">
              <a:latin typeface="微軟正黑體" panose="020B0604030504040204" pitchFamily="34" charset="-120"/>
              <a:ea typeface="微軟正黑體" panose="020B0604030504040204" pitchFamily="34" charset="-120"/>
            </a:endParaRPr>
          </a:p>
        </p:txBody>
      </p:sp>
      <p:sp>
        <p:nvSpPr>
          <p:cNvPr id="2" name="矩形 1"/>
          <p:cNvSpPr/>
          <p:nvPr/>
        </p:nvSpPr>
        <p:spPr>
          <a:xfrm>
            <a:off x="7164288" y="100432"/>
            <a:ext cx="1882801" cy="648072"/>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6">
                    <a:lumMod val="50000"/>
                  </a:schemeClr>
                </a:solidFill>
                <a:latin typeface="微軟正黑體" panose="020B0604030504040204" pitchFamily="34" charset="-120"/>
                <a:ea typeface="微軟正黑體" panose="020B0604030504040204" pitchFamily="34" charset="-120"/>
              </a:rPr>
              <a:t>案情</a:t>
            </a:r>
            <a:r>
              <a:rPr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2</a:t>
            </a:r>
            <a:endParaRPr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9930842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144000" cy="848937"/>
          </a:xfrm>
          <a:prstGeom prst="rect">
            <a:avLst/>
          </a:prstGeom>
          <a:solidFill>
            <a:schemeClr val="accent4">
              <a:lumMod val="75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10-2. </a:t>
            </a:r>
            <a:r>
              <a:rPr lang="zh-TW" altLang="en-US" sz="3200" b="1" dirty="0" smtClean="0">
                <a:latin typeface="微軟正黑體" panose="020B0604030504040204" pitchFamily="34" charset="-120"/>
                <a:ea typeface="微軟正黑體" panose="020B0604030504040204" pitchFamily="34" charset="-120"/>
              </a:rPr>
              <a:t>切入点參考</a:t>
            </a:r>
            <a:endParaRPr lang="zh-TW" altLang="en-US" dirty="0"/>
          </a:p>
        </p:txBody>
      </p:sp>
      <p:sp>
        <p:nvSpPr>
          <p:cNvPr id="3" name="矩形 2"/>
          <p:cNvSpPr/>
          <p:nvPr/>
        </p:nvSpPr>
        <p:spPr>
          <a:xfrm>
            <a:off x="7020272" y="100432"/>
            <a:ext cx="2026817" cy="648072"/>
          </a:xfrm>
          <a:prstGeom prst="rect">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4">
                    <a:lumMod val="75000"/>
                  </a:schemeClr>
                </a:solidFill>
                <a:latin typeface="微軟正黑體" panose="020B0604030504040204" pitchFamily="34" charset="-120"/>
                <a:ea typeface="微軟正黑體" panose="020B0604030504040204" pitchFamily="34" charset="-120"/>
              </a:rPr>
              <a:t>切入点</a:t>
            </a:r>
            <a:r>
              <a:rPr lang="en-US" altLang="zh-TW" sz="4000" b="1" dirty="0" smtClean="0">
                <a:solidFill>
                  <a:srgbClr val="7030A0"/>
                </a:solidFill>
                <a:latin typeface="微軟正黑體" panose="020B0604030504040204" pitchFamily="34" charset="-120"/>
                <a:ea typeface="微軟正黑體" panose="020B0604030504040204" pitchFamily="34" charset="-120"/>
              </a:rPr>
              <a:t>2</a:t>
            </a:r>
            <a:endParaRPr lang="zh-TW" altLang="en-US" sz="4000" b="1" dirty="0">
              <a:solidFill>
                <a:srgbClr val="7030A0"/>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74215" y="980728"/>
            <a:ext cx="8795569" cy="5632311"/>
          </a:xfrm>
          <a:prstGeom prst="rect">
            <a:avLst/>
          </a:prstGeom>
        </p:spPr>
        <p:txBody>
          <a:bodyPr wrap="square">
            <a:spAutoFit/>
          </a:bodyPr>
          <a:lstStyle/>
          <a:p>
            <a:r>
              <a:rPr lang="zh-TW" altLang="zh-TW" sz="2400" b="1" dirty="0" smtClean="0">
                <a:latin typeface="微軟正黑體" panose="020B0604030504040204" pitchFamily="34" charset="-120"/>
                <a:ea typeface="微軟正黑體" panose="020B0604030504040204" pitchFamily="34" charset="-120"/>
              </a:rPr>
              <a:t>请</a:t>
            </a:r>
            <a:r>
              <a:rPr lang="zh-TW" altLang="en-US" sz="2400" b="1" dirty="0" smtClean="0">
                <a:latin typeface="微軟正黑體" panose="020B0604030504040204" pitchFamily="34" charset="-120"/>
                <a:ea typeface="微軟正黑體" panose="020B0604030504040204" pitchFamily="34" charset="-120"/>
              </a:rPr>
              <a:t>您</a:t>
            </a:r>
            <a:r>
              <a:rPr lang="zh-TW" altLang="zh-TW" sz="2400" b="1" dirty="0" smtClean="0">
                <a:latin typeface="微軟正黑體" panose="020B0604030504040204" pitchFamily="34" charset="-120"/>
                <a:ea typeface="微軟正黑體" panose="020B0604030504040204" pitchFamily="34" charset="-120"/>
              </a:rPr>
              <a:t>成为结束迫害的一份子</a:t>
            </a:r>
            <a:endParaRPr lang="en-US" altLang="zh-TW" sz="2400" b="1" dirty="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中国</a:t>
            </a:r>
            <a:r>
              <a:rPr lang="zh-TW" altLang="zh-TW" sz="2400" dirty="0" smtClean="0">
                <a:latin typeface="微軟正黑體" panose="020B0604030504040204" pitchFamily="34" charset="-120"/>
                <a:ea typeface="微軟正黑體" panose="020B0604030504040204" pitchFamily="34" charset="-120"/>
              </a:rPr>
              <a:t>无罪释放</a:t>
            </a:r>
            <a:r>
              <a:rPr lang="zh-TW" altLang="en-US" sz="2400" dirty="0" smtClean="0">
                <a:latin typeface="微軟正黑體" panose="020B0604030504040204" pitchFamily="34" charset="-120"/>
                <a:ea typeface="微軟正黑體" panose="020B0604030504040204" pitchFamily="34" charset="-120"/>
              </a:rPr>
              <a:t>法轮功学员的</a:t>
            </a:r>
            <a:r>
              <a:rPr lang="zh-TW" altLang="zh-TW" sz="2400" dirty="0" smtClean="0">
                <a:latin typeface="微軟正黑體" panose="020B0604030504040204" pitchFamily="34" charset="-120"/>
                <a:ea typeface="微軟正黑體" panose="020B0604030504040204" pitchFamily="34" charset="-120"/>
              </a:rPr>
              <a:t>案例增多，正气在执法人员中渐成型</a:t>
            </a:r>
          </a:p>
          <a:p>
            <a:endParaRPr lang="en-US" altLang="zh-TW" sz="2400" b="1" dirty="0" smtClean="0">
              <a:latin typeface="微軟正黑體" panose="020B0604030504040204" pitchFamily="34" charset="-120"/>
              <a:ea typeface="微軟正黑體" panose="020B0604030504040204" pitchFamily="34" charset="-120"/>
            </a:endParaRPr>
          </a:p>
          <a:p>
            <a:r>
              <a:rPr lang="zh-TW" altLang="en-US" sz="2200" dirty="0" smtClean="0">
                <a:latin typeface="微軟正黑體" panose="020B0604030504040204" pitchFamily="34" charset="-120"/>
                <a:ea typeface="微軟正黑體" panose="020B0604030504040204" pitchFamily="34" charset="-120"/>
              </a:rPr>
              <a:t>根据</a:t>
            </a:r>
            <a:r>
              <a:rPr lang="zh-TW" altLang="zh-TW" sz="2200" dirty="0" smtClean="0">
                <a:latin typeface="微軟正黑體" panose="020B0604030504040204" pitchFamily="34" charset="-120"/>
                <a:ea typeface="微軟正黑體" panose="020B0604030504040204" pitchFamily="34" charset="-120"/>
              </a:rPr>
              <a:t>明慧网「</a:t>
            </a:r>
            <a:r>
              <a:rPr lang="en-US" altLang="zh-TW" sz="2200" dirty="0" smtClean="0">
                <a:latin typeface="微軟正黑體" panose="020B0604030504040204" pitchFamily="34" charset="-120"/>
                <a:ea typeface="微軟正黑體" panose="020B0604030504040204" pitchFamily="34" charset="-120"/>
              </a:rPr>
              <a:t>2017</a:t>
            </a:r>
            <a:r>
              <a:rPr lang="zh-TW" altLang="zh-TW" sz="2200" dirty="0" smtClean="0">
                <a:latin typeface="微軟正黑體" panose="020B0604030504040204" pitchFamily="34" charset="-120"/>
                <a:ea typeface="微軟正黑體" panose="020B0604030504040204" pitchFamily="34" charset="-120"/>
              </a:rPr>
              <a:t>上半年法轮功学员无罪获释综述」</a:t>
            </a:r>
            <a:r>
              <a:rPr lang="zh-TW" altLang="en-US" sz="2200" dirty="0" smtClean="0">
                <a:latin typeface="微軟正黑體" panose="020B0604030504040204" pitchFamily="34" charset="-120"/>
                <a:ea typeface="微軟正黑體" panose="020B0604030504040204" pitchFamily="34" charset="-120"/>
              </a:rPr>
              <a:t>报导</a:t>
            </a:r>
            <a:r>
              <a:rPr lang="zh-TW" altLang="zh-TW" sz="2200" dirty="0" smtClean="0">
                <a:latin typeface="微軟正黑體" panose="020B0604030504040204" pitchFamily="34" charset="-120"/>
                <a:ea typeface="微軟正黑體" panose="020B0604030504040204" pitchFamily="34" charset="-120"/>
              </a:rPr>
              <a:t>，</a:t>
            </a:r>
            <a:endParaRPr lang="en-US" altLang="zh-TW" sz="2200" dirty="0">
              <a:latin typeface="微軟正黑體" panose="020B0604030504040204" pitchFamily="34" charset="-120"/>
              <a:ea typeface="微軟正黑體" panose="020B0604030504040204" pitchFamily="34" charset="-120"/>
            </a:endParaRPr>
          </a:p>
          <a:p>
            <a:r>
              <a:rPr lang="zh-TW" altLang="zh-TW" sz="2200" dirty="0">
                <a:solidFill>
                  <a:srgbClr val="0070C0"/>
                </a:solidFill>
                <a:latin typeface="微軟正黑體" panose="020B0604030504040204" pitchFamily="34" charset="-120"/>
                <a:ea typeface="微軟正黑體" panose="020B0604030504040204" pitchFamily="34" charset="-120"/>
              </a:rPr>
              <a:t>今年</a:t>
            </a:r>
            <a:r>
              <a:rPr lang="en-US" altLang="zh-TW" sz="2200" dirty="0">
                <a:solidFill>
                  <a:srgbClr val="0070C0"/>
                </a:solidFill>
                <a:latin typeface="微軟正黑體" panose="020B0604030504040204" pitchFamily="34" charset="-120"/>
                <a:ea typeface="微軟正黑體" panose="020B0604030504040204" pitchFamily="34" charset="-120"/>
              </a:rPr>
              <a:t>1</a:t>
            </a:r>
            <a:r>
              <a:rPr lang="zh-TW" altLang="zh-TW" sz="2200" dirty="0">
                <a:solidFill>
                  <a:srgbClr val="0070C0"/>
                </a:solidFill>
                <a:latin typeface="微軟正黑體" panose="020B0604030504040204" pitchFamily="34" charset="-120"/>
                <a:ea typeface="微軟正黑體" panose="020B0604030504040204" pitchFamily="34" charset="-120"/>
              </a:rPr>
              <a:t>月到</a:t>
            </a:r>
            <a:r>
              <a:rPr lang="en-US" altLang="zh-TW" sz="2200" dirty="0">
                <a:solidFill>
                  <a:srgbClr val="0070C0"/>
                </a:solidFill>
                <a:latin typeface="微軟正黑體" panose="020B0604030504040204" pitchFamily="34" charset="-120"/>
                <a:ea typeface="微軟正黑體" panose="020B0604030504040204" pitchFamily="34" charset="-120"/>
              </a:rPr>
              <a:t>6</a:t>
            </a:r>
            <a:r>
              <a:rPr lang="zh-TW" altLang="zh-TW" sz="2200" dirty="0" smtClean="0">
                <a:solidFill>
                  <a:srgbClr val="0070C0"/>
                </a:solidFill>
                <a:latin typeface="微軟正黑體" panose="020B0604030504040204" pitchFamily="34" charset="-120"/>
                <a:ea typeface="微軟正黑體" panose="020B0604030504040204" pitchFamily="34" charset="-120"/>
              </a:rPr>
              <a:t>月</a:t>
            </a:r>
            <a:r>
              <a:rPr lang="zh-TW" altLang="zh-TW" sz="2200" dirty="0" smtClean="0">
                <a:latin typeface="微軟正黑體" panose="020B0604030504040204" pitchFamily="34" charset="-120"/>
                <a:ea typeface="微軟正黑體" panose="020B0604030504040204" pitchFamily="34" charset="-120"/>
              </a:rPr>
              <a:t>，在公安局、检察院、法院、中级法院，</a:t>
            </a:r>
            <a:endParaRPr lang="en-US" altLang="zh-TW" sz="2200" dirty="0">
              <a:latin typeface="微軟正黑體" panose="020B0604030504040204" pitchFamily="34" charset="-120"/>
              <a:ea typeface="微軟正黑體" panose="020B0604030504040204" pitchFamily="34" charset="-120"/>
            </a:endParaRPr>
          </a:p>
          <a:p>
            <a:r>
              <a:rPr lang="zh-TW" altLang="zh-TW" sz="2200" dirty="0" smtClean="0">
                <a:latin typeface="微軟正黑體" panose="020B0604030504040204" pitchFamily="34" charset="-120"/>
                <a:ea typeface="微軟正黑體" panose="020B0604030504040204" pitchFamily="34" charset="-120"/>
              </a:rPr>
              <a:t>都有阻止或终止迫害程序的案例，</a:t>
            </a:r>
            <a:r>
              <a:rPr lang="en-US" altLang="zh-TW" sz="2200" u="sng" dirty="0" smtClean="0">
                <a:solidFill>
                  <a:srgbClr val="0070C0"/>
                </a:solidFill>
                <a:latin typeface="微軟正黑體" panose="020B0604030504040204" pitchFamily="34" charset="-120"/>
                <a:ea typeface="微軟正黑體" panose="020B0604030504040204" pitchFamily="34" charset="-120"/>
              </a:rPr>
              <a:t>54</a:t>
            </a:r>
            <a:r>
              <a:rPr lang="zh-TW" altLang="zh-TW" sz="2200" u="sng" dirty="0" smtClean="0">
                <a:solidFill>
                  <a:srgbClr val="0070C0"/>
                </a:solidFill>
                <a:latin typeface="微軟正黑體" panose="020B0604030504040204" pitchFamily="34" charset="-120"/>
                <a:ea typeface="微軟正黑體" panose="020B0604030504040204" pitchFamily="34" charset="-120"/>
              </a:rPr>
              <a:t>名法轮功学员获释，</a:t>
            </a:r>
            <a:endParaRPr lang="en-US" altLang="zh-TW" sz="2200" u="sng" dirty="0">
              <a:solidFill>
                <a:srgbClr val="0070C0"/>
              </a:solidFill>
              <a:latin typeface="微軟正黑體" panose="020B0604030504040204" pitchFamily="34" charset="-120"/>
              <a:ea typeface="微軟正黑體" panose="020B0604030504040204" pitchFamily="34" charset="-120"/>
            </a:endParaRPr>
          </a:p>
          <a:p>
            <a:r>
              <a:rPr lang="zh-TW" altLang="zh-TW" sz="2200" u="sng" dirty="0">
                <a:solidFill>
                  <a:srgbClr val="0070C0"/>
                </a:solidFill>
                <a:latin typeface="微軟正黑體" panose="020B0604030504040204" pitchFamily="34" charset="-120"/>
                <a:ea typeface="微軟正黑體" panose="020B0604030504040204" pitchFamily="34" charset="-120"/>
              </a:rPr>
              <a:t>另</a:t>
            </a:r>
            <a:r>
              <a:rPr lang="en-US" altLang="zh-TW" sz="2200" u="sng" dirty="0">
                <a:solidFill>
                  <a:srgbClr val="0070C0"/>
                </a:solidFill>
                <a:latin typeface="微軟正黑體" panose="020B0604030504040204" pitchFamily="34" charset="-120"/>
                <a:ea typeface="微軟正黑體" panose="020B0604030504040204" pitchFamily="34" charset="-120"/>
              </a:rPr>
              <a:t>97</a:t>
            </a:r>
            <a:r>
              <a:rPr lang="zh-TW" altLang="zh-TW" sz="2200" u="sng" dirty="0">
                <a:solidFill>
                  <a:srgbClr val="0070C0"/>
                </a:solidFill>
                <a:latin typeface="微軟正黑體" panose="020B0604030504040204" pitchFamily="34" charset="-120"/>
                <a:ea typeface="微軟正黑體" panose="020B0604030504040204" pitchFamily="34" charset="-120"/>
              </a:rPr>
              <a:t>人被退卷</a:t>
            </a:r>
            <a:r>
              <a:rPr lang="zh-TW" altLang="zh-TW" sz="2200" u="sng" dirty="0" smtClean="0">
                <a:solidFill>
                  <a:srgbClr val="0070C0"/>
                </a:solidFill>
                <a:latin typeface="微軟正黑體" panose="020B0604030504040204" pitchFamily="34" charset="-120"/>
                <a:ea typeface="微軟正黑體" panose="020B0604030504040204" pitchFamily="34" charset="-120"/>
              </a:rPr>
              <a:t>。</a:t>
            </a:r>
            <a:r>
              <a:rPr lang="zh-TW" altLang="zh-TW" sz="2200" dirty="0" smtClean="0">
                <a:latin typeface="微軟正黑體" panose="020B0604030504040204" pitchFamily="34" charset="-120"/>
                <a:ea typeface="微軟正黑體" panose="020B0604030504040204" pitchFamily="34" charset="-120"/>
              </a:rPr>
              <a:t>这些案例发生在中国大陆的二十一个省、直辖市</a:t>
            </a:r>
            <a:endParaRPr lang="zh-TW" altLang="zh-TW" sz="2200" b="1" dirty="0">
              <a:latin typeface="微軟正黑體" panose="020B0604030504040204" pitchFamily="34" charset="-120"/>
              <a:ea typeface="微軟正黑體" panose="020B0604030504040204" pitchFamily="34" charset="-120"/>
            </a:endParaRPr>
          </a:p>
          <a:p>
            <a:endParaRPr lang="en-US" altLang="zh-TW" sz="2200" b="1" u="sng" dirty="0">
              <a:solidFill>
                <a:srgbClr val="0070C0"/>
              </a:solidFill>
              <a:latin typeface="微軟正黑體" panose="020B0604030504040204" pitchFamily="34" charset="-120"/>
              <a:ea typeface="微軟正黑體" panose="020B0604030504040204" pitchFamily="34" charset="-120"/>
            </a:endParaRPr>
          </a:p>
          <a:p>
            <a:r>
              <a:rPr lang="en-US" altLang="zh-TW" sz="2200" b="1" u="sng" dirty="0" smtClean="0">
                <a:latin typeface="微軟正黑體" panose="020B0604030504040204" pitchFamily="34" charset="-120"/>
                <a:ea typeface="微軟正黑體" panose="020B0604030504040204" pitchFamily="34" charset="-120"/>
              </a:rPr>
              <a:t>1.</a:t>
            </a:r>
            <a:r>
              <a:rPr lang="zh-TW" altLang="en-US" sz="2200" b="1" u="sng" dirty="0" smtClean="0">
                <a:latin typeface="微軟正黑體" panose="020B0604030504040204" pitchFamily="34" charset="-120"/>
                <a:ea typeface="微軟正黑體" panose="020B0604030504040204" pitchFamily="34" charset="-120"/>
              </a:rPr>
              <a:t> </a:t>
            </a:r>
            <a:r>
              <a:rPr lang="zh-TW" altLang="zh-TW" sz="2400" dirty="0" smtClean="0"/>
              <a:t> </a:t>
            </a:r>
            <a:r>
              <a:rPr lang="en-US" altLang="zh-TW" sz="2200" b="1" dirty="0" smtClean="0">
                <a:latin typeface="微軟正黑體" panose="020B0604030504040204" pitchFamily="34" charset="-120"/>
                <a:ea typeface="微軟正黑體" panose="020B0604030504040204" pitchFamily="34" charset="-120"/>
              </a:rPr>
              <a:t>X</a:t>
            </a:r>
            <a:r>
              <a:rPr lang="zh-TW" altLang="zh-TW" sz="2200" b="1" dirty="0" smtClean="0">
                <a:latin typeface="微軟正黑體" panose="020B0604030504040204" pitchFamily="34" charset="-120"/>
                <a:ea typeface="微軟正黑體" panose="020B0604030504040204" pitchFamily="34" charset="-120"/>
              </a:rPr>
              <a:t>教之说来源于</a:t>
            </a:r>
            <a:r>
              <a:rPr lang="en-US" altLang="zh-TW" sz="2200" b="1" dirty="0" smtClean="0">
                <a:latin typeface="微軟正黑體" panose="020B0604030504040204" pitchFamily="34" charset="-120"/>
                <a:ea typeface="微軟正黑體" panose="020B0604030504040204" pitchFamily="34" charset="-120"/>
              </a:rPr>
              <a:t>1999</a:t>
            </a:r>
            <a:r>
              <a:rPr lang="zh-TW" altLang="zh-TW" sz="2200" b="1" dirty="0">
                <a:latin typeface="微軟正黑體" panose="020B0604030504040204" pitchFamily="34" charset="-120"/>
                <a:ea typeface="微軟正黑體" panose="020B0604030504040204" pitchFamily="34" charset="-120"/>
              </a:rPr>
              <a:t>年</a:t>
            </a:r>
            <a:r>
              <a:rPr lang="en-US" altLang="zh-TW" sz="2200" b="1" dirty="0">
                <a:latin typeface="微軟正黑體" panose="020B0604030504040204" pitchFamily="34" charset="-120"/>
                <a:ea typeface="微軟正黑體" panose="020B0604030504040204" pitchFamily="34" charset="-120"/>
              </a:rPr>
              <a:t>10</a:t>
            </a:r>
            <a:r>
              <a:rPr lang="zh-TW" altLang="zh-TW" sz="2200" b="1" dirty="0">
                <a:latin typeface="微軟正黑體" panose="020B0604030504040204" pitchFamily="34" charset="-120"/>
                <a:ea typeface="微軟正黑體" panose="020B0604030504040204" pitchFamily="34" charset="-120"/>
              </a:rPr>
              <a:t>月</a:t>
            </a:r>
            <a:r>
              <a:rPr lang="en-US" altLang="zh-TW" sz="2200" b="1" dirty="0">
                <a:latin typeface="微軟正黑體" panose="020B0604030504040204" pitchFamily="34" charset="-120"/>
                <a:ea typeface="微軟正黑體" panose="020B0604030504040204" pitchFamily="34" charset="-120"/>
              </a:rPr>
              <a:t>25</a:t>
            </a:r>
            <a:r>
              <a:rPr lang="zh-TW" altLang="zh-TW" sz="2200" b="1" dirty="0" smtClean="0">
                <a:latin typeface="微軟正黑體" panose="020B0604030504040204" pitchFamily="34" charset="-120"/>
                <a:ea typeface="微軟正黑體" panose="020B0604030504040204" pitchFamily="34" charset="-120"/>
              </a:rPr>
              <a:t>日</a:t>
            </a:r>
            <a:r>
              <a:rPr lang="zh-TW" altLang="zh-TW" sz="2200" b="1" dirty="0" smtClean="0">
                <a:solidFill>
                  <a:srgbClr val="C00000"/>
                </a:solidFill>
                <a:latin typeface="微軟正黑體" panose="020B0604030504040204" pitchFamily="34" charset="-120"/>
                <a:ea typeface="微軟正黑體" panose="020B0604030504040204" pitchFamily="34" charset="-120"/>
              </a:rPr>
              <a:t>江泽民</a:t>
            </a:r>
            <a:r>
              <a:rPr lang="zh-TW" altLang="zh-TW" sz="2200" b="1" dirty="0" smtClean="0">
                <a:latin typeface="微軟正黑體" panose="020B0604030504040204" pitchFamily="34" charset="-120"/>
                <a:ea typeface="微軟正黑體" panose="020B0604030504040204" pitchFamily="34" charset="-120"/>
              </a:rPr>
              <a:t>接受法国《费加罗报》记者的采访谈话，而江泽民的个人谈话不是法律。</a:t>
            </a:r>
            <a:endParaRPr lang="en-US" altLang="zh-TW" sz="2200" b="1" dirty="0">
              <a:latin typeface="微軟正黑體" panose="020B0604030504040204" pitchFamily="34" charset="-120"/>
              <a:ea typeface="微軟正黑體" panose="020B0604030504040204" pitchFamily="34" charset="-120"/>
            </a:endParaRPr>
          </a:p>
          <a:p>
            <a:endParaRPr lang="en-US" altLang="zh-CN" sz="2200" b="1" dirty="0">
              <a:solidFill>
                <a:srgbClr val="0070C0"/>
              </a:solidFill>
              <a:latin typeface="微軟正黑體" panose="020B0604030504040204" pitchFamily="34" charset="-120"/>
              <a:ea typeface="微軟正黑體" panose="020B0604030504040204" pitchFamily="34" charset="-120"/>
            </a:endParaRPr>
          </a:p>
          <a:p>
            <a:r>
              <a:rPr lang="en-US" altLang="zh-TW" sz="2200" b="1" dirty="0" smtClean="0">
                <a:latin typeface="微軟正黑體" panose="020B0604030504040204" pitchFamily="34" charset="-120"/>
                <a:ea typeface="微軟正黑體" panose="020B0604030504040204" pitchFamily="34" charset="-120"/>
              </a:rPr>
              <a:t>2.【</a:t>
            </a:r>
            <a:r>
              <a:rPr lang="zh-TW" altLang="en-US" sz="2200" b="1" dirty="0">
                <a:latin typeface="微軟正黑體" panose="020B0604030504040204" pitchFamily="34" charset="-120"/>
                <a:ea typeface="微軟正黑體" panose="020B0604030504040204" pitchFamily="34" charset="-120"/>
              </a:rPr>
              <a:t>反</a:t>
            </a:r>
            <a:r>
              <a:rPr lang="en-US" altLang="zh-TW" sz="2200" b="1" dirty="0" smtClean="0">
                <a:latin typeface="微軟正黑體" panose="020B0604030504040204" pitchFamily="34" charset="-120"/>
                <a:ea typeface="微軟正黑體" panose="020B0604030504040204" pitchFamily="34" charset="-120"/>
              </a:rPr>
              <a:t>X</a:t>
            </a:r>
            <a:r>
              <a:rPr lang="zh-TW" altLang="en-US" sz="2200" b="1" dirty="0" smtClean="0">
                <a:latin typeface="微軟正黑體" panose="020B0604030504040204" pitchFamily="34" charset="-120"/>
                <a:ea typeface="微軟正黑體" panose="020B0604030504040204" pitchFamily="34" charset="-120"/>
              </a:rPr>
              <a:t>教协会</a:t>
            </a:r>
            <a:r>
              <a:rPr lang="en-US" altLang="zh-TW" sz="2200" b="1" dirty="0" smtClean="0">
                <a:latin typeface="微軟正黑體" panose="020B0604030504040204" pitchFamily="34" charset="-120"/>
                <a:ea typeface="微軟正黑體" panose="020B0604030504040204" pitchFamily="34" charset="-120"/>
              </a:rPr>
              <a:t>】</a:t>
            </a:r>
            <a:r>
              <a:rPr lang="zh-TW" altLang="en-US" sz="2200" b="1" dirty="0" smtClean="0">
                <a:latin typeface="微軟正黑體" panose="020B0604030504040204" pitchFamily="34" charset="-120"/>
                <a:ea typeface="微軟正黑體" panose="020B0604030504040204" pitchFamily="34" charset="-120"/>
              </a:rPr>
              <a:t>是民间团体，该组织没有法律</a:t>
            </a:r>
            <a:r>
              <a:rPr lang="zh-TW" altLang="en-US" sz="2200" b="1" dirty="0">
                <a:latin typeface="微軟正黑體" panose="020B0604030504040204" pitchFamily="34" charset="-120"/>
                <a:ea typeface="微軟正黑體" panose="020B0604030504040204" pitchFamily="34" charset="-120"/>
              </a:rPr>
              <a:t>效力</a:t>
            </a:r>
            <a:r>
              <a:rPr lang="zh-TW" altLang="en-US" sz="2200" b="1" dirty="0" smtClean="0">
                <a:latin typeface="微軟正黑體" panose="020B0604030504040204" pitchFamily="34" charset="-120"/>
                <a:ea typeface="微軟正黑體" panose="020B0604030504040204" pitchFamily="34" charset="-120"/>
              </a:rPr>
              <a:t>。</a:t>
            </a:r>
            <a:endParaRPr lang="en-US" altLang="zh-TW" sz="2200" b="1" dirty="0" smtClean="0">
              <a:latin typeface="微軟正黑體" panose="020B0604030504040204" pitchFamily="34" charset="-120"/>
              <a:ea typeface="微軟正黑體" panose="020B0604030504040204" pitchFamily="34" charset="-120"/>
            </a:endParaRPr>
          </a:p>
          <a:p>
            <a:endParaRPr lang="en-US" altLang="zh-TW" sz="2200" b="1" dirty="0">
              <a:latin typeface="微軟正黑體" panose="020B0604030504040204" pitchFamily="34" charset="-120"/>
              <a:ea typeface="微軟正黑體" panose="020B0604030504040204" pitchFamily="34" charset="-120"/>
            </a:endParaRPr>
          </a:p>
          <a:p>
            <a:r>
              <a:rPr lang="en-US" altLang="zh-CN" sz="2200" b="1" dirty="0" smtClean="0">
                <a:latin typeface="微軟正黑體" panose="020B0604030504040204" pitchFamily="34" charset="-120"/>
                <a:ea typeface="微軟正黑體" panose="020B0604030504040204" pitchFamily="34" charset="-120"/>
              </a:rPr>
              <a:t>3. </a:t>
            </a:r>
            <a:r>
              <a:rPr lang="zh-CN" altLang="en-US" sz="2200" b="1" dirty="0" smtClean="0">
                <a:latin typeface="微軟正黑體" panose="020B0604030504040204" pitchFamily="34" charset="-120"/>
                <a:ea typeface="微軟正黑體" panose="020B0604030504040204" pitchFamily="34" charset="-120"/>
              </a:rPr>
              <a:t>法</a:t>
            </a:r>
            <a:r>
              <a:rPr lang="zh-CN" altLang="en-US" sz="2200" b="1" dirty="0">
                <a:latin typeface="微軟正黑體" panose="020B0604030504040204" pitchFamily="34" charset="-120"/>
                <a:ea typeface="微軟正黑體" panose="020B0604030504040204" pitchFamily="34" charset="-120"/>
              </a:rPr>
              <a:t>轮功书籍出版</a:t>
            </a:r>
            <a:r>
              <a:rPr lang="zh-CN" altLang="en-US" sz="2200" b="1" dirty="0" smtClean="0">
                <a:latin typeface="微軟正黑體" panose="020B0604030504040204" pitchFamily="34" charset="-120"/>
                <a:ea typeface="微軟正黑體" panose="020B0604030504040204" pitchFamily="34" charset="-120"/>
              </a:rPr>
              <a:t>禁令</a:t>
            </a:r>
            <a:r>
              <a:rPr lang="zh-TW" altLang="en-US" sz="2200" b="1" dirty="0" smtClean="0">
                <a:latin typeface="微軟正黑體" panose="020B0604030504040204" pitchFamily="34" charset="-120"/>
                <a:ea typeface="微軟正黑體" panose="020B0604030504040204" pitchFamily="34" charset="-120"/>
              </a:rPr>
              <a:t>，</a:t>
            </a:r>
            <a:r>
              <a:rPr lang="zh-CN" altLang="en-US" sz="2200" b="1" dirty="0" smtClean="0">
                <a:latin typeface="微軟正黑體" panose="020B0604030504040204" pitchFamily="34" charset="-120"/>
                <a:ea typeface="微軟正黑體" panose="020B0604030504040204" pitchFamily="34" charset="-120"/>
              </a:rPr>
              <a:t>早</a:t>
            </a:r>
            <a:r>
              <a:rPr lang="zh-TW" altLang="en-US" sz="2200" b="1" dirty="0" smtClean="0">
                <a:latin typeface="微軟正黑體" panose="020B0604030504040204" pitchFamily="34" charset="-120"/>
                <a:ea typeface="微軟正黑體" panose="020B0604030504040204" pitchFamily="34" charset="-120"/>
              </a:rPr>
              <a:t>在</a:t>
            </a:r>
            <a:r>
              <a:rPr lang="en-US" altLang="zh-TW" sz="2200" b="1" dirty="0" smtClean="0">
                <a:latin typeface="微軟正黑體" panose="020B0604030504040204" pitchFamily="34" charset="-120"/>
                <a:ea typeface="微軟正黑體" panose="020B0604030504040204" pitchFamily="34" charset="-120"/>
              </a:rPr>
              <a:t>2011</a:t>
            </a:r>
            <a:r>
              <a:rPr lang="zh-TW" altLang="en-US" sz="2200" b="1" dirty="0" smtClean="0">
                <a:latin typeface="微軟正黑體" panose="020B0604030504040204" pitchFamily="34" charset="-120"/>
                <a:ea typeface="微軟正黑體" panose="020B0604030504040204" pitchFamily="34" charset="-120"/>
              </a:rPr>
              <a:t>年</a:t>
            </a:r>
            <a:r>
              <a:rPr lang="zh-CN" altLang="en-US" sz="2200" b="1" dirty="0" smtClean="0">
                <a:latin typeface="微軟正黑體" panose="020B0604030504040204" pitchFamily="34" charset="-120"/>
                <a:ea typeface="微軟正黑體" panose="020B0604030504040204" pitchFamily="34" charset="-120"/>
              </a:rPr>
              <a:t>被废</a:t>
            </a:r>
            <a:r>
              <a:rPr lang="zh-TW" altLang="en-US" sz="2200" b="1" dirty="0" smtClean="0">
                <a:latin typeface="微軟正黑體" panose="020B0604030504040204" pitchFamily="34" charset="-120"/>
                <a:ea typeface="微軟正黑體" panose="020B0604030504040204" pitchFamily="34" charset="-120"/>
              </a:rPr>
              <a:t>止。</a:t>
            </a:r>
            <a:r>
              <a:rPr lang="en-US" altLang="zh-TW" sz="2200" b="1" dirty="0" smtClean="0">
                <a:latin typeface="微軟正黑體" panose="020B0604030504040204" pitchFamily="34" charset="-120"/>
                <a:ea typeface="微軟正黑體" panose="020B0604030504040204" pitchFamily="34" charset="-120"/>
              </a:rPr>
              <a:t>(</a:t>
            </a:r>
            <a:r>
              <a:rPr lang="en-US" altLang="zh-CN" sz="2200" dirty="0" smtClean="0">
                <a:latin typeface="微軟正黑體" panose="020B0604030504040204" pitchFamily="34" charset="-120"/>
                <a:ea typeface="微軟正黑體" panose="020B0604030504040204" pitchFamily="34" charset="-120"/>
              </a:rPr>
              <a:t>2011</a:t>
            </a:r>
            <a:r>
              <a:rPr lang="zh-CN" altLang="en-US" sz="2200" dirty="0" smtClean="0">
                <a:latin typeface="微軟正黑體" panose="020B0604030504040204" pitchFamily="34" charset="-120"/>
                <a:ea typeface="微軟正黑體" panose="020B0604030504040204" pitchFamily="34" charset="-120"/>
              </a:rPr>
              <a:t>年</a:t>
            </a:r>
            <a:r>
              <a:rPr lang="zh-CN" altLang="en-US" sz="2200" b="1" u="sng" dirty="0" smtClean="0">
                <a:solidFill>
                  <a:srgbClr val="0070C0"/>
                </a:solidFill>
                <a:latin typeface="微軟正黑體" panose="020B0604030504040204" pitchFamily="34" charset="-120"/>
                <a:ea typeface="微軟正黑體" panose="020B0604030504040204" pitchFamily="34" charset="-120"/>
              </a:rPr>
              <a:t>国务院</a:t>
            </a:r>
            <a:r>
              <a:rPr lang="zh-CN" altLang="en-US" sz="2200" dirty="0" smtClean="0">
                <a:latin typeface="微軟正黑體" panose="020B0604030504040204" pitchFamily="34" charset="-120"/>
                <a:ea typeface="微軟正黑體" panose="020B0604030504040204" pitchFamily="34" charset="-120"/>
              </a:rPr>
              <a:t>公告的</a:t>
            </a:r>
            <a:r>
              <a:rPr lang="zh-CN" altLang="en-US" sz="2200" b="1" u="sng" dirty="0" smtClean="0">
                <a:solidFill>
                  <a:srgbClr val="0070C0"/>
                </a:solidFill>
                <a:latin typeface="微軟正黑體" panose="020B0604030504040204" pitchFamily="34" charset="-120"/>
                <a:ea typeface="微軟正黑體" panose="020B0604030504040204" pitchFamily="34" charset="-120"/>
              </a:rPr>
              <a:t>国家新闻出版总署令第</a:t>
            </a:r>
            <a:r>
              <a:rPr lang="en-US" altLang="zh-CN" sz="2200" b="1" u="sng" dirty="0" smtClean="0">
                <a:solidFill>
                  <a:srgbClr val="0070C0"/>
                </a:solidFill>
                <a:latin typeface="微軟正黑體" panose="020B0604030504040204" pitchFamily="34" charset="-120"/>
                <a:ea typeface="微軟正黑體" panose="020B0604030504040204" pitchFamily="34" charset="-120"/>
              </a:rPr>
              <a:t>50</a:t>
            </a:r>
            <a:r>
              <a:rPr lang="zh-CN" altLang="en-US" sz="2200" b="1" u="sng" dirty="0" smtClean="0">
                <a:solidFill>
                  <a:srgbClr val="0070C0"/>
                </a:solidFill>
                <a:latin typeface="微軟正黑體" panose="020B0604030504040204" pitchFamily="34" charset="-120"/>
                <a:ea typeface="微軟正黑體" panose="020B0604030504040204" pitchFamily="34" charset="-120"/>
              </a:rPr>
              <a:t>号</a:t>
            </a:r>
            <a:r>
              <a:rPr lang="zh-CN" altLang="en-US" sz="2200" dirty="0" smtClean="0">
                <a:latin typeface="微軟正黑體" panose="020B0604030504040204" pitchFamily="34" charset="-120"/>
                <a:ea typeface="微軟正黑體" panose="020B0604030504040204" pitchFamily="34" charset="-120"/>
              </a:rPr>
              <a:t>，由新闻出版总署署长</a:t>
            </a:r>
            <a:r>
              <a:rPr lang="zh-CN" altLang="en-US" sz="2200" b="1" u="sng" dirty="0" smtClean="0">
                <a:solidFill>
                  <a:srgbClr val="0070C0"/>
                </a:solidFill>
                <a:latin typeface="微軟正黑體" panose="020B0604030504040204" pitchFamily="34" charset="-120"/>
                <a:ea typeface="微軟正黑體" panose="020B0604030504040204" pitchFamily="34" charset="-120"/>
              </a:rPr>
              <a:t>柳斌杰</a:t>
            </a:r>
            <a:r>
              <a:rPr lang="zh-CN" altLang="en-US" sz="2200" dirty="0" smtClean="0">
                <a:latin typeface="微軟正黑體" panose="020B0604030504040204" pitchFamily="34" charset="-120"/>
                <a:ea typeface="微軟正黑體" panose="020B0604030504040204" pitchFamily="34" charset="-120"/>
              </a:rPr>
              <a:t>于</a:t>
            </a:r>
            <a:r>
              <a:rPr lang="en-US" altLang="zh-CN" sz="2200" u="sng" dirty="0" smtClean="0">
                <a:solidFill>
                  <a:srgbClr val="C00000"/>
                </a:solidFill>
                <a:latin typeface="微軟正黑體" panose="020B0604030504040204" pitchFamily="34" charset="-120"/>
                <a:ea typeface="微軟正黑體" panose="020B0604030504040204" pitchFamily="34" charset="-120"/>
              </a:rPr>
              <a:t>2011</a:t>
            </a:r>
            <a:r>
              <a:rPr lang="zh-CN" altLang="en-US" sz="2200" u="sng" dirty="0" smtClean="0">
                <a:solidFill>
                  <a:srgbClr val="C00000"/>
                </a:solidFill>
                <a:latin typeface="微軟正黑體" panose="020B0604030504040204" pitchFamily="34" charset="-120"/>
                <a:ea typeface="微軟正黑體" panose="020B0604030504040204" pitchFamily="34" charset="-120"/>
              </a:rPr>
              <a:t>年</a:t>
            </a:r>
            <a:r>
              <a:rPr lang="en-US" altLang="zh-CN" sz="2200" u="sng" dirty="0" smtClean="0">
                <a:solidFill>
                  <a:srgbClr val="C00000"/>
                </a:solidFill>
                <a:latin typeface="微軟正黑體" panose="020B0604030504040204" pitchFamily="34" charset="-120"/>
                <a:ea typeface="微軟正黑體" panose="020B0604030504040204" pitchFamily="34" charset="-120"/>
              </a:rPr>
              <a:t>3</a:t>
            </a:r>
            <a:r>
              <a:rPr lang="zh-CN" altLang="en-US" sz="2200" u="sng" dirty="0" smtClean="0">
                <a:solidFill>
                  <a:srgbClr val="C00000"/>
                </a:solidFill>
                <a:latin typeface="微軟正黑體" panose="020B0604030504040204" pitchFamily="34" charset="-120"/>
                <a:ea typeface="微軟正黑體" panose="020B0604030504040204" pitchFamily="34" charset="-120"/>
              </a:rPr>
              <a:t>月</a:t>
            </a:r>
            <a:r>
              <a:rPr lang="en-US" altLang="zh-CN" sz="2200" u="sng" dirty="0" smtClean="0">
                <a:solidFill>
                  <a:srgbClr val="C00000"/>
                </a:solidFill>
                <a:latin typeface="微軟正黑體" panose="020B0604030504040204" pitchFamily="34" charset="-120"/>
                <a:ea typeface="微軟正黑體" panose="020B0604030504040204" pitchFamily="34" charset="-120"/>
              </a:rPr>
              <a:t>1</a:t>
            </a:r>
            <a:r>
              <a:rPr lang="zh-CN" altLang="en-US" sz="2200" u="sng" dirty="0" smtClean="0">
                <a:solidFill>
                  <a:srgbClr val="C00000"/>
                </a:solidFill>
                <a:latin typeface="微軟正黑體" panose="020B0604030504040204" pitchFamily="34" charset="-120"/>
                <a:ea typeface="微軟正黑體" panose="020B0604030504040204" pitchFamily="34" charset="-120"/>
              </a:rPr>
              <a:t>日</a:t>
            </a:r>
            <a:r>
              <a:rPr lang="zh-CN" altLang="en-US" sz="2200" dirty="0" smtClean="0">
                <a:latin typeface="微軟正黑體" panose="020B0604030504040204" pitchFamily="34" charset="-120"/>
                <a:ea typeface="微軟正黑體" panose="020B0604030504040204" pitchFamily="34" charset="-120"/>
              </a:rPr>
              <a:t>签发的</a:t>
            </a:r>
            <a:r>
              <a:rPr lang="en-US" altLang="zh-TW" sz="2200" dirty="0" smtClean="0">
                <a:solidFill>
                  <a:srgbClr val="C00000"/>
                </a:solidFill>
                <a:latin typeface="微軟正黑體" panose="020B0604030504040204" pitchFamily="34" charset="-120"/>
                <a:ea typeface="微軟正黑體" panose="020B0604030504040204" pitchFamily="34" charset="-120"/>
              </a:rPr>
              <a:t>(</a:t>
            </a:r>
            <a:r>
              <a:rPr lang="zh-TW" altLang="en-US" sz="2200" dirty="0" smtClean="0">
                <a:solidFill>
                  <a:srgbClr val="C00000"/>
                </a:solidFill>
                <a:latin typeface="微軟正黑體" panose="020B0604030504040204" pitchFamily="34" charset="-120"/>
                <a:ea typeface="微軟正黑體" panose="020B0604030504040204" pitchFamily="34" charset="-120"/>
              </a:rPr>
              <a:t>当日生效</a:t>
            </a:r>
            <a:r>
              <a:rPr lang="en-US" altLang="zh-TW" sz="2200" dirty="0" smtClean="0">
                <a:solidFill>
                  <a:srgbClr val="C00000"/>
                </a:solidFill>
                <a:latin typeface="微軟正黑體" panose="020B0604030504040204" pitchFamily="34" charset="-120"/>
                <a:ea typeface="微軟正黑體" panose="020B0604030504040204" pitchFamily="34" charset="-120"/>
              </a:rPr>
              <a:t>)</a:t>
            </a:r>
            <a:r>
              <a:rPr lang="zh-TW" altLang="en-US" sz="2200" dirty="0" smtClean="0">
                <a:latin typeface="微軟正黑體" panose="020B0604030504040204" pitchFamily="34" charset="-120"/>
                <a:ea typeface="微軟正黑體" panose="020B0604030504040204" pitchFamily="34" charset="-120"/>
              </a:rPr>
              <a:t>。</a:t>
            </a:r>
            <a:endParaRPr lang="en-US" altLang="zh-TW" sz="22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4223710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747" y="3410"/>
            <a:ext cx="5107803" cy="6858000"/>
          </a:xfrm>
          <a:prstGeom prst="rect">
            <a:avLst/>
          </a:prstGeom>
          <a:solidFill>
            <a:schemeClr val="accent6">
              <a:lumMod val="50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b="1" dirty="0">
                <a:solidFill>
                  <a:schemeClr val="bg1"/>
                </a:solidFill>
              </a:rPr>
              <a:t> </a:t>
            </a:r>
            <a:r>
              <a:rPr lang="en-US" altLang="zh-TW" b="1" dirty="0" smtClean="0">
                <a:solidFill>
                  <a:schemeClr val="bg1"/>
                </a:solidFill>
              </a:rPr>
              <a:t>           </a:t>
            </a:r>
            <a:endParaRPr lang="en-US" altLang="zh-TW" b="1" dirty="0">
              <a:latin typeface="微軟正黑體" panose="020B0604030504040204" pitchFamily="34" charset="-120"/>
              <a:ea typeface="微軟正黑體" panose="020B0604030504040204" pitchFamily="34" charset="-120"/>
              <a:cs typeface="Heiti TC Light"/>
            </a:endParaRPr>
          </a:p>
        </p:txBody>
      </p:sp>
      <p:sp>
        <p:nvSpPr>
          <p:cNvPr id="2" name="矩形 1"/>
          <p:cNvSpPr/>
          <p:nvPr/>
        </p:nvSpPr>
        <p:spPr>
          <a:xfrm>
            <a:off x="315148" y="116632"/>
            <a:ext cx="3896811" cy="461665"/>
          </a:xfrm>
          <a:prstGeom prst="rect">
            <a:avLst/>
          </a:prstGeom>
        </p:spPr>
        <p:txBody>
          <a:bodyPr wrap="square">
            <a:spAutoFit/>
          </a:bodyPr>
          <a:lstStyle/>
          <a:p>
            <a:pPr lvl="0"/>
            <a:r>
              <a:rPr lang="en-US" altLang="zh-TW" sz="2400" b="1" dirty="0" smtClean="0">
                <a:solidFill>
                  <a:prstClr val="white"/>
                </a:solidFill>
                <a:latin typeface="微軟正黑體" panose="020B0604030504040204" pitchFamily="34" charset="-120"/>
                <a:ea typeface="微軟正黑體" panose="020B0604030504040204" pitchFamily="34" charset="-120"/>
              </a:rPr>
              <a:t>1. </a:t>
            </a:r>
            <a:r>
              <a:rPr lang="zh-TW" altLang="en-US" sz="2400" b="1" dirty="0" smtClean="0">
                <a:solidFill>
                  <a:prstClr val="white"/>
                </a:solidFill>
                <a:latin typeface="微軟正黑體" panose="020B0604030504040204" pitchFamily="34" charset="-120"/>
                <a:ea typeface="微軟正黑體" panose="020B0604030504040204" pitchFamily="34" charset="-120"/>
              </a:rPr>
              <a:t>上次专案好反馈分享</a:t>
            </a:r>
            <a:endParaRPr lang="zh-TW" altLang="en-US" sz="2400" b="1" dirty="0">
              <a:solidFill>
                <a:prstClr val="white"/>
              </a:solidFill>
            </a:endParaRPr>
          </a:p>
        </p:txBody>
      </p:sp>
      <p:pic>
        <p:nvPicPr>
          <p:cNvPr id="19" name="Picture 18"/>
          <p:cNvPicPr>
            <a:picLocks noChangeAspect="1"/>
          </p:cNvPicPr>
          <p:nvPr/>
        </p:nvPicPr>
        <p:blipFill>
          <a:blip r:embed="rId3"/>
          <a:stretch>
            <a:fillRect/>
          </a:stretch>
        </p:blipFill>
        <p:spPr>
          <a:xfrm>
            <a:off x="88768" y="4581128"/>
            <a:ext cx="452760" cy="452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Picture 4" descr="「退 黨」的圖片搜尋結果"/>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056" y="-8083"/>
            <a:ext cx="4067945" cy="685806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8"/>
          <p:cNvPicPr>
            <a:picLocks noChangeAspect="1"/>
          </p:cNvPicPr>
          <p:nvPr/>
        </p:nvPicPr>
        <p:blipFill>
          <a:blip r:embed="rId3"/>
          <a:stretch>
            <a:fillRect/>
          </a:stretch>
        </p:blipFill>
        <p:spPr>
          <a:xfrm>
            <a:off x="111432" y="816000"/>
            <a:ext cx="452760" cy="452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6" name="Picture 18"/>
          <p:cNvPicPr>
            <a:picLocks noChangeAspect="1"/>
          </p:cNvPicPr>
          <p:nvPr/>
        </p:nvPicPr>
        <p:blipFill>
          <a:blip r:embed="rId3"/>
          <a:stretch>
            <a:fillRect/>
          </a:stretch>
        </p:blipFill>
        <p:spPr>
          <a:xfrm>
            <a:off x="88768" y="5877272"/>
            <a:ext cx="452760" cy="452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1" name="Picture 18"/>
          <p:cNvPicPr>
            <a:picLocks noChangeAspect="1"/>
          </p:cNvPicPr>
          <p:nvPr/>
        </p:nvPicPr>
        <p:blipFill>
          <a:blip r:embed="rId3"/>
          <a:stretch>
            <a:fillRect/>
          </a:stretch>
        </p:blipFill>
        <p:spPr>
          <a:xfrm>
            <a:off x="88768" y="3420951"/>
            <a:ext cx="452760" cy="452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2" name="Picture 18"/>
          <p:cNvPicPr>
            <a:picLocks noChangeAspect="1"/>
          </p:cNvPicPr>
          <p:nvPr/>
        </p:nvPicPr>
        <p:blipFill>
          <a:blip r:embed="rId3"/>
          <a:stretch>
            <a:fillRect/>
          </a:stretch>
        </p:blipFill>
        <p:spPr>
          <a:xfrm>
            <a:off x="88768" y="2028588"/>
            <a:ext cx="452760" cy="4527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矩形 4"/>
          <p:cNvSpPr/>
          <p:nvPr/>
        </p:nvSpPr>
        <p:spPr>
          <a:xfrm>
            <a:off x="651965" y="677345"/>
            <a:ext cx="4572000" cy="6186309"/>
          </a:xfrm>
          <a:prstGeom prst="rect">
            <a:avLst/>
          </a:prstGeom>
        </p:spPr>
        <p:txBody>
          <a:bodyPr>
            <a:spAutoFit/>
          </a:bodyPr>
          <a:lstStyle/>
          <a:p>
            <a:r>
              <a:rPr lang="en-US" altLang="zh-Hant" dirty="0" err="1">
                <a:solidFill>
                  <a:schemeClr val="bg1"/>
                </a:solidFill>
                <a:latin typeface="微軟正黑體" panose="020B0604030504040204" pitchFamily="34" charset="-120"/>
                <a:ea typeface="微軟正黑體" panose="020B0604030504040204" pitchFamily="34" charset="-120"/>
                <a:cs typeface="Heiti TC Light"/>
              </a:rPr>
              <a:t>oo</a:t>
            </a:r>
            <a:r>
              <a:rPr lang="zh-Hant" altLang="en-US" dirty="0">
                <a:solidFill>
                  <a:schemeClr val="bg1"/>
                </a:solidFill>
                <a:latin typeface="微軟正黑體" panose="020B0604030504040204" pitchFamily="34" charset="-120"/>
                <a:ea typeface="微軟正黑體" panose="020B0604030504040204" pitchFamily="34" charset="-120"/>
                <a:cs typeface="Heiti TC Light"/>
              </a:rPr>
              <a:t>街道党政办公室    </a:t>
            </a:r>
            <a:endParaRPr lang="en-US" altLang="zh-Hant" dirty="0">
              <a:solidFill>
                <a:schemeClr val="bg1"/>
              </a:solidFill>
              <a:latin typeface="微軟正黑體" panose="020B0604030504040204" pitchFamily="34" charset="-120"/>
              <a:ea typeface="微軟正黑體" panose="020B0604030504040204" pitchFamily="34" charset="-120"/>
              <a:cs typeface="Heiti TC Light"/>
            </a:endParaRPr>
          </a:p>
          <a:p>
            <a:r>
              <a:rPr lang="zh-Hant" altLang="en-US" dirty="0" smtClean="0">
                <a:solidFill>
                  <a:schemeClr val="bg1"/>
                </a:solidFill>
                <a:latin typeface="微軟正黑體" panose="020B0604030504040204" pitchFamily="34" charset="-120"/>
                <a:ea typeface="微軟正黑體" panose="020B0604030504040204" pitchFamily="34" charset="-120"/>
                <a:cs typeface="Heiti TC Light"/>
              </a:rPr>
              <a:t>听</a:t>
            </a:r>
            <a:r>
              <a:rPr lang="en-US" altLang="zh-Hant" dirty="0">
                <a:solidFill>
                  <a:schemeClr val="bg1"/>
                </a:solidFill>
                <a:latin typeface="微軟正黑體" panose="020B0604030504040204" pitchFamily="34" charset="-120"/>
                <a:ea typeface="微軟正黑體" panose="020B0604030504040204" pitchFamily="34" charset="-120"/>
                <a:cs typeface="Heiti TC Light"/>
              </a:rPr>
              <a:t>2.21</a:t>
            </a:r>
            <a:r>
              <a:rPr lang="zh-Hant" altLang="en-US" dirty="0">
                <a:solidFill>
                  <a:schemeClr val="bg1"/>
                </a:solidFill>
                <a:latin typeface="微軟正黑體" panose="020B0604030504040204" pitchFamily="34" charset="-120"/>
                <a:ea typeface="微軟正黑體" panose="020B0604030504040204" pitchFamily="34" charset="-120"/>
                <a:cs typeface="Heiti TC Light"/>
              </a:rPr>
              <a:t>分钟</a:t>
            </a:r>
            <a:r>
              <a:rPr lang="en-US" altLang="zh-Hant" dirty="0">
                <a:solidFill>
                  <a:schemeClr val="bg1"/>
                </a:solidFill>
                <a:latin typeface="微軟正黑體" panose="020B0604030504040204" pitchFamily="34" charset="-120"/>
                <a:ea typeface="微軟正黑體" panose="020B0604030504040204" pitchFamily="34" charset="-120"/>
                <a:cs typeface="Heiti TC Light"/>
              </a:rPr>
              <a:t>/4.17</a:t>
            </a:r>
            <a:r>
              <a:rPr lang="zh-Hant" altLang="en-US" dirty="0">
                <a:solidFill>
                  <a:schemeClr val="bg1"/>
                </a:solidFill>
                <a:latin typeface="微軟正黑體" panose="020B0604030504040204" pitchFamily="34" charset="-120"/>
                <a:ea typeface="微軟正黑體" panose="020B0604030504040204" pitchFamily="34" charset="-120"/>
                <a:cs typeface="Heiti TC Light"/>
              </a:rPr>
              <a:t>分钟</a:t>
            </a:r>
            <a:r>
              <a:rPr lang="en-US" altLang="zh-Hant" dirty="0">
                <a:solidFill>
                  <a:schemeClr val="bg1"/>
                </a:solidFill>
                <a:latin typeface="微軟正黑體" panose="020B0604030504040204" pitchFamily="34" charset="-120"/>
                <a:ea typeface="微軟正黑體" panose="020B0604030504040204" pitchFamily="34" charset="-120"/>
                <a:cs typeface="Heiti TC Light"/>
              </a:rPr>
              <a:t>/32</a:t>
            </a:r>
            <a:r>
              <a:rPr lang="zh-Hant" altLang="en-US" dirty="0">
                <a:solidFill>
                  <a:schemeClr val="bg1"/>
                </a:solidFill>
                <a:latin typeface="微軟正黑體" panose="020B0604030504040204" pitchFamily="34" charset="-120"/>
                <a:ea typeface="微軟正黑體" panose="020B0604030504040204" pitchFamily="34" charset="-120"/>
                <a:cs typeface="Heiti TC Light"/>
              </a:rPr>
              <a:t>秒</a:t>
            </a:r>
            <a:r>
              <a:rPr lang="en-US" altLang="zh-Hant" dirty="0">
                <a:solidFill>
                  <a:schemeClr val="bg1"/>
                </a:solidFill>
                <a:latin typeface="微軟正黑體" panose="020B0604030504040204" pitchFamily="34" charset="-120"/>
                <a:ea typeface="微軟正黑體" panose="020B0604030504040204" pitchFamily="34" charset="-120"/>
                <a:cs typeface="Heiti TC Light"/>
              </a:rPr>
              <a:t>/30</a:t>
            </a:r>
            <a:r>
              <a:rPr lang="zh-Hant" altLang="en-US" dirty="0">
                <a:solidFill>
                  <a:schemeClr val="bg1"/>
                </a:solidFill>
                <a:latin typeface="微軟正黑體" panose="020B0604030504040204" pitchFamily="34" charset="-120"/>
                <a:ea typeface="微軟正黑體" panose="020B0604030504040204" pitchFamily="34" charset="-120"/>
                <a:cs typeface="Heiti TC Light"/>
              </a:rPr>
              <a:t>秒 </a:t>
            </a:r>
            <a:endParaRPr lang="en-US" altLang="zh-Hant" dirty="0">
              <a:solidFill>
                <a:schemeClr val="bg1"/>
              </a:solidFill>
              <a:latin typeface="微軟正黑體" panose="020B0604030504040204" pitchFamily="34" charset="-120"/>
              <a:ea typeface="微軟正黑體" panose="020B0604030504040204" pitchFamily="34" charset="-120"/>
              <a:cs typeface="Heiti TC Light"/>
            </a:endParaRPr>
          </a:p>
          <a:p>
            <a:r>
              <a:rPr lang="zh-Hant" altLang="en-US" dirty="0" smtClean="0">
                <a:solidFill>
                  <a:schemeClr val="bg1"/>
                </a:solidFill>
                <a:latin typeface="微軟正黑體" panose="020B0604030504040204" pitchFamily="34" charset="-120"/>
                <a:ea typeface="微軟正黑體" panose="020B0604030504040204" pitchFamily="34" charset="-120"/>
                <a:cs typeface="Heiti TC Light"/>
              </a:rPr>
              <a:t>用</a:t>
            </a:r>
            <a:r>
              <a:rPr lang="zh-Hant" altLang="en-US" dirty="0">
                <a:solidFill>
                  <a:schemeClr val="bg1"/>
                </a:solidFill>
                <a:latin typeface="微軟正黑體" panose="020B0604030504040204" pitchFamily="34" charset="-120"/>
                <a:ea typeface="微軟正黑體" panose="020B0604030504040204" pitchFamily="34" charset="-120"/>
                <a:cs typeface="Heiti TC Light"/>
              </a:rPr>
              <a:t>被洗脑的谎言提问 真相事实揭露谎言 </a:t>
            </a:r>
            <a:endParaRPr lang="en-US" altLang="zh-Hant" dirty="0">
              <a:solidFill>
                <a:schemeClr val="bg1"/>
              </a:solidFill>
              <a:latin typeface="微軟正黑體" panose="020B0604030504040204" pitchFamily="34" charset="-120"/>
              <a:ea typeface="微軟正黑體" panose="020B0604030504040204" pitchFamily="34" charset="-120"/>
              <a:cs typeface="Heiti TC Light"/>
            </a:endParaRPr>
          </a:p>
          <a:p>
            <a:r>
              <a:rPr lang="zh-Hant" altLang="en-US" dirty="0" smtClean="0">
                <a:solidFill>
                  <a:schemeClr val="bg1"/>
                </a:solidFill>
                <a:latin typeface="微軟正黑體" panose="020B0604030504040204" pitchFamily="34" charset="-120"/>
                <a:ea typeface="微軟正黑體" panose="020B0604030504040204" pitchFamily="34" charset="-120"/>
                <a:cs typeface="Heiti TC Light"/>
              </a:rPr>
              <a:t>明</a:t>
            </a:r>
            <a:r>
              <a:rPr lang="zh-Hant" altLang="en-US" dirty="0">
                <a:solidFill>
                  <a:schemeClr val="bg1"/>
                </a:solidFill>
                <a:latin typeface="微軟正黑體" panose="020B0604030504040204" pitchFamily="34" charset="-120"/>
                <a:ea typeface="微軟正黑體" panose="020B0604030504040204" pitchFamily="34" charset="-120"/>
                <a:cs typeface="Heiti TC Light"/>
              </a:rPr>
              <a:t>真相</a:t>
            </a:r>
            <a:r>
              <a:rPr lang="en-US" altLang="zh-Hant" dirty="0">
                <a:solidFill>
                  <a:schemeClr val="bg1"/>
                </a:solidFill>
                <a:latin typeface="微軟正黑體" panose="020B0604030504040204" pitchFamily="34" charset="-120"/>
                <a:ea typeface="微軟正黑體" panose="020B0604030504040204" pitchFamily="34" charset="-120"/>
                <a:cs typeface="Heiti TC Light"/>
              </a:rPr>
              <a:t>...</a:t>
            </a:r>
            <a:r>
              <a:rPr lang="zh-Hant" altLang="en-US" b="1" dirty="0">
                <a:solidFill>
                  <a:srgbClr val="FFFF00"/>
                </a:solidFill>
                <a:latin typeface="微軟正黑體" panose="020B0604030504040204" pitchFamily="34" charset="-120"/>
                <a:ea typeface="微軟正黑體" panose="020B0604030504040204" pitchFamily="34" charset="-120"/>
                <a:cs typeface="Heiti TC Light"/>
              </a:rPr>
              <a:t>退党</a:t>
            </a:r>
            <a:r>
              <a:rPr lang="zh-TW" altLang="en-US" dirty="0">
                <a:solidFill>
                  <a:srgbClr val="FFFF00"/>
                </a:solidFill>
                <a:latin typeface="微軟正黑體" panose="020B0604030504040204" pitchFamily="34" charset="-120"/>
                <a:ea typeface="微軟正黑體" panose="020B0604030504040204" pitchFamily="34" charset="-120"/>
                <a:cs typeface="Heiti TC Light"/>
              </a:rPr>
              <a:t> </a:t>
            </a:r>
            <a:r>
              <a:rPr lang="zh-Hant" altLang="en-US" dirty="0">
                <a:solidFill>
                  <a:schemeClr val="bg1"/>
                </a:solidFill>
                <a:latin typeface="微軟正黑體" panose="020B0604030504040204" pitchFamily="34" charset="-120"/>
                <a:ea typeface="微軟正黑體" panose="020B0604030504040204" pitchFamily="34" charset="-120"/>
                <a:cs typeface="Heiti TC Light"/>
              </a:rPr>
              <a:t>记下九字吉言 微信</a:t>
            </a:r>
            <a:endParaRPr lang="en-US" altLang="zh-TW" dirty="0">
              <a:solidFill>
                <a:schemeClr val="bg1"/>
              </a:solidFill>
              <a:latin typeface="微軟正黑體" panose="020B0604030504040204" pitchFamily="34" charset="-120"/>
              <a:ea typeface="微軟正黑體" panose="020B0604030504040204" pitchFamily="34" charset="-120"/>
              <a:cs typeface="Heiti TC Light"/>
            </a:endParaRPr>
          </a:p>
          <a:p>
            <a:endParaRPr lang="en-US" altLang="zh-TW" dirty="0" smtClean="0">
              <a:solidFill>
                <a:schemeClr val="bg1"/>
              </a:solidFill>
              <a:latin typeface="微軟正黑體" panose="020B0604030504040204" pitchFamily="34" charset="-120"/>
              <a:ea typeface="微軟正黑體" panose="020B0604030504040204" pitchFamily="34" charset="-120"/>
              <a:cs typeface="Heiti TC Light"/>
            </a:endParaRPr>
          </a:p>
          <a:p>
            <a:r>
              <a:rPr lang="en-US" altLang="zh-TW" dirty="0" err="1" smtClean="0">
                <a:solidFill>
                  <a:schemeClr val="bg1"/>
                </a:solidFill>
                <a:latin typeface="微軟正黑體" panose="020B0604030504040204" pitchFamily="34" charset="-120"/>
                <a:ea typeface="微軟正黑體" panose="020B0604030504040204" pitchFamily="34" charset="-120"/>
                <a:cs typeface="Heiti TC Light"/>
              </a:rPr>
              <a:t>oo</a:t>
            </a:r>
            <a:r>
              <a:rPr lang="zh-TW" altLang="en-US" dirty="0">
                <a:solidFill>
                  <a:schemeClr val="bg1"/>
                </a:solidFill>
                <a:latin typeface="微軟正黑體" panose="020B0604030504040204" pitchFamily="34" charset="-120"/>
                <a:ea typeface="微軟正黑體" panose="020B0604030504040204" pitchFamily="34" charset="-120"/>
                <a:cs typeface="Heiti TC Light"/>
              </a:rPr>
              <a:t>市 综治办</a:t>
            </a:r>
            <a:r>
              <a:rPr lang="en-US" altLang="zh-TW" dirty="0">
                <a:solidFill>
                  <a:schemeClr val="bg1"/>
                </a:solidFill>
                <a:latin typeface="微軟正黑體" panose="020B0604030504040204" pitchFamily="34" charset="-120"/>
                <a:ea typeface="微軟正黑體" panose="020B0604030504040204" pitchFamily="34" charset="-120"/>
                <a:cs typeface="Heiti TC Light"/>
              </a:rPr>
              <a:t> </a:t>
            </a:r>
          </a:p>
          <a:p>
            <a:r>
              <a:rPr lang="zh-TW" altLang="en-US" dirty="0" smtClean="0">
                <a:solidFill>
                  <a:schemeClr val="bg1"/>
                </a:solidFill>
                <a:latin typeface="微軟正黑體" panose="020B0604030504040204" pitchFamily="34" charset="-120"/>
                <a:ea typeface="微軟正黑體" panose="020B0604030504040204" pitchFamily="34" charset="-120"/>
                <a:cs typeface="Heiti TC Light"/>
              </a:rPr>
              <a:t>听</a:t>
            </a:r>
            <a:r>
              <a:rPr lang="en-US" altLang="zh-TW" dirty="0">
                <a:solidFill>
                  <a:schemeClr val="bg1"/>
                </a:solidFill>
                <a:latin typeface="微軟正黑體" panose="020B0604030504040204" pitchFamily="34" charset="-120"/>
                <a:ea typeface="微軟正黑體" panose="020B0604030504040204" pitchFamily="34" charset="-120"/>
                <a:cs typeface="Heiti TC Light"/>
              </a:rPr>
              <a:t>6.16</a:t>
            </a:r>
            <a:r>
              <a:rPr lang="zh-TW" altLang="en-US" dirty="0">
                <a:solidFill>
                  <a:schemeClr val="bg1"/>
                </a:solidFill>
                <a:latin typeface="微軟正黑體" panose="020B0604030504040204" pitchFamily="34" charset="-120"/>
                <a:ea typeface="微軟正黑體" panose="020B0604030504040204" pitchFamily="34" charset="-120"/>
                <a:cs typeface="Heiti TC Light"/>
              </a:rPr>
              <a:t>分钟</a:t>
            </a:r>
            <a:r>
              <a:rPr lang="en-US" altLang="zh-TW" dirty="0">
                <a:solidFill>
                  <a:schemeClr val="bg1"/>
                </a:solidFill>
                <a:latin typeface="微軟正黑體" panose="020B0604030504040204" pitchFamily="34" charset="-120"/>
                <a:ea typeface="微軟正黑體" panose="020B0604030504040204" pitchFamily="34" charset="-120"/>
                <a:cs typeface="Heiti TC Light"/>
              </a:rPr>
              <a:t>/3.06</a:t>
            </a:r>
            <a:r>
              <a:rPr lang="zh-TW" altLang="en-US" dirty="0">
                <a:solidFill>
                  <a:schemeClr val="bg1"/>
                </a:solidFill>
                <a:latin typeface="微軟正黑體" panose="020B0604030504040204" pitchFamily="34" charset="-120"/>
                <a:ea typeface="微軟正黑體" panose="020B0604030504040204" pitchFamily="34" charset="-120"/>
                <a:cs typeface="Heiti TC Light"/>
              </a:rPr>
              <a:t>分钟真相</a:t>
            </a:r>
            <a:endParaRPr lang="en-US" altLang="zh-TW" dirty="0">
              <a:solidFill>
                <a:schemeClr val="bg1"/>
              </a:solidFill>
              <a:latin typeface="微軟正黑體" panose="020B0604030504040204" pitchFamily="34" charset="-120"/>
              <a:ea typeface="微軟正黑體" panose="020B0604030504040204" pitchFamily="34" charset="-120"/>
              <a:cs typeface="Heiti TC Light"/>
            </a:endParaRPr>
          </a:p>
          <a:p>
            <a:r>
              <a:rPr lang="zh-TW" altLang="en-US" b="1" dirty="0" smtClean="0">
                <a:solidFill>
                  <a:srgbClr val="FFFF00"/>
                </a:solidFill>
                <a:latin typeface="微軟正黑體" panose="020B0604030504040204" pitchFamily="34" charset="-120"/>
                <a:ea typeface="微軟正黑體" panose="020B0604030504040204" pitchFamily="34" charset="-120"/>
                <a:cs typeface="Heiti TC Light"/>
              </a:rPr>
              <a:t>愿</a:t>
            </a:r>
            <a:r>
              <a:rPr lang="zh-TW" altLang="en-US" b="1" dirty="0">
                <a:solidFill>
                  <a:srgbClr val="FFFF00"/>
                </a:solidFill>
                <a:latin typeface="微軟正黑體" panose="020B0604030504040204" pitchFamily="34" charset="-120"/>
                <a:ea typeface="微軟正黑體" panose="020B0604030504040204" pitchFamily="34" charset="-120"/>
                <a:cs typeface="Heiti TC Light"/>
              </a:rPr>
              <a:t>意向上级反映拆除邪恶展板 </a:t>
            </a:r>
            <a:endParaRPr lang="en-US" altLang="zh-TW" b="1" dirty="0">
              <a:solidFill>
                <a:srgbClr val="FFFF00"/>
              </a:solidFill>
              <a:latin typeface="微軟正黑體" panose="020B0604030504040204" pitchFamily="34" charset="-120"/>
              <a:ea typeface="微軟正黑體" panose="020B0604030504040204" pitchFamily="34" charset="-120"/>
              <a:cs typeface="Heiti TC Light"/>
            </a:endParaRPr>
          </a:p>
          <a:p>
            <a:r>
              <a:rPr lang="zh-TW" altLang="en-US" dirty="0" smtClean="0">
                <a:solidFill>
                  <a:schemeClr val="bg1"/>
                </a:solidFill>
                <a:latin typeface="微軟正黑體" panose="020B0604030504040204" pitchFamily="34" charset="-120"/>
                <a:ea typeface="微軟正黑體" panose="020B0604030504040204" pitchFamily="34" charset="-120"/>
                <a:cs typeface="Heiti TC Light"/>
              </a:rPr>
              <a:t>等</a:t>
            </a:r>
            <a:r>
              <a:rPr lang="zh-TW" altLang="en-US" dirty="0">
                <a:solidFill>
                  <a:schemeClr val="bg1"/>
                </a:solidFill>
                <a:latin typeface="微軟正黑體" panose="020B0604030504040204" pitchFamily="34" charset="-120"/>
                <a:ea typeface="微軟正黑體" panose="020B0604030504040204" pitchFamily="34" charset="-120"/>
                <a:cs typeface="Heiti TC Light"/>
              </a:rPr>
              <a:t>毒害世人的资料 ***</a:t>
            </a:r>
            <a:r>
              <a:rPr lang="zh-TW" altLang="en-US" b="1" dirty="0">
                <a:solidFill>
                  <a:srgbClr val="FFFF00"/>
                </a:solidFill>
                <a:latin typeface="微軟正黑體" panose="020B0604030504040204" pitchFamily="34" charset="-120"/>
                <a:ea typeface="微軟正黑體" panose="020B0604030504040204" pitchFamily="34" charset="-120"/>
                <a:cs typeface="Heiti TC Light"/>
              </a:rPr>
              <a:t>态度有转变</a:t>
            </a:r>
            <a:endParaRPr lang="en-US" altLang="zh-TW" b="1" dirty="0">
              <a:solidFill>
                <a:srgbClr val="FFFF00"/>
              </a:solidFill>
              <a:latin typeface="微軟正黑體" panose="020B0604030504040204" pitchFamily="34" charset="-120"/>
              <a:ea typeface="微軟正黑體" panose="020B0604030504040204" pitchFamily="34" charset="-120"/>
              <a:cs typeface="Heiti TC Light"/>
            </a:endParaRPr>
          </a:p>
          <a:p>
            <a:endParaRPr lang="en-US" altLang="zh-TW" dirty="0">
              <a:latin typeface="Heiti TC Light"/>
              <a:ea typeface="微軟正黑體" panose="020B0604030504040204" pitchFamily="34" charset="-120"/>
              <a:cs typeface="Heiti TC Light"/>
            </a:endParaRPr>
          </a:p>
          <a:p>
            <a:r>
              <a:rPr lang="en-US" altLang="zh-TW" dirty="0" err="1" smtClean="0">
                <a:solidFill>
                  <a:schemeClr val="bg1"/>
                </a:solidFill>
                <a:latin typeface="微軟正黑體" panose="020B0604030504040204" pitchFamily="34" charset="-120"/>
                <a:ea typeface="微軟正黑體" panose="020B0604030504040204" pitchFamily="34" charset="-120"/>
                <a:cs typeface="Heiti TC Light"/>
              </a:rPr>
              <a:t>oo</a:t>
            </a:r>
            <a:r>
              <a:rPr lang="zh-TW" altLang="en-US" dirty="0">
                <a:solidFill>
                  <a:schemeClr val="bg1"/>
                </a:solidFill>
                <a:latin typeface="微軟正黑體" panose="020B0604030504040204" pitchFamily="34" charset="-120"/>
                <a:ea typeface="微軟正黑體" panose="020B0604030504040204" pitchFamily="34" charset="-120"/>
                <a:cs typeface="Heiti TC Light"/>
              </a:rPr>
              <a:t>街道综治办</a:t>
            </a:r>
            <a:endParaRPr lang="en-US" altLang="zh-TW" dirty="0">
              <a:solidFill>
                <a:schemeClr val="bg1"/>
              </a:solidFill>
              <a:latin typeface="微軟正黑體" panose="020B0604030504040204" pitchFamily="34" charset="-120"/>
              <a:ea typeface="微軟正黑體" panose="020B0604030504040204" pitchFamily="34" charset="-120"/>
              <a:cs typeface="Heiti TC Light"/>
            </a:endParaRPr>
          </a:p>
          <a:p>
            <a:r>
              <a:rPr lang="zh-TW" altLang="en-US" dirty="0" smtClean="0">
                <a:solidFill>
                  <a:schemeClr val="bg1"/>
                </a:solidFill>
                <a:latin typeface="微軟正黑體" panose="020B0604030504040204" pitchFamily="34" charset="-120"/>
                <a:ea typeface="微軟正黑體" panose="020B0604030504040204" pitchFamily="34" charset="-120"/>
                <a:cs typeface="Heiti TC Light"/>
              </a:rPr>
              <a:t>听</a:t>
            </a:r>
            <a:r>
              <a:rPr lang="zh-TW" altLang="en-US" dirty="0">
                <a:solidFill>
                  <a:schemeClr val="bg1"/>
                </a:solidFill>
                <a:latin typeface="微軟正黑體" panose="020B0604030504040204" pitchFamily="34" charset="-120"/>
                <a:ea typeface="微軟正黑體" panose="020B0604030504040204" pitchFamily="34" charset="-120"/>
                <a:cs typeface="Heiti TC Light"/>
              </a:rPr>
              <a:t>很多真相 说在办公室不方便讲太多</a:t>
            </a:r>
            <a:endParaRPr lang="en-US" altLang="zh-TW" dirty="0">
              <a:solidFill>
                <a:schemeClr val="bg1"/>
              </a:solidFill>
              <a:latin typeface="微軟正黑體" panose="020B0604030504040204" pitchFamily="34" charset="-120"/>
              <a:ea typeface="微軟正黑體" panose="020B0604030504040204" pitchFamily="34" charset="-120"/>
              <a:cs typeface="Heiti TC Light"/>
            </a:endParaRPr>
          </a:p>
          <a:p>
            <a:r>
              <a:rPr lang="en-US" altLang="zh-TW" dirty="0" smtClean="0">
                <a:solidFill>
                  <a:schemeClr val="bg1"/>
                </a:solidFill>
                <a:latin typeface="微軟正黑體" panose="020B0604030504040204" pitchFamily="34" charset="-120"/>
                <a:ea typeface="微軟正黑體" panose="020B0604030504040204" pitchFamily="34" charset="-120"/>
                <a:cs typeface="Heiti TC Light"/>
              </a:rPr>
              <a:t>2.47</a:t>
            </a:r>
            <a:r>
              <a:rPr lang="zh-TW" altLang="en-US" dirty="0">
                <a:solidFill>
                  <a:schemeClr val="bg1"/>
                </a:solidFill>
                <a:latin typeface="微軟正黑體" panose="020B0604030504040204" pitchFamily="34" charset="-120"/>
                <a:ea typeface="微軟正黑體" panose="020B0604030504040204" pitchFamily="34" charset="-120"/>
                <a:cs typeface="Heiti TC Light"/>
              </a:rPr>
              <a:t>分钟</a:t>
            </a:r>
            <a:r>
              <a:rPr lang="en-US" altLang="zh-TW" dirty="0">
                <a:solidFill>
                  <a:schemeClr val="bg1"/>
                </a:solidFill>
                <a:latin typeface="微軟正黑體" panose="020B0604030504040204" pitchFamily="34" charset="-120"/>
                <a:ea typeface="微軟正黑體" panose="020B0604030504040204" pitchFamily="34" charset="-120"/>
                <a:cs typeface="Heiti TC Light"/>
              </a:rPr>
              <a:t>/1.43</a:t>
            </a:r>
            <a:r>
              <a:rPr lang="zh-TW" altLang="en-US" dirty="0">
                <a:solidFill>
                  <a:schemeClr val="bg1"/>
                </a:solidFill>
                <a:latin typeface="微軟正黑體" panose="020B0604030504040204" pitchFamily="34" charset="-120"/>
                <a:ea typeface="微軟正黑體" panose="020B0604030504040204" pitchFamily="34" charset="-120"/>
                <a:cs typeface="Heiti TC Light"/>
              </a:rPr>
              <a:t>分钟 ****</a:t>
            </a:r>
            <a:r>
              <a:rPr lang="zh-TW" altLang="en-US" b="1" dirty="0">
                <a:solidFill>
                  <a:srgbClr val="FFFF00"/>
                </a:solidFill>
                <a:latin typeface="微軟正黑體" panose="020B0604030504040204" pitchFamily="34" charset="-120"/>
                <a:ea typeface="微軟正黑體" panose="020B0604030504040204" pitchFamily="34" charset="-120"/>
                <a:cs typeface="Heiti TC Light"/>
              </a:rPr>
              <a:t>态度有转变</a:t>
            </a:r>
            <a:endParaRPr lang="en-US" altLang="zh-TW" b="1" dirty="0">
              <a:solidFill>
                <a:srgbClr val="FFFF00"/>
              </a:solidFill>
              <a:latin typeface="微軟正黑體" panose="020B0604030504040204" pitchFamily="34" charset="-120"/>
              <a:ea typeface="微軟正黑體" panose="020B0604030504040204" pitchFamily="34" charset="-120"/>
              <a:cs typeface="Heiti TC Light"/>
            </a:endParaRPr>
          </a:p>
          <a:p>
            <a:endParaRPr lang="en-US" altLang="zh-TW" dirty="0">
              <a:solidFill>
                <a:srgbClr val="FFFF00"/>
              </a:solidFill>
              <a:latin typeface="微軟正黑體" panose="020B0604030504040204" pitchFamily="34" charset="-120"/>
              <a:ea typeface="微軟正黑體" panose="020B0604030504040204" pitchFamily="34" charset="-120"/>
              <a:cs typeface="Heiti TC Light"/>
            </a:endParaRPr>
          </a:p>
          <a:p>
            <a:r>
              <a:rPr lang="en-US" altLang="zh-TW" dirty="0" err="1" smtClean="0">
                <a:solidFill>
                  <a:schemeClr val="bg1"/>
                </a:solidFill>
                <a:latin typeface="微軟正黑體" panose="020B0604030504040204" pitchFamily="34" charset="-120"/>
                <a:ea typeface="微軟正黑體" panose="020B0604030504040204" pitchFamily="34" charset="-120"/>
                <a:cs typeface="Heiti TC Light"/>
              </a:rPr>
              <a:t>oo</a:t>
            </a:r>
            <a:r>
              <a:rPr lang="zh-TW" altLang="en-US" dirty="0">
                <a:solidFill>
                  <a:schemeClr val="bg1"/>
                </a:solidFill>
                <a:latin typeface="微軟正黑體" panose="020B0604030504040204" pitchFamily="34" charset="-120"/>
                <a:ea typeface="微軟正黑體" panose="020B0604030504040204" pitchFamily="34" charset="-120"/>
                <a:cs typeface="Heiti TC Light"/>
              </a:rPr>
              <a:t>市</a:t>
            </a:r>
            <a:r>
              <a:rPr lang="en-US" altLang="zh-TW" dirty="0" err="1">
                <a:solidFill>
                  <a:schemeClr val="bg1"/>
                </a:solidFill>
                <a:latin typeface="微軟正黑體" panose="020B0604030504040204" pitchFamily="34" charset="-120"/>
                <a:ea typeface="微軟正黑體" panose="020B0604030504040204" pitchFamily="34" charset="-120"/>
                <a:cs typeface="Heiti TC Light"/>
              </a:rPr>
              <a:t>oo</a:t>
            </a:r>
            <a:r>
              <a:rPr lang="zh-TW" altLang="en-US" dirty="0">
                <a:solidFill>
                  <a:schemeClr val="bg1"/>
                </a:solidFill>
                <a:latin typeface="微軟正黑體" panose="020B0604030504040204" pitchFamily="34" charset="-120"/>
                <a:ea typeface="微軟正黑體" panose="020B0604030504040204" pitchFamily="34" charset="-120"/>
                <a:cs typeface="Heiti TC Light"/>
              </a:rPr>
              <a:t>局</a:t>
            </a:r>
            <a:r>
              <a:rPr lang="en-US" altLang="zh-TW" dirty="0" err="1">
                <a:solidFill>
                  <a:schemeClr val="bg1"/>
                </a:solidFill>
                <a:latin typeface="微軟正黑體" panose="020B0604030504040204" pitchFamily="34" charset="-120"/>
                <a:ea typeface="微軟正黑體" panose="020B0604030504040204" pitchFamily="34" charset="-120"/>
                <a:cs typeface="Heiti TC Light"/>
              </a:rPr>
              <a:t>oo</a:t>
            </a:r>
            <a:r>
              <a:rPr lang="zh-TW" altLang="en-US" dirty="0">
                <a:solidFill>
                  <a:schemeClr val="bg1"/>
                </a:solidFill>
                <a:latin typeface="微軟正黑體" panose="020B0604030504040204" pitchFamily="34" charset="-120"/>
                <a:ea typeface="微軟正黑體" panose="020B0604030504040204" pitchFamily="34" charset="-120"/>
                <a:cs typeface="Heiti TC Light"/>
              </a:rPr>
              <a:t>鎮教育局    </a:t>
            </a:r>
            <a:endParaRPr lang="en-US" altLang="zh-TW" dirty="0">
              <a:solidFill>
                <a:schemeClr val="bg1"/>
              </a:solidFill>
              <a:latin typeface="微軟正黑體" panose="020B0604030504040204" pitchFamily="34" charset="-120"/>
              <a:ea typeface="微軟正黑體" panose="020B0604030504040204" pitchFamily="34" charset="-120"/>
              <a:cs typeface="Heiti TC Light"/>
            </a:endParaRPr>
          </a:p>
          <a:p>
            <a:r>
              <a:rPr lang="zh-TW" altLang="en-US" dirty="0" smtClean="0">
                <a:solidFill>
                  <a:schemeClr val="bg1"/>
                </a:solidFill>
                <a:latin typeface="微軟正黑體" panose="020B0604030504040204" pitchFamily="34" charset="-120"/>
                <a:ea typeface="微軟正黑體" panose="020B0604030504040204" pitchFamily="34" charset="-120"/>
                <a:cs typeface="Heiti TC Light"/>
              </a:rPr>
              <a:t>听</a:t>
            </a:r>
            <a:r>
              <a:rPr lang="en-US" altLang="zh-TW" dirty="0">
                <a:solidFill>
                  <a:schemeClr val="bg1"/>
                </a:solidFill>
                <a:latin typeface="微軟正黑體" panose="020B0604030504040204" pitchFamily="34" charset="-120"/>
                <a:ea typeface="微軟正黑體" panose="020B0604030504040204" pitchFamily="34" charset="-120"/>
                <a:cs typeface="Heiti TC Light"/>
              </a:rPr>
              <a:t>5</a:t>
            </a:r>
            <a:r>
              <a:rPr lang="zh-TW" altLang="en-US" dirty="0">
                <a:solidFill>
                  <a:schemeClr val="bg1"/>
                </a:solidFill>
                <a:latin typeface="微軟正黑體" panose="020B0604030504040204" pitchFamily="34" charset="-120"/>
                <a:ea typeface="微軟正黑體" panose="020B0604030504040204" pitchFamily="34" charset="-120"/>
                <a:cs typeface="Heiti TC Light"/>
              </a:rPr>
              <a:t>分</a:t>
            </a:r>
            <a:r>
              <a:rPr lang="en-US" altLang="zh-TW" dirty="0">
                <a:solidFill>
                  <a:schemeClr val="bg1"/>
                </a:solidFill>
                <a:latin typeface="微軟正黑體" panose="020B0604030504040204" pitchFamily="34" charset="-120"/>
                <a:ea typeface="微軟正黑體" panose="020B0604030504040204" pitchFamily="34" charset="-120"/>
                <a:cs typeface="Heiti TC Light"/>
              </a:rPr>
              <a:t>24</a:t>
            </a:r>
            <a:r>
              <a:rPr lang="zh-TW" altLang="en-US" dirty="0">
                <a:solidFill>
                  <a:schemeClr val="bg1"/>
                </a:solidFill>
                <a:latin typeface="微軟正黑體" panose="020B0604030504040204" pitchFamily="34" charset="-120"/>
                <a:ea typeface="微軟正黑體" panose="020B0604030504040204" pitchFamily="34" charset="-120"/>
                <a:cs typeface="Heiti TC Light"/>
              </a:rPr>
              <a:t>秒</a:t>
            </a:r>
            <a:r>
              <a:rPr lang="en-US" altLang="zh-TW" dirty="0">
                <a:solidFill>
                  <a:schemeClr val="bg1"/>
                </a:solidFill>
                <a:latin typeface="微軟正黑體" panose="020B0604030504040204" pitchFamily="34" charset="-120"/>
                <a:ea typeface="微軟正黑體" panose="020B0604030504040204" pitchFamily="34" charset="-120"/>
                <a:cs typeface="Heiti TC Light"/>
              </a:rPr>
              <a:t>,</a:t>
            </a:r>
            <a:r>
              <a:rPr lang="zh-TW" altLang="en-US" dirty="0">
                <a:solidFill>
                  <a:schemeClr val="bg1"/>
                </a:solidFill>
                <a:latin typeface="微軟正黑體" panose="020B0604030504040204" pitchFamily="34" charset="-120"/>
                <a:ea typeface="微軟正黑體" panose="020B0604030504040204" pitchFamily="34" charset="-120"/>
                <a:cs typeface="Heiti TC Light"/>
              </a:rPr>
              <a:t>他很认真的记下</a:t>
            </a:r>
            <a:r>
              <a:rPr lang="en-US" altLang="zh-TW" dirty="0" err="1">
                <a:solidFill>
                  <a:schemeClr val="bg1"/>
                </a:solidFill>
                <a:latin typeface="微軟正黑體" panose="020B0604030504040204" pitchFamily="34" charset="-120"/>
                <a:ea typeface="微軟正黑體" panose="020B0604030504040204" pitchFamily="34" charset="-120"/>
                <a:cs typeface="Heiti TC Light"/>
              </a:rPr>
              <a:t>qq</a:t>
            </a:r>
            <a:r>
              <a:rPr lang="zh-TW" altLang="en-US" dirty="0">
                <a:solidFill>
                  <a:schemeClr val="bg1"/>
                </a:solidFill>
                <a:latin typeface="微軟正黑體" panose="020B0604030504040204" pitchFamily="34" charset="-120"/>
                <a:ea typeface="微軟正黑體" panose="020B0604030504040204" pitchFamily="34" charset="-120"/>
                <a:cs typeface="Heiti TC Light"/>
              </a:rPr>
              <a:t>号，微信号       </a:t>
            </a:r>
            <a:endParaRPr lang="en-US" altLang="zh-TW" dirty="0">
              <a:solidFill>
                <a:schemeClr val="bg1"/>
              </a:solidFill>
              <a:latin typeface="微軟正黑體" panose="020B0604030504040204" pitchFamily="34" charset="-120"/>
              <a:ea typeface="微軟正黑體" panose="020B0604030504040204" pitchFamily="34" charset="-120"/>
              <a:cs typeface="Heiti TC Light"/>
            </a:endParaRPr>
          </a:p>
          <a:p>
            <a:r>
              <a:rPr lang="zh-TW" altLang="en-US" b="1" dirty="0" smtClean="0">
                <a:solidFill>
                  <a:srgbClr val="FFFF00"/>
                </a:solidFill>
                <a:latin typeface="微軟正黑體" panose="020B0604030504040204" pitchFamily="34" charset="-120"/>
                <a:ea typeface="微軟正黑體" panose="020B0604030504040204" pitchFamily="34" charset="-120"/>
                <a:cs typeface="Heiti TC Light"/>
              </a:rPr>
              <a:t>让</a:t>
            </a:r>
            <a:r>
              <a:rPr lang="zh-TW" altLang="en-US" b="1" dirty="0">
                <a:solidFill>
                  <a:srgbClr val="FFFF00"/>
                </a:solidFill>
                <a:latin typeface="微軟正黑體" panose="020B0604030504040204" pitchFamily="34" charset="-120"/>
                <a:ea typeface="微軟正黑體" panose="020B0604030504040204" pitchFamily="34" charset="-120"/>
                <a:cs typeface="Heiti TC Light"/>
              </a:rPr>
              <a:t>他上大纪元网，帮</a:t>
            </a:r>
            <a:r>
              <a:rPr lang="zh-TW" altLang="en-US" b="1" dirty="0" smtClean="0">
                <a:solidFill>
                  <a:srgbClr val="FFFF00"/>
                </a:solidFill>
                <a:latin typeface="微軟正黑體" panose="020B0604030504040204" pitchFamily="34" charset="-120"/>
                <a:ea typeface="微軟正黑體" panose="020B0604030504040204" pitchFamily="34" charset="-120"/>
                <a:cs typeface="Heiti TC Light"/>
              </a:rPr>
              <a:t>助自己和親友</a:t>
            </a:r>
            <a:r>
              <a:rPr lang="zh-TW" altLang="en-US" b="1" dirty="0">
                <a:solidFill>
                  <a:srgbClr val="FFFF00"/>
                </a:solidFill>
                <a:latin typeface="微軟正黑體" panose="020B0604030504040204" pitchFamily="34" charset="-120"/>
                <a:ea typeface="微軟正黑體" panose="020B0604030504040204" pitchFamily="34" charset="-120"/>
                <a:cs typeface="Heiti TC Light"/>
              </a:rPr>
              <a:t>做三</a:t>
            </a:r>
            <a:r>
              <a:rPr lang="zh-TW" altLang="en-US" b="1" dirty="0" smtClean="0">
                <a:solidFill>
                  <a:srgbClr val="FFFF00"/>
                </a:solidFill>
                <a:latin typeface="微軟正黑體" panose="020B0604030504040204" pitchFamily="34" charset="-120"/>
                <a:ea typeface="微軟正黑體" panose="020B0604030504040204" pitchFamily="34" charset="-120"/>
                <a:cs typeface="Heiti TC Light"/>
              </a:rPr>
              <a:t>退</a:t>
            </a:r>
            <a:endParaRPr lang="en-US" altLang="zh-TW" b="1" dirty="0" smtClean="0">
              <a:solidFill>
                <a:srgbClr val="FFFF00"/>
              </a:solidFill>
              <a:latin typeface="微軟正黑體" panose="020B0604030504040204" pitchFamily="34" charset="-120"/>
              <a:ea typeface="微軟正黑體" panose="020B0604030504040204" pitchFamily="34" charset="-120"/>
              <a:cs typeface="Heiti TC Light"/>
            </a:endParaRPr>
          </a:p>
          <a:p>
            <a:r>
              <a:rPr lang="zh-TW" altLang="en-US" b="1" dirty="0" smtClean="0">
                <a:solidFill>
                  <a:srgbClr val="FFFF00"/>
                </a:solidFill>
                <a:latin typeface="微軟正黑體" panose="020B0604030504040204" pitchFamily="34" charset="-120"/>
                <a:ea typeface="微軟正黑體" panose="020B0604030504040204" pitchFamily="34" charset="-120"/>
                <a:cs typeface="Heiti TC Light"/>
              </a:rPr>
              <a:t>他</a:t>
            </a:r>
            <a:r>
              <a:rPr lang="zh-TW" altLang="en-US" b="1" dirty="0">
                <a:solidFill>
                  <a:srgbClr val="FFFF00"/>
                </a:solidFill>
                <a:latin typeface="微軟正黑體" panose="020B0604030504040204" pitchFamily="34" charset="-120"/>
                <a:ea typeface="微軟正黑體" panose="020B0604030504040204" pitchFamily="34" charset="-120"/>
                <a:cs typeface="Heiti TC Light"/>
              </a:rPr>
              <a:t>说好</a:t>
            </a:r>
            <a:r>
              <a:rPr lang="zh-TW" altLang="en-US" b="1" dirty="0" smtClean="0">
                <a:solidFill>
                  <a:srgbClr val="FFFF00"/>
                </a:solidFill>
                <a:latin typeface="微軟正黑體" panose="020B0604030504040204" pitchFamily="34" charset="-120"/>
                <a:ea typeface="微軟正黑體" panose="020B0604030504040204" pitchFamily="34" charset="-120"/>
                <a:cs typeface="Heiti TC Light"/>
              </a:rPr>
              <a:t>，让</a:t>
            </a:r>
            <a:r>
              <a:rPr lang="zh-TW" altLang="en-US" b="1" dirty="0">
                <a:solidFill>
                  <a:srgbClr val="FFFF00"/>
                </a:solidFill>
                <a:latin typeface="微軟正黑體" panose="020B0604030504040204" pitchFamily="34" charset="-120"/>
                <a:ea typeface="微軟正黑體" panose="020B0604030504040204" pitchFamily="34" charset="-120"/>
                <a:cs typeface="Heiti TC Light"/>
              </a:rPr>
              <a:t>他看新唐人电视台，他说好</a:t>
            </a:r>
            <a:r>
              <a:rPr lang="zh-TW" altLang="en-US" b="1" dirty="0" smtClean="0">
                <a:solidFill>
                  <a:srgbClr val="FFFF00"/>
                </a:solidFill>
                <a:latin typeface="微軟正黑體" panose="020B0604030504040204" pitchFamily="34" charset="-120"/>
                <a:ea typeface="微軟正黑體" panose="020B0604030504040204" pitchFamily="34" charset="-120"/>
                <a:cs typeface="Heiti TC Light"/>
              </a:rPr>
              <a:t>。</a:t>
            </a:r>
            <a:endParaRPr lang="en-US" altLang="zh-TW" b="1" dirty="0" smtClean="0">
              <a:solidFill>
                <a:srgbClr val="FFFF00"/>
              </a:solidFill>
              <a:latin typeface="微軟正黑體" panose="020B0604030504040204" pitchFamily="34" charset="-120"/>
              <a:ea typeface="微軟正黑體" panose="020B0604030504040204" pitchFamily="34" charset="-120"/>
              <a:cs typeface="Heiti TC Light"/>
            </a:endParaRPr>
          </a:p>
          <a:p>
            <a:endParaRPr lang="en-US" altLang="zh-TW" dirty="0">
              <a:solidFill>
                <a:schemeClr val="bg1"/>
              </a:solidFill>
              <a:latin typeface="微軟正黑體" panose="020B0604030504040204" pitchFamily="34" charset="-120"/>
              <a:ea typeface="微軟正黑體" panose="020B0604030504040204" pitchFamily="34" charset="-120"/>
              <a:cs typeface="Heiti TC Light"/>
            </a:endParaRPr>
          </a:p>
          <a:p>
            <a:r>
              <a:rPr lang="en-US" altLang="zh-TW" dirty="0" err="1">
                <a:solidFill>
                  <a:schemeClr val="bg1"/>
                </a:solidFill>
                <a:latin typeface="微軟正黑體" panose="020B0604030504040204" pitchFamily="34" charset="-120"/>
                <a:ea typeface="微軟正黑體" panose="020B0604030504040204" pitchFamily="34" charset="-120"/>
                <a:cs typeface="Heiti TC Light"/>
              </a:rPr>
              <a:t>oo</a:t>
            </a:r>
            <a:r>
              <a:rPr lang="mr-IN" altLang="zh-TW" dirty="0">
                <a:solidFill>
                  <a:schemeClr val="bg1"/>
                </a:solidFill>
                <a:latin typeface="微軟正黑體" panose="020B0604030504040204" pitchFamily="34" charset="-120"/>
                <a:ea typeface="微軟正黑體" panose="020B0604030504040204" pitchFamily="34" charset="-120"/>
                <a:cs typeface="Heiti TC Light"/>
              </a:rPr>
              <a:t>市</a:t>
            </a:r>
            <a:r>
              <a:rPr lang="zh-TW" altLang="en-US" dirty="0">
                <a:solidFill>
                  <a:schemeClr val="bg1"/>
                </a:solidFill>
                <a:latin typeface="微軟正黑體" panose="020B0604030504040204" pitchFamily="34" charset="-120"/>
                <a:ea typeface="微軟正黑體" panose="020B0604030504040204" pitchFamily="34" charset="-120"/>
                <a:cs typeface="Heiti TC Light"/>
              </a:rPr>
              <a:t> </a:t>
            </a:r>
            <a:r>
              <a:rPr lang="en-US" altLang="zh-TW" dirty="0">
                <a:solidFill>
                  <a:schemeClr val="bg1"/>
                </a:solidFill>
                <a:latin typeface="微軟正黑體" panose="020B0604030504040204" pitchFamily="34" charset="-120"/>
                <a:ea typeface="微軟正黑體" panose="020B0604030504040204" pitchFamily="34" charset="-120"/>
                <a:cs typeface="Heiti TC Light"/>
              </a:rPr>
              <a:t>XX</a:t>
            </a:r>
            <a:r>
              <a:rPr lang="zh-TW" altLang="en-US" dirty="0">
                <a:solidFill>
                  <a:schemeClr val="bg1"/>
                </a:solidFill>
                <a:latin typeface="微軟正黑體" panose="020B0604030504040204" pitchFamily="34" charset="-120"/>
                <a:ea typeface="微軟正黑體" panose="020B0604030504040204" pitchFamily="34" charset="-120"/>
                <a:cs typeface="Heiti TC Light"/>
              </a:rPr>
              <a:t>单位 </a:t>
            </a:r>
            <a:r>
              <a:rPr lang="mr-IN" altLang="zh-TW" dirty="0">
                <a:solidFill>
                  <a:schemeClr val="bg1"/>
                </a:solidFill>
                <a:latin typeface="微軟正黑體" panose="020B0604030504040204" pitchFamily="34" charset="-120"/>
                <a:ea typeface="微軟正黑體" panose="020B0604030504040204" pitchFamily="34" charset="-120"/>
                <a:cs typeface="Heiti TC Light"/>
              </a:rPr>
              <a:t>局长    听1分22秒 50</a:t>
            </a:r>
            <a:r>
              <a:rPr lang="mr-IN" altLang="zh-TW" dirty="0" smtClean="0">
                <a:solidFill>
                  <a:schemeClr val="bg1"/>
                </a:solidFill>
                <a:latin typeface="微軟正黑體" panose="020B0604030504040204" pitchFamily="34" charset="-120"/>
                <a:ea typeface="微軟正黑體" panose="020B0604030504040204" pitchFamily="34" charset="-120"/>
                <a:cs typeface="Heiti TC Light"/>
              </a:rPr>
              <a:t>秒</a:t>
            </a:r>
            <a:r>
              <a:rPr lang="mr-IN" altLang="zh-TW" b="1" dirty="0" smtClean="0">
                <a:solidFill>
                  <a:srgbClr val="FFFF00"/>
                </a:solidFill>
                <a:latin typeface="微軟正黑體" panose="020B0604030504040204" pitchFamily="34" charset="-120"/>
                <a:ea typeface="微軟正黑體" panose="020B0604030504040204" pitchFamily="34" charset="-120"/>
                <a:cs typeface="Heiti TC Light"/>
              </a:rPr>
              <a:t>退党</a:t>
            </a:r>
            <a:endParaRPr lang="en-US" altLang="zh-TW" b="1" dirty="0" smtClean="0">
              <a:solidFill>
                <a:srgbClr val="FFFF00"/>
              </a:solidFill>
              <a:latin typeface="微軟正黑體" panose="020B0604030504040204" pitchFamily="34" charset="-120"/>
              <a:ea typeface="微軟正黑體" panose="020B0604030504040204" pitchFamily="34" charset="-120"/>
              <a:cs typeface="Heiti TC Light"/>
            </a:endParaRPr>
          </a:p>
          <a:p>
            <a:endParaRPr lang="en-US" altLang="zh-TW" dirty="0">
              <a:solidFill>
                <a:srgbClr val="FFFF00"/>
              </a:solidFill>
              <a:latin typeface="微軟正黑體" panose="020B0604030504040204" pitchFamily="34" charset="-120"/>
              <a:ea typeface="微軟正黑體" panose="020B0604030504040204" pitchFamily="34" charset="-120"/>
              <a:cs typeface="Heiti TC Light"/>
            </a:endParaRPr>
          </a:p>
          <a:p>
            <a:r>
              <a:rPr lang="cs-CZ" altLang="zh-TW" dirty="0">
                <a:solidFill>
                  <a:schemeClr val="bg1"/>
                </a:solidFill>
                <a:latin typeface="微軟正黑體" panose="020B0604030504040204" pitchFamily="34" charset="-120"/>
                <a:ea typeface="微軟正黑體" panose="020B0604030504040204" pitchFamily="34" charset="-120"/>
                <a:cs typeface="Heiti TC Light"/>
              </a:rPr>
              <a:t>oo市</a:t>
            </a:r>
            <a:r>
              <a:rPr lang="en-US" altLang="zh-TW" dirty="0">
                <a:solidFill>
                  <a:schemeClr val="bg1"/>
                </a:solidFill>
                <a:latin typeface="微軟正黑體" panose="020B0604030504040204" pitchFamily="34" charset="-120"/>
                <a:ea typeface="微軟正黑體" panose="020B0604030504040204" pitchFamily="34" charset="-120"/>
                <a:cs typeface="Heiti TC Light"/>
              </a:rPr>
              <a:t>XX</a:t>
            </a:r>
            <a:r>
              <a:rPr lang="cs-CZ" altLang="zh-TW" dirty="0">
                <a:solidFill>
                  <a:schemeClr val="bg1"/>
                </a:solidFill>
                <a:latin typeface="微軟正黑體" panose="020B0604030504040204" pitchFamily="34" charset="-120"/>
                <a:ea typeface="微軟正黑體" panose="020B0604030504040204" pitchFamily="34" charset="-120"/>
                <a:cs typeface="Heiti TC Light"/>
              </a:rPr>
              <a:t>市政法委   听1分17秒 </a:t>
            </a:r>
            <a:r>
              <a:rPr lang="zh-TW" altLang="en-US" dirty="0">
                <a:solidFill>
                  <a:schemeClr val="bg1"/>
                </a:solidFill>
                <a:latin typeface="微軟正黑體" panose="020B0604030504040204" pitchFamily="34" charset="-120"/>
                <a:ea typeface="微軟正黑體" panose="020B0604030504040204" pitchFamily="34" charset="-120"/>
                <a:cs typeface="Heiti TC Light"/>
              </a:rPr>
              <a:t> </a:t>
            </a:r>
            <a:r>
              <a:rPr lang="cs-CZ" altLang="zh-TW" b="1" dirty="0">
                <a:solidFill>
                  <a:srgbClr val="FFFF00"/>
                </a:solidFill>
                <a:latin typeface="微軟正黑體" panose="020B0604030504040204" pitchFamily="34" charset="-120"/>
                <a:ea typeface="微軟正黑體" panose="020B0604030504040204" pitchFamily="34" charset="-120"/>
                <a:cs typeface="Heiti TC Light"/>
              </a:rPr>
              <a:t>退党团队</a:t>
            </a:r>
            <a:r>
              <a:rPr lang="cs-CZ" altLang="zh-TW" dirty="0">
                <a:latin typeface="微軟正黑體" panose="020B0604030504040204" pitchFamily="34" charset="-120"/>
                <a:ea typeface="微軟正黑體" panose="020B0604030504040204" pitchFamily="34" charset="-120"/>
                <a:cs typeface="Heiti TC Light"/>
              </a:rPr>
              <a:t>. </a:t>
            </a:r>
            <a:endParaRPr lang="en-US" altLang="zh-TW" dirty="0">
              <a:solidFill>
                <a:srgbClr val="FFFF00"/>
              </a:solidFill>
              <a:latin typeface="微軟正黑體" panose="020B0604030504040204" pitchFamily="34" charset="-120"/>
              <a:ea typeface="微軟正黑體" panose="020B0604030504040204" pitchFamily="34" charset="-120"/>
              <a:cs typeface="Heiti TC Light"/>
            </a:endParaRPr>
          </a:p>
        </p:txBody>
      </p:sp>
    </p:spTree>
    <p:extLst>
      <p:ext uri="{BB962C8B-B14F-4D97-AF65-F5344CB8AC3E}">
        <p14:creationId xmlns:p14="http://schemas.microsoft.com/office/powerpoint/2010/main" val="7613226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74215" y="980728"/>
            <a:ext cx="8795569" cy="5724644"/>
          </a:xfrm>
          <a:prstGeom prst="rect">
            <a:avLst/>
          </a:prstGeom>
        </p:spPr>
        <p:txBody>
          <a:bodyPr wrap="square">
            <a:spAutoFit/>
          </a:bodyPr>
          <a:lstStyle/>
          <a:p>
            <a:r>
              <a:rPr lang="en-US" altLang="zh-CN" sz="2800" b="1" dirty="0" smtClean="0">
                <a:latin typeface="微軟正黑體" panose="020B0604030504040204" pitchFamily="34" charset="-120"/>
                <a:ea typeface="微軟正黑體" panose="020B0604030504040204" pitchFamily="34" charset="-120"/>
              </a:rPr>
              <a:t>4</a:t>
            </a:r>
            <a:r>
              <a:rPr lang="en-US" altLang="zh-CN" sz="2200" b="1" dirty="0" smtClean="0">
                <a:latin typeface="微軟正黑體" panose="020B0604030504040204" pitchFamily="34" charset="-120"/>
                <a:ea typeface="微軟正黑體" panose="020B0604030504040204" pitchFamily="34" charset="-120"/>
              </a:rPr>
              <a:t>. </a:t>
            </a:r>
            <a:r>
              <a:rPr lang="zh-CN" altLang="zh-TW" sz="2200" b="1" dirty="0" smtClean="0">
                <a:latin typeface="微軟正黑體" panose="020B0604030504040204" pitchFamily="34" charset="-120"/>
                <a:ea typeface="微軟正黑體" panose="020B0604030504040204" pitchFamily="34" charset="-120"/>
              </a:rPr>
              <a:t>中共公安部先后在</a:t>
            </a:r>
            <a:r>
              <a:rPr lang="en-US" altLang="zh-TW" sz="2200" b="1" dirty="0" smtClean="0">
                <a:solidFill>
                  <a:srgbClr val="0070C0"/>
                </a:solidFill>
                <a:latin typeface="微軟正黑體" panose="020B0604030504040204" pitchFamily="34" charset="-120"/>
                <a:ea typeface="微軟正黑體" panose="020B0604030504040204" pitchFamily="34" charset="-120"/>
              </a:rPr>
              <a:t>2000</a:t>
            </a:r>
            <a:r>
              <a:rPr lang="zh-CN" altLang="zh-TW" sz="2200" b="1" dirty="0">
                <a:solidFill>
                  <a:srgbClr val="0070C0"/>
                </a:solidFill>
                <a:latin typeface="微軟正黑體" panose="020B0604030504040204" pitchFamily="34" charset="-120"/>
                <a:ea typeface="微軟正黑體" panose="020B0604030504040204" pitchFamily="34" charset="-120"/>
              </a:rPr>
              <a:t>年、</a:t>
            </a:r>
            <a:r>
              <a:rPr lang="en-US" altLang="zh-TW" sz="2200" b="1" dirty="0">
                <a:solidFill>
                  <a:srgbClr val="0070C0"/>
                </a:solidFill>
                <a:latin typeface="微軟正黑體" panose="020B0604030504040204" pitchFamily="34" charset="-120"/>
                <a:ea typeface="微軟正黑體" panose="020B0604030504040204" pitchFamily="34" charset="-120"/>
              </a:rPr>
              <a:t>2005</a:t>
            </a:r>
            <a:r>
              <a:rPr lang="zh-CN" altLang="zh-TW" sz="2200" b="1" dirty="0">
                <a:solidFill>
                  <a:srgbClr val="0070C0"/>
                </a:solidFill>
                <a:latin typeface="微軟正黑體" panose="020B0604030504040204" pitchFamily="34" charset="-120"/>
                <a:ea typeface="微軟正黑體" panose="020B0604030504040204" pitchFamily="34" charset="-120"/>
              </a:rPr>
              <a:t>年和</a:t>
            </a:r>
            <a:r>
              <a:rPr lang="en-US" altLang="zh-TW" sz="2200" b="1" dirty="0" smtClean="0">
                <a:solidFill>
                  <a:srgbClr val="0070C0"/>
                </a:solidFill>
                <a:latin typeface="微軟正黑體" panose="020B0604030504040204" pitchFamily="34" charset="-120"/>
                <a:ea typeface="微軟正黑體" panose="020B0604030504040204" pitchFamily="34" charset="-120"/>
              </a:rPr>
              <a:t>2014</a:t>
            </a:r>
            <a:r>
              <a:rPr lang="zh-CN" altLang="zh-TW" sz="2200" b="1" dirty="0" smtClean="0">
                <a:solidFill>
                  <a:srgbClr val="0070C0"/>
                </a:solidFill>
                <a:latin typeface="微軟正黑體" panose="020B0604030504040204" pitchFamily="34" charset="-120"/>
                <a:ea typeface="微軟正黑體" panose="020B0604030504040204" pitchFamily="34" charset="-120"/>
              </a:rPr>
              <a:t>年</a:t>
            </a:r>
            <a:r>
              <a:rPr lang="zh-CN" altLang="zh-TW" sz="2200" b="1" dirty="0" smtClean="0">
                <a:latin typeface="微軟正黑體" panose="020B0604030504040204" pitchFamily="34" charset="-120"/>
                <a:ea typeface="微軟正黑體" panose="020B0604030504040204" pitchFamily="34" charset="-120"/>
              </a:rPr>
              <a:t>发布要取缔的</a:t>
            </a:r>
            <a:r>
              <a:rPr lang="en-US" altLang="zh-TW" sz="2200" b="1" dirty="0" smtClean="0">
                <a:latin typeface="微軟正黑體" panose="020B0604030504040204" pitchFamily="34" charset="-120"/>
                <a:ea typeface="微軟正黑體" panose="020B0604030504040204" pitchFamily="34" charset="-120"/>
              </a:rPr>
              <a:t>14</a:t>
            </a:r>
            <a:r>
              <a:rPr lang="zh-CN" altLang="zh-TW" sz="2200" b="1" dirty="0" smtClean="0">
                <a:latin typeface="微軟正黑體" panose="020B0604030504040204" pitchFamily="34" charset="-120"/>
                <a:ea typeface="微軟正黑體" panose="020B0604030504040204" pitchFamily="34" charset="-120"/>
              </a:rPr>
              <a:t>种邪教组织名单中，</a:t>
            </a:r>
            <a:r>
              <a:rPr lang="zh-CN" altLang="zh-TW" sz="2200" b="1" dirty="0" smtClean="0">
                <a:solidFill>
                  <a:srgbClr val="0070C0"/>
                </a:solidFill>
                <a:latin typeface="微軟正黑體" panose="020B0604030504040204" pitchFamily="34" charset="-120"/>
                <a:ea typeface="微軟正黑體" panose="020B0604030504040204" pitchFamily="34" charset="-120"/>
              </a:rPr>
              <a:t>都没有法轮功。</a:t>
            </a:r>
            <a:endParaRPr lang="en-US" altLang="zh-CN" sz="2200" b="1" dirty="0">
              <a:solidFill>
                <a:srgbClr val="0070C0"/>
              </a:solidFill>
              <a:latin typeface="微軟正黑體" panose="020B0604030504040204" pitchFamily="34" charset="-120"/>
              <a:ea typeface="微軟正黑體" panose="020B0604030504040204" pitchFamily="34" charset="-120"/>
            </a:endParaRPr>
          </a:p>
          <a:p>
            <a:endParaRPr lang="en-US" altLang="zh-CN" sz="2200" dirty="0">
              <a:latin typeface="微軟正黑體" panose="020B0604030504040204" pitchFamily="34" charset="-120"/>
              <a:ea typeface="微軟正黑體" panose="020B0604030504040204" pitchFamily="34" charset="-120"/>
            </a:endParaRPr>
          </a:p>
          <a:p>
            <a:r>
              <a:rPr lang="en-US" altLang="zh-TW" sz="2000" dirty="0">
                <a:latin typeface="微軟正黑體" panose="020B0604030504040204" pitchFamily="34" charset="-120"/>
                <a:ea typeface="微軟正黑體" panose="020B0604030504040204" pitchFamily="34" charset="-120"/>
              </a:rPr>
              <a:t>-2000</a:t>
            </a:r>
            <a:r>
              <a:rPr lang="zh-TW" altLang="en-US" sz="2000" dirty="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中华人民共和国公安部关于认定和取缔邪教组织若干问题的通知</a:t>
            </a:r>
            <a:r>
              <a:rPr lang="en-US" altLang="zh-TW" sz="2000" dirty="0" smtClean="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（公通字</a:t>
            </a:r>
            <a:r>
              <a:rPr lang="en-US" altLang="zh-TW" sz="2000" dirty="0">
                <a:latin typeface="微軟正黑體" panose="020B0604030504040204" pitchFamily="34" charset="-120"/>
                <a:ea typeface="微軟正黑體" panose="020B0604030504040204" pitchFamily="34" charset="-120"/>
              </a:rPr>
              <a:t>[</a:t>
            </a:r>
            <a:r>
              <a:rPr lang="en-US" altLang="zh-TW" sz="2000" dirty="0" smtClean="0">
                <a:latin typeface="微軟正黑體" panose="020B0604030504040204" pitchFamily="34" charset="-120"/>
                <a:ea typeface="微軟正黑體" panose="020B0604030504040204" pitchFamily="34" charset="-120"/>
              </a:rPr>
              <a:t>2000]39</a:t>
            </a:r>
            <a:r>
              <a:rPr lang="zh-TW" altLang="en-US" sz="2000" dirty="0" smtClean="0">
                <a:latin typeface="微軟正黑體" panose="020B0604030504040204" pitchFamily="34" charset="-120"/>
                <a:ea typeface="微軟正黑體" panose="020B0604030504040204" pitchFamily="34" charset="-120"/>
              </a:rPr>
              <a:t>号），没有法轮功</a:t>
            </a:r>
            <a:endParaRPr lang="en-US" altLang="zh-TW" sz="2000" dirty="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en-US" altLang="zh-TW" sz="2000" dirty="0">
                <a:latin typeface="微軟正黑體" panose="020B0604030504040204" pitchFamily="34" charset="-120"/>
                <a:ea typeface="微軟正黑體" panose="020B0604030504040204" pitchFamily="34" charset="-120"/>
              </a:rPr>
              <a:t>-2005</a:t>
            </a:r>
            <a:r>
              <a:rPr lang="zh-TW" altLang="en-US" sz="2000" dirty="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中华人民共和国公安部关于认定和取缔邪教组织若干问题的通知</a:t>
            </a:r>
            <a:r>
              <a:rPr lang="en-US" altLang="zh-TW" sz="2000" dirty="0" smtClean="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（公通字</a:t>
            </a:r>
            <a:r>
              <a:rPr lang="en-US" altLang="zh-TW" sz="2000" dirty="0">
                <a:latin typeface="微軟正黑體" panose="020B0604030504040204" pitchFamily="34" charset="-120"/>
                <a:ea typeface="微軟正黑體" panose="020B0604030504040204" pitchFamily="34" charset="-120"/>
              </a:rPr>
              <a:t>[</a:t>
            </a:r>
            <a:r>
              <a:rPr lang="en-US" altLang="zh-TW" sz="2000" dirty="0" smtClean="0">
                <a:latin typeface="微軟正黑體" panose="020B0604030504040204" pitchFamily="34" charset="-120"/>
                <a:ea typeface="微軟正黑體" panose="020B0604030504040204" pitchFamily="34" charset="-120"/>
              </a:rPr>
              <a:t>2005]39</a:t>
            </a:r>
            <a:r>
              <a:rPr lang="zh-TW" altLang="en-US" sz="2000" dirty="0" smtClean="0">
                <a:latin typeface="微軟正黑體" panose="020B0604030504040204" pitchFamily="34" charset="-120"/>
                <a:ea typeface="微軟正黑體" panose="020B0604030504040204" pitchFamily="34" charset="-120"/>
              </a:rPr>
              <a:t>号）没有法轮功</a:t>
            </a:r>
            <a:endParaRPr lang="en-US" altLang="zh-CN" sz="2000" dirty="0">
              <a:latin typeface="微軟正黑體" panose="020B0604030504040204" pitchFamily="34" charset="-120"/>
              <a:ea typeface="微軟正黑體" panose="020B0604030504040204" pitchFamily="34" charset="-120"/>
            </a:endParaRPr>
          </a:p>
          <a:p>
            <a:endParaRPr lang="en-US" altLang="zh-CN" sz="2000" dirty="0">
              <a:latin typeface="微軟正黑體" panose="020B0604030504040204" pitchFamily="34" charset="-120"/>
              <a:ea typeface="微軟正黑體" panose="020B0604030504040204" pitchFamily="34" charset="-120"/>
            </a:endParaRPr>
          </a:p>
          <a:p>
            <a:r>
              <a:rPr lang="en-US" altLang="zh-CN" sz="2000" dirty="0">
                <a:latin typeface="微軟正黑體" panose="020B0604030504040204" pitchFamily="34" charset="-120"/>
                <a:ea typeface="微軟正黑體" panose="020B0604030504040204" pitchFamily="34" charset="-120"/>
              </a:rPr>
              <a:t>-</a:t>
            </a:r>
            <a:r>
              <a:rPr lang="en-US" altLang="zh-TW" sz="2000" dirty="0">
                <a:latin typeface="微軟正黑體" panose="020B0604030504040204" pitchFamily="34" charset="-120"/>
                <a:ea typeface="微軟正黑體" panose="020B0604030504040204" pitchFamily="34" charset="-120"/>
              </a:rPr>
              <a:t>2014</a:t>
            </a:r>
            <a:r>
              <a:rPr lang="zh-TW" altLang="en-US" sz="2000" dirty="0">
                <a:latin typeface="微軟正黑體" panose="020B0604030504040204" pitchFamily="34" charset="-120"/>
                <a:ea typeface="微軟正黑體" panose="020B0604030504040204" pitchFamily="34" charset="-120"/>
              </a:rPr>
              <a:t>年</a:t>
            </a:r>
            <a:r>
              <a:rPr lang="en-US" altLang="zh-TW" sz="2000" dirty="0" smtClean="0">
                <a:latin typeface="微軟正黑體" panose="020B0604030504040204" pitchFamily="34" charset="-120"/>
                <a:ea typeface="微軟正黑體" panose="020B0604030504040204" pitchFamily="34" charset="-120"/>
              </a:rPr>
              <a:t>6</a:t>
            </a:r>
            <a:r>
              <a:rPr lang="zh-TW" altLang="en-US" sz="2000" dirty="0" smtClean="0">
                <a:latin typeface="微軟正黑體" panose="020B0604030504040204" pitchFamily="34" charset="-120"/>
                <a:ea typeface="微軟正黑體" panose="020B0604030504040204" pitchFamily="34" charset="-120"/>
              </a:rPr>
              <a:t>月公安部公布名单有</a:t>
            </a:r>
            <a:r>
              <a:rPr lang="en-US" altLang="zh-TW" sz="2000" dirty="0" smtClean="0">
                <a:latin typeface="微軟正黑體" panose="020B0604030504040204" pitchFamily="34" charset="-120"/>
                <a:ea typeface="微軟正黑體" panose="020B0604030504040204" pitchFamily="34" charset="-120"/>
              </a:rPr>
              <a:t>14</a:t>
            </a:r>
            <a:r>
              <a:rPr lang="zh-TW" altLang="en-US" sz="2000" dirty="0" smtClean="0">
                <a:latin typeface="微軟正黑體" panose="020B0604030504040204" pitchFamily="34" charset="-120"/>
                <a:ea typeface="微軟正黑體" panose="020B0604030504040204" pitchFamily="34" charset="-120"/>
              </a:rPr>
              <a:t>种，法轮功仍不在其内</a:t>
            </a:r>
            <a:endParaRPr lang="en-US" altLang="zh-TW" sz="2000" dirty="0">
              <a:latin typeface="微軟正黑體" panose="020B0604030504040204" pitchFamily="34" charset="-120"/>
              <a:ea typeface="微軟正黑體" panose="020B0604030504040204" pitchFamily="34" charset="-120"/>
            </a:endParaRPr>
          </a:p>
          <a:p>
            <a:endParaRPr lang="en-US" altLang="zh-TW" sz="2200" dirty="0" smtClean="0">
              <a:latin typeface="微軟正黑體" panose="020B0604030504040204" pitchFamily="34" charset="-120"/>
              <a:ea typeface="微軟正黑體" panose="020B0604030504040204" pitchFamily="34" charset="-120"/>
            </a:endParaRPr>
          </a:p>
          <a:p>
            <a:r>
              <a:rPr lang="en-US" altLang="zh-TW" sz="2200" dirty="0" smtClean="0">
                <a:latin typeface="微軟正黑體" panose="020B0604030504040204" pitchFamily="34" charset="-120"/>
                <a:ea typeface="微軟正黑體" panose="020B0604030504040204" pitchFamily="34" charset="-120"/>
              </a:rPr>
              <a:t>5. </a:t>
            </a:r>
            <a:r>
              <a:rPr lang="zh-TW" altLang="zh-TW" sz="2200" dirty="0" smtClean="0">
                <a:latin typeface="微軟正黑體" panose="020B0604030504040204" pitchFamily="34" charset="-120"/>
                <a:ea typeface="微軟正黑體" panose="020B0604030504040204" pitchFamily="34" charset="-120"/>
              </a:rPr>
              <a:t>中共</a:t>
            </a:r>
            <a:r>
              <a:rPr lang="zh-TW" altLang="zh-TW" sz="2200" dirty="0">
                <a:latin typeface="微軟正黑體" panose="020B0604030504040204" pitchFamily="34" charset="-120"/>
                <a:ea typeface="微軟正黑體" panose="020B0604030504040204" pitchFamily="34" charset="-120"/>
              </a:rPr>
              <a:t>一直</a:t>
            </a:r>
            <a:r>
              <a:rPr lang="zh-TW" altLang="zh-TW" sz="2200" dirty="0" smtClean="0">
                <a:latin typeface="微軟正黑體" panose="020B0604030504040204" pitchFamily="34" charset="-120"/>
                <a:ea typeface="微軟正黑體" panose="020B0604030504040204" pitchFamily="34" charset="-120"/>
              </a:rPr>
              <a:t>以</a:t>
            </a:r>
            <a:r>
              <a:rPr lang="zh-TW" altLang="zh-TW" sz="2200" dirty="0" smtClean="0">
                <a:solidFill>
                  <a:srgbClr val="C00000"/>
                </a:solidFill>
                <a:latin typeface="微軟正黑體" panose="020B0604030504040204" pitchFamily="34" charset="-120"/>
                <a:ea typeface="微軟正黑體" panose="020B0604030504040204" pitchFamily="34" charset="-120"/>
              </a:rPr>
              <a:t>刑法第三百条</a:t>
            </a:r>
            <a:r>
              <a:rPr lang="zh-TW" altLang="zh-TW" sz="2200" u="sng" dirty="0" smtClean="0">
                <a:latin typeface="微軟正黑體" panose="020B0604030504040204" pitchFamily="34" charset="-120"/>
                <a:ea typeface="微軟正黑體" panose="020B0604030504040204" pitchFamily="34" charset="-120"/>
              </a:rPr>
              <a:t>「组织、利用会道门、邪教组织、利用迷信破坏法律实施罪」来迫害法轮功学员</a:t>
            </a:r>
            <a:r>
              <a:rPr lang="zh-TW" altLang="zh-TW" sz="2200" dirty="0" smtClean="0">
                <a:latin typeface="微軟正黑體" panose="020B0604030504040204" pitchFamily="34" charset="-120"/>
                <a:ea typeface="微軟正黑體" panose="020B0604030504040204" pitchFamily="34" charset="-120"/>
              </a:rPr>
              <a:t>。</a:t>
            </a:r>
            <a:r>
              <a:rPr lang="zh-TW" altLang="zh-TW" sz="2200" b="1" u="sng" dirty="0" smtClean="0">
                <a:solidFill>
                  <a:srgbClr val="0070C0"/>
                </a:solidFill>
                <a:latin typeface="微軟正黑體" panose="020B0604030504040204" pitchFamily="34" charset="-120"/>
                <a:ea typeface="微軟正黑體" panose="020B0604030504040204" pitchFamily="34" charset="-120"/>
              </a:rPr>
              <a:t>可是，立法机关、司法机关均无法律档或司法解释明确法轮功组织是邪教组织</a:t>
            </a:r>
            <a:r>
              <a:rPr lang="zh-TW" altLang="en-US" sz="2200" b="1" u="sng" dirty="0" smtClean="0">
                <a:solidFill>
                  <a:srgbClr val="0070C0"/>
                </a:solidFill>
                <a:latin typeface="微軟正黑體" panose="020B0604030504040204" pitchFamily="34" charset="-120"/>
                <a:ea typeface="微軟正黑體" panose="020B0604030504040204" pitchFamily="34" charset="-120"/>
              </a:rPr>
              <a:t>。</a:t>
            </a:r>
            <a:endParaRPr lang="en-US" altLang="zh-TW" sz="2200" b="1" u="sng" dirty="0" smtClean="0">
              <a:solidFill>
                <a:srgbClr val="0070C0"/>
              </a:solidFill>
              <a:latin typeface="微軟正黑體" panose="020B0604030504040204" pitchFamily="34" charset="-120"/>
              <a:ea typeface="微軟正黑體" panose="020B0604030504040204" pitchFamily="34" charset="-120"/>
            </a:endParaRPr>
          </a:p>
          <a:p>
            <a:endParaRPr lang="en-US" altLang="zh-TW" sz="2200" b="1" u="sng" dirty="0">
              <a:solidFill>
                <a:srgbClr val="0070C0"/>
              </a:solidFill>
              <a:latin typeface="微軟正黑體" panose="020B0604030504040204" pitchFamily="34" charset="-120"/>
              <a:ea typeface="微軟正黑體" panose="020B0604030504040204" pitchFamily="34" charset="-120"/>
            </a:endParaRPr>
          </a:p>
          <a:p>
            <a:r>
              <a:rPr lang="zh-TW" altLang="zh-TW" sz="2200" dirty="0" smtClean="0">
                <a:latin typeface="微軟正黑體" panose="020B0604030504040204" pitchFamily="34" charset="-120"/>
                <a:ea typeface="微軟正黑體" panose="020B0604030504040204" pitchFamily="34" charset="-120"/>
              </a:rPr>
              <a:t>刑法第三百条说是破坏了法律实施，</a:t>
            </a:r>
            <a:r>
              <a:rPr lang="zh-TW" altLang="zh-TW" sz="2200" b="1" u="sng" dirty="0" smtClean="0">
                <a:solidFill>
                  <a:srgbClr val="0070C0"/>
                </a:solidFill>
                <a:latin typeface="微軟正黑體" panose="020B0604030504040204" pitchFamily="34" charset="-120"/>
                <a:ea typeface="微軟正黑體" panose="020B0604030504040204" pitchFamily="34" charset="-120"/>
              </a:rPr>
              <a:t>公诉人和法官却又都说不出法轮功学员到底破坏了哪条法律和法规的实施。</a:t>
            </a:r>
            <a:endParaRPr lang="en-US" altLang="zh-TW" sz="2200" b="1" u="sng" dirty="0" smtClean="0">
              <a:solidFill>
                <a:srgbClr val="0070C0"/>
              </a:solidFill>
              <a:latin typeface="微軟正黑體" panose="020B0604030504040204" pitchFamily="34" charset="-120"/>
              <a:ea typeface="微軟正黑體" panose="020B0604030504040204" pitchFamily="34" charset="-120"/>
            </a:endParaRPr>
          </a:p>
        </p:txBody>
      </p:sp>
      <p:sp>
        <p:nvSpPr>
          <p:cNvPr id="5" name="矩形 4"/>
          <p:cNvSpPr/>
          <p:nvPr/>
        </p:nvSpPr>
        <p:spPr>
          <a:xfrm>
            <a:off x="0" y="0"/>
            <a:ext cx="9144000" cy="848937"/>
          </a:xfrm>
          <a:prstGeom prst="rect">
            <a:avLst/>
          </a:prstGeom>
          <a:solidFill>
            <a:schemeClr val="accent4">
              <a:lumMod val="75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10-3. </a:t>
            </a:r>
            <a:r>
              <a:rPr lang="zh-TW" altLang="en-US" sz="3200" b="1" dirty="0" smtClean="0">
                <a:latin typeface="微軟正黑體" panose="020B0604030504040204" pitchFamily="34" charset="-120"/>
                <a:ea typeface="微軟正黑體" panose="020B0604030504040204" pitchFamily="34" charset="-120"/>
              </a:rPr>
              <a:t>切入点參考</a:t>
            </a:r>
            <a:endParaRPr lang="zh-TW" altLang="en-US" dirty="0"/>
          </a:p>
        </p:txBody>
      </p:sp>
      <p:sp>
        <p:nvSpPr>
          <p:cNvPr id="6" name="矩形 5"/>
          <p:cNvSpPr/>
          <p:nvPr/>
        </p:nvSpPr>
        <p:spPr>
          <a:xfrm>
            <a:off x="7020272" y="100432"/>
            <a:ext cx="2026817" cy="648072"/>
          </a:xfrm>
          <a:prstGeom prst="rect">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4">
                    <a:lumMod val="75000"/>
                  </a:schemeClr>
                </a:solidFill>
                <a:latin typeface="微軟正黑體" panose="020B0604030504040204" pitchFamily="34" charset="-120"/>
                <a:ea typeface="微軟正黑體" panose="020B0604030504040204" pitchFamily="34" charset="-120"/>
              </a:rPr>
              <a:t>切入点</a:t>
            </a:r>
            <a:r>
              <a:rPr lang="en-US" altLang="zh-TW" sz="4000" b="1" dirty="0">
                <a:solidFill>
                  <a:schemeClr val="accent4">
                    <a:lumMod val="75000"/>
                  </a:schemeClr>
                </a:solidFill>
                <a:latin typeface="微軟正黑體" panose="020B0604030504040204" pitchFamily="34" charset="-120"/>
                <a:ea typeface="微軟正黑體" panose="020B0604030504040204" pitchFamily="34" charset="-120"/>
              </a:rPr>
              <a:t>2</a:t>
            </a:r>
            <a:endParaRPr lang="zh-TW" altLang="en-US" sz="4000" b="1" dirty="0">
              <a:solidFill>
                <a:schemeClr val="accent4">
                  <a:lumMod val="75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77690785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1835" y="1196753"/>
            <a:ext cx="8772213" cy="3024335"/>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r>
              <a:rPr lang="zh-TW" altLang="en-US" sz="2400" b="1" dirty="0" smtClean="0">
                <a:solidFill>
                  <a:srgbClr val="C00000"/>
                </a:solidFill>
                <a:latin typeface="微軟正黑體" panose="020B0604030504040204" pitchFamily="34" charset="-120"/>
                <a:ea typeface="微軟正黑體" panose="020B0604030504040204" pitchFamily="34" charset="-120"/>
              </a:rPr>
              <a:t>南通</a:t>
            </a:r>
            <a:r>
              <a:rPr lang="zh-CN" altLang="zh-TW" sz="2400" b="1" dirty="0" smtClean="0">
                <a:solidFill>
                  <a:srgbClr val="C00000"/>
                </a:solidFill>
                <a:latin typeface="微軟正黑體" panose="020B0604030504040204" pitchFamily="34" charset="-120"/>
                <a:ea typeface="微軟正黑體" panose="020B0604030504040204" pitchFamily="34" charset="-120"/>
              </a:rPr>
              <a:t>市</a:t>
            </a:r>
            <a:r>
              <a:rPr lang="zh-CN" altLang="zh-TW" sz="2400" dirty="0" smtClean="0">
                <a:latin typeface="微軟正黑體" panose="020B0604030504040204" pitchFamily="34" charset="-120"/>
                <a:ea typeface="微軟正黑體" panose="020B0604030504040204" pitchFamily="34" charset="-120"/>
              </a:rPr>
              <a:t>许多官员因迫害法轮功被国际追查，包括</a:t>
            </a:r>
            <a:endParaRPr lang="en-US" altLang="zh-CN" sz="2400" dirty="0" smtClean="0">
              <a:latin typeface="微軟正黑體" panose="020B0604030504040204" pitchFamily="34" charset="-120"/>
              <a:ea typeface="微軟正黑體" panose="020B0604030504040204" pitchFamily="34" charset="-120"/>
            </a:endParaRPr>
          </a:p>
          <a:p>
            <a:endParaRPr lang="en-US" altLang="zh-CN" sz="2400" dirty="0" smtClean="0">
              <a:latin typeface="微軟正黑體" panose="020B0604030504040204" pitchFamily="34" charset="-120"/>
              <a:ea typeface="微軟正黑體" panose="020B0604030504040204" pitchFamily="34" charset="-120"/>
            </a:endParaRPr>
          </a:p>
          <a:p>
            <a:r>
              <a:rPr lang="zh-CN" altLang="zh-TW" sz="2400" b="1" dirty="0">
                <a:solidFill>
                  <a:schemeClr val="accent6">
                    <a:lumMod val="75000"/>
                  </a:schemeClr>
                </a:solidFill>
                <a:latin typeface="微軟正黑體" panose="020B0604030504040204" pitchFamily="34" charset="-120"/>
                <a:ea typeface="微軟正黑體" panose="020B0604030504040204" pitchFamily="34" charset="-120"/>
              </a:rPr>
              <a:t>南通市</a:t>
            </a:r>
            <a:r>
              <a:rPr lang="zh-CN" altLang="zh-TW" sz="2400" dirty="0">
                <a:latin typeface="微軟正黑體" panose="020B0604030504040204" pitchFamily="34" charset="-120"/>
                <a:ea typeface="微軟正黑體" panose="020B0604030504040204" pitchFamily="34" charset="-120"/>
              </a:rPr>
              <a:t>公安局长</a:t>
            </a:r>
            <a:r>
              <a:rPr lang="zh-CN" altLang="zh-TW" sz="2400" b="1" dirty="0">
                <a:solidFill>
                  <a:srgbClr val="0070C0"/>
                </a:solidFill>
                <a:latin typeface="微軟正黑體" panose="020B0604030504040204" pitchFamily="34" charset="-120"/>
                <a:ea typeface="微軟正黑體" panose="020B0604030504040204" pitchFamily="34" charset="-120"/>
              </a:rPr>
              <a:t>沈文祖</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南</a:t>
            </a:r>
            <a:r>
              <a:rPr lang="zh-CN" altLang="zh-TW" sz="2400" dirty="0">
                <a:latin typeface="微軟正黑體" panose="020B0604030504040204" pitchFamily="34" charset="-120"/>
                <a:ea typeface="微軟正黑體" panose="020B0604030504040204" pitchFamily="34" charset="-120"/>
              </a:rPr>
              <a:t>通市</a:t>
            </a:r>
            <a:r>
              <a:rPr lang="en-US" altLang="zh-TW" sz="2400" dirty="0">
                <a:latin typeface="微軟正黑體" panose="020B0604030504040204" pitchFamily="34" charset="-120"/>
                <a:ea typeface="微軟正黑體" panose="020B0604030504040204" pitchFamily="34" charset="-120"/>
              </a:rPr>
              <a:t>610</a:t>
            </a:r>
            <a:r>
              <a:rPr lang="zh-CN" altLang="zh-TW" sz="2400" dirty="0">
                <a:latin typeface="微軟正黑體" panose="020B0604030504040204" pitchFamily="34" charset="-120"/>
                <a:ea typeface="微軟正黑體" panose="020B0604030504040204" pitchFamily="34" charset="-120"/>
              </a:rPr>
              <a:t>办公室主任</a:t>
            </a:r>
            <a:r>
              <a:rPr lang="zh-CN" altLang="zh-TW" sz="2400" b="1" dirty="0">
                <a:solidFill>
                  <a:srgbClr val="0070C0"/>
                </a:solidFill>
                <a:latin typeface="微軟正黑體" panose="020B0604030504040204" pitchFamily="34" charset="-120"/>
                <a:ea typeface="微軟正黑體" panose="020B0604030504040204" pitchFamily="34" charset="-120"/>
              </a:rPr>
              <a:t>吴忠</a:t>
            </a:r>
            <a:r>
              <a:rPr lang="zh-CN" altLang="zh-TW" sz="2400" b="1" dirty="0" smtClean="0">
                <a:solidFill>
                  <a:srgbClr val="0070C0"/>
                </a:solidFill>
                <a:latin typeface="微軟正黑體" panose="020B0604030504040204" pitchFamily="34" charset="-120"/>
                <a:ea typeface="微軟正黑體" panose="020B0604030504040204" pitchFamily="34" charset="-120"/>
              </a:rPr>
              <a:t>灿</a:t>
            </a:r>
            <a:endParaRPr lang="en-US" altLang="zh-CN" sz="2400" b="1" dirty="0" smtClean="0">
              <a:solidFill>
                <a:srgbClr val="0070C0"/>
              </a:solidFill>
              <a:latin typeface="微軟正黑體" panose="020B0604030504040204" pitchFamily="34" charset="-120"/>
              <a:ea typeface="微軟正黑體" panose="020B0604030504040204" pitchFamily="34" charset="-120"/>
            </a:endParaRPr>
          </a:p>
          <a:p>
            <a:endParaRPr lang="en-US" altLang="zh-CN" sz="2400" b="1" dirty="0" smtClean="0">
              <a:solidFill>
                <a:schemeClr val="accent6">
                  <a:lumMod val="75000"/>
                </a:schemeClr>
              </a:solidFill>
              <a:latin typeface="微軟正黑體" panose="020B0604030504040204" pitchFamily="34" charset="-120"/>
              <a:ea typeface="微軟正黑體" panose="020B0604030504040204" pitchFamily="34" charset="-120"/>
            </a:endParaRPr>
          </a:p>
          <a:p>
            <a:r>
              <a:rPr lang="zh-CN" altLang="zh-TW" sz="2400" b="1" dirty="0" smtClean="0">
                <a:solidFill>
                  <a:schemeClr val="accent6">
                    <a:lumMod val="75000"/>
                  </a:schemeClr>
                </a:solidFill>
                <a:latin typeface="微軟正黑體" panose="020B0604030504040204" pitchFamily="34" charset="-120"/>
                <a:ea typeface="微軟正黑體" panose="020B0604030504040204" pitchFamily="34" charset="-120"/>
              </a:rPr>
              <a:t>港</a:t>
            </a:r>
            <a:r>
              <a:rPr lang="zh-CN" altLang="zh-TW" sz="2400" b="1" dirty="0">
                <a:solidFill>
                  <a:schemeClr val="accent6">
                    <a:lumMod val="75000"/>
                  </a:schemeClr>
                </a:solidFill>
                <a:latin typeface="微軟正黑體" panose="020B0604030504040204" pitchFamily="34" charset="-120"/>
                <a:ea typeface="微軟正黑體" panose="020B0604030504040204" pitchFamily="34" charset="-120"/>
              </a:rPr>
              <a:t>闸区</a:t>
            </a:r>
            <a:r>
              <a:rPr lang="zh-CN" altLang="zh-TW" sz="2400" dirty="0">
                <a:latin typeface="微軟正黑體" panose="020B0604030504040204" pitchFamily="34" charset="-120"/>
                <a:ea typeface="微軟正黑體" panose="020B0604030504040204" pitchFamily="34" charset="-120"/>
              </a:rPr>
              <a:t>政法委书记</a:t>
            </a:r>
            <a:r>
              <a:rPr lang="zh-CN" altLang="zh-TW" sz="2400" b="1" dirty="0">
                <a:solidFill>
                  <a:srgbClr val="0070C0"/>
                </a:solidFill>
                <a:latin typeface="微軟正黑體" panose="020B0604030504040204" pitchFamily="34" charset="-120"/>
                <a:ea typeface="微軟正黑體" panose="020B0604030504040204" pitchFamily="34" charset="-120"/>
              </a:rPr>
              <a:t>周明华、蒋才茂</a:t>
            </a:r>
            <a:r>
              <a:rPr lang="zh-CN" altLang="zh-TW" sz="2400" b="1" dirty="0" smtClean="0">
                <a:solidFill>
                  <a:srgbClr val="0070C0"/>
                </a:solidFill>
                <a:latin typeface="微軟正黑體" panose="020B0604030504040204" pitchFamily="34" charset="-120"/>
                <a:ea typeface="微軟正黑體" panose="020B0604030504040204" pitchFamily="34" charset="-120"/>
              </a:rPr>
              <a:t>、</a:t>
            </a:r>
            <a:endParaRPr lang="en-US" altLang="zh-CN" sz="2400" b="1" dirty="0" smtClean="0">
              <a:solidFill>
                <a:srgbClr val="0070C0"/>
              </a:solidFill>
              <a:latin typeface="微軟正黑體" panose="020B0604030504040204" pitchFamily="34" charset="-120"/>
              <a:ea typeface="微軟正黑體" panose="020B0604030504040204" pitchFamily="34" charset="-120"/>
            </a:endParaRPr>
          </a:p>
          <a:p>
            <a:r>
              <a:rPr lang="zh-CN" altLang="zh-TW" sz="2400" dirty="0" smtClean="0">
                <a:latin typeface="微軟正黑體" panose="020B0604030504040204" pitchFamily="34" charset="-120"/>
                <a:ea typeface="微軟正黑體" panose="020B0604030504040204" pitchFamily="34" charset="-120"/>
              </a:rPr>
              <a:t>港</a:t>
            </a:r>
            <a:r>
              <a:rPr lang="zh-CN" altLang="zh-TW" sz="2400" dirty="0">
                <a:latin typeface="微軟正黑體" panose="020B0604030504040204" pitchFamily="34" charset="-120"/>
                <a:ea typeface="微軟正黑體" panose="020B0604030504040204" pitchFamily="34" charset="-120"/>
              </a:rPr>
              <a:t>闸区</a:t>
            </a:r>
            <a:r>
              <a:rPr lang="en-US" altLang="zh-TW" sz="2400" dirty="0">
                <a:latin typeface="微軟正黑體" panose="020B0604030504040204" pitchFamily="34" charset="-120"/>
                <a:ea typeface="微軟正黑體" panose="020B0604030504040204" pitchFamily="34" charset="-120"/>
              </a:rPr>
              <a:t>610</a:t>
            </a:r>
            <a:r>
              <a:rPr lang="zh-CN" altLang="zh-TW" sz="2400" dirty="0">
                <a:latin typeface="微軟正黑體" panose="020B0604030504040204" pitchFamily="34" charset="-120"/>
                <a:ea typeface="微軟正黑體" panose="020B0604030504040204" pitchFamily="34" charset="-120"/>
              </a:rPr>
              <a:t>办公室综合协调科科长</a:t>
            </a:r>
            <a:r>
              <a:rPr lang="zh-CN" altLang="zh-TW" sz="2400" b="1" dirty="0">
                <a:solidFill>
                  <a:srgbClr val="0070C0"/>
                </a:solidFill>
                <a:latin typeface="微軟正黑體" panose="020B0604030504040204" pitchFamily="34" charset="-120"/>
                <a:ea typeface="微軟正黑體" panose="020B0604030504040204" pitchFamily="34" charset="-120"/>
              </a:rPr>
              <a:t>余树</a:t>
            </a:r>
            <a:r>
              <a:rPr lang="zh-CN" altLang="zh-TW" sz="2400" b="1" dirty="0" smtClean="0">
                <a:solidFill>
                  <a:srgbClr val="0070C0"/>
                </a:solidFill>
                <a:latin typeface="微軟正黑體" panose="020B0604030504040204" pitchFamily="34" charset="-120"/>
                <a:ea typeface="微軟正黑體" panose="020B0604030504040204" pitchFamily="34" charset="-120"/>
              </a:rPr>
              <a:t>和</a:t>
            </a:r>
            <a:r>
              <a:rPr lang="zh-TW" altLang="en-US" sz="2400" b="1" dirty="0">
                <a:solidFill>
                  <a:srgbClr val="0070C0"/>
                </a:solidFill>
                <a:latin typeface="微軟正黑體" panose="020B0604030504040204" pitchFamily="34" charset="-120"/>
                <a:ea typeface="微軟正黑體" panose="020B0604030504040204" pitchFamily="34" charset="-120"/>
              </a:rPr>
              <a:t> </a:t>
            </a:r>
            <a:r>
              <a:rPr lang="zh-TW" altLang="en-US" sz="2400" b="1" dirty="0" smtClean="0">
                <a:solidFill>
                  <a:srgbClr val="0070C0"/>
                </a:solidFill>
                <a:latin typeface="微軟正黑體" panose="020B0604030504040204" pitchFamily="34" charset="-120"/>
                <a:ea typeface="微軟正黑體" panose="020B0604030504040204" pitchFamily="34" charset="-120"/>
              </a:rPr>
              <a:t> </a:t>
            </a:r>
            <a:r>
              <a:rPr lang="zh-TW" altLang="en-US" sz="2400" b="1" dirty="0" smtClean="0">
                <a:latin typeface="微軟正黑體" panose="020B0604030504040204" pitchFamily="34" charset="-120"/>
                <a:ea typeface="微軟正黑體" panose="020B0604030504040204" pitchFamily="34" charset="-120"/>
              </a:rPr>
              <a:t>等人。</a:t>
            </a:r>
            <a:endParaRPr lang="en-US" altLang="zh-CN" sz="2400" dirty="0" smtClean="0">
              <a:latin typeface="微軟正黑體" panose="020B0604030504040204" pitchFamily="34" charset="-120"/>
              <a:ea typeface="微軟正黑體" panose="020B0604030504040204" pitchFamily="34" charset="-120"/>
            </a:endParaRPr>
          </a:p>
        </p:txBody>
      </p:sp>
      <p:sp>
        <p:nvSpPr>
          <p:cNvPr id="6" name="矩形 5"/>
          <p:cNvSpPr/>
          <p:nvPr/>
        </p:nvSpPr>
        <p:spPr>
          <a:xfrm>
            <a:off x="13402" y="1"/>
            <a:ext cx="9130598"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10-4.</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zh-TW" altLang="en-US" sz="3200" b="1" dirty="0">
                <a:latin typeface="微軟正黑體" panose="020B0604030504040204" pitchFamily="34" charset="-120"/>
                <a:ea typeface="微軟正黑體" panose="020B0604030504040204" pitchFamily="34" charset="-120"/>
              </a:rPr>
              <a:t>南通</a:t>
            </a:r>
            <a:r>
              <a:rPr lang="zh-CN" altLang="zh-TW" sz="3200" b="1" dirty="0" smtClean="0">
                <a:latin typeface="微軟正黑體" panose="020B0604030504040204" pitchFamily="34" charset="-120"/>
                <a:ea typeface="微軟正黑體" panose="020B0604030504040204" pitchFamily="34" charset="-120"/>
              </a:rPr>
              <a:t>市</a:t>
            </a:r>
            <a:r>
              <a:rPr lang="zh-TW" altLang="en-US" sz="3200" b="1" dirty="0" smtClean="0">
                <a:solidFill>
                  <a:schemeClr val="bg1"/>
                </a:solidFill>
                <a:latin typeface="微軟正黑體" panose="020B0604030504040204" pitchFamily="34" charset="-120"/>
                <a:ea typeface="微軟正黑體" panose="020B0604030504040204" pitchFamily="34" charset="-120"/>
              </a:rPr>
              <a:t>被国际追查官员</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191396" y="4510237"/>
            <a:ext cx="8774610" cy="830997"/>
          </a:xfrm>
          <a:prstGeom prst="rect">
            <a:avLst/>
          </a:prstGeom>
          <a:ln w="28575">
            <a:solidFill>
              <a:srgbClr val="0070C0"/>
            </a:solidFill>
          </a:ln>
        </p:spPr>
        <p:txBody>
          <a:bodyPr wrap="square">
            <a:spAutoFit/>
          </a:bodyPr>
          <a:lstStyle/>
          <a:p>
            <a:r>
              <a:rPr lang="zh-TW" altLang="en-US" sz="2400" dirty="0" smtClean="0">
                <a:latin typeface="微軟正黑體" panose="020B0604030504040204" pitchFamily="34" charset="-120"/>
                <a:ea typeface="微軟正黑體" panose="020B0604030504040204" pitchFamily="34" charset="-120"/>
              </a:rPr>
              <a:t>到</a:t>
            </a:r>
            <a:r>
              <a:rPr lang="zh-TW" altLang="en-US" sz="2400" dirty="0">
                <a:latin typeface="微軟正黑體" panose="020B0604030504040204" pitchFamily="34" charset="-120"/>
                <a:ea typeface="微軟正黑體" panose="020B0604030504040204" pitchFamily="34" charset="-120"/>
              </a:rPr>
              <a:t>目前為止</a:t>
            </a:r>
            <a:r>
              <a:rPr lang="zh-CN" altLang="en-US" sz="2400" dirty="0" smtClean="0">
                <a:latin typeface="微軟正黑體" panose="020B0604030504040204" pitchFamily="34" charset="-120"/>
                <a:ea typeface="微軟正黑體" panose="020B0604030504040204" pitchFamily="34" charset="-120"/>
              </a:rPr>
              <a:t>，</a:t>
            </a:r>
            <a:r>
              <a:rPr lang="zh-TW" altLang="en-US" sz="2400" b="1" dirty="0">
                <a:solidFill>
                  <a:srgbClr val="C00000"/>
                </a:solidFill>
                <a:latin typeface="微軟正黑體" panose="020B0604030504040204" pitchFamily="34" charset="-120"/>
                <a:ea typeface="微軟正黑體" panose="020B0604030504040204" pitchFamily="34" charset="-120"/>
              </a:rPr>
              <a:t>江蘇</a:t>
            </a:r>
            <a:r>
              <a:rPr lang="zh-TW" altLang="en-US" sz="2400" b="1" dirty="0" smtClean="0">
                <a:solidFill>
                  <a:srgbClr val="C00000"/>
                </a:solidFill>
                <a:latin typeface="微軟正黑體" panose="020B0604030504040204" pitchFamily="34" charset="-120"/>
                <a:ea typeface="微軟正黑體" panose="020B0604030504040204" pitchFamily="34" charset="-120"/>
              </a:rPr>
              <a:t>省</a:t>
            </a:r>
            <a:r>
              <a:rPr lang="zh-CN" altLang="en-US" sz="2400" dirty="0" smtClean="0">
                <a:latin typeface="微軟正黑體" panose="020B0604030504040204" pitchFamily="34" charset="-120"/>
                <a:ea typeface="微軟正黑體" panose="020B0604030504040204" pitchFamily="34" charset="-120"/>
              </a:rPr>
              <a:t>有</a:t>
            </a:r>
            <a:r>
              <a:rPr lang="en-US" altLang="zh-CN" sz="2400" dirty="0" smtClean="0">
                <a:solidFill>
                  <a:srgbClr val="C00000"/>
                </a:solidFill>
                <a:latin typeface="微軟正黑體" panose="020B0604030504040204" pitchFamily="34" charset="-120"/>
                <a:ea typeface="微軟正黑體" panose="020B0604030504040204" pitchFamily="34" charset="-120"/>
              </a:rPr>
              <a:t>1794</a:t>
            </a:r>
            <a:r>
              <a:rPr lang="zh-TW" altLang="en-US" sz="2400" b="1" dirty="0" smtClean="0">
                <a:solidFill>
                  <a:srgbClr val="C00000"/>
                </a:solidFill>
                <a:latin typeface="微軟正黑體" panose="020B0604030504040204" pitchFamily="34" charset="-120"/>
                <a:ea typeface="微軟正黑體" panose="020B0604030504040204" pitchFamily="34" charset="-120"/>
              </a:rPr>
              <a:t>名</a:t>
            </a:r>
            <a:r>
              <a:rPr lang="zh-CN" altLang="en-US" sz="2400" dirty="0" smtClean="0">
                <a:latin typeface="微軟正黑體" panose="020B0604030504040204" pitchFamily="34" charset="-120"/>
                <a:ea typeface="微軟正黑體" panose="020B0604030504040204" pitchFamily="34" charset="-120"/>
              </a:rPr>
              <a:t>的</a:t>
            </a:r>
            <a:r>
              <a:rPr lang="zh-CN" altLang="en-US" sz="2400" dirty="0">
                <a:latin typeface="微軟正黑體" panose="020B0604030504040204" pitchFamily="34" charset="-120"/>
                <a:ea typeface="微軟正黑體" panose="020B0604030504040204" pitchFamily="34" charset="-120"/>
              </a:rPr>
              <a:t>公檢法司</a:t>
            </a:r>
            <a:r>
              <a:rPr lang="zh-TW" altLang="en-US" sz="2400" dirty="0">
                <a:latin typeface="微軟正黑體" panose="020B0604030504040204" pitchFamily="34" charset="-120"/>
                <a:ea typeface="微軟正黑體" panose="020B0604030504040204" pitchFamily="34" charset="-120"/>
              </a:rPr>
              <a:t>、教育界、媒體界</a:t>
            </a:r>
            <a:r>
              <a:rPr lang="zh-CN" altLang="en-US" sz="2400" dirty="0">
                <a:latin typeface="微軟正黑體" panose="020B0604030504040204" pitchFamily="34" charset="-120"/>
                <a:ea typeface="微軟正黑體" panose="020B0604030504040204" pitchFamily="34" charset="-120"/>
              </a:rPr>
              <a:t>等人員因迫害法輪功學員，被海外組織“追查國際”立案追查</a:t>
            </a:r>
            <a:endParaRPr lang="zh-TW" altLang="en-US" sz="2400" dirty="0">
              <a:latin typeface="微軟正黑體" panose="020B0604030504040204" pitchFamily="34" charset="-120"/>
              <a:ea typeface="微軟正黑體" panose="020B0604030504040204" pitchFamily="34" charset="-120"/>
            </a:endParaRPr>
          </a:p>
        </p:txBody>
      </p:sp>
      <p:sp>
        <p:nvSpPr>
          <p:cNvPr id="8" name="矩形 7"/>
          <p:cNvSpPr/>
          <p:nvPr/>
        </p:nvSpPr>
        <p:spPr>
          <a:xfrm>
            <a:off x="7164288" y="100432"/>
            <a:ext cx="1847942" cy="648072"/>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rgbClr val="0070C0"/>
                </a:solidFill>
                <a:latin typeface="微軟正黑體" panose="020B0604030504040204" pitchFamily="34" charset="-120"/>
                <a:ea typeface="微軟正黑體" panose="020B0604030504040204" pitchFamily="34" charset="-120"/>
              </a:rPr>
              <a:t>追查</a:t>
            </a:r>
            <a:r>
              <a:rPr lang="en-US" altLang="zh-TW" sz="4000" b="1" dirty="0">
                <a:solidFill>
                  <a:srgbClr val="0070C0"/>
                </a:solidFill>
                <a:latin typeface="微軟正黑體" panose="020B0604030504040204" pitchFamily="34" charset="-120"/>
                <a:ea typeface="微軟正黑體" panose="020B0604030504040204" pitchFamily="34" charset="-120"/>
              </a:rPr>
              <a:t>2</a:t>
            </a:r>
            <a:endParaRPr lang="zh-TW" altLang="en-US" sz="4000" b="1" dirty="0">
              <a:solidFill>
                <a:srgbClr val="0070C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1581315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8706" y="184283"/>
            <a:ext cx="4722768"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11-3.</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XX</a:t>
            </a:r>
            <a:r>
              <a:rPr lang="zh-TW" altLang="en-US" sz="3200" b="1" dirty="0" smtClean="0">
                <a:solidFill>
                  <a:schemeClr val="bg1"/>
                </a:solidFill>
                <a:latin typeface="微軟正黑體" panose="020B0604030504040204" pitchFamily="34" charset="-120"/>
                <a:ea typeface="微軟正黑體" panose="020B0604030504040204" pitchFamily="34" charset="-120"/>
              </a:rPr>
              <a:t>市官員惡報實例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3402" y="1"/>
            <a:ext cx="9130598"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10-5.</a:t>
            </a:r>
            <a:r>
              <a:rPr lang="zh-TW" altLang="en-US" sz="3200" b="1" dirty="0" smtClean="0">
                <a:solidFill>
                  <a:schemeClr val="bg1"/>
                </a:solidFill>
                <a:latin typeface="微軟正黑體" panose="020B0604030504040204" pitchFamily="34" charset="-120"/>
                <a:ea typeface="微軟正黑體" panose="020B0604030504040204" pitchFamily="34" charset="-120"/>
              </a:rPr>
              <a:t> 南通市官员恶报案例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latin typeface="微軟正黑體" panose="020B0604030504040204" pitchFamily="34" charset="-120"/>
                <a:ea typeface="微軟正黑體" panose="020B0604030504040204" pitchFamily="34" charset="-120"/>
              </a:rPr>
              <a:t>惡報</a:t>
            </a:r>
            <a:r>
              <a:rPr lang="en-US" altLang="zh-TW" sz="4000" b="1" dirty="0" smtClean="0">
                <a:latin typeface="微軟正黑體" panose="020B0604030504040204" pitchFamily="34" charset="-120"/>
                <a:ea typeface="微軟正黑體" panose="020B0604030504040204" pitchFamily="34" charset="-120"/>
              </a:rPr>
              <a:t>2</a:t>
            </a:r>
            <a:endParaRPr lang="zh-TW" altLang="en-US" sz="4000" b="1" dirty="0">
              <a:latin typeface="微軟正黑體" panose="020B0604030504040204" pitchFamily="34" charset="-120"/>
              <a:ea typeface="微軟正黑體" panose="020B0604030504040204" pitchFamily="34" charset="-120"/>
            </a:endParaRPr>
          </a:p>
        </p:txBody>
      </p:sp>
      <p:sp>
        <p:nvSpPr>
          <p:cNvPr id="5" name="Rectangle 4"/>
          <p:cNvSpPr/>
          <p:nvPr/>
        </p:nvSpPr>
        <p:spPr>
          <a:xfrm>
            <a:off x="179512" y="980728"/>
            <a:ext cx="8856984" cy="5447645"/>
          </a:xfrm>
          <a:prstGeom prst="rect">
            <a:avLst/>
          </a:prstGeom>
        </p:spPr>
        <p:txBody>
          <a:bodyPr wrap="square">
            <a:spAutoFit/>
          </a:bodyPr>
          <a:lstStyle/>
          <a:p>
            <a:r>
              <a:rPr lang="zh-TW" altLang="en-US" sz="2200" b="1" u="sng" dirty="0" smtClean="0">
                <a:latin typeface="微軟正黑體" panose="020B0604030504040204" pitchFamily="34" charset="-120"/>
                <a:ea typeface="微軟正黑體" panose="020B0604030504040204" pitchFamily="34" charset="-120"/>
              </a:rPr>
              <a:t>原</a:t>
            </a:r>
            <a:r>
              <a:rPr lang="en-US" altLang="zh-TW" sz="2200" b="1" u="sng" dirty="0" err="1" smtClean="0">
                <a:latin typeface="微軟正黑體" panose="020B0604030504040204" pitchFamily="34" charset="-120"/>
                <a:ea typeface="微軟正黑體" panose="020B0604030504040204" pitchFamily="34" charset="-120"/>
              </a:rPr>
              <a:t>南通市副市长</a:t>
            </a:r>
            <a:r>
              <a:rPr lang="zh-TW" altLang="en-US" sz="2200" b="1" u="sng" dirty="0" smtClean="0">
                <a:latin typeface="微軟正黑體" panose="020B0604030504040204" pitchFamily="34" charset="-120"/>
                <a:ea typeface="微軟正黑體" panose="020B0604030504040204" pitchFamily="34" charset="-120"/>
              </a:rPr>
              <a:t>，</a:t>
            </a:r>
            <a:r>
              <a:rPr lang="en-US" sz="2200" b="1" u="sng" dirty="0" err="1" smtClean="0">
                <a:solidFill>
                  <a:srgbClr val="0070C0"/>
                </a:solidFill>
                <a:latin typeface="微軟正黑體" panose="020B0604030504040204" pitchFamily="34" charset="-120"/>
                <a:ea typeface="微軟正黑體" panose="020B0604030504040204" pitchFamily="34" charset="-120"/>
              </a:rPr>
              <a:t>沈振新</a:t>
            </a:r>
            <a:r>
              <a:rPr lang="zh-TW" altLang="en-US" sz="2200" b="1" u="sng" dirty="0" smtClean="0">
                <a:latin typeface="微軟正黑體" panose="020B0604030504040204" pitchFamily="34" charset="-120"/>
                <a:ea typeface="微軟正黑體" panose="020B0604030504040204" pitchFamily="34" charset="-120"/>
              </a:rPr>
              <a:t>，</a:t>
            </a:r>
            <a:r>
              <a:rPr lang="en-US" altLang="zh-TW" sz="2200" b="1" u="sng" dirty="0" err="1" smtClean="0">
                <a:solidFill>
                  <a:srgbClr val="C00000"/>
                </a:solidFill>
                <a:latin typeface="微軟正黑體" panose="020B0604030504040204" pitchFamily="34" charset="-120"/>
                <a:ea typeface="微軟正黑體" panose="020B0604030504040204" pitchFamily="34" charset="-120"/>
              </a:rPr>
              <a:t>判刑入狱</a:t>
            </a:r>
            <a:endParaRPr lang="en-US" altLang="zh-TW" sz="2200" b="1" u="sng" dirty="0" smtClean="0">
              <a:solidFill>
                <a:srgbClr val="C00000"/>
              </a:solidFill>
              <a:latin typeface="微軟正黑體" panose="020B0604030504040204" pitchFamily="34" charset="-120"/>
              <a:ea typeface="微軟正黑體" panose="020B0604030504040204" pitchFamily="34" charset="-120"/>
            </a:endParaRPr>
          </a:p>
          <a:p>
            <a:endParaRPr lang="en-US" sz="2200" dirty="0" smtClean="0">
              <a:latin typeface="微軟正黑體" panose="020B0604030504040204" pitchFamily="34" charset="-120"/>
              <a:ea typeface="微軟正黑體" panose="020B0604030504040204" pitchFamily="34" charset="-120"/>
            </a:endParaRPr>
          </a:p>
          <a:p>
            <a:r>
              <a:rPr lang="en-US" sz="2200" dirty="0" err="1" smtClean="0">
                <a:latin typeface="微軟正黑體" panose="020B0604030504040204" pitchFamily="34" charset="-120"/>
                <a:ea typeface="微軟正黑體" panose="020B0604030504040204" pitchFamily="34" charset="-120"/>
              </a:rPr>
              <a:t>为法轮功学员</a:t>
            </a:r>
            <a:r>
              <a:rPr lang="en-US" altLang="zh-TW" sz="2200" dirty="0" err="1" smtClean="0">
                <a:latin typeface="微軟正黑體" panose="020B0604030504040204" pitchFamily="34" charset="-120"/>
                <a:ea typeface="微軟正黑體" panose="020B0604030504040204" pitchFamily="34" charset="-120"/>
              </a:rPr>
              <a:t>陈汉昌</a:t>
            </a:r>
            <a:r>
              <a:rPr lang="en-US" sz="2200" dirty="0" err="1" smtClean="0">
                <a:latin typeface="微軟正黑體" panose="020B0604030504040204" pitchFamily="34" charset="-120"/>
                <a:ea typeface="微軟正黑體" panose="020B0604030504040204" pitchFamily="34" charset="-120"/>
              </a:rPr>
              <a:t>迫害致死案</a:t>
            </a:r>
            <a:r>
              <a:rPr lang="en-US" sz="2200" dirty="0" err="1" smtClean="0">
                <a:solidFill>
                  <a:srgbClr val="C00000"/>
                </a:solidFill>
                <a:latin typeface="微軟正黑體" panose="020B0604030504040204" pitchFamily="34" charset="-120"/>
                <a:ea typeface="微軟正黑體" panose="020B0604030504040204" pitchFamily="34" charset="-120"/>
              </a:rPr>
              <a:t>主要责任人</a:t>
            </a:r>
            <a:r>
              <a:rPr lang="en-US" sz="2200" dirty="0" err="1" smtClean="0">
                <a:latin typeface="微軟正黑體" panose="020B0604030504040204" pitchFamily="34" charset="-120"/>
                <a:ea typeface="微軟正黑體" panose="020B0604030504040204" pitchFamily="34" charset="-120"/>
              </a:rPr>
              <a:t>，已被列入追查</a:t>
            </a:r>
            <a:r>
              <a:rPr lang="en-US" sz="2200" b="1" dirty="0" err="1" smtClean="0">
                <a:solidFill>
                  <a:srgbClr val="0070C0"/>
                </a:solidFill>
                <a:latin typeface="微軟正黑體" panose="020B0604030504040204" pitchFamily="34" charset="-120"/>
                <a:ea typeface="微軟正黑體" panose="020B0604030504040204" pitchFamily="34" charset="-120"/>
              </a:rPr>
              <a:t>国际追查范围</a:t>
            </a:r>
            <a:r>
              <a:rPr lang="en-US" sz="2200" dirty="0" err="1" smtClean="0">
                <a:latin typeface="微軟正黑體" panose="020B0604030504040204" pitchFamily="34" charset="-120"/>
                <a:ea typeface="微軟正黑體" panose="020B0604030504040204" pitchFamily="34" charset="-120"/>
              </a:rPr>
              <a:t>，二零一二年七月，沈振新因贪污受贿罪被江苏省纪委</a:t>
            </a:r>
            <a:r>
              <a:rPr lang="en-US" sz="2200" dirty="0" err="1" smtClean="0">
                <a:solidFill>
                  <a:srgbClr val="C00000"/>
                </a:solidFill>
                <a:latin typeface="微軟正黑體" panose="020B0604030504040204" pitchFamily="34" charset="-120"/>
                <a:ea typeface="微軟正黑體" panose="020B0604030504040204" pitchFamily="34" charset="-120"/>
              </a:rPr>
              <a:t>双规</a:t>
            </a:r>
            <a:r>
              <a:rPr lang="en-US" sz="2200" dirty="0" smtClean="0">
                <a:latin typeface="微軟正黑體" panose="020B0604030504040204" pitchFamily="34" charset="-120"/>
                <a:ea typeface="微軟正黑體" panose="020B0604030504040204" pitchFamily="34" charset="-120"/>
              </a:rPr>
              <a:t>。</a:t>
            </a:r>
          </a:p>
          <a:p>
            <a:r>
              <a:rPr lang="en-US" sz="2200" dirty="0" err="1" smtClean="0">
                <a:latin typeface="微軟正黑體" panose="020B0604030504040204" pitchFamily="34" charset="-120"/>
                <a:ea typeface="微軟正黑體" panose="020B0604030504040204" pitchFamily="34" charset="-120"/>
              </a:rPr>
              <a:t>据知情人士透露，司法部门在调查处理沈振新的案件时，仅他老婆供认的贪污受贿款就高达二千万元，据悉，目前沈振新已被</a:t>
            </a:r>
            <a:r>
              <a:rPr lang="en-US" sz="2200" b="1" u="sng" dirty="0" err="1" smtClean="0">
                <a:solidFill>
                  <a:srgbClr val="C00000"/>
                </a:solidFill>
                <a:latin typeface="微軟正黑體" panose="020B0604030504040204" pitchFamily="34" charset="-120"/>
                <a:ea typeface="微軟正黑體" panose="020B0604030504040204" pitchFamily="34" charset="-120"/>
              </a:rPr>
              <a:t>判刑入狱</a:t>
            </a:r>
            <a:r>
              <a:rPr lang="en-US" sz="2200" dirty="0" smtClean="0">
                <a:latin typeface="微軟正黑體" panose="020B0604030504040204" pitchFamily="34" charset="-120"/>
                <a:ea typeface="微軟正黑體" panose="020B0604030504040204" pitchFamily="34" charset="-120"/>
              </a:rPr>
              <a:t>。</a:t>
            </a:r>
            <a:endParaRPr lang="zh-TW" altLang="en-US" sz="2200" dirty="0">
              <a:latin typeface="微軟正黑體" panose="020B0604030504040204" pitchFamily="34" charset="-120"/>
              <a:ea typeface="微軟正黑體" panose="020B0604030504040204" pitchFamily="34" charset="-120"/>
            </a:endParaRPr>
          </a:p>
          <a:p>
            <a:r>
              <a:rPr lang="en-US" sz="2000" dirty="0" smtClean="0">
                <a:solidFill>
                  <a:srgbClr val="008000"/>
                </a:solidFill>
                <a:latin typeface="微軟正黑體" panose="020B0604030504040204" pitchFamily="34" charset="-120"/>
                <a:ea typeface="微軟正黑體" panose="020B0604030504040204" pitchFamily="34" charset="-120"/>
              </a:rPr>
              <a:t>来源：明慧网</a:t>
            </a:r>
            <a:r>
              <a:rPr lang="en-US" altLang="zh-TW" sz="2000" dirty="0" smtClean="0">
                <a:solidFill>
                  <a:srgbClr val="008000"/>
                </a:solidFill>
                <a:latin typeface="微軟正黑體" panose="020B0604030504040204" pitchFamily="34" charset="-120"/>
                <a:ea typeface="微軟正黑體" panose="020B0604030504040204" pitchFamily="34" charset="-120"/>
              </a:rPr>
              <a:t>2013</a:t>
            </a:r>
            <a:r>
              <a:rPr lang="en-US" sz="2000" dirty="0">
                <a:solidFill>
                  <a:srgbClr val="008000"/>
                </a:solidFill>
                <a:latin typeface="微軟正黑體" panose="020B0604030504040204" pitchFamily="34" charset="-120"/>
                <a:ea typeface="微軟正黑體" panose="020B0604030504040204" pitchFamily="34" charset="-120"/>
              </a:rPr>
              <a:t>年</a:t>
            </a:r>
            <a:r>
              <a:rPr lang="en-US" altLang="zh-TW" sz="2000" dirty="0">
                <a:solidFill>
                  <a:srgbClr val="008000"/>
                </a:solidFill>
                <a:latin typeface="微軟正黑體" panose="020B0604030504040204" pitchFamily="34" charset="-120"/>
                <a:ea typeface="微軟正黑體" panose="020B0604030504040204" pitchFamily="34" charset="-120"/>
              </a:rPr>
              <a:t>3</a:t>
            </a:r>
            <a:r>
              <a:rPr lang="en-US" sz="2000" dirty="0">
                <a:solidFill>
                  <a:srgbClr val="008000"/>
                </a:solidFill>
                <a:latin typeface="微軟正黑體" panose="020B0604030504040204" pitchFamily="34" charset="-120"/>
                <a:ea typeface="微軟正黑體" panose="020B0604030504040204" pitchFamily="34" charset="-120"/>
              </a:rPr>
              <a:t>月</a:t>
            </a:r>
            <a:r>
              <a:rPr lang="en-US" altLang="zh-TW" sz="2000" dirty="0" smtClean="0">
                <a:solidFill>
                  <a:srgbClr val="008000"/>
                </a:solidFill>
                <a:latin typeface="微軟正黑體" panose="020B0604030504040204" pitchFamily="34" charset="-120"/>
                <a:ea typeface="微軟正黑體" panose="020B0604030504040204" pitchFamily="34" charset="-120"/>
              </a:rPr>
              <a:t>8</a:t>
            </a:r>
            <a:r>
              <a:rPr lang="en-US" sz="2000" dirty="0" smtClean="0">
                <a:solidFill>
                  <a:srgbClr val="008000"/>
                </a:solidFill>
                <a:latin typeface="微軟正黑體" panose="020B0604030504040204" pitchFamily="34" charset="-120"/>
                <a:ea typeface="微軟正黑體" panose="020B0604030504040204" pitchFamily="34" charset="-120"/>
              </a:rPr>
              <a:t>日报导</a:t>
            </a:r>
            <a:endParaRPr lang="zh-TW" altLang="en-US" sz="2000" dirty="0">
              <a:solidFill>
                <a:srgbClr val="008000"/>
              </a:solidFill>
              <a:latin typeface="微軟正黑體" panose="020B0604030504040204" pitchFamily="34" charset="-120"/>
              <a:ea typeface="微軟正黑體" panose="020B0604030504040204" pitchFamily="34" charset="-120"/>
            </a:endParaRPr>
          </a:p>
          <a:p>
            <a:endParaRPr lang="en-US" sz="2200" dirty="0" smtClean="0">
              <a:latin typeface="微軟正黑體" panose="020B0604030504040204" pitchFamily="34" charset="-120"/>
              <a:ea typeface="微軟正黑體" panose="020B0604030504040204" pitchFamily="34" charset="-120"/>
            </a:endParaRPr>
          </a:p>
          <a:p>
            <a:r>
              <a:rPr lang="en-US" altLang="zh-TW" sz="2200" b="1" u="sng" dirty="0" err="1" smtClean="0">
                <a:latin typeface="微軟正黑體" panose="020B0604030504040204" pitchFamily="34" charset="-120"/>
                <a:ea typeface="微軟正黑體" panose="020B0604030504040204" pitchFamily="34" charset="-120"/>
              </a:rPr>
              <a:t>江苏南通市虹桥派出所所长</a:t>
            </a:r>
            <a:r>
              <a:rPr lang="zh-TW" altLang="en-US" sz="2200" b="1" u="sng" dirty="0" smtClean="0">
                <a:latin typeface="微軟正黑體" panose="020B0604030504040204" pitchFamily="34" charset="-120"/>
                <a:ea typeface="微軟正黑體" panose="020B0604030504040204" pitchFamily="34" charset="-120"/>
              </a:rPr>
              <a:t>，</a:t>
            </a:r>
            <a:r>
              <a:rPr lang="en-US" sz="2200" b="1" u="sng" dirty="0" err="1" smtClean="0">
                <a:solidFill>
                  <a:srgbClr val="0070C0"/>
                </a:solidFill>
                <a:latin typeface="微軟正黑體" panose="020B0604030504040204" pitchFamily="34" charset="-120"/>
                <a:ea typeface="微軟正黑體" panose="020B0604030504040204" pitchFamily="34" charset="-120"/>
              </a:rPr>
              <a:t>李兰军</a:t>
            </a:r>
            <a:r>
              <a:rPr lang="zh-TW" altLang="en-US" sz="2200" b="1" u="sng" dirty="0" smtClean="0">
                <a:latin typeface="微軟正黑體" panose="020B0604030504040204" pitchFamily="34" charset="-120"/>
                <a:ea typeface="微軟正黑體" panose="020B0604030504040204" pitchFamily="34" charset="-120"/>
              </a:rPr>
              <a:t>，</a:t>
            </a:r>
            <a:r>
              <a:rPr lang="en-US" altLang="zh-TW" sz="2200" b="1" u="sng" dirty="0" err="1" smtClean="0">
                <a:solidFill>
                  <a:srgbClr val="C00000"/>
                </a:solidFill>
                <a:latin typeface="微軟正黑體" panose="020B0604030504040204" pitchFamily="34" charset="-120"/>
                <a:ea typeface="微軟正黑體" panose="020B0604030504040204" pitchFamily="34" charset="-120"/>
              </a:rPr>
              <a:t>跳楼自杀</a:t>
            </a:r>
            <a:endParaRPr lang="en-US" altLang="zh-TW" sz="2200" b="1" u="sng" dirty="0" smtClean="0">
              <a:solidFill>
                <a:srgbClr val="C00000"/>
              </a:solidFill>
              <a:latin typeface="微軟正黑體" panose="020B0604030504040204" pitchFamily="34" charset="-120"/>
              <a:ea typeface="微軟正黑體" panose="020B0604030504040204" pitchFamily="34" charset="-120"/>
            </a:endParaRPr>
          </a:p>
          <a:p>
            <a:endParaRPr lang="en-US" altLang="zh-TW" sz="2200" dirty="0">
              <a:latin typeface="微軟正黑體" panose="020B0604030504040204" pitchFamily="34" charset="-120"/>
              <a:ea typeface="微軟正黑體" panose="020B0604030504040204" pitchFamily="34" charset="-120"/>
            </a:endParaRPr>
          </a:p>
          <a:p>
            <a:r>
              <a:rPr lang="en-US" sz="2200" dirty="0" smtClean="0">
                <a:latin typeface="微軟正黑體" panose="020B0604030504040204" pitchFamily="34" charset="-120"/>
                <a:ea typeface="微軟正黑體" panose="020B0604030504040204" pitchFamily="34" charset="-120"/>
              </a:rPr>
              <a:t>2012年，担任虹桥派出所所长期间，曾积极配合南通市崇川国保</a:t>
            </a:r>
            <a:r>
              <a:rPr lang="en-US" altLang="zh-TW" sz="2200" dirty="0" smtClean="0">
                <a:latin typeface="微軟正黑體" panose="020B0604030504040204" pitchFamily="34" charset="-120"/>
                <a:ea typeface="微軟正黑體" panose="020B0604030504040204" pitchFamily="34" charset="-120"/>
              </a:rPr>
              <a:t>610</a:t>
            </a:r>
            <a:r>
              <a:rPr lang="en-US" sz="2200" dirty="0" smtClean="0">
                <a:solidFill>
                  <a:srgbClr val="FF0000"/>
                </a:solidFill>
                <a:latin typeface="微軟正黑體" panose="020B0604030504040204" pitchFamily="34" charset="-120"/>
                <a:ea typeface="微軟正黑體" panose="020B0604030504040204" pitchFamily="34" charset="-120"/>
              </a:rPr>
              <a:t>迫害法轮功学员</a:t>
            </a:r>
            <a:r>
              <a:rPr lang="en-US" sz="2200" dirty="0" smtClean="0">
                <a:latin typeface="微軟正黑體" panose="020B0604030504040204" pitchFamily="34" charset="-120"/>
                <a:ea typeface="微軟正黑體" panose="020B0604030504040204" pitchFamily="34" charset="-120"/>
              </a:rPr>
              <a:t>，导致虹桥地区多名法轮功学员</a:t>
            </a:r>
            <a:r>
              <a:rPr lang="en-US" sz="2200" dirty="0" smtClean="0">
                <a:solidFill>
                  <a:srgbClr val="FF0000"/>
                </a:solidFill>
                <a:latin typeface="微軟正黑體" panose="020B0604030504040204" pitchFamily="34" charset="-120"/>
                <a:ea typeface="微軟正黑體" panose="020B0604030504040204" pitchFamily="34" charset="-120"/>
              </a:rPr>
              <a:t>被抓被判刑</a:t>
            </a:r>
            <a:r>
              <a:rPr lang="en-US" sz="2200" dirty="0" smtClean="0">
                <a:latin typeface="微軟正黑體" panose="020B0604030504040204" pitchFamily="34" charset="-120"/>
                <a:ea typeface="微軟正黑體" panose="020B0604030504040204" pitchFamily="34" charset="-120"/>
              </a:rPr>
              <a:t>，李兰军还积极支持虹桥地区搞诬蔑大法毒害众生的宣传栏。</a:t>
            </a:r>
            <a:endParaRPr lang="zh-TW" altLang="en-US" sz="2200" dirty="0">
              <a:latin typeface="微軟正黑體" panose="020B0604030504040204" pitchFamily="34" charset="-120"/>
              <a:ea typeface="微軟正黑體" panose="020B0604030504040204" pitchFamily="34" charset="-120"/>
            </a:endParaRPr>
          </a:p>
          <a:p>
            <a:r>
              <a:rPr lang="en-US" altLang="zh-TW" sz="2200" dirty="0">
                <a:latin typeface="微軟正黑體" panose="020B0604030504040204" pitchFamily="34" charset="-120"/>
                <a:ea typeface="微軟正黑體" panose="020B0604030504040204" pitchFamily="34" charset="-120"/>
              </a:rPr>
              <a:t>2016</a:t>
            </a:r>
            <a:r>
              <a:rPr lang="en-US" sz="2200" dirty="0">
                <a:latin typeface="微軟正黑體" panose="020B0604030504040204" pitchFamily="34" charset="-120"/>
                <a:ea typeface="微軟正黑體" panose="020B0604030504040204" pitchFamily="34" charset="-120"/>
              </a:rPr>
              <a:t>年</a:t>
            </a:r>
            <a:r>
              <a:rPr lang="en-US" altLang="zh-TW" sz="2200" dirty="0" smtClean="0">
                <a:latin typeface="微軟正黑體" panose="020B0604030504040204" pitchFamily="34" charset="-120"/>
                <a:ea typeface="微軟正黑體" panose="020B0604030504040204" pitchFamily="34" charset="-120"/>
              </a:rPr>
              <a:t>1</a:t>
            </a:r>
            <a:r>
              <a:rPr lang="en-US" sz="2200" dirty="0" smtClean="0">
                <a:latin typeface="微軟正黑體" panose="020B0604030504040204" pitchFamily="34" charset="-120"/>
                <a:ea typeface="微軟正黑體" panose="020B0604030504040204" pitchFamily="34" charset="-120"/>
              </a:rPr>
              <a:t>月某日凌晨，李兰军在自家住宅高楼</a:t>
            </a:r>
            <a:r>
              <a:rPr lang="en-US" sz="2200" b="1" u="sng" dirty="0" smtClean="0">
                <a:solidFill>
                  <a:srgbClr val="C00000"/>
                </a:solidFill>
                <a:latin typeface="微軟正黑體" panose="020B0604030504040204" pitchFamily="34" charset="-120"/>
                <a:ea typeface="微軟正黑體" panose="020B0604030504040204" pitchFamily="34" charset="-120"/>
              </a:rPr>
              <a:t>跳楼自杀</a:t>
            </a:r>
            <a:r>
              <a:rPr lang="en-US" sz="2200" dirty="0" smtClean="0">
                <a:latin typeface="微軟正黑體" panose="020B0604030504040204" pitchFamily="34" charset="-120"/>
                <a:ea typeface="微軟正黑體" panose="020B0604030504040204" pitchFamily="34" charset="-120"/>
              </a:rPr>
              <a:t>，当人发现时，已全身冰冷僵硬死亡。</a:t>
            </a:r>
            <a:endParaRPr lang="zh-TW" altLang="en-US" sz="2200" dirty="0">
              <a:latin typeface="微軟正黑體" panose="020B0604030504040204" pitchFamily="34" charset="-120"/>
              <a:ea typeface="微軟正黑體" panose="020B0604030504040204" pitchFamily="34" charset="-120"/>
            </a:endParaRPr>
          </a:p>
          <a:p>
            <a:r>
              <a:rPr lang="en-US" sz="2000" dirty="0" smtClean="0">
                <a:solidFill>
                  <a:srgbClr val="008000"/>
                </a:solidFill>
                <a:latin typeface="微軟正黑體" panose="020B0604030504040204" pitchFamily="34" charset="-120"/>
                <a:ea typeface="微軟正黑體" panose="020B0604030504040204" pitchFamily="34" charset="-120"/>
              </a:rPr>
              <a:t>来源：明慧网</a:t>
            </a:r>
            <a:r>
              <a:rPr lang="en-US" altLang="zh-TW" sz="2000" dirty="0" smtClean="0">
                <a:solidFill>
                  <a:srgbClr val="008000"/>
                </a:solidFill>
                <a:latin typeface="微軟正黑體" panose="020B0604030504040204" pitchFamily="34" charset="-120"/>
                <a:ea typeface="微軟正黑體" panose="020B0604030504040204" pitchFamily="34" charset="-120"/>
              </a:rPr>
              <a:t>2016</a:t>
            </a:r>
            <a:r>
              <a:rPr lang="en-US" sz="2000" dirty="0">
                <a:solidFill>
                  <a:srgbClr val="008000"/>
                </a:solidFill>
                <a:latin typeface="微軟正黑體" panose="020B0604030504040204" pitchFamily="34" charset="-120"/>
                <a:ea typeface="微軟正黑體" panose="020B0604030504040204" pitchFamily="34" charset="-120"/>
              </a:rPr>
              <a:t>年</a:t>
            </a:r>
            <a:r>
              <a:rPr lang="en-US" altLang="zh-TW" sz="2000" dirty="0">
                <a:solidFill>
                  <a:srgbClr val="008000"/>
                </a:solidFill>
                <a:latin typeface="微軟正黑體" panose="020B0604030504040204" pitchFamily="34" charset="-120"/>
                <a:ea typeface="微軟正黑體" panose="020B0604030504040204" pitchFamily="34" charset="-120"/>
              </a:rPr>
              <a:t>5</a:t>
            </a:r>
            <a:r>
              <a:rPr lang="en-US" sz="2000" dirty="0">
                <a:solidFill>
                  <a:srgbClr val="008000"/>
                </a:solidFill>
                <a:latin typeface="微軟正黑體" panose="020B0604030504040204" pitchFamily="34" charset="-120"/>
                <a:ea typeface="微軟正黑體" panose="020B0604030504040204" pitchFamily="34" charset="-120"/>
              </a:rPr>
              <a:t>月</a:t>
            </a:r>
            <a:r>
              <a:rPr lang="en-US" altLang="zh-TW" sz="2000" dirty="0" smtClean="0">
                <a:solidFill>
                  <a:srgbClr val="008000"/>
                </a:solidFill>
                <a:latin typeface="微軟正黑體" panose="020B0604030504040204" pitchFamily="34" charset="-120"/>
                <a:ea typeface="微軟正黑體" panose="020B0604030504040204" pitchFamily="34" charset="-120"/>
              </a:rPr>
              <a:t>30</a:t>
            </a:r>
            <a:r>
              <a:rPr lang="en-US" sz="2000" dirty="0" smtClean="0">
                <a:solidFill>
                  <a:srgbClr val="008000"/>
                </a:solidFill>
                <a:latin typeface="微軟正黑體" panose="020B0604030504040204" pitchFamily="34" charset="-120"/>
                <a:ea typeface="微軟正黑體" panose="020B0604030504040204" pitchFamily="34" charset="-120"/>
              </a:rPr>
              <a:t>日报导</a:t>
            </a:r>
            <a:endParaRPr lang="zh-TW" altLang="en-US" sz="2000" dirty="0">
              <a:solidFill>
                <a:srgbClr val="008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89776721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77410" y="848937"/>
            <a:ext cx="8786543" cy="5119530"/>
          </a:xfrm>
          <a:prstGeom prst="rect">
            <a:avLst/>
          </a:prstGeom>
          <a:ln>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TW" altLang="en-US" dirty="0"/>
          </a:p>
        </p:txBody>
      </p:sp>
      <p:sp>
        <p:nvSpPr>
          <p:cNvPr id="11" name="矩形 10"/>
          <p:cNvSpPr/>
          <p:nvPr/>
        </p:nvSpPr>
        <p:spPr>
          <a:xfrm>
            <a:off x="197695" y="980728"/>
            <a:ext cx="8748609" cy="5447645"/>
          </a:xfrm>
          <a:prstGeom prst="rect">
            <a:avLst/>
          </a:prstGeom>
        </p:spPr>
        <p:txBody>
          <a:bodyPr wrap="square">
            <a:spAutoFit/>
          </a:bodyPr>
          <a:lstStyle/>
          <a:p>
            <a:endParaRPr lang="en-US" altLang="zh-TW" sz="2000" b="1" dirty="0" smtClean="0">
              <a:solidFill>
                <a:prstClr val="black"/>
              </a:solidFill>
              <a:latin typeface="微軟正黑體" panose="020B0604030504040204" pitchFamily="34" charset="-120"/>
              <a:ea typeface="微軟正黑體" panose="020B0604030504040204" pitchFamily="34" charset="-120"/>
            </a:endParaRPr>
          </a:p>
          <a:p>
            <a:r>
              <a:rPr lang="zh-TW" altLang="en-US" sz="2400" b="1" dirty="0" smtClean="0">
                <a:solidFill>
                  <a:prstClr val="black"/>
                </a:solidFill>
                <a:latin typeface="微軟正黑體" panose="020B0604030504040204" pitchFamily="34" charset="-120"/>
                <a:ea typeface="微軟正黑體" panose="020B0604030504040204" pitchFamily="34" charset="-120"/>
              </a:rPr>
              <a:t>地点：</a:t>
            </a:r>
            <a:r>
              <a:rPr lang="zh-CN" altLang="zh-TW" sz="2400" b="1" dirty="0" smtClean="0">
                <a:latin typeface="微軟正黑體" panose="020B0604030504040204" pitchFamily="34" charset="-120"/>
                <a:ea typeface="微軟正黑體" panose="020B0604030504040204" pitchFamily="34" charset="-120"/>
              </a:rPr>
              <a:t>连</a:t>
            </a:r>
            <a:r>
              <a:rPr lang="zh-CN" altLang="zh-TW" sz="2400" b="1" dirty="0">
                <a:latin typeface="微軟正黑體" panose="020B0604030504040204" pitchFamily="34" charset="-120"/>
                <a:ea typeface="微軟正黑體" panose="020B0604030504040204" pitchFamily="34" charset="-120"/>
              </a:rPr>
              <a:t>云港</a:t>
            </a:r>
            <a:r>
              <a:rPr lang="zh-TW" altLang="en-US" sz="2400" b="1" dirty="0">
                <a:latin typeface="微軟正黑體" panose="020B0604030504040204" pitchFamily="34" charset="-120"/>
                <a:ea typeface="微軟正黑體" panose="020B0604030504040204" pitchFamily="34" charset="-120"/>
              </a:rPr>
              <a:t>市</a:t>
            </a:r>
            <a:r>
              <a:rPr lang="en-US" altLang="zh-TW" sz="2400" b="1" dirty="0">
                <a:latin typeface="微軟正黑體" panose="020B0604030504040204" pitchFamily="34" charset="-120"/>
                <a:ea typeface="微軟正黑體" panose="020B0604030504040204" pitchFamily="34" charset="-120"/>
              </a:rPr>
              <a:t>-</a:t>
            </a:r>
            <a:r>
              <a:rPr lang="zh-CN" altLang="zh-TW" sz="2400" b="1" dirty="0">
                <a:latin typeface="微軟正黑體" panose="020B0604030504040204" pitchFamily="34" charset="-120"/>
                <a:ea typeface="微軟正黑體" panose="020B0604030504040204" pitchFamily="34" charset="-120"/>
              </a:rPr>
              <a:t>赣榆区</a:t>
            </a:r>
            <a:endParaRPr lang="en-US" altLang="zh-TW" sz="2400" b="1" dirty="0" smtClean="0">
              <a:latin typeface="微軟正黑體" panose="020B0604030504040204" pitchFamily="34" charset="-120"/>
              <a:ea typeface="微軟正黑體" panose="020B0604030504040204" pitchFamily="34" charset="-120"/>
            </a:endParaRPr>
          </a:p>
          <a:p>
            <a:endParaRPr lang="en-US" altLang="zh-TW" sz="2400" b="1" dirty="0" smtClean="0">
              <a:solidFill>
                <a:srgbClr val="C00000"/>
              </a:solidFill>
              <a:latin typeface="微軟正黑體" panose="020B0604030504040204" pitchFamily="34" charset="-120"/>
              <a:ea typeface="微軟正黑體" panose="020B0604030504040204" pitchFamily="34" charset="-120"/>
            </a:endParaRPr>
          </a:p>
          <a:p>
            <a:pPr lvl="0"/>
            <a:r>
              <a:rPr lang="zh-TW" altLang="en-US" sz="2400" b="1" dirty="0" smtClean="0">
                <a:latin typeface="微軟正黑體" panose="020B0604030504040204" pitchFamily="34" charset="-120"/>
                <a:ea typeface="微軟正黑體" panose="020B0604030504040204" pitchFamily="34" charset="-120"/>
              </a:rPr>
              <a:t>性质：</a:t>
            </a:r>
            <a:r>
              <a:rPr lang="zh-TW" altLang="en-US" sz="2400" dirty="0" smtClean="0">
                <a:solidFill>
                  <a:srgbClr val="C00000"/>
                </a:solidFill>
                <a:latin typeface="微軟正黑體" panose="020B0604030504040204" pitchFamily="34" charset="-120"/>
                <a:ea typeface="微軟正黑體" panose="020B0604030504040204" pitchFamily="34" charset="-120"/>
              </a:rPr>
              <a:t>骚扰</a:t>
            </a:r>
            <a:endParaRPr lang="en-US" altLang="zh-TW" sz="2400" dirty="0">
              <a:solidFill>
                <a:srgbClr val="C00000"/>
              </a:solidFill>
              <a:latin typeface="微軟正黑體" panose="020B0604030504040204" pitchFamily="34" charset="-120"/>
              <a:ea typeface="微軟正黑體" panose="020B0604030504040204" pitchFamily="34" charset="-120"/>
            </a:endParaRPr>
          </a:p>
          <a:p>
            <a:pPr lvl="0"/>
            <a:endParaRPr lang="en-US" altLang="zh-TW" sz="2400" dirty="0">
              <a:solidFill>
                <a:prstClr val="black"/>
              </a:solidFill>
              <a:latin typeface="微軟正黑體" panose="020B0604030504040204" pitchFamily="34" charset="-120"/>
              <a:ea typeface="微軟正黑體" panose="020B0604030504040204" pitchFamily="34" charset="-120"/>
            </a:endParaRPr>
          </a:p>
          <a:p>
            <a:r>
              <a:rPr lang="zh-TW" altLang="en-US" sz="2400" b="1" dirty="0" smtClean="0">
                <a:solidFill>
                  <a:prstClr val="black"/>
                </a:solidFill>
                <a:latin typeface="微軟正黑體" panose="020B0604030504040204" pitchFamily="34" charset="-120"/>
                <a:ea typeface="微軟正黑體" panose="020B0604030504040204" pitchFamily="34" charset="-120"/>
              </a:rPr>
              <a:t>单位：</a:t>
            </a:r>
            <a:r>
              <a:rPr lang="zh-CN" altLang="zh-TW" sz="2400" dirty="0">
                <a:latin typeface="微軟正黑體" panose="020B0604030504040204" pitchFamily="34" charset="-120"/>
                <a:ea typeface="微軟正黑體" panose="020B0604030504040204" pitchFamily="34" charset="-120"/>
              </a:rPr>
              <a:t>赣榆</a:t>
            </a:r>
            <a:r>
              <a:rPr lang="zh-CN" altLang="zh-TW" sz="2400" dirty="0" smtClean="0">
                <a:latin typeface="微軟正黑體" panose="020B0604030504040204" pitchFamily="34" charset="-120"/>
                <a:ea typeface="微軟正黑體" panose="020B0604030504040204" pitchFamily="34" charset="-120"/>
              </a:rPr>
              <a:t>区</a:t>
            </a:r>
            <a:r>
              <a:rPr lang="zh-TW" altLang="en-US" sz="2400" dirty="0" smtClean="0">
                <a:latin typeface="微軟正黑體" panose="020B0604030504040204" pitchFamily="34" charset="-120"/>
                <a:ea typeface="微軟正黑體" panose="020B0604030504040204" pitchFamily="34" charset="-120"/>
              </a:rPr>
              <a:t>防范办</a:t>
            </a:r>
            <a:r>
              <a:rPr lang="en-US" altLang="zh-TW" sz="2400" dirty="0" smtClean="0">
                <a:latin typeface="微軟正黑體" panose="020B0604030504040204" pitchFamily="34" charset="-120"/>
                <a:ea typeface="微軟正黑體" panose="020B0604030504040204" pitchFamily="34" charset="-120"/>
              </a:rPr>
              <a:t>(</a:t>
            </a:r>
            <a:r>
              <a:rPr lang="en-US" altLang="zh-CN" sz="2400" dirty="0" smtClean="0">
                <a:latin typeface="微軟正黑體" panose="020B0604030504040204" pitchFamily="34" charset="-120"/>
                <a:ea typeface="微軟正黑體" panose="020B0604030504040204" pitchFamily="34" charset="-120"/>
              </a:rPr>
              <a:t>610</a:t>
            </a:r>
            <a:r>
              <a:rPr lang="en-US" altLang="zh-TW" sz="2400" dirty="0" smtClean="0">
                <a:latin typeface="微軟正黑體" panose="020B0604030504040204" pitchFamily="34" charset="-120"/>
                <a:ea typeface="微軟正黑體" panose="020B0604030504040204" pitchFamily="34" charset="-120"/>
              </a:rPr>
              <a:t>)</a:t>
            </a:r>
            <a:r>
              <a:rPr lang="zh-TW" altLang="en-US" sz="2400" dirty="0" smtClean="0">
                <a:latin typeface="微軟正黑體" panose="020B0604030504040204" pitchFamily="34" charset="-120"/>
                <a:ea typeface="微軟正黑體" panose="020B0604030504040204" pitchFamily="34" charset="-120"/>
              </a:rPr>
              <a:t>、国保大队、派出所等。</a:t>
            </a:r>
            <a:endParaRPr lang="en-US" altLang="zh-TW" sz="2400" dirty="0">
              <a:latin typeface="微軟正黑體" panose="020B0604030504040204" pitchFamily="34" charset="-120"/>
              <a:ea typeface="微軟正黑體" panose="020B0604030504040204" pitchFamily="34" charset="-120"/>
            </a:endParaRPr>
          </a:p>
          <a:p>
            <a:endParaRPr lang="en-US" altLang="zh-TW" sz="2400" b="1" dirty="0" smtClean="0">
              <a:solidFill>
                <a:prstClr val="black"/>
              </a:solidFill>
              <a:latin typeface="微軟正黑體" panose="020B0604030504040204" pitchFamily="34" charset="-120"/>
              <a:ea typeface="微軟正黑體" panose="020B0604030504040204" pitchFamily="34" charset="-120"/>
            </a:endParaRPr>
          </a:p>
          <a:p>
            <a:r>
              <a:rPr lang="zh-TW" altLang="en-US" sz="2400" b="1" dirty="0" smtClean="0">
                <a:solidFill>
                  <a:prstClr val="black"/>
                </a:solidFill>
                <a:latin typeface="微軟正黑體" panose="020B0604030504040204" pitchFamily="34" charset="-120"/>
                <a:ea typeface="微軟正黑體" panose="020B0604030504040204" pitchFamily="34" charset="-120"/>
              </a:rPr>
              <a:t>情况：</a:t>
            </a:r>
            <a:r>
              <a:rPr lang="zh-CN" altLang="zh-TW" sz="2400" dirty="0">
                <a:latin typeface="微軟正黑體" panose="020B0604030504040204" pitchFamily="34" charset="-120"/>
                <a:ea typeface="微軟正黑體" panose="020B0604030504040204" pitchFamily="34" charset="-120"/>
              </a:rPr>
              <a:t>江苏省连云港市赣榆区在五月底开始所谓的「敲门行动」，对当地的大法弟子进行骚扰，并进行拍照和录像</a:t>
            </a:r>
            <a:r>
              <a:rPr lang="zh-CN" altLang="zh-TW" sz="2400" dirty="0" smtClean="0">
                <a:latin typeface="微軟正黑體" panose="020B0604030504040204" pitchFamily="34" charset="-120"/>
                <a:ea typeface="微軟正黑體" panose="020B0604030504040204" pitchFamily="34" charset="-120"/>
              </a:rPr>
              <a:t>。</a:t>
            </a:r>
            <a:endParaRPr lang="en-US" altLang="zh-CN" sz="2400" dirty="0" smtClean="0">
              <a:latin typeface="微軟正黑體" panose="020B0604030504040204" pitchFamily="34" charset="-120"/>
              <a:ea typeface="微軟正黑體" panose="020B0604030504040204" pitchFamily="34" charset="-120"/>
            </a:endParaRPr>
          </a:p>
          <a:p>
            <a:endParaRPr lang="en-US" altLang="zh-TW" sz="2400" dirty="0">
              <a:latin typeface="微軟正黑體" panose="020B0604030504040204" pitchFamily="34" charset="-120"/>
              <a:ea typeface="微軟正黑體" panose="020B0604030504040204" pitchFamily="34" charset="-120"/>
            </a:endParaRPr>
          </a:p>
          <a:p>
            <a:r>
              <a:rPr lang="zh-TW" altLang="en-US" sz="2400" b="1" dirty="0" smtClean="0">
                <a:latin typeface="微軟正黑體" panose="020B0604030504040204" pitchFamily="34" charset="-120"/>
                <a:ea typeface="微軟正黑體" panose="020B0604030504040204" pitchFamily="34" charset="-120"/>
              </a:rPr>
              <a:t>明慧网相关报导：</a:t>
            </a:r>
            <a:endParaRPr lang="en-US" altLang="zh-TW" sz="2400" b="1" dirty="0" smtClean="0">
              <a:latin typeface="微軟正黑體" panose="020B0604030504040204" pitchFamily="34" charset="-120"/>
              <a:ea typeface="微軟正黑體" panose="020B0604030504040204" pitchFamily="34" charset="-120"/>
            </a:endParaRPr>
          </a:p>
          <a:p>
            <a:endParaRPr lang="en-US" altLang="zh-TW" sz="2400" dirty="0" smtClean="0">
              <a:latin typeface="微軟正黑體" panose="020B0604030504040204" pitchFamily="34" charset="-120"/>
              <a:ea typeface="微軟正黑體" panose="020B0604030504040204" pitchFamily="34" charset="-120"/>
            </a:endParaRPr>
          </a:p>
          <a:p>
            <a:r>
              <a:rPr lang="zh-CN" altLang="zh-TW" sz="2000" dirty="0">
                <a:latin typeface="微軟正黑體" panose="020B0604030504040204" pitchFamily="34" charset="-120"/>
                <a:ea typeface="微軟正黑體" panose="020B0604030504040204" pitchFamily="34" charset="-120"/>
              </a:rPr>
              <a:t>江苏省连云港市赣榆区十六年迫害综</a:t>
            </a:r>
            <a:r>
              <a:rPr lang="zh-CN" altLang="zh-TW" sz="2000" dirty="0" smtClean="0">
                <a:latin typeface="微軟正黑體" panose="020B0604030504040204" pitchFamily="34" charset="-120"/>
                <a:ea typeface="微軟正黑體" panose="020B0604030504040204" pitchFamily="34" charset="-120"/>
              </a:rPr>
              <a:t>述</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江苏连云港赣榆区公安局副局长李太平犯罪事实</a:t>
            </a:r>
          </a:p>
          <a:p>
            <a:endParaRPr lang="zh-TW" altLang="zh-TW" sz="2400" dirty="0" smtClean="0">
              <a:latin typeface="微軟正黑體" panose="020B0604030504040204" pitchFamily="34" charset="-120"/>
              <a:ea typeface="微軟正黑體" panose="020B0604030504040204" pitchFamily="34" charset="-120"/>
            </a:endParaRPr>
          </a:p>
        </p:txBody>
      </p:sp>
      <p:sp>
        <p:nvSpPr>
          <p:cNvPr id="6" name="矩形 5"/>
          <p:cNvSpPr/>
          <p:nvPr/>
        </p:nvSpPr>
        <p:spPr>
          <a:xfrm>
            <a:off x="0" y="-1"/>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smtClean="0">
                <a:latin typeface="微軟正黑體" panose="020B0604030504040204" pitchFamily="34" charset="-120"/>
                <a:ea typeface="微軟正黑體" panose="020B0604030504040204" pitchFamily="34" charset="-120"/>
              </a:rPr>
              <a:t>11-1</a:t>
            </a:r>
            <a:r>
              <a:rPr lang="en-US" altLang="zh-TW" sz="3200" b="1" dirty="0">
                <a:latin typeface="微軟正黑體" panose="020B0604030504040204" pitchFamily="34" charset="-120"/>
                <a:ea typeface="微軟正黑體" panose="020B0604030504040204" pitchFamily="34" charset="-120"/>
              </a:rPr>
              <a:t>. </a:t>
            </a:r>
            <a:r>
              <a:rPr lang="zh-TW" altLang="en-US" sz="3200" b="1" dirty="0" smtClean="0">
                <a:latin typeface="微軟正黑體" panose="020B0604030504040204" pitchFamily="34" charset="-120"/>
                <a:ea typeface="微軟正黑體" panose="020B0604030504040204" pitchFamily="34" charset="-120"/>
              </a:rPr>
              <a:t>江苏专案三</a:t>
            </a:r>
            <a:r>
              <a:rPr lang="en-US" altLang="zh-TW" sz="3200" b="1" dirty="0" smtClean="0">
                <a:latin typeface="微軟正黑體" panose="020B0604030504040204" pitchFamily="34" charset="-120"/>
                <a:ea typeface="微軟正黑體" panose="020B0604030504040204" pitchFamily="34" charset="-120"/>
              </a:rPr>
              <a:t>【</a:t>
            </a:r>
            <a:r>
              <a:rPr lang="zh-CN" altLang="zh-TW" sz="3200" b="1" dirty="0">
                <a:solidFill>
                  <a:schemeClr val="bg1"/>
                </a:solidFill>
                <a:latin typeface="微軟正黑體" panose="020B0604030504040204" pitchFamily="34" charset="-120"/>
                <a:ea typeface="微軟正黑體" panose="020B0604030504040204" pitchFamily="34" charset="-120"/>
              </a:rPr>
              <a:t>连云</a:t>
            </a:r>
            <a:r>
              <a:rPr lang="zh-CN" altLang="zh-TW" sz="3200" b="1" dirty="0" smtClean="0">
                <a:solidFill>
                  <a:schemeClr val="bg1"/>
                </a:solidFill>
                <a:latin typeface="微軟正黑體" panose="020B0604030504040204" pitchFamily="34" charset="-120"/>
                <a:ea typeface="微軟正黑體" panose="020B0604030504040204" pitchFamily="34" charset="-120"/>
              </a:rPr>
              <a:t>港</a:t>
            </a:r>
            <a:r>
              <a:rPr lang="zh-TW" altLang="en-US" sz="3200" b="1" dirty="0" smtClean="0">
                <a:solidFill>
                  <a:schemeClr val="bg1"/>
                </a:solidFill>
                <a:latin typeface="微軟正黑體" panose="020B0604030504040204" pitchFamily="34" charset="-120"/>
                <a:ea typeface="微軟正黑體" panose="020B0604030504040204" pitchFamily="34" charset="-120"/>
              </a:rPr>
              <a:t>市</a:t>
            </a:r>
            <a:r>
              <a:rPr lang="en-US" altLang="zh-TW" sz="3200" b="1" dirty="0" smtClean="0">
                <a:solidFill>
                  <a:schemeClr val="bg1"/>
                </a:solidFill>
                <a:latin typeface="微軟正黑體" panose="020B0604030504040204" pitchFamily="34" charset="-120"/>
                <a:ea typeface="微軟正黑體" panose="020B0604030504040204" pitchFamily="34" charset="-120"/>
              </a:rPr>
              <a:t>-</a:t>
            </a:r>
            <a:r>
              <a:rPr lang="zh-CN" altLang="zh-TW" sz="3200" b="1" dirty="0" smtClean="0">
                <a:solidFill>
                  <a:schemeClr val="bg1"/>
                </a:solidFill>
                <a:latin typeface="微軟正黑體" panose="020B0604030504040204" pitchFamily="34" charset="-120"/>
                <a:ea typeface="微軟正黑體" panose="020B0604030504040204" pitchFamily="34" charset="-120"/>
              </a:rPr>
              <a:t>赣</a:t>
            </a:r>
            <a:r>
              <a:rPr lang="zh-CN" altLang="zh-TW" sz="3200" b="1" dirty="0">
                <a:solidFill>
                  <a:schemeClr val="bg1"/>
                </a:solidFill>
                <a:latin typeface="微軟正黑體" panose="020B0604030504040204" pitchFamily="34" charset="-120"/>
                <a:ea typeface="微軟正黑體" panose="020B0604030504040204" pitchFamily="34" charset="-120"/>
              </a:rPr>
              <a:t>榆区</a:t>
            </a:r>
            <a:r>
              <a:rPr lang="en-US" altLang="zh-TW" sz="3200" b="1" dirty="0" smtClean="0">
                <a:latin typeface="微軟正黑體" panose="020B0604030504040204" pitchFamily="34" charset="-120"/>
                <a:ea typeface="微軟正黑體" panose="020B0604030504040204" pitchFamily="34" charset="-120"/>
              </a:rPr>
              <a:t>】</a:t>
            </a:r>
            <a:endParaRPr lang="en-US" altLang="zh-TW" sz="3200" b="1" dirty="0">
              <a:latin typeface="微軟正黑體" panose="020B0604030504040204" pitchFamily="34" charset="-120"/>
              <a:ea typeface="微軟正黑體" panose="020B0604030504040204" pitchFamily="34" charset="-120"/>
            </a:endParaRPr>
          </a:p>
        </p:txBody>
      </p:sp>
      <p:sp>
        <p:nvSpPr>
          <p:cNvPr id="2" name="矩形 1"/>
          <p:cNvSpPr/>
          <p:nvPr/>
        </p:nvSpPr>
        <p:spPr>
          <a:xfrm>
            <a:off x="7164288" y="100432"/>
            <a:ext cx="1882801" cy="648072"/>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6">
                    <a:lumMod val="50000"/>
                  </a:schemeClr>
                </a:solidFill>
                <a:latin typeface="微軟正黑體" panose="020B0604030504040204" pitchFamily="34" charset="-120"/>
                <a:ea typeface="微軟正黑體" panose="020B0604030504040204" pitchFamily="34" charset="-120"/>
              </a:rPr>
              <a:t>案情</a:t>
            </a:r>
            <a:r>
              <a:rPr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3</a:t>
            </a:r>
            <a:endParaRPr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65044267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9144000" cy="848937"/>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smtClean="0">
                <a:latin typeface="微軟正黑體" panose="020B0604030504040204" pitchFamily="34" charset="-120"/>
                <a:ea typeface="微軟正黑體" panose="020B0604030504040204" pitchFamily="34" charset="-120"/>
              </a:rPr>
              <a:t>11-2. </a:t>
            </a:r>
            <a:r>
              <a:rPr lang="zh-TW" altLang="en-US" sz="3200" b="1" dirty="0" smtClean="0">
                <a:latin typeface="微軟正黑體" panose="020B0604030504040204" pitchFamily="34" charset="-120"/>
                <a:ea typeface="微軟正黑體" panose="020B0604030504040204" pitchFamily="34" charset="-120"/>
              </a:rPr>
              <a:t>江苏专案三</a:t>
            </a:r>
            <a:r>
              <a:rPr lang="en-US" altLang="zh-TW" sz="3200" b="1" dirty="0" smtClean="0">
                <a:latin typeface="微軟正黑體" panose="020B0604030504040204" pitchFamily="34" charset="-120"/>
                <a:ea typeface="微軟正黑體" panose="020B0604030504040204" pitchFamily="34" charset="-120"/>
              </a:rPr>
              <a:t>【</a:t>
            </a:r>
            <a:r>
              <a:rPr lang="zh-CN" altLang="zh-TW" sz="3200" b="1" dirty="0">
                <a:solidFill>
                  <a:schemeClr val="bg1"/>
                </a:solidFill>
                <a:latin typeface="微軟正黑體" panose="020B0604030504040204" pitchFamily="34" charset="-120"/>
                <a:ea typeface="微軟正黑體" panose="020B0604030504040204" pitchFamily="34" charset="-120"/>
              </a:rPr>
              <a:t>连云</a:t>
            </a:r>
            <a:r>
              <a:rPr lang="zh-CN" altLang="zh-TW" sz="3200" b="1" dirty="0" smtClean="0">
                <a:solidFill>
                  <a:schemeClr val="bg1"/>
                </a:solidFill>
                <a:latin typeface="微軟正黑體" panose="020B0604030504040204" pitchFamily="34" charset="-120"/>
                <a:ea typeface="微軟正黑體" panose="020B0604030504040204" pitchFamily="34" charset="-120"/>
              </a:rPr>
              <a:t>港</a:t>
            </a:r>
            <a:r>
              <a:rPr lang="zh-TW" altLang="en-US" sz="3200" b="1" dirty="0" smtClean="0">
                <a:solidFill>
                  <a:schemeClr val="bg1"/>
                </a:solidFill>
                <a:latin typeface="微軟正黑體" panose="020B0604030504040204" pitchFamily="34" charset="-120"/>
                <a:ea typeface="微軟正黑體" panose="020B0604030504040204" pitchFamily="34" charset="-120"/>
              </a:rPr>
              <a:t>市</a:t>
            </a:r>
            <a:r>
              <a:rPr lang="en-US" altLang="zh-TW" sz="3200" b="1" dirty="0" smtClean="0">
                <a:solidFill>
                  <a:schemeClr val="bg1"/>
                </a:solidFill>
                <a:latin typeface="微軟正黑體" panose="020B0604030504040204" pitchFamily="34" charset="-120"/>
                <a:ea typeface="微軟正黑體" panose="020B0604030504040204" pitchFamily="34" charset="-120"/>
              </a:rPr>
              <a:t>-</a:t>
            </a:r>
            <a:r>
              <a:rPr lang="zh-CN" altLang="zh-TW" sz="3200" b="1" dirty="0" smtClean="0">
                <a:solidFill>
                  <a:schemeClr val="bg1"/>
                </a:solidFill>
                <a:latin typeface="微軟正黑體" panose="020B0604030504040204" pitchFamily="34" charset="-120"/>
                <a:ea typeface="微軟正黑體" panose="020B0604030504040204" pitchFamily="34" charset="-120"/>
              </a:rPr>
              <a:t>赣</a:t>
            </a:r>
            <a:r>
              <a:rPr lang="zh-CN" altLang="zh-TW" sz="3200" b="1" dirty="0">
                <a:solidFill>
                  <a:schemeClr val="bg1"/>
                </a:solidFill>
                <a:latin typeface="微軟正黑體" panose="020B0604030504040204" pitchFamily="34" charset="-120"/>
                <a:ea typeface="微軟正黑體" panose="020B0604030504040204" pitchFamily="34" charset="-120"/>
              </a:rPr>
              <a:t>榆区</a:t>
            </a:r>
            <a:r>
              <a:rPr lang="en-US" altLang="zh-TW" sz="3200" b="1" dirty="0" smtClean="0">
                <a:latin typeface="微軟正黑體" panose="020B0604030504040204" pitchFamily="34" charset="-120"/>
                <a:ea typeface="微軟正黑體" panose="020B0604030504040204" pitchFamily="34" charset="-120"/>
              </a:rPr>
              <a:t>】</a:t>
            </a:r>
            <a:endParaRPr lang="en-US" altLang="zh-TW" sz="32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7164288" y="100432"/>
            <a:ext cx="1882801" cy="648072"/>
          </a:xfrm>
          <a:prstGeom prst="rect">
            <a:avLst/>
          </a:prstGeom>
          <a:ln w="28575"/>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6">
                    <a:lumMod val="50000"/>
                  </a:schemeClr>
                </a:solidFill>
                <a:latin typeface="微軟正黑體" panose="020B0604030504040204" pitchFamily="34" charset="-120"/>
                <a:ea typeface="微軟正黑體" panose="020B0604030504040204" pitchFamily="34" charset="-120"/>
              </a:rPr>
              <a:t>案情</a:t>
            </a:r>
            <a:r>
              <a:rPr lang="en-US" altLang="zh-TW" sz="4000" b="1" dirty="0">
                <a:solidFill>
                  <a:schemeClr val="accent6">
                    <a:lumMod val="50000"/>
                  </a:schemeClr>
                </a:solidFill>
                <a:latin typeface="微軟正黑體" panose="020B0604030504040204" pitchFamily="34" charset="-120"/>
                <a:ea typeface="微軟正黑體" panose="020B0604030504040204" pitchFamily="34" charset="-120"/>
              </a:rPr>
              <a:t>3</a:t>
            </a:r>
            <a:endParaRPr lang="zh-TW" altLang="en-US" sz="4000" b="1" dirty="0">
              <a:solidFill>
                <a:schemeClr val="accent6">
                  <a:lumMod val="50000"/>
                </a:schemeClr>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34234" y="980728"/>
            <a:ext cx="8928992" cy="5632311"/>
          </a:xfrm>
          <a:prstGeom prst="rect">
            <a:avLst/>
          </a:prstGeom>
        </p:spPr>
        <p:txBody>
          <a:bodyPr wrap="square">
            <a:spAutoFit/>
          </a:bodyPr>
          <a:lstStyle/>
          <a:p>
            <a:r>
              <a:rPr lang="zh-TW" altLang="zh-TW" sz="2000" dirty="0" smtClean="0">
                <a:latin typeface="微軟正黑體" panose="020B0604030504040204" pitchFamily="34" charset="-120"/>
                <a:ea typeface="微軟正黑體" panose="020B0604030504040204" pitchFamily="34" charset="-120"/>
              </a:rPr>
              <a:t>十几年来，连云港</a:t>
            </a:r>
            <a:r>
              <a:rPr lang="zh-TW" altLang="en-US" sz="2000" dirty="0" smtClean="0">
                <a:latin typeface="微軟正黑體" panose="020B0604030504040204" pitchFamily="34" charset="-120"/>
                <a:ea typeface="微軟正黑體" panose="020B0604030504040204" pitchFamily="34" charset="-120"/>
              </a:rPr>
              <a:t>市</a:t>
            </a:r>
            <a:r>
              <a:rPr lang="zh-TW" altLang="zh-TW" sz="2000" b="1" dirty="0" smtClean="0">
                <a:latin typeface="微軟正黑體" panose="020B0604030504040204" pitchFamily="34" charset="-120"/>
                <a:ea typeface="微軟正黑體" panose="020B0604030504040204" pitchFamily="34" charset="-120"/>
              </a:rPr>
              <a:t>赣榆区公安局副局长</a:t>
            </a:r>
            <a:r>
              <a:rPr lang="zh-TW" altLang="en-US" sz="2000" b="1" dirty="0" smtClean="0">
                <a:latin typeface="微軟正黑體" panose="020B0604030504040204" pitchFamily="34" charset="-120"/>
                <a:ea typeface="微軟正黑體" panose="020B0604030504040204" pitchFamily="34" charset="-120"/>
              </a:rPr>
              <a:t>、防范办主任</a:t>
            </a:r>
            <a:r>
              <a:rPr lang="en-US" altLang="zh-TW" sz="2000" b="1" dirty="0" smtClean="0">
                <a:latin typeface="微軟正黑體" panose="020B0604030504040204" pitchFamily="34" charset="-120"/>
                <a:ea typeface="微軟正黑體" panose="020B0604030504040204" pitchFamily="34" charset="-120"/>
              </a:rPr>
              <a:t>(610</a:t>
            </a:r>
            <a:r>
              <a:rPr lang="zh-TW" altLang="en-US" sz="2000" b="1" dirty="0" smtClean="0">
                <a:latin typeface="微軟正黑體" panose="020B0604030504040204" pitchFamily="34" charset="-120"/>
                <a:ea typeface="微軟正黑體" panose="020B0604030504040204" pitchFamily="34" charset="-120"/>
              </a:rPr>
              <a:t>头目</a:t>
            </a:r>
            <a:r>
              <a:rPr lang="en-US" altLang="zh-TW" sz="2000" b="1" dirty="0" smtClean="0">
                <a:latin typeface="微軟正黑體" panose="020B0604030504040204" pitchFamily="34" charset="-120"/>
                <a:ea typeface="微軟正黑體" panose="020B0604030504040204" pitchFamily="34" charset="-120"/>
              </a:rPr>
              <a:t>)</a:t>
            </a:r>
            <a:r>
              <a:rPr lang="zh-TW" altLang="en-US" sz="2000" b="1" dirty="0" smtClean="0">
                <a:latin typeface="微軟正黑體" panose="020B0604030504040204" pitchFamily="34" charset="-120"/>
                <a:ea typeface="微軟正黑體" panose="020B0604030504040204" pitchFamily="34" charset="-120"/>
              </a:rPr>
              <a:t>，</a:t>
            </a:r>
            <a:r>
              <a:rPr lang="zh-TW" altLang="zh-TW" sz="2000" b="1" dirty="0" smtClean="0">
                <a:solidFill>
                  <a:srgbClr val="0070C0"/>
                </a:solidFill>
                <a:latin typeface="微軟正黑體" panose="020B0604030504040204" pitchFamily="34" charset="-120"/>
                <a:ea typeface="微軟正黑體" panose="020B0604030504040204" pitchFamily="34" charset="-120"/>
              </a:rPr>
              <a:t>李太平</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亲自密谋、策划</a:t>
            </a:r>
            <a:r>
              <a:rPr lang="zh-TW" altLang="en-US" sz="2000" dirty="0" smtClean="0">
                <a:latin typeface="微軟正黑體" panose="020B0604030504040204" pitchFamily="34" charset="-120"/>
                <a:ea typeface="微軟正黑體" panose="020B0604030504040204" pitchFamily="34" charset="-120"/>
              </a:rPr>
              <a:t>；操控</a:t>
            </a:r>
            <a:r>
              <a:rPr lang="zh-TW" altLang="en-US" sz="2000" u="sng" dirty="0" smtClean="0">
                <a:latin typeface="微軟正黑體" panose="020B0604030504040204" pitchFamily="34" charset="-120"/>
                <a:ea typeface="微軟正黑體" panose="020B0604030504040204" pitchFamily="34" charset="-120"/>
              </a:rPr>
              <a:t>国保大队</a:t>
            </a:r>
            <a:r>
              <a:rPr lang="zh-TW" altLang="en-US" sz="2000" dirty="0" smtClean="0">
                <a:latin typeface="微軟正黑體" panose="020B0604030504040204" pitchFamily="34" charset="-120"/>
                <a:ea typeface="微軟正黑體" panose="020B0604030504040204" pitchFamily="34" charset="-120"/>
              </a:rPr>
              <a:t>、</a:t>
            </a:r>
            <a:r>
              <a:rPr lang="zh-TW" altLang="en-US" sz="2000" u="sng" dirty="0">
                <a:latin typeface="微軟正黑體" panose="020B0604030504040204" pitchFamily="34" charset="-120"/>
                <a:ea typeface="微軟正黑體" panose="020B0604030504040204" pitchFamily="34" charset="-120"/>
              </a:rPr>
              <a:t>派出所</a:t>
            </a:r>
            <a:r>
              <a:rPr lang="zh-TW" altLang="en-US" sz="2000" u="sng" dirty="0" smtClean="0">
                <a:latin typeface="微軟正黑體" panose="020B0604030504040204" pitchFamily="34" charset="-120"/>
                <a:ea typeface="微軟正黑體" panose="020B0604030504040204" pitchFamily="34" charset="-120"/>
              </a:rPr>
              <a:t>警察</a:t>
            </a:r>
            <a:r>
              <a:rPr lang="zh-TW" altLang="en-US" sz="2000" dirty="0" smtClean="0">
                <a:latin typeface="微軟正黑體" panose="020B0604030504040204" pitchFamily="34" charset="-120"/>
                <a:ea typeface="微軟正黑體" panose="020B0604030504040204" pitchFamily="34" charset="-120"/>
              </a:rPr>
              <a:t>，并伙同</a:t>
            </a:r>
            <a:r>
              <a:rPr lang="zh-TW" altLang="en-US" sz="2000" u="sng" dirty="0" smtClean="0">
                <a:latin typeface="微軟正黑體" panose="020B0604030504040204" pitchFamily="34" charset="-120"/>
                <a:ea typeface="微軟正黑體" panose="020B0604030504040204" pitchFamily="34" charset="-120"/>
              </a:rPr>
              <a:t>赣榆检察院、赣榆法院</a:t>
            </a:r>
            <a:r>
              <a:rPr lang="zh-TW" altLang="en-US" sz="2000" dirty="0" smtClean="0">
                <a:latin typeface="微軟正黑體" panose="020B0604030504040204" pitchFamily="34" charset="-120"/>
                <a:ea typeface="微軟正黑體" panose="020B0604030504040204" pitchFamily="34" charset="-120"/>
              </a:rPr>
              <a:t>、并勾结</a:t>
            </a:r>
            <a:r>
              <a:rPr lang="zh-TW" altLang="en-US" sz="2000" u="sng" dirty="0" smtClean="0">
                <a:latin typeface="微軟正黑體" panose="020B0604030504040204" pitchFamily="34" charset="-120"/>
                <a:ea typeface="微軟正黑體" panose="020B0604030504040204" pitchFamily="34" charset="-120"/>
              </a:rPr>
              <a:t>村委、书记、街道办、居委会</a:t>
            </a:r>
            <a:r>
              <a:rPr lang="zh-TW" altLang="en-US" sz="2000" dirty="0" smtClean="0">
                <a:latin typeface="微軟正黑體" panose="020B0604030504040204" pitchFamily="34" charset="-120"/>
                <a:ea typeface="微軟正黑體" panose="020B0604030504040204" pitchFamily="34" charset="-120"/>
              </a:rPr>
              <a:t>对当地几十名大法弟子进行迫害。</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对当地的法轮功学员</a:t>
            </a:r>
            <a:r>
              <a:rPr lang="zh-TW" altLang="en-US" sz="2000" dirty="0" smtClean="0">
                <a:latin typeface="微軟正黑體" panose="020B0604030504040204" pitchFamily="34" charset="-120"/>
                <a:ea typeface="微軟正黑體" panose="020B0604030504040204" pitchFamily="34" charset="-120"/>
              </a:rPr>
              <a:t>进行</a:t>
            </a:r>
            <a:r>
              <a:rPr lang="zh-TW" altLang="en-US" sz="2000" dirty="0" smtClean="0">
                <a:solidFill>
                  <a:srgbClr val="C00000"/>
                </a:solidFill>
                <a:latin typeface="微軟正黑體" panose="020B0604030504040204" pitchFamily="34" charset="-120"/>
                <a:ea typeface="微軟正黑體" panose="020B0604030504040204" pitchFamily="34" charset="-120"/>
              </a:rPr>
              <a:t>非法监听、蹲坑、跟踪、</a:t>
            </a:r>
            <a:r>
              <a:rPr lang="zh-TW" altLang="zh-TW" sz="2000" dirty="0" smtClean="0">
                <a:solidFill>
                  <a:srgbClr val="C00000"/>
                </a:solidFill>
                <a:latin typeface="微軟正黑體" panose="020B0604030504040204" pitchFamily="34" charset="-120"/>
                <a:ea typeface="微軟正黑體" panose="020B0604030504040204" pitchFamily="34" charset="-120"/>
              </a:rPr>
              <a:t>非法绑架、</a:t>
            </a:r>
            <a:r>
              <a:rPr lang="zh-TW" altLang="en-US" sz="2000" dirty="0" smtClean="0">
                <a:solidFill>
                  <a:srgbClr val="C00000"/>
                </a:solidFill>
                <a:latin typeface="微軟正黑體" panose="020B0604030504040204" pitchFamily="34" charset="-120"/>
                <a:ea typeface="微軟正黑體" panose="020B0604030504040204" pitchFamily="34" charset="-120"/>
              </a:rPr>
              <a:t>入室抢劫、非法拘留、劳教、判刑</a:t>
            </a:r>
            <a:r>
              <a:rPr lang="zh-TW" altLang="en-US" sz="2000" dirty="0" smtClean="0">
                <a:latin typeface="微軟正黑體" panose="020B0604030504040204" pitchFamily="34" charset="-120"/>
                <a:ea typeface="微軟正黑體" panose="020B0604030504040204" pitchFamily="34" charset="-120"/>
              </a:rPr>
              <a:t>等</a:t>
            </a:r>
            <a:r>
              <a:rPr lang="zh-TW" altLang="en-US" sz="2000" dirty="0">
                <a:latin typeface="微軟正黑體" panose="020B0604030504040204" pitchFamily="34" charset="-120"/>
                <a:ea typeface="微軟正黑體" panose="020B0604030504040204" pitchFamily="34" charset="-120"/>
              </a:rPr>
              <a:t>迫害</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用</a:t>
            </a:r>
            <a:r>
              <a:rPr lang="zh-TW" altLang="zh-TW" sz="2000" dirty="0" smtClean="0">
                <a:solidFill>
                  <a:srgbClr val="C00000"/>
                </a:solidFill>
                <a:latin typeface="微軟正黑體" panose="020B0604030504040204" pitchFamily="34" charset="-120"/>
                <a:ea typeface="微軟正黑體" panose="020B0604030504040204" pitchFamily="34" charset="-120"/>
              </a:rPr>
              <a:t>高压电警棍电击敏感部位，或打火机烧手指和胳膊、或棍子毒打、或以穿皮鞋的脚踢脸、跺脚面子</a:t>
            </a:r>
            <a:r>
              <a:rPr lang="zh-TW" altLang="zh-TW" sz="2000" dirty="0" smtClean="0">
                <a:latin typeface="微軟正黑體" panose="020B0604030504040204" pitchFamily="34" charset="-120"/>
                <a:ea typeface="微軟正黑體" panose="020B0604030504040204" pitchFamily="34" charset="-120"/>
              </a:rPr>
              <a:t>等残酷手段对待手无寸铁，想要按照真善忍做好人的法轮功学员。</a:t>
            </a:r>
            <a:endParaRPr lang="en-US" altLang="zh-TW" sz="2000" dirty="0">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根据国际媒体明慧网的不完全统计，赣榆区</a:t>
            </a:r>
            <a:r>
              <a:rPr lang="zh-CN" altLang="zh-TW" sz="2000" dirty="0" smtClean="0">
                <a:latin typeface="微軟正黑體" panose="020B0604030504040204" pitchFamily="34" charset="-120"/>
                <a:ea typeface="微軟正黑體" panose="020B0604030504040204" pitchFamily="34" charset="-120"/>
              </a:rPr>
              <a:t>公检法</a:t>
            </a:r>
            <a:r>
              <a:rPr lang="zh-TW" altLang="zh-TW" sz="2000" dirty="0" smtClean="0">
                <a:latin typeface="微軟正黑體" panose="020B0604030504040204" pitchFamily="34" charset="-120"/>
                <a:ea typeface="微軟正黑體" panose="020B0604030504040204" pitchFamily="34" charset="-120"/>
              </a:rPr>
              <a:t>司</a:t>
            </a:r>
            <a:r>
              <a:rPr lang="zh-CN" altLang="zh-TW" sz="2000" dirty="0" smtClean="0">
                <a:latin typeface="微軟正黑體" panose="020B0604030504040204" pitchFamily="34" charset="-120"/>
                <a:ea typeface="微軟正黑體" panose="020B0604030504040204" pitchFamily="34" charset="-120"/>
              </a:rPr>
              <a:t>人员</a:t>
            </a:r>
            <a:endParaRPr lang="en-US" altLang="zh-CN" sz="2000" dirty="0" smtClean="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非法绑架法轮功学员总数超过</a:t>
            </a:r>
            <a:r>
              <a:rPr lang="en-US" altLang="zh-TW" sz="2000" dirty="0" smtClean="0">
                <a:solidFill>
                  <a:srgbClr val="C00000"/>
                </a:solidFill>
                <a:latin typeface="微軟正黑體" panose="020B0604030504040204" pitchFamily="34" charset="-120"/>
                <a:ea typeface="微軟正黑體" panose="020B0604030504040204" pitchFamily="34" charset="-120"/>
              </a:rPr>
              <a:t>204</a:t>
            </a:r>
            <a:r>
              <a:rPr lang="zh-TW" altLang="zh-TW" sz="2000" dirty="0" smtClean="0">
                <a:solidFill>
                  <a:srgbClr val="C00000"/>
                </a:solidFill>
                <a:latin typeface="微軟正黑體" panose="020B0604030504040204" pitchFamily="34" charset="-120"/>
                <a:ea typeface="微軟正黑體" panose="020B0604030504040204" pitchFamily="34" charset="-120"/>
              </a:rPr>
              <a:t>人次</a:t>
            </a:r>
            <a:r>
              <a:rPr lang="zh-TW" altLang="zh-TW"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非法拘禁超过</a:t>
            </a:r>
            <a:r>
              <a:rPr lang="en-US" altLang="zh-TW" sz="2000" dirty="0" smtClean="0">
                <a:solidFill>
                  <a:srgbClr val="C00000"/>
                </a:solidFill>
                <a:latin typeface="微軟正黑體" panose="020B0604030504040204" pitchFamily="34" charset="-120"/>
                <a:ea typeface="微軟正黑體" panose="020B0604030504040204" pitchFamily="34" charset="-120"/>
              </a:rPr>
              <a:t>52</a:t>
            </a:r>
            <a:r>
              <a:rPr lang="zh-TW" altLang="zh-TW" sz="2000" dirty="0" smtClean="0">
                <a:solidFill>
                  <a:srgbClr val="C00000"/>
                </a:solidFill>
                <a:latin typeface="微軟正黑體" panose="020B0604030504040204" pitchFamily="34" charset="-120"/>
                <a:ea typeface="微軟正黑體" panose="020B0604030504040204" pitchFamily="34" charset="-120"/>
              </a:rPr>
              <a:t>人次</a:t>
            </a:r>
            <a:r>
              <a:rPr lang="zh-TW" altLang="zh-TW"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zh-TW" sz="2000" dirty="0" smtClean="0">
                <a:latin typeface="微軟正黑體" panose="020B0604030504040204" pitchFamily="34" charset="-120"/>
                <a:ea typeface="微軟正黑體" panose="020B0604030504040204" pitchFamily="34" charset="-120"/>
              </a:rPr>
              <a:t>勒索钱财超过</a:t>
            </a:r>
            <a:r>
              <a:rPr lang="zh-TW" altLang="zh-TW" sz="2000" dirty="0" smtClean="0">
                <a:solidFill>
                  <a:srgbClr val="C00000"/>
                </a:solidFill>
                <a:latin typeface="微軟正黑體" panose="020B0604030504040204" pitchFamily="34" charset="-120"/>
                <a:ea typeface="微軟正黑體" panose="020B0604030504040204" pitchFamily="34" charset="-120"/>
              </a:rPr>
              <a:t>十余万元人民币</a:t>
            </a:r>
            <a:r>
              <a:rPr lang="zh-TW" altLang="zh-TW"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zh-TW" altLang="zh-TW" sz="2000" b="1" dirty="0" smtClean="0">
                <a:latin typeface="微軟正黑體" panose="020B0604030504040204" pitchFamily="34" charset="-120"/>
                <a:ea typeface="微軟正黑體" panose="020B0604030504040204" pitchFamily="34" charset="-120"/>
              </a:rPr>
              <a:t>国保</a:t>
            </a:r>
            <a:r>
              <a:rPr lang="zh-TW" altLang="zh-TW" sz="2000" b="1" dirty="0">
                <a:latin typeface="微軟正黑體" panose="020B0604030504040204" pitchFamily="34" charset="-120"/>
                <a:ea typeface="微軟正黑體" panose="020B0604030504040204" pitchFamily="34" charset="-120"/>
              </a:rPr>
              <a:t>警察</a:t>
            </a:r>
            <a:r>
              <a:rPr lang="zh-TW" altLang="zh-TW" sz="2000" b="1" dirty="0" smtClean="0">
                <a:latin typeface="微軟正黑體" panose="020B0604030504040204" pitchFamily="34" charset="-120"/>
                <a:ea typeface="微軟正黑體" panose="020B0604030504040204" pitchFamily="34" charset="-120"/>
              </a:rPr>
              <a:t>：</a:t>
            </a:r>
            <a:r>
              <a:rPr lang="zh-TW" altLang="zh-TW" sz="2000" b="1" dirty="0" smtClean="0">
                <a:solidFill>
                  <a:srgbClr val="0070C0"/>
                </a:solidFill>
                <a:latin typeface="微軟正黑體" panose="020B0604030504040204" pitchFamily="34" charset="-120"/>
                <a:ea typeface="微軟正黑體" panose="020B0604030504040204" pitchFamily="34" charset="-120"/>
              </a:rPr>
              <a:t>郑奎、林明军、赵同波、程珍、仲伟华、温世杭</a:t>
            </a:r>
            <a:r>
              <a:rPr lang="zh-TW" altLang="zh-TW" sz="2000" dirty="0" smtClean="0">
                <a:latin typeface="微軟正黑體" panose="020B0604030504040204" pitchFamily="34" charset="-120"/>
                <a:ea typeface="微軟正黑體" panose="020B0604030504040204" pitchFamily="34" charset="-120"/>
              </a:rPr>
              <a:t>等人</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a:p>
            <a:r>
              <a:rPr lang="zh-TW" altLang="en-US" sz="2000" b="1" dirty="0" smtClean="0">
                <a:latin typeface="微軟正黑體" panose="020B0604030504040204" pitchFamily="34" charset="-120"/>
                <a:ea typeface="微軟正黑體" panose="020B0604030504040204" pitchFamily="34" charset="-120"/>
              </a:rPr>
              <a:t>赣榆检察院、赣榆法院人员：</a:t>
            </a:r>
            <a:r>
              <a:rPr lang="zh-TW" altLang="en-US" sz="2000" b="1" dirty="0" smtClean="0">
                <a:solidFill>
                  <a:srgbClr val="0070C0"/>
                </a:solidFill>
                <a:latin typeface="微軟正黑體" panose="020B0604030504040204" pitchFamily="34" charset="-120"/>
                <a:ea typeface="微軟正黑體" panose="020B0604030504040204" pitchFamily="34" charset="-120"/>
              </a:rPr>
              <a:t>谢共祥、贾凡德、孙建中</a:t>
            </a:r>
            <a:r>
              <a:rPr lang="zh-TW" altLang="en-US" sz="2000" dirty="0" smtClean="0">
                <a:latin typeface="微軟正黑體" panose="020B0604030504040204" pitchFamily="34" charset="-120"/>
                <a:ea typeface="微軟正黑體" panose="020B0604030504040204" pitchFamily="34" charset="-120"/>
              </a:rPr>
              <a:t>等。</a:t>
            </a:r>
            <a:endParaRPr lang="zh-TW" altLang="zh-TW"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232104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ext uri="{D42A27DB-BD31-4B8C-83A1-F6EECF244321}">
                <p14:modId xmlns:p14="http://schemas.microsoft.com/office/powerpoint/2010/main" val="982425467"/>
              </p:ext>
            </p:extLst>
          </p:nvPr>
        </p:nvGraphicFramePr>
        <p:xfrm>
          <a:off x="0" y="980728"/>
          <a:ext cx="9120377" cy="5393679"/>
        </p:xfrm>
        <a:graphic>
          <a:graphicData uri="http://schemas.openxmlformats.org/drawingml/2006/table">
            <a:tbl>
              <a:tblPr firstRow="1" bandRow="1">
                <a:tableStyleId>{5C22544A-7EE6-4342-B048-85BDC9FD1C3A}</a:tableStyleId>
              </a:tblPr>
              <a:tblGrid>
                <a:gridCol w="2145971"/>
                <a:gridCol w="3934281"/>
                <a:gridCol w="3040125"/>
              </a:tblGrid>
              <a:tr h="370840">
                <a:tc>
                  <a:txBody>
                    <a:bodyPr/>
                    <a:lstStyle/>
                    <a:p>
                      <a:r>
                        <a:rPr lang="zh-TW" altLang="en-US" dirty="0" smtClean="0">
                          <a:solidFill>
                            <a:schemeClr val="tx1"/>
                          </a:solidFill>
                          <a:latin typeface="微軟正黑體" panose="020B0604030504040204" pitchFamily="34" charset="-120"/>
                          <a:ea typeface="微軟正黑體" panose="020B0604030504040204" pitchFamily="34" charset="-120"/>
                        </a:rPr>
                        <a:t>罪刑</a:t>
                      </a:r>
                      <a:endParaRPr lang="zh-TW" altLang="en-US"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mtClean="0">
                          <a:solidFill>
                            <a:schemeClr val="tx1"/>
                          </a:solidFill>
                          <a:latin typeface="微軟正黑體" panose="020B0604030504040204" pitchFamily="34" charset="-120"/>
                          <a:ea typeface="微軟正黑體" panose="020B0604030504040204" pitchFamily="34" charset="-120"/>
                        </a:rPr>
                        <a:t>非法行为</a:t>
                      </a:r>
                      <a:endParaRPr lang="zh-TW" altLang="en-US"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mtClean="0">
                          <a:solidFill>
                            <a:schemeClr val="tx1"/>
                          </a:solidFill>
                          <a:latin typeface="微軟正黑體" panose="020B0604030504040204" pitchFamily="34" charset="-120"/>
                          <a:ea typeface="微軟正黑體" panose="020B0604030504040204" pitchFamily="34" charset="-120"/>
                        </a:rPr>
                        <a:t>触犯法条</a:t>
                      </a:r>
                      <a:endParaRPr lang="zh-TW" altLang="en-US" dirty="0">
                        <a:solidFill>
                          <a:schemeClr val="tx1"/>
                        </a:solidFill>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zh-TW" altLang="en-US" sz="2000" b="1" i="0" kern="1200" dirty="0" smtClean="0">
                          <a:solidFill>
                            <a:schemeClr val="dk1"/>
                          </a:solidFill>
                          <a:effectLst/>
                          <a:latin typeface="微軟正黑體" panose="020B0604030504040204" pitchFamily="34" charset="-120"/>
                          <a:ea typeface="微軟正黑體" panose="020B0604030504040204" pitchFamily="34" charset="-120"/>
                          <a:cs typeface="+mn-cs"/>
                        </a:rPr>
                        <a:t>一、非法搜查罪、</a:t>
                      </a:r>
                      <a:endParaRPr lang="en-US" altLang="zh-TW" sz="2000" b="1" i="0" kern="1200" dirty="0" smtClean="0">
                        <a:solidFill>
                          <a:schemeClr val="dk1"/>
                        </a:solidFill>
                        <a:effectLst/>
                        <a:latin typeface="微軟正黑體" panose="020B0604030504040204" pitchFamily="34" charset="-120"/>
                        <a:ea typeface="微軟正黑體" panose="020B0604030504040204" pitchFamily="34" charset="-120"/>
                        <a:cs typeface="+mn-cs"/>
                      </a:endParaRPr>
                    </a:p>
                    <a:p>
                      <a:r>
                        <a:rPr lang="zh-TW" altLang="en-US" sz="2000" b="1" i="0" kern="1200" dirty="0" smtClean="0">
                          <a:solidFill>
                            <a:schemeClr val="dk1"/>
                          </a:solidFill>
                          <a:effectLst/>
                          <a:latin typeface="微軟正黑體" panose="020B0604030504040204" pitchFamily="34" charset="-120"/>
                          <a:ea typeface="微軟正黑體" panose="020B0604030504040204" pitchFamily="34" charset="-120"/>
                          <a:cs typeface="+mn-cs"/>
                        </a:rPr>
                        <a:t>非法侵入住宅罪</a:t>
                      </a:r>
                      <a:endParaRPr lang="zh-TW" altLang="en-US" sz="20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rPr>
                        <a:t>1</a:t>
                      </a:r>
                      <a:r>
                        <a:rPr lang="en-US" altLang="zh-TW" sz="2000" b="0" i="0" kern="1200" smtClean="0">
                          <a:solidFill>
                            <a:schemeClr val="dk1"/>
                          </a:solidFill>
                          <a:effectLst/>
                          <a:latin typeface="微軟正黑體" panose="020B0604030504040204" pitchFamily="34" charset="-120"/>
                          <a:ea typeface="微軟正黑體" panose="020B0604030504040204" pitchFamily="34" charset="-120"/>
                          <a:cs typeface="+mn-cs"/>
                        </a:rPr>
                        <a:t>) </a:t>
                      </a:r>
                      <a:r>
                        <a:rPr lang="zh-TW" altLang="en-US" sz="2000" b="0" i="0" kern="1200" smtClean="0">
                          <a:solidFill>
                            <a:schemeClr val="dk1"/>
                          </a:solidFill>
                          <a:effectLst/>
                          <a:latin typeface="微軟正黑體" panose="020B0604030504040204" pitchFamily="34" charset="-120"/>
                          <a:ea typeface="微軟正黑體" panose="020B0604030504040204" pitchFamily="34" charset="-120"/>
                          <a:cs typeface="+mn-cs"/>
                        </a:rPr>
                        <a:t>没被主人允许，没有出示搜查令、身份证件的情况下闯入、并搜查住宅。</a:t>
                      </a:r>
                      <a:endPar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endParaRPr>
                    </a:p>
                    <a:p>
                      <a:endPar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endParaRPr>
                    </a:p>
                    <a:p>
                      <a:r>
                        <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rPr>
                        <a:t>2</a:t>
                      </a:r>
                      <a:r>
                        <a:rPr lang="en-US" altLang="zh-TW" sz="2000" b="0" i="0" kern="1200" smtClean="0">
                          <a:solidFill>
                            <a:schemeClr val="dk1"/>
                          </a:solidFill>
                          <a:effectLst/>
                          <a:latin typeface="微軟正黑體" panose="020B0604030504040204" pitchFamily="34" charset="-120"/>
                          <a:ea typeface="微軟正黑體" panose="020B0604030504040204" pitchFamily="34" charset="-120"/>
                          <a:cs typeface="+mn-cs"/>
                        </a:rPr>
                        <a:t>) </a:t>
                      </a:r>
                      <a:r>
                        <a:rPr lang="zh-TW" altLang="en-US" sz="2000" b="0" i="0" kern="1200" smtClean="0">
                          <a:solidFill>
                            <a:schemeClr val="dk1"/>
                          </a:solidFill>
                          <a:effectLst/>
                          <a:latin typeface="微軟正黑體" panose="020B0604030504040204" pitchFamily="34" charset="-120"/>
                          <a:ea typeface="微軟正黑體" panose="020B0604030504040204" pitchFamily="34" charset="-120"/>
                          <a:cs typeface="+mn-cs"/>
                        </a:rPr>
                        <a:t>秘密录像、照相、偷偷断水、断电诱骗主人出门查看、谎称物业人员骗开门后非法侵入的行径。</a:t>
                      </a:r>
                      <a:endPar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z="2000" b="0" i="0" kern="1200" dirty="0" smtClean="0">
                          <a:solidFill>
                            <a:schemeClr val="dk1"/>
                          </a:solidFill>
                          <a:effectLst/>
                          <a:latin typeface="微軟正黑體" panose="020B0604030504040204" pitchFamily="34" charset="-120"/>
                          <a:ea typeface="微軟正黑體" panose="020B0604030504040204" pitchFamily="34" charset="-120"/>
                          <a:cs typeface="+mn-cs"/>
                        </a:rPr>
                        <a:t>中国刑法第</a:t>
                      </a:r>
                      <a:r>
                        <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rPr>
                        <a:t>245</a:t>
                      </a:r>
                      <a:r>
                        <a:rPr lang="zh-TW" altLang="en-US" sz="2000" b="0" i="0" kern="1200" dirty="0" smtClean="0">
                          <a:solidFill>
                            <a:schemeClr val="dk1"/>
                          </a:solidFill>
                          <a:effectLst/>
                          <a:latin typeface="微軟正黑體" panose="020B0604030504040204" pitchFamily="34" charset="-120"/>
                          <a:ea typeface="微軟正黑體" panose="020B0604030504040204" pitchFamily="34" charset="-120"/>
                          <a:cs typeface="+mn-cs"/>
                        </a:rPr>
                        <a:t>条法律：</a:t>
                      </a:r>
                      <a:endPar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endParaRPr>
                    </a:p>
                    <a:p>
                      <a:r>
                        <a:rPr lang="zh-TW" altLang="en-US" sz="2000" b="0" i="0" kern="1200" dirty="0" smtClean="0">
                          <a:solidFill>
                            <a:schemeClr val="dk1"/>
                          </a:solidFill>
                          <a:effectLst/>
                          <a:latin typeface="微軟正黑體" panose="020B0604030504040204" pitchFamily="34" charset="-120"/>
                          <a:ea typeface="微軟正黑體" panose="020B0604030504040204" pitchFamily="34" charset="-120"/>
                          <a:cs typeface="+mn-cs"/>
                        </a:rPr>
                        <a:t>「非法搜查他人身体、</a:t>
                      </a:r>
                      <a:endPar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endParaRPr>
                    </a:p>
                    <a:p>
                      <a:r>
                        <a:rPr lang="zh-TW" altLang="en-US" sz="2000" b="0" i="0" kern="1200" dirty="0" smtClean="0">
                          <a:solidFill>
                            <a:schemeClr val="dk1"/>
                          </a:solidFill>
                          <a:effectLst/>
                          <a:latin typeface="微軟正黑體" panose="020B0604030504040204" pitchFamily="34" charset="-120"/>
                          <a:ea typeface="微軟正黑體" panose="020B0604030504040204" pitchFamily="34" charset="-120"/>
                          <a:cs typeface="+mn-cs"/>
                        </a:rPr>
                        <a:t>住宅」。</a:t>
                      </a:r>
                      <a:endPar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endParaRPr>
                    </a:p>
                    <a:p>
                      <a:endParaRPr lang="en-US" altLang="zh-TW" sz="2000" b="0" i="0" kern="1200" dirty="0" smtClean="0">
                        <a:solidFill>
                          <a:schemeClr val="dk1"/>
                        </a:solidFill>
                        <a:effectLst/>
                        <a:latin typeface="微軟正黑體" panose="020B0604030504040204" pitchFamily="34" charset="-120"/>
                        <a:ea typeface="微軟正黑體" panose="020B0604030504040204" pitchFamily="34" charset="-120"/>
                        <a:cs typeface="+mn-cs"/>
                      </a:endParaRPr>
                    </a:p>
                    <a:p>
                      <a:endParaRPr lang="zh-TW" altLang="en-US" sz="20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791959">
                <a:tc>
                  <a:txBody>
                    <a:bodyPr/>
                    <a:lstStyle/>
                    <a:p>
                      <a:r>
                        <a:rPr lang="zh-TW" altLang="en-US" sz="2000" b="1" smtClean="0">
                          <a:latin typeface="微軟正黑體" panose="020B0604030504040204" pitchFamily="34" charset="-120"/>
                          <a:ea typeface="微軟正黑體" panose="020B0604030504040204" pitchFamily="34" charset="-120"/>
                        </a:rPr>
                        <a:t>二、滥用职权和</a:t>
                      </a:r>
                      <a:endParaRPr lang="en-US" altLang="zh-TW" sz="2000" b="1" dirty="0" smtClean="0">
                        <a:latin typeface="微軟正黑體" panose="020B0604030504040204" pitchFamily="34" charset="-120"/>
                        <a:ea typeface="微軟正黑體" panose="020B0604030504040204" pitchFamily="34" charset="-120"/>
                      </a:endParaRPr>
                    </a:p>
                    <a:p>
                      <a:r>
                        <a:rPr lang="zh-TW" altLang="en-US" sz="2000" b="1" dirty="0" smtClean="0">
                          <a:latin typeface="微軟正黑體" panose="020B0604030504040204" pitchFamily="34" charset="-120"/>
                          <a:ea typeface="微軟正黑體" panose="020B0604030504040204" pitchFamily="34" charset="-120"/>
                        </a:rPr>
                        <a:t>徇私枉法罪</a:t>
                      </a:r>
                      <a:endParaRPr lang="zh-TW" altLang="en-US" sz="20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z="2000" dirty="0" smtClean="0">
                          <a:latin typeface="微軟正黑體" panose="020B0604030504040204" pitchFamily="34" charset="-120"/>
                          <a:ea typeface="微軟正黑體" panose="020B0604030504040204" pitchFamily="34" charset="-120"/>
                        </a:rPr>
                        <a:t>随意没收财产、敲诈钱财、欺骗法轮功学员和家属，或胁迫他们转化、放弃信仰，逼迫法轮功学员及家属违心供认或提供私人敏感</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电话、</a:t>
                      </a:r>
                      <a:r>
                        <a:rPr lang="en-US" altLang="zh-TW" sz="2000" dirty="0" smtClean="0">
                          <a:latin typeface="微軟正黑體" panose="020B0604030504040204" pitchFamily="34" charset="-120"/>
                          <a:ea typeface="微軟正黑體" panose="020B0604030504040204" pitchFamily="34" charset="-120"/>
                        </a:rPr>
                        <a:t>QQ</a:t>
                      </a:r>
                      <a:r>
                        <a:rPr lang="zh-TW" altLang="en-US" sz="2000" dirty="0" smtClean="0">
                          <a:latin typeface="微軟正黑體" panose="020B0604030504040204" pitchFamily="34" charset="-120"/>
                          <a:ea typeface="微軟正黑體" panose="020B0604030504040204" pitchFamily="34" charset="-120"/>
                        </a:rPr>
                        <a:t>等</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的信息。</a:t>
                      </a:r>
                      <a:endParaRPr lang="en-US" altLang="zh-TW" sz="2000" dirty="0" smtClean="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z="2000" dirty="0" smtClean="0">
                          <a:latin typeface="微軟正黑體" panose="020B0604030504040204" pitchFamily="34" charset="-120"/>
                          <a:ea typeface="微軟正黑體" panose="020B0604030504040204" pitchFamily="34" charset="-120"/>
                        </a:rPr>
                        <a:t>刑法</a:t>
                      </a:r>
                      <a:r>
                        <a:rPr lang="zh-TW" altLang="en-US" sz="2000" smtClean="0">
                          <a:latin typeface="微軟正黑體" panose="020B0604030504040204" pitchFamily="34" charset="-120"/>
                          <a:ea typeface="微軟正黑體" panose="020B0604030504040204" pitchFamily="34" charset="-120"/>
                        </a:rPr>
                        <a:t>第</a:t>
                      </a:r>
                      <a:r>
                        <a:rPr lang="en-US" altLang="zh-TW" sz="2000" smtClean="0">
                          <a:latin typeface="微軟正黑體" panose="020B0604030504040204" pitchFamily="34" charset="-120"/>
                          <a:ea typeface="微軟正黑體" panose="020B0604030504040204" pitchFamily="34" charset="-120"/>
                        </a:rPr>
                        <a:t>397</a:t>
                      </a:r>
                      <a:r>
                        <a:rPr lang="zh-TW" altLang="en-US" sz="2000" smtClean="0">
                          <a:latin typeface="微軟正黑體" panose="020B0604030504040204" pitchFamily="34" charset="-120"/>
                          <a:ea typeface="微軟正黑體" panose="020B0604030504040204" pitchFamily="34" charset="-120"/>
                        </a:rPr>
                        <a:t>条：「国家机关人员</a:t>
                      </a:r>
                      <a:r>
                        <a:rPr lang="zh-TW" altLang="en-US" sz="2000" smtClean="0">
                          <a:solidFill>
                            <a:srgbClr val="C00000"/>
                          </a:solidFill>
                          <a:latin typeface="微軟正黑體" panose="020B0604030504040204" pitchFamily="34" charset="-120"/>
                          <a:ea typeface="微軟正黑體" panose="020B0604030504040204" pitchFamily="34" charset="-120"/>
                        </a:rPr>
                        <a:t>滥用职权</a:t>
                      </a:r>
                      <a:r>
                        <a:rPr lang="zh-TW" altLang="en-US" sz="2000" smtClean="0">
                          <a:latin typeface="微軟正黑體" panose="020B0604030504040204" pitchFamily="34" charset="-120"/>
                          <a:ea typeface="微軟正黑體" panose="020B0604030504040204" pitchFamily="34" charset="-120"/>
                        </a:rPr>
                        <a:t>或者玩忽职守，致使公共财产、国家和人民利益遭受重大损失。」</a:t>
                      </a:r>
                      <a:endParaRPr lang="zh-TW" altLang="en-US" sz="20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a:txBody>
                    <a:bodyPr/>
                    <a:lstStyle/>
                    <a:p>
                      <a:r>
                        <a:rPr lang="zh-TW" altLang="en-US" sz="2000" b="1" smtClean="0">
                          <a:latin typeface="微軟正黑體" panose="020B0604030504040204" pitchFamily="34" charset="-120"/>
                          <a:ea typeface="微軟正黑體" panose="020B0604030504040204" pitchFamily="34" charset="-120"/>
                        </a:rPr>
                        <a:t>三、抢劫罪、侵占罪和毁坏财物罪</a:t>
                      </a:r>
                      <a:endParaRPr lang="zh-TW" altLang="en-US" sz="2000" b="1"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z="2000" b="0" i="0" kern="1200" smtClean="0">
                          <a:solidFill>
                            <a:schemeClr val="dk1"/>
                          </a:solidFill>
                          <a:effectLst/>
                          <a:latin typeface="微軟正黑體" panose="020B0604030504040204" pitchFamily="34" charset="-120"/>
                          <a:ea typeface="微軟正黑體" panose="020B0604030504040204" pitchFamily="34" charset="-120"/>
                          <a:cs typeface="+mn-cs"/>
                        </a:rPr>
                        <a:t>法轮功书籍与其它财产被闯入家中不法人员抢走或毁坏。</a:t>
                      </a:r>
                      <a:endParaRPr lang="zh-TW" altLang="en-US" sz="20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TW" altLang="en-US" sz="2000" dirty="0" smtClean="0">
                          <a:latin typeface="微軟正黑體" panose="020B0604030504040204" pitchFamily="34" charset="-120"/>
                          <a:ea typeface="微軟正黑體" panose="020B0604030504040204" pitchFamily="34" charset="-120"/>
                        </a:rPr>
                        <a:t>刑法第</a:t>
                      </a:r>
                      <a:r>
                        <a:rPr lang="en-US" altLang="zh-TW" sz="2000" dirty="0" smtClean="0">
                          <a:latin typeface="微軟正黑體" panose="020B0604030504040204" pitchFamily="34" charset="-120"/>
                          <a:ea typeface="微軟正黑體" panose="020B0604030504040204" pitchFamily="34" charset="-120"/>
                        </a:rPr>
                        <a:t>263</a:t>
                      </a:r>
                      <a:r>
                        <a:rPr lang="zh-TW" altLang="en-US" sz="2000" dirty="0" smtClean="0">
                          <a:latin typeface="微軟正黑體" panose="020B0604030504040204" pitchFamily="34" charset="-120"/>
                          <a:ea typeface="微軟正黑體" panose="020B0604030504040204" pitchFamily="34" charset="-120"/>
                        </a:rPr>
                        <a:t>条「以暴力、胁迫或者其他方法抢劫公私财物」</a:t>
                      </a:r>
                      <a:endParaRPr lang="zh-TW" altLang="en-US" sz="2000" dirty="0">
                        <a:latin typeface="微軟正黑體" panose="020B0604030504040204" pitchFamily="34" charset="-120"/>
                        <a:ea typeface="微軟正黑體" panose="020B0604030504040204" pitchFamily="34" charset="-12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7" name="文字方塊 6"/>
          <p:cNvSpPr txBox="1"/>
          <p:nvPr/>
        </p:nvSpPr>
        <p:spPr>
          <a:xfrm>
            <a:off x="179512" y="6488668"/>
            <a:ext cx="5262979" cy="369332"/>
          </a:xfrm>
          <a:prstGeom prst="rect">
            <a:avLst/>
          </a:prstGeom>
          <a:noFill/>
        </p:spPr>
        <p:txBody>
          <a:bodyPr wrap="none" rtlCol="0">
            <a:spAutoFit/>
          </a:bodyPr>
          <a:lstStyle/>
          <a:p>
            <a:r>
              <a:rPr lang="zh-TW" altLang="en-US" dirty="0" smtClean="0">
                <a:solidFill>
                  <a:srgbClr val="0070C0"/>
                </a:solidFill>
                <a:latin typeface="微軟正黑體" panose="020B0604030504040204" pitchFamily="34" charset="-120"/>
                <a:ea typeface="微軟正黑體" panose="020B0604030504040204" pitchFamily="34" charset="-120"/>
              </a:rPr>
              <a:t>数据源：</a:t>
            </a:r>
            <a:r>
              <a:rPr lang="en-US" altLang="zh-TW" dirty="0" smtClean="0">
                <a:solidFill>
                  <a:srgbClr val="0070C0"/>
                </a:solidFill>
                <a:latin typeface="微軟正黑體" panose="020B0604030504040204" pitchFamily="34" charset="-120"/>
                <a:ea typeface="微軟正黑體" panose="020B0604030504040204" pitchFamily="34" charset="-120"/>
              </a:rPr>
              <a:t>【</a:t>
            </a:r>
            <a:r>
              <a:rPr lang="zh-TW" altLang="en-US" dirty="0" smtClean="0">
                <a:solidFill>
                  <a:srgbClr val="0070C0"/>
                </a:solidFill>
                <a:latin typeface="微軟正黑體" panose="020B0604030504040204" pitchFamily="34" charset="-120"/>
                <a:ea typeface="微軟正黑體" panose="020B0604030504040204" pitchFamily="34" charset="-120"/>
              </a:rPr>
              <a:t>明慧网</a:t>
            </a:r>
            <a:r>
              <a:rPr lang="en-US" altLang="zh-TW" dirty="0" smtClean="0">
                <a:solidFill>
                  <a:srgbClr val="0070C0"/>
                </a:solidFill>
                <a:latin typeface="微軟正黑體" panose="020B0604030504040204" pitchFamily="34" charset="-120"/>
                <a:ea typeface="微軟正黑體" panose="020B0604030504040204" pitchFamily="34" charset="-120"/>
              </a:rPr>
              <a:t>】</a:t>
            </a:r>
            <a:r>
              <a:rPr lang="zh-TW" altLang="en-US" dirty="0" smtClean="0">
                <a:solidFill>
                  <a:srgbClr val="0070C0"/>
                </a:solidFill>
                <a:latin typeface="微軟正黑體" panose="020B0604030504040204" pitchFamily="34" charset="-120"/>
                <a:ea typeface="微軟正黑體" panose="020B0604030504040204" pitchFamily="34" charset="-120"/>
              </a:rPr>
              <a:t>「敲门行动」触犯的法律条文</a:t>
            </a:r>
            <a:endParaRPr lang="zh-TW" altLang="en-US" dirty="0">
              <a:solidFill>
                <a:srgbClr val="0070C0"/>
              </a:solidFill>
              <a:latin typeface="微軟正黑體" panose="020B0604030504040204" pitchFamily="34" charset="-120"/>
              <a:ea typeface="微軟正黑體" panose="020B0604030504040204" pitchFamily="34" charset="-120"/>
            </a:endParaRPr>
          </a:p>
        </p:txBody>
      </p:sp>
      <p:sp>
        <p:nvSpPr>
          <p:cNvPr id="8" name="矩形 7"/>
          <p:cNvSpPr/>
          <p:nvPr/>
        </p:nvSpPr>
        <p:spPr>
          <a:xfrm>
            <a:off x="0" y="0"/>
            <a:ext cx="9144000" cy="848937"/>
          </a:xfrm>
          <a:prstGeom prst="rect">
            <a:avLst/>
          </a:prstGeom>
          <a:solidFill>
            <a:schemeClr val="accent4">
              <a:lumMod val="75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11-3. </a:t>
            </a:r>
            <a:r>
              <a:rPr lang="zh-TW" altLang="en-US" sz="3200" b="1" dirty="0">
                <a:solidFill>
                  <a:schemeClr val="bg1"/>
                </a:solidFill>
                <a:latin typeface="微軟正黑體" panose="020B0604030504040204" pitchFamily="34" charset="-120"/>
                <a:ea typeface="微軟正黑體" panose="020B0604030504040204" pitchFamily="34" charset="-120"/>
              </a:rPr>
              <a:t>「敲门行动」所触犯的法律</a:t>
            </a:r>
            <a:endParaRPr lang="zh-TW" altLang="en-US" dirty="0"/>
          </a:p>
        </p:txBody>
      </p:sp>
      <p:sp>
        <p:nvSpPr>
          <p:cNvPr id="9" name="矩形 8"/>
          <p:cNvSpPr/>
          <p:nvPr/>
        </p:nvSpPr>
        <p:spPr>
          <a:xfrm>
            <a:off x="7020272" y="100432"/>
            <a:ext cx="2026817" cy="648072"/>
          </a:xfrm>
          <a:prstGeom prst="rect">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4">
                    <a:lumMod val="75000"/>
                  </a:schemeClr>
                </a:solidFill>
                <a:latin typeface="微軟正黑體" panose="020B0604030504040204" pitchFamily="34" charset="-120"/>
                <a:ea typeface="微軟正黑體" panose="020B0604030504040204" pitchFamily="34" charset="-120"/>
              </a:rPr>
              <a:t>切入点</a:t>
            </a:r>
            <a:r>
              <a:rPr lang="en-US" altLang="zh-TW" sz="4000" b="1" dirty="0">
                <a:solidFill>
                  <a:schemeClr val="accent4">
                    <a:lumMod val="75000"/>
                  </a:schemeClr>
                </a:solidFill>
                <a:latin typeface="微軟正黑體" panose="020B0604030504040204" pitchFamily="34" charset="-120"/>
                <a:ea typeface="微軟正黑體" panose="020B0604030504040204" pitchFamily="34" charset="-120"/>
              </a:rPr>
              <a:t>3</a:t>
            </a:r>
            <a:endParaRPr lang="zh-TW" altLang="en-US" sz="4000" b="1" dirty="0">
              <a:solidFill>
                <a:schemeClr val="accent4">
                  <a:lumMod val="75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9447497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字方塊 4"/>
          <p:cNvSpPr txBox="1"/>
          <p:nvPr/>
        </p:nvSpPr>
        <p:spPr>
          <a:xfrm>
            <a:off x="156817" y="3068960"/>
            <a:ext cx="8914957" cy="3139321"/>
          </a:xfrm>
          <a:prstGeom prst="rect">
            <a:avLst/>
          </a:prstGeom>
          <a:noFill/>
        </p:spPr>
        <p:txBody>
          <a:bodyPr wrap="square" rtlCol="0">
            <a:spAutoFit/>
          </a:bodyPr>
          <a:lstStyle/>
          <a:p>
            <a:r>
              <a:rPr lang="zh-TW" altLang="en-US" b="1" dirty="0" smtClean="0">
                <a:latin typeface="微軟正黑體" panose="020B0604030504040204" pitchFamily="34" charset="-120"/>
                <a:ea typeface="微軟正黑體" panose="020B0604030504040204" pitchFamily="34" charset="-120"/>
              </a:rPr>
              <a:t>一、触犯中国刑法：</a:t>
            </a:r>
            <a:r>
              <a:rPr lang="zh-TW" altLang="en-US" dirty="0" smtClean="0">
                <a:latin typeface="微軟正黑體" panose="020B0604030504040204" pitchFamily="34" charset="-120"/>
                <a:ea typeface="微軟正黑體" panose="020B0604030504040204" pitchFamily="34" charset="-120"/>
              </a:rPr>
              <a:t>触犯刑法</a:t>
            </a:r>
            <a:r>
              <a:rPr lang="en-US" altLang="zh-TW" dirty="0" smtClean="0">
                <a:latin typeface="微軟正黑體" panose="020B0604030504040204" pitchFamily="34" charset="-120"/>
                <a:ea typeface="微軟正黑體" panose="020B0604030504040204" pitchFamily="34" charset="-120"/>
              </a:rPr>
              <a:t>245</a:t>
            </a:r>
            <a:r>
              <a:rPr lang="zh-TW" altLang="en-US" dirty="0" smtClean="0">
                <a:latin typeface="微軟正黑體" panose="020B0604030504040204" pitchFamily="34" charset="-120"/>
                <a:ea typeface="微軟正黑體" panose="020B0604030504040204" pitchFamily="34" charset="-120"/>
              </a:rPr>
              <a:t>条的</a:t>
            </a:r>
            <a:r>
              <a:rPr lang="zh-TW" altLang="en-US" dirty="0" smtClean="0">
                <a:solidFill>
                  <a:schemeClr val="dk1"/>
                </a:solidFill>
                <a:latin typeface="微軟正黑體" panose="020B0604030504040204" pitchFamily="34" charset="-120"/>
                <a:ea typeface="微軟正黑體" panose="020B0604030504040204" pitchFamily="34" charset="-120"/>
              </a:rPr>
              <a:t>非法</a:t>
            </a:r>
            <a:r>
              <a:rPr lang="zh-TW" altLang="en-US" dirty="0">
                <a:solidFill>
                  <a:schemeClr val="dk1"/>
                </a:solidFill>
                <a:latin typeface="微軟正黑體" panose="020B0604030504040204" pitchFamily="34" charset="-120"/>
                <a:ea typeface="微軟正黑體" panose="020B0604030504040204" pitchFamily="34" charset="-120"/>
              </a:rPr>
              <a:t>搜查罪</a:t>
            </a:r>
            <a:r>
              <a:rPr lang="zh-TW" altLang="en-US" dirty="0" smtClean="0">
                <a:solidFill>
                  <a:schemeClr val="dk1"/>
                </a:solidFill>
                <a:latin typeface="微軟正黑體" panose="020B0604030504040204" pitchFamily="34" charset="-120"/>
                <a:ea typeface="微軟正黑體" panose="020B0604030504040204" pitchFamily="34" charset="-120"/>
              </a:rPr>
              <a:t>、非法</a:t>
            </a:r>
            <a:r>
              <a:rPr lang="zh-TW" altLang="en-US" dirty="0">
                <a:solidFill>
                  <a:schemeClr val="dk1"/>
                </a:solidFill>
                <a:latin typeface="微軟正黑體" panose="020B0604030504040204" pitchFamily="34" charset="-120"/>
                <a:ea typeface="微軟正黑體" panose="020B0604030504040204" pitchFamily="34" charset="-120"/>
              </a:rPr>
              <a:t>侵入住宅</a:t>
            </a:r>
            <a:r>
              <a:rPr lang="zh-TW" altLang="en-US" dirty="0" smtClean="0">
                <a:solidFill>
                  <a:schemeClr val="dk1"/>
                </a:solidFill>
                <a:latin typeface="微軟正黑體" panose="020B0604030504040204" pitchFamily="34" charset="-120"/>
                <a:ea typeface="微軟正黑體" panose="020B0604030504040204" pitchFamily="34" charset="-120"/>
              </a:rPr>
              <a:t>罪，</a:t>
            </a:r>
            <a:r>
              <a:rPr lang="zh-TW" altLang="en-US" dirty="0">
                <a:solidFill>
                  <a:schemeClr val="dk1"/>
                </a:solidFill>
                <a:latin typeface="微軟正黑體" panose="020B0604030504040204" pitchFamily="34" charset="-120"/>
                <a:ea typeface="微軟正黑體" panose="020B0604030504040204" pitchFamily="34" charset="-120"/>
              </a:rPr>
              <a:t>和</a:t>
            </a:r>
            <a:r>
              <a:rPr lang="zh-TW" altLang="en-US" dirty="0" smtClean="0">
                <a:solidFill>
                  <a:schemeClr val="dk1"/>
                </a:solidFill>
                <a:latin typeface="微軟正黑體" panose="020B0604030504040204" pitchFamily="34" charset="-120"/>
                <a:ea typeface="微軟正黑體" panose="020B0604030504040204" pitchFamily="34" charset="-120"/>
              </a:rPr>
              <a:t>刑法</a:t>
            </a:r>
            <a:r>
              <a:rPr lang="en-US" altLang="zh-TW" dirty="0" smtClean="0">
                <a:solidFill>
                  <a:schemeClr val="dk1"/>
                </a:solidFill>
                <a:latin typeface="微軟正黑體" panose="020B0604030504040204" pitchFamily="34" charset="-120"/>
                <a:ea typeface="微軟正黑體" panose="020B0604030504040204" pitchFamily="34" charset="-120"/>
              </a:rPr>
              <a:t>263</a:t>
            </a:r>
            <a:r>
              <a:rPr lang="zh-TW" altLang="en-US" dirty="0" smtClean="0">
                <a:solidFill>
                  <a:schemeClr val="dk1"/>
                </a:solidFill>
                <a:latin typeface="微軟正黑體" panose="020B0604030504040204" pitchFamily="34" charset="-120"/>
                <a:ea typeface="微軟正黑體" panose="020B0604030504040204" pitchFamily="34" charset="-120"/>
              </a:rPr>
              <a:t>条的</a:t>
            </a:r>
            <a:r>
              <a:rPr lang="zh-TW" altLang="en-US" dirty="0" smtClean="0">
                <a:latin typeface="微軟正黑體" panose="020B0604030504040204" pitchFamily="34" charset="-120"/>
                <a:ea typeface="微軟正黑體" panose="020B0604030504040204" pitchFamily="34" charset="-120"/>
              </a:rPr>
              <a:t>抢劫罪、侵占罪。公检法司人员滥用职权是触犯刑法</a:t>
            </a:r>
            <a:r>
              <a:rPr lang="zh-TW" altLang="en-US" dirty="0">
                <a:latin typeface="微軟正黑體" panose="020B0604030504040204" pitchFamily="34" charset="-120"/>
                <a:ea typeface="微軟正黑體" panose="020B0604030504040204" pitchFamily="34" charset="-120"/>
              </a:rPr>
              <a:t>第</a:t>
            </a:r>
            <a:r>
              <a:rPr lang="en-US" altLang="zh-TW" dirty="0" smtClean="0">
                <a:latin typeface="微軟正黑體" panose="020B0604030504040204" pitchFamily="34" charset="-120"/>
                <a:ea typeface="微軟正黑體" panose="020B0604030504040204" pitchFamily="34" charset="-120"/>
              </a:rPr>
              <a:t>397</a:t>
            </a:r>
            <a:r>
              <a:rPr lang="zh-TW" altLang="en-US" dirty="0" smtClean="0">
                <a:latin typeface="微軟正黑體" panose="020B0604030504040204" pitchFamily="34" charset="-120"/>
                <a:ea typeface="微軟正黑體" panose="020B0604030504040204" pitchFamily="34" charset="-120"/>
              </a:rPr>
              <a:t>条，要从重处罚，罪上加罪。</a:t>
            </a:r>
            <a:endParaRPr lang="en-US" altLang="zh-TW" dirty="0" smtClean="0">
              <a:latin typeface="微軟正黑體" panose="020B0604030504040204" pitchFamily="34" charset="-120"/>
              <a:ea typeface="微軟正黑體" panose="020B0604030504040204" pitchFamily="34" charset="-120"/>
            </a:endParaRPr>
          </a:p>
          <a:p>
            <a:endParaRPr lang="en-US" altLang="zh-TW" dirty="0">
              <a:latin typeface="微軟正黑體" panose="020B0604030504040204" pitchFamily="34" charset="-120"/>
              <a:ea typeface="微軟正黑體" panose="020B0604030504040204" pitchFamily="34" charset="-120"/>
            </a:endParaRPr>
          </a:p>
          <a:p>
            <a:r>
              <a:rPr lang="zh-TW" altLang="en-US" b="1" dirty="0" smtClean="0">
                <a:latin typeface="微軟正黑體" panose="020B0604030504040204" pitchFamily="34" charset="-120"/>
                <a:ea typeface="微軟正黑體" panose="020B0604030504040204" pitchFamily="34" charset="-120"/>
              </a:rPr>
              <a:t>二、现政权出台的规定：</a:t>
            </a:r>
            <a:r>
              <a:rPr lang="en-US" altLang="zh-TW" dirty="0" smtClean="0">
                <a:latin typeface="微軟正黑體" panose="020B0604030504040204" pitchFamily="34" charset="-120"/>
                <a:ea typeface="微軟正黑體" panose="020B0604030504040204" pitchFamily="34" charset="-120"/>
              </a:rPr>
              <a:t>2016</a:t>
            </a:r>
            <a:r>
              <a:rPr lang="zh-TW" altLang="en-US"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3</a:t>
            </a:r>
            <a:r>
              <a:rPr lang="zh-TW" altLang="en-US" dirty="0">
                <a:latin typeface="微軟正黑體" panose="020B0604030504040204" pitchFamily="34" charset="-120"/>
                <a:ea typeface="微軟正黑體" panose="020B0604030504040204" pitchFamily="34" charset="-120"/>
              </a:rPr>
              <a:t>月</a:t>
            </a:r>
            <a:r>
              <a:rPr lang="en-US" altLang="zh-TW" dirty="0">
                <a:latin typeface="微軟正黑體" panose="020B0604030504040204" pitchFamily="34" charset="-120"/>
                <a:ea typeface="微軟正黑體" panose="020B0604030504040204" pitchFamily="34" charset="-120"/>
              </a:rPr>
              <a:t>1</a:t>
            </a:r>
            <a:r>
              <a:rPr lang="zh-TW" altLang="en-US" dirty="0" smtClean="0">
                <a:latin typeface="微軟正黑體" panose="020B0604030504040204" pitchFamily="34" charset="-120"/>
                <a:ea typeface="微軟正黑體" panose="020B0604030504040204" pitchFamily="34" charset="-120"/>
              </a:rPr>
              <a:t>日</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公安机关人民警察执法过错责任追究规定</a:t>
            </a:r>
            <a:r>
              <a:rPr lang="en-US" altLang="zh-TW"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规定「因故意或者重大过失造成错案，</a:t>
            </a:r>
            <a:r>
              <a:rPr lang="zh-TW" altLang="en-US" dirty="0" smtClean="0">
                <a:solidFill>
                  <a:srgbClr val="C00000"/>
                </a:solidFill>
                <a:latin typeface="微軟正黑體" panose="020B0604030504040204" pitchFamily="34" charset="-120"/>
                <a:ea typeface="微軟正黑體" panose="020B0604030504040204" pitchFamily="34" charset="-120"/>
              </a:rPr>
              <a:t>终身追究执法过错责任。</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endParaRPr lang="en-US" altLang="zh-TW" b="1" dirty="0">
              <a:latin typeface="微軟正黑體" panose="020B0604030504040204" pitchFamily="34" charset="-120"/>
              <a:ea typeface="微軟正黑體" panose="020B0604030504040204" pitchFamily="34" charset="-120"/>
            </a:endParaRPr>
          </a:p>
          <a:p>
            <a:r>
              <a:rPr lang="zh-TW" altLang="en-US" b="1" dirty="0" smtClean="0">
                <a:latin typeface="微軟正黑體" panose="020B0604030504040204" pitchFamily="34" charset="-120"/>
                <a:ea typeface="微軟正黑體" panose="020B0604030504040204" pitchFamily="34" charset="-120"/>
                <a:sym typeface="Wingdings" panose="05000000000000000000" pitchFamily="2" charset="2"/>
              </a:rPr>
              <a:t>三、现政权在制止敲门行动</a:t>
            </a:r>
            <a:endParaRPr lang="en-US" altLang="zh-TW" b="1" dirty="0">
              <a:latin typeface="微軟正黑體" panose="020B0604030504040204" pitchFamily="34" charset="-120"/>
              <a:ea typeface="微軟正黑體" panose="020B0604030504040204" pitchFamily="34" charset="-120"/>
            </a:endParaRPr>
          </a:p>
          <a:p>
            <a:r>
              <a:rPr lang="en-US" altLang="zh-TW" dirty="0">
                <a:latin typeface="微軟正黑體" panose="020B0604030504040204" pitchFamily="34" charset="-120"/>
                <a:ea typeface="微軟正黑體" panose="020B0604030504040204" pitchFamily="34" charset="-120"/>
              </a:rPr>
              <a:t>2017</a:t>
            </a:r>
            <a:r>
              <a:rPr lang="zh-TW" altLang="en-US"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4</a:t>
            </a:r>
            <a:r>
              <a:rPr lang="zh-TW" altLang="en-US" dirty="0" smtClean="0">
                <a:latin typeface="微軟正黑體" panose="020B0604030504040204" pitchFamily="34" charset="-120"/>
                <a:ea typeface="微軟正黑體" panose="020B0604030504040204" pitchFamily="34" charset="-120"/>
              </a:rPr>
              <a:t>月公安部命令</a:t>
            </a:r>
            <a:r>
              <a:rPr lang="zh-TW" altLang="en-US" dirty="0" smtClean="0">
                <a:latin typeface="微軟正黑體" panose="020B0604030504040204" pitchFamily="34" charset="-120"/>
                <a:ea typeface="微軟正黑體" panose="020B0604030504040204" pitchFamily="34" charset="-120"/>
                <a:sym typeface="Wingdings" panose="05000000000000000000" pitchFamily="2" charset="2"/>
              </a:rPr>
              <a:t>：</a:t>
            </a:r>
            <a:r>
              <a:rPr lang="zh-TW" altLang="en-US" u="sng" dirty="0" smtClean="0">
                <a:solidFill>
                  <a:srgbClr val="C00000"/>
                </a:solidFill>
                <a:latin typeface="微軟正黑體" panose="020B0604030504040204" pitchFamily="34" charset="-120"/>
                <a:ea typeface="微軟正黑體" panose="020B0604030504040204" pitchFamily="34" charset="-120"/>
              </a:rPr>
              <a:t>为了加强对公安机关民警违法违纪行为监督举报</a:t>
            </a:r>
            <a:endParaRPr lang="en-US" altLang="zh-TW" u="sng" dirty="0" smtClean="0">
              <a:solidFill>
                <a:srgbClr val="C00000"/>
              </a:solidFill>
              <a:latin typeface="微軟正黑體" panose="020B0604030504040204" pitchFamily="34" charset="-120"/>
              <a:ea typeface="微軟正黑體" panose="020B0604030504040204" pitchFamily="34" charset="-120"/>
            </a:endParaRPr>
          </a:p>
          <a:p>
            <a:r>
              <a:rPr lang="zh-TW" altLang="en-US" dirty="0" smtClean="0">
                <a:solidFill>
                  <a:srgbClr val="C00000"/>
                </a:solidFill>
                <a:latin typeface="微軟正黑體" panose="020B0604030504040204" pitchFamily="34" charset="-120"/>
                <a:ea typeface="微軟正黑體" panose="020B0604030504040204" pitchFamily="34" charset="-120"/>
              </a:rPr>
              <a:t>而专门开通了</a:t>
            </a:r>
            <a:r>
              <a:rPr lang="zh-TW" altLang="en-US" u="sng" dirty="0" smtClean="0">
                <a:solidFill>
                  <a:srgbClr val="C00000"/>
                </a:solidFill>
                <a:latin typeface="微軟正黑體" panose="020B0604030504040204" pitchFamily="34" charset="-120"/>
                <a:ea typeface="微軟正黑體" panose="020B0604030504040204" pitchFamily="34" charset="-120"/>
              </a:rPr>
              <a:t>「</a:t>
            </a:r>
            <a:r>
              <a:rPr lang="en-US" altLang="zh-TW" u="sng" dirty="0" smtClean="0">
                <a:solidFill>
                  <a:srgbClr val="C00000"/>
                </a:solidFill>
                <a:latin typeface="微軟正黑體" panose="020B0604030504040204" pitchFamily="34" charset="-120"/>
                <a:ea typeface="微軟正黑體" panose="020B0604030504040204" pitchFamily="34" charset="-120"/>
              </a:rPr>
              <a:t>12389</a:t>
            </a:r>
            <a:r>
              <a:rPr lang="zh-TW" altLang="en-US" u="sng" dirty="0" smtClean="0">
                <a:solidFill>
                  <a:srgbClr val="C00000"/>
                </a:solidFill>
                <a:latin typeface="微軟正黑體" panose="020B0604030504040204" pitchFamily="34" charset="-120"/>
                <a:ea typeface="微軟正黑體" panose="020B0604030504040204" pitchFamily="34" charset="-120"/>
              </a:rPr>
              <a:t>」专线平台</a:t>
            </a:r>
            <a:r>
              <a:rPr lang="zh-TW" altLang="en-US" dirty="0" smtClean="0">
                <a:solidFill>
                  <a:srgbClr val="C00000"/>
                </a:solidFill>
                <a:latin typeface="微軟正黑體" panose="020B0604030504040204" pitchFamily="34" charset="-120"/>
                <a:ea typeface="微軟正黑體" panose="020B0604030504040204" pitchFamily="34" charset="-120"/>
              </a:rPr>
              <a:t>。</a:t>
            </a:r>
            <a:endParaRPr lang="en-US" altLang="zh-TW" dirty="0">
              <a:solidFill>
                <a:srgbClr val="C00000"/>
              </a:solidFill>
              <a:latin typeface="微軟正黑體" panose="020B0604030504040204" pitchFamily="34" charset="-120"/>
              <a:ea typeface="微軟正黑體" panose="020B0604030504040204" pitchFamily="34" charset="-120"/>
            </a:endParaRPr>
          </a:p>
          <a:p>
            <a:r>
              <a:rPr lang="en-US" altLang="zh-TW" dirty="0">
                <a:latin typeface="微軟正黑體" panose="020B0604030504040204" pitchFamily="34" charset="-120"/>
                <a:ea typeface="微軟正黑體" panose="020B0604030504040204" pitchFamily="34" charset="-120"/>
              </a:rPr>
              <a:t>2017</a:t>
            </a:r>
            <a:r>
              <a:rPr lang="zh-TW" altLang="en-US" dirty="0">
                <a:latin typeface="微軟正黑體" panose="020B0604030504040204" pitchFamily="34" charset="-120"/>
                <a:ea typeface="微軟正黑體" panose="020B0604030504040204" pitchFamily="34" charset="-120"/>
              </a:rPr>
              <a:t>年</a:t>
            </a:r>
            <a:r>
              <a:rPr lang="en-US" altLang="zh-TW" dirty="0">
                <a:latin typeface="微軟正黑體" panose="020B0604030504040204" pitchFamily="34" charset="-120"/>
                <a:ea typeface="微軟正黑體" panose="020B0604030504040204" pitchFamily="34" charset="-120"/>
              </a:rPr>
              <a:t>4</a:t>
            </a:r>
            <a:r>
              <a:rPr lang="zh-TW" altLang="en-US" dirty="0">
                <a:latin typeface="微軟正黑體" panose="020B0604030504040204" pitchFamily="34" charset="-120"/>
                <a:ea typeface="微軟正黑體" panose="020B0604030504040204" pitchFamily="34" charset="-120"/>
              </a:rPr>
              <a:t>月</a:t>
            </a:r>
            <a:r>
              <a:rPr lang="en-US" altLang="zh-TW" dirty="0">
                <a:latin typeface="微軟正黑體" panose="020B0604030504040204" pitchFamily="34" charset="-120"/>
                <a:ea typeface="微軟正黑體" panose="020B0604030504040204" pitchFamily="34" charset="-120"/>
              </a:rPr>
              <a:t>20</a:t>
            </a:r>
            <a:r>
              <a:rPr lang="zh-TW" altLang="en-US" dirty="0" smtClean="0">
                <a:latin typeface="微軟正黑體" panose="020B0604030504040204" pitchFamily="34" charset="-120"/>
                <a:ea typeface="微軟正黑體" panose="020B0604030504040204" pitchFamily="34" charset="-120"/>
              </a:rPr>
              <a:t>日，中国最高检察院官网设置「举报中心」，被举报人职级包括</a:t>
            </a:r>
            <a:r>
              <a:rPr lang="zh-TW" altLang="en-US" dirty="0" smtClean="0">
                <a:solidFill>
                  <a:srgbClr val="C00000"/>
                </a:solidFill>
                <a:latin typeface="微軟正黑體" panose="020B0604030504040204" pitchFamily="34" charset="-120"/>
                <a:ea typeface="微軟正黑體" panose="020B0604030504040204" pitchFamily="34" charset="-120"/>
              </a:rPr>
              <a:t>正国级政治局常委。换言之，控告江泽民完全合法。</a:t>
            </a:r>
            <a:endParaRPr lang="en-US" altLang="zh-TW" dirty="0">
              <a:solidFill>
                <a:srgbClr val="C00000"/>
              </a:solidFill>
              <a:latin typeface="微軟正黑體" panose="020B0604030504040204" pitchFamily="34" charset="-120"/>
              <a:ea typeface="微軟正黑體" panose="020B0604030504040204" pitchFamily="34" charset="-120"/>
            </a:endParaRPr>
          </a:p>
        </p:txBody>
      </p:sp>
      <p:sp>
        <p:nvSpPr>
          <p:cNvPr id="6" name="矩形 5"/>
          <p:cNvSpPr/>
          <p:nvPr/>
        </p:nvSpPr>
        <p:spPr>
          <a:xfrm>
            <a:off x="152822" y="976495"/>
            <a:ext cx="8838355" cy="1938992"/>
          </a:xfrm>
          <a:prstGeom prst="rect">
            <a:avLst/>
          </a:prstGeom>
          <a:ln>
            <a:solidFill>
              <a:schemeClr val="accent6">
                <a:lumMod val="75000"/>
              </a:schemeClr>
            </a:solidFill>
          </a:ln>
        </p:spPr>
        <p:txBody>
          <a:bodyPr wrap="square">
            <a:spAutoFit/>
          </a:bodyPr>
          <a:lstStyle/>
          <a:p>
            <a:r>
              <a:rPr lang="zh-TW" altLang="en-US" sz="2000" smtClean="0">
                <a:solidFill>
                  <a:srgbClr val="C00000"/>
                </a:solidFill>
                <a:latin typeface="微軟正黑體" panose="020B0604030504040204" pitchFamily="34" charset="-120"/>
                <a:ea typeface="微軟正黑體" panose="020B0604030504040204" pitchFamily="34" charset="-120"/>
              </a:rPr>
              <a:t>江泽民贪腐治国、迫害法轮功无法无天的时代已经一去不复返了</a:t>
            </a:r>
            <a:r>
              <a:rPr lang="zh-TW" altLang="en-US" sz="2000" smtClean="0">
                <a:latin typeface="微軟正黑體" panose="020B0604030504040204" pitchFamily="34" charset="-120"/>
                <a:ea typeface="微軟正黑體" panose="020B0604030504040204" pitchFamily="34" charset="-120"/>
              </a:rPr>
              <a:t>。法律规定公务员年年考核，连续两次不合格就辞退。在当今有案必立，不立违法的严管下，</a:t>
            </a:r>
            <a:r>
              <a:rPr lang="zh-TW" altLang="en-US" sz="2000" b="1" smtClean="0">
                <a:solidFill>
                  <a:srgbClr val="C00000"/>
                </a:solidFill>
                <a:latin typeface="微軟正黑體" panose="020B0604030504040204" pitchFamily="34" charset="-120"/>
                <a:ea typeface="微軟正黑體" panose="020B0604030504040204" pitchFamily="34" charset="-120"/>
              </a:rPr>
              <a:t>迫害法轮功案件的一系列违法环节，都能被控告起诉</a:t>
            </a:r>
            <a:r>
              <a:rPr lang="zh-TW" altLang="en-US" sz="2000" smtClean="0">
                <a:latin typeface="微軟正黑體" panose="020B0604030504040204" pitchFamily="34" charset="-120"/>
                <a:ea typeface="微軟正黑體" panose="020B0604030504040204" pitchFamily="34" charset="-120"/>
              </a:rPr>
              <a:t>。一旦立案，永远写进档案，年度考核没个合格，只有下岗。你现在的岗位，多少人盯着呢，你不下岗，别人就上不去。善待法轮功学员就是善待你自己，上有命令，你下可以有对策，请您三思！</a:t>
            </a:r>
            <a:endParaRPr lang="zh-TW" altLang="en-US" sz="2000" dirty="0">
              <a:latin typeface="微軟正黑體" panose="020B0604030504040204" pitchFamily="34" charset="-120"/>
              <a:ea typeface="微軟正黑體" panose="020B0604030504040204" pitchFamily="34" charset="-120"/>
            </a:endParaRPr>
          </a:p>
        </p:txBody>
      </p:sp>
      <p:sp>
        <p:nvSpPr>
          <p:cNvPr id="7" name="文字方塊 6"/>
          <p:cNvSpPr txBox="1"/>
          <p:nvPr/>
        </p:nvSpPr>
        <p:spPr>
          <a:xfrm>
            <a:off x="323528" y="6462628"/>
            <a:ext cx="5262979" cy="369332"/>
          </a:xfrm>
          <a:prstGeom prst="rect">
            <a:avLst/>
          </a:prstGeom>
          <a:noFill/>
        </p:spPr>
        <p:txBody>
          <a:bodyPr wrap="none" rtlCol="0">
            <a:spAutoFit/>
          </a:bodyPr>
          <a:lstStyle/>
          <a:p>
            <a:r>
              <a:rPr lang="zh-TW" altLang="en-US" dirty="0" smtClean="0">
                <a:solidFill>
                  <a:srgbClr val="0070C0"/>
                </a:solidFill>
                <a:latin typeface="微軟正黑體" panose="020B0604030504040204" pitchFamily="34" charset="-120"/>
                <a:ea typeface="微軟正黑體" panose="020B0604030504040204" pitchFamily="34" charset="-120"/>
              </a:rPr>
              <a:t>数据源：</a:t>
            </a:r>
            <a:r>
              <a:rPr lang="en-US" altLang="zh-TW" dirty="0" smtClean="0">
                <a:solidFill>
                  <a:srgbClr val="0070C0"/>
                </a:solidFill>
                <a:latin typeface="微軟正黑體" panose="020B0604030504040204" pitchFamily="34" charset="-120"/>
                <a:ea typeface="微軟正黑體" panose="020B0604030504040204" pitchFamily="34" charset="-120"/>
              </a:rPr>
              <a:t>【</a:t>
            </a:r>
            <a:r>
              <a:rPr lang="zh-TW" altLang="en-US" dirty="0" smtClean="0">
                <a:solidFill>
                  <a:srgbClr val="0070C0"/>
                </a:solidFill>
                <a:latin typeface="微軟正黑體" panose="020B0604030504040204" pitchFamily="34" charset="-120"/>
                <a:ea typeface="微軟正黑體" panose="020B0604030504040204" pitchFamily="34" charset="-120"/>
              </a:rPr>
              <a:t>明慧网</a:t>
            </a:r>
            <a:r>
              <a:rPr lang="en-US" altLang="zh-TW" dirty="0" smtClean="0">
                <a:solidFill>
                  <a:srgbClr val="0070C0"/>
                </a:solidFill>
                <a:latin typeface="微軟正黑體" panose="020B0604030504040204" pitchFamily="34" charset="-120"/>
                <a:ea typeface="微軟正黑體" panose="020B0604030504040204" pitchFamily="34" charset="-120"/>
              </a:rPr>
              <a:t>】</a:t>
            </a:r>
            <a:r>
              <a:rPr lang="zh-TW" altLang="en-US" dirty="0" smtClean="0">
                <a:solidFill>
                  <a:srgbClr val="0070C0"/>
                </a:solidFill>
                <a:latin typeface="微軟正黑體" panose="020B0604030504040204" pitchFamily="34" charset="-120"/>
                <a:ea typeface="微軟正黑體" panose="020B0604030504040204" pitchFamily="34" charset="-120"/>
              </a:rPr>
              <a:t>「敲门行动」触犯的法律条文</a:t>
            </a:r>
            <a:endParaRPr lang="zh-TW" altLang="en-US" dirty="0">
              <a:solidFill>
                <a:srgbClr val="0070C0"/>
              </a:solidFill>
              <a:latin typeface="微軟正黑體" panose="020B0604030504040204" pitchFamily="34" charset="-120"/>
              <a:ea typeface="微軟正黑體" panose="020B0604030504040204" pitchFamily="34" charset="-120"/>
            </a:endParaRPr>
          </a:p>
        </p:txBody>
      </p:sp>
      <p:sp>
        <p:nvSpPr>
          <p:cNvPr id="8" name="矩形 7"/>
          <p:cNvSpPr/>
          <p:nvPr/>
        </p:nvSpPr>
        <p:spPr>
          <a:xfrm>
            <a:off x="0" y="0"/>
            <a:ext cx="9144000" cy="848937"/>
          </a:xfrm>
          <a:prstGeom prst="rect">
            <a:avLst/>
          </a:prstGeom>
          <a:solidFill>
            <a:schemeClr val="accent4">
              <a:lumMod val="75000"/>
            </a:scheme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defRPr sz="3200" b="1">
                <a:solidFill>
                  <a:srgbClr val="FFFFFF"/>
                </a:solidFill>
                <a:latin typeface="微軟正黑體"/>
                <a:ea typeface="微軟正黑體"/>
                <a:cs typeface="微軟正黑體"/>
                <a:sym typeface="微軟正黑體"/>
              </a:defRPr>
            </a:pPr>
            <a:r>
              <a:rPr lang="en-US" altLang="zh-TW" sz="3200" b="1" dirty="0" smtClean="0">
                <a:latin typeface="微軟正黑體" panose="020B0604030504040204" pitchFamily="34" charset="-120"/>
                <a:ea typeface="微軟正黑體" panose="020B0604030504040204" pitchFamily="34" charset="-120"/>
              </a:rPr>
              <a:t>11-4. </a:t>
            </a:r>
            <a:r>
              <a:rPr lang="zh-TW" altLang="en-US" sz="3200" b="1" dirty="0" smtClean="0">
                <a:latin typeface="微軟正黑體" panose="020B0604030504040204" pitchFamily="34" charset="-120"/>
                <a:ea typeface="微軟正黑體" panose="020B0604030504040204" pitchFamily="34" charset="-120"/>
              </a:rPr>
              <a:t>切入点參考</a:t>
            </a:r>
            <a:endParaRPr lang="zh-TW" altLang="en-US" dirty="0"/>
          </a:p>
        </p:txBody>
      </p:sp>
      <p:sp>
        <p:nvSpPr>
          <p:cNvPr id="9" name="矩形 8"/>
          <p:cNvSpPr/>
          <p:nvPr/>
        </p:nvSpPr>
        <p:spPr>
          <a:xfrm>
            <a:off x="7020272" y="100432"/>
            <a:ext cx="2026817" cy="648072"/>
          </a:xfrm>
          <a:prstGeom prst="rect">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chemeClr val="accent4">
                    <a:lumMod val="75000"/>
                  </a:schemeClr>
                </a:solidFill>
                <a:latin typeface="微軟正黑體" panose="020B0604030504040204" pitchFamily="34" charset="-120"/>
                <a:ea typeface="微軟正黑體" panose="020B0604030504040204" pitchFamily="34" charset="-120"/>
              </a:rPr>
              <a:t>切入点</a:t>
            </a:r>
            <a:r>
              <a:rPr lang="en-US" altLang="zh-TW" sz="4000" b="1" dirty="0">
                <a:solidFill>
                  <a:schemeClr val="accent4">
                    <a:lumMod val="75000"/>
                  </a:schemeClr>
                </a:solidFill>
                <a:latin typeface="微軟正黑體" panose="020B0604030504040204" pitchFamily="34" charset="-120"/>
                <a:ea typeface="微軟正黑體" panose="020B0604030504040204" pitchFamily="34" charset="-120"/>
              </a:rPr>
              <a:t>3</a:t>
            </a:r>
            <a:endParaRPr lang="zh-TW" altLang="en-US" sz="4000" b="1" dirty="0">
              <a:solidFill>
                <a:schemeClr val="accent4">
                  <a:lumMod val="75000"/>
                </a:schemeClr>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2752418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3402" y="1"/>
            <a:ext cx="9130598" cy="83671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11-5. </a:t>
            </a:r>
            <a:r>
              <a:rPr lang="zh-CN" altLang="zh-TW" sz="3200" b="1" dirty="0" smtClean="0">
                <a:solidFill>
                  <a:schemeClr val="bg1"/>
                </a:solidFill>
                <a:latin typeface="微軟正黑體" panose="020B0604030504040204" pitchFamily="34" charset="-120"/>
                <a:ea typeface="微軟正黑體" panose="020B0604030504040204" pitchFamily="34" charset="-120"/>
              </a:rPr>
              <a:t>连</a:t>
            </a:r>
            <a:r>
              <a:rPr lang="zh-CN" altLang="zh-TW" sz="3200" b="1" dirty="0">
                <a:solidFill>
                  <a:schemeClr val="bg1"/>
                </a:solidFill>
                <a:latin typeface="微軟正黑體" panose="020B0604030504040204" pitchFamily="34" charset="-120"/>
                <a:ea typeface="微軟正黑體" panose="020B0604030504040204" pitchFamily="34" charset="-120"/>
              </a:rPr>
              <a:t>云港</a:t>
            </a:r>
            <a:r>
              <a:rPr lang="zh-TW" altLang="en-US" sz="3200" b="1" dirty="0">
                <a:solidFill>
                  <a:schemeClr val="bg1"/>
                </a:solidFill>
                <a:latin typeface="微軟正黑體" panose="020B0604030504040204" pitchFamily="34" charset="-120"/>
                <a:ea typeface="微軟正黑體" panose="020B0604030504040204" pitchFamily="34" charset="-120"/>
              </a:rPr>
              <a:t>市被</a:t>
            </a:r>
            <a:r>
              <a:rPr lang="zh-TW" altLang="en-US" sz="3200" b="1" dirty="0" smtClean="0">
                <a:solidFill>
                  <a:schemeClr val="bg1"/>
                </a:solidFill>
                <a:latin typeface="微軟正黑體" panose="020B0604030504040204" pitchFamily="34" charset="-120"/>
                <a:ea typeface="微軟正黑體" panose="020B0604030504040204" pitchFamily="34" charset="-120"/>
              </a:rPr>
              <a:t>國際追查</a:t>
            </a:r>
            <a:r>
              <a:rPr lang="zh-TW" altLang="en-US" sz="3200" b="1" dirty="0">
                <a:solidFill>
                  <a:schemeClr val="bg1"/>
                </a:solidFill>
                <a:latin typeface="微軟正黑體" panose="020B0604030504040204" pitchFamily="34" charset="-120"/>
                <a:ea typeface="微軟正黑體" panose="020B0604030504040204" pitchFamily="34" charset="-120"/>
              </a:rPr>
              <a:t>官員</a:t>
            </a:r>
          </a:p>
        </p:txBody>
      </p:sp>
      <p:sp>
        <p:nvSpPr>
          <p:cNvPr id="7" name="矩形 6"/>
          <p:cNvSpPr/>
          <p:nvPr/>
        </p:nvSpPr>
        <p:spPr>
          <a:xfrm>
            <a:off x="202292" y="5013176"/>
            <a:ext cx="8774610" cy="830997"/>
          </a:xfrm>
          <a:prstGeom prst="rect">
            <a:avLst/>
          </a:prstGeom>
          <a:ln w="28575">
            <a:solidFill>
              <a:srgbClr val="0070C0"/>
            </a:solidFill>
          </a:ln>
        </p:spPr>
        <p:txBody>
          <a:bodyPr wrap="square">
            <a:spAutoFit/>
          </a:bodyPr>
          <a:lstStyle/>
          <a:p>
            <a:r>
              <a:rPr lang="zh-TW" altLang="en-US" sz="2400" dirty="0" smtClean="0">
                <a:latin typeface="微軟正黑體" panose="020B0604030504040204" pitchFamily="34" charset="-120"/>
                <a:ea typeface="微軟正黑體" panose="020B0604030504040204" pitchFamily="34" charset="-120"/>
              </a:rPr>
              <a:t>到</a:t>
            </a:r>
            <a:r>
              <a:rPr lang="zh-TW" altLang="en-US" sz="2400" dirty="0">
                <a:latin typeface="微軟正黑體" panose="020B0604030504040204" pitchFamily="34" charset="-120"/>
                <a:ea typeface="微軟正黑體" panose="020B0604030504040204" pitchFamily="34" charset="-120"/>
              </a:rPr>
              <a:t>目前為止</a:t>
            </a:r>
            <a:r>
              <a:rPr lang="zh-CN" altLang="en-US" sz="2400" dirty="0" smtClean="0">
                <a:latin typeface="微軟正黑體" panose="020B0604030504040204" pitchFamily="34" charset="-120"/>
                <a:ea typeface="微軟正黑體" panose="020B0604030504040204" pitchFamily="34" charset="-120"/>
              </a:rPr>
              <a:t>，</a:t>
            </a:r>
            <a:r>
              <a:rPr lang="zh-TW" altLang="en-US" sz="2400" b="1" dirty="0" smtClean="0">
                <a:solidFill>
                  <a:srgbClr val="C00000"/>
                </a:solidFill>
                <a:latin typeface="微軟正黑體" panose="020B0604030504040204" pitchFamily="34" charset="-120"/>
                <a:ea typeface="微軟正黑體" panose="020B0604030504040204" pitchFamily="34" charset="-120"/>
              </a:rPr>
              <a:t>江蘇省</a:t>
            </a:r>
            <a:r>
              <a:rPr lang="zh-CN" altLang="en-US" sz="2400" dirty="0" smtClean="0">
                <a:latin typeface="微軟正黑體" panose="020B0604030504040204" pitchFamily="34" charset="-120"/>
                <a:ea typeface="微軟正黑體" panose="020B0604030504040204" pitchFamily="34" charset="-120"/>
              </a:rPr>
              <a:t>有</a:t>
            </a:r>
            <a:r>
              <a:rPr lang="en-US" altLang="zh-CN" sz="2400" dirty="0" smtClean="0">
                <a:solidFill>
                  <a:srgbClr val="C00000"/>
                </a:solidFill>
                <a:latin typeface="微軟正黑體" panose="020B0604030504040204" pitchFamily="34" charset="-120"/>
                <a:ea typeface="微軟正黑體" panose="020B0604030504040204" pitchFamily="34" charset="-120"/>
              </a:rPr>
              <a:t>1794</a:t>
            </a:r>
            <a:r>
              <a:rPr lang="zh-TW" altLang="en-US" sz="2400" b="1" dirty="0" smtClean="0">
                <a:solidFill>
                  <a:srgbClr val="C00000"/>
                </a:solidFill>
                <a:latin typeface="微軟正黑體" panose="020B0604030504040204" pitchFamily="34" charset="-120"/>
                <a:ea typeface="微軟正黑體" panose="020B0604030504040204" pitchFamily="34" charset="-120"/>
              </a:rPr>
              <a:t>名</a:t>
            </a:r>
            <a:r>
              <a:rPr lang="zh-CN" altLang="en-US" sz="2400" dirty="0" smtClean="0">
                <a:latin typeface="微軟正黑體" panose="020B0604030504040204" pitchFamily="34" charset="-120"/>
                <a:ea typeface="微軟正黑體" panose="020B0604030504040204" pitchFamily="34" charset="-120"/>
              </a:rPr>
              <a:t>的</a:t>
            </a:r>
            <a:r>
              <a:rPr lang="zh-CN" altLang="en-US" sz="2400" dirty="0">
                <a:latin typeface="微軟正黑體" panose="020B0604030504040204" pitchFamily="34" charset="-120"/>
                <a:ea typeface="微軟正黑體" panose="020B0604030504040204" pitchFamily="34" charset="-120"/>
              </a:rPr>
              <a:t>公檢法司</a:t>
            </a:r>
            <a:r>
              <a:rPr lang="zh-TW" altLang="en-US" sz="2400" dirty="0">
                <a:latin typeface="微軟正黑體" panose="020B0604030504040204" pitchFamily="34" charset="-120"/>
                <a:ea typeface="微軟正黑體" panose="020B0604030504040204" pitchFamily="34" charset="-120"/>
              </a:rPr>
              <a:t>、教育界、媒體界</a:t>
            </a:r>
            <a:r>
              <a:rPr lang="zh-CN" altLang="en-US" sz="2400" dirty="0">
                <a:latin typeface="微軟正黑體" panose="020B0604030504040204" pitchFamily="34" charset="-120"/>
                <a:ea typeface="微軟正黑體" panose="020B0604030504040204" pitchFamily="34" charset="-120"/>
              </a:rPr>
              <a:t>等人員因迫害法輪功學員，被海外組織“追查國際”立案追查</a:t>
            </a:r>
            <a:endParaRPr lang="zh-TW" altLang="en-US" sz="2400" dirty="0">
              <a:latin typeface="微軟正黑體" panose="020B0604030504040204" pitchFamily="34" charset="-120"/>
              <a:ea typeface="微軟正黑體" panose="020B0604030504040204" pitchFamily="34" charset="-120"/>
            </a:endParaRPr>
          </a:p>
        </p:txBody>
      </p:sp>
      <p:sp>
        <p:nvSpPr>
          <p:cNvPr id="8" name="矩形 7"/>
          <p:cNvSpPr/>
          <p:nvPr/>
        </p:nvSpPr>
        <p:spPr>
          <a:xfrm>
            <a:off x="7380312" y="100432"/>
            <a:ext cx="1631918" cy="648072"/>
          </a:xfrm>
          <a:prstGeom prst="rect">
            <a:avLst/>
          </a:prstGeom>
          <a:ln w="28575">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solidFill>
                  <a:srgbClr val="0070C0"/>
                </a:solidFill>
                <a:latin typeface="微軟正黑體" panose="020B0604030504040204" pitchFamily="34" charset="-120"/>
                <a:ea typeface="微軟正黑體" panose="020B0604030504040204" pitchFamily="34" charset="-120"/>
              </a:rPr>
              <a:t>追查</a:t>
            </a:r>
            <a:r>
              <a:rPr lang="en-US" altLang="zh-TW" sz="4000" b="1" dirty="0" smtClean="0">
                <a:solidFill>
                  <a:srgbClr val="0070C0"/>
                </a:solidFill>
                <a:latin typeface="微軟正黑體" panose="020B0604030504040204" pitchFamily="34" charset="-120"/>
                <a:ea typeface="微軟正黑體" panose="020B0604030504040204" pitchFamily="34" charset="-120"/>
              </a:rPr>
              <a:t>3</a:t>
            </a:r>
            <a:endParaRPr lang="zh-TW" altLang="en-US" sz="4000" b="1" dirty="0">
              <a:solidFill>
                <a:srgbClr val="0070C0"/>
              </a:solidFill>
              <a:latin typeface="微軟正黑體" panose="020B0604030504040204" pitchFamily="34" charset="-120"/>
              <a:ea typeface="微軟正黑體" panose="020B0604030504040204" pitchFamily="34" charset="-120"/>
            </a:endParaRPr>
          </a:p>
        </p:txBody>
      </p:sp>
      <p:sp>
        <p:nvSpPr>
          <p:cNvPr id="11" name="南京市許多官員因迫害法輪功被國際追查，包括…"/>
          <p:cNvSpPr txBox="1"/>
          <p:nvPr/>
        </p:nvSpPr>
        <p:spPr>
          <a:xfrm>
            <a:off x="192594" y="1381418"/>
            <a:ext cx="8772214" cy="3046986"/>
          </a:xfrm>
          <a:prstGeom prst="rect">
            <a:avLst/>
          </a:prstGeom>
          <a:noFill/>
          <a:ln w="28575" cap="flat">
            <a:solidFill>
              <a:srgbClr val="0070C0"/>
            </a:solidFill>
            <a:miter lim="400000"/>
          </a:ln>
          <a:effectLst/>
          <a:extLst>
            <a:ext uri="{C572A759-6A51-4108-AA02-DFA0A04FC94B}">
              <ma14:wrappingTextBoxFlag xmlns="" xmlns:ma14="http://schemas.microsoft.com/office/mac/drawingml/2011/main" val="1"/>
            </a:ext>
          </a:extLst>
        </p:spPr>
        <p:txBody>
          <a:bodyPr wrap="square" lIns="45719" tIns="45719" rIns="45719" bIns="45719" numCol="1" anchor="ctr">
            <a:spAutoFit/>
          </a:bodyPr>
          <a:lstStyle/>
          <a:p>
            <a:pPr>
              <a:defRPr sz="2400" b="1">
                <a:solidFill>
                  <a:srgbClr val="C00000"/>
                </a:solidFill>
                <a:latin typeface="微軟正黑體"/>
                <a:ea typeface="微軟正黑體"/>
                <a:cs typeface="微軟正黑體"/>
                <a:sym typeface="微軟正黑體"/>
              </a:defRPr>
            </a:pPr>
            <a:r>
              <a:rPr lang="zh-CN" altLang="zh-TW" sz="2400" b="1" dirty="0">
                <a:solidFill>
                  <a:srgbClr val="C00000"/>
                </a:solidFill>
                <a:latin typeface="微軟正黑體" panose="020B0604030504040204" pitchFamily="34" charset="-120"/>
                <a:ea typeface="微軟正黑體" panose="020B0604030504040204" pitchFamily="34" charset="-120"/>
              </a:rPr>
              <a:t>连云港</a:t>
            </a:r>
            <a:r>
              <a:rPr lang="zh-TW" altLang="en-US" sz="2400" b="1" dirty="0">
                <a:solidFill>
                  <a:srgbClr val="C00000"/>
                </a:solidFill>
                <a:latin typeface="微軟正黑體" panose="020B0604030504040204" pitchFamily="34" charset="-120"/>
                <a:ea typeface="微軟正黑體" panose="020B0604030504040204" pitchFamily="34" charset="-120"/>
              </a:rPr>
              <a:t>市</a:t>
            </a:r>
            <a:r>
              <a:rPr b="1" dirty="0" err="1" smtClean="0">
                <a:solidFill>
                  <a:srgbClr val="000000"/>
                </a:solidFill>
              </a:rPr>
              <a:t>許多官員因迫害法輪功被國際追查</a:t>
            </a:r>
            <a:r>
              <a:rPr b="1" dirty="0" err="1">
                <a:solidFill>
                  <a:srgbClr val="000000"/>
                </a:solidFill>
              </a:rPr>
              <a:t>，</a:t>
            </a:r>
            <a:r>
              <a:rPr b="1" dirty="0" err="1" smtClean="0">
                <a:solidFill>
                  <a:srgbClr val="000000"/>
                </a:solidFill>
              </a:rPr>
              <a:t>包括</a:t>
            </a:r>
            <a:endParaRPr lang="en-US" b="1" dirty="0" smtClean="0">
              <a:solidFill>
                <a:srgbClr val="000000"/>
              </a:solidFill>
            </a:endParaRPr>
          </a:p>
          <a:p>
            <a:pPr>
              <a:defRPr sz="2400" b="1">
                <a:solidFill>
                  <a:srgbClr val="C00000"/>
                </a:solidFill>
                <a:latin typeface="微軟正黑體"/>
                <a:ea typeface="微軟正黑體"/>
                <a:cs typeface="微軟正黑體"/>
                <a:sym typeface="微軟正黑體"/>
              </a:defRPr>
            </a:pPr>
            <a:endParaRPr b="0" dirty="0">
              <a:solidFill>
                <a:srgbClr val="000000"/>
              </a:solidFill>
            </a:endParaRPr>
          </a:p>
          <a:p>
            <a:pPr>
              <a:defRPr sz="2400" b="1">
                <a:latin typeface="微軟正黑體"/>
                <a:ea typeface="微軟正黑體"/>
                <a:cs typeface="微軟正黑體"/>
                <a:sym typeface="微軟正黑體"/>
              </a:defRPr>
            </a:pPr>
            <a:r>
              <a:rPr lang="zh-CN" altLang="zh-TW" sz="2400" b="1" dirty="0">
                <a:solidFill>
                  <a:schemeClr val="accent6">
                    <a:lumMod val="75000"/>
                  </a:schemeClr>
                </a:solidFill>
                <a:latin typeface="微軟正黑體" panose="020B0604030504040204" pitchFamily="34" charset="-120"/>
                <a:ea typeface="微軟正黑體" panose="020B0604030504040204" pitchFamily="34" charset="-120"/>
              </a:rPr>
              <a:t>连云港</a:t>
            </a:r>
            <a:r>
              <a:rPr lang="zh-TW" altLang="en-US" sz="2400" b="1" dirty="0">
                <a:solidFill>
                  <a:schemeClr val="accent6">
                    <a:lumMod val="75000"/>
                  </a:schemeClr>
                </a:solidFill>
                <a:latin typeface="微軟正黑體" panose="020B0604030504040204" pitchFamily="34" charset="-120"/>
                <a:ea typeface="微軟正黑體" panose="020B0604030504040204" pitchFamily="34" charset="-120"/>
              </a:rPr>
              <a:t>市</a:t>
            </a:r>
            <a:r>
              <a:rPr lang="zh-CN" altLang="zh-TW" sz="2400" b="1" dirty="0" smtClean="0">
                <a:sym typeface="微軟正黑體"/>
              </a:rPr>
              <a:t>政法</a:t>
            </a:r>
            <a:r>
              <a:rPr lang="zh-CN" altLang="zh-TW" sz="2400" b="1" dirty="0">
                <a:sym typeface="微軟正黑體"/>
              </a:rPr>
              <a:t>委书记</a:t>
            </a:r>
            <a:r>
              <a:rPr lang="zh-CN" altLang="zh-TW" sz="2400" b="1" dirty="0">
                <a:solidFill>
                  <a:srgbClr val="0070C0"/>
                </a:solidFill>
                <a:sym typeface="微軟正黑體"/>
              </a:rPr>
              <a:t>杨莉</a:t>
            </a:r>
            <a:r>
              <a:rPr lang="zh-CN" altLang="zh-TW" sz="2400" b="1" dirty="0" smtClean="0">
                <a:sym typeface="微軟正黑體"/>
              </a:rPr>
              <a:t>、</a:t>
            </a:r>
            <a:endParaRPr lang="en-US" altLang="zh-CN" sz="2400" b="1" dirty="0" smtClean="0">
              <a:sym typeface="微軟正黑體"/>
            </a:endParaRPr>
          </a:p>
          <a:p>
            <a:pPr>
              <a:defRPr sz="2400" b="1">
                <a:latin typeface="微軟正黑體"/>
                <a:ea typeface="微軟正黑體"/>
                <a:cs typeface="微軟正黑體"/>
                <a:sym typeface="微軟正黑體"/>
              </a:defRPr>
            </a:pPr>
            <a:r>
              <a:rPr lang="zh-CN" altLang="zh-TW" sz="2400" b="1" dirty="0">
                <a:latin typeface="微軟正黑體" panose="020B0604030504040204" pitchFamily="34" charset="-120"/>
                <a:ea typeface="微軟正黑體" panose="020B0604030504040204" pitchFamily="34" charset="-120"/>
              </a:rPr>
              <a:t>连云港</a:t>
            </a:r>
            <a:r>
              <a:rPr lang="zh-CN" altLang="zh-TW" sz="2400" b="1" dirty="0" smtClean="0">
                <a:sym typeface="微軟正黑體"/>
              </a:rPr>
              <a:t>市</a:t>
            </a:r>
            <a:r>
              <a:rPr lang="en-US" altLang="zh-TW" sz="2400" b="1" dirty="0">
                <a:sym typeface="微軟正黑體"/>
              </a:rPr>
              <a:t>610</a:t>
            </a:r>
            <a:r>
              <a:rPr lang="zh-CN" altLang="zh-TW" sz="2400" b="1" dirty="0">
                <a:sym typeface="微軟正黑體"/>
              </a:rPr>
              <a:t>办公室主任</a:t>
            </a:r>
            <a:r>
              <a:rPr lang="zh-CN" altLang="zh-TW" sz="2400" b="1" dirty="0">
                <a:solidFill>
                  <a:srgbClr val="0070C0"/>
                </a:solidFill>
                <a:sym typeface="微軟正黑體"/>
              </a:rPr>
              <a:t>宋雅波</a:t>
            </a:r>
            <a:r>
              <a:rPr lang="zh-CN" altLang="zh-TW" sz="2400" b="1" dirty="0">
                <a:sym typeface="微軟正黑體"/>
              </a:rPr>
              <a:t>、副主任</a:t>
            </a:r>
            <a:r>
              <a:rPr lang="zh-CN" altLang="zh-TW" sz="2400" b="1" dirty="0">
                <a:solidFill>
                  <a:srgbClr val="0070C0"/>
                </a:solidFill>
                <a:latin typeface="微軟正黑體"/>
                <a:ea typeface="微軟正黑體"/>
                <a:cs typeface="微軟正黑體"/>
                <a:sym typeface="微軟正黑體"/>
              </a:rPr>
              <a:t>孙根才</a:t>
            </a:r>
            <a:r>
              <a:rPr lang="zh-CN" altLang="zh-TW" sz="2400" b="1" dirty="0" smtClean="0">
                <a:sym typeface="微軟正黑體"/>
              </a:rPr>
              <a:t>；</a:t>
            </a:r>
            <a:endParaRPr lang="en-US" altLang="zh-CN" sz="2400" b="1" dirty="0" smtClean="0">
              <a:sym typeface="微軟正黑體"/>
            </a:endParaRPr>
          </a:p>
          <a:p>
            <a:pPr>
              <a:defRPr sz="2400" b="1">
                <a:latin typeface="微軟正黑體"/>
                <a:ea typeface="微軟正黑體"/>
                <a:cs typeface="微軟正黑體"/>
                <a:sym typeface="微軟正黑體"/>
              </a:defRPr>
            </a:pPr>
            <a:endParaRPr lang="en-US" altLang="zh-CN" sz="2400" b="1" dirty="0">
              <a:sym typeface="微軟正黑體"/>
            </a:endParaRPr>
          </a:p>
          <a:p>
            <a:pPr>
              <a:defRPr sz="2400" b="1">
                <a:latin typeface="微軟正黑體"/>
                <a:ea typeface="微軟正黑體"/>
                <a:cs typeface="微軟正黑體"/>
                <a:sym typeface="微軟正黑體"/>
              </a:defRPr>
            </a:pPr>
            <a:r>
              <a:rPr lang="zh-CN" altLang="zh-TW" sz="2400" b="1" dirty="0" smtClean="0">
                <a:solidFill>
                  <a:schemeClr val="accent6">
                    <a:lumMod val="75000"/>
                  </a:schemeClr>
                </a:solidFill>
                <a:sym typeface="微軟正黑體"/>
              </a:rPr>
              <a:t>赣</a:t>
            </a:r>
            <a:r>
              <a:rPr lang="zh-CN" altLang="zh-TW" sz="2400" b="1" dirty="0">
                <a:solidFill>
                  <a:schemeClr val="accent6">
                    <a:lumMod val="75000"/>
                  </a:schemeClr>
                </a:solidFill>
                <a:sym typeface="微軟正黑體"/>
              </a:rPr>
              <a:t>榆区</a:t>
            </a:r>
            <a:r>
              <a:rPr lang="zh-CN" altLang="zh-TW" sz="2400" b="1" dirty="0">
                <a:sym typeface="微軟正黑體"/>
              </a:rPr>
              <a:t>政法委书记毛太乐、赣榆区公安分局</a:t>
            </a:r>
            <a:r>
              <a:rPr lang="zh-CN" altLang="zh-TW" sz="2400" b="1" dirty="0" smtClean="0">
                <a:sym typeface="微軟正黑體"/>
              </a:rPr>
              <a:t>长</a:t>
            </a:r>
            <a:r>
              <a:rPr lang="zh-CN" altLang="zh-TW" sz="2400" b="1" dirty="0" smtClean="0">
                <a:solidFill>
                  <a:srgbClr val="0070C0"/>
                </a:solidFill>
                <a:latin typeface="微軟正黑體"/>
                <a:ea typeface="微軟正黑體"/>
                <a:cs typeface="微軟正黑體"/>
                <a:sym typeface="微軟正黑體"/>
              </a:rPr>
              <a:t>成</a:t>
            </a:r>
            <a:r>
              <a:rPr lang="zh-CN" altLang="zh-TW" sz="2400" b="1" dirty="0">
                <a:solidFill>
                  <a:srgbClr val="0070C0"/>
                </a:solidFill>
                <a:latin typeface="微軟正黑體"/>
                <a:ea typeface="微軟正黑體"/>
                <a:cs typeface="微軟正黑體"/>
                <a:sym typeface="微軟正黑體"/>
              </a:rPr>
              <a:t>善全</a:t>
            </a:r>
            <a:r>
              <a:rPr lang="zh-CN" altLang="zh-TW" sz="2400" b="1" dirty="0" smtClean="0">
                <a:sym typeface="微軟正黑體"/>
              </a:rPr>
              <a:t>、</a:t>
            </a:r>
            <a:endParaRPr lang="en-US" altLang="zh-CN" sz="2400" b="1" dirty="0" smtClean="0">
              <a:sym typeface="微軟正黑體"/>
            </a:endParaRPr>
          </a:p>
          <a:p>
            <a:pPr>
              <a:defRPr sz="2400" b="1">
                <a:latin typeface="微軟正黑體"/>
                <a:ea typeface="微軟正黑體"/>
                <a:cs typeface="微軟正黑體"/>
                <a:sym typeface="微軟正黑體"/>
              </a:defRPr>
            </a:pPr>
            <a:r>
              <a:rPr lang="zh-CN" altLang="zh-TW" sz="2400" b="1" dirty="0" smtClean="0">
                <a:sym typeface="微軟正黑體"/>
              </a:rPr>
              <a:t>赣</a:t>
            </a:r>
            <a:r>
              <a:rPr lang="zh-CN" altLang="zh-TW" sz="2400" b="1" dirty="0">
                <a:sym typeface="微軟正黑體"/>
              </a:rPr>
              <a:t>榆区</a:t>
            </a:r>
            <a:r>
              <a:rPr lang="en-US" altLang="zh-TW" sz="2400" b="1" dirty="0">
                <a:sym typeface="微軟正黑體"/>
              </a:rPr>
              <a:t>610</a:t>
            </a:r>
            <a:r>
              <a:rPr lang="zh-CN" altLang="zh-TW" sz="2400" b="1" dirty="0">
                <a:sym typeface="微軟正黑體"/>
              </a:rPr>
              <a:t>办公室主任</a:t>
            </a:r>
            <a:r>
              <a:rPr lang="zh-CN" altLang="zh-TW" sz="2400" b="1" dirty="0">
                <a:solidFill>
                  <a:srgbClr val="0070C0"/>
                </a:solidFill>
                <a:sym typeface="微軟正黑體"/>
              </a:rPr>
              <a:t>李太平</a:t>
            </a:r>
            <a:r>
              <a:rPr lang="zh-CN" altLang="zh-TW" sz="2400" b="1" dirty="0">
                <a:sym typeface="微軟正黑體"/>
              </a:rPr>
              <a:t>、副主任</a:t>
            </a:r>
            <a:r>
              <a:rPr lang="zh-CN" altLang="zh-TW" sz="2400" b="1" dirty="0">
                <a:solidFill>
                  <a:srgbClr val="0070C0"/>
                </a:solidFill>
                <a:latin typeface="微軟正黑體"/>
                <a:ea typeface="微軟正黑體"/>
                <a:cs typeface="微軟正黑體"/>
                <a:sym typeface="微軟正黑體"/>
              </a:rPr>
              <a:t>刘春</a:t>
            </a:r>
            <a:r>
              <a:rPr lang="zh-CN" altLang="zh-TW" sz="2400" b="1" dirty="0" smtClean="0">
                <a:solidFill>
                  <a:srgbClr val="0070C0"/>
                </a:solidFill>
                <a:latin typeface="微軟正黑體"/>
                <a:ea typeface="微軟正黑體"/>
                <a:cs typeface="微軟正黑體"/>
                <a:sym typeface="微軟正黑體"/>
              </a:rPr>
              <a:t>松</a:t>
            </a:r>
            <a:endParaRPr lang="en-US" altLang="zh-CN" sz="2400" b="1" dirty="0" smtClean="0">
              <a:solidFill>
                <a:srgbClr val="0070C0"/>
              </a:solidFill>
              <a:latin typeface="微軟正黑體"/>
              <a:ea typeface="微軟正黑體"/>
              <a:cs typeface="微軟正黑體"/>
              <a:sym typeface="微軟正黑體"/>
            </a:endParaRPr>
          </a:p>
          <a:p>
            <a:pPr>
              <a:defRPr sz="2400" b="1">
                <a:latin typeface="微軟正黑體"/>
                <a:ea typeface="微軟正黑體"/>
                <a:cs typeface="微軟正黑體"/>
                <a:sym typeface="微軟正黑體"/>
              </a:defRPr>
            </a:pPr>
            <a:r>
              <a:rPr lang="zh-TW" altLang="zh-TW" sz="2400" b="1" dirty="0">
                <a:sym typeface="微軟正黑體"/>
              </a:rPr>
              <a:t>国保大队警察 </a:t>
            </a:r>
            <a:r>
              <a:rPr lang="zh-TW" altLang="zh-TW" sz="2400" b="1" dirty="0">
                <a:solidFill>
                  <a:srgbClr val="0070C0"/>
                </a:solidFill>
                <a:sym typeface="微軟正黑體"/>
              </a:rPr>
              <a:t>温世</a:t>
            </a:r>
            <a:r>
              <a:rPr lang="zh-TW" altLang="zh-TW" sz="2400" b="1" dirty="0" smtClean="0">
                <a:solidFill>
                  <a:srgbClr val="0070C0"/>
                </a:solidFill>
                <a:sym typeface="微軟正黑體"/>
              </a:rPr>
              <a:t>杭</a:t>
            </a:r>
            <a:r>
              <a:rPr dirty="0" err="1" smtClean="0"/>
              <a:t>等人</a:t>
            </a:r>
            <a:r>
              <a:rPr dirty="0" smtClean="0"/>
              <a:t>。</a:t>
            </a:r>
            <a:endParaRPr lang="en-US" dirty="0" smtClean="0"/>
          </a:p>
        </p:txBody>
      </p:sp>
    </p:spTree>
    <p:extLst>
      <p:ext uri="{BB962C8B-B14F-4D97-AF65-F5344CB8AC3E}">
        <p14:creationId xmlns:p14="http://schemas.microsoft.com/office/powerpoint/2010/main" val="9297551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8706" y="184283"/>
            <a:ext cx="4722768" cy="584775"/>
          </a:xfrm>
          <a:prstGeom prst="rect">
            <a:avLst/>
          </a:prstGeom>
        </p:spPr>
        <p:txBody>
          <a:bodyPr wrap="none">
            <a:spAutoFit/>
          </a:bodyPr>
          <a:lstStyle/>
          <a:p>
            <a:r>
              <a:rPr lang="en-US" altLang="zh-TW" sz="3200" b="1" dirty="0" smtClean="0">
                <a:solidFill>
                  <a:schemeClr val="bg1"/>
                </a:solidFill>
                <a:latin typeface="微軟正黑體" panose="020B0604030504040204" pitchFamily="34" charset="-120"/>
                <a:ea typeface="微軟正黑體" panose="020B0604030504040204" pitchFamily="34" charset="-120"/>
              </a:rPr>
              <a:t>11-3.</a:t>
            </a:r>
            <a:r>
              <a:rPr lang="zh-TW" altLang="en-US" sz="3200" b="1" dirty="0" smtClean="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XX</a:t>
            </a:r>
            <a:r>
              <a:rPr lang="zh-TW" altLang="en-US" sz="3200" b="1" dirty="0" smtClean="0">
                <a:solidFill>
                  <a:schemeClr val="bg1"/>
                </a:solidFill>
                <a:latin typeface="微軟正黑體" panose="020B0604030504040204" pitchFamily="34" charset="-120"/>
                <a:ea typeface="微軟正黑體" panose="020B0604030504040204" pitchFamily="34" charset="-120"/>
              </a:rPr>
              <a:t>市官員惡報實例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4" name="矩形 3"/>
          <p:cNvSpPr/>
          <p:nvPr/>
        </p:nvSpPr>
        <p:spPr>
          <a:xfrm>
            <a:off x="13402" y="1"/>
            <a:ext cx="9130598" cy="83671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10-6. </a:t>
            </a:r>
            <a:r>
              <a:rPr lang="zh-CN" altLang="zh-TW" sz="3200" b="1" dirty="0" smtClean="0">
                <a:solidFill>
                  <a:schemeClr val="bg1"/>
                </a:solidFill>
                <a:latin typeface="微軟正黑體" panose="020B0604030504040204" pitchFamily="34" charset="-120"/>
                <a:ea typeface="微軟正黑體" panose="020B0604030504040204" pitchFamily="34" charset="-120"/>
              </a:rPr>
              <a:t>连</a:t>
            </a:r>
            <a:r>
              <a:rPr lang="zh-CN" altLang="zh-TW" sz="3200" b="1" dirty="0">
                <a:solidFill>
                  <a:schemeClr val="bg1"/>
                </a:solidFill>
                <a:latin typeface="微軟正黑體" panose="020B0604030504040204" pitchFamily="34" charset="-120"/>
                <a:ea typeface="微軟正黑體" panose="020B0604030504040204" pitchFamily="34" charset="-120"/>
              </a:rPr>
              <a:t>云港</a:t>
            </a:r>
            <a:r>
              <a:rPr lang="zh-TW" altLang="en-US" sz="3200" b="1" dirty="0">
                <a:solidFill>
                  <a:schemeClr val="bg1"/>
                </a:solidFill>
                <a:latin typeface="微軟正黑體" panose="020B0604030504040204" pitchFamily="34" charset="-120"/>
                <a:ea typeface="微軟正黑體" panose="020B0604030504040204" pitchFamily="34" charset="-120"/>
              </a:rPr>
              <a:t>市官員</a:t>
            </a:r>
            <a:r>
              <a:rPr lang="zh-TW" altLang="en-US" sz="3200" b="1" dirty="0" smtClean="0">
                <a:solidFill>
                  <a:schemeClr val="bg1"/>
                </a:solidFill>
                <a:latin typeface="微軟正黑體" panose="020B0604030504040204" pitchFamily="34" charset="-120"/>
                <a:ea typeface="微軟正黑體" panose="020B0604030504040204" pitchFamily="34" charset="-120"/>
              </a:rPr>
              <a:t>惡報案例</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7" name="矩形 6"/>
          <p:cNvSpPr/>
          <p:nvPr/>
        </p:nvSpPr>
        <p:spPr>
          <a:xfrm>
            <a:off x="7380312" y="100432"/>
            <a:ext cx="1631918" cy="648072"/>
          </a:xfrm>
          <a:prstGeom prst="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zh-TW" altLang="en-US" sz="4000" b="1" dirty="0" smtClean="0">
                <a:latin typeface="微軟正黑體" panose="020B0604030504040204" pitchFamily="34" charset="-120"/>
                <a:ea typeface="微軟正黑體" panose="020B0604030504040204" pitchFamily="34" charset="-120"/>
              </a:rPr>
              <a:t>惡報</a:t>
            </a:r>
            <a:r>
              <a:rPr lang="en-US" altLang="zh-TW" sz="4000" b="1" dirty="0">
                <a:latin typeface="微軟正黑體" panose="020B0604030504040204" pitchFamily="34" charset="-120"/>
                <a:ea typeface="微軟正黑體" panose="020B0604030504040204" pitchFamily="34" charset="-120"/>
              </a:rPr>
              <a:t>3</a:t>
            </a:r>
            <a:endParaRPr lang="zh-TW" altLang="en-US" sz="4000" b="1" dirty="0">
              <a:latin typeface="微軟正黑體" panose="020B0604030504040204" pitchFamily="34" charset="-120"/>
              <a:ea typeface="微軟正黑體" panose="020B0604030504040204" pitchFamily="34" charset="-120"/>
            </a:endParaRPr>
          </a:p>
        </p:txBody>
      </p:sp>
      <p:sp>
        <p:nvSpPr>
          <p:cNvPr id="5" name="Rectangle 4"/>
          <p:cNvSpPr/>
          <p:nvPr/>
        </p:nvSpPr>
        <p:spPr>
          <a:xfrm>
            <a:off x="155246" y="980728"/>
            <a:ext cx="8856984" cy="5386090"/>
          </a:xfrm>
          <a:prstGeom prst="rect">
            <a:avLst/>
          </a:prstGeom>
        </p:spPr>
        <p:txBody>
          <a:bodyPr wrap="square">
            <a:spAutoFit/>
          </a:bodyPr>
          <a:lstStyle/>
          <a:p>
            <a:pPr fontAlgn="base"/>
            <a:r>
              <a:rPr lang="zh-TW" altLang="en-US" sz="2200" b="1" u="sng" smtClean="0">
                <a:latin typeface="微軟正黑體" panose="020B0604030504040204" pitchFamily="34" charset="-120"/>
                <a:ea typeface="微軟正黑體" panose="020B0604030504040204" pitchFamily="34" charset="-120"/>
              </a:rPr>
              <a:t>连云港市市长，</a:t>
            </a:r>
            <a:r>
              <a:rPr lang="zh-TW" altLang="en-US" sz="2200" b="1" u="sng" smtClean="0">
                <a:solidFill>
                  <a:srgbClr val="0070C0"/>
                </a:solidFill>
                <a:latin typeface="微軟正黑體" panose="020B0604030504040204" pitchFamily="34" charset="-120"/>
                <a:ea typeface="微軟正黑體" panose="020B0604030504040204" pitchFamily="34" charset="-120"/>
              </a:rPr>
              <a:t>李强</a:t>
            </a:r>
            <a:r>
              <a:rPr lang="zh-TW" altLang="en-US" sz="2200" b="1" u="sng" smtClean="0">
                <a:latin typeface="微軟正黑體" panose="020B0604030504040204" pitchFamily="34" charset="-120"/>
                <a:ea typeface="微軟正黑體" panose="020B0604030504040204" pitchFamily="34" charset="-120"/>
              </a:rPr>
              <a:t>，</a:t>
            </a:r>
            <a:r>
              <a:rPr lang="zh-TW" altLang="en-US" sz="2200" b="1" u="sng" smtClean="0">
                <a:solidFill>
                  <a:srgbClr val="C00000"/>
                </a:solidFill>
                <a:latin typeface="微軟正黑體" panose="020B0604030504040204" pitchFamily="34" charset="-120"/>
                <a:ea typeface="微軟正黑體" panose="020B0604030504040204" pitchFamily="34" charset="-120"/>
              </a:rPr>
              <a:t>落马，</a:t>
            </a:r>
            <a:r>
              <a:rPr lang="zh-TW" altLang="en-US" sz="2200" b="1" u="sng" smtClean="0">
                <a:latin typeface="微軟正黑體" panose="020B0604030504040204" pitchFamily="34" charset="-120"/>
                <a:ea typeface="微軟正黑體" panose="020B0604030504040204" pitchFamily="34" charset="-120"/>
              </a:rPr>
              <a:t>在会议现场被抓</a:t>
            </a:r>
            <a:endParaRPr lang="en-US" altLang="zh-TW" sz="2200" b="1" u="sng" dirty="0">
              <a:latin typeface="微軟正黑體" panose="020B0604030504040204" pitchFamily="34" charset="-120"/>
              <a:ea typeface="微軟正黑體" panose="020B0604030504040204" pitchFamily="34" charset="-120"/>
            </a:endParaRPr>
          </a:p>
          <a:p>
            <a:pPr fontAlgn="base"/>
            <a:r>
              <a:rPr lang="en-US" altLang="zh-TW" sz="2000" dirty="0" smtClean="0">
                <a:latin typeface="微軟正黑體" panose="020B0604030504040204" pitchFamily="34" charset="-120"/>
                <a:ea typeface="微軟正黑體" panose="020B0604030504040204" pitchFamily="34" charset="-120"/>
              </a:rPr>
              <a:t>2014</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9</a:t>
            </a:r>
            <a:r>
              <a:rPr lang="zh-TW" altLang="en-US" sz="2000" dirty="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17</a:t>
            </a:r>
            <a:r>
              <a:rPr lang="zh-TW" altLang="en-US" sz="2000" smtClean="0">
                <a:latin typeface="微軟正黑體" panose="020B0604030504040204" pitchFamily="34" charset="-120"/>
                <a:ea typeface="微軟正黑體" panose="020B0604030504040204" pitchFamily="34" charset="-120"/>
              </a:rPr>
              <a:t>日，连云港市市长李强在省警示教育会现场被抓，当时李强仍在主席台讲话，会场后排走进一些陌生男子，被纪检带走调查。</a:t>
            </a:r>
            <a:endParaRPr lang="en-US" altLang="zh-TW" sz="2000" dirty="0" smtClean="0">
              <a:latin typeface="微軟正黑體" panose="020B0604030504040204" pitchFamily="34" charset="-120"/>
              <a:ea typeface="微軟正黑體" panose="020B0604030504040204" pitchFamily="34" charset="-120"/>
            </a:endParaRPr>
          </a:p>
          <a:p>
            <a:pPr fontAlgn="base"/>
            <a:endParaRPr lang="en-US" altLang="zh-TW" sz="2000" dirty="0" smtClean="0">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李强在连云港市任职间，</a:t>
            </a:r>
            <a:r>
              <a:rPr lang="zh-TW" altLang="en-US" sz="2000" smtClean="0">
                <a:solidFill>
                  <a:srgbClr val="C00000"/>
                </a:solidFill>
                <a:latin typeface="微軟正黑體" panose="020B0604030504040204" pitchFamily="34" charset="-120"/>
                <a:ea typeface="微軟正黑體" panose="020B0604030504040204" pitchFamily="34" charset="-120"/>
              </a:rPr>
              <a:t>追随江泽民迫害法轮功</a:t>
            </a:r>
            <a:r>
              <a:rPr lang="zh-TW" altLang="en-US" sz="2000" smtClean="0">
                <a:latin typeface="微軟正黑體" panose="020B0604030504040204" pitchFamily="34" charset="-120"/>
                <a:ea typeface="微軟正黑體" panose="020B0604030504040204" pitchFamily="34" charset="-120"/>
              </a:rPr>
              <a:t>，给大法弟子造成直接</a:t>
            </a:r>
            <a:r>
              <a:rPr lang="zh-TW" altLang="en-US" sz="2000" smtClean="0">
                <a:solidFill>
                  <a:srgbClr val="C00000"/>
                </a:solidFill>
                <a:latin typeface="微軟正黑體" panose="020B0604030504040204" pitchFamily="34" charset="-120"/>
                <a:ea typeface="微軟正黑體" panose="020B0604030504040204" pitchFamily="34" charset="-120"/>
              </a:rPr>
              <a:t>经济损失和政治上的损失。</a:t>
            </a:r>
            <a:endParaRPr lang="en-US" altLang="zh-TW" sz="2000" dirty="0" smtClean="0">
              <a:solidFill>
                <a:srgbClr val="C00000"/>
              </a:solidFill>
              <a:latin typeface="微軟正黑體" panose="020B0604030504040204" pitchFamily="34" charset="-120"/>
              <a:ea typeface="微軟正黑體" panose="020B0604030504040204" pitchFamily="34" charset="-120"/>
            </a:endParaRPr>
          </a:p>
          <a:p>
            <a:pPr fontAlgn="base"/>
            <a:endParaRPr lang="zh-TW" altLang="en-US" sz="2000" dirty="0">
              <a:latin typeface="微軟正黑體" panose="020B0604030504040204" pitchFamily="34" charset="-120"/>
              <a:ea typeface="微軟正黑體" panose="020B0604030504040204" pitchFamily="34" charset="-120"/>
            </a:endParaRPr>
          </a:p>
          <a:p>
            <a:pPr fontAlgn="base"/>
            <a:r>
              <a:rPr lang="zh-TW" altLang="en-US" sz="2200" b="1" u="sng" smtClean="0">
                <a:latin typeface="微軟正黑體" panose="020B0604030504040204" pitchFamily="34" charset="-120"/>
                <a:ea typeface="微軟正黑體" panose="020B0604030504040204" pitchFamily="34" charset="-120"/>
              </a:rPr>
              <a:t>连云港市连云区墟沟派出所长，</a:t>
            </a:r>
            <a:r>
              <a:rPr lang="zh-TW" altLang="en-US" sz="2200" b="1" u="sng" smtClean="0">
                <a:solidFill>
                  <a:srgbClr val="0070C0"/>
                </a:solidFill>
                <a:latin typeface="微軟正黑體" panose="020B0604030504040204" pitchFamily="34" charset="-120"/>
                <a:ea typeface="微軟正黑體" panose="020B0604030504040204" pitchFamily="34" charset="-120"/>
              </a:rPr>
              <a:t>吴新忠，</a:t>
            </a:r>
            <a:r>
              <a:rPr lang="zh-TW" altLang="en-US" sz="2200" b="1" u="sng" smtClean="0">
                <a:solidFill>
                  <a:srgbClr val="C00000"/>
                </a:solidFill>
                <a:latin typeface="微軟正黑體" panose="020B0604030504040204" pitchFamily="34" charset="-120"/>
                <a:ea typeface="微軟正黑體" panose="020B0604030504040204" pitchFamily="34" charset="-120"/>
              </a:rPr>
              <a:t>大学生儿子受累</a:t>
            </a:r>
            <a:r>
              <a:rPr lang="zh-TW" altLang="en-US" sz="2200" b="1" u="sng" dirty="0">
                <a:solidFill>
                  <a:srgbClr val="C00000"/>
                </a:solidFill>
                <a:latin typeface="微軟正黑體" panose="020B0604030504040204" pitchFamily="34" charset="-120"/>
                <a:ea typeface="微軟正黑體" panose="020B0604030504040204" pitchFamily="34" charset="-120"/>
              </a:rPr>
              <a:t>患</a:t>
            </a:r>
            <a:r>
              <a:rPr lang="zh-TW" altLang="en-US" sz="2200" b="1" u="sng" dirty="0" smtClean="0">
                <a:solidFill>
                  <a:srgbClr val="C00000"/>
                </a:solidFill>
                <a:latin typeface="微軟正黑體" panose="020B0604030504040204" pitchFamily="34" charset="-120"/>
                <a:ea typeface="微軟正黑體" panose="020B0604030504040204" pitchFamily="34" charset="-120"/>
              </a:rPr>
              <a:t>癌症</a:t>
            </a:r>
            <a:endParaRPr lang="en-US" altLang="zh-TW" sz="2200" b="1" u="sng" dirty="0" smtClean="0">
              <a:solidFill>
                <a:srgbClr val="C00000"/>
              </a:solidFill>
              <a:latin typeface="微軟正黑體" panose="020B0604030504040204" pitchFamily="34" charset="-120"/>
              <a:ea typeface="微軟正黑體" panose="020B0604030504040204" pitchFamily="34" charset="-120"/>
            </a:endParaRPr>
          </a:p>
          <a:p>
            <a:pPr fontAlgn="base"/>
            <a:r>
              <a:rPr lang="en-US" altLang="zh-TW" sz="2000" dirty="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明慧</a:t>
            </a:r>
            <a:r>
              <a:rPr lang="en-US" altLang="zh-TW" sz="2000" dirty="0">
                <a:latin typeface="微軟正黑體" panose="020B0604030504040204" pitchFamily="34" charset="-120"/>
                <a:ea typeface="微軟正黑體" panose="020B0604030504040204" pitchFamily="34" charset="-120"/>
              </a:rPr>
              <a:t>2015</a:t>
            </a:r>
            <a:r>
              <a:rPr lang="zh-TW" altLang="en-US" sz="2000" dirty="0">
                <a:latin typeface="微軟正黑體" panose="020B0604030504040204" pitchFamily="34" charset="-120"/>
                <a:ea typeface="微軟正黑體" panose="020B0604030504040204" pitchFamily="34" charset="-120"/>
              </a:rPr>
              <a:t>年</a:t>
            </a:r>
            <a:r>
              <a:rPr lang="en-US" altLang="zh-TW" sz="2000" dirty="0">
                <a:latin typeface="微軟正黑體" panose="020B0604030504040204" pitchFamily="34" charset="-120"/>
                <a:ea typeface="微軟正黑體" panose="020B0604030504040204" pitchFamily="34" charset="-120"/>
              </a:rPr>
              <a:t>5</a:t>
            </a:r>
            <a:r>
              <a:rPr lang="zh-TW" altLang="en-US" sz="2000" dirty="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7</a:t>
            </a:r>
            <a:r>
              <a:rPr lang="zh-TW" altLang="en-US" sz="2000">
                <a:latin typeface="微軟正黑體" panose="020B0604030504040204" pitchFamily="34" charset="-120"/>
                <a:ea typeface="微軟正黑體" panose="020B0604030504040204" pitchFamily="34" charset="-120"/>
              </a:rPr>
              <a:t>日</a:t>
            </a:r>
            <a:r>
              <a:rPr lang="en-US" altLang="zh-TW" sz="2000" smtClean="0">
                <a:latin typeface="微軟正黑體" panose="020B0604030504040204" pitchFamily="34" charset="-120"/>
                <a:ea typeface="微軟正黑體" panose="020B0604030504040204" pitchFamily="34" charset="-120"/>
              </a:rPr>
              <a:t>】</a:t>
            </a:r>
            <a:r>
              <a:rPr lang="zh-TW" altLang="en-US" sz="2000" b="1" smtClean="0">
                <a:solidFill>
                  <a:srgbClr val="0070C0"/>
                </a:solidFill>
                <a:latin typeface="微軟正黑體" panose="020B0604030504040204" pitchFamily="34" charset="-120"/>
                <a:ea typeface="微軟正黑體" panose="020B0604030504040204" pitchFamily="34" charset="-120"/>
              </a:rPr>
              <a:t>吴新忠</a:t>
            </a:r>
            <a:r>
              <a:rPr lang="zh-TW" altLang="en-US" sz="2000" smtClean="0">
                <a:latin typeface="微軟正黑體" panose="020B0604030504040204" pitchFamily="34" charset="-120"/>
                <a:ea typeface="微軟正黑體" panose="020B0604030504040204" pitchFamily="34" charset="-120"/>
              </a:rPr>
              <a:t>，内心善良，但因生活在无神论的圈子中，不太相信善恶有报是天理，在迫害法轮功时，沉默认同，碍于面子、</a:t>
            </a:r>
            <a:r>
              <a:rPr lang="zh-TW" altLang="en-US" sz="2000" u="sng" smtClean="0">
                <a:solidFill>
                  <a:srgbClr val="C00000"/>
                </a:solidFill>
                <a:latin typeface="微軟正黑體" panose="020B0604030504040204" pitchFamily="34" charset="-120"/>
                <a:ea typeface="微軟正黑體" panose="020B0604030504040204" pitchFamily="34" charset="-120"/>
              </a:rPr>
              <a:t>无知签字，致使辖区内许多法轮功学员遭迫害。</a:t>
            </a:r>
            <a:endParaRPr lang="en-US" altLang="zh-TW" sz="2000" u="sng" dirty="0" smtClean="0">
              <a:solidFill>
                <a:srgbClr val="C00000"/>
              </a:solidFill>
              <a:latin typeface="微軟正黑體" panose="020B0604030504040204" pitchFamily="34" charset="-120"/>
              <a:ea typeface="微軟正黑體" panose="020B0604030504040204" pitchFamily="34" charset="-120"/>
            </a:endParaRPr>
          </a:p>
          <a:p>
            <a:pPr fontAlgn="base"/>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吴新忠无知中对法轮功学员造成伤害而遭恶报，</a:t>
            </a:r>
            <a:r>
              <a:rPr lang="zh-TW" altLang="en-US" sz="2000" u="sng" smtClean="0">
                <a:solidFill>
                  <a:srgbClr val="C00000"/>
                </a:solidFill>
                <a:latin typeface="微軟正黑體" panose="020B0604030504040204" pitchFamily="34" charset="-120"/>
                <a:ea typeface="微軟正黑體" panose="020B0604030504040204" pitchFamily="34" charset="-120"/>
              </a:rPr>
              <a:t>殃及正在上大学的儿子得了绝症──癌症</a:t>
            </a:r>
            <a:r>
              <a:rPr lang="zh-TW" altLang="en-US" sz="2000" dirty="0" smtClean="0">
                <a:latin typeface="微軟正黑體" panose="020B0604030504040204" pitchFamily="34" charset="-120"/>
                <a:ea typeface="微軟正黑體" panose="020B0604030504040204" pitchFamily="34" charset="-120"/>
              </a:rPr>
              <a:t>。目前</a:t>
            </a:r>
            <a:r>
              <a:rPr lang="en-US" altLang="zh-TW" sz="2000" dirty="0" smtClean="0">
                <a:latin typeface="微軟正黑體" panose="020B0604030504040204" pitchFamily="34" charset="-120"/>
                <a:ea typeface="微軟正黑體" panose="020B0604030504040204" pitchFamily="34" charset="-120"/>
              </a:rPr>
              <a:t>(2015</a:t>
            </a:r>
            <a:r>
              <a:rPr lang="zh-TW" altLang="en-US" sz="2000" dirty="0" smtClean="0">
                <a:latin typeface="微軟正黑體" panose="020B0604030504040204" pitchFamily="34" charset="-120"/>
                <a:ea typeface="微軟正黑體" panose="020B0604030504040204" pitchFamily="34" charset="-120"/>
              </a:rPr>
              <a:t>年</a:t>
            </a:r>
            <a:r>
              <a:rPr lang="en-US" altLang="zh-TW" sz="2000" smtClean="0">
                <a:latin typeface="微軟正黑體" panose="020B0604030504040204" pitchFamily="34" charset="-120"/>
                <a:ea typeface="微軟正黑體" panose="020B0604030504040204" pitchFamily="34" charset="-120"/>
              </a:rPr>
              <a:t>)</a:t>
            </a:r>
            <a:r>
              <a:rPr lang="zh-TW" altLang="en-US" sz="2000" smtClean="0">
                <a:latin typeface="微軟正黑體" panose="020B0604030504040204" pitchFamily="34" charset="-120"/>
                <a:ea typeface="微軟正黑體" panose="020B0604030504040204" pitchFamily="34" charset="-120"/>
              </a:rPr>
              <a:t>，吴新忠意识恍惚不清，确诊为</a:t>
            </a:r>
            <a:r>
              <a:rPr lang="zh-TW" altLang="en-US" sz="2000" u="sng" smtClean="0">
                <a:solidFill>
                  <a:srgbClr val="C00000"/>
                </a:solidFill>
                <a:latin typeface="微軟正黑體" panose="020B0604030504040204" pitchFamily="34" charset="-120"/>
                <a:ea typeface="微軟正黑體" panose="020B0604030504040204" pitchFamily="34" charset="-120"/>
              </a:rPr>
              <a:t>精神</a:t>
            </a:r>
            <a:r>
              <a:rPr lang="zh-TW" altLang="en-US" sz="2000" u="sng" dirty="0" smtClean="0">
                <a:solidFill>
                  <a:srgbClr val="C00000"/>
                </a:solidFill>
                <a:latin typeface="微軟正黑體" panose="020B0604030504040204" pitchFamily="34" charset="-120"/>
                <a:ea typeface="微軟正黑體" panose="020B0604030504040204" pitchFamily="34" charset="-120"/>
              </a:rPr>
              <a:t>分裂。</a:t>
            </a:r>
            <a:endParaRPr lang="en-US" altLang="zh-TW" sz="2000" u="sng" dirty="0" smtClean="0">
              <a:solidFill>
                <a:srgbClr val="C00000"/>
              </a:solidFill>
              <a:latin typeface="微軟正黑體" panose="020B0604030504040204" pitchFamily="34" charset="-120"/>
              <a:ea typeface="微軟正黑體" panose="020B0604030504040204" pitchFamily="34" charset="-120"/>
            </a:endParaRPr>
          </a:p>
          <a:p>
            <a:pPr fontAlgn="base"/>
            <a:endParaRPr lang="en-US" altLang="zh-TW" sz="2000" dirty="0">
              <a:latin typeface="微軟正黑體" panose="020B0604030504040204" pitchFamily="34" charset="-120"/>
              <a:ea typeface="微軟正黑體" panose="020B0604030504040204" pitchFamily="34" charset="-120"/>
            </a:endParaRPr>
          </a:p>
          <a:p>
            <a:pPr fontAlgn="base"/>
            <a:r>
              <a:rPr lang="zh-TW" altLang="en-US" sz="2000" smtClean="0">
                <a:latin typeface="微軟正黑體" panose="020B0604030504040204" pitchFamily="34" charset="-120"/>
                <a:ea typeface="微軟正黑體" panose="020B0604030504040204" pitchFamily="34" charset="-120"/>
              </a:rPr>
              <a:t>吴新忠碍于情面不敢得罪上级，但迫害善良人中搭上儿子性命。吴新忠还有一线希望，那就是真心悔过，因为佛法是无边的，心存善念才有未来。</a:t>
            </a:r>
            <a:endParaRPr lang="en-US" altLang="zh-TW" sz="20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0883210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字方塊 1"/>
          <p:cNvSpPr txBox="1"/>
          <p:nvPr/>
        </p:nvSpPr>
        <p:spPr>
          <a:xfrm>
            <a:off x="175418" y="165524"/>
            <a:ext cx="2699778" cy="646331"/>
          </a:xfrm>
          <a:prstGeom prst="rect">
            <a:avLst/>
          </a:prstGeom>
          <a:noFill/>
        </p:spPr>
        <p:txBody>
          <a:bodyPr wrap="none" rtlCol="0">
            <a:spAutoFit/>
          </a:bodyPr>
          <a:lstStyle/>
          <a:p>
            <a:pPr fontAlgn="base"/>
            <a:r>
              <a:rPr lang="en-US" altLang="zh-TW" sz="3600" b="1" dirty="0" smtClean="0">
                <a:latin typeface="微軟正黑體" panose="020B0604030504040204" pitchFamily="34" charset="-120"/>
                <a:ea typeface="微軟正黑體" panose="020B0604030504040204" pitchFamily="34" charset="-120"/>
              </a:rPr>
              <a:t>11.</a:t>
            </a:r>
            <a:r>
              <a:rPr lang="zh-TW" altLang="en-US" sz="3600" b="1" dirty="0" smtClean="0">
                <a:latin typeface="微軟正黑體" panose="020B0604030504040204" pitchFamily="34" charset="-120"/>
                <a:ea typeface="微軟正黑體" panose="020B0604030504040204" pitchFamily="34" charset="-120"/>
              </a:rPr>
              <a:t>参与办法</a:t>
            </a:r>
            <a:endParaRPr lang="zh-TW" altLang="en-US" sz="3600" b="1" dirty="0">
              <a:latin typeface="微軟正黑體" panose="020B0604030504040204" pitchFamily="34" charset="-120"/>
              <a:ea typeface="微軟正黑體" panose="020B0604030504040204" pitchFamily="34" charset="-120"/>
            </a:endParaRPr>
          </a:p>
        </p:txBody>
      </p:sp>
      <p:sp>
        <p:nvSpPr>
          <p:cNvPr id="3" name="矩形 2"/>
          <p:cNvSpPr/>
          <p:nvPr/>
        </p:nvSpPr>
        <p:spPr>
          <a:xfrm>
            <a:off x="107504" y="980728"/>
            <a:ext cx="9036496" cy="4278094"/>
          </a:xfrm>
          <a:prstGeom prst="rect">
            <a:avLst/>
          </a:prstGeom>
        </p:spPr>
        <p:txBody>
          <a:bodyPr wrap="square">
            <a:spAutoFit/>
          </a:bodyPr>
          <a:lstStyle/>
          <a:p>
            <a:r>
              <a:rPr lang="zh-TW" altLang="en-US" sz="2400" b="1" dirty="0" smtClean="0">
                <a:solidFill>
                  <a:srgbClr val="0070C0"/>
                </a:solidFill>
                <a:latin typeface="微軟正黑體" panose="020B0604030504040204" pitchFamily="34" charset="-120"/>
                <a:ea typeface="微軟正黑體" panose="020B0604030504040204" pitchFamily="34" charset="-120"/>
              </a:rPr>
              <a:t>案情说明：</a:t>
            </a:r>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en-US" altLang="zh-TW" sz="2000" b="1" dirty="0" smtClean="0">
                <a:latin typeface="微軟正黑體" panose="020B0604030504040204" pitchFamily="34" charset="-120"/>
                <a:ea typeface="微軟正黑體" panose="020B0604030504040204" pitchFamily="34" charset="-120"/>
              </a:rPr>
              <a:t>0807 </a:t>
            </a:r>
            <a:r>
              <a:rPr lang="zh-TW" altLang="en-US" sz="2000" b="1" dirty="0" smtClean="0">
                <a:latin typeface="微軟正黑體" panose="020B0604030504040204" pitchFamily="34" charset="-120"/>
                <a:ea typeface="微軟正黑體" panose="020B0604030504040204" pitchFamily="34" charset="-120"/>
              </a:rPr>
              <a:t>重点号码   </a:t>
            </a:r>
            <a:r>
              <a:rPr lang="zh-TW" altLang="en-US" sz="2000" b="1" smtClean="0">
                <a:latin typeface="微軟正黑體" panose="020B0604030504040204" pitchFamily="34" charset="-120"/>
                <a:ea typeface="微軟正黑體" panose="020B0604030504040204" pitchFamily="34" charset="-120"/>
              </a:rPr>
              <a:t>拨打江苏省  </a:t>
            </a:r>
            <a:r>
              <a:rPr lang="zh-TW" altLang="en-US" sz="2000" b="1" dirty="0">
                <a:latin typeface="微軟正黑體" panose="020B0604030504040204" pitchFamily="34" charset="-120"/>
                <a:ea typeface="微軟正黑體" panose="020B0604030504040204" pitchFamily="34" charset="-120"/>
              </a:rPr>
              <a:t>案例如下</a:t>
            </a:r>
            <a:endParaRPr lang="en-US" altLang="zh-TW" sz="2000" b="1" dirty="0">
              <a:latin typeface="微軟正黑體" panose="020B0604030504040204" pitchFamily="34" charset="-120"/>
              <a:ea typeface="微軟正黑體" panose="020B0604030504040204" pitchFamily="34" charset="-120"/>
            </a:endParaRPr>
          </a:p>
          <a:p>
            <a:endParaRPr lang="zh-TW" altLang="en-US" sz="2000" b="1" dirty="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江苏省南通市公安局港闸分局污蔑大法，毒害众生</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江苏省南京龙虎网恶毒污蔑法轮大法</a:t>
            </a:r>
          </a:p>
          <a:p>
            <a:r>
              <a:rPr lang="zh-TW" altLang="en-US" sz="2000" smtClean="0">
                <a:latin typeface="微軟正黑體" panose="020B0604030504040204" pitchFamily="34" charset="-120"/>
                <a:ea typeface="微軟正黑體" panose="020B0604030504040204" pitchFamily="34" charset="-120"/>
              </a:rPr>
              <a:t>江苏省连云港市赣榆区警察又一次大面积的对大法弟子上门骚扰</a:t>
            </a:r>
            <a:endParaRPr lang="en-US" altLang="zh-TW" sz="2400" b="1" dirty="0" smtClean="0">
              <a:solidFill>
                <a:srgbClr val="0070C0"/>
              </a:solidFill>
              <a:latin typeface="微軟正黑體" panose="020B0604030504040204" pitchFamily="34" charset="-120"/>
              <a:ea typeface="微軟正黑體" panose="020B0604030504040204" pitchFamily="34" charset="-120"/>
            </a:endParaRPr>
          </a:p>
          <a:p>
            <a:endParaRPr lang="en-US" altLang="zh-TW" sz="2400" b="1" dirty="0">
              <a:solidFill>
                <a:srgbClr val="0070C0"/>
              </a:solidFill>
              <a:latin typeface="微軟正黑體" panose="020B0604030504040204" pitchFamily="34" charset="-120"/>
              <a:ea typeface="微軟正黑體" panose="020B0604030504040204" pitchFamily="34" charset="-120"/>
            </a:endParaRPr>
          </a:p>
          <a:p>
            <a:r>
              <a:rPr lang="zh-TW" altLang="en-US" sz="2400" b="1" dirty="0" smtClean="0">
                <a:solidFill>
                  <a:srgbClr val="0070C0"/>
                </a:solidFill>
                <a:latin typeface="微軟正黑體" panose="020B0604030504040204" pitchFamily="34" charset="-120"/>
                <a:ea typeface="微軟正黑體" panose="020B0604030504040204" pitchFamily="34" charset="-120"/>
              </a:rPr>
              <a:t>专案说明：</a:t>
            </a:r>
            <a:r>
              <a:rPr lang="zh-TW" altLang="en-US" sz="2000" dirty="0" smtClean="0">
                <a:latin typeface="微軟正黑體" panose="020B0604030504040204" pitchFamily="34" charset="-120"/>
                <a:ea typeface="微軟正黑體" panose="020B0604030504040204" pitchFamily="34" charset="-120"/>
              </a:rPr>
              <a:t/>
            </a:r>
            <a:br>
              <a:rPr lang="zh-TW" altLang="en-US" sz="2000" dirty="0" smtClean="0">
                <a:latin typeface="微軟正黑體" panose="020B0604030504040204" pitchFamily="34" charset="-120"/>
                <a:ea typeface="微軟正黑體" panose="020B0604030504040204" pitchFamily="34" charset="-120"/>
              </a:rPr>
            </a:br>
            <a:r>
              <a:rPr lang="zh-TW" altLang="en-US" sz="2000" dirty="0" smtClean="0">
                <a:latin typeface="微軟正黑體" panose="020B0604030504040204" pitchFamily="34" charset="-120"/>
                <a:ea typeface="微軟正黑體" panose="020B0604030504040204" pitchFamily="34" charset="-120"/>
              </a:rPr>
              <a:t>◎周一（</a:t>
            </a:r>
            <a:r>
              <a:rPr lang="en-US" altLang="zh-TW" sz="2000" dirty="0" smtClean="0">
                <a:latin typeface="微軟正黑體" panose="020B0604030504040204" pitchFamily="34" charset="-120"/>
                <a:ea typeface="微軟正黑體" panose="020B0604030504040204" pitchFamily="34" charset="-120"/>
              </a:rPr>
              <a:t>8</a:t>
            </a:r>
            <a:r>
              <a:rPr lang="zh-TW" altLang="en-US" sz="2000" dirty="0" smtClean="0">
                <a:latin typeface="微軟正黑體" panose="020B0604030504040204" pitchFamily="34" charset="-120"/>
                <a:ea typeface="微軟正黑體" panose="020B0604030504040204" pitchFamily="34" charset="-120"/>
              </a:rPr>
              <a:t>月</a:t>
            </a:r>
            <a:r>
              <a:rPr lang="en-US" altLang="zh-TW" sz="2000" dirty="0">
                <a:latin typeface="微軟正黑體" panose="020B0604030504040204" pitchFamily="34" charset="-120"/>
                <a:ea typeface="微軟正黑體" panose="020B0604030504040204" pitchFamily="34" charset="-120"/>
              </a:rPr>
              <a:t>7</a:t>
            </a:r>
            <a:r>
              <a:rPr lang="zh-TW" altLang="en-US" sz="2000" dirty="0" smtClean="0">
                <a:latin typeface="微軟正黑體" panose="020B0604030504040204" pitchFamily="34" charset="-120"/>
                <a:ea typeface="微軟正黑體" panose="020B0604030504040204" pitchFamily="34" charset="-120"/>
              </a:rPr>
              <a:t>日）拨打重点号码。</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
            </a:r>
            <a:br>
              <a:rPr lang="zh-TW" altLang="en-US" sz="2000" dirty="0" smtClean="0">
                <a:latin typeface="微軟正黑體" panose="020B0604030504040204" pitchFamily="34" charset="-120"/>
                <a:ea typeface="微軟正黑體" panose="020B0604030504040204" pitchFamily="34" charset="-120"/>
              </a:rPr>
            </a:br>
            <a:r>
              <a:rPr lang="zh-TW" altLang="en-US" sz="2000" dirty="0" smtClean="0">
                <a:latin typeface="微軟正黑體" panose="020B0604030504040204" pitchFamily="34" charset="-120"/>
                <a:ea typeface="微軟正黑體" panose="020B0604030504040204" pitchFamily="34" charset="-120"/>
              </a:rPr>
              <a:t>上午时段</a:t>
            </a:r>
            <a:r>
              <a:rPr lang="en-US" altLang="zh-TW" sz="2000" dirty="0" smtClean="0">
                <a:latin typeface="微軟正黑體" panose="020B0604030504040204" pitchFamily="34" charset="-120"/>
                <a:ea typeface="微軟正黑體" panose="020B0604030504040204" pitchFamily="34" charset="-120"/>
              </a:rPr>
              <a:t>【101RTC</a:t>
            </a:r>
            <a:r>
              <a:rPr lang="zh-TW" altLang="en-US" sz="2000" dirty="0" smtClean="0">
                <a:latin typeface="微軟正黑體" panose="020B0604030504040204" pitchFamily="34" charset="-120"/>
                <a:ea typeface="微軟正黑體" panose="020B0604030504040204" pitchFamily="34" charset="-120"/>
              </a:rPr>
              <a:t>第一直播室</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有现场拨打解析。</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endParaRPr>
          </a:p>
          <a:p>
            <a:r>
              <a:rPr lang="zh-TW" altLang="en-US" sz="2000" dirty="0" smtClean="0">
                <a:latin typeface="微軟正黑體" panose="020B0604030504040204" pitchFamily="34" charset="-120"/>
                <a:ea typeface="微軟正黑體" panose="020B0604030504040204" pitchFamily="34" charset="-120"/>
              </a:rPr>
              <a:t>其</a:t>
            </a:r>
            <a:r>
              <a:rPr lang="zh-TW" altLang="en-US" sz="2000" dirty="0">
                <a:latin typeface="微軟正黑體" panose="020B0604030504040204" pitchFamily="34" charset="-120"/>
                <a:ea typeface="微軟正黑體" panose="020B0604030504040204" pitchFamily="34" charset="-120"/>
              </a:rPr>
              <a:t>它</a:t>
            </a:r>
            <a:r>
              <a:rPr lang="zh-TW" altLang="en-US" sz="2000" dirty="0" smtClean="0">
                <a:latin typeface="微軟正黑體" panose="020B0604030504040204" pitchFamily="34" charset="-120"/>
                <a:ea typeface="微軟正黑體" panose="020B0604030504040204" pitchFamily="34" charset="-120"/>
              </a:rPr>
              <a:t>时间</a:t>
            </a:r>
            <a:r>
              <a:rPr lang="en-US" altLang="zh-TW" sz="2000" dirty="0" smtClean="0">
                <a:latin typeface="微軟正黑體" panose="020B0604030504040204" pitchFamily="34" charset="-120"/>
                <a:ea typeface="微軟正黑體" panose="020B0604030504040204" pitchFamily="34" charset="-120"/>
              </a:rPr>
              <a:t>【104RTC</a:t>
            </a:r>
            <a:r>
              <a:rPr lang="zh-TW" altLang="en-US" sz="2000" dirty="0" smtClean="0">
                <a:latin typeface="微軟正黑體" panose="020B0604030504040204" pitchFamily="34" charset="-120"/>
                <a:ea typeface="微軟正黑體" panose="020B0604030504040204" pitchFamily="34" charset="-120"/>
              </a:rPr>
              <a:t>重点讲真相直播室</a:t>
            </a:r>
            <a:r>
              <a:rPr lang="en-US" altLang="zh-TW" sz="2000" dirty="0" smtClean="0">
                <a:latin typeface="微軟正黑體" panose="020B0604030504040204" pitchFamily="34" charset="-120"/>
                <a:ea typeface="微軟正黑體" panose="020B0604030504040204" pitchFamily="34" charset="-120"/>
              </a:rPr>
              <a:t>】</a:t>
            </a:r>
            <a:r>
              <a:rPr lang="zh-TW" altLang="en-US" sz="2000" dirty="0" smtClean="0">
                <a:latin typeface="微軟正黑體" panose="020B0604030504040204" pitchFamily="34" charset="-120"/>
                <a:ea typeface="微軟正黑體" panose="020B0604030504040204" pitchFamily="34" charset="-120"/>
              </a:rPr>
              <a:t>每天都有同修值班，互相切磋共同拨打。</a:t>
            </a:r>
            <a:endParaRPr lang="en-US" altLang="zh-TW" sz="2000" dirty="0" smtClean="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5718188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p:nvPr/>
        </p:nvSpPr>
        <p:spPr>
          <a:xfrm>
            <a:off x="0" y="0"/>
            <a:ext cx="9144000" cy="8367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2.1 </a:t>
            </a:r>
            <a:r>
              <a:rPr lang="zh-TW" altLang="en-US" sz="3200" b="1" dirty="0" smtClean="0">
                <a:solidFill>
                  <a:schemeClr val="bg1"/>
                </a:solidFill>
                <a:latin typeface="微軟正黑體" panose="020B0604030504040204" pitchFamily="34" charset="-120"/>
                <a:ea typeface="微軟正黑體" panose="020B0604030504040204" pitchFamily="34" charset="-120"/>
              </a:rPr>
              <a:t>一週重要新聞</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18" name="TextBox 17"/>
          <p:cNvSpPr txBox="1"/>
          <p:nvPr/>
        </p:nvSpPr>
        <p:spPr>
          <a:xfrm>
            <a:off x="539552" y="6165304"/>
            <a:ext cx="6760184" cy="584775"/>
          </a:xfrm>
          <a:prstGeom prst="rect">
            <a:avLst/>
          </a:prstGeom>
          <a:noFill/>
        </p:spPr>
        <p:txBody>
          <a:bodyPr wrap="none" rtlCol="0">
            <a:spAutoFit/>
          </a:bodyPr>
          <a:lstStyle/>
          <a:p>
            <a:r>
              <a:rPr lang="zh-TW" altLang="en-US" sz="1600" b="1" dirty="0" smtClean="0">
                <a:latin typeface="微軟正黑體" panose="020B0604030504040204" pitchFamily="34" charset="-120"/>
                <a:ea typeface="微軟正黑體" panose="020B0604030504040204" pitchFamily="34" charset="-120"/>
                <a:cs typeface="Heiti TC Light"/>
              </a:rPr>
              <a:t>数据源：</a:t>
            </a:r>
            <a:r>
              <a:rPr lang="en-US" altLang="zh-TW" sz="1600" b="1" dirty="0" smtClean="0">
                <a:latin typeface="微軟正黑體" panose="020B0604030504040204" pitchFamily="34" charset="-120"/>
                <a:ea typeface="微軟正黑體" panose="020B0604030504040204" pitchFamily="34" charset="-120"/>
              </a:rPr>
              <a:t>【</a:t>
            </a:r>
            <a:r>
              <a:rPr lang="zh-TW" altLang="en-US" sz="1600" b="1" dirty="0" smtClean="0">
                <a:latin typeface="微軟正黑體" panose="020B0604030504040204" pitchFamily="34" charset="-120"/>
                <a:ea typeface="微軟正黑體" panose="020B0604030504040204" pitchFamily="34" charset="-120"/>
              </a:rPr>
              <a:t>明慧网</a:t>
            </a:r>
            <a:r>
              <a:rPr lang="en-US" altLang="zh-TW" sz="1600" b="1" dirty="0" smtClean="0">
                <a:latin typeface="微軟正黑體" panose="020B0604030504040204" pitchFamily="34" charset="-120"/>
                <a:ea typeface="微軟正黑體" panose="020B0604030504040204" pitchFamily="34" charset="-120"/>
              </a:rPr>
              <a:t>2017</a:t>
            </a:r>
            <a:r>
              <a:rPr lang="zh-TW" altLang="en-US" sz="1600" b="1" dirty="0">
                <a:latin typeface="微軟正黑體" panose="020B0604030504040204" pitchFamily="34" charset="-120"/>
                <a:ea typeface="微軟正黑體" panose="020B0604030504040204" pitchFamily="34" charset="-120"/>
              </a:rPr>
              <a:t>年</a:t>
            </a:r>
            <a:r>
              <a:rPr lang="en-US" altLang="zh-TW" sz="1600" b="1" dirty="0">
                <a:latin typeface="微軟正黑體" panose="020B0604030504040204" pitchFamily="34" charset="-120"/>
                <a:ea typeface="微軟正黑體" panose="020B0604030504040204" pitchFamily="34" charset="-120"/>
              </a:rPr>
              <a:t>7</a:t>
            </a:r>
            <a:r>
              <a:rPr lang="zh-TW" altLang="en-US" sz="1600" b="1" dirty="0">
                <a:latin typeface="微軟正黑體" panose="020B0604030504040204" pitchFamily="34" charset="-120"/>
                <a:ea typeface="微軟正黑體" panose="020B0604030504040204" pitchFamily="34" charset="-120"/>
              </a:rPr>
              <a:t>月</a:t>
            </a:r>
            <a:r>
              <a:rPr lang="en-US" altLang="zh-TW" sz="1600" b="1" dirty="0">
                <a:latin typeface="微軟正黑體" panose="020B0604030504040204" pitchFamily="34" charset="-120"/>
                <a:ea typeface="微軟正黑體" panose="020B0604030504040204" pitchFamily="34" charset="-120"/>
              </a:rPr>
              <a:t>31</a:t>
            </a:r>
            <a:r>
              <a:rPr lang="zh-TW" altLang="en-US" sz="1600" b="1" dirty="0">
                <a:latin typeface="微軟正黑體" panose="020B0604030504040204" pitchFamily="34" charset="-120"/>
                <a:ea typeface="微軟正黑體" panose="020B0604030504040204" pitchFamily="34" charset="-120"/>
              </a:rPr>
              <a:t>日</a:t>
            </a:r>
            <a:r>
              <a:rPr lang="en-US" altLang="zh-TW" sz="1600" b="1" dirty="0" smtClean="0">
                <a:latin typeface="微軟正黑體" panose="020B0604030504040204" pitchFamily="34" charset="-120"/>
                <a:ea typeface="微軟正黑體" panose="020B0604030504040204" pitchFamily="34" charset="-120"/>
              </a:rPr>
              <a:t>】</a:t>
            </a:r>
            <a:r>
              <a:rPr lang="zh-TW" altLang="en-US" sz="1600" b="1" dirty="0" smtClean="0">
                <a:latin typeface="微軟正黑體" panose="020B0604030504040204" pitchFamily="34" charset="-120"/>
                <a:ea typeface="微軟正黑體" panose="020B0604030504040204" pitchFamily="34" charset="-120"/>
              </a:rPr>
              <a:t>许郴生家人申冤四年获三十万赔偿</a:t>
            </a:r>
          </a:p>
          <a:p>
            <a:r>
              <a:rPr lang="en-US" altLang="zh-TW" sz="1600" b="1" dirty="0" smtClean="0">
                <a:latin typeface="微軟正黑體" panose="020B0604030504040204" pitchFamily="34" charset="-120"/>
                <a:ea typeface="微軟正黑體" panose="020B0604030504040204" pitchFamily="34" charset="-120"/>
                <a:cs typeface="Heiti TC Light"/>
              </a:rPr>
              <a:t>                  《</a:t>
            </a:r>
            <a:r>
              <a:rPr lang="zh-TW" altLang="en-US" sz="1600" b="1" dirty="0">
                <a:latin typeface="微軟正黑體" panose="020B0604030504040204" pitchFamily="34" charset="-120"/>
                <a:ea typeface="微軟正黑體" panose="020B0604030504040204" pitchFamily="34" charset="-120"/>
                <a:cs typeface="Heiti TC Light"/>
              </a:rPr>
              <a:t>新唐人</a:t>
            </a:r>
            <a:r>
              <a:rPr lang="en-US" altLang="zh-TW" sz="1600" b="1" dirty="0" smtClean="0">
                <a:latin typeface="微軟正黑體" panose="020B0604030504040204" pitchFamily="34" charset="-120"/>
                <a:ea typeface="微軟正黑體" panose="020B0604030504040204" pitchFamily="34" charset="-120"/>
                <a:cs typeface="Heiti TC Light"/>
              </a:rPr>
              <a:t>》</a:t>
            </a:r>
            <a:r>
              <a:rPr lang="zh-TW" altLang="en-US" sz="1600" b="1" dirty="0" smtClean="0">
                <a:latin typeface="微軟正黑體" panose="020B0604030504040204" pitchFamily="34" charset="-120"/>
                <a:ea typeface="微軟正黑體" panose="020B0604030504040204" pitchFamily="34" charset="-120"/>
              </a:rPr>
              <a:t>法轮功学员遭迫害死 罕见获国家赔偿</a:t>
            </a:r>
            <a:endParaRPr lang="zh-TW" altLang="en-US" sz="1600" b="1" dirty="0">
              <a:latin typeface="微軟正黑體" panose="020B0604030504040204" pitchFamily="34" charset="-120"/>
              <a:ea typeface="微軟正黑體" panose="020B0604030504040204" pitchFamily="34" charset="-120"/>
            </a:endParaRPr>
          </a:p>
        </p:txBody>
      </p:sp>
      <p:sp>
        <p:nvSpPr>
          <p:cNvPr id="3" name="Rectangle 2"/>
          <p:cNvSpPr/>
          <p:nvPr/>
        </p:nvSpPr>
        <p:spPr>
          <a:xfrm>
            <a:off x="2878588" y="1052736"/>
            <a:ext cx="6011582" cy="523220"/>
          </a:xfrm>
          <a:prstGeom prst="rect">
            <a:avLst/>
          </a:prstGeom>
        </p:spPr>
        <p:txBody>
          <a:bodyPr wrap="none">
            <a:spAutoFit/>
          </a:bodyPr>
          <a:lstStyle/>
          <a:p>
            <a:r>
              <a:rPr lang="zh-Hant" altLang="en-US" sz="2800" b="1" smtClean="0">
                <a:solidFill>
                  <a:srgbClr val="0070C0"/>
                </a:solidFill>
                <a:latin typeface="微軟正黑體" panose="020B0604030504040204" pitchFamily="34" charset="-120"/>
                <a:ea typeface="微軟正黑體" panose="020B0604030504040204" pitchFamily="34" charset="-120"/>
              </a:rPr>
              <a:t>法轮功学员遭迫害死 罕见获国家赔偿</a:t>
            </a:r>
            <a:endParaRPr lang="en-US" sz="2800" b="1" dirty="0">
              <a:solidFill>
                <a:srgbClr val="0070C0"/>
              </a:solidFill>
              <a:latin typeface="微軟正黑體" panose="020B0604030504040204" pitchFamily="34" charset="-120"/>
              <a:ea typeface="微軟正黑體" panose="020B0604030504040204" pitchFamily="34" charset="-120"/>
            </a:endParaRPr>
          </a:p>
        </p:txBody>
      </p:sp>
      <p:pic>
        <p:nvPicPr>
          <p:cNvPr id="5" name="Picture 4"/>
          <p:cNvPicPr>
            <a:picLocks noChangeAspect="1"/>
          </p:cNvPicPr>
          <p:nvPr/>
        </p:nvPicPr>
        <p:blipFill rotWithShape="1">
          <a:blip r:embed="rId2"/>
          <a:srcRect l="18866" t="-427" r="16693" b="16894"/>
          <a:stretch/>
        </p:blipFill>
        <p:spPr>
          <a:xfrm>
            <a:off x="313999" y="1131389"/>
            <a:ext cx="2376264" cy="3112055"/>
          </a:xfrm>
          <a:prstGeom prst="rect">
            <a:avLst/>
          </a:prstGeom>
          <a:ln>
            <a:noFill/>
          </a:ln>
          <a:effectLst>
            <a:softEdge rad="112500"/>
          </a:effectLst>
        </p:spPr>
      </p:pic>
      <p:sp>
        <p:nvSpPr>
          <p:cNvPr id="8" name="Rectangle 7"/>
          <p:cNvSpPr/>
          <p:nvPr/>
        </p:nvSpPr>
        <p:spPr>
          <a:xfrm>
            <a:off x="3059832" y="4077072"/>
            <a:ext cx="5832648" cy="369332"/>
          </a:xfrm>
          <a:prstGeom prst="rect">
            <a:avLst/>
          </a:prstGeom>
        </p:spPr>
        <p:txBody>
          <a:bodyPr wrap="square">
            <a:spAutoFit/>
          </a:bodyPr>
          <a:lstStyle/>
          <a:p>
            <a:endParaRPr lang="en-US" dirty="0"/>
          </a:p>
        </p:txBody>
      </p:sp>
      <p:sp>
        <p:nvSpPr>
          <p:cNvPr id="11" name="Rectangle 10"/>
          <p:cNvSpPr/>
          <p:nvPr/>
        </p:nvSpPr>
        <p:spPr>
          <a:xfrm>
            <a:off x="2932134" y="3933056"/>
            <a:ext cx="6088043" cy="2062103"/>
          </a:xfrm>
          <a:prstGeom prst="rect">
            <a:avLst/>
          </a:prstGeom>
        </p:spPr>
        <p:txBody>
          <a:bodyPr wrap="square">
            <a:spAutoFit/>
          </a:bodyPr>
          <a:lstStyle/>
          <a:p>
            <a:r>
              <a:rPr lang="zh-TW" altLang="en-US" sz="2000" smtClean="0">
                <a:latin typeface="微軟正黑體" panose="020B0604030504040204" pitchFamily="34" charset="-120"/>
                <a:ea typeface="微軟正黑體" panose="020B0604030504040204" pitchFamily="34" charset="-120"/>
              </a:rPr>
              <a:t>资</a:t>
            </a:r>
            <a:r>
              <a:rPr lang="zh-Hant" altLang="en-US" sz="2000" smtClean="0">
                <a:latin typeface="微軟正黑體" panose="020B0604030504040204" pitchFamily="34" charset="-120"/>
                <a:ea typeface="微軟正黑體" panose="020B0604030504040204" pitchFamily="34" charset="-120"/>
              </a:rPr>
              <a:t>深中国问题专家横河：</a:t>
            </a:r>
            <a:r>
              <a:rPr lang="en-US" altLang="zh-Hant" sz="2000" smtClean="0">
                <a:latin typeface="微軟正黑體" panose="020B0604030504040204" pitchFamily="34" charset="-120"/>
                <a:ea typeface="微軟正黑體" panose="020B0604030504040204" pitchFamily="34" charset="-120"/>
              </a:rPr>
              <a:t>〝</a:t>
            </a:r>
            <a:r>
              <a:rPr lang="zh-Hant" altLang="en-US" sz="2000" smtClean="0">
                <a:latin typeface="微軟正黑體" panose="020B0604030504040204" pitchFamily="34" charset="-120"/>
                <a:ea typeface="微軟正黑體" panose="020B0604030504040204" pitchFamily="34" charset="-120"/>
              </a:rPr>
              <a:t>从迫害法轮功开始，</a:t>
            </a:r>
            <a:endParaRPr lang="en-US" altLang="zh-Hant" sz="2000" dirty="0" smtClean="0">
              <a:latin typeface="微軟正黑體" panose="020B0604030504040204" pitchFamily="34" charset="-120"/>
              <a:ea typeface="微軟正黑體" panose="020B0604030504040204" pitchFamily="34" charset="-120"/>
            </a:endParaRPr>
          </a:p>
          <a:p>
            <a:r>
              <a:rPr lang="zh-Hant" altLang="en-US" sz="2000" smtClean="0">
                <a:latin typeface="微軟正黑體" panose="020B0604030504040204" pitchFamily="34" charset="-120"/>
                <a:ea typeface="微軟正黑體" panose="020B0604030504040204" pitchFamily="34" charset="-120"/>
              </a:rPr>
              <a:t>中共当局实际上是全面破坏法律，</a:t>
            </a:r>
            <a:endParaRPr lang="en-US" altLang="zh-Hant" sz="2000" dirty="0" smtClean="0">
              <a:latin typeface="微軟正黑體" panose="020B0604030504040204" pitchFamily="34" charset="-120"/>
              <a:ea typeface="微軟正黑體" panose="020B0604030504040204" pitchFamily="34" charset="-120"/>
            </a:endParaRPr>
          </a:p>
          <a:p>
            <a:r>
              <a:rPr lang="zh-Hant" altLang="en-US" sz="2000" smtClean="0">
                <a:latin typeface="微軟正黑體" panose="020B0604030504040204" pitchFamily="34" charset="-120"/>
                <a:ea typeface="微軟正黑體" panose="020B0604030504040204" pitchFamily="34" charset="-120"/>
              </a:rPr>
              <a:t>法轮功学员被迫害致死致残，</a:t>
            </a:r>
            <a:r>
              <a:rPr lang="zh-Hant" altLang="en-US" sz="2000" smtClean="0">
                <a:solidFill>
                  <a:srgbClr val="FF0000"/>
                </a:solidFill>
                <a:latin typeface="微軟正黑體" panose="020B0604030504040204" pitchFamily="34" charset="-120"/>
                <a:ea typeface="微軟正黑體" panose="020B0604030504040204" pitchFamily="34" charset="-120"/>
              </a:rPr>
              <a:t>从来都是申诉无门的</a:t>
            </a:r>
            <a:r>
              <a:rPr lang="zh-Hant" altLang="en-US" sz="2000" smtClean="0">
                <a:latin typeface="微軟正黑體" panose="020B0604030504040204" pitchFamily="34" charset="-120"/>
                <a:ea typeface="微軟正黑體" panose="020B0604030504040204" pitchFamily="34" charset="-120"/>
              </a:rPr>
              <a:t>。</a:t>
            </a:r>
            <a:endParaRPr lang="en-US" altLang="zh-Hant" sz="2000" dirty="0" smtClean="0">
              <a:latin typeface="微軟正黑體" panose="020B0604030504040204" pitchFamily="34" charset="-120"/>
              <a:ea typeface="微軟正黑體" panose="020B0604030504040204" pitchFamily="34" charset="-120"/>
            </a:endParaRPr>
          </a:p>
          <a:p>
            <a:r>
              <a:rPr lang="zh-Hant" altLang="en-US" sz="2000" smtClean="0">
                <a:latin typeface="微軟正黑體" panose="020B0604030504040204" pitchFamily="34" charset="-120"/>
                <a:ea typeface="微軟正黑體" panose="020B0604030504040204" pitchFamily="34" charset="-120"/>
              </a:rPr>
              <a:t>在报导中清楚说明是受害者亲属通过法律程序，</a:t>
            </a:r>
            <a:endParaRPr lang="en-US" altLang="zh-Hant" sz="2000" dirty="0" smtClean="0">
              <a:latin typeface="微軟正黑體" panose="020B0604030504040204" pitchFamily="34" charset="-120"/>
              <a:ea typeface="微軟正黑體" panose="020B0604030504040204" pitchFamily="34" charset="-120"/>
            </a:endParaRPr>
          </a:p>
          <a:p>
            <a:r>
              <a:rPr lang="zh-Hant" altLang="en-US" sz="2000" smtClean="0">
                <a:latin typeface="微軟正黑體" panose="020B0604030504040204" pitchFamily="34" charset="-120"/>
                <a:ea typeface="微軟正黑體" panose="020B0604030504040204" pitchFamily="34" charset="-120"/>
              </a:rPr>
              <a:t>由法庭调停，明确是国家赔偿的，</a:t>
            </a:r>
            <a:endParaRPr lang="en-US" altLang="zh-Hant" sz="2000" dirty="0">
              <a:latin typeface="微軟正黑體" panose="020B0604030504040204" pitchFamily="34" charset="-120"/>
              <a:ea typeface="微軟正黑體" panose="020B0604030504040204" pitchFamily="34" charset="-120"/>
            </a:endParaRPr>
          </a:p>
          <a:p>
            <a:r>
              <a:rPr lang="zh-Hant" altLang="en-US" sz="2000" smtClean="0">
                <a:latin typeface="微軟正黑體" panose="020B0604030504040204" pitchFamily="34" charset="-120"/>
                <a:ea typeface="微軟正黑體" panose="020B0604030504040204" pitchFamily="34" charset="-120"/>
              </a:rPr>
              <a:t>我所知道这是</a:t>
            </a:r>
            <a:r>
              <a:rPr lang="zh-Hant" altLang="en-US" sz="2800" u="sng" smtClean="0">
                <a:solidFill>
                  <a:srgbClr val="C00000"/>
                </a:solidFill>
                <a:latin typeface="微軟正黑體" panose="020B0604030504040204" pitchFamily="34" charset="-120"/>
                <a:ea typeface="微軟正黑體" panose="020B0604030504040204" pitchFamily="34" charset="-120"/>
              </a:rPr>
              <a:t>第</a:t>
            </a:r>
            <a:r>
              <a:rPr lang="zh-Hant" altLang="en-US" sz="2800" u="sng" dirty="0">
                <a:solidFill>
                  <a:srgbClr val="C00000"/>
                </a:solidFill>
                <a:latin typeface="微軟正黑體" panose="020B0604030504040204" pitchFamily="34" charset="-120"/>
                <a:ea typeface="微軟正黑體" panose="020B0604030504040204" pitchFamily="34" charset="-120"/>
              </a:rPr>
              <a:t>一例</a:t>
            </a:r>
            <a:r>
              <a:rPr lang="zh-Hant" altLang="en-US" sz="2000" dirty="0">
                <a:latin typeface="微軟正黑體" panose="020B0604030504040204" pitchFamily="34" charset="-120"/>
                <a:ea typeface="微軟正黑體" panose="020B0604030504040204" pitchFamily="34" charset="-120"/>
              </a:rPr>
              <a:t>。</a:t>
            </a:r>
            <a:r>
              <a:rPr lang="en-US" altLang="zh-Hant" sz="2000" dirty="0" smtClean="0">
                <a:latin typeface="微軟正黑體" panose="020B0604030504040204" pitchFamily="34" charset="-120"/>
                <a:ea typeface="微軟正黑體" panose="020B0604030504040204" pitchFamily="34" charset="-120"/>
              </a:rPr>
              <a:t>〞</a:t>
            </a:r>
          </a:p>
        </p:txBody>
      </p:sp>
      <p:sp>
        <p:nvSpPr>
          <p:cNvPr id="2" name="矩形 1"/>
          <p:cNvSpPr/>
          <p:nvPr/>
        </p:nvSpPr>
        <p:spPr>
          <a:xfrm>
            <a:off x="2930850" y="1830303"/>
            <a:ext cx="5310591" cy="1938992"/>
          </a:xfrm>
          <a:prstGeom prst="rect">
            <a:avLst/>
          </a:prstGeom>
        </p:spPr>
        <p:txBody>
          <a:bodyPr wrap="square">
            <a:spAutoFit/>
          </a:bodyPr>
          <a:lstStyle/>
          <a:p>
            <a:r>
              <a:rPr lang="zh-TW" altLang="en-US" sz="2000" smtClean="0">
                <a:latin typeface="微軟正黑體" panose="020B0604030504040204" pitchFamily="34" charset="-120"/>
                <a:ea typeface="微軟正黑體" panose="020B0604030504040204" pitchFamily="34" charset="-120"/>
              </a:rPr>
              <a:t>湖南</a:t>
            </a:r>
            <a:r>
              <a:rPr lang="zh-TW" altLang="en-US" sz="2000" b="1" smtClean="0">
                <a:latin typeface="微軟正黑體" panose="020B0604030504040204" pitchFamily="34" charset="-120"/>
                <a:ea typeface="微軟正黑體" panose="020B0604030504040204" pitchFamily="34" charset="-120"/>
                <a:hlinkClick r:id="rId3"/>
              </a:rPr>
              <a:t>法轮功学员</a:t>
            </a:r>
            <a:r>
              <a:rPr lang="zh-TW" altLang="en-US" sz="2000" smtClean="0">
                <a:latin typeface="微軟正黑體" panose="020B0604030504040204" pitchFamily="34" charset="-120"/>
                <a:ea typeface="微軟正黑體" panose="020B0604030504040204" pitchFamily="34" charset="-120"/>
              </a:rPr>
              <a:t>许郴</a:t>
            </a:r>
            <a:r>
              <a:rPr lang="zh-TW" altLang="en-US" sz="2000" dirty="0">
                <a:latin typeface="微軟正黑體" panose="020B0604030504040204" pitchFamily="34" charset="-120"/>
                <a:ea typeface="微軟正黑體" panose="020B0604030504040204" pitchFamily="34" charset="-120"/>
              </a:rPr>
              <a:t>生</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en-US" altLang="zh-TW" sz="2000" dirty="0" smtClean="0">
                <a:latin typeface="微軟正黑體" panose="020B0604030504040204" pitchFamily="34" charset="-120"/>
                <a:ea typeface="微軟正黑體" panose="020B0604030504040204" pitchFamily="34" charset="-120"/>
              </a:rPr>
              <a:t>2012</a:t>
            </a:r>
            <a:r>
              <a:rPr lang="zh-TW" altLang="en-US" sz="2000" dirty="0">
                <a:latin typeface="微軟正黑體" panose="020B0604030504040204" pitchFamily="34" charset="-120"/>
                <a:ea typeface="微軟正黑體" panose="020B0604030504040204" pitchFamily="34" charset="-120"/>
              </a:rPr>
              <a:t>年被</a:t>
            </a:r>
            <a:r>
              <a:rPr lang="zh-TW" altLang="en-US" sz="2000">
                <a:latin typeface="微軟正黑體" panose="020B0604030504040204" pitchFamily="34" charset="-120"/>
                <a:ea typeface="微軟正黑體" panose="020B0604030504040204" pitchFamily="34" charset="-120"/>
              </a:rPr>
              <a:t>迫害</a:t>
            </a:r>
            <a:r>
              <a:rPr lang="zh-TW" altLang="en-US" sz="2000" smtClean="0">
                <a:latin typeface="微軟正黑體" panose="020B0604030504040204" pitchFamily="34" charset="-120"/>
                <a:ea typeface="微軟正黑體" panose="020B0604030504040204" pitchFamily="34" charset="-120"/>
              </a:rPr>
              <a:t>致死，家属维权</a:t>
            </a:r>
            <a:r>
              <a:rPr lang="en-US" altLang="zh-TW" sz="2000" smtClean="0">
                <a:latin typeface="微軟正黑體" panose="020B0604030504040204" pitchFamily="34" charset="-120"/>
                <a:ea typeface="微軟正黑體" panose="020B0604030504040204" pitchFamily="34" charset="-120"/>
              </a:rPr>
              <a:t>4</a:t>
            </a:r>
            <a:r>
              <a:rPr lang="zh-TW" altLang="en-US" sz="2000" dirty="0">
                <a:latin typeface="微軟正黑體" panose="020B0604030504040204" pitchFamily="34" charset="-120"/>
                <a:ea typeface="微軟正黑體" panose="020B0604030504040204" pitchFamily="34" charset="-120"/>
              </a:rPr>
              <a:t>年</a:t>
            </a:r>
            <a:r>
              <a:rPr lang="zh-TW" altLang="en-US" sz="2000" dirty="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终于在</a:t>
            </a:r>
            <a:r>
              <a:rPr lang="en-US" altLang="zh-TW" sz="2000">
                <a:latin typeface="微軟正黑體" panose="020B0604030504040204" pitchFamily="34" charset="-120"/>
                <a:ea typeface="微軟正黑體" panose="020B0604030504040204" pitchFamily="34" charset="-120"/>
              </a:rPr>
              <a:t>2016</a:t>
            </a:r>
            <a:r>
              <a:rPr lang="zh-TW" altLang="en-US" sz="2000" smtClean="0">
                <a:latin typeface="微軟正黑體" panose="020B0604030504040204" pitchFamily="34" charset="-120"/>
                <a:ea typeface="微軟正黑體" panose="020B0604030504040204" pitchFamily="34" charset="-120"/>
              </a:rPr>
              <a:t>年底，获得</a:t>
            </a:r>
            <a:r>
              <a:rPr lang="en-US" altLang="zh-TW" sz="2000" smtClean="0">
                <a:latin typeface="微軟正黑體" panose="020B0604030504040204" pitchFamily="34" charset="-120"/>
                <a:ea typeface="微軟正黑體" panose="020B0604030504040204" pitchFamily="34" charset="-120"/>
              </a:rPr>
              <a:t>31.9</a:t>
            </a:r>
            <a:r>
              <a:rPr lang="zh-TW" altLang="en-US" sz="2000" smtClean="0">
                <a:latin typeface="微軟正黑體" panose="020B0604030504040204" pitchFamily="34" charset="-120"/>
                <a:ea typeface="微軟正黑體" panose="020B0604030504040204" pitchFamily="34" charset="-120"/>
              </a:rPr>
              <a:t>万元的</a:t>
            </a:r>
            <a:r>
              <a:rPr lang="zh-TW" altLang="en-US" sz="2000" b="1" smtClean="0">
                <a:latin typeface="微軟正黑體" panose="020B0604030504040204" pitchFamily="34" charset="-120"/>
                <a:ea typeface="微軟正黑體" panose="020B0604030504040204" pitchFamily="34" charset="-120"/>
                <a:hlinkClick r:id="rId4"/>
              </a:rPr>
              <a:t>国家赔偿</a:t>
            </a:r>
            <a:r>
              <a:rPr lang="zh-TW" altLang="en-US" sz="200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这是</a:t>
            </a:r>
            <a:r>
              <a:rPr lang="zh-TW" altLang="en-US" sz="2000" b="1" smtClean="0">
                <a:latin typeface="微軟正黑體" panose="020B0604030504040204" pitchFamily="34" charset="-120"/>
                <a:ea typeface="微軟正黑體" panose="020B0604030504040204" pitchFamily="34" charset="-120"/>
                <a:hlinkClick r:id="rId5"/>
              </a:rPr>
              <a:t>中共</a:t>
            </a:r>
            <a:r>
              <a:rPr lang="zh-TW" altLang="en-US" sz="2000" b="1" smtClean="0">
                <a:latin typeface="微軟正黑體" panose="020B0604030504040204" pitchFamily="34" charset="-120"/>
                <a:ea typeface="微軟正黑體" panose="020B0604030504040204" pitchFamily="34" charset="-120"/>
                <a:hlinkClick r:id="rId6"/>
              </a:rPr>
              <a:t>迫害法轮功</a:t>
            </a:r>
            <a:r>
              <a:rPr lang="en-US" altLang="zh-TW" sz="2000" smtClean="0">
                <a:latin typeface="微軟正黑體" panose="020B0604030504040204" pitchFamily="34" charset="-120"/>
                <a:ea typeface="微軟正黑體" panose="020B0604030504040204" pitchFamily="34" charset="-120"/>
              </a:rPr>
              <a:t>18</a:t>
            </a:r>
            <a:r>
              <a:rPr lang="zh-TW" altLang="en-US" sz="2000" smtClean="0">
                <a:latin typeface="微軟正黑體" panose="020B0604030504040204" pitchFamily="34" charset="-120"/>
                <a:ea typeface="微軟正黑體" panose="020B0604030504040204" pitchFamily="34" charset="-120"/>
              </a:rPr>
              <a:t>年来，</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罕有的国家赔偿案例。</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注：</a:t>
            </a:r>
            <a:r>
              <a:rPr lang="en-US" altLang="zh-TW" sz="2000" smtClean="0">
                <a:latin typeface="微軟正黑體" panose="020B0604030504040204" pitchFamily="34" charset="-120"/>
                <a:ea typeface="微軟正黑體" panose="020B0604030504040204" pitchFamily="34" charset="-120"/>
              </a:rPr>
              <a:t>(</a:t>
            </a:r>
            <a:r>
              <a:rPr lang="zh-TW" altLang="en-US" sz="2000" dirty="0">
                <a:latin typeface="微軟正黑體" panose="020B0604030504040204" pitchFamily="34" charset="-120"/>
                <a:ea typeface="微軟正黑體" panose="020B0604030504040204" pitchFamily="34" charset="-120"/>
              </a:rPr>
              <a:t>郴；注音：</a:t>
            </a:r>
            <a:r>
              <a:rPr lang="zh-CN" altLang="en-US" sz="2000" dirty="0">
                <a:latin typeface="微軟正黑體" panose="020B0604030504040204" pitchFamily="34" charset="-120"/>
                <a:ea typeface="微軟正黑體" panose="020B0604030504040204" pitchFamily="34" charset="-120"/>
              </a:rPr>
              <a:t>ㄔㄣ</a:t>
            </a:r>
            <a:r>
              <a:rPr lang="en-US" altLang="zh-CN" sz="2000">
                <a:latin typeface="微軟正黑體" panose="020B0604030504040204" pitchFamily="34" charset="-120"/>
                <a:ea typeface="微軟正黑體" panose="020B0604030504040204" pitchFamily="34" charset="-120"/>
              </a:rPr>
              <a:t>. </a:t>
            </a:r>
            <a:r>
              <a:rPr lang="zh-TW" altLang="en-US" sz="2000" smtClean="0">
                <a:latin typeface="微軟正黑體" panose="020B0604030504040204" pitchFamily="34" charset="-120"/>
                <a:ea typeface="微軟正黑體" panose="020B0604030504040204" pitchFamily="34" charset="-120"/>
              </a:rPr>
              <a:t>汉语拼音：</a:t>
            </a:r>
            <a:r>
              <a:rPr lang="en-US" altLang="zh-TW" sz="2000" smtClean="0">
                <a:latin typeface="微軟正黑體" panose="020B0604030504040204" pitchFamily="34" charset="-120"/>
                <a:ea typeface="微軟正黑體" panose="020B0604030504040204" pitchFamily="34" charset="-120"/>
              </a:rPr>
              <a:t>, </a:t>
            </a:r>
            <a:r>
              <a:rPr lang="en-US" altLang="zh-TW" sz="2000" dirty="0" err="1"/>
              <a:t>chēn</a:t>
            </a:r>
            <a:r>
              <a:rPr lang="en-US" altLang="zh-TW" sz="2000" dirty="0" smtClean="0">
                <a:latin typeface="微軟正黑體" panose="020B0604030504040204" pitchFamily="34" charset="-120"/>
                <a:ea typeface="微軟正黑體" panose="020B0604030504040204" pitchFamily="34" charset="-120"/>
              </a:rPr>
              <a:t>)</a:t>
            </a:r>
            <a:endParaRPr lang="en-US" altLang="zh-TW"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36234919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339" y="908720"/>
            <a:ext cx="8964488" cy="4801314"/>
          </a:xfrm>
          <a:prstGeom prst="rect">
            <a:avLst/>
          </a:prstGeom>
        </p:spPr>
        <p:txBody>
          <a:bodyPr wrap="square">
            <a:spAutoFit/>
          </a:bodyPr>
          <a:lstStyle/>
          <a:p>
            <a:r>
              <a:rPr lang="zh-TW" altLang="en-US" sz="2400" b="1" smtClean="0">
                <a:solidFill>
                  <a:srgbClr val="0070C0"/>
                </a:solidFill>
                <a:latin typeface="微軟正黑體" panose="020B0604030504040204" pitchFamily="34" charset="-120"/>
                <a:ea typeface="微軟正黑體" panose="020B0604030504040204" pitchFamily="34" charset="-120"/>
              </a:rPr>
              <a:t>您可根据自己的情况选择领取以下号码参与专案：</a:t>
            </a:r>
            <a:r>
              <a:rPr lang="zh-TW" altLang="en-US" sz="2400" dirty="0">
                <a:latin typeface="微軟正黑體" panose="020B0604030504040204" pitchFamily="34" charset="-120"/>
                <a:ea typeface="微軟正黑體" panose="020B0604030504040204" pitchFamily="34" charset="-120"/>
              </a:rPr>
              <a:t/>
            </a:r>
            <a:br>
              <a:rPr lang="zh-TW" altLang="en-US" sz="2400" dirty="0">
                <a:latin typeface="微軟正黑體" panose="020B0604030504040204" pitchFamily="34" charset="-120"/>
                <a:ea typeface="微軟正黑體" panose="020B0604030504040204" pitchFamily="34" charset="-120"/>
              </a:rPr>
            </a:br>
            <a:endParaRPr lang="en-US" altLang="zh-TW" sz="2400" dirty="0" smtClean="0">
              <a:latin typeface="微軟正黑體" panose="020B0604030504040204" pitchFamily="34" charset="-120"/>
              <a:ea typeface="微軟正黑體" panose="020B0604030504040204" pitchFamily="34" charset="-120"/>
            </a:endParaRPr>
          </a:p>
          <a:p>
            <a:r>
              <a:rPr lang="zh-TW" altLang="en-US" sz="2000" b="1" smtClean="0">
                <a:solidFill>
                  <a:srgbClr val="0070C0"/>
                </a:solidFill>
                <a:latin typeface="微軟正黑體" panose="020B0604030504040204" pitchFamily="34" charset="-120"/>
                <a:ea typeface="微軟正黑體" panose="020B0604030504040204" pitchFamily="34" charset="-120"/>
              </a:rPr>
              <a:t>当地民众：</a:t>
            </a:r>
            <a:endParaRPr lang="en-US" altLang="zh-TW" sz="2000" b="1" dirty="0" smtClean="0">
              <a:solidFill>
                <a:srgbClr val="0070C0"/>
              </a:solidFill>
              <a:latin typeface="微軟正黑體" panose="020B0604030504040204" pitchFamily="34" charset="-120"/>
              <a:ea typeface="微軟正黑體" panose="020B0604030504040204" pitchFamily="34" charset="-120"/>
            </a:endParaRPr>
          </a:p>
          <a:p>
            <a:r>
              <a:rPr lang="en-US" altLang="zh-TW" smtClean="0">
                <a:latin typeface="微軟正黑體" panose="020B0604030504040204" pitchFamily="34" charset="-120"/>
                <a:ea typeface="微軟正黑體" panose="020B0604030504040204" pitchFamily="34" charset="-120"/>
              </a:rPr>
              <a:t>55—</a:t>
            </a:r>
            <a:r>
              <a:rPr lang="zh-TW" altLang="en-US" smtClean="0">
                <a:latin typeface="微軟正黑體" panose="020B0604030504040204" pitchFamily="34" charset="-120"/>
                <a:ea typeface="微軟正黑體" panose="020B0604030504040204" pitchFamily="34" charset="-120"/>
              </a:rPr>
              <a:t>当地的</a:t>
            </a:r>
            <a:r>
              <a:rPr lang="en-US" altLang="zh-TW" smtClean="0">
                <a:latin typeface="微軟正黑體" panose="020B0604030504040204" pitchFamily="34" charset="-120"/>
                <a:ea typeface="微軟正黑體" panose="020B0604030504040204" pitchFamily="34" charset="-120"/>
              </a:rPr>
              <a:t>RTC</a:t>
            </a:r>
            <a:r>
              <a:rPr lang="zh-TW" altLang="en-US" smtClean="0">
                <a:latin typeface="微軟正黑體" panose="020B0604030504040204" pitchFamily="34" charset="-120"/>
                <a:ea typeface="微軟正黑體" panose="020B0604030504040204" pitchFamily="34" charset="-120"/>
              </a:rPr>
              <a:t>号码（向当地民众揭露当地邪恶）反馈到</a:t>
            </a:r>
            <a:r>
              <a:rPr lang="en-US" altLang="zh-TW" smtClean="0">
                <a:latin typeface="微軟正黑體" panose="020B0604030504040204" pitchFamily="34" charset="-120"/>
                <a:ea typeface="微軟正黑體" panose="020B0604030504040204" pitchFamily="34" charset="-120"/>
              </a:rPr>
              <a:t>【1002-rtc</a:t>
            </a:r>
            <a:r>
              <a:rPr lang="zh-TW" altLang="en-US" smtClean="0">
                <a:latin typeface="微軟正黑體" panose="020B0604030504040204" pitchFamily="34" charset="-120"/>
                <a:ea typeface="微軟正黑體" panose="020B0604030504040204" pitchFamily="34" charset="-120"/>
              </a:rPr>
              <a:t>普通号码反馈平台</a:t>
            </a:r>
            <a:r>
              <a:rPr lang="en-US" altLang="zh-TW"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endParaRPr lang="en-US" altLang="zh-TW" sz="2000" b="1" dirty="0">
              <a:solidFill>
                <a:srgbClr val="0070C0"/>
              </a:solidFill>
              <a:latin typeface="微軟正黑體" panose="020B0604030504040204" pitchFamily="34" charset="-120"/>
              <a:ea typeface="微軟正黑體" panose="020B0604030504040204" pitchFamily="34" charset="-120"/>
            </a:endParaRPr>
          </a:p>
          <a:p>
            <a:r>
              <a:rPr lang="zh-TW" altLang="en-US" sz="2000" b="1" smtClean="0">
                <a:solidFill>
                  <a:srgbClr val="0070C0"/>
                </a:solidFill>
                <a:latin typeface="微軟正黑體" panose="020B0604030504040204" pitchFamily="34" charset="-120"/>
                <a:ea typeface="微軟正黑體" panose="020B0604030504040204" pitchFamily="34" charset="-120"/>
              </a:rPr>
              <a:t>专案号码：</a:t>
            </a:r>
            <a:r>
              <a:rPr lang="zh-TW" altLang="en-US" dirty="0">
                <a:latin typeface="微軟正黑體" panose="020B0604030504040204" pitchFamily="34" charset="-120"/>
                <a:ea typeface="微軟正黑體" panose="020B0604030504040204" pitchFamily="34" charset="-120"/>
              </a:rPr>
              <a:t/>
            </a:r>
            <a:br>
              <a:rPr lang="zh-TW" altLang="en-US" dirty="0">
                <a:latin typeface="微軟正黑體" panose="020B0604030504040204" pitchFamily="34" charset="-120"/>
                <a:ea typeface="微軟正黑體" panose="020B0604030504040204" pitchFamily="34" charset="-120"/>
              </a:rPr>
            </a:br>
            <a:r>
              <a:rPr lang="en-US" altLang="zh-TW">
                <a:latin typeface="微軟正黑體" panose="020B0604030504040204" pitchFamily="34" charset="-120"/>
                <a:ea typeface="微軟正黑體" panose="020B0604030504040204" pitchFamily="34" charset="-120"/>
              </a:rPr>
              <a:t>44-</a:t>
            </a:r>
            <a:r>
              <a:rPr lang="en-US" altLang="zh-TW" smtClean="0">
                <a:latin typeface="微軟正黑體" panose="020B0604030504040204" pitchFamily="34" charset="-120"/>
                <a:ea typeface="微軟正黑體" panose="020B0604030504040204" pitchFamily="34" charset="-120"/>
              </a:rPr>
              <a:t>-</a:t>
            </a:r>
            <a:r>
              <a:rPr lang="zh-TW" altLang="en-US" smtClean="0">
                <a:latin typeface="微軟正黑體" panose="020B0604030504040204" pitchFamily="34" charset="-120"/>
                <a:ea typeface="微軟正黑體" panose="020B0604030504040204" pitchFamily="34" charset="-120"/>
              </a:rPr>
              <a:t>座机（白天拨打）请反馈到</a:t>
            </a:r>
            <a:r>
              <a:rPr lang="en-US" altLang="zh-TW" smtClean="0">
                <a:latin typeface="微軟正黑體" panose="020B0604030504040204" pitchFamily="34" charset="-120"/>
                <a:ea typeface="微軟正黑體" panose="020B0604030504040204" pitchFamily="34" charset="-120"/>
              </a:rPr>
              <a:t>【1003-rtc</a:t>
            </a:r>
            <a:r>
              <a:rPr lang="zh-TW" altLang="en-US" smtClean="0">
                <a:latin typeface="微軟正黑體" panose="020B0604030504040204" pitchFamily="34" charset="-120"/>
                <a:ea typeface="微軟正黑體" panose="020B0604030504040204" pitchFamily="34" charset="-120"/>
              </a:rPr>
              <a:t>重点号码反馈平台</a:t>
            </a:r>
            <a:r>
              <a:rPr lang="en-US" altLang="zh-TW"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r>
              <a:rPr lang="en-US" altLang="zh-TW" smtClean="0">
                <a:latin typeface="微軟正黑體" panose="020B0604030504040204" pitchFamily="34" charset="-120"/>
                <a:ea typeface="微軟正黑體" panose="020B0604030504040204" pitchFamily="34" charset="-120"/>
              </a:rPr>
              <a:t>45--</a:t>
            </a:r>
            <a:r>
              <a:rPr lang="zh-TW" altLang="en-US" smtClean="0">
                <a:latin typeface="微軟正黑體" panose="020B0604030504040204" pitchFamily="34" charset="-120"/>
                <a:ea typeface="微軟正黑體" panose="020B0604030504040204" pitchFamily="34" charset="-120"/>
              </a:rPr>
              <a:t>手机（傍晚或晚间拨打）请反馈到</a:t>
            </a:r>
            <a:r>
              <a:rPr lang="en-US" altLang="zh-TW" smtClean="0">
                <a:latin typeface="微軟正黑體" panose="020B0604030504040204" pitchFamily="34" charset="-120"/>
                <a:ea typeface="微軟正黑體" panose="020B0604030504040204" pitchFamily="34" charset="-120"/>
              </a:rPr>
              <a:t>【1003-rtc</a:t>
            </a:r>
            <a:r>
              <a:rPr lang="zh-TW" altLang="en-US" smtClean="0">
                <a:latin typeface="微軟正黑體" panose="020B0604030504040204" pitchFamily="34" charset="-120"/>
                <a:ea typeface="微軟正黑體" panose="020B0604030504040204" pitchFamily="34" charset="-120"/>
              </a:rPr>
              <a:t>重点号码反馈平台</a:t>
            </a:r>
            <a:r>
              <a:rPr lang="en-US" altLang="zh-TW" smtClean="0">
                <a:latin typeface="微軟正黑體" panose="020B0604030504040204" pitchFamily="34" charset="-120"/>
                <a:ea typeface="微軟正黑體" panose="020B0604030504040204" pitchFamily="34" charset="-120"/>
              </a:rPr>
              <a:t>】</a:t>
            </a:r>
            <a:r>
              <a:rPr lang="en-US" altLang="zh-TW" dirty="0">
                <a:latin typeface="微軟正黑體" panose="020B0604030504040204" pitchFamily="34" charset="-120"/>
                <a:ea typeface="微軟正黑體" panose="020B0604030504040204" pitchFamily="34" charset="-120"/>
              </a:rPr>
              <a:t/>
            </a:r>
            <a:br>
              <a:rPr lang="en-US" altLang="zh-TW" dirty="0">
                <a:latin typeface="微軟正黑體" panose="020B0604030504040204" pitchFamily="34" charset="-120"/>
                <a:ea typeface="微軟正黑體" panose="020B0604030504040204" pitchFamily="34" charset="-120"/>
              </a:rPr>
            </a:br>
            <a:r>
              <a:rPr lang="en-US" altLang="zh-TW" smtClean="0">
                <a:latin typeface="微軟正黑體" panose="020B0604030504040204" pitchFamily="34" charset="-120"/>
                <a:ea typeface="微軟正黑體" panose="020B0604030504040204" pitchFamily="34" charset="-120"/>
              </a:rPr>
              <a:t>46—</a:t>
            </a:r>
            <a:r>
              <a:rPr lang="zh-TW" altLang="en-US" smtClean="0">
                <a:latin typeface="微軟正黑體" panose="020B0604030504040204" pitchFamily="34" charset="-120"/>
                <a:ea typeface="微軟正黑體" panose="020B0604030504040204" pitchFamily="34" charset="-120"/>
              </a:rPr>
              <a:t>重要座机特别号码（请平时拨打重点的同修尽量先领</a:t>
            </a:r>
            <a:r>
              <a:rPr lang="en-US" altLang="zh-TW" smtClean="0">
                <a:latin typeface="微軟正黑體" panose="020B0604030504040204" pitchFamily="34" charset="-120"/>
                <a:ea typeface="微軟正黑體" panose="020B0604030504040204" pitchFamily="34" charset="-120"/>
              </a:rPr>
              <a:t>46</a:t>
            </a:r>
            <a:r>
              <a:rPr lang="zh-TW" altLang="en-US" smtClean="0">
                <a:latin typeface="微軟正黑體" panose="020B0604030504040204" pitchFamily="34" charset="-120"/>
                <a:ea typeface="微軟正黑體" panose="020B0604030504040204" pitchFamily="34" charset="-120"/>
              </a:rPr>
              <a:t>）请反馈到</a:t>
            </a:r>
            <a:r>
              <a:rPr lang="en-US" altLang="zh-TW" smtClean="0">
                <a:latin typeface="微軟正黑體" panose="020B0604030504040204" pitchFamily="34" charset="-120"/>
                <a:ea typeface="微軟正黑體" panose="020B0604030504040204" pitchFamily="34" charset="-120"/>
              </a:rPr>
              <a:t>【1005-</a:t>
            </a:r>
            <a:r>
              <a:rPr lang="zh-TW" altLang="en-US" smtClean="0">
                <a:latin typeface="微軟正黑體" panose="020B0604030504040204" pitchFamily="34" charset="-120"/>
                <a:ea typeface="微軟正黑體" panose="020B0604030504040204" pitchFamily="34" charset="-120"/>
              </a:rPr>
              <a:t>明慧紧急案例反馈平台</a:t>
            </a:r>
            <a:r>
              <a:rPr lang="en-US" altLang="zh-TW"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r>
              <a:rPr lang="en-US" altLang="zh-TW" smtClean="0">
                <a:latin typeface="微軟正黑體" panose="020B0604030504040204" pitchFamily="34" charset="-120"/>
                <a:ea typeface="微軟正黑體" panose="020B0604030504040204" pitchFamily="34" charset="-120"/>
              </a:rPr>
              <a:t>47--</a:t>
            </a:r>
            <a:r>
              <a:rPr lang="zh-TW" altLang="en-US" smtClean="0">
                <a:latin typeface="微軟正黑體" panose="020B0604030504040204" pitchFamily="34" charset="-120"/>
                <a:ea typeface="微軟正黑體" panose="020B0604030504040204" pitchFamily="34" charset="-120"/>
              </a:rPr>
              <a:t>重要手机特别号码（请平时拨打重点的同修尽量先领</a:t>
            </a:r>
            <a:r>
              <a:rPr lang="en-US" altLang="zh-TW" smtClean="0">
                <a:latin typeface="微軟正黑體" panose="020B0604030504040204" pitchFamily="34" charset="-120"/>
                <a:ea typeface="微軟正黑體" panose="020B0604030504040204" pitchFamily="34" charset="-120"/>
              </a:rPr>
              <a:t>47</a:t>
            </a:r>
            <a:r>
              <a:rPr lang="zh-TW" altLang="en-US" smtClean="0">
                <a:latin typeface="微軟正黑體" panose="020B0604030504040204" pitchFamily="34" charset="-120"/>
                <a:ea typeface="微軟正黑體" panose="020B0604030504040204" pitchFamily="34" charset="-120"/>
              </a:rPr>
              <a:t>）请反馈到</a:t>
            </a:r>
            <a:r>
              <a:rPr lang="en-US" altLang="zh-TW" smtClean="0">
                <a:latin typeface="微軟正黑體" panose="020B0604030504040204" pitchFamily="34" charset="-120"/>
                <a:ea typeface="微軟正黑體" panose="020B0604030504040204" pitchFamily="34" charset="-120"/>
              </a:rPr>
              <a:t>【1005-</a:t>
            </a:r>
            <a:r>
              <a:rPr lang="zh-TW" altLang="en-US" smtClean="0">
                <a:latin typeface="微軟正黑體" panose="020B0604030504040204" pitchFamily="34" charset="-120"/>
                <a:ea typeface="微軟正黑體" panose="020B0604030504040204" pitchFamily="34" charset="-120"/>
              </a:rPr>
              <a:t>明慧紧急案例反馈平台</a:t>
            </a:r>
            <a:r>
              <a:rPr lang="en-US" altLang="zh-TW" smtClean="0">
                <a:latin typeface="微軟正黑體" panose="020B0604030504040204" pitchFamily="34" charset="-120"/>
                <a:ea typeface="微軟正黑體" panose="020B0604030504040204" pitchFamily="34" charset="-120"/>
              </a:rPr>
              <a:t>】</a:t>
            </a:r>
            <a:endParaRPr lang="en-US" altLang="zh-TW" dirty="0">
              <a:latin typeface="微軟正黑體" panose="020B0604030504040204" pitchFamily="34" charset="-120"/>
              <a:ea typeface="微軟正黑體" panose="020B0604030504040204" pitchFamily="34" charset="-120"/>
            </a:endParaRPr>
          </a:p>
          <a:p>
            <a:endParaRPr lang="en-US" altLang="zh-TW" dirty="0" smtClean="0">
              <a:latin typeface="微軟正黑體" panose="020B0604030504040204" pitchFamily="34" charset="-120"/>
              <a:ea typeface="微軟正黑體" panose="020B0604030504040204" pitchFamily="34" charset="-120"/>
            </a:endParaRPr>
          </a:p>
          <a:p>
            <a:r>
              <a:rPr lang="en-US" altLang="zh-TW" sz="2000" b="1" smtClean="0">
                <a:solidFill>
                  <a:srgbClr val="0070C0"/>
                </a:solidFill>
                <a:latin typeface="微軟正黑體" panose="020B0604030504040204" pitchFamily="34" charset="-120"/>
                <a:ea typeface="微軟正黑體" panose="020B0604030504040204" pitchFamily="34" charset="-120"/>
              </a:rPr>
              <a:t>◎</a:t>
            </a:r>
            <a:r>
              <a:rPr lang="zh-TW" altLang="en-US" sz="2000" b="1" smtClean="0">
                <a:solidFill>
                  <a:srgbClr val="0070C0"/>
                </a:solidFill>
                <a:latin typeface="微軟正黑體" panose="020B0604030504040204" pitchFamily="34" charset="-120"/>
                <a:ea typeface="微軟正黑體" panose="020B0604030504040204" pitchFamily="34" charset="-120"/>
              </a:rPr>
              <a:t>周三联合专案（</a:t>
            </a:r>
            <a:r>
              <a:rPr lang="zh-TW" altLang="en-US" sz="2000" b="1" dirty="0">
                <a:solidFill>
                  <a:srgbClr val="0070C0"/>
                </a:solidFill>
                <a:latin typeface="微軟正黑體" panose="020B0604030504040204" pitchFamily="34" charset="-120"/>
                <a:ea typeface="微軟正黑體" panose="020B0604030504040204" pitchFamily="34" charset="-120"/>
              </a:rPr>
              <a:t>同一案情</a:t>
            </a:r>
            <a:r>
              <a:rPr lang="zh-TW" altLang="en-US" sz="2000" b="1" smtClean="0">
                <a:solidFill>
                  <a:srgbClr val="0070C0"/>
                </a:solidFill>
                <a:latin typeface="微軟正黑體" panose="020B0604030504040204" pitchFamily="34" charset="-120"/>
                <a:ea typeface="微軟正黑體" panose="020B0604030504040204" pitchFamily="34" charset="-120"/>
              </a:rPr>
              <a:t>）：</a:t>
            </a:r>
            <a:r>
              <a:rPr lang="zh-TW" altLang="en-US" smtClean="0">
                <a:latin typeface="微軟正黑體" panose="020B0604030504040204" pitchFamily="34" charset="-120"/>
                <a:ea typeface="微軟正黑體" panose="020B0604030504040204" pitchFamily="34" charset="-120"/>
              </a:rPr>
              <a:t/>
            </a:r>
            <a:br>
              <a:rPr lang="zh-TW" altLang="en-US" smtClean="0">
                <a:latin typeface="微軟正黑體" panose="020B0604030504040204" pitchFamily="34" charset="-120"/>
                <a:ea typeface="微軟正黑體" panose="020B0604030504040204" pitchFamily="34" charset="-120"/>
              </a:rPr>
            </a:br>
            <a:r>
              <a:rPr lang="zh-TW" altLang="en-US" smtClean="0">
                <a:latin typeface="微軟正黑體" panose="020B0604030504040204" pitchFamily="34" charset="-120"/>
                <a:ea typeface="微軟正黑體" panose="020B0604030504040204" pitchFamily="34" charset="-120"/>
              </a:rPr>
              <a:t>联合专案当天，听了真相的号码会自动上传到</a:t>
            </a:r>
            <a:r>
              <a:rPr lang="en-US" altLang="zh-TW" smtClean="0">
                <a:latin typeface="微軟正黑體" panose="020B0604030504040204" pitchFamily="34" charset="-120"/>
                <a:ea typeface="微軟正黑體" panose="020B0604030504040204" pitchFamily="34" charset="-120"/>
              </a:rPr>
              <a:t>8</a:t>
            </a:r>
            <a:r>
              <a:rPr lang="zh-TW" altLang="en-US" smtClean="0">
                <a:latin typeface="微軟正黑體" panose="020B0604030504040204" pitchFamily="34" charset="-120"/>
                <a:ea typeface="微軟正黑體" panose="020B0604030504040204" pitchFamily="34" charset="-120"/>
              </a:rPr>
              <a:t>号键领号平台。在</a:t>
            </a:r>
            <a:r>
              <a:rPr lang="en-US" altLang="zh-TW" smtClean="0">
                <a:latin typeface="微軟正黑體" panose="020B0604030504040204" pitchFamily="34" charset="-120"/>
                <a:ea typeface="微軟正黑體" panose="020B0604030504040204" pitchFamily="34" charset="-120"/>
              </a:rPr>
              <a:t>8</a:t>
            </a:r>
            <a:r>
              <a:rPr lang="zh-TW" altLang="en-US" smtClean="0">
                <a:latin typeface="微軟正黑體" panose="020B0604030504040204" pitchFamily="34" charset="-120"/>
                <a:ea typeface="微軟正黑體" panose="020B0604030504040204" pitchFamily="34" charset="-120"/>
              </a:rPr>
              <a:t>号键领号平台里的同修可自由领号参与拨打。请大家共同参与！</a:t>
            </a:r>
            <a:endParaRPr lang="zh-TW" altLang="en-US" dirty="0">
              <a:latin typeface="微軟正黑體" panose="020B0604030504040204" pitchFamily="34" charset="-120"/>
              <a:ea typeface="微軟正黑體" panose="020B0604030504040204" pitchFamily="34" charset="-120"/>
            </a:endParaRPr>
          </a:p>
        </p:txBody>
      </p:sp>
      <p:sp>
        <p:nvSpPr>
          <p:cNvPr id="3" name="矩形 2"/>
          <p:cNvSpPr/>
          <p:nvPr/>
        </p:nvSpPr>
        <p:spPr>
          <a:xfrm>
            <a:off x="107504" y="97293"/>
            <a:ext cx="2699778" cy="646331"/>
          </a:xfrm>
          <a:prstGeom prst="rect">
            <a:avLst/>
          </a:prstGeom>
        </p:spPr>
        <p:txBody>
          <a:bodyPr wrap="none">
            <a:spAutoFit/>
          </a:bodyPr>
          <a:lstStyle/>
          <a:p>
            <a:pPr fontAlgn="base"/>
            <a:r>
              <a:rPr lang="en-US" altLang="zh-TW" sz="3600" b="1" dirty="0" smtClean="0">
                <a:latin typeface="微軟正黑體" panose="020B0604030504040204" pitchFamily="34" charset="-120"/>
                <a:ea typeface="微軟正黑體" panose="020B0604030504040204" pitchFamily="34" charset="-120"/>
              </a:rPr>
              <a:t>12.</a:t>
            </a:r>
            <a:r>
              <a:rPr lang="zh-TW" altLang="en-US" sz="3600" b="1" dirty="0" smtClean="0">
                <a:latin typeface="微軟正黑體" panose="020B0604030504040204" pitchFamily="34" charset="-120"/>
                <a:ea typeface="微軟正黑體" panose="020B0604030504040204" pitchFamily="34" charset="-120"/>
              </a:rPr>
              <a:t>如何参与</a:t>
            </a:r>
            <a:endParaRPr lang="zh-TW" altLang="en-US" sz="3600" b="1"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190341491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7653" t="23606" r="44116" b="12994"/>
          <a:stretch/>
        </p:blipFill>
        <p:spPr bwMode="auto">
          <a:xfrm>
            <a:off x="1043608" y="0"/>
            <a:ext cx="7272808" cy="6784093"/>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347442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p:nvPr/>
        </p:nvSpPr>
        <p:spPr>
          <a:xfrm>
            <a:off x="214430" y="1178270"/>
            <a:ext cx="8712968" cy="4893647"/>
          </a:xfrm>
          <a:prstGeom prst="rect">
            <a:avLst/>
          </a:prstGeom>
        </p:spPr>
        <p:txBody>
          <a:bodyPr wrap="square">
            <a:spAutoFit/>
          </a:bodyPr>
          <a:lstStyle/>
          <a:p>
            <a:r>
              <a:rPr lang="zh-TW" altLang="en-US" sz="2400" dirty="0">
                <a:latin typeface="微軟正黑體" panose="020B0604030504040204" pitchFamily="34" charset="-120"/>
                <a:ea typeface="微軟正黑體" panose="020B0604030504040204" pitchFamily="34" charset="-120"/>
              </a:rPr>
              <a:t>湖南郴州市</a:t>
            </a:r>
            <a:r>
              <a:rPr lang="en-US" altLang="zh-TW" sz="2400" dirty="0" smtClean="0">
                <a:latin typeface="微軟正黑體" panose="020B0604030504040204" pitchFamily="34" charset="-120"/>
                <a:ea typeface="微軟正黑體" panose="020B0604030504040204" pitchFamily="34" charset="-120"/>
              </a:rPr>
              <a:t>47</a:t>
            </a:r>
            <a:r>
              <a:rPr lang="zh-TW" altLang="en-US" sz="2400" dirty="0" smtClean="0">
                <a:latin typeface="微軟正黑體" panose="020B0604030504040204" pitchFamily="34" charset="-120"/>
                <a:ea typeface="微軟正黑體" panose="020B0604030504040204" pitchFamily="34" charset="-120"/>
              </a:rPr>
              <a:t>岁的女法轮功学员</a:t>
            </a:r>
            <a:r>
              <a:rPr lang="zh-TW" altLang="en-US" sz="2400" b="1" dirty="0" smtClean="0">
                <a:solidFill>
                  <a:srgbClr val="0070C0"/>
                </a:solidFill>
                <a:latin typeface="微軟正黑體" panose="020B0604030504040204" pitchFamily="34" charset="-120"/>
                <a:ea typeface="微軟正黑體" panose="020B0604030504040204" pitchFamily="34" charset="-120"/>
              </a:rPr>
              <a:t>许郴</a:t>
            </a:r>
            <a:r>
              <a:rPr lang="zh-TW" altLang="en-US" sz="2400" b="1" dirty="0">
                <a:solidFill>
                  <a:srgbClr val="0070C0"/>
                </a:solidFill>
                <a:latin typeface="微軟正黑體" panose="020B0604030504040204" pitchFamily="34" charset="-120"/>
                <a:ea typeface="微軟正黑體" panose="020B0604030504040204" pitchFamily="34" charset="-120"/>
              </a:rPr>
              <a:t>生</a:t>
            </a:r>
            <a:r>
              <a:rPr lang="zh-TW" altLang="en-US" sz="2400" dirty="0">
                <a:latin typeface="微軟正黑體" panose="020B0604030504040204" pitchFamily="34" charset="-120"/>
                <a:ea typeface="微軟正黑體" panose="020B0604030504040204" pitchFamily="34" charset="-120"/>
              </a:rPr>
              <a:t>，</a:t>
            </a:r>
            <a:endParaRPr lang="en-US" altLang="zh-TW" sz="2400" dirty="0">
              <a:latin typeface="微軟正黑體" panose="020B0604030504040204" pitchFamily="34" charset="-120"/>
              <a:ea typeface="微軟正黑體" panose="020B0604030504040204" pitchFamily="34" charset="-120"/>
            </a:endParaRPr>
          </a:p>
          <a:p>
            <a:r>
              <a:rPr lang="en-US" altLang="zh-TW" sz="2400" dirty="0">
                <a:latin typeface="微軟正黑體" panose="020B0604030504040204" pitchFamily="34" charset="-120"/>
                <a:ea typeface="微軟正黑體" panose="020B0604030504040204" pitchFamily="34" charset="-120"/>
              </a:rPr>
              <a:t>2012</a:t>
            </a:r>
            <a:r>
              <a:rPr lang="zh-TW" altLang="en-US" sz="2400" dirty="0">
                <a:latin typeface="微軟正黑體" panose="020B0604030504040204" pitchFamily="34" charset="-120"/>
                <a:ea typeface="微軟正黑體" panose="020B0604030504040204" pitchFamily="34" charset="-120"/>
              </a:rPr>
              <a:t>年</a:t>
            </a:r>
            <a:r>
              <a:rPr lang="en-US" altLang="zh-TW" sz="2400" dirty="0">
                <a:latin typeface="微軟正黑體" panose="020B0604030504040204" pitchFamily="34" charset="-120"/>
                <a:ea typeface="微軟正黑體" panose="020B0604030504040204" pitchFamily="34" charset="-120"/>
              </a:rPr>
              <a:t>5</a:t>
            </a:r>
            <a:r>
              <a:rPr lang="zh-TW" altLang="en-US" sz="2400" dirty="0">
                <a:latin typeface="微軟正黑體" panose="020B0604030504040204" pitchFamily="34" charset="-120"/>
                <a:ea typeface="微軟正黑體" panose="020B0604030504040204" pitchFamily="34" charset="-120"/>
              </a:rPr>
              <a:t>月</a:t>
            </a:r>
            <a:r>
              <a:rPr lang="en-US" altLang="zh-TW" sz="2400" dirty="0">
                <a:latin typeface="微軟正黑體" panose="020B0604030504040204" pitchFamily="34" charset="-120"/>
                <a:ea typeface="微軟正黑體" panose="020B0604030504040204" pitchFamily="34" charset="-120"/>
              </a:rPr>
              <a:t>16</a:t>
            </a:r>
            <a:r>
              <a:rPr lang="zh-TW" altLang="en-US" sz="2400" dirty="0" smtClean="0">
                <a:latin typeface="微軟正黑體" panose="020B0604030504040204" pitchFamily="34" charset="-120"/>
                <a:ea typeface="微軟正黑體" panose="020B0604030504040204" pitchFamily="34" charset="-120"/>
              </a:rPr>
              <a:t>日被</a:t>
            </a:r>
            <a:r>
              <a:rPr lang="zh-TW" altLang="en-US" sz="2400" b="1" dirty="0">
                <a:solidFill>
                  <a:srgbClr val="0070C0"/>
                </a:solidFill>
                <a:latin typeface="微軟正黑體" panose="020B0604030504040204" pitchFamily="34" charset="-120"/>
                <a:ea typeface="微軟正黑體" panose="020B0604030504040204" pitchFamily="34" charset="-120"/>
              </a:rPr>
              <a:t>郴州市公安局</a:t>
            </a:r>
            <a:r>
              <a:rPr lang="en-US" altLang="zh-TW" sz="2400" b="1" dirty="0">
                <a:solidFill>
                  <a:srgbClr val="0070C0"/>
                </a:solidFill>
                <a:latin typeface="微軟正黑體" panose="020B0604030504040204" pitchFamily="34" charset="-120"/>
                <a:ea typeface="微軟正黑體" panose="020B0604030504040204" pitchFamily="34" charset="-120"/>
              </a:rPr>
              <a:t>-</a:t>
            </a:r>
            <a:r>
              <a:rPr lang="zh-TW" altLang="en-US" sz="2400" b="1" dirty="0">
                <a:solidFill>
                  <a:srgbClr val="0070C0"/>
                </a:solidFill>
                <a:latin typeface="微軟正黑體" panose="020B0604030504040204" pitchFamily="34" charset="-120"/>
                <a:ea typeface="微軟正黑體" panose="020B0604030504040204" pitchFamily="34" charset="-120"/>
              </a:rPr>
              <a:t>北湖分局</a:t>
            </a:r>
            <a:r>
              <a:rPr lang="en-US" altLang="zh-TW" sz="2400" b="1" dirty="0">
                <a:solidFill>
                  <a:srgbClr val="0070C0"/>
                </a:solidFill>
                <a:latin typeface="微軟正黑體" panose="020B0604030504040204" pitchFamily="34" charset="-120"/>
                <a:ea typeface="微軟正黑體" panose="020B0604030504040204" pitchFamily="34" charset="-120"/>
              </a:rPr>
              <a:t>-</a:t>
            </a:r>
            <a:r>
              <a:rPr lang="zh-TW" altLang="en-US" sz="2400" b="1" dirty="0">
                <a:solidFill>
                  <a:srgbClr val="0070C0"/>
                </a:solidFill>
                <a:latin typeface="微軟正黑體" panose="020B0604030504040204" pitchFamily="34" charset="-120"/>
                <a:ea typeface="微軟正黑體" panose="020B0604030504040204" pitchFamily="34" charset="-120"/>
              </a:rPr>
              <a:t>人民西路派出所</a:t>
            </a:r>
            <a:r>
              <a:rPr lang="zh-TW" altLang="en-US" sz="2400" dirty="0">
                <a:latin typeface="微軟正黑體" panose="020B0604030504040204" pitchFamily="34" charset="-120"/>
                <a:ea typeface="微軟正黑體" panose="020B0604030504040204" pitchFamily="34" charset="-120"/>
              </a:rPr>
              <a:t>警察</a:t>
            </a:r>
            <a:endParaRPr lang="en-US" altLang="zh-TW" sz="2400" dirty="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当街抓捕，被背铐在铁椅子上「审讯」</a:t>
            </a:r>
            <a:r>
              <a:rPr lang="en-US" altLang="zh-TW" sz="2400" dirty="0" smtClean="0">
                <a:latin typeface="微軟正黑體" panose="020B0604030504040204" pitchFamily="34" charset="-120"/>
                <a:ea typeface="微軟正黑體" panose="020B0604030504040204" pitchFamily="34" charset="-120"/>
              </a:rPr>
              <a:t>12 </a:t>
            </a:r>
            <a:r>
              <a:rPr lang="zh-TW" altLang="en-US" sz="2400" dirty="0" smtClean="0">
                <a:latin typeface="微軟正黑體" panose="020B0604030504040204" pitchFamily="34" charset="-120"/>
                <a:ea typeface="微軟正黑體" panose="020B0604030504040204" pitchFamily="34" charset="-120"/>
              </a:rPr>
              <a:t>小时后身亡。</a:t>
            </a:r>
            <a:endParaRPr lang="en-US" altLang="zh-TW" sz="2400" dirty="0">
              <a:latin typeface="微軟正黑體" panose="020B0604030504040204" pitchFamily="34" charset="-120"/>
              <a:ea typeface="微軟正黑體" panose="020B0604030504040204" pitchFamily="34" charset="-120"/>
            </a:endParaRPr>
          </a:p>
          <a:p>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其子</a:t>
            </a:r>
            <a:r>
              <a:rPr lang="zh-TW" altLang="en-US" sz="2400" b="1" dirty="0" smtClean="0">
                <a:solidFill>
                  <a:srgbClr val="0070C0"/>
                </a:solidFill>
                <a:latin typeface="微軟正黑體" panose="020B0604030504040204" pitchFamily="34" charset="-120"/>
                <a:ea typeface="微軟正黑體" panose="020B0604030504040204" pitchFamily="34" charset="-120"/>
              </a:rPr>
              <a:t>杨许俊</a:t>
            </a:r>
            <a:r>
              <a:rPr lang="zh-TW" altLang="en-US" sz="2400" dirty="0" smtClean="0">
                <a:latin typeface="微軟正黑體" panose="020B0604030504040204" pitchFamily="34" charset="-120"/>
                <a:ea typeface="微軟正黑體" panose="020B0604030504040204" pitchFamily="34" charset="-120"/>
              </a:rPr>
              <a:t>为母</a:t>
            </a:r>
            <a:r>
              <a:rPr lang="zh-TW" altLang="en-US" sz="2400" dirty="0">
                <a:latin typeface="微軟正黑體" panose="020B0604030504040204" pitchFamily="34" charset="-120"/>
                <a:ea typeface="微軟正黑體" panose="020B0604030504040204" pitchFamily="34" charset="-120"/>
              </a:rPr>
              <a:t>伸冤</a:t>
            </a:r>
            <a:r>
              <a:rPr lang="zh-TW" altLang="en-US"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r>
              <a:rPr lang="en-US" altLang="zh-Hant" sz="2400" dirty="0" smtClean="0">
                <a:latin typeface="微軟正黑體" panose="020B0604030504040204" pitchFamily="34" charset="-120"/>
                <a:ea typeface="微軟正黑體" panose="020B0604030504040204" pitchFamily="34" charset="-120"/>
              </a:rPr>
              <a:t>2014</a:t>
            </a:r>
            <a:r>
              <a:rPr lang="zh-Hant" altLang="en-US" sz="2400" dirty="0">
                <a:latin typeface="微軟正黑體" panose="020B0604030504040204" pitchFamily="34" charset="-120"/>
                <a:ea typeface="微軟正黑體" panose="020B0604030504040204" pitchFamily="34" charset="-120"/>
              </a:rPr>
              <a:t>年</a:t>
            </a:r>
            <a:r>
              <a:rPr lang="en-US" altLang="zh-Hant" sz="2400" dirty="0">
                <a:latin typeface="微軟正黑體" panose="020B0604030504040204" pitchFamily="34" charset="-120"/>
                <a:ea typeface="微軟正黑體" panose="020B0604030504040204" pitchFamily="34" charset="-120"/>
              </a:rPr>
              <a:t>8</a:t>
            </a:r>
            <a:r>
              <a:rPr lang="zh-Hant" altLang="en-US" sz="2400" dirty="0">
                <a:latin typeface="微軟正黑體" panose="020B0604030504040204" pitchFamily="34" charset="-120"/>
                <a:ea typeface="微軟正黑體" panose="020B0604030504040204" pitchFamily="34" charset="-120"/>
              </a:rPr>
              <a:t>月</a:t>
            </a:r>
            <a:r>
              <a:rPr lang="en-US" altLang="zh-Hant" sz="2400" dirty="0" smtClean="0">
                <a:latin typeface="微軟正黑體" panose="020B0604030504040204" pitchFamily="34" charset="-120"/>
                <a:ea typeface="微軟正黑體" panose="020B0604030504040204" pitchFamily="34" charset="-120"/>
              </a:rPr>
              <a:t>26</a:t>
            </a:r>
            <a:r>
              <a:rPr lang="zh-Hant" altLang="en-US" sz="2400" dirty="0" smtClean="0">
                <a:latin typeface="微軟正黑體" panose="020B0604030504040204" pitchFamily="34" charset="-120"/>
                <a:ea typeface="微軟正黑體" panose="020B0604030504040204" pitchFamily="34" charset="-120"/>
              </a:rPr>
              <a:t>日，杨许俊向当地公安局北湖分局申请国家赔偿。</a:t>
            </a:r>
            <a:endParaRPr lang="en-US" altLang="zh-Hant" sz="2400" dirty="0">
              <a:latin typeface="微軟正黑體" panose="020B0604030504040204" pitchFamily="34" charset="-120"/>
              <a:ea typeface="微軟正黑體" panose="020B0604030504040204" pitchFamily="34" charset="-120"/>
            </a:endParaRPr>
          </a:p>
          <a:p>
            <a:r>
              <a:rPr lang="zh-Hant" altLang="en-US" sz="2400" dirty="0">
                <a:latin typeface="微軟正黑體" panose="020B0604030504040204" pitchFamily="34" charset="-120"/>
                <a:ea typeface="微軟正黑體" panose="020B0604030504040204" pitchFamily="34" charset="-120"/>
              </a:rPr>
              <a:t>同年</a:t>
            </a:r>
            <a:r>
              <a:rPr lang="en-US" altLang="zh-Hant" sz="2400" dirty="0">
                <a:latin typeface="微軟正黑體" panose="020B0604030504040204" pitchFamily="34" charset="-120"/>
                <a:ea typeface="微軟正黑體" panose="020B0604030504040204" pitchFamily="34" charset="-120"/>
              </a:rPr>
              <a:t>10</a:t>
            </a:r>
            <a:r>
              <a:rPr lang="zh-Hant" altLang="en-US" sz="2400" dirty="0">
                <a:latin typeface="微軟正黑體" panose="020B0604030504040204" pitchFamily="34" charset="-120"/>
                <a:ea typeface="微軟正黑體" panose="020B0604030504040204" pitchFamily="34" charset="-120"/>
              </a:rPr>
              <a:t>月</a:t>
            </a:r>
            <a:r>
              <a:rPr lang="en-US" altLang="zh-Hant" sz="2400" dirty="0" smtClean="0">
                <a:latin typeface="微軟正黑體" panose="020B0604030504040204" pitchFamily="34" charset="-120"/>
                <a:ea typeface="微軟正黑體" panose="020B0604030504040204" pitchFamily="34" charset="-120"/>
              </a:rPr>
              <a:t>24</a:t>
            </a:r>
            <a:r>
              <a:rPr lang="zh-Hant" altLang="en-US" sz="2400" dirty="0" smtClean="0">
                <a:latin typeface="微軟正黑體" panose="020B0604030504040204" pitchFamily="34" charset="-120"/>
                <a:ea typeface="微軟正黑體" panose="020B0604030504040204" pitchFamily="34" charset="-120"/>
              </a:rPr>
              <a:t>日，北湖分局决定不予赔偿。</a:t>
            </a:r>
            <a:endParaRPr lang="en-US" altLang="zh-Hant" sz="2400" dirty="0">
              <a:latin typeface="微軟正黑體" panose="020B0604030504040204" pitchFamily="34" charset="-120"/>
              <a:ea typeface="微軟正黑體" panose="020B0604030504040204" pitchFamily="34" charset="-120"/>
            </a:endParaRPr>
          </a:p>
          <a:p>
            <a:r>
              <a:rPr lang="zh-Hant" altLang="en-US" sz="2400" dirty="0" smtClean="0">
                <a:latin typeface="微軟正黑體" panose="020B0604030504040204" pitchFamily="34" charset="-120"/>
                <a:ea typeface="微軟正黑體" panose="020B0604030504040204" pitchFamily="34" charset="-120"/>
              </a:rPr>
              <a:t>杨许俊不服，向北湖区法院</a:t>
            </a:r>
            <a:r>
              <a:rPr lang="zh-Hant" altLang="en-US" sz="2400" dirty="0" smtClean="0">
                <a:solidFill>
                  <a:srgbClr val="FF0000"/>
                </a:solidFill>
                <a:latin typeface="微軟正黑體" panose="020B0604030504040204" pitchFamily="34" charset="-120"/>
                <a:ea typeface="微軟正黑體" panose="020B0604030504040204" pitchFamily="34" charset="-120"/>
              </a:rPr>
              <a:t>提起诉讼。</a:t>
            </a:r>
            <a:endParaRPr lang="en-US" altLang="zh-Hant" sz="2400" dirty="0">
              <a:solidFill>
                <a:srgbClr val="FF0000"/>
              </a:solidFill>
              <a:latin typeface="微軟正黑體" panose="020B0604030504040204" pitchFamily="34" charset="-120"/>
              <a:ea typeface="微軟正黑體" panose="020B0604030504040204" pitchFamily="34" charset="-120"/>
            </a:endParaRPr>
          </a:p>
          <a:p>
            <a:endParaRPr lang="en-US" altLang="zh-Hant" sz="2400" dirty="0" smtClean="0">
              <a:latin typeface="微軟正黑體" panose="020B0604030504040204" pitchFamily="34" charset="-120"/>
              <a:ea typeface="微軟正黑體" panose="020B0604030504040204" pitchFamily="34" charset="-120"/>
            </a:endParaRPr>
          </a:p>
          <a:p>
            <a:r>
              <a:rPr lang="en-US" altLang="zh-Hant" sz="2400" dirty="0" smtClean="0">
                <a:latin typeface="微軟正黑體" panose="020B0604030504040204" pitchFamily="34" charset="-120"/>
                <a:ea typeface="微軟正黑體" panose="020B0604030504040204" pitchFamily="34" charset="-120"/>
              </a:rPr>
              <a:t>2016</a:t>
            </a:r>
            <a:r>
              <a:rPr lang="zh-Hant" altLang="en-US" sz="2400" dirty="0">
                <a:latin typeface="微軟正黑體" panose="020B0604030504040204" pitchFamily="34" charset="-120"/>
                <a:ea typeface="微軟正黑體" panose="020B0604030504040204" pitchFamily="34" charset="-120"/>
              </a:rPr>
              <a:t>年</a:t>
            </a:r>
            <a:r>
              <a:rPr lang="en-US" altLang="zh-Hant" sz="2400" dirty="0">
                <a:latin typeface="微軟正黑體" panose="020B0604030504040204" pitchFamily="34" charset="-120"/>
                <a:ea typeface="微軟正黑體" panose="020B0604030504040204" pitchFamily="34" charset="-120"/>
              </a:rPr>
              <a:t>12</a:t>
            </a:r>
            <a:r>
              <a:rPr lang="zh-Hant" altLang="en-US" sz="2400" dirty="0">
                <a:latin typeface="微軟正黑體" panose="020B0604030504040204" pitchFamily="34" charset="-120"/>
                <a:ea typeface="微軟正黑體" panose="020B0604030504040204" pitchFamily="34" charset="-120"/>
              </a:rPr>
              <a:t>月</a:t>
            </a:r>
            <a:r>
              <a:rPr lang="en-US" altLang="zh-Hant" sz="2400" dirty="0" smtClean="0">
                <a:latin typeface="微軟正黑體" panose="020B0604030504040204" pitchFamily="34" charset="-120"/>
                <a:ea typeface="微軟正黑體" panose="020B0604030504040204" pitchFamily="34" charset="-120"/>
              </a:rPr>
              <a:t>19</a:t>
            </a:r>
            <a:r>
              <a:rPr lang="zh-Hant" altLang="en-US" sz="2400" dirty="0" smtClean="0">
                <a:latin typeface="微軟正黑體" panose="020B0604030504040204" pitchFamily="34" charset="-120"/>
                <a:ea typeface="微軟正黑體" panose="020B0604030504040204" pitchFamily="34" charset="-120"/>
              </a:rPr>
              <a:t>日在北湖区法院调解达成协议，下达调解书，</a:t>
            </a:r>
            <a:endParaRPr lang="en-US" altLang="zh-TW" sz="2400" dirty="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终于获得</a:t>
            </a:r>
            <a:r>
              <a:rPr lang="zh-TW" altLang="en-US" sz="2400" b="1" dirty="0" smtClean="0">
                <a:solidFill>
                  <a:srgbClr val="C00000"/>
                </a:solidFill>
                <a:latin typeface="微軟正黑體" panose="020B0604030504040204" pitchFamily="34" charset="-120"/>
                <a:ea typeface="微軟正黑體" panose="020B0604030504040204" pitchFamily="34" charset="-120"/>
              </a:rPr>
              <a:t>国家赔偿死亡金</a:t>
            </a:r>
            <a:r>
              <a:rPr lang="zh-TW" altLang="en-US" sz="2400" b="1" dirty="0" smtClean="0">
                <a:solidFill>
                  <a:srgbClr val="0070C0"/>
                </a:solidFill>
                <a:latin typeface="微軟正黑體" panose="020B0604030504040204" pitchFamily="34" charset="-120"/>
                <a:ea typeface="微軟正黑體" panose="020B0604030504040204" pitchFamily="34" charset="-120"/>
              </a:rPr>
              <a:t>三十一万九千六百元</a:t>
            </a:r>
            <a:r>
              <a:rPr lang="zh-TW" altLang="en-US" sz="2400" dirty="0" smtClean="0">
                <a:latin typeface="微軟正黑體" panose="020B0604030504040204" pitchFamily="34" charset="-120"/>
                <a:ea typeface="微軟正黑體" panose="020B0604030504040204" pitchFamily="34" charset="-120"/>
              </a:rPr>
              <a:t>和</a:t>
            </a:r>
            <a:endParaRPr lang="en-US" altLang="zh-TW" sz="2400" dirty="0">
              <a:latin typeface="微軟正黑體" panose="020B0604030504040204" pitchFamily="34" charset="-120"/>
              <a:ea typeface="微軟正黑體" panose="020B0604030504040204" pitchFamily="34" charset="-120"/>
            </a:endParaRPr>
          </a:p>
          <a:p>
            <a:r>
              <a:rPr lang="zh-TW" altLang="en-US" sz="2400" b="1" dirty="0" smtClean="0">
                <a:solidFill>
                  <a:srgbClr val="C00000"/>
                </a:solidFill>
                <a:latin typeface="微軟正黑體" panose="020B0604030504040204" pitchFamily="34" charset="-120"/>
                <a:ea typeface="微軟正黑體" panose="020B0604030504040204" pitchFamily="34" charset="-120"/>
              </a:rPr>
              <a:t>被赡养人生活费</a:t>
            </a:r>
            <a:r>
              <a:rPr lang="zh-TW" altLang="en-US" sz="2400" b="1" dirty="0" smtClean="0">
                <a:solidFill>
                  <a:srgbClr val="0070C0"/>
                </a:solidFill>
                <a:latin typeface="微軟正黑體" panose="020B0604030504040204" pitchFamily="34" charset="-120"/>
                <a:ea typeface="微軟正黑體" panose="020B0604030504040204" pitchFamily="34" charset="-120"/>
              </a:rPr>
              <a:t>五千四百元人民币</a:t>
            </a:r>
            <a:r>
              <a:rPr lang="zh-TW" altLang="en-US" sz="2400" dirty="0" smtClean="0">
                <a:latin typeface="微軟正黑體" panose="020B0604030504040204" pitchFamily="34" charset="-120"/>
                <a:ea typeface="微軟正黑體" panose="020B0604030504040204" pitchFamily="34" charset="-120"/>
              </a:rPr>
              <a:t>。</a:t>
            </a:r>
            <a:endParaRPr lang="en-US" altLang="zh-TW" sz="2400" dirty="0" smtClean="0">
              <a:latin typeface="微軟正黑體" panose="020B0604030504040204" pitchFamily="34" charset="-120"/>
              <a:ea typeface="微軟正黑體" panose="020B0604030504040204" pitchFamily="34" charset="-120"/>
            </a:endParaRPr>
          </a:p>
          <a:p>
            <a:r>
              <a:rPr lang="zh-TW" altLang="en-US" sz="2400" dirty="0" smtClean="0">
                <a:latin typeface="微軟正黑體" panose="020B0604030504040204" pitchFamily="34" charset="-120"/>
                <a:ea typeface="微軟正黑體" panose="020B0604030504040204" pitchFamily="34" charset="-120"/>
              </a:rPr>
              <a:t>五日内许遗体火化。</a:t>
            </a:r>
            <a:endParaRPr lang="zh-TW" altLang="en-US" sz="2400" dirty="0">
              <a:latin typeface="微軟正黑體" panose="020B0604030504040204" pitchFamily="34" charset="-120"/>
              <a:ea typeface="微軟正黑體" panose="020B0604030504040204" pitchFamily="34" charset="-120"/>
            </a:endParaRPr>
          </a:p>
        </p:txBody>
      </p:sp>
      <p:sp>
        <p:nvSpPr>
          <p:cNvPr id="6" name="矩形 3"/>
          <p:cNvSpPr/>
          <p:nvPr/>
        </p:nvSpPr>
        <p:spPr>
          <a:xfrm>
            <a:off x="0" y="0"/>
            <a:ext cx="9144000" cy="8367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2.2 </a:t>
            </a:r>
            <a:r>
              <a:rPr lang="zh-TW" altLang="en-US" sz="3200" b="1" dirty="0" smtClean="0">
                <a:solidFill>
                  <a:schemeClr val="bg1"/>
                </a:solidFill>
                <a:latin typeface="微軟正黑體" panose="020B0604030504040204" pitchFamily="34" charset="-120"/>
                <a:ea typeface="微軟正黑體" panose="020B0604030504040204" pitchFamily="34" charset="-120"/>
              </a:rPr>
              <a:t>一週重要新聞</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20493335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0" y="0"/>
            <a:ext cx="9144000" cy="6926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 2-3. </a:t>
            </a:r>
            <a:r>
              <a:rPr lang="zh-TW" altLang="en-US" sz="3200" b="1" dirty="0" smtClean="0">
                <a:solidFill>
                  <a:schemeClr val="bg1"/>
                </a:solidFill>
                <a:latin typeface="微軟正黑體" panose="020B0604030504040204" pitchFamily="34" charset="-120"/>
                <a:ea typeface="微軟正黑體" panose="020B0604030504040204" pitchFamily="34" charset="-120"/>
              </a:rPr>
              <a:t>一周重要新闻 </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pic>
        <p:nvPicPr>
          <p:cNvPr id="2050" name="Picture 2" descr="http://big5.minghui.org/mh/article_images/2017-7-30-xu-chen-sheng_03--ss.jpg"/>
          <p:cNvPicPr>
            <a:picLocks noChangeAspect="1" noChangeArrowheads="1"/>
          </p:cNvPicPr>
          <p:nvPr/>
        </p:nvPicPr>
        <p:blipFill rotWithShape="1">
          <a:blip r:embed="rId2">
            <a:extLst>
              <a:ext uri="{28A0092B-C50C-407E-A947-70E740481C1C}">
                <a14:useLocalDpi xmlns:a14="http://schemas.microsoft.com/office/drawing/2010/main" val="0"/>
              </a:ext>
            </a:extLst>
          </a:blip>
          <a:srcRect l="6685" t="5687"/>
          <a:stretch/>
        </p:blipFill>
        <p:spPr bwMode="auto">
          <a:xfrm>
            <a:off x="6876256" y="792461"/>
            <a:ext cx="2112703" cy="2852482"/>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51520" y="792461"/>
            <a:ext cx="1620957" cy="523220"/>
          </a:xfrm>
          <a:prstGeom prst="rect">
            <a:avLst/>
          </a:prstGeom>
        </p:spPr>
        <p:txBody>
          <a:bodyPr wrap="none">
            <a:spAutoFit/>
          </a:bodyPr>
          <a:lstStyle/>
          <a:p>
            <a:r>
              <a:rPr lang="zh-TW" altLang="en-US" sz="2800" b="1" smtClean="0">
                <a:latin typeface="微軟正黑體" panose="020B0604030504040204" pitchFamily="34" charset="-120"/>
                <a:ea typeface="微軟正黑體" panose="020B0604030504040204" pitchFamily="34" charset="-120"/>
              </a:rPr>
              <a:t>民愤激怒</a:t>
            </a:r>
            <a:endParaRPr lang="zh-TW" altLang="en-US" sz="2800" dirty="0">
              <a:latin typeface="微軟正黑體" panose="020B0604030504040204" pitchFamily="34" charset="-120"/>
              <a:ea typeface="微軟正黑體" panose="020B0604030504040204" pitchFamily="34" charset="-120"/>
            </a:endParaRPr>
          </a:p>
        </p:txBody>
      </p:sp>
      <p:sp>
        <p:nvSpPr>
          <p:cNvPr id="4" name="矩形 3"/>
          <p:cNvSpPr/>
          <p:nvPr/>
        </p:nvSpPr>
        <p:spPr>
          <a:xfrm>
            <a:off x="232750" y="1286296"/>
            <a:ext cx="6408712" cy="1938992"/>
          </a:xfrm>
          <a:prstGeom prst="rect">
            <a:avLst/>
          </a:prstGeom>
        </p:spPr>
        <p:txBody>
          <a:bodyPr wrap="square">
            <a:spAutoFit/>
          </a:bodyPr>
          <a:lstStyle/>
          <a:p>
            <a:r>
              <a:rPr lang="zh-TW" altLang="en-US" sz="2000" smtClean="0">
                <a:latin typeface="微軟正黑體" panose="020B0604030504040204" pitchFamily="34" charset="-120"/>
                <a:ea typeface="微軟正黑體" panose="020B0604030504040204" pitchFamily="34" charset="-120"/>
              </a:rPr>
              <a:t>很长一段时间，郴州市大街小巷出现「呼吁严惩凶手」（如图）和「呼吁寻求公正尸检」的粘贴，</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很多人也收到她遭绑架命丧派出所的传单、短信或彩信。</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张贴数据的地方很多人看，有的心情沉重的叹气：</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b="1" u="sng" smtClean="0">
                <a:solidFill>
                  <a:srgbClr val="0070C0"/>
                </a:solidFill>
                <a:latin typeface="微軟正黑體" panose="020B0604030504040204" pitchFamily="34" charset="-120"/>
                <a:ea typeface="微軟正黑體" panose="020B0604030504040204" pitchFamily="34" charset="-120"/>
              </a:rPr>
              <a:t>「唉，这世道不得了了，这世道不得了了。」</a:t>
            </a:r>
            <a:endParaRPr lang="en-US" altLang="zh-TW" sz="2000" b="1" u="sng" dirty="0" smtClean="0">
              <a:solidFill>
                <a:srgbClr val="0070C0"/>
              </a:solidFill>
              <a:latin typeface="微軟正黑體" panose="020B0604030504040204" pitchFamily="34" charset="-120"/>
              <a:ea typeface="微軟正黑體" panose="020B0604030504040204" pitchFamily="34" charset="-120"/>
            </a:endParaRPr>
          </a:p>
        </p:txBody>
      </p:sp>
      <p:sp>
        <p:nvSpPr>
          <p:cNvPr id="5" name="矩形 4"/>
          <p:cNvSpPr/>
          <p:nvPr/>
        </p:nvSpPr>
        <p:spPr>
          <a:xfrm>
            <a:off x="278503" y="3251204"/>
            <a:ext cx="8640960" cy="3477875"/>
          </a:xfrm>
          <a:prstGeom prst="rect">
            <a:avLst/>
          </a:prstGeom>
        </p:spPr>
        <p:txBody>
          <a:bodyPr wrap="square">
            <a:spAutoFit/>
          </a:bodyPr>
          <a:lstStyle/>
          <a:p>
            <a:r>
              <a:rPr lang="zh-TW" altLang="en-US" sz="2000" smtClean="0">
                <a:latin typeface="微軟正黑體" panose="020B0604030504040204" pitchFamily="34" charset="-120"/>
                <a:ea typeface="微軟正黑體" panose="020B0604030504040204" pitchFamily="34" charset="-120"/>
              </a:rPr>
              <a:t>有的愤怒地说：「</a:t>
            </a:r>
            <a:r>
              <a:rPr lang="zh-TW" altLang="en-US" sz="2000" b="1" smtClean="0">
                <a:solidFill>
                  <a:srgbClr val="0070C0"/>
                </a:solidFill>
                <a:latin typeface="微軟正黑體" panose="020B0604030504040204" pitchFamily="34" charset="-120"/>
                <a:ea typeface="微軟正黑體" panose="020B0604030504040204" pitchFamily="34" charset="-120"/>
              </a:rPr>
              <a:t>人家炼功，也不要把人家搞死呀，</a:t>
            </a:r>
            <a:endParaRPr lang="en-US" altLang="zh-TW" sz="2000" b="1" dirty="0" smtClean="0">
              <a:solidFill>
                <a:srgbClr val="0070C0"/>
              </a:solidFill>
              <a:latin typeface="微軟正黑體" panose="020B0604030504040204" pitchFamily="34" charset="-120"/>
              <a:ea typeface="微軟正黑體" panose="020B0604030504040204" pitchFamily="34" charset="-120"/>
            </a:endParaRPr>
          </a:p>
          <a:p>
            <a:r>
              <a:rPr lang="zh-TW" altLang="en-US" sz="2000" b="1" u="sng" smtClean="0">
                <a:solidFill>
                  <a:srgbClr val="0070C0"/>
                </a:solidFill>
                <a:latin typeface="微軟正黑體" panose="020B0604030504040204" pitchFamily="34" charset="-120"/>
                <a:ea typeface="微軟正黑體" panose="020B0604030504040204" pitchFamily="34" charset="-120"/>
              </a:rPr>
              <a:t>信仰自由嘛。你共产党把人活活弄死了，你就是邪嘛。</a:t>
            </a:r>
            <a:r>
              <a:rPr lang="zh-TW" altLang="en-US" sz="2000" smtClean="0">
                <a:latin typeface="微軟正黑體" panose="020B0604030504040204" pitchFamily="34" charset="-120"/>
                <a:ea typeface="微軟正黑體" panose="020B0604030504040204" pitchFamily="34" charset="-120"/>
              </a:rPr>
              <a:t>」</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特警要撕粘贴，有人呵斥他：「你不要撕！」特警说：「不是打死的，不要乱传！」那人说：「</a:t>
            </a:r>
            <a:r>
              <a:rPr lang="zh-TW" altLang="en-US" sz="2000" b="1" smtClean="0">
                <a:solidFill>
                  <a:srgbClr val="0070C0"/>
                </a:solidFill>
                <a:latin typeface="微軟正黑體" panose="020B0604030504040204" pitchFamily="34" charset="-120"/>
                <a:ea typeface="微軟正黑體" panose="020B0604030504040204" pitchFamily="34" charset="-120"/>
              </a:rPr>
              <a:t>你说不是打死的，你就不要撕，给人看嘛，让老百姓来评价评价。</a:t>
            </a:r>
            <a:r>
              <a:rPr lang="zh-TW" altLang="en-US" sz="2000" smtClean="0">
                <a:latin typeface="微軟正黑體" panose="020B0604030504040204" pitchFamily="34" charset="-120"/>
                <a:ea typeface="微軟正黑體" panose="020B0604030504040204" pitchFamily="34" charset="-120"/>
              </a:rPr>
              <a:t>」特警说：「你跟我到派出所去！」</a:t>
            </a:r>
            <a:endParaRPr lang="en-US" altLang="zh-TW" sz="2000" dirty="0" smtClean="0">
              <a:latin typeface="微軟正黑體" panose="020B0604030504040204" pitchFamily="34" charset="-120"/>
              <a:ea typeface="微軟正黑體" panose="020B0604030504040204" pitchFamily="34" charset="-120"/>
            </a:endParaRPr>
          </a:p>
          <a:p>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那人说：「那派出所是不是你家开的？写着你家的名？你也想把我搞到派出所打死是不是？告诉你，没门儿。一个年轻伢子怎么没有一点慈悲心呢？！你也有父母姐妹，要是你家出了这样的事，你会怎么样？！」</a:t>
            </a:r>
            <a:endParaRPr lang="en-US" altLang="zh-TW" sz="2000" dirty="0" smtClean="0">
              <a:latin typeface="微軟正黑體" panose="020B0604030504040204" pitchFamily="34" charset="-120"/>
              <a:ea typeface="微軟正黑體" panose="020B0604030504040204" pitchFamily="34" charset="-120"/>
            </a:endParaRPr>
          </a:p>
          <a:p>
            <a:r>
              <a:rPr lang="zh-TW" altLang="en-US" sz="2000" smtClean="0">
                <a:latin typeface="微軟正黑體" panose="020B0604030504040204" pitchFamily="34" charset="-120"/>
                <a:ea typeface="微軟正黑體" panose="020B0604030504040204" pitchFamily="34" charset="-120"/>
              </a:rPr>
              <a:t>特警没有再说甚么，低着头走了。</a:t>
            </a:r>
            <a:endParaRPr lang="zh-TW" altLang="en-US" sz="2000" dirty="0">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981735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3"/>
          <p:cNvSpPr/>
          <p:nvPr/>
        </p:nvSpPr>
        <p:spPr>
          <a:xfrm>
            <a:off x="0" y="0"/>
            <a:ext cx="9144000" cy="69269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 2-4. </a:t>
            </a:r>
            <a:r>
              <a:rPr lang="zh-TW" altLang="en-US" sz="3200" b="1" dirty="0" smtClean="0">
                <a:solidFill>
                  <a:schemeClr val="bg1"/>
                </a:solidFill>
                <a:latin typeface="微軟正黑體" panose="020B0604030504040204" pitchFamily="34" charset="-120"/>
                <a:ea typeface="微軟正黑體" panose="020B0604030504040204" pitchFamily="34" charset="-120"/>
              </a:rPr>
              <a:t>一周重要新闻 </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13" name="Rectangle 12"/>
          <p:cNvSpPr/>
          <p:nvPr/>
        </p:nvSpPr>
        <p:spPr>
          <a:xfrm>
            <a:off x="107504" y="980728"/>
            <a:ext cx="4968552" cy="707886"/>
          </a:xfrm>
          <a:prstGeom prst="rect">
            <a:avLst/>
          </a:prstGeom>
        </p:spPr>
        <p:txBody>
          <a:bodyPr wrap="square">
            <a:spAutoFit/>
          </a:bodyPr>
          <a:lstStyle/>
          <a:p>
            <a:r>
              <a:rPr lang="en-US" altLang="zh-Hant" sz="2000" b="1" dirty="0">
                <a:latin typeface="微軟正黑體" panose="020B0604030504040204" pitchFamily="34" charset="-120"/>
                <a:ea typeface="微軟正黑體" panose="020B0604030504040204" pitchFamily="34" charset="-120"/>
              </a:rPr>
              <a:t>7</a:t>
            </a:r>
            <a:r>
              <a:rPr lang="zh-Hant" altLang="en-US" sz="2000" b="1" dirty="0">
                <a:latin typeface="微軟正黑體" panose="020B0604030504040204" pitchFamily="34" charset="-120"/>
                <a:ea typeface="微軟正黑體" panose="020B0604030504040204" pitchFamily="34" charset="-120"/>
              </a:rPr>
              <a:t>月</a:t>
            </a:r>
            <a:r>
              <a:rPr lang="en-US" altLang="zh-Hant" sz="2000" b="1" dirty="0">
                <a:latin typeface="微軟正黑體" panose="020B0604030504040204" pitchFamily="34" charset="-120"/>
                <a:ea typeface="微軟正黑體" panose="020B0604030504040204" pitchFamily="34" charset="-120"/>
              </a:rPr>
              <a:t>24</a:t>
            </a:r>
            <a:r>
              <a:rPr lang="zh-Hant" altLang="en-US" sz="2000" b="1" dirty="0">
                <a:latin typeface="微軟正黑體" panose="020B0604030504040204" pitchFamily="34" charset="-120"/>
                <a:ea typeface="微軟正黑體" panose="020B0604030504040204" pitchFamily="34" charset="-120"/>
              </a:rPr>
              <a:t>日</a:t>
            </a:r>
            <a:r>
              <a:rPr lang="zh-Hant" altLang="en-US" sz="2000" b="1" dirty="0" smtClean="0">
                <a:latin typeface="微軟正黑體" panose="020B0604030504040204" pitchFamily="34" charset="-120"/>
                <a:ea typeface="微軟正黑體" panose="020B0604030504040204" pitchFamily="34" charset="-120"/>
              </a:rPr>
              <a:t>，前重庆市委书记</a:t>
            </a:r>
            <a:r>
              <a:rPr lang="zh-TW" altLang="en-US" sz="2000" b="1" dirty="0" smtClean="0">
                <a:latin typeface="微軟正黑體" panose="020B0604030504040204" pitchFamily="34" charset="-120"/>
                <a:ea typeface="微軟正黑體" panose="020B0604030504040204" pitchFamily="34" charset="-120"/>
              </a:rPr>
              <a:t>，</a:t>
            </a:r>
            <a:r>
              <a:rPr lang="zh-Hant" altLang="en-US" sz="2000" b="1" dirty="0" smtClean="0">
                <a:solidFill>
                  <a:srgbClr val="0070C0"/>
                </a:solidFill>
                <a:latin typeface="微軟正黑體" panose="020B0604030504040204" pitchFamily="34" charset="-120"/>
                <a:ea typeface="微軟正黑體" panose="020B0604030504040204" pitchFamily="34" charset="-120"/>
              </a:rPr>
              <a:t>孙政才</a:t>
            </a:r>
            <a:r>
              <a:rPr lang="zh-TW" altLang="en-US" sz="2000" b="1" dirty="0" smtClean="0">
                <a:solidFill>
                  <a:srgbClr val="0070C0"/>
                </a:solidFill>
                <a:latin typeface="微軟正黑體" panose="020B0604030504040204" pitchFamily="34" charset="-120"/>
                <a:ea typeface="微軟正黑體" panose="020B0604030504040204" pitchFamily="34" charset="-120"/>
              </a:rPr>
              <a:t>，</a:t>
            </a:r>
            <a:endParaRPr lang="en-US" altLang="zh-TW" sz="2000" b="1" dirty="0" smtClean="0">
              <a:solidFill>
                <a:srgbClr val="0070C0"/>
              </a:solidFill>
              <a:latin typeface="微軟正黑體" panose="020B0604030504040204" pitchFamily="34" charset="-120"/>
              <a:ea typeface="微軟正黑體" panose="020B0604030504040204" pitchFamily="34" charset="-120"/>
            </a:endParaRPr>
          </a:p>
          <a:p>
            <a:r>
              <a:rPr lang="zh-Hant" altLang="en-US" sz="2000" b="1" dirty="0" smtClean="0">
                <a:solidFill>
                  <a:srgbClr val="FF0000"/>
                </a:solidFill>
                <a:latin typeface="微軟正黑體" panose="020B0604030504040204" pitchFamily="34" charset="-120"/>
                <a:ea typeface="微軟正黑體" panose="020B0604030504040204" pitchFamily="34" charset="-120"/>
              </a:rPr>
              <a:t>「涉嫌严重违纪」</a:t>
            </a:r>
            <a:r>
              <a:rPr lang="zh-Hant" altLang="en-US" sz="2000" b="1" dirty="0" smtClean="0">
                <a:latin typeface="微軟正黑體" panose="020B0604030504040204" pitchFamily="34" charset="-120"/>
                <a:ea typeface="微軟正黑體" panose="020B0604030504040204" pitchFamily="34" charset="-120"/>
              </a:rPr>
              <a:t>被立案审查。</a:t>
            </a:r>
            <a:endParaRPr lang="en-US" sz="2000" b="1" dirty="0">
              <a:latin typeface="微軟正黑體" panose="020B0604030504040204" pitchFamily="34" charset="-120"/>
              <a:ea typeface="微軟正黑體" panose="020B0604030504040204" pitchFamily="34" charset="-120"/>
            </a:endParaRPr>
          </a:p>
        </p:txBody>
      </p:sp>
      <p:sp>
        <p:nvSpPr>
          <p:cNvPr id="15" name="Rectangle 14"/>
          <p:cNvSpPr/>
          <p:nvPr/>
        </p:nvSpPr>
        <p:spPr>
          <a:xfrm>
            <a:off x="29917" y="3068960"/>
            <a:ext cx="9036496" cy="3693319"/>
          </a:xfrm>
          <a:prstGeom prst="rect">
            <a:avLst/>
          </a:prstGeom>
        </p:spPr>
        <p:txBody>
          <a:bodyPr wrap="square">
            <a:spAutoFit/>
          </a:bodyPr>
          <a:lstStyle/>
          <a:p>
            <a:r>
              <a:rPr lang="zh-TW" altLang="en-US" dirty="0" smtClean="0">
                <a:latin typeface="微軟正黑體" panose="020B0604030504040204" pitchFamily="34" charset="-120"/>
                <a:ea typeface="微軟正黑體" panose="020B0604030504040204" pitchFamily="34" charset="-120"/>
              </a:rPr>
              <a:t>网友称，</a:t>
            </a:r>
            <a:r>
              <a:rPr lang="zh-TW" altLang="en-US" b="1" dirty="0" smtClean="0">
                <a:latin typeface="微軟正黑體" panose="020B0604030504040204" pitchFamily="34" charset="-120"/>
                <a:ea typeface="微軟正黑體" panose="020B0604030504040204" pitchFamily="34" charset="-120"/>
              </a:rPr>
              <a:t>「</a:t>
            </a:r>
            <a:r>
              <a:rPr lang="zh-TW" altLang="en-US" b="1" u="sng" dirty="0" smtClean="0">
                <a:latin typeface="微軟正黑體" panose="020B0604030504040204" pitchFamily="34" charset="-120"/>
                <a:ea typeface="微軟正黑體" panose="020B0604030504040204" pitchFamily="34" charset="-120"/>
              </a:rPr>
              <a:t>习双规孙政才，点到了江派死穴</a:t>
            </a:r>
            <a:r>
              <a:rPr lang="zh-TW" altLang="en-US" b="1" dirty="0" smtClean="0">
                <a:latin typeface="微軟正黑體" panose="020B0604030504040204" pitchFamily="34" charset="-120"/>
                <a:ea typeface="微軟正黑體" panose="020B0604030504040204" pitchFamily="34" charset="-120"/>
              </a:rPr>
              <a:t>」</a:t>
            </a:r>
            <a:r>
              <a:rPr lang="zh-TW" altLang="en-US" dirty="0" smtClean="0">
                <a:latin typeface="微軟正黑體" panose="020B0604030504040204" pitchFamily="34" charset="-120"/>
                <a:ea typeface="微軟正黑體" panose="020B0604030504040204" pitchFamily="34" charset="-120"/>
              </a:rPr>
              <a:t>，</a:t>
            </a:r>
            <a:endParaRPr lang="en-US" altLang="zh-TW" dirty="0" smtClean="0">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原因是，孙政才当初是由江派推出的中共「接班人」。</a:t>
            </a:r>
            <a:endParaRPr lang="en-US" altLang="zh-TW" dirty="0" smtClean="0">
              <a:latin typeface="微軟正黑體" panose="020B0604030504040204" pitchFamily="34" charset="-120"/>
              <a:ea typeface="微軟正黑體" panose="020B0604030504040204" pitchFamily="34" charset="-120"/>
            </a:endParaRPr>
          </a:p>
          <a:p>
            <a:r>
              <a:rPr lang="zh-TW" altLang="en-US" b="1" dirty="0" smtClean="0">
                <a:latin typeface="微軟正黑體" panose="020B0604030504040204" pitchFamily="34" charset="-120"/>
                <a:ea typeface="微軟正黑體" panose="020B0604030504040204" pitchFamily="34" charset="-120"/>
              </a:rPr>
              <a:t>孙政才「翻车」，不但是习本人在</a:t>
            </a:r>
            <a:r>
              <a:rPr lang="zh-TW" altLang="en-US" b="1" u="sng" dirty="0" smtClean="0">
                <a:latin typeface="微軟正黑體" panose="020B0604030504040204" pitchFamily="34" charset="-120"/>
                <a:ea typeface="微軟正黑體" panose="020B0604030504040204" pitchFamily="34" charset="-120"/>
              </a:rPr>
              <a:t>敲</a:t>
            </a:r>
            <a:r>
              <a:rPr lang="zh-TW" altLang="en-US" b="1" u="sng" dirty="0">
                <a:latin typeface="微軟正黑體" panose="020B0604030504040204" pitchFamily="34" charset="-120"/>
                <a:ea typeface="微軟正黑體" panose="020B0604030504040204" pitchFamily="34" charset="-120"/>
              </a:rPr>
              <a:t>山震虎</a:t>
            </a:r>
            <a:r>
              <a:rPr lang="zh-TW" altLang="en-US" b="1" u="sng" dirty="0" smtClean="0">
                <a:latin typeface="微軟正黑體" panose="020B0604030504040204" pitchFamily="34" charset="-120"/>
                <a:ea typeface="微軟正黑體" panose="020B0604030504040204" pitchFamily="34" charset="-120"/>
              </a:rPr>
              <a:t>，</a:t>
            </a:r>
            <a:r>
              <a:rPr lang="zh-TW" altLang="en-US" b="1" u="sng" dirty="0">
                <a:latin typeface="微軟正黑體" panose="020B0604030504040204" pitchFamily="34" charset="-120"/>
                <a:ea typeface="微軟正黑體" panose="020B0604030504040204" pitchFamily="34" charset="-120"/>
              </a:rPr>
              <a:t>更</a:t>
            </a:r>
            <a:r>
              <a:rPr lang="zh-TW" altLang="en-US" b="1" u="sng" dirty="0" smtClean="0">
                <a:latin typeface="微軟正黑體" panose="020B0604030504040204" pitchFamily="34" charset="-120"/>
                <a:ea typeface="微軟正黑體" panose="020B0604030504040204" pitchFamily="34" charset="-120"/>
              </a:rPr>
              <a:t>是中共内部重大的权力重组。</a:t>
            </a:r>
          </a:p>
          <a:p>
            <a:endParaRPr lang="zh-TW" altLang="en-US" dirty="0">
              <a:latin typeface="微軟正黑體" panose="020B0604030504040204" pitchFamily="34" charset="-120"/>
              <a:ea typeface="微軟正黑體" panose="020B0604030504040204" pitchFamily="34" charset="-120"/>
            </a:endParaRPr>
          </a:p>
          <a:p>
            <a:r>
              <a:rPr lang="zh-TW" altLang="en-US" dirty="0" smtClean="0">
                <a:latin typeface="微軟正黑體" panose="020B0604030504040204" pitchFamily="34" charset="-120"/>
                <a:ea typeface="微軟正黑體" panose="020B0604030504040204" pitchFamily="34" charset="-120"/>
              </a:rPr>
              <a:t>习近平突然废了孙政才，</a:t>
            </a:r>
            <a:r>
              <a:rPr lang="zh-TW" altLang="en-US" b="1" u="sng" dirty="0" smtClean="0">
                <a:latin typeface="微軟正黑體" panose="020B0604030504040204" pitchFamily="34" charset="-120"/>
                <a:ea typeface="微軟正黑體" panose="020B0604030504040204" pitchFamily="34" charset="-120"/>
              </a:rPr>
              <a:t>动摇了江派「未来的希望」</a:t>
            </a:r>
            <a:r>
              <a:rPr lang="zh-TW" altLang="en-US" dirty="0" smtClean="0">
                <a:latin typeface="微軟正黑體" panose="020B0604030504040204" pitchFamily="34" charset="-120"/>
                <a:ea typeface="微軟正黑體" panose="020B0604030504040204" pitchFamily="34" charset="-120"/>
              </a:rPr>
              <a:t>。重要性</a:t>
            </a:r>
            <a:r>
              <a:rPr lang="zh-TW" altLang="en-US" dirty="0">
                <a:latin typeface="微軟正黑體" panose="020B0604030504040204" pitchFamily="34" charset="-120"/>
                <a:ea typeface="微軟正黑體" panose="020B0604030504040204" pitchFamily="34" charset="-120"/>
              </a:rPr>
              <a:t>比</a:t>
            </a:r>
            <a:r>
              <a:rPr lang="zh-TW" altLang="en-US" dirty="0" smtClean="0">
                <a:latin typeface="微軟正黑體" panose="020B0604030504040204" pitchFamily="34" charset="-120"/>
                <a:ea typeface="微軟正黑體" panose="020B0604030504040204" pitchFamily="34" charset="-120"/>
              </a:rPr>
              <a:t>拿下周永康，引起的影响和官场震动要大得多。因为周永康被宣布落马时已经退休，孙政才却是突然被免职，</a:t>
            </a:r>
            <a:r>
              <a:rPr lang="zh-TW" altLang="en-US" u="sng" dirty="0" smtClean="0">
                <a:latin typeface="微軟正黑體" panose="020B0604030504040204" pitchFamily="34" charset="-120"/>
                <a:ea typeface="微軟正黑體" panose="020B0604030504040204" pitchFamily="34" charset="-120"/>
              </a:rPr>
              <a:t>而且被认为是「十九大」入常「红人」，又是江派推举的「接班」人选</a:t>
            </a:r>
            <a:r>
              <a:rPr lang="zh-TW" altLang="en-US" dirty="0" smtClean="0">
                <a:latin typeface="微軟正黑體" panose="020B0604030504040204" pitchFamily="34" charset="-120"/>
                <a:ea typeface="微軟正黑體" panose="020B0604030504040204" pitchFamily="34" charset="-120"/>
              </a:rPr>
              <a:t>。</a:t>
            </a:r>
            <a:endParaRPr lang="zh-TW" altLang="en-US" dirty="0">
              <a:latin typeface="微軟正黑體" panose="020B0604030504040204" pitchFamily="34" charset="-120"/>
              <a:ea typeface="微軟正黑體" panose="020B0604030504040204" pitchFamily="34" charset="-120"/>
            </a:endParaRPr>
          </a:p>
          <a:p>
            <a:endParaRPr lang="en-US" altLang="zh-Hant" dirty="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孙政才</a:t>
            </a:r>
            <a:r>
              <a:rPr lang="zh-TW" altLang="en-US" dirty="0" smtClean="0">
                <a:latin typeface="微軟正黑體" panose="020B0604030504040204" pitchFamily="34" charset="-120"/>
                <a:ea typeface="微軟正黑體" panose="020B0604030504040204" pitchFamily="34" charset="-120"/>
              </a:rPr>
              <a:t>，</a:t>
            </a:r>
            <a:r>
              <a:rPr lang="en-US" altLang="zh-Hant" dirty="0" smtClean="0">
                <a:latin typeface="微軟正黑體" panose="020B0604030504040204" pitchFamily="34" charset="-120"/>
                <a:ea typeface="微軟正黑體" panose="020B0604030504040204" pitchFamily="34" charset="-120"/>
              </a:rPr>
              <a:t>2006</a:t>
            </a:r>
            <a:r>
              <a:rPr lang="zh-Hant" altLang="en-US" dirty="0" smtClean="0">
                <a:latin typeface="微軟正黑體" panose="020B0604030504040204" pitchFamily="34" charset="-120"/>
                <a:ea typeface="微軟正黑體" panose="020B0604030504040204" pitchFamily="34" charset="-120"/>
              </a:rPr>
              <a:t>年前在北京市委任职多年。</a:t>
            </a:r>
            <a:r>
              <a:rPr lang="zh-TW" altLang="en-US" dirty="0" smtClean="0">
                <a:latin typeface="微軟正黑體" panose="020B0604030504040204" pitchFamily="34" charset="-120"/>
                <a:ea typeface="微軟正黑體" panose="020B0604030504040204" pitchFamily="34" charset="-120"/>
              </a:rPr>
              <a:t>曾庆红、贾庆林、刘淇是他后台。</a:t>
            </a:r>
            <a:r>
              <a:rPr lang="zh-Hant" altLang="en-US" dirty="0" smtClean="0">
                <a:latin typeface="微軟正黑體" panose="020B0604030504040204" pitchFamily="34" charset="-120"/>
                <a:ea typeface="微軟正黑體" panose="020B0604030504040204" pitchFamily="34" charset="-120"/>
              </a:rPr>
              <a:t>此后，孙政才先后主政吉林和重庆。孙在吉林任职期间，</a:t>
            </a:r>
            <a:r>
              <a:rPr lang="en-US" altLang="zh-Hant" dirty="0" smtClean="0">
                <a:latin typeface="微軟正黑體" panose="020B0604030504040204" pitchFamily="34" charset="-120"/>
                <a:ea typeface="微軟正黑體" panose="020B0604030504040204" pitchFamily="34" charset="-120"/>
              </a:rPr>
              <a:t>2010</a:t>
            </a:r>
            <a:r>
              <a:rPr lang="zh-Hant" altLang="en-US" dirty="0" smtClean="0">
                <a:latin typeface="微軟正黑體" panose="020B0604030504040204" pitchFamily="34" charset="-120"/>
                <a:ea typeface="微軟正黑體" panose="020B0604030504040204" pitchFamily="34" charset="-120"/>
              </a:rPr>
              <a:t>年省内就发生了至少</a:t>
            </a:r>
            <a:r>
              <a:rPr lang="en-US" altLang="zh-Hant" u="sng" dirty="0" smtClean="0">
                <a:solidFill>
                  <a:srgbClr val="FF0000"/>
                </a:solidFill>
                <a:latin typeface="微軟正黑體" panose="020B0604030504040204" pitchFamily="34" charset="-120"/>
                <a:ea typeface="微軟正黑體" panose="020B0604030504040204" pitchFamily="34" charset="-120"/>
              </a:rPr>
              <a:t>29</a:t>
            </a:r>
            <a:r>
              <a:rPr lang="zh-Hant" altLang="en-US" u="sng" dirty="0" smtClean="0">
                <a:solidFill>
                  <a:srgbClr val="FF0000"/>
                </a:solidFill>
                <a:latin typeface="微軟正黑體" panose="020B0604030504040204" pitchFamily="34" charset="-120"/>
                <a:ea typeface="微軟正黑體" panose="020B0604030504040204" pitchFamily="34" charset="-120"/>
              </a:rPr>
              <a:t>宗</a:t>
            </a:r>
            <a:r>
              <a:rPr lang="zh-Hant" altLang="en-US" dirty="0" smtClean="0">
                <a:latin typeface="微軟正黑體" panose="020B0604030504040204" pitchFamily="34" charset="-120"/>
                <a:ea typeface="微軟正黑體" panose="020B0604030504040204" pitchFamily="34" charset="-120"/>
              </a:rPr>
              <a:t>法轮功学员被迫害致死的案例，其中被迫害离世的法轮功学员包括曾经插播长春有线电视网向民众传播真相的</a:t>
            </a:r>
            <a:r>
              <a:rPr lang="zh-Hant" altLang="en-US" b="1" dirty="0" smtClean="0">
                <a:solidFill>
                  <a:srgbClr val="0000FF"/>
                </a:solidFill>
                <a:latin typeface="微軟正黑體" panose="020B0604030504040204" pitchFamily="34" charset="-120"/>
                <a:ea typeface="微軟正黑體" panose="020B0604030504040204" pitchFamily="34" charset="-120"/>
              </a:rPr>
              <a:t>梁振兴</a:t>
            </a:r>
            <a:r>
              <a:rPr lang="zh-Hant" altLang="en-US" dirty="0" smtClean="0">
                <a:latin typeface="微軟正黑體" panose="020B0604030504040204" pitchFamily="34" charset="-120"/>
                <a:ea typeface="微軟正黑體" panose="020B0604030504040204" pitchFamily="34" charset="-120"/>
              </a:rPr>
              <a:t>，以及高智晟律师采访过的</a:t>
            </a:r>
            <a:r>
              <a:rPr lang="zh-Hant" altLang="en-US" b="1" dirty="0" smtClean="0">
                <a:solidFill>
                  <a:srgbClr val="0000FF"/>
                </a:solidFill>
                <a:latin typeface="微軟正黑體" panose="020B0604030504040204" pitchFamily="34" charset="-120"/>
                <a:ea typeface="微軟正黑體" panose="020B0604030504040204" pitchFamily="34" charset="-120"/>
              </a:rPr>
              <a:t>孙淑香</a:t>
            </a:r>
            <a:r>
              <a:rPr lang="zh-Hant" altLang="en-US" dirty="0" smtClean="0">
                <a:latin typeface="微軟正黑體" panose="020B0604030504040204" pitchFamily="34" charset="-120"/>
                <a:ea typeface="微軟正黑體" panose="020B0604030504040204" pitchFamily="34" charset="-120"/>
              </a:rPr>
              <a:t>。至孙政才离任的</a:t>
            </a:r>
            <a:r>
              <a:rPr lang="en-US" altLang="zh-Hant" dirty="0" smtClean="0">
                <a:latin typeface="微軟正黑體" panose="020B0604030504040204" pitchFamily="34" charset="-120"/>
                <a:ea typeface="微軟正黑體" panose="020B0604030504040204" pitchFamily="34" charset="-120"/>
              </a:rPr>
              <a:t>2012</a:t>
            </a:r>
            <a:r>
              <a:rPr lang="zh-Hant" altLang="en-US" dirty="0" smtClean="0">
                <a:latin typeface="微軟正黑體" panose="020B0604030504040204" pitchFamily="34" charset="-120"/>
                <a:ea typeface="微軟正黑體" panose="020B0604030504040204" pitchFamily="34" charset="-120"/>
              </a:rPr>
              <a:t>年，据统计，吉林省各地的各种迫害程度有增无减。</a:t>
            </a:r>
            <a:endParaRPr lang="en-US" altLang="zh-TW" dirty="0">
              <a:latin typeface="微軟正黑體" panose="020B0604030504040204" pitchFamily="34" charset="-120"/>
              <a:ea typeface="微軟正黑體" panose="020B0604030504040204" pitchFamily="34" charset="-120"/>
            </a:endParaRPr>
          </a:p>
        </p:txBody>
      </p:sp>
      <p:sp>
        <p:nvSpPr>
          <p:cNvPr id="2" name="矩形 1"/>
          <p:cNvSpPr/>
          <p:nvPr/>
        </p:nvSpPr>
        <p:spPr>
          <a:xfrm>
            <a:off x="160826" y="1837692"/>
            <a:ext cx="4915230" cy="923330"/>
          </a:xfrm>
          <a:prstGeom prst="rect">
            <a:avLst/>
          </a:prstGeom>
          <a:ln w="9525">
            <a:solidFill>
              <a:schemeClr val="tx1"/>
            </a:solidFill>
          </a:ln>
        </p:spPr>
        <p:txBody>
          <a:bodyPr wrap="square">
            <a:spAutoFit/>
          </a:bodyPr>
          <a:lstStyle/>
          <a:p>
            <a:r>
              <a:rPr lang="zh-TW" altLang="en-US" b="1" dirty="0" smtClean="0">
                <a:latin typeface="微軟正黑體" panose="020B0604030504040204" pitchFamily="34" charset="-120"/>
                <a:ea typeface="微軟正黑體" panose="020B0604030504040204" pitchFamily="34" charset="-120"/>
              </a:rPr>
              <a:t>相隔五年，同为中共换届前，</a:t>
            </a:r>
            <a:endParaRPr lang="en-US" altLang="zh-TW" b="1" dirty="0" smtClean="0">
              <a:latin typeface="微軟正黑體" panose="020B0604030504040204" pitchFamily="34" charset="-120"/>
              <a:ea typeface="微軟正黑體" panose="020B0604030504040204" pitchFamily="34" charset="-120"/>
            </a:endParaRPr>
          </a:p>
          <a:p>
            <a:r>
              <a:rPr lang="zh-TW" altLang="en-US" b="1" dirty="0" smtClean="0">
                <a:latin typeface="微軟正黑體" panose="020B0604030504040204" pitchFamily="34" charset="-120"/>
                <a:ea typeface="微軟正黑體" panose="020B0604030504040204" pitchFamily="34" charset="-120"/>
              </a:rPr>
              <a:t>江派先后推出的两位中共「接班人」</a:t>
            </a:r>
            <a:endParaRPr lang="en-US" altLang="zh-TW" b="1" dirty="0" smtClean="0">
              <a:latin typeface="微軟正黑體" panose="020B0604030504040204" pitchFamily="34" charset="-120"/>
              <a:ea typeface="微軟正黑體" panose="020B0604030504040204" pitchFamily="34" charset="-120"/>
            </a:endParaRPr>
          </a:p>
          <a:p>
            <a:r>
              <a:rPr lang="zh-TW" altLang="en-US" b="1" dirty="0" smtClean="0">
                <a:latin typeface="微軟正黑體" panose="020B0604030504040204" pitchFamily="34" charset="-120"/>
                <a:ea typeface="微軟正黑體" panose="020B0604030504040204" pitchFamily="34" charset="-120"/>
              </a:rPr>
              <a:t>薄熙来、孙政才，均难逃在重庆落马这一劫</a:t>
            </a:r>
            <a:endParaRPr lang="zh-TW" altLang="en-US" b="1" dirty="0">
              <a:latin typeface="微軟正黑體" panose="020B0604030504040204" pitchFamily="34" charset="-120"/>
              <a:ea typeface="微軟正黑體" panose="020B0604030504040204" pitchFamily="34" charset="-120"/>
            </a:endParaRPr>
          </a:p>
        </p:txBody>
      </p:sp>
      <p:pic>
        <p:nvPicPr>
          <p:cNvPr id="9" name="Content Placeholder 8"/>
          <p:cNvPicPr>
            <a:picLocks noGrp="1" noChangeAspect="1"/>
          </p:cNvPicPr>
          <p:nvPr>
            <p:ph idx="1"/>
          </p:nvPr>
        </p:nvPicPr>
        <p:blipFill rotWithShape="1">
          <a:blip r:embed="rId2"/>
          <a:srcRect l="-429" t="905" r="1" b="-531"/>
          <a:stretch/>
        </p:blipFill>
        <p:spPr>
          <a:xfrm>
            <a:off x="5652120" y="738929"/>
            <a:ext cx="3131840" cy="2197525"/>
          </a:xfrm>
        </p:spPr>
      </p:pic>
    </p:spTree>
    <p:extLst>
      <p:ext uri="{BB962C8B-B14F-4D97-AF65-F5344CB8AC3E}">
        <p14:creationId xmlns:p14="http://schemas.microsoft.com/office/powerpoint/2010/main" val="1556291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p:nvPr/>
        </p:nvSpPr>
        <p:spPr>
          <a:xfrm>
            <a:off x="0" y="-18463"/>
            <a:ext cx="9144000" cy="8367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2-5. </a:t>
            </a:r>
            <a:r>
              <a:rPr lang="zh-TW" altLang="en-US" sz="3200" b="1" dirty="0" smtClean="0">
                <a:solidFill>
                  <a:schemeClr val="bg1"/>
                </a:solidFill>
                <a:latin typeface="微軟正黑體" panose="020B0604030504040204" pitchFamily="34" charset="-120"/>
                <a:ea typeface="微軟正黑體" panose="020B0604030504040204" pitchFamily="34" charset="-120"/>
              </a:rPr>
              <a:t>一週重要新聞</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pic>
        <p:nvPicPr>
          <p:cNvPr id="11" name="Picture 10"/>
          <p:cNvPicPr>
            <a:picLocks noChangeAspect="1"/>
          </p:cNvPicPr>
          <p:nvPr/>
        </p:nvPicPr>
        <p:blipFill>
          <a:blip r:embed="rId2"/>
          <a:stretch>
            <a:fillRect/>
          </a:stretch>
        </p:blipFill>
        <p:spPr>
          <a:xfrm>
            <a:off x="107504" y="980728"/>
            <a:ext cx="2952327" cy="2160240"/>
          </a:xfrm>
          <a:prstGeom prst="rect">
            <a:avLst/>
          </a:prstGeom>
          <a:ln w="88900" cap="sq" cmpd="thickThin">
            <a:solidFill>
              <a:srgbClr val="000000"/>
            </a:solidFill>
            <a:prstDash val="solid"/>
            <a:miter lim="800000"/>
          </a:ln>
          <a:effectLst>
            <a:innerShdw blurRad="76200">
              <a:srgbClr val="000000"/>
            </a:innerShdw>
          </a:effectLst>
        </p:spPr>
      </p:pic>
      <p:sp>
        <p:nvSpPr>
          <p:cNvPr id="12" name="Rectangle 11"/>
          <p:cNvSpPr/>
          <p:nvPr/>
        </p:nvSpPr>
        <p:spPr>
          <a:xfrm>
            <a:off x="3275856" y="1276018"/>
            <a:ext cx="5688632" cy="1569660"/>
          </a:xfrm>
          <a:prstGeom prst="rect">
            <a:avLst/>
          </a:prstGeom>
        </p:spPr>
        <p:txBody>
          <a:bodyPr wrap="square">
            <a:spAutoFit/>
          </a:bodyPr>
          <a:lstStyle/>
          <a:p>
            <a:r>
              <a:rPr lang="en-US" altLang="zh-TW" sz="2400" dirty="0"/>
              <a:t>7</a:t>
            </a:r>
            <a:r>
              <a:rPr lang="zh-TW" altLang="en-US" sz="2400" dirty="0"/>
              <a:t>月</a:t>
            </a:r>
            <a:r>
              <a:rPr lang="en-US" altLang="zh-TW" sz="2400" dirty="0"/>
              <a:t>24</a:t>
            </a:r>
            <a:r>
              <a:rPr lang="zh-TW" altLang="en-US" sz="2400" dirty="0" smtClean="0"/>
              <a:t>日，</a:t>
            </a:r>
            <a:r>
              <a:rPr lang="zh-Hant" altLang="en-US" sz="2400" dirty="0" smtClean="0">
                <a:latin typeface="微軟正黑體" panose="020B0604030504040204" pitchFamily="34" charset="-120"/>
                <a:ea typeface="微軟正黑體" panose="020B0604030504040204" pitchFamily="34" charset="-120"/>
              </a:rPr>
              <a:t>有两个月未公开露面的</a:t>
            </a:r>
            <a:endParaRPr lang="en-US" altLang="zh-Hant" sz="2400" dirty="0" smtClean="0">
              <a:latin typeface="微軟正黑體" panose="020B0604030504040204" pitchFamily="34" charset="-120"/>
              <a:ea typeface="微軟正黑體" panose="020B0604030504040204" pitchFamily="34" charset="-120"/>
            </a:endParaRPr>
          </a:p>
          <a:p>
            <a:r>
              <a:rPr lang="zh-Hant" altLang="en-US" sz="2400" dirty="0" smtClean="0">
                <a:latin typeface="微軟正黑體" panose="020B0604030504040204" pitchFamily="34" charset="-120"/>
                <a:ea typeface="微軟正黑體" panose="020B0604030504040204" pitchFamily="34" charset="-120"/>
              </a:rPr>
              <a:t>中共</a:t>
            </a:r>
            <a:r>
              <a:rPr lang="zh-Hant" altLang="en-US" sz="2400" b="1" dirty="0" smtClean="0">
                <a:solidFill>
                  <a:srgbClr val="C00000"/>
                </a:solidFill>
                <a:latin typeface="微軟正黑體" panose="020B0604030504040204" pitchFamily="34" charset="-120"/>
                <a:ea typeface="微軟正黑體" panose="020B0604030504040204" pitchFamily="34" charset="-120"/>
              </a:rPr>
              <a:t>江苏</a:t>
            </a:r>
            <a:r>
              <a:rPr lang="zh-Hant" altLang="en-US" sz="2400" dirty="0" smtClean="0">
                <a:latin typeface="微軟正黑體" panose="020B0604030504040204" pitchFamily="34" charset="-120"/>
                <a:ea typeface="微軟正黑體" panose="020B0604030504040204" pitchFamily="34" charset="-120"/>
              </a:rPr>
              <a:t>高院前党组书记、院长</a:t>
            </a:r>
            <a:r>
              <a:rPr lang="zh-Hant" altLang="en-US" sz="2400" b="1" dirty="0" smtClean="0">
                <a:solidFill>
                  <a:srgbClr val="0070C0"/>
                </a:solidFill>
                <a:latin typeface="微軟正黑體" panose="020B0604030504040204" pitchFamily="34" charset="-120"/>
                <a:ea typeface="微軟正黑體" panose="020B0604030504040204" pitchFamily="34" charset="-120"/>
              </a:rPr>
              <a:t>许前飞</a:t>
            </a:r>
            <a:r>
              <a:rPr lang="zh-Hant" altLang="en-US" sz="2400" dirty="0" smtClean="0">
                <a:latin typeface="微軟正黑體" panose="020B0604030504040204" pitchFamily="34" charset="-120"/>
                <a:ea typeface="微軟正黑體" panose="020B0604030504040204" pitchFamily="34" charset="-120"/>
              </a:rPr>
              <a:t>，官方证实其已</a:t>
            </a:r>
            <a:r>
              <a:rPr lang="zh-Hant" altLang="en-US" sz="2400" b="1" u="sng" dirty="0" smtClean="0">
                <a:solidFill>
                  <a:srgbClr val="C00000"/>
                </a:solidFill>
                <a:latin typeface="微軟正黑體" panose="020B0604030504040204" pitchFamily="34" charset="-120"/>
                <a:ea typeface="微軟正黑體" panose="020B0604030504040204" pitchFamily="34" charset="-120"/>
              </a:rPr>
              <a:t>落马</a:t>
            </a:r>
            <a:r>
              <a:rPr lang="zh-Hant" altLang="en-US" sz="2400" dirty="0" smtClean="0">
                <a:latin typeface="微軟正黑體" panose="020B0604030504040204" pitchFamily="34" charset="-120"/>
                <a:ea typeface="微軟正黑體" panose="020B0604030504040204" pitchFamily="34" charset="-120"/>
              </a:rPr>
              <a:t>。</a:t>
            </a:r>
            <a:r>
              <a:rPr lang="en-US" altLang="zh-Hant" sz="2400" dirty="0">
                <a:latin typeface="微軟正黑體" panose="020B0604030504040204" pitchFamily="34" charset="-120"/>
                <a:ea typeface="微軟正黑體" panose="020B0604030504040204" pitchFamily="34" charset="-120"/>
              </a:rPr>
              <a:t>7</a:t>
            </a:r>
            <a:r>
              <a:rPr lang="zh-Hant" altLang="en-US" sz="2400" dirty="0">
                <a:latin typeface="微軟正黑體" panose="020B0604030504040204" pitchFamily="34" charset="-120"/>
                <a:ea typeface="微軟正黑體" panose="020B0604030504040204" pitchFamily="34" charset="-120"/>
              </a:rPr>
              <a:t>月</a:t>
            </a:r>
            <a:r>
              <a:rPr lang="en-US" altLang="zh-Hant" sz="2400" dirty="0" smtClean="0">
                <a:latin typeface="微軟正黑體" panose="020B0604030504040204" pitchFamily="34" charset="-120"/>
                <a:ea typeface="微軟正黑體" panose="020B0604030504040204" pitchFamily="34" charset="-120"/>
              </a:rPr>
              <a:t>24</a:t>
            </a:r>
            <a:r>
              <a:rPr lang="zh-Hant" altLang="en-US" sz="2400" dirty="0" smtClean="0">
                <a:latin typeface="微軟正黑體" panose="020B0604030504040204" pitchFamily="34" charset="-120"/>
                <a:ea typeface="微軟正黑體" panose="020B0604030504040204" pitchFamily="34" charset="-120"/>
              </a:rPr>
              <a:t>日，许前飞因</a:t>
            </a:r>
            <a:r>
              <a:rPr lang="zh-Hant" altLang="en-US" sz="2400" dirty="0" smtClean="0">
                <a:solidFill>
                  <a:srgbClr val="C00000"/>
                </a:solidFill>
                <a:latin typeface="微軟正黑體" panose="020B0604030504040204" pitchFamily="34" charset="-120"/>
                <a:ea typeface="微軟正黑體" panose="020B0604030504040204" pitchFamily="34" charset="-120"/>
              </a:rPr>
              <a:t>「严重违纪问题」</a:t>
            </a:r>
            <a:r>
              <a:rPr lang="zh-Hant" altLang="en-US" sz="2400" dirty="0" smtClean="0">
                <a:latin typeface="微軟正黑體" panose="020B0604030504040204" pitchFamily="34" charset="-120"/>
                <a:ea typeface="微軟正黑體" panose="020B0604030504040204" pitchFamily="34" charset="-120"/>
              </a:rPr>
              <a:t>被宣布立案审查。</a:t>
            </a:r>
            <a:endParaRPr lang="en-US" sz="2400" dirty="0">
              <a:latin typeface="微軟正黑體" panose="020B0604030504040204" pitchFamily="34" charset="-120"/>
              <a:ea typeface="微軟正黑體" panose="020B0604030504040204" pitchFamily="34" charset="-120"/>
            </a:endParaRPr>
          </a:p>
        </p:txBody>
      </p:sp>
      <p:sp>
        <p:nvSpPr>
          <p:cNvPr id="13" name="Rectangle 12"/>
          <p:cNvSpPr/>
          <p:nvPr/>
        </p:nvSpPr>
        <p:spPr>
          <a:xfrm>
            <a:off x="179512" y="3573016"/>
            <a:ext cx="8496944" cy="2308324"/>
          </a:xfrm>
          <a:prstGeom prst="rect">
            <a:avLst/>
          </a:prstGeom>
        </p:spPr>
        <p:txBody>
          <a:bodyPr wrap="square">
            <a:spAutoFit/>
          </a:bodyPr>
          <a:lstStyle/>
          <a:p>
            <a:r>
              <a:rPr lang="en-US" altLang="zh-Hant" dirty="0" smtClean="0">
                <a:latin typeface="微軟正黑體" panose="020B0604030504040204" pitchFamily="34" charset="-120"/>
                <a:ea typeface="微軟正黑體" panose="020B0604030504040204" pitchFamily="34" charset="-120"/>
              </a:rPr>
              <a:t>62</a:t>
            </a:r>
            <a:r>
              <a:rPr lang="zh-Hant" altLang="en-US" dirty="0" smtClean="0">
                <a:latin typeface="微軟正黑體" panose="020B0604030504040204" pitchFamily="34" charset="-120"/>
                <a:ea typeface="微軟正黑體" panose="020B0604030504040204" pitchFamily="34" charset="-120"/>
              </a:rPr>
              <a:t>岁的许前飞曾在海南、云南和江苏 三省法院和政府系统任职。</a:t>
            </a:r>
            <a:endParaRPr lang="en-US" altLang="zh-Hant" dirty="0" smtClean="0">
              <a:latin typeface="微軟正黑體" panose="020B0604030504040204" pitchFamily="34" charset="-120"/>
              <a:ea typeface="微軟正黑體" panose="020B0604030504040204" pitchFamily="34" charset="-120"/>
            </a:endParaRPr>
          </a:p>
          <a:p>
            <a:endParaRPr lang="en-US" altLang="zh-Hant" dirty="0" smtClean="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从许前飞的履历来看，他所工作过的三个省份，当时他的上级省委书记和省长，如云南书记白恩培、海南省长卫留成 和 江苏书记罗志军等人，都具有明显的江派背景，</a:t>
            </a:r>
            <a:endParaRPr lang="en-US" altLang="zh-Hant" dirty="0" smtClean="0">
              <a:latin typeface="微軟正黑體" panose="020B0604030504040204" pitchFamily="34" charset="-120"/>
              <a:ea typeface="微軟正黑體" panose="020B0604030504040204" pitchFamily="34" charset="-120"/>
            </a:endParaRPr>
          </a:p>
          <a:p>
            <a:endParaRPr lang="en-US" altLang="zh-Hant" dirty="0">
              <a:latin typeface="微軟正黑體" panose="020B0604030504040204" pitchFamily="34" charset="-120"/>
              <a:ea typeface="微軟正黑體" panose="020B0604030504040204" pitchFamily="34" charset="-120"/>
            </a:endParaRPr>
          </a:p>
          <a:p>
            <a:r>
              <a:rPr lang="zh-Hant" altLang="en-US" dirty="0" smtClean="0">
                <a:latin typeface="微軟正黑體" panose="020B0604030504040204" pitchFamily="34" charset="-120"/>
                <a:ea typeface="微軟正黑體" panose="020B0604030504040204" pitchFamily="34" charset="-120"/>
              </a:rPr>
              <a:t>在许前飞治下的</a:t>
            </a:r>
            <a:r>
              <a:rPr lang="zh-Hant" altLang="en-US" dirty="0" smtClean="0">
                <a:solidFill>
                  <a:srgbClr val="0000FF"/>
                </a:solidFill>
                <a:latin typeface="微軟正黑體" panose="020B0604030504040204" pitchFamily="34" charset="-120"/>
                <a:ea typeface="微軟正黑體" panose="020B0604030504040204" pitchFamily="34" charset="-120"/>
              </a:rPr>
              <a:t>海南、云南和江苏三省法院系统</a:t>
            </a:r>
            <a:r>
              <a:rPr lang="zh-Hant" altLang="en-US" dirty="0" smtClean="0">
                <a:latin typeface="微軟正黑體" panose="020B0604030504040204" pitchFamily="34" charset="-120"/>
                <a:ea typeface="微軟正黑體" panose="020B0604030504040204" pitchFamily="34" charset="-120"/>
              </a:rPr>
              <a:t>一直</a:t>
            </a:r>
            <a:r>
              <a:rPr lang="zh-Hant" altLang="en-US" b="1" dirty="0" smtClean="0">
                <a:solidFill>
                  <a:srgbClr val="C00000"/>
                </a:solidFill>
                <a:latin typeface="微軟正黑體" panose="020B0604030504040204" pitchFamily="34" charset="-120"/>
                <a:ea typeface="微軟正黑體" panose="020B0604030504040204" pitchFamily="34" charset="-120"/>
              </a:rPr>
              <a:t>跟随中共江泽民集团枉法审判法轮功学员。</a:t>
            </a:r>
            <a:endParaRPr lang="en-US" b="1" dirty="0">
              <a:solidFill>
                <a:srgbClr val="C00000"/>
              </a:solidFill>
              <a:latin typeface="微軟正黑體" panose="020B0604030504040204" pitchFamily="34" charset="-120"/>
              <a:ea typeface="微軟正黑體" panose="020B0604030504040204" pitchFamily="34" charset="-120"/>
            </a:endParaRPr>
          </a:p>
        </p:txBody>
      </p:sp>
    </p:spTree>
    <p:extLst>
      <p:ext uri="{BB962C8B-B14F-4D97-AF65-F5344CB8AC3E}">
        <p14:creationId xmlns:p14="http://schemas.microsoft.com/office/powerpoint/2010/main" val="41948086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3"/>
          <p:cNvSpPr/>
          <p:nvPr/>
        </p:nvSpPr>
        <p:spPr>
          <a:xfrm>
            <a:off x="0" y="-18463"/>
            <a:ext cx="9144000" cy="8367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TW" sz="3200" b="1" dirty="0">
                <a:solidFill>
                  <a:schemeClr val="bg1"/>
                </a:solidFill>
                <a:latin typeface="微軟正黑體" panose="020B0604030504040204" pitchFamily="34" charset="-120"/>
                <a:ea typeface="微軟正黑體" panose="020B0604030504040204" pitchFamily="34" charset="-120"/>
              </a:rPr>
              <a:t> </a:t>
            </a:r>
            <a:r>
              <a:rPr lang="en-US" altLang="zh-TW" sz="3200" b="1" dirty="0" smtClean="0">
                <a:solidFill>
                  <a:schemeClr val="bg1"/>
                </a:solidFill>
                <a:latin typeface="微軟正黑體" panose="020B0604030504040204" pitchFamily="34" charset="-120"/>
                <a:ea typeface="微軟正黑體" panose="020B0604030504040204" pitchFamily="34" charset="-120"/>
              </a:rPr>
              <a:t>2-6. </a:t>
            </a:r>
            <a:r>
              <a:rPr lang="zh-TW" altLang="en-US" sz="3200" b="1" dirty="0" smtClean="0">
                <a:solidFill>
                  <a:schemeClr val="bg1"/>
                </a:solidFill>
                <a:latin typeface="微軟正黑體" panose="020B0604030504040204" pitchFamily="34" charset="-120"/>
                <a:ea typeface="微軟正黑體" panose="020B0604030504040204" pitchFamily="34" charset="-120"/>
              </a:rPr>
              <a:t>一週重要新聞</a:t>
            </a:r>
            <a:endParaRPr lang="zh-TW" altLang="en-US" sz="3200" b="1" dirty="0">
              <a:solidFill>
                <a:schemeClr val="bg1"/>
              </a:solidFill>
              <a:latin typeface="微軟正黑體" panose="020B0604030504040204" pitchFamily="34" charset="-120"/>
              <a:ea typeface="微軟正黑體" panose="020B0604030504040204" pitchFamily="34" charset="-120"/>
            </a:endParaRPr>
          </a:p>
        </p:txBody>
      </p:sp>
      <p:sp>
        <p:nvSpPr>
          <p:cNvPr id="2" name="Rectangle 1"/>
          <p:cNvSpPr/>
          <p:nvPr/>
        </p:nvSpPr>
        <p:spPr>
          <a:xfrm>
            <a:off x="215516" y="1268760"/>
            <a:ext cx="8712968" cy="1477328"/>
          </a:xfrm>
          <a:prstGeom prst="rect">
            <a:avLst/>
          </a:prstGeom>
        </p:spPr>
        <p:txBody>
          <a:bodyPr wrap="square">
            <a:spAutoFit/>
          </a:bodyPr>
          <a:lstStyle/>
          <a:p>
            <a:r>
              <a:rPr lang="en-US" altLang="zh-TW" smtClean="0">
                <a:latin typeface="微軟正黑體" panose="020B0604030504040204" pitchFamily="34" charset="-120"/>
                <a:ea typeface="微軟正黑體" panose="020B0604030504040204" pitchFamily="34" charset="-120"/>
                <a:cs typeface="Heiti TC Light"/>
              </a:rPr>
              <a:t>7/21</a:t>
            </a:r>
            <a:r>
              <a:rPr lang="zh-TW" altLang="en-US" u="sng" smtClean="0">
                <a:latin typeface="微軟正黑體" panose="020B0604030504040204" pitchFamily="34" charset="-120"/>
                <a:ea typeface="微軟正黑體" panose="020B0604030504040204" pitchFamily="34" charset="-120"/>
                <a:cs typeface="Heiti TC Light"/>
              </a:rPr>
              <a:t>上海徐家汇高温达到</a:t>
            </a:r>
            <a:r>
              <a:rPr lang="en-US" altLang="zh-TW" b="1" u="sng" smtClean="0">
                <a:solidFill>
                  <a:srgbClr val="0000FF"/>
                </a:solidFill>
                <a:latin typeface="微軟正黑體" panose="020B0604030504040204" pitchFamily="34" charset="-120"/>
                <a:ea typeface="微軟正黑體" panose="020B0604030504040204" pitchFamily="34" charset="-120"/>
                <a:cs typeface="Heiti TC Light"/>
              </a:rPr>
              <a:t>40.9°C</a:t>
            </a:r>
            <a:r>
              <a:rPr lang="zh-TW" altLang="en-US" dirty="0" smtClean="0">
                <a:latin typeface="微軟正黑體" panose="020B0604030504040204" pitchFamily="34" charset="-120"/>
                <a:ea typeface="微軟正黑體" panose="020B0604030504040204" pitchFamily="34" charset="-120"/>
                <a:cs typeface="Heiti TC Light"/>
              </a:rPr>
              <a:t>，创</a:t>
            </a:r>
            <a:r>
              <a:rPr lang="zh-TW" altLang="en-US" dirty="0">
                <a:latin typeface="微軟正黑體" panose="020B0604030504040204" pitchFamily="34" charset="-120"/>
                <a:ea typeface="微軟正黑體" panose="020B0604030504040204" pitchFamily="34" charset="-120"/>
                <a:cs typeface="Heiti TC Light"/>
              </a:rPr>
              <a:t>下</a:t>
            </a:r>
            <a:r>
              <a:rPr lang="en-US" altLang="zh-TW" b="1" dirty="0">
                <a:solidFill>
                  <a:srgbClr val="0000FF"/>
                </a:solidFill>
                <a:latin typeface="微軟正黑體" panose="020B0604030504040204" pitchFamily="34" charset="-120"/>
                <a:ea typeface="微軟正黑體" panose="020B0604030504040204" pitchFamily="34" charset="-120"/>
                <a:cs typeface="Heiti TC Light"/>
              </a:rPr>
              <a:t>145</a:t>
            </a:r>
            <a:r>
              <a:rPr lang="zh-TW" altLang="en-US" b="1" dirty="0">
                <a:solidFill>
                  <a:srgbClr val="0000FF"/>
                </a:solidFill>
                <a:latin typeface="微軟正黑體" panose="020B0604030504040204" pitchFamily="34" charset="-120"/>
                <a:ea typeface="微軟正黑體" panose="020B0604030504040204" pitchFamily="34" charset="-120"/>
                <a:cs typeface="Heiti TC Light"/>
              </a:rPr>
              <a:t>年以来的历史新高。</a:t>
            </a:r>
            <a:endParaRPr lang="en-US" altLang="zh-TW" b="1" dirty="0">
              <a:solidFill>
                <a:srgbClr val="0000FF"/>
              </a:solidFill>
              <a:latin typeface="微軟正黑體" panose="020B0604030504040204" pitchFamily="34" charset="-120"/>
              <a:ea typeface="微軟正黑體" panose="020B0604030504040204" pitchFamily="34" charset="-120"/>
              <a:cs typeface="Heiti TC Light"/>
            </a:endParaRPr>
          </a:p>
          <a:p>
            <a:r>
              <a:rPr lang="zh-TW" altLang="en-US" smtClean="0">
                <a:latin typeface="微軟正黑體" panose="020B0604030504040204" pitchFamily="34" charset="-120"/>
                <a:ea typeface="微軟正黑體" panose="020B0604030504040204" pitchFamily="34" charset="-120"/>
                <a:cs typeface="Heiti TC Light"/>
              </a:rPr>
              <a:t>当天中央气象台预计，上海</a:t>
            </a:r>
            <a:r>
              <a:rPr lang="en-US" altLang="zh-TW" smtClean="0">
                <a:latin typeface="微軟正黑體" panose="020B0604030504040204" pitchFamily="34" charset="-120"/>
                <a:ea typeface="微軟正黑體" panose="020B0604030504040204" pitchFamily="34" charset="-120"/>
                <a:cs typeface="Heiti TC Light"/>
              </a:rPr>
              <a:t>39~40°C</a:t>
            </a:r>
            <a:r>
              <a:rPr lang="zh-TW" altLang="en-US" dirty="0">
                <a:latin typeface="微軟正黑體" panose="020B0604030504040204" pitchFamily="34" charset="-120"/>
                <a:ea typeface="微軟正黑體" panose="020B0604030504040204" pitchFamily="34" charset="-120"/>
                <a:cs typeface="Heiti TC Light"/>
              </a:rPr>
              <a:t>的高温天气还将持续至少五天</a:t>
            </a:r>
            <a:r>
              <a:rPr lang="zh-TW" altLang="en-US" dirty="0" smtClean="0">
                <a:latin typeface="微軟正黑體" panose="020B0604030504040204" pitchFamily="34" charset="-120"/>
                <a:ea typeface="微軟正黑體" panose="020B0604030504040204" pitchFamily="34" charset="-120"/>
                <a:cs typeface="Heiti TC Light"/>
              </a:rPr>
              <a:t>。</a:t>
            </a:r>
            <a:endParaRPr lang="en-US" altLang="zh-TW" dirty="0">
              <a:latin typeface="微軟正黑體" panose="020B0604030504040204" pitchFamily="34" charset="-120"/>
              <a:ea typeface="微軟正黑體" panose="020B0604030504040204" pitchFamily="34" charset="-120"/>
              <a:cs typeface="Heiti TC Light"/>
            </a:endParaRPr>
          </a:p>
          <a:p>
            <a:endParaRPr lang="en-US" altLang="zh-TW" dirty="0" smtClean="0">
              <a:latin typeface="微軟正黑體" panose="020B0604030504040204" pitchFamily="34" charset="-120"/>
              <a:ea typeface="微軟正黑體" panose="020B0604030504040204" pitchFamily="34" charset="-120"/>
              <a:cs typeface="Heiti TC Light"/>
            </a:endParaRPr>
          </a:p>
          <a:p>
            <a:r>
              <a:rPr lang="en-US" altLang="zh-TW" smtClean="0">
                <a:latin typeface="微軟正黑體" panose="020B0604030504040204" pitchFamily="34" charset="-120"/>
                <a:ea typeface="微軟正黑體" panose="020B0604030504040204" pitchFamily="34" charset="-120"/>
                <a:cs typeface="Heiti TC Light"/>
              </a:rPr>
              <a:t>7/23</a:t>
            </a:r>
            <a:r>
              <a:rPr lang="zh-TW" altLang="en-US" smtClean="0">
                <a:latin typeface="微軟正黑體" panose="020B0604030504040204" pitchFamily="34" charset="-120"/>
                <a:ea typeface="微軟正黑體" panose="020B0604030504040204" pitchFamily="34" charset="-120"/>
                <a:cs typeface="Heiti TC Light"/>
              </a:rPr>
              <a:t>，中央气象台连续第</a:t>
            </a:r>
            <a:r>
              <a:rPr lang="en-US" altLang="zh-TW" smtClean="0">
                <a:latin typeface="微軟正黑體" panose="020B0604030504040204" pitchFamily="34" charset="-120"/>
                <a:ea typeface="微軟正黑體" panose="020B0604030504040204" pitchFamily="34" charset="-120"/>
                <a:cs typeface="Heiti TC Light"/>
              </a:rPr>
              <a:t>17</a:t>
            </a:r>
            <a:r>
              <a:rPr lang="zh-TW" altLang="en-US" dirty="0">
                <a:latin typeface="微軟正黑體" panose="020B0604030504040204" pitchFamily="34" charset="-120"/>
                <a:ea typeface="微軟正黑體" panose="020B0604030504040204" pitchFamily="34" charset="-120"/>
                <a:cs typeface="Heiti TC Light"/>
              </a:rPr>
              <a:t>天发布</a:t>
            </a:r>
            <a:r>
              <a:rPr lang="zh-TW" altLang="en-US" b="1" dirty="0">
                <a:solidFill>
                  <a:srgbClr val="0000FF"/>
                </a:solidFill>
                <a:latin typeface="微軟正黑體" panose="020B0604030504040204" pitchFamily="34" charset="-120"/>
                <a:ea typeface="微軟正黑體" panose="020B0604030504040204" pitchFamily="34" charset="-120"/>
                <a:cs typeface="Heiti TC Light"/>
              </a:rPr>
              <a:t>高温</a:t>
            </a:r>
            <a:r>
              <a:rPr lang="zh-TW" altLang="en-US" b="1">
                <a:solidFill>
                  <a:srgbClr val="0000FF"/>
                </a:solidFill>
                <a:latin typeface="微軟正黑體" panose="020B0604030504040204" pitchFamily="34" charset="-120"/>
                <a:ea typeface="微軟正黑體" panose="020B0604030504040204" pitchFamily="34" charset="-120"/>
                <a:cs typeface="Heiti TC Light"/>
              </a:rPr>
              <a:t>预</a:t>
            </a:r>
            <a:r>
              <a:rPr lang="zh-TW" altLang="en-US" b="1" smtClean="0">
                <a:solidFill>
                  <a:srgbClr val="0000FF"/>
                </a:solidFill>
                <a:latin typeface="微軟正黑體" panose="020B0604030504040204" pitchFamily="34" charset="-120"/>
                <a:ea typeface="微軟正黑體" panose="020B0604030504040204" pitchFamily="34" charset="-120"/>
                <a:cs typeface="Heiti TC Light"/>
              </a:rPr>
              <a:t>警</a:t>
            </a:r>
            <a:r>
              <a:rPr lang="zh-TW" altLang="en-US" smtClean="0">
                <a:latin typeface="微軟正黑體" panose="020B0604030504040204" pitchFamily="34" charset="-120"/>
                <a:ea typeface="微軟正黑體" panose="020B0604030504040204" pitchFamily="34" charset="-120"/>
                <a:cs typeface="Heiti TC Light"/>
              </a:rPr>
              <a:t>，当天许多省市都有摄氏</a:t>
            </a:r>
            <a:r>
              <a:rPr lang="en-US" altLang="zh-TW" smtClean="0">
                <a:latin typeface="微軟正黑體" panose="020B0604030504040204" pitchFamily="34" charset="-120"/>
                <a:ea typeface="微軟正黑體" panose="020B0604030504040204" pitchFamily="34" charset="-120"/>
                <a:cs typeface="Heiti TC Light"/>
              </a:rPr>
              <a:t>35</a:t>
            </a:r>
            <a:r>
              <a:rPr lang="zh-TW" altLang="en-US" smtClean="0">
                <a:latin typeface="微軟正黑體" panose="020B0604030504040204" pitchFamily="34" charset="-120"/>
                <a:ea typeface="微軟正黑體" panose="020B0604030504040204" pitchFamily="34" charset="-120"/>
                <a:cs typeface="Heiti TC Light"/>
              </a:rPr>
              <a:t>度以上的高温天气，局部地区日最高气温达摄氏</a:t>
            </a:r>
            <a:r>
              <a:rPr lang="en-US" altLang="zh-TW" smtClean="0">
                <a:latin typeface="微軟正黑體" panose="020B0604030504040204" pitchFamily="34" charset="-120"/>
                <a:ea typeface="微軟正黑體" panose="020B0604030504040204" pitchFamily="34" charset="-120"/>
                <a:cs typeface="Heiti TC Light"/>
              </a:rPr>
              <a:t>37</a:t>
            </a:r>
            <a:r>
              <a:rPr lang="zh-TW" altLang="en-US" dirty="0">
                <a:latin typeface="微軟正黑體" panose="020B0604030504040204" pitchFamily="34" charset="-120"/>
                <a:ea typeface="微軟正黑體" panose="020B0604030504040204" pitchFamily="34" charset="-120"/>
                <a:cs typeface="Heiti TC Light"/>
              </a:rPr>
              <a:t>度至</a:t>
            </a:r>
            <a:r>
              <a:rPr lang="en-US" altLang="zh-TW" dirty="0">
                <a:latin typeface="微軟正黑體" panose="020B0604030504040204" pitchFamily="34" charset="-120"/>
                <a:ea typeface="微軟正黑體" panose="020B0604030504040204" pitchFamily="34" charset="-120"/>
                <a:cs typeface="Heiti TC Light"/>
              </a:rPr>
              <a:t>39</a:t>
            </a:r>
            <a:r>
              <a:rPr lang="zh-TW" altLang="en-US">
                <a:latin typeface="微軟正黑體" panose="020B0604030504040204" pitchFamily="34" charset="-120"/>
                <a:ea typeface="微軟正黑體" panose="020B0604030504040204" pitchFamily="34" charset="-120"/>
                <a:cs typeface="Heiti TC Light"/>
              </a:rPr>
              <a:t>度</a:t>
            </a:r>
            <a:r>
              <a:rPr lang="zh-TW" altLang="en-US" smtClean="0">
                <a:latin typeface="微軟正黑體" panose="020B0604030504040204" pitchFamily="34" charset="-120"/>
                <a:ea typeface="微軟正黑體" panose="020B0604030504040204" pitchFamily="34" charset="-120"/>
                <a:cs typeface="Heiti TC Light"/>
              </a:rPr>
              <a:t>，</a:t>
            </a:r>
            <a:r>
              <a:rPr lang="zh-TW" altLang="en-US" b="1" smtClean="0">
                <a:solidFill>
                  <a:srgbClr val="0000FF"/>
                </a:solidFill>
                <a:latin typeface="微軟正黑體" panose="020B0604030504040204" pitchFamily="34" charset="-120"/>
                <a:ea typeface="微軟正黑體" panose="020B0604030504040204" pitchFamily="34" charset="-120"/>
                <a:cs typeface="Heiti TC Light"/>
              </a:rPr>
              <a:t>江苏南京等地甚至超过摄氏</a:t>
            </a:r>
            <a:r>
              <a:rPr lang="en-US" altLang="zh-TW" b="1" smtClean="0">
                <a:solidFill>
                  <a:srgbClr val="0000FF"/>
                </a:solidFill>
                <a:latin typeface="微軟正黑體" panose="020B0604030504040204" pitchFamily="34" charset="-120"/>
                <a:ea typeface="微軟正黑體" panose="020B0604030504040204" pitchFamily="34" charset="-120"/>
                <a:cs typeface="Heiti TC Light"/>
              </a:rPr>
              <a:t>40</a:t>
            </a:r>
            <a:r>
              <a:rPr lang="zh-TW" altLang="en-US" b="1" dirty="0">
                <a:solidFill>
                  <a:srgbClr val="0000FF"/>
                </a:solidFill>
                <a:latin typeface="微軟正黑體" panose="020B0604030504040204" pitchFamily="34" charset="-120"/>
                <a:ea typeface="微軟正黑體" panose="020B0604030504040204" pitchFamily="34" charset="-120"/>
                <a:cs typeface="Heiti TC Light"/>
              </a:rPr>
              <a:t>度</a:t>
            </a:r>
            <a:r>
              <a:rPr lang="zh-TW" altLang="en-US" dirty="0" smtClean="0">
                <a:latin typeface="微軟正黑體" panose="020B0604030504040204" pitchFamily="34" charset="-120"/>
                <a:ea typeface="微軟正黑體" panose="020B0604030504040204" pitchFamily="34" charset="-120"/>
                <a:cs typeface="Heiti TC Light"/>
              </a:rPr>
              <a:t>。</a:t>
            </a:r>
            <a:endParaRPr lang="en-US" altLang="zh-TW" dirty="0">
              <a:latin typeface="微軟正黑體" panose="020B0604030504040204" pitchFamily="34" charset="-120"/>
              <a:ea typeface="微軟正黑體" panose="020B0604030504040204" pitchFamily="34" charset="-120"/>
              <a:cs typeface="Heiti TC Light"/>
            </a:endParaRPr>
          </a:p>
        </p:txBody>
      </p:sp>
      <p:sp>
        <p:nvSpPr>
          <p:cNvPr id="11" name="Rectangle 10"/>
          <p:cNvSpPr/>
          <p:nvPr/>
        </p:nvSpPr>
        <p:spPr>
          <a:xfrm>
            <a:off x="251520" y="3140968"/>
            <a:ext cx="8712968" cy="923330"/>
          </a:xfrm>
          <a:prstGeom prst="rect">
            <a:avLst/>
          </a:prstGeom>
        </p:spPr>
        <p:txBody>
          <a:bodyPr wrap="square">
            <a:spAutoFit/>
          </a:bodyPr>
          <a:lstStyle/>
          <a:p>
            <a:r>
              <a:rPr lang="zh-TW" altLang="en-US" dirty="0">
                <a:latin typeface="微軟正黑體" panose="020B0604030504040204" pitchFamily="34" charset="-120"/>
                <a:ea typeface="微軟正黑體" panose="020B0604030504040204" pitchFamily="34" charset="-120"/>
                <a:cs typeface="Heiti TC Light"/>
              </a:rPr>
              <a:t>中共宗教局局长</a:t>
            </a:r>
            <a:r>
              <a:rPr lang="zh-TW" altLang="en-US" b="1" dirty="0">
                <a:solidFill>
                  <a:srgbClr val="0070C0"/>
                </a:solidFill>
                <a:latin typeface="微軟正黑體" panose="020B0604030504040204" pitchFamily="34" charset="-120"/>
                <a:ea typeface="微軟正黑體" panose="020B0604030504040204" pitchFamily="34" charset="-120"/>
                <a:cs typeface="Heiti TC Light"/>
              </a:rPr>
              <a:t>王作安</a:t>
            </a:r>
            <a:r>
              <a:rPr lang="zh-TW" altLang="en-US" dirty="0">
                <a:latin typeface="微軟正黑體" panose="020B0604030504040204" pitchFamily="34" charset="-120"/>
                <a:ea typeface="微軟正黑體" panose="020B0604030504040204" pitchFamily="34" charset="-120"/>
                <a:cs typeface="Heiti TC Light"/>
              </a:rPr>
              <a:t>在最新一期</a:t>
            </a:r>
            <a:r>
              <a:rPr lang="en-US" altLang="zh-TW" dirty="0">
                <a:latin typeface="微軟正黑體" panose="020B0604030504040204" pitchFamily="34" charset="-120"/>
                <a:ea typeface="微軟正黑體" panose="020B0604030504040204" pitchFamily="34" charset="-120"/>
                <a:cs typeface="Heiti TC Light"/>
              </a:rPr>
              <a:t>《</a:t>
            </a:r>
            <a:r>
              <a:rPr lang="zh-TW" altLang="en-US" dirty="0">
                <a:latin typeface="微軟正黑體" panose="020B0604030504040204" pitchFamily="34" charset="-120"/>
                <a:ea typeface="微軟正黑體" panose="020B0604030504040204" pitchFamily="34" charset="-120"/>
                <a:cs typeface="Heiti TC Light"/>
              </a:rPr>
              <a:t>求是</a:t>
            </a:r>
            <a:r>
              <a:rPr lang="en-US" altLang="zh-TW" dirty="0">
                <a:latin typeface="微軟正黑體" panose="020B0604030504040204" pitchFamily="34" charset="-120"/>
                <a:ea typeface="微軟正黑體" panose="020B0604030504040204" pitchFamily="34" charset="-120"/>
                <a:cs typeface="Heiti TC Light"/>
              </a:rPr>
              <a:t>》</a:t>
            </a:r>
            <a:r>
              <a:rPr lang="zh-TW" altLang="en-US" dirty="0">
                <a:latin typeface="微軟正黑體" panose="020B0604030504040204" pitchFamily="34" charset="-120"/>
                <a:ea typeface="微軟正黑體" panose="020B0604030504040204" pitchFamily="34" charset="-120"/>
                <a:cs typeface="Heiti TC Light"/>
              </a:rPr>
              <a:t>杂志上发表文章说，</a:t>
            </a:r>
            <a:r>
              <a:rPr lang="zh-TW" altLang="en-US" b="1" dirty="0">
                <a:solidFill>
                  <a:srgbClr val="0000FF"/>
                </a:solidFill>
                <a:latin typeface="微軟正黑體" panose="020B0604030504040204" pitchFamily="34" charset="-120"/>
                <a:ea typeface="微軟正黑體" panose="020B0604030504040204" pitchFamily="34" charset="-120"/>
                <a:cs typeface="Heiti TC Light"/>
              </a:rPr>
              <a:t>中共党员不准信教，</a:t>
            </a:r>
            <a:r>
              <a:rPr lang="zh-TW" altLang="en-US" dirty="0">
                <a:latin typeface="微軟正黑體" panose="020B0604030504040204" pitchFamily="34" charset="-120"/>
                <a:ea typeface="微軟正黑體" panose="020B0604030504040204" pitchFamily="34" charset="-120"/>
                <a:cs typeface="Heiti TC Light"/>
              </a:rPr>
              <a:t>经思想教育仍不放弃信教的党员，将受到处罚。评论认为，中共高调禁止党员信仰宗教，这说明了</a:t>
            </a:r>
            <a:r>
              <a:rPr lang="zh-TW" altLang="en-US" u="sng" dirty="0">
                <a:latin typeface="微軟正黑體" panose="020B0604030504040204" pitchFamily="34" charset="-120"/>
                <a:ea typeface="微軟正黑體" panose="020B0604030504040204" pitchFamily="34" charset="-120"/>
                <a:cs typeface="Heiti TC Light"/>
              </a:rPr>
              <a:t>共产主义理论破产，共产党员已经离心离德。</a:t>
            </a:r>
            <a:endParaRPr lang="en-US" u="sng" dirty="0">
              <a:latin typeface="微軟正黑體" panose="020B0604030504040204" pitchFamily="34" charset="-120"/>
              <a:ea typeface="微軟正黑體" panose="020B0604030504040204" pitchFamily="34" charset="-120"/>
              <a:cs typeface="Heiti TC Light"/>
            </a:endParaRPr>
          </a:p>
        </p:txBody>
      </p:sp>
      <p:sp>
        <p:nvSpPr>
          <p:cNvPr id="12" name="Rectangle 11"/>
          <p:cNvSpPr/>
          <p:nvPr/>
        </p:nvSpPr>
        <p:spPr>
          <a:xfrm>
            <a:off x="251520" y="4429445"/>
            <a:ext cx="8712968" cy="923330"/>
          </a:xfrm>
          <a:prstGeom prst="rect">
            <a:avLst/>
          </a:prstGeom>
        </p:spPr>
        <p:txBody>
          <a:bodyPr wrap="square">
            <a:spAutoFit/>
          </a:bodyPr>
          <a:lstStyle/>
          <a:p>
            <a:r>
              <a:rPr lang="zh-TW" altLang="en-US" b="1" dirty="0">
                <a:solidFill>
                  <a:srgbClr val="0070C0"/>
                </a:solidFill>
                <a:latin typeface="微軟正黑體" panose="020B0604030504040204" pitchFamily="34" charset="-120"/>
                <a:ea typeface="微軟正黑體" panose="020B0604030504040204" pitchFamily="34" charset="-120"/>
                <a:cs typeface="Heiti TC Light"/>
              </a:rPr>
              <a:t>万达</a:t>
            </a:r>
            <a:r>
              <a:rPr lang="zh-TW" altLang="en-US" dirty="0">
                <a:latin typeface="微軟正黑體" panose="020B0604030504040204" pitchFamily="34" charset="-120"/>
                <a:ea typeface="微軟正黑體" panose="020B0604030504040204" pitchFamily="34" charset="-120"/>
                <a:cs typeface="Heiti TC Light"/>
              </a:rPr>
              <a:t>董事长、胡润富豪榜上的中国首富</a:t>
            </a:r>
            <a:r>
              <a:rPr lang="zh-TW" altLang="en-US" b="1" dirty="0">
                <a:solidFill>
                  <a:srgbClr val="0070C0"/>
                </a:solidFill>
                <a:latin typeface="微軟正黑體" panose="020B0604030504040204" pitchFamily="34" charset="-120"/>
                <a:ea typeface="微軟正黑體" panose="020B0604030504040204" pitchFamily="34" charset="-120"/>
                <a:cs typeface="Heiti TC Light"/>
              </a:rPr>
              <a:t>王健林</a:t>
            </a:r>
            <a:r>
              <a:rPr lang="zh-TW" altLang="en-US" dirty="0">
                <a:latin typeface="微軟正黑體" panose="020B0604030504040204" pitchFamily="34" charset="-120"/>
                <a:ea typeface="微軟正黑體" panose="020B0604030504040204" pitchFamily="34" charset="-120"/>
                <a:cs typeface="Heiti TC Light"/>
              </a:rPr>
              <a:t> 面临政治、经济双重危机</a:t>
            </a:r>
            <a:r>
              <a:rPr lang="zh-TW" altLang="en-US" dirty="0" smtClean="0">
                <a:latin typeface="微軟正黑體" panose="020B0604030504040204" pitchFamily="34" charset="-120"/>
                <a:ea typeface="微軟正黑體" panose="020B0604030504040204" pitchFamily="34" charset="-120"/>
                <a:cs typeface="Heiti TC Light"/>
              </a:rPr>
              <a:t>。</a:t>
            </a:r>
            <a:endParaRPr lang="en-US" altLang="zh-TW" dirty="0" smtClean="0">
              <a:latin typeface="微軟正黑體" panose="020B0604030504040204" pitchFamily="34" charset="-120"/>
              <a:ea typeface="微軟正黑體" panose="020B0604030504040204" pitchFamily="34" charset="-120"/>
              <a:cs typeface="Heiti TC Light"/>
            </a:endParaRPr>
          </a:p>
          <a:p>
            <a:r>
              <a:rPr lang="zh-TW" altLang="en-US" dirty="0" smtClean="0">
                <a:latin typeface="微軟正黑體" panose="020B0604030504040204" pitchFamily="34" charset="-120"/>
                <a:ea typeface="微軟正黑體" panose="020B0604030504040204" pitchFamily="34" charset="-120"/>
                <a:cs typeface="Heiti TC Light"/>
              </a:rPr>
              <a:t>近</a:t>
            </a:r>
            <a:r>
              <a:rPr lang="zh-TW" altLang="en-US" dirty="0">
                <a:latin typeface="微軟正黑體" panose="020B0604030504040204" pitchFamily="34" charset="-120"/>
                <a:ea typeface="微軟正黑體" panose="020B0604030504040204" pitchFamily="34" charset="-120"/>
                <a:cs typeface="Heiti TC Light"/>
              </a:rPr>
              <a:t>几年像</a:t>
            </a:r>
            <a:r>
              <a:rPr lang="zh-TW" altLang="en-US" b="1" dirty="0">
                <a:solidFill>
                  <a:srgbClr val="0070C0"/>
                </a:solidFill>
                <a:latin typeface="微軟正黑體" panose="020B0604030504040204" pitchFamily="34" charset="-120"/>
                <a:ea typeface="微軟正黑體" panose="020B0604030504040204" pitchFamily="34" charset="-120"/>
                <a:cs typeface="Heiti TC Light"/>
              </a:rPr>
              <a:t>王健林</a:t>
            </a:r>
            <a:r>
              <a:rPr lang="zh-TW" altLang="en-US" dirty="0">
                <a:latin typeface="微軟正黑體" panose="020B0604030504040204" pitchFamily="34" charset="-120"/>
                <a:ea typeface="微軟正黑體" panose="020B0604030504040204" pitchFamily="34" charset="-120"/>
                <a:cs typeface="Heiti TC Light"/>
              </a:rPr>
              <a:t>这样</a:t>
            </a:r>
            <a:r>
              <a:rPr lang="zh-TW" altLang="en-US" b="1" u="sng" dirty="0">
                <a:solidFill>
                  <a:srgbClr val="0000FF"/>
                </a:solidFill>
                <a:latin typeface="微軟正黑體" panose="020B0604030504040204" pitchFamily="34" charset="-120"/>
                <a:ea typeface="微軟正黑體" panose="020B0604030504040204" pitchFamily="34" charset="-120"/>
                <a:cs typeface="Heiti TC Light"/>
              </a:rPr>
              <a:t>大举向海外转移资产</a:t>
            </a:r>
            <a:r>
              <a:rPr lang="zh-TW" altLang="en-US" dirty="0">
                <a:latin typeface="微軟正黑體" panose="020B0604030504040204" pitchFamily="34" charset="-120"/>
                <a:ea typeface="微軟正黑體" panose="020B0604030504040204" pitchFamily="34" charset="-120"/>
                <a:cs typeface="Heiti TC Light"/>
              </a:rPr>
              <a:t>、以及像</a:t>
            </a:r>
            <a:r>
              <a:rPr lang="zh-TW" altLang="en-US" u="sng" dirty="0">
                <a:latin typeface="微軟正黑體" panose="020B0604030504040204" pitchFamily="34" charset="-120"/>
                <a:ea typeface="微軟正黑體" panose="020B0604030504040204" pitchFamily="34" charset="-120"/>
                <a:cs typeface="Heiti TC Light"/>
              </a:rPr>
              <a:t>万达这样</a:t>
            </a:r>
            <a:r>
              <a:rPr lang="zh-TW" altLang="en-US" b="1" u="sng" dirty="0">
                <a:solidFill>
                  <a:srgbClr val="0000FF"/>
                </a:solidFill>
                <a:latin typeface="微軟正黑體" panose="020B0604030504040204" pitchFamily="34" charset="-120"/>
                <a:ea typeface="微軟正黑體" panose="020B0604030504040204" pitchFamily="34" charset="-120"/>
                <a:cs typeface="Heiti TC Light"/>
              </a:rPr>
              <a:t>举债海外扩张的企业</a:t>
            </a:r>
            <a:r>
              <a:rPr lang="zh-TW" altLang="en-US" u="sng" dirty="0" smtClean="0">
                <a:latin typeface="微軟正黑體" panose="020B0604030504040204" pitchFamily="34" charset="-120"/>
                <a:ea typeface="微軟正黑體" panose="020B0604030504040204" pitchFamily="34" charset="-120"/>
                <a:cs typeface="Heiti TC Light"/>
              </a:rPr>
              <a:t>，</a:t>
            </a:r>
            <a:endParaRPr lang="en-US" altLang="zh-TW" u="sng" dirty="0" smtClean="0">
              <a:latin typeface="微軟正黑體" panose="020B0604030504040204" pitchFamily="34" charset="-120"/>
              <a:ea typeface="微軟正黑體" panose="020B0604030504040204" pitchFamily="34" charset="-120"/>
              <a:cs typeface="Heiti TC Light"/>
            </a:endParaRPr>
          </a:p>
          <a:p>
            <a:r>
              <a:rPr lang="zh-TW" altLang="en-US" dirty="0" smtClean="0">
                <a:latin typeface="微軟正黑體" panose="020B0604030504040204" pitchFamily="34" charset="-120"/>
                <a:ea typeface="微軟正黑體" panose="020B0604030504040204" pitchFamily="34" charset="-120"/>
                <a:cs typeface="Heiti TC Light"/>
              </a:rPr>
              <a:t>让</a:t>
            </a:r>
            <a:r>
              <a:rPr lang="zh-TW" altLang="en-US" dirty="0">
                <a:latin typeface="微軟正黑體" panose="020B0604030504040204" pitchFamily="34" charset="-120"/>
                <a:ea typeface="微軟正黑體" panose="020B0604030504040204" pitchFamily="34" charset="-120"/>
                <a:cs typeface="Heiti TC Light"/>
              </a:rPr>
              <a:t>中共当局感到威胁。</a:t>
            </a:r>
            <a:endParaRPr lang="en-US" dirty="0">
              <a:latin typeface="微軟正黑體" panose="020B0604030504040204" pitchFamily="34" charset="-120"/>
              <a:ea typeface="微軟正黑體" panose="020B0604030504040204" pitchFamily="34" charset="-120"/>
              <a:cs typeface="Heiti TC Light"/>
            </a:endParaRPr>
          </a:p>
        </p:txBody>
      </p:sp>
      <p:sp>
        <p:nvSpPr>
          <p:cNvPr id="13" name="Rectangle 12"/>
          <p:cNvSpPr/>
          <p:nvPr/>
        </p:nvSpPr>
        <p:spPr>
          <a:xfrm>
            <a:off x="251520" y="5805264"/>
            <a:ext cx="8568952" cy="923330"/>
          </a:xfrm>
          <a:prstGeom prst="rect">
            <a:avLst/>
          </a:prstGeom>
        </p:spPr>
        <p:txBody>
          <a:bodyPr wrap="square">
            <a:spAutoFit/>
          </a:bodyPr>
          <a:lstStyle/>
          <a:p>
            <a:r>
              <a:rPr lang="zh-TW" altLang="en-US" dirty="0">
                <a:latin typeface="微軟正黑體" panose="020B0604030504040204" pitchFamily="34" charset="-120"/>
                <a:ea typeface="微軟正黑體" panose="020B0604030504040204" pitchFamily="34" charset="-120"/>
                <a:cs typeface="Heiti TC Light"/>
              </a:rPr>
              <a:t>近期，中共对网络的管控升级，先是</a:t>
            </a:r>
            <a:r>
              <a:rPr lang="zh-TW" altLang="en-US" b="1" dirty="0">
                <a:solidFill>
                  <a:srgbClr val="0000FF"/>
                </a:solidFill>
                <a:latin typeface="微軟正黑體" panose="020B0604030504040204" pitchFamily="34" charset="-120"/>
                <a:ea typeface="微軟正黑體" panose="020B0604030504040204" pitchFamily="34" charset="-120"/>
                <a:cs typeface="Heiti TC Light"/>
              </a:rPr>
              <a:t>关闭</a:t>
            </a:r>
            <a:r>
              <a:rPr lang="en-US" altLang="zh-TW" b="1" dirty="0" err="1">
                <a:solidFill>
                  <a:srgbClr val="0000FF"/>
                </a:solidFill>
                <a:latin typeface="微軟正黑體" panose="020B0604030504040204" pitchFamily="34" charset="-120"/>
                <a:ea typeface="微軟正黑體" panose="020B0604030504040204" pitchFamily="34" charset="-120"/>
                <a:cs typeface="Heiti TC Light"/>
              </a:rPr>
              <a:t>GreenVPN</a:t>
            </a:r>
            <a:r>
              <a:rPr lang="zh-TW" altLang="en-US" dirty="0">
                <a:latin typeface="微軟正黑體" panose="020B0604030504040204" pitchFamily="34" charset="-120"/>
                <a:ea typeface="微軟正黑體" panose="020B0604030504040204" pitchFamily="34" charset="-120"/>
                <a:cs typeface="Heiti TC Light"/>
              </a:rPr>
              <a:t>，随后公安部发出通知要求</a:t>
            </a:r>
            <a:r>
              <a:rPr lang="zh-TW" altLang="en-US">
                <a:latin typeface="微軟正黑體" panose="020B0604030504040204" pitchFamily="34" charset="-120"/>
                <a:ea typeface="微軟正黑體" panose="020B0604030504040204" pitchFamily="34" charset="-120"/>
                <a:cs typeface="Heiti TC Light"/>
              </a:rPr>
              <a:t>清理</a:t>
            </a:r>
            <a:r>
              <a:rPr lang="zh-TW" altLang="en-US" smtClean="0">
                <a:latin typeface="微軟正黑體" panose="020B0604030504040204" pitchFamily="34" charset="-120"/>
                <a:ea typeface="微軟正黑體" panose="020B0604030504040204" pitchFamily="34" charset="-120"/>
                <a:cs typeface="Heiti TC Light"/>
              </a:rPr>
              <a:t>包括</a:t>
            </a:r>
            <a:r>
              <a:rPr lang="zh-TW" altLang="en-US" b="1" smtClean="0">
                <a:solidFill>
                  <a:srgbClr val="0000FF"/>
                </a:solidFill>
                <a:latin typeface="微軟正黑體" panose="020B0604030504040204" pitchFamily="34" charset="-120"/>
                <a:ea typeface="微軟正黑體" panose="020B0604030504040204" pitchFamily="34" charset="-120"/>
                <a:cs typeface="Heiti TC Light"/>
              </a:rPr>
              <a:t>自由门、无界浏览</a:t>
            </a:r>
            <a:r>
              <a:rPr lang="zh-TW" altLang="en-US" smtClean="0">
                <a:latin typeface="微軟正黑體" panose="020B0604030504040204" pitchFamily="34" charset="-120"/>
                <a:ea typeface="微軟正黑體" panose="020B0604030504040204" pitchFamily="34" charset="-120"/>
                <a:cs typeface="Heiti TC Light"/>
              </a:rPr>
              <a:t>等</a:t>
            </a:r>
            <a:r>
              <a:rPr lang="zh-TW" altLang="en-US" dirty="0">
                <a:latin typeface="微軟正黑體" panose="020B0604030504040204" pitchFamily="34" charset="-120"/>
                <a:ea typeface="微軟正黑體" panose="020B0604030504040204" pitchFamily="34" charset="-120"/>
                <a:cs typeface="Heiti TC Light"/>
              </a:rPr>
              <a:t>各类翻墙软件。自由门总裁认为，这让人们再次聚焦翻墙软件，</a:t>
            </a:r>
            <a:r>
              <a:rPr lang="zh-TW" altLang="en-US" u="sng" dirty="0">
                <a:latin typeface="微軟正黑體" panose="020B0604030504040204" pitchFamily="34" charset="-120"/>
                <a:ea typeface="微軟正黑體" panose="020B0604030504040204" pitchFamily="34" charset="-120"/>
                <a:cs typeface="Heiti TC Light"/>
              </a:rPr>
              <a:t>从而掀起大陆民众寻真相的高潮。中共无法做到真正的封网，除非断网。</a:t>
            </a:r>
            <a:endParaRPr lang="en-US" u="sng" dirty="0">
              <a:latin typeface="微軟正黑體" panose="020B0604030504040204" pitchFamily="34" charset="-120"/>
              <a:ea typeface="微軟正黑體" panose="020B0604030504040204" pitchFamily="34" charset="-120"/>
              <a:cs typeface="Heiti TC Light"/>
            </a:endParaRPr>
          </a:p>
        </p:txBody>
      </p:sp>
      <p:sp>
        <p:nvSpPr>
          <p:cNvPr id="4" name="TextBox 3"/>
          <p:cNvSpPr txBox="1"/>
          <p:nvPr/>
        </p:nvSpPr>
        <p:spPr>
          <a:xfrm>
            <a:off x="111722" y="899428"/>
            <a:ext cx="1800493" cy="369332"/>
          </a:xfrm>
          <a:prstGeom prst="rect">
            <a:avLst/>
          </a:prstGeom>
          <a:noFill/>
        </p:spPr>
        <p:txBody>
          <a:bodyPr wrap="none" rtlCol="0">
            <a:spAutoFit/>
          </a:bodyPr>
          <a:lstStyle/>
          <a:p>
            <a:r>
              <a:rPr lang="zh-TW" altLang="en-US" b="1" smtClean="0">
                <a:solidFill>
                  <a:srgbClr val="FF0000"/>
                </a:solidFill>
                <a:latin typeface="微軟正黑體" panose="020B0604030504040204" pitchFamily="34" charset="-120"/>
                <a:ea typeface="微軟正黑體" panose="020B0604030504040204" pitchFamily="34" charset="-120"/>
                <a:cs typeface="Heiti TC Light"/>
              </a:rPr>
              <a:t>高温天气持续！</a:t>
            </a:r>
            <a:endParaRPr lang="en-US" b="1" dirty="0">
              <a:solidFill>
                <a:srgbClr val="FF0000"/>
              </a:solidFill>
              <a:latin typeface="微軟正黑體" panose="020B0604030504040204" pitchFamily="34" charset="-120"/>
              <a:ea typeface="微軟正黑體" panose="020B0604030504040204" pitchFamily="34" charset="-120"/>
              <a:cs typeface="Heiti TC Light"/>
            </a:endParaRPr>
          </a:p>
        </p:txBody>
      </p:sp>
      <p:sp>
        <p:nvSpPr>
          <p:cNvPr id="14" name="TextBox 13"/>
          <p:cNvSpPr txBox="1"/>
          <p:nvPr/>
        </p:nvSpPr>
        <p:spPr>
          <a:xfrm>
            <a:off x="107504" y="2780928"/>
            <a:ext cx="3185487" cy="369332"/>
          </a:xfrm>
          <a:prstGeom prst="rect">
            <a:avLst/>
          </a:prstGeom>
          <a:noFill/>
        </p:spPr>
        <p:txBody>
          <a:bodyPr wrap="none" rtlCol="0">
            <a:spAutoFit/>
          </a:bodyPr>
          <a:lstStyle/>
          <a:p>
            <a:r>
              <a:rPr lang="zh-TW" altLang="en-US" b="1" smtClean="0">
                <a:solidFill>
                  <a:srgbClr val="FF0000"/>
                </a:solidFill>
                <a:latin typeface="微軟正黑體" panose="020B0604030504040204" pitchFamily="34" charset="-120"/>
                <a:ea typeface="微軟正黑體" panose="020B0604030504040204" pitchFamily="34" charset="-120"/>
                <a:cs typeface="Heiti TC Light"/>
              </a:rPr>
              <a:t>宗教局长禁止党员信仰宗教！</a:t>
            </a:r>
            <a:endParaRPr lang="en-US" b="1" dirty="0">
              <a:solidFill>
                <a:srgbClr val="FF0000"/>
              </a:solidFill>
              <a:latin typeface="微軟正黑體" panose="020B0604030504040204" pitchFamily="34" charset="-120"/>
              <a:ea typeface="微軟正黑體" panose="020B0604030504040204" pitchFamily="34" charset="-120"/>
              <a:cs typeface="Heiti TC Light"/>
            </a:endParaRPr>
          </a:p>
        </p:txBody>
      </p:sp>
      <p:sp>
        <p:nvSpPr>
          <p:cNvPr id="15" name="TextBox 14"/>
          <p:cNvSpPr txBox="1"/>
          <p:nvPr/>
        </p:nvSpPr>
        <p:spPr>
          <a:xfrm>
            <a:off x="107504" y="4067780"/>
            <a:ext cx="2262158" cy="369332"/>
          </a:xfrm>
          <a:prstGeom prst="rect">
            <a:avLst/>
          </a:prstGeom>
          <a:noFill/>
        </p:spPr>
        <p:txBody>
          <a:bodyPr wrap="none" rtlCol="0">
            <a:spAutoFit/>
          </a:bodyPr>
          <a:lstStyle/>
          <a:p>
            <a:r>
              <a:rPr lang="zh-TW" altLang="en-US" b="1" smtClean="0">
                <a:solidFill>
                  <a:srgbClr val="FF0000"/>
                </a:solidFill>
                <a:latin typeface="微軟正黑體" panose="020B0604030504040204" pitchFamily="34" charset="-120"/>
                <a:ea typeface="微軟正黑體" panose="020B0604030504040204" pitchFamily="34" charset="-120"/>
                <a:cs typeface="Heiti TC Light"/>
              </a:rPr>
              <a:t>首富海外转移资产！</a:t>
            </a:r>
            <a:endParaRPr lang="en-US" b="1" dirty="0">
              <a:solidFill>
                <a:srgbClr val="FF0000"/>
              </a:solidFill>
              <a:latin typeface="微軟正黑體" panose="020B0604030504040204" pitchFamily="34" charset="-120"/>
              <a:ea typeface="微軟正黑體" panose="020B0604030504040204" pitchFamily="34" charset="-120"/>
              <a:cs typeface="Heiti TC Light"/>
            </a:endParaRPr>
          </a:p>
        </p:txBody>
      </p:sp>
      <p:sp>
        <p:nvSpPr>
          <p:cNvPr id="16" name="TextBox 15"/>
          <p:cNvSpPr txBox="1"/>
          <p:nvPr/>
        </p:nvSpPr>
        <p:spPr>
          <a:xfrm>
            <a:off x="107211" y="5364946"/>
            <a:ext cx="3185487" cy="369332"/>
          </a:xfrm>
          <a:prstGeom prst="rect">
            <a:avLst/>
          </a:prstGeom>
          <a:noFill/>
        </p:spPr>
        <p:txBody>
          <a:bodyPr wrap="none" rtlCol="0">
            <a:spAutoFit/>
          </a:bodyPr>
          <a:lstStyle/>
          <a:p>
            <a:r>
              <a:rPr lang="zh-TW" altLang="en-US" b="1" smtClean="0">
                <a:solidFill>
                  <a:srgbClr val="FF0000"/>
                </a:solidFill>
                <a:latin typeface="微軟正黑體" panose="020B0604030504040204" pitchFamily="34" charset="-120"/>
                <a:ea typeface="微軟正黑體" panose="020B0604030504040204" pitchFamily="34" charset="-120"/>
                <a:cs typeface="Heiti TC Light"/>
              </a:rPr>
              <a:t>封网反而掀起民众翻墙的渴望</a:t>
            </a:r>
            <a:endParaRPr lang="en-US" b="1" dirty="0">
              <a:solidFill>
                <a:srgbClr val="FF0000"/>
              </a:solidFill>
              <a:latin typeface="微軟正黑體" panose="020B0604030504040204" pitchFamily="34" charset="-120"/>
              <a:ea typeface="微軟正黑體" panose="020B0604030504040204" pitchFamily="34" charset="-120"/>
              <a:cs typeface="Heiti TC Light"/>
            </a:endParaRPr>
          </a:p>
        </p:txBody>
      </p:sp>
    </p:spTree>
    <p:extLst>
      <p:ext uri="{BB962C8B-B14F-4D97-AF65-F5344CB8AC3E}">
        <p14:creationId xmlns:p14="http://schemas.microsoft.com/office/powerpoint/2010/main" val="150733377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圖中高亮顯示的是江蘇省"/>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0" y="476672"/>
            <a:ext cx="9178146" cy="2016224"/>
          </a:xfrm>
          <a:prstGeom prst="rect">
            <a:avLst/>
          </a:prstGeom>
          <a:solidFill>
            <a:srgbClr val="4F6228">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TW" altLang="en-US" sz="3200" b="1" dirty="0" smtClean="0">
                <a:latin typeface="微軟正黑體" panose="020B0604030504040204" pitchFamily="34" charset="-120"/>
                <a:ea typeface="微軟正黑體" panose="020B0604030504040204" pitchFamily="34" charset="-120"/>
              </a:rPr>
              <a:t>江苏省</a:t>
            </a:r>
            <a:endParaRPr lang="en-US" altLang="zh-TW" sz="3200" b="1" dirty="0" smtClean="0">
              <a:latin typeface="微軟正黑體" panose="020B0604030504040204" pitchFamily="34" charset="-120"/>
              <a:ea typeface="微軟正黑體" panose="020B0604030504040204" pitchFamily="34" charset="-120"/>
            </a:endParaRPr>
          </a:p>
          <a:p>
            <a:pPr algn="ctr"/>
            <a:r>
              <a:rPr lang="en-US" altLang="zh-TW" sz="3200" b="1" dirty="0" smtClean="0">
                <a:latin typeface="微軟正黑體" panose="020B0604030504040204" pitchFamily="34" charset="-120"/>
                <a:ea typeface="微軟正黑體" panose="020B0604030504040204" pitchFamily="34" charset="-120"/>
              </a:rPr>
              <a:t>RTC</a:t>
            </a:r>
            <a:r>
              <a:rPr lang="zh-TW" altLang="zh-TW" sz="3200" b="1" dirty="0" smtClean="0">
                <a:latin typeface="微軟正黑體" panose="020B0604030504040204" pitchFamily="34" charset="-120"/>
                <a:ea typeface="微軟正黑體" panose="020B0604030504040204" pitchFamily="34" charset="-120"/>
              </a:rPr>
              <a:t>专案</a:t>
            </a:r>
            <a:r>
              <a:rPr lang="zh-CN" altLang="zh-TW" sz="3200" b="1" dirty="0" smtClean="0">
                <a:latin typeface="微軟正黑體" panose="020B0604030504040204" pitchFamily="34" charset="-120"/>
                <a:ea typeface="微軟正黑體" panose="020B0604030504040204" pitchFamily="34" charset="-120"/>
              </a:rPr>
              <a:t>说明参考资料</a:t>
            </a:r>
            <a:endParaRPr lang="en-US" altLang="zh-CN" sz="3200" b="1" dirty="0" smtClean="0">
              <a:latin typeface="微軟正黑體" panose="020B0604030504040204" pitchFamily="34" charset="-120"/>
              <a:ea typeface="微軟正黑體" panose="020B0604030504040204" pitchFamily="34" charset="-120"/>
            </a:endParaRPr>
          </a:p>
          <a:p>
            <a:pPr algn="r"/>
            <a:endParaRPr lang="en-US" altLang="zh-TW" sz="2400" dirty="0" smtClean="0">
              <a:latin typeface="微軟正黑體" panose="020B0604030504040204" pitchFamily="34" charset="-120"/>
              <a:ea typeface="微軟正黑體" panose="020B0604030504040204" pitchFamily="34" charset="-120"/>
            </a:endParaRPr>
          </a:p>
        </p:txBody>
      </p:sp>
      <p:sp>
        <p:nvSpPr>
          <p:cNvPr id="2" name="矩形 1"/>
          <p:cNvSpPr/>
          <p:nvPr/>
        </p:nvSpPr>
        <p:spPr>
          <a:xfrm>
            <a:off x="296586" y="653787"/>
            <a:ext cx="497252" cy="830997"/>
          </a:xfrm>
          <a:prstGeom prst="rect">
            <a:avLst/>
          </a:prstGeom>
        </p:spPr>
        <p:txBody>
          <a:bodyPr wrap="none">
            <a:spAutoFit/>
          </a:bodyPr>
          <a:lstStyle/>
          <a:p>
            <a:r>
              <a:rPr lang="en-US" altLang="zh-TW" sz="4800" dirty="0">
                <a:solidFill>
                  <a:schemeClr val="bg1"/>
                </a:solidFill>
              </a:rPr>
              <a:t>3</a:t>
            </a:r>
            <a:endParaRPr lang="zh-TW" altLang="en-US" sz="4800" dirty="0">
              <a:solidFill>
                <a:schemeClr val="bg1"/>
              </a:solidFill>
            </a:endParaRPr>
          </a:p>
        </p:txBody>
      </p:sp>
    </p:spTree>
    <p:extLst>
      <p:ext uri="{BB962C8B-B14F-4D97-AF65-F5344CB8AC3E}">
        <p14:creationId xmlns:p14="http://schemas.microsoft.com/office/powerpoint/2010/main" val="14163590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1426</TotalTime>
  <Words>5533</Words>
  <Application>Microsoft Office PowerPoint</Application>
  <PresentationFormat>如螢幕大小 (4:3)</PresentationFormat>
  <Paragraphs>414</Paragraphs>
  <Slides>31</Slides>
  <Notes>18</Notes>
  <HiddenSlides>0</HiddenSlides>
  <MMClips>0</MMClips>
  <ScaleCrop>false</ScaleCrop>
  <HeadingPairs>
    <vt:vector size="6" baseType="variant">
      <vt:variant>
        <vt:lpstr>使用字型</vt:lpstr>
      </vt:variant>
      <vt:variant>
        <vt:i4>10</vt:i4>
      </vt:variant>
      <vt:variant>
        <vt:lpstr>佈景主題</vt:lpstr>
      </vt:variant>
      <vt:variant>
        <vt:i4>1</vt:i4>
      </vt:variant>
      <vt:variant>
        <vt:lpstr>投影片標題</vt:lpstr>
      </vt:variant>
      <vt:variant>
        <vt:i4>31</vt:i4>
      </vt:variant>
    </vt:vector>
  </HeadingPairs>
  <TitlesOfParts>
    <vt:vector size="42" baseType="lpstr">
      <vt:lpstr>Heiti TC Light</vt:lpstr>
      <vt:lpstr>PingFang TC Regular</vt:lpstr>
      <vt:lpstr>PingFang TC Semibold</vt:lpstr>
      <vt:lpstr>宋体</vt:lpstr>
      <vt:lpstr>微軟正黑體</vt:lpstr>
      <vt:lpstr>新細明體</vt:lpstr>
      <vt:lpstr>Arial</vt:lpstr>
      <vt:lpstr>Calibri</vt:lpstr>
      <vt:lpstr>Helvetica</vt:lpstr>
      <vt:lpstr>Wingdings</vt:lpstr>
      <vt:lpstr>Office 佈景主題</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lpstr>PowerPoint 簡報</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Windows 使用者</dc:creator>
  <cp:lastModifiedBy>SAFE</cp:lastModifiedBy>
  <cp:revision>136</cp:revision>
  <dcterms:created xsi:type="dcterms:W3CDTF">2017-07-01T07:48:25Z</dcterms:created>
  <dcterms:modified xsi:type="dcterms:W3CDTF">2017-08-07T13:27:18Z</dcterms:modified>
</cp:coreProperties>
</file>