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9" r:id="rId2"/>
    <p:sldId id="260" r:id="rId3"/>
    <p:sldId id="262" r:id="rId4"/>
    <p:sldId id="297" r:id="rId5"/>
    <p:sldId id="300" r:id="rId6"/>
    <p:sldId id="256" r:id="rId7"/>
    <p:sldId id="257" r:id="rId8"/>
    <p:sldId id="264" r:id="rId9"/>
    <p:sldId id="263" r:id="rId10"/>
    <p:sldId id="295" r:id="rId11"/>
    <p:sldId id="266" r:id="rId12"/>
    <p:sldId id="267" r:id="rId13"/>
    <p:sldId id="301" r:id="rId14"/>
    <p:sldId id="274" r:id="rId15"/>
    <p:sldId id="275" r:id="rId16"/>
    <p:sldId id="277" r:id="rId17"/>
    <p:sldId id="278" r:id="rId18"/>
    <p:sldId id="287" r:id="rId19"/>
    <p:sldId id="273" r:id="rId20"/>
    <p:sldId id="270" r:id="rId21"/>
    <p:sldId id="294" r:id="rId22"/>
    <p:sldId id="279" r:id="rId23"/>
    <p:sldId id="280" r:id="rId24"/>
    <p:sldId id="299" r:id="rId25"/>
    <p:sldId id="282" r:id="rId26"/>
    <p:sldId id="283" r:id="rId27"/>
    <p:sldId id="298" r:id="rId28"/>
    <p:sldId id="284" r:id="rId29"/>
    <p:sldId id="292" r:id="rId30"/>
    <p:sldId id="293" r:id="rId31"/>
    <p:sldId id="290" r:id="rId32"/>
    <p:sldId id="289" r:id="rId33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1" autoAdjust="0"/>
    <p:restoredTop sz="87245" autoAdjust="0"/>
  </p:normalViewPr>
  <p:slideViewPr>
    <p:cSldViewPr>
      <p:cViewPr varScale="1">
        <p:scale>
          <a:sx n="90" d="100"/>
          <a:sy n="90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47EDAF5-D5F6-481F-8243-55F2B398F6A8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88129BB-BB14-427B-A891-5CBF98E639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zh.wikipedia.org/w/index.php?title=%E6%B2%88%E9%98%B3%E6%97%A5%E6%8A%A5&amp;action=edit&amp;redlink=1" TargetMode="External"/><Relationship Id="rId13" Type="http://schemas.openxmlformats.org/officeDocument/2006/relationships/hyperlink" Target="https://zh.wikipedia.org/w/index.php?title=%E6%96%B0%E5%95%86%E6%8A%A5&amp;action=edit&amp;redlink=1" TargetMode="External"/><Relationship Id="rId18" Type="http://schemas.openxmlformats.org/officeDocument/2006/relationships/hyperlink" Target="https://zh.wikipedia.org/w/index.php?title=%E9%B8%AD%E7%BB%BF%E6%B1%9F%E6%99%9A%E6%8A%A5&amp;action=edit&amp;redlink=1" TargetMode="External"/><Relationship Id="rId3" Type="http://schemas.openxmlformats.org/officeDocument/2006/relationships/hyperlink" Target="https://zh.wikipedia.org/wiki/%E8%BE%BD%E5%AE%81%E6%97%A5%E6%8A%A5" TargetMode="External"/><Relationship Id="rId7" Type="http://schemas.openxmlformats.org/officeDocument/2006/relationships/hyperlink" Target="https://zh.wikipedia.org/w/index.php?title=%E6%97%B6%E4%BB%A3%E5%95%86%E6%8A%A5&amp;action=edit&amp;redlink=1" TargetMode="External"/><Relationship Id="rId12" Type="http://schemas.openxmlformats.org/officeDocument/2006/relationships/hyperlink" Target="https://zh.wikipedia.org/wiki/%E5%A4%A7%E8%BF%9E%E6%99%9A%E6%8A%A5" TargetMode="External"/><Relationship Id="rId17" Type="http://schemas.openxmlformats.org/officeDocument/2006/relationships/hyperlink" Target="https://zh.wikipedia.org/w/index.php?title=%E6%9C%AC%E6%BA%AA%E6%99%9A%E6%8A%A5&amp;action=edit&amp;redlink=1" TargetMode="External"/><Relationship Id="rId2" Type="http://schemas.openxmlformats.org/officeDocument/2006/relationships/slide" Target="../slides/slide25.xml"/><Relationship Id="rId16" Type="http://schemas.openxmlformats.org/officeDocument/2006/relationships/hyperlink" Target="https://zh.wikipedia.org/w/index.php?title=%E6%8A%9A%E9%A1%BA%E6%99%9A%E6%8A%A5&amp;action=edit&amp;redlink=1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zh.wikipedia.org/w/index.php?title=%E5%8C%97%E6%96%B9%E6%99%A8%E6%8A%A5&amp;action=edit&amp;redlink=1" TargetMode="External"/><Relationship Id="rId11" Type="http://schemas.openxmlformats.org/officeDocument/2006/relationships/hyperlink" Target="https://zh.wikipedia.org/w/index.php?title=%E5%A4%A7%E8%BF%9E%E6%97%A5%E6%8A%A5&amp;action=edit&amp;redlink=1" TargetMode="External"/><Relationship Id="rId5" Type="http://schemas.openxmlformats.org/officeDocument/2006/relationships/hyperlink" Target="https://zh.wikipedia.org/wiki/%E5%8D%8A%E5%B2%9B%E6%99%A8%E6%8A%A5" TargetMode="External"/><Relationship Id="rId15" Type="http://schemas.openxmlformats.org/officeDocument/2006/relationships/hyperlink" Target="https://zh.wikipedia.org/w/index.php?title=%E5%8D%83%E5%B1%B1%E6%99%9A%E6%8A%A5&amp;action=edit&amp;redlink=1" TargetMode="External"/><Relationship Id="rId10" Type="http://schemas.openxmlformats.org/officeDocument/2006/relationships/hyperlink" Target="https://zh.wikipedia.org/w/index.php?title=%E6%B2%88%E9%98%B3%E5%9C%B0%E9%93%81%E7%AC%AC%E4%B8%80%E6%97%B6%E9%97%B4&amp;action=edit&amp;redlink=1" TargetMode="External"/><Relationship Id="rId4" Type="http://schemas.openxmlformats.org/officeDocument/2006/relationships/hyperlink" Target="https://zh.wikipedia.org/wiki/%E8%BE%BD%E6%B2%88%E6%99%9A%E6%8A%A5" TargetMode="External"/><Relationship Id="rId9" Type="http://schemas.openxmlformats.org/officeDocument/2006/relationships/hyperlink" Target="https://zh.wikipedia.org/w/index.php?title=%E6%B2%88%E9%98%B3%E6%99%9A%E6%8A%A5&amp;action=edit&amp;redlink=1" TargetMode="External"/><Relationship Id="rId14" Type="http://schemas.openxmlformats.org/officeDocument/2006/relationships/hyperlink" Target="https://zh.wikipedia.org/wiki/%E5%8D%8E%E5%95%86%E6%99%A8%E6%8A%A5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ochtimes.com/gb/tag/%E8%BE%BD%E5%AE%81%E5%B8%AE.html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library.minghui.org/victim/52,,1,1.htm" TargetMode="External"/><Relationship Id="rId3" Type="http://schemas.openxmlformats.org/officeDocument/2006/relationships/hyperlink" Target="http://library.minghui.org/victim/11,,3,1.htm" TargetMode="External"/><Relationship Id="rId7" Type="http://schemas.openxmlformats.org/officeDocument/2006/relationships/hyperlink" Target="http://library.minghui.org/victim/100,,3,1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library.minghui.org/victim/98,,3,1.htm" TargetMode="External"/><Relationship Id="rId11" Type="http://schemas.openxmlformats.org/officeDocument/2006/relationships/hyperlink" Target="http://library.minghui.org/victim/11,,1,1.htm" TargetMode="External"/><Relationship Id="rId5" Type="http://schemas.openxmlformats.org/officeDocument/2006/relationships/hyperlink" Target="http://library.minghui.org/victim/52,,3,1.htm" TargetMode="External"/><Relationship Id="rId10" Type="http://schemas.openxmlformats.org/officeDocument/2006/relationships/hyperlink" Target="http://library.minghui.org/victim/100,,1,1.htm" TargetMode="External"/><Relationship Id="rId4" Type="http://schemas.openxmlformats.org/officeDocument/2006/relationships/hyperlink" Target="http://library.minghui.org/victim/32,,3,1.htm" TargetMode="External"/><Relationship Id="rId9" Type="http://schemas.openxmlformats.org/officeDocument/2006/relationships/hyperlink" Target="http://library.minghui.org/victim/32,,1,1.htm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741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0CE742-F124-4726-ACF1-0975DDE95D75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zh-TW" smtClean="0"/>
              <a:t>二零一四年十二月十二日，据悉，在阜新市政法委副书记王秋博、市公安局局长杨振幅等人的压力下，阜蒙县检察院起诉了吴俊和等四名法轮功学员，此迫害案件被移交到阜蒙县法院。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403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C4E00A-5243-4096-9317-DC488E083443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今天你們讓民眾舉報法輪功學員，明天就換民眾舉報你們迫害法輪功學員。</a:t>
            </a:r>
          </a:p>
        </p:txBody>
      </p:sp>
      <p:sp>
        <p:nvSpPr>
          <p:cNvPr id="4710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88B964-63E0-4628-9896-D664E2EB4DCF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zh-TW" smtClean="0"/>
              <a:t>二零一四年十二月十二日，据悉，在阜新市政法委副书记王秋博、市公安局局长杨振幅等人的压力下，阜蒙县检察院起诉了吴俊和等四名法轮功学员，此迫害案件被移交到阜蒙县法院。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915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3B70D5-11F3-410B-8AFE-CF55FC4EB4B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今天你們讓民眾舉報法輪功學員，明天就換民眾舉報你們迫害法輪功學員。</a:t>
            </a:r>
            <a:endParaRPr lang="en-US" altLang="zh-TW" smtClean="0"/>
          </a:p>
          <a:p>
            <a:pPr eaLnBrk="1" hangingPunct="1">
              <a:spcBef>
                <a:spcPct val="0"/>
              </a:spcBef>
            </a:pPr>
            <a:endParaRPr lang="en-US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en-US" b="1" smtClean="0"/>
              <a:t>報紙</a:t>
            </a:r>
            <a:endParaRPr lang="en-US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en-US" b="1" smtClean="0"/>
              <a:t>遼寧報業傳媒集團</a:t>
            </a:r>
            <a:r>
              <a:rPr lang="zh-TW" altLang="en-US" smtClean="0"/>
              <a:t>：</a:t>
            </a:r>
            <a:r>
              <a:rPr lang="zh-TW" altLang="en-US" smtClean="0">
                <a:hlinkClick r:id="rId3" tooltip="遼寧日報"/>
              </a:rPr>
              <a:t>遼寧日報</a:t>
            </a:r>
            <a:r>
              <a:rPr lang="zh-TW" altLang="en-US" smtClean="0"/>
              <a:t>和</a:t>
            </a:r>
            <a:r>
              <a:rPr lang="zh-TW" altLang="en-US" smtClean="0">
                <a:hlinkClick r:id="rId4" tooltip="遼瀋晚報"/>
              </a:rPr>
              <a:t>遼瀋晚報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5" tooltip="半島晨報"/>
              </a:rPr>
              <a:t>半島晨報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6" tooltip="北方晨報（頁面不存在）"/>
              </a:rPr>
              <a:t>北方晨報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7" tooltip="時代商報（頁面不存在）"/>
              </a:rPr>
              <a:t>時代商報</a:t>
            </a:r>
            <a:r>
              <a:rPr lang="zh-TW" altLang="en-US" smtClean="0"/>
              <a:t>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en-US" b="1" smtClean="0"/>
              <a:t>瀋陽日報報業集團</a:t>
            </a:r>
            <a:r>
              <a:rPr lang="zh-TW" altLang="en-US" smtClean="0"/>
              <a:t>：</a:t>
            </a:r>
            <a:r>
              <a:rPr lang="zh-TW" altLang="en-US" smtClean="0">
                <a:hlinkClick r:id="rId8" tooltip="瀋陽日報（頁面不存在）"/>
              </a:rPr>
              <a:t>瀋陽日報</a:t>
            </a:r>
            <a:r>
              <a:rPr lang="zh-TW" altLang="en-US" smtClean="0"/>
              <a:t>和</a:t>
            </a:r>
            <a:r>
              <a:rPr lang="zh-TW" altLang="en-US" smtClean="0">
                <a:hlinkClick r:id="rId9" tooltip="瀋陽晚報（頁面不存在）"/>
              </a:rPr>
              <a:t>瀋陽晚報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10" tooltip="瀋陽地鐵第一時間（頁面不存在）"/>
              </a:rPr>
              <a:t>瀋陽地鐵第一時間</a:t>
            </a:r>
            <a:r>
              <a:rPr lang="zh-TW" altLang="en-US" smtClean="0"/>
              <a:t>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en-US" b="1" smtClean="0"/>
              <a:t>大連報業集團</a:t>
            </a:r>
            <a:r>
              <a:rPr lang="zh-TW" altLang="en-US" smtClean="0"/>
              <a:t>：</a:t>
            </a:r>
            <a:r>
              <a:rPr lang="zh-TW" altLang="en-US" smtClean="0">
                <a:hlinkClick r:id="rId11" tooltip="大連日報（頁面不存在）"/>
              </a:rPr>
              <a:t>大連日報</a:t>
            </a:r>
            <a:r>
              <a:rPr lang="zh-TW" altLang="en-US" smtClean="0"/>
              <a:t>和</a:t>
            </a:r>
            <a:r>
              <a:rPr lang="zh-TW" altLang="en-US" smtClean="0">
                <a:hlinkClick r:id="rId12" tooltip="大連晚報"/>
              </a:rPr>
              <a:t>大連晚報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13" tooltip="新商報（頁面不存在）"/>
              </a:rPr>
              <a:t>新商報</a:t>
            </a:r>
            <a:r>
              <a:rPr lang="zh-TW" altLang="en-US" smtClean="0"/>
              <a:t>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en-US" smtClean="0"/>
              <a:t>其他：</a:t>
            </a:r>
            <a:r>
              <a:rPr lang="zh-TW" altLang="en-US" smtClean="0">
                <a:hlinkClick r:id="rId14" tooltip="華商晨報"/>
              </a:rPr>
              <a:t>華商晨報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15" tooltip="千山晚報（頁面不存在）"/>
              </a:rPr>
              <a:t>千山晚報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16" tooltip="撫順晚報（頁面不存在）"/>
              </a:rPr>
              <a:t>撫順晚報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17" tooltip="本溪晚報（頁面不存在）"/>
              </a:rPr>
              <a:t>本溪晚報</a:t>
            </a:r>
            <a:r>
              <a:rPr lang="zh-TW" altLang="en-US" smtClean="0"/>
              <a:t>、</a:t>
            </a:r>
            <a:r>
              <a:rPr lang="zh-TW" altLang="en-US" smtClean="0">
                <a:hlinkClick r:id="rId18" tooltip="鴨綠江晚報（頁面不存在）"/>
              </a:rPr>
              <a:t>鴨綠江晚報</a:t>
            </a:r>
            <a:r>
              <a:rPr lang="zh-TW" altLang="en-US" smtClean="0"/>
              <a:t>等。</a:t>
            </a:r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5222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2B71FD-7CB9-4AC8-82A5-FDEE386DCE6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刘山</a:t>
            </a:r>
            <a:r>
              <a:rPr lang="en-US" altLang="zh-CN" smtClean="0">
                <a:latin typeface="微軟正黑體" pitchFamily="34" charset="-120"/>
                <a:ea typeface="微軟正黑體" pitchFamily="34" charset="-120"/>
              </a:rPr>
              <a:t>99</a:t>
            </a:r>
            <a:r>
              <a:rPr lang="zh-CN" altLang="en-US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CN" smtClean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CN" altLang="en-US" smtClean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lang="en-US" altLang="zh-CN" smtClean="0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lang="zh-CN" altLang="en-US" smtClean="0">
                <a:latin typeface="微軟正黑體" pitchFamily="34" charset="-120"/>
                <a:ea typeface="微軟正黑體" pitchFamily="34" charset="-120"/>
              </a:rPr>
              <a:t>日曾去大连市政府上访，回校后被学校领导严密监视，</a:t>
            </a:r>
            <a:r>
              <a:rPr lang="en-US" altLang="zh-CN" smtClean="0">
                <a:latin typeface="微軟正黑體" pitchFamily="34" charset="-120"/>
                <a:ea typeface="微軟正黑體" pitchFamily="34" charset="-120"/>
              </a:rPr>
              <a:t>01</a:t>
            </a: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CN" smtClean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CN" altLang="en-US" smtClean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lang="en-US" altLang="zh-CN" smtClean="0">
                <a:latin typeface="微軟正黑體" pitchFamily="34" charset="-120"/>
                <a:ea typeface="微軟正黑體" pitchFamily="34" charset="-120"/>
              </a:rPr>
              <a:t>9</a:t>
            </a:r>
            <a:r>
              <a:rPr lang="zh-CN" altLang="en-US" smtClean="0">
                <a:latin typeface="微軟正黑體" pitchFamily="34" charset="-120"/>
                <a:ea typeface="微軟正黑體" pitchFamily="34" charset="-120"/>
              </a:rPr>
              <a:t>日早上，一伙便衣闯入刘山的宿舍</a:t>
            </a: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將其綁架。</a:t>
            </a:r>
            <a:endParaRPr lang="en-US" altLang="zh-TW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5427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1E2CF-19C7-4555-A12B-E97B65BE5223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zh-TW" smtClean="0"/>
              <a:t>二零一四年十二月十二日，据悉，在阜新市政法委副书记王秋博、市公安局局长杨振幅等人的压力下，阜蒙县检察院起诉了吴俊和等四名法轮功学员，此迫害案件被移交到阜蒙县法院。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5734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A67F77-B3E2-4B9B-889F-3B376FFFBD6C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主要是重工業及原料中心。</a:t>
            </a:r>
          </a:p>
        </p:txBody>
      </p:sp>
      <p:sp>
        <p:nvSpPr>
          <p:cNvPr id="2457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41BA70-1545-403D-92E2-E74FAE9E288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報導稱，陳政高在遼寧省親自督辦的「人間地獄」</a:t>
            </a:r>
            <a:r>
              <a:rPr lang="en-US" altLang="zh-TW" smtClean="0"/>
              <a:t>——</a:t>
            </a:r>
            <a:r>
              <a:rPr lang="zh-TW" altLang="en-US" smtClean="0"/>
              <a:t>馬三家勞教所罪惡纍纍。僅舉例：</a:t>
            </a:r>
            <a:r>
              <a:rPr lang="en-US" altLang="zh-TW" smtClean="0"/>
              <a:t>2000</a:t>
            </a:r>
            <a:r>
              <a:rPr lang="zh-TW" altLang="en-US" smtClean="0"/>
              <a:t>年</a:t>
            </a:r>
            <a:r>
              <a:rPr lang="en-US" altLang="zh-TW" smtClean="0"/>
              <a:t>10</a:t>
            </a:r>
            <a:r>
              <a:rPr lang="zh-TW" altLang="en-US" smtClean="0"/>
              <a:t>月，馬三家勞教院將</a:t>
            </a:r>
            <a:r>
              <a:rPr lang="en-US" altLang="zh-TW" smtClean="0"/>
              <a:t>18</a:t>
            </a:r>
            <a:r>
              <a:rPr lang="zh-TW" altLang="en-US" smtClean="0"/>
              <a:t>名女法輪功學員扒光衣服推入男牢，此事震驚國際。殘酷的迫害導致至少</a:t>
            </a:r>
            <a:r>
              <a:rPr lang="en-US" altLang="zh-TW" smtClean="0"/>
              <a:t>5</a:t>
            </a:r>
            <a:r>
              <a:rPr lang="zh-TW" altLang="en-US" smtClean="0"/>
              <a:t>人死亡、</a:t>
            </a:r>
            <a:r>
              <a:rPr lang="en-US" altLang="zh-TW" smtClean="0"/>
              <a:t>7</a:t>
            </a:r>
            <a:r>
              <a:rPr lang="zh-TW" altLang="en-US" smtClean="0"/>
              <a:t>人精神失常、多人致殘</a:t>
            </a:r>
            <a:endParaRPr lang="en-US" altLang="zh-TW" smtClean="0"/>
          </a:p>
          <a:p>
            <a:pPr eaLnBrk="1" hangingPunct="1">
              <a:spcBef>
                <a:spcPct val="0"/>
              </a:spcBef>
            </a:pPr>
            <a:endParaRPr lang="en-US" altLang="zh-TW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微軟正黑體" pitchFamily="34" charset="-120"/>
                <a:ea typeface="微軟正黑體" pitchFamily="34" charset="-120"/>
              </a:rPr>
              <a:t>中国东北地区的概念主要在近代形成，包括黑龙江、吉林和辽宁三省。东北三省是中国的一个地理大区，具有重要的战略地位。江泽民上台之后，东北三省成为江派势力长期掌控之地，江派的多位要员都曾任职东北，在吉林形成了以张德江为首的“吉林帮”，在辽宁形成了以李长春、薄熙来为首的“</a:t>
            </a:r>
            <a:r>
              <a:rPr lang="zh-CN" altLang="en-US" smtClean="0">
                <a:latin typeface="微軟正黑體" pitchFamily="34" charset="-120"/>
                <a:ea typeface="微軟正黑體" pitchFamily="34" charset="-120"/>
                <a:hlinkClick r:id="rId3"/>
              </a:rPr>
              <a:t>辽宁帮</a:t>
            </a:r>
            <a:r>
              <a:rPr lang="zh-CN" altLang="en-US" smtClean="0">
                <a:latin typeface="微軟正黑體" pitchFamily="34" charset="-120"/>
                <a:ea typeface="微軟正黑體" pitchFamily="34" charset="-120"/>
              </a:rPr>
              <a:t>”，这些团伙都紧跟江泽民，在习近平针对江泽民集团反腐打虎过程中，这些势力一直在抵抗甚至搅局。</a:t>
            </a:r>
            <a:endParaRPr lang="zh-TW" altLang="en-US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662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8A5620-DA4A-42DA-9DFC-334CCF561264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迫害案例：</a:t>
            </a:r>
            <a:r>
              <a:rPr lang="en-US" altLang="zh-TW" smtClean="0">
                <a:hlinkClick r:id="rId3"/>
              </a:rPr>
              <a:t>山东</a:t>
            </a:r>
            <a:r>
              <a:rPr lang="en-US" altLang="zh-TW" smtClean="0"/>
              <a:t> (12784)</a:t>
            </a:r>
            <a:r>
              <a:rPr lang="zh-TW" altLang="zh-TW" smtClean="0"/>
              <a:t>，</a:t>
            </a:r>
            <a:r>
              <a:rPr lang="en-US" altLang="zh-TW" smtClean="0">
                <a:hlinkClick r:id="rId4"/>
              </a:rPr>
              <a:t>河北</a:t>
            </a:r>
            <a:r>
              <a:rPr lang="en-US" altLang="zh-TW" smtClean="0"/>
              <a:t> (12269) ，</a:t>
            </a:r>
            <a:r>
              <a:rPr lang="en-US" altLang="zh-TW" smtClean="0">
                <a:hlinkClick r:id="rId5"/>
              </a:rPr>
              <a:t>辽宁</a:t>
            </a:r>
            <a:r>
              <a:rPr lang="en-US" altLang="zh-TW" smtClean="0"/>
              <a:t> (10672)，</a:t>
            </a:r>
            <a:r>
              <a:rPr lang="en-US" altLang="zh-TW" smtClean="0">
                <a:hlinkClick r:id="rId6"/>
              </a:rPr>
              <a:t>黑龙江</a:t>
            </a:r>
            <a:r>
              <a:rPr lang="en-US" altLang="zh-TW" smtClean="0"/>
              <a:t> (10215)，</a:t>
            </a:r>
            <a:r>
              <a:rPr lang="en-US" altLang="zh-TW" smtClean="0">
                <a:hlinkClick r:id="rId7"/>
              </a:rPr>
              <a:t>吉林</a:t>
            </a:r>
            <a:r>
              <a:rPr lang="en-US" altLang="zh-TW" smtClean="0"/>
              <a:t> (7585) </a:t>
            </a:r>
            <a:r>
              <a:rPr lang="zh-TW" altLang="en-US" smtClean="0"/>
              <a:t> </a:t>
            </a:r>
            <a:endParaRPr lang="en-US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en-US" smtClean="0"/>
              <a:t>致死人數：黑龙江 </a:t>
            </a:r>
            <a:r>
              <a:rPr lang="en-US" altLang="zh-TW" smtClean="0"/>
              <a:t>(537)</a:t>
            </a:r>
            <a:r>
              <a:rPr lang="zh-TW" altLang="en-US" smtClean="0"/>
              <a:t>，</a:t>
            </a:r>
            <a:r>
              <a:rPr lang="zh-TW" altLang="en-US" smtClean="0">
                <a:hlinkClick r:id="rId8"/>
              </a:rPr>
              <a:t>辽宁</a:t>
            </a:r>
            <a:r>
              <a:rPr lang="zh-TW" altLang="en-US" smtClean="0"/>
              <a:t> </a:t>
            </a:r>
            <a:r>
              <a:rPr lang="en-US" altLang="zh-TW" smtClean="0"/>
              <a:t>(496)</a:t>
            </a:r>
            <a:r>
              <a:rPr lang="zh-TW" altLang="en-US" smtClean="0"/>
              <a:t>，</a:t>
            </a:r>
            <a:r>
              <a:rPr lang="zh-TW" altLang="en-US" u="sng" smtClean="0">
                <a:hlinkClick r:id="rId9"/>
              </a:rPr>
              <a:t>河北</a:t>
            </a:r>
            <a:r>
              <a:rPr lang="zh-TW" altLang="en-US" smtClean="0"/>
              <a:t> </a:t>
            </a:r>
            <a:r>
              <a:rPr lang="en-US" altLang="zh-TW" smtClean="0"/>
              <a:t>(480)</a:t>
            </a:r>
            <a:r>
              <a:rPr lang="zh-TW" altLang="en-US" smtClean="0"/>
              <a:t> ，</a:t>
            </a:r>
            <a:r>
              <a:rPr lang="zh-TW" altLang="en-US" smtClean="0">
                <a:hlinkClick r:id="rId10"/>
              </a:rPr>
              <a:t>吉林</a:t>
            </a:r>
            <a:r>
              <a:rPr lang="zh-TW" altLang="en-US" smtClean="0"/>
              <a:t> </a:t>
            </a:r>
            <a:r>
              <a:rPr lang="en-US" altLang="zh-TW" smtClean="0"/>
              <a:t>(461)</a:t>
            </a:r>
            <a:r>
              <a:rPr lang="zh-TW" altLang="en-US" smtClean="0"/>
              <a:t>，</a:t>
            </a:r>
            <a:r>
              <a:rPr lang="zh-TW" altLang="en-US" smtClean="0">
                <a:hlinkClick r:id="rId11"/>
              </a:rPr>
              <a:t>山东</a:t>
            </a:r>
            <a:r>
              <a:rPr lang="zh-TW" altLang="en-US" smtClean="0"/>
              <a:t> </a:t>
            </a:r>
            <a:r>
              <a:rPr lang="en-US" altLang="zh-TW" smtClean="0"/>
              <a:t>(389)</a:t>
            </a:r>
            <a:endParaRPr lang="zh-TW" altLang="en-US" smtClean="0"/>
          </a:p>
        </p:txBody>
      </p:sp>
      <p:sp>
        <p:nvSpPr>
          <p:cNvPr id="2867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58883D-C318-4ECF-85CD-C94CB53E4F8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天津</a:t>
            </a:r>
            <a:r>
              <a:rPr lang="en-US" altLang="zh-TW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lang="zh-TW" altLang="en-US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醫院、</a:t>
            </a:r>
            <a:r>
              <a:rPr lang="en-US" altLang="zh-TW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187</a:t>
            </a:r>
            <a:r>
              <a:rPr lang="zh-TW" altLang="en-US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醫務人員</a:t>
            </a:r>
            <a:endParaRPr lang="zh-TW" altLang="en-US" smtClean="0"/>
          </a:p>
        </p:txBody>
      </p:sp>
      <p:sp>
        <p:nvSpPr>
          <p:cNvPr id="3072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3875B2-E378-4FC0-A8BB-BAF785A9E4B6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與公安局、看守所、教養院、檢察院、法院、各級黨委、政法委等相互勾結</a:t>
            </a:r>
            <a:endParaRPr lang="en-US" altLang="zh-TW" smtClean="0"/>
          </a:p>
        </p:txBody>
      </p:sp>
      <p:sp>
        <p:nvSpPr>
          <p:cNvPr id="3379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868E5C-4AAF-4A16-8F77-EDF8A219C8BF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周：母校北京石油學院</a:t>
            </a:r>
            <a:endParaRPr lang="en-US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en-US" smtClean="0"/>
              <a:t>周在大慶油田、遼河油田加重迫害</a:t>
            </a:r>
            <a:endParaRPr lang="en-US" altLang="zh-TW" smtClean="0"/>
          </a:p>
        </p:txBody>
      </p:sp>
      <p:sp>
        <p:nvSpPr>
          <p:cNvPr id="358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9A8000-5673-4ADF-93C4-29C4DEC4A0B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zh-TW" smtClean="0"/>
              <a:t>二零一四年十二月十二日，据悉，在阜新市政法委副书记王秋博、市公安局局长杨振幅等人的压力下，阜蒙县检察院起诉了吴俊和等四名法轮功学员，此迫害案件被移交到阜蒙县法院。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789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71CF81-7F6E-415F-8D33-C9FE3BBE72C1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/>
              <a:t>今天你們讓民眾舉報法輪功學員，明天就換民眾舉報你們迫害法輪功學員。</a:t>
            </a:r>
          </a:p>
        </p:txBody>
      </p:sp>
      <p:sp>
        <p:nvSpPr>
          <p:cNvPr id="419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B19B52-E9A1-47EE-ACF5-42E42C19753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9AAC1-BB3C-419C-BBA8-CF8FFBC97D89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1275C-8C33-4555-8140-E222D981EAE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9F51B-5532-433C-99EA-58C7507316B4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C454A-244C-4BBD-B5F2-24C748108ED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90DA9-1D88-4F24-8BA5-0A16C77024B0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5F5A4-67C3-44AC-919A-AC94BABACA0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8776A-08D0-4068-85E1-054767162CC6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49C23-170A-4B7A-B346-5C0CD3BDFE0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BE3B4-02EB-4D96-B187-23F59FED3D05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B39E6-68D8-408F-8B1F-B75754962C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F1C78-25D3-4EDA-9894-D4C92D5A2CCA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64D39-535E-4A5E-8347-8F14ABFFA3D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E6F7-DAA6-4EE9-8FD4-18F0A01EF6DB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F95C-B663-48AA-B230-34717F58AF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0FC8E-D17D-4B2D-8355-08CB8B888E33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83DE9-CC45-48FB-9B50-3D6C4AD002D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4739-11B5-4094-8795-7288C37838F4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73E4D-1BCF-4421-B0CB-4BA43920F22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4DE28-7B28-4CA2-B560-1FD4FB024697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FD73C-7FCA-4B7A-B76E-41751EF564E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A4F55-9899-4367-8483-65A919AE1517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CBA96-AF49-4634-B6F5-88DACE3307B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922FEC8-3CAF-4A84-BF5C-11B0BCF3B391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CEEA54-D9A8-4794-B45B-4AB35D9FD95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big5.minghui.org/mh/glossary.html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s://zh.wikipedia.org/wiki/%E6%B1%89%E6%97%8F" TargetMode="Externa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hyperlink" Target="https://zh.wikipedia.org/wiki/%E8%92%99%E5%8F%A4%E6%97%8F" TargetMode="External"/><Relationship Id="rId4" Type="http://schemas.openxmlformats.org/officeDocument/2006/relationships/hyperlink" Target="https://zh.wikipedia.org/wiki/%E6%BB%A1%E6%97%8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「《莲心》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0"/>
            <a:ext cx="5527675" cy="56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7938" y="5603875"/>
            <a:ext cx="9169400" cy="1279525"/>
          </a:xfrm>
          <a:prstGeom prst="rect">
            <a:avLst/>
          </a:prstGeom>
          <a:solidFill>
            <a:schemeClr val="accent6">
              <a:lumMod val="75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</a:p>
          <a:p>
            <a:pPr algn="r">
              <a:defRPr/>
            </a:pPr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kumimoji="0" lang="zh-TW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专案</a:t>
            </a:r>
            <a:r>
              <a:rPr kumimoji="0" lang="zh-CN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说明参考资料</a:t>
            </a:r>
            <a:endParaRPr kumimoji="0" lang="en-US" altLang="zh-CN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2"/>
          <p:cNvSpPr>
            <a:spLocks noChangeArrowheads="1"/>
          </p:cNvSpPr>
          <p:nvPr/>
        </p:nvSpPr>
        <p:spPr bwMode="auto">
          <a:xfrm>
            <a:off x="273050" y="188913"/>
            <a:ext cx="7729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6-2. </a:t>
            </a:r>
            <a:r>
              <a:rPr kumimoji="0" lang="zh-TW" altLang="zh-TW" sz="3200" b="1">
                <a:latin typeface="微軟正黑體" pitchFamily="34" charset="-120"/>
                <a:ea typeface="微軟正黑體" pitchFamily="34" charset="-120"/>
              </a:rPr>
              <a:t>辽宁帮被清洗</a:t>
            </a:r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 </a:t>
            </a:r>
            <a:r>
              <a:rPr kumimoji="0" lang="zh-TW" altLang="zh-TW" sz="3200" b="1">
                <a:latin typeface="微軟正黑體" pitchFamily="34" charset="-120"/>
                <a:ea typeface="微軟正黑體" pitchFamily="34" charset="-120"/>
              </a:rPr>
              <a:t>江派重要窝点行将瓦解</a:t>
            </a:r>
            <a:endParaRPr kumimoji="0" lang="zh-TW" altLang="en-US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5602" name="矩形 4"/>
          <p:cNvSpPr>
            <a:spLocks noChangeArrowheads="1"/>
          </p:cNvSpPr>
          <p:nvPr/>
        </p:nvSpPr>
        <p:spPr bwMode="auto">
          <a:xfrm>
            <a:off x="266700" y="1909763"/>
            <a:ext cx="871378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您也看到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辽宁官场大地震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了吧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 十八大之后，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习近平当局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深度清洗原江泽民派重要窝点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辽宁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之前</a:t>
            </a:r>
            <a:r>
              <a:rPr kumimoji="0" lang="zh-TW" altLang="zh-TW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积极追随江泽民、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踩着法轮功学员的鲜血踏上权力之路</a:t>
            </a:r>
            <a:r>
              <a:rPr kumimoji="0" lang="zh-TW" altLang="zh-TW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kumimoji="0" lang="en-US" altLang="zh-TW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kumimoji="0" lang="zh-TW" altLang="zh-TW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辽宁帮</a:t>
            </a:r>
            <a:r>
              <a:rPr kumimoji="0" lang="en-US" altLang="zh-TW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”</a:t>
            </a:r>
            <a:r>
              <a:rPr kumimoji="0" lang="zh-TW" altLang="zh-TW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，已到行将瓦解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的时候了</a:t>
            </a:r>
            <a:r>
              <a:rPr kumimoji="0" lang="zh-TW" altLang="zh-TW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 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周永康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薄熙来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落马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年，沈阳市委副市长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杨亚洲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率先落马；</a:t>
            </a:r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两会前后，原辽宁省委书记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王珉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、省人大常委会副主任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王阳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、省人大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副主席</a:t>
            </a:r>
            <a:r>
              <a:rPr kumimoji="0" lang="zh-TW" altLang="zh-TW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郑玉焯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先后落马；</a:t>
            </a:r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月初，辽宁省委常委、政法委书记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苏宏章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落马。</a:t>
            </a:r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此前落马的，还有辽宁政协副主席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陈铁新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、原鞍山市委书记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谷春立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、辽宁政协副主席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李文喜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、辽宁省沈阳检察长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张东阳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沈阳市委副市长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杨亚洲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等人。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月，住建部长辽宁帮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陈政高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被免职，</a:t>
            </a:r>
            <a:r>
              <a:rPr kumimoji="0" lang="zh-TW" altLang="en-US" sz="2000">
                <a:latin typeface="Calibri" pitchFamily="34" charset="0"/>
              </a:rPr>
              <a:t>至今下落不明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。因为他被视为江派「辽宁帮」的主要成员，又是薄熙来的旧部死党，其未来注定不妙。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273050" y="930275"/>
            <a:ext cx="8186738" cy="7080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何谓「辽宁帮」：</a:t>
            </a:r>
            <a:r>
              <a:rPr kumimoji="0" lang="zh-TW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辽宁是中共江派势力长期掌控之地，李长春、周永康、薄熙来、徐才厚等江派高官都先后盘踞在此，并培植了大批的亲信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6717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650" name="文字方塊 1"/>
          <p:cNvSpPr txBox="1">
            <a:spLocks noChangeArrowheads="1"/>
          </p:cNvSpPr>
          <p:nvPr/>
        </p:nvSpPr>
        <p:spPr bwMode="auto">
          <a:xfrm>
            <a:off x="101600" y="188913"/>
            <a:ext cx="38084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6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7.</a:t>
            </a:r>
            <a:r>
              <a:rPr kumimoji="0" lang="zh-TW" altLang="en-US" sz="36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辽宁省迫害情况</a:t>
            </a:r>
          </a:p>
        </p:txBody>
      </p:sp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107950" y="1125538"/>
            <a:ext cx="37433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截至</a:t>
            </a:r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29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明慧数据馆数据统计显示，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迫害法轮功案例共计</a:t>
            </a:r>
            <a:r>
              <a:rPr kumimoji="0" lang="en-US" altLang="zh-CN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10672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例。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受迫害人数为中国第三多省分</a:t>
            </a:r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直接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受迫害人数</a:t>
            </a:r>
            <a:r>
              <a:rPr kumimoji="0" lang="en-US" altLang="zh-CN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11805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人。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受迫害人数为中国第三多省分</a:t>
            </a:r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受迫害致死人数</a:t>
            </a:r>
            <a:r>
              <a:rPr kumimoji="0" lang="en-US" altLang="zh-TW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496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人。</a:t>
            </a:r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致死人数为中国第二多省分</a:t>
            </a:r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7652" name="Picture 2" descr="董錫強，《孤兒淚》，油畫 (2006年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-3175"/>
            <a:ext cx="5076825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文字方塊 3"/>
          <p:cNvSpPr txBox="1">
            <a:spLocks noChangeArrowheads="1"/>
          </p:cNvSpPr>
          <p:nvPr/>
        </p:nvSpPr>
        <p:spPr bwMode="auto">
          <a:xfrm>
            <a:off x="5364163" y="5300663"/>
            <a:ext cx="334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真善忍美展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‧《</a:t>
            </a:r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孤兒淚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》</a:t>
            </a:r>
            <a:endParaRPr kumimoji="0" lang="zh-TW" altLang="en-US" sz="2400" b="1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群組 6"/>
          <p:cNvGrpSpPr>
            <a:grpSpLocks/>
          </p:cNvGrpSpPr>
          <p:nvPr/>
        </p:nvGrpSpPr>
        <p:grpSpPr bwMode="auto">
          <a:xfrm>
            <a:off x="0" y="0"/>
            <a:ext cx="9144000" cy="1052513"/>
            <a:chOff x="0" y="-1"/>
            <a:chExt cx="9144000" cy="1052737"/>
          </a:xfrm>
        </p:grpSpPr>
        <p:pic>
          <p:nvPicPr>
            <p:cNvPr id="29703" name="Picture 4" descr="「活摘器官」的圖片搜尋結果"/>
            <p:cNvPicPr>
              <a:picLocks noChangeAspect="1" noChangeArrowheads="1"/>
            </p:cNvPicPr>
            <p:nvPr/>
          </p:nvPicPr>
          <p:blipFill>
            <a:blip r:embed="rId3"/>
            <a:srcRect t="27016" r="42154"/>
            <a:stretch>
              <a:fillRect/>
            </a:stretch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0" y="-1"/>
              <a:ext cx="8015288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8. 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辽宁省涉嫌活摘器官医院名单</a:t>
              </a:r>
            </a:p>
          </p:txBody>
        </p:sp>
      </p:grpSp>
      <p:sp>
        <p:nvSpPr>
          <p:cNvPr id="29698" name="矩形 9"/>
          <p:cNvSpPr>
            <a:spLocks noChangeArrowheads="1"/>
          </p:cNvSpPr>
          <p:nvPr/>
        </p:nvSpPr>
        <p:spPr bwMode="auto">
          <a:xfrm>
            <a:off x="328613" y="6021388"/>
            <a:ext cx="825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追查國際公佈中共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788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家非軍隊系統醫療機構共</a:t>
            </a:r>
            <a:r>
              <a:rPr kumimoji="0" lang="en-US" altLang="zh-TW" sz="1600" b="1">
                <a:latin typeface="Calibri" pitchFamily="34" charset="0"/>
              </a:rPr>
              <a:t>7, 423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名醫務人員的追查名單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(2014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26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http://www.zhuichaguoji.org/node/45795</a:t>
            </a:r>
          </a:p>
        </p:txBody>
      </p:sp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230188" y="3284538"/>
            <a:ext cx="8510587" cy="12001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截至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年底，追查国际公布了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辽宁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省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涉嫌参与活摘法轮功学员器官的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34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医院、</a:t>
            </a:r>
            <a:r>
              <a:rPr kumimoji="0" lang="en-US" altLang="zh-CN" sz="2400">
                <a:latin typeface="Calibri" pitchFamily="34" charset="0"/>
                <a:ea typeface="宋体" pitchFamily="2" charset="-122"/>
              </a:rPr>
              <a:t> 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192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医务人员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名单，并将他们立案追查。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9700" name="矩形 2"/>
          <p:cNvSpPr>
            <a:spLocks noChangeArrowheads="1"/>
          </p:cNvSpPr>
          <p:nvPr/>
        </p:nvSpPr>
        <p:spPr bwMode="auto">
          <a:xfrm>
            <a:off x="171450" y="1484313"/>
            <a:ext cx="8569325" cy="12001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CN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据追查国际查证，截至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日，中国大陆涉嫌活摘法轮功学员器官的移植医院就有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891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、器官移植医生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9519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1196975"/>
            <a:ext cx="1655762" cy="57626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全中国</a:t>
            </a:r>
          </a:p>
        </p:txBody>
      </p:sp>
      <p:sp>
        <p:nvSpPr>
          <p:cNvPr id="11" name="矩形 10"/>
          <p:cNvSpPr/>
          <p:nvPr/>
        </p:nvSpPr>
        <p:spPr>
          <a:xfrm>
            <a:off x="468313" y="2997200"/>
            <a:ext cx="1655762" cy="57626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辽宁省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 l="20122" t="13470" r="21342" b="23193"/>
          <a:stretch>
            <a:fillRect/>
          </a:stretch>
        </p:blipFill>
        <p:spPr bwMode="auto">
          <a:xfrm>
            <a:off x="34925" y="1125538"/>
            <a:ext cx="9109075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「閃電」的圖片搜尋結果"/>
          <p:cNvPicPr>
            <a:picLocks noChangeAspect="1" noChangeArrowheads="1"/>
          </p:cNvPicPr>
          <p:nvPr/>
        </p:nvPicPr>
        <p:blipFill>
          <a:blip r:embed="rId3"/>
          <a:srcRect b="85403"/>
          <a:stretch>
            <a:fillRect/>
          </a:stretch>
        </p:blipFill>
        <p:spPr bwMode="auto">
          <a:xfrm>
            <a:off x="0" y="4763"/>
            <a:ext cx="9144000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矩形 4"/>
          <p:cNvSpPr>
            <a:spLocks noChangeArrowheads="1"/>
          </p:cNvSpPr>
          <p:nvPr/>
        </p:nvSpPr>
        <p:spPr bwMode="auto">
          <a:xfrm>
            <a:off x="190500" y="115888"/>
            <a:ext cx="43307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9.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遼寧省官員惡報實例</a:t>
            </a:r>
          </a:p>
        </p:txBody>
      </p:sp>
      <p:sp>
        <p:nvSpPr>
          <p:cNvPr id="2" name="矩形 1"/>
          <p:cNvSpPr/>
          <p:nvPr/>
        </p:nvSpPr>
        <p:spPr>
          <a:xfrm>
            <a:off x="7618413" y="4108450"/>
            <a:ext cx="1439862" cy="328613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31749" name="文字方塊 5"/>
          <p:cNvSpPr txBox="1">
            <a:spLocks noChangeArrowheads="1"/>
          </p:cNvSpPr>
          <p:nvPr/>
        </p:nvSpPr>
        <p:spPr bwMode="auto">
          <a:xfrm>
            <a:off x="5180013" y="3481388"/>
            <a:ext cx="3878262" cy="461962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辽宁省恶报纪录有一千多笔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4724400"/>
            <a:ext cx="9144000" cy="2017713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全国因迫害法轮功而遭恶报的实名案例已有</a:t>
            </a:r>
            <a:r>
              <a:rPr kumimoji="0" lang="zh-TW" altLang="zh-TW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两万多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实际更多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kumimoji="0"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恶报形式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有落马、自杀、癌症、车祸、各种离奇意外事故，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许多恶报的很惨烈，甚至殃及家人。</a:t>
            </a:r>
            <a:endParaRPr kumimoji="0"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2"/>
          <p:cNvSpPr>
            <a:spLocks noChangeArrowheads="1"/>
          </p:cNvSpPr>
          <p:nvPr/>
        </p:nvSpPr>
        <p:spPr bwMode="auto">
          <a:xfrm>
            <a:off x="250825" y="115888"/>
            <a:ext cx="40338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10-1.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辽宁专案一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2770" name="矩形 10"/>
          <p:cNvSpPr>
            <a:spLocks noChangeArrowheads="1"/>
          </p:cNvSpPr>
          <p:nvPr/>
        </p:nvSpPr>
        <p:spPr bwMode="auto">
          <a:xfrm>
            <a:off x="298450" y="849313"/>
            <a:ext cx="8640763" cy="446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0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地点：</a:t>
            </a:r>
            <a:r>
              <a:rPr kumimoji="0" lang="zh-CN" altLang="zh-TW" sz="2200">
                <a:latin typeface="微軟正黑體" pitchFamily="34" charset="-120"/>
                <a:ea typeface="微軟正黑體" pitchFamily="34" charset="-120"/>
              </a:rPr>
              <a:t>盘锦市</a:t>
            </a:r>
            <a:r>
              <a:rPr kumimoji="0" lang="en-US" altLang="zh-CN" sz="22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兴隆台区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辽河油田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b="1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>
                <a:latin typeface="微軟正黑體" pitchFamily="34" charset="-120"/>
                <a:ea typeface="微軟正黑體" pitchFamily="34" charset="-120"/>
              </a:rPr>
              <a:t>性质：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 </a:t>
            </a:r>
            <a:endParaRPr kumimoji="0" lang="en-US" altLang="zh-TW" sz="22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单位：</a:t>
            </a:r>
            <a:r>
              <a:rPr kumimoji="0" lang="zh-CN" altLang="zh-TW" sz="2200">
                <a:latin typeface="微軟正黑體" pitchFamily="34" charset="-120"/>
                <a:ea typeface="微軟正黑體" pitchFamily="34" charset="-120"/>
              </a:rPr>
              <a:t>辽河油田</a:t>
            </a:r>
            <a:r>
              <a:rPr kumimoji="0" lang="zh-TW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政法委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防范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办</a:t>
            </a:r>
            <a:endParaRPr kumimoji="0" lang="en-US" altLang="zh-CN" sz="22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情况：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制作几套污蔑法轮功的“反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X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教宣传展板” ，以一年时间，</a:t>
            </a:r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在辽河油田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40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多家二级单位巡展，要求各二级单位组织本单位职工参观。受害者涉及整个辽河油田职工家属。</a:t>
            </a:r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>
                <a:latin typeface="微軟正黑體" pitchFamily="34" charset="-120"/>
                <a:ea typeface="微軟正黑體" pitchFamily="34" charset="-120"/>
              </a:rPr>
              <a:t>注：</a:t>
            </a:r>
            <a:r>
              <a:rPr kumimoji="0" lang="zh-CN" altLang="en-US" sz="2200">
                <a:latin typeface="Calibri" pitchFamily="34" charset="0"/>
                <a:ea typeface="宋体" pitchFamily="2" charset="-122"/>
              </a:rPr>
              <a:t> 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辽河油田有职工</a:t>
            </a:r>
            <a:r>
              <a:rPr kumimoji="0" lang="en-US" altLang="zh-TW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zh-TW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万多人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。厂区有完整的初、中、高配套的学校体系，直属医院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所分院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所，职工疗养院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所。职工住宅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等。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43688" y="77788"/>
            <a:ext cx="2376487" cy="2241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32772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0513" y="93663"/>
            <a:ext cx="22987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橢圓 1"/>
          <p:cNvSpPr/>
          <p:nvPr/>
        </p:nvSpPr>
        <p:spPr>
          <a:xfrm>
            <a:off x="7451725" y="1028700"/>
            <a:ext cx="423863" cy="404813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2"/>
          <p:cNvSpPr>
            <a:spLocks noChangeArrowheads="1"/>
          </p:cNvSpPr>
          <p:nvPr/>
        </p:nvSpPr>
        <p:spPr bwMode="auto">
          <a:xfrm>
            <a:off x="273050" y="187325"/>
            <a:ext cx="6457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2800" b="1">
                <a:latin typeface="微軟正黑體" pitchFamily="34" charset="-120"/>
                <a:ea typeface="微軟正黑體" pitchFamily="34" charset="-120"/>
              </a:rPr>
              <a:t>10-2.</a:t>
            </a:r>
            <a:r>
              <a:rPr kumimoji="0" lang="zh-TW" altLang="en-US" sz="2800" b="1">
                <a:latin typeface="微軟正黑體" pitchFamily="34" charset="-120"/>
                <a:ea typeface="微軟正黑體" pitchFamily="34" charset="-120"/>
              </a:rPr>
              <a:t>辽河油田法轮功学员被迫害情况：</a:t>
            </a:r>
            <a:endParaRPr kumimoji="0" lang="en-US" altLang="zh-TW" sz="28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4818" name="文字方塊 3"/>
          <p:cNvSpPr txBox="1">
            <a:spLocks noChangeArrowheads="1"/>
          </p:cNvSpPr>
          <p:nvPr/>
        </p:nvSpPr>
        <p:spPr bwMode="auto">
          <a:xfrm>
            <a:off x="193675" y="3573463"/>
            <a:ext cx="8820150" cy="3108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周永康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，在辽河油田的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年工作，任辽河石油勘探局局长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(1985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，并曾任辽宁省盘锦市市委副书记。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周灏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读音同浩，四声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kumimoji="0" lang="zh-CN" altLang="en-US" sz="2200" u="sng">
                <a:latin typeface="微軟正黑體" pitchFamily="34" charset="-120"/>
                <a:ea typeface="微軟正黑體" pitchFamily="34" charset="-120"/>
              </a:rPr>
              <a:t>周永康堂侄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，担任辽宁省盘锦市委常委、中石油辽河油田党委书记，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(2014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日被双规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2003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月，</a:t>
            </a:r>
            <a:r>
              <a:rPr kumimoji="0" lang="zh-TW" altLang="en-US" sz="2200" u="sng">
                <a:latin typeface="微軟正黑體" pitchFamily="34" charset="-120"/>
                <a:ea typeface="微軟正黑體" pitchFamily="34" charset="-120"/>
              </a:rPr>
              <a:t>周永康到辽河油田</a:t>
            </a:r>
            <a:r>
              <a:rPr kumimoji="0" lang="zh-TW" altLang="en-US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视察</a:t>
            </a:r>
            <a:r>
              <a:rPr kumimoji="0" lang="zh-TW" altLang="en-US" sz="2200" u="sng">
                <a:latin typeface="微軟正黑體" pitchFamily="34" charset="-120"/>
                <a:ea typeface="微軟正黑體" pitchFamily="34" charset="-120"/>
              </a:rPr>
              <a:t>后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，辽河油田「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」、勘探局党委、油田分公司党委立即举行联席会议，讨论打击法轮功事宜。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数据源：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江泽民集团迫害法轮功罪责难逃（三）</a:t>
            </a:r>
          </a:p>
        </p:txBody>
      </p:sp>
      <p:sp>
        <p:nvSpPr>
          <p:cNvPr id="34819" name="矩形 4"/>
          <p:cNvSpPr>
            <a:spLocks noChangeArrowheads="1"/>
          </p:cNvSpPr>
          <p:nvPr/>
        </p:nvSpPr>
        <p:spPr bwMode="auto">
          <a:xfrm>
            <a:off x="184150" y="836613"/>
            <a:ext cx="8818563" cy="246221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根据明慧网不完全统计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到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2007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en-US" altLang="zh-TW" sz="2200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绑架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至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洗脑班约上百人次</a:t>
            </a:r>
          </a:p>
          <a:p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超过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1600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人次被非法拘留过</a:t>
            </a:r>
          </a:p>
          <a:p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至少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300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到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350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人次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被非法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劳教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已知被迫害致死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TW" sz="2200">
                <a:latin typeface="Calibri" pitchFamily="34" charset="0"/>
              </a:rPr>
              <a:t>7</a:t>
            </a:r>
            <a:r>
              <a:rPr kumimoji="0" lang="zh-CN" altLang="zh-TW" sz="2200">
                <a:latin typeface="Calibri" pitchFamily="34" charset="0"/>
                <a:ea typeface="宋体" pitchFamily="2" charset="-122"/>
              </a:rPr>
              <a:t>人被迫害致残</a:t>
            </a:r>
            <a:r>
              <a:rPr kumimoji="0" lang="zh-TW" altLang="en-US" sz="2200">
                <a:latin typeface="Calibri" pitchFamily="34" charset="0"/>
              </a:rPr>
              <a:t>、致精神异常。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2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辽河油田中心医院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CN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盘锦市第四人民医院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涉嫌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活摘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法轮功学员器官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资料来源：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辽河油田对法轮功学员的迫害</a:t>
            </a:r>
            <a:endParaRPr kumimoji="0" lang="en-US" altLang="zh-TW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268413"/>
            <a:ext cx="8772525" cy="1584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您知道吗？</a:t>
            </a:r>
            <a:r>
              <a:rPr kumimoji="0"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盘锦市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许多官员因迫害法轮功被国际追查，包括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杨权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；公安局局长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姚喜双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国保大队长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蔡允茂、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兴隆台区法院院长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李振国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审判长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马力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周黎明</a:t>
            </a:r>
            <a:r>
              <a:rPr kumimoji="0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等人。</a:t>
            </a: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8091488" cy="10525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-3.</a:t>
            </a:r>
            <a:r>
              <a:rPr kumimoji="0" lang="zh-CN" altLang="zh-TW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盘锦市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被国际追查官员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6867" name="Picture 2" descr="相關圖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1488" y="0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矩形 6"/>
          <p:cNvSpPr>
            <a:spLocks noChangeArrowheads="1"/>
          </p:cNvSpPr>
          <p:nvPr/>
        </p:nvSpPr>
        <p:spPr bwMode="auto">
          <a:xfrm>
            <a:off x="209550" y="4508500"/>
            <a:ext cx="8774113" cy="8318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到目前为止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辽宁省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4613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的公检法司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、教育界、媒体界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等人员因迫害法轮功学员，被海外组织“追查国际”立案追查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138" y="3068638"/>
            <a:ext cx="8772525" cy="1223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辽河油田</a:t>
            </a:r>
            <a:r>
              <a:rPr kumimoji="0" lang="zh-CN" altLang="en-US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防范办主任</a:t>
            </a:r>
            <a:r>
              <a:rPr kumimoji="0" lang="zh-CN" altLang="en-US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于庆山</a:t>
            </a:r>
            <a:r>
              <a:rPr kumimoji="0" lang="zh-CN" altLang="en-US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副主任</a:t>
            </a:r>
            <a:r>
              <a:rPr kumimoji="0" lang="zh-CN" altLang="en-US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郭振玉</a:t>
            </a:r>
            <a:r>
              <a:rPr kumimoji="0" lang="zh-CN" altLang="en-US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魏国宝</a:t>
            </a:r>
            <a:r>
              <a:rPr kumimoji="0" lang="zh-CN" altLang="en-US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kumimoji="0" lang="zh-CN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kumimoji="0"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已经被总部设在纽约的追查迫害法轮功国际组织立案追查。</a:t>
            </a:r>
            <a:endParaRPr kumimoji="0"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恶行更被曝光在海外知名媒体</a:t>
            </a:r>
            <a:r>
              <a:rPr kumimoji="0" lang="en-US" altLang="zh-TW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kumimoji="0" lang="en-US" altLang="zh-TW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kumimoji="0"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0"/>
          <p:cNvSpPr>
            <a:spLocks noChangeArrowheads="1"/>
          </p:cNvSpPr>
          <p:nvPr/>
        </p:nvSpPr>
        <p:spPr bwMode="auto">
          <a:xfrm>
            <a:off x="107950" y="1503363"/>
            <a:ext cx="4248150" cy="193992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盘锦市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涉嫌活摘的医院名单</a:t>
            </a:r>
            <a:endParaRPr kumimoji="0" lang="en-US" altLang="zh-TW" sz="2400" b="1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>
              <a:latin typeface="Calibri" pitchFamily="34" charset="0"/>
              <a:ea typeface="宋体" pitchFamily="2" charset="-122"/>
            </a:endParaRPr>
          </a:p>
          <a:p>
            <a:r>
              <a:rPr kumimoji="0" lang="zh-CN" altLang="en-US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辽河油田中心医院</a:t>
            </a:r>
            <a:endParaRPr kumimoji="0" lang="zh-TW" altLang="en-US" sz="24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盘锦市第四人民医院</a:t>
            </a:r>
            <a:r>
              <a:rPr kumimoji="0" lang="zh-CN" altLang="en-US" sz="2400">
                <a:solidFill>
                  <a:srgbClr val="C00000"/>
                </a:solidFill>
                <a:latin typeface="Calibri" pitchFamily="34" charset="0"/>
                <a:ea typeface="宋体" pitchFamily="2" charset="-122"/>
              </a:rPr>
              <a:t/>
            </a:r>
            <a:br>
              <a:rPr kumimoji="0" lang="zh-CN" altLang="en-US" sz="2400">
                <a:solidFill>
                  <a:srgbClr val="C00000"/>
                </a:solidFill>
                <a:latin typeface="Calibri" pitchFamily="34" charset="0"/>
                <a:ea typeface="宋体" pitchFamily="2" charset="-122"/>
              </a:rPr>
            </a:br>
            <a:endParaRPr kumimoji="0" lang="zh-TW" altLang="en-US" sz="24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950" y="3716338"/>
            <a:ext cx="8967788" cy="2308225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年底，追查国际公布了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辽宁</a:t>
            </a:r>
            <a:r>
              <a:rPr kumimoji="0" lang="zh-CN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涉嫌参与活摘法轮功学员器官的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TW" altLang="en-US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医院、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192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kumimoji="0" lang="zh-TW" altLang="en-US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医务人员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名单，并将他们立案追查。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像我们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盘锦市</a:t>
            </a: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kumimoji="0" lang="zh-CN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辽河油田中心医院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盘锦市第四人民医院</a:t>
            </a: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都被国际曝光在参与活体摘取法轮功学员的人体器官</a:t>
            </a:r>
            <a:r>
              <a:rPr kumimoji="0"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这些参与活摘的医院和医护人员都被立案追查了</a:t>
            </a:r>
            <a:r>
              <a:rPr kumimoji="0"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</a:p>
        </p:txBody>
      </p:sp>
      <p:grpSp>
        <p:nvGrpSpPr>
          <p:cNvPr id="38915" name="群組 17"/>
          <p:cNvGrpSpPr>
            <a:grpSpLocks/>
          </p:cNvGrpSpPr>
          <p:nvPr/>
        </p:nvGrpSpPr>
        <p:grpSpPr bwMode="auto">
          <a:xfrm>
            <a:off x="19050" y="0"/>
            <a:ext cx="9144000" cy="1052513"/>
            <a:chOff x="0" y="-1"/>
            <a:chExt cx="9144000" cy="1052737"/>
          </a:xfrm>
        </p:grpSpPr>
        <p:pic>
          <p:nvPicPr>
            <p:cNvPr id="38916" name="Picture 4" descr="「活摘器官」的圖片搜尋結果"/>
            <p:cNvPicPr>
              <a:picLocks noChangeAspect="1" noChangeArrowheads="1"/>
            </p:cNvPicPr>
            <p:nvPr/>
          </p:nvPicPr>
          <p:blipFill>
            <a:blip r:embed="rId2"/>
            <a:srcRect t="27016" r="42154"/>
            <a:stretch>
              <a:fillRect/>
            </a:stretch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矩形 19"/>
            <p:cNvSpPr/>
            <p:nvPr/>
          </p:nvSpPr>
          <p:spPr>
            <a:xfrm>
              <a:off x="0" y="-1"/>
              <a:ext cx="8015288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</a:t>
              </a:r>
              <a:r>
                <a:rPr kumimoji="0"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10</a:t>
              </a: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-4</a:t>
              </a:r>
              <a:r>
                <a:rPr kumimoji="0" lang="en-US" altLang="zh-TW" sz="3200" b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kumimoji="0" lang="zh-CN" altLang="zh-TW" sz="3200" b="1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盘锦市</a:t>
              </a:r>
              <a:r>
                <a:rPr kumimoji="0" lang="en-US" altLang="zh-TW" sz="3200" b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kumimoji="0" lang="zh-TW" altLang="en-US" sz="3200" b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涉嫌活摘器官医院名单</a:t>
              </a:r>
              <a:endPara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>
            <a:spLocks noChangeArrowheads="1"/>
          </p:cNvSpPr>
          <p:nvPr/>
        </p:nvSpPr>
        <p:spPr bwMode="auto">
          <a:xfrm>
            <a:off x="284163" y="1341438"/>
            <a:ext cx="8391525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u="sng">
                <a:latin typeface="微軟正黑體" pitchFamily="34" charset="-120"/>
                <a:ea typeface="微軟正黑體" pitchFamily="34" charset="-120"/>
              </a:rPr>
              <a:t>遼寧省盤錦市興隆公安分局原副局長</a:t>
            </a:r>
            <a:r>
              <a:rPr kumimoji="0" lang="zh-TW" altLang="en-US" sz="24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宮眾</a:t>
            </a:r>
            <a:r>
              <a:rPr kumimoji="0" lang="zh-TW" altLang="en-US" sz="2400" b="1" u="sng">
                <a:latin typeface="微軟正黑體" pitchFamily="34" charset="-120"/>
                <a:ea typeface="微軟正黑體" pitchFamily="34" charset="-120"/>
              </a:rPr>
              <a:t>遭惡報患</a:t>
            </a:r>
            <a:r>
              <a:rPr kumimoji="0" lang="zh-TW" altLang="en-US" sz="24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癌症死亡</a:t>
            </a:r>
            <a:endParaRPr kumimoji="0" lang="en-US" altLang="zh-TW" sz="24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19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日開始讓指揮旗下警察</a:t>
            </a:r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</a:rPr>
              <a:t>非法抓捕大量法輪功學員，</a:t>
            </a:r>
            <a:endParaRPr kumimoji="0" lang="en-US" altLang="zh-TW" sz="2000" u="sng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</a:rPr>
              <a:t>使法輪功學員有的被拘留，有的被勞教，有的被判刑。</a:t>
            </a:r>
            <a:endParaRPr kumimoji="0" lang="en-US" altLang="zh-TW" sz="2000" u="sng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其中</a:t>
            </a:r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遼河油田的法輪功學員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胡哲輝被非法判刑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年，侯雲飛被非法判刑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年，辛敏鐸被非法判刑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退休後，原本健康的宮眾，在一次身體檢查中，發現患有癌症，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不久於</a:t>
            </a:r>
            <a:r>
              <a:rPr kumimoji="0" lang="en-US" altLang="zh-TW" sz="20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0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TW" altLang="en-US" sz="20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0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日突然死亡，終年</a:t>
            </a:r>
            <a:r>
              <a:rPr kumimoji="0" lang="en-US" altLang="zh-TW" sz="20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61</a:t>
            </a:r>
            <a:r>
              <a:rPr kumimoji="0" lang="zh-TW" altLang="en-US" sz="20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歲</a:t>
            </a:r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 u="sng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9938" name="Picture 2" descr="「閃電」的圖片搜尋結果"/>
          <p:cNvPicPr>
            <a:picLocks noChangeAspect="1" noChangeArrowheads="1"/>
          </p:cNvPicPr>
          <p:nvPr/>
        </p:nvPicPr>
        <p:blipFill>
          <a:blip r:embed="rId2"/>
          <a:srcRect b="85403"/>
          <a:stretch>
            <a:fillRect/>
          </a:stretch>
        </p:blipFill>
        <p:spPr bwMode="auto">
          <a:xfrm>
            <a:off x="0" y="-23813"/>
            <a:ext cx="9144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矩形 3"/>
          <p:cNvSpPr>
            <a:spLocks noChangeArrowheads="1"/>
          </p:cNvSpPr>
          <p:nvPr/>
        </p:nvSpPr>
        <p:spPr bwMode="auto">
          <a:xfrm>
            <a:off x="319088" y="18415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10-5.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盤錦市官员恶报实例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2"/>
          <p:cNvSpPr>
            <a:spLocks noChangeArrowheads="1"/>
          </p:cNvSpPr>
          <p:nvPr/>
        </p:nvSpPr>
        <p:spPr bwMode="auto">
          <a:xfrm>
            <a:off x="250825" y="115888"/>
            <a:ext cx="46085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11-1.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遼寧專案二情況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825" y="765175"/>
            <a:ext cx="8642350" cy="5816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0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阜新市海州區</a:t>
            </a: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kumimoji="0"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汙衊、舉報、騷擾 </a:t>
            </a:r>
            <a:endParaRPr kumimoji="0"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政法委命令唆使下，各派出所和社區參與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出現大量“反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教”條幅和報紙，其內容大體是：“舉報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教犯罪</a:t>
            </a:r>
            <a:r>
              <a:rPr kumimoji="0"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兌現獎勵政策”、“崇尚科學遠離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教…”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條幅懸掛於多個社區通道及主要街路兩旁的欄杆、樹空之間，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傳單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出現在多處報亭玻璃櫥窗內，上面標有派出所的</a:t>
            </a:r>
            <a:r>
              <a:rPr kumimoji="0" lang="zh-CN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舉報電話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3)    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各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派出所員警上門騷擾法輪功學員，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非法調查質問並錄影。</a:t>
            </a:r>
            <a:endParaRPr kumimoji="0"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16688" y="107950"/>
            <a:ext cx="2376487" cy="2241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40964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4475" y="125413"/>
            <a:ext cx="22987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橢圓 1"/>
          <p:cNvSpPr/>
          <p:nvPr/>
        </p:nvSpPr>
        <p:spPr>
          <a:xfrm>
            <a:off x="7294563" y="520700"/>
            <a:ext cx="504825" cy="487363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「《摆位图》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3675" y="0"/>
            <a:ext cx="3870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-3175"/>
            <a:ext cx="5273675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315913" y="115888"/>
            <a:ext cx="4543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8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1. </a:t>
            </a:r>
            <a:r>
              <a:rPr kumimoji="0" lang="zh-TW" altLang="en-US" sz="28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上次专案好反馈分享</a:t>
            </a:r>
            <a:endParaRPr kumimoji="0" lang="zh-TW" altLang="en-US" sz="2800" b="1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364" name="文字方塊 3"/>
          <p:cNvSpPr txBox="1">
            <a:spLocks noChangeArrowheads="1"/>
          </p:cNvSpPr>
          <p:nvPr/>
        </p:nvSpPr>
        <p:spPr bwMode="auto">
          <a:xfrm>
            <a:off x="179388" y="836613"/>
            <a:ext cx="583247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杭州市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区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政法委</a:t>
            </a:r>
            <a:endParaRPr kumimoji="0" lang="zh-TW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男 对谈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6.01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分钟 明真相 没参与迫害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...</a:t>
            </a:r>
          </a:p>
          <a:p>
            <a:r>
              <a:rPr kumimoji="0" lang="zh-TW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退党 记下九字吉言 微信</a:t>
            </a:r>
          </a:p>
          <a:p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杭州市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区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办公室</a:t>
            </a: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女 接听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2.30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分钟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请她转告领导真相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</a:p>
          <a:p>
            <a:r>
              <a:rPr kumimoji="0" lang="zh-TW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她明白参与迫害下场 善意回应 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同意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退</a:t>
            </a: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浙江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县 政法委 </a:t>
            </a: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男士听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35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秒</a:t>
            </a:r>
            <a:r>
              <a:rPr kumimoji="0" lang="zh-TW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退党，记下微信 </a:t>
            </a:r>
          </a:p>
          <a:p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 </a:t>
            </a:r>
            <a:endParaRPr kumimoji="0" lang="zh-TW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浙江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 政法委</a:t>
            </a: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女士听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秒</a:t>
            </a:r>
            <a:r>
              <a:rPr kumimoji="0" lang="zh-TW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退党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</a:p>
          <a:p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江苏省 综治办</a:t>
            </a:r>
          </a:p>
          <a:p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听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秒，</a:t>
            </a:r>
            <a:r>
              <a:rPr kumimoji="0" lang="zh-TW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退党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山东 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  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镇 村委会 </a:t>
            </a:r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听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58</a:t>
            </a: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秒，听大法真相</a:t>
            </a:r>
            <a:b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记住九字真言，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退党</a:t>
            </a:r>
            <a:endParaRPr kumimoji="0" lang="zh-TW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196975"/>
            <a:ext cx="8772525" cy="2403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阜新市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许多官员因迫害法轮功被国际追查，包括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市委书记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张铁民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刘宝兴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政法委副书记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王秋博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“610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栾利民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公安局局长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杨振福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091488" cy="10525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11-2.</a:t>
            </a:r>
            <a:r>
              <a:rPr kumimoji="0" lang="zh-CN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阜新市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被國際追查官員</a:t>
            </a:r>
          </a:p>
        </p:txBody>
      </p:sp>
      <p:pic>
        <p:nvPicPr>
          <p:cNvPr id="43011" name="Picture 2" descr="相關圖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1488" y="0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矩形 6"/>
          <p:cNvSpPr>
            <a:spLocks noChangeArrowheads="1"/>
          </p:cNvSpPr>
          <p:nvPr/>
        </p:nvSpPr>
        <p:spPr bwMode="auto">
          <a:xfrm>
            <a:off x="239713" y="3860800"/>
            <a:ext cx="8774112" cy="8318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遼寧省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4613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713" y="2398713"/>
            <a:ext cx="2963862" cy="382587"/>
          </a:xfrm>
          <a:prstGeom prst="rect">
            <a:avLst/>
          </a:prstGeom>
          <a:solidFill>
            <a:srgbClr val="FFFF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1"/>
          <p:cNvSpPr>
            <a:spLocks noChangeArrowheads="1"/>
          </p:cNvSpPr>
          <p:nvPr/>
        </p:nvSpPr>
        <p:spPr bwMode="auto">
          <a:xfrm>
            <a:off x="196850" y="1268413"/>
            <a:ext cx="8623300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800" b="1" u="sng">
                <a:latin typeface="微軟正黑體" pitchFamily="34" charset="-120"/>
                <a:ea typeface="微軟正黑體" pitchFamily="34" charset="-120"/>
              </a:rPr>
              <a:t>辽宁省阜新市四合派出所所长</a:t>
            </a:r>
            <a:r>
              <a:rPr kumimoji="0" lang="zh-TW" altLang="en-US" sz="28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孟庆岩</a:t>
            </a:r>
            <a:r>
              <a:rPr kumimoji="0" lang="zh-TW" altLang="en-US" sz="28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暴亡</a:t>
            </a:r>
            <a:r>
              <a:rPr kumimoji="0" lang="en-US" altLang="zh-TW" sz="28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8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心肌梗</a:t>
            </a:r>
            <a:r>
              <a:rPr kumimoji="0" lang="en-US" altLang="zh-TW" sz="28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zh-TW" altLang="en-US" sz="2800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孟庆岩，男。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带领恶警到大法弟子家里强行抢夺大法书籍及物品，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打大法弟子的家人，连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岁的小女孩也不放过，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绑架四合镇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名大法弟子。还让大法弟子骂师父，并对大法弟子每人勒索了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5000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元。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9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月，他在会上扬言要与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hlinkClick r:id="rId2" tooltip="法輪大法，也稱法輪功，一九九二年五月由李洪志先生傳出的佛家上乘修煉大法，以宇宙最高特性“真善忍”為根本指導，按照宇宙的演化原理而修煉。經億萬人的修煉實踐證明，法輪大法是大法大道，在把真正修煉的人帶到高層次的同時，對穩定社會、提高人們的身體素質和道德水準，也起到了不可估量的正面作用。&#10;&#10;&#10;資料：&#10;&#10;&#10;* 國家體總：法輪功祛病健身有效率高達97.9%（圖）&#10;* 法輪功健身功效北京萬例調查報告&#10;* 法輪功收到的褒獎和支持議案&#10;* 關于法輪功的一些歷史事實&#10;* 法輪功傳出的歷史過程&#10;* 法輪功傳出時期的歷史圖片&#10;* 法輪功書籍出版和發行情況一覽&#10;* “425”真相&#10;* “720”見證&#10;* 法輪功的真實故事&#10;&#10;錄像：&#10;&#10;&#10;* “自焚”真相&#10;&#10;書籍：&#10;&#10;&#10;* 《絕處逢生》（明慧叢書，法輪功祛病健身故事集） 中文版&#10;* 《絕處逢生》（明慧叢書，法輪功祛病健身故事集） 英文版&#10;* 《同化法光》（明慧叢書，現代人的修煉故事）&#10;"/>
              </a:rPr>
              <a:t>法轮功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斗争到底。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开完会，在他与四合派出所的书记同车归来。但瞬间心肌梗塞，到了医院已死亡。也许在死亡的瞬间他知道是遭恶报，可是已无法挽回。</a:t>
            </a:r>
          </a:p>
        </p:txBody>
      </p:sp>
      <p:sp>
        <p:nvSpPr>
          <p:cNvPr id="45058" name="矩形 3"/>
          <p:cNvSpPr>
            <a:spLocks noChangeArrowheads="1"/>
          </p:cNvSpPr>
          <p:nvPr/>
        </p:nvSpPr>
        <p:spPr bwMode="auto">
          <a:xfrm>
            <a:off x="214313" y="4292600"/>
            <a:ext cx="867886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800" b="1" u="sng">
                <a:latin typeface="微軟正黑體" pitchFamily="34" charset="-120"/>
                <a:ea typeface="微軟正黑體" pitchFamily="34" charset="-120"/>
              </a:rPr>
              <a:t>阜新市蒙古族自治县</a:t>
            </a:r>
            <a:r>
              <a:rPr kumimoji="0" lang="en-US" altLang="zh-TW" sz="2800" b="1" u="sng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800" b="1" u="sng">
                <a:latin typeface="微軟正黑體" pitchFamily="34" charset="-120"/>
                <a:ea typeface="微軟正黑體" pitchFamily="34" charset="-120"/>
              </a:rPr>
              <a:t>旧庙派出所所长</a:t>
            </a:r>
            <a:r>
              <a:rPr kumimoji="0" lang="en-US" altLang="zh-TW" sz="2800" b="1" u="sng">
                <a:latin typeface="微軟正黑體" pitchFamily="34" charset="-120"/>
                <a:ea typeface="微軟正黑體" pitchFamily="34" charset="-120"/>
              </a:rPr>
              <a:t>-</a:t>
            </a:r>
          </a:p>
          <a:p>
            <a:r>
              <a:rPr kumimoji="0" lang="zh-TW" altLang="en-US" sz="28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李贺春</a:t>
            </a:r>
            <a:r>
              <a:rPr kumimoji="0" lang="zh-TW" altLang="en-US" sz="28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车祸死亡，还殃及亲人</a:t>
            </a:r>
          </a:p>
          <a:p>
            <a:endParaRPr kumimoji="0" lang="en-US" altLang="zh-TW" sz="28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李贺春迫害大法弟子不遗余力。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年冬季，李贺春与父亲及哥哥驾车去东梁镇包家村时，在无人看管道口与火车相撞，轿车被撞出很远，三人当场死亡。</a:t>
            </a:r>
          </a:p>
        </p:txBody>
      </p:sp>
      <p:pic>
        <p:nvPicPr>
          <p:cNvPr id="45059" name="Picture 2" descr="「閃電」的圖片搜尋結果"/>
          <p:cNvPicPr>
            <a:picLocks noChangeAspect="1" noChangeArrowheads="1"/>
          </p:cNvPicPr>
          <p:nvPr/>
        </p:nvPicPr>
        <p:blipFill>
          <a:blip r:embed="rId3"/>
          <a:srcRect b="85403"/>
          <a:stretch>
            <a:fillRect/>
          </a:stretch>
        </p:blipFill>
        <p:spPr bwMode="auto">
          <a:xfrm>
            <a:off x="0" y="-23813"/>
            <a:ext cx="9144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矩形 5"/>
          <p:cNvSpPr>
            <a:spLocks noChangeArrowheads="1"/>
          </p:cNvSpPr>
          <p:nvPr/>
        </p:nvSpPr>
        <p:spPr bwMode="auto">
          <a:xfrm>
            <a:off x="319088" y="18415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11-3.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阜新市官员恶报实例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2"/>
          <p:cNvSpPr>
            <a:spLocks noChangeArrowheads="1"/>
          </p:cNvSpPr>
          <p:nvPr/>
        </p:nvSpPr>
        <p:spPr bwMode="auto">
          <a:xfrm>
            <a:off x="250825" y="115888"/>
            <a:ext cx="44656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12-1.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辽宁专案三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6082" name="矩形 10"/>
          <p:cNvSpPr>
            <a:spLocks noChangeArrowheads="1"/>
          </p:cNvSpPr>
          <p:nvPr/>
        </p:nvSpPr>
        <p:spPr bwMode="auto">
          <a:xfrm>
            <a:off x="246063" y="774700"/>
            <a:ext cx="8640762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0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地点：</a:t>
            </a:r>
            <a:r>
              <a:rPr kumimoji="0" lang="zh-TW" altLang="en-US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大连市</a:t>
            </a:r>
            <a:r>
              <a:rPr kumimoji="0" lang="en-US" altLang="zh-TW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甘井子区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大连市第三人民医院</a:t>
            </a:r>
            <a:endParaRPr kumimoji="0" lang="en-US" altLang="zh-TW" sz="24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性质：</a:t>
            </a:r>
            <a:r>
              <a:rPr kumimoji="0" lang="zh-TW" altLang="en-US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</a:t>
            </a:r>
            <a:endParaRPr kumimoji="0" lang="en-US" altLang="zh-TW" sz="24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情况：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大连市第三人民医院在组织全院所有医护人员观看</a:t>
            </a:r>
            <a:r>
              <a:rPr kumimoji="0" lang="zh-CN" altLang="zh-TW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法轮功的录像，并要求看过的医护人员</a:t>
            </a:r>
            <a:r>
              <a:rPr kumimoji="0" lang="zh-CN" altLang="zh-TW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签名表态</a:t>
            </a:r>
            <a:r>
              <a:rPr kumimoji="0" lang="zh-TW" altLang="en-US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4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400" b="1">
                <a:latin typeface="微軟正黑體" pitchFamily="34" charset="-120"/>
                <a:ea typeface="微軟正黑體" pitchFamily="34" charset="-120"/>
              </a:rPr>
              <a:t>大连市第三人民医院</a:t>
            </a:r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简介：</a:t>
            </a:r>
            <a:endParaRPr kumimoji="0" lang="en-US" altLang="zh-TW" sz="24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400">
                <a:latin typeface="微軟正黑體" pitchFamily="34" charset="-120"/>
                <a:ea typeface="微軟正黑體" pitchFamily="34" charset="-120"/>
              </a:rPr>
              <a:t>又称大连市肿瘤医院，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kumimoji="0" lang="zh-TW" altLang="zh-TW" sz="2400">
                <a:latin typeface="微軟正黑體" pitchFamily="34" charset="-120"/>
                <a:ea typeface="微軟正黑體" pitchFamily="34" charset="-120"/>
              </a:rPr>
              <a:t>三级甲等综合性非营利性医院。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400">
                <a:latin typeface="微軟正黑體" pitchFamily="34" charset="-120"/>
                <a:ea typeface="微軟正黑體" pitchFamily="34" charset="-120"/>
              </a:rPr>
              <a:t>现有职工</a:t>
            </a:r>
            <a:r>
              <a:rPr kumimoji="0" lang="en-US" altLang="zh-TW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1246</a:t>
            </a:r>
            <a:r>
              <a:rPr kumimoji="0" lang="zh-TW" altLang="zh-TW" sz="2400">
                <a:latin typeface="微軟正黑體" pitchFamily="34" charset="-120"/>
                <a:ea typeface="微軟正黑體" pitchFamily="34" charset="-120"/>
              </a:rPr>
              <a:t>人。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654800" y="107950"/>
            <a:ext cx="2376488" cy="2241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46084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125413"/>
            <a:ext cx="22987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橢圓 1"/>
          <p:cNvSpPr/>
          <p:nvPr/>
        </p:nvSpPr>
        <p:spPr>
          <a:xfrm>
            <a:off x="7629525" y="1612900"/>
            <a:ext cx="504825" cy="48895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46086" name="矩形 9"/>
          <p:cNvSpPr>
            <a:spLocks noChangeArrowheads="1"/>
          </p:cNvSpPr>
          <p:nvPr/>
        </p:nvSpPr>
        <p:spPr bwMode="auto">
          <a:xfrm>
            <a:off x="323850" y="5013325"/>
            <a:ext cx="8562975" cy="11080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09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苏格兰前锋报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报导，中国人权活动家威廉姆森（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Yuyu Williamson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）表示：</a:t>
            </a:r>
            <a:r>
              <a:rPr kumimoji="0" lang="zh-TW" altLang="en-US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大连的报纸经常登载出售肝脏和肾脏的广告，大连市友谊医院更明目张胆地推销器官移植。</a:t>
            </a:r>
            <a:endParaRPr kumimoji="0" lang="en-US" altLang="zh-TW" sz="2200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6087" name="矩形 11"/>
          <p:cNvSpPr>
            <a:spLocks noChangeArrowheads="1"/>
          </p:cNvSpPr>
          <p:nvPr/>
        </p:nvSpPr>
        <p:spPr bwMode="auto">
          <a:xfrm>
            <a:off x="338138" y="6327775"/>
            <a:ext cx="5832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en-US" altLang="zh-TW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大紀元</a:t>
            </a:r>
            <a:r>
              <a:rPr kumimoji="0" lang="en-US" altLang="zh-TW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英媒：中國大連市涉嫌非法器官交易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196975"/>
            <a:ext cx="8772525" cy="223202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许多官员因迫害法轮功被国际追查，包括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于德泉，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综治办主任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王正平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大连市防范办主任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刘文柱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、副主任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徐斌、</a:t>
            </a: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甘井子区法院院长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刘锟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，法官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卢明利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091488" cy="10525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12-2.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大連市被國際追查官員</a:t>
            </a:r>
          </a:p>
        </p:txBody>
      </p:sp>
      <p:pic>
        <p:nvPicPr>
          <p:cNvPr id="48131" name="Picture 2" descr="相關圖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1488" y="0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矩形 6"/>
          <p:cNvSpPr>
            <a:spLocks noChangeArrowheads="1"/>
          </p:cNvSpPr>
          <p:nvPr/>
        </p:nvSpPr>
        <p:spPr bwMode="auto">
          <a:xfrm>
            <a:off x="212725" y="3716338"/>
            <a:ext cx="8775700" cy="8318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遼寧省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4613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10"/>
          <p:cNvSpPr>
            <a:spLocks noChangeArrowheads="1"/>
          </p:cNvSpPr>
          <p:nvPr/>
        </p:nvSpPr>
        <p:spPr bwMode="auto">
          <a:xfrm>
            <a:off x="176213" y="1252538"/>
            <a:ext cx="5472112" cy="30464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大连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en-US" altLang="zh-TW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涉嫌活摘的医院名单</a:t>
            </a:r>
            <a:endParaRPr kumimoji="0" lang="en-US" altLang="zh-TW" sz="2400" b="1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>
              <a:latin typeface="Calibri" pitchFamily="34" charset="0"/>
              <a:ea typeface="宋体" pitchFamily="2" charset="-122"/>
            </a:endParaRPr>
          </a:p>
          <a:p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大连医科大学附属第二医院</a:t>
            </a:r>
            <a:b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大连市友谊医院</a:t>
            </a:r>
            <a:b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大连大学附属新华医院</a:t>
            </a:r>
            <a:b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大连市中心医院</a:t>
            </a:r>
            <a:b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大连大学附属中山医院</a:t>
            </a:r>
            <a:b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大连何氏眼科医院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213" y="4437063"/>
            <a:ext cx="8967787" cy="2308225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年底，追查国际公布了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辽宁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涉嫌参与活摘法轮功学员器官的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医院、</a:t>
            </a:r>
            <a:r>
              <a:rPr kumimoji="0" lang="en-US" altLang="zh-CN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192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医务人员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名单，并将他们立案追查。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像我们</a:t>
            </a:r>
            <a:r>
              <a:rPr kumimoji="0" lang="zh-TW" altLang="en-US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大连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kumimoji="0" lang="zh-CN" altLang="en-US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大连市中心医院</a:t>
            </a:r>
            <a:r>
              <a:rPr kumimoji="0" lang="zh-TW" altLang="en-US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大连市友谊</a:t>
            </a:r>
            <a:r>
              <a:rPr kumimoji="0" lang="zh-CN" altLang="en-US" sz="24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</a:t>
            </a:r>
            <a:r>
              <a:rPr kumimoji="0" lang="zh-TW" altLang="en-US" sz="24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都被国际曝光在参与活体摘取法轮功学员的人体器官</a:t>
            </a:r>
            <a:r>
              <a:rPr kumimoji="0" lang="en-US" altLang="zh-TW" sz="24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r>
              <a:rPr kumimoji="0" lang="zh-TW" altLang="en-US" sz="24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这些参与活摘的医院和医护人员都被立案追查了</a:t>
            </a:r>
            <a:r>
              <a:rPr kumimoji="0" lang="en-US" altLang="zh-TW" sz="24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0179" name="群組 17"/>
          <p:cNvGrpSpPr>
            <a:grpSpLocks/>
          </p:cNvGrpSpPr>
          <p:nvPr/>
        </p:nvGrpSpPr>
        <p:grpSpPr bwMode="auto">
          <a:xfrm>
            <a:off x="19050" y="0"/>
            <a:ext cx="9144000" cy="1052513"/>
            <a:chOff x="0" y="-1"/>
            <a:chExt cx="9144000" cy="1052737"/>
          </a:xfrm>
        </p:grpSpPr>
        <p:pic>
          <p:nvPicPr>
            <p:cNvPr id="50180" name="Picture 4" descr="「活摘器官」的圖片搜尋結果"/>
            <p:cNvPicPr>
              <a:picLocks noChangeAspect="1" noChangeArrowheads="1"/>
            </p:cNvPicPr>
            <p:nvPr/>
          </p:nvPicPr>
          <p:blipFill>
            <a:blip r:embed="rId2"/>
            <a:srcRect t="27016" r="42154"/>
            <a:stretch>
              <a:fillRect/>
            </a:stretch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矩形 19"/>
            <p:cNvSpPr/>
            <p:nvPr/>
          </p:nvSpPr>
          <p:spPr>
            <a:xfrm>
              <a:off x="0" y="-1"/>
              <a:ext cx="8015288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</a:t>
              </a:r>
              <a:r>
                <a:rPr kumimoji="0" lang="en-US" altLang="zh-TW" sz="3200" b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12-3.</a:t>
              </a:r>
              <a:r>
                <a:rPr kumimoji="0" lang="zh-TW" altLang="en-US" sz="3200" b="1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大连</a:t>
              </a:r>
              <a:r>
                <a:rPr kumimoji="0" lang="zh-CN" altLang="zh-TW" sz="3200" b="1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</a:t>
              </a:r>
              <a:r>
                <a:rPr kumimoji="0" lang="en-US" altLang="zh-TW" sz="3200" b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kumimoji="0" lang="zh-TW" altLang="en-US" sz="3200" b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涉嫌活摘器官医院名单</a:t>
              </a:r>
              <a:endPara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2"/>
          <p:cNvSpPr>
            <a:spLocks noChangeArrowheads="1"/>
          </p:cNvSpPr>
          <p:nvPr/>
        </p:nvSpPr>
        <p:spPr bwMode="auto">
          <a:xfrm>
            <a:off x="250825" y="115888"/>
            <a:ext cx="44656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13-1.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辽宁专案四情况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1202" name="矩形 10"/>
          <p:cNvSpPr>
            <a:spLocks noChangeArrowheads="1"/>
          </p:cNvSpPr>
          <p:nvPr/>
        </p:nvSpPr>
        <p:spPr bwMode="auto">
          <a:xfrm>
            <a:off x="268288" y="981075"/>
            <a:ext cx="8640762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地点：</a:t>
            </a:r>
            <a:r>
              <a:rPr kumimoji="0" lang="zh-TW" altLang="en-US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大连市</a:t>
            </a:r>
            <a:r>
              <a:rPr kumimoji="0" lang="en-US" altLang="zh-TW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《大连晚报》</a:t>
            </a:r>
            <a:endParaRPr kumimoji="0" lang="en-US" altLang="zh-TW" sz="24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性质：</a:t>
            </a:r>
            <a:r>
              <a:rPr kumimoji="0" lang="zh-TW" altLang="en-US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</a:t>
            </a:r>
            <a:endParaRPr kumimoji="0" lang="en-US" altLang="zh-TW" sz="24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大连报业集团：</a:t>
            </a:r>
            <a:r>
              <a:rPr kumimoji="0" lang="zh-TW" altLang="en-US" sz="2400" u="sng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大连日报</a:t>
            </a:r>
            <a:r>
              <a:rPr kumimoji="0" lang="zh-TW" altLang="en-US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和</a:t>
            </a:r>
            <a:r>
              <a:rPr kumimoji="0" lang="zh-TW" altLang="en-US" sz="2400" u="sng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大连晚报</a:t>
            </a:r>
            <a:r>
              <a:rPr kumimoji="0" lang="zh-TW" altLang="en-US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400" u="sng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新商报</a:t>
            </a:r>
            <a:r>
              <a:rPr kumimoji="0" lang="zh-TW" altLang="en-US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等。</a:t>
            </a:r>
            <a:endParaRPr kumimoji="0" lang="en-US" altLang="zh-TW" sz="24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                          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《大连晚报》</a:t>
            </a:r>
            <a:r>
              <a:rPr kumimoji="0" lang="zh-TW" altLang="en-US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为日报，</a:t>
            </a:r>
            <a:endParaRPr kumimoji="0" lang="en-US" altLang="zh-TW" sz="24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             每日发行</a:t>
            </a:r>
            <a:r>
              <a:rPr kumimoji="0" lang="en-US" altLang="zh-TW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</a:t>
            </a:r>
            <a:r>
              <a:rPr kumimoji="0" lang="zh-TW" altLang="en-US" sz="24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万份，并有网络版</a:t>
            </a:r>
            <a:endParaRPr kumimoji="0" lang="en-US" altLang="zh-TW" sz="24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情况：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17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日星期五，《大连晚报》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A4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版，</a:t>
            </a:r>
            <a:endParaRPr kumimoji="0" lang="en-US" altLang="zh-CN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刊登了署名</a:t>
            </a:r>
            <a:r>
              <a:rPr kumimoji="0" lang="zh-CN" altLang="zh-TW" sz="24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金河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的文章。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大连市两名法轮功学员</a:t>
            </a:r>
            <a:r>
              <a:rPr kumimoji="0" lang="zh-CN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刘山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和他的妻子</a:t>
            </a:r>
            <a:r>
              <a:rPr kumimoji="0" lang="zh-CN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果云飞</a:t>
            </a:r>
            <a:r>
              <a:rPr kumimoji="0" lang="zh-CN" altLang="zh-TW" sz="2400">
                <a:latin typeface="微軟正黑體" pitchFamily="34" charset="-120"/>
                <a:ea typeface="微軟正黑體" pitchFamily="34" charset="-120"/>
              </a:rPr>
              <a:t>被非法判刑事件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，污蔑大法和同修。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《大连晚报》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不是第一次污蔑大法</a:t>
            </a:r>
            <a:r>
              <a:rPr kumimoji="0" lang="zh-TW" altLang="en-US" sz="24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4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CN" altLang="en-US" sz="2000" b="1">
                <a:latin typeface="微軟正黑體" pitchFamily="34" charset="-120"/>
                <a:ea typeface="微軟正黑體" pitchFamily="34" charset="-120"/>
              </a:rPr>
              <a:t>写给大连晚报编辑：大连教养院以毒刑进行性侵犯</a:t>
            </a:r>
          </a:p>
        </p:txBody>
      </p:sp>
      <p:sp>
        <p:nvSpPr>
          <p:cNvPr id="14" name="矩形 13"/>
          <p:cNvSpPr/>
          <p:nvPr/>
        </p:nvSpPr>
        <p:spPr>
          <a:xfrm>
            <a:off x="6516688" y="107950"/>
            <a:ext cx="2376487" cy="2241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51204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4475" y="125413"/>
            <a:ext cx="22987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橢圓 1"/>
          <p:cNvSpPr/>
          <p:nvPr/>
        </p:nvSpPr>
        <p:spPr>
          <a:xfrm>
            <a:off x="7491413" y="1612900"/>
            <a:ext cx="503237" cy="48895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1"/>
          <p:cNvSpPr>
            <a:spLocks noChangeArrowheads="1"/>
          </p:cNvSpPr>
          <p:nvPr/>
        </p:nvSpPr>
        <p:spPr bwMode="auto">
          <a:xfrm>
            <a:off x="249238" y="187325"/>
            <a:ext cx="358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2800" b="1">
                <a:latin typeface="微軟正黑體" pitchFamily="34" charset="-120"/>
                <a:ea typeface="微軟正黑體" pitchFamily="34" charset="-120"/>
              </a:rPr>
              <a:t>13-2.</a:t>
            </a:r>
            <a:r>
              <a:rPr kumimoji="0" lang="zh-TW" altLang="en-US" sz="2800" b="1">
                <a:latin typeface="微軟正黑體" pitchFamily="34" charset="-120"/>
                <a:ea typeface="微軟正黑體" pitchFamily="34" charset="-120"/>
              </a:rPr>
              <a:t>报导背后的真相</a:t>
            </a:r>
            <a:endParaRPr kumimoji="0" lang="en-US" altLang="zh-TW" sz="28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3250" name="矩形 2"/>
          <p:cNvSpPr>
            <a:spLocks noChangeArrowheads="1"/>
          </p:cNvSpPr>
          <p:nvPr/>
        </p:nvSpPr>
        <p:spPr bwMode="auto">
          <a:xfrm>
            <a:off x="284163" y="908050"/>
            <a:ext cx="8634412" cy="1108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法輪功學員</a:t>
            </a:r>
            <a:r>
              <a:rPr kumimoji="0" lang="zh-CN" altLang="zh-TW" sz="2200">
                <a:latin typeface="微軟正黑體" pitchFamily="34" charset="-120"/>
                <a:ea typeface="微軟正黑體" pitchFamily="34" charset="-120"/>
              </a:rPr>
              <a:t>刘山，原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本</a:t>
            </a:r>
            <a:r>
              <a:rPr kumimoji="0" lang="zh-CN" altLang="zh-TW" sz="2200">
                <a:latin typeface="微軟正黑體" pitchFamily="34" charset="-120"/>
                <a:ea typeface="微軟正黑體" pitchFamily="34" charset="-120"/>
              </a:rPr>
              <a:t>是大连外国语学院日语系教师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他</a:t>
            </a:r>
            <a:r>
              <a:rPr kumimoji="0" lang="zh-CN" altLang="zh-TW" sz="2200">
                <a:latin typeface="微軟正黑體" pitchFamily="34" charset="-120"/>
                <a:ea typeface="微軟正黑體" pitchFamily="34" charset="-120"/>
              </a:rPr>
              <a:t>遵循“真、善、忍”的原则做人处事，心境平和，耐心有加，</a:t>
            </a:r>
            <a:endParaRPr kumimoji="0" lang="en-US" altLang="zh-CN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200" u="sng">
                <a:latin typeface="微軟正黑體" pitchFamily="34" charset="-120"/>
                <a:ea typeface="微軟正黑體" pitchFamily="34" charset="-120"/>
              </a:rPr>
              <a:t>是学院公认的好教师。在学生中威望很高。</a:t>
            </a:r>
            <a:endParaRPr kumimoji="0" lang="zh-TW" altLang="en-US" sz="2200" u="sng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3251" name="矩形 3"/>
          <p:cNvSpPr>
            <a:spLocks noChangeArrowheads="1"/>
          </p:cNvSpPr>
          <p:nvPr/>
        </p:nvSpPr>
        <p:spPr bwMode="auto">
          <a:xfrm>
            <a:off x="265113" y="2420938"/>
            <a:ext cx="8632825" cy="11080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CN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1)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文中</a:t>
            </a:r>
            <a:r>
              <a:rPr kumimoji="0" lang="zh-CN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同修</a:t>
            </a:r>
            <a:r>
              <a:rPr kumimoji="0" lang="zh-CN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因觸犯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刑法</a:t>
            </a:r>
            <a:r>
              <a:rPr kumimoji="0" lang="en-US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300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0" lang="zh-CN" altLang="zh-TW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zh-TW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利用邪教</a:t>
            </a:r>
            <a:r>
              <a:rPr kumimoji="0" lang="zh-CN" altLang="zh-TW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組織破壞法律實施罪》</a:t>
            </a:r>
            <a:endParaRPr kumimoji="0" lang="en-US" altLang="zh-CN" sz="22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法律界人士指出，這是蓄意錯用法律的強加罪名。</a:t>
            </a:r>
            <a:endParaRPr kumimoji="0" lang="en-US" altLang="zh-CN" sz="220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因為</a:t>
            </a:r>
            <a:r>
              <a:rPr kumimoji="0" lang="zh-TW" altLang="en-US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zh-CN" altLang="en-US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中國沒有任何一條法律規定法輪功是</a:t>
            </a:r>
            <a:r>
              <a:rPr kumimoji="0" lang="en-US" altLang="zh-TW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x</a:t>
            </a:r>
            <a:r>
              <a:rPr kumimoji="0" lang="zh-CN" altLang="en-US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教。</a:t>
            </a:r>
            <a:endParaRPr kumimoji="0" lang="en-US" altLang="zh-CN" sz="2200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3252" name="矩形 4"/>
          <p:cNvSpPr>
            <a:spLocks noChangeArrowheads="1"/>
          </p:cNvSpPr>
          <p:nvPr/>
        </p:nvSpPr>
        <p:spPr bwMode="auto">
          <a:xfrm>
            <a:off x="284163" y="3789363"/>
            <a:ext cx="8632825" cy="27384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2)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文中污蔑说警察在其住所搜到大量真相传单等，因而判刑</a:t>
            </a:r>
            <a:endParaRPr kumimoji="0" lang="en-US" altLang="zh-TW" sz="22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实际情况：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日，两人到同修张云秀阿姨家帮忙干活，果芸飞到菜市场买菜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遭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国保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警察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非法绑架，警察抢走钥匙到家中</a:t>
            </a:r>
            <a:r>
              <a:rPr kumimoji="0" lang="zh-CN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非法绑架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刘山，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刘山被绑架到</a:t>
            </a:r>
            <a:r>
              <a:rPr kumimoji="0" lang="zh-CN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大连姚家看守所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，又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被</a:t>
            </a:r>
            <a:r>
              <a:rPr kumimoji="0" lang="zh-CN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沙河口区法院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非法判刑三年，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当时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家中剩下年仅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CN" altLang="zh-TW" sz="2000">
                <a:latin typeface="微軟正黑體" pitchFamily="34" charset="-120"/>
                <a:ea typeface="微軟正黑體" pitchFamily="34" charset="-120"/>
              </a:rPr>
              <a:t>岁的儿子要靠年迈的老母亲照顾。</a:t>
            </a:r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这些犯罪事实都已被曝光在海外知名网站明慧网。</a:t>
            </a:r>
            <a:endParaRPr kumimoji="0" lang="zh-TW" altLang="zh-TW" sz="2200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1"/>
          <p:cNvSpPr>
            <a:spLocks noChangeArrowheads="1"/>
          </p:cNvSpPr>
          <p:nvPr/>
        </p:nvSpPr>
        <p:spPr bwMode="auto">
          <a:xfrm>
            <a:off x="201613" y="765175"/>
            <a:ext cx="8797925" cy="59086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 1)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央视副台长</a:t>
            </a:r>
            <a:r>
              <a:rPr kumimoji="0" lang="zh-TW" altLang="zh-TW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李东生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，监制天安门自焚假新闻，于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2013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年底</a:t>
            </a:r>
            <a:r>
              <a:rPr kumimoji="0" lang="zh-TW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落马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，判刑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年。</a:t>
            </a: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zh-TW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2)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天安门自焚假案制片人</a:t>
            </a:r>
            <a:r>
              <a:rPr kumimoji="0" lang="zh-TW" altLang="zh-TW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陈虻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23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日，死于</a:t>
            </a:r>
            <a:r>
              <a:rPr kumimoji="0" lang="zh-TW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胃癌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，年仅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47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岁。</a:t>
            </a: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zh-TW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3)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央视主播</a:t>
            </a:r>
            <a:r>
              <a:rPr kumimoji="0" lang="zh-TW" altLang="zh-TW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罗京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，播报大量诬蔑法轮功的假新闻，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2009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日，死于</a:t>
            </a:r>
            <a:r>
              <a:rPr kumimoji="0" lang="zh-TW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淋巴癌扩散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，年仅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48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岁。</a:t>
            </a: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zh-TW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4)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央视主播</a:t>
            </a:r>
            <a:r>
              <a:rPr kumimoji="0" lang="zh-TW" altLang="zh-TW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方静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，自焚假案发生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年后仍播报污蔑法轮功的谎言。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18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日死于</a:t>
            </a:r>
            <a:r>
              <a:rPr kumimoji="0" lang="zh-TW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，年仅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44</a:t>
            </a:r>
            <a:r>
              <a:rPr kumimoji="0" lang="zh-TW" altLang="zh-TW" sz="2000">
                <a:latin typeface="微軟正黑體" pitchFamily="34" charset="-120"/>
                <a:ea typeface="微軟正黑體" pitchFamily="34" charset="-120"/>
              </a:rPr>
              <a:t>岁。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b="1">
                <a:latin typeface="微軟正黑體" pitchFamily="34" charset="-120"/>
                <a:ea typeface="微軟正黑體" pitchFamily="34" charset="-120"/>
              </a:rPr>
              <a:t>5) 2001</a:t>
            </a:r>
            <a:r>
              <a:rPr kumimoji="0" lang="zh-CN" altLang="en-US" sz="2000" b="1">
                <a:latin typeface="微軟正黑體" pitchFamily="34" charset="-120"/>
                <a:ea typeface="微軟正黑體" pitchFamily="34" charset="-120"/>
              </a:rPr>
              <a:t>年春晚播出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电视剧</a:t>
            </a:r>
            <a:r>
              <a:rPr kumimoji="0" lang="en-US" altLang="zh-CN" sz="2000" b="1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CN" altLang="en-US" sz="2000" b="1">
                <a:latin typeface="微軟正黑體" pitchFamily="34" charset="-120"/>
                <a:ea typeface="微軟正黑體" pitchFamily="34" charset="-120"/>
              </a:rPr>
              <a:t>卖拐</a:t>
            </a:r>
            <a:r>
              <a:rPr kumimoji="0" lang="en-US" altLang="zh-CN" sz="2000" b="1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000" b="1">
                <a:latin typeface="微軟正黑體" pitchFamily="34" charset="-120"/>
                <a:ea typeface="微軟正黑體" pitchFamily="34" charset="-120"/>
              </a:rPr>
              <a:t>用影射、暗示的方法污蔑、妖魔化法轮功，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剧组人员恶报不断。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2003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年，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春晚总导演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赵安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因受贿罪被判处</a:t>
            </a:r>
            <a:r>
              <a:rPr kumimoji="0" lang="en-US" altLang="zh-CN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CN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年有期徒刑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赵安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妻子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芦秀梅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。女高音歌唱家、国家一级演员。</a:t>
            </a:r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年死于</a:t>
            </a:r>
            <a:r>
              <a:rPr kumimoji="0" lang="zh-CN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</a:t>
            </a:r>
            <a:r>
              <a:rPr kumimoji="0" lang="en-US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(55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岁</a:t>
            </a:r>
            <a:r>
              <a:rPr kumimoji="0" lang="en-US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0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该剧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作者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何庆魁的儿子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在广州因</a:t>
            </a:r>
            <a:r>
              <a:rPr kumimoji="0" lang="zh-CN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车祸而死。</a:t>
            </a:r>
            <a:endParaRPr kumimoji="0" lang="en-US" altLang="zh-CN" sz="2000" b="1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 与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何庆魁姘居的</a:t>
            </a:r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卖拐</a:t>
            </a:r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主演高秀敏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因突发</a:t>
            </a:r>
            <a:r>
              <a:rPr kumimoji="0" lang="zh-CN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心脏病死于长春家中。</a:t>
            </a:r>
            <a:endParaRPr kumimoji="0" lang="en-US" altLang="zh-CN" sz="2000" b="1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>
                <a:latin typeface="微軟正黑體" pitchFamily="34" charset="-120"/>
                <a:ea typeface="微軟正黑體" pitchFamily="34" charset="-120"/>
              </a:rPr>
              <a:t>- 2008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年，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何庆魁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被警方追缴</a:t>
            </a:r>
            <a:r>
              <a:rPr kumimoji="0" lang="en-US" altLang="zh-CN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488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万</a:t>
            </a:r>
            <a:r>
              <a:rPr kumimoji="0" lang="zh-CN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涉案款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。人财两空。</a:t>
            </a:r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数据源：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央视导演赵安与撒谎者的人生悲剧</a:t>
            </a:r>
          </a:p>
        </p:txBody>
      </p:sp>
      <p:sp>
        <p:nvSpPr>
          <p:cNvPr id="55298" name="矩形 2"/>
          <p:cNvSpPr>
            <a:spLocks noChangeArrowheads="1"/>
          </p:cNvSpPr>
          <p:nvPr/>
        </p:nvSpPr>
        <p:spPr bwMode="auto">
          <a:xfrm>
            <a:off x="395288" y="115888"/>
            <a:ext cx="82819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13-3.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 污蔑法轮功，</a:t>
            </a:r>
            <a:r>
              <a:rPr kumimoji="0" lang="zh-TW" altLang="zh-TW" sz="3200" b="1">
                <a:latin typeface="微軟正黑體" pitchFamily="34" charset="-120"/>
                <a:ea typeface="微軟正黑體" pitchFamily="34" charset="-120"/>
              </a:rPr>
              <a:t>媒体人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成为</a:t>
            </a:r>
            <a:r>
              <a:rPr kumimoji="0" lang="zh-TW" altLang="zh-TW" sz="3200" b="1">
                <a:latin typeface="微軟正黑體" pitchFamily="34" charset="-120"/>
                <a:ea typeface="微軟正黑體" pitchFamily="34" charset="-120"/>
              </a:rPr>
              <a:t>中共的牺牲品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196975"/>
            <a:ext cx="8772525" cy="180022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大连市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许多官员因迫害法轮功被国际追查，包括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于德泉，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综治办主任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王正平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大连市防范办主任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刘文柱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徐斌、</a:t>
            </a: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甘井子区法院院长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刘锟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，法官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卢明利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091488" cy="10525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13-4.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大连市被国际追查官员</a:t>
            </a:r>
          </a:p>
        </p:txBody>
      </p:sp>
      <p:pic>
        <p:nvPicPr>
          <p:cNvPr id="56323" name="Picture 2" descr="相關圖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1488" y="0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矩形 6"/>
          <p:cNvSpPr>
            <a:spLocks noChangeArrowheads="1"/>
          </p:cNvSpPr>
          <p:nvPr/>
        </p:nvSpPr>
        <p:spPr bwMode="auto">
          <a:xfrm>
            <a:off x="211138" y="5318125"/>
            <a:ext cx="8759825" cy="83026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到目前为止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辽宁省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4613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的公检法司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、教育界、媒体界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等人员因迫害法轮功学员，被海外组织“追查国际”立案追查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438" y="3284538"/>
            <a:ext cx="8772525" cy="165735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辽宁省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媒体人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被国际追查，包括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/>
              <a:t>《辽沈晚报》</a:t>
            </a:r>
            <a:r>
              <a:rPr kumimoji="0" lang="en-US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乔睿</a:t>
            </a:r>
            <a:endParaRPr kumimoji="0"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/>
              <a:t>《辽宁日报》</a:t>
            </a:r>
            <a:r>
              <a:rPr kumimoji="0" lang="en-US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谢文君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椰永涛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毕玉才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朱宏伟</a:t>
            </a:r>
            <a:endParaRPr kumimoji="0"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「閃電」的圖片搜尋結果"/>
          <p:cNvPicPr>
            <a:picLocks noChangeAspect="1" noChangeArrowheads="1"/>
          </p:cNvPicPr>
          <p:nvPr/>
        </p:nvPicPr>
        <p:blipFill>
          <a:blip r:embed="rId2"/>
          <a:srcRect b="85403"/>
          <a:stretch>
            <a:fillRect/>
          </a:stretch>
        </p:blipFill>
        <p:spPr bwMode="auto">
          <a:xfrm>
            <a:off x="0" y="-23813"/>
            <a:ext cx="9144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矩形 1"/>
          <p:cNvSpPr>
            <a:spLocks noChangeArrowheads="1"/>
          </p:cNvSpPr>
          <p:nvPr/>
        </p:nvSpPr>
        <p:spPr bwMode="auto">
          <a:xfrm>
            <a:off x="150813" y="1611313"/>
            <a:ext cx="8907462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王义</a:t>
            </a:r>
            <a:r>
              <a:rPr kumimoji="0" lang="zh-TW" altLang="en-US" sz="2400" b="1" u="sng">
                <a:latin typeface="微軟正黑體" pitchFamily="34" charset="-120"/>
                <a:ea typeface="微軟正黑體" pitchFamily="34" charset="-120"/>
              </a:rPr>
              <a:t>仇视大法　全家遭恶报</a:t>
            </a:r>
            <a:endParaRPr kumimoji="0" lang="en-US" altLang="zh-TW" sz="2400" b="1" u="sng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大连开发区松岚村村民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王义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，女，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57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岁。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年，她向开发区「六一零」诬告一名大法弟子，致使该大法弟子被非法抓捕。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王义于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2009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年膝盖上长包，住医院手术，回家四十多天后，在家摔倒，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死亡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其丈夫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年得脑血栓。她儿子骑摩托车摔到沟里，胳膊摔断。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她哥哥也同她一样反对大法、毁坏真相数据，于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年遭报死亡。</a:t>
            </a:r>
          </a:p>
        </p:txBody>
      </p:sp>
      <p:sp>
        <p:nvSpPr>
          <p:cNvPr id="58371" name="矩形 2"/>
          <p:cNvSpPr>
            <a:spLocks noChangeArrowheads="1"/>
          </p:cNvSpPr>
          <p:nvPr/>
        </p:nvSpPr>
        <p:spPr bwMode="auto">
          <a:xfrm>
            <a:off x="101600" y="3933825"/>
            <a:ext cx="8910638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2400" b="1" u="sng">
                <a:latin typeface="微軟正黑體" pitchFamily="34" charset="-120"/>
                <a:ea typeface="微軟正黑體" pitchFamily="34" charset="-120"/>
              </a:rPr>
              <a:t>大连</a:t>
            </a:r>
            <a:r>
              <a:rPr kumimoji="0" lang="zh-CN" altLang="en-US" sz="24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叶桂英</a:t>
            </a:r>
            <a:r>
              <a:rPr kumimoji="0" lang="zh-CN" altLang="en-US" sz="2400" b="1" u="sng">
                <a:latin typeface="微軟正黑體" pitchFamily="34" charset="-120"/>
                <a:ea typeface="微軟正黑體" pitchFamily="34" charset="-120"/>
              </a:rPr>
              <a:t>参与迫害大法，遭恶报</a:t>
            </a:r>
            <a:r>
              <a:rPr kumimoji="0" lang="en-US" altLang="zh-TW" sz="24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肺癌死亡</a:t>
            </a:r>
            <a:r>
              <a:rPr kumimoji="0" lang="en-US" altLang="zh-TW" sz="24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endParaRPr kumimoji="0" lang="zh-CN" altLang="en-US" sz="24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叶桂英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，女，生前系辽宁</a:t>
            </a:r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大连瓦轴集团公司财务部职员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，住集团家属楼北山小区阳春路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号楼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403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室，是该楼楼长，党员。叶桂英积极参与「转化」迫害楼房里的法輪功學員。涂抹大法标语和撕毁大法传单。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用她自己的话说：「我就讨厌法轮功，见到传单，我就撕！见到标语，我就抹！」后来，还到學員家中，说对方散发材料，要把对方送去非法劳教。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年遭惡報。發現時已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肺癌晚期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，不到一个星期就死去了，死时不到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60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岁。</a:t>
            </a:r>
          </a:p>
        </p:txBody>
      </p:sp>
      <p:sp>
        <p:nvSpPr>
          <p:cNvPr id="58372" name="矩形 3"/>
          <p:cNvSpPr>
            <a:spLocks noChangeArrowheads="1"/>
          </p:cNvSpPr>
          <p:nvPr/>
        </p:nvSpPr>
        <p:spPr bwMode="auto">
          <a:xfrm>
            <a:off x="319088" y="18415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13-5.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大連市惡人恶报实例</a:t>
            </a:r>
          </a:p>
        </p:txBody>
      </p:sp>
      <p:sp>
        <p:nvSpPr>
          <p:cNvPr id="58373" name="矩形 5"/>
          <p:cNvSpPr>
            <a:spLocks noChangeArrowheads="1"/>
          </p:cNvSpPr>
          <p:nvPr/>
        </p:nvSpPr>
        <p:spPr bwMode="auto">
          <a:xfrm>
            <a:off x="125413" y="1125538"/>
            <a:ext cx="5861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媒体污蔑的报导，毒害多少民众</a:t>
            </a:r>
            <a:r>
              <a:rPr kumimoji="0" lang="en-US" altLang="zh-TW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!</a:t>
            </a:r>
            <a:endParaRPr kumimoji="0" lang="zh-TW" altLang="en-US" sz="2400" b="1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3175"/>
            <a:ext cx="4211638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16386" name="Picture 4" descr="「真善忍美展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0"/>
            <a:ext cx="4932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1"/>
          <p:cNvSpPr>
            <a:spLocks noChangeArrowheads="1"/>
          </p:cNvSpPr>
          <p:nvPr/>
        </p:nvSpPr>
        <p:spPr bwMode="auto">
          <a:xfrm>
            <a:off x="157163" y="869950"/>
            <a:ext cx="387985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我们五位同修刚刚在院子里往车上装真相资料，</a:t>
            </a:r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另外空间里师父法身和众神就已经在帮助清理邪恶，为此次救人做铺垫做安排了。</a:t>
            </a:r>
            <a:endParaRPr kumimoji="0" lang="en-US" altLang="zh-TW" sz="24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这边车子还没出院呢，相隔几十里地的邻县</a:t>
            </a:r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世人明白的一面早已经在奔走相告：今天邻县大法弟子要来救咱们了！他们早早的都跪到那里，双手向上举到胸前，等着接真相了。</a:t>
            </a:r>
          </a:p>
        </p:txBody>
      </p:sp>
      <p:sp>
        <p:nvSpPr>
          <p:cNvPr id="16388" name="文字方塊 3"/>
          <p:cNvSpPr txBox="1">
            <a:spLocks noChangeArrowheads="1"/>
          </p:cNvSpPr>
          <p:nvPr/>
        </p:nvSpPr>
        <p:spPr bwMode="auto">
          <a:xfrm>
            <a:off x="125413" y="6173788"/>
            <a:ext cx="3473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数据源：第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届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(2015)</a:t>
            </a: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明慧法会</a:t>
            </a:r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〈</a:t>
            </a:r>
            <a:r>
              <a:rPr kumimoji="0"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走在师父安排中 越走越快乐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〉</a:t>
            </a:r>
            <a:endParaRPr kumimoji="0" lang="zh-TW" altLang="en-US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14288" y="115888"/>
            <a:ext cx="408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2-1.《</a:t>
            </a:r>
            <a:r>
              <a:rPr kumimoji="0" lang="zh-TW" altLang="en-US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好文分享</a:t>
            </a:r>
            <a:endParaRPr kumimoji="0" lang="zh-TW" altLang="en-US" sz="28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"/>
          <p:cNvSpPr>
            <a:spLocks noChangeArrowheads="1"/>
          </p:cNvSpPr>
          <p:nvPr/>
        </p:nvSpPr>
        <p:spPr bwMode="auto">
          <a:xfrm>
            <a:off x="141288" y="1217613"/>
            <a:ext cx="87518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u="sng">
                <a:latin typeface="微軟正黑體" pitchFamily="34" charset="-120"/>
                <a:ea typeface="微軟正黑體" pitchFamily="34" charset="-120"/>
              </a:rPr>
              <a:t>恶党典型</a:t>
            </a:r>
            <a:r>
              <a:rPr kumimoji="0" lang="zh-TW" altLang="en-US" sz="24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方永刚</a:t>
            </a:r>
            <a:r>
              <a:rPr kumimoji="0" lang="zh-TW" altLang="en-US" sz="2400" b="1" u="sng">
                <a:latin typeface="微軟正黑體" pitchFamily="34" charset="-120"/>
                <a:ea typeface="微軟正黑體" pitchFamily="34" charset="-120"/>
              </a:rPr>
              <a:t>遭</a:t>
            </a:r>
            <a:r>
              <a:rPr kumimoji="0" lang="zh-TW" altLang="en-US" sz="24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恶报死亡</a:t>
            </a:r>
            <a:r>
              <a:rPr kumimoji="0" lang="en-US" altLang="zh-TW" sz="24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</a:t>
            </a:r>
            <a:r>
              <a:rPr kumimoji="0" lang="en-US" altLang="zh-TW" sz="24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zh-TW" altLang="en-US" sz="24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大连市</a:t>
            </a:r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方永刚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，今年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岁，是</a:t>
            </a:r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海军大连舰艇学院教授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，恶党把他包装成「忠诚党的创新理论的模范教员」，号召全国上下一起向他学习。此人根本没有讲怎样正确为人处世的道理；反而在报告中多处恶毒攻击法轮功和大法师父。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后来遭报身患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住院，恶党不惜花重金为他治病，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月死亡，做了中共的陪葬品。</a:t>
            </a:r>
          </a:p>
        </p:txBody>
      </p:sp>
      <p:pic>
        <p:nvPicPr>
          <p:cNvPr id="59394" name="Picture 2" descr="「閃電」的圖片搜尋結果"/>
          <p:cNvPicPr>
            <a:picLocks noChangeAspect="1" noChangeArrowheads="1"/>
          </p:cNvPicPr>
          <p:nvPr/>
        </p:nvPicPr>
        <p:blipFill>
          <a:blip r:embed="rId2"/>
          <a:srcRect b="85403"/>
          <a:stretch>
            <a:fillRect/>
          </a:stretch>
        </p:blipFill>
        <p:spPr bwMode="auto">
          <a:xfrm>
            <a:off x="0" y="-23813"/>
            <a:ext cx="9144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矩形 4"/>
          <p:cNvSpPr>
            <a:spLocks noChangeArrowheads="1"/>
          </p:cNvSpPr>
          <p:nvPr/>
        </p:nvSpPr>
        <p:spPr bwMode="auto">
          <a:xfrm>
            <a:off x="319088" y="18415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13-6.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大連市惡人恶报实例</a:t>
            </a:r>
          </a:p>
        </p:txBody>
      </p:sp>
      <p:sp>
        <p:nvSpPr>
          <p:cNvPr id="59396" name="文字方塊 11"/>
          <p:cNvSpPr txBox="1">
            <a:spLocks noChangeArrowheads="1"/>
          </p:cNvSpPr>
          <p:nvPr/>
        </p:nvSpPr>
        <p:spPr bwMode="auto">
          <a:xfrm>
            <a:off x="107950" y="3573463"/>
            <a:ext cx="86629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u="sng">
                <a:latin typeface="微軟正黑體" pitchFamily="34" charset="-120"/>
                <a:ea typeface="微軟正黑體" pitchFamily="34" charset="-120"/>
              </a:rPr>
              <a:t>大连瓦房店</a:t>
            </a:r>
            <a:r>
              <a:rPr kumimoji="0" lang="en-US" altLang="zh-TW" sz="2400" b="1" u="sng"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400" b="1" u="sng">
                <a:latin typeface="微軟正黑體" pitchFamily="34" charset="-120"/>
                <a:ea typeface="微軟正黑體" pitchFamily="34" charset="-120"/>
              </a:rPr>
              <a:t>办</a:t>
            </a:r>
            <a:r>
              <a:rPr kumimoji="0" lang="zh-TW" altLang="en-US" sz="24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张成吉</a:t>
            </a:r>
            <a:r>
              <a:rPr kumimoji="0" lang="zh-TW" altLang="en-US" sz="2400" b="1" u="sng">
                <a:latin typeface="微軟正黑體" pitchFamily="34" charset="-120"/>
                <a:ea typeface="微軟正黑體" pitchFamily="34" charset="-120"/>
              </a:rPr>
              <a:t>残酷迫害大法弟子</a:t>
            </a:r>
            <a:r>
              <a:rPr kumimoji="0" lang="zh-TW" altLang="en-US" sz="24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恶报殃及子女</a:t>
            </a: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自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1999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年以来，张成吉对大法弟子非打即骂，勒索大法弟子钱财，不让大法弟子睡觉、上厕所，抓着大法弟子头发往墙上撞，头被撞出许多鸡蛋大小的包还不肯罢休。被拘留过的大法弟子多人都被张成吉打过。</a:t>
            </a:r>
          </a:p>
          <a:p>
            <a:endParaRPr kumimoji="0" lang="zh-TW" alt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张成吉迫害大法弟子丧尽天良，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殃及他唯一的女儿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月的一天，他的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女儿和女婿在车祸中丧生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。现在，张成吉孤苦伶仃，生不如死。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字方塊 1"/>
          <p:cNvSpPr txBox="1">
            <a:spLocks noChangeArrowheads="1"/>
          </p:cNvSpPr>
          <p:nvPr/>
        </p:nvSpPr>
        <p:spPr bwMode="auto">
          <a:xfrm>
            <a:off x="174625" y="165100"/>
            <a:ext cx="2700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600" b="1">
                <a:latin typeface="微軟正黑體" pitchFamily="34" charset="-120"/>
                <a:ea typeface="微軟正黑體" pitchFamily="34" charset="-120"/>
              </a:rPr>
              <a:t>14.</a:t>
            </a:r>
            <a:r>
              <a:rPr kumimoji="0" lang="zh-TW" altLang="en-US" sz="3600" b="1">
                <a:latin typeface="微軟正黑體" pitchFamily="34" charset="-120"/>
                <a:ea typeface="微軟正黑體" pitchFamily="34" charset="-120"/>
              </a:rPr>
              <a:t>参与办法</a:t>
            </a:r>
          </a:p>
        </p:txBody>
      </p:sp>
      <p:sp>
        <p:nvSpPr>
          <p:cNvPr id="60418" name="矩形 2"/>
          <p:cNvSpPr>
            <a:spLocks noChangeArrowheads="1"/>
          </p:cNvSpPr>
          <p:nvPr/>
        </p:nvSpPr>
        <p:spPr bwMode="auto">
          <a:xfrm>
            <a:off x="82550" y="876300"/>
            <a:ext cx="90360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专案说明：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/>
            </a:r>
            <a:b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</a:b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◎拨打重点号码。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对象：政法委，人大，广电局，居委会，县委常委，综治办，宣传部，组织部等等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/>
            </a:r>
            <a:b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</a:b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上午时段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【101RTC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第一直播室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有现场拨打解析。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其他时间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【104RTC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重点讲真相直播室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每天都有同修值班，互相切磋共同拨打。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17653" t="23606" r="44116" b="12994"/>
          <a:stretch/>
        </p:blipFill>
        <p:spPr bwMode="auto">
          <a:xfrm>
            <a:off x="1043608" y="0"/>
            <a:ext cx="7272808" cy="6784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epochtimes.com/assets/uploads/2017/06/Screen-Shot-2017-06-28-at-7.36.11-AM.png"/>
          <p:cNvPicPr>
            <a:picLocks noChangeAspect="1" noChangeArrowheads="1"/>
          </p:cNvPicPr>
          <p:nvPr/>
        </p:nvPicPr>
        <p:blipFill rotWithShape="1">
          <a:blip r:embed="rId2"/>
          <a:srcRect l="2049" t="7579" r="2049" b="50080"/>
          <a:stretch/>
        </p:blipFill>
        <p:spPr bwMode="auto">
          <a:xfrm>
            <a:off x="179388" y="4508500"/>
            <a:ext cx="8777287" cy="2222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/>
          <a:srcRect l="15714" t="45736" r="19183" b="6090"/>
          <a:stretch/>
        </p:blipFill>
        <p:spPr bwMode="auto">
          <a:xfrm>
            <a:off x="161925" y="692150"/>
            <a:ext cx="8747125" cy="3686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195263" y="0"/>
            <a:ext cx="6969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CN" sz="3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2-2.   </a:t>
            </a:r>
            <a:r>
              <a:rPr kumimoji="0" lang="zh-CN" altLang="en-US" sz="3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法轮功书籍出版禁令早被废</a:t>
            </a:r>
            <a:r>
              <a:rPr kumimoji="0" lang="zh-TW" altLang="en-US" sz="3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止</a:t>
            </a:r>
            <a:endParaRPr kumimoji="0" lang="zh-CN" altLang="en-US" sz="3200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284163" y="115888"/>
            <a:ext cx="543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CN" sz="2800" b="1">
                <a:latin typeface="微軟正黑體" pitchFamily="34" charset="-120"/>
                <a:ea typeface="微軟正黑體" pitchFamily="34" charset="-120"/>
              </a:rPr>
              <a:t>2-3.   </a:t>
            </a:r>
            <a:r>
              <a:rPr kumimoji="0" lang="zh-CN" altLang="en-US" sz="2800" b="1">
                <a:latin typeface="微軟正黑體" pitchFamily="34" charset="-120"/>
                <a:ea typeface="微軟正黑體" pitchFamily="34" charset="-120"/>
              </a:rPr>
              <a:t>法轮功书籍出版禁令早被废</a:t>
            </a:r>
          </a:p>
        </p:txBody>
      </p:sp>
      <p:sp>
        <p:nvSpPr>
          <p:cNvPr id="19458" name="矩形 2"/>
          <p:cNvSpPr>
            <a:spLocks noChangeArrowheads="1"/>
          </p:cNvSpPr>
          <p:nvPr/>
        </p:nvSpPr>
        <p:spPr bwMode="auto">
          <a:xfrm>
            <a:off x="157163" y="2463800"/>
            <a:ext cx="8855075" cy="4154488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最近有一份文件被翻出来，引起外界强烈的关注和讨论。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早在</a:t>
            </a:r>
            <a:r>
              <a:rPr kumimoji="0" lang="en-US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年的时候，</a:t>
            </a:r>
            <a:r>
              <a:rPr kumimoji="0" lang="zh-TW" altLang="en-US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国务院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公告的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国家新闻出版总署令第</a:t>
            </a:r>
            <a:r>
              <a:rPr kumimoji="0" lang="en-US" altLang="zh-CN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50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号</a:t>
            </a:r>
            <a:endParaRPr kumimoji="0" lang="en-US" altLang="zh-CN" sz="2200" b="1" u="sng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废止了</a:t>
            </a:r>
            <a:r>
              <a:rPr kumimoji="0" lang="en-US" altLang="zh-CN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1999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年两条</a:t>
            </a:r>
            <a:r>
              <a:rPr kumimoji="0" lang="zh-TW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对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法轮功书籍的禁令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所以在中国出版法轮功书籍完全是合法的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您快上网去查法规吧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 我们在国际互联网上都看到文件内容了。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身为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公检法司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人员，你如果到现在还在以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拥有法轮功相关书籍资料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、印刷传播法轮功真相资料对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法轮功学员非法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抓捕、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判刑。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我真的为你的前程感到担忧啊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 而且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2013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zh-TW" altLang="zh-TW" sz="2200">
                <a:latin typeface="微軟正黑體" pitchFamily="34" charset="-120"/>
                <a:ea typeface="微軟正黑體" pitchFamily="34" charset="-120"/>
              </a:rPr>
              <a:t>日中央政法委出台的《关于切实防止冤假错案的规定》，明确规定</a:t>
            </a:r>
            <a:r>
              <a:rPr kumimoji="0" lang="zh-TW" altLang="zh-TW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公检法司人员必须对自己的行为终身负责</a:t>
            </a:r>
            <a:r>
              <a:rPr kumimoji="0" lang="zh-TW" altLang="en-US" sz="22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zh-TW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终身追究</a:t>
            </a:r>
            <a:r>
              <a:rPr kumimoji="0" lang="zh-TW" altLang="en-US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的啊</a:t>
            </a:r>
            <a:r>
              <a:rPr kumimoji="0" lang="en-US" altLang="zh-TW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!</a:t>
            </a:r>
            <a:endParaRPr kumimoji="0" lang="en-US" altLang="zh-TW" sz="220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459" name="矩形 5"/>
          <p:cNvSpPr>
            <a:spLocks noChangeArrowheads="1"/>
          </p:cNvSpPr>
          <p:nvPr/>
        </p:nvSpPr>
        <p:spPr bwMode="auto">
          <a:xfrm>
            <a:off x="153988" y="836613"/>
            <a:ext cx="8858250" cy="1446212"/>
          </a:xfrm>
          <a:prstGeom prst="rect">
            <a:avLst/>
          </a:prstGeom>
          <a:noFill/>
          <a:ln w="63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CN" sz="2200"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国务院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公告的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国家新闻出版总署令第</a:t>
            </a:r>
            <a:r>
              <a:rPr kumimoji="0" lang="en-US" altLang="zh-CN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50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号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由新闻出版总署署长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柳斌杰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于</a:t>
            </a:r>
            <a:r>
              <a:rPr kumimoji="0" lang="en-US" altLang="zh-CN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CN" altLang="en-US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CN" altLang="en-US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CN" altLang="en-US" sz="22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签发的</a:t>
            </a:r>
            <a:r>
              <a:rPr kumimoji="0" lang="en-US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当日生效</a:t>
            </a:r>
            <a:r>
              <a:rPr kumimoji="0" lang="en-US" altLang="zh-TW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文件称：</a:t>
            </a:r>
            <a:r>
              <a:rPr kumimoji="0" lang="en-US" altLang="zh-CN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CN" altLang="en-US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新闻出版总署废止第五批规范性档的决定</a:t>
            </a:r>
            <a:r>
              <a:rPr kumimoji="0" lang="en-US" altLang="zh-CN" sz="22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en-US" altLang="zh-CN" sz="2200">
                <a:latin typeface="微軟正黑體" pitchFamily="34" charset="-120"/>
                <a:ea typeface="微軟正黑體" pitchFamily="34" charset="-120"/>
              </a:rPr>
              <a:t>2010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2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200">
                <a:latin typeface="微軟正黑體" pitchFamily="34" charset="-120"/>
                <a:ea typeface="微軟正黑體" pitchFamily="34" charset="-120"/>
              </a:rPr>
              <a:t>29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日新闻出版总署第</a:t>
            </a:r>
            <a:r>
              <a:rPr kumimoji="0" lang="en-US" altLang="zh-CN" sz="220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次署务会议通过，现予公布，自公布之日起生效。</a:t>
            </a:r>
            <a:endParaRPr kumimoji="0" lang="en-US" altLang="zh-TW" sz="220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460" name="文字方塊 3"/>
          <p:cNvSpPr txBox="1">
            <a:spLocks noChangeArrowheads="1"/>
          </p:cNvSpPr>
          <p:nvPr/>
        </p:nvSpPr>
        <p:spPr bwMode="auto">
          <a:xfrm>
            <a:off x="3203575" y="6413500"/>
            <a:ext cx="5321300" cy="36830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数据源：</a:t>
            </a:r>
            <a:r>
              <a:rPr kumimoji="0" lang="zh-TW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法轮功书籍出版禁令早被废 大陆律师解析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圖中高亮顯示的是辽宁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4221163"/>
            <a:ext cx="9178925" cy="2016125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辽宁省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defRPr/>
            </a:pPr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kumimoji="0" lang="zh-TW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专案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说明参考资料</a:t>
            </a:r>
            <a:endParaRPr kumimoji="0" lang="en-US" altLang="zh-CN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>
              <a:defRPr/>
            </a:pPr>
            <a:endParaRPr kumimoji="0" lang="en-US" altLang="zh-TW" sz="240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>
              <a:defRPr/>
            </a:pPr>
            <a:endParaRPr kumimoji="0" lang="zh-TW" altLang="en-US" sz="240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381000" y="115888"/>
            <a:ext cx="4984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4800">
                <a:solidFill>
                  <a:schemeClr val="bg1"/>
                </a:solidFill>
                <a:latin typeface="Calibri" pitchFamily="34" charset="0"/>
              </a:rPr>
              <a:t>3</a:t>
            </a:r>
            <a:endParaRPr kumimoji="0" lang="zh-TW" altLang="en-US" sz="4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395288"/>
            <a:ext cx="6502400" cy="624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2"/>
          <p:cNvSpPr>
            <a:spLocks noChangeArrowheads="1"/>
          </p:cNvSpPr>
          <p:nvPr/>
        </p:nvSpPr>
        <p:spPr bwMode="auto">
          <a:xfrm>
            <a:off x="179388" y="104775"/>
            <a:ext cx="3902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>
                <a:latin typeface="微軟正黑體" pitchFamily="34" charset="-120"/>
                <a:ea typeface="微軟正黑體" pitchFamily="34" charset="-120"/>
              </a:rPr>
              <a:t>4.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本次辽宁案例总览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橢圓 3"/>
          <p:cNvSpPr/>
          <p:nvPr/>
        </p:nvSpPr>
        <p:spPr>
          <a:xfrm>
            <a:off x="3536950" y="1620838"/>
            <a:ext cx="1089025" cy="1000125"/>
          </a:xfrm>
          <a:prstGeom prst="ellipse">
            <a:avLst/>
          </a:prstGeom>
          <a:solidFill>
            <a:schemeClr val="accent2"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3995738" y="4760913"/>
            <a:ext cx="1512887" cy="1368425"/>
          </a:xfrm>
          <a:prstGeom prst="ellipse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995738" y="3141663"/>
            <a:ext cx="801687" cy="792162"/>
          </a:xfrm>
          <a:prstGeom prst="ellipse">
            <a:avLst/>
          </a:prstGeom>
          <a:solidFill>
            <a:schemeClr val="accent2"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900113" y="836613"/>
            <a:ext cx="3497262" cy="10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张贴大量「反</a:t>
            </a:r>
            <a:r>
              <a:rPr kumimoji="0" lang="en-US" altLang="zh-TW" sz="2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kumimoji="0" lang="zh-TW" altLang="en-US" sz="2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教」的横幅、传单，并奖励举报者。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警察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骚扰</a:t>
            </a:r>
            <a:r>
              <a:rPr kumimoji="0" lang="zh-TW" altLang="en-US" sz="2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当地学员。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366838" y="3789363"/>
            <a:ext cx="2487612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kumimoji="0" lang="zh-TW" altLang="en-US" sz="2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kumimoji="0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的展板在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辽河油田各单位巡展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665788" y="5084763"/>
            <a:ext cx="3038475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kumimoji="0" lang="zh-TW" altLang="en-US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大连晚报</a:t>
            </a:r>
            <a:r>
              <a:rPr kumimoji="0" lang="en-US" altLang="zh-TW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kumimoji="0" lang="zh-TW" altLang="en-US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大法和同修的报导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665788" y="5988050"/>
            <a:ext cx="3463925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kumimoji="0" lang="zh-TW" altLang="en-US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大连市第三人民医院</a:t>
            </a:r>
            <a:r>
              <a:rPr kumimoji="0" lang="en-US" altLang="zh-TW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kumimoji="0" lang="zh-TW" altLang="en-US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组织医护人员看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kumimoji="0" lang="zh-TW" altLang="en-US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3175"/>
            <a:ext cx="9144000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179388" y="284163"/>
            <a:ext cx="5256212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5. RTC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重点专案的重要性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减少众生被毒害</a:t>
            </a:r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为大陆同修开创更好的环境</a:t>
            </a:r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2531" name="Picture 4" descr="「退 黨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-7938"/>
            <a:ext cx="40671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1"/>
          <p:cNvSpPr>
            <a:spLocks noChangeArrowheads="1"/>
          </p:cNvSpPr>
          <p:nvPr/>
        </p:nvSpPr>
        <p:spPr bwMode="auto">
          <a:xfrm>
            <a:off x="179388" y="188913"/>
            <a:ext cx="311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6-1.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辽宁省概况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3554" name="文字方塊 2"/>
          <p:cNvSpPr txBox="1">
            <a:spLocks noChangeArrowheads="1"/>
          </p:cNvSpPr>
          <p:nvPr/>
        </p:nvSpPr>
        <p:spPr bwMode="auto">
          <a:xfrm>
            <a:off x="169863" y="773113"/>
            <a:ext cx="8785225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省会：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沈阳市 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沈阳市、大连市是直辖市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人口：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4382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万人，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hlinkClick r:id="rId3" tooltip="漢族"/>
              </a:rPr>
              <a:t>汉族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84%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；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hlinkClick r:id="rId4" tooltip="滿族"/>
              </a:rPr>
              <a:t>满族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13%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；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hlinkClick r:id="rId5" tooltip="蒙古族"/>
              </a:rPr>
              <a:t>蒙古族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2%</a:t>
            </a: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城乡：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城市人口约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60% </a:t>
            </a: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资源：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辽宁矿产资源丰富，煤及铁矿庞大，辽河油田是中国主要油田之一。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产业：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机械制造、金属冶炼、食品加工、石化是辽宁省四大支柱产业。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经济负成长：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辽宁省长陈求发公开确认，辽宁省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年到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年存在经济数据造假。</a:t>
            </a: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人均</a:t>
            </a:r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</a:rPr>
              <a:t>GDP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辽宁人均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GDP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为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10,614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美金。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大陆人均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GDP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为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7,595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美金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)</a:t>
            </a:r>
          </a:p>
        </p:txBody>
      </p:sp>
      <p:pic>
        <p:nvPicPr>
          <p:cNvPr id="23555" name="Picture 2" descr="「瀋陽市」的圖片搜尋結果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850" y="4938713"/>
            <a:ext cx="3024188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「瀋陽市」的圖片搜尋結果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4916488"/>
            <a:ext cx="295275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相關圖片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53163" y="4916488"/>
            <a:ext cx="2782887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6309</Words>
  <Application>Microsoft Office PowerPoint</Application>
  <PresentationFormat>如螢幕大小 (4:3)</PresentationFormat>
  <Paragraphs>337</Paragraphs>
  <Slides>32</Slides>
  <Notes>15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簡報設計範本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38" baseType="lpstr">
      <vt:lpstr>Arial</vt:lpstr>
      <vt:lpstr>新細明體</vt:lpstr>
      <vt:lpstr>Calibri</vt:lpstr>
      <vt:lpstr>微軟正黑體</vt:lpstr>
      <vt:lpstr>宋体</vt:lpstr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tc43</cp:lastModifiedBy>
  <cp:revision>77</cp:revision>
  <dcterms:created xsi:type="dcterms:W3CDTF">2017-07-01T07:48:25Z</dcterms:created>
  <dcterms:modified xsi:type="dcterms:W3CDTF">2017-07-07T08:31:32Z</dcterms:modified>
</cp:coreProperties>
</file>