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9" r:id="rId2"/>
    <p:sldId id="260" r:id="rId3"/>
    <p:sldId id="262" r:id="rId4"/>
    <p:sldId id="297" r:id="rId5"/>
    <p:sldId id="300" r:id="rId6"/>
    <p:sldId id="256" r:id="rId7"/>
    <p:sldId id="257" r:id="rId8"/>
    <p:sldId id="264" r:id="rId9"/>
    <p:sldId id="263" r:id="rId10"/>
    <p:sldId id="295" r:id="rId11"/>
    <p:sldId id="266" r:id="rId12"/>
    <p:sldId id="267" r:id="rId13"/>
    <p:sldId id="301" r:id="rId14"/>
    <p:sldId id="274" r:id="rId15"/>
    <p:sldId id="275" r:id="rId16"/>
    <p:sldId id="277" r:id="rId17"/>
    <p:sldId id="278" r:id="rId18"/>
    <p:sldId id="287" r:id="rId19"/>
    <p:sldId id="273" r:id="rId20"/>
    <p:sldId id="270" r:id="rId21"/>
    <p:sldId id="294" r:id="rId22"/>
    <p:sldId id="279" r:id="rId23"/>
    <p:sldId id="280" r:id="rId24"/>
    <p:sldId id="299" r:id="rId25"/>
    <p:sldId id="282" r:id="rId26"/>
    <p:sldId id="283" r:id="rId27"/>
    <p:sldId id="298" r:id="rId28"/>
    <p:sldId id="284" r:id="rId29"/>
    <p:sldId id="292" r:id="rId30"/>
    <p:sldId id="293" r:id="rId31"/>
    <p:sldId id="290" r:id="rId32"/>
    <p:sldId id="289" r:id="rId3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1" autoAdjust="0"/>
    <p:restoredTop sz="87245" autoAdjust="0"/>
  </p:normalViewPr>
  <p:slideViewPr>
    <p:cSldViewPr>
      <p:cViewPr varScale="1">
        <p:scale>
          <a:sx n="61" d="100"/>
          <a:sy n="61" d="100"/>
        </p:scale>
        <p:origin x="1109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7EDAF5-D5F6-481F-8243-55F2B398F6A8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8129BB-BB14-427B-A891-5CBF98E639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5829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zh.wikipedia.org/w/index.php?title=%E6%B2%88%E9%98%B3%E6%97%A5%E6%8A%A5&amp;action=edit&amp;redlink=1" TargetMode="External"/><Relationship Id="rId13" Type="http://schemas.openxmlformats.org/officeDocument/2006/relationships/hyperlink" Target="https://zh.wikipedia.org/w/index.php?title=%E6%96%B0%E5%95%86%E6%8A%A5&amp;action=edit&amp;redlink=1" TargetMode="External"/><Relationship Id="rId18" Type="http://schemas.openxmlformats.org/officeDocument/2006/relationships/hyperlink" Target="https://zh.wikipedia.org/w/index.php?title=%E9%B8%AD%E7%BB%BF%E6%B1%9F%E6%99%9A%E6%8A%A5&amp;action=edit&amp;redlink=1" TargetMode="External"/><Relationship Id="rId3" Type="http://schemas.openxmlformats.org/officeDocument/2006/relationships/hyperlink" Target="https://zh.wikipedia.org/wiki/%E8%BE%BD%E5%AE%81%E6%97%A5%E6%8A%A5" TargetMode="External"/><Relationship Id="rId7" Type="http://schemas.openxmlformats.org/officeDocument/2006/relationships/hyperlink" Target="https://zh.wikipedia.org/w/index.php?title=%E6%97%B6%E4%BB%A3%E5%95%86%E6%8A%A5&amp;action=edit&amp;redlink=1" TargetMode="External"/><Relationship Id="rId12" Type="http://schemas.openxmlformats.org/officeDocument/2006/relationships/hyperlink" Target="https://zh.wikipedia.org/wiki/%E5%A4%A7%E8%BF%9E%E6%99%9A%E6%8A%A5" TargetMode="External"/><Relationship Id="rId17" Type="http://schemas.openxmlformats.org/officeDocument/2006/relationships/hyperlink" Target="https://zh.wikipedia.org/w/index.php?title=%E6%9C%AC%E6%BA%AA%E6%99%9A%E6%8A%A5&amp;action=edit&amp;redlink=1" TargetMode="External"/><Relationship Id="rId2" Type="http://schemas.openxmlformats.org/officeDocument/2006/relationships/slide" Target="../slides/slide25.xml"/><Relationship Id="rId16" Type="http://schemas.openxmlformats.org/officeDocument/2006/relationships/hyperlink" Target="https://zh.wikipedia.org/w/index.php?title=%E6%8A%9A%E9%A1%BA%E6%99%9A%E6%8A%A5&amp;action=edit&amp;redlink=1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zh.wikipedia.org/w/index.php?title=%E5%8C%97%E6%96%B9%E6%99%A8%E6%8A%A5&amp;action=edit&amp;redlink=1" TargetMode="External"/><Relationship Id="rId11" Type="http://schemas.openxmlformats.org/officeDocument/2006/relationships/hyperlink" Target="https://zh.wikipedia.org/w/index.php?title=%E5%A4%A7%E8%BF%9E%E6%97%A5%E6%8A%A5&amp;action=edit&amp;redlink=1" TargetMode="External"/><Relationship Id="rId5" Type="http://schemas.openxmlformats.org/officeDocument/2006/relationships/hyperlink" Target="https://zh.wikipedia.org/wiki/%E5%8D%8A%E5%B2%9B%E6%99%A8%E6%8A%A5" TargetMode="External"/><Relationship Id="rId15" Type="http://schemas.openxmlformats.org/officeDocument/2006/relationships/hyperlink" Target="https://zh.wikipedia.org/w/index.php?title=%E5%8D%83%E5%B1%B1%E6%99%9A%E6%8A%A5&amp;action=edit&amp;redlink=1" TargetMode="External"/><Relationship Id="rId10" Type="http://schemas.openxmlformats.org/officeDocument/2006/relationships/hyperlink" Target="https://zh.wikipedia.org/w/index.php?title=%E6%B2%88%E9%98%B3%E5%9C%B0%E9%93%81%E7%AC%AC%E4%B8%80%E6%97%B6%E9%97%B4&amp;action=edit&amp;redlink=1" TargetMode="External"/><Relationship Id="rId4" Type="http://schemas.openxmlformats.org/officeDocument/2006/relationships/hyperlink" Target="https://zh.wikipedia.org/wiki/%E8%BE%BD%E6%B2%88%E6%99%9A%E6%8A%A5" TargetMode="External"/><Relationship Id="rId9" Type="http://schemas.openxmlformats.org/officeDocument/2006/relationships/hyperlink" Target="https://zh.wikipedia.org/w/index.php?title=%E6%B2%88%E9%98%B3%E6%99%9A%E6%8A%A5&amp;action=edit&amp;redlink=1" TargetMode="External"/><Relationship Id="rId14" Type="http://schemas.openxmlformats.org/officeDocument/2006/relationships/hyperlink" Target="https://zh.wikipedia.org/wiki/%E5%8D%8E%E5%95%86%E6%99%A8%E6%8A%A5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gb/tag/%E8%BE%BD%E5%AE%81%E5%B8%AE.htm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library.minghui.org/victim/52,,1,1.htm" TargetMode="External"/><Relationship Id="rId3" Type="http://schemas.openxmlformats.org/officeDocument/2006/relationships/hyperlink" Target="http://library.minghui.org/victim/11,,3,1.htm" TargetMode="External"/><Relationship Id="rId7" Type="http://schemas.openxmlformats.org/officeDocument/2006/relationships/hyperlink" Target="http://library.minghui.org/victim/100,,3,1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library.minghui.org/victim/98,,3,1.htm" TargetMode="External"/><Relationship Id="rId11" Type="http://schemas.openxmlformats.org/officeDocument/2006/relationships/hyperlink" Target="http://library.minghui.org/victim/11,,1,1.htm" TargetMode="External"/><Relationship Id="rId5" Type="http://schemas.openxmlformats.org/officeDocument/2006/relationships/hyperlink" Target="http://library.minghui.org/victim/52,,3,1.htm" TargetMode="External"/><Relationship Id="rId10" Type="http://schemas.openxmlformats.org/officeDocument/2006/relationships/hyperlink" Target="http://library.minghui.org/victim/100,,1,1.htm" TargetMode="External"/><Relationship Id="rId4" Type="http://schemas.openxmlformats.org/officeDocument/2006/relationships/hyperlink" Target="http://library.minghui.org/victim/32,,3,1.htm" TargetMode="External"/><Relationship Id="rId9" Type="http://schemas.openxmlformats.org/officeDocument/2006/relationships/hyperlink" Target="http://library.minghui.org/victim/32,,1,1.htm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4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0CE742-F124-4726-ACF1-0975DDE95D7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622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dirty="0" smtClean="0"/>
              <a:t>二零一四年十二月十二日，據悉，在阜新市政法委副書記王秋博、市公安局局長楊振幅等人的壓力下，阜蒙縣檢察院起訴了吳俊和等四名法輪功學員，此迫害案件被移交到阜蒙縣法院。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440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C4E00A-5243-4096-9317-DC488E08344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8706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今天你們讓民眾舉報法輪功學員，明天就換民眾舉報你們迫害法輪功學員。</a:t>
            </a:r>
          </a:p>
        </p:txBody>
      </p:sp>
      <p:sp>
        <p:nvSpPr>
          <p:cNvPr id="471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88B964-63E0-4628-9896-D664E2EB4DC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13635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dirty="0" smtClean="0"/>
              <a:t>二零一四年十二月十二日，據悉，在阜新市政法委副書記王秋博、市公安局局長楊振幅等人的壓力下，阜蒙縣檢察院起訴了吳俊和等四名法輪功學員，此迫害案件被移交到阜蒙縣法院。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491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3B70D5-11F3-410B-8AFE-CF55FC4EB4B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29674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今天你們讓民眾舉報法輪功學員，明天就換民眾舉報你們迫害法輪功學員。</a:t>
            </a: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en-US" b="1" dirty="0" smtClean="0"/>
              <a:t>報紙</a:t>
            </a: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en-US" b="1" dirty="0" smtClean="0"/>
              <a:t>遼寧報業傳媒集團</a:t>
            </a:r>
            <a:r>
              <a:rPr lang="zh-TW" altLang="en-US" dirty="0" smtClean="0"/>
              <a:t>：</a:t>
            </a:r>
            <a:r>
              <a:rPr lang="zh-TW" altLang="en-US" dirty="0" smtClean="0">
                <a:hlinkClick r:id="rId3" tooltip="遼寧日報"/>
              </a:rPr>
              <a:t>遼寧日報</a:t>
            </a:r>
            <a:r>
              <a:rPr lang="zh-TW" altLang="en-US" dirty="0" smtClean="0"/>
              <a:t>和</a:t>
            </a:r>
            <a:r>
              <a:rPr lang="zh-TW" altLang="en-US" dirty="0" smtClean="0">
                <a:hlinkClick r:id="rId4" tooltip="遼瀋晚報"/>
              </a:rPr>
              <a:t>遼瀋晚報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5" tooltip="半島晨報"/>
              </a:rPr>
              <a:t>半島晨報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6" tooltip="北方晨報（頁面不存在）"/>
              </a:rPr>
              <a:t>北方晨報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7" tooltip="時代商報（頁面不存在）"/>
              </a:rPr>
              <a:t>時代商報</a:t>
            </a:r>
            <a:r>
              <a:rPr lang="zh-TW" altLang="en-US" dirty="0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b="1" dirty="0" smtClean="0"/>
              <a:t>瀋陽日報報業集團</a:t>
            </a:r>
            <a:r>
              <a:rPr lang="zh-TW" altLang="en-US" dirty="0" smtClean="0"/>
              <a:t>：</a:t>
            </a:r>
            <a:r>
              <a:rPr lang="zh-TW" altLang="en-US" dirty="0" smtClean="0">
                <a:hlinkClick r:id="rId8" tooltip="瀋陽日報（頁面不存在）"/>
              </a:rPr>
              <a:t>瀋陽日報</a:t>
            </a:r>
            <a:r>
              <a:rPr lang="zh-TW" altLang="en-US" dirty="0" smtClean="0"/>
              <a:t>和</a:t>
            </a:r>
            <a:r>
              <a:rPr lang="zh-TW" altLang="en-US" dirty="0" smtClean="0">
                <a:hlinkClick r:id="rId9" tooltip="瀋陽晚報（頁面不存在）"/>
              </a:rPr>
              <a:t>瀋陽晚報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0" tooltip="瀋陽地鐵第一時間（頁面不存在）"/>
              </a:rPr>
              <a:t>瀋陽地鐵第一時間</a:t>
            </a:r>
            <a:r>
              <a:rPr lang="zh-TW" altLang="en-US" dirty="0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b="1" dirty="0" smtClean="0"/>
              <a:t>大連報業集團</a:t>
            </a:r>
            <a:r>
              <a:rPr lang="zh-TW" altLang="en-US" dirty="0" smtClean="0"/>
              <a:t>：</a:t>
            </a:r>
            <a:r>
              <a:rPr lang="zh-TW" altLang="en-US" dirty="0" smtClean="0">
                <a:hlinkClick r:id="rId11" tooltip="大連日報（頁面不存在）"/>
              </a:rPr>
              <a:t>大連日報</a:t>
            </a:r>
            <a:r>
              <a:rPr lang="zh-TW" altLang="en-US" dirty="0" smtClean="0"/>
              <a:t>和</a:t>
            </a:r>
            <a:r>
              <a:rPr lang="zh-TW" altLang="en-US" dirty="0" smtClean="0">
                <a:hlinkClick r:id="rId12" tooltip="大連晚報"/>
              </a:rPr>
              <a:t>大連晚報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3" tooltip="新商報（頁面不存在）"/>
              </a:rPr>
              <a:t>新商報</a:t>
            </a:r>
            <a:r>
              <a:rPr lang="zh-TW" altLang="en-US" dirty="0" smtClean="0"/>
              <a:t>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其他：</a:t>
            </a:r>
            <a:r>
              <a:rPr lang="zh-TW" altLang="en-US" dirty="0" smtClean="0">
                <a:hlinkClick r:id="rId14" tooltip="華商晨報"/>
              </a:rPr>
              <a:t>華商晨報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5" tooltip="千山晚報（頁面不存在）"/>
              </a:rPr>
              <a:t>千山晚報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6" tooltip="撫順晚報（頁面不存在）"/>
              </a:rPr>
              <a:t>撫順晚報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7" tooltip="本溪晚報（頁面不存在）"/>
              </a:rPr>
              <a:t>本溪晚報</a:t>
            </a:r>
            <a:r>
              <a:rPr lang="zh-TW" altLang="en-US" dirty="0" smtClean="0"/>
              <a:t>、</a:t>
            </a:r>
            <a:r>
              <a:rPr lang="zh-TW" altLang="en-US" dirty="0" smtClean="0">
                <a:hlinkClick r:id="rId18" tooltip="鴨綠江晚報（頁面不存在）"/>
              </a:rPr>
              <a:t>鴨綠江晚報</a:t>
            </a:r>
            <a:r>
              <a:rPr lang="zh-TW" altLang="en-US" dirty="0" smtClean="0"/>
              <a:t>等。</a:t>
            </a:r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5222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B71FD-7CB9-4AC8-82A5-FDEE386DCE6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525379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b="1" dirty="0" smtClean="0">
                <a:latin typeface="微軟正黑體" pitchFamily="34" charset="-120"/>
                <a:ea typeface="微軟正黑體" pitchFamily="34" charset="-120"/>
              </a:rPr>
              <a:t>劉山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99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日曾去大連市政府上訪，回校後被學校領導嚴密監視，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01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en-US" altLang="zh-CN" dirty="0" smtClean="0"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日早上，一夥便衣闖入劉山的宿舍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其綁架。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542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1E2CF-19C7-4555-A12B-E97B65BE522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64468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dirty="0" smtClean="0"/>
              <a:t>二零一四年十二月十二日，據悉，在阜新市政法委副書記王秋博、市公安局局長楊振幅等人的壓力下，阜蒙縣檢察院起訴了吳俊和等四名法輪功學員，此迫害案件被移交到阜蒙縣法院。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5734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A67F77-B3E2-4B9B-889F-3B376FFFBD6C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6365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主要是重工業及原料中心。</a:t>
            </a:r>
          </a:p>
        </p:txBody>
      </p:sp>
      <p:sp>
        <p:nvSpPr>
          <p:cNvPr id="245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41BA70-1545-403D-92E2-E74FAE9E288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240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報導稱，陳政高在遼寧省親自督辦的「人間地獄」</a:t>
            </a:r>
            <a:r>
              <a:rPr lang="en-US" altLang="zh-TW" dirty="0" smtClean="0"/>
              <a:t>——</a:t>
            </a:r>
            <a:r>
              <a:rPr lang="zh-TW" altLang="en-US" dirty="0" smtClean="0"/>
              <a:t>馬三家勞教所罪惡纍纍。僅舉例：</a:t>
            </a:r>
            <a:r>
              <a:rPr lang="en-US" altLang="zh-TW" dirty="0" smtClean="0"/>
              <a:t>2000</a:t>
            </a:r>
            <a:r>
              <a:rPr lang="zh-TW" altLang="en-US" dirty="0" smtClean="0"/>
              <a:t>年</a:t>
            </a:r>
            <a:r>
              <a:rPr lang="en-US" altLang="zh-TW" dirty="0" smtClean="0"/>
              <a:t>10</a:t>
            </a:r>
            <a:r>
              <a:rPr lang="zh-TW" altLang="en-US" dirty="0" smtClean="0"/>
              <a:t>月，馬三家勞教院將</a:t>
            </a:r>
            <a:r>
              <a:rPr lang="en-US" altLang="zh-TW" dirty="0" smtClean="0"/>
              <a:t>18</a:t>
            </a:r>
            <a:r>
              <a:rPr lang="zh-TW" altLang="en-US" dirty="0" smtClean="0"/>
              <a:t>名女法輪功學員扒光衣服推入男牢，此事震驚國際。殘酷的迫害導致至少</a:t>
            </a:r>
            <a:r>
              <a:rPr lang="en-US" altLang="zh-TW" dirty="0" smtClean="0"/>
              <a:t>5</a:t>
            </a:r>
            <a:r>
              <a:rPr lang="zh-TW" altLang="en-US" dirty="0" smtClean="0"/>
              <a:t>人死亡、</a:t>
            </a:r>
            <a:r>
              <a:rPr lang="en-US" altLang="zh-TW" dirty="0" smtClean="0"/>
              <a:t>7</a:t>
            </a:r>
            <a:r>
              <a:rPr lang="zh-TW" altLang="en-US" dirty="0" smtClean="0"/>
              <a:t>人精神失常、多人致殘</a:t>
            </a: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中國東北地區的概念主要在近代形成，包括黑龍江、吉林和遼寧三省。東北三省是中國的一個地理大區，具有重要的戰略地位。江澤民上臺之後，東北三省成為江派勢力長期掌控之地，江派的多位要員都曾任職東北，在吉林形成了以張德江為首的“吉林幫”，在遼寧形成了以李長春、薄熙來為首的“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  <a:hlinkClick r:id="rId3"/>
              </a:rPr>
              <a:t>遼寧幫</a:t>
            </a:r>
            <a:r>
              <a:rPr lang="zh-CN" altLang="en-US" dirty="0" smtClean="0">
                <a:latin typeface="微軟正黑體" pitchFamily="34" charset="-120"/>
                <a:ea typeface="微軟正黑體" pitchFamily="34" charset="-120"/>
              </a:rPr>
              <a:t>”，這些團夥都緊跟江澤民，在習近平針對江澤民集團反腐打虎過程中，這些勢力一直在抵抗甚至攪局。</a:t>
            </a:r>
            <a:endParaRPr lang="zh-TW" altLang="en-US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8A5620-DA4A-42DA-9DFC-334CCF56126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05453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迫害案例</a:t>
            </a:r>
            <a:r>
              <a:rPr lang="zh-TW" altLang="en-US" dirty="0" smtClean="0"/>
              <a:t>：</a:t>
            </a:r>
            <a:r>
              <a:rPr lang="en-US" altLang="zh-TW" dirty="0" err="1" smtClean="0">
                <a:hlinkClick r:id="rId3"/>
              </a:rPr>
              <a:t>山東</a:t>
            </a:r>
            <a:r>
              <a:rPr lang="en-US" altLang="zh-TW" dirty="0" smtClean="0"/>
              <a:t> (12784)</a:t>
            </a:r>
            <a:r>
              <a:rPr lang="zh-TW" altLang="zh-TW" dirty="0" smtClean="0"/>
              <a:t>，</a:t>
            </a:r>
            <a:r>
              <a:rPr lang="en-US" altLang="zh-TW" dirty="0" err="1" smtClean="0">
                <a:hlinkClick r:id="rId4"/>
              </a:rPr>
              <a:t>河北</a:t>
            </a:r>
            <a:r>
              <a:rPr lang="en-US" altLang="zh-TW" dirty="0" smtClean="0"/>
              <a:t> (12269) </a:t>
            </a:r>
            <a:r>
              <a:rPr lang="en-US" altLang="zh-TW" dirty="0" smtClean="0"/>
              <a:t>，</a:t>
            </a:r>
            <a:r>
              <a:rPr lang="en-US" altLang="zh-TW" dirty="0" err="1" smtClean="0">
                <a:hlinkClick r:id="rId5"/>
              </a:rPr>
              <a:t>遼寧</a:t>
            </a:r>
            <a:r>
              <a:rPr lang="en-US" altLang="zh-TW" dirty="0" smtClean="0"/>
              <a:t> (10672</a:t>
            </a:r>
            <a:r>
              <a:rPr lang="en-US" altLang="zh-TW" dirty="0" smtClean="0"/>
              <a:t>)，</a:t>
            </a:r>
            <a:r>
              <a:rPr lang="en-US" altLang="zh-TW" dirty="0" err="1" smtClean="0">
                <a:hlinkClick r:id="rId6"/>
              </a:rPr>
              <a:t>黑龍江</a:t>
            </a:r>
            <a:r>
              <a:rPr lang="en-US" altLang="zh-TW" dirty="0" smtClean="0"/>
              <a:t> (10215)，</a:t>
            </a:r>
            <a:r>
              <a:rPr lang="en-US" altLang="zh-TW" dirty="0" err="1" smtClean="0">
                <a:hlinkClick r:id="rId7"/>
              </a:rPr>
              <a:t>吉林</a:t>
            </a:r>
            <a:r>
              <a:rPr lang="en-US" altLang="zh-TW" dirty="0" smtClean="0"/>
              <a:t> (7585) </a:t>
            </a:r>
            <a:r>
              <a:rPr lang="zh-TW" altLang="en-US" dirty="0" smtClean="0"/>
              <a:t> </a:t>
            </a: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致死人數：黑龍江 </a:t>
            </a:r>
            <a:r>
              <a:rPr lang="en-US" altLang="zh-TW" dirty="0" smtClean="0"/>
              <a:t>(</a:t>
            </a:r>
            <a:r>
              <a:rPr lang="en-US" altLang="zh-TW" dirty="0" smtClean="0"/>
              <a:t>537)</a:t>
            </a:r>
            <a:r>
              <a:rPr lang="zh-TW" altLang="en-US" dirty="0" smtClean="0"/>
              <a:t>，</a:t>
            </a:r>
            <a:r>
              <a:rPr lang="zh-TW" altLang="en-US" dirty="0" smtClean="0">
                <a:hlinkClick r:id="rId8"/>
              </a:rPr>
              <a:t>遼寧</a:t>
            </a:r>
            <a:r>
              <a:rPr lang="zh-TW" altLang="en-US" dirty="0" smtClean="0"/>
              <a:t> </a:t>
            </a:r>
            <a:r>
              <a:rPr lang="en-US" altLang="zh-TW" dirty="0" smtClean="0"/>
              <a:t>(496)</a:t>
            </a:r>
            <a:r>
              <a:rPr lang="zh-TW" altLang="en-US" dirty="0" smtClean="0"/>
              <a:t>，</a:t>
            </a:r>
            <a:r>
              <a:rPr lang="zh-TW" altLang="en-US" u="sng" dirty="0" smtClean="0">
                <a:hlinkClick r:id="rId9"/>
              </a:rPr>
              <a:t>河北</a:t>
            </a:r>
            <a:r>
              <a:rPr lang="zh-TW" altLang="en-US" dirty="0" smtClean="0"/>
              <a:t> </a:t>
            </a:r>
            <a:r>
              <a:rPr lang="en-US" altLang="zh-TW" dirty="0" smtClean="0"/>
              <a:t>(480)</a:t>
            </a:r>
            <a:r>
              <a:rPr lang="zh-TW" altLang="en-US" dirty="0" smtClean="0"/>
              <a:t> ，</a:t>
            </a:r>
            <a:r>
              <a:rPr lang="zh-TW" altLang="en-US" dirty="0" smtClean="0">
                <a:hlinkClick r:id="rId10"/>
              </a:rPr>
              <a:t>吉林</a:t>
            </a:r>
            <a:r>
              <a:rPr lang="zh-TW" altLang="en-US" dirty="0" smtClean="0"/>
              <a:t> </a:t>
            </a:r>
            <a:r>
              <a:rPr lang="en-US" altLang="zh-TW" dirty="0" smtClean="0"/>
              <a:t>(461)</a:t>
            </a:r>
            <a:r>
              <a:rPr lang="zh-TW" altLang="en-US" dirty="0" smtClean="0"/>
              <a:t>，</a:t>
            </a:r>
            <a:r>
              <a:rPr lang="zh-TW" altLang="en-US" dirty="0" smtClean="0">
                <a:hlinkClick r:id="rId11"/>
              </a:rPr>
              <a:t>山東</a:t>
            </a:r>
            <a:r>
              <a:rPr lang="zh-TW" altLang="en-US" dirty="0" smtClean="0"/>
              <a:t> </a:t>
            </a:r>
            <a:r>
              <a:rPr lang="en-US" altLang="zh-TW" dirty="0" smtClean="0"/>
              <a:t>(389)</a:t>
            </a:r>
            <a:endParaRPr lang="zh-TW" altLang="en-US" dirty="0" smtClean="0"/>
          </a:p>
        </p:txBody>
      </p:sp>
      <p:sp>
        <p:nvSpPr>
          <p:cNvPr id="286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58883D-C318-4ECF-85CD-C94CB53E4F8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1004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天津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lang="zh-TW" altLang="en-US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醫院、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187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醫務人員</a:t>
            </a:r>
            <a:endParaRPr lang="zh-TW" altLang="en-US" dirty="0" smtClean="0"/>
          </a:p>
        </p:txBody>
      </p:sp>
      <p:sp>
        <p:nvSpPr>
          <p:cNvPr id="307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3875B2-E378-4FC0-A8BB-BAF785A9E4B6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5952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與公安局、看守所、教養院、檢察院、法院、各級黨委、政法委等相互勾結</a:t>
            </a:r>
            <a:endParaRPr lang="en-US" altLang="zh-TW" dirty="0" smtClean="0"/>
          </a:p>
        </p:txBody>
      </p:sp>
      <p:sp>
        <p:nvSpPr>
          <p:cNvPr id="3379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868E5C-4AAF-4A16-8F77-EDF8A219C8B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8243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周：母校北京石油學院</a:t>
            </a:r>
            <a:endParaRPr lang="en-US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周在大慶油田、遼河油田加重迫害</a:t>
            </a:r>
            <a:endParaRPr lang="en-US" altLang="zh-TW" dirty="0" smtClean="0"/>
          </a:p>
        </p:txBody>
      </p:sp>
      <p:sp>
        <p:nvSpPr>
          <p:cNvPr id="358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9A8000-5673-4ADF-93C4-29C4DEC4A0B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2616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zh-TW" dirty="0" smtClean="0"/>
              <a:t>二零一四年十二月十二日，據悉，在阜新市政法委副書記王秋博、市公安局局長楊振幅等人的壓力下，阜蒙縣檢察院起訴了吳俊和等四名法輪功學員，此迫害案件被移交到阜蒙縣法院。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37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71CF81-7F6E-415F-8D33-C9FE3BBE72C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7811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dirty="0" smtClean="0"/>
              <a:t>今天你們讓民眾舉報法輪功學員，明天就換民眾舉報你們迫害法輪功學員。</a:t>
            </a:r>
          </a:p>
        </p:txBody>
      </p:sp>
      <p:sp>
        <p:nvSpPr>
          <p:cNvPr id="419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B19B52-E9A1-47EE-ACF5-42E42C19753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7168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9AAC1-BB3C-419C-BBA8-CF8FFBC97D89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1275C-8C33-4555-8140-E222D981EA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9F51B-5532-433C-99EA-58C7507316B4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454A-244C-4BBD-B5F2-24C748108E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90DA9-1D88-4F24-8BA5-0A16C77024B0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F5A4-67C3-44AC-919A-AC94BABACA0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8776A-08D0-4068-85E1-054767162CC6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49C23-170A-4B7A-B346-5C0CD3BDFE0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BE3B4-02EB-4D96-B187-23F59FED3D05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B39E6-68D8-408F-8B1F-B75754962C3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F1C78-25D3-4EDA-9894-D4C92D5A2CCA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64D39-535E-4A5E-8347-8F14ABFFA3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E6F7-DAA6-4EE9-8FD4-18F0A01EF6DB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F95C-B663-48AA-B230-34717F58AF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0FC8E-D17D-4B2D-8355-08CB8B888E33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3DE9-CC45-48FB-9B50-3D6C4AD002D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739-11B5-4094-8795-7288C37838F4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73E4D-1BCF-4421-B0CB-4BA43920F22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DE28-7B28-4CA2-B560-1FD4FB024697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FD73C-7FCA-4B7A-B76E-41751EF564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A4F55-9899-4367-8483-65A919AE1517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CBA96-AF49-4634-B6F5-88DACE3307B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22FEC8-3CAF-4A84-BF5C-11B0BCF3B391}" type="datetimeFigureOut">
              <a:rPr lang="zh-TW" altLang="en-US"/>
              <a:pPr>
                <a:defRPr/>
              </a:pPr>
              <a:t>2017/7/7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CEEA54-D9A8-4794-B45B-4AB35D9FD95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big5.minghui.org/mh/glossary.html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zh.wikipedia.org/wiki/%E6%B1%89%E6%97%8F" TargetMode="Externa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s://zh.wikipedia.org/wiki/%E8%92%99%E5%8F%A4%E6%97%8F" TargetMode="External"/><Relationship Id="rId4" Type="http://schemas.openxmlformats.org/officeDocument/2006/relationships/hyperlink" Target="https://zh.wikipedia.org/wiki/%E6%BB%A1%E6%97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「《莲心》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5527675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938" y="5603875"/>
            <a:ext cx="9169400" cy="1279525"/>
          </a:xfrm>
          <a:prstGeom prst="rect">
            <a:avLst/>
          </a:prstGeom>
          <a:solidFill>
            <a:schemeClr val="accent6">
              <a:lumMod val="75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</a:p>
          <a:p>
            <a:pPr algn="r">
              <a:defRPr/>
            </a:pP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專案</a:t>
            </a:r>
            <a:r>
              <a:rPr kumimoji="0" lang="zh-CN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說明參考資料</a:t>
            </a:r>
            <a:endParaRPr kumimoji="0" lang="en-US" altLang="zh-CN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"/>
          <p:cNvSpPr>
            <a:spLocks noChangeArrowheads="1"/>
          </p:cNvSpPr>
          <p:nvPr/>
        </p:nvSpPr>
        <p:spPr bwMode="auto">
          <a:xfrm>
            <a:off x="273050" y="188913"/>
            <a:ext cx="7729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6-2. </a:t>
            </a:r>
            <a:r>
              <a:rPr kumimoji="0" lang="zh-TW" altLang="zh-TW" sz="3200" b="1" dirty="0" smtClean="0">
                <a:latin typeface="微軟正黑體" pitchFamily="34" charset="-120"/>
                <a:ea typeface="微軟正黑體" pitchFamily="34" charset="-120"/>
              </a:rPr>
              <a:t>遼寧幫被清洗</a:t>
            </a:r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 </a:t>
            </a:r>
            <a:r>
              <a:rPr kumimoji="0" lang="zh-TW" altLang="zh-TW" sz="3200" b="1" dirty="0" smtClean="0">
                <a:latin typeface="微軟正黑體" pitchFamily="34" charset="-120"/>
                <a:ea typeface="微軟正黑體" pitchFamily="34" charset="-120"/>
              </a:rPr>
              <a:t>江派重要窩點行將瓦解</a:t>
            </a:r>
            <a:endParaRPr kumimoji="0" lang="zh-TW" altLang="en-US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266700" y="1909763"/>
            <a:ext cx="871378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您也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看到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遼寧官場大地震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了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吧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 十八大之後，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習近平當局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深度清洗原江澤民派重要窩點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遼寧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之前</a:t>
            </a:r>
            <a:r>
              <a:rPr kumimoji="0" lang="zh-TW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積極追隨江澤民、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踩著法輪功學員的鮮血踏上權力之路</a:t>
            </a:r>
            <a:r>
              <a:rPr kumimoji="0" lang="zh-TW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en-US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kumimoji="0" lang="zh-TW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遼寧幫</a:t>
            </a:r>
            <a:r>
              <a:rPr kumimoji="0" lang="en-US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kumimoji="0" lang="zh-TW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，已到行將瓦解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的時候了</a:t>
            </a:r>
            <a:r>
              <a:rPr kumimoji="0" lang="zh-TW" altLang="zh-TW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 </a:t>
            </a:r>
            <a:r>
              <a:rPr kumimoji="0" lang="zh-CN" altLang="en-US" sz="20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周永康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薄熙來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落馬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年，瀋陽市委副市長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楊亞洲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率先落馬；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兩會前後，原遼寧省委書記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王瑉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、省人大常委會副主任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王陽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省人大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副主席</a:t>
            </a:r>
            <a:r>
              <a:rPr kumimoji="0" lang="zh-TW" altLang="zh-TW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鄭玉焯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先後落馬；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月初，遼寧省委常委、政法委書記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蘇宏章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落馬。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此前落馬的，還有遼寧政協副主席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陳鐵新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、原鞍山市委書記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穀春立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、遼寧政協副主席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李文喜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、遼寧省瀋陽檢察長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張東陽</a:t>
            </a:r>
            <a:r>
              <a:rPr kumimoji="0" lang="zh-TW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瀋陽市委副市長</a:t>
            </a:r>
            <a:r>
              <a:rPr kumimoji="0" lang="zh-TW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楊亞洲</a:t>
            </a:r>
            <a:r>
              <a:rPr kumimoji="0" lang="zh-CN" altLang="en-US" sz="2000" dirty="0">
                <a:latin typeface="微軟正黑體" pitchFamily="34" charset="-120"/>
                <a:ea typeface="微軟正黑體" pitchFamily="34" charset="-120"/>
              </a:rPr>
              <a:t>等人。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月，住建部長遼寧幫</a:t>
            </a:r>
            <a:r>
              <a:rPr kumimoji="0" lang="zh-TW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陳政高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被免職，</a:t>
            </a:r>
            <a:r>
              <a:rPr kumimoji="0" lang="zh-TW" altLang="en-US" sz="2000" dirty="0" smtClean="0">
                <a:latin typeface="Calibri" pitchFamily="34" charset="0"/>
              </a:rPr>
              <a:t>至今下落不明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。因為他被視為江派「遼寧幫」的主要成員，又是薄熙來的舊部死黨，其未來註定不妙。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273050" y="930275"/>
            <a:ext cx="8186738" cy="7080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何謂「遼寧幫」：</a:t>
            </a:r>
            <a:r>
              <a:rPr kumimoji="0" lang="zh-TW" altLang="zh-TW" sz="20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遼寧是中共江派勢力長期掌控之地，李長春、周永康、薄熙來、徐才厚等江派高官都先後盤踞在此，並培植了大批的親信</a:t>
            </a:r>
            <a:r>
              <a:rPr kumimoji="0" lang="zh-TW" altLang="en-US" sz="20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17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650" name="文字方塊 1"/>
          <p:cNvSpPr txBox="1">
            <a:spLocks noChangeArrowheads="1"/>
          </p:cNvSpPr>
          <p:nvPr/>
        </p:nvSpPr>
        <p:spPr bwMode="auto">
          <a:xfrm>
            <a:off x="101600" y="188913"/>
            <a:ext cx="3808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en-US" altLang="zh-TW" sz="3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遼寧省迫害情況</a:t>
            </a:r>
            <a:endParaRPr kumimoji="0" lang="zh-TW" altLang="en-US" sz="3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107950" y="1125538"/>
            <a:ext cx="37433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29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明慧資料館資料統計顯示，</a:t>
            </a:r>
            <a:endParaRPr kumimoji="0" lang="zh-TW" altLang="zh-TW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迫害法輪功案例共計</a:t>
            </a:r>
            <a:r>
              <a:rPr kumimoji="0" lang="en-US" altLang="zh-CN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10672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例。</a:t>
            </a:r>
            <a:endParaRPr kumimoji="0" lang="zh-TW" altLang="zh-TW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受迫害人數為中國第三多省分</a:t>
            </a:r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直接</a:t>
            </a:r>
            <a:r>
              <a:rPr kumimoji="0" lang="zh-CN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受迫害人數</a:t>
            </a:r>
            <a:r>
              <a:rPr kumimoji="0" lang="en-US" altLang="zh-CN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11805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zh-TW" altLang="zh-TW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受迫害人數為中國第三多省分</a:t>
            </a:r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受迫害致死人數</a:t>
            </a:r>
            <a:r>
              <a:rPr kumimoji="0" lang="en-US" altLang="zh-TW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496</a:t>
            </a:r>
            <a:r>
              <a:rPr kumimoji="0" lang="zh-CN" altLang="zh-TW" sz="2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en-US" altLang="zh-CN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致死人數為中國第二多省分</a:t>
            </a:r>
            <a:r>
              <a:rPr kumimoji="0" lang="en-US" altLang="zh-TW" sz="2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zh-TW" sz="20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7652" name="Picture 2" descr="董錫強，《孤兒淚》，油畫 (2006年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-3175"/>
            <a:ext cx="5076825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文字方塊 3"/>
          <p:cNvSpPr txBox="1">
            <a:spLocks noChangeArrowheads="1"/>
          </p:cNvSpPr>
          <p:nvPr/>
        </p:nvSpPr>
        <p:spPr bwMode="auto">
          <a:xfrm>
            <a:off x="5364163" y="5300663"/>
            <a:ext cx="334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 dirty="0">
                <a:latin typeface="微軟正黑體" pitchFamily="34" charset="-120"/>
                <a:ea typeface="微軟正黑體" pitchFamily="34" charset="-120"/>
              </a:rPr>
              <a:t>真善忍美展</a:t>
            </a:r>
            <a:r>
              <a:rPr kumimoji="0" lang="en-US" altLang="zh-TW" sz="2400" b="1" dirty="0">
                <a:latin typeface="微軟正黑體" pitchFamily="34" charset="-120"/>
                <a:ea typeface="微軟正黑體" pitchFamily="34" charset="-120"/>
              </a:rPr>
              <a:t>‧《</a:t>
            </a:r>
            <a:r>
              <a:rPr kumimoji="0" lang="zh-TW" altLang="en-US" sz="2400" b="1" dirty="0">
                <a:latin typeface="微軟正黑體" pitchFamily="34" charset="-120"/>
                <a:ea typeface="微軟正黑體" pitchFamily="34" charset="-120"/>
              </a:rPr>
              <a:t>孤兒淚</a:t>
            </a:r>
            <a:r>
              <a:rPr kumimoji="0" lang="en-US" altLang="zh-TW" sz="2400" b="1" dirty="0">
                <a:latin typeface="微軟正黑體" pitchFamily="34" charset="-120"/>
                <a:ea typeface="微軟正黑體" pitchFamily="34" charset="-120"/>
              </a:rPr>
              <a:t>》</a:t>
            </a:r>
            <a:endParaRPr kumimoji="0"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群組 6"/>
          <p:cNvGrpSpPr>
            <a:grpSpLocks/>
          </p:cNvGrpSpPr>
          <p:nvPr/>
        </p:nvGrpSpPr>
        <p:grpSpPr bwMode="auto">
          <a:xfrm>
            <a:off x="0" y="0"/>
            <a:ext cx="9144000" cy="1052513"/>
            <a:chOff x="0" y="-1"/>
            <a:chExt cx="9144000" cy="1052737"/>
          </a:xfrm>
        </p:grpSpPr>
        <p:pic>
          <p:nvPicPr>
            <p:cNvPr id="29703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3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8. </a:t>
              </a:r>
              <a:r>
                <a:rPr kumimoji="0"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遼寧省涉嫌活摘器官醫院名單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9698" name="矩形 9"/>
          <p:cNvSpPr>
            <a:spLocks noChangeArrowheads="1"/>
          </p:cNvSpPr>
          <p:nvPr/>
        </p:nvSpPr>
        <p:spPr bwMode="auto">
          <a:xfrm>
            <a:off x="328613" y="6021388"/>
            <a:ext cx="825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 dirty="0"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追查國際公佈中共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788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家非軍隊系統醫療機構共</a:t>
            </a:r>
            <a:r>
              <a:rPr kumimoji="0" lang="en-US" altLang="zh-TW" sz="1600" b="1" dirty="0">
                <a:latin typeface="Calibri" pitchFamily="34" charset="0"/>
              </a:rPr>
              <a:t>7, 423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名醫務人員的追查名單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(2014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1600" dirty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CN" sz="1600" dirty="0">
                <a:latin typeface="微軟正黑體" pitchFamily="34" charset="-120"/>
                <a:ea typeface="微軟正黑體" pitchFamily="34" charset="-120"/>
              </a:rPr>
              <a:t>http://www.zhuichaguoji.org/node/45795</a:t>
            </a: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230188" y="3284538"/>
            <a:ext cx="8510587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400" dirty="0" smtClean="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年底，追查國際公佈了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省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涉嫌參與活摘法輪功學員器官的</a:t>
            </a:r>
            <a:r>
              <a:rPr kumimoji="0" lang="en-US" altLang="zh-CN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34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醫院、</a:t>
            </a:r>
            <a:r>
              <a:rPr kumimoji="0" lang="en-US" altLang="zh-CN" sz="2400" dirty="0" smtClean="0">
                <a:latin typeface="Calibri" pitchFamily="34" charset="0"/>
                <a:ea typeface="宋体" pitchFamily="2" charset="-122"/>
              </a:rPr>
              <a:t> 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192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醫務人員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名單，並將他們立案追查。</a:t>
            </a:r>
            <a:endParaRPr kumimoji="0" lang="en-US" altLang="zh-TW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9700" name="矩形 2"/>
          <p:cNvSpPr>
            <a:spLocks noChangeArrowheads="1"/>
          </p:cNvSpPr>
          <p:nvPr/>
        </p:nvSpPr>
        <p:spPr bwMode="auto">
          <a:xfrm>
            <a:off x="171450" y="1484313"/>
            <a:ext cx="8569325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CN" sz="24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據追查國際查證，截至</a:t>
            </a:r>
            <a:r>
              <a:rPr kumimoji="0" lang="en-US" altLang="zh-CN" sz="2400" dirty="0" smtClean="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400" dirty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400" dirty="0" smtClean="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日，中國大陸涉嫌活摘法輪功學員器官的移植醫院就有</a:t>
            </a:r>
            <a:r>
              <a:rPr kumimoji="0" lang="en-US" altLang="zh-CN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891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、器官移植醫生</a:t>
            </a:r>
            <a:r>
              <a:rPr kumimoji="0" lang="en-US" altLang="zh-CN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9519</a:t>
            </a:r>
            <a:r>
              <a:rPr kumimoji="0" lang="zh-CN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1196975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全中國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313" y="2997200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遼寧省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 l="20122" t="13470" r="21342" b="23193"/>
          <a:stretch>
            <a:fillRect/>
          </a:stretch>
        </p:blipFill>
        <p:spPr bwMode="auto">
          <a:xfrm>
            <a:off x="34925" y="1125538"/>
            <a:ext cx="9109075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「閃電」的圖片搜尋結果"/>
          <p:cNvPicPr>
            <a:picLocks noChangeAspect="1" noChangeArrowheads="1"/>
          </p:cNvPicPr>
          <p:nvPr/>
        </p:nvPicPr>
        <p:blipFill>
          <a:blip r:embed="rId3"/>
          <a:srcRect b="85403"/>
          <a:stretch>
            <a:fillRect/>
          </a:stretch>
        </p:blipFill>
        <p:spPr bwMode="auto">
          <a:xfrm>
            <a:off x="0" y="4763"/>
            <a:ext cx="914400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矩形 4"/>
          <p:cNvSpPr>
            <a:spLocks noChangeArrowheads="1"/>
          </p:cNvSpPr>
          <p:nvPr/>
        </p:nvSpPr>
        <p:spPr bwMode="auto">
          <a:xfrm>
            <a:off x="190500" y="115888"/>
            <a:ext cx="43307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遼寧省官員惡報實例</a:t>
            </a:r>
          </a:p>
        </p:txBody>
      </p:sp>
      <p:sp>
        <p:nvSpPr>
          <p:cNvPr id="2" name="矩形 1"/>
          <p:cNvSpPr/>
          <p:nvPr/>
        </p:nvSpPr>
        <p:spPr>
          <a:xfrm>
            <a:off x="7618413" y="4108450"/>
            <a:ext cx="1439862" cy="328613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31749" name="文字方塊 5"/>
          <p:cNvSpPr txBox="1">
            <a:spLocks noChangeArrowheads="1"/>
          </p:cNvSpPr>
          <p:nvPr/>
        </p:nvSpPr>
        <p:spPr bwMode="auto">
          <a:xfrm>
            <a:off x="5180013" y="3481388"/>
            <a:ext cx="3878262" cy="46196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遼寧省惡報紀錄有一千多筆</a:t>
            </a:r>
            <a:endParaRPr kumimoji="0" lang="zh-TW" altLang="en-US" sz="24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724400"/>
            <a:ext cx="9144000" cy="2017713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全國因迫害法輪功而遭惡報的實名案例已有</a:t>
            </a:r>
            <a:r>
              <a:rPr kumimoji="0"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兩萬多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實際更多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惡報形式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有落馬、自殺、癌症、車禍、各種離奇意外事故，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許多惡報的很慘烈，甚至殃及家人。</a:t>
            </a:r>
            <a:endParaRPr kumimoji="0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2"/>
          <p:cNvSpPr>
            <a:spLocks noChangeArrowheads="1"/>
          </p:cNvSpPr>
          <p:nvPr/>
        </p:nvSpPr>
        <p:spPr bwMode="auto">
          <a:xfrm>
            <a:off x="250825" y="115888"/>
            <a:ext cx="40338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10-1. 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遼寧專案一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2770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kumimoji="0" lang="zh-CN" altLang="zh-TW" sz="2200" dirty="0" smtClean="0">
                <a:latin typeface="微軟正黑體" pitchFamily="34" charset="-120"/>
                <a:ea typeface="微軟正黑體" pitchFamily="34" charset="-120"/>
              </a:rPr>
              <a:t>盤錦市</a:t>
            </a:r>
            <a:r>
              <a:rPr kumimoji="0" lang="en-US" altLang="zh-CN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興隆台區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遼河油田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 smtClean="0">
                <a:latin typeface="微軟正黑體" pitchFamily="34" charset="-120"/>
                <a:ea typeface="微軟正黑體" pitchFamily="34" charset="-120"/>
              </a:rPr>
              <a:t>性質：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 </a:t>
            </a:r>
            <a:endParaRPr kumimoji="0" lang="en-US" altLang="zh-TW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單位：</a:t>
            </a:r>
            <a:r>
              <a:rPr kumimoji="0" lang="zh-CN" altLang="zh-TW" sz="2200" dirty="0" smtClean="0">
                <a:latin typeface="微軟正黑體" pitchFamily="34" charset="-120"/>
                <a:ea typeface="微軟正黑體" pitchFamily="34" charset="-120"/>
              </a:rPr>
              <a:t>遼河</a:t>
            </a:r>
            <a:r>
              <a:rPr kumimoji="0" lang="zh-CN" altLang="zh-TW" sz="2200" dirty="0">
                <a:latin typeface="微軟正黑體" pitchFamily="34" charset="-120"/>
                <a:ea typeface="微軟正黑體" pitchFamily="34" charset="-120"/>
              </a:rPr>
              <a:t>油田</a:t>
            </a:r>
            <a:r>
              <a:rPr kumimoji="0" lang="zh-TW" altLang="zh-TW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政法委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zh-TW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防範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辦</a:t>
            </a:r>
            <a:endParaRPr kumimoji="0" lang="en-US" altLang="zh-CN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情況：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制作幾套污蔑法輪功的“反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X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教宣傳展板” ，以一年時間，</a:t>
            </a:r>
            <a:endParaRPr kumimoji="0" lang="en-US" altLang="zh-TW" sz="2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在遼河油田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40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多家二級單位巡展，要求各二級單位組織本單位職工參觀。受害者涉及整個遼河油田職工家屬。</a:t>
            </a:r>
            <a:endParaRPr kumimoji="0" lang="en-US" altLang="zh-TW" sz="2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>
                <a:latin typeface="微軟正黑體" pitchFamily="34" charset="-120"/>
                <a:ea typeface="微軟正黑體" pitchFamily="34" charset="-120"/>
              </a:rPr>
              <a:t>注：</a:t>
            </a:r>
            <a:r>
              <a:rPr kumimoji="0" lang="zh-CN" altLang="en-US" sz="2200" dirty="0">
                <a:latin typeface="Calibri" pitchFamily="34" charset="0"/>
                <a:ea typeface="宋体" pitchFamily="2" charset="-122"/>
              </a:rPr>
              <a:t> 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遼河油田有職工</a:t>
            </a:r>
            <a:r>
              <a:rPr kumimoji="0" lang="en-US" altLang="zh-TW" sz="2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zh-TW" sz="2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萬多人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。廠區有完整的初、中、高配套的學校體系，直屬醫院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所分院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所，職工療養院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所。職工住宅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3688" y="77788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32772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0513" y="9366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451725" y="1028700"/>
            <a:ext cx="423863" cy="40481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2"/>
          <p:cNvSpPr>
            <a:spLocks noChangeArrowheads="1"/>
          </p:cNvSpPr>
          <p:nvPr/>
        </p:nvSpPr>
        <p:spPr bwMode="auto">
          <a:xfrm>
            <a:off x="273050" y="187325"/>
            <a:ext cx="6457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 dirty="0">
                <a:latin typeface="微軟正黑體" pitchFamily="34" charset="-120"/>
                <a:ea typeface="微軟正黑體" pitchFamily="34" charset="-120"/>
              </a:rPr>
              <a:t>10-2</a:t>
            </a:r>
            <a:r>
              <a:rPr kumimoji="0"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遼河油田法輪功學員被迫害情況：</a:t>
            </a:r>
            <a:endParaRPr kumimoji="0" lang="en-US" altLang="zh-TW" sz="28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18" name="文字方塊 3"/>
          <p:cNvSpPr txBox="1">
            <a:spLocks noChangeArrowheads="1"/>
          </p:cNvSpPr>
          <p:nvPr/>
        </p:nvSpPr>
        <p:spPr bwMode="auto">
          <a:xfrm>
            <a:off x="193675" y="3573463"/>
            <a:ext cx="8820150" cy="310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周永康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，在遼河油田的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年工作，任遼河石油勘探局局長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1985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，並曾任遼寧省盤錦市市委副書記。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周灝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讀音同浩，四聲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2200" dirty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CN" altLang="en-US" sz="2200" u="sng" dirty="0">
                <a:latin typeface="微軟正黑體" pitchFamily="34" charset="-120"/>
                <a:ea typeface="微軟正黑體" pitchFamily="34" charset="-120"/>
              </a:rPr>
              <a:t>周永康堂</a:t>
            </a:r>
            <a:r>
              <a:rPr kumimoji="0" lang="zh-CN" altLang="en-US" sz="2200" u="sng" dirty="0" smtClean="0">
                <a:latin typeface="微軟正黑體" pitchFamily="34" charset="-120"/>
                <a:ea typeface="微軟正黑體" pitchFamily="34" charset="-120"/>
              </a:rPr>
              <a:t>侄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，擔任遼寧省盤錦市委常委、中石油遼河油田黨委書記，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日被雙規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2003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u="sng" dirty="0" smtClean="0">
                <a:latin typeface="微軟正黑體" pitchFamily="34" charset="-120"/>
                <a:ea typeface="微軟正黑體" pitchFamily="34" charset="-120"/>
              </a:rPr>
              <a:t>周永康到遼河油田</a:t>
            </a:r>
            <a:r>
              <a:rPr kumimoji="0" lang="zh-TW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視察</a:t>
            </a:r>
            <a:r>
              <a:rPr kumimoji="0" lang="zh-TW" altLang="en-US" sz="2200" u="sng" dirty="0" smtClean="0">
                <a:latin typeface="微軟正黑體" pitchFamily="34" charset="-120"/>
                <a:ea typeface="微軟正黑體" pitchFamily="34" charset="-120"/>
              </a:rPr>
              <a:t>後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，遼河油田「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」、勘探局黨委、油田分公司黨委立即舉行聯席會議，討論打擊法輪功事宜。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江澤民集團迫害法輪功罪責難逃（三）</a:t>
            </a:r>
            <a:endParaRPr kumimoji="0" lang="zh-TW" altLang="en-US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19" name="矩形 4"/>
          <p:cNvSpPr>
            <a:spLocks noChangeArrowheads="1"/>
          </p:cNvSpPr>
          <p:nvPr/>
        </p:nvSpPr>
        <p:spPr bwMode="auto">
          <a:xfrm>
            <a:off x="184150" y="836613"/>
            <a:ext cx="8818563" cy="24622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根據明慧網不完全統計</a:t>
            </a:r>
            <a:r>
              <a:rPr kumimoji="0" lang="en-US" altLang="zh-TW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4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2007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4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en-US" altLang="zh-TW" sz="2200" b="1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綁架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洗腦班約上百人次</a:t>
            </a:r>
          </a:p>
          <a:p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超過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1600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人次被非法拘留過</a:t>
            </a:r>
          </a:p>
          <a:p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至少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300</a:t>
            </a:r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350</a:t>
            </a:r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人次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非法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勞教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已知被迫害致死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到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200" dirty="0" smtClean="0">
                <a:latin typeface="Calibri" pitchFamily="34" charset="0"/>
              </a:rPr>
              <a:t>7</a:t>
            </a:r>
            <a:r>
              <a:rPr kumimoji="0" lang="zh-CN" altLang="zh-TW" sz="2200" dirty="0" smtClean="0">
                <a:latin typeface="Calibri" pitchFamily="34" charset="0"/>
                <a:ea typeface="宋体" pitchFamily="2" charset="-122"/>
              </a:rPr>
              <a:t>人被迫害致殘</a:t>
            </a:r>
            <a:r>
              <a:rPr kumimoji="0" lang="zh-TW" altLang="en-US" sz="2200" dirty="0" smtClean="0">
                <a:latin typeface="Calibri" pitchFamily="34" charset="0"/>
              </a:rPr>
              <a:t>、致精神異常。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2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en-US" sz="2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遼河油田中心醫院</a:t>
            </a:r>
            <a:r>
              <a:rPr kumimoji="0" lang="zh-TW" altLang="en-US" sz="2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CN" altLang="en-US" sz="2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盤錦市第四人民醫院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涉嫌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活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摘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法輪功學員器官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遼河油田對法輪功學員的迫害</a:t>
            </a:r>
            <a:endParaRPr kumimoji="0" lang="en-US" altLang="zh-TW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268413"/>
            <a:ext cx="8772525" cy="1584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您知道嗎？</a:t>
            </a:r>
            <a:r>
              <a:rPr kumimoji="0"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盤錦市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楊權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；公安局局長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姚喜雙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國保大隊長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蔡允茂、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興隆台區法院院長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李振國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審判長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馬力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周黎明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等人。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-3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kumimoji="0"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盤錦市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被國際追查官員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6867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209550" y="4508500"/>
            <a:ext cx="8774113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138" y="3068638"/>
            <a:ext cx="8772525" cy="1223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遼河油田</a:t>
            </a:r>
            <a:r>
              <a:rPr kumimoji="0" lang="zh-CN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防范辦主任</a:t>
            </a:r>
            <a:r>
              <a:rPr kumimoji="0" lang="zh-CN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於慶山</a:t>
            </a:r>
            <a:r>
              <a:rPr kumimoji="0" lang="zh-CN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，副主任</a:t>
            </a:r>
            <a:r>
              <a:rPr kumimoji="0" lang="zh-CN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郭振玉</a:t>
            </a:r>
            <a:r>
              <a:rPr kumimoji="0" lang="zh-CN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魏國寶</a:t>
            </a:r>
            <a:r>
              <a:rPr kumimoji="0" lang="zh-CN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CN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kumimoji="0"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已經被總部設在紐約的追查迫害法輪功國際組織立案追查。</a:t>
            </a:r>
            <a:endParaRPr kumimoji="0"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惡行更被曝光在海外知名媒體</a:t>
            </a:r>
            <a:r>
              <a:rPr kumimoji="0" lang="en-US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kumimoji="0" lang="en-US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kumimoji="0"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0"/>
          <p:cNvSpPr>
            <a:spLocks noChangeArrowheads="1"/>
          </p:cNvSpPr>
          <p:nvPr/>
        </p:nvSpPr>
        <p:spPr bwMode="auto">
          <a:xfrm>
            <a:off x="107950" y="1503363"/>
            <a:ext cx="4248150" cy="19399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400" b="1" dirty="0" smtClean="0">
                <a:latin typeface="微軟正黑體" pitchFamily="34" charset="-120"/>
                <a:ea typeface="微軟正黑體" pitchFamily="34" charset="-120"/>
              </a:rPr>
              <a:t>盤錦市</a:t>
            </a:r>
            <a:r>
              <a:rPr kumimoji="0"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涉嫌活摘的醫院名單</a:t>
            </a:r>
            <a:endParaRPr kumimoji="0" lang="en-US" altLang="zh-TW" sz="2400" b="1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 dirty="0">
              <a:latin typeface="Calibri" pitchFamily="34" charset="0"/>
              <a:ea typeface="宋体" pitchFamily="2" charset="-122"/>
            </a:endParaRPr>
          </a:p>
          <a:p>
            <a:r>
              <a:rPr kumimoji="0" lang="zh-CN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遼河油田中心醫院</a:t>
            </a:r>
            <a:endParaRPr kumimoji="0" lang="zh-TW" altLang="en-US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盤錦市第四人民醫院</a:t>
            </a:r>
            <a:r>
              <a:rPr kumimoji="0" lang="zh-CN" altLang="en-US" sz="2400" dirty="0">
                <a:solidFill>
                  <a:srgbClr val="C00000"/>
                </a:solidFill>
                <a:latin typeface="Calibri" pitchFamily="34" charset="0"/>
                <a:ea typeface="宋体" pitchFamily="2" charset="-122"/>
              </a:rPr>
              <a:t/>
            </a:r>
            <a:br>
              <a:rPr kumimoji="0" lang="zh-CN" altLang="en-US" sz="2400" dirty="0">
                <a:solidFill>
                  <a:srgbClr val="C00000"/>
                </a:solidFill>
                <a:latin typeface="Calibri" pitchFamily="34" charset="0"/>
                <a:ea typeface="宋体" pitchFamily="2" charset="-122"/>
              </a:rPr>
            </a:br>
            <a:endParaRPr kumimoji="0" lang="zh-TW" altLang="en-US" sz="24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950" y="3716338"/>
            <a:ext cx="8967788" cy="2308225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年底，追查國際公佈了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遼寧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r>
              <a:rPr kumimoji="0"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醫院、</a:t>
            </a:r>
            <a:r>
              <a:rPr kumimoji="0"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192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名單，並將他們立案追查。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像我們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盤錦市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遼河油田中心醫院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盤錦市第四人民醫院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都被國際曝光在參與活體摘取法輪功學員的人體器官</a:t>
            </a:r>
            <a:r>
              <a:rPr kumimoji="0" lang="en-US" altLang="zh-TW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這些參與活摘的醫院和醫護人員都被立案追查了</a:t>
            </a:r>
            <a:r>
              <a:rPr kumimoji="0" lang="en-US" altLang="zh-TW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8915" name="群組 17"/>
          <p:cNvGrpSpPr>
            <a:grpSpLocks/>
          </p:cNvGrpSpPr>
          <p:nvPr/>
        </p:nvGrpSpPr>
        <p:grpSpPr bwMode="auto">
          <a:xfrm>
            <a:off x="19050" y="0"/>
            <a:ext cx="9144000" cy="1052513"/>
            <a:chOff x="0" y="-1"/>
            <a:chExt cx="9144000" cy="1052737"/>
          </a:xfrm>
        </p:grpSpPr>
        <p:pic>
          <p:nvPicPr>
            <p:cNvPr id="38916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2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19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0"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10</a:t>
              </a: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-4. </a:t>
              </a:r>
              <a:r>
                <a:rPr kumimoji="0" lang="zh-CN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盤錦市</a:t>
              </a:r>
              <a:r>
                <a:rPr kumimoji="0"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kumimoji="0"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涉嫌活摘器官醫院名單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rrowheads="1"/>
          </p:cNvSpPr>
          <p:nvPr/>
        </p:nvSpPr>
        <p:spPr bwMode="auto">
          <a:xfrm>
            <a:off x="284163" y="1341438"/>
            <a:ext cx="8391525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 dirty="0">
                <a:latin typeface="微軟正黑體" pitchFamily="34" charset="-120"/>
                <a:ea typeface="微軟正黑體" pitchFamily="34" charset="-120"/>
              </a:rPr>
              <a:t>遼寧省盤錦市興隆公安分局原副局長</a:t>
            </a:r>
            <a:r>
              <a:rPr kumimoji="0" lang="zh-TW" altLang="en-US" sz="2400" b="1" u="sng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宮眾</a:t>
            </a:r>
            <a:r>
              <a:rPr kumimoji="0" lang="zh-TW" altLang="en-US" sz="2400" b="1" u="sng" dirty="0">
                <a:latin typeface="微軟正黑體" pitchFamily="34" charset="-120"/>
                <a:ea typeface="微軟正黑體" pitchFamily="34" charset="-120"/>
              </a:rPr>
              <a:t>遭惡報患</a:t>
            </a:r>
            <a:r>
              <a:rPr kumimoji="0" lang="zh-TW" altLang="en-US" sz="24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癌症死亡</a:t>
            </a:r>
            <a:endParaRPr kumimoji="0" lang="en-US" altLang="zh-TW" sz="2400" b="1" u="sng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19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日開始讓指揮旗下員警</a:t>
            </a:r>
            <a:r>
              <a:rPr kumimoji="0" lang="zh-TW" altLang="en-US" sz="2000" u="sng" dirty="0" smtClean="0">
                <a:latin typeface="微軟正黑體" pitchFamily="34" charset="-120"/>
                <a:ea typeface="微軟正黑體" pitchFamily="34" charset="-120"/>
              </a:rPr>
              <a:t>非法</a:t>
            </a:r>
            <a:r>
              <a:rPr kumimoji="0" lang="zh-TW" altLang="en-US" sz="2000" u="sng" dirty="0">
                <a:latin typeface="微軟正黑體" pitchFamily="34" charset="-120"/>
                <a:ea typeface="微軟正黑體" pitchFamily="34" charset="-120"/>
              </a:rPr>
              <a:t>抓捕大量法輪功學員，</a:t>
            </a:r>
            <a:endParaRPr kumimoji="0" lang="en-US" altLang="zh-TW" sz="2000" u="sng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u="sng" dirty="0">
                <a:latin typeface="微軟正黑體" pitchFamily="34" charset="-120"/>
                <a:ea typeface="微軟正黑體" pitchFamily="34" charset="-120"/>
              </a:rPr>
              <a:t>使法輪功學員有的被拘留，有的被勞教，有的被判刑。</a:t>
            </a:r>
            <a:endParaRPr kumimoji="0" lang="en-US" altLang="zh-TW" sz="2000" u="sng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其中</a:t>
            </a:r>
            <a:r>
              <a:rPr kumimoji="0" lang="zh-TW" altLang="en-US" sz="20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遼河油田的法輪功學員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胡哲輝被非法判刑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年，侯雲飛被非法判刑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年，辛敏鐸被非法判刑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退休後，原本健康的宮眾，在一次身體檢查中，發現患有癌症，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不久於</a:t>
            </a:r>
            <a:r>
              <a:rPr kumimoji="0" lang="en-US" altLang="zh-TW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en-US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日突然死亡，終年</a:t>
            </a:r>
            <a:r>
              <a:rPr kumimoji="0" lang="en-US" altLang="zh-TW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61</a:t>
            </a:r>
            <a:r>
              <a:rPr kumimoji="0" lang="zh-TW" altLang="en-US" sz="20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歲</a:t>
            </a:r>
            <a:r>
              <a:rPr kumimoji="0" lang="zh-TW" altLang="en-US" sz="2000" u="sng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 u="sng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9938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矩形 3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10-5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盤錦市官員惡報實例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250825" y="115888"/>
            <a:ext cx="46085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11-1. </a:t>
            </a:r>
            <a:r>
              <a:rPr kumimoji="0" lang="zh-TW" altLang="en-US" sz="3200" b="1" dirty="0">
                <a:latin typeface="微軟正黑體" pitchFamily="34" charset="-120"/>
                <a:ea typeface="微軟正黑體" pitchFamily="34" charset="-120"/>
              </a:rPr>
              <a:t>遼寧專案二情況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825" y="765175"/>
            <a:ext cx="8642350" cy="5816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阜新市海州區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汙衊、舉報、騷擾 </a:t>
            </a:r>
            <a:endParaRPr kumimoji="0"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政法委命令唆使下，各派出所和社區參與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出現大量“反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教”條幅和報紙，其內容大體是：“舉報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教犯罪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兌現獎勵政策”、“崇尚科學遠離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教…”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條幅懸掛於多個社區通道及主要街路兩旁的欄杆、樹空之間，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傳單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出現在多處報亭玻璃櫥窗內，上面標有派出所的</a:t>
            </a:r>
            <a:r>
              <a:rPr kumimoji="0" lang="zh-CN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舉報電話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3)    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派出所員警上門騷擾法輪功學員，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非法調查質問並錄影。</a:t>
            </a:r>
            <a:endParaRPr kumimoji="0"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6688" y="107950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4096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4475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294563" y="520700"/>
            <a:ext cx="504825" cy="48736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「《摆位图》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3675" y="0"/>
            <a:ext cx="3870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-3175"/>
            <a:ext cx="5273675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315913" y="115888"/>
            <a:ext cx="454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800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kumimoji="0" lang="zh-TW" altLang="en-US" sz="28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上次專案好回饋分享</a:t>
            </a:r>
            <a:endParaRPr kumimoji="0" lang="zh-TW" altLang="en-US" sz="28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4" name="文字方塊 3"/>
          <p:cNvSpPr txBox="1">
            <a:spLocks noChangeArrowheads="1"/>
          </p:cNvSpPr>
          <p:nvPr/>
        </p:nvSpPr>
        <p:spPr bwMode="auto">
          <a:xfrm>
            <a:off x="179388" y="836613"/>
            <a:ext cx="583247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杭州市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區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zh-TW" altLang="en-US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政法委</a:t>
            </a:r>
            <a:endParaRPr kumimoji="0" lang="zh-TW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男 對談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6.01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分鐘 明真相 沒參與迫害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...</a:t>
            </a:r>
          </a:p>
          <a:p>
            <a:r>
              <a:rPr kumimoji="0" lang="zh-TW" altLang="zh-TW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退黨 記下九字吉言 微信</a:t>
            </a:r>
          </a:p>
          <a:p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杭州市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區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辦公室</a:t>
            </a: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女 接聽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2.30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分鐘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請她轉告領導真相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她明白參與迫害下場 善意回應 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同意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退</a:t>
            </a:r>
          </a:p>
          <a:p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浙江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縣 政法委 </a:t>
            </a: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男士聽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35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</a:t>
            </a:r>
            <a:r>
              <a:rPr kumimoji="0" lang="zh-TW" altLang="zh-TW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退黨，記下微信 </a:t>
            </a:r>
          </a:p>
          <a:p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 </a:t>
            </a:r>
            <a:endParaRPr kumimoji="0" lang="zh-TW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浙江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 政法委</a:t>
            </a: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女士聽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</a:t>
            </a:r>
            <a:r>
              <a:rPr kumimoji="0" lang="zh-TW" altLang="zh-TW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退黨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江蘇省 綜治辦</a:t>
            </a:r>
          </a:p>
          <a:p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聽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</a:t>
            </a:r>
            <a:r>
              <a:rPr kumimoji="0" lang="zh-TW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zh-TW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退黨</a:t>
            </a:r>
            <a:endParaRPr kumimoji="0" lang="en-US" altLang="zh-TW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山東 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  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鎮 村委會 </a:t>
            </a:r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聽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58</a:t>
            </a: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秒，聽大法真相</a:t>
            </a:r>
            <a:b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記住九字真言，</a:t>
            </a:r>
            <a:r>
              <a:rPr kumimoji="0" lang="zh-TW" altLang="en-US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退黨</a:t>
            </a:r>
            <a:endParaRPr kumimoji="0" lang="zh-TW" altLang="zh-TW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2403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</a:t>
            </a:r>
            <a:r>
              <a:rPr kumimoji="0"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新市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市委書記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張鐵民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劉寶興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政法委副書記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王秋博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欒利民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公安局局長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楊振福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11-2.</a:t>
            </a:r>
            <a:r>
              <a:rPr kumimoji="0"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阜新市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被國際追查官員</a:t>
            </a:r>
          </a:p>
        </p:txBody>
      </p:sp>
      <p:pic>
        <p:nvPicPr>
          <p:cNvPr id="43011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矩形 6"/>
          <p:cNvSpPr>
            <a:spLocks noChangeArrowheads="1"/>
          </p:cNvSpPr>
          <p:nvPr/>
        </p:nvSpPr>
        <p:spPr bwMode="auto">
          <a:xfrm>
            <a:off x="239713" y="3860800"/>
            <a:ext cx="8774112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713" y="2398713"/>
            <a:ext cx="2963862" cy="382587"/>
          </a:xfrm>
          <a:prstGeom prst="rect">
            <a:avLst/>
          </a:prstGeom>
          <a:solidFill>
            <a:srgbClr val="FFFF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>
            <a:spLocks noChangeArrowheads="1"/>
          </p:cNvSpPr>
          <p:nvPr/>
        </p:nvSpPr>
        <p:spPr bwMode="auto">
          <a:xfrm>
            <a:off x="196850" y="1268413"/>
            <a:ext cx="86233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800" b="1" u="sng" dirty="0" smtClean="0">
                <a:latin typeface="微軟正黑體" pitchFamily="34" charset="-120"/>
                <a:ea typeface="微軟正黑體" pitchFamily="34" charset="-120"/>
              </a:rPr>
              <a:t>遼寧省阜新市四合派出所所長</a:t>
            </a:r>
            <a:r>
              <a:rPr kumimoji="0" lang="zh-TW" altLang="en-US" sz="28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孟慶岩</a:t>
            </a:r>
            <a:r>
              <a:rPr kumimoji="0" lang="zh-TW" altLang="en-US" sz="28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暴</a:t>
            </a:r>
            <a:r>
              <a:rPr kumimoji="0" lang="zh-TW" altLang="en-US" sz="28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亡</a:t>
            </a:r>
            <a:r>
              <a:rPr kumimoji="0" lang="en-US" altLang="zh-TW" sz="28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8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心肌梗</a:t>
            </a:r>
            <a:r>
              <a:rPr kumimoji="0" lang="en-US" altLang="zh-TW" sz="28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en-US" sz="2800" u="sng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孟慶岩，男。</a:t>
            </a:r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帶領惡警到大法弟子家裡強行搶奪大法書籍及物品，</a:t>
            </a:r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打大法弟子的家人，連</a:t>
            </a:r>
            <a:r>
              <a:rPr kumimoji="0" lang="en-US" altLang="zh-TW" dirty="0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歲的小女孩也不放過，</a:t>
            </a:r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綁架四合鎮</a:t>
            </a:r>
            <a:r>
              <a:rPr kumimoji="0" lang="en-US" altLang="zh-TW" dirty="0" smtClean="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名大法弟子。還讓大法弟子罵師父，並對大法弟子每人勒索了</a:t>
            </a:r>
            <a:r>
              <a:rPr kumimoji="0" lang="en-US" altLang="zh-TW" dirty="0" smtClean="0">
                <a:latin typeface="微軟正黑體" pitchFamily="34" charset="-120"/>
                <a:ea typeface="微軟正黑體" pitchFamily="34" charset="-120"/>
              </a:rPr>
              <a:t>5000</a:t>
            </a:r>
            <a:r>
              <a:rPr kumimoji="0" lang="zh-TW" altLang="en-US" dirty="0">
                <a:latin typeface="微軟正黑體" pitchFamily="34" charset="-120"/>
                <a:ea typeface="微軟正黑體" pitchFamily="34" charset="-120"/>
              </a:rPr>
              <a:t>元。</a:t>
            </a:r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dirty="0">
                <a:latin typeface="微軟正黑體" pitchFamily="34" charset="-120"/>
                <a:ea typeface="微軟正黑體" pitchFamily="34" charset="-120"/>
              </a:rPr>
              <a:t>2005</a:t>
            </a:r>
            <a:r>
              <a:rPr kumimoji="0" lang="zh-TW" altLang="en-US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dirty="0" smtClean="0">
                <a:latin typeface="微軟正黑體" pitchFamily="34" charset="-120"/>
                <a:ea typeface="微軟正黑體" pitchFamily="34" charset="-120"/>
              </a:rPr>
              <a:t>9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月，他在會上揚言要與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  <a:hlinkClick r:id="rId2" tooltip="法輪大法，也稱法輪功，一九九二年五月由李洪志先生傳出的佛家上乘修煉大法，以宇宙最高特性“真善忍”為根本指導，按照宇宙的演化原理而修煉。經億萬人的修煉實踐證明，法輪大法是大法大道，在把真正修煉的人帶到高層次的同時，對穩定社會、提高人們的身體素質和道德水準，也起到了不可估量的正面作用。&#10;&#10;&#10;資料：&#10;&#10;&#10;* 國家體總：法輪功祛病健身有效率高達97.9%（圖）&#10;* 法輪功健身功效北京萬例調查報告&#10;* 法輪功收到的褒獎和支持議案&#10;* 關于法輪功的一些歷史事實&#10;* 法輪功傳出的歷史過程&#10;* 法輪功傳出時期的歷史圖片&#10;* 法輪功書籍出版和發行情況一覽&#10;* “425”真相&#10;* “720”見證&#10;* 法輪功的真實故事&#10;&#10;錄像：&#10;&#10;&#10;* “自焚”真相&#10;&#10;書籍：&#10;&#10;&#10;* 《絕處逢生》（明慧叢書，法輪功祛病健身故事集） 中文版&#10;* 《絕處逢生》（明慧叢書，法輪功祛病健身故事集） 英文版&#10;* 《同化法光》（明慧叢書，現代人的修煉故事）&#10;"/>
              </a:rPr>
              <a:t>法輪功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鬥爭到底</a:t>
            </a:r>
            <a:r>
              <a:rPr kumimoji="0" lang="zh-TW" altLang="en-US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開完會，在他與四合派出所的書記同車歸來。但瞬間心肌梗塞，到了醫院已死亡。也許在死亡的瞬間他知道是遭惡報，可是已無法挽回。</a:t>
            </a:r>
            <a:endParaRPr kumimoji="0"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5058" name="矩形 3"/>
          <p:cNvSpPr>
            <a:spLocks noChangeArrowheads="1"/>
          </p:cNvSpPr>
          <p:nvPr/>
        </p:nvSpPr>
        <p:spPr bwMode="auto">
          <a:xfrm>
            <a:off x="214313" y="4292600"/>
            <a:ext cx="86788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800" b="1" u="sng" dirty="0" smtClean="0">
                <a:latin typeface="微軟正黑體" pitchFamily="34" charset="-120"/>
                <a:ea typeface="微軟正黑體" pitchFamily="34" charset="-120"/>
              </a:rPr>
              <a:t>阜新市蒙古族自治縣</a:t>
            </a:r>
            <a:r>
              <a:rPr kumimoji="0" lang="en-US" altLang="zh-TW" sz="2800" b="1" u="sng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800" b="1" u="sng" dirty="0" smtClean="0">
                <a:latin typeface="微軟正黑體" pitchFamily="34" charset="-120"/>
                <a:ea typeface="微軟正黑體" pitchFamily="34" charset="-120"/>
              </a:rPr>
              <a:t>舊廟派出所所長</a:t>
            </a:r>
            <a:r>
              <a:rPr kumimoji="0" lang="en-US" altLang="zh-TW" sz="2800" b="1" u="sng" dirty="0" smtClean="0">
                <a:latin typeface="微軟正黑體" pitchFamily="34" charset="-120"/>
                <a:ea typeface="微軟正黑體" pitchFamily="34" charset="-120"/>
              </a:rPr>
              <a:t>-</a:t>
            </a:r>
            <a:endParaRPr kumimoji="0" lang="en-US" altLang="zh-TW" sz="2800" b="1" u="sng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李賀春</a:t>
            </a:r>
            <a:r>
              <a:rPr kumimoji="0" lang="zh-TW" altLang="en-US" sz="28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車禍死亡，還殃及親人</a:t>
            </a:r>
          </a:p>
          <a:p>
            <a:endParaRPr kumimoji="0"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李賀春迫害大法弟子不遺餘力。</a:t>
            </a:r>
            <a:r>
              <a:rPr kumimoji="0" lang="en-US" altLang="zh-TW" dirty="0" smtClean="0">
                <a:latin typeface="微軟正黑體" pitchFamily="34" charset="-120"/>
                <a:ea typeface="微軟正黑體" pitchFamily="34" charset="-120"/>
              </a:rPr>
              <a:t>2002</a:t>
            </a:r>
            <a:r>
              <a:rPr kumimoji="0" lang="zh-TW" altLang="en-US" dirty="0" smtClean="0">
                <a:latin typeface="微軟正黑體" pitchFamily="34" charset="-120"/>
                <a:ea typeface="微軟正黑體" pitchFamily="34" charset="-120"/>
              </a:rPr>
              <a:t>年冬季，李賀春與父親及哥哥駕車去東梁鎮包家村時，在無人看管道口與火車相撞，轎車被撞出很遠，三人當場死亡。</a:t>
            </a:r>
            <a:endParaRPr kumimoji="0"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5059" name="Picture 2" descr="「閃電」的圖片搜尋結果"/>
          <p:cNvPicPr>
            <a:picLocks noChangeAspect="1" noChangeArrowheads="1"/>
          </p:cNvPicPr>
          <p:nvPr/>
        </p:nvPicPr>
        <p:blipFill>
          <a:blip r:embed="rId3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矩形 5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11-3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阜新市官員惡報實例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2"/>
          <p:cNvSpPr>
            <a:spLocks noChangeArrowheads="1"/>
          </p:cNvSpPr>
          <p:nvPr/>
        </p:nvSpPr>
        <p:spPr bwMode="auto">
          <a:xfrm>
            <a:off x="250825" y="115888"/>
            <a:ext cx="4465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12-1. 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遼寧專案三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6082" name="矩形 10"/>
          <p:cNvSpPr>
            <a:spLocks noChangeArrowheads="1"/>
          </p:cNvSpPr>
          <p:nvPr/>
        </p:nvSpPr>
        <p:spPr bwMode="auto">
          <a:xfrm>
            <a:off x="246063" y="774700"/>
            <a:ext cx="8640762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大連市</a:t>
            </a:r>
            <a:r>
              <a:rPr kumimoji="0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甘井子區</a:t>
            </a:r>
            <a:r>
              <a:rPr kumimoji="0" lang="en-US" altLang="zh-TW" sz="24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大連市第三人民醫院</a:t>
            </a:r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性質：</a:t>
            </a:r>
            <a:r>
              <a:rPr kumimoji="0" lang="zh-TW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endParaRPr kumimoji="0" lang="en-US" altLang="zh-TW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情況：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大連市第三人民醫院在組織全院所有醫護人員觀看</a:t>
            </a:r>
            <a:r>
              <a:rPr kumimoji="0" lang="zh-CN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法輪功的錄影，並要求看過的醫護人員</a:t>
            </a:r>
            <a:r>
              <a:rPr kumimoji="0" lang="zh-CN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簽名表態</a:t>
            </a:r>
            <a:r>
              <a:rPr kumimoji="0" lang="zh-TW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 b="1" dirty="0" smtClean="0">
                <a:latin typeface="微軟正黑體" pitchFamily="34" charset="-120"/>
                <a:ea typeface="微軟正黑體" pitchFamily="34" charset="-120"/>
              </a:rPr>
              <a:t>大連市第三人民醫院</a:t>
            </a:r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簡介</a:t>
            </a:r>
            <a:r>
              <a:rPr kumimoji="0" lang="zh-TW" altLang="en-US" sz="2400" b="1" dirty="0">
                <a:latin typeface="微軟正黑體" pitchFamily="34" charset="-120"/>
                <a:ea typeface="微軟正黑體" pitchFamily="34" charset="-120"/>
              </a:rPr>
              <a:t>：</a:t>
            </a:r>
            <a:endParaRPr kumimoji="0" lang="en-US" altLang="zh-TW" sz="24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 dirty="0" smtClean="0">
                <a:latin typeface="微軟正黑體" pitchFamily="34" charset="-120"/>
                <a:ea typeface="微軟正黑體" pitchFamily="34" charset="-120"/>
              </a:rPr>
              <a:t>又稱大連市腫瘤醫院，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TW" altLang="zh-TW" sz="2400" dirty="0" smtClean="0">
                <a:latin typeface="微軟正黑體" pitchFamily="34" charset="-120"/>
                <a:ea typeface="微軟正黑體" pitchFamily="34" charset="-120"/>
              </a:rPr>
              <a:t>三級甲等綜合性非營利性醫院。</a:t>
            </a:r>
            <a:endParaRPr kumimoji="0"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400" dirty="0" smtClean="0">
                <a:latin typeface="微軟正黑體" pitchFamily="34" charset="-120"/>
                <a:ea typeface="微軟正黑體" pitchFamily="34" charset="-120"/>
              </a:rPr>
              <a:t>現有職工</a:t>
            </a:r>
            <a:r>
              <a:rPr kumimoji="0" lang="en-US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1246</a:t>
            </a:r>
            <a:r>
              <a:rPr kumimoji="0" lang="zh-TW" altLang="zh-TW" sz="2400" dirty="0">
                <a:latin typeface="微軟正黑體" pitchFamily="34" charset="-120"/>
                <a:ea typeface="微軟正黑體" pitchFamily="34" charset="-120"/>
              </a:rPr>
              <a:t>人。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654800" y="107950"/>
            <a:ext cx="2376488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4608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629525" y="1612900"/>
            <a:ext cx="504825" cy="48895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46086" name="矩形 9"/>
          <p:cNvSpPr>
            <a:spLocks noChangeArrowheads="1"/>
          </p:cNvSpPr>
          <p:nvPr/>
        </p:nvSpPr>
        <p:spPr bwMode="auto">
          <a:xfrm>
            <a:off x="323850" y="5013325"/>
            <a:ext cx="8562975" cy="11080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09</a:t>
            </a:r>
            <a:r>
              <a:rPr kumimoji="0" lang="zh-TW" altLang="en-US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蘇格蘭前鋒報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報導，中國人權活動家威廉姆森（</a:t>
            </a:r>
            <a:r>
              <a:rPr kumimoji="0" lang="en-US" altLang="zh-TW" sz="2200" dirty="0" err="1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Yuyu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TW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Williamson</a:t>
            </a:r>
            <a:r>
              <a:rPr kumimoji="0" lang="zh-TW" altLang="en-US" sz="2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）表示</a:t>
            </a:r>
            <a:r>
              <a:rPr kumimoji="0" lang="zh-TW" altLang="en-US" sz="2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0" lang="zh-TW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大連的報紙經常登載出售肝臟和腎臟的廣告，大連市友誼醫院更明目張膽地推銷器官移植。</a:t>
            </a:r>
            <a:endParaRPr kumimoji="0" lang="en-US" altLang="zh-TW" sz="2200" u="sng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6087" name="矩形 11"/>
          <p:cNvSpPr>
            <a:spLocks noChangeArrowheads="1"/>
          </p:cNvSpPr>
          <p:nvPr/>
        </p:nvSpPr>
        <p:spPr bwMode="auto">
          <a:xfrm>
            <a:off x="338138" y="6327775"/>
            <a:ext cx="5832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sz="16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16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大紀元</a:t>
            </a:r>
            <a:r>
              <a:rPr kumimoji="0" lang="en-US" altLang="zh-TW" sz="16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16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英媒：中國大連市涉嫌非法器官交易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223202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於德泉，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綜治辦主任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王正平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大連市防範辦主任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劉文柱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徐斌、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甘井子區法院院長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劉錕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，法官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盧明利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12-2.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大連市被國際追查官員</a:t>
            </a:r>
          </a:p>
        </p:txBody>
      </p:sp>
      <p:pic>
        <p:nvPicPr>
          <p:cNvPr id="48131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矩形 6"/>
          <p:cNvSpPr>
            <a:spLocks noChangeArrowheads="1"/>
          </p:cNvSpPr>
          <p:nvPr/>
        </p:nvSpPr>
        <p:spPr bwMode="auto">
          <a:xfrm>
            <a:off x="212725" y="3716338"/>
            <a:ext cx="8775700" cy="8318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 dirty="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0"/>
          <p:cNvSpPr>
            <a:spLocks noChangeArrowheads="1"/>
          </p:cNvSpPr>
          <p:nvPr/>
        </p:nvSpPr>
        <p:spPr bwMode="auto">
          <a:xfrm>
            <a:off x="176213" y="1252538"/>
            <a:ext cx="5472112" cy="30464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大連</a:t>
            </a:r>
            <a:r>
              <a:rPr kumimoji="0" lang="zh-CN" altLang="zh-TW" sz="2400" b="1" dirty="0" smtClean="0"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en-US" altLang="zh-TW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涉嫌活摘的醫院名單</a:t>
            </a:r>
            <a:endParaRPr kumimoji="0" lang="en-US" altLang="zh-TW" sz="2400" b="1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 dirty="0">
              <a:latin typeface="Calibri" pitchFamily="34" charset="0"/>
              <a:ea typeface="宋体" pitchFamily="2" charset="-122"/>
            </a:endParaRPr>
          </a:p>
          <a:p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大連醫科大學附屬第二醫院</a:t>
            </a:r>
            <a:b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大連市友誼醫院</a:t>
            </a:r>
            <a:b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大連大學附屬新華醫院</a:t>
            </a:r>
            <a:b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大連市中心醫院</a:t>
            </a:r>
            <a:b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大連大學附屬中山醫院</a:t>
            </a:r>
            <a:b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大連何氏眼科醫院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213" y="4437063"/>
            <a:ext cx="8967787" cy="2308225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kumimoji="0"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年底，追查國際公佈了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遼寧</a:t>
            </a:r>
            <a:r>
              <a:rPr kumimoji="0"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r>
              <a:rPr kumimoji="0"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醫院、</a:t>
            </a:r>
            <a:r>
              <a:rPr kumimoji="0"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192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名單，並將他們立案追查。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像我們</a:t>
            </a:r>
            <a:r>
              <a:rPr kumimoji="0"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大連</a:t>
            </a:r>
            <a:r>
              <a:rPr kumimoji="0"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kumimoji="0" lang="zh-CN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大連市中心醫院</a:t>
            </a:r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大連市友誼醫院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都被國際曝光在參與活體摘取法輪功學員的人體器官</a:t>
            </a:r>
            <a:r>
              <a:rPr kumimoji="0" lang="en-US" altLang="zh-TW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kumimoji="0" lang="zh-TW" altLang="en-US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這些參與活摘的醫院和醫護人員都被立案追查了</a:t>
            </a:r>
            <a:r>
              <a:rPr kumimoji="0" lang="en-US" altLang="zh-TW" sz="24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0179" name="群組 17"/>
          <p:cNvGrpSpPr>
            <a:grpSpLocks/>
          </p:cNvGrpSpPr>
          <p:nvPr/>
        </p:nvGrpSpPr>
        <p:grpSpPr bwMode="auto">
          <a:xfrm>
            <a:off x="19050" y="0"/>
            <a:ext cx="9144000" cy="1052513"/>
            <a:chOff x="0" y="-1"/>
            <a:chExt cx="9144000" cy="1052737"/>
          </a:xfrm>
        </p:grpSpPr>
        <p:pic>
          <p:nvPicPr>
            <p:cNvPr id="50180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2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19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12-3</a:t>
              </a:r>
              <a:r>
                <a:rPr kumimoji="0"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</a:t>
              </a:r>
              <a:r>
                <a:rPr kumimoji="0"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大連</a:t>
              </a:r>
              <a:r>
                <a:rPr kumimoji="0" lang="zh-CN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kumimoji="0"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kumimoji="0"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涉嫌活摘器官醫院名單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"/>
          <p:cNvSpPr>
            <a:spLocks noChangeArrowheads="1"/>
          </p:cNvSpPr>
          <p:nvPr/>
        </p:nvSpPr>
        <p:spPr bwMode="auto">
          <a:xfrm>
            <a:off x="250825" y="115888"/>
            <a:ext cx="4465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13-1. 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遼寧專案四情況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1202" name="矩形 10"/>
          <p:cNvSpPr>
            <a:spLocks noChangeArrowheads="1"/>
          </p:cNvSpPr>
          <p:nvPr/>
        </p:nvSpPr>
        <p:spPr bwMode="auto">
          <a:xfrm>
            <a:off x="268288" y="981075"/>
            <a:ext cx="8640762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大連市</a:t>
            </a:r>
            <a:r>
              <a:rPr kumimoji="0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《大連晚報》</a:t>
            </a:r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性質：</a:t>
            </a:r>
            <a:r>
              <a:rPr kumimoji="0" lang="zh-TW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endParaRPr kumimoji="0" lang="en-US" altLang="zh-TW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大連報業集團：</a:t>
            </a:r>
            <a:r>
              <a:rPr kumimoji="0" lang="zh-TW" altLang="en-US" sz="2400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大連日報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和</a:t>
            </a:r>
            <a:r>
              <a:rPr kumimoji="0" lang="zh-TW" altLang="en-US" sz="2400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大連晚報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400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新商報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kumimoji="0" lang="zh-TW" altLang="en-US" sz="24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                          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《大連晚報》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為日報，</a:t>
            </a:r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             每日發行</a:t>
            </a:r>
            <a:r>
              <a:rPr kumimoji="0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kumimoji="0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萬份，並有網路版</a:t>
            </a:r>
            <a:endParaRPr kumimoji="0" lang="en-US" altLang="zh-TW" sz="24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情況：</a:t>
            </a:r>
            <a:r>
              <a:rPr kumimoji="0" lang="en-US" altLang="zh-TW" sz="2400" dirty="0" smtClean="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400" dirty="0" smtClean="0">
                <a:latin typeface="微軟正黑體" pitchFamily="34" charset="-120"/>
                <a:ea typeface="微軟正黑體" pitchFamily="34" charset="-120"/>
              </a:rPr>
              <a:t>17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日星期五，《大連晚報》</a:t>
            </a:r>
            <a:r>
              <a:rPr kumimoji="0" lang="en-US" altLang="zh-TW" sz="2400" dirty="0" smtClean="0">
                <a:latin typeface="微軟正黑體" pitchFamily="34" charset="-120"/>
                <a:ea typeface="微軟正黑體" pitchFamily="34" charset="-120"/>
              </a:rPr>
              <a:t>A4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版，</a:t>
            </a:r>
            <a:endParaRPr kumimoji="0" lang="en-US" altLang="zh-CN" sz="24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刊登了署名</a:t>
            </a:r>
            <a:r>
              <a:rPr kumimoji="0" lang="zh-CN" altLang="zh-TW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金河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的文章。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大連市兩名法輪功學員</a:t>
            </a:r>
            <a:r>
              <a:rPr kumimoji="0" lang="zh-CN" altLang="zh-TW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劉山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和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他的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妻子</a:t>
            </a:r>
            <a:r>
              <a:rPr kumimoji="0" lang="zh-CN" altLang="zh-TW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果雲飛</a:t>
            </a:r>
            <a:r>
              <a:rPr kumimoji="0" lang="zh-CN" altLang="zh-TW" sz="2400" dirty="0" smtClean="0"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kumimoji="0" lang="zh-CN" altLang="zh-TW" sz="2400" dirty="0">
                <a:latin typeface="微軟正黑體" pitchFamily="34" charset="-120"/>
                <a:ea typeface="微軟正黑體" pitchFamily="34" charset="-120"/>
              </a:rPr>
              <a:t>非法判刑事件</a:t>
            </a:r>
            <a:r>
              <a:rPr kumimoji="0" lang="zh-TW" altLang="en-US" sz="2400" dirty="0">
                <a:latin typeface="微軟正黑體" pitchFamily="34" charset="-120"/>
                <a:ea typeface="微軟正黑體" pitchFamily="34" charset="-120"/>
              </a:rPr>
              <a:t>，污蔑大法和同修。</a:t>
            </a:r>
            <a:endParaRPr kumimoji="0"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《大連晚報》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不是</a:t>
            </a:r>
            <a:r>
              <a:rPr kumimoji="0" lang="zh-TW" altLang="en-US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第一次污蔑大法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 b="1" dirty="0" smtClean="0">
                <a:latin typeface="微軟正黑體" pitchFamily="34" charset="-120"/>
                <a:ea typeface="微軟正黑體" pitchFamily="34" charset="-120"/>
              </a:rPr>
              <a:t>寫給大連晚報編輯：大連教養院以毒刑進行性侵犯</a:t>
            </a:r>
            <a:endParaRPr kumimoji="0" lang="zh-CN" altLang="en-US" sz="20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6688" y="107950"/>
            <a:ext cx="2376487" cy="2241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51204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4475" y="125413"/>
            <a:ext cx="22987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橢圓 1"/>
          <p:cNvSpPr/>
          <p:nvPr/>
        </p:nvSpPr>
        <p:spPr>
          <a:xfrm>
            <a:off x="7491413" y="1612900"/>
            <a:ext cx="503237" cy="48895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"/>
          <p:cNvSpPr>
            <a:spLocks noChangeArrowheads="1"/>
          </p:cNvSpPr>
          <p:nvPr/>
        </p:nvSpPr>
        <p:spPr bwMode="auto">
          <a:xfrm>
            <a:off x="249238" y="18732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 dirty="0">
                <a:latin typeface="微軟正黑體" pitchFamily="34" charset="-120"/>
                <a:ea typeface="微軟正黑體" pitchFamily="34" charset="-120"/>
              </a:rPr>
              <a:t>13-2</a:t>
            </a:r>
            <a:r>
              <a:rPr kumimoji="0"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報導背後的真相</a:t>
            </a:r>
            <a:endParaRPr kumimoji="0" lang="en-US" altLang="zh-TW" sz="28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284163" y="908050"/>
            <a:ext cx="8634412" cy="1108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法輪功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學員</a:t>
            </a:r>
            <a:r>
              <a:rPr kumimoji="0" lang="zh-CN" altLang="zh-TW" sz="2200" dirty="0" smtClean="0">
                <a:latin typeface="微軟正黑體" pitchFamily="34" charset="-120"/>
                <a:ea typeface="微軟正黑體" pitchFamily="34" charset="-120"/>
              </a:rPr>
              <a:t>劉山，原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本</a:t>
            </a:r>
            <a:r>
              <a:rPr kumimoji="0" lang="zh-CN" altLang="zh-TW" sz="2200" dirty="0" smtClean="0">
                <a:latin typeface="微軟正黑體" pitchFamily="34" charset="-120"/>
                <a:ea typeface="微軟正黑體" pitchFamily="34" charset="-120"/>
              </a:rPr>
              <a:t>是大連外國語學院日語系教師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他</a:t>
            </a:r>
            <a:r>
              <a:rPr kumimoji="0" lang="zh-CN" altLang="zh-TW" sz="2200" dirty="0" smtClean="0">
                <a:latin typeface="微軟正黑體" pitchFamily="34" charset="-120"/>
                <a:ea typeface="微軟正黑體" pitchFamily="34" charset="-120"/>
              </a:rPr>
              <a:t>遵循“真、善、忍”的原則做人處事，心境平和，耐心有加，</a:t>
            </a:r>
            <a:endParaRPr kumimoji="0" lang="en-US" altLang="zh-CN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200" u="sng" dirty="0" smtClean="0">
                <a:latin typeface="微軟正黑體" pitchFamily="34" charset="-120"/>
                <a:ea typeface="微軟正黑體" pitchFamily="34" charset="-120"/>
              </a:rPr>
              <a:t>是學院公認的好教師。在學生中威望很高。</a:t>
            </a:r>
            <a:endParaRPr kumimoji="0" lang="zh-TW" altLang="en-US" sz="2200" u="sng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265113" y="2420938"/>
            <a:ext cx="8632825" cy="11080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1)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文中</a:t>
            </a:r>
            <a:r>
              <a:rPr kumimoji="0" lang="zh-CN" altLang="zh-TW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污蔑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同修</a:t>
            </a:r>
            <a:r>
              <a:rPr kumimoji="0" lang="zh-CN" altLang="zh-TW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因觸犯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刑法</a:t>
            </a:r>
            <a:r>
              <a:rPr kumimoji="0" lang="en-US" altLang="zh-TW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300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0" lang="zh-CN" altLang="zh-TW" sz="22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zh-TW" sz="22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利用邪教</a:t>
            </a:r>
            <a:r>
              <a:rPr kumimoji="0" lang="zh-CN" altLang="zh-TW" sz="22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組織破壞法律實施罪》</a:t>
            </a:r>
            <a:endParaRPr kumimoji="0" lang="en-US" altLang="zh-CN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法律界人士指出，這是蓄意錯用法律的強加罪名。</a:t>
            </a:r>
            <a:endParaRPr kumimoji="0" lang="en-US" altLang="zh-CN" sz="2200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因為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中國沒有任何一條法律規定法輪功是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x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教。</a:t>
            </a:r>
            <a:endParaRPr kumimoji="0" lang="en-US" altLang="zh-CN" sz="2200" b="1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252" name="矩形 4"/>
          <p:cNvSpPr>
            <a:spLocks noChangeArrowheads="1"/>
          </p:cNvSpPr>
          <p:nvPr/>
        </p:nvSpPr>
        <p:spPr bwMode="auto">
          <a:xfrm>
            <a:off x="284163" y="3789363"/>
            <a:ext cx="8632825" cy="2738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en-US" altLang="zh-TW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文中污蔑說員警在其住所搜到大量真相傳單等，因而判刑</a:t>
            </a:r>
            <a:endParaRPr kumimoji="0" lang="en-US" altLang="zh-TW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實際情況：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CN" altLang="zh-TW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zh-TW" sz="20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日，兩人到同修張雲秀阿姨家幫忙幹活，果芸飛到菜市場買菜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遭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國保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員警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非法綁架，員警搶走鑰匙到家中</a:t>
            </a:r>
            <a:r>
              <a:rPr kumimoji="0" lang="zh-CN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非法綁架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劉山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劉山被綁架到</a:t>
            </a:r>
            <a:r>
              <a:rPr kumimoji="0" lang="zh-CN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大連姚家看守所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zh-TW" sz="2000" dirty="0">
                <a:latin typeface="微軟正黑體" pitchFamily="34" charset="-120"/>
                <a:ea typeface="微軟正黑體" pitchFamily="34" charset="-120"/>
              </a:rPr>
              <a:t>又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kumimoji="0" lang="zh-CN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沙河口區法院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非法</a:t>
            </a:r>
            <a:r>
              <a:rPr kumimoji="0" lang="zh-CN" altLang="zh-TW" sz="2000" dirty="0">
                <a:latin typeface="微軟正黑體" pitchFamily="34" charset="-120"/>
                <a:ea typeface="微軟正黑體" pitchFamily="34" charset="-120"/>
              </a:rPr>
              <a:t>判刑三年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當時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家中剩下年僅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CN" altLang="zh-TW" sz="2000" dirty="0" smtClean="0">
                <a:latin typeface="微軟正黑體" pitchFamily="34" charset="-120"/>
                <a:ea typeface="微軟正黑體" pitchFamily="34" charset="-120"/>
              </a:rPr>
              <a:t>歲的兒子要靠年邁的老母親照顧。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這些犯罪事實都已被曝光在海外知名網站明慧網。</a:t>
            </a:r>
            <a:endParaRPr kumimoji="0" lang="zh-TW" altLang="zh-TW" sz="2200" b="1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201613" y="765175"/>
            <a:ext cx="8797925" cy="5908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 1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央視副台長</a:t>
            </a:r>
            <a:r>
              <a:rPr kumimoji="0" lang="zh-TW" altLang="zh-TW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李東生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，監製天安門自焚假新聞，於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2013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年底</a:t>
            </a:r>
            <a:r>
              <a:rPr kumimoji="0" lang="zh-TW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落馬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判刑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年。</a:t>
            </a: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天安門自焚假案製片人</a:t>
            </a:r>
            <a:r>
              <a:rPr kumimoji="0" lang="zh-TW" altLang="zh-TW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陳虻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日，死於</a:t>
            </a:r>
            <a:r>
              <a:rPr kumimoji="0" lang="zh-TW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胃癌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，年僅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47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歲。</a:t>
            </a:r>
          </a:p>
          <a:p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央視主播</a:t>
            </a:r>
            <a:r>
              <a:rPr kumimoji="0" lang="zh-TW" altLang="zh-TW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羅京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，播報大量誣衊法輪功的假新聞，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2009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日，死於</a:t>
            </a:r>
            <a:r>
              <a:rPr kumimoji="0" lang="zh-TW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淋巴癌擴散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，年僅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48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歲。</a:t>
            </a:r>
          </a:p>
          <a:p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zh-TW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央視主播</a:t>
            </a:r>
            <a:r>
              <a:rPr kumimoji="0" lang="zh-TW" altLang="zh-TW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方靜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，自焚假案發生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年後仍播報污蔑法輪功的謊言。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zh-TW" sz="20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18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日死於</a:t>
            </a:r>
            <a:r>
              <a:rPr kumimoji="0" lang="zh-TW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，年僅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44</a:t>
            </a:r>
            <a:r>
              <a:rPr kumimoji="0" lang="zh-TW" altLang="zh-TW" sz="2000" dirty="0" smtClean="0">
                <a:latin typeface="微軟正黑體" pitchFamily="34" charset="-120"/>
                <a:ea typeface="微軟正黑體" pitchFamily="34" charset="-120"/>
              </a:rPr>
              <a:t>歲。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b="1" dirty="0">
                <a:latin typeface="微軟正黑體" pitchFamily="34" charset="-120"/>
                <a:ea typeface="微軟正黑體" pitchFamily="34" charset="-120"/>
              </a:rPr>
              <a:t>5) 2001</a:t>
            </a:r>
            <a:r>
              <a:rPr kumimoji="0" lang="zh-CN" altLang="en-US" sz="2000" b="1" dirty="0">
                <a:latin typeface="微軟正黑體" pitchFamily="34" charset="-120"/>
                <a:ea typeface="微軟正黑體" pitchFamily="34" charset="-120"/>
              </a:rPr>
              <a:t>年春晚</a:t>
            </a:r>
            <a:r>
              <a:rPr kumimoji="0" lang="zh-CN" altLang="en-US" sz="2000" b="1" dirty="0" smtClean="0">
                <a:latin typeface="微軟正黑體" pitchFamily="34" charset="-120"/>
                <a:ea typeface="微軟正黑體" pitchFamily="34" charset="-120"/>
              </a:rPr>
              <a:t>播出</a:t>
            </a:r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電視劇</a:t>
            </a:r>
            <a:r>
              <a:rPr kumimoji="0" lang="en-US" altLang="zh-CN" sz="2000" b="1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000" b="1" dirty="0" smtClean="0">
                <a:latin typeface="微軟正黑體" pitchFamily="34" charset="-120"/>
                <a:ea typeface="微軟正黑體" pitchFamily="34" charset="-120"/>
              </a:rPr>
              <a:t>賣拐</a:t>
            </a:r>
            <a:r>
              <a:rPr kumimoji="0" lang="en-US" altLang="zh-CN" sz="2000" b="1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000" b="1" dirty="0" smtClean="0">
                <a:latin typeface="微軟正黑體" pitchFamily="34" charset="-120"/>
                <a:ea typeface="微軟正黑體" pitchFamily="34" charset="-120"/>
              </a:rPr>
              <a:t>用影射、暗示的方法污蔑、妖魔化法輪功，</a:t>
            </a:r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劇組人員惡報不斷。</a:t>
            </a:r>
            <a:endParaRPr kumimoji="0"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2003</a:t>
            </a:r>
            <a:r>
              <a:rPr kumimoji="0" lang="zh-CN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春晚總導演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趙安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因受賄罪被判處</a:t>
            </a:r>
            <a:r>
              <a:rPr kumimoji="0" lang="en-US" altLang="zh-CN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年有期徒刑</a:t>
            </a:r>
            <a:r>
              <a:rPr kumimoji="0" lang="zh-CN" altLang="en-US" sz="2000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趙安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妻子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蘆秀梅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。女高音歌唱家、國家一級演員。</a:t>
            </a:r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年死於</a:t>
            </a:r>
            <a:r>
              <a:rPr kumimoji="0" lang="zh-CN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en-US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55</a:t>
            </a:r>
            <a:r>
              <a:rPr kumimoji="0" lang="zh-TW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歲</a:t>
            </a:r>
            <a:r>
              <a:rPr kumimoji="0" lang="en-US" altLang="zh-TW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0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該劇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作者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何慶魁的兒子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在廣州因</a:t>
            </a:r>
            <a:r>
              <a:rPr kumimoji="0" lang="zh-CN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車禍而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死。</a:t>
            </a:r>
            <a:endParaRPr kumimoji="0" lang="en-US" altLang="zh-CN" sz="2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 與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何慶魁姘居的</a:t>
            </a:r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賣拐</a:t>
            </a:r>
            <a:r>
              <a:rPr kumimoji="0" lang="en-US" altLang="zh-CN" sz="20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CN" altLang="en-US" sz="20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主演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高秀敏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因突發</a:t>
            </a:r>
            <a:r>
              <a:rPr kumimoji="0" lang="zh-CN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心髒病死于長春家中。</a:t>
            </a:r>
            <a:endParaRPr kumimoji="0" lang="en-US" altLang="zh-CN" sz="2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CN" sz="2000" dirty="0">
                <a:latin typeface="微軟正黑體" pitchFamily="34" charset="-120"/>
                <a:ea typeface="微軟正黑體" pitchFamily="34" charset="-120"/>
              </a:rPr>
              <a:t>- 2008</a:t>
            </a:r>
            <a:r>
              <a:rPr kumimoji="0" lang="zh-CN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何慶魁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被警方追繳</a:t>
            </a:r>
            <a:r>
              <a:rPr kumimoji="0" lang="en-US" altLang="zh-CN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488</a:t>
            </a:r>
            <a:r>
              <a:rPr kumimoji="0" lang="zh-TW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萬</a:t>
            </a:r>
            <a:r>
              <a:rPr kumimoji="0" lang="zh-CN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涉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案</a:t>
            </a:r>
            <a:r>
              <a:rPr kumimoji="0" lang="zh-CN" altLang="en-US" sz="2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款</a:t>
            </a:r>
            <a:r>
              <a:rPr kumimoji="0" lang="zh-CN" altLang="en-US" sz="2000" dirty="0" smtClean="0">
                <a:latin typeface="微軟正黑體" pitchFamily="34" charset="-120"/>
                <a:ea typeface="微軟正黑體" pitchFamily="34" charset="-120"/>
              </a:rPr>
              <a:t>。人財兩空。</a:t>
            </a:r>
            <a:endParaRPr kumimoji="0" lang="en-US" altLang="zh-CN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央視導演趙安與撒謊者的人生悲劇</a:t>
            </a:r>
            <a:endParaRPr kumimoji="0" lang="zh-TW" altLang="zh-TW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5298" name="矩形 2"/>
          <p:cNvSpPr>
            <a:spLocks noChangeArrowheads="1"/>
          </p:cNvSpPr>
          <p:nvPr/>
        </p:nvSpPr>
        <p:spPr bwMode="auto">
          <a:xfrm>
            <a:off x="395288" y="115888"/>
            <a:ext cx="82819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13-3</a:t>
            </a:r>
            <a:r>
              <a:rPr kumimoji="0" lang="en-US" altLang="zh-TW" sz="3200" b="1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 污蔑法輪功，</a:t>
            </a:r>
            <a:r>
              <a:rPr kumimoji="0" lang="zh-TW" altLang="zh-TW" sz="3200" b="1" dirty="0" smtClean="0">
                <a:latin typeface="微軟正黑體" pitchFamily="34" charset="-120"/>
                <a:ea typeface="微軟正黑體" pitchFamily="34" charset="-120"/>
              </a:rPr>
              <a:t>媒體人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成為</a:t>
            </a:r>
            <a:r>
              <a:rPr kumimoji="0" lang="zh-TW" altLang="zh-TW" sz="3200" b="1" dirty="0" smtClean="0">
                <a:latin typeface="微軟正黑體" pitchFamily="34" charset="-120"/>
                <a:ea typeface="微軟正黑體" pitchFamily="34" charset="-120"/>
              </a:rPr>
              <a:t>中共的犧牲品</a:t>
            </a:r>
            <a:endParaRPr kumimoji="0" lang="zh-TW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196975"/>
            <a:ext cx="8772525" cy="180022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於德泉，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綜治辦主任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王正平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大連市防範辦主任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劉文柱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徐斌、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甘井子區法院院長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劉錕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，法官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盧明利</a:t>
            </a:r>
            <a:r>
              <a:rPr kumimoji="0"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091488" cy="10525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13-4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大連市被國際追查官員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6323" name="Picture 2" descr="相關圖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1488" y="0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矩形 6"/>
          <p:cNvSpPr>
            <a:spLocks noChangeArrowheads="1"/>
          </p:cNvSpPr>
          <p:nvPr/>
        </p:nvSpPr>
        <p:spPr bwMode="auto">
          <a:xfrm>
            <a:off x="211138" y="5318125"/>
            <a:ext cx="8759825" cy="830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4613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 dirty="0" smtClean="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 dirty="0" smtClean="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438" y="3284538"/>
            <a:ext cx="8772525" cy="165735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遼寧省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</a:t>
            </a:r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媒體人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</a:t>
            </a:r>
            <a:r>
              <a:rPr kumimoji="0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kumimoji="0"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/>
              <a:t>《遼沈晚報》</a:t>
            </a:r>
            <a:r>
              <a:rPr kumimoji="0" lang="en-US" altLang="zh-TW" sz="24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喬睿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 smtClean="0"/>
              <a:t>《遼寧日報》</a:t>
            </a:r>
            <a:r>
              <a:rPr kumimoji="0" lang="en-US" altLang="zh-TW" sz="24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謝文君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椰永濤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畢玉才</a:t>
            </a:r>
            <a:r>
              <a:rPr kumimoji="0"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24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朱宏偉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矩形 1"/>
          <p:cNvSpPr>
            <a:spLocks noChangeArrowheads="1"/>
          </p:cNvSpPr>
          <p:nvPr/>
        </p:nvSpPr>
        <p:spPr bwMode="auto">
          <a:xfrm>
            <a:off x="150813" y="1611313"/>
            <a:ext cx="8907462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王義</a:t>
            </a:r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仇視大法　全家遭惡報</a:t>
            </a:r>
            <a:endParaRPr kumimoji="0" lang="en-US" altLang="zh-TW" sz="2400" b="1" u="sng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大連開發區松嵐村村民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0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王義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女，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57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歲。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年，她向開發區「六一零」誣告一名大法弟子，致使該大法弟子被非法抓捕。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王義於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2009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年膝蓋上長包，住醫院手術，回家四十多天后，在家摔倒，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死亡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其丈夫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年得腦血栓。她兒子騎摩托車摔到溝裡，胳膊摔斷。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她哥哥也同她一樣反對大法、毀壞真相資料，於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2007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年遭報死亡。</a:t>
            </a:r>
            <a:endParaRPr kumimoji="0"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01600" y="3933825"/>
            <a:ext cx="891063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2400" b="1" u="sng" dirty="0" smtClean="0">
                <a:latin typeface="微軟正黑體" pitchFamily="34" charset="-120"/>
                <a:ea typeface="微軟正黑體" pitchFamily="34" charset="-120"/>
              </a:rPr>
              <a:t>大連</a:t>
            </a:r>
            <a:r>
              <a:rPr kumimoji="0" lang="zh-CN" altLang="en-US" sz="24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葉桂英</a:t>
            </a:r>
            <a:r>
              <a:rPr kumimoji="0" lang="zh-CN" altLang="en-US" sz="2400" b="1" u="sng" dirty="0" smtClean="0">
                <a:latin typeface="微軟正黑體" pitchFamily="34" charset="-120"/>
                <a:ea typeface="微軟正黑體" pitchFamily="34" charset="-120"/>
              </a:rPr>
              <a:t>參與迫害大法，遭惡報</a:t>
            </a:r>
            <a:r>
              <a:rPr kumimoji="0" lang="en-US" altLang="zh-TW" sz="24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肺癌死亡</a:t>
            </a:r>
            <a:r>
              <a:rPr kumimoji="0" lang="en-US" altLang="zh-TW" sz="24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kumimoji="0" lang="zh-CN" altLang="en-US" sz="2400" b="1" u="sng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葉桂英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，女，生前系遼寧</a:t>
            </a:r>
            <a:r>
              <a:rPr kumimoji="0" lang="zh-TW" altLang="en-US" sz="20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大連瓦軸集團公司財務部職員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，住集團家屬樓北山社區陽春路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號樓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403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室，是該樓樓長，黨員。葉桂英積極參與「轉化」迫害樓房裡的法輪功學員。塗抹大法標語和撕毀大法傳單。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用她自己的話說：「我就討厭法輪功，見到傳單，我就撕！見到標語，我就抹！」後來，還到學員家中，說對方散發材料，要把對方送去非法勞教。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2004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年遭惡報。發現時已</a:t>
            </a:r>
            <a:r>
              <a:rPr kumimoji="0" lang="zh-TW" altLang="en-US" sz="20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肺癌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晚期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，不到一個星期就死去了，死時不到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60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歲。</a:t>
            </a:r>
            <a:endParaRPr kumimoji="0"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8372" name="矩形 3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13-5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大連市惡人惡報實例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8373" name="矩形 5"/>
          <p:cNvSpPr>
            <a:spLocks noChangeArrowheads="1"/>
          </p:cNvSpPr>
          <p:nvPr/>
        </p:nvSpPr>
        <p:spPr bwMode="auto">
          <a:xfrm>
            <a:off x="125413" y="1125538"/>
            <a:ext cx="5861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媒體污蔑的報導，毒害多少民眾</a:t>
            </a:r>
            <a:r>
              <a:rPr kumimoji="0" lang="en-US" altLang="zh-TW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kumimoji="0" lang="zh-TW" altLang="en-US" sz="24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3175"/>
            <a:ext cx="4211638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16386" name="Picture 4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157163" y="869950"/>
            <a:ext cx="38798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我們五位同修剛剛在院子裡往車上裝真相資料，</a:t>
            </a:r>
            <a:r>
              <a:rPr kumimoji="0" lang="zh-TW" altLang="en-US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另外空間裡師父法身和眾神就已經在幫助清理邪惡，為此次救人做鋪墊做安排了。</a:t>
            </a:r>
            <a:endParaRPr kumimoji="0" lang="en-US" altLang="zh-TW" sz="2400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這邊車子還沒出院呢，相隔幾十裡地的鄰縣</a:t>
            </a:r>
            <a:r>
              <a:rPr kumimoji="0" lang="zh-TW" altLang="en-US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世人明白的一面早已經在奔相走告：今天鄰縣大法弟子要來救咱們了！他們早早的都跪到那裡，雙手向上舉到胸前，等著接真相了。</a:t>
            </a:r>
            <a:endParaRPr kumimoji="0" lang="zh-TW" altLang="en-US" sz="2400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388" name="文字方塊 3"/>
          <p:cNvSpPr txBox="1">
            <a:spLocks noChangeArrowheads="1"/>
          </p:cNvSpPr>
          <p:nvPr/>
        </p:nvSpPr>
        <p:spPr bwMode="auto">
          <a:xfrm>
            <a:off x="125413" y="6173788"/>
            <a:ext cx="36695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資料來源：第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屆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明慧法會</a:t>
            </a:r>
            <a:endParaRPr kumimoji="0" lang="en-US" altLang="zh-TW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〈</a:t>
            </a:r>
            <a:r>
              <a:rPr kumimoji="0" lang="zh-TW" altLang="en-US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走在師父安排中 越走越快樂</a:t>
            </a:r>
            <a:r>
              <a:rPr kumimoji="0" lang="en-US" altLang="zh-TW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〉</a:t>
            </a:r>
            <a:endParaRPr kumimoji="0"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4288" y="115888"/>
            <a:ext cx="408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2-1</a:t>
            </a:r>
            <a:r>
              <a:rPr kumimoji="0" lang="en-US" altLang="zh-TW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.《</a:t>
            </a:r>
            <a:r>
              <a:rPr kumimoji="0"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好文分享</a:t>
            </a:r>
            <a:endParaRPr kumimoji="0" lang="zh-TW" altLang="en-US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"/>
          <p:cNvSpPr>
            <a:spLocks noChangeArrowheads="1"/>
          </p:cNvSpPr>
          <p:nvPr/>
        </p:nvSpPr>
        <p:spPr bwMode="auto">
          <a:xfrm>
            <a:off x="141288" y="1217613"/>
            <a:ext cx="87518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惡黨典型</a:t>
            </a:r>
            <a:r>
              <a:rPr kumimoji="0" lang="zh-TW" altLang="en-US" sz="24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方永剛</a:t>
            </a:r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遭</a:t>
            </a:r>
            <a:r>
              <a:rPr kumimoji="0" lang="zh-TW" altLang="en-US" sz="24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惡報死亡</a:t>
            </a:r>
            <a:r>
              <a:rPr kumimoji="0" lang="en-US" altLang="zh-TW" sz="24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en-US" altLang="zh-TW" sz="24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zh-TW" altLang="en-US" sz="2400" b="1" u="sng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大連市</a:t>
            </a:r>
            <a:r>
              <a:rPr kumimoji="0" lang="zh-TW" altLang="en-US" sz="20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方永剛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今年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45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歲，是</a:t>
            </a:r>
            <a:r>
              <a:rPr kumimoji="0" lang="zh-TW" altLang="en-US" sz="20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海軍大連艦艇學院教授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，惡党把他包裝成「忠誠党的創新理論的模範教員」，號召全國上下一起向他學習。此人根本沒有講怎樣正確為人處世的道理；反而在報告中多處惡毒攻擊法輪功和大法師父。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後來遭報身患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癌症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住院，惡党不惜花重金為他治病，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月死亡，做了中共的陪葬品。</a:t>
            </a:r>
          </a:p>
        </p:txBody>
      </p:sp>
      <p:pic>
        <p:nvPicPr>
          <p:cNvPr id="59394" name="Picture 2" descr="「閃電」的圖片搜尋結果"/>
          <p:cNvPicPr>
            <a:picLocks noChangeAspect="1" noChangeArrowheads="1"/>
          </p:cNvPicPr>
          <p:nvPr/>
        </p:nvPicPr>
        <p:blipFill>
          <a:blip r:embed="rId2"/>
          <a:srcRect b="85403"/>
          <a:stretch>
            <a:fillRect/>
          </a:stretch>
        </p:blipFill>
        <p:spPr bwMode="auto">
          <a:xfrm>
            <a:off x="0" y="-23813"/>
            <a:ext cx="9144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矩形 4"/>
          <p:cNvSpPr>
            <a:spLocks noChangeArrowheads="1"/>
          </p:cNvSpPr>
          <p:nvPr/>
        </p:nvSpPr>
        <p:spPr bwMode="auto">
          <a:xfrm>
            <a:off x="319088" y="18415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13-6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大連市惡人惡報實例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9396" name="文字方塊 11"/>
          <p:cNvSpPr txBox="1">
            <a:spLocks noChangeArrowheads="1"/>
          </p:cNvSpPr>
          <p:nvPr/>
        </p:nvSpPr>
        <p:spPr bwMode="auto">
          <a:xfrm>
            <a:off x="107950" y="3573463"/>
            <a:ext cx="86629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大連瓦房店</a:t>
            </a:r>
            <a:r>
              <a:rPr kumimoji="0" lang="en-US" altLang="zh-TW" sz="2400" b="1" u="sng" dirty="0" smtClean="0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辦</a:t>
            </a:r>
            <a:r>
              <a:rPr kumimoji="0" lang="zh-TW" altLang="en-US" sz="24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張成吉</a:t>
            </a:r>
            <a:r>
              <a:rPr kumimoji="0"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殘酷迫害大法弟子</a:t>
            </a:r>
            <a:r>
              <a:rPr kumimoji="0" lang="zh-TW" altLang="en-US" sz="2400" b="1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惡報殃</a:t>
            </a:r>
            <a:r>
              <a:rPr kumimoji="0" lang="zh-TW" altLang="en-US" sz="2400" b="1" u="sng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及子女</a:t>
            </a:r>
          </a:p>
          <a:p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自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1999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年以來，張成吉對大法弟子非打即罵，勒索大法弟子錢財，不讓大法弟子睡覺、上廁所，抓著大法弟子頭髮往牆上撞，頭被撞出許多雞蛋大小的包還不肯甘休。被拘留過的大法弟子多人都被張成吉打過。</a:t>
            </a:r>
          </a:p>
          <a:p>
            <a:endParaRPr kumimoji="0" lang="zh-TW" altLang="en-US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張成吉迫害大法弟子喪盡天良，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殃及他唯一的女兒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月的一天，他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zh-TW" altLang="en-US" sz="20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女兒和女婿在車禍中喪生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。現在，張成吉孤苦伶仃，生不如死。</a:t>
            </a:r>
            <a:endParaRPr kumimoji="0"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字方塊 1"/>
          <p:cNvSpPr txBox="1">
            <a:spLocks noChangeArrowheads="1"/>
          </p:cNvSpPr>
          <p:nvPr/>
        </p:nvSpPr>
        <p:spPr bwMode="auto">
          <a:xfrm>
            <a:off x="174625" y="165100"/>
            <a:ext cx="2700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 dirty="0"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參與辦法</a:t>
            </a:r>
            <a:endParaRPr kumimoji="0" lang="zh-TW" altLang="en-US" sz="36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82550" y="876300"/>
            <a:ext cx="903605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專案說明：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◎撥打重點號碼。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對象：政法委，人大，廣電局，居委會，縣委常委，綜治辦，宣傳部，組織部等等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</a:b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上午時段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101RTC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第一直播室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有現場撥打解析。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其他時間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【104RTC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重點講真相直播室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每天都有同修值班，互相切磋共同撥打。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epochtimes.com/assets/uploads/2017/06/Screen-Shot-2017-06-28-at-7.36.11-AM.png"/>
          <p:cNvPicPr>
            <a:picLocks noChangeAspect="1" noChangeArrowheads="1"/>
          </p:cNvPicPr>
          <p:nvPr/>
        </p:nvPicPr>
        <p:blipFill rotWithShape="1">
          <a:blip r:embed="rId2"/>
          <a:srcRect l="2049" t="7579" r="2049" b="50080"/>
          <a:stretch/>
        </p:blipFill>
        <p:spPr bwMode="auto">
          <a:xfrm>
            <a:off x="179388" y="4508500"/>
            <a:ext cx="8777287" cy="2222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/>
          <a:srcRect l="15714" t="45736" r="19183" b="6090"/>
          <a:stretch/>
        </p:blipFill>
        <p:spPr bwMode="auto">
          <a:xfrm>
            <a:off x="161925" y="692150"/>
            <a:ext cx="8747125" cy="3686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195263" y="0"/>
            <a:ext cx="6969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3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2-2.   </a:t>
            </a:r>
            <a:r>
              <a:rPr kumimoji="0" lang="zh-CN" altLang="en-US" sz="3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法輪功書籍出版禁令早被廢</a:t>
            </a:r>
            <a:r>
              <a:rPr kumimoji="0" lang="zh-TW" altLang="en-US" sz="3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止</a:t>
            </a:r>
            <a:endParaRPr kumimoji="0" lang="zh-CN" altLang="en-US" sz="3200" b="1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284163" y="115888"/>
            <a:ext cx="543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2800" b="1" dirty="0">
                <a:latin typeface="微軟正黑體" pitchFamily="34" charset="-120"/>
                <a:ea typeface="微軟正黑體" pitchFamily="34" charset="-120"/>
              </a:rPr>
              <a:t>2-3.   </a:t>
            </a:r>
            <a:r>
              <a:rPr kumimoji="0"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法輪功書籍出版禁令早被廢</a:t>
            </a:r>
            <a:endParaRPr kumimoji="0" lang="zh-CN" altLang="en-US" sz="28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157163" y="2463800"/>
            <a:ext cx="8855075" cy="415448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最近有一份文件被翻出來，引起外界強烈的關注和討論。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早在</a:t>
            </a:r>
            <a:r>
              <a:rPr kumimoji="0" lang="en-US" altLang="zh-TW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年的時候，</a:t>
            </a:r>
            <a:r>
              <a:rPr kumimoji="0" lang="zh-TW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國務院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公告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國家新聞出版總署令第</a:t>
            </a:r>
            <a:r>
              <a:rPr kumimoji="0" lang="en-US" altLang="zh-CN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50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號</a:t>
            </a:r>
            <a:endParaRPr kumimoji="0" lang="en-US" altLang="zh-CN" sz="2200" b="1" u="sng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廢止了</a:t>
            </a:r>
            <a:r>
              <a:rPr kumimoji="0" lang="en-US" altLang="zh-CN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1999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年兩條</a:t>
            </a:r>
            <a:r>
              <a:rPr kumimoji="0" lang="zh-TW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對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法輪功書籍的禁令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所以在中國出版法輪功書籍完全是合法的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您快上網去查法規吧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 我們在國際互聯網上都看到檔內容了。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身為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公檢法司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人員，你如果到現在還在以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擁有法輪功相關書籍資料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、印刷傳播法輪功真相資料對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法輪功學員非法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抓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捕、</a:t>
            </a:r>
            <a:r>
              <a:rPr kumimoji="0" lang="zh-CN" altLang="en-US" sz="2200" dirty="0">
                <a:latin typeface="微軟正黑體" pitchFamily="34" charset="-120"/>
                <a:ea typeface="微軟正黑體" pitchFamily="34" charset="-120"/>
              </a:rPr>
              <a:t>判刑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我真的為你的前程感到擔憂啊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而且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2013</a:t>
            </a:r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200" dirty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zh-TW" sz="22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200" dirty="0" smtClean="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zh-TW" sz="2200" dirty="0" smtClean="0">
                <a:latin typeface="微軟正黑體" pitchFamily="34" charset="-120"/>
                <a:ea typeface="微軟正黑體" pitchFamily="34" charset="-120"/>
              </a:rPr>
              <a:t>日中央政法委出臺的《關於切實防止冤假錯案的規定》，明確規定</a:t>
            </a:r>
            <a:r>
              <a:rPr kumimoji="0" lang="zh-TW" altLang="zh-TW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公檢法司人員必須對自己的行為終身負責</a:t>
            </a:r>
            <a:r>
              <a:rPr kumimoji="0" lang="zh-TW" altLang="en-US" sz="2200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zh-TW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終身追究</a:t>
            </a:r>
            <a:r>
              <a:rPr kumimoji="0" lang="zh-TW" altLang="en-US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啊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kumimoji="0" lang="en-US" altLang="zh-TW" sz="2200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153988" y="836613"/>
            <a:ext cx="8858250" cy="1446212"/>
          </a:xfrm>
          <a:prstGeom prst="rect">
            <a:avLst/>
          </a:prstGeom>
          <a:noFill/>
          <a:ln w="63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sz="2200" dirty="0" smtClean="0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國務院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公告的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國家新聞出版總署令第</a:t>
            </a:r>
            <a:r>
              <a:rPr kumimoji="0" lang="en-US" altLang="zh-CN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50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號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由新聞出版總署署長</a:t>
            </a:r>
            <a:r>
              <a:rPr kumimoji="0" lang="zh-CN" altLang="en-US" sz="22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柳斌傑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kumimoji="0" lang="en-US" altLang="zh-CN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CN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CN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CN" altLang="en-US" sz="2200" u="sng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簽發的</a:t>
            </a:r>
            <a:r>
              <a:rPr kumimoji="0" lang="en-US" altLang="zh-TW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當日生效</a:t>
            </a:r>
            <a:r>
              <a:rPr kumimoji="0" lang="en-US" altLang="zh-TW" sz="2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2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文件稱：</a:t>
            </a:r>
            <a:r>
              <a:rPr kumimoji="0" lang="en-US" altLang="zh-CN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CN" altLang="en-US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新聞出版總署廢止第五批規範性檔的決定</a:t>
            </a:r>
            <a:r>
              <a:rPr kumimoji="0" lang="en-US" altLang="zh-CN" sz="2200" b="1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200" dirty="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CN" sz="2200" dirty="0">
                <a:latin typeface="微軟正黑體" pitchFamily="34" charset="-120"/>
                <a:ea typeface="微軟正黑體" pitchFamily="34" charset="-120"/>
              </a:rPr>
              <a:t>2010</a:t>
            </a:r>
            <a:r>
              <a:rPr kumimoji="0" lang="zh-CN" altLang="en-US" sz="2200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200" dirty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2200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200" dirty="0" smtClean="0">
                <a:latin typeface="微軟正黑體" pitchFamily="34" charset="-120"/>
                <a:ea typeface="微軟正黑體" pitchFamily="34" charset="-120"/>
              </a:rPr>
              <a:t>29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日新聞出版總署第</a:t>
            </a:r>
            <a:r>
              <a:rPr kumimoji="0" lang="en-US" altLang="zh-CN" sz="22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CN" altLang="en-US" sz="2200" dirty="0" smtClean="0">
                <a:latin typeface="微軟正黑體" pitchFamily="34" charset="-120"/>
                <a:ea typeface="微軟正黑體" pitchFamily="34" charset="-120"/>
              </a:rPr>
              <a:t>次署務會議通過，現予公佈，自公佈之日起生效。</a:t>
            </a:r>
            <a:endParaRPr kumimoji="0" lang="en-US" altLang="zh-TW" sz="22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60" name="文字方塊 3"/>
          <p:cNvSpPr txBox="1">
            <a:spLocks noChangeArrowheads="1"/>
          </p:cNvSpPr>
          <p:nvPr/>
        </p:nvSpPr>
        <p:spPr bwMode="auto">
          <a:xfrm>
            <a:off x="3203575" y="6413500"/>
            <a:ext cx="5551520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zh-TW" altLang="zh-TW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法輪功書籍出版禁令早被廢 大陸律師解析</a:t>
            </a:r>
            <a:endParaRPr kumimoji="0" lang="zh-TW" altLang="zh-TW" dirty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圖中高亮顯示的是辽宁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4221163"/>
            <a:ext cx="9178925" cy="2016125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zh-TW" altLang="en-US" sz="3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遼寧省</a:t>
            </a:r>
            <a:endParaRPr kumimoji="0" lang="en-US" altLang="zh-TW" sz="3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defRPr/>
            </a:pPr>
            <a:r>
              <a:rPr kumimoji="0" lang="en-US" altLang="zh-TW" sz="3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專案</a:t>
            </a:r>
            <a:r>
              <a:rPr kumimoji="0" lang="zh-CN" altLang="zh-TW" sz="3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說明參考資料</a:t>
            </a:r>
            <a:endParaRPr kumimoji="0" lang="en-US" altLang="zh-CN" sz="3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>
              <a:defRPr/>
            </a:pPr>
            <a:endParaRPr kumimoji="0" lang="en-US" altLang="zh-TW" sz="2400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>
              <a:defRPr/>
            </a:pPr>
            <a:endParaRPr kumimoji="0" lang="zh-TW" altLang="en-US" sz="2400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381000" y="115888"/>
            <a:ext cx="498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4800" dirty="0">
                <a:solidFill>
                  <a:schemeClr val="bg1"/>
                </a:solidFill>
                <a:latin typeface="Calibri" pitchFamily="34" charset="0"/>
              </a:rPr>
              <a:t>3</a:t>
            </a:r>
            <a:endParaRPr kumimoji="0" lang="zh-TW" altLang="en-US" sz="4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「遼寧省 地圖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395288"/>
            <a:ext cx="6502400" cy="624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179388" y="104775"/>
            <a:ext cx="3902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dirty="0">
                <a:latin typeface="微軟正黑體" pitchFamily="34" charset="-120"/>
                <a:ea typeface="微軟正黑體" pitchFamily="34" charset="-120"/>
              </a:rPr>
              <a:t>4. 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本次遼寧案例總覽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3536950" y="1620838"/>
            <a:ext cx="1089025" cy="1000125"/>
          </a:xfrm>
          <a:prstGeom prst="ellipse">
            <a:avLst/>
          </a:prstGeom>
          <a:solidFill>
            <a:schemeClr val="accent2"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3995738" y="4760913"/>
            <a:ext cx="1512887" cy="1368425"/>
          </a:xfrm>
          <a:prstGeom prst="ellipse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995738" y="3141663"/>
            <a:ext cx="801687" cy="792162"/>
          </a:xfrm>
          <a:prstGeom prst="ellipse">
            <a:avLst/>
          </a:prstGeom>
          <a:solidFill>
            <a:schemeClr val="accent2"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00113" y="836613"/>
            <a:ext cx="3497262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張貼大量「反</a:t>
            </a:r>
            <a:r>
              <a:rPr kumimoji="0"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kumimoji="0"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教」的橫幅、傳單，並獎勵舉報者。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員警</a:t>
            </a:r>
            <a:r>
              <a:rPr kumimoji="0"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騷擾</a:t>
            </a:r>
            <a:r>
              <a:rPr kumimoji="0"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當地學員。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366838" y="3789363"/>
            <a:ext cx="2487612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大法的展板在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遼河油田各單位巡展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665788" y="5084763"/>
            <a:ext cx="303847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kumimoji="0"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大連晚報</a:t>
            </a:r>
            <a:r>
              <a:rPr kumimoji="0"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kumimoji="0"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大法和同修的報導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665788" y="5988050"/>
            <a:ext cx="346392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kumimoji="0"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大連市第三人民醫院</a:t>
            </a:r>
            <a:r>
              <a:rPr kumimoji="0"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kumimoji="0"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組織醫護人員看</a:t>
            </a:r>
            <a:r>
              <a:rPr kumimoji="0"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大法影片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175"/>
            <a:ext cx="9144000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79388" y="284163"/>
            <a:ext cx="5256212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5. </a:t>
            </a:r>
            <a:r>
              <a:rPr kumimoji="0"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重點專案的重要性</a:t>
            </a:r>
            <a:endParaRPr kumimoji="0" lang="en-US" altLang="zh-TW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32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減少眾生被毒害</a:t>
            </a:r>
            <a:endParaRPr kumimoji="0" lang="en-US" altLang="zh-TW" sz="28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8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為大陸同修開創更好的環境</a:t>
            </a:r>
            <a:endParaRPr kumimoji="0" lang="en-US" altLang="zh-TW" sz="28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2531" name="Picture 4" descr="「退 黨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>
            <a:spLocks noChangeArrowheads="1"/>
          </p:cNvSpPr>
          <p:nvPr/>
        </p:nvSpPr>
        <p:spPr bwMode="auto">
          <a:xfrm>
            <a:off x="179388" y="188913"/>
            <a:ext cx="311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 dirty="0">
                <a:latin typeface="微軟正黑體" pitchFamily="34" charset="-120"/>
                <a:ea typeface="微軟正黑體" pitchFamily="34" charset="-120"/>
              </a:rPr>
              <a:t>6-1. </a:t>
            </a:r>
            <a:r>
              <a:rPr kumimoji="0" lang="zh-TW" altLang="en-US" sz="3200" b="1" dirty="0" smtClean="0">
                <a:latin typeface="微軟正黑體" pitchFamily="34" charset="-120"/>
                <a:ea typeface="微軟正黑體" pitchFamily="34" charset="-120"/>
              </a:rPr>
              <a:t>遼寧省概況</a:t>
            </a:r>
            <a:endParaRPr kumimoji="0" lang="en-US" altLang="zh-TW" sz="3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3554" name="文字方塊 2"/>
          <p:cNvSpPr txBox="1">
            <a:spLocks noChangeArrowheads="1"/>
          </p:cNvSpPr>
          <p:nvPr/>
        </p:nvSpPr>
        <p:spPr bwMode="auto">
          <a:xfrm>
            <a:off x="169863" y="773113"/>
            <a:ext cx="878522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省會：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沈陽市 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瀋陽市、大連市是直轄市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dirty="0">
                <a:latin typeface="微軟正黑體" pitchFamily="34" charset="-120"/>
                <a:ea typeface="微軟正黑體" pitchFamily="34" charset="-120"/>
              </a:rPr>
              <a:t>人口：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4382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萬人，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  <a:hlinkClick r:id="rId3" tooltip="漢族"/>
              </a:rPr>
              <a:t>漢族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84%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  <a:hlinkClick r:id="rId4" tooltip="滿族"/>
              </a:rPr>
              <a:t>滿族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%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  <a:hlinkClick r:id="rId5" tooltip="蒙古族"/>
              </a:rPr>
              <a:t>蒙古族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2%</a:t>
            </a: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城鄉：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城市人口約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60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% </a:t>
            </a: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資源：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遼寧礦產資源豐富，煤及鐵礦龐大，遼河油田是中國主要油田之一。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產業：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機械製造、金屬冶煉、食品加工、石化是遼寧省四大支柱產業。</a:t>
            </a:r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經濟負成長：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遼寧省長陳求發公開確認，遼寧省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年到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年存在經濟資料造假。</a:t>
            </a:r>
          </a:p>
          <a:p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TW" altLang="en-US" sz="2000" b="1" dirty="0">
                <a:latin typeface="微軟正黑體" pitchFamily="34" charset="-120"/>
                <a:ea typeface="微軟正黑體" pitchFamily="34" charset="-120"/>
              </a:rPr>
              <a:t>均</a:t>
            </a:r>
            <a:r>
              <a:rPr kumimoji="0" lang="en-US" altLang="zh-TW" sz="2000" b="1" dirty="0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遼寧人均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10,614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美金。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大陸人均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kumimoji="0" lang="en-US" altLang="zh-TW" sz="2000" dirty="0" smtClean="0">
                <a:latin typeface="微軟正黑體" pitchFamily="34" charset="-120"/>
                <a:ea typeface="微軟正黑體" pitchFamily="34" charset="-120"/>
              </a:rPr>
              <a:t>7,595</a:t>
            </a:r>
            <a:r>
              <a:rPr kumimoji="0" lang="zh-TW" altLang="en-US" sz="2000" dirty="0">
                <a:latin typeface="微軟正黑體" pitchFamily="34" charset="-120"/>
                <a:ea typeface="微軟正黑體" pitchFamily="34" charset="-120"/>
              </a:rPr>
              <a:t>美金</a:t>
            </a:r>
            <a:r>
              <a:rPr kumimoji="0" lang="en-US" altLang="zh-TW" sz="2000" dirty="0"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  <p:pic>
        <p:nvPicPr>
          <p:cNvPr id="23555" name="Picture 2" descr="「瀋陽市」的圖片搜尋結果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850" y="4938713"/>
            <a:ext cx="3024188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「瀋陽市」的圖片搜尋結果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916488"/>
            <a:ext cx="2952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相關圖片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53163" y="4916488"/>
            <a:ext cx="2782887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4258</Words>
  <Application>Microsoft Office PowerPoint</Application>
  <PresentationFormat>如螢幕大小 (4:3)</PresentationFormat>
  <Paragraphs>337</Paragraphs>
  <Slides>32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38" baseType="lpstr">
      <vt:lpstr>宋体</vt:lpstr>
      <vt:lpstr>微軟正黑體</vt:lpstr>
      <vt:lpstr>新細明體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SAFE</cp:lastModifiedBy>
  <cp:revision>78</cp:revision>
  <dcterms:created xsi:type="dcterms:W3CDTF">2017-07-01T07:48:25Z</dcterms:created>
  <dcterms:modified xsi:type="dcterms:W3CDTF">2017-07-07T11:31:45Z</dcterms:modified>
</cp:coreProperties>
</file>