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8"/>
  </p:notesMasterIdLst>
  <p:sldIdLst>
    <p:sldId id="256" r:id="rId2"/>
    <p:sldId id="365" r:id="rId3"/>
    <p:sldId id="375" r:id="rId4"/>
    <p:sldId id="383" r:id="rId5"/>
    <p:sldId id="376" r:id="rId6"/>
    <p:sldId id="377" r:id="rId7"/>
    <p:sldId id="378" r:id="rId8"/>
    <p:sldId id="379" r:id="rId9"/>
    <p:sldId id="374" r:id="rId10"/>
    <p:sldId id="382" r:id="rId11"/>
    <p:sldId id="368" r:id="rId12"/>
    <p:sldId id="389" r:id="rId13"/>
    <p:sldId id="384" r:id="rId14"/>
    <p:sldId id="385" r:id="rId15"/>
    <p:sldId id="394" r:id="rId16"/>
    <p:sldId id="386" r:id="rId17"/>
    <p:sldId id="396" r:id="rId18"/>
    <p:sldId id="397" r:id="rId19"/>
    <p:sldId id="399" r:id="rId20"/>
    <p:sldId id="405" r:id="rId21"/>
    <p:sldId id="412" r:id="rId22"/>
    <p:sldId id="402" r:id="rId23"/>
    <p:sldId id="404" r:id="rId24"/>
    <p:sldId id="406" r:id="rId25"/>
    <p:sldId id="398" r:id="rId26"/>
    <p:sldId id="395" r:id="rId27"/>
    <p:sldId id="316" r:id="rId28"/>
    <p:sldId id="372" r:id="rId29"/>
    <p:sldId id="373" r:id="rId30"/>
    <p:sldId id="317" r:id="rId31"/>
    <p:sldId id="326" r:id="rId32"/>
    <p:sldId id="408" r:id="rId33"/>
    <p:sldId id="410" r:id="rId34"/>
    <p:sldId id="411" r:id="rId35"/>
    <p:sldId id="356" r:id="rId36"/>
    <p:sldId id="325" r:id="rId37"/>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035CB9F6-56C6-4DF8-B64E-9438EB9E6853}">
          <p14:sldIdLst>
            <p14:sldId id="256"/>
          </p14:sldIdLst>
        </p14:section>
        <p14:section name="未命名的章節" id="{8840CC9A-C862-4483-A5B4-B7C168A59138}">
          <p14:sldIdLst>
            <p14:sldId id="365"/>
            <p14:sldId id="375"/>
            <p14:sldId id="383"/>
            <p14:sldId id="376"/>
            <p14:sldId id="377"/>
            <p14:sldId id="378"/>
            <p14:sldId id="379"/>
            <p14:sldId id="374"/>
            <p14:sldId id="382"/>
            <p14:sldId id="368"/>
            <p14:sldId id="389"/>
            <p14:sldId id="384"/>
            <p14:sldId id="385"/>
            <p14:sldId id="394"/>
            <p14:sldId id="386"/>
            <p14:sldId id="396"/>
            <p14:sldId id="397"/>
            <p14:sldId id="399"/>
            <p14:sldId id="405"/>
            <p14:sldId id="412"/>
            <p14:sldId id="402"/>
            <p14:sldId id="404"/>
            <p14:sldId id="406"/>
            <p14:sldId id="398"/>
            <p14:sldId id="395"/>
            <p14:sldId id="316"/>
            <p14:sldId id="372"/>
            <p14:sldId id="373"/>
            <p14:sldId id="317"/>
            <p14:sldId id="326"/>
            <p14:sldId id="408"/>
            <p14:sldId id="410"/>
            <p14:sldId id="411"/>
            <p14:sldId id="356"/>
            <p14:sldId id="325"/>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autoAdjust="0"/>
    <p:restoredTop sz="85459" autoAdjust="0"/>
  </p:normalViewPr>
  <p:slideViewPr>
    <p:cSldViewPr>
      <p:cViewPr>
        <p:scale>
          <a:sx n="70" d="100"/>
          <a:sy n="70" d="100"/>
        </p:scale>
        <p:origin x="-1128" y="56"/>
      </p:cViewPr>
      <p:guideLst>
        <p:guide orient="horz" pos="2160"/>
        <p:guide pos="2880"/>
      </p:guideLst>
    </p:cSldViewPr>
  </p:slideViewPr>
  <p:notesTextViewPr>
    <p:cViewPr>
      <p:scale>
        <a:sx n="1" d="1"/>
        <a:sy n="1" d="1"/>
      </p:scale>
      <p:origin x="0" y="0"/>
    </p:cViewPr>
  </p:notesTextViewPr>
  <p:sorterViewPr>
    <p:cViewPr>
      <p:scale>
        <a:sx n="100" d="100"/>
        <a:sy n="100" d="100"/>
      </p:scale>
      <p:origin x="0" y="521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2017/12/6</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library.minghui.org/category/2,6,,1.htm"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library.minghui.org/category/32,226,,1.htm" TargetMode="External"/><Relationship Id="rId4" Type="http://schemas.openxmlformats.org/officeDocument/2006/relationships/hyperlink" Target="http://library.minghui.org/category/2,418,,1.htm"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lvl="0"/>
            <a:r>
              <a:rPr lang="zh-TW" altLang="zh-TW" sz="1200" b="1" kern="1200" dirty="0">
                <a:solidFill>
                  <a:schemeClr val="tx1"/>
                </a:solidFill>
                <a:effectLst/>
                <a:latin typeface="+mn-lt"/>
                <a:ea typeface="+mn-ea"/>
                <a:cs typeface="+mn-cs"/>
              </a:rPr>
              <a:t>省分圖片</a:t>
            </a:r>
            <a:endParaRPr lang="zh-TW" altLang="zh-TW" sz="1200" kern="1200" dirty="0">
              <a:solidFill>
                <a:schemeClr val="tx1"/>
              </a:solidFill>
              <a:effectLst/>
              <a:latin typeface="+mn-lt"/>
              <a:ea typeface="+mn-ea"/>
              <a:cs typeface="+mn-cs"/>
            </a:endParaRPr>
          </a:p>
          <a:p>
            <a:r>
              <a:rPr lang="zh-TW" altLang="zh-TW" sz="1200" b="1" kern="1200" dirty="0">
                <a:solidFill>
                  <a:schemeClr val="tx1"/>
                </a:solidFill>
                <a:effectLst/>
                <a:latin typeface="+mn-lt"/>
                <a:ea typeface="+mn-ea"/>
                <a:cs typeface="+mn-cs"/>
              </a:rPr>
              <a:t>方法：</a:t>
            </a:r>
            <a:r>
              <a:rPr lang="en-US" altLang="zh-TW" sz="1200" b="1" kern="1200" dirty="0">
                <a:solidFill>
                  <a:schemeClr val="tx1"/>
                </a:solidFill>
                <a:effectLst/>
                <a:latin typeface="+mn-lt"/>
                <a:ea typeface="+mn-ea"/>
                <a:cs typeface="+mn-cs"/>
              </a:rPr>
              <a:t>Google</a:t>
            </a:r>
            <a:r>
              <a:rPr lang="zh-TW" altLang="zh-TW" sz="1200" b="1" kern="1200" dirty="0">
                <a:solidFill>
                  <a:schemeClr val="tx1"/>
                </a:solidFill>
                <a:effectLst/>
                <a:latin typeface="+mn-lt"/>
                <a:ea typeface="+mn-ea"/>
                <a:cs typeface="+mn-cs"/>
              </a:rPr>
              <a:t>搜尋省份名稱 </a:t>
            </a:r>
            <a:r>
              <a:rPr lang="en-US" altLang="zh-TW" sz="1200" b="1" kern="1200" dirty="0">
                <a:solidFill>
                  <a:schemeClr val="tx1"/>
                </a:solidFill>
                <a:effectLst/>
                <a:latin typeface="+mn-lt"/>
                <a:ea typeface="+mn-ea"/>
                <a:cs typeface="+mn-cs"/>
              </a:rPr>
              <a:t>(</a:t>
            </a:r>
            <a:r>
              <a:rPr lang="zh-TW" altLang="zh-TW" sz="1200" b="1" kern="1200" dirty="0">
                <a:solidFill>
                  <a:schemeClr val="tx1"/>
                </a:solidFill>
                <a:effectLst/>
                <a:latin typeface="+mn-lt"/>
                <a:ea typeface="+mn-ea"/>
                <a:cs typeface="+mn-cs"/>
              </a:rPr>
              <a:t>維基百科</a:t>
            </a:r>
            <a:r>
              <a:rPr lang="en-US" altLang="zh-TW" sz="1200" b="1" kern="1200" dirty="0">
                <a:solidFill>
                  <a:schemeClr val="tx1"/>
                </a:solidFill>
                <a:effectLst/>
                <a:latin typeface="+mn-lt"/>
                <a:ea typeface="+mn-ea"/>
                <a:cs typeface="+mn-cs"/>
              </a:rPr>
              <a:t>)</a:t>
            </a:r>
            <a:endParaRPr lang="zh-TW" altLang="zh-TW" sz="1200" kern="1200" dirty="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a:t>
            </a:fld>
            <a:endParaRPr lang="zh-TW" altLang="en-US"/>
          </a:p>
        </p:txBody>
      </p:sp>
    </p:spTree>
    <p:extLst>
      <p:ext uri="{BB962C8B-B14F-4D97-AF65-F5344CB8AC3E}">
        <p14:creationId xmlns:p14="http://schemas.microsoft.com/office/powerpoint/2010/main" val="478218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29</a:t>
            </a:fld>
            <a:endParaRPr lang="zh-TW" altLang="en-US"/>
          </a:p>
        </p:txBody>
      </p:sp>
    </p:spTree>
    <p:extLst>
      <p:ext uri="{BB962C8B-B14F-4D97-AF65-F5344CB8AC3E}">
        <p14:creationId xmlns:p14="http://schemas.microsoft.com/office/powerpoint/2010/main" val="1406582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30</a:t>
            </a:fld>
            <a:endParaRPr lang="zh-TW" altLang="en-US"/>
          </a:p>
        </p:txBody>
      </p:sp>
    </p:spTree>
    <p:extLst>
      <p:ext uri="{BB962C8B-B14F-4D97-AF65-F5344CB8AC3E}">
        <p14:creationId xmlns:p14="http://schemas.microsoft.com/office/powerpoint/2010/main" val="1612327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endParaRPr dirty="0">
              <a:solidFill>
                <a:srgbClr val="0000FF"/>
              </a:solidFill>
              <a:uFill>
                <a:solidFill>
                  <a:srgbClr val="0000FF"/>
                </a:solidFill>
              </a:uFill>
              <a:hlinkClick r:id="rId3"/>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endParaRPr dirty="0">
              <a:hlinkClick r:id="rId3"/>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a:solidFill>
                  <a:schemeClr val="tx1"/>
                </a:solidFill>
                <a:effectLst/>
                <a:latin typeface="+mn-lt"/>
                <a:ea typeface="+mn-ea"/>
                <a:cs typeface="+mn-cs"/>
              </a:rPr>
              <a:t>3.</a:t>
            </a:r>
            <a:r>
              <a:rPr lang="zh-TW" altLang="zh-TW" sz="1200" kern="1200" dirty="0">
                <a:solidFill>
                  <a:schemeClr val="tx1"/>
                </a:solidFill>
                <a:effectLst/>
                <a:latin typeface="+mn-lt"/>
                <a:ea typeface="+mn-ea"/>
                <a:cs typeface="+mn-cs"/>
              </a:rPr>
              <a:t>各省案例列表</a:t>
            </a:r>
          </a:p>
          <a:p>
            <a:r>
              <a:rPr lang="en-US" altLang="zh-TW" sz="1200" u="sng" kern="1200" dirty="0">
                <a:solidFill>
                  <a:schemeClr val="tx1"/>
                </a:solidFill>
                <a:effectLst/>
                <a:latin typeface="+mn-lt"/>
                <a:ea typeface="+mn-ea"/>
                <a:cs typeface="+mn-cs"/>
                <a:hlinkClick r:id="rId3"/>
              </a:rPr>
              <a:t>http://library.minghui.org/category/2,6,,1.htm</a:t>
            </a:r>
            <a:endParaRPr lang="zh-TW" altLang="zh-TW" sz="1200" kern="1200" dirty="0">
              <a:solidFill>
                <a:schemeClr val="tx1"/>
              </a:solidFill>
              <a:effectLst/>
              <a:latin typeface="+mn-lt"/>
              <a:ea typeface="+mn-ea"/>
              <a:cs typeface="+mn-cs"/>
            </a:endParaRPr>
          </a:p>
          <a:p>
            <a:r>
              <a:rPr lang="en-US" altLang="zh-TW" sz="1200" kern="1200" dirty="0">
                <a:solidFill>
                  <a:schemeClr val="tx1"/>
                </a:solidFill>
                <a:effectLst/>
                <a:latin typeface="+mn-lt"/>
                <a:ea typeface="+mn-ea"/>
                <a:cs typeface="+mn-cs"/>
              </a:rPr>
              <a:t> </a:t>
            </a:r>
            <a:endParaRPr lang="zh-TW" altLang="zh-TW" sz="1200" kern="1200" dirty="0">
              <a:solidFill>
                <a:schemeClr val="tx1"/>
              </a:solidFill>
              <a:effectLst/>
              <a:latin typeface="+mn-lt"/>
              <a:ea typeface="+mn-ea"/>
              <a:cs typeface="+mn-cs"/>
            </a:endParaRPr>
          </a:p>
          <a:p>
            <a:r>
              <a:rPr lang="zh-TW" altLang="zh-TW" sz="1200" kern="1200" dirty="0">
                <a:solidFill>
                  <a:schemeClr val="tx1"/>
                </a:solidFill>
                <a:effectLst/>
                <a:latin typeface="+mn-lt"/>
                <a:ea typeface="+mn-ea"/>
                <a:cs typeface="+mn-cs"/>
              </a:rPr>
              <a:t>受迫害人数的省市分布</a:t>
            </a:r>
          </a:p>
          <a:p>
            <a:r>
              <a:rPr lang="en-US" altLang="zh-TW" sz="1200" u="sng" kern="1200" dirty="0">
                <a:solidFill>
                  <a:schemeClr val="tx1"/>
                </a:solidFill>
                <a:effectLst/>
                <a:latin typeface="+mn-lt"/>
                <a:ea typeface="+mn-ea"/>
                <a:cs typeface="+mn-cs"/>
                <a:hlinkClick r:id="rId4"/>
              </a:rPr>
              <a:t>http://library.minghui.org/category/2,418,,1.htm</a:t>
            </a:r>
            <a:endParaRPr lang="zh-TW" altLang="zh-TW" sz="1200" kern="1200" dirty="0">
              <a:solidFill>
                <a:schemeClr val="tx1"/>
              </a:solidFill>
              <a:effectLst/>
              <a:latin typeface="+mn-lt"/>
              <a:ea typeface="+mn-ea"/>
              <a:cs typeface="+mn-cs"/>
            </a:endParaRPr>
          </a:p>
          <a:p>
            <a:r>
              <a:rPr lang="en-US" altLang="zh-TW" sz="1200" kern="1200" dirty="0">
                <a:solidFill>
                  <a:schemeClr val="tx1"/>
                </a:solidFill>
                <a:effectLst/>
                <a:latin typeface="+mn-lt"/>
                <a:ea typeface="+mn-ea"/>
                <a:cs typeface="+mn-cs"/>
              </a:rPr>
              <a:t> </a:t>
            </a:r>
            <a:endParaRPr lang="zh-TW" altLang="zh-TW" sz="1200" kern="1200" dirty="0">
              <a:solidFill>
                <a:schemeClr val="tx1"/>
              </a:solidFill>
              <a:effectLst/>
              <a:latin typeface="+mn-lt"/>
              <a:ea typeface="+mn-ea"/>
              <a:cs typeface="+mn-cs"/>
            </a:endParaRPr>
          </a:p>
          <a:p>
            <a:r>
              <a:rPr lang="zh-TW" altLang="zh-TW" sz="1200" kern="1200" dirty="0">
                <a:solidFill>
                  <a:schemeClr val="tx1"/>
                </a:solidFill>
                <a:effectLst/>
                <a:latin typeface="+mn-lt"/>
                <a:ea typeface="+mn-ea"/>
                <a:cs typeface="+mn-cs"/>
              </a:rPr>
              <a:t>受迫害致死案例</a:t>
            </a:r>
          </a:p>
          <a:p>
            <a:r>
              <a:rPr lang="en-US" altLang="zh-TW" sz="1200" u="sng" kern="1200" dirty="0">
                <a:solidFill>
                  <a:schemeClr val="tx1"/>
                </a:solidFill>
                <a:effectLst/>
                <a:latin typeface="+mn-lt"/>
                <a:ea typeface="+mn-ea"/>
                <a:cs typeface="+mn-cs"/>
                <a:hlinkClick r:id="rId5"/>
              </a:rPr>
              <a:t>http://library.minghui.org/category/32,226,,1.htm</a:t>
            </a:r>
            <a:endParaRPr lang="zh-TW" altLang="zh-TW" sz="1200" kern="1200" dirty="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239566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1999</a:t>
            </a:r>
            <a:r>
              <a:rPr lang="zh-TW" altLang="en-US" dirty="0"/>
              <a:t>年</a:t>
            </a:r>
            <a:r>
              <a:rPr lang="en-US" altLang="zh-TW" dirty="0"/>
              <a:t>10</a:t>
            </a:r>
            <a:r>
              <a:rPr lang="zh-TW" altLang="en-US" dirty="0"/>
              <a:t>月，薄熙來速升為大連市委書記；幾個月後，升為遼寧省省委常委；</a:t>
            </a:r>
            <a:r>
              <a:rPr lang="en-US" altLang="zh-TW" dirty="0"/>
              <a:t>2000</a:t>
            </a:r>
            <a:r>
              <a:rPr lang="zh-TW" altLang="en-US" dirty="0"/>
              <a:t>年後又升任遼寧省委副書記、代省長；</a:t>
            </a:r>
            <a:r>
              <a:rPr lang="en-US" altLang="zh-TW" dirty="0"/>
              <a:t>2002</a:t>
            </a:r>
            <a:r>
              <a:rPr lang="zh-TW" altLang="en-US" dirty="0"/>
              <a:t>年提升為省長；</a:t>
            </a:r>
          </a:p>
          <a:p>
            <a:endParaRPr lang="zh-TW" altLang="en-US" dirty="0"/>
          </a:p>
          <a:p>
            <a:endParaRPr lang="zh-TW" altLang="en-US" dirty="0"/>
          </a:p>
        </p:txBody>
      </p:sp>
      <p:sp>
        <p:nvSpPr>
          <p:cNvPr id="4" name="投影片編號版面配置區 3"/>
          <p:cNvSpPr>
            <a:spLocks noGrp="1"/>
          </p:cNvSpPr>
          <p:nvPr>
            <p:ph type="sldNum" sz="quarter" idx="10"/>
          </p:nvPr>
        </p:nvSpPr>
        <p:spPr/>
        <p:txBody>
          <a:bodyPr/>
          <a:lstStyle/>
          <a:p>
            <a:fld id="{F72A7074-9FC4-489C-A5F0-394126440DB7}" type="slidenum">
              <a:rPr lang="zh-TW" altLang="en-US" smtClean="0"/>
              <a:t>3</a:t>
            </a:fld>
            <a:endParaRPr lang="zh-TW" altLang="en-US"/>
          </a:p>
        </p:txBody>
      </p:sp>
    </p:spTree>
    <p:extLst>
      <p:ext uri="{BB962C8B-B14F-4D97-AF65-F5344CB8AC3E}">
        <p14:creationId xmlns:p14="http://schemas.microsoft.com/office/powerpoint/2010/main" val="2520331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F72A7074-9FC4-489C-A5F0-394126440DB7}" type="slidenum">
              <a:rPr lang="zh-TW" altLang="en-US" smtClean="0"/>
              <a:t>8</a:t>
            </a:fld>
            <a:endParaRPr lang="zh-TW" altLang="en-US"/>
          </a:p>
        </p:txBody>
      </p:sp>
    </p:spTree>
    <p:extLst>
      <p:ext uri="{BB962C8B-B14F-4D97-AF65-F5344CB8AC3E}">
        <p14:creationId xmlns:p14="http://schemas.microsoft.com/office/powerpoint/2010/main" val="1075976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b="1"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10</a:t>
            </a:fld>
            <a:endParaRPr lang="zh-TW" altLang="en-US"/>
          </a:p>
        </p:txBody>
      </p:sp>
    </p:spTree>
    <p:extLst>
      <p:ext uri="{BB962C8B-B14F-4D97-AF65-F5344CB8AC3E}">
        <p14:creationId xmlns:p14="http://schemas.microsoft.com/office/powerpoint/2010/main" val="1686184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b="0" i="0" kern="1200" dirty="0">
                <a:solidFill>
                  <a:schemeClr val="tx1"/>
                </a:solidFill>
                <a:effectLst/>
                <a:latin typeface="+mn-lt"/>
                <a:ea typeface="+mn-ea"/>
                <a:cs typeface="+mn-cs"/>
              </a:rPr>
              <a:t>「</a:t>
            </a:r>
            <a:r>
              <a:rPr lang="zh-TW" altLang="en-US" sz="1200" b="1" i="0" kern="1200" dirty="0">
                <a:solidFill>
                  <a:schemeClr val="tx1"/>
                </a:solidFill>
                <a:effectLst/>
                <a:latin typeface="+mn-lt"/>
                <a:ea typeface="+mn-ea"/>
                <a:cs typeface="+mn-cs"/>
              </a:rPr>
              <a:t>省委副書記兼省長</a:t>
            </a:r>
            <a:r>
              <a:rPr lang="zh-TW" altLang="en-US" sz="1200" b="0" i="0" kern="1200" dirty="0">
                <a:solidFill>
                  <a:schemeClr val="tx1"/>
                </a:solidFill>
                <a:effectLst/>
                <a:latin typeface="+mn-lt"/>
                <a:ea typeface="+mn-ea"/>
                <a:cs typeface="+mn-cs"/>
              </a:rPr>
              <a:t>」或「</a:t>
            </a:r>
            <a:r>
              <a:rPr lang="zh-TW" altLang="en-US" sz="1200" b="1" i="0" kern="1200" dirty="0">
                <a:solidFill>
                  <a:schemeClr val="tx1"/>
                </a:solidFill>
                <a:effectLst/>
                <a:latin typeface="+mn-lt"/>
                <a:ea typeface="+mn-ea"/>
                <a:cs typeface="+mn-cs"/>
              </a:rPr>
              <a:t>省長</a:t>
            </a:r>
            <a:r>
              <a:rPr lang="zh-TW" altLang="en-US" sz="1200" b="0" i="0" kern="1200" dirty="0">
                <a:solidFill>
                  <a:schemeClr val="tx1"/>
                </a:solidFill>
                <a:effectLst/>
                <a:latin typeface="+mn-lt"/>
                <a:ea typeface="+mn-ea"/>
                <a:cs typeface="+mn-cs"/>
              </a:rPr>
              <a:t>」</a:t>
            </a:r>
          </a:p>
          <a:p>
            <a:r>
              <a:rPr lang="zh-TW" altLang="en-US" sz="1200" b="0" i="0" kern="1200" dirty="0">
                <a:solidFill>
                  <a:schemeClr val="tx1"/>
                </a:solidFill>
                <a:effectLst/>
                <a:latin typeface="+mn-lt"/>
                <a:ea typeface="+mn-ea"/>
                <a:cs typeface="+mn-cs"/>
              </a:rPr>
              <a:t>中共的一屆省委副書記會有好幾個人。省長一般是常務副書記（第一副書記）或者書記。</a:t>
            </a:r>
            <a:endParaRPr lang="en-US" altLang="zh-TW" sz="1200" b="1" i="0" kern="1200" dirty="0">
              <a:solidFill>
                <a:schemeClr val="tx1"/>
              </a:solidFill>
              <a:effectLst/>
              <a:latin typeface="+mn-lt"/>
              <a:ea typeface="+mn-ea"/>
              <a:cs typeface="+mn-cs"/>
            </a:endParaRPr>
          </a:p>
          <a:p>
            <a:r>
              <a:rPr lang="zh-TW" altLang="en-US" sz="1200" b="1" i="0" kern="1200" dirty="0">
                <a:solidFill>
                  <a:schemeClr val="tx1"/>
                </a:solidFill>
                <a:effectLst/>
                <a:latin typeface="+mn-lt"/>
                <a:ea typeface="+mn-ea"/>
                <a:cs typeface="+mn-cs"/>
              </a:rPr>
              <a:t>活摘器官罪行第一行政責任人──陳政高</a:t>
            </a:r>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11</a:t>
            </a:fld>
            <a:endParaRPr lang="zh-TW" altLang="en-US"/>
          </a:p>
        </p:txBody>
      </p:sp>
    </p:spTree>
    <p:extLst>
      <p:ext uri="{BB962C8B-B14F-4D97-AF65-F5344CB8AC3E}">
        <p14:creationId xmlns:p14="http://schemas.microsoft.com/office/powerpoint/2010/main" val="1686184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12</a:t>
            </a:fld>
            <a:endParaRPr lang="zh-TW" altLang="en-US"/>
          </a:p>
        </p:txBody>
      </p:sp>
    </p:spTree>
    <p:extLst>
      <p:ext uri="{BB962C8B-B14F-4D97-AF65-F5344CB8AC3E}">
        <p14:creationId xmlns:p14="http://schemas.microsoft.com/office/powerpoint/2010/main" val="1692712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27</a:t>
            </a:fld>
            <a:endParaRPr lang="zh-TW" altLang="en-US"/>
          </a:p>
        </p:txBody>
      </p:sp>
    </p:spTree>
    <p:extLst>
      <p:ext uri="{BB962C8B-B14F-4D97-AF65-F5344CB8AC3E}">
        <p14:creationId xmlns:p14="http://schemas.microsoft.com/office/powerpoint/2010/main" val="1406582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28</a:t>
            </a:fld>
            <a:endParaRPr lang="zh-TW" altLang="en-US"/>
          </a:p>
        </p:txBody>
      </p:sp>
    </p:spTree>
    <p:extLst>
      <p:ext uri="{BB962C8B-B14F-4D97-AF65-F5344CB8AC3E}">
        <p14:creationId xmlns:p14="http://schemas.microsoft.com/office/powerpoint/2010/main" val="1406582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2017/12/6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2017/12/6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2017/12/6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2017/12/6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2017/12/6</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2017/12/6</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2017/12/6</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2017/12/6</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2017/12/6</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2017/12/6</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2017/12/6</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46E90E-4A05-4D29-B676-ADFE5E9BC2B6}" type="datetimeFigureOut">
              <a:rPr lang="zh-TW" altLang="en-US" smtClean="0"/>
              <a:t>2017/12/6</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drive.google.com/file/d/0B-Ej3wzfxAo-dVFjZ1NMMDZJdTQ/view" TargetMode="External"/><Relationship Id="rId2" Type="http://schemas.openxmlformats.org/officeDocument/2006/relationships/hyperlink" Target="http://rtc.zn2.us/category/truthprofile01/truthprofile01_02" TargetMode="External"/><Relationship Id="rId1" Type="http://schemas.openxmlformats.org/officeDocument/2006/relationships/slideLayout" Target="../slideLayouts/slideLayout7.xml"/><Relationship Id="rId4" Type="http://schemas.openxmlformats.org/officeDocument/2006/relationships/hyperlink" Target="https://drive.google.com/file/d/0B-Ej3wzfxAo-SmM3ZXUwM3U5bDg/view" TargetMode="Externa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0"/>
            <a:ext cx="9144000" cy="6858000"/>
          </a:xfrm>
          <a:prstGeom prst="rect">
            <a:avLst/>
          </a:prstGeom>
        </p:spPr>
      </p:pic>
      <p:sp>
        <p:nvSpPr>
          <p:cNvPr id="3" name="矩形 2"/>
          <p:cNvSpPr/>
          <p:nvPr/>
        </p:nvSpPr>
        <p:spPr>
          <a:xfrm>
            <a:off x="2366" y="4365104"/>
            <a:ext cx="9178146" cy="1584176"/>
          </a:xfrm>
          <a:prstGeom prst="rect">
            <a:avLst/>
          </a:prstGeom>
          <a:solidFill>
            <a:srgbClr val="4F622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3200" b="1" dirty="0">
                <a:latin typeface="微軟正黑體" panose="020B0604030504040204" pitchFamily="34" charset="-120"/>
                <a:ea typeface="微軟正黑體" panose="020B0604030504040204" pitchFamily="34" charset="-120"/>
              </a:rPr>
              <a:t>辽宁省专案</a:t>
            </a:r>
            <a:r>
              <a:rPr lang="zh-CN" altLang="zh-TW" sz="3200" b="1" dirty="0">
                <a:latin typeface="微軟正黑體" panose="020B0604030504040204" pitchFamily="34" charset="-120"/>
                <a:ea typeface="微軟正黑體" panose="020B0604030504040204" pitchFamily="34" charset="-120"/>
              </a:rPr>
              <a:t>说明参考资料</a:t>
            </a:r>
            <a:endParaRPr lang="en-US" altLang="zh-CN" sz="3200" b="1" dirty="0">
              <a:latin typeface="微軟正黑體" panose="020B0604030504040204" pitchFamily="34" charset="-120"/>
              <a:ea typeface="微軟正黑體" panose="020B0604030504040204" pitchFamily="34" charset="-120"/>
            </a:endParaRPr>
          </a:p>
          <a:p>
            <a:pPr algn="r"/>
            <a:endParaRPr lang="en-US" altLang="zh-TW"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163590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275040662"/>
              </p:ext>
            </p:extLst>
          </p:nvPr>
        </p:nvGraphicFramePr>
        <p:xfrm>
          <a:off x="164190" y="1052736"/>
          <a:ext cx="8928990" cy="5369808"/>
        </p:xfrm>
        <a:graphic>
          <a:graphicData uri="http://schemas.openxmlformats.org/drawingml/2006/table">
            <a:tbl>
              <a:tblPr firstRow="1" bandRow="1">
                <a:tableStyleId>{5C22544A-7EE6-4342-B048-85BDC9FD1C3A}</a:tableStyleId>
              </a:tblPr>
              <a:tblGrid>
                <a:gridCol w="936103">
                  <a:extLst>
                    <a:ext uri="{9D8B030D-6E8A-4147-A177-3AD203B41FA5}">
                      <a16:colId xmlns:a16="http://schemas.microsoft.com/office/drawing/2014/main" xmlns="" val="20000"/>
                    </a:ext>
                  </a:extLst>
                </a:gridCol>
                <a:gridCol w="1023435">
                  <a:extLst>
                    <a:ext uri="{9D8B030D-6E8A-4147-A177-3AD203B41FA5}">
                      <a16:colId xmlns:a16="http://schemas.microsoft.com/office/drawing/2014/main" xmlns="" val="20001"/>
                    </a:ext>
                  </a:extLst>
                </a:gridCol>
                <a:gridCol w="1080120">
                  <a:extLst>
                    <a:ext uri="{9D8B030D-6E8A-4147-A177-3AD203B41FA5}">
                      <a16:colId xmlns:a16="http://schemas.microsoft.com/office/drawing/2014/main" xmlns="" val="20002"/>
                    </a:ext>
                  </a:extLst>
                </a:gridCol>
                <a:gridCol w="5889332">
                  <a:extLst>
                    <a:ext uri="{9D8B030D-6E8A-4147-A177-3AD203B41FA5}">
                      <a16:colId xmlns:a16="http://schemas.microsoft.com/office/drawing/2014/main" xmlns="" val="20003"/>
                    </a:ext>
                  </a:extLst>
                </a:gridCol>
              </a:tblGrid>
              <a:tr h="432048">
                <a:tc>
                  <a:txBody>
                    <a:bodyPr/>
                    <a:lstStyle/>
                    <a:p>
                      <a:r>
                        <a:rPr lang="zh-TW" altLang="en-US" sz="1600" dirty="0">
                          <a:solidFill>
                            <a:schemeClr val="tx1"/>
                          </a:solidFill>
                          <a:latin typeface="微軟正黑體" panose="020B0604030504040204" pitchFamily="34" charset="-120"/>
                          <a:ea typeface="微軟正黑體" panose="020B0604030504040204" pitchFamily="34" charset="-120"/>
                          <a:cs typeface="Heiti TC Light"/>
                        </a:rPr>
                        <a:t>姓名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dirty="0">
                          <a:solidFill>
                            <a:schemeClr val="tx1"/>
                          </a:solidFill>
                          <a:latin typeface="微軟正黑體" panose="020B0604030504040204" pitchFamily="34" charset="-120"/>
                          <a:ea typeface="微軟正黑體" panose="020B0604030504040204" pitchFamily="34" charset="-120"/>
                          <a:cs typeface="Heiti TC Light"/>
                        </a:rPr>
                        <a:t>任期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dirty="0">
                          <a:solidFill>
                            <a:schemeClr val="tx1"/>
                          </a:solidFill>
                          <a:latin typeface="微軟正黑體" panose="020B0604030504040204" pitchFamily="34" charset="-120"/>
                          <a:ea typeface="微軟正黑體" panose="020B0604030504040204" pitchFamily="34" charset="-120"/>
                          <a:cs typeface="Heiti TC Light"/>
                        </a:rPr>
                        <a:t>追查国际</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600">
                          <a:solidFill>
                            <a:schemeClr val="tx1"/>
                          </a:solidFill>
                          <a:latin typeface="微軟正黑體" panose="020B0604030504040204" pitchFamily="34" charset="-120"/>
                          <a:ea typeface="微軟正黑體" panose="020B0604030504040204" pitchFamily="34" charset="-120"/>
                          <a:cs typeface="Heiti TC Light"/>
                        </a:rPr>
                        <a:t>【</a:t>
                      </a:r>
                      <a:r>
                        <a:rPr lang="zh-TW" altLang="en-US" sz="1600">
                          <a:solidFill>
                            <a:schemeClr val="tx1"/>
                          </a:solidFill>
                          <a:latin typeface="微軟正黑體" panose="020B0604030504040204" pitchFamily="34" charset="-120"/>
                          <a:ea typeface="微軟正黑體" panose="020B0604030504040204" pitchFamily="34" charset="-120"/>
                          <a:cs typeface="Heiti TC Light"/>
                        </a:rPr>
                        <a:t>追查国际</a:t>
                      </a:r>
                      <a:r>
                        <a:rPr lang="en-US" altLang="zh-TW" sz="1600">
                          <a:solidFill>
                            <a:schemeClr val="tx1"/>
                          </a:solidFill>
                          <a:latin typeface="微軟正黑體" panose="020B0604030504040204" pitchFamily="34" charset="-120"/>
                          <a:ea typeface="微軟正黑體" panose="020B0604030504040204" pitchFamily="34" charset="-120"/>
                          <a:cs typeface="Heiti TC Light"/>
                        </a:rPr>
                        <a:t>】</a:t>
                      </a:r>
                      <a:r>
                        <a:rPr lang="zh-TW" altLang="en-US" sz="1600">
                          <a:solidFill>
                            <a:schemeClr val="tx1"/>
                          </a:solidFill>
                          <a:latin typeface="微軟正黑體" panose="020B0604030504040204" pitchFamily="34" charset="-120"/>
                          <a:ea typeface="微軟正黑體" panose="020B0604030504040204" pitchFamily="34" charset="-120"/>
                          <a:cs typeface="Heiti TC Light"/>
                        </a:rPr>
                        <a:t>通告</a:t>
                      </a:r>
                      <a:r>
                        <a:rPr lang="en-US" altLang="zh-TW" sz="1600">
                          <a:solidFill>
                            <a:schemeClr val="tx1"/>
                          </a:solidFill>
                          <a:latin typeface="微軟正黑體" panose="020B0604030504040204" pitchFamily="34" charset="-120"/>
                          <a:ea typeface="微軟正黑體" panose="020B0604030504040204" pitchFamily="34" charset="-120"/>
                          <a:cs typeface="Heiti TC Light"/>
                        </a:rPr>
                        <a:t>/</a:t>
                      </a:r>
                      <a:r>
                        <a:rPr lang="zh-TW" altLang="en-US" sz="1600">
                          <a:solidFill>
                            <a:schemeClr val="tx1"/>
                          </a:solidFill>
                          <a:latin typeface="微軟正黑體" panose="020B0604030504040204" pitchFamily="34" charset="-120"/>
                          <a:ea typeface="微軟正黑體" panose="020B0604030504040204" pitchFamily="34" charset="-120"/>
                          <a:cs typeface="Heiti TC Light"/>
                        </a:rPr>
                        <a:t>恶报情况</a:t>
                      </a:r>
                      <a:endParaRPr lang="zh-TW" altLang="en-US" sz="16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370840">
                <a:tc>
                  <a:txBody>
                    <a:bodyPr/>
                    <a:lstStyle/>
                    <a:p>
                      <a:r>
                        <a:rPr lang="zh-TW" altLang="zh-TW" sz="1800" kern="1200">
                          <a:solidFill>
                            <a:schemeClr val="dk1"/>
                          </a:solidFill>
                          <a:effectLst/>
                          <a:latin typeface="微軟正黑體" panose="020B0604030504040204" pitchFamily="34" charset="-120"/>
                          <a:ea typeface="微軟正黑體" panose="020B0604030504040204" pitchFamily="34" charset="-120"/>
                          <a:cs typeface="+mn-cs"/>
                        </a:rPr>
                        <a:t>闻世震</a:t>
                      </a:r>
                      <a:endParaRPr lang="zh-TW" altLang="en-US" sz="1600" b="1" dirty="0">
                        <a:solidFill>
                          <a:srgbClr val="FF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1400" kern="1200" dirty="0">
                          <a:solidFill>
                            <a:schemeClr val="dk1"/>
                          </a:solidFill>
                          <a:effectLst/>
                          <a:latin typeface="微軟正黑體" panose="020B0604030504040204" pitchFamily="34" charset="-120"/>
                          <a:ea typeface="微軟正黑體" panose="020B0604030504040204" pitchFamily="34" charset="-120"/>
                          <a:cs typeface="+mn-cs"/>
                        </a:rPr>
                        <a:t>1997/8-2004/12</a:t>
                      </a:r>
                      <a:endParaRPr lang="en-US" sz="1200" b="1" dirty="0">
                        <a:solidFill>
                          <a:srgbClr val="FF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b="1" dirty="0">
                          <a:solidFill>
                            <a:srgbClr val="0070C0"/>
                          </a:solidFill>
                          <a:latin typeface="微軟正黑體" panose="020B0604030504040204" pitchFamily="34" charset="-120"/>
                          <a:ea typeface="微軟正黑體" panose="020B0604030504040204" pitchFamily="34" charset="-120"/>
                          <a:cs typeface="Heiti TC Light"/>
                        </a:rPr>
                        <a:t>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zh-TW" sz="1800" b="1" kern="1200" dirty="0">
                          <a:solidFill>
                            <a:srgbClr val="0070C0"/>
                          </a:solidFill>
                          <a:effectLst/>
                          <a:latin typeface="微軟正黑體" panose="020B0604030504040204" pitchFamily="34" charset="-120"/>
                          <a:ea typeface="微軟正黑體" panose="020B0604030504040204" pitchFamily="34" charset="-120"/>
                          <a:cs typeface="+mn-cs"/>
                        </a:rPr>
                        <a:t>『追查国际』</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对辽宁省委书记</a:t>
                      </a:r>
                      <a:r>
                        <a:rPr lang="zh-TW" altLang="zh-TW" sz="1800" kern="1200" dirty="0">
                          <a:solidFill>
                            <a:srgbClr val="C00000"/>
                          </a:solidFill>
                          <a:effectLst/>
                          <a:latin typeface="微軟正黑體" panose="020B0604030504040204" pitchFamily="34" charset="-120"/>
                          <a:ea typeface="微軟正黑體" panose="020B0604030504040204" pitchFamily="34" charset="-120"/>
                          <a:cs typeface="+mn-cs"/>
                        </a:rPr>
                        <a:t>闻世震</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的追查通告</a:t>
                      </a:r>
                      <a:endPar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endParaRPr>
                    </a:p>
                    <a:p>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LJ-00001</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号）</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日期</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2003</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12</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18</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日</a:t>
                      </a:r>
                      <a:endParaRPr lang="zh-TW" altLang="en-US" sz="1800" b="1" dirty="0">
                        <a:solidFill>
                          <a:srgbClr val="FF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1200">
                          <a:solidFill>
                            <a:schemeClr val="dk1"/>
                          </a:solidFill>
                          <a:effectLst/>
                          <a:latin typeface="微軟正黑體" panose="020B0604030504040204" pitchFamily="34" charset="-120"/>
                          <a:ea typeface="微軟正黑體" panose="020B0604030504040204" pitchFamily="34" charset="-120"/>
                          <a:cs typeface="+mn-cs"/>
                        </a:rPr>
                        <a:t>李克强</a:t>
                      </a:r>
                      <a:endParaRPr lang="zh-TW" altLang="en-US" sz="1600" b="1" dirty="0">
                        <a:solidFill>
                          <a:srgbClr val="FF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altLang="zh-TW" sz="1400" kern="1200" dirty="0">
                          <a:solidFill>
                            <a:schemeClr val="dk1"/>
                          </a:solidFill>
                          <a:effectLst/>
                          <a:latin typeface="微軟正黑體" panose="020B0604030504040204" pitchFamily="34" charset="-120"/>
                          <a:ea typeface="微軟正黑體" panose="020B0604030504040204" pitchFamily="34" charset="-120"/>
                          <a:cs typeface="+mn-cs"/>
                        </a:rPr>
                        <a:t>2004/12-2007/10</a:t>
                      </a:r>
                      <a:endParaRPr lang="zh-TW" altLang="en-US" sz="14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b="1" dirty="0">
                          <a:solidFill>
                            <a:srgbClr val="0070C0"/>
                          </a:solidFill>
                          <a:latin typeface="微軟正黑體" panose="020B0604030504040204" pitchFamily="34" charset="-120"/>
                          <a:ea typeface="微軟正黑體" panose="020B0604030504040204" pitchFamily="34" charset="-120"/>
                          <a:cs typeface="Heiti TC Light"/>
                        </a:rPr>
                        <a:t>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1" kern="1200" dirty="0">
                          <a:solidFill>
                            <a:srgbClr val="0070C0"/>
                          </a:solidFill>
                          <a:effectLst/>
                          <a:latin typeface="微軟正黑體" panose="020B0604030504040204" pitchFamily="34" charset="-120"/>
                          <a:ea typeface="微軟正黑體" panose="020B0604030504040204" pitchFamily="34" charset="-120"/>
                          <a:cs typeface="+mn-cs"/>
                        </a:rPr>
                        <a:t>『追查国际』</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对河南省委、省政府</a:t>
                      </a:r>
                      <a:r>
                        <a:rPr lang="zh-TW" altLang="zh-TW" sz="1800" kern="1200" dirty="0">
                          <a:solidFill>
                            <a:srgbClr val="C00000"/>
                          </a:solidFill>
                          <a:effectLst/>
                          <a:latin typeface="微軟正黑體" panose="020B0604030504040204" pitchFamily="34" charset="-120"/>
                          <a:ea typeface="微軟正黑體" panose="020B0604030504040204" pitchFamily="34" charset="-120"/>
                          <a:cs typeface="+mn-cs"/>
                        </a:rPr>
                        <a:t>李克强</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、陈奎元、范钦臣等人的追查通告</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a:t>
                      </a:r>
                      <a:r>
                        <a:rPr lang="en-US" altLang="zh-TW" sz="1800" kern="1200" baseline="0" dirty="0">
                          <a:solidFill>
                            <a:schemeClr val="dk1"/>
                          </a:solidFill>
                          <a:effectLst/>
                          <a:latin typeface="微軟正黑體" panose="020B0604030504040204" pitchFamily="34" charset="-120"/>
                          <a:ea typeface="微軟正黑體" panose="020B0604030504040204" pitchFamily="34" charset="-120"/>
                          <a:cs typeface="+mn-cs"/>
                        </a:rPr>
                        <a:t> </a:t>
                      </a:r>
                      <a:r>
                        <a:rPr lang="zh-TW" altLang="en-US" sz="1800" kern="1200" baseline="0" dirty="0">
                          <a:solidFill>
                            <a:schemeClr val="dk1"/>
                          </a:solidFill>
                          <a:effectLst/>
                          <a:latin typeface="微軟正黑體" panose="020B0604030504040204" pitchFamily="34" charset="-120"/>
                          <a:ea typeface="微軟正黑體" panose="020B0604030504040204" pitchFamily="34" charset="-120"/>
                          <a:cs typeface="+mn-cs"/>
                        </a:rPr>
                        <a:t>日期：</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2004</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9</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13</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70840">
                <a:tc>
                  <a:txBody>
                    <a:bodyPr/>
                    <a:lstStyle/>
                    <a:p>
                      <a:r>
                        <a:rPr lang="zh-TW" altLang="zh-TW" sz="1800" kern="1200">
                          <a:solidFill>
                            <a:schemeClr val="dk1"/>
                          </a:solidFill>
                          <a:effectLst/>
                          <a:latin typeface="微軟正黑體" panose="020B0604030504040204" pitchFamily="34" charset="-120"/>
                          <a:ea typeface="微軟正黑體" panose="020B0604030504040204" pitchFamily="34" charset="-120"/>
                          <a:cs typeface="+mn-cs"/>
                        </a:rPr>
                        <a:t>张文岳</a:t>
                      </a:r>
                      <a:endParaRPr lang="zh-TW" altLang="en-US" sz="1600" b="1" dirty="0">
                        <a:solidFill>
                          <a:srgbClr val="FF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altLang="zh-TW" sz="1400" kern="1200" dirty="0">
                          <a:solidFill>
                            <a:schemeClr val="dk1"/>
                          </a:solidFill>
                          <a:effectLst/>
                          <a:latin typeface="微軟正黑體" panose="020B0604030504040204" pitchFamily="34" charset="-120"/>
                          <a:ea typeface="微軟正黑體" panose="020B0604030504040204" pitchFamily="34" charset="-120"/>
                          <a:cs typeface="+mn-cs"/>
                        </a:rPr>
                        <a:t>2007/10-2009/11</a:t>
                      </a:r>
                      <a:endParaRPr lang="zh-TW" altLang="en-US" sz="14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b="1" dirty="0">
                          <a:solidFill>
                            <a:srgbClr val="0070C0"/>
                          </a:solidFill>
                          <a:latin typeface="微軟正黑體" panose="020B0604030504040204" pitchFamily="34" charset="-120"/>
                          <a:ea typeface="微軟正黑體" panose="020B0604030504040204" pitchFamily="34" charset="-120"/>
                          <a:cs typeface="Heiti TC Light"/>
                        </a:rPr>
                        <a:t>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zh-TW" sz="1800" b="1" kern="1200" dirty="0">
                          <a:solidFill>
                            <a:srgbClr val="0070C0"/>
                          </a:solidFill>
                          <a:effectLst/>
                          <a:latin typeface="微軟正黑體" panose="020B0604030504040204" pitchFamily="34" charset="-120"/>
                          <a:ea typeface="微軟正黑體" panose="020B0604030504040204" pitchFamily="34" charset="-120"/>
                          <a:cs typeface="+mn-cs"/>
                        </a:rPr>
                        <a:t>『追查国际』</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追查大连市迫害法轮功学员王春彦女士的责任人的通告</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a:t>
                      </a:r>
                      <a:r>
                        <a:rPr lang="en-US" altLang="zh-CN" sz="1800" b="0" baseline="0" dirty="0">
                          <a:solidFill>
                            <a:schemeClr val="tx1"/>
                          </a:solidFill>
                          <a:latin typeface="微軟正黑體" panose="020B0604030504040204" pitchFamily="34" charset="-120"/>
                          <a:ea typeface="微軟正黑體" panose="020B0604030504040204" pitchFamily="34" charset="-120"/>
                          <a:cs typeface="Heiti TC Light"/>
                        </a:rPr>
                        <a:t> </a:t>
                      </a:r>
                      <a:r>
                        <a:rPr lang="zh-TW" altLang="en-US" sz="1800" b="0" baseline="0" dirty="0">
                          <a:solidFill>
                            <a:schemeClr val="tx1"/>
                          </a:solidFill>
                          <a:latin typeface="微軟正黑體" panose="020B0604030504040204" pitchFamily="34" charset="-120"/>
                          <a:ea typeface="微軟正黑體" panose="020B0604030504040204" pitchFamily="34" charset="-120"/>
                          <a:cs typeface="Heiti TC Light"/>
                        </a:rPr>
                        <a:t>日期：</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2008</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年</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3</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月</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4</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70840">
                <a:tc>
                  <a:txBody>
                    <a:bodyPr/>
                    <a:lstStyle/>
                    <a:p>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王珉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altLang="zh-TW" sz="1400" kern="1200" dirty="0">
                          <a:solidFill>
                            <a:schemeClr val="dk1"/>
                          </a:solidFill>
                          <a:effectLst/>
                          <a:latin typeface="微軟正黑體" panose="020B0604030504040204" pitchFamily="34" charset="-120"/>
                          <a:ea typeface="微軟正黑體" panose="020B0604030504040204" pitchFamily="34" charset="-120"/>
                          <a:cs typeface="+mn-cs"/>
                        </a:rPr>
                        <a:t>2009/11-2015/5</a:t>
                      </a:r>
                      <a:endParaRPr lang="en-US" sz="14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b="1" dirty="0">
                          <a:solidFill>
                            <a:srgbClr val="0070C0"/>
                          </a:solidFill>
                          <a:latin typeface="微軟正黑體" panose="020B0604030504040204" pitchFamily="34" charset="-120"/>
                          <a:ea typeface="微軟正黑體" panose="020B0604030504040204" pitchFamily="34" charset="-120"/>
                          <a:cs typeface="Heiti TC Light"/>
                        </a:rPr>
                        <a:t>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zh-TW" sz="1800" b="1" kern="1200" dirty="0">
                          <a:solidFill>
                            <a:srgbClr val="0070C0"/>
                          </a:solidFill>
                          <a:effectLst/>
                          <a:latin typeface="微軟正黑體" panose="020B0604030504040204" pitchFamily="34" charset="-120"/>
                          <a:ea typeface="微軟正黑體" panose="020B0604030504040204" pitchFamily="34" charset="-120"/>
                          <a:cs typeface="+mn-cs"/>
                        </a:rPr>
                        <a:t>『追查国际』</a:t>
                      </a:r>
                      <a:r>
                        <a:rPr lang="zh-CN" altLang="en-US" sz="1800" dirty="0">
                          <a:solidFill>
                            <a:schemeClr val="tx1"/>
                          </a:solidFill>
                          <a:latin typeface="微軟正黑體" panose="020B0604030504040204" pitchFamily="34" charset="-120"/>
                          <a:ea typeface="微軟正黑體" panose="020B0604030504040204" pitchFamily="34" charset="-120"/>
                          <a:cs typeface="Heiti TC Light"/>
                        </a:rPr>
                        <a:t>追查江苏省苏州市迫害依法起诉江泽民的法轮功学员朱阿萍、张美霞、吕惠群的责任人的通告</a:t>
                      </a:r>
                      <a:r>
                        <a:rPr lang="zh-TW" altLang="en-US" sz="1800" dirty="0">
                          <a:solidFill>
                            <a:schemeClr val="tx1"/>
                          </a:solidFill>
                          <a:latin typeface="微軟正黑體" panose="020B0604030504040204" pitchFamily="34" charset="-120"/>
                          <a:ea typeface="微軟正黑體" panose="020B0604030504040204" pitchFamily="34" charset="-120"/>
                          <a:cs typeface="Heiti TC Light"/>
                        </a:rPr>
                        <a:t>；</a:t>
                      </a:r>
                      <a:endParaRPr lang="en-US" altLang="zh-TW" sz="1800" dirty="0">
                        <a:solidFill>
                          <a:schemeClr val="tx1"/>
                        </a:solidFill>
                        <a:latin typeface="微軟正黑體" panose="020B0604030504040204" pitchFamily="34" charset="-120"/>
                        <a:ea typeface="微軟正黑體" panose="020B0604030504040204" pitchFamily="34" charset="-120"/>
                        <a:cs typeface="Heiti TC Light"/>
                      </a:endParaRPr>
                    </a:p>
                    <a:p>
                      <a:r>
                        <a:rPr lang="zh-TW" altLang="en-US" sz="1800" dirty="0">
                          <a:solidFill>
                            <a:schemeClr val="tx1"/>
                          </a:solidFill>
                          <a:latin typeface="微軟正黑體" panose="020B0604030504040204" pitchFamily="34" charset="-120"/>
                          <a:ea typeface="微軟正黑體" panose="020B0604030504040204" pitchFamily="34" charset="-120"/>
                          <a:cs typeface="Heiti TC Light"/>
                        </a:rPr>
                        <a:t>日期：</a:t>
                      </a:r>
                      <a:r>
                        <a:rPr lang="en-US" altLang="zh-CN" sz="1800" dirty="0">
                          <a:solidFill>
                            <a:schemeClr val="tx1"/>
                          </a:solidFill>
                          <a:latin typeface="微軟正黑體" panose="020B0604030504040204" pitchFamily="34" charset="-120"/>
                          <a:ea typeface="微軟正黑體" panose="020B0604030504040204" pitchFamily="34" charset="-120"/>
                          <a:cs typeface="Heiti TC Light"/>
                        </a:rPr>
                        <a:t>2015</a:t>
                      </a:r>
                      <a:r>
                        <a:rPr lang="zh-CN" altLang="en-US" sz="1800" dirty="0">
                          <a:solidFill>
                            <a:schemeClr val="tx1"/>
                          </a:solidFill>
                          <a:latin typeface="微軟正黑體" panose="020B0604030504040204" pitchFamily="34" charset="-120"/>
                          <a:ea typeface="微軟正黑體" panose="020B0604030504040204" pitchFamily="34" charset="-120"/>
                          <a:cs typeface="Heiti TC Light"/>
                        </a:rPr>
                        <a:t>年</a:t>
                      </a:r>
                      <a:r>
                        <a:rPr lang="en-US" altLang="zh-CN" sz="1800" dirty="0">
                          <a:solidFill>
                            <a:schemeClr val="tx1"/>
                          </a:solidFill>
                          <a:latin typeface="微軟正黑體" panose="020B0604030504040204" pitchFamily="34" charset="-120"/>
                          <a:ea typeface="微軟正黑體" panose="020B0604030504040204" pitchFamily="34" charset="-120"/>
                          <a:cs typeface="Heiti TC Light"/>
                        </a:rPr>
                        <a:t>12</a:t>
                      </a:r>
                      <a:r>
                        <a:rPr lang="zh-CN" altLang="en-US" sz="1800" dirty="0">
                          <a:solidFill>
                            <a:schemeClr val="tx1"/>
                          </a:solidFill>
                          <a:latin typeface="微軟正黑體" panose="020B0604030504040204" pitchFamily="34" charset="-120"/>
                          <a:ea typeface="微軟正黑體" panose="020B0604030504040204" pitchFamily="34" charset="-120"/>
                          <a:cs typeface="Heiti TC Light"/>
                        </a:rPr>
                        <a:t>月</a:t>
                      </a:r>
                      <a:r>
                        <a:rPr lang="en-US" altLang="zh-CN" sz="1800" dirty="0">
                          <a:solidFill>
                            <a:schemeClr val="tx1"/>
                          </a:solidFill>
                          <a:latin typeface="微軟正黑體" panose="020B0604030504040204" pitchFamily="34" charset="-120"/>
                          <a:ea typeface="微軟正黑體" panose="020B0604030504040204" pitchFamily="34" charset="-120"/>
                          <a:cs typeface="Heiti TC Light"/>
                        </a:rPr>
                        <a:t>7</a:t>
                      </a:r>
                      <a:r>
                        <a:rPr lang="zh-CN" altLang="en-US" sz="1800" dirty="0">
                          <a:solidFill>
                            <a:schemeClr val="tx1"/>
                          </a:solidFill>
                          <a:latin typeface="微軟正黑體" panose="020B0604030504040204" pitchFamily="34" charset="-120"/>
                          <a:ea typeface="微軟正黑體" panose="020B0604030504040204" pitchFamily="34" charset="-120"/>
                          <a:cs typeface="Heiti TC Light"/>
                        </a:rPr>
                        <a:t>日</a:t>
                      </a:r>
                      <a:endParaRPr lang="en-US" altLang="zh-CN" sz="1800" dirty="0">
                        <a:solidFill>
                          <a:schemeClr val="tx1"/>
                        </a:solidFill>
                        <a:latin typeface="微軟正黑體" panose="020B0604030504040204" pitchFamily="34" charset="-120"/>
                        <a:ea typeface="微軟正黑體" panose="020B0604030504040204" pitchFamily="34" charset="-120"/>
                        <a:cs typeface="Heiti TC Ligh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800" b="0" kern="1200" dirty="0">
                        <a:solidFill>
                          <a:schemeClr val="tx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dirty="0">
                          <a:solidFill>
                            <a:schemeClr val="tx1"/>
                          </a:solidFill>
                          <a:effectLst/>
                          <a:latin typeface="微軟正黑體" panose="020B0604030504040204" pitchFamily="34" charset="-120"/>
                          <a:ea typeface="微軟正黑體" panose="020B0604030504040204" pitchFamily="34" charset="-120"/>
                          <a:cs typeface="+mn-cs"/>
                        </a:rPr>
                        <a:t>王珉</a:t>
                      </a:r>
                      <a:r>
                        <a:rPr lang="zh-TW" altLang="en-US" sz="1800" b="0" kern="1200" dirty="0">
                          <a:solidFill>
                            <a:schemeClr val="tx1"/>
                          </a:solidFill>
                          <a:effectLst/>
                          <a:latin typeface="微軟正黑體" panose="020B0604030504040204" pitchFamily="34" charset="-120"/>
                          <a:ea typeface="微軟正黑體" panose="020B0604030504040204" pitchFamily="34" charset="-120"/>
                          <a:cs typeface="+mn-cs"/>
                        </a:rPr>
                        <a:t>对</a:t>
                      </a:r>
                      <a:r>
                        <a:rPr lang="en-US" altLang="zh-Hant" sz="1800" b="0" dirty="0">
                          <a:solidFill>
                            <a:schemeClr val="tx1"/>
                          </a:solidFill>
                          <a:latin typeface="微軟正黑體" panose="020B0604030504040204" pitchFamily="34" charset="-120"/>
                          <a:ea typeface="微軟正黑體" panose="020B0604030504040204" pitchFamily="34" charset="-120"/>
                          <a:cs typeface="Heiti TC Light"/>
                        </a:rPr>
                        <a:t>《</a:t>
                      </a:r>
                      <a:r>
                        <a:rPr lang="zh-Hant" altLang="en-US" sz="1800" b="0" dirty="0">
                          <a:solidFill>
                            <a:schemeClr val="tx1"/>
                          </a:solidFill>
                          <a:latin typeface="微軟正黑體" panose="020B0604030504040204" pitchFamily="34" charset="-120"/>
                          <a:ea typeface="微軟正黑體" panose="020B0604030504040204" pitchFamily="34" charset="-120"/>
                          <a:cs typeface="Heiti TC Light"/>
                        </a:rPr>
                        <a:t>走出马三家</a:t>
                      </a:r>
                      <a:r>
                        <a:rPr lang="en-US" altLang="zh-Hant" sz="1800" b="0" dirty="0">
                          <a:solidFill>
                            <a:schemeClr val="tx1"/>
                          </a:solidFill>
                          <a:latin typeface="微軟正黑體" panose="020B0604030504040204" pitchFamily="34" charset="-120"/>
                          <a:ea typeface="微軟正黑體" panose="020B0604030504040204" pitchFamily="34" charset="-120"/>
                          <a:cs typeface="Heiti TC Light"/>
                        </a:rPr>
                        <a:t>》</a:t>
                      </a:r>
                      <a:r>
                        <a:rPr lang="zh-Hant" altLang="en-US" sz="1800" b="0" dirty="0">
                          <a:solidFill>
                            <a:schemeClr val="tx1"/>
                          </a:solidFill>
                          <a:latin typeface="微軟正黑體" panose="020B0604030504040204" pitchFamily="34" charset="-120"/>
                          <a:ea typeface="微軟正黑體" panose="020B0604030504040204" pitchFamily="34" charset="-120"/>
                          <a:cs typeface="Heiti TC Light"/>
                        </a:rPr>
                        <a:t>报导进行污蔑</a:t>
                      </a:r>
                      <a:endParaRPr lang="en-US" altLang="zh-Hant" sz="1800" b="0" dirty="0">
                        <a:solidFill>
                          <a:schemeClr val="tx1"/>
                        </a:solidFill>
                        <a:latin typeface="微軟正黑體" panose="020B0604030504040204" pitchFamily="34" charset="-120"/>
                        <a:ea typeface="微軟正黑體" panose="020B0604030504040204" pitchFamily="34" charset="-120"/>
                        <a:cs typeface="Heiti TC Ligh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sz="1800" b="0" dirty="0">
                        <a:solidFill>
                          <a:schemeClr val="tx1"/>
                        </a:solidFill>
                        <a:latin typeface="微軟正黑體" panose="020B0604030504040204" pitchFamily="34" charset="-120"/>
                        <a:ea typeface="微軟正黑體" panose="020B0604030504040204" pitchFamily="34" charset="-120"/>
                        <a:cs typeface="Heiti TC Light"/>
                      </a:endParaRPr>
                    </a:p>
                    <a:p>
                      <a:r>
                        <a:rPr lang="en-US" altLang="zh-TW" sz="1800" kern="1200" dirty="0">
                          <a:solidFill>
                            <a:srgbClr val="C00000"/>
                          </a:solidFill>
                          <a:latin typeface="微軟正黑體" panose="020B0604030504040204" pitchFamily="34" charset="-120"/>
                          <a:ea typeface="微軟正黑體" panose="020B0604030504040204" pitchFamily="34" charset="-120"/>
                          <a:cs typeface="Heiti TC Light"/>
                        </a:rPr>
                        <a:t>【</a:t>
                      </a:r>
                      <a:r>
                        <a:rPr lang="zh-TW" altLang="en-US" sz="1800" kern="1200" dirty="0">
                          <a:solidFill>
                            <a:srgbClr val="C00000"/>
                          </a:solidFill>
                          <a:latin typeface="微軟正黑體" panose="020B0604030504040204" pitchFamily="34" charset="-120"/>
                          <a:ea typeface="微軟正黑體" panose="020B0604030504040204" pitchFamily="34" charset="-120"/>
                          <a:cs typeface="Heiti TC Light"/>
                        </a:rPr>
                        <a:t>恶报</a:t>
                      </a:r>
                      <a:r>
                        <a:rPr lang="en-US" altLang="zh-TW" sz="1800" kern="1200" dirty="0">
                          <a:solidFill>
                            <a:srgbClr val="C00000"/>
                          </a:solidFill>
                          <a:latin typeface="微軟正黑體" panose="020B0604030504040204" pitchFamily="34" charset="-120"/>
                          <a:ea typeface="微軟正黑體" panose="020B0604030504040204" pitchFamily="34" charset="-120"/>
                          <a:cs typeface="Heiti TC Light"/>
                        </a:rPr>
                        <a:t>】2017</a:t>
                      </a:r>
                      <a:r>
                        <a:rPr lang="zh-TW" altLang="en-US" sz="1800" kern="1200" dirty="0">
                          <a:solidFill>
                            <a:srgbClr val="C00000"/>
                          </a:solidFill>
                          <a:latin typeface="微軟正黑體" panose="020B0604030504040204" pitchFamily="34" charset="-120"/>
                          <a:ea typeface="微軟正黑體" panose="020B0604030504040204" pitchFamily="34" charset="-120"/>
                          <a:cs typeface="Heiti TC Light"/>
                        </a:rPr>
                        <a:t>年</a:t>
                      </a:r>
                      <a:r>
                        <a:rPr lang="en-US" altLang="zh-TW" sz="1800" kern="1200" dirty="0">
                          <a:solidFill>
                            <a:srgbClr val="C00000"/>
                          </a:solidFill>
                          <a:latin typeface="微軟正黑體" panose="020B0604030504040204" pitchFamily="34" charset="-120"/>
                          <a:ea typeface="微軟正黑體" panose="020B0604030504040204" pitchFamily="34" charset="-120"/>
                          <a:cs typeface="Heiti TC Light"/>
                        </a:rPr>
                        <a:t>08</a:t>
                      </a:r>
                      <a:r>
                        <a:rPr lang="zh-TW" altLang="en-US" sz="1800" kern="1200" dirty="0">
                          <a:solidFill>
                            <a:srgbClr val="C00000"/>
                          </a:solidFill>
                          <a:latin typeface="微軟正黑體" panose="020B0604030504040204" pitchFamily="34" charset="-120"/>
                          <a:ea typeface="微軟正黑體" panose="020B0604030504040204" pitchFamily="34" charset="-120"/>
                          <a:cs typeface="Heiti TC Light"/>
                        </a:rPr>
                        <a:t>月</a:t>
                      </a:r>
                      <a:r>
                        <a:rPr lang="en-US" altLang="zh-TW" sz="1800" kern="1200" dirty="0">
                          <a:solidFill>
                            <a:srgbClr val="C00000"/>
                          </a:solidFill>
                          <a:latin typeface="微軟正黑體" panose="020B0604030504040204" pitchFamily="34" charset="-120"/>
                          <a:ea typeface="微軟正黑體" panose="020B0604030504040204" pitchFamily="34" charset="-120"/>
                          <a:cs typeface="Heiti TC Light"/>
                        </a:rPr>
                        <a:t>04</a:t>
                      </a:r>
                      <a:r>
                        <a:rPr lang="zh-TW" altLang="en-US" sz="1800" kern="1200" dirty="0">
                          <a:solidFill>
                            <a:srgbClr val="C00000"/>
                          </a:solidFill>
                          <a:latin typeface="微軟正黑體" panose="020B0604030504040204" pitchFamily="34" charset="-120"/>
                          <a:ea typeface="微軟正黑體" panose="020B0604030504040204" pitchFamily="34" charset="-120"/>
                          <a:cs typeface="Heiti TC Light"/>
                        </a:rPr>
                        <a:t>日，被判</a:t>
                      </a:r>
                      <a:r>
                        <a:rPr lang="zh-TW" altLang="en-US" sz="1800" b="1" kern="1200" dirty="0">
                          <a:solidFill>
                            <a:srgbClr val="C00000"/>
                          </a:solidFill>
                          <a:latin typeface="微軟正黑體" panose="020B0604030504040204" pitchFamily="34" charset="-120"/>
                          <a:ea typeface="微軟正黑體" panose="020B0604030504040204" pitchFamily="34" charset="-120"/>
                          <a:cs typeface="Heiti TC Light"/>
                        </a:rPr>
                        <a:t>无</a:t>
                      </a:r>
                      <a:r>
                        <a:rPr lang="zh-TW" altLang="en-US" sz="1800" b="1" kern="1200">
                          <a:solidFill>
                            <a:srgbClr val="C00000"/>
                          </a:solidFill>
                          <a:latin typeface="微軟正黑體" panose="020B0604030504040204" pitchFamily="34" charset="-120"/>
                          <a:ea typeface="微軟正黑體" panose="020B0604030504040204" pitchFamily="34" charset="-120"/>
                          <a:cs typeface="Heiti TC Light"/>
                        </a:rPr>
                        <a:t>期徒刑</a:t>
                      </a:r>
                      <a:r>
                        <a:rPr lang="zh-TW" altLang="en-US" sz="1800">
                          <a:solidFill>
                            <a:srgbClr val="C00000"/>
                          </a:solidFill>
                          <a:latin typeface="微軟正黑體" panose="020B0604030504040204" pitchFamily="34" charset="-120"/>
                          <a:ea typeface="微軟正黑體" panose="020B0604030504040204" pitchFamily="34" charset="-120"/>
                          <a:cs typeface="Heiti TC Light"/>
                        </a:rPr>
                        <a:t>，没收财产。</a:t>
                      </a:r>
                      <a:endParaRPr lang="zh-TW" altLang="en-US" sz="1800" dirty="0">
                        <a:solidFill>
                          <a:srgbClr val="C0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李希</a:t>
                      </a:r>
                    </a:p>
                    <a:p>
                      <a:endParaRPr lang="zh-TW" altLang="en-US" sz="16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altLang="zh-TW" sz="1400" kern="1200" dirty="0">
                          <a:solidFill>
                            <a:schemeClr val="dk1"/>
                          </a:solidFill>
                          <a:effectLst/>
                          <a:latin typeface="微軟正黑體" panose="020B0604030504040204" pitchFamily="34" charset="-120"/>
                          <a:ea typeface="微軟正黑體" panose="020B0604030504040204" pitchFamily="34" charset="-120"/>
                          <a:cs typeface="+mn-cs"/>
                        </a:rPr>
                        <a:t>2015/5-2017/10</a:t>
                      </a:r>
                      <a:endParaRPr lang="zh-TW" altLang="en-US" sz="14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a:latin typeface="微軟正黑體" panose="020B0604030504040204" pitchFamily="34" charset="-120"/>
                          <a:ea typeface="微軟正黑體" panose="020B0604030504040204" pitchFamily="34" charset="-120"/>
                          <a:cs typeface="Heiti TC Light"/>
                        </a:rPr>
                        <a:t>暂无</a:t>
                      </a:r>
                      <a:endParaRPr lang="en-US" sz="1600" dirty="0">
                        <a:latin typeface="微軟正黑體" panose="020B0604030504040204" pitchFamily="34" charset="-120"/>
                        <a:ea typeface="微軟正黑體" panose="020B0604030504040204" pitchFamily="34" charset="-120"/>
                        <a:cs typeface="Heiti TC Light"/>
                      </a:endParaRPr>
                    </a:p>
                    <a:p>
                      <a:endParaRPr lang="zh-TW" altLang="en-US" sz="16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a:t>
                      </a:r>
                      <a:r>
                        <a:rPr lang="zh-TW" altLang="en-US" sz="1800" kern="1200" dirty="0">
                          <a:solidFill>
                            <a:schemeClr val="dk1"/>
                          </a:solidFill>
                          <a:effectLst/>
                          <a:latin typeface="微軟正黑體" panose="020B0604030504040204" pitchFamily="34" charset="-120"/>
                          <a:ea typeface="微軟正黑體" panose="020B0604030504040204" pitchFamily="34" charset="-120"/>
                          <a:cs typeface="+mn-cs"/>
                        </a:rPr>
                        <a:t>明慧网</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辽宁省委书记</a:t>
                      </a:r>
                      <a:r>
                        <a:rPr lang="zh-TW" altLang="zh-TW" sz="1800" kern="1200" dirty="0">
                          <a:solidFill>
                            <a:srgbClr val="C00000"/>
                          </a:solidFill>
                          <a:effectLst/>
                          <a:latin typeface="微軟正黑體" panose="020B0604030504040204" pitchFamily="34" charset="-120"/>
                          <a:ea typeface="微軟正黑體" panose="020B0604030504040204" pitchFamily="34" charset="-120"/>
                          <a:cs typeface="+mn-cs"/>
                        </a:rPr>
                        <a:t>李希</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仇视劝善的对联</a:t>
                      </a:r>
                    </a:p>
                    <a:p>
                      <a:endParaRPr lang="zh-TW" altLang="en-US" sz="18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50768">
                <a:tc>
                  <a:txBody>
                    <a:bodyPr/>
                    <a:lstStyle/>
                    <a:p>
                      <a:pPr marL="0" algn="l" defTabSz="914400" rtl="0" eaLnBrk="1" latinLnBrk="0" hangingPunct="1"/>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陈求发</a:t>
                      </a:r>
                      <a:endParaRPr lang="zh-TW" altLang="en-US" sz="18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400" kern="1200" dirty="0">
                          <a:solidFill>
                            <a:schemeClr val="dk1"/>
                          </a:solidFill>
                          <a:effectLst/>
                          <a:latin typeface="微軟正黑體" panose="020B0604030504040204" pitchFamily="34" charset="-120"/>
                          <a:ea typeface="微軟正黑體" panose="020B0604030504040204" pitchFamily="34" charset="-120"/>
                          <a:cs typeface="+mn-cs"/>
                        </a:rPr>
                        <a:t>2017/10-</a:t>
                      </a:r>
                      <a:endParaRPr lang="en-US" sz="14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400" kern="1200">
                          <a:solidFill>
                            <a:schemeClr val="dk1"/>
                          </a:solidFill>
                          <a:effectLst/>
                          <a:latin typeface="微軟正黑體" panose="020B0604030504040204" pitchFamily="34" charset="-120"/>
                          <a:ea typeface="微軟正黑體" panose="020B0604030504040204" pitchFamily="34" charset="-120"/>
                          <a:cs typeface="+mn-cs"/>
                        </a:rPr>
                        <a:t>暂无</a:t>
                      </a:r>
                      <a:endParaRPr lang="en-US" sz="14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dirty="0">
                          <a:solidFill>
                            <a:schemeClr val="tx1"/>
                          </a:solidFill>
                          <a:latin typeface="微軟正黑體" panose="020B0604030504040204" pitchFamily="34" charset="-120"/>
                          <a:ea typeface="微軟正黑體" panose="020B0604030504040204" pitchFamily="34" charset="-120"/>
                          <a:cs typeface="Heiti TC Light"/>
                        </a:rPr>
                        <a:t>暂无</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bl>
          </a:graphicData>
        </a:graphic>
      </p:graphicFrame>
      <p:sp>
        <p:nvSpPr>
          <p:cNvPr id="6" name="矩形"/>
          <p:cNvSpPr/>
          <p:nvPr/>
        </p:nvSpPr>
        <p:spPr>
          <a:xfrm>
            <a:off x="13398" y="-3"/>
            <a:ext cx="9130607" cy="836722"/>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4" name="矩形 3"/>
          <p:cNvSpPr/>
          <p:nvPr/>
        </p:nvSpPr>
        <p:spPr>
          <a:xfrm>
            <a:off x="179512" y="187525"/>
            <a:ext cx="8352928" cy="646331"/>
          </a:xfrm>
          <a:prstGeom prst="rect">
            <a:avLst/>
          </a:prstGeom>
        </p:spPr>
        <p:txBody>
          <a:bodyPr wrap="square">
            <a:spAutoFit/>
          </a:bodyPr>
          <a:lstStyle/>
          <a:p>
            <a:pPr fontAlgn="base"/>
            <a:r>
              <a:rPr lang="en-US" altLang="zh-TW" sz="2800" b="1" dirty="0">
                <a:solidFill>
                  <a:schemeClr val="bg1"/>
                </a:solidFill>
                <a:latin typeface="微軟正黑體" panose="020B0604030504040204" pitchFamily="34" charset="-120"/>
                <a:ea typeface="微軟正黑體" panose="020B0604030504040204" pitchFamily="34" charset="-120"/>
              </a:rPr>
              <a:t>9. </a:t>
            </a:r>
            <a:r>
              <a:rPr lang="zh-TW" altLang="en-US" sz="2800" b="1" dirty="0">
                <a:solidFill>
                  <a:schemeClr val="bg1"/>
                </a:solidFill>
                <a:latin typeface="微軟正黑體" panose="020B0604030504040204" pitchFamily="34" charset="-120"/>
                <a:ea typeface="微軟正黑體" panose="020B0604030504040204" pitchFamily="34" charset="-120"/>
              </a:rPr>
              <a:t>历任中共辽宁</a:t>
            </a:r>
            <a:r>
              <a:rPr lang="zh-TW" altLang="en-US" sz="3600" b="1" dirty="0">
                <a:solidFill>
                  <a:schemeClr val="bg1">
                    <a:lumMod val="85000"/>
                  </a:schemeClr>
                </a:solidFill>
                <a:latin typeface="微軟正黑體" panose="020B0604030504040204" pitchFamily="34" charset="-120"/>
                <a:ea typeface="微軟正黑體" panose="020B0604030504040204" pitchFamily="34" charset="-120"/>
              </a:rPr>
              <a:t>省委书记</a:t>
            </a:r>
            <a:r>
              <a:rPr lang="zh-TW" altLang="en-US" sz="2800" b="1" dirty="0">
                <a:solidFill>
                  <a:schemeClr val="bg1"/>
                </a:solidFill>
                <a:latin typeface="微軟正黑體" panose="020B0604030504040204" pitchFamily="34" charset="-120"/>
                <a:ea typeface="微軟正黑體" panose="020B0604030504040204" pitchFamily="34" charset="-120"/>
              </a:rPr>
              <a:t>被追查和恶报情况</a:t>
            </a:r>
          </a:p>
        </p:txBody>
      </p:sp>
    </p:spTree>
    <p:extLst>
      <p:ext uri="{BB962C8B-B14F-4D97-AF65-F5344CB8AC3E}">
        <p14:creationId xmlns:p14="http://schemas.microsoft.com/office/powerpoint/2010/main" val="2307767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13398" y="-3"/>
            <a:ext cx="9130607" cy="836722"/>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graphicFrame>
        <p:nvGraphicFramePr>
          <p:cNvPr id="2" name="表格 1"/>
          <p:cNvGraphicFramePr>
            <a:graphicFrameLocks noGrp="1"/>
          </p:cNvGraphicFramePr>
          <p:nvPr>
            <p:extLst>
              <p:ext uri="{D42A27DB-BD31-4B8C-83A1-F6EECF244321}">
                <p14:modId xmlns:p14="http://schemas.microsoft.com/office/powerpoint/2010/main" val="3559822182"/>
              </p:ext>
            </p:extLst>
          </p:nvPr>
        </p:nvGraphicFramePr>
        <p:xfrm>
          <a:off x="114205" y="980728"/>
          <a:ext cx="8928991" cy="5704840"/>
        </p:xfrm>
        <a:graphic>
          <a:graphicData uri="http://schemas.openxmlformats.org/drawingml/2006/table">
            <a:tbl>
              <a:tblPr firstRow="1" bandRow="1">
                <a:tableStyleId>{5C22544A-7EE6-4342-B048-85BDC9FD1C3A}</a:tableStyleId>
              </a:tblPr>
              <a:tblGrid>
                <a:gridCol w="936104">
                  <a:extLst>
                    <a:ext uri="{9D8B030D-6E8A-4147-A177-3AD203B41FA5}">
                      <a16:colId xmlns:a16="http://schemas.microsoft.com/office/drawing/2014/main" xmlns="" val="20000"/>
                    </a:ext>
                  </a:extLst>
                </a:gridCol>
                <a:gridCol w="1217435">
                  <a:extLst>
                    <a:ext uri="{9D8B030D-6E8A-4147-A177-3AD203B41FA5}">
                      <a16:colId xmlns:a16="http://schemas.microsoft.com/office/drawing/2014/main" xmlns="" val="20001"/>
                    </a:ext>
                  </a:extLst>
                </a:gridCol>
                <a:gridCol w="1230837">
                  <a:extLst>
                    <a:ext uri="{9D8B030D-6E8A-4147-A177-3AD203B41FA5}">
                      <a16:colId xmlns:a16="http://schemas.microsoft.com/office/drawing/2014/main" xmlns="" val="20002"/>
                    </a:ext>
                  </a:extLst>
                </a:gridCol>
                <a:gridCol w="5544615">
                  <a:extLst>
                    <a:ext uri="{9D8B030D-6E8A-4147-A177-3AD203B41FA5}">
                      <a16:colId xmlns:a16="http://schemas.microsoft.com/office/drawing/2014/main" xmlns="" val="20003"/>
                    </a:ext>
                  </a:extLst>
                </a:gridCol>
              </a:tblGrid>
              <a:tr h="298832">
                <a:tc>
                  <a:txBody>
                    <a:bodyPr/>
                    <a:lstStyle/>
                    <a:p>
                      <a:r>
                        <a:rPr lang="zh-TW" altLang="en-US" sz="1800" dirty="0">
                          <a:solidFill>
                            <a:schemeClr val="tx1"/>
                          </a:solidFill>
                          <a:latin typeface="微軟正黑體" panose="020B0604030504040204" pitchFamily="34" charset="-120"/>
                          <a:ea typeface="微軟正黑體" panose="020B0604030504040204" pitchFamily="34" charset="-120"/>
                          <a:cs typeface="Heiti TC Light"/>
                        </a:rPr>
                        <a:t>姓名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dirty="0">
                          <a:solidFill>
                            <a:schemeClr val="tx1"/>
                          </a:solidFill>
                          <a:latin typeface="微軟正黑體" panose="020B0604030504040204" pitchFamily="34" charset="-120"/>
                          <a:ea typeface="微軟正黑體" panose="020B0604030504040204" pitchFamily="34" charset="-120"/>
                          <a:cs typeface="Heiti TC Light"/>
                        </a:rPr>
                        <a:t>任期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a:solidFill>
                            <a:schemeClr val="tx1"/>
                          </a:solidFill>
                          <a:latin typeface="微軟正黑體" panose="020B0604030504040204" pitchFamily="34" charset="-120"/>
                          <a:ea typeface="微軟正黑體" panose="020B0604030504040204" pitchFamily="34" charset="-120"/>
                          <a:cs typeface="Heiti TC Light"/>
                        </a:rPr>
                        <a:t>追查国际</a:t>
                      </a:r>
                      <a:endParaRPr lang="zh-TW" altLang="en-US" sz="18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rgbClr val="0070C0"/>
                          </a:solidFill>
                          <a:latin typeface="微軟正黑體" panose="020B0604030504040204" pitchFamily="34" charset="-120"/>
                          <a:ea typeface="微軟正黑體" panose="020B0604030504040204" pitchFamily="34" charset="-120"/>
                          <a:cs typeface="Heiti TC Light"/>
                        </a:rPr>
                        <a:t>追查</a:t>
                      </a:r>
                      <a:r>
                        <a:rPr lang="zh-TW" altLang="en-US" sz="2000">
                          <a:solidFill>
                            <a:srgbClr val="0070C0"/>
                          </a:solidFill>
                          <a:latin typeface="微軟正黑體" panose="020B0604030504040204" pitchFamily="34" charset="-120"/>
                          <a:ea typeface="微軟正黑體" panose="020B0604030504040204" pitchFamily="34" charset="-120"/>
                          <a:cs typeface="Heiti TC Light"/>
                        </a:rPr>
                        <a:t>通告</a:t>
                      </a:r>
                      <a:r>
                        <a:rPr lang="en-US" altLang="zh-TW" sz="2000">
                          <a:solidFill>
                            <a:schemeClr val="tx1"/>
                          </a:solidFill>
                          <a:latin typeface="微軟正黑體" panose="020B0604030504040204" pitchFamily="34" charset="-120"/>
                          <a:ea typeface="微軟正黑體" panose="020B0604030504040204" pitchFamily="34" charset="-120"/>
                          <a:cs typeface="Heiti TC Light"/>
                        </a:rPr>
                        <a:t>/</a:t>
                      </a:r>
                      <a:r>
                        <a:rPr lang="zh-TW" altLang="en-US" sz="2000">
                          <a:solidFill>
                            <a:srgbClr val="C00000"/>
                          </a:solidFill>
                          <a:latin typeface="微軟正黑體" panose="020B0604030504040204" pitchFamily="34" charset="-120"/>
                          <a:ea typeface="微軟正黑體" panose="020B0604030504040204" pitchFamily="34" charset="-120"/>
                          <a:cs typeface="Heiti TC Light"/>
                        </a:rPr>
                        <a:t>恶报</a:t>
                      </a:r>
                      <a:endParaRPr lang="zh-TW" altLang="en-US" sz="2000" dirty="0">
                        <a:solidFill>
                          <a:srgbClr val="C0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370840">
                <a:tc>
                  <a:txBody>
                    <a:bodyPr/>
                    <a:lstStyle/>
                    <a:p>
                      <a:r>
                        <a:rPr lang="zh-TW" altLang="en-US" sz="1800" b="0">
                          <a:solidFill>
                            <a:schemeClr val="tx1"/>
                          </a:solidFill>
                          <a:latin typeface="微軟正黑體" panose="020B0604030504040204" pitchFamily="34" charset="-120"/>
                          <a:ea typeface="微軟正黑體" panose="020B0604030504040204" pitchFamily="34" charset="-120"/>
                          <a:cs typeface="Heiti TC Light"/>
                        </a:rPr>
                        <a:t>张国光</a:t>
                      </a:r>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sz="1800" b="0" dirty="0">
                          <a:solidFill>
                            <a:schemeClr val="tx1"/>
                          </a:solidFill>
                          <a:latin typeface="微軟正黑體" panose="020B0604030504040204" pitchFamily="34" charset="-120"/>
                          <a:ea typeface="微軟正黑體" panose="020B0604030504040204" pitchFamily="34" charset="-120"/>
                          <a:cs typeface="Heiti TC Light"/>
                        </a:rPr>
                        <a:t>1998</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1－2001</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1</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b="0" dirty="0">
                          <a:solidFill>
                            <a:srgbClr val="0070C0"/>
                          </a:solidFill>
                          <a:latin typeface="微軟正黑體" panose="020B0604030504040204" pitchFamily="34" charset="-120"/>
                          <a:ea typeface="微軟正黑體" panose="020B0604030504040204" pitchFamily="34" charset="-120"/>
                          <a:cs typeface="Heiti TC Light"/>
                        </a:rPr>
                        <a:t>被追查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dirty="0">
                          <a:solidFill>
                            <a:srgbClr val="0070C0"/>
                          </a:solidFill>
                          <a:effectLst/>
                          <a:latin typeface="微軟正黑體" panose="020B0604030504040204" pitchFamily="34" charset="-120"/>
                          <a:ea typeface="微軟正黑體" panose="020B0604030504040204" pitchFamily="34" charset="-120"/>
                          <a:cs typeface="+mn-cs"/>
                        </a:rPr>
                        <a:t>『追查国</a:t>
                      </a:r>
                      <a:r>
                        <a:rPr lang="zh-TW" altLang="zh-TW" sz="1800" b="0" kern="1200">
                          <a:solidFill>
                            <a:srgbClr val="0070C0"/>
                          </a:solidFill>
                          <a:effectLst/>
                          <a:latin typeface="微軟正黑體" panose="020B0604030504040204" pitchFamily="34" charset="-120"/>
                          <a:ea typeface="微軟正黑體" panose="020B0604030504040204" pitchFamily="34" charset="-120"/>
                          <a:cs typeface="+mn-cs"/>
                        </a:rPr>
                        <a:t>际』</a:t>
                      </a:r>
                      <a:r>
                        <a:rPr lang="zh-TW" altLang="en-US" sz="1800" b="0" i="0" kern="1200">
                          <a:solidFill>
                            <a:schemeClr val="dk1"/>
                          </a:solidFill>
                          <a:effectLst/>
                          <a:latin typeface="微軟正黑體" panose="020B0604030504040204" pitchFamily="34" charset="-120"/>
                          <a:ea typeface="微軟正黑體" panose="020B0604030504040204" pitchFamily="34" charset="-120"/>
                          <a:cs typeface="+mn-cs"/>
                        </a:rPr>
                        <a:t>对湖北省委、省政府罗清泉、俞正声、贾志杰、蒋大国等人的追查通告</a:t>
                      </a:r>
                      <a:endParaRPr lang="en-US" altLang="zh-TW" sz="1800" b="0" i="0" kern="1200" dirty="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i="0" kern="1200">
                          <a:solidFill>
                            <a:schemeClr val="dk1"/>
                          </a:solidFill>
                          <a:effectLst/>
                          <a:latin typeface="微軟正黑體" panose="020B0604030504040204" pitchFamily="34" charset="-120"/>
                          <a:ea typeface="微軟正黑體" panose="020B0604030504040204" pitchFamily="34" charset="-120"/>
                          <a:cs typeface="+mn-cs"/>
                        </a:rPr>
                        <a:t>HB-00001</a:t>
                      </a:r>
                      <a:r>
                        <a:rPr lang="zh-TW" altLang="en-US" sz="1800" b="0" i="0" kern="1200">
                          <a:solidFill>
                            <a:schemeClr val="dk1"/>
                          </a:solidFill>
                          <a:effectLst/>
                          <a:latin typeface="微軟正黑體" panose="020B0604030504040204" pitchFamily="34" charset="-120"/>
                          <a:ea typeface="微軟正黑體" panose="020B0604030504040204" pitchFamily="34" charset="-120"/>
                          <a:cs typeface="+mn-cs"/>
                        </a:rPr>
                        <a:t>号；日期：</a:t>
                      </a:r>
                      <a:r>
                        <a:rPr lang="en-US" altLang="zh-TW" sz="1800" b="0" i="0" kern="1200">
                          <a:solidFill>
                            <a:schemeClr val="dk1"/>
                          </a:solidFill>
                          <a:effectLst/>
                          <a:latin typeface="微軟正黑體" panose="020B0604030504040204" pitchFamily="34" charset="-120"/>
                          <a:ea typeface="微軟正黑體" panose="020B0604030504040204" pitchFamily="34" charset="-120"/>
                          <a:cs typeface="+mn-cs"/>
                        </a:rPr>
                        <a:t>2004</a:t>
                      </a:r>
                      <a:r>
                        <a:rPr lang="en-US" altLang="zh-TW" sz="1800" b="0" i="0" kern="1200" baseline="0">
                          <a:solidFill>
                            <a:schemeClr val="dk1"/>
                          </a:solidFill>
                          <a:effectLst/>
                          <a:latin typeface="微軟正黑體" panose="020B0604030504040204" pitchFamily="34" charset="-120"/>
                          <a:ea typeface="微軟正黑體" panose="020B0604030504040204" pitchFamily="34" charset="-120"/>
                          <a:cs typeface="+mn-cs"/>
                        </a:rPr>
                        <a:t> </a:t>
                      </a:r>
                      <a:r>
                        <a:rPr lang="zh-TW" altLang="en-US" sz="1800" b="0" i="0" kern="1200" baseline="0" dirty="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baseline="0" dirty="0">
                          <a:solidFill>
                            <a:schemeClr val="dk1"/>
                          </a:solidFill>
                          <a:effectLst/>
                          <a:latin typeface="微軟正黑體" panose="020B0604030504040204" pitchFamily="34" charset="-120"/>
                          <a:ea typeface="微軟正黑體" panose="020B0604030504040204" pitchFamily="34" charset="-120"/>
                          <a:cs typeface="+mn-cs"/>
                        </a:rPr>
                        <a:t>2</a:t>
                      </a:r>
                      <a:r>
                        <a:rPr lang="zh-TW" altLang="en-US" sz="1800" b="0" i="0" kern="1200" baseline="0" dirty="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baseline="0" dirty="0">
                          <a:solidFill>
                            <a:schemeClr val="dk1"/>
                          </a:solidFill>
                          <a:effectLst/>
                          <a:latin typeface="微軟正黑體" panose="020B0604030504040204" pitchFamily="34" charset="-120"/>
                          <a:ea typeface="微軟正黑體" panose="020B0604030504040204" pitchFamily="34" charset="-120"/>
                          <a:cs typeface="+mn-cs"/>
                        </a:rPr>
                        <a:t>20</a:t>
                      </a:r>
                      <a:r>
                        <a:rPr lang="zh-TW" altLang="en-US" sz="1800" b="0" i="0" kern="1200" baseline="0" dirty="0">
                          <a:solidFill>
                            <a:schemeClr val="dk1"/>
                          </a:solidFill>
                          <a:effectLst/>
                          <a:latin typeface="微軟正黑體" panose="020B0604030504040204" pitchFamily="34" charset="-120"/>
                          <a:ea typeface="微軟正黑體" panose="020B0604030504040204" pitchFamily="34" charset="-120"/>
                          <a:cs typeface="+mn-cs"/>
                        </a:rPr>
                        <a:t>日。</a:t>
                      </a:r>
                      <a:endParaRPr lang="en-US" altLang="zh-Hant" sz="1800" b="0" dirty="0">
                        <a:solidFill>
                          <a:schemeClr val="tx1"/>
                        </a:solidFill>
                        <a:latin typeface="微軟正黑體" panose="020B0604030504040204" pitchFamily="34" charset="-120"/>
                        <a:ea typeface="微軟正黑體" panose="020B0604030504040204" pitchFamily="34" charset="-120"/>
                        <a:cs typeface="Heiti TC Ligh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1200">
                          <a:solidFill>
                            <a:srgbClr val="C00000"/>
                          </a:solidFill>
                          <a:latin typeface="微軟正黑體" panose="020B0604030504040204" pitchFamily="34" charset="-120"/>
                          <a:ea typeface="微軟正黑體" panose="020B0604030504040204" pitchFamily="34" charset="-120"/>
                          <a:cs typeface="Heiti TC Light"/>
                        </a:rPr>
                        <a:t>【</a:t>
                      </a:r>
                      <a:r>
                        <a:rPr lang="zh-TW" altLang="en-US" sz="1800" kern="1200">
                          <a:solidFill>
                            <a:srgbClr val="C00000"/>
                          </a:solidFill>
                          <a:latin typeface="微軟正黑體" panose="020B0604030504040204" pitchFamily="34" charset="-120"/>
                          <a:ea typeface="微軟正黑體" panose="020B0604030504040204" pitchFamily="34" charset="-120"/>
                          <a:cs typeface="Heiti TC Light"/>
                        </a:rPr>
                        <a:t>恶报</a:t>
                      </a:r>
                      <a:r>
                        <a:rPr lang="en-US" altLang="zh-TW" sz="1800" kern="1200">
                          <a:solidFill>
                            <a:srgbClr val="C00000"/>
                          </a:solidFill>
                          <a:latin typeface="微軟正黑體" panose="020B0604030504040204" pitchFamily="34" charset="-120"/>
                          <a:ea typeface="微軟正黑體" panose="020B0604030504040204" pitchFamily="34" charset="-120"/>
                          <a:cs typeface="Heiti TC Light"/>
                        </a:rPr>
                        <a:t>】</a:t>
                      </a:r>
                      <a:r>
                        <a:rPr lang="en-US" altLang="zh-Hant" sz="1800" b="0">
                          <a:solidFill>
                            <a:srgbClr val="C00000"/>
                          </a:solidFill>
                          <a:latin typeface="微軟正黑體" panose="020B0604030504040204" pitchFamily="34" charset="-120"/>
                          <a:ea typeface="微軟正黑體" panose="020B0604030504040204" pitchFamily="34" charset="-120"/>
                          <a:cs typeface="Heiti TC Light"/>
                        </a:rPr>
                        <a:t>2004</a:t>
                      </a:r>
                      <a:r>
                        <a:rPr lang="zh-Hant" altLang="en-US" sz="1800" b="0">
                          <a:solidFill>
                            <a:srgbClr val="C00000"/>
                          </a:solidFill>
                          <a:latin typeface="微軟正黑體" panose="020B0604030504040204" pitchFamily="34" charset="-120"/>
                          <a:ea typeface="微軟正黑體" panose="020B0604030504040204" pitchFamily="34" charset="-120"/>
                          <a:cs typeface="Heiti TC Light"/>
                        </a:rPr>
                        <a:t>年</a:t>
                      </a:r>
                      <a:r>
                        <a:rPr lang="en-US" altLang="zh-Hant" sz="1800" b="0">
                          <a:solidFill>
                            <a:srgbClr val="C00000"/>
                          </a:solidFill>
                          <a:latin typeface="微軟正黑體" panose="020B0604030504040204" pitchFamily="34" charset="-120"/>
                          <a:ea typeface="微軟正黑體" panose="020B0604030504040204" pitchFamily="34" charset="-120"/>
                          <a:cs typeface="Heiti TC Light"/>
                        </a:rPr>
                        <a:t>2</a:t>
                      </a:r>
                      <a:r>
                        <a:rPr lang="zh-Hant" altLang="en-US" sz="1800" b="0">
                          <a:solidFill>
                            <a:srgbClr val="C00000"/>
                          </a:solidFill>
                          <a:latin typeface="微軟正黑體" panose="020B0604030504040204" pitchFamily="34" charset="-120"/>
                          <a:ea typeface="微軟正黑體" panose="020B0604030504040204" pitchFamily="34" charset="-120"/>
                          <a:cs typeface="Heiti TC Light"/>
                        </a:rPr>
                        <a:t>月在湖北省省长任内因受贿落马</a:t>
                      </a:r>
                      <a:r>
                        <a:rPr lang="zh-TW" altLang="en-US" sz="1800" b="0">
                          <a:solidFill>
                            <a:srgbClr val="C00000"/>
                          </a:solidFill>
                          <a:latin typeface="微軟正黑體" panose="020B0604030504040204" pitchFamily="34" charset="-120"/>
                          <a:ea typeface="微軟正黑體" panose="020B0604030504040204" pitchFamily="34" charset="-120"/>
                          <a:cs typeface="Heiti TC Light"/>
                        </a:rPr>
                        <a:t>。</a:t>
                      </a:r>
                      <a:endParaRPr lang="en-US" sz="1800" b="0" dirty="0">
                        <a:solidFill>
                          <a:srgbClr val="C0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Hant" altLang="en-US" sz="1800" b="0">
                          <a:solidFill>
                            <a:schemeClr val="tx1"/>
                          </a:solidFill>
                          <a:latin typeface="微軟正黑體" panose="020B0604030504040204" pitchFamily="34" charset="-120"/>
                          <a:ea typeface="微軟正黑體" panose="020B0604030504040204" pitchFamily="34" charset="-120"/>
                          <a:cs typeface="Heiti TC Light"/>
                        </a:rPr>
                        <a:t>薄熙来</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p>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sz="1800" b="0" dirty="0">
                          <a:solidFill>
                            <a:schemeClr val="tx1"/>
                          </a:solidFill>
                          <a:latin typeface="微軟正黑體" panose="020B0604030504040204" pitchFamily="34" charset="-120"/>
                          <a:ea typeface="微軟正黑體" panose="020B0604030504040204" pitchFamily="34" charset="-120"/>
                          <a:cs typeface="Heiti TC Light"/>
                        </a:rPr>
                        <a:t>2001</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/1</a:t>
                      </a:r>
                      <a:r>
                        <a:rPr lang="is-IS" sz="1800" b="0" dirty="0">
                          <a:solidFill>
                            <a:schemeClr val="tx1"/>
                          </a:solidFill>
                          <a:latin typeface="微軟正黑體" panose="020B0604030504040204" pitchFamily="34" charset="-120"/>
                          <a:ea typeface="微軟正黑體" panose="020B0604030504040204" pitchFamily="34" charset="-120"/>
                          <a:cs typeface="Heiti TC Light"/>
                        </a:rPr>
                        <a:t>－2004</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2</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p>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b="0" dirty="0">
                          <a:solidFill>
                            <a:srgbClr val="0070C0"/>
                          </a:solidFill>
                          <a:latin typeface="微軟正黑體" panose="020B0604030504040204" pitchFamily="34" charset="-120"/>
                          <a:ea typeface="微軟正黑體" panose="020B0604030504040204" pitchFamily="34" charset="-120"/>
                          <a:cs typeface="Heiti TC Light"/>
                        </a:rPr>
                        <a:t>被追查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zh-TW" sz="1800" b="0" kern="1200" dirty="0">
                          <a:solidFill>
                            <a:srgbClr val="0070C0"/>
                          </a:solidFill>
                          <a:effectLst/>
                          <a:latin typeface="微軟正黑體" panose="020B0604030504040204" pitchFamily="34" charset="-120"/>
                          <a:ea typeface="微軟正黑體" panose="020B0604030504040204" pitchFamily="34" charset="-120"/>
                          <a:cs typeface="+mn-cs"/>
                        </a:rPr>
                        <a:t>『追查国际』</a:t>
                      </a:r>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对辽宁省省长</a:t>
                      </a:r>
                      <a:r>
                        <a:rPr lang="zh-CN" altLang="en-US" sz="1800" b="0" i="0" kern="1200" dirty="0">
                          <a:solidFill>
                            <a:srgbClr val="C00000"/>
                          </a:solidFill>
                          <a:effectLst/>
                          <a:latin typeface="微軟正黑體" panose="020B0604030504040204" pitchFamily="34" charset="-120"/>
                          <a:ea typeface="微軟正黑體" panose="020B0604030504040204" pitchFamily="34" charset="-120"/>
                          <a:cs typeface="+mn-cs"/>
                        </a:rPr>
                        <a:t>薄熙来</a:t>
                      </a:r>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的追查通告</a:t>
                      </a:r>
                      <a:endParaRPr lang="en-US" altLang="zh-CN" sz="1800" b="0" i="0" kern="1200" dirty="0">
                        <a:solidFill>
                          <a:schemeClr val="dk1"/>
                        </a:solidFill>
                        <a:effectLst/>
                        <a:latin typeface="微軟正黑體" panose="020B0604030504040204" pitchFamily="34" charset="-120"/>
                        <a:ea typeface="微軟正黑體" panose="020B0604030504040204" pitchFamily="34" charset="-120"/>
                        <a:cs typeface="+mn-cs"/>
                      </a:endParaRPr>
                    </a:p>
                    <a:p>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 </a:t>
                      </a:r>
                      <a:r>
                        <a:rPr lang="en-US" altLang="zh-CN" sz="1800" b="0" i="0" kern="1200" dirty="0">
                          <a:solidFill>
                            <a:schemeClr val="dk1"/>
                          </a:solidFill>
                          <a:effectLst/>
                          <a:latin typeface="微軟正黑體" panose="020B0604030504040204" pitchFamily="34" charset="-120"/>
                          <a:ea typeface="微軟正黑體" panose="020B0604030504040204" pitchFamily="34" charset="-120"/>
                          <a:cs typeface="+mn-cs"/>
                        </a:rPr>
                        <a:t>LJ- 00002</a:t>
                      </a:r>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号</a:t>
                      </a:r>
                      <a:r>
                        <a:rPr lang="zh-TW"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；日期：</a:t>
                      </a:r>
                      <a:r>
                        <a:rPr lang="en-US" altLang="zh-CN" sz="1800" b="0" i="0" kern="1200" dirty="0">
                          <a:solidFill>
                            <a:schemeClr val="dk1"/>
                          </a:solidFill>
                          <a:effectLst/>
                          <a:latin typeface="微軟正黑體" panose="020B0604030504040204" pitchFamily="34" charset="-120"/>
                          <a:ea typeface="微軟正黑體" panose="020B0604030504040204" pitchFamily="34" charset="-120"/>
                          <a:cs typeface="+mn-cs"/>
                        </a:rPr>
                        <a:t>2003 </a:t>
                      </a:r>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年</a:t>
                      </a:r>
                      <a:r>
                        <a:rPr lang="en-US" altLang="zh-CN" sz="1800" b="0" i="0" kern="1200" dirty="0">
                          <a:solidFill>
                            <a:schemeClr val="dk1"/>
                          </a:solidFill>
                          <a:effectLst/>
                          <a:latin typeface="微軟正黑體" panose="020B0604030504040204" pitchFamily="34" charset="-120"/>
                          <a:ea typeface="微軟正黑體" panose="020B0604030504040204" pitchFamily="34" charset="-120"/>
                          <a:cs typeface="+mn-cs"/>
                        </a:rPr>
                        <a:t>12</a:t>
                      </a:r>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月</a:t>
                      </a:r>
                      <a:r>
                        <a:rPr lang="en-US" altLang="zh-CN" sz="1800" b="0" i="0" kern="1200" dirty="0">
                          <a:solidFill>
                            <a:schemeClr val="dk1"/>
                          </a:solidFill>
                          <a:effectLst/>
                          <a:latin typeface="微軟正黑體" panose="020B0604030504040204" pitchFamily="34" charset="-120"/>
                          <a:ea typeface="微軟正黑體" panose="020B0604030504040204" pitchFamily="34" charset="-120"/>
                          <a:cs typeface="+mn-cs"/>
                        </a:rPr>
                        <a:t>18</a:t>
                      </a:r>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日</a:t>
                      </a:r>
                      <a:endParaRPr lang="en-US" altLang="zh-Hant" sz="1800" b="0" dirty="0">
                        <a:solidFill>
                          <a:schemeClr val="tx1"/>
                        </a:solidFill>
                        <a:latin typeface="微軟正黑體" panose="020B0604030504040204" pitchFamily="34" charset="-120"/>
                        <a:ea typeface="微軟正黑體" panose="020B0604030504040204" pitchFamily="34" charset="-120"/>
                        <a:cs typeface="Heiti TC Ligh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1200">
                          <a:solidFill>
                            <a:srgbClr val="C00000"/>
                          </a:solidFill>
                          <a:latin typeface="微軟正黑體" panose="020B0604030504040204" pitchFamily="34" charset="-120"/>
                          <a:ea typeface="微軟正黑體" panose="020B0604030504040204" pitchFamily="34" charset="-120"/>
                          <a:cs typeface="Heiti TC Light"/>
                        </a:rPr>
                        <a:t>【</a:t>
                      </a:r>
                      <a:r>
                        <a:rPr lang="zh-TW" altLang="en-US" sz="1800" kern="1200">
                          <a:solidFill>
                            <a:srgbClr val="C00000"/>
                          </a:solidFill>
                          <a:latin typeface="微軟正黑體" panose="020B0604030504040204" pitchFamily="34" charset="-120"/>
                          <a:ea typeface="微軟正黑體" panose="020B0604030504040204" pitchFamily="34" charset="-120"/>
                          <a:cs typeface="Heiti TC Light"/>
                        </a:rPr>
                        <a:t>恶报</a:t>
                      </a:r>
                      <a:r>
                        <a:rPr lang="en-US" altLang="zh-TW" sz="1800" kern="1200">
                          <a:solidFill>
                            <a:srgbClr val="C00000"/>
                          </a:solidFill>
                          <a:latin typeface="微軟正黑體" panose="020B0604030504040204" pitchFamily="34" charset="-120"/>
                          <a:ea typeface="微軟正黑體" panose="020B0604030504040204" pitchFamily="34" charset="-120"/>
                          <a:cs typeface="Heiti TC Light"/>
                        </a:rPr>
                        <a:t>】</a:t>
                      </a:r>
                      <a:r>
                        <a:rPr lang="en-US" altLang="zh-Hant" sz="1800" b="0">
                          <a:solidFill>
                            <a:srgbClr val="C00000"/>
                          </a:solidFill>
                          <a:latin typeface="微軟正黑體" panose="020B0604030504040204" pitchFamily="34" charset="-120"/>
                          <a:ea typeface="微軟正黑體" panose="020B0604030504040204" pitchFamily="34" charset="-120"/>
                          <a:cs typeface="Heiti TC Light"/>
                        </a:rPr>
                        <a:t>2013</a:t>
                      </a:r>
                      <a:r>
                        <a:rPr lang="zh-Hant" altLang="en-US" sz="1800" b="0">
                          <a:solidFill>
                            <a:srgbClr val="C00000"/>
                          </a:solidFill>
                          <a:latin typeface="微軟正黑體" panose="020B0604030504040204" pitchFamily="34" charset="-120"/>
                          <a:ea typeface="微軟正黑體" panose="020B0604030504040204" pitchFamily="34" charset="-120"/>
                          <a:cs typeface="Heiti TC Light"/>
                        </a:rPr>
                        <a:t>年</a:t>
                      </a:r>
                      <a:r>
                        <a:rPr lang="en-US" altLang="zh-Hant" sz="1800" b="0">
                          <a:solidFill>
                            <a:srgbClr val="C00000"/>
                          </a:solidFill>
                          <a:latin typeface="微軟正黑體" panose="020B0604030504040204" pitchFamily="34" charset="-120"/>
                          <a:ea typeface="微軟正黑體" panose="020B0604030504040204" pitchFamily="34" charset="-120"/>
                          <a:cs typeface="Heiti TC Light"/>
                        </a:rPr>
                        <a:t>9</a:t>
                      </a:r>
                      <a:r>
                        <a:rPr lang="zh-Hant" altLang="en-US" sz="1800" b="0">
                          <a:solidFill>
                            <a:srgbClr val="C00000"/>
                          </a:solidFill>
                          <a:latin typeface="微軟正黑體" panose="020B0604030504040204" pitchFamily="34" charset="-120"/>
                          <a:ea typeface="微軟正黑體" panose="020B0604030504040204" pitchFamily="34" charset="-120"/>
                          <a:cs typeface="Heiti TC Light"/>
                        </a:rPr>
                        <a:t>月</a:t>
                      </a:r>
                      <a:r>
                        <a:rPr lang="en-US" altLang="zh-Hant" sz="1800" b="0">
                          <a:solidFill>
                            <a:srgbClr val="C00000"/>
                          </a:solidFill>
                          <a:latin typeface="微軟正黑體" panose="020B0604030504040204" pitchFamily="34" charset="-120"/>
                          <a:ea typeface="微軟正黑體" panose="020B0604030504040204" pitchFamily="34" charset="-120"/>
                          <a:cs typeface="Heiti TC Light"/>
                        </a:rPr>
                        <a:t>22</a:t>
                      </a:r>
                      <a:r>
                        <a:rPr lang="zh-Hant" altLang="en-US" sz="1800" b="0">
                          <a:solidFill>
                            <a:srgbClr val="C00000"/>
                          </a:solidFill>
                          <a:latin typeface="微軟正黑體" panose="020B0604030504040204" pitchFamily="34" charset="-120"/>
                          <a:ea typeface="微軟正黑體" panose="020B0604030504040204" pitchFamily="34" charset="-120"/>
                          <a:cs typeface="Heiti TC Light"/>
                        </a:rPr>
                        <a:t>日，薄熙来被判无期徒刑</a:t>
                      </a:r>
                      <a:r>
                        <a:rPr lang="zh-TW" altLang="en-US" sz="1800" b="0">
                          <a:solidFill>
                            <a:srgbClr val="C00000"/>
                          </a:solidFill>
                          <a:latin typeface="微軟正黑體" panose="020B0604030504040204" pitchFamily="34" charset="-120"/>
                          <a:ea typeface="微軟正黑體" panose="020B0604030504040204" pitchFamily="34" charset="-120"/>
                          <a:cs typeface="Heiti TC Light"/>
                        </a:rPr>
                        <a:t>。</a:t>
                      </a:r>
                      <a:endParaRPr lang="en-US" altLang="zh-Hant" sz="1800" b="0" dirty="0">
                        <a:solidFill>
                          <a:srgbClr val="C0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70840">
                <a:tc>
                  <a:txBody>
                    <a:bodyPr/>
                    <a:lstStyle/>
                    <a:p>
                      <a:r>
                        <a:rPr lang="en-US" altLang="zh-TW" sz="1800" b="0" u="none" strike="noStrike" kern="1200">
                          <a:solidFill>
                            <a:schemeClr val="dk1"/>
                          </a:solidFill>
                          <a:effectLst/>
                          <a:latin typeface="微軟正黑體" panose="020B0604030504040204" pitchFamily="34" charset="-120"/>
                          <a:ea typeface="微軟正黑體" panose="020B0604030504040204" pitchFamily="34" charset="-120"/>
                          <a:cs typeface="+mn-cs"/>
                        </a:rPr>
                        <a:t>张文岳</a:t>
                      </a:r>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is-IS" altLang="zh-TW" sz="1800" b="0" dirty="0">
                          <a:solidFill>
                            <a:schemeClr val="tx1"/>
                          </a:solidFill>
                          <a:latin typeface="微軟正黑體" panose="020B0604030504040204" pitchFamily="34" charset="-120"/>
                          <a:ea typeface="微軟正黑體" panose="020B0604030504040204" pitchFamily="34" charset="-120"/>
                          <a:cs typeface="Heiti TC Light"/>
                        </a:rPr>
                        <a:t>2004</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altLang="zh-TW" sz="1800" b="0" dirty="0">
                          <a:solidFill>
                            <a:schemeClr val="tx1"/>
                          </a:solidFill>
                          <a:latin typeface="微軟正黑體" panose="020B0604030504040204" pitchFamily="34" charset="-120"/>
                          <a:ea typeface="微軟正黑體" panose="020B0604030504040204" pitchFamily="34" charset="-120"/>
                          <a:cs typeface="Heiti TC Light"/>
                        </a:rPr>
                        <a:t>2-2007/12</a:t>
                      </a:r>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dirty="0">
                          <a:solidFill>
                            <a:srgbClr val="0070C0"/>
                          </a:solidFill>
                          <a:latin typeface="微軟正黑體" panose="020B0604030504040204" pitchFamily="34" charset="-120"/>
                          <a:ea typeface="微軟正黑體" panose="020B0604030504040204" pitchFamily="34" charset="-120"/>
                          <a:cs typeface="Heiti TC Light"/>
                        </a:rPr>
                        <a:t>被追查</a:t>
                      </a:r>
                    </a:p>
                    <a:p>
                      <a:endParaRPr lang="zh-TW" altLang="en-US" sz="1800" b="0" dirty="0">
                        <a:solidFill>
                          <a:srgbClr val="0070C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dirty="0">
                          <a:solidFill>
                            <a:srgbClr val="0070C0"/>
                          </a:solidFill>
                          <a:effectLst/>
                          <a:latin typeface="微軟正黑體" panose="020B0604030504040204" pitchFamily="34" charset="-120"/>
                          <a:ea typeface="微軟正黑體" panose="020B0604030504040204" pitchFamily="34" charset="-120"/>
                          <a:cs typeface="+mn-cs"/>
                        </a:rPr>
                        <a:t>『追查国际』</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追查大连市迫害法轮功学员王春彦女士的责任人的通告</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a:t>
                      </a:r>
                      <a:r>
                        <a:rPr lang="en-US" altLang="zh-CN" sz="1800" b="0" baseline="0" dirty="0">
                          <a:solidFill>
                            <a:schemeClr val="tx1"/>
                          </a:solidFill>
                          <a:latin typeface="微軟正黑體" panose="020B0604030504040204" pitchFamily="34" charset="-120"/>
                          <a:ea typeface="微軟正黑體" panose="020B0604030504040204" pitchFamily="34" charset="-120"/>
                          <a:cs typeface="Heiti TC Light"/>
                        </a:rPr>
                        <a:t> </a:t>
                      </a:r>
                      <a:r>
                        <a:rPr lang="zh-TW" altLang="en-US" sz="1800" b="0" baseline="0" dirty="0">
                          <a:solidFill>
                            <a:schemeClr val="tx1"/>
                          </a:solidFill>
                          <a:latin typeface="微軟正黑體" panose="020B0604030504040204" pitchFamily="34" charset="-120"/>
                          <a:ea typeface="微軟正黑體" panose="020B0604030504040204" pitchFamily="34" charset="-120"/>
                          <a:cs typeface="Heiti TC Light"/>
                        </a:rPr>
                        <a:t>日期：</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2008</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年</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3</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月</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4</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Hant" altLang="en-US" sz="1800" b="0">
                          <a:solidFill>
                            <a:schemeClr val="tx1"/>
                          </a:solidFill>
                          <a:latin typeface="微軟正黑體" panose="020B0604030504040204" pitchFamily="34" charset="-120"/>
                          <a:ea typeface="微軟正黑體" panose="020B0604030504040204" pitchFamily="34" charset="-120"/>
                          <a:cs typeface="Heiti TC Light"/>
                        </a:rPr>
                        <a:t>陈政高</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p>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sz="1800" b="0" dirty="0">
                          <a:solidFill>
                            <a:schemeClr val="tx1"/>
                          </a:solidFill>
                          <a:latin typeface="微軟正黑體" panose="020B0604030504040204" pitchFamily="34" charset="-120"/>
                          <a:ea typeface="微軟正黑體" panose="020B0604030504040204" pitchFamily="34" charset="-120"/>
                          <a:cs typeface="Heiti TC Light"/>
                        </a:rPr>
                        <a:t>2007</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12－2014</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4</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p>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b="0" dirty="0">
                          <a:solidFill>
                            <a:srgbClr val="0070C0"/>
                          </a:solidFill>
                          <a:latin typeface="微軟正黑體" panose="020B0604030504040204" pitchFamily="34" charset="-120"/>
                          <a:ea typeface="微軟正黑體" panose="020B0604030504040204" pitchFamily="34" charset="-120"/>
                          <a:cs typeface="Heiti TC Light"/>
                        </a:rPr>
                        <a:t>被追查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dirty="0">
                          <a:solidFill>
                            <a:srgbClr val="0070C0"/>
                          </a:solidFill>
                          <a:effectLst/>
                          <a:latin typeface="微軟正黑體" panose="020B0604030504040204" pitchFamily="34" charset="-120"/>
                          <a:ea typeface="微軟正黑體" panose="020B0604030504040204" pitchFamily="34" charset="-120"/>
                          <a:cs typeface="+mn-cs"/>
                        </a:rPr>
                        <a:t>『追查国际』</a:t>
                      </a:r>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追查辽宁省东港市迫害法轮功学员的责任人的通告</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a:t>
                      </a:r>
                      <a:r>
                        <a:rPr lang="en-US" altLang="zh-CN" sz="1800" b="0" baseline="0" dirty="0">
                          <a:solidFill>
                            <a:schemeClr val="tx1"/>
                          </a:solidFill>
                          <a:latin typeface="微軟正黑體" panose="020B0604030504040204" pitchFamily="34" charset="-120"/>
                          <a:ea typeface="微軟正黑體" panose="020B0604030504040204" pitchFamily="34" charset="-120"/>
                          <a:cs typeface="Heiti TC Light"/>
                        </a:rPr>
                        <a:t> </a:t>
                      </a:r>
                      <a:r>
                        <a:rPr lang="zh-TW" altLang="en-US" sz="1800" b="0" baseline="0" dirty="0">
                          <a:solidFill>
                            <a:schemeClr val="tx1"/>
                          </a:solidFill>
                          <a:latin typeface="微軟正黑體" panose="020B0604030504040204" pitchFamily="34" charset="-120"/>
                          <a:ea typeface="微軟正黑體" panose="020B0604030504040204" pitchFamily="34" charset="-120"/>
                          <a:cs typeface="Heiti TC Light"/>
                        </a:rPr>
                        <a:t>日期：</a:t>
                      </a:r>
                      <a:r>
                        <a:rPr lang="en-US" altLang="zh-TW" sz="1800" b="0" i="0" kern="1200" dirty="0">
                          <a:solidFill>
                            <a:schemeClr val="dk1"/>
                          </a:solidFill>
                          <a:effectLst/>
                          <a:latin typeface="微軟正黑體" panose="020B0604030504040204" pitchFamily="34" charset="-120"/>
                          <a:ea typeface="微軟正黑體" panose="020B0604030504040204" pitchFamily="34" charset="-120"/>
                          <a:cs typeface="+mn-cs"/>
                        </a:rPr>
                        <a:t>2013</a:t>
                      </a:r>
                      <a:r>
                        <a:rPr lang="zh-TW"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dirty="0">
                          <a:solidFill>
                            <a:schemeClr val="dk1"/>
                          </a:solidFill>
                          <a:effectLst/>
                          <a:latin typeface="微軟正黑體" panose="020B0604030504040204" pitchFamily="34" charset="-120"/>
                          <a:ea typeface="微軟正黑體" panose="020B0604030504040204" pitchFamily="34" charset="-120"/>
                          <a:cs typeface="+mn-cs"/>
                        </a:rPr>
                        <a:t>11</a:t>
                      </a:r>
                      <a:r>
                        <a:rPr lang="zh-TW"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dirty="0">
                          <a:solidFill>
                            <a:schemeClr val="dk1"/>
                          </a:solidFill>
                          <a:effectLst/>
                          <a:latin typeface="微軟正黑體" panose="020B0604030504040204" pitchFamily="34" charset="-120"/>
                          <a:ea typeface="微軟正黑體" panose="020B0604030504040204" pitchFamily="34" charset="-120"/>
                          <a:cs typeface="+mn-cs"/>
                        </a:rPr>
                        <a:t>29</a:t>
                      </a:r>
                      <a:r>
                        <a:rPr lang="zh-TW"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日</a:t>
                      </a:r>
                      <a:endPar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i="0" kern="1200">
                          <a:solidFill>
                            <a:srgbClr val="0070C0"/>
                          </a:solidFill>
                          <a:effectLst/>
                          <a:latin typeface="微軟正黑體" panose="020B0604030504040204" pitchFamily="34" charset="-120"/>
                          <a:ea typeface="微軟正黑體" panose="020B0604030504040204" pitchFamily="34" charset="-120"/>
                          <a:cs typeface="+mn-cs"/>
                        </a:rPr>
                        <a:t>【</a:t>
                      </a:r>
                      <a:r>
                        <a:rPr lang="zh-TW" altLang="en-US" sz="1800" b="0" i="0" kern="1200">
                          <a:solidFill>
                            <a:srgbClr val="0070C0"/>
                          </a:solidFill>
                          <a:effectLst/>
                          <a:latin typeface="微軟正黑體" panose="020B0604030504040204" pitchFamily="34" charset="-120"/>
                          <a:ea typeface="微軟正黑體" panose="020B0604030504040204" pitchFamily="34" charset="-120"/>
                          <a:cs typeface="+mn-cs"/>
                        </a:rPr>
                        <a:t>明慧网</a:t>
                      </a:r>
                      <a:r>
                        <a:rPr lang="en-US" altLang="zh-TW" sz="1800" b="0" i="0" kern="1200">
                          <a:solidFill>
                            <a:srgbClr val="0070C0"/>
                          </a:solidFill>
                          <a:effectLst/>
                          <a:latin typeface="微軟正黑體" panose="020B0604030504040204" pitchFamily="34" charset="-120"/>
                          <a:ea typeface="微軟正黑體" panose="020B0604030504040204" pitchFamily="34" charset="-120"/>
                          <a:cs typeface="+mn-cs"/>
                        </a:rPr>
                        <a:t>】</a:t>
                      </a:r>
                      <a:r>
                        <a:rPr lang="zh-TW" altLang="en-US" sz="1800" b="0" i="0" kern="1200">
                          <a:solidFill>
                            <a:schemeClr val="dk1"/>
                          </a:solidFill>
                          <a:effectLst/>
                          <a:latin typeface="微軟正黑體" panose="020B0604030504040204" pitchFamily="34" charset="-120"/>
                          <a:ea typeface="微軟正黑體" panose="020B0604030504040204" pitchFamily="34" charset="-120"/>
                          <a:cs typeface="+mn-cs"/>
                        </a:rPr>
                        <a:t>人权恶棍陈政高</a:t>
                      </a:r>
                      <a:endParaRPr lang="zh-TW" altLang="en-US" sz="1800" b="0" i="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70840">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cs typeface="Heiti TC Light"/>
                        </a:rPr>
                        <a:t>李希</a:t>
                      </a:r>
                      <a:endParaRPr lang="en-US" altLang="zh-TW"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sz="1800" b="0" dirty="0">
                          <a:solidFill>
                            <a:schemeClr val="tx1"/>
                          </a:solidFill>
                          <a:latin typeface="微軟正黑體" panose="020B0604030504040204" pitchFamily="34" charset="-120"/>
                          <a:ea typeface="微軟正黑體" panose="020B0604030504040204" pitchFamily="34" charset="-120"/>
                          <a:cs typeface="Heiti TC Light"/>
                        </a:rPr>
                        <a:t>2014</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4－2015</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5</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a:solidFill>
                            <a:schemeClr val="tx1"/>
                          </a:solidFill>
                          <a:latin typeface="微軟正黑體" panose="020B0604030504040204" pitchFamily="34" charset="-120"/>
                          <a:ea typeface="微軟正黑體" panose="020B0604030504040204" pitchFamily="34" charset="-120"/>
                          <a:cs typeface="Heiti TC Light"/>
                        </a:rPr>
                        <a:t>暂无</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kern="1200">
                          <a:solidFill>
                            <a:srgbClr val="0070C0"/>
                          </a:solidFill>
                          <a:effectLst/>
                          <a:latin typeface="微軟正黑體" panose="020B0604030504040204" pitchFamily="34" charset="-120"/>
                          <a:ea typeface="微軟正黑體" panose="020B0604030504040204" pitchFamily="34" charset="-120"/>
                          <a:cs typeface="+mn-cs"/>
                        </a:rPr>
                        <a:t>【</a:t>
                      </a:r>
                      <a:r>
                        <a:rPr lang="zh-TW" altLang="en-US" sz="1800" b="0" kern="1200">
                          <a:solidFill>
                            <a:srgbClr val="0070C0"/>
                          </a:solidFill>
                          <a:effectLst/>
                          <a:latin typeface="微軟正黑體" panose="020B0604030504040204" pitchFamily="34" charset="-120"/>
                          <a:ea typeface="微軟正黑體" panose="020B0604030504040204" pitchFamily="34" charset="-120"/>
                          <a:cs typeface="+mn-cs"/>
                        </a:rPr>
                        <a:t>明慧网</a:t>
                      </a:r>
                      <a:r>
                        <a:rPr lang="en-US" altLang="zh-TW" sz="1800" b="0" kern="1200">
                          <a:solidFill>
                            <a:srgbClr val="0070C0"/>
                          </a:solidFill>
                          <a:effectLst/>
                          <a:latin typeface="微軟正黑體" panose="020B0604030504040204" pitchFamily="34" charset="-120"/>
                          <a:ea typeface="微軟正黑體" panose="020B0604030504040204" pitchFamily="34" charset="-120"/>
                          <a:cs typeface="+mn-cs"/>
                        </a:rPr>
                        <a:t>】</a:t>
                      </a:r>
                      <a:r>
                        <a:rPr lang="zh-TW" altLang="zh-TW" sz="1800" b="0" kern="1200">
                          <a:solidFill>
                            <a:schemeClr val="dk1"/>
                          </a:solidFill>
                          <a:effectLst/>
                          <a:latin typeface="微軟正黑體" panose="020B0604030504040204" pitchFamily="34" charset="-120"/>
                          <a:ea typeface="微軟正黑體" panose="020B0604030504040204" pitchFamily="34" charset="-120"/>
                          <a:cs typeface="+mn-cs"/>
                        </a:rPr>
                        <a:t>辽宁省委书记</a:t>
                      </a:r>
                      <a:r>
                        <a:rPr lang="zh-TW" altLang="zh-TW" sz="1800" b="0" kern="1200">
                          <a:solidFill>
                            <a:srgbClr val="C00000"/>
                          </a:solidFill>
                          <a:effectLst/>
                          <a:latin typeface="微軟正黑體" panose="020B0604030504040204" pitchFamily="34" charset="-120"/>
                          <a:ea typeface="微軟正黑體" panose="020B0604030504040204" pitchFamily="34" charset="-120"/>
                          <a:cs typeface="+mn-cs"/>
                        </a:rPr>
                        <a:t>李希</a:t>
                      </a:r>
                      <a:r>
                        <a:rPr lang="zh-TW" altLang="zh-TW" sz="1800" b="0" kern="1200">
                          <a:solidFill>
                            <a:schemeClr val="dk1"/>
                          </a:solidFill>
                          <a:effectLst/>
                          <a:latin typeface="微軟正黑體" panose="020B0604030504040204" pitchFamily="34" charset="-120"/>
                          <a:ea typeface="微軟正黑體" panose="020B0604030504040204" pitchFamily="34" charset="-120"/>
                          <a:cs typeface="+mn-cs"/>
                        </a:rPr>
                        <a:t>仇视劝善的对联</a:t>
                      </a:r>
                      <a:endParaRPr lang="zh-TW" altLang="zh-TW" sz="1800" b="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70840">
                <a:tc>
                  <a:txBody>
                    <a:bodyPr/>
                    <a:lstStyle/>
                    <a:p>
                      <a:r>
                        <a:rPr lang="zh-TW" altLang="en-US" sz="1800" b="0">
                          <a:solidFill>
                            <a:schemeClr val="tx1"/>
                          </a:solidFill>
                          <a:latin typeface="微軟正黑體" panose="020B0604030504040204" pitchFamily="34" charset="-120"/>
                          <a:ea typeface="微軟正黑體" panose="020B0604030504040204" pitchFamily="34" charset="-120"/>
                          <a:cs typeface="Heiti TC Light"/>
                        </a:rPr>
                        <a:t>陈求发</a:t>
                      </a:r>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a:solidFill>
                            <a:schemeClr val="tx1"/>
                          </a:solidFill>
                          <a:latin typeface="微軟正黑體" panose="020B0604030504040204" pitchFamily="34" charset="-120"/>
                          <a:ea typeface="微軟正黑體" panose="020B0604030504040204" pitchFamily="34" charset="-120"/>
                          <a:cs typeface="Heiti TC Light"/>
                        </a:rPr>
                        <a:t>2015</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de-DE" sz="1800" b="0" dirty="0">
                          <a:solidFill>
                            <a:schemeClr val="tx1"/>
                          </a:solidFill>
                          <a:latin typeface="微軟正黑體" panose="020B0604030504040204" pitchFamily="34" charset="-120"/>
                          <a:ea typeface="微軟正黑體" panose="020B0604030504040204" pitchFamily="34" charset="-120"/>
                          <a:cs typeface="Heiti TC Light"/>
                        </a:rPr>
                        <a:t>5 </a:t>
                      </a:r>
                      <a:r>
                        <a:rPr lang="mr-IN" sz="1800" b="0" dirty="0">
                          <a:solidFill>
                            <a:schemeClr val="tx1"/>
                          </a:solidFill>
                          <a:latin typeface="微軟正黑體" panose="020B0604030504040204" pitchFamily="34" charset="-120"/>
                          <a:ea typeface="微軟正黑體" panose="020B0604030504040204" pitchFamily="34" charset="-120"/>
                          <a:cs typeface="Heiti TC Light"/>
                        </a:rPr>
                        <a:t>–</a:t>
                      </a:r>
                      <a:r>
                        <a:rPr lang="de-DE" sz="1800" b="0" dirty="0">
                          <a:solidFill>
                            <a:schemeClr val="tx1"/>
                          </a:solidFill>
                          <a:latin typeface="微軟正黑體" panose="020B0604030504040204" pitchFamily="34" charset="-120"/>
                          <a:ea typeface="微軟正黑體" panose="020B0604030504040204" pitchFamily="34" charset="-120"/>
                          <a:cs typeface="Heiti TC Light"/>
                        </a:rPr>
                        <a:t> 2017</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de-DE" sz="1800" b="0" dirty="0">
                          <a:solidFill>
                            <a:schemeClr val="tx1"/>
                          </a:solidFill>
                          <a:latin typeface="微軟正黑體" panose="020B0604030504040204" pitchFamily="34" charset="-120"/>
                          <a:ea typeface="微軟正黑體" panose="020B0604030504040204" pitchFamily="34" charset="-120"/>
                          <a:cs typeface="Heiti TC Light"/>
                        </a:rPr>
                        <a:t>10</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a:solidFill>
                            <a:schemeClr val="tx1"/>
                          </a:solidFill>
                          <a:latin typeface="微軟正黑體" panose="020B0604030504040204" pitchFamily="34" charset="-120"/>
                          <a:ea typeface="微軟正黑體" panose="020B0604030504040204" pitchFamily="34" charset="-120"/>
                          <a:cs typeface="Heiti TC Light"/>
                        </a:rPr>
                        <a:t>暂无</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p>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16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70840">
                <a:tc>
                  <a:txBody>
                    <a:bodyPr/>
                    <a:lstStyle/>
                    <a:p>
                      <a:r>
                        <a:rPr lang="zh-TW" altLang="en-US" sz="1800" b="0">
                          <a:solidFill>
                            <a:schemeClr val="tx1"/>
                          </a:solidFill>
                          <a:latin typeface="微軟正黑體" panose="020B0604030504040204" pitchFamily="34" charset="-120"/>
                          <a:ea typeface="微軟正黑體" panose="020B0604030504040204" pitchFamily="34" charset="-120"/>
                          <a:cs typeface="Heiti TC Light"/>
                        </a:rPr>
                        <a:t>唐一军</a:t>
                      </a:r>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zh-TW" sz="1800" b="0" dirty="0">
                          <a:solidFill>
                            <a:schemeClr val="tx1"/>
                          </a:solidFill>
                          <a:latin typeface="微軟正黑體" panose="020B0604030504040204" pitchFamily="34" charset="-120"/>
                          <a:ea typeface="微軟正黑體" panose="020B0604030504040204" pitchFamily="34" charset="-120"/>
                          <a:cs typeface="Heiti TC Light"/>
                        </a:rPr>
                        <a:t>2017</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de-DE" altLang="zh-TW" sz="1800" b="0" dirty="0">
                          <a:solidFill>
                            <a:schemeClr val="tx1"/>
                          </a:solidFill>
                          <a:latin typeface="微軟正黑體" panose="020B0604030504040204" pitchFamily="34" charset="-120"/>
                          <a:ea typeface="微軟正黑體" panose="020B0604030504040204" pitchFamily="34" charset="-120"/>
                          <a:cs typeface="Heiti TC Light"/>
                        </a:rPr>
                        <a:t>10-</a:t>
                      </a:r>
                      <a:endParaRPr lang="en-US" sz="1800" b="0" kern="12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kern="1200">
                          <a:solidFill>
                            <a:schemeClr val="tx1"/>
                          </a:solidFill>
                          <a:latin typeface="微軟正黑體" panose="020B0604030504040204" pitchFamily="34" charset="-120"/>
                          <a:ea typeface="微軟正黑體" panose="020B0604030504040204" pitchFamily="34" charset="-120"/>
                          <a:cs typeface="Heiti TC Light"/>
                        </a:rPr>
                        <a:t>暂无</a:t>
                      </a:r>
                      <a:endParaRPr lang="en-US" sz="1800" b="0" kern="12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16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bl>
          </a:graphicData>
        </a:graphic>
      </p:graphicFrame>
      <p:sp>
        <p:nvSpPr>
          <p:cNvPr id="4" name="矩形 3"/>
          <p:cNvSpPr/>
          <p:nvPr/>
        </p:nvSpPr>
        <p:spPr>
          <a:xfrm>
            <a:off x="179512" y="187525"/>
            <a:ext cx="8352928" cy="646331"/>
          </a:xfrm>
          <a:prstGeom prst="rect">
            <a:avLst/>
          </a:prstGeom>
        </p:spPr>
        <p:txBody>
          <a:bodyPr wrap="square">
            <a:spAutoFit/>
          </a:bodyPr>
          <a:lstStyle/>
          <a:p>
            <a:pPr fontAlgn="base"/>
            <a:r>
              <a:rPr lang="en-US" altLang="zh-TW" sz="2800" b="1" dirty="0">
                <a:solidFill>
                  <a:schemeClr val="bg1"/>
                </a:solidFill>
                <a:latin typeface="微軟正黑體" panose="020B0604030504040204" pitchFamily="34" charset="-120"/>
                <a:ea typeface="微軟正黑體" panose="020B0604030504040204" pitchFamily="34" charset="-120"/>
              </a:rPr>
              <a:t>10. </a:t>
            </a:r>
            <a:r>
              <a:rPr lang="zh-TW" altLang="en-US" sz="2800" b="1" dirty="0">
                <a:solidFill>
                  <a:schemeClr val="bg1"/>
                </a:solidFill>
                <a:latin typeface="微軟正黑體" panose="020B0604030504040204" pitchFamily="34" charset="-120"/>
                <a:ea typeface="微軟正黑體" panose="020B0604030504040204" pitchFamily="34" charset="-120"/>
              </a:rPr>
              <a:t>历任中共辽宁</a:t>
            </a:r>
            <a:r>
              <a:rPr lang="zh-TW" altLang="en-US" sz="3600" b="1" dirty="0">
                <a:solidFill>
                  <a:schemeClr val="bg2">
                    <a:lumMod val="90000"/>
                  </a:schemeClr>
                </a:solidFill>
                <a:latin typeface="微軟正黑體" panose="020B0604030504040204" pitchFamily="34" charset="-120"/>
                <a:ea typeface="微軟正黑體" panose="020B0604030504040204" pitchFamily="34" charset="-120"/>
              </a:rPr>
              <a:t>省长</a:t>
            </a:r>
            <a:r>
              <a:rPr lang="zh-TW" altLang="en-US" sz="2800" b="1" dirty="0">
                <a:solidFill>
                  <a:schemeClr val="bg1"/>
                </a:solidFill>
                <a:latin typeface="微軟正黑體" panose="020B0604030504040204" pitchFamily="34" charset="-120"/>
                <a:ea typeface="微軟正黑體" panose="020B0604030504040204" pitchFamily="34" charset="-120"/>
              </a:rPr>
              <a:t>被追查和恶报情况</a:t>
            </a:r>
          </a:p>
        </p:txBody>
      </p:sp>
    </p:spTree>
    <p:extLst>
      <p:ext uri="{BB962C8B-B14F-4D97-AF65-F5344CB8AC3E}">
        <p14:creationId xmlns:p14="http://schemas.microsoft.com/office/powerpoint/2010/main" val="4174598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 y="125970"/>
              <a:ext cx="9130605" cy="5847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dirty="0"/>
                <a:t> </a:t>
              </a:r>
              <a:r>
                <a:rPr lang="en-US" dirty="0"/>
                <a:t>11</a:t>
              </a:r>
              <a:r>
                <a:rPr dirty="0"/>
                <a:t>. </a:t>
              </a:r>
              <a:r>
                <a:rPr lang="zh-TW" altLang="en-US" dirty="0"/>
                <a:t>省部级高官</a:t>
              </a:r>
              <a:endParaRPr dirty="0"/>
            </a:p>
          </p:txBody>
        </p:sp>
      </p:gr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t>追查</a:t>
            </a:r>
            <a:r>
              <a:rPr lang="en-US" altLang="zh-TW" sz="3200" dirty="0"/>
              <a:t>1</a:t>
            </a:r>
            <a:endParaRPr sz="3200" dirty="0"/>
          </a:p>
        </p:txBody>
      </p:sp>
      <p:sp>
        <p:nvSpPr>
          <p:cNvPr id="3" name="文字方塊 2"/>
          <p:cNvSpPr txBox="1"/>
          <p:nvPr/>
        </p:nvSpPr>
        <p:spPr>
          <a:xfrm>
            <a:off x="107504" y="1143712"/>
            <a:ext cx="8640960" cy="2308324"/>
          </a:xfrm>
          <a:prstGeom prst="rect">
            <a:avLst/>
          </a:prstGeom>
          <a:noFill/>
          <a:ln w="19050">
            <a:solidFill>
              <a:srgbClr val="0070C0"/>
            </a:solidFill>
          </a:ln>
        </p:spPr>
        <p:txBody>
          <a:bodyPr wrap="square" rtlCol="0">
            <a:spAutoFit/>
          </a:bodyPr>
          <a:lstStyle/>
          <a:p>
            <a:r>
              <a:rPr lang="zh-TW" altLang="en-US" sz="2400" b="1">
                <a:solidFill>
                  <a:srgbClr val="C00000"/>
                </a:solidFill>
                <a:latin typeface="微軟正黑體" panose="020B0604030504040204" pitchFamily="34" charset="-120"/>
                <a:ea typeface="微軟正黑體" panose="020B0604030504040204" pitchFamily="34" charset="-120"/>
              </a:rPr>
              <a:t>辽宁</a:t>
            </a:r>
            <a:r>
              <a:rPr lang="zh-TW" altLang="zh-TW" sz="2400" b="1">
                <a:solidFill>
                  <a:srgbClr val="C00000"/>
                </a:solidFill>
                <a:latin typeface="微軟正黑體" panose="020B0604030504040204" pitchFamily="34" charset="-120"/>
                <a:ea typeface="微軟正黑體" panose="020B0604030504040204" pitchFamily="34" charset="-120"/>
              </a:rPr>
              <a:t>省</a:t>
            </a:r>
            <a:r>
              <a:rPr lang="zh-CN" altLang="zh-TW" sz="2400">
                <a:latin typeface="微軟正黑體" panose="020B0604030504040204" pitchFamily="34" charset="-120"/>
                <a:ea typeface="微軟正黑體" panose="020B0604030504040204" pitchFamily="34" charset="-120"/>
              </a:rPr>
              <a:t>许多官员因迫害法轮功被国际追查，包括</a:t>
            </a:r>
            <a:endParaRPr lang="en-US" altLang="zh-CN" sz="2400" dirty="0">
              <a:latin typeface="微軟正黑體" panose="020B0604030504040204" pitchFamily="34" charset="-120"/>
              <a:ea typeface="微軟正黑體" panose="020B0604030504040204" pitchFamily="34" charset="-120"/>
            </a:endParaRPr>
          </a:p>
          <a:p>
            <a:endParaRPr lang="en-US" altLang="zh-CN" sz="2400" dirty="0">
              <a:solidFill>
                <a:schemeClr val="accent6">
                  <a:lumMod val="50000"/>
                </a:schemeClr>
              </a:solidFill>
              <a:latin typeface="微軟正黑體" panose="020B0604030504040204" pitchFamily="34" charset="-120"/>
              <a:ea typeface="微軟正黑體" panose="020B0604030504040204" pitchFamily="34" charset="-120"/>
            </a:endParaRPr>
          </a:p>
          <a:p>
            <a:r>
              <a:rPr lang="zh-TW" altLang="en-US" sz="2400">
                <a:latin typeface="微軟正黑體" panose="020B0604030504040204" pitchFamily="34" charset="-120"/>
                <a:ea typeface="微軟正黑體" panose="020B0604030504040204" pitchFamily="34" charset="-120"/>
              </a:rPr>
              <a:t>原省委书记： </a:t>
            </a:r>
            <a:r>
              <a:rPr lang="zh-TW" altLang="en-US" sz="2400" b="1">
                <a:latin typeface="微軟正黑體" panose="020B0604030504040204" pitchFamily="34" charset="-120"/>
                <a:ea typeface="微軟正黑體" panose="020B0604030504040204" pitchFamily="34" charset="-120"/>
              </a:rPr>
              <a:t>王珉、张文岳、</a:t>
            </a:r>
            <a:r>
              <a:rPr lang="zh-TW" altLang="zh-TW" sz="2400" b="1">
                <a:solidFill>
                  <a:schemeClr val="dk1"/>
                </a:solidFill>
                <a:latin typeface="微軟正黑體" panose="020B0604030504040204" pitchFamily="34" charset="-120"/>
                <a:ea typeface="微軟正黑體" panose="020B0604030504040204" pitchFamily="34" charset="-120"/>
              </a:rPr>
              <a:t>李克强</a:t>
            </a:r>
            <a:r>
              <a:rPr lang="zh-TW" altLang="en-US" sz="2400" b="1">
                <a:latin typeface="微軟正黑體" panose="020B0604030504040204" pitchFamily="34" charset="-120"/>
                <a:ea typeface="微軟正黑體" panose="020B0604030504040204" pitchFamily="34" charset="-120"/>
              </a:rPr>
              <a:t>、闻世震</a:t>
            </a:r>
            <a:endParaRPr lang="zh-TW" altLang="en-US" sz="2400" b="1" dirty="0">
              <a:latin typeface="微軟正黑體" panose="020B0604030504040204" pitchFamily="34" charset="-120"/>
              <a:ea typeface="微軟正黑體" panose="020B0604030504040204" pitchFamily="34" charset="-120"/>
            </a:endParaRPr>
          </a:p>
          <a:p>
            <a:r>
              <a:rPr lang="zh-TW" altLang="en-US" sz="2400">
                <a:latin typeface="微軟正黑體" panose="020B0604030504040204" pitchFamily="34" charset="-120"/>
                <a:ea typeface="微軟正黑體" panose="020B0604030504040204" pitchFamily="34" charset="-120"/>
              </a:rPr>
              <a:t>原省长：</a:t>
            </a:r>
            <a:r>
              <a:rPr lang="zh-TW" altLang="en-US" sz="2400" b="1">
                <a:latin typeface="微軟正黑體" panose="020B0604030504040204" pitchFamily="34" charset="-120"/>
                <a:ea typeface="微軟正黑體" panose="020B0604030504040204" pitchFamily="34" charset="-120"/>
              </a:rPr>
              <a:t>陈政高、</a:t>
            </a:r>
            <a:r>
              <a:rPr lang="en-US" altLang="zh-TW" sz="2400" b="1">
                <a:solidFill>
                  <a:schemeClr val="dk1"/>
                </a:solidFill>
                <a:latin typeface="微軟正黑體" panose="020B0604030504040204" pitchFamily="34" charset="-120"/>
                <a:ea typeface="微軟正黑體" panose="020B0604030504040204" pitchFamily="34" charset="-120"/>
              </a:rPr>
              <a:t>张文岳</a:t>
            </a:r>
            <a:r>
              <a:rPr lang="zh-TW" altLang="en-US" sz="2400" b="1">
                <a:latin typeface="微軟正黑體" panose="020B0604030504040204" pitchFamily="34" charset="-120"/>
                <a:ea typeface="微軟正黑體" panose="020B0604030504040204" pitchFamily="34" charset="-120"/>
              </a:rPr>
              <a:t>、</a:t>
            </a:r>
            <a:r>
              <a:rPr lang="zh-TW" altLang="en-US" sz="2400" b="1" dirty="0">
                <a:latin typeface="微軟正黑體" panose="020B0604030504040204" pitchFamily="34" charset="-120"/>
                <a:ea typeface="微軟正黑體" panose="020B0604030504040204" pitchFamily="34" charset="-120"/>
              </a:rPr>
              <a:t>薄熙</a:t>
            </a:r>
            <a:r>
              <a:rPr lang="zh-TW" altLang="en-US" sz="2400" b="1">
                <a:latin typeface="微軟正黑體" panose="020B0604030504040204" pitchFamily="34" charset="-120"/>
                <a:ea typeface="微軟正黑體" panose="020B0604030504040204" pitchFamily="34" charset="-120"/>
              </a:rPr>
              <a:t>来、</a:t>
            </a:r>
            <a:r>
              <a:rPr lang="zh-TW" altLang="en-US" sz="2400" b="1">
                <a:latin typeface="微軟正黑體" panose="020B0604030504040204" pitchFamily="34" charset="-120"/>
                <a:ea typeface="微軟正黑體" panose="020B0604030504040204" pitchFamily="34" charset="-120"/>
                <a:cs typeface="Heiti TC Light"/>
              </a:rPr>
              <a:t>张国光</a:t>
            </a:r>
            <a:endParaRPr lang="zh-TW" altLang="en-US" sz="2400" b="1" dirty="0">
              <a:latin typeface="微軟正黑體" panose="020B0604030504040204" pitchFamily="34" charset="-120"/>
              <a:ea typeface="微軟正黑體" panose="020B0604030504040204" pitchFamily="34" charset="-120"/>
            </a:endParaRPr>
          </a:p>
          <a:p>
            <a:r>
              <a:rPr lang="zh-TW" altLang="en-US" sz="2400">
                <a:latin typeface="微軟正黑體" panose="020B0604030504040204" pitchFamily="34" charset="-120"/>
                <a:ea typeface="微軟正黑體" panose="020B0604030504040204" pitchFamily="34" charset="-120"/>
              </a:rPr>
              <a:t>原省政法委书记：</a:t>
            </a:r>
            <a:r>
              <a:rPr lang="zh-TW" altLang="en-US" sz="2400" b="1">
                <a:latin typeface="微軟正黑體" panose="020B0604030504040204" pitchFamily="34" charset="-120"/>
                <a:ea typeface="微軟正黑體" panose="020B0604030504040204" pitchFamily="34" charset="-120"/>
              </a:rPr>
              <a:t>苏宏章、</a:t>
            </a:r>
            <a:r>
              <a:rPr lang="zh-TW" altLang="en-US" sz="2400" b="1" dirty="0">
                <a:latin typeface="微軟正黑體" panose="020B0604030504040204" pitchFamily="34" charset="-120"/>
                <a:ea typeface="微軟正黑體" panose="020B0604030504040204" pitchFamily="34" charset="-120"/>
              </a:rPr>
              <a:t>李</a:t>
            </a:r>
            <a:r>
              <a:rPr lang="zh-TW" altLang="en-US" sz="2400" b="1">
                <a:latin typeface="微軟正黑體" panose="020B0604030504040204" pitchFamily="34" charset="-120"/>
                <a:ea typeface="微軟正黑體" panose="020B0604030504040204" pitchFamily="34" charset="-120"/>
              </a:rPr>
              <a:t>峰 、丁世发</a:t>
            </a:r>
            <a:endParaRPr lang="zh-TW" altLang="en-US" sz="2400" b="1" dirty="0">
              <a:latin typeface="微軟正黑體" panose="020B0604030504040204" pitchFamily="34" charset="-120"/>
              <a:ea typeface="微軟正黑體" panose="020B0604030504040204" pitchFamily="34" charset="-120"/>
            </a:endParaRPr>
          </a:p>
          <a:p>
            <a:r>
              <a:rPr lang="zh-TW" altLang="en-US" sz="2400">
                <a:latin typeface="微軟正黑體" panose="020B0604030504040204" pitchFamily="34" charset="-120"/>
                <a:ea typeface="微軟正黑體" panose="020B0604030504040204" pitchFamily="34" charset="-120"/>
              </a:rPr>
              <a:t>历任省防范办（</a:t>
            </a:r>
            <a:r>
              <a:rPr lang="en-US" altLang="zh-TW" sz="2400">
                <a:latin typeface="微軟正黑體" panose="020B0604030504040204" pitchFamily="34" charset="-120"/>
                <a:ea typeface="微軟正黑體" panose="020B0604030504040204" pitchFamily="34" charset="-120"/>
              </a:rPr>
              <a:t>610</a:t>
            </a:r>
            <a:r>
              <a:rPr lang="zh-TW" altLang="en-US" sz="2400">
                <a:latin typeface="微軟正黑體" panose="020B0604030504040204" pitchFamily="34" charset="-120"/>
                <a:ea typeface="微軟正黑體" panose="020B0604030504040204" pitchFamily="34" charset="-120"/>
              </a:rPr>
              <a:t>办）主任： </a:t>
            </a:r>
            <a:r>
              <a:rPr lang="zh-TW" altLang="en-US" sz="2400" b="1">
                <a:latin typeface="微軟正黑體" panose="020B0604030504040204" pitchFamily="34" charset="-120"/>
                <a:ea typeface="微軟正黑體" panose="020B0604030504040204" pitchFamily="34" charset="-120"/>
              </a:rPr>
              <a:t>卞富学、陈胚志</a:t>
            </a:r>
            <a:r>
              <a:rPr lang="zh-TW" altLang="en-US" sz="2400" b="1" dirty="0">
                <a:latin typeface="微軟正黑體" panose="020B0604030504040204" pitchFamily="34" charset="-120"/>
                <a:ea typeface="微軟正黑體" panose="020B0604030504040204" pitchFamily="34" charset="-120"/>
              </a:rPr>
              <a:t>、宋善云</a:t>
            </a:r>
          </a:p>
        </p:txBody>
      </p:sp>
      <p:sp>
        <p:nvSpPr>
          <p:cNvPr id="8" name="矩形 7"/>
          <p:cNvSpPr/>
          <p:nvPr/>
        </p:nvSpPr>
        <p:spPr>
          <a:xfrm>
            <a:off x="134963" y="3844498"/>
            <a:ext cx="8586041" cy="830997"/>
          </a:xfrm>
          <a:prstGeom prst="rect">
            <a:avLst/>
          </a:prstGeom>
          <a:ln w="12700">
            <a:solidFill>
              <a:srgbClr val="0070C0"/>
            </a:solidFill>
          </a:ln>
        </p:spPr>
        <p:txBody>
          <a:bodyPr wrap="square">
            <a:spAutoFit/>
          </a:bodyPr>
          <a:lstStyle/>
          <a:p>
            <a:r>
              <a:rPr lang="zh-TW" altLang="en-US" sz="2400">
                <a:latin typeface="微軟正黑體" panose="020B0604030504040204" pitchFamily="34" charset="-120"/>
                <a:ea typeface="微軟正黑體" panose="020B0604030504040204" pitchFamily="34" charset="-120"/>
              </a:rPr>
              <a:t>到目前为止</a:t>
            </a:r>
            <a:r>
              <a:rPr lang="zh-CN" altLang="en-US" sz="2400">
                <a:latin typeface="微軟正黑體" panose="020B0604030504040204" pitchFamily="34" charset="-120"/>
                <a:ea typeface="微軟正黑體" panose="020B0604030504040204" pitchFamily="34" charset="-120"/>
              </a:rPr>
              <a:t>，</a:t>
            </a:r>
            <a:r>
              <a:rPr lang="zh-TW" altLang="en-US" sz="2400" b="1">
                <a:solidFill>
                  <a:srgbClr val="C00000"/>
                </a:solidFill>
                <a:latin typeface="微軟正黑體" panose="020B0604030504040204" pitchFamily="34" charset="-120"/>
                <a:ea typeface="微軟正黑體" panose="020B0604030504040204" pitchFamily="34" charset="-120"/>
              </a:rPr>
              <a:t>辽宁省</a:t>
            </a:r>
            <a:r>
              <a:rPr lang="zh-CN" altLang="en-US" sz="2400">
                <a:latin typeface="微軟正黑體" panose="020B0604030504040204" pitchFamily="34" charset="-120"/>
                <a:ea typeface="微軟正黑體" panose="020B0604030504040204" pitchFamily="34" charset="-120"/>
              </a:rPr>
              <a:t>有</a:t>
            </a:r>
            <a:r>
              <a:rPr lang="en-US" altLang="zh-CN" sz="2400">
                <a:solidFill>
                  <a:srgbClr val="C00000"/>
                </a:solidFill>
                <a:latin typeface="微軟正黑體" panose="020B0604030504040204" pitchFamily="34" charset="-120"/>
                <a:ea typeface="微軟正黑體" panose="020B0604030504040204" pitchFamily="34" charset="-120"/>
              </a:rPr>
              <a:t>4868</a:t>
            </a:r>
            <a:r>
              <a:rPr lang="zh-TW" altLang="en-US" sz="2400" b="1">
                <a:solidFill>
                  <a:srgbClr val="C00000"/>
                </a:solidFill>
                <a:latin typeface="微軟正黑體" panose="020B0604030504040204" pitchFamily="34" charset="-120"/>
                <a:ea typeface="微軟正黑體" panose="020B0604030504040204" pitchFamily="34" charset="-120"/>
              </a:rPr>
              <a:t>人</a:t>
            </a:r>
            <a:r>
              <a:rPr lang="zh-CN" altLang="en-US" sz="2400">
                <a:latin typeface="微軟正黑體" panose="020B0604030504040204" pitchFamily="34" charset="-120"/>
                <a:ea typeface="微軟正黑體" panose="020B0604030504040204" pitchFamily="34" charset="-120"/>
              </a:rPr>
              <a:t>的公检法司</a:t>
            </a:r>
            <a:r>
              <a:rPr lang="zh-TW" altLang="en-US" sz="2400">
                <a:latin typeface="微軟正黑體" panose="020B0604030504040204" pitchFamily="34" charset="-120"/>
                <a:ea typeface="微軟正黑體" panose="020B0604030504040204" pitchFamily="34" charset="-120"/>
              </a:rPr>
              <a:t>、教育界、媒体界</a:t>
            </a:r>
            <a:endParaRPr lang="en-US" altLang="zh-TW" sz="2400" dirty="0">
              <a:latin typeface="微軟正黑體" panose="020B0604030504040204" pitchFamily="34" charset="-120"/>
              <a:ea typeface="微軟正黑體" panose="020B0604030504040204" pitchFamily="34" charset="-120"/>
            </a:endParaRPr>
          </a:p>
          <a:p>
            <a:r>
              <a:rPr lang="zh-CN" altLang="en-US" sz="2400">
                <a:latin typeface="微軟正黑體" panose="020B0604030504040204" pitchFamily="34" charset="-120"/>
                <a:ea typeface="微軟正黑體" panose="020B0604030504040204" pitchFamily="34" charset="-120"/>
              </a:rPr>
              <a:t>等人员因迫害法轮功学员，被海外组织“追查国际”立案追查</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0642779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79512" y="1052736"/>
            <a:ext cx="8712968" cy="4216539"/>
          </a:xfrm>
          <a:prstGeom prst="rect">
            <a:avLst/>
          </a:prstGeom>
        </p:spPr>
        <p:txBody>
          <a:bodyPr wrap="square">
            <a:spAutoFit/>
          </a:bodyPr>
          <a:lstStyle/>
          <a:p>
            <a:r>
              <a:rPr lang="zh-TW" altLang="zh-TW" sz="2000" dirty="0">
                <a:latin typeface="微軟正黑體" panose="020B0604030504040204" pitchFamily="34" charset="-120"/>
                <a:ea typeface="微軟正黑體" panose="020B0604030504040204" pitchFamily="34" charset="-120"/>
              </a:rPr>
              <a:t>明慧网</a:t>
            </a:r>
            <a:r>
              <a:rPr lang="en-US" altLang="zh-TW" sz="2000" dirty="0">
                <a:latin typeface="微軟正黑體" panose="020B0604030504040204" pitchFamily="34" charset="-120"/>
                <a:ea typeface="微軟正黑體" panose="020B0604030504040204" pitchFamily="34" charset="-120"/>
              </a:rPr>
              <a:t>2016</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15</a:t>
            </a:r>
            <a:r>
              <a:rPr lang="zh-TW" altLang="zh-TW" sz="2000" dirty="0">
                <a:latin typeface="微軟正黑體" panose="020B0604030504040204" pitchFamily="34" charset="-120"/>
                <a:ea typeface="微軟正黑體" panose="020B0604030504040204" pitchFamily="34" charset="-120"/>
              </a:rPr>
              <a:t>日发表的一份有详细统计数据的文章指出，</a:t>
            </a:r>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辽宁省迫害法轮功遭厄运案有近千例，</a:t>
            </a:r>
            <a:endParaRPr lang="en-US" altLang="zh-TW" sz="2000" dirty="0">
              <a:latin typeface="微軟正黑體" panose="020B0604030504040204" pitchFamily="34" charset="-120"/>
              <a:ea typeface="微軟正黑體" panose="020B0604030504040204" pitchFamily="34" charset="-120"/>
            </a:endParaRPr>
          </a:p>
          <a:p>
            <a:r>
              <a:rPr lang="zh-TW" altLang="en-US" sz="2000" dirty="0">
                <a:solidFill>
                  <a:srgbClr val="FF0000"/>
                </a:solidFill>
                <a:latin typeface="微軟正黑體" panose="020B0604030504040204" pitchFamily="34" charset="-120"/>
                <a:ea typeface="微軟正黑體" panose="020B0604030504040204" pitchFamily="34" charset="-120"/>
              </a:rPr>
              <a:t>有</a:t>
            </a:r>
            <a:r>
              <a:rPr lang="en-US" altLang="zh-TW" sz="2000" dirty="0">
                <a:solidFill>
                  <a:srgbClr val="FF0000"/>
                </a:solidFill>
                <a:latin typeface="微軟正黑體" panose="020B0604030504040204" pitchFamily="34" charset="-120"/>
                <a:ea typeface="微軟正黑體" panose="020B0604030504040204" pitchFamily="34" charset="-120"/>
              </a:rPr>
              <a:t>1,049</a:t>
            </a:r>
            <a:r>
              <a:rPr lang="zh-TW" altLang="zh-TW" sz="2000" dirty="0">
                <a:solidFill>
                  <a:srgbClr val="FF0000"/>
                </a:solidFill>
                <a:latin typeface="微軟正黑體" panose="020B0604030504040204" pitchFamily="34" charset="-120"/>
                <a:ea typeface="微軟正黑體" panose="020B0604030504040204" pitchFamily="34" charset="-120"/>
              </a:rPr>
              <a:t>名</a:t>
            </a:r>
            <a:r>
              <a:rPr lang="zh-TW" altLang="zh-TW" sz="2000" dirty="0">
                <a:latin typeface="微軟正黑體" panose="020B0604030504040204" pitchFamily="34" charset="-120"/>
                <a:ea typeface="微軟正黑體" panose="020B0604030504040204" pitchFamily="34" charset="-120"/>
              </a:rPr>
              <a:t>参与迫害的责任人遭厄运，</a:t>
            </a:r>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其中</a:t>
            </a:r>
            <a:r>
              <a:rPr lang="en-US" altLang="zh-TW" sz="2000" dirty="0">
                <a:solidFill>
                  <a:srgbClr val="FF0000"/>
                </a:solidFill>
                <a:latin typeface="微軟正黑體" panose="020B0604030504040204" pitchFamily="34" charset="-120"/>
                <a:ea typeface="微軟正黑體" panose="020B0604030504040204" pitchFamily="34" charset="-120"/>
              </a:rPr>
              <a:t>424</a:t>
            </a:r>
            <a:r>
              <a:rPr lang="zh-TW" altLang="zh-TW" sz="2000" dirty="0">
                <a:solidFill>
                  <a:srgbClr val="FF0000"/>
                </a:solidFill>
                <a:latin typeface="微軟正黑體" panose="020B0604030504040204" pitchFamily="34" charset="-120"/>
                <a:ea typeface="微軟正黑體" panose="020B0604030504040204" pitchFamily="34" charset="-120"/>
              </a:rPr>
              <a:t>人</a:t>
            </a:r>
            <a:r>
              <a:rPr lang="zh-TW" altLang="zh-TW" sz="2000" dirty="0">
                <a:latin typeface="微軟正黑體" panose="020B0604030504040204" pitchFamily="34" charset="-120"/>
                <a:ea typeface="微軟正黑體" panose="020B0604030504040204" pitchFamily="34" charset="-120"/>
              </a:rPr>
              <a:t>死亡，</a:t>
            </a:r>
            <a:r>
              <a:rPr lang="en-US" altLang="zh-TW" sz="2000" dirty="0">
                <a:latin typeface="微軟正黑體" panose="020B0604030504040204" pitchFamily="34" charset="-120"/>
                <a:ea typeface="微軟正黑體" panose="020B0604030504040204" pitchFamily="34" charset="-120"/>
              </a:rPr>
              <a:t>180</a:t>
            </a:r>
            <a:r>
              <a:rPr lang="zh-TW" altLang="zh-TW" sz="2000" dirty="0">
                <a:latin typeface="微軟正黑體" panose="020B0604030504040204" pitchFamily="34" charset="-120"/>
                <a:ea typeface="微軟正黑體" panose="020B0604030504040204" pitchFamily="34" charset="-120"/>
              </a:rPr>
              <a:t>人患各种重症，</a:t>
            </a:r>
            <a:r>
              <a:rPr lang="en-US" altLang="zh-TW" sz="2000" dirty="0">
                <a:latin typeface="微軟正黑體" panose="020B0604030504040204" pitchFamily="34" charset="-120"/>
                <a:ea typeface="微軟正黑體" panose="020B0604030504040204" pitchFamily="34" charset="-120"/>
              </a:rPr>
              <a:t>185</a:t>
            </a:r>
            <a:r>
              <a:rPr lang="zh-TW" altLang="zh-TW" sz="2000" dirty="0">
                <a:latin typeface="微軟正黑體" panose="020B0604030504040204" pitchFamily="34" charset="-120"/>
                <a:ea typeface="微軟正黑體" panose="020B0604030504040204" pitchFamily="34" charset="-120"/>
              </a:rPr>
              <a:t>人遭报落马或判刑。</a:t>
            </a:r>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另外，厄运殃及家人死亡</a:t>
            </a:r>
            <a:r>
              <a:rPr lang="en-US" altLang="zh-TW" sz="2000" dirty="0">
                <a:latin typeface="微軟正黑體" panose="020B0604030504040204" pitchFamily="34" charset="-120"/>
                <a:ea typeface="微軟正黑體" panose="020B0604030504040204" pitchFamily="34" charset="-120"/>
              </a:rPr>
              <a:t>101</a:t>
            </a:r>
            <a:r>
              <a:rPr lang="zh-TW" altLang="zh-TW" sz="2000" dirty="0">
                <a:latin typeface="微軟正黑體" panose="020B0604030504040204" pitchFamily="34" charset="-120"/>
                <a:ea typeface="微軟正黑體" panose="020B0604030504040204" pitchFamily="34" charset="-120"/>
              </a:rPr>
              <a:t>人。</a:t>
            </a:r>
            <a:endParaRPr lang="en-US" altLang="zh-TW" sz="2000" dirty="0">
              <a:latin typeface="微軟正黑體" panose="020B0604030504040204" pitchFamily="34" charset="-120"/>
              <a:ea typeface="微軟正黑體" panose="020B0604030504040204" pitchFamily="34" charset="-120"/>
            </a:endParaRPr>
          </a:p>
          <a:p>
            <a:endParaRPr lang="en-US" altLang="zh-TW" sz="24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a:t>
            </a:r>
            <a:r>
              <a:rPr lang="zh-TW" altLang="en-US" sz="2000" dirty="0">
                <a:solidFill>
                  <a:srgbClr val="C00000"/>
                </a:solidFill>
                <a:latin typeface="微軟正黑體" panose="020B0604030504040204" pitchFamily="34" charset="-120"/>
                <a:ea typeface="微軟正黑體" panose="020B0604030504040204" pitchFamily="34" charset="-120"/>
              </a:rPr>
              <a:t>公安系统恶报人数居首位</a:t>
            </a:r>
            <a:r>
              <a:rPr lang="zh-TW" altLang="en-US" sz="2000" dirty="0">
                <a:latin typeface="微軟正黑體" panose="020B0604030504040204" pitchFamily="34" charset="-120"/>
                <a:ea typeface="微軟正黑體" panose="020B0604030504040204" pitchFamily="34" charset="-120"/>
              </a:rPr>
              <a:t>，为</a:t>
            </a:r>
            <a:r>
              <a:rPr lang="en-US" altLang="zh-TW" sz="2000" dirty="0">
                <a:latin typeface="微軟正黑體" panose="020B0604030504040204" pitchFamily="34" charset="-120"/>
                <a:ea typeface="微軟正黑體" panose="020B0604030504040204" pitchFamily="34" charset="-120"/>
              </a:rPr>
              <a:t>263</a:t>
            </a:r>
            <a:r>
              <a:rPr lang="zh-TW" altLang="en-US" sz="2000" dirty="0">
                <a:latin typeface="微軟正黑體" panose="020B0604030504040204" pitchFamily="34" charset="-120"/>
                <a:ea typeface="微軟正黑體" panose="020B0604030504040204" pitchFamily="34" charset="-120"/>
              </a:rPr>
              <a:t>人，死亡</a:t>
            </a:r>
            <a:r>
              <a:rPr lang="en-US" altLang="zh-TW" sz="2000" dirty="0">
                <a:latin typeface="微軟正黑體" panose="020B0604030504040204" pitchFamily="34" charset="-120"/>
                <a:ea typeface="微軟正黑體" panose="020B0604030504040204" pitchFamily="34" charset="-120"/>
              </a:rPr>
              <a:t>121</a:t>
            </a:r>
            <a:r>
              <a:rPr lang="zh-TW" altLang="en-US" sz="2000" dirty="0">
                <a:latin typeface="微軟正黑體" panose="020B0604030504040204" pitchFamily="34" charset="-120"/>
                <a:ea typeface="微軟正黑體" panose="020B0604030504040204" pitchFamily="34" charset="-120"/>
              </a:rPr>
              <a:t>人，殃及家人死亡</a:t>
            </a:r>
            <a:r>
              <a:rPr lang="en-US" altLang="zh-TW" sz="2000" dirty="0">
                <a:latin typeface="微軟正黑體" panose="020B0604030504040204" pitchFamily="34" charset="-120"/>
                <a:ea typeface="微軟正黑體" panose="020B0604030504040204" pitchFamily="34" charset="-120"/>
              </a:rPr>
              <a:t>29</a:t>
            </a:r>
            <a:r>
              <a:rPr lang="zh-TW" altLang="en-US" sz="2000" dirty="0">
                <a:latin typeface="微軟正黑體" panose="020B0604030504040204" pitchFamily="34" charset="-120"/>
                <a:ea typeface="微軟正黑體" panose="020B0604030504040204" pitchFamily="34" charset="-120"/>
              </a:rPr>
              <a:t>人；</a:t>
            </a:r>
          </a:p>
          <a:p>
            <a:pPr fontAlgn="base"/>
            <a:r>
              <a:rPr lang="zh-TW" altLang="en-US" sz="2000" dirty="0">
                <a:latin typeface="微軟正黑體" panose="020B0604030504040204" pitchFamily="34" charset="-120"/>
                <a:ea typeface="微軟正黑體" panose="020B0604030504040204" pitchFamily="34" charset="-120"/>
              </a:rPr>
              <a:t>▼小区、居委会，村屯为</a:t>
            </a:r>
            <a:r>
              <a:rPr lang="en-US" altLang="zh-TW" sz="2000" dirty="0">
                <a:latin typeface="微軟正黑體" panose="020B0604030504040204" pitchFamily="34" charset="-120"/>
                <a:ea typeface="微軟正黑體" panose="020B0604030504040204" pitchFamily="34" charset="-120"/>
              </a:rPr>
              <a:t>215</a:t>
            </a:r>
            <a:r>
              <a:rPr lang="zh-TW" altLang="en-US" sz="2000" dirty="0">
                <a:latin typeface="微軟正黑體" panose="020B0604030504040204" pitchFamily="34" charset="-120"/>
                <a:ea typeface="微軟正黑體" panose="020B0604030504040204" pitchFamily="34" charset="-120"/>
              </a:rPr>
              <a:t>人，死亡</a:t>
            </a:r>
            <a:r>
              <a:rPr lang="en-US" altLang="zh-TW" sz="2000" dirty="0">
                <a:latin typeface="微軟正黑體" panose="020B0604030504040204" pitchFamily="34" charset="-120"/>
                <a:ea typeface="微軟正黑體" panose="020B0604030504040204" pitchFamily="34" charset="-120"/>
              </a:rPr>
              <a:t>111</a:t>
            </a:r>
            <a:r>
              <a:rPr lang="zh-TW" altLang="en-US" sz="2000" dirty="0">
                <a:latin typeface="微軟正黑體" panose="020B0604030504040204" pitchFamily="34" charset="-120"/>
                <a:ea typeface="微軟正黑體" panose="020B0604030504040204" pitchFamily="34" charset="-120"/>
              </a:rPr>
              <a:t>人，殃及家人死亡</a:t>
            </a:r>
            <a:r>
              <a:rPr lang="en-US" altLang="zh-TW" sz="2000" dirty="0">
                <a:latin typeface="微軟正黑體" panose="020B0604030504040204" pitchFamily="34" charset="-120"/>
                <a:ea typeface="微軟正黑體" panose="020B0604030504040204" pitchFamily="34" charset="-120"/>
              </a:rPr>
              <a:t>27</a:t>
            </a:r>
            <a:r>
              <a:rPr lang="zh-TW" altLang="en-US" sz="2000" dirty="0">
                <a:latin typeface="微軟正黑體" panose="020B0604030504040204" pitchFamily="34" charset="-120"/>
                <a:ea typeface="微軟正黑體" panose="020B0604030504040204" pitchFamily="34" charset="-120"/>
              </a:rPr>
              <a:t>人；</a:t>
            </a:r>
          </a:p>
          <a:p>
            <a:pPr fontAlgn="base"/>
            <a:r>
              <a:rPr lang="zh-TW" altLang="en-US" sz="2000" dirty="0">
                <a:latin typeface="微軟正黑體" panose="020B0604030504040204" pitchFamily="34" charset="-120"/>
                <a:ea typeface="微軟正黑體" panose="020B0604030504040204" pitchFamily="34" charset="-120"/>
              </a:rPr>
              <a:t>▼各级党政部门</a:t>
            </a:r>
            <a:r>
              <a:rPr lang="en-US" altLang="zh-TW" sz="2000" dirty="0">
                <a:latin typeface="微軟正黑體" panose="020B0604030504040204" pitchFamily="34" charset="-120"/>
                <a:ea typeface="微軟正黑體" panose="020B0604030504040204" pitchFamily="34" charset="-120"/>
              </a:rPr>
              <a:t>149</a:t>
            </a:r>
            <a:r>
              <a:rPr lang="zh-TW" altLang="en-US" sz="2000" dirty="0">
                <a:latin typeface="微軟正黑體" panose="020B0604030504040204" pitchFamily="34" charset="-120"/>
                <a:ea typeface="微軟正黑體" panose="020B0604030504040204" pitchFamily="34" charset="-120"/>
              </a:rPr>
              <a:t>人，死亡</a:t>
            </a:r>
            <a:r>
              <a:rPr lang="en-US" altLang="zh-TW" sz="2000" dirty="0">
                <a:latin typeface="微軟正黑體" panose="020B0604030504040204" pitchFamily="34" charset="-120"/>
                <a:ea typeface="微軟正黑體" panose="020B0604030504040204" pitchFamily="34" charset="-120"/>
              </a:rPr>
              <a:t>38</a:t>
            </a:r>
            <a:r>
              <a:rPr lang="zh-TW" altLang="en-US" sz="2000" dirty="0">
                <a:latin typeface="微軟正黑體" panose="020B0604030504040204" pitchFamily="34" charset="-120"/>
                <a:ea typeface="微軟正黑體" panose="020B0604030504040204" pitchFamily="34" charset="-120"/>
              </a:rPr>
              <a:t>人，殃及家人死亡</a:t>
            </a:r>
            <a:r>
              <a:rPr lang="en-US" altLang="zh-TW" sz="2000" dirty="0">
                <a:latin typeface="微軟正黑體" panose="020B0604030504040204" pitchFamily="34" charset="-120"/>
                <a:ea typeface="微軟正黑體" panose="020B0604030504040204" pitchFamily="34" charset="-120"/>
              </a:rPr>
              <a:t>7</a:t>
            </a:r>
            <a:r>
              <a:rPr lang="zh-TW" altLang="en-US" sz="2000" dirty="0">
                <a:latin typeface="微軟正黑體" panose="020B0604030504040204" pitchFamily="34" charset="-120"/>
                <a:ea typeface="微軟正黑體" panose="020B0604030504040204" pitchFamily="34" charset="-120"/>
              </a:rPr>
              <a:t>人；</a:t>
            </a:r>
          </a:p>
          <a:p>
            <a:pPr fontAlgn="base"/>
            <a:r>
              <a:rPr lang="zh-TW" altLang="en-US" sz="2000" dirty="0">
                <a:latin typeface="微軟正黑體" panose="020B0604030504040204" pitchFamily="34" charset="-120"/>
                <a:ea typeface="微軟正黑體" panose="020B0604030504040204" pitchFamily="34" charset="-120"/>
              </a:rPr>
              <a:t>▼监狱、劳教系统</a:t>
            </a:r>
            <a:r>
              <a:rPr lang="en-US" altLang="zh-TW" sz="2000" dirty="0">
                <a:latin typeface="微軟正黑體" panose="020B0604030504040204" pitchFamily="34" charset="-120"/>
                <a:ea typeface="微軟正黑體" panose="020B0604030504040204" pitchFamily="34" charset="-120"/>
              </a:rPr>
              <a:t>137</a:t>
            </a:r>
            <a:r>
              <a:rPr lang="zh-TW" altLang="en-US" sz="2000" dirty="0">
                <a:latin typeface="微軟正黑體" panose="020B0604030504040204" pitchFamily="34" charset="-120"/>
                <a:ea typeface="微軟正黑體" panose="020B0604030504040204" pitchFamily="34" charset="-120"/>
              </a:rPr>
              <a:t>人，死亡</a:t>
            </a:r>
            <a:r>
              <a:rPr lang="en-US" altLang="zh-TW" sz="2000" dirty="0">
                <a:latin typeface="微軟正黑體" panose="020B0604030504040204" pitchFamily="34" charset="-120"/>
                <a:ea typeface="微軟正黑體" panose="020B0604030504040204" pitchFamily="34" charset="-120"/>
              </a:rPr>
              <a:t>75</a:t>
            </a:r>
            <a:r>
              <a:rPr lang="zh-TW" altLang="en-US" sz="2000" dirty="0">
                <a:latin typeface="微軟正黑體" panose="020B0604030504040204" pitchFamily="34" charset="-120"/>
                <a:ea typeface="微軟正黑體" panose="020B0604030504040204" pitchFamily="34" charset="-120"/>
              </a:rPr>
              <a:t>人，殃及家人死亡</a:t>
            </a:r>
            <a:r>
              <a:rPr lang="en-US" altLang="zh-TW" sz="2000" dirty="0">
                <a:latin typeface="微軟正黑體" panose="020B0604030504040204" pitchFamily="34" charset="-120"/>
                <a:ea typeface="微軟正黑體" panose="020B0604030504040204" pitchFamily="34" charset="-120"/>
              </a:rPr>
              <a:t>13</a:t>
            </a:r>
            <a:r>
              <a:rPr lang="zh-TW" altLang="en-US" sz="2000" dirty="0">
                <a:latin typeface="微軟正黑體" panose="020B0604030504040204" pitchFamily="34" charset="-120"/>
                <a:ea typeface="微軟正黑體" panose="020B0604030504040204" pitchFamily="34" charset="-120"/>
              </a:rPr>
              <a:t>人；</a:t>
            </a:r>
          </a:p>
          <a:p>
            <a:pPr fontAlgn="base"/>
            <a:r>
              <a:rPr lang="zh-TW" altLang="en-US" sz="2000" dirty="0">
                <a:latin typeface="微軟正黑體" panose="020B0604030504040204" pitchFamily="34" charset="-120"/>
                <a:ea typeface="微軟正黑體" panose="020B0604030504040204" pitchFamily="34" charset="-120"/>
              </a:rPr>
              <a:t>▼企事业单位</a:t>
            </a:r>
            <a:r>
              <a:rPr lang="en-US" altLang="zh-TW" sz="2000" dirty="0">
                <a:latin typeface="微軟正黑體" panose="020B0604030504040204" pitchFamily="34" charset="-120"/>
                <a:ea typeface="微軟正黑體" panose="020B0604030504040204" pitchFamily="34" charset="-120"/>
              </a:rPr>
              <a:t>85</a:t>
            </a:r>
            <a:r>
              <a:rPr lang="zh-TW" altLang="en-US" sz="2000" dirty="0">
                <a:latin typeface="微軟正黑體" panose="020B0604030504040204" pitchFamily="34" charset="-120"/>
                <a:ea typeface="微軟正黑體" panose="020B0604030504040204" pitchFamily="34" charset="-120"/>
              </a:rPr>
              <a:t>人，死亡</a:t>
            </a:r>
            <a:r>
              <a:rPr lang="en-US" altLang="zh-TW" sz="2000" dirty="0">
                <a:latin typeface="微軟正黑體" panose="020B0604030504040204" pitchFamily="34" charset="-120"/>
                <a:ea typeface="微軟正黑體" panose="020B0604030504040204" pitchFamily="34" charset="-120"/>
              </a:rPr>
              <a:t>32</a:t>
            </a:r>
            <a:r>
              <a:rPr lang="zh-TW" altLang="en-US" sz="2000" dirty="0">
                <a:latin typeface="微軟正黑體" panose="020B0604030504040204" pitchFamily="34" charset="-120"/>
                <a:ea typeface="微軟正黑體" panose="020B0604030504040204" pitchFamily="34" charset="-120"/>
              </a:rPr>
              <a:t>人，殃及家人死亡</a:t>
            </a:r>
            <a:r>
              <a:rPr lang="en-US" altLang="zh-TW" sz="2000" dirty="0">
                <a:latin typeface="微軟正黑體" panose="020B0604030504040204" pitchFamily="34" charset="-120"/>
                <a:ea typeface="微軟正黑體" panose="020B0604030504040204" pitchFamily="34" charset="-120"/>
              </a:rPr>
              <a:t>6</a:t>
            </a:r>
            <a:r>
              <a:rPr lang="zh-TW" altLang="en-US" sz="2000" dirty="0">
                <a:latin typeface="微軟正黑體" panose="020B0604030504040204" pitchFamily="34" charset="-120"/>
                <a:ea typeface="微軟正黑體" panose="020B0604030504040204" pitchFamily="34" charset="-120"/>
              </a:rPr>
              <a:t>人；</a:t>
            </a:r>
          </a:p>
          <a:p>
            <a:pPr fontAlgn="base"/>
            <a:r>
              <a:rPr lang="zh-TW" altLang="en-US" sz="2000" dirty="0">
                <a:latin typeface="微軟正黑體" panose="020B0604030504040204" pitchFamily="34" charset="-120"/>
                <a:ea typeface="微軟正黑體" panose="020B0604030504040204" pitchFamily="34" charset="-120"/>
              </a:rPr>
              <a:t>▼政法委、六一零、洗脑班</a:t>
            </a:r>
            <a:r>
              <a:rPr lang="en-US" altLang="zh-TW" sz="2000" dirty="0">
                <a:latin typeface="微軟正黑體" panose="020B0604030504040204" pitchFamily="34" charset="-120"/>
                <a:ea typeface="微軟正黑體" panose="020B0604030504040204" pitchFamily="34" charset="-120"/>
              </a:rPr>
              <a:t>63</a:t>
            </a:r>
            <a:r>
              <a:rPr lang="zh-TW" altLang="en-US" sz="2000" dirty="0">
                <a:latin typeface="微軟正黑體" panose="020B0604030504040204" pitchFamily="34" charset="-120"/>
                <a:ea typeface="微軟正黑體" panose="020B0604030504040204" pitchFamily="34" charset="-120"/>
              </a:rPr>
              <a:t>人，死亡</a:t>
            </a:r>
            <a:r>
              <a:rPr lang="en-US" altLang="zh-TW" sz="2000" dirty="0">
                <a:latin typeface="微軟正黑體" panose="020B0604030504040204" pitchFamily="34" charset="-120"/>
                <a:ea typeface="微軟正黑體" panose="020B0604030504040204" pitchFamily="34" charset="-120"/>
              </a:rPr>
              <a:t>10</a:t>
            </a:r>
            <a:r>
              <a:rPr lang="zh-TW" altLang="en-US" sz="2000" dirty="0">
                <a:latin typeface="微軟正黑體" panose="020B0604030504040204" pitchFamily="34" charset="-120"/>
                <a:ea typeface="微軟正黑體" panose="020B0604030504040204" pitchFamily="34" charset="-120"/>
              </a:rPr>
              <a:t>人，殃及家人死亡</a:t>
            </a:r>
            <a:r>
              <a:rPr lang="en-US" altLang="zh-TW" sz="2000" dirty="0">
                <a:latin typeface="微軟正黑體" panose="020B0604030504040204" pitchFamily="34" charset="-120"/>
                <a:ea typeface="微軟正黑體" panose="020B0604030504040204" pitchFamily="34" charset="-120"/>
              </a:rPr>
              <a:t>6</a:t>
            </a:r>
            <a:r>
              <a:rPr lang="zh-TW" altLang="en-US" sz="2000" dirty="0">
                <a:latin typeface="微軟正黑體" panose="020B0604030504040204" pitchFamily="34" charset="-120"/>
                <a:ea typeface="微軟正黑體" panose="020B0604030504040204" pitchFamily="34" charset="-120"/>
              </a:rPr>
              <a:t>人；</a:t>
            </a:r>
          </a:p>
          <a:p>
            <a:endParaRPr lang="en-US" altLang="zh-TW" sz="2400" dirty="0">
              <a:latin typeface="微軟正黑體" panose="020B0604030504040204" pitchFamily="34" charset="-120"/>
              <a:ea typeface="微軟正黑體" panose="020B0604030504040204" pitchFamily="34" charset="-120"/>
            </a:endParaRPr>
          </a:p>
        </p:txBody>
      </p:sp>
      <p:sp>
        <p:nvSpPr>
          <p:cNvPr id="4" name="矩形 3"/>
          <p:cNvSpPr/>
          <p:nvPr/>
        </p:nvSpPr>
        <p:spPr>
          <a:xfrm>
            <a:off x="3059832" y="6128424"/>
            <a:ext cx="6012160" cy="584775"/>
          </a:xfrm>
          <a:prstGeom prst="rect">
            <a:avLst/>
          </a:prstGeom>
        </p:spPr>
        <p:txBody>
          <a:bodyPr wrap="square">
            <a:spAutoFit/>
          </a:bodyPr>
          <a:lstStyle/>
          <a:p>
            <a:r>
              <a:rPr lang="en-US" altLang="zh-TW" sz="1600" dirty="0">
                <a:latin typeface="微軟正黑體" panose="020B0604030504040204" pitchFamily="34" charset="-120"/>
                <a:ea typeface="微軟正黑體" panose="020B0604030504040204" pitchFamily="34" charset="-120"/>
              </a:rPr>
              <a:t>【</a:t>
            </a:r>
            <a:r>
              <a:rPr lang="zh-TW" altLang="en-US" sz="1600" dirty="0">
                <a:latin typeface="微軟正黑體" panose="020B0604030504040204" pitchFamily="34" charset="-120"/>
                <a:ea typeface="微軟正黑體" panose="020B0604030504040204" pitchFamily="34" charset="-120"/>
              </a:rPr>
              <a:t>明慧网</a:t>
            </a:r>
            <a:r>
              <a:rPr lang="en-US" altLang="zh-TW" sz="1600" dirty="0">
                <a:latin typeface="微軟正黑體" panose="020B0604030504040204" pitchFamily="34" charset="-120"/>
                <a:ea typeface="微軟正黑體" panose="020B0604030504040204" pitchFamily="34" charset="-120"/>
              </a:rPr>
              <a:t>】</a:t>
            </a:r>
            <a:r>
              <a:rPr lang="zh-TW" altLang="en-US" sz="1600" dirty="0">
                <a:latin typeface="微軟正黑體" panose="020B0604030504040204" pitchFamily="34" charset="-120"/>
                <a:ea typeface="微軟正黑體" panose="020B0604030504040204" pitchFamily="34" charset="-120"/>
              </a:rPr>
              <a:t>辽宁省参与迫害法轮功的各级人员遭恶报案例</a:t>
            </a:r>
          </a:p>
          <a:p>
            <a:r>
              <a:rPr lang="en-US" altLang="zh-TW" sz="1600" dirty="0">
                <a:latin typeface="微軟正黑體" panose="020B0604030504040204" pitchFamily="34" charset="-120"/>
                <a:ea typeface="微軟正黑體" panose="020B0604030504040204" pitchFamily="34" charset="-120"/>
              </a:rPr>
              <a:t>【</a:t>
            </a:r>
            <a:r>
              <a:rPr lang="zh-TW" altLang="en-US" sz="1600" dirty="0">
                <a:latin typeface="微軟正黑體" panose="020B0604030504040204" pitchFamily="34" charset="-120"/>
                <a:ea typeface="微軟正黑體" panose="020B0604030504040204" pitchFamily="34" charset="-120"/>
              </a:rPr>
              <a:t>大纪元</a:t>
            </a:r>
            <a:r>
              <a:rPr lang="en-US" altLang="zh-TW" sz="1600" dirty="0">
                <a:latin typeface="微軟正黑體" panose="020B0604030504040204" pitchFamily="34" charset="-120"/>
                <a:ea typeface="微軟正黑體" panose="020B0604030504040204" pitchFamily="34" charset="-120"/>
              </a:rPr>
              <a:t>】</a:t>
            </a:r>
            <a:r>
              <a:rPr lang="zh-TW" altLang="zh-TW" sz="1600" dirty="0">
                <a:latin typeface="微軟正黑體" panose="020B0604030504040204" pitchFamily="34" charset="-120"/>
                <a:ea typeface="微軟正黑體" panose="020B0604030504040204" pitchFamily="34" charset="-120"/>
              </a:rPr>
              <a:t>迫害法轮功遭厄运　明慧网记载</a:t>
            </a:r>
            <a:r>
              <a:rPr lang="en-US" altLang="zh-TW" sz="1600" dirty="0">
                <a:latin typeface="微軟正黑體" panose="020B0604030504040204" pitchFamily="34" charset="-120"/>
                <a:ea typeface="微軟正黑體" panose="020B0604030504040204" pitchFamily="34" charset="-120"/>
              </a:rPr>
              <a:t>7</a:t>
            </a:r>
            <a:r>
              <a:rPr lang="zh-TW" altLang="zh-TW" sz="1600" dirty="0">
                <a:latin typeface="微軟正黑體" panose="020B0604030504040204" pitchFamily="34" charset="-120"/>
                <a:ea typeface="微軟正黑體" panose="020B0604030504040204" pitchFamily="34" charset="-120"/>
              </a:rPr>
              <a:t>省约</a:t>
            </a:r>
            <a:r>
              <a:rPr lang="en-US" altLang="zh-TW" sz="1600" dirty="0">
                <a:latin typeface="微軟正黑體" panose="020B0604030504040204" pitchFamily="34" charset="-120"/>
                <a:ea typeface="微軟正黑體" panose="020B0604030504040204" pitchFamily="34" charset="-120"/>
              </a:rPr>
              <a:t>7</a:t>
            </a:r>
            <a:r>
              <a:rPr lang="zh-TW" altLang="zh-TW" sz="1600" dirty="0">
                <a:latin typeface="微軟正黑體" panose="020B0604030504040204" pitchFamily="34" charset="-120"/>
                <a:ea typeface="微軟正黑體" panose="020B0604030504040204" pitchFamily="34" charset="-120"/>
              </a:rPr>
              <a:t>千案例</a:t>
            </a:r>
          </a:p>
        </p:txBody>
      </p:sp>
      <p:grpSp>
        <p:nvGrpSpPr>
          <p:cNvPr id="6" name="矩形 3"/>
          <p:cNvGrpSpPr/>
          <p:nvPr/>
        </p:nvGrpSpPr>
        <p:grpSpPr>
          <a:xfrm>
            <a:off x="13400" y="-1"/>
            <a:ext cx="9130602" cy="836716"/>
            <a:chOff x="-1" y="-1"/>
            <a:chExt cx="9130600" cy="836714"/>
          </a:xfrm>
        </p:grpSpPr>
        <p:sp>
          <p:nvSpPr>
            <p:cNvPr id="7"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8"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endParaRPr dirty="0"/>
            </a:p>
          </p:txBody>
        </p:sp>
      </p:grpSp>
      <p:sp>
        <p:nvSpPr>
          <p:cNvPr id="5" name="矩形 4"/>
          <p:cNvSpPr/>
          <p:nvPr/>
        </p:nvSpPr>
        <p:spPr>
          <a:xfrm>
            <a:off x="293344" y="125971"/>
            <a:ext cx="4753224" cy="584775"/>
          </a:xfrm>
          <a:prstGeom prst="rect">
            <a:avLst/>
          </a:prstGeom>
        </p:spPr>
        <p:txBody>
          <a:bodyPr wrap="none">
            <a:spAutoFit/>
          </a:bodyPr>
          <a:lstStyle/>
          <a:p>
            <a:r>
              <a:rPr lang="en-US" altLang="zh-TW" sz="3200" b="1" dirty="0">
                <a:solidFill>
                  <a:srgbClr val="FFFF00"/>
                </a:solidFill>
                <a:latin typeface="微軟正黑體" panose="020B0604030504040204" pitchFamily="34" charset="-120"/>
                <a:ea typeface="微軟正黑體" panose="020B0604030504040204" pitchFamily="34" charset="-120"/>
              </a:rPr>
              <a:t>12. </a:t>
            </a:r>
            <a:r>
              <a:rPr lang="zh-TW" altLang="zh-TW" sz="3200" b="1" dirty="0">
                <a:solidFill>
                  <a:srgbClr val="FFFF00"/>
                </a:solidFill>
                <a:latin typeface="微軟正黑體" panose="020B0604030504040204" pitchFamily="34" charset="-120"/>
                <a:ea typeface="微軟正黑體" panose="020B0604030504040204" pitchFamily="34" charset="-120"/>
              </a:rPr>
              <a:t>辽宁省遭厄运近千例</a:t>
            </a:r>
          </a:p>
        </p:txBody>
      </p:sp>
    </p:spTree>
    <p:extLst>
      <p:ext uri="{BB962C8B-B14F-4D97-AF65-F5344CB8AC3E}">
        <p14:creationId xmlns:p14="http://schemas.microsoft.com/office/powerpoint/2010/main" val="570885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398" y="835044"/>
            <a:ext cx="8928992" cy="5632311"/>
          </a:xfrm>
          <a:prstGeom prst="rect">
            <a:avLst/>
          </a:prstGeom>
        </p:spPr>
        <p:txBody>
          <a:bodyPr wrap="square">
            <a:spAutoFit/>
          </a:bodyPr>
          <a:lstStyle/>
          <a:p>
            <a:r>
              <a:rPr lang="zh-TW" altLang="zh-TW" sz="2000" dirty="0">
                <a:solidFill>
                  <a:srgbClr val="00B050"/>
                </a:solidFill>
                <a:latin typeface="微軟正黑體" panose="020B0604030504040204" pitchFamily="34" charset="-120"/>
                <a:ea typeface="微軟正黑體" panose="020B0604030504040204" pitchFamily="34" charset="-120"/>
              </a:rPr>
              <a:t>薄熙来</a:t>
            </a:r>
            <a:r>
              <a:rPr lang="zh-TW" altLang="zh-TW" sz="2000" dirty="0">
                <a:latin typeface="微軟正黑體" panose="020B0604030504040204" pitchFamily="34" charset="-120"/>
                <a:ea typeface="微軟正黑體" panose="020B0604030504040204" pitchFamily="34" charset="-120"/>
              </a:rPr>
              <a:t>，原辽宁省长，是活摘法轮功学员器官的主犯之一，被判</a:t>
            </a:r>
            <a:r>
              <a:rPr lang="zh-TW" altLang="zh-TW" sz="2000" dirty="0">
                <a:solidFill>
                  <a:srgbClr val="FF0000"/>
                </a:solidFill>
                <a:latin typeface="微軟正黑體" panose="020B0604030504040204" pitchFamily="34" charset="-120"/>
                <a:ea typeface="微軟正黑體" panose="020B0604030504040204" pitchFamily="34" charset="-120"/>
              </a:rPr>
              <a:t>无期徒刑</a:t>
            </a:r>
            <a:r>
              <a:rPr lang="zh-TW" altLang="zh-TW" sz="2000" dirty="0">
                <a:latin typeface="微軟正黑體" panose="020B0604030504040204" pitchFamily="34" charset="-120"/>
                <a:ea typeface="微軟正黑體" panose="020B0604030504040204" pitchFamily="34" charset="-120"/>
              </a:rPr>
              <a:t>。</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dirty="0">
                <a:solidFill>
                  <a:srgbClr val="00B050"/>
                </a:solidFill>
                <a:latin typeface="微軟正黑體" panose="020B0604030504040204" pitchFamily="34" charset="-120"/>
                <a:ea typeface="微軟正黑體" panose="020B0604030504040204" pitchFamily="34" charset="-120"/>
              </a:rPr>
              <a:t>王珉，</a:t>
            </a:r>
            <a:r>
              <a:rPr lang="zh-TW" altLang="zh-TW" sz="2000" dirty="0">
                <a:latin typeface="微軟正黑體" panose="020B0604030504040204" pitchFamily="34" charset="-120"/>
                <a:ea typeface="微軟正黑體" panose="020B0604030504040204" pitchFamily="34" charset="-120"/>
              </a:rPr>
              <a:t>原辽宁省委书记，积极追随江泽民迫害法轮功，涉嫌“严重违纪”被调查。</a:t>
            </a:r>
            <a:r>
              <a:rPr lang="en-US" altLang="zh-TW" sz="2000" dirty="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8</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4</a:t>
            </a:r>
            <a:r>
              <a:rPr lang="zh-TW" altLang="en-US" sz="2000" dirty="0">
                <a:latin typeface="微軟正黑體" panose="020B0604030504040204" pitchFamily="34" charset="-120"/>
                <a:ea typeface="微軟正黑體" panose="020B0604030504040204" pitchFamily="34" charset="-120"/>
              </a:rPr>
              <a:t>日，王珉以受賄罪判處</a:t>
            </a:r>
            <a:r>
              <a:rPr lang="zh-TW" altLang="en-US" sz="2000" dirty="0">
                <a:solidFill>
                  <a:srgbClr val="FF0000"/>
                </a:solidFill>
                <a:latin typeface="微軟正黑體" panose="020B0604030504040204" pitchFamily="34" charset="-120"/>
                <a:ea typeface="微軟正黑體" panose="020B0604030504040204" pitchFamily="34" charset="-120"/>
              </a:rPr>
              <a:t>無期徒刑</a:t>
            </a:r>
            <a:r>
              <a:rPr lang="zh-TW" altLang="en-US" sz="2000" dirty="0">
                <a:latin typeface="微軟正黑體" panose="020B0604030504040204" pitchFamily="34" charset="-120"/>
                <a:ea typeface="微軟正黑體" panose="020B0604030504040204" pitchFamily="34" charset="-120"/>
              </a:rPr>
              <a:t>，沒收個人全部財產</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dirty="0">
                <a:solidFill>
                  <a:srgbClr val="00B050"/>
                </a:solidFill>
                <a:latin typeface="微軟正黑體" panose="020B0604030504040204" pitchFamily="34" charset="-120"/>
                <a:ea typeface="微軟正黑體" panose="020B0604030504040204" pitchFamily="34" charset="-120"/>
              </a:rPr>
              <a:t>陈铁新</a:t>
            </a:r>
            <a:r>
              <a:rPr lang="zh-TW" altLang="zh-TW" sz="2000" dirty="0">
                <a:latin typeface="微軟正黑體" panose="020B0604030504040204" pitchFamily="34" charset="-120"/>
                <a:ea typeface="微軟正黑體" panose="020B0604030504040204" pitchFamily="34" charset="-120"/>
              </a:rPr>
              <a:t>，省政协副主席，反腐中</a:t>
            </a:r>
            <a:r>
              <a:rPr lang="zh-TW" altLang="zh-TW" sz="2000" dirty="0">
                <a:solidFill>
                  <a:srgbClr val="FF0000"/>
                </a:solidFill>
                <a:latin typeface="微軟正黑體" panose="020B0604030504040204" pitchFamily="34" charset="-120"/>
                <a:ea typeface="微軟正黑體" panose="020B0604030504040204" pitchFamily="34" charset="-120"/>
              </a:rPr>
              <a:t>落马</a:t>
            </a:r>
            <a:r>
              <a:rPr lang="zh-TW" altLang="zh-TW" sz="2000" dirty="0">
                <a:latin typeface="微軟正黑體" panose="020B0604030504040204" pitchFamily="34" charset="-120"/>
                <a:ea typeface="微軟正黑體" panose="020B0604030504040204" pitchFamily="34" charset="-120"/>
              </a:rPr>
              <a:t>的辽宁“首虎”。陈铁新在丹东市、朝阳市主政期间，卖力迫害法轮功。</a:t>
            </a:r>
            <a:r>
              <a:rPr lang="en-US" altLang="zh-TW" sz="2000" dirty="0">
                <a:latin typeface="微軟正黑體" panose="020B0604030504040204" pitchFamily="34" charset="-120"/>
                <a:ea typeface="微軟正黑體" panose="020B0604030504040204" pitchFamily="34" charset="-120"/>
              </a:rPr>
              <a:t>2016</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22</a:t>
            </a:r>
            <a:r>
              <a:rPr lang="zh-TW" altLang="en-US" sz="2000" dirty="0">
                <a:latin typeface="微軟正黑體" panose="020B0604030504040204" pitchFamily="34" charset="-120"/>
                <a:ea typeface="微軟正黑體" panose="020B0604030504040204" pitchFamily="34" charset="-120"/>
              </a:rPr>
              <a:t>日被一審被</a:t>
            </a:r>
            <a:r>
              <a:rPr lang="zh-TW" altLang="en-US" sz="2000" dirty="0">
                <a:solidFill>
                  <a:srgbClr val="FF0000"/>
                </a:solidFill>
                <a:latin typeface="微軟正黑體" panose="020B0604030504040204" pitchFamily="34" charset="-120"/>
                <a:ea typeface="微軟正黑體" panose="020B0604030504040204" pitchFamily="34" charset="-120"/>
              </a:rPr>
              <a:t>判</a:t>
            </a:r>
            <a:r>
              <a:rPr lang="en-US" altLang="zh-TW" sz="2000" dirty="0">
                <a:solidFill>
                  <a:srgbClr val="FF0000"/>
                </a:solidFill>
                <a:latin typeface="微軟正黑體" panose="020B0604030504040204" pitchFamily="34" charset="-120"/>
                <a:ea typeface="微軟正黑體" panose="020B0604030504040204" pitchFamily="34" charset="-120"/>
              </a:rPr>
              <a:t>13</a:t>
            </a:r>
            <a:r>
              <a:rPr lang="zh-TW" altLang="en-US" sz="2000" dirty="0">
                <a:solidFill>
                  <a:srgbClr val="FF0000"/>
                </a:solidFill>
                <a:latin typeface="微軟正黑體" panose="020B0604030504040204" pitchFamily="34" charset="-120"/>
                <a:ea typeface="微軟正黑體" panose="020B0604030504040204" pitchFamily="34" charset="-120"/>
              </a:rPr>
              <a:t>年</a:t>
            </a:r>
            <a:r>
              <a:rPr lang="en-US" altLang="zh-TW" sz="2000" dirty="0">
                <a:solidFill>
                  <a:srgbClr val="FF0000"/>
                </a:solidFill>
                <a:latin typeface="微軟正黑體" panose="020B0604030504040204" pitchFamily="34" charset="-120"/>
                <a:ea typeface="微軟正黑體" panose="020B0604030504040204" pitchFamily="34" charset="-120"/>
              </a:rPr>
              <a:t>9</a:t>
            </a:r>
            <a:r>
              <a:rPr lang="zh-TW" altLang="en-US" sz="2000" dirty="0">
                <a:solidFill>
                  <a:srgbClr val="FF0000"/>
                </a:solidFill>
                <a:latin typeface="微軟正黑體" panose="020B0604030504040204" pitchFamily="34" charset="-120"/>
                <a:ea typeface="微軟正黑體" panose="020B0604030504040204" pitchFamily="34" charset="-120"/>
              </a:rPr>
              <a:t>個月。</a:t>
            </a:r>
            <a:endParaRPr lang="zh-TW" altLang="zh-TW" sz="2000" dirty="0">
              <a:solidFill>
                <a:srgbClr val="FF0000"/>
              </a:solidFill>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dirty="0">
                <a:solidFill>
                  <a:srgbClr val="00B050"/>
                </a:solidFill>
                <a:latin typeface="微軟正黑體" panose="020B0604030504040204" pitchFamily="34" charset="-120"/>
                <a:ea typeface="微軟正黑體" panose="020B0604030504040204" pitchFamily="34" charset="-120"/>
              </a:rPr>
              <a:t>张家成</a:t>
            </a:r>
            <a:r>
              <a:rPr lang="zh-TW" altLang="zh-TW" sz="2000" dirty="0">
                <a:latin typeface="微軟正黑體" panose="020B0604030504040204" pitchFamily="34" charset="-120"/>
                <a:ea typeface="微軟正黑體" panose="020B0604030504040204" pitchFamily="34" charset="-120"/>
              </a:rPr>
              <a:t>，省人大法制委员会主委，</a:t>
            </a:r>
            <a:r>
              <a:rPr lang="zh-TW" altLang="zh-TW" sz="2000" dirty="0">
                <a:solidFill>
                  <a:srgbClr val="FF0000"/>
                </a:solidFill>
                <a:latin typeface="微軟正黑體" panose="020B0604030504040204" pitchFamily="34" charset="-120"/>
                <a:ea typeface="微軟正黑體" panose="020B0604030504040204" pitchFamily="34" charset="-120"/>
              </a:rPr>
              <a:t>落马</a:t>
            </a:r>
            <a:r>
              <a:rPr lang="zh-TW" altLang="zh-TW" sz="2000" dirty="0">
                <a:latin typeface="微軟正黑體" panose="020B0604030504040204" pitchFamily="34" charset="-120"/>
                <a:ea typeface="微軟正黑體" panose="020B0604030504040204" pitchFamily="34" charset="-120"/>
              </a:rPr>
              <a:t>。张家成长期担任辽宁司法厅长、辽宁省监狱管理局第一政委、省政法委副书记，</a:t>
            </a:r>
            <a:r>
              <a:rPr lang="zh-TW" altLang="en-US" sz="2000" dirty="0">
                <a:solidFill>
                  <a:srgbClr val="C00000"/>
                </a:solidFill>
                <a:latin typeface="微軟正黑體" panose="020B0604030504040204" pitchFamily="34" charset="-120"/>
                <a:ea typeface="微軟正黑體" panose="020B0604030504040204" pitchFamily="34" charset="-120"/>
              </a:rPr>
              <a:t>是</a:t>
            </a:r>
            <a:r>
              <a:rPr lang="zh-CN" altLang="en-US" sz="2000" dirty="0">
                <a:solidFill>
                  <a:srgbClr val="C00000"/>
                </a:solidFill>
                <a:latin typeface="微軟正黑體" panose="020B0604030504040204" pitchFamily="34" charset="-120"/>
                <a:ea typeface="微軟正黑體" panose="020B0604030504040204" pitchFamily="34" charset="-120"/>
              </a:rPr>
              <a:t>原辽宁劳教系统头目</a:t>
            </a:r>
            <a:endParaRPr lang="en-US" altLang="zh-CN" sz="2000" dirty="0">
              <a:solidFill>
                <a:srgbClr val="C00000"/>
              </a:solidFill>
              <a:latin typeface="微軟正黑體" panose="020B0604030504040204" pitchFamily="34" charset="-120"/>
              <a:ea typeface="微軟正黑體" panose="020B0604030504040204" pitchFamily="34" charset="-120"/>
            </a:endParaRPr>
          </a:p>
          <a:p>
            <a:endParaRPr lang="zh-CN" altLang="en-US" sz="2000" b="1" dirty="0"/>
          </a:p>
          <a:p>
            <a:r>
              <a:rPr lang="zh-TW" altLang="zh-TW" sz="2000" dirty="0">
                <a:solidFill>
                  <a:srgbClr val="00B050"/>
                </a:solidFill>
                <a:latin typeface="微軟正黑體" panose="020B0604030504040204" pitchFamily="34" charset="-120"/>
                <a:ea typeface="微軟正黑體" panose="020B0604030504040204" pitchFamily="34" charset="-120"/>
              </a:rPr>
              <a:t>王阳</a:t>
            </a:r>
            <a:r>
              <a:rPr lang="zh-TW" altLang="zh-TW" sz="2000" dirty="0">
                <a:latin typeface="微軟正黑體" panose="020B0604030504040204" pitchFamily="34" charset="-120"/>
                <a:ea typeface="微軟正黑體" panose="020B0604030504040204" pitchFamily="34" charset="-120"/>
              </a:rPr>
              <a:t>，省人大常委会副主任</a:t>
            </a:r>
            <a:r>
              <a:rPr lang="zh-TW" altLang="en-US" sz="2000" dirty="0">
                <a:latin typeface="微軟正黑體" panose="020B0604030504040204" pitchFamily="34" charset="-120"/>
                <a:ea typeface="微軟正黑體" panose="020B0604030504040204" pitchFamily="34" charset="-120"/>
              </a:rPr>
              <a:t>。</a:t>
            </a:r>
            <a:r>
              <a:rPr lang="en-US" altLang="zh-CN" sz="2000" dirty="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a:t>
            </a:r>
            <a:r>
              <a:rPr lang="en-US" altLang="zh-CN" sz="2000" dirty="0">
                <a:latin typeface="微軟正黑體" panose="020B0604030504040204" pitchFamily="34" charset="-120"/>
                <a:ea typeface="微軟正黑體" panose="020B0604030504040204" pitchFamily="34" charset="-120"/>
              </a:rPr>
              <a:t>5</a:t>
            </a:r>
            <a:r>
              <a:rPr lang="zh-CN" altLang="en-US" sz="2000" dirty="0">
                <a:latin typeface="微軟正黑體" panose="020B0604030504040204" pitchFamily="34" charset="-120"/>
                <a:ea typeface="微軟正黑體" panose="020B0604030504040204" pitchFamily="34" charset="-120"/>
              </a:rPr>
              <a:t>月</a:t>
            </a:r>
            <a:r>
              <a:rPr lang="en-US" altLang="zh-CN" sz="2000" dirty="0">
                <a:latin typeface="微軟正黑體" panose="020B0604030504040204" pitchFamily="34" charset="-120"/>
                <a:ea typeface="微軟正黑體" panose="020B0604030504040204" pitchFamily="34" charset="-120"/>
              </a:rPr>
              <a:t>31</a:t>
            </a:r>
            <a:r>
              <a:rPr lang="zh-CN" altLang="en-US" sz="2000" dirty="0">
                <a:latin typeface="微軟正黑體" panose="020B0604030504040204" pitchFamily="34" charset="-120"/>
                <a:ea typeface="微軟正黑體" panose="020B0604030504040204" pitchFamily="34" charset="-120"/>
              </a:rPr>
              <a:t>日，被判</a:t>
            </a:r>
            <a:r>
              <a:rPr lang="zh-CN" altLang="en-US" sz="2000" dirty="0">
                <a:solidFill>
                  <a:srgbClr val="FF0000"/>
                </a:solidFill>
                <a:latin typeface="微軟正黑體" panose="020B0604030504040204" pitchFamily="34" charset="-120"/>
                <a:ea typeface="微軟正黑體" panose="020B0604030504040204" pitchFamily="34" charset="-120"/>
              </a:rPr>
              <a:t>有期徒刑</a:t>
            </a:r>
            <a:r>
              <a:rPr lang="en-US" altLang="zh-CN" sz="2000" dirty="0">
                <a:solidFill>
                  <a:srgbClr val="FF0000"/>
                </a:solidFill>
                <a:latin typeface="微軟正黑體" panose="020B0604030504040204" pitchFamily="34" charset="-120"/>
                <a:ea typeface="微軟正黑體" panose="020B0604030504040204" pitchFamily="34" charset="-120"/>
              </a:rPr>
              <a:t>16</a:t>
            </a:r>
            <a:r>
              <a:rPr lang="zh-CN" altLang="en-US" sz="2000" dirty="0">
                <a:solidFill>
                  <a:srgbClr val="FF0000"/>
                </a:solidFill>
                <a:latin typeface="微軟正黑體" panose="020B0604030504040204" pitchFamily="34" charset="-120"/>
                <a:ea typeface="微軟正黑體" panose="020B0604030504040204" pitchFamily="34" charset="-120"/>
              </a:rPr>
              <a:t>年</a:t>
            </a:r>
            <a:r>
              <a:rPr lang="en-US" altLang="zh-CN" sz="2000" dirty="0">
                <a:solidFill>
                  <a:srgbClr val="FF0000"/>
                </a:solidFill>
                <a:latin typeface="微軟正黑體" panose="020B0604030504040204" pitchFamily="34" charset="-120"/>
                <a:ea typeface="微軟正黑體" panose="020B0604030504040204" pitchFamily="34" charset="-120"/>
              </a:rPr>
              <a:t>6</a:t>
            </a:r>
            <a:r>
              <a:rPr lang="zh-CN" altLang="en-US" sz="2000" dirty="0">
                <a:solidFill>
                  <a:srgbClr val="FF0000"/>
                </a:solidFill>
                <a:latin typeface="微軟正黑體" panose="020B0604030504040204" pitchFamily="34" charset="-120"/>
                <a:ea typeface="微軟正黑體" panose="020B0604030504040204" pitchFamily="34" charset="-120"/>
              </a:rPr>
              <a:t>个月</a:t>
            </a:r>
            <a:r>
              <a:rPr lang="zh-CN" altLang="en-US" sz="2000" dirty="0">
                <a:latin typeface="微軟正黑體" panose="020B0604030504040204" pitchFamily="34" charset="-120"/>
                <a:ea typeface="微軟正黑體" panose="020B0604030504040204" pitchFamily="34" charset="-120"/>
              </a:rPr>
              <a:t>，</a:t>
            </a:r>
            <a:endParaRPr lang="en-US" altLang="zh-CN"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明慧网报导，王阳在鞍山、抚顺任职期间，有</a:t>
            </a:r>
            <a:r>
              <a:rPr lang="en-US" altLang="zh-TW" sz="2000" dirty="0">
                <a:latin typeface="微軟正黑體" panose="020B0604030504040204" pitchFamily="34" charset="-120"/>
                <a:ea typeface="微軟正黑體" panose="020B0604030504040204" pitchFamily="34" charset="-120"/>
              </a:rPr>
              <a:t>14</a:t>
            </a:r>
            <a:r>
              <a:rPr lang="zh-TW" altLang="zh-TW" sz="2000" dirty="0">
                <a:latin typeface="微軟正黑體" panose="020B0604030504040204" pitchFamily="34" charset="-120"/>
                <a:ea typeface="微軟正黑體" panose="020B0604030504040204" pitchFamily="34" charset="-120"/>
              </a:rPr>
              <a:t>名法轮功学员被迫害致死，是辽宁地区迫害法轮功的主要责任人之一。</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dirty="0">
                <a:solidFill>
                  <a:srgbClr val="00B050"/>
                </a:solidFill>
                <a:latin typeface="微軟正黑體" panose="020B0604030504040204" pitchFamily="34" charset="-120"/>
                <a:ea typeface="微軟正黑體" panose="020B0604030504040204" pitchFamily="34" charset="-120"/>
              </a:rPr>
              <a:t>王庆国</a:t>
            </a:r>
            <a:r>
              <a:rPr lang="zh-TW" altLang="zh-TW" sz="2000" dirty="0">
                <a:latin typeface="微軟正黑體" panose="020B0604030504040204" pitchFamily="34" charset="-120"/>
                <a:ea typeface="微軟正黑體" panose="020B0604030504040204" pitchFamily="34" charset="-120"/>
              </a:rPr>
              <a:t>，原辽宁省公安厅副厅长，</a:t>
            </a:r>
            <a:r>
              <a:rPr lang="en-US" altLang="zh-TW" sz="2000" dirty="0">
                <a:latin typeface="微軟正黑體" panose="020B0604030504040204" pitchFamily="34" charset="-120"/>
                <a:ea typeface="微軟正黑體" panose="020B0604030504040204" pitchFamily="34" charset="-120"/>
              </a:rPr>
              <a:t>2014</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9</a:t>
            </a:r>
            <a:r>
              <a:rPr lang="zh-TW" altLang="zh-TW" sz="2000" dirty="0">
                <a:latin typeface="微軟正黑體" panose="020B0604030504040204" pitchFamily="34" charset="-120"/>
                <a:ea typeface="微軟正黑體" panose="020B0604030504040204" pitchFamily="34" charset="-120"/>
              </a:rPr>
              <a:t>月患</a:t>
            </a:r>
            <a:r>
              <a:rPr lang="zh-TW" altLang="zh-TW" sz="2000" dirty="0">
                <a:solidFill>
                  <a:srgbClr val="FF0000"/>
                </a:solidFill>
                <a:latin typeface="微軟正黑體" panose="020B0604030504040204" pitchFamily="34" charset="-120"/>
                <a:ea typeface="微軟正黑體" panose="020B0604030504040204" pitchFamily="34" charset="-120"/>
              </a:rPr>
              <a:t>胰腺癌在痛苦中死去</a:t>
            </a:r>
            <a:r>
              <a:rPr lang="zh-TW" altLang="zh-TW" sz="2000" dirty="0">
                <a:latin typeface="微軟正黑體" panose="020B0604030504040204" pitchFamily="34" charset="-120"/>
                <a:ea typeface="微軟正黑體" panose="020B0604030504040204" pitchFamily="34" charset="-120"/>
              </a:rPr>
              <a:t>，年仅</a:t>
            </a:r>
            <a:r>
              <a:rPr lang="en-US" altLang="zh-TW" sz="2000" dirty="0">
                <a:latin typeface="微軟正黑體" panose="020B0604030504040204" pitchFamily="34" charset="-120"/>
                <a:ea typeface="微軟正黑體" panose="020B0604030504040204" pitchFamily="34" charset="-120"/>
              </a:rPr>
              <a:t>49</a:t>
            </a:r>
            <a:r>
              <a:rPr lang="zh-TW" altLang="zh-TW" sz="2000" dirty="0">
                <a:latin typeface="微軟正黑體" panose="020B0604030504040204" pitchFamily="34" charset="-120"/>
                <a:ea typeface="微軟正黑體" panose="020B0604030504040204" pitchFamily="34" charset="-120"/>
              </a:rPr>
              <a:t>岁。王庆国是</a:t>
            </a:r>
            <a:r>
              <a:rPr lang="en-US" altLang="zh-TW" sz="2000" dirty="0">
                <a:latin typeface="微軟正黑體" panose="020B0604030504040204" pitchFamily="34" charset="-120"/>
                <a:ea typeface="微軟正黑體" panose="020B0604030504040204" pitchFamily="34" charset="-120"/>
              </a:rPr>
              <a:t>2013</a:t>
            </a:r>
            <a:r>
              <a:rPr lang="zh-TW" altLang="zh-TW" sz="2000" dirty="0">
                <a:latin typeface="微軟正黑體" panose="020B0604030504040204" pitchFamily="34" charset="-120"/>
                <a:ea typeface="微軟正黑體" panose="020B0604030504040204" pitchFamily="34" charset="-120"/>
              </a:rPr>
              <a:t>年导致</a:t>
            </a:r>
            <a:r>
              <a:rPr lang="en-US" altLang="zh-TW" sz="2000" dirty="0">
                <a:latin typeface="微軟正黑體" panose="020B0604030504040204" pitchFamily="34" charset="-120"/>
                <a:ea typeface="微軟正黑體" panose="020B0604030504040204" pitchFamily="34" charset="-120"/>
              </a:rPr>
              <a:t>17</a:t>
            </a:r>
            <a:r>
              <a:rPr lang="zh-TW" altLang="zh-TW" sz="2000" dirty="0">
                <a:latin typeface="微軟正黑體" panose="020B0604030504040204" pitchFamily="34" charset="-120"/>
                <a:ea typeface="微軟正黑體" panose="020B0604030504040204" pitchFamily="34" charset="-120"/>
              </a:rPr>
              <a:t>名法轮功学员被非法判刑的“大连安锅案”的主要指挥者。</a:t>
            </a:r>
            <a:endParaRPr lang="en-US" altLang="zh-TW" sz="2000" dirty="0">
              <a:latin typeface="微軟正黑體" panose="020B0604030504040204" pitchFamily="34" charset="-120"/>
              <a:ea typeface="微軟正黑體" panose="020B0604030504040204" pitchFamily="34" charset="-120"/>
            </a:endParaRPr>
          </a:p>
        </p:txBody>
      </p:sp>
      <p:grpSp>
        <p:nvGrpSpPr>
          <p:cNvPr id="4" name="矩形 3"/>
          <p:cNvGrpSpPr/>
          <p:nvPr/>
        </p:nvGrpSpPr>
        <p:grpSpPr>
          <a:xfrm>
            <a:off x="0" y="0"/>
            <a:ext cx="9130602" cy="710745"/>
            <a:chOff x="-1" y="-1"/>
            <a:chExt cx="9130600" cy="836714"/>
          </a:xfrm>
        </p:grpSpPr>
        <p:sp>
          <p:nvSpPr>
            <p:cNvPr id="5"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6"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endParaRPr dirty="0"/>
            </a:p>
          </p:txBody>
        </p:sp>
      </p:grpSp>
      <p:sp>
        <p:nvSpPr>
          <p:cNvPr id="3" name="矩形 2"/>
          <p:cNvSpPr/>
          <p:nvPr/>
        </p:nvSpPr>
        <p:spPr>
          <a:xfrm>
            <a:off x="246227" y="62984"/>
            <a:ext cx="5806398" cy="584775"/>
          </a:xfrm>
          <a:prstGeom prst="rect">
            <a:avLst/>
          </a:prstGeom>
        </p:spPr>
        <p:txBody>
          <a:bodyPr wrap="none">
            <a:spAutoFit/>
          </a:bodyPr>
          <a:lstStyle/>
          <a:p>
            <a:r>
              <a:rPr lang="en-US" altLang="zh-TW" sz="3200" b="1" dirty="0">
                <a:solidFill>
                  <a:srgbClr val="FFFF00"/>
                </a:solidFill>
                <a:latin typeface="微軟正黑體" panose="020B0604030504040204" pitchFamily="34" charset="-120"/>
                <a:ea typeface="微軟正黑體" panose="020B0604030504040204" pitchFamily="34" charset="-120"/>
              </a:rPr>
              <a:t>13. </a:t>
            </a:r>
            <a:r>
              <a:rPr lang="zh-TW" altLang="zh-TW" sz="3200" b="1" dirty="0">
                <a:solidFill>
                  <a:srgbClr val="FFFF00"/>
                </a:solidFill>
                <a:latin typeface="微軟正黑體" panose="020B0604030504040204" pitchFamily="34" charset="-120"/>
                <a:ea typeface="微軟正黑體" panose="020B0604030504040204" pitchFamily="34" charset="-120"/>
              </a:rPr>
              <a:t>落马和入狱的部分辽宁高官</a:t>
            </a:r>
          </a:p>
        </p:txBody>
      </p:sp>
    </p:spTree>
    <p:extLst>
      <p:ext uri="{BB962C8B-B14F-4D97-AF65-F5344CB8AC3E}">
        <p14:creationId xmlns:p14="http://schemas.microsoft.com/office/powerpoint/2010/main" val="10576115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1923" y="835044"/>
            <a:ext cx="8928992" cy="4647426"/>
          </a:xfrm>
          <a:prstGeom prst="rect">
            <a:avLst/>
          </a:prstGeom>
        </p:spPr>
        <p:txBody>
          <a:bodyPr wrap="square">
            <a:spAutoFit/>
          </a:bodyPr>
          <a:lstStyle/>
          <a:p>
            <a:endParaRPr lang="en-US" altLang="zh-TW" sz="1600" dirty="0">
              <a:latin typeface="微軟正黑體" panose="020B0604030504040204" pitchFamily="34" charset="-120"/>
              <a:ea typeface="微軟正黑體" panose="020B0604030504040204" pitchFamily="34" charset="-120"/>
            </a:endParaRPr>
          </a:p>
          <a:p>
            <a:r>
              <a:rPr lang="zh-TW" altLang="zh-TW" sz="2000" dirty="0">
                <a:solidFill>
                  <a:srgbClr val="00B050"/>
                </a:solidFill>
                <a:latin typeface="微軟正黑體" panose="020B0604030504040204" pitchFamily="34" charset="-120"/>
                <a:ea typeface="微軟正黑體" panose="020B0604030504040204" pitchFamily="34" charset="-120"/>
              </a:rPr>
              <a:t>刘和</a:t>
            </a:r>
            <a:r>
              <a:rPr lang="zh-TW" altLang="zh-TW" sz="2000" dirty="0">
                <a:solidFill>
                  <a:srgbClr val="FF0000"/>
                </a:solidFill>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原沈阳市公安局长，被</a:t>
            </a:r>
            <a:r>
              <a:rPr lang="zh-TW" altLang="zh-TW" sz="2000" dirty="0">
                <a:solidFill>
                  <a:srgbClr val="FF0000"/>
                </a:solidFill>
                <a:latin typeface="微軟正黑體" panose="020B0604030504040204" pitchFamily="34" charset="-120"/>
                <a:ea typeface="微軟正黑體" panose="020B0604030504040204" pitchFamily="34" charset="-120"/>
              </a:rPr>
              <a:t>判刑</a:t>
            </a:r>
            <a:r>
              <a:rPr lang="en-US" altLang="zh-TW" sz="2000" dirty="0">
                <a:solidFill>
                  <a:srgbClr val="FF0000"/>
                </a:solidFill>
                <a:latin typeface="微軟正黑體" panose="020B0604030504040204" pitchFamily="34" charset="-120"/>
                <a:ea typeface="微軟正黑體" panose="020B0604030504040204" pitchFamily="34" charset="-120"/>
              </a:rPr>
              <a:t>20</a:t>
            </a:r>
            <a:r>
              <a:rPr lang="zh-TW" altLang="zh-TW" sz="2000" dirty="0">
                <a:latin typeface="微軟正黑體" panose="020B0604030504040204" pitchFamily="34" charset="-120"/>
                <a:ea typeface="微軟正黑體" panose="020B0604030504040204" pitchFamily="34" charset="-120"/>
              </a:rPr>
              <a:t>年。多次参与绑架、迫害法轮功学员的恶性事件，包括震惊海内外的虐杀法轮功学员高蓉蓉一案。</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dirty="0">
                <a:solidFill>
                  <a:srgbClr val="00B050"/>
                </a:solidFill>
                <a:latin typeface="微軟正黑體" panose="020B0604030504040204" pitchFamily="34" charset="-120"/>
                <a:ea typeface="微軟正黑體" panose="020B0604030504040204" pitchFamily="34" charset="-120"/>
              </a:rPr>
              <a:t>朱长波</a:t>
            </a:r>
            <a:r>
              <a:rPr lang="zh-TW" altLang="zh-TW" sz="2000" dirty="0">
                <a:latin typeface="微軟正黑體" panose="020B0604030504040204" pitchFamily="34" charset="-120"/>
                <a:ea typeface="微軟正黑體" panose="020B0604030504040204" pitchFamily="34" charset="-120"/>
              </a:rPr>
              <a:t>，本溪市公安副局长，辽宁省公安厅长李文喜的外甥，积极迫害法轮功，</a:t>
            </a:r>
            <a:r>
              <a:rPr lang="en-US" altLang="zh-TW" sz="2000" dirty="0">
                <a:latin typeface="微軟正黑體" panose="020B0604030504040204" pitchFamily="34" charset="-120"/>
                <a:ea typeface="微軟正黑體" panose="020B0604030504040204" pitchFamily="34" charset="-120"/>
              </a:rPr>
              <a:t>2009</a:t>
            </a:r>
            <a:r>
              <a:rPr lang="zh-TW" altLang="zh-TW" sz="2000" dirty="0">
                <a:latin typeface="微軟正黑體" panose="020B0604030504040204" pitchFamily="34" charset="-120"/>
                <a:ea typeface="微軟正黑體" panose="020B0604030504040204" pitchFamily="34" charset="-120"/>
              </a:rPr>
              <a:t>年端午节前后突发</a:t>
            </a:r>
            <a:r>
              <a:rPr lang="zh-TW" altLang="zh-TW" sz="2000" dirty="0">
                <a:solidFill>
                  <a:srgbClr val="FF0000"/>
                </a:solidFill>
                <a:latin typeface="微軟正黑體" panose="020B0604030504040204" pitchFamily="34" charset="-120"/>
                <a:ea typeface="微軟正黑體" panose="020B0604030504040204" pitchFamily="34" charset="-120"/>
              </a:rPr>
              <a:t>脑出血死亡，年仅</a:t>
            </a:r>
            <a:r>
              <a:rPr lang="en-US" altLang="zh-TW" sz="2000" dirty="0">
                <a:solidFill>
                  <a:srgbClr val="FF0000"/>
                </a:solidFill>
                <a:latin typeface="微軟正黑體" panose="020B0604030504040204" pitchFamily="34" charset="-120"/>
                <a:ea typeface="微軟正黑體" panose="020B0604030504040204" pitchFamily="34" charset="-120"/>
              </a:rPr>
              <a:t>47</a:t>
            </a:r>
            <a:r>
              <a:rPr lang="zh-TW" altLang="zh-TW" sz="2000" dirty="0">
                <a:solidFill>
                  <a:srgbClr val="FF0000"/>
                </a:solidFill>
                <a:latin typeface="微軟正黑體" panose="020B0604030504040204" pitchFamily="34" charset="-120"/>
                <a:ea typeface="微軟正黑體" panose="020B0604030504040204" pitchFamily="34" charset="-120"/>
              </a:rPr>
              <a:t>岁。</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dirty="0">
                <a:solidFill>
                  <a:srgbClr val="00B050"/>
                </a:solidFill>
                <a:latin typeface="微軟正黑體" panose="020B0604030504040204" pitchFamily="34" charset="-120"/>
                <a:ea typeface="微軟正黑體" panose="020B0604030504040204" pitchFamily="34" charset="-120"/>
              </a:rPr>
              <a:t>姜作勇、蔡哲夫</a:t>
            </a:r>
            <a:r>
              <a:rPr lang="zh-TW" altLang="zh-TW" sz="2000" dirty="0">
                <a:latin typeface="微軟正黑體" panose="020B0604030504040204" pitchFamily="34" charset="-120"/>
                <a:ea typeface="微軟正黑體" panose="020B0604030504040204" pitchFamily="34" charset="-120"/>
              </a:rPr>
              <a:t>，两人于</a:t>
            </a:r>
            <a:r>
              <a:rPr lang="en-US" altLang="zh-TW" sz="2000" dirty="0">
                <a:latin typeface="微軟正黑體" panose="020B0604030504040204" pitchFamily="34" charset="-120"/>
                <a:ea typeface="微軟正黑體" panose="020B0604030504040204" pitchFamily="34" charset="-120"/>
              </a:rPr>
              <a:t>2000</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zh-TW" sz="2000" dirty="0">
                <a:latin typeface="微軟正黑體" panose="020B0604030504040204" pitchFamily="34" charset="-120"/>
                <a:ea typeface="微軟正黑體" panose="020B0604030504040204" pitchFamily="34" charset="-120"/>
              </a:rPr>
              <a:t>月就任丹东市长和市委书记，不遗余力地迫害了近千名法轮功学员。</a:t>
            </a:r>
            <a:endParaRPr lang="en-US"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2004</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3</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60</a:t>
            </a:r>
            <a:r>
              <a:rPr lang="zh-TW" altLang="zh-TW" sz="2000" dirty="0">
                <a:latin typeface="微軟正黑體" panose="020B0604030504040204" pitchFamily="34" charset="-120"/>
                <a:ea typeface="微軟正黑體" panose="020B0604030504040204" pitchFamily="34" charset="-120"/>
              </a:rPr>
              <a:t>岁的</a:t>
            </a:r>
            <a:r>
              <a:rPr lang="zh-TW" altLang="en-US" sz="2000" dirty="0">
                <a:latin typeface="微軟正黑體" panose="020B0604030504040204" pitchFamily="34" charset="-120"/>
                <a:ea typeface="微軟正黑體" panose="020B0604030504040204" pitchFamily="34" charset="-120"/>
              </a:rPr>
              <a:t>前</a:t>
            </a:r>
            <a:r>
              <a:rPr lang="zh-TW" altLang="zh-TW" sz="2000" dirty="0">
                <a:latin typeface="微軟正黑體" panose="020B0604030504040204" pitchFamily="34" charset="-120"/>
                <a:ea typeface="微軟正黑體" panose="020B0604030504040204" pitchFamily="34" charset="-120"/>
              </a:rPr>
              <a:t>丹东市长</a:t>
            </a:r>
            <a:r>
              <a:rPr lang="zh-TW" altLang="zh-TW" sz="2000" dirty="0">
                <a:solidFill>
                  <a:srgbClr val="00B050"/>
                </a:solidFill>
                <a:latin typeface="微軟正黑體" panose="020B0604030504040204" pitchFamily="34" charset="-120"/>
                <a:ea typeface="微軟正黑體" panose="020B0604030504040204" pitchFamily="34" charset="-120"/>
              </a:rPr>
              <a:t>蔡哲夫</a:t>
            </a:r>
            <a:r>
              <a:rPr lang="zh-TW" altLang="zh-TW" sz="2000" dirty="0">
                <a:latin typeface="微軟正黑體" panose="020B0604030504040204" pitchFamily="34" charset="-120"/>
                <a:ea typeface="微軟正黑體" panose="020B0604030504040204" pitchFamily="34" charset="-120"/>
              </a:rPr>
              <a:t> </a:t>
            </a:r>
            <a:r>
              <a:rPr lang="en-US" altLang="zh-TW" sz="2000" dirty="0">
                <a:solidFill>
                  <a:srgbClr val="FF0000"/>
                </a:solidFill>
                <a:latin typeface="微軟正黑體" panose="020B0604030504040204" pitchFamily="34" charset="-120"/>
                <a:ea typeface="微軟正黑體" panose="020B0604030504040204" pitchFamily="34" charset="-120"/>
              </a:rPr>
              <a:t>“</a:t>
            </a:r>
            <a:r>
              <a:rPr lang="zh-TW" altLang="zh-TW" sz="2000" dirty="0">
                <a:solidFill>
                  <a:srgbClr val="FF0000"/>
                </a:solidFill>
                <a:latin typeface="微軟正黑體" panose="020B0604030504040204" pitchFamily="34" charset="-120"/>
                <a:ea typeface="微軟正黑體" panose="020B0604030504040204" pitchFamily="34" charset="-120"/>
              </a:rPr>
              <a:t>意外身亡”</a:t>
            </a:r>
            <a:r>
              <a:rPr lang="zh-TW"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官方隱瞞其死因。</a:t>
            </a:r>
            <a:endParaRPr lang="en-US"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2011</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7</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59</a:t>
            </a:r>
            <a:r>
              <a:rPr lang="zh-TW" altLang="zh-TW" sz="2000" dirty="0">
                <a:latin typeface="微軟正黑體" panose="020B0604030504040204" pitchFamily="34" charset="-120"/>
                <a:ea typeface="微軟正黑體" panose="020B0604030504040204" pitchFamily="34" charset="-120"/>
              </a:rPr>
              <a:t>岁的</a:t>
            </a:r>
            <a:r>
              <a:rPr lang="zh-TW" altLang="en-US" sz="2000" dirty="0">
                <a:latin typeface="微軟正黑體" panose="020B0604030504040204" pitchFamily="34" charset="-120"/>
                <a:ea typeface="微軟正黑體" panose="020B0604030504040204" pitchFamily="34" charset="-120"/>
              </a:rPr>
              <a:t>前丹東市委書記</a:t>
            </a:r>
            <a:r>
              <a:rPr lang="zh-TW" altLang="zh-TW" sz="2000" dirty="0">
                <a:solidFill>
                  <a:srgbClr val="00B050"/>
                </a:solidFill>
                <a:latin typeface="微軟正黑體" panose="020B0604030504040204" pitchFamily="34" charset="-120"/>
                <a:ea typeface="微軟正黑體" panose="020B0604030504040204" pitchFamily="34" charset="-120"/>
              </a:rPr>
              <a:t>姜作勇</a:t>
            </a:r>
            <a:r>
              <a:rPr lang="zh-TW" altLang="zh-TW" sz="2000" dirty="0">
                <a:latin typeface="微軟正黑體" panose="020B0604030504040204" pitchFamily="34" charset="-120"/>
                <a:ea typeface="微軟正黑體" panose="020B0604030504040204" pitchFamily="34" charset="-120"/>
              </a:rPr>
              <a:t>因</a:t>
            </a:r>
            <a:r>
              <a:rPr lang="zh-TW" altLang="zh-TW" sz="2000" dirty="0">
                <a:solidFill>
                  <a:srgbClr val="FF0000"/>
                </a:solidFill>
                <a:latin typeface="微軟正黑體" panose="020B0604030504040204" pitchFamily="34" charset="-120"/>
                <a:ea typeface="微軟正黑體" panose="020B0604030504040204" pitchFamily="34" charset="-120"/>
              </a:rPr>
              <a:t>胰腺癌</a:t>
            </a:r>
            <a:r>
              <a:rPr lang="zh-TW" altLang="zh-TW" sz="2000" dirty="0">
                <a:latin typeface="微軟正黑體" panose="020B0604030504040204" pitchFamily="34" charset="-120"/>
                <a:ea typeface="微軟正黑體" panose="020B0604030504040204" pitchFamily="34" charset="-120"/>
              </a:rPr>
              <a:t>死于沈阳。</a:t>
            </a:r>
            <a:endParaRPr lang="en-US" altLang="zh-TW" sz="2000" dirty="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zh-CN" altLang="en-US" sz="2000" dirty="0">
                <a:solidFill>
                  <a:srgbClr val="00B050"/>
                </a:solidFill>
                <a:latin typeface="微軟正黑體" panose="020B0604030504040204" pitchFamily="34" charset="-120"/>
                <a:ea typeface="微軟正黑體" panose="020B0604030504040204" pitchFamily="34" charset="-120"/>
              </a:rPr>
              <a:t>苏宏章</a:t>
            </a:r>
            <a:r>
              <a:rPr lang="zh-TW" altLang="en-US" sz="2000" dirty="0">
                <a:latin typeface="微軟正黑體" panose="020B0604030504040204" pitchFamily="34" charset="-120"/>
                <a:ea typeface="微軟正黑體" panose="020B0604030504040204" pitchFamily="34" charset="-120"/>
              </a:rPr>
              <a:t>，</a:t>
            </a:r>
            <a:r>
              <a:rPr lang="zh-CN" altLang="en-US" sz="2000" dirty="0">
                <a:latin typeface="微軟正黑體" panose="020B0604030504040204" pitchFamily="34" charset="-120"/>
                <a:ea typeface="微軟正黑體" panose="020B0604030504040204" pitchFamily="34" charset="-120"/>
              </a:rPr>
              <a:t>辽宁前政法书记</a:t>
            </a:r>
            <a:r>
              <a:rPr lang="zh-TW" altLang="en-US" sz="2000" dirty="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 </a:t>
            </a:r>
            <a:r>
              <a:rPr lang="en-US" altLang="zh-TW" sz="2000" dirty="0">
                <a:latin typeface="微軟正黑體" panose="020B0604030504040204" pitchFamily="34" charset="-120"/>
                <a:ea typeface="微軟正黑體" panose="020B0604030504040204" pitchFamily="34" charset="-120"/>
              </a:rPr>
              <a:t>5</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19</a:t>
            </a:r>
            <a:r>
              <a:rPr lang="zh-TW" altLang="en-US" sz="2000" dirty="0">
                <a:latin typeface="微軟正黑體" panose="020B0604030504040204" pitchFamily="34" charset="-120"/>
                <a:ea typeface="微軟正黑體" panose="020B0604030504040204" pitchFamily="34" charset="-120"/>
              </a:rPr>
              <a:t>日</a:t>
            </a:r>
            <a:r>
              <a:rPr lang="zh-CN" altLang="en-US" sz="2000" dirty="0">
                <a:solidFill>
                  <a:srgbClr val="FF0000"/>
                </a:solidFill>
                <a:latin typeface="微軟正黑體" panose="020B0604030504040204" pitchFamily="34" charset="-120"/>
                <a:ea typeface="微軟正黑體" panose="020B0604030504040204" pitchFamily="34" charset="-120"/>
              </a:rPr>
              <a:t>获刑</a:t>
            </a:r>
            <a:r>
              <a:rPr lang="en-US" altLang="zh-CN" sz="2000" dirty="0">
                <a:solidFill>
                  <a:srgbClr val="FF0000"/>
                </a:solidFill>
                <a:latin typeface="微軟正黑體" panose="020B0604030504040204" pitchFamily="34" charset="-120"/>
                <a:ea typeface="微軟正黑體" panose="020B0604030504040204" pitchFamily="34" charset="-120"/>
              </a:rPr>
              <a:t>14</a:t>
            </a:r>
            <a:r>
              <a:rPr lang="zh-CN" altLang="en-US" sz="2000" dirty="0">
                <a:solidFill>
                  <a:srgbClr val="FF0000"/>
                </a:solidFill>
                <a:latin typeface="微軟正黑體" panose="020B0604030504040204" pitchFamily="34" charset="-120"/>
                <a:ea typeface="微軟正黑體" panose="020B0604030504040204" pitchFamily="34" charset="-120"/>
              </a:rPr>
              <a:t>年</a:t>
            </a:r>
            <a:r>
              <a:rPr lang="zh-TW" altLang="en-US" sz="2000" dirty="0">
                <a:latin typeface="微軟正黑體" panose="020B0604030504040204" pitchFamily="34" charset="-120"/>
                <a:ea typeface="微軟正黑體" panose="020B0604030504040204" pitchFamily="34" charset="-120"/>
              </a:rPr>
              <a:t>，</a:t>
            </a:r>
            <a:r>
              <a:rPr lang="zh-CN" altLang="en-US" sz="2000" dirty="0">
                <a:latin typeface="微軟正黑體" panose="020B0604030504040204" pitchFamily="34" charset="-120"/>
                <a:ea typeface="微軟正黑體" panose="020B0604030504040204" pitchFamily="34" charset="-120"/>
              </a:rPr>
              <a:t>罚金人民币</a:t>
            </a:r>
            <a:r>
              <a:rPr lang="en-US" altLang="zh-CN" sz="2000" dirty="0">
                <a:latin typeface="微軟正黑體" panose="020B0604030504040204" pitchFamily="34" charset="-120"/>
                <a:ea typeface="微軟正黑體" panose="020B0604030504040204" pitchFamily="34" charset="-120"/>
              </a:rPr>
              <a:t>200</a:t>
            </a:r>
            <a:r>
              <a:rPr lang="zh-CN" altLang="en-US" sz="2000" dirty="0">
                <a:latin typeface="微軟正黑體" panose="020B0604030504040204" pitchFamily="34" charset="-120"/>
                <a:ea typeface="微軟正黑體" panose="020B0604030504040204" pitchFamily="34" charset="-120"/>
              </a:rPr>
              <a:t>万元。苏宏章曾跟随中共前党魁江泽民迫害法轮功，被海外“追查迫害法轮功国际组织” 列为追查对象。</a:t>
            </a:r>
            <a:endParaRPr lang="zh-TW" altLang="zh-TW" sz="2000" dirty="0">
              <a:latin typeface="微軟正黑體" panose="020B0604030504040204" pitchFamily="34" charset="-120"/>
              <a:ea typeface="微軟正黑體" panose="020B0604030504040204" pitchFamily="34" charset="-120"/>
            </a:endParaRPr>
          </a:p>
        </p:txBody>
      </p:sp>
      <p:grpSp>
        <p:nvGrpSpPr>
          <p:cNvPr id="4" name="矩形 3"/>
          <p:cNvGrpSpPr/>
          <p:nvPr/>
        </p:nvGrpSpPr>
        <p:grpSpPr>
          <a:xfrm>
            <a:off x="0" y="0"/>
            <a:ext cx="9130602" cy="710745"/>
            <a:chOff x="-1" y="-1"/>
            <a:chExt cx="9130600" cy="836714"/>
          </a:xfrm>
        </p:grpSpPr>
        <p:sp>
          <p:nvSpPr>
            <p:cNvPr id="5"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6"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endParaRPr dirty="0"/>
            </a:p>
          </p:txBody>
        </p:sp>
      </p:grpSp>
      <p:sp>
        <p:nvSpPr>
          <p:cNvPr id="3" name="矩形 2"/>
          <p:cNvSpPr/>
          <p:nvPr/>
        </p:nvSpPr>
        <p:spPr>
          <a:xfrm>
            <a:off x="224298" y="62984"/>
            <a:ext cx="5806398" cy="584775"/>
          </a:xfrm>
          <a:prstGeom prst="rect">
            <a:avLst/>
          </a:prstGeom>
        </p:spPr>
        <p:txBody>
          <a:bodyPr wrap="none">
            <a:spAutoFit/>
          </a:bodyPr>
          <a:lstStyle/>
          <a:p>
            <a:r>
              <a:rPr lang="en-US" altLang="zh-TW" sz="3200" b="1" dirty="0">
                <a:solidFill>
                  <a:srgbClr val="FFFF00"/>
                </a:solidFill>
                <a:latin typeface="微軟正黑體" panose="020B0604030504040204" pitchFamily="34" charset="-120"/>
                <a:ea typeface="微軟正黑體" panose="020B0604030504040204" pitchFamily="34" charset="-120"/>
              </a:rPr>
              <a:t>14. </a:t>
            </a:r>
            <a:r>
              <a:rPr lang="zh-TW" altLang="zh-TW" sz="3200" b="1" dirty="0">
                <a:solidFill>
                  <a:srgbClr val="FFFF00"/>
                </a:solidFill>
                <a:latin typeface="微軟正黑體" panose="020B0604030504040204" pitchFamily="34" charset="-120"/>
                <a:ea typeface="微軟正黑體" panose="020B0604030504040204" pitchFamily="34" charset="-120"/>
              </a:rPr>
              <a:t>落马和入狱的部分辽宁高官</a:t>
            </a:r>
          </a:p>
        </p:txBody>
      </p:sp>
    </p:spTree>
    <p:extLst>
      <p:ext uri="{BB962C8B-B14F-4D97-AF65-F5344CB8AC3E}">
        <p14:creationId xmlns:p14="http://schemas.microsoft.com/office/powerpoint/2010/main" val="3923037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矩形 3"/>
          <p:cNvGrpSpPr/>
          <p:nvPr/>
        </p:nvGrpSpPr>
        <p:grpSpPr>
          <a:xfrm>
            <a:off x="9166" y="11178"/>
            <a:ext cx="9130602" cy="710745"/>
            <a:chOff x="-1" y="-1"/>
            <a:chExt cx="9130600" cy="836714"/>
          </a:xfrm>
        </p:grpSpPr>
        <p:sp>
          <p:nvSpPr>
            <p:cNvPr id="6"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7"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endParaRPr dirty="0"/>
            </a:p>
          </p:txBody>
        </p:sp>
      </p:grpSp>
      <p:sp>
        <p:nvSpPr>
          <p:cNvPr id="2" name="矩形 1"/>
          <p:cNvSpPr/>
          <p:nvPr/>
        </p:nvSpPr>
        <p:spPr>
          <a:xfrm>
            <a:off x="107504" y="836712"/>
            <a:ext cx="8856984" cy="5755422"/>
          </a:xfrm>
          <a:prstGeom prst="rect">
            <a:avLst/>
          </a:prstGeom>
        </p:spPr>
        <p:txBody>
          <a:bodyPr wrap="square">
            <a:spAutoFit/>
          </a:bodyPr>
          <a:lstStyle/>
          <a:p>
            <a:r>
              <a:rPr lang="zh-TW" altLang="zh-TW" sz="2000" b="1" u="sng" dirty="0">
                <a:latin typeface="微軟正黑體" panose="020B0604030504040204" pitchFamily="34" charset="-120"/>
                <a:ea typeface="微軟正黑體" panose="020B0604030504040204" pitchFamily="34" charset="-120"/>
              </a:rPr>
              <a:t>国保队长谩骂法轮功当场猝死</a:t>
            </a:r>
          </a:p>
          <a:p>
            <a:r>
              <a:rPr lang="en-US" altLang="zh-TW" sz="2000" dirty="0">
                <a:latin typeface="微軟正黑體" panose="020B0604030504040204" pitchFamily="34" charset="-120"/>
                <a:ea typeface="微軟正黑體" panose="020B0604030504040204" pitchFamily="34" charset="-120"/>
              </a:rPr>
              <a:t> </a:t>
            </a:r>
            <a:r>
              <a:rPr lang="zh-TW" altLang="zh-TW" sz="2000" dirty="0">
                <a:latin typeface="微軟正黑體" panose="020B0604030504040204" pitchFamily="34" charset="-120"/>
                <a:ea typeface="微軟正黑體" panose="020B0604030504040204" pitchFamily="34" charset="-120"/>
              </a:rPr>
              <a:t>辽宁普兰店市国保大队长</a:t>
            </a:r>
            <a:r>
              <a:rPr lang="zh-TW" altLang="zh-TW" sz="2000" b="1" dirty="0">
                <a:solidFill>
                  <a:srgbClr val="00B050"/>
                </a:solidFill>
                <a:latin typeface="微軟正黑體" panose="020B0604030504040204" pitchFamily="34" charset="-120"/>
                <a:ea typeface="微軟正黑體" panose="020B0604030504040204" pitchFamily="34" charset="-120"/>
              </a:rPr>
              <a:t>李绍举</a:t>
            </a:r>
            <a:r>
              <a:rPr lang="zh-TW" altLang="zh-TW" sz="2000" dirty="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2015</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2</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9</a:t>
            </a:r>
            <a:r>
              <a:rPr lang="zh-TW" altLang="zh-TW" sz="2000" dirty="0">
                <a:latin typeface="微軟正黑體" panose="020B0604030504040204" pitchFamily="34" charset="-120"/>
                <a:ea typeface="微軟正黑體" panose="020B0604030504040204" pitchFamily="34" charset="-120"/>
              </a:rPr>
              <a:t>日在布置工作内部会议上，</a:t>
            </a:r>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大喊大叫，谩骂法轮功，企图发起再一次迫害。李绍举正起劲疯狂的时候，</a:t>
            </a:r>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忽然一下子栽在桌子上，</a:t>
            </a:r>
            <a:r>
              <a:rPr lang="zh-TW" altLang="zh-TW" sz="2000" dirty="0">
                <a:solidFill>
                  <a:srgbClr val="FF0000"/>
                </a:solidFill>
                <a:latin typeface="微軟正黑體" panose="020B0604030504040204" pitchFamily="34" charset="-120"/>
                <a:ea typeface="微軟正黑體" panose="020B0604030504040204" pitchFamily="34" charset="-120"/>
              </a:rPr>
              <a:t>当场脑出血猝死</a:t>
            </a:r>
            <a:r>
              <a:rPr lang="zh-TW" altLang="zh-TW" sz="2000" dirty="0">
                <a:latin typeface="微軟正黑體" panose="020B0604030504040204" pitchFamily="34" charset="-120"/>
                <a:ea typeface="微軟正黑體" panose="020B0604030504040204" pitchFamily="34" charset="-120"/>
              </a:rPr>
              <a:t>。</a:t>
            </a:r>
          </a:p>
          <a:p>
            <a:r>
              <a:rPr lang="en-US" altLang="zh-TW" sz="2000" dirty="0">
                <a:latin typeface="微軟正黑體" panose="020B0604030504040204" pitchFamily="34" charset="-120"/>
                <a:ea typeface="微軟正黑體" panose="020B0604030504040204" pitchFamily="34" charset="-120"/>
              </a:rPr>
              <a:t> </a:t>
            </a:r>
            <a:endParaRPr lang="zh-TW" altLang="zh-TW" sz="2000" b="1" u="sng" dirty="0">
              <a:latin typeface="微軟正黑體" panose="020B0604030504040204" pitchFamily="34" charset="-120"/>
              <a:ea typeface="微軟正黑體" panose="020B0604030504040204" pitchFamily="34" charset="-120"/>
            </a:endParaRPr>
          </a:p>
          <a:p>
            <a:r>
              <a:rPr lang="zh-TW" altLang="zh-TW" sz="2000" b="1" u="sng" dirty="0">
                <a:latin typeface="微軟正黑體" panose="020B0604030504040204" pitchFamily="34" charset="-120"/>
                <a:ea typeface="微軟正黑體" panose="020B0604030504040204" pitchFamily="34" charset="-120"/>
              </a:rPr>
              <a:t>“先进典型”先进了地狱</a:t>
            </a:r>
          </a:p>
          <a:p>
            <a:r>
              <a:rPr lang="zh-TW" altLang="zh-TW" sz="2000" b="1" dirty="0">
                <a:solidFill>
                  <a:srgbClr val="00B050"/>
                </a:solidFill>
                <a:latin typeface="微軟正黑體" panose="020B0604030504040204" pitchFamily="34" charset="-120"/>
                <a:ea typeface="微軟正黑體" panose="020B0604030504040204" pitchFamily="34" charset="-120"/>
              </a:rPr>
              <a:t>潘石</a:t>
            </a:r>
            <a:r>
              <a:rPr lang="zh-TW" altLang="zh-TW" sz="2000" dirty="0">
                <a:latin typeface="微軟正黑體" panose="020B0604030504040204" pitchFamily="34" charset="-120"/>
                <a:ea typeface="微軟正黑體" panose="020B0604030504040204" pitchFamily="34" charset="-120"/>
              </a:rPr>
              <a:t>，朝阳县柳城派出所所长，疯狂迫害法轮功，</a:t>
            </a:r>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被朝阳市“</a:t>
            </a:r>
            <a:r>
              <a:rPr lang="en-US" altLang="zh-TW" sz="2000" dirty="0">
                <a:latin typeface="微軟正黑體" panose="020B0604030504040204" pitchFamily="34" charset="-120"/>
                <a:ea typeface="微軟正黑體" panose="020B0604030504040204" pitchFamily="34" charset="-120"/>
              </a:rPr>
              <a:t>610”</a:t>
            </a:r>
            <a:r>
              <a:rPr lang="zh-TW" altLang="zh-TW" sz="2000" dirty="0">
                <a:latin typeface="微軟正黑體" panose="020B0604030504040204" pitchFamily="34" charset="-120"/>
                <a:ea typeface="微軟正黑體" panose="020B0604030504040204" pitchFamily="34" charset="-120"/>
              </a:rPr>
              <a:t>树为“先进典型”。潘石在城乡演讲</a:t>
            </a:r>
            <a:r>
              <a:rPr lang="en-US" altLang="zh-TW" sz="2000" dirty="0">
                <a:latin typeface="微軟正黑體" panose="020B0604030504040204" pitchFamily="34" charset="-120"/>
                <a:ea typeface="微軟正黑體" panose="020B0604030504040204" pitchFamily="34" charset="-120"/>
              </a:rPr>
              <a:t>20</a:t>
            </a:r>
            <a:r>
              <a:rPr lang="zh-TW" altLang="zh-TW" sz="2000" dirty="0">
                <a:latin typeface="微軟正黑體" panose="020B0604030504040204" pitchFamily="34" charset="-120"/>
                <a:ea typeface="微軟正黑體" panose="020B0604030504040204" pitchFamily="34" charset="-120"/>
              </a:rPr>
              <a:t>场，</a:t>
            </a:r>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他演讲时叫嚣：“我不怕报应，就打、就抓，共产党我跟定了！”</a:t>
            </a:r>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两个月后，</a:t>
            </a:r>
            <a:r>
              <a:rPr lang="en-US" altLang="zh-TW" sz="2000" dirty="0">
                <a:latin typeface="微軟正黑體" panose="020B0604030504040204" pitchFamily="34" charset="-120"/>
                <a:ea typeface="微軟正黑體" panose="020B0604030504040204" pitchFamily="34" charset="-120"/>
              </a:rPr>
              <a:t>2010</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19</a:t>
            </a:r>
            <a:r>
              <a:rPr lang="zh-TW" altLang="zh-TW" sz="2000" dirty="0">
                <a:latin typeface="微軟正黑體" panose="020B0604030504040204" pitchFamily="34" charset="-120"/>
                <a:ea typeface="微軟正黑體" panose="020B0604030504040204" pitchFamily="34" charset="-120"/>
              </a:rPr>
              <a:t>日，潘石在</a:t>
            </a:r>
            <a:r>
              <a:rPr lang="en-US" altLang="zh-TW" sz="2000" dirty="0">
                <a:latin typeface="微軟正黑體" panose="020B0604030504040204" pitchFamily="34" charset="-120"/>
                <a:ea typeface="微軟正黑體" panose="020B0604030504040204" pitchFamily="34" charset="-120"/>
              </a:rPr>
              <a:t>41</a:t>
            </a:r>
            <a:r>
              <a:rPr lang="zh-TW" altLang="zh-TW" sz="2000" dirty="0">
                <a:latin typeface="微軟正黑體" panose="020B0604030504040204" pitchFamily="34" charset="-120"/>
                <a:ea typeface="微軟正黑體" panose="020B0604030504040204" pitchFamily="34" charset="-120"/>
              </a:rPr>
              <a:t>岁生日那天</a:t>
            </a:r>
            <a:r>
              <a:rPr lang="zh-TW" altLang="zh-TW" sz="2000" dirty="0">
                <a:solidFill>
                  <a:srgbClr val="FF0000"/>
                </a:solidFill>
                <a:latin typeface="微軟正黑體" panose="020B0604030504040204" pitchFamily="34" charset="-120"/>
                <a:ea typeface="微軟正黑體" panose="020B0604030504040204" pitchFamily="34" charset="-120"/>
              </a:rPr>
              <a:t>暴死</a:t>
            </a:r>
            <a:r>
              <a:rPr lang="zh-TW" altLang="zh-TW" sz="2000" dirty="0">
                <a:latin typeface="微軟正黑體" panose="020B0604030504040204" pitchFamily="34" charset="-120"/>
                <a:ea typeface="微軟正黑體" panose="020B0604030504040204" pitchFamily="34" charset="-120"/>
              </a:rPr>
              <a:t>，</a:t>
            </a:r>
            <a:r>
              <a:rPr lang="zh-TW" altLang="zh-TW" sz="2000" dirty="0">
                <a:solidFill>
                  <a:srgbClr val="FF0000"/>
                </a:solidFill>
                <a:latin typeface="微軟正黑體" panose="020B0604030504040204" pitchFamily="34" charset="-120"/>
                <a:ea typeface="微軟正黑體" panose="020B0604030504040204" pitchFamily="34" charset="-120"/>
              </a:rPr>
              <a:t>“先进”了地狱。</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b="1" dirty="0">
                <a:solidFill>
                  <a:srgbClr val="00B050"/>
                </a:solidFill>
                <a:latin typeface="微軟正黑體" panose="020B0604030504040204" pitchFamily="34" charset="-120"/>
                <a:ea typeface="微軟正黑體" panose="020B0604030504040204" pitchFamily="34" charset="-120"/>
              </a:rPr>
              <a:t>刘忠波</a:t>
            </a:r>
            <a:r>
              <a:rPr lang="zh-TW" altLang="zh-TW" sz="2000" dirty="0">
                <a:latin typeface="微軟正黑體" panose="020B0604030504040204" pitchFamily="34" charset="-120"/>
                <a:ea typeface="微軟正黑體" panose="020B0604030504040204" pitchFamily="34" charset="-120"/>
              </a:rPr>
              <a:t>先后担任瓦房店复州城镇和驼山乡派出所所长，非法抓捕、殴打法轮功学员。</a:t>
            </a:r>
            <a:r>
              <a:rPr lang="en-US" altLang="zh-TW" sz="2000" dirty="0">
                <a:latin typeface="微軟正黑體" panose="020B0604030504040204" pitchFamily="34" charset="-120"/>
                <a:ea typeface="微軟正黑體" panose="020B0604030504040204" pitchFamily="34" charset="-120"/>
              </a:rPr>
              <a:t>2004</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zh-TW" sz="2000" dirty="0">
                <a:latin typeface="微軟正黑體" panose="020B0604030504040204" pitchFamily="34" charset="-120"/>
                <a:ea typeface="微軟正黑體" panose="020B0604030504040204" pitchFamily="34" charset="-120"/>
              </a:rPr>
              <a:t>月，在一次乘车途中，刘忠波从车窗探出头来向后望，</a:t>
            </a:r>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被后面开来的一辆</a:t>
            </a:r>
            <a:r>
              <a:rPr lang="zh-TW" altLang="zh-TW" sz="2000" dirty="0">
                <a:solidFill>
                  <a:srgbClr val="FF0000"/>
                </a:solidFill>
                <a:latin typeface="微軟正黑體" panose="020B0604030504040204" pitchFamily="34" charset="-120"/>
                <a:ea typeface="微軟正黑體" panose="020B0604030504040204" pitchFamily="34" charset="-120"/>
              </a:rPr>
              <a:t>大货车撞到头部，当场死亡，身首异处</a:t>
            </a:r>
            <a:r>
              <a:rPr lang="zh-TW" altLang="zh-TW" sz="2000" dirty="0">
                <a:latin typeface="微軟正黑體" panose="020B0604030504040204" pitchFamily="34" charset="-120"/>
                <a:ea typeface="微軟正黑體" panose="020B0604030504040204" pitchFamily="34" charset="-120"/>
              </a:rPr>
              <a:t>。</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b="1" dirty="0">
                <a:solidFill>
                  <a:srgbClr val="00B050"/>
                </a:solidFill>
                <a:latin typeface="微軟正黑體" panose="020B0604030504040204" pitchFamily="34" charset="-120"/>
                <a:ea typeface="微軟正黑體" panose="020B0604030504040204" pitchFamily="34" charset="-120"/>
              </a:rPr>
              <a:t>郝建光</a:t>
            </a:r>
            <a:r>
              <a:rPr lang="zh-TW" altLang="zh-TW" sz="2000" dirty="0">
                <a:latin typeface="微軟正黑體" panose="020B0604030504040204" pitchFamily="34" charset="-120"/>
                <a:ea typeface="微軟正黑體" panose="020B0604030504040204" pitchFamily="34" charset="-120"/>
              </a:rPr>
              <a:t>，抚顺市国保支队长，非法抓捕法轮功学员，动辄实施“上大挂”、</a:t>
            </a:r>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电击、“老虎凳”、“劈腿”等酷刑。郝建光于</a:t>
            </a:r>
            <a:r>
              <a:rPr lang="en-US" altLang="zh-TW" sz="2000" dirty="0">
                <a:latin typeface="微軟正黑體" panose="020B0604030504040204" pitchFamily="34" charset="-120"/>
                <a:ea typeface="微軟正黑體" panose="020B0604030504040204" pitchFamily="34" charset="-120"/>
              </a:rPr>
              <a:t>2011</a:t>
            </a:r>
            <a:r>
              <a:rPr lang="zh-TW" altLang="zh-TW" sz="2000" dirty="0">
                <a:latin typeface="微軟正黑體" panose="020B0604030504040204" pitchFamily="34" charset="-120"/>
                <a:ea typeface="微軟正黑體" panose="020B0604030504040204" pitchFamily="34" charset="-120"/>
              </a:rPr>
              <a:t>年以贪赃访民的鉅款，被判</a:t>
            </a:r>
            <a:r>
              <a:rPr lang="zh-TW" altLang="zh-TW" sz="2000" dirty="0">
                <a:solidFill>
                  <a:srgbClr val="FF0000"/>
                </a:solidFill>
                <a:latin typeface="微軟正黑體" panose="020B0604030504040204" pitchFamily="34" charset="-120"/>
                <a:ea typeface="微軟正黑體" panose="020B0604030504040204" pitchFamily="34" charset="-120"/>
              </a:rPr>
              <a:t>无期徒刑</a:t>
            </a:r>
            <a:r>
              <a:rPr lang="zh-TW" altLang="zh-TW" sz="2000" dirty="0">
                <a:latin typeface="微軟正黑體" panose="020B0604030504040204" pitchFamily="34" charset="-120"/>
                <a:ea typeface="微軟正黑體" panose="020B0604030504040204" pitchFamily="34" charset="-120"/>
              </a:rPr>
              <a:t>，</a:t>
            </a:r>
            <a:r>
              <a:rPr lang="zh-TW" altLang="zh-TW" sz="2000" dirty="0">
                <a:solidFill>
                  <a:srgbClr val="FF0000"/>
                </a:solidFill>
                <a:latin typeface="微軟正黑體" panose="020B0604030504040204" pitchFamily="34" charset="-120"/>
                <a:ea typeface="微軟正黑體" panose="020B0604030504040204" pitchFamily="34" charset="-120"/>
              </a:rPr>
              <a:t>在执行判决的前</a:t>
            </a:r>
            <a:r>
              <a:rPr lang="en-US" altLang="zh-TW" sz="2000" dirty="0">
                <a:solidFill>
                  <a:srgbClr val="FF0000"/>
                </a:solidFill>
                <a:latin typeface="微軟正黑體" panose="020B0604030504040204" pitchFamily="34" charset="-120"/>
                <a:ea typeface="微軟正黑體" panose="020B0604030504040204" pitchFamily="34" charset="-120"/>
              </a:rPr>
              <a:t>3</a:t>
            </a:r>
            <a:r>
              <a:rPr lang="zh-TW" altLang="zh-TW" sz="2000" dirty="0">
                <a:solidFill>
                  <a:srgbClr val="FF0000"/>
                </a:solidFill>
                <a:latin typeface="微軟正黑體" panose="020B0604030504040204" pitchFamily="34" charset="-120"/>
                <a:ea typeface="微軟正黑體" panose="020B0604030504040204" pitchFamily="34" charset="-120"/>
              </a:rPr>
              <a:t>天，死于沈阳公安局看守所</a:t>
            </a:r>
            <a:r>
              <a:rPr lang="zh-TW" altLang="zh-TW" sz="2000" dirty="0">
                <a:latin typeface="微軟正黑體" panose="020B0604030504040204" pitchFamily="34" charset="-120"/>
                <a:ea typeface="微軟正黑體" panose="020B0604030504040204" pitchFamily="34" charset="-120"/>
              </a:rPr>
              <a:t>。</a:t>
            </a:r>
          </a:p>
        </p:txBody>
      </p:sp>
      <p:sp>
        <p:nvSpPr>
          <p:cNvPr id="3" name="矩形 2"/>
          <p:cNvSpPr/>
          <p:nvPr/>
        </p:nvSpPr>
        <p:spPr>
          <a:xfrm>
            <a:off x="107504" y="104940"/>
            <a:ext cx="4575291" cy="584775"/>
          </a:xfrm>
          <a:prstGeom prst="rect">
            <a:avLst/>
          </a:prstGeom>
        </p:spPr>
        <p:txBody>
          <a:bodyPr wrap="none">
            <a:spAutoFit/>
          </a:bodyPr>
          <a:lstStyle/>
          <a:p>
            <a:r>
              <a:rPr lang="en-US" altLang="zh-TW" sz="3200" b="1" dirty="0">
                <a:solidFill>
                  <a:srgbClr val="FFFF00"/>
                </a:solidFill>
                <a:latin typeface="微軟正黑體" panose="020B0604030504040204" pitchFamily="34" charset="-120"/>
                <a:ea typeface="微軟正黑體" panose="020B0604030504040204" pitchFamily="34" charset="-120"/>
              </a:rPr>
              <a:t>15. </a:t>
            </a:r>
            <a:r>
              <a:rPr lang="zh-TW" altLang="en-US" sz="3200" b="1" dirty="0">
                <a:solidFill>
                  <a:srgbClr val="FFFF00"/>
                </a:solidFill>
                <a:latin typeface="微軟正黑體" panose="020B0604030504040204" pitchFamily="34" charset="-120"/>
                <a:ea typeface="微軟正黑體" panose="020B0604030504040204" pitchFamily="34" charset="-120"/>
              </a:rPr>
              <a:t>恶人遭恶报</a:t>
            </a:r>
            <a:r>
              <a:rPr lang="zh-TW" altLang="zh-TW" sz="3200" b="1" dirty="0">
                <a:solidFill>
                  <a:srgbClr val="FFFF00"/>
                </a:solidFill>
                <a:latin typeface="微軟正黑體" panose="020B0604030504040204" pitchFamily="34" charset="-120"/>
                <a:ea typeface="微軟正黑體" panose="020B0604030504040204" pitchFamily="34" charset="-120"/>
              </a:rPr>
              <a:t>典型案例</a:t>
            </a:r>
          </a:p>
        </p:txBody>
      </p:sp>
      <p:sp>
        <p:nvSpPr>
          <p:cNvPr id="4" name="矩形 3"/>
          <p:cNvSpPr/>
          <p:nvPr/>
        </p:nvSpPr>
        <p:spPr>
          <a:xfrm>
            <a:off x="3635896" y="6519446"/>
            <a:ext cx="5328592" cy="338554"/>
          </a:xfrm>
          <a:prstGeom prst="rect">
            <a:avLst/>
          </a:prstGeom>
        </p:spPr>
        <p:txBody>
          <a:bodyPr wrap="square">
            <a:spAutoFit/>
          </a:bodyPr>
          <a:lstStyle/>
          <a:p>
            <a:r>
              <a:rPr lang="en-US" altLang="zh-TW" sz="1600" dirty="0">
                <a:latin typeface="微軟正黑體" panose="020B0604030504040204" pitchFamily="34" charset="-120"/>
                <a:ea typeface="微軟正黑體" panose="020B0604030504040204" pitchFamily="34" charset="-120"/>
              </a:rPr>
              <a:t>【</a:t>
            </a:r>
            <a:r>
              <a:rPr lang="zh-TW" altLang="en-US" sz="1600" dirty="0">
                <a:latin typeface="微軟正黑體" panose="020B0604030504040204" pitchFamily="34" charset="-120"/>
                <a:ea typeface="微軟正黑體" panose="020B0604030504040204" pitchFamily="34" charset="-120"/>
              </a:rPr>
              <a:t>大紀元</a:t>
            </a:r>
            <a:r>
              <a:rPr lang="en-US" altLang="zh-TW" sz="1600" dirty="0">
                <a:latin typeface="微軟正黑體" panose="020B0604030504040204" pitchFamily="34" charset="-120"/>
                <a:ea typeface="微軟正黑體" panose="020B0604030504040204" pitchFamily="34" charset="-120"/>
              </a:rPr>
              <a:t>】</a:t>
            </a:r>
            <a:r>
              <a:rPr lang="zh-TW" altLang="zh-TW" sz="1600" dirty="0">
                <a:latin typeface="微軟正黑體" panose="020B0604030504040204" pitchFamily="34" charset="-120"/>
                <a:ea typeface="微軟正黑體" panose="020B0604030504040204" pitchFamily="34" charset="-120"/>
              </a:rPr>
              <a:t>迫害法轮功遭厄运　明慧网记载</a:t>
            </a:r>
            <a:r>
              <a:rPr lang="en-US" altLang="zh-TW" sz="1600" dirty="0">
                <a:latin typeface="微軟正黑體" panose="020B0604030504040204" pitchFamily="34" charset="-120"/>
                <a:ea typeface="微軟正黑體" panose="020B0604030504040204" pitchFamily="34" charset="-120"/>
              </a:rPr>
              <a:t>7</a:t>
            </a:r>
            <a:r>
              <a:rPr lang="zh-TW" altLang="zh-TW" sz="1600" dirty="0">
                <a:latin typeface="微軟正黑體" panose="020B0604030504040204" pitchFamily="34" charset="-120"/>
                <a:ea typeface="微軟正黑體" panose="020B0604030504040204" pitchFamily="34" charset="-120"/>
              </a:rPr>
              <a:t>省约</a:t>
            </a:r>
            <a:r>
              <a:rPr lang="en-US" altLang="zh-TW" sz="1600" dirty="0">
                <a:latin typeface="微軟正黑體" panose="020B0604030504040204" pitchFamily="34" charset="-120"/>
                <a:ea typeface="微軟正黑體" panose="020B0604030504040204" pitchFamily="34" charset="-120"/>
              </a:rPr>
              <a:t>7</a:t>
            </a:r>
            <a:r>
              <a:rPr lang="zh-TW" altLang="zh-TW" sz="1600" dirty="0">
                <a:latin typeface="微軟正黑體" panose="020B0604030504040204" pitchFamily="34" charset="-120"/>
                <a:ea typeface="微軟正黑體" panose="020B0604030504040204" pitchFamily="34" charset="-120"/>
              </a:rPr>
              <a:t>千案例</a:t>
            </a:r>
          </a:p>
        </p:txBody>
      </p:sp>
    </p:spTree>
    <p:extLst>
      <p:ext uri="{BB962C8B-B14F-4D97-AF65-F5344CB8AC3E}">
        <p14:creationId xmlns:p14="http://schemas.microsoft.com/office/powerpoint/2010/main" val="527040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p:cNvSpPr/>
          <p:nvPr/>
        </p:nvSpPr>
        <p:spPr>
          <a:xfrm>
            <a:off x="0" y="0"/>
            <a:ext cx="9130602" cy="639707"/>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文字方塊 1"/>
          <p:cNvSpPr txBox="1"/>
          <p:nvPr/>
        </p:nvSpPr>
        <p:spPr>
          <a:xfrm>
            <a:off x="120920" y="58493"/>
            <a:ext cx="3253411" cy="584275"/>
          </a:xfrm>
          <a:prstGeom prst="rect">
            <a:avLst/>
          </a:prstGeom>
          <a:noFill/>
        </p:spPr>
        <p:txBody>
          <a:bodyPr wrap="none" lIns="90942" tIns="45472" rIns="90942" bIns="45472" rtlCol="0">
            <a:spAutoFit/>
          </a:bodyPr>
          <a:lstStyle/>
          <a:p>
            <a:pPr fontAlgn="base"/>
            <a:r>
              <a:rPr lang="en-US" altLang="zh-TW" sz="3200" b="1" dirty="0">
                <a:solidFill>
                  <a:srgbClr val="0070C0"/>
                </a:solidFill>
                <a:latin typeface="微軟正黑體" panose="020B0604030504040204" pitchFamily="34" charset="-120"/>
                <a:ea typeface="微軟正黑體" panose="020B0604030504040204" pitchFamily="34" charset="-120"/>
              </a:rPr>
              <a:t>16-1.</a:t>
            </a:r>
            <a:r>
              <a:rPr lang="zh-TW" altLang="en-US" sz="3200" b="1" dirty="0">
                <a:solidFill>
                  <a:srgbClr val="0070C0"/>
                </a:solidFill>
                <a:latin typeface="微軟正黑體" panose="020B0604030504040204" pitchFamily="34" charset="-120"/>
                <a:ea typeface="微軟正黑體" panose="020B0604030504040204" pitchFamily="34" charset="-120"/>
              </a:rPr>
              <a:t>切入点参考</a:t>
            </a:r>
          </a:p>
        </p:txBody>
      </p:sp>
      <p:sp>
        <p:nvSpPr>
          <p:cNvPr id="4" name="矩形 3"/>
          <p:cNvSpPr/>
          <p:nvPr/>
        </p:nvSpPr>
        <p:spPr>
          <a:xfrm>
            <a:off x="47053" y="764703"/>
            <a:ext cx="9036496" cy="5970865"/>
          </a:xfrm>
          <a:prstGeom prst="rect">
            <a:avLst/>
          </a:prstGeom>
        </p:spPr>
        <p:txBody>
          <a:bodyPr wrap="square">
            <a:spAutoFit/>
          </a:bodyPr>
          <a:lstStyle/>
          <a:p>
            <a:r>
              <a:rPr lang="zh-CN" altLang="en-US" sz="2000" b="1" dirty="0">
                <a:solidFill>
                  <a:srgbClr val="0070C0"/>
                </a:solidFill>
                <a:latin typeface="微軟正黑體" panose="020B0604030504040204" pitchFamily="34" charset="-120"/>
                <a:ea typeface="微軟正黑體" panose="020B0604030504040204" pitchFamily="34" charset="-120"/>
              </a:rPr>
              <a:t>切入点参考</a:t>
            </a:r>
            <a:r>
              <a:rPr lang="en-US" altLang="zh-CN" sz="2000" b="1" dirty="0">
                <a:solidFill>
                  <a:srgbClr val="0070C0"/>
                </a:solidFill>
                <a:latin typeface="微軟正黑體" panose="020B0604030504040204" pitchFamily="34" charset="-120"/>
                <a:ea typeface="微軟正黑體" panose="020B0604030504040204" pitchFamily="34" charset="-120"/>
              </a:rPr>
              <a:t>1</a:t>
            </a:r>
            <a:r>
              <a:rPr lang="zh-CN" altLang="en-US" sz="2000" b="1" dirty="0">
                <a:solidFill>
                  <a:srgbClr val="0070C0"/>
                </a:solidFill>
                <a:latin typeface="微軟正黑體" panose="020B0604030504040204" pitchFamily="34" charset="-120"/>
                <a:ea typeface="微軟正黑體" panose="020B0604030504040204" pitchFamily="34" charset="-120"/>
              </a:rPr>
              <a:t>：</a:t>
            </a:r>
            <a:endParaRPr lang="en-US" sz="2000" b="1" dirty="0">
              <a:solidFill>
                <a:srgbClr val="0070C0"/>
              </a:solidFill>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张主任，您好！现在从高层到民众都在议论对法轮功的迫害就要停止了，这种情况下如何保护好自己和家人很重要。因为国内信息封锁，好多新闻您可能不知道</a:t>
            </a:r>
            <a:r>
              <a:rPr lang="en-US" dirty="0">
                <a:latin typeface="微軟正黑體" panose="020B0604030504040204" pitchFamily="34" charset="-120"/>
                <a:ea typeface="微軟正黑體" panose="020B0604030504040204" pitchFamily="34" charset="-120"/>
              </a:rPr>
              <a:t>…</a:t>
            </a:r>
          </a:p>
          <a:p>
            <a:r>
              <a:rPr lang="en-US" dirty="0">
                <a:latin typeface="微軟正黑體" panose="020B0604030504040204" pitchFamily="34" charset="-120"/>
                <a:ea typeface="微軟正黑體" panose="020B0604030504040204" pitchFamily="34" charset="-120"/>
              </a:rPr>
              <a:t> </a:t>
            </a:r>
          </a:p>
          <a:p>
            <a:r>
              <a:rPr lang="zh-CN" altLang="en-US" b="1" dirty="0">
                <a:latin typeface="微軟正黑體" panose="020B0604030504040204" pitchFamily="34" charset="-120"/>
                <a:ea typeface="微軟正黑體" panose="020B0604030504040204" pitchFamily="34" charset="-120"/>
              </a:rPr>
              <a:t>（根据情况讲）</a:t>
            </a:r>
            <a:endParaRPr lang="en-US" b="1"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今年</a:t>
            </a:r>
            <a:r>
              <a:rPr lang="zh-TW" altLang="en-US" dirty="0">
                <a:latin typeface="微軟正黑體" panose="020B0604030504040204" pitchFamily="34" charset="-120"/>
                <a:ea typeface="微軟正黑體" panose="020B0604030504040204" pitchFamily="34" charset="-120"/>
              </a:rPr>
              <a:t>一月到十月</a:t>
            </a:r>
            <a:r>
              <a:rPr lang="zh-CN" altLang="en-US" dirty="0">
                <a:latin typeface="微軟正黑體" panose="020B0604030504040204" pitchFamily="34" charset="-120"/>
                <a:ea typeface="微軟正黑體" panose="020B0604030504040204" pitchFamily="34" charset="-120"/>
              </a:rPr>
              <a:t>，中国各地有</a:t>
            </a:r>
            <a:r>
              <a:rPr lang="en-US" altLang="zh-CN" dirty="0">
                <a:latin typeface="微軟正黑體" panose="020B0604030504040204" pitchFamily="34" charset="-120"/>
                <a:ea typeface="微軟正黑體" panose="020B0604030504040204" pitchFamily="34" charset="-120"/>
              </a:rPr>
              <a:t>72</a:t>
            </a:r>
            <a:r>
              <a:rPr lang="zh-CN" altLang="en-US" dirty="0">
                <a:latin typeface="微軟正黑體" panose="020B0604030504040204" pitchFamily="34" charset="-120"/>
                <a:ea typeface="微軟正黑體" panose="020B0604030504040204" pitchFamily="34" charset="-120"/>
              </a:rPr>
              <a:t>名法轮功学员被无罪释放</a:t>
            </a:r>
            <a:r>
              <a:rPr lang="zh-TW" alt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近期网络公开中国新闻出版总署第</a:t>
            </a:r>
            <a:r>
              <a:rPr lang="en-US" dirty="0">
                <a:latin typeface="微軟正黑體" panose="020B0604030504040204" pitchFamily="34" charset="-120"/>
                <a:ea typeface="微軟正黑體" panose="020B0604030504040204" pitchFamily="34" charset="-120"/>
              </a:rPr>
              <a:t>50</a:t>
            </a:r>
            <a:r>
              <a:rPr lang="zh-CN" altLang="en-US" dirty="0">
                <a:latin typeface="微軟正黑體" panose="020B0604030504040204" pitchFamily="34" charset="-120"/>
                <a:ea typeface="微軟正黑體" panose="020B0604030504040204" pitchFamily="34" charset="-120"/>
              </a:rPr>
              <a:t>号令，废除</a:t>
            </a:r>
            <a:r>
              <a:rPr lang="en-US" dirty="0">
                <a:latin typeface="微軟正黑體" panose="020B0604030504040204" pitchFamily="34" charset="-120"/>
                <a:ea typeface="微軟正黑體" panose="020B0604030504040204" pitchFamily="34" charset="-120"/>
              </a:rPr>
              <a:t>99</a:t>
            </a:r>
            <a:r>
              <a:rPr lang="zh-CN" altLang="en-US" dirty="0">
                <a:latin typeface="微軟正黑體" panose="020B0604030504040204" pitchFamily="34" charset="-120"/>
                <a:ea typeface="微軟正黑體" panose="020B0604030504040204" pitchFamily="34" charset="-120"/>
              </a:rPr>
              <a:t>年江泽民对法轮功书籍的出版禁令，承认法轮功书籍合法</a:t>
            </a:r>
            <a:r>
              <a:rPr lang="en-US" dirty="0">
                <a:latin typeface="微軟正黑體" panose="020B0604030504040204" pitchFamily="34" charset="-120"/>
                <a:ea typeface="微軟正黑體" panose="020B0604030504040204" pitchFamily="34" charset="-120"/>
              </a:rPr>
              <a:t>, </a:t>
            </a:r>
            <a:r>
              <a:rPr lang="zh-CN" altLang="en-US" dirty="0">
                <a:latin typeface="微軟正黑體" panose="020B0604030504040204" pitchFamily="34" charset="-120"/>
                <a:ea typeface="微軟正黑體" panose="020B0604030504040204" pitchFamily="34" charset="-120"/>
              </a:rPr>
              <a:t>说明中共从高层到地方，中共内部出现对迫害政策的抵制，反腐中落马的都是紧跟江泽民迫害法轮功的人，最典型的例子就是江泽民下令成立的中共迫害法轮功的指挥系统‘</a:t>
            </a:r>
            <a:r>
              <a:rPr lang="en-US" dirty="0">
                <a:latin typeface="微軟正黑體" panose="020B0604030504040204" pitchFamily="34" charset="-120"/>
                <a:ea typeface="微軟正黑體" panose="020B0604030504040204" pitchFamily="34" charset="-120"/>
              </a:rPr>
              <a:t>610’</a:t>
            </a:r>
            <a:r>
              <a:rPr lang="zh-CN" altLang="en-US" dirty="0">
                <a:latin typeface="微軟正黑體" panose="020B0604030504040204" pitchFamily="34" charset="-120"/>
                <a:ea typeface="微軟正黑體" panose="020B0604030504040204" pitchFamily="34" charset="-120"/>
              </a:rPr>
              <a:t>在中央的一二三把手，周永康</a:t>
            </a:r>
            <a:r>
              <a:rPr lang="zh-TW" alt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李东生和张越全部落马，</a:t>
            </a:r>
            <a:endParaRPr lang="en-US" altLang="zh-CN" dirty="0">
              <a:latin typeface="微軟正黑體" panose="020B0604030504040204" pitchFamily="34" charset="-120"/>
              <a:ea typeface="微軟正黑體" panose="020B0604030504040204" pitchFamily="34" charset="-120"/>
            </a:endParaRPr>
          </a:p>
          <a:p>
            <a:r>
              <a:rPr lang="zh-TW" altLang="en-US">
                <a:solidFill>
                  <a:schemeClr val="accent6">
                    <a:lumMod val="50000"/>
                  </a:schemeClr>
                </a:solidFill>
                <a:latin typeface="微軟正黑體" panose="020B0604030504040204" pitchFamily="34" charset="-120"/>
                <a:ea typeface="微軟正黑體" panose="020B0604030504040204" pitchFamily="34" charset="-120"/>
              </a:rPr>
              <a:t>辽宁</a:t>
            </a:r>
            <a:r>
              <a:rPr lang="zh-CN" altLang="en-US">
                <a:latin typeface="微軟正黑體" panose="020B0604030504040204" pitchFamily="34" charset="-120"/>
                <a:ea typeface="微軟正黑體" panose="020B0604030504040204" pitchFamily="34" charset="-120"/>
              </a:rPr>
              <a:t>从</a:t>
            </a:r>
            <a:r>
              <a:rPr lang="zh-CN" altLang="en-US" dirty="0">
                <a:solidFill>
                  <a:srgbClr val="00B050"/>
                </a:solidFill>
                <a:latin typeface="微軟正黑體" panose="020B0604030504040204" pitchFamily="34" charset="-120"/>
                <a:ea typeface="微軟正黑體" panose="020B0604030504040204" pitchFamily="34" charset="-120"/>
              </a:rPr>
              <a:t>薄熙来</a:t>
            </a:r>
            <a:r>
              <a:rPr lang="zh-CN" altLang="en-US" dirty="0">
                <a:latin typeface="微軟正黑體" panose="020B0604030504040204" pitchFamily="34" charset="-120"/>
                <a:ea typeface="微軟正黑體" panose="020B0604030504040204" pitchFamily="34" charset="-120"/>
              </a:rPr>
              <a:t>到</a:t>
            </a:r>
            <a:r>
              <a:rPr lang="zh-TW" altLang="zh-TW" dirty="0">
                <a:solidFill>
                  <a:srgbClr val="00B050"/>
                </a:solidFill>
                <a:latin typeface="微軟正黑體" panose="020B0604030504040204" pitchFamily="34" charset="-120"/>
                <a:ea typeface="微軟正黑體" panose="020B0604030504040204" pitchFamily="34" charset="-120"/>
              </a:rPr>
              <a:t>王珉</a:t>
            </a:r>
            <a:r>
              <a:rPr lang="zh-CN" altLang="en-US" dirty="0">
                <a:latin typeface="微軟正黑體" panose="020B0604030504040204" pitchFamily="34" charset="-120"/>
                <a:ea typeface="微軟正黑體" panose="020B0604030504040204" pitchFamily="34" charset="-120"/>
              </a:rPr>
              <a:t>都积极推行江泽民迫害政策，结果两人都</a:t>
            </a:r>
            <a:r>
              <a:rPr lang="zh-CN" altLang="en-US">
                <a:latin typeface="微軟正黑體" panose="020B0604030504040204" pitchFamily="34" charset="-120"/>
                <a:ea typeface="微軟正黑體" panose="020B0604030504040204" pitchFamily="34" charset="-120"/>
              </a:rPr>
              <a:t>被</a:t>
            </a:r>
            <a:r>
              <a:rPr lang="zh-TW" altLang="en-US">
                <a:latin typeface="微軟正黑體" panose="020B0604030504040204" pitchFamily="34" charset="-120"/>
                <a:ea typeface="微軟正黑體" panose="020B0604030504040204" pitchFamily="34" charset="-120"/>
              </a:rPr>
              <a:t>判</a:t>
            </a:r>
            <a:r>
              <a:rPr lang="zh-TW" altLang="en-US">
                <a:solidFill>
                  <a:srgbClr val="FF0000"/>
                </a:solidFill>
                <a:latin typeface="微軟正黑體" panose="020B0604030504040204" pitchFamily="34" charset="-120"/>
                <a:ea typeface="微軟正黑體" panose="020B0604030504040204" pitchFamily="34" charset="-120"/>
              </a:rPr>
              <a:t>无期徒刑</a:t>
            </a:r>
            <a:r>
              <a:rPr lang="zh-CN" altLang="en-US">
                <a:latin typeface="微軟正黑體" panose="020B0604030504040204" pitchFamily="34" charset="-120"/>
                <a:ea typeface="微軟正黑體" panose="020B0604030504040204" pitchFamily="34" charset="-120"/>
              </a:rPr>
              <a:t>，</a:t>
            </a:r>
            <a:endParaRPr lang="en-US" altLang="zh-CN"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辽</a:t>
            </a:r>
            <a:r>
              <a:rPr lang="zh-TW" altLang="zh-TW">
                <a:latin typeface="微軟正黑體" panose="020B0604030504040204" pitchFamily="34" charset="-120"/>
                <a:ea typeface="微軟正黑體" panose="020B0604030504040204" pitchFamily="34" charset="-120"/>
              </a:rPr>
              <a:t>宁省</a:t>
            </a:r>
            <a:r>
              <a:rPr lang="zh-TW" altLang="en-US">
                <a:latin typeface="微軟正黑體" panose="020B0604030504040204" pitchFamily="34" charset="-120"/>
                <a:ea typeface="微軟正黑體" panose="020B0604030504040204" pitchFamily="34" charset="-120"/>
              </a:rPr>
              <a:t>因为</a:t>
            </a:r>
            <a:r>
              <a:rPr lang="zh-TW" altLang="zh-TW">
                <a:latin typeface="微軟正黑體" panose="020B0604030504040204" pitchFamily="34" charset="-120"/>
                <a:ea typeface="微軟正黑體" panose="020B0604030504040204" pitchFamily="34" charset="-120"/>
              </a:rPr>
              <a:t>迫害</a:t>
            </a:r>
            <a:r>
              <a:rPr lang="zh-TW" altLang="zh-TW" dirty="0">
                <a:latin typeface="微軟正黑體" panose="020B0604030504040204" pitchFamily="34" charset="-120"/>
                <a:ea typeface="微軟正黑體" panose="020B0604030504040204" pitchFamily="34" charset="-120"/>
              </a:rPr>
              <a:t>法轮</a:t>
            </a:r>
            <a:r>
              <a:rPr lang="zh-TW" altLang="zh-TW">
                <a:latin typeface="微軟正黑體" panose="020B0604030504040204" pitchFamily="34" charset="-120"/>
                <a:ea typeface="微軟正黑體" panose="020B0604030504040204" pitchFamily="34" charset="-120"/>
              </a:rPr>
              <a:t>功</a:t>
            </a:r>
            <a:r>
              <a:rPr lang="zh-TW" altLang="en-US">
                <a:latin typeface="微軟正黑體" panose="020B0604030504040204" pitchFamily="34" charset="-120"/>
                <a:ea typeface="微軟正黑體" panose="020B0604030504040204" pitchFamily="34" charset="-120"/>
              </a:rPr>
              <a:t>被</a:t>
            </a:r>
            <a:r>
              <a:rPr lang="zh-TW" altLang="en-US">
                <a:solidFill>
                  <a:srgbClr val="0070C0"/>
                </a:solidFill>
                <a:latin typeface="微軟正黑體" panose="020B0604030504040204" pitchFamily="34" charset="-120"/>
                <a:ea typeface="微軟正黑體" panose="020B0604030504040204" pitchFamily="34" charset="-120"/>
              </a:rPr>
              <a:t>国际组织</a:t>
            </a:r>
            <a:r>
              <a:rPr lang="zh-TW" altLang="en-US">
                <a:latin typeface="微軟正黑體" panose="020B0604030504040204" pitchFamily="34" charset="-120"/>
                <a:ea typeface="微軟正黑體" panose="020B0604030504040204" pitchFamily="34" charset="-120"/>
              </a:rPr>
              <a:t>追查</a:t>
            </a:r>
            <a:r>
              <a:rPr lang="zh-TW" altLang="en-US" dirty="0">
                <a:latin typeface="微軟正黑體" panose="020B0604030504040204" pitchFamily="34" charset="-120"/>
                <a:ea typeface="微軟正黑體" panose="020B0604030504040204" pitchFamily="34" charset="-120"/>
              </a:rPr>
              <a:t>的</a:t>
            </a:r>
            <a:r>
              <a:rPr lang="zh-CN" altLang="en-US" dirty="0">
                <a:latin typeface="微軟正黑體" panose="020B0604030504040204" pitchFamily="34" charset="-120"/>
                <a:ea typeface="微軟正黑體" panose="020B0604030504040204" pitchFamily="34" charset="-120"/>
              </a:rPr>
              <a:t>有</a:t>
            </a:r>
            <a:r>
              <a:rPr lang="en-US" altLang="zh-CN" dirty="0">
                <a:solidFill>
                  <a:srgbClr val="C00000"/>
                </a:solidFill>
                <a:latin typeface="微軟正黑體" panose="020B0604030504040204" pitchFamily="34" charset="-120"/>
                <a:ea typeface="微軟正黑體" panose="020B0604030504040204" pitchFamily="34" charset="-120"/>
              </a:rPr>
              <a:t>4868</a:t>
            </a:r>
            <a:r>
              <a:rPr lang="zh-TW" altLang="en-US" dirty="0">
                <a:solidFill>
                  <a:srgbClr val="C00000"/>
                </a:solidFill>
                <a:latin typeface="微軟正黑體" panose="020B0604030504040204" pitchFamily="34" charset="-120"/>
                <a:ea typeface="微軟正黑體" panose="020B0604030504040204" pitchFamily="34" charset="-120"/>
              </a:rPr>
              <a:t>人</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因迫害修炼人</a:t>
            </a:r>
            <a:r>
              <a:rPr lang="zh-TW" altLang="zh-TW">
                <a:solidFill>
                  <a:srgbClr val="0070C0"/>
                </a:solidFill>
                <a:latin typeface="微軟正黑體" panose="020B0604030504040204" pitchFamily="34" charset="-120"/>
                <a:ea typeface="微軟正黑體" panose="020B0604030504040204" pitchFamily="34" charset="-120"/>
              </a:rPr>
              <a:t>遭厄运</a:t>
            </a:r>
            <a:r>
              <a:rPr lang="zh-TW" altLang="en-US">
                <a:latin typeface="微軟正黑體" panose="020B0604030504040204" pitchFamily="34" charset="-120"/>
                <a:ea typeface="微軟正黑體" panose="020B0604030504040204" pitchFamily="34" charset="-120"/>
              </a:rPr>
              <a:t>各级人员</a:t>
            </a:r>
            <a:r>
              <a:rPr lang="zh-TW" altLang="en-US">
                <a:solidFill>
                  <a:srgbClr val="C00000"/>
                </a:solidFill>
                <a:latin typeface="微軟正黑體" panose="020B0604030504040204" pitchFamily="34" charset="-120"/>
                <a:ea typeface="微軟正黑體" panose="020B0604030504040204" pitchFamily="34" charset="-120"/>
              </a:rPr>
              <a:t>多达上千</a:t>
            </a:r>
            <a:r>
              <a:rPr lang="zh-TW" altLang="en-US" dirty="0">
                <a:solidFill>
                  <a:srgbClr val="C00000"/>
                </a:solidFill>
                <a:latin typeface="微軟正黑體" panose="020B0604030504040204" pitchFamily="34" charset="-120"/>
                <a:ea typeface="微軟正黑體" panose="020B0604030504040204" pitchFamily="34" charset="-120"/>
              </a:rPr>
              <a:t>人</a:t>
            </a:r>
            <a:r>
              <a:rPr lang="en-US" altLang="zh-TW" dirty="0">
                <a:solidFill>
                  <a:srgbClr val="C00000"/>
                </a:solidFill>
                <a:latin typeface="微軟正黑體" panose="020B0604030504040204" pitchFamily="34" charset="-120"/>
                <a:ea typeface="微軟正黑體" panose="020B0604030504040204" pitchFamily="34" charset="-120"/>
              </a:rPr>
              <a:t>(</a:t>
            </a:r>
            <a:r>
              <a:rPr lang="zh-TW" altLang="en-US" dirty="0">
                <a:solidFill>
                  <a:srgbClr val="C00000"/>
                </a:solidFill>
                <a:latin typeface="微軟正黑體" panose="020B0604030504040204" pitchFamily="34" charset="-120"/>
                <a:ea typeface="微軟正黑體" panose="020B0604030504040204" pitchFamily="34" charset="-120"/>
              </a:rPr>
              <a:t>有</a:t>
            </a:r>
            <a:r>
              <a:rPr lang="en-US" altLang="zh-TW" dirty="0">
                <a:solidFill>
                  <a:srgbClr val="C00000"/>
                </a:solidFill>
                <a:latin typeface="微軟正黑體" panose="020B0604030504040204" pitchFamily="34" charset="-120"/>
                <a:ea typeface="微軟正黑體" panose="020B0604030504040204" pitchFamily="34" charset="-120"/>
              </a:rPr>
              <a:t>1,049</a:t>
            </a:r>
            <a:r>
              <a:rPr lang="zh-TW" altLang="zh-TW" dirty="0">
                <a:solidFill>
                  <a:srgbClr val="C00000"/>
                </a:solidFill>
                <a:latin typeface="微軟正黑體" panose="020B0604030504040204" pitchFamily="34" charset="-120"/>
                <a:ea typeface="微軟正黑體" panose="020B0604030504040204" pitchFamily="34" charset="-120"/>
              </a:rPr>
              <a:t>名</a:t>
            </a:r>
            <a:r>
              <a:rPr lang="en-US" altLang="zh-TW" dirty="0">
                <a:solidFill>
                  <a:srgbClr val="C00000"/>
                </a:solidFill>
                <a:latin typeface="微軟正黑體" panose="020B0604030504040204" pitchFamily="34" charset="-120"/>
                <a:ea typeface="微軟正黑體" panose="020B0604030504040204" pitchFamily="34" charset="-120"/>
              </a:rPr>
              <a:t>)….</a:t>
            </a:r>
            <a:endParaRPr lang="en-US" altLang="zh-CN" dirty="0">
              <a:solidFill>
                <a:srgbClr val="C00000"/>
              </a:solidFill>
              <a:latin typeface="微軟正黑體" panose="020B0604030504040204" pitchFamily="34" charset="-120"/>
              <a:ea typeface="微軟正黑體" panose="020B0604030504040204" pitchFamily="34" charset="-120"/>
            </a:endParaRPr>
          </a:p>
          <a:p>
            <a:r>
              <a:rPr lang="en-US" dirty="0">
                <a:latin typeface="微軟正黑體" panose="020B0604030504040204" pitchFamily="34" charset="-120"/>
                <a:ea typeface="微軟正黑體" panose="020B0604030504040204" pitchFamily="34" charset="-120"/>
              </a:rPr>
              <a:t>…</a:t>
            </a:r>
            <a:r>
              <a:rPr lang="zh-CN" altLang="en-US" b="1" dirty="0">
                <a:latin typeface="微軟正黑體" panose="020B0604030504040204" pitchFamily="34" charset="-120"/>
                <a:ea typeface="微軟正黑體" panose="020B0604030504040204" pitchFamily="34" charset="-120"/>
              </a:rPr>
              <a:t>大法真相</a:t>
            </a:r>
            <a:endParaRPr lang="en-US" b="1"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（结语）：</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君子不立于危墙之下</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，打这个电话就是希望你认清形势，不要参与迫害，退出中共的党团队组织，解除当初宣誓为它献身的毒誓，您就是保护了自己和家人。</a:t>
            </a:r>
            <a:endParaRPr lang="en-US" altLang="zh-CN" dirty="0">
              <a:latin typeface="微軟正黑體" panose="020B0604030504040204" pitchFamily="34" charset="-120"/>
              <a:ea typeface="微軟正黑體" panose="020B0604030504040204" pitchFamily="34" charset="-120"/>
            </a:endParaRPr>
          </a:p>
          <a:p>
            <a:endParaRPr lang="en-US" altLang="zh-CN" b="1" dirty="0">
              <a:solidFill>
                <a:srgbClr val="0070C0"/>
              </a:solidFill>
              <a:latin typeface="微軟正黑體" panose="020B0604030504040204" pitchFamily="34" charset="-120"/>
              <a:ea typeface="微軟正黑體" panose="020B0604030504040204" pitchFamily="34" charset="-120"/>
            </a:endParaRPr>
          </a:p>
          <a:p>
            <a:r>
              <a:rPr lang="zh-CN" altLang="en-US" sz="2000" b="1" dirty="0">
                <a:solidFill>
                  <a:srgbClr val="0070C0"/>
                </a:solidFill>
                <a:latin typeface="微軟正黑體" panose="020B0604030504040204" pitchFamily="34" charset="-120"/>
                <a:ea typeface="微軟正黑體" panose="020B0604030504040204" pitchFamily="34" charset="-120"/>
              </a:rPr>
              <a:t>切入点参考</a:t>
            </a:r>
            <a:r>
              <a:rPr lang="en-US" altLang="zh-CN" sz="2000" b="1" dirty="0">
                <a:solidFill>
                  <a:srgbClr val="0070C0"/>
                </a:solidFill>
                <a:latin typeface="微軟正黑體" panose="020B0604030504040204" pitchFamily="34" charset="-120"/>
                <a:ea typeface="微軟正黑體" panose="020B0604030504040204" pitchFamily="34" charset="-120"/>
              </a:rPr>
              <a:t>2</a:t>
            </a:r>
            <a:r>
              <a:rPr lang="zh-CN" altLang="en-US" sz="2000" b="1" dirty="0">
                <a:solidFill>
                  <a:srgbClr val="0070C0"/>
                </a:solidFill>
                <a:latin typeface="微軟正黑體" panose="020B0604030504040204" pitchFamily="34" charset="-120"/>
                <a:ea typeface="微軟正黑體" panose="020B0604030504040204" pitchFamily="34" charset="-120"/>
              </a:rPr>
              <a:t>：</a:t>
            </a:r>
            <a:endParaRPr lang="en-US" sz="2000" dirty="0">
              <a:solidFill>
                <a:srgbClr val="0070C0"/>
              </a:solidFill>
              <a:latin typeface="微軟正黑體" panose="020B0604030504040204" pitchFamily="34" charset="-120"/>
              <a:ea typeface="微軟正黑體" panose="020B0604030504040204" pitchFamily="34" charset="-120"/>
            </a:endParaRPr>
          </a:p>
          <a:p>
            <a:r>
              <a:rPr lang="en-US" dirty="0">
                <a:latin typeface="微軟正黑體" panose="020B0604030504040204" pitchFamily="34" charset="-120"/>
                <a:ea typeface="微軟正黑體" panose="020B0604030504040204" pitchFamily="34" charset="-120"/>
              </a:rPr>
              <a:t>X</a:t>
            </a:r>
            <a:r>
              <a:rPr lang="zh-CN" altLang="en-US" dirty="0">
                <a:latin typeface="微軟正黑體" panose="020B0604030504040204" pitchFamily="34" charset="-120"/>
                <a:ea typeface="微軟正黑體" panose="020B0604030504040204" pitchFamily="34" charset="-120"/>
              </a:rPr>
              <a:t>主任，您好！现在我们领导中都在传两句话</a:t>
            </a:r>
            <a:r>
              <a:rPr lang="en-US" dirty="0">
                <a:latin typeface="微軟正黑體" panose="020B0604030504040204" pitchFamily="34" charset="-120"/>
                <a:ea typeface="微軟正黑體" panose="020B0604030504040204" pitchFamily="34" charset="-120"/>
              </a:rPr>
              <a:t>” </a:t>
            </a:r>
            <a:r>
              <a:rPr lang="zh-CN" altLang="en-US" dirty="0">
                <a:latin typeface="微軟正黑體" panose="020B0604030504040204" pitchFamily="34" charset="-120"/>
                <a:ea typeface="微軟正黑體" panose="020B0604030504040204" pitchFamily="34" charset="-120"/>
              </a:rPr>
              <a:t>一是</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迫害法轮功的事情，千万不要沾边，后果太严重（或者请善待身边的法轮功学员）</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a:t>
            </a:r>
            <a:endParaRPr lang="en-US" altLang="zh-CN"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二是</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大家都在用化名退出以前加入的党团队，这是自保的最好方法</a:t>
            </a:r>
            <a:r>
              <a:rPr lang="en-US" dirty="0">
                <a:latin typeface="微軟正黑體" panose="020B0604030504040204" pitchFamily="34" charset="-120"/>
                <a:ea typeface="微軟正黑體" panose="020B0604030504040204" pitchFamily="34" charset="-120"/>
              </a:rPr>
              <a:t>”…</a:t>
            </a:r>
            <a:endParaRPr lang="en-US"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621825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0"/>
            <a:ext cx="9130602" cy="639707"/>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文字方塊 1"/>
          <p:cNvSpPr txBox="1"/>
          <p:nvPr/>
        </p:nvSpPr>
        <p:spPr>
          <a:xfrm>
            <a:off x="175417" y="44624"/>
            <a:ext cx="3253411" cy="584275"/>
          </a:xfrm>
          <a:prstGeom prst="rect">
            <a:avLst/>
          </a:prstGeom>
          <a:noFill/>
        </p:spPr>
        <p:txBody>
          <a:bodyPr wrap="none" lIns="90942" tIns="45472" rIns="90942" bIns="45472" rtlCol="0">
            <a:spAutoFit/>
          </a:bodyPr>
          <a:lstStyle/>
          <a:p>
            <a:pPr fontAlgn="base"/>
            <a:r>
              <a:rPr lang="en-US" altLang="zh-CN" sz="3200" b="1" dirty="0">
                <a:solidFill>
                  <a:srgbClr val="0070C0"/>
                </a:solidFill>
                <a:latin typeface="微軟正黑體" panose="020B0604030504040204" pitchFamily="34" charset="-120"/>
                <a:ea typeface="微軟正黑體" panose="020B0604030504040204" pitchFamily="34" charset="-120"/>
              </a:rPr>
              <a:t>16-2</a:t>
            </a:r>
            <a:r>
              <a:rPr lang="en-US" altLang="zh-TW" sz="3200" b="1" dirty="0">
                <a:solidFill>
                  <a:srgbClr val="0070C0"/>
                </a:solidFill>
                <a:latin typeface="微軟正黑體" panose="020B0604030504040204" pitchFamily="34" charset="-120"/>
                <a:ea typeface="微軟正黑體" panose="020B0604030504040204" pitchFamily="34" charset="-120"/>
              </a:rPr>
              <a:t>.</a:t>
            </a:r>
            <a:r>
              <a:rPr lang="zh-TW" altLang="en-US" sz="3200" b="1" dirty="0">
                <a:solidFill>
                  <a:srgbClr val="0070C0"/>
                </a:solidFill>
                <a:latin typeface="微軟正黑體" panose="020B0604030504040204" pitchFamily="34" charset="-120"/>
                <a:ea typeface="微軟正黑體" panose="020B0604030504040204" pitchFamily="34" charset="-120"/>
              </a:rPr>
              <a:t>切入点参考</a:t>
            </a:r>
          </a:p>
        </p:txBody>
      </p:sp>
      <p:sp>
        <p:nvSpPr>
          <p:cNvPr id="4" name="矩形 3"/>
          <p:cNvSpPr/>
          <p:nvPr/>
        </p:nvSpPr>
        <p:spPr>
          <a:xfrm>
            <a:off x="107504" y="764704"/>
            <a:ext cx="8866300" cy="5386090"/>
          </a:xfrm>
          <a:prstGeom prst="rect">
            <a:avLst/>
          </a:prstGeom>
        </p:spPr>
        <p:txBody>
          <a:bodyPr wrap="square">
            <a:spAutoFit/>
          </a:bodyPr>
          <a:lstStyle/>
          <a:p>
            <a:r>
              <a:rPr lang="zh-CN" altLang="en-US" sz="2000" b="1" dirty="0">
                <a:solidFill>
                  <a:srgbClr val="0070C0"/>
                </a:solidFill>
                <a:latin typeface="微軟正黑體" panose="020B0604030504040204" pitchFamily="34" charset="-120"/>
                <a:ea typeface="微軟正黑體" panose="020B0604030504040204" pitchFamily="34" charset="-120"/>
              </a:rPr>
              <a:t>切入点参考</a:t>
            </a:r>
            <a:r>
              <a:rPr lang="en-US" altLang="zh-CN" sz="2000" b="1" dirty="0">
                <a:solidFill>
                  <a:srgbClr val="0070C0"/>
                </a:solidFill>
                <a:latin typeface="微軟正黑體" panose="020B0604030504040204" pitchFamily="34" charset="-120"/>
                <a:ea typeface="微軟正黑體" panose="020B0604030504040204" pitchFamily="34" charset="-120"/>
              </a:rPr>
              <a:t>3</a:t>
            </a:r>
            <a:r>
              <a:rPr lang="zh-CN" altLang="en-US" sz="2000" b="1" dirty="0">
                <a:solidFill>
                  <a:srgbClr val="0070C0"/>
                </a:solidFill>
                <a:latin typeface="微軟正黑體" panose="020B0604030504040204" pitchFamily="34" charset="-120"/>
                <a:ea typeface="微軟正黑體" panose="020B0604030504040204" pitchFamily="34" charset="-120"/>
              </a:rPr>
              <a:t>：</a:t>
            </a:r>
            <a:endParaRPr lang="en-US" altLang="zh-CN" sz="2000" b="1" dirty="0">
              <a:solidFill>
                <a:srgbClr val="0070C0"/>
              </a:solidFill>
              <a:latin typeface="微軟正黑體" panose="020B0604030504040204" pitchFamily="34" charset="-120"/>
              <a:ea typeface="微軟正黑體" panose="020B0604030504040204" pitchFamily="34" charset="-120"/>
            </a:endParaRPr>
          </a:p>
          <a:p>
            <a:r>
              <a:rPr lang="zh-CN" altLang="en-US" b="1" dirty="0">
                <a:latin typeface="微軟正黑體" panose="020B0604030504040204" pitchFamily="34" charset="-120"/>
                <a:ea typeface="微軟正黑體" panose="020B0604030504040204" pitchFamily="34" charset="-120"/>
              </a:rPr>
              <a:t>吉祥祝福，点明主旨</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张主任您好，希望您官运长远，吉祥平安，我们海外的消息最准确了，现在落马的全是江的马</a:t>
            </a:r>
            <a:r>
              <a:rPr lang="zh-CN" altLang="en-US">
                <a:latin typeface="微軟正黑體" panose="020B0604030504040204" pitchFamily="34" charset="-120"/>
                <a:ea typeface="微軟正黑體" panose="020B0604030504040204" pitchFamily="34" charset="-120"/>
              </a:rPr>
              <a:t>仔，</a:t>
            </a:r>
            <a:r>
              <a:rPr lang="zh-TW" altLang="en-US">
                <a:solidFill>
                  <a:schemeClr val="accent6">
                    <a:lumMod val="50000"/>
                  </a:schemeClr>
                </a:solidFill>
                <a:latin typeface="微軟正黑體" panose="020B0604030504040204" pitchFamily="34" charset="-120"/>
                <a:ea typeface="微軟正黑體" panose="020B0604030504040204" pitchFamily="34" charset="-120"/>
              </a:rPr>
              <a:t>辽宁</a:t>
            </a:r>
            <a:r>
              <a:rPr lang="zh-CN" altLang="en-US">
                <a:latin typeface="微軟正黑體" panose="020B0604030504040204" pitchFamily="34" charset="-120"/>
                <a:ea typeface="微軟正黑體" panose="020B0604030504040204" pitchFamily="34" charset="-120"/>
              </a:rPr>
              <a:t>从</a:t>
            </a:r>
            <a:r>
              <a:rPr lang="zh-CN" altLang="en-US" dirty="0">
                <a:solidFill>
                  <a:srgbClr val="00B050"/>
                </a:solidFill>
                <a:latin typeface="微軟正黑體" panose="020B0604030504040204" pitchFamily="34" charset="-120"/>
                <a:ea typeface="微軟正黑體" panose="020B0604030504040204" pitchFamily="34" charset="-120"/>
              </a:rPr>
              <a:t>薄熙来</a:t>
            </a:r>
            <a:r>
              <a:rPr lang="zh-CN" altLang="en-US" dirty="0">
                <a:latin typeface="微軟正黑體" panose="020B0604030504040204" pitchFamily="34" charset="-120"/>
                <a:ea typeface="微軟正黑體" panose="020B0604030504040204" pitchFamily="34" charset="-120"/>
              </a:rPr>
              <a:t>到</a:t>
            </a:r>
            <a:r>
              <a:rPr lang="zh-TW" altLang="zh-TW" dirty="0">
                <a:solidFill>
                  <a:srgbClr val="00B050"/>
                </a:solidFill>
                <a:latin typeface="微軟正黑體" panose="020B0604030504040204" pitchFamily="34" charset="-120"/>
                <a:ea typeface="微軟正黑體" panose="020B0604030504040204" pitchFamily="34" charset="-120"/>
              </a:rPr>
              <a:t>王珉</a:t>
            </a:r>
            <a:r>
              <a:rPr lang="zh-CN" altLang="en-US" dirty="0">
                <a:latin typeface="微軟正黑體" panose="020B0604030504040204" pitchFamily="34" charset="-120"/>
                <a:ea typeface="微軟正黑體" panose="020B0604030504040204" pitchFamily="34" charset="-120"/>
              </a:rPr>
              <a:t>，迫害法轮功想升官发财，结果报应终究还是来了</a:t>
            </a:r>
            <a:r>
              <a:rPr lang="zh-TW" altLang="en-US" dirty="0">
                <a:latin typeface="微軟正黑體" panose="020B0604030504040204" pitchFamily="34" charset="-120"/>
                <a:ea typeface="微軟正黑體" panose="020B0604030504040204" pitchFamily="34" charset="-120"/>
              </a:rPr>
              <a:t>，都被</a:t>
            </a:r>
            <a:r>
              <a:rPr lang="zh-TW" altLang="en-US">
                <a:latin typeface="微軟正黑體" panose="020B0604030504040204" pitchFamily="34" charset="-120"/>
                <a:ea typeface="微軟正黑體" panose="020B0604030504040204" pitchFamily="34" charset="-120"/>
              </a:rPr>
              <a:t>判了</a:t>
            </a:r>
            <a:r>
              <a:rPr lang="zh-TW" altLang="en-US">
                <a:solidFill>
                  <a:srgbClr val="C00000"/>
                </a:solidFill>
                <a:latin typeface="微軟正黑體" panose="020B0604030504040204" pitchFamily="34" charset="-120"/>
                <a:ea typeface="微軟正黑體" panose="020B0604030504040204" pitchFamily="34" charset="-120"/>
              </a:rPr>
              <a:t>无期徒刑</a:t>
            </a:r>
            <a:r>
              <a:rPr lang="zh-CN" altLang="en-US">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现在上面都在传：别当江的替罪羊，善待法轮功一定会得福分，</a:t>
            </a:r>
            <a:r>
              <a:rPr lang="zh-CN" altLang="en-US">
                <a:latin typeface="微軟正黑體" panose="020B0604030504040204" pitchFamily="34" charset="-120"/>
                <a:ea typeface="微軟正黑體" panose="020B0604030504040204" pitchFamily="34" charset="-120"/>
              </a:rPr>
              <a:t>现在</a:t>
            </a:r>
            <a:r>
              <a:rPr lang="zh-TW" altLang="en-US">
                <a:latin typeface="微軟正黑體" panose="020B0604030504040204" pitchFamily="34" charset="-120"/>
                <a:ea typeface="微軟正黑體" panose="020B0604030504040204" pitchFamily="34" charset="-120"/>
              </a:rPr>
              <a:t>辽宁</a:t>
            </a:r>
            <a:r>
              <a:rPr lang="zh-CN" altLang="en-US">
                <a:latin typeface="微軟正黑體" panose="020B0604030504040204" pitchFamily="34" charset="-120"/>
                <a:ea typeface="微軟正黑體" panose="020B0604030504040204" pitchFamily="34" charset="-120"/>
              </a:rPr>
              <a:t>还</a:t>
            </a:r>
            <a:r>
              <a:rPr lang="zh-CN" altLang="en-US" dirty="0">
                <a:latin typeface="微軟正黑體" panose="020B0604030504040204" pitchFamily="34" charset="-120"/>
                <a:ea typeface="微軟正黑體" panose="020B0604030504040204" pitchFamily="34" charset="-120"/>
              </a:rPr>
              <a:t>有人在迫害法轮功学员，</a:t>
            </a:r>
            <a:r>
              <a:rPr lang="en-US" dirty="0">
                <a:latin typeface="微軟正黑體" panose="020B0604030504040204" pitchFamily="34" charset="-120"/>
                <a:ea typeface="微軟正黑體" panose="020B0604030504040204" pitchFamily="34" charset="-120"/>
              </a:rPr>
              <a:t> </a:t>
            </a:r>
            <a:r>
              <a:rPr lang="zh-CN" altLang="en-US" dirty="0">
                <a:latin typeface="微軟正黑體" panose="020B0604030504040204" pitchFamily="34" charset="-120"/>
                <a:ea typeface="微軟正黑體" panose="020B0604030504040204" pitchFamily="34" charset="-120"/>
              </a:rPr>
              <a:t>这个事情千万不能做，希望您做个明白人，</a:t>
            </a:r>
            <a:endParaRPr lang="en-US" altLang="zh-CN"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官做的长长久久的，这就是我打电话的心愿。</a:t>
            </a:r>
            <a:endParaRPr lang="en-US" dirty="0">
              <a:latin typeface="微軟正黑體" panose="020B0604030504040204" pitchFamily="34" charset="-120"/>
              <a:ea typeface="微軟正黑體" panose="020B0604030504040204" pitchFamily="34" charset="-120"/>
            </a:endParaRPr>
          </a:p>
          <a:p>
            <a:pPr lvl="0"/>
            <a:endParaRPr lang="en-US" altLang="zh-CN" b="1" dirty="0">
              <a:latin typeface="微軟正黑體" panose="020B0604030504040204" pitchFamily="34" charset="-120"/>
              <a:ea typeface="微軟正黑體" panose="020B0604030504040204" pitchFamily="34" charset="-120"/>
            </a:endParaRPr>
          </a:p>
          <a:p>
            <a:pPr lvl="0"/>
            <a:r>
              <a:rPr lang="zh-CN" altLang="en-US" b="1" dirty="0">
                <a:latin typeface="微軟正黑體" panose="020B0604030504040204" pitchFamily="34" charset="-120"/>
                <a:ea typeface="微軟正黑體" panose="020B0604030504040204" pitchFamily="34" charset="-120"/>
              </a:rPr>
              <a:t>对症下药，分析形势</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pPr lvl="0"/>
            <a:r>
              <a:rPr lang="zh-CN" altLang="en-US" dirty="0">
                <a:latin typeface="微軟正黑體" panose="020B0604030504040204" pitchFamily="34" charset="-120"/>
                <a:ea typeface="微軟正黑體" panose="020B0604030504040204" pitchFamily="34" charset="-120"/>
              </a:rPr>
              <a:t>有人说，</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上面有指示，这是我的工作</a:t>
            </a:r>
            <a:r>
              <a:rPr lang="en-US" dirty="0">
                <a:latin typeface="微軟正黑體" panose="020B0604030504040204" pitchFamily="34" charset="-120"/>
                <a:ea typeface="微軟正黑體" panose="020B0604030504040204" pitchFamily="34" charset="-120"/>
              </a:rPr>
              <a:t>”</a:t>
            </a:r>
            <a:r>
              <a:rPr lang="zh-CN" altLang="en-US">
                <a:latin typeface="微軟正黑體" panose="020B0604030504040204" pitchFamily="34" charset="-120"/>
                <a:ea typeface="微軟正黑體" panose="020B0604030504040204" pitchFamily="34" charset="-120"/>
              </a:rPr>
              <a:t>， 可是</a:t>
            </a:r>
            <a:r>
              <a:rPr lang="zh-TW" altLang="en-US">
                <a:solidFill>
                  <a:srgbClr val="C00000"/>
                </a:solidFill>
                <a:latin typeface="微軟正黑體" panose="020B0604030504040204" pitchFamily="34" charset="-120"/>
                <a:ea typeface="微軟正黑體" panose="020B0604030504040204" pitchFamily="34" charset="-120"/>
              </a:rPr>
              <a:t>现政权</a:t>
            </a:r>
            <a:r>
              <a:rPr lang="zh-CN" altLang="en-US">
                <a:latin typeface="微軟正黑體" panose="020B0604030504040204" pitchFamily="34" charset="-120"/>
                <a:ea typeface="微軟正黑體" panose="020B0604030504040204" pitchFamily="34" charset="-120"/>
              </a:rPr>
              <a:t>都</a:t>
            </a:r>
            <a:r>
              <a:rPr lang="zh-CN" altLang="en-US" dirty="0">
                <a:latin typeface="微軟正黑體" panose="020B0604030504040204" pitchFamily="34" charset="-120"/>
                <a:ea typeface="微軟正黑體" panose="020B0604030504040204" pitchFamily="34" charset="-120"/>
              </a:rPr>
              <a:t>在跟江泽民的迫害政策做切割，</a:t>
            </a:r>
            <a:r>
              <a:rPr lang="zh-CN" altLang="en-US">
                <a:latin typeface="微軟正黑體" panose="020B0604030504040204" pitchFamily="34" charset="-120"/>
                <a:ea typeface="微軟正黑體" panose="020B0604030504040204" pitchFamily="34" charset="-120"/>
              </a:rPr>
              <a:t>只要看看</a:t>
            </a:r>
            <a:r>
              <a:rPr lang="zh-TW" altLang="en-US">
                <a:solidFill>
                  <a:srgbClr val="C00000"/>
                </a:solidFill>
                <a:latin typeface="微軟正黑體" panose="020B0604030504040204" pitchFamily="34" charset="-120"/>
                <a:ea typeface="微軟正黑體" panose="020B0604030504040204" pitchFamily="34" charset="-120"/>
              </a:rPr>
              <a:t>现政权</a:t>
            </a:r>
            <a:r>
              <a:rPr lang="zh-CN" altLang="en-US">
                <a:latin typeface="微軟正黑體" panose="020B0604030504040204" pitchFamily="34" charset="-120"/>
                <a:ea typeface="微軟正黑體" panose="020B0604030504040204" pitchFamily="34" charset="-120"/>
              </a:rPr>
              <a:t>接</a:t>
            </a:r>
            <a:r>
              <a:rPr lang="zh-CN" altLang="en-US" dirty="0">
                <a:latin typeface="微軟正黑體" panose="020B0604030504040204" pitchFamily="34" charset="-120"/>
                <a:ea typeface="微軟正黑體" panose="020B0604030504040204" pitchFamily="34" charset="-120"/>
              </a:rPr>
              <a:t>连出台的司法新政您可就清楚了</a:t>
            </a:r>
            <a:r>
              <a:rPr lang="en-US" dirty="0">
                <a:latin typeface="微軟正黑體" panose="020B0604030504040204" pitchFamily="34" charset="-120"/>
                <a:ea typeface="微軟正黑體" panose="020B0604030504040204" pitchFamily="34" charset="-120"/>
              </a:rPr>
              <a:t>! </a:t>
            </a:r>
            <a:r>
              <a:rPr lang="zh-CN" altLang="en-US" dirty="0">
                <a:latin typeface="微軟正黑體" panose="020B0604030504040204" pitchFamily="34" charset="-120"/>
                <a:ea typeface="微軟正黑體" panose="020B0604030504040204" pitchFamily="34" charset="-120"/>
              </a:rPr>
              <a:t>例如</a:t>
            </a:r>
            <a:r>
              <a:rPr lang="en-US" altLang="zh-CN"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关于切实防止冤假错案的规定</a:t>
            </a:r>
            <a:r>
              <a:rPr lang="en-US" altLang="zh-CN"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，明确规定基层领导和具体办案人员必须对自己的行为终身负责。如果迫害法轮功是一个冤案，就不能用</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上面有指示，这是我的工作</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来推卸责任。还有， 江泽民成立迫害法轮功的指挥系统</a:t>
            </a:r>
            <a:r>
              <a:rPr lang="en-US" dirty="0">
                <a:latin typeface="微軟正黑體" panose="020B0604030504040204" pitchFamily="34" charset="-120"/>
                <a:ea typeface="微軟正黑體" panose="020B0604030504040204" pitchFamily="34" charset="-120"/>
              </a:rPr>
              <a:t>‘610’</a:t>
            </a:r>
            <a:r>
              <a:rPr lang="zh-CN" altLang="en-US" dirty="0">
                <a:latin typeface="微軟正黑體" panose="020B0604030504040204" pitchFamily="34" charset="-120"/>
                <a:ea typeface="微軟正黑體" panose="020B0604030504040204" pitchFamily="34" charset="-120"/>
              </a:rPr>
              <a:t>在中央的一二三把手，周永康，李东生和张越全部落马， 还有在反腐中打下去的很多高官都是紧跟江泽民迫害法轮功的人，</a:t>
            </a:r>
            <a:endParaRPr lang="en-US" altLang="zh-CN" dirty="0">
              <a:latin typeface="微軟正黑體" panose="020B0604030504040204" pitchFamily="34" charset="-120"/>
              <a:ea typeface="微軟正黑體" panose="020B0604030504040204" pitchFamily="34" charset="-120"/>
            </a:endParaRPr>
          </a:p>
          <a:p>
            <a:pPr lvl="0"/>
            <a:r>
              <a:rPr lang="zh-CN" altLang="en-US" dirty="0">
                <a:latin typeface="微軟正黑體" panose="020B0604030504040204" pitchFamily="34" charset="-120"/>
                <a:ea typeface="微軟正黑體" panose="020B0604030504040204" pitchFamily="34" charset="-120"/>
              </a:rPr>
              <a:t>说明第一，现政权不愿意给江泽民背黑锅，第二，善恶有报是不变的天理。</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识时务者为俊杰</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 现在不少体制内官员都在抵制江的迫害，善待法轮功学员，为自已留后路。打这个电话就是希望您了解真相，看清形势，不要参与江泽民集团发起的这场迫害，保护自己和家人，善待佛法，您定会得到上天的护佑和福报。</a:t>
            </a:r>
            <a:endParaRPr 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085744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p:cNvSpPr/>
          <p:nvPr/>
        </p:nvSpPr>
        <p:spPr>
          <a:xfrm>
            <a:off x="0" y="0"/>
            <a:ext cx="9130602" cy="639707"/>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矩形 1"/>
          <p:cNvSpPr/>
          <p:nvPr/>
        </p:nvSpPr>
        <p:spPr>
          <a:xfrm>
            <a:off x="87708" y="762183"/>
            <a:ext cx="8955186" cy="5970865"/>
          </a:xfrm>
          <a:prstGeom prst="rect">
            <a:avLst/>
          </a:prstGeom>
        </p:spPr>
        <p:txBody>
          <a:bodyPr wrap="square">
            <a:spAutoFit/>
          </a:bodyPr>
          <a:lstStyle/>
          <a:p>
            <a:pPr lvl="0"/>
            <a:r>
              <a:rPr lang="zh-CN" altLang="en-US" sz="2000" b="1" dirty="0">
                <a:latin typeface="微軟正黑體" panose="020B0604030504040204" pitchFamily="34" charset="-120"/>
                <a:ea typeface="微軟正黑體" panose="020B0604030504040204" pitchFamily="34" charset="-120"/>
              </a:rPr>
              <a:t>讲清真相，三退救人</a:t>
            </a:r>
            <a:r>
              <a:rPr lang="zh-TW" altLang="en-US" sz="2000" dirty="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lvl="0"/>
            <a:r>
              <a:rPr lang="zh-CN" altLang="en-US" dirty="0">
                <a:latin typeface="微軟正黑體" panose="020B0604030504040204" pitchFamily="34" charset="-120"/>
                <a:ea typeface="微軟正黑體" panose="020B0604030504040204" pitchFamily="34" charset="-120"/>
              </a:rPr>
              <a:t>天安门自焚是造假是骗人，法轮功已经传播到全球</a:t>
            </a:r>
            <a:r>
              <a:rPr lang="en-US" altLang="zh-TW" dirty="0">
                <a:latin typeface="微軟正黑體" panose="020B0604030504040204" pitchFamily="34" charset="-120"/>
                <a:ea typeface="微軟正黑體" panose="020B0604030504040204" pitchFamily="34" charset="-120"/>
              </a:rPr>
              <a:t>114</a:t>
            </a:r>
            <a:r>
              <a:rPr lang="zh-CN" altLang="en-US" dirty="0">
                <a:latin typeface="微軟正黑體" panose="020B0604030504040204" pitchFamily="34" charset="-120"/>
                <a:ea typeface="微軟正黑體" panose="020B0604030504040204" pitchFamily="34" charset="-120"/>
              </a:rPr>
              <a:t>个国家和地区，获得各国政府和各界褒奖、支持议案及信函</a:t>
            </a:r>
            <a:r>
              <a:rPr lang="en-US" altLang="zh-TW" dirty="0">
                <a:latin typeface="微軟正黑體" panose="020B0604030504040204" pitchFamily="34" charset="-120"/>
                <a:ea typeface="微軟正黑體" panose="020B0604030504040204" pitchFamily="34" charset="-120"/>
              </a:rPr>
              <a:t>3000</a:t>
            </a:r>
            <a:r>
              <a:rPr lang="zh-CN" altLang="en-US" dirty="0">
                <a:latin typeface="微軟正黑體" panose="020B0604030504040204" pitchFamily="34" charset="-120"/>
                <a:ea typeface="微軟正黑體" panose="020B0604030504040204" pitchFamily="34" charset="-120"/>
              </a:rPr>
              <a:t>多份，全世界没发生过任何一例法轮功学员自焚、自杀、或者杀人现象，</a:t>
            </a:r>
            <a:r>
              <a:rPr lang="en-US" altLang="zh-TW" dirty="0">
                <a:latin typeface="微軟正黑體" panose="020B0604030504040204" pitchFamily="34" charset="-120"/>
                <a:ea typeface="微軟正黑體" panose="020B0604030504040204" pitchFamily="34" charset="-120"/>
              </a:rPr>
              <a:t>X</a:t>
            </a:r>
            <a:r>
              <a:rPr lang="zh-CN" altLang="en-US" dirty="0">
                <a:latin typeface="微軟正黑體" panose="020B0604030504040204" pitchFamily="34" charset="-120"/>
                <a:ea typeface="微軟正黑體" panose="020B0604030504040204" pitchFamily="34" charset="-120"/>
              </a:rPr>
              <a:t>主任，还有一个重要的事情，中共有组织的活摘法轮功学员的器官来做移植手术卖钱分赃，被称为这个星球上从未有过的邪恶，定会受到天谴。现在两亿</a:t>
            </a:r>
            <a:r>
              <a:rPr lang="zh-TW" altLang="en-US" dirty="0">
                <a:latin typeface="微軟正黑體" panose="020B0604030504040204" pitchFamily="34" charset="-120"/>
                <a:ea typeface="微軟正黑體" panose="020B0604030504040204" pitchFamily="34" charset="-120"/>
              </a:rPr>
              <a:t>八</a:t>
            </a:r>
            <a:r>
              <a:rPr lang="zh-CN" altLang="en-US" dirty="0">
                <a:latin typeface="微軟正黑體" panose="020B0604030504040204" pitchFamily="34" charset="-120"/>
                <a:ea typeface="微軟正黑體" panose="020B0604030504040204" pitchFamily="34" charset="-120"/>
              </a:rPr>
              <a:t>千多万的中国人都在退出党团队，向老天爷表态把那个发过的</a:t>
            </a:r>
            <a:r>
              <a:rPr lang="en-US" altLang="zh-TW"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把这个命要献给党</a:t>
            </a:r>
            <a:r>
              <a:rPr lang="en-US" altLang="zh-TW"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的毒誓作废，大家都在退，那主任您也记住一个好名字叫</a:t>
            </a:r>
            <a:r>
              <a:rPr lang="en-US" altLang="zh-TW" dirty="0">
                <a:latin typeface="微軟正黑體" panose="020B0604030504040204" pitchFamily="34" charset="-120"/>
                <a:ea typeface="微軟正黑體" panose="020B0604030504040204" pitchFamily="34" charset="-120"/>
              </a:rPr>
              <a:t>“xx”</a:t>
            </a:r>
            <a:r>
              <a:rPr lang="zh-CN" altLang="en-US" dirty="0">
                <a:latin typeface="微軟正黑體" panose="020B0604030504040204" pitchFamily="34" charset="-120"/>
                <a:ea typeface="微軟正黑體" panose="020B0604030504040204" pitchFamily="34" charset="-120"/>
              </a:rPr>
              <a:t>，退出党团队</a:t>
            </a:r>
            <a:r>
              <a:rPr lang="en-US" altLang="zh-TW" dirty="0">
                <a:latin typeface="微軟正黑體" panose="020B0604030504040204" pitchFamily="34" charset="-120"/>
                <a:ea typeface="微軟正黑體" panose="020B0604030504040204" pitchFamily="34" charset="-120"/>
              </a:rPr>
              <a:t>…</a:t>
            </a:r>
          </a:p>
          <a:p>
            <a:pPr lvl="0"/>
            <a:endParaRPr lang="en-US" altLang="zh-TW" b="1" dirty="0">
              <a:latin typeface="微軟正黑體" panose="020B0604030504040204" pitchFamily="34" charset="-120"/>
              <a:ea typeface="微軟正黑體" panose="020B0604030504040204" pitchFamily="34" charset="-120"/>
            </a:endParaRPr>
          </a:p>
          <a:p>
            <a:r>
              <a:rPr lang="zh-TW" altLang="en-US" sz="2000" b="1" dirty="0">
                <a:latin typeface="微軟正黑體" panose="020B0604030504040204" pitchFamily="34" charset="-120"/>
                <a:ea typeface="微軟正黑體" panose="020B0604030504040204" pitchFamily="34" charset="-120"/>
              </a:rPr>
              <a:t>法轮功不是</a:t>
            </a:r>
            <a:r>
              <a:rPr lang="en-US" altLang="zh-TW" sz="2000" b="1" dirty="0">
                <a:latin typeface="微軟正黑體" panose="020B0604030504040204" pitchFamily="34" charset="-120"/>
                <a:ea typeface="微軟正黑體" panose="020B0604030504040204" pitchFamily="34" charset="-120"/>
              </a:rPr>
              <a:t>X</a:t>
            </a:r>
            <a:r>
              <a:rPr lang="zh-TW" altLang="en-US" sz="2000" b="1" dirty="0">
                <a:latin typeface="微軟正黑體" panose="020B0604030504040204" pitchFamily="34" charset="-120"/>
                <a:ea typeface="微軟正黑體" panose="020B0604030504040204" pitchFamily="34" charset="-120"/>
              </a:rPr>
              <a:t>教   </a:t>
            </a:r>
            <a:endParaRPr lang="en-US" altLang="zh-TW" sz="2000" b="1"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中央办公厅和国务院办公厅正式认定的邪教有七种（</a:t>
            </a:r>
            <a:r>
              <a:rPr lang="zh-TW" altLang="en-US" dirty="0">
                <a:latin typeface="微軟正黑體" panose="020B0604030504040204" pitchFamily="34" charset="-120"/>
                <a:ea typeface="微軟正黑體" panose="020B0604030504040204" pitchFamily="34" charset="-120"/>
              </a:rPr>
              <a:t>中发</a:t>
            </a:r>
            <a:r>
              <a:rPr lang="en-US" altLang="zh-TW" dirty="0">
                <a:latin typeface="微軟正黑體" panose="020B0604030504040204" pitchFamily="34" charset="-120"/>
                <a:ea typeface="微軟正黑體" panose="020B0604030504040204" pitchFamily="34" charset="-120"/>
              </a:rPr>
              <a:t>〈2000〉5</a:t>
            </a:r>
            <a:r>
              <a:rPr lang="zh-TW" altLang="en-US" dirty="0">
                <a:latin typeface="微軟正黑體" panose="020B0604030504040204" pitchFamily="34" charset="-120"/>
                <a:ea typeface="微軟正黑體" panose="020B0604030504040204" pitchFamily="34" charset="-120"/>
              </a:rPr>
              <a:t>号</a:t>
            </a:r>
            <a:r>
              <a:rPr lang="zh-TW"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没有法轮功；公安部正式认定的邪教有七种（公通字三十九号文件），也没有法轮功。</a:t>
            </a:r>
            <a:endParaRPr lang="en-US"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也就是说，中央和中国政府正式认定和明确的邪教有十四种，其中</a:t>
            </a:r>
            <a:r>
              <a:rPr lang="zh-TW" altLang="en-US" dirty="0">
                <a:latin typeface="微軟正黑體" panose="020B0604030504040204" pitchFamily="34" charset="-120"/>
                <a:ea typeface="微軟正黑體" panose="020B0604030504040204" pitchFamily="34" charset="-120"/>
              </a:rPr>
              <a:t>都</a:t>
            </a:r>
            <a:r>
              <a:rPr lang="zh-TW" altLang="zh-TW" dirty="0">
                <a:latin typeface="微軟正黑體" panose="020B0604030504040204" pitchFamily="34" charset="-120"/>
                <a:ea typeface="微軟正黑體" panose="020B0604030504040204" pitchFamily="34" charset="-120"/>
              </a:rPr>
              <a:t>没有法轮功。</a:t>
            </a:r>
            <a:endParaRPr lang="en-US"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《刑法》第三百条也没有明确规定法轮功是「邪教」。</a:t>
            </a:r>
            <a:endParaRPr lang="en-US" altLang="zh-TW" dirty="0">
              <a:latin typeface="微軟正黑體" panose="020B0604030504040204" pitchFamily="34" charset="-120"/>
              <a:ea typeface="微軟正黑體" panose="020B0604030504040204" pitchFamily="34" charset="-120"/>
            </a:endParaRPr>
          </a:p>
          <a:p>
            <a:pPr fontAlgn="base"/>
            <a:r>
              <a:rPr lang="zh-TW" altLang="en-US" dirty="0">
                <a:solidFill>
                  <a:srgbClr val="0070C0"/>
                </a:solidFill>
                <a:latin typeface="微軟正黑體" panose="020B0604030504040204" pitchFamily="34" charset="-120"/>
                <a:ea typeface="微軟正黑體" panose="020B0604030504040204" pitchFamily="34" charset="-120"/>
              </a:rPr>
              <a:t>在网上输入「中国政府认定的邪教组织」，搜索就可查到公通字</a:t>
            </a:r>
            <a:r>
              <a:rPr lang="en-US" altLang="zh-TW" dirty="0">
                <a:solidFill>
                  <a:srgbClr val="0070C0"/>
                </a:solidFill>
                <a:latin typeface="微軟正黑體" panose="020B0604030504040204" pitchFamily="34" charset="-120"/>
                <a:ea typeface="微軟正黑體" panose="020B0604030504040204" pitchFamily="34" charset="-120"/>
              </a:rPr>
              <a:t>〈2000〉39</a:t>
            </a:r>
            <a:r>
              <a:rPr lang="zh-TW" altLang="en-US" dirty="0">
                <a:solidFill>
                  <a:srgbClr val="0070C0"/>
                </a:solidFill>
                <a:latin typeface="微軟正黑體" panose="020B0604030504040204" pitchFamily="34" charset="-120"/>
                <a:ea typeface="微軟正黑體" panose="020B0604030504040204" pitchFamily="34" charset="-120"/>
              </a:rPr>
              <a:t>号全文</a:t>
            </a:r>
            <a:r>
              <a:rPr lang="en-US" altLang="zh-TW" dirty="0">
                <a:solidFill>
                  <a:srgbClr val="0070C0"/>
                </a:solidFill>
                <a:latin typeface="微軟正黑體" panose="020B0604030504040204" pitchFamily="34" charset="-120"/>
                <a:ea typeface="微軟正黑體" panose="020B0604030504040204" pitchFamily="34" charset="-120"/>
              </a:rPr>
              <a:t>〕</a:t>
            </a:r>
          </a:p>
          <a:p>
            <a:pPr fontAlgn="base"/>
            <a:r>
              <a:rPr lang="en-US" altLang="zh-TW" dirty="0">
                <a:latin typeface="微軟正黑體" panose="020B0604030504040204" pitchFamily="34" charset="-120"/>
                <a:ea typeface="微軟正黑體" panose="020B0604030504040204" pitchFamily="34" charset="-120"/>
              </a:rPr>
              <a:t>2014</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6</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2</a:t>
            </a:r>
            <a:r>
              <a:rPr lang="zh-TW" altLang="en-US" dirty="0">
                <a:latin typeface="微軟正黑體" panose="020B0604030504040204" pitchFamily="34" charset="-120"/>
                <a:ea typeface="微軟正黑體" panose="020B0604030504040204" pitchFamily="34" charset="-120"/>
              </a:rPr>
              <a:t>日</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法制晚报</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公开了公通字</a:t>
            </a:r>
            <a:r>
              <a:rPr lang="en-US" altLang="zh-TW" dirty="0">
                <a:latin typeface="微軟正黑體" panose="020B0604030504040204" pitchFamily="34" charset="-120"/>
                <a:ea typeface="微軟正黑體" panose="020B0604030504040204" pitchFamily="34" charset="-120"/>
              </a:rPr>
              <a:t>〔2000〕39</a:t>
            </a:r>
            <a:r>
              <a:rPr lang="zh-TW" altLang="en-US" dirty="0">
                <a:latin typeface="微軟正黑體" panose="020B0604030504040204" pitchFamily="34" charset="-120"/>
                <a:ea typeface="微軟正黑體" panose="020B0604030504040204" pitchFamily="34" charset="-120"/>
              </a:rPr>
              <a:t>号的内容，向社会公布了已认定的</a:t>
            </a:r>
            <a:r>
              <a:rPr lang="en-US" altLang="zh-TW" dirty="0">
                <a:latin typeface="微軟正黑體" panose="020B0604030504040204" pitchFamily="34" charset="-120"/>
                <a:ea typeface="微軟正黑體" panose="020B0604030504040204" pitchFamily="34" charset="-120"/>
              </a:rPr>
              <a:t>14</a:t>
            </a:r>
            <a:r>
              <a:rPr lang="zh-TW" altLang="en-US" dirty="0">
                <a:latin typeface="微軟正黑體" panose="020B0604030504040204" pitchFamily="34" charset="-120"/>
                <a:ea typeface="微軟正黑體" panose="020B0604030504040204" pitchFamily="34" charset="-120"/>
              </a:rPr>
              <a:t>种邪教组织名单，里面没有法轮功，这公开表明：法轮功不是邪教。</a:t>
            </a:r>
          </a:p>
          <a:p>
            <a:r>
              <a:rPr lang="zh-TW" altLang="en-US" dirty="0">
                <a:latin typeface="微軟正黑體" panose="020B0604030504040204" pitchFamily="34" charset="-120"/>
                <a:ea typeface="微軟正黑體" panose="020B0604030504040204" pitchFamily="34" charset="-120"/>
              </a:rPr>
              <a:t>这是否定法轮功是邪教的官方文件，表明中共中央、国务院、公安部三方立场和态度</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邪教之说来源于</a:t>
            </a:r>
            <a:r>
              <a:rPr lang="en-US" altLang="zh-TW" dirty="0">
                <a:latin typeface="微軟正黑體" panose="020B0604030504040204" pitchFamily="34" charset="-120"/>
                <a:ea typeface="微軟正黑體" panose="020B0604030504040204" pitchFamily="34" charset="-120"/>
              </a:rPr>
              <a:t>1999</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10</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25</a:t>
            </a:r>
            <a:r>
              <a:rPr lang="zh-TW" altLang="en-US" dirty="0">
                <a:latin typeface="微軟正黑體" panose="020B0604030504040204" pitchFamily="34" charset="-120"/>
                <a:ea typeface="微軟正黑體" panose="020B0604030504040204" pitchFamily="34" charset="-120"/>
              </a:rPr>
              <a:t>日江泽民接受法国</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费加罗报</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记者的采访谈话，而江泽民的个人谈话不是法律。人民日报评论员的文章更不是法律，舆论宣传文章再多也不是法律。</a:t>
            </a:r>
            <a:r>
              <a:rPr lang="zh-TW" altLang="en-US" dirty="0">
                <a:solidFill>
                  <a:srgbClr val="C00000"/>
                </a:solidFill>
                <a:latin typeface="微軟正黑體" panose="020B0604030504040204" pitchFamily="34" charset="-120"/>
                <a:ea typeface="微軟正黑體" panose="020B0604030504040204" pitchFamily="34" charset="-120"/>
              </a:rPr>
              <a:t>反</a:t>
            </a:r>
            <a:r>
              <a:rPr lang="en-US" altLang="zh-TW" dirty="0">
                <a:solidFill>
                  <a:srgbClr val="C00000"/>
                </a:solidFill>
                <a:latin typeface="微軟正黑體" panose="020B0604030504040204" pitchFamily="34" charset="-120"/>
                <a:ea typeface="微軟正黑體" panose="020B0604030504040204" pitchFamily="34" charset="-120"/>
              </a:rPr>
              <a:t>X</a:t>
            </a:r>
            <a:r>
              <a:rPr lang="zh-TW" altLang="en-US" dirty="0">
                <a:solidFill>
                  <a:srgbClr val="C00000"/>
                </a:solidFill>
                <a:latin typeface="微軟正黑體" panose="020B0604030504040204" pitchFamily="34" charset="-120"/>
                <a:ea typeface="微軟正黑體" panose="020B0604030504040204" pitchFamily="34" charset="-120"/>
              </a:rPr>
              <a:t>教协会是民间团体，他们说法轮功是</a:t>
            </a:r>
            <a:r>
              <a:rPr lang="en-US" altLang="zh-TW" dirty="0">
                <a:solidFill>
                  <a:srgbClr val="C00000"/>
                </a:solidFill>
                <a:latin typeface="微軟正黑體" panose="020B0604030504040204" pitchFamily="34" charset="-120"/>
                <a:ea typeface="微軟正黑體" panose="020B0604030504040204" pitchFamily="34" charset="-120"/>
              </a:rPr>
              <a:t>X</a:t>
            </a:r>
            <a:r>
              <a:rPr lang="zh-TW" altLang="en-US" dirty="0">
                <a:solidFill>
                  <a:srgbClr val="C00000"/>
                </a:solidFill>
                <a:latin typeface="微軟正黑體" panose="020B0604030504040204" pitchFamily="34" charset="-120"/>
                <a:ea typeface="微軟正黑體" panose="020B0604030504040204" pitchFamily="34" charset="-120"/>
              </a:rPr>
              <a:t>教，也不具法律效力</a:t>
            </a:r>
            <a:r>
              <a:rPr lang="en-US" altLang="zh-TW" dirty="0">
                <a:solidFill>
                  <a:srgbClr val="C00000"/>
                </a:solidFill>
                <a:latin typeface="微軟正黑體" panose="020B0604030504040204" pitchFamily="34" charset="-120"/>
                <a:ea typeface="微軟正黑體" panose="020B0604030504040204" pitchFamily="34" charset="-120"/>
              </a:rPr>
              <a:t>!</a:t>
            </a:r>
            <a:r>
              <a:rPr lang="zh-TW" altLang="en-US" dirty="0">
                <a:solidFill>
                  <a:srgbClr val="C00000"/>
                </a:solidFill>
                <a:latin typeface="微軟正黑體" panose="020B0604030504040204" pitchFamily="34" charset="-120"/>
                <a:ea typeface="微軟正黑體" panose="020B0604030504040204" pitchFamily="34" charset="-120"/>
              </a:rPr>
              <a:t> </a:t>
            </a:r>
            <a:endParaRPr lang="en-US" altLang="zh-TW" dirty="0">
              <a:solidFill>
                <a:srgbClr val="C00000"/>
              </a:solidFill>
              <a:latin typeface="微軟正黑體" panose="020B0604030504040204" pitchFamily="34" charset="-120"/>
              <a:ea typeface="微軟正黑體" panose="020B0604030504040204" pitchFamily="34" charset="-120"/>
            </a:endParaRPr>
          </a:p>
          <a:p>
            <a:r>
              <a:rPr lang="zh-TW" altLang="en-US" b="1" dirty="0">
                <a:solidFill>
                  <a:srgbClr val="0070C0"/>
                </a:solidFill>
                <a:latin typeface="微軟正黑體" panose="020B0604030504040204" pitchFamily="34" charset="-120"/>
                <a:ea typeface="微軟正黑體" panose="020B0604030504040204" pitchFamily="34" charset="-120"/>
              </a:rPr>
              <a:t>整理自：</a:t>
            </a:r>
            <a:r>
              <a:rPr lang="en-US" altLang="zh-TW" b="1" dirty="0">
                <a:solidFill>
                  <a:srgbClr val="0070C0"/>
                </a:solidFill>
                <a:latin typeface="微軟正黑體" panose="020B0604030504040204" pitchFamily="34" charset="-120"/>
                <a:ea typeface="微軟正黑體" panose="020B0604030504040204" pitchFamily="34" charset="-120"/>
              </a:rPr>
              <a:t>【</a:t>
            </a:r>
            <a:r>
              <a:rPr lang="zh-TW" altLang="en-US" b="1" dirty="0">
                <a:solidFill>
                  <a:srgbClr val="0070C0"/>
                </a:solidFill>
                <a:latin typeface="微軟正黑體" panose="020B0604030504040204" pitchFamily="34" charset="-120"/>
                <a:ea typeface="微軟正黑體" panose="020B0604030504040204" pitchFamily="34" charset="-120"/>
              </a:rPr>
              <a:t>明慧网</a:t>
            </a:r>
            <a:r>
              <a:rPr lang="en-US" altLang="zh-TW" b="1" dirty="0">
                <a:solidFill>
                  <a:srgbClr val="0070C0"/>
                </a:solidFill>
                <a:latin typeface="微軟正黑體" panose="020B0604030504040204" pitchFamily="34" charset="-120"/>
                <a:ea typeface="微軟正黑體" panose="020B0604030504040204" pitchFamily="34" charset="-120"/>
              </a:rPr>
              <a:t>】</a:t>
            </a:r>
            <a:r>
              <a:rPr lang="zh-TW" altLang="en-US" b="1" dirty="0">
                <a:solidFill>
                  <a:srgbClr val="0070C0"/>
                </a:solidFill>
                <a:latin typeface="微軟正黑體" panose="020B0604030504040204" pitchFamily="34" charset="-120"/>
                <a:ea typeface="微軟正黑體" panose="020B0604030504040204" pitchFamily="34" charset="-120"/>
              </a:rPr>
              <a:t>从法律角度解析法轮功学员没有违法</a:t>
            </a:r>
            <a:endParaRPr lang="en-US" altLang="zh-TW" b="1" dirty="0">
              <a:solidFill>
                <a:srgbClr val="0070C0"/>
              </a:solidFill>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175417" y="44624"/>
            <a:ext cx="3253411" cy="584275"/>
          </a:xfrm>
          <a:prstGeom prst="rect">
            <a:avLst/>
          </a:prstGeom>
          <a:noFill/>
        </p:spPr>
        <p:txBody>
          <a:bodyPr wrap="none" lIns="90942" tIns="45472" rIns="90942" bIns="45472" rtlCol="0">
            <a:spAutoFit/>
          </a:bodyPr>
          <a:lstStyle/>
          <a:p>
            <a:pPr fontAlgn="base"/>
            <a:r>
              <a:rPr lang="en-US" altLang="zh-CN" sz="3200" b="1" dirty="0">
                <a:solidFill>
                  <a:srgbClr val="0070C0"/>
                </a:solidFill>
                <a:latin typeface="微軟正黑體" panose="020B0604030504040204" pitchFamily="34" charset="-120"/>
                <a:ea typeface="微軟正黑體" panose="020B0604030504040204" pitchFamily="34" charset="-120"/>
              </a:rPr>
              <a:t>16-3</a:t>
            </a:r>
            <a:r>
              <a:rPr lang="en-US" altLang="zh-TW" sz="3200" b="1" dirty="0">
                <a:solidFill>
                  <a:srgbClr val="0070C0"/>
                </a:solidFill>
                <a:latin typeface="微軟正黑體" panose="020B0604030504040204" pitchFamily="34" charset="-120"/>
                <a:ea typeface="微軟正黑體" panose="020B0604030504040204" pitchFamily="34" charset="-120"/>
              </a:rPr>
              <a:t>.</a:t>
            </a:r>
            <a:r>
              <a:rPr lang="zh-TW" altLang="en-US" sz="3200" b="1" dirty="0">
                <a:solidFill>
                  <a:srgbClr val="0070C0"/>
                </a:solidFill>
                <a:latin typeface="微軟正黑體" panose="020B0604030504040204" pitchFamily="34" charset="-120"/>
                <a:ea typeface="微軟正黑體" panose="020B0604030504040204" pitchFamily="34" charset="-120"/>
              </a:rPr>
              <a:t>切入点参考</a:t>
            </a:r>
          </a:p>
        </p:txBody>
      </p:sp>
    </p:spTree>
    <p:extLst>
      <p:ext uri="{BB962C8B-B14F-4D97-AF65-F5344CB8AC3E}">
        <p14:creationId xmlns:p14="http://schemas.microsoft.com/office/powerpoint/2010/main" val="3879444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0335" cy="645830"/>
          </a:xfrm>
          <a:prstGeom prst="rect">
            <a:avLst/>
          </a:prstGeom>
          <a:noFill/>
        </p:spPr>
        <p:txBody>
          <a:bodyPr wrap="none" lIns="90942" tIns="45472" rIns="90942" bIns="45472" rtlCol="0">
            <a:spAutoFit/>
          </a:bodyPr>
          <a:lstStyle/>
          <a:p>
            <a:r>
              <a:rPr lang="en-US" altLang="zh-TW" sz="3600" b="1">
                <a:solidFill>
                  <a:schemeClr val="bg1"/>
                </a:solidFill>
                <a:latin typeface="微軟正黑體" panose="020B0604030504040204" pitchFamily="34" charset="-120"/>
                <a:ea typeface="微軟正黑體" panose="020B0604030504040204" pitchFamily="34" charset="-120"/>
              </a:rPr>
              <a:t>1.</a:t>
            </a:r>
            <a:r>
              <a:rPr lang="zh-TW" altLang="en-US" sz="3600" b="1">
                <a:solidFill>
                  <a:schemeClr val="bg1"/>
                </a:solidFill>
                <a:latin typeface="微軟正黑體" panose="020B0604030504040204" pitchFamily="34" charset="-120"/>
                <a:ea typeface="微軟正黑體" panose="020B0604030504040204" pitchFamily="34" charset="-120"/>
              </a:rPr>
              <a:t>辽宁省迫害情况</a:t>
            </a:r>
            <a:endParaRPr lang="zh-TW" altLang="en-US" sz="36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107504" y="1124849"/>
            <a:ext cx="3888432" cy="5570255"/>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a:solidFill>
                  <a:schemeClr val="bg1"/>
                </a:solidFill>
                <a:latin typeface="微軟正黑體" panose="020B0604030504040204" pitchFamily="34" charset="-120"/>
                <a:ea typeface="微軟正黑體" panose="020B0604030504040204" pitchFamily="34" charset="-120"/>
              </a:rPr>
              <a:t>2017</a:t>
            </a:r>
            <a:r>
              <a:rPr lang="zh-CN" altLang="zh-TW" sz="2000" dirty="0">
                <a:solidFill>
                  <a:schemeClr val="bg1"/>
                </a:solidFill>
                <a:latin typeface="微軟正黑體" panose="020B0604030504040204" pitchFamily="34" charset="-120"/>
                <a:ea typeface="微軟正黑體" panose="020B0604030504040204" pitchFamily="34" charset="-120"/>
              </a:rPr>
              <a:t>年</a:t>
            </a:r>
            <a:r>
              <a:rPr lang="en-US" altLang="zh-CN" sz="2000" dirty="0">
                <a:solidFill>
                  <a:schemeClr val="bg1"/>
                </a:solidFill>
                <a:latin typeface="微軟正黑體" panose="020B0604030504040204" pitchFamily="34" charset="-120"/>
                <a:ea typeface="微軟正黑體" panose="020B0604030504040204" pitchFamily="34" charset="-120"/>
              </a:rPr>
              <a:t>11</a:t>
            </a:r>
            <a:r>
              <a:rPr lang="zh-CN" altLang="zh-TW" sz="2000" dirty="0">
                <a:solidFill>
                  <a:schemeClr val="bg1"/>
                </a:solidFill>
                <a:latin typeface="微軟正黑體" panose="020B0604030504040204" pitchFamily="34" charset="-120"/>
                <a:ea typeface="微軟正黑體" panose="020B0604030504040204" pitchFamily="34" charset="-120"/>
              </a:rPr>
              <a:t>月</a:t>
            </a:r>
            <a:r>
              <a:rPr lang="zh-TW" altLang="zh-CN" sz="2000" dirty="0">
                <a:solidFill>
                  <a:schemeClr val="bg1"/>
                </a:solidFill>
                <a:latin typeface="微軟正黑體" panose="020B0604030504040204" pitchFamily="34" charset="-120"/>
                <a:ea typeface="微軟正黑體" panose="020B0604030504040204" pitchFamily="34" charset="-120"/>
              </a:rPr>
              <a:t>1</a:t>
            </a:r>
            <a:r>
              <a:rPr lang="en-US" altLang="zh-TW" sz="2000" dirty="0">
                <a:solidFill>
                  <a:schemeClr val="bg1"/>
                </a:solidFill>
                <a:latin typeface="微軟正黑體" panose="020B0604030504040204" pitchFamily="34" charset="-120"/>
                <a:ea typeface="微軟正黑體" panose="020B0604030504040204" pitchFamily="34" charset="-120"/>
              </a:rPr>
              <a:t>5</a:t>
            </a:r>
            <a:r>
              <a:rPr lang="zh-CN" altLang="zh-TW" sz="2000" dirty="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明慧数据馆数据统计显示，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迫害法轮功案例共计</a:t>
            </a:r>
            <a:r>
              <a:rPr lang="en-US" altLang="zh-CN" sz="2400" b="1" dirty="0">
                <a:solidFill>
                  <a:srgbClr val="FFFF00"/>
                </a:solidFill>
                <a:latin typeface="微軟正黑體" panose="020B0604030504040204" pitchFamily="34" charset="-120"/>
                <a:ea typeface="微軟正黑體" panose="020B0604030504040204" pitchFamily="34" charset="-120"/>
              </a:rPr>
              <a:t>11220</a:t>
            </a:r>
            <a:r>
              <a:rPr lang="zh-CN" altLang="zh-TW" sz="2000" dirty="0">
                <a:solidFill>
                  <a:schemeClr val="bg1"/>
                </a:solidFill>
                <a:latin typeface="微軟正黑體" panose="020B0604030504040204" pitchFamily="34" charset="-120"/>
                <a:ea typeface="微軟正黑體" panose="020B0604030504040204" pitchFamily="34" charset="-120"/>
              </a:rPr>
              <a:t>例。</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en-US" altLang="zh-TW" sz="2000" dirty="0">
                <a:solidFill>
                  <a:schemeClr val="bg1"/>
                </a:solidFill>
                <a:latin typeface="微軟正黑體" panose="020B0604030504040204" pitchFamily="34" charset="-120"/>
                <a:ea typeface="微軟正黑體" panose="020B0604030504040204" pitchFamily="34" charset="-120"/>
              </a:rPr>
              <a:t>(</a:t>
            </a:r>
            <a:r>
              <a:rPr lang="zh-TW" altLang="en-US" sz="2000" dirty="0">
                <a:solidFill>
                  <a:schemeClr val="bg1"/>
                </a:solidFill>
                <a:latin typeface="微軟正黑體" panose="020B0604030504040204" pitchFamily="34" charset="-120"/>
                <a:ea typeface="微軟正黑體" panose="020B0604030504040204" pitchFamily="34" charset="-120"/>
              </a:rPr>
              <a:t>全国第三多，仅次山东、河北</a:t>
            </a:r>
            <a:r>
              <a:rPr lang="en-US" altLang="zh-TW" sz="2000" dirty="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a:solidFill>
                  <a:schemeClr val="bg1"/>
                </a:solidFill>
                <a:latin typeface="微軟正黑體" panose="020B0604030504040204" pitchFamily="34" charset="-120"/>
                <a:ea typeface="微軟正黑體" panose="020B0604030504040204" pitchFamily="34" charset="-120"/>
              </a:rPr>
              <a:t>直接</a:t>
            </a:r>
            <a:r>
              <a:rPr lang="zh-CN" altLang="zh-TW" sz="2000" dirty="0">
                <a:solidFill>
                  <a:schemeClr val="bg1"/>
                </a:solidFill>
                <a:latin typeface="微軟正黑體" panose="020B0604030504040204" pitchFamily="34" charset="-120"/>
                <a:ea typeface="微軟正黑體" panose="020B0604030504040204" pitchFamily="34" charset="-120"/>
              </a:rPr>
              <a:t>受迫害人数</a:t>
            </a:r>
            <a:r>
              <a:rPr lang="en-US" altLang="zh-CN" sz="2400" b="1" dirty="0">
                <a:solidFill>
                  <a:srgbClr val="FFFF00"/>
                </a:solidFill>
                <a:latin typeface="微軟正黑體" panose="020B0604030504040204" pitchFamily="34" charset="-120"/>
                <a:ea typeface="微軟正黑體" panose="020B0604030504040204" pitchFamily="34" charset="-120"/>
              </a:rPr>
              <a:t>12360</a:t>
            </a:r>
            <a:r>
              <a:rPr lang="zh-CN" altLang="zh-TW" sz="2000" dirty="0">
                <a:solidFill>
                  <a:schemeClr val="bg1"/>
                </a:solidFill>
                <a:latin typeface="微軟正黑體" panose="020B0604030504040204" pitchFamily="34" charset="-120"/>
                <a:ea typeface="微軟正黑體" panose="020B0604030504040204" pitchFamily="34" charset="-120"/>
              </a:rPr>
              <a:t>人。</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en-US" altLang="zh-TW" sz="2000" dirty="0">
                <a:solidFill>
                  <a:schemeClr val="bg1"/>
                </a:solidFill>
                <a:latin typeface="微軟正黑體" panose="020B0604030504040204" pitchFamily="34" charset="-120"/>
                <a:ea typeface="微軟正黑體" panose="020B0604030504040204" pitchFamily="34" charset="-120"/>
              </a:rPr>
              <a:t>(</a:t>
            </a:r>
            <a:r>
              <a:rPr lang="zh-TW" altLang="en-US" sz="2000" dirty="0">
                <a:solidFill>
                  <a:schemeClr val="bg1"/>
                </a:solidFill>
                <a:latin typeface="微軟正黑體" panose="020B0604030504040204" pitchFamily="34" charset="-120"/>
                <a:ea typeface="微軟正黑體" panose="020B0604030504040204" pitchFamily="34" charset="-120"/>
              </a:rPr>
              <a:t>全国第三多，仅次山东、河北</a:t>
            </a:r>
            <a:r>
              <a:rPr lang="en-US" altLang="zh-TW" sz="2000" dirty="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受迫害致死人数</a:t>
            </a:r>
            <a:r>
              <a:rPr lang="en-US" altLang="zh-CN" sz="2400" b="1" dirty="0">
                <a:solidFill>
                  <a:srgbClr val="FFFF00"/>
                </a:solidFill>
                <a:latin typeface="微軟正黑體" panose="020B0604030504040204" pitchFamily="34" charset="-120"/>
                <a:ea typeface="微軟正黑體" panose="020B0604030504040204" pitchFamily="34" charset="-120"/>
              </a:rPr>
              <a:t>504</a:t>
            </a:r>
            <a:r>
              <a:rPr lang="zh-CN" altLang="zh-TW" sz="2000" dirty="0">
                <a:solidFill>
                  <a:schemeClr val="bg1"/>
                </a:solidFill>
                <a:latin typeface="微軟正黑體" panose="020B0604030504040204" pitchFamily="34" charset="-120"/>
                <a:ea typeface="微軟正黑體" panose="020B0604030504040204" pitchFamily="34" charset="-120"/>
              </a:rPr>
              <a:t>人。</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en-US" altLang="zh-TW" sz="2000" dirty="0">
                <a:solidFill>
                  <a:schemeClr val="bg1"/>
                </a:solidFill>
                <a:latin typeface="微軟正黑體" panose="020B0604030504040204" pitchFamily="34" charset="-120"/>
                <a:ea typeface="微軟正黑體" panose="020B0604030504040204" pitchFamily="34" charset="-120"/>
              </a:rPr>
              <a:t>(</a:t>
            </a:r>
            <a:r>
              <a:rPr lang="zh-TW" altLang="en-US" sz="2000" dirty="0">
                <a:solidFill>
                  <a:schemeClr val="bg1"/>
                </a:solidFill>
                <a:latin typeface="微軟正黑體" panose="020B0604030504040204" pitchFamily="34" charset="-120"/>
                <a:ea typeface="微軟正黑體" panose="020B0604030504040204" pitchFamily="34" charset="-120"/>
              </a:rPr>
              <a:t>全国第二多，仅次黑龙江</a:t>
            </a:r>
            <a:r>
              <a:rPr lang="en-US" altLang="zh-TW" sz="2000" dirty="0">
                <a:solidFill>
                  <a:schemeClr val="bg1"/>
                </a:solidFill>
                <a:latin typeface="微軟正黑體" panose="020B0604030504040204" pitchFamily="34" charset="-120"/>
                <a:ea typeface="微軟正黑體" panose="020B0604030504040204" pitchFamily="34" charset="-120"/>
              </a:rPr>
              <a:t>)</a:t>
            </a: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zh-TW" sz="2000" dirty="0">
                <a:solidFill>
                  <a:schemeClr val="bg1"/>
                </a:solidFill>
                <a:latin typeface="微軟正黑體" panose="020B0604030504040204" pitchFamily="34" charset="-120"/>
                <a:ea typeface="微軟正黑體" panose="020B0604030504040204" pitchFamily="34" charset="-120"/>
              </a:rPr>
              <a:t>从</a:t>
            </a:r>
            <a:r>
              <a:rPr lang="en-US" altLang="zh-TW" sz="2000" dirty="0">
                <a:solidFill>
                  <a:schemeClr val="bg1"/>
                </a:solidFill>
                <a:latin typeface="微軟正黑體" panose="020B0604030504040204" pitchFamily="34" charset="-120"/>
                <a:ea typeface="微軟正黑體" panose="020B0604030504040204" pitchFamily="34" charset="-120"/>
              </a:rPr>
              <a:t>2013</a:t>
            </a:r>
            <a:r>
              <a:rPr lang="zh-TW" altLang="zh-TW" sz="2000" dirty="0">
                <a:solidFill>
                  <a:schemeClr val="bg1"/>
                </a:solidFill>
                <a:latin typeface="微軟正黑體" panose="020B0604030504040204" pitchFamily="34" charset="-120"/>
                <a:ea typeface="微軟正黑體" panose="020B0604030504040204" pitchFamily="34" charset="-120"/>
              </a:rPr>
              <a:t>年到</a:t>
            </a:r>
            <a:r>
              <a:rPr lang="en-US" altLang="zh-TW" sz="2000" dirty="0">
                <a:solidFill>
                  <a:schemeClr val="bg1"/>
                </a:solidFill>
                <a:latin typeface="微軟正黑體" panose="020B0604030504040204" pitchFamily="34" charset="-120"/>
                <a:ea typeface="微軟正黑體" panose="020B0604030504040204" pitchFamily="34" charset="-120"/>
              </a:rPr>
              <a:t>2015</a:t>
            </a:r>
            <a:r>
              <a:rPr lang="zh-TW" altLang="zh-TW" sz="2000" dirty="0">
                <a:solidFill>
                  <a:schemeClr val="bg1"/>
                </a:solidFill>
                <a:latin typeface="微軟正黑體" panose="020B0604030504040204" pitchFamily="34" charset="-120"/>
                <a:ea typeface="微軟正黑體" panose="020B0604030504040204" pitchFamily="34" charset="-120"/>
              </a:rPr>
              <a:t>年，</a:t>
            </a:r>
            <a:endParaRPr lang="en-US" altLang="zh-TW" sz="2000" dirty="0">
              <a:solidFill>
                <a:schemeClr val="bg1"/>
              </a:solidFill>
              <a:latin typeface="微軟正黑體" panose="020B0604030504040204" pitchFamily="34" charset="-120"/>
              <a:ea typeface="微軟正黑體" panose="020B0604030504040204" pitchFamily="34" charset="-120"/>
            </a:endParaRPr>
          </a:p>
          <a:p>
            <a:r>
              <a:rPr lang="zh-TW" altLang="zh-TW" sz="2000" dirty="0">
                <a:solidFill>
                  <a:schemeClr val="bg1"/>
                </a:solidFill>
                <a:latin typeface="微軟正黑體" panose="020B0604030504040204" pitchFamily="34" charset="-120"/>
                <a:ea typeface="微軟正黑體" panose="020B0604030504040204" pitchFamily="34" charset="-120"/>
              </a:rPr>
              <a:t>辽宁省对法轮功学员的</a:t>
            </a:r>
            <a:r>
              <a:rPr lang="zh-TW" altLang="zh-TW" sz="2000" dirty="0">
                <a:solidFill>
                  <a:srgbClr val="FFFF00"/>
                </a:solidFill>
                <a:latin typeface="微軟正黑體" panose="020B0604030504040204" pitchFamily="34" charset="-120"/>
                <a:ea typeface="微軟正黑體" panose="020B0604030504040204" pitchFamily="34" charset="-120"/>
              </a:rPr>
              <a:t>非法判刑</a:t>
            </a:r>
            <a:endParaRPr lang="en-US" altLang="zh-TW" sz="2000" dirty="0">
              <a:solidFill>
                <a:srgbClr val="FFFF00"/>
              </a:solidFill>
              <a:latin typeface="微軟正黑體" panose="020B0604030504040204" pitchFamily="34" charset="-120"/>
              <a:ea typeface="微軟正黑體" panose="020B0604030504040204" pitchFamily="34" charset="-120"/>
            </a:endParaRPr>
          </a:p>
          <a:p>
            <a:r>
              <a:rPr lang="zh-TW" altLang="zh-TW" sz="2000" dirty="0">
                <a:solidFill>
                  <a:schemeClr val="bg1"/>
                </a:solidFill>
                <a:latin typeface="微軟正黑體" panose="020B0604030504040204" pitchFamily="34" charset="-120"/>
                <a:ea typeface="微軟正黑體" panose="020B0604030504040204" pitchFamily="34" charset="-120"/>
              </a:rPr>
              <a:t>连续</a:t>
            </a:r>
            <a:r>
              <a:rPr lang="en-US" altLang="zh-TW" sz="2000" dirty="0">
                <a:solidFill>
                  <a:schemeClr val="bg1"/>
                </a:solidFill>
                <a:latin typeface="微軟正黑體" panose="020B0604030504040204" pitchFamily="34" charset="-120"/>
                <a:ea typeface="微軟正黑體" panose="020B0604030504040204" pitchFamily="34" charset="-120"/>
              </a:rPr>
              <a:t>3</a:t>
            </a:r>
            <a:r>
              <a:rPr lang="zh-TW" altLang="zh-TW" sz="2000" dirty="0">
                <a:solidFill>
                  <a:schemeClr val="bg1"/>
                </a:solidFill>
                <a:latin typeface="微軟正黑體" panose="020B0604030504040204" pitchFamily="34" charset="-120"/>
                <a:ea typeface="微軟正黑體" panose="020B0604030504040204" pitchFamily="34" charset="-120"/>
              </a:rPr>
              <a:t>年居全国首位。</a:t>
            </a:r>
          </a:p>
          <a:p>
            <a:endParaRPr lang="en-US" altLang="zh-CN" sz="2000" dirty="0">
              <a:solidFill>
                <a:schemeClr val="bg1"/>
              </a:solidFill>
              <a:latin typeface="微軟正黑體" panose="020B0604030504040204" pitchFamily="34" charset="-120"/>
              <a:ea typeface="微軟正黑體" panose="020B0604030504040204" pitchFamily="34" charset="-120"/>
            </a:endParaRPr>
          </a:p>
          <a:p>
            <a:endParaRPr lang="zh-TW" altLang="zh-TW" sz="20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268760"/>
            <a:chOff x="5266184" y="-1"/>
            <a:chExt cx="3877816" cy="1187422"/>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014570" y="-1"/>
              <a:ext cx="1129430" cy="1187421"/>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1874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
        <p:nvSpPr>
          <p:cNvPr id="7" name="矩形 6"/>
          <p:cNvSpPr/>
          <p:nvPr/>
        </p:nvSpPr>
        <p:spPr>
          <a:xfrm>
            <a:off x="4067946" y="1268760"/>
            <a:ext cx="5076054" cy="5589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400" dirty="0">
                <a:solidFill>
                  <a:schemeClr val="bg1"/>
                </a:solidFill>
                <a:latin typeface="微軟正黑體" panose="020B0604030504040204" pitchFamily="34" charset="-120"/>
                <a:ea typeface="微軟正黑體" panose="020B0604030504040204" pitchFamily="34" charset="-120"/>
              </a:rPr>
              <a:t>追查国际公布了</a:t>
            </a:r>
            <a:r>
              <a:rPr lang="zh-TW" altLang="en-US" sz="2400" b="1" dirty="0">
                <a:solidFill>
                  <a:schemeClr val="bg1"/>
                </a:solidFill>
                <a:latin typeface="微軟正黑體" panose="020B0604030504040204" pitchFamily="34" charset="-120"/>
                <a:ea typeface="微軟正黑體" panose="020B0604030504040204" pitchFamily="34" charset="-120"/>
              </a:rPr>
              <a:t>辽宁省</a:t>
            </a:r>
            <a:endParaRPr lang="en-US" altLang="zh-CN" sz="2400" b="1" dirty="0">
              <a:solidFill>
                <a:schemeClr val="bg1"/>
              </a:solidFill>
              <a:latin typeface="微軟正黑體" panose="020B0604030504040204" pitchFamily="34" charset="-120"/>
              <a:ea typeface="微軟正黑體" panose="020B0604030504040204" pitchFamily="34" charset="-120"/>
            </a:endParaRPr>
          </a:p>
          <a:p>
            <a:r>
              <a:rPr lang="zh-TW" altLang="en-US" sz="2400" dirty="0">
                <a:solidFill>
                  <a:schemeClr val="bg1"/>
                </a:solidFill>
                <a:latin typeface="微軟正黑體" panose="020B0604030504040204" pitchFamily="34" charset="-120"/>
                <a:ea typeface="微軟正黑體" panose="020B0604030504040204" pitchFamily="34" charset="-120"/>
              </a:rPr>
              <a:t>涉嫌参与活摘法轮功学员器官的</a:t>
            </a:r>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zh-TW" altLang="zh-TW" sz="2400" b="1" dirty="0">
                <a:solidFill>
                  <a:srgbClr val="FF0000"/>
                </a:solidFill>
                <a:latin typeface="微軟正黑體" panose="020B0604030504040204" pitchFamily="34" charset="-120"/>
                <a:ea typeface="微軟正黑體" panose="020B0604030504040204" pitchFamily="34" charset="-120"/>
              </a:rPr>
              <a:t>3</a:t>
            </a:r>
            <a:r>
              <a:rPr lang="en-US" altLang="zh-TW" sz="2400" b="1" dirty="0">
                <a:solidFill>
                  <a:srgbClr val="FF0000"/>
                </a:solidFill>
                <a:latin typeface="微軟正黑體" panose="020B0604030504040204" pitchFamily="34" charset="-120"/>
                <a:ea typeface="微軟正黑體" panose="020B0604030504040204" pitchFamily="34" charset="-120"/>
              </a:rPr>
              <a:t>9</a:t>
            </a:r>
            <a:r>
              <a:rPr lang="zh-TW" altLang="en-US" sz="2400" b="1" dirty="0">
                <a:solidFill>
                  <a:srgbClr val="FF0000"/>
                </a:solidFill>
                <a:latin typeface="微軟正黑體" panose="020B0604030504040204" pitchFamily="34" charset="-120"/>
                <a:ea typeface="微軟正黑體" panose="020B0604030504040204" pitchFamily="34" charset="-120"/>
              </a:rPr>
              <a:t>家</a:t>
            </a:r>
            <a:r>
              <a:rPr lang="zh-TW" altLang="en-US" sz="2400" b="1" dirty="0">
                <a:solidFill>
                  <a:schemeClr val="bg1"/>
                </a:solidFill>
                <a:latin typeface="微軟正黑體" panose="020B0604030504040204" pitchFamily="34" charset="-120"/>
                <a:ea typeface="微軟正黑體" panose="020B0604030504040204" pitchFamily="34" charset="-120"/>
              </a:rPr>
              <a:t>医院</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占全国</a:t>
            </a:r>
            <a:r>
              <a:rPr lang="zh-TW" altLang="zh-TW" sz="2400" b="1" dirty="0">
                <a:solidFill>
                  <a:srgbClr val="FF0000"/>
                </a:solidFill>
                <a:latin typeface="微軟正黑體" panose="020B0604030504040204" pitchFamily="34" charset="-120"/>
                <a:ea typeface="微軟正黑體" panose="020B0604030504040204" pitchFamily="34" charset="-120"/>
              </a:rPr>
              <a:t>4.</a:t>
            </a:r>
            <a:r>
              <a:rPr lang="en-US" altLang="zh-TW" sz="2400" b="1" dirty="0">
                <a:solidFill>
                  <a:srgbClr val="FF0000"/>
                </a:solidFill>
                <a:latin typeface="微軟正黑體" panose="020B0604030504040204" pitchFamily="34" charset="-120"/>
                <a:ea typeface="微軟正黑體" panose="020B0604030504040204" pitchFamily="34" charset="-120"/>
              </a:rPr>
              <a:t>5</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a:t>
            </a:r>
            <a:endParaRPr lang="en-US" altLang="zh-TW" sz="2400" b="1" dirty="0">
              <a:solidFill>
                <a:schemeClr val="bg1"/>
              </a:solidFill>
              <a:latin typeface="微軟正黑體" panose="020B0604030504040204" pitchFamily="34" charset="-120"/>
              <a:ea typeface="微軟正黑體" panose="020B0604030504040204" pitchFamily="34" charset="-120"/>
            </a:endParaRPr>
          </a:p>
          <a:p>
            <a:r>
              <a:rPr lang="en-US" altLang="zh-TW" sz="2400" b="1" dirty="0">
                <a:solidFill>
                  <a:srgbClr val="FF0000"/>
                </a:solidFill>
                <a:latin typeface="微軟正黑體" panose="020B0604030504040204" pitchFamily="34" charset="-120"/>
                <a:ea typeface="微軟正黑體" panose="020B0604030504040204" pitchFamily="34" charset="-120"/>
              </a:rPr>
              <a:t>192</a:t>
            </a:r>
            <a:r>
              <a:rPr lang="zh-TW" altLang="en-US" sz="2400" b="1" dirty="0">
                <a:solidFill>
                  <a:srgbClr val="FF0000"/>
                </a:solidFill>
                <a:latin typeface="微軟正黑體" panose="020B0604030504040204" pitchFamily="34" charset="-120"/>
                <a:ea typeface="微軟正黑體" panose="020B0604030504040204" pitchFamily="34" charset="-120"/>
              </a:rPr>
              <a:t>名</a:t>
            </a:r>
            <a:r>
              <a:rPr lang="zh-TW" altLang="en-US" sz="2400" b="1" dirty="0">
                <a:solidFill>
                  <a:schemeClr val="bg1"/>
                </a:solidFill>
                <a:latin typeface="微軟正黑體" panose="020B0604030504040204" pitchFamily="34" charset="-120"/>
                <a:ea typeface="微軟正黑體" panose="020B0604030504040204" pitchFamily="34" charset="-120"/>
              </a:rPr>
              <a:t>医务人员</a:t>
            </a:r>
            <a:r>
              <a:rPr lang="zh-TW" altLang="en-US" sz="2400" dirty="0">
                <a:solidFill>
                  <a:schemeClr val="bg1"/>
                </a:solidFill>
                <a:latin typeface="微軟正黑體" panose="020B0604030504040204" pitchFamily="34" charset="-120"/>
                <a:ea typeface="微軟正黑體" panose="020B0604030504040204" pitchFamily="34" charset="-120"/>
              </a:rPr>
              <a:t>名单，</a:t>
            </a:r>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zh-TW" altLang="en-US" sz="2400" dirty="0">
                <a:solidFill>
                  <a:schemeClr val="bg1"/>
                </a:solidFill>
                <a:latin typeface="微軟正黑體" panose="020B0604030504040204" pitchFamily="34" charset="-120"/>
                <a:ea typeface="微軟正黑體" panose="020B0604030504040204" pitchFamily="34" charset="-120"/>
              </a:rPr>
              <a:t>并将他们立案追查。</a:t>
            </a:r>
            <a:endParaRPr lang="en-US" altLang="zh-TW" sz="2400" dirty="0">
              <a:solidFill>
                <a:schemeClr val="bg1"/>
              </a:solidFill>
              <a:latin typeface="微軟正黑體" panose="020B0604030504040204" pitchFamily="34" charset="-120"/>
              <a:ea typeface="微軟正黑體" panose="020B0604030504040204" pitchFamily="34" charset="-120"/>
            </a:endParaRPr>
          </a:p>
          <a:p>
            <a:endParaRPr lang="zh-CN" altLang="en-US" dirty="0"/>
          </a:p>
          <a:p>
            <a:r>
              <a:rPr lang="en-US" altLang="zh-Hant" dirty="0">
                <a:latin typeface="微軟正黑體" panose="020B0604030504040204" pitchFamily="34" charset="-120"/>
                <a:ea typeface="微軟正黑體" panose="020B0604030504040204" pitchFamily="34" charset="-120"/>
              </a:rPr>
              <a:t>1.</a:t>
            </a:r>
            <a:r>
              <a:rPr lang="zh-Hant" altLang="en-US" dirty="0">
                <a:latin typeface="微軟正黑體" panose="020B0604030504040204" pitchFamily="34" charset="-120"/>
                <a:ea typeface="微軟正黑體" panose="020B0604030504040204" pitchFamily="34" charset="-120"/>
              </a:rPr>
              <a:t>中国医科大学附属第一医院</a:t>
            </a:r>
          </a:p>
          <a:p>
            <a:r>
              <a:rPr lang="en-US" altLang="zh-Hant" dirty="0">
                <a:latin typeface="微軟正黑體" panose="020B0604030504040204" pitchFamily="34" charset="-120"/>
                <a:ea typeface="微軟正黑體" panose="020B0604030504040204" pitchFamily="34" charset="-120"/>
              </a:rPr>
              <a:t>2.</a:t>
            </a:r>
            <a:r>
              <a:rPr lang="zh-Hant" altLang="en-US" dirty="0">
                <a:latin typeface="微軟正黑體" panose="020B0604030504040204" pitchFamily="34" charset="-120"/>
                <a:ea typeface="微軟正黑體" panose="020B0604030504040204" pitchFamily="34" charset="-120"/>
              </a:rPr>
              <a:t>辽宁电力中心医院血液净化中心</a:t>
            </a:r>
          </a:p>
          <a:p>
            <a:r>
              <a:rPr lang="en-US" altLang="zh-Hant" dirty="0">
                <a:latin typeface="微軟正黑體" panose="020B0604030504040204" pitchFamily="34" charset="-120"/>
                <a:ea typeface="微軟正黑體" panose="020B0604030504040204" pitchFamily="34" charset="-120"/>
              </a:rPr>
              <a:t>3.</a:t>
            </a:r>
            <a:r>
              <a:rPr lang="zh-Hant" altLang="en-US" dirty="0">
                <a:latin typeface="微軟正黑體" panose="020B0604030504040204" pitchFamily="34" charset="-120"/>
                <a:ea typeface="微軟正黑體" panose="020B0604030504040204" pitchFamily="34" charset="-120"/>
              </a:rPr>
              <a:t>辽宁省人民医院</a:t>
            </a:r>
          </a:p>
          <a:p>
            <a:r>
              <a:rPr lang="en-US" altLang="zh-Hant" dirty="0">
                <a:latin typeface="微軟正黑體" panose="020B0604030504040204" pitchFamily="34" charset="-120"/>
                <a:ea typeface="微軟正黑體" panose="020B0604030504040204" pitchFamily="34" charset="-120"/>
              </a:rPr>
              <a:t>4.</a:t>
            </a:r>
            <a:r>
              <a:rPr lang="zh-Hant" altLang="en-US" dirty="0">
                <a:latin typeface="微軟正黑體" panose="020B0604030504040204" pitchFamily="34" charset="-120"/>
                <a:ea typeface="微軟正黑體" panose="020B0604030504040204" pitchFamily="34" charset="-120"/>
              </a:rPr>
              <a:t>沈阳医学院第二附属医院</a:t>
            </a:r>
          </a:p>
          <a:p>
            <a:r>
              <a:rPr lang="en-US" altLang="zh-Hant" dirty="0">
                <a:latin typeface="微軟正黑體" panose="020B0604030504040204" pitchFamily="34" charset="-120"/>
                <a:ea typeface="微軟正黑體" panose="020B0604030504040204" pitchFamily="34" charset="-120"/>
              </a:rPr>
              <a:t>5.</a:t>
            </a:r>
            <a:r>
              <a:rPr lang="zh-Hant" altLang="en-US" dirty="0">
                <a:latin typeface="微軟正黑體" panose="020B0604030504040204" pitchFamily="34" charset="-120"/>
                <a:ea typeface="微軟正黑體" panose="020B0604030504040204" pitchFamily="34" charset="-120"/>
              </a:rPr>
              <a:t>中国医科大学附属第四医院</a:t>
            </a:r>
          </a:p>
          <a:p>
            <a:r>
              <a:rPr lang="en-US" altLang="zh-Hant" dirty="0">
                <a:latin typeface="微軟正黑體" panose="020B0604030504040204" pitchFamily="34" charset="-120"/>
                <a:ea typeface="微軟正黑體" panose="020B0604030504040204" pitchFamily="34" charset="-120"/>
              </a:rPr>
              <a:t>6.</a:t>
            </a:r>
            <a:r>
              <a:rPr lang="zh-Hant" altLang="en-US" dirty="0">
                <a:latin typeface="微軟正黑體" panose="020B0604030504040204" pitchFamily="34" charset="-120"/>
                <a:ea typeface="微軟正黑體" panose="020B0604030504040204" pitchFamily="34" charset="-120"/>
              </a:rPr>
              <a:t>中国医科大学附属盛京医院</a:t>
            </a:r>
          </a:p>
          <a:p>
            <a:r>
              <a:rPr lang="en-US" altLang="zh-Hant" dirty="0">
                <a:latin typeface="微軟正黑體" panose="020B0604030504040204" pitchFamily="34" charset="-120"/>
                <a:ea typeface="微軟正黑體" panose="020B0604030504040204" pitchFamily="34" charset="-120"/>
              </a:rPr>
              <a:t>7.</a:t>
            </a:r>
            <a:r>
              <a:rPr lang="zh-Hant" altLang="en-US" dirty="0">
                <a:latin typeface="微軟正黑體" panose="020B0604030504040204" pitchFamily="34" charset="-120"/>
                <a:ea typeface="微軟正黑體" panose="020B0604030504040204" pitchFamily="34" charset="-120"/>
              </a:rPr>
              <a:t>辽宁省金秋医院</a:t>
            </a:r>
          </a:p>
          <a:p>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983461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p:cNvSpPr/>
          <p:nvPr/>
        </p:nvSpPr>
        <p:spPr>
          <a:xfrm>
            <a:off x="0" y="0"/>
            <a:ext cx="9130602" cy="460857"/>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矩形 1"/>
          <p:cNvSpPr/>
          <p:nvPr/>
        </p:nvSpPr>
        <p:spPr>
          <a:xfrm>
            <a:off x="-13397" y="647119"/>
            <a:ext cx="9143999" cy="5632311"/>
          </a:xfrm>
          <a:prstGeom prst="rect">
            <a:avLst/>
          </a:prstGeom>
        </p:spPr>
        <p:txBody>
          <a:bodyPr wrap="square">
            <a:spAutoFit/>
          </a:bodyPr>
          <a:lstStyle/>
          <a:p>
            <a:r>
              <a:rPr lang="zh-CN" altLang="en-US" dirty="0" smtClean="0">
                <a:solidFill>
                  <a:srgbClr val="FF0000"/>
                </a:solidFill>
                <a:latin typeface="微軟正黑體" panose="020B0604030504040204" pitchFamily="34" charset="-120"/>
                <a:ea typeface="微軟正黑體" panose="020B0604030504040204" pitchFamily="34" charset="-120"/>
              </a:rPr>
              <a:t>说</a:t>
            </a:r>
            <a:r>
              <a:rPr lang="zh-CN" altLang="en-US" dirty="0">
                <a:solidFill>
                  <a:srgbClr val="FF0000"/>
                </a:solidFill>
                <a:latin typeface="微軟正黑體" panose="020B0604030504040204" pitchFamily="34" charset="-120"/>
                <a:ea typeface="微軟正黑體" panose="020B0604030504040204" pitchFamily="34" charset="-120"/>
              </a:rPr>
              <a:t>明：此稿用于口讲时，可以根据对方情况选择其中讲真相内容事实结合自己风格进行</a:t>
            </a:r>
            <a:r>
              <a:rPr lang="zh-CN" altLang="en-US" dirty="0" smtClean="0">
                <a:solidFill>
                  <a:srgbClr val="FF0000"/>
                </a:solidFill>
                <a:latin typeface="微軟正黑體" panose="020B0604030504040204" pitchFamily="34" charset="-120"/>
                <a:ea typeface="微軟正黑體" panose="020B0604030504040204" pitchFamily="34" charset="-120"/>
              </a:rPr>
              <a:t>。</a:t>
            </a:r>
            <a:endParaRPr lang="en-US" altLang="zh-CN" dirty="0" smtClean="0">
              <a:solidFill>
                <a:srgbClr val="FF0000"/>
              </a:solidFill>
              <a:latin typeface="微軟正黑體" panose="020B0604030504040204" pitchFamily="34" charset="-120"/>
              <a:ea typeface="微軟正黑體" panose="020B0604030504040204" pitchFamily="34" charset="-120"/>
            </a:endParaRPr>
          </a:p>
          <a:p>
            <a:endParaRPr lang="en-US" b="1" dirty="0">
              <a:solidFill>
                <a:srgbClr val="FF0000"/>
              </a:solidFill>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朋友您好，忙碌间，不知您有没有感受到，今天的我们正面临着一场“人算不如天算”的沧桑巨变？迷茫中，您又是否意识到“善恶有报”的天理，以千百种不同的形式正在兑现中呢</a:t>
            </a:r>
            <a:r>
              <a:rPr lang="zh-CN" altLang="en-US" dirty="0" smtClean="0">
                <a:latin typeface="微軟正黑體" panose="020B0604030504040204" pitchFamily="34" charset="-120"/>
                <a:ea typeface="微軟正黑體" panose="020B0604030504040204" pitchFamily="34" charset="-120"/>
              </a:rPr>
              <a:t>？</a:t>
            </a:r>
            <a:endParaRPr lang="en-US" altLang="zh-CN" dirty="0" smtClean="0">
              <a:latin typeface="微軟正黑體" panose="020B0604030504040204" pitchFamily="34" charset="-120"/>
              <a:ea typeface="微軟正黑體" panose="020B0604030504040204" pitchFamily="34" charset="-120"/>
            </a:endParaRPr>
          </a:p>
          <a:p>
            <a:endParaRPr lang="en-US" b="1" dirty="0">
              <a:latin typeface="微軟正黑體" panose="020B0604030504040204" pitchFamily="34" charset="-120"/>
              <a:ea typeface="微軟正黑體" panose="020B0604030504040204" pitchFamily="34" charset="-120"/>
            </a:endParaRPr>
          </a:p>
          <a:p>
            <a:r>
              <a:rPr lang="zh-CN" altLang="en-US" u="sng" dirty="0">
                <a:solidFill>
                  <a:srgbClr val="0070C0"/>
                </a:solidFill>
                <a:latin typeface="微軟正黑體" panose="020B0604030504040204" pitchFamily="34" charset="-120"/>
                <a:ea typeface="微軟正黑體" panose="020B0604030504040204" pitchFamily="34" charset="-120"/>
              </a:rPr>
              <a:t>时事</a:t>
            </a:r>
            <a:r>
              <a:rPr lang="en-CA" u="sng" dirty="0" smtClean="0">
                <a:solidFill>
                  <a:srgbClr val="0070C0"/>
                </a:solidFill>
                <a:latin typeface="微軟正黑體" panose="020B0604030504040204" pitchFamily="34" charset="-120"/>
                <a:ea typeface="微軟正黑體" panose="020B0604030504040204" pitchFamily="34" charset="-120"/>
              </a:rPr>
              <a:t>1</a:t>
            </a:r>
            <a:r>
              <a:rPr lang="zh-TW" altLang="en-US" u="sng"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参</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与迫害法轮功的中共大批高官相继落马，包括政法委书记周永康、</a:t>
            </a:r>
            <a:r>
              <a:rPr lang="en-CA" dirty="0">
                <a:solidFill>
                  <a:schemeClr val="accent4">
                    <a:lumMod val="50000"/>
                  </a:schemeClr>
                </a:solidFill>
                <a:latin typeface="微軟正黑體" panose="020B0604030504040204" pitchFamily="34" charset="-120"/>
                <a:ea typeface="微軟正黑體" panose="020B0604030504040204" pitchFamily="34" charset="-120"/>
              </a:rPr>
              <a:t>610</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头子李东生、薄熙来、王立军，还有苏荣、令计划等等，正副国</a:t>
            </a:r>
            <a:r>
              <a:rPr lang="en-CA" dirty="0">
                <a:solidFill>
                  <a:schemeClr val="accent4">
                    <a:lumMod val="50000"/>
                  </a:schemeClr>
                </a:solidFill>
                <a:latin typeface="微軟正黑體" panose="020B0604030504040204" pitchFamily="34" charset="-120"/>
                <a:ea typeface="微軟正黑體" panose="020B0604030504040204" pitchFamily="34" charset="-120"/>
              </a:rPr>
              <a:t>1</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级和省部级的就有</a:t>
            </a:r>
            <a:r>
              <a:rPr lang="en-CA" dirty="0">
                <a:solidFill>
                  <a:schemeClr val="accent4">
                    <a:lumMod val="50000"/>
                  </a:schemeClr>
                </a:solidFill>
                <a:latin typeface="微軟正黑體" panose="020B0604030504040204" pitchFamily="34" charset="-120"/>
                <a:ea typeface="微軟正黑體" panose="020B0604030504040204" pitchFamily="34" charset="-120"/>
              </a:rPr>
              <a:t>100</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多人，都是跟着江泽民迫害法轮功的人。老百姓都说，这是善恶有报在兑现哪。</a:t>
            </a:r>
            <a:endParaRPr lang="en-US" b="1" dirty="0">
              <a:solidFill>
                <a:schemeClr val="accent4">
                  <a:lumMod val="50000"/>
                </a:schemeClr>
              </a:solidFill>
              <a:latin typeface="微軟正黑體" panose="020B0604030504040204" pitchFamily="34" charset="-120"/>
              <a:ea typeface="微軟正黑體" panose="020B0604030504040204" pitchFamily="34" charset="-120"/>
            </a:endParaRPr>
          </a:p>
          <a:p>
            <a:endParaRPr lang="en-US" altLang="zh-CN" u="sng" dirty="0" smtClean="0">
              <a:latin typeface="微軟正黑體" panose="020B0604030504040204" pitchFamily="34" charset="-120"/>
              <a:ea typeface="微軟正黑體" panose="020B0604030504040204" pitchFamily="34" charset="-120"/>
            </a:endParaRPr>
          </a:p>
          <a:p>
            <a:r>
              <a:rPr lang="zh-CN" altLang="en-US" u="sng" dirty="0" smtClean="0">
                <a:solidFill>
                  <a:srgbClr val="0070C0"/>
                </a:solidFill>
                <a:latin typeface="微軟正黑體" panose="020B0604030504040204" pitchFamily="34" charset="-120"/>
                <a:ea typeface="微軟正黑體" panose="020B0604030504040204" pitchFamily="34" charset="-120"/>
              </a:rPr>
              <a:t>时</a:t>
            </a:r>
            <a:r>
              <a:rPr lang="zh-CN" altLang="en-US" u="sng" dirty="0">
                <a:solidFill>
                  <a:srgbClr val="0070C0"/>
                </a:solidFill>
                <a:latin typeface="微軟正黑體" panose="020B0604030504040204" pitchFamily="34" charset="-120"/>
                <a:ea typeface="微軟正黑體" panose="020B0604030504040204" pitchFamily="34" charset="-120"/>
              </a:rPr>
              <a:t>事</a:t>
            </a:r>
            <a:r>
              <a:rPr lang="en-CA" u="sng" dirty="0" smtClean="0">
                <a:solidFill>
                  <a:srgbClr val="0070C0"/>
                </a:solidFill>
                <a:latin typeface="微軟正黑體" panose="020B0604030504040204" pitchFamily="34" charset="-120"/>
                <a:ea typeface="微軟正黑體" panose="020B0604030504040204" pitchFamily="34" charset="-120"/>
              </a:rPr>
              <a:t>2</a:t>
            </a:r>
            <a:r>
              <a:rPr lang="zh-TW" altLang="en-US" u="sng"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今年</a:t>
            </a:r>
            <a:r>
              <a:rPr lang="en-CA" dirty="0">
                <a:solidFill>
                  <a:schemeClr val="accent4">
                    <a:lumMod val="50000"/>
                  </a:schemeClr>
                </a:solidFill>
                <a:latin typeface="微軟正黑體" panose="020B0604030504040204" pitchFamily="34" charset="-120"/>
                <a:ea typeface="微軟正黑體" panose="020B0604030504040204" pitchFamily="34" charset="-120"/>
              </a:rPr>
              <a:t>6</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月份，国内互联网上公开了</a:t>
            </a:r>
            <a:r>
              <a:rPr lang="en-CA" dirty="0">
                <a:solidFill>
                  <a:schemeClr val="accent4">
                    <a:lumMod val="50000"/>
                  </a:schemeClr>
                </a:solidFill>
                <a:latin typeface="微軟正黑體" panose="020B0604030504040204" pitchFamily="34" charset="-120"/>
                <a:ea typeface="微軟正黑體" panose="020B0604030504040204" pitchFamily="34" charset="-120"/>
              </a:rPr>
              <a:t>2011</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年</a:t>
            </a:r>
            <a:r>
              <a:rPr lang="en-CA" dirty="0">
                <a:solidFill>
                  <a:schemeClr val="accent4">
                    <a:lumMod val="50000"/>
                  </a:schemeClr>
                </a:solidFill>
                <a:latin typeface="微軟正黑體" panose="020B0604030504040204" pitchFamily="34" charset="-120"/>
                <a:ea typeface="微軟正黑體" panose="020B0604030504040204" pitchFamily="34" charset="-120"/>
              </a:rPr>
              <a:t>3</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月</a:t>
            </a:r>
            <a:r>
              <a:rPr lang="en-CA" dirty="0">
                <a:solidFill>
                  <a:schemeClr val="accent4">
                    <a:lumMod val="50000"/>
                  </a:schemeClr>
                </a:solidFill>
                <a:latin typeface="微軟正黑體" panose="020B0604030504040204" pitchFamily="34" charset="-120"/>
                <a:ea typeface="微軟正黑體" panose="020B0604030504040204" pitchFamily="34" charset="-120"/>
              </a:rPr>
              <a:t>1</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日中国新闻出版总署第</a:t>
            </a:r>
            <a:r>
              <a:rPr lang="en-CA" dirty="0">
                <a:solidFill>
                  <a:schemeClr val="accent4">
                    <a:lumMod val="50000"/>
                  </a:schemeClr>
                </a:solidFill>
                <a:latin typeface="微軟正黑體" panose="020B0604030504040204" pitchFamily="34" charset="-120"/>
                <a:ea typeface="微軟正黑體" panose="020B0604030504040204" pitchFamily="34" charset="-120"/>
              </a:rPr>
              <a:t>50</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号总署令，废除了江泽民对法轮功书籍的出版禁令。这几年，国内有上百名律师为法轮功学员做了近一千场的无罪辩护，充分证明了修炼法轮功是无罪的，而迫害法轮功却是违法违宪的。</a:t>
            </a:r>
            <a:endParaRPr lang="en-US" b="1" dirty="0">
              <a:solidFill>
                <a:schemeClr val="accent4">
                  <a:lumMod val="50000"/>
                </a:schemeClr>
              </a:solidFill>
              <a:latin typeface="微軟正黑體" panose="020B0604030504040204" pitchFamily="34" charset="-120"/>
              <a:ea typeface="微軟正黑體" panose="020B0604030504040204" pitchFamily="34" charset="-120"/>
            </a:endParaRPr>
          </a:p>
          <a:p>
            <a:endParaRPr lang="en-US" altLang="zh-CN" u="sng" dirty="0" smtClean="0">
              <a:latin typeface="微軟正黑體" panose="020B0604030504040204" pitchFamily="34" charset="-120"/>
              <a:ea typeface="微軟正黑體" panose="020B0604030504040204" pitchFamily="34" charset="-120"/>
            </a:endParaRPr>
          </a:p>
          <a:p>
            <a:r>
              <a:rPr lang="zh-CN" altLang="en-US" u="sng" dirty="0" smtClean="0">
                <a:solidFill>
                  <a:srgbClr val="0070C0"/>
                </a:solidFill>
                <a:latin typeface="微軟正黑體" panose="020B0604030504040204" pitchFamily="34" charset="-120"/>
                <a:ea typeface="微軟正黑體" panose="020B0604030504040204" pitchFamily="34" charset="-120"/>
              </a:rPr>
              <a:t>时</a:t>
            </a:r>
            <a:r>
              <a:rPr lang="zh-CN" altLang="en-US" u="sng" dirty="0">
                <a:solidFill>
                  <a:srgbClr val="0070C0"/>
                </a:solidFill>
                <a:latin typeface="微軟正黑體" panose="020B0604030504040204" pitchFamily="34" charset="-120"/>
                <a:ea typeface="微軟正黑體" panose="020B0604030504040204" pitchFamily="34" charset="-120"/>
              </a:rPr>
              <a:t>事</a:t>
            </a:r>
            <a:r>
              <a:rPr lang="en-CA" u="sng" dirty="0" smtClean="0">
                <a:solidFill>
                  <a:srgbClr val="0070C0"/>
                </a:solidFill>
                <a:latin typeface="微軟正黑體" panose="020B0604030504040204" pitchFamily="34" charset="-120"/>
                <a:ea typeface="微軟正黑體" panose="020B0604030504040204" pitchFamily="34" charset="-120"/>
              </a:rPr>
              <a:t>3</a:t>
            </a:r>
            <a:r>
              <a:rPr lang="zh-TW" altLang="en-US" u="sng"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自</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从</a:t>
            </a:r>
            <a:r>
              <a:rPr lang="en-CA" dirty="0">
                <a:solidFill>
                  <a:schemeClr val="accent4">
                    <a:lumMod val="50000"/>
                  </a:schemeClr>
                </a:solidFill>
                <a:latin typeface="微軟正黑體" panose="020B0604030504040204" pitchFamily="34" charset="-120"/>
                <a:ea typeface="微軟正黑體" panose="020B0604030504040204" pitchFamily="34" charset="-120"/>
              </a:rPr>
              <a:t>2015</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年</a:t>
            </a:r>
            <a:r>
              <a:rPr lang="en-US" altLang="zh-CN" dirty="0">
                <a:solidFill>
                  <a:schemeClr val="accent4">
                    <a:lumMod val="50000"/>
                  </a:schemeClr>
                </a:solidFill>
                <a:latin typeface="微軟正黑體" panose="020B0604030504040204" pitchFamily="34" charset="-120"/>
                <a:ea typeface="微軟正黑體" panose="020B0604030504040204" pitchFamily="34" charset="-120"/>
              </a:rPr>
              <a:t>《</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立案登记制</a:t>
            </a:r>
            <a:r>
              <a:rPr lang="en-US" altLang="zh-CN" dirty="0">
                <a:solidFill>
                  <a:schemeClr val="accent4">
                    <a:lumMod val="50000"/>
                  </a:schemeClr>
                </a:solidFill>
                <a:latin typeface="微軟正黑體" panose="020B0604030504040204" pitchFamily="34" charset="-120"/>
                <a:ea typeface="微軟正黑體" panose="020B0604030504040204" pitchFamily="34" charset="-120"/>
              </a:rPr>
              <a:t>》</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这一新政策出台以来，已经有二十多万老百姓用真名真姓把江泽民告上了最高法院和最高检察院。两高给超过十万人发了签收和回执。而且，国际上</a:t>
            </a:r>
            <a:r>
              <a:rPr lang="en-CA" dirty="0">
                <a:solidFill>
                  <a:schemeClr val="accent4">
                    <a:lumMod val="50000"/>
                  </a:schemeClr>
                </a:solidFill>
                <a:latin typeface="微軟正黑體" panose="020B0604030504040204" pitchFamily="34" charset="-120"/>
                <a:ea typeface="微軟正黑體" panose="020B0604030504040204" pitchFamily="34" charset="-120"/>
              </a:rPr>
              <a:t>33</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个国家</a:t>
            </a:r>
            <a:r>
              <a:rPr lang="en-CA" dirty="0">
                <a:solidFill>
                  <a:schemeClr val="accent4">
                    <a:lumMod val="50000"/>
                  </a:schemeClr>
                </a:solidFill>
                <a:latin typeface="微軟正黑體" panose="020B0604030504040204" pitchFamily="34" charset="-120"/>
                <a:ea typeface="微軟正黑體" panose="020B0604030504040204" pitchFamily="34" charset="-120"/>
              </a:rPr>
              <a:t>50</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多个法庭已经把江泽民起诉和控告了。罪名成立，是酷刑罪，反人类罪和群体灭绝罪。江泽民连自身都难保了，它更保不了下面跟着干的人了。您在这个体制内工作，希望您也一定要看清形势，千万不要参与迫害法轮功，咱别给中共和江泽民当替罪羊</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a:t>
            </a:r>
            <a:endParaRPr lang="en-US" b="1" dirty="0">
              <a:solidFill>
                <a:schemeClr val="accent4">
                  <a:lumMod val="50000"/>
                </a:schemeClr>
              </a:solidFill>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30562" y="61248"/>
            <a:ext cx="9093341" cy="399609"/>
          </a:xfrm>
          <a:prstGeom prst="rect">
            <a:avLst/>
          </a:prstGeom>
          <a:noFill/>
        </p:spPr>
        <p:txBody>
          <a:bodyPr wrap="square" lIns="90942" tIns="45472" rIns="90942" bIns="45472" rtlCol="0">
            <a:spAutoFit/>
          </a:bodyPr>
          <a:lstStyle/>
          <a:p>
            <a:pPr fontAlgn="base"/>
            <a:r>
              <a:rPr lang="en-US" altLang="zh-CN" sz="2000" b="1" dirty="0" smtClean="0">
                <a:solidFill>
                  <a:srgbClr val="0070C0"/>
                </a:solidFill>
                <a:latin typeface="微軟正黑體" panose="020B0604030504040204" pitchFamily="34" charset="-120"/>
                <a:ea typeface="微軟正黑體" panose="020B0604030504040204" pitchFamily="34" charset="-120"/>
              </a:rPr>
              <a:t>16-4</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a:solidFill>
                  <a:srgbClr val="0070C0"/>
                </a:solidFill>
                <a:latin typeface="微軟正黑體" panose="020B0604030504040204" pitchFamily="34" charset="-120"/>
                <a:ea typeface="微軟正黑體" panose="020B0604030504040204" pitchFamily="34" charset="-120"/>
              </a:rPr>
              <a:t>切入参</a:t>
            </a:r>
            <a:r>
              <a:rPr lang="zh-TW" altLang="en-US" sz="2000" b="1" dirty="0" smtClean="0">
                <a:solidFill>
                  <a:srgbClr val="0070C0"/>
                </a:solidFill>
                <a:latin typeface="微軟正黑體" panose="020B0604030504040204" pitchFamily="34" charset="-120"/>
                <a:ea typeface="微軟正黑體" panose="020B0604030504040204" pitchFamily="34" charset="-120"/>
              </a:rPr>
              <a:t>考</a:t>
            </a:r>
            <a:r>
              <a:rPr lang="en-US" altLang="zh-TW" sz="2000" b="1" dirty="0" smtClean="0">
                <a:latin typeface="微軟正黑體" panose="020B0604030504040204" pitchFamily="34" charset="-120"/>
                <a:ea typeface="微軟正黑體" panose="020B0604030504040204" pitchFamily="34" charset="-120"/>
              </a:rPr>
              <a:t>《</a:t>
            </a:r>
            <a:r>
              <a:rPr lang="zh-CN" altLang="en-US" sz="2000" b="1" dirty="0">
                <a:latin typeface="微軟正黑體" panose="020B0604030504040204" pitchFamily="34" charset="-120"/>
                <a:ea typeface="微軟正黑體" panose="020B0604030504040204" pitchFamily="34" charset="-120"/>
              </a:rPr>
              <a:t>人算不如天算</a:t>
            </a:r>
            <a:r>
              <a:rPr lang="en-CA" altLang="zh-TW" sz="2000" b="1" dirty="0">
                <a:latin typeface="微軟正黑體" panose="020B0604030504040204" pitchFamily="34" charset="-120"/>
                <a:ea typeface="微軟正黑體" panose="020B0604030504040204" pitchFamily="34" charset="-120"/>
              </a:rPr>
              <a:t>-</a:t>
            </a:r>
            <a:r>
              <a:rPr lang="zh-CN" altLang="en-US" sz="2000" b="1" dirty="0">
                <a:latin typeface="微軟正黑體" panose="020B0604030504040204" pitchFamily="34" charset="-120"/>
                <a:ea typeface="微軟正黑體" panose="020B0604030504040204" pitchFamily="34" charset="-120"/>
              </a:rPr>
              <a:t>针对大陆政府官员及公检法综合真相广播</a:t>
            </a:r>
            <a:r>
              <a:rPr lang="zh-TW" altLang="en-US" sz="2000" b="1" dirty="0" smtClean="0">
                <a:latin typeface="微軟正黑體" panose="020B0604030504040204" pitchFamily="34" charset="-120"/>
                <a:ea typeface="微軟正黑體" panose="020B0604030504040204" pitchFamily="34" charset="-120"/>
              </a:rPr>
              <a:t>稿</a:t>
            </a:r>
            <a:r>
              <a:rPr lang="en-US" altLang="zh-TW" sz="2000" b="1" dirty="0" smtClean="0">
                <a:latin typeface="微軟正黑體" panose="020B0604030504040204" pitchFamily="34" charset="-120"/>
                <a:ea typeface="微軟正黑體" panose="020B0604030504040204" pitchFamily="34" charset="-120"/>
              </a:rPr>
              <a:t>-1》</a:t>
            </a:r>
            <a:endParaRPr lang="en-US" altLang="zh-TW" sz="2000" b="1" dirty="0">
              <a:latin typeface="微軟正黑體" panose="020B0604030504040204" pitchFamily="34" charset="-120"/>
              <a:ea typeface="微軟正黑體" panose="020B0604030504040204" pitchFamily="34" charset="-120"/>
            </a:endParaRPr>
          </a:p>
        </p:txBody>
      </p:sp>
      <p:sp>
        <p:nvSpPr>
          <p:cNvPr id="6" name="矩形 5"/>
          <p:cNvSpPr/>
          <p:nvPr/>
        </p:nvSpPr>
        <p:spPr>
          <a:xfrm>
            <a:off x="3779912" y="247009"/>
            <a:ext cx="5243186" cy="400110"/>
          </a:xfrm>
          <a:prstGeom prst="rect">
            <a:avLst/>
          </a:prstGeom>
        </p:spPr>
        <p:txBody>
          <a:bodyPr wrap="square">
            <a:spAutoFit/>
          </a:bodyPr>
          <a:lstStyle/>
          <a:p>
            <a:pPr lvl="0"/>
            <a:endParaRPr lang="en-US" altLang="zh-TW" sz="2000" b="1"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0624143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p:cNvSpPr/>
          <p:nvPr/>
        </p:nvSpPr>
        <p:spPr>
          <a:xfrm>
            <a:off x="0" y="1"/>
            <a:ext cx="9130602" cy="451274"/>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矩形 1"/>
          <p:cNvSpPr/>
          <p:nvPr/>
        </p:nvSpPr>
        <p:spPr>
          <a:xfrm>
            <a:off x="35496" y="647119"/>
            <a:ext cx="8987602" cy="5632311"/>
          </a:xfrm>
          <a:prstGeom prst="rect">
            <a:avLst/>
          </a:prstGeom>
        </p:spPr>
        <p:txBody>
          <a:bodyPr wrap="square">
            <a:spAutoFit/>
          </a:bodyPr>
          <a:lstStyle/>
          <a:p>
            <a:r>
              <a:rPr lang="zh-CN" altLang="en-US" dirty="0" smtClean="0">
                <a:solidFill>
                  <a:srgbClr val="FF0000"/>
                </a:solidFill>
                <a:latin typeface="Microsoft YaHei Light" panose="020B0502040204020203" pitchFamily="34" charset="-122"/>
                <a:ea typeface="Microsoft YaHei Light" panose="020B0502040204020203" pitchFamily="34" charset="-122"/>
              </a:rPr>
              <a:t>说</a:t>
            </a:r>
            <a:r>
              <a:rPr lang="zh-CN" altLang="en-US" dirty="0">
                <a:solidFill>
                  <a:srgbClr val="FF0000"/>
                </a:solidFill>
                <a:latin typeface="Microsoft YaHei Light" panose="020B0502040204020203" pitchFamily="34" charset="-122"/>
                <a:ea typeface="Microsoft YaHei Light" panose="020B0502040204020203" pitchFamily="34" charset="-122"/>
              </a:rPr>
              <a:t>明：此稿用于口讲时，可以根据对方情况选择其中讲真相内容事实结合自己风格进行。</a:t>
            </a:r>
            <a:endParaRPr lang="en-US" b="1" dirty="0">
              <a:solidFill>
                <a:srgbClr val="FF0000"/>
              </a:solidFill>
              <a:latin typeface="Microsoft YaHei Light" panose="020B0502040204020203" pitchFamily="34" charset="-122"/>
              <a:ea typeface="Microsoft YaHei Light" panose="020B0502040204020203" pitchFamily="34" charset="-122"/>
            </a:endParaRPr>
          </a:p>
          <a:p>
            <a:endParaRPr lang="en-US" altLang="zh-CN" u="sng" dirty="0" smtClean="0">
              <a:latin typeface="Microsoft YaHei Light" panose="020B0502040204020203" pitchFamily="34" charset="-122"/>
              <a:ea typeface="Microsoft YaHei Light" panose="020B0502040204020203" pitchFamily="34" charset="-122"/>
            </a:endParaRPr>
          </a:p>
          <a:p>
            <a:r>
              <a:rPr lang="zh-CN" altLang="en-US" u="sng" dirty="0" smtClean="0">
                <a:solidFill>
                  <a:srgbClr val="0070C0"/>
                </a:solidFill>
                <a:latin typeface="Microsoft YaHei Light" panose="020B0502040204020203" pitchFamily="34" charset="-122"/>
                <a:ea typeface="Microsoft YaHei Light" panose="020B0502040204020203" pitchFamily="34" charset="-122"/>
              </a:rPr>
              <a:t>自焚真相</a:t>
            </a:r>
            <a:r>
              <a:rPr lang="zh-TW" altLang="en-US" dirty="0">
                <a:solidFill>
                  <a:srgbClr val="0070C0"/>
                </a:solidFill>
                <a:latin typeface="微軟正黑體" panose="020B0604030504040204" pitchFamily="34" charset="-120"/>
                <a:ea typeface="微軟正黑體" panose="020B0604030504040204" pitchFamily="34" charset="-120"/>
              </a:rPr>
              <a:t>：</a:t>
            </a:r>
            <a:r>
              <a:rPr lang="zh-CN" altLang="en-US" dirty="0" smtClean="0">
                <a:latin typeface="Microsoft YaHei Light" panose="020B0502040204020203" pitchFamily="34" charset="-122"/>
                <a:ea typeface="Microsoft YaHei Light" panose="020B0502040204020203" pitchFamily="34" charset="-122"/>
              </a:rPr>
              <a:t>您</a:t>
            </a:r>
            <a:r>
              <a:rPr lang="zh-CN" altLang="en-US" dirty="0">
                <a:latin typeface="Microsoft YaHei Light" panose="020B0502040204020203" pitchFamily="34" charset="-122"/>
                <a:ea typeface="Microsoft YaHei Light" panose="020B0502040204020203" pitchFamily="34" charset="-122"/>
              </a:rPr>
              <a:t>知道吗？天安门自焚是江泽民集团为了煽动老百姓对法轮功的仇恨，而找人拍的造假新闻。国际教育发展组织早在</a:t>
            </a:r>
            <a:r>
              <a:rPr lang="en-CA" dirty="0">
                <a:latin typeface="Microsoft YaHei Light" panose="020B0502040204020203" pitchFamily="34" charset="-122"/>
                <a:ea typeface="Microsoft YaHei Light" panose="020B0502040204020203" pitchFamily="34" charset="-122"/>
              </a:rPr>
              <a:t>2001</a:t>
            </a:r>
            <a:r>
              <a:rPr lang="zh-CN" altLang="en-US" dirty="0">
                <a:latin typeface="Microsoft YaHei Light" panose="020B0502040204020203" pitchFamily="34" charset="-122"/>
                <a:ea typeface="Microsoft YaHei Light" panose="020B0502040204020203" pitchFamily="34" charset="-122"/>
              </a:rPr>
              <a:t>年的时候就把“自焚”定性为国家恐怖主义行为了。对法轮功的迫害完全是出于江泽民个人的妒嫉</a:t>
            </a:r>
            <a:r>
              <a:rPr lang="zh-CN" altLang="en-US" dirty="0" smtClean="0">
                <a:latin typeface="Microsoft YaHei Light" panose="020B0502040204020203" pitchFamily="34" charset="-122"/>
                <a:ea typeface="Microsoft YaHei Light" panose="020B0502040204020203" pitchFamily="34" charset="-122"/>
              </a:rPr>
              <a:t>。</a:t>
            </a:r>
            <a:endParaRPr lang="en-US" altLang="zh-CN" dirty="0" smtClean="0">
              <a:latin typeface="Microsoft YaHei Light" panose="020B0502040204020203" pitchFamily="34" charset="-122"/>
              <a:ea typeface="Microsoft YaHei Light" panose="020B0502040204020203" pitchFamily="34" charset="-122"/>
            </a:endParaRPr>
          </a:p>
          <a:p>
            <a:endParaRPr lang="en-US" b="1" dirty="0">
              <a:latin typeface="Microsoft YaHei Light" panose="020B0502040204020203" pitchFamily="34" charset="-122"/>
              <a:ea typeface="Microsoft YaHei Light" panose="020B0502040204020203" pitchFamily="34" charset="-122"/>
            </a:endParaRPr>
          </a:p>
          <a:p>
            <a:r>
              <a:rPr lang="zh-CN" altLang="en-US" u="sng" dirty="0">
                <a:solidFill>
                  <a:srgbClr val="0070C0"/>
                </a:solidFill>
                <a:latin typeface="Microsoft YaHei Light" panose="020B0502040204020203" pitchFamily="34" charset="-122"/>
                <a:ea typeface="Microsoft YaHei Light" panose="020B0502040204020203" pitchFamily="34" charset="-122"/>
              </a:rPr>
              <a:t>法轮功</a:t>
            </a:r>
            <a:r>
              <a:rPr lang="zh-CN" altLang="en-US" u="sng" dirty="0" smtClean="0">
                <a:solidFill>
                  <a:srgbClr val="0070C0"/>
                </a:solidFill>
                <a:latin typeface="Microsoft YaHei Light" panose="020B0502040204020203" pitchFamily="34" charset="-122"/>
                <a:ea typeface="Microsoft YaHei Light" panose="020B0502040204020203" pitchFamily="34" charset="-122"/>
              </a:rPr>
              <a:t>真相</a:t>
            </a:r>
            <a:r>
              <a:rPr lang="zh-TW" altLang="en-US" dirty="0">
                <a:solidFill>
                  <a:srgbClr val="0070C0"/>
                </a:solidFill>
                <a:latin typeface="微軟正黑體" panose="020B0604030504040204" pitchFamily="34" charset="-120"/>
                <a:ea typeface="微軟正黑體" panose="020B0604030504040204" pitchFamily="34" charset="-120"/>
              </a:rPr>
              <a:t>：</a:t>
            </a:r>
            <a:r>
              <a:rPr lang="zh-CN" altLang="en-US" dirty="0" smtClean="0">
                <a:latin typeface="Microsoft YaHei Light" panose="020B0502040204020203" pitchFamily="34" charset="-122"/>
                <a:ea typeface="Microsoft YaHei Light" panose="020B0502040204020203" pitchFamily="34" charset="-122"/>
              </a:rPr>
              <a:t>法</a:t>
            </a:r>
            <a:r>
              <a:rPr lang="zh-CN" altLang="en-US" dirty="0">
                <a:latin typeface="Microsoft YaHei Light" panose="020B0502040204020203" pitchFamily="34" charset="-122"/>
                <a:ea typeface="Microsoft YaHei Light" panose="020B0502040204020203" pitchFamily="34" charset="-122"/>
              </a:rPr>
              <a:t>轮功就是教人按照“真、善、忍”做一个好人。现在法轮功已经洪传全世界</a:t>
            </a:r>
            <a:r>
              <a:rPr lang="en-CA" dirty="0">
                <a:latin typeface="Microsoft YaHei Light" panose="020B0502040204020203" pitchFamily="34" charset="-122"/>
                <a:ea typeface="Microsoft YaHei Light" panose="020B0502040204020203" pitchFamily="34" charset="-122"/>
              </a:rPr>
              <a:t>100</a:t>
            </a:r>
            <a:r>
              <a:rPr lang="zh-CN" altLang="en-US" dirty="0">
                <a:latin typeface="Microsoft YaHei Light" panose="020B0502040204020203" pitchFamily="34" charset="-122"/>
                <a:ea typeface="Microsoft YaHei Light" panose="020B0502040204020203" pitchFamily="34" charset="-122"/>
              </a:rPr>
              <a:t>多个国家和地区，在香港、澳门、台湾都可以自由的修炼，全世界只有中共剥夺人的信仰自由、一直在迫害法轮功。</a:t>
            </a:r>
            <a:endParaRPr lang="en-US" b="1" dirty="0">
              <a:latin typeface="Microsoft YaHei Light" panose="020B0502040204020203" pitchFamily="34" charset="-122"/>
              <a:ea typeface="Microsoft YaHei Light" panose="020B0502040204020203" pitchFamily="34" charset="-122"/>
            </a:endParaRPr>
          </a:p>
          <a:p>
            <a:endParaRPr lang="en-US" altLang="zh-CN" u="sng" dirty="0" smtClean="0">
              <a:solidFill>
                <a:srgbClr val="0070C0"/>
              </a:solidFill>
              <a:latin typeface="Microsoft YaHei Light" panose="020B0502040204020203" pitchFamily="34" charset="-122"/>
              <a:ea typeface="Microsoft YaHei Light" panose="020B0502040204020203" pitchFamily="34" charset="-122"/>
            </a:endParaRPr>
          </a:p>
          <a:p>
            <a:r>
              <a:rPr lang="zh-CN" altLang="en-US" u="sng" dirty="0" smtClean="0">
                <a:solidFill>
                  <a:srgbClr val="0070C0"/>
                </a:solidFill>
                <a:latin typeface="Microsoft YaHei Light" panose="020B0502040204020203" pitchFamily="34" charset="-122"/>
                <a:ea typeface="Microsoft YaHei Light" panose="020B0502040204020203" pitchFamily="34" charset="-122"/>
              </a:rPr>
              <a:t>法律</a:t>
            </a:r>
            <a:r>
              <a:rPr lang="zh-CN" altLang="en-US" u="sng" dirty="0">
                <a:solidFill>
                  <a:srgbClr val="0070C0"/>
                </a:solidFill>
                <a:latin typeface="Microsoft YaHei Light" panose="020B0502040204020203" pitchFamily="34" charset="-122"/>
                <a:ea typeface="Microsoft YaHei Light" panose="020B0502040204020203" pitchFamily="34" charset="-122"/>
              </a:rPr>
              <a:t>条文</a:t>
            </a:r>
            <a:r>
              <a:rPr lang="en-CA" u="sng" dirty="0" smtClean="0">
                <a:solidFill>
                  <a:srgbClr val="0070C0"/>
                </a:solidFill>
                <a:latin typeface="Microsoft YaHei Light" panose="020B0502040204020203" pitchFamily="34" charset="-122"/>
                <a:ea typeface="Microsoft YaHei Light" panose="020B0502040204020203" pitchFamily="34" charset="-122"/>
              </a:rPr>
              <a:t>1</a:t>
            </a:r>
            <a:r>
              <a:rPr lang="en-CA" altLang="zh-TW" dirty="0">
                <a:solidFill>
                  <a:srgbClr val="0070C0"/>
                </a:solidFill>
                <a:latin typeface="微軟正黑體" panose="020B0604030504040204" pitchFamily="34" charset="-120"/>
                <a:ea typeface="微軟正黑體" panose="020B0604030504040204" pitchFamily="34" charset="-120"/>
              </a:rPr>
              <a:t> </a:t>
            </a:r>
            <a:r>
              <a:rPr lang="zh-TW" altLang="en-US"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latin typeface="Microsoft YaHei Light" panose="020B0502040204020203" pitchFamily="34" charset="-122"/>
                <a:ea typeface="Microsoft YaHei Light" panose="020B0502040204020203" pitchFamily="34" charset="-122"/>
              </a:rPr>
              <a:t>事</a:t>
            </a:r>
            <a:r>
              <a:rPr lang="zh-CN" altLang="en-US" dirty="0">
                <a:latin typeface="Microsoft YaHei Light" panose="020B0502040204020203" pitchFamily="34" charset="-122"/>
                <a:ea typeface="Microsoft YaHei Light" panose="020B0502040204020203" pitchFamily="34" charset="-122"/>
              </a:rPr>
              <a:t>实上翻遍中国的</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宪法</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和所有的法律，找不到一条法律说修炼法轮功是违法的。</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刑法</a:t>
            </a:r>
            <a:r>
              <a:rPr lang="en-US" altLang="zh-CN" dirty="0">
                <a:latin typeface="Microsoft YaHei Light" panose="020B0502040204020203" pitchFamily="34" charset="-122"/>
                <a:ea typeface="Microsoft YaHei Light" panose="020B0502040204020203" pitchFamily="34" charset="-122"/>
              </a:rPr>
              <a:t>》</a:t>
            </a:r>
            <a:r>
              <a:rPr lang="en-CA" dirty="0">
                <a:latin typeface="Microsoft YaHei Light" panose="020B0502040204020203" pitchFamily="34" charset="-122"/>
                <a:ea typeface="Microsoft YaHei Light" panose="020B0502040204020203" pitchFamily="34" charset="-122"/>
              </a:rPr>
              <a:t>300</a:t>
            </a:r>
            <a:r>
              <a:rPr lang="zh-CN" altLang="en-US" dirty="0">
                <a:latin typeface="Microsoft YaHei Light" panose="020B0502040204020203" pitchFamily="34" charset="-122"/>
                <a:ea typeface="Microsoft YaHei Light" panose="020B0502040204020203" pitchFamily="34" charset="-122"/>
              </a:rPr>
              <a:t>条根本都没有涉及到法轮功，而且公安部公布的</a:t>
            </a:r>
            <a:r>
              <a:rPr lang="en-CA" dirty="0">
                <a:latin typeface="Microsoft YaHei Light" panose="020B0502040204020203" pitchFamily="34" charset="-122"/>
                <a:ea typeface="Microsoft YaHei Light" panose="020B0502040204020203" pitchFamily="34" charset="-122"/>
              </a:rPr>
              <a:t>14</a:t>
            </a:r>
            <a:r>
              <a:rPr lang="zh-CN" altLang="en-US" dirty="0">
                <a:latin typeface="Microsoft YaHei Light" panose="020B0502040204020203" pitchFamily="34" charset="-122"/>
                <a:ea typeface="Microsoft YaHei Light" panose="020B0502040204020203" pitchFamily="34" charset="-122"/>
              </a:rPr>
              <a:t>种邪教当中也没有法轮功。</a:t>
            </a:r>
            <a:endParaRPr lang="en-US" b="1" dirty="0">
              <a:latin typeface="Microsoft YaHei Light" panose="020B0502040204020203" pitchFamily="34" charset="-122"/>
              <a:ea typeface="Microsoft YaHei Light" panose="020B0502040204020203" pitchFamily="34" charset="-122"/>
            </a:endParaRPr>
          </a:p>
          <a:p>
            <a:endParaRPr lang="en-US" altLang="zh-CN" u="sng" dirty="0" smtClean="0">
              <a:solidFill>
                <a:srgbClr val="0070C0"/>
              </a:solidFill>
              <a:latin typeface="Microsoft YaHei Light" panose="020B0502040204020203" pitchFamily="34" charset="-122"/>
              <a:ea typeface="Microsoft YaHei Light" panose="020B0502040204020203" pitchFamily="34" charset="-122"/>
            </a:endParaRPr>
          </a:p>
          <a:p>
            <a:r>
              <a:rPr lang="zh-CN" altLang="en-US" u="sng" dirty="0" smtClean="0">
                <a:solidFill>
                  <a:srgbClr val="0070C0"/>
                </a:solidFill>
                <a:latin typeface="Microsoft YaHei Light" panose="020B0502040204020203" pitchFamily="34" charset="-122"/>
                <a:ea typeface="Microsoft YaHei Light" panose="020B0502040204020203" pitchFamily="34" charset="-122"/>
              </a:rPr>
              <a:t>法律</a:t>
            </a:r>
            <a:r>
              <a:rPr lang="zh-CN" altLang="en-US" u="sng" dirty="0">
                <a:solidFill>
                  <a:srgbClr val="0070C0"/>
                </a:solidFill>
                <a:latin typeface="Microsoft YaHei Light" panose="020B0502040204020203" pitchFamily="34" charset="-122"/>
                <a:ea typeface="Microsoft YaHei Light" panose="020B0502040204020203" pitchFamily="34" charset="-122"/>
              </a:rPr>
              <a:t>条文</a:t>
            </a:r>
            <a:r>
              <a:rPr lang="en-CA" u="sng" dirty="0" smtClean="0">
                <a:solidFill>
                  <a:srgbClr val="0070C0"/>
                </a:solidFill>
                <a:latin typeface="Microsoft YaHei Light" panose="020B0502040204020203" pitchFamily="34" charset="-122"/>
                <a:ea typeface="Microsoft YaHei Light" panose="020B0502040204020203" pitchFamily="34" charset="-122"/>
              </a:rPr>
              <a:t>2</a:t>
            </a:r>
            <a:r>
              <a:rPr lang="en-CA" altLang="zh-TW" dirty="0">
                <a:solidFill>
                  <a:srgbClr val="0070C0"/>
                </a:solidFill>
                <a:latin typeface="微軟正黑體" panose="020B0604030504040204" pitchFamily="34" charset="-120"/>
                <a:ea typeface="微軟正黑體" panose="020B0604030504040204" pitchFamily="34" charset="-120"/>
              </a:rPr>
              <a:t> </a:t>
            </a:r>
            <a:r>
              <a:rPr lang="zh-TW" altLang="en-US"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latin typeface="Microsoft YaHei Light" panose="020B0502040204020203" pitchFamily="34" charset="-122"/>
                <a:ea typeface="Microsoft YaHei Light" panose="020B0502040204020203" pitchFamily="34" charset="-122"/>
              </a:rPr>
              <a:t>也</a:t>
            </a:r>
            <a:r>
              <a:rPr lang="zh-CN" altLang="en-US" dirty="0">
                <a:latin typeface="Microsoft YaHei Light" panose="020B0502040204020203" pitchFamily="34" charset="-122"/>
                <a:ea typeface="Microsoft YaHei Light" panose="020B0502040204020203" pitchFamily="34" charset="-122"/>
              </a:rPr>
              <a:t>许您会说，自己只是执行上级的命令，哪怕违法，出事也有上级扛着呢。但是您知道吗？</a:t>
            </a:r>
            <a:r>
              <a:rPr lang="en-CA" dirty="0">
                <a:latin typeface="Microsoft YaHei Light" panose="020B0502040204020203" pitchFamily="34" charset="-122"/>
                <a:ea typeface="Microsoft YaHei Light" panose="020B0502040204020203" pitchFamily="34" charset="-122"/>
              </a:rPr>
              <a:t>2016</a:t>
            </a:r>
            <a:r>
              <a:rPr lang="zh-CN" altLang="en-US" dirty="0">
                <a:latin typeface="Microsoft YaHei Light" panose="020B0502040204020203" pitchFamily="34" charset="-122"/>
                <a:ea typeface="Microsoft YaHei Light" panose="020B0502040204020203" pitchFamily="34" charset="-122"/>
              </a:rPr>
              <a:t>年</a:t>
            </a:r>
            <a:r>
              <a:rPr lang="en-CA" dirty="0">
                <a:latin typeface="Microsoft YaHei Light" panose="020B0502040204020203" pitchFamily="34" charset="-122"/>
                <a:ea typeface="Microsoft YaHei Light" panose="020B0502040204020203" pitchFamily="34" charset="-122"/>
              </a:rPr>
              <a:t>3</a:t>
            </a:r>
            <a:r>
              <a:rPr lang="zh-CN" altLang="en-US" dirty="0">
                <a:latin typeface="Microsoft YaHei Light" panose="020B0502040204020203" pitchFamily="34" charset="-122"/>
                <a:ea typeface="Microsoft YaHei Light" panose="020B0502040204020203" pitchFamily="34" charset="-122"/>
              </a:rPr>
              <a:t>月新修订的</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公安机关人民警察执法过错责任追究规定</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取消了“因执行上级命令犯错可不追究警察责任”的条款，明确了“谁执行，谁负责，不能免责”。</a:t>
            </a:r>
            <a:endParaRPr lang="en-US" b="1" dirty="0">
              <a:latin typeface="Microsoft YaHei Light" panose="020B0502040204020203" pitchFamily="34" charset="-122"/>
              <a:ea typeface="Microsoft YaHei Light" panose="020B0502040204020203" pitchFamily="34" charset="-122"/>
            </a:endParaRPr>
          </a:p>
          <a:p>
            <a:endParaRPr lang="en-US" altLang="zh-CN" dirty="0" smtClean="0">
              <a:latin typeface="Microsoft YaHei Light" panose="020B0502040204020203" pitchFamily="34" charset="-122"/>
              <a:ea typeface="Microsoft YaHei Light" panose="020B0502040204020203" pitchFamily="34" charset="-122"/>
            </a:endParaRPr>
          </a:p>
          <a:p>
            <a:r>
              <a:rPr lang="zh-CN" altLang="en-US" u="sng" dirty="0" smtClean="0">
                <a:solidFill>
                  <a:srgbClr val="0070C0"/>
                </a:solidFill>
                <a:latin typeface="Microsoft YaHei Light" panose="020B0502040204020203" pitchFamily="34" charset="-122"/>
                <a:ea typeface="Microsoft YaHei Light" panose="020B0502040204020203" pitchFamily="34" charset="-122"/>
              </a:rPr>
              <a:t>法律</a:t>
            </a:r>
            <a:r>
              <a:rPr lang="zh-CN" altLang="en-US" u="sng" dirty="0">
                <a:solidFill>
                  <a:srgbClr val="0070C0"/>
                </a:solidFill>
                <a:latin typeface="Microsoft YaHei Light" panose="020B0502040204020203" pitchFamily="34" charset="-122"/>
                <a:ea typeface="Microsoft YaHei Light" panose="020B0502040204020203" pitchFamily="34" charset="-122"/>
              </a:rPr>
              <a:t>条文</a:t>
            </a:r>
            <a:r>
              <a:rPr lang="en-CA" u="sng" dirty="0" smtClean="0">
                <a:solidFill>
                  <a:srgbClr val="0070C0"/>
                </a:solidFill>
                <a:latin typeface="Microsoft YaHei Light" panose="020B0502040204020203" pitchFamily="34" charset="-122"/>
                <a:ea typeface="Microsoft YaHei Light" panose="020B0502040204020203" pitchFamily="34" charset="-122"/>
              </a:rPr>
              <a:t>3</a:t>
            </a:r>
            <a:r>
              <a:rPr lang="zh-TW" altLang="en-US" u="sng"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latin typeface="Microsoft YaHei Light" panose="020B0502040204020203" pitchFamily="34" charset="-122"/>
                <a:ea typeface="Microsoft YaHei Light" panose="020B0502040204020203" pitchFamily="34" charset="-122"/>
              </a:rPr>
              <a:t>而且</a:t>
            </a:r>
            <a:r>
              <a:rPr lang="zh-CN" altLang="en-US" dirty="0">
                <a:latin typeface="Microsoft YaHei Light" panose="020B0502040204020203" pitchFamily="34" charset="-122"/>
                <a:ea typeface="Microsoft YaHei Light" panose="020B0502040204020203" pitchFamily="34" charset="-122"/>
              </a:rPr>
              <a:t>，</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公务员法</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第九章第五十四条明确规定：“公务员执行明显违法的决定或者命令的，应当依法承担相应的责任。</a:t>
            </a:r>
            <a:r>
              <a:rPr lang="zh-CN" altLang="en-US" dirty="0" smtClean="0">
                <a:latin typeface="Microsoft YaHei Light" panose="020B0502040204020203" pitchFamily="34" charset="-122"/>
                <a:ea typeface="Microsoft YaHei Light" panose="020B0502040204020203" pitchFamily="34" charset="-122"/>
              </a:rPr>
              <a:t>”</a:t>
            </a:r>
            <a:endParaRPr lang="en-US" b="1" dirty="0">
              <a:latin typeface="Microsoft YaHei Light" panose="020B0502040204020203" pitchFamily="34" charset="-122"/>
              <a:ea typeface="Microsoft YaHei Light" panose="020B0502040204020203" pitchFamily="34" charset="-122"/>
            </a:endParaRPr>
          </a:p>
        </p:txBody>
      </p:sp>
      <p:sp>
        <p:nvSpPr>
          <p:cNvPr id="6" name="矩形 5"/>
          <p:cNvSpPr/>
          <p:nvPr/>
        </p:nvSpPr>
        <p:spPr>
          <a:xfrm>
            <a:off x="3779912" y="247009"/>
            <a:ext cx="5243186" cy="400110"/>
          </a:xfrm>
          <a:prstGeom prst="rect">
            <a:avLst/>
          </a:prstGeom>
        </p:spPr>
        <p:txBody>
          <a:bodyPr wrap="square">
            <a:spAutoFit/>
          </a:bodyPr>
          <a:lstStyle/>
          <a:p>
            <a:pPr lvl="0"/>
            <a:endParaRPr lang="en-US" altLang="zh-TW" sz="2000" b="1" dirty="0">
              <a:solidFill>
                <a:srgbClr val="0070C0"/>
              </a:solidFill>
              <a:latin typeface="微軟正黑體" panose="020B0604030504040204" pitchFamily="34" charset="-120"/>
              <a:ea typeface="微軟正黑體" panose="020B0604030504040204" pitchFamily="34" charset="-120"/>
            </a:endParaRPr>
          </a:p>
        </p:txBody>
      </p:sp>
      <p:sp>
        <p:nvSpPr>
          <p:cNvPr id="11" name="文字方塊 10"/>
          <p:cNvSpPr txBox="1"/>
          <p:nvPr/>
        </p:nvSpPr>
        <p:spPr>
          <a:xfrm>
            <a:off x="18409" y="51665"/>
            <a:ext cx="9093341" cy="399609"/>
          </a:xfrm>
          <a:prstGeom prst="rect">
            <a:avLst/>
          </a:prstGeom>
          <a:noFill/>
        </p:spPr>
        <p:txBody>
          <a:bodyPr wrap="square" lIns="90942" tIns="45472" rIns="90942" bIns="45472" rtlCol="0">
            <a:spAutoFit/>
          </a:bodyPr>
          <a:lstStyle/>
          <a:p>
            <a:pPr fontAlgn="base"/>
            <a:r>
              <a:rPr lang="en-US" altLang="zh-CN" sz="2000" b="1" dirty="0" smtClean="0">
                <a:solidFill>
                  <a:srgbClr val="0070C0"/>
                </a:solidFill>
                <a:latin typeface="微軟正黑體" panose="020B0604030504040204" pitchFamily="34" charset="-120"/>
                <a:ea typeface="微軟正黑體" panose="020B0604030504040204" pitchFamily="34" charset="-120"/>
              </a:rPr>
              <a:t>16-5</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a:solidFill>
                  <a:srgbClr val="0070C0"/>
                </a:solidFill>
                <a:latin typeface="微軟正黑體" panose="020B0604030504040204" pitchFamily="34" charset="-120"/>
                <a:ea typeface="微軟正黑體" panose="020B0604030504040204" pitchFamily="34" charset="-120"/>
              </a:rPr>
              <a:t>切入参</a:t>
            </a:r>
            <a:r>
              <a:rPr lang="zh-TW" altLang="en-US" sz="2000" b="1" dirty="0" smtClean="0">
                <a:solidFill>
                  <a:srgbClr val="0070C0"/>
                </a:solidFill>
                <a:latin typeface="微軟正黑體" panose="020B0604030504040204" pitchFamily="34" charset="-120"/>
                <a:ea typeface="微軟正黑體" panose="020B0604030504040204" pitchFamily="34" charset="-120"/>
              </a:rPr>
              <a:t>考</a:t>
            </a:r>
            <a:r>
              <a:rPr lang="en-US" altLang="zh-TW" sz="2000" b="1" dirty="0" smtClean="0">
                <a:latin typeface="微軟正黑體" panose="020B0604030504040204" pitchFamily="34" charset="-120"/>
                <a:ea typeface="微軟正黑體" panose="020B0604030504040204" pitchFamily="34" charset="-120"/>
              </a:rPr>
              <a:t>《</a:t>
            </a:r>
            <a:r>
              <a:rPr lang="zh-CN" altLang="en-US" sz="2000" b="1" dirty="0">
                <a:latin typeface="微軟正黑體" panose="020B0604030504040204" pitchFamily="34" charset="-120"/>
                <a:ea typeface="微軟正黑體" panose="020B0604030504040204" pitchFamily="34" charset="-120"/>
              </a:rPr>
              <a:t>人算不如天算</a:t>
            </a:r>
            <a:r>
              <a:rPr lang="en-CA" altLang="zh-TW" sz="2000" b="1" dirty="0">
                <a:latin typeface="微軟正黑體" panose="020B0604030504040204" pitchFamily="34" charset="-120"/>
                <a:ea typeface="微軟正黑體" panose="020B0604030504040204" pitchFamily="34" charset="-120"/>
              </a:rPr>
              <a:t>-</a:t>
            </a:r>
            <a:r>
              <a:rPr lang="zh-CN" altLang="en-US" sz="2000" b="1" dirty="0">
                <a:latin typeface="微軟正黑體" panose="020B0604030504040204" pitchFamily="34" charset="-120"/>
                <a:ea typeface="微軟正黑體" panose="020B0604030504040204" pitchFamily="34" charset="-120"/>
              </a:rPr>
              <a:t>针对大陆政府官员及公检法综合真相广播</a:t>
            </a:r>
            <a:r>
              <a:rPr lang="zh-TW" altLang="en-US" sz="2000" b="1" dirty="0" smtClean="0">
                <a:latin typeface="微軟正黑體" panose="020B0604030504040204" pitchFamily="34" charset="-120"/>
                <a:ea typeface="微軟正黑體" panose="020B0604030504040204" pitchFamily="34" charset="-120"/>
              </a:rPr>
              <a:t>稿</a:t>
            </a:r>
            <a:r>
              <a:rPr lang="en-US" altLang="zh-TW" sz="2000" b="1" dirty="0" smtClean="0">
                <a:latin typeface="微軟正黑體" panose="020B0604030504040204" pitchFamily="34" charset="-120"/>
                <a:ea typeface="微軟正黑體" panose="020B0604030504040204" pitchFamily="34" charset="-120"/>
              </a:rPr>
              <a:t>-2》</a:t>
            </a:r>
            <a:endParaRPr lang="en-US" altLang="zh-TW"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818089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402" y="582771"/>
            <a:ext cx="9103983" cy="6109365"/>
          </a:xfrm>
          <a:prstGeom prst="rect">
            <a:avLst/>
          </a:prstGeom>
        </p:spPr>
        <p:txBody>
          <a:bodyPr wrap="square">
            <a:spAutoFit/>
          </a:bodyPr>
          <a:lstStyle/>
          <a:p>
            <a:r>
              <a:rPr lang="zh-CN" altLang="en-US" sz="1700" u="sng" dirty="0" smtClean="0">
                <a:solidFill>
                  <a:srgbClr val="0070C0"/>
                </a:solidFill>
                <a:latin typeface="微軟正黑體" panose="020B0604030504040204" pitchFamily="34" charset="-120"/>
                <a:ea typeface="微軟正黑體" panose="020B0604030504040204" pitchFamily="34" charset="-120"/>
              </a:rPr>
              <a:t>卸</a:t>
            </a:r>
            <a:r>
              <a:rPr lang="zh-CN" altLang="en-US" sz="1700" u="sng" dirty="0">
                <a:solidFill>
                  <a:srgbClr val="0070C0"/>
                </a:solidFill>
                <a:latin typeface="微軟正黑體" panose="020B0604030504040204" pitchFamily="34" charset="-120"/>
                <a:ea typeface="微軟正黑體" panose="020B0604030504040204" pitchFamily="34" charset="-120"/>
              </a:rPr>
              <a:t>磨杀</a:t>
            </a:r>
            <a:r>
              <a:rPr lang="zh-CN" altLang="en-US" sz="1700" u="sng" dirty="0" smtClean="0">
                <a:solidFill>
                  <a:srgbClr val="0070C0"/>
                </a:solidFill>
                <a:latin typeface="微軟正黑體" panose="020B0604030504040204" pitchFamily="34" charset="-120"/>
                <a:ea typeface="微軟正黑體" panose="020B0604030504040204" pitchFamily="34" charset="-120"/>
              </a:rPr>
              <a:t>驴</a:t>
            </a:r>
            <a:r>
              <a:rPr lang="en-US" altLang="zh-CN" sz="1700" u="sng" dirty="0" smtClean="0">
                <a:solidFill>
                  <a:srgbClr val="0070C0"/>
                </a:solidFill>
                <a:latin typeface="微軟正黑體" panose="020B0604030504040204" pitchFamily="34" charset="-120"/>
                <a:ea typeface="微軟正黑體" panose="020B0604030504040204" pitchFamily="34" charset="-120"/>
              </a:rPr>
              <a:t>1</a:t>
            </a:r>
            <a:r>
              <a:rPr lang="zh-TW" altLang="en-US" sz="1700" u="sng" dirty="0" smtClean="0">
                <a:solidFill>
                  <a:srgbClr val="0070C0"/>
                </a:solidFill>
                <a:latin typeface="微軟正黑體" panose="020B0604030504040204" pitchFamily="34" charset="-120"/>
                <a:ea typeface="微軟正黑體" panose="020B0604030504040204" pitchFamily="34" charset="-120"/>
              </a:rPr>
              <a:t>：</a:t>
            </a:r>
            <a:r>
              <a:rPr lang="zh-CN" altLang="en-US" sz="1700" dirty="0" smtClean="0">
                <a:latin typeface="微軟正黑體" panose="020B0604030504040204" pitchFamily="34" charset="-120"/>
                <a:ea typeface="微軟正黑體" panose="020B0604030504040204" pitchFamily="34" charset="-120"/>
              </a:rPr>
              <a:t>在</a:t>
            </a:r>
            <a:r>
              <a:rPr lang="zh-CN" altLang="en-US" sz="1700" dirty="0">
                <a:latin typeface="微軟正黑體" panose="020B0604030504040204" pitchFamily="34" charset="-120"/>
                <a:ea typeface="微軟正黑體" panose="020B0604030504040204" pitchFamily="34" charset="-120"/>
              </a:rPr>
              <a:t>这场迫害中，参与其中的各级官员、公检法司、</a:t>
            </a:r>
            <a:r>
              <a:rPr lang="en-CA" sz="1700" dirty="0">
                <a:latin typeface="微軟正黑體" panose="020B0604030504040204" pitchFamily="34" charset="-120"/>
                <a:ea typeface="微軟正黑體" panose="020B0604030504040204" pitchFamily="34" charset="-120"/>
              </a:rPr>
              <a:t>610</a:t>
            </a:r>
            <a:r>
              <a:rPr lang="zh-CN" altLang="en-US" sz="1700" dirty="0">
                <a:latin typeface="微軟正黑體" panose="020B0604030504040204" pitchFamily="34" charset="-120"/>
                <a:ea typeface="微軟正黑體" panose="020B0604030504040204" pitchFamily="34" charset="-120"/>
              </a:rPr>
              <a:t>人员才是最大的受害者。因为中共一向擅长“卸磨杀驴”。中共发动的历次政治运动都是错的，都是利用一批人去整另一批人。一旦中共要自保的时候，那么被利用的人就会成为替罪羊。当年文革结束的时候，北京市公安局局长刘传新第一个畏罪自杀了；积极效忠中共“红色路线”的七百九十三名警察、公检法系统的十七名军管干部被拉到云南秘密枪决，然后只给家属一张“因公殉职”的通知单。　</a:t>
            </a:r>
            <a:endParaRPr lang="en-US" sz="1700" b="1" dirty="0">
              <a:latin typeface="微軟正黑體" panose="020B0604030504040204" pitchFamily="34" charset="-120"/>
              <a:ea typeface="微軟正黑體" panose="020B0604030504040204" pitchFamily="34" charset="-120"/>
            </a:endParaRPr>
          </a:p>
          <a:p>
            <a:endParaRPr lang="en-US" altLang="zh-CN" sz="1700" u="sng" dirty="0">
              <a:latin typeface="微軟正黑體" panose="020B0604030504040204" pitchFamily="34" charset="-120"/>
              <a:ea typeface="微軟正黑體" panose="020B0604030504040204" pitchFamily="34" charset="-120"/>
            </a:endParaRPr>
          </a:p>
          <a:p>
            <a:r>
              <a:rPr lang="zh-CN" altLang="en-US" sz="1700" u="sng" dirty="0" smtClean="0">
                <a:solidFill>
                  <a:srgbClr val="0070C0"/>
                </a:solidFill>
                <a:latin typeface="微軟正黑體" panose="020B0604030504040204" pitchFamily="34" charset="-120"/>
                <a:ea typeface="微軟正黑體" panose="020B0604030504040204" pitchFamily="34" charset="-120"/>
              </a:rPr>
              <a:t>卸</a:t>
            </a:r>
            <a:r>
              <a:rPr lang="zh-CN" altLang="en-US" sz="1700" u="sng" dirty="0">
                <a:solidFill>
                  <a:srgbClr val="0070C0"/>
                </a:solidFill>
                <a:latin typeface="微軟正黑體" panose="020B0604030504040204" pitchFamily="34" charset="-120"/>
                <a:ea typeface="微軟正黑體" panose="020B0604030504040204" pitchFamily="34" charset="-120"/>
              </a:rPr>
              <a:t>磨杀</a:t>
            </a:r>
            <a:r>
              <a:rPr lang="zh-CN" altLang="en-US" sz="1700" u="sng" dirty="0" smtClean="0">
                <a:solidFill>
                  <a:srgbClr val="0070C0"/>
                </a:solidFill>
                <a:latin typeface="微軟正黑體" panose="020B0604030504040204" pitchFamily="34" charset="-120"/>
                <a:ea typeface="微軟正黑體" panose="020B0604030504040204" pitchFamily="34" charset="-120"/>
              </a:rPr>
              <a:t>驴</a:t>
            </a:r>
            <a:r>
              <a:rPr lang="en-CA" sz="1700" u="sng" dirty="0" smtClean="0">
                <a:solidFill>
                  <a:srgbClr val="0070C0"/>
                </a:solidFill>
                <a:latin typeface="微軟正黑體" panose="020B0604030504040204" pitchFamily="34" charset="-120"/>
                <a:ea typeface="微軟正黑體" panose="020B0604030504040204" pitchFamily="34" charset="-120"/>
              </a:rPr>
              <a:t>2</a:t>
            </a:r>
            <a:r>
              <a:rPr lang="zh-TW" altLang="en-US" sz="1700" dirty="0" smtClean="0">
                <a:solidFill>
                  <a:srgbClr val="0070C0"/>
                </a:solidFill>
                <a:latin typeface="微軟正黑體" panose="020B0604030504040204" pitchFamily="34" charset="-120"/>
                <a:ea typeface="微軟正黑體" panose="020B0604030504040204" pitchFamily="34" charset="-120"/>
              </a:rPr>
              <a:t>：</a:t>
            </a:r>
            <a:r>
              <a:rPr lang="zh-CN" altLang="en-US" sz="1700" dirty="0" smtClean="0">
                <a:latin typeface="微軟正黑體" panose="020B0604030504040204" pitchFamily="34" charset="-120"/>
                <a:ea typeface="微軟正黑體" panose="020B0604030504040204" pitchFamily="34" charset="-120"/>
              </a:rPr>
              <a:t>您</a:t>
            </a:r>
            <a:r>
              <a:rPr lang="zh-CN" altLang="en-US" sz="1700" dirty="0">
                <a:latin typeface="微軟正黑體" panose="020B0604030504040204" pitchFamily="34" charset="-120"/>
                <a:ea typeface="微軟正黑體" panose="020B0604030504040204" pitchFamily="34" charset="-120"/>
              </a:rPr>
              <a:t>更</a:t>
            </a:r>
            <a:r>
              <a:rPr lang="zh-CN" altLang="en-US" sz="1700" dirty="0" smtClean="0">
                <a:latin typeface="微軟正黑體" panose="020B0604030504040204" pitchFamily="34" charset="-120"/>
                <a:ea typeface="微軟正黑體" panose="020B0604030504040204" pitchFamily="34" charset="-120"/>
              </a:rPr>
              <a:t>想不到</a:t>
            </a:r>
            <a:r>
              <a:rPr lang="zh-TW" altLang="en-US" sz="1700" dirty="0">
                <a:latin typeface="微軟正黑體" panose="020B0604030504040204" pitchFamily="34" charset="-120"/>
                <a:ea typeface="微軟正黑體" panose="020B0604030504040204" pitchFamily="34" charset="-120"/>
              </a:rPr>
              <a:t>的是</a:t>
            </a:r>
            <a:r>
              <a:rPr lang="zh-CN" altLang="en-US" sz="1700" dirty="0" smtClean="0">
                <a:latin typeface="微軟正黑體" panose="020B0604030504040204" pitchFamily="34" charset="-120"/>
                <a:ea typeface="微軟正黑體" panose="020B0604030504040204" pitchFamily="34" charset="-120"/>
              </a:rPr>
              <a:t>，</a:t>
            </a:r>
            <a:r>
              <a:rPr lang="zh-CN" altLang="en-US" sz="1700" dirty="0">
                <a:latin typeface="微軟正黑體" panose="020B0604030504040204" pitchFamily="34" charset="-120"/>
                <a:ea typeface="微軟正黑體" panose="020B0604030504040204" pitchFamily="34" charset="-120"/>
              </a:rPr>
              <a:t>江泽民早在</a:t>
            </a:r>
            <a:r>
              <a:rPr lang="en-CA" sz="1700" dirty="0">
                <a:latin typeface="微軟正黑體" panose="020B0604030504040204" pitchFamily="34" charset="-120"/>
                <a:ea typeface="微軟正黑體" panose="020B0604030504040204" pitchFamily="34" charset="-120"/>
              </a:rPr>
              <a:t>2004</a:t>
            </a:r>
            <a:r>
              <a:rPr lang="zh-CN" altLang="en-US" sz="1700" dirty="0">
                <a:latin typeface="微軟正黑體" panose="020B0604030504040204" pitchFamily="34" charset="-120"/>
                <a:ea typeface="微軟正黑體" panose="020B0604030504040204" pitchFamily="34" charset="-120"/>
              </a:rPr>
              <a:t>年的时候就把参与迫害的公检法和</a:t>
            </a:r>
            <a:r>
              <a:rPr lang="en-CA" sz="1700" dirty="0">
                <a:latin typeface="微軟正黑體" panose="020B0604030504040204" pitchFamily="34" charset="-120"/>
                <a:ea typeface="微軟正黑體" panose="020B0604030504040204" pitchFamily="34" charset="-120"/>
              </a:rPr>
              <a:t>610</a:t>
            </a:r>
            <a:r>
              <a:rPr lang="zh-CN" altLang="en-US" sz="1700" dirty="0">
                <a:latin typeface="微軟正黑體" panose="020B0604030504040204" pitchFamily="34" charset="-120"/>
                <a:ea typeface="微軟正黑體" panose="020B0604030504040204" pitchFamily="34" charset="-120"/>
              </a:rPr>
              <a:t>人员都出卖了。当时江泽民派亲信去国外秘密的和法轮功学员谈条件，条</a:t>
            </a:r>
            <a:r>
              <a:rPr lang="zh-CN" altLang="en-US" sz="1700" dirty="0" smtClean="0">
                <a:latin typeface="微軟正黑體" panose="020B0604030504040204" pitchFamily="34" charset="-120"/>
                <a:ea typeface="微軟正黑體" panose="020B0604030504040204" pitchFamily="34" charset="-120"/>
              </a:rPr>
              <a:t>件是</a:t>
            </a:r>
            <a:r>
              <a:rPr lang="zh-CN" altLang="en-US" sz="1700" dirty="0">
                <a:latin typeface="微軟正黑體" panose="020B0604030504040204" pitchFamily="34" charset="-120"/>
                <a:ea typeface="微軟正黑體" panose="020B0604030504040204" pitchFamily="34" charset="-120"/>
              </a:rPr>
              <a:t>迫害死多少法轮功学员，就枪毙多少警察。妄图让法轮功学员撤销在海外对江泽民的起诉和控告。可是法轮功学员没有答应江泽民这个卑鄙的要求，因为法轮功学员深知公检法人员也是被欺骗和胁迫的，同样是受害者。所以法轮功学员坚持把迫害的罪魁祸首江泽民告上了国际法庭。</a:t>
            </a:r>
            <a:endParaRPr lang="en-US" sz="1700" b="1" dirty="0">
              <a:latin typeface="微軟正黑體" panose="020B0604030504040204" pitchFamily="34" charset="-120"/>
              <a:ea typeface="微軟正黑體" panose="020B0604030504040204" pitchFamily="34" charset="-120"/>
            </a:endParaRPr>
          </a:p>
          <a:p>
            <a:endParaRPr lang="en-US" altLang="zh-CN" sz="1700" u="sng" dirty="0">
              <a:latin typeface="微軟正黑體" panose="020B0604030504040204" pitchFamily="34" charset="-120"/>
              <a:ea typeface="微軟正黑體" panose="020B0604030504040204" pitchFamily="34" charset="-120"/>
            </a:endParaRPr>
          </a:p>
          <a:p>
            <a:r>
              <a:rPr lang="zh-CN" altLang="en-US" sz="1700" u="sng" dirty="0">
                <a:solidFill>
                  <a:srgbClr val="0070C0"/>
                </a:solidFill>
                <a:latin typeface="微軟正黑體" panose="020B0604030504040204" pitchFamily="34" charset="-120"/>
                <a:ea typeface="微軟正黑體" panose="020B0604030504040204" pitchFamily="34" charset="-120"/>
              </a:rPr>
              <a:t>活摘</a:t>
            </a:r>
            <a:r>
              <a:rPr lang="zh-CN" altLang="en-US" sz="1700" u="sng" dirty="0" smtClean="0">
                <a:solidFill>
                  <a:srgbClr val="0070C0"/>
                </a:solidFill>
                <a:latin typeface="微軟正黑體" panose="020B0604030504040204" pitchFamily="34" charset="-120"/>
                <a:ea typeface="微軟正黑體" panose="020B0604030504040204" pitchFamily="34" charset="-120"/>
              </a:rPr>
              <a:t>真相</a:t>
            </a:r>
            <a:r>
              <a:rPr lang="zh-TW" altLang="en-US" sz="1700" dirty="0">
                <a:solidFill>
                  <a:srgbClr val="0070C0"/>
                </a:solidFill>
                <a:latin typeface="微軟正黑體" panose="020B0604030504040204" pitchFamily="34" charset="-120"/>
                <a:ea typeface="微軟正黑體" panose="020B0604030504040204" pitchFamily="34" charset="-120"/>
              </a:rPr>
              <a:t>：</a:t>
            </a:r>
            <a:r>
              <a:rPr lang="zh-CN" altLang="en-US" sz="1700" dirty="0" smtClean="0">
                <a:latin typeface="微軟正黑體" panose="020B0604030504040204" pitchFamily="34" charset="-120"/>
                <a:ea typeface="微軟正黑體" panose="020B0604030504040204" pitchFamily="34" charset="-120"/>
              </a:rPr>
              <a:t>中共</a:t>
            </a:r>
            <a:r>
              <a:rPr lang="zh-CN" altLang="en-US" sz="1700" dirty="0">
                <a:latin typeface="微軟正黑體" panose="020B0604030504040204" pitchFamily="34" charset="-120"/>
                <a:ea typeface="微軟正黑體" panose="020B0604030504040204" pitchFamily="34" charset="-120"/>
              </a:rPr>
              <a:t>窃取政权以来， 历次运动害死了</a:t>
            </a:r>
            <a:r>
              <a:rPr lang="en-CA" sz="1700" dirty="0">
                <a:latin typeface="微軟正黑體" panose="020B0604030504040204" pitchFamily="34" charset="-120"/>
                <a:ea typeface="微軟正黑體" panose="020B0604030504040204" pitchFamily="34" charset="-120"/>
              </a:rPr>
              <a:t>8000</a:t>
            </a:r>
            <a:r>
              <a:rPr lang="zh-CN" altLang="en-US" sz="1700" dirty="0">
                <a:latin typeface="微軟正黑體" panose="020B0604030504040204" pitchFamily="34" charset="-120"/>
                <a:ea typeface="微軟正黑體" panose="020B0604030504040204" pitchFamily="34" charset="-120"/>
              </a:rPr>
              <a:t>千多万中国人，这十八年中共又残酷迫害善良的法轮功学员，大量的法轮功学员被中共迫害致死，甚至在活着时候，他们的身体器官被中共强摘贩卖移植牟取暴利。中共开辟了一个比贩毒、贩卖军火更赚钱的杀人产业。这是这个地球上前所未有的罪恶啊！</a:t>
            </a:r>
            <a:endParaRPr lang="en-US" sz="1700" b="1" dirty="0">
              <a:latin typeface="微軟正黑體" panose="020B0604030504040204" pitchFamily="34" charset="-120"/>
              <a:ea typeface="微軟正黑體" panose="020B0604030504040204" pitchFamily="34" charset="-120"/>
            </a:endParaRPr>
          </a:p>
          <a:p>
            <a:endParaRPr lang="en-US" altLang="zh-CN" sz="1700" u="sng" dirty="0">
              <a:latin typeface="微軟正黑體" panose="020B0604030504040204" pitchFamily="34" charset="-120"/>
              <a:ea typeface="微軟正黑體" panose="020B0604030504040204" pitchFamily="34" charset="-120"/>
            </a:endParaRPr>
          </a:p>
          <a:p>
            <a:r>
              <a:rPr lang="zh-CN" altLang="en-US" sz="1700" u="sng" dirty="0">
                <a:solidFill>
                  <a:srgbClr val="0070C0"/>
                </a:solidFill>
                <a:latin typeface="微軟正黑體" panose="020B0604030504040204" pitchFamily="34" charset="-120"/>
                <a:ea typeface="微軟正黑體" panose="020B0604030504040204" pitchFamily="34" charset="-120"/>
              </a:rPr>
              <a:t>如何选</a:t>
            </a:r>
            <a:r>
              <a:rPr lang="zh-CN" altLang="en-US" sz="1700" u="sng" dirty="0" smtClean="0">
                <a:solidFill>
                  <a:srgbClr val="0070C0"/>
                </a:solidFill>
                <a:latin typeface="微軟正黑體" panose="020B0604030504040204" pitchFamily="34" charset="-120"/>
                <a:ea typeface="微軟正黑體" panose="020B0604030504040204" pitchFamily="34" charset="-120"/>
              </a:rPr>
              <a:t>择</a:t>
            </a:r>
            <a:r>
              <a:rPr lang="zh-TW" altLang="en-US" sz="1700" u="sng" dirty="0">
                <a:solidFill>
                  <a:srgbClr val="0070C0"/>
                </a:solidFill>
                <a:latin typeface="微軟正黑體" panose="020B0604030504040204" pitchFamily="34" charset="-120"/>
                <a:ea typeface="微軟正黑體" panose="020B0604030504040204" pitchFamily="34" charset="-120"/>
              </a:rPr>
              <a:t>：</a:t>
            </a:r>
            <a:r>
              <a:rPr lang="zh-CN" altLang="en-US" sz="1700" dirty="0" smtClean="0">
                <a:latin typeface="微軟正黑體" panose="020B0604030504040204" pitchFamily="34" charset="-120"/>
                <a:ea typeface="微軟正黑體" panose="020B0604030504040204" pitchFamily="34" charset="-120"/>
              </a:rPr>
              <a:t>这</a:t>
            </a:r>
            <a:r>
              <a:rPr lang="zh-CN" altLang="en-US" sz="1700" dirty="0">
                <a:latin typeface="微軟正黑體" panose="020B0604030504040204" pitchFamily="34" charset="-120"/>
                <a:ea typeface="微軟正黑體" panose="020B0604030504040204" pitchFamily="34" charset="-120"/>
              </a:rPr>
              <a:t>些年来，法轮功学员冒着被迫害的危险，不顾个人安危，秉着善心，持之以恒的给各级官员、公检法和</a:t>
            </a:r>
            <a:r>
              <a:rPr lang="en-CA" sz="1700" dirty="0">
                <a:latin typeface="微軟正黑體" panose="020B0604030504040204" pitchFamily="34" charset="-120"/>
                <a:ea typeface="微軟正黑體" panose="020B0604030504040204" pitchFamily="34" charset="-120"/>
              </a:rPr>
              <a:t>610</a:t>
            </a:r>
            <a:r>
              <a:rPr lang="zh-CN" altLang="en-US" sz="1700" dirty="0">
                <a:latin typeface="微軟正黑體" panose="020B0604030504040204" pitchFamily="34" charset="-120"/>
                <a:ea typeface="微軟正黑體" panose="020B0604030504040204" pitchFamily="34" charset="-120"/>
              </a:rPr>
              <a:t>人员讲清参与迫害的利害关系，让越来越多体制内的人明白了真相。他们在看清形势后，都不再参与迫害，而是选择将“枪口抬高一厘米”，不少人还在职权范围内默默的保护着法轮功学员</a:t>
            </a:r>
            <a:r>
              <a:rPr lang="zh-CN" altLang="en-US" sz="1700" dirty="0" smtClean="0">
                <a:latin typeface="微軟正黑體" panose="020B0604030504040204" pitchFamily="34" charset="-120"/>
                <a:ea typeface="微軟正黑體" panose="020B0604030504040204" pitchFamily="34" charset="-120"/>
              </a:rPr>
              <a:t>。</a:t>
            </a:r>
            <a:endParaRPr lang="en-US" sz="1700" b="1" dirty="0">
              <a:latin typeface="微軟正黑體" panose="020B0604030504040204" pitchFamily="34" charset="-120"/>
              <a:ea typeface="微軟正黑體" panose="020B0604030504040204" pitchFamily="34" charset="-120"/>
            </a:endParaRPr>
          </a:p>
          <a:p>
            <a:r>
              <a:rPr lang="zh-CN" altLang="en-US" sz="1700" dirty="0">
                <a:latin typeface="微軟正黑體" panose="020B0604030504040204" pitchFamily="34" charset="-120"/>
                <a:ea typeface="微軟正黑體" panose="020B0604030504040204" pitchFamily="34" charset="-120"/>
              </a:rPr>
              <a:t>希望您在明白真相以后也能做出正确的选择，祝您和家人身体健康、平安幸福！也请您记住：法轮大法好，真、善、忍好！善待大法一念，天赐幸福平安！</a:t>
            </a:r>
            <a:endParaRPr lang="en-US" sz="1700" b="1" dirty="0">
              <a:latin typeface="微軟正黑體" panose="020B0604030504040204" pitchFamily="34" charset="-120"/>
              <a:ea typeface="微軟正黑體" panose="020B0604030504040204" pitchFamily="34" charset="-120"/>
            </a:endParaRPr>
          </a:p>
        </p:txBody>
      </p:sp>
      <p:grpSp>
        <p:nvGrpSpPr>
          <p:cNvPr id="7" name="群組 6"/>
          <p:cNvGrpSpPr/>
          <p:nvPr/>
        </p:nvGrpSpPr>
        <p:grpSpPr>
          <a:xfrm>
            <a:off x="0" y="1"/>
            <a:ext cx="9130602" cy="585952"/>
            <a:chOff x="0" y="0"/>
            <a:chExt cx="9130602" cy="612240"/>
          </a:xfrm>
        </p:grpSpPr>
        <p:sp>
          <p:nvSpPr>
            <p:cNvPr id="4" name="矩形"/>
            <p:cNvSpPr/>
            <p:nvPr/>
          </p:nvSpPr>
          <p:spPr>
            <a:xfrm>
              <a:off x="0" y="0"/>
              <a:ext cx="9130602" cy="481531"/>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3" name="矩形 2"/>
            <p:cNvSpPr/>
            <p:nvPr/>
          </p:nvSpPr>
          <p:spPr>
            <a:xfrm>
              <a:off x="193079" y="27465"/>
              <a:ext cx="184731" cy="418060"/>
            </a:xfrm>
            <a:prstGeom prst="rect">
              <a:avLst/>
            </a:prstGeom>
          </p:spPr>
          <p:txBody>
            <a:bodyPr wrap="none">
              <a:spAutoFit/>
            </a:bodyPr>
            <a:lstStyle/>
            <a:p>
              <a:pPr fontAlgn="base"/>
              <a:endParaRPr lang="zh-TW" altLang="zh-TW" sz="2000" dirty="0">
                <a:solidFill>
                  <a:srgbClr val="0070C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4099935" y="242908"/>
              <a:ext cx="5004048" cy="369332"/>
            </a:xfrm>
            <a:prstGeom prst="rect">
              <a:avLst/>
            </a:prstGeom>
          </p:spPr>
          <p:txBody>
            <a:bodyPr wrap="square">
              <a:spAutoFit/>
            </a:bodyPr>
            <a:lstStyle/>
            <a:p>
              <a:endParaRPr lang="en-US" altLang="zh-TW" b="1" dirty="0">
                <a:solidFill>
                  <a:srgbClr val="0070C0"/>
                </a:solidFill>
                <a:latin typeface="微軟正黑體" panose="020B0604030504040204" pitchFamily="34" charset="-120"/>
                <a:ea typeface="微軟正黑體" panose="020B0604030504040204" pitchFamily="34" charset="-120"/>
              </a:endParaRPr>
            </a:p>
          </p:txBody>
        </p:sp>
      </p:grpSp>
      <p:sp>
        <p:nvSpPr>
          <p:cNvPr id="8" name="文字方塊 7"/>
          <p:cNvSpPr txBox="1"/>
          <p:nvPr/>
        </p:nvSpPr>
        <p:spPr>
          <a:xfrm>
            <a:off x="30562" y="61248"/>
            <a:ext cx="9093341" cy="399609"/>
          </a:xfrm>
          <a:prstGeom prst="rect">
            <a:avLst/>
          </a:prstGeom>
          <a:noFill/>
        </p:spPr>
        <p:txBody>
          <a:bodyPr wrap="square" lIns="90942" tIns="45472" rIns="90942" bIns="45472" rtlCol="0">
            <a:spAutoFit/>
          </a:bodyPr>
          <a:lstStyle/>
          <a:p>
            <a:pPr fontAlgn="base"/>
            <a:r>
              <a:rPr lang="en-US" altLang="zh-CN" sz="2000" b="1" dirty="0" smtClean="0">
                <a:solidFill>
                  <a:srgbClr val="0070C0"/>
                </a:solidFill>
                <a:latin typeface="微軟正黑體" panose="020B0604030504040204" pitchFamily="34" charset="-120"/>
                <a:ea typeface="微軟正黑體" panose="020B0604030504040204" pitchFamily="34" charset="-120"/>
              </a:rPr>
              <a:t>16-6</a:t>
            </a:r>
            <a:r>
              <a:rPr lang="en-US" altLang="zh-TW" sz="2000" b="1" dirty="0" smtClean="0">
                <a:solidFill>
                  <a:srgbClr val="0070C0"/>
                </a:solidFill>
                <a:latin typeface="微軟正黑體" panose="020B0604030504040204" pitchFamily="34" charset="-120"/>
                <a:ea typeface="微軟正黑體" panose="020B0604030504040204" pitchFamily="34" charset="-120"/>
              </a:rPr>
              <a:t>. </a:t>
            </a:r>
            <a:r>
              <a:rPr lang="zh-TW" altLang="en-US" sz="2000" b="1" dirty="0" smtClean="0">
                <a:solidFill>
                  <a:srgbClr val="0070C0"/>
                </a:solidFill>
                <a:latin typeface="微軟正黑體" panose="020B0604030504040204" pitchFamily="34" charset="-120"/>
                <a:ea typeface="微軟正黑體" panose="020B0604030504040204" pitchFamily="34" charset="-120"/>
              </a:rPr>
              <a:t>切入</a:t>
            </a:r>
            <a:r>
              <a:rPr lang="zh-TW" altLang="en-US" sz="2000" b="1" dirty="0">
                <a:solidFill>
                  <a:srgbClr val="0070C0"/>
                </a:solidFill>
                <a:latin typeface="微軟正黑體" panose="020B0604030504040204" pitchFamily="34" charset="-120"/>
                <a:ea typeface="微軟正黑體" panose="020B0604030504040204" pitchFamily="34" charset="-120"/>
              </a:rPr>
              <a:t>参</a:t>
            </a:r>
            <a:r>
              <a:rPr lang="zh-TW" altLang="en-US" sz="2000" b="1" dirty="0" smtClean="0">
                <a:solidFill>
                  <a:srgbClr val="0070C0"/>
                </a:solidFill>
                <a:latin typeface="微軟正黑體" panose="020B0604030504040204" pitchFamily="34" charset="-120"/>
                <a:ea typeface="微軟正黑體" panose="020B0604030504040204" pitchFamily="34" charset="-120"/>
              </a:rPr>
              <a:t>考</a:t>
            </a:r>
            <a:r>
              <a:rPr lang="en-US" altLang="zh-TW" sz="2000" b="1" dirty="0" smtClean="0">
                <a:latin typeface="微軟正黑體" panose="020B0604030504040204" pitchFamily="34" charset="-120"/>
                <a:ea typeface="微軟正黑體" panose="020B0604030504040204" pitchFamily="34" charset="-120"/>
              </a:rPr>
              <a:t>《</a:t>
            </a:r>
            <a:r>
              <a:rPr lang="zh-CN" altLang="en-US" sz="2000" b="1" dirty="0">
                <a:latin typeface="微軟正黑體" panose="020B0604030504040204" pitchFamily="34" charset="-120"/>
                <a:ea typeface="微軟正黑體" panose="020B0604030504040204" pitchFamily="34" charset="-120"/>
              </a:rPr>
              <a:t>人算不如天算</a:t>
            </a:r>
            <a:r>
              <a:rPr lang="en-CA" altLang="zh-TW" sz="2000" b="1" dirty="0">
                <a:latin typeface="微軟正黑體" panose="020B0604030504040204" pitchFamily="34" charset="-120"/>
                <a:ea typeface="微軟正黑體" panose="020B0604030504040204" pitchFamily="34" charset="-120"/>
              </a:rPr>
              <a:t>-</a:t>
            </a:r>
            <a:r>
              <a:rPr lang="zh-CN" altLang="en-US" sz="2000" b="1" dirty="0">
                <a:latin typeface="微軟正黑體" panose="020B0604030504040204" pitchFamily="34" charset="-120"/>
                <a:ea typeface="微軟正黑體" panose="020B0604030504040204" pitchFamily="34" charset="-120"/>
              </a:rPr>
              <a:t>针对大陆政府官员及公检法综合真相广播</a:t>
            </a:r>
            <a:r>
              <a:rPr lang="zh-TW" altLang="en-US" sz="2000" b="1" dirty="0" smtClean="0">
                <a:latin typeface="微軟正黑體" panose="020B0604030504040204" pitchFamily="34" charset="-120"/>
                <a:ea typeface="微軟正黑體" panose="020B0604030504040204" pitchFamily="34" charset="-120"/>
              </a:rPr>
              <a:t>稿</a:t>
            </a:r>
            <a:r>
              <a:rPr lang="en-US" altLang="zh-TW" sz="2000" b="1" dirty="0" smtClean="0">
                <a:latin typeface="微軟正黑體" panose="020B0604030504040204" pitchFamily="34" charset="-120"/>
                <a:ea typeface="微軟正黑體" panose="020B0604030504040204" pitchFamily="34" charset="-120"/>
              </a:rPr>
              <a:t>-3》</a:t>
            </a:r>
            <a:endParaRPr lang="en-US" altLang="zh-TW"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1955893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9065" y="908720"/>
            <a:ext cx="8640960" cy="5078313"/>
          </a:xfrm>
          <a:prstGeom prst="rect">
            <a:avLst/>
          </a:prstGeom>
        </p:spPr>
        <p:txBody>
          <a:bodyPr wrap="square">
            <a:spAutoFit/>
          </a:bodyPr>
          <a:lstStyle/>
          <a:p>
            <a:r>
              <a:rPr lang="zh-TW" altLang="en-US" sz="2400" b="1" dirty="0">
                <a:solidFill>
                  <a:srgbClr val="0070C0"/>
                </a:solidFill>
                <a:latin typeface="微軟正黑體" panose="020B0604030504040204" pitchFamily="34" charset="-120"/>
                <a:ea typeface="微軟正黑體" panose="020B0604030504040204" pitchFamily="34" charset="-120"/>
              </a:rPr>
              <a:t>解开心结：两高司法解释的圈套</a:t>
            </a:r>
            <a:endParaRPr lang="en-US" altLang="zh-TW" sz="2400" b="1" dirty="0">
              <a:solidFill>
                <a:srgbClr val="0070C0"/>
              </a:solidFill>
              <a:latin typeface="微軟正黑體" panose="020B0604030504040204" pitchFamily="34" charset="-120"/>
              <a:ea typeface="微軟正黑體" panose="020B0604030504040204" pitchFamily="34" charset="-120"/>
            </a:endParaRPr>
          </a:p>
          <a:p>
            <a:endParaRPr lang="en-US" altLang="zh-TW" sz="2000" b="1" dirty="0">
              <a:latin typeface="微軟正黑體" panose="020B0604030504040204" pitchFamily="34" charset="-120"/>
              <a:ea typeface="微軟正黑體" panose="020B0604030504040204" pitchFamily="34" charset="-120"/>
            </a:endParaRPr>
          </a:p>
          <a:p>
            <a:r>
              <a:rPr lang="zh-TW" altLang="en-US" sz="2000" b="1" dirty="0">
                <a:latin typeface="微軟正黑體" panose="020B0604030504040204" pitchFamily="34" charset="-120"/>
                <a:ea typeface="微軟正黑體" panose="020B0604030504040204" pitchFamily="34" charset="-120"/>
              </a:rPr>
              <a:t>问：</a:t>
            </a:r>
            <a:r>
              <a:rPr lang="zh-TW" altLang="zh-TW" sz="2000" dirty="0">
                <a:latin typeface="微軟正黑體" panose="020B0604030504040204" pitchFamily="34" charset="-120"/>
                <a:ea typeface="微軟正黑體" panose="020B0604030504040204" pitchFamily="34" charset="-120"/>
              </a:rPr>
              <a:t>「那最近发布的两高司法解释算是怎么回事？」</a:t>
            </a:r>
            <a:endParaRPr lang="en-US" altLang="zh-TW" sz="2000" dirty="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zh-TW" altLang="zh-TW" sz="2000" b="1" dirty="0">
                <a:latin typeface="微軟正黑體" panose="020B0604030504040204" pitchFamily="34" charset="-120"/>
                <a:ea typeface="微軟正黑體" panose="020B0604030504040204" pitchFamily="34" charset="-120"/>
              </a:rPr>
              <a:t>我说：</a:t>
            </a:r>
            <a:r>
              <a:rPr lang="zh-TW" altLang="zh-TW" sz="2000" dirty="0">
                <a:latin typeface="微軟正黑體" panose="020B0604030504040204" pitchFamily="34" charset="-120"/>
                <a:ea typeface="微軟正黑體" panose="020B0604030504040204" pitchFamily="34" charset="-120"/>
              </a:rPr>
              <a:t>「那是个圈套！你要按照那个去做就上当了。那是江泽民的残渣余孽不甘心败亡搞的鬼，企图搅局捣乱而已。你看那上面有没有提到法轮功？习近平在全国宗教工作会议上的讲话，《人民日报》连续三天做了解读，说不能以行政手段和斗争方式解决信仰问题，不能因为信仰上的差异扩大为政治上的对立，墨迹未干就又出台相反的政策，你觉的可能吗？这不是自己打自己耳光吗？这种事只有江泽民这样的小人才干的出。而且共产党向来喜欢借刀杀人然后找替罪羊。当初江泽民为了让各级政府放手迫害，</a:t>
            </a:r>
            <a:r>
              <a:rPr lang="zh-TW" altLang="zh-TW" sz="2000" dirty="0">
                <a:solidFill>
                  <a:srgbClr val="0070C0"/>
                </a:solidFill>
                <a:latin typeface="微軟正黑體" panose="020B0604030504040204" pitchFamily="34" charset="-120"/>
                <a:ea typeface="微軟正黑體" panose="020B0604030504040204" pitchFamily="34" charset="-120"/>
              </a:rPr>
              <a:t>当时公务员法规定公务员执行上级错误决定不承担责任，现在公务员法修改了，执行上级错误的决定一样要追究责任，并且是终身追究。</a:t>
            </a:r>
            <a:r>
              <a:rPr lang="zh-TW" altLang="zh-TW" sz="2000" dirty="0">
                <a:latin typeface="微軟正黑體" panose="020B0604030504040204" pitchFamily="34" charset="-120"/>
                <a:ea typeface="微軟正黑體" panose="020B0604030504040204" pitchFamily="34" charset="-120"/>
              </a:rPr>
              <a:t>我年轻时那样为共产党枪林弹雨出生入死，最后却被打成反革命，那还是毛泽东叫我们起来造的反，我就是个教训，难道你们也想遭清算判刑坐牢吗？法轮功沉冤昭雪的日子不远了，不要再跟着江泽民跑了。」</a:t>
            </a:r>
            <a:endParaRPr lang="zh-TW" altLang="en-US" sz="2000" dirty="0">
              <a:latin typeface="微軟正黑體" panose="020B0604030504040204" pitchFamily="34" charset="-120"/>
              <a:ea typeface="微軟正黑體" panose="020B0604030504040204" pitchFamily="34" charset="-120"/>
            </a:endParaRPr>
          </a:p>
        </p:txBody>
      </p:sp>
      <p:grpSp>
        <p:nvGrpSpPr>
          <p:cNvPr id="4" name="群組 3"/>
          <p:cNvGrpSpPr/>
          <p:nvPr/>
        </p:nvGrpSpPr>
        <p:grpSpPr>
          <a:xfrm>
            <a:off x="0" y="0"/>
            <a:ext cx="9130602" cy="639707"/>
            <a:chOff x="0" y="0"/>
            <a:chExt cx="9130602" cy="639707"/>
          </a:xfrm>
        </p:grpSpPr>
        <p:sp>
          <p:nvSpPr>
            <p:cNvPr id="5" name="矩形"/>
            <p:cNvSpPr/>
            <p:nvPr/>
          </p:nvSpPr>
          <p:spPr>
            <a:xfrm>
              <a:off x="0" y="0"/>
              <a:ext cx="9130602" cy="639707"/>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6" name="矩形 5"/>
            <p:cNvSpPr/>
            <p:nvPr/>
          </p:nvSpPr>
          <p:spPr>
            <a:xfrm>
              <a:off x="1200" y="58243"/>
              <a:ext cx="2866490" cy="523220"/>
            </a:xfrm>
            <a:prstGeom prst="rect">
              <a:avLst/>
            </a:prstGeom>
          </p:spPr>
          <p:txBody>
            <a:bodyPr wrap="none">
              <a:spAutoFit/>
            </a:bodyPr>
            <a:lstStyle/>
            <a:p>
              <a:pPr fontAlgn="base"/>
              <a:r>
                <a:rPr lang="en-US" altLang="zh-CN" sz="2800" b="1" dirty="0" smtClean="0">
                  <a:solidFill>
                    <a:srgbClr val="0070C0"/>
                  </a:solidFill>
                  <a:latin typeface="微軟正黑體" panose="020B0604030504040204" pitchFamily="34" charset="-120"/>
                  <a:ea typeface="微軟正黑體" panose="020B0604030504040204" pitchFamily="34" charset="-120"/>
                </a:rPr>
                <a:t>16-7</a:t>
              </a:r>
              <a:r>
                <a:rPr lang="en-US" altLang="zh-TW" sz="2800" b="1" dirty="0" smtClean="0">
                  <a:solidFill>
                    <a:srgbClr val="0070C0"/>
                  </a:solidFill>
                  <a:latin typeface="微軟正黑體" panose="020B0604030504040204" pitchFamily="34" charset="-120"/>
                  <a:ea typeface="微軟正黑體" panose="020B0604030504040204" pitchFamily="34" charset="-120"/>
                </a:rPr>
                <a:t>.</a:t>
              </a:r>
              <a:r>
                <a:rPr lang="zh-TW" altLang="en-US" sz="2800" b="1" dirty="0">
                  <a:solidFill>
                    <a:srgbClr val="0070C0"/>
                  </a:solidFill>
                  <a:latin typeface="微軟正黑體" panose="020B0604030504040204" pitchFamily="34" charset="-120"/>
                  <a:ea typeface="微軟正黑體" panose="020B0604030504040204" pitchFamily="34" charset="-120"/>
                </a:rPr>
                <a:t>切入点参考</a:t>
              </a:r>
              <a:endParaRPr lang="zh-TW" altLang="zh-TW" dirty="0">
                <a:solidFill>
                  <a:srgbClr val="0070C0"/>
                </a:solidFill>
                <a:latin typeface="微軟正黑體" panose="020B0604030504040204" pitchFamily="34" charset="-120"/>
                <a:ea typeface="微軟正黑體" panose="020B0604030504040204" pitchFamily="34" charset="-120"/>
              </a:endParaRPr>
            </a:p>
          </p:txBody>
        </p:sp>
        <p:sp>
          <p:nvSpPr>
            <p:cNvPr id="7" name="矩形 6"/>
            <p:cNvSpPr/>
            <p:nvPr/>
          </p:nvSpPr>
          <p:spPr>
            <a:xfrm>
              <a:off x="2987824" y="119798"/>
              <a:ext cx="5760640" cy="400110"/>
            </a:xfrm>
            <a:prstGeom prst="rect">
              <a:avLst/>
            </a:prstGeom>
          </p:spPr>
          <p:txBody>
            <a:bodyPr wrap="square">
              <a:spAutoFit/>
            </a:bodyPr>
            <a:lstStyle/>
            <a:p>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摘</a:t>
              </a:r>
              <a:r>
                <a:rPr lang="zh-TW" altLang="en-US" sz="2000" b="1" dirty="0">
                  <a:solidFill>
                    <a:srgbClr val="0070C0"/>
                  </a:solidFill>
                  <a:latin typeface="微軟正黑體" panose="020B0604030504040204" pitchFamily="34" charset="-120"/>
                  <a:ea typeface="微軟正黑體" panose="020B0604030504040204" pitchFamily="34" charset="-120"/>
                </a:rPr>
                <a:t>录自：</a:t>
              </a:r>
              <a:r>
                <a:rPr lang="en-US" altLang="zh-TW" sz="2000" b="1" dirty="0">
                  <a:solidFill>
                    <a:srgbClr val="0070C0"/>
                  </a:solidFill>
                  <a:latin typeface="微軟正黑體" panose="020B0604030504040204" pitchFamily="34" charset="-120"/>
                  <a:ea typeface="微軟正黑體" panose="020B0604030504040204" pitchFamily="34" charset="-120"/>
                </a:rPr>
                <a:t> </a:t>
              </a:r>
              <a:r>
                <a:rPr lang="zh-TW" altLang="zh-TW" sz="2000" b="1" dirty="0">
                  <a:solidFill>
                    <a:srgbClr val="0070C0"/>
                  </a:solidFill>
                  <a:latin typeface="微軟正黑體" panose="020B0604030504040204" pitchFamily="34" charset="-120"/>
                  <a:ea typeface="微軟正黑體" panose="020B0604030504040204" pitchFamily="34" charset="-120"/>
                </a:rPr>
                <a:t>明慧法会</a:t>
              </a:r>
              <a:r>
                <a:rPr lang="en-US" altLang="zh-TW" sz="2000" b="1" dirty="0">
                  <a:solidFill>
                    <a:srgbClr val="0070C0"/>
                  </a:solidFill>
                  <a:latin typeface="微軟正黑體" panose="020B0604030504040204" pitchFamily="34" charset="-120"/>
                  <a:ea typeface="微軟正黑體" panose="020B0604030504040204" pitchFamily="34" charset="-120"/>
                </a:rPr>
                <a:t>| </a:t>
              </a:r>
              <a:r>
                <a:rPr lang="zh-TW" altLang="zh-TW" sz="2000" b="1" dirty="0">
                  <a:solidFill>
                    <a:srgbClr val="0070C0"/>
                  </a:solidFill>
                  <a:latin typeface="微軟正黑體" panose="020B0604030504040204" pitchFamily="34" charset="-120"/>
                  <a:ea typeface="微軟正黑體" panose="020B0604030504040204" pitchFamily="34" charset="-120"/>
                </a:rPr>
                <a:t>做好三件事才最安全（</a:t>
              </a:r>
              <a:r>
                <a:rPr lang="zh-TW" altLang="en-US" sz="2000" b="1" dirty="0">
                  <a:solidFill>
                    <a:srgbClr val="0070C0"/>
                  </a:solidFill>
                  <a:latin typeface="微軟正黑體" panose="020B0604030504040204" pitchFamily="34" charset="-120"/>
                  <a:ea typeface="微軟正黑體" panose="020B0604030504040204" pitchFamily="34" charset="-120"/>
                </a:rPr>
                <a:t>下</a:t>
              </a:r>
              <a:r>
                <a:rPr lang="zh-TW" altLang="zh-TW" sz="2000" b="1" dirty="0" smtClean="0">
                  <a:solidFill>
                    <a:srgbClr val="0070C0"/>
                  </a:solidFill>
                  <a:latin typeface="微軟正黑體" panose="020B0604030504040204" pitchFamily="34" charset="-120"/>
                  <a:ea typeface="微軟正黑體" panose="020B0604030504040204" pitchFamily="34" charset="-120"/>
                </a:rPr>
                <a:t>）</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endParaRPr lang="en-US" altLang="zh-TW" sz="2000" b="1" dirty="0">
                <a:solidFill>
                  <a:srgbClr val="0070C0"/>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3393707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0" y="1124744"/>
            <a:ext cx="8136904" cy="3170099"/>
          </a:xfrm>
          <a:prstGeom prst="rect">
            <a:avLst/>
          </a:prstGeom>
        </p:spPr>
        <p:txBody>
          <a:bodyPr wrap="square">
            <a:spAutoFit/>
          </a:bodyPr>
          <a:lstStyle/>
          <a:p>
            <a:r>
              <a:rPr lang="zh-TW" altLang="en-US" sz="2000" b="1" dirty="0">
                <a:latin typeface="微軟正黑體" panose="020B0604030504040204" pitchFamily="34" charset="-120"/>
                <a:ea typeface="微軟正黑體" panose="020B0604030504040204" pitchFamily="34" charset="-120"/>
              </a:rPr>
              <a:t>建议复制</a:t>
            </a:r>
            <a:r>
              <a:rPr lang="en-US" altLang="zh-TW" sz="2000" b="1" dirty="0">
                <a:latin typeface="微軟正黑體" panose="020B0604030504040204" pitchFamily="34" charset="-120"/>
                <a:ea typeface="微軟正黑體" panose="020B0604030504040204" pitchFamily="34" charset="-120"/>
              </a:rPr>
              <a:t>【</a:t>
            </a:r>
            <a:r>
              <a:rPr lang="zh-TW" altLang="en-US" sz="2000" b="1" dirty="0">
                <a:latin typeface="微軟正黑體" panose="020B0604030504040204" pitchFamily="34" charset="-120"/>
                <a:ea typeface="微軟正黑體" panose="020B0604030504040204" pitchFamily="34" charset="-120"/>
              </a:rPr>
              <a:t>网址</a:t>
            </a:r>
            <a:r>
              <a:rPr lang="en-US" altLang="zh-TW" sz="2000" b="1" dirty="0">
                <a:latin typeface="微軟正黑體" panose="020B0604030504040204" pitchFamily="34" charset="-120"/>
                <a:ea typeface="微軟正黑體" panose="020B0604030504040204" pitchFamily="34" charset="-120"/>
              </a:rPr>
              <a:t>】</a:t>
            </a:r>
            <a:r>
              <a:rPr lang="zh-TW" altLang="en-US" sz="2000" b="1" dirty="0">
                <a:latin typeface="微軟正黑體" panose="020B0604030504040204" pitchFamily="34" charset="-120"/>
                <a:ea typeface="微軟正黑體" panose="020B0604030504040204" pitchFamily="34" charset="-120"/>
              </a:rPr>
              <a:t>到浏览器上开启。</a:t>
            </a:r>
            <a:endParaRPr lang="en-US" altLang="zh-TW" sz="2000" b="1" dirty="0">
              <a:latin typeface="微軟正黑體" panose="020B0604030504040204" pitchFamily="34" charset="-120"/>
              <a:ea typeface="微軟正黑體" panose="020B0604030504040204" pitchFamily="34" charset="-120"/>
            </a:endParaRPr>
          </a:p>
          <a:p>
            <a:endParaRPr lang="en-US" altLang="zh-TW" b="1" dirty="0">
              <a:latin typeface="微軟正黑體" panose="020B0604030504040204" pitchFamily="34" charset="-120"/>
              <a:ea typeface="微軟正黑體" panose="020B0604030504040204" pitchFamily="34" charset="-120"/>
            </a:endParaRPr>
          </a:p>
          <a:p>
            <a:r>
              <a:rPr lang="zh-TW" altLang="en-US" b="1" dirty="0">
                <a:latin typeface="微軟正黑體" panose="020B0604030504040204" pitchFamily="34" charset="-120"/>
                <a:ea typeface="微軟正黑體" panose="020B0604030504040204" pitchFamily="34" charset="-120"/>
              </a:rPr>
              <a:t>迅退网各类重点讲稿</a:t>
            </a:r>
            <a:endParaRPr lang="en-US" altLang="zh-TW" b="1" dirty="0">
              <a:latin typeface="微軟正黑體" panose="020B0604030504040204" pitchFamily="34" charset="-120"/>
              <a:ea typeface="微軟正黑體" panose="020B0604030504040204" pitchFamily="34" charset="-120"/>
            </a:endParaRPr>
          </a:p>
          <a:p>
            <a:r>
              <a:rPr lang="en-US" altLang="zh-TW" b="1" dirty="0">
                <a:latin typeface="微軟正黑體" panose="020B0604030504040204" pitchFamily="34" charset="-120"/>
                <a:ea typeface="微軟正黑體" panose="020B0604030504040204" pitchFamily="34" charset="-120"/>
                <a:hlinkClick r:id="rId2"/>
              </a:rPr>
              <a:t>http://rtc.zn2.us/category/truthprofile01/truthprofile01_02</a:t>
            </a:r>
            <a:endParaRPr lang="en-US" altLang="zh-TW" b="1" dirty="0">
              <a:latin typeface="微軟正黑體" panose="020B0604030504040204" pitchFamily="34" charset="-120"/>
              <a:ea typeface="微軟正黑體" panose="020B0604030504040204" pitchFamily="34" charset="-120"/>
            </a:endParaRPr>
          </a:p>
          <a:p>
            <a:endParaRPr lang="en-US" altLang="zh-TW" b="1" dirty="0">
              <a:latin typeface="微軟正黑體" panose="020B0604030504040204" pitchFamily="34" charset="-120"/>
              <a:ea typeface="微軟正黑體" panose="020B0604030504040204" pitchFamily="34" charset="-120"/>
            </a:endParaRPr>
          </a:p>
          <a:p>
            <a:r>
              <a:rPr lang="zh-TW" altLang="en-US" b="1" dirty="0">
                <a:latin typeface="微軟正黑體" panose="020B0604030504040204" pitchFamily="34" charset="-120"/>
                <a:ea typeface="微軟正黑體" panose="020B0604030504040204" pitchFamily="34" charset="-120"/>
              </a:rPr>
              <a:t>四个切入角度</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正体</a:t>
            </a:r>
            <a:r>
              <a:rPr lang="en-US" altLang="zh-TW" b="1"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hlinkClick r:id="rId3"/>
              </a:rPr>
              <a:t>https://drive.google.com/file/d/0B-Ej3wzfxAo-dVFjZ1NMMDZJdTQ/view</a:t>
            </a:r>
            <a:endParaRPr lang="en-US" altLang="zh-TW" dirty="0">
              <a:latin typeface="微軟正黑體" panose="020B0604030504040204" pitchFamily="34" charset="-120"/>
              <a:ea typeface="微軟正黑體" panose="020B0604030504040204" pitchFamily="34" charset="-120"/>
            </a:endParaRPr>
          </a:p>
          <a:p>
            <a:r>
              <a:rPr lang="en-US" altLang="zh-TW" dirty="0"/>
              <a:t/>
            </a:r>
            <a:br>
              <a:rPr lang="en-US" altLang="zh-TW" dirty="0"/>
            </a:br>
            <a:r>
              <a:rPr lang="zh-TW" altLang="en-US" b="1" dirty="0">
                <a:latin typeface="微軟正黑體" panose="020B0604030504040204" pitchFamily="34" charset="-120"/>
                <a:ea typeface="微軟正黑體" panose="020B0604030504040204" pitchFamily="34" charset="-120"/>
              </a:rPr>
              <a:t>四个切入角度</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简体</a:t>
            </a:r>
            <a:r>
              <a:rPr lang="en-US" altLang="zh-TW" b="1" dirty="0">
                <a:latin typeface="微軟正黑體" panose="020B0604030504040204" pitchFamily="34" charset="-120"/>
                <a:ea typeface="微軟正黑體" panose="020B0604030504040204" pitchFamily="34" charset="-120"/>
              </a:rPr>
              <a:t>)</a:t>
            </a:r>
            <a:r>
              <a:rPr lang="en-US" altLang="zh-TW" dirty="0"/>
              <a:t/>
            </a:r>
            <a:br>
              <a:rPr lang="en-US" altLang="zh-TW" dirty="0"/>
            </a:br>
            <a:r>
              <a:rPr lang="en-US" altLang="zh-TW" dirty="0">
                <a:hlinkClick r:id="rId4"/>
              </a:rPr>
              <a:t>https://drive.google.com/file/d/0B-Ej3wzfxAo-SmM3ZXUwM3U5bDg/view</a:t>
            </a:r>
            <a:endParaRPr lang="en-US" altLang="zh-TW" dirty="0"/>
          </a:p>
          <a:p>
            <a:endParaRPr lang="en-US" altLang="zh-TW" dirty="0"/>
          </a:p>
        </p:txBody>
      </p:sp>
      <p:grpSp>
        <p:nvGrpSpPr>
          <p:cNvPr id="5" name="群組 4"/>
          <p:cNvGrpSpPr/>
          <p:nvPr/>
        </p:nvGrpSpPr>
        <p:grpSpPr>
          <a:xfrm>
            <a:off x="13398" y="0"/>
            <a:ext cx="9130602" cy="639707"/>
            <a:chOff x="478764" y="-5373216"/>
            <a:chExt cx="9130602" cy="639707"/>
          </a:xfrm>
        </p:grpSpPr>
        <p:sp>
          <p:nvSpPr>
            <p:cNvPr id="6" name="矩形"/>
            <p:cNvSpPr/>
            <p:nvPr/>
          </p:nvSpPr>
          <p:spPr>
            <a:xfrm>
              <a:off x="478764" y="-5373216"/>
              <a:ext cx="9130602" cy="639707"/>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7" name="矩形 6"/>
            <p:cNvSpPr/>
            <p:nvPr/>
          </p:nvSpPr>
          <p:spPr>
            <a:xfrm>
              <a:off x="644878" y="-5318284"/>
              <a:ext cx="3254417" cy="584775"/>
            </a:xfrm>
            <a:prstGeom prst="rect">
              <a:avLst/>
            </a:prstGeom>
          </p:spPr>
          <p:txBody>
            <a:bodyPr wrap="none">
              <a:spAutoFit/>
            </a:bodyPr>
            <a:lstStyle/>
            <a:p>
              <a:pPr fontAlgn="base"/>
              <a:r>
                <a:rPr lang="en-US" altLang="zh-CN" sz="3200" b="1" dirty="0" smtClean="0">
                  <a:solidFill>
                    <a:srgbClr val="0070C0"/>
                  </a:solidFill>
                  <a:latin typeface="微軟正黑體" panose="020B0604030504040204" pitchFamily="34" charset="-120"/>
                  <a:ea typeface="微軟正黑體" panose="020B0604030504040204" pitchFamily="34" charset="-120"/>
                </a:rPr>
                <a:t>16-8</a:t>
              </a:r>
              <a:r>
                <a:rPr lang="en-US" altLang="zh-TW" sz="3200" b="1" dirty="0" smtClean="0">
                  <a:solidFill>
                    <a:srgbClr val="0070C0"/>
                  </a:solidFill>
                  <a:latin typeface="微軟正黑體" panose="020B0604030504040204" pitchFamily="34" charset="-120"/>
                  <a:ea typeface="微軟正黑體" panose="020B0604030504040204" pitchFamily="34" charset="-120"/>
                </a:rPr>
                <a:t>.</a:t>
              </a:r>
              <a:r>
                <a:rPr lang="zh-TW" altLang="en-US" sz="3200" b="1" dirty="0">
                  <a:solidFill>
                    <a:srgbClr val="0070C0"/>
                  </a:solidFill>
                  <a:latin typeface="微軟正黑體" panose="020B0604030504040204" pitchFamily="34" charset="-120"/>
                  <a:ea typeface="微軟正黑體" panose="020B0604030504040204" pitchFamily="34" charset="-120"/>
                </a:rPr>
                <a:t>切入点参考</a:t>
              </a:r>
              <a:endParaRPr lang="zh-TW" altLang="zh-TW" sz="2000" dirty="0">
                <a:solidFill>
                  <a:srgbClr val="0070C0"/>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3930802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遼寧行政地圖」的圖片搜尋結果"/>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2865" b="97917" l="2750" r="975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043608" y="106037"/>
            <a:ext cx="6840760" cy="6567130"/>
          </a:xfrm>
          <a:prstGeom prst="rect">
            <a:avLst/>
          </a:prstGeom>
          <a:noFill/>
          <a:extLst>
            <a:ext uri="{909E8E84-426E-40DD-AFC4-6F175D3DCCD1}">
              <a14:hiddenFill xmlns:a14="http://schemas.microsoft.com/office/drawing/2010/main">
                <a:solidFill>
                  <a:srgbClr val="FFFFFF"/>
                </a:solidFill>
              </a14:hiddenFill>
            </a:ext>
          </a:extLst>
        </p:spPr>
      </p:pic>
      <p:sp>
        <p:nvSpPr>
          <p:cNvPr id="3" name="文字方塊 2"/>
          <p:cNvSpPr txBox="1"/>
          <p:nvPr/>
        </p:nvSpPr>
        <p:spPr>
          <a:xfrm>
            <a:off x="111540" y="192003"/>
            <a:ext cx="4028412" cy="1323439"/>
          </a:xfrm>
          <a:prstGeom prst="rect">
            <a:avLst/>
          </a:prstGeom>
          <a:solidFill>
            <a:schemeClr val="bg1"/>
          </a:solidFill>
        </p:spPr>
        <p:txBody>
          <a:bodyPr wrap="square" rtlCol="0">
            <a:spAutoFit/>
          </a:bodyPr>
          <a:lstStyle/>
          <a:p>
            <a:r>
              <a:rPr lang="en-US" altLang="zh-TW" sz="3200" b="1" dirty="0">
                <a:latin typeface="微軟正黑體" panose="020B0604030504040204" pitchFamily="34" charset="-120"/>
                <a:ea typeface="微軟正黑體" panose="020B0604030504040204" pitchFamily="34" charset="-120"/>
              </a:rPr>
              <a:t>17. </a:t>
            </a:r>
            <a:r>
              <a:rPr lang="zh-TW" altLang="en-US" sz="3200" b="1" dirty="0">
                <a:latin typeface="微軟正黑體" panose="020B0604030504040204" pitchFamily="34" charset="-120"/>
                <a:ea typeface="微軟正黑體" panose="020B0604030504040204" pitchFamily="34" charset="-120"/>
              </a:rPr>
              <a:t>辽宁省行政地图</a:t>
            </a:r>
            <a:endParaRPr lang="en-US" altLang="zh-TW" sz="3200" b="1" dirty="0">
              <a:latin typeface="微軟正黑體" panose="020B0604030504040204" pitchFamily="34" charset="-120"/>
              <a:ea typeface="微軟正黑體" panose="020B0604030504040204" pitchFamily="34" charset="-120"/>
            </a:endParaRPr>
          </a:p>
          <a:p>
            <a:endParaRPr lang="en-US" altLang="zh-TW" sz="2400" b="1" dirty="0">
              <a:solidFill>
                <a:schemeClr val="accent6">
                  <a:lumMod val="50000"/>
                </a:schemeClr>
              </a:solidFill>
              <a:latin typeface="微軟正黑體" panose="020B0604030504040204" pitchFamily="34" charset="-120"/>
              <a:ea typeface="微軟正黑體" panose="020B0604030504040204" pitchFamily="34" charset="-120"/>
            </a:endParaRPr>
          </a:p>
          <a:p>
            <a:r>
              <a:rPr lang="zh-TW" altLang="en-US" sz="2400" b="1" dirty="0">
                <a:solidFill>
                  <a:schemeClr val="accent6">
                    <a:lumMod val="50000"/>
                  </a:schemeClr>
                </a:solidFill>
                <a:latin typeface="微軟正黑體" panose="020B0604030504040204" pitchFamily="34" charset="-120"/>
                <a:ea typeface="微軟正黑體" panose="020B0604030504040204" pitchFamily="34" charset="-120"/>
              </a:rPr>
              <a:t>省会：沈阳市</a:t>
            </a:r>
          </a:p>
        </p:txBody>
      </p:sp>
    </p:spTree>
    <p:extLst>
      <p:ext uri="{BB962C8B-B14F-4D97-AF65-F5344CB8AC3E}">
        <p14:creationId xmlns:p14="http://schemas.microsoft.com/office/powerpoint/2010/main" val="11384615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travel.rakuten.com.tw/sight/img/map-liaoning-dl.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9258"/>
          <a:stretch/>
        </p:blipFill>
        <p:spPr bwMode="auto">
          <a:xfrm>
            <a:off x="17529" y="9792"/>
            <a:ext cx="9144000" cy="6848208"/>
          </a:xfrm>
          <a:prstGeom prst="rect">
            <a:avLst/>
          </a:prstGeom>
          <a:noFill/>
          <a:extLst>
            <a:ext uri="{909E8E84-426E-40DD-AFC4-6F175D3DCCD1}">
              <a14:hiddenFill xmlns:a14="http://schemas.microsoft.com/office/drawing/2010/main">
                <a:solidFill>
                  <a:srgbClr val="FFFFFF"/>
                </a:solidFill>
              </a14:hiddenFill>
            </a:ext>
          </a:extLst>
        </p:spPr>
      </p:pic>
      <p:sp>
        <p:nvSpPr>
          <p:cNvPr id="2" name="文字方塊 1"/>
          <p:cNvSpPr txBox="1"/>
          <p:nvPr/>
        </p:nvSpPr>
        <p:spPr>
          <a:xfrm>
            <a:off x="111540" y="192003"/>
            <a:ext cx="4028412" cy="584775"/>
          </a:xfrm>
          <a:prstGeom prst="rect">
            <a:avLst/>
          </a:prstGeom>
          <a:solidFill>
            <a:schemeClr val="bg1"/>
          </a:solidFill>
        </p:spPr>
        <p:txBody>
          <a:bodyPr wrap="square" rtlCol="0">
            <a:spAutoFit/>
          </a:bodyPr>
          <a:lstStyle/>
          <a:p>
            <a:r>
              <a:rPr lang="en-US" altLang="zh-TW" sz="3200" b="1" dirty="0">
                <a:latin typeface="微軟正黑體" panose="020B0604030504040204" pitchFamily="34" charset="-120"/>
                <a:ea typeface="微軟正黑體" panose="020B0604030504040204" pitchFamily="34" charset="-120"/>
              </a:rPr>
              <a:t>18. </a:t>
            </a:r>
            <a:r>
              <a:rPr lang="zh-TW" altLang="en-US" sz="3200" b="1" dirty="0">
                <a:latin typeface="微軟正黑體" panose="020B0604030504040204" pitchFamily="34" charset="-120"/>
                <a:ea typeface="微軟正黑體" panose="020B0604030504040204" pitchFamily="34" charset="-120"/>
              </a:rPr>
              <a:t>大连市行政地图</a:t>
            </a:r>
          </a:p>
        </p:txBody>
      </p:sp>
    </p:spTree>
    <p:extLst>
      <p:ext uri="{BB962C8B-B14F-4D97-AF65-F5344CB8AC3E}">
        <p14:creationId xmlns:p14="http://schemas.microsoft.com/office/powerpoint/2010/main" val="14246255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656" y="980728"/>
            <a:ext cx="8786543" cy="3785652"/>
          </a:xfrm>
          <a:prstGeom prst="rect">
            <a:avLst/>
          </a:prstGeom>
        </p:spPr>
        <p:txBody>
          <a:bodyPr wrap="square">
            <a:spAutoFit/>
          </a:bodyPr>
          <a:lstStyle/>
          <a:p>
            <a:r>
              <a:rPr lang="zh-TW" altLang="en-US" sz="2400" b="1">
                <a:latin typeface="微軟正黑體" panose="020B0604030504040204" pitchFamily="34" charset="-120"/>
                <a:ea typeface="微軟正黑體" panose="020B0604030504040204" pitchFamily="34" charset="-120"/>
                <a:cs typeface="Heiti TC Light"/>
              </a:rPr>
              <a:t>性质：</a:t>
            </a:r>
            <a:r>
              <a:rPr lang="zh-TW" altLang="en-US" sz="2400" b="1">
                <a:solidFill>
                  <a:srgbClr val="C00000"/>
                </a:solidFill>
                <a:latin typeface="微軟正黑體" panose="020B0604030504040204" pitchFamily="34" charset="-120"/>
                <a:ea typeface="微軟正黑體" panose="020B0604030504040204" pitchFamily="34" charset="-120"/>
                <a:cs typeface="Heiti TC Light"/>
              </a:rPr>
              <a:t>毒害众生迫害大法弟子</a:t>
            </a:r>
            <a:endParaRPr lang="en-US" altLang="zh-TW" sz="2400" b="1" dirty="0">
              <a:solidFill>
                <a:srgbClr val="C00000"/>
              </a:solidFill>
              <a:latin typeface="微軟正黑體" panose="020B0604030504040204" pitchFamily="34" charset="-120"/>
              <a:ea typeface="微軟正黑體" panose="020B0604030504040204" pitchFamily="34" charset="-120"/>
              <a:cs typeface="Heiti TC Light"/>
            </a:endParaRPr>
          </a:p>
          <a:p>
            <a:endParaRPr lang="en-US" altLang="zh-CN" sz="2400" b="1" dirty="0">
              <a:solidFill>
                <a:srgbClr val="FF0000"/>
              </a:solidFill>
              <a:latin typeface="微軟正黑體" panose="020B0604030504040204" pitchFamily="34" charset="-120"/>
              <a:ea typeface="微軟正黑體" panose="020B0604030504040204" pitchFamily="34" charset="-120"/>
              <a:cs typeface="Heiti TC Light"/>
            </a:endParaRPr>
          </a:p>
          <a:p>
            <a:r>
              <a:rPr lang="zh-TW" altLang="en-US" sz="2400">
                <a:latin typeface="微軟正黑體" panose="020B0604030504040204" pitchFamily="34" charset="-120"/>
                <a:ea typeface="微軟正黑體" panose="020B0604030504040204" pitchFamily="34" charset="-120"/>
                <a:cs typeface="Heiti TC Light"/>
              </a:rPr>
              <a:t>当地很多公共场所都张贴了</a:t>
            </a:r>
            <a:r>
              <a:rPr lang="zh-TW" altLang="en-US" sz="2400">
                <a:solidFill>
                  <a:srgbClr val="C00000"/>
                </a:solidFill>
                <a:latin typeface="微軟正黑體" panose="020B0604030504040204" pitchFamily="34" charset="-120"/>
                <a:ea typeface="微軟正黑體" panose="020B0604030504040204" pitchFamily="34" charset="-120"/>
                <a:cs typeface="Heiti TC Light"/>
              </a:rPr>
              <a:t>悬赏公告</a:t>
            </a:r>
            <a:r>
              <a:rPr lang="zh-TW" altLang="en-US" sz="2400" dirty="0">
                <a:latin typeface="微軟正黑體" panose="020B0604030504040204" pitchFamily="34" charset="-120"/>
                <a:ea typeface="微軟正黑體" panose="020B0604030504040204" pitchFamily="34" charset="-120"/>
                <a:cs typeface="Heiti TC Light"/>
              </a:rPr>
              <a:t>，</a:t>
            </a:r>
            <a:endParaRPr lang="en-US" altLang="zh-TW" sz="2400" dirty="0">
              <a:latin typeface="微軟正黑體" panose="020B0604030504040204" pitchFamily="34" charset="-120"/>
              <a:ea typeface="微軟正黑體" panose="020B0604030504040204" pitchFamily="34" charset="-120"/>
              <a:cs typeface="Heiti TC Light"/>
            </a:endParaRPr>
          </a:p>
          <a:p>
            <a:r>
              <a:rPr lang="zh-TW" altLang="en-US" sz="2400">
                <a:latin typeface="微軟正黑體" panose="020B0604030504040204" pitchFamily="34" charset="-120"/>
                <a:ea typeface="微軟正黑體" panose="020B0604030504040204" pitchFamily="34" charset="-120"/>
                <a:cs typeface="Heiti TC Light"/>
              </a:rPr>
              <a:t>利诱世人参与迫害大法与学员，</a:t>
            </a:r>
            <a:endParaRPr lang="en-US" altLang="zh-TW" sz="2400" dirty="0">
              <a:latin typeface="微軟正黑體" panose="020B0604030504040204" pitchFamily="34" charset="-120"/>
              <a:ea typeface="微軟正黑體" panose="020B0604030504040204" pitchFamily="34" charset="-120"/>
              <a:cs typeface="Heiti TC Light"/>
            </a:endParaRPr>
          </a:p>
          <a:p>
            <a:r>
              <a:rPr lang="zh-TW" altLang="en-US" sz="2400">
                <a:latin typeface="微軟正黑體" panose="020B0604030504040204" pitchFamily="34" charset="-120"/>
                <a:ea typeface="微軟正黑體" panose="020B0604030504040204" pitchFamily="34" charset="-120"/>
                <a:cs typeface="Heiti TC Light"/>
              </a:rPr>
              <a:t>最近，还下发到所有的学校的学生和家长，</a:t>
            </a:r>
            <a:endParaRPr lang="en-US" altLang="zh-TW" sz="2400" dirty="0">
              <a:latin typeface="微軟正黑體" panose="020B0604030504040204" pitchFamily="34" charset="-120"/>
              <a:ea typeface="微軟正黑體" panose="020B0604030504040204" pitchFamily="34" charset="-120"/>
              <a:cs typeface="Heiti TC Light"/>
            </a:endParaRPr>
          </a:p>
          <a:p>
            <a:r>
              <a:rPr lang="zh-TW" altLang="en-US" sz="2400">
                <a:latin typeface="微軟正黑體" panose="020B0604030504040204" pitchFamily="34" charset="-120"/>
                <a:ea typeface="微軟正黑體" panose="020B0604030504040204" pitchFamily="34" charset="-120"/>
                <a:cs typeface="Heiti TC Light"/>
              </a:rPr>
              <a:t>给当地的世人造成了很不好的影响。</a:t>
            </a:r>
            <a:endParaRPr lang="en-US" altLang="zh-TW" sz="2400" dirty="0">
              <a:latin typeface="微軟正黑體" panose="020B0604030504040204" pitchFamily="34" charset="-120"/>
              <a:ea typeface="微軟正黑體" panose="020B0604030504040204" pitchFamily="34" charset="-120"/>
              <a:cs typeface="Heiti TC Light"/>
            </a:endParaRPr>
          </a:p>
          <a:p>
            <a:endParaRPr lang="en-US" altLang="zh-TW" sz="2400" dirty="0">
              <a:latin typeface="微軟正黑體" panose="020B0604030504040204" pitchFamily="34" charset="-120"/>
              <a:ea typeface="微軟正黑體" panose="020B0604030504040204" pitchFamily="34" charset="-120"/>
              <a:cs typeface="Heiti TC Light"/>
            </a:endParaRPr>
          </a:p>
          <a:p>
            <a:r>
              <a:rPr lang="zh-TW" altLang="en-US" sz="2400">
                <a:latin typeface="微軟正黑體" panose="020B0604030504040204" pitchFamily="34" charset="-120"/>
                <a:ea typeface="微軟正黑體" panose="020B0604030504040204" pitchFamily="34" charset="-120"/>
                <a:cs typeface="Heiti TC Light"/>
              </a:rPr>
              <a:t>以</a:t>
            </a:r>
            <a:r>
              <a:rPr lang="zh-TW" altLang="en-US" sz="2400">
                <a:solidFill>
                  <a:srgbClr val="C00000"/>
                </a:solidFill>
                <a:latin typeface="微軟正黑體" panose="020B0604030504040204" pitchFamily="34" charset="-120"/>
                <a:ea typeface="微軟正黑體" panose="020B0604030504040204" pitchFamily="34" charset="-120"/>
                <a:cs typeface="Heiti TC Light"/>
              </a:rPr>
              <a:t>金钱</a:t>
            </a:r>
            <a:r>
              <a:rPr lang="en-US" altLang="zh-TW" sz="2400">
                <a:solidFill>
                  <a:srgbClr val="C00000"/>
                </a:solidFill>
                <a:latin typeface="微軟正黑體" panose="020B0604030504040204" pitchFamily="34" charset="-120"/>
                <a:ea typeface="微軟正黑體" panose="020B0604030504040204" pitchFamily="34" charset="-120"/>
                <a:cs typeface="Heiti TC Light"/>
              </a:rPr>
              <a:t>(</a:t>
            </a:r>
            <a:r>
              <a:rPr lang="zh-TW" altLang="en-US" sz="2400" dirty="0">
                <a:solidFill>
                  <a:srgbClr val="C00000"/>
                </a:solidFill>
                <a:latin typeface="微軟正黑體" panose="020B0604030504040204" pitchFamily="34" charset="-120"/>
                <a:ea typeface="微軟正黑體" panose="020B0604030504040204" pitchFamily="34" charset="-120"/>
                <a:cs typeface="Heiti TC Light"/>
              </a:rPr>
              <a:t>1元～</a:t>
            </a:r>
            <a:r>
              <a:rPr lang="en-US" altLang="zh-TW" sz="2400" dirty="0">
                <a:solidFill>
                  <a:srgbClr val="C00000"/>
                </a:solidFill>
                <a:latin typeface="微軟正黑體" panose="020B0604030504040204" pitchFamily="34" charset="-120"/>
                <a:ea typeface="微軟正黑體" panose="020B0604030504040204" pitchFamily="34" charset="-120"/>
                <a:cs typeface="Heiti TC Light"/>
              </a:rPr>
              <a:t>2000</a:t>
            </a:r>
            <a:r>
              <a:rPr lang="zh-TW" altLang="en-US" sz="2400" dirty="0">
                <a:solidFill>
                  <a:srgbClr val="C00000"/>
                </a:solidFill>
                <a:latin typeface="微軟正黑體" panose="020B0604030504040204" pitchFamily="34" charset="-120"/>
                <a:ea typeface="微軟正黑體" panose="020B0604030504040204" pitchFamily="34" charset="-120"/>
                <a:cs typeface="Heiti TC Light"/>
              </a:rPr>
              <a:t>元</a:t>
            </a:r>
            <a:r>
              <a:rPr lang="en-US" altLang="zh-TW" sz="2400">
                <a:solidFill>
                  <a:srgbClr val="C00000"/>
                </a:solidFill>
                <a:latin typeface="微軟正黑體" panose="020B0604030504040204" pitchFamily="34" charset="-120"/>
                <a:ea typeface="微軟正黑體" panose="020B0604030504040204" pitchFamily="34" charset="-120"/>
                <a:cs typeface="Heiti TC Light"/>
              </a:rPr>
              <a:t>)</a:t>
            </a:r>
            <a:r>
              <a:rPr lang="zh-TW" altLang="en-US" sz="2400">
                <a:solidFill>
                  <a:srgbClr val="C00000"/>
                </a:solidFill>
                <a:latin typeface="微軟正黑體" panose="020B0604030504040204" pitchFamily="34" charset="-120"/>
                <a:ea typeface="微軟正黑體" panose="020B0604030504040204" pitchFamily="34" charset="-120"/>
                <a:cs typeface="Heiti TC Light"/>
              </a:rPr>
              <a:t> </a:t>
            </a:r>
            <a:r>
              <a:rPr lang="zh-TW" altLang="en-US" sz="2400">
                <a:latin typeface="微軟正黑體" panose="020B0604030504040204" pitchFamily="34" charset="-120"/>
                <a:ea typeface="微軟正黑體" panose="020B0604030504040204" pitchFamily="34" charset="-120"/>
                <a:cs typeface="Heiti TC Light"/>
              </a:rPr>
              <a:t>诱惑和鼓动学生</a:t>
            </a:r>
            <a:endParaRPr lang="en-US" altLang="zh-TW" sz="2400" dirty="0">
              <a:latin typeface="微軟正黑體" panose="020B0604030504040204" pitchFamily="34" charset="-120"/>
              <a:ea typeface="微軟正黑體" panose="020B0604030504040204" pitchFamily="34" charset="-120"/>
              <a:cs typeface="Heiti TC Light"/>
            </a:endParaRPr>
          </a:p>
          <a:p>
            <a:r>
              <a:rPr lang="en-US" altLang="zh-TW" sz="2400" b="1">
                <a:latin typeface="微軟正黑體" panose="020B0604030504040204" pitchFamily="34" charset="-120"/>
                <a:ea typeface="微軟正黑體" panose="020B0604030504040204" pitchFamily="34" charset="-120"/>
                <a:cs typeface="Heiti TC Light"/>
              </a:rPr>
              <a:t>1.</a:t>
            </a:r>
            <a:r>
              <a:rPr lang="zh-TW" altLang="en-US" sz="2400" b="1">
                <a:latin typeface="微軟正黑體" panose="020B0604030504040204" pitchFamily="34" charset="-120"/>
                <a:ea typeface="微軟正黑體" panose="020B0604030504040204" pitchFamily="34" charset="-120"/>
                <a:cs typeface="Heiti TC Light"/>
              </a:rPr>
              <a:t>销毁和清除法轮功学员用于救人的真相资料</a:t>
            </a:r>
            <a:r>
              <a:rPr lang="zh-TW" altLang="en-US" sz="2400">
                <a:latin typeface="微軟正黑體" panose="020B0604030504040204" pitchFamily="34" charset="-120"/>
                <a:ea typeface="微軟正黑體" panose="020B0604030504040204" pitchFamily="34" charset="-120"/>
                <a:cs typeface="Heiti TC Light"/>
              </a:rPr>
              <a:t>，</a:t>
            </a:r>
            <a:endParaRPr lang="en-US" altLang="zh-TW" sz="2400" dirty="0">
              <a:latin typeface="微軟正黑體" panose="020B0604030504040204" pitchFamily="34" charset="-120"/>
              <a:ea typeface="微軟正黑體" panose="020B0604030504040204" pitchFamily="34" charset="-120"/>
              <a:cs typeface="Heiti TC Light"/>
            </a:endParaRPr>
          </a:p>
          <a:p>
            <a:r>
              <a:rPr lang="en-US" altLang="zh-TW" sz="2400" b="1">
                <a:latin typeface="微軟正黑體" panose="020B0604030504040204" pitchFamily="34" charset="-120"/>
                <a:ea typeface="微軟正黑體" panose="020B0604030504040204" pitchFamily="34" charset="-120"/>
                <a:cs typeface="Heiti TC Light"/>
              </a:rPr>
              <a:t>2.</a:t>
            </a:r>
            <a:r>
              <a:rPr lang="zh-TW" altLang="en-US" sz="2400" b="1">
                <a:latin typeface="微軟正黑體" panose="020B0604030504040204" pitchFamily="34" charset="-120"/>
                <a:ea typeface="微軟正黑體" panose="020B0604030504040204" pitchFamily="34" charset="-120"/>
                <a:cs typeface="Heiti TC Light"/>
              </a:rPr>
              <a:t>蛊惑学生们诬告法轮功学员。</a:t>
            </a:r>
            <a:endParaRPr lang="zh-TW" altLang="en-US" sz="2400" b="1" dirty="0">
              <a:latin typeface="微軟正黑體" panose="020B0604030504040204" pitchFamily="34" charset="-120"/>
              <a:ea typeface="微軟正黑體" panose="020B0604030504040204" pitchFamily="34" charset="-120"/>
              <a:cs typeface="Heiti TC Light"/>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rPr>
                <a:t>19-1. </a:t>
              </a:r>
              <a:r>
                <a:rPr lang="en-US" altLang="zh-TW" sz="3200" b="1" dirty="0">
                  <a:solidFill>
                    <a:schemeClr val="bg1"/>
                  </a:solidFill>
                  <a:latin typeface="微軟正黑體" panose="020B0604030504040204" pitchFamily="34" charset="-120"/>
                  <a:ea typeface="微軟正黑體" panose="020B0604030504040204" pitchFamily="34" charset="-120"/>
                </a:rPr>
                <a:t>【</a:t>
              </a:r>
              <a:r>
                <a:rPr lang="zh-TW" altLang="en-US" sz="3200" b="1" dirty="0">
                  <a:solidFill>
                    <a:schemeClr val="bg1"/>
                  </a:solidFill>
                  <a:latin typeface="微軟正黑體" panose="020B0604030504040204" pitchFamily="34" charset="-120"/>
                  <a:ea typeface="微軟正黑體" panose="020B0604030504040204" pitchFamily="34" charset="-120"/>
                </a:rPr>
                <a:t>大连市</a:t>
              </a:r>
              <a:r>
                <a:rPr lang="en-US" altLang="zh-TW" sz="3200" b="1" dirty="0">
                  <a:solidFill>
                    <a:schemeClr val="bg1"/>
                  </a:solidFill>
                  <a:latin typeface="微軟正黑體" panose="020B0604030504040204" pitchFamily="34" charset="-120"/>
                  <a:ea typeface="微軟正黑體" panose="020B0604030504040204" pitchFamily="34" charset="-120"/>
                </a:rPr>
                <a:t>-</a:t>
              </a:r>
              <a:r>
                <a:rPr lang="zh-TW" altLang="en-US" sz="3200" b="1" dirty="0">
                  <a:solidFill>
                    <a:schemeClr val="bg1"/>
                  </a:solidFill>
                  <a:latin typeface="微軟正黑體" panose="020B0604030504040204" pitchFamily="34" charset="-120"/>
                  <a:ea typeface="微軟正黑體" panose="020B0604030504040204" pitchFamily="34" charset="-120"/>
                </a:rPr>
                <a:t>瓦房店市</a:t>
              </a:r>
              <a:r>
                <a:rPr lang="en-US" altLang="zh-TW" sz="3200" b="1" dirty="0">
                  <a:solidFill>
                    <a:schemeClr val="bg1"/>
                  </a:solidFill>
                  <a:latin typeface="微軟正黑體" panose="020B0604030504040204" pitchFamily="34" charset="-120"/>
                  <a:ea typeface="微軟正黑體" panose="020B0604030504040204" pitchFamily="34" charset="-120"/>
                </a:rPr>
                <a:t>】</a:t>
              </a: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1</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250627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656" y="980728"/>
            <a:ext cx="8999344" cy="5447645"/>
          </a:xfrm>
          <a:prstGeom prst="rect">
            <a:avLst/>
          </a:prstGeom>
        </p:spPr>
        <p:txBody>
          <a:bodyPr wrap="square">
            <a:spAutoFit/>
          </a:bodyPr>
          <a:lstStyle/>
          <a:p>
            <a:r>
              <a:rPr lang="zh-TW" altLang="en-US" sz="2200" b="1">
                <a:latin typeface="微軟正黑體" panose="020B0604030504040204" pitchFamily="34" charset="-120"/>
                <a:ea typeface="微軟正黑體" panose="020B0604030504040204" pitchFamily="34" charset="-120"/>
                <a:cs typeface="Heiti TC Light"/>
              </a:rPr>
              <a:t>性质：</a:t>
            </a:r>
            <a:r>
              <a:rPr lang="zh-TW" altLang="en-US" sz="2200" b="1">
                <a:solidFill>
                  <a:srgbClr val="C00000"/>
                </a:solidFill>
                <a:latin typeface="微軟正黑體" panose="020B0604030504040204" pitchFamily="34" charset="-120"/>
                <a:ea typeface="微軟正黑體" panose="020B0604030504040204" pitchFamily="34" charset="-120"/>
                <a:cs typeface="Heiti TC Light"/>
              </a:rPr>
              <a:t>污蔑</a:t>
            </a:r>
            <a:endParaRPr lang="en-US" altLang="zh-TW" sz="2200" b="1" dirty="0">
              <a:solidFill>
                <a:srgbClr val="C00000"/>
              </a:solidFill>
              <a:latin typeface="微軟正黑體" panose="020B0604030504040204" pitchFamily="34" charset="-120"/>
              <a:ea typeface="微軟正黑體" panose="020B0604030504040204" pitchFamily="34" charset="-120"/>
              <a:cs typeface="Heiti TC Light"/>
            </a:endParaRPr>
          </a:p>
          <a:p>
            <a:endParaRPr lang="en-US" altLang="zh-TW" sz="2200" b="1" dirty="0">
              <a:solidFill>
                <a:srgbClr val="C00000"/>
              </a:solidFill>
              <a:latin typeface="微軟正黑體" panose="020B0604030504040204" pitchFamily="34" charset="-120"/>
              <a:ea typeface="微軟正黑體" panose="020B0604030504040204" pitchFamily="34" charset="-120"/>
              <a:cs typeface="Heiti TC Light"/>
            </a:endParaRPr>
          </a:p>
          <a:p>
            <a:r>
              <a:rPr lang="zh-TW" altLang="en-US" sz="2200" b="1">
                <a:latin typeface="微軟正黑體" panose="020B0604030504040204" pitchFamily="34" charset="-120"/>
                <a:ea typeface="微軟正黑體" panose="020B0604030504040204" pitchFamily="34" charset="-120"/>
                <a:cs typeface="Heiti TC Light"/>
              </a:rPr>
              <a:t>责任单位：大连日报</a:t>
            </a:r>
            <a:endParaRPr lang="en-US" altLang="zh-TW" sz="2200" b="1" dirty="0">
              <a:latin typeface="微軟正黑體" panose="020B0604030504040204" pitchFamily="34" charset="-120"/>
              <a:ea typeface="微軟正黑體" panose="020B0604030504040204" pitchFamily="34" charset="-120"/>
              <a:cs typeface="Heiti TC Light"/>
            </a:endParaRPr>
          </a:p>
          <a:p>
            <a:endParaRPr lang="en-US" altLang="zh-TW" sz="2200" b="1" dirty="0">
              <a:latin typeface="微軟正黑體" panose="020B0604030504040204" pitchFamily="34" charset="-120"/>
              <a:ea typeface="微軟正黑體" panose="020B0604030504040204" pitchFamily="34" charset="-120"/>
              <a:cs typeface="Heiti TC Light"/>
            </a:endParaRPr>
          </a:p>
          <a:p>
            <a:r>
              <a:rPr lang="en-US" sz="2000" dirty="0">
                <a:latin typeface="微軟正黑體" panose="020B0604030504040204" pitchFamily="34" charset="-120"/>
                <a:ea typeface="微軟正黑體" panose="020B0604030504040204" pitchFamily="34" charset="-120"/>
                <a:cs typeface="Heiti TC Light"/>
              </a:rPr>
              <a:t>2017</a:t>
            </a:r>
            <a:r>
              <a:rPr lang="zh-TW" altLang="en-US" sz="2000" dirty="0">
                <a:latin typeface="微軟正黑體" panose="020B0604030504040204" pitchFamily="34" charset="-120"/>
                <a:ea typeface="微軟正黑體" panose="020B0604030504040204" pitchFamily="34" charset="-120"/>
                <a:cs typeface="Heiti TC Light"/>
              </a:rPr>
              <a:t>年</a:t>
            </a:r>
            <a:r>
              <a:rPr lang="en-US" sz="2000" dirty="0">
                <a:latin typeface="微軟正黑體" panose="020B0604030504040204" pitchFamily="34" charset="-120"/>
                <a:ea typeface="微軟正黑體" panose="020B0604030504040204" pitchFamily="34" charset="-120"/>
                <a:cs typeface="Heiti TC Light"/>
              </a:rPr>
              <a:t>7</a:t>
            </a:r>
            <a:r>
              <a:rPr lang="zh-TW" altLang="en-US" sz="2000" dirty="0">
                <a:latin typeface="微軟正黑體" panose="020B0604030504040204" pitchFamily="34" charset="-120"/>
                <a:ea typeface="微軟正黑體" panose="020B0604030504040204" pitchFamily="34" charset="-120"/>
                <a:cs typeface="Heiti TC Light"/>
              </a:rPr>
              <a:t>月</a:t>
            </a:r>
            <a:r>
              <a:rPr lang="en-US" sz="2000" dirty="0">
                <a:latin typeface="微軟正黑體" panose="020B0604030504040204" pitchFamily="34" charset="-120"/>
                <a:ea typeface="微軟正黑體" panose="020B0604030504040204" pitchFamily="34" charset="-120"/>
                <a:cs typeface="Heiti TC Light"/>
              </a:rPr>
              <a:t>13</a:t>
            </a:r>
            <a:r>
              <a:rPr lang="zh-TW" altLang="en-US" sz="2000" dirty="0">
                <a:latin typeface="微軟正黑體" panose="020B0604030504040204" pitchFamily="34" charset="-120"/>
                <a:ea typeface="微軟正黑體" panose="020B0604030504040204" pitchFamily="34" charset="-120"/>
                <a:cs typeface="Heiti TC Light"/>
              </a:rPr>
              <a:t>日</a:t>
            </a:r>
            <a:r>
              <a:rPr lang="zh-TW" altLang="en-US" sz="2000">
                <a:latin typeface="微軟正黑體" panose="020B0604030504040204" pitchFamily="34" charset="-120"/>
                <a:ea typeface="微軟正黑體" panose="020B0604030504040204" pitchFamily="34" charset="-120"/>
                <a:cs typeface="Heiti TC Light"/>
              </a:rPr>
              <a:t>，</a:t>
            </a:r>
            <a:r>
              <a:rPr lang="en-US" altLang="zh-TW" sz="2000">
                <a:latin typeface="微軟正黑體" panose="020B0604030504040204" pitchFamily="34" charset="-120"/>
                <a:ea typeface="微軟正黑體" panose="020B0604030504040204" pitchFamily="34" charset="-120"/>
                <a:cs typeface="Heiti TC Light"/>
              </a:rPr>
              <a:t>《</a:t>
            </a:r>
            <a:r>
              <a:rPr lang="zh-TW" altLang="en-US" sz="2000">
                <a:latin typeface="微軟正黑體" panose="020B0604030504040204" pitchFamily="34" charset="-120"/>
                <a:ea typeface="微軟正黑體" panose="020B0604030504040204" pitchFamily="34" charset="-120"/>
                <a:cs typeface="Heiti TC Light"/>
              </a:rPr>
              <a:t>大连日报</a:t>
            </a:r>
            <a:r>
              <a:rPr lang="en-US" altLang="zh-TW" sz="2000">
                <a:latin typeface="微軟正黑體" panose="020B0604030504040204" pitchFamily="34" charset="-120"/>
                <a:ea typeface="微軟正黑體" panose="020B0604030504040204" pitchFamily="34" charset="-120"/>
                <a:cs typeface="Heiti TC Light"/>
              </a:rPr>
              <a:t>》</a:t>
            </a:r>
            <a:r>
              <a:rPr lang="zh-TW" altLang="en-US" sz="2000">
                <a:latin typeface="微軟正黑體" panose="020B0604030504040204" pitchFamily="34" charset="-120"/>
                <a:ea typeface="微軟正黑體" panose="020B0604030504040204" pitchFamily="34" charset="-120"/>
                <a:cs typeface="Heiti TC Light"/>
              </a:rPr>
              <a:t>第</a:t>
            </a:r>
            <a:r>
              <a:rPr lang="en-US" sz="2000">
                <a:latin typeface="微軟正黑體" panose="020B0604030504040204" pitchFamily="34" charset="-120"/>
                <a:ea typeface="微軟正黑體" panose="020B0604030504040204" pitchFamily="34" charset="-120"/>
                <a:cs typeface="Heiti TC Light"/>
              </a:rPr>
              <a:t>A02</a:t>
            </a:r>
            <a:r>
              <a:rPr lang="zh-TW" altLang="en-US" sz="2000">
                <a:latin typeface="微軟正黑體" panose="020B0604030504040204" pitchFamily="34" charset="-120"/>
                <a:ea typeface="微軟正黑體" panose="020B0604030504040204" pitchFamily="34" charset="-120"/>
                <a:cs typeface="Heiti TC Light"/>
              </a:rPr>
              <a:t>版 综合新闻版块中，</a:t>
            </a:r>
            <a:endParaRPr lang="en-US" altLang="zh-TW" sz="2000" dirty="0">
              <a:latin typeface="微軟正黑體" panose="020B0604030504040204" pitchFamily="34" charset="-120"/>
              <a:ea typeface="微軟正黑體" panose="020B0604030504040204" pitchFamily="34" charset="-120"/>
              <a:cs typeface="Heiti TC Light"/>
            </a:endParaRPr>
          </a:p>
          <a:p>
            <a:r>
              <a:rPr lang="zh-TW" altLang="en-US" sz="2000">
                <a:latin typeface="微軟正黑體" panose="020B0604030504040204" pitchFamily="34" charset="-120"/>
                <a:ea typeface="微軟正黑體" panose="020B0604030504040204" pitchFamily="34" charset="-120"/>
                <a:cs typeface="Heiti TC Light"/>
              </a:rPr>
              <a:t>刊登了标题为</a:t>
            </a:r>
            <a:r>
              <a:rPr lang="en-US" altLang="zh-TW" sz="2000" b="1">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a:solidFill>
                  <a:srgbClr val="C00000"/>
                </a:solidFill>
                <a:latin typeface="微軟正黑體" panose="020B0604030504040204" pitchFamily="34" charset="-120"/>
                <a:ea typeface="微軟正黑體" panose="020B0604030504040204" pitchFamily="34" charset="-120"/>
                <a:cs typeface="Heiti TC Light"/>
              </a:rPr>
              <a:t>大连市中级人民法院对</a:t>
            </a:r>
            <a:r>
              <a:rPr lang="en-US" sz="2000" b="1">
                <a:solidFill>
                  <a:srgbClr val="C00000"/>
                </a:solidFill>
                <a:latin typeface="微軟正黑體" panose="020B0604030504040204" pitchFamily="34" charset="-120"/>
                <a:ea typeface="微軟正黑體" panose="020B0604030504040204" pitchFamily="34" charset="-120"/>
                <a:cs typeface="Heiti TC Light"/>
              </a:rPr>
              <a:t>4</a:t>
            </a:r>
            <a:r>
              <a:rPr lang="zh-TW" altLang="en-US" sz="2000" b="1">
                <a:solidFill>
                  <a:srgbClr val="C00000"/>
                </a:solidFill>
                <a:latin typeface="微軟正黑體" panose="020B0604030504040204" pitchFamily="34" charset="-120"/>
                <a:ea typeface="微軟正黑體" panose="020B0604030504040204" pitchFamily="34" charset="-120"/>
                <a:cs typeface="Heiti TC Light"/>
              </a:rPr>
              <a:t>起邪教案件做出终审判决</a:t>
            </a:r>
            <a:r>
              <a:rPr lang="en-US" altLang="zh-TW" sz="2000" b="1">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dirty="0">
                <a:latin typeface="微軟正黑體" panose="020B0604030504040204" pitchFamily="34" charset="-120"/>
                <a:ea typeface="微軟正黑體" panose="020B0604030504040204" pitchFamily="34" charset="-120"/>
                <a:cs typeface="Heiti TC Light"/>
              </a:rPr>
              <a:t>的文章。</a:t>
            </a:r>
            <a:endParaRPr lang="en-US" altLang="zh-TW" sz="2000" dirty="0">
              <a:latin typeface="微軟正黑體" panose="020B0604030504040204" pitchFamily="34" charset="-120"/>
              <a:ea typeface="微軟正黑體" panose="020B0604030504040204" pitchFamily="34" charset="-120"/>
              <a:cs typeface="Heiti TC Light"/>
            </a:endParaRPr>
          </a:p>
          <a:p>
            <a:r>
              <a:rPr lang="zh-TW" altLang="en-US" sz="2000">
                <a:latin typeface="微軟正黑體" panose="020B0604030504040204" pitchFamily="34" charset="-120"/>
                <a:ea typeface="微軟正黑體" panose="020B0604030504040204" pitchFamily="34" charset="-120"/>
                <a:cs typeface="Heiti TC Light"/>
              </a:rPr>
              <a:t>文章报导了大连市六名法轮功学员被</a:t>
            </a:r>
            <a:r>
              <a:rPr lang="zh-TW" altLang="en-US" sz="2000" b="1">
                <a:solidFill>
                  <a:srgbClr val="C00000"/>
                </a:solidFill>
                <a:latin typeface="微軟正黑體" panose="020B0604030504040204" pitchFamily="34" charset="-120"/>
                <a:ea typeface="微軟正黑體" panose="020B0604030504040204" pitchFamily="34" charset="-120"/>
                <a:cs typeface="Heiti TC Light"/>
              </a:rPr>
              <a:t>大连市中级人民法院</a:t>
            </a:r>
            <a:r>
              <a:rPr lang="zh-TW" altLang="en-US" sz="2000">
                <a:latin typeface="微軟正黑體" panose="020B0604030504040204" pitchFamily="34" charset="-120"/>
                <a:ea typeface="微軟正黑體" panose="020B0604030504040204" pitchFamily="34" charset="-120"/>
                <a:cs typeface="Heiti TC Light"/>
              </a:rPr>
              <a:t>非法</a:t>
            </a:r>
            <a:r>
              <a:rPr lang="zh-TW" altLang="en-US" sz="2000" dirty="0">
                <a:latin typeface="微軟正黑體" panose="020B0604030504040204" pitchFamily="34" charset="-120"/>
                <a:ea typeface="微軟正黑體" panose="020B0604030504040204" pitchFamily="34" charset="-120"/>
                <a:cs typeface="Heiti TC Light"/>
              </a:rPr>
              <a:t>判刑事件。</a:t>
            </a:r>
          </a:p>
          <a:p>
            <a:r>
              <a:rPr lang="zh-TW" altLang="en-US" sz="2000">
                <a:latin typeface="微軟正黑體" panose="020B0604030504040204" pitchFamily="34" charset="-120"/>
                <a:ea typeface="微軟正黑體" panose="020B0604030504040204" pitchFamily="34" charset="-120"/>
                <a:cs typeface="Heiti TC Light"/>
              </a:rPr>
              <a:t>但文章的标题及内容通篇使用了</a:t>
            </a:r>
            <a:r>
              <a:rPr lang="zh-TW" altLang="en-US" sz="2000" b="1">
                <a:solidFill>
                  <a:srgbClr val="C00000"/>
                </a:solidFill>
                <a:latin typeface="微軟正黑體" panose="020B0604030504040204" pitchFamily="34" charset="-120"/>
                <a:ea typeface="微軟正黑體" panose="020B0604030504040204" pitchFamily="34" charset="-120"/>
                <a:cs typeface="Heiti TC Light"/>
              </a:rPr>
              <a:t>污蔑性文字误导民众</a:t>
            </a:r>
            <a:r>
              <a:rPr lang="zh-TW" altLang="en-US" sz="2000">
                <a:solidFill>
                  <a:srgbClr val="C00000"/>
                </a:solidFill>
                <a:latin typeface="微軟正黑體" panose="020B0604030504040204" pitchFamily="34" charset="-120"/>
                <a:ea typeface="微軟正黑體" panose="020B0604030504040204" pitchFamily="34" charset="-120"/>
                <a:cs typeface="Heiti TC Light"/>
              </a:rPr>
              <a:t>。</a:t>
            </a:r>
            <a:endParaRPr lang="en-US" altLang="zh-TW" sz="2000" dirty="0">
              <a:solidFill>
                <a:srgbClr val="C00000"/>
              </a:solidFill>
              <a:latin typeface="微軟正黑體" panose="020B0604030504040204" pitchFamily="34" charset="-120"/>
              <a:ea typeface="微軟正黑體" panose="020B0604030504040204" pitchFamily="34" charset="-120"/>
              <a:cs typeface="Heiti TC Light"/>
            </a:endParaRPr>
          </a:p>
          <a:p>
            <a:r>
              <a:rPr lang="zh-TW" altLang="en-US" sz="2000" dirty="0">
                <a:latin typeface="微軟正黑體" panose="020B0604030504040204" pitchFamily="34" charset="-120"/>
                <a:ea typeface="微軟正黑體" panose="020B0604030504040204" pitchFamily="34" charset="-120"/>
                <a:cs typeface="Heiti TC Light"/>
              </a:rPr>
              <a:t>如下：</a:t>
            </a:r>
            <a:r>
              <a:rPr lang="en-US" altLang="zh-TW" sz="2000">
                <a:latin typeface="微軟正黑體" panose="020B0604030504040204" pitchFamily="34" charset="-120"/>
                <a:ea typeface="微軟正黑體" panose="020B0604030504040204" pitchFamily="34" charset="-120"/>
                <a:cs typeface="Heiti TC Light"/>
              </a:rPr>
              <a:t>1.</a:t>
            </a:r>
            <a:r>
              <a:rPr lang="zh-TW" altLang="en-US" sz="2000">
                <a:latin typeface="微軟正黑體" panose="020B0604030504040204" pitchFamily="34" charset="-120"/>
                <a:ea typeface="微軟正黑體" panose="020B0604030504040204" pitchFamily="34" charset="-120"/>
                <a:cs typeface="Heiti TC Light"/>
              </a:rPr>
              <a:t>李玉梅、闫善卫利用邪教组织破坏法律实施，</a:t>
            </a:r>
          </a:p>
          <a:p>
            <a:r>
              <a:rPr lang="en-US" altLang="zh-TW" sz="2000">
                <a:latin typeface="微軟正黑體" panose="020B0604030504040204" pitchFamily="34" charset="-120"/>
                <a:ea typeface="微軟正黑體" panose="020B0604030504040204" pitchFamily="34" charset="-120"/>
                <a:cs typeface="Heiti TC Light"/>
              </a:rPr>
              <a:t>            2.</a:t>
            </a:r>
            <a:r>
              <a:rPr lang="zh-TW" altLang="en-US" sz="2000">
                <a:latin typeface="微軟正黑體" panose="020B0604030504040204" pitchFamily="34" charset="-120"/>
                <a:ea typeface="微軟正黑體" panose="020B0604030504040204" pitchFamily="34" charset="-120"/>
                <a:cs typeface="Heiti TC Light"/>
              </a:rPr>
              <a:t>王新莲、潘洪亭利用邪教组织破坏法律实施，</a:t>
            </a:r>
          </a:p>
          <a:p>
            <a:r>
              <a:rPr lang="en-US" altLang="zh-TW" sz="2000">
                <a:latin typeface="微軟正黑體" panose="020B0604030504040204" pitchFamily="34" charset="-120"/>
                <a:ea typeface="微軟正黑體" panose="020B0604030504040204" pitchFamily="34" charset="-120"/>
                <a:cs typeface="Heiti TC Light"/>
              </a:rPr>
              <a:t>            3.</a:t>
            </a:r>
            <a:r>
              <a:rPr lang="zh-TW" altLang="en-US" sz="2000">
                <a:latin typeface="微軟正黑體" panose="020B0604030504040204" pitchFamily="34" charset="-120"/>
                <a:ea typeface="微軟正黑體" panose="020B0604030504040204" pitchFamily="34" charset="-120"/>
                <a:cs typeface="Heiti TC Light"/>
              </a:rPr>
              <a:t>刘娟利用邪教组织破坏法律实施，</a:t>
            </a:r>
          </a:p>
          <a:p>
            <a:r>
              <a:rPr lang="en-US" altLang="zh-TW" sz="2000">
                <a:latin typeface="微軟正黑體" panose="020B0604030504040204" pitchFamily="34" charset="-120"/>
                <a:ea typeface="微軟正黑體" panose="020B0604030504040204" pitchFamily="34" charset="-120"/>
                <a:cs typeface="Heiti TC Light"/>
              </a:rPr>
              <a:t>            4.</a:t>
            </a:r>
            <a:r>
              <a:rPr lang="zh-TW" altLang="en-US" sz="2000">
                <a:latin typeface="微軟正黑體" panose="020B0604030504040204" pitchFamily="34" charset="-120"/>
                <a:ea typeface="微軟正黑體" panose="020B0604030504040204" pitchFamily="34" charset="-120"/>
                <a:cs typeface="Heiti TC Light"/>
              </a:rPr>
              <a:t>曲连喜利用邪教组织破坏法律实施。</a:t>
            </a:r>
          </a:p>
          <a:p>
            <a:endParaRPr lang="zh-TW" altLang="en-US" sz="2000" dirty="0">
              <a:latin typeface="微軟正黑體" panose="020B0604030504040204" pitchFamily="34" charset="-120"/>
              <a:ea typeface="微軟正黑體" panose="020B0604030504040204" pitchFamily="34" charset="-120"/>
              <a:cs typeface="Heiti TC Light"/>
            </a:endParaRPr>
          </a:p>
          <a:p>
            <a:r>
              <a:rPr lang="zh-TW" altLang="en-US" sz="2000">
                <a:latin typeface="微軟正黑體" panose="020B0604030504040204" pitchFamily="34" charset="-120"/>
                <a:ea typeface="微軟正黑體" panose="020B0604030504040204" pitchFamily="34" charset="-120"/>
                <a:cs typeface="Heiti TC Light"/>
              </a:rPr>
              <a:t>记者通篇引用了大连中级法院对六名法轮功学员违法枉判的终审裁定用词，</a:t>
            </a:r>
            <a:endParaRPr lang="en-US" altLang="zh-TW" sz="2000" dirty="0">
              <a:latin typeface="微軟正黑體" panose="020B0604030504040204" pitchFamily="34" charset="-120"/>
              <a:ea typeface="微軟正黑體" panose="020B0604030504040204" pitchFamily="34" charset="-120"/>
              <a:cs typeface="Heiti TC Light"/>
            </a:endParaRPr>
          </a:p>
          <a:p>
            <a:r>
              <a:rPr lang="zh-TW" altLang="en-US" sz="2000">
                <a:latin typeface="微軟正黑體" panose="020B0604030504040204" pitchFamily="34" charset="-120"/>
                <a:ea typeface="微軟正黑體" panose="020B0604030504040204" pitchFamily="34" charset="-120"/>
                <a:cs typeface="Heiti TC Light"/>
              </a:rPr>
              <a:t>将法轮功学员的任何一种合法行为，如拥有法轮功书籍，</a:t>
            </a:r>
            <a:endParaRPr lang="en-US" altLang="zh-TW" sz="2000" dirty="0">
              <a:latin typeface="微軟正黑體" panose="020B0604030504040204" pitchFamily="34" charset="-120"/>
              <a:ea typeface="微軟正黑體" panose="020B0604030504040204" pitchFamily="34" charset="-120"/>
              <a:cs typeface="Heiti TC Light"/>
            </a:endParaRPr>
          </a:p>
          <a:p>
            <a:r>
              <a:rPr lang="zh-TW" altLang="en-US" sz="2000">
                <a:latin typeface="微軟正黑體" panose="020B0604030504040204" pitchFamily="34" charset="-120"/>
                <a:ea typeface="微軟正黑體" panose="020B0604030504040204" pitchFamily="34" charset="-120"/>
                <a:cs typeface="Heiti TC Light"/>
              </a:rPr>
              <a:t>印有“法轮功”字样钱币，拨打真相语言电话、登录法轮大法明慧网等行为，均以</a:t>
            </a:r>
            <a:r>
              <a:rPr lang="zh-TW" altLang="en-US" sz="2000" b="1">
                <a:solidFill>
                  <a:srgbClr val="C00000"/>
                </a:solidFill>
                <a:latin typeface="微軟正黑體" panose="020B0604030504040204" pitchFamily="34" charset="-120"/>
                <a:ea typeface="微軟正黑體" panose="020B0604030504040204" pitchFamily="34" charset="-120"/>
                <a:cs typeface="Heiti TC Light"/>
              </a:rPr>
              <a:t>“利用邪教破坏法律实施”</a:t>
            </a:r>
            <a:r>
              <a:rPr lang="zh-TW" altLang="en-US" sz="2000">
                <a:latin typeface="微軟正黑體" panose="020B0604030504040204" pitchFamily="34" charset="-120"/>
                <a:ea typeface="微軟正黑體" panose="020B0604030504040204" pitchFamily="34" charset="-120"/>
                <a:cs typeface="Heiti TC Light"/>
              </a:rPr>
              <a:t>来定罪</a:t>
            </a:r>
            <a:r>
              <a:rPr lang="zh-TW" altLang="en-US" sz="2000" dirty="0">
                <a:latin typeface="微軟正黑體" panose="020B0604030504040204" pitchFamily="34" charset="-120"/>
                <a:ea typeface="微軟正黑體" panose="020B0604030504040204" pitchFamily="34" charset="-120"/>
                <a:cs typeface="Heiti TC Light"/>
              </a:rPr>
              <a:t>。</a:t>
            </a:r>
            <a:endParaRPr lang="en-US" altLang="zh-TW" sz="2000" b="1" dirty="0">
              <a:solidFill>
                <a:srgbClr val="FF0000"/>
              </a:solidFill>
              <a:latin typeface="微軟正黑體" panose="020B0604030504040204" pitchFamily="34" charset="-120"/>
              <a:ea typeface="微軟正黑體" panose="020B0604030504040204" pitchFamily="34" charset="-120"/>
              <a:cs typeface="Heiti TC Light"/>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rPr>
                <a:t>19-2. </a:t>
              </a:r>
              <a:r>
                <a:rPr lang="en-US" altLang="zh-TW" sz="3200" b="1" dirty="0">
                  <a:solidFill>
                    <a:schemeClr val="bg1"/>
                  </a:solidFill>
                  <a:latin typeface="微軟正黑體" panose="020B0604030504040204" pitchFamily="34" charset="-120"/>
                  <a:ea typeface="微軟正黑體" panose="020B0604030504040204" pitchFamily="34" charset="-120"/>
                </a:rPr>
                <a:t>【</a:t>
              </a:r>
              <a:r>
                <a:rPr lang="zh-TW" altLang="en-US" sz="3200" b="1" dirty="0">
                  <a:solidFill>
                    <a:schemeClr val="bg1"/>
                  </a:solidFill>
                  <a:latin typeface="微軟正黑體" panose="020B0604030504040204" pitchFamily="34" charset="-120"/>
                  <a:ea typeface="微軟正黑體" panose="020B0604030504040204" pitchFamily="34" charset="-120"/>
                </a:rPr>
                <a:t>大连市</a:t>
              </a:r>
              <a:r>
                <a:rPr lang="en-US" altLang="zh-TW" sz="3200" b="1" dirty="0">
                  <a:solidFill>
                    <a:schemeClr val="bg1"/>
                  </a:solidFill>
                  <a:latin typeface="微軟正黑體" panose="020B0604030504040204" pitchFamily="34" charset="-120"/>
                  <a:ea typeface="微軟正黑體" panose="020B0604030504040204" pitchFamily="34" charset="-120"/>
                </a:rPr>
                <a:t>】</a:t>
              </a: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2</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38490361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2328" y="851470"/>
            <a:ext cx="8999344" cy="5970865"/>
          </a:xfrm>
          <a:prstGeom prst="rect">
            <a:avLst/>
          </a:prstGeom>
        </p:spPr>
        <p:txBody>
          <a:bodyPr wrap="square">
            <a:spAutoFit/>
          </a:bodyPr>
          <a:lstStyle/>
          <a:p>
            <a:r>
              <a:rPr lang="zh-TW" altLang="en-US" sz="2200" b="1" dirty="0">
                <a:latin typeface="微軟正黑體" panose="020B0604030504040204" pitchFamily="34" charset="-120"/>
                <a:ea typeface="微軟正黑體" panose="020B0604030504040204" pitchFamily="34" charset="-120"/>
                <a:cs typeface="Heiti TC Light"/>
              </a:rPr>
              <a:t>性质：</a:t>
            </a:r>
            <a:r>
              <a:rPr lang="zh-TW" altLang="en-US" sz="2200" b="1" dirty="0">
                <a:solidFill>
                  <a:srgbClr val="C00000"/>
                </a:solidFill>
                <a:latin typeface="微軟正黑體" panose="020B0604030504040204" pitchFamily="34" charset="-120"/>
                <a:ea typeface="微軟正黑體" panose="020B0604030504040204" pitchFamily="34" charset="-120"/>
                <a:cs typeface="Heiti TC Light"/>
              </a:rPr>
              <a:t>污蔑</a:t>
            </a:r>
            <a:endParaRPr lang="en-US" altLang="zh-TW" sz="2200" b="1" dirty="0">
              <a:solidFill>
                <a:srgbClr val="C00000"/>
              </a:solidFill>
              <a:latin typeface="微軟正黑體" panose="020B0604030504040204" pitchFamily="34" charset="-120"/>
              <a:ea typeface="微軟正黑體" panose="020B0604030504040204" pitchFamily="34" charset="-120"/>
              <a:cs typeface="Heiti TC Light"/>
            </a:endParaRPr>
          </a:p>
          <a:p>
            <a:endParaRPr lang="en-US" altLang="zh-TW" sz="2200" b="1" dirty="0">
              <a:latin typeface="微軟正黑體" panose="020B0604030504040204" pitchFamily="34" charset="-120"/>
              <a:ea typeface="微軟正黑體" panose="020B0604030504040204" pitchFamily="34" charset="-120"/>
              <a:cs typeface="Heiti TC Light"/>
            </a:endParaRPr>
          </a:p>
          <a:p>
            <a:r>
              <a:rPr lang="zh-TW" altLang="en-US" sz="2200" b="1" dirty="0">
                <a:latin typeface="微軟正黑體" panose="020B0604030504040204" pitchFamily="34" charset="-120"/>
                <a:ea typeface="微軟正黑體" panose="020B0604030504040204" pitchFamily="34" charset="-120"/>
                <a:cs typeface="Heiti TC Light"/>
              </a:rPr>
              <a:t>责任单位：</a:t>
            </a:r>
            <a:r>
              <a:rPr lang="zh-TW" altLang="en-US" sz="2200" dirty="0">
                <a:latin typeface="微軟正黑體" panose="020B0604030504040204" pitchFamily="34" charset="-120"/>
                <a:ea typeface="微軟正黑體" panose="020B0604030504040204" pitchFamily="34" charset="-120"/>
                <a:cs typeface="Heiti TC Light"/>
              </a:rPr>
              <a:t>大连市委、市政府、大连市防范办</a:t>
            </a:r>
            <a:r>
              <a:rPr lang="en-US" altLang="zh-TW" sz="2200" dirty="0">
                <a:latin typeface="微軟正黑體" panose="020B0604030504040204" pitchFamily="34" charset="-120"/>
                <a:ea typeface="微軟正黑體" panose="020B0604030504040204" pitchFamily="34" charset="-120"/>
                <a:cs typeface="Heiti TC Light"/>
              </a:rPr>
              <a:t>(610</a:t>
            </a:r>
            <a:r>
              <a:rPr lang="zh-TW" altLang="en-US" sz="2200" dirty="0">
                <a:latin typeface="微軟正黑體" panose="020B0604030504040204" pitchFamily="34" charset="-120"/>
                <a:ea typeface="微軟正黑體" panose="020B0604030504040204" pitchFamily="34" charset="-120"/>
                <a:cs typeface="Heiti TC Light"/>
              </a:rPr>
              <a:t>办</a:t>
            </a:r>
            <a:r>
              <a:rPr lang="en-US" altLang="zh-TW" sz="2200" dirty="0">
                <a:latin typeface="微軟正黑體" panose="020B0604030504040204" pitchFamily="34" charset="-120"/>
                <a:ea typeface="微軟正黑體" panose="020B0604030504040204" pitchFamily="34" charset="-120"/>
                <a:cs typeface="Heiti TC Light"/>
              </a:rPr>
              <a:t>)</a:t>
            </a:r>
            <a:r>
              <a:rPr lang="zh-TW" altLang="en-US" sz="2200" dirty="0">
                <a:latin typeface="微軟正黑體" panose="020B0604030504040204" pitchFamily="34" charset="-120"/>
                <a:ea typeface="微軟正黑體" panose="020B0604030504040204" pitchFamily="34" charset="-120"/>
                <a:cs typeface="Heiti TC Light"/>
              </a:rPr>
              <a:t>、大连晚报</a:t>
            </a:r>
            <a:endParaRPr lang="en-US" altLang="zh-TW" sz="2200" dirty="0">
              <a:latin typeface="微軟正黑體" panose="020B0604030504040204" pitchFamily="34" charset="-120"/>
              <a:ea typeface="微軟正黑體" panose="020B0604030504040204" pitchFamily="34" charset="-120"/>
              <a:cs typeface="Heiti TC Light"/>
            </a:endParaRPr>
          </a:p>
          <a:p>
            <a:endParaRPr lang="en-US" altLang="zh-TW" sz="2200" dirty="0">
              <a:latin typeface="微軟正黑體" panose="020B0604030504040204" pitchFamily="34" charset="-120"/>
              <a:ea typeface="微軟正黑體" panose="020B0604030504040204" pitchFamily="34" charset="-120"/>
              <a:cs typeface="Heiti TC Light"/>
            </a:endParaRPr>
          </a:p>
          <a:p>
            <a:r>
              <a:rPr lang="en-US" altLang="zh-TW" sz="2100" dirty="0">
                <a:latin typeface="微軟正黑體" panose="020B0604030504040204" pitchFamily="34" charset="-120"/>
                <a:ea typeface="微軟正黑體" panose="020B0604030504040204" pitchFamily="34" charset="-120"/>
                <a:cs typeface="Heiti TC Light"/>
              </a:rPr>
              <a:t>《</a:t>
            </a:r>
            <a:r>
              <a:rPr lang="zh-TW" altLang="en-US" sz="2100" dirty="0">
                <a:latin typeface="微軟正黑體" panose="020B0604030504040204" pitchFamily="34" charset="-120"/>
                <a:ea typeface="微軟正黑體" panose="020B0604030504040204" pitchFamily="34" charset="-120"/>
                <a:cs typeface="Heiti TC Light"/>
              </a:rPr>
              <a:t>大连晚报</a:t>
            </a:r>
            <a:r>
              <a:rPr lang="en-US" altLang="zh-TW" sz="2100" dirty="0">
                <a:latin typeface="微軟正黑體" panose="020B0604030504040204" pitchFamily="34" charset="-120"/>
                <a:ea typeface="微軟正黑體" panose="020B0604030504040204" pitchFamily="34" charset="-120"/>
                <a:cs typeface="Heiti TC Light"/>
              </a:rPr>
              <a:t>》</a:t>
            </a:r>
            <a:r>
              <a:rPr lang="zh-TW" altLang="en-US" sz="2100" dirty="0">
                <a:latin typeface="微軟正黑體" panose="020B0604030504040204" pitchFamily="34" charset="-120"/>
                <a:ea typeface="微軟正黑體" panose="020B0604030504040204" pitchFamily="34" charset="-120"/>
                <a:cs typeface="Heiti TC Light"/>
              </a:rPr>
              <a:t>第</a:t>
            </a:r>
            <a:r>
              <a:rPr lang="en-US" sz="2100" dirty="0">
                <a:latin typeface="微軟正黑體" panose="020B0604030504040204" pitchFamily="34" charset="-120"/>
                <a:ea typeface="微軟正黑體" panose="020B0604030504040204" pitchFamily="34" charset="-120"/>
                <a:cs typeface="Heiti TC Light"/>
              </a:rPr>
              <a:t>A04</a:t>
            </a:r>
            <a:r>
              <a:rPr lang="zh-TW" altLang="en-US" sz="2100" dirty="0">
                <a:latin typeface="微軟正黑體" panose="020B0604030504040204" pitchFamily="34" charset="-120"/>
                <a:ea typeface="微軟正黑體" panose="020B0604030504040204" pitchFamily="34" charset="-120"/>
                <a:cs typeface="Heiti TC Light"/>
              </a:rPr>
              <a:t>版，发布</a:t>
            </a:r>
            <a:endParaRPr lang="en-US" altLang="zh-TW" sz="2100" dirty="0">
              <a:latin typeface="微軟正黑體" panose="020B0604030504040204" pitchFamily="34" charset="-120"/>
              <a:ea typeface="微軟正黑體" panose="020B0604030504040204" pitchFamily="34" charset="-120"/>
              <a:cs typeface="Heiti TC Light"/>
            </a:endParaRPr>
          </a:p>
          <a:p>
            <a:r>
              <a:rPr lang="en-US" altLang="zh-TW" sz="2100" dirty="0">
                <a:solidFill>
                  <a:srgbClr val="C00000"/>
                </a:solidFill>
                <a:latin typeface="微軟正黑體" panose="020B0604030504040204" pitchFamily="34" charset="-120"/>
                <a:ea typeface="微軟正黑體" panose="020B0604030504040204" pitchFamily="34" charset="-120"/>
                <a:cs typeface="Heiti TC Light"/>
              </a:rPr>
              <a:t>《</a:t>
            </a:r>
            <a:r>
              <a:rPr lang="zh-TW" altLang="en-US" sz="2100" dirty="0">
                <a:solidFill>
                  <a:srgbClr val="C00000"/>
                </a:solidFill>
                <a:latin typeface="微軟正黑體" panose="020B0604030504040204" pitchFamily="34" charset="-120"/>
                <a:ea typeface="微軟正黑體" panose="020B0604030504040204" pitchFamily="34" charset="-120"/>
                <a:cs typeface="Heiti TC Light"/>
              </a:rPr>
              <a:t>关于举办大连市首届反邪教微视频微电影创作大赛的通告</a:t>
            </a:r>
            <a:r>
              <a:rPr lang="en-US" altLang="zh-TW" sz="2100" dirty="0">
                <a:solidFill>
                  <a:srgbClr val="C00000"/>
                </a:solidFill>
                <a:latin typeface="微軟正黑體" panose="020B0604030504040204" pitchFamily="34" charset="-120"/>
                <a:ea typeface="微軟正黑體" panose="020B0604030504040204" pitchFamily="34" charset="-120"/>
                <a:cs typeface="Heiti TC Light"/>
              </a:rPr>
              <a:t>》</a:t>
            </a:r>
          </a:p>
          <a:p>
            <a:r>
              <a:rPr lang="zh-TW" altLang="en-US" sz="2100" dirty="0">
                <a:solidFill>
                  <a:srgbClr val="C00000"/>
                </a:solidFill>
                <a:latin typeface="微軟正黑體" panose="020B0604030504040204" pitchFamily="34" charset="-120"/>
                <a:ea typeface="微軟正黑體" panose="020B0604030504040204" pitchFamily="34" charset="-120"/>
                <a:cs typeface="Heiti TC Light"/>
              </a:rPr>
              <a:t>大连市防范办</a:t>
            </a:r>
            <a:r>
              <a:rPr lang="zh-TW" altLang="en-US" sz="2100" dirty="0">
                <a:latin typeface="微軟正黑體" panose="020B0604030504040204" pitchFamily="34" charset="-120"/>
                <a:ea typeface="微軟正黑體" panose="020B0604030504040204" pitchFamily="34" charset="-120"/>
                <a:cs typeface="Heiti TC Light"/>
              </a:rPr>
              <a:t>决定举办以</a:t>
            </a:r>
            <a:r>
              <a:rPr lang="zh-TW" altLang="en-US" sz="2100" dirty="0">
                <a:solidFill>
                  <a:srgbClr val="C00000"/>
                </a:solidFill>
                <a:latin typeface="微軟正黑體" panose="020B0604030504040204" pitchFamily="34" charset="-120"/>
                <a:ea typeface="微軟正黑體" panose="020B0604030504040204" pitchFamily="34" charset="-120"/>
                <a:cs typeface="Heiti TC Light"/>
              </a:rPr>
              <a:t>“滨城无邪教 社会和谐”</a:t>
            </a:r>
            <a:r>
              <a:rPr lang="zh-TW" altLang="en-US" sz="2100" dirty="0">
                <a:latin typeface="微軟正黑體" panose="020B0604030504040204" pitchFamily="34" charset="-120"/>
                <a:ea typeface="微軟正黑體" panose="020B0604030504040204" pitchFamily="34" charset="-120"/>
                <a:cs typeface="Heiti TC Light"/>
              </a:rPr>
              <a:t>为主题的</a:t>
            </a:r>
            <a:endParaRPr lang="en-US" altLang="zh-TW" sz="2100" dirty="0">
              <a:latin typeface="微軟正黑體" panose="020B0604030504040204" pitchFamily="34" charset="-120"/>
              <a:ea typeface="微軟正黑體" panose="020B0604030504040204" pitchFamily="34" charset="-120"/>
              <a:cs typeface="Heiti TC Light"/>
            </a:endParaRPr>
          </a:p>
          <a:p>
            <a:r>
              <a:rPr lang="zh-TW" altLang="en-US" sz="2100" dirty="0">
                <a:latin typeface="微軟正黑體" panose="020B0604030504040204" pitchFamily="34" charset="-120"/>
                <a:ea typeface="微軟正黑體" panose="020B0604030504040204" pitchFamily="34" charset="-120"/>
                <a:cs typeface="Heiti TC Light"/>
              </a:rPr>
              <a:t>反</a:t>
            </a:r>
            <a:r>
              <a:rPr lang="en-US" altLang="zh-TW" sz="2100" dirty="0">
                <a:latin typeface="微軟正黑體" panose="020B0604030504040204" pitchFamily="34" charset="-120"/>
                <a:ea typeface="微軟正黑體" panose="020B0604030504040204" pitchFamily="34" charset="-120"/>
                <a:cs typeface="Heiti TC Light"/>
              </a:rPr>
              <a:t>X</a:t>
            </a:r>
            <a:r>
              <a:rPr lang="zh-TW" altLang="en-US" sz="2100" dirty="0">
                <a:latin typeface="微軟正黑體" panose="020B0604030504040204" pitchFamily="34" charset="-120"/>
                <a:ea typeface="微軟正黑體" panose="020B0604030504040204" pitchFamily="34" charset="-120"/>
                <a:cs typeface="Heiti TC Light"/>
              </a:rPr>
              <a:t>教</a:t>
            </a:r>
            <a:r>
              <a:rPr lang="zh-TW" altLang="en-US" sz="2100" b="1" dirty="0">
                <a:latin typeface="微軟正黑體" panose="020B0604030504040204" pitchFamily="34" charset="-120"/>
                <a:ea typeface="微軟正黑體" panose="020B0604030504040204" pitchFamily="34" charset="-120"/>
                <a:cs typeface="Heiti TC Light"/>
              </a:rPr>
              <a:t>微视频、微电影</a:t>
            </a:r>
            <a:r>
              <a:rPr lang="zh-TW" altLang="en-US" sz="2100" dirty="0">
                <a:latin typeface="微軟正黑體" panose="020B0604030504040204" pitchFamily="34" charset="-120"/>
                <a:ea typeface="微軟正黑體" panose="020B0604030504040204" pitchFamily="34" charset="-120"/>
                <a:cs typeface="Heiti TC Light"/>
              </a:rPr>
              <a:t>创作大赛。最高奖金</a:t>
            </a:r>
            <a:r>
              <a:rPr lang="en-US" sz="2100" dirty="0">
                <a:latin typeface="微軟正黑體" panose="020B0604030504040204" pitchFamily="34" charset="-120"/>
                <a:ea typeface="微軟正黑體" panose="020B0604030504040204" pitchFamily="34" charset="-120"/>
                <a:cs typeface="Heiti TC Light"/>
              </a:rPr>
              <a:t>10000</a:t>
            </a:r>
            <a:r>
              <a:rPr lang="zh-TW" altLang="en-US" sz="2100" dirty="0">
                <a:latin typeface="微軟正黑體" panose="020B0604030504040204" pitchFamily="34" charset="-120"/>
                <a:ea typeface="微軟正黑體" panose="020B0604030504040204" pitchFamily="34" charset="-120"/>
                <a:cs typeface="Heiti TC Light"/>
              </a:rPr>
              <a:t>元。</a:t>
            </a:r>
          </a:p>
          <a:p>
            <a:endParaRPr lang="en-US" altLang="zh-TW" sz="2100" dirty="0">
              <a:latin typeface="微軟正黑體" panose="020B0604030504040204" pitchFamily="34" charset="-120"/>
              <a:ea typeface="微軟正黑體" panose="020B0604030504040204" pitchFamily="34" charset="-120"/>
              <a:cs typeface="Heiti TC Light"/>
            </a:endParaRPr>
          </a:p>
          <a:p>
            <a:r>
              <a:rPr lang="zh-TW" altLang="en-US" sz="2100" dirty="0">
                <a:latin typeface="微軟正黑體" panose="020B0604030504040204" pitchFamily="34" charset="-120"/>
                <a:ea typeface="微軟正黑體" panose="020B0604030504040204" pitchFamily="34" charset="-120"/>
                <a:cs typeface="Heiti TC Light"/>
              </a:rPr>
              <a:t>这是大连市委、市政府自中共1</a:t>
            </a:r>
            <a:r>
              <a:rPr lang="en-US" altLang="zh-TW" sz="2100" dirty="0">
                <a:latin typeface="微軟正黑體" panose="020B0604030504040204" pitchFamily="34" charset="-120"/>
                <a:ea typeface="微軟正黑體" panose="020B0604030504040204" pitchFamily="34" charset="-120"/>
                <a:cs typeface="Heiti TC Light"/>
              </a:rPr>
              <a:t>999</a:t>
            </a:r>
            <a:r>
              <a:rPr lang="zh-TW" altLang="en-US" sz="2100" dirty="0">
                <a:latin typeface="微軟正黑體" panose="020B0604030504040204" pitchFamily="34" charset="-120"/>
                <a:ea typeface="微軟正黑體" panose="020B0604030504040204" pitchFamily="34" charset="-120"/>
                <a:cs typeface="Heiti TC Light"/>
              </a:rPr>
              <a:t>年</a:t>
            </a:r>
            <a:r>
              <a:rPr lang="en-US" altLang="zh-TW" sz="2100" dirty="0">
                <a:latin typeface="微軟正黑體" panose="020B0604030504040204" pitchFamily="34" charset="-120"/>
                <a:ea typeface="微軟正黑體" panose="020B0604030504040204" pitchFamily="34" charset="-120"/>
                <a:cs typeface="Heiti TC Light"/>
              </a:rPr>
              <a:t>7</a:t>
            </a:r>
            <a:r>
              <a:rPr lang="zh-TW" altLang="en-US" sz="2100" dirty="0">
                <a:latin typeface="微軟正黑體" panose="020B0604030504040204" pitchFamily="34" charset="-120"/>
                <a:ea typeface="微軟正黑體" panose="020B0604030504040204" pitchFamily="34" charset="-120"/>
                <a:cs typeface="Heiti TC Light"/>
              </a:rPr>
              <a:t>月迫害法轮功以来，</a:t>
            </a:r>
            <a:endParaRPr lang="en-US" altLang="zh-TW" sz="2100" dirty="0">
              <a:latin typeface="微軟正黑體" panose="020B0604030504040204" pitchFamily="34" charset="-120"/>
              <a:ea typeface="微軟正黑體" panose="020B0604030504040204" pitchFamily="34" charset="-120"/>
              <a:cs typeface="Heiti TC Light"/>
            </a:endParaRPr>
          </a:p>
          <a:p>
            <a:r>
              <a:rPr lang="zh-TW" altLang="en-US" sz="2100" dirty="0">
                <a:latin typeface="微軟正黑體" panose="020B0604030504040204" pitchFamily="34" charset="-120"/>
                <a:ea typeface="微軟正黑體" panose="020B0604030504040204" pitchFamily="34" charset="-120"/>
                <a:cs typeface="Heiti TC Light"/>
              </a:rPr>
              <a:t>公开点名污蔑法轮功的一次</a:t>
            </a:r>
            <a:r>
              <a:rPr lang="zh-TW" altLang="en-US" sz="2100" b="1" dirty="0">
                <a:solidFill>
                  <a:srgbClr val="FF0000"/>
                </a:solidFill>
                <a:latin typeface="微軟正黑體" panose="020B0604030504040204" pitchFamily="34" charset="-120"/>
                <a:ea typeface="微軟正黑體" panose="020B0604030504040204" pitchFamily="34" charset="-120"/>
                <a:cs typeface="Heiti TC Light"/>
              </a:rPr>
              <a:t>最严重的破坏行动</a:t>
            </a:r>
            <a:r>
              <a:rPr lang="zh-TW" altLang="en-US" sz="2100" dirty="0">
                <a:latin typeface="微軟正黑體" panose="020B0604030504040204" pitchFamily="34" charset="-120"/>
                <a:ea typeface="微軟正黑體" panose="020B0604030504040204" pitchFamily="34" charset="-120"/>
                <a:cs typeface="Heiti TC Light"/>
              </a:rPr>
              <a:t>。</a:t>
            </a:r>
            <a:endParaRPr lang="en-US" altLang="zh-TW" sz="2100" dirty="0">
              <a:latin typeface="微軟正黑體" panose="020B0604030504040204" pitchFamily="34" charset="-120"/>
              <a:ea typeface="微軟正黑體" panose="020B0604030504040204" pitchFamily="34" charset="-120"/>
              <a:cs typeface="Heiti TC Light"/>
            </a:endParaRPr>
          </a:p>
          <a:p>
            <a:r>
              <a:rPr lang="zh-TW" altLang="en-US" sz="2100" dirty="0">
                <a:latin typeface="微軟正黑體" panose="020B0604030504040204" pitchFamily="34" charset="-120"/>
                <a:ea typeface="微軟正黑體" panose="020B0604030504040204" pitchFamily="34" charset="-120"/>
                <a:cs typeface="Heiti TC Light"/>
              </a:rPr>
              <a:t>最近，大连报纸、广播、电视公开污蔑法轮功，毒害众生。</a:t>
            </a:r>
            <a:endParaRPr lang="en-US" altLang="zh-TW" sz="2100" dirty="0">
              <a:latin typeface="微軟正黑體" panose="020B0604030504040204" pitchFamily="34" charset="-120"/>
              <a:ea typeface="微軟正黑體" panose="020B0604030504040204" pitchFamily="34" charset="-120"/>
              <a:cs typeface="Heiti TC Light"/>
            </a:endParaRPr>
          </a:p>
          <a:p>
            <a:endParaRPr lang="en-US" sz="2100" dirty="0">
              <a:latin typeface="微軟正黑體" panose="020B0604030504040204" pitchFamily="34" charset="-120"/>
              <a:ea typeface="微軟正黑體" panose="020B0604030504040204" pitchFamily="34" charset="-120"/>
              <a:cs typeface="Heiti TC Light"/>
            </a:endParaRPr>
          </a:p>
          <a:p>
            <a:r>
              <a:rPr lang="zh-TW" altLang="en-US" sz="2100" dirty="0">
                <a:latin typeface="微軟正黑體" panose="020B0604030504040204" pitchFamily="34" charset="-120"/>
                <a:ea typeface="微軟正黑體" panose="020B0604030504040204" pitchFamily="34" charset="-120"/>
                <a:cs typeface="Heiti TC Light"/>
              </a:rPr>
              <a:t>作品收集时间为</a:t>
            </a:r>
            <a:r>
              <a:rPr lang="en-US" sz="2100" dirty="0">
                <a:latin typeface="微軟正黑體" panose="020B0604030504040204" pitchFamily="34" charset="-120"/>
                <a:ea typeface="微軟正黑體" panose="020B0604030504040204" pitchFamily="34" charset="-120"/>
                <a:cs typeface="Heiti TC Light"/>
              </a:rPr>
              <a:t>2017</a:t>
            </a:r>
            <a:r>
              <a:rPr lang="zh-TW" altLang="en-US" sz="2100" dirty="0">
                <a:latin typeface="微軟正黑體" panose="020B0604030504040204" pitchFamily="34" charset="-120"/>
                <a:ea typeface="微軟正黑體" panose="020B0604030504040204" pitchFamily="34" charset="-120"/>
                <a:cs typeface="Heiti TC Light"/>
              </a:rPr>
              <a:t>年</a:t>
            </a:r>
            <a:r>
              <a:rPr lang="en-US" sz="2100" dirty="0">
                <a:latin typeface="微軟正黑體" panose="020B0604030504040204" pitchFamily="34" charset="-120"/>
                <a:ea typeface="微軟正黑體" panose="020B0604030504040204" pitchFamily="34" charset="-120"/>
                <a:cs typeface="Heiti TC Light"/>
              </a:rPr>
              <a:t>9</a:t>
            </a:r>
            <a:r>
              <a:rPr lang="zh-TW" altLang="en-US" sz="2100" dirty="0">
                <a:latin typeface="微軟正黑體" panose="020B0604030504040204" pitchFamily="34" charset="-120"/>
                <a:ea typeface="微軟正黑體" panose="020B0604030504040204" pitchFamily="34" charset="-120"/>
                <a:cs typeface="Heiti TC Light"/>
              </a:rPr>
              <a:t>月</a:t>
            </a:r>
            <a:r>
              <a:rPr lang="en-US" sz="2100" dirty="0">
                <a:latin typeface="微軟正黑體" panose="020B0604030504040204" pitchFamily="34" charset="-120"/>
                <a:ea typeface="微軟正黑體" panose="020B0604030504040204" pitchFamily="34" charset="-120"/>
                <a:cs typeface="Heiti TC Light"/>
              </a:rPr>
              <a:t>15</a:t>
            </a:r>
            <a:r>
              <a:rPr lang="zh-TW" altLang="en-US" sz="2100" dirty="0">
                <a:latin typeface="微軟正黑體" panose="020B0604030504040204" pitchFamily="34" charset="-120"/>
                <a:ea typeface="微軟正黑體" panose="020B0604030504040204" pitchFamily="34" charset="-120"/>
                <a:cs typeface="Heiti TC Light"/>
              </a:rPr>
              <a:t>日至</a:t>
            </a:r>
            <a:r>
              <a:rPr lang="en-US" sz="2100" dirty="0">
                <a:latin typeface="微軟正黑體" panose="020B0604030504040204" pitchFamily="34" charset="-120"/>
                <a:ea typeface="微軟正黑體" panose="020B0604030504040204" pitchFamily="34" charset="-120"/>
                <a:cs typeface="Heiti TC Light"/>
              </a:rPr>
              <a:t>11</a:t>
            </a:r>
            <a:r>
              <a:rPr lang="zh-TW" altLang="en-US" sz="2100" dirty="0">
                <a:latin typeface="微軟正黑體" panose="020B0604030504040204" pitchFamily="34" charset="-120"/>
                <a:ea typeface="微軟正黑體" panose="020B0604030504040204" pitchFamily="34" charset="-120"/>
                <a:cs typeface="Heiti TC Light"/>
              </a:rPr>
              <a:t>月</a:t>
            </a:r>
            <a:r>
              <a:rPr lang="en-US" sz="2100" dirty="0">
                <a:latin typeface="微軟正黑體" panose="020B0604030504040204" pitchFamily="34" charset="-120"/>
                <a:ea typeface="微軟正黑體" panose="020B0604030504040204" pitchFamily="34" charset="-120"/>
                <a:cs typeface="Heiti TC Light"/>
              </a:rPr>
              <a:t>15</a:t>
            </a:r>
            <a:r>
              <a:rPr lang="zh-TW" altLang="en-US" sz="2100" dirty="0">
                <a:latin typeface="微軟正黑體" panose="020B0604030504040204" pitchFamily="34" charset="-120"/>
                <a:ea typeface="微軟正黑體" panose="020B0604030504040204" pitchFamily="34" charset="-120"/>
                <a:cs typeface="Heiti TC Light"/>
              </a:rPr>
              <a:t>日止，</a:t>
            </a:r>
            <a:endParaRPr lang="en-US" altLang="zh-TW" sz="2100" dirty="0">
              <a:latin typeface="微軟正黑體" panose="020B0604030504040204" pitchFamily="34" charset="-120"/>
              <a:ea typeface="微軟正黑體" panose="020B0604030504040204" pitchFamily="34" charset="-120"/>
              <a:cs typeface="Heiti TC Light"/>
            </a:endParaRPr>
          </a:p>
          <a:p>
            <a:r>
              <a:rPr lang="zh-TW" altLang="en-US" sz="2100" dirty="0">
                <a:latin typeface="微軟正黑體" panose="020B0604030504040204" pitchFamily="34" charset="-120"/>
                <a:ea typeface="微軟正黑體" panose="020B0604030504040204" pitchFamily="34" charset="-120"/>
                <a:cs typeface="Heiti TC Light"/>
              </a:rPr>
              <a:t>同步在</a:t>
            </a:r>
            <a:r>
              <a:rPr lang="zh-TW" altLang="en-US" sz="2100" dirty="0">
                <a:solidFill>
                  <a:srgbClr val="C00000"/>
                </a:solidFill>
                <a:latin typeface="微軟正黑體" panose="020B0604030504040204" pitchFamily="34" charset="-120"/>
                <a:ea typeface="微軟正黑體" panose="020B0604030504040204" pitchFamily="34" charset="-120"/>
                <a:cs typeface="Heiti TC Light"/>
              </a:rPr>
              <a:t>“滨城反邪卫士”微信公众号</a:t>
            </a:r>
            <a:r>
              <a:rPr lang="zh-TW" altLang="en-US" sz="2100" dirty="0">
                <a:latin typeface="微軟正黑體" panose="020B0604030504040204" pitchFamily="34" charset="-120"/>
                <a:ea typeface="微軟正黑體" panose="020B0604030504040204" pitchFamily="34" charset="-120"/>
                <a:cs typeface="Heiti TC Light"/>
              </a:rPr>
              <a:t>展播；</a:t>
            </a:r>
            <a:endParaRPr lang="en-US" altLang="zh-TW" sz="2100" dirty="0">
              <a:latin typeface="微軟正黑體" panose="020B0604030504040204" pitchFamily="34" charset="-120"/>
              <a:ea typeface="微軟正黑體" panose="020B0604030504040204" pitchFamily="34" charset="-120"/>
              <a:cs typeface="Heiti TC Light"/>
            </a:endParaRPr>
          </a:p>
          <a:p>
            <a:r>
              <a:rPr lang="en-US" sz="2100" dirty="0">
                <a:latin typeface="微軟正黑體" panose="020B0604030504040204" pitchFamily="34" charset="-120"/>
                <a:ea typeface="微軟正黑體" panose="020B0604030504040204" pitchFamily="34" charset="-120"/>
                <a:cs typeface="Heiti TC Light"/>
              </a:rPr>
              <a:t>11</a:t>
            </a:r>
            <a:r>
              <a:rPr lang="zh-TW" altLang="en-US" sz="2100" dirty="0">
                <a:latin typeface="微軟正黑體" panose="020B0604030504040204" pitchFamily="34" charset="-120"/>
                <a:ea typeface="微軟正黑體" panose="020B0604030504040204" pitchFamily="34" charset="-120"/>
                <a:cs typeface="Heiti TC Light"/>
              </a:rPr>
              <a:t>月</a:t>
            </a:r>
            <a:r>
              <a:rPr lang="en-US" sz="2100" dirty="0">
                <a:latin typeface="微軟正黑體" panose="020B0604030504040204" pitchFamily="34" charset="-120"/>
                <a:ea typeface="微軟正黑體" panose="020B0604030504040204" pitchFamily="34" charset="-120"/>
                <a:cs typeface="Heiti TC Light"/>
              </a:rPr>
              <a:t>16</a:t>
            </a:r>
            <a:r>
              <a:rPr lang="zh-TW" altLang="en-US" sz="2100" dirty="0">
                <a:latin typeface="微軟正黑體" panose="020B0604030504040204" pitchFamily="34" charset="-120"/>
                <a:ea typeface="微軟正黑體" panose="020B0604030504040204" pitchFamily="34" charset="-120"/>
                <a:cs typeface="Heiti TC Light"/>
              </a:rPr>
              <a:t>日至</a:t>
            </a:r>
            <a:r>
              <a:rPr lang="en-US" sz="2100" dirty="0">
                <a:latin typeface="微軟正黑體" panose="020B0604030504040204" pitchFamily="34" charset="-120"/>
                <a:ea typeface="微軟正黑體" panose="020B0604030504040204" pitchFamily="34" charset="-120"/>
                <a:cs typeface="Heiti TC Light"/>
              </a:rPr>
              <a:t>11</a:t>
            </a:r>
            <a:r>
              <a:rPr lang="zh-TW" altLang="en-US" sz="2100" dirty="0">
                <a:latin typeface="微軟正黑體" panose="020B0604030504040204" pitchFamily="34" charset="-120"/>
                <a:ea typeface="微軟正黑體" panose="020B0604030504040204" pitchFamily="34" charset="-120"/>
                <a:cs typeface="Heiti TC Light"/>
              </a:rPr>
              <a:t>月</a:t>
            </a:r>
            <a:r>
              <a:rPr lang="en-US" sz="2100" dirty="0">
                <a:latin typeface="微軟正黑體" panose="020B0604030504040204" pitchFamily="34" charset="-120"/>
                <a:ea typeface="微軟正黑體" panose="020B0604030504040204" pitchFamily="34" charset="-120"/>
                <a:cs typeface="Heiti TC Light"/>
              </a:rPr>
              <a:t>30</a:t>
            </a:r>
            <a:r>
              <a:rPr lang="zh-TW" altLang="en-US" sz="2100" dirty="0">
                <a:latin typeface="微軟正黑體" panose="020B0604030504040204" pitchFamily="34" charset="-120"/>
                <a:ea typeface="微軟正黑體" panose="020B0604030504040204" pitchFamily="34" charset="-120"/>
                <a:cs typeface="Heiti TC Light"/>
              </a:rPr>
              <a:t>日为</a:t>
            </a:r>
            <a:r>
              <a:rPr lang="zh-TW" altLang="en-US" sz="2100" dirty="0">
                <a:solidFill>
                  <a:srgbClr val="C00000"/>
                </a:solidFill>
                <a:latin typeface="微軟正黑體" panose="020B0604030504040204" pitchFamily="34" charset="-120"/>
                <a:ea typeface="微軟正黑體" panose="020B0604030504040204" pitchFamily="34" charset="-120"/>
                <a:cs typeface="Heiti TC Light"/>
              </a:rPr>
              <a:t>网上投票和网下评审时间</a:t>
            </a:r>
            <a:r>
              <a:rPr lang="zh-TW" altLang="en-US" sz="2100" dirty="0">
                <a:latin typeface="微軟正黑體" panose="020B0604030504040204" pitchFamily="34" charset="-120"/>
                <a:ea typeface="微軟正黑體" panose="020B0604030504040204" pitchFamily="34" charset="-120"/>
                <a:cs typeface="Heiti TC Light"/>
              </a:rPr>
              <a:t>；</a:t>
            </a:r>
            <a:endParaRPr lang="en-US" altLang="zh-TW" sz="2100" dirty="0">
              <a:latin typeface="微軟正黑體" panose="020B0604030504040204" pitchFamily="34" charset="-120"/>
              <a:ea typeface="微軟正黑體" panose="020B0604030504040204" pitchFamily="34" charset="-120"/>
              <a:cs typeface="Heiti TC Light"/>
            </a:endParaRPr>
          </a:p>
          <a:p>
            <a:r>
              <a:rPr lang="en-US" sz="2100" dirty="0">
                <a:latin typeface="微軟正黑體" panose="020B0604030504040204" pitchFamily="34" charset="-120"/>
                <a:ea typeface="微軟正黑體" panose="020B0604030504040204" pitchFamily="34" charset="-120"/>
                <a:cs typeface="Heiti TC Light"/>
              </a:rPr>
              <a:t>12</a:t>
            </a:r>
            <a:r>
              <a:rPr lang="zh-TW" altLang="en-US" sz="2100" dirty="0">
                <a:latin typeface="微軟正黑體" panose="020B0604030504040204" pitchFamily="34" charset="-120"/>
                <a:ea typeface="微軟正黑體" panose="020B0604030504040204" pitchFamily="34" charset="-120"/>
                <a:cs typeface="Heiti TC Light"/>
              </a:rPr>
              <a:t>月</a:t>
            </a:r>
            <a:r>
              <a:rPr lang="en-US" sz="2100" dirty="0">
                <a:latin typeface="微軟正黑體" panose="020B0604030504040204" pitchFamily="34" charset="-120"/>
                <a:ea typeface="微軟正黑體" panose="020B0604030504040204" pitchFamily="34" charset="-120"/>
                <a:cs typeface="Heiti TC Light"/>
              </a:rPr>
              <a:t>15</a:t>
            </a:r>
            <a:r>
              <a:rPr lang="zh-TW" altLang="en-US" sz="2100" dirty="0">
                <a:latin typeface="微軟正黑體" panose="020B0604030504040204" pitchFamily="34" charset="-120"/>
                <a:ea typeface="微軟正黑體" panose="020B0604030504040204" pitchFamily="34" charset="-120"/>
                <a:cs typeface="Heiti TC Light"/>
              </a:rPr>
              <a:t>日前</a:t>
            </a:r>
            <a:r>
              <a:rPr lang="en-US" altLang="zh-TW" sz="2100" dirty="0">
                <a:latin typeface="微軟正黑體" panose="020B0604030504040204" pitchFamily="34" charset="-120"/>
                <a:ea typeface="微軟正黑體" panose="020B0604030504040204" pitchFamily="34" charset="-120"/>
                <a:cs typeface="Heiti TC Light"/>
              </a:rPr>
              <a:t>《</a:t>
            </a:r>
            <a:r>
              <a:rPr lang="zh-TW" altLang="en-US" sz="2100" dirty="0">
                <a:latin typeface="微軟正黑體" panose="020B0604030504040204" pitchFamily="34" charset="-120"/>
                <a:ea typeface="微軟正黑體" panose="020B0604030504040204" pitchFamily="34" charset="-120"/>
                <a:cs typeface="Heiti TC Light"/>
              </a:rPr>
              <a:t>大连日报</a:t>
            </a:r>
            <a:r>
              <a:rPr lang="en-US" altLang="zh-TW" sz="2100" dirty="0">
                <a:latin typeface="微軟正黑體" panose="020B0604030504040204" pitchFamily="34" charset="-120"/>
                <a:ea typeface="微軟正黑體" panose="020B0604030504040204" pitchFamily="34" charset="-120"/>
                <a:cs typeface="Heiti TC Light"/>
              </a:rPr>
              <a:t>》</a:t>
            </a:r>
            <a:r>
              <a:rPr lang="zh-TW" altLang="en-US" sz="2100" dirty="0">
                <a:latin typeface="微軟正黑體" panose="020B0604030504040204" pitchFamily="34" charset="-120"/>
                <a:ea typeface="微軟正黑體" panose="020B0604030504040204" pitchFamily="34" charset="-120"/>
                <a:cs typeface="Heiti TC Light"/>
              </a:rPr>
              <a:t>、</a:t>
            </a:r>
            <a:r>
              <a:rPr lang="en-US" altLang="zh-TW" sz="2100" dirty="0">
                <a:latin typeface="微軟正黑體" panose="020B0604030504040204" pitchFamily="34" charset="-120"/>
                <a:ea typeface="微軟正黑體" panose="020B0604030504040204" pitchFamily="34" charset="-120"/>
                <a:cs typeface="Heiti TC Light"/>
              </a:rPr>
              <a:t>《</a:t>
            </a:r>
            <a:r>
              <a:rPr lang="zh-TW" altLang="en-US" sz="2100" dirty="0">
                <a:latin typeface="微軟正黑體" panose="020B0604030504040204" pitchFamily="34" charset="-120"/>
                <a:ea typeface="微軟正黑體" panose="020B0604030504040204" pitchFamily="34" charset="-120"/>
                <a:cs typeface="Heiti TC Light"/>
              </a:rPr>
              <a:t>大连晚报</a:t>
            </a:r>
            <a:r>
              <a:rPr lang="en-US" altLang="zh-TW" sz="2100" dirty="0">
                <a:latin typeface="微軟正黑體" panose="020B0604030504040204" pitchFamily="34" charset="-120"/>
                <a:ea typeface="微軟正黑體" panose="020B0604030504040204" pitchFamily="34" charset="-120"/>
                <a:cs typeface="Heiti TC Light"/>
              </a:rPr>
              <a:t>》</a:t>
            </a:r>
            <a:r>
              <a:rPr lang="zh-TW" altLang="en-US" sz="2100" dirty="0">
                <a:latin typeface="微軟正黑體" panose="020B0604030504040204" pitchFamily="34" charset="-120"/>
                <a:ea typeface="微軟正黑體" panose="020B0604030504040204" pitchFamily="34" charset="-120"/>
                <a:cs typeface="Heiti TC Light"/>
              </a:rPr>
              <a:t>和“滨城反邪卫士”微信公众号等媒体上公布获奖作品名单，并择日举行颁奖仪式。</a:t>
            </a: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rPr>
                <a:t>19-3. </a:t>
              </a:r>
              <a:r>
                <a:rPr lang="en-US" altLang="zh-TW" sz="3200" b="1" dirty="0">
                  <a:solidFill>
                    <a:schemeClr val="bg1"/>
                  </a:solidFill>
                  <a:latin typeface="微軟正黑體" panose="020B0604030504040204" pitchFamily="34" charset="-120"/>
                  <a:ea typeface="微軟正黑體" panose="020B0604030504040204" pitchFamily="34" charset="-120"/>
                </a:rPr>
                <a:t>【</a:t>
              </a:r>
              <a:r>
                <a:rPr lang="zh-TW" altLang="en-US" sz="3200" b="1" dirty="0">
                  <a:solidFill>
                    <a:schemeClr val="bg1"/>
                  </a:solidFill>
                  <a:latin typeface="微軟正黑體" panose="020B0604030504040204" pitchFamily="34" charset="-120"/>
                  <a:ea typeface="微軟正黑體" panose="020B0604030504040204" pitchFamily="34" charset="-120"/>
                </a:rPr>
                <a:t>大连市</a:t>
              </a:r>
              <a:r>
                <a:rPr lang="en-US" altLang="zh-TW" sz="3200" b="1" dirty="0">
                  <a:solidFill>
                    <a:schemeClr val="bg1"/>
                  </a:solidFill>
                  <a:latin typeface="微軟正黑體" panose="020B0604030504040204" pitchFamily="34" charset="-120"/>
                  <a:ea typeface="微軟正黑體" panose="020B0604030504040204" pitchFamily="34" charset="-120"/>
                </a:rPr>
                <a:t>】</a:t>
              </a: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3</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3847996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9127" y="836712"/>
            <a:ext cx="8928992" cy="5632311"/>
          </a:xfrm>
          <a:prstGeom prst="rect">
            <a:avLst/>
          </a:prstGeom>
        </p:spPr>
        <p:txBody>
          <a:bodyPr wrap="square">
            <a:spAutoFit/>
          </a:bodyPr>
          <a:lstStyle/>
          <a:p>
            <a:r>
              <a:rPr lang="en-US" altLang="zh-TW" dirty="0">
                <a:latin typeface="微軟正黑體" panose="020B0604030504040204" pitchFamily="34" charset="-120"/>
                <a:ea typeface="微軟正黑體" panose="020B0604030504040204" pitchFamily="34" charset="-120"/>
              </a:rPr>
              <a:t>1999</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8</a:t>
            </a:r>
            <a:r>
              <a:rPr lang="zh-TW" altLang="en-US" dirty="0">
                <a:latin typeface="微軟正黑體" panose="020B0604030504040204" pitchFamily="34" charset="-120"/>
                <a:ea typeface="微軟正黑體" panose="020B0604030504040204" pitchFamily="34" charset="-120"/>
              </a:rPr>
              <a:t>月江泽民在</a:t>
            </a:r>
            <a:r>
              <a:rPr lang="zh-TW" altLang="en-US" b="1" dirty="0">
                <a:solidFill>
                  <a:schemeClr val="accent6">
                    <a:lumMod val="50000"/>
                  </a:schemeClr>
                </a:solidFill>
                <a:latin typeface="微軟正黑體" panose="020B0604030504040204" pitchFamily="34" charset="-120"/>
                <a:ea typeface="微軟正黑體" panose="020B0604030504040204" pitchFamily="34" charset="-120"/>
              </a:rPr>
              <a:t>大连</a:t>
            </a:r>
            <a:r>
              <a:rPr lang="zh-TW" altLang="en-US" dirty="0">
                <a:latin typeface="微軟正黑體" panose="020B0604030504040204" pitchFamily="34" charset="-120"/>
                <a:ea typeface="微軟正黑體" panose="020B0604030504040204" pitchFamily="34" charset="-120"/>
              </a:rPr>
              <a:t>面见薄熙来，</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江表示「对待法轮功要表现强硬，才能有上升的资本。」</a:t>
            </a:r>
            <a:endParaRPr lang="en-US" altLang="zh-TW"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江泽民看中了薄熙来的野心，而薄则选择投靠江往上爬，二者一拍即合。</a:t>
            </a:r>
            <a:endParaRPr lang="en-US" altLang="zh-CN"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1999</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10</a:t>
            </a:r>
            <a:r>
              <a:rPr lang="zh-TW" altLang="en-US" dirty="0">
                <a:latin typeface="微軟正黑體" panose="020B0604030504040204" pitchFamily="34" charset="-120"/>
                <a:ea typeface="微軟正黑體" panose="020B0604030504040204" pitchFamily="34" charset="-120"/>
              </a:rPr>
              <a:t>月，薄熙来速升大连市委书记；往后不断高升，</a:t>
            </a:r>
            <a:r>
              <a:rPr lang="en-US" altLang="zh-TW" dirty="0">
                <a:latin typeface="微軟正黑體" panose="020B0604030504040204" pitchFamily="34" charset="-120"/>
                <a:ea typeface="微軟正黑體" panose="020B0604030504040204" pitchFamily="34" charset="-120"/>
              </a:rPr>
              <a:t>2002</a:t>
            </a:r>
            <a:r>
              <a:rPr lang="zh-TW" altLang="en-US" dirty="0">
                <a:latin typeface="微軟正黑體" panose="020B0604030504040204" pitchFamily="34" charset="-120"/>
                <a:ea typeface="微軟正黑體" panose="020B0604030504040204" pitchFamily="34" charset="-120"/>
              </a:rPr>
              <a:t>年升到辽宁省长</a:t>
            </a:r>
          </a:p>
          <a:p>
            <a:endParaRPr lang="en-US" altLang="zh-CN"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从</a:t>
            </a:r>
            <a:r>
              <a:rPr lang="en-US" altLang="zh-CN" dirty="0">
                <a:latin typeface="微軟正黑體" panose="020B0604030504040204" pitchFamily="34" charset="-120"/>
                <a:ea typeface="微軟正黑體" panose="020B0604030504040204" pitchFamily="34" charset="-120"/>
              </a:rPr>
              <a:t>1999</a:t>
            </a:r>
            <a:r>
              <a:rPr lang="zh-CN" altLang="en-US" dirty="0">
                <a:latin typeface="微軟正黑體" panose="020B0604030504040204" pitchFamily="34" charset="-120"/>
                <a:ea typeface="微軟正黑體" panose="020B0604030504040204" pitchFamily="34" charset="-120"/>
              </a:rPr>
              <a:t>年镇压法轮功开始，江泽民就把</a:t>
            </a:r>
            <a:r>
              <a:rPr lang="zh-CN" altLang="en-US" b="1" dirty="0">
                <a:solidFill>
                  <a:schemeClr val="accent6">
                    <a:lumMod val="50000"/>
                  </a:schemeClr>
                </a:solidFill>
                <a:latin typeface="微軟正黑體" panose="020B0604030504040204" pitchFamily="34" charset="-120"/>
                <a:ea typeface="微軟正黑體" panose="020B0604030504040204" pitchFamily="34" charset="-120"/>
              </a:rPr>
              <a:t>辽宁</a:t>
            </a:r>
            <a:r>
              <a:rPr lang="zh-CN" altLang="en-US" dirty="0">
                <a:latin typeface="微軟正黑體" panose="020B0604030504040204" pitchFamily="34" charset="-120"/>
                <a:ea typeface="微軟正黑體" panose="020B0604030504040204" pitchFamily="34" charset="-120"/>
              </a:rPr>
              <a:t>作为</a:t>
            </a:r>
            <a:r>
              <a:rPr lang="zh-CN" altLang="en-US" b="1" dirty="0">
                <a:latin typeface="微軟正黑體" panose="020B0604030504040204" pitchFamily="34" charset="-120"/>
                <a:ea typeface="微軟正黑體" panose="020B0604030504040204" pitchFamily="34" charset="-120"/>
              </a:rPr>
              <a:t>所谓的“反法轮功</a:t>
            </a:r>
            <a:r>
              <a:rPr lang="zh-CN" altLang="en-US" b="1" dirty="0">
                <a:solidFill>
                  <a:srgbClr val="C00000"/>
                </a:solidFill>
                <a:latin typeface="微軟正黑體" panose="020B0604030504040204" pitchFamily="34" charset="-120"/>
                <a:ea typeface="微軟正黑體" panose="020B0604030504040204" pitchFamily="34" charset="-120"/>
              </a:rPr>
              <a:t>基地”</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在迫害法轮功的</a:t>
            </a:r>
            <a:r>
              <a:rPr lang="en-US" altLang="zh-TW" dirty="0">
                <a:latin typeface="微軟正黑體" panose="020B0604030504040204" pitchFamily="34" charset="-120"/>
                <a:ea typeface="微軟正黑體" panose="020B0604030504040204" pitchFamily="34" charset="-120"/>
              </a:rPr>
              <a:t>2000</a:t>
            </a:r>
            <a:r>
              <a:rPr lang="zh-TW" altLang="en-US" dirty="0">
                <a:latin typeface="微軟正黑體" panose="020B0604030504040204" pitchFamily="34" charset="-120"/>
                <a:ea typeface="微軟正黑體" panose="020B0604030504040204" pitchFamily="34" charset="-120"/>
              </a:rPr>
              <a:t>年初，江泽民深感镇压难以推行，</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便阴谋在修炼法轮功人数最多东三省，</a:t>
            </a:r>
            <a:r>
              <a:rPr lang="zh-TW" altLang="en-US" b="1" dirty="0">
                <a:latin typeface="微軟正黑體" panose="020B0604030504040204" pitchFamily="34" charset="-120"/>
                <a:ea typeface="微軟正黑體" panose="020B0604030504040204" pitchFamily="34" charset="-120"/>
              </a:rPr>
              <a:t>树立一个</a:t>
            </a:r>
            <a:r>
              <a:rPr lang="zh-TW" altLang="en-US" b="1" dirty="0">
                <a:solidFill>
                  <a:srgbClr val="C00000"/>
                </a:solidFill>
                <a:latin typeface="微軟正黑體" panose="020B0604030504040204" pitchFamily="34" charset="-120"/>
                <a:ea typeface="微軟正黑體" panose="020B0604030504040204" pitchFamily="34" charset="-120"/>
              </a:rPr>
              <a:t>迫害样板</a:t>
            </a:r>
            <a:r>
              <a:rPr lang="zh-TW" altLang="en-US" b="1" dirty="0">
                <a:latin typeface="微軟正黑體" panose="020B0604030504040204" pitchFamily="34" charset="-120"/>
                <a:ea typeface="微軟正黑體" panose="020B0604030504040204" pitchFamily="34" charset="-120"/>
              </a:rPr>
              <a:t>推向全国。</a:t>
            </a:r>
            <a:endParaRPr lang="en-US" altLang="zh-TW" b="1"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江泽民首选</a:t>
            </a:r>
            <a:r>
              <a:rPr lang="zh-TW" altLang="en-US" b="1" dirty="0">
                <a:solidFill>
                  <a:schemeClr val="accent6">
                    <a:lumMod val="50000"/>
                  </a:schemeClr>
                </a:solidFill>
                <a:latin typeface="微軟正黑體" panose="020B0604030504040204" pitchFamily="34" charset="-120"/>
                <a:ea typeface="微軟正黑體" panose="020B0604030504040204" pitchFamily="34" charset="-120"/>
              </a:rPr>
              <a:t>辽宁</a:t>
            </a:r>
            <a:r>
              <a:rPr lang="zh-TW" altLang="en-US" dirty="0">
                <a:solidFill>
                  <a:srgbClr val="C00000"/>
                </a:solidFill>
                <a:latin typeface="微軟正黑體" panose="020B0604030504040204" pitchFamily="34" charset="-120"/>
                <a:ea typeface="微軟正黑體" panose="020B0604030504040204" pitchFamily="34" charset="-120"/>
              </a:rPr>
              <a:t>薄熙来</a:t>
            </a:r>
            <a:r>
              <a:rPr lang="zh-TW" altLang="en-US" dirty="0">
                <a:latin typeface="微軟正黑體" panose="020B0604030504040204" pitchFamily="34" charset="-120"/>
                <a:ea typeface="微軟正黑體" panose="020B0604030504040204" pitchFamily="34" charset="-120"/>
              </a:rPr>
              <a:t>。辽宁</a:t>
            </a:r>
            <a:r>
              <a:rPr lang="zh-CN" altLang="en-US" dirty="0">
                <a:latin typeface="微軟正黑體" panose="020B0604030504040204" pitchFamily="34" charset="-120"/>
                <a:ea typeface="微軟正黑體" panose="020B0604030504040204" pitchFamily="34" charset="-120"/>
              </a:rPr>
              <a:t>出现了各种骇人听闻的罪恶</a:t>
            </a:r>
            <a:r>
              <a:rPr lang="en-US" altLang="zh-CN" dirty="0">
                <a:latin typeface="微軟正黑體" panose="020B0604030504040204" pitchFamily="34" charset="-120"/>
                <a:ea typeface="微軟正黑體" panose="020B0604030504040204" pitchFamily="34" charset="-120"/>
              </a:rPr>
              <a:t>……</a:t>
            </a:r>
          </a:p>
          <a:p>
            <a:endParaRPr lang="en-US" altLang="zh-TW" dirty="0">
              <a:solidFill>
                <a:srgbClr val="C00000"/>
              </a:solidFill>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**树「马三家劳教所」为残酷迫害法轮功祸乱全国的</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黑样板</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**建设</a:t>
            </a:r>
            <a:r>
              <a:rPr lang="zh-TW" altLang="zh-TW" dirty="0">
                <a:latin typeface="微軟正黑體" panose="020B0604030504040204" pitchFamily="34" charset="-120"/>
                <a:ea typeface="微軟正黑體" panose="020B0604030504040204" pitchFamily="34" charset="-120"/>
              </a:rPr>
              <a:t>庞大的</a:t>
            </a:r>
            <a:r>
              <a:rPr lang="zh-TW" altLang="en-US" dirty="0">
                <a:latin typeface="微軟正黑體" panose="020B0604030504040204" pitchFamily="34" charset="-120"/>
                <a:ea typeface="微軟正黑體" panose="020B0604030504040204" pitchFamily="34" charset="-120"/>
              </a:rPr>
              <a:t>关押法轮功学员的</a:t>
            </a:r>
            <a:r>
              <a:rPr lang="zh-TW" altLang="zh-TW" dirty="0">
                <a:latin typeface="微軟正黑體" panose="020B0604030504040204" pitchFamily="34" charset="-120"/>
                <a:ea typeface="微軟正黑體" panose="020B0604030504040204" pitchFamily="34" charset="-120"/>
              </a:rPr>
              <a:t>集中营</a:t>
            </a:r>
            <a:r>
              <a:rPr lang="zh-TW" altLang="en-US" dirty="0">
                <a:latin typeface="微軟正黑體" panose="020B0604030504040204" pitchFamily="34" charset="-120"/>
                <a:ea typeface="微軟正黑體" panose="020B0604030504040204" pitchFamily="34" charset="-120"/>
              </a:rPr>
              <a:t>，作为活摘器官的</a:t>
            </a:r>
            <a:r>
              <a:rPr lang="zh-TW" altLang="zh-TW" dirty="0">
                <a:latin typeface="微軟正黑體" panose="020B0604030504040204" pitchFamily="34" charset="-120"/>
                <a:ea typeface="微軟正黑體" panose="020B0604030504040204" pitchFamily="34" charset="-120"/>
              </a:rPr>
              <a:t>人体库。</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**大连、沈阳是全国最早活摘法轮功学员器官的地区。</a:t>
            </a:r>
            <a:endParaRPr lang="en-US" altLang="zh-TW"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从辽宁推向全国、全军，形成活摘器官、尸体系列加工产业，</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    并做到全球最大的活摘器官塑化人体产业基地和最大的人体标本输出基地。</a:t>
            </a:r>
            <a:endParaRPr lang="en-US" altLang="zh-CN" b="1"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如今</a:t>
            </a:r>
            <a:r>
              <a:rPr lang="zh-CN" altLang="en-US" dirty="0">
                <a:latin typeface="微軟正黑體" panose="020B0604030504040204" pitchFamily="34" charset="-120"/>
                <a:ea typeface="微軟正黑體" panose="020B0604030504040204" pitchFamily="34" charset="-120"/>
              </a:rPr>
              <a:t>辽宁</a:t>
            </a:r>
            <a:r>
              <a:rPr lang="zh-TW" altLang="en-US" dirty="0">
                <a:latin typeface="微軟正黑體" panose="020B0604030504040204" pitchFamily="34" charset="-120"/>
                <a:ea typeface="微軟正黑體" panose="020B0604030504040204" pitchFamily="34" charset="-120"/>
              </a:rPr>
              <a:t>省的</a:t>
            </a:r>
            <a:r>
              <a:rPr lang="zh-CN" altLang="en-US" dirty="0">
                <a:latin typeface="微軟正黑體" panose="020B0604030504040204" pitchFamily="34" charset="-120"/>
                <a:ea typeface="微軟正黑體" panose="020B0604030504040204" pitchFamily="34" charset="-120"/>
              </a:rPr>
              <a:t>政治和经济生态</a:t>
            </a:r>
            <a:r>
              <a:rPr lang="zh-TW" altLang="en-US" dirty="0">
                <a:latin typeface="微軟正黑體" panose="020B0604030504040204" pitchFamily="34" charset="-120"/>
                <a:ea typeface="微軟正黑體" panose="020B0604030504040204" pitchFamily="34" charset="-120"/>
              </a:rPr>
              <a:t>全面</a:t>
            </a:r>
            <a:r>
              <a:rPr lang="zh-CN" altLang="en-US" dirty="0">
                <a:latin typeface="微軟正黑體" panose="020B0604030504040204" pitchFamily="34" charset="-120"/>
                <a:ea typeface="微軟正黑體" panose="020B0604030504040204" pitchFamily="34" charset="-120"/>
              </a:rPr>
              <a:t>崩溃</a:t>
            </a:r>
            <a:r>
              <a:rPr lang="zh-TW" altLang="en-US" dirty="0">
                <a:latin typeface="微軟正黑體" panose="020B0604030504040204" pitchFamily="34" charset="-120"/>
                <a:ea typeface="微軟正黑體" panose="020B0604030504040204" pitchFamily="34" charset="-120"/>
              </a:rPr>
              <a:t>，拉票</a:t>
            </a:r>
            <a:r>
              <a:rPr lang="zh-CN" altLang="en-US" dirty="0">
                <a:latin typeface="微軟正黑體" panose="020B0604030504040204" pitchFamily="34" charset="-120"/>
                <a:ea typeface="微軟正黑體" panose="020B0604030504040204" pitchFamily="34" charset="-120"/>
              </a:rPr>
              <a:t>贿选</a:t>
            </a:r>
            <a:r>
              <a:rPr lang="zh-TW" altLang="en-US" dirty="0">
                <a:latin typeface="微軟正黑體" panose="020B0604030504040204" pitchFamily="34" charset="-120"/>
                <a:ea typeface="微軟正黑體" panose="020B0604030504040204" pitchFamily="34" charset="-120"/>
              </a:rPr>
              <a:t>、经济数据造假非常</a:t>
            </a:r>
            <a:r>
              <a:rPr lang="zh-CN" altLang="en-US" dirty="0">
                <a:latin typeface="微軟正黑體" panose="020B0604030504040204" pitchFamily="34" charset="-120"/>
                <a:ea typeface="微軟正黑體" panose="020B0604030504040204" pitchFamily="34" charset="-120"/>
              </a:rPr>
              <a:t>严重。</a:t>
            </a:r>
            <a:endParaRPr lang="en-US" altLang="zh-CN"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这是当年江泽民迫害法轮功而造成的后果。</a:t>
            </a:r>
            <a:endParaRPr lang="en-US" altLang="zh-CN"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在江的要求和纵容下，辽宁官员无法无天、什么都敢干。</a:t>
            </a:r>
            <a:endParaRPr lang="en-US" altLang="zh-CN"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相比活摘器官，中共在换届时，官员间的贿选只是小事一桩</a:t>
            </a:r>
            <a:r>
              <a:rPr lang="en-US" altLang="zh-CN" dirty="0">
                <a:latin typeface="微軟正黑體" panose="020B0604030504040204" pitchFamily="34" charset="-120"/>
                <a:ea typeface="微軟正黑體" panose="020B0604030504040204" pitchFamily="34" charset="-120"/>
              </a:rPr>
              <a:t>….</a:t>
            </a:r>
            <a:endParaRPr lang="zh-CN" altLang="en-US" dirty="0">
              <a:latin typeface="微軟正黑體" panose="020B0604030504040204" pitchFamily="34" charset="-120"/>
              <a:ea typeface="微軟正黑體" panose="020B0604030504040204" pitchFamily="34" charset="-120"/>
            </a:endParaRPr>
          </a:p>
        </p:txBody>
      </p:sp>
      <p:sp>
        <p:nvSpPr>
          <p:cNvPr id="4" name="矩形 3"/>
          <p:cNvSpPr/>
          <p:nvPr/>
        </p:nvSpPr>
        <p:spPr>
          <a:xfrm>
            <a:off x="5799299" y="6488144"/>
            <a:ext cx="3238820" cy="307777"/>
          </a:xfrm>
          <a:prstGeom prst="rect">
            <a:avLst/>
          </a:prstGeom>
        </p:spPr>
        <p:txBody>
          <a:bodyPr wrap="square">
            <a:spAutoFit/>
          </a:bodyPr>
          <a:lstStyle/>
          <a:p>
            <a:r>
              <a:rPr lang="zh-TW" altLang="en-US" sz="1400" dirty="0">
                <a:latin typeface="微軟正黑體" panose="020B0604030504040204" pitchFamily="34" charset="-120"/>
                <a:ea typeface="微軟正黑體" panose="020B0604030504040204" pitchFamily="34" charset="-120"/>
              </a:rPr>
              <a:t>編改自</a:t>
            </a:r>
            <a:r>
              <a:rPr lang="en-US" altLang="zh-CN"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大紀元</a:t>
            </a:r>
            <a:r>
              <a:rPr lang="en-US" altLang="zh-CN" sz="1400" dirty="0">
                <a:latin typeface="微軟正黑體" panose="020B0604030504040204" pitchFamily="34" charset="-120"/>
                <a:ea typeface="微軟正黑體" panose="020B0604030504040204" pitchFamily="34" charset="-120"/>
              </a:rPr>
              <a:t>】</a:t>
            </a:r>
            <a:r>
              <a:rPr lang="zh-CN" altLang="en-US" sz="1400" dirty="0">
                <a:latin typeface="微軟正黑體" panose="020B0604030504040204" pitchFamily="34" charset="-120"/>
                <a:ea typeface="微軟正黑體" panose="020B0604030504040204" pitchFamily="34" charset="-120"/>
              </a:rPr>
              <a:t>辽宁的悲歌系列之上</a:t>
            </a:r>
            <a:endParaRPr lang="zh-TW" altLang="en-US" sz="1400" dirty="0">
              <a:latin typeface="微軟正黑體" panose="020B0604030504040204" pitchFamily="34" charset="-120"/>
              <a:ea typeface="微軟正黑體" panose="020B0604030504040204" pitchFamily="34" charset="-120"/>
            </a:endParaRPr>
          </a:p>
        </p:txBody>
      </p:sp>
      <p:sp>
        <p:nvSpPr>
          <p:cNvPr id="5" name="矩形 4"/>
          <p:cNvSpPr/>
          <p:nvPr/>
        </p:nvSpPr>
        <p:spPr>
          <a:xfrm>
            <a:off x="251520" y="126276"/>
            <a:ext cx="2688557"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2</a:t>
            </a:r>
            <a:r>
              <a:rPr lang="en-US" altLang="zh-TW" sz="3200" b="1">
                <a:latin typeface="微軟正黑體" panose="020B0604030504040204" pitchFamily="34" charset="-120"/>
                <a:ea typeface="微軟正黑體" panose="020B0604030504040204" pitchFamily="34" charset="-120"/>
              </a:rPr>
              <a:t>. </a:t>
            </a:r>
            <a:r>
              <a:rPr lang="zh-TW" altLang="en-US" sz="3200" b="1">
                <a:latin typeface="微軟正黑體" panose="020B0604030504040204" pitchFamily="34" charset="-120"/>
                <a:ea typeface="微軟正黑體" panose="020B0604030504040204" pitchFamily="34" charset="-120"/>
              </a:rPr>
              <a:t>辽宁的悲歌</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3544247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8530" y="836712"/>
            <a:ext cx="8826453" cy="468052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zh-TW" altLang="en-US" sz="2400" b="1" dirty="0">
                <a:solidFill>
                  <a:srgbClr val="C00000"/>
                </a:solidFill>
                <a:latin typeface="微軟正黑體" panose="020B0604030504040204" pitchFamily="34" charset="-120"/>
                <a:ea typeface="微軟正黑體" panose="020B0604030504040204" pitchFamily="34" charset="-120"/>
              </a:rPr>
              <a:t>大连</a:t>
            </a:r>
            <a:r>
              <a:rPr lang="zh-CN" altLang="zh-TW" sz="2400" b="1" dirty="0">
                <a:solidFill>
                  <a:srgbClr val="C00000"/>
                </a:solidFill>
                <a:latin typeface="微軟正黑體" panose="020B0604030504040204" pitchFamily="34" charset="-120"/>
                <a:ea typeface="微軟正黑體" panose="020B0604030504040204" pitchFamily="34" charset="-120"/>
              </a:rPr>
              <a:t>市</a:t>
            </a:r>
            <a:r>
              <a:rPr lang="zh-CN" altLang="zh-TW" sz="2400" dirty="0">
                <a:solidFill>
                  <a:schemeClr val="tx1"/>
                </a:solidFill>
                <a:latin typeface="微軟正黑體" panose="020B0604030504040204" pitchFamily="34" charset="-120"/>
                <a:ea typeface="微軟正黑體" panose="020B0604030504040204" pitchFamily="34" charset="-120"/>
              </a:rPr>
              <a:t>许多官员因迫害法轮功被国际追查，包括</a:t>
            </a:r>
            <a:endParaRPr lang="en-US" altLang="zh-CN" sz="2400" dirty="0">
              <a:solidFill>
                <a:schemeClr val="tx1"/>
              </a:solidFill>
              <a:latin typeface="微軟正黑體" panose="020B0604030504040204" pitchFamily="34" charset="-120"/>
              <a:ea typeface="微軟正黑體" panose="020B0604030504040204" pitchFamily="34" charset="-120"/>
            </a:endParaRPr>
          </a:p>
          <a:p>
            <a:endParaRPr lang="en-US" altLang="zh-CN" sz="2400" dirty="0">
              <a:solidFill>
                <a:schemeClr val="tx1"/>
              </a:solidFill>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原市委书记：</a:t>
            </a:r>
            <a:r>
              <a:rPr lang="zh-TW" altLang="en-US" sz="2400" b="1" dirty="0">
                <a:latin typeface="微軟正黑體" panose="020B0604030504040204" pitchFamily="34" charset="-120"/>
                <a:ea typeface="微軟正黑體" panose="020B0604030504040204" pitchFamily="34" charset="-120"/>
              </a:rPr>
              <a:t>唐军、孙春兰、薄熙来</a:t>
            </a:r>
            <a:endParaRPr lang="en-US" altLang="zh-TW" sz="2400" b="1" dirty="0">
              <a:latin typeface="微軟正黑體" panose="020B0604030504040204" pitchFamily="34" charset="-120"/>
              <a:ea typeface="微軟正黑體" panose="020B0604030504040204" pitchFamily="34" charset="-120"/>
            </a:endParaRPr>
          </a:p>
          <a:p>
            <a:endParaRPr lang="zh-TW" altLang="en-US" sz="2400" b="1" dirty="0">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原市长：</a:t>
            </a:r>
            <a:r>
              <a:rPr lang="zh-TW" altLang="en-US" sz="2400" b="1" dirty="0">
                <a:latin typeface="微軟正黑體" panose="020B0604030504040204" pitchFamily="34" charset="-120"/>
                <a:ea typeface="微軟正黑體" panose="020B0604030504040204" pitchFamily="34" charset="-120"/>
              </a:rPr>
              <a:t>李万才、刘霞</a:t>
            </a:r>
            <a:endParaRPr lang="en-US" altLang="zh-TW" sz="2400" b="1" dirty="0">
              <a:latin typeface="微軟正黑體" panose="020B0604030504040204" pitchFamily="34" charset="-120"/>
              <a:ea typeface="微軟正黑體" panose="020B0604030504040204" pitchFamily="34" charset="-120"/>
            </a:endParaRPr>
          </a:p>
          <a:p>
            <a:endParaRPr lang="zh-TW" altLang="en-US" sz="2400" b="1" dirty="0">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原市政法委书记：</a:t>
            </a:r>
            <a:r>
              <a:rPr lang="zh-TW" altLang="en-US" sz="2400" b="1" dirty="0">
                <a:latin typeface="微軟正黑體" panose="020B0604030504040204" pitchFamily="34" charset="-120"/>
                <a:ea typeface="微軟正黑體" panose="020B0604030504040204" pitchFamily="34" charset="-120"/>
              </a:rPr>
              <a:t>于德泉、陈行祝、王萍、张世坤、张中</a:t>
            </a:r>
            <a:endParaRPr lang="en-US" altLang="zh-TW" sz="2400" b="1" dirty="0">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 </a:t>
            </a:r>
            <a:endParaRPr lang="en-US" altLang="zh-TW" sz="2400" dirty="0">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副书记：</a:t>
            </a:r>
            <a:r>
              <a:rPr lang="zh-TW" altLang="en-US" sz="2400" b="1" dirty="0">
                <a:latin typeface="微軟正黑體" panose="020B0604030504040204" pitchFamily="34" charset="-120"/>
                <a:ea typeface="微軟正黑體" panose="020B0604030504040204" pitchFamily="34" charset="-120"/>
              </a:rPr>
              <a:t>王正平、刘乐国、周焱、宁民、王琦、都本有</a:t>
            </a:r>
            <a:endParaRPr lang="en-US" altLang="zh-TW" sz="2400" b="1" dirty="0">
              <a:latin typeface="微軟正黑體" panose="020B0604030504040204" pitchFamily="34" charset="-120"/>
              <a:ea typeface="微軟正黑體" panose="020B0604030504040204" pitchFamily="34" charset="-120"/>
            </a:endParaRPr>
          </a:p>
          <a:p>
            <a:endParaRPr lang="zh-TW" altLang="en-US" sz="2400" b="1" dirty="0">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历任市防范办（</a:t>
            </a:r>
            <a:r>
              <a:rPr lang="en-US" sz="2400" dirty="0">
                <a:latin typeface="微軟正黑體" panose="020B0604030504040204" pitchFamily="34" charset="-120"/>
                <a:ea typeface="微軟正黑體" panose="020B0604030504040204" pitchFamily="34" charset="-120"/>
              </a:rPr>
              <a:t>610</a:t>
            </a:r>
            <a:r>
              <a:rPr lang="zh-TW" altLang="en-US" sz="2400" dirty="0">
                <a:latin typeface="微軟正黑體" panose="020B0604030504040204" pitchFamily="34" charset="-120"/>
                <a:ea typeface="微軟正黑體" panose="020B0604030504040204" pitchFamily="34" charset="-120"/>
              </a:rPr>
              <a:t>办）主任： </a:t>
            </a:r>
            <a:r>
              <a:rPr lang="zh-TW" altLang="en-US" sz="2400" b="1" dirty="0">
                <a:latin typeface="微軟正黑體" panose="020B0604030504040204" pitchFamily="34" charset="-120"/>
                <a:ea typeface="微軟正黑體" panose="020B0604030504040204" pitchFamily="34" charset="-120"/>
              </a:rPr>
              <a:t>刘文柱、焦健、姜世和</a:t>
            </a:r>
          </a:p>
        </p:txBody>
      </p:sp>
      <p:sp>
        <p:nvSpPr>
          <p:cNvPr id="8" name="矩形 7"/>
          <p:cNvSpPr/>
          <p:nvPr/>
        </p:nvSpPr>
        <p:spPr>
          <a:xfrm>
            <a:off x="0" y="2064"/>
            <a:ext cx="9130598" cy="7626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19-4.</a:t>
            </a:r>
            <a:r>
              <a:rPr lang="zh-TW" altLang="en-US" sz="3200" b="1" dirty="0">
                <a:solidFill>
                  <a:schemeClr val="bg1"/>
                </a:solidFill>
                <a:latin typeface="微軟正黑體" panose="020B0604030504040204" pitchFamily="34" charset="-120"/>
                <a:ea typeface="微軟正黑體" panose="020B0604030504040204" pitchFamily="34" charset="-120"/>
              </a:rPr>
              <a:t> 大连市</a:t>
            </a:r>
          </a:p>
        </p:txBody>
      </p:sp>
      <p:sp>
        <p:nvSpPr>
          <p:cNvPr id="9" name="矩形 8"/>
          <p:cNvSpPr/>
          <p:nvPr/>
        </p:nvSpPr>
        <p:spPr>
          <a:xfrm>
            <a:off x="7308304" y="41106"/>
            <a:ext cx="1691162" cy="684555"/>
          </a:xfrm>
          <a:prstGeom prst="rect">
            <a:avLst/>
          </a:prstGeom>
          <a:ln w="28575">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a:solidFill>
                  <a:srgbClr val="0070C0"/>
                </a:solidFill>
                <a:latin typeface="微軟正黑體" panose="020B0604030504040204" pitchFamily="34" charset="-120"/>
                <a:ea typeface="微軟正黑體" panose="020B0604030504040204" pitchFamily="34" charset="-120"/>
              </a:rPr>
              <a:t>追查</a:t>
            </a:r>
            <a:r>
              <a:rPr lang="en-US" altLang="zh-TW" sz="4000" b="1" dirty="0">
                <a:solidFill>
                  <a:srgbClr val="0070C0"/>
                </a:solidFill>
                <a:latin typeface="微軟正黑體" panose="020B0604030504040204" pitchFamily="34" charset="-120"/>
                <a:ea typeface="微軟正黑體" panose="020B0604030504040204" pitchFamily="34" charset="-120"/>
              </a:rPr>
              <a:t>1</a:t>
            </a:r>
            <a:endParaRPr lang="zh-TW" altLang="en-US" sz="4000" b="1" dirty="0">
              <a:solidFill>
                <a:srgbClr val="0070C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160723" y="5661248"/>
            <a:ext cx="8802065" cy="830997"/>
          </a:xfrm>
          <a:prstGeom prst="rect">
            <a:avLst/>
          </a:prstGeom>
          <a:ln w="12700">
            <a:solidFill>
              <a:srgbClr val="0070C0"/>
            </a:solidFill>
          </a:ln>
        </p:spPr>
        <p:txBody>
          <a:bodyPr wrap="square">
            <a:spAutoFit/>
          </a:bodyPr>
          <a:lstStyle/>
          <a:p>
            <a:r>
              <a:rPr lang="zh-TW" altLang="en-US" sz="2400">
                <a:latin typeface="微軟正黑體" panose="020B0604030504040204" pitchFamily="34" charset="-120"/>
                <a:ea typeface="微軟正黑體" panose="020B0604030504040204" pitchFamily="34" charset="-120"/>
              </a:rPr>
              <a:t>到目前为止</a:t>
            </a:r>
            <a:r>
              <a:rPr lang="zh-CN" altLang="en-US" sz="2400">
                <a:latin typeface="微軟正黑體" panose="020B0604030504040204" pitchFamily="34" charset="-120"/>
                <a:ea typeface="微軟正黑體" panose="020B0604030504040204" pitchFamily="34" charset="-120"/>
              </a:rPr>
              <a:t>，</a:t>
            </a:r>
            <a:r>
              <a:rPr lang="zh-TW" altLang="en-US" sz="2400" b="1">
                <a:solidFill>
                  <a:srgbClr val="C00000"/>
                </a:solidFill>
                <a:latin typeface="微軟正黑體" panose="020B0604030504040204" pitchFamily="34" charset="-120"/>
                <a:ea typeface="微軟正黑體" panose="020B0604030504040204" pitchFamily="34" charset="-120"/>
              </a:rPr>
              <a:t>辽宁省</a:t>
            </a:r>
            <a:r>
              <a:rPr lang="zh-CN" altLang="en-US" sz="2400">
                <a:latin typeface="微軟正黑體" panose="020B0604030504040204" pitchFamily="34" charset="-120"/>
                <a:ea typeface="微軟正黑體" panose="020B0604030504040204" pitchFamily="34" charset="-120"/>
              </a:rPr>
              <a:t>有</a:t>
            </a:r>
            <a:r>
              <a:rPr lang="en-US" altLang="zh-CN" sz="2400">
                <a:solidFill>
                  <a:srgbClr val="C00000"/>
                </a:solidFill>
                <a:latin typeface="微軟正黑體" panose="020B0604030504040204" pitchFamily="34" charset="-120"/>
                <a:ea typeface="微軟正黑體" panose="020B0604030504040204" pitchFamily="34" charset="-120"/>
              </a:rPr>
              <a:t>4868</a:t>
            </a:r>
            <a:r>
              <a:rPr lang="zh-TW" altLang="en-US" sz="2400" b="1">
                <a:solidFill>
                  <a:srgbClr val="C00000"/>
                </a:solidFill>
                <a:latin typeface="微軟正黑體" panose="020B0604030504040204" pitchFamily="34" charset="-120"/>
                <a:ea typeface="微軟正黑體" panose="020B0604030504040204" pitchFamily="34" charset="-120"/>
              </a:rPr>
              <a:t>人</a:t>
            </a:r>
            <a:r>
              <a:rPr lang="zh-CN" altLang="en-US" sz="2400">
                <a:latin typeface="微軟正黑體" panose="020B0604030504040204" pitchFamily="34" charset="-120"/>
                <a:ea typeface="微軟正黑體" panose="020B0604030504040204" pitchFamily="34" charset="-120"/>
              </a:rPr>
              <a:t>的公检法司</a:t>
            </a:r>
            <a:r>
              <a:rPr lang="zh-TW" altLang="en-US" sz="2400">
                <a:latin typeface="微軟正黑體" panose="020B0604030504040204" pitchFamily="34" charset="-120"/>
                <a:ea typeface="微軟正黑體" panose="020B0604030504040204" pitchFamily="34" charset="-120"/>
              </a:rPr>
              <a:t>、教育界、媒体界</a:t>
            </a:r>
            <a:r>
              <a:rPr lang="zh-CN" altLang="en-US" sz="2400">
                <a:latin typeface="微軟正黑體" panose="020B0604030504040204" pitchFamily="34" charset="-120"/>
                <a:ea typeface="微軟正黑體" panose="020B0604030504040204" pitchFamily="34" charset="-120"/>
              </a:rPr>
              <a:t>等人员因迫害法轮功学员，被海外组织“追查国际”立案追查</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9906656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19-5</a:t>
              </a:r>
              <a:r>
                <a:t>. </a:t>
              </a:r>
              <a:r>
                <a:rPr lang="zh-TW" altLang="en-US"/>
                <a:t>大连</a:t>
              </a:r>
              <a:r>
                <a:t>市</a:t>
              </a:r>
              <a:endParaRPr dirty="0"/>
            </a:p>
          </p:txBody>
        </p:sp>
      </p:grpSp>
      <p:grpSp>
        <p:nvGrpSpPr>
          <p:cNvPr id="273" name="矩形 6"/>
          <p:cNvGrpSpPr/>
          <p:nvPr/>
        </p:nvGrpSpPr>
        <p:grpSpPr>
          <a:xfrm>
            <a:off x="7020272" y="70526"/>
            <a:ext cx="1991961" cy="707884"/>
            <a:chOff x="0" y="47378"/>
            <a:chExt cx="1631920"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58994" y="47378"/>
              <a:ext cx="1572926" cy="70788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a:t>惡</a:t>
              </a:r>
              <a:r>
                <a:rPr lang="zh-TW" altLang="en-US" dirty="0"/>
                <a:t>報</a:t>
              </a:r>
              <a:r>
                <a:rPr lang="en-US" altLang="zh-TW" dirty="0"/>
                <a:t>1</a:t>
              </a:r>
              <a:endParaRPr dirty="0"/>
            </a:p>
          </p:txBody>
        </p:sp>
      </p:grpSp>
      <p:sp>
        <p:nvSpPr>
          <p:cNvPr id="2" name="Rectangle 1"/>
          <p:cNvSpPr/>
          <p:nvPr/>
        </p:nvSpPr>
        <p:spPr>
          <a:xfrm>
            <a:off x="29900" y="967894"/>
            <a:ext cx="8982332" cy="2339102"/>
          </a:xfrm>
          <a:prstGeom prst="rect">
            <a:avLst/>
          </a:prstGeom>
          <a:ln w="3175">
            <a:solidFill>
              <a:schemeClr val="tx1"/>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a:solidFill>
                  <a:schemeClr val="tx1"/>
                </a:solidFill>
                <a:latin typeface="微軟正黑體" panose="020B0604030504040204" pitchFamily="34" charset="-120"/>
                <a:ea typeface="微軟正黑體" panose="020B0604030504040204" pitchFamily="34" charset="-120"/>
                <a:cs typeface="Heiti TC Light"/>
              </a:rPr>
              <a:t>大连市天津街派出所副所长，</a:t>
            </a:r>
            <a:r>
              <a:rPr lang="zh-TW" altLang="en-US" sz="2000" b="1" dirty="0">
                <a:solidFill>
                  <a:srgbClr val="008000"/>
                </a:solidFill>
                <a:latin typeface="微軟正黑體" panose="020B0604030504040204" pitchFamily="34" charset="-120"/>
                <a:ea typeface="微軟正黑體" panose="020B0604030504040204" pitchFamily="34" charset="-120"/>
                <a:cs typeface="Heiti TC Light"/>
              </a:rPr>
              <a:t>王广祥</a:t>
            </a:r>
            <a:r>
              <a:rPr lang="zh-TW" altLang="en-US" sz="2000" b="1" dirty="0">
                <a:solidFill>
                  <a:srgbClr val="0000FF"/>
                </a:solidFill>
                <a:latin typeface="微軟正黑體" panose="020B0604030504040204" pitchFamily="34" charset="-120"/>
                <a:ea typeface="微軟正黑體" panose="020B0604030504040204" pitchFamily="34" charset="-120"/>
                <a:cs typeface="Heiti TC Light"/>
              </a:rPr>
              <a:t>，</a:t>
            </a:r>
            <a:r>
              <a:rPr lang="zh-TW" altLang="en-US" sz="2000" b="1" dirty="0">
                <a:solidFill>
                  <a:srgbClr val="FF0000"/>
                </a:solidFill>
                <a:latin typeface="微軟正黑體" panose="020B0604030504040204" pitchFamily="34" charset="-120"/>
                <a:ea typeface="微軟正黑體" panose="020B0604030504040204" pitchFamily="34" charset="-120"/>
                <a:cs typeface="Heiti TC Light"/>
              </a:rPr>
              <a:t>遭恶报患肺癌</a:t>
            </a:r>
            <a:r>
              <a:rPr lang="en-US" altLang="zh-TW" sz="2000" b="1" dirty="0">
                <a:solidFill>
                  <a:schemeClr val="tx1"/>
                </a:solidFill>
                <a:latin typeface="微軟正黑體" panose="020B0604030504040204" pitchFamily="34" charset="-120"/>
                <a:ea typeface="微軟正黑體" panose="020B0604030504040204" pitchFamily="34" charset="-120"/>
                <a:cs typeface="Heiti TC Light"/>
              </a:rPr>
              <a:t>【</a:t>
            </a:r>
            <a:r>
              <a:rPr lang="zh-TW" altLang="en-US" sz="2000" b="1" dirty="0">
                <a:solidFill>
                  <a:schemeClr val="tx1"/>
                </a:solidFill>
                <a:latin typeface="微軟正黑體" panose="020B0604030504040204" pitchFamily="34" charset="-120"/>
                <a:ea typeface="微軟正黑體" panose="020B0604030504040204" pitchFamily="34" charset="-120"/>
                <a:cs typeface="Heiti TC Light"/>
              </a:rPr>
              <a:t>明慧网</a:t>
            </a:r>
            <a:r>
              <a:rPr lang="zh-TW" altLang="zh-TW" sz="2000" b="1" dirty="0">
                <a:solidFill>
                  <a:schemeClr val="tx1"/>
                </a:solidFill>
                <a:latin typeface="微軟正黑體" panose="020B0604030504040204" pitchFamily="34" charset="-120"/>
                <a:ea typeface="微軟正黑體" panose="020B0604030504040204" pitchFamily="34" charset="-120"/>
                <a:cs typeface="Heiti TC Light"/>
              </a:rPr>
              <a:t>20</a:t>
            </a:r>
            <a:r>
              <a:rPr lang="en-US" altLang="zh-TW" sz="2000" b="1" dirty="0">
                <a:solidFill>
                  <a:schemeClr val="tx1"/>
                </a:solidFill>
                <a:latin typeface="微軟正黑體" panose="020B0604030504040204" pitchFamily="34" charset="-120"/>
                <a:ea typeface="微軟正黑體" panose="020B0604030504040204" pitchFamily="34" charset="-120"/>
                <a:cs typeface="Heiti TC Light"/>
              </a:rPr>
              <a:t>17</a:t>
            </a:r>
            <a:r>
              <a:rPr lang="zh-TW" altLang="en-US" sz="2000" b="1" dirty="0">
                <a:solidFill>
                  <a:schemeClr val="tx1"/>
                </a:solidFill>
                <a:latin typeface="微軟正黑體" panose="020B0604030504040204" pitchFamily="34" charset="-120"/>
                <a:ea typeface="微軟正黑體" panose="020B0604030504040204" pitchFamily="34" charset="-120"/>
                <a:cs typeface="Heiti TC Light"/>
              </a:rPr>
              <a:t>年</a:t>
            </a:r>
            <a:r>
              <a:rPr lang="zh-TW" altLang="zh-TW" sz="2000" b="1" dirty="0">
                <a:solidFill>
                  <a:schemeClr val="tx1"/>
                </a:solidFill>
                <a:latin typeface="微軟正黑體" panose="020B0604030504040204" pitchFamily="34" charset="-120"/>
                <a:ea typeface="微軟正黑體" panose="020B0604030504040204" pitchFamily="34" charset="-120"/>
                <a:cs typeface="Heiti TC Light"/>
              </a:rPr>
              <a:t>7</a:t>
            </a:r>
            <a:r>
              <a:rPr lang="zh-TW" altLang="en-US" sz="2000" b="1" dirty="0">
                <a:solidFill>
                  <a:schemeClr val="tx1"/>
                </a:solidFill>
                <a:latin typeface="微軟正黑體" panose="020B0604030504040204" pitchFamily="34" charset="-120"/>
                <a:ea typeface="微軟正黑體" panose="020B0604030504040204" pitchFamily="34" charset="-120"/>
                <a:cs typeface="Heiti TC Light"/>
              </a:rPr>
              <a:t>月</a:t>
            </a:r>
            <a:r>
              <a:rPr lang="zh-TW" altLang="zh-TW" sz="2000" b="1" dirty="0">
                <a:solidFill>
                  <a:schemeClr val="tx1"/>
                </a:solidFill>
                <a:latin typeface="微軟正黑體" panose="020B0604030504040204" pitchFamily="34" charset="-120"/>
                <a:ea typeface="微軟正黑體" panose="020B0604030504040204" pitchFamily="34" charset="-120"/>
                <a:cs typeface="Heiti TC Light"/>
              </a:rPr>
              <a:t>2</a:t>
            </a:r>
            <a:r>
              <a:rPr lang="en-US" altLang="zh-TW" sz="2000" b="1" dirty="0">
                <a:solidFill>
                  <a:schemeClr val="tx1"/>
                </a:solidFill>
                <a:latin typeface="微軟正黑體" panose="020B0604030504040204" pitchFamily="34" charset="-120"/>
                <a:ea typeface="微軟正黑體" panose="020B0604030504040204" pitchFamily="34" charset="-120"/>
                <a:cs typeface="Heiti TC Light"/>
              </a:rPr>
              <a:t>9</a:t>
            </a:r>
            <a:r>
              <a:rPr lang="zh-TW" altLang="en-US" sz="2000" b="1" dirty="0">
                <a:solidFill>
                  <a:schemeClr val="tx1"/>
                </a:solidFill>
                <a:latin typeface="微軟正黑體" panose="020B0604030504040204" pitchFamily="34" charset="-120"/>
                <a:ea typeface="微軟正黑體" panose="020B0604030504040204" pitchFamily="34" charset="-120"/>
                <a:cs typeface="Heiti TC Light"/>
              </a:rPr>
              <a:t>日</a:t>
            </a:r>
            <a:r>
              <a:rPr lang="en-US" altLang="zh-TW" sz="2000" b="1" dirty="0">
                <a:solidFill>
                  <a:schemeClr val="tx1"/>
                </a:solidFill>
                <a:latin typeface="微軟正黑體" panose="020B0604030504040204" pitchFamily="34" charset="-120"/>
                <a:ea typeface="微軟正黑體" panose="020B0604030504040204" pitchFamily="34" charset="-120"/>
                <a:cs typeface="Heiti TC Light"/>
              </a:rPr>
              <a:t>】</a:t>
            </a:r>
          </a:p>
          <a:p>
            <a:endParaRPr lang="en-US" altLang="zh-Hant" b="1" dirty="0">
              <a:solidFill>
                <a:srgbClr val="660066"/>
              </a:solidFill>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王广祥，</a:t>
            </a:r>
            <a:r>
              <a:rPr lang="en-US" altLang="zh-TW" dirty="0">
                <a:latin typeface="微軟正黑體" panose="020B0604030504040204" pitchFamily="34" charset="-120"/>
                <a:ea typeface="微軟正黑體" panose="020B0604030504040204" pitchFamily="34" charset="-120"/>
                <a:cs typeface="Heiti TC Light"/>
              </a:rPr>
              <a:t>2015</a:t>
            </a:r>
            <a:r>
              <a:rPr lang="zh-Hant" altLang="en-US" dirty="0">
                <a:latin typeface="微軟正黑體" panose="020B0604030504040204" pitchFamily="34" charset="-120"/>
                <a:ea typeface="微軟正黑體" panose="020B0604030504040204" pitchFamily="34" charset="-120"/>
                <a:cs typeface="Heiti TC Light"/>
              </a:rPr>
              <a:t>年</a:t>
            </a:r>
            <a:r>
              <a:rPr lang="zh-TW" altLang="en-US" dirty="0">
                <a:latin typeface="微軟正黑體" panose="020B0604030504040204" pitchFamily="34" charset="-120"/>
                <a:ea typeface="微軟正黑體" panose="020B0604030504040204" pitchFamily="34" charset="-120"/>
                <a:cs typeface="Heiti TC Light"/>
              </a:rPr>
              <a:t>8</a:t>
            </a:r>
            <a:r>
              <a:rPr lang="zh-Hant" altLang="en-US" dirty="0">
                <a:latin typeface="微軟正黑體" panose="020B0604030504040204" pitchFamily="34" charset="-120"/>
                <a:ea typeface="微軟正黑體" panose="020B0604030504040204" pitchFamily="34" charset="-120"/>
                <a:cs typeface="Heiti TC Light"/>
              </a:rPr>
              <a:t>月任大连市公安局中山分局天津街派出所副所长。</a:t>
            </a:r>
            <a:endParaRPr lang="en-US" altLang="zh-Hant" dirty="0">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王广祥自</a:t>
            </a:r>
            <a:r>
              <a:rPr lang="en-US" altLang="zh-TW" dirty="0">
                <a:latin typeface="微軟正黑體" panose="020B0604030504040204" pitchFamily="34" charset="-120"/>
                <a:ea typeface="微軟正黑體" panose="020B0604030504040204" pitchFamily="34" charset="-120"/>
                <a:cs typeface="Heiti TC Light"/>
              </a:rPr>
              <a:t>99</a:t>
            </a:r>
            <a:r>
              <a:rPr lang="zh-Hant" altLang="en-US" dirty="0">
                <a:latin typeface="微軟正黑體" panose="020B0604030504040204" pitchFamily="34" charset="-120"/>
                <a:ea typeface="微軟正黑體" panose="020B0604030504040204" pitchFamily="34" charset="-120"/>
                <a:cs typeface="Heiti TC Light"/>
              </a:rPr>
              <a:t>年</a:t>
            </a:r>
            <a:r>
              <a:rPr lang="en-US" altLang="zh-TW" dirty="0">
                <a:latin typeface="微軟正黑體" panose="020B0604030504040204" pitchFamily="34" charset="-120"/>
                <a:ea typeface="微軟正黑體" panose="020B0604030504040204" pitchFamily="34" charset="-120"/>
                <a:cs typeface="Heiti TC Light"/>
              </a:rPr>
              <a:t>7</a:t>
            </a:r>
            <a:r>
              <a:rPr lang="zh-Hant" altLang="en-US" dirty="0">
                <a:latin typeface="微軟正黑體" panose="020B0604030504040204" pitchFamily="34" charset="-120"/>
                <a:ea typeface="微軟正黑體" panose="020B0604030504040204" pitchFamily="34" charset="-120"/>
                <a:cs typeface="Heiti TC Light"/>
              </a:rPr>
              <a:t>月中共迫害法轮功以来，积极参迫害法轮功学员，</a:t>
            </a:r>
            <a:endParaRPr lang="en-US" altLang="zh-Hant" dirty="0">
              <a:latin typeface="微軟正黑體" panose="020B0604030504040204" pitchFamily="34" charset="-120"/>
              <a:ea typeface="微軟正黑體" panose="020B0604030504040204" pitchFamily="34" charset="-120"/>
              <a:cs typeface="Heiti TC Light"/>
            </a:endParaRPr>
          </a:p>
          <a:p>
            <a:r>
              <a:rPr lang="zh-Hant" altLang="en-US" dirty="0">
                <a:solidFill>
                  <a:srgbClr val="008000"/>
                </a:solidFill>
                <a:latin typeface="微軟正黑體" panose="020B0604030504040204" pitchFamily="34" charset="-120"/>
                <a:ea typeface="微軟正黑體" panose="020B0604030504040204" pitchFamily="34" charset="-120"/>
                <a:cs typeface="Heiti TC Light"/>
              </a:rPr>
              <a:t>王广祥</a:t>
            </a:r>
            <a:r>
              <a:rPr lang="zh-Hant" altLang="en-US" dirty="0">
                <a:latin typeface="微軟正黑體" panose="020B0604030504040204" pitchFamily="34" charset="-120"/>
                <a:ea typeface="微軟正黑體" panose="020B0604030504040204" pitchFamily="34" charset="-120"/>
                <a:cs typeface="Heiti TC Light"/>
              </a:rPr>
              <a:t>是</a:t>
            </a:r>
            <a:r>
              <a:rPr lang="zh-Hant" altLang="en-US" dirty="0">
                <a:solidFill>
                  <a:schemeClr val="tx1"/>
                </a:solidFill>
                <a:latin typeface="微軟正黑體" panose="020B0604030504040204" pitchFamily="34" charset="-120"/>
                <a:ea typeface="微軟正黑體" panose="020B0604030504040204" pitchFamily="34" charset="-120"/>
                <a:cs typeface="Heiti TC Light"/>
              </a:rPr>
              <a:t>迫害大连法轮功学员</a:t>
            </a:r>
            <a:r>
              <a:rPr lang="zh-Hant" altLang="en-US" dirty="0">
                <a:solidFill>
                  <a:srgbClr val="0070C0"/>
                </a:solidFill>
                <a:latin typeface="微軟正黑體" panose="020B0604030504040204" pitchFamily="34" charset="-120"/>
                <a:ea typeface="微軟正黑體" panose="020B0604030504040204" pitchFamily="34" charset="-120"/>
                <a:cs typeface="Heiti TC Light"/>
              </a:rPr>
              <a:t>顾群</a:t>
            </a:r>
            <a:r>
              <a:rPr lang="zh-Hant" altLang="en-US" dirty="0">
                <a:solidFill>
                  <a:schemeClr val="tx1"/>
                </a:solidFill>
                <a:latin typeface="微軟正黑體" panose="020B0604030504040204" pitchFamily="34" charset="-120"/>
                <a:ea typeface="微軟正黑體" panose="020B0604030504040204" pitchFamily="34" charset="-120"/>
                <a:cs typeface="Heiti TC Light"/>
              </a:rPr>
              <a:t>致死的直接责任人之一。</a:t>
            </a:r>
          </a:p>
          <a:p>
            <a:endParaRPr lang="zh-Hant" altLang="en-US" dirty="0">
              <a:latin typeface="微軟正黑體" panose="020B0604030504040204" pitchFamily="34" charset="-120"/>
              <a:ea typeface="微軟正黑體" panose="020B0604030504040204" pitchFamily="34" charset="-120"/>
              <a:cs typeface="Heiti TC Light"/>
            </a:endParaRPr>
          </a:p>
          <a:p>
            <a:r>
              <a:rPr lang="zh-TW" altLang="en-US" dirty="0">
                <a:latin typeface="微軟正黑體" panose="020B0604030504040204" pitchFamily="34" charset="-120"/>
                <a:ea typeface="微軟正黑體" panose="020B0604030504040204" pitchFamily="34" charset="-120"/>
                <a:cs typeface="Heiti TC Light"/>
              </a:rPr>
              <a:t>2</a:t>
            </a:r>
            <a:r>
              <a:rPr lang="en-US" altLang="zh-TW" dirty="0">
                <a:latin typeface="微軟正黑體" panose="020B0604030504040204" pitchFamily="34" charset="-120"/>
                <a:ea typeface="微軟正黑體" panose="020B0604030504040204" pitchFamily="34" charset="-120"/>
                <a:cs typeface="Heiti TC Light"/>
              </a:rPr>
              <a:t>017</a:t>
            </a:r>
            <a:r>
              <a:rPr lang="zh-Hant" altLang="en-US" dirty="0">
                <a:latin typeface="微軟正黑體" panose="020B0604030504040204" pitchFamily="34" charset="-120"/>
                <a:ea typeface="微軟正黑體" panose="020B0604030504040204" pitchFamily="34" charset="-120"/>
                <a:cs typeface="Heiti TC Light"/>
              </a:rPr>
              <a:t>年</a:t>
            </a:r>
            <a:r>
              <a:rPr lang="zh-TW" altLang="en-US" dirty="0">
                <a:latin typeface="微軟正黑體" panose="020B0604030504040204" pitchFamily="34" charset="-120"/>
                <a:ea typeface="微軟正黑體" panose="020B0604030504040204" pitchFamily="34" charset="-120"/>
                <a:cs typeface="Heiti TC Light"/>
              </a:rPr>
              <a:t>3月</a:t>
            </a:r>
            <a:r>
              <a:rPr lang="en-US" altLang="zh-TW" dirty="0">
                <a:latin typeface="微軟正黑體" panose="020B0604030504040204" pitchFamily="34" charset="-120"/>
                <a:ea typeface="微軟正黑體" panose="020B0604030504040204" pitchFamily="34" charset="-120"/>
                <a:cs typeface="Heiti TC Light"/>
              </a:rPr>
              <a:t>26</a:t>
            </a:r>
            <a:r>
              <a:rPr lang="zh-Hant" altLang="en-US" dirty="0">
                <a:latin typeface="微軟正黑體" panose="020B0604030504040204" pitchFamily="34" charset="-120"/>
                <a:ea typeface="微軟正黑體" panose="020B0604030504040204" pitchFamily="34" charset="-120"/>
                <a:cs typeface="Heiti TC Light"/>
              </a:rPr>
              <a:t>日，王广祥被确诊为比较罕见的</a:t>
            </a:r>
            <a:r>
              <a:rPr lang="zh-Hant" altLang="en-US" dirty="0">
                <a:solidFill>
                  <a:srgbClr val="FF0000"/>
                </a:solidFill>
                <a:latin typeface="微軟正黑體" panose="020B0604030504040204" pitchFamily="34" charset="-120"/>
                <a:ea typeface="微軟正黑體" panose="020B0604030504040204" pitchFamily="34" charset="-120"/>
                <a:cs typeface="Heiti TC Light"/>
              </a:rPr>
              <a:t>小分子肺癌</a:t>
            </a:r>
            <a:r>
              <a:rPr lang="zh-Hant" altLang="en-US" dirty="0">
                <a:latin typeface="微軟正黑體" panose="020B0604030504040204" pitchFamily="34" charset="-120"/>
                <a:ea typeface="微軟正黑體" panose="020B0604030504040204" pitchFamily="34" charset="-120"/>
                <a:cs typeface="Heiti TC Light"/>
              </a:rPr>
              <a:t>，</a:t>
            </a:r>
            <a:r>
              <a:rPr lang="zh-Hant" altLang="en-US" dirty="0">
                <a:solidFill>
                  <a:srgbClr val="FF0000"/>
                </a:solidFill>
                <a:latin typeface="微軟正黑體" panose="020B0604030504040204" pitchFamily="34" charset="-120"/>
                <a:ea typeface="微軟正黑體" panose="020B0604030504040204" pitchFamily="34" charset="-120"/>
                <a:cs typeface="Heiti TC Light"/>
              </a:rPr>
              <a:t>不能手术只能化疗，</a:t>
            </a:r>
            <a:endParaRPr lang="en-US" altLang="zh-Hant" dirty="0">
              <a:solidFill>
                <a:srgbClr val="FF0000"/>
              </a:solidFill>
              <a:latin typeface="微軟正黑體" panose="020B0604030504040204" pitchFamily="34" charset="-120"/>
              <a:ea typeface="微軟正黑體" panose="020B0604030504040204" pitchFamily="34" charset="-120"/>
              <a:cs typeface="Heiti TC Light"/>
            </a:endParaRPr>
          </a:p>
          <a:p>
            <a:r>
              <a:rPr lang="zh-Hant" altLang="en-US" dirty="0">
                <a:latin typeface="微軟正黑體" panose="020B0604030504040204" pitchFamily="34" charset="-120"/>
                <a:ea typeface="微軟正黑體" panose="020B0604030504040204" pitchFamily="34" charset="-120"/>
                <a:cs typeface="Heiti TC Light"/>
              </a:rPr>
              <a:t>目前王广祥的妻子失业在家，女儿读高二。</a:t>
            </a:r>
            <a:endParaRPr lang="en-US" dirty="0">
              <a:latin typeface="微軟正黑體" panose="020B0604030504040204" pitchFamily="34" charset="-120"/>
              <a:ea typeface="微軟正黑體" panose="020B0604030504040204" pitchFamily="34" charset="-120"/>
              <a:cs typeface="Heiti TC Light"/>
            </a:endParaRPr>
          </a:p>
        </p:txBody>
      </p:sp>
      <p:sp>
        <p:nvSpPr>
          <p:cNvPr id="11" name="Rectangle 10"/>
          <p:cNvSpPr/>
          <p:nvPr/>
        </p:nvSpPr>
        <p:spPr>
          <a:xfrm>
            <a:off x="39141" y="3587424"/>
            <a:ext cx="9008988" cy="2246769"/>
          </a:xfrm>
          <a:prstGeom prst="rect">
            <a:avLst/>
          </a:prstGeom>
          <a:ln w="3175">
            <a:solidFill>
              <a:srgbClr val="002060"/>
            </a:solidFill>
          </a:ln>
        </p:spPr>
        <p:style>
          <a:lnRef idx="2">
            <a:schemeClr val="accent2"/>
          </a:lnRef>
          <a:fillRef idx="1">
            <a:schemeClr val="lt1"/>
          </a:fillRef>
          <a:effectRef idx="0">
            <a:schemeClr val="accent2"/>
          </a:effectRef>
          <a:fontRef idx="minor">
            <a:schemeClr val="dk1"/>
          </a:fontRef>
        </p:style>
        <p:txBody>
          <a:bodyPr wrap="square">
            <a:spAutoFit/>
          </a:bodyPr>
          <a:lstStyle/>
          <a:p>
            <a:pPr fontAlgn="base"/>
            <a:r>
              <a:rPr lang="zh-TW" altLang="en-US" sz="2000" b="1">
                <a:latin typeface="微軟正黑體" panose="020B0604030504040204" pitchFamily="34" charset="-120"/>
                <a:ea typeface="微軟正黑體" panose="020B0604030504040204" pitchFamily="34" charset="-120"/>
              </a:rPr>
              <a:t>「检察院死一个，法院就死一个」</a:t>
            </a:r>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a:latin typeface="微軟正黑體" panose="020B0604030504040204" pitchFamily="34" charset="-120"/>
                <a:ea typeface="微軟正黑體" panose="020B0604030504040204" pitchFamily="34" charset="-120"/>
              </a:rPr>
              <a:t>二零零九年七月，辽宁省大连市甘井子区检察院两名</a:t>
            </a:r>
            <a:r>
              <a:rPr lang="zh-TW" altLang="en-US" sz="2000">
                <a:solidFill>
                  <a:schemeClr val="tx1"/>
                </a:solidFill>
                <a:latin typeface="微軟正黑體" panose="020B0604030504040204" pitchFamily="34" charset="-120"/>
                <a:ea typeface="微軟正黑體" panose="020B0604030504040204" pitchFamily="34" charset="-120"/>
              </a:rPr>
              <a:t>检察官因</a:t>
            </a:r>
            <a:r>
              <a:rPr lang="zh-TW" altLang="en-US" sz="2000">
                <a:latin typeface="微軟正黑體" panose="020B0604030504040204" pitchFamily="34" charset="-120"/>
                <a:ea typeface="微軟正黑體" panose="020B0604030504040204" pitchFamily="34" charset="-120"/>
              </a:rPr>
              <a:t>迫害法轮功遭恶报，得白血病在海外网站曝光之后，</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a:latin typeface="微軟正黑體" panose="020B0604030504040204" pitchFamily="34" charset="-120"/>
                <a:ea typeface="微軟正黑體" panose="020B0604030504040204" pitchFamily="34" charset="-120"/>
              </a:rPr>
              <a:t>一位了解情况的检察官感叹：</a:t>
            </a:r>
            <a:r>
              <a:rPr lang="zh-TW" altLang="en-US" sz="2000">
                <a:solidFill>
                  <a:srgbClr val="C00000"/>
                </a:solidFill>
                <a:latin typeface="微軟正黑體" panose="020B0604030504040204" pitchFamily="34" charset="-120"/>
                <a:ea typeface="微軟正黑體" panose="020B0604030504040204" pitchFamily="34" charset="-120"/>
              </a:rPr>
              <a:t>「哪止两名，有好几个了。不止是白血病，肝癌最多，检察院死一个，法院就死一个；法院死一个，检察院就死一个，而且很准。」</a:t>
            </a:r>
            <a:endParaRPr lang="zh-TW" altLang="en-US" sz="2000" dirty="0">
              <a:solidFill>
                <a:srgbClr val="C0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9216272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3506950" y="6519448"/>
            <a:ext cx="5460033" cy="3385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lang="zh-TW" altLang="en-US" sz="1600" dirty="0">
                <a:solidFill>
                  <a:srgbClr val="0070C0"/>
                </a:solidFill>
                <a:latin typeface="微軟正黑體" panose="020B0604030504040204" pitchFamily="34" charset="-120"/>
                <a:ea typeface="微軟正黑體" panose="020B0604030504040204" pitchFamily="34" charset="-120"/>
              </a:rPr>
              <a:t>資料來源</a:t>
            </a:r>
            <a:r>
              <a:rPr lang="en-US" altLang="zh-TW" sz="1600" dirty="0">
                <a:solidFill>
                  <a:srgbClr val="0070C0"/>
                </a:solidFill>
                <a:latin typeface="微軟正黑體" panose="020B0604030504040204" pitchFamily="34" charset="-120"/>
                <a:ea typeface="微軟正黑體" panose="020B0604030504040204" pitchFamily="34" charset="-120"/>
              </a:rPr>
              <a:t>【</a:t>
            </a:r>
            <a:r>
              <a:rPr lang="zh-TW" altLang="en-US" sz="1600" dirty="0">
                <a:solidFill>
                  <a:srgbClr val="0070C0"/>
                </a:solidFill>
                <a:latin typeface="微軟正黑體" panose="020B0604030504040204" pitchFamily="34" charset="-120"/>
                <a:ea typeface="微軟正黑體" panose="020B0604030504040204" pitchFamily="34" charset="-120"/>
              </a:rPr>
              <a:t>明慧网</a:t>
            </a:r>
            <a:r>
              <a:rPr lang="en-US" altLang="zh-TW" sz="1600" dirty="0">
                <a:solidFill>
                  <a:srgbClr val="0070C0"/>
                </a:solidFill>
                <a:latin typeface="微軟正黑體" panose="020B0604030504040204" pitchFamily="34" charset="-120"/>
                <a:ea typeface="微軟正黑體" panose="020B0604030504040204" pitchFamily="34" charset="-120"/>
              </a:rPr>
              <a:t>】</a:t>
            </a:r>
            <a:r>
              <a:rPr lang="zh-TW" altLang="en-US" sz="1600" dirty="0">
                <a:solidFill>
                  <a:srgbClr val="0070C0"/>
                </a:solidFill>
                <a:latin typeface="微軟正黑體" panose="020B0604030504040204" pitchFamily="34" charset="-120"/>
                <a:ea typeface="微軟正黑體" panose="020B0604030504040204" pitchFamily="34" charset="-120"/>
              </a:rPr>
              <a:t>诽谤法轮功  中国</a:t>
            </a:r>
            <a:r>
              <a:rPr lang="en-US" altLang="zh-TW" sz="1600" dirty="0">
                <a:solidFill>
                  <a:srgbClr val="0070C0"/>
                </a:solidFill>
                <a:latin typeface="微軟正黑體" panose="020B0604030504040204" pitchFamily="34" charset="-120"/>
                <a:ea typeface="微軟正黑體" panose="020B0604030504040204" pitchFamily="34" charset="-120"/>
              </a:rPr>
              <a:t>26</a:t>
            </a:r>
            <a:r>
              <a:rPr lang="zh-TW" altLang="en-US" sz="1600" dirty="0">
                <a:solidFill>
                  <a:srgbClr val="0070C0"/>
                </a:solidFill>
                <a:latin typeface="微軟正黑體" panose="020B0604030504040204" pitchFamily="34" charset="-120"/>
                <a:ea typeface="微軟正黑體" panose="020B0604030504040204" pitchFamily="34" charset="-120"/>
              </a:rPr>
              <a:t>名广电官员遭恶报</a:t>
            </a:r>
          </a:p>
        </p:txBody>
      </p:sp>
      <p:sp>
        <p:nvSpPr>
          <p:cNvPr id="9" name="矩形 8"/>
          <p:cNvSpPr/>
          <p:nvPr/>
        </p:nvSpPr>
        <p:spPr>
          <a:xfrm>
            <a:off x="2267744" y="1024013"/>
            <a:ext cx="6696744" cy="1477328"/>
          </a:xfrm>
          <a:prstGeom prst="rect">
            <a:avLst/>
          </a:prstGeom>
          <a:ln w="3175">
            <a:solidFill>
              <a:schemeClr val="tx1"/>
            </a:solidFill>
          </a:ln>
        </p:spPr>
        <p:txBody>
          <a:bodyPr wrap="square">
            <a:spAutoFit/>
          </a:bodyPr>
          <a:lstStyle/>
          <a:p>
            <a:r>
              <a:rPr lang="zh-TW" altLang="en-US" b="1" dirty="0">
                <a:latin typeface="微軟正黑體" panose="020B0604030504040204" pitchFamily="34" charset="-120"/>
                <a:ea typeface="微軟正黑體" panose="020B0604030504040204" pitchFamily="34" charset="-120"/>
                <a:cs typeface="Heiti TC Light"/>
              </a:rPr>
              <a:t>辽宁广播电视台原台长，</a:t>
            </a:r>
            <a:r>
              <a:rPr lang="zh-TW" altLang="en-US" b="1" dirty="0">
                <a:solidFill>
                  <a:srgbClr val="00B050"/>
                </a:solidFill>
                <a:latin typeface="微軟正黑體" panose="020B0604030504040204" pitchFamily="34" charset="-120"/>
                <a:ea typeface="微軟正黑體" panose="020B0604030504040204" pitchFamily="34" charset="-120"/>
                <a:cs typeface="Heiti TC Light"/>
              </a:rPr>
              <a:t>史联文，</a:t>
            </a:r>
            <a:endParaRPr lang="en-US" altLang="zh-TW" b="1" dirty="0">
              <a:solidFill>
                <a:srgbClr val="00B050"/>
              </a:solidFill>
              <a:latin typeface="微軟正黑體" panose="020B0604030504040204" pitchFamily="34" charset="-120"/>
              <a:ea typeface="微軟正黑體" panose="020B0604030504040204" pitchFamily="34" charset="-120"/>
              <a:cs typeface="Heiti TC Light"/>
            </a:endParaRPr>
          </a:p>
          <a:p>
            <a:r>
              <a:rPr lang="en-US" altLang="zh-TW" dirty="0">
                <a:latin typeface="微軟正黑體" panose="020B0604030504040204" pitchFamily="34" charset="-120"/>
                <a:ea typeface="微軟正黑體" panose="020B0604030504040204" pitchFamily="34" charset="-120"/>
                <a:cs typeface="Heiti TC Light"/>
              </a:rPr>
              <a:t>2014</a:t>
            </a:r>
            <a:r>
              <a:rPr lang="zh-TW" altLang="en-US" dirty="0">
                <a:latin typeface="微軟正黑體" panose="020B0604030504040204" pitchFamily="34" charset="-120"/>
                <a:ea typeface="微軟正黑體" panose="020B0604030504040204" pitchFamily="34" charset="-120"/>
                <a:cs typeface="Heiti TC Light"/>
              </a:rPr>
              <a:t>年</a:t>
            </a:r>
            <a:r>
              <a:rPr lang="en-US" altLang="zh-TW" dirty="0">
                <a:latin typeface="微軟正黑體" panose="020B0604030504040204" pitchFamily="34" charset="-120"/>
                <a:ea typeface="微軟正黑體" panose="020B0604030504040204" pitchFamily="34" charset="-120"/>
                <a:cs typeface="Heiti TC Light"/>
              </a:rPr>
              <a:t>7</a:t>
            </a:r>
            <a:r>
              <a:rPr lang="zh-TW" altLang="en-US" dirty="0">
                <a:latin typeface="微軟正黑體" panose="020B0604030504040204" pitchFamily="34" charset="-120"/>
                <a:ea typeface="微軟正黑體" panose="020B0604030504040204" pitchFamily="34" charset="-120"/>
                <a:cs typeface="Heiti TC Light"/>
              </a:rPr>
              <a:t>月</a:t>
            </a:r>
            <a:r>
              <a:rPr lang="en-US" altLang="zh-TW" dirty="0">
                <a:latin typeface="微軟正黑體" panose="020B0604030504040204" pitchFamily="34" charset="-120"/>
                <a:ea typeface="微軟正黑體" panose="020B0604030504040204" pitchFamily="34" charset="-120"/>
                <a:cs typeface="Heiti TC Light"/>
              </a:rPr>
              <a:t>21</a:t>
            </a:r>
            <a:r>
              <a:rPr lang="zh-TW" altLang="en-US" dirty="0">
                <a:latin typeface="微軟正黑體" panose="020B0604030504040204" pitchFamily="34" charset="-120"/>
                <a:ea typeface="微軟正黑體" panose="020B0604030504040204" pitchFamily="34" charset="-120"/>
                <a:cs typeface="Heiti TC Light"/>
              </a:rPr>
              <a:t>日被判</a:t>
            </a:r>
            <a:r>
              <a:rPr lang="zh-TW" altLang="en-US" dirty="0">
                <a:solidFill>
                  <a:srgbClr val="C00000"/>
                </a:solidFill>
                <a:latin typeface="微軟正黑體" panose="020B0604030504040204" pitchFamily="34" charset="-120"/>
                <a:ea typeface="微軟正黑體" panose="020B0604030504040204" pitchFamily="34" charset="-120"/>
                <a:cs typeface="Heiti TC Light"/>
              </a:rPr>
              <a:t>无期徒刑，没收个人全部财产</a:t>
            </a:r>
            <a:endParaRPr lang="en-US" altLang="zh-TW" dirty="0">
              <a:solidFill>
                <a:srgbClr val="C00000"/>
              </a:solidFill>
              <a:latin typeface="微軟正黑體" panose="020B0604030504040204" pitchFamily="34" charset="-120"/>
              <a:ea typeface="微軟正黑體" panose="020B0604030504040204" pitchFamily="34" charset="-120"/>
              <a:cs typeface="Heiti TC Light"/>
            </a:endParaRPr>
          </a:p>
          <a:p>
            <a:r>
              <a:rPr lang="zh-TW" altLang="en-US" dirty="0">
                <a:latin typeface="微軟正黑體" panose="020B0604030504040204" pitchFamily="34" charset="-120"/>
                <a:ea typeface="微軟正黑體" panose="020B0604030504040204" pitchFamily="34" charset="-120"/>
                <a:cs typeface="Heiti TC Light"/>
              </a:rPr>
              <a:t>长期编排并转播中央广播电视台及其它省市广播电视台</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dirty="0">
                <a:latin typeface="微軟正黑體" panose="020B0604030504040204" pitchFamily="34" charset="-120"/>
                <a:ea typeface="微軟正黑體" panose="020B0604030504040204" pitchFamily="34" charset="-120"/>
                <a:cs typeface="Heiti TC Light"/>
              </a:rPr>
              <a:t>丑化、污蔑法轮功的新闻、视频等毒害众生。</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a:solidFill>
                  <a:srgbClr val="00B050"/>
                </a:solidFill>
                <a:latin typeface="微軟正黑體" panose="020B0604030504040204" pitchFamily="34" charset="-120"/>
                <a:ea typeface="微軟正黑體" panose="020B0604030504040204" pitchFamily="34" charset="-120"/>
              </a:rPr>
              <a:t>史联文</a:t>
            </a:r>
            <a:r>
              <a:rPr lang="zh-TW" altLang="en-US">
                <a:latin typeface="微軟正黑體" panose="020B0604030504040204" pitchFamily="34" charset="-120"/>
                <a:ea typeface="微軟正黑體" panose="020B0604030504040204" pitchFamily="34" charset="-120"/>
              </a:rPr>
              <a:t>是辽宁广电系统污蔑法轮功的直接责任人，</a:t>
            </a:r>
            <a:endParaRPr lang="en-US" altLang="zh-TW" b="1" dirty="0">
              <a:latin typeface="微軟正黑體" panose="020B0604030504040204" pitchFamily="34" charset="-120"/>
              <a:ea typeface="微軟正黑體" panose="020B0604030504040204" pitchFamily="34" charset="-120"/>
              <a:cs typeface="Heiti TC Light"/>
            </a:endParaRPr>
          </a:p>
        </p:txBody>
      </p:sp>
      <p:pic>
        <p:nvPicPr>
          <p:cNvPr id="11" name="Picture 8"/>
          <p:cNvPicPr>
            <a:picLocks noChangeAspect="1"/>
          </p:cNvPicPr>
          <p:nvPr/>
        </p:nvPicPr>
        <p:blipFill rotWithShape="1">
          <a:blip r:embed="rId2"/>
          <a:srcRect l="13101" r="11172"/>
          <a:stretch/>
        </p:blipFill>
        <p:spPr>
          <a:xfrm>
            <a:off x="312168" y="969732"/>
            <a:ext cx="1711842" cy="167016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5" name="矩形 4"/>
          <p:cNvSpPr/>
          <p:nvPr/>
        </p:nvSpPr>
        <p:spPr>
          <a:xfrm>
            <a:off x="2270239" y="2709268"/>
            <a:ext cx="6696744" cy="2031325"/>
          </a:xfrm>
          <a:prstGeom prst="rect">
            <a:avLst/>
          </a:prstGeom>
          <a:ln>
            <a:solidFill>
              <a:schemeClr val="tx1"/>
            </a:solidFill>
          </a:ln>
        </p:spPr>
        <p:txBody>
          <a:bodyPr wrap="square">
            <a:spAutoFit/>
          </a:bodyPr>
          <a:lstStyle/>
          <a:p>
            <a:r>
              <a:rPr lang="zh-TW" altLang="en-US" b="1" dirty="0">
                <a:latin typeface="微軟正黑體" panose="020B0604030504040204" pitchFamily="34" charset="-120"/>
                <a:ea typeface="微軟正黑體" panose="020B0604030504040204" pitchFamily="34" charset="-120"/>
              </a:rPr>
              <a:t>辽宁省大连广播电视台党委书记、台长，</a:t>
            </a:r>
            <a:r>
              <a:rPr lang="zh-TW" altLang="en-US" b="1" dirty="0">
                <a:solidFill>
                  <a:srgbClr val="00B050"/>
                </a:solidFill>
                <a:latin typeface="微軟正黑體" panose="020B0604030504040204" pitchFamily="34" charset="-120"/>
                <a:ea typeface="微軟正黑體" panose="020B0604030504040204" pitchFamily="34" charset="-120"/>
              </a:rPr>
              <a:t>王卫</a:t>
            </a:r>
            <a:endParaRPr lang="en-US" altLang="zh-TW" b="1" dirty="0">
              <a:solidFill>
                <a:srgbClr val="00B050"/>
              </a:solidFill>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2017</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4</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19</a:t>
            </a:r>
            <a:r>
              <a:rPr lang="zh-TW" altLang="en-US" dirty="0">
                <a:latin typeface="微軟正黑體" panose="020B0604030504040204" pitchFamily="34" charset="-120"/>
                <a:ea typeface="微軟正黑體" panose="020B0604030504040204" pitchFamily="34" charset="-120"/>
              </a:rPr>
              <a:t>日，王卫涉嫌严重违纪被</a:t>
            </a:r>
            <a:r>
              <a:rPr lang="zh-TW" altLang="en-US" dirty="0">
                <a:solidFill>
                  <a:srgbClr val="C00000"/>
                </a:solidFill>
                <a:latin typeface="微軟正黑體" panose="020B0604030504040204" pitchFamily="34" charset="-120"/>
                <a:ea typeface="微軟正黑體" panose="020B0604030504040204" pitchFamily="34" charset="-120"/>
              </a:rPr>
              <a:t>开除公职，移送法办。</a:t>
            </a:r>
            <a:endParaRPr lang="en-US" altLang="zh-TW" dirty="0">
              <a:solidFill>
                <a:srgbClr val="C00000"/>
              </a:solidFill>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中国电影发行放映公司委托北京科学教育电影制片厂摄制的恶毒污蔑法轮功的电影</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深渊──邪教的本质</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2002</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9</a:t>
            </a:r>
            <a:r>
              <a:rPr lang="zh-TW" altLang="en-US" dirty="0">
                <a:latin typeface="微軟正黑體" panose="020B0604030504040204" pitchFamily="34" charset="-120"/>
                <a:ea typeface="微軟正黑體" panose="020B0604030504040204" pitchFamily="34" charset="-120"/>
              </a:rPr>
              <a:t>月首映。</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参与的部门有大连市委宣传部、市精神文明办、市文化局等单位，</a:t>
            </a:r>
            <a:r>
              <a:rPr lang="zh-TW" altLang="en-US" dirty="0">
                <a:solidFill>
                  <a:srgbClr val="00B050"/>
                </a:solidFill>
                <a:latin typeface="微軟正黑體" panose="020B0604030504040204" pitchFamily="34" charset="-120"/>
                <a:ea typeface="微軟正黑體" panose="020B0604030504040204" pitchFamily="34" charset="-120"/>
              </a:rPr>
              <a:t>王卫</a:t>
            </a:r>
            <a:r>
              <a:rPr lang="zh-TW" altLang="en-US" dirty="0">
                <a:latin typeface="微軟正黑體" panose="020B0604030504040204" pitchFamily="34" charset="-120"/>
                <a:ea typeface="微軟正黑體" panose="020B0604030504040204" pitchFamily="34" charset="-120"/>
              </a:rPr>
              <a:t>当时任大连市委宣传部副部长，是主要责任人之一。</a:t>
            </a:r>
          </a:p>
        </p:txBody>
      </p:sp>
      <p:pic>
        <p:nvPicPr>
          <p:cNvPr id="3074" name="Picture 2" descr="王衛"/>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71882" y="2793884"/>
            <a:ext cx="1792413" cy="1862092"/>
          </a:xfrm>
          <a:prstGeom prst="rect">
            <a:avLst/>
          </a:prstGeom>
          <a:noFill/>
          <a:extLst>
            <a:ext uri="{909E8E84-426E-40DD-AFC4-6F175D3DCCD1}">
              <a14:hiddenFill xmlns:a14="http://schemas.microsoft.com/office/drawing/2010/main">
                <a:solidFill>
                  <a:srgbClr val="FFFFFF"/>
                </a:solidFill>
              </a14:hiddenFill>
            </a:ext>
          </a:extLst>
        </p:spPr>
      </p:pic>
      <p:sp>
        <p:nvSpPr>
          <p:cNvPr id="16" name="9-3. 長沙市官員惡報實例"/>
          <p:cNvSpPr txBox="1"/>
          <p:nvPr/>
        </p:nvSpPr>
        <p:spPr>
          <a:xfrm>
            <a:off x="225420" y="125973"/>
            <a:ext cx="7946980"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lang="en-US" altLang="zh-TW" sz="3200" dirty="0">
                <a:solidFill>
                  <a:schemeClr val="bg1"/>
                </a:solidFill>
                <a:latin typeface="微軟正黑體" panose="020B0604030504040204" pitchFamily="34" charset="-120"/>
                <a:ea typeface="微軟正黑體" panose="020B0604030504040204" pitchFamily="34" charset="-120"/>
              </a:rPr>
              <a:t>19-6. </a:t>
            </a:r>
            <a:r>
              <a:rPr lang="zh-TW" altLang="en-US" sz="3200" dirty="0">
                <a:solidFill>
                  <a:schemeClr val="bg1"/>
                </a:solidFill>
                <a:latin typeface="微軟正黑體" panose="020B0604030504040204" pitchFamily="34" charset="-120"/>
                <a:ea typeface="微軟正黑體" panose="020B0604030504040204" pitchFamily="34" charset="-120"/>
              </a:rPr>
              <a:t>诽谤法轮功，辽宁省广电官员遭恶报</a:t>
            </a:r>
            <a:endParaRPr lang="zh-TW" altLang="en-US" sz="1600"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808503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13400" y="125970"/>
            <a:ext cx="9130602"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fontAlgn="base"/>
            <a:r>
              <a:rPr lang="en-US" altLang="zh-TW" sz="3200" b="1" dirty="0">
                <a:solidFill>
                  <a:schemeClr val="bg1"/>
                </a:solidFill>
                <a:latin typeface="微軟正黑體" panose="020B0604030504040204" pitchFamily="34" charset="-120"/>
                <a:ea typeface="微軟正黑體" panose="020B0604030504040204" pitchFamily="34" charset="-120"/>
              </a:rPr>
              <a:t>19-7.</a:t>
            </a:r>
            <a:r>
              <a:rPr lang="en-US" altLang="zh-TW" sz="3200" dirty="0">
                <a:latin typeface="微軟正黑體" panose="020B0604030504040204" pitchFamily="34" charset="-120"/>
                <a:ea typeface="微軟正黑體" panose="020B0604030504040204" pitchFamily="34" charset="-120"/>
              </a:rPr>
              <a:t>-</a:t>
            </a:r>
            <a:r>
              <a:rPr lang="zh-TW" altLang="en-US" sz="3200" b="1" dirty="0">
                <a:solidFill>
                  <a:schemeClr val="bg1"/>
                </a:solidFill>
                <a:latin typeface="微軟正黑體" panose="020B0604030504040204" pitchFamily="34" charset="-120"/>
                <a:ea typeface="微軟正黑體" panose="020B0604030504040204" pitchFamily="34" charset="-120"/>
              </a:rPr>
              <a:t>助中共做恶的大陆媒体负责人遭恶报实例</a:t>
            </a:r>
          </a:p>
        </p:txBody>
      </p:sp>
      <p:sp>
        <p:nvSpPr>
          <p:cNvPr id="2" name="矩形 1"/>
          <p:cNvSpPr/>
          <p:nvPr/>
        </p:nvSpPr>
        <p:spPr>
          <a:xfrm>
            <a:off x="107504" y="980728"/>
            <a:ext cx="8915576" cy="5324535"/>
          </a:xfrm>
          <a:prstGeom prst="rect">
            <a:avLst/>
          </a:prstGeom>
        </p:spPr>
        <p:txBody>
          <a:bodyPr wrap="square">
            <a:spAutoFit/>
          </a:bodyPr>
          <a:lstStyle/>
          <a:p>
            <a:pPr fontAlgn="base"/>
            <a:r>
              <a:rPr lang="en-US" altLang="zh-TW" sz="2000" b="1" u="sng" dirty="0">
                <a:latin typeface="微軟正黑體" panose="020B0604030504040204" pitchFamily="34" charset="-120"/>
                <a:ea typeface="微軟正黑體" panose="020B0604030504040204" pitchFamily="34" charset="-120"/>
              </a:rPr>
              <a:t>《</a:t>
            </a:r>
            <a:r>
              <a:rPr lang="zh-TW" altLang="en-US" sz="2000" b="1" u="sng" dirty="0">
                <a:latin typeface="微軟正黑體" panose="020B0604030504040204" pitchFamily="34" charset="-120"/>
                <a:ea typeface="微軟正黑體" panose="020B0604030504040204" pitchFamily="34" charset="-120"/>
              </a:rPr>
              <a:t>河南日报</a:t>
            </a:r>
            <a:r>
              <a:rPr lang="en-US" altLang="zh-TW" sz="2000" b="1" u="sng" dirty="0">
                <a:latin typeface="微軟正黑體" panose="020B0604030504040204" pitchFamily="34" charset="-120"/>
                <a:ea typeface="微軟正黑體" panose="020B0604030504040204" pitchFamily="34" charset="-120"/>
              </a:rPr>
              <a:t>》</a:t>
            </a:r>
            <a:r>
              <a:rPr lang="zh-TW" altLang="en-US" sz="2000" b="1" u="sng" dirty="0">
                <a:latin typeface="微軟正黑體" panose="020B0604030504040204" pitchFamily="34" charset="-120"/>
                <a:ea typeface="微軟正黑體" panose="020B0604030504040204" pitchFamily="34" charset="-120"/>
              </a:rPr>
              <a:t>报业集团</a:t>
            </a:r>
            <a:r>
              <a:rPr lang="zh-TW" altLang="en-US" sz="2000" u="sng" dirty="0">
                <a:latin typeface="微軟正黑體" panose="020B0604030504040204" pitchFamily="34" charset="-120"/>
                <a:ea typeface="微軟正黑體" panose="020B0604030504040204" pitchFamily="34" charset="-120"/>
              </a:rPr>
              <a:t>原</a:t>
            </a:r>
            <a:r>
              <a:rPr lang="zh-TW" altLang="en-US" sz="2000" b="1" u="sng" dirty="0">
                <a:latin typeface="微軟正黑體" panose="020B0604030504040204" pitchFamily="34" charset="-120"/>
                <a:ea typeface="微軟正黑體" panose="020B0604030504040204" pitchFamily="34" charset="-120"/>
              </a:rPr>
              <a:t>董事长、</a:t>
            </a:r>
            <a:r>
              <a:rPr lang="zh-TW" altLang="en-US" sz="2000" u="sng" dirty="0">
                <a:latin typeface="微軟正黑體" panose="020B0604030504040204" pitchFamily="34" charset="-120"/>
                <a:ea typeface="微軟正黑體" panose="020B0604030504040204" pitchFamily="34" charset="-120"/>
              </a:rPr>
              <a:t>社长</a:t>
            </a:r>
            <a:r>
              <a:rPr lang="zh-TW" altLang="en-US" sz="2000" b="1" u="sng" dirty="0">
                <a:solidFill>
                  <a:srgbClr val="00B050"/>
                </a:solidFill>
                <a:latin typeface="微軟正黑體" panose="020B0604030504040204" pitchFamily="34" charset="-120"/>
                <a:ea typeface="微軟正黑體" panose="020B0604030504040204" pitchFamily="34" charset="-120"/>
              </a:rPr>
              <a:t>杨永德</a:t>
            </a:r>
            <a:r>
              <a:rPr lang="zh-TW" altLang="en-US" sz="2000" b="1" u="sng" dirty="0">
                <a:latin typeface="微軟正黑體" panose="020B0604030504040204" pitchFamily="34" charset="-120"/>
                <a:ea typeface="微軟正黑體" panose="020B0604030504040204" pitchFamily="34" charset="-120"/>
              </a:rPr>
              <a:t>诽谤法轮功　</a:t>
            </a:r>
            <a:r>
              <a:rPr lang="zh-TW" altLang="en-US" sz="2000" b="1" u="sng" dirty="0">
                <a:solidFill>
                  <a:srgbClr val="C00000"/>
                </a:solidFill>
                <a:latin typeface="微軟正黑體" panose="020B0604030504040204" pitchFamily="34" charset="-120"/>
                <a:ea typeface="微軟正黑體" panose="020B0604030504040204" pitchFamily="34" charset="-120"/>
              </a:rPr>
              <a:t>铁锚夺命</a:t>
            </a:r>
            <a:endParaRPr lang="en-US" altLang="zh-TW" sz="2000" b="1" u="sng" dirty="0">
              <a:solidFill>
                <a:srgbClr val="C00000"/>
              </a:solidFill>
              <a:latin typeface="微軟正黑體" panose="020B0604030504040204" pitchFamily="34" charset="-120"/>
              <a:ea typeface="微軟正黑體" panose="020B0604030504040204" pitchFamily="34" charset="-120"/>
            </a:endParaRPr>
          </a:p>
          <a:p>
            <a:pPr fontAlgn="base"/>
            <a:endParaRPr lang="zh-TW" altLang="en-US" sz="2000" u="sng" dirty="0">
              <a:solidFill>
                <a:srgbClr val="C00000"/>
              </a:solidFill>
              <a:latin typeface="微軟正黑體" panose="020B0604030504040204" pitchFamily="34" charset="-120"/>
              <a:ea typeface="微軟正黑體" panose="020B0604030504040204" pitchFamily="34" charset="-120"/>
            </a:endParaRPr>
          </a:p>
          <a:p>
            <a:pPr fontAlgn="base"/>
            <a:r>
              <a:rPr lang="zh-TW" altLang="en-US" sz="2000" dirty="0">
                <a:solidFill>
                  <a:srgbClr val="00B050"/>
                </a:solidFill>
                <a:latin typeface="微軟正黑體" panose="020B0604030504040204" pitchFamily="34" charset="-120"/>
                <a:ea typeface="微軟正黑體" panose="020B0604030504040204" pitchFamily="34" charset="-120"/>
              </a:rPr>
              <a:t>杨永德</a:t>
            </a:r>
            <a:r>
              <a:rPr lang="zh-TW" altLang="en-US" sz="2000" dirty="0">
                <a:latin typeface="微軟正黑體" panose="020B0604030504040204" pitchFamily="34" charset="-120"/>
                <a:ea typeface="微軟正黑體" panose="020B0604030504040204" pitchFamily="34" charset="-120"/>
              </a:rPr>
              <a:t>在掌控的多家报纸，大量刊载辱骂法轮功的内容，散布谎言，毒害民众。</a:t>
            </a:r>
          </a:p>
          <a:p>
            <a:pPr fontAlgn="base"/>
            <a:r>
              <a:rPr lang="en-US" altLang="zh-TW" sz="2000" dirty="0">
                <a:latin typeface="微軟正黑體" panose="020B0604030504040204" pitchFamily="34" charset="-120"/>
                <a:ea typeface="微軟正黑體" panose="020B0604030504040204" pitchFamily="34" charset="-120"/>
              </a:rPr>
              <a:t>2007</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2</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9</a:t>
            </a:r>
            <a:r>
              <a:rPr lang="zh-TW" altLang="en-US" sz="2000" dirty="0">
                <a:latin typeface="微軟正黑體" panose="020B0604030504040204" pitchFamily="34" charset="-120"/>
                <a:ea typeface="微軟正黑體" panose="020B0604030504040204" pitchFamily="34" charset="-120"/>
              </a:rPr>
              <a:t>日，杨永德搭乘游船在</a:t>
            </a:r>
            <a:r>
              <a:rPr lang="zh-TW" altLang="en-US" sz="2000" dirty="0">
                <a:solidFill>
                  <a:srgbClr val="C00000"/>
                </a:solidFill>
                <a:latin typeface="微軟正黑體" panose="020B0604030504040204" pitchFamily="34" charset="-120"/>
                <a:ea typeface="微軟正黑體" panose="020B0604030504040204" pitchFamily="34" charset="-120"/>
              </a:rPr>
              <a:t>越南</a:t>
            </a:r>
            <a:r>
              <a:rPr lang="zh-TW" altLang="en-US" sz="2000" dirty="0">
                <a:latin typeface="微軟正黑體" panose="020B0604030504040204" pitchFamily="34" charset="-120"/>
                <a:ea typeface="微軟正黑體" panose="020B0604030504040204" pitchFamily="34" charset="-120"/>
              </a:rPr>
              <a:t>芒街附近海面，他在船舷边接手机。</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当时云雾笼罩了周围的海面，能见度顿时变的极低。忽然听「咚」的一声巨响，</a:t>
            </a:r>
            <a:r>
              <a:rPr lang="zh-TW" altLang="en-US" sz="2000" dirty="0">
                <a:solidFill>
                  <a:srgbClr val="C00000"/>
                </a:solidFill>
                <a:latin typeface="微軟正黑體" panose="020B0604030504040204" pitchFamily="34" charset="-120"/>
                <a:ea typeface="微軟正黑體" panose="020B0604030504040204" pitchFamily="34" charset="-120"/>
              </a:rPr>
              <a:t>游船与一艘运煤船相撞。船身猛的一颠，将杨抛向大海。杨在冰冷的海水里拼命挣扎。游船紧急抛锚停航，铁锚恰巧击中杨永德头部，结束他</a:t>
            </a:r>
            <a:r>
              <a:rPr lang="en-US" altLang="zh-TW" sz="2000" dirty="0">
                <a:solidFill>
                  <a:srgbClr val="C00000"/>
                </a:solidFill>
                <a:latin typeface="微軟正黑體" panose="020B0604030504040204" pitchFamily="34" charset="-120"/>
                <a:ea typeface="微軟正黑體" panose="020B0604030504040204" pitchFamily="34" charset="-120"/>
              </a:rPr>
              <a:t>64</a:t>
            </a:r>
            <a:r>
              <a:rPr lang="zh-TW" altLang="en-US" sz="2000" dirty="0">
                <a:solidFill>
                  <a:srgbClr val="C00000"/>
                </a:solidFill>
                <a:latin typeface="微軟正黑體" panose="020B0604030504040204" pitchFamily="34" charset="-120"/>
                <a:ea typeface="微軟正黑體" panose="020B0604030504040204" pitchFamily="34" charset="-120"/>
              </a:rPr>
              <a:t>岁的生命。</a:t>
            </a:r>
            <a:endParaRPr lang="en-US" altLang="zh-TW" sz="2000" dirty="0">
              <a:solidFill>
                <a:srgbClr val="C00000"/>
              </a:solidFill>
              <a:latin typeface="微軟正黑體" panose="020B0604030504040204" pitchFamily="34" charset="-120"/>
              <a:ea typeface="微軟正黑體" panose="020B0604030504040204" pitchFamily="34" charset="-120"/>
            </a:endParaRPr>
          </a:p>
          <a:p>
            <a:pPr fontAlgn="base"/>
            <a:endParaRPr lang="en-US" altLang="zh-TW" sz="2000" dirty="0">
              <a:solidFill>
                <a:srgbClr val="C00000"/>
              </a:solidFill>
              <a:latin typeface="微軟正黑體" panose="020B0604030504040204" pitchFamily="34" charset="-120"/>
              <a:ea typeface="微軟正黑體" panose="020B0604030504040204" pitchFamily="34" charset="-120"/>
            </a:endParaRPr>
          </a:p>
          <a:p>
            <a:pPr fontAlgn="base"/>
            <a:r>
              <a:rPr lang="zh-TW" altLang="en-US" sz="2000" b="1" u="sng" dirty="0">
                <a:latin typeface="微軟正黑體" panose="020B0604030504040204" pitchFamily="34" charset="-120"/>
                <a:ea typeface="微軟正黑體" panose="020B0604030504040204" pitchFamily="34" charset="-120"/>
              </a:rPr>
              <a:t>原</a:t>
            </a:r>
            <a:r>
              <a:rPr lang="en-US" altLang="zh-TW" sz="2000" b="1" u="sng" dirty="0">
                <a:latin typeface="微軟正黑體" panose="020B0604030504040204" pitchFamily="34" charset="-120"/>
                <a:ea typeface="微軟正黑體" panose="020B0604030504040204" pitchFamily="34" charset="-120"/>
              </a:rPr>
              <a:t>《</a:t>
            </a:r>
            <a:r>
              <a:rPr lang="zh-TW" altLang="en-US" sz="2000" b="1" u="sng" dirty="0">
                <a:latin typeface="微軟正黑體" panose="020B0604030504040204" pitchFamily="34" charset="-120"/>
                <a:ea typeface="微軟正黑體" panose="020B0604030504040204" pitchFamily="34" charset="-120"/>
              </a:rPr>
              <a:t>长春日报</a:t>
            </a:r>
            <a:r>
              <a:rPr lang="en-US" altLang="zh-TW" sz="2000" b="1" u="sng" dirty="0">
                <a:latin typeface="微軟正黑體" panose="020B0604030504040204" pitchFamily="34" charset="-120"/>
                <a:ea typeface="微軟正黑體" panose="020B0604030504040204" pitchFamily="34" charset="-120"/>
              </a:rPr>
              <a:t>》</a:t>
            </a:r>
            <a:r>
              <a:rPr lang="zh-TW" altLang="en-US" sz="2000" b="1" u="sng" dirty="0">
                <a:latin typeface="微軟正黑體" panose="020B0604030504040204" pitchFamily="34" charset="-120"/>
                <a:ea typeface="微軟正黑體" panose="020B0604030504040204" pitchFamily="34" charset="-120"/>
              </a:rPr>
              <a:t>集团总裁，</a:t>
            </a:r>
            <a:r>
              <a:rPr lang="zh-TW" altLang="en-US" sz="2000" b="1" u="sng" dirty="0">
                <a:solidFill>
                  <a:srgbClr val="00B050"/>
                </a:solidFill>
                <a:latin typeface="微軟正黑體" panose="020B0604030504040204" pitchFamily="34" charset="-120"/>
                <a:ea typeface="微軟正黑體" panose="020B0604030504040204" pitchFamily="34" charset="-120"/>
              </a:rPr>
              <a:t>王坤</a:t>
            </a:r>
            <a:r>
              <a:rPr lang="zh-TW" altLang="en-US" sz="2000" b="1" u="sng" dirty="0">
                <a:latin typeface="微軟正黑體" panose="020B0604030504040204" pitchFamily="34" charset="-120"/>
                <a:ea typeface="微軟正黑體" panose="020B0604030504040204" pitchFamily="34" charset="-120"/>
              </a:rPr>
              <a:t>刊登诬蔑文章害人，</a:t>
            </a:r>
            <a:r>
              <a:rPr lang="zh-TW" altLang="en-US" sz="2000" b="1" u="sng" dirty="0">
                <a:solidFill>
                  <a:srgbClr val="C00000"/>
                </a:solidFill>
                <a:latin typeface="微軟正黑體" panose="020B0604030504040204" pitchFamily="34" charset="-120"/>
                <a:ea typeface="微軟正黑體" panose="020B0604030504040204" pitchFamily="34" charset="-120"/>
              </a:rPr>
              <a:t>癌症死亡</a:t>
            </a:r>
            <a:endParaRPr lang="en-US" altLang="zh-TW" sz="2000" b="1" u="sng" dirty="0">
              <a:solidFill>
                <a:srgbClr val="C00000"/>
              </a:solidFill>
              <a:latin typeface="微軟正黑體" panose="020B0604030504040204" pitchFamily="34" charset="-120"/>
              <a:ea typeface="微軟正黑體" panose="020B0604030504040204" pitchFamily="34" charset="-120"/>
            </a:endParaRPr>
          </a:p>
          <a:p>
            <a:pPr fontAlgn="base"/>
            <a:endParaRPr lang="zh-TW" altLang="en-US" sz="2000" u="sng" dirty="0">
              <a:solidFill>
                <a:srgbClr val="C00000"/>
              </a:solidFill>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王坤，女，多次在党员干部会上强调党报机构干部和党员绝不允许炼法轮功。</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在她的授意下</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长春日报</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长春晚报</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大量刊登与转载对法轮功的诬陷造谣文章，毒害广大读者，影响极坏。</a:t>
            </a: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由于王坤严重失德，品行变异，致使单位邪气上升，行贿成风，</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七、八名干部被司法部门法办，</a:t>
            </a:r>
            <a:r>
              <a:rPr lang="zh-TW" altLang="en-US" sz="2000" dirty="0">
                <a:solidFill>
                  <a:srgbClr val="C00000"/>
                </a:solidFill>
                <a:latin typeface="微軟正黑體" panose="020B0604030504040204" pitchFamily="34" charset="-120"/>
                <a:ea typeface="微軟正黑體" panose="020B0604030504040204" pitchFamily="34" charset="-120"/>
              </a:rPr>
              <a:t>她本人被撤职双规。</a:t>
            </a:r>
            <a:endParaRPr lang="en-US" altLang="zh-TW" sz="2000" dirty="0">
              <a:solidFill>
                <a:srgbClr val="C00000"/>
              </a:solidFill>
              <a:latin typeface="微軟正黑體" panose="020B0604030504040204" pitchFamily="34" charset="-120"/>
              <a:ea typeface="微軟正黑體" panose="020B0604030504040204" pitchFamily="34" charset="-120"/>
            </a:endParaRPr>
          </a:p>
          <a:p>
            <a:pPr fontAlgn="base"/>
            <a:r>
              <a:rPr lang="en-US" altLang="zh-TW" sz="2000" dirty="0">
                <a:solidFill>
                  <a:srgbClr val="C00000"/>
                </a:solidFill>
                <a:latin typeface="微軟正黑體" panose="020B0604030504040204" pitchFamily="34" charset="-120"/>
                <a:ea typeface="微軟正黑體" panose="020B0604030504040204" pitchFamily="34" charset="-120"/>
              </a:rPr>
              <a:t>2009</a:t>
            </a:r>
            <a:r>
              <a:rPr lang="zh-TW" altLang="en-US" sz="2000" dirty="0">
                <a:solidFill>
                  <a:srgbClr val="C00000"/>
                </a:solidFill>
                <a:latin typeface="微軟正黑體" panose="020B0604030504040204" pitchFamily="34" charset="-120"/>
                <a:ea typeface="微軟正黑體" panose="020B0604030504040204" pitchFamily="34" charset="-120"/>
              </a:rPr>
              <a:t>年新年期间，</a:t>
            </a:r>
            <a:r>
              <a:rPr lang="en-US" altLang="zh-TW" sz="2000" dirty="0">
                <a:solidFill>
                  <a:srgbClr val="C00000"/>
                </a:solidFill>
                <a:latin typeface="微軟正黑體" panose="020B0604030504040204" pitchFamily="34" charset="-120"/>
                <a:ea typeface="微軟正黑體" panose="020B0604030504040204" pitchFamily="34" charset="-120"/>
              </a:rPr>
              <a:t>55</a:t>
            </a:r>
            <a:r>
              <a:rPr lang="zh-TW" altLang="en-US" sz="2000" dirty="0">
                <a:solidFill>
                  <a:srgbClr val="C00000"/>
                </a:solidFill>
                <a:latin typeface="微軟正黑體" panose="020B0604030504040204" pitchFamily="34" charset="-120"/>
                <a:ea typeface="微軟正黑體" panose="020B0604030504040204" pitchFamily="34" charset="-120"/>
              </a:rPr>
              <a:t>岁的王坤遭恶报，死于癌症，</a:t>
            </a:r>
            <a:r>
              <a:rPr lang="zh-TW" altLang="en-US" sz="2000" dirty="0">
                <a:latin typeface="微軟正黑體" panose="020B0604030504040204" pitchFamily="34" charset="-120"/>
                <a:ea typeface="微軟正黑體" panose="020B0604030504040204" pitchFamily="34" charset="-120"/>
              </a:rPr>
              <a:t>应验善恶有报的古训。</a:t>
            </a:r>
          </a:p>
        </p:txBody>
      </p:sp>
    </p:spTree>
    <p:extLst>
      <p:ext uri="{BB962C8B-B14F-4D97-AF65-F5344CB8AC3E}">
        <p14:creationId xmlns:p14="http://schemas.microsoft.com/office/powerpoint/2010/main" val="33040151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13400" y="125970"/>
            <a:ext cx="9130602" cy="5847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fontAlgn="base"/>
            <a:r>
              <a:rPr lang="en-US" altLang="zh-TW" sz="2400" dirty="0">
                <a:solidFill>
                  <a:schemeClr val="bg1"/>
                </a:solidFill>
                <a:latin typeface="微軟正黑體" panose="020B0604030504040204" pitchFamily="34" charset="-120"/>
                <a:ea typeface="微軟正黑體" panose="020B0604030504040204" pitchFamily="34" charset="-120"/>
              </a:rPr>
              <a:t> </a:t>
            </a:r>
            <a:r>
              <a:rPr lang="en-US" altLang="zh-TW" sz="3200" b="1" dirty="0">
                <a:solidFill>
                  <a:schemeClr val="bg1"/>
                </a:solidFill>
                <a:latin typeface="微軟正黑體" panose="020B0604030504040204" pitchFamily="34" charset="-120"/>
                <a:ea typeface="微軟正黑體" panose="020B0604030504040204" pitchFamily="34" charset="-120"/>
              </a:rPr>
              <a:t>19-8. </a:t>
            </a:r>
            <a:r>
              <a:rPr lang="zh-TW" altLang="en-US" sz="3200" b="1" dirty="0">
                <a:solidFill>
                  <a:schemeClr val="bg1"/>
                </a:solidFill>
                <a:latin typeface="微軟正黑體" panose="020B0604030504040204" pitchFamily="34" charset="-120"/>
                <a:ea typeface="微軟正黑體" panose="020B0604030504040204" pitchFamily="34" charset="-120"/>
              </a:rPr>
              <a:t>助中共做恶的大陆媒体负责人遭恶报实例</a:t>
            </a:r>
          </a:p>
        </p:txBody>
      </p:sp>
      <p:sp>
        <p:nvSpPr>
          <p:cNvPr id="6" name="矩形 5"/>
          <p:cNvSpPr/>
          <p:nvPr/>
        </p:nvSpPr>
        <p:spPr>
          <a:xfrm>
            <a:off x="142775" y="988963"/>
            <a:ext cx="8892480" cy="5324535"/>
          </a:xfrm>
          <a:prstGeom prst="rect">
            <a:avLst/>
          </a:prstGeom>
        </p:spPr>
        <p:txBody>
          <a:bodyPr wrap="square">
            <a:spAutoFit/>
          </a:bodyPr>
          <a:lstStyle/>
          <a:p>
            <a:pPr fontAlgn="base"/>
            <a:r>
              <a:rPr lang="zh-TW" altLang="en-US" sz="2000" b="1" u="sng">
                <a:latin typeface="微軟正黑體" panose="020B0604030504040204" pitchFamily="34" charset="-120"/>
                <a:ea typeface="微軟正黑體" panose="020B0604030504040204" pitchFamily="34" charset="-120"/>
              </a:rPr>
              <a:t>内蒙古</a:t>
            </a:r>
            <a:r>
              <a:rPr lang="en-US" altLang="zh-TW" sz="2000" b="1" u="sng">
                <a:latin typeface="微軟正黑體" panose="020B0604030504040204" pitchFamily="34" charset="-120"/>
                <a:ea typeface="微軟正黑體" panose="020B0604030504040204" pitchFamily="34" charset="-120"/>
              </a:rPr>
              <a:t>《</a:t>
            </a:r>
            <a:r>
              <a:rPr lang="zh-TW" altLang="en-US" sz="2000" b="1" u="sng">
                <a:latin typeface="微軟正黑體" panose="020B0604030504040204" pitchFamily="34" charset="-120"/>
                <a:ea typeface="微軟正黑體" panose="020B0604030504040204" pitchFamily="34" charset="-120"/>
              </a:rPr>
              <a:t>赤峰日报</a:t>
            </a:r>
            <a:r>
              <a:rPr lang="en-US" altLang="zh-TW" sz="2000" b="1" u="sng">
                <a:latin typeface="微軟正黑體" panose="020B0604030504040204" pitchFamily="34" charset="-120"/>
                <a:ea typeface="微軟正黑體" panose="020B0604030504040204" pitchFamily="34" charset="-120"/>
              </a:rPr>
              <a:t>》</a:t>
            </a:r>
            <a:r>
              <a:rPr lang="zh-TW" altLang="en-US" sz="2000" b="1" u="sng">
                <a:latin typeface="微軟正黑體" panose="020B0604030504040204" pitchFamily="34" charset="-120"/>
                <a:ea typeface="微軟正黑體" panose="020B0604030504040204" pitchFamily="34" charset="-120"/>
              </a:rPr>
              <a:t>总编</a:t>
            </a:r>
            <a:r>
              <a:rPr lang="zh-TW" altLang="en-US" sz="2000" b="1" u="sng">
                <a:solidFill>
                  <a:srgbClr val="00B050"/>
                </a:solidFill>
                <a:latin typeface="微軟正黑體" panose="020B0604030504040204" pitchFamily="34" charset="-120"/>
                <a:ea typeface="微軟正黑體" panose="020B0604030504040204" pitchFamily="34" charset="-120"/>
              </a:rPr>
              <a:t>王然，</a:t>
            </a:r>
            <a:r>
              <a:rPr lang="zh-TW" altLang="en-US" sz="2000" b="1" u="sng">
                <a:solidFill>
                  <a:srgbClr val="C00000"/>
                </a:solidFill>
                <a:latin typeface="微軟正黑體" panose="020B0604030504040204" pitchFamily="34" charset="-120"/>
                <a:ea typeface="微軟正黑體" panose="020B0604030504040204" pitchFamily="34" charset="-120"/>
              </a:rPr>
              <a:t>遭恶报癌症死亡</a:t>
            </a:r>
            <a:endParaRPr lang="en-US" altLang="zh-TW" sz="2000" b="1" u="sng" dirty="0">
              <a:solidFill>
                <a:srgbClr val="C00000"/>
              </a:solidFill>
              <a:latin typeface="微軟正黑體" panose="020B0604030504040204" pitchFamily="34" charset="-120"/>
              <a:ea typeface="微軟正黑體" panose="020B0604030504040204" pitchFamily="34" charset="-120"/>
            </a:endParaRPr>
          </a:p>
          <a:p>
            <a:pPr fontAlgn="base"/>
            <a:r>
              <a:rPr lang="zh-TW" altLang="en-US" sz="2000">
                <a:latin typeface="微軟正黑體" panose="020B0604030504040204" pitchFamily="34" charset="-120"/>
                <a:ea typeface="微軟正黑體" panose="020B0604030504040204" pitchFamily="34" charset="-120"/>
              </a:rPr>
              <a:t>内蒙古</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赤峰日报</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发表了大量诽谤法轮功的文章，毒害了众多世人，加剧了当地迫害法轮功学员的形势，总编王然对此负有重大责任。</a:t>
            </a:r>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dirty="0">
                <a:latin typeface="微軟正黑體" panose="020B0604030504040204" pitchFamily="34" charset="-120"/>
                <a:ea typeface="微軟正黑體" panose="020B0604030504040204" pitchFamily="34" charset="-120"/>
              </a:rPr>
              <a:t>2005</a:t>
            </a:r>
            <a:r>
              <a:rPr lang="zh-TW" altLang="en-US" sz="2000" dirty="0">
                <a:latin typeface="微軟正黑體" panose="020B0604030504040204" pitchFamily="34" charset="-120"/>
                <a:ea typeface="微軟正黑體" panose="020B0604030504040204" pitchFamily="34" charset="-120"/>
              </a:rPr>
              <a:t>年，</a:t>
            </a:r>
            <a:r>
              <a:rPr lang="zh-TW" altLang="en-US" sz="2000" b="1" dirty="0">
                <a:solidFill>
                  <a:srgbClr val="00B050"/>
                </a:solidFill>
                <a:latin typeface="微軟正黑體" panose="020B0604030504040204" pitchFamily="34" charset="-120"/>
                <a:ea typeface="微軟正黑體" panose="020B0604030504040204" pitchFamily="34" charset="-120"/>
              </a:rPr>
              <a:t>王然</a:t>
            </a:r>
            <a:r>
              <a:rPr lang="zh-TW" altLang="en-US" sz="2000">
                <a:latin typeface="微軟正黑體" panose="020B0604030504040204" pitchFamily="34" charset="-120"/>
                <a:ea typeface="微軟正黑體" panose="020B0604030504040204" pitchFamily="34" charset="-120"/>
              </a:rPr>
              <a:t>得</a:t>
            </a:r>
            <a:r>
              <a:rPr lang="zh-TW" altLang="en-US" sz="2000">
                <a:solidFill>
                  <a:srgbClr val="C00000"/>
                </a:solidFill>
                <a:latin typeface="微軟正黑體" panose="020B0604030504040204" pitchFamily="34" charset="-120"/>
                <a:ea typeface="微軟正黑體" panose="020B0604030504040204" pitchFamily="34" charset="-120"/>
              </a:rPr>
              <a:t>癌症</a:t>
            </a:r>
            <a:r>
              <a:rPr lang="zh-TW" altLang="en-US" sz="2000">
                <a:latin typeface="微軟正黑體" panose="020B0604030504040204" pitchFamily="34" charset="-120"/>
                <a:ea typeface="微軟正黑體" panose="020B0604030504040204" pitchFamily="34" charset="-120"/>
              </a:rPr>
              <a:t>做一次手术，</a:t>
            </a:r>
            <a:r>
              <a:rPr lang="en-US" altLang="zh-TW" sz="2000" dirty="0">
                <a:latin typeface="微軟正黑體" panose="020B0604030504040204" pitchFamily="34" charset="-120"/>
                <a:ea typeface="微軟正黑體" panose="020B0604030504040204" pitchFamily="34" charset="-120"/>
              </a:rPr>
              <a:t>2006</a:t>
            </a:r>
            <a:r>
              <a:rPr lang="zh-TW" altLang="en-US" sz="2000" dirty="0">
                <a:latin typeface="微軟正黑體" panose="020B0604030504040204" pitchFamily="34" charset="-120"/>
                <a:ea typeface="微軟正黑體" panose="020B0604030504040204" pitchFamily="34" charset="-120"/>
              </a:rPr>
              <a:t>年再</a:t>
            </a:r>
            <a:r>
              <a:rPr lang="zh-TW" altLang="en-US" sz="2000">
                <a:latin typeface="微軟正黑體" panose="020B0604030504040204" pitchFamily="34" charset="-120"/>
                <a:ea typeface="微軟正黑體" panose="020B0604030504040204" pitchFamily="34" charset="-120"/>
              </a:rPr>
              <a:t>一次得</a:t>
            </a:r>
            <a:r>
              <a:rPr lang="zh-TW" altLang="en-US" sz="2000">
                <a:solidFill>
                  <a:srgbClr val="C00000"/>
                </a:solidFill>
                <a:latin typeface="微軟正黑體" panose="020B0604030504040204" pitchFamily="34" charset="-120"/>
                <a:ea typeface="微軟正黑體" panose="020B0604030504040204" pitchFamily="34" charset="-120"/>
              </a:rPr>
              <a:t>癌症后做了换肝手术</a:t>
            </a:r>
            <a:r>
              <a:rPr lang="zh-TW" altLang="en-US" sz="200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a:solidFill>
                  <a:srgbClr val="C00000"/>
                </a:solidFill>
                <a:latin typeface="微軟正黑體" panose="020B0604030504040204" pitchFamily="34" charset="-120"/>
                <a:ea typeface="微軟正黑體" panose="020B0604030504040204" pitchFamily="34" charset="-120"/>
              </a:rPr>
              <a:t>无效死亡，当年约五十三、四岁。</a:t>
            </a:r>
            <a:endParaRPr lang="en-US" altLang="zh-TW" sz="2000" dirty="0">
              <a:solidFill>
                <a:srgbClr val="C00000"/>
              </a:solidFill>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en-US" altLang="zh-TW" sz="2000" b="1" u="sng">
                <a:latin typeface="微軟正黑體" panose="020B0604030504040204" pitchFamily="34" charset="-120"/>
                <a:ea typeface="微軟正黑體" panose="020B0604030504040204" pitchFamily="34" charset="-120"/>
              </a:rPr>
              <a:t>《</a:t>
            </a:r>
            <a:r>
              <a:rPr lang="zh-TW" altLang="en-US" sz="2000" b="1" u="sng">
                <a:latin typeface="微軟正黑體" panose="020B0604030504040204" pitchFamily="34" charset="-120"/>
                <a:ea typeface="微軟正黑體" panose="020B0604030504040204" pitchFamily="34" charset="-120"/>
              </a:rPr>
              <a:t>赤峰日报</a:t>
            </a:r>
            <a:r>
              <a:rPr lang="en-US" altLang="zh-TW" sz="2000" b="1" u="sng">
                <a:latin typeface="微軟正黑體" panose="020B0604030504040204" pitchFamily="34" charset="-120"/>
                <a:ea typeface="微軟正黑體" panose="020B0604030504040204" pitchFamily="34" charset="-120"/>
              </a:rPr>
              <a:t>》</a:t>
            </a:r>
            <a:r>
              <a:rPr lang="zh-TW" altLang="en-US" sz="2000" b="1" u="sng">
                <a:latin typeface="微軟正黑體" panose="020B0604030504040204" pitchFamily="34" charset="-120"/>
                <a:ea typeface="微軟正黑體" panose="020B0604030504040204" pitchFamily="34" charset="-120"/>
              </a:rPr>
              <a:t>副主编（原</a:t>
            </a:r>
            <a:r>
              <a:rPr lang="en-US" altLang="zh-TW" sz="2000" b="1" u="sng">
                <a:latin typeface="微軟正黑體" panose="020B0604030504040204" pitchFamily="34" charset="-120"/>
                <a:ea typeface="微軟正黑體" panose="020B0604030504040204" pitchFamily="34" charset="-120"/>
              </a:rPr>
              <a:t>《</a:t>
            </a:r>
            <a:r>
              <a:rPr lang="zh-TW" altLang="en-US" sz="2000" b="1" u="sng">
                <a:latin typeface="微軟正黑體" panose="020B0604030504040204" pitchFamily="34" charset="-120"/>
                <a:ea typeface="微軟正黑體" panose="020B0604030504040204" pitchFamily="34" charset="-120"/>
              </a:rPr>
              <a:t>红山晚报</a:t>
            </a:r>
            <a:r>
              <a:rPr lang="en-US" altLang="zh-TW" sz="2000" b="1" u="sng">
                <a:latin typeface="微軟正黑體" panose="020B0604030504040204" pitchFamily="34" charset="-120"/>
                <a:ea typeface="微軟正黑體" panose="020B0604030504040204" pitchFamily="34" charset="-120"/>
              </a:rPr>
              <a:t>》</a:t>
            </a:r>
            <a:r>
              <a:rPr lang="zh-TW" altLang="en-US" sz="2000" b="1" u="sng">
                <a:latin typeface="微軟正黑體" panose="020B0604030504040204" pitchFamily="34" charset="-120"/>
                <a:ea typeface="微軟正黑體" panose="020B0604030504040204" pitchFamily="34" charset="-120"/>
              </a:rPr>
              <a:t>总编）</a:t>
            </a:r>
            <a:r>
              <a:rPr lang="zh-TW" altLang="en-US" sz="2000" b="1" u="sng">
                <a:solidFill>
                  <a:srgbClr val="00B050"/>
                </a:solidFill>
                <a:latin typeface="微軟正黑體" panose="020B0604030504040204" pitchFamily="34" charset="-120"/>
                <a:ea typeface="微軟正黑體" panose="020B0604030504040204" pitchFamily="34" charset="-120"/>
              </a:rPr>
              <a:t>展国龙</a:t>
            </a:r>
            <a:r>
              <a:rPr lang="zh-TW" altLang="en-US" sz="2000" b="1" u="sng">
                <a:latin typeface="微軟正黑體" panose="020B0604030504040204" pitchFamily="34" charset="-120"/>
                <a:ea typeface="微軟正黑體" panose="020B0604030504040204" pitchFamily="34" charset="-120"/>
              </a:rPr>
              <a:t>，</a:t>
            </a:r>
            <a:r>
              <a:rPr lang="zh-TW" altLang="en-US" sz="2000" b="1" u="sng">
                <a:solidFill>
                  <a:srgbClr val="C00000"/>
                </a:solidFill>
                <a:latin typeface="微軟正黑體" panose="020B0604030504040204" pitchFamily="34" charset="-120"/>
                <a:ea typeface="微軟正黑體" panose="020B0604030504040204" pitchFamily="34" charset="-120"/>
              </a:rPr>
              <a:t>车祸死亡</a:t>
            </a:r>
            <a:endParaRPr lang="en-US" altLang="zh-TW" sz="2000" b="1" u="sng" dirty="0">
              <a:solidFill>
                <a:srgbClr val="C00000"/>
              </a:solidFill>
              <a:latin typeface="微軟正黑體" panose="020B0604030504040204" pitchFamily="34" charset="-120"/>
              <a:ea typeface="微軟正黑體" panose="020B0604030504040204" pitchFamily="34" charset="-120"/>
            </a:endParaRPr>
          </a:p>
          <a:p>
            <a:pPr fontAlgn="base"/>
            <a:r>
              <a:rPr lang="zh-TW" altLang="en-US" sz="2000">
                <a:latin typeface="微軟正黑體" panose="020B0604030504040204" pitchFamily="34" charset="-120"/>
                <a:ea typeface="微軟正黑體" panose="020B0604030504040204" pitchFamily="34" charset="-120"/>
              </a:rPr>
              <a:t>展国龙任</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红山晚报</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总编期间，积极参与诽谤法轮功，最终落得可悲的下场。</a:t>
            </a:r>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a:latin typeface="微軟正黑體" panose="020B0604030504040204" pitchFamily="34" charset="-120"/>
                <a:ea typeface="微軟正黑體" panose="020B0604030504040204" pitchFamily="34" charset="-120"/>
              </a:rPr>
              <a:t>2008</a:t>
            </a:r>
            <a:r>
              <a:rPr lang="zh-TW" altLang="en-US" sz="2000">
                <a:latin typeface="微軟正黑體" panose="020B0604030504040204" pitchFamily="34" charset="-120"/>
                <a:ea typeface="微軟正黑體" panose="020B0604030504040204" pitchFamily="34" charset="-120"/>
              </a:rPr>
              <a:t>年开自家车回老家途中，车被一辆重型货车从后面撞碎，</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a:solidFill>
                  <a:srgbClr val="C00000"/>
                </a:solidFill>
                <a:latin typeface="微軟正黑體" panose="020B0604030504040204" pitchFamily="34" charset="-120"/>
                <a:ea typeface="微軟正黑體" panose="020B0604030504040204" pitchFamily="34" charset="-120"/>
              </a:rPr>
              <a:t>他和他母亲、保姆三人当场死亡，年四十九岁。</a:t>
            </a:r>
            <a:endParaRPr lang="en-US" altLang="zh-TW" sz="2000" dirty="0">
              <a:solidFill>
                <a:srgbClr val="C00000"/>
              </a:solidFill>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b="1" u="sng">
                <a:latin typeface="微軟正黑體" panose="020B0604030504040204" pitchFamily="34" charset="-120"/>
                <a:ea typeface="微軟正黑體" panose="020B0604030504040204" pitchFamily="34" charset="-120"/>
              </a:rPr>
              <a:t>《</a:t>
            </a:r>
            <a:r>
              <a:rPr lang="zh-TW" altLang="en-US" sz="2000" b="1" u="sng">
                <a:latin typeface="微軟正黑體" panose="020B0604030504040204" pitchFamily="34" charset="-120"/>
                <a:ea typeface="微軟正黑體" panose="020B0604030504040204" pitchFamily="34" charset="-120"/>
              </a:rPr>
              <a:t>甘肃日报</a:t>
            </a:r>
            <a:r>
              <a:rPr lang="en-US" altLang="zh-TW" sz="2000" b="1" u="sng">
                <a:latin typeface="微軟正黑體" panose="020B0604030504040204" pitchFamily="34" charset="-120"/>
                <a:ea typeface="微軟正黑體" panose="020B0604030504040204" pitchFamily="34" charset="-120"/>
              </a:rPr>
              <a:t>》</a:t>
            </a:r>
            <a:r>
              <a:rPr lang="zh-TW" altLang="en-US" sz="2000" b="1" u="sng">
                <a:latin typeface="微軟正黑體" panose="020B0604030504040204" pitchFamily="34" charset="-120"/>
                <a:ea typeface="微軟正黑體" panose="020B0604030504040204" pitchFamily="34" charset="-120"/>
              </a:rPr>
              <a:t>社社长，</a:t>
            </a:r>
            <a:r>
              <a:rPr lang="zh-TW" altLang="en-US" sz="2000" b="1" u="sng">
                <a:solidFill>
                  <a:srgbClr val="00B050"/>
                </a:solidFill>
                <a:latin typeface="微軟正黑體" panose="020B0604030504040204" pitchFamily="34" charset="-120"/>
                <a:ea typeface="微軟正黑體" panose="020B0604030504040204" pitchFamily="34" charset="-120"/>
              </a:rPr>
              <a:t>石星光</a:t>
            </a:r>
            <a:r>
              <a:rPr lang="zh-TW" altLang="en-US" sz="2000" u="sng">
                <a:latin typeface="微軟正黑體" panose="020B0604030504040204" pitchFamily="34" charset="-120"/>
                <a:ea typeface="微軟正黑體" panose="020B0604030504040204" pitchFamily="34" charset="-120"/>
              </a:rPr>
              <a:t>，</a:t>
            </a:r>
            <a:r>
              <a:rPr lang="zh-TW" altLang="en-US" sz="2000" b="1" u="sng">
                <a:solidFill>
                  <a:srgbClr val="C00000"/>
                </a:solidFill>
                <a:latin typeface="微軟正黑體" panose="020B0604030504040204" pitchFamily="34" charset="-120"/>
                <a:ea typeface="微軟正黑體" panose="020B0604030504040204" pitchFamily="34" charset="-120"/>
              </a:rPr>
              <a:t>恶报死亡</a:t>
            </a:r>
            <a:endParaRPr lang="zh-TW" altLang="en-US" sz="2000" u="sng" dirty="0">
              <a:solidFill>
                <a:srgbClr val="C00000"/>
              </a:solidFill>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石星光，</a:t>
            </a:r>
            <a:r>
              <a:rPr lang="en-US" altLang="zh-TW" sz="2000" dirty="0">
                <a:latin typeface="微軟正黑體" panose="020B0604030504040204" pitchFamily="34" charset="-120"/>
                <a:ea typeface="微軟正黑體" panose="020B0604030504040204" pitchFamily="34" charset="-120"/>
              </a:rPr>
              <a:t>1999</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a:t>
            </a:r>
            <a:r>
              <a:rPr lang="zh-TW" altLang="en-US" sz="2000" dirty="0">
                <a:latin typeface="微軟正黑體" panose="020B0604030504040204" pitchFamily="34" charset="-120"/>
                <a:ea typeface="微軟正黑體" panose="020B0604030504040204" pitchFamily="34" charset="-120"/>
              </a:rPr>
              <a:t>月到</a:t>
            </a:r>
            <a:r>
              <a:rPr lang="en-US" altLang="zh-TW" sz="2000" dirty="0">
                <a:latin typeface="微軟正黑體" panose="020B0604030504040204" pitchFamily="34" charset="-120"/>
                <a:ea typeface="微軟正黑體" panose="020B0604030504040204" pitchFamily="34" charset="-120"/>
              </a:rPr>
              <a:t>2005</a:t>
            </a:r>
            <a:r>
              <a:rPr lang="zh-TW" altLang="en-US" sz="2000">
                <a:latin typeface="微軟正黑體" panose="020B0604030504040204" pitchFamily="34" charset="-120"/>
                <a:ea typeface="微軟正黑體" panose="020B0604030504040204" pitchFamily="34" charset="-120"/>
              </a:rPr>
              <a:t>年</a:t>
            </a:r>
            <a:r>
              <a:rPr lang="en-US" altLang="zh-TW" sz="2000">
                <a:latin typeface="微軟正黑體" panose="020B0604030504040204" pitchFamily="34" charset="-120"/>
                <a:ea typeface="微軟正黑體" panose="020B0604030504040204" pitchFamily="34" charset="-120"/>
              </a:rPr>
              <a:t>3</a:t>
            </a:r>
            <a:r>
              <a:rPr lang="zh-TW" altLang="en-US" sz="2000">
                <a:latin typeface="微軟正黑體" panose="020B0604030504040204" pitchFamily="34" charset="-120"/>
                <a:ea typeface="微軟正黑體" panose="020B0604030504040204" pitchFamily="34" charset="-120"/>
              </a:rPr>
              <a:t>月任省委宣传部副部长兼</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甘肃日报</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社社长。</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甘肃日报</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在中共迫害法轮功期间，充当了造谣和传播谎言的工具，对毒害世人起到了极坏的作用，石星光当时任甘肃省宣传部副部长兼</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甘肃日报</a:t>
            </a:r>
            <a:r>
              <a:rPr lang="en-US" altLang="zh-TW" sz="200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社社长，造下很大的罪业。</a:t>
            </a:r>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dirty="0">
                <a:latin typeface="微軟正黑體" panose="020B0604030504040204" pitchFamily="34" charset="-120"/>
                <a:ea typeface="微軟正黑體" panose="020B0604030504040204" pitchFamily="34" charset="-120"/>
              </a:rPr>
              <a:t>2005</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16</a:t>
            </a:r>
            <a:r>
              <a:rPr lang="zh-TW" altLang="en-US" sz="2000" dirty="0">
                <a:latin typeface="微軟正黑體" panose="020B0604030504040204" pitchFamily="34" charset="-120"/>
                <a:ea typeface="微軟正黑體" panose="020B0604030504040204" pitchFamily="34" charset="-120"/>
              </a:rPr>
              <a:t>日</a:t>
            </a:r>
            <a:r>
              <a:rPr lang="zh-TW" altLang="en-US" sz="2000">
                <a:latin typeface="微軟正黑體" panose="020B0604030504040204" pitchFamily="34" charset="-120"/>
                <a:ea typeface="微軟正黑體" panose="020B0604030504040204" pitchFamily="34" charset="-120"/>
              </a:rPr>
              <a:t>上午</a:t>
            </a:r>
            <a:r>
              <a:rPr lang="en-US" altLang="zh-TW" sz="2000">
                <a:latin typeface="微軟正黑體" panose="020B0604030504040204" pitchFamily="34" charset="-120"/>
                <a:ea typeface="微軟正黑體" panose="020B0604030504040204" pitchFamily="34" charset="-120"/>
              </a:rPr>
              <a:t>10</a:t>
            </a:r>
            <a:r>
              <a:rPr lang="zh-TW" altLang="en-US" sz="2000">
                <a:latin typeface="微軟正黑體" panose="020B0604030504040204" pitchFamily="34" charset="-120"/>
                <a:ea typeface="微軟正黑體" panose="020B0604030504040204" pitchFamily="34" charset="-120"/>
              </a:rPr>
              <a:t>时，</a:t>
            </a:r>
            <a:r>
              <a:rPr lang="zh-TW" altLang="en-US" sz="2000" b="1">
                <a:solidFill>
                  <a:srgbClr val="00B050"/>
                </a:solidFill>
                <a:latin typeface="微軟正黑體" panose="020B0604030504040204" pitchFamily="34" charset="-120"/>
                <a:ea typeface="微軟正黑體" panose="020B0604030504040204" pitchFamily="34" charset="-120"/>
              </a:rPr>
              <a:t>石星光</a:t>
            </a:r>
            <a:r>
              <a:rPr lang="zh-TW" altLang="en-US" sz="2000">
                <a:solidFill>
                  <a:srgbClr val="C00000"/>
                </a:solidFill>
                <a:latin typeface="微軟正黑體" panose="020B0604030504040204" pitchFamily="34" charset="-120"/>
                <a:ea typeface="微軟正黑體" panose="020B0604030504040204" pitchFamily="34" charset="-120"/>
              </a:rPr>
              <a:t>在兰州被刑满释放人员入室杀死。</a:t>
            </a:r>
            <a:endParaRPr lang="zh-TW" altLang="en-US" sz="2000" dirty="0">
              <a:solidFill>
                <a:srgbClr val="C0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091486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11-3. </a:t>
            </a:r>
            <a:r>
              <a:rPr b="1" kern="0" dirty="0" err="1"/>
              <a:t>XX市官員惡報實例</a:t>
            </a:r>
            <a:endParaRPr b="1" kern="0" dirty="0"/>
          </a:p>
        </p:txBody>
      </p:sp>
      <p:grpSp>
        <p:nvGrpSpPr>
          <p:cNvPr id="169" name="矩形 3"/>
          <p:cNvGrpSpPr/>
          <p:nvPr/>
        </p:nvGrpSpPr>
        <p:grpSpPr>
          <a:xfrm>
            <a:off x="13399" y="-2"/>
            <a:ext cx="9130603" cy="836718"/>
            <a:chOff x="-1" y="-2"/>
            <a:chExt cx="12985745" cy="1189997"/>
          </a:xfrm>
          <a:solidFill>
            <a:schemeClr val="accent2">
              <a:lumMod val="75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19</a:t>
              </a:r>
              <a:r>
                <a:rPr sz="3600" b="1" kern="0" dirty="0"/>
                <a:t>-</a:t>
              </a:r>
              <a:r>
                <a:rPr lang="en-US" sz="3600" b="1" kern="0" dirty="0"/>
                <a:t>9</a:t>
              </a:r>
              <a:r>
                <a:rPr sz="3600" b="1" kern="0" dirty="0"/>
                <a:t>. </a:t>
              </a:r>
              <a:r>
                <a:rPr lang="zh-TW" altLang="en-US" sz="3600" b="1" kern="0" dirty="0"/>
                <a:t>大连</a:t>
              </a:r>
              <a:r>
                <a:rPr sz="3600" b="1" kern="0" dirty="0"/>
                <a:t>市</a:t>
              </a:r>
            </a:p>
          </p:txBody>
        </p:sp>
      </p:grpSp>
      <p:sp>
        <p:nvSpPr>
          <p:cNvPr id="170" name="矩形"/>
          <p:cNvSpPr/>
          <p:nvPr/>
        </p:nvSpPr>
        <p:spPr>
          <a:xfrm>
            <a:off x="7380312"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a:solidFill>
                  <a:srgbClr val="EF5FA7">
                    <a:hueOff val="-146070"/>
                    <a:satOff val="-10048"/>
                    <a:lumOff val="-30626"/>
                  </a:srgbClr>
                </a:solidFill>
              </a:rPr>
              <a:t>善報</a:t>
            </a:r>
            <a:r>
              <a:rPr lang="en-US" altLang="ja-JP" sz="4000" b="1" kern="0" dirty="0">
                <a:solidFill>
                  <a:srgbClr val="EF5FA7">
                    <a:hueOff val="-146070"/>
                    <a:satOff val="-10048"/>
                    <a:lumOff val="-30626"/>
                  </a:srgbClr>
                </a:solidFill>
              </a:rPr>
              <a:t>1</a:t>
            </a:r>
          </a:p>
        </p:txBody>
      </p:sp>
      <p:sp>
        <p:nvSpPr>
          <p:cNvPr id="2" name="Rectangle 1"/>
          <p:cNvSpPr/>
          <p:nvPr/>
        </p:nvSpPr>
        <p:spPr>
          <a:xfrm>
            <a:off x="13399" y="953423"/>
            <a:ext cx="9130601" cy="594008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a:latin typeface="微軟正黑體" panose="020B0604030504040204" pitchFamily="34" charset="-120"/>
                <a:ea typeface="微軟正黑體" panose="020B0604030504040204" pitchFamily="34" charset="-120"/>
              </a:rPr>
              <a:t>不慎被电锯重伤　幸得法轮大法救命</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明慧网二零一四年一月十二日</a:t>
            </a:r>
            <a:r>
              <a:rPr lang="en-US" altLang="zh-TW" sz="2000" dirty="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a:p>
            <a:pPr fontAlgn="base"/>
            <a:endParaRPr lang="en-US" altLang="zh-TW" dirty="0">
              <a:latin typeface="微軟正黑體" panose="020B0604030504040204" pitchFamily="34" charset="-120"/>
              <a:ea typeface="微軟正黑體" panose="020B0604030504040204" pitchFamily="34" charset="-120"/>
            </a:endParaRPr>
          </a:p>
          <a:p>
            <a:pPr fontAlgn="base"/>
            <a:r>
              <a:rPr lang="zh-TW" altLang="en-US" dirty="0">
                <a:latin typeface="微軟正黑體" panose="020B0604030504040204" pitchFamily="34" charset="-120"/>
                <a:ea typeface="微軟正黑體" panose="020B0604030504040204" pitchFamily="34" charset="-120"/>
              </a:rPr>
              <a:t>我叫</a:t>
            </a:r>
            <a:r>
              <a:rPr lang="zh-TW" altLang="en-US" dirty="0">
                <a:solidFill>
                  <a:srgbClr val="0070C0"/>
                </a:solidFill>
                <a:latin typeface="微軟正黑體" panose="020B0604030504040204" pitchFamily="34" charset="-120"/>
                <a:ea typeface="微軟正黑體" panose="020B0604030504040204" pitchFamily="34" charset="-120"/>
              </a:rPr>
              <a:t>王英</a:t>
            </a:r>
            <a:r>
              <a:rPr lang="zh-TW" altLang="en-US" dirty="0">
                <a:latin typeface="微軟正黑體" panose="020B0604030504040204" pitchFamily="34" charset="-120"/>
                <a:ea typeface="微軟正黑體" panose="020B0604030504040204" pitchFamily="34" charset="-120"/>
              </a:rPr>
              <a:t>，今年</a:t>
            </a:r>
            <a:r>
              <a:rPr lang="en-US" altLang="zh-TW" dirty="0">
                <a:latin typeface="微軟正黑體" panose="020B0604030504040204" pitchFamily="34" charset="-120"/>
                <a:ea typeface="微軟正黑體" panose="020B0604030504040204" pitchFamily="34" charset="-120"/>
              </a:rPr>
              <a:t>58</a:t>
            </a:r>
            <a:r>
              <a:rPr lang="zh-TW" altLang="en-US" dirty="0">
                <a:latin typeface="微軟正黑體" panose="020B0604030504040204" pitchFamily="34" charset="-120"/>
                <a:ea typeface="微軟正黑體" panose="020B0604030504040204" pitchFamily="34" charset="-120"/>
              </a:rPr>
              <a:t>岁，是辽宁省</a:t>
            </a:r>
            <a:r>
              <a:rPr lang="zh-TW" altLang="en-US" dirty="0">
                <a:solidFill>
                  <a:srgbClr val="0070C0"/>
                </a:solidFill>
                <a:latin typeface="微軟正黑體" panose="020B0604030504040204" pitchFamily="34" charset="-120"/>
                <a:ea typeface="微軟正黑體" panose="020B0604030504040204" pitchFamily="34" charset="-120"/>
              </a:rPr>
              <a:t>大连市普兰店</a:t>
            </a:r>
            <a:r>
              <a:rPr lang="zh-TW" altLang="en-US" dirty="0">
                <a:latin typeface="微軟正黑體" panose="020B0604030504040204" pitchFamily="34" charset="-120"/>
                <a:ea typeface="微軟正黑體" panose="020B0604030504040204" pitchFamily="34" charset="-120"/>
              </a:rPr>
              <a:t>乐甲乡沙河村刘屯村民。</a:t>
            </a:r>
            <a:endParaRPr lang="en-US" altLang="zh-TW" dirty="0">
              <a:latin typeface="微軟正黑體" panose="020B0604030504040204" pitchFamily="34" charset="-120"/>
              <a:ea typeface="微軟正黑體" panose="020B0604030504040204" pitchFamily="34" charset="-120"/>
            </a:endParaRPr>
          </a:p>
          <a:p>
            <a:pPr fontAlgn="base"/>
            <a:r>
              <a:rPr lang="zh-TW" altLang="en-US" dirty="0">
                <a:latin typeface="微軟正黑體" panose="020B0604030504040204" pitchFamily="34" charset="-120"/>
                <a:ea typeface="微軟正黑體" panose="020B0604030504040204" pitchFamily="34" charset="-120"/>
              </a:rPr>
              <a:t>我叔叔和婶婶是修炼法轮大法的。他们都跟我讲法轮功真相，讲法轮大法如何好，相信大法会有福报，遇到危难时，诚心念「法轮大法好」会得到神佛的护佑、化险为夷。</a:t>
            </a:r>
            <a:endParaRPr lang="en-US" altLang="zh-TW" dirty="0">
              <a:latin typeface="微軟正黑體" panose="020B0604030504040204" pitchFamily="34" charset="-120"/>
              <a:ea typeface="微軟正黑體" panose="020B0604030504040204" pitchFamily="34" charset="-120"/>
            </a:endParaRPr>
          </a:p>
          <a:p>
            <a:pPr fontAlgn="base"/>
            <a:r>
              <a:rPr lang="zh-TW" altLang="en-US" dirty="0">
                <a:latin typeface="微軟正黑體" panose="020B0604030504040204" pitchFamily="34" charset="-120"/>
                <a:ea typeface="微軟正黑體" panose="020B0604030504040204" pitchFamily="34" charset="-120"/>
              </a:rPr>
              <a:t>我非常相信，因为我叔叔和婶婶是村里众所周知的好人，他们说的话我都听、都相信。</a:t>
            </a:r>
            <a:endParaRPr lang="en-US" altLang="zh-TW" dirty="0">
              <a:latin typeface="微軟正黑體" panose="020B0604030504040204" pitchFamily="34" charset="-120"/>
              <a:ea typeface="微軟正黑體" panose="020B0604030504040204" pitchFamily="34" charset="-120"/>
            </a:endParaRPr>
          </a:p>
          <a:p>
            <a:pPr fontAlgn="base"/>
            <a:endParaRPr lang="zh-TW" altLang="en-US" dirty="0">
              <a:latin typeface="微軟正黑體" panose="020B0604030504040204" pitchFamily="34" charset="-120"/>
              <a:ea typeface="微軟正黑體" panose="020B0604030504040204" pitchFamily="34" charset="-120"/>
            </a:endParaRPr>
          </a:p>
          <a:p>
            <a:pPr fontAlgn="base"/>
            <a:r>
              <a:rPr lang="zh-TW" altLang="en-US" dirty="0">
                <a:latin typeface="微軟正黑體" panose="020B0604030504040204" pitchFamily="34" charset="-120"/>
                <a:ea typeface="微軟正黑體" panose="020B0604030504040204" pitchFamily="34" charset="-120"/>
              </a:rPr>
              <a:t>我们这儿有个习惯，每年入冬，家家都准备些劈材，取暖或烧火做饭用。</a:t>
            </a:r>
            <a:endParaRPr lang="en-US" altLang="zh-TW" dirty="0">
              <a:latin typeface="微軟正黑體" panose="020B0604030504040204" pitchFamily="34" charset="-120"/>
              <a:ea typeface="微軟正黑體" panose="020B0604030504040204" pitchFamily="34" charset="-120"/>
            </a:endParaRPr>
          </a:p>
          <a:p>
            <a:pPr fontAlgn="base"/>
            <a:r>
              <a:rPr lang="en-US" altLang="zh-TW" dirty="0">
                <a:latin typeface="微軟正黑體" panose="020B0604030504040204" pitchFamily="34" charset="-120"/>
                <a:ea typeface="微軟正黑體" panose="020B0604030504040204" pitchFamily="34" charset="-120"/>
              </a:rPr>
              <a:t>2013</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11</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26</a:t>
            </a:r>
            <a:r>
              <a:rPr lang="zh-TW" altLang="en-US" dirty="0">
                <a:latin typeface="微軟正黑體" panose="020B0604030504040204" pitchFamily="34" charset="-120"/>
                <a:ea typeface="微軟正黑體" panose="020B0604030504040204" pitchFamily="34" charset="-120"/>
              </a:rPr>
              <a:t>日下午三点多钟，我和老伴在家后院用电锯锯木头，他锯，我在旁边用手扶着木头，锯掉一段，我再把木头往前推一段。木头锯的越短，我就越靠近电锯，突然我的围巾被锯齿挂住了，我的头瞬间被拉下来，电锯从我的下巴正中锯开了，脖子和前胸的皮也被挂扯开。剎那间我和老伴都惊呆了，还好老伴儿及时回过神儿，停了电。锯齿把我下巴的皮肉都锯烂了，还锯到了下巴骨，血流不止。我双手捂着下巴，心里不停念着「法轮大法好」，坐车直奔安波理疗医院。说也奇，这么重的锯伤，可我一点不觉疼。</a:t>
            </a:r>
            <a:endParaRPr lang="en-US" altLang="zh-TW" dirty="0">
              <a:latin typeface="微軟正黑體" panose="020B0604030504040204" pitchFamily="34" charset="-120"/>
              <a:ea typeface="微軟正黑體" panose="020B0604030504040204" pitchFamily="34" charset="-120"/>
            </a:endParaRPr>
          </a:p>
          <a:p>
            <a:pPr fontAlgn="base"/>
            <a:endParaRPr lang="en-US" altLang="zh-TW" dirty="0">
              <a:latin typeface="微軟正黑體" panose="020B0604030504040204" pitchFamily="34" charset="-120"/>
              <a:ea typeface="微軟正黑體" panose="020B0604030504040204" pitchFamily="34" charset="-120"/>
            </a:endParaRPr>
          </a:p>
          <a:p>
            <a:pPr fontAlgn="base"/>
            <a:r>
              <a:rPr lang="zh-TW" altLang="en-US" dirty="0">
                <a:latin typeface="微軟正黑體" panose="020B0604030504040204" pitchFamily="34" charset="-120"/>
                <a:ea typeface="微軟正黑體" panose="020B0604030504040204" pitchFamily="34" charset="-120"/>
              </a:rPr>
              <a:t>到医院时，我的前胸和两只袖子都是血，医生用剪子把衣服豁开才脱下来。在医院缝了一百多针，我想等麻药劲过了就该疼了，我不停的念「法轮大法好」，结果麻药劲过了也没疼。本想怎么也得住半个月院，没想到伤口好得非常快。</a:t>
            </a:r>
            <a:r>
              <a:rPr lang="en-US" altLang="zh-TW" dirty="0">
                <a:latin typeface="微軟正黑體" panose="020B0604030504040204" pitchFamily="34" charset="-120"/>
                <a:ea typeface="微軟正黑體" panose="020B0604030504040204" pitchFamily="34" charset="-120"/>
              </a:rPr>
              <a:t>2013</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12</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4</a:t>
            </a:r>
            <a:r>
              <a:rPr lang="zh-TW" altLang="en-US" dirty="0">
                <a:latin typeface="微軟正黑體" panose="020B0604030504040204" pitchFamily="34" charset="-120"/>
                <a:ea typeface="微軟正黑體" panose="020B0604030504040204" pitchFamily="34" charset="-120"/>
              </a:rPr>
              <a:t>日我就出医院了，前后共住院</a:t>
            </a:r>
            <a:r>
              <a:rPr lang="en-US" altLang="zh-TW" dirty="0">
                <a:latin typeface="微軟正黑體" panose="020B0604030504040204" pitchFamily="34" charset="-120"/>
                <a:ea typeface="微軟正黑體" panose="020B0604030504040204" pitchFamily="34" charset="-120"/>
              </a:rPr>
              <a:t>8</a:t>
            </a:r>
            <a:r>
              <a:rPr lang="zh-TW" altLang="en-US" dirty="0">
                <a:latin typeface="微軟正黑體" panose="020B0604030504040204" pitchFamily="34" charset="-120"/>
                <a:ea typeface="微軟正黑體" panose="020B0604030504040204" pitchFamily="34" charset="-120"/>
              </a:rPr>
              <a:t>天。医护人员都说：「太神了！伤的这么重，好的这么快，真是奇迹！」</a:t>
            </a:r>
            <a:endParaRPr lang="en-US" altLang="zh-TW" dirty="0">
              <a:latin typeface="微軟正黑體" panose="020B0604030504040204" pitchFamily="34" charset="-120"/>
              <a:ea typeface="微軟正黑體" panose="020B0604030504040204" pitchFamily="34" charset="-120"/>
            </a:endParaRPr>
          </a:p>
          <a:p>
            <a:pPr fontAlgn="base"/>
            <a:r>
              <a:rPr lang="zh-TW" altLang="en-US" dirty="0">
                <a:latin typeface="微軟正黑體" panose="020B0604030504040204" pitchFamily="34" charset="-120"/>
                <a:ea typeface="微軟正黑體" panose="020B0604030504040204" pitchFamily="34" charset="-120"/>
              </a:rPr>
              <a:t>这件事在我们村传开了，大家都很震惊，赶来看我，大家也因此都知道法轮大法好，</a:t>
            </a:r>
            <a:endParaRPr lang="en-US" altLang="zh-TW" dirty="0">
              <a:latin typeface="微軟正黑體" panose="020B0604030504040204" pitchFamily="34" charset="-120"/>
              <a:ea typeface="微軟正黑體" panose="020B0604030504040204" pitchFamily="34" charset="-120"/>
            </a:endParaRPr>
          </a:p>
          <a:p>
            <a:pPr fontAlgn="base"/>
            <a:r>
              <a:rPr lang="zh-TW" altLang="en-US" dirty="0">
                <a:latin typeface="微軟正黑體" panose="020B0604030504040204" pitchFamily="34" charset="-120"/>
                <a:ea typeface="微軟正黑體" panose="020B0604030504040204" pitchFamily="34" charset="-120"/>
              </a:rPr>
              <a:t>相信法轮大法好。</a:t>
            </a:r>
          </a:p>
        </p:txBody>
      </p:sp>
    </p:spTree>
    <p:extLst>
      <p:ext uri="{BB962C8B-B14F-4D97-AF65-F5344CB8AC3E}">
        <p14:creationId xmlns:p14="http://schemas.microsoft.com/office/powerpoint/2010/main" val="9632256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940993" y="1"/>
            <a:ext cx="4847381" cy="6843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831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5536" y="188640"/>
            <a:ext cx="5971507"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3. </a:t>
            </a:r>
            <a:r>
              <a:rPr lang="zh-TW" altLang="en-US" sz="3200" b="1" dirty="0">
                <a:latin typeface="微軟正黑體" panose="020B0604030504040204" pitchFamily="34" charset="-120"/>
                <a:ea typeface="微軟正黑體" panose="020B0604030504040204" pitchFamily="34" charset="-120"/>
              </a:rPr>
              <a:t>中共在辽宁省迫害法轮功罪状</a:t>
            </a:r>
          </a:p>
        </p:txBody>
      </p:sp>
      <p:sp>
        <p:nvSpPr>
          <p:cNvPr id="4" name="矩形 3"/>
          <p:cNvSpPr/>
          <p:nvPr/>
        </p:nvSpPr>
        <p:spPr>
          <a:xfrm>
            <a:off x="640160" y="1196752"/>
            <a:ext cx="7920880" cy="4678204"/>
          </a:xfrm>
          <a:prstGeom prst="rect">
            <a:avLst/>
          </a:prstGeom>
        </p:spPr>
        <p:txBody>
          <a:bodyPr wrap="square">
            <a:spAutoFit/>
          </a:bodyPr>
          <a:lstStyle/>
          <a:p>
            <a:pPr lvl="0"/>
            <a:r>
              <a:rPr lang="zh-TW" altLang="en-US" sz="2000" b="1" dirty="0">
                <a:solidFill>
                  <a:prstClr val="black"/>
                </a:solidFill>
                <a:latin typeface="微軟正黑體" panose="020B0604030504040204" pitchFamily="34" charset="-120"/>
                <a:ea typeface="微軟正黑體" panose="020B0604030504040204" pitchFamily="34" charset="-120"/>
              </a:rPr>
              <a:t>一、以毁谤佛像害人罪孽如山</a:t>
            </a:r>
            <a:endParaRPr lang="en-US" altLang="zh-TW" sz="2000" b="1" dirty="0">
              <a:solidFill>
                <a:prstClr val="black"/>
              </a:solidFill>
              <a:latin typeface="微軟正黑體" panose="020B0604030504040204" pitchFamily="34" charset="-120"/>
              <a:ea typeface="微軟正黑體" panose="020B0604030504040204" pitchFamily="34" charset="-120"/>
            </a:endParaRPr>
          </a:p>
          <a:p>
            <a:pPr lvl="0"/>
            <a:endParaRPr lang="en-US" altLang="zh-TW" sz="2000" b="1" dirty="0">
              <a:solidFill>
                <a:prstClr val="black"/>
              </a:solidFill>
              <a:latin typeface="微軟正黑體" panose="020B0604030504040204" pitchFamily="34" charset="-120"/>
              <a:ea typeface="微軟正黑體" panose="020B0604030504040204" pitchFamily="34" charset="-120"/>
            </a:endParaRPr>
          </a:p>
          <a:p>
            <a:r>
              <a:rPr lang="zh-TW" altLang="en-US" sz="2000" b="1" dirty="0">
                <a:latin typeface="微軟正黑體" panose="020B0604030504040204" pitchFamily="34" charset="-120"/>
                <a:ea typeface="微軟正黑體" panose="020B0604030504040204" pitchFamily="34" charset="-120"/>
              </a:rPr>
              <a:t>二</a:t>
            </a:r>
            <a:r>
              <a:rPr lang="zh-TW" altLang="zh-TW" sz="2000" b="1" dirty="0">
                <a:latin typeface="微軟正黑體" panose="020B0604030504040204" pitchFamily="34" charset="-120"/>
                <a:ea typeface="微軟正黑體" panose="020B0604030504040204" pitchFamily="34" charset="-120"/>
              </a:rPr>
              <a:t>、大搜捕强制洗脑迫害</a:t>
            </a:r>
            <a:endParaRPr lang="en-US" altLang="zh-TW" sz="2000" b="1" dirty="0">
              <a:latin typeface="微軟正黑體" panose="020B0604030504040204" pitchFamily="34" charset="-120"/>
              <a:ea typeface="微軟正黑體" panose="020B0604030504040204" pitchFamily="34" charset="-120"/>
            </a:endParaRPr>
          </a:p>
          <a:p>
            <a:endParaRPr lang="zh-TW" altLang="zh-TW" sz="2000" b="1" dirty="0">
              <a:latin typeface="微軟正黑體" panose="020B0604030504040204" pitchFamily="34" charset="-120"/>
              <a:ea typeface="微軟正黑體" panose="020B0604030504040204" pitchFamily="34" charset="-120"/>
            </a:endParaRPr>
          </a:p>
          <a:p>
            <a:r>
              <a:rPr lang="zh-TW" altLang="en-US" sz="2000" b="1" dirty="0">
                <a:latin typeface="微軟正黑體" panose="020B0604030504040204" pitchFamily="34" charset="-120"/>
                <a:ea typeface="微軟正黑體" panose="020B0604030504040204" pitchFamily="34" charset="-120"/>
              </a:rPr>
              <a:t>三、百种酷刑、凶残虐杀</a:t>
            </a:r>
            <a:endParaRPr lang="en-US" altLang="zh-TW" sz="2000" b="1" dirty="0">
              <a:latin typeface="微軟正黑體" panose="020B0604030504040204" pitchFamily="34" charset="-120"/>
              <a:ea typeface="微軟正黑體" panose="020B0604030504040204" pitchFamily="34" charset="-120"/>
            </a:endParaRPr>
          </a:p>
          <a:p>
            <a:endParaRPr lang="zh-TW" altLang="en-US" sz="2000" b="1" dirty="0">
              <a:latin typeface="微軟正黑體" panose="020B0604030504040204" pitchFamily="34" charset="-120"/>
              <a:ea typeface="微軟正黑體" panose="020B0604030504040204" pitchFamily="34" charset="-120"/>
            </a:endParaRPr>
          </a:p>
          <a:p>
            <a:r>
              <a:rPr lang="zh-TW" altLang="en-US" sz="2000" b="1" dirty="0">
                <a:solidFill>
                  <a:srgbClr val="C00000"/>
                </a:solidFill>
                <a:latin typeface="微軟正黑體" panose="020B0604030504040204" pitchFamily="34" charset="-120"/>
                <a:ea typeface="微軟正黑體" panose="020B0604030504040204" pitchFamily="34" charset="-120"/>
              </a:rPr>
              <a:t>四、树马三家劳教所黑样板祸乱全国</a:t>
            </a:r>
            <a:endParaRPr lang="en-US" altLang="zh-TW" sz="2000" b="1" dirty="0">
              <a:solidFill>
                <a:srgbClr val="C00000"/>
              </a:solidFill>
              <a:latin typeface="微軟正黑體" panose="020B0604030504040204" pitchFamily="34" charset="-120"/>
              <a:ea typeface="微軟正黑體" panose="020B0604030504040204" pitchFamily="34" charset="-120"/>
            </a:endParaRPr>
          </a:p>
          <a:p>
            <a:endParaRPr lang="en-US" altLang="zh-TW" sz="2000" b="1" dirty="0">
              <a:solidFill>
                <a:srgbClr val="C00000"/>
              </a:solidFill>
              <a:latin typeface="微軟正黑體" panose="020B0604030504040204" pitchFamily="34" charset="-120"/>
              <a:ea typeface="微軟正黑體" panose="020B0604030504040204" pitchFamily="34" charset="-120"/>
            </a:endParaRPr>
          </a:p>
          <a:p>
            <a:r>
              <a:rPr lang="zh-TW" altLang="en-US" sz="2000" b="1" dirty="0">
                <a:solidFill>
                  <a:srgbClr val="C00000"/>
                </a:solidFill>
                <a:latin typeface="微軟正黑體" panose="020B0604030504040204" pitchFamily="34" charset="-120"/>
                <a:ea typeface="微軟正黑體" panose="020B0604030504040204" pitchFamily="34" charset="-120"/>
              </a:rPr>
              <a:t>五、薄熙来是活摘器官旷古之罪的魁首</a:t>
            </a:r>
            <a:endParaRPr lang="en-US" altLang="zh-TW" sz="2000" b="1" dirty="0">
              <a:solidFill>
                <a:srgbClr val="C00000"/>
              </a:solidFill>
              <a:latin typeface="微軟正黑體" panose="020B0604030504040204" pitchFamily="34" charset="-120"/>
              <a:ea typeface="微軟正黑體" panose="020B0604030504040204" pitchFamily="34" charset="-120"/>
            </a:endParaRPr>
          </a:p>
          <a:p>
            <a:endParaRPr lang="en-US" altLang="zh-TW" sz="2000" b="1" dirty="0">
              <a:latin typeface="微軟正黑體" panose="020B0604030504040204" pitchFamily="34" charset="-120"/>
              <a:ea typeface="微軟正黑體" panose="020B0604030504040204" pitchFamily="34" charset="-120"/>
            </a:endParaRPr>
          </a:p>
          <a:p>
            <a:pPr>
              <a:defRPr/>
            </a:pPr>
            <a:r>
              <a:rPr lang="zh-TW" altLang="zh-TW" sz="2000" dirty="0">
                <a:latin typeface="微軟正黑體" panose="020B0604030504040204" pitchFamily="34" charset="-120"/>
                <a:ea typeface="微軟正黑體" panose="020B0604030504040204" pitchFamily="34" charset="-120"/>
              </a:rPr>
              <a:t>（一）大规模扩建、新建庞大的活摘器官</a:t>
            </a:r>
            <a:r>
              <a:rPr lang="zh-TW" altLang="zh-TW" sz="2000" dirty="0">
                <a:solidFill>
                  <a:schemeClr val="accent6">
                    <a:lumMod val="50000"/>
                  </a:schemeClr>
                </a:solidFill>
                <a:latin typeface="微軟正黑體" panose="020B0604030504040204" pitchFamily="34" charset="-120"/>
                <a:ea typeface="微軟正黑體" panose="020B0604030504040204" pitchFamily="34" charset="-120"/>
              </a:rPr>
              <a:t>集中营、人体库</a:t>
            </a:r>
            <a:r>
              <a:rPr lang="zh-TW" altLang="zh-TW" sz="2000" dirty="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a:defRPr/>
            </a:pPr>
            <a:endParaRPr lang="en-US" altLang="zh-TW" sz="2000" dirty="0">
              <a:latin typeface="微軟正黑體" panose="020B0604030504040204" pitchFamily="34" charset="-120"/>
              <a:ea typeface="微軟正黑體" panose="020B0604030504040204" pitchFamily="34" charset="-120"/>
            </a:endParaRPr>
          </a:p>
          <a:p>
            <a:pPr>
              <a:defRPr/>
            </a:pPr>
            <a:r>
              <a:rPr lang="zh-TW" altLang="en-US" sz="2000" dirty="0">
                <a:latin typeface="微軟正黑體" panose="020B0604030504040204" pitchFamily="34" charset="-120"/>
                <a:ea typeface="微軟正黑體" panose="020B0604030504040204" pitchFamily="34" charset="-120"/>
              </a:rPr>
              <a:t>（二）秘密主谋首起</a:t>
            </a:r>
            <a:r>
              <a:rPr lang="zh-TW" altLang="en-US" sz="2000" dirty="0">
                <a:solidFill>
                  <a:schemeClr val="accent6">
                    <a:lumMod val="50000"/>
                  </a:schemeClr>
                </a:solidFill>
                <a:latin typeface="微軟正黑體" panose="020B0604030504040204" pitchFamily="34" charset="-120"/>
                <a:ea typeface="微軟正黑體" panose="020B0604030504040204" pitchFamily="34" charset="-120"/>
              </a:rPr>
              <a:t>活摘法轮功学员器官</a:t>
            </a:r>
            <a:r>
              <a:rPr lang="zh-TW" altLang="en-US" sz="2000" dirty="0">
                <a:latin typeface="微軟正黑體" panose="020B0604030504040204" pitchFamily="34" charset="-120"/>
                <a:ea typeface="微軟正黑體" panose="020B0604030504040204" pitchFamily="34" charset="-120"/>
              </a:rPr>
              <a:t>移植出售。</a:t>
            </a:r>
            <a:endParaRPr lang="en-US" altLang="zh-TW" sz="2000" dirty="0">
              <a:latin typeface="微軟正黑體" panose="020B0604030504040204" pitchFamily="34" charset="-120"/>
              <a:ea typeface="微軟正黑體" panose="020B0604030504040204" pitchFamily="34" charset="-120"/>
            </a:endParaRPr>
          </a:p>
          <a:p>
            <a:endParaRPr lang="zh-TW"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三</a:t>
            </a:r>
            <a:r>
              <a:rPr lang="zh-TW" altLang="zh-TW" sz="2000" dirty="0">
                <a:latin typeface="微軟正黑體" panose="020B0604030504040204" pitchFamily="34" charset="-120"/>
                <a:ea typeface="微軟正黑體" panose="020B0604030504040204" pitchFamily="34" charset="-120"/>
              </a:rPr>
              <a:t>）薄熙来、徐才厚勾结连手</a:t>
            </a:r>
            <a:r>
              <a:rPr lang="zh-TW" altLang="zh-TW" sz="2000" dirty="0">
                <a:solidFill>
                  <a:schemeClr val="accent6">
                    <a:lumMod val="50000"/>
                  </a:schemeClr>
                </a:solidFill>
                <a:latin typeface="微軟正黑體" panose="020B0604030504040204" pitchFamily="34" charset="-120"/>
                <a:ea typeface="微軟正黑體" panose="020B0604030504040204" pitchFamily="34" charset="-120"/>
              </a:rPr>
              <a:t>军队</a:t>
            </a:r>
            <a:r>
              <a:rPr lang="zh-TW" altLang="zh-TW" sz="2000" dirty="0">
                <a:latin typeface="微軟正黑體" panose="020B0604030504040204" pitchFamily="34" charset="-120"/>
                <a:ea typeface="微軟正黑體" panose="020B0604030504040204" pitchFamily="34" charset="-120"/>
              </a:rPr>
              <a:t>涉入活摘器官大屠杀。</a:t>
            </a:r>
            <a:endParaRPr lang="en-US" altLang="zh-TW"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341968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8150" y="1052736"/>
            <a:ext cx="8784976" cy="5324535"/>
          </a:xfrm>
          <a:prstGeom prst="rect">
            <a:avLst/>
          </a:prstGeom>
          <a:ln>
            <a:solidFill>
              <a:srgbClr val="0070C0"/>
            </a:solidFill>
          </a:ln>
        </p:spPr>
        <p:txBody>
          <a:bodyPr wrap="square">
            <a:spAutoFit/>
          </a:bodyPr>
          <a:lstStyle/>
          <a:p>
            <a:r>
              <a:rPr lang="zh-TW" altLang="en-US" sz="2200" b="1">
                <a:latin typeface="微軟正黑體" panose="020B0604030504040204" pitchFamily="34" charset="-120"/>
                <a:ea typeface="微軟正黑體" panose="020B0604030504040204" pitchFamily="34" charset="-120"/>
              </a:rPr>
              <a:t>一、以毁谤佛像害人罪孽如山</a:t>
            </a:r>
            <a:endParaRPr lang="en-US" altLang="zh-TW" sz="2200" b="1" dirty="0">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一九九九年秋，为了阻止法轮功学员去北京上访，薄熙来下令</a:t>
            </a:r>
            <a:r>
              <a:rPr lang="zh-TW" altLang="en-US" b="1">
                <a:latin typeface="微軟正黑體" panose="020B0604030504040204" pitchFamily="34" charset="-120"/>
                <a:ea typeface="微軟正黑體" panose="020B0604030504040204" pitchFamily="34" charset="-120"/>
              </a:rPr>
              <a:t>在所有的火车站、汽车站出入口处的地面、贴上法轮大法创始人李洪志先生的大幅照片，</a:t>
            </a:r>
            <a:r>
              <a:rPr lang="zh-TW" altLang="en-US">
                <a:solidFill>
                  <a:srgbClr val="C00000"/>
                </a:solidFill>
                <a:latin typeface="微軟正黑體" panose="020B0604030504040204" pitchFamily="34" charset="-120"/>
                <a:ea typeface="微軟正黑體" panose="020B0604030504040204" pitchFamily="34" charset="-120"/>
              </a:rPr>
              <a:t>所有上下车的人都必须踩在照片的头上才能通过，凡是不愿踩的，就被当成法轮功学员就地抓捕，立即送到当地派出所</a:t>
            </a:r>
            <a:r>
              <a:rPr lang="zh-TW" altLang="en-US">
                <a:latin typeface="微軟正黑體" panose="020B0604030504040204" pitchFamily="34" charset="-120"/>
                <a:ea typeface="微軟正黑體" panose="020B0604030504040204" pitchFamily="34" charset="-120"/>
              </a:rPr>
              <a:t>。薄熙来以这种谤佛毁佛像的阴损邪恶至极的招法抓捕了很多法轮功学员，而那么多的当事民众也都因他的恶行将被拖入地狱，薄熙来罪孽如山。</a:t>
            </a:r>
            <a:endParaRPr lang="en-US" altLang="zh-TW" dirty="0">
              <a:latin typeface="微軟正黑體" panose="020B0604030504040204" pitchFamily="34" charset="-120"/>
              <a:ea typeface="微軟正黑體" panose="020B0604030504040204" pitchFamily="34" charset="-120"/>
            </a:endParaRPr>
          </a:p>
          <a:p>
            <a:endParaRPr lang="en-US" altLang="zh-TW" sz="2000" dirty="0">
              <a:solidFill>
                <a:srgbClr val="C00000"/>
              </a:solidFill>
              <a:latin typeface="微軟正黑體" panose="020B0604030504040204" pitchFamily="34" charset="-120"/>
              <a:ea typeface="微軟正黑體" panose="020B0604030504040204" pitchFamily="34" charset="-120"/>
            </a:endParaRPr>
          </a:p>
          <a:p>
            <a:r>
              <a:rPr lang="zh-TW" altLang="en-US" sz="2200" b="1" dirty="0">
                <a:latin typeface="微軟正黑體" panose="020B0604030504040204" pitchFamily="34" charset="-120"/>
                <a:ea typeface="微軟正黑體" panose="020B0604030504040204" pitchFamily="34" charset="-120"/>
              </a:rPr>
              <a:t>二</a:t>
            </a:r>
            <a:r>
              <a:rPr lang="zh-TW" altLang="zh-TW" sz="2200" b="1">
                <a:latin typeface="微軟正黑體" panose="020B0604030504040204" pitchFamily="34" charset="-120"/>
                <a:ea typeface="微軟正黑體" panose="020B0604030504040204" pitchFamily="34" charset="-120"/>
              </a:rPr>
              <a:t>、大搜捕强制洗脑迫害</a:t>
            </a:r>
            <a:endParaRPr lang="zh-TW" altLang="zh-TW" sz="2200" dirty="0">
              <a:latin typeface="微軟正黑體" panose="020B0604030504040204" pitchFamily="34" charset="-120"/>
              <a:ea typeface="微軟正黑體" panose="020B0604030504040204" pitchFamily="34" charset="-120"/>
            </a:endParaRPr>
          </a:p>
          <a:p>
            <a:r>
              <a:rPr lang="zh-TW" altLang="zh-TW">
                <a:latin typeface="微軟正黑體" panose="020B0604030504040204" pitchFamily="34" charset="-120"/>
                <a:ea typeface="微軟正黑體" panose="020B0604030504040204" pitchFamily="34" charset="-120"/>
              </a:rPr>
              <a:t>薄熙来在辽宁，亲自部署签发</a:t>
            </a:r>
            <a:r>
              <a:rPr lang="zh-TW" altLang="zh-TW">
                <a:solidFill>
                  <a:srgbClr val="C00000"/>
                </a:solidFill>
                <a:latin typeface="微軟正黑體" panose="020B0604030504040204" pitchFamily="34" charset="-120"/>
                <a:ea typeface="微軟正黑體" panose="020B0604030504040204" pitchFamily="34" charset="-120"/>
              </a:rPr>
              <a:t>红头文件要求各区、县公安机关抓捕法轮功学员，全面转化酷刑洗脑迫害</a:t>
            </a:r>
            <a:r>
              <a:rPr lang="zh-TW" altLang="zh-TW">
                <a:latin typeface="微軟正黑體" panose="020B0604030504040204" pitchFamily="34" charset="-120"/>
                <a:ea typeface="微軟正黑體" panose="020B0604030504040204" pitchFamily="34" charset="-120"/>
              </a:rPr>
              <a:t>。同时下令辽宁省所有劳教所、监狱、洗脑班，</a:t>
            </a:r>
            <a:r>
              <a:rPr lang="zh-TW" altLang="zh-TW">
                <a:solidFill>
                  <a:srgbClr val="C00000"/>
                </a:solidFill>
                <a:latin typeface="微軟正黑體" panose="020B0604030504040204" pitchFamily="34" charset="-120"/>
                <a:ea typeface="微軟正黑體" panose="020B0604030504040204" pitchFamily="34" charset="-120"/>
              </a:rPr>
              <a:t>集中全部力量洗脑转化</a:t>
            </a:r>
            <a:r>
              <a:rPr lang="zh-TW" altLang="zh-TW">
                <a:latin typeface="微軟正黑體" panose="020B0604030504040204" pitchFamily="34" charset="-120"/>
                <a:ea typeface="微軟正黑體" panose="020B0604030504040204" pitchFamily="34" charset="-120"/>
              </a:rPr>
              <a:t>法轮功学员。</a:t>
            </a:r>
          </a:p>
          <a:p>
            <a:endParaRPr lang="en-US" altLang="zh-TW" sz="2000" u="sng" dirty="0">
              <a:solidFill>
                <a:srgbClr val="0070C0"/>
              </a:solidFill>
              <a:latin typeface="微軟正黑體" panose="020B0604030504040204" pitchFamily="34" charset="-120"/>
              <a:ea typeface="微軟正黑體" panose="020B0604030504040204" pitchFamily="34" charset="-120"/>
            </a:endParaRPr>
          </a:p>
          <a:p>
            <a:r>
              <a:rPr lang="zh-TW" altLang="en-US" sz="2200" b="1">
                <a:latin typeface="微軟正黑體" panose="020B0604030504040204" pitchFamily="34" charset="-120"/>
                <a:ea typeface="微軟正黑體" panose="020B0604030504040204" pitchFamily="34" charset="-120"/>
              </a:rPr>
              <a:t>三、百种酷刑、凶残虐杀</a:t>
            </a:r>
          </a:p>
          <a:p>
            <a:r>
              <a:rPr lang="zh-TW" altLang="en-US">
                <a:latin typeface="微軟正黑體" panose="020B0604030504040204" pitchFamily="34" charset="-120"/>
                <a:ea typeface="微軟正黑體" panose="020B0604030504040204" pitchFamily="34" charset="-120"/>
              </a:rPr>
              <a:t>薄熙来指挥亲信王立军，部署大面积酷刑转化法轮功学员，</a:t>
            </a:r>
            <a:endParaRPr lang="en-US" altLang="zh-TW" dirty="0">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并指示：「对法轮功给我往死里狠狠地整！」</a:t>
            </a:r>
            <a:endParaRPr lang="en-US" altLang="zh-TW" dirty="0">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辽宁省从</a:t>
            </a:r>
            <a:r>
              <a:rPr lang="en-US" altLang="zh-TW">
                <a:latin typeface="微軟正黑體" panose="020B0604030504040204" pitchFamily="34" charset="-120"/>
                <a:ea typeface="微軟正黑體" panose="020B0604030504040204" pitchFamily="34" charset="-120"/>
              </a:rPr>
              <a:t>1999</a:t>
            </a:r>
            <a:r>
              <a:rPr lang="zh-TW" altLang="en-US" dirty="0">
                <a:latin typeface="微軟正黑體" panose="020B0604030504040204" pitchFamily="34" charset="-120"/>
                <a:ea typeface="微軟正黑體" panose="020B0604030504040204" pitchFamily="34" charset="-120"/>
              </a:rPr>
              <a:t>年</a:t>
            </a:r>
            <a:r>
              <a:rPr lang="zh-TW" altLang="en-US">
                <a:latin typeface="微軟正黑體" panose="020B0604030504040204" pitchFamily="34" charset="-120"/>
                <a:ea typeface="微軟正黑體" panose="020B0604030504040204" pitchFamily="34" charset="-120"/>
              </a:rPr>
              <a:t>到</a:t>
            </a:r>
            <a:r>
              <a:rPr lang="en-US" altLang="zh-TW">
                <a:latin typeface="微軟正黑體" panose="020B0604030504040204" pitchFamily="34" charset="-120"/>
                <a:ea typeface="微軟正黑體" panose="020B0604030504040204" pitchFamily="34" charset="-120"/>
              </a:rPr>
              <a:t>2013</a:t>
            </a:r>
            <a:r>
              <a:rPr lang="zh-TW" altLang="en-US">
                <a:latin typeface="微軟正黑體" panose="020B0604030504040204" pitchFamily="34" charset="-120"/>
                <a:ea typeface="微軟正黑體" panose="020B0604030504040204" pitchFamily="34" charset="-120"/>
              </a:rPr>
              <a:t>年，有记录在案、</a:t>
            </a:r>
            <a:r>
              <a:rPr lang="zh-TW" altLang="en-US" b="1">
                <a:solidFill>
                  <a:srgbClr val="C00000"/>
                </a:solidFill>
                <a:latin typeface="微軟正黑體" panose="020B0604030504040204" pitchFamily="34" charset="-120"/>
                <a:ea typeface="微軟正黑體" panose="020B0604030504040204" pitchFamily="34" charset="-120"/>
              </a:rPr>
              <a:t>被迫害致死法轮功学员有</a:t>
            </a:r>
            <a:r>
              <a:rPr lang="en-US" altLang="zh-TW" b="1">
                <a:solidFill>
                  <a:srgbClr val="C00000"/>
                </a:solidFill>
                <a:latin typeface="微軟正黑體" panose="020B0604030504040204" pitchFamily="34" charset="-120"/>
                <a:ea typeface="微軟正黑體" panose="020B0604030504040204" pitchFamily="34" charset="-120"/>
              </a:rPr>
              <a:t>434</a:t>
            </a:r>
            <a:r>
              <a:rPr lang="zh-TW" altLang="en-US" b="1" dirty="0">
                <a:solidFill>
                  <a:srgbClr val="C00000"/>
                </a:solidFill>
                <a:latin typeface="微軟正黑體" panose="020B0604030504040204" pitchFamily="34" charset="-120"/>
                <a:ea typeface="微軟正黑體" panose="020B0604030504040204" pitchFamily="34" charset="-120"/>
              </a:rPr>
              <a:t>名</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en-US">
                <a:solidFill>
                  <a:srgbClr val="C00000"/>
                </a:solidFill>
                <a:latin typeface="微軟正黑體" panose="020B0604030504040204" pitchFamily="34" charset="-120"/>
                <a:ea typeface="微軟正黑體" panose="020B0604030504040204" pitchFamily="34" charset="-120"/>
              </a:rPr>
              <a:t>仅大连市一所教养院，至少有</a:t>
            </a:r>
            <a:r>
              <a:rPr lang="en-US" altLang="zh-TW">
                <a:solidFill>
                  <a:srgbClr val="C00000"/>
                </a:solidFill>
                <a:latin typeface="微軟正黑體" panose="020B0604030504040204" pitchFamily="34" charset="-120"/>
                <a:ea typeface="微軟正黑體" panose="020B0604030504040204" pitchFamily="34" charset="-120"/>
              </a:rPr>
              <a:t>15</a:t>
            </a:r>
            <a:r>
              <a:rPr lang="zh-TW" altLang="en-US">
                <a:solidFill>
                  <a:srgbClr val="C00000"/>
                </a:solidFill>
                <a:latin typeface="微軟正黑體" panose="020B0604030504040204" pitchFamily="34" charset="-120"/>
                <a:ea typeface="微軟正黑體" panose="020B0604030504040204" pitchFamily="34" charset="-120"/>
              </a:rPr>
              <a:t>名法轮功学员被酷刑迫害致死</a:t>
            </a:r>
            <a:r>
              <a:rPr lang="zh-TW" altLang="en-US">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多名法轮功学员被迫害致残。</a:t>
            </a:r>
            <a:endParaRPr lang="en-US" altLang="zh-TW" dirty="0">
              <a:latin typeface="微軟正黑體" panose="020B0604030504040204" pitchFamily="34" charset="-120"/>
              <a:ea typeface="微軟正黑體" panose="020B0604030504040204" pitchFamily="34" charset="-120"/>
            </a:endParaRPr>
          </a:p>
        </p:txBody>
      </p:sp>
      <p:sp>
        <p:nvSpPr>
          <p:cNvPr id="5" name="矩形 4"/>
          <p:cNvSpPr/>
          <p:nvPr/>
        </p:nvSpPr>
        <p:spPr>
          <a:xfrm>
            <a:off x="3932566" y="260648"/>
            <a:ext cx="5040560" cy="369332"/>
          </a:xfrm>
          <a:prstGeom prst="rect">
            <a:avLst/>
          </a:prstGeom>
        </p:spPr>
        <p:txBody>
          <a:bodyPr wrap="square">
            <a:spAutoFit/>
          </a:bodyPr>
          <a:lstStyle/>
          <a:p>
            <a:r>
              <a:rPr lang="zh-TW" altLang="zh-TW" dirty="0">
                <a:latin typeface="微軟正黑體" panose="020B0604030504040204" pitchFamily="34" charset="-120"/>
                <a:ea typeface="微軟正黑體" panose="020B0604030504040204" pitchFamily="34" charset="-120"/>
              </a:rPr>
              <a:t>清算国际：迫害法轮功主要元凶薄熙来罪状公告</a:t>
            </a:r>
          </a:p>
        </p:txBody>
      </p:sp>
      <p:sp>
        <p:nvSpPr>
          <p:cNvPr id="4" name="矩形 3"/>
          <p:cNvSpPr/>
          <p:nvPr/>
        </p:nvSpPr>
        <p:spPr>
          <a:xfrm>
            <a:off x="172558" y="158172"/>
            <a:ext cx="534121"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4.</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18689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620688"/>
            <a:ext cx="8640960" cy="6001643"/>
          </a:xfrm>
          <a:prstGeom prst="rect">
            <a:avLst/>
          </a:prstGeom>
          <a:ln>
            <a:solidFill>
              <a:srgbClr val="0070C0"/>
            </a:solidFill>
          </a:ln>
        </p:spPr>
        <p:txBody>
          <a:bodyPr wrap="square">
            <a:spAutoFit/>
          </a:bodyPr>
          <a:lstStyle/>
          <a:p>
            <a:r>
              <a:rPr lang="zh-TW" altLang="en-US" sz="2200" b="1">
                <a:latin typeface="微軟正黑體" panose="020B0604030504040204" pitchFamily="34" charset="-120"/>
                <a:ea typeface="微軟正黑體" panose="020B0604030504040204" pitchFamily="34" charset="-120"/>
              </a:rPr>
              <a:t>四、树马三家劳教所黑样板祸乱全国</a:t>
            </a:r>
          </a:p>
          <a:p>
            <a:endParaRPr lang="en-US" altLang="zh-TW" dirty="0">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江泽民拨专款，</a:t>
            </a:r>
            <a:r>
              <a:rPr lang="zh-TW" altLang="en-US">
                <a:solidFill>
                  <a:srgbClr val="C00000"/>
                </a:solidFill>
                <a:latin typeface="微軟正黑體" panose="020B0604030504040204" pitchFamily="34" charset="-120"/>
                <a:ea typeface="微軟正黑體" panose="020B0604030504040204" pitchFamily="34" charset="-120"/>
              </a:rPr>
              <a:t>该工程造价一千万元</a:t>
            </a:r>
            <a:r>
              <a:rPr lang="zh-TW" altLang="en-US">
                <a:latin typeface="微軟正黑體" panose="020B0604030504040204" pitchFamily="34" charset="-120"/>
                <a:ea typeface="微軟正黑體" panose="020B0604030504040204" pitchFamily="34" charset="-120"/>
              </a:rPr>
              <a:t>，特命中央「六一零」头子刘京配合薄熙来速建辽宁</a:t>
            </a:r>
            <a:r>
              <a:rPr lang="zh-TW" altLang="en-US">
                <a:solidFill>
                  <a:srgbClr val="C00000"/>
                </a:solidFill>
                <a:latin typeface="微軟正黑體" panose="020B0604030504040204" pitchFamily="34" charset="-120"/>
                <a:ea typeface="微軟正黑體" panose="020B0604030504040204" pitchFamily="34" charset="-120"/>
              </a:rPr>
              <a:t>「马三家思想教育转化基地（劳教所）」</a:t>
            </a:r>
            <a:r>
              <a:rPr lang="zh-TW" altLang="en-US">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在江泽民下传对法轮功要</a:t>
            </a:r>
            <a:r>
              <a:rPr lang="zh-TW" altLang="en-US">
                <a:solidFill>
                  <a:srgbClr val="C00000"/>
                </a:solidFill>
                <a:latin typeface="微軟正黑體" panose="020B0604030504040204" pitchFamily="34" charset="-120"/>
                <a:ea typeface="微軟正黑體" panose="020B0604030504040204" pitchFamily="34" charset="-120"/>
              </a:rPr>
              <a:t>「名誉上搞臭，经济上搞垮，肉体上消灭」</a:t>
            </a:r>
            <a:r>
              <a:rPr lang="zh-TW" altLang="en-US">
                <a:latin typeface="微軟正黑體" panose="020B0604030504040204" pitchFamily="34" charset="-120"/>
                <a:ea typeface="微軟正黑體" panose="020B0604030504040204" pitchFamily="34" charset="-120"/>
              </a:rPr>
              <a:t>，</a:t>
            </a:r>
            <a:r>
              <a:rPr lang="zh-TW" altLang="en-US">
                <a:solidFill>
                  <a:srgbClr val="C00000"/>
                </a:solidFill>
                <a:latin typeface="微軟正黑體" panose="020B0604030504040204" pitchFamily="34" charset="-120"/>
                <a:ea typeface="微軟正黑體" panose="020B0604030504040204" pitchFamily="34" charset="-120"/>
              </a:rPr>
              <a:t>「打死算自杀」</a:t>
            </a:r>
            <a:r>
              <a:rPr lang="zh-TW" altLang="en-US">
                <a:latin typeface="微軟正黑體" panose="020B0604030504040204" pitchFamily="34" charset="-120"/>
                <a:ea typeface="微軟正黑體" panose="020B0604030504040204" pitchFamily="34" charset="-120"/>
              </a:rPr>
              <a:t>秘令后，</a:t>
            </a:r>
            <a:r>
              <a:rPr lang="en-US" altLang="zh-TW">
                <a:solidFill>
                  <a:srgbClr val="C00000"/>
                </a:solidFill>
                <a:latin typeface="微軟正黑體" panose="020B0604030504040204" pitchFamily="34" charset="-120"/>
                <a:ea typeface="微軟正黑體" panose="020B0604030504040204" pitchFamily="34" charset="-120"/>
              </a:rPr>
              <a:t>2000</a:t>
            </a:r>
            <a:r>
              <a:rPr lang="zh-TW" altLang="en-US">
                <a:solidFill>
                  <a:srgbClr val="C00000"/>
                </a:solidFill>
                <a:latin typeface="微軟正黑體" panose="020B0604030504040204" pitchFamily="34" charset="-120"/>
                <a:ea typeface="微軟正黑體" panose="020B0604030504040204" pitchFamily="34" charset="-120"/>
              </a:rPr>
              <a:t>年底，薄熙来掌控的马三家劳教所，将</a:t>
            </a:r>
            <a:r>
              <a:rPr lang="en-US" altLang="zh-TW">
                <a:solidFill>
                  <a:srgbClr val="C00000"/>
                </a:solidFill>
                <a:latin typeface="微軟正黑體" panose="020B0604030504040204" pitchFamily="34" charset="-120"/>
                <a:ea typeface="微軟正黑體" panose="020B0604030504040204" pitchFamily="34" charset="-120"/>
              </a:rPr>
              <a:t>18</a:t>
            </a:r>
            <a:r>
              <a:rPr lang="zh-TW" altLang="en-US">
                <a:solidFill>
                  <a:srgbClr val="C00000"/>
                </a:solidFill>
                <a:latin typeface="微軟正黑體" panose="020B0604030504040204" pitchFamily="34" charset="-120"/>
                <a:ea typeface="微軟正黑體" panose="020B0604030504040204" pitchFamily="34" charset="-120"/>
              </a:rPr>
              <a:t>位女法轮功学员扒光衣服投入男牢，任其强奸，</a:t>
            </a:r>
            <a:r>
              <a:rPr lang="zh-TW" altLang="en-US">
                <a:latin typeface="微軟正黑體" panose="020B0604030504040204" pitchFamily="34" charset="-120"/>
                <a:ea typeface="微軟正黑體" panose="020B0604030504040204" pitchFamily="34" charset="-120"/>
              </a:rPr>
              <a:t>导致至少五人死亡、七人精神失常、余者致残。</a:t>
            </a:r>
            <a:endParaRPr lang="en-US" altLang="zh-TW" dirty="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a:p>
            <a:r>
              <a:rPr lang="zh-TW" altLang="en-US">
                <a:solidFill>
                  <a:srgbClr val="C00000"/>
                </a:solidFill>
                <a:latin typeface="微軟正黑體" panose="020B0604030504040204" pitchFamily="34" charset="-120"/>
                <a:ea typeface="微軟正黑體" panose="020B0604030504040204" pitchFamily="34" charset="-120"/>
              </a:rPr>
              <a:t>马三家劳教所是专门折磨虐杀法轮功学员的人间地狱</a:t>
            </a:r>
            <a:r>
              <a:rPr lang="zh-TW" altLang="en-US">
                <a:latin typeface="微軟正黑體" panose="020B0604030504040204" pitchFamily="34" charset="-120"/>
                <a:ea typeface="微軟正黑體" panose="020B0604030504040204" pitchFamily="34" charset="-120"/>
              </a:rPr>
              <a:t>。对法轮功学员使用的酷刑有近百种。如，鼻孔喷芥末、劈腿、烟熏、上「大挂」、坐「老虎凳」、抻「死人床」、关「小号」、用几千伏的高压电棍电击乳房、身体各部位、生殖器官抹辣椒等等，其恶行种种令人发指。</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马三家劳教所恶行，得到了薄熙来和江氏邪恶集团的大力嘉奖，马三家劳教所的罪恶被迅速推广全国，所有劳教所效法迫害，</a:t>
            </a:r>
            <a:r>
              <a:rPr lang="zh-TW" altLang="en-US">
                <a:solidFill>
                  <a:srgbClr val="C00000"/>
                </a:solidFill>
                <a:latin typeface="微軟正黑體" panose="020B0604030504040204" pitchFamily="34" charset="-120"/>
                <a:ea typeface="微軟正黑體" panose="020B0604030504040204" pitchFamily="34" charset="-120"/>
              </a:rPr>
              <a:t>成为江氏邪恶集团残酷迫害法轮功祸乱全国的黑样板</a:t>
            </a:r>
            <a:r>
              <a:rPr lang="zh-TW" altLang="en-US">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a:p>
            <a:r>
              <a:rPr lang="zh-TW" altLang="en-US">
                <a:latin typeface="微軟正黑體" panose="020B0604030504040204" pitchFamily="34" charset="-120"/>
                <a:ea typeface="微軟正黑體" panose="020B0604030504040204" pitchFamily="34" charset="-120"/>
              </a:rPr>
              <a:t>从</a:t>
            </a:r>
            <a:r>
              <a:rPr lang="en-US" altLang="zh-TW">
                <a:latin typeface="微軟正黑體" panose="020B0604030504040204" pitchFamily="34" charset="-120"/>
                <a:ea typeface="微軟正黑體" panose="020B0604030504040204" pitchFamily="34" charset="-120"/>
              </a:rPr>
              <a:t>1999</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10</a:t>
            </a:r>
            <a:r>
              <a:rPr lang="zh-TW" altLang="en-US" dirty="0">
                <a:latin typeface="微軟正黑體" panose="020B0604030504040204" pitchFamily="34" charset="-120"/>
                <a:ea typeface="微軟正黑體" panose="020B0604030504040204" pitchFamily="34" charset="-120"/>
              </a:rPr>
              <a:t>月至</a:t>
            </a:r>
            <a:r>
              <a:rPr lang="en-US" altLang="zh-TW" dirty="0">
                <a:latin typeface="微軟正黑體" panose="020B0604030504040204" pitchFamily="34" charset="-120"/>
                <a:ea typeface="微軟正黑體" panose="020B0604030504040204" pitchFamily="34" charset="-120"/>
              </a:rPr>
              <a:t>2004</a:t>
            </a:r>
            <a:r>
              <a:rPr lang="zh-TW" altLang="en-US" dirty="0">
                <a:latin typeface="微軟正黑體" panose="020B0604030504040204" pitchFamily="34" charset="-120"/>
                <a:ea typeface="微軟正黑體" panose="020B0604030504040204" pitchFamily="34" charset="-120"/>
              </a:rPr>
              <a:t>年</a:t>
            </a:r>
            <a:r>
              <a:rPr lang="en-US" altLang="zh-TW">
                <a:latin typeface="微軟正黑體" panose="020B0604030504040204" pitchFamily="34" charset="-120"/>
                <a:ea typeface="微軟正黑體" panose="020B0604030504040204" pitchFamily="34" charset="-120"/>
              </a:rPr>
              <a:t>4</a:t>
            </a:r>
            <a:r>
              <a:rPr lang="zh-TW" altLang="en-US">
                <a:latin typeface="微軟正黑體" panose="020B0604030504040204" pitchFamily="34" charset="-120"/>
                <a:ea typeface="微軟正黑體" panose="020B0604030504040204" pitchFamily="34" charset="-120"/>
              </a:rPr>
              <a:t>月，据不完全统计，</a:t>
            </a:r>
            <a:r>
              <a:rPr lang="zh-TW" altLang="en-US">
                <a:solidFill>
                  <a:srgbClr val="C00000"/>
                </a:solidFill>
                <a:latin typeface="微軟正黑體" panose="020B0604030504040204" pitchFamily="34" charset="-120"/>
                <a:ea typeface="微軟正黑體" panose="020B0604030504040204" pitchFamily="34" charset="-120"/>
              </a:rPr>
              <a:t>被非法关押在马三家劳教所的法轮功学员总人数至少达四千人以上</a:t>
            </a:r>
            <a:r>
              <a:rPr lang="zh-TW" altLang="en-US">
                <a:latin typeface="微軟正黑體" panose="020B0604030504040204" pitchFamily="34" charset="-120"/>
                <a:ea typeface="微軟正黑體" panose="020B0604030504040204" pitchFamily="34" charset="-120"/>
              </a:rPr>
              <a:t>。从</a:t>
            </a:r>
            <a:r>
              <a:rPr lang="en-US" altLang="zh-TW">
                <a:latin typeface="微軟正黑體" panose="020B0604030504040204" pitchFamily="34" charset="-120"/>
                <a:ea typeface="微軟正黑體" panose="020B0604030504040204" pitchFamily="34" charset="-120"/>
              </a:rPr>
              <a:t>2000</a:t>
            </a:r>
            <a:r>
              <a:rPr lang="zh-TW" altLang="en-US" dirty="0">
                <a:latin typeface="微軟正黑體" panose="020B0604030504040204" pitchFamily="34" charset="-120"/>
                <a:ea typeface="微軟正黑體" panose="020B0604030504040204" pitchFamily="34" charset="-120"/>
              </a:rPr>
              <a:t>年至</a:t>
            </a:r>
            <a:r>
              <a:rPr lang="en-US" altLang="zh-TW">
                <a:latin typeface="微軟正黑體" panose="020B0604030504040204" pitchFamily="34" charset="-120"/>
                <a:ea typeface="微軟正黑體" panose="020B0604030504040204" pitchFamily="34" charset="-120"/>
              </a:rPr>
              <a:t>2012</a:t>
            </a:r>
            <a:r>
              <a:rPr lang="zh-TW" altLang="en-US">
                <a:latin typeface="微軟正黑體" panose="020B0604030504040204" pitchFamily="34" charset="-120"/>
                <a:ea typeface="微軟正黑體" panose="020B0604030504040204" pitchFamily="34" charset="-120"/>
              </a:rPr>
              <a:t>年，有上万篇报导和期刊，讲述和揭露马三家劳教所迫害法轮功学员骇人听闻的罪恶。</a:t>
            </a:r>
            <a:endParaRPr lang="zh-TW" altLang="en-US" dirty="0">
              <a:latin typeface="微軟正黑體" panose="020B0604030504040204" pitchFamily="34" charset="-120"/>
              <a:ea typeface="微軟正黑體" panose="020B0604030504040204" pitchFamily="34" charset="-120"/>
            </a:endParaRPr>
          </a:p>
        </p:txBody>
      </p:sp>
      <p:sp>
        <p:nvSpPr>
          <p:cNvPr id="4" name="矩形 3"/>
          <p:cNvSpPr/>
          <p:nvPr/>
        </p:nvSpPr>
        <p:spPr>
          <a:xfrm>
            <a:off x="3635896" y="35913"/>
            <a:ext cx="5184576" cy="369332"/>
          </a:xfrm>
          <a:prstGeom prst="rect">
            <a:avLst/>
          </a:prstGeom>
        </p:spPr>
        <p:txBody>
          <a:bodyPr wrap="square">
            <a:spAutoFit/>
          </a:bodyPr>
          <a:lstStyle/>
          <a:p>
            <a:r>
              <a:rPr lang="zh-TW" altLang="zh-TW">
                <a:latin typeface="微軟正黑體" panose="020B0604030504040204" pitchFamily="34" charset="-120"/>
                <a:ea typeface="微軟正黑體" panose="020B0604030504040204" pitchFamily="34" charset="-120"/>
              </a:rPr>
              <a:t>清算国际：迫害法轮功主要元凶薄熙来罪状公告</a:t>
            </a:r>
            <a:r>
              <a:rPr lang="zh-TW" altLang="en-US">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p:txBody>
      </p:sp>
      <p:sp>
        <p:nvSpPr>
          <p:cNvPr id="6" name="矩形 5"/>
          <p:cNvSpPr/>
          <p:nvPr/>
        </p:nvSpPr>
        <p:spPr>
          <a:xfrm>
            <a:off x="179512" y="35913"/>
            <a:ext cx="534121"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5.</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748831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3021" y="692696"/>
            <a:ext cx="8712968" cy="5970865"/>
          </a:xfrm>
          <a:prstGeom prst="rect">
            <a:avLst/>
          </a:prstGeom>
          <a:ln>
            <a:solidFill>
              <a:srgbClr val="0070C0"/>
            </a:solidFill>
          </a:ln>
        </p:spPr>
        <p:txBody>
          <a:bodyPr wrap="square">
            <a:spAutoFit/>
          </a:bodyPr>
          <a:lstStyle/>
          <a:p>
            <a:r>
              <a:rPr lang="zh-TW" altLang="en-US" sz="2200" b="1" dirty="0">
                <a:latin typeface="微軟正黑體" panose="020B0604030504040204" pitchFamily="34" charset="-120"/>
                <a:ea typeface="微軟正黑體" panose="020B0604030504040204" pitchFamily="34" charset="-120"/>
              </a:rPr>
              <a:t>五、薄熙来是活摘器官旷古之罪的魁首</a:t>
            </a:r>
            <a:endParaRPr lang="en-US" altLang="zh-TW" sz="2200" b="1"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薄熙来</a:t>
            </a:r>
            <a:r>
              <a:rPr lang="zh-TW" altLang="en-US" dirty="0">
                <a:solidFill>
                  <a:srgbClr val="C00000"/>
                </a:solidFill>
                <a:latin typeface="微軟正黑體" panose="020B0604030504040204" pitchFamily="34" charset="-120"/>
                <a:ea typeface="微軟正黑體" panose="020B0604030504040204" pitchFamily="34" charset="-120"/>
              </a:rPr>
              <a:t>首起</a:t>
            </a:r>
            <a:r>
              <a:rPr lang="zh-TW" altLang="en-US" dirty="0">
                <a:latin typeface="微軟正黑體" panose="020B0604030504040204" pitchFamily="34" charset="-120"/>
                <a:ea typeface="微軟正黑體" panose="020B0604030504040204" pitchFamily="34" charset="-120"/>
              </a:rPr>
              <a:t>活摘器官屠杀大批法轮功学员，将一个个无辜善良的生命，</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活摘器官出售、遗体再加工成系列产品贩卖、出口、展览。整个过程，</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都是有计划、有步骤、有预谋，在黑幕下运作的一场灭绝性的秘密大屠杀。</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zh-TW" b="1" u="sng" dirty="0">
                <a:latin typeface="微軟正黑體" panose="020B0604030504040204" pitchFamily="34" charset="-120"/>
                <a:ea typeface="微軟正黑體" panose="020B0604030504040204" pitchFamily="34" charset="-120"/>
              </a:rPr>
              <a:t>（一）大规模扩建、新建庞大的活摘器官集中营、人体库。</a:t>
            </a:r>
            <a:endParaRPr lang="en-US" altLang="zh-TW" b="1" u="sng"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薄熙来首起大连，扩建、新建监狱和劳教所。如大连监狱、南关岭监狱、金州监狱、瓦房店监狱、庄河监狱，周水子教养院、姚家看守所等。二零零二年，薄熙来一当上辽宁省代省长，又立即下令扩建沈阳马三家劳教所、龙山教养院、沈新劳教所等。几个月后又升任辽宁省长，薄熙来再投资</a:t>
            </a:r>
            <a:r>
              <a:rPr lang="zh-TW" altLang="zh-TW" dirty="0">
                <a:solidFill>
                  <a:srgbClr val="C00000"/>
                </a:solidFill>
                <a:latin typeface="微軟正黑體" panose="020B0604030504040204" pitchFamily="34" charset="-120"/>
                <a:ea typeface="微軟正黑體" panose="020B0604030504040204" pitchFamily="34" charset="-120"/>
              </a:rPr>
              <a:t>十亿元，在全省进行大规模监狱扩建，并在马三家一地又耗资五亿多元，占地二千亩，建成中国第一座监狱城集中营。</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九九年七月二十日起，全国亿万法轮功学员进京上访并前仆后继持续几年，北京及周边城市的所有监狱、劳教所容纳不下，</a:t>
            </a:r>
            <a:r>
              <a:rPr lang="zh-TW" altLang="zh-TW" dirty="0">
                <a:solidFill>
                  <a:srgbClr val="C00000"/>
                </a:solidFill>
                <a:latin typeface="微軟正黑體" panose="020B0604030504040204" pitchFamily="34" charset="-120"/>
                <a:ea typeface="微軟正黑體" panose="020B0604030504040204" pitchFamily="34" charset="-120"/>
              </a:rPr>
              <a:t>大批不报姓名的法轮功学员成批成批地被薄熙来接收，关押在其掌控的监狱、劳教所、集中营。</a:t>
            </a:r>
            <a:endParaRPr lang="en-US" altLang="zh-TW" dirty="0">
              <a:solidFill>
                <a:srgbClr val="C00000"/>
              </a:solidFill>
              <a:latin typeface="微軟正黑體" panose="020B0604030504040204" pitchFamily="34" charset="-120"/>
              <a:ea typeface="微軟正黑體" panose="020B0604030504040204" pitchFamily="34" charset="-120"/>
            </a:endParaRPr>
          </a:p>
          <a:p>
            <a:endParaRPr lang="en-US" altLang="zh-TW" dirty="0">
              <a:solidFill>
                <a:srgbClr val="C00000"/>
              </a:solidFill>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特别是，薄熙来启用了</a:t>
            </a:r>
            <a:r>
              <a:rPr lang="zh-TW" altLang="zh-TW" dirty="0">
                <a:solidFill>
                  <a:srgbClr val="C00000"/>
                </a:solidFill>
                <a:latin typeface="微軟正黑體" panose="020B0604030504040204" pitchFamily="34" charset="-120"/>
                <a:ea typeface="微軟正黑體" panose="020B0604030504040204" pitchFamily="34" charset="-120"/>
              </a:rPr>
              <a:t>军用地下防空洞作为地下集中营大批关押法轮功学员。上述设施均成为活摘法轮功学员器官的庞大的人体库、活人基地。</a:t>
            </a:r>
            <a:endParaRPr lang="en-US" altLang="zh-TW" dirty="0">
              <a:solidFill>
                <a:srgbClr val="C00000"/>
              </a:solidFill>
              <a:latin typeface="微軟正黑體" panose="020B0604030504040204" pitchFamily="34" charset="-120"/>
              <a:ea typeface="微軟正黑體" panose="020B0604030504040204" pitchFamily="34" charset="-120"/>
            </a:endParaRPr>
          </a:p>
          <a:p>
            <a:endParaRPr lang="en-US" altLang="zh-TW" dirty="0">
              <a:solidFill>
                <a:srgbClr val="C00000"/>
              </a:solidFill>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沈阳苏家屯血栓医院地下集中营曾关押了一万多名法轮功学员，该罪恶被揭露时</a:t>
            </a:r>
            <a:r>
              <a:rPr lang="zh-TW" altLang="zh-TW"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zh-TW" dirty="0" smtClean="0">
                <a:latin typeface="微軟正黑體" panose="020B0604030504040204" pitchFamily="34" charset="-120"/>
                <a:ea typeface="微軟正黑體" panose="020B0604030504040204" pitchFamily="34" charset="-120"/>
              </a:rPr>
              <a:t>大部分</a:t>
            </a:r>
            <a:r>
              <a:rPr lang="zh-TW" altLang="zh-TW" dirty="0">
                <a:latin typeface="微軟正黑體" panose="020B0604030504040204" pitchFamily="34" charset="-120"/>
                <a:ea typeface="微軟正黑體" panose="020B0604030504040204" pitchFamily="34" charset="-120"/>
              </a:rPr>
              <a:t>法轮功学员已被活摘器官杀害；一部分被军队转移。</a:t>
            </a:r>
          </a:p>
        </p:txBody>
      </p:sp>
      <p:sp>
        <p:nvSpPr>
          <p:cNvPr id="3" name="矩形 2"/>
          <p:cNvSpPr/>
          <p:nvPr/>
        </p:nvSpPr>
        <p:spPr>
          <a:xfrm>
            <a:off x="3763279" y="98166"/>
            <a:ext cx="5112568" cy="369332"/>
          </a:xfrm>
          <a:prstGeom prst="rect">
            <a:avLst/>
          </a:prstGeom>
        </p:spPr>
        <p:txBody>
          <a:bodyPr wrap="square">
            <a:spAutoFit/>
          </a:bodyPr>
          <a:lstStyle/>
          <a:p>
            <a:r>
              <a:rPr lang="zh-TW" altLang="zh-TW" dirty="0">
                <a:latin typeface="微軟正黑體" panose="020B0604030504040204" pitchFamily="34" charset="-120"/>
                <a:ea typeface="微軟正黑體" panose="020B0604030504040204" pitchFamily="34" charset="-120"/>
              </a:rPr>
              <a:t>清算国际：迫害法轮功主要元凶薄熙来罪状公告</a:t>
            </a:r>
          </a:p>
        </p:txBody>
      </p:sp>
      <p:sp>
        <p:nvSpPr>
          <p:cNvPr id="4" name="矩形 3"/>
          <p:cNvSpPr/>
          <p:nvPr/>
        </p:nvSpPr>
        <p:spPr>
          <a:xfrm>
            <a:off x="172558" y="107921"/>
            <a:ext cx="534121"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6.</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823858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2558" y="620688"/>
            <a:ext cx="8712968" cy="6186309"/>
          </a:xfrm>
          <a:prstGeom prst="rect">
            <a:avLst/>
          </a:prstGeom>
          <a:ln>
            <a:solidFill>
              <a:srgbClr val="0070C0"/>
            </a:solidFill>
          </a:ln>
        </p:spPr>
        <p:txBody>
          <a:bodyPr wrap="square">
            <a:spAutoFit/>
          </a:bodyPr>
          <a:lstStyle/>
          <a:p>
            <a:r>
              <a:rPr lang="zh-TW" altLang="en-US" b="1" u="sng" dirty="0">
                <a:latin typeface="微軟正黑體" panose="020B0604030504040204" pitchFamily="34" charset="-120"/>
                <a:ea typeface="微軟正黑體" panose="020B0604030504040204" pitchFamily="34" charset="-120"/>
              </a:rPr>
              <a:t>（二）秘密主谋首起活摘法轮功学员器官移植出售。</a:t>
            </a:r>
            <a:endParaRPr lang="en-US" altLang="zh-TW" b="1" u="sng"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薄熙来将庞大的活摘器官人体库建立起来之后，从</a:t>
            </a:r>
            <a:r>
              <a:rPr lang="en-US" altLang="zh-TW" dirty="0">
                <a:latin typeface="微軟正黑體" panose="020B0604030504040204" pitchFamily="34" charset="-120"/>
                <a:ea typeface="微軟正黑體" panose="020B0604030504040204" pitchFamily="34" charset="-120"/>
              </a:rPr>
              <a:t>2000</a:t>
            </a:r>
            <a:r>
              <a:rPr lang="zh-TW" altLang="en-US" dirty="0">
                <a:latin typeface="微軟正黑體" panose="020B0604030504040204" pitchFamily="34" charset="-120"/>
                <a:ea typeface="微軟正黑體" panose="020B0604030504040204" pitchFamily="34" charset="-120"/>
              </a:rPr>
              <a:t>年初起，薄熙来、谷开来在辽宁省以活摘器官的罪恶手段开始</a:t>
            </a:r>
            <a:r>
              <a:rPr lang="zh-TW" altLang="en-US" dirty="0">
                <a:solidFill>
                  <a:srgbClr val="C00000"/>
                </a:solidFill>
                <a:latin typeface="微軟正黑體" panose="020B0604030504040204" pitchFamily="34" charset="-120"/>
                <a:ea typeface="微軟正黑體" panose="020B0604030504040204" pitchFamily="34" charset="-120"/>
              </a:rPr>
              <a:t>大量秘密屠杀法轮功学员</a:t>
            </a:r>
            <a:r>
              <a:rPr lang="zh-TW" altLang="en-US" dirty="0">
                <a:latin typeface="微軟正黑體" panose="020B0604030504040204" pitchFamily="34" charset="-120"/>
                <a:ea typeface="微軟正黑體" panose="020B0604030504040204" pitchFamily="34" charset="-120"/>
              </a:rPr>
              <a:t>。</a:t>
            </a:r>
            <a:r>
              <a:rPr lang="zh-TW" altLang="en-US" dirty="0">
                <a:solidFill>
                  <a:srgbClr val="C00000"/>
                </a:solidFill>
                <a:latin typeface="微軟正黑體" panose="020B0604030504040204" pitchFamily="34" charset="-120"/>
                <a:ea typeface="微軟正黑體" panose="020B0604030504040204" pitchFamily="34" charset="-120"/>
              </a:rPr>
              <a:t>大连、沈阳、锦州以及辽宁驻军医院等地，成为全国最早活摘法轮功学员器官的地区。</a:t>
            </a:r>
            <a:r>
              <a:rPr lang="zh-TW" altLang="en-US" dirty="0">
                <a:latin typeface="微軟正黑體" panose="020B0604030504040204" pitchFamily="34" charset="-120"/>
                <a:ea typeface="微軟正黑體" panose="020B0604030504040204" pitchFamily="34" charset="-120"/>
              </a:rPr>
              <a:t>大量的法轮功学员源源不断地输入庞大的人体库，成为他们疯狂活摘、取之不尽的来源。这一切成为辽宁省、军队最赚钱的行业，薄、谷从中获利巨大。</a:t>
            </a:r>
            <a:endParaRPr lang="en-US" altLang="zh-TW" dirty="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a:p>
            <a:r>
              <a:rPr lang="zh-TW" altLang="en-US" dirty="0">
                <a:solidFill>
                  <a:srgbClr val="C00000"/>
                </a:solidFill>
                <a:latin typeface="微軟正黑體" panose="020B0604030504040204" pitchFamily="34" charset="-120"/>
                <a:ea typeface="微軟正黑體" panose="020B0604030504040204" pitchFamily="34" charset="-120"/>
              </a:rPr>
              <a:t>「沈阳苏家屯血栓医院」是薄、谷首起大量活体摘取法轮功学员器官的医院之一。该医院地下秘密集中营，关押六千多名法轮功学员</a:t>
            </a:r>
            <a:r>
              <a:rPr lang="zh-TW" altLang="en-US" dirty="0">
                <a:latin typeface="微軟正黑體" panose="020B0604030504040204" pitchFamily="34" charset="-120"/>
                <a:ea typeface="微軟正黑體" panose="020B0604030504040204" pitchFamily="34" charset="-120"/>
              </a:rPr>
              <a:t>。从</a:t>
            </a:r>
            <a:r>
              <a:rPr lang="en-US" altLang="zh-TW" dirty="0">
                <a:latin typeface="微軟正黑體" panose="020B0604030504040204" pitchFamily="34" charset="-120"/>
                <a:ea typeface="微軟正黑體" panose="020B0604030504040204" pitchFamily="34" charset="-120"/>
              </a:rPr>
              <a:t>2001</a:t>
            </a:r>
            <a:r>
              <a:rPr lang="zh-TW" altLang="en-US" dirty="0">
                <a:latin typeface="微軟正黑體" panose="020B0604030504040204" pitchFamily="34" charset="-120"/>
                <a:ea typeface="微軟正黑體" panose="020B0604030504040204" pitchFamily="34" charset="-120"/>
              </a:rPr>
              <a:t>年底至</a:t>
            </a:r>
            <a:r>
              <a:rPr lang="en-US" altLang="zh-TW" dirty="0">
                <a:latin typeface="微軟正黑體" panose="020B0604030504040204" pitchFamily="34" charset="-120"/>
                <a:ea typeface="微軟正黑體" panose="020B0604030504040204" pitchFamily="34" charset="-120"/>
              </a:rPr>
              <a:t>2003</a:t>
            </a:r>
            <a:r>
              <a:rPr lang="zh-TW" altLang="en-US" dirty="0">
                <a:latin typeface="微軟正黑體" panose="020B0604030504040204" pitchFamily="34" charset="-120"/>
                <a:ea typeface="微軟正黑體" panose="020B0604030504040204" pitchFamily="34" charset="-120"/>
              </a:rPr>
              <a:t>年十月，证人的前夫在该院亲手活体摘取了两千多名法轮功学员的眼角膜，之后其他外科医生摘取所需器官，遗体则在该院焚尸炉当场火化或被贩卖。</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2002</a:t>
            </a:r>
            <a:r>
              <a:rPr lang="zh-TW" altLang="zh-TW"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4</a:t>
            </a:r>
            <a:r>
              <a:rPr lang="zh-TW" altLang="zh-TW"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9</a:t>
            </a:r>
            <a:r>
              <a:rPr lang="zh-TW" altLang="zh-TW" dirty="0">
                <a:latin typeface="微軟正黑體" panose="020B0604030504040204" pitchFamily="34" charset="-120"/>
                <a:ea typeface="微軟正黑體" panose="020B0604030504040204" pitchFamily="34" charset="-120"/>
              </a:rPr>
              <a:t>日，在</a:t>
            </a:r>
            <a:r>
              <a:rPr lang="zh-TW" altLang="zh-TW" dirty="0">
                <a:solidFill>
                  <a:srgbClr val="C00000"/>
                </a:solidFill>
                <a:latin typeface="微軟正黑體" panose="020B0604030504040204" pitchFamily="34" charset="-120"/>
                <a:ea typeface="微軟正黑體" panose="020B0604030504040204" pitchFamily="34" charset="-120"/>
              </a:rPr>
              <a:t>沈阳军区总医院</a:t>
            </a:r>
            <a:r>
              <a:rPr lang="zh-TW" altLang="zh-TW" dirty="0">
                <a:latin typeface="微軟正黑體" panose="020B0604030504040204" pitchFamily="34" charset="-120"/>
                <a:ea typeface="微軟正黑體" panose="020B0604030504040204" pitchFamily="34" charset="-120"/>
              </a:rPr>
              <a:t>十五楼的一间手术室，证人作为持枪警卫，亲眼目睹两名军医将一位三十多岁的修炼法轮功的中学女教师，在没打麻药的情况下，活生生地摘取了她的心脏被杀害。」</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99</a:t>
            </a:r>
            <a:r>
              <a:rPr lang="zh-TW" altLang="zh-TW" dirty="0">
                <a:latin typeface="微軟正黑體" panose="020B0604030504040204" pitchFamily="34" charset="-120"/>
                <a:ea typeface="微軟正黑體" panose="020B0604030504040204" pitchFamily="34" charset="-120"/>
              </a:rPr>
              <a:t>年之前，中国每年有一百五十万个器官需求，但每年只能有一万个器官提供移植（包括部分非法获取的器官）。器官奇缺在全世界排七、八十名以外。但从</a:t>
            </a:r>
            <a:r>
              <a:rPr lang="en-US" altLang="zh-TW" dirty="0">
                <a:latin typeface="微軟正黑體" panose="020B0604030504040204" pitchFamily="34" charset="-120"/>
                <a:ea typeface="微軟正黑體" panose="020B0604030504040204" pitchFamily="34" charset="-120"/>
              </a:rPr>
              <a:t>2000</a:t>
            </a:r>
            <a:r>
              <a:rPr lang="zh-TW" altLang="zh-TW" dirty="0">
                <a:latin typeface="微軟正黑體" panose="020B0604030504040204" pitchFamily="34" charset="-120"/>
                <a:ea typeface="微軟正黑體" panose="020B0604030504040204" pitchFamily="34" charset="-120"/>
              </a:rPr>
              <a:t>年薄熙来等大量活摘法轮功学员器官之后，中国</a:t>
            </a:r>
            <a:r>
              <a:rPr lang="zh-TW" altLang="zh-TW" dirty="0">
                <a:solidFill>
                  <a:srgbClr val="C00000"/>
                </a:solidFill>
                <a:latin typeface="微軟正黑體" panose="020B0604030504040204" pitchFamily="34" charset="-120"/>
                <a:ea typeface="微軟正黑體" panose="020B0604030504040204" pitchFamily="34" charset="-120"/>
              </a:rPr>
              <a:t>一跃飙升为仅次美国、排名世界第二的器官移植大国，</a:t>
            </a:r>
            <a:r>
              <a:rPr lang="zh-TW" altLang="zh-TW" dirty="0">
                <a:latin typeface="微軟正黑體" panose="020B0604030504040204" pitchFamily="34" charset="-120"/>
                <a:ea typeface="微軟正黑體" panose="020B0604030504040204" pitchFamily="34" charset="-120"/>
              </a:rPr>
              <a:t>从</a:t>
            </a:r>
            <a:r>
              <a:rPr lang="en-US" altLang="zh-TW" dirty="0">
                <a:latin typeface="微軟正黑體" panose="020B0604030504040204" pitchFamily="34" charset="-120"/>
                <a:ea typeface="微軟正黑體" panose="020B0604030504040204" pitchFamily="34" charset="-120"/>
              </a:rPr>
              <a:t>2000</a:t>
            </a:r>
            <a:r>
              <a:rPr lang="zh-TW" altLang="zh-TW" dirty="0">
                <a:latin typeface="微軟正黑體" panose="020B0604030504040204" pitchFamily="34" charset="-120"/>
                <a:ea typeface="微軟正黑體" panose="020B0604030504040204" pitchFamily="34" charset="-120"/>
              </a:rPr>
              <a:t>年起中国一直占世界活体器官移植总数的</a:t>
            </a:r>
            <a:r>
              <a:rPr lang="en-US" altLang="zh-TW" dirty="0">
                <a:latin typeface="微軟正黑體" panose="020B0604030504040204" pitchFamily="34" charset="-120"/>
                <a:ea typeface="微軟正黑體" panose="020B0604030504040204" pitchFamily="34" charset="-120"/>
              </a:rPr>
              <a:t>85%</a:t>
            </a:r>
            <a:r>
              <a:rPr lang="zh-TW" altLang="zh-TW" dirty="0">
                <a:latin typeface="微軟正黑體" panose="020B0604030504040204" pitchFamily="34" charset="-120"/>
                <a:ea typeface="微軟正黑體" panose="020B0604030504040204" pitchFamily="34" charset="-120"/>
              </a:rPr>
              <a:t>以上。</a:t>
            </a:r>
            <a:endParaRPr lang="en-US" altLang="zh-TW" dirty="0">
              <a:latin typeface="微軟正黑體" panose="020B0604030504040204" pitchFamily="34" charset="-120"/>
              <a:ea typeface="微軟正黑體" panose="020B0604030504040204" pitchFamily="34" charset="-120"/>
            </a:endParaRPr>
          </a:p>
          <a:p>
            <a:r>
              <a:rPr lang="zh-TW" altLang="zh-TW" dirty="0">
                <a:solidFill>
                  <a:srgbClr val="C00000"/>
                </a:solidFill>
                <a:latin typeface="微軟正黑體" panose="020B0604030504040204" pitchFamily="34" charset="-120"/>
                <a:ea typeface="微軟正黑體" panose="020B0604030504040204" pitchFamily="34" charset="-120"/>
              </a:rPr>
              <a:t>中国的器官多到薄、谷操控五家网站，明码标价出售器官</a:t>
            </a:r>
            <a:r>
              <a:rPr lang="zh-TW" altLang="zh-TW" dirty="0" smtClean="0">
                <a:solidFill>
                  <a:srgbClr val="C00000"/>
                </a:solidFill>
                <a:latin typeface="微軟正黑體" panose="020B0604030504040204" pitchFamily="34" charset="-120"/>
                <a:ea typeface="微軟正黑體" panose="020B0604030504040204" pitchFamily="34" charset="-120"/>
              </a:rPr>
              <a:t>；</a:t>
            </a:r>
            <a:endParaRPr lang="en-US" altLang="zh-TW" dirty="0" smtClean="0">
              <a:solidFill>
                <a:srgbClr val="C00000"/>
              </a:solidFill>
              <a:latin typeface="微軟正黑體" panose="020B0604030504040204" pitchFamily="34" charset="-120"/>
              <a:ea typeface="微軟正黑體" panose="020B0604030504040204" pitchFamily="34" charset="-120"/>
            </a:endParaRPr>
          </a:p>
          <a:p>
            <a:r>
              <a:rPr lang="zh-TW" altLang="en-US" dirty="0" smtClean="0">
                <a:solidFill>
                  <a:srgbClr val="C00000"/>
                </a:solidFill>
                <a:latin typeface="微軟正黑體" panose="020B0604030504040204" pitchFamily="34" charset="-120"/>
                <a:ea typeface="微軟正黑體" panose="020B0604030504040204" pitchFamily="34" charset="-120"/>
              </a:rPr>
              <a:t>还</a:t>
            </a:r>
            <a:r>
              <a:rPr lang="zh-TW" altLang="zh-TW" dirty="0">
                <a:solidFill>
                  <a:srgbClr val="C00000"/>
                </a:solidFill>
                <a:latin typeface="微軟正黑體" panose="020B0604030504040204" pitchFamily="34" charset="-120"/>
                <a:ea typeface="微軟正黑體" panose="020B0604030504040204" pitchFamily="34" charset="-120"/>
              </a:rPr>
              <a:t>兴起了全球性旅游中国的快速器官移植热潮。</a:t>
            </a:r>
          </a:p>
        </p:txBody>
      </p:sp>
      <p:sp>
        <p:nvSpPr>
          <p:cNvPr id="3" name="矩形 2"/>
          <p:cNvSpPr/>
          <p:nvPr/>
        </p:nvSpPr>
        <p:spPr>
          <a:xfrm>
            <a:off x="3844966" y="28680"/>
            <a:ext cx="5040560" cy="369332"/>
          </a:xfrm>
          <a:prstGeom prst="rect">
            <a:avLst/>
          </a:prstGeom>
        </p:spPr>
        <p:txBody>
          <a:bodyPr wrap="square">
            <a:spAutoFit/>
          </a:bodyPr>
          <a:lstStyle/>
          <a:p>
            <a:r>
              <a:rPr lang="zh-TW" altLang="zh-TW" dirty="0">
                <a:latin typeface="微軟正黑體" panose="020B0604030504040204" pitchFamily="34" charset="-120"/>
                <a:ea typeface="微軟正黑體" panose="020B0604030504040204" pitchFamily="34" charset="-120"/>
              </a:rPr>
              <a:t>清算國際：迫害法輪功主要元凶薄熙來罪狀公告</a:t>
            </a:r>
            <a:r>
              <a:rPr lang="zh-TW" altLang="en-US"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p:txBody>
      </p:sp>
      <p:sp>
        <p:nvSpPr>
          <p:cNvPr id="4" name="矩形 3"/>
          <p:cNvSpPr/>
          <p:nvPr/>
        </p:nvSpPr>
        <p:spPr>
          <a:xfrm>
            <a:off x="171421" y="43010"/>
            <a:ext cx="534121"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7.</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677795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2557" y="727531"/>
            <a:ext cx="8863937" cy="5632311"/>
          </a:xfrm>
          <a:prstGeom prst="rect">
            <a:avLst/>
          </a:prstGeom>
          <a:ln>
            <a:solidFill>
              <a:srgbClr val="0070C0"/>
            </a:solidFill>
          </a:ln>
        </p:spPr>
        <p:txBody>
          <a:bodyPr wrap="square">
            <a:spAutoFit/>
          </a:bodyPr>
          <a:lstStyle/>
          <a:p>
            <a:r>
              <a:rPr lang="en-US" altLang="zh-TW" sz="2000" b="1" dirty="0">
                <a:latin typeface="微軟正黑體" panose="020B0604030504040204" pitchFamily="34" charset="-120"/>
                <a:ea typeface="微軟正黑體" panose="020B0604030504040204" pitchFamily="34" charset="-120"/>
              </a:rPr>
              <a:t> </a:t>
            </a:r>
            <a:r>
              <a:rPr lang="zh-TW" altLang="zh-TW" sz="2000" b="1" dirty="0">
                <a:latin typeface="微軟正黑體" panose="020B0604030504040204" pitchFamily="34" charset="-120"/>
                <a:ea typeface="微軟正黑體" panose="020B0604030504040204" pitchFamily="34" charset="-120"/>
              </a:rPr>
              <a:t>（</a:t>
            </a:r>
            <a:r>
              <a:rPr lang="zh-TW" altLang="en-US" sz="2000" b="1" u="sng" dirty="0">
                <a:latin typeface="微軟正黑體" panose="020B0604030504040204" pitchFamily="34" charset="-120"/>
                <a:ea typeface="微軟正黑體" panose="020B0604030504040204" pitchFamily="34" charset="-120"/>
              </a:rPr>
              <a:t>三</a:t>
            </a:r>
            <a:r>
              <a:rPr lang="zh-TW" altLang="zh-TW" sz="2000" b="1" u="sng" dirty="0">
                <a:latin typeface="微軟正黑體" panose="020B0604030504040204" pitchFamily="34" charset="-120"/>
                <a:ea typeface="微軟正黑體" panose="020B0604030504040204" pitchFamily="34" charset="-120"/>
              </a:rPr>
              <a:t>）薄熙来、徐才厚勾结连手军队涉入活摘器官大屠杀。</a:t>
            </a:r>
            <a:endParaRPr lang="en-US" altLang="zh-TW" sz="2000" b="1" u="sng" dirty="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薄熙来和江泽民的亲信、当时的军委副主席</a:t>
            </a:r>
            <a:r>
              <a:rPr lang="zh-TW" altLang="zh-TW" sz="2000" dirty="0">
                <a:solidFill>
                  <a:srgbClr val="C00000"/>
                </a:solidFill>
                <a:latin typeface="微軟正黑體" panose="020B0604030504040204" pitchFamily="34" charset="-120"/>
                <a:ea typeface="微軟正黑體" panose="020B0604030504040204" pitchFamily="34" charset="-120"/>
              </a:rPr>
              <a:t>徐才厚</a:t>
            </a:r>
            <a:r>
              <a:rPr lang="zh-TW" altLang="zh-TW" sz="2000" dirty="0">
                <a:latin typeface="微軟正黑體" panose="020B0604030504040204" pitchFamily="34" charset="-120"/>
                <a:ea typeface="微軟正黑體" panose="020B0604030504040204" pitchFamily="34" charset="-120"/>
              </a:rPr>
              <a:t>勾结、连手涉入对法轮功学员活摘器官的大屠杀。苏家屯地下集中营在</a:t>
            </a:r>
            <a:r>
              <a:rPr lang="en-US" altLang="zh-TW" sz="2000" dirty="0">
                <a:latin typeface="微軟正黑體" panose="020B0604030504040204" pitchFamily="34" charset="-120"/>
                <a:ea typeface="微軟正黑體" panose="020B0604030504040204" pitchFamily="34" charset="-120"/>
              </a:rPr>
              <a:t>2005</a:t>
            </a:r>
            <a:r>
              <a:rPr lang="zh-TW" altLang="zh-TW" sz="2000" dirty="0">
                <a:latin typeface="微軟正黑體" panose="020B0604030504040204" pitchFamily="34" charset="-120"/>
                <a:ea typeface="微軟正黑體" panose="020B0604030504040204" pitchFamily="34" charset="-120"/>
              </a:rPr>
              <a:t>年之前关押超过一万多名法轮功学员。这一惊天罪恶被披露后，军队、武警部队迅速介入转移。</a:t>
            </a:r>
            <a:endParaRPr lang="en-US" altLang="zh-TW" sz="2000" dirty="0">
              <a:latin typeface="微軟正黑體" panose="020B0604030504040204" pitchFamily="34" charset="-120"/>
              <a:ea typeface="微軟正黑體" panose="020B0604030504040204" pitchFamily="34" charset="-120"/>
            </a:endParaRPr>
          </a:p>
          <a:p>
            <a:r>
              <a:rPr lang="zh-TW" altLang="zh-TW" sz="2000" dirty="0">
                <a:solidFill>
                  <a:srgbClr val="C00000"/>
                </a:solidFill>
                <a:latin typeface="微軟正黑體" panose="020B0604030504040204" pitchFamily="34" charset="-120"/>
                <a:ea typeface="微軟正黑體" panose="020B0604030504040204" pitchFamily="34" charset="-120"/>
              </a:rPr>
              <a:t>转移五千人用专列封闭的铁路货车只需一天。</a:t>
            </a:r>
            <a:r>
              <a:rPr lang="zh-TW" altLang="zh-TW" sz="2000" b="1" dirty="0">
                <a:solidFill>
                  <a:srgbClr val="C00000"/>
                </a:solidFill>
                <a:latin typeface="微軟正黑體" panose="020B0604030504040204" pitchFamily="34" charset="-120"/>
                <a:ea typeface="微軟正黑體" panose="020B0604030504040204" pitchFamily="34" charset="-120"/>
              </a:rPr>
              <a:t>苏家屯事件</a:t>
            </a:r>
            <a:r>
              <a:rPr lang="zh-TW" altLang="zh-TW" sz="2000" dirty="0">
                <a:latin typeface="微軟正黑體" panose="020B0604030504040204" pitchFamily="34" charset="-120"/>
                <a:ea typeface="微軟正黑體" panose="020B0604030504040204" pitchFamily="34" charset="-120"/>
              </a:rPr>
              <a:t>和</a:t>
            </a:r>
            <a:r>
              <a:rPr lang="zh-TW" altLang="zh-TW" sz="2000" b="1" dirty="0">
                <a:solidFill>
                  <a:srgbClr val="C00000"/>
                </a:solidFill>
                <a:latin typeface="微軟正黑體" panose="020B0604030504040204" pitchFamily="34" charset="-120"/>
                <a:ea typeface="微軟正黑體" panose="020B0604030504040204" pitchFamily="34" charset="-120"/>
              </a:rPr>
              <a:t>沈阳军区总医院</a:t>
            </a:r>
            <a:r>
              <a:rPr lang="zh-TW" altLang="zh-TW" sz="2000" dirty="0">
                <a:latin typeface="微軟正黑體" panose="020B0604030504040204" pitchFamily="34" charset="-120"/>
                <a:ea typeface="微軟正黑體" panose="020B0604030504040204" pitchFamily="34" charset="-120"/>
              </a:rPr>
              <a:t>活摘法轮功学员器官的罪恶，都发生在薄熙来主政辽宁、活摘器官罪恶的高峰期。而</a:t>
            </a:r>
            <a:r>
              <a:rPr lang="zh-TW" altLang="zh-TW" sz="2000" dirty="0">
                <a:solidFill>
                  <a:srgbClr val="C00000"/>
                </a:solidFill>
                <a:latin typeface="微軟正黑體" panose="020B0604030504040204" pitchFamily="34" charset="-120"/>
                <a:ea typeface="微軟正黑體" panose="020B0604030504040204" pitchFamily="34" charset="-120"/>
              </a:rPr>
              <a:t>苏家屯的地下集中营属于军用设施</a:t>
            </a:r>
            <a:r>
              <a:rPr lang="zh-TW" altLang="zh-TW" sz="2000" dirty="0">
                <a:latin typeface="微軟正黑體" panose="020B0604030504040204" pitchFamily="34" charset="-120"/>
                <a:ea typeface="微軟正黑體" panose="020B0604030504040204" pitchFamily="34" charset="-120"/>
              </a:rPr>
              <a:t>，同时揭露出来的其余</a:t>
            </a:r>
            <a:r>
              <a:rPr lang="en-US" altLang="zh-TW" sz="2000" dirty="0">
                <a:solidFill>
                  <a:srgbClr val="C00000"/>
                </a:solidFill>
                <a:latin typeface="微軟正黑體" panose="020B0604030504040204" pitchFamily="34" charset="-120"/>
                <a:ea typeface="微軟正黑體" panose="020B0604030504040204" pitchFamily="34" charset="-120"/>
              </a:rPr>
              <a:t>35</a:t>
            </a:r>
            <a:r>
              <a:rPr lang="zh-TW" altLang="zh-TW" sz="2000" dirty="0">
                <a:solidFill>
                  <a:srgbClr val="C00000"/>
                </a:solidFill>
                <a:latin typeface="微軟正黑體" panose="020B0604030504040204" pitchFamily="34" charset="-120"/>
                <a:ea typeface="微軟正黑體" panose="020B0604030504040204" pitchFamily="34" charset="-120"/>
              </a:rPr>
              <a:t>个类似集中营</a:t>
            </a:r>
            <a:r>
              <a:rPr lang="zh-TW" altLang="zh-TW" sz="2000" dirty="0">
                <a:latin typeface="微軟正黑體" panose="020B0604030504040204" pitchFamily="34" charset="-120"/>
                <a:ea typeface="微軟正黑體" panose="020B0604030504040204" pitchFamily="34" charset="-120"/>
              </a:rPr>
              <a:t>，成为薄、徐勾结连手活摘器官的铁证，这一黑幕将全部揭开。</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u="sng" dirty="0">
                <a:latin typeface="微軟正黑體" panose="020B0604030504040204" pitchFamily="34" charset="-120"/>
                <a:ea typeface="微軟正黑體" panose="020B0604030504040204" pitchFamily="34" charset="-120"/>
              </a:rPr>
              <a:t>在薄熙来当政期，</a:t>
            </a:r>
            <a:r>
              <a:rPr lang="zh-TW" altLang="zh-TW" sz="2000" u="sng" dirty="0">
                <a:solidFill>
                  <a:schemeClr val="accent6">
                    <a:lumMod val="50000"/>
                  </a:schemeClr>
                </a:solidFill>
                <a:latin typeface="微軟正黑體" panose="020B0604030504040204" pitchFamily="34" charset="-120"/>
                <a:ea typeface="微軟正黑體" panose="020B0604030504040204" pitchFamily="34" charset="-120"/>
              </a:rPr>
              <a:t>军队医院、武警医院；辽宁省委、省政府包括其高层；政法、公安及黑道中介</a:t>
            </a:r>
            <a:r>
              <a:rPr lang="zh-TW" altLang="zh-TW" sz="2000" u="sng" dirty="0">
                <a:latin typeface="微軟正黑體" panose="020B0604030504040204" pitchFamily="34" charset="-120"/>
                <a:ea typeface="微軟正黑體" panose="020B0604030504040204" pitchFamily="34" charset="-120"/>
              </a:rPr>
              <a:t>都在薄熙来、谷开来操控下参与了活摘和贩卖法轮功学员器官的罪恶，特别是与</a:t>
            </a:r>
            <a:r>
              <a:rPr lang="zh-TW" altLang="zh-TW" sz="2000" u="sng" dirty="0">
                <a:solidFill>
                  <a:schemeClr val="accent6">
                    <a:lumMod val="50000"/>
                  </a:schemeClr>
                </a:solidFill>
                <a:latin typeface="微軟正黑體" panose="020B0604030504040204" pitchFamily="34" charset="-120"/>
                <a:ea typeface="微軟正黑體" panose="020B0604030504040204" pitchFamily="34" charset="-120"/>
              </a:rPr>
              <a:t>大连、沈阳、辽宁省医学医疗系统连手活摘，武警部队不少官员、医疗专家、高干子弟都涉入其中。</a:t>
            </a:r>
            <a:endParaRPr lang="en-US" altLang="zh-TW" sz="2000" u="sng" dirty="0">
              <a:solidFill>
                <a:schemeClr val="accent6">
                  <a:lumMod val="50000"/>
                </a:schemeClr>
              </a:solidFill>
              <a:latin typeface="微軟正黑體" panose="020B0604030504040204" pitchFamily="34" charset="-120"/>
              <a:ea typeface="微軟正黑體" panose="020B0604030504040204" pitchFamily="34" charset="-120"/>
            </a:endParaRPr>
          </a:p>
          <a:p>
            <a:endParaRPr lang="en-US" altLang="zh-TW" sz="2000" u="sng" dirty="0">
              <a:latin typeface="微軟正黑體" panose="020B0604030504040204" pitchFamily="34" charset="-120"/>
              <a:ea typeface="微軟正黑體" panose="020B0604030504040204" pitchFamily="34" charset="-120"/>
            </a:endParaRPr>
          </a:p>
          <a:p>
            <a:r>
              <a:rPr lang="zh-TW" altLang="zh-TW" sz="2000" dirty="0">
                <a:solidFill>
                  <a:schemeClr val="accent6">
                    <a:lumMod val="50000"/>
                  </a:schemeClr>
                </a:solidFill>
                <a:latin typeface="微軟正黑體" panose="020B0604030504040204" pitchFamily="34" charset="-120"/>
                <a:ea typeface="微軟正黑體" panose="020B0604030504040204" pitchFamily="34" charset="-120"/>
              </a:rPr>
              <a:t>这一罪恶屠杀被迅速推向全国，形成了全国地方政府、公安、司法机关，军队、武警医院，地方医疗单位、外贸出口及黑社会共同参与运作的一套屠杀机制、联合系统犯罪。</a:t>
            </a:r>
          </a:p>
        </p:txBody>
      </p:sp>
      <p:sp>
        <p:nvSpPr>
          <p:cNvPr id="3" name="矩形 2"/>
          <p:cNvSpPr/>
          <p:nvPr/>
        </p:nvSpPr>
        <p:spPr>
          <a:xfrm>
            <a:off x="3987057" y="28680"/>
            <a:ext cx="5040560" cy="369332"/>
          </a:xfrm>
          <a:prstGeom prst="rect">
            <a:avLst/>
          </a:prstGeom>
        </p:spPr>
        <p:txBody>
          <a:bodyPr wrap="square">
            <a:spAutoFit/>
          </a:bodyPr>
          <a:lstStyle/>
          <a:p>
            <a:r>
              <a:rPr lang="zh-TW" altLang="zh-TW" dirty="0">
                <a:latin typeface="微軟正黑體" panose="020B0604030504040204" pitchFamily="34" charset="-120"/>
                <a:ea typeface="微軟正黑體" panose="020B0604030504040204" pitchFamily="34" charset="-120"/>
              </a:rPr>
              <a:t>清算國際：迫害法輪功主要元凶薄熙來罪狀公告</a:t>
            </a:r>
            <a:r>
              <a:rPr lang="zh-TW" altLang="en-US"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p:txBody>
      </p:sp>
      <p:sp>
        <p:nvSpPr>
          <p:cNvPr id="4" name="矩形 3"/>
          <p:cNvSpPr/>
          <p:nvPr/>
        </p:nvSpPr>
        <p:spPr>
          <a:xfrm>
            <a:off x="172558" y="158172"/>
            <a:ext cx="534121"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8.</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87402710"/>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8095</Words>
  <Application>Microsoft Office PowerPoint</Application>
  <PresentationFormat>如螢幕大小 (4:3)</PresentationFormat>
  <Paragraphs>528</Paragraphs>
  <Slides>36</Slides>
  <Notes>13</Notes>
  <HiddenSlides>0</HiddenSlides>
  <MMClips>0</MMClips>
  <ScaleCrop>false</ScaleCrop>
  <HeadingPairs>
    <vt:vector size="4" baseType="variant">
      <vt:variant>
        <vt:lpstr>佈景主題</vt:lpstr>
      </vt:variant>
      <vt:variant>
        <vt:i4>1</vt:i4>
      </vt:variant>
      <vt:variant>
        <vt:lpstr>投影片標題</vt:lpstr>
      </vt:variant>
      <vt:variant>
        <vt:i4>36</vt:i4>
      </vt:variant>
    </vt:vector>
  </HeadingPairs>
  <TitlesOfParts>
    <vt:vector size="37" baseType="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2017-12-01T23:52:03Z</dcterms:created>
  <dcterms:modified xsi:type="dcterms:W3CDTF">2017-12-06T08:32:08Z</dcterms:modified>
</cp:coreProperties>
</file>