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8"/>
  </p:notesMasterIdLst>
  <p:sldIdLst>
    <p:sldId id="256" r:id="rId2"/>
    <p:sldId id="365" r:id="rId3"/>
    <p:sldId id="375" r:id="rId4"/>
    <p:sldId id="383" r:id="rId5"/>
    <p:sldId id="376" r:id="rId6"/>
    <p:sldId id="377" r:id="rId7"/>
    <p:sldId id="378" r:id="rId8"/>
    <p:sldId id="379" r:id="rId9"/>
    <p:sldId id="374" r:id="rId10"/>
    <p:sldId id="382" r:id="rId11"/>
    <p:sldId id="368" r:id="rId12"/>
    <p:sldId id="389" r:id="rId13"/>
    <p:sldId id="384" r:id="rId14"/>
    <p:sldId id="385" r:id="rId15"/>
    <p:sldId id="394" r:id="rId16"/>
    <p:sldId id="386" r:id="rId17"/>
    <p:sldId id="396" r:id="rId18"/>
    <p:sldId id="397" r:id="rId19"/>
    <p:sldId id="399" r:id="rId20"/>
    <p:sldId id="405" r:id="rId21"/>
    <p:sldId id="412" r:id="rId22"/>
    <p:sldId id="402" r:id="rId23"/>
    <p:sldId id="404" r:id="rId24"/>
    <p:sldId id="406" r:id="rId25"/>
    <p:sldId id="398" r:id="rId26"/>
    <p:sldId id="395" r:id="rId27"/>
    <p:sldId id="316" r:id="rId28"/>
    <p:sldId id="372" r:id="rId29"/>
    <p:sldId id="373" r:id="rId30"/>
    <p:sldId id="317" r:id="rId31"/>
    <p:sldId id="326" r:id="rId32"/>
    <p:sldId id="408" r:id="rId33"/>
    <p:sldId id="410" r:id="rId34"/>
    <p:sldId id="411" r:id="rId35"/>
    <p:sldId id="356" r:id="rId36"/>
    <p:sldId id="325" r:id="rId37"/>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035CB9F6-56C6-4DF8-B64E-9438EB9E6853}">
          <p14:sldIdLst>
            <p14:sldId id="256"/>
          </p14:sldIdLst>
        </p14:section>
        <p14:section name="未命名的章節" id="{8840CC9A-C862-4483-A5B4-B7C168A59138}">
          <p14:sldIdLst>
            <p14:sldId id="365"/>
            <p14:sldId id="375"/>
            <p14:sldId id="383"/>
            <p14:sldId id="376"/>
            <p14:sldId id="377"/>
            <p14:sldId id="378"/>
            <p14:sldId id="379"/>
            <p14:sldId id="374"/>
            <p14:sldId id="382"/>
            <p14:sldId id="368"/>
            <p14:sldId id="389"/>
            <p14:sldId id="384"/>
            <p14:sldId id="385"/>
            <p14:sldId id="394"/>
            <p14:sldId id="386"/>
            <p14:sldId id="396"/>
            <p14:sldId id="397"/>
            <p14:sldId id="399"/>
            <p14:sldId id="405"/>
            <p14:sldId id="412"/>
            <p14:sldId id="402"/>
            <p14:sldId id="404"/>
            <p14:sldId id="406"/>
            <p14:sldId id="398"/>
            <p14:sldId id="395"/>
            <p14:sldId id="316"/>
            <p14:sldId id="372"/>
            <p14:sldId id="373"/>
            <p14:sldId id="317"/>
            <p14:sldId id="326"/>
            <p14:sldId id="408"/>
            <p14:sldId id="410"/>
            <p14:sldId id="411"/>
            <p14:sldId id="356"/>
            <p14:sldId id="325"/>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85459" autoAdjust="0"/>
  </p:normalViewPr>
  <p:slideViewPr>
    <p:cSldViewPr>
      <p:cViewPr>
        <p:scale>
          <a:sx n="70" d="100"/>
          <a:sy n="70" d="100"/>
        </p:scale>
        <p:origin x="-1144" y="400"/>
      </p:cViewPr>
      <p:guideLst>
        <p:guide orient="horz" pos="2160"/>
        <p:guide pos="2880"/>
      </p:guideLst>
    </p:cSldViewPr>
  </p:slideViewPr>
  <p:notesTextViewPr>
    <p:cViewPr>
      <p:scale>
        <a:sx n="1" d="1"/>
        <a:sy n="1" d="1"/>
      </p:scale>
      <p:origin x="0" y="0"/>
    </p:cViewPr>
  </p:notesTextViewPr>
  <p:sorterViewPr>
    <p:cViewPr>
      <p:scale>
        <a:sx n="100" d="100"/>
        <a:sy n="100" d="100"/>
      </p:scale>
      <p:origin x="0" y="52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2017/12/18</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lvl="0"/>
            <a:r>
              <a:rPr lang="zh-TW" altLang="zh-TW" sz="1200" b="1" kern="1200" dirty="0">
                <a:solidFill>
                  <a:schemeClr val="tx1"/>
                </a:solidFill>
                <a:effectLst/>
                <a:latin typeface="+mn-lt"/>
                <a:ea typeface="+mn-ea"/>
                <a:cs typeface="+mn-cs"/>
              </a:rPr>
              <a:t>省分圖片</a:t>
            </a:r>
            <a:endParaRPr lang="zh-TW" altLang="zh-TW" sz="1200" kern="1200" dirty="0">
              <a:solidFill>
                <a:schemeClr val="tx1"/>
              </a:solidFill>
              <a:effectLst/>
              <a:latin typeface="+mn-lt"/>
              <a:ea typeface="+mn-ea"/>
              <a:cs typeface="+mn-cs"/>
            </a:endParaRPr>
          </a:p>
          <a:p>
            <a:r>
              <a:rPr lang="zh-TW" altLang="zh-TW" sz="1200" b="1" kern="1200" dirty="0">
                <a:solidFill>
                  <a:schemeClr val="tx1"/>
                </a:solidFill>
                <a:effectLst/>
                <a:latin typeface="+mn-lt"/>
                <a:ea typeface="+mn-ea"/>
                <a:cs typeface="+mn-cs"/>
              </a:rPr>
              <a:t>方法：</a:t>
            </a:r>
            <a:r>
              <a:rPr lang="en-US" altLang="zh-TW" sz="1200" b="1" kern="1200" dirty="0">
                <a:solidFill>
                  <a:schemeClr val="tx1"/>
                </a:solidFill>
                <a:effectLst/>
                <a:latin typeface="+mn-lt"/>
                <a:ea typeface="+mn-ea"/>
                <a:cs typeface="+mn-cs"/>
              </a:rPr>
              <a:t>Google</a:t>
            </a:r>
            <a:r>
              <a:rPr lang="zh-TW" altLang="zh-TW" sz="1200" b="1" kern="1200" dirty="0">
                <a:solidFill>
                  <a:schemeClr val="tx1"/>
                </a:solidFill>
                <a:effectLst/>
                <a:latin typeface="+mn-lt"/>
                <a:ea typeface="+mn-ea"/>
                <a:cs typeface="+mn-cs"/>
              </a:rPr>
              <a:t>搜尋省份名稱 </a:t>
            </a:r>
            <a:r>
              <a:rPr lang="en-US" altLang="zh-TW" sz="1200" b="1" kern="1200" dirty="0">
                <a:solidFill>
                  <a:schemeClr val="tx1"/>
                </a:solidFill>
                <a:effectLst/>
                <a:latin typeface="+mn-lt"/>
                <a:ea typeface="+mn-ea"/>
                <a:cs typeface="+mn-cs"/>
              </a:rPr>
              <a:t>(</a:t>
            </a:r>
            <a:r>
              <a:rPr lang="zh-TW" altLang="zh-TW" sz="1200" b="1" kern="1200" dirty="0">
                <a:solidFill>
                  <a:schemeClr val="tx1"/>
                </a:solidFill>
                <a:effectLst/>
                <a:latin typeface="+mn-lt"/>
                <a:ea typeface="+mn-ea"/>
                <a:cs typeface="+mn-cs"/>
              </a:rPr>
              <a:t>維基百科</a:t>
            </a:r>
            <a:r>
              <a:rPr lang="en-US" altLang="zh-TW" sz="1200" b="1" kern="1200" dirty="0">
                <a:solidFill>
                  <a:schemeClr val="tx1"/>
                </a:solidFill>
                <a:effectLst/>
                <a:latin typeface="+mn-lt"/>
                <a:ea typeface="+mn-ea"/>
                <a:cs typeface="+mn-cs"/>
              </a:rPr>
              <a:t>)</a:t>
            </a:r>
            <a:endParaRPr lang="zh-TW" altLang="zh-TW" sz="1200" kern="1200" dirty="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478218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28</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29</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30</a:t>
            </a:fld>
            <a:endParaRPr lang="zh-TW" altLang="en-US"/>
          </a:p>
        </p:txBody>
      </p:sp>
    </p:spTree>
    <p:extLst>
      <p:ext uri="{BB962C8B-B14F-4D97-AF65-F5344CB8AC3E}">
        <p14:creationId xmlns:p14="http://schemas.microsoft.com/office/powerpoint/2010/main" val="1612327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endParaRPr dirty="0">
              <a:solidFill>
                <a:srgbClr val="0000FF"/>
              </a:solidFill>
              <a:uFill>
                <a:solidFill>
                  <a:srgbClr val="0000FF"/>
                </a:solidFill>
              </a:uFill>
              <a:hlinkClick r:id="rId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hlinkClick r:id="rId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a:solidFill>
                  <a:schemeClr val="tx1"/>
                </a:solidFill>
                <a:effectLst/>
                <a:latin typeface="+mn-lt"/>
                <a:ea typeface="+mn-ea"/>
                <a:cs typeface="+mn-cs"/>
              </a:rPr>
              <a:t>3.</a:t>
            </a:r>
            <a:r>
              <a:rPr lang="zh-TW" altLang="zh-TW" sz="1200" kern="1200" dirty="0">
                <a:solidFill>
                  <a:schemeClr val="tx1"/>
                </a:solidFill>
                <a:effectLst/>
                <a:latin typeface="+mn-lt"/>
                <a:ea typeface="+mn-ea"/>
                <a:cs typeface="+mn-cs"/>
              </a:rPr>
              <a:t>各省案例列表</a:t>
            </a:r>
          </a:p>
          <a:p>
            <a:r>
              <a:rPr lang="en-US" altLang="zh-TW" sz="1200" u="sng" kern="1200" dirty="0">
                <a:solidFill>
                  <a:schemeClr val="tx1"/>
                </a:solidFill>
                <a:effectLst/>
                <a:latin typeface="+mn-lt"/>
                <a:ea typeface="+mn-ea"/>
                <a:cs typeface="+mn-cs"/>
                <a:hlinkClick r:id="rId3"/>
              </a:rPr>
              <a:t>http://library.minghui.org/category/2,6,,1.htm</a:t>
            </a:r>
            <a:endParaRPr lang="zh-TW" altLang="zh-TW" sz="1200" kern="1200" dirty="0">
              <a:solidFill>
                <a:schemeClr val="tx1"/>
              </a:solidFill>
              <a:effectLst/>
              <a:latin typeface="+mn-lt"/>
              <a:ea typeface="+mn-ea"/>
              <a:cs typeface="+mn-cs"/>
            </a:endParaRPr>
          </a:p>
          <a:p>
            <a:r>
              <a:rPr lang="en-US" altLang="zh-TW" sz="1200" kern="1200" dirty="0">
                <a:solidFill>
                  <a:schemeClr val="tx1"/>
                </a:solidFill>
                <a:effectLst/>
                <a:latin typeface="+mn-lt"/>
                <a:ea typeface="+mn-ea"/>
                <a:cs typeface="+mn-cs"/>
              </a:rPr>
              <a:t> </a:t>
            </a:r>
            <a:endParaRPr lang="zh-TW" altLang="zh-TW" sz="1200" kern="1200" dirty="0">
              <a:solidFill>
                <a:schemeClr val="tx1"/>
              </a:solidFill>
              <a:effectLst/>
              <a:latin typeface="+mn-lt"/>
              <a:ea typeface="+mn-ea"/>
              <a:cs typeface="+mn-cs"/>
            </a:endParaRPr>
          </a:p>
          <a:p>
            <a:r>
              <a:rPr lang="zh-TW" altLang="zh-TW" sz="1200" kern="1200" dirty="0">
                <a:solidFill>
                  <a:schemeClr val="tx1"/>
                </a:solidFill>
                <a:effectLst/>
                <a:latin typeface="+mn-lt"/>
                <a:ea typeface="+mn-ea"/>
                <a:cs typeface="+mn-cs"/>
              </a:rPr>
              <a:t>受迫害人数的省市分布</a:t>
            </a:r>
          </a:p>
          <a:p>
            <a:r>
              <a:rPr lang="en-US" altLang="zh-TW" sz="1200" u="sng" kern="1200" dirty="0">
                <a:solidFill>
                  <a:schemeClr val="tx1"/>
                </a:solidFill>
                <a:effectLst/>
                <a:latin typeface="+mn-lt"/>
                <a:ea typeface="+mn-ea"/>
                <a:cs typeface="+mn-cs"/>
                <a:hlinkClick r:id="rId4"/>
              </a:rPr>
              <a:t>http://library.minghui.org/category/2,418,,1.htm</a:t>
            </a:r>
            <a:endParaRPr lang="zh-TW" altLang="zh-TW" sz="1200" kern="1200" dirty="0">
              <a:solidFill>
                <a:schemeClr val="tx1"/>
              </a:solidFill>
              <a:effectLst/>
              <a:latin typeface="+mn-lt"/>
              <a:ea typeface="+mn-ea"/>
              <a:cs typeface="+mn-cs"/>
            </a:endParaRPr>
          </a:p>
          <a:p>
            <a:r>
              <a:rPr lang="en-US" altLang="zh-TW" sz="1200" kern="1200" dirty="0">
                <a:solidFill>
                  <a:schemeClr val="tx1"/>
                </a:solidFill>
                <a:effectLst/>
                <a:latin typeface="+mn-lt"/>
                <a:ea typeface="+mn-ea"/>
                <a:cs typeface="+mn-cs"/>
              </a:rPr>
              <a:t> </a:t>
            </a:r>
            <a:endParaRPr lang="zh-TW" altLang="zh-TW" sz="1200" kern="1200" dirty="0">
              <a:solidFill>
                <a:schemeClr val="tx1"/>
              </a:solidFill>
              <a:effectLst/>
              <a:latin typeface="+mn-lt"/>
              <a:ea typeface="+mn-ea"/>
              <a:cs typeface="+mn-cs"/>
            </a:endParaRPr>
          </a:p>
          <a:p>
            <a:r>
              <a:rPr lang="zh-TW" altLang="zh-TW" sz="1200" kern="1200" dirty="0">
                <a:solidFill>
                  <a:schemeClr val="tx1"/>
                </a:solidFill>
                <a:effectLst/>
                <a:latin typeface="+mn-lt"/>
                <a:ea typeface="+mn-ea"/>
                <a:cs typeface="+mn-cs"/>
              </a:rPr>
              <a:t>受迫害致死案例</a:t>
            </a:r>
          </a:p>
          <a:p>
            <a:r>
              <a:rPr lang="en-US" altLang="zh-TW" sz="1200" u="sng" kern="1200" dirty="0">
                <a:solidFill>
                  <a:schemeClr val="tx1"/>
                </a:solidFill>
                <a:effectLst/>
                <a:latin typeface="+mn-lt"/>
                <a:ea typeface="+mn-ea"/>
                <a:cs typeface="+mn-cs"/>
                <a:hlinkClick r:id="rId5"/>
              </a:rPr>
              <a:t>http://library.minghui.org/category/32,226,,1.htm</a:t>
            </a:r>
            <a:endParaRPr lang="zh-TW" altLang="zh-TW" sz="1200" kern="1200" dirty="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a:t>1999</a:t>
            </a:r>
            <a:r>
              <a:rPr lang="zh-TW" altLang="en-US" dirty="0"/>
              <a:t>年</a:t>
            </a:r>
            <a:r>
              <a:rPr lang="en-US" altLang="zh-TW" dirty="0"/>
              <a:t>10</a:t>
            </a:r>
            <a:r>
              <a:rPr lang="zh-TW" altLang="en-US" dirty="0"/>
              <a:t>月，薄熙來速升為大連市委書記；幾個月後，升為遼寧省省委常委；</a:t>
            </a:r>
            <a:r>
              <a:rPr lang="en-US" altLang="zh-TW" dirty="0"/>
              <a:t>2000</a:t>
            </a:r>
            <a:r>
              <a:rPr lang="zh-TW" altLang="en-US" dirty="0"/>
              <a:t>年後又升任遼寧省委副書記、代省長；</a:t>
            </a:r>
            <a:r>
              <a:rPr lang="en-US" altLang="zh-TW" dirty="0"/>
              <a:t>2002</a:t>
            </a:r>
            <a:r>
              <a:rPr lang="zh-TW" altLang="en-US" dirty="0"/>
              <a:t>年提升為省長；</a:t>
            </a:r>
          </a:p>
          <a:p>
            <a:endParaRPr lang="zh-TW" altLang="en-US" dirty="0"/>
          </a:p>
          <a:p>
            <a:endParaRPr lang="zh-TW" altLang="en-US" dirty="0"/>
          </a:p>
        </p:txBody>
      </p:sp>
      <p:sp>
        <p:nvSpPr>
          <p:cNvPr id="4" name="投影片編號版面配置區 3"/>
          <p:cNvSpPr>
            <a:spLocks noGrp="1"/>
          </p:cNvSpPr>
          <p:nvPr>
            <p:ph type="sldNum" sz="quarter" idx="10"/>
          </p:nvPr>
        </p:nvSpPr>
        <p:spPr/>
        <p:txBody>
          <a:bodyPr/>
          <a:lstStyle/>
          <a:p>
            <a:fld id="{F72A7074-9FC4-489C-A5F0-394126440DB7}" type="slidenum">
              <a:rPr lang="zh-TW" altLang="en-US" smtClean="0"/>
              <a:t>3</a:t>
            </a:fld>
            <a:endParaRPr lang="zh-TW" altLang="en-US"/>
          </a:p>
        </p:txBody>
      </p:sp>
    </p:spTree>
    <p:extLst>
      <p:ext uri="{BB962C8B-B14F-4D97-AF65-F5344CB8AC3E}">
        <p14:creationId xmlns:p14="http://schemas.microsoft.com/office/powerpoint/2010/main" val="2520331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F72A7074-9FC4-489C-A5F0-394126440DB7}" type="slidenum">
              <a:rPr lang="zh-TW" altLang="en-US" smtClean="0"/>
              <a:t>8</a:t>
            </a:fld>
            <a:endParaRPr lang="zh-TW" altLang="en-US"/>
          </a:p>
        </p:txBody>
      </p:sp>
    </p:spTree>
    <p:extLst>
      <p:ext uri="{BB962C8B-B14F-4D97-AF65-F5344CB8AC3E}">
        <p14:creationId xmlns:p14="http://schemas.microsoft.com/office/powerpoint/2010/main" val="1075976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b="1" dirty="0" smtClean="0"/>
              <a:t>【</a:t>
            </a:r>
            <a:r>
              <a:rPr lang="zh-TW" altLang="en-US" b="1" dirty="0" smtClean="0"/>
              <a:t>瑉</a:t>
            </a:r>
            <a:r>
              <a:rPr lang="en-US" altLang="zh-TW" b="1" dirty="0" smtClean="0"/>
              <a:t>】</a:t>
            </a:r>
            <a:r>
              <a:rPr lang="zh-TW" altLang="en-US" b="1" dirty="0" smtClean="0"/>
              <a:t>字注音是</a:t>
            </a:r>
            <a:r>
              <a:rPr lang="en-US" altLang="zh-TW" b="1" dirty="0" smtClean="0"/>
              <a:t>【</a:t>
            </a:r>
            <a:r>
              <a:rPr lang="zh-CN" altLang="en-US" b="1" dirty="0" smtClean="0"/>
              <a:t>ㄇㄧㄣˊ</a:t>
            </a:r>
            <a:r>
              <a:rPr lang="en-US" altLang="zh-CN" b="1" dirty="0" smtClean="0"/>
              <a:t>】</a:t>
            </a:r>
            <a:endParaRPr lang="zh-TW" altLang="en-US" b="1"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10</a:t>
            </a:fld>
            <a:endParaRPr lang="zh-TW" altLang="en-US"/>
          </a:p>
        </p:txBody>
      </p:sp>
    </p:spTree>
    <p:extLst>
      <p:ext uri="{BB962C8B-B14F-4D97-AF65-F5344CB8AC3E}">
        <p14:creationId xmlns:p14="http://schemas.microsoft.com/office/powerpoint/2010/main" val="1686184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0" i="0" kern="1200" dirty="0">
                <a:solidFill>
                  <a:schemeClr val="tx1"/>
                </a:solidFill>
                <a:effectLst/>
                <a:latin typeface="+mn-lt"/>
                <a:ea typeface="+mn-ea"/>
                <a:cs typeface="+mn-cs"/>
              </a:rPr>
              <a:t>「</a:t>
            </a:r>
            <a:r>
              <a:rPr lang="zh-TW" altLang="en-US" sz="1200" b="1" i="0" kern="1200" dirty="0">
                <a:solidFill>
                  <a:schemeClr val="tx1"/>
                </a:solidFill>
                <a:effectLst/>
                <a:latin typeface="+mn-lt"/>
                <a:ea typeface="+mn-ea"/>
                <a:cs typeface="+mn-cs"/>
              </a:rPr>
              <a:t>省委副書記兼省長</a:t>
            </a:r>
            <a:r>
              <a:rPr lang="zh-TW" altLang="en-US" sz="1200" b="0" i="0" kern="1200" dirty="0">
                <a:solidFill>
                  <a:schemeClr val="tx1"/>
                </a:solidFill>
                <a:effectLst/>
                <a:latin typeface="+mn-lt"/>
                <a:ea typeface="+mn-ea"/>
                <a:cs typeface="+mn-cs"/>
              </a:rPr>
              <a:t>」或「</a:t>
            </a:r>
            <a:r>
              <a:rPr lang="zh-TW" altLang="en-US" sz="1200" b="1" i="0" kern="1200" dirty="0">
                <a:solidFill>
                  <a:schemeClr val="tx1"/>
                </a:solidFill>
                <a:effectLst/>
                <a:latin typeface="+mn-lt"/>
                <a:ea typeface="+mn-ea"/>
                <a:cs typeface="+mn-cs"/>
              </a:rPr>
              <a:t>省長</a:t>
            </a:r>
            <a:r>
              <a:rPr lang="zh-TW" altLang="en-US" sz="1200" b="0" i="0" kern="1200" dirty="0">
                <a:solidFill>
                  <a:schemeClr val="tx1"/>
                </a:solidFill>
                <a:effectLst/>
                <a:latin typeface="+mn-lt"/>
                <a:ea typeface="+mn-ea"/>
                <a:cs typeface="+mn-cs"/>
              </a:rPr>
              <a:t>」</a:t>
            </a:r>
          </a:p>
          <a:p>
            <a:r>
              <a:rPr lang="zh-TW" altLang="en-US" sz="1200" b="0" i="0" kern="1200" dirty="0">
                <a:solidFill>
                  <a:schemeClr val="tx1"/>
                </a:solidFill>
                <a:effectLst/>
                <a:latin typeface="+mn-lt"/>
                <a:ea typeface="+mn-ea"/>
                <a:cs typeface="+mn-cs"/>
              </a:rPr>
              <a:t>中共的一屆省委副書記會有好幾個人。省長一般是常務副書記（第一副書記）或者書記。</a:t>
            </a:r>
            <a:endParaRPr lang="en-US" altLang="zh-TW" sz="1200" b="1" i="0" kern="1200" dirty="0">
              <a:solidFill>
                <a:schemeClr val="tx1"/>
              </a:solidFill>
              <a:effectLst/>
              <a:latin typeface="+mn-lt"/>
              <a:ea typeface="+mn-ea"/>
              <a:cs typeface="+mn-cs"/>
            </a:endParaRPr>
          </a:p>
          <a:p>
            <a:r>
              <a:rPr lang="zh-TW" altLang="en-US" sz="1200" b="1" i="0" kern="1200" dirty="0">
                <a:solidFill>
                  <a:schemeClr val="tx1"/>
                </a:solidFill>
                <a:effectLst/>
                <a:latin typeface="+mn-lt"/>
                <a:ea typeface="+mn-ea"/>
                <a:cs typeface="+mn-cs"/>
              </a:rPr>
              <a:t>活摘器官罪行第一行政責任人──陳政高</a:t>
            </a:r>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11</a:t>
            </a:fld>
            <a:endParaRPr lang="zh-TW" altLang="en-US"/>
          </a:p>
        </p:txBody>
      </p:sp>
    </p:spTree>
    <p:extLst>
      <p:ext uri="{BB962C8B-B14F-4D97-AF65-F5344CB8AC3E}">
        <p14:creationId xmlns:p14="http://schemas.microsoft.com/office/powerpoint/2010/main" val="1686184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12</a:t>
            </a:fld>
            <a:endParaRPr lang="zh-TW" altLang="en-US"/>
          </a:p>
        </p:txBody>
      </p:sp>
    </p:spTree>
    <p:extLst>
      <p:ext uri="{BB962C8B-B14F-4D97-AF65-F5344CB8AC3E}">
        <p14:creationId xmlns:p14="http://schemas.microsoft.com/office/powerpoint/2010/main" val="1692712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13</a:t>
            </a:fld>
            <a:endParaRPr lang="zh-TW" altLang="en-US"/>
          </a:p>
        </p:txBody>
      </p:sp>
    </p:spTree>
    <p:extLst>
      <p:ext uri="{BB962C8B-B14F-4D97-AF65-F5344CB8AC3E}">
        <p14:creationId xmlns:p14="http://schemas.microsoft.com/office/powerpoint/2010/main" val="4265754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27</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2017/12/18</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6E90E-4A05-4D29-B676-ADFE5E9BC2B6}" type="datetimeFigureOut">
              <a:rPr lang="zh-TW" altLang="en-US" smtClean="0"/>
              <a:t>2017/12/18</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drive.google.com/file/d/0B-Ej3wzfxAo-dVFjZ1NMMDZJdTQ/view" TargetMode="External"/><Relationship Id="rId2" Type="http://schemas.openxmlformats.org/officeDocument/2006/relationships/hyperlink" Target="http://rtc.zn2.us/category/truthprofile01/truthprofile01_02" TargetMode="External"/><Relationship Id="rId1" Type="http://schemas.openxmlformats.org/officeDocument/2006/relationships/slideLayout" Target="../slideLayouts/slideLayout7.xml"/><Relationship Id="rId4" Type="http://schemas.openxmlformats.org/officeDocument/2006/relationships/hyperlink" Target="https://drive.google.com/file/d/0B-Ej3wzfxAo-SmM3ZXUwM3U5bDg/view" TargetMode="Externa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9144000" cy="6858000"/>
          </a:xfrm>
          <a:prstGeom prst="rect">
            <a:avLst/>
          </a:prstGeom>
        </p:spPr>
      </p:pic>
      <p:sp>
        <p:nvSpPr>
          <p:cNvPr id="3" name="矩形 2"/>
          <p:cNvSpPr/>
          <p:nvPr/>
        </p:nvSpPr>
        <p:spPr>
          <a:xfrm>
            <a:off x="2366" y="4365104"/>
            <a:ext cx="9178146" cy="1224136"/>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b="1" dirty="0" smtClean="0">
                <a:latin typeface="微軟正黑體" panose="020B0604030504040204" pitchFamily="34" charset="-120"/>
                <a:ea typeface="微軟正黑體" panose="020B0604030504040204" pitchFamily="34" charset="-120"/>
              </a:rPr>
              <a:t>遼寧省專案</a:t>
            </a:r>
            <a:r>
              <a:rPr lang="zh-CN" altLang="zh-TW" sz="3200" b="1" dirty="0" smtClean="0">
                <a:latin typeface="微軟正黑體" panose="020B0604030504040204" pitchFamily="34" charset="-120"/>
                <a:ea typeface="微軟正黑體" panose="020B0604030504040204" pitchFamily="34" charset="-120"/>
              </a:rPr>
              <a:t>說明參考資料</a:t>
            </a:r>
            <a:endParaRPr lang="en-US" altLang="zh-CN" sz="3200" b="1" dirty="0">
              <a:latin typeface="微軟正黑體" panose="020B0604030504040204" pitchFamily="34" charset="-120"/>
              <a:ea typeface="微軟正黑體" panose="020B0604030504040204" pitchFamily="34" charset="-120"/>
            </a:endParaRPr>
          </a:p>
          <a:p>
            <a:pPr algn="r"/>
            <a:endParaRPr lang="en-US" altLang="zh-TW"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275040662"/>
              </p:ext>
            </p:extLst>
          </p:nvPr>
        </p:nvGraphicFramePr>
        <p:xfrm>
          <a:off x="164190" y="1052736"/>
          <a:ext cx="8928990" cy="5369808"/>
        </p:xfrm>
        <a:graphic>
          <a:graphicData uri="http://schemas.openxmlformats.org/drawingml/2006/table">
            <a:tbl>
              <a:tblPr firstRow="1" bandRow="1">
                <a:tableStyleId>{5C22544A-7EE6-4342-B048-85BDC9FD1C3A}</a:tableStyleId>
              </a:tblPr>
              <a:tblGrid>
                <a:gridCol w="936103">
                  <a:extLst>
                    <a:ext uri="{9D8B030D-6E8A-4147-A177-3AD203B41FA5}">
                      <a16:colId xmlns="" xmlns:a16="http://schemas.microsoft.com/office/drawing/2014/main" val="20000"/>
                    </a:ext>
                  </a:extLst>
                </a:gridCol>
                <a:gridCol w="1023435">
                  <a:extLst>
                    <a:ext uri="{9D8B030D-6E8A-4147-A177-3AD203B41FA5}">
                      <a16:colId xmlns="" xmlns:a16="http://schemas.microsoft.com/office/drawing/2014/main" val="20001"/>
                    </a:ext>
                  </a:extLst>
                </a:gridCol>
                <a:gridCol w="1080120">
                  <a:extLst>
                    <a:ext uri="{9D8B030D-6E8A-4147-A177-3AD203B41FA5}">
                      <a16:colId xmlns="" xmlns:a16="http://schemas.microsoft.com/office/drawing/2014/main" val="20002"/>
                    </a:ext>
                  </a:extLst>
                </a:gridCol>
                <a:gridCol w="5889332">
                  <a:extLst>
                    <a:ext uri="{9D8B030D-6E8A-4147-A177-3AD203B41FA5}">
                      <a16:colId xmlns="" xmlns:a16="http://schemas.microsoft.com/office/drawing/2014/main" val="20003"/>
                    </a:ext>
                  </a:extLst>
                </a:gridCol>
              </a:tblGrid>
              <a:tr h="432048">
                <a:tc>
                  <a:txBody>
                    <a:bodyPr/>
                    <a:lstStyle/>
                    <a:p>
                      <a:r>
                        <a:rPr lang="zh-TW" altLang="en-US" sz="1600" dirty="0">
                          <a:solidFill>
                            <a:schemeClr val="tx1"/>
                          </a:solidFill>
                          <a:latin typeface="微軟正黑體" panose="020B0604030504040204" pitchFamily="34" charset="-120"/>
                          <a:ea typeface="微軟正黑體" panose="020B0604030504040204" pitchFamily="34" charset="-120"/>
                          <a:cs typeface="Heiti TC Light"/>
                        </a:rPr>
                        <a:t>姓名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dirty="0">
                          <a:solidFill>
                            <a:schemeClr val="tx1"/>
                          </a:solidFill>
                          <a:latin typeface="微軟正黑體" panose="020B0604030504040204" pitchFamily="34" charset="-120"/>
                          <a:ea typeface="微軟正黑體" panose="020B0604030504040204" pitchFamily="34" charset="-120"/>
                          <a:cs typeface="Heiti TC Light"/>
                        </a:rPr>
                        <a:t>任期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smtClean="0">
                          <a:solidFill>
                            <a:schemeClr val="tx1"/>
                          </a:solidFill>
                          <a:latin typeface="微軟正黑體" panose="020B0604030504040204" pitchFamily="34" charset="-120"/>
                          <a:ea typeface="微軟正黑體" panose="020B0604030504040204" pitchFamily="34" charset="-120"/>
                          <a:cs typeface="Heiti TC Light"/>
                        </a:rPr>
                        <a:t>追查國際</a:t>
                      </a:r>
                      <a:endParaRPr lang="zh-TW" altLang="en-US" sz="16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600"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z="1600" smtClean="0">
                          <a:solidFill>
                            <a:schemeClr val="tx1"/>
                          </a:solidFill>
                          <a:latin typeface="微軟正黑體" panose="020B0604030504040204" pitchFamily="34" charset="-120"/>
                          <a:ea typeface="微軟正黑體" panose="020B0604030504040204" pitchFamily="34" charset="-120"/>
                          <a:cs typeface="Heiti TC Light"/>
                        </a:rPr>
                        <a:t>追查國際</a:t>
                      </a:r>
                      <a:r>
                        <a:rPr lang="en-US" altLang="zh-TW" sz="1600"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z="1600">
                          <a:solidFill>
                            <a:schemeClr val="tx1"/>
                          </a:solidFill>
                          <a:latin typeface="微軟正黑體" panose="020B0604030504040204" pitchFamily="34" charset="-120"/>
                          <a:ea typeface="微軟正黑體" panose="020B0604030504040204" pitchFamily="34" charset="-120"/>
                          <a:cs typeface="Heiti TC Light"/>
                        </a:rPr>
                        <a:t>通告</a:t>
                      </a:r>
                      <a:r>
                        <a:rPr lang="en-US" altLang="zh-TW" sz="1600"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z="1600" smtClean="0">
                          <a:solidFill>
                            <a:schemeClr val="tx1"/>
                          </a:solidFill>
                          <a:latin typeface="微軟正黑體" panose="020B0604030504040204" pitchFamily="34" charset="-120"/>
                          <a:ea typeface="微軟正黑體" panose="020B0604030504040204" pitchFamily="34" charset="-120"/>
                          <a:cs typeface="Heiti TC Light"/>
                        </a:rPr>
                        <a:t>惡報情況</a:t>
                      </a:r>
                      <a:endParaRPr lang="zh-TW" altLang="en-US" sz="16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370840">
                <a:tc>
                  <a:txBody>
                    <a:bodyPr/>
                    <a:lstStyle/>
                    <a:p>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聞世震</a:t>
                      </a:r>
                      <a:endParaRPr lang="zh-TW" altLang="en-US" sz="16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1997/8-2004/12</a:t>
                      </a:r>
                      <a:endParaRPr lang="en-US" sz="12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b="1" dirty="0">
                          <a:solidFill>
                            <a:srgbClr val="0070C0"/>
                          </a:solidFill>
                          <a:latin typeface="微軟正黑體" panose="020B0604030504040204" pitchFamily="34" charset="-120"/>
                          <a:ea typeface="微軟正黑體" panose="020B0604030504040204" pitchFamily="34" charset="-120"/>
                          <a:cs typeface="Heiti TC Light"/>
                        </a:rPr>
                        <a:t>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zh-TW" sz="1800" b="1" kern="1200" smtClean="0">
                          <a:solidFill>
                            <a:srgbClr val="0070C0"/>
                          </a:solidFill>
                          <a:effectLst/>
                          <a:latin typeface="微軟正黑體" panose="020B0604030504040204" pitchFamily="34" charset="-120"/>
                          <a:ea typeface="微軟正黑體" panose="020B0604030504040204" pitchFamily="34" charset="-120"/>
                          <a:cs typeface="+mn-cs"/>
                        </a:rPr>
                        <a:t>『追查國際』</a:t>
                      </a:r>
                      <a:r>
                        <a:rPr lang="zh-TW" altLang="zh-TW" sz="1800" kern="1200" smtClean="0">
                          <a:solidFill>
                            <a:schemeClr val="dk1"/>
                          </a:solidFill>
                          <a:effectLst/>
                          <a:latin typeface="微軟正黑體" panose="020B0604030504040204" pitchFamily="34" charset="-120"/>
                          <a:ea typeface="微軟正黑體" panose="020B0604030504040204" pitchFamily="34" charset="-120"/>
                          <a:cs typeface="+mn-cs"/>
                        </a:rPr>
                        <a:t>對遼寧省委書記</a:t>
                      </a:r>
                      <a:r>
                        <a:rPr lang="zh-TW" altLang="zh-TW" sz="1800" kern="1200" smtClean="0">
                          <a:solidFill>
                            <a:srgbClr val="C00000"/>
                          </a:solidFill>
                          <a:effectLst/>
                          <a:latin typeface="微軟正黑體" panose="020B0604030504040204" pitchFamily="34" charset="-120"/>
                          <a:ea typeface="微軟正黑體" panose="020B0604030504040204" pitchFamily="34" charset="-120"/>
                          <a:cs typeface="+mn-cs"/>
                        </a:rPr>
                        <a:t>聞世</a:t>
                      </a:r>
                      <a:r>
                        <a:rPr lang="zh-TW" altLang="zh-TW" sz="1800" kern="1200" dirty="0">
                          <a:solidFill>
                            <a:srgbClr val="C00000"/>
                          </a:solidFill>
                          <a:effectLst/>
                          <a:latin typeface="微軟正黑體" panose="020B0604030504040204" pitchFamily="34" charset="-120"/>
                          <a:ea typeface="微軟正黑體" panose="020B0604030504040204" pitchFamily="34" charset="-120"/>
                          <a:cs typeface="+mn-cs"/>
                        </a:rPr>
                        <a:t>震</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的追查通告</a:t>
                      </a:r>
                      <a:endPar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endParaRPr>
                    </a:p>
                    <a:p>
                      <a:r>
                        <a:rPr lang="zh-TW" altLang="zh-TW" sz="1800" kern="1200">
                          <a:solidFill>
                            <a:schemeClr val="dk1"/>
                          </a:solidFill>
                          <a:effectLst/>
                          <a:latin typeface="微軟正黑體" panose="020B0604030504040204" pitchFamily="34" charset="-120"/>
                          <a:ea typeface="微軟正黑體" panose="020B0604030504040204" pitchFamily="34" charset="-120"/>
                          <a:cs typeface="+mn-cs"/>
                        </a:rPr>
                        <a:t>（</a:t>
                      </a:r>
                      <a:r>
                        <a:rPr lang="en-US" altLang="zh-TW" sz="1800" kern="1200" smtClean="0">
                          <a:solidFill>
                            <a:schemeClr val="dk1"/>
                          </a:solidFill>
                          <a:effectLst/>
                          <a:latin typeface="微軟正黑體" panose="020B0604030504040204" pitchFamily="34" charset="-120"/>
                          <a:ea typeface="微軟正黑體" panose="020B0604030504040204" pitchFamily="34" charset="-120"/>
                          <a:cs typeface="+mn-cs"/>
                        </a:rPr>
                        <a:t>LJ-00001</a:t>
                      </a:r>
                      <a:r>
                        <a:rPr lang="zh-TW" altLang="zh-TW" sz="1800" kern="1200" smtClean="0">
                          <a:solidFill>
                            <a:schemeClr val="dk1"/>
                          </a:solidFill>
                          <a:effectLst/>
                          <a:latin typeface="微軟正黑體" panose="020B0604030504040204" pitchFamily="34" charset="-120"/>
                          <a:ea typeface="微軟正黑體" panose="020B0604030504040204" pitchFamily="34" charset="-120"/>
                          <a:cs typeface="+mn-cs"/>
                        </a:rPr>
                        <a:t>號）</a:t>
                      </a:r>
                      <a:r>
                        <a:rPr lang="en-US" altLang="zh-TW" sz="1800" kern="120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日期</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2003</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12</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18</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日</a:t>
                      </a:r>
                      <a:endParaRPr lang="zh-TW" altLang="en-US" sz="18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200" smtClean="0">
                          <a:solidFill>
                            <a:schemeClr val="dk1"/>
                          </a:solidFill>
                          <a:effectLst/>
                          <a:latin typeface="微軟正黑體" panose="020B0604030504040204" pitchFamily="34" charset="-120"/>
                          <a:ea typeface="微軟正黑體" panose="020B0604030504040204" pitchFamily="34" charset="-120"/>
                          <a:cs typeface="+mn-cs"/>
                        </a:rPr>
                        <a:t>李克強</a:t>
                      </a:r>
                      <a:endParaRPr lang="zh-TW" altLang="en-US" sz="16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2004/12-2007/10</a:t>
                      </a:r>
                      <a:endParaRPr lang="zh-TW" alt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b="1" dirty="0">
                          <a:solidFill>
                            <a:srgbClr val="0070C0"/>
                          </a:solidFill>
                          <a:latin typeface="微軟正黑體" panose="020B0604030504040204" pitchFamily="34" charset="-120"/>
                          <a:ea typeface="微軟正黑體" panose="020B0604030504040204" pitchFamily="34" charset="-120"/>
                          <a:cs typeface="Heiti TC Light"/>
                        </a:rPr>
                        <a:t>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『追查國際』</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對河南</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省委、</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省政府</a:t>
                      </a:r>
                      <a:r>
                        <a:rPr lang="zh-TW" altLang="zh-TW" sz="1800" kern="1200" dirty="0" smtClean="0">
                          <a:solidFill>
                            <a:srgbClr val="C00000"/>
                          </a:solidFill>
                          <a:effectLst/>
                          <a:latin typeface="微軟正黑體" panose="020B0604030504040204" pitchFamily="34" charset="-120"/>
                          <a:ea typeface="微軟正黑體" panose="020B0604030504040204" pitchFamily="34" charset="-120"/>
                          <a:cs typeface="+mn-cs"/>
                        </a:rPr>
                        <a:t>李克強</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、陳奎元、範欽臣等人的追查通告</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en-US" altLang="zh-TW" sz="1800" kern="1200" baseline="0" dirty="0" smtClean="0">
                          <a:solidFill>
                            <a:schemeClr val="dk1"/>
                          </a:solidFill>
                          <a:effectLst/>
                          <a:latin typeface="微軟正黑體" panose="020B0604030504040204" pitchFamily="34" charset="-120"/>
                          <a:ea typeface="微軟正黑體" panose="020B0604030504040204" pitchFamily="34" charset="-120"/>
                          <a:cs typeface="+mn-cs"/>
                        </a:rPr>
                        <a:t> </a:t>
                      </a:r>
                      <a:r>
                        <a:rPr lang="zh-TW" altLang="en-US" sz="1800" kern="1200" baseline="0" dirty="0">
                          <a:solidFill>
                            <a:schemeClr val="dk1"/>
                          </a:solidFill>
                          <a:effectLst/>
                          <a:latin typeface="微軟正黑體" panose="020B0604030504040204" pitchFamily="34" charset="-120"/>
                          <a:ea typeface="微軟正黑體" panose="020B0604030504040204" pitchFamily="34" charset="-120"/>
                          <a:cs typeface="+mn-cs"/>
                        </a:rPr>
                        <a:t>日期：</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2004</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9</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kern="1200" dirty="0">
                          <a:solidFill>
                            <a:schemeClr val="dk1"/>
                          </a:solidFill>
                          <a:effectLst/>
                          <a:latin typeface="微軟正黑體" panose="020B0604030504040204" pitchFamily="34" charset="-120"/>
                          <a:ea typeface="微軟正黑體" panose="020B0604030504040204" pitchFamily="34" charset="-120"/>
                          <a:cs typeface="+mn-cs"/>
                        </a:rPr>
                        <a:t>13</a:t>
                      </a: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370840">
                <a:tc>
                  <a:txBody>
                    <a:bodyPr/>
                    <a:lstStyle/>
                    <a:p>
                      <a:r>
                        <a:rPr lang="zh-TW" altLang="zh-TW" sz="1800" kern="1200" smtClean="0">
                          <a:solidFill>
                            <a:schemeClr val="dk1"/>
                          </a:solidFill>
                          <a:effectLst/>
                          <a:latin typeface="微軟正黑體" panose="020B0604030504040204" pitchFamily="34" charset="-120"/>
                          <a:ea typeface="微軟正黑體" panose="020B0604030504040204" pitchFamily="34" charset="-120"/>
                          <a:cs typeface="+mn-cs"/>
                        </a:rPr>
                        <a:t>張文嶽</a:t>
                      </a:r>
                      <a:endParaRPr lang="zh-TW" altLang="en-US" sz="1600" b="1" dirty="0">
                        <a:solidFill>
                          <a:srgbClr val="FF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2007/10-2009/11</a:t>
                      </a:r>
                      <a:endParaRPr lang="zh-TW" alt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b="1" dirty="0">
                          <a:solidFill>
                            <a:srgbClr val="0070C0"/>
                          </a:solidFill>
                          <a:latin typeface="微軟正黑體" panose="020B0604030504040204" pitchFamily="34" charset="-120"/>
                          <a:ea typeface="微軟正黑體" panose="020B0604030504040204" pitchFamily="34" charset="-120"/>
                          <a:cs typeface="Heiti TC Light"/>
                        </a:rPr>
                        <a:t>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zh-TW" sz="1800" b="1" kern="1200" smtClean="0">
                          <a:solidFill>
                            <a:srgbClr val="0070C0"/>
                          </a:solidFill>
                          <a:effectLst/>
                          <a:latin typeface="微軟正黑體" panose="020B0604030504040204" pitchFamily="34" charset="-120"/>
                          <a:ea typeface="微軟正黑體" panose="020B0604030504040204" pitchFamily="34" charset="-120"/>
                          <a:cs typeface="+mn-cs"/>
                        </a:rPr>
                        <a:t>『追查國際』</a:t>
                      </a:r>
                      <a:r>
                        <a:rPr lang="zh-CN" altLang="en-US" sz="1800" b="0" smtClean="0">
                          <a:solidFill>
                            <a:schemeClr val="tx1"/>
                          </a:solidFill>
                          <a:latin typeface="微軟正黑體" panose="020B0604030504040204" pitchFamily="34" charset="-120"/>
                          <a:ea typeface="微軟正黑體" panose="020B0604030504040204" pitchFamily="34" charset="-120"/>
                          <a:cs typeface="Heiti TC Light"/>
                        </a:rPr>
                        <a:t>追查大連市迫害法輪功學員王春彥女士的責任人的通告</a:t>
                      </a:r>
                      <a:r>
                        <a:rPr lang="en-US" altLang="zh-CN" sz="1800" b="0" smtClean="0">
                          <a:solidFill>
                            <a:schemeClr val="tx1"/>
                          </a:solidFill>
                          <a:latin typeface="微軟正黑體" panose="020B0604030504040204" pitchFamily="34" charset="-120"/>
                          <a:ea typeface="微軟正黑體" panose="020B0604030504040204" pitchFamily="34" charset="-120"/>
                          <a:cs typeface="Heiti TC Light"/>
                        </a:rPr>
                        <a:t>;</a:t>
                      </a:r>
                      <a:r>
                        <a:rPr lang="en-US" altLang="zh-CN" sz="1800" b="0" baseline="0" smtClean="0">
                          <a:solidFill>
                            <a:schemeClr val="tx1"/>
                          </a:solidFill>
                          <a:latin typeface="微軟正黑體" panose="020B0604030504040204" pitchFamily="34" charset="-120"/>
                          <a:ea typeface="微軟正黑體" panose="020B0604030504040204" pitchFamily="34" charset="-120"/>
                          <a:cs typeface="Heiti TC Light"/>
                        </a:rPr>
                        <a:t> </a:t>
                      </a:r>
                      <a:r>
                        <a:rPr lang="zh-TW" altLang="en-US" sz="1800" b="0" baseline="0" dirty="0">
                          <a:solidFill>
                            <a:schemeClr val="tx1"/>
                          </a:solidFill>
                          <a:latin typeface="微軟正黑體" panose="020B0604030504040204" pitchFamily="34" charset="-120"/>
                          <a:ea typeface="微軟正黑體" panose="020B0604030504040204" pitchFamily="34" charset="-120"/>
                          <a:cs typeface="Heiti TC Light"/>
                        </a:rPr>
                        <a:t>日期：</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2008</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年</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3</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月</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4</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370840">
                <a:tc>
                  <a:txBody>
                    <a:bodyPr/>
                    <a:lstStyle/>
                    <a:p>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王瑉</a:t>
                      </a:r>
                      <a:endPar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2009/11-2015/5</a:t>
                      </a:r>
                      <a:endParaRPr 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b="1" dirty="0">
                          <a:solidFill>
                            <a:srgbClr val="0070C0"/>
                          </a:solidFill>
                          <a:latin typeface="微軟正黑體" panose="020B0604030504040204" pitchFamily="34" charset="-120"/>
                          <a:ea typeface="微軟正黑體" panose="020B0604030504040204" pitchFamily="34" charset="-120"/>
                          <a:cs typeface="Heiti TC Light"/>
                        </a:rPr>
                        <a:t>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zh-TW" sz="1800" b="1" kern="1200" dirty="0" smtClean="0">
                          <a:solidFill>
                            <a:srgbClr val="0070C0"/>
                          </a:solidFill>
                          <a:effectLst/>
                          <a:latin typeface="微軟正黑體" panose="020B0604030504040204" pitchFamily="34" charset="-120"/>
                          <a:ea typeface="微軟正黑體" panose="020B0604030504040204" pitchFamily="34" charset="-120"/>
                          <a:cs typeface="+mn-cs"/>
                        </a:rPr>
                        <a:t>『追查國際』</a:t>
                      </a:r>
                      <a:r>
                        <a:rPr lang="zh-CN" altLang="en-US" sz="1800" dirty="0" smtClean="0">
                          <a:solidFill>
                            <a:schemeClr val="tx1"/>
                          </a:solidFill>
                          <a:latin typeface="微軟正黑體" panose="020B0604030504040204" pitchFamily="34" charset="-120"/>
                          <a:ea typeface="微軟正黑體" panose="020B0604030504040204" pitchFamily="34" charset="-120"/>
                          <a:cs typeface="Heiti TC Light"/>
                        </a:rPr>
                        <a:t>追查江蘇省蘇州市迫害依法起訴江澤民的法輪功學員朱阿萍、張美霞、呂惠群的責任人的通告</a:t>
                      </a:r>
                      <a:r>
                        <a:rPr lang="zh-TW" altLang="en-US" sz="1800" dirty="0" smtClean="0">
                          <a:solidFill>
                            <a:schemeClr val="tx1"/>
                          </a:solidFill>
                          <a:latin typeface="微軟正黑體" panose="020B0604030504040204" pitchFamily="34" charset="-120"/>
                          <a:ea typeface="微軟正黑體" panose="020B0604030504040204" pitchFamily="34" charset="-120"/>
                          <a:cs typeface="Heiti TC Light"/>
                        </a:rPr>
                        <a:t>；</a:t>
                      </a:r>
                      <a:endParaRPr lang="en-US" altLang="zh-TW" sz="1800" dirty="0">
                        <a:solidFill>
                          <a:schemeClr val="tx1"/>
                        </a:solidFill>
                        <a:latin typeface="微軟正黑體" panose="020B0604030504040204" pitchFamily="34" charset="-120"/>
                        <a:ea typeface="微軟正黑體" panose="020B0604030504040204" pitchFamily="34" charset="-120"/>
                        <a:cs typeface="Heiti TC Light"/>
                      </a:endParaRPr>
                    </a:p>
                    <a:p>
                      <a:r>
                        <a:rPr lang="zh-TW" altLang="en-US" sz="1800" dirty="0">
                          <a:solidFill>
                            <a:schemeClr val="tx1"/>
                          </a:solidFill>
                          <a:latin typeface="微軟正黑體" panose="020B0604030504040204" pitchFamily="34" charset="-120"/>
                          <a:ea typeface="微軟正黑體" panose="020B0604030504040204" pitchFamily="34" charset="-120"/>
                          <a:cs typeface="Heiti TC Light"/>
                        </a:rPr>
                        <a:t>日期：</a:t>
                      </a:r>
                      <a:r>
                        <a:rPr lang="en-US" altLang="zh-CN" sz="1800" dirty="0">
                          <a:solidFill>
                            <a:schemeClr val="tx1"/>
                          </a:solidFill>
                          <a:latin typeface="微軟正黑體" panose="020B0604030504040204" pitchFamily="34" charset="-120"/>
                          <a:ea typeface="微軟正黑體" panose="020B0604030504040204" pitchFamily="34" charset="-120"/>
                          <a:cs typeface="Heiti TC Light"/>
                        </a:rPr>
                        <a:t>2015</a:t>
                      </a:r>
                      <a:r>
                        <a:rPr lang="zh-CN" altLang="en-US" sz="1800" dirty="0">
                          <a:solidFill>
                            <a:schemeClr val="tx1"/>
                          </a:solidFill>
                          <a:latin typeface="微軟正黑體" panose="020B0604030504040204" pitchFamily="34" charset="-120"/>
                          <a:ea typeface="微軟正黑體" panose="020B0604030504040204" pitchFamily="34" charset="-120"/>
                          <a:cs typeface="Heiti TC Light"/>
                        </a:rPr>
                        <a:t>年</a:t>
                      </a:r>
                      <a:r>
                        <a:rPr lang="en-US" altLang="zh-CN" sz="1800" dirty="0">
                          <a:solidFill>
                            <a:schemeClr val="tx1"/>
                          </a:solidFill>
                          <a:latin typeface="微軟正黑體" panose="020B0604030504040204" pitchFamily="34" charset="-120"/>
                          <a:ea typeface="微軟正黑體" panose="020B0604030504040204" pitchFamily="34" charset="-120"/>
                          <a:cs typeface="Heiti TC Light"/>
                        </a:rPr>
                        <a:t>12</a:t>
                      </a:r>
                      <a:r>
                        <a:rPr lang="zh-CN" altLang="en-US" sz="1800" dirty="0">
                          <a:solidFill>
                            <a:schemeClr val="tx1"/>
                          </a:solidFill>
                          <a:latin typeface="微軟正黑體" panose="020B0604030504040204" pitchFamily="34" charset="-120"/>
                          <a:ea typeface="微軟正黑體" panose="020B0604030504040204" pitchFamily="34" charset="-120"/>
                          <a:cs typeface="Heiti TC Light"/>
                        </a:rPr>
                        <a:t>月</a:t>
                      </a:r>
                      <a:r>
                        <a:rPr lang="en-US" altLang="zh-CN" sz="1800" dirty="0">
                          <a:solidFill>
                            <a:schemeClr val="tx1"/>
                          </a:solidFill>
                          <a:latin typeface="微軟正黑體" panose="020B0604030504040204" pitchFamily="34" charset="-120"/>
                          <a:ea typeface="微軟正黑體" panose="020B0604030504040204" pitchFamily="34" charset="-120"/>
                          <a:cs typeface="Heiti TC Light"/>
                        </a:rPr>
                        <a:t>7</a:t>
                      </a:r>
                      <a:r>
                        <a:rPr lang="zh-CN" altLang="en-US" sz="1800" dirty="0">
                          <a:solidFill>
                            <a:schemeClr val="tx1"/>
                          </a:solidFill>
                          <a:latin typeface="微軟正黑體" panose="020B0604030504040204" pitchFamily="34" charset="-120"/>
                          <a:ea typeface="微軟正黑體" panose="020B0604030504040204" pitchFamily="34" charset="-120"/>
                          <a:cs typeface="Heiti TC Light"/>
                        </a:rPr>
                        <a:t>日</a:t>
                      </a:r>
                      <a:endParaRPr lang="en-US" altLang="zh-CN" sz="1800" dirty="0">
                        <a:solidFill>
                          <a:schemeClr val="tx1"/>
                        </a:solidFill>
                        <a:latin typeface="微軟正黑體" panose="020B0604030504040204" pitchFamily="34" charset="-120"/>
                        <a:ea typeface="微軟正黑體" panose="020B0604030504040204" pitchFamily="34" charset="-120"/>
                        <a:cs typeface="Heiti TC Ligh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800" b="0" kern="1200" dirty="0">
                        <a:solidFill>
                          <a:schemeClr val="tx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王瑉</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對</a:t>
                      </a:r>
                      <a:r>
                        <a:rPr lang="en-US" altLang="zh-Hant" sz="1800" b="0" dirty="0" smtClean="0">
                          <a:solidFill>
                            <a:schemeClr val="tx1"/>
                          </a:solidFill>
                          <a:latin typeface="微軟正黑體" panose="020B0604030504040204" pitchFamily="34" charset="-120"/>
                          <a:ea typeface="微軟正黑體" panose="020B0604030504040204" pitchFamily="34" charset="-120"/>
                          <a:cs typeface="Heiti TC Light"/>
                        </a:rPr>
                        <a:t>《</a:t>
                      </a:r>
                      <a:r>
                        <a:rPr lang="zh-Hant" altLang="en-US" sz="1800" b="0" dirty="0" smtClean="0">
                          <a:solidFill>
                            <a:schemeClr val="tx1"/>
                          </a:solidFill>
                          <a:latin typeface="微軟正黑體" panose="020B0604030504040204" pitchFamily="34" charset="-120"/>
                          <a:ea typeface="微軟正黑體" panose="020B0604030504040204" pitchFamily="34" charset="-120"/>
                          <a:cs typeface="Heiti TC Light"/>
                        </a:rPr>
                        <a:t>走出馬三家</a:t>
                      </a:r>
                      <a:r>
                        <a:rPr lang="en-US" altLang="zh-Hant" sz="1800" b="0" dirty="0" smtClean="0">
                          <a:solidFill>
                            <a:schemeClr val="tx1"/>
                          </a:solidFill>
                          <a:latin typeface="微軟正黑體" panose="020B0604030504040204" pitchFamily="34" charset="-120"/>
                          <a:ea typeface="微軟正黑體" panose="020B0604030504040204" pitchFamily="34" charset="-120"/>
                          <a:cs typeface="Heiti TC Light"/>
                        </a:rPr>
                        <a:t>》</a:t>
                      </a:r>
                      <a:r>
                        <a:rPr lang="zh-Hant" altLang="en-US" sz="1800" b="0" dirty="0" smtClean="0">
                          <a:solidFill>
                            <a:schemeClr val="tx1"/>
                          </a:solidFill>
                          <a:latin typeface="微軟正黑體" panose="020B0604030504040204" pitchFamily="34" charset="-120"/>
                          <a:ea typeface="微軟正黑體" panose="020B0604030504040204" pitchFamily="34" charset="-120"/>
                          <a:cs typeface="Heiti TC Light"/>
                        </a:rPr>
                        <a:t>報導進行污蔑</a:t>
                      </a:r>
                      <a:endParaRPr lang="en-US" altLang="zh-Hant" sz="1800" b="0" dirty="0">
                        <a:solidFill>
                          <a:schemeClr val="tx1"/>
                        </a:solidFill>
                        <a:latin typeface="微軟正黑體" panose="020B0604030504040204" pitchFamily="34" charset="-120"/>
                        <a:ea typeface="微軟正黑體" panose="020B0604030504040204" pitchFamily="34" charset="-120"/>
                        <a:cs typeface="Heiti TC Ligh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sz="1800" b="0" dirty="0">
                        <a:solidFill>
                          <a:schemeClr val="tx1"/>
                        </a:solidFill>
                        <a:latin typeface="微軟正黑體" panose="020B0604030504040204" pitchFamily="34" charset="-120"/>
                        <a:ea typeface="微軟正黑體" panose="020B0604030504040204" pitchFamily="34" charset="-120"/>
                        <a:cs typeface="Heiti TC Light"/>
                      </a:endParaRPr>
                    </a:p>
                    <a:p>
                      <a:r>
                        <a:rPr lang="en-US" altLang="zh-TW" sz="1800" kern="1200" dirty="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1800" kern="1200" dirty="0" smtClean="0">
                          <a:solidFill>
                            <a:srgbClr val="C00000"/>
                          </a:solidFill>
                          <a:latin typeface="微軟正黑體" panose="020B0604030504040204" pitchFamily="34" charset="-120"/>
                          <a:ea typeface="微軟正黑體" panose="020B0604030504040204" pitchFamily="34" charset="-120"/>
                          <a:cs typeface="Heiti TC Light"/>
                        </a:rPr>
                        <a:t>惡報</a:t>
                      </a:r>
                      <a:r>
                        <a:rPr lang="en-US" altLang="zh-TW" sz="1800" kern="1200" dirty="0" smtClean="0">
                          <a:solidFill>
                            <a:srgbClr val="C00000"/>
                          </a:solidFill>
                          <a:latin typeface="微軟正黑體" panose="020B0604030504040204" pitchFamily="34" charset="-120"/>
                          <a:ea typeface="微軟正黑體" panose="020B0604030504040204" pitchFamily="34" charset="-120"/>
                          <a:cs typeface="Heiti TC Light"/>
                        </a:rPr>
                        <a:t>】</a:t>
                      </a:r>
                      <a:r>
                        <a:rPr lang="en-US" altLang="zh-TW" sz="1800" kern="1200" dirty="0">
                          <a:solidFill>
                            <a:srgbClr val="C00000"/>
                          </a:solidFill>
                          <a:latin typeface="微軟正黑體" panose="020B0604030504040204" pitchFamily="34" charset="-120"/>
                          <a:ea typeface="微軟正黑體" panose="020B0604030504040204" pitchFamily="34" charset="-120"/>
                          <a:cs typeface="Heiti TC Light"/>
                        </a:rPr>
                        <a:t>2017</a:t>
                      </a:r>
                      <a:r>
                        <a:rPr lang="zh-TW" altLang="en-US" sz="1800" kern="1200" dirty="0">
                          <a:solidFill>
                            <a:srgbClr val="C00000"/>
                          </a:solidFill>
                          <a:latin typeface="微軟正黑體" panose="020B0604030504040204" pitchFamily="34" charset="-120"/>
                          <a:ea typeface="微軟正黑體" panose="020B0604030504040204" pitchFamily="34" charset="-120"/>
                          <a:cs typeface="Heiti TC Light"/>
                        </a:rPr>
                        <a:t>年</a:t>
                      </a:r>
                      <a:r>
                        <a:rPr lang="en-US" altLang="zh-TW" sz="1800" kern="1200" dirty="0">
                          <a:solidFill>
                            <a:srgbClr val="C00000"/>
                          </a:solidFill>
                          <a:latin typeface="微軟正黑體" panose="020B0604030504040204" pitchFamily="34" charset="-120"/>
                          <a:ea typeface="微軟正黑體" panose="020B0604030504040204" pitchFamily="34" charset="-120"/>
                          <a:cs typeface="Heiti TC Light"/>
                        </a:rPr>
                        <a:t>08</a:t>
                      </a:r>
                      <a:r>
                        <a:rPr lang="zh-TW" altLang="en-US" sz="1800" kern="1200" dirty="0">
                          <a:solidFill>
                            <a:srgbClr val="C00000"/>
                          </a:solidFill>
                          <a:latin typeface="微軟正黑體" panose="020B0604030504040204" pitchFamily="34" charset="-120"/>
                          <a:ea typeface="微軟正黑體" panose="020B0604030504040204" pitchFamily="34" charset="-120"/>
                          <a:cs typeface="Heiti TC Light"/>
                        </a:rPr>
                        <a:t>月</a:t>
                      </a:r>
                      <a:r>
                        <a:rPr lang="en-US" altLang="zh-TW" sz="1800" kern="1200" dirty="0">
                          <a:solidFill>
                            <a:srgbClr val="C00000"/>
                          </a:solidFill>
                          <a:latin typeface="微軟正黑體" panose="020B0604030504040204" pitchFamily="34" charset="-120"/>
                          <a:ea typeface="微軟正黑體" panose="020B0604030504040204" pitchFamily="34" charset="-120"/>
                          <a:cs typeface="Heiti TC Light"/>
                        </a:rPr>
                        <a:t>04</a:t>
                      </a:r>
                      <a:r>
                        <a:rPr lang="zh-TW" altLang="en-US" sz="1800" kern="1200" dirty="0">
                          <a:solidFill>
                            <a:srgbClr val="C00000"/>
                          </a:solidFill>
                          <a:latin typeface="微軟正黑體" panose="020B0604030504040204" pitchFamily="34" charset="-120"/>
                          <a:ea typeface="微軟正黑體" panose="020B0604030504040204" pitchFamily="34" charset="-120"/>
                          <a:cs typeface="Heiti TC Light"/>
                        </a:rPr>
                        <a:t>日，被</a:t>
                      </a:r>
                      <a:r>
                        <a:rPr lang="zh-TW" altLang="en-US" sz="1800" kern="1200" dirty="0" smtClean="0">
                          <a:solidFill>
                            <a:srgbClr val="C00000"/>
                          </a:solidFill>
                          <a:latin typeface="微軟正黑體" panose="020B0604030504040204" pitchFamily="34" charset="-120"/>
                          <a:ea typeface="微軟正黑體" panose="020B0604030504040204" pitchFamily="34" charset="-120"/>
                          <a:cs typeface="Heiti TC Light"/>
                        </a:rPr>
                        <a:t>判</a:t>
                      </a:r>
                      <a:r>
                        <a:rPr lang="zh-TW" altLang="en-US" sz="1800" b="1" kern="1200" dirty="0" smtClean="0">
                          <a:solidFill>
                            <a:srgbClr val="C00000"/>
                          </a:solidFill>
                          <a:latin typeface="微軟正黑體" panose="020B0604030504040204" pitchFamily="34" charset="-120"/>
                          <a:ea typeface="微軟正黑體" panose="020B0604030504040204" pitchFamily="34" charset="-120"/>
                          <a:cs typeface="Heiti TC Light"/>
                        </a:rPr>
                        <a:t>無期徒刑</a:t>
                      </a:r>
                      <a:r>
                        <a:rPr lang="zh-TW" altLang="en-US" sz="1800" dirty="0" smtClean="0">
                          <a:solidFill>
                            <a:srgbClr val="C00000"/>
                          </a:solidFill>
                          <a:latin typeface="微軟正黑體" panose="020B0604030504040204" pitchFamily="34" charset="-120"/>
                          <a:ea typeface="微軟正黑體" panose="020B0604030504040204" pitchFamily="34" charset="-120"/>
                          <a:cs typeface="Heiti TC Light"/>
                        </a:rPr>
                        <a:t>，沒收財產。</a:t>
                      </a:r>
                      <a:endParaRPr lang="zh-TW" altLang="en-US" sz="1800" dirty="0">
                        <a:solidFill>
                          <a:srgbClr val="C0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kern="1200" dirty="0">
                          <a:solidFill>
                            <a:schemeClr val="dk1"/>
                          </a:solidFill>
                          <a:effectLst/>
                          <a:latin typeface="微軟正黑體" panose="020B0604030504040204" pitchFamily="34" charset="-120"/>
                          <a:ea typeface="微軟正黑體" panose="020B0604030504040204" pitchFamily="34" charset="-120"/>
                          <a:cs typeface="+mn-cs"/>
                        </a:rPr>
                        <a:t>李希</a:t>
                      </a:r>
                    </a:p>
                    <a:p>
                      <a:endParaRPr lang="zh-TW" altLang="en-US" sz="16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2015/5-2017/10</a:t>
                      </a:r>
                      <a:endParaRPr lang="zh-TW" alt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smtClean="0">
                          <a:latin typeface="微軟正黑體" panose="020B0604030504040204" pitchFamily="34" charset="-120"/>
                          <a:ea typeface="微軟正黑體" panose="020B0604030504040204" pitchFamily="34" charset="-120"/>
                          <a:cs typeface="Heiti TC Light"/>
                        </a:rPr>
                        <a:t>暫無</a:t>
                      </a:r>
                      <a:endParaRPr lang="en-US" sz="1600" dirty="0">
                        <a:latin typeface="微軟正黑體" panose="020B0604030504040204" pitchFamily="34" charset="-120"/>
                        <a:ea typeface="微軟正黑體" panose="020B0604030504040204" pitchFamily="34" charset="-120"/>
                        <a:cs typeface="Heiti TC Light"/>
                      </a:endParaRPr>
                    </a:p>
                    <a:p>
                      <a:endParaRPr lang="zh-TW" altLang="en-US" sz="16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明慧網</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遼寧省委書記</a:t>
                      </a:r>
                      <a:r>
                        <a:rPr lang="zh-TW" altLang="zh-TW" sz="1800" kern="1200" dirty="0" smtClean="0">
                          <a:solidFill>
                            <a:srgbClr val="C00000"/>
                          </a:solidFill>
                          <a:effectLst/>
                          <a:latin typeface="微軟正黑體" panose="020B0604030504040204" pitchFamily="34" charset="-120"/>
                          <a:ea typeface="微軟正黑體" panose="020B0604030504040204" pitchFamily="34" charset="-120"/>
                          <a:cs typeface="+mn-cs"/>
                        </a:rPr>
                        <a:t>李希</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仇視勸善的對聯</a:t>
                      </a:r>
                    </a:p>
                    <a:p>
                      <a:endParaRPr lang="zh-TW" altLang="en-US" sz="18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5"/>
                  </a:ext>
                </a:extLst>
              </a:tr>
              <a:tr h="350768">
                <a:tc>
                  <a:txBody>
                    <a:bodyPr/>
                    <a:lstStyle/>
                    <a:p>
                      <a:pPr marL="0" algn="l" defTabSz="914400" rtl="0" eaLnBrk="1" latinLnBrk="0" hangingPunct="1"/>
                      <a:r>
                        <a:rPr lang="zh-TW" altLang="zh-TW" sz="1800" kern="1200" smtClean="0">
                          <a:solidFill>
                            <a:schemeClr val="dk1"/>
                          </a:solidFill>
                          <a:effectLst/>
                          <a:latin typeface="微軟正黑體" panose="020B0604030504040204" pitchFamily="34" charset="-120"/>
                          <a:ea typeface="微軟正黑體" panose="020B0604030504040204" pitchFamily="34" charset="-120"/>
                          <a:cs typeface="+mn-cs"/>
                        </a:rPr>
                        <a:t>陳求發</a:t>
                      </a:r>
                      <a:endParaRPr lang="zh-TW" altLang="en-US" sz="18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400" kern="1200" dirty="0">
                          <a:solidFill>
                            <a:schemeClr val="dk1"/>
                          </a:solidFill>
                          <a:effectLst/>
                          <a:latin typeface="微軟正黑體" panose="020B0604030504040204" pitchFamily="34" charset="-120"/>
                          <a:ea typeface="微軟正黑體" panose="020B0604030504040204" pitchFamily="34" charset="-120"/>
                          <a:cs typeface="+mn-cs"/>
                        </a:rPr>
                        <a:t>2017/10-</a:t>
                      </a:r>
                      <a:endParaRPr 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400" kern="1200" smtClean="0">
                          <a:solidFill>
                            <a:schemeClr val="dk1"/>
                          </a:solidFill>
                          <a:effectLst/>
                          <a:latin typeface="微軟正黑體" panose="020B0604030504040204" pitchFamily="34" charset="-120"/>
                          <a:ea typeface="微軟正黑體" panose="020B0604030504040204" pitchFamily="34" charset="-120"/>
                          <a:cs typeface="+mn-cs"/>
                        </a:rPr>
                        <a:t>暫無</a:t>
                      </a:r>
                      <a:endParaRPr lang="en-US" sz="140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dirty="0" smtClean="0">
                          <a:solidFill>
                            <a:schemeClr val="tx1"/>
                          </a:solidFill>
                          <a:latin typeface="微軟正黑體" panose="020B0604030504040204" pitchFamily="34" charset="-120"/>
                          <a:ea typeface="微軟正黑體" panose="020B0604030504040204" pitchFamily="34" charset="-120"/>
                          <a:cs typeface="Heiti TC Light"/>
                        </a:rPr>
                        <a:t>暫無</a:t>
                      </a:r>
                      <a:endParaRPr lang="zh-TW" altLang="en-US" sz="18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6"/>
                  </a:ext>
                </a:extLst>
              </a:tr>
            </a:tbl>
          </a:graphicData>
        </a:graphic>
      </p:graphicFrame>
      <p:sp>
        <p:nvSpPr>
          <p:cNvPr id="6" name="矩形"/>
          <p:cNvSpPr/>
          <p:nvPr/>
        </p:nvSpPr>
        <p:spPr>
          <a:xfrm>
            <a:off x="13398" y="-3"/>
            <a:ext cx="9130607" cy="836722"/>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4" name="矩形 3"/>
          <p:cNvSpPr/>
          <p:nvPr/>
        </p:nvSpPr>
        <p:spPr>
          <a:xfrm>
            <a:off x="179512" y="95192"/>
            <a:ext cx="8352928" cy="646331"/>
          </a:xfrm>
          <a:prstGeom prst="rect">
            <a:avLst/>
          </a:prstGeom>
        </p:spPr>
        <p:txBody>
          <a:bodyPr wrap="square">
            <a:spAutoFit/>
          </a:bodyPr>
          <a:lstStyle/>
          <a:p>
            <a:pPr fontAlgn="base"/>
            <a:r>
              <a:rPr lang="en-US" altLang="zh-TW" sz="2800" b="1" dirty="0">
                <a:solidFill>
                  <a:schemeClr val="bg1"/>
                </a:solidFill>
                <a:latin typeface="微軟正黑體" panose="020B0604030504040204" pitchFamily="34" charset="-120"/>
                <a:ea typeface="微軟正黑體" panose="020B0604030504040204" pitchFamily="34" charset="-120"/>
              </a:rPr>
              <a:t>9. </a:t>
            </a:r>
            <a:r>
              <a:rPr lang="zh-TW" altLang="en-US" sz="2800" b="1" dirty="0" smtClean="0">
                <a:solidFill>
                  <a:schemeClr val="bg1"/>
                </a:solidFill>
                <a:latin typeface="微軟正黑體" panose="020B0604030504040204" pitchFamily="34" charset="-120"/>
                <a:ea typeface="微軟正黑體" panose="020B0604030504040204" pitchFamily="34" charset="-120"/>
              </a:rPr>
              <a:t>歷任中共遼寧</a:t>
            </a:r>
            <a:r>
              <a:rPr lang="zh-TW" altLang="en-US" sz="3600" b="1" dirty="0" smtClean="0">
                <a:solidFill>
                  <a:schemeClr val="bg1">
                    <a:lumMod val="85000"/>
                  </a:schemeClr>
                </a:solidFill>
                <a:latin typeface="微軟正黑體" panose="020B0604030504040204" pitchFamily="34" charset="-120"/>
                <a:ea typeface="微軟正黑體" panose="020B0604030504040204" pitchFamily="34" charset="-120"/>
              </a:rPr>
              <a:t>省委書記</a:t>
            </a:r>
            <a:r>
              <a:rPr lang="zh-TW" altLang="en-US" sz="2800" b="1" dirty="0" smtClean="0">
                <a:solidFill>
                  <a:schemeClr val="bg1"/>
                </a:solidFill>
                <a:latin typeface="微軟正黑體" panose="020B0604030504040204" pitchFamily="34" charset="-120"/>
                <a:ea typeface="微軟正黑體" panose="020B0604030504040204" pitchFamily="34" charset="-120"/>
              </a:rPr>
              <a:t>被追查和惡報情況</a:t>
            </a:r>
            <a:endParaRPr lang="zh-TW" altLang="en-US" sz="2800" b="1" dirty="0">
              <a:solidFill>
                <a:schemeClr val="bg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07767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13398" y="-3"/>
            <a:ext cx="9130607" cy="836722"/>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graphicFrame>
        <p:nvGraphicFramePr>
          <p:cNvPr id="2" name="表格 1"/>
          <p:cNvGraphicFramePr>
            <a:graphicFrameLocks noGrp="1"/>
          </p:cNvGraphicFramePr>
          <p:nvPr>
            <p:extLst>
              <p:ext uri="{D42A27DB-BD31-4B8C-83A1-F6EECF244321}">
                <p14:modId xmlns:p14="http://schemas.microsoft.com/office/powerpoint/2010/main" val="3559822182"/>
              </p:ext>
            </p:extLst>
          </p:nvPr>
        </p:nvGraphicFramePr>
        <p:xfrm>
          <a:off x="114205" y="980728"/>
          <a:ext cx="8928991" cy="5704840"/>
        </p:xfrm>
        <a:graphic>
          <a:graphicData uri="http://schemas.openxmlformats.org/drawingml/2006/table">
            <a:tbl>
              <a:tblPr firstRow="1" bandRow="1">
                <a:tableStyleId>{5C22544A-7EE6-4342-B048-85BDC9FD1C3A}</a:tableStyleId>
              </a:tblPr>
              <a:tblGrid>
                <a:gridCol w="936104">
                  <a:extLst>
                    <a:ext uri="{9D8B030D-6E8A-4147-A177-3AD203B41FA5}">
                      <a16:colId xmlns="" xmlns:a16="http://schemas.microsoft.com/office/drawing/2014/main" val="20000"/>
                    </a:ext>
                  </a:extLst>
                </a:gridCol>
                <a:gridCol w="1217435">
                  <a:extLst>
                    <a:ext uri="{9D8B030D-6E8A-4147-A177-3AD203B41FA5}">
                      <a16:colId xmlns="" xmlns:a16="http://schemas.microsoft.com/office/drawing/2014/main" val="20001"/>
                    </a:ext>
                  </a:extLst>
                </a:gridCol>
                <a:gridCol w="1230837">
                  <a:extLst>
                    <a:ext uri="{9D8B030D-6E8A-4147-A177-3AD203B41FA5}">
                      <a16:colId xmlns="" xmlns:a16="http://schemas.microsoft.com/office/drawing/2014/main" val="20002"/>
                    </a:ext>
                  </a:extLst>
                </a:gridCol>
                <a:gridCol w="5544615">
                  <a:extLst>
                    <a:ext uri="{9D8B030D-6E8A-4147-A177-3AD203B41FA5}">
                      <a16:colId xmlns="" xmlns:a16="http://schemas.microsoft.com/office/drawing/2014/main" val="20003"/>
                    </a:ext>
                  </a:extLst>
                </a:gridCol>
              </a:tblGrid>
              <a:tr h="298832">
                <a:tc>
                  <a:txBody>
                    <a:bodyPr/>
                    <a:lstStyle/>
                    <a:p>
                      <a:r>
                        <a:rPr lang="zh-TW" altLang="en-US" sz="1800" dirty="0">
                          <a:solidFill>
                            <a:schemeClr val="tx1"/>
                          </a:solidFill>
                          <a:latin typeface="微軟正黑體" panose="020B0604030504040204" pitchFamily="34" charset="-120"/>
                          <a:ea typeface="微軟正黑體" panose="020B0604030504040204" pitchFamily="34" charset="-120"/>
                          <a:cs typeface="Heiti TC Light"/>
                        </a:rPr>
                        <a:t>姓名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dirty="0">
                          <a:solidFill>
                            <a:schemeClr val="tx1"/>
                          </a:solidFill>
                          <a:latin typeface="微軟正黑體" panose="020B0604030504040204" pitchFamily="34" charset="-120"/>
                          <a:ea typeface="微軟正黑體" panose="020B0604030504040204" pitchFamily="34" charset="-120"/>
                          <a:cs typeface="Heiti TC Light"/>
                        </a:rPr>
                        <a:t>任期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smtClean="0">
                          <a:solidFill>
                            <a:schemeClr val="tx1"/>
                          </a:solidFill>
                          <a:latin typeface="微軟正黑體" panose="020B0604030504040204" pitchFamily="34" charset="-120"/>
                          <a:ea typeface="微軟正黑體" panose="020B0604030504040204" pitchFamily="34" charset="-120"/>
                          <a:cs typeface="Heiti TC Light"/>
                        </a:rPr>
                        <a:t>追查國際</a:t>
                      </a:r>
                      <a:endParaRPr lang="zh-TW" altLang="en-US" sz="18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a:solidFill>
                            <a:srgbClr val="0070C0"/>
                          </a:solidFill>
                          <a:latin typeface="微軟正黑體" panose="020B0604030504040204" pitchFamily="34" charset="-120"/>
                          <a:ea typeface="微軟正黑體" panose="020B0604030504040204" pitchFamily="34" charset="-120"/>
                          <a:cs typeface="Heiti TC Light"/>
                        </a:rPr>
                        <a:t>追查</a:t>
                      </a:r>
                      <a:r>
                        <a:rPr lang="zh-TW" altLang="en-US" sz="2000">
                          <a:solidFill>
                            <a:srgbClr val="0070C0"/>
                          </a:solidFill>
                          <a:latin typeface="微軟正黑體" panose="020B0604030504040204" pitchFamily="34" charset="-120"/>
                          <a:ea typeface="微軟正黑體" panose="020B0604030504040204" pitchFamily="34" charset="-120"/>
                          <a:cs typeface="Heiti TC Light"/>
                        </a:rPr>
                        <a:t>通告</a:t>
                      </a:r>
                      <a:r>
                        <a:rPr lang="en-US" altLang="zh-TW" sz="2000"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z="2000" smtClean="0">
                          <a:solidFill>
                            <a:srgbClr val="C00000"/>
                          </a:solidFill>
                          <a:latin typeface="微軟正黑體" panose="020B0604030504040204" pitchFamily="34" charset="-120"/>
                          <a:ea typeface="微軟正黑體" panose="020B0604030504040204" pitchFamily="34" charset="-120"/>
                          <a:cs typeface="Heiti TC Light"/>
                        </a:rPr>
                        <a:t>惡報</a:t>
                      </a:r>
                      <a:endParaRPr lang="zh-TW" altLang="en-US" sz="2000" dirty="0">
                        <a:solidFill>
                          <a:srgbClr val="C0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370840">
                <a:tc>
                  <a:txBody>
                    <a:bodyPr/>
                    <a:lstStyle/>
                    <a:p>
                      <a:r>
                        <a:rPr lang="zh-TW" altLang="en-US" sz="1800" b="0" smtClean="0">
                          <a:solidFill>
                            <a:schemeClr val="tx1"/>
                          </a:solidFill>
                          <a:latin typeface="微軟正黑體" panose="020B0604030504040204" pitchFamily="34" charset="-120"/>
                          <a:ea typeface="微軟正黑體" panose="020B0604030504040204" pitchFamily="34" charset="-120"/>
                          <a:cs typeface="Heiti TC Light"/>
                        </a:rPr>
                        <a:t>張國光</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800" b="0" dirty="0">
                          <a:solidFill>
                            <a:schemeClr val="tx1"/>
                          </a:solidFill>
                          <a:latin typeface="微軟正黑體" panose="020B0604030504040204" pitchFamily="34" charset="-120"/>
                          <a:ea typeface="微軟正黑體" panose="020B0604030504040204" pitchFamily="34" charset="-120"/>
                          <a:cs typeface="Heiti TC Light"/>
                        </a:rPr>
                        <a:t>1998</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1－2001</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1</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b="0" dirty="0">
                          <a:solidFill>
                            <a:srgbClr val="0070C0"/>
                          </a:solidFill>
                          <a:latin typeface="微軟正黑體" panose="020B0604030504040204" pitchFamily="34" charset="-120"/>
                          <a:ea typeface="微軟正黑體" panose="020B0604030504040204" pitchFamily="34" charset="-120"/>
                          <a:cs typeface="Heiti TC Light"/>
                        </a:rPr>
                        <a:t>被追查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smtClean="0">
                          <a:solidFill>
                            <a:srgbClr val="0070C0"/>
                          </a:solidFill>
                          <a:effectLst/>
                          <a:latin typeface="微軟正黑體" panose="020B0604030504040204" pitchFamily="34" charset="-120"/>
                          <a:ea typeface="微軟正黑體" panose="020B0604030504040204" pitchFamily="34" charset="-120"/>
                          <a:cs typeface="+mn-cs"/>
                        </a:rPr>
                        <a:t>『追查國際』</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對湖北省委、省政府羅清泉、俞正聲、賈志傑、蔣大國等人的追查通告</a:t>
                      </a:r>
                      <a:endParaRPr lang="en-US" altLang="zh-TW" sz="1800" b="0" i="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i="0" kern="1200" smtClean="0">
                          <a:solidFill>
                            <a:schemeClr val="dk1"/>
                          </a:solidFill>
                          <a:effectLst/>
                          <a:latin typeface="微軟正黑體" panose="020B0604030504040204" pitchFamily="34" charset="-120"/>
                          <a:ea typeface="微軟正黑體" panose="020B0604030504040204" pitchFamily="34" charset="-120"/>
                          <a:cs typeface="+mn-cs"/>
                        </a:rPr>
                        <a:t>HB-00001</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號；日期：</a:t>
                      </a:r>
                      <a:r>
                        <a:rPr lang="en-US" altLang="zh-TW" sz="1800" b="0" i="0" kern="1200" smtClean="0">
                          <a:solidFill>
                            <a:schemeClr val="dk1"/>
                          </a:solidFill>
                          <a:effectLst/>
                          <a:latin typeface="微軟正黑體" panose="020B0604030504040204" pitchFamily="34" charset="-120"/>
                          <a:ea typeface="微軟正黑體" panose="020B0604030504040204" pitchFamily="34" charset="-120"/>
                          <a:cs typeface="+mn-cs"/>
                        </a:rPr>
                        <a:t>2004</a:t>
                      </a:r>
                      <a:r>
                        <a:rPr lang="en-US" altLang="zh-TW" sz="1800" b="0" i="0" kern="1200" baseline="0" smtClean="0">
                          <a:solidFill>
                            <a:schemeClr val="dk1"/>
                          </a:solidFill>
                          <a:effectLst/>
                          <a:latin typeface="微軟正黑體" panose="020B0604030504040204" pitchFamily="34" charset="-120"/>
                          <a:ea typeface="微軟正黑體" panose="020B0604030504040204" pitchFamily="34" charset="-120"/>
                          <a:cs typeface="+mn-cs"/>
                        </a:rPr>
                        <a:t> </a:t>
                      </a:r>
                      <a:r>
                        <a:rPr lang="zh-TW" altLang="en-US" sz="1800" b="0" i="0" kern="1200" baseline="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baseline="0" dirty="0">
                          <a:solidFill>
                            <a:schemeClr val="dk1"/>
                          </a:solidFill>
                          <a:effectLst/>
                          <a:latin typeface="微軟正黑體" panose="020B0604030504040204" pitchFamily="34" charset="-120"/>
                          <a:ea typeface="微軟正黑體" panose="020B0604030504040204" pitchFamily="34" charset="-120"/>
                          <a:cs typeface="+mn-cs"/>
                        </a:rPr>
                        <a:t>2</a:t>
                      </a:r>
                      <a:r>
                        <a:rPr lang="zh-TW" altLang="en-US" sz="1800" b="0" i="0" kern="1200" baseline="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baseline="0" dirty="0">
                          <a:solidFill>
                            <a:schemeClr val="dk1"/>
                          </a:solidFill>
                          <a:effectLst/>
                          <a:latin typeface="微軟正黑體" panose="020B0604030504040204" pitchFamily="34" charset="-120"/>
                          <a:ea typeface="微軟正黑體" panose="020B0604030504040204" pitchFamily="34" charset="-120"/>
                          <a:cs typeface="+mn-cs"/>
                        </a:rPr>
                        <a:t>20</a:t>
                      </a:r>
                      <a:r>
                        <a:rPr lang="zh-TW" altLang="en-US" sz="1800" b="0" i="0" kern="1200" baseline="0" dirty="0">
                          <a:solidFill>
                            <a:schemeClr val="dk1"/>
                          </a:solidFill>
                          <a:effectLst/>
                          <a:latin typeface="微軟正黑體" panose="020B0604030504040204" pitchFamily="34" charset="-120"/>
                          <a:ea typeface="微軟正黑體" panose="020B0604030504040204" pitchFamily="34" charset="-120"/>
                          <a:cs typeface="+mn-cs"/>
                        </a:rPr>
                        <a:t>日。</a:t>
                      </a:r>
                      <a:endParaRPr lang="en-US" altLang="zh-Hant" sz="1800" b="0" dirty="0">
                        <a:solidFill>
                          <a:schemeClr val="tx1"/>
                        </a:solidFill>
                        <a:latin typeface="微軟正黑體" panose="020B0604030504040204" pitchFamily="34" charset="-120"/>
                        <a:ea typeface="微軟正黑體" panose="020B0604030504040204" pitchFamily="34" charset="-120"/>
                        <a:cs typeface="Heiti TC Ligh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1800" kern="1200" smtClean="0">
                          <a:solidFill>
                            <a:srgbClr val="C00000"/>
                          </a:solidFill>
                          <a:latin typeface="微軟正黑體" panose="020B0604030504040204" pitchFamily="34" charset="-120"/>
                          <a:ea typeface="微軟正黑體" panose="020B0604030504040204" pitchFamily="34" charset="-120"/>
                          <a:cs typeface="Heiti TC Light"/>
                        </a:rPr>
                        <a:t>惡報</a:t>
                      </a:r>
                      <a:r>
                        <a:rPr lang="en-US" altLang="zh-TW" sz="1800" kern="1200" smtClean="0">
                          <a:solidFill>
                            <a:srgbClr val="C00000"/>
                          </a:solidFill>
                          <a:latin typeface="微軟正黑體" panose="020B0604030504040204" pitchFamily="34" charset="-120"/>
                          <a:ea typeface="微軟正黑體" panose="020B0604030504040204" pitchFamily="34" charset="-120"/>
                          <a:cs typeface="Heiti TC Light"/>
                        </a:rPr>
                        <a:t>】</a:t>
                      </a:r>
                      <a:r>
                        <a:rPr lang="en-US" altLang="zh-Hant" sz="1800" b="0">
                          <a:solidFill>
                            <a:srgbClr val="C00000"/>
                          </a:solidFill>
                          <a:latin typeface="微軟正黑體" panose="020B0604030504040204" pitchFamily="34" charset="-120"/>
                          <a:ea typeface="微軟正黑體" panose="020B0604030504040204" pitchFamily="34" charset="-120"/>
                          <a:cs typeface="Heiti TC Light"/>
                        </a:rPr>
                        <a:t>2004</a:t>
                      </a:r>
                      <a:r>
                        <a:rPr lang="zh-Hant" altLang="en-US" sz="1800" b="0">
                          <a:solidFill>
                            <a:srgbClr val="C00000"/>
                          </a:solidFill>
                          <a:latin typeface="微軟正黑體" panose="020B0604030504040204" pitchFamily="34" charset="-120"/>
                          <a:ea typeface="微軟正黑體" panose="020B0604030504040204" pitchFamily="34" charset="-120"/>
                          <a:cs typeface="Heiti TC Light"/>
                        </a:rPr>
                        <a:t>年</a:t>
                      </a:r>
                      <a:r>
                        <a:rPr lang="en-US" altLang="zh-Hant" sz="1800" b="0" smtClean="0">
                          <a:solidFill>
                            <a:srgbClr val="C00000"/>
                          </a:solidFill>
                          <a:latin typeface="微軟正黑體" panose="020B0604030504040204" pitchFamily="34" charset="-120"/>
                          <a:ea typeface="微軟正黑體" panose="020B0604030504040204" pitchFamily="34" charset="-120"/>
                          <a:cs typeface="Heiti TC Light"/>
                        </a:rPr>
                        <a:t>2</a:t>
                      </a:r>
                      <a:r>
                        <a:rPr lang="zh-Hant" altLang="en-US" sz="1800" b="0" smtClean="0">
                          <a:solidFill>
                            <a:srgbClr val="C00000"/>
                          </a:solidFill>
                          <a:latin typeface="微軟正黑體" panose="020B0604030504040204" pitchFamily="34" charset="-120"/>
                          <a:ea typeface="微軟正黑體" panose="020B0604030504040204" pitchFamily="34" charset="-120"/>
                          <a:cs typeface="Heiti TC Light"/>
                        </a:rPr>
                        <a:t>月在湖北省省長任內因受賄落馬</a:t>
                      </a:r>
                      <a:r>
                        <a:rPr lang="zh-TW" altLang="en-US" sz="1800" b="0" smtClean="0">
                          <a:solidFill>
                            <a:srgbClr val="C00000"/>
                          </a:solidFill>
                          <a:latin typeface="微軟正黑體" panose="020B0604030504040204" pitchFamily="34" charset="-120"/>
                          <a:ea typeface="微軟正黑體" panose="020B0604030504040204" pitchFamily="34" charset="-120"/>
                          <a:cs typeface="Heiti TC Light"/>
                        </a:rPr>
                        <a:t>。</a:t>
                      </a:r>
                      <a:endParaRPr lang="en-US" sz="1800" b="0" dirty="0">
                        <a:solidFill>
                          <a:srgbClr val="C0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ant" altLang="en-US" sz="1800" b="0" smtClean="0">
                          <a:solidFill>
                            <a:schemeClr val="tx1"/>
                          </a:solidFill>
                          <a:latin typeface="微軟正黑體" panose="020B0604030504040204" pitchFamily="34" charset="-120"/>
                          <a:ea typeface="微軟正黑體" panose="020B0604030504040204" pitchFamily="34" charset="-120"/>
                          <a:cs typeface="Heiti TC Light"/>
                        </a:rPr>
                        <a:t>薄熙來</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800" b="0" dirty="0">
                          <a:solidFill>
                            <a:schemeClr val="tx1"/>
                          </a:solidFill>
                          <a:latin typeface="微軟正黑體" panose="020B0604030504040204" pitchFamily="34" charset="-120"/>
                          <a:ea typeface="微軟正黑體" panose="020B0604030504040204" pitchFamily="34" charset="-120"/>
                          <a:cs typeface="Heiti TC Light"/>
                        </a:rPr>
                        <a:t>2001</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/1</a:t>
                      </a:r>
                      <a:r>
                        <a:rPr lang="is-IS" sz="1800" b="0" dirty="0">
                          <a:solidFill>
                            <a:schemeClr val="tx1"/>
                          </a:solidFill>
                          <a:latin typeface="微軟正黑體" panose="020B0604030504040204" pitchFamily="34" charset="-120"/>
                          <a:ea typeface="微軟正黑體" panose="020B0604030504040204" pitchFamily="34" charset="-120"/>
                          <a:cs typeface="Heiti TC Light"/>
                        </a:rPr>
                        <a:t>－2004</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2</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b="0" dirty="0">
                          <a:solidFill>
                            <a:srgbClr val="0070C0"/>
                          </a:solidFill>
                          <a:latin typeface="微軟正黑體" panose="020B0604030504040204" pitchFamily="34" charset="-120"/>
                          <a:ea typeface="微軟正黑體" panose="020B0604030504040204" pitchFamily="34" charset="-120"/>
                          <a:cs typeface="Heiti TC Light"/>
                        </a:rPr>
                        <a:t>被追查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zh-TW" sz="1800" b="0" kern="1200" smtClean="0">
                          <a:solidFill>
                            <a:srgbClr val="0070C0"/>
                          </a:solidFill>
                          <a:effectLst/>
                          <a:latin typeface="微軟正黑體" panose="020B0604030504040204" pitchFamily="34" charset="-120"/>
                          <a:ea typeface="微軟正黑體" panose="020B0604030504040204" pitchFamily="34" charset="-120"/>
                          <a:cs typeface="+mn-cs"/>
                        </a:rPr>
                        <a:t>『追查國際』</a:t>
                      </a:r>
                      <a:r>
                        <a:rPr lang="zh-CN"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對遼寧省省長</a:t>
                      </a:r>
                      <a:r>
                        <a:rPr lang="zh-CN" altLang="en-US" sz="1800" b="0" i="0" kern="1200" smtClean="0">
                          <a:solidFill>
                            <a:srgbClr val="C00000"/>
                          </a:solidFill>
                          <a:effectLst/>
                          <a:latin typeface="微軟正黑體" panose="020B0604030504040204" pitchFamily="34" charset="-120"/>
                          <a:ea typeface="微軟正黑體" panose="020B0604030504040204" pitchFamily="34" charset="-120"/>
                          <a:cs typeface="+mn-cs"/>
                        </a:rPr>
                        <a:t>薄熙來</a:t>
                      </a:r>
                      <a:r>
                        <a:rPr lang="zh-CN"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的</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追查通告</a:t>
                      </a:r>
                      <a:endParaRPr lang="en-US" altLang="zh-CN" sz="1800" b="0" i="0" kern="1200" dirty="0">
                        <a:solidFill>
                          <a:schemeClr val="dk1"/>
                        </a:solidFill>
                        <a:effectLst/>
                        <a:latin typeface="微軟正黑體" panose="020B0604030504040204" pitchFamily="34" charset="-120"/>
                        <a:ea typeface="微軟正黑體" panose="020B0604030504040204" pitchFamily="34" charset="-120"/>
                        <a:cs typeface="+mn-cs"/>
                      </a:endParaRPr>
                    </a:p>
                    <a:p>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 </a:t>
                      </a:r>
                      <a:r>
                        <a:rPr lang="en-US" altLang="zh-CN" sz="1800" b="0" i="0" kern="1200">
                          <a:solidFill>
                            <a:schemeClr val="dk1"/>
                          </a:solidFill>
                          <a:effectLst/>
                          <a:latin typeface="微軟正黑體" panose="020B0604030504040204" pitchFamily="34" charset="-120"/>
                          <a:ea typeface="微軟正黑體" panose="020B0604030504040204" pitchFamily="34" charset="-120"/>
                          <a:cs typeface="+mn-cs"/>
                        </a:rPr>
                        <a:t>LJ- </a:t>
                      </a:r>
                      <a:r>
                        <a:rPr lang="en-US" altLang="zh-CN" sz="1800" b="0" i="0" kern="1200" smtClean="0">
                          <a:solidFill>
                            <a:schemeClr val="dk1"/>
                          </a:solidFill>
                          <a:effectLst/>
                          <a:latin typeface="微軟正黑體" panose="020B0604030504040204" pitchFamily="34" charset="-120"/>
                          <a:ea typeface="微軟正黑體" panose="020B0604030504040204" pitchFamily="34" charset="-120"/>
                          <a:cs typeface="+mn-cs"/>
                        </a:rPr>
                        <a:t>00002</a:t>
                      </a:r>
                      <a:r>
                        <a:rPr lang="zh-CN"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號</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日期：</a:t>
                      </a:r>
                      <a:r>
                        <a:rPr lang="en-US" altLang="zh-CN" sz="1800" b="0" i="0" kern="1200" dirty="0">
                          <a:solidFill>
                            <a:schemeClr val="dk1"/>
                          </a:solidFill>
                          <a:effectLst/>
                          <a:latin typeface="微軟正黑體" panose="020B0604030504040204" pitchFamily="34" charset="-120"/>
                          <a:ea typeface="微軟正黑體" panose="020B0604030504040204" pitchFamily="34" charset="-120"/>
                          <a:cs typeface="+mn-cs"/>
                        </a:rPr>
                        <a:t>2003 </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CN" sz="1800" b="0" i="0" kern="1200" dirty="0">
                          <a:solidFill>
                            <a:schemeClr val="dk1"/>
                          </a:solidFill>
                          <a:effectLst/>
                          <a:latin typeface="微軟正黑體" panose="020B0604030504040204" pitchFamily="34" charset="-120"/>
                          <a:ea typeface="微軟正黑體" panose="020B0604030504040204" pitchFamily="34" charset="-120"/>
                          <a:cs typeface="+mn-cs"/>
                        </a:rPr>
                        <a:t>12</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CN" sz="1800" b="0" i="0" kern="1200" dirty="0">
                          <a:solidFill>
                            <a:schemeClr val="dk1"/>
                          </a:solidFill>
                          <a:effectLst/>
                          <a:latin typeface="微軟正黑體" panose="020B0604030504040204" pitchFamily="34" charset="-120"/>
                          <a:ea typeface="微軟正黑體" panose="020B0604030504040204" pitchFamily="34" charset="-120"/>
                          <a:cs typeface="+mn-cs"/>
                        </a:rPr>
                        <a:t>18</a:t>
                      </a:r>
                      <a:r>
                        <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日</a:t>
                      </a:r>
                      <a:endParaRPr lang="en-US" altLang="zh-Hant" sz="1800" b="0" dirty="0">
                        <a:solidFill>
                          <a:schemeClr val="tx1"/>
                        </a:solidFill>
                        <a:latin typeface="微軟正黑體" panose="020B0604030504040204" pitchFamily="34" charset="-120"/>
                        <a:ea typeface="微軟正黑體" panose="020B0604030504040204" pitchFamily="34" charset="-120"/>
                        <a:cs typeface="Heiti TC Ligh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1800" kern="1200" smtClean="0">
                          <a:solidFill>
                            <a:srgbClr val="C00000"/>
                          </a:solidFill>
                          <a:latin typeface="微軟正黑體" panose="020B0604030504040204" pitchFamily="34" charset="-120"/>
                          <a:ea typeface="微軟正黑體" panose="020B0604030504040204" pitchFamily="34" charset="-120"/>
                          <a:cs typeface="Heiti TC Light"/>
                        </a:rPr>
                        <a:t>惡報</a:t>
                      </a:r>
                      <a:r>
                        <a:rPr lang="en-US" altLang="zh-TW" sz="1800" kern="1200" smtClean="0">
                          <a:solidFill>
                            <a:srgbClr val="C00000"/>
                          </a:solidFill>
                          <a:latin typeface="微軟正黑體" panose="020B0604030504040204" pitchFamily="34" charset="-120"/>
                          <a:ea typeface="微軟正黑體" panose="020B0604030504040204" pitchFamily="34" charset="-120"/>
                          <a:cs typeface="Heiti TC Light"/>
                        </a:rPr>
                        <a:t>】</a:t>
                      </a:r>
                      <a:r>
                        <a:rPr lang="en-US" altLang="zh-Hant" sz="1800" b="0">
                          <a:solidFill>
                            <a:srgbClr val="C00000"/>
                          </a:solidFill>
                          <a:latin typeface="微軟正黑體" panose="020B0604030504040204" pitchFamily="34" charset="-120"/>
                          <a:ea typeface="微軟正黑體" panose="020B0604030504040204" pitchFamily="34" charset="-120"/>
                          <a:cs typeface="Heiti TC Light"/>
                        </a:rPr>
                        <a:t>2013</a:t>
                      </a:r>
                      <a:r>
                        <a:rPr lang="zh-Hant" altLang="en-US" sz="1800" b="0">
                          <a:solidFill>
                            <a:srgbClr val="C00000"/>
                          </a:solidFill>
                          <a:latin typeface="微軟正黑體" panose="020B0604030504040204" pitchFamily="34" charset="-120"/>
                          <a:ea typeface="微軟正黑體" panose="020B0604030504040204" pitchFamily="34" charset="-120"/>
                          <a:cs typeface="Heiti TC Light"/>
                        </a:rPr>
                        <a:t>年</a:t>
                      </a:r>
                      <a:r>
                        <a:rPr lang="en-US" altLang="zh-Hant" sz="1800" b="0">
                          <a:solidFill>
                            <a:srgbClr val="C00000"/>
                          </a:solidFill>
                          <a:latin typeface="微軟正黑體" panose="020B0604030504040204" pitchFamily="34" charset="-120"/>
                          <a:ea typeface="微軟正黑體" panose="020B0604030504040204" pitchFamily="34" charset="-120"/>
                          <a:cs typeface="Heiti TC Light"/>
                        </a:rPr>
                        <a:t>9</a:t>
                      </a:r>
                      <a:r>
                        <a:rPr lang="zh-Hant" altLang="en-US" sz="1800" b="0">
                          <a:solidFill>
                            <a:srgbClr val="C00000"/>
                          </a:solidFill>
                          <a:latin typeface="微軟正黑體" panose="020B0604030504040204" pitchFamily="34" charset="-120"/>
                          <a:ea typeface="微軟正黑體" panose="020B0604030504040204" pitchFamily="34" charset="-120"/>
                          <a:cs typeface="Heiti TC Light"/>
                        </a:rPr>
                        <a:t>月</a:t>
                      </a:r>
                      <a:r>
                        <a:rPr lang="en-US" altLang="zh-Hant" sz="1800" b="0" smtClean="0">
                          <a:solidFill>
                            <a:srgbClr val="C00000"/>
                          </a:solidFill>
                          <a:latin typeface="微軟正黑體" panose="020B0604030504040204" pitchFamily="34" charset="-120"/>
                          <a:ea typeface="微軟正黑體" panose="020B0604030504040204" pitchFamily="34" charset="-120"/>
                          <a:cs typeface="Heiti TC Light"/>
                        </a:rPr>
                        <a:t>22</a:t>
                      </a:r>
                      <a:r>
                        <a:rPr lang="zh-Hant" altLang="en-US" sz="1800" b="0" smtClean="0">
                          <a:solidFill>
                            <a:srgbClr val="C00000"/>
                          </a:solidFill>
                          <a:latin typeface="微軟正黑體" panose="020B0604030504040204" pitchFamily="34" charset="-120"/>
                          <a:ea typeface="微軟正黑體" panose="020B0604030504040204" pitchFamily="34" charset="-120"/>
                          <a:cs typeface="Heiti TC Light"/>
                        </a:rPr>
                        <a:t>日，薄熙來被判無期徒刑</a:t>
                      </a:r>
                      <a:r>
                        <a:rPr lang="zh-TW" altLang="en-US" sz="1800" b="0" smtClean="0">
                          <a:solidFill>
                            <a:srgbClr val="C00000"/>
                          </a:solidFill>
                          <a:latin typeface="微軟正黑體" panose="020B0604030504040204" pitchFamily="34" charset="-120"/>
                          <a:ea typeface="微軟正黑體" panose="020B0604030504040204" pitchFamily="34" charset="-120"/>
                          <a:cs typeface="Heiti TC Light"/>
                        </a:rPr>
                        <a:t>。</a:t>
                      </a:r>
                      <a:endParaRPr lang="en-US" altLang="zh-Hant" sz="1800" b="0" dirty="0">
                        <a:solidFill>
                          <a:srgbClr val="C0000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370840">
                <a:tc>
                  <a:txBody>
                    <a:bodyPr/>
                    <a:lstStyle/>
                    <a:p>
                      <a:r>
                        <a:rPr lang="en-US" altLang="zh-TW" sz="1800" b="0" u="none" strike="noStrike" kern="1200" smtClean="0">
                          <a:solidFill>
                            <a:schemeClr val="dk1"/>
                          </a:solidFill>
                          <a:effectLst/>
                          <a:latin typeface="微軟正黑體" panose="020B0604030504040204" pitchFamily="34" charset="-120"/>
                          <a:ea typeface="微軟正黑體" panose="020B0604030504040204" pitchFamily="34" charset="-120"/>
                          <a:cs typeface="+mn-cs"/>
                        </a:rPr>
                        <a:t>張文嶽</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is-IS" altLang="zh-TW" sz="1800" b="0" dirty="0">
                          <a:solidFill>
                            <a:schemeClr val="tx1"/>
                          </a:solidFill>
                          <a:latin typeface="微軟正黑體" panose="020B0604030504040204" pitchFamily="34" charset="-120"/>
                          <a:ea typeface="微軟正黑體" panose="020B0604030504040204" pitchFamily="34" charset="-120"/>
                          <a:cs typeface="Heiti TC Light"/>
                        </a:rPr>
                        <a:t>2004</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altLang="zh-TW" sz="1800" b="0" dirty="0">
                          <a:solidFill>
                            <a:schemeClr val="tx1"/>
                          </a:solidFill>
                          <a:latin typeface="微軟正黑體" panose="020B0604030504040204" pitchFamily="34" charset="-120"/>
                          <a:ea typeface="微軟正黑體" panose="020B0604030504040204" pitchFamily="34" charset="-120"/>
                          <a:cs typeface="Heiti TC Light"/>
                        </a:rPr>
                        <a:t>2-2007/12</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dirty="0">
                          <a:solidFill>
                            <a:srgbClr val="0070C0"/>
                          </a:solidFill>
                          <a:latin typeface="微軟正黑體" panose="020B0604030504040204" pitchFamily="34" charset="-120"/>
                          <a:ea typeface="微軟正黑體" panose="020B0604030504040204" pitchFamily="34" charset="-120"/>
                          <a:cs typeface="Heiti TC Light"/>
                        </a:rPr>
                        <a:t>被追查</a:t>
                      </a:r>
                    </a:p>
                    <a:p>
                      <a:endParaRPr lang="zh-TW" altLang="en-US" sz="1800" b="0" dirty="0">
                        <a:solidFill>
                          <a:srgbClr val="0070C0"/>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smtClean="0">
                          <a:solidFill>
                            <a:srgbClr val="0070C0"/>
                          </a:solidFill>
                          <a:effectLst/>
                          <a:latin typeface="微軟正黑體" panose="020B0604030504040204" pitchFamily="34" charset="-120"/>
                          <a:ea typeface="微軟正黑體" panose="020B0604030504040204" pitchFamily="34" charset="-120"/>
                          <a:cs typeface="+mn-cs"/>
                        </a:rPr>
                        <a:t>『追查國際』</a:t>
                      </a:r>
                      <a:r>
                        <a:rPr lang="zh-CN" altLang="en-US" sz="1800" b="0" smtClean="0">
                          <a:solidFill>
                            <a:schemeClr val="tx1"/>
                          </a:solidFill>
                          <a:latin typeface="微軟正黑體" panose="020B0604030504040204" pitchFamily="34" charset="-120"/>
                          <a:ea typeface="微軟正黑體" panose="020B0604030504040204" pitchFamily="34" charset="-120"/>
                          <a:cs typeface="Heiti TC Light"/>
                        </a:rPr>
                        <a:t>追查大連市迫害法輪功學員王春彥女士的責任人的通告</a:t>
                      </a:r>
                      <a:r>
                        <a:rPr lang="en-US" altLang="zh-CN" sz="1800" b="0" smtClean="0">
                          <a:solidFill>
                            <a:schemeClr val="tx1"/>
                          </a:solidFill>
                          <a:latin typeface="微軟正黑體" panose="020B0604030504040204" pitchFamily="34" charset="-120"/>
                          <a:ea typeface="微軟正黑體" panose="020B0604030504040204" pitchFamily="34" charset="-120"/>
                          <a:cs typeface="Heiti TC Light"/>
                        </a:rPr>
                        <a:t>;</a:t>
                      </a:r>
                      <a:r>
                        <a:rPr lang="en-US" altLang="zh-CN" sz="1800" b="0" baseline="0" smtClean="0">
                          <a:solidFill>
                            <a:schemeClr val="tx1"/>
                          </a:solidFill>
                          <a:latin typeface="微軟正黑體" panose="020B0604030504040204" pitchFamily="34" charset="-120"/>
                          <a:ea typeface="微軟正黑體" panose="020B0604030504040204" pitchFamily="34" charset="-120"/>
                          <a:cs typeface="Heiti TC Light"/>
                        </a:rPr>
                        <a:t> </a:t>
                      </a:r>
                      <a:r>
                        <a:rPr lang="zh-TW" altLang="en-US" sz="1800" b="0" baseline="0" dirty="0">
                          <a:solidFill>
                            <a:schemeClr val="tx1"/>
                          </a:solidFill>
                          <a:latin typeface="微軟正黑體" panose="020B0604030504040204" pitchFamily="34" charset="-120"/>
                          <a:ea typeface="微軟正黑體" panose="020B0604030504040204" pitchFamily="34" charset="-120"/>
                          <a:cs typeface="Heiti TC Light"/>
                        </a:rPr>
                        <a:t>日期：</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2008</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年</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3</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月</a:t>
                      </a:r>
                      <a:r>
                        <a:rPr lang="en-US" altLang="zh-CN" sz="1800" b="0" dirty="0">
                          <a:solidFill>
                            <a:schemeClr val="tx1"/>
                          </a:solidFill>
                          <a:latin typeface="微軟正黑體" panose="020B0604030504040204" pitchFamily="34" charset="-120"/>
                          <a:ea typeface="微軟正黑體" panose="020B0604030504040204" pitchFamily="34" charset="-120"/>
                          <a:cs typeface="Heiti TC Light"/>
                        </a:rPr>
                        <a:t>4</a:t>
                      </a:r>
                      <a:r>
                        <a:rPr lang="zh-CN" altLang="en-US" sz="1800" b="0" dirty="0">
                          <a:solidFill>
                            <a:schemeClr val="tx1"/>
                          </a:solidFill>
                          <a:latin typeface="微軟正黑體" panose="020B0604030504040204" pitchFamily="34" charset="-120"/>
                          <a:ea typeface="微軟正黑體" panose="020B0604030504040204" pitchFamily="34" charset="-120"/>
                          <a:cs typeface="Heiti TC Light"/>
                        </a:rPr>
                        <a:t>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ant" altLang="en-US" sz="1800" b="0" smtClean="0">
                          <a:solidFill>
                            <a:schemeClr val="tx1"/>
                          </a:solidFill>
                          <a:latin typeface="微軟正黑體" panose="020B0604030504040204" pitchFamily="34" charset="-120"/>
                          <a:ea typeface="微軟正黑體" panose="020B0604030504040204" pitchFamily="34" charset="-120"/>
                          <a:cs typeface="Heiti TC Light"/>
                        </a:rPr>
                        <a:t>陳政高</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800" b="0" dirty="0">
                          <a:solidFill>
                            <a:schemeClr val="tx1"/>
                          </a:solidFill>
                          <a:latin typeface="微軟正黑體" panose="020B0604030504040204" pitchFamily="34" charset="-120"/>
                          <a:ea typeface="微軟正黑體" panose="020B0604030504040204" pitchFamily="34" charset="-120"/>
                          <a:cs typeface="Heiti TC Light"/>
                        </a:rPr>
                        <a:t>2007</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12－2014</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4</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b="0" dirty="0">
                          <a:solidFill>
                            <a:srgbClr val="0070C0"/>
                          </a:solidFill>
                          <a:latin typeface="微軟正黑體" panose="020B0604030504040204" pitchFamily="34" charset="-120"/>
                          <a:ea typeface="微軟正黑體" panose="020B0604030504040204" pitchFamily="34" charset="-120"/>
                          <a:cs typeface="Heiti TC Light"/>
                        </a:rPr>
                        <a:t>被追查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kern="1200" smtClean="0">
                          <a:solidFill>
                            <a:srgbClr val="0070C0"/>
                          </a:solidFill>
                          <a:effectLst/>
                          <a:latin typeface="微軟正黑體" panose="020B0604030504040204" pitchFamily="34" charset="-120"/>
                          <a:ea typeface="微軟正黑體" panose="020B0604030504040204" pitchFamily="34" charset="-120"/>
                          <a:cs typeface="+mn-cs"/>
                        </a:rPr>
                        <a:t>『追查國際』</a:t>
                      </a:r>
                      <a:r>
                        <a:rPr lang="zh-CN"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追查遼寧省東港市迫害法輪功學員的責任人的通告</a:t>
                      </a:r>
                      <a:r>
                        <a:rPr lang="en-US" altLang="zh-CN" sz="1800" b="0" smtClean="0">
                          <a:solidFill>
                            <a:schemeClr val="tx1"/>
                          </a:solidFill>
                          <a:latin typeface="微軟正黑體" panose="020B0604030504040204" pitchFamily="34" charset="-120"/>
                          <a:ea typeface="微軟正黑體" panose="020B0604030504040204" pitchFamily="34" charset="-120"/>
                          <a:cs typeface="Heiti TC Light"/>
                        </a:rPr>
                        <a:t>;</a:t>
                      </a:r>
                      <a:r>
                        <a:rPr lang="en-US" altLang="zh-CN" sz="1800" b="0" baseline="0" smtClean="0">
                          <a:solidFill>
                            <a:schemeClr val="tx1"/>
                          </a:solidFill>
                          <a:latin typeface="微軟正黑體" panose="020B0604030504040204" pitchFamily="34" charset="-120"/>
                          <a:ea typeface="微軟正黑體" panose="020B0604030504040204" pitchFamily="34" charset="-120"/>
                          <a:cs typeface="Heiti TC Light"/>
                        </a:rPr>
                        <a:t> </a:t>
                      </a:r>
                      <a:r>
                        <a:rPr lang="zh-TW" altLang="en-US" sz="1800" b="0" baseline="0" dirty="0">
                          <a:solidFill>
                            <a:schemeClr val="tx1"/>
                          </a:solidFill>
                          <a:latin typeface="微軟正黑體" panose="020B0604030504040204" pitchFamily="34" charset="-120"/>
                          <a:ea typeface="微軟正黑體" panose="020B0604030504040204" pitchFamily="34" charset="-120"/>
                          <a:cs typeface="Heiti TC Light"/>
                        </a:rPr>
                        <a:t>日期：</a:t>
                      </a:r>
                      <a:r>
                        <a:rPr lang="en-US" altLang="zh-TW" sz="1800" b="0" i="0" kern="1200" dirty="0">
                          <a:solidFill>
                            <a:schemeClr val="dk1"/>
                          </a:solidFill>
                          <a:effectLst/>
                          <a:latin typeface="微軟正黑體" panose="020B0604030504040204" pitchFamily="34" charset="-120"/>
                          <a:ea typeface="微軟正黑體" panose="020B0604030504040204" pitchFamily="34" charset="-120"/>
                          <a:cs typeface="+mn-cs"/>
                        </a:rPr>
                        <a:t>2013</a:t>
                      </a:r>
                      <a:r>
                        <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a:solidFill>
                            <a:schemeClr val="dk1"/>
                          </a:solidFill>
                          <a:effectLst/>
                          <a:latin typeface="微軟正黑體" panose="020B0604030504040204" pitchFamily="34" charset="-120"/>
                          <a:ea typeface="微軟正黑體" panose="020B0604030504040204" pitchFamily="34" charset="-120"/>
                          <a:cs typeface="+mn-cs"/>
                        </a:rPr>
                        <a:t>11</a:t>
                      </a:r>
                      <a:r>
                        <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dirty="0">
                          <a:solidFill>
                            <a:schemeClr val="dk1"/>
                          </a:solidFill>
                          <a:effectLst/>
                          <a:latin typeface="微軟正黑體" panose="020B0604030504040204" pitchFamily="34" charset="-120"/>
                          <a:ea typeface="微軟正黑體" panose="020B0604030504040204" pitchFamily="34" charset="-120"/>
                          <a:cs typeface="+mn-cs"/>
                        </a:rPr>
                        <a:t>29</a:t>
                      </a:r>
                      <a:r>
                        <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rPr>
                        <a:t>日</a:t>
                      </a:r>
                      <a:endParaRPr lang="zh-CN" altLang="en-US" sz="1800" b="0" i="0" kern="1200" dirty="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i="0" kern="1200" smtClean="0">
                          <a:solidFill>
                            <a:srgbClr val="0070C0"/>
                          </a:solidFill>
                          <a:effectLst/>
                          <a:latin typeface="微軟正黑體" panose="020B0604030504040204" pitchFamily="34" charset="-120"/>
                          <a:ea typeface="微軟正黑體" panose="020B0604030504040204" pitchFamily="34" charset="-120"/>
                          <a:cs typeface="+mn-cs"/>
                        </a:rPr>
                        <a:t>【</a:t>
                      </a:r>
                      <a:r>
                        <a:rPr lang="zh-TW" altLang="en-US" sz="1800" b="0" i="0" kern="1200" smtClean="0">
                          <a:solidFill>
                            <a:srgbClr val="0070C0"/>
                          </a:solidFill>
                          <a:effectLst/>
                          <a:latin typeface="微軟正黑體" panose="020B0604030504040204" pitchFamily="34" charset="-120"/>
                          <a:ea typeface="微軟正黑體" panose="020B0604030504040204" pitchFamily="34" charset="-120"/>
                          <a:cs typeface="+mn-cs"/>
                        </a:rPr>
                        <a:t>明慧網</a:t>
                      </a:r>
                      <a:r>
                        <a:rPr lang="en-US" altLang="zh-TW" sz="1800" b="0" i="0" kern="1200" smtClean="0">
                          <a:solidFill>
                            <a:srgbClr val="0070C0"/>
                          </a:solidFill>
                          <a:effectLst/>
                          <a:latin typeface="微軟正黑體" panose="020B0604030504040204" pitchFamily="34" charset="-120"/>
                          <a:ea typeface="微軟正黑體" panose="020B0604030504040204" pitchFamily="34" charset="-120"/>
                          <a:cs typeface="+mn-cs"/>
                        </a:rPr>
                        <a:t>】</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人權惡棍陳政高</a:t>
                      </a:r>
                      <a:endParaRPr lang="zh-TW" altLang="en-US" sz="1800" b="0" i="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r h="370840">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cs typeface="Heiti TC Light"/>
                        </a:rPr>
                        <a:t>李希</a:t>
                      </a:r>
                      <a:endParaRPr lang="en-US" altLang="zh-TW"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800" b="0" dirty="0">
                          <a:solidFill>
                            <a:schemeClr val="tx1"/>
                          </a:solidFill>
                          <a:latin typeface="微軟正黑體" panose="020B0604030504040204" pitchFamily="34" charset="-120"/>
                          <a:ea typeface="微軟正黑體" panose="020B0604030504040204" pitchFamily="34" charset="-120"/>
                          <a:cs typeface="Heiti TC Light"/>
                        </a:rPr>
                        <a:t>2014</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4－2015</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is-IS" sz="1800" b="0" dirty="0">
                          <a:solidFill>
                            <a:schemeClr val="tx1"/>
                          </a:solidFill>
                          <a:latin typeface="微軟正黑體" panose="020B0604030504040204" pitchFamily="34" charset="-120"/>
                          <a:ea typeface="微軟正黑體" panose="020B0604030504040204" pitchFamily="34" charset="-120"/>
                          <a:cs typeface="Heiti TC Light"/>
                        </a:rPr>
                        <a:t>5</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smtClean="0">
                          <a:solidFill>
                            <a:schemeClr val="tx1"/>
                          </a:solidFill>
                          <a:latin typeface="微軟正黑體" panose="020B0604030504040204" pitchFamily="34" charset="-120"/>
                          <a:ea typeface="微軟正黑體" panose="020B0604030504040204" pitchFamily="34" charset="-120"/>
                          <a:cs typeface="Heiti TC Light"/>
                        </a:rPr>
                        <a:t>暫無</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kern="1200" smtClean="0">
                          <a:solidFill>
                            <a:srgbClr val="0070C0"/>
                          </a:solidFill>
                          <a:effectLst/>
                          <a:latin typeface="微軟正黑體" panose="020B0604030504040204" pitchFamily="34" charset="-120"/>
                          <a:ea typeface="微軟正黑體" panose="020B0604030504040204" pitchFamily="34" charset="-120"/>
                          <a:cs typeface="+mn-cs"/>
                        </a:rPr>
                        <a:t>【</a:t>
                      </a:r>
                      <a:r>
                        <a:rPr lang="zh-TW" altLang="en-US" sz="1800" b="0" kern="1200" smtClean="0">
                          <a:solidFill>
                            <a:srgbClr val="0070C0"/>
                          </a:solidFill>
                          <a:effectLst/>
                          <a:latin typeface="微軟正黑體" panose="020B0604030504040204" pitchFamily="34" charset="-120"/>
                          <a:ea typeface="微軟正黑體" panose="020B0604030504040204" pitchFamily="34" charset="-120"/>
                          <a:cs typeface="+mn-cs"/>
                        </a:rPr>
                        <a:t>明慧網</a:t>
                      </a:r>
                      <a:r>
                        <a:rPr lang="en-US" altLang="zh-TW" sz="1800" b="0" kern="1200" smtClean="0">
                          <a:solidFill>
                            <a:srgbClr val="0070C0"/>
                          </a:solidFill>
                          <a:effectLst/>
                          <a:latin typeface="微軟正黑體" panose="020B0604030504040204" pitchFamily="34" charset="-120"/>
                          <a:ea typeface="微軟正黑體" panose="020B0604030504040204" pitchFamily="34" charset="-120"/>
                          <a:cs typeface="+mn-cs"/>
                        </a:rPr>
                        <a:t>】</a:t>
                      </a:r>
                      <a:r>
                        <a:rPr lang="zh-TW" altLang="zh-TW" sz="1800" b="0" kern="1200" smtClean="0">
                          <a:solidFill>
                            <a:schemeClr val="dk1"/>
                          </a:solidFill>
                          <a:effectLst/>
                          <a:latin typeface="微軟正黑體" panose="020B0604030504040204" pitchFamily="34" charset="-120"/>
                          <a:ea typeface="微軟正黑體" panose="020B0604030504040204" pitchFamily="34" charset="-120"/>
                          <a:cs typeface="+mn-cs"/>
                        </a:rPr>
                        <a:t>遼寧省委書記</a:t>
                      </a:r>
                      <a:r>
                        <a:rPr lang="zh-TW" altLang="zh-TW" sz="1800" b="0" kern="1200" smtClean="0">
                          <a:solidFill>
                            <a:srgbClr val="C00000"/>
                          </a:solidFill>
                          <a:effectLst/>
                          <a:latin typeface="微軟正黑體" panose="020B0604030504040204" pitchFamily="34" charset="-120"/>
                          <a:ea typeface="微軟正黑體" panose="020B0604030504040204" pitchFamily="34" charset="-120"/>
                          <a:cs typeface="+mn-cs"/>
                        </a:rPr>
                        <a:t>李希</a:t>
                      </a:r>
                      <a:r>
                        <a:rPr lang="zh-TW" altLang="zh-TW" sz="1800" b="0" kern="1200" smtClean="0">
                          <a:solidFill>
                            <a:schemeClr val="dk1"/>
                          </a:solidFill>
                          <a:effectLst/>
                          <a:latin typeface="微軟正黑體" panose="020B0604030504040204" pitchFamily="34" charset="-120"/>
                          <a:ea typeface="微軟正黑體" panose="020B0604030504040204" pitchFamily="34" charset="-120"/>
                          <a:cs typeface="+mn-cs"/>
                        </a:rPr>
                        <a:t>仇視勸善的對聯</a:t>
                      </a:r>
                      <a:endParaRPr lang="zh-TW" altLang="zh-TW" sz="1800" b="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5"/>
                  </a:ext>
                </a:extLst>
              </a:tr>
              <a:tr h="370840">
                <a:tc>
                  <a:txBody>
                    <a:bodyPr/>
                    <a:lstStyle/>
                    <a:p>
                      <a:r>
                        <a:rPr lang="zh-TW" altLang="en-US" sz="1800" b="0" smtClean="0">
                          <a:solidFill>
                            <a:schemeClr val="tx1"/>
                          </a:solidFill>
                          <a:latin typeface="微軟正黑體" panose="020B0604030504040204" pitchFamily="34" charset="-120"/>
                          <a:ea typeface="微軟正黑體" panose="020B0604030504040204" pitchFamily="34" charset="-120"/>
                          <a:cs typeface="Heiti TC Light"/>
                        </a:rPr>
                        <a:t>陳求發</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a:solidFill>
                            <a:schemeClr val="tx1"/>
                          </a:solidFill>
                          <a:latin typeface="微軟正黑體" panose="020B0604030504040204" pitchFamily="34" charset="-120"/>
                          <a:ea typeface="微軟正黑體" panose="020B0604030504040204" pitchFamily="34" charset="-120"/>
                          <a:cs typeface="Heiti TC Light"/>
                        </a:rPr>
                        <a:t>2015</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de-DE" sz="1800" b="0" dirty="0">
                          <a:solidFill>
                            <a:schemeClr val="tx1"/>
                          </a:solidFill>
                          <a:latin typeface="微軟正黑體" panose="020B0604030504040204" pitchFamily="34" charset="-120"/>
                          <a:ea typeface="微軟正黑體" panose="020B0604030504040204" pitchFamily="34" charset="-120"/>
                          <a:cs typeface="Heiti TC Light"/>
                        </a:rPr>
                        <a:t>5 </a:t>
                      </a:r>
                      <a:r>
                        <a:rPr lang="mr-IN" sz="1800" b="0" dirty="0">
                          <a:solidFill>
                            <a:schemeClr val="tx1"/>
                          </a:solidFill>
                          <a:latin typeface="微軟正黑體" panose="020B0604030504040204" pitchFamily="34" charset="-120"/>
                          <a:ea typeface="微軟正黑體" panose="020B0604030504040204" pitchFamily="34" charset="-120"/>
                          <a:cs typeface="Heiti TC Light"/>
                        </a:rPr>
                        <a:t>–</a:t>
                      </a:r>
                      <a:r>
                        <a:rPr lang="de-DE" sz="1800" b="0" dirty="0">
                          <a:solidFill>
                            <a:schemeClr val="tx1"/>
                          </a:solidFill>
                          <a:latin typeface="微軟正黑體" panose="020B0604030504040204" pitchFamily="34" charset="-120"/>
                          <a:ea typeface="微軟正黑體" panose="020B0604030504040204" pitchFamily="34" charset="-120"/>
                          <a:cs typeface="Heiti TC Light"/>
                        </a:rPr>
                        <a:t> 2017</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de-DE" sz="1800" b="0" dirty="0">
                          <a:solidFill>
                            <a:schemeClr val="tx1"/>
                          </a:solidFill>
                          <a:latin typeface="微軟正黑體" panose="020B0604030504040204" pitchFamily="34" charset="-120"/>
                          <a:ea typeface="微軟正黑體" panose="020B0604030504040204" pitchFamily="34" charset="-120"/>
                          <a:cs typeface="Heiti TC Light"/>
                        </a:rPr>
                        <a:t>10</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smtClean="0">
                          <a:solidFill>
                            <a:schemeClr val="tx1"/>
                          </a:solidFill>
                          <a:latin typeface="微軟正黑體" panose="020B0604030504040204" pitchFamily="34" charset="-120"/>
                          <a:ea typeface="微軟正黑體" panose="020B0604030504040204" pitchFamily="34" charset="-120"/>
                          <a:cs typeface="Heiti TC Light"/>
                        </a:rPr>
                        <a:t>暫無</a:t>
                      </a:r>
                      <a:endParaRPr lang="en-US" sz="1800" b="0" dirty="0">
                        <a:solidFill>
                          <a:schemeClr val="tx1"/>
                        </a:solidFill>
                        <a:latin typeface="微軟正黑體" panose="020B0604030504040204" pitchFamily="34" charset="-120"/>
                        <a:ea typeface="微軟正黑體" panose="020B0604030504040204" pitchFamily="34" charset="-120"/>
                        <a:cs typeface="Heiti TC Light"/>
                      </a:endParaRPr>
                    </a:p>
                    <a:p>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16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6"/>
                  </a:ext>
                </a:extLst>
              </a:tr>
              <a:tr h="370840">
                <a:tc>
                  <a:txBody>
                    <a:bodyPr/>
                    <a:lstStyle/>
                    <a:p>
                      <a:r>
                        <a:rPr lang="zh-TW" altLang="en-US" sz="1800" b="0" smtClean="0">
                          <a:solidFill>
                            <a:schemeClr val="tx1"/>
                          </a:solidFill>
                          <a:latin typeface="微軟正黑體" panose="020B0604030504040204" pitchFamily="34" charset="-120"/>
                          <a:ea typeface="微軟正黑體" panose="020B0604030504040204" pitchFamily="34" charset="-120"/>
                          <a:cs typeface="Heiti TC Light"/>
                        </a:rPr>
                        <a:t>唐一軍</a:t>
                      </a:r>
                      <a:endParaRPr lang="zh-TW" altLang="en-US" sz="18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zh-TW" sz="1800" b="0" dirty="0">
                          <a:solidFill>
                            <a:schemeClr val="tx1"/>
                          </a:solidFill>
                          <a:latin typeface="微軟正黑體" panose="020B0604030504040204" pitchFamily="34" charset="-120"/>
                          <a:ea typeface="微軟正黑體" panose="020B0604030504040204" pitchFamily="34" charset="-120"/>
                          <a:cs typeface="Heiti TC Light"/>
                        </a:rPr>
                        <a:t>2017</a:t>
                      </a:r>
                      <a:r>
                        <a:rPr lang="en-US" altLang="zh-TW" sz="1800" b="0" dirty="0">
                          <a:solidFill>
                            <a:schemeClr val="tx1"/>
                          </a:solidFill>
                          <a:latin typeface="微軟正黑體" panose="020B0604030504040204" pitchFamily="34" charset="-120"/>
                          <a:ea typeface="微軟正黑體" panose="020B0604030504040204" pitchFamily="34" charset="-120"/>
                          <a:cs typeface="Heiti TC Light"/>
                        </a:rPr>
                        <a:t>/</a:t>
                      </a:r>
                      <a:r>
                        <a:rPr lang="de-DE" altLang="zh-TW" sz="1800" b="0" dirty="0">
                          <a:solidFill>
                            <a:schemeClr val="tx1"/>
                          </a:solidFill>
                          <a:latin typeface="微軟正黑體" panose="020B0604030504040204" pitchFamily="34" charset="-120"/>
                          <a:ea typeface="微軟正黑體" panose="020B0604030504040204" pitchFamily="34" charset="-120"/>
                          <a:cs typeface="Heiti TC Light"/>
                        </a:rPr>
                        <a:t>10-</a:t>
                      </a:r>
                      <a:endParaRPr lang="en-US" sz="1800" b="0" kern="12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kern="1200" smtClean="0">
                          <a:solidFill>
                            <a:schemeClr val="tx1"/>
                          </a:solidFill>
                          <a:latin typeface="微軟正黑體" panose="020B0604030504040204" pitchFamily="34" charset="-120"/>
                          <a:ea typeface="微軟正黑體" panose="020B0604030504040204" pitchFamily="34" charset="-120"/>
                          <a:cs typeface="Heiti TC Light"/>
                        </a:rPr>
                        <a:t>暫無</a:t>
                      </a:r>
                      <a:endParaRPr lang="en-US" sz="1800" b="0" kern="120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1600" b="0" dirty="0">
                        <a:solidFill>
                          <a:schemeClr val="tx1"/>
                        </a:solidFill>
                        <a:latin typeface="微軟正黑體" panose="020B0604030504040204" pitchFamily="34" charset="-120"/>
                        <a:ea typeface="微軟正黑體" panose="020B0604030504040204" pitchFamily="34" charset="-120"/>
                        <a:cs typeface="Heiti TC 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7"/>
                  </a:ext>
                </a:extLst>
              </a:tr>
            </a:tbl>
          </a:graphicData>
        </a:graphic>
      </p:graphicFrame>
      <p:sp>
        <p:nvSpPr>
          <p:cNvPr id="4" name="矩形 3"/>
          <p:cNvSpPr/>
          <p:nvPr/>
        </p:nvSpPr>
        <p:spPr>
          <a:xfrm>
            <a:off x="179512" y="187525"/>
            <a:ext cx="8352928" cy="646331"/>
          </a:xfrm>
          <a:prstGeom prst="rect">
            <a:avLst/>
          </a:prstGeom>
        </p:spPr>
        <p:txBody>
          <a:bodyPr wrap="square">
            <a:spAutoFit/>
          </a:bodyPr>
          <a:lstStyle/>
          <a:p>
            <a:pPr fontAlgn="base"/>
            <a:r>
              <a:rPr lang="en-US" altLang="zh-TW" sz="2800" b="1" dirty="0">
                <a:solidFill>
                  <a:schemeClr val="bg1"/>
                </a:solidFill>
                <a:latin typeface="微軟正黑體" panose="020B0604030504040204" pitchFamily="34" charset="-120"/>
                <a:ea typeface="微軟正黑體" panose="020B0604030504040204" pitchFamily="34" charset="-120"/>
              </a:rPr>
              <a:t>10</a:t>
            </a:r>
            <a:r>
              <a:rPr lang="en-US" altLang="zh-TW" sz="2800" b="1">
                <a:solidFill>
                  <a:schemeClr val="bg1"/>
                </a:solidFill>
                <a:latin typeface="微軟正黑體" panose="020B0604030504040204" pitchFamily="34" charset="-120"/>
                <a:ea typeface="微軟正黑體" panose="020B0604030504040204" pitchFamily="34" charset="-120"/>
              </a:rPr>
              <a:t>. </a:t>
            </a:r>
            <a:r>
              <a:rPr lang="zh-TW" altLang="en-US" sz="2800" b="1" smtClean="0">
                <a:solidFill>
                  <a:schemeClr val="bg1"/>
                </a:solidFill>
                <a:latin typeface="微軟正黑體" panose="020B0604030504040204" pitchFamily="34" charset="-120"/>
                <a:ea typeface="微軟正黑體" panose="020B0604030504040204" pitchFamily="34" charset="-120"/>
              </a:rPr>
              <a:t>歷任中共遼寧</a:t>
            </a:r>
            <a:r>
              <a:rPr lang="zh-TW" altLang="en-US" sz="3600" b="1" smtClean="0">
                <a:solidFill>
                  <a:schemeClr val="bg2">
                    <a:lumMod val="90000"/>
                  </a:schemeClr>
                </a:solidFill>
                <a:latin typeface="微軟正黑體" panose="020B0604030504040204" pitchFamily="34" charset="-120"/>
                <a:ea typeface="微軟正黑體" panose="020B0604030504040204" pitchFamily="34" charset="-120"/>
              </a:rPr>
              <a:t>省長</a:t>
            </a:r>
            <a:r>
              <a:rPr lang="zh-TW" altLang="en-US" sz="2800" b="1" smtClean="0">
                <a:solidFill>
                  <a:schemeClr val="bg1"/>
                </a:solidFill>
                <a:latin typeface="微軟正黑體" panose="020B0604030504040204" pitchFamily="34" charset="-120"/>
                <a:ea typeface="微軟正黑體" panose="020B0604030504040204" pitchFamily="34" charset="-120"/>
              </a:rPr>
              <a:t>被追查和惡報情況</a:t>
            </a:r>
            <a:endParaRPr lang="zh-TW" altLang="en-US" sz="2800" b="1" dirty="0">
              <a:solidFill>
                <a:schemeClr val="bg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74598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 y="125970"/>
              <a:ext cx="9130605"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dirty="0"/>
                <a:t> </a:t>
              </a:r>
              <a:r>
                <a:rPr lang="en-US" dirty="0"/>
                <a:t>11</a:t>
              </a:r>
              <a:r>
                <a:rPr dirty="0"/>
                <a:t>. </a:t>
              </a:r>
              <a:r>
                <a:rPr lang="zh-TW" altLang="en-US" dirty="0" smtClean="0"/>
                <a:t>省部級高官</a:t>
              </a:r>
              <a:endParaRPr dirty="0"/>
            </a:p>
          </p:txBody>
        </p:sp>
      </p:gr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t>追查</a:t>
            </a:r>
            <a:r>
              <a:rPr lang="en-US" altLang="zh-TW" sz="3200" dirty="0"/>
              <a:t>1</a:t>
            </a:r>
            <a:endParaRPr sz="3200" dirty="0"/>
          </a:p>
        </p:txBody>
      </p:sp>
      <p:sp>
        <p:nvSpPr>
          <p:cNvPr id="3" name="文字方塊 2"/>
          <p:cNvSpPr txBox="1"/>
          <p:nvPr/>
        </p:nvSpPr>
        <p:spPr>
          <a:xfrm>
            <a:off x="107504" y="1143712"/>
            <a:ext cx="8640960" cy="2308324"/>
          </a:xfrm>
          <a:prstGeom prst="rect">
            <a:avLst/>
          </a:prstGeom>
          <a:noFill/>
          <a:ln w="19050">
            <a:solidFill>
              <a:srgbClr val="0070C0"/>
            </a:solidFill>
          </a:ln>
        </p:spPr>
        <p:txBody>
          <a:bodyPr wrap="square" rtlCol="0">
            <a:spAutoFit/>
          </a:bodyPr>
          <a:lstStyle/>
          <a:p>
            <a:r>
              <a:rPr lang="zh-TW" altLang="en-US" sz="2400" b="1" dirty="0" smtClean="0">
                <a:solidFill>
                  <a:srgbClr val="C00000"/>
                </a:solidFill>
                <a:latin typeface="微軟正黑體" panose="020B0604030504040204" pitchFamily="34" charset="-120"/>
                <a:ea typeface="微軟正黑體" panose="020B0604030504040204" pitchFamily="34" charset="-120"/>
              </a:rPr>
              <a:t>遼寧</a:t>
            </a:r>
            <a:r>
              <a:rPr lang="zh-TW" altLang="zh-TW" sz="2400" b="1" dirty="0" smtClean="0">
                <a:solidFill>
                  <a:srgbClr val="C00000"/>
                </a:solidFill>
                <a:latin typeface="微軟正黑體" panose="020B0604030504040204" pitchFamily="34" charset="-120"/>
                <a:ea typeface="微軟正黑體" panose="020B0604030504040204" pitchFamily="34" charset="-120"/>
              </a:rPr>
              <a:t>省</a:t>
            </a:r>
            <a:r>
              <a:rPr lang="zh-CN" altLang="zh-TW" sz="2400" dirty="0" smtClean="0">
                <a:latin typeface="微軟正黑體" panose="020B0604030504040204" pitchFamily="34" charset="-120"/>
                <a:ea typeface="微軟正黑體" panose="020B0604030504040204" pitchFamily="34" charset="-120"/>
              </a:rPr>
              <a:t>許多官員因迫害法輪功被國際追查，包括</a:t>
            </a:r>
            <a:endParaRPr lang="en-US" altLang="zh-CN" sz="2400" dirty="0">
              <a:latin typeface="微軟正黑體" panose="020B0604030504040204" pitchFamily="34" charset="-120"/>
              <a:ea typeface="微軟正黑體" panose="020B0604030504040204" pitchFamily="34" charset="-120"/>
            </a:endParaRPr>
          </a:p>
          <a:p>
            <a:endParaRPr lang="en-US" altLang="zh-CN" sz="2400" dirty="0">
              <a:solidFill>
                <a:schemeClr val="accent6">
                  <a:lumMod val="50000"/>
                </a:schemeClr>
              </a:solidFill>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原省委書記： </a:t>
            </a:r>
            <a:r>
              <a:rPr lang="zh-TW" altLang="en-US" sz="2400" b="1" dirty="0" smtClean="0">
                <a:latin typeface="微軟正黑體" panose="020B0604030504040204" pitchFamily="34" charset="-120"/>
                <a:ea typeface="微軟正黑體" panose="020B0604030504040204" pitchFamily="34" charset="-120"/>
              </a:rPr>
              <a:t>王瑉、張文嶽、</a:t>
            </a:r>
            <a:r>
              <a:rPr lang="zh-TW" altLang="zh-TW" sz="2400" b="1" dirty="0" smtClean="0">
                <a:solidFill>
                  <a:schemeClr val="dk1"/>
                </a:solidFill>
                <a:latin typeface="微軟正黑體" panose="020B0604030504040204" pitchFamily="34" charset="-120"/>
                <a:ea typeface="微軟正黑體" panose="020B0604030504040204" pitchFamily="34" charset="-120"/>
              </a:rPr>
              <a:t>李克強</a:t>
            </a:r>
            <a:r>
              <a:rPr lang="zh-TW" altLang="en-US" sz="2400" b="1" dirty="0" smtClean="0">
                <a:latin typeface="微軟正黑體" panose="020B0604030504040204" pitchFamily="34" charset="-120"/>
                <a:ea typeface="微軟正黑體" panose="020B0604030504040204" pitchFamily="34" charset="-120"/>
              </a:rPr>
              <a:t>、聞世震</a:t>
            </a:r>
          </a:p>
          <a:p>
            <a:r>
              <a:rPr lang="zh-TW" altLang="en-US" sz="2400" dirty="0" smtClean="0">
                <a:latin typeface="微軟正黑體" panose="020B0604030504040204" pitchFamily="34" charset="-120"/>
                <a:ea typeface="微軟正黑體" panose="020B0604030504040204" pitchFamily="34" charset="-120"/>
              </a:rPr>
              <a:t>原省長：</a:t>
            </a:r>
            <a:r>
              <a:rPr lang="zh-TW" altLang="en-US" sz="2400" b="1" dirty="0" smtClean="0">
                <a:latin typeface="微軟正黑體" panose="020B0604030504040204" pitchFamily="34" charset="-120"/>
                <a:ea typeface="微軟正黑體" panose="020B0604030504040204" pitchFamily="34" charset="-120"/>
              </a:rPr>
              <a:t>陳政高、</a:t>
            </a:r>
            <a:r>
              <a:rPr lang="en-US" altLang="zh-TW" sz="2400" b="1" dirty="0" err="1" smtClean="0">
                <a:solidFill>
                  <a:schemeClr val="dk1"/>
                </a:solidFill>
                <a:latin typeface="微軟正黑體" panose="020B0604030504040204" pitchFamily="34" charset="-120"/>
                <a:ea typeface="微軟正黑體" panose="020B0604030504040204" pitchFamily="34" charset="-120"/>
              </a:rPr>
              <a:t>張文嶽</a:t>
            </a:r>
            <a:r>
              <a:rPr lang="zh-TW" altLang="en-US" sz="2400" b="1" dirty="0" smtClean="0">
                <a:latin typeface="微軟正黑體" panose="020B0604030504040204" pitchFamily="34" charset="-120"/>
                <a:ea typeface="微軟正黑體" panose="020B0604030504040204" pitchFamily="34" charset="-120"/>
              </a:rPr>
              <a:t>、薄熙來、</a:t>
            </a:r>
            <a:r>
              <a:rPr lang="zh-TW" altLang="en-US" sz="2400" b="1" dirty="0" smtClean="0">
                <a:latin typeface="微軟正黑體" panose="020B0604030504040204" pitchFamily="34" charset="-120"/>
                <a:ea typeface="微軟正黑體" panose="020B0604030504040204" pitchFamily="34" charset="-120"/>
                <a:cs typeface="Heiti TC Light"/>
              </a:rPr>
              <a:t>張國光</a:t>
            </a:r>
            <a:endParaRPr lang="zh-TW" altLang="en-US" sz="2400" b="1" dirty="0">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原省政法委書記：</a:t>
            </a:r>
            <a:r>
              <a:rPr lang="zh-TW" altLang="en-US" sz="2400" b="1" dirty="0" smtClean="0">
                <a:latin typeface="微軟正黑體" panose="020B0604030504040204" pitchFamily="34" charset="-120"/>
                <a:ea typeface="微軟正黑體" panose="020B0604030504040204" pitchFamily="34" charset="-120"/>
              </a:rPr>
              <a:t>蘇宏章、李峰 、丁世發</a:t>
            </a:r>
          </a:p>
          <a:p>
            <a:r>
              <a:rPr lang="zh-TW" altLang="en-US" sz="2400" dirty="0" smtClean="0">
                <a:latin typeface="微軟正黑體" panose="020B0604030504040204" pitchFamily="34" charset="-120"/>
                <a:ea typeface="微軟正黑體" panose="020B0604030504040204" pitchFamily="34" charset="-120"/>
              </a:rPr>
              <a:t>曆任省防範辦（</a:t>
            </a:r>
            <a:r>
              <a:rPr lang="en-US" altLang="zh-TW" sz="2400" dirty="0" smtClean="0">
                <a:latin typeface="微軟正黑體" panose="020B0604030504040204" pitchFamily="34" charset="-120"/>
                <a:ea typeface="微軟正黑體" panose="020B0604030504040204" pitchFamily="34" charset="-120"/>
              </a:rPr>
              <a:t>610</a:t>
            </a:r>
            <a:r>
              <a:rPr lang="zh-TW" altLang="en-US" sz="2400" dirty="0" smtClean="0">
                <a:latin typeface="微軟正黑體" panose="020B0604030504040204" pitchFamily="34" charset="-120"/>
                <a:ea typeface="微軟正黑體" panose="020B0604030504040204" pitchFamily="34" charset="-120"/>
              </a:rPr>
              <a:t>辦）主任： </a:t>
            </a:r>
            <a:r>
              <a:rPr lang="zh-TW" altLang="en-US" sz="2400" b="1" dirty="0" smtClean="0">
                <a:latin typeface="微軟正黑體" panose="020B0604030504040204" pitchFamily="34" charset="-120"/>
                <a:ea typeface="微軟正黑體" panose="020B0604030504040204" pitchFamily="34" charset="-120"/>
              </a:rPr>
              <a:t>卞富學、陳胚志、宋善雲</a:t>
            </a:r>
            <a:endParaRPr lang="zh-TW" altLang="en-US" sz="2400" b="1" dirty="0">
              <a:latin typeface="微軟正黑體" panose="020B0604030504040204" pitchFamily="34" charset="-120"/>
              <a:ea typeface="微軟正黑體" panose="020B0604030504040204" pitchFamily="34" charset="-120"/>
            </a:endParaRPr>
          </a:p>
        </p:txBody>
      </p:sp>
      <p:sp>
        <p:nvSpPr>
          <p:cNvPr id="8" name="矩形 7"/>
          <p:cNvSpPr/>
          <p:nvPr/>
        </p:nvSpPr>
        <p:spPr>
          <a:xfrm>
            <a:off x="134963" y="3844498"/>
            <a:ext cx="8586041"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遼寧省</a:t>
            </a:r>
            <a:r>
              <a:rPr lang="zh-CN" altLang="en-US" sz="2400" dirty="0" smtClean="0">
                <a:latin typeface="微軟正黑體" panose="020B0604030504040204" pitchFamily="34" charset="-120"/>
                <a:ea typeface="微軟正黑體" panose="020B0604030504040204" pitchFamily="34" charset="-120"/>
              </a:rPr>
              <a:t>有</a:t>
            </a:r>
            <a:r>
              <a:rPr lang="en-US" altLang="zh-CN" sz="2400" dirty="0">
                <a:solidFill>
                  <a:srgbClr val="C00000"/>
                </a:solidFill>
                <a:latin typeface="微軟正黑體" panose="020B0604030504040204" pitchFamily="34" charset="-120"/>
                <a:ea typeface="微軟正黑體" panose="020B0604030504040204" pitchFamily="34" charset="-120"/>
              </a:rPr>
              <a:t>4868</a:t>
            </a:r>
            <a:r>
              <a:rPr lang="zh-TW" altLang="en-US" sz="2400" b="1" dirty="0" smtClean="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的公檢法司</a:t>
            </a:r>
            <a:r>
              <a:rPr lang="zh-TW" altLang="en-US" sz="2400" dirty="0" smtClean="0">
                <a:latin typeface="微軟正黑體" panose="020B0604030504040204" pitchFamily="34" charset="-120"/>
                <a:ea typeface="微軟正黑體" panose="020B0604030504040204" pitchFamily="34" charset="-120"/>
              </a:rPr>
              <a:t>、教育界、媒體界</a:t>
            </a:r>
            <a:endParaRPr lang="en-US" altLang="zh-TW" sz="2400" dirty="0">
              <a:latin typeface="微軟正黑體" panose="020B0604030504040204" pitchFamily="34" charset="-120"/>
              <a:ea typeface="微軟正黑體" panose="020B0604030504040204" pitchFamily="34" charset="-120"/>
            </a:endParaRPr>
          </a:p>
          <a:p>
            <a:r>
              <a:rPr lang="zh-CN" altLang="en-US" sz="2400" dirty="0" smtClean="0">
                <a:latin typeface="微軟正黑體" panose="020B0604030504040204" pitchFamily="34" charset="-120"/>
                <a:ea typeface="微軟正黑體" panose="020B0604030504040204" pitchFamily="34" charset="-120"/>
              </a:rPr>
              <a:t>等人員因迫害法輪功學員，被海外組織“追查國際”立案追查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64277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79512" y="1052736"/>
            <a:ext cx="8712968" cy="4216539"/>
          </a:xfrm>
          <a:prstGeom prst="rect">
            <a:avLst/>
          </a:prstGeom>
        </p:spPr>
        <p:txBody>
          <a:bodyPr wrap="square">
            <a:spAutoFit/>
          </a:bodyPr>
          <a:lstStyle/>
          <a:p>
            <a:r>
              <a:rPr lang="zh-TW" altLang="zh-TW" sz="2000" dirty="0" smtClean="0">
                <a:latin typeface="微軟正黑體" panose="020B0604030504040204" pitchFamily="34" charset="-120"/>
                <a:ea typeface="微軟正黑體" panose="020B0604030504040204" pitchFamily="34" charset="-120"/>
              </a:rPr>
              <a:t>明慧網</a:t>
            </a:r>
            <a:r>
              <a:rPr lang="en-US" altLang="zh-TW" sz="2000" dirty="0" smtClean="0">
                <a:latin typeface="微軟正黑體" panose="020B0604030504040204" pitchFamily="34" charset="-120"/>
                <a:ea typeface="微軟正黑體" panose="020B0604030504040204" pitchFamily="34" charset="-120"/>
              </a:rPr>
              <a:t>2016</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zh-TW" sz="2000" dirty="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15</a:t>
            </a:r>
            <a:r>
              <a:rPr lang="zh-TW" altLang="zh-TW" sz="2000" dirty="0" smtClean="0">
                <a:latin typeface="微軟正黑體" panose="020B0604030504040204" pitchFamily="34" charset="-120"/>
                <a:ea typeface="微軟正黑體" panose="020B0604030504040204" pitchFamily="34" charset="-120"/>
              </a:rPr>
              <a:t>日發表的一份有詳細統計資料的文章指出，</a:t>
            </a:r>
            <a:endParaRPr lang="en-US" altLang="zh-TW" sz="2000"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遼寧省迫害法輪功遭厄運案有近千例，</a:t>
            </a:r>
            <a:endParaRPr lang="en-US" altLang="zh-TW" sz="2000" dirty="0">
              <a:latin typeface="微軟正黑體" panose="020B0604030504040204" pitchFamily="34" charset="-120"/>
              <a:ea typeface="微軟正黑體" panose="020B0604030504040204" pitchFamily="34" charset="-120"/>
            </a:endParaRPr>
          </a:p>
          <a:p>
            <a:r>
              <a:rPr lang="zh-TW" altLang="en-US" sz="2000" dirty="0">
                <a:solidFill>
                  <a:srgbClr val="FF0000"/>
                </a:solidFill>
                <a:latin typeface="微軟正黑體" panose="020B0604030504040204" pitchFamily="34" charset="-120"/>
                <a:ea typeface="微軟正黑體" panose="020B0604030504040204" pitchFamily="34" charset="-120"/>
              </a:rPr>
              <a:t>有</a:t>
            </a:r>
            <a:r>
              <a:rPr lang="en-US" altLang="zh-TW" sz="2000" dirty="0">
                <a:solidFill>
                  <a:srgbClr val="FF0000"/>
                </a:solidFill>
                <a:latin typeface="微軟正黑體" panose="020B0604030504040204" pitchFamily="34" charset="-120"/>
                <a:ea typeface="微軟正黑體" panose="020B0604030504040204" pitchFamily="34" charset="-120"/>
              </a:rPr>
              <a:t>1,049</a:t>
            </a:r>
            <a:r>
              <a:rPr lang="zh-TW" altLang="zh-TW" sz="2000" dirty="0" smtClean="0">
                <a:solidFill>
                  <a:srgbClr val="FF0000"/>
                </a:solidFill>
                <a:latin typeface="微軟正黑體" panose="020B0604030504040204" pitchFamily="34" charset="-120"/>
                <a:ea typeface="微軟正黑體" panose="020B0604030504040204" pitchFamily="34" charset="-120"/>
              </a:rPr>
              <a:t>名</a:t>
            </a:r>
            <a:r>
              <a:rPr lang="zh-TW" altLang="zh-TW" sz="2000" dirty="0" smtClean="0">
                <a:latin typeface="微軟正黑體" panose="020B0604030504040204" pitchFamily="34" charset="-120"/>
                <a:ea typeface="微軟正黑體" panose="020B0604030504040204" pitchFamily="34" charset="-120"/>
              </a:rPr>
              <a:t>參與迫害的責任人遭厄運，</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其中</a:t>
            </a:r>
            <a:r>
              <a:rPr lang="en-US" altLang="zh-TW" sz="2000" dirty="0">
                <a:solidFill>
                  <a:srgbClr val="FF0000"/>
                </a:solidFill>
                <a:latin typeface="微軟正黑體" panose="020B0604030504040204" pitchFamily="34" charset="-120"/>
                <a:ea typeface="微軟正黑體" panose="020B0604030504040204" pitchFamily="34" charset="-120"/>
              </a:rPr>
              <a:t>424</a:t>
            </a:r>
            <a:r>
              <a:rPr lang="zh-TW" altLang="zh-TW" sz="2000" dirty="0">
                <a:solidFill>
                  <a:srgbClr val="FF0000"/>
                </a:solidFill>
                <a:latin typeface="微軟正黑體" panose="020B0604030504040204" pitchFamily="34" charset="-120"/>
                <a:ea typeface="微軟正黑體" panose="020B0604030504040204" pitchFamily="34" charset="-120"/>
              </a:rPr>
              <a:t>人</a:t>
            </a:r>
            <a:r>
              <a:rPr lang="zh-TW" altLang="zh-TW" sz="2000" dirty="0">
                <a:latin typeface="微軟正黑體" panose="020B0604030504040204" pitchFamily="34" charset="-120"/>
                <a:ea typeface="微軟正黑體" panose="020B0604030504040204" pitchFamily="34" charset="-120"/>
              </a:rPr>
              <a:t>死亡，</a:t>
            </a:r>
            <a:r>
              <a:rPr lang="en-US" altLang="zh-TW" sz="2000" dirty="0" smtClean="0">
                <a:latin typeface="微軟正黑體" panose="020B0604030504040204" pitchFamily="34" charset="-120"/>
                <a:ea typeface="微軟正黑體" panose="020B0604030504040204" pitchFamily="34" charset="-120"/>
              </a:rPr>
              <a:t>180</a:t>
            </a:r>
            <a:r>
              <a:rPr lang="zh-TW" altLang="zh-TW" sz="2000" dirty="0" smtClean="0">
                <a:latin typeface="微軟正黑體" panose="020B0604030504040204" pitchFamily="34" charset="-120"/>
                <a:ea typeface="微軟正黑體" panose="020B0604030504040204" pitchFamily="34" charset="-120"/>
              </a:rPr>
              <a:t>人患各種重症，</a:t>
            </a:r>
            <a:r>
              <a:rPr lang="en-US" altLang="zh-TW" sz="2000" dirty="0" smtClean="0">
                <a:latin typeface="微軟正黑體" panose="020B0604030504040204" pitchFamily="34" charset="-120"/>
                <a:ea typeface="微軟正黑體" panose="020B0604030504040204" pitchFamily="34" charset="-120"/>
              </a:rPr>
              <a:t>185</a:t>
            </a:r>
            <a:r>
              <a:rPr lang="zh-TW" altLang="zh-TW" sz="2000" dirty="0" smtClean="0">
                <a:latin typeface="微軟正黑體" panose="020B0604030504040204" pitchFamily="34" charset="-120"/>
                <a:ea typeface="微軟正黑體" panose="020B0604030504040204" pitchFamily="34" charset="-120"/>
              </a:rPr>
              <a:t>人遭報落馬或判刑。</a:t>
            </a:r>
            <a:endParaRPr lang="en-US" altLang="zh-TW" sz="2000"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另外，厄運殃及家人死亡</a:t>
            </a:r>
            <a:r>
              <a:rPr lang="en-US" altLang="zh-TW" sz="2000" dirty="0" smtClean="0">
                <a:latin typeface="微軟正黑體" panose="020B0604030504040204" pitchFamily="34" charset="-120"/>
                <a:ea typeface="微軟正黑體" panose="020B0604030504040204" pitchFamily="34" charset="-120"/>
              </a:rPr>
              <a:t>101</a:t>
            </a:r>
            <a:r>
              <a:rPr lang="zh-TW" altLang="zh-TW" sz="2000" dirty="0">
                <a:latin typeface="微軟正黑體" panose="020B0604030504040204" pitchFamily="34" charset="-120"/>
                <a:ea typeface="微軟正黑體" panose="020B0604030504040204" pitchFamily="34" charset="-120"/>
              </a:rPr>
              <a:t>人。</a:t>
            </a:r>
            <a:endParaRPr lang="en-US" altLang="zh-TW" sz="2000" dirty="0">
              <a:latin typeface="微軟正黑體" panose="020B0604030504040204" pitchFamily="34" charset="-120"/>
              <a:ea typeface="微軟正黑體" panose="020B0604030504040204" pitchFamily="34" charset="-120"/>
            </a:endParaRPr>
          </a:p>
          <a:p>
            <a:endParaRPr lang="en-US" altLang="zh-TW" sz="24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a:t>
            </a:r>
            <a:r>
              <a:rPr lang="zh-TW" altLang="en-US" sz="2000" dirty="0" smtClean="0">
                <a:solidFill>
                  <a:srgbClr val="C00000"/>
                </a:solidFill>
                <a:latin typeface="微軟正黑體" panose="020B0604030504040204" pitchFamily="34" charset="-120"/>
                <a:ea typeface="微軟正黑體" panose="020B0604030504040204" pitchFamily="34" charset="-120"/>
              </a:rPr>
              <a:t>公安系統惡報人數居首位</a:t>
            </a:r>
            <a:r>
              <a:rPr lang="zh-TW" altLang="en-US" sz="2000" dirty="0" smtClean="0">
                <a:latin typeface="微軟正黑體" panose="020B0604030504040204" pitchFamily="34" charset="-120"/>
                <a:ea typeface="微軟正黑體" panose="020B0604030504040204" pitchFamily="34" charset="-120"/>
              </a:rPr>
              <a:t>，為</a:t>
            </a:r>
            <a:r>
              <a:rPr lang="en-US" altLang="zh-TW" sz="2000" dirty="0" smtClean="0">
                <a:latin typeface="微軟正黑體" panose="020B0604030504040204" pitchFamily="34" charset="-120"/>
                <a:ea typeface="微軟正黑體" panose="020B0604030504040204" pitchFamily="34" charset="-120"/>
              </a:rPr>
              <a:t>263</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121</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29</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smtClean="0">
                <a:latin typeface="微軟正黑體" panose="020B0604030504040204" pitchFamily="34" charset="-120"/>
                <a:ea typeface="微軟正黑體" panose="020B0604030504040204" pitchFamily="34" charset="-120"/>
              </a:rPr>
              <a:t>▼社區、居委會，村屯為</a:t>
            </a:r>
            <a:r>
              <a:rPr lang="en-US" altLang="zh-TW" sz="2000" dirty="0" smtClean="0">
                <a:latin typeface="微軟正黑體" panose="020B0604030504040204" pitchFamily="34" charset="-120"/>
                <a:ea typeface="微軟正黑體" panose="020B0604030504040204" pitchFamily="34" charset="-120"/>
              </a:rPr>
              <a:t>215</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111</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27</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smtClean="0">
                <a:latin typeface="微軟正黑體" panose="020B0604030504040204" pitchFamily="34" charset="-120"/>
                <a:ea typeface="微軟正黑體" panose="020B0604030504040204" pitchFamily="34" charset="-120"/>
              </a:rPr>
              <a:t>▼各級黨政部門</a:t>
            </a:r>
            <a:r>
              <a:rPr lang="en-US" altLang="zh-TW" sz="2000" dirty="0" smtClean="0">
                <a:latin typeface="微軟正黑體" panose="020B0604030504040204" pitchFamily="34" charset="-120"/>
                <a:ea typeface="微軟正黑體" panose="020B0604030504040204" pitchFamily="34" charset="-120"/>
              </a:rPr>
              <a:t>149</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38</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7</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smtClean="0">
                <a:latin typeface="微軟正黑體" panose="020B0604030504040204" pitchFamily="34" charset="-120"/>
                <a:ea typeface="微軟正黑體" panose="020B0604030504040204" pitchFamily="34" charset="-120"/>
              </a:rPr>
              <a:t>▼監獄、勞教系統</a:t>
            </a:r>
            <a:r>
              <a:rPr lang="en-US" altLang="zh-TW" sz="2000" dirty="0" smtClean="0">
                <a:latin typeface="微軟正黑體" panose="020B0604030504040204" pitchFamily="34" charset="-120"/>
                <a:ea typeface="微軟正黑體" panose="020B0604030504040204" pitchFamily="34" charset="-120"/>
              </a:rPr>
              <a:t>137</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75</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13</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smtClean="0">
                <a:latin typeface="微軟正黑體" panose="020B0604030504040204" pitchFamily="34" charset="-120"/>
                <a:ea typeface="微軟正黑體" panose="020B0604030504040204" pitchFamily="34" charset="-120"/>
              </a:rPr>
              <a:t>▼企事業單位</a:t>
            </a:r>
            <a:r>
              <a:rPr lang="en-US" altLang="zh-TW" sz="2000" dirty="0" smtClean="0">
                <a:latin typeface="微軟正黑體" panose="020B0604030504040204" pitchFamily="34" charset="-120"/>
                <a:ea typeface="微軟正黑體" panose="020B0604030504040204" pitchFamily="34" charset="-120"/>
              </a:rPr>
              <a:t>85</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32</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人；</a:t>
            </a:r>
          </a:p>
          <a:p>
            <a:pPr fontAlgn="base"/>
            <a:r>
              <a:rPr lang="zh-TW" altLang="en-US" sz="2000" dirty="0" smtClean="0">
                <a:latin typeface="微軟正黑體" panose="020B0604030504040204" pitchFamily="34" charset="-120"/>
                <a:ea typeface="微軟正黑體" panose="020B0604030504040204" pitchFamily="34" charset="-120"/>
              </a:rPr>
              <a:t>▼政法委、六一零、洗腦班</a:t>
            </a:r>
            <a:r>
              <a:rPr lang="en-US" altLang="zh-TW" sz="2000" dirty="0" smtClean="0">
                <a:latin typeface="微軟正黑體" panose="020B0604030504040204" pitchFamily="34" charset="-120"/>
                <a:ea typeface="微軟正黑體" panose="020B0604030504040204" pitchFamily="34" charset="-120"/>
              </a:rPr>
              <a:t>63</a:t>
            </a:r>
            <a:r>
              <a:rPr lang="zh-TW" altLang="en-US" sz="2000" dirty="0">
                <a:latin typeface="微軟正黑體" panose="020B0604030504040204" pitchFamily="34" charset="-120"/>
                <a:ea typeface="微軟正黑體" panose="020B0604030504040204" pitchFamily="34" charset="-120"/>
              </a:rPr>
              <a:t>人，死亡</a:t>
            </a:r>
            <a:r>
              <a:rPr lang="en-US" altLang="zh-TW" sz="2000" dirty="0">
                <a:latin typeface="微軟正黑體" panose="020B0604030504040204" pitchFamily="34" charset="-120"/>
                <a:ea typeface="微軟正黑體" panose="020B0604030504040204" pitchFamily="34" charset="-120"/>
              </a:rPr>
              <a:t>10</a:t>
            </a:r>
            <a:r>
              <a:rPr lang="zh-TW" altLang="en-US" sz="2000" dirty="0">
                <a:latin typeface="微軟正黑體" panose="020B0604030504040204" pitchFamily="34" charset="-120"/>
                <a:ea typeface="微軟正黑體" panose="020B0604030504040204" pitchFamily="34" charset="-120"/>
              </a:rPr>
              <a:t>人，殃及家人死亡</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人；</a:t>
            </a:r>
          </a:p>
          <a:p>
            <a:endParaRPr lang="en-US" altLang="zh-TW" sz="2400" dirty="0">
              <a:latin typeface="微軟正黑體" panose="020B0604030504040204" pitchFamily="34" charset="-120"/>
              <a:ea typeface="微軟正黑體" panose="020B0604030504040204" pitchFamily="34" charset="-120"/>
            </a:endParaRPr>
          </a:p>
        </p:txBody>
      </p:sp>
      <p:sp>
        <p:nvSpPr>
          <p:cNvPr id="4" name="矩形 3"/>
          <p:cNvSpPr/>
          <p:nvPr/>
        </p:nvSpPr>
        <p:spPr>
          <a:xfrm>
            <a:off x="3059832" y="6128424"/>
            <a:ext cx="6012160" cy="584775"/>
          </a:xfrm>
          <a:prstGeom prst="rect">
            <a:avLst/>
          </a:prstGeom>
        </p:spPr>
        <p:txBody>
          <a:bodyPr wrap="square">
            <a:spAutoFit/>
          </a:bodyPr>
          <a:lstStyle/>
          <a:p>
            <a:r>
              <a:rPr lang="en-US"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明慧网</a:t>
            </a:r>
            <a:r>
              <a:rPr lang="en-US"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辽宁省参与迫害法轮功的各级人员遭恶报案例</a:t>
            </a:r>
          </a:p>
          <a:p>
            <a:r>
              <a:rPr lang="en-US"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大纪元</a:t>
            </a:r>
            <a:r>
              <a:rPr lang="en-US" altLang="zh-TW" sz="1600" dirty="0">
                <a:latin typeface="微軟正黑體" panose="020B0604030504040204" pitchFamily="34" charset="-120"/>
                <a:ea typeface="微軟正黑體" panose="020B0604030504040204" pitchFamily="34" charset="-120"/>
              </a:rPr>
              <a:t>】</a:t>
            </a:r>
            <a:r>
              <a:rPr lang="zh-TW" altLang="zh-TW" sz="1600" dirty="0">
                <a:latin typeface="微軟正黑體" panose="020B0604030504040204" pitchFamily="34" charset="-120"/>
                <a:ea typeface="微軟正黑體" panose="020B0604030504040204" pitchFamily="34" charset="-120"/>
              </a:rPr>
              <a:t>迫害法轮功遭厄运　明慧网记载</a:t>
            </a:r>
            <a:r>
              <a:rPr lang="en-US" altLang="zh-TW" sz="1600" dirty="0">
                <a:latin typeface="微軟正黑體" panose="020B0604030504040204" pitchFamily="34" charset="-120"/>
                <a:ea typeface="微軟正黑體" panose="020B0604030504040204" pitchFamily="34" charset="-120"/>
              </a:rPr>
              <a:t>7</a:t>
            </a:r>
            <a:r>
              <a:rPr lang="zh-TW" altLang="zh-TW" sz="1600" dirty="0">
                <a:latin typeface="微軟正黑體" panose="020B0604030504040204" pitchFamily="34" charset="-120"/>
                <a:ea typeface="微軟正黑體" panose="020B0604030504040204" pitchFamily="34" charset="-120"/>
              </a:rPr>
              <a:t>省约</a:t>
            </a:r>
            <a:r>
              <a:rPr lang="en-US" altLang="zh-TW" sz="1600" dirty="0">
                <a:latin typeface="微軟正黑體" panose="020B0604030504040204" pitchFamily="34" charset="-120"/>
                <a:ea typeface="微軟正黑體" panose="020B0604030504040204" pitchFamily="34" charset="-120"/>
              </a:rPr>
              <a:t>7</a:t>
            </a:r>
            <a:r>
              <a:rPr lang="zh-TW" altLang="zh-TW" sz="1600" dirty="0">
                <a:latin typeface="微軟正黑體" panose="020B0604030504040204" pitchFamily="34" charset="-120"/>
                <a:ea typeface="微軟正黑體" panose="020B0604030504040204" pitchFamily="34" charset="-120"/>
              </a:rPr>
              <a:t>千案例</a:t>
            </a:r>
          </a:p>
        </p:txBody>
      </p:sp>
      <p:grpSp>
        <p:nvGrpSpPr>
          <p:cNvPr id="6" name="矩形 3"/>
          <p:cNvGrpSpPr/>
          <p:nvPr/>
        </p:nvGrpSpPr>
        <p:grpSpPr>
          <a:xfrm>
            <a:off x="13400" y="-1"/>
            <a:ext cx="9130602" cy="836716"/>
            <a:chOff x="-1" y="-1"/>
            <a:chExt cx="9130600" cy="836714"/>
          </a:xfrm>
        </p:grpSpPr>
        <p:sp>
          <p:nvSpPr>
            <p:cNvPr id="7"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8"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endParaRPr dirty="0"/>
            </a:p>
          </p:txBody>
        </p:sp>
      </p:grpSp>
      <p:sp>
        <p:nvSpPr>
          <p:cNvPr id="5" name="矩形 4"/>
          <p:cNvSpPr/>
          <p:nvPr/>
        </p:nvSpPr>
        <p:spPr>
          <a:xfrm>
            <a:off x="293344" y="125971"/>
            <a:ext cx="4753224" cy="584775"/>
          </a:xfrm>
          <a:prstGeom prst="rect">
            <a:avLst/>
          </a:prstGeom>
        </p:spPr>
        <p:txBody>
          <a:bodyPr wrap="none">
            <a:spAutoFit/>
          </a:bodyPr>
          <a:lstStyle/>
          <a:p>
            <a:r>
              <a:rPr lang="en-US" altLang="zh-TW" sz="3200" b="1" dirty="0">
                <a:solidFill>
                  <a:srgbClr val="FFFF00"/>
                </a:solidFill>
                <a:latin typeface="微軟正黑體" panose="020B0604030504040204" pitchFamily="34" charset="-120"/>
                <a:ea typeface="微軟正黑體" panose="020B0604030504040204" pitchFamily="34" charset="-120"/>
              </a:rPr>
              <a:t>12. </a:t>
            </a:r>
            <a:r>
              <a:rPr lang="zh-TW" altLang="zh-TW" sz="3200" b="1" dirty="0" smtClean="0">
                <a:solidFill>
                  <a:srgbClr val="FFFF00"/>
                </a:solidFill>
                <a:latin typeface="微軟正黑體" panose="020B0604030504040204" pitchFamily="34" charset="-120"/>
                <a:ea typeface="微軟正黑體" panose="020B0604030504040204" pitchFamily="34" charset="-120"/>
              </a:rPr>
              <a:t>遼寧省遭厄運近千例</a:t>
            </a:r>
            <a:endParaRPr lang="zh-TW" altLang="zh-TW" sz="3200" b="1" dirty="0">
              <a:solidFill>
                <a:srgbClr val="FFFF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70885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398" y="835044"/>
            <a:ext cx="8928992" cy="5632311"/>
          </a:xfrm>
          <a:prstGeom prst="rect">
            <a:avLst/>
          </a:prstGeom>
        </p:spPr>
        <p:txBody>
          <a:bodyPr wrap="square">
            <a:spAutoFit/>
          </a:bodyPr>
          <a:lstStyle/>
          <a:p>
            <a:r>
              <a:rPr lang="zh-TW" altLang="zh-TW" sz="2000" smtClean="0">
                <a:solidFill>
                  <a:srgbClr val="00B050"/>
                </a:solidFill>
                <a:latin typeface="微軟正黑體" panose="020B0604030504040204" pitchFamily="34" charset="-120"/>
                <a:ea typeface="微軟正黑體" panose="020B0604030504040204" pitchFamily="34" charset="-120"/>
              </a:rPr>
              <a:t>薄熙來</a:t>
            </a:r>
            <a:r>
              <a:rPr lang="zh-TW" altLang="zh-TW" sz="2000" smtClean="0">
                <a:latin typeface="微軟正黑體" panose="020B0604030504040204" pitchFamily="34" charset="-120"/>
                <a:ea typeface="微軟正黑體" panose="020B0604030504040204" pitchFamily="34" charset="-120"/>
              </a:rPr>
              <a:t>，原遼寧省長，是活摘法輪功學員器官的主犯之一，被判</a:t>
            </a:r>
            <a:r>
              <a:rPr lang="zh-TW" altLang="zh-TW" sz="2000" smtClean="0">
                <a:solidFill>
                  <a:srgbClr val="FF0000"/>
                </a:solidFill>
                <a:latin typeface="微軟正黑體" panose="020B0604030504040204" pitchFamily="34" charset="-120"/>
                <a:ea typeface="微軟正黑體" panose="020B0604030504040204" pitchFamily="34" charset="-120"/>
              </a:rPr>
              <a:t>無期徒刑</a:t>
            </a:r>
            <a:r>
              <a:rPr lang="zh-TW" altLang="zh-TW" sz="2000" dirty="0">
                <a:latin typeface="微軟正黑體" panose="020B0604030504040204" pitchFamily="34" charset="-120"/>
                <a:ea typeface="微軟正黑體" panose="020B0604030504040204" pitchFamily="34" charset="-120"/>
              </a:rPr>
              <a:t>。</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smtClean="0">
                <a:solidFill>
                  <a:srgbClr val="00B050"/>
                </a:solidFill>
                <a:latin typeface="微軟正黑體" panose="020B0604030504040204" pitchFamily="34" charset="-120"/>
                <a:ea typeface="微軟正黑體" panose="020B0604030504040204" pitchFamily="34" charset="-120"/>
              </a:rPr>
              <a:t>王瑉，</a:t>
            </a:r>
            <a:r>
              <a:rPr lang="zh-TW" altLang="zh-TW" sz="2000" smtClean="0">
                <a:latin typeface="微軟正黑體" panose="020B0604030504040204" pitchFamily="34" charset="-120"/>
                <a:ea typeface="微軟正黑體" panose="020B0604030504040204" pitchFamily="34" charset="-120"/>
              </a:rPr>
              <a:t>原遼寧省委書記，積極追隨江澤民迫害法輪功，涉嫌“嚴重違紀”被調查。</a:t>
            </a:r>
            <a:r>
              <a:rPr lang="en-US" altLang="zh-TW" sz="2000" smtClean="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8</a:t>
            </a:r>
            <a:r>
              <a:rPr lang="zh-TW" altLang="en-US"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4</a:t>
            </a:r>
            <a:r>
              <a:rPr lang="zh-TW" altLang="en-US" sz="2000" smtClean="0">
                <a:latin typeface="微軟正黑體" panose="020B0604030504040204" pitchFamily="34" charset="-120"/>
                <a:ea typeface="微軟正黑體" panose="020B0604030504040204" pitchFamily="34" charset="-120"/>
              </a:rPr>
              <a:t>日，王瑉以受賄罪判處</a:t>
            </a:r>
            <a:r>
              <a:rPr lang="zh-TW" altLang="en-US" sz="2000" smtClean="0">
                <a:solidFill>
                  <a:srgbClr val="FF0000"/>
                </a:solidFill>
                <a:latin typeface="微軟正黑體" panose="020B0604030504040204" pitchFamily="34" charset="-120"/>
                <a:ea typeface="微軟正黑體" panose="020B0604030504040204" pitchFamily="34" charset="-120"/>
              </a:rPr>
              <a:t>無期徒刑</a:t>
            </a:r>
            <a:r>
              <a:rPr lang="zh-TW" altLang="en-US" sz="2000" dirty="0">
                <a:latin typeface="微軟正黑體" panose="020B0604030504040204" pitchFamily="34" charset="-120"/>
                <a:ea typeface="微軟正黑體" panose="020B0604030504040204" pitchFamily="34" charset="-120"/>
              </a:rPr>
              <a:t>，沒收個人全部財產</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smtClean="0">
                <a:solidFill>
                  <a:srgbClr val="00B050"/>
                </a:solidFill>
                <a:latin typeface="微軟正黑體" panose="020B0604030504040204" pitchFamily="34" charset="-120"/>
                <a:ea typeface="微軟正黑體" panose="020B0604030504040204" pitchFamily="34" charset="-120"/>
              </a:rPr>
              <a:t>陳鐵新</a:t>
            </a:r>
            <a:r>
              <a:rPr lang="zh-TW" altLang="zh-TW" sz="2000" smtClean="0">
                <a:latin typeface="微軟正黑體" panose="020B0604030504040204" pitchFamily="34" charset="-120"/>
                <a:ea typeface="微軟正黑體" panose="020B0604030504040204" pitchFamily="34" charset="-120"/>
              </a:rPr>
              <a:t>，省政協副主席，反腐中</a:t>
            </a:r>
            <a:r>
              <a:rPr lang="zh-TW" altLang="zh-TW" sz="2000" smtClean="0">
                <a:solidFill>
                  <a:srgbClr val="FF0000"/>
                </a:solidFill>
                <a:latin typeface="微軟正黑體" panose="020B0604030504040204" pitchFamily="34" charset="-120"/>
                <a:ea typeface="微軟正黑體" panose="020B0604030504040204" pitchFamily="34" charset="-120"/>
              </a:rPr>
              <a:t>落馬</a:t>
            </a:r>
            <a:r>
              <a:rPr lang="zh-TW" altLang="zh-TW" sz="2000" smtClean="0">
                <a:latin typeface="微軟正黑體" panose="020B0604030504040204" pitchFamily="34" charset="-120"/>
                <a:ea typeface="微軟正黑體" panose="020B0604030504040204" pitchFamily="34" charset="-120"/>
              </a:rPr>
              <a:t>的遼寧“首虎”。陳鐵新在丹東市、朝陽市主政期間，賣力迫害法輪功。</a:t>
            </a:r>
            <a:r>
              <a:rPr lang="en-US" altLang="zh-TW" sz="2000" smtClean="0">
                <a:latin typeface="微軟正黑體" panose="020B0604030504040204" pitchFamily="34" charset="-120"/>
                <a:ea typeface="微軟正黑體" panose="020B0604030504040204" pitchFamily="34" charset="-120"/>
              </a:rPr>
              <a:t>2016</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22</a:t>
            </a:r>
            <a:r>
              <a:rPr lang="zh-TW" altLang="en-US" sz="2000" dirty="0">
                <a:latin typeface="微軟正黑體" panose="020B0604030504040204" pitchFamily="34" charset="-120"/>
                <a:ea typeface="微軟正黑體" panose="020B0604030504040204" pitchFamily="34" charset="-120"/>
              </a:rPr>
              <a:t>日被一審被</a:t>
            </a:r>
            <a:r>
              <a:rPr lang="zh-TW" altLang="en-US" sz="2000" dirty="0">
                <a:solidFill>
                  <a:srgbClr val="FF0000"/>
                </a:solidFill>
                <a:latin typeface="微軟正黑體" panose="020B0604030504040204" pitchFamily="34" charset="-120"/>
                <a:ea typeface="微軟正黑體" panose="020B0604030504040204" pitchFamily="34" charset="-120"/>
              </a:rPr>
              <a:t>判</a:t>
            </a:r>
            <a:r>
              <a:rPr lang="en-US" altLang="zh-TW" sz="2000" dirty="0">
                <a:solidFill>
                  <a:srgbClr val="FF0000"/>
                </a:solidFill>
                <a:latin typeface="微軟正黑體" panose="020B0604030504040204" pitchFamily="34" charset="-120"/>
                <a:ea typeface="微軟正黑體" panose="020B0604030504040204" pitchFamily="34" charset="-120"/>
              </a:rPr>
              <a:t>13</a:t>
            </a:r>
            <a:r>
              <a:rPr lang="zh-TW" altLang="en-US" sz="2000" dirty="0">
                <a:solidFill>
                  <a:srgbClr val="FF0000"/>
                </a:solidFill>
                <a:latin typeface="微軟正黑體" panose="020B0604030504040204" pitchFamily="34" charset="-120"/>
                <a:ea typeface="微軟正黑體" panose="020B0604030504040204" pitchFamily="34" charset="-120"/>
              </a:rPr>
              <a:t>年</a:t>
            </a:r>
            <a:r>
              <a:rPr lang="en-US" altLang="zh-TW" sz="2000" dirty="0">
                <a:solidFill>
                  <a:srgbClr val="FF0000"/>
                </a:solidFill>
                <a:latin typeface="微軟正黑體" panose="020B0604030504040204" pitchFamily="34" charset="-120"/>
                <a:ea typeface="微軟正黑體" panose="020B0604030504040204" pitchFamily="34" charset="-120"/>
              </a:rPr>
              <a:t>9</a:t>
            </a:r>
            <a:r>
              <a:rPr lang="zh-TW" altLang="en-US" sz="2000" dirty="0">
                <a:solidFill>
                  <a:srgbClr val="FF0000"/>
                </a:solidFill>
                <a:latin typeface="微軟正黑體" panose="020B0604030504040204" pitchFamily="34" charset="-120"/>
                <a:ea typeface="微軟正黑體" panose="020B0604030504040204" pitchFamily="34" charset="-120"/>
              </a:rPr>
              <a:t>個月。</a:t>
            </a:r>
            <a:endParaRPr lang="zh-TW" altLang="zh-TW" sz="2000" dirty="0">
              <a:solidFill>
                <a:srgbClr val="FF0000"/>
              </a:solidFill>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smtClean="0">
                <a:solidFill>
                  <a:srgbClr val="00B050"/>
                </a:solidFill>
                <a:latin typeface="微軟正黑體" panose="020B0604030504040204" pitchFamily="34" charset="-120"/>
                <a:ea typeface="微軟正黑體" panose="020B0604030504040204" pitchFamily="34" charset="-120"/>
              </a:rPr>
              <a:t>張家成</a:t>
            </a:r>
            <a:r>
              <a:rPr lang="zh-TW" altLang="zh-TW" sz="2000" smtClean="0">
                <a:latin typeface="微軟正黑體" panose="020B0604030504040204" pitchFamily="34" charset="-120"/>
                <a:ea typeface="微軟正黑體" panose="020B0604030504040204" pitchFamily="34" charset="-120"/>
              </a:rPr>
              <a:t>，省人大法制委員會主委，</a:t>
            </a:r>
            <a:r>
              <a:rPr lang="zh-TW" altLang="zh-TW" sz="2000" smtClean="0">
                <a:solidFill>
                  <a:srgbClr val="FF0000"/>
                </a:solidFill>
                <a:latin typeface="微軟正黑體" panose="020B0604030504040204" pitchFamily="34" charset="-120"/>
                <a:ea typeface="微軟正黑體" panose="020B0604030504040204" pitchFamily="34" charset="-120"/>
              </a:rPr>
              <a:t>落馬</a:t>
            </a:r>
            <a:r>
              <a:rPr lang="zh-TW" altLang="zh-TW" sz="2000" smtClean="0">
                <a:latin typeface="微軟正黑體" panose="020B0604030504040204" pitchFamily="34" charset="-120"/>
                <a:ea typeface="微軟正黑體" panose="020B0604030504040204" pitchFamily="34" charset="-120"/>
              </a:rPr>
              <a:t>。張家成長期擔任遼寧司法廳長、遼寧省監獄管理局第一政委、省政法委副書記，</a:t>
            </a:r>
            <a:r>
              <a:rPr lang="zh-TW" altLang="en-US" sz="2000" smtClean="0">
                <a:solidFill>
                  <a:srgbClr val="C00000"/>
                </a:solidFill>
                <a:latin typeface="微軟正黑體" panose="020B0604030504040204" pitchFamily="34" charset="-120"/>
                <a:ea typeface="微軟正黑體" panose="020B0604030504040204" pitchFamily="34" charset="-120"/>
              </a:rPr>
              <a:t>是</a:t>
            </a:r>
            <a:r>
              <a:rPr lang="zh-CN" altLang="en-US" sz="2000" smtClean="0">
                <a:solidFill>
                  <a:srgbClr val="C00000"/>
                </a:solidFill>
                <a:latin typeface="微軟正黑體" panose="020B0604030504040204" pitchFamily="34" charset="-120"/>
                <a:ea typeface="微軟正黑體" panose="020B0604030504040204" pitchFamily="34" charset="-120"/>
              </a:rPr>
              <a:t>原遼寧勞教系統頭目</a:t>
            </a:r>
            <a:endParaRPr lang="en-US" altLang="zh-CN" sz="2000" dirty="0">
              <a:solidFill>
                <a:srgbClr val="C00000"/>
              </a:solidFill>
              <a:latin typeface="微軟正黑體" panose="020B0604030504040204" pitchFamily="34" charset="-120"/>
              <a:ea typeface="微軟正黑體" panose="020B0604030504040204" pitchFamily="34" charset="-120"/>
            </a:endParaRPr>
          </a:p>
          <a:p>
            <a:endParaRPr lang="zh-CN" altLang="en-US" sz="2000" b="1" dirty="0"/>
          </a:p>
          <a:p>
            <a:r>
              <a:rPr lang="zh-TW" altLang="zh-TW" sz="2000" smtClean="0">
                <a:solidFill>
                  <a:srgbClr val="00B050"/>
                </a:solidFill>
                <a:latin typeface="微軟正黑體" panose="020B0604030504040204" pitchFamily="34" charset="-120"/>
                <a:ea typeface="微軟正黑體" panose="020B0604030504040204" pitchFamily="34" charset="-120"/>
              </a:rPr>
              <a:t>王陽</a:t>
            </a:r>
            <a:r>
              <a:rPr lang="zh-TW" altLang="zh-TW" sz="2000" smtClean="0">
                <a:latin typeface="微軟正黑體" panose="020B0604030504040204" pitchFamily="34" charset="-120"/>
                <a:ea typeface="微軟正黑體" panose="020B0604030504040204" pitchFamily="34" charset="-120"/>
              </a:rPr>
              <a:t>，省人大常委會副主任</a:t>
            </a:r>
            <a:r>
              <a:rPr lang="zh-TW" altLang="en-US" sz="2000" smtClean="0">
                <a:latin typeface="微軟正黑體" panose="020B0604030504040204" pitchFamily="34" charset="-120"/>
                <a:ea typeface="微軟正黑體" panose="020B0604030504040204" pitchFamily="34" charset="-120"/>
              </a:rPr>
              <a:t>。</a:t>
            </a:r>
            <a:r>
              <a:rPr lang="en-US" altLang="zh-CN"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CN" sz="2000" dirty="0">
                <a:latin typeface="微軟正黑體" panose="020B0604030504040204" pitchFamily="34" charset="-120"/>
                <a:ea typeface="微軟正黑體" panose="020B0604030504040204" pitchFamily="34" charset="-120"/>
              </a:rPr>
              <a:t>5</a:t>
            </a:r>
            <a:r>
              <a:rPr lang="zh-CN" altLang="en-US" sz="2000" dirty="0">
                <a:latin typeface="微軟正黑體" panose="020B0604030504040204" pitchFamily="34" charset="-120"/>
                <a:ea typeface="微軟正黑體" panose="020B0604030504040204" pitchFamily="34" charset="-120"/>
              </a:rPr>
              <a:t>月</a:t>
            </a:r>
            <a:r>
              <a:rPr lang="en-US" altLang="zh-CN" sz="2000" dirty="0">
                <a:latin typeface="微軟正黑體" panose="020B0604030504040204" pitchFamily="34" charset="-120"/>
                <a:ea typeface="微軟正黑體" panose="020B0604030504040204" pitchFamily="34" charset="-120"/>
              </a:rPr>
              <a:t>31</a:t>
            </a:r>
            <a:r>
              <a:rPr lang="zh-CN" altLang="en-US" sz="2000" dirty="0">
                <a:latin typeface="微軟正黑體" panose="020B0604030504040204" pitchFamily="34" charset="-120"/>
                <a:ea typeface="微軟正黑體" panose="020B0604030504040204" pitchFamily="34" charset="-120"/>
              </a:rPr>
              <a:t>日，被判</a:t>
            </a:r>
            <a:r>
              <a:rPr lang="zh-CN" altLang="en-US" sz="2000" dirty="0">
                <a:solidFill>
                  <a:srgbClr val="FF0000"/>
                </a:solidFill>
                <a:latin typeface="微軟正黑體" panose="020B0604030504040204" pitchFamily="34" charset="-120"/>
                <a:ea typeface="微軟正黑體" panose="020B0604030504040204" pitchFamily="34" charset="-120"/>
              </a:rPr>
              <a:t>有期徒刑</a:t>
            </a:r>
            <a:r>
              <a:rPr lang="en-US" altLang="zh-CN" sz="2000">
                <a:solidFill>
                  <a:srgbClr val="FF0000"/>
                </a:solidFill>
                <a:latin typeface="微軟正黑體" panose="020B0604030504040204" pitchFamily="34" charset="-120"/>
                <a:ea typeface="微軟正黑體" panose="020B0604030504040204" pitchFamily="34" charset="-120"/>
              </a:rPr>
              <a:t>16</a:t>
            </a:r>
            <a:r>
              <a:rPr lang="zh-CN" altLang="en-US" sz="2000">
                <a:solidFill>
                  <a:srgbClr val="FF0000"/>
                </a:solidFill>
                <a:latin typeface="微軟正黑體" panose="020B0604030504040204" pitchFamily="34" charset="-120"/>
                <a:ea typeface="微軟正黑體" panose="020B0604030504040204" pitchFamily="34" charset="-120"/>
              </a:rPr>
              <a:t>年</a:t>
            </a:r>
            <a:r>
              <a:rPr lang="en-US" altLang="zh-CN" sz="2000" smtClean="0">
                <a:solidFill>
                  <a:srgbClr val="FF0000"/>
                </a:solidFill>
                <a:latin typeface="微軟正黑體" panose="020B0604030504040204" pitchFamily="34" charset="-120"/>
                <a:ea typeface="微軟正黑體" panose="020B0604030504040204" pitchFamily="34" charset="-120"/>
              </a:rPr>
              <a:t>6</a:t>
            </a:r>
            <a:r>
              <a:rPr lang="zh-CN" altLang="en-US" sz="2000" smtClean="0">
                <a:solidFill>
                  <a:srgbClr val="FF0000"/>
                </a:solidFill>
                <a:latin typeface="微軟正黑體" panose="020B0604030504040204" pitchFamily="34" charset="-120"/>
                <a:ea typeface="微軟正黑體" panose="020B0604030504040204" pitchFamily="34" charset="-120"/>
              </a:rPr>
              <a:t>個月</a:t>
            </a:r>
            <a:r>
              <a:rPr lang="zh-CN" altLang="en-US" sz="2000" smtClean="0">
                <a:latin typeface="微軟正黑體" panose="020B0604030504040204" pitchFamily="34" charset="-120"/>
                <a:ea typeface="微軟正黑體" panose="020B0604030504040204" pitchFamily="34" charset="-120"/>
              </a:rPr>
              <a:t>，</a:t>
            </a:r>
            <a:endParaRPr lang="en-US" altLang="zh-CN"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明慧網報導，王陽在鞍山、撫順任職期間，有</a:t>
            </a:r>
            <a:r>
              <a:rPr lang="en-US" altLang="zh-TW" sz="2000" smtClean="0">
                <a:latin typeface="微軟正黑體" panose="020B0604030504040204" pitchFamily="34" charset="-120"/>
                <a:ea typeface="微軟正黑體" panose="020B0604030504040204" pitchFamily="34" charset="-120"/>
              </a:rPr>
              <a:t>14</a:t>
            </a:r>
            <a:r>
              <a:rPr lang="zh-TW" altLang="zh-TW" sz="2000" smtClean="0">
                <a:latin typeface="微軟正黑體" panose="020B0604030504040204" pitchFamily="34" charset="-120"/>
                <a:ea typeface="微軟正黑體" panose="020B0604030504040204" pitchFamily="34" charset="-120"/>
              </a:rPr>
              <a:t>名法輪功學員被迫害致死，是遼寧地區迫害法輪功的主要責任人之一。</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smtClean="0">
                <a:solidFill>
                  <a:srgbClr val="00B050"/>
                </a:solidFill>
                <a:latin typeface="微軟正黑體" panose="020B0604030504040204" pitchFamily="34" charset="-120"/>
                <a:ea typeface="微軟正黑體" panose="020B0604030504040204" pitchFamily="34" charset="-120"/>
              </a:rPr>
              <a:t>王慶國</a:t>
            </a:r>
            <a:r>
              <a:rPr lang="zh-TW" altLang="zh-TW" sz="2000" smtClean="0">
                <a:latin typeface="微軟正黑體" panose="020B0604030504040204" pitchFamily="34" charset="-120"/>
                <a:ea typeface="微軟正黑體" panose="020B0604030504040204" pitchFamily="34" charset="-120"/>
              </a:rPr>
              <a:t>，原遼寧省公安廳副廳長，</a:t>
            </a:r>
            <a:r>
              <a:rPr lang="en-US" altLang="zh-TW" sz="2000" smtClean="0">
                <a:latin typeface="微軟正黑體" panose="020B0604030504040204" pitchFamily="34" charset="-120"/>
                <a:ea typeface="微軟正黑體" panose="020B0604030504040204" pitchFamily="34" charset="-120"/>
              </a:rPr>
              <a:t>2014</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9</a:t>
            </a:r>
            <a:r>
              <a:rPr lang="zh-TW" altLang="zh-TW" sz="2000" dirty="0">
                <a:latin typeface="微軟正黑體" panose="020B0604030504040204" pitchFamily="34" charset="-120"/>
                <a:ea typeface="微軟正黑體" panose="020B0604030504040204" pitchFamily="34" charset="-120"/>
              </a:rPr>
              <a:t>月患</a:t>
            </a:r>
            <a:r>
              <a:rPr lang="zh-TW" altLang="zh-TW" sz="2000" dirty="0">
                <a:solidFill>
                  <a:srgbClr val="FF0000"/>
                </a:solidFill>
                <a:latin typeface="微軟正黑體" panose="020B0604030504040204" pitchFamily="34" charset="-120"/>
                <a:ea typeface="微軟正黑體" panose="020B0604030504040204" pitchFamily="34" charset="-120"/>
              </a:rPr>
              <a:t>胰腺癌在痛苦</a:t>
            </a:r>
            <a:r>
              <a:rPr lang="zh-TW" altLang="zh-TW" sz="2000">
                <a:solidFill>
                  <a:srgbClr val="FF0000"/>
                </a:solidFill>
                <a:latin typeface="微軟正黑體" panose="020B0604030504040204" pitchFamily="34" charset="-120"/>
                <a:ea typeface="微軟正黑體" panose="020B0604030504040204" pitchFamily="34" charset="-120"/>
              </a:rPr>
              <a:t>中</a:t>
            </a:r>
            <a:r>
              <a:rPr lang="zh-TW" altLang="zh-TW" sz="2000" smtClean="0">
                <a:solidFill>
                  <a:srgbClr val="FF0000"/>
                </a:solidFill>
                <a:latin typeface="微軟正黑體" panose="020B0604030504040204" pitchFamily="34" charset="-120"/>
                <a:ea typeface="微軟正黑體" panose="020B0604030504040204" pitchFamily="34" charset="-120"/>
              </a:rPr>
              <a:t>死去</a:t>
            </a:r>
            <a:r>
              <a:rPr lang="zh-TW" altLang="zh-TW" sz="2000" smtClean="0">
                <a:latin typeface="微軟正黑體" panose="020B0604030504040204" pitchFamily="34" charset="-120"/>
                <a:ea typeface="微軟正黑體" panose="020B0604030504040204" pitchFamily="34" charset="-120"/>
              </a:rPr>
              <a:t>，年僅</a:t>
            </a:r>
            <a:r>
              <a:rPr lang="en-US" altLang="zh-TW" sz="2000" smtClean="0">
                <a:latin typeface="微軟正黑體" panose="020B0604030504040204" pitchFamily="34" charset="-120"/>
                <a:ea typeface="微軟正黑體" panose="020B0604030504040204" pitchFamily="34" charset="-120"/>
              </a:rPr>
              <a:t>49</a:t>
            </a:r>
            <a:r>
              <a:rPr lang="zh-TW" altLang="zh-TW" sz="2000" smtClean="0">
                <a:latin typeface="微軟正黑體" panose="020B0604030504040204" pitchFamily="34" charset="-120"/>
                <a:ea typeface="微軟正黑體" panose="020B0604030504040204" pitchFamily="34" charset="-120"/>
              </a:rPr>
              <a:t>歲。王慶國是</a:t>
            </a:r>
            <a:r>
              <a:rPr lang="en-US" altLang="zh-TW" sz="2000" smtClean="0">
                <a:latin typeface="微軟正黑體" panose="020B0604030504040204" pitchFamily="34" charset="-120"/>
                <a:ea typeface="微軟正黑體" panose="020B0604030504040204" pitchFamily="34" charset="-120"/>
              </a:rPr>
              <a:t>2013</a:t>
            </a:r>
            <a:r>
              <a:rPr lang="zh-TW" altLang="zh-TW" sz="2000" smtClean="0">
                <a:latin typeface="微軟正黑體" panose="020B0604030504040204" pitchFamily="34" charset="-120"/>
                <a:ea typeface="微軟正黑體" panose="020B0604030504040204" pitchFamily="34" charset="-120"/>
              </a:rPr>
              <a:t>年導致</a:t>
            </a:r>
            <a:r>
              <a:rPr lang="en-US" altLang="zh-TW" sz="2000" smtClean="0">
                <a:latin typeface="微軟正黑體" panose="020B0604030504040204" pitchFamily="34" charset="-120"/>
                <a:ea typeface="微軟正黑體" panose="020B0604030504040204" pitchFamily="34" charset="-120"/>
              </a:rPr>
              <a:t>17</a:t>
            </a:r>
            <a:r>
              <a:rPr lang="zh-TW" altLang="zh-TW" sz="2000" smtClean="0">
                <a:latin typeface="微軟正黑體" panose="020B0604030504040204" pitchFamily="34" charset="-120"/>
                <a:ea typeface="微軟正黑體" panose="020B0604030504040204" pitchFamily="34" charset="-120"/>
              </a:rPr>
              <a:t>名法輪功學員被非法判刑的“大連安鍋案”的主要指揮者。</a:t>
            </a:r>
            <a:endParaRPr lang="en-US" altLang="zh-TW" sz="2000" dirty="0">
              <a:latin typeface="微軟正黑體" panose="020B0604030504040204" pitchFamily="34" charset="-120"/>
              <a:ea typeface="微軟正黑體" panose="020B0604030504040204" pitchFamily="34" charset="-120"/>
            </a:endParaRPr>
          </a:p>
        </p:txBody>
      </p:sp>
      <p:grpSp>
        <p:nvGrpSpPr>
          <p:cNvPr id="4" name="矩形 3"/>
          <p:cNvGrpSpPr/>
          <p:nvPr/>
        </p:nvGrpSpPr>
        <p:grpSpPr>
          <a:xfrm>
            <a:off x="0" y="0"/>
            <a:ext cx="9130602" cy="710745"/>
            <a:chOff x="-1" y="-1"/>
            <a:chExt cx="9130600" cy="836714"/>
          </a:xfrm>
        </p:grpSpPr>
        <p:sp>
          <p:nvSpPr>
            <p:cNvPr id="5"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6"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endParaRPr dirty="0"/>
            </a:p>
          </p:txBody>
        </p:sp>
      </p:grpSp>
      <p:sp>
        <p:nvSpPr>
          <p:cNvPr id="3" name="矩形 2"/>
          <p:cNvSpPr/>
          <p:nvPr/>
        </p:nvSpPr>
        <p:spPr>
          <a:xfrm>
            <a:off x="246227" y="62984"/>
            <a:ext cx="5806398" cy="584775"/>
          </a:xfrm>
          <a:prstGeom prst="rect">
            <a:avLst/>
          </a:prstGeom>
        </p:spPr>
        <p:txBody>
          <a:bodyPr wrap="none">
            <a:spAutoFit/>
          </a:bodyPr>
          <a:lstStyle/>
          <a:p>
            <a:r>
              <a:rPr lang="en-US" altLang="zh-TW" sz="3200" b="1" dirty="0">
                <a:solidFill>
                  <a:srgbClr val="FFFF00"/>
                </a:solidFill>
                <a:latin typeface="微軟正黑體" panose="020B0604030504040204" pitchFamily="34" charset="-120"/>
                <a:ea typeface="微軟正黑體" panose="020B0604030504040204" pitchFamily="34" charset="-120"/>
              </a:rPr>
              <a:t>13. </a:t>
            </a:r>
            <a:r>
              <a:rPr lang="zh-TW" altLang="zh-TW" sz="3200" b="1" dirty="0" smtClean="0">
                <a:solidFill>
                  <a:srgbClr val="FFFF00"/>
                </a:solidFill>
                <a:latin typeface="微軟正黑體" panose="020B0604030504040204" pitchFamily="34" charset="-120"/>
                <a:ea typeface="微軟正黑體" panose="020B0604030504040204" pitchFamily="34" charset="-120"/>
              </a:rPr>
              <a:t>落馬和入獄的部分遼寧高官</a:t>
            </a:r>
            <a:endParaRPr lang="zh-TW" altLang="zh-TW" sz="3200" b="1" dirty="0">
              <a:solidFill>
                <a:srgbClr val="FFFF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0576115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1923" y="835044"/>
            <a:ext cx="8928992" cy="4647426"/>
          </a:xfrm>
          <a:prstGeom prst="rect">
            <a:avLst/>
          </a:prstGeom>
        </p:spPr>
        <p:txBody>
          <a:bodyPr wrap="square">
            <a:spAutoFit/>
          </a:bodyPr>
          <a:lstStyle/>
          <a:p>
            <a:endParaRPr lang="en-US" altLang="zh-TW" sz="1600" dirty="0">
              <a:latin typeface="微軟正黑體" panose="020B0604030504040204" pitchFamily="34" charset="-120"/>
              <a:ea typeface="微軟正黑體" panose="020B0604030504040204" pitchFamily="34" charset="-120"/>
            </a:endParaRPr>
          </a:p>
          <a:p>
            <a:r>
              <a:rPr lang="zh-TW" altLang="zh-TW" sz="2000" smtClean="0">
                <a:solidFill>
                  <a:srgbClr val="00B050"/>
                </a:solidFill>
                <a:latin typeface="微軟正黑體" panose="020B0604030504040204" pitchFamily="34" charset="-120"/>
                <a:ea typeface="微軟正黑體" panose="020B0604030504040204" pitchFamily="34" charset="-120"/>
              </a:rPr>
              <a:t>劉和</a:t>
            </a:r>
            <a:r>
              <a:rPr lang="zh-TW" altLang="zh-TW" sz="2000" smtClean="0">
                <a:solidFill>
                  <a:srgbClr val="FF0000"/>
                </a:solidFill>
                <a:latin typeface="微軟正黑體" panose="020B0604030504040204" pitchFamily="34" charset="-120"/>
                <a:ea typeface="微軟正黑體" panose="020B0604030504040204" pitchFamily="34" charset="-120"/>
              </a:rPr>
              <a:t>，</a:t>
            </a:r>
            <a:r>
              <a:rPr lang="zh-TW" altLang="zh-TW" sz="2000" smtClean="0">
                <a:latin typeface="微軟正黑體" panose="020B0604030504040204" pitchFamily="34" charset="-120"/>
                <a:ea typeface="微軟正黑體" panose="020B0604030504040204" pitchFamily="34" charset="-120"/>
              </a:rPr>
              <a:t>原瀋陽市公安局長，被</a:t>
            </a:r>
            <a:r>
              <a:rPr lang="zh-TW" altLang="zh-TW" sz="2000" smtClean="0">
                <a:solidFill>
                  <a:srgbClr val="FF0000"/>
                </a:solidFill>
                <a:latin typeface="微軟正黑體" panose="020B0604030504040204" pitchFamily="34" charset="-120"/>
                <a:ea typeface="微軟正黑體" panose="020B0604030504040204" pitchFamily="34" charset="-120"/>
              </a:rPr>
              <a:t>判刑</a:t>
            </a:r>
            <a:r>
              <a:rPr lang="en-US" altLang="zh-TW" sz="2000" smtClean="0">
                <a:solidFill>
                  <a:srgbClr val="FF0000"/>
                </a:solidFill>
                <a:latin typeface="微軟正黑體" panose="020B0604030504040204" pitchFamily="34" charset="-120"/>
                <a:ea typeface="微軟正黑體" panose="020B0604030504040204" pitchFamily="34" charset="-120"/>
              </a:rPr>
              <a:t>20</a:t>
            </a:r>
            <a:r>
              <a:rPr lang="zh-TW" altLang="zh-TW" sz="2000" smtClean="0">
                <a:latin typeface="微軟正黑體" panose="020B0604030504040204" pitchFamily="34" charset="-120"/>
                <a:ea typeface="微軟正黑體" panose="020B0604030504040204" pitchFamily="34" charset="-120"/>
              </a:rPr>
              <a:t>年。多次參與綁架、迫害法輪功學員的惡性事件，包括震驚海內外的虐殺法輪功學員高蓉蓉一案。</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smtClean="0">
                <a:solidFill>
                  <a:srgbClr val="00B050"/>
                </a:solidFill>
                <a:latin typeface="微軟正黑體" panose="020B0604030504040204" pitchFamily="34" charset="-120"/>
                <a:ea typeface="微軟正黑體" panose="020B0604030504040204" pitchFamily="34" charset="-120"/>
              </a:rPr>
              <a:t>朱長波</a:t>
            </a:r>
            <a:r>
              <a:rPr lang="zh-TW" altLang="zh-TW" sz="2000" smtClean="0">
                <a:latin typeface="微軟正黑體" panose="020B0604030504040204" pitchFamily="34" charset="-120"/>
                <a:ea typeface="微軟正黑體" panose="020B0604030504040204" pitchFamily="34" charset="-120"/>
              </a:rPr>
              <a:t>，本溪市公安副局長，遼寧省公安廳長李文喜的外甥，積極迫害法輪功，</a:t>
            </a:r>
            <a:r>
              <a:rPr lang="en-US" altLang="zh-TW" sz="2000" smtClean="0">
                <a:latin typeface="微軟正黑體" panose="020B0604030504040204" pitchFamily="34" charset="-120"/>
                <a:ea typeface="微軟正黑體" panose="020B0604030504040204" pitchFamily="34" charset="-120"/>
              </a:rPr>
              <a:t>2009</a:t>
            </a:r>
            <a:r>
              <a:rPr lang="zh-TW" altLang="zh-TW" sz="2000" smtClean="0">
                <a:latin typeface="微軟正黑體" panose="020B0604030504040204" pitchFamily="34" charset="-120"/>
                <a:ea typeface="微軟正黑體" panose="020B0604030504040204" pitchFamily="34" charset="-120"/>
              </a:rPr>
              <a:t>年端午節前後突發</a:t>
            </a:r>
            <a:r>
              <a:rPr lang="zh-TW" altLang="zh-TW" sz="2000" smtClean="0">
                <a:solidFill>
                  <a:srgbClr val="FF0000"/>
                </a:solidFill>
                <a:latin typeface="微軟正黑體" panose="020B0604030504040204" pitchFamily="34" charset="-120"/>
                <a:ea typeface="微軟正黑體" panose="020B0604030504040204" pitchFamily="34" charset="-120"/>
              </a:rPr>
              <a:t>腦出血死亡，年僅</a:t>
            </a:r>
            <a:r>
              <a:rPr lang="en-US" altLang="zh-TW" sz="2000" smtClean="0">
                <a:solidFill>
                  <a:srgbClr val="FF0000"/>
                </a:solidFill>
                <a:latin typeface="微軟正黑體" panose="020B0604030504040204" pitchFamily="34" charset="-120"/>
                <a:ea typeface="微軟正黑體" panose="020B0604030504040204" pitchFamily="34" charset="-120"/>
              </a:rPr>
              <a:t>47</a:t>
            </a:r>
            <a:r>
              <a:rPr lang="zh-TW" altLang="zh-TW" sz="2000" smtClean="0">
                <a:solidFill>
                  <a:srgbClr val="FF0000"/>
                </a:solidFill>
                <a:latin typeface="微軟正黑體" panose="020B0604030504040204" pitchFamily="34" charset="-120"/>
                <a:ea typeface="微軟正黑體" panose="020B0604030504040204" pitchFamily="34" charset="-120"/>
              </a:rPr>
              <a:t>歲。</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dirty="0">
                <a:solidFill>
                  <a:srgbClr val="00B050"/>
                </a:solidFill>
                <a:latin typeface="微軟正黑體" panose="020B0604030504040204" pitchFamily="34" charset="-120"/>
                <a:ea typeface="微軟正黑體" panose="020B0604030504040204" pitchFamily="34" charset="-120"/>
              </a:rPr>
              <a:t>姜作勇</a:t>
            </a:r>
            <a:r>
              <a:rPr lang="zh-TW" altLang="zh-TW" sz="2000">
                <a:solidFill>
                  <a:srgbClr val="00B050"/>
                </a:solidFill>
                <a:latin typeface="微軟正黑體" panose="020B0604030504040204" pitchFamily="34" charset="-120"/>
                <a:ea typeface="微軟正黑體" panose="020B0604030504040204" pitchFamily="34" charset="-120"/>
              </a:rPr>
              <a:t>、</a:t>
            </a:r>
            <a:r>
              <a:rPr lang="zh-TW" altLang="zh-TW" sz="2000" smtClean="0">
                <a:solidFill>
                  <a:srgbClr val="00B050"/>
                </a:solidFill>
                <a:latin typeface="微軟正黑體" panose="020B0604030504040204" pitchFamily="34" charset="-120"/>
                <a:ea typeface="微軟正黑體" panose="020B0604030504040204" pitchFamily="34" charset="-120"/>
              </a:rPr>
              <a:t>蔡哲夫</a:t>
            </a:r>
            <a:r>
              <a:rPr lang="zh-TW" altLang="zh-TW" sz="2000" smtClean="0">
                <a:latin typeface="微軟正黑體" panose="020B0604030504040204" pitchFamily="34" charset="-120"/>
                <a:ea typeface="微軟正黑體" panose="020B0604030504040204" pitchFamily="34" charset="-120"/>
              </a:rPr>
              <a:t>，兩人於</a:t>
            </a:r>
            <a:r>
              <a:rPr lang="en-US" altLang="zh-TW" sz="2000" smtClean="0">
                <a:latin typeface="微軟正黑體" panose="020B0604030504040204" pitchFamily="34" charset="-120"/>
                <a:ea typeface="微軟正黑體" panose="020B0604030504040204" pitchFamily="34" charset="-120"/>
              </a:rPr>
              <a:t>2000</a:t>
            </a:r>
            <a:r>
              <a:rPr lang="zh-TW" altLang="zh-TW" sz="2000">
                <a:latin typeface="微軟正黑體" panose="020B0604030504040204" pitchFamily="34" charset="-120"/>
                <a:ea typeface="微軟正黑體" panose="020B0604030504040204" pitchFamily="34" charset="-120"/>
              </a:rPr>
              <a:t>年</a:t>
            </a:r>
            <a:r>
              <a:rPr lang="en-US" altLang="zh-TW" sz="2000" smtClean="0">
                <a:latin typeface="微軟正黑體" panose="020B0604030504040204" pitchFamily="34" charset="-120"/>
                <a:ea typeface="微軟正黑體" panose="020B0604030504040204" pitchFamily="34" charset="-120"/>
              </a:rPr>
              <a:t>11</a:t>
            </a:r>
            <a:r>
              <a:rPr lang="zh-TW" altLang="zh-TW" sz="2000" smtClean="0">
                <a:latin typeface="微軟正黑體" panose="020B0604030504040204" pitchFamily="34" charset="-120"/>
                <a:ea typeface="微軟正黑體" panose="020B0604030504040204" pitchFamily="34" charset="-120"/>
              </a:rPr>
              <a:t>月就任丹東市長和市委書記，不遺餘力地迫害了近千名法輪功學員。</a:t>
            </a:r>
            <a:endParaRPr lang="en-US"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2004</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3</a:t>
            </a:r>
            <a:r>
              <a:rPr lang="zh-TW" altLang="zh-TW" sz="2000" dirty="0">
                <a:latin typeface="微軟正黑體" panose="020B0604030504040204" pitchFamily="34" charset="-120"/>
                <a:ea typeface="微軟正黑體" panose="020B0604030504040204" pitchFamily="34" charset="-120"/>
              </a:rPr>
              <a:t>月</a:t>
            </a:r>
            <a:r>
              <a:rPr lang="zh-TW" altLang="zh-TW" sz="2000">
                <a:latin typeface="微軟正黑體" panose="020B0604030504040204" pitchFamily="34" charset="-120"/>
                <a:ea typeface="微軟正黑體" panose="020B0604030504040204" pitchFamily="34" charset="-120"/>
              </a:rPr>
              <a:t>，</a:t>
            </a:r>
            <a:r>
              <a:rPr lang="en-US" altLang="zh-TW" sz="2000" smtClean="0">
                <a:latin typeface="微軟正黑體" panose="020B0604030504040204" pitchFamily="34" charset="-120"/>
                <a:ea typeface="微軟正黑體" panose="020B0604030504040204" pitchFamily="34" charset="-120"/>
              </a:rPr>
              <a:t>60</a:t>
            </a:r>
            <a:r>
              <a:rPr lang="zh-TW" altLang="zh-TW" sz="2000" smtClean="0">
                <a:latin typeface="微軟正黑體" panose="020B0604030504040204" pitchFamily="34" charset="-120"/>
                <a:ea typeface="微軟正黑體" panose="020B0604030504040204" pitchFamily="34" charset="-120"/>
              </a:rPr>
              <a:t>歲的</a:t>
            </a:r>
            <a:r>
              <a:rPr lang="zh-TW" altLang="en-US" sz="2000" smtClean="0">
                <a:latin typeface="微軟正黑體" panose="020B0604030504040204" pitchFamily="34" charset="-120"/>
                <a:ea typeface="微軟正黑體" panose="020B0604030504040204" pitchFamily="34" charset="-120"/>
              </a:rPr>
              <a:t>前</a:t>
            </a:r>
            <a:r>
              <a:rPr lang="zh-TW" altLang="zh-TW" sz="2000" smtClean="0">
                <a:latin typeface="微軟正黑體" panose="020B0604030504040204" pitchFamily="34" charset="-120"/>
                <a:ea typeface="微軟正黑體" panose="020B0604030504040204" pitchFamily="34" charset="-120"/>
              </a:rPr>
              <a:t>丹東市長</a:t>
            </a:r>
            <a:r>
              <a:rPr lang="zh-TW" altLang="zh-TW" sz="2000" smtClean="0">
                <a:solidFill>
                  <a:srgbClr val="00B050"/>
                </a:solidFill>
                <a:latin typeface="微軟正黑體" panose="020B0604030504040204" pitchFamily="34" charset="-120"/>
                <a:ea typeface="微軟正黑體" panose="020B0604030504040204" pitchFamily="34" charset="-120"/>
              </a:rPr>
              <a:t>蔡哲夫</a:t>
            </a:r>
            <a:r>
              <a:rPr lang="zh-TW" altLang="zh-TW" sz="2000" smtClean="0">
                <a:latin typeface="微軟正黑體" panose="020B0604030504040204" pitchFamily="34" charset="-120"/>
                <a:ea typeface="微軟正黑體" panose="020B0604030504040204" pitchFamily="34" charset="-120"/>
              </a:rPr>
              <a:t> </a:t>
            </a:r>
            <a:r>
              <a:rPr lang="en-US" altLang="zh-TW" sz="2000" dirty="0">
                <a:solidFill>
                  <a:srgbClr val="FF0000"/>
                </a:solidFill>
                <a:latin typeface="微軟正黑體" panose="020B0604030504040204" pitchFamily="34" charset="-120"/>
                <a:ea typeface="微軟正黑體" panose="020B0604030504040204" pitchFamily="34" charset="-120"/>
              </a:rPr>
              <a:t>“</a:t>
            </a:r>
            <a:r>
              <a:rPr lang="zh-TW" altLang="zh-TW" sz="2000" dirty="0">
                <a:solidFill>
                  <a:srgbClr val="FF0000"/>
                </a:solidFill>
                <a:latin typeface="微軟正黑體" panose="020B0604030504040204" pitchFamily="34" charset="-120"/>
                <a:ea typeface="微軟正黑體" panose="020B0604030504040204" pitchFamily="34" charset="-120"/>
              </a:rPr>
              <a:t>意外身亡”</a:t>
            </a:r>
            <a:r>
              <a:rPr lang="zh-TW"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官方隱瞞其死因。</a:t>
            </a:r>
            <a:endParaRPr lang="en-US"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2011</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7</a:t>
            </a:r>
            <a:r>
              <a:rPr lang="zh-TW" altLang="zh-TW" sz="2000" dirty="0">
                <a:latin typeface="微軟正黑體" panose="020B0604030504040204" pitchFamily="34" charset="-120"/>
                <a:ea typeface="微軟正黑體" panose="020B0604030504040204" pitchFamily="34" charset="-120"/>
              </a:rPr>
              <a:t>月</a:t>
            </a:r>
            <a:r>
              <a:rPr lang="zh-TW" altLang="zh-TW" sz="2000">
                <a:latin typeface="微軟正黑體" panose="020B0604030504040204" pitchFamily="34" charset="-120"/>
                <a:ea typeface="微軟正黑體" panose="020B0604030504040204" pitchFamily="34" charset="-120"/>
              </a:rPr>
              <a:t>，</a:t>
            </a:r>
            <a:r>
              <a:rPr lang="en-US" altLang="zh-TW" sz="2000" smtClean="0">
                <a:latin typeface="微軟正黑體" panose="020B0604030504040204" pitchFamily="34" charset="-120"/>
                <a:ea typeface="微軟正黑體" panose="020B0604030504040204" pitchFamily="34" charset="-120"/>
              </a:rPr>
              <a:t>59</a:t>
            </a:r>
            <a:r>
              <a:rPr lang="zh-TW" altLang="zh-TW" sz="2000" smtClean="0">
                <a:latin typeface="微軟正黑體" panose="020B0604030504040204" pitchFamily="34" charset="-120"/>
                <a:ea typeface="微軟正黑體" panose="020B0604030504040204" pitchFamily="34" charset="-120"/>
              </a:rPr>
              <a:t>歲的</a:t>
            </a:r>
            <a:r>
              <a:rPr lang="zh-TW" altLang="en-US" sz="2000" smtClean="0">
                <a:latin typeface="微軟正黑體" panose="020B0604030504040204" pitchFamily="34" charset="-120"/>
                <a:ea typeface="微軟正黑體" panose="020B0604030504040204" pitchFamily="34" charset="-120"/>
              </a:rPr>
              <a:t>前</a:t>
            </a:r>
            <a:r>
              <a:rPr lang="zh-TW" altLang="en-US" sz="2000" dirty="0">
                <a:latin typeface="微軟正黑體" panose="020B0604030504040204" pitchFamily="34" charset="-120"/>
                <a:ea typeface="微軟正黑體" panose="020B0604030504040204" pitchFamily="34" charset="-120"/>
              </a:rPr>
              <a:t>丹東</a:t>
            </a:r>
            <a:r>
              <a:rPr lang="zh-TW" altLang="en-US" sz="2000">
                <a:latin typeface="微軟正黑體" panose="020B0604030504040204" pitchFamily="34" charset="-120"/>
                <a:ea typeface="微軟正黑體" panose="020B0604030504040204" pitchFamily="34" charset="-120"/>
              </a:rPr>
              <a:t>市委</a:t>
            </a:r>
            <a:r>
              <a:rPr lang="zh-TW" altLang="en-US" sz="2000" smtClean="0">
                <a:latin typeface="微軟正黑體" panose="020B0604030504040204" pitchFamily="34" charset="-120"/>
                <a:ea typeface="微軟正黑體" panose="020B0604030504040204" pitchFamily="34" charset="-120"/>
              </a:rPr>
              <a:t>書記</a:t>
            </a:r>
            <a:r>
              <a:rPr lang="zh-TW" altLang="zh-TW" sz="2000" smtClean="0">
                <a:solidFill>
                  <a:srgbClr val="00B050"/>
                </a:solidFill>
                <a:latin typeface="微軟正黑體" panose="020B0604030504040204" pitchFamily="34" charset="-120"/>
                <a:ea typeface="微軟正黑體" panose="020B0604030504040204" pitchFamily="34" charset="-120"/>
              </a:rPr>
              <a:t>薑作勇</a:t>
            </a:r>
            <a:r>
              <a:rPr lang="zh-TW" altLang="zh-TW" sz="2000" smtClean="0">
                <a:latin typeface="微軟正黑體" panose="020B0604030504040204" pitchFamily="34" charset="-120"/>
                <a:ea typeface="微軟正黑體" panose="020B0604030504040204" pitchFamily="34" charset="-120"/>
              </a:rPr>
              <a:t>因</a:t>
            </a:r>
            <a:r>
              <a:rPr lang="zh-TW" altLang="zh-TW" sz="2000">
                <a:solidFill>
                  <a:srgbClr val="FF0000"/>
                </a:solidFill>
                <a:latin typeface="微軟正黑體" panose="020B0604030504040204" pitchFamily="34" charset="-120"/>
                <a:ea typeface="微軟正黑體" panose="020B0604030504040204" pitchFamily="34" charset="-120"/>
              </a:rPr>
              <a:t>胰腺</a:t>
            </a:r>
            <a:r>
              <a:rPr lang="zh-TW" altLang="zh-TW" sz="2000" smtClean="0">
                <a:solidFill>
                  <a:srgbClr val="FF0000"/>
                </a:solidFill>
                <a:latin typeface="微軟正黑體" panose="020B0604030504040204" pitchFamily="34" charset="-120"/>
                <a:ea typeface="微軟正黑體" panose="020B0604030504040204" pitchFamily="34" charset="-120"/>
              </a:rPr>
              <a:t>癌</a:t>
            </a:r>
            <a:r>
              <a:rPr lang="zh-TW" altLang="zh-TW" sz="2000" smtClean="0">
                <a:latin typeface="微軟正黑體" panose="020B0604030504040204" pitchFamily="34" charset="-120"/>
                <a:ea typeface="微軟正黑體" panose="020B0604030504040204" pitchFamily="34" charset="-120"/>
              </a:rPr>
              <a:t>死于瀋陽。</a:t>
            </a:r>
            <a:endParaRPr lang="en-US" altLang="zh-TW" sz="2000"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CN" altLang="en-US" sz="2000" smtClean="0">
                <a:solidFill>
                  <a:srgbClr val="00B050"/>
                </a:solidFill>
                <a:latin typeface="微軟正黑體" panose="020B0604030504040204" pitchFamily="34" charset="-120"/>
                <a:ea typeface="微軟正黑體" panose="020B0604030504040204" pitchFamily="34" charset="-120"/>
              </a:rPr>
              <a:t>蘇宏章</a:t>
            </a:r>
            <a:r>
              <a:rPr lang="zh-TW" altLang="en-US" sz="2000" smtClean="0">
                <a:latin typeface="微軟正黑體" panose="020B0604030504040204" pitchFamily="34" charset="-120"/>
                <a:ea typeface="微軟正黑體" panose="020B0604030504040204" pitchFamily="34" charset="-120"/>
              </a:rPr>
              <a:t>，</a:t>
            </a:r>
            <a:r>
              <a:rPr lang="zh-CN" altLang="en-US" sz="2000" smtClean="0">
                <a:latin typeface="微軟正黑體" panose="020B0604030504040204" pitchFamily="34" charset="-120"/>
                <a:ea typeface="微軟正黑體" panose="020B0604030504040204" pitchFamily="34" charset="-120"/>
              </a:rPr>
              <a:t>遼寧前政法書記</a:t>
            </a:r>
            <a:r>
              <a:rPr lang="zh-TW" altLang="en-US" sz="2000" smtClean="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 </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a:t>
            </a:r>
            <a:r>
              <a:rPr lang="en-US" altLang="zh-TW" sz="2000">
                <a:latin typeface="微軟正黑體" panose="020B0604030504040204" pitchFamily="34" charset="-120"/>
                <a:ea typeface="微軟正黑體" panose="020B0604030504040204" pitchFamily="34" charset="-120"/>
              </a:rPr>
              <a:t>19</a:t>
            </a:r>
            <a:r>
              <a:rPr lang="zh-TW" altLang="en-US" sz="2000" smtClean="0">
                <a:latin typeface="微軟正黑體" panose="020B0604030504040204" pitchFamily="34" charset="-120"/>
                <a:ea typeface="微軟正黑體" panose="020B0604030504040204" pitchFamily="34" charset="-120"/>
              </a:rPr>
              <a:t>日</a:t>
            </a:r>
            <a:r>
              <a:rPr lang="zh-CN" altLang="en-US" sz="2000" smtClean="0">
                <a:solidFill>
                  <a:srgbClr val="FF0000"/>
                </a:solidFill>
                <a:latin typeface="微軟正黑體" panose="020B0604030504040204" pitchFamily="34" charset="-120"/>
                <a:ea typeface="微軟正黑體" panose="020B0604030504040204" pitchFamily="34" charset="-120"/>
              </a:rPr>
              <a:t>獲刑</a:t>
            </a:r>
            <a:r>
              <a:rPr lang="en-US" altLang="zh-CN" sz="2000" smtClean="0">
                <a:solidFill>
                  <a:srgbClr val="FF0000"/>
                </a:solidFill>
                <a:latin typeface="微軟正黑體" panose="020B0604030504040204" pitchFamily="34" charset="-120"/>
                <a:ea typeface="微軟正黑體" panose="020B0604030504040204" pitchFamily="34" charset="-120"/>
              </a:rPr>
              <a:t>14</a:t>
            </a:r>
            <a:r>
              <a:rPr lang="zh-CN" altLang="en-US" sz="2000">
                <a:solidFill>
                  <a:srgbClr val="FF0000"/>
                </a:solidFill>
                <a:latin typeface="微軟正黑體" panose="020B0604030504040204" pitchFamily="34" charset="-120"/>
                <a:ea typeface="微軟正黑體" panose="020B0604030504040204" pitchFamily="34" charset="-120"/>
              </a:rPr>
              <a:t>年</a:t>
            </a:r>
            <a:r>
              <a:rPr lang="zh-TW" altLang="en-US" sz="2000" smtClean="0">
                <a:latin typeface="微軟正黑體" panose="020B0604030504040204" pitchFamily="34" charset="-120"/>
                <a:ea typeface="微軟正黑體" panose="020B0604030504040204" pitchFamily="34" charset="-120"/>
              </a:rPr>
              <a:t>，</a:t>
            </a:r>
            <a:r>
              <a:rPr lang="zh-CN" altLang="en-US" sz="2000" smtClean="0">
                <a:latin typeface="微軟正黑體" panose="020B0604030504040204" pitchFamily="34" charset="-120"/>
                <a:ea typeface="微軟正黑體" panose="020B0604030504040204" pitchFamily="34" charset="-120"/>
              </a:rPr>
              <a:t>罰金人民幣</a:t>
            </a:r>
            <a:r>
              <a:rPr lang="en-US" altLang="zh-CN" sz="2000" smtClean="0">
                <a:latin typeface="微軟正黑體" panose="020B0604030504040204" pitchFamily="34" charset="-120"/>
                <a:ea typeface="微軟正黑體" panose="020B0604030504040204" pitchFamily="34" charset="-120"/>
              </a:rPr>
              <a:t>200</a:t>
            </a:r>
            <a:r>
              <a:rPr lang="zh-CN" altLang="en-US" sz="2000" smtClean="0">
                <a:latin typeface="微軟正黑體" panose="020B0604030504040204" pitchFamily="34" charset="-120"/>
                <a:ea typeface="微軟正黑體" panose="020B0604030504040204" pitchFamily="34" charset="-120"/>
              </a:rPr>
              <a:t>萬元。蘇宏章曾跟隨中共前黨魁江澤民迫害法輪功，被海外“追查迫害法輪功國際組織” 列為追查物件。</a:t>
            </a:r>
            <a:endParaRPr lang="zh-TW" altLang="zh-TW" sz="2000" dirty="0">
              <a:latin typeface="微軟正黑體" panose="020B0604030504040204" pitchFamily="34" charset="-120"/>
              <a:ea typeface="微軟正黑體" panose="020B0604030504040204" pitchFamily="34" charset="-120"/>
            </a:endParaRPr>
          </a:p>
        </p:txBody>
      </p:sp>
      <p:grpSp>
        <p:nvGrpSpPr>
          <p:cNvPr id="4" name="矩形 3"/>
          <p:cNvGrpSpPr/>
          <p:nvPr/>
        </p:nvGrpSpPr>
        <p:grpSpPr>
          <a:xfrm>
            <a:off x="0" y="0"/>
            <a:ext cx="9130602" cy="710745"/>
            <a:chOff x="-1" y="-1"/>
            <a:chExt cx="9130600" cy="836714"/>
          </a:xfrm>
        </p:grpSpPr>
        <p:sp>
          <p:nvSpPr>
            <p:cNvPr id="5"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6"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endParaRPr dirty="0"/>
            </a:p>
          </p:txBody>
        </p:sp>
      </p:grpSp>
      <p:sp>
        <p:nvSpPr>
          <p:cNvPr id="3" name="矩形 2"/>
          <p:cNvSpPr/>
          <p:nvPr/>
        </p:nvSpPr>
        <p:spPr>
          <a:xfrm>
            <a:off x="224298" y="62984"/>
            <a:ext cx="5806398" cy="584775"/>
          </a:xfrm>
          <a:prstGeom prst="rect">
            <a:avLst/>
          </a:prstGeom>
        </p:spPr>
        <p:txBody>
          <a:bodyPr wrap="none">
            <a:spAutoFit/>
          </a:bodyPr>
          <a:lstStyle/>
          <a:p>
            <a:r>
              <a:rPr lang="en-US" altLang="zh-TW" sz="3200" b="1" dirty="0">
                <a:solidFill>
                  <a:srgbClr val="FFFF00"/>
                </a:solidFill>
                <a:latin typeface="微軟正黑體" panose="020B0604030504040204" pitchFamily="34" charset="-120"/>
                <a:ea typeface="微軟正黑體" panose="020B0604030504040204" pitchFamily="34" charset="-120"/>
              </a:rPr>
              <a:t>14. </a:t>
            </a:r>
            <a:r>
              <a:rPr lang="zh-TW" altLang="zh-TW" sz="3200" b="1" dirty="0" smtClean="0">
                <a:solidFill>
                  <a:srgbClr val="FFFF00"/>
                </a:solidFill>
                <a:latin typeface="微軟正黑體" panose="020B0604030504040204" pitchFamily="34" charset="-120"/>
                <a:ea typeface="微軟正黑體" panose="020B0604030504040204" pitchFamily="34" charset="-120"/>
              </a:rPr>
              <a:t>落馬和入獄的部分遼寧高官</a:t>
            </a:r>
            <a:endParaRPr lang="zh-TW" altLang="zh-TW" sz="3200" b="1" dirty="0">
              <a:solidFill>
                <a:srgbClr val="FFFF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923037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矩形 3"/>
          <p:cNvGrpSpPr/>
          <p:nvPr/>
        </p:nvGrpSpPr>
        <p:grpSpPr>
          <a:xfrm>
            <a:off x="9166" y="11178"/>
            <a:ext cx="9130602" cy="710745"/>
            <a:chOff x="-1" y="-1"/>
            <a:chExt cx="9130600" cy="836714"/>
          </a:xfrm>
        </p:grpSpPr>
        <p:sp>
          <p:nvSpPr>
            <p:cNvPr id="6"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7"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endParaRPr dirty="0"/>
            </a:p>
          </p:txBody>
        </p:sp>
      </p:grpSp>
      <p:sp>
        <p:nvSpPr>
          <p:cNvPr id="2" name="矩形 1"/>
          <p:cNvSpPr/>
          <p:nvPr/>
        </p:nvSpPr>
        <p:spPr>
          <a:xfrm>
            <a:off x="145975" y="836712"/>
            <a:ext cx="8856984" cy="5755422"/>
          </a:xfrm>
          <a:prstGeom prst="rect">
            <a:avLst/>
          </a:prstGeom>
        </p:spPr>
        <p:txBody>
          <a:bodyPr wrap="square">
            <a:spAutoFit/>
          </a:bodyPr>
          <a:lstStyle/>
          <a:p>
            <a:r>
              <a:rPr lang="zh-TW" altLang="zh-TW" sz="2000" b="1" u="sng" smtClean="0">
                <a:latin typeface="微軟正黑體" panose="020B0604030504040204" pitchFamily="34" charset="-120"/>
                <a:ea typeface="微軟正黑體" panose="020B0604030504040204" pitchFamily="34" charset="-120"/>
              </a:rPr>
              <a:t>國保隊長謾駡法輪功當場猝死</a:t>
            </a:r>
          </a:p>
          <a:p>
            <a:r>
              <a:rPr lang="en-US" altLang="zh-TW" sz="2000">
                <a:latin typeface="微軟正黑體" panose="020B0604030504040204" pitchFamily="34" charset="-120"/>
                <a:ea typeface="微軟正黑體" panose="020B0604030504040204" pitchFamily="34" charset="-120"/>
              </a:rPr>
              <a:t> </a:t>
            </a:r>
            <a:r>
              <a:rPr lang="zh-TW" altLang="zh-TW" sz="2000" smtClean="0">
                <a:latin typeface="微軟正黑體" panose="020B0604030504040204" pitchFamily="34" charset="-120"/>
                <a:ea typeface="微軟正黑體" panose="020B0604030504040204" pitchFamily="34" charset="-120"/>
              </a:rPr>
              <a:t>遼寧普蘭店市國保大隊長</a:t>
            </a:r>
            <a:r>
              <a:rPr lang="zh-TW" altLang="zh-TW" sz="2000" b="1" smtClean="0">
                <a:solidFill>
                  <a:srgbClr val="00B050"/>
                </a:solidFill>
                <a:latin typeface="微軟正黑體" panose="020B0604030504040204" pitchFamily="34" charset="-120"/>
                <a:ea typeface="微軟正黑體" panose="020B0604030504040204" pitchFamily="34" charset="-120"/>
              </a:rPr>
              <a:t>李紹舉</a:t>
            </a:r>
            <a:r>
              <a:rPr lang="zh-TW" altLang="zh-TW" sz="2000" smtClean="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2015</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2</a:t>
            </a:r>
            <a:r>
              <a:rPr lang="zh-TW" altLang="zh-TW"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9</a:t>
            </a:r>
            <a:r>
              <a:rPr lang="zh-TW" altLang="zh-TW" sz="2000" smtClean="0">
                <a:latin typeface="微軟正黑體" panose="020B0604030504040204" pitchFamily="34" charset="-120"/>
                <a:ea typeface="微軟正黑體" panose="020B0604030504040204" pitchFamily="34" charset="-120"/>
              </a:rPr>
              <a:t>日在佈置工作內部會議上，</a:t>
            </a:r>
            <a:endParaRPr lang="en-US" altLang="zh-TW"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大喊大叫，謾駡法輪功，企圖發起再一次迫害。李紹舉正起勁瘋狂的時候，</a:t>
            </a:r>
            <a:endParaRPr lang="en-US"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忽然一下子栽在桌子</a:t>
            </a:r>
            <a:r>
              <a:rPr lang="zh-TW" altLang="zh-TW" sz="2000">
                <a:latin typeface="微軟正黑體" panose="020B0604030504040204" pitchFamily="34" charset="-120"/>
                <a:ea typeface="微軟正黑體" panose="020B0604030504040204" pitchFamily="34" charset="-120"/>
              </a:rPr>
              <a:t>上</a:t>
            </a:r>
            <a:r>
              <a:rPr lang="zh-TW" altLang="zh-TW" sz="2000" smtClean="0">
                <a:latin typeface="微軟正黑體" panose="020B0604030504040204" pitchFamily="34" charset="-120"/>
                <a:ea typeface="微軟正黑體" panose="020B0604030504040204" pitchFamily="34" charset="-120"/>
              </a:rPr>
              <a:t>，</a:t>
            </a:r>
            <a:r>
              <a:rPr lang="zh-TW" altLang="zh-TW" sz="2000" smtClean="0">
                <a:solidFill>
                  <a:srgbClr val="FF0000"/>
                </a:solidFill>
                <a:latin typeface="微軟正黑體" panose="020B0604030504040204" pitchFamily="34" charset="-120"/>
                <a:ea typeface="微軟正黑體" panose="020B0604030504040204" pitchFamily="34" charset="-120"/>
              </a:rPr>
              <a:t>當場腦出血猝死</a:t>
            </a:r>
            <a:r>
              <a:rPr lang="zh-TW" altLang="zh-TW" sz="2000" smtClean="0">
                <a:latin typeface="微軟正黑體" panose="020B0604030504040204" pitchFamily="34" charset="-120"/>
                <a:ea typeface="微軟正黑體" panose="020B0604030504040204" pitchFamily="34" charset="-120"/>
              </a:rPr>
              <a:t>。</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b="1" u="sng" dirty="0">
              <a:latin typeface="微軟正黑體" panose="020B0604030504040204" pitchFamily="34" charset="-120"/>
              <a:ea typeface="微軟正黑體" panose="020B0604030504040204" pitchFamily="34" charset="-120"/>
            </a:endParaRPr>
          </a:p>
          <a:p>
            <a:r>
              <a:rPr lang="zh-TW" altLang="zh-TW" sz="2000" b="1" u="sng" smtClean="0">
                <a:latin typeface="微軟正黑體" panose="020B0604030504040204" pitchFamily="34" charset="-120"/>
                <a:ea typeface="微軟正黑體" panose="020B0604030504040204" pitchFamily="34" charset="-120"/>
              </a:rPr>
              <a:t>“先進典型”先進了地獄</a:t>
            </a:r>
          </a:p>
          <a:p>
            <a:r>
              <a:rPr lang="zh-TW" altLang="zh-TW" sz="2000" b="1" smtClean="0">
                <a:solidFill>
                  <a:srgbClr val="00B050"/>
                </a:solidFill>
                <a:latin typeface="微軟正黑體" panose="020B0604030504040204" pitchFamily="34" charset="-120"/>
                <a:ea typeface="微軟正黑體" panose="020B0604030504040204" pitchFamily="34" charset="-120"/>
              </a:rPr>
              <a:t>潘石</a:t>
            </a:r>
            <a:r>
              <a:rPr lang="zh-TW" altLang="zh-TW" sz="2000" smtClean="0">
                <a:latin typeface="微軟正黑體" panose="020B0604030504040204" pitchFamily="34" charset="-120"/>
                <a:ea typeface="微軟正黑體" panose="020B0604030504040204" pitchFamily="34" charset="-120"/>
              </a:rPr>
              <a:t>，朝陽縣柳城派出所所長，瘋狂迫害法輪功，</a:t>
            </a:r>
            <a:endParaRPr lang="en-US" altLang="zh-TW"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被朝陽市“</a:t>
            </a:r>
            <a:r>
              <a:rPr lang="en-US" altLang="zh-TW" sz="2000" smtClean="0">
                <a:latin typeface="微軟正黑體" panose="020B0604030504040204" pitchFamily="34" charset="-120"/>
                <a:ea typeface="微軟正黑體" panose="020B0604030504040204" pitchFamily="34" charset="-120"/>
              </a:rPr>
              <a:t>610”</a:t>
            </a:r>
            <a:r>
              <a:rPr lang="zh-TW" altLang="zh-TW" sz="2000" smtClean="0">
                <a:latin typeface="微軟正黑體" panose="020B0604030504040204" pitchFamily="34" charset="-120"/>
                <a:ea typeface="微軟正黑體" panose="020B0604030504040204" pitchFamily="34" charset="-120"/>
              </a:rPr>
              <a:t>樹為“先進典型”。潘石在城鄉演講</a:t>
            </a:r>
            <a:r>
              <a:rPr lang="en-US" altLang="zh-TW" sz="2000" smtClean="0">
                <a:latin typeface="微軟正黑體" panose="020B0604030504040204" pitchFamily="34" charset="-120"/>
                <a:ea typeface="微軟正黑體" panose="020B0604030504040204" pitchFamily="34" charset="-120"/>
              </a:rPr>
              <a:t>20</a:t>
            </a:r>
            <a:r>
              <a:rPr lang="zh-TW" altLang="zh-TW" sz="2000" smtClean="0">
                <a:latin typeface="微軟正黑體" panose="020B0604030504040204" pitchFamily="34" charset="-120"/>
                <a:ea typeface="微軟正黑體" panose="020B0604030504040204" pitchFamily="34" charset="-120"/>
              </a:rPr>
              <a:t>場，</a:t>
            </a:r>
            <a:endParaRPr lang="en-US" altLang="zh-TW"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他演講時叫囂：“我不怕報應，就打、就抓，共產黨我跟定了！”</a:t>
            </a:r>
            <a:endParaRPr lang="en-US" altLang="zh-TW"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兩個月後，</a:t>
            </a:r>
            <a:r>
              <a:rPr lang="en-US" altLang="zh-TW" sz="2000" smtClean="0">
                <a:latin typeface="微軟正黑體" panose="020B0604030504040204" pitchFamily="34" charset="-120"/>
                <a:ea typeface="微軟正黑體" panose="020B0604030504040204" pitchFamily="34" charset="-120"/>
              </a:rPr>
              <a:t>2010</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19</a:t>
            </a:r>
            <a:r>
              <a:rPr lang="zh-TW" altLang="zh-TW" sz="2000" dirty="0">
                <a:latin typeface="微軟正黑體" panose="020B0604030504040204" pitchFamily="34" charset="-120"/>
                <a:ea typeface="微軟正黑體" panose="020B0604030504040204" pitchFamily="34" charset="-120"/>
              </a:rPr>
              <a:t>日，潘石</a:t>
            </a:r>
            <a:r>
              <a:rPr lang="zh-TW" altLang="zh-TW" sz="2000">
                <a:latin typeface="微軟正黑體" panose="020B0604030504040204" pitchFamily="34" charset="-120"/>
                <a:ea typeface="微軟正黑體" panose="020B0604030504040204" pitchFamily="34" charset="-120"/>
              </a:rPr>
              <a:t>在</a:t>
            </a:r>
            <a:r>
              <a:rPr lang="en-US" altLang="zh-TW" sz="2000" smtClean="0">
                <a:latin typeface="微軟正黑體" panose="020B0604030504040204" pitchFamily="34" charset="-120"/>
                <a:ea typeface="微軟正黑體" panose="020B0604030504040204" pitchFamily="34" charset="-120"/>
              </a:rPr>
              <a:t>41</a:t>
            </a:r>
            <a:r>
              <a:rPr lang="zh-TW" altLang="zh-TW" sz="2000" smtClean="0">
                <a:latin typeface="微軟正黑體" panose="020B0604030504040204" pitchFamily="34" charset="-120"/>
                <a:ea typeface="微軟正黑體" panose="020B0604030504040204" pitchFamily="34" charset="-120"/>
              </a:rPr>
              <a:t>歲生日那天</a:t>
            </a:r>
            <a:r>
              <a:rPr lang="zh-TW" altLang="zh-TW" sz="2000" smtClean="0">
                <a:solidFill>
                  <a:srgbClr val="FF0000"/>
                </a:solidFill>
                <a:latin typeface="微軟正黑體" panose="020B0604030504040204" pitchFamily="34" charset="-120"/>
                <a:ea typeface="微軟正黑體" panose="020B0604030504040204" pitchFamily="34" charset="-120"/>
              </a:rPr>
              <a:t>暴死</a:t>
            </a:r>
            <a:r>
              <a:rPr lang="zh-TW" altLang="zh-TW" sz="2000" smtClean="0">
                <a:latin typeface="微軟正黑體" panose="020B0604030504040204" pitchFamily="34" charset="-120"/>
                <a:ea typeface="微軟正黑體" panose="020B0604030504040204" pitchFamily="34" charset="-120"/>
              </a:rPr>
              <a:t>，</a:t>
            </a:r>
            <a:r>
              <a:rPr lang="zh-TW" altLang="zh-TW" sz="2000" smtClean="0">
                <a:solidFill>
                  <a:srgbClr val="FF0000"/>
                </a:solidFill>
                <a:latin typeface="微軟正黑體" panose="020B0604030504040204" pitchFamily="34" charset="-120"/>
                <a:ea typeface="微軟正黑體" panose="020B0604030504040204" pitchFamily="34" charset="-120"/>
              </a:rPr>
              <a:t>“先進”了地獄。</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b="1" smtClean="0">
                <a:solidFill>
                  <a:srgbClr val="00B050"/>
                </a:solidFill>
                <a:latin typeface="微軟正黑體" panose="020B0604030504040204" pitchFamily="34" charset="-120"/>
                <a:ea typeface="微軟正黑體" panose="020B0604030504040204" pitchFamily="34" charset="-120"/>
              </a:rPr>
              <a:t>劉忠波</a:t>
            </a:r>
            <a:r>
              <a:rPr lang="zh-TW" altLang="zh-TW" sz="2000" smtClean="0">
                <a:latin typeface="微軟正黑體" panose="020B0604030504040204" pitchFamily="34" charset="-120"/>
                <a:ea typeface="微軟正黑體" panose="020B0604030504040204" pitchFamily="34" charset="-120"/>
              </a:rPr>
              <a:t>先後擔任瓦房店複州城鎮和駝山鄉派出所所長，非法抓捕、毆打法輪功學員。</a:t>
            </a:r>
            <a:r>
              <a:rPr lang="en-US" altLang="zh-TW" sz="2000" smtClean="0">
                <a:latin typeface="微軟正黑體" panose="020B0604030504040204" pitchFamily="34" charset="-120"/>
                <a:ea typeface="微軟正黑體" panose="020B0604030504040204" pitchFamily="34" charset="-120"/>
              </a:rPr>
              <a:t>2004</a:t>
            </a:r>
            <a:r>
              <a:rPr lang="zh-TW" altLang="zh-TW" sz="2000">
                <a:latin typeface="微軟正黑體" panose="020B0604030504040204" pitchFamily="34" charset="-120"/>
                <a:ea typeface="微軟正黑體" panose="020B0604030504040204" pitchFamily="34" charset="-120"/>
              </a:rPr>
              <a:t>年</a:t>
            </a:r>
            <a:r>
              <a:rPr lang="en-US" altLang="zh-TW" sz="2000" smtClean="0">
                <a:latin typeface="微軟正黑體" panose="020B0604030504040204" pitchFamily="34" charset="-120"/>
                <a:ea typeface="微軟正黑體" panose="020B0604030504040204" pitchFamily="34" charset="-120"/>
              </a:rPr>
              <a:t>11</a:t>
            </a:r>
            <a:r>
              <a:rPr lang="zh-TW" altLang="zh-TW" sz="2000" smtClean="0">
                <a:latin typeface="微軟正黑體" panose="020B0604030504040204" pitchFamily="34" charset="-120"/>
                <a:ea typeface="微軟正黑體" panose="020B0604030504040204" pitchFamily="34" charset="-120"/>
              </a:rPr>
              <a:t>月，在一次乘車途中，劉忠波從車窗探出頭來向後望，</a:t>
            </a:r>
            <a:endParaRPr lang="en-US" altLang="zh-TW"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被後面開來的一輛</a:t>
            </a:r>
            <a:r>
              <a:rPr lang="zh-TW" altLang="zh-TW" sz="2000" smtClean="0">
                <a:solidFill>
                  <a:srgbClr val="FF0000"/>
                </a:solidFill>
                <a:latin typeface="微軟正黑體" panose="020B0604030504040204" pitchFamily="34" charset="-120"/>
                <a:ea typeface="微軟正黑體" panose="020B0604030504040204" pitchFamily="34" charset="-120"/>
              </a:rPr>
              <a:t>大貨車撞到頭部，當場死亡，身首異處</a:t>
            </a:r>
            <a:r>
              <a:rPr lang="zh-TW" altLang="zh-TW" sz="2000" smtClean="0">
                <a:latin typeface="微軟正黑體" panose="020B0604030504040204" pitchFamily="34" charset="-120"/>
                <a:ea typeface="微軟正黑體" panose="020B0604030504040204" pitchFamily="34" charset="-120"/>
              </a:rPr>
              <a:t>。</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b="1" dirty="0">
                <a:solidFill>
                  <a:srgbClr val="00B050"/>
                </a:solidFill>
                <a:latin typeface="微軟正黑體" panose="020B0604030504040204" pitchFamily="34" charset="-120"/>
                <a:ea typeface="微軟正黑體" panose="020B0604030504040204" pitchFamily="34" charset="-120"/>
              </a:rPr>
              <a:t>郝</a:t>
            </a:r>
            <a:r>
              <a:rPr lang="zh-TW" altLang="zh-TW" sz="2000" b="1">
                <a:solidFill>
                  <a:srgbClr val="00B050"/>
                </a:solidFill>
                <a:latin typeface="微軟正黑體" panose="020B0604030504040204" pitchFamily="34" charset="-120"/>
                <a:ea typeface="微軟正黑體" panose="020B0604030504040204" pitchFamily="34" charset="-120"/>
              </a:rPr>
              <a:t>建</a:t>
            </a:r>
            <a:r>
              <a:rPr lang="zh-TW" altLang="zh-TW" sz="2000" b="1" smtClean="0">
                <a:solidFill>
                  <a:srgbClr val="00B050"/>
                </a:solidFill>
                <a:latin typeface="微軟正黑體" panose="020B0604030504040204" pitchFamily="34" charset="-120"/>
                <a:ea typeface="微軟正黑體" panose="020B0604030504040204" pitchFamily="34" charset="-120"/>
              </a:rPr>
              <a:t>光</a:t>
            </a:r>
            <a:r>
              <a:rPr lang="zh-TW" altLang="zh-TW" sz="2000" smtClean="0">
                <a:latin typeface="微軟正黑體" panose="020B0604030504040204" pitchFamily="34" charset="-120"/>
                <a:ea typeface="微軟正黑體" panose="020B0604030504040204" pitchFamily="34" charset="-120"/>
              </a:rPr>
              <a:t>，撫順市國保支隊長，非法抓捕法輪功學員，動輒實施“上大掛”、</a:t>
            </a:r>
            <a:endParaRPr lang="en-US" altLang="zh-TW"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電擊、“老虎凳”、“劈腿”等酷刑。郝建光於</a:t>
            </a:r>
            <a:r>
              <a:rPr lang="en-US" altLang="zh-TW" sz="2000" smtClean="0">
                <a:latin typeface="微軟正黑體" panose="020B0604030504040204" pitchFamily="34" charset="-120"/>
                <a:ea typeface="微軟正黑體" panose="020B0604030504040204" pitchFamily="34" charset="-120"/>
              </a:rPr>
              <a:t>2011</a:t>
            </a:r>
            <a:r>
              <a:rPr lang="zh-TW" altLang="zh-TW" sz="2000" smtClean="0">
                <a:latin typeface="微軟正黑體" panose="020B0604030504040204" pitchFamily="34" charset="-120"/>
                <a:ea typeface="微軟正黑體" panose="020B0604030504040204" pitchFamily="34" charset="-120"/>
              </a:rPr>
              <a:t>年以貪贓訪民的钜款，被判</a:t>
            </a:r>
            <a:r>
              <a:rPr lang="zh-TW" altLang="zh-TW" sz="2000" smtClean="0">
                <a:solidFill>
                  <a:srgbClr val="FF0000"/>
                </a:solidFill>
                <a:latin typeface="微軟正黑體" panose="020B0604030504040204" pitchFamily="34" charset="-120"/>
                <a:ea typeface="微軟正黑體" panose="020B0604030504040204" pitchFamily="34" charset="-120"/>
              </a:rPr>
              <a:t>無期徒刑</a:t>
            </a:r>
            <a:r>
              <a:rPr lang="zh-TW" altLang="zh-TW" sz="2000" smtClean="0">
                <a:latin typeface="微軟正黑體" panose="020B0604030504040204" pitchFamily="34" charset="-120"/>
                <a:ea typeface="微軟正黑體" panose="020B0604030504040204" pitchFamily="34" charset="-120"/>
              </a:rPr>
              <a:t>，</a:t>
            </a:r>
            <a:r>
              <a:rPr lang="zh-TW" altLang="zh-TW" sz="2000" smtClean="0">
                <a:solidFill>
                  <a:srgbClr val="FF0000"/>
                </a:solidFill>
                <a:latin typeface="微軟正黑體" panose="020B0604030504040204" pitchFamily="34" charset="-120"/>
                <a:ea typeface="微軟正黑體" panose="020B0604030504040204" pitchFamily="34" charset="-120"/>
              </a:rPr>
              <a:t>在執行判決的前</a:t>
            </a:r>
            <a:r>
              <a:rPr lang="en-US" altLang="zh-TW" sz="2000" smtClean="0">
                <a:solidFill>
                  <a:srgbClr val="FF0000"/>
                </a:solidFill>
                <a:latin typeface="微軟正黑體" panose="020B0604030504040204" pitchFamily="34" charset="-120"/>
                <a:ea typeface="微軟正黑體" panose="020B0604030504040204" pitchFamily="34" charset="-120"/>
              </a:rPr>
              <a:t>3</a:t>
            </a:r>
            <a:r>
              <a:rPr lang="zh-TW" altLang="zh-TW" sz="2000" smtClean="0">
                <a:solidFill>
                  <a:srgbClr val="FF0000"/>
                </a:solidFill>
                <a:latin typeface="微軟正黑體" panose="020B0604030504040204" pitchFamily="34" charset="-120"/>
                <a:ea typeface="微軟正黑體" panose="020B0604030504040204" pitchFamily="34" charset="-120"/>
              </a:rPr>
              <a:t>天，死于瀋陽公安局看守所</a:t>
            </a:r>
            <a:r>
              <a:rPr lang="zh-TW" altLang="zh-TW" sz="2000" smtClean="0">
                <a:latin typeface="微軟正黑體" panose="020B0604030504040204" pitchFamily="34" charset="-120"/>
                <a:ea typeface="微軟正黑體" panose="020B0604030504040204" pitchFamily="34" charset="-120"/>
              </a:rPr>
              <a:t>。</a:t>
            </a:r>
            <a:endParaRPr lang="zh-TW" altLang="zh-TW" sz="2000"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104940"/>
            <a:ext cx="4575291" cy="584775"/>
          </a:xfrm>
          <a:prstGeom prst="rect">
            <a:avLst/>
          </a:prstGeom>
        </p:spPr>
        <p:txBody>
          <a:bodyPr wrap="none">
            <a:spAutoFit/>
          </a:bodyPr>
          <a:lstStyle/>
          <a:p>
            <a:r>
              <a:rPr lang="en-US" altLang="zh-TW" sz="3200" b="1" dirty="0">
                <a:solidFill>
                  <a:srgbClr val="FFFF00"/>
                </a:solidFill>
                <a:latin typeface="微軟正黑體" panose="020B0604030504040204" pitchFamily="34" charset="-120"/>
                <a:ea typeface="微軟正黑體" panose="020B0604030504040204" pitchFamily="34" charset="-120"/>
              </a:rPr>
              <a:t>15. </a:t>
            </a:r>
            <a:r>
              <a:rPr lang="zh-TW" altLang="en-US" sz="3200" b="1" dirty="0" smtClean="0">
                <a:solidFill>
                  <a:srgbClr val="FFFF00"/>
                </a:solidFill>
                <a:latin typeface="微軟正黑體" panose="020B0604030504040204" pitchFamily="34" charset="-120"/>
                <a:ea typeface="微軟正黑體" panose="020B0604030504040204" pitchFamily="34" charset="-120"/>
              </a:rPr>
              <a:t>惡人遭惡報</a:t>
            </a:r>
            <a:r>
              <a:rPr lang="zh-TW" altLang="zh-TW" sz="3200" b="1" dirty="0" smtClean="0">
                <a:solidFill>
                  <a:srgbClr val="FFFF00"/>
                </a:solidFill>
                <a:latin typeface="微軟正黑體" panose="020B0604030504040204" pitchFamily="34" charset="-120"/>
                <a:ea typeface="微軟正黑體" panose="020B0604030504040204" pitchFamily="34" charset="-120"/>
              </a:rPr>
              <a:t>典型</a:t>
            </a:r>
            <a:r>
              <a:rPr lang="zh-TW" altLang="zh-TW" sz="3200" b="1" dirty="0">
                <a:solidFill>
                  <a:srgbClr val="FFFF00"/>
                </a:solidFill>
                <a:latin typeface="微軟正黑體" panose="020B0604030504040204" pitchFamily="34" charset="-120"/>
                <a:ea typeface="微軟正黑體" panose="020B0604030504040204" pitchFamily="34" charset="-120"/>
              </a:rPr>
              <a:t>案例</a:t>
            </a:r>
          </a:p>
        </p:txBody>
      </p:sp>
      <p:sp>
        <p:nvSpPr>
          <p:cNvPr id="4" name="矩形 3"/>
          <p:cNvSpPr/>
          <p:nvPr/>
        </p:nvSpPr>
        <p:spPr>
          <a:xfrm>
            <a:off x="3635896" y="6519446"/>
            <a:ext cx="5328592" cy="338554"/>
          </a:xfrm>
          <a:prstGeom prst="rect">
            <a:avLst/>
          </a:prstGeom>
        </p:spPr>
        <p:txBody>
          <a:bodyPr wrap="square">
            <a:spAutoFit/>
          </a:bodyPr>
          <a:lstStyle/>
          <a:p>
            <a:r>
              <a:rPr lang="en-US"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大</a:t>
            </a:r>
            <a:r>
              <a:rPr lang="zh-TW" altLang="en-US" sz="1600">
                <a:latin typeface="微軟正黑體" panose="020B0604030504040204" pitchFamily="34" charset="-120"/>
                <a:ea typeface="微軟正黑體" panose="020B0604030504040204" pitchFamily="34" charset="-120"/>
              </a:rPr>
              <a:t>紀元</a:t>
            </a:r>
            <a:r>
              <a:rPr lang="en-US" altLang="zh-TW" sz="1600" smtClean="0">
                <a:latin typeface="微軟正黑體" panose="020B0604030504040204" pitchFamily="34" charset="-120"/>
                <a:ea typeface="微軟正黑體" panose="020B0604030504040204" pitchFamily="34" charset="-120"/>
              </a:rPr>
              <a:t>】</a:t>
            </a:r>
            <a:r>
              <a:rPr lang="zh-TW" altLang="zh-TW" sz="1600" smtClean="0">
                <a:latin typeface="微軟正黑體" panose="020B0604030504040204" pitchFamily="34" charset="-120"/>
                <a:ea typeface="微軟正黑體" panose="020B0604030504040204" pitchFamily="34" charset="-120"/>
              </a:rPr>
              <a:t>迫害法輪功遭厄運　明慧網記載</a:t>
            </a:r>
            <a:r>
              <a:rPr lang="en-US" altLang="zh-TW" sz="1600" smtClean="0">
                <a:latin typeface="微軟正黑體" panose="020B0604030504040204" pitchFamily="34" charset="-120"/>
                <a:ea typeface="微軟正黑體" panose="020B0604030504040204" pitchFamily="34" charset="-120"/>
              </a:rPr>
              <a:t>7</a:t>
            </a:r>
            <a:r>
              <a:rPr lang="zh-TW" altLang="zh-TW" sz="1600" smtClean="0">
                <a:latin typeface="微軟正黑體" panose="020B0604030504040204" pitchFamily="34" charset="-120"/>
                <a:ea typeface="微軟正黑體" panose="020B0604030504040204" pitchFamily="34" charset="-120"/>
              </a:rPr>
              <a:t>省約</a:t>
            </a:r>
            <a:r>
              <a:rPr lang="en-US" altLang="zh-TW" sz="1600" smtClean="0">
                <a:latin typeface="微軟正黑體" panose="020B0604030504040204" pitchFamily="34" charset="-120"/>
                <a:ea typeface="微軟正黑體" panose="020B0604030504040204" pitchFamily="34" charset="-120"/>
              </a:rPr>
              <a:t>7</a:t>
            </a:r>
            <a:r>
              <a:rPr lang="zh-TW" altLang="zh-TW" sz="1600" dirty="0">
                <a:latin typeface="微軟正黑體" panose="020B0604030504040204" pitchFamily="34" charset="-120"/>
                <a:ea typeface="微軟正黑體" panose="020B0604030504040204" pitchFamily="34" charset="-120"/>
              </a:rPr>
              <a:t>千案例</a:t>
            </a:r>
          </a:p>
        </p:txBody>
      </p:sp>
    </p:spTree>
    <p:extLst>
      <p:ext uri="{BB962C8B-B14F-4D97-AF65-F5344CB8AC3E}">
        <p14:creationId xmlns:p14="http://schemas.microsoft.com/office/powerpoint/2010/main" val="527040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p:cNvSpPr/>
          <p:nvPr/>
        </p:nvSpPr>
        <p:spPr>
          <a:xfrm>
            <a:off x="0" y="0"/>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文字方塊 1"/>
          <p:cNvSpPr txBox="1"/>
          <p:nvPr/>
        </p:nvSpPr>
        <p:spPr>
          <a:xfrm>
            <a:off x="120920" y="58493"/>
            <a:ext cx="3253411" cy="584275"/>
          </a:xfrm>
          <a:prstGeom prst="rect">
            <a:avLst/>
          </a:prstGeom>
          <a:noFill/>
        </p:spPr>
        <p:txBody>
          <a:bodyPr wrap="none" lIns="90942" tIns="45472" rIns="90942" bIns="45472" rtlCol="0">
            <a:spAutoFit/>
          </a:bodyPr>
          <a:lstStyle/>
          <a:p>
            <a:pPr fontAlgn="base"/>
            <a:r>
              <a:rPr lang="en-US" altLang="zh-TW" sz="3200" b="1" dirty="0">
                <a:solidFill>
                  <a:srgbClr val="0070C0"/>
                </a:solidFill>
                <a:latin typeface="微軟正黑體" panose="020B0604030504040204" pitchFamily="34" charset="-120"/>
                <a:ea typeface="微軟正黑體" panose="020B0604030504040204" pitchFamily="34" charset="-120"/>
              </a:rPr>
              <a:t>16-1</a:t>
            </a:r>
            <a:r>
              <a:rPr lang="en-US" altLang="zh-TW" sz="3200" b="1" dirty="0" smtClean="0">
                <a:solidFill>
                  <a:srgbClr val="0070C0"/>
                </a:solidFill>
                <a:latin typeface="微軟正黑體" panose="020B0604030504040204" pitchFamily="34" charset="-120"/>
                <a:ea typeface="微軟正黑體" panose="020B0604030504040204" pitchFamily="34" charset="-120"/>
              </a:rPr>
              <a:t>.</a:t>
            </a:r>
            <a:r>
              <a:rPr lang="zh-TW" altLang="en-US" sz="3200" b="1" dirty="0" smtClean="0">
                <a:solidFill>
                  <a:srgbClr val="0070C0"/>
                </a:solidFill>
                <a:latin typeface="微軟正黑體" panose="020B0604030504040204" pitchFamily="34" charset="-120"/>
                <a:ea typeface="微軟正黑體" panose="020B0604030504040204" pitchFamily="34" charset="-120"/>
              </a:rPr>
              <a:t>切入點參考</a:t>
            </a:r>
            <a:endParaRPr lang="zh-TW" altLang="en-US" sz="3200" b="1" dirty="0">
              <a:solidFill>
                <a:srgbClr val="0070C0"/>
              </a:solidFill>
              <a:latin typeface="微軟正黑體" panose="020B0604030504040204" pitchFamily="34" charset="-120"/>
              <a:ea typeface="微軟正黑體" panose="020B0604030504040204" pitchFamily="34" charset="-120"/>
            </a:endParaRPr>
          </a:p>
        </p:txBody>
      </p:sp>
      <p:sp>
        <p:nvSpPr>
          <p:cNvPr id="4" name="矩形 3"/>
          <p:cNvSpPr/>
          <p:nvPr/>
        </p:nvSpPr>
        <p:spPr>
          <a:xfrm>
            <a:off x="47053" y="764703"/>
            <a:ext cx="9036496" cy="5970865"/>
          </a:xfrm>
          <a:prstGeom prst="rect">
            <a:avLst/>
          </a:prstGeom>
        </p:spPr>
        <p:txBody>
          <a:bodyPr wrap="square">
            <a:spAutoFit/>
          </a:bodyPr>
          <a:lstStyle/>
          <a:p>
            <a:r>
              <a:rPr lang="zh-CN" altLang="en-US" sz="2000" b="1" smtClean="0">
                <a:solidFill>
                  <a:srgbClr val="0070C0"/>
                </a:solidFill>
                <a:latin typeface="微軟正黑體" panose="020B0604030504040204" pitchFamily="34" charset="-120"/>
                <a:ea typeface="微軟正黑體" panose="020B0604030504040204" pitchFamily="34" charset="-120"/>
              </a:rPr>
              <a:t>切入點參考</a:t>
            </a:r>
            <a:r>
              <a:rPr lang="en-US" altLang="zh-CN" sz="2000" b="1" smtClean="0">
                <a:solidFill>
                  <a:srgbClr val="0070C0"/>
                </a:solidFill>
                <a:latin typeface="微軟正黑體" panose="020B0604030504040204" pitchFamily="34" charset="-120"/>
                <a:ea typeface="微軟正黑體" panose="020B0604030504040204" pitchFamily="34" charset="-120"/>
              </a:rPr>
              <a:t>1</a:t>
            </a:r>
            <a:r>
              <a:rPr lang="zh-CN" altLang="en-US" sz="2000" b="1" dirty="0">
                <a:solidFill>
                  <a:srgbClr val="0070C0"/>
                </a:solidFill>
                <a:latin typeface="微軟正黑體" panose="020B0604030504040204" pitchFamily="34" charset="-120"/>
                <a:ea typeface="微軟正黑體" panose="020B0604030504040204" pitchFamily="34" charset="-120"/>
              </a:rPr>
              <a:t>：</a:t>
            </a:r>
            <a:endParaRPr lang="en-US" sz="2000" b="1" dirty="0">
              <a:solidFill>
                <a:srgbClr val="0070C0"/>
              </a:solidFill>
              <a:latin typeface="微軟正黑體" panose="020B0604030504040204" pitchFamily="34" charset="-120"/>
              <a:ea typeface="微軟正黑體" panose="020B0604030504040204" pitchFamily="34" charset="-120"/>
            </a:endParaRPr>
          </a:p>
          <a:p>
            <a:r>
              <a:rPr lang="zh-CN" altLang="en-US" smtClean="0">
                <a:latin typeface="微軟正黑體" panose="020B0604030504040204" pitchFamily="34" charset="-120"/>
                <a:ea typeface="微軟正黑體" panose="020B0604030504040204" pitchFamily="34" charset="-120"/>
              </a:rPr>
              <a:t>張主任，您好！現在從高層到民眾都在議論對法輪功的迫害就要停止了，這種情況下如何保護好自己和家人很重要。因為國內資訊封鎖，好多新聞您可能不知道</a:t>
            </a:r>
            <a:r>
              <a:rPr lang="en-US" smtClean="0">
                <a:latin typeface="微軟正黑體" panose="020B0604030504040204" pitchFamily="34" charset="-120"/>
                <a:ea typeface="微軟正黑體" panose="020B0604030504040204" pitchFamily="34" charset="-120"/>
              </a:rPr>
              <a:t>…</a:t>
            </a:r>
            <a:endParaRPr lang="en-US" dirty="0">
              <a:latin typeface="微軟正黑體" panose="020B0604030504040204" pitchFamily="34" charset="-120"/>
              <a:ea typeface="微軟正黑體" panose="020B0604030504040204" pitchFamily="34" charset="-120"/>
            </a:endParaRPr>
          </a:p>
          <a:p>
            <a:r>
              <a:rPr lang="en-US" dirty="0">
                <a:latin typeface="微軟正黑體" panose="020B0604030504040204" pitchFamily="34" charset="-120"/>
                <a:ea typeface="微軟正黑體" panose="020B0604030504040204" pitchFamily="34" charset="-120"/>
              </a:rPr>
              <a:t> </a:t>
            </a:r>
          </a:p>
          <a:p>
            <a:r>
              <a:rPr lang="zh-CN" altLang="en-US" b="1" smtClean="0">
                <a:latin typeface="微軟正黑體" panose="020B0604030504040204" pitchFamily="34" charset="-120"/>
                <a:ea typeface="微軟正黑體" panose="020B0604030504040204" pitchFamily="34" charset="-120"/>
              </a:rPr>
              <a:t>（根據情況講）</a:t>
            </a:r>
            <a:endParaRPr lang="en-US" b="1"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今年</a:t>
            </a:r>
            <a:r>
              <a:rPr lang="zh-TW" altLang="en-US" dirty="0">
                <a:latin typeface="微軟正黑體" panose="020B0604030504040204" pitchFamily="34" charset="-120"/>
                <a:ea typeface="微軟正黑體" panose="020B0604030504040204" pitchFamily="34" charset="-120"/>
              </a:rPr>
              <a:t>一月</a:t>
            </a:r>
            <a:r>
              <a:rPr lang="zh-TW" altLang="en-US">
                <a:latin typeface="微軟正黑體" panose="020B0604030504040204" pitchFamily="34" charset="-120"/>
                <a:ea typeface="微軟正黑體" panose="020B0604030504040204" pitchFamily="34" charset="-120"/>
              </a:rPr>
              <a:t>到</a:t>
            </a:r>
            <a:r>
              <a:rPr lang="zh-TW" altLang="en-US" smtClean="0">
                <a:latin typeface="微軟正黑體" panose="020B0604030504040204" pitchFamily="34" charset="-120"/>
                <a:ea typeface="微軟正黑體" panose="020B0604030504040204" pitchFamily="34" charset="-120"/>
              </a:rPr>
              <a:t>十月</a:t>
            </a:r>
            <a:r>
              <a:rPr lang="zh-CN" altLang="en-US" smtClean="0">
                <a:latin typeface="微軟正黑體" panose="020B0604030504040204" pitchFamily="34" charset="-120"/>
                <a:ea typeface="微軟正黑體" panose="020B0604030504040204" pitchFamily="34" charset="-120"/>
              </a:rPr>
              <a:t>，中國各地有</a:t>
            </a:r>
            <a:r>
              <a:rPr lang="en-US" altLang="zh-CN" smtClean="0">
                <a:latin typeface="微軟正黑體" panose="020B0604030504040204" pitchFamily="34" charset="-120"/>
                <a:ea typeface="微軟正黑體" panose="020B0604030504040204" pitchFamily="34" charset="-120"/>
              </a:rPr>
              <a:t>72</a:t>
            </a:r>
            <a:r>
              <a:rPr lang="zh-CN" altLang="en-US" smtClean="0">
                <a:latin typeface="微軟正黑體" panose="020B0604030504040204" pitchFamily="34" charset="-120"/>
                <a:ea typeface="微軟正黑體" panose="020B0604030504040204" pitchFamily="34" charset="-120"/>
              </a:rPr>
              <a:t>名法輪功學員被無罪釋放</a:t>
            </a:r>
            <a:r>
              <a:rPr lang="zh-TW" alt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近期網路公開中國新聞出版總署第</a:t>
            </a:r>
            <a:r>
              <a:rPr lang="en-US" smtClean="0">
                <a:latin typeface="微軟正黑體" panose="020B0604030504040204" pitchFamily="34" charset="-120"/>
                <a:ea typeface="微軟正黑體" panose="020B0604030504040204" pitchFamily="34" charset="-120"/>
              </a:rPr>
              <a:t>50</a:t>
            </a:r>
            <a:r>
              <a:rPr lang="zh-CN" altLang="en-US" smtClean="0">
                <a:latin typeface="微軟正黑體" panose="020B0604030504040204" pitchFamily="34" charset="-120"/>
                <a:ea typeface="微軟正黑體" panose="020B0604030504040204" pitchFamily="34" charset="-120"/>
              </a:rPr>
              <a:t>號令，廢除</a:t>
            </a:r>
            <a:r>
              <a:rPr lang="en-US" smtClean="0">
                <a:latin typeface="微軟正黑體" panose="020B0604030504040204" pitchFamily="34" charset="-120"/>
                <a:ea typeface="微軟正黑體" panose="020B0604030504040204" pitchFamily="34" charset="-120"/>
              </a:rPr>
              <a:t>99</a:t>
            </a:r>
            <a:r>
              <a:rPr lang="zh-CN" altLang="en-US" smtClean="0">
                <a:latin typeface="微軟正黑體" panose="020B0604030504040204" pitchFamily="34" charset="-120"/>
                <a:ea typeface="微軟正黑體" panose="020B0604030504040204" pitchFamily="34" charset="-120"/>
              </a:rPr>
              <a:t>年江澤民對法輪功書籍的出版禁令，承認法輪功書籍合法</a:t>
            </a:r>
            <a:r>
              <a:rPr lang="en-US" smtClean="0">
                <a:latin typeface="微軟正黑體" panose="020B0604030504040204" pitchFamily="34" charset="-120"/>
                <a:ea typeface="微軟正黑體" panose="020B0604030504040204" pitchFamily="34" charset="-120"/>
              </a:rPr>
              <a:t>, </a:t>
            </a:r>
            <a:r>
              <a:rPr lang="zh-CN" altLang="en-US" smtClean="0">
                <a:latin typeface="微軟正黑體" panose="020B0604030504040204" pitchFamily="34" charset="-120"/>
                <a:ea typeface="微軟正黑體" panose="020B0604030504040204" pitchFamily="34" charset="-120"/>
              </a:rPr>
              <a:t>說明中共從高層到地方，中共內部出現對迫害政策的抵制，反腐中落馬的都是緊跟江澤民迫害法輪功的人，最典型的例子就是江澤民下令成立的中共迫害法輪功的指揮系統‘</a:t>
            </a:r>
            <a:r>
              <a:rPr lang="en-US" smtClean="0">
                <a:latin typeface="微軟正黑體" panose="020B0604030504040204" pitchFamily="34" charset="-120"/>
                <a:ea typeface="微軟正黑體" panose="020B0604030504040204" pitchFamily="34" charset="-120"/>
              </a:rPr>
              <a:t>610</a:t>
            </a:r>
            <a:r>
              <a:rPr lang="en-US" dirty="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在中央的一二三把手，</a:t>
            </a:r>
            <a:r>
              <a:rPr lang="zh-CN" altLang="en-US">
                <a:latin typeface="微軟正黑體" panose="020B0604030504040204" pitchFamily="34" charset="-120"/>
                <a:ea typeface="微軟正黑體" panose="020B0604030504040204" pitchFamily="34" charset="-120"/>
              </a:rPr>
              <a:t>周永康</a:t>
            </a:r>
            <a:r>
              <a:rPr lang="zh-TW" alt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李東生和張越全部落馬，</a:t>
            </a:r>
            <a:endParaRPr lang="en-US" altLang="zh-CN" dirty="0">
              <a:latin typeface="微軟正黑體" panose="020B0604030504040204" pitchFamily="34" charset="-120"/>
              <a:ea typeface="微軟正黑體" panose="020B0604030504040204" pitchFamily="34" charset="-120"/>
            </a:endParaRPr>
          </a:p>
          <a:p>
            <a:r>
              <a:rPr lang="zh-TW" altLang="en-US" smtClean="0">
                <a:solidFill>
                  <a:schemeClr val="accent6">
                    <a:lumMod val="50000"/>
                  </a:schemeClr>
                </a:solidFill>
                <a:latin typeface="微軟正黑體" panose="020B0604030504040204" pitchFamily="34" charset="-120"/>
                <a:ea typeface="微軟正黑體" panose="020B0604030504040204" pitchFamily="34" charset="-120"/>
              </a:rPr>
              <a:t>遼寧</a:t>
            </a:r>
            <a:r>
              <a:rPr lang="zh-CN" altLang="en-US" smtClean="0">
                <a:latin typeface="微軟正黑體" panose="020B0604030504040204" pitchFamily="34" charset="-120"/>
                <a:ea typeface="微軟正黑體" panose="020B0604030504040204" pitchFamily="34" charset="-120"/>
              </a:rPr>
              <a:t>從</a:t>
            </a:r>
            <a:r>
              <a:rPr lang="zh-CN" altLang="en-US" smtClean="0">
                <a:solidFill>
                  <a:srgbClr val="00B050"/>
                </a:solidFill>
                <a:latin typeface="微軟正黑體" panose="020B0604030504040204" pitchFamily="34" charset="-120"/>
                <a:ea typeface="微軟正黑體" panose="020B0604030504040204" pitchFamily="34" charset="-120"/>
              </a:rPr>
              <a:t>薄熙來</a:t>
            </a:r>
            <a:r>
              <a:rPr lang="zh-CN" altLang="en-US" smtClean="0">
                <a:latin typeface="微軟正黑體" panose="020B0604030504040204" pitchFamily="34" charset="-120"/>
                <a:ea typeface="微軟正黑體" panose="020B0604030504040204" pitchFamily="34" charset="-120"/>
              </a:rPr>
              <a:t>到</a:t>
            </a:r>
            <a:r>
              <a:rPr lang="zh-TW" altLang="zh-TW" smtClean="0">
                <a:solidFill>
                  <a:srgbClr val="00B050"/>
                </a:solidFill>
                <a:latin typeface="微軟正黑體" panose="020B0604030504040204" pitchFamily="34" charset="-120"/>
                <a:ea typeface="微軟正黑體" panose="020B0604030504040204" pitchFamily="34" charset="-120"/>
              </a:rPr>
              <a:t>王瑉</a:t>
            </a:r>
            <a:r>
              <a:rPr lang="zh-CN" altLang="en-US" smtClean="0">
                <a:latin typeface="微軟正黑體" panose="020B0604030504040204" pitchFamily="34" charset="-120"/>
                <a:ea typeface="微軟正黑體" panose="020B0604030504040204" pitchFamily="34" charset="-120"/>
              </a:rPr>
              <a:t>都積極推行江澤民迫害政策，結果兩人都被</a:t>
            </a:r>
            <a:r>
              <a:rPr lang="zh-TW" altLang="en-US" smtClean="0">
                <a:latin typeface="微軟正黑體" panose="020B0604030504040204" pitchFamily="34" charset="-120"/>
                <a:ea typeface="微軟正黑體" panose="020B0604030504040204" pitchFamily="34" charset="-120"/>
              </a:rPr>
              <a:t>判</a:t>
            </a:r>
            <a:r>
              <a:rPr lang="zh-TW" altLang="en-US" smtClean="0">
                <a:solidFill>
                  <a:srgbClr val="FF0000"/>
                </a:solidFill>
                <a:latin typeface="微軟正黑體" panose="020B0604030504040204" pitchFamily="34" charset="-120"/>
                <a:ea typeface="微軟正黑體" panose="020B0604030504040204" pitchFamily="34" charset="-120"/>
              </a:rPr>
              <a:t>無期徒刑</a:t>
            </a:r>
            <a:r>
              <a:rPr lang="zh-CN" altLang="en-US" smtClean="0">
                <a:latin typeface="微軟正黑體" panose="020B0604030504040204" pitchFamily="34" charset="-120"/>
                <a:ea typeface="微軟正黑體" panose="020B0604030504040204" pitchFamily="34" charset="-120"/>
              </a:rPr>
              <a:t>，</a:t>
            </a:r>
            <a:endParaRPr lang="en-US" altLang="zh-CN"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遼寧省</a:t>
            </a:r>
            <a:r>
              <a:rPr lang="zh-TW" altLang="en-US" smtClean="0">
                <a:latin typeface="微軟正黑體" panose="020B0604030504040204" pitchFamily="34" charset="-120"/>
                <a:ea typeface="微軟正黑體" panose="020B0604030504040204" pitchFamily="34" charset="-120"/>
              </a:rPr>
              <a:t>因為</a:t>
            </a:r>
            <a:r>
              <a:rPr lang="zh-TW" altLang="zh-TW" smtClean="0">
                <a:latin typeface="微軟正黑體" panose="020B0604030504040204" pitchFamily="34" charset="-120"/>
                <a:ea typeface="微軟正黑體" panose="020B0604030504040204" pitchFamily="34" charset="-120"/>
              </a:rPr>
              <a:t>迫害法輪功</a:t>
            </a:r>
            <a:r>
              <a:rPr lang="zh-TW" altLang="en-US" smtClean="0">
                <a:latin typeface="微軟正黑體" panose="020B0604030504040204" pitchFamily="34" charset="-120"/>
                <a:ea typeface="微軟正黑體" panose="020B0604030504040204" pitchFamily="34" charset="-120"/>
              </a:rPr>
              <a:t>被</a:t>
            </a:r>
            <a:r>
              <a:rPr lang="zh-TW" altLang="en-US" smtClean="0">
                <a:solidFill>
                  <a:srgbClr val="0070C0"/>
                </a:solidFill>
                <a:latin typeface="微軟正黑體" panose="020B0604030504040204" pitchFamily="34" charset="-120"/>
                <a:ea typeface="微軟正黑體" panose="020B0604030504040204" pitchFamily="34" charset="-120"/>
              </a:rPr>
              <a:t>國際組織</a:t>
            </a:r>
            <a:r>
              <a:rPr lang="zh-TW" altLang="en-US" smtClean="0">
                <a:latin typeface="微軟正黑體" panose="020B0604030504040204" pitchFamily="34" charset="-120"/>
                <a:ea typeface="微軟正黑體" panose="020B0604030504040204" pitchFamily="34" charset="-120"/>
              </a:rPr>
              <a:t>追查</a:t>
            </a:r>
            <a:r>
              <a:rPr lang="zh-TW" altLang="en-US" dirty="0">
                <a:latin typeface="微軟正黑體" panose="020B0604030504040204" pitchFamily="34" charset="-120"/>
                <a:ea typeface="微軟正黑體" panose="020B0604030504040204" pitchFamily="34" charset="-120"/>
              </a:rPr>
              <a:t>的</a:t>
            </a:r>
            <a:r>
              <a:rPr lang="zh-CN" altLang="en-US" dirty="0">
                <a:latin typeface="微軟正黑體" panose="020B0604030504040204" pitchFamily="34" charset="-120"/>
                <a:ea typeface="微軟正黑體" panose="020B0604030504040204" pitchFamily="34" charset="-120"/>
              </a:rPr>
              <a:t>有</a:t>
            </a:r>
            <a:r>
              <a:rPr lang="en-US" altLang="zh-CN" dirty="0">
                <a:solidFill>
                  <a:srgbClr val="C00000"/>
                </a:solidFill>
                <a:latin typeface="微軟正黑體" panose="020B0604030504040204" pitchFamily="34" charset="-120"/>
                <a:ea typeface="微軟正黑體" panose="020B0604030504040204" pitchFamily="34" charset="-120"/>
              </a:rPr>
              <a:t>4868</a:t>
            </a:r>
            <a:r>
              <a:rPr lang="zh-TW" altLang="en-US" dirty="0">
                <a:solidFill>
                  <a:srgbClr val="C00000"/>
                </a:solidFill>
                <a:latin typeface="微軟正黑體" panose="020B0604030504040204" pitchFamily="34" charset="-120"/>
                <a:ea typeface="微軟正黑體" panose="020B0604030504040204" pitchFamily="34" charset="-120"/>
              </a:rPr>
              <a:t>人</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因迫害修煉人</a:t>
            </a:r>
            <a:r>
              <a:rPr lang="zh-TW" altLang="zh-TW" smtClean="0">
                <a:solidFill>
                  <a:srgbClr val="0070C0"/>
                </a:solidFill>
                <a:latin typeface="微軟正黑體" panose="020B0604030504040204" pitchFamily="34" charset="-120"/>
                <a:ea typeface="微軟正黑體" panose="020B0604030504040204" pitchFamily="34" charset="-120"/>
              </a:rPr>
              <a:t>遭厄運</a:t>
            </a:r>
            <a:r>
              <a:rPr lang="zh-TW" altLang="en-US" smtClean="0">
                <a:latin typeface="微軟正黑體" panose="020B0604030504040204" pitchFamily="34" charset="-120"/>
                <a:ea typeface="微軟正黑體" panose="020B0604030504040204" pitchFamily="34" charset="-120"/>
              </a:rPr>
              <a:t>各級人員</a:t>
            </a:r>
            <a:r>
              <a:rPr lang="zh-TW" altLang="en-US" smtClean="0">
                <a:solidFill>
                  <a:srgbClr val="C00000"/>
                </a:solidFill>
                <a:latin typeface="微軟正黑體" panose="020B0604030504040204" pitchFamily="34" charset="-120"/>
                <a:ea typeface="微軟正黑體" panose="020B0604030504040204" pitchFamily="34" charset="-120"/>
              </a:rPr>
              <a:t>多達上千人</a:t>
            </a:r>
            <a:r>
              <a:rPr lang="en-US" altLang="zh-TW" smtClean="0">
                <a:solidFill>
                  <a:srgbClr val="C00000"/>
                </a:solidFill>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有</a:t>
            </a:r>
            <a:r>
              <a:rPr lang="en-US" altLang="zh-TW" dirty="0">
                <a:solidFill>
                  <a:srgbClr val="C00000"/>
                </a:solidFill>
                <a:latin typeface="微軟正黑體" panose="020B0604030504040204" pitchFamily="34" charset="-120"/>
                <a:ea typeface="微軟正黑體" panose="020B0604030504040204" pitchFamily="34" charset="-120"/>
              </a:rPr>
              <a:t>1,049</a:t>
            </a:r>
            <a:r>
              <a:rPr lang="zh-TW" altLang="zh-TW" dirty="0">
                <a:solidFill>
                  <a:srgbClr val="C00000"/>
                </a:solidFill>
                <a:latin typeface="微軟正黑體" panose="020B0604030504040204" pitchFamily="34" charset="-120"/>
                <a:ea typeface="微軟正黑體" panose="020B0604030504040204" pitchFamily="34" charset="-120"/>
              </a:rPr>
              <a:t>名</a:t>
            </a:r>
            <a:r>
              <a:rPr lang="en-US" altLang="zh-TW" dirty="0">
                <a:solidFill>
                  <a:srgbClr val="C00000"/>
                </a:solidFill>
                <a:latin typeface="微軟正黑體" panose="020B0604030504040204" pitchFamily="34" charset="-120"/>
                <a:ea typeface="微軟正黑體" panose="020B0604030504040204" pitchFamily="34" charset="-120"/>
              </a:rPr>
              <a:t>)….</a:t>
            </a:r>
            <a:endParaRPr lang="en-US" altLang="zh-CN" dirty="0">
              <a:solidFill>
                <a:srgbClr val="C00000"/>
              </a:solidFill>
              <a:latin typeface="微軟正黑體" panose="020B0604030504040204" pitchFamily="34" charset="-120"/>
              <a:ea typeface="微軟正黑體" panose="020B0604030504040204" pitchFamily="34" charset="-120"/>
            </a:endParaRPr>
          </a:p>
          <a:p>
            <a:r>
              <a:rPr lang="en-US" dirty="0">
                <a:latin typeface="微軟正黑體" panose="020B0604030504040204" pitchFamily="34" charset="-120"/>
                <a:ea typeface="微軟正黑體" panose="020B0604030504040204" pitchFamily="34" charset="-120"/>
              </a:rPr>
              <a:t>…</a:t>
            </a:r>
            <a:r>
              <a:rPr lang="zh-CN" altLang="en-US" b="1" dirty="0">
                <a:latin typeface="微軟正黑體" panose="020B0604030504040204" pitchFamily="34" charset="-120"/>
                <a:ea typeface="微軟正黑體" panose="020B0604030504040204" pitchFamily="34" charset="-120"/>
              </a:rPr>
              <a:t>大法真相</a:t>
            </a:r>
            <a:endParaRPr lang="en-US" b="1" dirty="0">
              <a:latin typeface="微軟正黑體" panose="020B0604030504040204" pitchFamily="34" charset="-120"/>
              <a:ea typeface="微軟正黑體" panose="020B0604030504040204" pitchFamily="34" charset="-120"/>
            </a:endParaRPr>
          </a:p>
          <a:p>
            <a:r>
              <a:rPr lang="zh-CN" altLang="en-US" smtClean="0">
                <a:latin typeface="微軟正黑體" panose="020B0604030504040204" pitchFamily="34" charset="-120"/>
                <a:ea typeface="微軟正黑體" panose="020B0604030504040204" pitchFamily="34" charset="-120"/>
              </a:rPr>
              <a:t>（結語）：</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君子不立于危牆之下</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，打這個電話就是希望你認清形勢，不要參與迫害，退出中共的黨團隊組織，解除當初宣誓為它獻身的毒誓，您就是保護了自己和家人。</a:t>
            </a:r>
            <a:endParaRPr lang="en-US" altLang="zh-CN" dirty="0">
              <a:latin typeface="微軟正黑體" panose="020B0604030504040204" pitchFamily="34" charset="-120"/>
              <a:ea typeface="微軟正黑體" panose="020B0604030504040204" pitchFamily="34" charset="-120"/>
            </a:endParaRPr>
          </a:p>
          <a:p>
            <a:endParaRPr lang="en-US" altLang="zh-CN" b="1" dirty="0">
              <a:solidFill>
                <a:srgbClr val="0070C0"/>
              </a:solidFill>
              <a:latin typeface="微軟正黑體" panose="020B0604030504040204" pitchFamily="34" charset="-120"/>
              <a:ea typeface="微軟正黑體" panose="020B0604030504040204" pitchFamily="34" charset="-120"/>
            </a:endParaRPr>
          </a:p>
          <a:p>
            <a:r>
              <a:rPr lang="zh-CN" altLang="en-US" sz="2000" b="1" smtClean="0">
                <a:solidFill>
                  <a:srgbClr val="0070C0"/>
                </a:solidFill>
                <a:latin typeface="微軟正黑體" panose="020B0604030504040204" pitchFamily="34" charset="-120"/>
                <a:ea typeface="微軟正黑體" panose="020B0604030504040204" pitchFamily="34" charset="-120"/>
              </a:rPr>
              <a:t>切入點參考</a:t>
            </a:r>
            <a:r>
              <a:rPr lang="en-US" altLang="zh-CN" sz="2000" b="1" smtClean="0">
                <a:solidFill>
                  <a:srgbClr val="0070C0"/>
                </a:solidFill>
                <a:latin typeface="微軟正黑體" panose="020B0604030504040204" pitchFamily="34" charset="-120"/>
                <a:ea typeface="微軟正黑體" panose="020B0604030504040204" pitchFamily="34" charset="-120"/>
              </a:rPr>
              <a:t>2</a:t>
            </a:r>
            <a:r>
              <a:rPr lang="zh-CN" altLang="en-US" sz="2000" b="1" dirty="0">
                <a:solidFill>
                  <a:srgbClr val="0070C0"/>
                </a:solidFill>
                <a:latin typeface="微軟正黑體" panose="020B0604030504040204" pitchFamily="34" charset="-120"/>
                <a:ea typeface="微軟正黑體" panose="020B0604030504040204" pitchFamily="34" charset="-120"/>
              </a:rPr>
              <a:t>：</a:t>
            </a:r>
            <a:endParaRPr lang="en-US" sz="2000" dirty="0">
              <a:solidFill>
                <a:srgbClr val="0070C0"/>
              </a:solidFill>
              <a:latin typeface="微軟正黑體" panose="020B0604030504040204" pitchFamily="34" charset="-120"/>
              <a:ea typeface="微軟正黑體" panose="020B0604030504040204" pitchFamily="34" charset="-120"/>
            </a:endParaRPr>
          </a:p>
          <a:p>
            <a:r>
              <a:rPr lang="en-US" smtClean="0">
                <a:latin typeface="微軟正黑體" panose="020B0604030504040204" pitchFamily="34" charset="-120"/>
                <a:ea typeface="微軟正黑體" panose="020B0604030504040204" pitchFamily="34" charset="-120"/>
              </a:rPr>
              <a:t>X</a:t>
            </a:r>
            <a:r>
              <a:rPr lang="zh-CN" altLang="en-US" smtClean="0">
                <a:latin typeface="微軟正黑體" panose="020B0604030504040204" pitchFamily="34" charset="-120"/>
                <a:ea typeface="微軟正黑體" panose="020B0604030504040204" pitchFamily="34" charset="-120"/>
              </a:rPr>
              <a:t>主任，您好！現在我們領導中都在傳兩句話</a:t>
            </a:r>
            <a:r>
              <a:rPr lang="en-US" smtClean="0">
                <a:latin typeface="微軟正黑體" panose="020B0604030504040204" pitchFamily="34" charset="-120"/>
                <a:ea typeface="微軟正黑體" panose="020B0604030504040204" pitchFamily="34" charset="-120"/>
              </a:rPr>
              <a:t>” </a:t>
            </a:r>
            <a:r>
              <a:rPr lang="zh-CN" altLang="en-US" dirty="0">
                <a:latin typeface="微軟正黑體" panose="020B0604030504040204" pitchFamily="34" charset="-120"/>
                <a:ea typeface="微軟正黑體" panose="020B0604030504040204" pitchFamily="34" charset="-120"/>
              </a:rPr>
              <a:t>一</a:t>
            </a:r>
            <a:r>
              <a:rPr lang="zh-CN" altLang="en-US">
                <a:latin typeface="微軟正黑體" panose="020B0604030504040204" pitchFamily="34" charset="-120"/>
                <a:ea typeface="微軟正黑體" panose="020B0604030504040204" pitchFamily="34" charset="-120"/>
              </a:rPr>
              <a:t>是</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迫害法輪功的事情，千萬不要沾邊，後果太嚴重（或者請善待身邊的法輪功學員）</a:t>
            </a:r>
            <a:r>
              <a:rPr lang="en-US" smtClean="0">
                <a:latin typeface="微軟正黑體" panose="020B0604030504040204" pitchFamily="34" charset="-120"/>
                <a:ea typeface="微軟正黑體" panose="020B0604030504040204" pitchFamily="34" charset="-120"/>
              </a:rPr>
              <a:t>”</a:t>
            </a:r>
            <a:r>
              <a:rPr lang="zh-CN" altLang="en-US" dirty="0">
                <a:latin typeface="微軟正黑體" panose="020B0604030504040204" pitchFamily="34" charset="-120"/>
                <a:ea typeface="微軟正黑體" panose="020B0604030504040204" pitchFamily="34" charset="-120"/>
              </a:rPr>
              <a:t>；</a:t>
            </a:r>
            <a:endParaRPr lang="en-US" altLang="zh-CN" dirty="0">
              <a:latin typeface="微軟正黑體" panose="020B0604030504040204" pitchFamily="34" charset="-120"/>
              <a:ea typeface="微軟正黑體" panose="020B0604030504040204" pitchFamily="34" charset="-120"/>
            </a:endParaRPr>
          </a:p>
          <a:p>
            <a:r>
              <a:rPr lang="zh-CN" altLang="en-US" dirty="0">
                <a:latin typeface="微軟正黑體" panose="020B0604030504040204" pitchFamily="34" charset="-120"/>
                <a:ea typeface="微軟正黑體" panose="020B0604030504040204" pitchFamily="34" charset="-120"/>
              </a:rPr>
              <a:t>二</a:t>
            </a:r>
            <a:r>
              <a:rPr lang="zh-CN" altLang="en-US">
                <a:latin typeface="微軟正黑體" panose="020B0604030504040204" pitchFamily="34" charset="-120"/>
                <a:ea typeface="微軟正黑體" panose="020B0604030504040204" pitchFamily="34" charset="-120"/>
              </a:rPr>
              <a:t>是</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大家都在用化名退出以前加入的黨團隊，這是自保的最好方法</a:t>
            </a:r>
            <a:r>
              <a:rPr lang="en-US" smtClean="0">
                <a:latin typeface="微軟正黑體" panose="020B0604030504040204" pitchFamily="34" charset="-120"/>
                <a:ea typeface="微軟正黑體" panose="020B0604030504040204" pitchFamily="34" charset="-120"/>
              </a:rPr>
              <a:t>”…</a:t>
            </a:r>
            <a:endParaRPr 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21825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文字方塊 1"/>
          <p:cNvSpPr txBox="1"/>
          <p:nvPr/>
        </p:nvSpPr>
        <p:spPr>
          <a:xfrm>
            <a:off x="175417" y="44624"/>
            <a:ext cx="3253411" cy="584275"/>
          </a:xfrm>
          <a:prstGeom prst="rect">
            <a:avLst/>
          </a:prstGeom>
          <a:noFill/>
        </p:spPr>
        <p:txBody>
          <a:bodyPr wrap="none" lIns="90942" tIns="45472" rIns="90942" bIns="45472" rtlCol="0">
            <a:spAutoFit/>
          </a:bodyPr>
          <a:lstStyle/>
          <a:p>
            <a:pPr fontAlgn="base"/>
            <a:r>
              <a:rPr lang="en-US" altLang="zh-CN" sz="3200" b="1" dirty="0">
                <a:solidFill>
                  <a:srgbClr val="0070C0"/>
                </a:solidFill>
                <a:latin typeface="微軟正黑體" panose="020B0604030504040204" pitchFamily="34" charset="-120"/>
                <a:ea typeface="微軟正黑體" panose="020B0604030504040204" pitchFamily="34" charset="-120"/>
              </a:rPr>
              <a:t>16-2</a:t>
            </a:r>
            <a:r>
              <a:rPr lang="en-US" altLang="zh-TW" sz="3200" b="1" dirty="0" smtClean="0">
                <a:solidFill>
                  <a:srgbClr val="0070C0"/>
                </a:solidFill>
                <a:latin typeface="微軟正黑體" panose="020B0604030504040204" pitchFamily="34" charset="-120"/>
                <a:ea typeface="微軟正黑體" panose="020B0604030504040204" pitchFamily="34" charset="-120"/>
              </a:rPr>
              <a:t>.</a:t>
            </a:r>
            <a:r>
              <a:rPr lang="zh-TW" altLang="en-US" sz="3200" b="1" dirty="0" smtClean="0">
                <a:solidFill>
                  <a:srgbClr val="0070C0"/>
                </a:solidFill>
                <a:latin typeface="微軟正黑體" panose="020B0604030504040204" pitchFamily="34" charset="-120"/>
                <a:ea typeface="微軟正黑體" panose="020B0604030504040204" pitchFamily="34" charset="-120"/>
              </a:rPr>
              <a:t>切入點參考</a:t>
            </a:r>
            <a:endParaRPr lang="zh-TW" altLang="en-US" sz="3200" b="1" dirty="0">
              <a:solidFill>
                <a:srgbClr val="0070C0"/>
              </a:solidFill>
              <a:latin typeface="微軟正黑體" panose="020B0604030504040204" pitchFamily="34" charset="-120"/>
              <a:ea typeface="微軟正黑體" panose="020B0604030504040204" pitchFamily="34" charset="-120"/>
            </a:endParaRPr>
          </a:p>
        </p:txBody>
      </p:sp>
      <p:sp>
        <p:nvSpPr>
          <p:cNvPr id="4" name="矩形 3"/>
          <p:cNvSpPr/>
          <p:nvPr/>
        </p:nvSpPr>
        <p:spPr>
          <a:xfrm>
            <a:off x="107504" y="764704"/>
            <a:ext cx="8866300" cy="5386090"/>
          </a:xfrm>
          <a:prstGeom prst="rect">
            <a:avLst/>
          </a:prstGeom>
        </p:spPr>
        <p:txBody>
          <a:bodyPr wrap="square">
            <a:spAutoFit/>
          </a:bodyPr>
          <a:lstStyle/>
          <a:p>
            <a:r>
              <a:rPr lang="zh-CN" altLang="en-US" sz="2000" b="1" smtClean="0">
                <a:solidFill>
                  <a:srgbClr val="0070C0"/>
                </a:solidFill>
                <a:latin typeface="微軟正黑體" panose="020B0604030504040204" pitchFamily="34" charset="-120"/>
                <a:ea typeface="微軟正黑體" panose="020B0604030504040204" pitchFamily="34" charset="-120"/>
              </a:rPr>
              <a:t>切入點參考</a:t>
            </a:r>
            <a:r>
              <a:rPr lang="en-US" altLang="zh-CN" sz="2000" b="1" smtClean="0">
                <a:solidFill>
                  <a:srgbClr val="0070C0"/>
                </a:solidFill>
                <a:latin typeface="微軟正黑體" panose="020B0604030504040204" pitchFamily="34" charset="-120"/>
                <a:ea typeface="微軟正黑體" panose="020B0604030504040204" pitchFamily="34" charset="-120"/>
              </a:rPr>
              <a:t>3</a:t>
            </a:r>
            <a:r>
              <a:rPr lang="zh-CN" altLang="en-US" sz="2000" b="1" dirty="0">
                <a:solidFill>
                  <a:srgbClr val="0070C0"/>
                </a:solidFill>
                <a:latin typeface="微軟正黑體" panose="020B0604030504040204" pitchFamily="34" charset="-120"/>
                <a:ea typeface="微軟正黑體" panose="020B0604030504040204" pitchFamily="34" charset="-120"/>
              </a:rPr>
              <a:t>：</a:t>
            </a:r>
            <a:endParaRPr lang="en-US" altLang="zh-CN" sz="2000" b="1" dirty="0">
              <a:solidFill>
                <a:srgbClr val="0070C0"/>
              </a:solidFill>
              <a:latin typeface="微軟正黑體" panose="020B0604030504040204" pitchFamily="34" charset="-120"/>
              <a:ea typeface="微軟正黑體" panose="020B0604030504040204" pitchFamily="34" charset="-120"/>
            </a:endParaRPr>
          </a:p>
          <a:p>
            <a:r>
              <a:rPr lang="zh-CN" altLang="en-US" b="1" smtClean="0">
                <a:latin typeface="微軟正黑體" panose="020B0604030504040204" pitchFamily="34" charset="-120"/>
                <a:ea typeface="微軟正黑體" panose="020B0604030504040204" pitchFamily="34" charset="-120"/>
              </a:rPr>
              <a:t>吉祥祝福，點明主旨</a:t>
            </a:r>
            <a:r>
              <a:rPr lang="zh-TW" altLang="en-US"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CN" altLang="en-US" smtClean="0">
                <a:latin typeface="微軟正黑體" panose="020B0604030504040204" pitchFamily="34" charset="-120"/>
                <a:ea typeface="微軟正黑體" panose="020B0604030504040204" pitchFamily="34" charset="-120"/>
              </a:rPr>
              <a:t>張主任您好，希望您官運長遠，吉祥平安，我們海外的消息最準確了，現在落馬的全是江的馬仔，</a:t>
            </a:r>
            <a:r>
              <a:rPr lang="zh-TW" altLang="en-US" smtClean="0">
                <a:solidFill>
                  <a:schemeClr val="accent6">
                    <a:lumMod val="50000"/>
                  </a:schemeClr>
                </a:solidFill>
                <a:latin typeface="微軟正黑體" panose="020B0604030504040204" pitchFamily="34" charset="-120"/>
                <a:ea typeface="微軟正黑體" panose="020B0604030504040204" pitchFamily="34" charset="-120"/>
              </a:rPr>
              <a:t>遼寧</a:t>
            </a:r>
            <a:r>
              <a:rPr lang="zh-CN" altLang="en-US" smtClean="0">
                <a:latin typeface="微軟正黑體" panose="020B0604030504040204" pitchFamily="34" charset="-120"/>
                <a:ea typeface="微軟正黑體" panose="020B0604030504040204" pitchFamily="34" charset="-120"/>
              </a:rPr>
              <a:t>從</a:t>
            </a:r>
            <a:r>
              <a:rPr lang="zh-CN" altLang="en-US" smtClean="0">
                <a:solidFill>
                  <a:srgbClr val="00B050"/>
                </a:solidFill>
                <a:latin typeface="微軟正黑體" panose="020B0604030504040204" pitchFamily="34" charset="-120"/>
                <a:ea typeface="微軟正黑體" panose="020B0604030504040204" pitchFamily="34" charset="-120"/>
              </a:rPr>
              <a:t>薄熙來</a:t>
            </a:r>
            <a:r>
              <a:rPr lang="zh-CN" altLang="en-US" smtClean="0">
                <a:latin typeface="微軟正黑體" panose="020B0604030504040204" pitchFamily="34" charset="-120"/>
                <a:ea typeface="微軟正黑體" panose="020B0604030504040204" pitchFamily="34" charset="-120"/>
              </a:rPr>
              <a:t>到</a:t>
            </a:r>
            <a:r>
              <a:rPr lang="zh-TW" altLang="zh-TW" smtClean="0">
                <a:solidFill>
                  <a:srgbClr val="00B050"/>
                </a:solidFill>
                <a:latin typeface="微軟正黑體" panose="020B0604030504040204" pitchFamily="34" charset="-120"/>
                <a:ea typeface="微軟正黑體" panose="020B0604030504040204" pitchFamily="34" charset="-120"/>
              </a:rPr>
              <a:t>王瑉</a:t>
            </a:r>
            <a:r>
              <a:rPr lang="zh-CN" altLang="en-US" smtClean="0">
                <a:latin typeface="微軟正黑體" panose="020B0604030504040204" pitchFamily="34" charset="-120"/>
                <a:ea typeface="微軟正黑體" panose="020B0604030504040204" pitchFamily="34" charset="-120"/>
              </a:rPr>
              <a:t>，迫害法輪功想升官發財，結果報應終究還是來了</a:t>
            </a:r>
            <a:r>
              <a:rPr lang="zh-TW" altLang="en-US"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都被</a:t>
            </a:r>
            <a:r>
              <a:rPr lang="zh-TW" altLang="en-US">
                <a:latin typeface="微軟正黑體" panose="020B0604030504040204" pitchFamily="34" charset="-120"/>
                <a:ea typeface="微軟正黑體" panose="020B0604030504040204" pitchFamily="34" charset="-120"/>
              </a:rPr>
              <a:t>判</a:t>
            </a:r>
            <a:r>
              <a:rPr lang="zh-TW" altLang="en-US" smtClean="0">
                <a:latin typeface="微軟正黑體" panose="020B0604030504040204" pitchFamily="34" charset="-120"/>
                <a:ea typeface="微軟正黑體" panose="020B0604030504040204" pitchFamily="34" charset="-120"/>
              </a:rPr>
              <a:t>了</a:t>
            </a:r>
            <a:r>
              <a:rPr lang="zh-TW" altLang="en-US" smtClean="0">
                <a:solidFill>
                  <a:srgbClr val="C00000"/>
                </a:solidFill>
                <a:latin typeface="微軟正黑體" panose="020B0604030504040204" pitchFamily="34" charset="-120"/>
                <a:ea typeface="微軟正黑體" panose="020B0604030504040204" pitchFamily="34" charset="-120"/>
              </a:rPr>
              <a:t>無期徒刑</a:t>
            </a:r>
            <a:r>
              <a:rPr lang="zh-CN" altLang="en-US" smtClean="0">
                <a:latin typeface="微軟正黑體" panose="020B0604030504040204" pitchFamily="34" charset="-120"/>
                <a:ea typeface="微軟正黑體" panose="020B0604030504040204" pitchFamily="34" charset="-120"/>
              </a:rPr>
              <a:t>。現在上面都在傳：別當江的替罪羊，善待法輪功一定會得福分，現在</a:t>
            </a:r>
            <a:r>
              <a:rPr lang="zh-TW" altLang="en-US" smtClean="0">
                <a:latin typeface="微軟正黑體" panose="020B0604030504040204" pitchFamily="34" charset="-120"/>
                <a:ea typeface="微軟正黑體" panose="020B0604030504040204" pitchFamily="34" charset="-120"/>
              </a:rPr>
              <a:t>遼寧</a:t>
            </a:r>
            <a:r>
              <a:rPr lang="zh-CN" altLang="en-US" smtClean="0">
                <a:latin typeface="微軟正黑體" panose="020B0604030504040204" pitchFamily="34" charset="-120"/>
                <a:ea typeface="微軟正黑體" panose="020B0604030504040204" pitchFamily="34" charset="-120"/>
              </a:rPr>
              <a:t>還有人在迫害法輪功學員，</a:t>
            </a:r>
            <a:r>
              <a:rPr lang="en-US" smtClean="0">
                <a:latin typeface="微軟正黑體" panose="020B0604030504040204" pitchFamily="34" charset="-120"/>
                <a:ea typeface="微軟正黑體" panose="020B0604030504040204" pitchFamily="34" charset="-120"/>
              </a:rPr>
              <a:t> </a:t>
            </a:r>
            <a:r>
              <a:rPr lang="zh-CN" altLang="en-US" smtClean="0">
                <a:latin typeface="微軟正黑體" panose="020B0604030504040204" pitchFamily="34" charset="-120"/>
                <a:ea typeface="微軟正黑體" panose="020B0604030504040204" pitchFamily="34" charset="-120"/>
              </a:rPr>
              <a:t>這個事情千萬不能做，希望您做個明白人，</a:t>
            </a:r>
            <a:endParaRPr lang="en-US" altLang="zh-CN" dirty="0">
              <a:latin typeface="微軟正黑體" panose="020B0604030504040204" pitchFamily="34" charset="-120"/>
              <a:ea typeface="微軟正黑體" panose="020B0604030504040204" pitchFamily="34" charset="-120"/>
            </a:endParaRPr>
          </a:p>
          <a:p>
            <a:r>
              <a:rPr lang="zh-CN" altLang="en-US" smtClean="0">
                <a:latin typeface="微軟正黑體" panose="020B0604030504040204" pitchFamily="34" charset="-120"/>
                <a:ea typeface="微軟正黑體" panose="020B0604030504040204" pitchFamily="34" charset="-120"/>
              </a:rPr>
              <a:t>官做的長長久久的，這就是我打電話的心願。</a:t>
            </a:r>
            <a:endParaRPr lang="en-US" dirty="0">
              <a:latin typeface="微軟正黑體" panose="020B0604030504040204" pitchFamily="34" charset="-120"/>
              <a:ea typeface="微軟正黑體" panose="020B0604030504040204" pitchFamily="34" charset="-120"/>
            </a:endParaRPr>
          </a:p>
          <a:p>
            <a:pPr lvl="0"/>
            <a:endParaRPr lang="en-US" altLang="zh-CN" b="1" dirty="0">
              <a:latin typeface="微軟正黑體" panose="020B0604030504040204" pitchFamily="34" charset="-120"/>
              <a:ea typeface="微軟正黑體" panose="020B0604030504040204" pitchFamily="34" charset="-120"/>
            </a:endParaRPr>
          </a:p>
          <a:p>
            <a:pPr lvl="0"/>
            <a:r>
              <a:rPr lang="zh-CN" altLang="en-US" b="1" smtClean="0">
                <a:latin typeface="微軟正黑體" panose="020B0604030504040204" pitchFamily="34" charset="-120"/>
                <a:ea typeface="微軟正黑體" panose="020B0604030504040204" pitchFamily="34" charset="-120"/>
              </a:rPr>
              <a:t>對症下藥，分析形勢</a:t>
            </a:r>
            <a:r>
              <a:rPr lang="zh-TW" altLang="en-US"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lvl="0"/>
            <a:r>
              <a:rPr lang="zh-CN" altLang="en-US" smtClean="0">
                <a:latin typeface="微軟正黑體" panose="020B0604030504040204" pitchFamily="34" charset="-120"/>
                <a:ea typeface="微軟正黑體" panose="020B0604030504040204" pitchFamily="34" charset="-120"/>
              </a:rPr>
              <a:t>有人說，</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上面有指示，這是我的工作</a:t>
            </a:r>
            <a:r>
              <a:rPr lang="en-US" smtClean="0">
                <a:latin typeface="微軟正黑體" panose="020B0604030504040204" pitchFamily="34" charset="-120"/>
                <a:ea typeface="微軟正黑體" panose="020B0604030504040204" pitchFamily="34" charset="-120"/>
              </a:rPr>
              <a:t>”</a:t>
            </a:r>
            <a:r>
              <a:rPr lang="zh-CN" altLang="en-US">
                <a:latin typeface="微軟正黑體" panose="020B0604030504040204" pitchFamily="34" charset="-120"/>
                <a:ea typeface="微軟正黑體" panose="020B0604030504040204" pitchFamily="34" charset="-120"/>
              </a:rPr>
              <a:t>， </a:t>
            </a:r>
            <a:r>
              <a:rPr lang="zh-CN" altLang="en-US" smtClean="0">
                <a:latin typeface="微軟正黑體" panose="020B0604030504040204" pitchFamily="34" charset="-120"/>
                <a:ea typeface="微軟正黑體" panose="020B0604030504040204" pitchFamily="34" charset="-120"/>
              </a:rPr>
              <a:t>可是</a:t>
            </a:r>
            <a:r>
              <a:rPr lang="zh-TW" altLang="en-US" smtClean="0">
                <a:solidFill>
                  <a:srgbClr val="C00000"/>
                </a:solidFill>
                <a:latin typeface="微軟正黑體" panose="020B0604030504040204" pitchFamily="34" charset="-120"/>
                <a:ea typeface="微軟正黑體" panose="020B0604030504040204" pitchFamily="34" charset="-120"/>
              </a:rPr>
              <a:t>現政權</a:t>
            </a:r>
            <a:r>
              <a:rPr lang="zh-CN" altLang="en-US" smtClean="0">
                <a:latin typeface="微軟正黑體" panose="020B0604030504040204" pitchFamily="34" charset="-120"/>
                <a:ea typeface="微軟正黑體" panose="020B0604030504040204" pitchFamily="34" charset="-120"/>
              </a:rPr>
              <a:t>都在跟江澤民的迫害政策做切割，只要看看</a:t>
            </a:r>
            <a:r>
              <a:rPr lang="zh-TW" altLang="en-US" smtClean="0">
                <a:solidFill>
                  <a:srgbClr val="C00000"/>
                </a:solidFill>
                <a:latin typeface="微軟正黑體" panose="020B0604030504040204" pitchFamily="34" charset="-120"/>
                <a:ea typeface="微軟正黑體" panose="020B0604030504040204" pitchFamily="34" charset="-120"/>
              </a:rPr>
              <a:t>現政權</a:t>
            </a:r>
            <a:r>
              <a:rPr lang="zh-CN" altLang="en-US" smtClean="0">
                <a:latin typeface="微軟正黑體" panose="020B0604030504040204" pitchFamily="34" charset="-120"/>
                <a:ea typeface="微軟正黑體" panose="020B0604030504040204" pitchFamily="34" charset="-120"/>
              </a:rPr>
              <a:t>接連出臺的司法新政您可就清楚了</a:t>
            </a:r>
            <a:r>
              <a:rPr lang="en-US" smtClean="0">
                <a:latin typeface="微軟正黑體" panose="020B0604030504040204" pitchFamily="34" charset="-120"/>
                <a:ea typeface="微軟正黑體" panose="020B0604030504040204" pitchFamily="34" charset="-120"/>
              </a:rPr>
              <a:t>! </a:t>
            </a:r>
            <a:r>
              <a:rPr lang="zh-CN" altLang="en-US">
                <a:latin typeface="微軟正黑體" panose="020B0604030504040204" pitchFamily="34" charset="-120"/>
                <a:ea typeface="微軟正黑體" panose="020B0604030504040204" pitchFamily="34" charset="-120"/>
              </a:rPr>
              <a:t>例如</a:t>
            </a:r>
            <a:r>
              <a:rPr lang="en-US" altLang="zh-CN"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關於切實防止冤假錯案的規定</a:t>
            </a:r>
            <a:r>
              <a:rPr lang="en-US" altLang="zh-CN"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，明確規定基層領導和具體辦案人員必須對自己的行為終身負責。如果迫害法輪功是一個冤案，就不能用</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上面有指示，這是我的工作</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來推卸責任。還有， 江澤民成立迫害法輪功的指揮系統</a:t>
            </a:r>
            <a:r>
              <a:rPr lang="en-US" smtClean="0">
                <a:latin typeface="微軟正黑體" panose="020B0604030504040204" pitchFamily="34" charset="-120"/>
                <a:ea typeface="微軟正黑體" panose="020B0604030504040204" pitchFamily="34" charset="-120"/>
              </a:rPr>
              <a:t>‘</a:t>
            </a:r>
            <a:r>
              <a:rPr lang="en-US">
                <a:latin typeface="微軟正黑體" panose="020B0604030504040204" pitchFamily="34" charset="-120"/>
                <a:ea typeface="微軟正黑體" panose="020B0604030504040204" pitchFamily="34" charset="-120"/>
              </a:rPr>
              <a:t>610</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在中央的一二三把手，周永康，李東生和張越全部落馬， 還有在反腐中打下去的很多高官都是緊跟江澤民迫害法輪功的人，</a:t>
            </a:r>
            <a:endParaRPr lang="en-US" altLang="zh-CN" dirty="0">
              <a:latin typeface="微軟正黑體" panose="020B0604030504040204" pitchFamily="34" charset="-120"/>
              <a:ea typeface="微軟正黑體" panose="020B0604030504040204" pitchFamily="34" charset="-120"/>
            </a:endParaRPr>
          </a:p>
          <a:p>
            <a:pPr lvl="0"/>
            <a:r>
              <a:rPr lang="zh-CN" altLang="en-US" smtClean="0">
                <a:latin typeface="微軟正黑體" panose="020B0604030504040204" pitchFamily="34" charset="-120"/>
                <a:ea typeface="微軟正黑體" panose="020B0604030504040204" pitchFamily="34" charset="-120"/>
              </a:rPr>
              <a:t>說明第一，現政權不願意給江澤民背黑鍋，第二，善惡有報是不變的天理。</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識時務者為俊傑</a:t>
            </a:r>
            <a:r>
              <a:rPr lang="en-US"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 現在不少體制內官員都在抵制江的迫害，善待法輪功學員，為自已留後路。打這個電話就是希望您瞭解真相，看清形勢，不要參與江澤民集團發起的這場迫害，保護自己和家人，善待佛法，您定會得到上天的護佑和福報。</a:t>
            </a:r>
            <a:endParaRPr 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085744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p:cNvSpPr/>
          <p:nvPr/>
        </p:nvSpPr>
        <p:spPr>
          <a:xfrm>
            <a:off x="0" y="0"/>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矩形 1"/>
          <p:cNvSpPr/>
          <p:nvPr/>
        </p:nvSpPr>
        <p:spPr>
          <a:xfrm>
            <a:off x="87708" y="762183"/>
            <a:ext cx="8955186" cy="5970865"/>
          </a:xfrm>
          <a:prstGeom prst="rect">
            <a:avLst/>
          </a:prstGeom>
        </p:spPr>
        <p:txBody>
          <a:bodyPr wrap="square">
            <a:spAutoFit/>
          </a:bodyPr>
          <a:lstStyle/>
          <a:p>
            <a:pPr lvl="0"/>
            <a:r>
              <a:rPr lang="zh-CN" altLang="en-US" sz="2000" b="1" smtClean="0">
                <a:latin typeface="微軟正黑體" panose="020B0604030504040204" pitchFamily="34" charset="-120"/>
                <a:ea typeface="微軟正黑體" panose="020B0604030504040204" pitchFamily="34" charset="-120"/>
              </a:rPr>
              <a:t>講清真相，三退救人</a:t>
            </a:r>
            <a:r>
              <a:rPr lang="zh-TW" altLang="en-US" sz="2000" smtClean="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lvl="0"/>
            <a:r>
              <a:rPr lang="zh-CN" altLang="en-US" smtClean="0">
                <a:latin typeface="微軟正黑體" panose="020B0604030504040204" pitchFamily="34" charset="-120"/>
                <a:ea typeface="微軟正黑體" panose="020B0604030504040204" pitchFamily="34" charset="-120"/>
              </a:rPr>
              <a:t>天安門自焚是造假是騙人，法輪功已經傳播到全球</a:t>
            </a:r>
            <a:r>
              <a:rPr lang="en-US" altLang="zh-TW" smtClean="0">
                <a:latin typeface="微軟正黑體" panose="020B0604030504040204" pitchFamily="34" charset="-120"/>
                <a:ea typeface="微軟正黑體" panose="020B0604030504040204" pitchFamily="34" charset="-120"/>
              </a:rPr>
              <a:t>114</a:t>
            </a:r>
            <a:r>
              <a:rPr lang="zh-CN" altLang="en-US" smtClean="0">
                <a:latin typeface="微軟正黑體" panose="020B0604030504040204" pitchFamily="34" charset="-120"/>
                <a:ea typeface="微軟正黑體" panose="020B0604030504040204" pitchFamily="34" charset="-120"/>
              </a:rPr>
              <a:t>個國家和地區，獲得各國政府和各界褒獎、支持議案及信函</a:t>
            </a:r>
            <a:r>
              <a:rPr lang="en-US" altLang="zh-TW" smtClean="0">
                <a:latin typeface="微軟正黑體" panose="020B0604030504040204" pitchFamily="34" charset="-120"/>
                <a:ea typeface="微軟正黑體" panose="020B0604030504040204" pitchFamily="34" charset="-120"/>
              </a:rPr>
              <a:t>3000</a:t>
            </a:r>
            <a:r>
              <a:rPr lang="zh-CN" altLang="en-US" smtClean="0">
                <a:latin typeface="微軟正黑體" panose="020B0604030504040204" pitchFamily="34" charset="-120"/>
                <a:ea typeface="微軟正黑體" panose="020B0604030504040204" pitchFamily="34" charset="-120"/>
              </a:rPr>
              <a:t>多份，全世界沒發生過任何一例法輪功學員自焚、自殺、或者殺人現象，</a:t>
            </a:r>
            <a:r>
              <a:rPr lang="en-US" altLang="zh-TW" smtClean="0">
                <a:latin typeface="微軟正黑體" panose="020B0604030504040204" pitchFamily="34" charset="-120"/>
                <a:ea typeface="微軟正黑體" panose="020B0604030504040204" pitchFamily="34" charset="-120"/>
              </a:rPr>
              <a:t>X</a:t>
            </a:r>
            <a:r>
              <a:rPr lang="zh-CN" altLang="en-US" smtClean="0">
                <a:latin typeface="微軟正黑體" panose="020B0604030504040204" pitchFamily="34" charset="-120"/>
                <a:ea typeface="微軟正黑體" panose="020B0604030504040204" pitchFamily="34" charset="-120"/>
              </a:rPr>
              <a:t>主任，還有一個重要的事情，中共有組織的活摘法輪功學員的器官來做移植手術賣錢分贓，被稱為這個星球上從未有過的邪惡，定會受到天譴。現在兩億</a:t>
            </a:r>
            <a:r>
              <a:rPr lang="zh-TW" altLang="en-US" smtClean="0">
                <a:latin typeface="微軟正黑體" panose="020B0604030504040204" pitchFamily="34" charset="-120"/>
                <a:ea typeface="微軟正黑體" panose="020B0604030504040204" pitchFamily="34" charset="-120"/>
              </a:rPr>
              <a:t>八</a:t>
            </a:r>
            <a:r>
              <a:rPr lang="zh-CN" altLang="en-US" smtClean="0">
                <a:latin typeface="微軟正黑體" panose="020B0604030504040204" pitchFamily="34" charset="-120"/>
                <a:ea typeface="微軟正黑體" panose="020B0604030504040204" pitchFamily="34" charset="-120"/>
              </a:rPr>
              <a:t>千多萬的中國人都在退出黨團隊，向老天爺表態把那個發過的</a:t>
            </a:r>
            <a:r>
              <a:rPr lang="en-US" altLang="zh-TW"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把這個命要獻給黨</a:t>
            </a:r>
            <a:r>
              <a:rPr lang="en-US" altLang="zh-TW"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的毒誓作廢，大家都在退，那主任您也記住一個好名字叫</a:t>
            </a:r>
            <a:r>
              <a:rPr lang="en-US" altLang="zh-TW" smtClean="0">
                <a:latin typeface="微軟正黑體" panose="020B0604030504040204" pitchFamily="34" charset="-120"/>
                <a:ea typeface="微軟正黑體" panose="020B0604030504040204" pitchFamily="34" charset="-120"/>
              </a:rPr>
              <a:t>“</a:t>
            </a:r>
            <a:r>
              <a:rPr lang="en-US" altLang="zh-TW">
                <a:latin typeface="微軟正黑體" panose="020B0604030504040204" pitchFamily="34" charset="-120"/>
                <a:ea typeface="微軟正黑體" panose="020B0604030504040204" pitchFamily="34" charset="-120"/>
              </a:rPr>
              <a:t>xx</a:t>
            </a:r>
            <a:r>
              <a:rPr lang="en-US" altLang="zh-TW" smtClean="0">
                <a:latin typeface="微軟正黑體" panose="020B0604030504040204" pitchFamily="34" charset="-120"/>
                <a:ea typeface="微軟正黑體" panose="020B0604030504040204" pitchFamily="34" charset="-120"/>
              </a:rPr>
              <a:t>”</a:t>
            </a:r>
            <a:r>
              <a:rPr lang="zh-CN" altLang="en-US" smtClean="0">
                <a:latin typeface="微軟正黑體" panose="020B0604030504040204" pitchFamily="34" charset="-120"/>
                <a:ea typeface="微軟正黑體" panose="020B0604030504040204" pitchFamily="34" charset="-120"/>
              </a:rPr>
              <a:t>，退出黨團隊</a:t>
            </a:r>
            <a:r>
              <a:rPr lang="en-US" altLang="zh-TW"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lvl="0"/>
            <a:endParaRPr lang="en-US" altLang="zh-TW" b="1" dirty="0">
              <a:latin typeface="微軟正黑體" panose="020B0604030504040204" pitchFamily="34" charset="-120"/>
              <a:ea typeface="微軟正黑體" panose="020B0604030504040204" pitchFamily="34" charset="-120"/>
            </a:endParaRPr>
          </a:p>
          <a:p>
            <a:r>
              <a:rPr lang="zh-TW" altLang="en-US" sz="2000" b="1" smtClean="0">
                <a:latin typeface="微軟正黑體" panose="020B0604030504040204" pitchFamily="34" charset="-120"/>
                <a:ea typeface="微軟正黑體" panose="020B0604030504040204" pitchFamily="34" charset="-120"/>
              </a:rPr>
              <a:t>法輪功不是</a:t>
            </a:r>
            <a:r>
              <a:rPr lang="en-US" altLang="zh-TW" sz="2000" b="1" smtClean="0">
                <a:latin typeface="微軟正黑體" panose="020B0604030504040204" pitchFamily="34" charset="-120"/>
                <a:ea typeface="微軟正黑體" panose="020B0604030504040204" pitchFamily="34" charset="-120"/>
              </a:rPr>
              <a:t>X</a:t>
            </a:r>
            <a:r>
              <a:rPr lang="zh-TW" altLang="en-US" sz="2000" b="1" dirty="0">
                <a:latin typeface="微軟正黑體" panose="020B0604030504040204" pitchFamily="34" charset="-120"/>
                <a:ea typeface="微軟正黑體" panose="020B0604030504040204" pitchFamily="34" charset="-120"/>
              </a:rPr>
              <a:t>教   </a:t>
            </a:r>
            <a:endParaRPr lang="en-US" altLang="zh-TW" sz="2000" b="1"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中央辦公廳和國務院辦公廳正式認定的邪教有七種（</a:t>
            </a:r>
            <a:r>
              <a:rPr lang="zh-TW" altLang="en-US" smtClean="0">
                <a:latin typeface="微軟正黑體" panose="020B0604030504040204" pitchFamily="34" charset="-120"/>
                <a:ea typeface="微軟正黑體" panose="020B0604030504040204" pitchFamily="34" charset="-120"/>
              </a:rPr>
              <a:t>中發</a:t>
            </a:r>
            <a:r>
              <a:rPr lang="en-US" altLang="zh-TW" smtClean="0">
                <a:latin typeface="微軟正黑體" panose="020B0604030504040204" pitchFamily="34" charset="-120"/>
                <a:ea typeface="微軟正黑體" panose="020B0604030504040204" pitchFamily="34" charset="-120"/>
              </a:rPr>
              <a:t>〈2000〉5</a:t>
            </a:r>
            <a:r>
              <a:rPr lang="zh-TW" altLang="en-US" smtClean="0">
                <a:latin typeface="微軟正黑體" panose="020B0604030504040204" pitchFamily="34" charset="-120"/>
                <a:ea typeface="微軟正黑體" panose="020B0604030504040204" pitchFamily="34" charset="-120"/>
              </a:rPr>
              <a:t>號</a:t>
            </a:r>
            <a:r>
              <a:rPr lang="zh-TW" altLang="zh-TW"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沒有法輪功；公安部正式認定的邪教有七種（公通字三十九號檔），也沒有法輪功。</a:t>
            </a:r>
            <a:endParaRPr lang="en-US"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也就是說，中央和中國政府正式認定和明確的邪教有十四種，其中</a:t>
            </a:r>
            <a:r>
              <a:rPr lang="zh-TW" altLang="en-US" smtClean="0">
                <a:latin typeface="微軟正黑體" panose="020B0604030504040204" pitchFamily="34" charset="-120"/>
                <a:ea typeface="微軟正黑體" panose="020B0604030504040204" pitchFamily="34" charset="-120"/>
              </a:rPr>
              <a:t>都</a:t>
            </a:r>
            <a:r>
              <a:rPr lang="zh-TW" altLang="zh-TW" smtClean="0">
                <a:latin typeface="微軟正黑體" panose="020B0604030504040204" pitchFamily="34" charset="-120"/>
                <a:ea typeface="微軟正黑體" panose="020B0604030504040204" pitchFamily="34" charset="-120"/>
              </a:rPr>
              <a:t>沒有法輪功。</a:t>
            </a:r>
            <a:endParaRPr lang="en-US"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《刑法》第三百條也沒有明確規定法輪功是「邪教」。</a:t>
            </a:r>
            <a:endParaRPr lang="en-US" altLang="zh-TW" dirty="0">
              <a:latin typeface="微軟正黑體" panose="020B0604030504040204" pitchFamily="34" charset="-120"/>
              <a:ea typeface="微軟正黑體" panose="020B0604030504040204" pitchFamily="34" charset="-120"/>
            </a:endParaRPr>
          </a:p>
          <a:p>
            <a:pPr fontAlgn="base"/>
            <a:r>
              <a:rPr lang="zh-TW" altLang="en-US" smtClean="0">
                <a:solidFill>
                  <a:srgbClr val="0070C0"/>
                </a:solidFill>
                <a:latin typeface="微軟正黑體" panose="020B0604030504040204" pitchFamily="34" charset="-120"/>
                <a:ea typeface="微軟正黑體" panose="020B0604030504040204" pitchFamily="34" charset="-120"/>
              </a:rPr>
              <a:t>在網上輸入「中國政府認定的邪教組織」，搜索就可查到公通字</a:t>
            </a:r>
            <a:r>
              <a:rPr lang="en-US" altLang="zh-TW" smtClean="0">
                <a:solidFill>
                  <a:srgbClr val="0070C0"/>
                </a:solidFill>
                <a:latin typeface="微軟正黑體" panose="020B0604030504040204" pitchFamily="34" charset="-120"/>
                <a:ea typeface="微軟正黑體" panose="020B0604030504040204" pitchFamily="34" charset="-120"/>
              </a:rPr>
              <a:t>〈2000〉39</a:t>
            </a:r>
            <a:r>
              <a:rPr lang="zh-TW" altLang="en-US" smtClean="0">
                <a:solidFill>
                  <a:srgbClr val="0070C0"/>
                </a:solidFill>
                <a:latin typeface="微軟正黑體" panose="020B0604030504040204" pitchFamily="34" charset="-120"/>
                <a:ea typeface="微軟正黑體" panose="020B0604030504040204" pitchFamily="34" charset="-120"/>
              </a:rPr>
              <a:t>號全文</a:t>
            </a:r>
            <a:r>
              <a:rPr lang="en-US" altLang="zh-TW" smtClean="0">
                <a:solidFill>
                  <a:srgbClr val="0070C0"/>
                </a:solidFill>
                <a:latin typeface="微軟正黑體" panose="020B0604030504040204" pitchFamily="34" charset="-120"/>
                <a:ea typeface="微軟正黑體" panose="020B0604030504040204" pitchFamily="34" charset="-120"/>
              </a:rPr>
              <a:t>〕</a:t>
            </a:r>
            <a:endParaRPr lang="en-US" altLang="zh-TW" dirty="0">
              <a:solidFill>
                <a:srgbClr val="0070C0"/>
              </a:solidFill>
              <a:latin typeface="微軟正黑體" panose="020B0604030504040204" pitchFamily="34" charset="-120"/>
              <a:ea typeface="微軟正黑體" panose="020B0604030504040204" pitchFamily="34" charset="-120"/>
            </a:endParaRPr>
          </a:p>
          <a:p>
            <a:pPr fontAlgn="base"/>
            <a:r>
              <a:rPr lang="en-US" altLang="zh-TW" dirty="0">
                <a:latin typeface="微軟正黑體" panose="020B0604030504040204" pitchFamily="34" charset="-120"/>
                <a:ea typeface="微軟正黑體" panose="020B0604030504040204" pitchFamily="34" charset="-120"/>
              </a:rPr>
              <a:t>2014</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6</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2</a:t>
            </a:r>
            <a:r>
              <a:rPr lang="zh-TW" altLang="en-US">
                <a:latin typeface="微軟正黑體" panose="020B0604030504040204" pitchFamily="34" charset="-120"/>
                <a:ea typeface="微軟正黑體" panose="020B0604030504040204" pitchFamily="34" charset="-120"/>
              </a:rPr>
              <a:t>日</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法制晚報</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公開了公通字</a:t>
            </a:r>
            <a:r>
              <a:rPr lang="en-US" altLang="zh-TW" smtClean="0">
                <a:latin typeface="微軟正黑體" panose="020B0604030504040204" pitchFamily="34" charset="-120"/>
                <a:ea typeface="微軟正黑體" panose="020B0604030504040204" pitchFamily="34" charset="-120"/>
              </a:rPr>
              <a:t>〔2000〕39</a:t>
            </a:r>
            <a:r>
              <a:rPr lang="zh-TW" altLang="en-US" smtClean="0">
                <a:latin typeface="微軟正黑體" panose="020B0604030504040204" pitchFamily="34" charset="-120"/>
                <a:ea typeface="微軟正黑體" panose="020B0604030504040204" pitchFamily="34" charset="-120"/>
              </a:rPr>
              <a:t>號的內容，向社會公佈了已認定的</a:t>
            </a:r>
            <a:r>
              <a:rPr lang="en-US" altLang="zh-TW" smtClean="0">
                <a:latin typeface="微軟正黑體" panose="020B0604030504040204" pitchFamily="34" charset="-120"/>
                <a:ea typeface="微軟正黑體" panose="020B0604030504040204" pitchFamily="34" charset="-120"/>
              </a:rPr>
              <a:t>14</a:t>
            </a:r>
            <a:r>
              <a:rPr lang="zh-TW" altLang="en-US" smtClean="0">
                <a:latin typeface="微軟正黑體" panose="020B0604030504040204" pitchFamily="34" charset="-120"/>
                <a:ea typeface="微軟正黑體" panose="020B0604030504040204" pitchFamily="34" charset="-120"/>
              </a:rPr>
              <a:t>種邪教組織名單，裡面沒有法輪功，這公開表明：法輪功不是邪教。</a:t>
            </a:r>
          </a:p>
          <a:p>
            <a:r>
              <a:rPr lang="zh-TW" altLang="en-US" smtClean="0">
                <a:latin typeface="微軟正黑體" panose="020B0604030504040204" pitchFamily="34" charset="-120"/>
                <a:ea typeface="微軟正黑體" panose="020B0604030504040204" pitchFamily="34" charset="-120"/>
              </a:rPr>
              <a:t>這是否定法輪功是邪教的官方檔，表明中共中央、國務院、公安部三方立場和態度</a:t>
            </a:r>
            <a:endParaRPr lang="en-US" altLang="zh-TW" dirty="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邪教之說來源於</a:t>
            </a:r>
            <a:r>
              <a:rPr lang="en-US" altLang="zh-TW" smtClean="0">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10</a:t>
            </a:r>
            <a:r>
              <a:rPr lang="zh-TW" altLang="en-US">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25</a:t>
            </a:r>
            <a:r>
              <a:rPr lang="zh-TW" altLang="en-US" smtClean="0">
                <a:latin typeface="微軟正黑體" panose="020B0604030504040204" pitchFamily="34" charset="-120"/>
                <a:ea typeface="微軟正黑體" panose="020B0604030504040204" pitchFamily="34" charset="-120"/>
              </a:rPr>
              <a:t>日江澤民接受法國</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費加羅報</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記者的採訪談話，而江澤民的個人談話不是法律。人民日報評論員的文章更不是法律，輿論宣傳文章再多也不是法律。</a:t>
            </a:r>
            <a:r>
              <a:rPr lang="zh-TW" altLang="en-US" smtClean="0">
                <a:solidFill>
                  <a:srgbClr val="C00000"/>
                </a:solidFill>
                <a:latin typeface="微軟正黑體" panose="020B0604030504040204" pitchFamily="34" charset="-120"/>
                <a:ea typeface="微軟正黑體" panose="020B0604030504040204" pitchFamily="34" charset="-120"/>
              </a:rPr>
              <a:t>反</a:t>
            </a:r>
            <a:r>
              <a:rPr lang="en-US" altLang="zh-TW" smtClean="0">
                <a:solidFill>
                  <a:srgbClr val="C00000"/>
                </a:solidFill>
                <a:latin typeface="微軟正黑體" panose="020B0604030504040204" pitchFamily="34" charset="-120"/>
                <a:ea typeface="微軟正黑體" panose="020B0604030504040204" pitchFamily="34" charset="-120"/>
              </a:rPr>
              <a:t>X</a:t>
            </a:r>
            <a:r>
              <a:rPr lang="zh-TW" altLang="en-US" smtClean="0">
                <a:solidFill>
                  <a:srgbClr val="C00000"/>
                </a:solidFill>
                <a:latin typeface="微軟正黑體" panose="020B0604030504040204" pitchFamily="34" charset="-120"/>
                <a:ea typeface="微軟正黑體" panose="020B0604030504040204" pitchFamily="34" charset="-120"/>
              </a:rPr>
              <a:t>教協會是民間團體，他們說法輪功是</a:t>
            </a:r>
            <a:r>
              <a:rPr lang="en-US" altLang="zh-TW" smtClean="0">
                <a:solidFill>
                  <a:srgbClr val="C00000"/>
                </a:solidFill>
                <a:latin typeface="微軟正黑體" panose="020B0604030504040204" pitchFamily="34" charset="-120"/>
                <a:ea typeface="微軟正黑體" panose="020B0604030504040204" pitchFamily="34" charset="-120"/>
              </a:rPr>
              <a:t>X</a:t>
            </a:r>
            <a:r>
              <a:rPr lang="zh-TW" altLang="en-US" dirty="0">
                <a:solidFill>
                  <a:srgbClr val="C00000"/>
                </a:solidFill>
                <a:latin typeface="微軟正黑體" panose="020B0604030504040204" pitchFamily="34" charset="-120"/>
                <a:ea typeface="微軟正黑體" panose="020B0604030504040204" pitchFamily="34" charset="-120"/>
              </a:rPr>
              <a:t>教，也不具法律效力</a:t>
            </a:r>
            <a:r>
              <a:rPr lang="en-US" altLang="zh-TW" dirty="0">
                <a:solidFill>
                  <a:srgbClr val="C00000"/>
                </a:solidFill>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 </a:t>
            </a:r>
            <a:endParaRPr lang="en-US" altLang="zh-TW" dirty="0">
              <a:solidFill>
                <a:srgbClr val="C00000"/>
              </a:solidFill>
              <a:latin typeface="微軟正黑體" panose="020B0604030504040204" pitchFamily="34" charset="-120"/>
              <a:ea typeface="微軟正黑體" panose="020B0604030504040204" pitchFamily="34" charset="-120"/>
            </a:endParaRPr>
          </a:p>
          <a:p>
            <a:r>
              <a:rPr lang="zh-TW" altLang="en-US" b="1" dirty="0">
                <a:solidFill>
                  <a:srgbClr val="0070C0"/>
                </a:solidFill>
                <a:latin typeface="微軟正黑體" panose="020B0604030504040204" pitchFamily="34" charset="-120"/>
                <a:ea typeface="微軟正黑體" panose="020B0604030504040204" pitchFamily="34" charset="-120"/>
              </a:rPr>
              <a:t>整理自</a:t>
            </a:r>
            <a:r>
              <a:rPr lang="zh-TW" altLang="en-US" b="1">
                <a:solidFill>
                  <a:srgbClr val="0070C0"/>
                </a:solidFill>
                <a:latin typeface="微軟正黑體" panose="020B0604030504040204" pitchFamily="34" charset="-120"/>
                <a:ea typeface="微軟正黑體" panose="020B0604030504040204" pitchFamily="34" charset="-120"/>
              </a:rPr>
              <a:t>：</a:t>
            </a:r>
            <a:r>
              <a:rPr lang="en-US" altLang="zh-TW" b="1" smtClean="0">
                <a:solidFill>
                  <a:srgbClr val="0070C0"/>
                </a:solidFill>
                <a:latin typeface="微軟正黑體" panose="020B0604030504040204" pitchFamily="34" charset="-120"/>
                <a:ea typeface="微軟正黑體" panose="020B0604030504040204" pitchFamily="34" charset="-120"/>
              </a:rPr>
              <a:t>【</a:t>
            </a:r>
            <a:r>
              <a:rPr lang="zh-TW" altLang="en-US" b="1" smtClean="0">
                <a:solidFill>
                  <a:srgbClr val="0070C0"/>
                </a:solidFill>
                <a:latin typeface="微軟正黑體" panose="020B0604030504040204" pitchFamily="34" charset="-120"/>
                <a:ea typeface="微軟正黑體" panose="020B0604030504040204" pitchFamily="34" charset="-120"/>
              </a:rPr>
              <a:t>明慧網</a:t>
            </a:r>
            <a:r>
              <a:rPr lang="en-US" altLang="zh-TW" b="1" smtClean="0">
                <a:solidFill>
                  <a:srgbClr val="0070C0"/>
                </a:solidFill>
                <a:latin typeface="微軟正黑體" panose="020B0604030504040204" pitchFamily="34" charset="-120"/>
                <a:ea typeface="微軟正黑體" panose="020B0604030504040204" pitchFamily="34" charset="-120"/>
              </a:rPr>
              <a:t>】</a:t>
            </a:r>
            <a:r>
              <a:rPr lang="zh-TW" altLang="en-US" b="1" smtClean="0">
                <a:solidFill>
                  <a:srgbClr val="0070C0"/>
                </a:solidFill>
                <a:latin typeface="微軟正黑體" panose="020B0604030504040204" pitchFamily="34" charset="-120"/>
                <a:ea typeface="微軟正黑體" panose="020B0604030504040204" pitchFamily="34" charset="-120"/>
              </a:rPr>
              <a:t>從法律角度解析法輪功學員沒有違法</a:t>
            </a:r>
            <a:endParaRPr lang="en-US" altLang="zh-TW" b="1" dirty="0">
              <a:solidFill>
                <a:srgbClr val="0070C0"/>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175417" y="44624"/>
            <a:ext cx="3253411" cy="584275"/>
          </a:xfrm>
          <a:prstGeom prst="rect">
            <a:avLst/>
          </a:prstGeom>
          <a:noFill/>
        </p:spPr>
        <p:txBody>
          <a:bodyPr wrap="none" lIns="90942" tIns="45472" rIns="90942" bIns="45472" rtlCol="0">
            <a:spAutoFit/>
          </a:bodyPr>
          <a:lstStyle/>
          <a:p>
            <a:pPr fontAlgn="base"/>
            <a:r>
              <a:rPr lang="en-US" altLang="zh-CN" sz="3200" b="1" dirty="0">
                <a:solidFill>
                  <a:srgbClr val="0070C0"/>
                </a:solidFill>
                <a:latin typeface="微軟正黑體" panose="020B0604030504040204" pitchFamily="34" charset="-120"/>
                <a:ea typeface="微軟正黑體" panose="020B0604030504040204" pitchFamily="34" charset="-120"/>
              </a:rPr>
              <a:t>16-3</a:t>
            </a:r>
            <a:r>
              <a:rPr lang="en-US" altLang="zh-TW" sz="3200" b="1" dirty="0" smtClean="0">
                <a:solidFill>
                  <a:srgbClr val="0070C0"/>
                </a:solidFill>
                <a:latin typeface="微軟正黑體" panose="020B0604030504040204" pitchFamily="34" charset="-120"/>
                <a:ea typeface="微軟正黑體" panose="020B0604030504040204" pitchFamily="34" charset="-120"/>
              </a:rPr>
              <a:t>.</a:t>
            </a:r>
            <a:r>
              <a:rPr lang="zh-TW" altLang="en-US" sz="3200" b="1" dirty="0" smtClean="0">
                <a:solidFill>
                  <a:srgbClr val="0070C0"/>
                </a:solidFill>
                <a:latin typeface="微軟正黑體" panose="020B0604030504040204" pitchFamily="34" charset="-120"/>
                <a:ea typeface="微軟正黑體" panose="020B0604030504040204" pitchFamily="34" charset="-120"/>
              </a:rPr>
              <a:t>切入點參考</a:t>
            </a:r>
            <a:endParaRPr lang="zh-TW" altLang="en-US" sz="3200" b="1"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879444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0335" cy="645830"/>
          </a:xfrm>
          <a:prstGeom prst="rect">
            <a:avLst/>
          </a:prstGeom>
          <a:noFill/>
        </p:spPr>
        <p:txBody>
          <a:bodyPr wrap="none" lIns="90942" tIns="45472" rIns="90942" bIns="45472" rtlCol="0">
            <a:spAutoFit/>
          </a:bodyPr>
          <a:lstStyle/>
          <a:p>
            <a:r>
              <a:rPr lang="en-US" altLang="zh-TW" sz="3600" b="1">
                <a:solidFill>
                  <a:schemeClr val="bg1"/>
                </a:solidFill>
                <a:latin typeface="微軟正黑體" panose="020B0604030504040204" pitchFamily="34" charset="-120"/>
                <a:ea typeface="微軟正黑體" panose="020B0604030504040204" pitchFamily="34" charset="-120"/>
              </a:rPr>
              <a:t>1</a:t>
            </a:r>
            <a:r>
              <a:rPr lang="en-US" altLang="zh-TW" sz="3600" b="1" smtClean="0">
                <a:solidFill>
                  <a:schemeClr val="bg1"/>
                </a:solidFill>
                <a:latin typeface="微軟正黑體" panose="020B0604030504040204" pitchFamily="34" charset="-120"/>
                <a:ea typeface="微軟正黑體" panose="020B0604030504040204" pitchFamily="34" charset="-120"/>
              </a:rPr>
              <a:t>.</a:t>
            </a:r>
            <a:r>
              <a:rPr lang="zh-TW" altLang="en-US" sz="3600" b="1" smtClean="0">
                <a:solidFill>
                  <a:schemeClr val="bg1"/>
                </a:solidFill>
                <a:latin typeface="微軟正黑體" panose="020B0604030504040204" pitchFamily="34" charset="-120"/>
                <a:ea typeface="微軟正黑體" panose="020B0604030504040204" pitchFamily="34" charset="-120"/>
              </a:rPr>
              <a:t>遼寧省迫害情況</a:t>
            </a:r>
            <a:endParaRPr lang="zh-TW" altLang="en-US" sz="36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107504" y="1124849"/>
            <a:ext cx="3888432" cy="5570255"/>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a:solidFill>
                  <a:schemeClr val="bg1"/>
                </a:solidFill>
                <a:latin typeface="微軟正黑體" panose="020B0604030504040204" pitchFamily="34" charset="-120"/>
                <a:ea typeface="微軟正黑體" panose="020B0604030504040204" pitchFamily="34" charset="-120"/>
              </a:rPr>
              <a:t>2017</a:t>
            </a:r>
            <a:r>
              <a:rPr lang="zh-CN" altLang="zh-TW" sz="2000" dirty="0">
                <a:solidFill>
                  <a:schemeClr val="bg1"/>
                </a:solidFill>
                <a:latin typeface="微軟正黑體" panose="020B0604030504040204" pitchFamily="34" charset="-120"/>
                <a:ea typeface="微軟正黑體" panose="020B0604030504040204" pitchFamily="34" charset="-120"/>
              </a:rPr>
              <a:t>年</a:t>
            </a:r>
            <a:r>
              <a:rPr lang="en-US" altLang="zh-CN" sz="2000" dirty="0">
                <a:solidFill>
                  <a:schemeClr val="bg1"/>
                </a:solidFill>
                <a:latin typeface="微軟正黑體" panose="020B0604030504040204" pitchFamily="34" charset="-120"/>
                <a:ea typeface="微軟正黑體" panose="020B0604030504040204" pitchFamily="34" charset="-120"/>
              </a:rPr>
              <a:t>11</a:t>
            </a:r>
            <a:r>
              <a:rPr lang="zh-CN" altLang="zh-TW" sz="2000" dirty="0">
                <a:solidFill>
                  <a:schemeClr val="bg1"/>
                </a:solidFill>
                <a:latin typeface="微軟正黑體" panose="020B0604030504040204" pitchFamily="34" charset="-120"/>
                <a:ea typeface="微軟正黑體" panose="020B0604030504040204" pitchFamily="34" charset="-120"/>
              </a:rPr>
              <a:t>月</a:t>
            </a:r>
            <a:r>
              <a:rPr lang="zh-TW" altLang="zh-CN" sz="2000" dirty="0">
                <a:solidFill>
                  <a:schemeClr val="bg1"/>
                </a:solidFill>
                <a:latin typeface="微軟正黑體" panose="020B0604030504040204" pitchFamily="34" charset="-120"/>
                <a:ea typeface="微軟正黑體" panose="020B0604030504040204" pitchFamily="34" charset="-120"/>
              </a:rPr>
              <a:t>1</a:t>
            </a:r>
            <a:r>
              <a:rPr lang="en-US" altLang="zh-TW" sz="2000" dirty="0">
                <a:solidFill>
                  <a:schemeClr val="bg1"/>
                </a:solidFill>
                <a:latin typeface="微軟正黑體" panose="020B0604030504040204" pitchFamily="34" charset="-120"/>
                <a:ea typeface="微軟正黑體" panose="020B0604030504040204" pitchFamily="34" charset="-120"/>
              </a:rPr>
              <a:t>5</a:t>
            </a:r>
            <a:r>
              <a:rPr lang="zh-CN" altLang="zh-TW" sz="2000" dirty="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明慧資料館資料統計顯示，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迫害法輪功案例共計</a:t>
            </a:r>
            <a:r>
              <a:rPr lang="en-US" altLang="zh-CN" sz="2400" b="1" dirty="0" smtClean="0">
                <a:solidFill>
                  <a:srgbClr val="FFFF00"/>
                </a:solidFill>
                <a:latin typeface="微軟正黑體" panose="020B0604030504040204" pitchFamily="34" charset="-120"/>
                <a:ea typeface="微軟正黑體" panose="020B0604030504040204" pitchFamily="34" charset="-120"/>
              </a:rPr>
              <a:t>11220</a:t>
            </a:r>
            <a:r>
              <a:rPr lang="zh-CN" altLang="zh-TW" sz="2000" dirty="0">
                <a:solidFill>
                  <a:schemeClr val="bg1"/>
                </a:solidFill>
                <a:latin typeface="微軟正黑體" panose="020B0604030504040204" pitchFamily="34" charset="-120"/>
                <a:ea typeface="微軟正黑體" panose="020B0604030504040204" pitchFamily="34" charset="-120"/>
              </a:rPr>
              <a:t>例。</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全國第三多，僅次山東、河北</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smtClean="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受迫害人數</a:t>
            </a:r>
            <a:r>
              <a:rPr lang="en-US" altLang="zh-CN" sz="2400" b="1" dirty="0" smtClean="0">
                <a:solidFill>
                  <a:srgbClr val="FFFF00"/>
                </a:solidFill>
                <a:latin typeface="微軟正黑體" panose="020B0604030504040204" pitchFamily="34" charset="-120"/>
                <a:ea typeface="微軟正黑體" panose="020B0604030504040204" pitchFamily="34" charset="-120"/>
              </a:rPr>
              <a:t>12360</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全國第三多，僅次山東、河北</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受迫害致死人數</a:t>
            </a:r>
            <a:r>
              <a:rPr lang="en-US" altLang="zh-CN" sz="2400" b="1" dirty="0" smtClean="0">
                <a:solidFill>
                  <a:srgbClr val="FFFF00"/>
                </a:solidFill>
                <a:latin typeface="微軟正黑體" panose="020B0604030504040204" pitchFamily="34" charset="-120"/>
                <a:ea typeface="微軟正黑體" panose="020B0604030504040204" pitchFamily="34" charset="-120"/>
              </a:rPr>
              <a:t>504</a:t>
            </a:r>
            <a:r>
              <a:rPr lang="zh-CN" altLang="zh-TW" sz="2000" dirty="0">
                <a:solidFill>
                  <a:schemeClr val="bg1"/>
                </a:solidFill>
                <a:latin typeface="微軟正黑體" panose="020B0604030504040204" pitchFamily="34" charset="-120"/>
                <a:ea typeface="微軟正黑體" panose="020B0604030504040204" pitchFamily="34" charset="-120"/>
              </a:rPr>
              <a:t>人。</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全國第二多，僅次黑龍江</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en-US"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zh-TW" sz="2000" dirty="0" smtClean="0">
                <a:solidFill>
                  <a:schemeClr val="bg1"/>
                </a:solidFill>
                <a:latin typeface="微軟正黑體" panose="020B0604030504040204" pitchFamily="34" charset="-120"/>
                <a:ea typeface="微軟正黑體" panose="020B0604030504040204" pitchFamily="34" charset="-120"/>
              </a:rPr>
              <a:t>從</a:t>
            </a:r>
            <a:r>
              <a:rPr lang="en-US" altLang="zh-TW" sz="2000" dirty="0" smtClean="0">
                <a:solidFill>
                  <a:schemeClr val="bg1"/>
                </a:solidFill>
                <a:latin typeface="微軟正黑體" panose="020B0604030504040204" pitchFamily="34" charset="-120"/>
                <a:ea typeface="微軟正黑體" panose="020B0604030504040204" pitchFamily="34" charset="-120"/>
              </a:rPr>
              <a:t>2013</a:t>
            </a:r>
            <a:r>
              <a:rPr lang="zh-TW" altLang="zh-TW" sz="2000" dirty="0">
                <a:solidFill>
                  <a:schemeClr val="bg1"/>
                </a:solidFill>
                <a:latin typeface="微軟正黑體" panose="020B0604030504040204" pitchFamily="34" charset="-120"/>
                <a:ea typeface="微軟正黑體" panose="020B0604030504040204" pitchFamily="34" charset="-120"/>
              </a:rPr>
              <a:t>年到</a:t>
            </a:r>
            <a:r>
              <a:rPr lang="en-US" altLang="zh-TW" sz="2000" dirty="0">
                <a:solidFill>
                  <a:schemeClr val="bg1"/>
                </a:solidFill>
                <a:latin typeface="微軟正黑體" panose="020B0604030504040204" pitchFamily="34" charset="-120"/>
                <a:ea typeface="微軟正黑體" panose="020B0604030504040204" pitchFamily="34" charset="-120"/>
              </a:rPr>
              <a:t>2015</a:t>
            </a:r>
            <a:r>
              <a:rPr lang="zh-TW" altLang="zh-TW" sz="2000" dirty="0">
                <a:solidFill>
                  <a:schemeClr val="bg1"/>
                </a:solidFill>
                <a:latin typeface="微軟正黑體" panose="020B0604030504040204" pitchFamily="34" charset="-120"/>
                <a:ea typeface="微軟正黑體" panose="020B0604030504040204" pitchFamily="34" charset="-120"/>
              </a:rPr>
              <a:t>年，</a:t>
            </a:r>
            <a:endParaRPr lang="en-US" altLang="zh-TW" sz="2000" dirty="0">
              <a:solidFill>
                <a:schemeClr val="bg1"/>
              </a:solidFill>
              <a:latin typeface="微軟正黑體" panose="020B0604030504040204" pitchFamily="34" charset="-120"/>
              <a:ea typeface="微軟正黑體" panose="020B0604030504040204" pitchFamily="34" charset="-120"/>
            </a:endParaRPr>
          </a:p>
          <a:p>
            <a:r>
              <a:rPr lang="zh-TW" altLang="zh-TW" sz="2000" dirty="0" smtClean="0">
                <a:solidFill>
                  <a:schemeClr val="bg1"/>
                </a:solidFill>
                <a:latin typeface="微軟正黑體" panose="020B0604030504040204" pitchFamily="34" charset="-120"/>
                <a:ea typeface="微軟正黑體" panose="020B0604030504040204" pitchFamily="34" charset="-120"/>
              </a:rPr>
              <a:t>遼寧省對法輪功學員的</a:t>
            </a:r>
            <a:r>
              <a:rPr lang="zh-TW" altLang="zh-TW" sz="2000" dirty="0" smtClean="0">
                <a:solidFill>
                  <a:srgbClr val="FFFF00"/>
                </a:solidFill>
                <a:latin typeface="微軟正黑體" panose="020B0604030504040204" pitchFamily="34" charset="-120"/>
                <a:ea typeface="微軟正黑體" panose="020B0604030504040204" pitchFamily="34" charset="-120"/>
              </a:rPr>
              <a:t>非法</a:t>
            </a:r>
            <a:r>
              <a:rPr lang="zh-TW" altLang="zh-TW" sz="2000" dirty="0">
                <a:solidFill>
                  <a:srgbClr val="FFFF00"/>
                </a:solidFill>
                <a:latin typeface="微軟正黑體" panose="020B0604030504040204" pitchFamily="34" charset="-120"/>
                <a:ea typeface="微軟正黑體" panose="020B0604030504040204" pitchFamily="34" charset="-120"/>
              </a:rPr>
              <a:t>判刑</a:t>
            </a:r>
            <a:endParaRPr lang="en-US" altLang="zh-TW" sz="2000" dirty="0">
              <a:solidFill>
                <a:srgbClr val="FFFF00"/>
              </a:solidFill>
              <a:latin typeface="微軟正黑體" panose="020B0604030504040204" pitchFamily="34" charset="-120"/>
              <a:ea typeface="微軟正黑體" panose="020B0604030504040204" pitchFamily="34" charset="-120"/>
            </a:endParaRPr>
          </a:p>
          <a:p>
            <a:r>
              <a:rPr lang="zh-TW" altLang="zh-TW" sz="2000" dirty="0" smtClean="0">
                <a:solidFill>
                  <a:schemeClr val="bg1"/>
                </a:solidFill>
                <a:latin typeface="微軟正黑體" panose="020B0604030504040204" pitchFamily="34" charset="-120"/>
                <a:ea typeface="微軟正黑體" panose="020B0604030504040204" pitchFamily="34" charset="-120"/>
              </a:rPr>
              <a:t>連續</a:t>
            </a:r>
            <a:r>
              <a:rPr lang="en-US" altLang="zh-TW" sz="2000" dirty="0" smtClean="0">
                <a:solidFill>
                  <a:schemeClr val="bg1"/>
                </a:solidFill>
                <a:latin typeface="微軟正黑體" panose="020B0604030504040204" pitchFamily="34" charset="-120"/>
                <a:ea typeface="微軟正黑體" panose="020B0604030504040204" pitchFamily="34" charset="-120"/>
              </a:rPr>
              <a:t>3</a:t>
            </a:r>
            <a:r>
              <a:rPr lang="zh-TW" altLang="zh-TW" sz="2000" dirty="0" smtClean="0">
                <a:solidFill>
                  <a:schemeClr val="bg1"/>
                </a:solidFill>
                <a:latin typeface="微軟正黑體" panose="020B0604030504040204" pitchFamily="34" charset="-120"/>
                <a:ea typeface="微軟正黑體" panose="020B0604030504040204" pitchFamily="34" charset="-120"/>
              </a:rPr>
              <a:t>年居全國首位。</a:t>
            </a:r>
          </a:p>
          <a:p>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268760"/>
            <a:chOff x="5266184" y="-1"/>
            <a:chExt cx="3877816" cy="1187422"/>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014570" y="-1"/>
              <a:ext cx="1129430" cy="118742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1874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
        <p:nvSpPr>
          <p:cNvPr id="7" name="矩形 6"/>
          <p:cNvSpPr/>
          <p:nvPr/>
        </p:nvSpPr>
        <p:spPr>
          <a:xfrm>
            <a:off x="4067946" y="1268760"/>
            <a:ext cx="5076054" cy="5589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dirty="0" smtClean="0">
                <a:solidFill>
                  <a:schemeClr val="bg1"/>
                </a:solidFill>
                <a:latin typeface="微軟正黑體" panose="020B0604030504040204" pitchFamily="34" charset="-120"/>
                <a:ea typeface="微軟正黑體" panose="020B0604030504040204" pitchFamily="34" charset="-120"/>
              </a:rPr>
              <a:t>追查國際公佈了</a:t>
            </a:r>
            <a:r>
              <a:rPr lang="zh-TW" altLang="en-US" sz="2400" b="1" dirty="0" smtClean="0">
                <a:solidFill>
                  <a:schemeClr val="bg1"/>
                </a:solidFill>
                <a:latin typeface="微軟正黑體" panose="020B0604030504040204" pitchFamily="34" charset="-120"/>
                <a:ea typeface="微軟正黑體" panose="020B0604030504040204" pitchFamily="34" charset="-120"/>
              </a:rPr>
              <a:t>遼寧省</a:t>
            </a:r>
            <a:endParaRPr lang="en-US" altLang="zh-CN" sz="2400" b="1" dirty="0">
              <a:solidFill>
                <a:schemeClr val="bg1"/>
              </a:solidFill>
              <a:latin typeface="微軟正黑體" panose="020B0604030504040204" pitchFamily="34" charset="-120"/>
              <a:ea typeface="微軟正黑體" panose="020B0604030504040204" pitchFamily="34" charset="-120"/>
            </a:endParaRPr>
          </a:p>
          <a:p>
            <a:r>
              <a:rPr lang="zh-TW" altLang="en-US" sz="2400" dirty="0" smtClean="0">
                <a:solidFill>
                  <a:schemeClr val="bg1"/>
                </a:solidFill>
                <a:latin typeface="微軟正黑體" panose="020B0604030504040204" pitchFamily="34" charset="-120"/>
                <a:ea typeface="微軟正黑體" panose="020B0604030504040204" pitchFamily="34" charset="-120"/>
              </a:rPr>
              <a:t>涉嫌參與活摘法輪功學員器官的</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zh-TW" altLang="zh-TW" sz="2400" b="1" dirty="0">
                <a:solidFill>
                  <a:srgbClr val="FF0000"/>
                </a:solidFill>
                <a:latin typeface="微軟正黑體" panose="020B0604030504040204" pitchFamily="34" charset="-120"/>
                <a:ea typeface="微軟正黑體" panose="020B0604030504040204" pitchFamily="34" charset="-120"/>
              </a:rPr>
              <a:t>3</a:t>
            </a:r>
            <a:r>
              <a:rPr lang="en-US" altLang="zh-TW" sz="2400" b="1" dirty="0">
                <a:solidFill>
                  <a:srgbClr val="FF0000"/>
                </a:solidFill>
                <a:latin typeface="微軟正黑體" panose="020B0604030504040204" pitchFamily="34" charset="-120"/>
                <a:ea typeface="微軟正黑體" panose="020B0604030504040204" pitchFamily="34" charset="-120"/>
              </a:rPr>
              <a:t>9</a:t>
            </a:r>
            <a:r>
              <a:rPr lang="zh-TW" altLang="en-US" sz="2400" b="1" dirty="0" smtClean="0">
                <a:solidFill>
                  <a:srgbClr val="FF0000"/>
                </a:solidFill>
                <a:latin typeface="微軟正黑體" panose="020B0604030504040204" pitchFamily="34" charset="-120"/>
                <a:ea typeface="微軟正黑體" panose="020B0604030504040204" pitchFamily="34" charset="-120"/>
              </a:rPr>
              <a:t>家</a:t>
            </a:r>
            <a:r>
              <a:rPr lang="zh-TW" altLang="en-US" sz="2400" b="1" dirty="0" smtClean="0">
                <a:solidFill>
                  <a:schemeClr val="bg1"/>
                </a:solidFill>
                <a:latin typeface="微軟正黑體" panose="020B0604030504040204" pitchFamily="34" charset="-120"/>
                <a:ea typeface="微軟正黑體" panose="020B0604030504040204" pitchFamily="34" charset="-120"/>
              </a:rPr>
              <a:t>醫院</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smtClean="0">
                <a:solidFill>
                  <a:schemeClr val="bg1"/>
                </a:solidFill>
                <a:latin typeface="微軟正黑體" panose="020B0604030504040204" pitchFamily="34" charset="-120"/>
                <a:ea typeface="微軟正黑體" panose="020B0604030504040204" pitchFamily="34" charset="-120"/>
              </a:rPr>
              <a:t>占全國</a:t>
            </a:r>
            <a:r>
              <a:rPr lang="zh-TW" altLang="zh-TW" sz="2400" b="1" dirty="0" smtClean="0">
                <a:solidFill>
                  <a:srgbClr val="FF0000"/>
                </a:solidFill>
                <a:latin typeface="微軟正黑體" panose="020B0604030504040204" pitchFamily="34" charset="-120"/>
                <a:ea typeface="微軟正黑體" panose="020B0604030504040204" pitchFamily="34" charset="-120"/>
              </a:rPr>
              <a:t>4</a:t>
            </a:r>
            <a:r>
              <a:rPr lang="zh-TW" altLang="zh-TW" sz="2400" b="1" dirty="0">
                <a:solidFill>
                  <a:srgbClr val="FF0000"/>
                </a:solidFill>
                <a:latin typeface="微軟正黑體" panose="020B0604030504040204" pitchFamily="34" charset="-120"/>
                <a:ea typeface="微軟正黑體" panose="020B0604030504040204" pitchFamily="34" charset="-120"/>
              </a:rPr>
              <a:t>.</a:t>
            </a:r>
            <a:r>
              <a:rPr lang="en-US" altLang="zh-TW" sz="2400" b="1" dirty="0">
                <a:solidFill>
                  <a:srgbClr val="FF0000"/>
                </a:solidFill>
                <a:latin typeface="微軟正黑體" panose="020B0604030504040204" pitchFamily="34" charset="-120"/>
                <a:ea typeface="微軟正黑體" panose="020B0604030504040204" pitchFamily="34" charset="-120"/>
              </a:rPr>
              <a:t>5</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a:t>
            </a:r>
            <a:endParaRPr lang="en-US" altLang="zh-TW" sz="2400" b="1" dirty="0">
              <a:solidFill>
                <a:schemeClr val="bg1"/>
              </a:solidFill>
              <a:latin typeface="微軟正黑體" panose="020B0604030504040204" pitchFamily="34" charset="-120"/>
              <a:ea typeface="微軟正黑體" panose="020B0604030504040204" pitchFamily="34" charset="-120"/>
            </a:endParaRPr>
          </a:p>
          <a:p>
            <a:r>
              <a:rPr lang="en-US" altLang="zh-TW" sz="2400" b="1" dirty="0">
                <a:solidFill>
                  <a:srgbClr val="FF0000"/>
                </a:solidFill>
                <a:latin typeface="微軟正黑體" panose="020B0604030504040204" pitchFamily="34" charset="-120"/>
                <a:ea typeface="微軟正黑體" panose="020B0604030504040204" pitchFamily="34" charset="-120"/>
              </a:rPr>
              <a:t>192</a:t>
            </a:r>
            <a:r>
              <a:rPr lang="zh-TW" altLang="en-US" sz="2400" b="1" dirty="0" smtClean="0">
                <a:solidFill>
                  <a:srgbClr val="FF0000"/>
                </a:solidFill>
                <a:latin typeface="微軟正黑體" panose="020B0604030504040204" pitchFamily="34" charset="-120"/>
                <a:ea typeface="微軟正黑體" panose="020B0604030504040204" pitchFamily="34" charset="-120"/>
              </a:rPr>
              <a:t>名</a:t>
            </a:r>
            <a:r>
              <a:rPr lang="zh-TW" altLang="en-US" sz="2400" b="1" dirty="0" smtClean="0">
                <a:solidFill>
                  <a:schemeClr val="bg1"/>
                </a:solidFill>
                <a:latin typeface="微軟正黑體" panose="020B0604030504040204" pitchFamily="34" charset="-120"/>
                <a:ea typeface="微軟正黑體" panose="020B0604030504040204" pitchFamily="34" charset="-120"/>
              </a:rPr>
              <a:t>醫務人員</a:t>
            </a:r>
            <a:r>
              <a:rPr lang="zh-TW" altLang="en-US" sz="2400" dirty="0" smtClean="0">
                <a:solidFill>
                  <a:schemeClr val="bg1"/>
                </a:solidFill>
                <a:latin typeface="微軟正黑體" panose="020B0604030504040204" pitchFamily="34" charset="-120"/>
                <a:ea typeface="微軟正黑體" panose="020B0604030504040204" pitchFamily="34" charset="-120"/>
              </a:rPr>
              <a:t>名單，</a:t>
            </a:r>
            <a:endParaRPr lang="en-US" altLang="zh-TW" sz="2400" dirty="0">
              <a:solidFill>
                <a:schemeClr val="bg1"/>
              </a:solidFill>
              <a:latin typeface="微軟正黑體" panose="020B0604030504040204" pitchFamily="34" charset="-120"/>
              <a:ea typeface="微軟正黑體" panose="020B0604030504040204" pitchFamily="34" charset="-120"/>
            </a:endParaRPr>
          </a:p>
          <a:p>
            <a:r>
              <a:rPr lang="zh-TW" altLang="en-US" sz="2400" dirty="0" smtClean="0">
                <a:solidFill>
                  <a:schemeClr val="bg1"/>
                </a:solidFill>
                <a:latin typeface="微軟正黑體" panose="020B0604030504040204" pitchFamily="34" charset="-120"/>
                <a:ea typeface="微軟正黑體" panose="020B0604030504040204" pitchFamily="34" charset="-120"/>
              </a:rPr>
              <a:t>並將他們立案追查。</a:t>
            </a:r>
            <a:endParaRPr lang="en-US" altLang="zh-TW" sz="2400" dirty="0">
              <a:solidFill>
                <a:schemeClr val="bg1"/>
              </a:solidFill>
              <a:latin typeface="微軟正黑體" panose="020B0604030504040204" pitchFamily="34" charset="-120"/>
              <a:ea typeface="微軟正黑體" panose="020B0604030504040204" pitchFamily="34" charset="-120"/>
            </a:endParaRPr>
          </a:p>
          <a:p>
            <a:endParaRPr lang="zh-CN" altLang="en-US" dirty="0"/>
          </a:p>
          <a:p>
            <a:r>
              <a:rPr lang="en-US" altLang="zh-Hant" dirty="0">
                <a:latin typeface="微軟正黑體" panose="020B0604030504040204" pitchFamily="34" charset="-120"/>
                <a:ea typeface="微軟正黑體" panose="020B0604030504040204" pitchFamily="34" charset="-120"/>
              </a:rPr>
              <a:t>1</a:t>
            </a:r>
            <a:r>
              <a:rPr lang="en-US" altLang="zh-Hant" dirty="0" smtClean="0">
                <a:latin typeface="微軟正黑體" panose="020B0604030504040204" pitchFamily="34" charset="-120"/>
                <a:ea typeface="微軟正黑體" panose="020B0604030504040204" pitchFamily="34" charset="-120"/>
              </a:rPr>
              <a:t>.</a:t>
            </a:r>
            <a:r>
              <a:rPr lang="zh-Hant" altLang="en-US" dirty="0" smtClean="0">
                <a:latin typeface="微軟正黑體" panose="020B0604030504040204" pitchFamily="34" charset="-120"/>
                <a:ea typeface="微軟正黑體" panose="020B0604030504040204" pitchFamily="34" charset="-120"/>
              </a:rPr>
              <a:t>中國醫科大學附屬第一醫院</a:t>
            </a:r>
          </a:p>
          <a:p>
            <a:r>
              <a:rPr lang="en-US" altLang="zh-Hant" dirty="0" smtClean="0">
                <a:latin typeface="微軟正黑體" panose="020B0604030504040204" pitchFamily="34" charset="-120"/>
                <a:ea typeface="微軟正黑體" panose="020B0604030504040204" pitchFamily="34" charset="-120"/>
              </a:rPr>
              <a:t>2.</a:t>
            </a:r>
            <a:r>
              <a:rPr lang="zh-Hant" altLang="en-US" dirty="0" smtClean="0">
                <a:latin typeface="微軟正黑體" panose="020B0604030504040204" pitchFamily="34" charset="-120"/>
                <a:ea typeface="微軟正黑體" panose="020B0604030504040204" pitchFamily="34" charset="-120"/>
              </a:rPr>
              <a:t>遼寧電力中心醫院血液淨化中心</a:t>
            </a:r>
          </a:p>
          <a:p>
            <a:r>
              <a:rPr lang="en-US" altLang="zh-Hant" dirty="0" smtClean="0">
                <a:latin typeface="微軟正黑體" panose="020B0604030504040204" pitchFamily="34" charset="-120"/>
                <a:ea typeface="微軟正黑體" panose="020B0604030504040204" pitchFamily="34" charset="-120"/>
              </a:rPr>
              <a:t>3.</a:t>
            </a:r>
            <a:r>
              <a:rPr lang="zh-Hant" altLang="en-US" dirty="0" smtClean="0">
                <a:latin typeface="微軟正黑體" panose="020B0604030504040204" pitchFamily="34" charset="-120"/>
                <a:ea typeface="微軟正黑體" panose="020B0604030504040204" pitchFamily="34" charset="-120"/>
              </a:rPr>
              <a:t>遼寧省人民醫院</a:t>
            </a:r>
          </a:p>
          <a:p>
            <a:r>
              <a:rPr lang="en-US" altLang="zh-Hant" dirty="0" smtClean="0">
                <a:latin typeface="微軟正黑體" panose="020B0604030504040204" pitchFamily="34" charset="-120"/>
                <a:ea typeface="微軟正黑體" panose="020B0604030504040204" pitchFamily="34" charset="-120"/>
              </a:rPr>
              <a:t>4.</a:t>
            </a:r>
            <a:r>
              <a:rPr lang="zh-Hant" altLang="en-US" dirty="0" smtClean="0">
                <a:latin typeface="微軟正黑體" panose="020B0604030504040204" pitchFamily="34" charset="-120"/>
                <a:ea typeface="微軟正黑體" panose="020B0604030504040204" pitchFamily="34" charset="-120"/>
              </a:rPr>
              <a:t>瀋陽醫學院第二附屬醫院</a:t>
            </a:r>
          </a:p>
          <a:p>
            <a:r>
              <a:rPr lang="en-US" altLang="zh-Hant" dirty="0" smtClean="0">
                <a:latin typeface="微軟正黑體" panose="020B0604030504040204" pitchFamily="34" charset="-120"/>
                <a:ea typeface="微軟正黑體" panose="020B0604030504040204" pitchFamily="34" charset="-120"/>
              </a:rPr>
              <a:t>5.</a:t>
            </a:r>
            <a:r>
              <a:rPr lang="zh-Hant" altLang="en-US" dirty="0" smtClean="0">
                <a:latin typeface="微軟正黑體" panose="020B0604030504040204" pitchFamily="34" charset="-120"/>
                <a:ea typeface="微軟正黑體" panose="020B0604030504040204" pitchFamily="34" charset="-120"/>
              </a:rPr>
              <a:t>中國醫科大學附屬第四醫院</a:t>
            </a:r>
          </a:p>
          <a:p>
            <a:r>
              <a:rPr lang="en-US" altLang="zh-Hant" dirty="0" smtClean="0">
                <a:latin typeface="微軟正黑體" panose="020B0604030504040204" pitchFamily="34" charset="-120"/>
                <a:ea typeface="微軟正黑體" panose="020B0604030504040204" pitchFamily="34" charset="-120"/>
              </a:rPr>
              <a:t>6.</a:t>
            </a:r>
            <a:r>
              <a:rPr lang="zh-Hant" altLang="en-US" dirty="0" smtClean="0">
                <a:latin typeface="微軟正黑體" panose="020B0604030504040204" pitchFamily="34" charset="-120"/>
                <a:ea typeface="微軟正黑體" panose="020B0604030504040204" pitchFamily="34" charset="-120"/>
              </a:rPr>
              <a:t>中國醫科大學附屬盛京醫院</a:t>
            </a:r>
          </a:p>
          <a:p>
            <a:r>
              <a:rPr lang="en-US" altLang="zh-Hant" dirty="0" smtClean="0">
                <a:latin typeface="微軟正黑體" panose="020B0604030504040204" pitchFamily="34" charset="-120"/>
                <a:ea typeface="微軟正黑體" panose="020B0604030504040204" pitchFamily="34" charset="-120"/>
              </a:rPr>
              <a:t>7.</a:t>
            </a:r>
            <a:r>
              <a:rPr lang="zh-Hant" altLang="en-US" dirty="0" smtClean="0">
                <a:latin typeface="微軟正黑體" panose="020B0604030504040204" pitchFamily="34" charset="-120"/>
                <a:ea typeface="微軟正黑體" panose="020B0604030504040204" pitchFamily="34" charset="-120"/>
              </a:rPr>
              <a:t>遼寧省金秋醫院</a:t>
            </a:r>
          </a:p>
          <a:p>
            <a:r>
              <a:rPr lang="zh-TW" altLang="en-US" dirty="0"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8346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p:cNvSpPr/>
          <p:nvPr/>
        </p:nvSpPr>
        <p:spPr>
          <a:xfrm>
            <a:off x="0" y="0"/>
            <a:ext cx="9130602" cy="46085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矩形 1"/>
          <p:cNvSpPr/>
          <p:nvPr/>
        </p:nvSpPr>
        <p:spPr>
          <a:xfrm>
            <a:off x="-13397" y="647119"/>
            <a:ext cx="9143999" cy="5632311"/>
          </a:xfrm>
          <a:prstGeom prst="rect">
            <a:avLst/>
          </a:prstGeom>
        </p:spPr>
        <p:txBody>
          <a:bodyPr wrap="square">
            <a:spAutoFit/>
          </a:bodyPr>
          <a:lstStyle/>
          <a:p>
            <a:r>
              <a:rPr lang="zh-CN" altLang="en-US" dirty="0" smtClean="0">
                <a:solidFill>
                  <a:srgbClr val="FF0000"/>
                </a:solidFill>
                <a:latin typeface="微軟正黑體" panose="020B0604030504040204" pitchFamily="34" charset="-120"/>
                <a:ea typeface="微軟正黑體" panose="020B0604030504040204" pitchFamily="34" charset="-120"/>
              </a:rPr>
              <a:t>說明：此稿用於口講時，可以根據對方情況選擇其中講真相內容事實結合自己風格進行。</a:t>
            </a:r>
            <a:endParaRPr lang="en-US" altLang="zh-CN" dirty="0" smtClean="0">
              <a:solidFill>
                <a:srgbClr val="FF0000"/>
              </a:solidFill>
              <a:latin typeface="微軟正黑體" panose="020B0604030504040204" pitchFamily="34" charset="-120"/>
              <a:ea typeface="微軟正黑體" panose="020B0604030504040204" pitchFamily="34" charset="-120"/>
            </a:endParaRPr>
          </a:p>
          <a:p>
            <a:endParaRPr lang="en-US" b="1" dirty="0">
              <a:solidFill>
                <a:srgbClr val="FF0000"/>
              </a:solidFill>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朋友您好，忙碌間，不知您有沒有感受到，今天的我們正面臨著一場“人算不如天算”的滄桑巨變？迷茫中，您又是否意識到“善惡有報”的天理，以千百種不同的形式正在兌現中呢？</a:t>
            </a:r>
            <a:endParaRPr lang="en-US" altLang="zh-CN" dirty="0" smtClean="0">
              <a:latin typeface="微軟正黑體" panose="020B0604030504040204" pitchFamily="34" charset="-120"/>
              <a:ea typeface="微軟正黑體" panose="020B0604030504040204" pitchFamily="34" charset="-120"/>
            </a:endParaRPr>
          </a:p>
          <a:p>
            <a:endParaRPr lang="en-US" b="1" dirty="0">
              <a:latin typeface="微軟正黑體" panose="020B0604030504040204" pitchFamily="34" charset="-120"/>
              <a:ea typeface="微軟正黑體" panose="020B0604030504040204" pitchFamily="34" charset="-120"/>
            </a:endParaRPr>
          </a:p>
          <a:p>
            <a:r>
              <a:rPr lang="zh-CN" altLang="en-US" u="sng" dirty="0" smtClean="0">
                <a:solidFill>
                  <a:srgbClr val="0070C0"/>
                </a:solidFill>
                <a:latin typeface="微軟正黑體" panose="020B0604030504040204" pitchFamily="34" charset="-120"/>
                <a:ea typeface="微軟正黑體" panose="020B0604030504040204" pitchFamily="34" charset="-120"/>
              </a:rPr>
              <a:t>時事</a:t>
            </a:r>
            <a:r>
              <a:rPr lang="en-CA" u="sng" dirty="0" smtClean="0">
                <a:solidFill>
                  <a:srgbClr val="0070C0"/>
                </a:solidFill>
                <a:latin typeface="微軟正黑體" panose="020B0604030504040204" pitchFamily="34" charset="-120"/>
                <a:ea typeface="微軟正黑體" panose="020B0604030504040204" pitchFamily="34" charset="-120"/>
              </a:rPr>
              <a:t>1</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參與迫害法輪功的中共大批高官相繼落馬，包括政法委書記周永康、</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610</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頭子李東生、薄熙來、王立軍，還有蘇榮、令計畫等等，正副國</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1</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級和省部級的就有</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100</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多人，都是跟著江澤民迫害法輪功的人。老百姓都說，這是善惡有報在兌現哪。</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a:p>
            <a:endParaRPr lang="en-US" altLang="zh-CN" u="sng" dirty="0" smtClean="0">
              <a:latin typeface="微軟正黑體" panose="020B0604030504040204" pitchFamily="34" charset="-120"/>
              <a:ea typeface="微軟正黑體" panose="020B0604030504040204" pitchFamily="34" charset="-120"/>
            </a:endParaRPr>
          </a:p>
          <a:p>
            <a:r>
              <a:rPr lang="zh-CN" altLang="en-US" u="sng" dirty="0" smtClean="0">
                <a:solidFill>
                  <a:srgbClr val="0070C0"/>
                </a:solidFill>
                <a:latin typeface="微軟正黑體" panose="020B0604030504040204" pitchFamily="34" charset="-120"/>
                <a:ea typeface="微軟正黑體" panose="020B0604030504040204" pitchFamily="34" charset="-120"/>
              </a:rPr>
              <a:t>時事</a:t>
            </a:r>
            <a:r>
              <a:rPr lang="en-CA" u="sng" dirty="0" smtClean="0">
                <a:solidFill>
                  <a:srgbClr val="0070C0"/>
                </a:solidFill>
                <a:latin typeface="微軟正黑體" panose="020B0604030504040204" pitchFamily="34" charset="-120"/>
                <a:ea typeface="微軟正黑體" panose="020B0604030504040204" pitchFamily="34" charset="-120"/>
              </a:rPr>
              <a:t>2</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今年</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6</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月份，國內互聯網上公開了</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2011</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年</a:t>
            </a:r>
            <a:r>
              <a:rPr lang="en-CA" dirty="0">
                <a:solidFill>
                  <a:schemeClr val="accent4">
                    <a:lumMod val="50000"/>
                  </a:schemeClr>
                </a:solidFill>
                <a:latin typeface="微軟正黑體" panose="020B0604030504040204" pitchFamily="34" charset="-120"/>
                <a:ea typeface="微軟正黑體" panose="020B0604030504040204" pitchFamily="34" charset="-120"/>
              </a:rPr>
              <a:t>3</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月</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1</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日中國新聞出版總署第</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50</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號總署令，廢除了江澤民對法輪功書籍的出版禁令。這幾年，國內有上百名律師為法輪功學員做了近一千場的無罪辯護，充分證明了修煉法輪功是無罪的，而迫害法輪功卻是違法違憲的。</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a:p>
            <a:endParaRPr lang="en-US" altLang="zh-CN" u="sng" dirty="0" smtClean="0">
              <a:latin typeface="微軟正黑體" panose="020B0604030504040204" pitchFamily="34" charset="-120"/>
              <a:ea typeface="微軟正黑體" panose="020B0604030504040204" pitchFamily="34" charset="-120"/>
            </a:endParaRPr>
          </a:p>
          <a:p>
            <a:r>
              <a:rPr lang="zh-CN" altLang="en-US" u="sng" dirty="0" smtClean="0">
                <a:solidFill>
                  <a:srgbClr val="0070C0"/>
                </a:solidFill>
                <a:latin typeface="微軟正黑體" panose="020B0604030504040204" pitchFamily="34" charset="-120"/>
                <a:ea typeface="微軟正黑體" panose="020B0604030504040204" pitchFamily="34" charset="-120"/>
              </a:rPr>
              <a:t>時事</a:t>
            </a:r>
            <a:r>
              <a:rPr lang="en-CA" u="sng" dirty="0" smtClean="0">
                <a:solidFill>
                  <a:srgbClr val="0070C0"/>
                </a:solidFill>
                <a:latin typeface="微軟正黑體" panose="020B0604030504040204" pitchFamily="34" charset="-120"/>
                <a:ea typeface="微軟正黑體" panose="020B0604030504040204" pitchFamily="34" charset="-120"/>
              </a:rPr>
              <a:t>3</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自從</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2015</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年</a:t>
            </a:r>
            <a:r>
              <a:rPr lang="en-US" altLang="zh-CN" dirty="0" smtClean="0">
                <a:solidFill>
                  <a:schemeClr val="accent4">
                    <a:lumMod val="50000"/>
                  </a:schemeClr>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立案登記制</a:t>
            </a:r>
            <a:r>
              <a:rPr lang="en-US" altLang="zh-CN" dirty="0" smtClean="0">
                <a:solidFill>
                  <a:schemeClr val="accent4">
                    <a:lumMod val="50000"/>
                  </a:schemeClr>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這一新政策出臺以來，已經有二十多萬老百姓用真名真姓把江澤民告上了最高法院和最高檢察院。兩高給超過十萬人發了簽收和回執。而且，國際上</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33</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個國家</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50</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多個法庭已經把江澤民起訴和控告了。罪名成立，是酷刑罪，反人類罪和群體滅絕罪。江澤民連自身都難保了，它更保不了下面跟著幹的人了。您在這個體制內工作，希望您也一定要看清形勢，千萬不要參與迫害法輪功，咱別給中共和江澤民當替罪羊。</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30562" y="61248"/>
            <a:ext cx="9093341" cy="399609"/>
          </a:xfrm>
          <a:prstGeom prst="rect">
            <a:avLst/>
          </a:prstGeom>
          <a:noFill/>
        </p:spPr>
        <p:txBody>
          <a:bodyPr wrap="square" lIns="90942" tIns="45472" rIns="90942" bIns="45472" rtlCol="0">
            <a:spAutoFit/>
          </a:bodyPr>
          <a:lstStyle/>
          <a:p>
            <a:pPr fontAlgn="base"/>
            <a:r>
              <a:rPr lang="en-US" altLang="zh-CN" sz="2000" b="1" dirty="0" smtClean="0">
                <a:solidFill>
                  <a:srgbClr val="0070C0"/>
                </a:solidFill>
                <a:latin typeface="微軟正黑體" panose="020B0604030504040204" pitchFamily="34" charset="-120"/>
                <a:ea typeface="微軟正黑體" panose="020B0604030504040204" pitchFamily="34" charset="-120"/>
              </a:rPr>
              <a:t>16-4</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切入參考</a:t>
            </a:r>
            <a:r>
              <a:rPr lang="en-US" altLang="zh-TW" sz="2000" b="1" dirty="0" smtClean="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人算不如天算</a:t>
            </a:r>
            <a:r>
              <a:rPr lang="en-CA" altLang="zh-TW" sz="2000" b="1" dirty="0" smtClean="0">
                <a:latin typeface="微軟正黑體" panose="020B0604030504040204" pitchFamily="34" charset="-120"/>
                <a:ea typeface="微軟正黑體" panose="020B0604030504040204" pitchFamily="34" charset="-120"/>
              </a:rPr>
              <a:t>-</a:t>
            </a:r>
            <a:r>
              <a:rPr lang="zh-CN" altLang="en-US" sz="2000" b="1" dirty="0" smtClean="0">
                <a:latin typeface="微軟正黑體" panose="020B0604030504040204" pitchFamily="34" charset="-120"/>
                <a:ea typeface="微軟正黑體" panose="020B0604030504040204" pitchFamily="34" charset="-120"/>
              </a:rPr>
              <a:t>針對大陸政府官員及公檢法綜合真相廣播</a:t>
            </a:r>
            <a:r>
              <a:rPr lang="zh-TW" altLang="en-US" sz="2000" b="1" dirty="0" smtClean="0">
                <a:latin typeface="微軟正黑體" panose="020B0604030504040204" pitchFamily="34" charset="-120"/>
                <a:ea typeface="微軟正黑體" panose="020B0604030504040204" pitchFamily="34" charset="-120"/>
              </a:rPr>
              <a:t>稿</a:t>
            </a:r>
            <a:r>
              <a:rPr lang="en-US" altLang="zh-TW" sz="2000" b="1" dirty="0" smtClean="0">
                <a:latin typeface="微軟正黑體" panose="020B0604030504040204" pitchFamily="34" charset="-120"/>
                <a:ea typeface="微軟正黑體" panose="020B0604030504040204" pitchFamily="34" charset="-120"/>
              </a:rPr>
              <a:t>-1》</a:t>
            </a:r>
            <a:endParaRPr lang="en-US" altLang="zh-TW" sz="2000" b="1" dirty="0">
              <a:latin typeface="微軟正黑體" panose="020B0604030504040204" pitchFamily="34" charset="-120"/>
              <a:ea typeface="微軟正黑體" panose="020B0604030504040204" pitchFamily="34" charset="-120"/>
            </a:endParaRPr>
          </a:p>
        </p:txBody>
      </p:sp>
      <p:sp>
        <p:nvSpPr>
          <p:cNvPr id="6" name="矩形 5"/>
          <p:cNvSpPr/>
          <p:nvPr/>
        </p:nvSpPr>
        <p:spPr>
          <a:xfrm>
            <a:off x="3779912" y="247009"/>
            <a:ext cx="5243186" cy="400110"/>
          </a:xfrm>
          <a:prstGeom prst="rect">
            <a:avLst/>
          </a:prstGeom>
        </p:spPr>
        <p:txBody>
          <a:bodyPr wrap="square">
            <a:spAutoFit/>
          </a:bodyPr>
          <a:lstStyle/>
          <a:p>
            <a:pPr lvl="0"/>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062414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p:cNvSpPr/>
          <p:nvPr/>
        </p:nvSpPr>
        <p:spPr>
          <a:xfrm>
            <a:off x="0" y="1"/>
            <a:ext cx="9130602" cy="451274"/>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矩形 1"/>
          <p:cNvSpPr/>
          <p:nvPr/>
        </p:nvSpPr>
        <p:spPr>
          <a:xfrm>
            <a:off x="71500" y="647119"/>
            <a:ext cx="8987602" cy="5632311"/>
          </a:xfrm>
          <a:prstGeom prst="rect">
            <a:avLst/>
          </a:prstGeom>
        </p:spPr>
        <p:txBody>
          <a:bodyPr wrap="square">
            <a:spAutoFit/>
          </a:bodyPr>
          <a:lstStyle/>
          <a:p>
            <a:r>
              <a:rPr lang="zh-CN" altLang="en-US" smtClean="0">
                <a:solidFill>
                  <a:srgbClr val="FF0000"/>
                </a:solidFill>
                <a:latin typeface="Microsoft YaHei Light" panose="020B0502040204020203" pitchFamily="34" charset="-122"/>
                <a:ea typeface="Microsoft YaHei Light" panose="020B0502040204020203" pitchFamily="34" charset="-122"/>
              </a:rPr>
              <a:t>說明：此稿用於口講時，可以根據對方情況選擇其中講真相內容事實結合自己風格進行。</a:t>
            </a:r>
            <a:endParaRPr lang="en-US" b="1" dirty="0">
              <a:solidFill>
                <a:srgbClr val="FF0000"/>
              </a:solidFill>
              <a:latin typeface="Microsoft YaHei Light" panose="020B0502040204020203" pitchFamily="34" charset="-122"/>
              <a:ea typeface="Microsoft YaHei Light" panose="020B0502040204020203" pitchFamily="34" charset="-122"/>
            </a:endParaRPr>
          </a:p>
          <a:p>
            <a:endParaRPr lang="en-US" altLang="zh-CN" u="sng" dirty="0" smtClean="0">
              <a:latin typeface="Microsoft YaHei Light" panose="020B0502040204020203" pitchFamily="34" charset="-122"/>
              <a:ea typeface="Microsoft YaHei Light" panose="020B0502040204020203" pitchFamily="34" charset="-122"/>
            </a:endParaRPr>
          </a:p>
          <a:p>
            <a:r>
              <a:rPr lang="zh-CN" altLang="en-US" u="sng" dirty="0" smtClean="0">
                <a:solidFill>
                  <a:srgbClr val="0070C0"/>
                </a:solidFill>
                <a:latin typeface="Microsoft YaHei Light" panose="020B0502040204020203" pitchFamily="34" charset="-122"/>
                <a:ea typeface="Microsoft YaHei Light" panose="020B0502040204020203" pitchFamily="34" charset="-122"/>
              </a:rPr>
              <a:t>自焚真相</a:t>
            </a:r>
            <a:r>
              <a:rPr lang="zh-TW" altLang="en-US">
                <a:solidFill>
                  <a:srgbClr val="0070C0"/>
                </a:solidFill>
                <a:latin typeface="微軟正黑體" panose="020B0604030504040204" pitchFamily="34" charset="-120"/>
                <a:ea typeface="微軟正黑體" panose="020B0604030504040204" pitchFamily="34" charset="-120"/>
              </a:rPr>
              <a:t>：</a:t>
            </a:r>
            <a:r>
              <a:rPr lang="zh-CN" altLang="en-US" smtClean="0">
                <a:latin typeface="Microsoft YaHei Light" panose="020B0502040204020203" pitchFamily="34" charset="-122"/>
                <a:ea typeface="Microsoft YaHei Light" panose="020B0502040204020203" pitchFamily="34" charset="-122"/>
              </a:rPr>
              <a:t>您知道嗎？天安門自焚是江澤民集團為了煽動老百姓對法輪功的仇恨，而找人拍的造假新聞。國際教育發展組織早在</a:t>
            </a:r>
            <a:r>
              <a:rPr lang="en-CA" smtClean="0">
                <a:latin typeface="Microsoft YaHei Light" panose="020B0502040204020203" pitchFamily="34" charset="-122"/>
                <a:ea typeface="Microsoft YaHei Light" panose="020B0502040204020203" pitchFamily="34" charset="-122"/>
              </a:rPr>
              <a:t>2001</a:t>
            </a:r>
            <a:r>
              <a:rPr lang="zh-CN" altLang="en-US" smtClean="0">
                <a:latin typeface="Microsoft YaHei Light" panose="020B0502040204020203" pitchFamily="34" charset="-122"/>
                <a:ea typeface="Microsoft YaHei Light" panose="020B0502040204020203" pitchFamily="34" charset="-122"/>
              </a:rPr>
              <a:t>年的時候就把“自焚”定性為國家恐怖主義行為了。對法輪功的迫害完全是出於江澤民個人的妒嫉。</a:t>
            </a:r>
            <a:endParaRPr lang="en-US" altLang="zh-CN" dirty="0" smtClean="0">
              <a:latin typeface="Microsoft YaHei Light" panose="020B0502040204020203" pitchFamily="34" charset="-122"/>
              <a:ea typeface="Microsoft YaHei Light" panose="020B0502040204020203" pitchFamily="34" charset="-122"/>
            </a:endParaRPr>
          </a:p>
          <a:p>
            <a:endParaRPr lang="en-US" b="1" dirty="0">
              <a:latin typeface="Microsoft YaHei Light" panose="020B0502040204020203" pitchFamily="34" charset="-122"/>
              <a:ea typeface="Microsoft YaHei Light" panose="020B0502040204020203" pitchFamily="34" charset="-122"/>
            </a:endParaRPr>
          </a:p>
          <a:p>
            <a:r>
              <a:rPr lang="zh-CN" altLang="en-US" u="sng" smtClean="0">
                <a:solidFill>
                  <a:srgbClr val="0070C0"/>
                </a:solidFill>
                <a:latin typeface="Microsoft YaHei Light" panose="020B0502040204020203" pitchFamily="34" charset="-122"/>
                <a:ea typeface="Microsoft YaHei Light" panose="020B0502040204020203" pitchFamily="34" charset="-122"/>
              </a:rPr>
              <a:t>法輪功真相</a:t>
            </a:r>
            <a:r>
              <a:rPr lang="zh-TW" altLang="en-US">
                <a:solidFill>
                  <a:srgbClr val="0070C0"/>
                </a:solidFill>
                <a:latin typeface="微軟正黑體" panose="020B0604030504040204" pitchFamily="34" charset="-120"/>
                <a:ea typeface="微軟正黑體" panose="020B0604030504040204" pitchFamily="34" charset="-120"/>
              </a:rPr>
              <a:t>：</a:t>
            </a:r>
            <a:r>
              <a:rPr lang="zh-CN" altLang="en-US" smtClean="0">
                <a:latin typeface="Microsoft YaHei Light" panose="020B0502040204020203" pitchFamily="34" charset="-122"/>
                <a:ea typeface="Microsoft YaHei Light" panose="020B0502040204020203" pitchFamily="34" charset="-122"/>
              </a:rPr>
              <a:t>法輪功就是教人按照“真、善、忍”做一個好人。現在法輪功已經洪傳全世界</a:t>
            </a:r>
            <a:r>
              <a:rPr lang="en-CA" smtClean="0">
                <a:latin typeface="Microsoft YaHei Light" panose="020B0502040204020203" pitchFamily="34" charset="-122"/>
                <a:ea typeface="Microsoft YaHei Light" panose="020B0502040204020203" pitchFamily="34" charset="-122"/>
              </a:rPr>
              <a:t>100</a:t>
            </a:r>
            <a:r>
              <a:rPr lang="zh-CN" altLang="en-US" smtClean="0">
                <a:latin typeface="Microsoft YaHei Light" panose="020B0502040204020203" pitchFamily="34" charset="-122"/>
                <a:ea typeface="Microsoft YaHei Light" panose="020B0502040204020203" pitchFamily="34" charset="-122"/>
              </a:rPr>
              <a:t>多個國家和地區，在香港、澳門、臺灣都可以自由的修煉，全世界只有中共剝奪人的信仰自由、一直在迫害法輪功。</a:t>
            </a:r>
            <a:endParaRPr lang="en-US" b="1" dirty="0">
              <a:latin typeface="Microsoft YaHei Light" panose="020B0502040204020203" pitchFamily="34" charset="-122"/>
              <a:ea typeface="Microsoft YaHei Light" panose="020B0502040204020203" pitchFamily="34" charset="-122"/>
            </a:endParaRPr>
          </a:p>
          <a:p>
            <a:endParaRPr lang="en-US" altLang="zh-CN" u="sng" dirty="0" smtClean="0">
              <a:solidFill>
                <a:srgbClr val="0070C0"/>
              </a:solidFill>
              <a:latin typeface="Microsoft YaHei Light" panose="020B0502040204020203" pitchFamily="34" charset="-122"/>
              <a:ea typeface="Microsoft YaHei Light" panose="020B0502040204020203" pitchFamily="34" charset="-122"/>
            </a:endParaRPr>
          </a:p>
          <a:p>
            <a:r>
              <a:rPr lang="zh-CN" altLang="en-US" u="sng" smtClean="0">
                <a:solidFill>
                  <a:srgbClr val="0070C0"/>
                </a:solidFill>
                <a:latin typeface="Microsoft YaHei Light" panose="020B0502040204020203" pitchFamily="34" charset="-122"/>
                <a:ea typeface="Microsoft YaHei Light" panose="020B0502040204020203" pitchFamily="34" charset="-122"/>
              </a:rPr>
              <a:t>法律條文</a:t>
            </a:r>
            <a:r>
              <a:rPr lang="en-CA" u="sng" smtClean="0">
                <a:solidFill>
                  <a:srgbClr val="0070C0"/>
                </a:solidFill>
                <a:latin typeface="Microsoft YaHei Light" panose="020B0502040204020203" pitchFamily="34" charset="-122"/>
                <a:ea typeface="Microsoft YaHei Light" panose="020B0502040204020203" pitchFamily="34" charset="-122"/>
              </a:rPr>
              <a:t>1</a:t>
            </a:r>
            <a:r>
              <a:rPr lang="en-CA" altLang="zh-TW" smtClean="0">
                <a:solidFill>
                  <a:srgbClr val="0070C0"/>
                </a:solidFill>
                <a:latin typeface="微軟正黑體" panose="020B0604030504040204" pitchFamily="34" charset="-120"/>
                <a:ea typeface="微軟正黑體" panose="020B0604030504040204" pitchFamily="34" charset="-120"/>
              </a:rPr>
              <a:t> </a:t>
            </a:r>
            <a:r>
              <a:rPr lang="zh-TW" altLang="en-US" smtClean="0">
                <a:solidFill>
                  <a:srgbClr val="0070C0"/>
                </a:solidFill>
                <a:latin typeface="微軟正黑體" panose="020B0604030504040204" pitchFamily="34" charset="-120"/>
                <a:ea typeface="微軟正黑體" panose="020B0604030504040204" pitchFamily="34" charset="-120"/>
              </a:rPr>
              <a:t>：</a:t>
            </a:r>
            <a:r>
              <a:rPr lang="zh-CN" altLang="en-US" smtClean="0">
                <a:latin typeface="Microsoft YaHei Light" panose="020B0502040204020203" pitchFamily="34" charset="-122"/>
                <a:ea typeface="Microsoft YaHei Light" panose="020B0502040204020203" pitchFamily="34" charset="-122"/>
              </a:rPr>
              <a:t>事實上翻遍中國的</a:t>
            </a:r>
            <a:r>
              <a:rPr lang="en-US" altLang="zh-CN" smtClean="0">
                <a:latin typeface="Microsoft YaHei Light" panose="020B0502040204020203" pitchFamily="34" charset="-122"/>
                <a:ea typeface="Microsoft YaHei Light" panose="020B0502040204020203" pitchFamily="34" charset="-122"/>
              </a:rPr>
              <a:t>《</a:t>
            </a:r>
            <a:r>
              <a:rPr lang="zh-CN" altLang="en-US" smtClean="0">
                <a:latin typeface="Microsoft YaHei Light" panose="020B0502040204020203" pitchFamily="34" charset="-122"/>
                <a:ea typeface="Microsoft YaHei Light" panose="020B0502040204020203" pitchFamily="34" charset="-122"/>
              </a:rPr>
              <a:t>憲法</a:t>
            </a:r>
            <a:r>
              <a:rPr lang="en-US" altLang="zh-CN" smtClean="0">
                <a:latin typeface="Microsoft YaHei Light" panose="020B0502040204020203" pitchFamily="34" charset="-122"/>
                <a:ea typeface="Microsoft YaHei Light" panose="020B0502040204020203" pitchFamily="34" charset="-122"/>
              </a:rPr>
              <a:t>》</a:t>
            </a:r>
            <a:r>
              <a:rPr lang="zh-CN" altLang="en-US" smtClean="0">
                <a:latin typeface="Microsoft YaHei Light" panose="020B0502040204020203" pitchFamily="34" charset="-122"/>
                <a:ea typeface="Microsoft YaHei Light" panose="020B0502040204020203" pitchFamily="34" charset="-122"/>
              </a:rPr>
              <a:t>和所有的法律，找不到一條法律說修煉法輪功是違法的。</a:t>
            </a:r>
            <a:r>
              <a:rPr lang="en-US" altLang="zh-CN" smtClean="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刑法</a:t>
            </a:r>
            <a:r>
              <a:rPr lang="en-US" altLang="zh-CN">
                <a:latin typeface="Microsoft YaHei Light" panose="020B0502040204020203" pitchFamily="34" charset="-122"/>
                <a:ea typeface="Microsoft YaHei Light" panose="020B0502040204020203" pitchFamily="34" charset="-122"/>
              </a:rPr>
              <a:t>》</a:t>
            </a:r>
            <a:r>
              <a:rPr lang="en-CA" smtClean="0">
                <a:latin typeface="Microsoft YaHei Light" panose="020B0502040204020203" pitchFamily="34" charset="-122"/>
                <a:ea typeface="Microsoft YaHei Light" panose="020B0502040204020203" pitchFamily="34" charset="-122"/>
              </a:rPr>
              <a:t>300</a:t>
            </a:r>
            <a:r>
              <a:rPr lang="zh-CN" altLang="en-US" smtClean="0">
                <a:latin typeface="Microsoft YaHei Light" panose="020B0502040204020203" pitchFamily="34" charset="-122"/>
                <a:ea typeface="Microsoft YaHei Light" panose="020B0502040204020203" pitchFamily="34" charset="-122"/>
              </a:rPr>
              <a:t>條根本都沒有涉及到法輪功，而且公安部公佈的</a:t>
            </a:r>
            <a:r>
              <a:rPr lang="en-CA" smtClean="0">
                <a:latin typeface="Microsoft YaHei Light" panose="020B0502040204020203" pitchFamily="34" charset="-122"/>
                <a:ea typeface="Microsoft YaHei Light" panose="020B0502040204020203" pitchFamily="34" charset="-122"/>
              </a:rPr>
              <a:t>14</a:t>
            </a:r>
            <a:r>
              <a:rPr lang="zh-CN" altLang="en-US" smtClean="0">
                <a:latin typeface="Microsoft YaHei Light" panose="020B0502040204020203" pitchFamily="34" charset="-122"/>
                <a:ea typeface="Microsoft YaHei Light" panose="020B0502040204020203" pitchFamily="34" charset="-122"/>
              </a:rPr>
              <a:t>種邪教當中也沒有法輪功。</a:t>
            </a:r>
            <a:endParaRPr lang="en-US" b="1" dirty="0">
              <a:latin typeface="Microsoft YaHei Light" panose="020B0502040204020203" pitchFamily="34" charset="-122"/>
              <a:ea typeface="Microsoft YaHei Light" panose="020B0502040204020203" pitchFamily="34" charset="-122"/>
            </a:endParaRPr>
          </a:p>
          <a:p>
            <a:endParaRPr lang="en-US" altLang="zh-CN" u="sng" dirty="0" smtClean="0">
              <a:solidFill>
                <a:srgbClr val="0070C0"/>
              </a:solidFill>
              <a:latin typeface="Microsoft YaHei Light" panose="020B0502040204020203" pitchFamily="34" charset="-122"/>
              <a:ea typeface="Microsoft YaHei Light" panose="020B0502040204020203" pitchFamily="34" charset="-122"/>
            </a:endParaRPr>
          </a:p>
          <a:p>
            <a:r>
              <a:rPr lang="zh-CN" altLang="en-US" u="sng" smtClean="0">
                <a:solidFill>
                  <a:srgbClr val="0070C0"/>
                </a:solidFill>
                <a:latin typeface="Microsoft YaHei Light" panose="020B0502040204020203" pitchFamily="34" charset="-122"/>
                <a:ea typeface="Microsoft YaHei Light" panose="020B0502040204020203" pitchFamily="34" charset="-122"/>
              </a:rPr>
              <a:t>法律條文</a:t>
            </a:r>
            <a:r>
              <a:rPr lang="en-CA" u="sng" smtClean="0">
                <a:solidFill>
                  <a:srgbClr val="0070C0"/>
                </a:solidFill>
                <a:latin typeface="Microsoft YaHei Light" panose="020B0502040204020203" pitchFamily="34" charset="-122"/>
                <a:ea typeface="Microsoft YaHei Light" panose="020B0502040204020203" pitchFamily="34" charset="-122"/>
              </a:rPr>
              <a:t>2</a:t>
            </a:r>
            <a:r>
              <a:rPr lang="en-CA" altLang="zh-TW" smtClean="0">
                <a:solidFill>
                  <a:srgbClr val="0070C0"/>
                </a:solidFill>
                <a:latin typeface="微軟正黑體" panose="020B0604030504040204" pitchFamily="34" charset="-120"/>
                <a:ea typeface="微軟正黑體" panose="020B0604030504040204" pitchFamily="34" charset="-120"/>
              </a:rPr>
              <a:t> </a:t>
            </a:r>
            <a:r>
              <a:rPr lang="zh-TW" altLang="en-US" smtClean="0">
                <a:solidFill>
                  <a:srgbClr val="0070C0"/>
                </a:solidFill>
                <a:latin typeface="微軟正黑體" panose="020B0604030504040204" pitchFamily="34" charset="-120"/>
                <a:ea typeface="微軟正黑體" panose="020B0604030504040204" pitchFamily="34" charset="-120"/>
              </a:rPr>
              <a:t>：</a:t>
            </a:r>
            <a:r>
              <a:rPr lang="zh-CN" altLang="en-US" smtClean="0">
                <a:latin typeface="Microsoft YaHei Light" panose="020B0502040204020203" pitchFamily="34" charset="-122"/>
                <a:ea typeface="Microsoft YaHei Light" panose="020B0502040204020203" pitchFamily="34" charset="-122"/>
              </a:rPr>
              <a:t>也許您會說，自己只是執行上級的命令，哪怕違法，出事也有上級扛著呢。但是您知道嗎？</a:t>
            </a:r>
            <a:r>
              <a:rPr lang="en-CA" smtClean="0">
                <a:latin typeface="Microsoft YaHei Light" panose="020B0502040204020203" pitchFamily="34" charset="-122"/>
                <a:ea typeface="Microsoft YaHei Light" panose="020B0502040204020203" pitchFamily="34" charset="-122"/>
              </a:rPr>
              <a:t>2016</a:t>
            </a:r>
            <a:r>
              <a:rPr lang="zh-CN" altLang="en-US">
                <a:latin typeface="Microsoft YaHei Light" panose="020B0502040204020203" pitchFamily="34" charset="-122"/>
                <a:ea typeface="Microsoft YaHei Light" panose="020B0502040204020203" pitchFamily="34" charset="-122"/>
              </a:rPr>
              <a:t>年</a:t>
            </a:r>
            <a:r>
              <a:rPr lang="en-CA" smtClean="0">
                <a:latin typeface="Microsoft YaHei Light" panose="020B0502040204020203" pitchFamily="34" charset="-122"/>
                <a:ea typeface="Microsoft YaHei Light" panose="020B0502040204020203" pitchFamily="34" charset="-122"/>
              </a:rPr>
              <a:t>3</a:t>
            </a:r>
            <a:r>
              <a:rPr lang="zh-CN" altLang="en-US" smtClean="0">
                <a:latin typeface="Microsoft YaHei Light" panose="020B0502040204020203" pitchFamily="34" charset="-122"/>
                <a:ea typeface="Microsoft YaHei Light" panose="020B0502040204020203" pitchFamily="34" charset="-122"/>
              </a:rPr>
              <a:t>月新修訂的</a:t>
            </a:r>
            <a:r>
              <a:rPr lang="en-US" altLang="zh-CN" smtClean="0">
                <a:latin typeface="Microsoft YaHei Light" panose="020B0502040204020203" pitchFamily="34" charset="-122"/>
                <a:ea typeface="Microsoft YaHei Light" panose="020B0502040204020203" pitchFamily="34" charset="-122"/>
              </a:rPr>
              <a:t>《</a:t>
            </a:r>
            <a:r>
              <a:rPr lang="zh-CN" altLang="en-US" smtClean="0">
                <a:latin typeface="Microsoft YaHei Light" panose="020B0502040204020203" pitchFamily="34" charset="-122"/>
                <a:ea typeface="Microsoft YaHei Light" panose="020B0502040204020203" pitchFamily="34" charset="-122"/>
              </a:rPr>
              <a:t>公安機關人民警察執法過錯責任追究規定</a:t>
            </a:r>
            <a:r>
              <a:rPr lang="en-US" altLang="zh-CN" smtClean="0">
                <a:latin typeface="Microsoft YaHei Light" panose="020B0502040204020203" pitchFamily="34" charset="-122"/>
                <a:ea typeface="Microsoft YaHei Light" panose="020B0502040204020203" pitchFamily="34" charset="-122"/>
              </a:rPr>
              <a:t>》</a:t>
            </a:r>
            <a:r>
              <a:rPr lang="zh-CN" altLang="en-US" smtClean="0">
                <a:latin typeface="Microsoft YaHei Light" panose="020B0502040204020203" pitchFamily="34" charset="-122"/>
                <a:ea typeface="Microsoft YaHei Light" panose="020B0502040204020203" pitchFamily="34" charset="-122"/>
              </a:rPr>
              <a:t>取消了“因執行上級命令犯錯可不追究員警責任”的條款，明確了“誰執行，誰負責，不能免責”。</a:t>
            </a:r>
            <a:endParaRPr lang="en-US" b="1" dirty="0">
              <a:latin typeface="Microsoft YaHei Light" panose="020B0502040204020203" pitchFamily="34" charset="-122"/>
              <a:ea typeface="Microsoft YaHei Light" panose="020B0502040204020203" pitchFamily="34" charset="-122"/>
            </a:endParaRPr>
          </a:p>
          <a:p>
            <a:endParaRPr lang="en-US" altLang="zh-CN" dirty="0" smtClean="0">
              <a:latin typeface="Microsoft YaHei Light" panose="020B0502040204020203" pitchFamily="34" charset="-122"/>
              <a:ea typeface="Microsoft YaHei Light" panose="020B0502040204020203" pitchFamily="34" charset="-122"/>
            </a:endParaRPr>
          </a:p>
          <a:p>
            <a:r>
              <a:rPr lang="zh-CN" altLang="en-US" u="sng" smtClean="0">
                <a:solidFill>
                  <a:srgbClr val="0070C0"/>
                </a:solidFill>
                <a:latin typeface="Microsoft YaHei Light" panose="020B0502040204020203" pitchFamily="34" charset="-122"/>
                <a:ea typeface="Microsoft YaHei Light" panose="020B0502040204020203" pitchFamily="34" charset="-122"/>
              </a:rPr>
              <a:t>法律條文</a:t>
            </a:r>
            <a:r>
              <a:rPr lang="en-CA" u="sng" smtClean="0">
                <a:solidFill>
                  <a:srgbClr val="0070C0"/>
                </a:solidFill>
                <a:latin typeface="Microsoft YaHei Light" panose="020B0502040204020203" pitchFamily="34" charset="-122"/>
                <a:ea typeface="Microsoft YaHei Light" panose="020B0502040204020203" pitchFamily="34" charset="-122"/>
              </a:rPr>
              <a:t>3</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而且</a:t>
            </a:r>
            <a:r>
              <a:rPr lang="zh-CN" altLang="en-US">
                <a:latin typeface="Microsoft YaHei Light" panose="020B0502040204020203" pitchFamily="34" charset="-122"/>
                <a:ea typeface="Microsoft YaHei Light" panose="020B0502040204020203" pitchFamily="34" charset="-122"/>
              </a:rPr>
              <a:t>，</a:t>
            </a:r>
            <a:r>
              <a:rPr lang="en-US" altLang="zh-CN" smtClean="0">
                <a:latin typeface="Microsoft YaHei Light" panose="020B0502040204020203" pitchFamily="34" charset="-122"/>
                <a:ea typeface="Microsoft YaHei Light" panose="020B0502040204020203" pitchFamily="34" charset="-122"/>
              </a:rPr>
              <a:t>《</a:t>
            </a:r>
            <a:r>
              <a:rPr lang="zh-CN" altLang="en-US" smtClean="0">
                <a:latin typeface="Microsoft YaHei Light" panose="020B0502040204020203" pitchFamily="34" charset="-122"/>
                <a:ea typeface="Microsoft YaHei Light" panose="020B0502040204020203" pitchFamily="34" charset="-122"/>
              </a:rPr>
              <a:t>公務員法</a:t>
            </a:r>
            <a:r>
              <a:rPr lang="en-US" altLang="zh-CN" smtClean="0">
                <a:latin typeface="Microsoft YaHei Light" panose="020B0502040204020203" pitchFamily="34" charset="-122"/>
                <a:ea typeface="Microsoft YaHei Light" panose="020B0502040204020203" pitchFamily="34" charset="-122"/>
              </a:rPr>
              <a:t>》</a:t>
            </a:r>
            <a:r>
              <a:rPr lang="zh-CN" altLang="en-US" smtClean="0">
                <a:latin typeface="Microsoft YaHei Light" panose="020B0502040204020203" pitchFamily="34" charset="-122"/>
                <a:ea typeface="Microsoft YaHei Light" panose="020B0502040204020203" pitchFamily="34" charset="-122"/>
              </a:rPr>
              <a:t>第九章第五十四條明確規定：“公務員執行明顯違法的決定或者命令的，應當依法承擔相應的責任。”</a:t>
            </a:r>
            <a:endParaRPr lang="en-US" b="1" dirty="0">
              <a:latin typeface="Microsoft YaHei Light" panose="020B0502040204020203" pitchFamily="34" charset="-122"/>
              <a:ea typeface="Microsoft YaHei Light" panose="020B0502040204020203" pitchFamily="34" charset="-122"/>
            </a:endParaRPr>
          </a:p>
        </p:txBody>
      </p:sp>
      <p:sp>
        <p:nvSpPr>
          <p:cNvPr id="6" name="矩形 5"/>
          <p:cNvSpPr/>
          <p:nvPr/>
        </p:nvSpPr>
        <p:spPr>
          <a:xfrm>
            <a:off x="3779912" y="247009"/>
            <a:ext cx="5243186" cy="400110"/>
          </a:xfrm>
          <a:prstGeom prst="rect">
            <a:avLst/>
          </a:prstGeom>
        </p:spPr>
        <p:txBody>
          <a:bodyPr wrap="square">
            <a:spAutoFit/>
          </a:bodyPr>
          <a:lstStyle/>
          <a:p>
            <a:pPr lvl="0"/>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sp>
        <p:nvSpPr>
          <p:cNvPr id="11" name="文字方塊 10"/>
          <p:cNvSpPr txBox="1"/>
          <p:nvPr/>
        </p:nvSpPr>
        <p:spPr>
          <a:xfrm>
            <a:off x="18409" y="51665"/>
            <a:ext cx="9093341" cy="399609"/>
          </a:xfrm>
          <a:prstGeom prst="rect">
            <a:avLst/>
          </a:prstGeom>
          <a:noFill/>
        </p:spPr>
        <p:txBody>
          <a:bodyPr wrap="square" lIns="90942" tIns="45472" rIns="90942" bIns="45472" rtlCol="0">
            <a:spAutoFit/>
          </a:bodyPr>
          <a:lstStyle/>
          <a:p>
            <a:pPr fontAlgn="base"/>
            <a:r>
              <a:rPr lang="en-US" altLang="zh-CN" sz="2000" b="1" dirty="0" smtClean="0">
                <a:solidFill>
                  <a:srgbClr val="0070C0"/>
                </a:solidFill>
                <a:latin typeface="微軟正黑體" panose="020B0604030504040204" pitchFamily="34" charset="-120"/>
                <a:ea typeface="微軟正黑體" panose="020B0604030504040204" pitchFamily="34" charset="-120"/>
              </a:rPr>
              <a:t>16-5</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切入參考</a:t>
            </a:r>
            <a:r>
              <a:rPr lang="en-US" altLang="zh-TW" sz="2000" b="1" dirty="0" smtClean="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人算不如天算</a:t>
            </a:r>
            <a:r>
              <a:rPr lang="en-CA" altLang="zh-TW" sz="2000" b="1" dirty="0" smtClean="0">
                <a:latin typeface="微軟正黑體" panose="020B0604030504040204" pitchFamily="34" charset="-120"/>
                <a:ea typeface="微軟正黑體" panose="020B0604030504040204" pitchFamily="34" charset="-120"/>
              </a:rPr>
              <a:t>-</a:t>
            </a:r>
            <a:r>
              <a:rPr lang="zh-CN" altLang="en-US" sz="2000" b="1" dirty="0" smtClean="0">
                <a:latin typeface="微軟正黑體" panose="020B0604030504040204" pitchFamily="34" charset="-120"/>
                <a:ea typeface="微軟正黑體" panose="020B0604030504040204" pitchFamily="34" charset="-120"/>
              </a:rPr>
              <a:t>針對大陸政府官員及公檢法綜合真相廣播</a:t>
            </a:r>
            <a:r>
              <a:rPr lang="zh-TW" altLang="en-US" sz="2000" b="1" dirty="0" smtClean="0">
                <a:latin typeface="微軟正黑體" panose="020B0604030504040204" pitchFamily="34" charset="-120"/>
                <a:ea typeface="微軟正黑體" panose="020B0604030504040204" pitchFamily="34" charset="-120"/>
              </a:rPr>
              <a:t>稿</a:t>
            </a:r>
            <a:r>
              <a:rPr lang="en-US" altLang="zh-TW" sz="2000" b="1" dirty="0" smtClean="0">
                <a:latin typeface="微軟正黑體" panose="020B0604030504040204" pitchFamily="34" charset="-120"/>
                <a:ea typeface="微軟正黑體" panose="020B0604030504040204" pitchFamily="34" charset="-120"/>
              </a:rPr>
              <a:t>-2》</a:t>
            </a:r>
            <a:endParaRPr lang="en-US" altLang="zh-TW"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18089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402" y="582771"/>
            <a:ext cx="9103983" cy="6109365"/>
          </a:xfrm>
          <a:prstGeom prst="rect">
            <a:avLst/>
          </a:prstGeom>
        </p:spPr>
        <p:txBody>
          <a:bodyPr wrap="square">
            <a:spAutoFit/>
          </a:bodyPr>
          <a:lstStyle/>
          <a:p>
            <a:r>
              <a:rPr lang="zh-CN" altLang="en-US" sz="1700" u="sng" smtClean="0">
                <a:solidFill>
                  <a:srgbClr val="0070C0"/>
                </a:solidFill>
                <a:latin typeface="微軟正黑體" panose="020B0604030504040204" pitchFamily="34" charset="-120"/>
                <a:ea typeface="微軟正黑體" panose="020B0604030504040204" pitchFamily="34" charset="-120"/>
              </a:rPr>
              <a:t>卸磨殺驢</a:t>
            </a:r>
            <a:r>
              <a:rPr lang="en-US" altLang="zh-CN" sz="1700" u="sng" smtClean="0">
                <a:solidFill>
                  <a:srgbClr val="0070C0"/>
                </a:solidFill>
                <a:latin typeface="微軟正黑體" panose="020B0604030504040204" pitchFamily="34" charset="-120"/>
                <a:ea typeface="微軟正黑體" panose="020B0604030504040204" pitchFamily="34" charset="-120"/>
              </a:rPr>
              <a:t>1</a:t>
            </a:r>
            <a:r>
              <a:rPr lang="zh-TW" altLang="en-US" sz="1700" u="sng" smtClean="0">
                <a:solidFill>
                  <a:srgbClr val="0070C0"/>
                </a:solidFill>
                <a:latin typeface="微軟正黑體" panose="020B0604030504040204" pitchFamily="34" charset="-120"/>
                <a:ea typeface="微軟正黑體" panose="020B0604030504040204" pitchFamily="34" charset="-120"/>
              </a:rPr>
              <a:t>：</a:t>
            </a:r>
            <a:r>
              <a:rPr lang="zh-CN" altLang="en-US" sz="1700" smtClean="0">
                <a:latin typeface="微軟正黑體" panose="020B0604030504040204" pitchFamily="34" charset="-120"/>
                <a:ea typeface="微軟正黑體" panose="020B0604030504040204" pitchFamily="34" charset="-120"/>
              </a:rPr>
              <a:t>在這場迫害中，參與其中的各級官員、公檢法司、</a:t>
            </a:r>
            <a:r>
              <a:rPr lang="en-CA" sz="1700" smtClean="0">
                <a:latin typeface="微軟正黑體" panose="020B0604030504040204" pitchFamily="34" charset="-120"/>
                <a:ea typeface="微軟正黑體" panose="020B0604030504040204" pitchFamily="34" charset="-120"/>
              </a:rPr>
              <a:t>610</a:t>
            </a:r>
            <a:r>
              <a:rPr lang="zh-CN" altLang="en-US" sz="1700" smtClean="0">
                <a:latin typeface="微軟正黑體" panose="020B0604030504040204" pitchFamily="34" charset="-120"/>
                <a:ea typeface="微軟正黑體" panose="020B0604030504040204" pitchFamily="34" charset="-120"/>
              </a:rPr>
              <a:t>人員才是最大的受害者。因為中共一向擅長“卸磨殺驢”。中共發動的歷次政治運動都是錯的，都是利用一批人去整另一批人。一旦中共要自保的時候，那麼被利用的人就會成為替罪羊。當年文革結束的時候，北京市公安局局長劉傳新第一個畏罪自殺了；積極效忠中共“紅色路線”的七百九十三名員警、公檢法系統的十七名軍管幹部被拉到雲南秘密槍決，然後只給家屬一張“因公殉職”的通知單。　</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smtClean="0">
                <a:solidFill>
                  <a:srgbClr val="0070C0"/>
                </a:solidFill>
                <a:latin typeface="微軟正黑體" panose="020B0604030504040204" pitchFamily="34" charset="-120"/>
                <a:ea typeface="微軟正黑體" panose="020B0604030504040204" pitchFamily="34" charset="-120"/>
              </a:rPr>
              <a:t>卸磨殺驢</a:t>
            </a:r>
            <a:r>
              <a:rPr lang="en-CA" sz="1700" u="sng" smtClean="0">
                <a:solidFill>
                  <a:srgbClr val="0070C0"/>
                </a:solidFill>
                <a:latin typeface="微軟正黑體" panose="020B0604030504040204" pitchFamily="34" charset="-120"/>
                <a:ea typeface="微軟正黑體" panose="020B0604030504040204" pitchFamily="34" charset="-120"/>
              </a:rPr>
              <a:t>2</a:t>
            </a:r>
            <a:r>
              <a:rPr lang="zh-TW" altLang="en-US" sz="1700" dirty="0" smtClean="0">
                <a:solidFill>
                  <a:srgbClr val="0070C0"/>
                </a:solidFill>
                <a:latin typeface="微軟正黑體" panose="020B0604030504040204" pitchFamily="34" charset="-120"/>
                <a:ea typeface="微軟正黑體" panose="020B0604030504040204" pitchFamily="34" charset="-120"/>
              </a:rPr>
              <a:t>：</a:t>
            </a:r>
            <a:r>
              <a:rPr lang="zh-CN" altLang="en-US" sz="1700" dirty="0" smtClean="0">
                <a:latin typeface="微軟正黑體" panose="020B0604030504040204" pitchFamily="34" charset="-120"/>
                <a:ea typeface="微軟正黑體" panose="020B0604030504040204" pitchFamily="34" charset="-120"/>
              </a:rPr>
              <a:t>您</a:t>
            </a:r>
            <a:r>
              <a:rPr lang="zh-CN" altLang="en-US" sz="1700" dirty="0">
                <a:latin typeface="微軟正黑體" panose="020B0604030504040204" pitchFamily="34" charset="-120"/>
                <a:ea typeface="微軟正黑體" panose="020B0604030504040204" pitchFamily="34" charset="-120"/>
              </a:rPr>
              <a:t>更</a:t>
            </a:r>
            <a:r>
              <a:rPr lang="zh-CN" altLang="en-US" sz="1700" dirty="0" smtClean="0">
                <a:latin typeface="微軟正黑體" panose="020B0604030504040204" pitchFamily="34" charset="-120"/>
                <a:ea typeface="微軟正黑體" panose="020B0604030504040204" pitchFamily="34" charset="-120"/>
              </a:rPr>
              <a:t>想不到</a:t>
            </a:r>
            <a:r>
              <a:rPr lang="zh-TW" altLang="en-US" sz="1700" dirty="0">
                <a:latin typeface="微軟正黑體" panose="020B0604030504040204" pitchFamily="34" charset="-120"/>
                <a:ea typeface="微軟正黑體" panose="020B0604030504040204" pitchFamily="34" charset="-120"/>
              </a:rPr>
              <a:t>的</a:t>
            </a:r>
            <a:r>
              <a:rPr lang="zh-TW" altLang="en-US" sz="1700">
                <a:latin typeface="微軟正黑體" panose="020B0604030504040204" pitchFamily="34" charset="-120"/>
                <a:ea typeface="微軟正黑體" panose="020B0604030504040204" pitchFamily="34" charset="-120"/>
              </a:rPr>
              <a:t>是</a:t>
            </a:r>
            <a:r>
              <a:rPr lang="zh-CN" altLang="en-US" sz="1700" smtClean="0">
                <a:latin typeface="微軟正黑體" panose="020B0604030504040204" pitchFamily="34" charset="-120"/>
                <a:ea typeface="微軟正黑體" panose="020B0604030504040204" pitchFamily="34" charset="-120"/>
              </a:rPr>
              <a:t>，江澤民早在</a:t>
            </a:r>
            <a:r>
              <a:rPr lang="en-CA" sz="1700" smtClean="0">
                <a:latin typeface="微軟正黑體" panose="020B0604030504040204" pitchFamily="34" charset="-120"/>
                <a:ea typeface="微軟正黑體" panose="020B0604030504040204" pitchFamily="34" charset="-120"/>
              </a:rPr>
              <a:t>2004</a:t>
            </a:r>
            <a:r>
              <a:rPr lang="zh-CN" altLang="en-US" sz="1700" smtClean="0">
                <a:latin typeface="微軟正黑體" panose="020B0604030504040204" pitchFamily="34" charset="-120"/>
                <a:ea typeface="微軟正黑體" panose="020B0604030504040204" pitchFamily="34" charset="-120"/>
              </a:rPr>
              <a:t>年的時候就把參與迫害的公檢法和</a:t>
            </a:r>
            <a:r>
              <a:rPr lang="en-CA" sz="1700" smtClean="0">
                <a:latin typeface="微軟正黑體" panose="020B0604030504040204" pitchFamily="34" charset="-120"/>
                <a:ea typeface="微軟正黑體" panose="020B0604030504040204" pitchFamily="34" charset="-120"/>
              </a:rPr>
              <a:t>610</a:t>
            </a:r>
            <a:r>
              <a:rPr lang="zh-CN" altLang="en-US" sz="1700" smtClean="0">
                <a:latin typeface="微軟正黑體" panose="020B0604030504040204" pitchFamily="34" charset="-120"/>
                <a:ea typeface="微軟正黑體" panose="020B0604030504040204" pitchFamily="34" charset="-120"/>
              </a:rPr>
              <a:t>人員都出賣了。當時江澤民派親信去國外秘密的和法輪功學員談條件，條件是迫害死多少法輪功學員，就槍斃多少員警。妄圖讓法輪功學員撤銷在海外對江澤民的起訴和控告。可是法輪功學員沒有答應江澤民這個卑鄙的要求，因為法輪功學員深知公檢法人員也是被欺騙和脅迫的，同樣是受害者。所以法輪功學員堅持把迫害的罪魁禍首江澤民告上了國際法庭。</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dirty="0">
                <a:solidFill>
                  <a:srgbClr val="0070C0"/>
                </a:solidFill>
                <a:latin typeface="微軟正黑體" panose="020B0604030504040204" pitchFamily="34" charset="-120"/>
                <a:ea typeface="微軟正黑體" panose="020B0604030504040204" pitchFamily="34" charset="-120"/>
              </a:rPr>
              <a:t>活摘</a:t>
            </a:r>
            <a:r>
              <a:rPr lang="zh-CN" altLang="en-US" sz="1700" u="sng" dirty="0" smtClean="0">
                <a:solidFill>
                  <a:srgbClr val="0070C0"/>
                </a:solidFill>
                <a:latin typeface="微軟正黑體" panose="020B0604030504040204" pitchFamily="34" charset="-120"/>
                <a:ea typeface="微軟正黑體" panose="020B0604030504040204" pitchFamily="34" charset="-120"/>
              </a:rPr>
              <a:t>真相</a:t>
            </a:r>
            <a:r>
              <a:rPr lang="zh-TW" altLang="en-US" sz="1700">
                <a:solidFill>
                  <a:srgbClr val="0070C0"/>
                </a:solidFill>
                <a:latin typeface="微軟正黑體" panose="020B0604030504040204" pitchFamily="34" charset="-120"/>
                <a:ea typeface="微軟正黑體" panose="020B0604030504040204" pitchFamily="34" charset="-120"/>
              </a:rPr>
              <a:t>：</a:t>
            </a:r>
            <a:r>
              <a:rPr lang="zh-CN" altLang="en-US" sz="1700" smtClean="0">
                <a:latin typeface="微軟正黑體" panose="020B0604030504040204" pitchFamily="34" charset="-120"/>
                <a:ea typeface="微軟正黑體" panose="020B0604030504040204" pitchFamily="34" charset="-120"/>
              </a:rPr>
              <a:t>中共竊取政權以來， 歷次運動害死了</a:t>
            </a:r>
            <a:r>
              <a:rPr lang="en-CA" sz="1700" smtClean="0">
                <a:latin typeface="微軟正黑體" panose="020B0604030504040204" pitchFamily="34" charset="-120"/>
                <a:ea typeface="微軟正黑體" panose="020B0604030504040204" pitchFamily="34" charset="-120"/>
              </a:rPr>
              <a:t>8000</a:t>
            </a:r>
            <a:r>
              <a:rPr lang="zh-CN" altLang="en-US" sz="1700" smtClean="0">
                <a:latin typeface="微軟正黑體" panose="020B0604030504040204" pitchFamily="34" charset="-120"/>
                <a:ea typeface="微軟正黑體" panose="020B0604030504040204" pitchFamily="34" charset="-120"/>
              </a:rPr>
              <a:t>千多萬中國人，這十八年中共又殘酷迫害善良的法輪功學員，大量的法輪功學員被中共迫害致死，甚至在活著時候，他們的身體器官被中共強摘販賣移植牟取暴利。中共開闢了一個比販毒、販賣軍火更賺錢的殺人產業。這是這個地球上前所未有的罪惡啊！</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smtClean="0">
                <a:solidFill>
                  <a:srgbClr val="0070C0"/>
                </a:solidFill>
                <a:latin typeface="微軟正黑體" panose="020B0604030504040204" pitchFamily="34" charset="-120"/>
                <a:ea typeface="微軟正黑體" panose="020B0604030504040204" pitchFamily="34" charset="-120"/>
              </a:rPr>
              <a:t>如何選擇</a:t>
            </a:r>
            <a:r>
              <a:rPr lang="zh-TW" altLang="en-US" sz="1700" u="sng" smtClean="0">
                <a:solidFill>
                  <a:srgbClr val="0070C0"/>
                </a:solidFill>
                <a:latin typeface="微軟正黑體" panose="020B0604030504040204" pitchFamily="34" charset="-120"/>
                <a:ea typeface="微軟正黑體" panose="020B0604030504040204" pitchFamily="34" charset="-120"/>
              </a:rPr>
              <a:t>：</a:t>
            </a:r>
            <a:r>
              <a:rPr lang="zh-CN" altLang="en-US" sz="1700" smtClean="0">
                <a:latin typeface="微軟正黑體" panose="020B0604030504040204" pitchFamily="34" charset="-120"/>
                <a:ea typeface="微軟正黑體" panose="020B0604030504040204" pitchFamily="34" charset="-120"/>
              </a:rPr>
              <a:t>這些年來，法輪功學員冒著被迫害的危險，不顧個人安危，秉著善心，持之以恆的給各級官員、公檢法和</a:t>
            </a:r>
            <a:r>
              <a:rPr lang="en-CA" sz="1700" smtClean="0">
                <a:latin typeface="微軟正黑體" panose="020B0604030504040204" pitchFamily="34" charset="-120"/>
                <a:ea typeface="微軟正黑體" panose="020B0604030504040204" pitchFamily="34" charset="-120"/>
              </a:rPr>
              <a:t>610</a:t>
            </a:r>
            <a:r>
              <a:rPr lang="zh-CN" altLang="en-US" sz="1700" smtClean="0">
                <a:latin typeface="微軟正黑體" panose="020B0604030504040204" pitchFamily="34" charset="-120"/>
                <a:ea typeface="微軟正黑體" panose="020B0604030504040204" pitchFamily="34" charset="-120"/>
              </a:rPr>
              <a:t>人員講清參與迫害的利害關係，讓越來越多體制內的人明白了真相。他們在看清形勢後，都不再參與迫害，而是選擇將“槍口抬高一釐米”，不少人還在職權範圍內默默的保護著法輪功學員。</a:t>
            </a:r>
            <a:endParaRPr lang="en-US" sz="1700" b="1" dirty="0">
              <a:latin typeface="微軟正黑體" panose="020B0604030504040204" pitchFamily="34" charset="-120"/>
              <a:ea typeface="微軟正黑體" panose="020B0604030504040204" pitchFamily="34" charset="-120"/>
            </a:endParaRPr>
          </a:p>
          <a:p>
            <a:r>
              <a:rPr lang="zh-CN" altLang="en-US" sz="1700" smtClean="0">
                <a:latin typeface="微軟正黑體" panose="020B0604030504040204" pitchFamily="34" charset="-120"/>
                <a:ea typeface="微軟正黑體" panose="020B0604030504040204" pitchFamily="34" charset="-120"/>
              </a:rPr>
              <a:t>希望您在明白真相以後也能做出正確的選擇，祝您和家人身體健康、平安幸福！也請您記住：法輪大法好，真、善、忍好！善待大法一念，天賜幸福平安！</a:t>
            </a:r>
            <a:endParaRPr lang="en-US" sz="1700" b="1" dirty="0">
              <a:latin typeface="微軟正黑體" panose="020B0604030504040204" pitchFamily="34" charset="-120"/>
              <a:ea typeface="微軟正黑體" panose="020B0604030504040204" pitchFamily="34" charset="-120"/>
            </a:endParaRPr>
          </a:p>
        </p:txBody>
      </p:sp>
      <p:grpSp>
        <p:nvGrpSpPr>
          <p:cNvPr id="7" name="群組 6"/>
          <p:cNvGrpSpPr/>
          <p:nvPr/>
        </p:nvGrpSpPr>
        <p:grpSpPr>
          <a:xfrm>
            <a:off x="0" y="1"/>
            <a:ext cx="9130602" cy="585952"/>
            <a:chOff x="0" y="0"/>
            <a:chExt cx="9130602" cy="612240"/>
          </a:xfrm>
        </p:grpSpPr>
        <p:sp>
          <p:nvSpPr>
            <p:cNvPr id="4" name="矩形"/>
            <p:cNvSpPr/>
            <p:nvPr/>
          </p:nvSpPr>
          <p:spPr>
            <a:xfrm>
              <a:off x="0" y="0"/>
              <a:ext cx="9130602" cy="481531"/>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3" name="矩形 2"/>
            <p:cNvSpPr/>
            <p:nvPr/>
          </p:nvSpPr>
          <p:spPr>
            <a:xfrm>
              <a:off x="193079" y="27465"/>
              <a:ext cx="184731" cy="418060"/>
            </a:xfrm>
            <a:prstGeom prst="rect">
              <a:avLst/>
            </a:prstGeom>
          </p:spPr>
          <p:txBody>
            <a:bodyPr wrap="none">
              <a:spAutoFit/>
            </a:bodyPr>
            <a:lstStyle/>
            <a:p>
              <a:pPr fontAlgn="base"/>
              <a:endParaRPr lang="zh-TW" altLang="zh-TW" sz="2000" dirty="0">
                <a:solidFill>
                  <a:srgbClr val="0070C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099935" y="242908"/>
              <a:ext cx="5004048" cy="369332"/>
            </a:xfrm>
            <a:prstGeom prst="rect">
              <a:avLst/>
            </a:prstGeom>
          </p:spPr>
          <p:txBody>
            <a:bodyPr wrap="square">
              <a:spAutoFit/>
            </a:bodyPr>
            <a:lstStyle/>
            <a:p>
              <a:endParaRPr lang="en-US" altLang="zh-TW" b="1" dirty="0">
                <a:solidFill>
                  <a:srgbClr val="0070C0"/>
                </a:solidFill>
                <a:latin typeface="微軟正黑體" panose="020B0604030504040204" pitchFamily="34" charset="-120"/>
                <a:ea typeface="微軟正黑體" panose="020B0604030504040204" pitchFamily="34" charset="-120"/>
              </a:endParaRPr>
            </a:p>
          </p:txBody>
        </p:sp>
      </p:grpSp>
      <p:sp>
        <p:nvSpPr>
          <p:cNvPr id="8" name="文字方塊 7"/>
          <p:cNvSpPr txBox="1"/>
          <p:nvPr/>
        </p:nvSpPr>
        <p:spPr>
          <a:xfrm>
            <a:off x="30562" y="61248"/>
            <a:ext cx="9093341" cy="399609"/>
          </a:xfrm>
          <a:prstGeom prst="rect">
            <a:avLst/>
          </a:prstGeom>
          <a:noFill/>
        </p:spPr>
        <p:txBody>
          <a:bodyPr wrap="square" lIns="90942" tIns="45472" rIns="90942" bIns="45472" rtlCol="0">
            <a:spAutoFit/>
          </a:bodyPr>
          <a:lstStyle/>
          <a:p>
            <a:pPr fontAlgn="base"/>
            <a:r>
              <a:rPr lang="en-US" altLang="zh-CN" sz="2000" b="1" dirty="0" smtClean="0">
                <a:solidFill>
                  <a:srgbClr val="0070C0"/>
                </a:solidFill>
                <a:latin typeface="微軟正黑體" panose="020B0604030504040204" pitchFamily="34" charset="-120"/>
                <a:ea typeface="微軟正黑體" panose="020B0604030504040204" pitchFamily="34" charset="-120"/>
              </a:rPr>
              <a:t>16-6</a:t>
            </a:r>
            <a:r>
              <a:rPr lang="en-US" altLang="zh-TW" sz="2000" b="1" dirty="0" smtClean="0">
                <a:solidFill>
                  <a:srgbClr val="0070C0"/>
                </a:solidFill>
                <a:latin typeface="微軟正黑體" panose="020B0604030504040204" pitchFamily="34" charset="-120"/>
                <a:ea typeface="微軟正黑體" panose="020B0604030504040204" pitchFamily="34" charset="-120"/>
              </a:rPr>
              <a:t>. </a:t>
            </a:r>
            <a:r>
              <a:rPr lang="zh-TW" altLang="en-US" sz="2000" b="1" dirty="0" smtClean="0">
                <a:solidFill>
                  <a:srgbClr val="0070C0"/>
                </a:solidFill>
                <a:latin typeface="微軟正黑體" panose="020B0604030504040204" pitchFamily="34" charset="-120"/>
                <a:ea typeface="微軟正黑體" panose="020B0604030504040204" pitchFamily="34" charset="-120"/>
              </a:rPr>
              <a:t>切入參考</a:t>
            </a:r>
            <a:r>
              <a:rPr lang="en-US" altLang="zh-TW" sz="2000" b="1" dirty="0" smtClean="0">
                <a:latin typeface="微軟正黑體" panose="020B0604030504040204" pitchFamily="34" charset="-120"/>
                <a:ea typeface="微軟正黑體" panose="020B0604030504040204" pitchFamily="34" charset="-120"/>
              </a:rPr>
              <a:t>《</a:t>
            </a:r>
            <a:r>
              <a:rPr lang="zh-CN" altLang="en-US" sz="2000" b="1" dirty="0">
                <a:latin typeface="微軟正黑體" panose="020B0604030504040204" pitchFamily="34" charset="-120"/>
                <a:ea typeface="微軟正黑體" panose="020B0604030504040204" pitchFamily="34" charset="-120"/>
              </a:rPr>
              <a:t>人算不如天算</a:t>
            </a:r>
            <a:r>
              <a:rPr lang="en-CA" altLang="zh-TW" sz="2000" b="1" dirty="0" smtClean="0">
                <a:latin typeface="微軟正黑體" panose="020B0604030504040204" pitchFamily="34" charset="-120"/>
                <a:ea typeface="微軟正黑體" panose="020B0604030504040204" pitchFamily="34" charset="-120"/>
              </a:rPr>
              <a:t>-</a:t>
            </a:r>
            <a:r>
              <a:rPr lang="zh-CN" altLang="en-US" sz="2000" b="1" dirty="0" smtClean="0">
                <a:latin typeface="微軟正黑體" panose="020B0604030504040204" pitchFamily="34" charset="-120"/>
                <a:ea typeface="微軟正黑體" panose="020B0604030504040204" pitchFamily="34" charset="-120"/>
              </a:rPr>
              <a:t>針對大陸政府官員及公檢法綜合真相廣播</a:t>
            </a:r>
            <a:r>
              <a:rPr lang="zh-TW" altLang="en-US" sz="2000" b="1" dirty="0" smtClean="0">
                <a:latin typeface="微軟正黑體" panose="020B0604030504040204" pitchFamily="34" charset="-120"/>
                <a:ea typeface="微軟正黑體" panose="020B0604030504040204" pitchFamily="34" charset="-120"/>
              </a:rPr>
              <a:t>稿</a:t>
            </a:r>
            <a:r>
              <a:rPr lang="en-US" altLang="zh-TW" sz="2000" b="1" dirty="0" smtClean="0">
                <a:latin typeface="微軟正黑體" panose="020B0604030504040204" pitchFamily="34" charset="-120"/>
                <a:ea typeface="微軟正黑體" panose="020B0604030504040204" pitchFamily="34" charset="-120"/>
              </a:rPr>
              <a:t>-3》</a:t>
            </a:r>
            <a:endParaRPr lang="en-US" altLang="zh-TW"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1955893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9065" y="908720"/>
            <a:ext cx="8640960" cy="5078313"/>
          </a:xfrm>
          <a:prstGeom prst="rect">
            <a:avLst/>
          </a:prstGeom>
        </p:spPr>
        <p:txBody>
          <a:bodyPr wrap="square">
            <a:spAutoFit/>
          </a:bodyPr>
          <a:lstStyle/>
          <a:p>
            <a:r>
              <a:rPr lang="zh-TW" altLang="en-US" sz="2400" b="1" smtClean="0">
                <a:solidFill>
                  <a:srgbClr val="0070C0"/>
                </a:solidFill>
                <a:latin typeface="微軟正黑體" panose="020B0604030504040204" pitchFamily="34" charset="-120"/>
                <a:ea typeface="微軟正黑體" panose="020B0604030504040204" pitchFamily="34" charset="-120"/>
              </a:rPr>
              <a:t>解開心結：兩高司法解釋的圈套</a:t>
            </a:r>
            <a:endParaRPr lang="en-US" altLang="zh-TW" sz="2400" b="1" dirty="0">
              <a:solidFill>
                <a:srgbClr val="0070C0"/>
              </a:solidFill>
              <a:latin typeface="微軟正黑體" panose="020B0604030504040204" pitchFamily="34" charset="-120"/>
              <a:ea typeface="微軟正黑體" panose="020B0604030504040204" pitchFamily="34" charset="-120"/>
            </a:endParaRPr>
          </a:p>
          <a:p>
            <a:endParaRPr lang="en-US" altLang="zh-TW" sz="2000" b="1" dirty="0">
              <a:latin typeface="微軟正黑體" panose="020B0604030504040204" pitchFamily="34" charset="-120"/>
              <a:ea typeface="微軟正黑體" panose="020B0604030504040204" pitchFamily="34" charset="-120"/>
            </a:endParaRPr>
          </a:p>
          <a:p>
            <a:r>
              <a:rPr lang="zh-TW" altLang="en-US" sz="2000" b="1" smtClean="0">
                <a:latin typeface="微軟正黑體" panose="020B0604030504040204" pitchFamily="34" charset="-120"/>
                <a:ea typeface="微軟正黑體" panose="020B0604030504040204" pitchFamily="34" charset="-120"/>
              </a:rPr>
              <a:t>問：</a:t>
            </a:r>
            <a:r>
              <a:rPr lang="zh-TW" altLang="zh-TW" sz="2000" smtClean="0">
                <a:latin typeface="微軟正黑體" panose="020B0604030504040204" pitchFamily="34" charset="-120"/>
                <a:ea typeface="微軟正黑體" panose="020B0604030504040204" pitchFamily="34" charset="-120"/>
              </a:rPr>
              <a:t>「那最近發佈的兩高司法解釋算是怎麼回事？」</a:t>
            </a:r>
            <a:endParaRPr lang="en-US" altLang="zh-TW" sz="2000"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b="1" smtClean="0">
                <a:latin typeface="微軟正黑體" panose="020B0604030504040204" pitchFamily="34" charset="-120"/>
                <a:ea typeface="微軟正黑體" panose="020B0604030504040204" pitchFamily="34" charset="-120"/>
              </a:rPr>
              <a:t>我說：</a:t>
            </a:r>
            <a:r>
              <a:rPr lang="zh-TW" altLang="zh-TW" sz="2000" smtClean="0">
                <a:latin typeface="微軟正黑體" panose="020B0604030504040204" pitchFamily="34" charset="-120"/>
                <a:ea typeface="微軟正黑體" panose="020B0604030504040204" pitchFamily="34" charset="-120"/>
              </a:rPr>
              <a:t>「那是個圈套！你要按照那個去做就上當了。那是江澤民的殘渣餘孽不甘心敗亡搞的鬼，企圖攪局搗亂而已。你看那上面有沒有提到法輪功？習近平在全國宗教工作會議上的講話，《人民日報》連續三天做瞭解讀，說不能以行政手段和鬥爭方式解決信仰問題，不能因為信仰上的差異擴大為政治上的對立，墨蹟未乾就又出臺相反的政策，你覺的可能嗎？這不是自己打自己耳光嗎？這種事只有江澤民這樣的小人才幹的出。而且共產黨向來喜歡借刀殺人然後找替罪羊。當初江澤民為了讓各級政府放手迫害，</a:t>
            </a:r>
            <a:r>
              <a:rPr lang="zh-TW" altLang="zh-TW" sz="2000" smtClean="0">
                <a:solidFill>
                  <a:srgbClr val="0070C0"/>
                </a:solidFill>
                <a:latin typeface="微軟正黑體" panose="020B0604030504040204" pitchFamily="34" charset="-120"/>
                <a:ea typeface="微軟正黑體" panose="020B0604030504040204" pitchFamily="34" charset="-120"/>
              </a:rPr>
              <a:t>當時公務員法規定公務員執行上級錯誤決定不承擔責任，現在公務員法修改了，執行上級錯誤的決定一樣要追究責任，並且是終身追究。</a:t>
            </a:r>
            <a:r>
              <a:rPr lang="zh-TW" altLang="zh-TW" sz="2000" smtClean="0">
                <a:latin typeface="微軟正黑體" panose="020B0604030504040204" pitchFamily="34" charset="-120"/>
                <a:ea typeface="微軟正黑體" panose="020B0604030504040204" pitchFamily="34" charset="-120"/>
              </a:rPr>
              <a:t>我年輕時那樣為共產黨槍林彈雨出生入死，最後卻被打成反革命，那還是毛澤東叫我們起來造的反，我就是個教訓，難道你們也想遭清算判刑坐牢嗎？法輪功沉冤昭雪的日子不遠了，不要再跟著江澤民跑了。」</a:t>
            </a:r>
            <a:endParaRPr lang="zh-TW" altLang="en-US" sz="2000" dirty="0">
              <a:latin typeface="微軟正黑體" panose="020B0604030504040204" pitchFamily="34" charset="-120"/>
              <a:ea typeface="微軟正黑體" panose="020B0604030504040204" pitchFamily="34" charset="-120"/>
            </a:endParaRPr>
          </a:p>
        </p:txBody>
      </p:sp>
      <p:grpSp>
        <p:nvGrpSpPr>
          <p:cNvPr id="4" name="群組 3"/>
          <p:cNvGrpSpPr/>
          <p:nvPr/>
        </p:nvGrpSpPr>
        <p:grpSpPr>
          <a:xfrm>
            <a:off x="0" y="0"/>
            <a:ext cx="9130602" cy="639707"/>
            <a:chOff x="0" y="0"/>
            <a:chExt cx="9130602" cy="639707"/>
          </a:xfrm>
        </p:grpSpPr>
        <p:sp>
          <p:nvSpPr>
            <p:cNvPr id="5" name="矩形"/>
            <p:cNvSpPr/>
            <p:nvPr/>
          </p:nvSpPr>
          <p:spPr>
            <a:xfrm>
              <a:off x="0" y="0"/>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6" name="矩形 5"/>
            <p:cNvSpPr/>
            <p:nvPr/>
          </p:nvSpPr>
          <p:spPr>
            <a:xfrm>
              <a:off x="1200" y="58243"/>
              <a:ext cx="2866490" cy="523220"/>
            </a:xfrm>
            <a:prstGeom prst="rect">
              <a:avLst/>
            </a:prstGeom>
          </p:spPr>
          <p:txBody>
            <a:bodyPr wrap="none">
              <a:spAutoFit/>
            </a:bodyPr>
            <a:lstStyle/>
            <a:p>
              <a:pPr fontAlgn="base"/>
              <a:r>
                <a:rPr lang="en-US" altLang="zh-CN" sz="2800" b="1" dirty="0" smtClean="0">
                  <a:solidFill>
                    <a:srgbClr val="0070C0"/>
                  </a:solidFill>
                  <a:latin typeface="微軟正黑體" panose="020B0604030504040204" pitchFamily="34" charset="-120"/>
                  <a:ea typeface="微軟正黑體" panose="020B0604030504040204" pitchFamily="34" charset="-120"/>
                </a:rPr>
                <a:t>16-7</a:t>
              </a:r>
              <a:r>
                <a:rPr lang="en-US" altLang="zh-TW" sz="2800" b="1" dirty="0" smtClean="0">
                  <a:solidFill>
                    <a:srgbClr val="0070C0"/>
                  </a:solidFill>
                  <a:latin typeface="微軟正黑體" panose="020B0604030504040204" pitchFamily="34" charset="-120"/>
                  <a:ea typeface="微軟正黑體" panose="020B0604030504040204" pitchFamily="34" charset="-120"/>
                </a:rPr>
                <a:t>.</a:t>
              </a:r>
              <a:r>
                <a:rPr lang="zh-TW" altLang="en-US" sz="2800" b="1" dirty="0" smtClean="0">
                  <a:solidFill>
                    <a:srgbClr val="0070C0"/>
                  </a:solidFill>
                  <a:latin typeface="微軟正黑體" panose="020B0604030504040204" pitchFamily="34" charset="-120"/>
                  <a:ea typeface="微軟正黑體" panose="020B0604030504040204" pitchFamily="34" charset="-120"/>
                </a:rPr>
                <a:t>切入點參考</a:t>
              </a:r>
              <a:endParaRPr lang="zh-TW" altLang="zh-TW" dirty="0">
                <a:solidFill>
                  <a:srgbClr val="0070C0"/>
                </a:solidFill>
                <a:latin typeface="微軟正黑體" panose="020B0604030504040204" pitchFamily="34" charset="-120"/>
                <a:ea typeface="微軟正黑體" panose="020B0604030504040204" pitchFamily="34" charset="-120"/>
              </a:endParaRPr>
            </a:p>
          </p:txBody>
        </p:sp>
        <p:sp>
          <p:nvSpPr>
            <p:cNvPr id="7" name="矩形 6"/>
            <p:cNvSpPr/>
            <p:nvPr/>
          </p:nvSpPr>
          <p:spPr>
            <a:xfrm>
              <a:off x="2989923" y="119798"/>
              <a:ext cx="5760640" cy="400110"/>
            </a:xfrm>
            <a:prstGeom prst="rect">
              <a:avLst/>
            </a:prstGeom>
          </p:spPr>
          <p:txBody>
            <a:bodyPr wrap="square">
              <a:spAutoFit/>
            </a:bodyPr>
            <a:lstStyle/>
            <a:p>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摘錄自：</a:t>
              </a:r>
              <a:r>
                <a:rPr lang="en-US" altLang="zh-TW" sz="2000" b="1" dirty="0" smtClean="0">
                  <a:solidFill>
                    <a:srgbClr val="0070C0"/>
                  </a:solidFill>
                  <a:latin typeface="微軟正黑體" panose="020B0604030504040204" pitchFamily="34" charset="-120"/>
                  <a:ea typeface="微軟正黑體" panose="020B0604030504040204" pitchFamily="34" charset="-120"/>
                </a:rPr>
                <a:t> </a:t>
              </a:r>
              <a:r>
                <a:rPr lang="zh-TW" altLang="zh-TW" sz="2000" b="1" dirty="0" smtClean="0">
                  <a:solidFill>
                    <a:srgbClr val="0070C0"/>
                  </a:solidFill>
                  <a:latin typeface="微軟正黑體" panose="020B0604030504040204" pitchFamily="34" charset="-120"/>
                  <a:ea typeface="微軟正黑體" panose="020B0604030504040204" pitchFamily="34" charset="-120"/>
                </a:rPr>
                <a:t>明慧法會</a:t>
              </a:r>
              <a:r>
                <a:rPr lang="en-US" altLang="zh-TW" sz="2000" b="1" dirty="0" smtClean="0">
                  <a:solidFill>
                    <a:srgbClr val="0070C0"/>
                  </a:solidFill>
                  <a:latin typeface="微軟正黑體" panose="020B0604030504040204" pitchFamily="34" charset="-120"/>
                  <a:ea typeface="微軟正黑體" panose="020B0604030504040204" pitchFamily="34" charset="-120"/>
                </a:rPr>
                <a:t>| </a:t>
              </a:r>
              <a:r>
                <a:rPr lang="zh-TW" altLang="zh-TW" sz="2000" b="1" dirty="0">
                  <a:solidFill>
                    <a:srgbClr val="0070C0"/>
                  </a:solidFill>
                  <a:latin typeface="微軟正黑體" panose="020B0604030504040204" pitchFamily="34" charset="-120"/>
                  <a:ea typeface="微軟正黑體" panose="020B0604030504040204" pitchFamily="34" charset="-120"/>
                </a:rPr>
                <a:t>做好三件事才最安全（</a:t>
              </a:r>
              <a:r>
                <a:rPr lang="zh-TW" altLang="en-US" sz="2000" b="1" dirty="0">
                  <a:solidFill>
                    <a:srgbClr val="0070C0"/>
                  </a:solidFill>
                  <a:latin typeface="微軟正黑體" panose="020B0604030504040204" pitchFamily="34" charset="-120"/>
                  <a:ea typeface="微軟正黑體" panose="020B0604030504040204" pitchFamily="34" charset="-120"/>
                </a:rPr>
                <a:t>下</a:t>
              </a:r>
              <a:r>
                <a:rPr lang="zh-TW" altLang="zh-TW" sz="2000" b="1" dirty="0" smtClean="0">
                  <a:solidFill>
                    <a:srgbClr val="0070C0"/>
                  </a:solidFill>
                  <a:latin typeface="微軟正黑體" panose="020B0604030504040204" pitchFamily="34" charset="-120"/>
                  <a:ea typeface="微軟正黑體" panose="020B0604030504040204" pitchFamily="34" charset="-120"/>
                </a:rPr>
                <a:t>）</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3393707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0" y="1124744"/>
            <a:ext cx="8136904" cy="3170099"/>
          </a:xfrm>
          <a:prstGeom prst="rect">
            <a:avLst/>
          </a:prstGeom>
        </p:spPr>
        <p:txBody>
          <a:bodyPr wrap="square">
            <a:spAutoFit/>
          </a:bodyPr>
          <a:lstStyle/>
          <a:p>
            <a:r>
              <a:rPr lang="zh-TW" altLang="en-US" sz="2000" b="1" smtClean="0">
                <a:latin typeface="微軟正黑體" panose="020B0604030504040204" pitchFamily="34" charset="-120"/>
                <a:ea typeface="微軟正黑體" panose="020B0604030504040204" pitchFamily="34" charset="-120"/>
              </a:rPr>
              <a:t>建議複製</a:t>
            </a:r>
            <a:r>
              <a:rPr lang="en-US" altLang="zh-TW" sz="2000" b="1" smtClean="0">
                <a:latin typeface="微軟正黑體" panose="020B0604030504040204" pitchFamily="34" charset="-120"/>
                <a:ea typeface="微軟正黑體" panose="020B0604030504040204" pitchFamily="34" charset="-120"/>
              </a:rPr>
              <a:t>【</a:t>
            </a:r>
            <a:r>
              <a:rPr lang="zh-TW" altLang="en-US" sz="2000" b="1" smtClean="0">
                <a:latin typeface="微軟正黑體" panose="020B0604030504040204" pitchFamily="34" charset="-120"/>
                <a:ea typeface="微軟正黑體" panose="020B0604030504040204" pitchFamily="34" charset="-120"/>
              </a:rPr>
              <a:t>網址</a:t>
            </a:r>
            <a:r>
              <a:rPr lang="en-US" altLang="zh-TW" sz="2000" b="1" smtClean="0">
                <a:latin typeface="微軟正黑體" panose="020B0604030504040204" pitchFamily="34" charset="-120"/>
                <a:ea typeface="微軟正黑體" panose="020B0604030504040204" pitchFamily="34" charset="-120"/>
              </a:rPr>
              <a:t>】</a:t>
            </a:r>
            <a:r>
              <a:rPr lang="zh-TW" altLang="en-US" sz="2000" b="1" smtClean="0">
                <a:latin typeface="微軟正黑體" panose="020B0604030504040204" pitchFamily="34" charset="-120"/>
                <a:ea typeface="微軟正黑體" panose="020B0604030504040204" pitchFamily="34" charset="-120"/>
              </a:rPr>
              <a:t>到流覽器上開啟。</a:t>
            </a:r>
            <a:endParaRPr lang="en-US" altLang="zh-TW" sz="2000" b="1" dirty="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en-US" b="1" smtClean="0">
                <a:latin typeface="微軟正黑體" panose="020B0604030504040204" pitchFamily="34" charset="-120"/>
                <a:ea typeface="微軟正黑體" panose="020B0604030504040204" pitchFamily="34" charset="-120"/>
              </a:rPr>
              <a:t>迅退網各類重點講稿</a:t>
            </a:r>
            <a:endParaRPr lang="en-US" altLang="zh-TW" b="1" dirty="0">
              <a:latin typeface="微軟正黑體" panose="020B0604030504040204" pitchFamily="34" charset="-120"/>
              <a:ea typeface="微軟正黑體" panose="020B0604030504040204" pitchFamily="34" charset="-120"/>
            </a:endParaRPr>
          </a:p>
          <a:p>
            <a:r>
              <a:rPr lang="en-US" altLang="zh-TW" b="1" dirty="0">
                <a:latin typeface="微軟正黑體" panose="020B0604030504040204" pitchFamily="34" charset="-120"/>
                <a:ea typeface="微軟正黑體" panose="020B0604030504040204" pitchFamily="34" charset="-120"/>
                <a:hlinkClick r:id="rId2"/>
              </a:rPr>
              <a:t>http://rtc.zn2.us/category/truthprofile01/truthprofile01_02</a:t>
            </a:r>
            <a:endParaRPr lang="en-US" altLang="zh-TW" b="1" dirty="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en-US" b="1" smtClean="0">
                <a:latin typeface="微軟正黑體" panose="020B0604030504040204" pitchFamily="34" charset="-120"/>
                <a:ea typeface="微軟正黑體" panose="020B0604030504040204" pitchFamily="34" charset="-120"/>
              </a:rPr>
              <a:t>四個切入角度</a:t>
            </a:r>
            <a:r>
              <a:rPr lang="en-US" altLang="zh-TW" b="1" smtClean="0">
                <a:latin typeface="微軟正黑體" panose="020B0604030504040204" pitchFamily="34" charset="-120"/>
                <a:ea typeface="微軟正黑體" panose="020B0604030504040204" pitchFamily="34" charset="-120"/>
              </a:rPr>
              <a:t>(</a:t>
            </a:r>
            <a:r>
              <a:rPr lang="zh-TW" altLang="en-US" b="1" smtClean="0">
                <a:latin typeface="微軟正黑體" panose="020B0604030504040204" pitchFamily="34" charset="-120"/>
                <a:ea typeface="微軟正黑體" panose="020B0604030504040204" pitchFamily="34" charset="-120"/>
              </a:rPr>
              <a:t>正體</a:t>
            </a:r>
            <a:r>
              <a:rPr lang="en-US" altLang="zh-TW" b="1"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hlinkClick r:id="rId3"/>
              </a:rPr>
              <a:t>https://drive.google.com/file/d/0B-Ej3wzfxAo-dVFjZ1NMMDZJdTQ/view</a:t>
            </a:r>
            <a:endParaRPr lang="en-US" altLang="zh-TW" dirty="0">
              <a:latin typeface="微軟正黑體" panose="020B0604030504040204" pitchFamily="34" charset="-120"/>
              <a:ea typeface="微軟正黑體" panose="020B0604030504040204" pitchFamily="34" charset="-120"/>
            </a:endParaRPr>
          </a:p>
          <a:p>
            <a:r>
              <a:rPr lang="en-US" altLang="zh-TW"/>
              <a:t/>
            </a:r>
            <a:br>
              <a:rPr lang="en-US" altLang="zh-TW"/>
            </a:br>
            <a:r>
              <a:rPr lang="zh-TW" altLang="en-US" b="1" smtClean="0">
                <a:latin typeface="微軟正黑體" panose="020B0604030504040204" pitchFamily="34" charset="-120"/>
                <a:ea typeface="微軟正黑體" panose="020B0604030504040204" pitchFamily="34" charset="-120"/>
              </a:rPr>
              <a:t>四個切入角度</a:t>
            </a:r>
            <a:r>
              <a:rPr lang="en-US" altLang="zh-TW" b="1" smtClean="0">
                <a:latin typeface="微軟正黑體" panose="020B0604030504040204" pitchFamily="34" charset="-120"/>
                <a:ea typeface="微軟正黑體" panose="020B0604030504040204" pitchFamily="34" charset="-120"/>
              </a:rPr>
              <a:t>(</a:t>
            </a:r>
            <a:r>
              <a:rPr lang="zh-TW" altLang="en-US" b="1" smtClean="0">
                <a:latin typeface="微軟正黑體" panose="020B0604030504040204" pitchFamily="34" charset="-120"/>
                <a:ea typeface="微軟正黑體" panose="020B0604030504040204" pitchFamily="34" charset="-120"/>
              </a:rPr>
              <a:t>簡體</a:t>
            </a:r>
            <a:r>
              <a:rPr lang="en-US" altLang="zh-TW" b="1" smtClean="0">
                <a:latin typeface="微軟正黑體" panose="020B0604030504040204" pitchFamily="34" charset="-120"/>
                <a:ea typeface="微軟正黑體" panose="020B0604030504040204" pitchFamily="34" charset="-120"/>
              </a:rPr>
              <a:t>)</a:t>
            </a:r>
            <a:r>
              <a:rPr lang="en-US" altLang="zh-TW" dirty="0"/>
              <a:t/>
            </a:r>
            <a:br>
              <a:rPr lang="en-US" altLang="zh-TW" dirty="0"/>
            </a:br>
            <a:r>
              <a:rPr lang="en-US" altLang="zh-TW" dirty="0">
                <a:hlinkClick r:id="rId4"/>
              </a:rPr>
              <a:t>https://drive.google.com/file/d/0B-Ej3wzfxAo-SmM3ZXUwM3U5bDg/view</a:t>
            </a:r>
            <a:endParaRPr lang="en-US" altLang="zh-TW" dirty="0"/>
          </a:p>
          <a:p>
            <a:endParaRPr lang="en-US" altLang="zh-TW" dirty="0"/>
          </a:p>
        </p:txBody>
      </p:sp>
      <p:grpSp>
        <p:nvGrpSpPr>
          <p:cNvPr id="5" name="群組 4"/>
          <p:cNvGrpSpPr/>
          <p:nvPr/>
        </p:nvGrpSpPr>
        <p:grpSpPr>
          <a:xfrm>
            <a:off x="13398" y="0"/>
            <a:ext cx="9130602" cy="639707"/>
            <a:chOff x="478764" y="-5373216"/>
            <a:chExt cx="9130602" cy="639707"/>
          </a:xfrm>
        </p:grpSpPr>
        <p:sp>
          <p:nvSpPr>
            <p:cNvPr id="6" name="矩形"/>
            <p:cNvSpPr/>
            <p:nvPr/>
          </p:nvSpPr>
          <p:spPr>
            <a:xfrm>
              <a:off x="478764" y="-5373216"/>
              <a:ext cx="9130602" cy="639707"/>
            </a:xfrm>
            <a:prstGeom prst="rect">
              <a:avLst/>
            </a:prstGeom>
            <a:solidFill>
              <a:srgbClr val="FFFF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7" name="矩形 6"/>
            <p:cNvSpPr/>
            <p:nvPr/>
          </p:nvSpPr>
          <p:spPr>
            <a:xfrm>
              <a:off x="644878" y="-5318284"/>
              <a:ext cx="3254417" cy="584775"/>
            </a:xfrm>
            <a:prstGeom prst="rect">
              <a:avLst/>
            </a:prstGeom>
          </p:spPr>
          <p:txBody>
            <a:bodyPr wrap="none">
              <a:spAutoFit/>
            </a:bodyPr>
            <a:lstStyle/>
            <a:p>
              <a:pPr fontAlgn="base"/>
              <a:r>
                <a:rPr lang="en-US" altLang="zh-CN" sz="3200" b="1" dirty="0" smtClean="0">
                  <a:solidFill>
                    <a:srgbClr val="0070C0"/>
                  </a:solidFill>
                  <a:latin typeface="微軟正黑體" panose="020B0604030504040204" pitchFamily="34" charset="-120"/>
                  <a:ea typeface="微軟正黑體" panose="020B0604030504040204" pitchFamily="34" charset="-120"/>
                </a:rPr>
                <a:t>16-8</a:t>
              </a:r>
              <a:r>
                <a:rPr lang="en-US" altLang="zh-TW" sz="3200" b="1" dirty="0" smtClean="0">
                  <a:solidFill>
                    <a:srgbClr val="0070C0"/>
                  </a:solidFill>
                  <a:latin typeface="微軟正黑體" panose="020B0604030504040204" pitchFamily="34" charset="-120"/>
                  <a:ea typeface="微軟正黑體" panose="020B0604030504040204" pitchFamily="34" charset="-120"/>
                </a:rPr>
                <a:t>.</a:t>
              </a:r>
              <a:r>
                <a:rPr lang="zh-TW" altLang="en-US" sz="3200" b="1" dirty="0" smtClean="0">
                  <a:solidFill>
                    <a:srgbClr val="0070C0"/>
                  </a:solidFill>
                  <a:latin typeface="微軟正黑體" panose="020B0604030504040204" pitchFamily="34" charset="-120"/>
                  <a:ea typeface="微軟正黑體" panose="020B0604030504040204" pitchFamily="34" charset="-120"/>
                </a:rPr>
                <a:t>切入點參考</a:t>
              </a:r>
              <a:endParaRPr lang="zh-TW" altLang="zh-TW" sz="2000" dirty="0">
                <a:solidFill>
                  <a:srgbClr val="0070C0"/>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3930802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遼寧行政地圖」的圖片搜尋結果"/>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2865" b="97917" l="2750" r="975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043608" y="106037"/>
            <a:ext cx="6840760" cy="6567130"/>
          </a:xfrm>
          <a:prstGeom prst="rect">
            <a:avLst/>
          </a:prstGeom>
          <a:noFill/>
          <a:extLst>
            <a:ext uri="{909E8E84-426E-40DD-AFC4-6F175D3DCCD1}">
              <a14:hiddenFill xmlns:a14="http://schemas.microsoft.com/office/drawing/2010/main">
                <a:solidFill>
                  <a:srgbClr val="FFFFFF"/>
                </a:solidFill>
              </a14:hiddenFill>
            </a:ext>
          </a:extLst>
        </p:spPr>
      </p:pic>
      <p:sp>
        <p:nvSpPr>
          <p:cNvPr id="3" name="文字方塊 2"/>
          <p:cNvSpPr txBox="1"/>
          <p:nvPr/>
        </p:nvSpPr>
        <p:spPr>
          <a:xfrm>
            <a:off x="111540" y="192003"/>
            <a:ext cx="4028412" cy="1323439"/>
          </a:xfrm>
          <a:prstGeom prst="rect">
            <a:avLst/>
          </a:prstGeom>
          <a:solidFill>
            <a:schemeClr val="bg1"/>
          </a:solidFill>
        </p:spPr>
        <p:txBody>
          <a:bodyPr wrap="square" rtlCol="0">
            <a:spAutoFit/>
          </a:bodyPr>
          <a:lstStyle/>
          <a:p>
            <a:r>
              <a:rPr lang="en-US" altLang="zh-TW" sz="3200" b="1" dirty="0">
                <a:latin typeface="微軟正黑體" panose="020B0604030504040204" pitchFamily="34" charset="-120"/>
                <a:ea typeface="微軟正黑體" panose="020B0604030504040204" pitchFamily="34" charset="-120"/>
              </a:rPr>
              <a:t>17. </a:t>
            </a:r>
            <a:r>
              <a:rPr lang="zh-TW" altLang="en-US" sz="3200" b="1" dirty="0" smtClean="0">
                <a:latin typeface="微軟正黑體" panose="020B0604030504040204" pitchFamily="34" charset="-120"/>
                <a:ea typeface="微軟正黑體" panose="020B0604030504040204" pitchFamily="34" charset="-120"/>
              </a:rPr>
              <a:t>遼寧省行政地圖</a:t>
            </a:r>
            <a:endParaRPr lang="en-US" altLang="zh-TW" sz="3200" b="1" dirty="0">
              <a:latin typeface="微軟正黑體" panose="020B0604030504040204" pitchFamily="34" charset="-120"/>
              <a:ea typeface="微軟正黑體" panose="020B0604030504040204" pitchFamily="34" charset="-120"/>
            </a:endParaRPr>
          </a:p>
          <a:p>
            <a:endParaRPr lang="en-US" altLang="zh-TW" sz="2400" b="1" dirty="0">
              <a:solidFill>
                <a:schemeClr val="accent6">
                  <a:lumMod val="50000"/>
                </a:schemeClr>
              </a:solidFill>
              <a:latin typeface="微軟正黑體" panose="020B0604030504040204" pitchFamily="34" charset="-120"/>
              <a:ea typeface="微軟正黑體" panose="020B0604030504040204" pitchFamily="34" charset="-120"/>
            </a:endParaRPr>
          </a:p>
          <a:p>
            <a:r>
              <a:rPr lang="zh-TW" altLang="en-US" sz="2400" b="1" dirty="0" smtClean="0">
                <a:solidFill>
                  <a:schemeClr val="accent6">
                    <a:lumMod val="50000"/>
                  </a:schemeClr>
                </a:solidFill>
                <a:latin typeface="微軟正黑體" panose="020B0604030504040204" pitchFamily="34" charset="-120"/>
                <a:ea typeface="微軟正黑體" panose="020B0604030504040204" pitchFamily="34" charset="-120"/>
              </a:rPr>
              <a:t>省會：瀋陽市</a:t>
            </a:r>
            <a:endParaRPr lang="zh-TW" altLang="en-US" sz="2400" b="1" dirty="0">
              <a:solidFill>
                <a:schemeClr val="accent6">
                  <a:lumMod val="50000"/>
                </a:schemeClr>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384615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travel.rakuten.com.tw/sight/img/map-liaoning-dl.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9258"/>
          <a:stretch/>
        </p:blipFill>
        <p:spPr bwMode="auto">
          <a:xfrm>
            <a:off x="17529" y="9792"/>
            <a:ext cx="9144000" cy="6848208"/>
          </a:xfrm>
          <a:prstGeom prst="rect">
            <a:avLst/>
          </a:prstGeom>
          <a:noFill/>
          <a:extLst>
            <a:ext uri="{909E8E84-426E-40DD-AFC4-6F175D3DCCD1}">
              <a14:hiddenFill xmlns:a14="http://schemas.microsoft.com/office/drawing/2010/main">
                <a:solidFill>
                  <a:srgbClr val="FFFFFF"/>
                </a:solidFill>
              </a14:hiddenFill>
            </a:ext>
          </a:extLst>
        </p:spPr>
      </p:pic>
      <p:sp>
        <p:nvSpPr>
          <p:cNvPr id="2" name="文字方塊 1"/>
          <p:cNvSpPr txBox="1"/>
          <p:nvPr/>
        </p:nvSpPr>
        <p:spPr>
          <a:xfrm>
            <a:off x="111540" y="192003"/>
            <a:ext cx="4028412" cy="584775"/>
          </a:xfrm>
          <a:prstGeom prst="rect">
            <a:avLst/>
          </a:prstGeom>
          <a:solidFill>
            <a:schemeClr val="bg1"/>
          </a:solidFill>
        </p:spPr>
        <p:txBody>
          <a:bodyPr wrap="square" rtlCol="0">
            <a:spAutoFit/>
          </a:bodyPr>
          <a:lstStyle/>
          <a:p>
            <a:r>
              <a:rPr lang="en-US" altLang="zh-TW" sz="3200" b="1" dirty="0">
                <a:latin typeface="微軟正黑體" panose="020B0604030504040204" pitchFamily="34" charset="-120"/>
                <a:ea typeface="微軟正黑體" panose="020B0604030504040204" pitchFamily="34" charset="-120"/>
              </a:rPr>
              <a:t>18. </a:t>
            </a:r>
            <a:r>
              <a:rPr lang="zh-TW" altLang="en-US" sz="3200" b="1" dirty="0" smtClean="0">
                <a:latin typeface="微軟正黑體" panose="020B0604030504040204" pitchFamily="34" charset="-120"/>
                <a:ea typeface="微軟正黑體" panose="020B0604030504040204" pitchFamily="34" charset="-120"/>
              </a:rPr>
              <a:t>大連市行政地圖</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246255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786543" cy="3785652"/>
          </a:xfrm>
          <a:prstGeom prst="rect">
            <a:avLst/>
          </a:prstGeom>
        </p:spPr>
        <p:txBody>
          <a:bodyPr wrap="square">
            <a:spAutoFit/>
          </a:bodyPr>
          <a:lstStyle/>
          <a:p>
            <a:r>
              <a:rPr lang="zh-TW" altLang="en-US" sz="2400" b="1" smtClean="0">
                <a:latin typeface="微軟正黑體" panose="020B0604030504040204" pitchFamily="34" charset="-120"/>
                <a:ea typeface="微軟正黑體" panose="020B0604030504040204" pitchFamily="34" charset="-120"/>
                <a:cs typeface="Heiti TC Light"/>
              </a:rPr>
              <a:t>性質：</a:t>
            </a:r>
            <a:r>
              <a:rPr lang="zh-TW" altLang="en-US" sz="2400" b="1" smtClean="0">
                <a:solidFill>
                  <a:srgbClr val="C00000"/>
                </a:solidFill>
                <a:latin typeface="微軟正黑體" panose="020B0604030504040204" pitchFamily="34" charset="-120"/>
                <a:ea typeface="微軟正黑體" panose="020B0604030504040204" pitchFamily="34" charset="-120"/>
                <a:cs typeface="Heiti TC Light"/>
              </a:rPr>
              <a:t>毒害眾生迫害大法弟子</a:t>
            </a:r>
            <a:endParaRPr lang="en-US" altLang="zh-TW" sz="2400" b="1" dirty="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CN" sz="2400" b="1" dirty="0">
              <a:solidFill>
                <a:srgbClr val="FF0000"/>
              </a:solidFill>
              <a:latin typeface="微軟正黑體" panose="020B0604030504040204" pitchFamily="34" charset="-120"/>
              <a:ea typeface="微軟正黑體" panose="020B0604030504040204" pitchFamily="34" charset="-120"/>
              <a:cs typeface="Heiti TC Light"/>
            </a:endParaRPr>
          </a:p>
          <a:p>
            <a:r>
              <a:rPr lang="zh-TW" altLang="en-US" sz="2400" smtClean="0">
                <a:latin typeface="微軟正黑體" panose="020B0604030504040204" pitchFamily="34" charset="-120"/>
                <a:ea typeface="微軟正黑體" panose="020B0604030504040204" pitchFamily="34" charset="-120"/>
                <a:cs typeface="Heiti TC Light"/>
              </a:rPr>
              <a:t>當地很多公共場所都張貼了</a:t>
            </a:r>
            <a:r>
              <a:rPr lang="zh-TW" altLang="en-US" sz="2400" smtClean="0">
                <a:solidFill>
                  <a:srgbClr val="C00000"/>
                </a:solidFill>
                <a:latin typeface="微軟正黑體" panose="020B0604030504040204" pitchFamily="34" charset="-120"/>
                <a:ea typeface="微軟正黑體" panose="020B0604030504040204" pitchFamily="34" charset="-120"/>
                <a:cs typeface="Heiti TC Light"/>
              </a:rPr>
              <a:t>懸賞公告</a:t>
            </a:r>
            <a:r>
              <a:rPr lang="zh-TW" altLang="en-US" sz="2400" dirty="0">
                <a:latin typeface="微軟正黑體" panose="020B0604030504040204" pitchFamily="34" charset="-120"/>
                <a:ea typeface="微軟正黑體" panose="020B0604030504040204" pitchFamily="34" charset="-120"/>
                <a:cs typeface="Heiti TC Light"/>
              </a:rPr>
              <a:t>，</a:t>
            </a:r>
            <a:endParaRPr lang="en-US" altLang="zh-TW" sz="2400" dirty="0">
              <a:latin typeface="微軟正黑體" panose="020B0604030504040204" pitchFamily="34" charset="-120"/>
              <a:ea typeface="微軟正黑體" panose="020B0604030504040204" pitchFamily="34" charset="-120"/>
              <a:cs typeface="Heiti TC Light"/>
            </a:endParaRPr>
          </a:p>
          <a:p>
            <a:r>
              <a:rPr lang="zh-TW" altLang="en-US" sz="2400" smtClean="0">
                <a:latin typeface="微軟正黑體" panose="020B0604030504040204" pitchFamily="34" charset="-120"/>
                <a:ea typeface="微軟正黑體" panose="020B0604030504040204" pitchFamily="34" charset="-120"/>
                <a:cs typeface="Heiti TC Light"/>
              </a:rPr>
              <a:t>利誘世人參與迫害大法與學員，</a:t>
            </a:r>
            <a:endParaRPr lang="en-US" altLang="zh-TW" sz="2400" dirty="0">
              <a:latin typeface="微軟正黑體" panose="020B0604030504040204" pitchFamily="34" charset="-120"/>
              <a:ea typeface="微軟正黑體" panose="020B0604030504040204" pitchFamily="34" charset="-120"/>
              <a:cs typeface="Heiti TC Light"/>
            </a:endParaRPr>
          </a:p>
          <a:p>
            <a:r>
              <a:rPr lang="zh-TW" altLang="en-US" sz="2400" smtClean="0">
                <a:latin typeface="微軟正黑體" panose="020B0604030504040204" pitchFamily="34" charset="-120"/>
                <a:ea typeface="微軟正黑體" panose="020B0604030504040204" pitchFamily="34" charset="-120"/>
                <a:cs typeface="Heiti TC Light"/>
              </a:rPr>
              <a:t>最近，還下發到所有的學校的學生和家長，</a:t>
            </a:r>
            <a:endParaRPr lang="en-US" altLang="zh-TW" sz="2400" dirty="0">
              <a:latin typeface="微軟正黑體" panose="020B0604030504040204" pitchFamily="34" charset="-120"/>
              <a:ea typeface="微軟正黑體" panose="020B0604030504040204" pitchFamily="34" charset="-120"/>
              <a:cs typeface="Heiti TC Light"/>
            </a:endParaRPr>
          </a:p>
          <a:p>
            <a:r>
              <a:rPr lang="zh-TW" altLang="en-US" sz="2400" smtClean="0">
                <a:latin typeface="微軟正黑體" panose="020B0604030504040204" pitchFamily="34" charset="-120"/>
                <a:ea typeface="微軟正黑體" panose="020B0604030504040204" pitchFamily="34" charset="-120"/>
                <a:cs typeface="Heiti TC Light"/>
              </a:rPr>
              <a:t>給當地的世人造成了很不好的影響。</a:t>
            </a:r>
            <a:endParaRPr lang="en-US" altLang="zh-TW" sz="2400" dirty="0">
              <a:latin typeface="微軟正黑體" panose="020B0604030504040204" pitchFamily="34" charset="-120"/>
              <a:ea typeface="微軟正黑體" panose="020B0604030504040204" pitchFamily="34" charset="-120"/>
              <a:cs typeface="Heiti TC Light"/>
            </a:endParaRPr>
          </a:p>
          <a:p>
            <a:endParaRPr lang="en-US" altLang="zh-TW" sz="2400" dirty="0">
              <a:latin typeface="微軟正黑體" panose="020B0604030504040204" pitchFamily="34" charset="-120"/>
              <a:ea typeface="微軟正黑體" panose="020B0604030504040204" pitchFamily="34" charset="-120"/>
              <a:cs typeface="Heiti TC Light"/>
            </a:endParaRPr>
          </a:p>
          <a:p>
            <a:r>
              <a:rPr lang="zh-TW" altLang="en-US" sz="2400" smtClean="0">
                <a:latin typeface="微軟正黑體" panose="020B0604030504040204" pitchFamily="34" charset="-120"/>
                <a:ea typeface="微軟正黑體" panose="020B0604030504040204" pitchFamily="34" charset="-120"/>
                <a:cs typeface="Heiti TC Light"/>
              </a:rPr>
              <a:t>以</a:t>
            </a:r>
            <a:r>
              <a:rPr lang="zh-TW" altLang="en-US" sz="2400" smtClean="0">
                <a:solidFill>
                  <a:srgbClr val="C00000"/>
                </a:solidFill>
                <a:latin typeface="微軟正黑體" panose="020B0604030504040204" pitchFamily="34" charset="-120"/>
                <a:ea typeface="微軟正黑體" panose="020B0604030504040204" pitchFamily="34" charset="-120"/>
                <a:cs typeface="Heiti TC Light"/>
              </a:rPr>
              <a:t>金錢</a:t>
            </a:r>
            <a:r>
              <a:rPr lang="en-US" altLang="zh-TW" sz="240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400" dirty="0">
                <a:solidFill>
                  <a:srgbClr val="C00000"/>
                </a:solidFill>
                <a:latin typeface="微軟正黑體" panose="020B0604030504040204" pitchFamily="34" charset="-120"/>
                <a:ea typeface="微軟正黑體" panose="020B0604030504040204" pitchFamily="34" charset="-120"/>
                <a:cs typeface="Heiti TC Light"/>
              </a:rPr>
              <a:t>1元～</a:t>
            </a:r>
            <a:r>
              <a:rPr lang="en-US" altLang="zh-TW" sz="2400" dirty="0">
                <a:solidFill>
                  <a:srgbClr val="C00000"/>
                </a:solidFill>
                <a:latin typeface="微軟正黑體" panose="020B0604030504040204" pitchFamily="34" charset="-120"/>
                <a:ea typeface="微軟正黑體" panose="020B0604030504040204" pitchFamily="34" charset="-120"/>
                <a:cs typeface="Heiti TC Light"/>
              </a:rPr>
              <a:t>2000</a:t>
            </a:r>
            <a:r>
              <a:rPr lang="zh-TW" altLang="en-US" sz="2400" dirty="0">
                <a:solidFill>
                  <a:srgbClr val="C00000"/>
                </a:solidFill>
                <a:latin typeface="微軟正黑體" panose="020B0604030504040204" pitchFamily="34" charset="-120"/>
                <a:ea typeface="微軟正黑體" panose="020B0604030504040204" pitchFamily="34" charset="-120"/>
                <a:cs typeface="Heiti TC Light"/>
              </a:rPr>
              <a:t>元</a:t>
            </a:r>
            <a:r>
              <a:rPr lang="en-US" altLang="zh-TW" sz="2400">
                <a:solidFill>
                  <a:srgbClr val="C00000"/>
                </a:solidFill>
                <a:latin typeface="微軟正黑體" panose="020B0604030504040204" pitchFamily="34" charset="-120"/>
                <a:ea typeface="微軟正黑體" panose="020B0604030504040204" pitchFamily="34" charset="-120"/>
                <a:cs typeface="Heiti TC Light"/>
              </a:rPr>
              <a:t>)</a:t>
            </a:r>
            <a:r>
              <a:rPr lang="zh-TW" altLang="en-US" sz="2400">
                <a:solidFill>
                  <a:srgbClr val="C00000"/>
                </a:solidFill>
                <a:latin typeface="微軟正黑體" panose="020B0604030504040204" pitchFamily="34" charset="-120"/>
                <a:ea typeface="微軟正黑體" panose="020B0604030504040204" pitchFamily="34" charset="-120"/>
                <a:cs typeface="Heiti TC Light"/>
              </a:rPr>
              <a:t> </a:t>
            </a:r>
            <a:r>
              <a:rPr lang="zh-TW" altLang="en-US" sz="2400" smtClean="0">
                <a:latin typeface="微軟正黑體" panose="020B0604030504040204" pitchFamily="34" charset="-120"/>
                <a:ea typeface="微軟正黑體" panose="020B0604030504040204" pitchFamily="34" charset="-120"/>
                <a:cs typeface="Heiti TC Light"/>
              </a:rPr>
              <a:t>誘惑和鼓動學生</a:t>
            </a:r>
            <a:endParaRPr lang="en-US" altLang="zh-TW" sz="2400" dirty="0">
              <a:latin typeface="微軟正黑體" panose="020B0604030504040204" pitchFamily="34" charset="-120"/>
              <a:ea typeface="微軟正黑體" panose="020B0604030504040204" pitchFamily="34" charset="-120"/>
              <a:cs typeface="Heiti TC Light"/>
            </a:endParaRPr>
          </a:p>
          <a:p>
            <a:r>
              <a:rPr lang="en-US" altLang="zh-TW" sz="2400" b="1">
                <a:latin typeface="微軟正黑體" panose="020B0604030504040204" pitchFamily="34" charset="-120"/>
                <a:ea typeface="微軟正黑體" panose="020B0604030504040204" pitchFamily="34" charset="-120"/>
                <a:cs typeface="Heiti TC Light"/>
              </a:rPr>
              <a:t>1</a:t>
            </a:r>
            <a:r>
              <a:rPr lang="en-US" altLang="zh-TW" sz="2400" b="1" smtClean="0">
                <a:latin typeface="微軟正黑體" panose="020B0604030504040204" pitchFamily="34" charset="-120"/>
                <a:ea typeface="微軟正黑體" panose="020B0604030504040204" pitchFamily="34" charset="-120"/>
                <a:cs typeface="Heiti TC Light"/>
              </a:rPr>
              <a:t>.</a:t>
            </a:r>
            <a:r>
              <a:rPr lang="zh-TW" altLang="en-US" sz="2400" b="1" smtClean="0">
                <a:latin typeface="微軟正黑體" panose="020B0604030504040204" pitchFamily="34" charset="-120"/>
                <a:ea typeface="微軟正黑體" panose="020B0604030504040204" pitchFamily="34" charset="-120"/>
                <a:cs typeface="Heiti TC Light"/>
              </a:rPr>
              <a:t>銷毀和清除法輪功學員用於救人的真相資料</a:t>
            </a:r>
            <a:r>
              <a:rPr lang="zh-TW" altLang="en-US" sz="2400" smtClean="0">
                <a:latin typeface="微軟正黑體" panose="020B0604030504040204" pitchFamily="34" charset="-120"/>
                <a:ea typeface="微軟正黑體" panose="020B0604030504040204" pitchFamily="34" charset="-120"/>
                <a:cs typeface="Heiti TC Light"/>
              </a:rPr>
              <a:t>，</a:t>
            </a:r>
            <a:endParaRPr lang="en-US" altLang="zh-TW" sz="2400" dirty="0">
              <a:latin typeface="微軟正黑體" panose="020B0604030504040204" pitchFamily="34" charset="-120"/>
              <a:ea typeface="微軟正黑體" panose="020B0604030504040204" pitchFamily="34" charset="-120"/>
              <a:cs typeface="Heiti TC Light"/>
            </a:endParaRPr>
          </a:p>
          <a:p>
            <a:r>
              <a:rPr lang="en-US" altLang="zh-TW" sz="2400" b="1">
                <a:latin typeface="微軟正黑體" panose="020B0604030504040204" pitchFamily="34" charset="-120"/>
                <a:ea typeface="微軟正黑體" panose="020B0604030504040204" pitchFamily="34" charset="-120"/>
                <a:cs typeface="Heiti TC Light"/>
              </a:rPr>
              <a:t>2</a:t>
            </a:r>
            <a:r>
              <a:rPr lang="en-US" altLang="zh-TW" sz="2400" b="1" smtClean="0">
                <a:latin typeface="微軟正黑體" panose="020B0604030504040204" pitchFamily="34" charset="-120"/>
                <a:ea typeface="微軟正黑體" panose="020B0604030504040204" pitchFamily="34" charset="-120"/>
                <a:cs typeface="Heiti TC Light"/>
              </a:rPr>
              <a:t>.</a:t>
            </a:r>
            <a:r>
              <a:rPr lang="zh-TW" altLang="en-US" sz="2400" b="1" smtClean="0">
                <a:latin typeface="微軟正黑體" panose="020B0604030504040204" pitchFamily="34" charset="-120"/>
                <a:ea typeface="微軟正黑體" panose="020B0604030504040204" pitchFamily="34" charset="-120"/>
                <a:cs typeface="Heiti TC Light"/>
              </a:rPr>
              <a:t>蠱惑學生們誣告法輪功學員。</a:t>
            </a:r>
            <a:endParaRPr lang="zh-TW" altLang="en-US" sz="2400" b="1" dirty="0">
              <a:latin typeface="微軟正黑體" panose="020B0604030504040204" pitchFamily="34" charset="-120"/>
              <a:ea typeface="微軟正黑體" panose="020B0604030504040204" pitchFamily="34" charset="-120"/>
              <a:cs typeface="Heiti TC Light"/>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19-1. </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大連市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瓦房店市</a:t>
              </a:r>
              <a:r>
                <a:rPr lang="en-US" altLang="zh-TW" sz="3200" b="1" dirty="0">
                  <a:solidFill>
                    <a:schemeClr val="bg1"/>
                  </a:solidFill>
                  <a:latin typeface="微軟正黑體" panose="020B0604030504040204" pitchFamily="34" charset="-120"/>
                  <a:ea typeface="微軟正黑體" panose="020B0604030504040204" pitchFamily="34" charset="-120"/>
                </a:rPr>
                <a:t>】</a:t>
              </a:r>
            </a:p>
          </p:txBody>
        </p:sp>
        <p:sp>
          <p:nvSpPr>
            <p:cNvPr id="6" name="矩形 5"/>
            <p:cNvSpPr/>
            <p:nvPr/>
          </p:nvSpPr>
          <p:spPr>
            <a:xfrm>
              <a:off x="7236296" y="100432"/>
              <a:ext cx="1810793"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1</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25062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999344" cy="5447645"/>
          </a:xfrm>
          <a:prstGeom prst="rect">
            <a:avLst/>
          </a:prstGeom>
        </p:spPr>
        <p:txBody>
          <a:bodyPr wrap="square">
            <a:spAutoFit/>
          </a:bodyPr>
          <a:lstStyle/>
          <a:p>
            <a:r>
              <a:rPr lang="zh-TW" altLang="en-US" sz="2200" b="1" smtClean="0">
                <a:latin typeface="微軟正黑體" panose="020B0604030504040204" pitchFamily="34" charset="-120"/>
                <a:ea typeface="微軟正黑體" panose="020B0604030504040204" pitchFamily="34" charset="-120"/>
                <a:cs typeface="Heiti TC Light"/>
              </a:rPr>
              <a:t>性質：</a:t>
            </a:r>
            <a:r>
              <a:rPr lang="zh-TW" altLang="en-US" sz="2200" b="1" smtClean="0">
                <a:solidFill>
                  <a:srgbClr val="C00000"/>
                </a:solidFill>
                <a:latin typeface="微軟正黑體" panose="020B0604030504040204" pitchFamily="34" charset="-120"/>
                <a:ea typeface="微軟正黑體" panose="020B0604030504040204" pitchFamily="34" charset="-120"/>
                <a:cs typeface="Heiti TC Light"/>
              </a:rPr>
              <a:t>污蔑</a:t>
            </a:r>
            <a:endParaRPr lang="en-US" altLang="zh-TW" sz="2200" b="1" dirty="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200" b="1" dirty="0">
              <a:solidFill>
                <a:srgbClr val="C00000"/>
              </a:solidFill>
              <a:latin typeface="微軟正黑體" panose="020B0604030504040204" pitchFamily="34" charset="-120"/>
              <a:ea typeface="微軟正黑體" panose="020B0604030504040204" pitchFamily="34" charset="-120"/>
              <a:cs typeface="Heiti TC Light"/>
            </a:endParaRPr>
          </a:p>
          <a:p>
            <a:r>
              <a:rPr lang="zh-TW" altLang="en-US" sz="2200" b="1" smtClean="0">
                <a:latin typeface="微軟正黑體" panose="020B0604030504040204" pitchFamily="34" charset="-120"/>
                <a:ea typeface="微軟正黑體" panose="020B0604030504040204" pitchFamily="34" charset="-120"/>
                <a:cs typeface="Heiti TC Light"/>
              </a:rPr>
              <a:t>責任單位：大連日報</a:t>
            </a:r>
            <a:endParaRPr lang="en-US" altLang="zh-TW" sz="2200" b="1" dirty="0">
              <a:latin typeface="微軟正黑體" panose="020B0604030504040204" pitchFamily="34" charset="-120"/>
              <a:ea typeface="微軟正黑體" panose="020B0604030504040204" pitchFamily="34" charset="-120"/>
              <a:cs typeface="Heiti TC Light"/>
            </a:endParaRPr>
          </a:p>
          <a:p>
            <a:endParaRPr lang="en-US" altLang="zh-TW" sz="2200" b="1" dirty="0">
              <a:latin typeface="微軟正黑體" panose="020B0604030504040204" pitchFamily="34" charset="-120"/>
              <a:ea typeface="微軟正黑體" panose="020B0604030504040204" pitchFamily="34" charset="-120"/>
              <a:cs typeface="Heiti TC Light"/>
            </a:endParaRPr>
          </a:p>
          <a:p>
            <a:r>
              <a:rPr lang="en-US" sz="2000" dirty="0">
                <a:latin typeface="微軟正黑體" panose="020B0604030504040204" pitchFamily="34" charset="-120"/>
                <a:ea typeface="微軟正黑體" panose="020B0604030504040204" pitchFamily="34" charset="-120"/>
                <a:cs typeface="Heiti TC Light"/>
              </a:rPr>
              <a:t>2017</a:t>
            </a:r>
            <a:r>
              <a:rPr lang="zh-TW" altLang="en-US" sz="2000" dirty="0">
                <a:latin typeface="微軟正黑體" panose="020B0604030504040204" pitchFamily="34" charset="-120"/>
                <a:ea typeface="微軟正黑體" panose="020B0604030504040204" pitchFamily="34" charset="-120"/>
                <a:cs typeface="Heiti TC Light"/>
              </a:rPr>
              <a:t>年</a:t>
            </a:r>
            <a:r>
              <a:rPr lang="en-US" sz="2000" dirty="0">
                <a:latin typeface="微軟正黑體" panose="020B0604030504040204" pitchFamily="34" charset="-120"/>
                <a:ea typeface="微軟正黑體" panose="020B0604030504040204" pitchFamily="34" charset="-120"/>
                <a:cs typeface="Heiti TC Light"/>
              </a:rPr>
              <a:t>7</a:t>
            </a:r>
            <a:r>
              <a:rPr lang="zh-TW" altLang="en-US" sz="2000" dirty="0">
                <a:latin typeface="微軟正黑體" panose="020B0604030504040204" pitchFamily="34" charset="-120"/>
                <a:ea typeface="微軟正黑體" panose="020B0604030504040204" pitchFamily="34" charset="-120"/>
                <a:cs typeface="Heiti TC Light"/>
              </a:rPr>
              <a:t>月</a:t>
            </a:r>
            <a:r>
              <a:rPr lang="en-US" sz="2000" dirty="0">
                <a:latin typeface="微軟正黑體" panose="020B0604030504040204" pitchFamily="34" charset="-120"/>
                <a:ea typeface="微軟正黑體" panose="020B0604030504040204" pitchFamily="34" charset="-120"/>
                <a:cs typeface="Heiti TC Light"/>
              </a:rPr>
              <a:t>13</a:t>
            </a:r>
            <a:r>
              <a:rPr lang="zh-TW" altLang="en-US" sz="2000" dirty="0">
                <a:latin typeface="微軟正黑體" panose="020B0604030504040204" pitchFamily="34" charset="-120"/>
                <a:ea typeface="微軟正黑體" panose="020B0604030504040204" pitchFamily="34" charset="-120"/>
                <a:cs typeface="Heiti TC Light"/>
              </a:rPr>
              <a:t>日</a:t>
            </a:r>
            <a:r>
              <a:rPr lang="zh-TW" altLang="en-US" sz="2000">
                <a:latin typeface="微軟正黑體" panose="020B0604030504040204" pitchFamily="34" charset="-120"/>
                <a:ea typeface="微軟正黑體" panose="020B0604030504040204" pitchFamily="34" charset="-120"/>
                <a:cs typeface="Heiti TC Light"/>
              </a:rPr>
              <a:t>，</a:t>
            </a:r>
            <a:r>
              <a:rPr lang="en-US" altLang="zh-TW" sz="2000" smtClean="0">
                <a:latin typeface="微軟正黑體" panose="020B0604030504040204" pitchFamily="34" charset="-120"/>
                <a:ea typeface="微軟正黑體" panose="020B0604030504040204" pitchFamily="34" charset="-120"/>
                <a:cs typeface="Heiti TC Light"/>
              </a:rPr>
              <a:t>《</a:t>
            </a:r>
            <a:r>
              <a:rPr lang="zh-TW" altLang="en-US" sz="2000" smtClean="0">
                <a:latin typeface="微軟正黑體" panose="020B0604030504040204" pitchFamily="34" charset="-120"/>
                <a:ea typeface="微軟正黑體" panose="020B0604030504040204" pitchFamily="34" charset="-120"/>
                <a:cs typeface="Heiti TC Light"/>
              </a:rPr>
              <a:t>大連日報</a:t>
            </a:r>
            <a:r>
              <a:rPr lang="en-US" altLang="zh-TW" sz="2000" smtClean="0">
                <a:latin typeface="微軟正黑體" panose="020B0604030504040204" pitchFamily="34" charset="-120"/>
                <a:ea typeface="微軟正黑體" panose="020B0604030504040204" pitchFamily="34" charset="-120"/>
                <a:cs typeface="Heiti TC Light"/>
              </a:rPr>
              <a:t>》</a:t>
            </a:r>
            <a:r>
              <a:rPr lang="zh-TW" altLang="en-US" sz="2000">
                <a:latin typeface="微軟正黑體" panose="020B0604030504040204" pitchFamily="34" charset="-120"/>
                <a:ea typeface="微軟正黑體" panose="020B0604030504040204" pitchFamily="34" charset="-120"/>
                <a:cs typeface="Heiti TC Light"/>
              </a:rPr>
              <a:t>第</a:t>
            </a:r>
            <a:r>
              <a:rPr lang="en-US" sz="2000" smtClean="0">
                <a:latin typeface="微軟正黑體" panose="020B0604030504040204" pitchFamily="34" charset="-120"/>
                <a:ea typeface="微軟正黑體" panose="020B0604030504040204" pitchFamily="34" charset="-120"/>
                <a:cs typeface="Heiti TC Light"/>
              </a:rPr>
              <a:t>A02</a:t>
            </a:r>
            <a:r>
              <a:rPr lang="zh-TW" altLang="en-US" sz="2000" smtClean="0">
                <a:latin typeface="微軟正黑體" panose="020B0604030504040204" pitchFamily="34" charset="-120"/>
                <a:ea typeface="微軟正黑體" panose="020B0604030504040204" pitchFamily="34" charset="-120"/>
                <a:cs typeface="Heiti TC Light"/>
              </a:rPr>
              <a:t>版 綜合新聞版塊中，</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smtClean="0">
                <a:latin typeface="微軟正黑體" panose="020B0604030504040204" pitchFamily="34" charset="-120"/>
                <a:ea typeface="微軟正黑體" panose="020B0604030504040204" pitchFamily="34" charset="-120"/>
                <a:cs typeface="Heiti TC Light"/>
              </a:rPr>
              <a:t>刊登了標題為</a:t>
            </a:r>
            <a:r>
              <a:rPr lang="en-US" altLang="zh-TW" sz="2000" b="1"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大連市中級人民法院對</a:t>
            </a:r>
            <a:r>
              <a:rPr lang="en-US" sz="2000" b="1" smtClean="0">
                <a:solidFill>
                  <a:srgbClr val="C00000"/>
                </a:solidFill>
                <a:latin typeface="微軟正黑體" panose="020B0604030504040204" pitchFamily="34" charset="-120"/>
                <a:ea typeface="微軟正黑體" panose="020B0604030504040204" pitchFamily="34" charset="-120"/>
                <a:cs typeface="Heiti TC Light"/>
              </a:rPr>
              <a:t>4</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起邪教案件做出終審判決</a:t>
            </a:r>
            <a:r>
              <a:rPr lang="en-US" altLang="zh-TW" sz="2000" b="1"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dirty="0">
                <a:latin typeface="微軟正黑體" panose="020B0604030504040204" pitchFamily="34" charset="-120"/>
                <a:ea typeface="微軟正黑體" panose="020B0604030504040204" pitchFamily="34" charset="-120"/>
                <a:cs typeface="Heiti TC Light"/>
              </a:rPr>
              <a:t>的文章。</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smtClean="0">
                <a:latin typeface="微軟正黑體" panose="020B0604030504040204" pitchFamily="34" charset="-120"/>
                <a:ea typeface="微軟正黑體" panose="020B0604030504040204" pitchFamily="34" charset="-120"/>
                <a:cs typeface="Heiti TC Light"/>
              </a:rPr>
              <a:t>文章報導了大連市六名法輪功學員被</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大連市中級人民法院</a:t>
            </a:r>
            <a:r>
              <a:rPr lang="zh-TW" altLang="en-US" sz="2000" smtClean="0">
                <a:latin typeface="微軟正黑體" panose="020B0604030504040204" pitchFamily="34" charset="-120"/>
                <a:ea typeface="微軟正黑體" panose="020B0604030504040204" pitchFamily="34" charset="-120"/>
                <a:cs typeface="Heiti TC Light"/>
              </a:rPr>
              <a:t>非法</a:t>
            </a:r>
            <a:r>
              <a:rPr lang="zh-TW" altLang="en-US" sz="2000" dirty="0">
                <a:latin typeface="微軟正黑體" panose="020B0604030504040204" pitchFamily="34" charset="-120"/>
                <a:ea typeface="微軟正黑體" panose="020B0604030504040204" pitchFamily="34" charset="-120"/>
                <a:cs typeface="Heiti TC Light"/>
              </a:rPr>
              <a:t>判刑事件。</a:t>
            </a:r>
          </a:p>
          <a:p>
            <a:r>
              <a:rPr lang="zh-TW" altLang="en-US" sz="2000" smtClean="0">
                <a:latin typeface="微軟正黑體" panose="020B0604030504040204" pitchFamily="34" charset="-120"/>
                <a:ea typeface="微軟正黑體" panose="020B0604030504040204" pitchFamily="34" charset="-120"/>
                <a:cs typeface="Heiti TC Light"/>
              </a:rPr>
              <a:t>但文章的標題及內容通篇使用了</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污蔑性文字誤導民眾</a:t>
            </a:r>
            <a:r>
              <a:rPr lang="zh-TW" altLang="en-US" sz="2000" smtClean="0">
                <a:solidFill>
                  <a:srgbClr val="C00000"/>
                </a:solidFill>
                <a:latin typeface="微軟正黑體" panose="020B0604030504040204" pitchFamily="34" charset="-120"/>
                <a:ea typeface="微軟正黑體" panose="020B0604030504040204" pitchFamily="34" charset="-120"/>
                <a:cs typeface="Heiti TC Light"/>
              </a:rPr>
              <a:t>。</a:t>
            </a:r>
            <a:endParaRPr lang="en-US" altLang="zh-TW" sz="2000" dirty="0">
              <a:solidFill>
                <a:srgbClr val="C00000"/>
              </a:solidFill>
              <a:latin typeface="微軟正黑體" panose="020B0604030504040204" pitchFamily="34" charset="-120"/>
              <a:ea typeface="微軟正黑體" panose="020B0604030504040204" pitchFamily="34" charset="-120"/>
              <a:cs typeface="Heiti TC Light"/>
            </a:endParaRPr>
          </a:p>
          <a:p>
            <a:r>
              <a:rPr lang="zh-TW" altLang="en-US" sz="2000" dirty="0">
                <a:latin typeface="微軟正黑體" panose="020B0604030504040204" pitchFamily="34" charset="-120"/>
                <a:ea typeface="微軟正黑體" panose="020B0604030504040204" pitchFamily="34" charset="-120"/>
                <a:cs typeface="Heiti TC Light"/>
              </a:rPr>
              <a:t>如下：</a:t>
            </a:r>
            <a:r>
              <a:rPr lang="en-US" altLang="zh-TW" sz="2000">
                <a:latin typeface="微軟正黑體" panose="020B0604030504040204" pitchFamily="34" charset="-120"/>
                <a:ea typeface="微軟正黑體" panose="020B0604030504040204" pitchFamily="34" charset="-120"/>
                <a:cs typeface="Heiti TC Light"/>
              </a:rPr>
              <a:t>1</a:t>
            </a:r>
            <a:r>
              <a:rPr lang="en-US" altLang="zh-TW" sz="2000" smtClean="0">
                <a:latin typeface="微軟正黑體" panose="020B0604030504040204" pitchFamily="34" charset="-120"/>
                <a:ea typeface="微軟正黑體" panose="020B0604030504040204" pitchFamily="34" charset="-120"/>
                <a:cs typeface="Heiti TC Light"/>
              </a:rPr>
              <a:t>.</a:t>
            </a:r>
            <a:r>
              <a:rPr lang="zh-TW" altLang="en-US" sz="2000" smtClean="0">
                <a:latin typeface="微軟正黑體" panose="020B0604030504040204" pitchFamily="34" charset="-120"/>
                <a:ea typeface="微軟正黑體" panose="020B0604030504040204" pitchFamily="34" charset="-120"/>
                <a:cs typeface="Heiti TC Light"/>
              </a:rPr>
              <a:t>李玉梅、閆善衛利用邪教組織破壞法律實施，</a:t>
            </a:r>
          </a:p>
          <a:p>
            <a:r>
              <a:rPr lang="en-US" altLang="zh-TW" sz="2000" smtClean="0">
                <a:latin typeface="微軟正黑體" panose="020B0604030504040204" pitchFamily="34" charset="-120"/>
                <a:ea typeface="微軟正黑體" panose="020B0604030504040204" pitchFamily="34" charset="-120"/>
                <a:cs typeface="Heiti TC Light"/>
              </a:rPr>
              <a:t>            </a:t>
            </a:r>
            <a:r>
              <a:rPr lang="en-US" altLang="zh-TW" sz="2000">
                <a:latin typeface="微軟正黑體" panose="020B0604030504040204" pitchFamily="34" charset="-120"/>
                <a:ea typeface="微軟正黑體" panose="020B0604030504040204" pitchFamily="34" charset="-120"/>
                <a:cs typeface="Heiti TC Light"/>
              </a:rPr>
              <a:t>2</a:t>
            </a:r>
            <a:r>
              <a:rPr lang="en-US" altLang="zh-TW" sz="2000" smtClean="0">
                <a:latin typeface="微軟正黑體" panose="020B0604030504040204" pitchFamily="34" charset="-120"/>
                <a:ea typeface="微軟正黑體" panose="020B0604030504040204" pitchFamily="34" charset="-120"/>
                <a:cs typeface="Heiti TC Light"/>
              </a:rPr>
              <a:t>.</a:t>
            </a:r>
            <a:r>
              <a:rPr lang="zh-TW" altLang="en-US" sz="2000" smtClean="0">
                <a:latin typeface="微軟正黑體" panose="020B0604030504040204" pitchFamily="34" charset="-120"/>
                <a:ea typeface="微軟正黑體" panose="020B0604030504040204" pitchFamily="34" charset="-120"/>
                <a:cs typeface="Heiti TC Light"/>
              </a:rPr>
              <a:t>王新蓮、潘洪亭利用邪教組織破壞法律實施，</a:t>
            </a:r>
          </a:p>
          <a:p>
            <a:r>
              <a:rPr lang="en-US" altLang="zh-TW" sz="2000" smtClean="0">
                <a:latin typeface="微軟正黑體" panose="020B0604030504040204" pitchFamily="34" charset="-120"/>
                <a:ea typeface="微軟正黑體" panose="020B0604030504040204" pitchFamily="34" charset="-120"/>
                <a:cs typeface="Heiti TC Light"/>
              </a:rPr>
              <a:t>            </a:t>
            </a:r>
            <a:r>
              <a:rPr lang="en-US" altLang="zh-TW" sz="2000">
                <a:latin typeface="微軟正黑體" panose="020B0604030504040204" pitchFamily="34" charset="-120"/>
                <a:ea typeface="微軟正黑體" panose="020B0604030504040204" pitchFamily="34" charset="-120"/>
                <a:cs typeface="Heiti TC Light"/>
              </a:rPr>
              <a:t>3</a:t>
            </a:r>
            <a:r>
              <a:rPr lang="en-US" altLang="zh-TW" sz="2000" smtClean="0">
                <a:latin typeface="微軟正黑體" panose="020B0604030504040204" pitchFamily="34" charset="-120"/>
                <a:ea typeface="微軟正黑體" panose="020B0604030504040204" pitchFamily="34" charset="-120"/>
                <a:cs typeface="Heiti TC Light"/>
              </a:rPr>
              <a:t>.</a:t>
            </a:r>
            <a:r>
              <a:rPr lang="zh-TW" altLang="en-US" sz="2000" smtClean="0">
                <a:latin typeface="微軟正黑體" panose="020B0604030504040204" pitchFamily="34" charset="-120"/>
                <a:ea typeface="微軟正黑體" panose="020B0604030504040204" pitchFamily="34" charset="-120"/>
                <a:cs typeface="Heiti TC Light"/>
              </a:rPr>
              <a:t>劉娟利用邪教組織破壞法律實施，</a:t>
            </a:r>
          </a:p>
          <a:p>
            <a:r>
              <a:rPr lang="en-US" altLang="zh-TW" sz="2000" smtClean="0">
                <a:latin typeface="微軟正黑體" panose="020B0604030504040204" pitchFamily="34" charset="-120"/>
                <a:ea typeface="微軟正黑體" panose="020B0604030504040204" pitchFamily="34" charset="-120"/>
                <a:cs typeface="Heiti TC Light"/>
              </a:rPr>
              <a:t>            </a:t>
            </a:r>
            <a:r>
              <a:rPr lang="en-US" altLang="zh-TW" sz="2000">
                <a:latin typeface="微軟正黑體" panose="020B0604030504040204" pitchFamily="34" charset="-120"/>
                <a:ea typeface="微軟正黑體" panose="020B0604030504040204" pitchFamily="34" charset="-120"/>
                <a:cs typeface="Heiti TC Light"/>
              </a:rPr>
              <a:t>4</a:t>
            </a:r>
            <a:r>
              <a:rPr lang="en-US" altLang="zh-TW" sz="2000" smtClean="0">
                <a:latin typeface="微軟正黑體" panose="020B0604030504040204" pitchFamily="34" charset="-120"/>
                <a:ea typeface="微軟正黑體" panose="020B0604030504040204" pitchFamily="34" charset="-120"/>
                <a:cs typeface="Heiti TC Light"/>
              </a:rPr>
              <a:t>.</a:t>
            </a:r>
            <a:r>
              <a:rPr lang="zh-TW" altLang="en-US" sz="2000" smtClean="0">
                <a:latin typeface="微軟正黑體" panose="020B0604030504040204" pitchFamily="34" charset="-120"/>
                <a:ea typeface="微軟正黑體" panose="020B0604030504040204" pitchFamily="34" charset="-120"/>
                <a:cs typeface="Heiti TC Light"/>
              </a:rPr>
              <a:t>曲連喜利用邪教組織破壞法律實施。</a:t>
            </a:r>
          </a:p>
          <a:p>
            <a:endParaRPr lang="zh-TW" altLang="en-US" sz="2000" dirty="0">
              <a:latin typeface="微軟正黑體" panose="020B0604030504040204" pitchFamily="34" charset="-120"/>
              <a:ea typeface="微軟正黑體" panose="020B0604030504040204" pitchFamily="34" charset="-120"/>
              <a:cs typeface="Heiti TC Light"/>
            </a:endParaRPr>
          </a:p>
          <a:p>
            <a:r>
              <a:rPr lang="zh-TW" altLang="en-US" sz="2000" smtClean="0">
                <a:latin typeface="微軟正黑體" panose="020B0604030504040204" pitchFamily="34" charset="-120"/>
                <a:ea typeface="微軟正黑體" panose="020B0604030504040204" pitchFamily="34" charset="-120"/>
                <a:cs typeface="Heiti TC Light"/>
              </a:rPr>
              <a:t>記者通篇引用了大連中級法院對六名法輪功學員違法枉判的終審裁定用詞，</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smtClean="0">
                <a:latin typeface="微軟正黑體" panose="020B0604030504040204" pitchFamily="34" charset="-120"/>
                <a:ea typeface="微軟正黑體" panose="020B0604030504040204" pitchFamily="34" charset="-120"/>
                <a:cs typeface="Heiti TC Light"/>
              </a:rPr>
              <a:t>將法輪功學員的任何一種合法行為，如擁有法輪功書籍，</a:t>
            </a:r>
            <a:endParaRPr lang="en-US" altLang="zh-TW" sz="2000" dirty="0">
              <a:latin typeface="微軟正黑體" panose="020B0604030504040204" pitchFamily="34" charset="-120"/>
              <a:ea typeface="微軟正黑體" panose="020B0604030504040204" pitchFamily="34" charset="-120"/>
              <a:cs typeface="Heiti TC Light"/>
            </a:endParaRPr>
          </a:p>
          <a:p>
            <a:r>
              <a:rPr lang="zh-TW" altLang="en-US" sz="2000" smtClean="0">
                <a:latin typeface="微軟正黑體" panose="020B0604030504040204" pitchFamily="34" charset="-120"/>
                <a:ea typeface="微軟正黑體" panose="020B0604030504040204" pitchFamily="34" charset="-120"/>
                <a:cs typeface="Heiti TC Light"/>
              </a:rPr>
              <a:t>印有“法輪功”字樣錢幣，撥打真相語言電話、登錄法輪大法明慧網等行為，均以</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“利用邪教破壞法律實施”</a:t>
            </a:r>
            <a:r>
              <a:rPr lang="zh-TW" altLang="en-US" sz="2000" smtClean="0">
                <a:latin typeface="微軟正黑體" panose="020B0604030504040204" pitchFamily="34" charset="-120"/>
                <a:ea typeface="微軟正黑體" panose="020B0604030504040204" pitchFamily="34" charset="-120"/>
                <a:cs typeface="Heiti TC Light"/>
              </a:rPr>
              <a:t>來定罪</a:t>
            </a:r>
            <a:r>
              <a:rPr lang="zh-TW" altLang="en-US" sz="2000" dirty="0">
                <a:latin typeface="微軟正黑體" panose="020B0604030504040204" pitchFamily="34" charset="-120"/>
                <a:ea typeface="微軟正黑體" panose="020B0604030504040204" pitchFamily="34" charset="-120"/>
                <a:cs typeface="Heiti TC Light"/>
              </a:rPr>
              <a:t>。</a:t>
            </a:r>
            <a:endParaRPr lang="en-US" altLang="zh-TW" sz="2000" b="1" dirty="0">
              <a:solidFill>
                <a:srgbClr val="FF0000"/>
              </a:solidFill>
              <a:latin typeface="微軟正黑體" panose="020B0604030504040204" pitchFamily="34" charset="-120"/>
              <a:ea typeface="微軟正黑體" panose="020B0604030504040204" pitchFamily="34" charset="-120"/>
              <a:cs typeface="Heiti TC Light"/>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19-2. </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大連市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2</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38490361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2328" y="851470"/>
            <a:ext cx="8999344" cy="5970865"/>
          </a:xfrm>
          <a:prstGeom prst="rect">
            <a:avLst/>
          </a:prstGeom>
        </p:spPr>
        <p:txBody>
          <a:bodyPr wrap="square">
            <a:spAutoFit/>
          </a:bodyPr>
          <a:lstStyle/>
          <a:p>
            <a:r>
              <a:rPr lang="zh-TW" altLang="en-US" sz="2200" b="1" smtClean="0">
                <a:latin typeface="微軟正黑體" panose="020B0604030504040204" pitchFamily="34" charset="-120"/>
                <a:ea typeface="微軟正黑體" panose="020B0604030504040204" pitchFamily="34" charset="-120"/>
                <a:cs typeface="Heiti TC Light"/>
              </a:rPr>
              <a:t>性質：</a:t>
            </a:r>
            <a:r>
              <a:rPr lang="zh-TW" altLang="en-US" sz="2200" b="1" smtClean="0">
                <a:solidFill>
                  <a:srgbClr val="C00000"/>
                </a:solidFill>
                <a:latin typeface="微軟正黑體" panose="020B0604030504040204" pitchFamily="34" charset="-120"/>
                <a:ea typeface="微軟正黑體" panose="020B0604030504040204" pitchFamily="34" charset="-120"/>
                <a:cs typeface="Heiti TC Light"/>
              </a:rPr>
              <a:t>污蔑</a:t>
            </a:r>
            <a:endParaRPr lang="en-US" altLang="zh-TW" sz="2200" b="1" dirty="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200" b="1" dirty="0">
              <a:latin typeface="微軟正黑體" panose="020B0604030504040204" pitchFamily="34" charset="-120"/>
              <a:ea typeface="微軟正黑體" panose="020B0604030504040204" pitchFamily="34" charset="-120"/>
              <a:cs typeface="Heiti TC Light"/>
            </a:endParaRPr>
          </a:p>
          <a:p>
            <a:r>
              <a:rPr lang="zh-TW" altLang="en-US" sz="2200" b="1" smtClean="0">
                <a:latin typeface="微軟正黑體" panose="020B0604030504040204" pitchFamily="34" charset="-120"/>
                <a:ea typeface="微軟正黑體" panose="020B0604030504040204" pitchFamily="34" charset="-120"/>
                <a:cs typeface="Heiti TC Light"/>
              </a:rPr>
              <a:t>責任單位：</a:t>
            </a:r>
            <a:r>
              <a:rPr lang="zh-TW" altLang="en-US" sz="2200" smtClean="0">
                <a:latin typeface="微軟正黑體" panose="020B0604030504040204" pitchFamily="34" charset="-120"/>
                <a:ea typeface="微軟正黑體" panose="020B0604030504040204" pitchFamily="34" charset="-120"/>
                <a:cs typeface="Heiti TC Light"/>
              </a:rPr>
              <a:t>大連市委、市政府、大連市防範辦</a:t>
            </a:r>
            <a:r>
              <a:rPr lang="en-US" altLang="zh-TW" sz="2200" smtClean="0">
                <a:latin typeface="微軟正黑體" panose="020B0604030504040204" pitchFamily="34" charset="-120"/>
                <a:ea typeface="微軟正黑體" panose="020B0604030504040204" pitchFamily="34" charset="-120"/>
                <a:cs typeface="Heiti TC Light"/>
              </a:rPr>
              <a:t>(610</a:t>
            </a:r>
            <a:r>
              <a:rPr lang="zh-TW" altLang="en-US" sz="2200" smtClean="0">
                <a:latin typeface="微軟正黑體" panose="020B0604030504040204" pitchFamily="34" charset="-120"/>
                <a:ea typeface="微軟正黑體" panose="020B0604030504040204" pitchFamily="34" charset="-120"/>
                <a:cs typeface="Heiti TC Light"/>
              </a:rPr>
              <a:t>辦</a:t>
            </a:r>
            <a:r>
              <a:rPr lang="en-US" altLang="zh-TW" sz="2200" smtClean="0">
                <a:latin typeface="微軟正黑體" panose="020B0604030504040204" pitchFamily="34" charset="-120"/>
                <a:ea typeface="微軟正黑體" panose="020B0604030504040204" pitchFamily="34" charset="-120"/>
                <a:cs typeface="Heiti TC Light"/>
              </a:rPr>
              <a:t>)</a:t>
            </a:r>
            <a:r>
              <a:rPr lang="zh-TW" altLang="en-US" sz="2200" smtClean="0">
                <a:latin typeface="微軟正黑體" panose="020B0604030504040204" pitchFamily="34" charset="-120"/>
                <a:ea typeface="微軟正黑體" panose="020B0604030504040204" pitchFamily="34" charset="-120"/>
                <a:cs typeface="Heiti TC Light"/>
              </a:rPr>
              <a:t>、大連晚報</a:t>
            </a:r>
            <a:endParaRPr lang="en-US" altLang="zh-TW" sz="2200" dirty="0">
              <a:latin typeface="微軟正黑體" panose="020B0604030504040204" pitchFamily="34" charset="-120"/>
              <a:ea typeface="微軟正黑體" panose="020B0604030504040204" pitchFamily="34" charset="-120"/>
              <a:cs typeface="Heiti TC Light"/>
            </a:endParaRPr>
          </a:p>
          <a:p>
            <a:endParaRPr lang="en-US" altLang="zh-TW" sz="2200" dirty="0">
              <a:latin typeface="微軟正黑體" panose="020B0604030504040204" pitchFamily="34" charset="-120"/>
              <a:ea typeface="微軟正黑體" panose="020B0604030504040204" pitchFamily="34" charset="-120"/>
              <a:cs typeface="Heiti TC Light"/>
            </a:endParaRPr>
          </a:p>
          <a:p>
            <a:r>
              <a:rPr lang="en-US" altLang="zh-TW" sz="2100" smtClean="0">
                <a:latin typeface="微軟正黑體" panose="020B0604030504040204" pitchFamily="34" charset="-120"/>
                <a:ea typeface="微軟正黑體" panose="020B0604030504040204" pitchFamily="34" charset="-120"/>
                <a:cs typeface="Heiti TC Light"/>
              </a:rPr>
              <a:t>《</a:t>
            </a:r>
            <a:r>
              <a:rPr lang="zh-TW" altLang="en-US" sz="2100" smtClean="0">
                <a:latin typeface="微軟正黑體" panose="020B0604030504040204" pitchFamily="34" charset="-120"/>
                <a:ea typeface="微軟正黑體" panose="020B0604030504040204" pitchFamily="34" charset="-120"/>
                <a:cs typeface="Heiti TC Light"/>
              </a:rPr>
              <a:t>大連晚報</a:t>
            </a:r>
            <a:r>
              <a:rPr lang="en-US" altLang="zh-TW" sz="2100" smtClean="0">
                <a:latin typeface="微軟正黑體" panose="020B0604030504040204" pitchFamily="34" charset="-120"/>
                <a:ea typeface="微軟正黑體" panose="020B0604030504040204" pitchFamily="34" charset="-120"/>
                <a:cs typeface="Heiti TC Light"/>
              </a:rPr>
              <a:t>》</a:t>
            </a:r>
            <a:r>
              <a:rPr lang="zh-TW" altLang="en-US" sz="2100">
                <a:latin typeface="微軟正黑體" panose="020B0604030504040204" pitchFamily="34" charset="-120"/>
                <a:ea typeface="微軟正黑體" panose="020B0604030504040204" pitchFamily="34" charset="-120"/>
                <a:cs typeface="Heiti TC Light"/>
              </a:rPr>
              <a:t>第</a:t>
            </a:r>
            <a:r>
              <a:rPr lang="en-US" sz="2100" smtClean="0">
                <a:latin typeface="微軟正黑體" panose="020B0604030504040204" pitchFamily="34" charset="-120"/>
                <a:ea typeface="微軟正黑體" panose="020B0604030504040204" pitchFamily="34" charset="-120"/>
                <a:cs typeface="Heiti TC Light"/>
              </a:rPr>
              <a:t>A04</a:t>
            </a:r>
            <a:r>
              <a:rPr lang="zh-TW" altLang="en-US" sz="2100" smtClean="0">
                <a:latin typeface="微軟正黑體" panose="020B0604030504040204" pitchFamily="34" charset="-120"/>
                <a:ea typeface="微軟正黑體" panose="020B0604030504040204" pitchFamily="34" charset="-120"/>
                <a:cs typeface="Heiti TC Light"/>
              </a:rPr>
              <a:t>版，發佈</a:t>
            </a:r>
            <a:endParaRPr lang="en-US" altLang="zh-TW" sz="2100" dirty="0">
              <a:latin typeface="微軟正黑體" panose="020B0604030504040204" pitchFamily="34" charset="-120"/>
              <a:ea typeface="微軟正黑體" panose="020B0604030504040204" pitchFamily="34" charset="-120"/>
              <a:cs typeface="Heiti TC Light"/>
            </a:endParaRPr>
          </a:p>
          <a:p>
            <a:r>
              <a:rPr lang="en-US" altLang="zh-TW" sz="210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100" smtClean="0">
                <a:solidFill>
                  <a:srgbClr val="C00000"/>
                </a:solidFill>
                <a:latin typeface="微軟正黑體" panose="020B0604030504040204" pitchFamily="34" charset="-120"/>
                <a:ea typeface="微軟正黑體" panose="020B0604030504040204" pitchFamily="34" charset="-120"/>
                <a:cs typeface="Heiti TC Light"/>
              </a:rPr>
              <a:t>關於舉辦大連市首屆反邪教微視頻微電影創作大賽的通告</a:t>
            </a:r>
            <a:r>
              <a:rPr lang="en-US" altLang="zh-TW" sz="2100" smtClean="0">
                <a:solidFill>
                  <a:srgbClr val="C00000"/>
                </a:solidFill>
                <a:latin typeface="微軟正黑體" panose="020B0604030504040204" pitchFamily="34" charset="-120"/>
                <a:ea typeface="微軟正黑體" panose="020B0604030504040204" pitchFamily="34" charset="-120"/>
                <a:cs typeface="Heiti TC Light"/>
              </a:rPr>
              <a:t>》</a:t>
            </a:r>
            <a:endParaRPr lang="en-US" altLang="zh-TW" sz="2100" dirty="0">
              <a:solidFill>
                <a:srgbClr val="C00000"/>
              </a:solidFill>
              <a:latin typeface="微軟正黑體" panose="020B0604030504040204" pitchFamily="34" charset="-120"/>
              <a:ea typeface="微軟正黑體" panose="020B0604030504040204" pitchFamily="34" charset="-120"/>
              <a:cs typeface="Heiti TC Light"/>
            </a:endParaRPr>
          </a:p>
          <a:p>
            <a:r>
              <a:rPr lang="zh-TW" altLang="en-US" sz="2100" smtClean="0">
                <a:solidFill>
                  <a:srgbClr val="C00000"/>
                </a:solidFill>
                <a:latin typeface="微軟正黑體" panose="020B0604030504040204" pitchFamily="34" charset="-120"/>
                <a:ea typeface="微軟正黑體" panose="020B0604030504040204" pitchFamily="34" charset="-120"/>
                <a:cs typeface="Heiti TC Light"/>
              </a:rPr>
              <a:t>大連市防範辦</a:t>
            </a:r>
            <a:r>
              <a:rPr lang="zh-TW" altLang="en-US" sz="2100" smtClean="0">
                <a:latin typeface="微軟正黑體" panose="020B0604030504040204" pitchFamily="34" charset="-120"/>
                <a:ea typeface="微軟正黑體" panose="020B0604030504040204" pitchFamily="34" charset="-120"/>
                <a:cs typeface="Heiti TC Light"/>
              </a:rPr>
              <a:t>決定舉辦以</a:t>
            </a:r>
            <a:r>
              <a:rPr lang="zh-TW" altLang="en-US" sz="2100" smtClean="0">
                <a:solidFill>
                  <a:srgbClr val="C00000"/>
                </a:solidFill>
                <a:latin typeface="微軟正黑體" panose="020B0604030504040204" pitchFamily="34" charset="-120"/>
                <a:ea typeface="微軟正黑體" panose="020B0604030504040204" pitchFamily="34" charset="-120"/>
                <a:cs typeface="Heiti TC Light"/>
              </a:rPr>
              <a:t>“濱城無邪教 社會和諧”</a:t>
            </a:r>
            <a:r>
              <a:rPr lang="zh-TW" altLang="en-US" sz="2100" smtClean="0">
                <a:latin typeface="微軟正黑體" panose="020B0604030504040204" pitchFamily="34" charset="-120"/>
                <a:ea typeface="微軟正黑體" panose="020B0604030504040204" pitchFamily="34" charset="-120"/>
                <a:cs typeface="Heiti TC Light"/>
              </a:rPr>
              <a:t>為主題的</a:t>
            </a:r>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dirty="0">
                <a:latin typeface="微軟正黑體" panose="020B0604030504040204" pitchFamily="34" charset="-120"/>
                <a:ea typeface="微軟正黑體" panose="020B0604030504040204" pitchFamily="34" charset="-120"/>
                <a:cs typeface="Heiti TC Light"/>
              </a:rPr>
              <a:t>反</a:t>
            </a:r>
            <a:r>
              <a:rPr lang="en-US" altLang="zh-TW" sz="2100">
                <a:latin typeface="微軟正黑體" panose="020B0604030504040204" pitchFamily="34" charset="-120"/>
                <a:ea typeface="微軟正黑體" panose="020B0604030504040204" pitchFamily="34" charset="-120"/>
                <a:cs typeface="Heiti TC Light"/>
              </a:rPr>
              <a:t>X</a:t>
            </a:r>
            <a:r>
              <a:rPr lang="zh-TW" altLang="en-US" sz="2100" smtClean="0">
                <a:latin typeface="微軟正黑體" panose="020B0604030504040204" pitchFamily="34" charset="-120"/>
                <a:ea typeface="微軟正黑體" panose="020B0604030504040204" pitchFamily="34" charset="-120"/>
                <a:cs typeface="Heiti TC Light"/>
              </a:rPr>
              <a:t>教</a:t>
            </a:r>
            <a:r>
              <a:rPr lang="zh-TW" altLang="en-US" sz="2100" b="1" smtClean="0">
                <a:latin typeface="微軟正黑體" panose="020B0604030504040204" pitchFamily="34" charset="-120"/>
                <a:ea typeface="微軟正黑體" panose="020B0604030504040204" pitchFamily="34" charset="-120"/>
                <a:cs typeface="Heiti TC Light"/>
              </a:rPr>
              <a:t>微視頻、微電影</a:t>
            </a:r>
            <a:r>
              <a:rPr lang="zh-TW" altLang="en-US" sz="2100" smtClean="0">
                <a:latin typeface="微軟正黑體" panose="020B0604030504040204" pitchFamily="34" charset="-120"/>
                <a:ea typeface="微軟正黑體" panose="020B0604030504040204" pitchFamily="34" charset="-120"/>
                <a:cs typeface="Heiti TC Light"/>
              </a:rPr>
              <a:t>創作大賽。最高獎金</a:t>
            </a:r>
            <a:r>
              <a:rPr lang="en-US" sz="2100" smtClean="0">
                <a:latin typeface="微軟正黑體" panose="020B0604030504040204" pitchFamily="34" charset="-120"/>
                <a:ea typeface="微軟正黑體" panose="020B0604030504040204" pitchFamily="34" charset="-120"/>
                <a:cs typeface="Heiti TC Light"/>
              </a:rPr>
              <a:t>10000</a:t>
            </a:r>
            <a:r>
              <a:rPr lang="zh-TW" altLang="en-US" sz="2100" dirty="0">
                <a:latin typeface="微軟正黑體" panose="020B0604030504040204" pitchFamily="34" charset="-120"/>
                <a:ea typeface="微軟正黑體" panose="020B0604030504040204" pitchFamily="34" charset="-120"/>
                <a:cs typeface="Heiti TC Light"/>
              </a:rPr>
              <a:t>元。</a:t>
            </a:r>
          </a:p>
          <a:p>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smtClean="0">
                <a:latin typeface="微軟正黑體" panose="020B0604030504040204" pitchFamily="34" charset="-120"/>
                <a:ea typeface="微軟正黑體" panose="020B0604030504040204" pitchFamily="34" charset="-120"/>
                <a:cs typeface="Heiti TC Light"/>
              </a:rPr>
              <a:t>這是大連市委、市政府自中共1</a:t>
            </a:r>
            <a:r>
              <a:rPr lang="en-US" altLang="zh-TW" sz="2100" smtClean="0">
                <a:latin typeface="微軟正黑體" panose="020B0604030504040204" pitchFamily="34" charset="-120"/>
                <a:ea typeface="微軟正黑體" panose="020B0604030504040204" pitchFamily="34" charset="-120"/>
                <a:cs typeface="Heiti TC Light"/>
              </a:rPr>
              <a:t>999</a:t>
            </a:r>
            <a:r>
              <a:rPr lang="zh-TW" altLang="en-US" sz="2100">
                <a:latin typeface="微軟正黑體" panose="020B0604030504040204" pitchFamily="34" charset="-120"/>
                <a:ea typeface="微軟正黑體" panose="020B0604030504040204" pitchFamily="34" charset="-120"/>
                <a:cs typeface="Heiti TC Light"/>
              </a:rPr>
              <a:t>年</a:t>
            </a:r>
            <a:r>
              <a:rPr lang="en-US" altLang="zh-TW" sz="2100" smtClean="0">
                <a:latin typeface="微軟正黑體" panose="020B0604030504040204" pitchFamily="34" charset="-120"/>
                <a:ea typeface="微軟正黑體" panose="020B0604030504040204" pitchFamily="34" charset="-120"/>
                <a:cs typeface="Heiti TC Light"/>
              </a:rPr>
              <a:t>7</a:t>
            </a:r>
            <a:r>
              <a:rPr lang="zh-TW" altLang="en-US" sz="2100" smtClean="0">
                <a:latin typeface="微軟正黑體" panose="020B0604030504040204" pitchFamily="34" charset="-120"/>
                <a:ea typeface="微軟正黑體" panose="020B0604030504040204" pitchFamily="34" charset="-120"/>
                <a:cs typeface="Heiti TC Light"/>
              </a:rPr>
              <a:t>月迫害法輪功以來，</a:t>
            </a:r>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smtClean="0">
                <a:latin typeface="微軟正黑體" panose="020B0604030504040204" pitchFamily="34" charset="-120"/>
                <a:ea typeface="微軟正黑體" panose="020B0604030504040204" pitchFamily="34" charset="-120"/>
                <a:cs typeface="Heiti TC Light"/>
              </a:rPr>
              <a:t>公開點名污蔑法輪功的一次</a:t>
            </a:r>
            <a:r>
              <a:rPr lang="zh-TW" altLang="en-US" sz="2100" b="1" smtClean="0">
                <a:solidFill>
                  <a:srgbClr val="FF0000"/>
                </a:solidFill>
                <a:latin typeface="微軟正黑體" panose="020B0604030504040204" pitchFamily="34" charset="-120"/>
                <a:ea typeface="微軟正黑體" panose="020B0604030504040204" pitchFamily="34" charset="-120"/>
                <a:cs typeface="Heiti TC Light"/>
              </a:rPr>
              <a:t>最嚴重的破壞行動</a:t>
            </a:r>
            <a:r>
              <a:rPr lang="zh-TW" altLang="en-US" sz="2100" smtClean="0">
                <a:latin typeface="微軟正黑體" panose="020B0604030504040204" pitchFamily="34" charset="-120"/>
                <a:ea typeface="微軟正黑體" panose="020B0604030504040204" pitchFamily="34" charset="-120"/>
                <a:cs typeface="Heiti TC Light"/>
              </a:rPr>
              <a:t>。</a:t>
            </a:r>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smtClean="0">
                <a:latin typeface="微軟正黑體" panose="020B0604030504040204" pitchFamily="34" charset="-120"/>
                <a:ea typeface="微軟正黑體" panose="020B0604030504040204" pitchFamily="34" charset="-120"/>
                <a:cs typeface="Heiti TC Light"/>
              </a:rPr>
              <a:t>最近，大連報紙、廣播、電視公開污蔑法輪功，毒害眾生。</a:t>
            </a:r>
            <a:endParaRPr lang="en-US" altLang="zh-TW" sz="2100" dirty="0">
              <a:latin typeface="微軟正黑體" panose="020B0604030504040204" pitchFamily="34" charset="-120"/>
              <a:ea typeface="微軟正黑體" panose="020B0604030504040204" pitchFamily="34" charset="-120"/>
              <a:cs typeface="Heiti TC Light"/>
            </a:endParaRPr>
          </a:p>
          <a:p>
            <a:endParaRPr lang="en-US" sz="2100" dirty="0">
              <a:latin typeface="微軟正黑體" panose="020B0604030504040204" pitchFamily="34" charset="-120"/>
              <a:ea typeface="微軟正黑體" panose="020B0604030504040204" pitchFamily="34" charset="-120"/>
              <a:cs typeface="Heiti TC Light"/>
            </a:endParaRPr>
          </a:p>
          <a:p>
            <a:r>
              <a:rPr lang="zh-TW" altLang="en-US" sz="2100" smtClean="0">
                <a:latin typeface="微軟正黑體" panose="020B0604030504040204" pitchFamily="34" charset="-120"/>
                <a:ea typeface="微軟正黑體" panose="020B0604030504040204" pitchFamily="34" charset="-120"/>
                <a:cs typeface="Heiti TC Light"/>
              </a:rPr>
              <a:t>作品收集時間為</a:t>
            </a:r>
            <a:r>
              <a:rPr lang="en-US" sz="2100" smtClean="0">
                <a:latin typeface="微軟正黑體" panose="020B0604030504040204" pitchFamily="34" charset="-120"/>
                <a:ea typeface="微軟正黑體" panose="020B0604030504040204" pitchFamily="34" charset="-120"/>
                <a:cs typeface="Heiti TC Light"/>
              </a:rPr>
              <a:t>2017</a:t>
            </a:r>
            <a:r>
              <a:rPr lang="zh-TW" altLang="en-US" sz="2100" dirty="0">
                <a:latin typeface="微軟正黑體" panose="020B0604030504040204" pitchFamily="34" charset="-120"/>
                <a:ea typeface="微軟正黑體" panose="020B0604030504040204" pitchFamily="34" charset="-120"/>
                <a:cs typeface="Heiti TC Light"/>
              </a:rPr>
              <a:t>年</a:t>
            </a:r>
            <a:r>
              <a:rPr lang="en-US" sz="2100" dirty="0">
                <a:latin typeface="微軟正黑體" panose="020B0604030504040204" pitchFamily="34" charset="-120"/>
                <a:ea typeface="微軟正黑體" panose="020B0604030504040204" pitchFamily="34" charset="-120"/>
                <a:cs typeface="Heiti TC Light"/>
              </a:rPr>
              <a:t>9</a:t>
            </a:r>
            <a:r>
              <a:rPr lang="zh-TW" altLang="en-US" sz="2100" dirty="0">
                <a:latin typeface="微軟正黑體" panose="020B0604030504040204" pitchFamily="34" charset="-120"/>
                <a:ea typeface="微軟正黑體" panose="020B0604030504040204" pitchFamily="34" charset="-120"/>
                <a:cs typeface="Heiti TC Light"/>
              </a:rPr>
              <a:t>月</a:t>
            </a:r>
            <a:r>
              <a:rPr lang="en-US" sz="2100" dirty="0">
                <a:latin typeface="微軟正黑體" panose="020B0604030504040204" pitchFamily="34" charset="-120"/>
                <a:ea typeface="微軟正黑體" panose="020B0604030504040204" pitchFamily="34" charset="-120"/>
                <a:cs typeface="Heiti TC Light"/>
              </a:rPr>
              <a:t>15</a:t>
            </a:r>
            <a:r>
              <a:rPr lang="zh-TW" altLang="en-US" sz="2100" dirty="0">
                <a:latin typeface="微軟正黑體" panose="020B0604030504040204" pitchFamily="34" charset="-120"/>
                <a:ea typeface="微軟正黑體" panose="020B0604030504040204" pitchFamily="34" charset="-120"/>
                <a:cs typeface="Heiti TC Light"/>
              </a:rPr>
              <a:t>日至</a:t>
            </a:r>
            <a:r>
              <a:rPr lang="en-US" sz="2100" dirty="0">
                <a:latin typeface="微軟正黑體" panose="020B0604030504040204" pitchFamily="34" charset="-120"/>
                <a:ea typeface="微軟正黑體" panose="020B0604030504040204" pitchFamily="34" charset="-120"/>
                <a:cs typeface="Heiti TC Light"/>
              </a:rPr>
              <a:t>11</a:t>
            </a:r>
            <a:r>
              <a:rPr lang="zh-TW" altLang="en-US" sz="2100" dirty="0">
                <a:latin typeface="微軟正黑體" panose="020B0604030504040204" pitchFamily="34" charset="-120"/>
                <a:ea typeface="微軟正黑體" panose="020B0604030504040204" pitchFamily="34" charset="-120"/>
                <a:cs typeface="Heiti TC Light"/>
              </a:rPr>
              <a:t>月</a:t>
            </a:r>
            <a:r>
              <a:rPr lang="en-US" sz="2100" dirty="0">
                <a:latin typeface="微軟正黑體" panose="020B0604030504040204" pitchFamily="34" charset="-120"/>
                <a:ea typeface="微軟正黑體" panose="020B0604030504040204" pitchFamily="34" charset="-120"/>
                <a:cs typeface="Heiti TC Light"/>
              </a:rPr>
              <a:t>15</a:t>
            </a:r>
            <a:r>
              <a:rPr lang="zh-TW" altLang="en-US" sz="2100" dirty="0">
                <a:latin typeface="微軟正黑體" panose="020B0604030504040204" pitchFamily="34" charset="-120"/>
                <a:ea typeface="微軟正黑體" panose="020B0604030504040204" pitchFamily="34" charset="-120"/>
                <a:cs typeface="Heiti TC Light"/>
              </a:rPr>
              <a:t>日止，</a:t>
            </a:r>
            <a:endParaRPr lang="en-US" altLang="zh-TW" sz="2100" dirty="0">
              <a:latin typeface="微軟正黑體" panose="020B0604030504040204" pitchFamily="34" charset="-120"/>
              <a:ea typeface="微軟正黑體" panose="020B0604030504040204" pitchFamily="34" charset="-120"/>
              <a:cs typeface="Heiti TC Light"/>
            </a:endParaRPr>
          </a:p>
          <a:p>
            <a:r>
              <a:rPr lang="zh-TW" altLang="en-US" sz="2100">
                <a:latin typeface="微軟正黑體" panose="020B0604030504040204" pitchFamily="34" charset="-120"/>
                <a:ea typeface="微軟正黑體" panose="020B0604030504040204" pitchFamily="34" charset="-120"/>
                <a:cs typeface="Heiti TC Light"/>
              </a:rPr>
              <a:t>同步</a:t>
            </a:r>
            <a:r>
              <a:rPr lang="zh-TW" altLang="en-US" sz="2100" smtClean="0">
                <a:latin typeface="微軟正黑體" panose="020B0604030504040204" pitchFamily="34" charset="-120"/>
                <a:ea typeface="微軟正黑體" panose="020B0604030504040204" pitchFamily="34" charset="-120"/>
                <a:cs typeface="Heiti TC Light"/>
              </a:rPr>
              <a:t>在</a:t>
            </a:r>
            <a:r>
              <a:rPr lang="zh-TW" altLang="en-US" sz="2100" smtClean="0">
                <a:solidFill>
                  <a:srgbClr val="C00000"/>
                </a:solidFill>
                <a:latin typeface="微軟正黑體" panose="020B0604030504040204" pitchFamily="34" charset="-120"/>
                <a:ea typeface="微軟正黑體" panose="020B0604030504040204" pitchFamily="34" charset="-120"/>
                <a:cs typeface="Heiti TC Light"/>
              </a:rPr>
              <a:t>“濱城反邪衛士”微信公眾號</a:t>
            </a:r>
            <a:r>
              <a:rPr lang="zh-TW" altLang="en-US" sz="2100" smtClean="0">
                <a:latin typeface="微軟正黑體" panose="020B0604030504040204" pitchFamily="34" charset="-120"/>
                <a:ea typeface="微軟正黑體" panose="020B0604030504040204" pitchFamily="34" charset="-120"/>
                <a:cs typeface="Heiti TC Light"/>
              </a:rPr>
              <a:t>展播</a:t>
            </a:r>
            <a:r>
              <a:rPr lang="zh-TW" altLang="en-US" sz="2100" dirty="0">
                <a:latin typeface="微軟正黑體" panose="020B0604030504040204" pitchFamily="34" charset="-120"/>
                <a:ea typeface="微軟正黑體" panose="020B0604030504040204" pitchFamily="34" charset="-120"/>
                <a:cs typeface="Heiti TC Light"/>
              </a:rPr>
              <a:t>；</a:t>
            </a:r>
            <a:endParaRPr lang="en-US" altLang="zh-TW" sz="2100" dirty="0">
              <a:latin typeface="微軟正黑體" panose="020B0604030504040204" pitchFamily="34" charset="-120"/>
              <a:ea typeface="微軟正黑體" panose="020B0604030504040204" pitchFamily="34" charset="-120"/>
              <a:cs typeface="Heiti TC Light"/>
            </a:endParaRPr>
          </a:p>
          <a:p>
            <a:r>
              <a:rPr lang="en-US" sz="2100" dirty="0">
                <a:latin typeface="微軟正黑體" panose="020B0604030504040204" pitchFamily="34" charset="-120"/>
                <a:ea typeface="微軟正黑體" panose="020B0604030504040204" pitchFamily="34" charset="-120"/>
                <a:cs typeface="Heiti TC Light"/>
              </a:rPr>
              <a:t>11</a:t>
            </a:r>
            <a:r>
              <a:rPr lang="zh-TW" altLang="en-US" sz="2100" dirty="0">
                <a:latin typeface="微軟正黑體" panose="020B0604030504040204" pitchFamily="34" charset="-120"/>
                <a:ea typeface="微軟正黑體" panose="020B0604030504040204" pitchFamily="34" charset="-120"/>
                <a:cs typeface="Heiti TC Light"/>
              </a:rPr>
              <a:t>月</a:t>
            </a:r>
            <a:r>
              <a:rPr lang="en-US" sz="2100" dirty="0">
                <a:latin typeface="微軟正黑體" panose="020B0604030504040204" pitchFamily="34" charset="-120"/>
                <a:ea typeface="微軟正黑體" panose="020B0604030504040204" pitchFamily="34" charset="-120"/>
                <a:cs typeface="Heiti TC Light"/>
              </a:rPr>
              <a:t>16</a:t>
            </a:r>
            <a:r>
              <a:rPr lang="zh-TW" altLang="en-US" sz="2100" dirty="0">
                <a:latin typeface="微軟正黑體" panose="020B0604030504040204" pitchFamily="34" charset="-120"/>
                <a:ea typeface="微軟正黑體" panose="020B0604030504040204" pitchFamily="34" charset="-120"/>
                <a:cs typeface="Heiti TC Light"/>
              </a:rPr>
              <a:t>日至</a:t>
            </a:r>
            <a:r>
              <a:rPr lang="en-US" sz="2100" dirty="0">
                <a:latin typeface="微軟正黑體" panose="020B0604030504040204" pitchFamily="34" charset="-120"/>
                <a:ea typeface="微軟正黑體" panose="020B0604030504040204" pitchFamily="34" charset="-120"/>
                <a:cs typeface="Heiti TC Light"/>
              </a:rPr>
              <a:t>11</a:t>
            </a:r>
            <a:r>
              <a:rPr lang="zh-TW" altLang="en-US" sz="2100">
                <a:latin typeface="微軟正黑體" panose="020B0604030504040204" pitchFamily="34" charset="-120"/>
                <a:ea typeface="微軟正黑體" panose="020B0604030504040204" pitchFamily="34" charset="-120"/>
                <a:cs typeface="Heiti TC Light"/>
              </a:rPr>
              <a:t>月</a:t>
            </a:r>
            <a:r>
              <a:rPr lang="en-US" sz="2100" smtClean="0">
                <a:latin typeface="微軟正黑體" panose="020B0604030504040204" pitchFamily="34" charset="-120"/>
                <a:ea typeface="微軟正黑體" panose="020B0604030504040204" pitchFamily="34" charset="-120"/>
                <a:cs typeface="Heiti TC Light"/>
              </a:rPr>
              <a:t>30</a:t>
            </a:r>
            <a:r>
              <a:rPr lang="zh-TW" altLang="en-US" sz="2100" smtClean="0">
                <a:latin typeface="微軟正黑體" panose="020B0604030504040204" pitchFamily="34" charset="-120"/>
                <a:ea typeface="微軟正黑體" panose="020B0604030504040204" pitchFamily="34" charset="-120"/>
                <a:cs typeface="Heiti TC Light"/>
              </a:rPr>
              <a:t>日為</a:t>
            </a:r>
            <a:r>
              <a:rPr lang="zh-TW" altLang="en-US" sz="2100" smtClean="0">
                <a:solidFill>
                  <a:srgbClr val="C00000"/>
                </a:solidFill>
                <a:latin typeface="微軟正黑體" panose="020B0604030504040204" pitchFamily="34" charset="-120"/>
                <a:ea typeface="微軟正黑體" panose="020B0604030504040204" pitchFamily="34" charset="-120"/>
                <a:cs typeface="Heiti TC Light"/>
              </a:rPr>
              <a:t>網上投票和網下評審時間</a:t>
            </a:r>
            <a:r>
              <a:rPr lang="zh-TW" altLang="en-US" sz="2100" smtClean="0">
                <a:latin typeface="微軟正黑體" panose="020B0604030504040204" pitchFamily="34" charset="-120"/>
                <a:ea typeface="微軟正黑體" panose="020B0604030504040204" pitchFamily="34" charset="-120"/>
                <a:cs typeface="Heiti TC Light"/>
              </a:rPr>
              <a:t>；</a:t>
            </a:r>
            <a:endParaRPr lang="en-US" altLang="zh-TW" sz="2100" dirty="0">
              <a:latin typeface="微軟正黑體" panose="020B0604030504040204" pitchFamily="34" charset="-120"/>
              <a:ea typeface="微軟正黑體" panose="020B0604030504040204" pitchFamily="34" charset="-120"/>
              <a:cs typeface="Heiti TC Light"/>
            </a:endParaRPr>
          </a:p>
          <a:p>
            <a:r>
              <a:rPr lang="en-US" sz="2100" dirty="0">
                <a:latin typeface="微軟正黑體" panose="020B0604030504040204" pitchFamily="34" charset="-120"/>
                <a:ea typeface="微軟正黑體" panose="020B0604030504040204" pitchFamily="34" charset="-120"/>
                <a:cs typeface="Heiti TC Light"/>
              </a:rPr>
              <a:t>12</a:t>
            </a:r>
            <a:r>
              <a:rPr lang="zh-TW" altLang="en-US" sz="2100" dirty="0">
                <a:latin typeface="微軟正黑體" panose="020B0604030504040204" pitchFamily="34" charset="-120"/>
                <a:ea typeface="微軟正黑體" panose="020B0604030504040204" pitchFamily="34" charset="-120"/>
                <a:cs typeface="Heiti TC Light"/>
              </a:rPr>
              <a:t>月</a:t>
            </a:r>
            <a:r>
              <a:rPr lang="en-US" sz="2100" dirty="0">
                <a:latin typeface="微軟正黑體" panose="020B0604030504040204" pitchFamily="34" charset="-120"/>
                <a:ea typeface="微軟正黑體" panose="020B0604030504040204" pitchFamily="34" charset="-120"/>
                <a:cs typeface="Heiti TC Light"/>
              </a:rPr>
              <a:t>15</a:t>
            </a:r>
            <a:r>
              <a:rPr lang="zh-TW" altLang="en-US" sz="2100">
                <a:latin typeface="微軟正黑體" panose="020B0604030504040204" pitchFamily="34" charset="-120"/>
                <a:ea typeface="微軟正黑體" panose="020B0604030504040204" pitchFamily="34" charset="-120"/>
                <a:cs typeface="Heiti TC Light"/>
              </a:rPr>
              <a:t>日前</a:t>
            </a:r>
            <a:r>
              <a:rPr lang="en-US" altLang="zh-TW" sz="2100" smtClean="0">
                <a:latin typeface="微軟正黑體" panose="020B0604030504040204" pitchFamily="34" charset="-120"/>
                <a:ea typeface="微軟正黑體" panose="020B0604030504040204" pitchFamily="34" charset="-120"/>
                <a:cs typeface="Heiti TC Light"/>
              </a:rPr>
              <a:t>《</a:t>
            </a:r>
            <a:r>
              <a:rPr lang="zh-TW" altLang="en-US" sz="2100" smtClean="0">
                <a:latin typeface="微軟正黑體" panose="020B0604030504040204" pitchFamily="34" charset="-120"/>
                <a:ea typeface="微軟正黑體" panose="020B0604030504040204" pitchFamily="34" charset="-120"/>
                <a:cs typeface="Heiti TC Light"/>
              </a:rPr>
              <a:t>大連日報</a:t>
            </a:r>
            <a:r>
              <a:rPr lang="en-US" altLang="zh-TW" sz="2100" smtClean="0">
                <a:latin typeface="微軟正黑體" panose="020B0604030504040204" pitchFamily="34" charset="-120"/>
                <a:ea typeface="微軟正黑體" panose="020B0604030504040204" pitchFamily="34" charset="-120"/>
                <a:cs typeface="Heiti TC Light"/>
              </a:rPr>
              <a:t>》</a:t>
            </a:r>
            <a:r>
              <a:rPr lang="zh-TW" altLang="en-US" sz="2100">
                <a:latin typeface="微軟正黑體" panose="020B0604030504040204" pitchFamily="34" charset="-120"/>
                <a:ea typeface="微軟正黑體" panose="020B0604030504040204" pitchFamily="34" charset="-120"/>
                <a:cs typeface="Heiti TC Light"/>
              </a:rPr>
              <a:t>、</a:t>
            </a:r>
            <a:r>
              <a:rPr lang="en-US" altLang="zh-TW" sz="2100" smtClean="0">
                <a:latin typeface="微軟正黑體" panose="020B0604030504040204" pitchFamily="34" charset="-120"/>
                <a:ea typeface="微軟正黑體" panose="020B0604030504040204" pitchFamily="34" charset="-120"/>
                <a:cs typeface="Heiti TC Light"/>
              </a:rPr>
              <a:t>《</a:t>
            </a:r>
            <a:r>
              <a:rPr lang="zh-TW" altLang="en-US" sz="2100" smtClean="0">
                <a:latin typeface="微軟正黑體" panose="020B0604030504040204" pitchFamily="34" charset="-120"/>
                <a:ea typeface="微軟正黑體" panose="020B0604030504040204" pitchFamily="34" charset="-120"/>
                <a:cs typeface="Heiti TC Light"/>
              </a:rPr>
              <a:t>大連晚報</a:t>
            </a:r>
            <a:r>
              <a:rPr lang="en-US" altLang="zh-TW" sz="2100" smtClean="0">
                <a:latin typeface="微軟正黑體" panose="020B0604030504040204" pitchFamily="34" charset="-120"/>
                <a:ea typeface="微軟正黑體" panose="020B0604030504040204" pitchFamily="34" charset="-120"/>
                <a:cs typeface="Heiti TC Light"/>
              </a:rPr>
              <a:t>》</a:t>
            </a:r>
            <a:r>
              <a:rPr lang="zh-TW" altLang="en-US" sz="2100" smtClean="0">
                <a:latin typeface="微軟正黑體" panose="020B0604030504040204" pitchFamily="34" charset="-120"/>
                <a:ea typeface="微軟正黑體" panose="020B0604030504040204" pitchFamily="34" charset="-120"/>
                <a:cs typeface="Heiti TC Light"/>
              </a:rPr>
              <a:t>和“濱城反邪衛士”微信公眾號等媒體上公佈獲獎作品名單，並擇日舉行頒獎儀式。</a:t>
            </a:r>
            <a:endParaRPr lang="zh-TW" altLang="en-US" sz="2100" dirty="0">
              <a:latin typeface="微軟正黑體" panose="020B0604030504040204" pitchFamily="34" charset="-120"/>
              <a:ea typeface="微軟正黑體" panose="020B0604030504040204" pitchFamily="34" charset="-120"/>
              <a:cs typeface="Heiti TC Light"/>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rPr>
                <a:t>19-3. </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大連市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3</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3847996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9127" y="836712"/>
            <a:ext cx="8928992" cy="5632311"/>
          </a:xfrm>
          <a:prstGeom prst="rect">
            <a:avLst/>
          </a:prstGeom>
        </p:spPr>
        <p:txBody>
          <a:bodyPr wrap="square">
            <a:spAutoFit/>
          </a:bodyPr>
          <a:lstStyle/>
          <a:p>
            <a:r>
              <a:rPr lang="en-US" altLang="zh-TW" dirty="0">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月江澤民在</a:t>
            </a:r>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rPr>
              <a:t>大連</a:t>
            </a:r>
            <a:r>
              <a:rPr lang="zh-TW" altLang="en-US" dirty="0" smtClean="0">
                <a:latin typeface="微軟正黑體" panose="020B0604030504040204" pitchFamily="34" charset="-120"/>
                <a:ea typeface="微軟正黑體" panose="020B0604030504040204" pitchFamily="34" charset="-120"/>
              </a:rPr>
              <a:t>面見薄熙來，</a:t>
            </a:r>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江表示「對待法輪功要表現強硬，才能有上升的資本。」</a:t>
            </a:r>
            <a:endParaRPr lang="en-US" altLang="zh-TW" dirty="0">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江澤民看中了薄熙來的野心，而薄則選擇投靠江往上爬，二者一拍即合。</a:t>
            </a:r>
            <a:endParaRPr lang="en-US" altLang="zh-CN" dirty="0">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10</a:t>
            </a:r>
            <a:r>
              <a:rPr lang="zh-TW" altLang="en-US" dirty="0" smtClean="0">
                <a:latin typeface="微軟正黑體" panose="020B0604030504040204" pitchFamily="34" charset="-120"/>
                <a:ea typeface="微軟正黑體" panose="020B0604030504040204" pitchFamily="34" charset="-120"/>
              </a:rPr>
              <a:t>月，薄熙來速升大連市委書記；往後不斷高升，</a:t>
            </a:r>
            <a:r>
              <a:rPr lang="en-US" altLang="zh-TW" dirty="0" smtClean="0">
                <a:latin typeface="微軟正黑體" panose="020B0604030504040204" pitchFamily="34" charset="-120"/>
                <a:ea typeface="微軟正黑體" panose="020B0604030504040204" pitchFamily="34" charset="-120"/>
              </a:rPr>
              <a:t>2002</a:t>
            </a:r>
            <a:r>
              <a:rPr lang="zh-TW" altLang="en-US" dirty="0" smtClean="0">
                <a:latin typeface="微軟正黑體" panose="020B0604030504040204" pitchFamily="34" charset="-120"/>
                <a:ea typeface="微軟正黑體" panose="020B0604030504040204" pitchFamily="34" charset="-120"/>
              </a:rPr>
              <a:t>年升到遼寧省長</a:t>
            </a:r>
          </a:p>
          <a:p>
            <a:endParaRPr lang="en-US" altLang="zh-CN" dirty="0">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從</a:t>
            </a:r>
            <a:r>
              <a:rPr lang="en-US" altLang="zh-CN" dirty="0" smtClean="0">
                <a:latin typeface="微軟正黑體" panose="020B0604030504040204" pitchFamily="34" charset="-120"/>
                <a:ea typeface="微軟正黑體" panose="020B0604030504040204" pitchFamily="34" charset="-120"/>
              </a:rPr>
              <a:t>1999</a:t>
            </a:r>
            <a:r>
              <a:rPr lang="zh-CN" altLang="en-US" dirty="0" smtClean="0">
                <a:latin typeface="微軟正黑體" panose="020B0604030504040204" pitchFamily="34" charset="-120"/>
                <a:ea typeface="微軟正黑體" panose="020B0604030504040204" pitchFamily="34" charset="-120"/>
              </a:rPr>
              <a:t>年鎮壓法輪功開始，江澤民就把</a:t>
            </a:r>
            <a:r>
              <a:rPr lang="zh-CN" altLang="en-US" b="1" dirty="0" smtClean="0">
                <a:solidFill>
                  <a:schemeClr val="accent6">
                    <a:lumMod val="50000"/>
                  </a:schemeClr>
                </a:solidFill>
                <a:latin typeface="微軟正黑體" panose="020B0604030504040204" pitchFamily="34" charset="-120"/>
                <a:ea typeface="微軟正黑體" panose="020B0604030504040204" pitchFamily="34" charset="-120"/>
              </a:rPr>
              <a:t>遼寧</a:t>
            </a:r>
            <a:r>
              <a:rPr lang="zh-CN" altLang="en-US" dirty="0" smtClean="0">
                <a:latin typeface="微軟正黑體" panose="020B0604030504040204" pitchFamily="34" charset="-120"/>
                <a:ea typeface="微軟正黑體" panose="020B0604030504040204" pitchFamily="34" charset="-120"/>
              </a:rPr>
              <a:t>作為</a:t>
            </a:r>
            <a:r>
              <a:rPr lang="zh-CN" altLang="en-US" b="1" dirty="0" smtClean="0">
                <a:latin typeface="微軟正黑體" panose="020B0604030504040204" pitchFamily="34" charset="-120"/>
                <a:ea typeface="微軟正黑體" panose="020B0604030504040204" pitchFamily="34" charset="-120"/>
              </a:rPr>
              <a:t>所謂的“反法輪功</a:t>
            </a:r>
            <a:r>
              <a:rPr lang="zh-CN" altLang="en-US" b="1" dirty="0" smtClean="0">
                <a:solidFill>
                  <a:srgbClr val="C00000"/>
                </a:solidFill>
                <a:latin typeface="微軟正黑體" panose="020B0604030504040204" pitchFamily="34" charset="-120"/>
                <a:ea typeface="微軟正黑體" panose="020B0604030504040204" pitchFamily="34" charset="-120"/>
              </a:rPr>
              <a:t>基地</a:t>
            </a:r>
            <a:r>
              <a:rPr lang="zh-CN" altLang="en-US" b="1" dirty="0">
                <a:solidFill>
                  <a:srgbClr val="C00000"/>
                </a:solidFill>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在迫害法輪功的</a:t>
            </a:r>
            <a:r>
              <a:rPr lang="en-US" altLang="zh-TW" dirty="0" smtClean="0">
                <a:latin typeface="微軟正黑體" panose="020B0604030504040204" pitchFamily="34" charset="-120"/>
                <a:ea typeface="微軟正黑體" panose="020B0604030504040204" pitchFamily="34" charset="-120"/>
              </a:rPr>
              <a:t>2000</a:t>
            </a:r>
            <a:r>
              <a:rPr lang="zh-TW" altLang="en-US" dirty="0" smtClean="0">
                <a:latin typeface="微軟正黑體" panose="020B0604030504040204" pitchFamily="34" charset="-120"/>
                <a:ea typeface="微軟正黑體" panose="020B0604030504040204" pitchFamily="34" charset="-120"/>
              </a:rPr>
              <a:t>年初，江澤民深感鎮壓難以推行，</a:t>
            </a:r>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便陰謀在修煉法輪功人數最多東北三省，</a:t>
            </a:r>
            <a:r>
              <a:rPr lang="zh-TW" altLang="en-US" b="1" dirty="0" smtClean="0">
                <a:latin typeface="微軟正黑體" panose="020B0604030504040204" pitchFamily="34" charset="-120"/>
                <a:ea typeface="微軟正黑體" panose="020B0604030504040204" pitchFamily="34" charset="-120"/>
              </a:rPr>
              <a:t>樹立一個</a:t>
            </a:r>
            <a:r>
              <a:rPr lang="zh-TW" altLang="en-US" b="1" dirty="0" smtClean="0">
                <a:solidFill>
                  <a:srgbClr val="C00000"/>
                </a:solidFill>
                <a:latin typeface="微軟正黑體" panose="020B0604030504040204" pitchFamily="34" charset="-120"/>
                <a:ea typeface="微軟正黑體" panose="020B0604030504040204" pitchFamily="34" charset="-120"/>
              </a:rPr>
              <a:t>迫害樣板</a:t>
            </a:r>
            <a:r>
              <a:rPr lang="zh-TW" altLang="en-US" b="1" dirty="0" smtClean="0">
                <a:latin typeface="微軟正黑體" panose="020B0604030504040204" pitchFamily="34" charset="-120"/>
                <a:ea typeface="微軟正黑體" panose="020B0604030504040204" pitchFamily="34" charset="-120"/>
              </a:rPr>
              <a:t>推向全國。</a:t>
            </a:r>
            <a:endParaRPr lang="en-US" altLang="zh-TW" b="1"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江澤民首選</a:t>
            </a:r>
            <a:r>
              <a:rPr lang="zh-TW" altLang="en-US" b="1" dirty="0" smtClean="0">
                <a:solidFill>
                  <a:schemeClr val="accent6">
                    <a:lumMod val="50000"/>
                  </a:schemeClr>
                </a:solidFill>
                <a:latin typeface="微軟正黑體" panose="020B0604030504040204" pitchFamily="34" charset="-120"/>
                <a:ea typeface="微軟正黑體" panose="020B0604030504040204" pitchFamily="34" charset="-120"/>
              </a:rPr>
              <a:t>遼寧</a:t>
            </a:r>
            <a:r>
              <a:rPr lang="zh-TW" altLang="en-US" dirty="0" smtClean="0">
                <a:solidFill>
                  <a:srgbClr val="C00000"/>
                </a:solidFill>
                <a:latin typeface="微軟正黑體" panose="020B0604030504040204" pitchFamily="34" charset="-120"/>
                <a:ea typeface="微軟正黑體" panose="020B0604030504040204" pitchFamily="34" charset="-120"/>
              </a:rPr>
              <a:t>薄熙來</a:t>
            </a:r>
            <a:r>
              <a:rPr lang="zh-TW" altLang="en-US" dirty="0" smtClean="0">
                <a:latin typeface="微軟正黑體" panose="020B0604030504040204" pitchFamily="34" charset="-120"/>
                <a:ea typeface="微軟正黑體" panose="020B0604030504040204" pitchFamily="34" charset="-120"/>
              </a:rPr>
              <a:t>。遼寧</a:t>
            </a:r>
            <a:r>
              <a:rPr lang="zh-CN" altLang="en-US" dirty="0" smtClean="0">
                <a:latin typeface="微軟正黑體" panose="020B0604030504040204" pitchFamily="34" charset="-120"/>
                <a:ea typeface="微軟正黑體" panose="020B0604030504040204" pitchFamily="34" charset="-120"/>
              </a:rPr>
              <a:t>出現了各種駭人聽聞的罪惡</a:t>
            </a:r>
            <a:r>
              <a:rPr lang="en-US" altLang="zh-CN" dirty="0" smtClean="0">
                <a:latin typeface="微軟正黑體" panose="020B0604030504040204" pitchFamily="34" charset="-120"/>
                <a:ea typeface="微軟正黑體" panose="020B0604030504040204" pitchFamily="34" charset="-120"/>
              </a:rPr>
              <a:t>……</a:t>
            </a:r>
            <a:endParaRPr lang="en-US" altLang="zh-CN" dirty="0">
              <a:latin typeface="微軟正黑體" panose="020B0604030504040204" pitchFamily="34" charset="-120"/>
              <a:ea typeface="微軟正黑體" panose="020B0604030504040204" pitchFamily="34" charset="-120"/>
            </a:endParaRPr>
          </a:p>
          <a:p>
            <a:endParaRPr lang="en-US" altLang="zh-TW" dirty="0">
              <a:solidFill>
                <a:srgbClr val="C00000"/>
              </a:solidFill>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**樹「馬三家勞教所」為殘酷迫害法輪功禍亂全國的</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黑樣板</a:t>
            </a:r>
            <a:r>
              <a:rPr lang="en-US" altLang="zh-TW"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**建設</a:t>
            </a:r>
            <a:r>
              <a:rPr lang="zh-TW" altLang="zh-TW" dirty="0" smtClean="0">
                <a:latin typeface="微軟正黑體" panose="020B0604030504040204" pitchFamily="34" charset="-120"/>
                <a:ea typeface="微軟正黑體" panose="020B0604030504040204" pitchFamily="34" charset="-120"/>
              </a:rPr>
              <a:t>龐大的</a:t>
            </a:r>
            <a:r>
              <a:rPr lang="zh-TW" altLang="en-US" dirty="0" smtClean="0">
                <a:latin typeface="微軟正黑體" panose="020B0604030504040204" pitchFamily="34" charset="-120"/>
                <a:ea typeface="微軟正黑體" panose="020B0604030504040204" pitchFamily="34" charset="-120"/>
              </a:rPr>
              <a:t>關押法輪功學員的</a:t>
            </a:r>
            <a:r>
              <a:rPr lang="zh-TW" altLang="zh-TW" dirty="0" smtClean="0">
                <a:latin typeface="微軟正黑體" panose="020B0604030504040204" pitchFamily="34" charset="-120"/>
                <a:ea typeface="微軟正黑體" panose="020B0604030504040204" pitchFamily="34" charset="-120"/>
              </a:rPr>
              <a:t>集中營</a:t>
            </a:r>
            <a:r>
              <a:rPr lang="zh-TW" altLang="en-US" dirty="0" smtClean="0">
                <a:latin typeface="微軟正黑體" panose="020B0604030504040204" pitchFamily="34" charset="-120"/>
                <a:ea typeface="微軟正黑體" panose="020B0604030504040204" pitchFamily="34" charset="-120"/>
              </a:rPr>
              <a:t>，作為活摘器官的</a:t>
            </a:r>
            <a:r>
              <a:rPr lang="zh-TW" altLang="zh-TW" dirty="0" smtClean="0">
                <a:latin typeface="微軟正黑體" panose="020B0604030504040204" pitchFamily="34" charset="-120"/>
                <a:ea typeface="微軟正黑體" panose="020B0604030504040204" pitchFamily="34" charset="-120"/>
              </a:rPr>
              <a:t>人體庫。</a:t>
            </a:r>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**大連、瀋陽是全國最早活摘法輪功學員器官的地區。</a:t>
            </a:r>
            <a:endParaRPr lang="en-US" altLang="zh-TW" dirty="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從遼寧推向全國、全軍，形成活摘器官、屍體系列加工產業，</a:t>
            </a:r>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    並做到全球最大的活摘器官塑化人體產業基地和最大的人體標本輸出基地。</a:t>
            </a:r>
            <a:endParaRPr lang="en-US" altLang="zh-CN" b="1"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如今</a:t>
            </a:r>
            <a:r>
              <a:rPr lang="zh-CN" altLang="en-US" dirty="0" smtClean="0">
                <a:latin typeface="微軟正黑體" panose="020B0604030504040204" pitchFamily="34" charset="-120"/>
                <a:ea typeface="微軟正黑體" panose="020B0604030504040204" pitchFamily="34" charset="-120"/>
              </a:rPr>
              <a:t>遼寧</a:t>
            </a:r>
            <a:r>
              <a:rPr lang="zh-TW" altLang="en-US" dirty="0" smtClean="0">
                <a:latin typeface="微軟正黑體" panose="020B0604030504040204" pitchFamily="34" charset="-120"/>
                <a:ea typeface="微軟正黑體" panose="020B0604030504040204" pitchFamily="34" charset="-120"/>
              </a:rPr>
              <a:t>省的</a:t>
            </a:r>
            <a:r>
              <a:rPr lang="zh-CN" altLang="en-US" dirty="0" smtClean="0">
                <a:latin typeface="微軟正黑體" panose="020B0604030504040204" pitchFamily="34" charset="-120"/>
                <a:ea typeface="微軟正黑體" panose="020B0604030504040204" pitchFamily="34" charset="-120"/>
              </a:rPr>
              <a:t>政治和經濟生態</a:t>
            </a:r>
            <a:r>
              <a:rPr lang="zh-TW" altLang="en-US" dirty="0" smtClean="0">
                <a:latin typeface="微軟正黑體" panose="020B0604030504040204" pitchFamily="34" charset="-120"/>
                <a:ea typeface="微軟正黑體" panose="020B0604030504040204" pitchFamily="34" charset="-120"/>
              </a:rPr>
              <a:t>全面</a:t>
            </a:r>
            <a:r>
              <a:rPr lang="zh-CN" altLang="en-US" dirty="0" smtClean="0">
                <a:latin typeface="微軟正黑體" panose="020B0604030504040204" pitchFamily="34" charset="-120"/>
                <a:ea typeface="微軟正黑體" panose="020B0604030504040204" pitchFamily="34" charset="-120"/>
              </a:rPr>
              <a:t>崩潰</a:t>
            </a: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拉</a:t>
            </a:r>
            <a:r>
              <a:rPr lang="zh-TW" altLang="en-US" dirty="0" smtClean="0">
                <a:latin typeface="微軟正黑體" panose="020B0604030504040204" pitchFamily="34" charset="-120"/>
                <a:ea typeface="微軟正黑體" panose="020B0604030504040204" pitchFamily="34" charset="-120"/>
              </a:rPr>
              <a:t>票</a:t>
            </a:r>
            <a:r>
              <a:rPr lang="zh-CN" altLang="en-US" dirty="0" smtClean="0">
                <a:latin typeface="微軟正黑體" panose="020B0604030504040204" pitchFamily="34" charset="-120"/>
                <a:ea typeface="微軟正黑體" panose="020B0604030504040204" pitchFamily="34" charset="-120"/>
              </a:rPr>
              <a:t>賄選</a:t>
            </a:r>
            <a:r>
              <a:rPr lang="zh-TW" altLang="en-US" dirty="0" smtClean="0">
                <a:latin typeface="微軟正黑體" panose="020B0604030504040204" pitchFamily="34" charset="-120"/>
                <a:ea typeface="微軟正黑體" panose="020B0604030504040204" pitchFamily="34" charset="-120"/>
              </a:rPr>
              <a:t>、經濟資料造假非常</a:t>
            </a:r>
            <a:r>
              <a:rPr lang="zh-CN" altLang="en-US" dirty="0" smtClean="0">
                <a:latin typeface="微軟正黑體" panose="020B0604030504040204" pitchFamily="34" charset="-120"/>
                <a:ea typeface="微軟正黑體" panose="020B0604030504040204" pitchFamily="34" charset="-120"/>
              </a:rPr>
              <a:t>嚴重</a:t>
            </a:r>
            <a:r>
              <a:rPr lang="zh-CN" altLang="en-US" dirty="0">
                <a:latin typeface="微軟正黑體" panose="020B0604030504040204" pitchFamily="34" charset="-120"/>
                <a:ea typeface="微軟正黑體" panose="020B0604030504040204" pitchFamily="34" charset="-120"/>
              </a:rPr>
              <a:t>。</a:t>
            </a:r>
            <a:endParaRPr lang="en-US" altLang="zh-CN" dirty="0">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這是當年江澤民迫害法輪功而造成的後果。</a:t>
            </a:r>
            <a:endParaRPr lang="en-US" altLang="zh-CN" dirty="0">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在江的要求和縱容下，遼寧官員無法無天、什麼都敢幹。</a:t>
            </a:r>
            <a:endParaRPr lang="en-US" altLang="zh-CN" dirty="0">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相比活摘器官，中共在換屆時，官員間的賄選只是小事一樁</a:t>
            </a:r>
            <a:r>
              <a:rPr lang="en-US" altLang="zh-CN" dirty="0" smtClean="0">
                <a:latin typeface="微軟正黑體" panose="020B0604030504040204" pitchFamily="34" charset="-120"/>
                <a:ea typeface="微軟正黑體" panose="020B0604030504040204" pitchFamily="34" charset="-120"/>
              </a:rPr>
              <a:t>….</a:t>
            </a:r>
            <a:endParaRPr lang="zh-CN" altLang="en-US" dirty="0">
              <a:latin typeface="微軟正黑體" panose="020B0604030504040204" pitchFamily="34" charset="-120"/>
              <a:ea typeface="微軟正黑體" panose="020B0604030504040204" pitchFamily="34" charset="-120"/>
            </a:endParaRPr>
          </a:p>
        </p:txBody>
      </p:sp>
      <p:sp>
        <p:nvSpPr>
          <p:cNvPr id="4" name="矩形 3"/>
          <p:cNvSpPr/>
          <p:nvPr/>
        </p:nvSpPr>
        <p:spPr>
          <a:xfrm>
            <a:off x="5799299" y="6488144"/>
            <a:ext cx="3238820" cy="307777"/>
          </a:xfrm>
          <a:prstGeom prst="rect">
            <a:avLst/>
          </a:prstGeom>
        </p:spPr>
        <p:txBody>
          <a:bodyPr wrap="square">
            <a:spAutoFit/>
          </a:bodyPr>
          <a:lstStyle/>
          <a:p>
            <a:r>
              <a:rPr lang="zh-TW" altLang="en-US" sz="1400" dirty="0">
                <a:latin typeface="微軟正黑體" panose="020B0604030504040204" pitchFamily="34" charset="-120"/>
                <a:ea typeface="微軟正黑體" panose="020B0604030504040204" pitchFamily="34" charset="-120"/>
              </a:rPr>
              <a:t>編改自</a:t>
            </a:r>
            <a:r>
              <a:rPr lang="en-US" altLang="zh-CN"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大紀元</a:t>
            </a:r>
            <a:r>
              <a:rPr lang="en-US" altLang="zh-CN" sz="1400" dirty="0">
                <a:latin typeface="微軟正黑體" panose="020B0604030504040204" pitchFamily="34" charset="-120"/>
                <a:ea typeface="微軟正黑體" panose="020B0604030504040204" pitchFamily="34" charset="-120"/>
              </a:rPr>
              <a:t>】</a:t>
            </a:r>
            <a:r>
              <a:rPr lang="zh-CN" altLang="en-US" sz="1400" dirty="0">
                <a:latin typeface="微軟正黑體" panose="020B0604030504040204" pitchFamily="34" charset="-120"/>
                <a:ea typeface="微軟正黑體" panose="020B0604030504040204" pitchFamily="34" charset="-120"/>
              </a:rPr>
              <a:t>辽宁的悲歌系列之上</a:t>
            </a:r>
            <a:endParaRPr lang="zh-TW" altLang="en-US" sz="1400" dirty="0">
              <a:latin typeface="微軟正黑體" panose="020B0604030504040204" pitchFamily="34" charset="-120"/>
              <a:ea typeface="微軟正黑體" panose="020B0604030504040204" pitchFamily="34" charset="-120"/>
            </a:endParaRPr>
          </a:p>
        </p:txBody>
      </p:sp>
      <p:sp>
        <p:nvSpPr>
          <p:cNvPr id="5" name="矩形 4"/>
          <p:cNvSpPr/>
          <p:nvPr/>
        </p:nvSpPr>
        <p:spPr>
          <a:xfrm>
            <a:off x="251520" y="126276"/>
            <a:ext cx="2688557"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2. </a:t>
            </a:r>
            <a:r>
              <a:rPr lang="zh-TW" altLang="en-US" sz="3200" b="1" dirty="0" smtClean="0">
                <a:latin typeface="微軟正黑體" panose="020B0604030504040204" pitchFamily="34" charset="-120"/>
                <a:ea typeface="微軟正黑體" panose="020B0604030504040204" pitchFamily="34" charset="-120"/>
              </a:rPr>
              <a:t>遼寧的悲歌</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354424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530" y="836712"/>
            <a:ext cx="8826453" cy="468052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zh-TW" altLang="en-US" sz="2400" b="1" smtClean="0">
                <a:solidFill>
                  <a:srgbClr val="C00000"/>
                </a:solidFill>
                <a:latin typeface="微軟正黑體" panose="020B0604030504040204" pitchFamily="34" charset="-120"/>
                <a:ea typeface="微軟正黑體" panose="020B0604030504040204" pitchFamily="34" charset="-120"/>
              </a:rPr>
              <a:t>大連</a:t>
            </a:r>
            <a:r>
              <a:rPr lang="zh-CN" altLang="zh-TW" sz="2400" b="1" smtClean="0">
                <a:solidFill>
                  <a:srgbClr val="C00000"/>
                </a:solidFill>
                <a:latin typeface="微軟正黑體" panose="020B0604030504040204" pitchFamily="34" charset="-120"/>
                <a:ea typeface="微軟正黑體" panose="020B0604030504040204" pitchFamily="34" charset="-120"/>
              </a:rPr>
              <a:t>市</a:t>
            </a:r>
            <a:r>
              <a:rPr lang="zh-CN" altLang="zh-TW" sz="2400" smtClean="0">
                <a:solidFill>
                  <a:schemeClr val="tx1"/>
                </a:solidFill>
                <a:latin typeface="微軟正黑體" panose="020B0604030504040204" pitchFamily="34" charset="-120"/>
                <a:ea typeface="微軟正黑體" panose="020B0604030504040204" pitchFamily="34" charset="-120"/>
              </a:rPr>
              <a:t>許多官員因迫害法輪功被國際追查，包括</a:t>
            </a:r>
            <a:endParaRPr lang="en-US" altLang="zh-CN" sz="2400" dirty="0">
              <a:solidFill>
                <a:schemeClr val="tx1"/>
              </a:solidFill>
              <a:latin typeface="微軟正黑體" panose="020B0604030504040204" pitchFamily="34" charset="-120"/>
              <a:ea typeface="微軟正黑體" panose="020B0604030504040204" pitchFamily="34" charset="-120"/>
            </a:endParaRPr>
          </a:p>
          <a:p>
            <a:endParaRPr lang="en-US" altLang="zh-CN" sz="2400" dirty="0">
              <a:solidFill>
                <a:schemeClr val="tx1"/>
              </a:solidFill>
              <a:latin typeface="微軟正黑體" panose="020B0604030504040204" pitchFamily="34" charset="-120"/>
              <a:ea typeface="微軟正黑體" panose="020B0604030504040204" pitchFamily="34" charset="-120"/>
            </a:endParaRPr>
          </a:p>
          <a:p>
            <a:r>
              <a:rPr lang="zh-TW" altLang="en-US" sz="2400" smtClean="0">
                <a:latin typeface="微軟正黑體" panose="020B0604030504040204" pitchFamily="34" charset="-120"/>
                <a:ea typeface="微軟正黑體" panose="020B0604030504040204" pitchFamily="34" charset="-120"/>
              </a:rPr>
              <a:t>原市委書記：</a:t>
            </a:r>
            <a:r>
              <a:rPr lang="zh-TW" altLang="en-US" sz="2400" b="1" smtClean="0">
                <a:latin typeface="微軟正黑體" panose="020B0604030504040204" pitchFamily="34" charset="-120"/>
                <a:ea typeface="微軟正黑體" panose="020B0604030504040204" pitchFamily="34" charset="-120"/>
              </a:rPr>
              <a:t>唐軍、孫春蘭、薄熙來</a:t>
            </a:r>
            <a:endParaRPr lang="en-US" altLang="zh-TW" sz="2400" b="1" dirty="0">
              <a:latin typeface="微軟正黑體" panose="020B0604030504040204" pitchFamily="34" charset="-120"/>
              <a:ea typeface="微軟正黑體" panose="020B0604030504040204" pitchFamily="34" charset="-120"/>
            </a:endParaRPr>
          </a:p>
          <a:p>
            <a:endParaRPr lang="zh-TW" altLang="en-US" sz="2400" b="1" dirty="0">
              <a:latin typeface="微軟正黑體" panose="020B0604030504040204" pitchFamily="34" charset="-120"/>
              <a:ea typeface="微軟正黑體" panose="020B0604030504040204" pitchFamily="34" charset="-120"/>
            </a:endParaRPr>
          </a:p>
          <a:p>
            <a:r>
              <a:rPr lang="zh-TW" altLang="en-US" sz="2400" smtClean="0">
                <a:latin typeface="微軟正黑體" panose="020B0604030504040204" pitchFamily="34" charset="-120"/>
                <a:ea typeface="微軟正黑體" panose="020B0604030504040204" pitchFamily="34" charset="-120"/>
              </a:rPr>
              <a:t>原市長：</a:t>
            </a:r>
            <a:r>
              <a:rPr lang="zh-TW" altLang="en-US" sz="2400" b="1" smtClean="0">
                <a:latin typeface="微軟正黑體" panose="020B0604030504040204" pitchFamily="34" charset="-120"/>
                <a:ea typeface="微軟正黑體" panose="020B0604030504040204" pitchFamily="34" charset="-120"/>
              </a:rPr>
              <a:t>李萬才、劉霞</a:t>
            </a:r>
            <a:endParaRPr lang="en-US" altLang="zh-TW" sz="2400" b="1" dirty="0">
              <a:latin typeface="微軟正黑體" panose="020B0604030504040204" pitchFamily="34" charset="-120"/>
              <a:ea typeface="微軟正黑體" panose="020B0604030504040204" pitchFamily="34" charset="-120"/>
            </a:endParaRPr>
          </a:p>
          <a:p>
            <a:endParaRPr lang="zh-TW" altLang="en-US" sz="2400" b="1" dirty="0">
              <a:latin typeface="微軟正黑體" panose="020B0604030504040204" pitchFamily="34" charset="-120"/>
              <a:ea typeface="微軟正黑體" panose="020B0604030504040204" pitchFamily="34" charset="-120"/>
            </a:endParaRPr>
          </a:p>
          <a:p>
            <a:r>
              <a:rPr lang="zh-TW" altLang="en-US" sz="2400" smtClean="0">
                <a:latin typeface="微軟正黑體" panose="020B0604030504040204" pitchFamily="34" charset="-120"/>
                <a:ea typeface="微軟正黑體" panose="020B0604030504040204" pitchFamily="34" charset="-120"/>
              </a:rPr>
              <a:t>原市政法委書記：</a:t>
            </a:r>
            <a:r>
              <a:rPr lang="zh-TW" altLang="en-US" sz="2400" b="1" smtClean="0">
                <a:latin typeface="微軟正黑體" panose="020B0604030504040204" pitchFamily="34" charset="-120"/>
                <a:ea typeface="微軟正黑體" panose="020B0604030504040204" pitchFamily="34" charset="-120"/>
              </a:rPr>
              <a:t>於德泉、陳行祝、王萍、張世坤、張中</a:t>
            </a:r>
            <a:endParaRPr lang="en-US" altLang="zh-TW" sz="2400" b="1" dirty="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 </a:t>
            </a:r>
            <a:endParaRPr lang="en-US" altLang="zh-TW" sz="2400" dirty="0">
              <a:latin typeface="微軟正黑體" panose="020B0604030504040204" pitchFamily="34" charset="-120"/>
              <a:ea typeface="微軟正黑體" panose="020B0604030504040204" pitchFamily="34" charset="-120"/>
            </a:endParaRPr>
          </a:p>
          <a:p>
            <a:r>
              <a:rPr lang="zh-TW" altLang="en-US" sz="2400" smtClean="0">
                <a:latin typeface="微軟正黑體" panose="020B0604030504040204" pitchFamily="34" charset="-120"/>
                <a:ea typeface="微軟正黑體" panose="020B0604030504040204" pitchFamily="34" charset="-120"/>
              </a:rPr>
              <a:t>副書記：</a:t>
            </a:r>
            <a:r>
              <a:rPr lang="zh-TW" altLang="en-US" sz="2400" b="1" smtClean="0">
                <a:latin typeface="微軟正黑體" panose="020B0604030504040204" pitchFamily="34" charset="-120"/>
                <a:ea typeface="微軟正黑體" panose="020B0604030504040204" pitchFamily="34" charset="-120"/>
              </a:rPr>
              <a:t>王正平、劉樂國、周焱、甯民、王琦、都本有</a:t>
            </a:r>
            <a:endParaRPr lang="en-US" altLang="zh-TW" sz="2400" b="1" dirty="0">
              <a:latin typeface="微軟正黑體" panose="020B0604030504040204" pitchFamily="34" charset="-120"/>
              <a:ea typeface="微軟正黑體" panose="020B0604030504040204" pitchFamily="34" charset="-120"/>
            </a:endParaRPr>
          </a:p>
          <a:p>
            <a:endParaRPr lang="zh-TW" altLang="en-US" sz="2400" b="1" dirty="0">
              <a:latin typeface="微軟正黑體" panose="020B0604030504040204" pitchFamily="34" charset="-120"/>
              <a:ea typeface="微軟正黑體" panose="020B0604030504040204" pitchFamily="34" charset="-120"/>
            </a:endParaRPr>
          </a:p>
          <a:p>
            <a:r>
              <a:rPr lang="zh-TW" altLang="en-US" sz="2400" smtClean="0">
                <a:latin typeface="微軟正黑體" panose="020B0604030504040204" pitchFamily="34" charset="-120"/>
                <a:ea typeface="微軟正黑體" panose="020B0604030504040204" pitchFamily="34" charset="-120"/>
              </a:rPr>
              <a:t>歷任市防範辦（</a:t>
            </a:r>
            <a:r>
              <a:rPr lang="en-US" sz="2400" smtClean="0">
                <a:latin typeface="微軟正黑體" panose="020B0604030504040204" pitchFamily="34" charset="-120"/>
                <a:ea typeface="微軟正黑體" panose="020B0604030504040204" pitchFamily="34" charset="-120"/>
              </a:rPr>
              <a:t>610</a:t>
            </a:r>
            <a:r>
              <a:rPr lang="zh-TW" altLang="en-US" sz="2400" smtClean="0">
                <a:latin typeface="微軟正黑體" panose="020B0604030504040204" pitchFamily="34" charset="-120"/>
                <a:ea typeface="微軟正黑體" panose="020B0604030504040204" pitchFamily="34" charset="-120"/>
              </a:rPr>
              <a:t>辦）主任： </a:t>
            </a:r>
            <a:r>
              <a:rPr lang="zh-TW" altLang="en-US" sz="2400" b="1" smtClean="0">
                <a:latin typeface="微軟正黑體" panose="020B0604030504040204" pitchFamily="34" charset="-120"/>
                <a:ea typeface="微軟正黑體" panose="020B0604030504040204" pitchFamily="34" charset="-120"/>
              </a:rPr>
              <a:t>劉文柱、焦健、薑世和</a:t>
            </a:r>
            <a:endParaRPr lang="zh-TW" altLang="en-US" sz="2400" b="1" dirty="0">
              <a:latin typeface="微軟正黑體" panose="020B0604030504040204" pitchFamily="34" charset="-120"/>
              <a:ea typeface="微軟正黑體" panose="020B0604030504040204" pitchFamily="34" charset="-120"/>
            </a:endParaRPr>
          </a:p>
        </p:txBody>
      </p:sp>
      <p:sp>
        <p:nvSpPr>
          <p:cNvPr id="8" name="矩形 7"/>
          <p:cNvSpPr/>
          <p:nvPr/>
        </p:nvSpPr>
        <p:spPr>
          <a:xfrm>
            <a:off x="0" y="2064"/>
            <a:ext cx="9130598" cy="762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19-4.</a:t>
            </a:r>
            <a:r>
              <a:rPr lang="zh-TW" altLang="en-US" sz="3200" b="1" dirty="0">
                <a:solidFill>
                  <a:schemeClr val="bg1"/>
                </a:solidFill>
                <a:latin typeface="微軟正黑體" panose="020B0604030504040204" pitchFamily="34" charset="-120"/>
                <a:ea typeface="微軟正黑體" panose="020B0604030504040204" pitchFamily="34" charset="-120"/>
              </a:rPr>
              <a:t> </a:t>
            </a:r>
            <a:r>
              <a:rPr lang="zh-TW" altLang="en-US" sz="3200" b="1" dirty="0" smtClean="0">
                <a:solidFill>
                  <a:schemeClr val="bg1"/>
                </a:solidFill>
                <a:latin typeface="微軟正黑體" panose="020B0604030504040204" pitchFamily="34" charset="-120"/>
                <a:ea typeface="微軟正黑體" panose="020B0604030504040204" pitchFamily="34" charset="-120"/>
              </a:rPr>
              <a:t>大連市</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9" name="矩形 8"/>
          <p:cNvSpPr/>
          <p:nvPr/>
        </p:nvSpPr>
        <p:spPr>
          <a:xfrm>
            <a:off x="7308304" y="41106"/>
            <a:ext cx="1691162" cy="684555"/>
          </a:xfrm>
          <a:prstGeom prst="rect">
            <a:avLst/>
          </a:prstGeom>
          <a:ln w="28575">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a:solidFill>
                  <a:srgbClr val="0070C0"/>
                </a:solidFill>
                <a:latin typeface="微軟正黑體" panose="020B0604030504040204" pitchFamily="34" charset="-120"/>
                <a:ea typeface="微軟正黑體" panose="020B0604030504040204" pitchFamily="34" charset="-120"/>
              </a:rPr>
              <a:t>追查</a:t>
            </a:r>
            <a:r>
              <a:rPr lang="en-US" altLang="zh-TW" sz="4000" b="1" dirty="0">
                <a:solidFill>
                  <a:srgbClr val="0070C0"/>
                </a:solidFill>
                <a:latin typeface="微軟正黑體" panose="020B0604030504040204" pitchFamily="34" charset="-120"/>
                <a:ea typeface="微軟正黑體" panose="020B0604030504040204" pitchFamily="34" charset="-120"/>
              </a:rPr>
              <a:t>1</a:t>
            </a:r>
            <a:endParaRPr lang="zh-TW" altLang="en-US" sz="4000" b="1" dirty="0">
              <a:solidFill>
                <a:srgbClr val="0070C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160723" y="5661248"/>
            <a:ext cx="8802065" cy="830997"/>
          </a:xfrm>
          <a:prstGeom prst="rect">
            <a:avLst/>
          </a:prstGeom>
          <a:ln w="12700">
            <a:solidFill>
              <a:srgbClr val="0070C0"/>
            </a:solidFill>
          </a:ln>
        </p:spPr>
        <p:txBody>
          <a:bodyPr wrap="square">
            <a:spAutoFit/>
          </a:bodyPr>
          <a:lstStyle/>
          <a:p>
            <a:r>
              <a:rPr lang="zh-TW" altLang="en-US" sz="2400" smtClean="0">
                <a:latin typeface="微軟正黑體" panose="020B0604030504040204" pitchFamily="34" charset="-120"/>
                <a:ea typeface="微軟正黑體" panose="020B0604030504040204" pitchFamily="34" charset="-120"/>
              </a:rPr>
              <a:t>到目前為止</a:t>
            </a:r>
            <a:r>
              <a:rPr lang="zh-CN" altLang="en-US" sz="2400" smtClean="0">
                <a:latin typeface="微軟正黑體" panose="020B0604030504040204" pitchFamily="34" charset="-120"/>
                <a:ea typeface="微軟正黑體" panose="020B0604030504040204" pitchFamily="34" charset="-120"/>
              </a:rPr>
              <a:t>，</a:t>
            </a:r>
            <a:r>
              <a:rPr lang="zh-TW" altLang="en-US" sz="2400" b="1" smtClean="0">
                <a:solidFill>
                  <a:srgbClr val="C00000"/>
                </a:solidFill>
                <a:latin typeface="微軟正黑體" panose="020B0604030504040204" pitchFamily="34" charset="-120"/>
                <a:ea typeface="微軟正黑體" panose="020B0604030504040204" pitchFamily="34" charset="-120"/>
              </a:rPr>
              <a:t>遼寧省</a:t>
            </a:r>
            <a:r>
              <a:rPr lang="zh-CN" altLang="en-US" sz="2400" smtClean="0">
                <a:latin typeface="微軟正黑體" panose="020B0604030504040204" pitchFamily="34" charset="-120"/>
                <a:ea typeface="微軟正黑體" panose="020B0604030504040204" pitchFamily="34" charset="-120"/>
              </a:rPr>
              <a:t>有</a:t>
            </a:r>
            <a:r>
              <a:rPr lang="en-US" altLang="zh-CN" sz="2400">
                <a:solidFill>
                  <a:srgbClr val="C00000"/>
                </a:solidFill>
                <a:latin typeface="微軟正黑體" panose="020B0604030504040204" pitchFamily="34" charset="-120"/>
                <a:ea typeface="微軟正黑體" panose="020B0604030504040204" pitchFamily="34" charset="-120"/>
              </a:rPr>
              <a:t>4868</a:t>
            </a:r>
            <a:r>
              <a:rPr lang="zh-TW" altLang="en-US" sz="2400" b="1" smtClean="0">
                <a:solidFill>
                  <a:srgbClr val="C00000"/>
                </a:solidFill>
                <a:latin typeface="微軟正黑體" panose="020B0604030504040204" pitchFamily="34" charset="-120"/>
                <a:ea typeface="微軟正黑體" panose="020B0604030504040204" pitchFamily="34" charset="-120"/>
              </a:rPr>
              <a:t>人</a:t>
            </a:r>
            <a:r>
              <a:rPr lang="zh-CN" altLang="en-US" sz="2400" smtClean="0">
                <a:latin typeface="微軟正黑體" panose="020B0604030504040204" pitchFamily="34" charset="-120"/>
                <a:ea typeface="微軟正黑體" panose="020B0604030504040204" pitchFamily="34" charset="-120"/>
              </a:rPr>
              <a:t>的公檢法司</a:t>
            </a:r>
            <a:r>
              <a:rPr lang="zh-TW" altLang="en-US" sz="2400" smtClean="0">
                <a:latin typeface="微軟正黑體" panose="020B0604030504040204" pitchFamily="34" charset="-120"/>
                <a:ea typeface="微軟正黑體" panose="020B0604030504040204" pitchFamily="34" charset="-120"/>
              </a:rPr>
              <a:t>、教育界、媒體界</a:t>
            </a:r>
            <a:r>
              <a:rPr lang="zh-CN" altLang="en-US" sz="2400" smtClean="0">
                <a:latin typeface="微軟正黑體" panose="020B0604030504040204" pitchFamily="34" charset="-120"/>
                <a:ea typeface="微軟正黑體" panose="020B0604030504040204" pitchFamily="34" charset="-120"/>
              </a:rPr>
              <a:t>等人員因迫害法輪功學員，被海外組織“追查國際”立案追查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9906656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19-5</a:t>
              </a:r>
              <a:r>
                <a:rPr dirty="0"/>
                <a:t>. </a:t>
              </a:r>
              <a:r>
                <a:rPr lang="zh-TW" altLang="en-US" dirty="0" smtClean="0"/>
                <a:t>大連</a:t>
              </a:r>
              <a:r>
                <a:rPr dirty="0" smtClean="0"/>
                <a:t>市</a:t>
              </a:r>
              <a:endParaRPr dirty="0"/>
            </a:p>
          </p:txBody>
        </p:sp>
      </p:grpSp>
      <p:grpSp>
        <p:nvGrpSpPr>
          <p:cNvPr id="273" name="矩形 6"/>
          <p:cNvGrpSpPr/>
          <p:nvPr/>
        </p:nvGrpSpPr>
        <p:grpSpPr>
          <a:xfrm>
            <a:off x="7020272" y="70526"/>
            <a:ext cx="1991961" cy="707884"/>
            <a:chOff x="0" y="47378"/>
            <a:chExt cx="1631920"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58994" y="47378"/>
              <a:ext cx="1572926"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a:t>惡</a:t>
              </a:r>
              <a:r>
                <a:rPr lang="zh-TW" altLang="en-US" dirty="0"/>
                <a:t>報</a:t>
              </a:r>
              <a:r>
                <a:rPr lang="en-US" altLang="zh-TW" dirty="0"/>
                <a:t>1</a:t>
              </a:r>
              <a:endParaRPr dirty="0"/>
            </a:p>
          </p:txBody>
        </p:sp>
      </p:grpSp>
      <p:sp>
        <p:nvSpPr>
          <p:cNvPr id="2" name="Rectangle 1"/>
          <p:cNvSpPr/>
          <p:nvPr/>
        </p:nvSpPr>
        <p:spPr>
          <a:xfrm>
            <a:off x="29900" y="967894"/>
            <a:ext cx="8982332" cy="2339102"/>
          </a:xfrm>
          <a:prstGeom prst="rect">
            <a:avLst/>
          </a:prstGeom>
          <a:ln w="3175">
            <a:solidFill>
              <a:schemeClr val="tx1"/>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chemeClr val="tx1"/>
                </a:solidFill>
                <a:latin typeface="微軟正黑體" panose="020B0604030504040204" pitchFamily="34" charset="-120"/>
                <a:ea typeface="微軟正黑體" panose="020B0604030504040204" pitchFamily="34" charset="-120"/>
                <a:cs typeface="Heiti TC Light"/>
              </a:rPr>
              <a:t>大連市天津街派出所副所長，</a:t>
            </a:r>
            <a:r>
              <a:rPr lang="zh-TW" altLang="en-US" sz="2000" b="1" smtClean="0">
                <a:solidFill>
                  <a:srgbClr val="008000"/>
                </a:solidFill>
                <a:latin typeface="微軟正黑體" panose="020B0604030504040204" pitchFamily="34" charset="-120"/>
                <a:ea typeface="微軟正黑體" panose="020B0604030504040204" pitchFamily="34" charset="-120"/>
                <a:cs typeface="Heiti TC Light"/>
              </a:rPr>
              <a:t>王廣祥</a:t>
            </a:r>
            <a:r>
              <a:rPr lang="zh-TW" altLang="en-US" sz="2000" b="1" smtClean="0">
                <a:solidFill>
                  <a:srgbClr val="0000FF"/>
                </a:solidFill>
                <a:latin typeface="微軟正黑體" panose="020B0604030504040204" pitchFamily="34" charset="-120"/>
                <a:ea typeface="微軟正黑體" panose="020B0604030504040204" pitchFamily="34" charset="-120"/>
                <a:cs typeface="Heiti TC Light"/>
              </a:rPr>
              <a:t>，</a:t>
            </a:r>
            <a:r>
              <a:rPr lang="zh-TW" altLang="en-US" sz="2000" b="1" smtClean="0">
                <a:solidFill>
                  <a:srgbClr val="FF0000"/>
                </a:solidFill>
                <a:latin typeface="微軟正黑體" panose="020B0604030504040204" pitchFamily="34" charset="-120"/>
                <a:ea typeface="微軟正黑體" panose="020B0604030504040204" pitchFamily="34" charset="-120"/>
                <a:cs typeface="Heiti TC Light"/>
              </a:rPr>
              <a:t>遭惡報患肺癌</a:t>
            </a:r>
            <a:r>
              <a:rPr lang="en-US" altLang="zh-TW" sz="2000" b="1" smtClean="0">
                <a:solidFill>
                  <a:schemeClr val="tx1"/>
                </a:solidFill>
                <a:latin typeface="微軟正黑體" panose="020B0604030504040204" pitchFamily="34" charset="-120"/>
                <a:ea typeface="微軟正黑體" panose="020B0604030504040204" pitchFamily="34" charset="-120"/>
                <a:cs typeface="Heiti TC Light"/>
              </a:rPr>
              <a:t>【</a:t>
            </a:r>
            <a:r>
              <a:rPr lang="zh-TW" altLang="en-US" sz="2000" b="1" smtClean="0">
                <a:solidFill>
                  <a:schemeClr val="tx1"/>
                </a:solidFill>
                <a:latin typeface="微軟正黑體" panose="020B0604030504040204" pitchFamily="34" charset="-120"/>
                <a:ea typeface="微軟正黑體" panose="020B0604030504040204" pitchFamily="34" charset="-120"/>
                <a:cs typeface="Heiti TC Light"/>
              </a:rPr>
              <a:t>明慧網</a:t>
            </a:r>
            <a:r>
              <a:rPr lang="zh-TW" altLang="zh-TW" sz="2000" b="1" smtClean="0">
                <a:solidFill>
                  <a:schemeClr val="tx1"/>
                </a:solidFill>
                <a:latin typeface="微軟正黑體" panose="020B0604030504040204" pitchFamily="34" charset="-120"/>
                <a:ea typeface="微軟正黑體" panose="020B0604030504040204" pitchFamily="34" charset="-120"/>
                <a:cs typeface="Heiti TC Light"/>
              </a:rPr>
              <a:t>20</a:t>
            </a:r>
            <a:r>
              <a:rPr lang="en-US" altLang="zh-TW" sz="2000" b="1" smtClean="0">
                <a:solidFill>
                  <a:schemeClr val="tx1"/>
                </a:solidFill>
                <a:latin typeface="微軟正黑體" panose="020B0604030504040204" pitchFamily="34" charset="-120"/>
                <a:ea typeface="微軟正黑體" panose="020B0604030504040204" pitchFamily="34" charset="-120"/>
                <a:cs typeface="Heiti TC Light"/>
              </a:rPr>
              <a:t>17</a:t>
            </a:r>
            <a:r>
              <a:rPr lang="zh-TW" altLang="en-US" sz="2000" b="1" dirty="0">
                <a:solidFill>
                  <a:schemeClr val="tx1"/>
                </a:solidFill>
                <a:latin typeface="微軟正黑體" panose="020B0604030504040204" pitchFamily="34" charset="-120"/>
                <a:ea typeface="微軟正黑體" panose="020B0604030504040204" pitchFamily="34" charset="-120"/>
                <a:cs typeface="Heiti TC Light"/>
              </a:rPr>
              <a:t>年</a:t>
            </a:r>
            <a:r>
              <a:rPr lang="zh-TW" altLang="zh-TW" sz="2000" b="1" dirty="0">
                <a:solidFill>
                  <a:schemeClr val="tx1"/>
                </a:solidFill>
                <a:latin typeface="微軟正黑體" panose="020B0604030504040204" pitchFamily="34" charset="-120"/>
                <a:ea typeface="微軟正黑體" panose="020B0604030504040204" pitchFamily="34" charset="-120"/>
                <a:cs typeface="Heiti TC Light"/>
              </a:rPr>
              <a:t>7</a:t>
            </a:r>
            <a:r>
              <a:rPr lang="zh-TW" altLang="en-US" sz="2000" b="1" dirty="0">
                <a:solidFill>
                  <a:schemeClr val="tx1"/>
                </a:solidFill>
                <a:latin typeface="微軟正黑體" panose="020B0604030504040204" pitchFamily="34" charset="-120"/>
                <a:ea typeface="微軟正黑體" panose="020B0604030504040204" pitchFamily="34" charset="-120"/>
                <a:cs typeface="Heiti TC Light"/>
              </a:rPr>
              <a:t>月</a:t>
            </a:r>
            <a:r>
              <a:rPr lang="zh-TW" altLang="zh-TW" sz="2000" b="1" dirty="0">
                <a:solidFill>
                  <a:schemeClr val="tx1"/>
                </a:solidFill>
                <a:latin typeface="微軟正黑體" panose="020B0604030504040204" pitchFamily="34" charset="-120"/>
                <a:ea typeface="微軟正黑體" panose="020B0604030504040204" pitchFamily="34" charset="-120"/>
                <a:cs typeface="Heiti TC Light"/>
              </a:rPr>
              <a:t>2</a:t>
            </a:r>
            <a:r>
              <a:rPr lang="en-US" altLang="zh-TW" sz="2000" b="1" dirty="0">
                <a:solidFill>
                  <a:schemeClr val="tx1"/>
                </a:solidFill>
                <a:latin typeface="微軟正黑體" panose="020B0604030504040204" pitchFamily="34" charset="-120"/>
                <a:ea typeface="微軟正黑體" panose="020B0604030504040204" pitchFamily="34" charset="-120"/>
                <a:cs typeface="Heiti TC Light"/>
              </a:rPr>
              <a:t>9</a:t>
            </a:r>
            <a:r>
              <a:rPr lang="zh-TW" altLang="en-US" sz="2000" b="1" dirty="0">
                <a:solidFill>
                  <a:schemeClr val="tx1"/>
                </a:solidFill>
                <a:latin typeface="微軟正黑體" panose="020B0604030504040204" pitchFamily="34" charset="-120"/>
                <a:ea typeface="微軟正黑體" panose="020B0604030504040204" pitchFamily="34" charset="-120"/>
                <a:cs typeface="Heiti TC Light"/>
              </a:rPr>
              <a:t>日</a:t>
            </a:r>
            <a:r>
              <a:rPr lang="en-US" altLang="zh-TW" sz="2000" b="1" dirty="0">
                <a:solidFill>
                  <a:schemeClr val="tx1"/>
                </a:solidFill>
                <a:latin typeface="微軟正黑體" panose="020B0604030504040204" pitchFamily="34" charset="-120"/>
                <a:ea typeface="微軟正黑體" panose="020B0604030504040204" pitchFamily="34" charset="-120"/>
                <a:cs typeface="Heiti TC Light"/>
              </a:rPr>
              <a:t>】</a:t>
            </a:r>
          </a:p>
          <a:p>
            <a:endParaRPr lang="en-US" altLang="zh-Hant" b="1" dirty="0">
              <a:solidFill>
                <a:srgbClr val="660066"/>
              </a:solidFill>
              <a:latin typeface="微軟正黑體" panose="020B0604030504040204" pitchFamily="34" charset="-120"/>
              <a:ea typeface="微軟正黑體" panose="020B0604030504040204" pitchFamily="34" charset="-120"/>
              <a:cs typeface="Heiti TC Light"/>
            </a:endParaRPr>
          </a:p>
          <a:p>
            <a:r>
              <a:rPr lang="zh-Hant" altLang="en-US" smtClean="0">
                <a:latin typeface="微軟正黑體" panose="020B0604030504040204" pitchFamily="34" charset="-120"/>
                <a:ea typeface="微軟正黑體" panose="020B0604030504040204" pitchFamily="34" charset="-120"/>
                <a:cs typeface="Heiti TC Light"/>
              </a:rPr>
              <a:t>王廣祥，</a:t>
            </a:r>
            <a:r>
              <a:rPr lang="en-US" altLang="zh-TW" smtClean="0">
                <a:latin typeface="微軟正黑體" panose="020B0604030504040204" pitchFamily="34" charset="-120"/>
                <a:ea typeface="微軟正黑體" panose="020B0604030504040204" pitchFamily="34" charset="-120"/>
                <a:cs typeface="Heiti TC Light"/>
              </a:rPr>
              <a:t>2015</a:t>
            </a:r>
            <a:r>
              <a:rPr lang="zh-Hant" altLang="en-US">
                <a:latin typeface="微軟正黑體" panose="020B0604030504040204" pitchFamily="34" charset="-120"/>
                <a:ea typeface="微軟正黑體" panose="020B0604030504040204" pitchFamily="34" charset="-120"/>
                <a:cs typeface="Heiti TC Light"/>
              </a:rPr>
              <a:t>年</a:t>
            </a:r>
            <a:r>
              <a:rPr lang="zh-TW" altLang="en-US" smtClean="0">
                <a:latin typeface="微軟正黑體" panose="020B0604030504040204" pitchFamily="34" charset="-120"/>
                <a:ea typeface="微軟正黑體" panose="020B0604030504040204" pitchFamily="34" charset="-120"/>
                <a:cs typeface="Heiti TC Light"/>
              </a:rPr>
              <a:t>8</a:t>
            </a:r>
            <a:r>
              <a:rPr lang="zh-Hant" altLang="en-US" smtClean="0">
                <a:latin typeface="微軟正黑體" panose="020B0604030504040204" pitchFamily="34" charset="-120"/>
                <a:ea typeface="微軟正黑體" panose="020B0604030504040204" pitchFamily="34" charset="-120"/>
                <a:cs typeface="Heiti TC Light"/>
              </a:rPr>
              <a:t>月任大連市公安局中山分局天津街派出所副所長。</a:t>
            </a:r>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smtClean="0">
                <a:latin typeface="微軟正黑體" panose="020B0604030504040204" pitchFamily="34" charset="-120"/>
                <a:ea typeface="微軟正黑體" panose="020B0604030504040204" pitchFamily="34" charset="-120"/>
                <a:cs typeface="Heiti TC Light"/>
              </a:rPr>
              <a:t>王廣祥自</a:t>
            </a:r>
            <a:r>
              <a:rPr lang="en-US" altLang="zh-TW" smtClean="0">
                <a:latin typeface="微軟正黑體" panose="020B0604030504040204" pitchFamily="34" charset="-120"/>
                <a:ea typeface="微軟正黑體" panose="020B0604030504040204" pitchFamily="34" charset="-120"/>
                <a:cs typeface="Heiti TC Light"/>
              </a:rPr>
              <a:t>99</a:t>
            </a:r>
            <a:r>
              <a:rPr lang="zh-Hant" altLang="en-US">
                <a:latin typeface="微軟正黑體" panose="020B0604030504040204" pitchFamily="34" charset="-120"/>
                <a:ea typeface="微軟正黑體" panose="020B0604030504040204" pitchFamily="34" charset="-120"/>
                <a:cs typeface="Heiti TC Light"/>
              </a:rPr>
              <a:t>年</a:t>
            </a:r>
            <a:r>
              <a:rPr lang="en-US" altLang="zh-TW" smtClean="0">
                <a:latin typeface="微軟正黑體" panose="020B0604030504040204" pitchFamily="34" charset="-120"/>
                <a:ea typeface="微軟正黑體" panose="020B0604030504040204" pitchFamily="34" charset="-120"/>
                <a:cs typeface="Heiti TC Light"/>
              </a:rPr>
              <a:t>7</a:t>
            </a:r>
            <a:r>
              <a:rPr lang="zh-Hant" altLang="en-US" smtClean="0">
                <a:latin typeface="微軟正黑體" panose="020B0604030504040204" pitchFamily="34" charset="-120"/>
                <a:ea typeface="微軟正黑體" panose="020B0604030504040204" pitchFamily="34" charset="-120"/>
                <a:cs typeface="Heiti TC Light"/>
              </a:rPr>
              <a:t>月中共迫害法輪功以來，積極參迫害法輪功學員，</a:t>
            </a:r>
            <a:endParaRPr lang="en-US" altLang="zh-Hant" dirty="0">
              <a:latin typeface="微軟正黑體" panose="020B0604030504040204" pitchFamily="34" charset="-120"/>
              <a:ea typeface="微軟正黑體" panose="020B0604030504040204" pitchFamily="34" charset="-120"/>
              <a:cs typeface="Heiti TC Light"/>
            </a:endParaRPr>
          </a:p>
          <a:p>
            <a:r>
              <a:rPr lang="zh-Hant" altLang="en-US" smtClean="0">
                <a:solidFill>
                  <a:srgbClr val="008000"/>
                </a:solidFill>
                <a:latin typeface="微軟正黑體" panose="020B0604030504040204" pitchFamily="34" charset="-120"/>
                <a:ea typeface="微軟正黑體" panose="020B0604030504040204" pitchFamily="34" charset="-120"/>
                <a:cs typeface="Heiti TC Light"/>
              </a:rPr>
              <a:t>王廣祥</a:t>
            </a:r>
            <a:r>
              <a:rPr lang="zh-Hant" altLang="en-US" smtClean="0">
                <a:latin typeface="微軟正黑體" panose="020B0604030504040204" pitchFamily="34" charset="-120"/>
                <a:ea typeface="微軟正黑體" panose="020B0604030504040204" pitchFamily="34" charset="-120"/>
                <a:cs typeface="Heiti TC Light"/>
              </a:rPr>
              <a:t>是</a:t>
            </a:r>
            <a:r>
              <a:rPr lang="zh-Hant" altLang="en-US" smtClean="0">
                <a:solidFill>
                  <a:schemeClr val="tx1"/>
                </a:solidFill>
                <a:latin typeface="微軟正黑體" panose="020B0604030504040204" pitchFamily="34" charset="-120"/>
                <a:ea typeface="微軟正黑體" panose="020B0604030504040204" pitchFamily="34" charset="-120"/>
                <a:cs typeface="Heiti TC Light"/>
              </a:rPr>
              <a:t>迫害大連法輪功學員</a:t>
            </a:r>
            <a:r>
              <a:rPr lang="zh-Hant" altLang="en-US" smtClean="0">
                <a:solidFill>
                  <a:srgbClr val="0070C0"/>
                </a:solidFill>
                <a:latin typeface="微軟正黑體" panose="020B0604030504040204" pitchFamily="34" charset="-120"/>
                <a:ea typeface="微軟正黑體" panose="020B0604030504040204" pitchFamily="34" charset="-120"/>
                <a:cs typeface="Heiti TC Light"/>
              </a:rPr>
              <a:t>顧群</a:t>
            </a:r>
            <a:r>
              <a:rPr lang="zh-Hant" altLang="en-US" smtClean="0">
                <a:solidFill>
                  <a:schemeClr val="tx1"/>
                </a:solidFill>
                <a:latin typeface="微軟正黑體" panose="020B0604030504040204" pitchFamily="34" charset="-120"/>
                <a:ea typeface="微軟正黑體" panose="020B0604030504040204" pitchFamily="34" charset="-120"/>
                <a:cs typeface="Heiti TC Light"/>
              </a:rPr>
              <a:t>致死的直接責任人之一。</a:t>
            </a:r>
          </a:p>
          <a:p>
            <a:endParaRPr lang="zh-Hant" altLang="en-US" dirty="0">
              <a:latin typeface="微軟正黑體" panose="020B0604030504040204" pitchFamily="34" charset="-120"/>
              <a:ea typeface="微軟正黑體" panose="020B0604030504040204" pitchFamily="34" charset="-120"/>
              <a:cs typeface="Heiti TC Light"/>
            </a:endParaRPr>
          </a:p>
          <a:p>
            <a:r>
              <a:rPr lang="zh-TW" altLang="en-US" dirty="0">
                <a:latin typeface="微軟正黑體" panose="020B0604030504040204" pitchFamily="34" charset="-120"/>
                <a:ea typeface="微軟正黑體" panose="020B0604030504040204" pitchFamily="34" charset="-120"/>
                <a:cs typeface="Heiti TC Light"/>
              </a:rPr>
              <a:t>2</a:t>
            </a:r>
            <a:r>
              <a:rPr lang="en-US" altLang="zh-TW" dirty="0">
                <a:latin typeface="微軟正黑體" panose="020B0604030504040204" pitchFamily="34" charset="-120"/>
                <a:ea typeface="微軟正黑體" panose="020B0604030504040204" pitchFamily="34" charset="-120"/>
                <a:cs typeface="Heiti TC Light"/>
              </a:rPr>
              <a:t>017</a:t>
            </a:r>
            <a:r>
              <a:rPr lang="zh-Hant" altLang="en-US" dirty="0">
                <a:latin typeface="微軟正黑體" panose="020B0604030504040204" pitchFamily="34" charset="-120"/>
                <a:ea typeface="微軟正黑體" panose="020B0604030504040204" pitchFamily="34" charset="-120"/>
                <a:cs typeface="Heiti TC Light"/>
              </a:rPr>
              <a:t>年</a:t>
            </a:r>
            <a:r>
              <a:rPr lang="zh-TW" altLang="en-US">
                <a:latin typeface="微軟正黑體" panose="020B0604030504040204" pitchFamily="34" charset="-120"/>
                <a:ea typeface="微軟正黑體" panose="020B0604030504040204" pitchFamily="34" charset="-120"/>
                <a:cs typeface="Heiti TC Light"/>
              </a:rPr>
              <a:t>3月</a:t>
            </a:r>
            <a:r>
              <a:rPr lang="en-US" altLang="zh-TW" smtClean="0">
                <a:latin typeface="微軟正黑體" panose="020B0604030504040204" pitchFamily="34" charset="-120"/>
                <a:ea typeface="微軟正黑體" panose="020B0604030504040204" pitchFamily="34" charset="-120"/>
                <a:cs typeface="Heiti TC Light"/>
              </a:rPr>
              <a:t>26</a:t>
            </a:r>
            <a:r>
              <a:rPr lang="zh-Hant" altLang="en-US" smtClean="0">
                <a:latin typeface="微軟正黑體" panose="020B0604030504040204" pitchFamily="34" charset="-120"/>
                <a:ea typeface="微軟正黑體" panose="020B0604030504040204" pitchFamily="34" charset="-120"/>
                <a:cs typeface="Heiti TC Light"/>
              </a:rPr>
              <a:t>日，王廣祥被確診為比較罕見的</a:t>
            </a:r>
            <a:r>
              <a:rPr lang="zh-Hant" altLang="en-US" smtClean="0">
                <a:solidFill>
                  <a:srgbClr val="FF0000"/>
                </a:solidFill>
                <a:latin typeface="微軟正黑體" panose="020B0604030504040204" pitchFamily="34" charset="-120"/>
                <a:ea typeface="微軟正黑體" panose="020B0604030504040204" pitchFamily="34" charset="-120"/>
                <a:cs typeface="Heiti TC Light"/>
              </a:rPr>
              <a:t>小</a:t>
            </a:r>
            <a:r>
              <a:rPr lang="zh-Hant" altLang="en-US" dirty="0">
                <a:solidFill>
                  <a:srgbClr val="FF0000"/>
                </a:solidFill>
                <a:latin typeface="微軟正黑體" panose="020B0604030504040204" pitchFamily="34" charset="-120"/>
                <a:ea typeface="微軟正黑體" panose="020B0604030504040204" pitchFamily="34" charset="-120"/>
                <a:cs typeface="Heiti TC Light"/>
              </a:rPr>
              <a:t>分子</a:t>
            </a:r>
            <a:r>
              <a:rPr lang="zh-Hant" altLang="en-US">
                <a:solidFill>
                  <a:srgbClr val="FF0000"/>
                </a:solidFill>
                <a:latin typeface="微軟正黑體" panose="020B0604030504040204" pitchFamily="34" charset="-120"/>
                <a:ea typeface="微軟正黑體" panose="020B0604030504040204" pitchFamily="34" charset="-120"/>
                <a:cs typeface="Heiti TC Light"/>
              </a:rPr>
              <a:t>肺癌</a:t>
            </a:r>
            <a:r>
              <a:rPr lang="zh-Hant" altLang="en-US" smtClean="0">
                <a:latin typeface="微軟正黑體" panose="020B0604030504040204" pitchFamily="34" charset="-120"/>
                <a:ea typeface="微軟正黑體" panose="020B0604030504040204" pitchFamily="34" charset="-120"/>
                <a:cs typeface="Heiti TC Light"/>
              </a:rPr>
              <a:t>，</a:t>
            </a:r>
            <a:r>
              <a:rPr lang="zh-Hant" altLang="en-US" smtClean="0">
                <a:solidFill>
                  <a:srgbClr val="FF0000"/>
                </a:solidFill>
                <a:latin typeface="微軟正黑體" panose="020B0604030504040204" pitchFamily="34" charset="-120"/>
                <a:ea typeface="微軟正黑體" panose="020B0604030504040204" pitchFamily="34" charset="-120"/>
                <a:cs typeface="Heiti TC Light"/>
              </a:rPr>
              <a:t>不能手術只能化療，</a:t>
            </a:r>
            <a:endParaRPr lang="en-US" altLang="zh-Hant" dirty="0">
              <a:solidFill>
                <a:srgbClr val="FF0000"/>
              </a:solidFill>
              <a:latin typeface="微軟正黑體" panose="020B0604030504040204" pitchFamily="34" charset="-120"/>
              <a:ea typeface="微軟正黑體" panose="020B0604030504040204" pitchFamily="34" charset="-120"/>
              <a:cs typeface="Heiti TC Light"/>
            </a:endParaRPr>
          </a:p>
          <a:p>
            <a:r>
              <a:rPr lang="zh-Hant" altLang="en-US" smtClean="0">
                <a:latin typeface="微軟正黑體" panose="020B0604030504040204" pitchFamily="34" charset="-120"/>
                <a:ea typeface="微軟正黑體" panose="020B0604030504040204" pitchFamily="34" charset="-120"/>
                <a:cs typeface="Heiti TC Light"/>
              </a:rPr>
              <a:t>目前王廣祥的妻子失業在家，女兒讀高二。</a:t>
            </a:r>
            <a:endParaRPr lang="en-US" dirty="0">
              <a:latin typeface="微軟正黑體" panose="020B0604030504040204" pitchFamily="34" charset="-120"/>
              <a:ea typeface="微軟正黑體" panose="020B0604030504040204" pitchFamily="34" charset="-120"/>
              <a:cs typeface="Heiti TC Light"/>
            </a:endParaRPr>
          </a:p>
        </p:txBody>
      </p:sp>
      <p:sp>
        <p:nvSpPr>
          <p:cNvPr id="11" name="Rectangle 10"/>
          <p:cNvSpPr/>
          <p:nvPr/>
        </p:nvSpPr>
        <p:spPr>
          <a:xfrm>
            <a:off x="39141" y="3587424"/>
            <a:ext cx="9008988" cy="2246769"/>
          </a:xfrm>
          <a:prstGeom prst="rect">
            <a:avLst/>
          </a:prstGeom>
          <a:ln w="3175">
            <a:solidFill>
              <a:srgbClr val="002060"/>
            </a:solidFill>
          </a:ln>
        </p:spPr>
        <p:style>
          <a:lnRef idx="2">
            <a:schemeClr val="accent2"/>
          </a:lnRef>
          <a:fillRef idx="1">
            <a:schemeClr val="lt1"/>
          </a:fillRef>
          <a:effectRef idx="0">
            <a:schemeClr val="accent2"/>
          </a:effectRef>
          <a:fontRef idx="minor">
            <a:schemeClr val="dk1"/>
          </a:fontRef>
        </p:style>
        <p:txBody>
          <a:bodyPr wrap="square">
            <a:spAutoFit/>
          </a:bodyPr>
          <a:lstStyle/>
          <a:p>
            <a:pPr fontAlgn="base"/>
            <a:r>
              <a:rPr lang="zh-TW" altLang="en-US" sz="2000" b="1" smtClean="0">
                <a:latin typeface="微軟正黑體" panose="020B0604030504040204" pitchFamily="34" charset="-120"/>
                <a:ea typeface="微軟正黑體" panose="020B0604030504040204" pitchFamily="34" charset="-120"/>
              </a:rPr>
              <a:t>「檢察院死一個，法院就死一個」</a:t>
            </a:r>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二零零九年七月，遼寧省大連市甘井子區檢察院兩名</a:t>
            </a:r>
            <a:r>
              <a:rPr lang="zh-TW" altLang="en-US" sz="2000" smtClean="0">
                <a:solidFill>
                  <a:schemeClr val="tx1"/>
                </a:solidFill>
                <a:latin typeface="微軟正黑體" panose="020B0604030504040204" pitchFamily="34" charset="-120"/>
                <a:ea typeface="微軟正黑體" panose="020B0604030504040204" pitchFamily="34" charset="-120"/>
              </a:rPr>
              <a:t>檢察官因</a:t>
            </a:r>
            <a:r>
              <a:rPr lang="zh-TW" altLang="en-US" sz="2000" smtClean="0">
                <a:latin typeface="微軟正黑體" panose="020B0604030504040204" pitchFamily="34" charset="-120"/>
                <a:ea typeface="微軟正黑體" panose="020B0604030504040204" pitchFamily="34" charset="-120"/>
              </a:rPr>
              <a:t>迫害法輪功遭惡報，得白血病在海外網站曝光之後，</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一位瞭解情況的檢察官感歎：</a:t>
            </a:r>
            <a:r>
              <a:rPr lang="zh-TW" altLang="en-US" sz="2000" smtClean="0">
                <a:solidFill>
                  <a:srgbClr val="C00000"/>
                </a:solidFill>
                <a:latin typeface="微軟正黑體" panose="020B0604030504040204" pitchFamily="34" charset="-120"/>
                <a:ea typeface="微軟正黑體" panose="020B0604030504040204" pitchFamily="34" charset="-120"/>
              </a:rPr>
              <a:t>「哪止兩名，有好幾個了。不止是白血病，肝癌最多，檢察院死一個，法院就死一個；法院死一個，檢察院就死一個，而且很准。」</a:t>
            </a:r>
            <a:endParaRPr lang="zh-TW" altLang="en-US" sz="2000"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216272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3506950" y="6519448"/>
            <a:ext cx="5460033" cy="3385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zh-TW" altLang="en-US" sz="1600" dirty="0">
                <a:solidFill>
                  <a:srgbClr val="0070C0"/>
                </a:solidFill>
                <a:latin typeface="微軟正黑體" panose="020B0604030504040204" pitchFamily="34" charset="-120"/>
                <a:ea typeface="微軟正黑體" panose="020B0604030504040204" pitchFamily="34" charset="-120"/>
              </a:rPr>
              <a:t>資料來源</a:t>
            </a:r>
            <a:r>
              <a:rPr lang="en-US" altLang="zh-TW" sz="1600" dirty="0">
                <a:solidFill>
                  <a:srgbClr val="0070C0"/>
                </a:solidFill>
                <a:latin typeface="微軟正黑體" panose="020B0604030504040204" pitchFamily="34" charset="-120"/>
                <a:ea typeface="微軟正黑體" panose="020B0604030504040204" pitchFamily="34" charset="-120"/>
              </a:rPr>
              <a:t>【</a:t>
            </a:r>
            <a:r>
              <a:rPr lang="zh-TW" altLang="en-US" sz="1600" dirty="0">
                <a:solidFill>
                  <a:srgbClr val="0070C0"/>
                </a:solidFill>
                <a:latin typeface="微軟正黑體" panose="020B0604030504040204" pitchFamily="34" charset="-120"/>
                <a:ea typeface="微軟正黑體" panose="020B0604030504040204" pitchFamily="34" charset="-120"/>
              </a:rPr>
              <a:t>明慧网</a:t>
            </a:r>
            <a:r>
              <a:rPr lang="en-US" altLang="zh-TW" sz="1600" dirty="0">
                <a:solidFill>
                  <a:srgbClr val="0070C0"/>
                </a:solidFill>
                <a:latin typeface="微軟正黑體" panose="020B0604030504040204" pitchFamily="34" charset="-120"/>
                <a:ea typeface="微軟正黑體" panose="020B0604030504040204" pitchFamily="34" charset="-120"/>
              </a:rPr>
              <a:t>】</a:t>
            </a:r>
            <a:r>
              <a:rPr lang="zh-TW" altLang="en-US" sz="1600" dirty="0">
                <a:solidFill>
                  <a:srgbClr val="0070C0"/>
                </a:solidFill>
                <a:latin typeface="微軟正黑體" panose="020B0604030504040204" pitchFamily="34" charset="-120"/>
                <a:ea typeface="微軟正黑體" panose="020B0604030504040204" pitchFamily="34" charset="-120"/>
              </a:rPr>
              <a:t>诽谤法轮功  中国</a:t>
            </a:r>
            <a:r>
              <a:rPr lang="en-US" altLang="zh-TW" sz="1600" dirty="0">
                <a:solidFill>
                  <a:srgbClr val="0070C0"/>
                </a:solidFill>
                <a:latin typeface="微軟正黑體" panose="020B0604030504040204" pitchFamily="34" charset="-120"/>
                <a:ea typeface="微軟正黑體" panose="020B0604030504040204" pitchFamily="34" charset="-120"/>
              </a:rPr>
              <a:t>26</a:t>
            </a:r>
            <a:r>
              <a:rPr lang="zh-TW" altLang="en-US" sz="1600" dirty="0">
                <a:solidFill>
                  <a:srgbClr val="0070C0"/>
                </a:solidFill>
                <a:latin typeface="微軟正黑體" panose="020B0604030504040204" pitchFamily="34" charset="-120"/>
                <a:ea typeface="微軟正黑體" panose="020B0604030504040204" pitchFamily="34" charset="-120"/>
              </a:rPr>
              <a:t>名广电官员遭恶报</a:t>
            </a:r>
          </a:p>
        </p:txBody>
      </p:sp>
      <p:sp>
        <p:nvSpPr>
          <p:cNvPr id="9" name="矩形 8"/>
          <p:cNvSpPr/>
          <p:nvPr/>
        </p:nvSpPr>
        <p:spPr>
          <a:xfrm>
            <a:off x="2267744" y="1024013"/>
            <a:ext cx="6696744" cy="1477328"/>
          </a:xfrm>
          <a:prstGeom prst="rect">
            <a:avLst/>
          </a:prstGeom>
          <a:ln w="3175">
            <a:solidFill>
              <a:schemeClr val="tx1"/>
            </a:solidFill>
          </a:ln>
        </p:spPr>
        <p:txBody>
          <a:bodyPr wrap="square">
            <a:spAutoFit/>
          </a:bodyPr>
          <a:lstStyle/>
          <a:p>
            <a:r>
              <a:rPr lang="zh-TW" altLang="en-US" b="1" smtClean="0">
                <a:latin typeface="微軟正黑體" panose="020B0604030504040204" pitchFamily="34" charset="-120"/>
                <a:ea typeface="微軟正黑體" panose="020B0604030504040204" pitchFamily="34" charset="-120"/>
                <a:cs typeface="Heiti TC Light"/>
              </a:rPr>
              <a:t>遼寧廣播電視臺原台長，</a:t>
            </a:r>
            <a:r>
              <a:rPr lang="zh-TW" altLang="en-US" b="1" smtClean="0">
                <a:solidFill>
                  <a:srgbClr val="00B050"/>
                </a:solidFill>
                <a:latin typeface="微軟正黑體" panose="020B0604030504040204" pitchFamily="34" charset="-120"/>
                <a:ea typeface="微軟正黑體" panose="020B0604030504040204" pitchFamily="34" charset="-120"/>
                <a:cs typeface="Heiti TC Light"/>
              </a:rPr>
              <a:t>史聯文，</a:t>
            </a:r>
            <a:endParaRPr lang="en-US" altLang="zh-TW" b="1" dirty="0">
              <a:solidFill>
                <a:srgbClr val="00B050"/>
              </a:solidFill>
              <a:latin typeface="微軟正黑體" panose="020B0604030504040204" pitchFamily="34" charset="-120"/>
              <a:ea typeface="微軟正黑體" panose="020B0604030504040204" pitchFamily="34" charset="-120"/>
              <a:cs typeface="Heiti TC Light"/>
            </a:endParaRPr>
          </a:p>
          <a:p>
            <a:r>
              <a:rPr lang="en-US" altLang="zh-TW" dirty="0">
                <a:latin typeface="微軟正黑體" panose="020B0604030504040204" pitchFamily="34" charset="-120"/>
                <a:ea typeface="微軟正黑體" panose="020B0604030504040204" pitchFamily="34" charset="-120"/>
                <a:cs typeface="Heiti TC Light"/>
              </a:rPr>
              <a:t>2014</a:t>
            </a:r>
            <a:r>
              <a:rPr lang="zh-TW" altLang="en-US" dirty="0">
                <a:latin typeface="微軟正黑體" panose="020B0604030504040204" pitchFamily="34" charset="-120"/>
                <a:ea typeface="微軟正黑體" panose="020B0604030504040204" pitchFamily="34" charset="-120"/>
                <a:cs typeface="Heiti TC Light"/>
              </a:rPr>
              <a:t>年</a:t>
            </a:r>
            <a:r>
              <a:rPr lang="en-US" altLang="zh-TW" dirty="0">
                <a:latin typeface="微軟正黑體" panose="020B0604030504040204" pitchFamily="34" charset="-120"/>
                <a:ea typeface="微軟正黑體" panose="020B0604030504040204" pitchFamily="34" charset="-120"/>
                <a:cs typeface="Heiti TC Light"/>
              </a:rPr>
              <a:t>7</a:t>
            </a:r>
            <a:r>
              <a:rPr lang="zh-TW" altLang="en-US" dirty="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21</a:t>
            </a:r>
            <a:r>
              <a:rPr lang="zh-TW" altLang="en-US" dirty="0">
                <a:latin typeface="微軟正黑體" panose="020B0604030504040204" pitchFamily="34" charset="-120"/>
                <a:ea typeface="微軟正黑體" panose="020B0604030504040204" pitchFamily="34" charset="-120"/>
                <a:cs typeface="Heiti TC Light"/>
              </a:rPr>
              <a:t>日</a:t>
            </a:r>
            <a:r>
              <a:rPr lang="zh-TW" altLang="en-US">
                <a:latin typeface="微軟正黑體" panose="020B0604030504040204" pitchFamily="34" charset="-120"/>
                <a:ea typeface="微軟正黑體" panose="020B0604030504040204" pitchFamily="34" charset="-120"/>
                <a:cs typeface="Heiti TC Light"/>
              </a:rPr>
              <a:t>被</a:t>
            </a:r>
            <a:r>
              <a:rPr lang="zh-TW" altLang="en-US" smtClean="0">
                <a:latin typeface="微軟正黑體" panose="020B0604030504040204" pitchFamily="34" charset="-120"/>
                <a:ea typeface="微軟正黑體" panose="020B0604030504040204" pitchFamily="34" charset="-120"/>
                <a:cs typeface="Heiti TC Light"/>
              </a:rPr>
              <a:t>判</a:t>
            </a:r>
            <a:r>
              <a:rPr lang="zh-TW" altLang="en-US" smtClean="0">
                <a:solidFill>
                  <a:srgbClr val="C00000"/>
                </a:solidFill>
                <a:latin typeface="微軟正黑體" panose="020B0604030504040204" pitchFamily="34" charset="-120"/>
                <a:ea typeface="微軟正黑體" panose="020B0604030504040204" pitchFamily="34" charset="-120"/>
                <a:cs typeface="Heiti TC Light"/>
              </a:rPr>
              <a:t>無期徒刑，沒收個人全部財產</a:t>
            </a:r>
            <a:endParaRPr lang="en-US" altLang="zh-TW" dirty="0">
              <a:solidFill>
                <a:srgbClr val="C00000"/>
              </a:solidFill>
              <a:latin typeface="微軟正黑體" panose="020B0604030504040204" pitchFamily="34" charset="-120"/>
              <a:ea typeface="微軟正黑體" panose="020B0604030504040204" pitchFamily="34" charset="-120"/>
              <a:cs typeface="Heiti TC Light"/>
            </a:endParaRPr>
          </a:p>
          <a:p>
            <a:r>
              <a:rPr lang="zh-TW" altLang="en-US" smtClean="0">
                <a:latin typeface="微軟正黑體" panose="020B0604030504040204" pitchFamily="34" charset="-120"/>
                <a:ea typeface="微軟正黑體" panose="020B0604030504040204" pitchFamily="34" charset="-120"/>
                <a:cs typeface="Heiti TC Light"/>
              </a:rPr>
              <a:t>長期編排並轉播中央廣播電視臺及其它省市廣播電視臺</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smtClean="0">
                <a:latin typeface="微軟正黑體" panose="020B0604030504040204" pitchFamily="34" charset="-120"/>
                <a:ea typeface="微軟正黑體" panose="020B0604030504040204" pitchFamily="34" charset="-120"/>
                <a:cs typeface="Heiti TC Light"/>
              </a:rPr>
              <a:t>醜化、污蔑法輪功的新聞、視頻等毒害眾生。</a:t>
            </a:r>
            <a:endParaRPr lang="en-US" altLang="zh-TW" dirty="0">
              <a:latin typeface="微軟正黑體" panose="020B0604030504040204" pitchFamily="34" charset="-120"/>
              <a:ea typeface="微軟正黑體" panose="020B0604030504040204" pitchFamily="34" charset="-120"/>
              <a:cs typeface="Heiti TC Light"/>
            </a:endParaRPr>
          </a:p>
          <a:p>
            <a:r>
              <a:rPr lang="zh-TW" altLang="en-US" smtClean="0">
                <a:solidFill>
                  <a:srgbClr val="00B050"/>
                </a:solidFill>
                <a:latin typeface="微軟正黑體" panose="020B0604030504040204" pitchFamily="34" charset="-120"/>
                <a:ea typeface="微軟正黑體" panose="020B0604030504040204" pitchFamily="34" charset="-120"/>
              </a:rPr>
              <a:t>史聯文</a:t>
            </a:r>
            <a:r>
              <a:rPr lang="zh-TW" altLang="en-US" smtClean="0">
                <a:latin typeface="微軟正黑體" panose="020B0604030504040204" pitchFamily="34" charset="-120"/>
                <a:ea typeface="微軟正黑體" panose="020B0604030504040204" pitchFamily="34" charset="-120"/>
              </a:rPr>
              <a:t>是遼寧廣電系統污蔑法輪功的直接責任人，</a:t>
            </a:r>
            <a:endParaRPr lang="en-US" altLang="zh-TW" b="1" dirty="0">
              <a:latin typeface="微軟正黑體" panose="020B0604030504040204" pitchFamily="34" charset="-120"/>
              <a:ea typeface="微軟正黑體" panose="020B0604030504040204" pitchFamily="34" charset="-120"/>
              <a:cs typeface="Heiti TC Light"/>
            </a:endParaRPr>
          </a:p>
        </p:txBody>
      </p:sp>
      <p:pic>
        <p:nvPicPr>
          <p:cNvPr id="11" name="Picture 8"/>
          <p:cNvPicPr>
            <a:picLocks noChangeAspect="1"/>
          </p:cNvPicPr>
          <p:nvPr/>
        </p:nvPicPr>
        <p:blipFill rotWithShape="1">
          <a:blip r:embed="rId2"/>
          <a:srcRect l="13101" r="11172"/>
          <a:stretch/>
        </p:blipFill>
        <p:spPr>
          <a:xfrm>
            <a:off x="312168" y="969732"/>
            <a:ext cx="1711842" cy="167016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5" name="矩形 4"/>
          <p:cNvSpPr/>
          <p:nvPr/>
        </p:nvSpPr>
        <p:spPr>
          <a:xfrm>
            <a:off x="2270239" y="2709268"/>
            <a:ext cx="6696744" cy="2031325"/>
          </a:xfrm>
          <a:prstGeom prst="rect">
            <a:avLst/>
          </a:prstGeom>
          <a:ln>
            <a:solidFill>
              <a:schemeClr val="tx1"/>
            </a:solidFill>
          </a:ln>
        </p:spPr>
        <p:txBody>
          <a:bodyPr wrap="square">
            <a:spAutoFit/>
          </a:bodyPr>
          <a:lstStyle/>
          <a:p>
            <a:r>
              <a:rPr lang="zh-TW" altLang="en-US" b="1" smtClean="0">
                <a:latin typeface="微軟正黑體" panose="020B0604030504040204" pitchFamily="34" charset="-120"/>
                <a:ea typeface="微軟正黑體" panose="020B0604030504040204" pitchFamily="34" charset="-120"/>
              </a:rPr>
              <a:t>遼寧省大連廣播電視臺黨委書記、台長，</a:t>
            </a:r>
            <a:r>
              <a:rPr lang="zh-TW" altLang="en-US" b="1" smtClean="0">
                <a:solidFill>
                  <a:srgbClr val="00B050"/>
                </a:solidFill>
                <a:latin typeface="微軟正黑體" panose="020B0604030504040204" pitchFamily="34" charset="-120"/>
                <a:ea typeface="微軟正黑體" panose="020B0604030504040204" pitchFamily="34" charset="-120"/>
              </a:rPr>
              <a:t>王衛</a:t>
            </a:r>
            <a:endParaRPr lang="en-US" altLang="zh-TW" b="1" dirty="0">
              <a:solidFill>
                <a:srgbClr val="00B050"/>
              </a:solidFill>
              <a:latin typeface="微軟正黑體" panose="020B0604030504040204" pitchFamily="34" charset="-120"/>
              <a:ea typeface="微軟正黑體" panose="020B0604030504040204" pitchFamily="34" charset="-120"/>
            </a:endParaRPr>
          </a:p>
          <a:p>
            <a:r>
              <a:rPr lang="en-US" altLang="zh-TW" dirty="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4</a:t>
            </a:r>
            <a:r>
              <a:rPr lang="zh-TW" altLang="en-US">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19</a:t>
            </a:r>
            <a:r>
              <a:rPr lang="zh-TW" altLang="en-US" smtClean="0">
                <a:latin typeface="微軟正黑體" panose="020B0604030504040204" pitchFamily="34" charset="-120"/>
                <a:ea typeface="微軟正黑體" panose="020B0604030504040204" pitchFamily="34" charset="-120"/>
              </a:rPr>
              <a:t>日，王衛涉嫌嚴重違紀被</a:t>
            </a:r>
            <a:r>
              <a:rPr lang="zh-TW" altLang="en-US" smtClean="0">
                <a:solidFill>
                  <a:srgbClr val="C00000"/>
                </a:solidFill>
                <a:latin typeface="微軟正黑體" panose="020B0604030504040204" pitchFamily="34" charset="-120"/>
                <a:ea typeface="微軟正黑體" panose="020B0604030504040204" pitchFamily="34" charset="-120"/>
              </a:rPr>
              <a:t>開除公職，移送法辦。</a:t>
            </a:r>
            <a:endParaRPr lang="en-US" altLang="zh-TW" dirty="0">
              <a:solidFill>
                <a:srgbClr val="C00000"/>
              </a:solidFill>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中國電影發行放映公司委託北京科學教育電影製片廠攝製的惡毒污蔑法輪功的電影</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深淵──邪教的本質</a:t>
            </a:r>
            <a:r>
              <a:rPr lang="en-US" altLang="zh-TW"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2002</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9</a:t>
            </a:r>
            <a:r>
              <a:rPr lang="zh-TW" altLang="en-US" dirty="0">
                <a:latin typeface="微軟正黑體" panose="020B0604030504040204" pitchFamily="34" charset="-120"/>
                <a:ea typeface="微軟正黑體" panose="020B0604030504040204" pitchFamily="34" charset="-120"/>
              </a:rPr>
              <a:t>月首映。</a:t>
            </a:r>
            <a:endParaRPr lang="en-US" altLang="zh-TW" dirty="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參與的部門有大連市委宣傳部、市精神文明辦、市文化局等單位，</a:t>
            </a:r>
            <a:r>
              <a:rPr lang="zh-TW" altLang="en-US" smtClean="0">
                <a:solidFill>
                  <a:srgbClr val="00B050"/>
                </a:solidFill>
                <a:latin typeface="微軟正黑體" panose="020B0604030504040204" pitchFamily="34" charset="-120"/>
                <a:ea typeface="微軟正黑體" panose="020B0604030504040204" pitchFamily="34" charset="-120"/>
              </a:rPr>
              <a:t>王衛</a:t>
            </a:r>
            <a:r>
              <a:rPr lang="zh-TW" altLang="en-US" smtClean="0">
                <a:latin typeface="微軟正黑體" panose="020B0604030504040204" pitchFamily="34" charset="-120"/>
                <a:ea typeface="微軟正黑體" panose="020B0604030504040204" pitchFamily="34" charset="-120"/>
              </a:rPr>
              <a:t>當時任大連市委宣傳部副部長，是主要責任人之一。</a:t>
            </a:r>
            <a:endParaRPr lang="zh-TW" altLang="en-US" dirty="0">
              <a:latin typeface="微軟正黑體" panose="020B0604030504040204" pitchFamily="34" charset="-120"/>
              <a:ea typeface="微軟正黑體" panose="020B0604030504040204" pitchFamily="34" charset="-120"/>
            </a:endParaRPr>
          </a:p>
        </p:txBody>
      </p:sp>
      <p:pic>
        <p:nvPicPr>
          <p:cNvPr id="3074" name="Picture 2" descr="王衛"/>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71882" y="2793884"/>
            <a:ext cx="1792413" cy="1862092"/>
          </a:xfrm>
          <a:prstGeom prst="rect">
            <a:avLst/>
          </a:prstGeom>
          <a:noFill/>
          <a:extLst>
            <a:ext uri="{909E8E84-426E-40DD-AFC4-6F175D3DCCD1}">
              <a14:hiddenFill xmlns:a14="http://schemas.microsoft.com/office/drawing/2010/main">
                <a:solidFill>
                  <a:srgbClr val="FFFFFF"/>
                </a:solidFill>
              </a14:hiddenFill>
            </a:ext>
          </a:extLst>
        </p:spPr>
      </p:pic>
      <p:sp>
        <p:nvSpPr>
          <p:cNvPr id="16" name="9-3. 長沙市官員惡報實例"/>
          <p:cNvSpPr txBox="1"/>
          <p:nvPr/>
        </p:nvSpPr>
        <p:spPr>
          <a:xfrm>
            <a:off x="225420" y="125973"/>
            <a:ext cx="7946980"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lang="en-US" altLang="zh-TW" sz="3200" dirty="0">
                <a:solidFill>
                  <a:schemeClr val="bg1"/>
                </a:solidFill>
                <a:latin typeface="微軟正黑體" panose="020B0604030504040204" pitchFamily="34" charset="-120"/>
                <a:ea typeface="微軟正黑體" panose="020B0604030504040204" pitchFamily="34" charset="-120"/>
              </a:rPr>
              <a:t>19-6. </a:t>
            </a:r>
            <a:r>
              <a:rPr lang="zh-TW" altLang="en-US" sz="3200" dirty="0" smtClean="0">
                <a:solidFill>
                  <a:schemeClr val="bg1"/>
                </a:solidFill>
                <a:latin typeface="微軟正黑體" panose="020B0604030504040204" pitchFamily="34" charset="-120"/>
                <a:ea typeface="微軟正黑體" panose="020B0604030504040204" pitchFamily="34" charset="-120"/>
              </a:rPr>
              <a:t>誹謗法輪功，遼寧省廣電官員遭惡報</a:t>
            </a:r>
            <a:endParaRPr lang="zh-TW" altLang="en-US" sz="1600"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808503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25970"/>
            <a:ext cx="9130602"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fontAlgn="base"/>
            <a:r>
              <a:rPr lang="en-US" altLang="zh-TW" sz="3200" b="1" dirty="0">
                <a:solidFill>
                  <a:schemeClr val="bg1"/>
                </a:solidFill>
                <a:latin typeface="微軟正黑體" panose="020B0604030504040204" pitchFamily="34" charset="-120"/>
                <a:ea typeface="微軟正黑體" panose="020B0604030504040204" pitchFamily="34" charset="-120"/>
              </a:rPr>
              <a:t>19-7</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en-US" altLang="zh-TW" sz="3200" dirty="0" smtClean="0">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助中共做惡的大陸媒體負責人遭惡報實例</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2" name="矩形 1"/>
          <p:cNvSpPr/>
          <p:nvPr/>
        </p:nvSpPr>
        <p:spPr>
          <a:xfrm>
            <a:off x="107504" y="980728"/>
            <a:ext cx="8915576" cy="5324535"/>
          </a:xfrm>
          <a:prstGeom prst="rect">
            <a:avLst/>
          </a:prstGeom>
        </p:spPr>
        <p:txBody>
          <a:bodyPr wrap="square">
            <a:spAutoFit/>
          </a:bodyPr>
          <a:lstStyle/>
          <a:p>
            <a:pPr fontAlgn="base"/>
            <a:r>
              <a:rPr lang="en-US" altLang="zh-TW" sz="2000" b="1" u="sng" smtClean="0">
                <a:latin typeface="微軟正黑體" panose="020B0604030504040204" pitchFamily="34" charset="-120"/>
                <a:ea typeface="微軟正黑體" panose="020B0604030504040204" pitchFamily="34" charset="-120"/>
              </a:rPr>
              <a:t>《</a:t>
            </a:r>
            <a:r>
              <a:rPr lang="zh-TW" altLang="en-US" sz="2000" b="1" u="sng" smtClean="0">
                <a:latin typeface="微軟正黑體" panose="020B0604030504040204" pitchFamily="34" charset="-120"/>
                <a:ea typeface="微軟正黑體" panose="020B0604030504040204" pitchFamily="34" charset="-120"/>
              </a:rPr>
              <a:t>河南日報</a:t>
            </a:r>
            <a:r>
              <a:rPr lang="en-US" altLang="zh-TW" sz="2000" b="1" u="sng" smtClean="0">
                <a:latin typeface="微軟正黑體" panose="020B0604030504040204" pitchFamily="34" charset="-120"/>
                <a:ea typeface="微軟正黑體" panose="020B0604030504040204" pitchFamily="34" charset="-120"/>
              </a:rPr>
              <a:t>》</a:t>
            </a:r>
            <a:r>
              <a:rPr lang="zh-TW" altLang="en-US" sz="2000" b="1" u="sng" smtClean="0">
                <a:latin typeface="微軟正黑體" panose="020B0604030504040204" pitchFamily="34" charset="-120"/>
                <a:ea typeface="微軟正黑體" panose="020B0604030504040204" pitchFamily="34" charset="-120"/>
              </a:rPr>
              <a:t>報業集團</a:t>
            </a:r>
            <a:r>
              <a:rPr lang="zh-TW" altLang="en-US" sz="2000" u="sng" smtClean="0">
                <a:latin typeface="微軟正黑體" panose="020B0604030504040204" pitchFamily="34" charset="-120"/>
                <a:ea typeface="微軟正黑體" panose="020B0604030504040204" pitchFamily="34" charset="-120"/>
              </a:rPr>
              <a:t>原</a:t>
            </a:r>
            <a:r>
              <a:rPr lang="zh-TW" altLang="en-US" sz="2000" b="1" u="sng" smtClean="0">
                <a:latin typeface="微軟正黑體" panose="020B0604030504040204" pitchFamily="34" charset="-120"/>
                <a:ea typeface="微軟正黑體" panose="020B0604030504040204" pitchFamily="34" charset="-120"/>
              </a:rPr>
              <a:t>董事長、</a:t>
            </a:r>
            <a:r>
              <a:rPr lang="zh-TW" altLang="en-US" sz="2000" u="sng" smtClean="0">
                <a:latin typeface="微軟正黑體" panose="020B0604030504040204" pitchFamily="34" charset="-120"/>
                <a:ea typeface="微軟正黑體" panose="020B0604030504040204" pitchFamily="34" charset="-120"/>
              </a:rPr>
              <a:t>社長</a:t>
            </a:r>
            <a:r>
              <a:rPr lang="zh-TW" altLang="en-US" sz="2000" b="1" u="sng" smtClean="0">
                <a:solidFill>
                  <a:srgbClr val="00B050"/>
                </a:solidFill>
                <a:latin typeface="微軟正黑體" panose="020B0604030504040204" pitchFamily="34" charset="-120"/>
                <a:ea typeface="微軟正黑體" panose="020B0604030504040204" pitchFamily="34" charset="-120"/>
              </a:rPr>
              <a:t>楊永德</a:t>
            </a:r>
            <a:r>
              <a:rPr lang="zh-TW" altLang="en-US" sz="2000" b="1" u="sng" smtClean="0">
                <a:latin typeface="微軟正黑體" panose="020B0604030504040204" pitchFamily="34" charset="-120"/>
                <a:ea typeface="微軟正黑體" panose="020B0604030504040204" pitchFamily="34" charset="-120"/>
              </a:rPr>
              <a:t>誹謗法輪功　</a:t>
            </a:r>
            <a:r>
              <a:rPr lang="zh-TW" altLang="en-US" sz="2000" b="1" u="sng" smtClean="0">
                <a:solidFill>
                  <a:srgbClr val="C00000"/>
                </a:solidFill>
                <a:latin typeface="微軟正黑體" panose="020B0604030504040204" pitchFamily="34" charset="-120"/>
                <a:ea typeface="微軟正黑體" panose="020B0604030504040204" pitchFamily="34" charset="-120"/>
              </a:rPr>
              <a:t>鐵錨奪命</a:t>
            </a:r>
            <a:endParaRPr lang="en-US" altLang="zh-TW" sz="2000" b="1" u="sng" dirty="0">
              <a:solidFill>
                <a:srgbClr val="C00000"/>
              </a:solidFill>
              <a:latin typeface="微軟正黑體" panose="020B0604030504040204" pitchFamily="34" charset="-120"/>
              <a:ea typeface="微軟正黑體" panose="020B0604030504040204" pitchFamily="34" charset="-120"/>
            </a:endParaRPr>
          </a:p>
          <a:p>
            <a:pPr fontAlgn="base"/>
            <a:endParaRPr lang="zh-TW" altLang="en-US" sz="2000"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smtClean="0">
                <a:solidFill>
                  <a:srgbClr val="00B050"/>
                </a:solidFill>
                <a:latin typeface="微軟正黑體" panose="020B0604030504040204" pitchFamily="34" charset="-120"/>
                <a:ea typeface="微軟正黑體" panose="020B0604030504040204" pitchFamily="34" charset="-120"/>
              </a:rPr>
              <a:t>楊永德</a:t>
            </a:r>
            <a:r>
              <a:rPr lang="zh-TW" altLang="en-US" sz="2000" smtClean="0">
                <a:latin typeface="微軟正黑體" panose="020B0604030504040204" pitchFamily="34" charset="-120"/>
                <a:ea typeface="微軟正黑體" panose="020B0604030504040204" pitchFamily="34" charset="-120"/>
              </a:rPr>
              <a:t>在掌控的多家報紙，大量刊載辱駡法輪功的內容，散佈謊言，毒害民眾。</a:t>
            </a:r>
          </a:p>
          <a:p>
            <a:pPr fontAlgn="base"/>
            <a:r>
              <a:rPr lang="en-US" altLang="zh-TW" sz="2000" smtClean="0">
                <a:latin typeface="微軟正黑體" panose="020B0604030504040204" pitchFamily="34" charset="-120"/>
                <a:ea typeface="微軟正黑體" panose="020B0604030504040204" pitchFamily="34" charset="-120"/>
              </a:rPr>
              <a:t>2007</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2</a:t>
            </a:r>
            <a:r>
              <a:rPr lang="zh-TW" altLang="en-US"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9</a:t>
            </a:r>
            <a:r>
              <a:rPr lang="zh-TW" altLang="en-US" sz="2000" smtClean="0">
                <a:latin typeface="微軟正黑體" panose="020B0604030504040204" pitchFamily="34" charset="-120"/>
                <a:ea typeface="微軟正黑體" panose="020B0604030504040204" pitchFamily="34" charset="-120"/>
              </a:rPr>
              <a:t>日，楊永德搭乘遊船在</a:t>
            </a:r>
            <a:r>
              <a:rPr lang="zh-TW" altLang="en-US" sz="2000" smtClean="0">
                <a:solidFill>
                  <a:srgbClr val="C00000"/>
                </a:solidFill>
                <a:latin typeface="微軟正黑體" panose="020B0604030504040204" pitchFamily="34" charset="-120"/>
                <a:ea typeface="微軟正黑體" panose="020B0604030504040204" pitchFamily="34" charset="-120"/>
              </a:rPr>
              <a:t>越南</a:t>
            </a:r>
            <a:r>
              <a:rPr lang="zh-TW" altLang="en-US" sz="2000" smtClean="0">
                <a:latin typeface="微軟正黑體" panose="020B0604030504040204" pitchFamily="34" charset="-120"/>
                <a:ea typeface="微軟正黑體" panose="020B0604030504040204" pitchFamily="34" charset="-120"/>
              </a:rPr>
              <a:t>芒街附近海面，他在船舷邊接手機。</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當時雲霧籠罩了周圍的海面，能見度頓時變的極低。忽然聽「咚」的一聲巨響，</a:t>
            </a:r>
            <a:r>
              <a:rPr lang="zh-TW" altLang="en-US" sz="2000" smtClean="0">
                <a:solidFill>
                  <a:srgbClr val="C00000"/>
                </a:solidFill>
                <a:latin typeface="微軟正黑體" panose="020B0604030504040204" pitchFamily="34" charset="-120"/>
                <a:ea typeface="微軟正黑體" panose="020B0604030504040204" pitchFamily="34" charset="-120"/>
              </a:rPr>
              <a:t>遊船與一艘運煤船相撞。船身猛的一顛，將楊拋向大海。楊在冰冷的海水裡拼命掙扎。遊船緊急拋錨停航，鐵錨恰巧擊中楊永德頭部，結束他</a:t>
            </a:r>
            <a:r>
              <a:rPr lang="en-US" altLang="zh-TW" sz="2000" smtClean="0">
                <a:solidFill>
                  <a:srgbClr val="C00000"/>
                </a:solidFill>
                <a:latin typeface="微軟正黑體" panose="020B0604030504040204" pitchFamily="34" charset="-120"/>
                <a:ea typeface="微軟正黑體" panose="020B0604030504040204" pitchFamily="34" charset="-120"/>
              </a:rPr>
              <a:t>64</a:t>
            </a:r>
            <a:r>
              <a:rPr lang="zh-TW" altLang="en-US" sz="2000" smtClean="0">
                <a:solidFill>
                  <a:srgbClr val="C00000"/>
                </a:solidFill>
                <a:latin typeface="微軟正黑體" panose="020B0604030504040204" pitchFamily="34" charset="-120"/>
                <a:ea typeface="微軟正黑體" panose="020B0604030504040204" pitchFamily="34" charset="-120"/>
              </a:rPr>
              <a:t>歲的生命。</a:t>
            </a:r>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b="1" u="sng">
                <a:latin typeface="微軟正黑體" panose="020B0604030504040204" pitchFamily="34" charset="-120"/>
                <a:ea typeface="微軟正黑體" panose="020B0604030504040204" pitchFamily="34" charset="-120"/>
              </a:rPr>
              <a:t>原</a:t>
            </a:r>
            <a:r>
              <a:rPr lang="en-US" altLang="zh-TW" sz="2000" b="1" u="sng" smtClean="0">
                <a:latin typeface="微軟正黑體" panose="020B0604030504040204" pitchFamily="34" charset="-120"/>
                <a:ea typeface="微軟正黑體" panose="020B0604030504040204" pitchFamily="34" charset="-120"/>
              </a:rPr>
              <a:t>《</a:t>
            </a:r>
            <a:r>
              <a:rPr lang="zh-TW" altLang="en-US" sz="2000" b="1" u="sng" smtClean="0">
                <a:latin typeface="微軟正黑體" panose="020B0604030504040204" pitchFamily="34" charset="-120"/>
                <a:ea typeface="微軟正黑體" panose="020B0604030504040204" pitchFamily="34" charset="-120"/>
              </a:rPr>
              <a:t>長春日報</a:t>
            </a:r>
            <a:r>
              <a:rPr lang="en-US" altLang="zh-TW" sz="2000" b="1" u="sng" smtClean="0">
                <a:latin typeface="微軟正黑體" panose="020B0604030504040204" pitchFamily="34" charset="-120"/>
                <a:ea typeface="微軟正黑體" panose="020B0604030504040204" pitchFamily="34" charset="-120"/>
              </a:rPr>
              <a:t>》</a:t>
            </a:r>
            <a:r>
              <a:rPr lang="zh-TW" altLang="en-US" sz="2000" b="1" u="sng" smtClean="0">
                <a:latin typeface="微軟正黑體" panose="020B0604030504040204" pitchFamily="34" charset="-120"/>
                <a:ea typeface="微軟正黑體" panose="020B0604030504040204" pitchFamily="34" charset="-120"/>
              </a:rPr>
              <a:t>集團總裁，</a:t>
            </a:r>
            <a:r>
              <a:rPr lang="zh-TW" altLang="en-US" sz="2000" b="1" u="sng" smtClean="0">
                <a:solidFill>
                  <a:srgbClr val="00B050"/>
                </a:solidFill>
                <a:latin typeface="微軟正黑體" panose="020B0604030504040204" pitchFamily="34" charset="-120"/>
                <a:ea typeface="微軟正黑體" panose="020B0604030504040204" pitchFamily="34" charset="-120"/>
              </a:rPr>
              <a:t>王坤</a:t>
            </a:r>
            <a:r>
              <a:rPr lang="zh-TW" altLang="en-US" sz="2000" b="1" u="sng" smtClean="0">
                <a:latin typeface="微軟正黑體" panose="020B0604030504040204" pitchFamily="34" charset="-120"/>
                <a:ea typeface="微軟正黑體" panose="020B0604030504040204" pitchFamily="34" charset="-120"/>
              </a:rPr>
              <a:t>刊登誣衊文章害人，</a:t>
            </a:r>
            <a:r>
              <a:rPr lang="zh-TW" altLang="en-US" sz="2000" b="1" u="sng" smtClean="0">
                <a:solidFill>
                  <a:srgbClr val="C00000"/>
                </a:solidFill>
                <a:latin typeface="微軟正黑體" panose="020B0604030504040204" pitchFamily="34" charset="-120"/>
                <a:ea typeface="微軟正黑體" panose="020B0604030504040204" pitchFamily="34" charset="-120"/>
              </a:rPr>
              <a:t>癌症</a:t>
            </a:r>
            <a:r>
              <a:rPr lang="zh-TW" altLang="en-US" sz="2000" b="1" u="sng" dirty="0">
                <a:solidFill>
                  <a:srgbClr val="C00000"/>
                </a:solidFill>
                <a:latin typeface="微軟正黑體" panose="020B0604030504040204" pitchFamily="34" charset="-120"/>
                <a:ea typeface="微軟正黑體" panose="020B0604030504040204" pitchFamily="34" charset="-120"/>
              </a:rPr>
              <a:t>死亡</a:t>
            </a:r>
            <a:endParaRPr lang="en-US" altLang="zh-TW" sz="2000" b="1" u="sng" dirty="0">
              <a:solidFill>
                <a:srgbClr val="C00000"/>
              </a:solidFill>
              <a:latin typeface="微軟正黑體" panose="020B0604030504040204" pitchFamily="34" charset="-120"/>
              <a:ea typeface="微軟正黑體" panose="020B0604030504040204" pitchFamily="34" charset="-120"/>
            </a:endParaRPr>
          </a:p>
          <a:p>
            <a:pPr fontAlgn="base"/>
            <a:endParaRPr lang="zh-TW" altLang="en-US" sz="2000"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王坤，女，多次在黨員幹部會上強調黨報機構幹部和黨員絕不允許煉法輪功。</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在她的授意</a:t>
            </a:r>
            <a:r>
              <a:rPr lang="zh-TW" altLang="en-US" sz="2000">
                <a:latin typeface="微軟正黑體" panose="020B0604030504040204" pitchFamily="34" charset="-120"/>
                <a:ea typeface="微軟正黑體" panose="020B0604030504040204" pitchFamily="34" charset="-120"/>
              </a:rPr>
              <a:t>下</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長春日報</a:t>
            </a:r>
            <a:r>
              <a:rPr lang="en-US" altLang="zh-TW" sz="2000" smtClean="0">
                <a:latin typeface="微軟正黑體" panose="020B0604030504040204" pitchFamily="34" charset="-120"/>
                <a:ea typeface="微軟正黑體" panose="020B0604030504040204" pitchFamily="34" charset="-120"/>
              </a:rPr>
              <a:t>》</a:t>
            </a:r>
            <a:r>
              <a:rPr lang="zh-TW" altLang="en-US" sz="2000">
                <a:latin typeface="微軟正黑體" panose="020B0604030504040204" pitchFamily="34" charset="-120"/>
                <a:ea typeface="微軟正黑體" panose="020B0604030504040204" pitchFamily="34" charset="-120"/>
              </a:rPr>
              <a:t>、</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長春晚報</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大量刊登與轉載對法輪功的誣陷造謠文章，毒害廣大讀者，影響極壞。</a:t>
            </a: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由於王坤嚴重失德，品行變異，致使單位邪氣上升，行賄成風，</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七、八名幹部被司法部門法辦，</a:t>
            </a:r>
            <a:r>
              <a:rPr lang="zh-TW" altLang="en-US" sz="2000" smtClean="0">
                <a:solidFill>
                  <a:srgbClr val="C00000"/>
                </a:solidFill>
                <a:latin typeface="微軟正黑體" panose="020B0604030504040204" pitchFamily="34" charset="-120"/>
                <a:ea typeface="微軟正黑體" panose="020B0604030504040204" pitchFamily="34" charset="-120"/>
              </a:rPr>
              <a:t>她本人被撤職雙規。</a:t>
            </a:r>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r>
              <a:rPr lang="en-US" altLang="zh-TW" sz="2000" smtClean="0">
                <a:solidFill>
                  <a:srgbClr val="C00000"/>
                </a:solidFill>
                <a:latin typeface="微軟正黑體" panose="020B0604030504040204" pitchFamily="34" charset="-120"/>
                <a:ea typeface="微軟正黑體" panose="020B0604030504040204" pitchFamily="34" charset="-120"/>
              </a:rPr>
              <a:t>2009</a:t>
            </a:r>
            <a:r>
              <a:rPr lang="zh-TW" altLang="en-US" sz="2000" smtClean="0">
                <a:solidFill>
                  <a:srgbClr val="C00000"/>
                </a:solidFill>
                <a:latin typeface="微軟正黑體" panose="020B0604030504040204" pitchFamily="34" charset="-120"/>
                <a:ea typeface="微軟正黑體" panose="020B0604030504040204" pitchFamily="34" charset="-120"/>
              </a:rPr>
              <a:t>年新年期間，</a:t>
            </a:r>
            <a:r>
              <a:rPr lang="en-US" altLang="zh-TW" sz="2000" smtClean="0">
                <a:solidFill>
                  <a:srgbClr val="C00000"/>
                </a:solidFill>
                <a:latin typeface="微軟正黑體" panose="020B0604030504040204" pitchFamily="34" charset="-120"/>
                <a:ea typeface="微軟正黑體" panose="020B0604030504040204" pitchFamily="34" charset="-120"/>
              </a:rPr>
              <a:t>55</a:t>
            </a:r>
            <a:r>
              <a:rPr lang="zh-TW" altLang="en-US" sz="2000" smtClean="0">
                <a:solidFill>
                  <a:srgbClr val="C00000"/>
                </a:solidFill>
                <a:latin typeface="微軟正黑體" panose="020B0604030504040204" pitchFamily="34" charset="-120"/>
                <a:ea typeface="微軟正黑體" panose="020B0604030504040204" pitchFamily="34" charset="-120"/>
              </a:rPr>
              <a:t>歲的王坤遭惡報，死於癌症，</a:t>
            </a:r>
            <a:r>
              <a:rPr lang="zh-TW" altLang="en-US" sz="2000" smtClean="0">
                <a:latin typeface="微軟正黑體" panose="020B0604030504040204" pitchFamily="34" charset="-120"/>
                <a:ea typeface="微軟正黑體" panose="020B0604030504040204" pitchFamily="34" charset="-120"/>
              </a:rPr>
              <a:t>應驗善惡有報的古訓。</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3040151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13400" y="0"/>
            <a:ext cx="9130602" cy="836718"/>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4" name="9-3. 長沙市官員惡報實例"/>
          <p:cNvSpPr txBox="1"/>
          <p:nvPr/>
        </p:nvSpPr>
        <p:spPr>
          <a:xfrm>
            <a:off x="13400" y="125970"/>
            <a:ext cx="9130602" cy="58477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fontAlgn="base"/>
            <a:r>
              <a:rPr lang="en-US" altLang="zh-TW" sz="2400" dirty="0">
                <a:solidFill>
                  <a:schemeClr val="bg1"/>
                </a:solidFill>
                <a:latin typeface="微軟正黑體" panose="020B0604030504040204" pitchFamily="34" charset="-120"/>
                <a:ea typeface="微軟正黑體" panose="020B0604030504040204" pitchFamily="34" charset="-120"/>
              </a:rPr>
              <a:t> </a:t>
            </a:r>
            <a:r>
              <a:rPr lang="en-US" altLang="zh-TW" sz="3200" b="1" dirty="0">
                <a:solidFill>
                  <a:schemeClr val="bg1"/>
                </a:solidFill>
                <a:latin typeface="微軟正黑體" panose="020B0604030504040204" pitchFamily="34" charset="-120"/>
                <a:ea typeface="微軟正黑體" panose="020B0604030504040204" pitchFamily="34" charset="-120"/>
              </a:rPr>
              <a:t>19-8. </a:t>
            </a:r>
            <a:r>
              <a:rPr lang="zh-TW" altLang="en-US" sz="3200" b="1" dirty="0" smtClean="0">
                <a:solidFill>
                  <a:schemeClr val="bg1"/>
                </a:solidFill>
                <a:latin typeface="微軟正黑體" panose="020B0604030504040204" pitchFamily="34" charset="-120"/>
                <a:ea typeface="微軟正黑體" panose="020B0604030504040204" pitchFamily="34" charset="-120"/>
              </a:rPr>
              <a:t>助中共做惡的大陸媒體負責人遭惡報實例</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120232" y="988962"/>
            <a:ext cx="8892480" cy="5324535"/>
          </a:xfrm>
          <a:prstGeom prst="rect">
            <a:avLst/>
          </a:prstGeom>
        </p:spPr>
        <p:txBody>
          <a:bodyPr wrap="square">
            <a:spAutoFit/>
          </a:bodyPr>
          <a:lstStyle/>
          <a:p>
            <a:pPr fontAlgn="base"/>
            <a:r>
              <a:rPr lang="zh-TW" altLang="en-US" sz="2000" b="1" u="sng" dirty="0" smtClean="0">
                <a:latin typeface="微軟正黑體" panose="020B0604030504040204" pitchFamily="34" charset="-120"/>
                <a:ea typeface="微軟正黑體" panose="020B0604030504040204" pitchFamily="34" charset="-120"/>
              </a:rPr>
              <a:t>內蒙古</a:t>
            </a:r>
            <a:r>
              <a:rPr lang="en-US" altLang="zh-TW" sz="2000" b="1" u="sng"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赤峰日報</a:t>
            </a:r>
            <a:r>
              <a:rPr lang="en-US" altLang="zh-TW" sz="2000" b="1" u="sng"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總編</a:t>
            </a:r>
            <a:r>
              <a:rPr lang="zh-TW" altLang="en-US" sz="2000" b="1" u="sng" dirty="0" smtClean="0">
                <a:solidFill>
                  <a:srgbClr val="00B050"/>
                </a:solidFill>
                <a:latin typeface="微軟正黑體" panose="020B0604030504040204" pitchFamily="34" charset="-120"/>
                <a:ea typeface="微軟正黑體" panose="020B0604030504040204" pitchFamily="34" charset="-120"/>
              </a:rPr>
              <a:t>王</a:t>
            </a:r>
            <a:r>
              <a:rPr lang="zh-TW" altLang="en-US" sz="2000" b="1" u="sng" dirty="0">
                <a:solidFill>
                  <a:srgbClr val="00B050"/>
                </a:solidFill>
                <a:latin typeface="微軟正黑體" panose="020B0604030504040204" pitchFamily="34" charset="-120"/>
                <a:ea typeface="微軟正黑體" panose="020B0604030504040204" pitchFamily="34" charset="-120"/>
              </a:rPr>
              <a:t>然</a:t>
            </a:r>
            <a:r>
              <a:rPr lang="zh-TW" altLang="en-US" sz="2000" b="1" u="sng" dirty="0" smtClean="0">
                <a:solidFill>
                  <a:srgbClr val="00B050"/>
                </a:solidFill>
                <a:latin typeface="微軟正黑體" panose="020B0604030504040204" pitchFamily="34" charset="-120"/>
                <a:ea typeface="微軟正黑體" panose="020B0604030504040204" pitchFamily="34" charset="-120"/>
              </a:rPr>
              <a:t>，</a:t>
            </a:r>
            <a:r>
              <a:rPr lang="zh-TW" altLang="en-US" sz="2000" b="1" u="sng" dirty="0" smtClean="0">
                <a:solidFill>
                  <a:srgbClr val="C00000"/>
                </a:solidFill>
                <a:latin typeface="微軟正黑體" panose="020B0604030504040204" pitchFamily="34" charset="-120"/>
                <a:ea typeface="微軟正黑體" panose="020B0604030504040204" pitchFamily="34" charset="-120"/>
              </a:rPr>
              <a:t>遭惡報癌症死亡</a:t>
            </a:r>
            <a:endParaRPr lang="en-US" altLang="zh-TW" sz="2000" b="1"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內蒙古</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赤峰日報</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發表了大量誹謗法輪功的文章，毒害了眾多世人，加劇了當地迫害法輪功學員的形勢，總編王然對此負有重大責任。</a:t>
            </a:r>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dirty="0">
                <a:latin typeface="微軟正黑體" panose="020B0604030504040204" pitchFamily="34" charset="-120"/>
                <a:ea typeface="微軟正黑體" panose="020B0604030504040204" pitchFamily="34" charset="-120"/>
              </a:rPr>
              <a:t>2005</a:t>
            </a:r>
            <a:r>
              <a:rPr lang="zh-TW" altLang="en-US" sz="2000" dirty="0">
                <a:latin typeface="微軟正黑體" panose="020B0604030504040204" pitchFamily="34" charset="-120"/>
                <a:ea typeface="微軟正黑體" panose="020B0604030504040204" pitchFamily="34" charset="-120"/>
              </a:rPr>
              <a:t>年，</a:t>
            </a:r>
            <a:r>
              <a:rPr lang="zh-TW" altLang="en-US" sz="2000" b="1" dirty="0">
                <a:solidFill>
                  <a:srgbClr val="00B050"/>
                </a:solidFill>
                <a:latin typeface="微軟正黑體" panose="020B0604030504040204" pitchFamily="34" charset="-120"/>
                <a:ea typeface="微軟正黑體" panose="020B0604030504040204" pitchFamily="34" charset="-120"/>
              </a:rPr>
              <a:t>王然</a:t>
            </a:r>
            <a:r>
              <a:rPr lang="zh-TW" altLang="en-US" sz="2000" dirty="0">
                <a:latin typeface="微軟正黑體" panose="020B0604030504040204" pitchFamily="34" charset="-120"/>
                <a:ea typeface="微軟正黑體" panose="020B0604030504040204" pitchFamily="34" charset="-120"/>
              </a:rPr>
              <a:t>得</a:t>
            </a:r>
            <a:r>
              <a:rPr lang="zh-TW" altLang="en-US" sz="2000" dirty="0" smtClean="0">
                <a:solidFill>
                  <a:srgbClr val="C00000"/>
                </a:solidFill>
                <a:latin typeface="微軟正黑體" panose="020B0604030504040204" pitchFamily="34" charset="-120"/>
                <a:ea typeface="微軟正黑體" panose="020B0604030504040204" pitchFamily="34" charset="-120"/>
              </a:rPr>
              <a:t>癌症</a:t>
            </a:r>
            <a:r>
              <a:rPr lang="zh-TW" altLang="en-US" sz="2000" dirty="0" smtClean="0">
                <a:latin typeface="微軟正黑體" panose="020B0604030504040204" pitchFamily="34" charset="-120"/>
                <a:ea typeface="微軟正黑體" panose="020B0604030504040204" pitchFamily="34" charset="-120"/>
              </a:rPr>
              <a:t>做一次手術，</a:t>
            </a:r>
            <a:r>
              <a:rPr lang="en-US" altLang="zh-TW" sz="2000" dirty="0" smtClean="0">
                <a:latin typeface="微軟正黑體" panose="020B0604030504040204" pitchFamily="34" charset="-120"/>
                <a:ea typeface="微軟正黑體" panose="020B0604030504040204" pitchFamily="34" charset="-120"/>
              </a:rPr>
              <a:t>2006</a:t>
            </a:r>
            <a:r>
              <a:rPr lang="zh-TW" altLang="en-US" sz="2000" dirty="0">
                <a:latin typeface="微軟正黑體" panose="020B0604030504040204" pitchFamily="34" charset="-120"/>
                <a:ea typeface="微軟正黑體" panose="020B0604030504040204" pitchFamily="34" charset="-120"/>
              </a:rPr>
              <a:t>年再一次</a:t>
            </a:r>
            <a:r>
              <a:rPr lang="zh-TW" altLang="en-US" sz="2000" dirty="0" smtClean="0">
                <a:latin typeface="微軟正黑體" panose="020B0604030504040204" pitchFamily="34" charset="-120"/>
                <a:ea typeface="微軟正黑體" panose="020B0604030504040204" pitchFamily="34" charset="-120"/>
              </a:rPr>
              <a:t>得</a:t>
            </a:r>
            <a:r>
              <a:rPr lang="zh-TW" altLang="en-US" sz="2000" dirty="0" smtClean="0">
                <a:solidFill>
                  <a:srgbClr val="C00000"/>
                </a:solidFill>
                <a:latin typeface="微軟正黑體" panose="020B0604030504040204" pitchFamily="34" charset="-120"/>
                <a:ea typeface="微軟正黑體" panose="020B0604030504040204" pitchFamily="34" charset="-120"/>
              </a:rPr>
              <a:t>癌症後做了換肝手術</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solidFill>
                  <a:srgbClr val="C00000"/>
                </a:solidFill>
                <a:latin typeface="微軟正黑體" panose="020B0604030504040204" pitchFamily="34" charset="-120"/>
                <a:ea typeface="微軟正黑體" panose="020B0604030504040204" pitchFamily="34" charset="-120"/>
              </a:rPr>
              <a:t>無效死亡，當年約五十三、四歲。</a:t>
            </a:r>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en-US" altLang="zh-TW" sz="2000" b="1" u="sng"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赤峰日報</a:t>
            </a:r>
            <a:r>
              <a:rPr lang="en-US" altLang="zh-TW" sz="2000" b="1" u="sng"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副主編（原</a:t>
            </a:r>
            <a:r>
              <a:rPr lang="en-US" altLang="zh-TW" sz="2000" b="1" u="sng"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紅山晚報</a:t>
            </a:r>
            <a:r>
              <a:rPr lang="en-US" altLang="zh-TW" sz="2000" b="1" u="sng"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總編）</a:t>
            </a:r>
            <a:r>
              <a:rPr lang="zh-TW" altLang="en-US" sz="2000" b="1" u="sng" dirty="0" smtClean="0">
                <a:solidFill>
                  <a:srgbClr val="00B050"/>
                </a:solidFill>
                <a:latin typeface="微軟正黑體" panose="020B0604030504040204" pitchFamily="34" charset="-120"/>
                <a:ea typeface="微軟正黑體" panose="020B0604030504040204" pitchFamily="34" charset="-120"/>
              </a:rPr>
              <a:t>展國龍</a:t>
            </a:r>
            <a:r>
              <a:rPr lang="zh-TW" altLang="en-US" sz="2000" b="1" u="sng" dirty="0" smtClean="0">
                <a:latin typeface="微軟正黑體" panose="020B0604030504040204" pitchFamily="34" charset="-120"/>
                <a:ea typeface="微軟正黑體" panose="020B0604030504040204" pitchFamily="34" charset="-120"/>
              </a:rPr>
              <a:t>，</a:t>
            </a:r>
            <a:r>
              <a:rPr lang="zh-TW" altLang="en-US" sz="2000" b="1" u="sng" dirty="0" smtClean="0">
                <a:solidFill>
                  <a:srgbClr val="C00000"/>
                </a:solidFill>
                <a:latin typeface="微軟正黑體" panose="020B0604030504040204" pitchFamily="34" charset="-120"/>
                <a:ea typeface="微軟正黑體" panose="020B0604030504040204" pitchFamily="34" charset="-120"/>
              </a:rPr>
              <a:t>車禍死亡</a:t>
            </a:r>
            <a:endParaRPr lang="en-US" altLang="zh-TW" sz="2000" b="1"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展國龍任</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紅山晚報</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總編期間，積極參與誹謗法輪功，最終落得可悲的下場。</a:t>
            </a:r>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2008</a:t>
            </a:r>
            <a:r>
              <a:rPr lang="zh-TW" altLang="en-US" sz="2000" dirty="0" smtClean="0">
                <a:latin typeface="微軟正黑體" panose="020B0604030504040204" pitchFamily="34" charset="-120"/>
                <a:ea typeface="微軟正黑體" panose="020B0604030504040204" pitchFamily="34" charset="-120"/>
              </a:rPr>
              <a:t>年開自家車回老家途中，車被一輛重型貨車從後面撞碎，</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solidFill>
                  <a:srgbClr val="C00000"/>
                </a:solidFill>
                <a:latin typeface="微軟正黑體" panose="020B0604030504040204" pitchFamily="34" charset="-120"/>
                <a:ea typeface="微軟正黑體" panose="020B0604030504040204" pitchFamily="34" charset="-120"/>
              </a:rPr>
              <a:t>他和他母親、保姆三人當場死亡，年四十九歲。</a:t>
            </a:r>
            <a:endParaRPr lang="en-US" altLang="zh-TW" sz="2000" dirty="0">
              <a:solidFill>
                <a:srgbClr val="C00000"/>
              </a:solidFill>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b="1" u="sng"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甘肅日報</a:t>
            </a:r>
            <a:r>
              <a:rPr lang="en-US" altLang="zh-TW" sz="2000" b="1" u="sng"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社社長，</a:t>
            </a:r>
            <a:r>
              <a:rPr lang="zh-TW" altLang="en-US" sz="2000" b="1" u="sng" dirty="0" smtClean="0">
                <a:solidFill>
                  <a:srgbClr val="00B050"/>
                </a:solidFill>
                <a:latin typeface="微軟正黑體" panose="020B0604030504040204" pitchFamily="34" charset="-120"/>
                <a:ea typeface="微軟正黑體" panose="020B0604030504040204" pitchFamily="34" charset="-120"/>
              </a:rPr>
              <a:t>石星光</a:t>
            </a:r>
            <a:r>
              <a:rPr lang="zh-TW" altLang="en-US" sz="2000" u="sng" dirty="0" smtClean="0">
                <a:latin typeface="微軟正黑體" panose="020B0604030504040204" pitchFamily="34" charset="-120"/>
                <a:ea typeface="微軟正黑體" panose="020B0604030504040204" pitchFamily="34" charset="-120"/>
              </a:rPr>
              <a:t>，</a:t>
            </a:r>
            <a:r>
              <a:rPr lang="zh-TW" altLang="en-US" sz="2000" b="1" u="sng" dirty="0" smtClean="0">
                <a:solidFill>
                  <a:srgbClr val="C00000"/>
                </a:solidFill>
                <a:latin typeface="微軟正黑體" panose="020B0604030504040204" pitchFamily="34" charset="-120"/>
                <a:ea typeface="微軟正黑體" panose="020B0604030504040204" pitchFamily="34" charset="-120"/>
              </a:rPr>
              <a:t>惡報死亡</a:t>
            </a:r>
            <a:endParaRPr lang="zh-TW" altLang="en-US" sz="2000" u="sng" dirty="0">
              <a:solidFill>
                <a:srgbClr val="C00000"/>
              </a:solidFill>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石星光，</a:t>
            </a:r>
            <a:r>
              <a:rPr lang="en-US" altLang="zh-TW" sz="2000" dirty="0">
                <a:latin typeface="微軟正黑體" panose="020B0604030504040204" pitchFamily="34" charset="-120"/>
                <a:ea typeface="微軟正黑體" panose="020B0604030504040204" pitchFamily="34" charset="-120"/>
              </a:rPr>
              <a:t>1999</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a:t>
            </a:r>
            <a:r>
              <a:rPr lang="zh-TW" altLang="en-US" sz="2000" dirty="0">
                <a:latin typeface="微軟正黑體" panose="020B0604030504040204" pitchFamily="34" charset="-120"/>
                <a:ea typeface="微軟正黑體" panose="020B0604030504040204" pitchFamily="34" charset="-120"/>
              </a:rPr>
              <a:t>月到</a:t>
            </a:r>
            <a:r>
              <a:rPr lang="en-US" altLang="zh-TW" sz="2000" dirty="0">
                <a:latin typeface="微軟正黑體" panose="020B0604030504040204" pitchFamily="34" charset="-120"/>
                <a:ea typeface="微軟正黑體" panose="020B0604030504040204" pitchFamily="34" charset="-120"/>
              </a:rPr>
              <a:t>2005</a:t>
            </a:r>
            <a:r>
              <a:rPr lang="zh-TW" altLang="en-US" sz="2000" dirty="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3</a:t>
            </a:r>
            <a:r>
              <a:rPr lang="zh-TW" altLang="en-US" sz="2000" dirty="0" smtClean="0">
                <a:latin typeface="微軟正黑體" panose="020B0604030504040204" pitchFamily="34" charset="-120"/>
                <a:ea typeface="微軟正黑體" panose="020B0604030504040204" pitchFamily="34" charset="-120"/>
              </a:rPr>
              <a:t>月任省委宣傳部副部長兼</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甘肅日報</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社社長。</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甘肅日報</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在中共迫害法輪功期間，充當了造謠和傳播謊言的工具，對毒害世人起到了極壞的作用，石星光當時任甘肅省宣傳部副部長兼</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甘肅日報</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社社長，造下很大的罪業。</a:t>
            </a:r>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dirty="0">
                <a:latin typeface="微軟正黑體" panose="020B0604030504040204" pitchFamily="34" charset="-120"/>
                <a:ea typeface="微軟正黑體" panose="020B0604030504040204" pitchFamily="34" charset="-120"/>
              </a:rPr>
              <a:t>2005</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16</a:t>
            </a:r>
            <a:r>
              <a:rPr lang="zh-TW" altLang="en-US" sz="2000" dirty="0">
                <a:latin typeface="微軟正黑體" panose="020B0604030504040204" pitchFamily="34" charset="-120"/>
                <a:ea typeface="微軟正黑體" panose="020B0604030504040204" pitchFamily="34" charset="-120"/>
              </a:rPr>
              <a:t>日上午</a:t>
            </a:r>
            <a:r>
              <a:rPr lang="en-US" altLang="zh-TW" sz="2000" dirty="0" smtClean="0">
                <a:latin typeface="微軟正黑體" panose="020B0604030504040204" pitchFamily="34" charset="-120"/>
                <a:ea typeface="微軟正黑體" panose="020B0604030504040204" pitchFamily="34" charset="-120"/>
              </a:rPr>
              <a:t>10</a:t>
            </a:r>
            <a:r>
              <a:rPr lang="zh-TW" altLang="en-US" sz="2000" dirty="0" smtClean="0">
                <a:latin typeface="微軟正黑體" panose="020B0604030504040204" pitchFamily="34" charset="-120"/>
                <a:ea typeface="微軟正黑體" panose="020B0604030504040204" pitchFamily="34" charset="-120"/>
              </a:rPr>
              <a:t>時，</a:t>
            </a:r>
            <a:r>
              <a:rPr lang="zh-TW" altLang="en-US" sz="2000" b="1" dirty="0" smtClean="0">
                <a:solidFill>
                  <a:srgbClr val="00B050"/>
                </a:solidFill>
                <a:latin typeface="微軟正黑體" panose="020B0604030504040204" pitchFamily="34" charset="-120"/>
                <a:ea typeface="微軟正黑體" panose="020B0604030504040204" pitchFamily="34" charset="-120"/>
              </a:rPr>
              <a:t>石星光</a:t>
            </a:r>
            <a:r>
              <a:rPr lang="zh-TW" altLang="en-US" sz="2000" dirty="0" smtClean="0">
                <a:solidFill>
                  <a:srgbClr val="C00000"/>
                </a:solidFill>
                <a:latin typeface="微軟正黑體" panose="020B0604030504040204" pitchFamily="34" charset="-120"/>
                <a:ea typeface="微軟正黑體" panose="020B0604030504040204" pitchFamily="34" charset="-120"/>
              </a:rPr>
              <a:t>在蘭州被刑滿釋放人員入室殺死。</a:t>
            </a:r>
            <a:endParaRPr lang="zh-TW" altLang="en-US" sz="2000"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091486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a:t>
            </a:r>
            <a:r>
              <a:rPr b="1" kern="0" dirty="0" err="1"/>
              <a:t>XX市官員惡報實例</a:t>
            </a:r>
            <a:endParaRPr b="1" kern="0" dirty="0"/>
          </a:p>
        </p:txBody>
      </p:sp>
      <p:grpSp>
        <p:nvGrpSpPr>
          <p:cNvPr id="169" name="矩形 3"/>
          <p:cNvGrpSpPr/>
          <p:nvPr/>
        </p:nvGrpSpPr>
        <p:grpSpPr>
          <a:xfrm>
            <a:off x="13399" y="-2"/>
            <a:ext cx="9130603" cy="836718"/>
            <a:chOff x="-1" y="-2"/>
            <a:chExt cx="12985745" cy="1189997"/>
          </a:xfrm>
          <a:solidFill>
            <a:schemeClr val="accent2">
              <a:lumMod val="75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19</a:t>
              </a:r>
              <a:r>
                <a:rPr sz="3600" b="1" kern="0" dirty="0"/>
                <a:t>-</a:t>
              </a:r>
              <a:r>
                <a:rPr lang="en-US" sz="3600" b="1" kern="0" dirty="0"/>
                <a:t>9</a:t>
              </a:r>
              <a:r>
                <a:rPr sz="3600" b="1" kern="0" dirty="0"/>
                <a:t>. </a:t>
              </a:r>
              <a:r>
                <a:rPr lang="zh-TW" altLang="en-US" sz="3600" b="1" kern="0" dirty="0" smtClean="0"/>
                <a:t>大連</a:t>
              </a:r>
              <a:r>
                <a:rPr sz="3600" b="1" kern="0" dirty="0" smtClean="0"/>
                <a:t>市</a:t>
              </a:r>
              <a:endParaRPr sz="3600"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a:solidFill>
                  <a:srgbClr val="EF5FA7">
                    <a:hueOff val="-146070"/>
                    <a:satOff val="-10048"/>
                    <a:lumOff val="-30626"/>
                  </a:srgbClr>
                </a:solidFill>
              </a:rPr>
              <a:t>善報</a:t>
            </a:r>
            <a:r>
              <a:rPr lang="en-US" altLang="ja-JP" sz="4000" b="1" kern="0" dirty="0">
                <a:solidFill>
                  <a:srgbClr val="EF5FA7">
                    <a:hueOff val="-146070"/>
                    <a:satOff val="-10048"/>
                    <a:lumOff val="-30626"/>
                  </a:srgbClr>
                </a:solidFill>
              </a:rPr>
              <a:t>1</a:t>
            </a:r>
          </a:p>
        </p:txBody>
      </p:sp>
      <p:sp>
        <p:nvSpPr>
          <p:cNvPr id="2" name="Rectangle 1"/>
          <p:cNvSpPr/>
          <p:nvPr/>
        </p:nvSpPr>
        <p:spPr>
          <a:xfrm>
            <a:off x="13399" y="953423"/>
            <a:ext cx="9130601" cy="59400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latin typeface="微軟正黑體" panose="020B0604030504040204" pitchFamily="34" charset="-120"/>
                <a:ea typeface="微軟正黑體" panose="020B0604030504040204" pitchFamily="34" charset="-120"/>
              </a:rPr>
              <a:t>不慎被電鋸重傷　幸得法輪大法救命</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明慧網二零一四年一月十二日</a:t>
            </a:r>
            <a:r>
              <a:rPr lang="en-US" altLang="zh-TW" sz="200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a:p>
            <a:pPr fontAlgn="base"/>
            <a:endParaRPr lang="en-US" altLang="zh-TW"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我叫</a:t>
            </a:r>
            <a:r>
              <a:rPr lang="zh-TW" altLang="en-US" dirty="0">
                <a:solidFill>
                  <a:srgbClr val="0070C0"/>
                </a:solidFill>
                <a:latin typeface="微軟正黑體" panose="020B0604030504040204" pitchFamily="34" charset="-120"/>
                <a:ea typeface="微軟正黑體" panose="020B0604030504040204" pitchFamily="34" charset="-120"/>
              </a:rPr>
              <a:t>王英</a:t>
            </a:r>
            <a:r>
              <a:rPr lang="zh-TW" altLang="en-US" dirty="0">
                <a:latin typeface="微軟正黑體" panose="020B0604030504040204" pitchFamily="34" charset="-120"/>
                <a:ea typeface="微軟正黑體" panose="020B0604030504040204" pitchFamily="34" charset="-120"/>
              </a:rPr>
              <a:t>，</a:t>
            </a:r>
            <a:r>
              <a:rPr lang="zh-TW" altLang="en-US">
                <a:latin typeface="微軟正黑體" panose="020B0604030504040204" pitchFamily="34" charset="-120"/>
                <a:ea typeface="微軟正黑體" panose="020B0604030504040204" pitchFamily="34" charset="-120"/>
              </a:rPr>
              <a:t>今年</a:t>
            </a:r>
            <a:r>
              <a:rPr lang="en-US" altLang="zh-TW" smtClean="0">
                <a:latin typeface="微軟正黑體" panose="020B0604030504040204" pitchFamily="34" charset="-120"/>
                <a:ea typeface="微軟正黑體" panose="020B0604030504040204" pitchFamily="34" charset="-120"/>
              </a:rPr>
              <a:t>58</a:t>
            </a:r>
            <a:r>
              <a:rPr lang="zh-TW" altLang="en-US" smtClean="0">
                <a:latin typeface="微軟正黑體" panose="020B0604030504040204" pitchFamily="34" charset="-120"/>
                <a:ea typeface="微軟正黑體" panose="020B0604030504040204" pitchFamily="34" charset="-120"/>
              </a:rPr>
              <a:t>歲，是遼寧省</a:t>
            </a:r>
            <a:r>
              <a:rPr lang="zh-TW" altLang="en-US" smtClean="0">
                <a:solidFill>
                  <a:srgbClr val="0070C0"/>
                </a:solidFill>
                <a:latin typeface="微軟正黑體" panose="020B0604030504040204" pitchFamily="34" charset="-120"/>
                <a:ea typeface="微軟正黑體" panose="020B0604030504040204" pitchFamily="34" charset="-120"/>
              </a:rPr>
              <a:t>大連市普蘭店</a:t>
            </a:r>
            <a:r>
              <a:rPr lang="zh-TW" altLang="en-US" smtClean="0">
                <a:latin typeface="微軟正黑體" panose="020B0604030504040204" pitchFamily="34" charset="-120"/>
                <a:ea typeface="微軟正黑體" panose="020B0604030504040204" pitchFamily="34" charset="-120"/>
              </a:rPr>
              <a:t>樂甲鄉沙河村劉屯村民。</a:t>
            </a:r>
            <a:endParaRPr lang="en-US" altLang="zh-TW" dirty="0">
              <a:latin typeface="微軟正黑體" panose="020B0604030504040204" pitchFamily="34" charset="-120"/>
              <a:ea typeface="微軟正黑體" panose="020B0604030504040204" pitchFamily="34" charset="-120"/>
            </a:endParaRPr>
          </a:p>
          <a:p>
            <a:pPr fontAlgn="base"/>
            <a:r>
              <a:rPr lang="zh-TW" altLang="en-US" smtClean="0">
                <a:latin typeface="微軟正黑體" panose="020B0604030504040204" pitchFamily="34" charset="-120"/>
                <a:ea typeface="微軟正黑體" panose="020B0604030504040204" pitchFamily="34" charset="-120"/>
              </a:rPr>
              <a:t>我叔叔和嬸嬸是修煉法輪大法的。他們都跟我講法輪功真相，講法輪大法如何好，相信大法會有福報，遇到危難時，誠心念「法輪大法好」會得到神佛的護佑、化險為夷。</a:t>
            </a:r>
            <a:endParaRPr lang="en-US" altLang="zh-TW" dirty="0">
              <a:latin typeface="微軟正黑體" panose="020B0604030504040204" pitchFamily="34" charset="-120"/>
              <a:ea typeface="微軟正黑體" panose="020B0604030504040204" pitchFamily="34" charset="-120"/>
            </a:endParaRPr>
          </a:p>
          <a:p>
            <a:pPr fontAlgn="base"/>
            <a:r>
              <a:rPr lang="zh-TW" altLang="en-US" smtClean="0">
                <a:latin typeface="微軟正黑體" panose="020B0604030504040204" pitchFamily="34" charset="-120"/>
                <a:ea typeface="微軟正黑體" panose="020B0604030504040204" pitchFamily="34" charset="-120"/>
              </a:rPr>
              <a:t>我非常相信，因為我叔叔和嬸嬸是村裡眾所周知的好人，他們說的話我都聽、都相信。</a:t>
            </a:r>
            <a:endParaRPr lang="en-US" altLang="zh-TW" dirty="0">
              <a:latin typeface="微軟正黑體" panose="020B0604030504040204" pitchFamily="34" charset="-120"/>
              <a:ea typeface="微軟正黑體" panose="020B0604030504040204" pitchFamily="34" charset="-120"/>
            </a:endParaRPr>
          </a:p>
          <a:p>
            <a:pPr fontAlgn="base"/>
            <a:endParaRPr lang="zh-TW" altLang="en-US" dirty="0">
              <a:latin typeface="微軟正黑體" panose="020B0604030504040204" pitchFamily="34" charset="-120"/>
              <a:ea typeface="微軟正黑體" panose="020B0604030504040204" pitchFamily="34" charset="-120"/>
            </a:endParaRPr>
          </a:p>
          <a:p>
            <a:pPr fontAlgn="base"/>
            <a:r>
              <a:rPr lang="zh-TW" altLang="en-US" smtClean="0">
                <a:latin typeface="微軟正黑體" panose="020B0604030504040204" pitchFamily="34" charset="-120"/>
                <a:ea typeface="微軟正黑體" panose="020B0604030504040204" pitchFamily="34" charset="-120"/>
              </a:rPr>
              <a:t>我們這兒有個習慣，每年入冬，家家都準備些劈材，取暖或燒火做飯用。</a:t>
            </a:r>
            <a:endParaRPr lang="en-US" altLang="zh-TW" dirty="0">
              <a:latin typeface="微軟正黑體" panose="020B0604030504040204" pitchFamily="34" charset="-120"/>
              <a:ea typeface="微軟正黑體" panose="020B0604030504040204" pitchFamily="34" charset="-120"/>
            </a:endParaRPr>
          </a:p>
          <a:p>
            <a:pPr fontAlgn="base"/>
            <a:r>
              <a:rPr lang="en-US" altLang="zh-TW" dirty="0">
                <a:latin typeface="微軟正黑體" panose="020B0604030504040204" pitchFamily="34" charset="-120"/>
                <a:ea typeface="微軟正黑體" panose="020B0604030504040204" pitchFamily="34" charset="-120"/>
              </a:rPr>
              <a:t>2013</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11</a:t>
            </a:r>
            <a:r>
              <a:rPr lang="zh-TW" altLang="en-US">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26</a:t>
            </a:r>
            <a:r>
              <a:rPr lang="zh-TW" altLang="en-US" smtClean="0">
                <a:latin typeface="微軟正黑體" panose="020B0604030504040204" pitchFamily="34" charset="-120"/>
                <a:ea typeface="微軟正黑體" panose="020B0604030504040204" pitchFamily="34" charset="-120"/>
              </a:rPr>
              <a:t>日下午三點多鐘，我和老伴在家後院用電鋸鋸木頭，他鋸，我在旁邊用手扶著木頭，鋸掉一段，我再把木頭往前推一段。木頭鋸的越短，我就越靠近電鋸，突然我的圍巾被鋸齒掛住了，我的頭瞬間被拉下來，電鋸從我的下巴正中鋸開了，脖子和前胸的皮也被掛扯開。剎那間我和老伴都驚呆了，還好老伴兒及時回過神兒，停了電。鋸齒把我下巴的皮肉都鋸爛了，還鋸到了下巴骨，血流不止。我雙手捂著下巴，心裡不停念著「法輪大法好」，坐車直奔安波理療醫院。說也奇，這麼重的鋸傷，可我一點不覺疼。</a:t>
            </a:r>
            <a:endParaRPr lang="en-US" altLang="zh-TW" dirty="0">
              <a:latin typeface="微軟正黑體" panose="020B0604030504040204" pitchFamily="34" charset="-120"/>
              <a:ea typeface="微軟正黑體" panose="020B0604030504040204" pitchFamily="34" charset="-120"/>
            </a:endParaRPr>
          </a:p>
          <a:p>
            <a:pPr fontAlgn="base"/>
            <a:endParaRPr lang="en-US" altLang="zh-TW" dirty="0">
              <a:latin typeface="微軟正黑體" panose="020B0604030504040204" pitchFamily="34" charset="-120"/>
              <a:ea typeface="微軟正黑體" panose="020B0604030504040204" pitchFamily="34" charset="-120"/>
            </a:endParaRPr>
          </a:p>
          <a:p>
            <a:pPr fontAlgn="base"/>
            <a:r>
              <a:rPr lang="zh-TW" altLang="en-US" smtClean="0">
                <a:latin typeface="微軟正黑體" panose="020B0604030504040204" pitchFamily="34" charset="-120"/>
                <a:ea typeface="微軟正黑體" panose="020B0604030504040204" pitchFamily="34" charset="-120"/>
              </a:rPr>
              <a:t>到醫院時，我的前胸和兩隻袖子都是血，醫生用剪子把衣服豁開才脫下來。在醫院縫了一百多針，我想等麻藥勁過了就該疼了，我不停的念「法輪大法好」，結果麻藥勁過了也沒疼。本想怎麼也得住半個月院，沒想到傷口好得非常快。</a:t>
            </a:r>
            <a:r>
              <a:rPr lang="en-US" altLang="zh-TW" smtClean="0">
                <a:latin typeface="微軟正黑體" panose="020B0604030504040204" pitchFamily="34" charset="-120"/>
                <a:ea typeface="微軟正黑體" panose="020B0604030504040204" pitchFamily="34" charset="-120"/>
              </a:rPr>
              <a:t>2013</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12</a:t>
            </a:r>
            <a:r>
              <a:rPr lang="zh-TW" altLang="en-US">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4</a:t>
            </a:r>
            <a:r>
              <a:rPr lang="zh-TW" altLang="en-US" smtClean="0">
                <a:latin typeface="微軟正黑體" panose="020B0604030504040204" pitchFamily="34" charset="-120"/>
                <a:ea typeface="微軟正黑體" panose="020B0604030504040204" pitchFamily="34" charset="-120"/>
              </a:rPr>
              <a:t>日我就出醫院了，前後共住院</a:t>
            </a:r>
            <a:r>
              <a:rPr lang="en-US" altLang="zh-TW" smtClean="0">
                <a:latin typeface="微軟正黑體" panose="020B0604030504040204" pitchFamily="34" charset="-120"/>
                <a:ea typeface="微軟正黑體" panose="020B0604030504040204" pitchFamily="34" charset="-120"/>
              </a:rPr>
              <a:t>8</a:t>
            </a:r>
            <a:r>
              <a:rPr lang="zh-TW" altLang="en-US" smtClean="0">
                <a:latin typeface="微軟正黑體" panose="020B0604030504040204" pitchFamily="34" charset="-120"/>
                <a:ea typeface="微軟正黑體" panose="020B0604030504040204" pitchFamily="34" charset="-120"/>
              </a:rPr>
              <a:t>天。醫護人員都說：「太神了！傷的這麼重，好的這麼快，真是奇跡！」</a:t>
            </a:r>
            <a:endParaRPr lang="en-US" altLang="zh-TW" dirty="0">
              <a:latin typeface="微軟正黑體" panose="020B0604030504040204" pitchFamily="34" charset="-120"/>
              <a:ea typeface="微軟正黑體" panose="020B0604030504040204" pitchFamily="34" charset="-120"/>
            </a:endParaRPr>
          </a:p>
          <a:p>
            <a:pPr fontAlgn="base"/>
            <a:r>
              <a:rPr lang="zh-TW" altLang="en-US" smtClean="0">
                <a:latin typeface="微軟正黑體" panose="020B0604030504040204" pitchFamily="34" charset="-120"/>
                <a:ea typeface="微軟正黑體" panose="020B0604030504040204" pitchFamily="34" charset="-120"/>
              </a:rPr>
              <a:t>這件事在我們村傳開了，大家都很震驚，趕來看我，大家也因此都知道法輪大法好，</a:t>
            </a:r>
            <a:endParaRPr lang="en-US" altLang="zh-TW" dirty="0">
              <a:latin typeface="微軟正黑體" panose="020B0604030504040204" pitchFamily="34" charset="-120"/>
              <a:ea typeface="微軟正黑體" panose="020B0604030504040204" pitchFamily="34" charset="-120"/>
            </a:endParaRPr>
          </a:p>
          <a:p>
            <a:pPr fontAlgn="base"/>
            <a:r>
              <a:rPr lang="zh-TW" altLang="en-US" smtClean="0">
                <a:latin typeface="微軟正黑體" panose="020B0604030504040204" pitchFamily="34" charset="-120"/>
                <a:ea typeface="微軟正黑體" panose="020B0604030504040204" pitchFamily="34" charset="-120"/>
              </a:rPr>
              <a:t>相信法輪大法好。</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9632256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940993" y="1"/>
            <a:ext cx="4847381" cy="6843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831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188640"/>
            <a:ext cx="5971507"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3</a:t>
            </a:r>
            <a:r>
              <a:rPr lang="en-US" altLang="zh-TW" sz="3200" b="1">
                <a:latin typeface="微軟正黑體" panose="020B0604030504040204" pitchFamily="34" charset="-120"/>
                <a:ea typeface="微軟正黑體" panose="020B0604030504040204" pitchFamily="34" charset="-120"/>
              </a:rPr>
              <a:t>. </a:t>
            </a:r>
            <a:r>
              <a:rPr lang="zh-TW" altLang="en-US" sz="3200" b="1" smtClean="0">
                <a:latin typeface="微軟正黑體" panose="020B0604030504040204" pitchFamily="34" charset="-120"/>
                <a:ea typeface="微軟正黑體" panose="020B0604030504040204" pitchFamily="34" charset="-120"/>
              </a:rPr>
              <a:t>中共在遼寧省迫害法輪功罪狀</a:t>
            </a:r>
            <a:endParaRPr lang="zh-TW" altLang="en-US" sz="3200" b="1" dirty="0">
              <a:latin typeface="微軟正黑體" panose="020B0604030504040204" pitchFamily="34" charset="-120"/>
              <a:ea typeface="微軟正黑體" panose="020B0604030504040204" pitchFamily="34" charset="-120"/>
            </a:endParaRPr>
          </a:p>
        </p:txBody>
      </p:sp>
      <p:sp>
        <p:nvSpPr>
          <p:cNvPr id="4" name="矩形 3"/>
          <p:cNvSpPr/>
          <p:nvPr/>
        </p:nvSpPr>
        <p:spPr>
          <a:xfrm>
            <a:off x="539552" y="980728"/>
            <a:ext cx="7920880" cy="4678204"/>
          </a:xfrm>
          <a:prstGeom prst="rect">
            <a:avLst/>
          </a:prstGeom>
        </p:spPr>
        <p:txBody>
          <a:bodyPr wrap="square">
            <a:spAutoFit/>
          </a:bodyPr>
          <a:lstStyle/>
          <a:p>
            <a:pPr lvl="0"/>
            <a:r>
              <a:rPr lang="zh-TW" altLang="en-US" sz="2000" b="1" dirty="0" smtClean="0">
                <a:solidFill>
                  <a:prstClr val="black"/>
                </a:solidFill>
                <a:latin typeface="微軟正黑體" panose="020B0604030504040204" pitchFamily="34" charset="-120"/>
                <a:ea typeface="微軟正黑體" panose="020B0604030504040204" pitchFamily="34" charset="-120"/>
              </a:rPr>
              <a:t>一、以譭謗佛像害人罪孽如山</a:t>
            </a:r>
            <a:endParaRPr lang="en-US" altLang="zh-TW" sz="2000" b="1" dirty="0">
              <a:solidFill>
                <a:prstClr val="black"/>
              </a:solidFill>
              <a:latin typeface="微軟正黑體" panose="020B0604030504040204" pitchFamily="34" charset="-120"/>
              <a:ea typeface="微軟正黑體" panose="020B0604030504040204" pitchFamily="34" charset="-120"/>
            </a:endParaRPr>
          </a:p>
          <a:p>
            <a:pPr lvl="0"/>
            <a:endParaRPr lang="en-US" altLang="zh-TW" sz="2000" b="1" dirty="0">
              <a:solidFill>
                <a:prstClr val="black"/>
              </a:solidFill>
              <a:latin typeface="微軟正黑體" panose="020B0604030504040204" pitchFamily="34" charset="-120"/>
              <a:ea typeface="微軟正黑體" panose="020B0604030504040204" pitchFamily="34" charset="-120"/>
            </a:endParaRPr>
          </a:p>
          <a:p>
            <a:r>
              <a:rPr lang="zh-TW" altLang="en-US" sz="2000" b="1" dirty="0" smtClean="0">
                <a:latin typeface="微軟正黑體" panose="020B0604030504040204" pitchFamily="34" charset="-120"/>
                <a:ea typeface="微軟正黑體" panose="020B0604030504040204" pitchFamily="34" charset="-120"/>
              </a:rPr>
              <a:t>二</a:t>
            </a:r>
            <a:r>
              <a:rPr lang="zh-TW" altLang="zh-TW" sz="2000" b="1" dirty="0" smtClean="0">
                <a:latin typeface="微軟正黑體" panose="020B0604030504040204" pitchFamily="34" charset="-120"/>
                <a:ea typeface="微軟正黑體" panose="020B0604030504040204" pitchFamily="34" charset="-120"/>
              </a:rPr>
              <a:t>、大搜捕強制洗腦迫害</a:t>
            </a:r>
            <a:endParaRPr lang="en-US" altLang="zh-TW" sz="2000" b="1" dirty="0">
              <a:latin typeface="微軟正黑體" panose="020B0604030504040204" pitchFamily="34" charset="-120"/>
              <a:ea typeface="微軟正黑體" panose="020B0604030504040204" pitchFamily="34" charset="-120"/>
            </a:endParaRPr>
          </a:p>
          <a:p>
            <a:endParaRPr lang="zh-TW" altLang="zh-TW" sz="2000" b="1" dirty="0">
              <a:latin typeface="微軟正黑體" panose="020B0604030504040204" pitchFamily="34" charset="-120"/>
              <a:ea typeface="微軟正黑體" panose="020B0604030504040204" pitchFamily="34" charset="-120"/>
            </a:endParaRPr>
          </a:p>
          <a:p>
            <a:r>
              <a:rPr lang="zh-TW" altLang="en-US" sz="2000" b="1" dirty="0" smtClean="0">
                <a:latin typeface="微軟正黑體" panose="020B0604030504040204" pitchFamily="34" charset="-120"/>
                <a:ea typeface="微軟正黑體" panose="020B0604030504040204" pitchFamily="34" charset="-120"/>
              </a:rPr>
              <a:t>三、百種酷刑、兇殘虐殺</a:t>
            </a:r>
            <a:endParaRPr lang="en-US" altLang="zh-TW" sz="2000" b="1" dirty="0">
              <a:latin typeface="微軟正黑體" panose="020B0604030504040204" pitchFamily="34" charset="-120"/>
              <a:ea typeface="微軟正黑體" panose="020B0604030504040204" pitchFamily="34" charset="-120"/>
            </a:endParaRPr>
          </a:p>
          <a:p>
            <a:endParaRPr lang="zh-TW" altLang="en-US" sz="2000" b="1" dirty="0">
              <a:latin typeface="微軟正黑體" panose="020B0604030504040204" pitchFamily="34" charset="-120"/>
              <a:ea typeface="微軟正黑體" panose="020B0604030504040204" pitchFamily="34" charset="-120"/>
            </a:endParaRPr>
          </a:p>
          <a:p>
            <a:r>
              <a:rPr lang="zh-TW" altLang="en-US" sz="2000" b="1" dirty="0" smtClean="0">
                <a:solidFill>
                  <a:srgbClr val="C00000"/>
                </a:solidFill>
                <a:latin typeface="微軟正黑體" panose="020B0604030504040204" pitchFamily="34" charset="-120"/>
                <a:ea typeface="微軟正黑體" panose="020B0604030504040204" pitchFamily="34" charset="-120"/>
              </a:rPr>
              <a:t>四、樹馬三家勞教所黑樣板禍亂全國</a:t>
            </a:r>
            <a:endParaRPr lang="en-US" altLang="zh-TW" sz="2000" b="1" dirty="0">
              <a:solidFill>
                <a:srgbClr val="C00000"/>
              </a:solidFill>
              <a:latin typeface="微軟正黑體" panose="020B0604030504040204" pitchFamily="34" charset="-120"/>
              <a:ea typeface="微軟正黑體" panose="020B0604030504040204" pitchFamily="34" charset="-120"/>
            </a:endParaRPr>
          </a:p>
          <a:p>
            <a:endParaRPr lang="en-US" altLang="zh-TW" sz="2000" b="1" dirty="0">
              <a:solidFill>
                <a:srgbClr val="C00000"/>
              </a:solidFill>
              <a:latin typeface="微軟正黑體" panose="020B0604030504040204" pitchFamily="34" charset="-120"/>
              <a:ea typeface="微軟正黑體" panose="020B0604030504040204" pitchFamily="34" charset="-120"/>
            </a:endParaRPr>
          </a:p>
          <a:p>
            <a:r>
              <a:rPr lang="zh-TW" altLang="en-US" sz="2000" b="1" dirty="0" smtClean="0">
                <a:solidFill>
                  <a:srgbClr val="C00000"/>
                </a:solidFill>
                <a:latin typeface="微軟正黑體" panose="020B0604030504040204" pitchFamily="34" charset="-120"/>
                <a:ea typeface="微軟正黑體" panose="020B0604030504040204" pitchFamily="34" charset="-120"/>
              </a:rPr>
              <a:t>五、薄熙來是活摘器官曠古之罪的魁首</a:t>
            </a:r>
            <a:endParaRPr lang="en-US" altLang="zh-TW" sz="2000" b="1" dirty="0">
              <a:solidFill>
                <a:srgbClr val="C00000"/>
              </a:solidFill>
              <a:latin typeface="微軟正黑體" panose="020B0604030504040204" pitchFamily="34" charset="-120"/>
              <a:ea typeface="微軟正黑體" panose="020B0604030504040204" pitchFamily="34" charset="-120"/>
            </a:endParaRPr>
          </a:p>
          <a:p>
            <a:endParaRPr lang="en-US" altLang="zh-TW" sz="2000" b="1" dirty="0">
              <a:latin typeface="微軟正黑體" panose="020B0604030504040204" pitchFamily="34" charset="-120"/>
              <a:ea typeface="微軟正黑體" panose="020B0604030504040204" pitchFamily="34" charset="-120"/>
            </a:endParaRPr>
          </a:p>
          <a:p>
            <a:pPr>
              <a:defRPr/>
            </a:pPr>
            <a:r>
              <a:rPr lang="zh-TW" altLang="zh-TW" sz="2000" dirty="0" smtClean="0">
                <a:latin typeface="微軟正黑體" panose="020B0604030504040204" pitchFamily="34" charset="-120"/>
                <a:ea typeface="微軟正黑體" panose="020B0604030504040204" pitchFamily="34" charset="-120"/>
              </a:rPr>
              <a:t>（一）大規模擴建、新建龐大的活摘器官</a:t>
            </a:r>
            <a:r>
              <a:rPr lang="zh-TW" altLang="zh-TW" sz="2000" dirty="0" smtClean="0">
                <a:solidFill>
                  <a:schemeClr val="accent6">
                    <a:lumMod val="50000"/>
                  </a:schemeClr>
                </a:solidFill>
                <a:latin typeface="微軟正黑體" panose="020B0604030504040204" pitchFamily="34" charset="-120"/>
                <a:ea typeface="微軟正黑體" panose="020B0604030504040204" pitchFamily="34" charset="-120"/>
              </a:rPr>
              <a:t>集中營、人體庫</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a:defRPr/>
            </a:pPr>
            <a:endParaRPr lang="en-US" altLang="zh-TW" sz="2000" dirty="0">
              <a:latin typeface="微軟正黑體" panose="020B0604030504040204" pitchFamily="34" charset="-120"/>
              <a:ea typeface="微軟正黑體" panose="020B0604030504040204" pitchFamily="34" charset="-120"/>
            </a:endParaRPr>
          </a:p>
          <a:p>
            <a:pPr>
              <a:defRPr/>
            </a:pPr>
            <a:r>
              <a:rPr lang="zh-TW" altLang="en-US" sz="2000" dirty="0" smtClean="0">
                <a:latin typeface="微軟正黑體" panose="020B0604030504040204" pitchFamily="34" charset="-120"/>
                <a:ea typeface="微軟正黑體" panose="020B0604030504040204" pitchFamily="34" charset="-120"/>
              </a:rPr>
              <a:t>（二）秘密主謀首起</a:t>
            </a:r>
            <a:r>
              <a:rPr lang="zh-TW" altLang="en-US" sz="2000" dirty="0" smtClean="0">
                <a:solidFill>
                  <a:schemeClr val="accent6">
                    <a:lumMod val="50000"/>
                  </a:schemeClr>
                </a:solidFill>
                <a:latin typeface="微軟正黑體" panose="020B0604030504040204" pitchFamily="34" charset="-120"/>
                <a:ea typeface="微軟正黑體" panose="020B0604030504040204" pitchFamily="34" charset="-120"/>
              </a:rPr>
              <a:t>活摘法輪功學員器官</a:t>
            </a:r>
            <a:r>
              <a:rPr lang="zh-TW" altLang="en-US" sz="2000" dirty="0" smtClean="0">
                <a:latin typeface="微軟正黑體" panose="020B0604030504040204" pitchFamily="34" charset="-120"/>
                <a:ea typeface="微軟正黑體" panose="020B0604030504040204" pitchFamily="34" charset="-120"/>
              </a:rPr>
              <a:t>移植</a:t>
            </a:r>
            <a:r>
              <a:rPr lang="zh-TW" altLang="en-US" sz="2000" dirty="0">
                <a:latin typeface="微軟正黑體" panose="020B0604030504040204" pitchFamily="34" charset="-120"/>
                <a:ea typeface="微軟正黑體" panose="020B0604030504040204" pitchFamily="34" charset="-120"/>
              </a:rPr>
              <a:t>出售。</a:t>
            </a:r>
            <a:endParaRPr lang="en-US" altLang="zh-TW" sz="2000" dirty="0">
              <a:latin typeface="微軟正黑體" panose="020B0604030504040204" pitchFamily="34" charset="-120"/>
              <a:ea typeface="微軟正黑體" panose="020B0604030504040204" pitchFamily="34" charset="-120"/>
            </a:endParaRPr>
          </a:p>
          <a:p>
            <a:endParaRPr lang="zh-TW" altLang="zh-TW" sz="2000" dirty="0">
              <a:latin typeface="微軟正黑體" panose="020B0604030504040204" pitchFamily="34" charset="-120"/>
              <a:ea typeface="微軟正黑體" panose="020B0604030504040204" pitchFamily="34" charset="-120"/>
            </a:endParaRPr>
          </a:p>
          <a:p>
            <a:r>
              <a:rPr lang="zh-TW" altLang="zh-TW" sz="2000" dirty="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三</a:t>
            </a:r>
            <a:r>
              <a:rPr lang="zh-TW" altLang="zh-TW" sz="2000" dirty="0" smtClean="0">
                <a:latin typeface="微軟正黑體" panose="020B0604030504040204" pitchFamily="34" charset="-120"/>
                <a:ea typeface="微軟正黑體" panose="020B0604030504040204" pitchFamily="34" charset="-120"/>
              </a:rPr>
              <a:t>）薄熙來、徐才厚勾結聯手</a:t>
            </a:r>
            <a:r>
              <a:rPr lang="zh-TW" altLang="zh-TW" sz="2000" dirty="0" smtClean="0">
                <a:solidFill>
                  <a:schemeClr val="accent6">
                    <a:lumMod val="50000"/>
                  </a:schemeClr>
                </a:solidFill>
                <a:latin typeface="微軟正黑體" panose="020B0604030504040204" pitchFamily="34" charset="-120"/>
                <a:ea typeface="微軟正黑體" panose="020B0604030504040204" pitchFamily="34" charset="-120"/>
              </a:rPr>
              <a:t>軍隊</a:t>
            </a:r>
            <a:r>
              <a:rPr lang="zh-TW" altLang="zh-TW" sz="2000" dirty="0" smtClean="0">
                <a:latin typeface="微軟正黑體" panose="020B0604030504040204" pitchFamily="34" charset="-120"/>
                <a:ea typeface="微軟正黑體" panose="020B0604030504040204" pitchFamily="34" charset="-120"/>
              </a:rPr>
              <a:t>涉入活摘器官大屠殺。</a:t>
            </a:r>
            <a:endParaRPr lang="en-US" altLang="zh-TW"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341968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8150" y="1052736"/>
            <a:ext cx="8784976" cy="5324535"/>
          </a:xfrm>
          <a:prstGeom prst="rect">
            <a:avLst/>
          </a:prstGeom>
          <a:ln>
            <a:solidFill>
              <a:srgbClr val="0070C0"/>
            </a:solidFill>
          </a:ln>
        </p:spPr>
        <p:txBody>
          <a:bodyPr wrap="square">
            <a:spAutoFit/>
          </a:bodyPr>
          <a:lstStyle/>
          <a:p>
            <a:r>
              <a:rPr lang="zh-TW" altLang="en-US" sz="2200" b="1" dirty="0">
                <a:latin typeface="微軟正黑體" panose="020B0604030504040204" pitchFamily="34" charset="-120"/>
                <a:ea typeface="微軟正黑體" panose="020B0604030504040204" pitchFamily="34" charset="-120"/>
              </a:rPr>
              <a:t>一、以毁谤佛像害人罪孽如山</a:t>
            </a:r>
            <a:endParaRPr lang="en-US" altLang="zh-TW" sz="2200" b="1"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一九九九年秋，为了阻止法轮功学员去北京上访，薄熙来下令</a:t>
            </a:r>
            <a:r>
              <a:rPr lang="zh-TW" altLang="en-US" b="1" dirty="0">
                <a:latin typeface="微軟正黑體" panose="020B0604030504040204" pitchFamily="34" charset="-120"/>
                <a:ea typeface="微軟正黑體" panose="020B0604030504040204" pitchFamily="34" charset="-120"/>
              </a:rPr>
              <a:t>在所有的火车站、汽车站出入口处的地面、贴上法轮大法创始人李洪志先生的大幅照片，</a:t>
            </a:r>
            <a:r>
              <a:rPr lang="zh-TW" altLang="en-US" dirty="0">
                <a:solidFill>
                  <a:srgbClr val="C00000"/>
                </a:solidFill>
                <a:latin typeface="微軟正黑體" panose="020B0604030504040204" pitchFamily="34" charset="-120"/>
                <a:ea typeface="微軟正黑體" panose="020B0604030504040204" pitchFamily="34" charset="-120"/>
              </a:rPr>
              <a:t>所有上下车的人都必须踩在照片的头上才能通过，凡是不愿踩的，就被当成法轮功学员就地抓捕，立即送到当地派出所</a:t>
            </a:r>
            <a:r>
              <a:rPr lang="zh-TW" altLang="en-US" dirty="0">
                <a:latin typeface="微軟正黑體" panose="020B0604030504040204" pitchFamily="34" charset="-120"/>
                <a:ea typeface="微軟正黑體" panose="020B0604030504040204" pitchFamily="34" charset="-120"/>
              </a:rPr>
              <a:t>。薄熙来以这种谤佛毁佛像的阴损邪恶至极的招法抓捕了很多法轮功学员，而那么多的当事民众也都因他的恶行将被拖入地狱，薄熙来罪孽如山。</a:t>
            </a:r>
            <a:endParaRPr lang="en-US" altLang="zh-TW" dirty="0">
              <a:latin typeface="微軟正黑體" panose="020B0604030504040204" pitchFamily="34" charset="-120"/>
              <a:ea typeface="微軟正黑體" panose="020B0604030504040204" pitchFamily="34" charset="-120"/>
            </a:endParaRPr>
          </a:p>
          <a:p>
            <a:endParaRPr lang="en-US" altLang="zh-TW" sz="2000" dirty="0">
              <a:solidFill>
                <a:srgbClr val="C00000"/>
              </a:solidFill>
              <a:latin typeface="微軟正黑體" panose="020B0604030504040204" pitchFamily="34" charset="-120"/>
              <a:ea typeface="微軟正黑體" panose="020B0604030504040204" pitchFamily="34" charset="-120"/>
            </a:endParaRPr>
          </a:p>
          <a:p>
            <a:r>
              <a:rPr lang="zh-TW" altLang="en-US" sz="2200" b="1" dirty="0">
                <a:latin typeface="微軟正黑體" panose="020B0604030504040204" pitchFamily="34" charset="-120"/>
                <a:ea typeface="微軟正黑體" panose="020B0604030504040204" pitchFamily="34" charset="-120"/>
              </a:rPr>
              <a:t>二</a:t>
            </a:r>
            <a:r>
              <a:rPr lang="zh-TW" altLang="zh-TW" sz="2200" b="1" dirty="0">
                <a:latin typeface="微軟正黑體" panose="020B0604030504040204" pitchFamily="34" charset="-120"/>
                <a:ea typeface="微軟正黑體" panose="020B0604030504040204" pitchFamily="34" charset="-120"/>
              </a:rPr>
              <a:t>、大搜捕强制洗脑迫害</a:t>
            </a:r>
            <a:endParaRPr lang="zh-TW" altLang="zh-TW" sz="2200"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薄熙来在辽宁，亲自部署签发</a:t>
            </a:r>
            <a:r>
              <a:rPr lang="zh-TW" altLang="zh-TW" dirty="0">
                <a:solidFill>
                  <a:srgbClr val="C00000"/>
                </a:solidFill>
                <a:latin typeface="微軟正黑體" panose="020B0604030504040204" pitchFamily="34" charset="-120"/>
                <a:ea typeface="微軟正黑體" panose="020B0604030504040204" pitchFamily="34" charset="-120"/>
              </a:rPr>
              <a:t>红头文件要求各区、县公安机关抓捕法轮功学员，全面转化酷刑洗脑迫害</a:t>
            </a:r>
            <a:r>
              <a:rPr lang="zh-TW" altLang="zh-TW" dirty="0">
                <a:latin typeface="微軟正黑體" panose="020B0604030504040204" pitchFamily="34" charset="-120"/>
                <a:ea typeface="微軟正黑體" panose="020B0604030504040204" pitchFamily="34" charset="-120"/>
              </a:rPr>
              <a:t>。同时下令辽宁省所有劳教所、监狱、洗脑班，</a:t>
            </a:r>
            <a:r>
              <a:rPr lang="zh-TW" altLang="zh-TW" dirty="0">
                <a:solidFill>
                  <a:srgbClr val="C00000"/>
                </a:solidFill>
                <a:latin typeface="微軟正黑體" panose="020B0604030504040204" pitchFamily="34" charset="-120"/>
                <a:ea typeface="微軟正黑體" panose="020B0604030504040204" pitchFamily="34" charset="-120"/>
              </a:rPr>
              <a:t>集中全部力量洗脑转化</a:t>
            </a:r>
            <a:r>
              <a:rPr lang="zh-TW" altLang="zh-TW" dirty="0">
                <a:latin typeface="微軟正黑體" panose="020B0604030504040204" pitchFamily="34" charset="-120"/>
                <a:ea typeface="微軟正黑體" panose="020B0604030504040204" pitchFamily="34" charset="-120"/>
              </a:rPr>
              <a:t>法轮功学员。</a:t>
            </a:r>
          </a:p>
          <a:p>
            <a:endParaRPr lang="en-US" altLang="zh-TW" sz="2000" u="sng" dirty="0">
              <a:solidFill>
                <a:srgbClr val="0070C0"/>
              </a:solidFill>
              <a:latin typeface="微軟正黑體" panose="020B0604030504040204" pitchFamily="34" charset="-120"/>
              <a:ea typeface="微軟正黑體" panose="020B0604030504040204" pitchFamily="34" charset="-120"/>
            </a:endParaRPr>
          </a:p>
          <a:p>
            <a:r>
              <a:rPr lang="zh-TW" altLang="en-US" sz="2200" b="1" dirty="0">
                <a:latin typeface="微軟正黑體" panose="020B0604030504040204" pitchFamily="34" charset="-120"/>
                <a:ea typeface="微軟正黑體" panose="020B0604030504040204" pitchFamily="34" charset="-120"/>
              </a:rPr>
              <a:t>三、百种酷刑、凶残虐杀</a:t>
            </a:r>
          </a:p>
          <a:p>
            <a:r>
              <a:rPr lang="zh-TW" altLang="en-US" dirty="0">
                <a:latin typeface="微軟正黑體" panose="020B0604030504040204" pitchFamily="34" charset="-120"/>
                <a:ea typeface="微軟正黑體" panose="020B0604030504040204" pitchFamily="34" charset="-120"/>
              </a:rPr>
              <a:t>薄熙来指挥亲信王立军，部署大面积酷刑转化法轮功学员，</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并指示：「对法轮功给我往死里狠狠地整！」</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辽宁省从</a:t>
            </a:r>
            <a:r>
              <a:rPr lang="en-US" altLang="zh-TW" dirty="0">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年到</a:t>
            </a:r>
            <a:r>
              <a:rPr lang="en-US" altLang="zh-TW" dirty="0">
                <a:latin typeface="微軟正黑體" panose="020B0604030504040204" pitchFamily="34" charset="-120"/>
                <a:ea typeface="微軟正黑體" panose="020B0604030504040204" pitchFamily="34" charset="-120"/>
              </a:rPr>
              <a:t>2013</a:t>
            </a:r>
            <a:r>
              <a:rPr lang="zh-TW" altLang="en-US" dirty="0">
                <a:latin typeface="微軟正黑體" panose="020B0604030504040204" pitchFamily="34" charset="-120"/>
                <a:ea typeface="微軟正黑體" panose="020B0604030504040204" pitchFamily="34" charset="-120"/>
              </a:rPr>
              <a:t>年，有记录在案、</a:t>
            </a:r>
            <a:r>
              <a:rPr lang="zh-TW" altLang="en-US" b="1" dirty="0">
                <a:solidFill>
                  <a:srgbClr val="C00000"/>
                </a:solidFill>
                <a:latin typeface="微軟正黑體" panose="020B0604030504040204" pitchFamily="34" charset="-120"/>
                <a:ea typeface="微軟正黑體" panose="020B0604030504040204" pitchFamily="34" charset="-120"/>
              </a:rPr>
              <a:t>被迫害致死法轮功学员有</a:t>
            </a:r>
            <a:r>
              <a:rPr lang="en-US" altLang="zh-TW" b="1" dirty="0">
                <a:solidFill>
                  <a:srgbClr val="C00000"/>
                </a:solidFill>
                <a:latin typeface="微軟正黑體" panose="020B0604030504040204" pitchFamily="34" charset="-120"/>
                <a:ea typeface="微軟正黑體" panose="020B0604030504040204" pitchFamily="34" charset="-120"/>
              </a:rPr>
              <a:t>434</a:t>
            </a:r>
            <a:r>
              <a:rPr lang="zh-TW" altLang="en-US" b="1" dirty="0">
                <a:solidFill>
                  <a:srgbClr val="C00000"/>
                </a:solidFill>
                <a:latin typeface="微軟正黑體" panose="020B0604030504040204" pitchFamily="34" charset="-120"/>
                <a:ea typeface="微軟正黑體" panose="020B0604030504040204" pitchFamily="34" charset="-120"/>
              </a:rPr>
              <a:t>名</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dirty="0">
                <a:solidFill>
                  <a:srgbClr val="C00000"/>
                </a:solidFill>
                <a:latin typeface="微軟正黑體" panose="020B0604030504040204" pitchFamily="34" charset="-120"/>
                <a:ea typeface="微軟正黑體" panose="020B0604030504040204" pitchFamily="34" charset="-120"/>
              </a:rPr>
              <a:t>仅大连市一所教养院，至少有</a:t>
            </a:r>
            <a:r>
              <a:rPr lang="en-US" altLang="zh-TW" dirty="0">
                <a:solidFill>
                  <a:srgbClr val="C00000"/>
                </a:solidFill>
                <a:latin typeface="微軟正黑體" panose="020B0604030504040204" pitchFamily="34" charset="-120"/>
                <a:ea typeface="微軟正黑體" panose="020B0604030504040204" pitchFamily="34" charset="-120"/>
              </a:rPr>
              <a:t>15</a:t>
            </a:r>
            <a:r>
              <a:rPr lang="zh-TW" altLang="en-US" dirty="0">
                <a:solidFill>
                  <a:srgbClr val="C00000"/>
                </a:solidFill>
                <a:latin typeface="微軟正黑體" panose="020B0604030504040204" pitchFamily="34" charset="-120"/>
                <a:ea typeface="微軟正黑體" panose="020B0604030504040204" pitchFamily="34" charset="-120"/>
              </a:rPr>
              <a:t>名法轮功学员被酷刑迫害致死</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dirty="0">
                <a:latin typeface="微軟正黑體" panose="020B0604030504040204" pitchFamily="34" charset="-120"/>
                <a:ea typeface="微軟正黑體" panose="020B0604030504040204" pitchFamily="34" charset="-120"/>
              </a:rPr>
              <a:t>多名法轮功学员被迫害致残。</a:t>
            </a:r>
            <a:endParaRPr lang="en-US" altLang="zh-TW" dirty="0">
              <a:latin typeface="微軟正黑體" panose="020B0604030504040204" pitchFamily="34" charset="-120"/>
              <a:ea typeface="微軟正黑體" panose="020B0604030504040204" pitchFamily="34" charset="-120"/>
            </a:endParaRPr>
          </a:p>
        </p:txBody>
      </p:sp>
      <p:sp>
        <p:nvSpPr>
          <p:cNvPr id="5" name="矩形 4"/>
          <p:cNvSpPr/>
          <p:nvPr/>
        </p:nvSpPr>
        <p:spPr>
          <a:xfrm>
            <a:off x="3932566" y="260648"/>
            <a:ext cx="5040560" cy="369332"/>
          </a:xfrm>
          <a:prstGeom prst="rect">
            <a:avLst/>
          </a:prstGeom>
        </p:spPr>
        <p:txBody>
          <a:bodyPr wrap="square">
            <a:spAutoFit/>
          </a:bodyPr>
          <a:lstStyle/>
          <a:p>
            <a:r>
              <a:rPr lang="zh-TW" altLang="zh-TW" smtClean="0">
                <a:latin typeface="微軟正黑體" panose="020B0604030504040204" pitchFamily="34" charset="-120"/>
                <a:ea typeface="微軟正黑體" panose="020B0604030504040204" pitchFamily="34" charset="-120"/>
              </a:rPr>
              <a:t>清算國際：迫害法輪功主要元兇薄熙來罪狀公告</a:t>
            </a:r>
            <a:endParaRPr lang="zh-TW" altLang="zh-TW" dirty="0">
              <a:latin typeface="微軟正黑體" panose="020B0604030504040204" pitchFamily="34" charset="-120"/>
              <a:ea typeface="微軟正黑體" panose="020B0604030504040204" pitchFamily="34" charset="-120"/>
            </a:endParaRPr>
          </a:p>
        </p:txBody>
      </p:sp>
      <p:sp>
        <p:nvSpPr>
          <p:cNvPr id="4" name="矩形 3"/>
          <p:cNvSpPr/>
          <p:nvPr/>
        </p:nvSpPr>
        <p:spPr>
          <a:xfrm>
            <a:off x="172558" y="158172"/>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4.</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18689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620688"/>
            <a:ext cx="8640960" cy="6001643"/>
          </a:xfrm>
          <a:prstGeom prst="rect">
            <a:avLst/>
          </a:prstGeom>
          <a:ln>
            <a:solidFill>
              <a:srgbClr val="0070C0"/>
            </a:solidFill>
          </a:ln>
        </p:spPr>
        <p:txBody>
          <a:bodyPr wrap="square">
            <a:spAutoFit/>
          </a:bodyPr>
          <a:lstStyle/>
          <a:p>
            <a:r>
              <a:rPr lang="zh-TW" altLang="en-US" sz="2200" b="1" dirty="0" smtClean="0">
                <a:latin typeface="微軟正黑體" panose="020B0604030504040204" pitchFamily="34" charset="-120"/>
                <a:ea typeface="微軟正黑體" panose="020B0604030504040204" pitchFamily="34" charset="-120"/>
              </a:rPr>
              <a:t>四、樹馬三家勞教所黑樣板禍亂全國</a:t>
            </a:r>
          </a:p>
          <a:p>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江澤民撥專款，</a:t>
            </a:r>
            <a:r>
              <a:rPr lang="zh-TW" altLang="en-US" dirty="0" smtClean="0">
                <a:solidFill>
                  <a:srgbClr val="C00000"/>
                </a:solidFill>
                <a:latin typeface="微軟正黑體" panose="020B0604030504040204" pitchFamily="34" charset="-120"/>
                <a:ea typeface="微軟正黑體" panose="020B0604030504040204" pitchFamily="34" charset="-120"/>
              </a:rPr>
              <a:t>該工程造價一千萬元</a:t>
            </a:r>
            <a:r>
              <a:rPr lang="zh-TW" altLang="en-US" dirty="0" smtClean="0">
                <a:latin typeface="微軟正黑體" panose="020B0604030504040204" pitchFamily="34" charset="-120"/>
                <a:ea typeface="微軟正黑體" panose="020B0604030504040204" pitchFamily="34" charset="-120"/>
              </a:rPr>
              <a:t>，特命中央「六一零」頭子劉京配合薄熙來速建遼寧</a:t>
            </a:r>
            <a:r>
              <a:rPr lang="zh-TW" altLang="en-US" dirty="0" smtClean="0">
                <a:solidFill>
                  <a:srgbClr val="C00000"/>
                </a:solidFill>
                <a:latin typeface="微軟正黑體" panose="020B0604030504040204" pitchFamily="34" charset="-120"/>
                <a:ea typeface="微軟正黑體" panose="020B0604030504040204" pitchFamily="34" charset="-120"/>
              </a:rPr>
              <a:t>「馬三家思想教育轉化基地（勞教所）」</a:t>
            </a:r>
            <a:r>
              <a:rPr lang="zh-TW" altLang="en-US" dirty="0"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在江澤民下傳對法輪功要</a:t>
            </a:r>
            <a:r>
              <a:rPr lang="zh-TW" altLang="en-US" dirty="0" smtClean="0">
                <a:solidFill>
                  <a:srgbClr val="C00000"/>
                </a:solidFill>
                <a:latin typeface="微軟正黑體" panose="020B0604030504040204" pitchFamily="34" charset="-120"/>
                <a:ea typeface="微軟正黑體" panose="020B0604030504040204" pitchFamily="34" charset="-120"/>
              </a:rPr>
              <a:t>「名譽上搞臭，經濟上搞垮，肉體上消滅」</a:t>
            </a:r>
            <a:r>
              <a:rPr lang="zh-TW" altLang="en-US" dirty="0" smtClean="0">
                <a:latin typeface="微軟正黑體" panose="020B0604030504040204" pitchFamily="34" charset="-120"/>
                <a:ea typeface="微軟正黑體" panose="020B0604030504040204" pitchFamily="34" charset="-120"/>
              </a:rPr>
              <a:t>，</a:t>
            </a:r>
            <a:r>
              <a:rPr lang="zh-TW" altLang="en-US" dirty="0" smtClean="0">
                <a:solidFill>
                  <a:srgbClr val="C00000"/>
                </a:solidFill>
                <a:latin typeface="微軟正黑體" panose="020B0604030504040204" pitchFamily="34" charset="-120"/>
                <a:ea typeface="微軟正黑體" panose="020B0604030504040204" pitchFamily="34" charset="-120"/>
              </a:rPr>
              <a:t>「打死算自殺」</a:t>
            </a:r>
            <a:r>
              <a:rPr lang="zh-TW" altLang="en-US" dirty="0" smtClean="0">
                <a:latin typeface="微軟正黑體" panose="020B0604030504040204" pitchFamily="34" charset="-120"/>
                <a:ea typeface="微軟正黑體" panose="020B0604030504040204" pitchFamily="34" charset="-120"/>
              </a:rPr>
              <a:t>秘令後，</a:t>
            </a:r>
            <a:r>
              <a:rPr lang="en-US" altLang="zh-TW" dirty="0" smtClean="0">
                <a:solidFill>
                  <a:srgbClr val="C00000"/>
                </a:solidFill>
                <a:latin typeface="微軟正黑體" panose="020B0604030504040204" pitchFamily="34" charset="-120"/>
                <a:ea typeface="微軟正黑體" panose="020B0604030504040204" pitchFamily="34" charset="-120"/>
              </a:rPr>
              <a:t>2000</a:t>
            </a:r>
            <a:r>
              <a:rPr lang="zh-TW" altLang="en-US" dirty="0" smtClean="0">
                <a:solidFill>
                  <a:srgbClr val="C00000"/>
                </a:solidFill>
                <a:latin typeface="微軟正黑體" panose="020B0604030504040204" pitchFamily="34" charset="-120"/>
                <a:ea typeface="微軟正黑體" panose="020B0604030504040204" pitchFamily="34" charset="-120"/>
              </a:rPr>
              <a:t>年底，薄熙來掌控的馬三家勞教所，將</a:t>
            </a:r>
            <a:r>
              <a:rPr lang="en-US" altLang="zh-TW" dirty="0" smtClean="0">
                <a:solidFill>
                  <a:srgbClr val="C00000"/>
                </a:solidFill>
                <a:latin typeface="微軟正黑體" panose="020B0604030504040204" pitchFamily="34" charset="-120"/>
                <a:ea typeface="微軟正黑體" panose="020B0604030504040204" pitchFamily="34" charset="-120"/>
              </a:rPr>
              <a:t>18</a:t>
            </a:r>
            <a:r>
              <a:rPr lang="zh-TW" altLang="en-US" dirty="0" smtClean="0">
                <a:solidFill>
                  <a:srgbClr val="C00000"/>
                </a:solidFill>
                <a:latin typeface="微軟正黑體" panose="020B0604030504040204" pitchFamily="34" charset="-120"/>
                <a:ea typeface="微軟正黑體" panose="020B0604030504040204" pitchFamily="34" charset="-120"/>
              </a:rPr>
              <a:t>位女法輪功學員扒光衣服投入男牢，任其強姦，</a:t>
            </a:r>
            <a:r>
              <a:rPr lang="zh-TW" altLang="en-US" dirty="0" smtClean="0">
                <a:latin typeface="微軟正黑體" panose="020B0604030504040204" pitchFamily="34" charset="-120"/>
                <a:ea typeface="微軟正黑體" panose="020B0604030504040204" pitchFamily="34" charset="-120"/>
              </a:rPr>
              <a:t>導致至少五人死亡、七人精神失常、餘者致殘。</a:t>
            </a:r>
            <a:endParaRPr lang="en-US" altLang="zh-TW" dirty="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p>
            <a:r>
              <a:rPr lang="zh-TW" altLang="en-US" dirty="0" smtClean="0">
                <a:solidFill>
                  <a:srgbClr val="C00000"/>
                </a:solidFill>
                <a:latin typeface="微軟正黑體" panose="020B0604030504040204" pitchFamily="34" charset="-120"/>
                <a:ea typeface="微軟正黑體" panose="020B0604030504040204" pitchFamily="34" charset="-120"/>
              </a:rPr>
              <a:t>馬三家勞教所是專門折磨虐殺法輪功學員的人間地獄</a:t>
            </a:r>
            <a:r>
              <a:rPr lang="zh-TW" altLang="en-US" dirty="0" smtClean="0">
                <a:latin typeface="微軟正黑體" panose="020B0604030504040204" pitchFamily="34" charset="-120"/>
                <a:ea typeface="微軟正黑體" panose="020B0604030504040204" pitchFamily="34" charset="-120"/>
              </a:rPr>
              <a:t>。對法輪功學員使用的酷刑有近百種。如，鼻孔噴芥末、劈腿、煙熏、上「大掛」、坐「老虎凳」、抻「死人床」、關「小號」、用幾千伏的高壓電棍電擊乳房、身體各部位、生殖器官抹辣椒等等，其惡行種種令人髮指。</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馬三家勞教所惡行，得到了薄熙來和江氏邪惡集團的大力嘉獎，馬三家勞教所的罪惡被迅速推廣全國，所有勞教所效法迫害，</a:t>
            </a:r>
            <a:r>
              <a:rPr lang="zh-TW" altLang="en-US" dirty="0" smtClean="0">
                <a:solidFill>
                  <a:srgbClr val="C00000"/>
                </a:solidFill>
                <a:latin typeface="微軟正黑體" panose="020B0604030504040204" pitchFamily="34" charset="-120"/>
                <a:ea typeface="微軟正黑體" panose="020B0604030504040204" pitchFamily="34" charset="-120"/>
              </a:rPr>
              <a:t>成為江氏邪惡集團殘酷迫害法輪功禍亂全國的黑樣板</a:t>
            </a:r>
            <a:r>
              <a:rPr lang="zh-TW" altLang="en-US" dirty="0"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從</a:t>
            </a:r>
            <a:r>
              <a:rPr lang="en-US" altLang="zh-TW" dirty="0" smtClean="0">
                <a:latin typeface="微軟正黑體" panose="020B0604030504040204" pitchFamily="34" charset="-120"/>
                <a:ea typeface="微軟正黑體" panose="020B0604030504040204" pitchFamily="34" charset="-120"/>
              </a:rPr>
              <a:t>1999</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10</a:t>
            </a:r>
            <a:r>
              <a:rPr lang="zh-TW" altLang="en-US" dirty="0">
                <a:latin typeface="微軟正黑體" panose="020B0604030504040204" pitchFamily="34" charset="-120"/>
                <a:ea typeface="微軟正黑體" panose="020B0604030504040204" pitchFamily="34" charset="-120"/>
              </a:rPr>
              <a:t>月至</a:t>
            </a:r>
            <a:r>
              <a:rPr lang="en-US" altLang="zh-TW" dirty="0">
                <a:latin typeface="微軟正黑體" panose="020B0604030504040204" pitchFamily="34" charset="-120"/>
                <a:ea typeface="微軟正黑體" panose="020B0604030504040204" pitchFamily="34" charset="-120"/>
              </a:rPr>
              <a:t>2004</a:t>
            </a:r>
            <a:r>
              <a:rPr lang="zh-TW" altLang="en-US" dirty="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4</a:t>
            </a:r>
            <a:r>
              <a:rPr lang="zh-TW" altLang="en-US" dirty="0" smtClean="0">
                <a:latin typeface="微軟正黑體" panose="020B0604030504040204" pitchFamily="34" charset="-120"/>
                <a:ea typeface="微軟正黑體" panose="020B0604030504040204" pitchFamily="34" charset="-120"/>
              </a:rPr>
              <a:t>月，據不完全統計，</a:t>
            </a:r>
            <a:r>
              <a:rPr lang="zh-TW" altLang="en-US" dirty="0" smtClean="0">
                <a:solidFill>
                  <a:srgbClr val="C00000"/>
                </a:solidFill>
                <a:latin typeface="微軟正黑體" panose="020B0604030504040204" pitchFamily="34" charset="-120"/>
                <a:ea typeface="微軟正黑體" panose="020B0604030504040204" pitchFamily="34" charset="-120"/>
              </a:rPr>
              <a:t>被非法關押在馬三家勞教所的法輪功學員總人數至少達四千人以上</a:t>
            </a:r>
            <a:r>
              <a:rPr lang="zh-TW" altLang="en-US" dirty="0" smtClean="0">
                <a:latin typeface="微軟正黑體" panose="020B0604030504040204" pitchFamily="34" charset="-120"/>
                <a:ea typeface="微軟正黑體" panose="020B0604030504040204" pitchFamily="34" charset="-120"/>
              </a:rPr>
              <a:t>。從</a:t>
            </a:r>
            <a:r>
              <a:rPr lang="en-US" altLang="zh-TW" dirty="0" smtClean="0">
                <a:latin typeface="微軟正黑體" panose="020B0604030504040204" pitchFamily="34" charset="-120"/>
                <a:ea typeface="微軟正黑體" panose="020B0604030504040204" pitchFamily="34" charset="-120"/>
              </a:rPr>
              <a:t>2000</a:t>
            </a:r>
            <a:r>
              <a:rPr lang="zh-TW" altLang="en-US" dirty="0">
                <a:latin typeface="微軟正黑體" panose="020B0604030504040204" pitchFamily="34" charset="-120"/>
                <a:ea typeface="微軟正黑體" panose="020B0604030504040204" pitchFamily="34" charset="-120"/>
              </a:rPr>
              <a:t>年至</a:t>
            </a:r>
            <a:r>
              <a:rPr lang="en-US" altLang="zh-TW" dirty="0" smtClean="0">
                <a:latin typeface="微軟正黑體" panose="020B0604030504040204" pitchFamily="34" charset="-120"/>
                <a:ea typeface="微軟正黑體" panose="020B0604030504040204" pitchFamily="34" charset="-120"/>
              </a:rPr>
              <a:t>2012</a:t>
            </a:r>
            <a:r>
              <a:rPr lang="zh-TW" altLang="en-US" dirty="0" smtClean="0">
                <a:latin typeface="微軟正黑體" panose="020B0604030504040204" pitchFamily="34" charset="-120"/>
                <a:ea typeface="微軟正黑體" panose="020B0604030504040204" pitchFamily="34" charset="-120"/>
              </a:rPr>
              <a:t>年，有上萬篇報導和期刊，講述和揭露馬三家勞教所迫害法輪功學員駭人聽聞的罪惡。</a:t>
            </a:r>
            <a:endParaRPr lang="zh-TW" altLang="en-US" dirty="0">
              <a:latin typeface="微軟正黑體" panose="020B0604030504040204" pitchFamily="34" charset="-120"/>
              <a:ea typeface="微軟正黑體" panose="020B0604030504040204" pitchFamily="34" charset="-120"/>
            </a:endParaRPr>
          </a:p>
        </p:txBody>
      </p:sp>
      <p:sp>
        <p:nvSpPr>
          <p:cNvPr id="4" name="矩形 3"/>
          <p:cNvSpPr/>
          <p:nvPr/>
        </p:nvSpPr>
        <p:spPr>
          <a:xfrm>
            <a:off x="3635896" y="35913"/>
            <a:ext cx="5184576" cy="369332"/>
          </a:xfrm>
          <a:prstGeom prst="rect">
            <a:avLst/>
          </a:prstGeom>
        </p:spPr>
        <p:txBody>
          <a:bodyPr wrap="square">
            <a:spAutoFit/>
          </a:bodyPr>
          <a:lstStyle/>
          <a:p>
            <a:r>
              <a:rPr lang="zh-TW" altLang="zh-TW" smtClean="0">
                <a:latin typeface="微軟正黑體" panose="020B0604030504040204" pitchFamily="34" charset="-120"/>
                <a:ea typeface="微軟正黑體" panose="020B0604030504040204" pitchFamily="34" charset="-120"/>
              </a:rPr>
              <a:t>清算國際：迫害法輪功主要元兇薄熙來罪狀公告</a:t>
            </a:r>
            <a:r>
              <a:rPr lang="zh-TW" altLang="en-US" smtClean="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
        <p:nvSpPr>
          <p:cNvPr id="6" name="矩形 5"/>
          <p:cNvSpPr/>
          <p:nvPr/>
        </p:nvSpPr>
        <p:spPr>
          <a:xfrm>
            <a:off x="179512" y="35913"/>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5.</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748831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3021" y="692696"/>
            <a:ext cx="8712968" cy="5970865"/>
          </a:xfrm>
          <a:prstGeom prst="rect">
            <a:avLst/>
          </a:prstGeom>
          <a:ln>
            <a:solidFill>
              <a:srgbClr val="0070C0"/>
            </a:solidFill>
          </a:ln>
        </p:spPr>
        <p:txBody>
          <a:bodyPr wrap="square">
            <a:spAutoFit/>
          </a:bodyPr>
          <a:lstStyle/>
          <a:p>
            <a:r>
              <a:rPr lang="zh-TW" altLang="en-US" sz="2200" b="1" smtClean="0">
                <a:latin typeface="微軟正黑體" panose="020B0604030504040204" pitchFamily="34" charset="-120"/>
                <a:ea typeface="微軟正黑體" panose="020B0604030504040204" pitchFamily="34" charset="-120"/>
              </a:rPr>
              <a:t>五、薄熙來是活摘器官曠古之罪的魁首</a:t>
            </a:r>
            <a:endParaRPr lang="en-US" altLang="zh-TW" sz="2200" b="1" dirty="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薄熙來</a:t>
            </a:r>
            <a:r>
              <a:rPr lang="zh-TW" altLang="en-US" smtClean="0">
                <a:solidFill>
                  <a:srgbClr val="C00000"/>
                </a:solidFill>
                <a:latin typeface="微軟正黑體" panose="020B0604030504040204" pitchFamily="34" charset="-120"/>
                <a:ea typeface="微軟正黑體" panose="020B0604030504040204" pitchFamily="34" charset="-120"/>
              </a:rPr>
              <a:t>首起</a:t>
            </a:r>
            <a:r>
              <a:rPr lang="zh-TW" altLang="en-US" smtClean="0">
                <a:latin typeface="微軟正黑體" panose="020B0604030504040204" pitchFamily="34" charset="-120"/>
                <a:ea typeface="微軟正黑體" panose="020B0604030504040204" pitchFamily="34" charset="-120"/>
              </a:rPr>
              <a:t>活摘器官屠殺大批法輪功學員，將一個個無辜善良的生命，</a:t>
            </a:r>
            <a:endParaRPr lang="en-US" altLang="zh-TW" dirty="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活摘器官出售、遺體再加工成系列產品販賣、出口、展覽。整個過程，</a:t>
            </a:r>
            <a:endParaRPr lang="en-US" altLang="zh-TW" dirty="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都是有計劃、有步驟、有預謀，在黑幕下運作的一場滅絕性的秘密大屠殺。</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b="1" u="sng" smtClean="0">
                <a:latin typeface="微軟正黑體" panose="020B0604030504040204" pitchFamily="34" charset="-120"/>
                <a:ea typeface="微軟正黑體" panose="020B0604030504040204" pitchFamily="34" charset="-120"/>
              </a:rPr>
              <a:t>（一）大規模擴建、新建龐大的活摘器官集中營、人體庫。</a:t>
            </a:r>
            <a:endParaRPr lang="en-US" altLang="zh-TW" b="1" u="sng"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薄熙來首起大連，擴建、新建監獄和勞教所。如大連監獄、南關嶺監獄、金州監獄、瓦房店監獄、莊河監獄，周水子教養院、姚家看守所等。二零零二年，薄熙來一當上遼寧省代省長，又立即下令擴建瀋陽馬三家勞教所、龍山教養院、沈新勞教所等。幾個月後又升任遼寧省長，薄熙來再投資</a:t>
            </a:r>
            <a:r>
              <a:rPr lang="zh-TW" altLang="zh-TW" smtClean="0">
                <a:solidFill>
                  <a:srgbClr val="C00000"/>
                </a:solidFill>
                <a:latin typeface="微軟正黑體" panose="020B0604030504040204" pitchFamily="34" charset="-120"/>
                <a:ea typeface="微軟正黑體" panose="020B0604030504040204" pitchFamily="34" charset="-120"/>
              </a:rPr>
              <a:t>十億元，在全省進行大規模監獄擴建，並在馬三家一地又耗資五億多元，占地二千畝，建成中國第一座監獄城集中營。</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九九年七月二十日起，全國億萬法輪功學員進京上訪並前仆後繼持續幾年，北京及周邊城市的所有監獄、勞教所容納不下，</a:t>
            </a:r>
            <a:r>
              <a:rPr lang="zh-TW" altLang="zh-TW" smtClean="0">
                <a:solidFill>
                  <a:srgbClr val="C00000"/>
                </a:solidFill>
                <a:latin typeface="微軟正黑體" panose="020B0604030504040204" pitchFamily="34" charset="-120"/>
                <a:ea typeface="微軟正黑體" panose="020B0604030504040204" pitchFamily="34" charset="-120"/>
              </a:rPr>
              <a:t>大批不報姓名的法輪功學員成批成批地被薄熙來接收，關押在其掌控的監獄、勞教所、集中營。</a:t>
            </a:r>
            <a:endParaRPr lang="en-US" altLang="zh-TW" dirty="0">
              <a:solidFill>
                <a:srgbClr val="C00000"/>
              </a:solidFill>
              <a:latin typeface="微軟正黑體" panose="020B0604030504040204" pitchFamily="34" charset="-120"/>
              <a:ea typeface="微軟正黑體" panose="020B0604030504040204" pitchFamily="34" charset="-120"/>
            </a:endParaRPr>
          </a:p>
          <a:p>
            <a:endParaRPr lang="en-US" altLang="zh-TW" dirty="0">
              <a:solidFill>
                <a:srgbClr val="C00000"/>
              </a:solidFill>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特別是，薄熙來啟用了</a:t>
            </a:r>
            <a:r>
              <a:rPr lang="zh-TW" altLang="zh-TW" smtClean="0">
                <a:solidFill>
                  <a:srgbClr val="C00000"/>
                </a:solidFill>
                <a:latin typeface="微軟正黑體" panose="020B0604030504040204" pitchFamily="34" charset="-120"/>
                <a:ea typeface="微軟正黑體" panose="020B0604030504040204" pitchFamily="34" charset="-120"/>
              </a:rPr>
              <a:t>軍用地下防空洞作為地下集中營大批關押法輪功學員。上述設施均成為活摘法輪功學員器官的龐大的人體庫、活人基地。</a:t>
            </a:r>
            <a:endParaRPr lang="en-US" altLang="zh-TW" dirty="0">
              <a:solidFill>
                <a:srgbClr val="C00000"/>
              </a:solidFill>
              <a:latin typeface="微軟正黑體" panose="020B0604030504040204" pitchFamily="34" charset="-120"/>
              <a:ea typeface="微軟正黑體" panose="020B0604030504040204" pitchFamily="34" charset="-120"/>
            </a:endParaRPr>
          </a:p>
          <a:p>
            <a:endParaRPr lang="en-US" altLang="zh-TW" dirty="0">
              <a:solidFill>
                <a:srgbClr val="C00000"/>
              </a:solidFill>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瀋陽蘇家屯血栓醫院地下集中營曾關押了一萬多名法輪功學員，該罪惡被揭露時，</a:t>
            </a:r>
            <a:endParaRPr lang="en-US" altLang="zh-TW" dirty="0" smtClean="0">
              <a:latin typeface="微軟正黑體" panose="020B0604030504040204" pitchFamily="34" charset="-120"/>
              <a:ea typeface="微軟正黑體" panose="020B0604030504040204" pitchFamily="34" charset="-120"/>
            </a:endParaRPr>
          </a:p>
          <a:p>
            <a:r>
              <a:rPr lang="zh-TW" altLang="zh-TW" smtClean="0">
                <a:latin typeface="微軟正黑體" panose="020B0604030504040204" pitchFamily="34" charset="-120"/>
                <a:ea typeface="微軟正黑體" panose="020B0604030504040204" pitchFamily="34" charset="-120"/>
              </a:rPr>
              <a:t>大部分法輪功學員已被活摘器官殺害；一部分被軍隊轉移。</a:t>
            </a:r>
            <a:endParaRPr lang="zh-TW" altLang="zh-TW" dirty="0">
              <a:latin typeface="微軟正黑體" panose="020B0604030504040204" pitchFamily="34" charset="-120"/>
              <a:ea typeface="微軟正黑體" panose="020B0604030504040204" pitchFamily="34" charset="-120"/>
            </a:endParaRPr>
          </a:p>
        </p:txBody>
      </p:sp>
      <p:sp>
        <p:nvSpPr>
          <p:cNvPr id="3" name="矩形 2"/>
          <p:cNvSpPr/>
          <p:nvPr/>
        </p:nvSpPr>
        <p:spPr>
          <a:xfrm>
            <a:off x="3763279" y="98166"/>
            <a:ext cx="5112568" cy="369332"/>
          </a:xfrm>
          <a:prstGeom prst="rect">
            <a:avLst/>
          </a:prstGeom>
        </p:spPr>
        <p:txBody>
          <a:bodyPr wrap="square">
            <a:spAutoFit/>
          </a:bodyPr>
          <a:lstStyle/>
          <a:p>
            <a:r>
              <a:rPr lang="zh-TW" altLang="zh-TW" smtClean="0">
                <a:latin typeface="微軟正黑體" panose="020B0604030504040204" pitchFamily="34" charset="-120"/>
                <a:ea typeface="微軟正黑體" panose="020B0604030504040204" pitchFamily="34" charset="-120"/>
              </a:rPr>
              <a:t>清算國際：迫害法輪功主要元兇薄熙來罪狀公告</a:t>
            </a:r>
            <a:endParaRPr lang="zh-TW" altLang="zh-TW" dirty="0">
              <a:latin typeface="微軟正黑體" panose="020B0604030504040204" pitchFamily="34" charset="-120"/>
              <a:ea typeface="微軟正黑體" panose="020B0604030504040204" pitchFamily="34" charset="-120"/>
            </a:endParaRPr>
          </a:p>
        </p:txBody>
      </p:sp>
      <p:sp>
        <p:nvSpPr>
          <p:cNvPr id="4" name="矩形 3"/>
          <p:cNvSpPr/>
          <p:nvPr/>
        </p:nvSpPr>
        <p:spPr>
          <a:xfrm>
            <a:off x="172558" y="107921"/>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6.</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823858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2558" y="620688"/>
            <a:ext cx="8712968" cy="6186309"/>
          </a:xfrm>
          <a:prstGeom prst="rect">
            <a:avLst/>
          </a:prstGeom>
          <a:ln>
            <a:solidFill>
              <a:srgbClr val="0070C0"/>
            </a:solidFill>
          </a:ln>
        </p:spPr>
        <p:txBody>
          <a:bodyPr wrap="square">
            <a:spAutoFit/>
          </a:bodyPr>
          <a:lstStyle/>
          <a:p>
            <a:r>
              <a:rPr lang="zh-TW" altLang="en-US" b="1" u="sng" dirty="0" smtClean="0">
                <a:latin typeface="微軟正黑體" panose="020B0604030504040204" pitchFamily="34" charset="-120"/>
                <a:ea typeface="微軟正黑體" panose="020B0604030504040204" pitchFamily="34" charset="-120"/>
              </a:rPr>
              <a:t>（二）秘密主謀首起活摘法輪功學員器官移植出售。</a:t>
            </a:r>
            <a:endParaRPr lang="en-US" altLang="zh-TW" b="1" u="sng" dirty="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薄熙來將龐大的活摘器官人體庫建立起來之後，從</a:t>
            </a:r>
            <a:r>
              <a:rPr lang="en-US" altLang="zh-TW" dirty="0" smtClean="0">
                <a:latin typeface="微軟正黑體" panose="020B0604030504040204" pitchFamily="34" charset="-120"/>
                <a:ea typeface="微軟正黑體" panose="020B0604030504040204" pitchFamily="34" charset="-120"/>
              </a:rPr>
              <a:t>2000</a:t>
            </a:r>
            <a:r>
              <a:rPr lang="zh-TW" altLang="en-US" dirty="0" smtClean="0">
                <a:latin typeface="微軟正黑體" panose="020B0604030504040204" pitchFamily="34" charset="-120"/>
                <a:ea typeface="微軟正黑體" panose="020B0604030504040204" pitchFamily="34" charset="-120"/>
              </a:rPr>
              <a:t>年初起，薄熙來、穀開來在遼寧省以活摘器官的罪惡手段開始</a:t>
            </a:r>
            <a:r>
              <a:rPr lang="zh-TW" altLang="en-US" dirty="0" smtClean="0">
                <a:solidFill>
                  <a:srgbClr val="C00000"/>
                </a:solidFill>
                <a:latin typeface="微軟正黑體" panose="020B0604030504040204" pitchFamily="34" charset="-120"/>
                <a:ea typeface="微軟正黑體" panose="020B0604030504040204" pitchFamily="34" charset="-120"/>
              </a:rPr>
              <a:t>大量秘密屠殺法輪功學員</a:t>
            </a:r>
            <a:r>
              <a:rPr lang="zh-TW" altLang="en-US" dirty="0" smtClean="0">
                <a:latin typeface="微軟正黑體" panose="020B0604030504040204" pitchFamily="34" charset="-120"/>
                <a:ea typeface="微軟正黑體" panose="020B0604030504040204" pitchFamily="34" charset="-120"/>
              </a:rPr>
              <a:t>。</a:t>
            </a:r>
            <a:r>
              <a:rPr lang="zh-TW" altLang="en-US" dirty="0" smtClean="0">
                <a:solidFill>
                  <a:srgbClr val="C00000"/>
                </a:solidFill>
                <a:latin typeface="微軟正黑體" panose="020B0604030504040204" pitchFamily="34" charset="-120"/>
                <a:ea typeface="微軟正黑體" panose="020B0604030504040204" pitchFamily="34" charset="-120"/>
              </a:rPr>
              <a:t>大連、瀋陽、錦州以及遼寧駐軍醫院等地，成為全國最早活摘法輪功學員器官的地區。</a:t>
            </a:r>
            <a:r>
              <a:rPr lang="zh-TW" altLang="en-US" dirty="0" smtClean="0">
                <a:latin typeface="微軟正黑體" panose="020B0604030504040204" pitchFamily="34" charset="-120"/>
                <a:ea typeface="微軟正黑體" panose="020B0604030504040204" pitchFamily="34" charset="-120"/>
              </a:rPr>
              <a:t>大量的法輪功學員源源不斷地輸入龐大的人體庫，成為他們瘋狂活摘、取之不盡的來源。這一切成為遼寧省、軍隊最賺錢的行業，薄、谷從中獲利巨大。</a:t>
            </a:r>
            <a:endParaRPr lang="en-US" altLang="zh-TW" dirty="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p>
            <a:r>
              <a:rPr lang="zh-TW" altLang="en-US" dirty="0" smtClean="0">
                <a:solidFill>
                  <a:srgbClr val="C00000"/>
                </a:solidFill>
                <a:latin typeface="微軟正黑體" panose="020B0604030504040204" pitchFamily="34" charset="-120"/>
                <a:ea typeface="微軟正黑體" panose="020B0604030504040204" pitchFamily="34" charset="-120"/>
              </a:rPr>
              <a:t>「瀋陽蘇家屯血栓醫院」是薄、谷首起大量活體摘取法輪功學員器官的醫院之一。該醫院地下秘密集中營，關押六千多名法輪功學員</a:t>
            </a:r>
            <a:r>
              <a:rPr lang="zh-TW" altLang="en-US" dirty="0" smtClean="0">
                <a:latin typeface="微軟正黑體" panose="020B0604030504040204" pitchFamily="34" charset="-120"/>
                <a:ea typeface="微軟正黑體" panose="020B0604030504040204" pitchFamily="34" charset="-120"/>
              </a:rPr>
              <a:t>。從</a:t>
            </a:r>
            <a:r>
              <a:rPr lang="en-US" altLang="zh-TW" dirty="0" smtClean="0">
                <a:latin typeface="微軟正黑體" panose="020B0604030504040204" pitchFamily="34" charset="-120"/>
                <a:ea typeface="微軟正黑體" panose="020B0604030504040204" pitchFamily="34" charset="-120"/>
              </a:rPr>
              <a:t>2001</a:t>
            </a:r>
            <a:r>
              <a:rPr lang="zh-TW" altLang="en-US" dirty="0">
                <a:latin typeface="微軟正黑體" panose="020B0604030504040204" pitchFamily="34" charset="-120"/>
                <a:ea typeface="微軟正黑體" panose="020B0604030504040204" pitchFamily="34" charset="-120"/>
              </a:rPr>
              <a:t>年底至</a:t>
            </a:r>
            <a:r>
              <a:rPr lang="en-US" altLang="zh-TW" dirty="0" smtClean="0">
                <a:latin typeface="微軟正黑體" panose="020B0604030504040204" pitchFamily="34" charset="-120"/>
                <a:ea typeface="微軟正黑體" panose="020B0604030504040204" pitchFamily="34" charset="-120"/>
              </a:rPr>
              <a:t>2003</a:t>
            </a:r>
            <a:r>
              <a:rPr lang="zh-TW" altLang="en-US" dirty="0" smtClean="0">
                <a:latin typeface="微軟正黑體" panose="020B0604030504040204" pitchFamily="34" charset="-120"/>
                <a:ea typeface="微軟正黑體" panose="020B0604030504040204" pitchFamily="34" charset="-120"/>
              </a:rPr>
              <a:t>年十月，證人的前夫在該院親手活體摘取了兩千多名法輪功學員的眼角膜，之後其他外科醫生摘取所需器官，遺體則在該院焚屍爐當場火化或被販賣。</a:t>
            </a:r>
            <a:endParaRPr lang="en-US" altLang="zh-TW" dirty="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zh-TW" altLang="zh-TW"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2002</a:t>
            </a:r>
            <a:r>
              <a:rPr lang="zh-TW" altLang="zh-TW"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4</a:t>
            </a:r>
            <a:r>
              <a:rPr lang="zh-TW" altLang="zh-TW"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9</a:t>
            </a:r>
            <a:r>
              <a:rPr lang="zh-TW" altLang="zh-TW" dirty="0">
                <a:latin typeface="微軟正黑體" panose="020B0604030504040204" pitchFamily="34" charset="-120"/>
                <a:ea typeface="微軟正黑體" panose="020B0604030504040204" pitchFamily="34" charset="-120"/>
              </a:rPr>
              <a:t>日，</a:t>
            </a:r>
            <a:r>
              <a:rPr lang="zh-TW" altLang="zh-TW" dirty="0" smtClean="0">
                <a:latin typeface="微軟正黑體" panose="020B0604030504040204" pitchFamily="34" charset="-120"/>
                <a:ea typeface="微軟正黑體" panose="020B0604030504040204" pitchFamily="34" charset="-120"/>
              </a:rPr>
              <a:t>在</a:t>
            </a:r>
            <a:r>
              <a:rPr lang="zh-TW" altLang="zh-TW" dirty="0" smtClean="0">
                <a:solidFill>
                  <a:srgbClr val="C00000"/>
                </a:solidFill>
                <a:latin typeface="微軟正黑體" panose="020B0604030504040204" pitchFamily="34" charset="-120"/>
                <a:ea typeface="微軟正黑體" panose="020B0604030504040204" pitchFamily="34" charset="-120"/>
              </a:rPr>
              <a:t>瀋陽軍區總醫院</a:t>
            </a:r>
            <a:r>
              <a:rPr lang="zh-TW" altLang="zh-TW" dirty="0" smtClean="0">
                <a:latin typeface="微軟正黑體" panose="020B0604030504040204" pitchFamily="34" charset="-120"/>
                <a:ea typeface="微軟正黑體" panose="020B0604030504040204" pitchFamily="34" charset="-120"/>
              </a:rPr>
              <a:t>十五樓的一間手術室，證人作為持槍警衛，親眼目睹兩名軍醫將一位三十多歲的修煉法輪功的中學女教師，在沒打麻藥的情況下，活生生地摘取了她的心臟被殺害。」</a:t>
            </a:r>
          </a:p>
          <a:p>
            <a:r>
              <a:rPr lang="en-US" altLang="zh-TW"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99</a:t>
            </a:r>
            <a:r>
              <a:rPr lang="zh-TW" altLang="zh-TW" dirty="0" smtClean="0">
                <a:latin typeface="微軟正黑體" panose="020B0604030504040204" pitchFamily="34" charset="-120"/>
                <a:ea typeface="微軟正黑體" panose="020B0604030504040204" pitchFamily="34" charset="-120"/>
              </a:rPr>
              <a:t>年之前，中國每年有一百五十萬個器官需求，但每年只能有一萬個器官提供移植（包括部分非法獲取的器官）。器官奇缺在全世界排七、八十名以外。但從</a:t>
            </a:r>
            <a:r>
              <a:rPr lang="en-US" altLang="zh-TW" dirty="0" smtClean="0">
                <a:latin typeface="微軟正黑體" panose="020B0604030504040204" pitchFamily="34" charset="-120"/>
                <a:ea typeface="微軟正黑體" panose="020B0604030504040204" pitchFamily="34" charset="-120"/>
              </a:rPr>
              <a:t>2000</a:t>
            </a:r>
            <a:r>
              <a:rPr lang="zh-TW" altLang="zh-TW" dirty="0" smtClean="0">
                <a:latin typeface="微軟正黑體" panose="020B0604030504040204" pitchFamily="34" charset="-120"/>
                <a:ea typeface="微軟正黑體" panose="020B0604030504040204" pitchFamily="34" charset="-120"/>
              </a:rPr>
              <a:t>年薄熙來等大量活摘法輪功學員器官之後，中國</a:t>
            </a:r>
            <a:r>
              <a:rPr lang="zh-TW" altLang="zh-TW" dirty="0" smtClean="0">
                <a:solidFill>
                  <a:srgbClr val="C00000"/>
                </a:solidFill>
                <a:latin typeface="微軟正黑體" panose="020B0604030504040204" pitchFamily="34" charset="-120"/>
                <a:ea typeface="微軟正黑體" panose="020B0604030504040204" pitchFamily="34" charset="-120"/>
              </a:rPr>
              <a:t>一躍飆升為僅次美國、排名世界第二的器官移植大國，</a:t>
            </a:r>
            <a:r>
              <a:rPr lang="zh-TW" altLang="zh-TW" dirty="0" smtClean="0">
                <a:latin typeface="微軟正黑體" panose="020B0604030504040204" pitchFamily="34" charset="-120"/>
                <a:ea typeface="微軟正黑體" panose="020B0604030504040204" pitchFamily="34" charset="-120"/>
              </a:rPr>
              <a:t>從</a:t>
            </a:r>
            <a:r>
              <a:rPr lang="en-US" altLang="zh-TW" dirty="0" smtClean="0">
                <a:latin typeface="微軟正黑體" panose="020B0604030504040204" pitchFamily="34" charset="-120"/>
                <a:ea typeface="微軟正黑體" panose="020B0604030504040204" pitchFamily="34" charset="-120"/>
              </a:rPr>
              <a:t>2000</a:t>
            </a:r>
            <a:r>
              <a:rPr lang="zh-TW" altLang="zh-TW" dirty="0" smtClean="0">
                <a:latin typeface="微軟正黑體" panose="020B0604030504040204" pitchFamily="34" charset="-120"/>
                <a:ea typeface="微軟正黑體" panose="020B0604030504040204" pitchFamily="34" charset="-120"/>
              </a:rPr>
              <a:t>年起中國一直占世界活體器官移植總數的</a:t>
            </a:r>
            <a:r>
              <a:rPr lang="en-US" altLang="zh-TW" dirty="0" smtClean="0">
                <a:latin typeface="微軟正黑體" panose="020B0604030504040204" pitchFamily="34" charset="-120"/>
                <a:ea typeface="微軟正黑體" panose="020B0604030504040204" pitchFamily="34" charset="-120"/>
              </a:rPr>
              <a:t>85</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以上。</a:t>
            </a:r>
            <a:endParaRPr lang="en-US" altLang="zh-TW" dirty="0">
              <a:latin typeface="微軟正黑體" panose="020B0604030504040204" pitchFamily="34" charset="-120"/>
              <a:ea typeface="微軟正黑體" panose="020B0604030504040204" pitchFamily="34" charset="-120"/>
            </a:endParaRPr>
          </a:p>
          <a:p>
            <a:r>
              <a:rPr lang="zh-TW" altLang="zh-TW" dirty="0" smtClean="0">
                <a:solidFill>
                  <a:srgbClr val="C00000"/>
                </a:solidFill>
                <a:latin typeface="微軟正黑體" panose="020B0604030504040204" pitchFamily="34" charset="-120"/>
                <a:ea typeface="微軟正黑體" panose="020B0604030504040204" pitchFamily="34" charset="-120"/>
              </a:rPr>
              <a:t>中國的器官多到薄、穀操控五家網站，明碼標價出售器官；</a:t>
            </a:r>
            <a:endParaRPr lang="en-US" altLang="zh-TW" dirty="0" smtClean="0">
              <a:solidFill>
                <a:srgbClr val="C00000"/>
              </a:solidFill>
              <a:latin typeface="微軟正黑體" panose="020B0604030504040204" pitchFamily="34" charset="-120"/>
              <a:ea typeface="微軟正黑體" panose="020B0604030504040204" pitchFamily="34" charset="-120"/>
            </a:endParaRPr>
          </a:p>
          <a:p>
            <a:r>
              <a:rPr lang="zh-TW" altLang="en-US" dirty="0" smtClean="0">
                <a:solidFill>
                  <a:srgbClr val="C00000"/>
                </a:solidFill>
                <a:latin typeface="微軟正黑體" panose="020B0604030504040204" pitchFamily="34" charset="-120"/>
                <a:ea typeface="微軟正黑體" panose="020B0604030504040204" pitchFamily="34" charset="-120"/>
              </a:rPr>
              <a:t>還</a:t>
            </a:r>
            <a:r>
              <a:rPr lang="zh-TW" altLang="zh-TW" dirty="0" smtClean="0">
                <a:solidFill>
                  <a:srgbClr val="C00000"/>
                </a:solidFill>
                <a:latin typeface="微軟正黑體" panose="020B0604030504040204" pitchFamily="34" charset="-120"/>
                <a:ea typeface="微軟正黑體" panose="020B0604030504040204" pitchFamily="34" charset="-120"/>
              </a:rPr>
              <a:t>興起了全球性旅遊中國的快速器官移植熱潮。</a:t>
            </a:r>
            <a:endParaRPr lang="zh-TW" altLang="zh-TW" dirty="0">
              <a:solidFill>
                <a:srgbClr val="C00000"/>
              </a:solidFill>
              <a:latin typeface="微軟正黑體" panose="020B0604030504040204" pitchFamily="34" charset="-120"/>
              <a:ea typeface="微軟正黑體" panose="020B0604030504040204" pitchFamily="34" charset="-120"/>
            </a:endParaRPr>
          </a:p>
        </p:txBody>
      </p:sp>
      <p:sp>
        <p:nvSpPr>
          <p:cNvPr id="3" name="矩形 2"/>
          <p:cNvSpPr/>
          <p:nvPr/>
        </p:nvSpPr>
        <p:spPr>
          <a:xfrm>
            <a:off x="3844966" y="28680"/>
            <a:ext cx="5040560" cy="369332"/>
          </a:xfrm>
          <a:prstGeom prst="rect">
            <a:avLst/>
          </a:prstGeom>
        </p:spPr>
        <p:txBody>
          <a:bodyPr wrap="square">
            <a:spAutoFit/>
          </a:bodyPr>
          <a:lstStyle/>
          <a:p>
            <a:r>
              <a:rPr lang="zh-TW" altLang="zh-TW" dirty="0">
                <a:latin typeface="微軟正黑體" panose="020B0604030504040204" pitchFamily="34" charset="-120"/>
                <a:ea typeface="微軟正黑體" panose="020B0604030504040204" pitchFamily="34" charset="-120"/>
              </a:rPr>
              <a:t>清算國際：迫害法輪功主要元凶薄熙來罪狀公告</a:t>
            </a:r>
            <a:r>
              <a:rPr lang="zh-TW" altLang="en-US"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
        <p:nvSpPr>
          <p:cNvPr id="4" name="矩形 3"/>
          <p:cNvSpPr/>
          <p:nvPr/>
        </p:nvSpPr>
        <p:spPr>
          <a:xfrm>
            <a:off x="171421" y="43010"/>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7.</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677795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2557" y="727531"/>
            <a:ext cx="8863937" cy="5632311"/>
          </a:xfrm>
          <a:prstGeom prst="rect">
            <a:avLst/>
          </a:prstGeom>
          <a:ln>
            <a:solidFill>
              <a:srgbClr val="0070C0"/>
            </a:solidFill>
          </a:ln>
        </p:spPr>
        <p:txBody>
          <a:bodyPr wrap="square">
            <a:spAutoFit/>
          </a:bodyPr>
          <a:lstStyle/>
          <a:p>
            <a:r>
              <a:rPr lang="en-US" altLang="zh-TW" sz="2000" b="1">
                <a:latin typeface="微軟正黑體" panose="020B0604030504040204" pitchFamily="34" charset="-120"/>
                <a:ea typeface="微軟正黑體" panose="020B0604030504040204" pitchFamily="34" charset="-120"/>
              </a:rPr>
              <a:t> </a:t>
            </a:r>
            <a:r>
              <a:rPr lang="zh-TW" altLang="zh-TW" sz="2000" b="1">
                <a:latin typeface="微軟正黑體" panose="020B0604030504040204" pitchFamily="34" charset="-120"/>
                <a:ea typeface="微軟正黑體" panose="020B0604030504040204" pitchFamily="34" charset="-120"/>
              </a:rPr>
              <a:t>（</a:t>
            </a:r>
            <a:r>
              <a:rPr lang="zh-TW" altLang="en-US" sz="2000" b="1" u="sng" smtClean="0">
                <a:latin typeface="微軟正黑體" panose="020B0604030504040204" pitchFamily="34" charset="-120"/>
                <a:ea typeface="微軟正黑體" panose="020B0604030504040204" pitchFamily="34" charset="-120"/>
              </a:rPr>
              <a:t>三</a:t>
            </a:r>
            <a:r>
              <a:rPr lang="zh-TW" altLang="zh-TW" sz="2000" b="1" u="sng" smtClean="0">
                <a:latin typeface="微軟正黑體" panose="020B0604030504040204" pitchFamily="34" charset="-120"/>
                <a:ea typeface="微軟正黑體" panose="020B0604030504040204" pitchFamily="34" charset="-120"/>
              </a:rPr>
              <a:t>）薄熙來、徐才厚勾結聯手軍隊涉入活摘器官大屠殺。</a:t>
            </a:r>
            <a:endParaRPr lang="en-US" altLang="zh-TW" sz="2000" b="1" u="sng"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薄熙來和江澤民的親信、當時的軍委副主席</a:t>
            </a:r>
            <a:r>
              <a:rPr lang="zh-TW" altLang="zh-TW" sz="2000" smtClean="0">
                <a:solidFill>
                  <a:srgbClr val="C00000"/>
                </a:solidFill>
                <a:latin typeface="微軟正黑體" panose="020B0604030504040204" pitchFamily="34" charset="-120"/>
                <a:ea typeface="微軟正黑體" panose="020B0604030504040204" pitchFamily="34" charset="-120"/>
              </a:rPr>
              <a:t>徐</a:t>
            </a:r>
            <a:r>
              <a:rPr lang="zh-TW" altLang="zh-TW" sz="2000">
                <a:solidFill>
                  <a:srgbClr val="C00000"/>
                </a:solidFill>
                <a:latin typeface="微軟正黑體" panose="020B0604030504040204" pitchFamily="34" charset="-120"/>
                <a:ea typeface="微軟正黑體" panose="020B0604030504040204" pitchFamily="34" charset="-120"/>
              </a:rPr>
              <a:t>才</a:t>
            </a:r>
            <a:r>
              <a:rPr lang="zh-TW" altLang="zh-TW" sz="2000" smtClean="0">
                <a:solidFill>
                  <a:srgbClr val="C00000"/>
                </a:solidFill>
                <a:latin typeface="微軟正黑體" panose="020B0604030504040204" pitchFamily="34" charset="-120"/>
                <a:ea typeface="微軟正黑體" panose="020B0604030504040204" pitchFamily="34" charset="-120"/>
              </a:rPr>
              <a:t>厚</a:t>
            </a:r>
            <a:r>
              <a:rPr lang="zh-TW" altLang="zh-TW" sz="2000" smtClean="0">
                <a:latin typeface="微軟正黑體" panose="020B0604030504040204" pitchFamily="34" charset="-120"/>
                <a:ea typeface="微軟正黑體" panose="020B0604030504040204" pitchFamily="34" charset="-120"/>
              </a:rPr>
              <a:t>勾結、聯手涉入對法輪功學員活摘器官的大屠殺。蘇家屯地下集中營在</a:t>
            </a:r>
            <a:r>
              <a:rPr lang="en-US" altLang="zh-TW" sz="2000" smtClean="0">
                <a:latin typeface="微軟正黑體" panose="020B0604030504040204" pitchFamily="34" charset="-120"/>
                <a:ea typeface="微軟正黑體" panose="020B0604030504040204" pitchFamily="34" charset="-120"/>
              </a:rPr>
              <a:t>2005</a:t>
            </a:r>
            <a:r>
              <a:rPr lang="zh-TW" altLang="zh-TW" sz="2000" smtClean="0">
                <a:latin typeface="微軟正黑體" panose="020B0604030504040204" pitchFamily="34" charset="-120"/>
                <a:ea typeface="微軟正黑體" panose="020B0604030504040204" pitchFamily="34" charset="-120"/>
              </a:rPr>
              <a:t>年之前關押超過一萬多名法輪功學員。這一驚天罪惡被披露後，軍隊、武警部隊迅速介入轉移。</a:t>
            </a:r>
            <a:endParaRPr lang="en-US" altLang="zh-TW" sz="2000" dirty="0">
              <a:latin typeface="微軟正黑體" panose="020B0604030504040204" pitchFamily="34" charset="-120"/>
              <a:ea typeface="微軟正黑體" panose="020B0604030504040204" pitchFamily="34" charset="-120"/>
            </a:endParaRPr>
          </a:p>
          <a:p>
            <a:r>
              <a:rPr lang="zh-TW" altLang="zh-TW" sz="2000" smtClean="0">
                <a:solidFill>
                  <a:srgbClr val="C00000"/>
                </a:solidFill>
                <a:latin typeface="微軟正黑體" panose="020B0604030504040204" pitchFamily="34" charset="-120"/>
                <a:ea typeface="微軟正黑體" panose="020B0604030504040204" pitchFamily="34" charset="-120"/>
              </a:rPr>
              <a:t>轉移五千人用專列封閉的鐵路貨車只需一天。</a:t>
            </a:r>
            <a:r>
              <a:rPr lang="zh-TW" altLang="zh-TW" sz="2000" b="1" smtClean="0">
                <a:solidFill>
                  <a:srgbClr val="C00000"/>
                </a:solidFill>
                <a:latin typeface="微軟正黑體" panose="020B0604030504040204" pitchFamily="34" charset="-120"/>
                <a:ea typeface="微軟正黑體" panose="020B0604030504040204" pitchFamily="34" charset="-120"/>
              </a:rPr>
              <a:t>蘇家</a:t>
            </a:r>
            <a:r>
              <a:rPr lang="zh-TW" altLang="zh-TW" sz="2000" b="1" dirty="0">
                <a:solidFill>
                  <a:srgbClr val="C00000"/>
                </a:solidFill>
                <a:latin typeface="微軟正黑體" panose="020B0604030504040204" pitchFamily="34" charset="-120"/>
                <a:ea typeface="微軟正黑體" panose="020B0604030504040204" pitchFamily="34" charset="-120"/>
              </a:rPr>
              <a:t>屯</a:t>
            </a:r>
            <a:r>
              <a:rPr lang="zh-TW" altLang="zh-TW" sz="2000" b="1">
                <a:solidFill>
                  <a:srgbClr val="C00000"/>
                </a:solidFill>
                <a:latin typeface="微軟正黑體" panose="020B0604030504040204" pitchFamily="34" charset="-120"/>
                <a:ea typeface="微軟正黑體" panose="020B0604030504040204" pitchFamily="34" charset="-120"/>
              </a:rPr>
              <a:t>事件</a:t>
            </a:r>
            <a:r>
              <a:rPr lang="zh-TW" altLang="zh-TW" sz="2000" smtClean="0">
                <a:latin typeface="微軟正黑體" panose="020B0604030504040204" pitchFamily="34" charset="-120"/>
                <a:ea typeface="微軟正黑體" panose="020B0604030504040204" pitchFamily="34" charset="-120"/>
              </a:rPr>
              <a:t>和</a:t>
            </a:r>
            <a:r>
              <a:rPr lang="zh-TW" altLang="zh-TW" sz="2000" b="1" smtClean="0">
                <a:solidFill>
                  <a:srgbClr val="C00000"/>
                </a:solidFill>
                <a:latin typeface="微軟正黑體" panose="020B0604030504040204" pitchFamily="34" charset="-120"/>
                <a:ea typeface="微軟正黑體" panose="020B0604030504040204" pitchFamily="34" charset="-120"/>
              </a:rPr>
              <a:t>瀋陽軍區總醫院</a:t>
            </a:r>
            <a:r>
              <a:rPr lang="zh-TW" altLang="zh-TW" sz="2000" smtClean="0">
                <a:latin typeface="微軟正黑體" panose="020B0604030504040204" pitchFamily="34" charset="-120"/>
                <a:ea typeface="微軟正黑體" panose="020B0604030504040204" pitchFamily="34" charset="-120"/>
              </a:rPr>
              <a:t>活摘法輪功學員器官的罪惡，都發生在薄熙來主政遼寧、活摘器官罪惡的高峰期。而</a:t>
            </a:r>
            <a:r>
              <a:rPr lang="zh-TW" altLang="zh-TW" sz="2000" smtClean="0">
                <a:solidFill>
                  <a:srgbClr val="C00000"/>
                </a:solidFill>
                <a:latin typeface="微軟正黑體" panose="020B0604030504040204" pitchFamily="34" charset="-120"/>
                <a:ea typeface="微軟正黑體" panose="020B0604030504040204" pitchFamily="34" charset="-120"/>
              </a:rPr>
              <a:t>蘇家屯的地下集中營屬於軍用設施</a:t>
            </a:r>
            <a:r>
              <a:rPr lang="zh-TW" altLang="zh-TW" sz="2000" smtClean="0">
                <a:latin typeface="微軟正黑體" panose="020B0604030504040204" pitchFamily="34" charset="-120"/>
                <a:ea typeface="微軟正黑體" panose="020B0604030504040204" pitchFamily="34" charset="-120"/>
              </a:rPr>
              <a:t>，同時揭露出來的其餘</a:t>
            </a:r>
            <a:r>
              <a:rPr lang="en-US" altLang="zh-TW" sz="2000" smtClean="0">
                <a:solidFill>
                  <a:srgbClr val="C00000"/>
                </a:solidFill>
                <a:latin typeface="微軟正黑體" panose="020B0604030504040204" pitchFamily="34" charset="-120"/>
                <a:ea typeface="微軟正黑體" panose="020B0604030504040204" pitchFamily="34" charset="-120"/>
              </a:rPr>
              <a:t>35</a:t>
            </a:r>
            <a:r>
              <a:rPr lang="zh-TW" altLang="zh-TW" sz="2000" smtClean="0">
                <a:solidFill>
                  <a:srgbClr val="C00000"/>
                </a:solidFill>
                <a:latin typeface="微軟正黑體" panose="020B0604030504040204" pitchFamily="34" charset="-120"/>
                <a:ea typeface="微軟正黑體" panose="020B0604030504040204" pitchFamily="34" charset="-120"/>
              </a:rPr>
              <a:t>個類似集中營</a:t>
            </a:r>
            <a:r>
              <a:rPr lang="zh-TW" altLang="zh-TW" sz="2000" smtClean="0">
                <a:latin typeface="微軟正黑體" panose="020B0604030504040204" pitchFamily="34" charset="-120"/>
                <a:ea typeface="微軟正黑體" panose="020B0604030504040204" pitchFamily="34" charset="-120"/>
              </a:rPr>
              <a:t>，成為薄、徐勾結聯手活摘器官的鐵證，這一黑幕將全部揭開。</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zh-TW" altLang="zh-TW" sz="2000" u="sng" smtClean="0">
                <a:latin typeface="微軟正黑體" panose="020B0604030504040204" pitchFamily="34" charset="-120"/>
                <a:ea typeface="微軟正黑體" panose="020B0604030504040204" pitchFamily="34" charset="-120"/>
              </a:rPr>
              <a:t>在薄熙來當政期，</a:t>
            </a:r>
            <a:r>
              <a:rPr lang="zh-TW" altLang="zh-TW" sz="2000" u="sng" smtClean="0">
                <a:solidFill>
                  <a:schemeClr val="accent6">
                    <a:lumMod val="50000"/>
                  </a:schemeClr>
                </a:solidFill>
                <a:latin typeface="微軟正黑體" panose="020B0604030504040204" pitchFamily="34" charset="-120"/>
                <a:ea typeface="微軟正黑體" panose="020B0604030504040204" pitchFamily="34" charset="-120"/>
              </a:rPr>
              <a:t>軍隊醫院、武警醫院；遼寧省委、省政府包括其高層；政法、公安及黑道仲介</a:t>
            </a:r>
            <a:r>
              <a:rPr lang="zh-TW" altLang="zh-TW" sz="2000" u="sng" smtClean="0">
                <a:latin typeface="微軟正黑體" panose="020B0604030504040204" pitchFamily="34" charset="-120"/>
                <a:ea typeface="微軟正黑體" panose="020B0604030504040204" pitchFamily="34" charset="-120"/>
              </a:rPr>
              <a:t>都在薄熙來、穀開來操控下參與了活摘和販賣法輪功學員器官的罪惡，特別是與</a:t>
            </a:r>
            <a:r>
              <a:rPr lang="zh-TW" altLang="zh-TW" sz="2000" u="sng" smtClean="0">
                <a:solidFill>
                  <a:schemeClr val="accent6">
                    <a:lumMod val="50000"/>
                  </a:schemeClr>
                </a:solidFill>
                <a:latin typeface="微軟正黑體" panose="020B0604030504040204" pitchFamily="34" charset="-120"/>
                <a:ea typeface="微軟正黑體" panose="020B0604030504040204" pitchFamily="34" charset="-120"/>
              </a:rPr>
              <a:t>大連、瀋陽、遼寧省醫學醫療系統聯手活摘，武警部隊不少官員、醫療專家、高幹子弟都涉入其中。</a:t>
            </a:r>
            <a:endParaRPr lang="en-US" altLang="zh-TW" sz="2000" u="sng" dirty="0">
              <a:solidFill>
                <a:schemeClr val="accent6">
                  <a:lumMod val="50000"/>
                </a:schemeClr>
              </a:solidFill>
              <a:latin typeface="微軟正黑體" panose="020B0604030504040204" pitchFamily="34" charset="-120"/>
              <a:ea typeface="微軟正黑體" panose="020B0604030504040204" pitchFamily="34" charset="-120"/>
            </a:endParaRPr>
          </a:p>
          <a:p>
            <a:endParaRPr lang="en-US" altLang="zh-TW" sz="2000" u="sng" dirty="0">
              <a:latin typeface="微軟正黑體" panose="020B0604030504040204" pitchFamily="34" charset="-120"/>
              <a:ea typeface="微軟正黑體" panose="020B0604030504040204" pitchFamily="34" charset="-120"/>
            </a:endParaRPr>
          </a:p>
          <a:p>
            <a:r>
              <a:rPr lang="zh-TW" altLang="zh-TW" sz="2000" smtClean="0">
                <a:solidFill>
                  <a:schemeClr val="accent6">
                    <a:lumMod val="50000"/>
                  </a:schemeClr>
                </a:solidFill>
                <a:latin typeface="微軟正黑體" panose="020B0604030504040204" pitchFamily="34" charset="-120"/>
                <a:ea typeface="微軟正黑體" panose="020B0604030504040204" pitchFamily="34" charset="-120"/>
              </a:rPr>
              <a:t>這一罪惡屠殺被迅速推向全國，形成了全國地方政府、公安、司法機關，軍隊、武警醫院，地方醫療單位、外貿出口及黑社會共同參與運作的一套屠殺機制、聯合系統犯罪。</a:t>
            </a:r>
            <a:endParaRPr lang="zh-TW" altLang="zh-TW" sz="2000" dirty="0">
              <a:solidFill>
                <a:schemeClr val="accent6">
                  <a:lumMod val="50000"/>
                </a:schemeClr>
              </a:solidFill>
              <a:latin typeface="微軟正黑體" panose="020B0604030504040204" pitchFamily="34" charset="-120"/>
              <a:ea typeface="微軟正黑體" panose="020B0604030504040204" pitchFamily="34" charset="-120"/>
            </a:endParaRPr>
          </a:p>
        </p:txBody>
      </p:sp>
      <p:sp>
        <p:nvSpPr>
          <p:cNvPr id="3" name="矩形 2"/>
          <p:cNvSpPr/>
          <p:nvPr/>
        </p:nvSpPr>
        <p:spPr>
          <a:xfrm>
            <a:off x="3987057" y="28680"/>
            <a:ext cx="5040560" cy="369332"/>
          </a:xfrm>
          <a:prstGeom prst="rect">
            <a:avLst/>
          </a:prstGeom>
        </p:spPr>
        <p:txBody>
          <a:bodyPr wrap="square">
            <a:spAutoFit/>
          </a:bodyPr>
          <a:lstStyle/>
          <a:p>
            <a:r>
              <a:rPr lang="zh-TW" altLang="zh-TW" dirty="0">
                <a:latin typeface="微軟正黑體" panose="020B0604030504040204" pitchFamily="34" charset="-120"/>
                <a:ea typeface="微軟正黑體" panose="020B0604030504040204" pitchFamily="34" charset="-120"/>
              </a:rPr>
              <a:t>清算國際：迫害法輪功主要元凶薄熙來罪狀公告</a:t>
            </a:r>
            <a:r>
              <a:rPr lang="zh-TW" altLang="en-US"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p:txBody>
      </p:sp>
      <p:sp>
        <p:nvSpPr>
          <p:cNvPr id="4" name="矩形 3"/>
          <p:cNvSpPr/>
          <p:nvPr/>
        </p:nvSpPr>
        <p:spPr>
          <a:xfrm>
            <a:off x="172558" y="158172"/>
            <a:ext cx="534121" cy="584775"/>
          </a:xfrm>
          <a:prstGeom prst="rect">
            <a:avLst/>
          </a:prstGeom>
        </p:spPr>
        <p:txBody>
          <a:bodyPr wrap="none">
            <a:spAutoFit/>
          </a:bodyPr>
          <a:lstStyle/>
          <a:p>
            <a:r>
              <a:rPr lang="en-US" altLang="zh-TW" sz="3200" b="1" dirty="0">
                <a:latin typeface="微軟正黑體" panose="020B0604030504040204" pitchFamily="34" charset="-120"/>
                <a:ea typeface="微軟正黑體" panose="020B0604030504040204" pitchFamily="34" charset="-120"/>
              </a:rPr>
              <a:t>8.</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87402710"/>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6578</Words>
  <Application>Microsoft Office PowerPoint</Application>
  <PresentationFormat>如螢幕大小 (4:3)</PresentationFormat>
  <Paragraphs>530</Paragraphs>
  <Slides>36</Slides>
  <Notes>14</Notes>
  <HiddenSlides>0</HiddenSlides>
  <MMClips>0</MMClips>
  <ScaleCrop>false</ScaleCrop>
  <HeadingPairs>
    <vt:vector size="4" baseType="variant">
      <vt:variant>
        <vt:lpstr>佈景主題</vt:lpstr>
      </vt:variant>
      <vt:variant>
        <vt:i4>1</vt:i4>
      </vt:variant>
      <vt:variant>
        <vt:lpstr>投影片標題</vt:lpstr>
      </vt:variant>
      <vt:variant>
        <vt:i4>36</vt:i4>
      </vt:variant>
    </vt:vector>
  </HeadingPairs>
  <TitlesOfParts>
    <vt:vector size="37"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2017-12-01T23:52:03Z</dcterms:created>
  <dcterms:modified xsi:type="dcterms:W3CDTF">2017-12-18T04:17:45Z</dcterms:modified>
</cp:coreProperties>
</file>