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66" r:id="rId3"/>
    <p:sldId id="267" r:id="rId4"/>
    <p:sldId id="312" r:id="rId5"/>
    <p:sldId id="313" r:id="rId6"/>
    <p:sldId id="315" r:id="rId7"/>
    <p:sldId id="316" r:id="rId8"/>
    <p:sldId id="317" r:id="rId9"/>
    <p:sldId id="336" r:id="rId10"/>
    <p:sldId id="337" r:id="rId11"/>
    <p:sldId id="334" r:id="rId12"/>
    <p:sldId id="338" r:id="rId13"/>
    <p:sldId id="326" r:id="rId14"/>
    <p:sldId id="345" r:id="rId15"/>
    <p:sldId id="330" r:id="rId16"/>
    <p:sldId id="327" r:id="rId17"/>
    <p:sldId id="329" r:id="rId18"/>
    <p:sldId id="328" r:id="rId19"/>
    <p:sldId id="339" r:id="rId20"/>
    <p:sldId id="343" r:id="rId21"/>
    <p:sldId id="357" r:id="rId22"/>
    <p:sldId id="342" r:id="rId23"/>
    <p:sldId id="347" r:id="rId24"/>
    <p:sldId id="352" r:id="rId25"/>
    <p:sldId id="344" r:id="rId26"/>
    <p:sldId id="353" r:id="rId27"/>
    <p:sldId id="341" r:id="rId28"/>
    <p:sldId id="321" r:id="rId29"/>
    <p:sldId id="332" r:id="rId30"/>
    <p:sldId id="331" r:id="rId31"/>
    <p:sldId id="350" r:id="rId32"/>
    <p:sldId id="351" r:id="rId33"/>
    <p:sldId id="325" r:id="rId3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0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883" autoAdjust="0"/>
  </p:normalViewPr>
  <p:slideViewPr>
    <p:cSldViewPr>
      <p:cViewPr>
        <p:scale>
          <a:sx n="60" d="100"/>
          <a:sy n="60" d="100"/>
        </p:scale>
        <p:origin x="-1444" y="-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C7ECE-0D31-4C99-BE49-F510A09AC3A1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C5ECB-B6A9-4FC2-BE85-03F5EF7D11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2974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/2,6,,1.htm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library.minghui.org/category/32,226,,1.htm" TargetMode="External"/><Relationship Id="rId4" Type="http://schemas.openxmlformats.org/officeDocument/2006/relationships/hyperlink" Target="http://library.minghui.org/category/2,418,,1.htm" TargetMode="Externa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huichaguoji.org/node/45570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省分圖片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方法：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搜尋省份名稱 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維基百科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82188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2016-11-04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TW" alt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2017-01-10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兩個禮拜  案例增加</a:t>
            </a:r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57</a:t>
            </a:r>
            <a:r>
              <a:rPr lang="zh-TW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例   受害人數增加</a:t>
            </a:r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61</a:t>
            </a:r>
            <a:r>
              <a:rPr lang="zh-TW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</a:t>
            </a: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各省案例列表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http://library.minghui.org/category/2,6,,1.htm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受迫害人数的省市分布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http://library.minghui.org/category/2,418,,1.htm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受迫害致死案例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http://library.minghui.org/category/32,226,,1.htm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42D60-093C-441C-B22B-3C7304FC9F2A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56673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2016-11-04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TW" alt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2017-01-10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78503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78503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2016-11-04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TW" alt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2017-01-10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追查國際公布的參與活摘醫院名單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http://www.zhuichaguoji.org/node/45570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往下到網頁中間可以找到各省份的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42D60-093C-441C-B22B-3C7304FC9F2A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7535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0807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zh-TW" alt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成都市人民政府所在地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zh-TW" altLang="en-US" sz="1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重要性：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已經是當地同修第三次跟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重點專案提出協助請求，</a:t>
            </a:r>
            <a:endParaRPr lang="en-US" altLang="zh-TW" sz="1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第一次是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(2016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月初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、第二次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(2017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月初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9388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239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2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8252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5962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1175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4044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947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6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949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61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503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圖中高亮顯示的是四川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476672"/>
            <a:ext cx="9178146" cy="2016224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專案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說明參考資料</a:t>
            </a:r>
            <a:endParaRPr lang="en-US" altLang="zh-CN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播打日期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en-US" altLang="zh-TW" sz="2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2017/09/04~13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6586" y="653787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800" dirty="0" smtClean="0">
                <a:solidFill>
                  <a:schemeClr val="bg1"/>
                </a:solidFill>
              </a:rPr>
              <a:t>1</a:t>
            </a:r>
            <a:endParaRPr lang="zh-TW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35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994" y="908720"/>
            <a:ext cx="8772213" cy="37444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許多官員因迫害法輪功被國際追查，包括</a:t>
            </a:r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</a:t>
            </a:r>
            <a:r>
              <a:rPr lang="zh-TW" altLang="zh-TW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TW" altLang="zh-TW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委書記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王榮軒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市長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葛紅林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/>
          </a:p>
          <a:p>
            <a:r>
              <a:rPr lang="zh-CN" altLang="zh-TW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金牛區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lang="en-US" altLang="zh-CN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車成</a:t>
            </a:r>
            <a:r>
              <a:rPr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志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張兵、吳石泉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金牛區政法委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副書記</a:t>
            </a:r>
            <a:r>
              <a:rPr lang="en-US" altLang="zh-CN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陶得清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</a:t>
            </a:r>
            <a:r>
              <a:rPr lang="zh-TW" altLang="en-US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牛</a:t>
            </a:r>
            <a:r>
              <a:rPr lang="zh-CN" altLang="zh-TW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防範辦主任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謝樂傑、李興明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</a:t>
            </a:r>
            <a:r>
              <a:rPr lang="zh-TW" altLang="en-US" sz="240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牛</a:t>
            </a:r>
            <a:r>
              <a:rPr lang="zh-CN" altLang="zh-TW" sz="240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區防範辦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張洪濤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994" y="4897928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到目前為止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、教育界、媒體界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等人員因迫害法輪功學員，被海外組織“追查國際”立案追查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064"/>
            <a:ext cx="9130598" cy="762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7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-2.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en-US" altLang="zh-CN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金牛區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64288" y="41106"/>
            <a:ext cx="1847942" cy="684555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2116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91322" y="862466"/>
            <a:ext cx="8786543" cy="511953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16110" y="1124744"/>
            <a:ext cx="874860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地點：成都市</a:t>
            </a:r>
            <a:r>
              <a:rPr lang="en-US" altLang="zh-TW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雙流區</a:t>
            </a:r>
            <a:endParaRPr lang="en-US" altLang="zh-TW" sz="22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學員：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弟子</a:t>
            </a:r>
            <a:r>
              <a:rPr lang="zh-CN" altLang="zh-TW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呂祖福</a:t>
            </a:r>
            <a:endParaRPr lang="en-US" altLang="zh-CN" sz="22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左右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CN" altLang="zh-TW" sz="22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文星雙華社區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講真相時被綁架，</a:t>
            </a:r>
            <a:endParaRPr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16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CN" altLang="zh-TW" sz="22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雙流區法院 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被非法庭審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被枉判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年半。</a:t>
            </a:r>
            <a:endParaRPr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2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非</a:t>
            </a:r>
            <a:r>
              <a:rPr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法庭</a:t>
            </a:r>
            <a:r>
              <a:rPr lang="zh-TW" altLang="en-US" sz="22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審、判刑</a:t>
            </a:r>
            <a:r>
              <a:rPr lang="zh-TW" altLang="en-US" sz="22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2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雙流區法院</a:t>
            </a:r>
            <a:r>
              <a:rPr lang="zh-TW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200" b="1" dirty="0" smtClean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呂祖福</a:t>
            </a:r>
            <a:r>
              <a:rPr lang="en-US" altLang="zh-TW" sz="22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2011</a:t>
            </a:r>
            <a:r>
              <a:rPr lang="zh-TW" altLang="en-US" sz="22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年遭到騷擾迫害情況：</a:t>
            </a:r>
            <a:endParaRPr lang="en-US" altLang="zh-TW" sz="2200" b="1" u="sng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2011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21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日上午，成都市雙流縣</a:t>
            </a: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西南航空港派出所</a:t>
            </a:r>
            <a:r>
              <a:rPr lang="zh-TW" altLang="en-US" sz="2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雷科長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帶領社區惡人</a:t>
            </a:r>
            <a:r>
              <a:rPr lang="zh-TW" altLang="en-US" sz="2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趙達科、劉伍柒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等人到法輪功學員</a:t>
            </a:r>
            <a:r>
              <a:rPr lang="zh-TW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呂祖福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家進行騷擾，並無理要求</a:t>
            </a:r>
            <a:r>
              <a:rPr lang="zh-TW" altLang="en-US" sz="22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呂祖福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到臭名昭著的</a:t>
            </a:r>
            <a:r>
              <a:rPr lang="zh-TW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新津洗腦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班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迫害。</a:t>
            </a:r>
            <a:endParaRPr lang="zh-TW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89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-1.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成都市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雙流區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312" y="100432"/>
            <a:ext cx="1666777" cy="6480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en-US" altLang="zh-TW" sz="40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5284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2150" y="1112526"/>
            <a:ext cx="8772213" cy="41044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許多官員因迫害法輪功被國際追查，包括</a:t>
            </a:r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雙流區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前政法委書記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賀欣、嚴宗明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雙流區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防範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李忠全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副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張皓</a:t>
            </a:r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雙流區法院庭長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劉啟虹、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審判長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陳濤</a:t>
            </a:r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雙流區公安局局長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曾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思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</a:t>
            </a:r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雙流區看守所所長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汪光德</a:t>
            </a:r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4718" y="5517232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到目前为止</a:t>
            </a:r>
            <a:r>
              <a:rPr lang="zh-CN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的公检法司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、教育界、媒体界</a:t>
            </a:r>
            <a:r>
              <a:rPr lang="zh-CN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等人员因迫害法轮功学员，被海外组织“追查国际”立案追查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064"/>
            <a:ext cx="9130598" cy="762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8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-2.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en-US" altLang="zh-CN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雙流市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64288" y="41106"/>
            <a:ext cx="1847942" cy="684555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8702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grpSp>
        <p:nvGrpSpPr>
          <p:cNvPr id="270" name="矩形 3"/>
          <p:cNvGrpSpPr/>
          <p:nvPr/>
        </p:nvGrpSpPr>
        <p:grpSpPr>
          <a:xfrm>
            <a:off x="13400" y="-1"/>
            <a:ext cx="9130602" cy="836716"/>
            <a:chOff x="-1" y="-1"/>
            <a:chExt cx="9130600" cy="836714"/>
          </a:xfrm>
        </p:grpSpPr>
        <p:sp>
          <p:nvSpPr>
            <p:cNvPr id="268" name="矩形"/>
            <p:cNvSpPr/>
            <p:nvPr/>
          </p:nvSpPr>
          <p:spPr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69" name="9-3. 長沙市官員惡報實例"/>
            <p:cNvSpPr txBox="1"/>
            <p:nvPr/>
          </p:nvSpPr>
          <p:spPr>
            <a:xfrm>
              <a:off x="-1" y="125971"/>
              <a:ext cx="9130600" cy="584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/>
                <a:t> </a:t>
              </a:r>
              <a:r>
                <a:rPr lang="en-US" dirty="0"/>
                <a:t> 9</a:t>
              </a:r>
              <a:r>
                <a:rPr lang="en-US" dirty="0" smtClean="0"/>
                <a:t>-1</a:t>
              </a:r>
              <a:r>
                <a:rPr dirty="0" smtClean="0"/>
                <a:t>. </a:t>
              </a:r>
              <a:r>
                <a:rPr lang="zh-TW" altLang="en-US" dirty="0" smtClean="0"/>
                <a:t>成都</a:t>
              </a:r>
              <a:r>
                <a:rPr dirty="0" smtClean="0"/>
                <a:t>市</a:t>
              </a:r>
              <a:endParaRPr dirty="0"/>
            </a:p>
          </p:txBody>
        </p:sp>
      </p:grpSp>
      <p:grpSp>
        <p:nvGrpSpPr>
          <p:cNvPr id="273" name="矩形 6"/>
          <p:cNvGrpSpPr/>
          <p:nvPr/>
        </p:nvGrpSpPr>
        <p:grpSpPr>
          <a:xfrm>
            <a:off x="6588224" y="-237250"/>
            <a:ext cx="2424008" cy="1323437"/>
            <a:chOff x="0" y="-260398"/>
            <a:chExt cx="1631919" cy="1323435"/>
          </a:xfrm>
        </p:grpSpPr>
        <p:sp>
          <p:nvSpPr>
            <p:cNvPr id="271" name="矩形"/>
            <p:cNvSpPr/>
            <p:nvPr/>
          </p:nvSpPr>
          <p:spPr>
            <a:xfrm>
              <a:off x="0" y="77283"/>
              <a:ext cx="1631919" cy="648074"/>
            </a:xfrm>
            <a:prstGeom prst="rect">
              <a:avLst/>
            </a:prstGeom>
            <a:solidFill>
              <a:srgbClr val="FFFFFF"/>
            </a:solidFill>
            <a:ln w="285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72" name="惡報2"/>
            <p:cNvSpPr txBox="1"/>
            <p:nvPr/>
          </p:nvSpPr>
          <p:spPr>
            <a:xfrm>
              <a:off x="0" y="-260398"/>
              <a:ext cx="1631919" cy="13234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 smtClean="0"/>
                <a:t>惡</a:t>
              </a:r>
              <a:r>
                <a:rPr lang="zh-TW" altLang="en-US" dirty="0" smtClean="0"/>
                <a:t>報</a:t>
              </a:r>
              <a:r>
                <a:rPr lang="en-US" altLang="zh-TW" dirty="0" smtClean="0"/>
                <a:t>123</a:t>
              </a:r>
              <a:endParaRPr dirty="0"/>
            </a:p>
          </p:txBody>
        </p:sp>
      </p:grpSp>
      <p:sp>
        <p:nvSpPr>
          <p:cNvPr id="11" name="矩形 4"/>
          <p:cNvSpPr/>
          <p:nvPr/>
        </p:nvSpPr>
        <p:spPr>
          <a:xfrm>
            <a:off x="185674" y="977824"/>
            <a:ext cx="8786054" cy="2739207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原四川省委副書記，</a:t>
            </a:r>
            <a:r>
              <a:rPr lang="zh-TW" altLang="en-US" b="1" u="sng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李春城</a:t>
            </a:r>
            <a:r>
              <a:rPr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en-US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</a:t>
            </a:r>
            <a:r>
              <a:rPr lang="en-US" altLang="zh-TW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5/10/12</a:t>
            </a:r>
            <a:r>
              <a:rPr lang="zh-TW" altLang="en-US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因濫用職權二罪被判處</a:t>
            </a:r>
            <a:r>
              <a:rPr lang="en-US" altLang="zh-TW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13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lang="en-US" altLang="zh-TW" b="1" u="sng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李春城是中共「十八大」後首個落馬的副省級官員。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1999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至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2012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年，李任成都市副市長、瀘州市委書記、成都市市長、市委書記、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四川省委書記等職務期間，</a:t>
            </a:r>
            <a:r>
              <a:rPr lang="zh-Hant" altLang="en-US" sz="20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瘋狂推動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迫害法輪功學員，手段殘酷，情節極其嚴重。</a:t>
            </a: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李春城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妻子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曲</a:t>
            </a:r>
            <a:r>
              <a:rPr lang="zh-Hant" altLang="en-US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松</a:t>
            </a:r>
            <a:r>
              <a:rPr lang="zh-Hant" altLang="en-US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枝</a:t>
            </a:r>
            <a:r>
              <a:rPr lang="zh-TW" altLang="en-US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於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2012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年初亦接受調查，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日，其因與李共同犯罪受賄</a:t>
            </a:r>
            <a:r>
              <a:rPr lang="en-US" altLang="zh-Hant" sz="20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2800</a:t>
            </a:r>
            <a:r>
              <a:rPr lang="zh-Hant" altLang="en-US" sz="20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余萬元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，被判處</a:t>
            </a:r>
            <a:r>
              <a:rPr lang="zh-Hant" altLang="en-US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zh-Hant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七年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</a:p>
          <a:p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</a:t>
            </a:r>
            <a:r>
              <a:rPr lang="zh-TW" altLang="en-US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明慧網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2017.4.19</a:t>
            </a:r>
            <a:r>
              <a:rPr lang="zh-Hant" altLang="en-US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報導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lang="zh-Hant" altLang="en-US" b="1" dirty="0">
              <a:solidFill>
                <a:schemeClr val="accent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3" name="矩形 4"/>
          <p:cNvSpPr/>
          <p:nvPr/>
        </p:nvSpPr>
        <p:spPr>
          <a:xfrm>
            <a:off x="168879" y="3943537"/>
            <a:ext cx="8786054" cy="2431431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前成都彭州市隆豐鎮</a:t>
            </a:r>
            <a:r>
              <a:rPr lang="en-US" altLang="zh-TW"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610</a:t>
            </a:r>
            <a:r>
              <a:rPr lang="zh-TW" altLang="en-US"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頭目，</a:t>
            </a:r>
            <a:r>
              <a:rPr lang="zh-TW" altLang="en-US" b="1" u="sng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蔡崇銀</a:t>
            </a:r>
            <a:r>
              <a:rPr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</a:t>
            </a:r>
            <a:r>
              <a:rPr lang="en-US" altLang="zh-TW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000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年摔成植物人</a:t>
            </a:r>
            <a:endParaRPr lang="en-US" altLang="zh-TW" b="1" u="sng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en-US" altLang="zh-Hant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1999─</a:t>
            </a:r>
            <a:r>
              <a:rPr lang="en-US" altLang="zh-Hant">
                <a:latin typeface="微軟正黑體" panose="020B0604030504040204" pitchFamily="34" charset="-120"/>
                <a:ea typeface="微軟正黑體" panose="020B0604030504040204" pitchFamily="34" charset="-120"/>
              </a:rPr>
              <a:t>2000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月任職期間，野蠻地毒打過幾十名法輪功學員，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非法抄了幾十戶人的家，焚燒了幾十本法輪功書籍，把法輪功學員迫害得家破人亡，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妻離子散，還叫囂</a:t>
            </a:r>
            <a:r>
              <a:rPr lang="zh-Hant" altLang="en-US" sz="20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「我不怕報應」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此話說了一個多月後就摔成</a:t>
            </a:r>
            <a:r>
              <a:rPr lang="zh-Hant" altLang="en-US" sz="20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植物人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至今</a:t>
            </a:r>
            <a:r>
              <a:rPr lang="zh-Hant" altLang="en-US" sz="20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妻離子散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生不如死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</a:t>
            </a:r>
            <a:r>
              <a:rPr lang="zh-TW" altLang="en-US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明慧網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2017.4.19</a:t>
            </a:r>
            <a:r>
              <a:rPr lang="zh-Hant" altLang="en-US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報導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lang="zh-Hant" altLang="en-US" b="1" dirty="0">
              <a:solidFill>
                <a:schemeClr val="accent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192162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grpSp>
        <p:nvGrpSpPr>
          <p:cNvPr id="270" name="矩形 3"/>
          <p:cNvGrpSpPr/>
          <p:nvPr/>
        </p:nvGrpSpPr>
        <p:grpSpPr>
          <a:xfrm>
            <a:off x="13400" y="-1"/>
            <a:ext cx="9130602" cy="836716"/>
            <a:chOff x="-1" y="-1"/>
            <a:chExt cx="9130600" cy="836714"/>
          </a:xfrm>
        </p:grpSpPr>
        <p:sp>
          <p:nvSpPr>
            <p:cNvPr id="268" name="矩形"/>
            <p:cNvSpPr/>
            <p:nvPr/>
          </p:nvSpPr>
          <p:spPr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69" name="9-3. 長沙市官員惡報實例"/>
            <p:cNvSpPr txBox="1"/>
            <p:nvPr/>
          </p:nvSpPr>
          <p:spPr>
            <a:xfrm>
              <a:off x="-1" y="125971"/>
              <a:ext cx="9130600" cy="584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/>
                <a:t> </a:t>
              </a:r>
              <a:r>
                <a:rPr lang="en-US" dirty="0"/>
                <a:t> 9</a:t>
              </a:r>
              <a:r>
                <a:rPr lang="en-US" dirty="0" smtClean="0"/>
                <a:t>-2</a:t>
              </a:r>
              <a:r>
                <a:rPr dirty="0" smtClean="0"/>
                <a:t>. </a:t>
              </a:r>
              <a:r>
                <a:rPr lang="zh-TW" altLang="en-US" dirty="0" smtClean="0"/>
                <a:t>成都市</a:t>
              </a:r>
              <a:endParaRPr dirty="0"/>
            </a:p>
          </p:txBody>
        </p:sp>
      </p:grpSp>
      <p:sp>
        <p:nvSpPr>
          <p:cNvPr id="271" name="矩形"/>
          <p:cNvSpPr/>
          <p:nvPr/>
        </p:nvSpPr>
        <p:spPr>
          <a:xfrm>
            <a:off x="7380312" y="100432"/>
            <a:ext cx="1631920" cy="648075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40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/>
          </a:p>
        </p:txBody>
      </p:sp>
      <p:sp>
        <p:nvSpPr>
          <p:cNvPr id="272" name="惡報2"/>
          <p:cNvSpPr txBox="1"/>
          <p:nvPr/>
        </p:nvSpPr>
        <p:spPr>
          <a:xfrm>
            <a:off x="6804248" y="70526"/>
            <a:ext cx="2207984" cy="70788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 algn="ctr">
              <a:defRPr sz="40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smtClean="0"/>
              <a:t>惡報</a:t>
            </a:r>
            <a:r>
              <a:rPr lang="en-US" dirty="0" smtClean="0"/>
              <a:t>123</a:t>
            </a:r>
            <a:endParaRPr dirty="0"/>
          </a:p>
        </p:txBody>
      </p:sp>
      <p:sp>
        <p:nvSpPr>
          <p:cNvPr id="275" name="矩形 4"/>
          <p:cNvSpPr/>
          <p:nvPr/>
        </p:nvSpPr>
        <p:spPr>
          <a:xfrm>
            <a:off x="178973" y="3858725"/>
            <a:ext cx="8786054" cy="2954651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成都市雙流縣九江鎮黨委書記，付德其</a:t>
            </a:r>
            <a:r>
              <a:rPr b="1" u="sng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2000</a:t>
            </a:r>
            <a:r>
              <a:rPr lang="zh-TW" altLang="en-US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年臘月車禍，癱瘓在家</a:t>
            </a:r>
            <a:endParaRPr lang="en-US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j-cs"/>
              <a:sym typeface="Helvetica"/>
            </a:endParaRPr>
          </a:p>
          <a:p>
            <a:r>
              <a:rPr lang="en-US" altLang="zh-Hant">
                <a:latin typeface="微軟正黑體" panose="020B0604030504040204" pitchFamily="34" charset="-120"/>
                <a:ea typeface="微軟正黑體" panose="020B0604030504040204" pitchFamily="34" charset="-120"/>
              </a:rPr>
              <a:t>99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日以來，雙流縣九江鎮政府指使派出所和治安室警員，經常闖進大法學員家抓人、搶電視機、洗衣機、電風扇、縫紉機、摩托車、自行車等物品，對於堅修大法的每人罰款數千元。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ant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2000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年臘月的一天，九江鎮黨委書記付德其駕駛一輛轎車與一輛大汽車相撞，致使其當場昏迷，</a:t>
            </a:r>
            <a:r>
              <a:rPr lang="zh-Hant" altLang="en-US" sz="20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雙腿撞斷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，血肉模糊，慘相難言，現已癱瘓在家。官也當不了了，換了人了。其妻同時被撞成重傷住院。當地老百姓說：咋不報應嘛，背後整法輪功，暗地吃黑心錢，真是現世現報！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</a:t>
            </a:r>
            <a:r>
              <a:rPr lang="zh-TW" altLang="en-US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明慧網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en-US" altLang="zh-TW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09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.</a:t>
            </a:r>
            <a:r>
              <a:rPr lang="en-US" altLang="zh-TW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.</a:t>
            </a:r>
            <a:r>
              <a:rPr lang="zh-TW" altLang="zh-TW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</a:t>
            </a:r>
            <a:r>
              <a:rPr lang="en-US" altLang="zh-TW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9</a:t>
            </a:r>
            <a:r>
              <a:rPr lang="zh-Hant" altLang="en-US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報導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4"/>
          <p:cNvSpPr/>
          <p:nvPr/>
        </p:nvSpPr>
        <p:spPr>
          <a:xfrm>
            <a:off x="179512" y="917430"/>
            <a:ext cx="8786054" cy="2739207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成都市雙流縣看守所所長，</a:t>
            </a:r>
            <a:r>
              <a:rPr lang="zh-TW" altLang="en-US" b="1" u="sng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巫剛</a:t>
            </a:r>
            <a:r>
              <a:rPr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en-US" altLang="zh-TW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06/12/21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自撞死亡</a:t>
            </a:r>
            <a:endParaRPr lang="en-US" altLang="zh-TW" b="1" u="sng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原四川省雙流縣看守所所長巫剛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在擔任看守所所長期間，看守所對非法關押的大法弟子進行了</a:t>
            </a:r>
            <a:r>
              <a:rPr lang="zh-Hant" altLang="en-US" sz="20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殘酷迫害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。有的大法弟子被打的吐血，有的肋骨被打斷。</a:t>
            </a: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2006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21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晚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22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分左右，巫剛獨自駕車行駛到成都市雙橋子立交橋上時，汽車突然撞上護欄，車子嚴重變形，巫剛被撞的面目皆非，車子被鋸開後才把人拖出來，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23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分左右死於非命，死時才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42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歲。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</a:t>
            </a:r>
            <a:r>
              <a:rPr lang="zh-TW" altLang="en-US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明慧網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en-US" altLang="zh-TW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06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.</a:t>
            </a:r>
            <a:r>
              <a:rPr lang="en-US" altLang="zh-TW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.</a:t>
            </a:r>
            <a:r>
              <a:rPr lang="en-US" altLang="zh-TW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</a:t>
            </a:r>
            <a:r>
              <a:rPr lang="zh-Hant" altLang="en-US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報導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lang="zh-Hant" altLang="en-US" b="1" dirty="0">
              <a:solidFill>
                <a:schemeClr val="accent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419661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7504" y="5289498"/>
            <a:ext cx="87486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責任人</a:t>
            </a:r>
            <a:r>
              <a:rPr lang="zh-TW" altLang="en-US" sz="20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眉山市防範辦主任</a:t>
            </a:r>
            <a:r>
              <a:rPr lang="zh-CN" altLang="zh-TW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李樹明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 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四川省反邪教協會理事長</a:t>
            </a:r>
            <a:r>
              <a:rPr lang="zh-CN" altLang="zh-TW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劉寶珺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眉山市教育體育局局長</a:t>
            </a:r>
            <a:r>
              <a:rPr lang="zh-CN" altLang="zh-TW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廖仁軍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眉山職業技術學院院長</a:t>
            </a:r>
            <a:r>
              <a:rPr lang="zh-CN" altLang="zh-TW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徐井萬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4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89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10-1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312" y="100432"/>
            <a:ext cx="1666777" cy="6480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en-US" altLang="zh-TW" sz="40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669309"/>
              </p:ext>
            </p:extLst>
          </p:nvPr>
        </p:nvGraphicFramePr>
        <p:xfrm>
          <a:off x="102207" y="980728"/>
          <a:ext cx="8939585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420"/>
                <a:gridCol w="3701068"/>
                <a:gridCol w="4803097"/>
              </a:tblGrid>
              <a:tr h="370840">
                <a:tc>
                  <a:txBody>
                    <a:bodyPr/>
                    <a:lstStyle/>
                    <a:p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《</a:t>
                      </a:r>
                      <a:r>
                        <a:rPr lang="zh-TW" altLang="en-US" sz="2000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汙衊案例一</a:t>
                      </a:r>
                      <a:r>
                        <a:rPr lang="en-US" altLang="zh-TW" sz="2000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《</a:t>
                      </a:r>
                      <a:r>
                        <a:rPr lang="zh-TW" altLang="en-US" sz="2000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汙衊案例二</a:t>
                      </a:r>
                      <a:r>
                        <a:rPr lang="en-US" altLang="zh-TW" sz="2000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》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時間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2016</a:t>
                      </a:r>
                      <a:r>
                        <a:rPr lang="zh-TW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2016</a:t>
                      </a:r>
                      <a:r>
                        <a:rPr lang="zh-TW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單位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眉山市防邪辦</a:t>
                      </a:r>
                      <a:r>
                        <a:rPr lang="en-US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610)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、</a:t>
                      </a:r>
                      <a:endParaRPr lang="zh-TW" altLang="en-US" sz="2000" dirty="0" smtClean="0"/>
                    </a:p>
                    <a:p>
                      <a:r>
                        <a:rPr lang="zh-CN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四川省反邪教協會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眉山市防邪辦</a:t>
                      </a:r>
                      <a:r>
                        <a:rPr lang="en-US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610)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、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眉山市教育體育局</a:t>
                      </a:r>
                      <a:r>
                        <a:rPr lang="zh-TW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、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眉山市科學技術協會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地點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眉山職業技術學院，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東坡區高燈街社區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全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部眉山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市</a:t>
                      </a:r>
                      <a:r>
                        <a:rPr lang="zh-CN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中</a:t>
                      </a:r>
                      <a:r>
                        <a:rPr lang="zh-TW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</a:t>
                      </a:r>
                      <a:r>
                        <a:rPr lang="zh-CN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</a:t>
                      </a:r>
                      <a:r>
                        <a:rPr lang="zh-TW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情況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進行邪惡宣傳活動和文藝表演，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印刷邪惡宣傳資料</a:t>
                      </a:r>
                      <a:r>
                        <a:rPr lang="en-US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3000</a:t>
                      </a:r>
                      <a:r>
                        <a:rPr lang="zh-CN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多冊</a:t>
                      </a:r>
                      <a:r>
                        <a:rPr lang="en-US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,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zh-TW" sz="2000" b="1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毒害師生百姓</a:t>
                      </a:r>
                      <a:r>
                        <a:rPr lang="en-US" altLang="zh-TW" sz="2000" b="1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2500</a:t>
                      </a:r>
                      <a:r>
                        <a:rPr lang="zh-TW" altLang="zh-TW" sz="2000" b="1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多人</a:t>
                      </a:r>
                      <a:endParaRPr lang="zh-TW" altLang="en-US" sz="20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編印</a:t>
                      </a:r>
                      <a:r>
                        <a:rPr lang="en-US" altLang="zh-CN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《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眉山市中學生科普讀本反邪教常識</a:t>
                      </a:r>
                      <a:r>
                        <a:rPr lang="en-US" altLang="zh-CN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》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，</a:t>
                      </a:r>
                      <a:r>
                        <a:rPr lang="zh-CN" altLang="en-US" sz="2000" b="1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在全市中學中發放，毒害學生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書中大肆污蔑誹謗大法和師父</a:t>
                      </a:r>
                      <a:r>
                        <a:rPr lang="en-US" altLang="zh-CN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,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攻擊明慧網和神韻以及大法弟子所有的講真相活動。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138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994" y="1052736"/>
            <a:ext cx="8772213" cy="28763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</a:t>
            </a:r>
            <a:r>
              <a:rPr lang="zh-CN" altLang="zh-TW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許多</a:t>
            </a:r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官員因迫害法輪功被國際追查，</a:t>
            </a:r>
            <a:r>
              <a:rPr lang="zh-CN" altLang="zh-TW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包括</a:t>
            </a:r>
            <a:endParaRPr lang="en-US" altLang="zh-CN" sz="24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眉山市委政法委原書記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楊勇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眉山市委防範辦主任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鄭夕君、嚴明宇、賀建文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眉山市委防範辦副主任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邱曉峰</a:t>
            </a:r>
            <a:endParaRPr lang="en-US" altLang="zh-CN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994" y="4446850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到目前為止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、教育界、媒體界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等人員因迫害法輪功學員，被海外組織“追查國際”立案追查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064"/>
            <a:ext cx="9130598" cy="762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10-2.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69416" y="41106"/>
            <a:ext cx="1847942" cy="684555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1928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sp>
        <p:nvSpPr>
          <p:cNvPr id="2" name="Rectangle 1"/>
          <p:cNvSpPr/>
          <p:nvPr/>
        </p:nvSpPr>
        <p:spPr>
          <a:xfrm>
            <a:off x="258221" y="980728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ant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四川眉山</a:t>
            </a:r>
            <a:r>
              <a:rPr lang="en-US" altLang="zh-Hant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Hant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Hant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月至</a:t>
            </a:r>
            <a:r>
              <a:rPr lang="en-US" altLang="zh-Hant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Hant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月有</a:t>
            </a:r>
            <a:r>
              <a:rPr lang="en-US" altLang="zh-Hant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8,918</a:t>
            </a:r>
            <a:r>
              <a:rPr lang="zh-Hant" altLang="en-US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Hant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舉報江澤民。圖為部分徵簽表</a:t>
            </a:r>
            <a:r>
              <a:rPr lang="zh-Hant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。（</a:t>
            </a:r>
            <a:r>
              <a:rPr lang="zh-Hant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明慧網）</a:t>
            </a:r>
            <a:endParaRPr 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502" y="1700808"/>
            <a:ext cx="8460432" cy="47907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0" y="0"/>
            <a:ext cx="9162935" cy="762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10-3.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眉山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91630" y="41106"/>
            <a:ext cx="1847942" cy="684555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舉</a:t>
            </a:r>
            <a:r>
              <a:rPr lang="zh-TW" altLang="en-US" sz="40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</a:t>
            </a:r>
            <a:r>
              <a:rPr lang="en-US" altLang="zh-TW" sz="40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TW" altLang="en-US" sz="4000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8818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grpSp>
        <p:nvGrpSpPr>
          <p:cNvPr id="270" name="矩形 3"/>
          <p:cNvGrpSpPr/>
          <p:nvPr/>
        </p:nvGrpSpPr>
        <p:grpSpPr>
          <a:xfrm>
            <a:off x="13400" y="-1"/>
            <a:ext cx="9130602" cy="836716"/>
            <a:chOff x="-1" y="-1"/>
            <a:chExt cx="9130600" cy="836714"/>
          </a:xfrm>
        </p:grpSpPr>
        <p:sp>
          <p:nvSpPr>
            <p:cNvPr id="268" name="矩形"/>
            <p:cNvSpPr/>
            <p:nvPr/>
          </p:nvSpPr>
          <p:spPr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69" name="9-3. 長沙市官員惡報實例"/>
            <p:cNvSpPr txBox="1"/>
            <p:nvPr/>
          </p:nvSpPr>
          <p:spPr>
            <a:xfrm>
              <a:off x="-1" y="125971"/>
              <a:ext cx="9130600" cy="584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/>
                <a:t> </a:t>
              </a:r>
              <a:r>
                <a:rPr lang="en-US" dirty="0"/>
                <a:t> </a:t>
              </a:r>
              <a:r>
                <a:rPr lang="en-US" dirty="0" smtClean="0"/>
                <a:t>10-4 </a:t>
              </a:r>
              <a:r>
                <a:rPr dirty="0" smtClean="0"/>
                <a:t>. </a:t>
              </a:r>
              <a:r>
                <a:rPr lang="zh-TW" altLang="en-US" dirty="0" smtClean="0"/>
                <a:t>眉山</a:t>
              </a:r>
              <a:r>
                <a:rPr dirty="0" smtClean="0"/>
                <a:t>市</a:t>
              </a:r>
              <a:endParaRPr dirty="0"/>
            </a:p>
          </p:txBody>
        </p:sp>
      </p:grpSp>
      <p:grpSp>
        <p:nvGrpSpPr>
          <p:cNvPr id="273" name="矩形 6"/>
          <p:cNvGrpSpPr/>
          <p:nvPr/>
        </p:nvGrpSpPr>
        <p:grpSpPr>
          <a:xfrm>
            <a:off x="7380312" y="70526"/>
            <a:ext cx="1631920" cy="707884"/>
            <a:chOff x="0" y="47378"/>
            <a:chExt cx="1631919" cy="707883"/>
          </a:xfrm>
        </p:grpSpPr>
        <p:sp>
          <p:nvSpPr>
            <p:cNvPr id="271" name="矩形"/>
            <p:cNvSpPr/>
            <p:nvPr/>
          </p:nvSpPr>
          <p:spPr>
            <a:xfrm>
              <a:off x="0" y="77283"/>
              <a:ext cx="1631919" cy="648074"/>
            </a:xfrm>
            <a:prstGeom prst="rect">
              <a:avLst/>
            </a:prstGeom>
            <a:solidFill>
              <a:srgbClr val="FFFFFF"/>
            </a:solidFill>
            <a:ln w="285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72" name="惡報2"/>
            <p:cNvSpPr txBox="1"/>
            <p:nvPr/>
          </p:nvSpPr>
          <p:spPr>
            <a:xfrm>
              <a:off x="0" y="47378"/>
              <a:ext cx="1631919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 smtClean="0"/>
                <a:t>惡報</a:t>
              </a:r>
              <a:r>
                <a:rPr lang="en-US" dirty="0" smtClean="0"/>
                <a:t>4</a:t>
              </a:r>
              <a:endParaRPr dirty="0"/>
            </a:p>
          </p:txBody>
        </p:sp>
      </p:grpSp>
      <p:sp>
        <p:nvSpPr>
          <p:cNvPr id="274" name="矩形 4"/>
          <p:cNvSpPr/>
          <p:nvPr/>
        </p:nvSpPr>
        <p:spPr>
          <a:xfrm>
            <a:off x="178973" y="1018777"/>
            <a:ext cx="8786054" cy="2554541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</a:t>
            </a: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眉山市彭山县副县长，</a:t>
            </a:r>
            <a:r>
              <a:rPr lang="zh-TW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李福明</a:t>
            </a:r>
            <a:r>
              <a:rPr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2003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年死于肺癌</a:t>
            </a: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，年仅</a:t>
            </a:r>
            <a:r>
              <a:rPr lang="en-US" altLang="zh-TW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40</a:t>
            </a: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岁</a:t>
            </a:r>
            <a:endParaRPr lang="en-US" altLang="zh-TW" b="1" u="sng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在任</a:t>
            </a:r>
            <a:r>
              <a:rPr lang="zh-Hant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</a:rPr>
              <a:t>青</a:t>
            </a:r>
            <a:r>
              <a:rPr lang="zh-Hant" altLang="en-US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龙镇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党委书记期间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收取现金办洗脑班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等手段，来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迫害法轮功学员，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跟着就患</a:t>
            </a:r>
            <a:r>
              <a:rPr lang="zh-Hant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骨癌截</a:t>
            </a:r>
            <a:r>
              <a:rPr lang="zh-Hant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肢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不思悔改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后以不正当手段爬到副县长职位，继续推动迫害，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2003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月死于</a:t>
            </a:r>
            <a:r>
              <a:rPr lang="zh-Hant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肺癌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，年仅四十岁。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en-US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lang="en-US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2012.6.17</a:t>
            </a:r>
            <a:r>
              <a:rPr lang="zh-TW" altLang="en-US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报导</a:t>
            </a:r>
            <a:r>
              <a:rPr lang="en-US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b="1" dirty="0" smtClean="0">
              <a:solidFill>
                <a:schemeClr val="accent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5" name="矩形 4"/>
          <p:cNvSpPr/>
          <p:nvPr/>
        </p:nvSpPr>
        <p:spPr>
          <a:xfrm>
            <a:off x="178973" y="3789040"/>
            <a:ext cx="8786054" cy="2246765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前眉山市公安局局长，</a:t>
            </a:r>
            <a:r>
              <a:rPr lang="zh-TW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李海</a:t>
            </a:r>
            <a:r>
              <a:rPr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2004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年坠楼身亡</a:t>
            </a:r>
            <a:endParaRPr lang="en-US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j-cs"/>
              <a:sym typeface="Helvetica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2004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月调任</a:t>
            </a:r>
            <a:r>
              <a:rPr lang="zh-Hant" altLang="en-US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雅安市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公安局局长。投靠江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周邪恶卖力迫害法轮功，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Hant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先后发生</a:t>
            </a:r>
            <a:r>
              <a:rPr lang="en-US" altLang="zh-Hant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Hant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次车祸仍不醒悟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于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2004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22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日晚，从</a:t>
            </a:r>
            <a:r>
              <a:rPr lang="zh-Hant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雅安市公安局办公楼坠楼身亡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，据悉李海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zh-Hant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跳楼自杀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dirty="0"/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en-US" altLang="zh-TW" b="1" dirty="0" smtClean="0">
                <a:solidFill>
                  <a:srgbClr val="4BACC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Hant" altLang="en-US" b="1" dirty="0" smtClean="0">
                <a:solidFill>
                  <a:srgbClr val="4BACC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lang="en-US" altLang="zh-Hant" b="1" dirty="0" smtClean="0">
                <a:solidFill>
                  <a:srgbClr val="4BACC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2017.4.19</a:t>
            </a:r>
            <a:r>
              <a:rPr lang="zh-Hant" altLang="en-US" b="1" dirty="0" smtClean="0">
                <a:solidFill>
                  <a:srgbClr val="4BACC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报导</a:t>
            </a:r>
            <a:r>
              <a:rPr lang="en-US" altLang="zh-TW" b="1" dirty="0" smtClean="0">
                <a:solidFill>
                  <a:srgbClr val="4BACC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zh-Hant" altLang="en-US" b="1" dirty="0">
              <a:solidFill>
                <a:srgbClr val="4BACC6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6965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6977" y="984447"/>
            <a:ext cx="8786543" cy="511953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455" y="885577"/>
            <a:ext cx="9047089" cy="55707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endParaRPr lang="en-US" altLang="zh-TW" sz="22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内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江市各</a:t>
            </a:r>
            <a:r>
              <a:rPr lang="zh-CN" altLang="zh-TW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县市</a:t>
            </a:r>
            <a:r>
              <a:rPr lang="zh-CN" altLang="zh-TW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防範辦</a:t>
            </a:r>
            <a:r>
              <a:rPr lang="en-US" altLang="zh-TW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TW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</a:t>
            </a:r>
            <a:endParaRPr lang="en-US" altLang="zh-TW" sz="22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指使轄區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派出所警察</a:t>
            </a:r>
            <a:r>
              <a:rPr lang="zh-TW" altLang="en-US" sz="2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社區幹部</a:t>
            </a:r>
            <a:endParaRPr lang="en-US" altLang="zh-TW" sz="22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对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当地法轮功学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员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CN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实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施所谓的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“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敲门行动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眾生心結：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這是我們的工作，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我們是在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例行公事</a:t>
            </a:r>
            <a:r>
              <a: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國家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的政策法律不准煉法輪功。」</a:t>
            </a:r>
            <a:endParaRPr lang="en-US" altLang="zh-TW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AutoNum type="arabicPeriod" startAt="2"/>
            </a:pPr>
            <a:r>
              <a:rPr lang="zh-CN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许</a:t>
            </a:r>
            <a:r>
              <a:rPr lang="zh-CN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多人表示是上级安排的，说他们没有恶意。</a:t>
            </a:r>
            <a:r>
              <a:rPr lang="zh-CN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法轮功学员们告诉他们</a:t>
            </a:r>
            <a:r>
              <a:rPr lang="zh-CN" altLang="en-US" sz="20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0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</a:t>
            </a:r>
            <a:r>
              <a:rPr lang="zh-CN" altLang="en-US" sz="2000" b="1" u="sng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这</a:t>
            </a:r>
            <a:r>
              <a:rPr lang="zh-CN" altLang="en-US" sz="2000" b="1" u="sng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样的骚扰就是给法轮功学员制造困难</a:t>
            </a:r>
            <a:r>
              <a:rPr lang="zh-CN" altLang="en-US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0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其犯罪事實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被曝光在海外知名網站</a:t>
            </a:r>
            <a:r>
              <a:rPr lang="zh-TW" altLang="zh-TW" sz="2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【明慧网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15</a:t>
            </a:r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CN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】四川省内江市多名法轮功学员被骚扰</a:t>
            </a:r>
            <a:endParaRPr lang="en-US" altLang="zh-CN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【明慧网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16</a:t>
            </a:r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CN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】四川省内江市警察骚扰法轮功学员谭顺成 被正念抵制</a:t>
            </a:r>
            <a:endParaRPr lang="zh-TW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0" y="0"/>
            <a:ext cx="9144000" cy="848937"/>
            <a:chOff x="0" y="0"/>
            <a:chExt cx="9144000" cy="848937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84893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11-1. </a:t>
              </a:r>
              <a:r>
                <a:rPr lang="zh-TW" altLang="en-US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內江</a:t>
              </a:r>
              <a:r>
                <a:rPr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164288" y="100432"/>
              <a:ext cx="1882801" cy="648072"/>
            </a:xfrm>
            <a:prstGeom prst="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5</a:t>
              </a:r>
              <a:endParaRPr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6055006" y="1204101"/>
            <a:ext cx="2765940" cy="1838898"/>
            <a:chOff x="4848771" y="1489998"/>
            <a:chExt cx="3130375" cy="2438420"/>
          </a:xfrm>
        </p:grpSpPr>
        <p:sp>
          <p:nvSpPr>
            <p:cNvPr id="10" name="矩形 9"/>
            <p:cNvSpPr/>
            <p:nvPr/>
          </p:nvSpPr>
          <p:spPr>
            <a:xfrm>
              <a:off x="5813609" y="1489998"/>
              <a:ext cx="1224136" cy="504056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內江市</a:t>
              </a:r>
              <a:endPara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5900721" y="2272234"/>
              <a:ext cx="0" cy="64807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>
            <a:xfrm>
              <a:off x="5036625" y="2272234"/>
              <a:ext cx="2798996" cy="0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4848771" y="2782607"/>
              <a:ext cx="504056" cy="114581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zh-TW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东兴区</a:t>
              </a:r>
              <a:endParaRPr lang="zh-TW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5660717" y="2782607"/>
              <a:ext cx="504056" cy="114581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市中</a:t>
              </a:r>
              <a:r>
                <a:rPr lang="zh-CN" altLang="zh-TW" b="1" dirty="0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区</a:t>
              </a:r>
              <a:endParaRPr lang="zh-TW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7475090" y="2782607"/>
              <a:ext cx="504056" cy="111286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zh-TW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隆昌县</a:t>
              </a:r>
              <a:endParaRPr lang="zh-TW" altLang="en-US" dirty="0"/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5036625" y="2272235"/>
              <a:ext cx="0" cy="510373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>
            <a:xfrm>
              <a:off x="7835621" y="2292358"/>
              <a:ext cx="0" cy="490249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6524010" y="2782607"/>
              <a:ext cx="504056" cy="112568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zh-TW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资中县</a:t>
              </a:r>
              <a:endParaRPr lang="zh-TW" altLang="en-US" dirty="0"/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6836668" y="2272235"/>
              <a:ext cx="0" cy="510373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046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406794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01252" y="188640"/>
            <a:ext cx="3809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四川省迫害情况</a:t>
            </a:r>
            <a:endParaRPr lang="zh-TW" altLang="en-US" sz="3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124744"/>
            <a:ext cx="374441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TW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明慧資料館資料統計顯示，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迫害法輪功案例共計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6841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受迫害人數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7440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迫害致死人數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267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26" name="Picture 2" descr="D:\10-個人\真善忍美展\ddb30680a691d157187ee1cf9e896d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" r="2355"/>
          <a:stretch/>
        </p:blipFill>
        <p:spPr bwMode="auto">
          <a:xfrm>
            <a:off x="4003045" y="0"/>
            <a:ext cx="51644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81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402" y="1"/>
            <a:ext cx="9130598" cy="8367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11-2.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內江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312" y="100432"/>
            <a:ext cx="1631918" cy="648072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835" y="5877272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到目前為止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、教育界、媒體界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等人員因迫害法輪功學員，被海外組織“追查國際”立案追查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2" name="直線接點 21"/>
          <p:cNvCxnSpPr/>
          <p:nvPr/>
        </p:nvCxnSpPr>
        <p:spPr>
          <a:xfrm>
            <a:off x="6734071" y="3068960"/>
            <a:ext cx="0" cy="648072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0065" y="1026597"/>
            <a:ext cx="8932165" cy="46085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內江</a:t>
            </a:r>
            <a:r>
              <a:rPr lang="zh-CN" altLang="zh-TW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不少官员因迫害法轮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功被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国际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，包括：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内</a:t>
            </a:r>
            <a:r>
              <a:rPr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江市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委政法委书记 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康俊、李发强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东</a:t>
            </a:r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兴区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刘洪亮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东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兴区防范办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虎勇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中区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黄文勇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资</a:t>
            </a:r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中县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曾祥超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隆昌</a:t>
            </a:r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杨超 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8396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grpSp>
        <p:nvGrpSpPr>
          <p:cNvPr id="270" name="矩形 3"/>
          <p:cNvGrpSpPr/>
          <p:nvPr/>
        </p:nvGrpSpPr>
        <p:grpSpPr>
          <a:xfrm>
            <a:off x="13400" y="-1"/>
            <a:ext cx="9130602" cy="836716"/>
            <a:chOff x="-1" y="-1"/>
            <a:chExt cx="9130600" cy="836714"/>
          </a:xfrm>
        </p:grpSpPr>
        <p:sp>
          <p:nvSpPr>
            <p:cNvPr id="268" name="矩形"/>
            <p:cNvSpPr/>
            <p:nvPr/>
          </p:nvSpPr>
          <p:spPr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69" name="9-3. 長沙市官員惡報實例"/>
            <p:cNvSpPr txBox="1"/>
            <p:nvPr/>
          </p:nvSpPr>
          <p:spPr>
            <a:xfrm>
              <a:off x="-1" y="125971"/>
              <a:ext cx="9130600" cy="584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/>
                <a:t> </a:t>
              </a:r>
              <a:r>
                <a:rPr lang="en-US" dirty="0"/>
                <a:t> </a:t>
              </a:r>
              <a:r>
                <a:rPr lang="en-US" dirty="0" smtClean="0"/>
                <a:t>11-3 </a:t>
              </a:r>
              <a:r>
                <a:rPr dirty="0" smtClean="0"/>
                <a:t>. </a:t>
              </a:r>
              <a:r>
                <a:rPr lang="zh-TW" altLang="en-US" dirty="0"/>
                <a:t>內江</a:t>
              </a:r>
              <a:r>
                <a:rPr dirty="0" smtClean="0"/>
                <a:t>市</a:t>
              </a:r>
              <a:endParaRPr dirty="0"/>
            </a:p>
          </p:txBody>
        </p:sp>
      </p:grpSp>
      <p:grpSp>
        <p:nvGrpSpPr>
          <p:cNvPr id="273" name="矩形 6"/>
          <p:cNvGrpSpPr/>
          <p:nvPr/>
        </p:nvGrpSpPr>
        <p:grpSpPr>
          <a:xfrm>
            <a:off x="7380312" y="70526"/>
            <a:ext cx="1631920" cy="707884"/>
            <a:chOff x="0" y="47378"/>
            <a:chExt cx="1631919" cy="707883"/>
          </a:xfrm>
        </p:grpSpPr>
        <p:sp>
          <p:nvSpPr>
            <p:cNvPr id="271" name="矩形"/>
            <p:cNvSpPr/>
            <p:nvPr/>
          </p:nvSpPr>
          <p:spPr>
            <a:xfrm>
              <a:off x="0" y="77283"/>
              <a:ext cx="1631919" cy="648074"/>
            </a:xfrm>
            <a:prstGeom prst="rect">
              <a:avLst/>
            </a:prstGeom>
            <a:solidFill>
              <a:srgbClr val="FFFFFF"/>
            </a:solidFill>
            <a:ln w="285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72" name="惡報2"/>
            <p:cNvSpPr txBox="1"/>
            <p:nvPr/>
          </p:nvSpPr>
          <p:spPr>
            <a:xfrm>
              <a:off x="0" y="47378"/>
              <a:ext cx="1631919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 smtClean="0"/>
                <a:t>惡報</a:t>
              </a:r>
              <a:r>
                <a:rPr lang="en-US" dirty="0" smtClean="0"/>
                <a:t>5</a:t>
              </a:r>
              <a:endParaRPr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24108" y="872919"/>
            <a:ext cx="9130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內江師範學院保衛處長，</a:t>
            </a:r>
            <a:r>
              <a:rPr lang="zh-TW" altLang="en-US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陳大良</a:t>
            </a:r>
            <a:r>
              <a:rPr lang="zh-TW" altLang="en-US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sz="20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lang="zh-TW" altLang="en-US" sz="20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2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日因癌症多處轉移，不治死亡</a:t>
            </a:r>
            <a:endParaRPr lang="en-US" altLang="zh-TW" sz="2000" b="1" u="sng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親友說，陳在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2004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年患了腸癌，當時手術、化療，他康復了。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2012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年，他覺得身體不適去醫院檢查，是癌症出現多處轉移，已無力回天了。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陳為了當上保衛處長，他處心積慮的通過迫害法輪功學員，為自己邀功，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積極在學校內抹黑法輪大法，在學生中製造恐怖氣氛，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甚至對離開學校的大法弟子也不放過。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2008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年奧運前，為了綁架大法弟子到洗腦班進行迫害，他編造謊言，欺騙、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利用大法弟子家屬的朋友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打探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大法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弟子是否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在家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再</a:t>
            </a:r>
            <a:r>
              <a:rPr lang="zh-TW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把「情報」提供給內江市東興公安分局的惡警，目的是為綁架能夠順利進行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從而讓大法弟子被囚禁在洗腦班達兩個多月。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陳大良為了升官發財主動幹的這一切，所以他今天的結局也就成為必然。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endParaRPr lang="en-US" altLang="zh-TW" sz="2000" b="1" u="sng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內江市</a:t>
            </a:r>
            <a:r>
              <a:rPr lang="en-US" altLang="zh-TW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en-US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辦公室主任，</a:t>
            </a:r>
            <a:r>
              <a:rPr lang="zh-TW" altLang="en-US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潘</a:t>
            </a:r>
            <a:r>
              <a:rPr lang="zh-TW" altLang="en-US" sz="20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</a:t>
            </a:r>
            <a:r>
              <a:rPr lang="zh-TW" altLang="en-US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</a:t>
            </a:r>
            <a:r>
              <a:rPr lang="zh-TW" altLang="en-US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sz="2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年癌症死亡</a:t>
            </a:r>
            <a:endParaRPr lang="en-US" altLang="zh-TW" sz="2000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潘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相全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65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歲，內江市原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辦公室主任，潘積極執行江澤民的迫害法輪功邪惡政策。他敵視法輪大法，參與迫害大法弟子，剛退休不久，原來似乎強健的身體就患了癌症，在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日，死於癌症。</a:t>
            </a:r>
          </a:p>
        </p:txBody>
      </p:sp>
    </p:spTree>
    <p:extLst>
      <p:ext uri="{BB962C8B-B14F-4D97-AF65-F5344CB8AC3E}">
        <p14:creationId xmlns:p14="http://schemas.microsoft.com/office/powerpoint/2010/main" val="4464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9986" y="1052736"/>
            <a:ext cx="8917103" cy="5262979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zh-TW" altLang="en-US" sz="2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4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日，鄰水縣</a:t>
            </a:r>
            <a:r>
              <a:rPr lang="zh-TW" altLang="en-US" sz="22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七</a:t>
            </a:r>
            <a:r>
              <a:rPr lang="zh-TW" altLang="en-US" sz="22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法輪功學員被</a:t>
            </a:r>
            <a:r>
              <a:rPr lang="zh-CN" altLang="zh-TW" sz="22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鄰水法庭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非法庭審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判刑。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羅學放</a:t>
            </a:r>
            <a:r>
              <a:rPr lang="zh-CN" altLang="zh-TW" sz="22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李坤菊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夫婦遭非法判刑七年，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鐘冬勝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三年，</a:t>
            </a:r>
            <a:r>
              <a:rPr lang="zh-CN" altLang="zh-TW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唐素蘭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二年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半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王政鋒、徐開群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二年緩刑三年，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張碧蘭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由原來三年改判二年緩刑三年。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罪行已被國際媒體曝光，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主要責任人已經被國際追查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【追查國際】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追查四川省鄰水縣迫害法輪功學員唐素蘭、徐開瓊、李坤菊、鐘東勝等人的責任人的通告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四川鄰水七法輪功學員被非法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判刑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zh-TW" sz="2000" b="1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【全球營救平臺】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四川省廣安市鄰水縣羅學放等七法輪功學員遭誣判情況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0" y="0"/>
            <a:ext cx="9144000" cy="848937"/>
            <a:chOff x="0" y="0"/>
            <a:chExt cx="9144000" cy="848937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84893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12-1</a:t>
              </a:r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. </a:t>
              </a:r>
              <a:r>
                <a:rPr lang="zh-TW" altLang="en-US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廣安市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鄰水縣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164288" y="100432"/>
              <a:ext cx="1882801" cy="648072"/>
            </a:xfrm>
            <a:prstGeom prst="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4000" b="1" dirty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6</a:t>
              </a:r>
              <a:endParaRPr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03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689414"/>
              </p:ext>
            </p:extLst>
          </p:nvPr>
        </p:nvGraphicFramePr>
        <p:xfrm>
          <a:off x="107503" y="1052736"/>
          <a:ext cx="8939585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9"/>
                <a:gridCol w="742741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2014-7-25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zh-TW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鄰水縣出動大批公安員警等</a:t>
                      </a:r>
                      <a:r>
                        <a:rPr lang="zh-TW" altLang="en-US" sz="2000" b="1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非法</a:t>
                      </a:r>
                      <a:r>
                        <a:rPr lang="zh-TW" altLang="zh-TW" sz="2000" b="1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綁架了</a:t>
                      </a:r>
                      <a:r>
                        <a:rPr lang="en-US" altLang="zh-TW" sz="2000" b="1" kern="1200" smtClean="0">
                          <a:solidFill>
                            <a:srgbClr val="C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21</a:t>
                      </a:r>
                      <a:r>
                        <a:rPr lang="zh-TW" altLang="zh-TW" sz="2000" b="1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名法輪功學員</a:t>
                      </a:r>
                      <a:r>
                        <a:rPr lang="zh-TW" altLang="zh-TW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，</a:t>
                      </a:r>
                      <a:endParaRPr lang="en-US" altLang="zh-TW" sz="200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r>
                        <a:rPr lang="zh-TW" altLang="en-US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有</a:t>
                      </a:r>
                      <a:r>
                        <a:rPr lang="zh-TW" altLang="en-US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在</a:t>
                      </a:r>
                      <a:r>
                        <a:rPr lang="zh-TW" altLang="zh-TW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家或在外被跟蹤綁架</a:t>
                      </a:r>
                      <a:r>
                        <a:rPr lang="zh-TW" altLang="en-US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2015-1-15</a:t>
                      </a:r>
                      <a:endParaRPr lang="zh-TW" altLang="en-US" sz="2000" kern="12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0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四川鄰水縣</a:t>
                      </a:r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法院</a:t>
                      </a:r>
                      <a:r>
                        <a:rPr lang="zh-TW" altLang="en-US" sz="2000" b="1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非法庭審</a:t>
                      </a:r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王正鋒等七位法輪功學員</a:t>
                      </a:r>
                      <a:endParaRPr lang="en-US" altLang="zh-TW" sz="20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000" b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三位辯護律師</a:t>
                      </a:r>
                      <a:r>
                        <a:rPr lang="zh-TW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指出公安機關及檢察院在獲取「證據 、口供」時不符合法律規定，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如：</a:t>
                      </a:r>
                      <a:r>
                        <a:rPr lang="zh-TW" altLang="zh-TW" sz="2000" kern="1200" dirty="0" smtClean="0">
                          <a:solidFill>
                            <a:srgbClr val="C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抓人、抄家時不穿警服，不出示任何證件、手續、清單，而且未經本人同意強行入侵私人住宅，</a:t>
                      </a:r>
                      <a:r>
                        <a:rPr lang="zh-TW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是嚴重的知法犯法，執法犯法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en-US" altLang="zh-TW" sz="200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TW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刑法第</a:t>
                      </a:r>
                      <a:r>
                        <a:rPr lang="en-US" altLang="zh-TW" sz="2000" b="1" kern="1200" dirty="0" smtClean="0">
                          <a:solidFill>
                            <a:srgbClr val="C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245</a:t>
                      </a:r>
                      <a:r>
                        <a:rPr lang="zh-CN" altLang="zh-TW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條的非法搜查罪、非法侵入住宅罪。</a:t>
                      </a:r>
                      <a:endParaRPr lang="en-US" altLang="zh-CN" sz="2000" b="1" kern="1200" dirty="0" smtClean="0">
                        <a:solidFill>
                          <a:srgbClr val="00B05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刑法第</a:t>
                      </a:r>
                      <a:r>
                        <a:rPr lang="en-US" altLang="zh-CN" sz="2000" b="1" kern="1200" dirty="0" smtClean="0">
                          <a:solidFill>
                            <a:srgbClr val="C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397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條的濫用職權罪等。</a:t>
                      </a:r>
                      <a:endParaRPr lang="en-US" altLang="zh-CN" sz="2000" b="1" kern="1200" dirty="0" smtClean="0">
                        <a:solidFill>
                          <a:srgbClr val="00B05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0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法輪功學員當庭揭露迫害，否定所謂「筆錄」上的內容，</a:t>
                      </a:r>
                      <a:endParaRPr lang="en-US" altLang="zh-TW" sz="2000" b="1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作筆錄時，員警</a:t>
                      </a:r>
                      <a:r>
                        <a:rPr lang="zh-CN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對法輪功學員</a:t>
                      </a:r>
                      <a:r>
                        <a:rPr lang="zh-CN" altLang="zh-TW" sz="2000" kern="1200" dirty="0" smtClean="0">
                          <a:solidFill>
                            <a:srgbClr val="C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搧耳光、不讓睡覺、用礦泉水瓶猛打手腕</a:t>
                      </a:r>
                      <a:r>
                        <a:rPr lang="zh-CN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，</a:t>
                      </a:r>
                      <a:r>
                        <a:rPr lang="zh-CN" altLang="zh-TW" sz="2000" u="none" kern="1200" dirty="0" smtClean="0">
                          <a:solidFill>
                            <a:srgbClr val="C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威脅：</a:t>
                      </a:r>
                      <a:r>
                        <a:rPr lang="zh-CN" altLang="zh-TW" sz="2000" u="none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如果不說，就整你的兒子、女兒，讓你家破人亡</a:t>
                      </a:r>
                      <a:r>
                        <a:rPr lang="zh-CN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en-US" altLang="zh-CN" sz="200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「取證過程」違反</a:t>
                      </a:r>
                      <a:r>
                        <a:rPr lang="en-US" altLang="zh-CN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《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刑事訴訟法</a:t>
                      </a:r>
                      <a:r>
                        <a:rPr lang="en-US" altLang="zh-CN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》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第</a:t>
                      </a:r>
                      <a:r>
                        <a:rPr lang="en-US" altLang="zh-CN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50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條</a:t>
                      </a:r>
                      <a:r>
                        <a:rPr lang="zh-TW" altLang="en-US" sz="1800" b="0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：「</a:t>
                      </a:r>
                      <a:r>
                        <a:rPr lang="zh-CN" altLang="en-US" sz="1800" b="0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審判人員、檢察人員、偵查人員必須依照法定程式，收集能夠證實犯罪嫌疑人、被告人有罪或者無罪、犯罪情節輕重的各種證據。</a:t>
                      </a:r>
                      <a:r>
                        <a:rPr lang="zh-CN" altLang="en-US" sz="1800" b="1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嚴禁刑訊逼供和以威脅、引誘、欺騙以及其他非法方法收集證據，不得強迫任何人證實自己有罪。</a:t>
                      </a:r>
                      <a:r>
                        <a:rPr lang="zh-TW" altLang="en-US" sz="1800" b="0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」</a:t>
                      </a:r>
                      <a:endParaRPr lang="en-US" altLang="zh-CN" sz="1800" b="0" kern="1200" dirty="0" smtClean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0" y="0"/>
            <a:ext cx="9144000" cy="84893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12-2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廣安市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鄰水縣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4288" y="100432"/>
            <a:ext cx="1882801" cy="648072"/>
          </a:xfrm>
          <a:prstGeom prst="rect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</a:t>
            </a:r>
            <a:r>
              <a:rPr lang="en-US" altLang="zh-TW" sz="4000" b="1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endParaRPr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63931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211645"/>
              </p:ext>
            </p:extLst>
          </p:nvPr>
        </p:nvGraphicFramePr>
        <p:xfrm>
          <a:off x="143508" y="1052736"/>
          <a:ext cx="8856984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6624736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日期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情況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兩年期間多次非法庭審，</a:t>
                      </a:r>
                      <a:r>
                        <a:rPr lang="en-US" altLang="zh-TW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2016</a:t>
                      </a:r>
                      <a:r>
                        <a:rPr lang="zh-TW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11</a:t>
                      </a:r>
                      <a:r>
                        <a:rPr lang="zh-TW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27</a:t>
                      </a:r>
                      <a:r>
                        <a:rPr lang="zh-TW" altLang="zh-TW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</a:t>
                      </a:r>
                      <a:r>
                        <a:rPr lang="zh-TW" altLang="en-US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  <a:r>
                        <a:rPr lang="zh-TW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甚至秘密開庭，不敢通知律師和家屬。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b="1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沒有家屬和其他的人旁聽，違反了</a:t>
                      </a:r>
                      <a:r>
                        <a:rPr lang="zh-TW" altLang="en-US" sz="2000" b="1" smtClean="0">
                          <a:solidFill>
                            <a:srgbClr val="00B05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法庭公開審理的原則</a:t>
                      </a:r>
                      <a:endParaRPr lang="zh-TW" altLang="en-US" sz="2000" b="1" dirty="0">
                        <a:solidFill>
                          <a:srgbClr val="00B05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2017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</a:t>
                      </a:r>
                      <a:r>
                        <a:rPr lang="zh-TW" alt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鄰水縣法院</a:t>
                      </a:r>
                      <a:r>
                        <a:rPr lang="zh-TW" altLang="en-US" sz="2000" b="1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非法庭審</a:t>
                      </a:r>
                      <a:r>
                        <a:rPr lang="zh-TW" alt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，</a:t>
                      </a:r>
                      <a:r>
                        <a:rPr lang="zh-TW" altLang="en-US" sz="20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並宣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讀</a:t>
                      </a:r>
                      <a:r>
                        <a:rPr lang="zh-TW" alt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廣安中級法院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終審結果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羅學放、李坤菊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夫婦遭非法判刑七年，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鐘冬勝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三年，</a:t>
                      </a:r>
                      <a:r>
                        <a:rPr lang="zh-CN" altLang="en-US" sz="2000" b="1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唐素蘭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二年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半，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王政鋒、徐開群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二年緩刑三年，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TW" sz="20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張碧蘭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由原來三年改判二年緩刑三年。</a:t>
                      </a:r>
                      <a:endParaRPr lang="zh-TW" altLang="en-US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0" y="0"/>
            <a:ext cx="9144000" cy="84893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12-3.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廣安市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鄰水縣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64288" y="100432"/>
            <a:ext cx="1882801" cy="648072"/>
          </a:xfrm>
          <a:prstGeom prst="rect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</a:t>
            </a:r>
            <a:r>
              <a:rPr lang="en-US" altLang="zh-TW" sz="4000" b="1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endParaRPr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029894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835" y="1052737"/>
            <a:ext cx="8772213" cy="352839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zh-TW" sz="24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【追查國際通告】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追查四川省鄰水縣迫害法輪功學員唐素蘭、徐開瓊、李坤菊、鐘東勝等人的責任人</a:t>
            </a:r>
            <a:r>
              <a:rPr lang="zh-CN" altLang="zh-TW" sz="240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CN" altLang="zh-TW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通告</a:t>
            </a:r>
            <a:endParaRPr lang="en-US" altLang="zh-CN" sz="24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鄰水縣委書記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隆席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鄰水縣防邪辦主任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胡永明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鄰水縣公安局長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羅中銳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“</a:t>
            </a:r>
            <a:r>
              <a:rPr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7.25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專案組組長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馮小娟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鄰水縣法院院長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滕明傑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審判員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劉琳梅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等共</a:t>
            </a:r>
            <a:r>
              <a:rPr lang="en-US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18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02" y="1"/>
            <a:ext cx="9130598" cy="8367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12-4.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廣安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鄰水縣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312" y="100432"/>
            <a:ext cx="1631918" cy="648072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1396" y="4996626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到目前為止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、教育界、媒體界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等人員因迫害法輪功學員，被海外組織“追查國際”立案追查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4169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grpSp>
        <p:nvGrpSpPr>
          <p:cNvPr id="270" name="矩形 3"/>
          <p:cNvGrpSpPr/>
          <p:nvPr/>
        </p:nvGrpSpPr>
        <p:grpSpPr>
          <a:xfrm>
            <a:off x="13400" y="-1"/>
            <a:ext cx="9130602" cy="836716"/>
            <a:chOff x="-1" y="-1"/>
            <a:chExt cx="9130600" cy="836714"/>
          </a:xfrm>
        </p:grpSpPr>
        <p:sp>
          <p:nvSpPr>
            <p:cNvPr id="268" name="矩形"/>
            <p:cNvSpPr/>
            <p:nvPr/>
          </p:nvSpPr>
          <p:spPr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69" name="9-3. 長沙市官員惡報實例"/>
            <p:cNvSpPr txBox="1"/>
            <p:nvPr/>
          </p:nvSpPr>
          <p:spPr>
            <a:xfrm>
              <a:off x="-1" y="125971"/>
              <a:ext cx="9130600" cy="584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/>
                <a:t> </a:t>
              </a:r>
              <a:r>
                <a:rPr lang="en-US" dirty="0" smtClean="0"/>
                <a:t>12-5 </a:t>
              </a:r>
              <a:r>
                <a:rPr dirty="0" smtClean="0"/>
                <a:t>. </a:t>
              </a:r>
              <a:r>
                <a:rPr lang="zh-TW" altLang="en-US" dirty="0" smtClean="0"/>
                <a:t>廣安市</a:t>
              </a:r>
              <a:endParaRPr dirty="0"/>
            </a:p>
          </p:txBody>
        </p:sp>
      </p:grpSp>
      <p:grpSp>
        <p:nvGrpSpPr>
          <p:cNvPr id="273" name="矩形 6"/>
          <p:cNvGrpSpPr/>
          <p:nvPr/>
        </p:nvGrpSpPr>
        <p:grpSpPr>
          <a:xfrm>
            <a:off x="7380312" y="70526"/>
            <a:ext cx="1631920" cy="707884"/>
            <a:chOff x="0" y="47378"/>
            <a:chExt cx="1631919" cy="707883"/>
          </a:xfrm>
        </p:grpSpPr>
        <p:sp>
          <p:nvSpPr>
            <p:cNvPr id="271" name="矩形"/>
            <p:cNvSpPr/>
            <p:nvPr/>
          </p:nvSpPr>
          <p:spPr>
            <a:xfrm>
              <a:off x="0" y="77283"/>
              <a:ext cx="1631919" cy="648074"/>
            </a:xfrm>
            <a:prstGeom prst="rect">
              <a:avLst/>
            </a:prstGeom>
            <a:solidFill>
              <a:srgbClr val="FFFFFF"/>
            </a:solidFill>
            <a:ln w="285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72" name="惡報2"/>
            <p:cNvSpPr txBox="1"/>
            <p:nvPr/>
          </p:nvSpPr>
          <p:spPr>
            <a:xfrm>
              <a:off x="0" y="47378"/>
              <a:ext cx="1631919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 smtClean="0"/>
                <a:t>惡報</a:t>
              </a:r>
              <a:r>
                <a:rPr lang="en-US" dirty="0" smtClean="0"/>
                <a:t>6</a:t>
              </a:r>
              <a:endParaRPr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42953" y="932905"/>
            <a:ext cx="89413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u="sng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廣安市公安局政法處處長，</a:t>
            </a:r>
            <a:r>
              <a:rPr lang="zh-TW" altLang="en-US" sz="2000" b="1" u="sng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雷學鋒</a:t>
            </a:r>
            <a:r>
              <a:rPr lang="zh-TW" altLang="en-US" sz="2000" b="1" u="sng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sz="2000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2005</a:t>
            </a:r>
            <a:r>
              <a:rPr lang="zh-TW" altLang="en-US" sz="2000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年死於肝癌</a:t>
            </a:r>
            <a:endParaRPr lang="en-US" altLang="zh-TW" sz="2000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2004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月雷在廣安華鎣洗腦班，在會上大肆誹謗大法和師父，強迫法輪功學員轉化。法輪功學員給他講真相根本不聽。由於此人參與了迫害大法和法輪功學員，于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2005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23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日死於肝癌。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b="1" u="sng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廣安市武勝縣公安局長，</a:t>
            </a:r>
            <a:r>
              <a:rPr lang="zh-TW" altLang="en-US" sz="2000" b="1" u="sng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黃虎成</a:t>
            </a:r>
            <a:r>
              <a:rPr lang="zh-TW" altLang="en-US" sz="2000" b="1" u="sng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，男，五十多歲，</a:t>
            </a:r>
            <a:r>
              <a:rPr lang="en-US" altLang="zh-TW" sz="2000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2009</a:t>
            </a:r>
            <a:r>
              <a:rPr lang="zh-TW" altLang="en-US" sz="2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年癌症死亡</a:t>
            </a:r>
            <a:endParaRPr lang="en-US" altLang="zh-TW" sz="2000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從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99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月以來，多次</a:t>
            </a:r>
            <a:r>
              <a:rPr lang="zh-TW" altLang="en-US" sz="20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綁架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法輪功學員；非法抄家，搶走私人財產；非法將學員關入勞教所、監獄看守所、洗腦班，實行慘無人道的迫害。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2007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至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日，武勝縣公安局國保大隊像土匪似的半夜打破法輪功學員家裡的門窗，闖進法輪功學員的屋內，綁架十多名法輪功學員。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2009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日，黃虎成遭惡報，得癌症死亡。</a:t>
            </a:r>
          </a:p>
          <a:p>
            <a:pPr fontAlgn="base"/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b="1" u="sng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岳池縣伏龍鎮派出所所長</a:t>
            </a:r>
            <a:r>
              <a:rPr lang="zh-TW" altLang="en-US" sz="2000" b="1" u="sng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劉道明</a:t>
            </a:r>
            <a:r>
              <a:rPr lang="zh-TW" altLang="en-US" sz="2000" b="1" u="sng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、惡警</a:t>
            </a:r>
            <a:r>
              <a:rPr lang="zh-TW" altLang="en-US" sz="2000" b="1" u="sng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劉偉</a:t>
            </a:r>
            <a:r>
              <a:rPr lang="zh-TW" altLang="en-US" sz="2000" b="1" u="sng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sz="2000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2003</a:t>
            </a:r>
            <a:r>
              <a:rPr lang="zh-TW" altLang="en-US" sz="2000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年車禍死亡</a:t>
            </a:r>
            <a:endParaRPr lang="en-US" altLang="zh-TW" sz="2000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使用各種手段迫害法輪功學員：多次非法抄家，搶走大法書，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扯毀法輪大法條幅，把許多法輪功學員抓進看守所、洗腦班。</a:t>
            </a:r>
          </a:p>
          <a:p>
            <a:pPr fontAlgn="base"/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由於二人作惡多端，在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2003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日下午（劉道明生日）遭車禍，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劉偉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當場死亡，</a:t>
            </a:r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劉道明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經搶救無效死在醫院裡。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10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9986" y="865341"/>
            <a:ext cx="8786543" cy="511953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29986" y="1052736"/>
            <a:ext cx="8786543" cy="2123658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綿陽市</a:t>
            </a:r>
            <a:r>
              <a:rPr lang="en-US" altLang="zh-TW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綿陽科學城</a:t>
            </a:r>
            <a:r>
              <a:rPr lang="en-US" altLang="zh-TW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科學城五區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未知</a:t>
            </a:r>
            <a:endParaRPr lang="en-US" altLang="zh-TW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情況：</a:t>
            </a:r>
            <a:r>
              <a:rPr lang="zh-TW" altLang="en-US" sz="2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</a:t>
            </a:r>
            <a:r>
              <a:rPr lang="zh-TW" altLang="en-US" sz="220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陽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科學城五區外中心轉盤的護欄上掛了所謂“反邪教”的橫幅，其表面上打著科普和反邪教的幌子，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真正目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</a:t>
            </a:r>
            <a:r>
              <a:rPr lang="zh-TW" altLang="en-US" sz="22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衊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法輪功。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0" y="0"/>
            <a:ext cx="9144000" cy="848937"/>
            <a:chOff x="0" y="0"/>
            <a:chExt cx="9144000" cy="848937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84893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13-1</a:t>
              </a:r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. </a:t>
              </a:r>
              <a:r>
                <a:rPr lang="zh-TW" altLang="en-US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綿陽市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164288" y="100432"/>
              <a:ext cx="1882801" cy="648072"/>
            </a:xfrm>
            <a:prstGeom prst="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4000" b="1" dirty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</a:t>
              </a:r>
              <a:endParaRPr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51251" y="3284984"/>
            <a:ext cx="8765278" cy="3477875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綿陽科學城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簡介：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中國工程物理研究院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主體所在地，因中國第一顆原子彈爆炸成功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得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該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區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由</a:t>
            </a:r>
            <a:r>
              <a:rPr lang="zh-CN" altLang="zh-TW" sz="22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中國工程物理研究院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lang="zh-CN" altLang="zh-TW" sz="22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四川省人民政府科學城辦事處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共同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設立有</a:t>
            </a:r>
            <a:r>
              <a:rPr lang="zh-CN" altLang="zh-TW" sz="2200" u="sng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地方法院，檢察院，公安分局，司法局，監察局，教體局，工商局，國地稅局，林業局和科技局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等同縣級區一樣所有的社會公共管理和服務政府機構。</a:t>
            </a:r>
            <a:endParaRPr lang="zh-TW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人口</a:t>
            </a:r>
            <a:r>
              <a:rPr lang="zh-TW" altLang="en-US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約</a:t>
            </a:r>
            <a:r>
              <a:rPr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六萬</a:t>
            </a:r>
          </a:p>
        </p:txBody>
      </p:sp>
    </p:spTree>
    <p:extLst>
      <p:ext uri="{BB962C8B-B14F-4D97-AF65-F5344CB8AC3E}">
        <p14:creationId xmlns:p14="http://schemas.microsoft.com/office/powerpoint/2010/main" val="257109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835" y="1052737"/>
            <a:ext cx="8772213" cy="33123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zh-TW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綿陽市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有不少官員因迫害法輪功被國際追查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，包括：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綿陽市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原政法委書記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劉東、陳興春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綿陽市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防範辦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劉愛民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、蒲方方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綿陽市科學城辦事處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黨委副書記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楊雪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綿陽市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科學城公安局國保大隊隊長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劉斌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綿陽市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科學城教育局局長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劉旭光</a:t>
            </a:r>
            <a:endParaRPr lang="en-US" altLang="zh-CN" sz="2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02" y="1"/>
            <a:ext cx="9130598" cy="8367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13-2.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綿陽市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312" y="100432"/>
            <a:ext cx="1631918" cy="648072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835" y="4581128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到目前為止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、教育界、媒體界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等人員因迫害法輪功學員，被海外組織“追查國際”立案追查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4257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sp>
        <p:nvSpPr>
          <p:cNvPr id="4" name="Rectangle 3"/>
          <p:cNvSpPr/>
          <p:nvPr/>
        </p:nvSpPr>
        <p:spPr>
          <a:xfrm>
            <a:off x="72008" y="836712"/>
            <a:ext cx="907199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t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</a:t>
            </a:r>
            <a:r>
              <a:rPr lang="zh-TW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正見網</a:t>
            </a:r>
            <a:r>
              <a:rPr lang="en-US" altLang="zh-Hant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en-US" altLang="zh-TW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16</a:t>
            </a:r>
            <a:r>
              <a:rPr lang="en-US" altLang="zh-Hant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.</a:t>
            </a:r>
            <a:r>
              <a:rPr lang="en-US" altLang="zh-TW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</a:t>
            </a:r>
            <a:r>
              <a:rPr lang="en-US" altLang="zh-Hant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.</a:t>
            </a:r>
            <a:r>
              <a:rPr lang="en-US" altLang="zh-TW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8</a:t>
            </a:r>
            <a:r>
              <a:rPr lang="zh-Hant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報導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自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年底至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，四川省綿陽市至少</a:t>
            </a:r>
            <a:r>
              <a:rPr lang="en-US" altLang="zh-Hant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1734</a:t>
            </a:r>
            <a:r>
              <a:rPr lang="zh-Hant" altLang="en-US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簽名舉報江澤民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一位郵政局退休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局長說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我支持法輪功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，就是應該抓捕江澤民，他沒給中國和人民幹一件好事。</a:t>
            </a: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有人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說：“</a:t>
            </a:r>
            <a:r>
              <a:rPr lang="zh-Hant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江澤民從當政以來，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沒有給老百姓做件好事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，以腐敗治國，太壞了，那年國家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給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2008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年地震的災區人民撥款，搞災後重建，從上面撥款到下面基層，層層剋扣，腐敗貪汙。到處是豆腐渣工程，給人民帶來災難，遺禍至今。”</a:t>
            </a: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有一婦女說：“我生病多年，一身多種疾病，到處去求醫問卦都沒解決，一位給我講真相的法輪功學員，叫我試試法輪功，就這樣抱著試試看的態度，煉了五套功法，竟然在幾個月就收到了很好的效果，</a:t>
            </a:r>
            <a:r>
              <a:rPr lang="zh-Hant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這麼好的功法，還不准煉，反而被抓被迫害被判刑，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江澤民太壞了，我也要舉報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。”</a:t>
            </a: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一位退休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教師說：我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沒有煉法輪功，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我也要控告他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，他是一個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漢奸、賣國者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，迫害好人，給我們國家和人民帶來無法挽回的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災難。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  <a:p>
            <a:endParaRPr lang="en-US" altLang="zh-Hant" dirty="0" smtClean="0"/>
          </a:p>
        </p:txBody>
      </p:sp>
      <p:sp>
        <p:nvSpPr>
          <p:cNvPr id="7" name="矩形 6"/>
          <p:cNvSpPr/>
          <p:nvPr/>
        </p:nvSpPr>
        <p:spPr>
          <a:xfrm>
            <a:off x="10179" y="0"/>
            <a:ext cx="9162935" cy="762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13-3.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陽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91630" y="41106"/>
            <a:ext cx="1847942" cy="684555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舉</a:t>
            </a:r>
            <a:r>
              <a:rPr lang="zh-TW" altLang="en-US" sz="40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 </a:t>
            </a:r>
            <a:r>
              <a:rPr lang="en-US" altLang="zh-TW" sz="40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endParaRPr lang="zh-TW" altLang="en-US" sz="4000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7526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/>
          <p:cNvGrpSpPr/>
          <p:nvPr/>
        </p:nvGrpSpPr>
        <p:grpSpPr>
          <a:xfrm>
            <a:off x="0" y="-1"/>
            <a:ext cx="9144000" cy="1052737"/>
            <a:chOff x="0" y="-1"/>
            <a:chExt cx="9144000" cy="1052737"/>
          </a:xfrm>
        </p:grpSpPr>
        <p:pic>
          <p:nvPicPr>
            <p:cNvPr id="8" name="Picture 4" descr="「活摘器官」的圖片搜尋結果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15" r="42154"/>
            <a:stretch/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0" y="-1"/>
              <a:ext cx="8014570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3. </a:t>
              </a:r>
              <a:r>
                <a:rPr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四川省涉嫌活摘器官醫院名單</a:t>
              </a:r>
              <a:endPara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27883" y="6021288"/>
            <a:ext cx="82557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來源：</a:t>
            </a:r>
            <a:r>
              <a:rPr lang="zh-CN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追查國際公佈中共</a:t>
            </a:r>
            <a:r>
              <a:rPr lang="en-US" altLang="zh-CN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788</a:t>
            </a:r>
            <a:r>
              <a:rPr lang="zh-CN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家非軍隊系統醫療機構共</a:t>
            </a:r>
            <a:r>
              <a:rPr lang="en-US" altLang="zh-TW" sz="1600" b="1" dirty="0" smtClean="0"/>
              <a:t>7</a:t>
            </a:r>
            <a:r>
              <a:rPr lang="en-US" altLang="zh-TW" sz="1600" b="1" dirty="0"/>
              <a:t>, </a:t>
            </a:r>
            <a:r>
              <a:rPr lang="en-US" altLang="zh-TW" sz="1600" b="1" dirty="0" smtClean="0"/>
              <a:t>423</a:t>
            </a:r>
            <a:r>
              <a:rPr lang="zh-CN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名醫務人員的追查名單</a:t>
            </a:r>
            <a:r>
              <a:rPr lang="en-US" altLang="zh-CN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CN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CN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CN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26</a:t>
            </a:r>
            <a:r>
              <a:rPr lang="zh-CN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en-US" altLang="zh-CN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CN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CN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http://</a:t>
            </a:r>
            <a:r>
              <a:rPr lang="en-US" altLang="zh-CN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www.zhuichaguoji.org/node/45795</a:t>
            </a:r>
          </a:p>
        </p:txBody>
      </p:sp>
      <p:sp>
        <p:nvSpPr>
          <p:cNvPr id="2" name="矩形 1"/>
          <p:cNvSpPr/>
          <p:nvPr/>
        </p:nvSpPr>
        <p:spPr>
          <a:xfrm>
            <a:off x="229540" y="3284984"/>
            <a:ext cx="8510697" cy="156966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年底，追查國際公佈了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</a:t>
            </a:r>
            <a:r>
              <a:rPr lang="zh-CN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涉嫌參與活摘法輪功學員器官的</a:t>
            </a:r>
            <a:r>
              <a:rPr lang="en-US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23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醫院</a:t>
            </a:r>
            <a:r>
              <a:rPr lang="en-US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占全國</a:t>
            </a:r>
            <a:r>
              <a:rPr lang="en-US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2.7</a:t>
            </a:r>
            <a:r>
              <a:rPr lang="en-US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en-US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CN" sz="2400" dirty="0" smtClean="0"/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211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醫務人員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名單，並將他們立案追查。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285" y="1484784"/>
            <a:ext cx="8568952" cy="1200329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據追查國際查證，截至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日，中國大陸涉嫌活摘法輪功學員器官的移植醫院就有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891</a:t>
            </a:r>
            <a:r>
              <a:rPr lang="zh-CN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、器官移植醫生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9519</a:t>
            </a:r>
            <a:r>
              <a:rPr lang="zh-CN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119675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全中國</a:t>
            </a:r>
            <a:endParaRPr lang="zh-TW" altLang="en-US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544" y="299695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endParaRPr lang="zh-TW" altLang="en-US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0776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grpSp>
        <p:nvGrpSpPr>
          <p:cNvPr id="270" name="矩形 3"/>
          <p:cNvGrpSpPr/>
          <p:nvPr/>
        </p:nvGrpSpPr>
        <p:grpSpPr>
          <a:xfrm>
            <a:off x="13400" y="-1"/>
            <a:ext cx="9130602" cy="836716"/>
            <a:chOff x="-1" y="-1"/>
            <a:chExt cx="9130600" cy="836714"/>
          </a:xfrm>
        </p:grpSpPr>
        <p:sp>
          <p:nvSpPr>
            <p:cNvPr id="268" name="矩形"/>
            <p:cNvSpPr/>
            <p:nvPr/>
          </p:nvSpPr>
          <p:spPr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69" name="9-3. 長沙市官員惡報實例"/>
            <p:cNvSpPr txBox="1"/>
            <p:nvPr/>
          </p:nvSpPr>
          <p:spPr>
            <a:xfrm>
              <a:off x="-1" y="125971"/>
              <a:ext cx="9130600" cy="584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/>
                <a:t> </a:t>
              </a:r>
              <a:r>
                <a:rPr lang="en-US" dirty="0" smtClean="0"/>
                <a:t>13-4 </a:t>
              </a:r>
              <a:r>
                <a:rPr dirty="0" smtClean="0"/>
                <a:t>. </a:t>
              </a:r>
              <a:r>
                <a:rPr lang="zh-TW" altLang="en-US" dirty="0" smtClean="0"/>
                <a:t>綿陽</a:t>
              </a:r>
              <a:r>
                <a:rPr dirty="0" smtClean="0"/>
                <a:t>市</a:t>
              </a:r>
              <a:endParaRPr dirty="0"/>
            </a:p>
          </p:txBody>
        </p:sp>
      </p:grpSp>
      <p:grpSp>
        <p:nvGrpSpPr>
          <p:cNvPr id="273" name="矩形 6"/>
          <p:cNvGrpSpPr/>
          <p:nvPr/>
        </p:nvGrpSpPr>
        <p:grpSpPr>
          <a:xfrm>
            <a:off x="7380312" y="70526"/>
            <a:ext cx="1631920" cy="707884"/>
            <a:chOff x="0" y="47378"/>
            <a:chExt cx="1631919" cy="707883"/>
          </a:xfrm>
        </p:grpSpPr>
        <p:sp>
          <p:nvSpPr>
            <p:cNvPr id="271" name="矩形"/>
            <p:cNvSpPr/>
            <p:nvPr/>
          </p:nvSpPr>
          <p:spPr>
            <a:xfrm>
              <a:off x="0" y="77283"/>
              <a:ext cx="1631919" cy="648074"/>
            </a:xfrm>
            <a:prstGeom prst="rect">
              <a:avLst/>
            </a:prstGeom>
            <a:solidFill>
              <a:srgbClr val="FFFFFF"/>
            </a:solidFill>
            <a:ln w="285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72" name="惡報2"/>
            <p:cNvSpPr txBox="1"/>
            <p:nvPr/>
          </p:nvSpPr>
          <p:spPr>
            <a:xfrm>
              <a:off x="0" y="47378"/>
              <a:ext cx="1631919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 smtClean="0"/>
                <a:t>惡報</a:t>
              </a:r>
              <a:r>
                <a:rPr lang="en-US" dirty="0" smtClean="0"/>
                <a:t>7</a:t>
              </a:r>
              <a:endParaRPr dirty="0"/>
            </a:p>
          </p:txBody>
        </p:sp>
      </p:grpSp>
      <p:sp>
        <p:nvSpPr>
          <p:cNvPr id="275" name="矩形 4"/>
          <p:cNvSpPr/>
          <p:nvPr/>
        </p:nvSpPr>
        <p:spPr>
          <a:xfrm>
            <a:off x="226178" y="4310718"/>
            <a:ext cx="8786054" cy="2369875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前綿陽某車間邪党書記，</a:t>
            </a:r>
            <a:r>
              <a:rPr lang="zh-TW" altLang="en-US" b="1" u="sng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萬潤榮</a:t>
            </a:r>
            <a:r>
              <a:rPr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lang="en-US" altLang="zh-TW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2001/7/20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因罹患淋巴癌在痛苦中死去</a:t>
            </a:r>
            <a:endParaRPr lang="en-US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  <a:sym typeface="Helvetica"/>
            </a:endParaRPr>
          </a:p>
          <a:p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2000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月，他夥同派出所惡警進京抓捕去北京上訪的大法弟子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回到本地後，把大法弟子關進陰暗潮濕的小黑屋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並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妄圖第二天在全廠千人大會上進行非法宣判。大法弟子從拘留所出來後，萬潤榮又強迫大法弟子寫不煉功保證。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2001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年平常身體健康的萬潤榮突然開始全身長包，醫院檢查為淋巴癌。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2001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日萬潤榮在痛苦中死去，離他迫害大法弟子僅僅</a:t>
            </a:r>
            <a:r>
              <a:rPr lang="zh-Hant" altLang="en-US" sz="20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一年時間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幾個月後，大法弟子的父親夢見萬潤榮跪在他面前說：</a:t>
            </a:r>
            <a:r>
              <a:rPr lang="zh-Hant" altLang="en-US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「我給您認罪來了。」</a:t>
            </a:r>
            <a:endParaRPr lang="zh-Hant" altLang="en-US" b="1" dirty="0">
              <a:solidFill>
                <a:schemeClr val="accent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1" name="矩形 4"/>
          <p:cNvSpPr/>
          <p:nvPr/>
        </p:nvSpPr>
        <p:spPr>
          <a:xfrm>
            <a:off x="178973" y="917430"/>
            <a:ext cx="8786054" cy="3293205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前綿陽市委書記，</a:t>
            </a:r>
            <a:r>
              <a:rPr lang="zh-TW" altLang="en-US" b="1" u="sng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譚力</a:t>
            </a:r>
            <a:r>
              <a:rPr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en-US" altLang="zh-CN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CN" altLang="en-US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CN" altLang="en-US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被判無期徒刑，沒收個人全部財產。</a:t>
            </a:r>
            <a:endParaRPr lang="en-US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在位期間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，綿陽市多名大法弟子被非法判勞改、勞教；中國新年期間分發誹謗大法的小報，令街道和鄉鎮當政治任務挨家挨戶散發；部署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人員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在當地報刊上誣衊大法；在綿陽各地張貼、懸掛污蔑大法的宣傳畫和標語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。法輪功學員江乙蓉、薑益雲等被迫害致死。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2008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年汶川大地震期間，時任綿陽市委書記的譚力，在民眾悲慟時刻，不合時宜的幾次露笑，網友稱為「微笑書記」「譚笑笑」。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CN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綿陽市民普遍稱為</a:t>
            </a:r>
            <a:r>
              <a:rPr lang="zh-CN" altLang="en-US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“譚夥子”（綿陽方言，意為瘋子、精神病、理智不正常的人）</a:t>
            </a:r>
            <a:endParaRPr lang="en-US" altLang="zh-CN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2009</a:t>
            </a:r>
            <a:r>
              <a:rPr lang="zh-CN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CN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月，譚力從四川“空降”海南，擔任海南省委常委、宣傳部部長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CN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CN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CN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日被調查。 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CN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CN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13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CN" altLang="en-US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被判無期徒刑，並被沒收個人全部財產。</a:t>
            </a:r>
            <a:endParaRPr lang="en-US" altLang="zh-CN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7943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75418" y="165524"/>
            <a:ext cx="26997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zh-TW" sz="36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14</a:t>
            </a:r>
            <a:r>
              <a:rPr lang="en-US" altLang="zh-TW" sz="36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參與辦法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781" y="980728"/>
            <a:ext cx="90364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案情說明：</a:t>
            </a:r>
            <a:endParaRPr lang="en-US" altLang="zh-TW" sz="24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0904 </a:t>
            </a:r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重點號碼   撥打四川省專案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CN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CN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成都市青羊區汪家拐街道辦事處污蔑宣傳欄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成都金泉街道地鐵口附近架設了毒害世人的宣傳欄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en-US" altLang="zh-CN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CN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成都雙流區大法弟子呂祖福被非法判刑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en-US" altLang="zh-CN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CN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四川省反邪教協會勾結眉山市防邪辦進行邪惡宣傳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en-US" altLang="zh-CN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CN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綿陽科學城掛出打擊“反邪教”打擊法輪功的橫幅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en-US" altLang="zh-CN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CN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廣安市鄰水縣</a:t>
            </a:r>
            <a:r>
              <a:rPr lang="en-US" altLang="zh-CN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CN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位法輪功學員被非法判刑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en-US" altLang="zh-CN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CN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內江市東興區人員入戶騷擾法輪功學員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專案說明：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◎週一（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日）撥打重點號碼。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上午時段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101RTC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第一直播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室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有現場撥打解析。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其它時間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【104RTC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重點講真相直播室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每天都有同修值班，互相切磋共同撥打。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383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141" y="640913"/>
            <a:ext cx="8964488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您可根據自己的情況選擇領取以下號碼參與專案：</a:t>
            </a:r>
            <a:endParaRPr lang="en-US" altLang="zh-TW" sz="24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當地民眾：</a:t>
            </a:r>
            <a:endParaRPr lang="en-US" altLang="zh-TW" sz="20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55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—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當地的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號碼（向當地民眾揭露當地邪惡）回饋到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【1002-rtc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普通號碼回饋平臺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專案號碼：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>
                <a:latin typeface="微軟正黑體" panose="020B0604030504040204" pitchFamily="34" charset="-120"/>
                <a:ea typeface="微軟正黑體" panose="020B0604030504040204" pitchFamily="34" charset="-120"/>
              </a:rPr>
              <a:t>44-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座機（白天撥打）請回饋到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重點號碼回饋平臺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45-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手機（傍晚或晚間撥打）請回饋到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重點號碼回饋平臺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—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重要座機特別號碼（請平時撥打重點的同修儘量先領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）請回饋到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明慧緊急案例回饋平臺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47-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重要手機特別號碼（請平時撥打重點的同修儘量先領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）請回饋到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明慧緊急案例回饋平臺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專案核心號碼：</a:t>
            </a:r>
            <a:r>
              <a:rPr lang="zh-TW" altLang="en-US"/>
              <a:t/>
            </a:r>
            <a:br>
              <a:rPr lang="zh-TW" altLang="en-US"/>
            </a:b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專案核心號碼的撥打，主要是在安信平臺上領號。如有意願參加核心號碼撥打的同修請到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【104RTC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重點講真相直播室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找當班負責同修，可讓負責同修將您加入到領號平臺。或請當班同修幫你領號，參與撥打。</a:t>
            </a:r>
          </a:p>
          <a:p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週三聯合專案（同一案情）：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聯合專案當天，聽了真相的號碼會自動上傳到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號鍵領號平臺。在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號鍵領號平臺裡的同修可自由領號參與撥打。請大家共同參與！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04" y="97293"/>
            <a:ext cx="2420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TW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15</a:t>
            </a:r>
            <a:r>
              <a:rPr lang="en-US" altLang="zh-TW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如何參與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0467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t="23606" r="44116" b="12994"/>
          <a:stretch/>
        </p:blipFill>
        <p:spPr bwMode="auto">
          <a:xfrm>
            <a:off x="1043608" y="0"/>
            <a:ext cx="7272808" cy="6784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831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12575" y="5699"/>
            <a:ext cx="70473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4-1.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四川高官惡報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四川省政協原主席，李崇禧，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有期徒刑</a:t>
            </a:r>
            <a:r>
              <a:rPr lang="en-US" altLang="zh-CN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12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lang="en-US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1772" y="3933056"/>
            <a:ext cx="86853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政協原主席</a:t>
            </a:r>
            <a:r>
              <a:rPr lang="en-US" altLang="zh-CN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Hant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正部級</a:t>
            </a:r>
            <a:r>
              <a:rPr lang="en-US" altLang="zh-Hant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黨組書記</a:t>
            </a:r>
            <a:r>
              <a:rPr lang="zh-TW" altLang="en-US" sz="2400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李崇禧</a:t>
            </a:r>
            <a:r>
              <a:rPr lang="zh-TW" altLang="en-US" sz="24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en-US" sz="24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徒刑</a:t>
            </a:r>
            <a:r>
              <a:rPr lang="zh-TW" altLang="zh-CN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zh-CN" altLang="en-US" sz="2400" b="1" u="sng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29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日被調查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17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日被提起公訴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日以受賄罪被判處</a:t>
            </a:r>
            <a:r>
              <a:rPr lang="zh-Hant" altLang="en-US" sz="24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en-US" altLang="zh-Hant" sz="24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Hant" altLang="en-US" sz="24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沒收個人財產</a:t>
            </a:r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100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萬元。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任</a:t>
            </a:r>
            <a:r>
              <a:rPr lang="zh-Hant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四川省委秘書長、辦公廳主任、四川省委副書記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等職期間，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多次召開對法輪功學員進行迫害的</a:t>
            </a:r>
            <a:r>
              <a:rPr lang="zh-Hant" altLang="en-US" sz="2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全省公安局長秘密會議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四川成迫害法輪功最嚴重地區之一，李崇禧負有不可推卸的責任。 </a:t>
            </a:r>
            <a:endParaRPr 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r="12428"/>
          <a:stretch/>
        </p:blipFill>
        <p:spPr>
          <a:xfrm>
            <a:off x="2597332" y="1268760"/>
            <a:ext cx="3814102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6184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12575" y="5699"/>
            <a:ext cx="66867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b="1" dirty="0">
                <a:solidFill>
                  <a:schemeClr val="bg1"/>
                </a:solidFill>
                <a:latin typeface="Heiti TC Light"/>
                <a:ea typeface="Heiti TC Light"/>
                <a:cs typeface="Heiti TC Light"/>
              </a:rPr>
              <a:t>4</a:t>
            </a:r>
            <a:r>
              <a:rPr lang="en-US" altLang="zh-TW" sz="3200" b="1" dirty="0" smtClean="0">
                <a:solidFill>
                  <a:schemeClr val="bg1"/>
                </a:solidFill>
                <a:latin typeface="Heiti TC Light"/>
                <a:ea typeface="Heiti TC Light"/>
                <a:cs typeface="Heiti TC Light"/>
              </a:rPr>
              <a:t>-2.</a:t>
            </a:r>
            <a:r>
              <a:rPr lang="zh-TW" altLang="en-US" sz="3200" b="1" dirty="0" smtClean="0">
                <a:solidFill>
                  <a:schemeClr val="bg1"/>
                </a:solidFill>
                <a:latin typeface="Heiti TC Light"/>
                <a:ea typeface="Heiti TC Light"/>
                <a:cs typeface="Heiti TC Light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四川高官惡報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四川省委副主席，李春城，</a:t>
            </a:r>
            <a:r>
              <a:rPr lang="zh-CN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有期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徒刑</a:t>
            </a:r>
            <a:r>
              <a:rPr lang="en-US" altLang="zh-CN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13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lang="en-US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03848" y="1164354"/>
            <a:ext cx="58326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四川省委副</a:t>
            </a:r>
            <a:r>
              <a:rPr lang="zh-CN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主席</a:t>
            </a:r>
            <a:r>
              <a:rPr lang="zh-TW" altLang="en-US" sz="24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TW" altLang="en-US" sz="24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李春城</a:t>
            </a:r>
            <a:r>
              <a:rPr lang="zh-TW" altLang="en-US" sz="24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endParaRPr lang="en-US" altLang="zh-TW" sz="2400" b="1" u="sng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CN" altLang="en-US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有期徒刑</a:t>
            </a:r>
            <a:r>
              <a:rPr lang="zh-TW" altLang="zh-CN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lang="en-US" altLang="zh-TW" sz="24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3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lang="zh-CN" altLang="en-US" sz="2400" b="1" u="sng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is-I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2012年12</a:t>
            </a:r>
            <a:r>
              <a:rPr lang="is-I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is-I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6日落馬</a:t>
            </a:r>
            <a:r>
              <a:rPr lang="zh-CN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2015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10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12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日因受賄、濫用職權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被判處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13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年。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據報，李春城貪污賄賂贓款高達十億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28503"/>
          <a:stretch/>
        </p:blipFill>
        <p:spPr>
          <a:xfrm>
            <a:off x="262955" y="1124744"/>
            <a:ext cx="2689009" cy="27242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53752" y="4149079"/>
            <a:ext cx="90364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李春城是中共“十八大”後首個落馬的副省級官員。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1999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年至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2012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李任</a:t>
            </a:r>
            <a:r>
              <a:rPr lang="zh-Hant" altLang="en-US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成都市副市長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lang="zh-Hant" altLang="en-US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瀘州市委書記、成都市市長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lang="zh-TW" altLang="en-US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市委書記</a:t>
            </a:r>
            <a:endParaRPr lang="en-US" altLang="zh-Hant" sz="20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、四川省委書記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等職務期間，對法輪功學員迫害</a:t>
            </a:r>
            <a:r>
              <a:rPr lang="zh-Hant" altLang="en-US" sz="20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手段殘酷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，情節極其嚴重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海外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追查國際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」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調查錄音顯示，</a:t>
            </a:r>
            <a:endParaRPr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李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春城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永康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不僅是輸送利益、同一派系僚屬關係，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錄音證實</a:t>
            </a:r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李春城</a:t>
            </a:r>
            <a:r>
              <a:rPr lang="zh-Hant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深</a:t>
            </a:r>
            <a:r>
              <a:rPr lang="zh-Hant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涉</a:t>
            </a:r>
            <a:r>
              <a:rPr lang="zh-Hant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周永康</a:t>
            </a:r>
            <a:r>
              <a:rPr lang="zh-Hant" altLang="en-US" sz="20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將器官移植供體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—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法輪功學員秘密關押在四川罪行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2856098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9512" y="104606"/>
            <a:ext cx="3902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en-US" altLang="zh-TW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</a:t>
            </a:r>
            <a:r>
              <a:rPr lang="zh-TW" altLang="en-US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次</a:t>
            </a:r>
            <a:r>
              <a:rPr lang="zh-TW" altLang="en-US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四川案例總覽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60" name="群組 59"/>
          <p:cNvGrpSpPr/>
          <p:nvPr/>
        </p:nvGrpSpPr>
        <p:grpSpPr>
          <a:xfrm>
            <a:off x="106862" y="1196751"/>
            <a:ext cx="8929635" cy="5175773"/>
            <a:chOff x="21498" y="1507982"/>
            <a:chExt cx="8882124" cy="5382620"/>
          </a:xfrm>
        </p:grpSpPr>
        <p:pic>
          <p:nvPicPr>
            <p:cNvPr id="1026" name="Picture 2" descr="「四川省地圖」的圖片搜尋結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9441" l="500" r="99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9362" y="2060848"/>
              <a:ext cx="4491659" cy="4031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橢圓 4"/>
            <p:cNvSpPr/>
            <p:nvPr/>
          </p:nvSpPr>
          <p:spPr>
            <a:xfrm>
              <a:off x="4822578" y="3662480"/>
              <a:ext cx="413941" cy="453094"/>
            </a:xfrm>
            <a:prstGeom prst="ellipse">
              <a:avLst/>
            </a:prstGeom>
            <a:solidFill>
              <a:schemeClr val="accent6">
                <a:lumMod val="7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橢圓 12"/>
            <p:cNvSpPr/>
            <p:nvPr/>
          </p:nvSpPr>
          <p:spPr>
            <a:xfrm>
              <a:off x="4822577" y="4026167"/>
              <a:ext cx="413941" cy="423396"/>
            </a:xfrm>
            <a:prstGeom prst="ellipse">
              <a:avLst/>
            </a:prstGeom>
            <a:solidFill>
              <a:schemeClr val="accent2">
                <a:lumMod val="7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橢圓 13"/>
            <p:cNvSpPr/>
            <p:nvPr/>
          </p:nvSpPr>
          <p:spPr>
            <a:xfrm>
              <a:off x="5131255" y="3123441"/>
              <a:ext cx="478634" cy="556324"/>
            </a:xfrm>
            <a:prstGeom prst="ellipse">
              <a:avLst/>
            </a:pr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橢圓 28"/>
            <p:cNvSpPr/>
            <p:nvPr/>
          </p:nvSpPr>
          <p:spPr>
            <a:xfrm>
              <a:off x="5236519" y="4189946"/>
              <a:ext cx="413941" cy="423396"/>
            </a:xfrm>
            <a:prstGeom prst="ellipse">
              <a:avLst/>
            </a:prstGeom>
            <a:solidFill>
              <a:schemeClr val="accent6">
                <a:lumMod val="7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橢圓 29"/>
            <p:cNvSpPr/>
            <p:nvPr/>
          </p:nvSpPr>
          <p:spPr>
            <a:xfrm>
              <a:off x="5913915" y="3850069"/>
              <a:ext cx="458285" cy="487713"/>
            </a:xfrm>
            <a:prstGeom prst="ellipse">
              <a:avLst/>
            </a:prstGeom>
            <a:solidFill>
              <a:schemeClr val="accent2">
                <a:lumMod val="7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5995000" y="1507982"/>
              <a:ext cx="2908622" cy="105625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</a:t>
              </a:r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CN" altLang="en-US" sz="2000" b="1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綿陽科學城</a:t>
              </a:r>
              <a:r>
                <a:rPr lang="zh-CN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掛出打擊“反邪教”橫幅</a:t>
              </a:r>
              <a:endParaRPr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來</a:t>
              </a:r>
              <a:r>
                <a:rPr lang="zh-TW" altLang="en-US" sz="2000" b="1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污蔑</a:t>
              </a:r>
              <a:r>
                <a:rPr lang="zh-CN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法輪功</a:t>
              </a:r>
              <a:endPara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21498" y="1861926"/>
              <a:ext cx="2678143" cy="137632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</a:t>
              </a:r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成都市</a:t>
              </a:r>
              <a:r>
                <a:rPr lang="zh-CN" altLang="en-US" sz="2000" b="1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青</a:t>
              </a:r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羊區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汪家拐街道辦事處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</a:t>
              </a:r>
              <a:r>
                <a:rPr lang="zh-CN" altLang="zh-TW" sz="2000" b="1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人民</a:t>
              </a:r>
              <a:r>
                <a:rPr lang="zh-CN" altLang="zh-TW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公園</a:t>
              </a:r>
              <a:r>
                <a:rPr lang="zh-TW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設置</a:t>
              </a:r>
              <a:endPara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2000" b="1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污蔑</a:t>
              </a:r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大法</a:t>
              </a:r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宣傳欄</a:t>
              </a:r>
              <a:endParaRPr lang="en-US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4" name="直線接點 3"/>
            <p:cNvCxnSpPr>
              <a:stCxn id="24" idx="3"/>
              <a:endCxn id="5" idx="2"/>
            </p:cNvCxnSpPr>
            <p:nvPr/>
          </p:nvCxnSpPr>
          <p:spPr>
            <a:xfrm>
              <a:off x="2706469" y="3844290"/>
              <a:ext cx="2116109" cy="44737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/>
            <p:nvPr/>
          </p:nvCxnSpPr>
          <p:spPr>
            <a:xfrm>
              <a:off x="5443490" y="4652300"/>
              <a:ext cx="424654" cy="1335938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>
              <a:endCxn id="5" idx="2"/>
            </p:cNvCxnSpPr>
            <p:nvPr/>
          </p:nvCxnSpPr>
          <p:spPr>
            <a:xfrm>
              <a:off x="2706469" y="2523645"/>
              <a:ext cx="2116109" cy="1365382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6" name="文字方塊 15"/>
            <p:cNvSpPr txBox="1"/>
            <p:nvPr/>
          </p:nvSpPr>
          <p:spPr>
            <a:xfrm>
              <a:off x="6120887" y="4729188"/>
              <a:ext cx="2782735" cy="105625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6</a:t>
              </a:r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CN" altLang="en-US" sz="2000" b="1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廣安市鄰水縣</a:t>
              </a:r>
              <a:endParaRPr lang="en-US" altLang="zh-CN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en-US" altLang="zh-CN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</a:t>
              </a:r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位</a:t>
              </a:r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法輪功學員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被</a:t>
              </a:r>
              <a:r>
                <a:rPr lang="zh-CN" altLang="en-US" sz="2000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非法判刑</a:t>
              </a:r>
              <a:endParaRPr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22" name="直線接點 21"/>
            <p:cNvCxnSpPr>
              <a:endCxn id="5" idx="2"/>
            </p:cNvCxnSpPr>
            <p:nvPr/>
          </p:nvCxnSpPr>
          <p:spPr>
            <a:xfrm flipV="1">
              <a:off x="2698321" y="3889027"/>
              <a:ext cx="2124257" cy="1008725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4" name="文字方塊 23"/>
            <p:cNvSpPr txBox="1"/>
            <p:nvPr/>
          </p:nvSpPr>
          <p:spPr>
            <a:xfrm>
              <a:off x="21498" y="3316163"/>
              <a:ext cx="2684971" cy="105625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</a:t>
              </a:r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TW" altLang="en-US" sz="2000" b="1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成都市</a:t>
              </a:r>
              <a:r>
                <a:rPr lang="zh-TW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金牛區</a:t>
              </a:r>
              <a:endPara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金泉街道地鐵口附近</a:t>
              </a:r>
              <a:endPara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設置</a:t>
              </a:r>
              <a:r>
                <a:rPr lang="zh-TW" altLang="en-US" sz="2000" b="1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污蔑</a:t>
              </a:r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大法</a:t>
              </a:r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宣傳欄</a:t>
              </a:r>
              <a:endParaRPr lang="en-US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5131255" y="5988238"/>
              <a:ext cx="2681105" cy="736176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5</a:t>
              </a:r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CN" altLang="en-US" sz="2000" b="1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內江市東興區</a:t>
              </a:r>
              <a:endPara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CN" altLang="en-US" sz="2000" b="1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騷擾</a:t>
              </a:r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法輪功學員</a:t>
              </a:r>
              <a:endParaRPr lang="en-US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21498" y="4440602"/>
              <a:ext cx="2684971" cy="105625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</a:t>
              </a:r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CN" altLang="en-US" sz="2000" b="1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成都</a:t>
              </a:r>
              <a:r>
                <a:rPr lang="zh-TW" altLang="en-US" sz="2000" b="1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</a:t>
              </a:r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雙流區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大法弟子呂祖福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被</a:t>
              </a:r>
              <a:r>
                <a:rPr lang="zh-CN" altLang="en-US" sz="2000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非法判刑</a:t>
              </a:r>
              <a:endPara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1335631" y="5834349"/>
              <a:ext cx="3092354" cy="105625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4</a:t>
              </a:r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眉山市</a:t>
              </a:r>
              <a:r>
                <a:rPr lang="zh-CN" altLang="en-US" sz="2000" b="1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防</a:t>
              </a:r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邪辦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與</a:t>
              </a:r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四川省反邪教協會勾結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進行</a:t>
              </a:r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大範圍</a:t>
              </a:r>
              <a:r>
                <a:rPr lang="zh-TW" altLang="en-US" sz="2000" b="1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污蔑</a:t>
              </a:r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宣傳</a:t>
              </a:r>
              <a:endParaRPr lang="en-US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50" name="直線接點 49"/>
            <p:cNvCxnSpPr>
              <a:stCxn id="11" idx="0"/>
            </p:cNvCxnSpPr>
            <p:nvPr/>
          </p:nvCxnSpPr>
          <p:spPr>
            <a:xfrm flipV="1">
              <a:off x="2881808" y="4393391"/>
              <a:ext cx="2014249" cy="1440957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直線接點 54"/>
            <p:cNvCxnSpPr>
              <a:stCxn id="16" idx="0"/>
            </p:cNvCxnSpPr>
            <p:nvPr/>
          </p:nvCxnSpPr>
          <p:spPr>
            <a:xfrm flipH="1" flipV="1">
              <a:off x="6372201" y="4132887"/>
              <a:ext cx="1140054" cy="596301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直線接點 57"/>
            <p:cNvCxnSpPr>
              <a:endCxn id="14" idx="7"/>
            </p:cNvCxnSpPr>
            <p:nvPr/>
          </p:nvCxnSpPr>
          <p:spPr>
            <a:xfrm flipH="1">
              <a:off x="5539795" y="1997029"/>
              <a:ext cx="455207" cy="1207884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860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9986" y="865341"/>
            <a:ext cx="8786543" cy="511953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29986" y="1052736"/>
            <a:ext cx="878654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lang="zh-CN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青</a:t>
            </a:r>
            <a:r>
              <a:rPr lang="zh-CN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羊區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，人民公園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年前</a:t>
            </a:r>
            <a:r>
              <a:rPr lang="zh-CN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en-US" sz="22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人民公園</a:t>
            </a:r>
            <a:r>
              <a:rPr lang="zh-CN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門口出現毒害世人的宣傳欄，同修已清除。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之後去掛條幅，三位同修</a:t>
            </a:r>
            <a:r>
              <a:rPr lang="zh-CN" altLang="en-US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潘曉江</a:t>
            </a:r>
            <a:r>
              <a:rPr lang="zh-TW" altLang="en-US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張山、劉海英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被跟蹤綁架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至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拐派出所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CN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近日</a:t>
            </a:r>
            <a:r>
              <a:rPr lang="zh-CN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汪家拐街道辦事處再次在人民公園四個門口，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</a:t>
            </a:r>
            <a:r>
              <a:rPr lang="zh-CN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污蔑</a:t>
            </a:r>
            <a:r>
              <a:rPr lang="zh-CN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</a:t>
            </a:r>
            <a:r>
              <a:rPr lang="zh-CN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宣傳欄。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zh-TW" altLang="en-US" sz="2200" b="1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汪家拐街道辦事處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設置汙衊宣傳欄</a:t>
            </a:r>
            <a:r>
              <a:rPr lang="en-US" altLang="zh-TW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汪家拐派出所</a:t>
            </a:r>
            <a:r>
              <a:rPr lang="en-US" altLang="zh-TW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綁架同修</a:t>
            </a:r>
            <a:r>
              <a:rPr lang="en-US" altLang="zh-TW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endParaRPr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責任人</a:t>
            </a:r>
            <a:r>
              <a:rPr lang="zh-TW" altLang="en-US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：</a:t>
            </a:r>
            <a:endParaRPr lang="en-US" altLang="zh-TW" sz="2200" b="1" dirty="0" smtClean="0">
              <a:latin typeface="微軟正黑體" panose="020B0604030504040204" pitchFamily="34" charset="-120"/>
              <a:ea typeface="微軟正黑體" panose="020B0604030504040204" pitchFamily="34" charset="-120"/>
              <a:sym typeface="Wingdings" panose="05000000000000000000" pitchFamily="2" charset="2"/>
            </a:endParaRPr>
          </a:p>
          <a:p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CN" altLang="zh-TW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拐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街道辦黨工委書記</a:t>
            </a:r>
            <a:r>
              <a:rPr lang="zh-CN" altLang="zh-TW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辜</a:t>
            </a:r>
            <a:r>
              <a:rPr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婧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、汪</a:t>
            </a:r>
            <a:r>
              <a:rPr lang="zh-CN" altLang="zh-TW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拐街道辦事處主任</a:t>
            </a:r>
            <a:r>
              <a:rPr lang="zh-CN" altLang="zh-TW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張基立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zh-TW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汪家拐街道人大工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zh-CN" altLang="zh-TW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繆軍宜</a:t>
            </a:r>
            <a:r>
              <a:rPr lang="zh-CN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、汪家拐副書記</a:t>
            </a:r>
            <a:r>
              <a:rPr lang="zh-CN" altLang="zh-TW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盧江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0" y="0"/>
            <a:ext cx="9144000" cy="848937"/>
            <a:chOff x="0" y="0"/>
            <a:chExt cx="9144000" cy="848937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84893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6</a:t>
              </a:r>
              <a:r>
                <a:rPr lang="en-US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</a:t>
              </a:r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. </a:t>
              </a:r>
              <a:r>
                <a:rPr lang="zh-TW" altLang="en-US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成都市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青羊區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164288" y="100432"/>
              <a:ext cx="1882801" cy="648072"/>
            </a:xfrm>
            <a:prstGeom prst="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</a:t>
              </a:r>
              <a:endParaRPr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06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0018" y="908720"/>
            <a:ext cx="8772213" cy="34563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4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CN" altLang="zh-TW" sz="24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240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許多官員因迫害法輪功被國際追查，包括</a:t>
            </a:r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</a:t>
            </a:r>
            <a:r>
              <a:rPr lang="zh-TW" altLang="zh-TW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TW" altLang="zh-TW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委書記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王榮軒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市長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葛紅林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青羊區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王平江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、梁健民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青羊區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辦公室主任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於德華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副主任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</a:t>
            </a:r>
            <a:r>
              <a:rPr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竣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楊紅玲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以及</a:t>
            </a:r>
            <a:r>
              <a:rPr lang="zh-TW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汪家</a:t>
            </a:r>
            <a:r>
              <a:rPr lang="zh-TW" altLang="zh-TW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拐</a:t>
            </a:r>
            <a:r>
              <a:rPr lang="zh-TW" altLang="zh-TW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派出所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所長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劉濤</a:t>
            </a:r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994" y="4897928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到目前為止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、教育界、媒體界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等人員因迫害法輪功學員，被海外組織“追查國際”立案追查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064"/>
            <a:ext cx="9130598" cy="762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6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-2.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成都市</a:t>
            </a:r>
            <a:r>
              <a:rPr lang="en-US" altLang="zh-CN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CN" altLang="en-US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青</a:t>
            </a:r>
            <a:r>
              <a:rPr lang="zh-CN" altLang="en-US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羊區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8304" y="41106"/>
            <a:ext cx="1691162" cy="684555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9066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9986" y="844462"/>
            <a:ext cx="8786543" cy="402469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8678" y="1196752"/>
            <a:ext cx="87865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金牛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區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zh-TW" altLang="en-US" sz="2400" b="1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金泉街道辦事處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400" b="1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4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茶店子客運站地鐵口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附近的社區宣傳欄裡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張貼了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</a:t>
            </a:r>
            <a:r>
              <a:rPr lang="zh-TW" altLang="en-US" sz="24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衊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、抹黑法輪功的內容。</a:t>
            </a:r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責任人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  <a:sym typeface="Wingdings" panose="05000000000000000000" pitchFamily="2" charset="2"/>
            </a:endParaRPr>
          </a:p>
          <a:p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金泉街道辦党工委書記</a:t>
            </a:r>
            <a:r>
              <a:rPr lang="zh-CN" altLang="zh-TW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張林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，以及街道辦主任</a:t>
            </a:r>
            <a:r>
              <a:rPr lang="zh-CN" altLang="zh-TW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王海林</a:t>
            </a:r>
            <a:endParaRPr lang="en-US" altLang="zh-CN" sz="24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0" y="0"/>
            <a:ext cx="9144000" cy="848937"/>
            <a:chOff x="0" y="0"/>
            <a:chExt cx="9144000" cy="848937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84893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</a:t>
              </a:r>
              <a:r>
                <a:rPr lang="en-US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-1. </a:t>
              </a:r>
              <a:r>
                <a:rPr lang="zh-TW" altLang="en-US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成都市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金牛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區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164288" y="100432"/>
              <a:ext cx="1882801" cy="648072"/>
            </a:xfrm>
            <a:prstGeom prst="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</a:t>
              </a:r>
              <a:endParaRPr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16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5803</TotalTime>
  <Words>5156</Words>
  <Application>Microsoft Office PowerPoint</Application>
  <PresentationFormat>如螢幕大小 (4:3)</PresentationFormat>
  <Paragraphs>501</Paragraphs>
  <Slides>33</Slides>
  <Notes>28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33</vt:i4>
      </vt:variant>
    </vt:vector>
  </HeadingPairs>
  <TitlesOfParts>
    <vt:vector size="34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Windows 使用者</cp:lastModifiedBy>
  <cp:revision>263</cp:revision>
  <dcterms:created xsi:type="dcterms:W3CDTF">2017-07-01T07:48:25Z</dcterms:created>
  <dcterms:modified xsi:type="dcterms:W3CDTF">2017-09-01T05:47:22Z</dcterms:modified>
</cp:coreProperties>
</file>