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98" r:id="rId2"/>
    <p:sldId id="317" r:id="rId3"/>
    <p:sldId id="262" r:id="rId4"/>
    <p:sldId id="266" r:id="rId5"/>
    <p:sldId id="269" r:id="rId6"/>
    <p:sldId id="268" r:id="rId7"/>
    <p:sldId id="259" r:id="rId8"/>
    <p:sldId id="273" r:id="rId9"/>
    <p:sldId id="271" r:id="rId10"/>
    <p:sldId id="260" r:id="rId11"/>
    <p:sldId id="258" r:id="rId12"/>
    <p:sldId id="274" r:id="rId13"/>
    <p:sldId id="309" r:id="rId14"/>
    <p:sldId id="267" r:id="rId15"/>
    <p:sldId id="300" r:id="rId16"/>
    <p:sldId id="318" r:id="rId17"/>
    <p:sldId id="301" r:id="rId18"/>
    <p:sldId id="306" r:id="rId19"/>
    <p:sldId id="319" r:id="rId20"/>
    <p:sldId id="302" r:id="rId21"/>
    <p:sldId id="307" r:id="rId22"/>
    <p:sldId id="320" r:id="rId23"/>
    <p:sldId id="305" r:id="rId24"/>
    <p:sldId id="288" r:id="rId25"/>
    <p:sldId id="290" r:id="rId26"/>
  </p:sldIdLst>
  <p:sldSz cx="9144000" cy="6858000" type="screen4x3"/>
  <p:notesSz cx="6858000" cy="9144000"/>
  <p:defaultTextStyle>
    <a:defPPr>
      <a:defRPr lang="zh-TW"/>
    </a:defPPr>
    <a:lvl1pPr algn="l" rtl="0" fontAlgn="base">
      <a:spcBef>
        <a:spcPct val="0"/>
      </a:spcBef>
      <a:spcAft>
        <a:spcPct val="0"/>
      </a:spcAft>
      <a:defRPr kumimoji="1" kern="1200">
        <a:solidFill>
          <a:schemeClr val="tx1"/>
        </a:solidFill>
        <a:latin typeface="Arial" charset="0"/>
        <a:ea typeface="新細明體" charset="-120"/>
        <a:cs typeface="+mn-cs"/>
      </a:defRPr>
    </a:lvl1pPr>
    <a:lvl2pPr marL="457200" algn="l" rtl="0" fontAlgn="base">
      <a:spcBef>
        <a:spcPct val="0"/>
      </a:spcBef>
      <a:spcAft>
        <a:spcPct val="0"/>
      </a:spcAft>
      <a:defRPr kumimoji="1" kern="1200">
        <a:solidFill>
          <a:schemeClr val="tx1"/>
        </a:solidFill>
        <a:latin typeface="Arial" charset="0"/>
        <a:ea typeface="新細明體" charset="-120"/>
        <a:cs typeface="+mn-cs"/>
      </a:defRPr>
    </a:lvl2pPr>
    <a:lvl3pPr marL="914400" algn="l" rtl="0" fontAlgn="base">
      <a:spcBef>
        <a:spcPct val="0"/>
      </a:spcBef>
      <a:spcAft>
        <a:spcPct val="0"/>
      </a:spcAft>
      <a:defRPr kumimoji="1" kern="1200">
        <a:solidFill>
          <a:schemeClr val="tx1"/>
        </a:solidFill>
        <a:latin typeface="Arial" charset="0"/>
        <a:ea typeface="新細明體" charset="-120"/>
        <a:cs typeface="+mn-cs"/>
      </a:defRPr>
    </a:lvl3pPr>
    <a:lvl4pPr marL="1371600" algn="l" rtl="0" fontAlgn="base">
      <a:spcBef>
        <a:spcPct val="0"/>
      </a:spcBef>
      <a:spcAft>
        <a:spcPct val="0"/>
      </a:spcAft>
      <a:defRPr kumimoji="1" kern="1200">
        <a:solidFill>
          <a:schemeClr val="tx1"/>
        </a:solidFill>
        <a:latin typeface="Arial" charset="0"/>
        <a:ea typeface="新細明體" charset="-120"/>
        <a:cs typeface="+mn-cs"/>
      </a:defRPr>
    </a:lvl4pPr>
    <a:lvl5pPr marL="1828800" algn="l" rtl="0" fontAlgn="base">
      <a:spcBef>
        <a:spcPct val="0"/>
      </a:spcBef>
      <a:spcAft>
        <a:spcPct val="0"/>
      </a:spcAft>
      <a:defRPr kumimoji="1" kern="1200">
        <a:solidFill>
          <a:schemeClr val="tx1"/>
        </a:solidFill>
        <a:latin typeface="Arial" charset="0"/>
        <a:ea typeface="新細明體" charset="-120"/>
        <a:cs typeface="+mn-cs"/>
      </a:defRPr>
    </a:lvl5pPr>
    <a:lvl6pPr marL="2286000" algn="l" defTabSz="914400" rtl="0" eaLnBrk="1" latinLnBrk="0" hangingPunct="1">
      <a:defRPr kumimoji="1" kern="1200">
        <a:solidFill>
          <a:schemeClr val="tx1"/>
        </a:solidFill>
        <a:latin typeface="Arial" charset="0"/>
        <a:ea typeface="新細明體" charset="-120"/>
        <a:cs typeface="+mn-cs"/>
      </a:defRPr>
    </a:lvl6pPr>
    <a:lvl7pPr marL="2743200" algn="l" defTabSz="914400" rtl="0" eaLnBrk="1" latinLnBrk="0" hangingPunct="1">
      <a:defRPr kumimoji="1" kern="1200">
        <a:solidFill>
          <a:schemeClr val="tx1"/>
        </a:solidFill>
        <a:latin typeface="Arial" charset="0"/>
        <a:ea typeface="新細明體" charset="-120"/>
        <a:cs typeface="+mn-cs"/>
      </a:defRPr>
    </a:lvl7pPr>
    <a:lvl8pPr marL="3200400" algn="l" defTabSz="914400" rtl="0" eaLnBrk="1" latinLnBrk="0" hangingPunct="1">
      <a:defRPr kumimoji="1" kern="1200">
        <a:solidFill>
          <a:schemeClr val="tx1"/>
        </a:solidFill>
        <a:latin typeface="Arial" charset="0"/>
        <a:ea typeface="新細明體" charset="-120"/>
        <a:cs typeface="+mn-cs"/>
      </a:defRPr>
    </a:lvl8pPr>
    <a:lvl9pPr marL="3657600" algn="l" defTabSz="914400" rtl="0" eaLnBrk="1" latinLnBrk="0" hangingPunct="1">
      <a:defRPr kumimoji="1" kern="1200">
        <a:solidFill>
          <a:schemeClr val="tx1"/>
        </a:solidFill>
        <a:latin typeface="Arial" charset="0"/>
        <a:ea typeface="新細明體"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816" autoAdjust="0"/>
  </p:normalViewPr>
  <p:slideViewPr>
    <p:cSldViewPr>
      <p:cViewPr varScale="1">
        <p:scale>
          <a:sx n="93" d="100"/>
          <a:sy n="93" d="100"/>
        </p:scale>
        <p:origin x="-492"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0" sz="1200">
                <a:latin typeface="+mn-lt"/>
                <a:ea typeface="+mn-ea"/>
              </a:defRPr>
            </a:lvl1pPr>
          </a:lstStyle>
          <a:p>
            <a:pPr>
              <a:defRPr/>
            </a:pPr>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0" sz="1200" smtClean="0">
                <a:latin typeface="+mn-lt"/>
                <a:ea typeface="+mn-ea"/>
              </a:defRPr>
            </a:lvl1pPr>
          </a:lstStyle>
          <a:p>
            <a:pPr>
              <a:defRPr/>
            </a:pPr>
            <a:fld id="{601398A2-410E-407B-8717-2BFFAC17C6E8}" type="datetimeFigureOut">
              <a:rPr lang="zh-TW" altLang="en-US"/>
              <a:pPr>
                <a:defRPr/>
              </a:pPr>
              <a:t>2017/7/4</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TW" altLang="en-US" noProof="0"/>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0" sz="12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0" sz="1200" smtClean="0">
                <a:latin typeface="+mn-lt"/>
                <a:ea typeface="+mn-ea"/>
              </a:defRPr>
            </a:lvl1pPr>
          </a:lstStyle>
          <a:p>
            <a:pPr>
              <a:defRPr/>
            </a:pPr>
            <a:fld id="{025C75D3-2F06-4FA8-846F-6EFFD4D4EBF6}"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投影片圖像版面配置區 1"/>
          <p:cNvSpPr>
            <a:spLocks noGrp="1" noRot="1" noChangeAspect="1"/>
          </p:cNvSpPr>
          <p:nvPr>
            <p:ph type="sldImg"/>
          </p:nvPr>
        </p:nvSpPr>
        <p:spPr bwMode="auto">
          <a:noFill/>
          <a:ln>
            <a:solidFill>
              <a:srgbClr val="000000"/>
            </a:solidFill>
            <a:miter lim="800000"/>
            <a:headEnd/>
            <a:tailEnd/>
          </a:ln>
        </p:spPr>
      </p:sp>
      <p:sp>
        <p:nvSpPr>
          <p:cNvPr id="16386"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16387"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F4DEC30-EC75-4CE1-AFB3-8448D66871A7}" type="slidenum">
              <a:rPr lang="zh-TW" altLang="en-US"/>
              <a:pPr fontAlgn="base">
                <a:spcBef>
                  <a:spcPct val="0"/>
                </a:spcBef>
                <a:spcAft>
                  <a:spcPct val="0"/>
                </a:spcAft>
              </a:pPr>
              <a:t>2</a:t>
            </a:fld>
            <a:endParaRPr lang="en-US" altLang="zh-TW"/>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投影片圖像版面配置區 1"/>
          <p:cNvSpPr>
            <a:spLocks noGrp="1" noRot="1" noChangeAspect="1"/>
          </p:cNvSpPr>
          <p:nvPr>
            <p:ph type="sldImg"/>
          </p:nvPr>
        </p:nvSpPr>
        <p:spPr bwMode="auto">
          <a:noFill/>
          <a:ln>
            <a:solidFill>
              <a:srgbClr val="000000"/>
            </a:solidFill>
            <a:miter lim="800000"/>
            <a:headEnd/>
            <a:tailEnd/>
          </a:ln>
        </p:spPr>
      </p:sp>
      <p:sp>
        <p:nvSpPr>
          <p:cNvPr id="2048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2048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D41E4DA-0C5D-4EC4-8CA6-E47D14AA42CA}" type="slidenum">
              <a:rPr lang="zh-TW" altLang="en-US"/>
              <a:pPr fontAlgn="base">
                <a:spcBef>
                  <a:spcPct val="0"/>
                </a:spcBef>
                <a:spcAft>
                  <a:spcPct val="0"/>
                </a:spcAft>
              </a:pPr>
              <a:t>5</a:t>
            </a:fld>
            <a:endParaRPr lang="en-US" altLang="zh-TW"/>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投影片圖像版面配置區 1"/>
          <p:cNvSpPr>
            <a:spLocks noGrp="1" noRot="1" noChangeAspect="1"/>
          </p:cNvSpPr>
          <p:nvPr>
            <p:ph type="sldImg"/>
          </p:nvPr>
        </p:nvSpPr>
        <p:spPr bwMode="auto">
          <a:noFill/>
          <a:ln>
            <a:solidFill>
              <a:srgbClr val="000000"/>
            </a:solidFill>
            <a:miter lim="800000"/>
            <a:headEnd/>
            <a:tailEnd/>
          </a:ln>
        </p:spPr>
      </p:sp>
      <p:sp>
        <p:nvSpPr>
          <p:cNvPr id="2560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zh-TW" altLang="en-US" smtClean="0"/>
              <a:t>春秋戰國時期山東境內有齊國和魯國，所以山東又被稱為「齊魯大地」或「齊魯之邦」，並以「魯」為山東省的簡稱。山東因為是孔子與孟子的出生地，又被稱為「孔孟之鄉，禮儀之邦」</a:t>
            </a:r>
          </a:p>
        </p:txBody>
      </p:sp>
      <p:sp>
        <p:nvSpPr>
          <p:cNvPr id="2560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CED0D47-319C-4A30-9D37-4B7F72E42B16}" type="slidenum">
              <a:rPr lang="zh-TW" altLang="en-US"/>
              <a:pPr fontAlgn="base">
                <a:spcBef>
                  <a:spcPct val="0"/>
                </a:spcBef>
                <a:spcAft>
                  <a:spcPct val="0"/>
                </a:spcAft>
              </a:pPr>
              <a:t>9</a:t>
            </a:fld>
            <a:endParaRPr lang="en-US" altLang="zh-TW"/>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投影片圖像版面配置區 1"/>
          <p:cNvSpPr>
            <a:spLocks noGrp="1" noRot="1" noChangeAspect="1"/>
          </p:cNvSpPr>
          <p:nvPr>
            <p:ph type="sldImg"/>
          </p:nvPr>
        </p:nvSpPr>
        <p:spPr bwMode="auto">
          <a:noFill/>
          <a:ln>
            <a:solidFill>
              <a:srgbClr val="000000"/>
            </a:solidFill>
            <a:miter lim="800000"/>
            <a:headEnd/>
            <a:tailEnd/>
          </a:ln>
        </p:spPr>
      </p:sp>
      <p:sp>
        <p:nvSpPr>
          <p:cNvPr id="27650"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27651"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D8AD7D3-5954-4A8C-A780-E76D4F92AB3D}" type="slidenum">
              <a:rPr lang="zh-TW" altLang="en-US"/>
              <a:pPr fontAlgn="base">
                <a:spcBef>
                  <a:spcPct val="0"/>
                </a:spcBef>
                <a:spcAft>
                  <a:spcPct val="0"/>
                </a:spcAft>
              </a:pPr>
              <a:t>10</a:t>
            </a:fld>
            <a:endParaRPr lang="en-US" altLang="zh-TW"/>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投影片圖像版面配置區 1"/>
          <p:cNvSpPr>
            <a:spLocks noGrp="1" noRot="1" noChangeAspect="1"/>
          </p:cNvSpPr>
          <p:nvPr>
            <p:ph type="sldImg"/>
          </p:nvPr>
        </p:nvSpPr>
        <p:spPr bwMode="auto">
          <a:noFill/>
          <a:ln>
            <a:solidFill>
              <a:srgbClr val="000000"/>
            </a:solidFill>
            <a:miter lim="800000"/>
            <a:headEnd/>
            <a:tailEnd/>
          </a:ln>
        </p:spPr>
      </p:sp>
      <p:sp>
        <p:nvSpPr>
          <p:cNvPr id="29698"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2969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60DCC8D-B1C5-4C95-B377-84FCEFA44DA2}" type="slidenum">
              <a:rPr lang="zh-TW" altLang="en-US"/>
              <a:pPr fontAlgn="base">
                <a:spcBef>
                  <a:spcPct val="0"/>
                </a:spcBef>
                <a:spcAft>
                  <a:spcPct val="0"/>
                </a:spcAft>
              </a:pPr>
              <a:t>11</a:t>
            </a:fld>
            <a:endParaRPr lang="en-US" altLang="zh-TW"/>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投影片圖像版面配置區 1"/>
          <p:cNvSpPr>
            <a:spLocks noGrp="1" noRot="1" noChangeAspect="1"/>
          </p:cNvSpPr>
          <p:nvPr>
            <p:ph type="sldImg"/>
          </p:nvPr>
        </p:nvSpPr>
        <p:spPr bwMode="auto">
          <a:noFill/>
          <a:ln>
            <a:solidFill>
              <a:srgbClr val="000000"/>
            </a:solidFill>
            <a:miter lim="800000"/>
            <a:headEnd/>
            <a:tailEnd/>
          </a:ln>
        </p:spPr>
      </p:sp>
      <p:sp>
        <p:nvSpPr>
          <p:cNvPr id="31746"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zh-TW" altLang="en-US" smtClean="0"/>
              <a:t>天津</a:t>
            </a:r>
            <a:r>
              <a:rPr lang="en-US" altLang="zh-TW" b="1" smtClean="0">
                <a:solidFill>
                  <a:srgbClr val="FF0000"/>
                </a:solidFill>
                <a:latin typeface="微軟正黑體" pitchFamily="34" charset="-120"/>
                <a:ea typeface="微軟正黑體" pitchFamily="34" charset="-120"/>
              </a:rPr>
              <a:t>13</a:t>
            </a:r>
            <a:r>
              <a:rPr lang="zh-TW" altLang="en-US" b="1" smtClean="0">
                <a:solidFill>
                  <a:srgbClr val="FF0000"/>
                </a:solidFill>
                <a:latin typeface="微軟正黑體" pitchFamily="34" charset="-120"/>
                <a:ea typeface="微軟正黑體" pitchFamily="34" charset="-120"/>
              </a:rPr>
              <a:t>家</a:t>
            </a:r>
            <a:r>
              <a:rPr lang="zh-TW" altLang="en-US" b="1" smtClean="0">
                <a:solidFill>
                  <a:srgbClr val="0070C0"/>
                </a:solidFill>
                <a:latin typeface="微軟正黑體" pitchFamily="34" charset="-120"/>
                <a:ea typeface="微軟正黑體" pitchFamily="34" charset="-120"/>
              </a:rPr>
              <a:t>醫院、</a:t>
            </a:r>
            <a:r>
              <a:rPr lang="en-US" altLang="zh-TW" b="1" smtClean="0">
                <a:solidFill>
                  <a:srgbClr val="FF0000"/>
                </a:solidFill>
                <a:latin typeface="微軟正黑體" pitchFamily="34" charset="-120"/>
                <a:ea typeface="微軟正黑體" pitchFamily="34" charset="-120"/>
              </a:rPr>
              <a:t>187</a:t>
            </a:r>
            <a:r>
              <a:rPr lang="zh-TW" altLang="en-US" b="1" smtClean="0">
                <a:solidFill>
                  <a:srgbClr val="FF0000"/>
                </a:solidFill>
                <a:latin typeface="微軟正黑體" pitchFamily="34" charset="-120"/>
                <a:ea typeface="微軟正黑體" pitchFamily="34" charset="-120"/>
              </a:rPr>
              <a:t>名</a:t>
            </a:r>
            <a:r>
              <a:rPr lang="zh-TW" altLang="en-US" b="1" smtClean="0">
                <a:solidFill>
                  <a:srgbClr val="0070C0"/>
                </a:solidFill>
                <a:latin typeface="微軟正黑體" pitchFamily="34" charset="-120"/>
                <a:ea typeface="微軟正黑體" pitchFamily="34" charset="-120"/>
              </a:rPr>
              <a:t>醫務人員</a:t>
            </a:r>
            <a:endParaRPr lang="zh-TW" altLang="en-US" smtClean="0"/>
          </a:p>
        </p:txBody>
      </p:sp>
      <p:sp>
        <p:nvSpPr>
          <p:cNvPr id="31747"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8BCD45E-3B2A-43BF-B2C0-59B15637E221}" type="slidenum">
              <a:rPr lang="zh-TW" altLang="en-US"/>
              <a:pPr fontAlgn="base">
                <a:spcBef>
                  <a:spcPct val="0"/>
                </a:spcBef>
                <a:spcAft>
                  <a:spcPct val="0"/>
                </a:spcAft>
              </a:pPr>
              <a:t>12</a:t>
            </a:fld>
            <a:endParaRPr lang="en-US" altLang="zh-TW"/>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投影片圖像版面配置區 1"/>
          <p:cNvSpPr>
            <a:spLocks noGrp="1" noRot="1" noChangeAspect="1"/>
          </p:cNvSpPr>
          <p:nvPr>
            <p:ph type="sldImg"/>
          </p:nvPr>
        </p:nvSpPr>
        <p:spPr bwMode="auto">
          <a:noFill/>
          <a:ln>
            <a:solidFill>
              <a:srgbClr val="000000"/>
            </a:solidFill>
            <a:miter lim="800000"/>
            <a:headEnd/>
            <a:tailEnd/>
          </a:ln>
        </p:spPr>
      </p:sp>
      <p:sp>
        <p:nvSpPr>
          <p:cNvPr id="37890"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37891"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1BD22C-74A1-4D7D-A291-27482EF96786}" type="slidenum">
              <a:rPr lang="zh-TW" altLang="en-US"/>
              <a:pPr fontAlgn="base">
                <a:spcBef>
                  <a:spcPct val="0"/>
                </a:spcBef>
                <a:spcAft>
                  <a:spcPct val="0"/>
                </a:spcAft>
              </a:pPr>
              <a:t>17</a:t>
            </a:fld>
            <a:endParaRPr lang="en-US" altLang="zh-TW"/>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lvl1pPr>
              <a:defRPr/>
            </a:lvl1pPr>
          </a:lstStyle>
          <a:p>
            <a:pPr>
              <a:defRPr/>
            </a:pPr>
            <a:fld id="{6F349097-972A-4C18-B741-49255A74E05E}"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F07D8806-F9A5-4E00-8041-41BDC73F7C6E}" type="slidenum">
              <a:rPr lang="zh-TW" altLang="en-US"/>
              <a:pPr>
                <a:defRPr/>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3DD7ECA1-EABD-42D9-AA8F-B51FDA4A7AF5}"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C289A73B-1AFF-4716-88A6-B354972617B6}" type="slidenum">
              <a:rPr lang="zh-TW" altLang="en-US"/>
              <a:pPr>
                <a:defRPr/>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F811B4DD-5245-42D4-859B-DA8F3564A93E}"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615B9438-4120-439F-B04D-3A92CCBB4EDE}" type="slidenum">
              <a:rPr lang="zh-TW" altLang="en-US"/>
              <a:pPr>
                <a:defRPr/>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9E98B101-4345-496D-8A4B-D59372912AAF}"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9AA511AC-FB66-4356-8A42-4B7AF619CFF5}" type="slidenum">
              <a:rPr lang="zh-TW" altLang="en-US"/>
              <a:pPr>
                <a:defRPr/>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lvl1pPr>
              <a:defRPr/>
            </a:lvl1pPr>
          </a:lstStyle>
          <a:p>
            <a:pPr>
              <a:defRPr/>
            </a:pPr>
            <a:fld id="{23ECC706-0489-4DCA-A13D-EFAD557E93F4}"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BC03D19E-078A-4F68-93D8-2A6140E872A0}" type="slidenum">
              <a:rPr lang="zh-TW" altLang="en-US"/>
              <a:pPr>
                <a:defRPr/>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3"/>
          <p:cNvSpPr>
            <a:spLocks noGrp="1"/>
          </p:cNvSpPr>
          <p:nvPr>
            <p:ph type="dt" sz="half" idx="10"/>
          </p:nvPr>
        </p:nvSpPr>
        <p:spPr/>
        <p:txBody>
          <a:bodyPr/>
          <a:lstStyle>
            <a:lvl1pPr>
              <a:defRPr/>
            </a:lvl1pPr>
          </a:lstStyle>
          <a:p>
            <a:pPr>
              <a:defRPr/>
            </a:pPr>
            <a:fld id="{4B2EA99F-5523-4CB4-B4F6-DBE3E817A7A9}" type="datetimeFigureOut">
              <a:rPr lang="zh-TW" altLang="en-US"/>
              <a:pPr>
                <a:defRPr/>
              </a:pPr>
              <a:t>2017/7/4</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6A8F05C1-5E0A-4484-94B4-1B5572843644}" type="slidenum">
              <a:rPr lang="zh-TW" altLang="en-US"/>
              <a:pPr>
                <a:defRPr/>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3"/>
          <p:cNvSpPr>
            <a:spLocks noGrp="1"/>
          </p:cNvSpPr>
          <p:nvPr>
            <p:ph type="dt" sz="half" idx="10"/>
          </p:nvPr>
        </p:nvSpPr>
        <p:spPr/>
        <p:txBody>
          <a:bodyPr/>
          <a:lstStyle>
            <a:lvl1pPr>
              <a:defRPr/>
            </a:lvl1pPr>
          </a:lstStyle>
          <a:p>
            <a:pPr>
              <a:defRPr/>
            </a:pPr>
            <a:fld id="{E57F9052-F743-4E03-B6DF-876455FCBBE2}" type="datetimeFigureOut">
              <a:rPr lang="zh-TW" altLang="en-US"/>
              <a:pPr>
                <a:defRPr/>
              </a:pPr>
              <a:t>2017/7/4</a:t>
            </a:fld>
            <a:endParaRPr lang="zh-TW" altLang="en-US"/>
          </a:p>
        </p:txBody>
      </p:sp>
      <p:sp>
        <p:nvSpPr>
          <p:cNvPr id="8" name="頁尾版面配置區 4"/>
          <p:cNvSpPr>
            <a:spLocks noGrp="1"/>
          </p:cNvSpPr>
          <p:nvPr>
            <p:ph type="ftr" sz="quarter" idx="11"/>
          </p:nvPr>
        </p:nvSpPr>
        <p:spPr/>
        <p:txBody>
          <a:bodyPr/>
          <a:lstStyle>
            <a:lvl1pPr>
              <a:defRPr/>
            </a:lvl1pPr>
          </a:lstStyle>
          <a:p>
            <a:pPr>
              <a:defRPr/>
            </a:pPr>
            <a:endParaRPr lang="zh-TW" altLang="en-US"/>
          </a:p>
        </p:txBody>
      </p:sp>
      <p:sp>
        <p:nvSpPr>
          <p:cNvPr id="9" name="投影片編號版面配置區 5"/>
          <p:cNvSpPr>
            <a:spLocks noGrp="1"/>
          </p:cNvSpPr>
          <p:nvPr>
            <p:ph type="sldNum" sz="quarter" idx="12"/>
          </p:nvPr>
        </p:nvSpPr>
        <p:spPr/>
        <p:txBody>
          <a:bodyPr/>
          <a:lstStyle>
            <a:lvl1pPr>
              <a:defRPr/>
            </a:lvl1pPr>
          </a:lstStyle>
          <a:p>
            <a:pPr>
              <a:defRPr/>
            </a:pPr>
            <a:fld id="{84F9F1A1-3719-48A7-9BB9-E2F6F9DDB952}" type="slidenum">
              <a:rPr lang="zh-TW" altLang="en-US"/>
              <a:pPr>
                <a:defRPr/>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3"/>
          <p:cNvSpPr>
            <a:spLocks noGrp="1"/>
          </p:cNvSpPr>
          <p:nvPr>
            <p:ph type="dt" sz="half" idx="10"/>
          </p:nvPr>
        </p:nvSpPr>
        <p:spPr/>
        <p:txBody>
          <a:bodyPr/>
          <a:lstStyle>
            <a:lvl1pPr>
              <a:defRPr/>
            </a:lvl1pPr>
          </a:lstStyle>
          <a:p>
            <a:pPr>
              <a:defRPr/>
            </a:pPr>
            <a:fld id="{68FB1F10-75A0-4EBC-85ED-6EA7538A0EF4}" type="datetimeFigureOut">
              <a:rPr lang="zh-TW" altLang="en-US"/>
              <a:pPr>
                <a:defRPr/>
              </a:pPr>
              <a:t>2017/7/4</a:t>
            </a:fld>
            <a:endParaRPr lang="zh-TW" altLang="en-US"/>
          </a:p>
        </p:txBody>
      </p:sp>
      <p:sp>
        <p:nvSpPr>
          <p:cNvPr id="4" name="頁尾版面配置區 4"/>
          <p:cNvSpPr>
            <a:spLocks noGrp="1"/>
          </p:cNvSpPr>
          <p:nvPr>
            <p:ph type="ftr" sz="quarter" idx="11"/>
          </p:nvPr>
        </p:nvSpPr>
        <p:spPr/>
        <p:txBody>
          <a:bodyPr/>
          <a:lstStyle>
            <a:lvl1pPr>
              <a:defRPr/>
            </a:lvl1pPr>
          </a:lstStyle>
          <a:p>
            <a:pPr>
              <a:defRPr/>
            </a:pPr>
            <a:endParaRPr lang="zh-TW" altLang="en-US"/>
          </a:p>
        </p:txBody>
      </p:sp>
      <p:sp>
        <p:nvSpPr>
          <p:cNvPr id="5" name="投影片編號版面配置區 5"/>
          <p:cNvSpPr>
            <a:spLocks noGrp="1"/>
          </p:cNvSpPr>
          <p:nvPr>
            <p:ph type="sldNum" sz="quarter" idx="12"/>
          </p:nvPr>
        </p:nvSpPr>
        <p:spPr/>
        <p:txBody>
          <a:bodyPr/>
          <a:lstStyle>
            <a:lvl1pPr>
              <a:defRPr/>
            </a:lvl1pPr>
          </a:lstStyle>
          <a:p>
            <a:pPr>
              <a:defRPr/>
            </a:pPr>
            <a:fld id="{3CD4568E-22DD-47DE-B89C-EB59BA1AE51D}" type="slidenum">
              <a:rPr lang="zh-TW" altLang="en-US"/>
              <a:pPr>
                <a:defRPr/>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p:txBody>
          <a:bodyPr/>
          <a:lstStyle>
            <a:lvl1pPr>
              <a:defRPr/>
            </a:lvl1pPr>
          </a:lstStyle>
          <a:p>
            <a:pPr>
              <a:defRPr/>
            </a:pPr>
            <a:fld id="{EB501A58-13E5-4060-8166-AD4840347605}" type="datetimeFigureOut">
              <a:rPr lang="zh-TW" altLang="en-US"/>
              <a:pPr>
                <a:defRPr/>
              </a:pPr>
              <a:t>2017/7/4</a:t>
            </a:fld>
            <a:endParaRPr lang="zh-TW" altLang="en-US"/>
          </a:p>
        </p:txBody>
      </p:sp>
      <p:sp>
        <p:nvSpPr>
          <p:cNvPr id="3" name="頁尾版面配置區 4"/>
          <p:cNvSpPr>
            <a:spLocks noGrp="1"/>
          </p:cNvSpPr>
          <p:nvPr>
            <p:ph type="ftr" sz="quarter" idx="11"/>
          </p:nvPr>
        </p:nvSpPr>
        <p:spPr/>
        <p:txBody>
          <a:bodyPr/>
          <a:lstStyle>
            <a:lvl1pPr>
              <a:defRPr/>
            </a:lvl1pPr>
          </a:lstStyle>
          <a:p>
            <a:pPr>
              <a:defRPr/>
            </a:pPr>
            <a:endParaRPr lang="zh-TW" altLang="en-US"/>
          </a:p>
        </p:txBody>
      </p:sp>
      <p:sp>
        <p:nvSpPr>
          <p:cNvPr id="4" name="投影片編號版面配置區 5"/>
          <p:cNvSpPr>
            <a:spLocks noGrp="1"/>
          </p:cNvSpPr>
          <p:nvPr>
            <p:ph type="sldNum" sz="quarter" idx="12"/>
          </p:nvPr>
        </p:nvSpPr>
        <p:spPr/>
        <p:txBody>
          <a:bodyPr/>
          <a:lstStyle>
            <a:lvl1pPr>
              <a:defRPr/>
            </a:lvl1pPr>
          </a:lstStyle>
          <a:p>
            <a:pPr>
              <a:defRPr/>
            </a:pPr>
            <a:fld id="{32FB46D4-7106-428A-9001-DE1003890550}" type="slidenum">
              <a:rPr lang="zh-TW" altLang="en-US"/>
              <a:pPr>
                <a:defRPr/>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EABD0B49-3835-4BC6-8296-0C201759F1AE}" type="datetimeFigureOut">
              <a:rPr lang="zh-TW" altLang="en-US"/>
              <a:pPr>
                <a:defRPr/>
              </a:pPr>
              <a:t>2017/7/4</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95870FDB-CE58-45EF-9204-AFCDD53285F0}" type="slidenum">
              <a:rPr lang="zh-TW" altLang="en-US"/>
              <a:pPr>
                <a:defRPr/>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281B27CE-2625-4392-9007-95C7E213673C}" type="datetimeFigureOut">
              <a:rPr lang="zh-TW" altLang="en-US"/>
              <a:pPr>
                <a:defRPr/>
              </a:pPr>
              <a:t>2017/7/4</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2A71A91D-A6B8-4E28-B6D4-C0C8018A6088}" type="slidenum">
              <a:rPr lang="zh-TW" altLang="en-US"/>
              <a:pPr>
                <a:defRPr/>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標題版面配置區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1027" name="文字版面配置區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kumimoji="0" sz="1200" smtClean="0">
                <a:solidFill>
                  <a:schemeClr val="tx1">
                    <a:tint val="75000"/>
                  </a:schemeClr>
                </a:solidFill>
                <a:latin typeface="+mn-lt"/>
                <a:ea typeface="+mn-ea"/>
              </a:defRPr>
            </a:lvl1pPr>
          </a:lstStyle>
          <a:p>
            <a:pPr>
              <a:defRPr/>
            </a:pPr>
            <a:fld id="{D44D0E68-DB18-4B38-8D2C-0605FEA3A244}" type="datetimeFigureOut">
              <a:rPr lang="zh-TW" altLang="en-US"/>
              <a:pPr>
                <a:defRPr/>
              </a:pPr>
              <a:t>2017/7/4</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kumimoji="0" sz="1200">
                <a:solidFill>
                  <a:schemeClr val="tx1">
                    <a:tint val="75000"/>
                  </a:schemeClr>
                </a:solidFill>
                <a:latin typeface="+mn-lt"/>
                <a:ea typeface="+mn-ea"/>
              </a:defRPr>
            </a:lvl1pPr>
          </a:lstStyle>
          <a:p>
            <a:pPr>
              <a:defRPr/>
            </a:pPr>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kumimoji="0" sz="1200" smtClean="0">
                <a:solidFill>
                  <a:schemeClr val="tx1">
                    <a:tint val="75000"/>
                  </a:schemeClr>
                </a:solidFill>
                <a:latin typeface="+mn-lt"/>
                <a:ea typeface="+mn-ea"/>
              </a:defRPr>
            </a:lvl1pPr>
          </a:lstStyle>
          <a:p>
            <a:pPr>
              <a:defRPr/>
            </a:pPr>
            <a:fld id="{406B849F-9A57-47A1-B9D6-BA9E682DE808}"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新細明體" charset="-120"/>
        </a:defRPr>
      </a:lvl2pPr>
      <a:lvl3pPr algn="ctr" rtl="0" fontAlgn="base">
        <a:spcBef>
          <a:spcPct val="0"/>
        </a:spcBef>
        <a:spcAft>
          <a:spcPct val="0"/>
        </a:spcAft>
        <a:defRPr sz="4400">
          <a:solidFill>
            <a:schemeClr val="tx1"/>
          </a:solidFill>
          <a:latin typeface="Calibri" pitchFamily="34" charset="0"/>
          <a:ea typeface="新細明體" charset="-120"/>
        </a:defRPr>
      </a:lvl3pPr>
      <a:lvl4pPr algn="ctr" rtl="0" fontAlgn="base">
        <a:spcBef>
          <a:spcPct val="0"/>
        </a:spcBef>
        <a:spcAft>
          <a:spcPct val="0"/>
        </a:spcAft>
        <a:defRPr sz="4400">
          <a:solidFill>
            <a:schemeClr val="tx1"/>
          </a:solidFill>
          <a:latin typeface="Calibri" pitchFamily="34" charset="0"/>
          <a:ea typeface="新細明體" charset="-120"/>
        </a:defRPr>
      </a:lvl4pPr>
      <a:lvl5pPr algn="ctr" rtl="0" fontAlgn="base">
        <a:spcBef>
          <a:spcPct val="0"/>
        </a:spcBef>
        <a:spcAft>
          <a:spcPct val="0"/>
        </a:spcAft>
        <a:defRPr sz="4400">
          <a:solidFill>
            <a:schemeClr val="tx1"/>
          </a:solidFill>
          <a:latin typeface="Calibri" pitchFamily="34" charset="0"/>
          <a:ea typeface="新細明體"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www.zhuichaguoji.org/node/45795" TargetMode="External"/><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zhuichaguoji.org/node/45795" TargetMode="Externa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4" descr="聖光如洗Bathing Under Noble Light - Oil on Canvas (116 x 82 inches) 2014, painted by Xiaoping Chen, composed by Kunlun Zhang: "/>
          <p:cNvPicPr preferRelativeResize="0">
            <a:picLocks noChangeAspect="1" noChangeArrowheads="1"/>
          </p:cNvPicPr>
          <p:nvPr/>
        </p:nvPicPr>
        <p:blipFill>
          <a:blip r:embed="rId2"/>
          <a:srcRect b="1949"/>
          <a:stretch>
            <a:fillRect/>
          </a:stretch>
        </p:blipFill>
        <p:spPr bwMode="auto">
          <a:xfrm>
            <a:off x="4391025" y="-11113"/>
            <a:ext cx="4729163" cy="6872288"/>
          </a:xfrm>
          <a:prstGeom prst="rect">
            <a:avLst/>
          </a:prstGeom>
          <a:noFill/>
          <a:ln w="9525">
            <a:noFill/>
            <a:miter lim="800000"/>
            <a:headEnd/>
            <a:tailEnd/>
          </a:ln>
        </p:spPr>
      </p:pic>
      <p:sp>
        <p:nvSpPr>
          <p:cNvPr id="4" name="矩形 3"/>
          <p:cNvSpPr/>
          <p:nvPr/>
        </p:nvSpPr>
        <p:spPr>
          <a:xfrm>
            <a:off x="-22225" y="2474913"/>
            <a:ext cx="4413250" cy="1873250"/>
          </a:xfrm>
          <a:prstGeom prst="rect">
            <a:avLst/>
          </a:prstGeom>
          <a:solidFill>
            <a:srgbClr val="FFFF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kumimoji="0" lang="en-US" altLang="zh-TW" sz="3200" b="1">
              <a:solidFill>
                <a:srgbClr val="0070C0"/>
              </a:solidFill>
              <a:latin typeface="微軟正黑體" pitchFamily="34" charset="-120"/>
              <a:ea typeface="微軟正黑體" pitchFamily="34" charset="-120"/>
            </a:endParaRPr>
          </a:p>
          <a:p>
            <a:pPr algn="ctr"/>
            <a:r>
              <a:rPr kumimoji="0" lang="en-US" altLang="zh-TW" sz="3200" b="1">
                <a:solidFill>
                  <a:srgbClr val="0070C0"/>
                </a:solidFill>
                <a:latin typeface="微軟正黑體" pitchFamily="34" charset="-120"/>
                <a:ea typeface="微軟正黑體" pitchFamily="34" charset="-120"/>
              </a:rPr>
              <a:t>RTC</a:t>
            </a:r>
            <a:r>
              <a:rPr kumimoji="0" lang="zh-TW" altLang="zh-TW" sz="3200" b="1">
                <a:solidFill>
                  <a:srgbClr val="0070C0"/>
                </a:solidFill>
                <a:latin typeface="微軟正黑體" pitchFamily="34" charset="-120"/>
                <a:ea typeface="微軟正黑體" pitchFamily="34" charset="-120"/>
              </a:rPr>
              <a:t>专案</a:t>
            </a:r>
            <a:r>
              <a:rPr kumimoji="0" lang="zh-CN" altLang="zh-TW" sz="3200" b="1">
                <a:solidFill>
                  <a:srgbClr val="0070C0"/>
                </a:solidFill>
                <a:latin typeface="微軟正黑體" pitchFamily="34" charset="-120"/>
                <a:ea typeface="微軟正黑體" pitchFamily="34" charset="-120"/>
              </a:rPr>
              <a:t>说明参考资料</a:t>
            </a:r>
            <a:endParaRPr kumimoji="0" lang="en-US" altLang="zh-CN" sz="3200" b="1">
              <a:solidFill>
                <a:srgbClr val="0070C0"/>
              </a:solidFill>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513" y="0"/>
            <a:ext cx="3852862" cy="6858000"/>
          </a:xfrm>
          <a:prstGeom prst="rect">
            <a:avLst/>
          </a:prstGeom>
          <a:solidFill>
            <a:schemeClr val="tx2">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ltLang="zh-TW" sz="3200" b="1" dirty="0">
              <a:latin typeface="微軟正黑體" panose="020B0604030504040204" pitchFamily="34" charset="-120"/>
              <a:ea typeface="微軟正黑體" panose="020B0604030504040204" pitchFamily="34" charset="-120"/>
            </a:endParaRPr>
          </a:p>
        </p:txBody>
      </p:sp>
      <p:sp>
        <p:nvSpPr>
          <p:cNvPr id="26626" name="文字方塊 1"/>
          <p:cNvSpPr txBox="1">
            <a:spLocks noChangeArrowheads="1"/>
          </p:cNvSpPr>
          <p:nvPr/>
        </p:nvSpPr>
        <p:spPr bwMode="auto">
          <a:xfrm>
            <a:off x="101600" y="188913"/>
            <a:ext cx="3808413" cy="646112"/>
          </a:xfrm>
          <a:prstGeom prst="rect">
            <a:avLst/>
          </a:prstGeom>
          <a:noFill/>
          <a:ln w="9525">
            <a:noFill/>
            <a:miter lim="800000"/>
            <a:headEnd/>
            <a:tailEnd/>
          </a:ln>
        </p:spPr>
        <p:txBody>
          <a:bodyPr wrap="none">
            <a:spAutoFit/>
          </a:bodyPr>
          <a:lstStyle/>
          <a:p>
            <a:r>
              <a:rPr kumimoji="0" lang="en-US" altLang="zh-TW" sz="3600" b="1">
                <a:solidFill>
                  <a:schemeClr val="bg1"/>
                </a:solidFill>
                <a:latin typeface="微軟正黑體" pitchFamily="34" charset="-120"/>
                <a:ea typeface="微軟正黑體" pitchFamily="34" charset="-120"/>
              </a:rPr>
              <a:t>7.</a:t>
            </a:r>
            <a:r>
              <a:rPr kumimoji="0" lang="zh-TW" altLang="en-US" sz="3600" b="1">
                <a:solidFill>
                  <a:schemeClr val="bg1"/>
                </a:solidFill>
                <a:latin typeface="微軟正黑體" pitchFamily="34" charset="-120"/>
                <a:ea typeface="微軟正黑體" pitchFamily="34" charset="-120"/>
              </a:rPr>
              <a:t>山东省迫害情况</a:t>
            </a:r>
          </a:p>
        </p:txBody>
      </p:sp>
      <p:sp>
        <p:nvSpPr>
          <p:cNvPr id="26627" name="矩形 4"/>
          <p:cNvSpPr>
            <a:spLocks noChangeArrowheads="1"/>
          </p:cNvSpPr>
          <p:nvPr/>
        </p:nvSpPr>
        <p:spPr bwMode="auto">
          <a:xfrm>
            <a:off x="107950" y="1125538"/>
            <a:ext cx="3743325" cy="2800350"/>
          </a:xfrm>
          <a:prstGeom prst="rect">
            <a:avLst/>
          </a:prstGeom>
          <a:noFill/>
          <a:ln w="9525">
            <a:noFill/>
            <a:miter lim="800000"/>
            <a:headEnd/>
            <a:tailEnd/>
          </a:ln>
        </p:spPr>
        <p:txBody>
          <a:bodyPr>
            <a:spAutoFit/>
          </a:bodyPr>
          <a:lstStyle/>
          <a:p>
            <a:r>
              <a:rPr kumimoji="0" lang="zh-CN" altLang="zh-TW" sz="2000">
                <a:solidFill>
                  <a:schemeClr val="bg1"/>
                </a:solidFill>
                <a:latin typeface="微軟正黑體" pitchFamily="34" charset="-120"/>
                <a:ea typeface="微軟正黑體" pitchFamily="34" charset="-120"/>
              </a:rPr>
              <a:t>截至</a:t>
            </a:r>
            <a:r>
              <a:rPr kumimoji="0" lang="en-US" altLang="zh-TW" sz="2000">
                <a:solidFill>
                  <a:schemeClr val="bg1"/>
                </a:solidFill>
                <a:latin typeface="微軟正黑體" pitchFamily="34" charset="-120"/>
                <a:ea typeface="微軟正黑體" pitchFamily="34" charset="-120"/>
              </a:rPr>
              <a:t>2017</a:t>
            </a:r>
            <a:r>
              <a:rPr kumimoji="0" lang="zh-CN" altLang="zh-TW" sz="2000">
                <a:solidFill>
                  <a:schemeClr val="bg1"/>
                </a:solidFill>
                <a:latin typeface="微軟正黑體" pitchFamily="34" charset="-120"/>
                <a:ea typeface="微軟正黑體" pitchFamily="34" charset="-120"/>
              </a:rPr>
              <a:t>年</a:t>
            </a:r>
            <a:r>
              <a:rPr kumimoji="0" lang="en-US" altLang="zh-CN" sz="2000">
                <a:solidFill>
                  <a:schemeClr val="bg1"/>
                </a:solidFill>
                <a:latin typeface="微軟正黑體" pitchFamily="34" charset="-120"/>
                <a:ea typeface="微軟正黑體" pitchFamily="34" charset="-120"/>
              </a:rPr>
              <a:t>6</a:t>
            </a:r>
            <a:r>
              <a:rPr kumimoji="0" lang="zh-CN" altLang="zh-TW" sz="2000">
                <a:solidFill>
                  <a:schemeClr val="bg1"/>
                </a:solidFill>
                <a:latin typeface="微軟正黑體" pitchFamily="34" charset="-120"/>
                <a:ea typeface="微軟正黑體" pitchFamily="34" charset="-120"/>
              </a:rPr>
              <a:t>月</a:t>
            </a:r>
            <a:r>
              <a:rPr kumimoji="0" lang="en-US" altLang="zh-CN" sz="2000">
                <a:solidFill>
                  <a:schemeClr val="bg1"/>
                </a:solidFill>
                <a:latin typeface="微軟正黑體" pitchFamily="34" charset="-120"/>
                <a:ea typeface="微軟正黑體" pitchFamily="34" charset="-120"/>
              </a:rPr>
              <a:t>14</a:t>
            </a:r>
            <a:r>
              <a:rPr kumimoji="0" lang="zh-CN" altLang="zh-TW" sz="2000">
                <a:solidFill>
                  <a:schemeClr val="bg1"/>
                </a:solidFill>
                <a:latin typeface="微軟正黑體" pitchFamily="34" charset="-120"/>
                <a:ea typeface="微軟正黑體" pitchFamily="34" charset="-120"/>
              </a:rPr>
              <a:t>日</a:t>
            </a:r>
            <a:endParaRPr kumimoji="0" lang="en-US" altLang="zh-CN" sz="2000">
              <a:solidFill>
                <a:schemeClr val="bg1"/>
              </a:solidFill>
              <a:latin typeface="微軟正黑體" pitchFamily="34" charset="-120"/>
              <a:ea typeface="微軟正黑體" pitchFamily="34" charset="-120"/>
            </a:endParaRPr>
          </a:p>
          <a:p>
            <a:r>
              <a:rPr kumimoji="0" lang="zh-CN" altLang="zh-TW" sz="2000">
                <a:solidFill>
                  <a:schemeClr val="bg1"/>
                </a:solidFill>
                <a:latin typeface="微軟正黑體" pitchFamily="34" charset="-120"/>
                <a:ea typeface="微軟正黑體" pitchFamily="34" charset="-120"/>
              </a:rPr>
              <a:t>明慧数据馆数据统计显示，</a:t>
            </a:r>
            <a:endParaRPr kumimoji="0" lang="zh-TW" altLang="zh-TW" sz="2000">
              <a:solidFill>
                <a:schemeClr val="bg1"/>
              </a:solidFill>
              <a:latin typeface="微軟正黑體" pitchFamily="34" charset="-120"/>
              <a:ea typeface="微軟正黑體" pitchFamily="34" charset="-120"/>
            </a:endParaRPr>
          </a:p>
          <a:p>
            <a:endParaRPr kumimoji="0" lang="en-US" altLang="zh-CN" sz="2400">
              <a:solidFill>
                <a:schemeClr val="bg1"/>
              </a:solidFill>
              <a:latin typeface="微軟正黑體" pitchFamily="34" charset="-120"/>
              <a:ea typeface="微軟正黑體" pitchFamily="34" charset="-120"/>
            </a:endParaRPr>
          </a:p>
          <a:p>
            <a:r>
              <a:rPr kumimoji="0" lang="zh-CN" altLang="zh-TW" sz="2000">
                <a:solidFill>
                  <a:schemeClr val="bg1"/>
                </a:solidFill>
                <a:latin typeface="微軟正黑體" pitchFamily="34" charset="-120"/>
                <a:ea typeface="微軟正黑體" pitchFamily="34" charset="-120"/>
              </a:rPr>
              <a:t>迫害法轮功案例共计</a:t>
            </a:r>
            <a:r>
              <a:rPr kumimoji="0" lang="en-US" altLang="zh-CN" sz="2400" b="1">
                <a:solidFill>
                  <a:srgbClr val="FFFF00"/>
                </a:solidFill>
                <a:latin typeface="微軟正黑體" pitchFamily="34" charset="-120"/>
                <a:ea typeface="微軟正黑體" pitchFamily="34" charset="-120"/>
              </a:rPr>
              <a:t>12503</a:t>
            </a:r>
            <a:r>
              <a:rPr kumimoji="0" lang="zh-CN" altLang="zh-TW" sz="2000">
                <a:solidFill>
                  <a:schemeClr val="bg1"/>
                </a:solidFill>
                <a:latin typeface="微軟正黑體" pitchFamily="34" charset="-120"/>
                <a:ea typeface="微軟正黑體" pitchFamily="34" charset="-120"/>
              </a:rPr>
              <a:t>例。</a:t>
            </a:r>
            <a:endParaRPr kumimoji="0" lang="zh-TW" altLang="zh-TW" sz="2000">
              <a:solidFill>
                <a:schemeClr val="bg1"/>
              </a:solidFill>
              <a:latin typeface="微軟正黑體" pitchFamily="34" charset="-120"/>
              <a:ea typeface="微軟正黑體" pitchFamily="34" charset="-120"/>
            </a:endParaRPr>
          </a:p>
          <a:p>
            <a:endParaRPr kumimoji="0" lang="en-US" altLang="zh-CN" sz="2000">
              <a:solidFill>
                <a:schemeClr val="bg1"/>
              </a:solidFill>
              <a:latin typeface="微軟正黑體" pitchFamily="34" charset="-120"/>
              <a:ea typeface="微軟正黑體" pitchFamily="34" charset="-120"/>
            </a:endParaRPr>
          </a:p>
          <a:p>
            <a:r>
              <a:rPr kumimoji="0" lang="zh-TW" altLang="en-US" sz="2000">
                <a:solidFill>
                  <a:schemeClr val="bg1"/>
                </a:solidFill>
                <a:latin typeface="微軟正黑體" pitchFamily="34" charset="-120"/>
                <a:ea typeface="微軟正黑體" pitchFamily="34" charset="-120"/>
              </a:rPr>
              <a:t>直接</a:t>
            </a:r>
            <a:r>
              <a:rPr kumimoji="0" lang="zh-CN" altLang="zh-TW" sz="2000">
                <a:solidFill>
                  <a:schemeClr val="bg1"/>
                </a:solidFill>
                <a:latin typeface="微軟正黑體" pitchFamily="34" charset="-120"/>
                <a:ea typeface="微軟正黑體" pitchFamily="34" charset="-120"/>
              </a:rPr>
              <a:t>受迫害人数</a:t>
            </a:r>
            <a:r>
              <a:rPr kumimoji="0" lang="en-US" altLang="zh-CN" sz="2400" b="1">
                <a:solidFill>
                  <a:srgbClr val="FFFF00"/>
                </a:solidFill>
                <a:latin typeface="微軟正黑體" pitchFamily="34" charset="-120"/>
                <a:ea typeface="微軟正黑體" pitchFamily="34" charset="-120"/>
              </a:rPr>
              <a:t>13449</a:t>
            </a:r>
            <a:r>
              <a:rPr kumimoji="0" lang="zh-CN" altLang="zh-TW" sz="2000">
                <a:solidFill>
                  <a:schemeClr val="bg1"/>
                </a:solidFill>
                <a:latin typeface="微軟正黑體" pitchFamily="34" charset="-120"/>
                <a:ea typeface="微軟正黑體" pitchFamily="34" charset="-120"/>
              </a:rPr>
              <a:t>人。</a:t>
            </a:r>
            <a:endParaRPr kumimoji="0" lang="zh-TW" altLang="zh-TW" sz="2000">
              <a:solidFill>
                <a:schemeClr val="bg1"/>
              </a:solidFill>
              <a:latin typeface="微軟正黑體" pitchFamily="34" charset="-120"/>
              <a:ea typeface="微軟正黑體" pitchFamily="34" charset="-120"/>
            </a:endParaRPr>
          </a:p>
          <a:p>
            <a:endParaRPr kumimoji="0" lang="en-US" altLang="zh-CN" sz="2000">
              <a:solidFill>
                <a:schemeClr val="bg1"/>
              </a:solidFill>
              <a:latin typeface="微軟正黑體" pitchFamily="34" charset="-120"/>
              <a:ea typeface="微軟正黑體" pitchFamily="34" charset="-120"/>
            </a:endParaRPr>
          </a:p>
          <a:p>
            <a:r>
              <a:rPr kumimoji="0" lang="zh-CN" altLang="zh-TW" sz="2000">
                <a:solidFill>
                  <a:schemeClr val="bg1"/>
                </a:solidFill>
                <a:latin typeface="微軟正黑體" pitchFamily="34" charset="-120"/>
                <a:ea typeface="微軟正黑體" pitchFamily="34" charset="-120"/>
              </a:rPr>
              <a:t>受迫害致死人数</a:t>
            </a:r>
            <a:r>
              <a:rPr kumimoji="0" lang="en-US" altLang="zh-CN" sz="2400" b="1">
                <a:solidFill>
                  <a:srgbClr val="FFFF00"/>
                </a:solidFill>
                <a:latin typeface="微軟正黑體" pitchFamily="34" charset="-120"/>
                <a:ea typeface="微軟正黑體" pitchFamily="34" charset="-120"/>
              </a:rPr>
              <a:t>389</a:t>
            </a:r>
            <a:r>
              <a:rPr kumimoji="0" lang="zh-CN" altLang="zh-TW" sz="2000">
                <a:solidFill>
                  <a:schemeClr val="bg1"/>
                </a:solidFill>
                <a:latin typeface="微軟正黑體" pitchFamily="34" charset="-120"/>
                <a:ea typeface="微軟正黑體" pitchFamily="34" charset="-120"/>
              </a:rPr>
              <a:t>人。</a:t>
            </a:r>
            <a:endParaRPr kumimoji="0" lang="zh-TW" altLang="zh-TW" sz="2000">
              <a:solidFill>
                <a:schemeClr val="bg1"/>
              </a:solidFill>
              <a:latin typeface="微軟正黑體" pitchFamily="34" charset="-120"/>
              <a:ea typeface="微軟正黑體" pitchFamily="34" charset="-120"/>
            </a:endParaRPr>
          </a:p>
        </p:txBody>
      </p:sp>
      <p:pic>
        <p:nvPicPr>
          <p:cNvPr id="26628" name="Picture 2" descr="「真善忍美展《风雪中》」的圖片搜尋結果"/>
          <p:cNvPicPr>
            <a:picLocks noChangeAspect="1" noChangeArrowheads="1"/>
          </p:cNvPicPr>
          <p:nvPr/>
        </p:nvPicPr>
        <p:blipFill>
          <a:blip r:embed="rId3"/>
          <a:srcRect/>
          <a:stretch>
            <a:fillRect/>
          </a:stretch>
        </p:blipFill>
        <p:spPr bwMode="auto">
          <a:xfrm>
            <a:off x="3851275" y="0"/>
            <a:ext cx="5322888" cy="3962400"/>
          </a:xfrm>
          <a:prstGeom prst="rect">
            <a:avLst/>
          </a:prstGeom>
          <a:noFill/>
          <a:ln w="9525">
            <a:noFill/>
            <a:miter lim="800000"/>
            <a:headEnd/>
            <a:tailEnd/>
          </a:ln>
        </p:spPr>
      </p:pic>
      <p:sp>
        <p:nvSpPr>
          <p:cNvPr id="26629" name="文字方塊 3"/>
          <p:cNvSpPr txBox="1">
            <a:spLocks noChangeArrowheads="1"/>
          </p:cNvSpPr>
          <p:nvPr/>
        </p:nvSpPr>
        <p:spPr bwMode="auto">
          <a:xfrm>
            <a:off x="3867150" y="4013200"/>
            <a:ext cx="5318125" cy="2586038"/>
          </a:xfrm>
          <a:prstGeom prst="rect">
            <a:avLst/>
          </a:prstGeom>
          <a:noFill/>
          <a:ln w="9525">
            <a:noFill/>
            <a:miter lim="800000"/>
            <a:headEnd/>
            <a:tailEnd/>
          </a:ln>
        </p:spPr>
        <p:txBody>
          <a:bodyPr>
            <a:spAutoFit/>
          </a:bodyPr>
          <a:lstStyle/>
          <a:p>
            <a:pPr algn="ctr"/>
            <a:r>
              <a:rPr kumimoji="0" lang="zh-CN" altLang="en-US" b="1">
                <a:latin typeface="微軟正黑體" pitchFamily="34" charset="-120"/>
                <a:ea typeface="微軟正黑體" pitchFamily="34" charset="-120"/>
              </a:rPr>
              <a:t>真善忍美展</a:t>
            </a:r>
            <a:r>
              <a:rPr kumimoji="0" lang="en-US" altLang="zh-CN" b="1">
                <a:latin typeface="微軟正黑體" pitchFamily="34" charset="-120"/>
                <a:ea typeface="微軟正黑體" pitchFamily="34" charset="-120"/>
              </a:rPr>
              <a:t>《</a:t>
            </a:r>
            <a:r>
              <a:rPr kumimoji="0" lang="zh-CN" altLang="en-US" b="1">
                <a:latin typeface="微軟正黑體" pitchFamily="34" charset="-120"/>
                <a:ea typeface="微軟正黑體" pitchFamily="34" charset="-120"/>
              </a:rPr>
              <a:t>风雪中</a:t>
            </a:r>
            <a:r>
              <a:rPr kumimoji="0" lang="en-US" altLang="zh-CN" b="1">
                <a:latin typeface="微軟正黑體" pitchFamily="34" charset="-120"/>
                <a:ea typeface="微軟正黑體" pitchFamily="34" charset="-120"/>
              </a:rPr>
              <a:t>》</a:t>
            </a:r>
          </a:p>
          <a:p>
            <a:pPr algn="ctr"/>
            <a:endParaRPr kumimoji="0" lang="en-US" altLang="zh-CN" b="1">
              <a:latin typeface="微軟正黑體" pitchFamily="34" charset="-120"/>
              <a:ea typeface="微軟正黑體" pitchFamily="34" charset="-120"/>
            </a:endParaRPr>
          </a:p>
          <a:p>
            <a:r>
              <a:rPr kumimoji="0" lang="zh-CN" altLang="en-US">
                <a:latin typeface="微軟正黑體" pitchFamily="34" charset="-120"/>
                <a:ea typeface="微軟正黑體" pitchFamily="34" charset="-120"/>
              </a:rPr>
              <a:t>陈子秀是山东潍坊的法轮功学员。</a:t>
            </a:r>
            <a:endParaRPr kumimoji="0" lang="en-US" altLang="zh-CN">
              <a:latin typeface="微軟正黑體" pitchFamily="34" charset="-120"/>
              <a:ea typeface="微軟正黑體" pitchFamily="34" charset="-120"/>
            </a:endParaRPr>
          </a:p>
          <a:p>
            <a:r>
              <a:rPr kumimoji="0" lang="zh-TW" altLang="en-US">
                <a:latin typeface="微軟正黑體" pitchFamily="34" charset="-120"/>
                <a:ea typeface="微軟正黑體" pitchFamily="34" charset="-120"/>
              </a:rPr>
              <a:t>她</a:t>
            </a:r>
            <a:r>
              <a:rPr kumimoji="0" lang="zh-CN" altLang="en-US">
                <a:latin typeface="微軟正黑體" pitchFamily="34" charset="-120"/>
                <a:ea typeface="微軟正黑體" pitchFamily="34" charset="-120"/>
              </a:rPr>
              <a:t>去世的前一天，</a:t>
            </a:r>
            <a:endParaRPr kumimoji="0" lang="en-US" altLang="zh-CN">
              <a:latin typeface="微軟正黑體" pitchFamily="34" charset="-120"/>
              <a:ea typeface="微軟正黑體" pitchFamily="34" charset="-120"/>
            </a:endParaRPr>
          </a:p>
          <a:p>
            <a:r>
              <a:rPr kumimoji="0" lang="zh-CN" altLang="en-US">
                <a:latin typeface="微軟正黑體" pitchFamily="34" charset="-120"/>
                <a:ea typeface="微軟正黑體" pitchFamily="34" charset="-120"/>
              </a:rPr>
              <a:t>逮捕她的人又一次要求她放弃对法轮大法的信仰。</a:t>
            </a:r>
            <a:endParaRPr kumimoji="0" lang="en-US" altLang="zh-CN">
              <a:latin typeface="微軟正黑體" pitchFamily="34" charset="-120"/>
              <a:ea typeface="微軟正黑體" pitchFamily="34" charset="-120"/>
            </a:endParaRPr>
          </a:p>
          <a:p>
            <a:r>
              <a:rPr kumimoji="0" lang="zh-CN" altLang="en-US">
                <a:latin typeface="微軟正黑體" pitchFamily="34" charset="-120"/>
                <a:ea typeface="微軟正黑體" pitchFamily="34" charset="-120"/>
              </a:rPr>
              <a:t>在又一轮警棍打击后几乎失去清醒意识的情况下，</a:t>
            </a:r>
            <a:endParaRPr kumimoji="0" lang="en-US" altLang="zh-CN">
              <a:latin typeface="微軟正黑體" pitchFamily="34" charset="-120"/>
              <a:ea typeface="微軟正黑體" pitchFamily="34" charset="-120"/>
            </a:endParaRPr>
          </a:p>
          <a:p>
            <a:r>
              <a:rPr kumimoji="0" lang="zh-CN" altLang="en-US">
                <a:latin typeface="微軟正黑體" pitchFamily="34" charset="-120"/>
                <a:ea typeface="微軟正黑體" pitchFamily="34" charset="-120"/>
              </a:rPr>
              <a:t>这个</a:t>
            </a:r>
            <a:r>
              <a:rPr kumimoji="0" lang="en-US" altLang="zh-CN">
                <a:latin typeface="微軟正黑體" pitchFamily="34" charset="-120"/>
                <a:ea typeface="微軟正黑體" pitchFamily="34" charset="-120"/>
              </a:rPr>
              <a:t>58</a:t>
            </a:r>
            <a:r>
              <a:rPr kumimoji="0" lang="zh-CN" altLang="en-US">
                <a:latin typeface="微軟正黑體" pitchFamily="34" charset="-120"/>
                <a:ea typeface="微軟正黑體" pitchFamily="34" charset="-120"/>
              </a:rPr>
              <a:t>岁的老人还是坚定地摇了摇头。</a:t>
            </a:r>
            <a:endParaRPr kumimoji="0" lang="en-US" altLang="zh-CN">
              <a:latin typeface="微軟正黑體" pitchFamily="34" charset="-120"/>
              <a:ea typeface="微軟正黑體" pitchFamily="34" charset="-120"/>
            </a:endParaRPr>
          </a:p>
          <a:p>
            <a:r>
              <a:rPr kumimoji="0" lang="zh-CN" altLang="en-US">
                <a:latin typeface="微軟正黑體" pitchFamily="34" charset="-120"/>
                <a:ea typeface="微軟正黑體" pitchFamily="34" charset="-120"/>
              </a:rPr>
              <a:t>暴怒的地方官让陈女士赤脚在雪地里跑。</a:t>
            </a:r>
            <a:endParaRPr kumimoji="0" lang="en-US" altLang="zh-CN">
              <a:latin typeface="微軟正黑體" pitchFamily="34" charset="-120"/>
              <a:ea typeface="微軟正黑體" pitchFamily="34" charset="-120"/>
            </a:endParaRPr>
          </a:p>
          <a:p>
            <a:r>
              <a:rPr kumimoji="0" lang="zh-CN" altLang="en-US">
                <a:latin typeface="微軟正黑體" pitchFamily="34" charset="-120"/>
                <a:ea typeface="微軟正黑體" pitchFamily="34" charset="-120"/>
              </a:rPr>
              <a:t>她于</a:t>
            </a:r>
            <a:r>
              <a:rPr kumimoji="0" lang="en-US" altLang="zh-CN">
                <a:latin typeface="微軟正黑體" pitchFamily="34" charset="-120"/>
                <a:ea typeface="微軟正黑體" pitchFamily="34" charset="-120"/>
              </a:rPr>
              <a:t>2</a:t>
            </a:r>
            <a:r>
              <a:rPr kumimoji="0" lang="zh-CN" altLang="en-US">
                <a:latin typeface="微軟正黑體" pitchFamily="34" charset="-120"/>
                <a:ea typeface="微軟正黑體" pitchFamily="34" charset="-120"/>
              </a:rPr>
              <a:t>月</a:t>
            </a:r>
            <a:r>
              <a:rPr kumimoji="0" lang="en-US" altLang="zh-CN">
                <a:latin typeface="微軟正黑體" pitchFamily="34" charset="-120"/>
                <a:ea typeface="微軟正黑體" pitchFamily="34" charset="-120"/>
              </a:rPr>
              <a:t>21</a:t>
            </a:r>
            <a:r>
              <a:rPr kumimoji="0" lang="zh-CN" altLang="en-US">
                <a:latin typeface="微軟正黑體" pitchFamily="34" charset="-120"/>
                <a:ea typeface="微軟正黑體" pitchFamily="34" charset="-120"/>
              </a:rPr>
              <a:t>日被折磨致死。</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2" descr="美展作品:《金蓮》"/>
          <p:cNvPicPr>
            <a:picLocks noChangeAspect="1" noChangeArrowheads="1"/>
          </p:cNvPicPr>
          <p:nvPr/>
        </p:nvPicPr>
        <p:blipFill>
          <a:blip r:embed="rId3"/>
          <a:srcRect t="2544" b="15669"/>
          <a:stretch>
            <a:fillRect/>
          </a:stretch>
        </p:blipFill>
        <p:spPr bwMode="auto">
          <a:xfrm>
            <a:off x="-23813" y="0"/>
            <a:ext cx="9144001" cy="5603875"/>
          </a:xfrm>
          <a:prstGeom prst="rect">
            <a:avLst/>
          </a:prstGeom>
          <a:noFill/>
          <a:ln w="9525">
            <a:noFill/>
            <a:miter lim="800000"/>
            <a:headEnd/>
            <a:tailEnd/>
          </a:ln>
        </p:spPr>
      </p:pic>
      <p:sp>
        <p:nvSpPr>
          <p:cNvPr id="4" name="矩形 3"/>
          <p:cNvSpPr/>
          <p:nvPr/>
        </p:nvSpPr>
        <p:spPr>
          <a:xfrm>
            <a:off x="0" y="5013325"/>
            <a:ext cx="9144000" cy="1844675"/>
          </a:xfrm>
          <a:prstGeom prst="rect">
            <a:avLst/>
          </a:prstGeom>
          <a:solidFill>
            <a:schemeClr val="tx2">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ltLang="zh-TW" sz="3200" b="1" dirty="0">
              <a:latin typeface="微軟正黑體" panose="020B0604030504040204" pitchFamily="34" charset="-120"/>
              <a:ea typeface="微軟正黑體" panose="020B0604030504040204" pitchFamily="34" charset="-120"/>
            </a:endParaRPr>
          </a:p>
        </p:txBody>
      </p:sp>
      <p:sp>
        <p:nvSpPr>
          <p:cNvPr id="28675" name="文字方塊 1"/>
          <p:cNvSpPr txBox="1">
            <a:spLocks noChangeArrowheads="1"/>
          </p:cNvSpPr>
          <p:nvPr/>
        </p:nvSpPr>
        <p:spPr bwMode="auto">
          <a:xfrm>
            <a:off x="261938" y="5151438"/>
            <a:ext cx="8620125" cy="1568450"/>
          </a:xfrm>
          <a:prstGeom prst="rect">
            <a:avLst/>
          </a:prstGeom>
          <a:noFill/>
          <a:ln w="9525">
            <a:noFill/>
            <a:miter lim="800000"/>
            <a:headEnd/>
            <a:tailEnd/>
          </a:ln>
        </p:spPr>
        <p:txBody>
          <a:bodyPr wrap="none">
            <a:spAutoFit/>
          </a:bodyPr>
          <a:lstStyle/>
          <a:p>
            <a:pPr algn="ctr"/>
            <a:r>
              <a:rPr kumimoji="0" lang="zh-TW" altLang="en-US" sz="2400" b="1">
                <a:solidFill>
                  <a:schemeClr val="bg1"/>
                </a:solidFill>
                <a:latin typeface="微軟正黑體" pitchFamily="34" charset="-120"/>
                <a:ea typeface="微軟正黑體" pitchFamily="34" charset="-120"/>
              </a:rPr>
              <a:t>真善忍美展</a:t>
            </a:r>
            <a:r>
              <a:rPr kumimoji="0" lang="en-US" altLang="zh-TW" sz="2400" b="1">
                <a:solidFill>
                  <a:schemeClr val="bg1"/>
                </a:solidFill>
                <a:latin typeface="微軟正黑體" pitchFamily="34" charset="-120"/>
                <a:ea typeface="微軟正黑體" pitchFamily="34" charset="-120"/>
              </a:rPr>
              <a:t>《</a:t>
            </a:r>
            <a:r>
              <a:rPr kumimoji="0" lang="zh-TW" altLang="en-US" sz="2400" b="1">
                <a:solidFill>
                  <a:schemeClr val="bg1"/>
                </a:solidFill>
                <a:latin typeface="微軟正黑體" pitchFamily="34" charset="-120"/>
                <a:ea typeface="微軟正黑體" pitchFamily="34" charset="-120"/>
              </a:rPr>
              <a:t>金莲</a:t>
            </a:r>
            <a:r>
              <a:rPr kumimoji="0" lang="en-US" altLang="zh-TW" sz="2400" b="1">
                <a:solidFill>
                  <a:schemeClr val="bg1"/>
                </a:solidFill>
                <a:latin typeface="微軟正黑體" pitchFamily="34" charset="-120"/>
                <a:ea typeface="微軟正黑體" pitchFamily="34" charset="-120"/>
              </a:rPr>
              <a:t>》</a:t>
            </a:r>
          </a:p>
          <a:p>
            <a:pPr algn="ctr"/>
            <a:r>
              <a:rPr kumimoji="0" lang="zh-TW" altLang="en-US">
                <a:solidFill>
                  <a:schemeClr val="bg1"/>
                </a:solidFill>
                <a:latin typeface="微軟正黑體" pitchFamily="34" charset="-120"/>
                <a:ea typeface="微軟正黑體" pitchFamily="34" charset="-120"/>
              </a:rPr>
              <a:t>山东省烟台栖霞寺口镇南横沟村大法弟子，王丽萱  </a:t>
            </a:r>
            <a:r>
              <a:rPr kumimoji="0" lang="en-US" altLang="zh-TW">
                <a:solidFill>
                  <a:schemeClr val="bg1"/>
                </a:solidFill>
                <a:latin typeface="微軟正黑體" pitchFamily="34" charset="-120"/>
                <a:ea typeface="微軟正黑體" pitchFamily="34" charset="-120"/>
              </a:rPr>
              <a:t>(27</a:t>
            </a:r>
            <a:r>
              <a:rPr kumimoji="0" lang="zh-TW" altLang="en-US">
                <a:solidFill>
                  <a:schemeClr val="bg1"/>
                </a:solidFill>
                <a:latin typeface="微軟正黑體" pitchFamily="34" charset="-120"/>
                <a:ea typeface="微軟正黑體" pitchFamily="34" charset="-120"/>
              </a:rPr>
              <a:t>岁</a:t>
            </a:r>
            <a:r>
              <a:rPr kumimoji="0" lang="en-US" altLang="zh-TW">
                <a:solidFill>
                  <a:schemeClr val="bg1"/>
                </a:solidFill>
                <a:latin typeface="微軟正黑體" pitchFamily="34" charset="-120"/>
                <a:ea typeface="微軟正黑體" pitchFamily="34" charset="-120"/>
              </a:rPr>
              <a:t>)</a:t>
            </a:r>
            <a:r>
              <a:rPr kumimoji="0" lang="zh-TW" altLang="en-US">
                <a:solidFill>
                  <a:schemeClr val="bg1"/>
                </a:solidFill>
                <a:latin typeface="微軟正黑體" pitchFamily="34" charset="-120"/>
                <a:ea typeface="微軟正黑體" pitchFamily="34" charset="-120"/>
              </a:rPr>
              <a:t>，儿子孟昊， 不满八个月</a:t>
            </a:r>
            <a:endParaRPr kumimoji="0" lang="en-US" altLang="zh-TW">
              <a:solidFill>
                <a:schemeClr val="bg1"/>
              </a:solidFill>
              <a:latin typeface="微軟正黑體" pitchFamily="34" charset="-120"/>
              <a:ea typeface="微軟正黑體" pitchFamily="34" charset="-120"/>
            </a:endParaRPr>
          </a:p>
          <a:p>
            <a:pPr algn="ctr"/>
            <a:r>
              <a:rPr kumimoji="0" lang="en-US" altLang="zh-TW">
                <a:solidFill>
                  <a:schemeClr val="bg1"/>
                </a:solidFill>
                <a:latin typeface="微軟正黑體" pitchFamily="34" charset="-120"/>
                <a:ea typeface="微軟正黑體" pitchFamily="34" charset="-120"/>
              </a:rPr>
              <a:t>1999</a:t>
            </a:r>
            <a:r>
              <a:rPr kumimoji="0" lang="zh-TW" altLang="en-US">
                <a:solidFill>
                  <a:schemeClr val="bg1"/>
                </a:solidFill>
                <a:latin typeface="微軟正黑體" pitchFamily="34" charset="-120"/>
                <a:ea typeface="微軟正黑體" pitchFamily="34" charset="-120"/>
              </a:rPr>
              <a:t>年 </a:t>
            </a:r>
            <a:r>
              <a:rPr kumimoji="0" lang="en-US" altLang="zh-TW">
                <a:solidFill>
                  <a:schemeClr val="bg1"/>
                </a:solidFill>
                <a:latin typeface="微軟正黑體" pitchFamily="34" charset="-120"/>
                <a:ea typeface="微軟正黑體" pitchFamily="34" charset="-120"/>
              </a:rPr>
              <a:t>7.20</a:t>
            </a:r>
            <a:r>
              <a:rPr kumimoji="0" lang="zh-TW" altLang="en-US">
                <a:solidFill>
                  <a:schemeClr val="bg1"/>
                </a:solidFill>
                <a:latin typeface="微軟正黑體" pitchFamily="34" charset="-120"/>
                <a:ea typeface="微軟正黑體" pitchFamily="34" charset="-120"/>
              </a:rPr>
              <a:t>以来先后</a:t>
            </a:r>
            <a:r>
              <a:rPr kumimoji="0" lang="en-US" altLang="zh-TW">
                <a:solidFill>
                  <a:schemeClr val="bg1"/>
                </a:solidFill>
                <a:latin typeface="微軟正黑體" pitchFamily="34" charset="-120"/>
                <a:ea typeface="微軟正黑體" pitchFamily="34" charset="-120"/>
              </a:rPr>
              <a:t>8</a:t>
            </a:r>
            <a:r>
              <a:rPr kumimoji="0" lang="zh-TW" altLang="en-US">
                <a:solidFill>
                  <a:schemeClr val="bg1"/>
                </a:solidFill>
                <a:latin typeface="微軟正黑體" pitchFamily="34" charset="-120"/>
                <a:ea typeface="微軟正黑體" pitchFamily="34" charset="-120"/>
              </a:rPr>
              <a:t>次进京上访（其中</a:t>
            </a:r>
            <a:r>
              <a:rPr kumimoji="0" lang="en-US" altLang="zh-TW">
                <a:solidFill>
                  <a:schemeClr val="bg1"/>
                </a:solidFill>
                <a:latin typeface="微軟正黑體" pitchFamily="34" charset="-120"/>
                <a:ea typeface="微軟正黑體" pitchFamily="34" charset="-120"/>
              </a:rPr>
              <a:t>3</a:t>
            </a:r>
            <a:r>
              <a:rPr kumimoji="0" lang="zh-TW" altLang="en-US">
                <a:solidFill>
                  <a:schemeClr val="bg1"/>
                </a:solidFill>
                <a:latin typeface="微軟正黑體" pitchFamily="34" charset="-120"/>
                <a:ea typeface="微軟正黑體" pitchFamily="34" charset="-120"/>
              </a:rPr>
              <a:t>次怀着身孕，</a:t>
            </a:r>
            <a:r>
              <a:rPr kumimoji="0" lang="en-US" altLang="zh-TW">
                <a:solidFill>
                  <a:schemeClr val="bg1"/>
                </a:solidFill>
                <a:latin typeface="微軟正黑體" pitchFamily="34" charset="-120"/>
                <a:ea typeface="微軟正黑體" pitchFamily="34" charset="-120"/>
              </a:rPr>
              <a:t>2</a:t>
            </a:r>
            <a:r>
              <a:rPr kumimoji="0" lang="zh-TW" altLang="en-US">
                <a:solidFill>
                  <a:schemeClr val="bg1"/>
                </a:solidFill>
                <a:latin typeface="微軟正黑體" pitchFamily="34" charset="-120"/>
                <a:ea typeface="微軟正黑體" pitchFamily="34" charset="-120"/>
              </a:rPr>
              <a:t>次抱着儿子进京上访）</a:t>
            </a:r>
            <a:endParaRPr kumimoji="0" lang="en-US" altLang="zh-TW">
              <a:solidFill>
                <a:schemeClr val="bg1"/>
              </a:solidFill>
              <a:latin typeface="微軟正黑體" pitchFamily="34" charset="-120"/>
              <a:ea typeface="微軟正黑體" pitchFamily="34" charset="-120"/>
            </a:endParaRPr>
          </a:p>
          <a:p>
            <a:pPr algn="ctr"/>
            <a:r>
              <a:rPr kumimoji="0" lang="en-US" altLang="zh-TW">
                <a:solidFill>
                  <a:schemeClr val="bg1"/>
                </a:solidFill>
                <a:latin typeface="微軟正黑體" pitchFamily="34" charset="-120"/>
                <a:ea typeface="微軟正黑體" pitchFamily="34" charset="-120"/>
              </a:rPr>
              <a:t>2000</a:t>
            </a:r>
            <a:r>
              <a:rPr kumimoji="0" lang="zh-TW" altLang="en-US">
                <a:solidFill>
                  <a:schemeClr val="bg1"/>
                </a:solidFill>
                <a:latin typeface="微軟正黑體" pitchFamily="34" charset="-120"/>
                <a:ea typeface="微軟正黑體" pitchFamily="34" charset="-120"/>
              </a:rPr>
              <a:t>年</a:t>
            </a:r>
            <a:r>
              <a:rPr kumimoji="0" lang="en-US" altLang="zh-TW">
                <a:solidFill>
                  <a:schemeClr val="bg1"/>
                </a:solidFill>
                <a:latin typeface="微軟正黑體" pitchFamily="34" charset="-120"/>
                <a:ea typeface="微軟正黑體" pitchFamily="34" charset="-120"/>
              </a:rPr>
              <a:t>11</a:t>
            </a:r>
            <a:r>
              <a:rPr kumimoji="0" lang="zh-TW" altLang="en-US">
                <a:solidFill>
                  <a:schemeClr val="bg1"/>
                </a:solidFill>
                <a:latin typeface="微軟正黑體" pitchFamily="34" charset="-120"/>
                <a:ea typeface="微軟正黑體" pitchFamily="34" charset="-120"/>
              </a:rPr>
              <a:t>月</a:t>
            </a:r>
            <a:r>
              <a:rPr kumimoji="0" lang="en-US" altLang="zh-TW">
                <a:solidFill>
                  <a:schemeClr val="bg1"/>
                </a:solidFill>
                <a:latin typeface="微軟正黑體" pitchFamily="34" charset="-120"/>
                <a:ea typeface="微軟正黑體" pitchFamily="34" charset="-120"/>
              </a:rPr>
              <a:t>7</a:t>
            </a:r>
            <a:r>
              <a:rPr kumimoji="0" lang="zh-TW" altLang="en-US">
                <a:solidFill>
                  <a:schemeClr val="bg1"/>
                </a:solidFill>
                <a:latin typeface="微軟正黑體" pitchFamily="34" charset="-120"/>
                <a:ea typeface="微軟正黑體" pitchFamily="34" charset="-120"/>
              </a:rPr>
              <a:t>日，被烟台开发区公安局一姓牟的警察带押到烟台开发区驻京办事处</a:t>
            </a:r>
            <a:endParaRPr kumimoji="0" lang="en-US" altLang="zh-TW">
              <a:solidFill>
                <a:schemeClr val="bg1"/>
              </a:solidFill>
              <a:latin typeface="微軟正黑體" pitchFamily="34" charset="-120"/>
              <a:ea typeface="微軟正黑體" pitchFamily="34" charset="-120"/>
            </a:endParaRPr>
          </a:p>
          <a:p>
            <a:pPr algn="ctr"/>
            <a:r>
              <a:rPr kumimoji="0" lang="zh-TW" altLang="en-US">
                <a:solidFill>
                  <a:schemeClr val="bg1"/>
                </a:solidFill>
                <a:latin typeface="微軟正黑體" pitchFamily="34" charset="-120"/>
                <a:ea typeface="微軟正黑體" pitchFamily="34" charset="-120"/>
              </a:rPr>
              <a:t>下午四时左右，王丽萱母子自华澳中心十八层天井坠下，当场死亡。</a:t>
            </a:r>
          </a:p>
        </p:txBody>
      </p:sp>
      <p:sp>
        <p:nvSpPr>
          <p:cNvPr id="28676" name="文字方塊 5"/>
          <p:cNvSpPr txBox="1">
            <a:spLocks noChangeArrowheads="1"/>
          </p:cNvSpPr>
          <p:nvPr/>
        </p:nvSpPr>
        <p:spPr bwMode="auto">
          <a:xfrm>
            <a:off x="0" y="0"/>
            <a:ext cx="3808413" cy="646113"/>
          </a:xfrm>
          <a:prstGeom prst="rect">
            <a:avLst/>
          </a:prstGeom>
          <a:solidFill>
            <a:schemeClr val="bg1">
              <a:alpha val="54117"/>
            </a:schemeClr>
          </a:solidFill>
          <a:ln w="9525">
            <a:noFill/>
            <a:miter lim="800000"/>
            <a:headEnd/>
            <a:tailEnd/>
          </a:ln>
        </p:spPr>
        <p:txBody>
          <a:bodyPr wrap="none">
            <a:spAutoFit/>
          </a:bodyPr>
          <a:lstStyle/>
          <a:p>
            <a:r>
              <a:rPr kumimoji="0" lang="en-US" altLang="zh-TW" sz="3600" b="1">
                <a:solidFill>
                  <a:srgbClr val="0070C0"/>
                </a:solidFill>
                <a:latin typeface="微軟正黑體" pitchFamily="34" charset="-120"/>
                <a:ea typeface="微軟正黑體" pitchFamily="34" charset="-120"/>
              </a:rPr>
              <a:t>8.</a:t>
            </a:r>
            <a:r>
              <a:rPr kumimoji="0" lang="zh-TW" altLang="en-US" sz="3600" b="1">
                <a:solidFill>
                  <a:srgbClr val="0070C0"/>
                </a:solidFill>
                <a:latin typeface="微軟正黑體" pitchFamily="34" charset="-120"/>
                <a:ea typeface="微軟正黑體" pitchFamily="34" charset="-120"/>
              </a:rPr>
              <a:t>山东省迫害案例</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群組 6"/>
          <p:cNvGrpSpPr>
            <a:grpSpLocks/>
          </p:cNvGrpSpPr>
          <p:nvPr/>
        </p:nvGrpSpPr>
        <p:grpSpPr bwMode="auto">
          <a:xfrm>
            <a:off x="0" y="0"/>
            <a:ext cx="9144000" cy="1052513"/>
            <a:chOff x="0" y="-1"/>
            <a:chExt cx="9144000" cy="1052737"/>
          </a:xfrm>
        </p:grpSpPr>
        <p:pic>
          <p:nvPicPr>
            <p:cNvPr id="30725" name="Picture 4" descr="「活摘器官」的圖片搜尋結果"/>
            <p:cNvPicPr>
              <a:picLocks noChangeAspect="1" noChangeArrowheads="1"/>
            </p:cNvPicPr>
            <p:nvPr/>
          </p:nvPicPr>
          <p:blipFill>
            <a:blip r:embed="rId3"/>
            <a:srcRect t="27016" r="42154"/>
            <a:stretch>
              <a:fillRect/>
            </a:stretch>
          </p:blipFill>
          <p:spPr bwMode="auto">
            <a:xfrm>
              <a:off x="8014570" y="0"/>
              <a:ext cx="1129430" cy="1052736"/>
            </a:xfrm>
            <a:prstGeom prst="rect">
              <a:avLst/>
            </a:prstGeom>
            <a:noFill/>
            <a:ln w="9525">
              <a:noFill/>
              <a:miter lim="800000"/>
              <a:headEnd/>
              <a:tailEnd/>
            </a:ln>
          </p:spPr>
        </p:pic>
        <p:sp>
          <p:nvSpPr>
            <p:cNvPr id="9" name="矩形 8"/>
            <p:cNvSpPr/>
            <p:nvPr/>
          </p:nvSpPr>
          <p:spPr>
            <a:xfrm>
              <a:off x="0" y="-1"/>
              <a:ext cx="8015288"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9</a:t>
              </a:r>
              <a:r>
                <a:rPr kumimoji="0" lang="en-US" altLang="zh-TW" sz="3200" b="1">
                  <a:solidFill>
                    <a:schemeClr val="bg1"/>
                  </a:solidFill>
                  <a:latin typeface="微軟正黑體" panose="020B0604030504040204" pitchFamily="34" charset="-120"/>
                  <a:ea typeface="微軟正黑體" panose="020B0604030504040204" pitchFamily="34" charset="-120"/>
                </a:rPr>
                <a:t>. </a:t>
              </a:r>
              <a:r>
                <a:rPr kumimoji="0" lang="zh-TW" altLang="en-US" sz="3200" b="1">
                  <a:solidFill>
                    <a:schemeClr val="bg1"/>
                  </a:solidFill>
                  <a:latin typeface="微軟正黑體" panose="020B0604030504040204" pitchFamily="34" charset="-120"/>
                  <a:ea typeface="微軟正黑體" panose="020B0604030504040204" pitchFamily="34" charset="-120"/>
                </a:rPr>
                <a:t>山东省涉嫌活摘器官医院名单</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grpSp>
      <p:sp>
        <p:nvSpPr>
          <p:cNvPr id="30722" name="矩形 9"/>
          <p:cNvSpPr>
            <a:spLocks noChangeArrowheads="1"/>
          </p:cNvSpPr>
          <p:nvPr/>
        </p:nvSpPr>
        <p:spPr bwMode="auto">
          <a:xfrm>
            <a:off x="228600" y="6092825"/>
            <a:ext cx="8256588" cy="585788"/>
          </a:xfrm>
          <a:prstGeom prst="rect">
            <a:avLst/>
          </a:prstGeom>
          <a:noFill/>
          <a:ln w="9525">
            <a:noFill/>
            <a:miter lim="800000"/>
            <a:headEnd/>
            <a:tailEnd/>
          </a:ln>
        </p:spPr>
        <p:txBody>
          <a:bodyPr>
            <a:spAutoFit/>
          </a:bodyPr>
          <a:lstStyle/>
          <a:p>
            <a:r>
              <a:rPr kumimoji="0" lang="zh-TW" altLang="en-US" sz="1600">
                <a:latin typeface="微軟正黑體" pitchFamily="34" charset="-120"/>
                <a:ea typeface="微軟正黑體" pitchFamily="34" charset="-120"/>
              </a:rPr>
              <a:t>資料來源：</a:t>
            </a:r>
            <a:r>
              <a:rPr kumimoji="0" lang="zh-CN" altLang="en-US" sz="1600">
                <a:latin typeface="微軟正黑體" pitchFamily="34" charset="-120"/>
                <a:ea typeface="微軟正黑體" pitchFamily="34" charset="-120"/>
              </a:rPr>
              <a:t>追查國際公佈中共</a:t>
            </a:r>
            <a:r>
              <a:rPr kumimoji="0" lang="en-US" altLang="zh-CN" sz="1600">
                <a:latin typeface="微軟正黑體" pitchFamily="34" charset="-120"/>
                <a:ea typeface="微軟正黑體" pitchFamily="34" charset="-120"/>
              </a:rPr>
              <a:t>788</a:t>
            </a:r>
            <a:r>
              <a:rPr kumimoji="0" lang="zh-CN" altLang="en-US" sz="1600">
                <a:latin typeface="微軟正黑體" pitchFamily="34" charset="-120"/>
                <a:ea typeface="微軟正黑體" pitchFamily="34" charset="-120"/>
              </a:rPr>
              <a:t>家非軍隊系統醫療機構共</a:t>
            </a:r>
            <a:r>
              <a:rPr kumimoji="0" lang="en-US" altLang="zh-TW" sz="1600" b="1">
                <a:latin typeface="Calibri" pitchFamily="34" charset="0"/>
              </a:rPr>
              <a:t>7, 423</a:t>
            </a:r>
            <a:r>
              <a:rPr kumimoji="0" lang="zh-CN" altLang="en-US" sz="1600">
                <a:latin typeface="微軟正黑體" pitchFamily="34" charset="-120"/>
                <a:ea typeface="微軟正黑體" pitchFamily="34" charset="-120"/>
              </a:rPr>
              <a:t>名醫務人員的追查名單</a:t>
            </a:r>
            <a:r>
              <a:rPr kumimoji="0" lang="en-US" altLang="zh-CN" sz="1600">
                <a:latin typeface="微軟正黑體" pitchFamily="34" charset="-120"/>
                <a:ea typeface="微軟正黑體" pitchFamily="34" charset="-120"/>
              </a:rPr>
              <a:t>(2014</a:t>
            </a:r>
            <a:r>
              <a:rPr kumimoji="0" lang="zh-CN" altLang="en-US" sz="1600">
                <a:latin typeface="微軟正黑體" pitchFamily="34" charset="-120"/>
                <a:ea typeface="微軟正黑體" pitchFamily="34" charset="-120"/>
              </a:rPr>
              <a:t>年</a:t>
            </a:r>
            <a:r>
              <a:rPr kumimoji="0" lang="en-US" altLang="zh-CN" sz="1600">
                <a:latin typeface="微軟正黑體" pitchFamily="34" charset="-120"/>
                <a:ea typeface="微軟正黑體" pitchFamily="34" charset="-120"/>
              </a:rPr>
              <a:t>12</a:t>
            </a:r>
            <a:r>
              <a:rPr kumimoji="0" lang="zh-CN" altLang="en-US" sz="1600">
                <a:latin typeface="微軟正黑體" pitchFamily="34" charset="-120"/>
                <a:ea typeface="微軟正黑體" pitchFamily="34" charset="-120"/>
              </a:rPr>
              <a:t>月</a:t>
            </a:r>
            <a:r>
              <a:rPr kumimoji="0" lang="en-US" altLang="zh-CN" sz="1600">
                <a:latin typeface="微軟正黑體" pitchFamily="34" charset="-120"/>
                <a:ea typeface="微軟正黑體" pitchFamily="34" charset="-120"/>
              </a:rPr>
              <a:t>26</a:t>
            </a:r>
            <a:r>
              <a:rPr kumimoji="0" lang="zh-CN" altLang="en-US" sz="1600">
                <a:latin typeface="微軟正黑體" pitchFamily="34" charset="-120"/>
                <a:ea typeface="微軟正黑體" pitchFamily="34" charset="-120"/>
              </a:rPr>
              <a:t>日</a:t>
            </a:r>
            <a:r>
              <a:rPr kumimoji="0" lang="en-US" altLang="zh-CN" sz="1600">
                <a:latin typeface="微軟正黑體" pitchFamily="34" charset="-120"/>
                <a:ea typeface="微軟正黑體" pitchFamily="34" charset="-120"/>
              </a:rPr>
              <a:t>)</a:t>
            </a:r>
            <a:r>
              <a:rPr kumimoji="0" lang="zh-CN" altLang="en-US" sz="1600">
                <a:latin typeface="微軟正黑體" pitchFamily="34" charset="-120"/>
                <a:ea typeface="微軟正黑體" pitchFamily="34" charset="-120"/>
              </a:rPr>
              <a:t>。</a:t>
            </a:r>
            <a:r>
              <a:rPr kumimoji="0" lang="en-US" altLang="zh-CN" sz="1600">
                <a:latin typeface="微軟正黑體" pitchFamily="34" charset="-120"/>
                <a:ea typeface="微軟正黑體" pitchFamily="34" charset="-120"/>
              </a:rPr>
              <a:t>http://www.zhuichaguoji.org/node/45795</a:t>
            </a:r>
          </a:p>
        </p:txBody>
      </p:sp>
      <p:sp>
        <p:nvSpPr>
          <p:cNvPr id="30723" name="矩形 1"/>
          <p:cNvSpPr>
            <a:spLocks noChangeArrowheads="1"/>
          </p:cNvSpPr>
          <p:nvPr/>
        </p:nvSpPr>
        <p:spPr bwMode="auto">
          <a:xfrm>
            <a:off x="204788" y="2276475"/>
            <a:ext cx="8759825" cy="831850"/>
          </a:xfrm>
          <a:prstGeom prst="rect">
            <a:avLst/>
          </a:prstGeom>
          <a:noFill/>
          <a:ln w="9525">
            <a:noFill/>
            <a:miter lim="800000"/>
            <a:headEnd/>
            <a:tailEnd/>
          </a:ln>
        </p:spPr>
        <p:txBody>
          <a:bodyPr>
            <a:spAutoFit/>
          </a:bodyPr>
          <a:lstStyle/>
          <a:p>
            <a:r>
              <a:rPr kumimoji="0" lang="zh-TW" altLang="en-US" sz="2400">
                <a:latin typeface="微軟正黑體" pitchFamily="34" charset="-120"/>
                <a:ea typeface="微軟正黑體" pitchFamily="34" charset="-120"/>
              </a:rPr>
              <a:t>截至</a:t>
            </a:r>
            <a:r>
              <a:rPr kumimoji="0" lang="en-US" altLang="zh-TW" sz="2400">
                <a:latin typeface="微軟正黑體" pitchFamily="34" charset="-120"/>
                <a:ea typeface="微軟正黑體" pitchFamily="34" charset="-120"/>
              </a:rPr>
              <a:t>2014</a:t>
            </a:r>
            <a:r>
              <a:rPr kumimoji="0" lang="zh-TW" altLang="en-US" sz="2400">
                <a:latin typeface="微軟正黑體" pitchFamily="34" charset="-120"/>
                <a:ea typeface="微軟正黑體" pitchFamily="34" charset="-120"/>
              </a:rPr>
              <a:t>年底，追查国际公布了</a:t>
            </a:r>
            <a:r>
              <a:rPr kumimoji="0" lang="zh-TW" altLang="en-US" sz="2400" b="1">
                <a:solidFill>
                  <a:srgbClr val="0070C0"/>
                </a:solidFill>
                <a:latin typeface="微軟正黑體" pitchFamily="34" charset="-120"/>
                <a:ea typeface="微軟正黑體" pitchFamily="34" charset="-120"/>
              </a:rPr>
              <a:t>山东省</a:t>
            </a:r>
            <a:r>
              <a:rPr kumimoji="0" lang="zh-TW" altLang="en-US" sz="2400">
                <a:latin typeface="微軟正黑體" pitchFamily="34" charset="-120"/>
                <a:ea typeface="微軟正黑體" pitchFamily="34" charset="-120"/>
              </a:rPr>
              <a:t>涉嫌参与活摘法轮功学员器官的</a:t>
            </a:r>
            <a:r>
              <a:rPr kumimoji="0" lang="en-US" altLang="zh-TW" sz="2400">
                <a:solidFill>
                  <a:srgbClr val="C00000"/>
                </a:solidFill>
                <a:latin typeface="微軟正黑體" pitchFamily="34" charset="-120"/>
                <a:ea typeface="微軟正黑體" pitchFamily="34" charset="-120"/>
              </a:rPr>
              <a:t>87</a:t>
            </a:r>
            <a:r>
              <a:rPr kumimoji="0" lang="zh-TW" altLang="en-US" sz="2400" b="1">
                <a:solidFill>
                  <a:srgbClr val="C00000"/>
                </a:solidFill>
                <a:latin typeface="微軟正黑體" pitchFamily="34" charset="-120"/>
                <a:ea typeface="微軟正黑體" pitchFamily="34" charset="-120"/>
              </a:rPr>
              <a:t>家</a:t>
            </a:r>
            <a:r>
              <a:rPr kumimoji="0" lang="zh-TW" altLang="en-US" sz="2400" b="1">
                <a:solidFill>
                  <a:srgbClr val="0070C0"/>
                </a:solidFill>
                <a:latin typeface="微軟正黑體" pitchFamily="34" charset="-120"/>
                <a:ea typeface="微軟正黑體" pitchFamily="34" charset="-120"/>
              </a:rPr>
              <a:t>医院、</a:t>
            </a:r>
            <a:r>
              <a:rPr kumimoji="0" lang="en-US" altLang="zh-TW" sz="2400" b="1">
                <a:solidFill>
                  <a:srgbClr val="C00000"/>
                </a:solidFill>
                <a:latin typeface="微軟正黑體" pitchFamily="34" charset="-120"/>
                <a:ea typeface="微軟正黑體" pitchFamily="34" charset="-120"/>
              </a:rPr>
              <a:t>656</a:t>
            </a:r>
            <a:r>
              <a:rPr kumimoji="0" lang="zh-TW" altLang="en-US" sz="2400" b="1">
                <a:solidFill>
                  <a:srgbClr val="C00000"/>
                </a:solidFill>
                <a:latin typeface="微軟正黑體" pitchFamily="34" charset="-120"/>
                <a:ea typeface="微軟正黑體" pitchFamily="34" charset="-120"/>
              </a:rPr>
              <a:t>名</a:t>
            </a:r>
            <a:r>
              <a:rPr kumimoji="0" lang="zh-TW" altLang="en-US" sz="2400" b="1">
                <a:solidFill>
                  <a:srgbClr val="0070C0"/>
                </a:solidFill>
                <a:latin typeface="微軟正黑體" pitchFamily="34" charset="-120"/>
                <a:ea typeface="微軟正黑體" pitchFamily="34" charset="-120"/>
              </a:rPr>
              <a:t>医务人员</a:t>
            </a:r>
            <a:r>
              <a:rPr kumimoji="0" lang="zh-TW" altLang="en-US" sz="2400">
                <a:latin typeface="微軟正黑體" pitchFamily="34" charset="-120"/>
                <a:ea typeface="微軟正黑體" pitchFamily="34" charset="-120"/>
              </a:rPr>
              <a:t>名单，并将他们立案追查。</a:t>
            </a:r>
          </a:p>
        </p:txBody>
      </p:sp>
      <p:sp>
        <p:nvSpPr>
          <p:cNvPr id="30724" name="矩形 2"/>
          <p:cNvSpPr>
            <a:spLocks noChangeArrowheads="1"/>
          </p:cNvSpPr>
          <p:nvPr/>
        </p:nvSpPr>
        <p:spPr bwMode="auto">
          <a:xfrm>
            <a:off x="166688" y="1268413"/>
            <a:ext cx="8569325" cy="831850"/>
          </a:xfrm>
          <a:prstGeom prst="rect">
            <a:avLst/>
          </a:prstGeom>
          <a:noFill/>
          <a:ln w="9525">
            <a:noFill/>
            <a:miter lim="800000"/>
            <a:headEnd/>
            <a:tailEnd/>
          </a:ln>
        </p:spPr>
        <p:txBody>
          <a:bodyPr>
            <a:spAutoFit/>
          </a:bodyPr>
          <a:lstStyle/>
          <a:p>
            <a:r>
              <a:rPr kumimoji="0" lang="zh-CN" altLang="en-US" sz="2400">
                <a:latin typeface="微軟正黑體" pitchFamily="34" charset="-120"/>
                <a:ea typeface="微軟正黑體" pitchFamily="34" charset="-120"/>
              </a:rPr>
              <a:t>据追查国际查证，截至</a:t>
            </a:r>
            <a:r>
              <a:rPr kumimoji="0" lang="en-US" altLang="zh-CN" sz="2400">
                <a:latin typeface="微軟正黑體" pitchFamily="34" charset="-120"/>
                <a:ea typeface="微軟正黑體" pitchFamily="34" charset="-120"/>
              </a:rPr>
              <a:t>2016</a:t>
            </a:r>
            <a:r>
              <a:rPr kumimoji="0" lang="zh-CN" altLang="en-US" sz="2400">
                <a:latin typeface="微軟正黑體" pitchFamily="34" charset="-120"/>
                <a:ea typeface="微軟正黑體" pitchFamily="34" charset="-120"/>
              </a:rPr>
              <a:t>年</a:t>
            </a:r>
            <a:r>
              <a:rPr kumimoji="0" lang="en-US" altLang="zh-CN" sz="2400">
                <a:latin typeface="微軟正黑體" pitchFamily="34" charset="-120"/>
                <a:ea typeface="微軟正黑體" pitchFamily="34" charset="-120"/>
              </a:rPr>
              <a:t>7</a:t>
            </a:r>
            <a:r>
              <a:rPr kumimoji="0" lang="zh-CN" altLang="en-US" sz="2400">
                <a:latin typeface="微軟正黑體" pitchFamily="34" charset="-120"/>
                <a:ea typeface="微軟正黑體" pitchFamily="34" charset="-120"/>
              </a:rPr>
              <a:t>月</a:t>
            </a:r>
            <a:r>
              <a:rPr kumimoji="0" lang="en-US" altLang="zh-CN" sz="2400">
                <a:latin typeface="微軟正黑體" pitchFamily="34" charset="-120"/>
                <a:ea typeface="微軟正黑體" pitchFamily="34" charset="-120"/>
              </a:rPr>
              <a:t>10</a:t>
            </a:r>
            <a:r>
              <a:rPr kumimoji="0" lang="zh-CN" altLang="en-US" sz="2400">
                <a:latin typeface="微軟正黑體" pitchFamily="34" charset="-120"/>
                <a:ea typeface="微軟正黑體" pitchFamily="34" charset="-120"/>
              </a:rPr>
              <a:t>日，中国大陆涉嫌活摘法轮功学员器官的移植医院就有</a:t>
            </a:r>
            <a:r>
              <a:rPr kumimoji="0" lang="en-US" altLang="zh-CN" sz="2400" b="1">
                <a:solidFill>
                  <a:srgbClr val="C00000"/>
                </a:solidFill>
                <a:latin typeface="微軟正黑體" pitchFamily="34" charset="-120"/>
                <a:ea typeface="微軟正黑體" pitchFamily="34" charset="-120"/>
              </a:rPr>
              <a:t>891</a:t>
            </a:r>
            <a:r>
              <a:rPr kumimoji="0" lang="zh-CN" altLang="en-US" sz="2400" b="1">
                <a:solidFill>
                  <a:srgbClr val="C00000"/>
                </a:solidFill>
                <a:latin typeface="微軟正黑體" pitchFamily="34" charset="-120"/>
                <a:ea typeface="微軟正黑體" pitchFamily="34" charset="-120"/>
              </a:rPr>
              <a:t>家</a:t>
            </a:r>
            <a:r>
              <a:rPr kumimoji="0" lang="zh-CN" altLang="en-US" sz="2400">
                <a:latin typeface="微軟正黑體" pitchFamily="34" charset="-120"/>
                <a:ea typeface="微軟正黑體" pitchFamily="34" charset="-120"/>
              </a:rPr>
              <a:t>、器官移植医生</a:t>
            </a:r>
            <a:r>
              <a:rPr kumimoji="0" lang="en-US" altLang="zh-CN" sz="2400" b="1">
                <a:solidFill>
                  <a:srgbClr val="C00000"/>
                </a:solidFill>
                <a:latin typeface="微軟正黑體" pitchFamily="34" charset="-120"/>
                <a:ea typeface="微軟正黑體" pitchFamily="34" charset="-120"/>
              </a:rPr>
              <a:t>9519</a:t>
            </a:r>
            <a:r>
              <a:rPr kumimoji="0" lang="zh-CN" altLang="en-US" sz="2400" b="1">
                <a:solidFill>
                  <a:srgbClr val="C00000"/>
                </a:solidFill>
                <a:latin typeface="微軟正黑體" pitchFamily="34" charset="-120"/>
                <a:ea typeface="微軟正黑體" pitchFamily="34" charset="-120"/>
              </a:rPr>
              <a:t>人</a:t>
            </a:r>
            <a:r>
              <a:rPr kumimoji="0" lang="zh-CN" altLang="en-US" sz="2400">
                <a:latin typeface="微軟正黑體" pitchFamily="34" charset="-120"/>
                <a:ea typeface="微軟正黑體" pitchFamily="34" charset="-120"/>
              </a:rPr>
              <a:t>。</a:t>
            </a:r>
            <a:endParaRPr kumimoji="0" lang="zh-TW" altLang="en-US" sz="2400">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 descr="「山東省 地圖」的圖片搜尋結果"/>
          <p:cNvPicPr>
            <a:picLocks noChangeAspect="1" noChangeArrowheads="1"/>
          </p:cNvPicPr>
          <p:nvPr/>
        </p:nvPicPr>
        <p:blipFill>
          <a:blip r:embed="rId2"/>
          <a:srcRect l="5585" r="2003"/>
          <a:stretch>
            <a:fillRect/>
          </a:stretch>
        </p:blipFill>
        <p:spPr bwMode="auto">
          <a:xfrm>
            <a:off x="1908175" y="1560513"/>
            <a:ext cx="6535738" cy="4341812"/>
          </a:xfrm>
          <a:prstGeom prst="rect">
            <a:avLst/>
          </a:prstGeom>
          <a:noFill/>
          <a:ln w="9525">
            <a:noFill/>
            <a:miter lim="800000"/>
            <a:headEnd/>
            <a:tailEnd/>
          </a:ln>
        </p:spPr>
      </p:pic>
      <p:sp>
        <p:nvSpPr>
          <p:cNvPr id="32770" name="矩形 1"/>
          <p:cNvSpPr>
            <a:spLocks noChangeArrowheads="1"/>
          </p:cNvSpPr>
          <p:nvPr/>
        </p:nvSpPr>
        <p:spPr bwMode="auto">
          <a:xfrm>
            <a:off x="179388" y="104775"/>
            <a:ext cx="4138612" cy="584200"/>
          </a:xfrm>
          <a:prstGeom prst="rect">
            <a:avLst/>
          </a:prstGeom>
          <a:noFill/>
          <a:ln w="9525">
            <a:noFill/>
            <a:miter lim="800000"/>
            <a:headEnd/>
            <a:tailEnd/>
          </a:ln>
        </p:spPr>
        <p:txBody>
          <a:bodyPr wrap="none">
            <a:spAutoFit/>
          </a:bodyPr>
          <a:lstStyle/>
          <a:p>
            <a:r>
              <a:rPr kumimoji="0" lang="en-US" altLang="zh-TW" sz="3200">
                <a:latin typeface="微軟正黑體" pitchFamily="34" charset="-120"/>
                <a:ea typeface="微軟正黑體" pitchFamily="34" charset="-120"/>
              </a:rPr>
              <a:t>10. </a:t>
            </a:r>
            <a:r>
              <a:rPr kumimoji="0" lang="zh-TW" altLang="en-US" sz="3200" b="1">
                <a:latin typeface="微軟正黑體" pitchFamily="34" charset="-120"/>
                <a:ea typeface="微軟正黑體" pitchFamily="34" charset="-120"/>
              </a:rPr>
              <a:t>本次山東案例總覽</a:t>
            </a:r>
            <a:endParaRPr kumimoji="0" lang="en-US" altLang="zh-TW" sz="3200" b="1">
              <a:latin typeface="微軟正黑體" pitchFamily="34" charset="-120"/>
              <a:ea typeface="微軟正黑體" pitchFamily="34" charset="-120"/>
            </a:endParaRPr>
          </a:p>
        </p:txBody>
      </p:sp>
      <p:sp>
        <p:nvSpPr>
          <p:cNvPr id="5" name="橢圓 4"/>
          <p:cNvSpPr/>
          <p:nvPr/>
        </p:nvSpPr>
        <p:spPr>
          <a:xfrm>
            <a:off x="2181225" y="2924175"/>
            <a:ext cx="1135063" cy="1152525"/>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8" name="文字方塊 7"/>
          <p:cNvSpPr txBox="1"/>
          <p:nvPr/>
        </p:nvSpPr>
        <p:spPr>
          <a:xfrm>
            <a:off x="6705600" y="1341438"/>
            <a:ext cx="1724025" cy="706437"/>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fontAlgn="auto">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「敲門行動」</a:t>
            </a: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dirty="0">
                <a:solidFill>
                  <a:srgbClr val="C00000"/>
                </a:solidFill>
                <a:latin typeface="微軟正黑體" panose="020B0604030504040204" pitchFamily="34" charset="-120"/>
                <a:ea typeface="微軟正黑體" panose="020B0604030504040204" pitchFamily="34" charset="-120"/>
              </a:rPr>
              <a:t>騷擾</a:t>
            </a:r>
            <a:r>
              <a:rPr kumimoji="0" lang="zh-TW" altLang="en-US" sz="2000" b="1" dirty="0">
                <a:latin typeface="微軟正黑體" panose="020B0604030504040204" pitchFamily="34" charset="-120"/>
                <a:ea typeface="微軟正黑體" panose="020B0604030504040204" pitchFamily="34" charset="-120"/>
              </a:rPr>
              <a:t>大法弟子</a:t>
            </a:r>
            <a:endParaRPr kumimoji="0" lang="en-US" altLang="zh-TW" sz="2000" b="1" dirty="0">
              <a:latin typeface="微軟正黑體" panose="020B0604030504040204" pitchFamily="34" charset="-120"/>
              <a:ea typeface="微軟正黑體" panose="020B0604030504040204" pitchFamily="34" charset="-120"/>
            </a:endParaRPr>
          </a:p>
        </p:txBody>
      </p:sp>
      <p:sp>
        <p:nvSpPr>
          <p:cNvPr id="9" name="橢圓 8"/>
          <p:cNvSpPr/>
          <p:nvPr/>
        </p:nvSpPr>
        <p:spPr>
          <a:xfrm>
            <a:off x="2946400" y="4102100"/>
            <a:ext cx="1135063" cy="1150938"/>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0" name="文字方塊 9"/>
          <p:cNvSpPr txBox="1"/>
          <p:nvPr/>
        </p:nvSpPr>
        <p:spPr>
          <a:xfrm>
            <a:off x="176213" y="2170113"/>
            <a:ext cx="2236787" cy="70802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fontAlgn="auto">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製造大量</a:t>
            </a:r>
            <a:r>
              <a:rPr kumimoji="0" lang="zh-TW" altLang="en-US" sz="2000" b="1" dirty="0">
                <a:solidFill>
                  <a:srgbClr val="C00000"/>
                </a:solidFill>
                <a:latin typeface="微軟正黑體" panose="020B0604030504040204" pitchFamily="34" charset="-120"/>
                <a:ea typeface="微軟正黑體" panose="020B0604030504040204" pitchFamily="34" charset="-120"/>
              </a:rPr>
              <a:t>汙衊</a:t>
            </a:r>
            <a:r>
              <a:rPr kumimoji="0" lang="zh-TW" altLang="en-US" sz="2000" b="1" dirty="0">
                <a:latin typeface="微軟正黑體" panose="020B0604030504040204" pitchFamily="34" charset="-120"/>
                <a:ea typeface="微軟正黑體" panose="020B0604030504040204" pitchFamily="34" charset="-120"/>
              </a:rPr>
              <a:t>大法</a:t>
            </a: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的掛曆、地圖</a:t>
            </a:r>
            <a:endParaRPr kumimoji="0" lang="en-US" altLang="zh-TW" sz="2000" b="1" dirty="0">
              <a:latin typeface="微軟正黑體" panose="020B0604030504040204" pitchFamily="34" charset="-120"/>
              <a:ea typeface="微軟正黑體" panose="020B0604030504040204" pitchFamily="34" charset="-120"/>
            </a:endParaRPr>
          </a:p>
        </p:txBody>
      </p:sp>
      <p:sp>
        <p:nvSpPr>
          <p:cNvPr id="11" name="橢圓 10"/>
          <p:cNvSpPr/>
          <p:nvPr/>
        </p:nvSpPr>
        <p:spPr>
          <a:xfrm>
            <a:off x="6300788" y="2136775"/>
            <a:ext cx="1135062" cy="1152525"/>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2" name="文字方塊 11"/>
          <p:cNvSpPr txBox="1"/>
          <p:nvPr/>
        </p:nvSpPr>
        <p:spPr>
          <a:xfrm>
            <a:off x="1679575" y="5253038"/>
            <a:ext cx="1466850" cy="40005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fontAlgn="auto">
              <a:spcBef>
                <a:spcPts val="0"/>
              </a:spcBef>
              <a:spcAft>
                <a:spcPts val="0"/>
              </a:spcAft>
              <a:defRPr/>
            </a:pPr>
            <a:r>
              <a:rPr kumimoji="0" lang="zh-TW" altLang="en-US" sz="2000" b="1" dirty="0">
                <a:solidFill>
                  <a:srgbClr val="C00000"/>
                </a:solidFill>
                <a:latin typeface="微軟正黑體" panose="020B0604030504040204" pitchFamily="34" charset="-120"/>
                <a:ea typeface="微軟正黑體" panose="020B0604030504040204" pitchFamily="34" charset="-120"/>
              </a:rPr>
              <a:t>汙</a:t>
            </a:r>
            <a:r>
              <a:rPr kumimoji="0" lang="zh-TW" altLang="en-US" sz="2000" b="1" dirty="0">
                <a:solidFill>
                  <a:srgbClr val="C00000"/>
                </a:solidFill>
                <a:latin typeface="微軟正黑體" panose="020B0604030504040204" pitchFamily="34" charset="-120"/>
                <a:ea typeface="微軟正黑體" panose="020B0604030504040204" pitchFamily="34" charset="-120"/>
              </a:rPr>
              <a:t>衊</a:t>
            </a:r>
            <a:r>
              <a:rPr kumimoji="0" lang="zh-TW" altLang="en-US" sz="2000" b="1" dirty="0">
                <a:latin typeface="微軟正黑體" panose="020B0604030504040204" pitchFamily="34" charset="-120"/>
                <a:ea typeface="微軟正黑體" panose="020B0604030504040204" pitchFamily="34" charset="-120"/>
              </a:rPr>
              <a:t>真相幣</a:t>
            </a:r>
            <a:endParaRPr kumimoji="0" lang="en-US" altLang="zh-TW" sz="2000" b="1" dirty="0">
              <a:latin typeface="微軟正黑體" panose="020B0604030504040204" pitchFamily="34" charset="-120"/>
              <a:ea typeface="微軟正黑體" panose="020B0604030504040204" pitchFamily="34" charset="-120"/>
            </a:endParaRPr>
          </a:p>
        </p:txBody>
      </p:sp>
      <p:sp>
        <p:nvSpPr>
          <p:cNvPr id="13" name="橢圓 12"/>
          <p:cNvSpPr/>
          <p:nvPr/>
        </p:nvSpPr>
        <p:spPr>
          <a:xfrm>
            <a:off x="3995738" y="1758950"/>
            <a:ext cx="936625" cy="973138"/>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4" name="文字方塊 13"/>
          <p:cNvSpPr txBox="1"/>
          <p:nvPr/>
        </p:nvSpPr>
        <p:spPr>
          <a:xfrm>
            <a:off x="4314825" y="817563"/>
            <a:ext cx="1722438" cy="706437"/>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fontAlgn="auto">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「敲門行動」</a:t>
            </a: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dirty="0">
                <a:solidFill>
                  <a:srgbClr val="C00000"/>
                </a:solidFill>
                <a:latin typeface="微軟正黑體" panose="020B0604030504040204" pitchFamily="34" charset="-120"/>
                <a:ea typeface="微軟正黑體" panose="020B0604030504040204" pitchFamily="34" charset="-120"/>
              </a:rPr>
              <a:t>騷擾</a:t>
            </a:r>
            <a:r>
              <a:rPr kumimoji="0" lang="zh-TW" altLang="en-US" sz="2000" b="1" dirty="0">
                <a:latin typeface="微軟正黑體" panose="020B0604030504040204" pitchFamily="34" charset="-120"/>
                <a:ea typeface="微軟正黑體" panose="020B0604030504040204" pitchFamily="34" charset="-120"/>
              </a:rPr>
              <a:t>大法弟子</a:t>
            </a:r>
            <a:endParaRPr kumimoji="0" lang="en-US" altLang="zh-TW" sz="2000" b="1" dirty="0">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矩形 2"/>
          <p:cNvSpPr>
            <a:spLocks noChangeArrowheads="1"/>
          </p:cNvSpPr>
          <p:nvPr/>
        </p:nvSpPr>
        <p:spPr bwMode="auto">
          <a:xfrm>
            <a:off x="250825" y="115888"/>
            <a:ext cx="4033838" cy="585787"/>
          </a:xfrm>
          <a:prstGeom prst="rect">
            <a:avLst/>
          </a:prstGeom>
          <a:noFill/>
          <a:ln w="9525">
            <a:noFill/>
            <a:miter lim="800000"/>
            <a:headEnd/>
            <a:tailEnd/>
          </a:ln>
        </p:spPr>
        <p:txBody>
          <a:bodyPr>
            <a:spAutoFit/>
          </a:bodyPr>
          <a:lstStyle/>
          <a:p>
            <a:r>
              <a:rPr kumimoji="0" lang="en-US" altLang="zh-TW" sz="3200" b="1">
                <a:latin typeface="微軟正黑體" pitchFamily="34" charset="-120"/>
                <a:ea typeface="微軟正黑體" pitchFamily="34" charset="-120"/>
              </a:rPr>
              <a:t>11-1. </a:t>
            </a:r>
            <a:r>
              <a:rPr kumimoji="0" lang="zh-TW" altLang="en-US" sz="3200" b="1">
                <a:latin typeface="微軟正黑體" pitchFamily="34" charset="-120"/>
                <a:ea typeface="微軟正黑體" pitchFamily="34" charset="-120"/>
              </a:rPr>
              <a:t>山东专案一</a:t>
            </a:r>
            <a:endParaRPr kumimoji="0" lang="en-US" altLang="zh-TW" sz="3200" b="1">
              <a:latin typeface="微軟正黑體" pitchFamily="34" charset="-120"/>
              <a:ea typeface="微軟正黑體" pitchFamily="34" charset="-120"/>
            </a:endParaRPr>
          </a:p>
        </p:txBody>
      </p:sp>
      <p:sp>
        <p:nvSpPr>
          <p:cNvPr id="8" name="矩形 7"/>
          <p:cNvSpPr/>
          <p:nvPr/>
        </p:nvSpPr>
        <p:spPr>
          <a:xfrm>
            <a:off x="244475" y="942975"/>
            <a:ext cx="8786813" cy="3238500"/>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33795" name="矩形 10"/>
          <p:cNvSpPr>
            <a:spLocks noChangeArrowheads="1"/>
          </p:cNvSpPr>
          <p:nvPr/>
        </p:nvSpPr>
        <p:spPr bwMode="auto">
          <a:xfrm>
            <a:off x="534988" y="1066800"/>
            <a:ext cx="8204200" cy="3170238"/>
          </a:xfrm>
          <a:prstGeom prst="rect">
            <a:avLst/>
          </a:prstGeom>
          <a:noFill/>
          <a:ln w="9525">
            <a:noFill/>
            <a:miter lim="800000"/>
            <a:headEnd/>
            <a:tailEnd/>
          </a:ln>
        </p:spPr>
        <p:txBody>
          <a:bodyPr>
            <a:spAutoFit/>
          </a:bodyPr>
          <a:lstStyle/>
          <a:p>
            <a:r>
              <a:rPr kumimoji="0" lang="zh-TW" altLang="en-US" sz="2200" b="1">
                <a:solidFill>
                  <a:srgbClr val="000000"/>
                </a:solidFill>
                <a:latin typeface="微軟正黑體" pitchFamily="34" charset="-120"/>
                <a:ea typeface="微軟正黑體" pitchFamily="34" charset="-120"/>
              </a:rPr>
              <a:t>地点：</a:t>
            </a:r>
            <a:r>
              <a:rPr kumimoji="0" lang="zh-TW" altLang="zh-TW" sz="2400">
                <a:latin typeface="微軟正黑體" pitchFamily="34" charset="-120"/>
                <a:ea typeface="微軟正黑體" pitchFamily="34" charset="-120"/>
              </a:rPr>
              <a:t>聊城市、茌平县</a:t>
            </a:r>
            <a:endParaRPr kumimoji="0" lang="en-US" altLang="zh-TW" sz="2400">
              <a:latin typeface="微軟正黑體" pitchFamily="34" charset="-120"/>
              <a:ea typeface="微軟正黑體" pitchFamily="34" charset="-120"/>
            </a:endParaRPr>
          </a:p>
          <a:p>
            <a:endParaRPr kumimoji="0" lang="en-US" altLang="zh-TW" sz="2200">
              <a:solidFill>
                <a:srgbClr val="000000"/>
              </a:solidFill>
              <a:latin typeface="微軟正黑體" pitchFamily="34" charset="-120"/>
              <a:ea typeface="微軟正黑體" pitchFamily="34" charset="-120"/>
            </a:endParaRPr>
          </a:p>
          <a:p>
            <a:r>
              <a:rPr kumimoji="0" lang="zh-TW" altLang="en-US" sz="2200" b="1">
                <a:solidFill>
                  <a:srgbClr val="C00000"/>
                </a:solidFill>
                <a:latin typeface="微軟正黑體" pitchFamily="34" charset="-120"/>
                <a:ea typeface="微軟正黑體" pitchFamily="34" charset="-120"/>
              </a:rPr>
              <a:t>性质：</a:t>
            </a:r>
            <a:r>
              <a:rPr kumimoji="0" lang="zh-TW" altLang="en-US" sz="2200">
                <a:solidFill>
                  <a:srgbClr val="C00000"/>
                </a:solidFill>
                <a:latin typeface="微軟正黑體" pitchFamily="34" charset="-120"/>
                <a:ea typeface="微軟正黑體" pitchFamily="34" charset="-120"/>
              </a:rPr>
              <a:t>污蔑 </a:t>
            </a:r>
            <a:endParaRPr kumimoji="0" lang="en-US" altLang="zh-TW" sz="2200">
              <a:solidFill>
                <a:srgbClr val="C00000"/>
              </a:solidFill>
              <a:latin typeface="微軟正黑體" pitchFamily="34" charset="-120"/>
              <a:ea typeface="微軟正黑體" pitchFamily="34" charset="-120"/>
            </a:endParaRPr>
          </a:p>
          <a:p>
            <a:endParaRPr kumimoji="0" lang="en-US" altLang="zh-TW" sz="2200">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单位：</a:t>
            </a:r>
            <a:r>
              <a:rPr kumimoji="0" lang="zh-CN" altLang="zh-TW" sz="2200">
                <a:solidFill>
                  <a:srgbClr val="000000"/>
                </a:solidFill>
                <a:latin typeface="微軟正黑體" pitchFamily="34" charset="-120"/>
                <a:ea typeface="微軟正黑體" pitchFamily="34" charset="-120"/>
              </a:rPr>
              <a:t>聊城市防范办</a:t>
            </a:r>
            <a:r>
              <a:rPr kumimoji="0" lang="zh-TW" altLang="en-US" sz="2200">
                <a:solidFill>
                  <a:srgbClr val="000000"/>
                </a:solidFill>
                <a:latin typeface="微軟正黑體" pitchFamily="34" charset="-120"/>
                <a:ea typeface="微軟正黑體" pitchFamily="34" charset="-120"/>
              </a:rPr>
              <a:t>、</a:t>
            </a:r>
            <a:r>
              <a:rPr kumimoji="0" lang="zh-CN" altLang="zh-TW" sz="2200">
                <a:solidFill>
                  <a:srgbClr val="000000"/>
                </a:solidFill>
                <a:latin typeface="微軟正黑體" pitchFamily="34" charset="-120"/>
                <a:ea typeface="微軟正黑體" pitchFamily="34" charset="-120"/>
              </a:rPr>
              <a:t>茌平县防范办</a:t>
            </a:r>
            <a:endParaRPr kumimoji="0" lang="en-US" altLang="zh-CN" sz="2200">
              <a:solidFill>
                <a:srgbClr val="000000"/>
              </a:solidFill>
              <a:latin typeface="微軟正黑體" pitchFamily="34" charset="-120"/>
              <a:ea typeface="微軟正黑體" pitchFamily="34" charset="-120"/>
            </a:endParaRPr>
          </a:p>
          <a:p>
            <a:endParaRPr kumimoji="0" lang="en-US" altLang="zh-CN" sz="2200">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情况：</a:t>
            </a:r>
            <a:r>
              <a:rPr kumimoji="0" lang="zh-TW" altLang="en-US" sz="2200">
                <a:solidFill>
                  <a:srgbClr val="000000"/>
                </a:solidFill>
                <a:latin typeface="微軟正黑體" pitchFamily="34" charset="-120"/>
                <a:ea typeface="微軟正黑體" pitchFamily="34" charset="-120"/>
              </a:rPr>
              <a:t>印制了大量污蔑法轮功的挂历与地图，再交由各个乡、镇、             街道办派发给当地民众</a:t>
            </a:r>
            <a:endParaRPr kumimoji="0" lang="en-US" altLang="zh-TW" sz="2200">
              <a:solidFill>
                <a:srgbClr val="000000"/>
              </a:solidFill>
              <a:latin typeface="微軟正黑體" pitchFamily="34" charset="-120"/>
              <a:ea typeface="微軟正黑體" pitchFamily="34" charset="-120"/>
            </a:endParaRPr>
          </a:p>
          <a:p>
            <a:endParaRPr kumimoji="0" lang="en-US" altLang="zh-TW" sz="2200">
              <a:solidFill>
                <a:srgbClr val="000000"/>
              </a:solidFill>
              <a:latin typeface="微軟正黑體" pitchFamily="34" charset="-120"/>
              <a:ea typeface="微軟正黑體" pitchFamily="34" charset="-120"/>
            </a:endParaRPr>
          </a:p>
        </p:txBody>
      </p:sp>
      <p:sp>
        <p:nvSpPr>
          <p:cNvPr id="13" name="矩形 12"/>
          <p:cNvSpPr/>
          <p:nvPr/>
        </p:nvSpPr>
        <p:spPr>
          <a:xfrm>
            <a:off x="250825" y="4437063"/>
            <a:ext cx="8772525" cy="2305050"/>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您知道吗？</a:t>
            </a:r>
            <a:r>
              <a:rPr kumimoji="0" lang="zh-CN" altLang="zh-TW" sz="2000" b="1">
                <a:solidFill>
                  <a:srgbClr val="C00000"/>
                </a:solidFill>
                <a:latin typeface="微軟正黑體" panose="020B0604030504040204" pitchFamily="34" charset="-120"/>
                <a:ea typeface="微軟正黑體" panose="020B0604030504040204" pitchFamily="34" charset="-120"/>
              </a:rPr>
              <a:t>聊城市</a:t>
            </a:r>
            <a:r>
              <a:rPr kumimoji="0" lang="zh-CN" altLang="zh-TW" sz="2000">
                <a:latin typeface="微軟正黑體" panose="020B0604030504040204" pitchFamily="34" charset="-120"/>
                <a:ea typeface="微軟正黑體" panose="020B0604030504040204" pitchFamily="34" charset="-120"/>
              </a:rPr>
              <a:t>有不少官员因迫害法轮功被国际追查，包括</a:t>
            </a:r>
            <a:endParaRPr kumimoji="0" lang="en-US" altLang="zh-CN"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zh-TW" sz="2000">
                <a:latin typeface="微軟正黑體" panose="020B0604030504040204" pitchFamily="34" charset="-120"/>
                <a:ea typeface="微軟正黑體" panose="020B0604030504040204" pitchFamily="34" charset="-120"/>
              </a:rPr>
              <a:t>聊</a:t>
            </a:r>
            <a:r>
              <a:rPr kumimoji="0" lang="zh-CN" altLang="zh-TW" sz="2000">
                <a:latin typeface="微軟正黑體" panose="020B0604030504040204" pitchFamily="34" charset="-120"/>
                <a:ea typeface="微軟正黑體" panose="020B0604030504040204" pitchFamily="34" charset="-120"/>
              </a:rPr>
              <a:t>城市政法委书记</a:t>
            </a:r>
            <a:r>
              <a:rPr kumimoji="0" lang="zh-CN" altLang="zh-TW" sz="2000" b="1">
                <a:solidFill>
                  <a:srgbClr val="0070C0"/>
                </a:solidFill>
                <a:latin typeface="微軟正黑體" panose="020B0604030504040204" pitchFamily="34" charset="-120"/>
                <a:ea typeface="微軟正黑體" panose="020B0604030504040204" pitchFamily="34" charset="-120"/>
              </a:rPr>
              <a:t>刘强</a:t>
            </a:r>
            <a:r>
              <a:rPr kumimoji="0" lang="zh-CN" altLang="zh-TW" sz="2000">
                <a:latin typeface="微軟正黑體" panose="020B0604030504040204" pitchFamily="34" charset="-120"/>
                <a:ea typeface="微軟正黑體" panose="020B0604030504040204" pitchFamily="34" charset="-120"/>
              </a:rPr>
              <a:t>、</a:t>
            </a:r>
            <a:r>
              <a:rPr kumimoji="0" lang="zh-CN" altLang="zh-TW" sz="2000" dirty="0">
                <a:latin typeface="微軟正黑體" panose="020B0604030504040204" pitchFamily="34" charset="-120"/>
                <a:ea typeface="微軟正黑體" panose="020B0604030504040204" pitchFamily="34" charset="-120"/>
              </a:rPr>
              <a:t>聊</a:t>
            </a:r>
            <a:r>
              <a:rPr kumimoji="0" lang="zh-CN" altLang="zh-TW" sz="2000">
                <a:latin typeface="微軟正黑體" panose="020B0604030504040204" pitchFamily="34" charset="-120"/>
                <a:ea typeface="微軟正黑體" panose="020B0604030504040204" pitchFamily="34" charset="-120"/>
              </a:rPr>
              <a:t>城市</a:t>
            </a:r>
            <a:r>
              <a:rPr kumimoji="0" lang="en-US" altLang="zh-TW" sz="2000">
                <a:latin typeface="微軟正黑體" panose="020B0604030504040204" pitchFamily="34" charset="-120"/>
                <a:ea typeface="微軟正黑體" panose="020B0604030504040204" pitchFamily="34" charset="-120"/>
              </a:rPr>
              <a:t>610</a:t>
            </a:r>
            <a:r>
              <a:rPr kumimoji="0" lang="zh-CN" altLang="zh-TW" sz="2000">
                <a:latin typeface="微軟正黑體" panose="020B0604030504040204" pitchFamily="34" charset="-120"/>
                <a:ea typeface="微軟正黑體" panose="020B0604030504040204" pitchFamily="34" charset="-120"/>
              </a:rPr>
              <a:t>办公室主任</a:t>
            </a:r>
            <a:r>
              <a:rPr kumimoji="0" lang="zh-CN" altLang="zh-TW" sz="2000" b="1">
                <a:solidFill>
                  <a:srgbClr val="0070C0"/>
                </a:solidFill>
                <a:latin typeface="微軟正黑體" panose="020B0604030504040204" pitchFamily="34" charset="-120"/>
                <a:ea typeface="微軟正黑體" panose="020B0604030504040204" pitchFamily="34" charset="-120"/>
              </a:rPr>
              <a:t>常书彦</a:t>
            </a:r>
            <a:r>
              <a:rPr kumimoji="0" lang="zh-CN" altLang="zh-TW" sz="2000">
                <a:latin typeface="微軟正黑體" panose="020B0604030504040204" pitchFamily="34" charset="-120"/>
                <a:ea typeface="微軟正黑體" panose="020B0604030504040204" pitchFamily="34" charset="-120"/>
              </a:rPr>
              <a:t>、</a:t>
            </a:r>
            <a:r>
              <a:rPr kumimoji="0" lang="zh-CN" altLang="zh-TW" sz="2000">
                <a:latin typeface="微軟正黑體" panose="020B0604030504040204" pitchFamily="34" charset="-120"/>
                <a:ea typeface="微軟正黑體" panose="020B0604030504040204" pitchFamily="34" charset="-120"/>
              </a:rPr>
              <a:t>副</a:t>
            </a:r>
            <a:r>
              <a:rPr kumimoji="0" lang="zh-CN" altLang="zh-TW" sz="2000">
                <a:latin typeface="微軟正黑體" panose="020B0604030504040204" pitchFamily="34" charset="-120"/>
                <a:ea typeface="微軟正黑體" panose="020B0604030504040204" pitchFamily="34" charset="-120"/>
              </a:rPr>
              <a:t>主任</a:t>
            </a:r>
            <a:r>
              <a:rPr kumimoji="0" lang="zh-CN" altLang="zh-TW" sz="2000" b="1">
                <a:solidFill>
                  <a:srgbClr val="0070C0"/>
                </a:solidFill>
                <a:latin typeface="微軟正黑體" panose="020B0604030504040204" pitchFamily="34" charset="-120"/>
                <a:ea typeface="微軟正黑體" panose="020B0604030504040204" pitchFamily="34" charset="-120"/>
              </a:rPr>
              <a:t>杨国强</a:t>
            </a:r>
            <a:r>
              <a:rPr kumimoji="0" lang="zh-CN" altLang="zh-TW" sz="2000">
                <a:latin typeface="微軟正黑體" panose="020B0604030504040204" pitchFamily="34" charset="-120"/>
                <a:ea typeface="微軟正黑體" panose="020B0604030504040204" pitchFamily="34" charset="-120"/>
              </a:rPr>
              <a:t>、</a:t>
            </a:r>
            <a:endParaRPr kumimoji="0" lang="en-US" altLang="zh-CN"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zh-TW" sz="2000">
                <a:latin typeface="微軟正黑體" panose="020B0604030504040204" pitchFamily="34" charset="-120"/>
                <a:ea typeface="微軟正黑體" panose="020B0604030504040204" pitchFamily="34" charset="-120"/>
              </a:rPr>
              <a:t>茌平县</a:t>
            </a:r>
            <a:r>
              <a:rPr kumimoji="0" lang="en-US" altLang="zh-TW" sz="2000">
                <a:latin typeface="微軟正黑體" panose="020B0604030504040204" pitchFamily="34" charset="-120"/>
                <a:ea typeface="微軟正黑體" panose="020B0604030504040204" pitchFamily="34" charset="-120"/>
              </a:rPr>
              <a:t>610</a:t>
            </a:r>
            <a:r>
              <a:rPr kumimoji="0" lang="zh-CN" altLang="zh-TW" sz="2000">
                <a:latin typeface="微軟正黑體" panose="020B0604030504040204" pitchFamily="34" charset="-120"/>
                <a:ea typeface="微軟正黑體" panose="020B0604030504040204" pitchFamily="34" charset="-120"/>
              </a:rPr>
              <a:t>办公室主任</a:t>
            </a:r>
            <a:r>
              <a:rPr kumimoji="0" lang="zh-CN" altLang="zh-TW" sz="2000" b="1">
                <a:solidFill>
                  <a:srgbClr val="0070C0"/>
                </a:solidFill>
                <a:latin typeface="微軟正黑體" panose="020B0604030504040204" pitchFamily="34" charset="-120"/>
                <a:ea typeface="微軟正黑體" panose="020B0604030504040204" pitchFamily="34" charset="-120"/>
              </a:rPr>
              <a:t>桑</a:t>
            </a:r>
            <a:r>
              <a:rPr kumimoji="0" lang="zh-CN" altLang="zh-TW" sz="2000" b="1">
                <a:solidFill>
                  <a:srgbClr val="0070C0"/>
                </a:solidFill>
                <a:latin typeface="微軟正黑體" panose="020B0604030504040204" pitchFamily="34" charset="-120"/>
                <a:ea typeface="微軟正黑體" panose="020B0604030504040204" pitchFamily="34" charset="-120"/>
              </a:rPr>
              <a:t>士</a:t>
            </a:r>
            <a:r>
              <a:rPr kumimoji="0" lang="zh-CN" altLang="zh-TW" sz="2000" b="1">
                <a:solidFill>
                  <a:srgbClr val="0070C0"/>
                </a:solidFill>
                <a:latin typeface="微軟正黑體" panose="020B0604030504040204" pitchFamily="34" charset="-120"/>
                <a:ea typeface="微軟正黑體" panose="020B0604030504040204" pitchFamily="34" charset="-120"/>
              </a:rPr>
              <a:t>峰</a:t>
            </a:r>
            <a:r>
              <a:rPr kumimoji="0" lang="zh-CN" altLang="zh-TW" sz="2000">
                <a:latin typeface="微軟正黑體" panose="020B0604030504040204" pitchFamily="34" charset="-120"/>
                <a:ea typeface="微軟正黑體" panose="020B0604030504040204" pitchFamily="34" charset="-120"/>
              </a:rPr>
              <a:t>、茌平县国保大队队长</a:t>
            </a:r>
            <a:r>
              <a:rPr kumimoji="0" lang="zh-CN" altLang="zh-TW" sz="2000" b="1">
                <a:solidFill>
                  <a:srgbClr val="0070C0"/>
                </a:solidFill>
                <a:latin typeface="微軟正黑體" panose="020B0604030504040204" pitchFamily="34" charset="-120"/>
                <a:ea typeface="微軟正黑體" panose="020B0604030504040204" pitchFamily="34" charset="-120"/>
              </a:rPr>
              <a:t>马瑞金</a:t>
            </a:r>
            <a:r>
              <a:rPr kumimoji="0" lang="zh-CN" altLang="zh-TW" sz="2000">
                <a:latin typeface="微軟正黑體" panose="020B0604030504040204" pitchFamily="34" charset="-120"/>
                <a:ea typeface="微軟正黑體" panose="020B0604030504040204" pitchFamily="34" charset="-120"/>
              </a:rPr>
              <a:t>等</a:t>
            </a:r>
            <a:r>
              <a:rPr kumimoji="0" lang="zh-CN" altLang="zh-TW" sz="2000" dirty="0">
                <a:latin typeface="微軟正黑體" panose="020B0604030504040204" pitchFamily="34" charset="-120"/>
                <a:ea typeface="微軟正黑體" panose="020B0604030504040204" pitchFamily="34" charset="-120"/>
              </a:rPr>
              <a:t>人</a:t>
            </a:r>
            <a:r>
              <a:rPr kumimoji="0" lang="zh-TW" altLang="en-US" sz="2000" dirty="0">
                <a:latin typeface="微軟正黑體" panose="020B0604030504040204" pitchFamily="34" charset="-120"/>
                <a:ea typeface="微軟正黑體" panose="020B0604030504040204" pitchFamily="34" charset="-120"/>
              </a:rPr>
              <a:t>。</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而且到目前为止</a:t>
            </a:r>
            <a:r>
              <a:rPr kumimoji="0" lang="zh-CN" altLang="en-US" sz="2000">
                <a:latin typeface="微軟正黑體" panose="020B0604030504040204" pitchFamily="34" charset="-120"/>
                <a:ea typeface="微軟正黑體" panose="020B0604030504040204" pitchFamily="34" charset="-120"/>
              </a:rPr>
              <a:t>，山东省有</a:t>
            </a:r>
            <a:r>
              <a:rPr kumimoji="0" lang="en-US" altLang="zh-CN" sz="2000" b="1">
                <a:solidFill>
                  <a:srgbClr val="C00000"/>
                </a:solidFill>
                <a:latin typeface="微軟正黑體" panose="020B0604030504040204" pitchFamily="34" charset="-120"/>
                <a:ea typeface="微軟正黑體" panose="020B0604030504040204" pitchFamily="34" charset="-120"/>
              </a:rPr>
              <a:t>4220</a:t>
            </a:r>
            <a:r>
              <a:rPr kumimoji="0" lang="zh-CN" altLang="en-US" sz="2000" b="1">
                <a:solidFill>
                  <a:srgbClr val="C00000"/>
                </a:solidFill>
                <a:latin typeface="微軟正黑體" panose="020B0604030504040204" pitchFamily="34" charset="-120"/>
                <a:ea typeface="微軟正黑體" panose="020B0604030504040204" pitchFamily="34" charset="-120"/>
              </a:rPr>
              <a:t>名</a:t>
            </a:r>
            <a:r>
              <a:rPr kumimoji="0" lang="zh-CN" altLang="en-US" sz="2000">
                <a:latin typeface="微軟正黑體" panose="020B0604030504040204" pitchFamily="34" charset="-120"/>
                <a:ea typeface="微軟正黑體" panose="020B0604030504040204" pitchFamily="34" charset="-120"/>
              </a:rPr>
              <a:t>的公检法司</a:t>
            </a:r>
            <a:r>
              <a:rPr kumimoji="0" lang="zh-TW" altLang="en-US" sz="2000">
                <a:latin typeface="微軟正黑體" panose="020B0604030504040204" pitchFamily="34" charset="-120"/>
                <a:ea typeface="微軟正黑體" panose="020B0604030504040204" pitchFamily="34" charset="-120"/>
              </a:rPr>
              <a:t>、教育界、媒体界</a:t>
            </a:r>
            <a:r>
              <a:rPr kumimoji="0" lang="zh-CN" altLang="en-US" sz="2000">
                <a:latin typeface="微軟正黑體" panose="020B0604030504040204" pitchFamily="34" charset="-120"/>
                <a:ea typeface="微軟正黑體" panose="020B0604030504040204" pitchFamily="34" charset="-120"/>
              </a:rPr>
              <a:t>等人员因迫害法轮功学员，被海外组织“追查国际”立案追查</a:t>
            </a:r>
            <a:endParaRPr kumimoji="0" lang="zh-TW" altLang="en-US" sz="2000" dirty="0">
              <a:latin typeface="微軟正黑體" panose="020B0604030504040204" pitchFamily="34" charset="-120"/>
              <a:ea typeface="微軟正黑體" panose="020B0604030504040204" pitchFamily="34" charset="-120"/>
            </a:endParaRPr>
          </a:p>
        </p:txBody>
      </p:sp>
      <p:sp>
        <p:nvSpPr>
          <p:cNvPr id="14" name="矩形 13"/>
          <p:cNvSpPr/>
          <p:nvPr/>
        </p:nvSpPr>
        <p:spPr>
          <a:xfrm>
            <a:off x="6227763" y="107950"/>
            <a:ext cx="2665412" cy="1736725"/>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pic>
        <p:nvPicPr>
          <p:cNvPr id="33798" name="Picture 2" descr="「山東省 地圖」的圖片搜尋結果"/>
          <p:cNvPicPr>
            <a:picLocks noChangeAspect="1" noChangeArrowheads="1"/>
          </p:cNvPicPr>
          <p:nvPr/>
        </p:nvPicPr>
        <p:blipFill>
          <a:blip r:embed="rId2"/>
          <a:srcRect l="5585" r="2003"/>
          <a:stretch>
            <a:fillRect/>
          </a:stretch>
        </p:blipFill>
        <p:spPr bwMode="auto">
          <a:xfrm>
            <a:off x="6302375" y="131763"/>
            <a:ext cx="2590800" cy="1720850"/>
          </a:xfrm>
          <a:prstGeom prst="rect">
            <a:avLst/>
          </a:prstGeom>
          <a:noFill/>
          <a:ln w="9525">
            <a:noFill/>
            <a:miter lim="800000"/>
            <a:headEnd/>
            <a:tailEnd/>
          </a:ln>
        </p:spPr>
      </p:pic>
      <p:sp>
        <p:nvSpPr>
          <p:cNvPr id="2" name="橢圓 1"/>
          <p:cNvSpPr/>
          <p:nvPr/>
        </p:nvSpPr>
        <p:spPr>
          <a:xfrm>
            <a:off x="6516688" y="719138"/>
            <a:ext cx="358775" cy="347662"/>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矩形 2"/>
          <p:cNvSpPr>
            <a:spLocks noChangeArrowheads="1"/>
          </p:cNvSpPr>
          <p:nvPr/>
        </p:nvSpPr>
        <p:spPr bwMode="auto">
          <a:xfrm>
            <a:off x="250825" y="115888"/>
            <a:ext cx="3263900" cy="585787"/>
          </a:xfrm>
          <a:prstGeom prst="rect">
            <a:avLst/>
          </a:prstGeom>
          <a:noFill/>
          <a:ln w="9525">
            <a:noFill/>
            <a:miter lim="800000"/>
            <a:headEnd/>
            <a:tailEnd/>
          </a:ln>
        </p:spPr>
        <p:txBody>
          <a:bodyPr>
            <a:spAutoFit/>
          </a:bodyPr>
          <a:lstStyle/>
          <a:p>
            <a:r>
              <a:rPr kumimoji="0" lang="en-US" altLang="zh-TW" sz="3200" b="1">
                <a:latin typeface="微軟正黑體" pitchFamily="34" charset="-120"/>
                <a:ea typeface="微軟正黑體" pitchFamily="34" charset="-120"/>
              </a:rPr>
              <a:t>5. </a:t>
            </a:r>
            <a:r>
              <a:rPr kumimoji="0" lang="zh-TW" altLang="en-US" sz="3200" b="1">
                <a:latin typeface="微軟正黑體" pitchFamily="34" charset="-120"/>
                <a:ea typeface="微軟正黑體" pitchFamily="34" charset="-120"/>
              </a:rPr>
              <a:t>山東專案一</a:t>
            </a:r>
            <a:endParaRPr kumimoji="0" lang="en-US" altLang="zh-TW" sz="3200" b="1">
              <a:latin typeface="微軟正黑體" pitchFamily="34" charset="-120"/>
              <a:ea typeface="微軟正黑體" pitchFamily="34" charset="-120"/>
            </a:endParaRPr>
          </a:p>
        </p:txBody>
      </p:sp>
      <p:sp>
        <p:nvSpPr>
          <p:cNvPr id="34818" name="矩形 10"/>
          <p:cNvSpPr>
            <a:spLocks noChangeArrowheads="1"/>
          </p:cNvSpPr>
          <p:nvPr/>
        </p:nvSpPr>
        <p:spPr bwMode="auto">
          <a:xfrm>
            <a:off x="271463" y="1341438"/>
            <a:ext cx="4392612" cy="1200150"/>
          </a:xfrm>
          <a:prstGeom prst="rect">
            <a:avLst/>
          </a:prstGeom>
          <a:noFill/>
          <a:ln w="9525">
            <a:noFill/>
            <a:miter lim="800000"/>
            <a:headEnd/>
            <a:tailEnd/>
          </a:ln>
        </p:spPr>
        <p:txBody>
          <a:bodyPr>
            <a:spAutoFit/>
          </a:bodyPr>
          <a:lstStyle/>
          <a:p>
            <a:r>
              <a:rPr kumimoji="0" lang="zh-TW" altLang="zh-TW" sz="2400" b="1">
                <a:solidFill>
                  <a:srgbClr val="C00000"/>
                </a:solidFill>
                <a:latin typeface="微軟正黑體" pitchFamily="34" charset="-120"/>
                <a:ea typeface="微軟正黑體" pitchFamily="34" charset="-120"/>
              </a:rPr>
              <a:t>聊城市</a:t>
            </a:r>
            <a:r>
              <a:rPr kumimoji="0" lang="en-US" altLang="zh-TW" sz="2400" b="1">
                <a:latin typeface="微軟正黑體" pitchFamily="34" charset="-120"/>
                <a:ea typeface="微軟正黑體" pitchFamily="34" charset="-120"/>
              </a:rPr>
              <a:t>-</a:t>
            </a:r>
            <a:r>
              <a:rPr kumimoji="0" lang="zh-TW" altLang="en-US" sz="2400" b="1">
                <a:latin typeface="微軟正黑體" pitchFamily="34" charset="-120"/>
                <a:ea typeface="微軟正黑體" pitchFamily="34" charset="-120"/>
              </a:rPr>
              <a:t>涉嫌活摘的医院名单</a:t>
            </a:r>
            <a:endParaRPr kumimoji="0" lang="en-US" altLang="zh-TW" sz="2400" b="1">
              <a:latin typeface="微軟正黑體" pitchFamily="34" charset="-120"/>
              <a:ea typeface="微軟正黑體" pitchFamily="34" charset="-120"/>
            </a:endParaRPr>
          </a:p>
          <a:p>
            <a:r>
              <a:rPr kumimoji="0" lang="zh-CN" altLang="en-US" sz="2400">
                <a:solidFill>
                  <a:srgbClr val="000000"/>
                </a:solidFill>
                <a:latin typeface="微軟正黑體" pitchFamily="34" charset="-120"/>
                <a:ea typeface="微軟正黑體" pitchFamily="34" charset="-120"/>
              </a:rPr>
              <a:t>聊城市人民医院</a:t>
            </a:r>
            <a:br>
              <a:rPr kumimoji="0" lang="zh-CN" altLang="en-US" sz="2400">
                <a:solidFill>
                  <a:srgbClr val="000000"/>
                </a:solidFill>
                <a:latin typeface="微軟正黑體" pitchFamily="34" charset="-120"/>
                <a:ea typeface="微軟正黑體" pitchFamily="34" charset="-120"/>
              </a:rPr>
            </a:br>
            <a:r>
              <a:rPr kumimoji="0" lang="zh-CN" altLang="en-US" sz="2400">
                <a:solidFill>
                  <a:srgbClr val="000000"/>
                </a:solidFill>
                <a:latin typeface="微軟正黑體" pitchFamily="34" charset="-120"/>
                <a:ea typeface="微軟正黑體" pitchFamily="34" charset="-120"/>
              </a:rPr>
              <a:t>聊城市第二人民医院</a:t>
            </a:r>
            <a:endParaRPr kumimoji="0" lang="en-US" altLang="zh-CN" sz="2400">
              <a:solidFill>
                <a:srgbClr val="000000"/>
              </a:solidFill>
              <a:latin typeface="微軟正黑體" pitchFamily="34" charset="-120"/>
              <a:ea typeface="微軟正黑體" pitchFamily="34" charset="-120"/>
            </a:endParaRPr>
          </a:p>
        </p:txBody>
      </p:sp>
      <p:sp>
        <p:nvSpPr>
          <p:cNvPr id="14" name="矩形 13"/>
          <p:cNvSpPr/>
          <p:nvPr/>
        </p:nvSpPr>
        <p:spPr>
          <a:xfrm>
            <a:off x="6370638" y="1196975"/>
            <a:ext cx="2663825" cy="1736725"/>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pic>
        <p:nvPicPr>
          <p:cNvPr id="34820" name="Picture 2" descr="「山東省 地圖」的圖片搜尋結果"/>
          <p:cNvPicPr>
            <a:picLocks noChangeAspect="1" noChangeArrowheads="1"/>
          </p:cNvPicPr>
          <p:nvPr/>
        </p:nvPicPr>
        <p:blipFill>
          <a:blip r:embed="rId2"/>
          <a:srcRect l="5585" r="2003"/>
          <a:stretch>
            <a:fillRect/>
          </a:stretch>
        </p:blipFill>
        <p:spPr bwMode="auto">
          <a:xfrm>
            <a:off x="6407150" y="1125538"/>
            <a:ext cx="2590800" cy="1720850"/>
          </a:xfrm>
          <a:prstGeom prst="rect">
            <a:avLst/>
          </a:prstGeom>
          <a:noFill/>
          <a:ln w="9525">
            <a:noFill/>
            <a:miter lim="800000"/>
            <a:headEnd/>
            <a:tailEnd/>
          </a:ln>
        </p:spPr>
      </p:pic>
      <p:sp>
        <p:nvSpPr>
          <p:cNvPr id="2" name="橢圓 1"/>
          <p:cNvSpPr/>
          <p:nvPr/>
        </p:nvSpPr>
        <p:spPr>
          <a:xfrm>
            <a:off x="6659563" y="1717675"/>
            <a:ext cx="360362" cy="347663"/>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34822" name="矩形 5"/>
          <p:cNvSpPr>
            <a:spLocks noChangeArrowheads="1"/>
          </p:cNvSpPr>
          <p:nvPr/>
        </p:nvSpPr>
        <p:spPr bwMode="auto">
          <a:xfrm>
            <a:off x="271463" y="3213100"/>
            <a:ext cx="8480425" cy="1938338"/>
          </a:xfrm>
          <a:prstGeom prst="rect">
            <a:avLst/>
          </a:prstGeom>
          <a:noFill/>
          <a:ln w="9525">
            <a:noFill/>
            <a:miter lim="800000"/>
            <a:headEnd/>
            <a:tailEnd/>
          </a:ln>
        </p:spPr>
        <p:txBody>
          <a:bodyPr>
            <a:spAutoFit/>
          </a:bodyPr>
          <a:lstStyle/>
          <a:p>
            <a:r>
              <a:rPr kumimoji="0" lang="zh-TW" altLang="en-US" sz="2000">
                <a:solidFill>
                  <a:srgbClr val="000000"/>
                </a:solidFill>
                <a:latin typeface="微軟正黑體" pitchFamily="34" charset="-120"/>
                <a:ea typeface="微軟正黑體" pitchFamily="34" charset="-120"/>
              </a:rPr>
              <a:t>截至</a:t>
            </a:r>
            <a:r>
              <a:rPr kumimoji="0" lang="en-US" altLang="zh-TW" sz="2000">
                <a:solidFill>
                  <a:srgbClr val="000000"/>
                </a:solidFill>
                <a:latin typeface="微軟正黑體" pitchFamily="34" charset="-120"/>
                <a:ea typeface="微軟正黑體" pitchFamily="34" charset="-120"/>
              </a:rPr>
              <a:t>2014</a:t>
            </a:r>
            <a:r>
              <a:rPr kumimoji="0" lang="zh-TW" altLang="en-US" sz="2000">
                <a:solidFill>
                  <a:srgbClr val="000000"/>
                </a:solidFill>
                <a:latin typeface="微軟正黑體" pitchFamily="34" charset="-120"/>
                <a:ea typeface="微軟正黑體" pitchFamily="34" charset="-120"/>
              </a:rPr>
              <a:t>年底，追查国际公布了</a:t>
            </a:r>
            <a:r>
              <a:rPr kumimoji="0" lang="zh-TW" altLang="en-US" sz="2000" b="1">
                <a:solidFill>
                  <a:srgbClr val="0070C0"/>
                </a:solidFill>
                <a:latin typeface="微軟正黑體" pitchFamily="34" charset="-120"/>
                <a:ea typeface="微軟正黑體" pitchFamily="34" charset="-120"/>
              </a:rPr>
              <a:t>山东省</a:t>
            </a:r>
            <a:r>
              <a:rPr kumimoji="0" lang="zh-TW" altLang="en-US" sz="2000">
                <a:solidFill>
                  <a:srgbClr val="000000"/>
                </a:solidFill>
                <a:latin typeface="微軟正黑體" pitchFamily="34" charset="-120"/>
                <a:ea typeface="微軟正黑體" pitchFamily="34" charset="-120"/>
              </a:rPr>
              <a:t>涉嫌参与活摘法轮功学员器官的</a:t>
            </a:r>
            <a:endParaRPr kumimoji="0" lang="en-US" altLang="zh-TW" sz="2000">
              <a:solidFill>
                <a:srgbClr val="000000"/>
              </a:solidFill>
              <a:latin typeface="微軟正黑體" pitchFamily="34" charset="-120"/>
              <a:ea typeface="微軟正黑體" pitchFamily="34" charset="-120"/>
            </a:endParaRPr>
          </a:p>
          <a:p>
            <a:r>
              <a:rPr kumimoji="0" lang="en-US" altLang="zh-TW" sz="2000">
                <a:solidFill>
                  <a:srgbClr val="C00000"/>
                </a:solidFill>
                <a:latin typeface="微軟正黑體" pitchFamily="34" charset="-120"/>
                <a:ea typeface="微軟正黑體" pitchFamily="34" charset="-120"/>
              </a:rPr>
              <a:t>87</a:t>
            </a:r>
            <a:r>
              <a:rPr kumimoji="0" lang="zh-TW" altLang="en-US" sz="2000" b="1">
                <a:solidFill>
                  <a:srgbClr val="C00000"/>
                </a:solidFill>
                <a:latin typeface="微軟正黑體" pitchFamily="34" charset="-120"/>
                <a:ea typeface="微軟正黑體" pitchFamily="34" charset="-120"/>
              </a:rPr>
              <a:t>家</a:t>
            </a:r>
            <a:r>
              <a:rPr kumimoji="0" lang="zh-TW" altLang="en-US" sz="2000" b="1">
                <a:solidFill>
                  <a:srgbClr val="0070C0"/>
                </a:solidFill>
                <a:latin typeface="微軟正黑體" pitchFamily="34" charset="-120"/>
                <a:ea typeface="微軟正黑體" pitchFamily="34" charset="-120"/>
              </a:rPr>
              <a:t>医院、</a:t>
            </a:r>
            <a:r>
              <a:rPr kumimoji="0" lang="en-US" altLang="zh-TW" sz="2000" b="1">
                <a:solidFill>
                  <a:srgbClr val="C00000"/>
                </a:solidFill>
                <a:latin typeface="微軟正黑體" pitchFamily="34" charset="-120"/>
                <a:ea typeface="微軟正黑體" pitchFamily="34" charset="-120"/>
              </a:rPr>
              <a:t>656</a:t>
            </a:r>
            <a:r>
              <a:rPr kumimoji="0" lang="zh-TW" altLang="en-US" sz="2000" b="1">
                <a:solidFill>
                  <a:srgbClr val="C00000"/>
                </a:solidFill>
                <a:latin typeface="微軟正黑體" pitchFamily="34" charset="-120"/>
                <a:ea typeface="微軟正黑體" pitchFamily="34" charset="-120"/>
              </a:rPr>
              <a:t>名</a:t>
            </a:r>
            <a:r>
              <a:rPr kumimoji="0" lang="zh-TW" altLang="en-US" sz="2000" b="1">
                <a:solidFill>
                  <a:srgbClr val="0070C0"/>
                </a:solidFill>
                <a:latin typeface="微軟正黑體" pitchFamily="34" charset="-120"/>
                <a:ea typeface="微軟正黑體" pitchFamily="34" charset="-120"/>
              </a:rPr>
              <a:t>医务人员</a:t>
            </a:r>
            <a:r>
              <a:rPr kumimoji="0" lang="zh-TW" altLang="en-US" sz="2000">
                <a:solidFill>
                  <a:srgbClr val="000000"/>
                </a:solidFill>
                <a:latin typeface="微軟正黑體" pitchFamily="34" charset="-120"/>
                <a:ea typeface="微軟正黑體" pitchFamily="34" charset="-120"/>
              </a:rPr>
              <a:t>名单，并将他们立案追查。</a:t>
            </a:r>
            <a:endParaRPr kumimoji="0" lang="en-US" altLang="zh-TW" sz="2000">
              <a:solidFill>
                <a:srgbClr val="000000"/>
              </a:solidFill>
              <a:latin typeface="微軟正黑體" pitchFamily="34" charset="-120"/>
              <a:ea typeface="微軟正黑體" pitchFamily="34" charset="-120"/>
            </a:endParaRPr>
          </a:p>
          <a:p>
            <a:endParaRPr kumimoji="0" lang="en-US" altLang="zh-TW" sz="2000">
              <a:solidFill>
                <a:srgbClr val="000000"/>
              </a:solidFill>
              <a:latin typeface="微軟正黑體" pitchFamily="34" charset="-120"/>
              <a:ea typeface="微軟正黑體" pitchFamily="34" charset="-120"/>
            </a:endParaRPr>
          </a:p>
          <a:p>
            <a:r>
              <a:rPr kumimoji="0" lang="zh-TW" altLang="en-US" sz="2000">
                <a:solidFill>
                  <a:srgbClr val="000000"/>
                </a:solidFill>
                <a:latin typeface="微軟正黑體" pitchFamily="34" charset="-120"/>
                <a:ea typeface="微軟正黑體" pitchFamily="34" charset="-120"/>
              </a:rPr>
              <a:t>像我们</a:t>
            </a:r>
            <a:r>
              <a:rPr kumimoji="0" lang="zh-TW" altLang="zh-TW" sz="2000" b="1">
                <a:solidFill>
                  <a:srgbClr val="C00000"/>
                </a:solidFill>
                <a:latin typeface="微軟正黑體" pitchFamily="34" charset="-120"/>
                <a:ea typeface="微軟正黑體" pitchFamily="34" charset="-120"/>
              </a:rPr>
              <a:t>聊城市</a:t>
            </a:r>
            <a:r>
              <a:rPr kumimoji="0" lang="zh-TW" altLang="en-US" sz="2000">
                <a:solidFill>
                  <a:srgbClr val="000000"/>
                </a:solidFill>
                <a:latin typeface="微軟正黑體" pitchFamily="34" charset="-120"/>
                <a:ea typeface="微軟正黑體" pitchFamily="34" charset="-120"/>
              </a:rPr>
              <a:t>的</a:t>
            </a:r>
            <a:r>
              <a:rPr kumimoji="0" lang="zh-CN" altLang="en-US" sz="2000">
                <a:solidFill>
                  <a:srgbClr val="000000"/>
                </a:solidFill>
                <a:latin typeface="微軟正黑體" pitchFamily="34" charset="-120"/>
                <a:ea typeface="微軟正黑體" pitchFamily="34" charset="-120"/>
                <a:hlinkClick r:id="rId3"/>
              </a:rPr>
              <a:t>聊城市人民医院</a:t>
            </a:r>
            <a:r>
              <a:rPr kumimoji="0" lang="zh-TW" altLang="en-US" sz="2000">
                <a:solidFill>
                  <a:srgbClr val="000000"/>
                </a:solidFill>
                <a:latin typeface="微軟正黑體" pitchFamily="34" charset="-120"/>
                <a:ea typeface="微軟正黑體" pitchFamily="34" charset="-120"/>
              </a:rPr>
              <a:t>、</a:t>
            </a:r>
            <a:r>
              <a:rPr kumimoji="0" lang="zh-CN" altLang="en-US" sz="2000">
                <a:solidFill>
                  <a:srgbClr val="000000"/>
                </a:solidFill>
                <a:latin typeface="微軟正黑體" pitchFamily="34" charset="-120"/>
                <a:ea typeface="微軟正黑體" pitchFamily="34" charset="-120"/>
                <a:hlinkClick r:id="rId3"/>
              </a:rPr>
              <a:t>聊城市第二人民医院</a:t>
            </a:r>
            <a:r>
              <a:rPr kumimoji="0" lang="zh-TW" altLang="en-US" sz="2000">
                <a:solidFill>
                  <a:srgbClr val="000000"/>
                </a:solidFill>
                <a:latin typeface="微軟正黑體" pitchFamily="34" charset="-120"/>
                <a:ea typeface="微軟正黑體" pitchFamily="34" charset="-120"/>
              </a:rPr>
              <a:t>都被国际曝光在参与活体摘取法轮功学员的人体器官</a:t>
            </a:r>
            <a:r>
              <a:rPr kumimoji="0" lang="en-US" altLang="zh-TW" sz="2000">
                <a:solidFill>
                  <a:srgbClr val="000000"/>
                </a:solidFill>
                <a:latin typeface="微軟正黑體" pitchFamily="34" charset="-120"/>
                <a:ea typeface="微軟正黑體" pitchFamily="34" charset="-120"/>
              </a:rPr>
              <a:t>….</a:t>
            </a:r>
            <a:r>
              <a:rPr kumimoji="0" lang="zh-TW" altLang="en-US" sz="2000">
                <a:solidFill>
                  <a:srgbClr val="000000"/>
                </a:solidFill>
                <a:latin typeface="微軟正黑體" pitchFamily="34" charset="-120"/>
                <a:ea typeface="微軟正黑體" pitchFamily="34" charset="-120"/>
              </a:rPr>
              <a:t>这些参与活摘的医院和医护人员都被立案追查了</a:t>
            </a:r>
            <a:r>
              <a:rPr kumimoji="0" lang="en-US" altLang="zh-TW" sz="2000">
                <a:solidFill>
                  <a:srgbClr val="000000"/>
                </a:solidFill>
                <a:latin typeface="微軟正黑體" pitchFamily="34" charset="-120"/>
                <a:ea typeface="微軟正黑體" pitchFamily="34" charset="-120"/>
              </a:rPr>
              <a:t>….</a:t>
            </a:r>
            <a:endParaRPr kumimoji="0" lang="zh-TW" altLang="en-US" sz="2000">
              <a:solidFill>
                <a:srgbClr val="000000"/>
              </a:solidFill>
              <a:latin typeface="微軟正黑體" pitchFamily="34" charset="-120"/>
              <a:ea typeface="微軟正黑體" pitchFamily="34" charset="-120"/>
            </a:endParaRPr>
          </a:p>
        </p:txBody>
      </p:sp>
      <p:grpSp>
        <p:nvGrpSpPr>
          <p:cNvPr id="34823" name="群組 14"/>
          <p:cNvGrpSpPr>
            <a:grpSpLocks/>
          </p:cNvGrpSpPr>
          <p:nvPr/>
        </p:nvGrpSpPr>
        <p:grpSpPr bwMode="auto">
          <a:xfrm>
            <a:off x="-15875" y="0"/>
            <a:ext cx="9144000" cy="1052513"/>
            <a:chOff x="0" y="-1"/>
            <a:chExt cx="9144000" cy="1052737"/>
          </a:xfrm>
        </p:grpSpPr>
        <p:pic>
          <p:nvPicPr>
            <p:cNvPr id="34824" name="Picture 4" descr="「活摘器官」的圖片搜尋結果"/>
            <p:cNvPicPr>
              <a:picLocks noChangeAspect="1" noChangeArrowheads="1"/>
            </p:cNvPicPr>
            <p:nvPr/>
          </p:nvPicPr>
          <p:blipFill>
            <a:blip r:embed="rId4"/>
            <a:srcRect t="27016" r="42154"/>
            <a:stretch>
              <a:fillRect/>
            </a:stretch>
          </p:blipFill>
          <p:spPr bwMode="auto">
            <a:xfrm>
              <a:off x="8014570" y="0"/>
              <a:ext cx="1129430" cy="1052736"/>
            </a:xfrm>
            <a:prstGeom prst="rect">
              <a:avLst/>
            </a:prstGeom>
            <a:noFill/>
            <a:ln w="9525">
              <a:noFill/>
              <a:miter lim="800000"/>
              <a:headEnd/>
              <a:tailEnd/>
            </a:ln>
          </p:spPr>
        </p:pic>
        <p:sp>
          <p:nvSpPr>
            <p:cNvPr id="17" name="矩形 16"/>
            <p:cNvSpPr/>
            <p:nvPr/>
          </p:nvSpPr>
          <p:spPr>
            <a:xfrm>
              <a:off x="0" y="-1"/>
              <a:ext cx="8015288"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11-2.</a:t>
              </a:r>
              <a:r>
                <a:rPr kumimoji="0" lang="zh-TW" altLang="en-US" sz="3200" b="1" dirty="0">
                  <a:solidFill>
                    <a:schemeClr val="bg1"/>
                  </a:solidFill>
                  <a:latin typeface="微軟正黑體" panose="020B0604030504040204" pitchFamily="34" charset="-120"/>
                  <a:ea typeface="微軟正黑體" panose="020B0604030504040204" pitchFamily="34" charset="-120"/>
                </a:rPr>
                <a:t> 聊</a:t>
              </a:r>
              <a:r>
                <a:rPr kumimoji="0" lang="zh-TW" altLang="en-US" sz="3200" b="1">
                  <a:solidFill>
                    <a:schemeClr val="bg1"/>
                  </a:solidFill>
                  <a:latin typeface="微軟正黑體" panose="020B0604030504040204" pitchFamily="34" charset="-120"/>
                  <a:ea typeface="微軟正黑體" panose="020B0604030504040204" pitchFamily="34" charset="-120"/>
                </a:rPr>
                <a:t>城市</a:t>
              </a:r>
              <a:r>
                <a:rPr kumimoji="0" lang="en-US" altLang="zh-TW" sz="3200" b="1">
                  <a:solidFill>
                    <a:schemeClr val="bg1"/>
                  </a:solidFill>
                  <a:latin typeface="微軟正黑體" panose="020B0604030504040204" pitchFamily="34" charset="-120"/>
                  <a:ea typeface="微軟正黑體" panose="020B0604030504040204" pitchFamily="34" charset="-120"/>
                </a:rPr>
                <a:t>-</a:t>
              </a:r>
              <a:r>
                <a:rPr kumimoji="0" lang="zh-TW" altLang="en-US" sz="3200" b="1">
                  <a:solidFill>
                    <a:schemeClr val="bg1"/>
                  </a:solidFill>
                  <a:latin typeface="微軟正黑體" panose="020B0604030504040204" pitchFamily="34" charset="-120"/>
                  <a:ea typeface="微軟正黑體" panose="020B0604030504040204" pitchFamily="34" charset="-120"/>
                </a:rPr>
                <a:t>涉嫌活摘器官医院名单</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2" descr="「閃電」的圖片搜尋結果"/>
          <p:cNvPicPr>
            <a:picLocks noChangeAspect="1" noChangeArrowheads="1"/>
          </p:cNvPicPr>
          <p:nvPr/>
        </p:nvPicPr>
        <p:blipFill>
          <a:blip r:embed="rId2"/>
          <a:srcRect b="85403"/>
          <a:stretch>
            <a:fillRect/>
          </a:stretch>
        </p:blipFill>
        <p:spPr bwMode="auto">
          <a:xfrm>
            <a:off x="0" y="-23813"/>
            <a:ext cx="9144000" cy="1001713"/>
          </a:xfrm>
          <a:prstGeom prst="rect">
            <a:avLst/>
          </a:prstGeom>
          <a:noFill/>
          <a:ln w="9525">
            <a:noFill/>
            <a:miter lim="800000"/>
            <a:headEnd/>
            <a:tailEnd/>
          </a:ln>
        </p:spPr>
      </p:pic>
      <p:sp>
        <p:nvSpPr>
          <p:cNvPr id="35842" name="矩形 2"/>
          <p:cNvSpPr>
            <a:spLocks noChangeArrowheads="1"/>
          </p:cNvSpPr>
          <p:nvPr/>
        </p:nvSpPr>
        <p:spPr bwMode="auto">
          <a:xfrm>
            <a:off x="319088" y="184150"/>
            <a:ext cx="4997450" cy="584200"/>
          </a:xfrm>
          <a:prstGeom prst="rect">
            <a:avLst/>
          </a:prstGeom>
          <a:noFill/>
          <a:ln w="9525">
            <a:noFill/>
            <a:miter lim="800000"/>
            <a:headEnd/>
            <a:tailEnd/>
          </a:ln>
        </p:spPr>
        <p:txBody>
          <a:bodyPr wrap="none">
            <a:spAutoFit/>
          </a:bodyPr>
          <a:lstStyle/>
          <a:p>
            <a:r>
              <a:rPr kumimoji="0" lang="en-US" altLang="zh-TW" sz="3200" b="1">
                <a:solidFill>
                  <a:schemeClr val="bg1"/>
                </a:solidFill>
                <a:latin typeface="微軟正黑體" pitchFamily="34" charset="-120"/>
                <a:ea typeface="微軟正黑體" pitchFamily="34" charset="-120"/>
              </a:rPr>
              <a:t>11-3.</a:t>
            </a:r>
            <a:r>
              <a:rPr kumimoji="0" lang="zh-TW" altLang="en-US" sz="3200" b="1">
                <a:solidFill>
                  <a:schemeClr val="bg1"/>
                </a:solidFill>
                <a:latin typeface="微軟正黑體" pitchFamily="34" charset="-120"/>
                <a:ea typeface="微軟正黑體" pitchFamily="34" charset="-120"/>
              </a:rPr>
              <a:t> 聊城市官员恶报实例</a:t>
            </a:r>
          </a:p>
        </p:txBody>
      </p:sp>
      <p:sp>
        <p:nvSpPr>
          <p:cNvPr id="4" name="矩形 3"/>
          <p:cNvSpPr/>
          <p:nvPr/>
        </p:nvSpPr>
        <p:spPr>
          <a:xfrm>
            <a:off x="206375" y="4748213"/>
            <a:ext cx="8788400" cy="1938337"/>
          </a:xfrm>
          <a:prstGeom prst="rect">
            <a:avLst/>
          </a:prstGeom>
          <a:ln>
            <a:solidFill>
              <a:schemeClr val="accent6">
                <a:lumMod val="50000"/>
              </a:schemeClr>
            </a:solidFill>
          </a:ln>
        </p:spPr>
        <p:txBody>
          <a:bodyPr>
            <a:spAutoFit/>
          </a:bodyPr>
          <a:lstStyle/>
          <a:p>
            <a:pPr fontAlgn="auto">
              <a:spcBef>
                <a:spcPts val="0"/>
              </a:spcBef>
              <a:spcAft>
                <a:spcPts val="0"/>
              </a:spcAft>
              <a:defRPr/>
            </a:pPr>
            <a:r>
              <a:rPr kumimoji="0" lang="zh-TW" altLang="zh-TW" sz="2000" b="1">
                <a:latin typeface="微軟正黑體" panose="020B0604030504040204" pitchFamily="34" charset="-120"/>
                <a:ea typeface="微軟正黑體" panose="020B0604030504040204" pitchFamily="34" charset="-120"/>
              </a:rPr>
              <a:t>山东聊城市东昌府区国保大队周生桥</a:t>
            </a:r>
            <a:r>
              <a:rPr kumimoji="0" lang="zh-TW" altLang="zh-TW" sz="2000" b="1">
                <a:solidFill>
                  <a:srgbClr val="C00000"/>
                </a:solidFill>
                <a:latin typeface="微軟正黑體" panose="020B0604030504040204" pitchFamily="34" charset="-120"/>
                <a:ea typeface="微軟正黑體" panose="020B0604030504040204" pitchFamily="34" charset="-120"/>
              </a:rPr>
              <a:t>恶行殃</a:t>
            </a:r>
            <a:r>
              <a:rPr kumimoji="0" lang="zh-TW" altLang="zh-TW" sz="2000" b="1" dirty="0">
                <a:solidFill>
                  <a:srgbClr val="C00000"/>
                </a:solidFill>
                <a:latin typeface="微軟正黑體" panose="020B0604030504040204" pitchFamily="34" charset="-120"/>
                <a:ea typeface="微軟正黑體" panose="020B0604030504040204" pitchFamily="34" charset="-120"/>
              </a:rPr>
              <a:t>及</a:t>
            </a:r>
            <a:r>
              <a:rPr kumimoji="0" lang="zh-TW" altLang="zh-TW" sz="2000" b="1" dirty="0">
                <a:solidFill>
                  <a:srgbClr val="C00000"/>
                </a:solidFill>
                <a:latin typeface="微軟正黑體" panose="020B0604030504040204" pitchFamily="34" charset="-120"/>
                <a:ea typeface="微軟正黑體" panose="020B0604030504040204" pitchFamily="34" charset="-120"/>
              </a:rPr>
              <a:t>家人</a:t>
            </a:r>
            <a:r>
              <a:rPr kumimoji="0" lang="en-US" altLang="zh-TW">
                <a:latin typeface="+mn-lt"/>
                <a:ea typeface="+mn-ea"/>
              </a:rPr>
              <a:t>【</a:t>
            </a:r>
            <a:r>
              <a:rPr kumimoji="0" lang="zh-TW" altLang="en-US">
                <a:latin typeface="+mn-lt"/>
                <a:ea typeface="+mn-ea"/>
              </a:rPr>
              <a:t>明慧网</a:t>
            </a:r>
            <a:r>
              <a:rPr kumimoji="0" lang="en-US" altLang="zh-TW">
                <a:latin typeface="+mn-lt"/>
                <a:ea typeface="+mn-ea"/>
              </a:rPr>
              <a:t>2016</a:t>
            </a:r>
            <a:r>
              <a:rPr kumimoji="0" lang="zh-TW" altLang="en-US" dirty="0">
                <a:latin typeface="+mn-lt"/>
                <a:ea typeface="+mn-ea"/>
              </a:rPr>
              <a:t>年</a:t>
            </a:r>
            <a:r>
              <a:rPr kumimoji="0" lang="en-US" altLang="zh-TW" dirty="0">
                <a:latin typeface="+mn-lt"/>
                <a:ea typeface="+mn-ea"/>
              </a:rPr>
              <a:t>3</a:t>
            </a:r>
            <a:r>
              <a:rPr kumimoji="0" lang="zh-TW" altLang="en-US" dirty="0">
                <a:latin typeface="+mn-lt"/>
                <a:ea typeface="+mn-ea"/>
              </a:rPr>
              <a:t>月</a:t>
            </a:r>
            <a:r>
              <a:rPr kumimoji="0" lang="en-US" altLang="zh-TW" dirty="0">
                <a:latin typeface="+mn-lt"/>
                <a:ea typeface="+mn-ea"/>
              </a:rPr>
              <a:t>13</a:t>
            </a:r>
            <a:r>
              <a:rPr kumimoji="0" lang="zh-TW" altLang="en-US" dirty="0">
                <a:latin typeface="+mn-lt"/>
                <a:ea typeface="+mn-ea"/>
              </a:rPr>
              <a:t>日</a:t>
            </a:r>
            <a:r>
              <a:rPr kumimoji="0" lang="en-US" altLang="zh-TW" dirty="0">
                <a:latin typeface="+mn-lt"/>
                <a:ea typeface="+mn-ea"/>
              </a:rPr>
              <a:t>】</a:t>
            </a:r>
            <a:endParaRPr kumimoji="0" lang="en-US" altLang="zh-TW"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dirty="0">
                <a:latin typeface="微軟正黑體" panose="020B0604030504040204" pitchFamily="34" charset="-120"/>
                <a:ea typeface="微軟正黑體" panose="020B0604030504040204" pitchFamily="34" charset="-120"/>
              </a:rPr>
              <a:t> </a:t>
            </a:r>
            <a:endParaRPr kumimoji="0" lang="zh-TW"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zh-TW" sz="2000">
                <a:latin typeface="微軟正黑體" panose="020B0604030504040204" pitchFamily="34" charset="-120"/>
                <a:ea typeface="微軟正黑體" panose="020B0604030504040204" pitchFamily="34" charset="-120"/>
              </a:rPr>
              <a:t>周生桥，男，现年</a:t>
            </a:r>
            <a:r>
              <a:rPr kumimoji="0" lang="en-US" altLang="zh-TW" sz="2000">
                <a:latin typeface="微軟正黑體" panose="020B0604030504040204" pitchFamily="34" charset="-120"/>
                <a:ea typeface="微軟正黑體" panose="020B0604030504040204" pitchFamily="34" charset="-120"/>
              </a:rPr>
              <a:t>44</a:t>
            </a:r>
            <a:r>
              <a:rPr kumimoji="0" lang="zh-TW" altLang="zh-TW" sz="2000">
                <a:latin typeface="微軟正黑體" panose="020B0604030504040204" pitchFamily="34" charset="-120"/>
                <a:ea typeface="微軟正黑體" panose="020B0604030504040204" pitchFamily="34" charset="-120"/>
              </a:rPr>
              <a:t>岁，现为聊城市东昌府区公安分局国保大队科员，</a:t>
            </a:r>
          </a:p>
          <a:p>
            <a:pPr fontAlgn="auto">
              <a:spcBef>
                <a:spcPts val="0"/>
              </a:spcBef>
              <a:spcAft>
                <a:spcPts val="0"/>
              </a:spcAft>
              <a:defRPr/>
            </a:pPr>
            <a:r>
              <a:rPr kumimoji="0" lang="zh-TW" altLang="zh-TW" sz="2000">
                <a:latin typeface="微軟正黑體" panose="020B0604030504040204" pitchFamily="34" charset="-120"/>
                <a:ea typeface="微軟正黑體" panose="020B0604030504040204" pitchFamily="34" charset="-120"/>
              </a:rPr>
              <a:t>十几年来，一直积极参与迫害法轮功。几年前，周生桥遭恶报，殃及妻子遇车祸，至今没有康复，无法外出工作，给家庭、生活、经济带来了极大的痛苦和被动。</a:t>
            </a:r>
            <a:endParaRPr kumimoji="0" lang="zh-TW" altLang="zh-TW" sz="2000" dirty="0">
              <a:latin typeface="微軟正黑體" panose="020B0604030504040204" pitchFamily="34" charset="-120"/>
              <a:ea typeface="微軟正黑體" panose="020B0604030504040204" pitchFamily="34" charset="-120"/>
            </a:endParaRPr>
          </a:p>
        </p:txBody>
      </p:sp>
      <p:sp>
        <p:nvSpPr>
          <p:cNvPr id="5" name="矩形 4"/>
          <p:cNvSpPr/>
          <p:nvPr/>
        </p:nvSpPr>
        <p:spPr>
          <a:xfrm>
            <a:off x="207963" y="1125538"/>
            <a:ext cx="8786812" cy="3476625"/>
          </a:xfrm>
          <a:prstGeom prst="rect">
            <a:avLst/>
          </a:prstGeom>
          <a:ln>
            <a:solidFill>
              <a:schemeClr val="accent6">
                <a:lumMod val="50000"/>
              </a:schemeClr>
            </a:solidFill>
          </a:ln>
        </p:spPr>
        <p:txBody>
          <a:bodyPr>
            <a:spAutoFit/>
          </a:bodyPr>
          <a:lstStyle/>
          <a:p>
            <a:pPr fontAlgn="auto">
              <a:spcBef>
                <a:spcPts val="0"/>
              </a:spcBef>
              <a:spcAft>
                <a:spcPts val="0"/>
              </a:spcAft>
              <a:defRPr/>
            </a:pPr>
            <a:r>
              <a:rPr kumimoji="0" lang="zh-TW" altLang="zh-TW" sz="2000" b="1">
                <a:latin typeface="微軟正黑體" panose="020B0604030504040204" pitchFamily="34" charset="-120"/>
                <a:ea typeface="微軟正黑體" panose="020B0604030504040204" pitchFamily="34" charset="-120"/>
              </a:rPr>
              <a:t>山东聊城市前司法局长孔繁英，</a:t>
            </a:r>
            <a:r>
              <a:rPr kumimoji="0" lang="zh-TW" altLang="zh-TW" sz="2000" b="1">
                <a:solidFill>
                  <a:srgbClr val="C00000"/>
                </a:solidFill>
                <a:latin typeface="微軟正黑體" panose="020B0604030504040204" pitchFamily="34" charset="-120"/>
                <a:ea typeface="微軟正黑體" panose="020B0604030504040204" pitchFamily="34" charset="-120"/>
              </a:rPr>
              <a:t>殃</a:t>
            </a:r>
            <a:r>
              <a:rPr kumimoji="0" lang="zh-TW" altLang="zh-TW" sz="2000" b="1" dirty="0">
                <a:solidFill>
                  <a:srgbClr val="C00000"/>
                </a:solidFill>
                <a:latin typeface="微軟正黑體" panose="020B0604030504040204" pitchFamily="34" charset="-120"/>
                <a:ea typeface="微軟正黑體" panose="020B0604030504040204" pitchFamily="34" charset="-120"/>
              </a:rPr>
              <a:t>及</a:t>
            </a:r>
            <a:r>
              <a:rPr kumimoji="0" lang="zh-TW" altLang="zh-TW" sz="2000" b="1" dirty="0">
                <a:solidFill>
                  <a:srgbClr val="C00000"/>
                </a:solidFill>
                <a:latin typeface="微軟正黑體" panose="020B0604030504040204" pitchFamily="34" charset="-120"/>
                <a:ea typeface="微軟正黑體" panose="020B0604030504040204" pitchFamily="34" charset="-120"/>
              </a:rPr>
              <a:t>家人</a:t>
            </a:r>
            <a:r>
              <a:rPr kumimoji="0" lang="en-US" altLang="zh-TW" sz="2000" b="1">
                <a:solidFill>
                  <a:srgbClr val="C00000"/>
                </a:solidFill>
                <a:latin typeface="微軟正黑體" panose="020B0604030504040204" pitchFamily="34" charset="-120"/>
                <a:ea typeface="微軟正黑體" panose="020B0604030504040204" pitchFamily="34" charset="-120"/>
              </a:rPr>
              <a:t>【</a:t>
            </a:r>
            <a:r>
              <a:rPr kumimoji="0" lang="zh-TW" altLang="en-US" sz="2000" b="1">
                <a:solidFill>
                  <a:srgbClr val="C00000"/>
                </a:solidFill>
                <a:latin typeface="微軟正黑體" panose="020B0604030504040204" pitchFamily="34" charset="-120"/>
                <a:ea typeface="微軟正黑體" panose="020B0604030504040204" pitchFamily="34" charset="-120"/>
              </a:rPr>
              <a:t>明慧网</a:t>
            </a:r>
            <a:r>
              <a:rPr kumimoji="0" lang="en-US" altLang="zh-TW" sz="2000" b="1">
                <a:solidFill>
                  <a:srgbClr val="C00000"/>
                </a:solidFill>
                <a:latin typeface="微軟正黑體" panose="020B0604030504040204" pitchFamily="34" charset="-120"/>
                <a:ea typeface="微軟正黑體" panose="020B0604030504040204" pitchFamily="34" charset="-120"/>
              </a:rPr>
              <a:t>2015</a:t>
            </a:r>
            <a:r>
              <a:rPr kumimoji="0" lang="zh-TW" altLang="en-US" sz="2000" b="1" dirty="0">
                <a:solidFill>
                  <a:srgbClr val="C00000"/>
                </a:solidFill>
                <a:latin typeface="微軟正黑體" panose="020B0604030504040204" pitchFamily="34" charset="-120"/>
                <a:ea typeface="微軟正黑體" panose="020B0604030504040204" pitchFamily="34" charset="-120"/>
              </a:rPr>
              <a:t>年</a:t>
            </a:r>
            <a:r>
              <a:rPr kumimoji="0" lang="en-US" altLang="zh-TW" sz="2000" b="1" dirty="0">
                <a:solidFill>
                  <a:srgbClr val="C00000"/>
                </a:solidFill>
                <a:latin typeface="微軟正黑體" panose="020B0604030504040204" pitchFamily="34" charset="-120"/>
                <a:ea typeface="微軟正黑體" panose="020B0604030504040204" pitchFamily="34" charset="-120"/>
              </a:rPr>
              <a:t>3</a:t>
            </a:r>
            <a:r>
              <a:rPr kumimoji="0" lang="zh-TW" altLang="en-US" sz="2000" b="1" dirty="0">
                <a:solidFill>
                  <a:srgbClr val="C00000"/>
                </a:solidFill>
                <a:latin typeface="微軟正黑體" panose="020B0604030504040204" pitchFamily="34" charset="-120"/>
                <a:ea typeface="微軟正黑體" panose="020B0604030504040204" pitchFamily="34" charset="-120"/>
              </a:rPr>
              <a:t>月</a:t>
            </a:r>
            <a:r>
              <a:rPr kumimoji="0" lang="en-US" altLang="zh-TW" sz="2000" b="1" dirty="0">
                <a:solidFill>
                  <a:srgbClr val="C00000"/>
                </a:solidFill>
                <a:latin typeface="微軟正黑體" panose="020B0604030504040204" pitchFamily="34" charset="-120"/>
                <a:ea typeface="微軟正黑體" panose="020B0604030504040204" pitchFamily="34" charset="-120"/>
              </a:rPr>
              <a:t>2</a:t>
            </a:r>
            <a:r>
              <a:rPr kumimoji="0" lang="zh-TW" altLang="en-US" sz="2000" b="1" dirty="0">
                <a:solidFill>
                  <a:srgbClr val="C00000"/>
                </a:solidFill>
                <a:latin typeface="微軟正黑體" panose="020B0604030504040204" pitchFamily="34" charset="-120"/>
                <a:ea typeface="微軟正黑體" panose="020B0604030504040204" pitchFamily="34" charset="-120"/>
              </a:rPr>
              <a:t>日</a:t>
            </a:r>
            <a:r>
              <a:rPr kumimoji="0" lang="en-US" altLang="zh-TW" sz="2000" b="1" dirty="0">
                <a:solidFill>
                  <a:srgbClr val="C00000"/>
                </a:solidFill>
                <a:latin typeface="微軟正黑體" panose="020B0604030504040204" pitchFamily="34" charset="-120"/>
                <a:ea typeface="微軟正黑體" panose="020B0604030504040204" pitchFamily="34" charset="-120"/>
              </a:rPr>
              <a:t>】</a:t>
            </a:r>
            <a:r>
              <a:rPr kumimoji="0" lang="en-US" altLang="zh-TW" sz="2000" dirty="0">
                <a:latin typeface="微軟正黑體" panose="020B0604030504040204" pitchFamily="34" charset="-120"/>
                <a:ea typeface="微軟正黑體" panose="020B0604030504040204" pitchFamily="34" charset="-120"/>
              </a:rPr>
              <a:t/>
            </a:r>
            <a:br>
              <a:rPr kumimoji="0" lang="en-US" altLang="zh-TW" sz="2000" dirty="0">
                <a:latin typeface="微軟正黑體" panose="020B0604030504040204" pitchFamily="34" charset="-120"/>
                <a:ea typeface="微軟正黑體" panose="020B0604030504040204" pitchFamily="34" charset="-120"/>
              </a:rPr>
            </a:br>
            <a:r>
              <a:rPr kumimoji="0" lang="en-US" altLang="zh-TW" sz="2000">
                <a:latin typeface="微軟正黑體" panose="020B0604030504040204" pitchFamily="34" charset="-120"/>
                <a:ea typeface="微軟正黑體" panose="020B0604030504040204" pitchFamily="34" charset="-120"/>
              </a:rPr>
              <a:t/>
            </a:r>
            <a:br>
              <a:rPr kumimoji="0" lang="en-US" altLang="zh-TW" sz="2000">
                <a:latin typeface="微軟正黑體" panose="020B0604030504040204" pitchFamily="34" charset="-120"/>
                <a:ea typeface="微軟正黑體" panose="020B0604030504040204" pitchFamily="34" charset="-120"/>
              </a:rPr>
            </a:br>
            <a:r>
              <a:rPr kumimoji="0" lang="zh-TW" altLang="zh-TW" sz="2000">
                <a:latin typeface="微軟正黑體" panose="020B0604030504040204" pitchFamily="34" charset="-120"/>
                <a:ea typeface="微軟正黑體" panose="020B0604030504040204" pitchFamily="34" charset="-120"/>
              </a:rPr>
              <a:t>孔繁英，原冠县县委副书记，是中共在冠县迫害法轮功的元凶， </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a:latin typeface="微軟正黑體" panose="020B0604030504040204" pitchFamily="34" charset="-120"/>
                <a:ea typeface="微軟正黑體" panose="020B0604030504040204" pitchFamily="34" charset="-120"/>
              </a:rPr>
              <a:t>-</a:t>
            </a:r>
            <a:r>
              <a:rPr kumimoji="0" lang="zh-TW" altLang="zh-TW" sz="2000">
                <a:latin typeface="微軟正黑體" panose="020B0604030504040204" pitchFamily="34" charset="-120"/>
                <a:ea typeface="微軟正黑體" panose="020B0604030504040204" pitchFamily="34" charset="-120"/>
              </a:rPr>
              <a:t>小儿子在县城西大转盘处开车，钻进停在路边的大汽车底部而死亡；</a:t>
            </a:r>
            <a:r>
              <a:rPr kumimoji="0" lang="en-US" altLang="zh-TW" sz="2000" dirty="0">
                <a:latin typeface="微軟正黑體" panose="020B0604030504040204" pitchFamily="34" charset="-120"/>
                <a:ea typeface="微軟正黑體" panose="020B0604030504040204" pitchFamily="34" charset="-120"/>
              </a:rPr>
              <a:t> </a:t>
            </a:r>
            <a:endParaRPr kumimoji="0" lang="zh-TW"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a:latin typeface="微軟正黑體" panose="020B0604030504040204" pitchFamily="34" charset="-120"/>
                <a:ea typeface="微軟正黑體" panose="020B0604030504040204" pitchFamily="34" charset="-120"/>
              </a:rPr>
              <a:t>-</a:t>
            </a:r>
            <a:r>
              <a:rPr kumimoji="0" lang="zh-TW" altLang="zh-TW" sz="2000">
                <a:latin typeface="微軟正黑體" panose="020B0604030504040204" pitchFamily="34" charset="-120"/>
                <a:ea typeface="微軟正黑體" panose="020B0604030504040204" pitchFamily="34" charset="-120"/>
              </a:rPr>
              <a:t>大儿子无证驾车，把北陶镇的一位农民撞死，死者家属几十人</a:t>
            </a:r>
            <a:r>
              <a:rPr kumimoji="0" lang="zh-TW" altLang="zh-TW" sz="2000" dirty="0">
                <a:latin typeface="微軟正黑體" panose="020B0604030504040204" pitchFamily="34" charset="-120"/>
                <a:ea typeface="微軟正黑體" panose="020B0604030504040204" pitchFamily="34" charset="-120"/>
              </a:rPr>
              <a:t>穿麻</a:t>
            </a:r>
            <a:r>
              <a:rPr kumimoji="0" lang="zh-TW" altLang="zh-TW" sz="2000">
                <a:latin typeface="微軟正黑體" panose="020B0604030504040204" pitchFamily="34" charset="-120"/>
                <a:ea typeface="微軟正黑體" panose="020B0604030504040204" pitchFamily="34" charset="-120"/>
              </a:rPr>
              <a:t>戴孝到她家哭丧，她急忙把大儿子送进「监狱」保护。大儿子后来又搞婚外恋，弄得家里鸡飞狗跳。</a:t>
            </a:r>
          </a:p>
          <a:p>
            <a:pPr fontAlgn="auto">
              <a:spcBef>
                <a:spcPts val="0"/>
              </a:spcBef>
              <a:spcAft>
                <a:spcPts val="0"/>
              </a:spcAft>
              <a:defRPr/>
            </a:pPr>
            <a:r>
              <a:rPr kumimoji="0" lang="en-US" altLang="zh-TW" sz="2000">
                <a:latin typeface="微軟正黑體" panose="020B0604030504040204" pitchFamily="34" charset="-120"/>
                <a:ea typeface="微軟正黑體" panose="020B0604030504040204" pitchFamily="34" charset="-120"/>
              </a:rPr>
              <a:t>-</a:t>
            </a:r>
            <a:r>
              <a:rPr kumimoji="0" lang="zh-TW" altLang="zh-TW" sz="2000">
                <a:latin typeface="微軟正黑體" panose="020B0604030504040204" pitchFamily="34" charset="-120"/>
                <a:ea typeface="微軟正黑體" panose="020B0604030504040204" pitchFamily="34" charset="-120"/>
              </a:rPr>
              <a:t>丈夫患上严重的糖尿病。</a:t>
            </a:r>
            <a:r>
              <a:rPr kumimoji="0" lang="en-US" altLang="zh-TW" sz="2000" dirty="0">
                <a:latin typeface="微軟正黑體" panose="020B0604030504040204" pitchFamily="34" charset="-120"/>
                <a:ea typeface="微軟正黑體" panose="020B0604030504040204" pitchFamily="34" charset="-120"/>
              </a:rPr>
              <a:t/>
            </a:r>
            <a:br>
              <a:rPr kumimoji="0" lang="en-US" altLang="zh-TW" sz="2000" dirty="0">
                <a:latin typeface="微軟正黑體" panose="020B0604030504040204" pitchFamily="34" charset="-120"/>
                <a:ea typeface="微軟正黑體" panose="020B0604030504040204" pitchFamily="34" charset="-120"/>
              </a:rPr>
            </a:br>
            <a:r>
              <a:rPr kumimoji="0" lang="en-US" altLang="zh-TW" sz="2000">
                <a:latin typeface="微軟正黑體" panose="020B0604030504040204" pitchFamily="34" charset="-120"/>
                <a:ea typeface="微軟正黑體" panose="020B0604030504040204" pitchFamily="34" charset="-120"/>
              </a:rPr>
              <a:t>-2000</a:t>
            </a:r>
            <a:r>
              <a:rPr kumimoji="0" lang="zh-TW" altLang="zh-TW" sz="2000">
                <a:latin typeface="微軟正黑體" panose="020B0604030504040204" pitchFamily="34" charset="-120"/>
                <a:ea typeface="微軟正黑體" panose="020B0604030504040204" pitchFamily="34" charset="-120"/>
              </a:rPr>
              <a:t>年冬天，她刚开完迫害法轮功的会议，在冠州宾馆小会议室南边的平地上，把腿摔断了。退休后，情绪很不稳定，经常发脾气，现在精神状态更糟，时而处于失控状态。</a:t>
            </a:r>
            <a:endParaRPr kumimoji="0" lang="zh-TW" altLang="zh-TW" sz="2000"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矩形 2"/>
          <p:cNvSpPr>
            <a:spLocks noChangeArrowheads="1"/>
          </p:cNvSpPr>
          <p:nvPr/>
        </p:nvSpPr>
        <p:spPr bwMode="auto">
          <a:xfrm>
            <a:off x="250825" y="115888"/>
            <a:ext cx="5976938" cy="585787"/>
          </a:xfrm>
          <a:prstGeom prst="rect">
            <a:avLst/>
          </a:prstGeom>
          <a:noFill/>
          <a:ln w="9525">
            <a:noFill/>
            <a:miter lim="800000"/>
            <a:headEnd/>
            <a:tailEnd/>
          </a:ln>
        </p:spPr>
        <p:txBody>
          <a:bodyPr>
            <a:spAutoFit/>
          </a:bodyPr>
          <a:lstStyle/>
          <a:p>
            <a:r>
              <a:rPr kumimoji="0" lang="en-US" altLang="zh-TW" sz="3200" b="1">
                <a:latin typeface="微軟正黑體" pitchFamily="34" charset="-120"/>
                <a:ea typeface="微軟正黑體" pitchFamily="34" charset="-120"/>
              </a:rPr>
              <a:t>12-1. </a:t>
            </a:r>
            <a:r>
              <a:rPr kumimoji="0" lang="zh-TW" altLang="en-US" sz="3200" b="1">
                <a:latin typeface="微軟正黑體" pitchFamily="34" charset="-120"/>
                <a:ea typeface="微軟正黑體" pitchFamily="34" charset="-120"/>
              </a:rPr>
              <a:t>山东专案二</a:t>
            </a:r>
            <a:endParaRPr kumimoji="0" lang="en-US" altLang="zh-TW" sz="3200">
              <a:solidFill>
                <a:srgbClr val="000000"/>
              </a:solidFill>
              <a:latin typeface="微軟正黑體" pitchFamily="34" charset="-120"/>
              <a:ea typeface="微軟正黑體" pitchFamily="34" charset="-120"/>
            </a:endParaRPr>
          </a:p>
        </p:txBody>
      </p:sp>
      <p:sp>
        <p:nvSpPr>
          <p:cNvPr id="8" name="矩形 7"/>
          <p:cNvSpPr/>
          <p:nvPr/>
        </p:nvSpPr>
        <p:spPr>
          <a:xfrm>
            <a:off x="236538" y="793750"/>
            <a:ext cx="8786812" cy="3840163"/>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36867" name="矩形 10"/>
          <p:cNvSpPr>
            <a:spLocks noChangeArrowheads="1"/>
          </p:cNvSpPr>
          <p:nvPr/>
        </p:nvSpPr>
        <p:spPr bwMode="auto">
          <a:xfrm>
            <a:off x="450850" y="847725"/>
            <a:ext cx="8358188" cy="3786188"/>
          </a:xfrm>
          <a:prstGeom prst="rect">
            <a:avLst/>
          </a:prstGeom>
          <a:noFill/>
          <a:ln w="9525">
            <a:noFill/>
            <a:miter lim="800000"/>
            <a:headEnd/>
            <a:tailEnd/>
          </a:ln>
        </p:spPr>
        <p:txBody>
          <a:bodyPr>
            <a:spAutoFit/>
          </a:bodyPr>
          <a:lstStyle/>
          <a:p>
            <a:r>
              <a:rPr kumimoji="0" lang="zh-TW" altLang="en-US" sz="2000" b="1">
                <a:latin typeface="微軟正黑體" pitchFamily="34" charset="-120"/>
                <a:ea typeface="微軟正黑體" pitchFamily="34" charset="-120"/>
              </a:rPr>
              <a:t>地點：</a:t>
            </a:r>
            <a:r>
              <a:rPr kumimoji="0" lang="zh-CN" altLang="zh-TW" sz="2000">
                <a:latin typeface="微軟正黑體" pitchFamily="34" charset="-120"/>
                <a:ea typeface="微軟正黑體" pitchFamily="34" charset="-120"/>
              </a:rPr>
              <a:t>煙臺市福山區</a:t>
            </a:r>
            <a:endParaRPr kumimoji="0" lang="en-US" altLang="zh-TW" sz="2000">
              <a:solidFill>
                <a:srgbClr val="000000"/>
              </a:solidFill>
              <a:latin typeface="微軟正黑體" pitchFamily="34" charset="-120"/>
              <a:ea typeface="微軟正黑體" pitchFamily="34" charset="-120"/>
            </a:endParaRPr>
          </a:p>
          <a:p>
            <a:endParaRPr kumimoji="0" lang="en-US" altLang="zh-TW" sz="2000" b="1">
              <a:solidFill>
                <a:srgbClr val="C00000"/>
              </a:solidFill>
              <a:latin typeface="微軟正黑體" pitchFamily="34" charset="-120"/>
              <a:ea typeface="微軟正黑體" pitchFamily="34" charset="-120"/>
            </a:endParaRPr>
          </a:p>
          <a:p>
            <a:r>
              <a:rPr kumimoji="0" lang="zh-TW" altLang="en-US" sz="2000" b="1">
                <a:latin typeface="微軟正黑體" pitchFamily="34" charset="-120"/>
                <a:ea typeface="微軟正黑體" pitchFamily="34" charset="-120"/>
              </a:rPr>
              <a:t>性質：</a:t>
            </a:r>
            <a:r>
              <a:rPr kumimoji="0" lang="zh-TW" altLang="en-US" sz="2000" b="1">
                <a:solidFill>
                  <a:srgbClr val="C00000"/>
                </a:solidFill>
                <a:latin typeface="微軟正黑體" pitchFamily="34" charset="-120"/>
                <a:ea typeface="微軟正黑體" pitchFamily="34" charset="-120"/>
              </a:rPr>
              <a:t>騷擾</a:t>
            </a:r>
            <a:r>
              <a:rPr kumimoji="0" lang="zh-TW" altLang="en-US" sz="2000">
                <a:latin typeface="微軟正黑體" pitchFamily="34" charset="-120"/>
                <a:ea typeface="微軟正黑體" pitchFamily="34" charset="-120"/>
              </a:rPr>
              <a:t>大法弟子。</a:t>
            </a:r>
            <a:endParaRPr kumimoji="0" lang="en-US" altLang="zh-TW" sz="2000">
              <a:latin typeface="微軟正黑體" pitchFamily="34" charset="-120"/>
              <a:ea typeface="微軟正黑體" pitchFamily="34" charset="-120"/>
            </a:endParaRPr>
          </a:p>
          <a:p>
            <a:endParaRPr kumimoji="0" lang="en-US" altLang="zh-TW" sz="2000">
              <a:solidFill>
                <a:srgbClr val="000000"/>
              </a:solidFill>
              <a:latin typeface="微軟正黑體" pitchFamily="34" charset="-120"/>
              <a:ea typeface="微軟正黑體" pitchFamily="34" charset="-120"/>
            </a:endParaRPr>
          </a:p>
          <a:p>
            <a:r>
              <a:rPr kumimoji="0" lang="zh-TW" altLang="en-US" sz="2000" b="1">
                <a:solidFill>
                  <a:srgbClr val="000000"/>
                </a:solidFill>
                <a:latin typeface="微軟正黑體" pitchFamily="34" charset="-120"/>
                <a:ea typeface="微軟正黑體" pitchFamily="34" charset="-120"/>
              </a:rPr>
              <a:t>情況：</a:t>
            </a:r>
            <a:r>
              <a:rPr kumimoji="0" lang="zh-CN" altLang="zh-TW" sz="2000">
                <a:latin typeface="微軟正黑體" pitchFamily="34" charset="-120"/>
                <a:ea typeface="微軟正黑體" pitchFamily="34" charset="-120"/>
              </a:rPr>
              <a:t>三月初至今，</a:t>
            </a:r>
            <a:r>
              <a:rPr kumimoji="0" lang="zh-TW" altLang="en-US" sz="2000">
                <a:latin typeface="微軟正黑體" pitchFamily="34" charset="-120"/>
                <a:ea typeface="微軟正黑體" pitchFamily="34" charset="-120"/>
              </a:rPr>
              <a:t>派出所執行所謂「敲門行動」，</a:t>
            </a:r>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            挨個</a:t>
            </a:r>
            <a:r>
              <a:rPr kumimoji="0" lang="zh-CN" altLang="zh-TW" sz="2000">
                <a:latin typeface="微軟正黑體" pitchFamily="34" charset="-120"/>
                <a:ea typeface="微軟正黑體" pitchFamily="34" charset="-120"/>
              </a:rPr>
              <a:t>騷擾當地</a:t>
            </a:r>
            <a:r>
              <a:rPr kumimoji="0" lang="en-US" altLang="zh-TW" sz="2000">
                <a:latin typeface="微軟正黑體" pitchFamily="34" charset="-120"/>
                <a:ea typeface="微軟正黑體" pitchFamily="34" charset="-120"/>
              </a:rPr>
              <a:t>20</a:t>
            </a:r>
            <a:r>
              <a:rPr kumimoji="0" lang="zh-CN" altLang="zh-TW" sz="2000">
                <a:latin typeface="微軟正黑體" pitchFamily="34" charset="-120"/>
                <a:ea typeface="微軟正黑體" pitchFamily="34" charset="-120"/>
              </a:rPr>
              <a:t>多名法輪功學員</a:t>
            </a:r>
            <a:r>
              <a:rPr kumimoji="0" lang="zh-TW" altLang="en-US" sz="2000">
                <a:latin typeface="微軟正黑體" pitchFamily="34" charset="-120"/>
                <a:ea typeface="微軟正黑體" pitchFamily="34" charset="-120"/>
              </a:rPr>
              <a:t>。</a:t>
            </a:r>
            <a:endParaRPr kumimoji="0" lang="en-US" altLang="zh-TW" sz="2000">
              <a:latin typeface="微軟正黑體" pitchFamily="34" charset="-120"/>
              <a:ea typeface="微軟正黑體" pitchFamily="34" charset="-120"/>
            </a:endParaRPr>
          </a:p>
          <a:p>
            <a:endParaRPr kumimoji="0" lang="en-US" altLang="zh-TW" sz="2000" b="1">
              <a:solidFill>
                <a:srgbClr val="000000"/>
              </a:solidFill>
              <a:latin typeface="微軟正黑體" pitchFamily="34" charset="-120"/>
              <a:ea typeface="微軟正黑體" pitchFamily="34" charset="-120"/>
            </a:endParaRPr>
          </a:p>
          <a:p>
            <a:r>
              <a:rPr kumimoji="0" lang="zh-TW" altLang="en-US" sz="2000" b="1">
                <a:solidFill>
                  <a:srgbClr val="000000"/>
                </a:solidFill>
                <a:latin typeface="微軟正黑體" pitchFamily="34" charset="-120"/>
                <a:ea typeface="微軟正黑體" pitchFamily="34" charset="-120"/>
              </a:rPr>
              <a:t>單位：</a:t>
            </a:r>
            <a:r>
              <a:rPr kumimoji="0" lang="zh-CN" altLang="zh-TW" sz="2000">
                <a:latin typeface="微軟正黑體" pitchFamily="34" charset="-120"/>
                <a:ea typeface="微軟正黑體" pitchFamily="34" charset="-120"/>
              </a:rPr>
              <a:t>煙台市福山區</a:t>
            </a:r>
            <a:r>
              <a:rPr kumimoji="0" lang="zh-CN" altLang="en-US" sz="2000">
                <a:latin typeface="微軟正黑體" pitchFamily="34" charset="-120"/>
                <a:ea typeface="微軟正黑體" pitchFamily="34" charset="-120"/>
              </a:rPr>
              <a:t>防范辦主任</a:t>
            </a:r>
            <a:r>
              <a:rPr kumimoji="0" lang="zh-CN" altLang="en-US" sz="2000" b="1">
                <a:solidFill>
                  <a:srgbClr val="0070C0"/>
                </a:solidFill>
                <a:latin typeface="微軟正黑體" pitchFamily="34" charset="-120"/>
                <a:ea typeface="微軟正黑體" pitchFamily="34" charset="-120"/>
              </a:rPr>
              <a:t>呂序鵬</a:t>
            </a:r>
            <a:r>
              <a:rPr kumimoji="0" lang="zh-TW" altLang="en-US" sz="2000">
                <a:latin typeface="微軟正黑體" pitchFamily="34" charset="-120"/>
                <a:ea typeface="微軟正黑體" pitchFamily="34" charset="-120"/>
              </a:rPr>
              <a:t>等人，指使當地</a:t>
            </a:r>
            <a:r>
              <a:rPr kumimoji="0" lang="zh-CN" altLang="zh-TW" sz="2000" b="1">
                <a:solidFill>
                  <a:srgbClr val="0070C0"/>
                </a:solidFill>
                <a:latin typeface="微軟正黑體" pitchFamily="34" charset="-120"/>
                <a:ea typeface="微軟正黑體" pitchFamily="34" charset="-120"/>
              </a:rPr>
              <a:t>城關</a:t>
            </a:r>
            <a:r>
              <a:rPr kumimoji="0" lang="zh-CN" altLang="zh-TW" sz="2000">
                <a:latin typeface="微軟正黑體" pitchFamily="34" charset="-120"/>
                <a:ea typeface="微軟正黑體" pitchFamily="34" charset="-120"/>
              </a:rPr>
              <a:t>派出所、</a:t>
            </a:r>
            <a:endParaRPr kumimoji="0" lang="en-US" altLang="zh-CN" sz="2000">
              <a:latin typeface="微軟正黑體" pitchFamily="34" charset="-120"/>
              <a:ea typeface="微軟正黑體" pitchFamily="34" charset="-120"/>
            </a:endParaRPr>
          </a:p>
          <a:p>
            <a:r>
              <a:rPr kumimoji="0" lang="zh-TW" altLang="en-US" sz="2000" b="1">
                <a:solidFill>
                  <a:srgbClr val="0070C0"/>
                </a:solidFill>
                <a:latin typeface="微軟正黑體" pitchFamily="34" charset="-120"/>
                <a:ea typeface="微軟正黑體" pitchFamily="34" charset="-120"/>
              </a:rPr>
              <a:t>            </a:t>
            </a:r>
            <a:r>
              <a:rPr kumimoji="0" lang="zh-CN" altLang="zh-TW" sz="2000" b="1">
                <a:solidFill>
                  <a:srgbClr val="0070C0"/>
                </a:solidFill>
                <a:latin typeface="微軟正黑體" pitchFamily="34" charset="-120"/>
                <a:ea typeface="微軟正黑體" pitchFamily="34" charset="-120"/>
              </a:rPr>
              <a:t>高新產業區</a:t>
            </a:r>
            <a:r>
              <a:rPr kumimoji="0" lang="zh-CN" altLang="zh-TW" sz="2000">
                <a:latin typeface="微軟正黑體" pitchFamily="34" charset="-120"/>
                <a:ea typeface="微軟正黑體" pitchFamily="34" charset="-120"/>
              </a:rPr>
              <a:t>派出所、</a:t>
            </a:r>
            <a:r>
              <a:rPr kumimoji="0" lang="zh-CN" altLang="zh-TW" sz="2000" b="1">
                <a:solidFill>
                  <a:srgbClr val="0070C0"/>
                </a:solidFill>
                <a:latin typeface="微軟正黑體" pitchFamily="34" charset="-120"/>
                <a:ea typeface="微軟正黑體" pitchFamily="34" charset="-120"/>
              </a:rPr>
              <a:t>門樓鎮</a:t>
            </a:r>
            <a:r>
              <a:rPr kumimoji="0" lang="zh-CN" altLang="zh-TW" sz="2000">
                <a:latin typeface="微軟正黑體" pitchFamily="34" charset="-120"/>
                <a:ea typeface="微軟正黑體" pitchFamily="34" charset="-120"/>
              </a:rPr>
              <a:t>派出所、</a:t>
            </a:r>
            <a:r>
              <a:rPr kumimoji="0" lang="zh-CN" altLang="zh-TW" sz="2000" b="1">
                <a:solidFill>
                  <a:srgbClr val="0070C0"/>
                </a:solidFill>
                <a:latin typeface="微軟正黑體" pitchFamily="34" charset="-120"/>
                <a:ea typeface="微軟正黑體" pitchFamily="34" charset="-120"/>
              </a:rPr>
              <a:t>福新</a:t>
            </a:r>
            <a:r>
              <a:rPr kumimoji="0" lang="zh-CN" altLang="zh-TW" sz="2000">
                <a:latin typeface="微軟正黑體" pitchFamily="34" charset="-120"/>
                <a:ea typeface="微軟正黑體" pitchFamily="34" charset="-120"/>
              </a:rPr>
              <a:t>派出所騷擾學員。</a:t>
            </a:r>
            <a:endParaRPr kumimoji="0" lang="en-US" altLang="zh-CN" sz="2000">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zh-TW" altLang="en-US" sz="2000" b="1">
                <a:latin typeface="微軟正黑體" pitchFamily="34" charset="-120"/>
                <a:ea typeface="微軟正黑體" pitchFamily="34" charset="-120"/>
              </a:rPr>
              <a:t>曝光：</a:t>
            </a:r>
            <a:r>
              <a:rPr kumimoji="0" lang="en-US" altLang="zh-TW" sz="2000">
                <a:latin typeface="微軟正黑體" pitchFamily="34" charset="-120"/>
                <a:ea typeface="微軟正黑體" pitchFamily="34" charset="-120"/>
              </a:rPr>
              <a:t>《</a:t>
            </a:r>
            <a:r>
              <a:rPr kumimoji="0" lang="zh-CN" altLang="zh-TW" sz="2000">
                <a:latin typeface="微軟正黑體" pitchFamily="34" charset="-120"/>
                <a:ea typeface="微軟正黑體" pitchFamily="34" charset="-120"/>
              </a:rPr>
              <a:t>明慧網</a:t>
            </a:r>
            <a:r>
              <a:rPr kumimoji="0" lang="en-US" altLang="zh-TW" sz="2000">
                <a:latin typeface="微軟正黑體" pitchFamily="34" charset="-120"/>
                <a:ea typeface="微軟正黑體" pitchFamily="34" charset="-120"/>
              </a:rPr>
              <a:t>》 2017</a:t>
            </a:r>
            <a:r>
              <a:rPr kumimoji="0" lang="zh-CN" altLang="zh-TW" sz="2000">
                <a:latin typeface="微軟正黑體" pitchFamily="34" charset="-120"/>
                <a:ea typeface="微軟正黑體" pitchFamily="34" charset="-120"/>
              </a:rPr>
              <a:t>年</a:t>
            </a:r>
            <a:r>
              <a:rPr kumimoji="0" lang="en-US" altLang="zh-CN" sz="2000">
                <a:latin typeface="微軟正黑體" pitchFamily="34" charset="-120"/>
                <a:ea typeface="微軟正黑體" pitchFamily="34" charset="-120"/>
              </a:rPr>
              <a:t>5</a:t>
            </a:r>
            <a:r>
              <a:rPr kumimoji="0" lang="zh-CN" altLang="zh-TW" sz="2000">
                <a:latin typeface="微軟正黑體" pitchFamily="34" charset="-120"/>
                <a:ea typeface="微軟正黑體" pitchFamily="34" charset="-120"/>
              </a:rPr>
              <a:t>月</a:t>
            </a:r>
            <a:r>
              <a:rPr kumimoji="0" lang="en-US" altLang="zh-CN" sz="2000">
                <a:latin typeface="微軟正黑體" pitchFamily="34" charset="-120"/>
                <a:ea typeface="微軟正黑體" pitchFamily="34" charset="-120"/>
              </a:rPr>
              <a:t>11</a:t>
            </a:r>
            <a:r>
              <a:rPr kumimoji="0" lang="zh-CN" altLang="zh-TW" sz="2000">
                <a:latin typeface="微軟正黑體" pitchFamily="34" charset="-120"/>
                <a:ea typeface="微軟正黑體" pitchFamily="34" charset="-120"/>
              </a:rPr>
              <a:t>日大陸綜合消息</a:t>
            </a:r>
            <a:endParaRPr kumimoji="0" lang="en-US" altLang="zh-CN"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             </a:t>
            </a:r>
            <a:r>
              <a:rPr kumimoji="0" lang="zh-CN" altLang="zh-TW" sz="2000">
                <a:latin typeface="微軟正黑體" pitchFamily="34" charset="-120"/>
                <a:ea typeface="微軟正黑體" pitchFamily="34" charset="-120"/>
              </a:rPr>
              <a:t>「山東省煙臺市員警騷擾二十多位法輪功學員」</a:t>
            </a:r>
            <a:endParaRPr kumimoji="0" lang="zh-TW" altLang="zh-TW" sz="2000">
              <a:latin typeface="微軟正黑體" pitchFamily="34" charset="-120"/>
              <a:ea typeface="微軟正黑體" pitchFamily="34" charset="-120"/>
            </a:endParaRPr>
          </a:p>
        </p:txBody>
      </p:sp>
      <p:sp>
        <p:nvSpPr>
          <p:cNvPr id="13" name="矩形 12"/>
          <p:cNvSpPr/>
          <p:nvPr/>
        </p:nvSpPr>
        <p:spPr>
          <a:xfrm>
            <a:off x="250825" y="4724400"/>
            <a:ext cx="8772525" cy="2092325"/>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zh-TW" altLang="en-US" sz="2000" b="1">
                <a:solidFill>
                  <a:srgbClr val="C00000"/>
                </a:solidFill>
                <a:latin typeface="微軟正黑體" panose="020B0604030504040204" pitchFamily="34" charset="-120"/>
                <a:ea typeface="微軟正黑體" panose="020B0604030504040204" pitchFamily="34" charset="-120"/>
              </a:rPr>
              <a:t>   烟台</a:t>
            </a:r>
            <a:r>
              <a:rPr kumimoji="0" lang="zh-CN" altLang="zh-TW" sz="2000" b="1">
                <a:solidFill>
                  <a:srgbClr val="C00000"/>
                </a:solidFill>
                <a:latin typeface="微軟正黑體" panose="020B0604030504040204" pitchFamily="34" charset="-120"/>
                <a:ea typeface="微軟正黑體" panose="020B0604030504040204" pitchFamily="34" charset="-120"/>
              </a:rPr>
              <a:t>市</a:t>
            </a:r>
            <a:r>
              <a:rPr kumimoji="0" lang="zh-CN" altLang="zh-TW" sz="2000">
                <a:latin typeface="微軟正黑體" panose="020B0604030504040204" pitchFamily="34" charset="-120"/>
                <a:ea typeface="微軟正黑體" panose="020B0604030504040204" pitchFamily="34" charset="-120"/>
              </a:rPr>
              <a:t>有不少官员因迫害法轮功被国际追查，包括</a:t>
            </a:r>
            <a:endParaRPr kumimoji="0" lang="en-US" altLang="zh-CN"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a:solidFill>
                  <a:srgbClr val="C00000"/>
                </a:solidFill>
                <a:latin typeface="微軟正黑體" panose="020B0604030504040204" pitchFamily="34" charset="-120"/>
                <a:ea typeface="微軟正黑體" panose="020B0604030504040204" pitchFamily="34" charset="-120"/>
              </a:rPr>
              <a:t>   </a:t>
            </a:r>
            <a:r>
              <a:rPr kumimoji="0" lang="zh-TW" altLang="en-US" sz="2000">
                <a:solidFill>
                  <a:schemeClr val="tx1"/>
                </a:solidFill>
                <a:latin typeface="微軟正黑體" panose="020B0604030504040204" pitchFamily="34" charset="-120"/>
                <a:ea typeface="微軟正黑體" panose="020B0604030504040204" pitchFamily="34" charset="-120"/>
              </a:rPr>
              <a:t>烟台</a:t>
            </a:r>
            <a:r>
              <a:rPr kumimoji="0" lang="zh-CN" altLang="zh-TW" sz="2000">
                <a:solidFill>
                  <a:schemeClr val="tx1"/>
                </a:solidFill>
                <a:latin typeface="微軟正黑體" panose="020B0604030504040204" pitchFamily="34" charset="-120"/>
                <a:ea typeface="微軟正黑體" panose="020B0604030504040204" pitchFamily="34" charset="-120"/>
              </a:rPr>
              <a:t>市</a:t>
            </a:r>
            <a:r>
              <a:rPr kumimoji="0" lang="zh-CN" altLang="zh-TW" sz="2000">
                <a:latin typeface="微軟正黑體" panose="020B0604030504040204" pitchFamily="34" charset="-120"/>
                <a:ea typeface="微軟正黑體" panose="020B0604030504040204" pitchFamily="34" charset="-120"/>
              </a:rPr>
              <a:t>政法委书记</a:t>
            </a:r>
            <a:r>
              <a:rPr kumimoji="0" lang="zh-CN" altLang="zh-TW" sz="2000" b="1">
                <a:solidFill>
                  <a:srgbClr val="0070C0"/>
                </a:solidFill>
                <a:latin typeface="微軟正黑體" panose="020B0604030504040204" pitchFamily="34" charset="-120"/>
                <a:ea typeface="微軟正黑體" panose="020B0604030504040204" pitchFamily="34" charset="-120"/>
              </a:rPr>
              <a:t>程德智</a:t>
            </a:r>
            <a:r>
              <a:rPr kumimoji="0" lang="zh-CN" altLang="zh-TW" sz="2000">
                <a:latin typeface="微軟正黑體" panose="020B0604030504040204" pitchFamily="34" charset="-120"/>
                <a:ea typeface="微軟正黑體" panose="020B0604030504040204" pitchFamily="34" charset="-120"/>
              </a:rPr>
              <a:t>、</a:t>
            </a:r>
            <a:r>
              <a:rPr kumimoji="0" lang="zh-TW" altLang="en-US" sz="2000">
                <a:solidFill>
                  <a:schemeClr val="tx1"/>
                </a:solidFill>
                <a:latin typeface="微軟正黑體" panose="020B0604030504040204" pitchFamily="34" charset="-120"/>
                <a:ea typeface="微軟正黑體" panose="020B0604030504040204" pitchFamily="34" charset="-120"/>
              </a:rPr>
              <a:t>烟台</a:t>
            </a:r>
            <a:r>
              <a:rPr kumimoji="0" lang="zh-CN" altLang="zh-TW" sz="2000">
                <a:latin typeface="微軟正黑體" panose="020B0604030504040204" pitchFamily="34" charset="-120"/>
                <a:ea typeface="微軟正黑體" panose="020B0604030504040204" pitchFamily="34" charset="-120"/>
              </a:rPr>
              <a:t>市</a:t>
            </a:r>
            <a:r>
              <a:rPr kumimoji="0" lang="en-US" altLang="zh-TW" sz="2000">
                <a:latin typeface="微軟正黑體" panose="020B0604030504040204" pitchFamily="34" charset="-120"/>
                <a:ea typeface="微軟正黑體" panose="020B0604030504040204" pitchFamily="34" charset="-120"/>
              </a:rPr>
              <a:t>610</a:t>
            </a:r>
            <a:r>
              <a:rPr kumimoji="0" lang="zh-CN" altLang="zh-TW" sz="2000">
                <a:latin typeface="微軟正黑體" panose="020B0604030504040204" pitchFamily="34" charset="-120"/>
                <a:ea typeface="微軟正黑體" panose="020B0604030504040204" pitchFamily="34" charset="-120"/>
              </a:rPr>
              <a:t>办公室主任</a:t>
            </a:r>
            <a:r>
              <a:rPr kumimoji="0" lang="zh-CN" altLang="zh-TW" sz="2000" b="1">
                <a:solidFill>
                  <a:srgbClr val="0070C0"/>
                </a:solidFill>
                <a:latin typeface="微軟正黑體" panose="020B0604030504040204" pitchFamily="34" charset="-120"/>
                <a:ea typeface="微軟正黑體" panose="020B0604030504040204" pitchFamily="34" charset="-120"/>
              </a:rPr>
              <a:t>姜忠勤</a:t>
            </a:r>
            <a:r>
              <a:rPr kumimoji="0" lang="zh-CN" altLang="zh-TW" sz="2000" dirty="0">
                <a:latin typeface="微軟正黑體" panose="020B0604030504040204" pitchFamily="34" charset="-120"/>
                <a:ea typeface="微軟正黑體" panose="020B0604030504040204" pitchFamily="34" charset="-120"/>
              </a:rPr>
              <a:t>，</a:t>
            </a:r>
            <a:r>
              <a:rPr kumimoji="0" lang="zh-CN" altLang="zh-TW" sz="2000">
                <a:latin typeface="微軟正黑體" panose="020B0604030504040204" pitchFamily="34" charset="-120"/>
                <a:ea typeface="微軟正黑體" panose="020B0604030504040204" pitchFamily="34" charset="-120"/>
              </a:rPr>
              <a:t>副</a:t>
            </a:r>
            <a:r>
              <a:rPr kumimoji="0" lang="zh-CN" altLang="zh-TW" sz="2000">
                <a:latin typeface="微軟正黑體" panose="020B0604030504040204" pitchFamily="34" charset="-120"/>
                <a:ea typeface="微軟正黑體" panose="020B0604030504040204" pitchFamily="34" charset="-120"/>
              </a:rPr>
              <a:t>主任</a:t>
            </a:r>
            <a:r>
              <a:rPr kumimoji="0" lang="zh-CN" altLang="zh-TW" sz="2000" b="1">
                <a:solidFill>
                  <a:srgbClr val="0070C0"/>
                </a:solidFill>
                <a:latin typeface="微軟正黑體" panose="020B0604030504040204" pitchFamily="34" charset="-120"/>
                <a:ea typeface="微軟正黑體" panose="020B0604030504040204" pitchFamily="34" charset="-120"/>
              </a:rPr>
              <a:t>孙继云</a:t>
            </a:r>
            <a:r>
              <a:rPr kumimoji="0" lang="zh-CN" altLang="zh-TW" sz="2000">
                <a:latin typeface="微軟正黑體" panose="020B0604030504040204" pitchFamily="34" charset="-120"/>
                <a:ea typeface="微軟正黑體" panose="020B0604030504040204" pitchFamily="34" charset="-120"/>
              </a:rPr>
              <a:t>、</a:t>
            </a:r>
            <a:endParaRPr kumimoji="0" lang="en-US" altLang="zh-CN"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 </a:t>
            </a:r>
            <a:r>
              <a:rPr kumimoji="0" lang="zh-TW" altLang="en-US" sz="2000">
                <a:latin typeface="微軟正黑體" panose="020B0604030504040204" pitchFamily="34" charset="-120"/>
                <a:ea typeface="微軟正黑體" panose="020B0604030504040204" pitchFamily="34" charset="-120"/>
              </a:rPr>
              <a:t>  </a:t>
            </a:r>
            <a:r>
              <a:rPr kumimoji="0" lang="zh-CN" altLang="zh-TW" sz="2000">
                <a:latin typeface="微軟正黑體" panose="020B0604030504040204" pitchFamily="34" charset="-120"/>
                <a:ea typeface="微軟正黑體" panose="020B0604030504040204" pitchFamily="34" charset="-120"/>
              </a:rPr>
              <a:t>福山区政法委书记</a:t>
            </a:r>
            <a:r>
              <a:rPr kumimoji="0" lang="zh-CN" altLang="zh-TW" sz="2000" b="1">
                <a:solidFill>
                  <a:srgbClr val="0070C0"/>
                </a:solidFill>
                <a:latin typeface="微軟正黑體" panose="020B0604030504040204" pitchFamily="34" charset="-120"/>
                <a:ea typeface="微軟正黑體" panose="020B0604030504040204" pitchFamily="34" charset="-120"/>
              </a:rPr>
              <a:t>李</a:t>
            </a:r>
            <a:r>
              <a:rPr kumimoji="0" lang="zh-CN" altLang="zh-TW" sz="2000" b="1" dirty="0">
                <a:solidFill>
                  <a:srgbClr val="0070C0"/>
                </a:solidFill>
                <a:latin typeface="微軟正黑體" panose="020B0604030504040204" pitchFamily="34" charset="-120"/>
                <a:ea typeface="微軟正黑體" panose="020B0604030504040204" pitchFamily="34" charset="-120"/>
              </a:rPr>
              <a:t>忠</a:t>
            </a:r>
            <a:r>
              <a:rPr kumimoji="0" lang="zh-CN" altLang="zh-TW" sz="2000" dirty="0">
                <a:latin typeface="微軟正黑體" panose="020B0604030504040204" pitchFamily="34" charset="-120"/>
                <a:ea typeface="微軟正黑體" panose="020B0604030504040204" pitchFamily="34" charset="-120"/>
              </a:rPr>
              <a:t>等人</a:t>
            </a:r>
            <a:r>
              <a:rPr kumimoji="0" lang="zh-TW" altLang="en-US" sz="2000" dirty="0">
                <a:latin typeface="微軟正黑體" panose="020B0604030504040204" pitchFamily="34" charset="-120"/>
                <a:ea typeface="微軟正黑體" panose="020B0604030504040204" pitchFamily="34" charset="-120"/>
              </a:rPr>
              <a:t>。</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solidFill>
                  <a:schemeClr val="tx1"/>
                </a:solidFill>
                <a:latin typeface="微軟正黑體" panose="020B0604030504040204" pitchFamily="34" charset="-120"/>
                <a:ea typeface="微軟正黑體" panose="020B0604030504040204" pitchFamily="34" charset="-120"/>
              </a:rPr>
              <a:t> </a:t>
            </a:r>
            <a:r>
              <a:rPr kumimoji="0" lang="zh-TW" altLang="en-US" sz="2000">
                <a:solidFill>
                  <a:schemeClr val="tx1"/>
                </a:solidFill>
                <a:latin typeface="微軟正黑體" panose="020B0604030504040204" pitchFamily="34" charset="-120"/>
                <a:ea typeface="微軟正黑體" panose="020B0604030504040204" pitchFamily="34" charset="-120"/>
              </a:rPr>
              <a:t>  至今为止</a:t>
            </a:r>
            <a:r>
              <a:rPr kumimoji="0" lang="zh-TW" altLang="en-US" sz="2000" b="1">
                <a:solidFill>
                  <a:schemeClr val="tx1"/>
                </a:solidFill>
                <a:latin typeface="微軟正黑體" panose="020B0604030504040204" pitchFamily="34" charset="-120"/>
                <a:ea typeface="微軟正黑體" panose="020B0604030504040204" pitchFamily="34" charset="-120"/>
              </a:rPr>
              <a:t>，</a:t>
            </a:r>
            <a:r>
              <a:rPr kumimoji="0" lang="zh-CN" altLang="en-US" sz="2000" b="1">
                <a:solidFill>
                  <a:srgbClr val="C00000"/>
                </a:solidFill>
                <a:latin typeface="微軟正黑體" panose="020B0604030504040204" pitchFamily="34" charset="-120"/>
                <a:ea typeface="微軟正黑體" panose="020B0604030504040204" pitchFamily="34" charset="-120"/>
              </a:rPr>
              <a:t>山东省有</a:t>
            </a:r>
            <a:r>
              <a:rPr kumimoji="0" lang="en-US" altLang="zh-CN" sz="2000" b="1">
                <a:solidFill>
                  <a:srgbClr val="C00000"/>
                </a:solidFill>
                <a:latin typeface="微軟正黑體" panose="020B0604030504040204" pitchFamily="34" charset="-120"/>
                <a:ea typeface="微軟正黑體" panose="020B0604030504040204" pitchFamily="34" charset="-120"/>
              </a:rPr>
              <a:t>4220</a:t>
            </a:r>
            <a:r>
              <a:rPr kumimoji="0" lang="zh-CN" altLang="en-US" sz="2000" b="1">
                <a:solidFill>
                  <a:srgbClr val="C00000"/>
                </a:solidFill>
                <a:latin typeface="微軟正黑體" panose="020B0604030504040204" pitchFamily="34" charset="-120"/>
                <a:ea typeface="微軟正黑體" panose="020B0604030504040204" pitchFamily="34" charset="-120"/>
              </a:rPr>
              <a:t>名</a:t>
            </a:r>
            <a:r>
              <a:rPr kumimoji="0" lang="zh-CN" altLang="en-US" sz="2000">
                <a:latin typeface="微軟正黑體" panose="020B0604030504040204" pitchFamily="34" charset="-120"/>
                <a:ea typeface="微軟正黑體" panose="020B0604030504040204" pitchFamily="34" charset="-120"/>
              </a:rPr>
              <a:t>的公检法司</a:t>
            </a:r>
            <a:r>
              <a:rPr kumimoji="0" lang="zh-TW" altLang="en-US" sz="2000">
                <a:latin typeface="微軟正黑體" panose="020B0604030504040204" pitchFamily="34" charset="-120"/>
                <a:ea typeface="微軟正黑體" panose="020B0604030504040204" pitchFamily="34" charset="-120"/>
              </a:rPr>
              <a:t>、媒体界、教育界</a:t>
            </a:r>
            <a:r>
              <a:rPr kumimoji="0" lang="zh-CN" altLang="en-US" sz="2000">
                <a:latin typeface="微軟正黑體" panose="020B0604030504040204" pitchFamily="34" charset="-120"/>
                <a:ea typeface="微軟正黑體" panose="020B0604030504040204" pitchFamily="34" charset="-120"/>
              </a:rPr>
              <a:t>等</a:t>
            </a:r>
            <a:r>
              <a:rPr kumimoji="0" lang="zh-CN" altLang="en-US" sz="2000" dirty="0">
                <a:latin typeface="微軟正黑體" panose="020B0604030504040204" pitchFamily="34" charset="-120"/>
                <a:ea typeface="微軟正黑體" panose="020B0604030504040204" pitchFamily="34" charset="-120"/>
              </a:rPr>
              <a:t>人</a:t>
            </a:r>
            <a:r>
              <a:rPr kumimoji="0" lang="zh-TW" altLang="en-US" sz="2000" dirty="0">
                <a:latin typeface="微軟正黑體" panose="020B0604030504040204" pitchFamily="34" charset="-120"/>
                <a:ea typeface="微軟正黑體" panose="020B0604030504040204" pitchFamily="34" charset="-120"/>
              </a:rPr>
              <a:t>士，</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   </a:t>
            </a:r>
            <a:r>
              <a:rPr kumimoji="0" lang="zh-CN" altLang="en-US" sz="2000">
                <a:latin typeface="微軟正黑體" panose="020B0604030504040204" pitchFamily="34" charset="-120"/>
                <a:ea typeface="微軟正黑體" panose="020B0604030504040204" pitchFamily="34" charset="-120"/>
              </a:rPr>
              <a:t>因迫害法轮功学员，被海外组织“追查国际”立案追查</a:t>
            </a:r>
            <a:r>
              <a:rPr kumimoji="0" lang="zh-TW" altLang="en-US" sz="2000">
                <a:latin typeface="微軟正黑體" panose="020B0604030504040204" pitchFamily="34" charset="-120"/>
                <a:ea typeface="微軟正黑體" panose="020B0604030504040204" pitchFamily="34" charset="-120"/>
              </a:rPr>
              <a:t>。</a:t>
            </a:r>
            <a:endParaRPr kumimoji="0" lang="zh-TW" altLang="en-US" sz="2000" dirty="0">
              <a:latin typeface="微軟正黑體" panose="020B0604030504040204" pitchFamily="34" charset="-120"/>
              <a:ea typeface="微軟正黑體" panose="020B0604030504040204" pitchFamily="34" charset="-120"/>
            </a:endParaRPr>
          </a:p>
        </p:txBody>
      </p:sp>
      <p:sp>
        <p:nvSpPr>
          <p:cNvPr id="14" name="矩形 13"/>
          <p:cNvSpPr/>
          <p:nvPr/>
        </p:nvSpPr>
        <p:spPr>
          <a:xfrm>
            <a:off x="6227763" y="44450"/>
            <a:ext cx="2665412" cy="1554163"/>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pic>
        <p:nvPicPr>
          <p:cNvPr id="36870" name="Picture 2" descr="「山東省 地圖」的圖片搜尋結果"/>
          <p:cNvPicPr>
            <a:picLocks noChangeAspect="1" noChangeArrowheads="1"/>
          </p:cNvPicPr>
          <p:nvPr/>
        </p:nvPicPr>
        <p:blipFill>
          <a:blip r:embed="rId3"/>
          <a:srcRect l="5585" r="2003"/>
          <a:stretch>
            <a:fillRect/>
          </a:stretch>
        </p:blipFill>
        <p:spPr bwMode="auto">
          <a:xfrm>
            <a:off x="6511925" y="68263"/>
            <a:ext cx="2305050" cy="1530350"/>
          </a:xfrm>
          <a:prstGeom prst="rect">
            <a:avLst/>
          </a:prstGeom>
          <a:noFill/>
          <a:ln w="9525">
            <a:noFill/>
            <a:miter lim="800000"/>
            <a:headEnd/>
            <a:tailEnd/>
          </a:ln>
        </p:spPr>
      </p:pic>
      <p:sp>
        <p:nvSpPr>
          <p:cNvPr id="2" name="橢圓 1"/>
          <p:cNvSpPr/>
          <p:nvPr/>
        </p:nvSpPr>
        <p:spPr>
          <a:xfrm>
            <a:off x="8105775" y="196850"/>
            <a:ext cx="431800" cy="423863"/>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矩形 2"/>
          <p:cNvSpPr>
            <a:spLocks noChangeArrowheads="1"/>
          </p:cNvSpPr>
          <p:nvPr/>
        </p:nvSpPr>
        <p:spPr bwMode="auto">
          <a:xfrm>
            <a:off x="-4645025" y="107950"/>
            <a:ext cx="3263900" cy="584200"/>
          </a:xfrm>
          <a:prstGeom prst="rect">
            <a:avLst/>
          </a:prstGeom>
          <a:noFill/>
          <a:ln w="9525">
            <a:noFill/>
            <a:miter lim="800000"/>
            <a:headEnd/>
            <a:tailEnd/>
          </a:ln>
        </p:spPr>
        <p:txBody>
          <a:bodyPr>
            <a:spAutoFit/>
          </a:bodyPr>
          <a:lstStyle/>
          <a:p>
            <a:r>
              <a:rPr kumimoji="0" lang="en-US" altLang="zh-TW" sz="3200" b="1">
                <a:latin typeface="微軟正黑體" pitchFamily="34" charset="-120"/>
                <a:ea typeface="微軟正黑體" pitchFamily="34" charset="-120"/>
              </a:rPr>
              <a:t>5. </a:t>
            </a:r>
            <a:r>
              <a:rPr kumimoji="0" lang="zh-TW" altLang="en-US" sz="3200" b="1">
                <a:latin typeface="微軟正黑體" pitchFamily="34" charset="-120"/>
                <a:ea typeface="微軟正黑體" pitchFamily="34" charset="-120"/>
              </a:rPr>
              <a:t>山東專案</a:t>
            </a:r>
            <a:endParaRPr kumimoji="0" lang="en-US" altLang="zh-TW" sz="3200" b="1">
              <a:latin typeface="微軟正黑體" pitchFamily="34" charset="-120"/>
              <a:ea typeface="微軟正黑體" pitchFamily="34" charset="-120"/>
            </a:endParaRPr>
          </a:p>
        </p:txBody>
      </p:sp>
      <p:sp>
        <p:nvSpPr>
          <p:cNvPr id="38914" name="矩形 10"/>
          <p:cNvSpPr>
            <a:spLocks noChangeArrowheads="1"/>
          </p:cNvSpPr>
          <p:nvPr/>
        </p:nvSpPr>
        <p:spPr bwMode="auto">
          <a:xfrm>
            <a:off x="395288" y="1200150"/>
            <a:ext cx="4232275" cy="3416300"/>
          </a:xfrm>
          <a:prstGeom prst="rect">
            <a:avLst/>
          </a:prstGeom>
          <a:noFill/>
          <a:ln w="9525">
            <a:noFill/>
            <a:miter lim="800000"/>
            <a:headEnd/>
            <a:tailEnd/>
          </a:ln>
        </p:spPr>
        <p:txBody>
          <a:bodyPr>
            <a:spAutoFit/>
          </a:bodyPr>
          <a:lstStyle/>
          <a:p>
            <a:r>
              <a:rPr kumimoji="0" lang="zh-TW" altLang="en-US" sz="2400" b="1">
                <a:latin typeface="微軟正黑體" pitchFamily="34" charset="-120"/>
                <a:ea typeface="微軟正黑體" pitchFamily="34" charset="-120"/>
              </a:rPr>
              <a:t>烟台市</a:t>
            </a:r>
            <a:r>
              <a:rPr kumimoji="0" lang="en-US" altLang="zh-TW" sz="2400" b="1">
                <a:latin typeface="微軟正黑體" pitchFamily="34" charset="-120"/>
                <a:ea typeface="微軟正黑體" pitchFamily="34" charset="-120"/>
              </a:rPr>
              <a:t>-</a:t>
            </a:r>
            <a:r>
              <a:rPr kumimoji="0" lang="zh-TW" altLang="en-US" sz="2400" b="1">
                <a:latin typeface="微軟正黑體" pitchFamily="34" charset="-120"/>
                <a:ea typeface="微軟正黑體" pitchFamily="34" charset="-120"/>
              </a:rPr>
              <a:t>涉嫌活摘的医院名单</a:t>
            </a:r>
            <a:r>
              <a:rPr kumimoji="0" lang="zh-CN" altLang="en-US" sz="2400">
                <a:latin typeface="Calibri" pitchFamily="34" charset="0"/>
                <a:ea typeface="宋体" pitchFamily="2" charset="-122"/>
              </a:rPr>
              <a:t/>
            </a:r>
            <a:br>
              <a:rPr kumimoji="0" lang="zh-CN" altLang="en-US" sz="2400">
                <a:latin typeface="Calibri" pitchFamily="34" charset="0"/>
                <a:ea typeface="宋体" pitchFamily="2" charset="-122"/>
              </a:rPr>
            </a:br>
            <a:r>
              <a:rPr kumimoji="0" lang="zh-CN" altLang="en-US" sz="2400">
                <a:latin typeface="微軟正黑體" pitchFamily="34" charset="-120"/>
                <a:ea typeface="微軟正黑體" pitchFamily="34" charset="-120"/>
                <a:hlinkClick r:id="rId2"/>
              </a:rPr>
              <a:t>烟台毓璜顶医院</a:t>
            </a:r>
            <a:r>
              <a:rPr kumimoji="0" lang="en-US" altLang="zh-TW" sz="2400">
                <a:latin typeface="微軟正黑體" pitchFamily="34" charset="-120"/>
                <a:ea typeface="微軟正黑體" pitchFamily="34" charset="-120"/>
              </a:rPr>
              <a:t>(</a:t>
            </a:r>
            <a:r>
              <a:rPr kumimoji="0" lang="zh-TW" altLang="en-US" sz="2400">
                <a:latin typeface="微軟正黑體" pitchFamily="34" charset="-120"/>
                <a:ea typeface="微軟正黑體" pitchFamily="34" charset="-120"/>
              </a:rPr>
              <a:t>芝罘区</a:t>
            </a:r>
            <a:r>
              <a:rPr kumimoji="0" lang="en-US" altLang="zh-TW" sz="2400">
                <a:latin typeface="微軟正黑體" pitchFamily="34" charset="-120"/>
                <a:ea typeface="微軟正黑體" pitchFamily="34" charset="-120"/>
              </a:rPr>
              <a:t>)</a:t>
            </a:r>
            <a:r>
              <a:rPr kumimoji="0" lang="zh-CN" altLang="en-US" sz="2400">
                <a:latin typeface="微軟正黑體" pitchFamily="34" charset="-120"/>
                <a:ea typeface="微軟正黑體" pitchFamily="34" charset="-120"/>
              </a:rPr>
              <a:t/>
            </a:r>
            <a:br>
              <a:rPr kumimoji="0" lang="zh-CN" altLang="en-US" sz="2400">
                <a:latin typeface="微軟正黑體" pitchFamily="34" charset="-120"/>
                <a:ea typeface="微軟正黑體" pitchFamily="34" charset="-120"/>
              </a:rPr>
            </a:br>
            <a:r>
              <a:rPr kumimoji="0" lang="zh-CN" altLang="en-US" sz="2400">
                <a:solidFill>
                  <a:srgbClr val="C00000"/>
                </a:solidFill>
                <a:latin typeface="微軟正黑體" pitchFamily="34" charset="-120"/>
                <a:ea typeface="微軟正黑體" pitchFamily="34" charset="-120"/>
                <a:hlinkClick r:id="rId2"/>
              </a:rPr>
              <a:t>栖霞市人民医院</a:t>
            </a:r>
            <a:r>
              <a:rPr kumimoji="0" lang="zh-CN" altLang="en-US" sz="2400">
                <a:latin typeface="微軟正黑體" pitchFamily="34" charset="-120"/>
                <a:ea typeface="微軟正黑體" pitchFamily="34" charset="-120"/>
              </a:rPr>
              <a:t/>
            </a:r>
            <a:br>
              <a:rPr kumimoji="0" lang="zh-CN" altLang="en-US" sz="2400">
                <a:latin typeface="微軟正黑體" pitchFamily="34" charset="-120"/>
                <a:ea typeface="微軟正黑體" pitchFamily="34" charset="-120"/>
              </a:rPr>
            </a:br>
            <a:r>
              <a:rPr kumimoji="0" lang="zh-CN" altLang="en-US" sz="2400">
                <a:latin typeface="微軟正黑體" pitchFamily="34" charset="-120"/>
                <a:ea typeface="微軟正黑體" pitchFamily="34" charset="-120"/>
                <a:hlinkClick r:id="rId2"/>
              </a:rPr>
              <a:t>招远市人民医院</a:t>
            </a:r>
            <a:r>
              <a:rPr kumimoji="0" lang="zh-CN" altLang="en-US" sz="2400">
                <a:latin typeface="微軟正黑體" pitchFamily="34" charset="-120"/>
                <a:ea typeface="微軟正黑體" pitchFamily="34" charset="-120"/>
              </a:rPr>
              <a:t/>
            </a:r>
            <a:br>
              <a:rPr kumimoji="0" lang="zh-CN" altLang="en-US" sz="2400">
                <a:latin typeface="微軟正黑體" pitchFamily="34" charset="-120"/>
                <a:ea typeface="微軟正黑體" pitchFamily="34" charset="-120"/>
              </a:rPr>
            </a:br>
            <a:r>
              <a:rPr kumimoji="0" lang="zh-CN" altLang="en-US" sz="2400">
                <a:latin typeface="微軟正黑體" pitchFamily="34" charset="-120"/>
                <a:ea typeface="微軟正黑體" pitchFamily="34" charset="-120"/>
                <a:hlinkClick r:id="rId2"/>
              </a:rPr>
              <a:t>莱州市人民医院</a:t>
            </a:r>
            <a:r>
              <a:rPr kumimoji="0" lang="zh-CN" altLang="en-US" sz="2400">
                <a:latin typeface="微軟正黑體" pitchFamily="34" charset="-120"/>
                <a:ea typeface="微軟正黑體" pitchFamily="34" charset="-120"/>
              </a:rPr>
              <a:t/>
            </a:r>
            <a:br>
              <a:rPr kumimoji="0" lang="zh-CN" altLang="en-US" sz="2400">
                <a:latin typeface="微軟正黑體" pitchFamily="34" charset="-120"/>
                <a:ea typeface="微軟正黑體" pitchFamily="34" charset="-120"/>
              </a:rPr>
            </a:br>
            <a:r>
              <a:rPr kumimoji="0" lang="zh-CN" altLang="en-US" sz="2400">
                <a:latin typeface="微軟正黑體" pitchFamily="34" charset="-120"/>
                <a:ea typeface="微軟正黑體" pitchFamily="34" charset="-120"/>
                <a:hlinkClick r:id="rId2"/>
              </a:rPr>
              <a:t>烟台市莱阳中心医院</a:t>
            </a:r>
            <a:r>
              <a:rPr kumimoji="0" lang="zh-CN" altLang="en-US" sz="2400">
                <a:latin typeface="微軟正黑體" pitchFamily="34" charset="-120"/>
                <a:ea typeface="微軟正黑體" pitchFamily="34" charset="-120"/>
              </a:rPr>
              <a:t/>
            </a:r>
            <a:br>
              <a:rPr kumimoji="0" lang="zh-CN" altLang="en-US" sz="2400">
                <a:latin typeface="微軟正黑體" pitchFamily="34" charset="-120"/>
                <a:ea typeface="微軟正黑體" pitchFamily="34" charset="-120"/>
              </a:rPr>
            </a:br>
            <a:r>
              <a:rPr kumimoji="0" lang="zh-CN" altLang="en-US" sz="2400">
                <a:latin typeface="微軟正黑體" pitchFamily="34" charset="-120"/>
                <a:ea typeface="微軟正黑體" pitchFamily="34" charset="-120"/>
                <a:hlinkClick r:id="rId2"/>
              </a:rPr>
              <a:t>烟台眼科医院</a:t>
            </a:r>
            <a:r>
              <a:rPr kumimoji="0" lang="en-US" altLang="zh-TW" sz="2400">
                <a:latin typeface="微軟正黑體" pitchFamily="34" charset="-120"/>
                <a:ea typeface="微軟正黑體" pitchFamily="34" charset="-120"/>
              </a:rPr>
              <a:t>(</a:t>
            </a:r>
            <a:r>
              <a:rPr kumimoji="0" lang="zh-TW" altLang="en-US" sz="2400">
                <a:latin typeface="微軟正黑體" pitchFamily="34" charset="-120"/>
                <a:ea typeface="微軟正黑體" pitchFamily="34" charset="-120"/>
              </a:rPr>
              <a:t>开发区</a:t>
            </a:r>
            <a:r>
              <a:rPr kumimoji="0" lang="en-US" altLang="zh-TW" sz="2400">
                <a:latin typeface="微軟正黑體" pitchFamily="34" charset="-120"/>
                <a:ea typeface="微軟正黑體" pitchFamily="34" charset="-120"/>
              </a:rPr>
              <a:t>)</a:t>
            </a:r>
            <a:r>
              <a:rPr kumimoji="0" lang="zh-CN" altLang="en-US" sz="2400">
                <a:latin typeface="微軟正黑體" pitchFamily="34" charset="-120"/>
                <a:ea typeface="微軟正黑體" pitchFamily="34" charset="-120"/>
              </a:rPr>
              <a:t/>
            </a:r>
            <a:br>
              <a:rPr kumimoji="0" lang="zh-CN" altLang="en-US" sz="2400">
                <a:latin typeface="微軟正黑體" pitchFamily="34" charset="-120"/>
                <a:ea typeface="微軟正黑體" pitchFamily="34" charset="-120"/>
              </a:rPr>
            </a:br>
            <a:r>
              <a:rPr kumimoji="0" lang="zh-CN" altLang="en-US" sz="2400">
                <a:latin typeface="微軟正黑體" pitchFamily="34" charset="-120"/>
                <a:ea typeface="微軟正黑體" pitchFamily="34" charset="-120"/>
                <a:hlinkClick r:id="rId2"/>
              </a:rPr>
              <a:t>烟台光明眼科医院</a:t>
            </a:r>
            <a:r>
              <a:rPr kumimoji="0" lang="en-US" altLang="zh-TW" sz="2400">
                <a:latin typeface="微軟正黑體" pitchFamily="34" charset="-120"/>
                <a:ea typeface="微軟正黑體" pitchFamily="34" charset="-120"/>
              </a:rPr>
              <a:t>(</a:t>
            </a:r>
            <a:r>
              <a:rPr kumimoji="0" lang="zh-TW" altLang="en-US" sz="2400">
                <a:latin typeface="微軟正黑體" pitchFamily="34" charset="-120"/>
                <a:ea typeface="微軟正黑體" pitchFamily="34" charset="-120"/>
              </a:rPr>
              <a:t>龙口市</a:t>
            </a:r>
            <a:r>
              <a:rPr kumimoji="0" lang="en-US" altLang="zh-TW" sz="2400">
                <a:latin typeface="微軟正黑體" pitchFamily="34" charset="-120"/>
                <a:ea typeface="微軟正黑體" pitchFamily="34" charset="-120"/>
              </a:rPr>
              <a:t>)</a:t>
            </a:r>
            <a:r>
              <a:rPr kumimoji="0" lang="zh-CN" altLang="en-US" sz="2400">
                <a:latin typeface="微軟正黑體" pitchFamily="34" charset="-120"/>
                <a:ea typeface="微軟正黑體" pitchFamily="34" charset="-120"/>
              </a:rPr>
              <a:t/>
            </a:r>
            <a:br>
              <a:rPr kumimoji="0" lang="zh-CN" altLang="en-US" sz="2400">
                <a:latin typeface="微軟正黑體" pitchFamily="34" charset="-120"/>
                <a:ea typeface="微軟正黑體" pitchFamily="34" charset="-120"/>
              </a:rPr>
            </a:br>
            <a:r>
              <a:rPr kumimoji="0" lang="zh-CN" altLang="en-US" sz="2400">
                <a:latin typeface="微軟正黑體" pitchFamily="34" charset="-120"/>
                <a:ea typeface="微軟正黑體" pitchFamily="34" charset="-120"/>
                <a:hlinkClick r:id="rId2"/>
              </a:rPr>
              <a:t>海阳市人民医院</a:t>
            </a:r>
            <a:endParaRPr kumimoji="0" lang="zh-TW" altLang="en-US" sz="2400">
              <a:solidFill>
                <a:srgbClr val="000000"/>
              </a:solidFill>
              <a:latin typeface="微軟正黑體" pitchFamily="34" charset="-120"/>
              <a:ea typeface="微軟正黑體" pitchFamily="34" charset="-120"/>
            </a:endParaRPr>
          </a:p>
        </p:txBody>
      </p:sp>
      <p:sp>
        <p:nvSpPr>
          <p:cNvPr id="5" name="矩形 4"/>
          <p:cNvSpPr/>
          <p:nvPr/>
        </p:nvSpPr>
        <p:spPr>
          <a:xfrm>
            <a:off x="107950" y="4710113"/>
            <a:ext cx="8967788" cy="1631950"/>
          </a:xfrm>
          <a:prstGeom prst="rect">
            <a:avLst/>
          </a:prstGeom>
          <a:ln w="19050">
            <a:solidFill>
              <a:schemeClr val="accent6">
                <a:lumMod val="75000"/>
              </a:schemeClr>
            </a:solidFill>
          </a:ln>
        </p:spPr>
        <p:txBody>
          <a:bodyPr>
            <a:spAutoFit/>
          </a:bodyPr>
          <a:lstStyle/>
          <a:p>
            <a:pPr fontAlgn="auto">
              <a:spcBef>
                <a:spcPts val="0"/>
              </a:spcBef>
              <a:spcAft>
                <a:spcPts val="0"/>
              </a:spcAft>
              <a:defRPr/>
            </a:pPr>
            <a:r>
              <a:rPr kumimoji="0" lang="zh-TW" altLang="en-US" sz="2000">
                <a:solidFill>
                  <a:prstClr val="black"/>
                </a:solidFill>
                <a:latin typeface="微軟正黑體" panose="020B0604030504040204" pitchFamily="34" charset="-120"/>
                <a:ea typeface="微軟正黑體" panose="020B0604030504040204" pitchFamily="34" charset="-120"/>
              </a:rPr>
              <a:t>截至</a:t>
            </a:r>
            <a:r>
              <a:rPr kumimoji="0" lang="en-US" altLang="zh-TW" sz="2000">
                <a:solidFill>
                  <a:prstClr val="black"/>
                </a:solidFill>
                <a:latin typeface="微軟正黑體" panose="020B0604030504040204" pitchFamily="34" charset="-120"/>
                <a:ea typeface="微軟正黑體" panose="020B0604030504040204" pitchFamily="34" charset="-120"/>
              </a:rPr>
              <a:t>2014</a:t>
            </a:r>
            <a:r>
              <a:rPr kumimoji="0" lang="zh-TW" altLang="en-US" sz="2000">
                <a:solidFill>
                  <a:prstClr val="black"/>
                </a:solidFill>
                <a:latin typeface="微軟正黑體" panose="020B0604030504040204" pitchFamily="34" charset="-120"/>
                <a:ea typeface="微軟正黑體" panose="020B0604030504040204" pitchFamily="34" charset="-120"/>
              </a:rPr>
              <a:t>年底，追查国际公布了</a:t>
            </a:r>
            <a:r>
              <a:rPr kumimoji="0" lang="zh-TW" altLang="en-US" sz="2000" b="1">
                <a:solidFill>
                  <a:srgbClr val="0070C0"/>
                </a:solidFill>
                <a:latin typeface="微軟正黑體" panose="020B0604030504040204" pitchFamily="34" charset="-120"/>
                <a:ea typeface="微軟正黑體" panose="020B0604030504040204" pitchFamily="34" charset="-120"/>
              </a:rPr>
              <a:t>山东省</a:t>
            </a:r>
            <a:r>
              <a:rPr kumimoji="0" lang="zh-TW" altLang="en-US" sz="2000">
                <a:solidFill>
                  <a:prstClr val="black"/>
                </a:solidFill>
                <a:latin typeface="微軟正黑體" panose="020B0604030504040204" pitchFamily="34" charset="-120"/>
                <a:ea typeface="微軟正黑體" panose="020B0604030504040204" pitchFamily="34" charset="-120"/>
              </a:rPr>
              <a:t>涉嫌参与活摘法轮功学员器官的</a:t>
            </a:r>
            <a:r>
              <a:rPr kumimoji="0" lang="en-US" altLang="zh-TW" sz="2000">
                <a:solidFill>
                  <a:srgbClr val="C00000"/>
                </a:solidFill>
                <a:latin typeface="微軟正黑體" panose="020B0604030504040204" pitchFamily="34" charset="-120"/>
                <a:ea typeface="微軟正黑體" panose="020B0604030504040204" pitchFamily="34" charset="-120"/>
              </a:rPr>
              <a:t>87</a:t>
            </a:r>
            <a:r>
              <a:rPr kumimoji="0" lang="zh-TW" altLang="en-US" sz="2000" b="1">
                <a:solidFill>
                  <a:srgbClr val="C00000"/>
                </a:solidFill>
                <a:latin typeface="微軟正黑體" panose="020B0604030504040204" pitchFamily="34" charset="-120"/>
                <a:ea typeface="微軟正黑體" panose="020B0604030504040204" pitchFamily="34" charset="-120"/>
              </a:rPr>
              <a:t>家</a:t>
            </a:r>
            <a:r>
              <a:rPr kumimoji="0" lang="zh-TW" altLang="en-US" sz="2000" b="1">
                <a:solidFill>
                  <a:srgbClr val="0070C0"/>
                </a:solidFill>
                <a:latin typeface="微軟正黑體" panose="020B0604030504040204" pitchFamily="34" charset="-120"/>
                <a:ea typeface="微軟正黑體" panose="020B0604030504040204" pitchFamily="34" charset="-120"/>
              </a:rPr>
              <a:t>医院、</a:t>
            </a:r>
            <a:r>
              <a:rPr kumimoji="0" lang="en-US" altLang="zh-TW" sz="2000" b="1">
                <a:solidFill>
                  <a:srgbClr val="C00000"/>
                </a:solidFill>
                <a:latin typeface="微軟正黑體" panose="020B0604030504040204" pitchFamily="34" charset="-120"/>
                <a:ea typeface="微軟正黑體" panose="020B0604030504040204" pitchFamily="34" charset="-120"/>
              </a:rPr>
              <a:t>656</a:t>
            </a:r>
            <a:r>
              <a:rPr kumimoji="0" lang="zh-TW" altLang="en-US" sz="2000" b="1">
                <a:solidFill>
                  <a:srgbClr val="C00000"/>
                </a:solidFill>
                <a:latin typeface="微軟正黑體" panose="020B0604030504040204" pitchFamily="34" charset="-120"/>
                <a:ea typeface="微軟正黑體" panose="020B0604030504040204" pitchFamily="34" charset="-120"/>
              </a:rPr>
              <a:t>名</a:t>
            </a:r>
            <a:r>
              <a:rPr kumimoji="0" lang="zh-TW" altLang="en-US" sz="2000" b="1">
                <a:solidFill>
                  <a:srgbClr val="0070C0"/>
                </a:solidFill>
                <a:latin typeface="微軟正黑體" panose="020B0604030504040204" pitchFamily="34" charset="-120"/>
                <a:ea typeface="微軟正黑體" panose="020B0604030504040204" pitchFamily="34" charset="-120"/>
              </a:rPr>
              <a:t>医务人员</a:t>
            </a:r>
            <a:r>
              <a:rPr kumimoji="0" lang="zh-TW" altLang="en-US" sz="2000">
                <a:solidFill>
                  <a:prstClr val="black"/>
                </a:solidFill>
                <a:latin typeface="微軟正黑體" panose="020B0604030504040204" pitchFamily="34" charset="-120"/>
                <a:ea typeface="微軟正黑體" panose="020B0604030504040204" pitchFamily="34" charset="-120"/>
              </a:rPr>
              <a:t>名单，并将他们立案追查。</a:t>
            </a:r>
            <a:endParaRPr kumimoji="0" lang="en-US" altLang="zh-TW" sz="2000" dirty="0">
              <a:solidFill>
                <a:prstClr val="black"/>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solidFill>
                <a:prstClr val="black"/>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solidFill>
                  <a:prstClr val="black"/>
                </a:solidFill>
                <a:latin typeface="微軟正黑體" panose="020B0604030504040204" pitchFamily="34" charset="-120"/>
                <a:ea typeface="微軟正黑體" panose="020B0604030504040204" pitchFamily="34" charset="-120"/>
              </a:rPr>
              <a:t>像我们</a:t>
            </a:r>
            <a:r>
              <a:rPr kumimoji="0" lang="zh-TW" altLang="en-US" sz="2000" b="1">
                <a:solidFill>
                  <a:srgbClr val="C00000"/>
                </a:solidFill>
                <a:latin typeface="微軟正黑體" panose="020B0604030504040204" pitchFamily="34" charset="-120"/>
                <a:ea typeface="微軟正黑體" panose="020B0604030504040204" pitchFamily="34" charset="-120"/>
              </a:rPr>
              <a:t>烟台市</a:t>
            </a:r>
            <a:r>
              <a:rPr kumimoji="0" lang="zh-TW" altLang="en-US" sz="2000" dirty="0">
                <a:solidFill>
                  <a:prstClr val="black"/>
                </a:solidFill>
                <a:latin typeface="微軟正黑體" panose="020B0604030504040204" pitchFamily="34" charset="-120"/>
                <a:ea typeface="微軟正黑體" panose="020B0604030504040204" pitchFamily="34" charset="-120"/>
              </a:rPr>
              <a:t>的</a:t>
            </a:r>
            <a:r>
              <a:rPr kumimoji="0" lang="zh-CN" altLang="en-US" sz="2000" dirty="0">
                <a:solidFill>
                  <a:srgbClr val="C00000"/>
                </a:solidFill>
                <a:latin typeface="+mn-lt"/>
                <a:ea typeface="+mn-ea"/>
                <a:hlinkClick r:id="rId2"/>
              </a:rPr>
              <a:t>栖</a:t>
            </a:r>
            <a:r>
              <a:rPr kumimoji="0" lang="zh-CN" altLang="en-US" sz="2000" dirty="0">
                <a:solidFill>
                  <a:srgbClr val="C00000"/>
                </a:solidFill>
                <a:latin typeface="+mn-lt"/>
                <a:ea typeface="+mn-ea"/>
                <a:hlinkClick r:id="rId2"/>
              </a:rPr>
              <a:t>霞市人民医</a:t>
            </a:r>
            <a:r>
              <a:rPr kumimoji="0" lang="zh-CN" altLang="en-US" sz="2000" dirty="0">
                <a:solidFill>
                  <a:srgbClr val="C00000"/>
                </a:solidFill>
                <a:latin typeface="+mn-lt"/>
                <a:ea typeface="+mn-ea"/>
                <a:hlinkClick r:id="rId2"/>
              </a:rPr>
              <a:t>院</a:t>
            </a:r>
            <a:r>
              <a:rPr kumimoji="0" lang="zh-TW" altLang="en-US" sz="2000" dirty="0">
                <a:solidFill>
                  <a:srgbClr val="C00000"/>
                </a:solidFill>
                <a:latin typeface="+mn-lt"/>
                <a:ea typeface="+mn-ea"/>
              </a:rPr>
              <a:t>、</a:t>
            </a:r>
            <a:r>
              <a:rPr kumimoji="0" lang="zh-CN" altLang="en-US" sz="2000" dirty="0">
                <a:latin typeface="+mn-lt"/>
                <a:ea typeface="+mn-ea"/>
                <a:hlinkClick r:id="rId2"/>
              </a:rPr>
              <a:t>烟台眼科医</a:t>
            </a:r>
            <a:r>
              <a:rPr kumimoji="0" lang="zh-CN" altLang="en-US" sz="2000">
                <a:latin typeface="+mn-lt"/>
                <a:ea typeface="+mn-ea"/>
                <a:hlinkClick r:id="rId2"/>
              </a:rPr>
              <a:t>院</a:t>
            </a:r>
            <a:r>
              <a:rPr kumimoji="0" lang="zh-TW" altLang="en-US" sz="2000">
                <a:latin typeface="+mn-lt"/>
                <a:ea typeface="+mn-ea"/>
              </a:rPr>
              <a:t>等</a:t>
            </a:r>
            <a:r>
              <a:rPr kumimoji="0" lang="zh-TW" altLang="en-US" sz="2000">
                <a:solidFill>
                  <a:prstClr val="black"/>
                </a:solidFill>
                <a:latin typeface="微軟正黑體" panose="020B0604030504040204" pitchFamily="34" charset="-120"/>
                <a:ea typeface="微軟正黑體" panose="020B0604030504040204" pitchFamily="34" charset="-120"/>
              </a:rPr>
              <a:t>都被国际曝光在参与活体摘取法轮功学员的人体器官</a:t>
            </a:r>
            <a:r>
              <a:rPr kumimoji="0" lang="en-US" altLang="zh-TW" sz="2000">
                <a:solidFill>
                  <a:prstClr val="black"/>
                </a:solidFill>
                <a:latin typeface="微軟正黑體" panose="020B0604030504040204" pitchFamily="34" charset="-120"/>
                <a:ea typeface="微軟正黑體" panose="020B0604030504040204" pitchFamily="34" charset="-120"/>
              </a:rPr>
              <a:t>….</a:t>
            </a:r>
            <a:r>
              <a:rPr kumimoji="0" lang="zh-TW" altLang="en-US" sz="2000">
                <a:solidFill>
                  <a:prstClr val="black"/>
                </a:solidFill>
                <a:latin typeface="微軟正黑體" panose="020B0604030504040204" pitchFamily="34" charset="-120"/>
                <a:ea typeface="微軟正黑體" panose="020B0604030504040204" pitchFamily="34" charset="-120"/>
              </a:rPr>
              <a:t>这些参与活摘的医院和医护人员都被立案追查了</a:t>
            </a:r>
            <a:r>
              <a:rPr kumimoji="0" lang="en-US" altLang="zh-TW" sz="2000">
                <a:solidFill>
                  <a:prstClr val="black"/>
                </a:solidFill>
                <a:latin typeface="微軟正黑體" panose="020B0604030504040204" pitchFamily="34" charset="-120"/>
                <a:ea typeface="微軟正黑體" panose="020B0604030504040204" pitchFamily="34" charset="-120"/>
              </a:rPr>
              <a:t>….</a:t>
            </a:r>
            <a:endParaRPr kumimoji="0" lang="en-US" altLang="zh-TW" sz="2000" dirty="0">
              <a:solidFill>
                <a:prstClr val="black"/>
              </a:solidFill>
              <a:latin typeface="微軟正黑體" panose="020B0604030504040204" pitchFamily="34" charset="-120"/>
              <a:ea typeface="微軟正黑體" panose="020B0604030504040204" pitchFamily="34" charset="-120"/>
            </a:endParaRPr>
          </a:p>
        </p:txBody>
      </p:sp>
      <p:grpSp>
        <p:nvGrpSpPr>
          <p:cNvPr id="38916" name="群組 11"/>
          <p:cNvGrpSpPr>
            <a:grpSpLocks/>
          </p:cNvGrpSpPr>
          <p:nvPr/>
        </p:nvGrpSpPr>
        <p:grpSpPr bwMode="auto">
          <a:xfrm>
            <a:off x="4765675" y="1247775"/>
            <a:ext cx="4281488" cy="3321050"/>
            <a:chOff x="4845862" y="1340768"/>
            <a:chExt cx="4282114" cy="3321449"/>
          </a:xfrm>
        </p:grpSpPr>
        <p:sp>
          <p:nvSpPr>
            <p:cNvPr id="14" name="矩形 13"/>
            <p:cNvSpPr/>
            <p:nvPr/>
          </p:nvSpPr>
          <p:spPr>
            <a:xfrm>
              <a:off x="4845862" y="1340768"/>
              <a:ext cx="4282114" cy="3321449"/>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pic>
          <p:nvPicPr>
            <p:cNvPr id="38925" name="Picture 2"/>
            <p:cNvPicPr>
              <a:picLocks noChangeAspect="1" noChangeArrowheads="1"/>
            </p:cNvPicPr>
            <p:nvPr/>
          </p:nvPicPr>
          <p:blipFill>
            <a:blip r:embed="rId3"/>
            <a:srcRect l="33929" t="23997" r="20119" b="18819"/>
            <a:stretch>
              <a:fillRect/>
            </a:stretch>
          </p:blipFill>
          <p:spPr bwMode="auto">
            <a:xfrm>
              <a:off x="4898687" y="1386614"/>
              <a:ext cx="4176463" cy="3229755"/>
            </a:xfrm>
            <a:prstGeom prst="rect">
              <a:avLst/>
            </a:prstGeom>
            <a:noFill/>
            <a:ln w="9525">
              <a:noFill/>
              <a:miter lim="800000"/>
              <a:headEnd/>
              <a:tailEnd/>
            </a:ln>
          </p:spPr>
        </p:pic>
      </p:grpSp>
      <p:sp>
        <p:nvSpPr>
          <p:cNvPr id="2" name="橢圓 1"/>
          <p:cNvSpPr/>
          <p:nvPr/>
        </p:nvSpPr>
        <p:spPr>
          <a:xfrm>
            <a:off x="7451725" y="1989138"/>
            <a:ext cx="430213" cy="411162"/>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38918" name="文字方塊 6"/>
          <p:cNvSpPr txBox="1">
            <a:spLocks noChangeArrowheads="1"/>
          </p:cNvSpPr>
          <p:nvPr/>
        </p:nvSpPr>
        <p:spPr bwMode="auto">
          <a:xfrm>
            <a:off x="539750" y="1619250"/>
            <a:ext cx="3240088" cy="368300"/>
          </a:xfrm>
          <a:prstGeom prst="rect">
            <a:avLst/>
          </a:prstGeom>
          <a:solidFill>
            <a:srgbClr val="FFFF00">
              <a:alpha val="29019"/>
            </a:srgbClr>
          </a:solidFill>
          <a:ln w="9525">
            <a:noFill/>
            <a:miter lim="800000"/>
            <a:headEnd/>
            <a:tailEnd/>
          </a:ln>
        </p:spPr>
        <p:txBody>
          <a:bodyPr>
            <a:spAutoFit/>
          </a:bodyPr>
          <a:lstStyle/>
          <a:p>
            <a:endParaRPr kumimoji="0" lang="zh-TW" altLang="en-US">
              <a:latin typeface="Calibri" pitchFamily="34" charset="0"/>
            </a:endParaRPr>
          </a:p>
        </p:txBody>
      </p:sp>
      <p:sp>
        <p:nvSpPr>
          <p:cNvPr id="38919" name="文字方塊 15"/>
          <p:cNvSpPr txBox="1">
            <a:spLocks noChangeArrowheads="1"/>
          </p:cNvSpPr>
          <p:nvPr/>
        </p:nvSpPr>
        <p:spPr bwMode="auto">
          <a:xfrm>
            <a:off x="539750" y="1989138"/>
            <a:ext cx="2087563" cy="368300"/>
          </a:xfrm>
          <a:prstGeom prst="rect">
            <a:avLst/>
          </a:prstGeom>
          <a:solidFill>
            <a:srgbClr val="FFFF00">
              <a:alpha val="29019"/>
            </a:srgbClr>
          </a:solidFill>
          <a:ln w="9525">
            <a:noFill/>
            <a:miter lim="800000"/>
            <a:headEnd/>
            <a:tailEnd/>
          </a:ln>
        </p:spPr>
        <p:txBody>
          <a:bodyPr>
            <a:spAutoFit/>
          </a:bodyPr>
          <a:lstStyle/>
          <a:p>
            <a:endParaRPr kumimoji="0" lang="zh-TW" altLang="en-US">
              <a:latin typeface="Calibri" pitchFamily="34" charset="0"/>
            </a:endParaRPr>
          </a:p>
        </p:txBody>
      </p:sp>
      <p:sp>
        <p:nvSpPr>
          <p:cNvPr id="38920" name="文字方塊 16"/>
          <p:cNvSpPr txBox="1">
            <a:spLocks noChangeArrowheads="1"/>
          </p:cNvSpPr>
          <p:nvPr/>
        </p:nvSpPr>
        <p:spPr bwMode="auto">
          <a:xfrm>
            <a:off x="539750" y="3381375"/>
            <a:ext cx="3019425" cy="368300"/>
          </a:xfrm>
          <a:prstGeom prst="rect">
            <a:avLst/>
          </a:prstGeom>
          <a:solidFill>
            <a:srgbClr val="FFFF00">
              <a:alpha val="29019"/>
            </a:srgbClr>
          </a:solidFill>
          <a:ln w="9525">
            <a:noFill/>
            <a:miter lim="800000"/>
            <a:headEnd/>
            <a:tailEnd/>
          </a:ln>
        </p:spPr>
        <p:txBody>
          <a:bodyPr>
            <a:spAutoFit/>
          </a:bodyPr>
          <a:lstStyle/>
          <a:p>
            <a:endParaRPr kumimoji="0" lang="zh-TW" altLang="en-US">
              <a:latin typeface="Calibri" pitchFamily="34" charset="0"/>
            </a:endParaRPr>
          </a:p>
        </p:txBody>
      </p:sp>
      <p:grpSp>
        <p:nvGrpSpPr>
          <p:cNvPr id="38921" name="群組 17"/>
          <p:cNvGrpSpPr>
            <a:grpSpLocks/>
          </p:cNvGrpSpPr>
          <p:nvPr/>
        </p:nvGrpSpPr>
        <p:grpSpPr bwMode="auto">
          <a:xfrm>
            <a:off x="19050" y="0"/>
            <a:ext cx="9144000" cy="1052513"/>
            <a:chOff x="0" y="-1"/>
            <a:chExt cx="9144000" cy="1052737"/>
          </a:xfrm>
        </p:grpSpPr>
        <p:pic>
          <p:nvPicPr>
            <p:cNvPr id="38922" name="Picture 4" descr="「活摘器官」的圖片搜尋結果"/>
            <p:cNvPicPr>
              <a:picLocks noChangeAspect="1" noChangeArrowheads="1"/>
            </p:cNvPicPr>
            <p:nvPr/>
          </p:nvPicPr>
          <p:blipFill>
            <a:blip r:embed="rId4"/>
            <a:srcRect t="27016" r="42154"/>
            <a:stretch>
              <a:fillRect/>
            </a:stretch>
          </p:blipFill>
          <p:spPr bwMode="auto">
            <a:xfrm>
              <a:off x="8014570" y="0"/>
              <a:ext cx="1129430" cy="1052736"/>
            </a:xfrm>
            <a:prstGeom prst="rect">
              <a:avLst/>
            </a:prstGeom>
            <a:noFill/>
            <a:ln w="9525">
              <a:noFill/>
              <a:miter lim="800000"/>
              <a:headEnd/>
              <a:tailEnd/>
            </a:ln>
          </p:spPr>
        </p:pic>
        <p:sp>
          <p:nvSpPr>
            <p:cNvPr id="20" name="矩形 19"/>
            <p:cNvSpPr/>
            <p:nvPr/>
          </p:nvSpPr>
          <p:spPr>
            <a:xfrm>
              <a:off x="0" y="-1"/>
              <a:ext cx="8015288"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12-2</a:t>
              </a:r>
              <a:r>
                <a:rPr kumimoji="0" lang="en-US" altLang="zh-TW" sz="3200" b="1">
                  <a:solidFill>
                    <a:schemeClr val="bg1"/>
                  </a:solidFill>
                  <a:latin typeface="微軟正黑體" panose="020B0604030504040204" pitchFamily="34" charset="-120"/>
                  <a:ea typeface="微軟正黑體" panose="020B0604030504040204" pitchFamily="34" charset="-120"/>
                </a:rPr>
                <a:t>.</a:t>
              </a:r>
              <a:r>
                <a:rPr kumimoji="0" lang="zh-TW" altLang="en-US" sz="3200" b="1">
                  <a:solidFill>
                    <a:schemeClr val="bg1"/>
                  </a:solidFill>
                  <a:latin typeface="微軟正黑體" panose="020B0604030504040204" pitchFamily="34" charset="-120"/>
                  <a:ea typeface="微軟正黑體" panose="020B0604030504040204" pitchFamily="34" charset="-120"/>
                </a:rPr>
                <a:t> 烟台市</a:t>
              </a:r>
              <a:r>
                <a:rPr kumimoji="0" lang="en-US" altLang="zh-TW" sz="3200" b="1">
                  <a:solidFill>
                    <a:schemeClr val="bg1"/>
                  </a:solidFill>
                  <a:latin typeface="微軟正黑體" panose="020B0604030504040204" pitchFamily="34" charset="-120"/>
                  <a:ea typeface="微軟正黑體" panose="020B0604030504040204" pitchFamily="34" charset="-120"/>
                </a:rPr>
                <a:t>-</a:t>
              </a:r>
              <a:r>
                <a:rPr kumimoji="0" lang="zh-TW" altLang="en-US" sz="3200" b="1">
                  <a:solidFill>
                    <a:schemeClr val="bg1"/>
                  </a:solidFill>
                  <a:latin typeface="微軟正黑體" panose="020B0604030504040204" pitchFamily="34" charset="-120"/>
                  <a:ea typeface="微軟正黑體" panose="020B0604030504040204" pitchFamily="34" charset="-120"/>
                </a:rPr>
                <a:t>涉嫌活摘器官医院名单</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2" descr="「閃電」的圖片搜尋結果"/>
          <p:cNvPicPr>
            <a:picLocks noChangeAspect="1" noChangeArrowheads="1"/>
          </p:cNvPicPr>
          <p:nvPr/>
        </p:nvPicPr>
        <p:blipFill>
          <a:blip r:embed="rId2"/>
          <a:srcRect b="85403"/>
          <a:stretch>
            <a:fillRect/>
          </a:stretch>
        </p:blipFill>
        <p:spPr bwMode="auto">
          <a:xfrm>
            <a:off x="0" y="-23813"/>
            <a:ext cx="9144000" cy="1001713"/>
          </a:xfrm>
          <a:prstGeom prst="rect">
            <a:avLst/>
          </a:prstGeom>
          <a:noFill/>
          <a:ln w="9525">
            <a:noFill/>
            <a:miter lim="800000"/>
            <a:headEnd/>
            <a:tailEnd/>
          </a:ln>
        </p:spPr>
      </p:pic>
      <p:sp>
        <p:nvSpPr>
          <p:cNvPr id="39938" name="矩形 2"/>
          <p:cNvSpPr>
            <a:spLocks noChangeArrowheads="1"/>
          </p:cNvSpPr>
          <p:nvPr/>
        </p:nvSpPr>
        <p:spPr bwMode="auto">
          <a:xfrm>
            <a:off x="319088" y="184150"/>
            <a:ext cx="4997450" cy="584200"/>
          </a:xfrm>
          <a:prstGeom prst="rect">
            <a:avLst/>
          </a:prstGeom>
          <a:noFill/>
          <a:ln w="9525">
            <a:noFill/>
            <a:miter lim="800000"/>
            <a:headEnd/>
            <a:tailEnd/>
          </a:ln>
        </p:spPr>
        <p:txBody>
          <a:bodyPr wrap="none">
            <a:spAutoFit/>
          </a:bodyPr>
          <a:lstStyle/>
          <a:p>
            <a:r>
              <a:rPr kumimoji="0" lang="en-US" altLang="zh-TW" sz="3200" b="1">
                <a:solidFill>
                  <a:schemeClr val="bg1"/>
                </a:solidFill>
                <a:latin typeface="微軟正黑體" pitchFamily="34" charset="-120"/>
                <a:ea typeface="微軟正黑體" pitchFamily="34" charset="-120"/>
              </a:rPr>
              <a:t>12-3.</a:t>
            </a:r>
            <a:r>
              <a:rPr kumimoji="0" lang="zh-TW" altLang="en-US" sz="3200" b="1">
                <a:solidFill>
                  <a:schemeClr val="bg1"/>
                </a:solidFill>
                <a:latin typeface="微軟正黑體" pitchFamily="34" charset="-120"/>
                <a:ea typeface="微軟正黑體" pitchFamily="34" charset="-120"/>
              </a:rPr>
              <a:t> 烟台市官员恶报实例</a:t>
            </a:r>
          </a:p>
        </p:txBody>
      </p:sp>
      <p:sp>
        <p:nvSpPr>
          <p:cNvPr id="5" name="矩形 4"/>
          <p:cNvSpPr/>
          <p:nvPr/>
        </p:nvSpPr>
        <p:spPr>
          <a:xfrm>
            <a:off x="193675" y="1125538"/>
            <a:ext cx="8574088" cy="3168650"/>
          </a:xfrm>
          <a:prstGeom prst="rect">
            <a:avLst/>
          </a:prstGeom>
          <a:ln>
            <a:solidFill>
              <a:schemeClr val="accent6">
                <a:lumMod val="50000"/>
              </a:schemeClr>
            </a:solidFill>
          </a:ln>
        </p:spPr>
        <p:txBody>
          <a:bodyPr>
            <a:spAutoFit/>
          </a:bodyPr>
          <a:lstStyle/>
          <a:p>
            <a:pPr fontAlgn="auto">
              <a:spcBef>
                <a:spcPts val="0"/>
              </a:spcBef>
              <a:spcAft>
                <a:spcPts val="0"/>
              </a:spcAft>
              <a:defRPr/>
            </a:pPr>
            <a:r>
              <a:rPr kumimoji="0" lang="zh-TW" altLang="zh-TW" sz="2000" b="1">
                <a:latin typeface="微軟正黑體" panose="020B0604030504040204" pitchFamily="34" charset="-120"/>
                <a:ea typeface="微軟正黑體" panose="020B0604030504040204" pitchFamily="34" charset="-120"/>
              </a:rPr>
              <a:t>原烟台市栖霞检察院</a:t>
            </a:r>
            <a:r>
              <a:rPr kumimoji="0" lang="en-US" altLang="zh-TW" sz="2000" b="1">
                <a:latin typeface="微軟正黑體" panose="020B0604030504040204" pitchFamily="34" charset="-120"/>
                <a:ea typeface="微軟正黑體" panose="020B0604030504040204" pitchFamily="34" charset="-120"/>
              </a:rPr>
              <a:t>-</a:t>
            </a:r>
            <a:r>
              <a:rPr kumimoji="0" lang="zh-TW" altLang="zh-TW" sz="2000" b="1">
                <a:solidFill>
                  <a:srgbClr val="0070C0"/>
                </a:solidFill>
                <a:latin typeface="微軟正黑體" panose="020B0604030504040204" pitchFamily="34" charset="-120"/>
                <a:ea typeface="微軟正黑體" panose="020B0604030504040204" pitchFamily="34" charset="-120"/>
              </a:rPr>
              <a:t>刘维东</a:t>
            </a:r>
            <a:r>
              <a:rPr kumimoji="0" lang="zh-TW" altLang="zh-TW" sz="2000" b="1">
                <a:latin typeface="微軟正黑體" panose="020B0604030504040204" pitchFamily="34" charset="-120"/>
                <a:ea typeface="微軟正黑體" panose="020B0604030504040204" pitchFamily="34" charset="-120"/>
              </a:rPr>
              <a:t>遭报</a:t>
            </a:r>
            <a:r>
              <a:rPr kumimoji="0" lang="zh-TW" altLang="zh-TW" sz="2000" b="1">
                <a:solidFill>
                  <a:srgbClr val="C00000"/>
                </a:solidFill>
                <a:latin typeface="微軟正黑體" panose="020B0604030504040204" pitchFamily="34" charset="-120"/>
                <a:ea typeface="微軟正黑體" panose="020B0604030504040204" pitchFamily="34" charset="-120"/>
              </a:rPr>
              <a:t>肠癌死亡</a:t>
            </a:r>
            <a:r>
              <a:rPr kumimoji="0" lang="zh-TW" altLang="zh-TW" sz="2000" b="1">
                <a:latin typeface="微軟正黑體" panose="020B0604030504040204" pitchFamily="34" charset="-120"/>
                <a:ea typeface="微軟正黑體" panose="020B0604030504040204" pitchFamily="34" charset="-120"/>
              </a:rPr>
              <a:t>，死时五十岁左右。</a:t>
            </a:r>
            <a:endParaRPr kumimoji="0" lang="zh-TW"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dirty="0">
                <a:latin typeface="微軟正黑體" panose="020B0604030504040204" pitchFamily="34" charset="-120"/>
                <a:ea typeface="微軟正黑體" panose="020B0604030504040204" pitchFamily="34" charset="-120"/>
              </a:rPr>
              <a:t> </a:t>
            </a:r>
            <a:endParaRPr kumimoji="0" lang="zh-TW"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zh-TW" sz="2000">
                <a:latin typeface="微軟正黑體" panose="020B0604030504040204" pitchFamily="34" charset="-120"/>
                <a:ea typeface="微軟正黑體" panose="020B0604030504040204" pitchFamily="34" charset="-120"/>
              </a:rPr>
              <a:t>刘维东原在栖霞检察院工作，后来调到“</a:t>
            </a:r>
            <a:r>
              <a:rPr kumimoji="0" lang="en-US" altLang="zh-TW" sz="2000">
                <a:latin typeface="微軟正黑體" panose="020B0604030504040204" pitchFamily="34" charset="-120"/>
                <a:ea typeface="微軟正黑體" panose="020B0604030504040204" pitchFamily="34" charset="-120"/>
              </a:rPr>
              <a:t>610”</a:t>
            </a:r>
            <a:r>
              <a:rPr kumimoji="0" lang="zh-TW" altLang="zh-TW" sz="2000">
                <a:latin typeface="微軟正黑體" panose="020B0604030504040204" pitchFamily="34" charset="-120"/>
                <a:ea typeface="微軟正黑體" panose="020B0604030504040204" pitchFamily="34" charset="-120"/>
              </a:rPr>
              <a:t>任专职迫害法轮功的副主任。</a:t>
            </a:r>
          </a:p>
          <a:p>
            <a:pPr fontAlgn="auto">
              <a:spcBef>
                <a:spcPts val="0"/>
              </a:spcBef>
              <a:spcAft>
                <a:spcPts val="0"/>
              </a:spcAft>
              <a:defRPr/>
            </a:pPr>
            <a:r>
              <a:rPr kumimoji="0" lang="zh-TW" altLang="zh-TW" sz="2000">
                <a:latin typeface="微軟正黑體" panose="020B0604030504040204" pitchFamily="34" charset="-120"/>
                <a:ea typeface="微軟正黑體" panose="020B0604030504040204" pitchFamily="34" charset="-120"/>
              </a:rPr>
              <a:t>他曾亲自督阵抓捕、陷害、殴打法轮功学员。二零零五年，在全国人民合家团圆欢度皇历新年期间，仍有七名学员被非法关押在洗脑班。二零零四年以来，刘维东在位期间，栖霞至少有八十名法轮功学员遭栖霞“</a:t>
            </a:r>
            <a:r>
              <a:rPr kumimoji="0" lang="en-US" altLang="zh-TW" sz="2000">
                <a:latin typeface="微軟正黑體" panose="020B0604030504040204" pitchFamily="34" charset="-120"/>
                <a:ea typeface="微軟正黑體" panose="020B0604030504040204" pitchFamily="34" charset="-120"/>
              </a:rPr>
              <a:t>610”</a:t>
            </a:r>
            <a:r>
              <a:rPr kumimoji="0" lang="zh-TW" altLang="zh-TW" sz="2000">
                <a:latin typeface="微軟正黑體" panose="020B0604030504040204" pitchFamily="34" charset="-120"/>
                <a:ea typeface="微軟正黑體" panose="020B0604030504040204" pitchFamily="34" charset="-120"/>
              </a:rPr>
              <a:t>绑架洗脑迫害。</a:t>
            </a:r>
          </a:p>
          <a:p>
            <a:pPr fontAlgn="auto">
              <a:spcBef>
                <a:spcPts val="0"/>
              </a:spcBef>
              <a:spcAft>
                <a:spcPts val="0"/>
              </a:spcAft>
              <a:defRPr/>
            </a:pPr>
            <a:r>
              <a:rPr kumimoji="0" lang="en-US" altLang="zh-TW" sz="2000" dirty="0">
                <a:latin typeface="微軟正黑體" panose="020B0604030504040204" pitchFamily="34" charset="-120"/>
                <a:ea typeface="微軟正黑體" panose="020B0604030504040204" pitchFamily="34" charset="-120"/>
              </a:rPr>
              <a:t> </a:t>
            </a:r>
            <a:endParaRPr kumimoji="0" lang="zh-TW"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dirty="0">
                <a:latin typeface="微軟正黑體" panose="020B0604030504040204" pitchFamily="34" charset="-120"/>
                <a:ea typeface="微軟正黑體" panose="020B0604030504040204" pitchFamily="34" charset="-120"/>
              </a:rPr>
              <a:t>2012</a:t>
            </a:r>
            <a:r>
              <a:rPr kumimoji="0" lang="zh-TW" altLang="zh-TW" sz="2000">
                <a:latin typeface="微軟正黑體" panose="020B0604030504040204" pitchFamily="34" charset="-120"/>
                <a:ea typeface="微軟正黑體" panose="020B0604030504040204" pitchFamily="34" charset="-120"/>
              </a:rPr>
              <a:t>年</a:t>
            </a:r>
            <a:r>
              <a:rPr kumimoji="0" lang="en-US" altLang="zh-TW" sz="2000">
                <a:latin typeface="微軟正黑體" panose="020B0604030504040204" pitchFamily="34" charset="-120"/>
                <a:ea typeface="微軟正黑體" panose="020B0604030504040204" pitchFamily="34" charset="-120"/>
              </a:rPr>
              <a:t>2</a:t>
            </a:r>
            <a:r>
              <a:rPr kumimoji="0" lang="zh-TW" altLang="zh-TW" sz="2000">
                <a:latin typeface="微軟正黑體" panose="020B0604030504040204" pitchFamily="34" charset="-120"/>
                <a:ea typeface="微軟正黑體" panose="020B0604030504040204" pitchFamily="34" charset="-120"/>
              </a:rPr>
              <a:t>月，山东栖霞市“</a:t>
            </a:r>
            <a:r>
              <a:rPr kumimoji="0" lang="en-US" altLang="zh-TW" sz="2000">
                <a:latin typeface="微軟正黑體" panose="020B0604030504040204" pitchFamily="34" charset="-120"/>
                <a:ea typeface="微軟正黑體" panose="020B0604030504040204" pitchFamily="34" charset="-120"/>
              </a:rPr>
              <a:t>610”</a:t>
            </a:r>
            <a:r>
              <a:rPr kumimoji="0" lang="zh-TW" altLang="zh-TW" sz="2000">
                <a:latin typeface="微軟正黑體" panose="020B0604030504040204" pitchFamily="34" charset="-120"/>
                <a:ea typeface="微軟正黑體" panose="020B0604030504040204" pitchFamily="34" charset="-120"/>
              </a:rPr>
              <a:t>副头目刘维东因结肠癌扩散，最终抢救无效，在栖霞市人民医院痛苦的死去，死时五十岁左右。</a:t>
            </a:r>
            <a:endParaRPr kumimoji="0" lang="zh-TW" altLang="zh-TW" sz="2000" dirty="0">
              <a:latin typeface="微軟正黑體" panose="020B0604030504040204" pitchFamily="34" charset="-120"/>
              <a:ea typeface="微軟正黑體" panose="020B0604030504040204" pitchFamily="34" charset="-120"/>
            </a:endParaRPr>
          </a:p>
        </p:txBody>
      </p:sp>
      <p:sp>
        <p:nvSpPr>
          <p:cNvPr id="7" name="矩形 6"/>
          <p:cNvSpPr/>
          <p:nvPr/>
        </p:nvSpPr>
        <p:spPr>
          <a:xfrm>
            <a:off x="193675" y="4652963"/>
            <a:ext cx="8574088" cy="1939925"/>
          </a:xfrm>
          <a:prstGeom prst="rect">
            <a:avLst/>
          </a:prstGeom>
          <a:ln>
            <a:solidFill>
              <a:schemeClr val="accent6">
                <a:lumMod val="50000"/>
              </a:schemeClr>
            </a:solidFill>
          </a:ln>
        </p:spPr>
        <p:txBody>
          <a:bodyPr>
            <a:spAutoFit/>
          </a:bodyPr>
          <a:lstStyle/>
          <a:p>
            <a:pPr>
              <a:spcBef>
                <a:spcPts val="0"/>
              </a:spcBef>
              <a:spcAft>
                <a:spcPts val="0"/>
              </a:spcAft>
              <a:defRPr/>
            </a:pPr>
            <a:r>
              <a:rPr kumimoji="0" lang="zh-TW" altLang="en-US" sz="2000" b="1">
                <a:latin typeface="微軟正黑體" panose="020B0604030504040204" pitchFamily="34" charset="-120"/>
                <a:ea typeface="微軟正黑體" panose="020B0604030504040204" pitchFamily="34" charset="-120"/>
              </a:rPr>
              <a:t>山东烟台市福山区恶报一例</a:t>
            </a:r>
            <a:r>
              <a:rPr kumimoji="0" lang="en-US" altLang="zh-TW" sz="2000" b="1">
                <a:latin typeface="微軟正黑體" panose="020B0604030504040204" pitchFamily="34" charset="-120"/>
                <a:ea typeface="微軟正黑體" panose="020B0604030504040204" pitchFamily="34" charset="-120"/>
              </a:rPr>
              <a:t>【</a:t>
            </a:r>
            <a:r>
              <a:rPr kumimoji="0" lang="zh-TW" altLang="en-US" sz="2000" b="1">
                <a:latin typeface="微軟正黑體" panose="020B0604030504040204" pitchFamily="34" charset="-120"/>
                <a:ea typeface="微軟正黑體" panose="020B0604030504040204" pitchFamily="34" charset="-120"/>
              </a:rPr>
              <a:t>明慧网</a:t>
            </a:r>
            <a:r>
              <a:rPr kumimoji="0" lang="en-US" altLang="zh-TW" sz="2000" b="1">
                <a:latin typeface="微軟正黑體" panose="020B0604030504040204" pitchFamily="34" charset="-120"/>
                <a:ea typeface="微軟正黑體" panose="020B0604030504040204" pitchFamily="34" charset="-120"/>
              </a:rPr>
              <a:t>2005</a:t>
            </a:r>
            <a:r>
              <a:rPr kumimoji="0" lang="zh-TW" altLang="en-US" sz="2000" b="1" dirty="0">
                <a:latin typeface="微軟正黑體" panose="020B0604030504040204" pitchFamily="34" charset="-120"/>
                <a:ea typeface="微軟正黑體" panose="020B0604030504040204" pitchFamily="34" charset="-120"/>
              </a:rPr>
              <a:t>年</a:t>
            </a:r>
            <a:r>
              <a:rPr kumimoji="0" lang="en-US" altLang="zh-TW" sz="2000" b="1" dirty="0">
                <a:latin typeface="微軟正黑體" panose="020B0604030504040204" pitchFamily="34" charset="-120"/>
                <a:ea typeface="微軟正黑體" panose="020B0604030504040204" pitchFamily="34" charset="-120"/>
              </a:rPr>
              <a:t>8</a:t>
            </a:r>
            <a:r>
              <a:rPr kumimoji="0" lang="zh-TW" altLang="en-US" sz="2000" b="1" dirty="0">
                <a:latin typeface="微軟正黑體" panose="020B0604030504040204" pitchFamily="34" charset="-120"/>
                <a:ea typeface="微軟正黑體" panose="020B0604030504040204" pitchFamily="34" charset="-120"/>
              </a:rPr>
              <a:t>月</a:t>
            </a:r>
            <a:r>
              <a:rPr kumimoji="0" lang="en-US" altLang="zh-TW" sz="2000" b="1" dirty="0">
                <a:latin typeface="微軟正黑體" panose="020B0604030504040204" pitchFamily="34" charset="-120"/>
                <a:ea typeface="微軟正黑體" panose="020B0604030504040204" pitchFamily="34" charset="-120"/>
              </a:rPr>
              <a:t>22</a:t>
            </a:r>
            <a:r>
              <a:rPr kumimoji="0" lang="zh-TW" altLang="en-US" sz="2000" b="1" dirty="0">
                <a:latin typeface="微軟正黑體" panose="020B0604030504040204" pitchFamily="34" charset="-120"/>
                <a:ea typeface="微軟正黑體" panose="020B0604030504040204" pitchFamily="34" charset="-120"/>
              </a:rPr>
              <a:t>日</a:t>
            </a:r>
            <a:r>
              <a:rPr kumimoji="0" lang="en-US" altLang="zh-TW" sz="2000" b="1" dirty="0">
                <a:latin typeface="微軟正黑體" panose="020B0604030504040204" pitchFamily="34" charset="-120"/>
                <a:ea typeface="微軟正黑體" panose="020B0604030504040204" pitchFamily="34" charset="-120"/>
              </a:rPr>
              <a:t>】</a:t>
            </a:r>
            <a:endParaRPr kumimoji="0" lang="zh-TW" altLang="en-US" sz="2000" b="1" dirty="0">
              <a:latin typeface="微軟正黑體" panose="020B0604030504040204" pitchFamily="34" charset="-120"/>
              <a:ea typeface="微軟正黑體" panose="020B0604030504040204" pitchFamily="34" charset="-120"/>
            </a:endParaRPr>
          </a:p>
          <a:p>
            <a:pPr>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李玉祥</a:t>
            </a:r>
            <a:r>
              <a:rPr kumimoji="0" lang="zh-TW" altLang="en-US" sz="2000" dirty="0">
                <a:latin typeface="微軟正黑體" panose="020B0604030504040204" pitchFamily="34" charset="-120"/>
                <a:ea typeface="微軟正黑體" panose="020B0604030504040204" pitchFamily="34" charset="-120"/>
              </a:rPr>
              <a:t>，男</a:t>
            </a:r>
            <a:r>
              <a:rPr kumimoji="0" lang="zh-TW" altLang="en-US" sz="2000">
                <a:latin typeface="微軟正黑體" panose="020B0604030504040204" pitchFamily="34" charset="-120"/>
                <a:ea typeface="微軟正黑體" panose="020B0604030504040204" pitchFamily="34" charset="-120"/>
              </a:rPr>
              <a:t>，</a:t>
            </a:r>
            <a:r>
              <a:rPr kumimoji="0" lang="en-US" altLang="zh-TW" sz="2000">
                <a:latin typeface="微軟正黑體" panose="020B0604030504040204" pitchFamily="34" charset="-120"/>
                <a:ea typeface="微軟正黑體" panose="020B0604030504040204" pitchFamily="34" charset="-120"/>
              </a:rPr>
              <a:t>60</a:t>
            </a:r>
            <a:r>
              <a:rPr kumimoji="0" lang="zh-TW" altLang="en-US" sz="2000">
                <a:latin typeface="微軟正黑體" panose="020B0604030504040204" pitchFamily="34" charset="-120"/>
                <a:ea typeface="微軟正黑體" panose="020B0604030504040204" pitchFamily="34" charset="-120"/>
              </a:rPr>
              <a:t>岁，烟台市福山区高曈镇前沙坝子村人，任村会计。</a:t>
            </a:r>
            <a:r>
              <a:rPr kumimoji="0" lang="en-US" altLang="zh-TW" sz="2000">
                <a:latin typeface="微軟正黑體" panose="020B0604030504040204" pitchFamily="34" charset="-120"/>
                <a:ea typeface="微軟正黑體" panose="020B0604030504040204" pitchFamily="34" charset="-120"/>
              </a:rPr>
              <a:t>2004</a:t>
            </a:r>
            <a:r>
              <a:rPr kumimoji="0" lang="zh-TW" altLang="en-US" sz="2000" dirty="0">
                <a:latin typeface="微軟正黑體" panose="020B0604030504040204" pitchFamily="34" charset="-120"/>
                <a:ea typeface="微軟正黑體" panose="020B0604030504040204" pitchFamily="34" charset="-120"/>
              </a:rPr>
              <a:t>年</a:t>
            </a:r>
            <a:r>
              <a:rPr kumimoji="0" lang="en-US" altLang="zh-TW" sz="2000" dirty="0">
                <a:latin typeface="微軟正黑體" panose="020B0604030504040204" pitchFamily="34" charset="-120"/>
                <a:ea typeface="微軟正黑體" panose="020B0604030504040204" pitchFamily="34" charset="-120"/>
              </a:rPr>
              <a:t>2</a:t>
            </a:r>
            <a:r>
              <a:rPr kumimoji="0" lang="zh-TW" altLang="en-US" sz="2000">
                <a:latin typeface="微軟正黑體" panose="020B0604030504040204" pitchFamily="34" charset="-120"/>
                <a:ea typeface="微軟正黑體" panose="020B0604030504040204" pitchFamily="34" charset="-120"/>
              </a:rPr>
              <a:t>月</a:t>
            </a:r>
            <a:r>
              <a:rPr kumimoji="0" lang="en-US" altLang="zh-TW" sz="2000">
                <a:latin typeface="微軟正黑體" panose="020B0604030504040204" pitchFamily="34" charset="-120"/>
                <a:ea typeface="微軟正黑體" panose="020B0604030504040204" pitchFamily="34" charset="-120"/>
              </a:rPr>
              <a:t>16</a:t>
            </a:r>
            <a:r>
              <a:rPr kumimoji="0" lang="zh-TW" altLang="en-US" sz="2000">
                <a:latin typeface="微軟正黑體" panose="020B0604030504040204" pitchFamily="34" charset="-120"/>
                <a:ea typeface="微軟正黑體" panose="020B0604030504040204" pitchFamily="34" charset="-120"/>
              </a:rPr>
              <a:t>日在村广播上</a:t>
            </a:r>
            <a:r>
              <a:rPr kumimoji="0" lang="zh-TW" altLang="en-US" sz="2000">
                <a:solidFill>
                  <a:srgbClr val="C00000"/>
                </a:solidFill>
                <a:latin typeface="微軟正黑體" panose="020B0604030504040204" pitchFamily="34" charset="-120"/>
                <a:ea typeface="微軟正黑體" panose="020B0604030504040204" pitchFamily="34" charset="-120"/>
              </a:rPr>
              <a:t>播放诬陷大法的录音</a:t>
            </a:r>
            <a:r>
              <a:rPr kumimoji="0" lang="zh-TW" altLang="en-US" sz="2000">
                <a:latin typeface="微軟正黑體" panose="020B0604030504040204" pitchFamily="34" charset="-120"/>
                <a:ea typeface="微軟正黑體" panose="020B0604030504040204" pitchFamily="34" charset="-120"/>
              </a:rPr>
              <a:t>，经多名大法弟子向其讲真象，在大法弟子强大的正念下，他停止了播放，当大法弟子向其索要录音带时他还借口不给。后不久</a:t>
            </a:r>
            <a:r>
              <a:rPr kumimoji="0" lang="zh-TW" altLang="en-US" sz="2000" dirty="0">
                <a:latin typeface="微軟正黑體" panose="020B0604030504040204" pitchFamily="34" charset="-120"/>
                <a:ea typeface="微軟正黑體" panose="020B0604030504040204" pitchFamily="34" charset="-120"/>
              </a:rPr>
              <a:t>李玉祥患上</a:t>
            </a:r>
            <a:r>
              <a:rPr kumimoji="0" lang="zh-TW" altLang="en-US" sz="2000">
                <a:latin typeface="微軟正黑體" panose="020B0604030504040204" pitchFamily="34" charset="-120"/>
                <a:ea typeface="微軟正黑體" panose="020B0604030504040204" pitchFamily="34" charset="-120"/>
              </a:rPr>
              <a:t>了</a:t>
            </a:r>
            <a:r>
              <a:rPr kumimoji="0" lang="zh-TW" altLang="en-US" sz="2000">
                <a:solidFill>
                  <a:srgbClr val="C00000"/>
                </a:solidFill>
                <a:latin typeface="微軟正黑體" panose="020B0604030504040204" pitchFamily="34" charset="-120"/>
                <a:ea typeface="微軟正黑體" panose="020B0604030504040204" pitchFamily="34" charset="-120"/>
              </a:rPr>
              <a:t>胃癌</a:t>
            </a:r>
            <a:r>
              <a:rPr kumimoji="0" lang="zh-TW" altLang="en-US" sz="2000">
                <a:latin typeface="微軟正黑體" panose="020B0604030504040204" pitchFamily="34" charset="-120"/>
                <a:ea typeface="微軟正黑體" panose="020B0604030504040204" pitchFamily="34" charset="-120"/>
              </a:rPr>
              <a:t>，于</a:t>
            </a:r>
            <a:r>
              <a:rPr kumimoji="0" lang="en-US" altLang="zh-TW" sz="2000">
                <a:latin typeface="微軟正黑體" panose="020B0604030504040204" pitchFamily="34" charset="-120"/>
                <a:ea typeface="微軟正黑體" panose="020B0604030504040204" pitchFamily="34" charset="-120"/>
              </a:rPr>
              <a:t>2005</a:t>
            </a:r>
            <a:r>
              <a:rPr kumimoji="0" lang="zh-TW" altLang="en-US" sz="2000" dirty="0">
                <a:latin typeface="微軟正黑體" panose="020B0604030504040204" pitchFamily="34" charset="-120"/>
                <a:ea typeface="微軟正黑體" panose="020B0604030504040204" pitchFamily="34" charset="-120"/>
              </a:rPr>
              <a:t>年</a:t>
            </a:r>
            <a:r>
              <a:rPr kumimoji="0" lang="en-US" altLang="zh-TW" sz="2000" dirty="0">
                <a:latin typeface="微軟正黑體" panose="020B0604030504040204" pitchFamily="34" charset="-120"/>
                <a:ea typeface="微軟正黑體" panose="020B0604030504040204" pitchFamily="34" charset="-120"/>
              </a:rPr>
              <a:t>1</a:t>
            </a:r>
            <a:r>
              <a:rPr kumimoji="0" lang="zh-TW" altLang="en-US" sz="2000" dirty="0">
                <a:latin typeface="微軟正黑體" panose="020B0604030504040204" pitchFamily="34" charset="-120"/>
                <a:ea typeface="微軟正黑體" panose="020B0604030504040204" pitchFamily="34" charset="-120"/>
              </a:rPr>
              <a:t>月</a:t>
            </a:r>
            <a:r>
              <a:rPr kumimoji="0" lang="en-US" altLang="zh-TW" sz="2000" dirty="0">
                <a:latin typeface="微軟正黑體" panose="020B0604030504040204" pitchFamily="34" charset="-120"/>
                <a:ea typeface="微軟正黑體" panose="020B0604030504040204" pitchFamily="34" charset="-120"/>
              </a:rPr>
              <a:t>10</a:t>
            </a:r>
            <a:r>
              <a:rPr kumimoji="0" lang="zh-TW" altLang="en-US" sz="2000" dirty="0">
                <a:latin typeface="微軟正黑體" panose="020B0604030504040204" pitchFamily="34" charset="-120"/>
                <a:ea typeface="微軟正黑體" panose="020B0604030504040204" pitchFamily="34" charset="-120"/>
              </a:rPr>
              <a:t>日</a:t>
            </a:r>
            <a:r>
              <a:rPr kumimoji="0" lang="zh-TW" altLang="en-US" sz="2000" dirty="0">
                <a:solidFill>
                  <a:srgbClr val="C00000"/>
                </a:solidFill>
                <a:latin typeface="微軟正黑體" panose="020B0604030504040204" pitchFamily="34" charset="-120"/>
                <a:ea typeface="微軟正黑體" panose="020B0604030504040204" pitchFamily="34" charset="-120"/>
              </a:rPr>
              <a:t>不治身亡</a:t>
            </a:r>
            <a:r>
              <a:rPr kumimoji="0" lang="zh-TW" altLang="en-US" sz="2000" dirty="0">
                <a:latin typeface="微軟正黑體" panose="020B0604030504040204" pitchFamily="34" charset="-120"/>
                <a:ea typeface="微軟正黑體" panose="020B0604030504040204" pitchFamily="34" charset="-120"/>
              </a:rPr>
              <a:t>。</a:t>
            </a:r>
            <a:endParaRPr kumimoji="0" lang="zh-TW" altLang="en-US" sz="2000"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875"/>
            <a:ext cx="9144000" cy="852488"/>
          </a:xfrm>
          <a:prstGeom prst="rect">
            <a:avLst/>
          </a:prstGeom>
          <a:solidFill>
            <a:srgbClr val="FFFF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kumimoji="0" lang="zh-TW" altLang="en-US" sz="3200" b="1">
                <a:solidFill>
                  <a:srgbClr val="0070C0"/>
                </a:solidFill>
                <a:latin typeface="微軟正黑體" pitchFamily="34" charset="-120"/>
                <a:ea typeface="微軟正黑體" pitchFamily="34" charset="-120"/>
              </a:rPr>
              <a:t>大綱</a:t>
            </a:r>
            <a:endParaRPr kumimoji="0" lang="en-US" altLang="zh-TW" sz="3200" b="1">
              <a:solidFill>
                <a:srgbClr val="0070C0"/>
              </a:solidFill>
              <a:latin typeface="微軟正黑體" pitchFamily="34" charset="-120"/>
              <a:ea typeface="微軟正黑體" pitchFamily="34" charset="-120"/>
            </a:endParaRPr>
          </a:p>
        </p:txBody>
      </p:sp>
      <p:sp>
        <p:nvSpPr>
          <p:cNvPr id="3" name="文字方塊 2"/>
          <p:cNvSpPr txBox="1"/>
          <p:nvPr/>
        </p:nvSpPr>
        <p:spPr>
          <a:xfrm>
            <a:off x="323850" y="1196975"/>
            <a:ext cx="4130675" cy="3081338"/>
          </a:xfrm>
          <a:prstGeom prst="rect">
            <a:avLst/>
          </a:prstGeom>
          <a:noFill/>
        </p:spPr>
        <p:txBody>
          <a:bodyPr wrap="none">
            <a:spAutoFit/>
          </a:bodyPr>
          <a:lstStyle/>
          <a:p>
            <a:pPr marL="342900" indent="-342900">
              <a:buFontTx/>
              <a:buAutoNum type="arabicPeriod"/>
            </a:pPr>
            <a:r>
              <a:rPr kumimoji="0" lang="zh-TW" altLang="en-US" sz="2800" b="1">
                <a:latin typeface="微軟正黑體" pitchFamily="34" charset="-120"/>
                <a:ea typeface="微軟正黑體" pitchFamily="34" charset="-120"/>
              </a:rPr>
              <a:t>反馈分享</a:t>
            </a:r>
            <a:endParaRPr kumimoji="0" lang="en-US" altLang="zh-TW" sz="2800" b="1">
              <a:latin typeface="微軟正黑體" pitchFamily="34" charset="-120"/>
              <a:ea typeface="微軟正黑體" pitchFamily="34" charset="-120"/>
            </a:endParaRPr>
          </a:p>
          <a:p>
            <a:pPr marL="342900" indent="-342900"/>
            <a:endParaRPr kumimoji="0" lang="en-US" altLang="zh-TW" sz="2800" b="1">
              <a:latin typeface="微軟正黑體" pitchFamily="34" charset="-120"/>
              <a:ea typeface="微軟正黑體" pitchFamily="34" charset="-120"/>
            </a:endParaRPr>
          </a:p>
          <a:p>
            <a:pPr marL="342900" indent="-342900"/>
            <a:r>
              <a:rPr kumimoji="0" lang="en-US" altLang="zh-TW" sz="2800" b="1">
                <a:latin typeface="微軟正黑體" pitchFamily="34" charset="-120"/>
                <a:ea typeface="微軟正黑體" pitchFamily="34" charset="-120"/>
              </a:rPr>
              <a:t>2. </a:t>
            </a:r>
            <a:r>
              <a:rPr kumimoji="0" lang="zh-TW" altLang="en-US" sz="2800" b="1">
                <a:latin typeface="微軟正黑體" pitchFamily="34" charset="-120"/>
                <a:ea typeface="微軟正黑體" pitchFamily="34" charset="-120"/>
              </a:rPr>
              <a:t>山东省概况、迫害情况</a:t>
            </a:r>
            <a:endParaRPr kumimoji="0" lang="en-US" altLang="zh-TW" sz="2800" b="1">
              <a:latin typeface="微軟正黑體" pitchFamily="34" charset="-120"/>
              <a:ea typeface="微軟正黑體" pitchFamily="34" charset="-120"/>
            </a:endParaRPr>
          </a:p>
          <a:p>
            <a:pPr marL="342900" indent="-342900"/>
            <a:endParaRPr kumimoji="0" lang="en-US" altLang="zh-TW" sz="2800" b="1">
              <a:latin typeface="微軟正黑體" pitchFamily="34" charset="-120"/>
              <a:ea typeface="微軟正黑體" pitchFamily="34" charset="-120"/>
            </a:endParaRPr>
          </a:p>
          <a:p>
            <a:pPr marL="342900" indent="-342900"/>
            <a:r>
              <a:rPr kumimoji="0" lang="en-US" altLang="zh-TW" sz="2800" b="1">
                <a:latin typeface="微軟正黑體" pitchFamily="34" charset="-120"/>
                <a:ea typeface="微軟正黑體" pitchFamily="34" charset="-120"/>
              </a:rPr>
              <a:t>3.</a:t>
            </a:r>
            <a:r>
              <a:rPr kumimoji="0" lang="zh-TW" altLang="en-US" sz="2800" b="1">
                <a:latin typeface="微軟正黑體" pitchFamily="34" charset="-120"/>
                <a:ea typeface="微軟正黑體" pitchFamily="34" charset="-120"/>
              </a:rPr>
              <a:t>下周重点案例介绍</a:t>
            </a:r>
            <a:endParaRPr kumimoji="0" lang="en-US" altLang="zh-TW" sz="2800" b="1">
              <a:latin typeface="微軟正黑體" pitchFamily="34" charset="-120"/>
              <a:ea typeface="微軟正黑體" pitchFamily="34" charset="-120"/>
            </a:endParaRPr>
          </a:p>
          <a:p>
            <a:pPr marL="342900" indent="-342900"/>
            <a:endParaRPr kumimoji="0" lang="en-US" altLang="zh-TW" sz="2800" b="1">
              <a:latin typeface="微軟正黑體" pitchFamily="34" charset="-120"/>
              <a:ea typeface="微軟正黑體" pitchFamily="34" charset="-120"/>
            </a:endParaRPr>
          </a:p>
          <a:p>
            <a:pPr marL="342900" indent="-342900"/>
            <a:r>
              <a:rPr kumimoji="0" lang="en-US" altLang="zh-TW" sz="2800" b="1">
                <a:latin typeface="微軟正黑體" pitchFamily="34" charset="-120"/>
                <a:ea typeface="微軟正黑體" pitchFamily="34" charset="-120"/>
              </a:rPr>
              <a:t>4.</a:t>
            </a:r>
            <a:r>
              <a:rPr kumimoji="0" lang="zh-TW" altLang="en-US" sz="2800" b="1">
                <a:latin typeface="微軟正黑體" pitchFamily="34" charset="-120"/>
                <a:ea typeface="微軟正黑體" pitchFamily="34" charset="-120"/>
              </a:rPr>
              <a:t> 参与办法</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矩形 2"/>
          <p:cNvSpPr>
            <a:spLocks noChangeArrowheads="1"/>
          </p:cNvSpPr>
          <p:nvPr/>
        </p:nvSpPr>
        <p:spPr bwMode="auto">
          <a:xfrm>
            <a:off x="250825" y="115888"/>
            <a:ext cx="5976938" cy="585787"/>
          </a:xfrm>
          <a:prstGeom prst="rect">
            <a:avLst/>
          </a:prstGeom>
          <a:noFill/>
          <a:ln w="9525">
            <a:noFill/>
            <a:miter lim="800000"/>
            <a:headEnd/>
            <a:tailEnd/>
          </a:ln>
        </p:spPr>
        <p:txBody>
          <a:bodyPr>
            <a:spAutoFit/>
          </a:bodyPr>
          <a:lstStyle/>
          <a:p>
            <a:r>
              <a:rPr kumimoji="0" lang="en-US" altLang="zh-TW" sz="3200" b="1">
                <a:latin typeface="微軟正黑體" pitchFamily="34" charset="-120"/>
                <a:ea typeface="微軟正黑體" pitchFamily="34" charset="-120"/>
              </a:rPr>
              <a:t>13-1. </a:t>
            </a:r>
            <a:r>
              <a:rPr kumimoji="0" lang="zh-TW" altLang="en-US" sz="3200" b="1">
                <a:latin typeface="微軟正黑體" pitchFamily="34" charset="-120"/>
                <a:ea typeface="微軟正黑體" pitchFamily="34" charset="-120"/>
              </a:rPr>
              <a:t>山东专案三</a:t>
            </a:r>
            <a:endParaRPr kumimoji="0" lang="en-US" altLang="zh-TW" sz="3200">
              <a:solidFill>
                <a:srgbClr val="000000"/>
              </a:solidFill>
              <a:latin typeface="微軟正黑體" pitchFamily="34" charset="-120"/>
              <a:ea typeface="微軟正黑體" pitchFamily="34" charset="-120"/>
            </a:endParaRPr>
          </a:p>
        </p:txBody>
      </p:sp>
      <p:sp>
        <p:nvSpPr>
          <p:cNvPr id="8" name="矩形 7"/>
          <p:cNvSpPr/>
          <p:nvPr/>
        </p:nvSpPr>
        <p:spPr>
          <a:xfrm>
            <a:off x="220663" y="793750"/>
            <a:ext cx="8785225" cy="3714750"/>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40963" name="矩形 10"/>
          <p:cNvSpPr>
            <a:spLocks noChangeArrowheads="1"/>
          </p:cNvSpPr>
          <p:nvPr/>
        </p:nvSpPr>
        <p:spPr bwMode="auto">
          <a:xfrm>
            <a:off x="482600" y="1190625"/>
            <a:ext cx="8358188" cy="3170238"/>
          </a:xfrm>
          <a:prstGeom prst="rect">
            <a:avLst/>
          </a:prstGeom>
          <a:noFill/>
          <a:ln w="9525">
            <a:noFill/>
            <a:miter lim="800000"/>
            <a:headEnd/>
            <a:tailEnd/>
          </a:ln>
        </p:spPr>
        <p:txBody>
          <a:bodyPr>
            <a:spAutoFit/>
          </a:bodyPr>
          <a:lstStyle/>
          <a:p>
            <a:r>
              <a:rPr kumimoji="0" lang="zh-TW" altLang="en-US" sz="2000" b="1">
                <a:solidFill>
                  <a:srgbClr val="C00000"/>
                </a:solidFill>
                <a:latin typeface="微軟正黑體" pitchFamily="34" charset="-120"/>
                <a:ea typeface="微軟正黑體" pitchFamily="34" charset="-120"/>
              </a:rPr>
              <a:t>地點：</a:t>
            </a:r>
            <a:r>
              <a:rPr kumimoji="0" lang="zh-TW" altLang="en-US" sz="2000" b="1">
                <a:latin typeface="微軟正黑體" pitchFamily="34" charset="-120"/>
                <a:ea typeface="微軟正黑體" pitchFamily="34" charset="-120"/>
              </a:rPr>
              <a:t>濱州市鄒平縣</a:t>
            </a:r>
            <a:endParaRPr kumimoji="0" lang="en-US" altLang="zh-TW" sz="2000" b="1">
              <a:latin typeface="微軟正黑體" pitchFamily="34" charset="-120"/>
              <a:ea typeface="微軟正黑體" pitchFamily="34" charset="-120"/>
            </a:endParaRPr>
          </a:p>
          <a:p>
            <a:endParaRPr kumimoji="0" lang="en-US" altLang="zh-TW" sz="2000" b="1">
              <a:solidFill>
                <a:srgbClr val="C00000"/>
              </a:solidFill>
              <a:latin typeface="微軟正黑體" pitchFamily="34" charset="-120"/>
              <a:ea typeface="微軟正黑體" pitchFamily="34" charset="-120"/>
            </a:endParaRPr>
          </a:p>
          <a:p>
            <a:r>
              <a:rPr kumimoji="0" lang="zh-TW" altLang="en-US" sz="2000" b="1">
                <a:solidFill>
                  <a:srgbClr val="C00000"/>
                </a:solidFill>
                <a:latin typeface="微軟正黑體" pitchFamily="34" charset="-120"/>
                <a:ea typeface="微軟正黑體" pitchFamily="34" charset="-120"/>
              </a:rPr>
              <a:t>性質：</a:t>
            </a:r>
            <a:r>
              <a:rPr kumimoji="0" lang="zh-TW" altLang="en-US" sz="2000">
                <a:latin typeface="微軟正黑體" pitchFamily="34" charset="-120"/>
                <a:ea typeface="微軟正黑體" pitchFamily="34" charset="-120"/>
              </a:rPr>
              <a:t>執行所謂「敲門行動」，</a:t>
            </a:r>
            <a:r>
              <a:rPr kumimoji="0" lang="zh-TW" altLang="en-US" sz="2000" b="1">
                <a:solidFill>
                  <a:srgbClr val="C00000"/>
                </a:solidFill>
                <a:latin typeface="微軟正黑體" pitchFamily="34" charset="-120"/>
                <a:ea typeface="微軟正黑體" pitchFamily="34" charset="-120"/>
              </a:rPr>
              <a:t>騷擾</a:t>
            </a:r>
            <a:r>
              <a:rPr kumimoji="0" lang="zh-TW" altLang="en-US" sz="2000">
                <a:latin typeface="微軟正黑體" pitchFamily="34" charset="-120"/>
                <a:ea typeface="微軟正黑體" pitchFamily="34" charset="-120"/>
              </a:rPr>
              <a:t>大法弟子。</a:t>
            </a:r>
            <a:endParaRPr kumimoji="0" lang="en-US" altLang="zh-TW" sz="2000">
              <a:latin typeface="微軟正黑體" pitchFamily="34" charset="-120"/>
              <a:ea typeface="微軟正黑體" pitchFamily="34" charset="-120"/>
            </a:endParaRPr>
          </a:p>
          <a:p>
            <a:endParaRPr kumimoji="0" lang="en-US" altLang="zh-TW" sz="2000">
              <a:solidFill>
                <a:srgbClr val="000000"/>
              </a:solidFill>
              <a:latin typeface="微軟正黑體" pitchFamily="34" charset="-120"/>
              <a:ea typeface="微軟正黑體" pitchFamily="34" charset="-120"/>
            </a:endParaRPr>
          </a:p>
          <a:p>
            <a:r>
              <a:rPr kumimoji="0" lang="zh-TW" altLang="en-US" sz="2000" b="1">
                <a:solidFill>
                  <a:srgbClr val="000000"/>
                </a:solidFill>
                <a:latin typeface="微軟正黑體" pitchFamily="34" charset="-120"/>
                <a:ea typeface="微軟正黑體" pitchFamily="34" charset="-120"/>
              </a:rPr>
              <a:t>情況：</a:t>
            </a:r>
            <a:r>
              <a:rPr kumimoji="0" lang="zh-CN" altLang="zh-TW" sz="2000">
                <a:latin typeface="微軟正黑體" pitchFamily="34" charset="-120"/>
                <a:ea typeface="微軟正黑體" pitchFamily="34" charset="-120"/>
              </a:rPr>
              <a:t>對鄒平縣內的大法弟子展開了所謂的“敲門行動”，</a:t>
            </a:r>
            <a:endParaRPr kumimoji="0" lang="en-US" altLang="zh-CN" sz="2000">
              <a:latin typeface="微軟正黑體" pitchFamily="34" charset="-120"/>
              <a:ea typeface="微軟正黑體" pitchFamily="34" charset="-120"/>
            </a:endParaRPr>
          </a:p>
          <a:p>
            <a:r>
              <a:rPr kumimoji="0" lang="zh-CN" altLang="zh-TW" sz="2000">
                <a:latin typeface="微軟正黑體" pitchFamily="34" charset="-120"/>
                <a:ea typeface="微軟正黑體" pitchFamily="34" charset="-120"/>
              </a:rPr>
              <a:t>大多員警對大法弟子的態度相對平和，出示工作證，並以商量的語氣徵求大法弟子的意見，沒有出現</a:t>
            </a:r>
            <a:r>
              <a:rPr kumimoji="0" lang="zh-TW" altLang="en-US" sz="2000">
                <a:latin typeface="微軟正黑體" pitchFamily="34" charset="-120"/>
                <a:ea typeface="微軟正黑體" pitchFamily="34" charset="-120"/>
              </a:rPr>
              <a:t>像</a:t>
            </a:r>
            <a:r>
              <a:rPr kumimoji="0" lang="zh-CN" altLang="zh-TW" sz="2000">
                <a:latin typeface="微軟正黑體" pitchFamily="34" charset="-120"/>
                <a:ea typeface="微軟正黑體" pitchFamily="34" charset="-120"/>
              </a:rPr>
              <a:t>過去抄家、搶現金等現象發生。</a:t>
            </a:r>
            <a:endParaRPr kumimoji="0" lang="en-US" altLang="zh-CN" sz="2000">
              <a:latin typeface="微軟正黑體" pitchFamily="34" charset="-120"/>
              <a:ea typeface="微軟正黑體" pitchFamily="34" charset="-120"/>
            </a:endParaRPr>
          </a:p>
          <a:p>
            <a:endParaRPr kumimoji="0" lang="en-US" altLang="zh-CN" sz="2000">
              <a:latin typeface="微軟正黑體" pitchFamily="34" charset="-120"/>
              <a:ea typeface="微軟正黑體" pitchFamily="34" charset="-120"/>
            </a:endParaRPr>
          </a:p>
          <a:p>
            <a:r>
              <a:rPr kumimoji="0" lang="zh-CN" altLang="zh-TW" sz="2000">
                <a:latin typeface="微軟正黑體" pitchFamily="34" charset="-120"/>
                <a:ea typeface="微軟正黑體" pitchFamily="34" charset="-120"/>
              </a:rPr>
              <a:t>鄒平縣</a:t>
            </a:r>
            <a:r>
              <a:rPr kumimoji="0" lang="zh-CN" altLang="zh-TW" sz="2000" b="1">
                <a:solidFill>
                  <a:srgbClr val="C00000"/>
                </a:solidFill>
                <a:latin typeface="微軟正黑體" pitchFamily="34" charset="-120"/>
                <a:ea typeface="微軟正黑體" pitchFamily="34" charset="-120"/>
              </a:rPr>
              <a:t>黃山派出所</a:t>
            </a:r>
            <a:r>
              <a:rPr kumimoji="0" lang="zh-CN" altLang="zh-TW" sz="2000">
                <a:latin typeface="微軟正黑體" pitchFamily="34" charset="-120"/>
                <a:ea typeface="微軟正黑體" pitchFamily="34" charset="-120"/>
              </a:rPr>
              <a:t>員警對個別法輪功學員在沒有出示工作證的情況下對該學員家庭內進行了拍照、錄影等非法行為。</a:t>
            </a:r>
            <a:endParaRPr kumimoji="0" lang="en-US" altLang="zh-CN" sz="2000">
              <a:latin typeface="微軟正黑體" pitchFamily="34" charset="-120"/>
              <a:ea typeface="微軟正黑體" pitchFamily="34" charset="-120"/>
            </a:endParaRPr>
          </a:p>
        </p:txBody>
      </p:sp>
      <p:sp>
        <p:nvSpPr>
          <p:cNvPr id="13" name="矩形 12"/>
          <p:cNvSpPr/>
          <p:nvPr/>
        </p:nvSpPr>
        <p:spPr>
          <a:xfrm>
            <a:off x="234950" y="4724400"/>
            <a:ext cx="8770938" cy="1962150"/>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zh-TW" altLang="en-US" sz="2000" b="1">
                <a:solidFill>
                  <a:srgbClr val="C00000"/>
                </a:solidFill>
                <a:latin typeface="微軟正黑體" panose="020B0604030504040204" pitchFamily="34" charset="-120"/>
                <a:ea typeface="微軟正黑體" panose="020B0604030504040204" pitchFamily="34" charset="-120"/>
              </a:rPr>
              <a:t>   滨州</a:t>
            </a:r>
            <a:r>
              <a:rPr kumimoji="0" lang="zh-CN" altLang="zh-TW" sz="2000" b="1">
                <a:solidFill>
                  <a:srgbClr val="C00000"/>
                </a:solidFill>
                <a:latin typeface="微軟正黑體" panose="020B0604030504040204" pitchFamily="34" charset="-120"/>
                <a:ea typeface="微軟正黑體" panose="020B0604030504040204" pitchFamily="34" charset="-120"/>
              </a:rPr>
              <a:t>市</a:t>
            </a:r>
            <a:r>
              <a:rPr kumimoji="0" lang="zh-CN" altLang="zh-TW" sz="2000" dirty="0">
                <a:latin typeface="微軟正黑體" panose="020B0604030504040204" pitchFamily="34" charset="-120"/>
                <a:ea typeface="微軟正黑體" panose="020B0604030504040204" pitchFamily="34" charset="-120"/>
              </a:rPr>
              <a:t>有不少官员因迫害法轮功被国际追查，包括</a:t>
            </a:r>
            <a:endParaRPr kumimoji="0" lang="en-US" altLang="zh-CN"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   </a:t>
            </a:r>
            <a:r>
              <a:rPr kumimoji="0" lang="zh-CN" altLang="zh-TW" sz="2000">
                <a:latin typeface="微軟正黑體" panose="020B0604030504040204" pitchFamily="34" charset="-120"/>
                <a:ea typeface="微軟正黑體" panose="020B0604030504040204" pitchFamily="34" charset="-120"/>
              </a:rPr>
              <a:t>滨州市政法委书记 </a:t>
            </a:r>
            <a:r>
              <a:rPr kumimoji="0" lang="zh-CN" altLang="zh-TW" sz="2000" b="1">
                <a:solidFill>
                  <a:srgbClr val="0070C0"/>
                </a:solidFill>
                <a:latin typeface="微軟正黑體" panose="020B0604030504040204" pitchFamily="34" charset="-120"/>
                <a:ea typeface="微軟正黑體" panose="020B0604030504040204" pitchFamily="34" charset="-120"/>
              </a:rPr>
              <a:t>步</a:t>
            </a:r>
            <a:r>
              <a:rPr kumimoji="0" lang="zh-CN" altLang="zh-TW" sz="2000" b="1" dirty="0">
                <a:solidFill>
                  <a:srgbClr val="0070C0"/>
                </a:solidFill>
                <a:latin typeface="微軟正黑體" panose="020B0604030504040204" pitchFamily="34" charset="-120"/>
                <a:ea typeface="微軟正黑體" panose="020B0604030504040204" pitchFamily="34" charset="-120"/>
              </a:rPr>
              <a:t>乃章、胡炳山</a:t>
            </a:r>
            <a:r>
              <a:rPr kumimoji="0" lang="zh-CN" altLang="zh-TW" sz="2000" dirty="0">
                <a:latin typeface="微軟正黑體" panose="020B0604030504040204" pitchFamily="34" charset="-120"/>
                <a:ea typeface="微軟正黑體" panose="020B0604030504040204" pitchFamily="34" charset="-120"/>
              </a:rPr>
              <a:t>、滨州市</a:t>
            </a:r>
            <a:r>
              <a:rPr kumimoji="0" lang="en-US" altLang="zh-TW" sz="2000" dirty="0">
                <a:latin typeface="微軟正黑體" panose="020B0604030504040204" pitchFamily="34" charset="-120"/>
                <a:ea typeface="微軟正黑體" panose="020B0604030504040204" pitchFamily="34" charset="-120"/>
              </a:rPr>
              <a:t>610</a:t>
            </a:r>
            <a:r>
              <a:rPr kumimoji="0" lang="zh-CN" altLang="zh-TW" sz="2000" dirty="0">
                <a:latin typeface="微軟正黑體" panose="020B0604030504040204" pitchFamily="34" charset="-120"/>
                <a:ea typeface="微軟正黑體" panose="020B0604030504040204" pitchFamily="34" charset="-120"/>
              </a:rPr>
              <a:t>主任</a:t>
            </a:r>
            <a:r>
              <a:rPr kumimoji="0" lang="zh-CN" altLang="zh-TW" sz="2000" b="1" dirty="0">
                <a:solidFill>
                  <a:srgbClr val="0070C0"/>
                </a:solidFill>
                <a:latin typeface="微軟正黑體" panose="020B0604030504040204" pitchFamily="34" charset="-120"/>
                <a:ea typeface="微軟正黑體" panose="020B0604030504040204" pitchFamily="34" charset="-120"/>
              </a:rPr>
              <a:t>张成江、张俊礼</a:t>
            </a:r>
            <a:r>
              <a:rPr kumimoji="0" lang="zh-CN" altLang="zh-TW" sz="2000" dirty="0">
                <a:latin typeface="微軟正黑體" panose="020B0604030504040204" pitchFamily="34" charset="-120"/>
                <a:ea typeface="微軟正黑體" panose="020B0604030504040204" pitchFamily="34" charset="-120"/>
              </a:rPr>
              <a:t>、</a:t>
            </a:r>
            <a:endParaRPr kumimoji="0" lang="en-US" altLang="zh-CN"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   </a:t>
            </a:r>
            <a:r>
              <a:rPr kumimoji="0" lang="zh-CN" altLang="zh-TW" sz="2000" dirty="0">
                <a:latin typeface="微軟正黑體" panose="020B0604030504040204" pitchFamily="34" charset="-120"/>
                <a:ea typeface="微軟正黑體" panose="020B0604030504040204" pitchFamily="34" charset="-120"/>
              </a:rPr>
              <a:t>邹</a:t>
            </a:r>
            <a:r>
              <a:rPr kumimoji="0" lang="zh-CN" altLang="zh-TW" sz="2000" dirty="0">
                <a:latin typeface="微軟正黑體" panose="020B0604030504040204" pitchFamily="34" charset="-120"/>
                <a:ea typeface="微軟正黑體" panose="020B0604030504040204" pitchFamily="34" charset="-120"/>
              </a:rPr>
              <a:t>平县</a:t>
            </a:r>
            <a:r>
              <a:rPr kumimoji="0" lang="zh-CN" altLang="zh-TW" sz="2000" dirty="0">
                <a:latin typeface="微軟正黑體" panose="020B0604030504040204" pitchFamily="34" charset="-120"/>
                <a:ea typeface="微軟正黑體" panose="020B0604030504040204" pitchFamily="34" charset="-120"/>
              </a:rPr>
              <a:t>政法</a:t>
            </a:r>
            <a:r>
              <a:rPr kumimoji="0" lang="zh-CN" altLang="zh-TW" sz="2000" dirty="0">
                <a:latin typeface="微軟正黑體" panose="020B0604030504040204" pitchFamily="34" charset="-120"/>
                <a:ea typeface="微軟正黑體" panose="020B0604030504040204" pitchFamily="34" charset="-120"/>
              </a:rPr>
              <a:t>委书记</a:t>
            </a:r>
            <a:r>
              <a:rPr kumimoji="0" lang="zh-CN" altLang="zh-TW" sz="2000" b="1" dirty="0">
                <a:solidFill>
                  <a:srgbClr val="0070C0"/>
                </a:solidFill>
                <a:latin typeface="微軟正黑體" panose="020B0604030504040204" pitchFamily="34" charset="-120"/>
                <a:ea typeface="微軟正黑體" panose="020B0604030504040204" pitchFamily="34" charset="-120"/>
              </a:rPr>
              <a:t>闫士柱</a:t>
            </a:r>
            <a:r>
              <a:rPr kumimoji="0" lang="zh-CN" altLang="zh-TW" sz="2000" dirty="0">
                <a:latin typeface="微軟正黑體" panose="020B0604030504040204" pitchFamily="34" charset="-120"/>
                <a:ea typeface="微軟正黑體" panose="020B0604030504040204" pitchFamily="34" charset="-120"/>
              </a:rPr>
              <a:t>、邹平县委</a:t>
            </a:r>
            <a:r>
              <a:rPr kumimoji="0" lang="en-US" altLang="zh-TW" sz="2000" dirty="0">
                <a:latin typeface="微軟正黑體" panose="020B0604030504040204" pitchFamily="34" charset="-120"/>
                <a:ea typeface="微軟正黑體" panose="020B0604030504040204" pitchFamily="34" charset="-120"/>
              </a:rPr>
              <a:t>610</a:t>
            </a:r>
            <a:r>
              <a:rPr kumimoji="0" lang="zh-CN" altLang="zh-TW" sz="2000" dirty="0">
                <a:latin typeface="微軟正黑體" panose="020B0604030504040204" pitchFamily="34" charset="-120"/>
                <a:ea typeface="微軟正黑體" panose="020B0604030504040204" pitchFamily="34" charset="-120"/>
              </a:rPr>
              <a:t>办公室主任</a:t>
            </a:r>
            <a:r>
              <a:rPr kumimoji="0" lang="zh-CN" altLang="zh-TW" sz="2000" b="1" dirty="0">
                <a:solidFill>
                  <a:srgbClr val="0070C0"/>
                </a:solidFill>
                <a:latin typeface="微軟正黑體" panose="020B0604030504040204" pitchFamily="34" charset="-120"/>
                <a:ea typeface="微軟正黑體" panose="020B0604030504040204" pitchFamily="34" charset="-120"/>
              </a:rPr>
              <a:t>李华伟</a:t>
            </a:r>
            <a:r>
              <a:rPr kumimoji="0" lang="zh-CN" altLang="zh-TW" sz="2000" dirty="0">
                <a:latin typeface="微軟正黑體" panose="020B0604030504040204" pitchFamily="34" charset="-120"/>
                <a:ea typeface="微軟正黑體" panose="020B0604030504040204" pitchFamily="34" charset="-120"/>
              </a:rPr>
              <a:t>等人</a:t>
            </a:r>
            <a:r>
              <a:rPr kumimoji="0" lang="zh-TW" altLang="en-US" sz="2000" dirty="0">
                <a:latin typeface="微軟正黑體" panose="020B0604030504040204" pitchFamily="34" charset="-120"/>
                <a:ea typeface="微軟正黑體" panose="020B0604030504040204" pitchFamily="34" charset="-120"/>
              </a:rPr>
              <a:t>。</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dirty="0">
                <a:solidFill>
                  <a:srgbClr val="C00000"/>
                </a:solidFill>
                <a:latin typeface="微軟正黑體" panose="020B0604030504040204" pitchFamily="34" charset="-120"/>
                <a:ea typeface="微軟正黑體" panose="020B0604030504040204" pitchFamily="34" charset="-120"/>
              </a:rPr>
              <a:t>   </a:t>
            </a:r>
            <a:r>
              <a:rPr kumimoji="0" lang="zh-TW" altLang="en-US" sz="2000" dirty="0">
                <a:solidFill>
                  <a:schemeClr val="tx1"/>
                </a:solidFill>
                <a:latin typeface="微軟正黑體" panose="020B0604030504040204" pitchFamily="34" charset="-120"/>
                <a:ea typeface="微軟正黑體" panose="020B0604030504040204" pitchFamily="34" charset="-120"/>
              </a:rPr>
              <a:t>目前，</a:t>
            </a:r>
            <a:r>
              <a:rPr kumimoji="0" lang="zh-CN" altLang="en-US" sz="2000" b="1" dirty="0">
                <a:solidFill>
                  <a:srgbClr val="C00000"/>
                </a:solidFill>
                <a:latin typeface="微軟正黑體" panose="020B0604030504040204" pitchFamily="34" charset="-120"/>
                <a:ea typeface="微軟正黑體" panose="020B0604030504040204" pitchFamily="34" charset="-120"/>
              </a:rPr>
              <a:t>山</a:t>
            </a:r>
            <a:r>
              <a:rPr kumimoji="0" lang="zh-CN" altLang="en-US" sz="2000" b="1" dirty="0">
                <a:solidFill>
                  <a:srgbClr val="C00000"/>
                </a:solidFill>
                <a:latin typeface="微軟正黑體" panose="020B0604030504040204" pitchFamily="34" charset="-120"/>
                <a:ea typeface="微軟正黑體" panose="020B0604030504040204" pitchFamily="34" charset="-120"/>
              </a:rPr>
              <a:t>东省有</a:t>
            </a:r>
            <a:r>
              <a:rPr kumimoji="0" lang="en-US" altLang="zh-CN" sz="2000" b="1" dirty="0">
                <a:solidFill>
                  <a:srgbClr val="C00000"/>
                </a:solidFill>
                <a:latin typeface="微軟正黑體" panose="020B0604030504040204" pitchFamily="34" charset="-120"/>
                <a:ea typeface="微軟正黑體" panose="020B0604030504040204" pitchFamily="34" charset="-120"/>
              </a:rPr>
              <a:t>4220</a:t>
            </a:r>
            <a:r>
              <a:rPr kumimoji="0" lang="zh-CN" altLang="en-US" sz="2000" b="1" dirty="0">
                <a:solidFill>
                  <a:srgbClr val="C00000"/>
                </a:solidFill>
                <a:latin typeface="微軟正黑體" panose="020B0604030504040204" pitchFamily="34" charset="-120"/>
                <a:ea typeface="微軟正黑體" panose="020B0604030504040204" pitchFamily="34" charset="-120"/>
              </a:rPr>
              <a:t>名</a:t>
            </a:r>
            <a:r>
              <a:rPr kumimoji="0" lang="zh-CN" altLang="en-US" sz="2000" dirty="0">
                <a:latin typeface="微軟正黑體" panose="020B0604030504040204" pitchFamily="34" charset="-120"/>
                <a:ea typeface="微軟正黑體" panose="020B0604030504040204" pitchFamily="34" charset="-120"/>
              </a:rPr>
              <a:t>的公检</a:t>
            </a:r>
            <a:r>
              <a:rPr kumimoji="0" lang="zh-CN" altLang="en-US" sz="2000">
                <a:latin typeface="微軟正黑體" panose="020B0604030504040204" pitchFamily="34" charset="-120"/>
                <a:ea typeface="微軟正黑體" panose="020B0604030504040204" pitchFamily="34" charset="-120"/>
              </a:rPr>
              <a:t>法</a:t>
            </a:r>
            <a:r>
              <a:rPr kumimoji="0" lang="zh-CN" altLang="en-US" sz="2000">
                <a:latin typeface="微軟正黑體" panose="020B0604030504040204" pitchFamily="34" charset="-120"/>
                <a:ea typeface="微軟正黑體" panose="020B0604030504040204" pitchFamily="34" charset="-120"/>
              </a:rPr>
              <a:t>司</a:t>
            </a:r>
            <a:r>
              <a:rPr kumimoji="0" lang="zh-TW" altLang="en-US" sz="2000">
                <a:latin typeface="微軟正黑體" panose="020B0604030504040204" pitchFamily="34" charset="-120"/>
                <a:ea typeface="微軟正黑體" panose="020B0604030504040204" pitchFamily="34" charset="-120"/>
              </a:rPr>
              <a:t>、媒体界、教育界</a:t>
            </a:r>
            <a:r>
              <a:rPr kumimoji="0" lang="zh-CN" altLang="en-US" sz="2000">
                <a:latin typeface="微軟正黑體" panose="020B0604030504040204" pitchFamily="34" charset="-120"/>
                <a:ea typeface="微軟正黑體" panose="020B0604030504040204" pitchFamily="34" charset="-120"/>
              </a:rPr>
              <a:t>等</a:t>
            </a:r>
            <a:r>
              <a:rPr kumimoji="0" lang="zh-CN" altLang="en-US" sz="2000" dirty="0">
                <a:latin typeface="微軟正黑體" panose="020B0604030504040204" pitchFamily="34" charset="-120"/>
                <a:ea typeface="微軟正黑體" panose="020B0604030504040204" pitchFamily="34" charset="-120"/>
              </a:rPr>
              <a:t>人</a:t>
            </a:r>
            <a:r>
              <a:rPr kumimoji="0" lang="zh-TW" altLang="en-US" sz="2000" dirty="0">
                <a:latin typeface="微軟正黑體" panose="020B0604030504040204" pitchFamily="34" charset="-120"/>
                <a:ea typeface="微軟正黑體" panose="020B0604030504040204" pitchFamily="34" charset="-120"/>
              </a:rPr>
              <a:t>士，</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   </a:t>
            </a:r>
            <a:r>
              <a:rPr kumimoji="0" lang="zh-CN" altLang="en-US" sz="2000" dirty="0">
                <a:latin typeface="微軟正黑體" panose="020B0604030504040204" pitchFamily="34" charset="-120"/>
                <a:ea typeface="微軟正黑體" panose="020B0604030504040204" pitchFamily="34" charset="-120"/>
              </a:rPr>
              <a:t>因</a:t>
            </a:r>
            <a:r>
              <a:rPr kumimoji="0" lang="zh-CN" altLang="en-US" sz="2000" dirty="0">
                <a:latin typeface="微軟正黑體" panose="020B0604030504040204" pitchFamily="34" charset="-120"/>
                <a:ea typeface="微軟正黑體" panose="020B0604030504040204" pitchFamily="34" charset="-120"/>
              </a:rPr>
              <a:t>迫害法轮功学员，被海外组织“追查国际”立案</a:t>
            </a:r>
            <a:r>
              <a:rPr kumimoji="0" lang="zh-CN" altLang="en-US" sz="2000" dirty="0">
                <a:latin typeface="微軟正黑體" panose="020B0604030504040204" pitchFamily="34" charset="-120"/>
                <a:ea typeface="微軟正黑體" panose="020B0604030504040204" pitchFamily="34" charset="-120"/>
              </a:rPr>
              <a:t>追查</a:t>
            </a:r>
            <a:r>
              <a:rPr kumimoji="0" lang="zh-TW" altLang="en-US" sz="2000" dirty="0">
                <a:latin typeface="微軟正黑體" panose="020B0604030504040204" pitchFamily="34" charset="-120"/>
                <a:ea typeface="微軟正黑體" panose="020B0604030504040204" pitchFamily="34" charset="-120"/>
              </a:rPr>
              <a:t>。</a:t>
            </a:r>
          </a:p>
        </p:txBody>
      </p:sp>
      <p:sp>
        <p:nvSpPr>
          <p:cNvPr id="14" name="矩形 13"/>
          <p:cNvSpPr/>
          <p:nvPr/>
        </p:nvSpPr>
        <p:spPr>
          <a:xfrm>
            <a:off x="6084888" y="44450"/>
            <a:ext cx="2808287" cy="1655763"/>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pic>
        <p:nvPicPr>
          <p:cNvPr id="40966" name="Picture 2" descr="「山東省 地圖」的圖片搜尋結果"/>
          <p:cNvPicPr>
            <a:picLocks noChangeAspect="1" noChangeArrowheads="1"/>
          </p:cNvPicPr>
          <p:nvPr/>
        </p:nvPicPr>
        <p:blipFill>
          <a:blip r:embed="rId2"/>
          <a:srcRect l="5585" r="2003"/>
          <a:stretch>
            <a:fillRect/>
          </a:stretch>
        </p:blipFill>
        <p:spPr bwMode="auto">
          <a:xfrm>
            <a:off x="6300788" y="68263"/>
            <a:ext cx="2516187" cy="1576387"/>
          </a:xfrm>
          <a:prstGeom prst="rect">
            <a:avLst/>
          </a:prstGeom>
          <a:noFill/>
          <a:ln w="9525">
            <a:noFill/>
            <a:miter lim="800000"/>
            <a:headEnd/>
            <a:tailEnd/>
          </a:ln>
        </p:spPr>
      </p:pic>
      <p:sp>
        <p:nvSpPr>
          <p:cNvPr id="2" name="橢圓 1"/>
          <p:cNvSpPr/>
          <p:nvPr/>
        </p:nvSpPr>
        <p:spPr>
          <a:xfrm>
            <a:off x="7088188" y="76200"/>
            <a:ext cx="382587" cy="423863"/>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矩形 10"/>
          <p:cNvSpPr>
            <a:spLocks noChangeArrowheads="1"/>
          </p:cNvSpPr>
          <p:nvPr/>
        </p:nvSpPr>
        <p:spPr bwMode="auto">
          <a:xfrm>
            <a:off x="481013" y="1192213"/>
            <a:ext cx="4105275" cy="461962"/>
          </a:xfrm>
          <a:prstGeom prst="rect">
            <a:avLst/>
          </a:prstGeom>
          <a:noFill/>
          <a:ln w="9525">
            <a:noFill/>
            <a:miter lim="800000"/>
            <a:headEnd/>
            <a:tailEnd/>
          </a:ln>
        </p:spPr>
        <p:txBody>
          <a:bodyPr>
            <a:spAutoFit/>
          </a:bodyPr>
          <a:lstStyle/>
          <a:p>
            <a:r>
              <a:rPr kumimoji="0" lang="zh-TW" altLang="en-US" sz="2400" b="1">
                <a:latin typeface="微軟正黑體" pitchFamily="34" charset="-120"/>
                <a:ea typeface="微軟正黑體" pitchFamily="34" charset="-120"/>
              </a:rPr>
              <a:t>滨州市</a:t>
            </a:r>
            <a:r>
              <a:rPr kumimoji="0" lang="en-US" altLang="zh-TW" sz="2400" b="1">
                <a:latin typeface="微軟正黑體" pitchFamily="34" charset="-120"/>
                <a:ea typeface="微軟正黑體" pitchFamily="34" charset="-120"/>
              </a:rPr>
              <a:t>-</a:t>
            </a:r>
            <a:r>
              <a:rPr kumimoji="0" lang="zh-TW" altLang="en-US" sz="2400" b="1">
                <a:latin typeface="微軟正黑體" pitchFamily="34" charset="-120"/>
                <a:ea typeface="微軟正黑體" pitchFamily="34" charset="-120"/>
              </a:rPr>
              <a:t>涉嫌活摘的医院名单</a:t>
            </a:r>
            <a:endParaRPr kumimoji="0" lang="zh-TW" altLang="en-US" sz="2400">
              <a:solidFill>
                <a:srgbClr val="000000"/>
              </a:solidFill>
              <a:latin typeface="Calibri" pitchFamily="34" charset="0"/>
            </a:endParaRPr>
          </a:p>
        </p:txBody>
      </p:sp>
      <p:sp>
        <p:nvSpPr>
          <p:cNvPr id="14" name="矩形 13"/>
          <p:cNvSpPr/>
          <p:nvPr/>
        </p:nvSpPr>
        <p:spPr>
          <a:xfrm>
            <a:off x="6156325" y="1196975"/>
            <a:ext cx="2765425" cy="4103688"/>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sp>
        <p:nvSpPr>
          <p:cNvPr id="41987" name="矩形 3"/>
          <p:cNvSpPr>
            <a:spLocks noChangeArrowheads="1"/>
          </p:cNvSpPr>
          <p:nvPr/>
        </p:nvSpPr>
        <p:spPr bwMode="auto">
          <a:xfrm>
            <a:off x="508000" y="1654175"/>
            <a:ext cx="4214813" cy="1014413"/>
          </a:xfrm>
          <a:prstGeom prst="rect">
            <a:avLst/>
          </a:prstGeom>
          <a:noFill/>
          <a:ln w="9525">
            <a:noFill/>
            <a:miter lim="800000"/>
            <a:headEnd/>
            <a:tailEnd/>
          </a:ln>
        </p:spPr>
        <p:txBody>
          <a:bodyPr>
            <a:spAutoFit/>
          </a:bodyPr>
          <a:lstStyle/>
          <a:p>
            <a:r>
              <a:rPr kumimoji="0" lang="zh-CN" altLang="en-US" sz="2000">
                <a:solidFill>
                  <a:srgbClr val="0070C0"/>
                </a:solidFill>
                <a:latin typeface="微軟正黑體" pitchFamily="34" charset="-120"/>
                <a:ea typeface="微軟正黑體" pitchFamily="34" charset="-120"/>
              </a:rPr>
              <a:t>滨州市人民医院</a:t>
            </a:r>
            <a:r>
              <a:rPr kumimoji="0" lang="en-US" altLang="zh-TW" sz="2000">
                <a:solidFill>
                  <a:srgbClr val="0070C0"/>
                </a:solidFill>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滨城区</a:t>
            </a:r>
            <a:r>
              <a:rPr kumimoji="0" lang="en-US" altLang="zh-TW" sz="2000">
                <a:solidFill>
                  <a:srgbClr val="0070C0"/>
                </a:solidFill>
                <a:latin typeface="微軟正黑體" pitchFamily="34" charset="-120"/>
                <a:ea typeface="微軟正黑體" pitchFamily="34" charset="-120"/>
              </a:rPr>
              <a:t>)</a:t>
            </a:r>
            <a:endParaRPr kumimoji="0" lang="zh-CN" altLang="en-US" sz="2000">
              <a:solidFill>
                <a:srgbClr val="0070C0"/>
              </a:solidFill>
              <a:latin typeface="微軟正黑體" pitchFamily="34" charset="-120"/>
              <a:ea typeface="微軟正黑體" pitchFamily="34" charset="-120"/>
            </a:endParaRPr>
          </a:p>
          <a:p>
            <a:r>
              <a:rPr kumimoji="0" lang="zh-CN" altLang="en-US" sz="2000">
                <a:solidFill>
                  <a:srgbClr val="0070C0"/>
                </a:solidFill>
                <a:latin typeface="微軟正黑體" pitchFamily="34" charset="-120"/>
                <a:ea typeface="微軟正黑體" pitchFamily="34" charset="-120"/>
              </a:rPr>
              <a:t>滨州市中心医院</a:t>
            </a:r>
            <a:r>
              <a:rPr kumimoji="0" lang="en-US" altLang="zh-TW" sz="2000">
                <a:solidFill>
                  <a:srgbClr val="0070C0"/>
                </a:solidFill>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惠民县</a:t>
            </a:r>
            <a:r>
              <a:rPr kumimoji="0" lang="en-US" altLang="zh-TW" sz="2000">
                <a:solidFill>
                  <a:srgbClr val="0070C0"/>
                </a:solidFill>
                <a:latin typeface="微軟正黑體" pitchFamily="34" charset="-120"/>
                <a:ea typeface="微軟正黑體" pitchFamily="34" charset="-120"/>
              </a:rPr>
              <a:t>)</a:t>
            </a:r>
            <a:endParaRPr kumimoji="0" lang="zh-CN" altLang="en-US" sz="2000">
              <a:solidFill>
                <a:srgbClr val="0070C0"/>
              </a:solidFill>
              <a:latin typeface="微軟正黑體" pitchFamily="34" charset="-120"/>
              <a:ea typeface="微軟正黑體" pitchFamily="34" charset="-120"/>
            </a:endParaRPr>
          </a:p>
          <a:p>
            <a:r>
              <a:rPr kumimoji="0" lang="zh-CN" altLang="en-US" sz="2000">
                <a:solidFill>
                  <a:srgbClr val="0070C0"/>
                </a:solidFill>
                <a:latin typeface="微軟正黑體" pitchFamily="34" charset="-120"/>
                <a:ea typeface="微軟正黑體" pitchFamily="34" charset="-120"/>
              </a:rPr>
              <a:t>滨州医学院附属医院</a:t>
            </a:r>
            <a:r>
              <a:rPr kumimoji="0" lang="en-US" altLang="zh-TW" sz="2000">
                <a:solidFill>
                  <a:srgbClr val="0070C0"/>
                </a:solidFill>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滨城区</a:t>
            </a:r>
            <a:r>
              <a:rPr kumimoji="0" lang="en-US" altLang="zh-TW" sz="2000">
                <a:solidFill>
                  <a:srgbClr val="0070C0"/>
                </a:solidFill>
                <a:latin typeface="微軟正黑體" pitchFamily="34" charset="-120"/>
                <a:ea typeface="微軟正黑體" pitchFamily="34" charset="-120"/>
              </a:rPr>
              <a:t>)</a:t>
            </a:r>
            <a:endParaRPr kumimoji="0" lang="zh-TW" altLang="en-US" sz="2000">
              <a:solidFill>
                <a:srgbClr val="0070C0"/>
              </a:solidFill>
              <a:latin typeface="微軟正黑體" pitchFamily="34" charset="-120"/>
              <a:ea typeface="微軟正黑體" pitchFamily="34" charset="-120"/>
            </a:endParaRPr>
          </a:p>
        </p:txBody>
      </p:sp>
      <p:pic>
        <p:nvPicPr>
          <p:cNvPr id="41988" name="Picture 2"/>
          <p:cNvPicPr>
            <a:picLocks noChangeAspect="1" noChangeArrowheads="1"/>
          </p:cNvPicPr>
          <p:nvPr/>
        </p:nvPicPr>
        <p:blipFill>
          <a:blip r:embed="rId2">
            <a:clrChange>
              <a:clrFrom>
                <a:srgbClr val="FFFFFF"/>
              </a:clrFrom>
              <a:clrTo>
                <a:srgbClr val="FFFFFF">
                  <a:alpha val="0"/>
                </a:srgbClr>
              </a:clrTo>
            </a:clrChange>
          </a:blip>
          <a:srcRect l="40067" t="15150" r="33313" b="4321"/>
          <a:stretch>
            <a:fillRect/>
          </a:stretch>
        </p:blipFill>
        <p:spPr bwMode="auto">
          <a:xfrm>
            <a:off x="6207125" y="1316038"/>
            <a:ext cx="2692400" cy="3819525"/>
          </a:xfrm>
          <a:prstGeom prst="rect">
            <a:avLst/>
          </a:prstGeom>
          <a:noFill/>
          <a:ln w="9525">
            <a:noFill/>
            <a:miter lim="800000"/>
            <a:headEnd/>
            <a:tailEnd/>
          </a:ln>
        </p:spPr>
      </p:pic>
      <p:grpSp>
        <p:nvGrpSpPr>
          <p:cNvPr id="41989" name="群組 17"/>
          <p:cNvGrpSpPr>
            <a:grpSpLocks/>
          </p:cNvGrpSpPr>
          <p:nvPr/>
        </p:nvGrpSpPr>
        <p:grpSpPr bwMode="auto">
          <a:xfrm>
            <a:off x="0" y="0"/>
            <a:ext cx="9144000" cy="1052513"/>
            <a:chOff x="0" y="-1"/>
            <a:chExt cx="9144000" cy="1052737"/>
          </a:xfrm>
        </p:grpSpPr>
        <p:pic>
          <p:nvPicPr>
            <p:cNvPr id="41993" name="Picture 4" descr="「活摘器官」的圖片搜尋結果"/>
            <p:cNvPicPr>
              <a:picLocks noChangeAspect="1" noChangeArrowheads="1"/>
            </p:cNvPicPr>
            <p:nvPr/>
          </p:nvPicPr>
          <p:blipFill>
            <a:blip r:embed="rId3"/>
            <a:srcRect t="27016" r="42154"/>
            <a:stretch>
              <a:fillRect/>
            </a:stretch>
          </p:blipFill>
          <p:spPr bwMode="auto">
            <a:xfrm>
              <a:off x="8014570" y="0"/>
              <a:ext cx="1129430" cy="1052736"/>
            </a:xfrm>
            <a:prstGeom prst="rect">
              <a:avLst/>
            </a:prstGeom>
            <a:noFill/>
            <a:ln w="9525">
              <a:noFill/>
              <a:miter lim="800000"/>
              <a:headEnd/>
              <a:tailEnd/>
            </a:ln>
          </p:spPr>
        </p:pic>
        <p:sp>
          <p:nvSpPr>
            <p:cNvPr id="20" name="矩形 19"/>
            <p:cNvSpPr/>
            <p:nvPr/>
          </p:nvSpPr>
          <p:spPr>
            <a:xfrm>
              <a:off x="0" y="-1"/>
              <a:ext cx="8015288"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a:solidFill>
                    <a:schemeClr val="bg1"/>
                  </a:solidFill>
                  <a:latin typeface="微軟正黑體" panose="020B0604030504040204" pitchFamily="34" charset="-120"/>
                  <a:ea typeface="微軟正黑體" panose="020B0604030504040204" pitchFamily="34" charset="-120"/>
                </a:rPr>
                <a:t>13-2.</a:t>
              </a:r>
              <a:r>
                <a:rPr kumimoji="0" lang="zh-TW" altLang="en-US" sz="3200" b="1">
                  <a:solidFill>
                    <a:schemeClr val="bg1"/>
                  </a:solidFill>
                  <a:latin typeface="微軟正黑體" panose="020B0604030504040204" pitchFamily="34" charset="-120"/>
                  <a:ea typeface="微軟正黑體" panose="020B0604030504040204" pitchFamily="34" charset="-120"/>
                </a:rPr>
                <a:t>滨州市涉嫌活摘器官医院名单</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grpSp>
      <p:sp>
        <p:nvSpPr>
          <p:cNvPr id="21" name="橢圓 20"/>
          <p:cNvSpPr/>
          <p:nvPr/>
        </p:nvSpPr>
        <p:spPr>
          <a:xfrm>
            <a:off x="6780213" y="4076700"/>
            <a:ext cx="887412" cy="865188"/>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41991" name="矩形 5"/>
          <p:cNvSpPr>
            <a:spLocks noChangeArrowheads="1"/>
          </p:cNvSpPr>
          <p:nvPr/>
        </p:nvSpPr>
        <p:spPr bwMode="auto">
          <a:xfrm>
            <a:off x="303213" y="3073400"/>
            <a:ext cx="5761037" cy="2554288"/>
          </a:xfrm>
          <a:prstGeom prst="rect">
            <a:avLst/>
          </a:prstGeom>
          <a:noFill/>
          <a:ln w="9525">
            <a:noFill/>
            <a:miter lim="800000"/>
            <a:headEnd/>
            <a:tailEnd/>
          </a:ln>
        </p:spPr>
        <p:txBody>
          <a:bodyPr>
            <a:spAutoFit/>
          </a:bodyPr>
          <a:lstStyle/>
          <a:p>
            <a:r>
              <a:rPr kumimoji="0" lang="zh-TW" altLang="en-US" sz="2000">
                <a:solidFill>
                  <a:srgbClr val="000000"/>
                </a:solidFill>
                <a:latin typeface="微軟正黑體" pitchFamily="34" charset="-120"/>
                <a:ea typeface="微軟正黑體" pitchFamily="34" charset="-120"/>
              </a:rPr>
              <a:t>截至</a:t>
            </a:r>
            <a:r>
              <a:rPr kumimoji="0" lang="en-US" altLang="zh-TW" sz="2000">
                <a:solidFill>
                  <a:srgbClr val="000000"/>
                </a:solidFill>
                <a:latin typeface="微軟正黑體" pitchFamily="34" charset="-120"/>
                <a:ea typeface="微軟正黑體" pitchFamily="34" charset="-120"/>
              </a:rPr>
              <a:t>2014</a:t>
            </a:r>
            <a:r>
              <a:rPr kumimoji="0" lang="zh-TW" altLang="en-US" sz="2000">
                <a:solidFill>
                  <a:srgbClr val="000000"/>
                </a:solidFill>
                <a:latin typeface="微軟正黑體" pitchFamily="34" charset="-120"/>
                <a:ea typeface="微軟正黑體" pitchFamily="34" charset="-120"/>
              </a:rPr>
              <a:t>年底，追查国际公布了</a:t>
            </a:r>
            <a:r>
              <a:rPr kumimoji="0" lang="zh-TW" altLang="en-US" sz="2000" b="1">
                <a:solidFill>
                  <a:srgbClr val="0070C0"/>
                </a:solidFill>
                <a:latin typeface="微軟正黑體" pitchFamily="34" charset="-120"/>
                <a:ea typeface="微軟正黑體" pitchFamily="34" charset="-120"/>
              </a:rPr>
              <a:t>山东省</a:t>
            </a:r>
            <a:r>
              <a:rPr kumimoji="0" lang="zh-TW" altLang="en-US" sz="2000">
                <a:solidFill>
                  <a:srgbClr val="000000"/>
                </a:solidFill>
                <a:latin typeface="微軟正黑體" pitchFamily="34" charset="-120"/>
                <a:ea typeface="微軟正黑體" pitchFamily="34" charset="-120"/>
              </a:rPr>
              <a:t>涉嫌参与</a:t>
            </a:r>
            <a:endParaRPr kumimoji="0" lang="en-US" altLang="zh-TW" sz="2000">
              <a:solidFill>
                <a:srgbClr val="000000"/>
              </a:solidFill>
              <a:latin typeface="微軟正黑體" pitchFamily="34" charset="-120"/>
              <a:ea typeface="微軟正黑體" pitchFamily="34" charset="-120"/>
            </a:endParaRPr>
          </a:p>
          <a:p>
            <a:r>
              <a:rPr kumimoji="0" lang="zh-TW" altLang="en-US" sz="2000">
                <a:solidFill>
                  <a:srgbClr val="000000"/>
                </a:solidFill>
                <a:latin typeface="微軟正黑體" pitchFamily="34" charset="-120"/>
                <a:ea typeface="微軟正黑體" pitchFamily="34" charset="-120"/>
              </a:rPr>
              <a:t>活摘法轮功学员器官的</a:t>
            </a:r>
            <a:r>
              <a:rPr kumimoji="0" lang="en-US" altLang="zh-TW" sz="2000">
                <a:solidFill>
                  <a:srgbClr val="C00000"/>
                </a:solidFill>
                <a:latin typeface="微軟正黑體" pitchFamily="34" charset="-120"/>
                <a:ea typeface="微軟正黑體" pitchFamily="34" charset="-120"/>
              </a:rPr>
              <a:t>87</a:t>
            </a:r>
            <a:r>
              <a:rPr kumimoji="0" lang="zh-TW" altLang="en-US" sz="2000" b="1">
                <a:solidFill>
                  <a:srgbClr val="C00000"/>
                </a:solidFill>
                <a:latin typeface="微軟正黑體" pitchFamily="34" charset="-120"/>
                <a:ea typeface="微軟正黑體" pitchFamily="34" charset="-120"/>
              </a:rPr>
              <a:t>家</a:t>
            </a:r>
            <a:r>
              <a:rPr kumimoji="0" lang="zh-TW" altLang="en-US" sz="2000" b="1">
                <a:solidFill>
                  <a:srgbClr val="0070C0"/>
                </a:solidFill>
                <a:latin typeface="微軟正黑體" pitchFamily="34" charset="-120"/>
                <a:ea typeface="微軟正黑體" pitchFamily="34" charset="-120"/>
              </a:rPr>
              <a:t>医院、</a:t>
            </a:r>
            <a:r>
              <a:rPr kumimoji="0" lang="en-US" altLang="zh-TW" sz="2000" b="1">
                <a:solidFill>
                  <a:srgbClr val="C00000"/>
                </a:solidFill>
                <a:latin typeface="微軟正黑體" pitchFamily="34" charset="-120"/>
                <a:ea typeface="微軟正黑體" pitchFamily="34" charset="-120"/>
              </a:rPr>
              <a:t>656</a:t>
            </a:r>
            <a:r>
              <a:rPr kumimoji="0" lang="zh-TW" altLang="en-US" sz="2000" b="1">
                <a:solidFill>
                  <a:srgbClr val="C00000"/>
                </a:solidFill>
                <a:latin typeface="微軟正黑體" pitchFamily="34" charset="-120"/>
                <a:ea typeface="微軟正黑體" pitchFamily="34" charset="-120"/>
              </a:rPr>
              <a:t>名</a:t>
            </a:r>
            <a:r>
              <a:rPr kumimoji="0" lang="zh-TW" altLang="en-US" sz="2000" b="1">
                <a:solidFill>
                  <a:srgbClr val="0070C0"/>
                </a:solidFill>
                <a:latin typeface="微軟正黑體" pitchFamily="34" charset="-120"/>
                <a:ea typeface="微軟正黑體" pitchFamily="34" charset="-120"/>
              </a:rPr>
              <a:t>医务人员</a:t>
            </a:r>
            <a:r>
              <a:rPr kumimoji="0" lang="zh-TW" altLang="en-US" sz="2000">
                <a:solidFill>
                  <a:srgbClr val="000000"/>
                </a:solidFill>
                <a:latin typeface="微軟正黑體" pitchFamily="34" charset="-120"/>
                <a:ea typeface="微軟正黑體" pitchFamily="34" charset="-120"/>
              </a:rPr>
              <a:t>名单，并将他们立案追查。</a:t>
            </a:r>
            <a:endParaRPr kumimoji="0" lang="en-US" altLang="zh-TW" sz="2000">
              <a:solidFill>
                <a:srgbClr val="000000"/>
              </a:solidFill>
              <a:latin typeface="微軟正黑體" pitchFamily="34" charset="-120"/>
              <a:ea typeface="微軟正黑體" pitchFamily="34" charset="-120"/>
            </a:endParaRPr>
          </a:p>
          <a:p>
            <a:endParaRPr kumimoji="0" lang="en-US" altLang="zh-TW" sz="2000">
              <a:solidFill>
                <a:srgbClr val="000000"/>
              </a:solidFill>
              <a:latin typeface="微軟正黑體" pitchFamily="34" charset="-120"/>
              <a:ea typeface="微軟正黑體" pitchFamily="34" charset="-120"/>
            </a:endParaRPr>
          </a:p>
          <a:p>
            <a:r>
              <a:rPr kumimoji="0" lang="zh-TW" altLang="en-US" sz="2000">
                <a:solidFill>
                  <a:srgbClr val="000000"/>
                </a:solidFill>
                <a:latin typeface="微軟正黑體" pitchFamily="34" charset="-120"/>
                <a:ea typeface="微軟正黑體" pitchFamily="34" charset="-120"/>
              </a:rPr>
              <a:t>像我们</a:t>
            </a:r>
            <a:r>
              <a:rPr kumimoji="0" lang="zh-TW" altLang="en-US" sz="2000" b="1">
                <a:solidFill>
                  <a:srgbClr val="C00000"/>
                </a:solidFill>
                <a:latin typeface="微軟正黑體" pitchFamily="34" charset="-120"/>
                <a:ea typeface="微軟正黑體" pitchFamily="34" charset="-120"/>
              </a:rPr>
              <a:t>滨州市</a:t>
            </a:r>
            <a:r>
              <a:rPr kumimoji="0" lang="zh-TW" altLang="en-US" sz="2000">
                <a:solidFill>
                  <a:srgbClr val="000000"/>
                </a:solidFill>
                <a:latin typeface="微軟正黑體" pitchFamily="34" charset="-120"/>
                <a:ea typeface="微軟正黑體" pitchFamily="34" charset="-120"/>
              </a:rPr>
              <a:t>的</a:t>
            </a:r>
            <a:r>
              <a:rPr kumimoji="0" lang="zh-CN" altLang="en-US" sz="2000">
                <a:solidFill>
                  <a:srgbClr val="0070C0"/>
                </a:solidFill>
                <a:latin typeface="Calibri" pitchFamily="34" charset="0"/>
                <a:ea typeface="宋体" pitchFamily="2" charset="-122"/>
              </a:rPr>
              <a:t>滨州市中心医院</a:t>
            </a:r>
            <a:r>
              <a:rPr kumimoji="0" lang="zh-TW" altLang="en-US" sz="2000">
                <a:solidFill>
                  <a:srgbClr val="0070C0"/>
                </a:solidFill>
                <a:latin typeface="Calibri" pitchFamily="34" charset="0"/>
              </a:rPr>
              <a:t>、</a:t>
            </a:r>
            <a:r>
              <a:rPr kumimoji="0" lang="zh-CN" altLang="en-US" sz="2000">
                <a:solidFill>
                  <a:srgbClr val="0070C0"/>
                </a:solidFill>
                <a:latin typeface="Calibri" pitchFamily="34" charset="0"/>
                <a:ea typeface="宋体" pitchFamily="2" charset="-122"/>
              </a:rPr>
              <a:t>滨州市人民医院</a:t>
            </a:r>
            <a:r>
              <a:rPr kumimoji="0" lang="zh-TW" altLang="en-US" sz="2000">
                <a:solidFill>
                  <a:srgbClr val="000000"/>
                </a:solidFill>
                <a:latin typeface="Calibri" pitchFamily="34" charset="0"/>
              </a:rPr>
              <a:t>等</a:t>
            </a:r>
            <a:r>
              <a:rPr kumimoji="0" lang="zh-TW" altLang="en-US" sz="2000">
                <a:solidFill>
                  <a:srgbClr val="000000"/>
                </a:solidFill>
                <a:latin typeface="微軟正黑體" pitchFamily="34" charset="-120"/>
                <a:ea typeface="微軟正黑體" pitchFamily="34" charset="-120"/>
              </a:rPr>
              <a:t>的都被国际曝光在参与活体摘取法轮功学员的人体器官</a:t>
            </a:r>
            <a:r>
              <a:rPr kumimoji="0" lang="en-US" altLang="zh-TW" sz="2000">
                <a:solidFill>
                  <a:srgbClr val="000000"/>
                </a:solidFill>
                <a:latin typeface="微軟正黑體" pitchFamily="34" charset="-120"/>
                <a:ea typeface="微軟正黑體" pitchFamily="34" charset="-120"/>
              </a:rPr>
              <a:t>….</a:t>
            </a:r>
            <a:r>
              <a:rPr kumimoji="0" lang="zh-TW" altLang="en-US" sz="2000">
                <a:solidFill>
                  <a:srgbClr val="000000"/>
                </a:solidFill>
                <a:latin typeface="微軟正黑體" pitchFamily="34" charset="-120"/>
                <a:ea typeface="微軟正黑體" pitchFamily="34" charset="-120"/>
              </a:rPr>
              <a:t>这些参与活摘的医院和医护人员都被立案追查了</a:t>
            </a:r>
            <a:r>
              <a:rPr kumimoji="0" lang="en-US" altLang="zh-TW" sz="2000">
                <a:solidFill>
                  <a:srgbClr val="000000"/>
                </a:solidFill>
                <a:latin typeface="微軟正黑體" pitchFamily="34" charset="-120"/>
                <a:ea typeface="微軟正黑體" pitchFamily="34" charset="-120"/>
              </a:rPr>
              <a:t>….</a:t>
            </a:r>
          </a:p>
        </p:txBody>
      </p:sp>
      <p:sp>
        <p:nvSpPr>
          <p:cNvPr id="41992" name="文字方塊 21"/>
          <p:cNvSpPr txBox="1">
            <a:spLocks noChangeArrowheads="1"/>
          </p:cNvSpPr>
          <p:nvPr/>
        </p:nvSpPr>
        <p:spPr bwMode="auto">
          <a:xfrm>
            <a:off x="539750" y="1989138"/>
            <a:ext cx="2808288" cy="368300"/>
          </a:xfrm>
          <a:prstGeom prst="rect">
            <a:avLst/>
          </a:prstGeom>
          <a:solidFill>
            <a:srgbClr val="FFFF00">
              <a:alpha val="29019"/>
            </a:srgbClr>
          </a:solidFill>
          <a:ln w="9525">
            <a:noFill/>
            <a:miter lim="800000"/>
            <a:headEnd/>
            <a:tailEnd/>
          </a:ln>
        </p:spPr>
        <p:txBody>
          <a:bodyPr>
            <a:spAutoFit/>
          </a:bodyPr>
          <a:lstStyle/>
          <a:p>
            <a:endParaRPr kumimoji="0" lang="zh-TW" altLang="en-US">
              <a:latin typeface="Calibri"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descr="「閃電」的圖片搜尋結果"/>
          <p:cNvPicPr>
            <a:picLocks noChangeAspect="1" noChangeArrowheads="1"/>
          </p:cNvPicPr>
          <p:nvPr/>
        </p:nvPicPr>
        <p:blipFill>
          <a:blip r:embed="rId2"/>
          <a:srcRect b="85403"/>
          <a:stretch>
            <a:fillRect/>
          </a:stretch>
        </p:blipFill>
        <p:spPr bwMode="auto">
          <a:xfrm>
            <a:off x="0" y="-23813"/>
            <a:ext cx="9144000" cy="1001713"/>
          </a:xfrm>
          <a:prstGeom prst="rect">
            <a:avLst/>
          </a:prstGeom>
          <a:noFill/>
          <a:ln w="9525">
            <a:noFill/>
            <a:miter lim="800000"/>
            <a:headEnd/>
            <a:tailEnd/>
          </a:ln>
        </p:spPr>
      </p:pic>
      <p:sp>
        <p:nvSpPr>
          <p:cNvPr id="43010" name="矩形 2"/>
          <p:cNvSpPr>
            <a:spLocks noChangeArrowheads="1"/>
          </p:cNvSpPr>
          <p:nvPr/>
        </p:nvSpPr>
        <p:spPr bwMode="auto">
          <a:xfrm>
            <a:off x="319088" y="184150"/>
            <a:ext cx="4895850" cy="584200"/>
          </a:xfrm>
          <a:prstGeom prst="rect">
            <a:avLst/>
          </a:prstGeom>
          <a:noFill/>
          <a:ln w="9525">
            <a:noFill/>
            <a:miter lim="800000"/>
            <a:headEnd/>
            <a:tailEnd/>
          </a:ln>
        </p:spPr>
        <p:txBody>
          <a:bodyPr wrap="none">
            <a:spAutoFit/>
          </a:bodyPr>
          <a:lstStyle/>
          <a:p>
            <a:r>
              <a:rPr kumimoji="0" lang="en-US" altLang="zh-TW" sz="3200" b="1">
                <a:solidFill>
                  <a:schemeClr val="bg1"/>
                </a:solidFill>
                <a:latin typeface="微軟正黑體" pitchFamily="34" charset="-120"/>
                <a:ea typeface="微軟正黑體" pitchFamily="34" charset="-120"/>
              </a:rPr>
              <a:t>13-3.</a:t>
            </a:r>
            <a:r>
              <a:rPr kumimoji="0" lang="zh-TW" altLang="en-US" sz="3200" b="1">
                <a:solidFill>
                  <a:schemeClr val="bg1"/>
                </a:solidFill>
                <a:latin typeface="微軟正黑體" pitchFamily="34" charset="-120"/>
                <a:ea typeface="微軟正黑體" pitchFamily="34" charset="-120"/>
              </a:rPr>
              <a:t>滨州市官员恶报实例</a:t>
            </a:r>
          </a:p>
        </p:txBody>
      </p:sp>
      <p:sp>
        <p:nvSpPr>
          <p:cNvPr id="43011" name="矩形 3"/>
          <p:cNvSpPr>
            <a:spLocks noChangeArrowheads="1"/>
          </p:cNvSpPr>
          <p:nvPr/>
        </p:nvSpPr>
        <p:spPr bwMode="auto">
          <a:xfrm>
            <a:off x="250825" y="1268413"/>
            <a:ext cx="8431213" cy="5016500"/>
          </a:xfrm>
          <a:prstGeom prst="rect">
            <a:avLst/>
          </a:prstGeom>
          <a:noFill/>
          <a:ln w="9525">
            <a:noFill/>
            <a:miter lim="800000"/>
            <a:headEnd/>
            <a:tailEnd/>
          </a:ln>
        </p:spPr>
        <p:txBody>
          <a:bodyPr>
            <a:spAutoFit/>
          </a:bodyPr>
          <a:lstStyle/>
          <a:p>
            <a:r>
              <a:rPr kumimoji="0" lang="zh-TW" altLang="en-US" sz="2000" b="1">
                <a:latin typeface="微軟正黑體" pitchFamily="34" charset="-120"/>
                <a:ea typeface="微軟正黑體" pitchFamily="34" charset="-120"/>
              </a:rPr>
              <a:t>山东省滨州市博兴县恶人恶报事例</a:t>
            </a:r>
            <a:r>
              <a:rPr kumimoji="0" lang="en-US" altLang="zh-TW" sz="2000" b="1">
                <a:latin typeface="微軟正黑體" pitchFamily="34" charset="-120"/>
                <a:ea typeface="微軟正黑體" pitchFamily="34" charset="-120"/>
              </a:rPr>
              <a:t>【</a:t>
            </a:r>
            <a:r>
              <a:rPr kumimoji="0" lang="zh-TW" altLang="en-US" sz="2000" b="1">
                <a:latin typeface="微軟正黑體" pitchFamily="34" charset="-120"/>
                <a:ea typeface="微軟正黑體" pitchFamily="34" charset="-120"/>
              </a:rPr>
              <a:t>明慧网</a:t>
            </a:r>
            <a:r>
              <a:rPr kumimoji="0" lang="en-US" altLang="zh-TW" sz="2000" b="1">
                <a:latin typeface="微軟正黑體" pitchFamily="34" charset="-120"/>
                <a:ea typeface="微軟正黑體" pitchFamily="34" charset="-120"/>
              </a:rPr>
              <a:t>2005</a:t>
            </a:r>
            <a:r>
              <a:rPr kumimoji="0" lang="zh-TW" altLang="en-US" sz="2000" b="1">
                <a:latin typeface="微軟正黑體" pitchFamily="34" charset="-120"/>
                <a:ea typeface="微軟正黑體" pitchFamily="34" charset="-120"/>
              </a:rPr>
              <a:t>年</a:t>
            </a:r>
            <a:r>
              <a:rPr kumimoji="0" lang="en-US" altLang="zh-TW" sz="2000" b="1">
                <a:latin typeface="微軟正黑體" pitchFamily="34" charset="-120"/>
                <a:ea typeface="微軟正黑體" pitchFamily="34" charset="-120"/>
              </a:rPr>
              <a:t>2</a:t>
            </a:r>
            <a:r>
              <a:rPr kumimoji="0" lang="zh-TW" altLang="en-US" sz="2000" b="1">
                <a:latin typeface="微軟正黑體" pitchFamily="34" charset="-120"/>
                <a:ea typeface="微軟正黑體" pitchFamily="34" charset="-120"/>
              </a:rPr>
              <a:t>月</a:t>
            </a:r>
            <a:r>
              <a:rPr kumimoji="0" lang="en-US" altLang="zh-TW" sz="2000" b="1">
                <a:latin typeface="微軟正黑體" pitchFamily="34" charset="-120"/>
                <a:ea typeface="微軟正黑體" pitchFamily="34" charset="-120"/>
              </a:rPr>
              <a:t>27</a:t>
            </a:r>
            <a:r>
              <a:rPr kumimoji="0" lang="zh-TW" altLang="en-US" sz="2000" b="1">
                <a:latin typeface="微軟正黑體" pitchFamily="34" charset="-120"/>
                <a:ea typeface="微軟正黑體" pitchFamily="34" charset="-120"/>
              </a:rPr>
              <a:t>日</a:t>
            </a:r>
            <a:r>
              <a:rPr kumimoji="0" lang="en-US" altLang="zh-TW" sz="2000" b="1">
                <a:latin typeface="微軟正黑體" pitchFamily="34" charset="-120"/>
                <a:ea typeface="微軟正黑體" pitchFamily="34" charset="-120"/>
              </a:rPr>
              <a:t>】</a:t>
            </a:r>
            <a:endParaRPr kumimoji="0" lang="zh-TW" altLang="en-US" sz="2000" b="1">
              <a:latin typeface="微軟正黑體" pitchFamily="34" charset="-120"/>
              <a:ea typeface="微軟正黑體" pitchFamily="34" charset="-120"/>
            </a:endParaRPr>
          </a:p>
          <a:p>
            <a:endParaRPr kumimoji="0" lang="zh-TW" altLang="en-US"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1</a:t>
            </a:r>
            <a:r>
              <a:rPr kumimoji="0" lang="zh-TW" altLang="en-US" sz="2000">
                <a:latin typeface="微軟正黑體" pitchFamily="34" charset="-120"/>
                <a:ea typeface="微軟正黑體" pitchFamily="34" charset="-120"/>
              </a:rPr>
              <a:t>、博兴县刑警大队长</a:t>
            </a:r>
            <a:r>
              <a:rPr kumimoji="0" lang="zh-TW" altLang="en-US" sz="2000" b="1">
                <a:solidFill>
                  <a:srgbClr val="0070C0"/>
                </a:solidFill>
                <a:latin typeface="微軟正黑體" pitchFamily="34" charset="-120"/>
                <a:ea typeface="微軟正黑體" pitchFamily="34" charset="-120"/>
              </a:rPr>
              <a:t>李建强</a:t>
            </a:r>
            <a:r>
              <a:rPr kumimoji="0" lang="zh-TW" altLang="en-US" sz="2000">
                <a:latin typeface="微軟正黑體" pitchFamily="34" charset="-120"/>
                <a:ea typeface="微軟正黑體" pitchFamily="34" charset="-120"/>
              </a:rPr>
              <a:t>，男，三十多岁，曾疯狂抓捕大法弟子二十多名，现已遭恶报，患了</a:t>
            </a:r>
            <a:r>
              <a:rPr kumimoji="0" lang="zh-TW" altLang="en-US" sz="2000">
                <a:solidFill>
                  <a:srgbClr val="C00000"/>
                </a:solidFill>
                <a:latin typeface="微軟正黑體" pitchFamily="34" charset="-120"/>
                <a:ea typeface="微軟正黑體" pitchFamily="34" charset="-120"/>
              </a:rPr>
              <a:t>恶性脑胶质瘤</a:t>
            </a:r>
            <a:r>
              <a:rPr kumimoji="0" lang="zh-TW" altLang="en-US" sz="2000">
                <a:latin typeface="微軟正黑體" pitchFamily="34" charset="-120"/>
                <a:ea typeface="微軟正黑體" pitchFamily="34" charset="-120"/>
              </a:rPr>
              <a:t>，虽手术也无法控制，如今只是苟延残喘。</a:t>
            </a:r>
          </a:p>
          <a:p>
            <a:endParaRPr kumimoji="0" lang="zh-TW" altLang="en-US"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2</a:t>
            </a:r>
            <a:r>
              <a:rPr kumimoji="0" lang="zh-TW" altLang="en-US" sz="2000">
                <a:latin typeface="微軟正黑體" pitchFamily="34" charset="-120"/>
                <a:ea typeface="微軟正黑體" pitchFamily="34" charset="-120"/>
              </a:rPr>
              <a:t>、博兴县政法委副主任</a:t>
            </a:r>
            <a:r>
              <a:rPr kumimoji="0" lang="zh-TW" altLang="en-US" sz="2000" b="1">
                <a:solidFill>
                  <a:srgbClr val="0070C0"/>
                </a:solidFill>
                <a:latin typeface="微軟正黑體" pitchFamily="34" charset="-120"/>
                <a:ea typeface="微軟正黑體" pitchFamily="34" charset="-120"/>
              </a:rPr>
              <a:t>刘传宝</a:t>
            </a:r>
            <a:r>
              <a:rPr kumimoji="0" lang="zh-TW" altLang="en-US" sz="2000">
                <a:latin typeface="微軟正黑體" pitchFamily="34" charset="-120"/>
                <a:ea typeface="微軟正黑體" pitchFamily="34" charset="-120"/>
              </a:rPr>
              <a:t>，男，</a:t>
            </a:r>
            <a:r>
              <a:rPr kumimoji="0" lang="en-US" altLang="zh-TW" sz="2000">
                <a:latin typeface="微軟正黑體" pitchFamily="34" charset="-120"/>
                <a:ea typeface="微軟正黑體" pitchFamily="34" charset="-120"/>
              </a:rPr>
              <a:t>42</a:t>
            </a:r>
            <a:r>
              <a:rPr kumimoji="0" lang="zh-TW" altLang="en-US" sz="2000">
                <a:latin typeface="微軟正黑體" pitchFamily="34" charset="-120"/>
                <a:ea typeface="微軟正黑體" pitchFamily="34" charset="-120"/>
              </a:rPr>
              <a:t>岁，他积极配合公安局迫害大法弟子，并经常发表攻击大法的文章。他春节前查出</a:t>
            </a:r>
            <a:r>
              <a:rPr kumimoji="0" lang="zh-TW" altLang="en-US" sz="2000">
                <a:solidFill>
                  <a:srgbClr val="C00000"/>
                </a:solidFill>
                <a:latin typeface="微軟正黑體" pitchFamily="34" charset="-120"/>
                <a:ea typeface="微軟正黑體" pitchFamily="34" charset="-120"/>
              </a:rPr>
              <a:t>肺癌</a:t>
            </a:r>
            <a:r>
              <a:rPr kumimoji="0" lang="zh-TW" altLang="en-US" sz="2000">
                <a:latin typeface="微軟正黑體" pitchFamily="34" charset="-120"/>
                <a:ea typeface="微軟正黑體" pitchFamily="34" charset="-120"/>
              </a:rPr>
              <a:t>，可谓在劫难逃。</a:t>
            </a:r>
          </a:p>
          <a:p>
            <a:endParaRPr kumimoji="0" lang="zh-TW" altLang="en-US"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3</a:t>
            </a:r>
            <a:r>
              <a:rPr kumimoji="0" lang="zh-TW" altLang="en-US" sz="2000">
                <a:latin typeface="微軟正黑體" pitchFamily="34" charset="-120"/>
                <a:ea typeface="微軟正黑體" pitchFamily="34" charset="-120"/>
              </a:rPr>
              <a:t>、庞家乡党委书记（原镇长）</a:t>
            </a:r>
            <a:r>
              <a:rPr kumimoji="0" lang="zh-TW" altLang="en-US" sz="2000" b="1">
                <a:solidFill>
                  <a:srgbClr val="0070C0"/>
                </a:solidFill>
                <a:latin typeface="微軟正黑體" pitchFamily="34" charset="-120"/>
                <a:ea typeface="微軟正黑體" pitchFamily="34" charset="-120"/>
              </a:rPr>
              <a:t>张萍</a:t>
            </a:r>
            <a:r>
              <a:rPr kumimoji="0" lang="zh-TW" altLang="en-US" sz="2000">
                <a:latin typeface="微軟正黑體" pitchFamily="34" charset="-120"/>
                <a:ea typeface="微軟正黑體" pitchFamily="34" charset="-120"/>
              </a:rPr>
              <a:t>，女，迫害大法弟子，其丈夫周泉（县法院科长）也是她的帮凶，去年遭恶报，做心脏手术之前吓</a:t>
            </a:r>
            <a:r>
              <a:rPr kumimoji="0" lang="zh-TW" altLang="en-US" sz="2000">
                <a:solidFill>
                  <a:srgbClr val="C00000"/>
                </a:solidFill>
                <a:latin typeface="微軟正黑體" pitchFamily="34" charset="-120"/>
                <a:ea typeface="微軟正黑體" pitchFamily="34" charset="-120"/>
              </a:rPr>
              <a:t>死在手术台上。</a:t>
            </a:r>
          </a:p>
          <a:p>
            <a:endParaRPr kumimoji="0" lang="zh-TW" altLang="en-US"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4</a:t>
            </a:r>
            <a:r>
              <a:rPr kumimoji="0" lang="zh-TW" altLang="en-US" sz="2000">
                <a:latin typeface="微軟正黑體" pitchFamily="34" charset="-120"/>
                <a:ea typeface="微軟正黑體" pitchFamily="34" charset="-120"/>
              </a:rPr>
              <a:t>、博兴县刑警一大队女队员</a:t>
            </a:r>
            <a:r>
              <a:rPr kumimoji="0" lang="zh-TW" altLang="en-US" sz="2000" b="1">
                <a:solidFill>
                  <a:srgbClr val="0070C0"/>
                </a:solidFill>
                <a:latin typeface="微軟正黑體" pitchFamily="34" charset="-120"/>
                <a:ea typeface="微軟正黑體" pitchFamily="34" charset="-120"/>
              </a:rPr>
              <a:t>周立云</a:t>
            </a:r>
            <a:r>
              <a:rPr kumimoji="0" lang="zh-TW" altLang="en-US" sz="2000">
                <a:latin typeface="微軟正黑體" pitchFamily="34" charset="-120"/>
                <a:ea typeface="微軟正黑體" pitchFamily="34" charset="-120"/>
              </a:rPr>
              <a:t>，</a:t>
            </a:r>
            <a:r>
              <a:rPr kumimoji="0" lang="en-US" altLang="zh-TW" sz="2000">
                <a:latin typeface="微軟正黑體" pitchFamily="34" charset="-120"/>
                <a:ea typeface="微軟正黑體" pitchFamily="34" charset="-120"/>
              </a:rPr>
              <a:t>40</a:t>
            </a:r>
            <a:r>
              <a:rPr kumimoji="0" lang="zh-TW" altLang="en-US" sz="2000">
                <a:latin typeface="微軟正黑體" pitchFamily="34" charset="-120"/>
                <a:ea typeface="微軟正黑體" pitchFamily="34" charset="-120"/>
              </a:rPr>
              <a:t>岁左右，多次参与抓捕大法弟子，特别是抓捕女大法弟子，她的恶行也祸及了家人：她丈夫也在县法院工作，并多次散布污辱大法的言论，去年</a:t>
            </a:r>
            <a:r>
              <a:rPr kumimoji="0" lang="zh-TW" altLang="en-US" sz="2000">
                <a:solidFill>
                  <a:srgbClr val="C00000"/>
                </a:solidFill>
                <a:latin typeface="微軟正黑體" pitchFamily="34" charset="-120"/>
                <a:ea typeface="微軟正黑體" pitchFamily="34" charset="-120"/>
              </a:rPr>
              <a:t>心肌梗塞猝死</a:t>
            </a:r>
            <a:r>
              <a:rPr kumimoji="0" lang="zh-TW" altLang="en-US" sz="2000">
                <a:latin typeface="微軟正黑體" pitchFamily="34" charset="-120"/>
                <a:ea typeface="微軟正黑體" pitchFamily="34" charset="-120"/>
              </a:rPr>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矩形 2"/>
          <p:cNvSpPr>
            <a:spLocks noChangeArrowheads="1"/>
          </p:cNvSpPr>
          <p:nvPr/>
        </p:nvSpPr>
        <p:spPr bwMode="auto">
          <a:xfrm>
            <a:off x="250825" y="115888"/>
            <a:ext cx="3529013" cy="585787"/>
          </a:xfrm>
          <a:prstGeom prst="rect">
            <a:avLst/>
          </a:prstGeom>
          <a:noFill/>
          <a:ln w="9525">
            <a:noFill/>
            <a:miter lim="800000"/>
            <a:headEnd/>
            <a:tailEnd/>
          </a:ln>
        </p:spPr>
        <p:txBody>
          <a:bodyPr>
            <a:spAutoFit/>
          </a:bodyPr>
          <a:lstStyle/>
          <a:p>
            <a:r>
              <a:rPr kumimoji="0" lang="en-US" altLang="zh-TW" sz="3200" b="1">
                <a:latin typeface="微軟正黑體" pitchFamily="34" charset="-120"/>
                <a:ea typeface="微軟正黑體" pitchFamily="34" charset="-120"/>
              </a:rPr>
              <a:t>14. </a:t>
            </a:r>
            <a:r>
              <a:rPr kumimoji="0" lang="zh-TW" altLang="en-US" sz="3200" b="1">
                <a:latin typeface="微軟正黑體" pitchFamily="34" charset="-120"/>
                <a:ea typeface="微軟正黑體" pitchFamily="34" charset="-120"/>
              </a:rPr>
              <a:t>山东专案四</a:t>
            </a:r>
            <a:endParaRPr kumimoji="0" lang="en-US" altLang="zh-TW" sz="3200">
              <a:solidFill>
                <a:srgbClr val="000000"/>
              </a:solidFill>
              <a:latin typeface="微軟正黑體" pitchFamily="34" charset="-120"/>
              <a:ea typeface="微軟正黑體" pitchFamily="34" charset="-120"/>
            </a:endParaRPr>
          </a:p>
        </p:txBody>
      </p:sp>
      <p:sp>
        <p:nvSpPr>
          <p:cNvPr id="8" name="矩形 7"/>
          <p:cNvSpPr/>
          <p:nvPr/>
        </p:nvSpPr>
        <p:spPr>
          <a:xfrm>
            <a:off x="220663" y="793750"/>
            <a:ext cx="8785225" cy="2563813"/>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44035" name="矩形 10"/>
          <p:cNvSpPr>
            <a:spLocks noChangeArrowheads="1"/>
          </p:cNvSpPr>
          <p:nvPr/>
        </p:nvSpPr>
        <p:spPr bwMode="auto">
          <a:xfrm>
            <a:off x="482600" y="1190625"/>
            <a:ext cx="8358188" cy="1938338"/>
          </a:xfrm>
          <a:prstGeom prst="rect">
            <a:avLst/>
          </a:prstGeom>
          <a:noFill/>
          <a:ln w="9525">
            <a:noFill/>
            <a:miter lim="800000"/>
            <a:headEnd/>
            <a:tailEnd/>
          </a:ln>
        </p:spPr>
        <p:txBody>
          <a:bodyPr>
            <a:spAutoFit/>
          </a:bodyPr>
          <a:lstStyle/>
          <a:p>
            <a:r>
              <a:rPr kumimoji="0" lang="zh-TW" altLang="en-US" sz="2000" b="1">
                <a:solidFill>
                  <a:srgbClr val="C00000"/>
                </a:solidFill>
                <a:latin typeface="微軟正黑體" pitchFamily="34" charset="-120"/>
                <a:ea typeface="微軟正黑體" pitchFamily="34" charset="-120"/>
              </a:rPr>
              <a:t>地點：</a:t>
            </a:r>
            <a:r>
              <a:rPr kumimoji="0" lang="zh-CN" altLang="zh-TW" sz="2000" b="1">
                <a:latin typeface="微軟正黑體" pitchFamily="34" charset="-120"/>
                <a:ea typeface="微軟正黑體" pitchFamily="34" charset="-120"/>
              </a:rPr>
              <a:t>濟寧市</a:t>
            </a:r>
            <a:r>
              <a:rPr kumimoji="0" lang="zh-CN" altLang="zh-TW" sz="2000">
                <a:latin typeface="微軟正黑體" pitchFamily="34" charset="-120"/>
                <a:ea typeface="微軟正黑體" pitchFamily="34" charset="-120"/>
              </a:rPr>
              <a:t>鄒城市</a:t>
            </a:r>
            <a:r>
              <a:rPr kumimoji="0" lang="en-US" altLang="zh-TW" sz="2000">
                <a:latin typeface="微軟正黑體" pitchFamily="34" charset="-120"/>
                <a:ea typeface="微軟正黑體" pitchFamily="34" charset="-120"/>
              </a:rPr>
              <a:t>〈</a:t>
            </a:r>
            <a:r>
              <a:rPr kumimoji="0" lang="zh-CN" altLang="zh-TW" sz="2000">
                <a:latin typeface="微軟正黑體" pitchFamily="34" charset="-120"/>
                <a:ea typeface="微軟正黑體" pitchFamily="34" charset="-120"/>
              </a:rPr>
              <a:t>兗州礦區</a:t>
            </a:r>
            <a:r>
              <a:rPr kumimoji="0" lang="en-US" altLang="zh-TW" sz="2000">
                <a:latin typeface="微軟正黑體" pitchFamily="34" charset="-120"/>
                <a:ea typeface="微軟正黑體" pitchFamily="34" charset="-120"/>
              </a:rPr>
              <a:t>〉</a:t>
            </a:r>
            <a:endParaRPr kumimoji="0" lang="en-US" altLang="zh-TW" sz="2000" b="1">
              <a:solidFill>
                <a:srgbClr val="C00000"/>
              </a:solidFill>
              <a:latin typeface="微軟正黑體" pitchFamily="34" charset="-120"/>
              <a:ea typeface="微軟正黑體" pitchFamily="34" charset="-120"/>
            </a:endParaRPr>
          </a:p>
          <a:p>
            <a:endParaRPr kumimoji="0" lang="en-US" altLang="zh-TW" sz="2000" b="1">
              <a:solidFill>
                <a:srgbClr val="C00000"/>
              </a:solidFill>
              <a:latin typeface="微軟正黑體" pitchFamily="34" charset="-120"/>
              <a:ea typeface="微軟正黑體" pitchFamily="34" charset="-120"/>
            </a:endParaRPr>
          </a:p>
          <a:p>
            <a:r>
              <a:rPr kumimoji="0" lang="zh-TW" altLang="en-US" sz="2000" b="1">
                <a:solidFill>
                  <a:srgbClr val="C00000"/>
                </a:solidFill>
                <a:latin typeface="微軟正黑體" pitchFamily="34" charset="-120"/>
                <a:ea typeface="微軟正黑體" pitchFamily="34" charset="-120"/>
              </a:rPr>
              <a:t>性質：汙衊</a:t>
            </a:r>
            <a:r>
              <a:rPr kumimoji="0" lang="zh-TW" altLang="en-US" sz="2000" b="1">
                <a:latin typeface="微軟正黑體" pitchFamily="34" charset="-120"/>
                <a:ea typeface="微軟正黑體" pitchFamily="34" charset="-120"/>
              </a:rPr>
              <a:t>真相幣</a:t>
            </a:r>
            <a:endParaRPr kumimoji="0" lang="en-US" altLang="zh-TW" sz="2000" b="1">
              <a:latin typeface="微軟正黑體" pitchFamily="34" charset="-120"/>
              <a:ea typeface="微軟正黑體" pitchFamily="34" charset="-120"/>
            </a:endParaRPr>
          </a:p>
          <a:p>
            <a:endParaRPr kumimoji="0" lang="en-US" altLang="zh-TW" sz="2000">
              <a:solidFill>
                <a:srgbClr val="000000"/>
              </a:solidFill>
              <a:latin typeface="微軟正黑體" pitchFamily="34" charset="-120"/>
              <a:ea typeface="微軟正黑體" pitchFamily="34" charset="-120"/>
            </a:endParaRPr>
          </a:p>
          <a:p>
            <a:r>
              <a:rPr kumimoji="0" lang="zh-TW" altLang="en-US" sz="2000" b="1">
                <a:solidFill>
                  <a:srgbClr val="000000"/>
                </a:solidFill>
                <a:latin typeface="微軟正黑體" pitchFamily="34" charset="-120"/>
                <a:ea typeface="微軟正黑體" pitchFamily="34" charset="-120"/>
              </a:rPr>
              <a:t>情況：</a:t>
            </a:r>
            <a:r>
              <a:rPr kumimoji="0" lang="zh-CN" altLang="zh-TW" sz="2000">
                <a:latin typeface="微軟正黑體" pitchFamily="34" charset="-120"/>
                <a:ea typeface="微軟正黑體" pitchFamily="34" charset="-120"/>
              </a:rPr>
              <a:t>兗</a:t>
            </a:r>
            <a:r>
              <a:rPr kumimoji="0" lang="zh-TW" altLang="en-US" sz="2000">
                <a:latin typeface="微軟正黑體" pitchFamily="34" charset="-120"/>
                <a:ea typeface="微軟正黑體" pitchFamily="34" charset="-120"/>
              </a:rPr>
              <a:t>煤集團附近的一</a:t>
            </a:r>
            <a:r>
              <a:rPr kumimoji="0" lang="zh-TW" altLang="en-US" sz="2000">
                <a:solidFill>
                  <a:srgbClr val="000000"/>
                </a:solidFill>
                <a:latin typeface="微軟正黑體" pitchFamily="34" charset="-120"/>
                <a:ea typeface="微軟正黑體" pitchFamily="34" charset="-120"/>
              </a:rPr>
              <a:t>中國建設銀行，在</a:t>
            </a:r>
            <a:r>
              <a:rPr kumimoji="0" lang="zh-CN" altLang="zh-TW" sz="2000">
                <a:latin typeface="微軟正黑體" pitchFamily="34" charset="-120"/>
                <a:ea typeface="微軟正黑體" pitchFamily="34" charset="-120"/>
              </a:rPr>
              <a:t>電子螢幕上出現針對真相幣</a:t>
            </a:r>
            <a:r>
              <a:rPr kumimoji="0" lang="zh-TW" altLang="en-US" sz="2000">
                <a:latin typeface="微軟正黑體" pitchFamily="34" charset="-120"/>
                <a:ea typeface="微軟正黑體" pitchFamily="34" charset="-120"/>
              </a:rPr>
              <a:t>、</a:t>
            </a:r>
            <a:r>
              <a:rPr kumimoji="0" lang="zh-CN" altLang="zh-TW" sz="2000">
                <a:latin typeface="微軟正黑體" pitchFamily="34" charset="-120"/>
                <a:ea typeface="微軟正黑體" pitchFamily="34" charset="-120"/>
              </a:rPr>
              <a:t>污蔑大法的標語</a:t>
            </a:r>
            <a:r>
              <a:rPr kumimoji="0" lang="zh-TW" altLang="en-US" sz="2000">
                <a:latin typeface="微軟正黑體" pitchFamily="34" charset="-120"/>
                <a:ea typeface="微軟正黑體" pitchFamily="34" charset="-120"/>
              </a:rPr>
              <a:t>。</a:t>
            </a:r>
            <a:endParaRPr kumimoji="0" lang="en-US" altLang="zh-TW" sz="2000">
              <a:solidFill>
                <a:srgbClr val="000000"/>
              </a:solidFill>
              <a:latin typeface="微軟正黑體" pitchFamily="34" charset="-120"/>
              <a:ea typeface="微軟正黑體" pitchFamily="34" charset="-120"/>
            </a:endParaRPr>
          </a:p>
        </p:txBody>
      </p:sp>
      <p:sp>
        <p:nvSpPr>
          <p:cNvPr id="13" name="矩形 12"/>
          <p:cNvSpPr/>
          <p:nvPr/>
        </p:nvSpPr>
        <p:spPr>
          <a:xfrm>
            <a:off x="250825" y="3573463"/>
            <a:ext cx="8772525" cy="3024187"/>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en-US" altLang="zh-TW" sz="2000">
                <a:latin typeface="微軟正黑體" panose="020B0604030504040204" pitchFamily="34" charset="-120"/>
                <a:ea typeface="微軟正黑體" panose="020B0604030504040204" pitchFamily="34" charset="-120"/>
              </a:rPr>
              <a:t>2016</a:t>
            </a:r>
            <a:r>
              <a:rPr kumimoji="0" lang="zh-TW" altLang="en-US" sz="2000">
                <a:latin typeface="微軟正黑體" panose="020B0604030504040204" pitchFamily="34" charset="-120"/>
                <a:ea typeface="微軟正黑體" panose="020B0604030504040204" pitchFamily="34" charset="-120"/>
              </a:rPr>
              <a:t>年两会期间前</a:t>
            </a:r>
            <a:r>
              <a:rPr kumimoji="0" lang="zh-TW" altLang="en-US" sz="2000">
                <a:latin typeface="微軟正黑體" panose="020B0604030504040204" pitchFamily="34" charset="-120"/>
                <a:ea typeface="微軟正黑體" panose="020B0604030504040204" pitchFamily="34" charset="-120"/>
              </a:rPr>
              <a:t>不久</a:t>
            </a:r>
            <a:r>
              <a:rPr kumimoji="0" lang="zh-TW" altLang="en-US" sz="2000">
                <a:latin typeface="微軟正黑體" panose="020B0604030504040204" pitchFamily="34" charset="-120"/>
                <a:ea typeface="微軟正黑體" panose="020B0604030504040204" pitchFamily="34" charset="-120"/>
              </a:rPr>
              <a:t>，大陆中共媒体报导，山东省将在</a:t>
            </a:r>
            <a:r>
              <a:rPr kumimoji="0" lang="zh-TW" altLang="en-US" sz="2000" b="1">
                <a:solidFill>
                  <a:srgbClr val="0070C0"/>
                </a:solidFill>
                <a:latin typeface="微軟正黑體" panose="020B0604030504040204" pitchFamily="34" charset="-120"/>
                <a:ea typeface="微軟正黑體" panose="020B0604030504040204" pitchFamily="34" charset="-120"/>
              </a:rPr>
              <a:t>青岛、枣庄、济宁、临沂、日照</a:t>
            </a:r>
            <a:r>
              <a:rPr kumimoji="0" lang="en-US" altLang="zh-TW" sz="2000">
                <a:latin typeface="微軟正黑體" panose="020B0604030504040204" pitchFamily="34" charset="-120"/>
                <a:ea typeface="微軟正黑體" panose="020B0604030504040204" pitchFamily="34" charset="-120"/>
              </a:rPr>
              <a:t>5</a:t>
            </a:r>
            <a:r>
              <a:rPr kumimoji="0" lang="zh-TW" altLang="en-US" sz="2000">
                <a:latin typeface="微軟正黑體" panose="020B0604030504040204" pitchFamily="34" charset="-120"/>
                <a:ea typeface="微軟正黑體" panose="020B0604030504040204" pitchFamily="34" charset="-120"/>
              </a:rPr>
              <a:t>个城市进行试点取消</a:t>
            </a:r>
            <a:r>
              <a:rPr kumimoji="0" lang="en-US" altLang="zh-TW" sz="2000">
                <a:latin typeface="微軟正黑體" panose="020B0604030504040204" pitchFamily="34" charset="-120"/>
                <a:ea typeface="微軟正黑體" panose="020B0604030504040204" pitchFamily="34" charset="-120"/>
              </a:rPr>
              <a:t>1</a:t>
            </a:r>
            <a:r>
              <a:rPr kumimoji="0" lang="zh-TW" altLang="en-US" sz="2000">
                <a:latin typeface="微軟正黑體" panose="020B0604030504040204" pitchFamily="34" charset="-120"/>
                <a:ea typeface="微軟正黑體" panose="020B0604030504040204" pitchFamily="34" charset="-120"/>
              </a:rPr>
              <a:t>元纸币（人民币），逐步以硬币取代。</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按照中共官方的说法，这样做的原因之一是防止「利用小面额纸币传播</a:t>
            </a:r>
            <a:r>
              <a:rPr kumimoji="0" lang="en-US" altLang="zh-TW" sz="2000">
                <a:latin typeface="微軟正黑體" panose="020B0604030504040204" pitchFamily="34" charset="-120"/>
                <a:ea typeface="微軟正黑體" panose="020B0604030504040204" pitchFamily="34" charset="-120"/>
              </a:rPr>
              <a:t>『</a:t>
            </a:r>
            <a:r>
              <a:rPr kumimoji="0" lang="zh-TW" altLang="en-US" sz="2000">
                <a:latin typeface="微軟正黑體" panose="020B0604030504040204" pitchFamily="34" charset="-120"/>
                <a:ea typeface="微軟正黑體" panose="020B0604030504040204" pitchFamily="34" charset="-120"/>
              </a:rPr>
              <a:t>反动言论</a:t>
            </a:r>
            <a:r>
              <a:rPr kumimoji="0" lang="en-US" altLang="zh-TW" sz="2000">
                <a:latin typeface="微軟正黑體" panose="020B0604030504040204" pitchFamily="34" charset="-120"/>
                <a:ea typeface="微軟正黑體" panose="020B0604030504040204" pitchFamily="34" charset="-120"/>
              </a:rPr>
              <a:t>』</a:t>
            </a:r>
            <a:r>
              <a:rPr kumimoji="0" lang="zh-TW" altLang="en-US" sz="2000" dirty="0">
                <a:latin typeface="微軟正黑體" panose="020B0604030504040204" pitchFamily="34" charset="-120"/>
                <a:ea typeface="微軟正黑體" panose="020B0604030504040204" pitchFamily="34" charset="-120"/>
              </a:rPr>
              <a:t>」。</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切入角度交流</a:t>
            </a:r>
            <a:r>
              <a:rPr kumimoji="0" lang="zh-TW" altLang="en-US" sz="2000" b="1">
                <a:latin typeface="微軟正黑體" panose="020B0604030504040204" pitchFamily="34" charset="-120"/>
                <a:ea typeface="微軟正黑體" panose="020B0604030504040204" pitchFamily="34" charset="-120"/>
              </a:rPr>
              <a:t>：</a:t>
            </a:r>
            <a:r>
              <a:rPr kumimoji="0" lang="en-US" altLang="zh-CN" sz="2000">
                <a:latin typeface="微軟正黑體" panose="020B0604030504040204" pitchFamily="34" charset="-120"/>
                <a:ea typeface="微軟正黑體" panose="020B0604030504040204" pitchFamily="34" charset="-120"/>
              </a:rPr>
              <a:t>"</a:t>
            </a:r>
            <a:r>
              <a:rPr kumimoji="0" lang="zh-CN" altLang="en-US" sz="2000">
                <a:latin typeface="微軟正黑體" panose="020B0604030504040204" pitchFamily="34" charset="-120"/>
                <a:ea typeface="微軟正黑體" panose="020B0604030504040204" pitchFamily="34" charset="-120"/>
              </a:rPr>
              <a:t>法轮功学员为什么要做真相币，贴标语等</a:t>
            </a:r>
            <a:r>
              <a:rPr kumimoji="0" lang="en-US" altLang="zh-CN" sz="2000">
                <a:latin typeface="微軟正黑體" panose="020B0604030504040204" pitchFamily="34" charset="-120"/>
                <a:ea typeface="微軟正黑體" panose="020B0604030504040204" pitchFamily="34" charset="-120"/>
              </a:rPr>
              <a:t>,</a:t>
            </a:r>
            <a:r>
              <a:rPr kumimoji="0" lang="zh-CN" altLang="en-US" sz="2000">
                <a:latin typeface="微軟正黑體" panose="020B0604030504040204" pitchFamily="34" charset="-120"/>
                <a:ea typeface="微軟正黑體" panose="020B0604030504040204" pitchFamily="34" charset="-120"/>
              </a:rPr>
              <a:t>因为在大陆被迫害，而且没有说话表达自己的正常管道，也是为了避免中国人被谎言欺骗。</a:t>
            </a:r>
            <a:endParaRPr kumimoji="0" lang="en-US" altLang="zh-TW" sz="2000" dirty="0">
              <a:latin typeface="微軟正黑體" panose="020B0604030504040204" pitchFamily="34" charset="-120"/>
              <a:ea typeface="微軟正黑體" panose="020B0604030504040204" pitchFamily="34" charset="-120"/>
            </a:endParaRPr>
          </a:p>
        </p:txBody>
      </p:sp>
      <p:sp>
        <p:nvSpPr>
          <p:cNvPr id="14" name="矩形 13"/>
          <p:cNvSpPr/>
          <p:nvPr/>
        </p:nvSpPr>
        <p:spPr>
          <a:xfrm>
            <a:off x="6084888" y="44450"/>
            <a:ext cx="2808287" cy="1655763"/>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pic>
        <p:nvPicPr>
          <p:cNvPr id="44038" name="Picture 2" descr="「山東省 地圖」的圖片搜尋結果"/>
          <p:cNvPicPr>
            <a:picLocks noChangeAspect="1" noChangeArrowheads="1"/>
          </p:cNvPicPr>
          <p:nvPr/>
        </p:nvPicPr>
        <p:blipFill>
          <a:blip r:embed="rId2"/>
          <a:srcRect l="5585" r="2003"/>
          <a:stretch>
            <a:fillRect/>
          </a:stretch>
        </p:blipFill>
        <p:spPr bwMode="auto">
          <a:xfrm>
            <a:off x="6300788" y="68263"/>
            <a:ext cx="2516187" cy="1576387"/>
          </a:xfrm>
          <a:prstGeom prst="rect">
            <a:avLst/>
          </a:prstGeom>
          <a:noFill/>
          <a:ln w="9525">
            <a:noFill/>
            <a:miter lim="800000"/>
            <a:headEnd/>
            <a:tailEnd/>
          </a:ln>
        </p:spPr>
      </p:pic>
      <p:sp>
        <p:nvSpPr>
          <p:cNvPr id="10" name="橢圓 9"/>
          <p:cNvSpPr/>
          <p:nvPr/>
        </p:nvSpPr>
        <p:spPr>
          <a:xfrm>
            <a:off x="6704013" y="977900"/>
            <a:ext cx="384175" cy="425450"/>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文字方塊 1"/>
          <p:cNvSpPr txBox="1">
            <a:spLocks noChangeArrowheads="1"/>
          </p:cNvSpPr>
          <p:nvPr/>
        </p:nvSpPr>
        <p:spPr bwMode="auto">
          <a:xfrm>
            <a:off x="174625" y="165100"/>
            <a:ext cx="4665663" cy="641350"/>
          </a:xfrm>
          <a:prstGeom prst="rect">
            <a:avLst/>
          </a:prstGeom>
          <a:noFill/>
          <a:ln w="9525">
            <a:noFill/>
            <a:miter lim="800000"/>
            <a:headEnd/>
            <a:tailEnd/>
          </a:ln>
        </p:spPr>
        <p:txBody>
          <a:bodyPr wrap="none">
            <a:spAutoFit/>
          </a:bodyPr>
          <a:lstStyle/>
          <a:p>
            <a:r>
              <a:rPr kumimoji="0" lang="en-US" altLang="zh-TW" sz="3600" b="1">
                <a:latin typeface="微軟正黑體" pitchFamily="34" charset="-120"/>
                <a:ea typeface="微軟正黑體" pitchFamily="34" charset="-120"/>
              </a:rPr>
              <a:t>15.</a:t>
            </a:r>
            <a:r>
              <a:rPr kumimoji="0" lang="zh-TW" altLang="en-US" sz="3600" b="1">
                <a:latin typeface="微軟正黑體" pitchFamily="34" charset="-120"/>
                <a:ea typeface="微軟正黑體" pitchFamily="34" charset="-120"/>
              </a:rPr>
              <a:t>参与办法</a:t>
            </a:r>
            <a:r>
              <a:rPr kumimoji="0" lang="en-US" altLang="zh-TW" b="1">
                <a:latin typeface="微軟正黑體" pitchFamily="34" charset="-120"/>
                <a:ea typeface="微軟正黑體" pitchFamily="34" charset="-120"/>
              </a:rPr>
              <a:t>(</a:t>
            </a:r>
            <a:r>
              <a:rPr kumimoji="0" lang="zh-TW" altLang="en-US" b="1">
                <a:latin typeface="微軟正黑體" pitchFamily="34" charset="-120"/>
                <a:ea typeface="微軟正黑體" pitchFamily="34" charset="-120"/>
              </a:rPr>
              <a:t>詳請請見平台說明</a:t>
            </a:r>
            <a:r>
              <a:rPr kumimoji="0" lang="en-US" altLang="zh-TW" b="1">
                <a:latin typeface="微軟正黑體" pitchFamily="34" charset="-120"/>
                <a:ea typeface="微軟正黑體" pitchFamily="34" charset="-120"/>
              </a:rPr>
              <a:t>)</a:t>
            </a:r>
          </a:p>
        </p:txBody>
      </p:sp>
      <p:sp>
        <p:nvSpPr>
          <p:cNvPr id="46082" name="矩形 2"/>
          <p:cNvSpPr>
            <a:spLocks noChangeArrowheads="1"/>
          </p:cNvSpPr>
          <p:nvPr/>
        </p:nvSpPr>
        <p:spPr bwMode="auto">
          <a:xfrm>
            <a:off x="82550" y="876300"/>
            <a:ext cx="9036050" cy="2530475"/>
          </a:xfrm>
          <a:prstGeom prst="rect">
            <a:avLst/>
          </a:prstGeom>
          <a:noFill/>
          <a:ln w="9525">
            <a:noFill/>
            <a:miter lim="800000"/>
            <a:headEnd/>
            <a:tailEnd/>
          </a:ln>
        </p:spPr>
        <p:txBody>
          <a:bodyPr>
            <a:spAutoFit/>
          </a:bodyPr>
          <a:lstStyle/>
          <a:p>
            <a:r>
              <a:rPr kumimoji="0" lang="zh-TW" altLang="en-US" sz="2000">
                <a:latin typeface="微軟正黑體" pitchFamily="34" charset="-120"/>
                <a:ea typeface="微軟正黑體" pitchFamily="34" charset="-120"/>
              </a:rPr>
              <a:t/>
            </a:r>
            <a:br>
              <a:rPr kumimoji="0" lang="zh-TW" altLang="en-US" sz="2000">
                <a:latin typeface="微軟正黑體" pitchFamily="34" charset="-120"/>
                <a:ea typeface="微軟正黑體" pitchFamily="34" charset="-120"/>
              </a:rPr>
            </a:br>
            <a:r>
              <a:rPr kumimoji="0" lang="zh-TW" altLang="en-US" sz="2000">
                <a:latin typeface="微軟正黑體" pitchFamily="34" charset="-120"/>
                <a:ea typeface="微軟正黑體" pitchFamily="34" charset="-120"/>
              </a:rPr>
              <a:t>◎周一拨打重点号码。</a:t>
            </a:r>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  对象：政法委，</a:t>
            </a:r>
            <a:r>
              <a:rPr kumimoji="0" lang="en-US" altLang="zh-TW" sz="2000">
                <a:latin typeface="微軟正黑體" pitchFamily="34" charset="-120"/>
                <a:ea typeface="微軟正黑體" pitchFamily="34" charset="-120"/>
              </a:rPr>
              <a:t>610</a:t>
            </a:r>
            <a:r>
              <a:rPr kumimoji="0" lang="zh-TW" altLang="en-US" sz="2000">
                <a:latin typeface="微軟正黑體" pitchFamily="34" charset="-120"/>
                <a:ea typeface="微軟正黑體" pitchFamily="34" charset="-120"/>
              </a:rPr>
              <a:t>，政协，居委会，街道办，人大，纪检和政府单位等等。</a:t>
            </a:r>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
            </a:r>
            <a:br>
              <a:rPr kumimoji="0" lang="zh-TW" altLang="en-US" sz="2000">
                <a:latin typeface="微軟正黑體" pitchFamily="34" charset="-120"/>
                <a:ea typeface="微軟正黑體" pitchFamily="34" charset="-120"/>
              </a:rPr>
            </a:br>
            <a:r>
              <a:rPr kumimoji="0" lang="zh-TW" altLang="en-US" sz="2000">
                <a:latin typeface="微軟正黑體" pitchFamily="34" charset="-120"/>
                <a:ea typeface="微軟正黑體" pitchFamily="34" charset="-120"/>
              </a:rPr>
              <a:t>上午时段</a:t>
            </a:r>
            <a:r>
              <a:rPr kumimoji="0" lang="en-US" altLang="zh-TW" sz="2000">
                <a:latin typeface="微軟正黑體" pitchFamily="34" charset="-120"/>
                <a:ea typeface="微軟正黑體" pitchFamily="34" charset="-120"/>
              </a:rPr>
              <a:t>【101RTC</a:t>
            </a:r>
            <a:r>
              <a:rPr kumimoji="0" lang="zh-TW" altLang="en-US" sz="2000">
                <a:latin typeface="微軟正黑體" pitchFamily="34" charset="-120"/>
                <a:ea typeface="微軟正黑體" pitchFamily="34" charset="-120"/>
              </a:rPr>
              <a:t>第一直播室</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有现场拨打解析。</a:t>
            </a:r>
            <a:endParaRPr kumimoji="0" lang="en-US" altLang="zh-TW" sz="2000">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其他时间</a:t>
            </a:r>
            <a:r>
              <a:rPr kumimoji="0" lang="en-US" altLang="zh-TW" sz="2000">
                <a:latin typeface="微軟正黑體" pitchFamily="34" charset="-120"/>
                <a:ea typeface="微軟正黑體" pitchFamily="34" charset="-120"/>
              </a:rPr>
              <a:t>【104RTC</a:t>
            </a:r>
            <a:r>
              <a:rPr kumimoji="0" lang="zh-TW" altLang="en-US" sz="2000">
                <a:latin typeface="微軟正黑體" pitchFamily="34" charset="-120"/>
                <a:ea typeface="微軟正黑體" pitchFamily="34" charset="-120"/>
              </a:rPr>
              <a:t>重点讲真相直播室</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每天都有同修值班，互相切磋共同拨打。</a:t>
            </a:r>
            <a:endParaRPr kumimoji="0" lang="en-US" altLang="zh-TW" sz="2000">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rotWithShape="1">
          <a:blip r:embed="rId2">
            <a:extLst>
              <a:ext uri="{28A0092B-C50C-407E-A947-70E740481C1C}"/>
            </a:extLst>
          </a:blip>
          <a:srcRect l="15710" t="14871" r="45560" b="15897"/>
          <a:stretch/>
        </p:blipFill>
        <p:spPr bwMode="auto">
          <a:xfrm>
            <a:off x="1115616" y="0"/>
            <a:ext cx="7087671" cy="6863976"/>
          </a:xfrm>
          <a:prstGeom prst="rect">
            <a:avLst/>
          </a:prstGeom>
          <a:ln>
            <a:noFill/>
          </a:ln>
          <a:effectLst>
            <a:softEdge rad="112500"/>
          </a:effectLst>
          <a:extLst>
            <a:ext uri="{909E8E84-426E-40DD-AFC4-6F175D3DCCD1}"/>
            <a:ext uri="{91240B29-F687-4F45-9708-019B960494DF}"/>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4" descr="聖光如洗Bathing Under Noble Light - Oil on Canvas (116 x 82 inches) 2014, painted by Xiaoping Chen, composed by Kunlun Zhang: "/>
          <p:cNvPicPr>
            <a:picLocks noChangeAspect="1" noChangeArrowheads="1"/>
          </p:cNvPicPr>
          <p:nvPr/>
        </p:nvPicPr>
        <p:blipFill>
          <a:blip r:embed="rId2"/>
          <a:srcRect b="1949"/>
          <a:stretch>
            <a:fillRect/>
          </a:stretch>
        </p:blipFill>
        <p:spPr bwMode="auto">
          <a:xfrm>
            <a:off x="5775325" y="992188"/>
            <a:ext cx="3368675" cy="4868862"/>
          </a:xfrm>
          <a:prstGeom prst="rect">
            <a:avLst/>
          </a:prstGeom>
          <a:noFill/>
          <a:ln w="9525">
            <a:noFill/>
            <a:miter lim="800000"/>
            <a:headEnd/>
            <a:tailEnd/>
          </a:ln>
        </p:spPr>
      </p:pic>
      <p:sp>
        <p:nvSpPr>
          <p:cNvPr id="6" name="矩形 5"/>
          <p:cNvSpPr/>
          <p:nvPr/>
        </p:nvSpPr>
        <p:spPr>
          <a:xfrm>
            <a:off x="0" y="-3175"/>
            <a:ext cx="5795963"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4" name="矩形 3"/>
          <p:cNvSpPr/>
          <p:nvPr/>
        </p:nvSpPr>
        <p:spPr>
          <a:xfrm>
            <a:off x="179388" y="115888"/>
            <a:ext cx="5400675" cy="579437"/>
          </a:xfrm>
          <a:prstGeom prst="rect">
            <a:avLst/>
          </a:prstGeom>
        </p:spPr>
        <p:txBody>
          <a:bodyPr>
            <a:spAutoFit/>
          </a:bodyPr>
          <a:lstStyle/>
          <a:p>
            <a:r>
              <a:rPr kumimoji="0" lang="en-US" altLang="zh-TW" sz="3200" b="1">
                <a:solidFill>
                  <a:schemeClr val="bg1"/>
                </a:solidFill>
                <a:latin typeface="微軟正黑體" pitchFamily="34" charset="-120"/>
                <a:ea typeface="微軟正黑體" pitchFamily="34" charset="-120"/>
              </a:rPr>
              <a:t>1-1.</a:t>
            </a:r>
            <a:r>
              <a:rPr kumimoji="0" lang="zh-TW" altLang="en-US" sz="3200" b="1">
                <a:solidFill>
                  <a:schemeClr val="bg1"/>
                </a:solidFill>
                <a:latin typeface="微軟正黑體" pitchFamily="34" charset="-120"/>
                <a:ea typeface="微軟正黑體" pitchFamily="34" charset="-120"/>
              </a:rPr>
              <a:t> 反馈分享</a:t>
            </a:r>
            <a:endParaRPr kumimoji="0" lang="zh-TW" altLang="en-US" b="1">
              <a:solidFill>
                <a:schemeClr val="bg1"/>
              </a:solidFill>
              <a:latin typeface="Calibri" pitchFamily="34" charset="0"/>
            </a:endParaRPr>
          </a:p>
        </p:txBody>
      </p:sp>
      <p:sp>
        <p:nvSpPr>
          <p:cNvPr id="17412" name="標題 6"/>
          <p:cNvSpPr>
            <a:spLocks noGrp="1"/>
          </p:cNvSpPr>
          <p:nvPr>
            <p:ph type="title"/>
          </p:nvPr>
        </p:nvSpPr>
        <p:spPr>
          <a:xfrm>
            <a:off x="125413" y="889000"/>
            <a:ext cx="5545137" cy="5262563"/>
          </a:xfrm>
        </p:spPr>
        <p:txBody>
          <a:bodyPr>
            <a:spAutoFit/>
          </a:bodyPr>
          <a:lstStyle/>
          <a:p>
            <a:pPr algn="l"/>
            <a:r>
              <a:rPr lang="zh-TW" altLang="en-US" sz="2400" b="1" smtClean="0">
                <a:solidFill>
                  <a:schemeClr val="bg1"/>
                </a:solidFill>
                <a:latin typeface="微軟正黑體" pitchFamily="34" charset="-120"/>
                <a:ea typeface="微軟正黑體" pitchFamily="34" charset="-120"/>
              </a:rPr>
              <a:t>天津</a:t>
            </a:r>
            <a:r>
              <a:rPr lang="en-US" altLang="zh-TW" sz="2400" b="1" smtClean="0">
                <a:solidFill>
                  <a:schemeClr val="bg1"/>
                </a:solidFill>
                <a:latin typeface="微軟正黑體" pitchFamily="34" charset="-120"/>
                <a:ea typeface="微軟正黑體" pitchFamily="34" charset="-120"/>
              </a:rPr>
              <a:t>A</a:t>
            </a:r>
            <a:r>
              <a:rPr lang="zh-TW" altLang="zh-TW" sz="2400" b="1" smtClean="0">
                <a:solidFill>
                  <a:schemeClr val="bg1"/>
                </a:solidFill>
                <a:latin typeface="微軟正黑體" pitchFamily="34" charset="-120"/>
                <a:ea typeface="微軟正黑體" pitchFamily="34" charset="-120"/>
              </a:rPr>
              <a:t>派出所电话反馈号码不存在，</a:t>
            </a:r>
            <a:r>
              <a:rPr lang="en-US" altLang="zh-TW" sz="2400" b="1" smtClean="0">
                <a:solidFill>
                  <a:schemeClr val="bg1"/>
                </a:solidFill>
                <a:latin typeface="微軟正黑體" pitchFamily="34" charset="-120"/>
                <a:ea typeface="微軟正黑體" pitchFamily="34" charset="-120"/>
              </a:rPr>
              <a:t/>
            </a:r>
            <a:br>
              <a:rPr lang="en-US" altLang="zh-TW" sz="2400" b="1" smtClean="0">
                <a:solidFill>
                  <a:schemeClr val="bg1"/>
                </a:solidFill>
                <a:latin typeface="微軟正黑體" pitchFamily="34" charset="-120"/>
                <a:ea typeface="微軟正黑體" pitchFamily="34" charset="-120"/>
              </a:rPr>
            </a:br>
            <a:r>
              <a:rPr lang="zh-TW" altLang="zh-TW" sz="2400" b="1" smtClean="0">
                <a:solidFill>
                  <a:schemeClr val="bg1"/>
                </a:solidFill>
                <a:latin typeface="微軟正黑體" pitchFamily="34" charset="-120"/>
                <a:ea typeface="微軟正黑體" pitchFamily="34" charset="-120"/>
              </a:rPr>
              <a:t>同修查到天津市</a:t>
            </a:r>
            <a:r>
              <a:rPr lang="en-US" altLang="zh-TW" sz="2400" b="1" smtClean="0">
                <a:solidFill>
                  <a:schemeClr val="bg1"/>
                </a:solidFill>
                <a:latin typeface="微軟正黑體" pitchFamily="34" charset="-120"/>
                <a:ea typeface="微軟正黑體" pitchFamily="34" charset="-120"/>
              </a:rPr>
              <a:t>B</a:t>
            </a:r>
            <a:r>
              <a:rPr lang="zh-TW" altLang="zh-TW" sz="2400" b="1" smtClean="0">
                <a:solidFill>
                  <a:schemeClr val="bg1"/>
                </a:solidFill>
                <a:latin typeface="微軟正黑體" pitchFamily="34" charset="-120"/>
                <a:ea typeface="微軟正黑體" pitchFamily="34" charset="-120"/>
              </a:rPr>
              <a:t>区公安分局电话，另一同修从公安分局问到</a:t>
            </a:r>
            <a:r>
              <a:rPr lang="en-US" altLang="zh-TW" sz="2400" b="1" smtClean="0">
                <a:solidFill>
                  <a:schemeClr val="bg1"/>
                </a:solidFill>
                <a:latin typeface="微軟正黑體" pitchFamily="34" charset="-120"/>
                <a:ea typeface="微軟正黑體" pitchFamily="34" charset="-120"/>
              </a:rPr>
              <a:t>A</a:t>
            </a:r>
            <a:r>
              <a:rPr lang="zh-TW" altLang="zh-TW" sz="2400" b="1" smtClean="0">
                <a:solidFill>
                  <a:schemeClr val="bg1"/>
                </a:solidFill>
                <a:latin typeface="微軟正黑體" pitchFamily="34" charset="-120"/>
                <a:ea typeface="微軟正黑體" pitchFamily="34" charset="-120"/>
              </a:rPr>
              <a:t>派出所电话，</a:t>
            </a:r>
            <a:r>
              <a:rPr lang="en-US" altLang="zh-TW" sz="2400" b="1" smtClean="0">
                <a:solidFill>
                  <a:schemeClr val="bg1"/>
                </a:solidFill>
                <a:latin typeface="微軟正黑體" pitchFamily="34" charset="-120"/>
                <a:ea typeface="微軟正黑體" pitchFamily="34" charset="-120"/>
              </a:rPr>
              <a:t/>
            </a:r>
            <a:br>
              <a:rPr lang="en-US" altLang="zh-TW" sz="2400" b="1" smtClean="0">
                <a:solidFill>
                  <a:schemeClr val="bg1"/>
                </a:solidFill>
                <a:latin typeface="微軟正黑體" pitchFamily="34" charset="-120"/>
                <a:ea typeface="微軟正黑體" pitchFamily="34" charset="-120"/>
              </a:rPr>
            </a:br>
            <a:r>
              <a:rPr lang="en-US" altLang="zh-TW" sz="2400" b="1" smtClean="0">
                <a:solidFill>
                  <a:schemeClr val="bg1"/>
                </a:solidFill>
                <a:latin typeface="微軟正黑體" pitchFamily="34" charset="-120"/>
                <a:ea typeface="微軟正黑體" pitchFamily="34" charset="-120"/>
              </a:rPr>
              <a:t/>
            </a:r>
            <a:br>
              <a:rPr lang="en-US" altLang="zh-TW" sz="2400" b="1" smtClean="0">
                <a:solidFill>
                  <a:schemeClr val="bg1"/>
                </a:solidFill>
                <a:latin typeface="微軟正黑體" pitchFamily="34" charset="-120"/>
                <a:ea typeface="微軟正黑體" pitchFamily="34" charset="-120"/>
              </a:rPr>
            </a:br>
            <a:r>
              <a:rPr lang="en-US" altLang="zh-TW" sz="2400" b="1" smtClean="0">
                <a:solidFill>
                  <a:schemeClr val="bg1"/>
                </a:solidFill>
                <a:latin typeface="微軟正黑體" pitchFamily="34" charset="-120"/>
                <a:ea typeface="微軟正黑體" pitchFamily="34" charset="-120"/>
              </a:rPr>
              <a:t>A</a:t>
            </a:r>
            <a:r>
              <a:rPr lang="zh-TW" altLang="en-US" sz="2400" b="1" smtClean="0">
                <a:solidFill>
                  <a:schemeClr val="bg1"/>
                </a:solidFill>
                <a:latin typeface="微軟正黑體" pitchFamily="34" charset="-120"/>
                <a:ea typeface="微軟正黑體" pitchFamily="34" charset="-120"/>
              </a:rPr>
              <a:t>派出所一</a:t>
            </a:r>
            <a:r>
              <a:rPr lang="zh-TW" altLang="zh-TW" sz="2400" b="1" smtClean="0">
                <a:solidFill>
                  <a:schemeClr val="bg1"/>
                </a:solidFill>
                <a:latin typeface="微軟正黑體" pitchFamily="34" charset="-120"/>
                <a:ea typeface="微軟正黑體" pitchFamily="34" charset="-120"/>
              </a:rPr>
              <a:t>男</a:t>
            </a:r>
            <a:r>
              <a:rPr lang="zh-TW" altLang="en-US" sz="2400" b="1" smtClean="0">
                <a:solidFill>
                  <a:schemeClr val="bg1"/>
                </a:solidFill>
                <a:latin typeface="微軟正黑體" pitchFamily="34" charset="-120"/>
                <a:ea typeface="微軟正黑體" pitchFamily="34" charset="-120"/>
              </a:rPr>
              <a:t>子</a:t>
            </a:r>
            <a:r>
              <a:rPr lang="zh-TW" altLang="zh-TW" sz="2400" b="1" smtClean="0">
                <a:solidFill>
                  <a:schemeClr val="bg1"/>
                </a:solidFill>
                <a:latin typeface="微軟正黑體" pitchFamily="34" charset="-120"/>
                <a:ea typeface="微軟正黑體" pitchFamily="34" charset="-120"/>
              </a:rPr>
              <a:t>接电话静听真相，劝善停止参与迫害活动、消毁污蔑文物，</a:t>
            </a:r>
            <a:r>
              <a:rPr lang="en-US" altLang="zh-TW" sz="2400" b="1" smtClean="0">
                <a:solidFill>
                  <a:schemeClr val="bg1"/>
                </a:solidFill>
                <a:latin typeface="微軟正黑體" pitchFamily="34" charset="-120"/>
                <a:ea typeface="微軟正黑體" pitchFamily="34" charset="-120"/>
              </a:rPr>
              <a:t/>
            </a:r>
            <a:br>
              <a:rPr lang="en-US" altLang="zh-TW" sz="2400" b="1" smtClean="0">
                <a:solidFill>
                  <a:schemeClr val="bg1"/>
                </a:solidFill>
                <a:latin typeface="微軟正黑體" pitchFamily="34" charset="-120"/>
                <a:ea typeface="微軟正黑體" pitchFamily="34" charset="-120"/>
              </a:rPr>
            </a:br>
            <a:r>
              <a:rPr lang="zh-TW" altLang="zh-TW" sz="2400" b="1" smtClean="0">
                <a:solidFill>
                  <a:srgbClr val="FFFF00"/>
                </a:solidFill>
                <a:latin typeface="微軟正黑體" pitchFamily="34" charset="-120"/>
                <a:ea typeface="微軟正黑體" pitchFamily="34" charset="-120"/>
              </a:rPr>
              <a:t>感到他很震惊</a:t>
            </a:r>
            <a:r>
              <a:rPr lang="zh-TW" altLang="zh-TW" sz="2400" b="1" smtClean="0">
                <a:solidFill>
                  <a:schemeClr val="bg1"/>
                </a:solidFill>
                <a:latin typeface="微軟正黑體" pitchFamily="34" charset="-120"/>
                <a:ea typeface="微軟正黑體" pitchFamily="34" charset="-120"/>
              </a:rPr>
              <a:t>，告知立功赎罪的方法和三退讯息。</a:t>
            </a:r>
            <a:r>
              <a:rPr lang="en-US" altLang="zh-TW" sz="2400" b="1" smtClean="0">
                <a:solidFill>
                  <a:schemeClr val="bg1"/>
                </a:solidFill>
                <a:latin typeface="微軟正黑體" pitchFamily="34" charset="-120"/>
                <a:ea typeface="微軟正黑體" pitchFamily="34" charset="-120"/>
              </a:rPr>
              <a:t/>
            </a:r>
            <a:br>
              <a:rPr lang="en-US" altLang="zh-TW" sz="2400" b="1" smtClean="0">
                <a:solidFill>
                  <a:schemeClr val="bg1"/>
                </a:solidFill>
                <a:latin typeface="微軟正黑體" pitchFamily="34" charset="-120"/>
                <a:ea typeface="微軟正黑體" pitchFamily="34" charset="-120"/>
              </a:rPr>
            </a:br>
            <a:r>
              <a:rPr lang="en-US" altLang="zh-TW" sz="2400" b="1" smtClean="0">
                <a:solidFill>
                  <a:schemeClr val="bg1"/>
                </a:solidFill>
                <a:latin typeface="微軟正黑體" pitchFamily="34" charset="-120"/>
                <a:ea typeface="微軟正黑體" pitchFamily="34" charset="-120"/>
              </a:rPr>
              <a:t/>
            </a:r>
            <a:br>
              <a:rPr lang="en-US" altLang="zh-TW" sz="2400" b="1" smtClean="0">
                <a:solidFill>
                  <a:schemeClr val="bg1"/>
                </a:solidFill>
                <a:latin typeface="微軟正黑體" pitchFamily="34" charset="-120"/>
                <a:ea typeface="微軟正黑體" pitchFamily="34" charset="-120"/>
              </a:rPr>
            </a:br>
            <a:r>
              <a:rPr lang="en-US" altLang="zh-TW" sz="2400" b="1" smtClean="0">
                <a:solidFill>
                  <a:schemeClr val="bg1"/>
                </a:solidFill>
                <a:latin typeface="微軟正黑體" pitchFamily="34" charset="-120"/>
                <a:ea typeface="微軟正黑體" pitchFamily="34" charset="-120"/>
              </a:rPr>
              <a:t>B</a:t>
            </a:r>
            <a:r>
              <a:rPr lang="zh-TW" altLang="en-US" sz="2400" b="1" smtClean="0">
                <a:solidFill>
                  <a:schemeClr val="bg1"/>
                </a:solidFill>
                <a:latin typeface="微軟正黑體" pitchFamily="34" charset="-120"/>
                <a:ea typeface="微軟正黑體" pitchFamily="34" charset="-120"/>
              </a:rPr>
              <a:t>公安分局，</a:t>
            </a:r>
            <a:r>
              <a:rPr lang="zh-TW" altLang="en-US" sz="2400" b="1" smtClean="0">
                <a:solidFill>
                  <a:srgbClr val="FFFF00"/>
                </a:solidFill>
                <a:latin typeface="微軟正黑體" pitchFamily="34" charset="-120"/>
                <a:ea typeface="微軟正黑體" pitchFamily="34" charset="-120"/>
              </a:rPr>
              <a:t>一</a:t>
            </a:r>
            <a:r>
              <a:rPr lang="zh-TW" altLang="zh-TW" sz="2400" b="1" smtClean="0">
                <a:solidFill>
                  <a:srgbClr val="FFFF00"/>
                </a:solidFill>
                <a:latin typeface="微軟正黑體" pitchFamily="34" charset="-120"/>
                <a:ea typeface="微軟正黑體" pitchFamily="34" charset="-120"/>
              </a:rPr>
              <a:t>女</a:t>
            </a:r>
            <a:r>
              <a:rPr lang="zh-TW" altLang="en-US" sz="2400" b="1" smtClean="0">
                <a:solidFill>
                  <a:srgbClr val="FFFF00"/>
                </a:solidFill>
                <a:latin typeface="微軟正黑體" pitchFamily="34" charset="-120"/>
                <a:ea typeface="微軟正黑體" pitchFamily="34" charset="-120"/>
              </a:rPr>
              <a:t>子</a:t>
            </a:r>
            <a:r>
              <a:rPr lang="zh-TW" altLang="zh-TW" sz="2400" b="1" smtClean="0">
                <a:solidFill>
                  <a:srgbClr val="FFFF00"/>
                </a:solidFill>
                <a:latin typeface="微軟正黑體" pitchFamily="34" charset="-120"/>
                <a:ea typeface="微軟正黑體" pitchFamily="34" charset="-120"/>
              </a:rPr>
              <a:t>接听明真相 退党</a:t>
            </a:r>
            <a:r>
              <a:rPr lang="en-US" altLang="zh-TW" sz="2400" b="1" smtClean="0">
                <a:solidFill>
                  <a:srgbClr val="FFFF00"/>
                </a:solidFill>
                <a:latin typeface="微軟正黑體" pitchFamily="34" charset="-120"/>
                <a:ea typeface="微軟正黑體" pitchFamily="34" charset="-120"/>
              </a:rPr>
              <a:t/>
            </a:r>
            <a:br>
              <a:rPr lang="en-US" altLang="zh-TW" sz="2400" b="1" smtClean="0">
                <a:solidFill>
                  <a:srgbClr val="FFFF00"/>
                </a:solidFill>
                <a:latin typeface="微軟正黑體" pitchFamily="34" charset="-120"/>
                <a:ea typeface="微軟正黑體" pitchFamily="34" charset="-120"/>
              </a:rPr>
            </a:br>
            <a:r>
              <a:rPr lang="en-US" altLang="zh-TW" sz="2400" smtClean="0">
                <a:solidFill>
                  <a:schemeClr val="bg1"/>
                </a:solidFill>
                <a:latin typeface="微軟正黑體" pitchFamily="34" charset="-120"/>
                <a:ea typeface="微軟正黑體" pitchFamily="34" charset="-120"/>
              </a:rPr>
              <a:t/>
            </a:r>
            <a:br>
              <a:rPr lang="en-US" altLang="zh-TW" sz="2400" smtClean="0">
                <a:solidFill>
                  <a:schemeClr val="bg1"/>
                </a:solidFill>
                <a:latin typeface="微軟正黑體" pitchFamily="34" charset="-120"/>
                <a:ea typeface="微軟正黑體" pitchFamily="34" charset="-120"/>
              </a:rPr>
            </a:br>
            <a:r>
              <a:rPr lang="zh-TW" altLang="zh-TW" sz="2400" b="1" smtClean="0">
                <a:solidFill>
                  <a:schemeClr val="bg1"/>
                </a:solidFill>
                <a:latin typeface="微軟正黑體" pitchFamily="34" charset="-120"/>
                <a:ea typeface="微軟正黑體" pitchFamily="34" charset="-120"/>
              </a:rPr>
              <a:t>两位同修的配合，问到主要负责单位的电话，既震慑了派出所，又救了公安人员，可见</a:t>
            </a:r>
            <a:r>
              <a:rPr lang="zh-TW" altLang="zh-TW" sz="2400" b="1" smtClean="0">
                <a:solidFill>
                  <a:srgbClr val="FFFF00"/>
                </a:solidFill>
                <a:latin typeface="微軟正黑體" pitchFamily="34" charset="-120"/>
                <a:ea typeface="微軟正黑體" pitchFamily="34" charset="-120"/>
              </a:rPr>
              <a:t>配合协调一致的力度有多大</a:t>
            </a:r>
            <a:r>
              <a:rPr lang="zh-TW" altLang="zh-TW" sz="2400" b="1" smtClean="0">
                <a:solidFill>
                  <a:schemeClr val="bg1"/>
                </a:solidFill>
                <a:latin typeface="微軟正黑體" pitchFamily="34" charset="-120"/>
                <a:ea typeface="微軟正黑體" pitchFamily="34" charset="-120"/>
              </a:rPr>
              <a:t>。</a:t>
            </a:r>
            <a:endParaRPr lang="zh-TW" altLang="en-US" sz="2400" b="1" smtClean="0">
              <a:solidFill>
                <a:schemeClr val="bg1"/>
              </a:solidFill>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4" descr="聖光如洗Bathing Under Noble Light - Oil on Canvas (116 x 82 inches) 2014, painted by Xiaoping Chen, composed by Kunlun Zhang: "/>
          <p:cNvPicPr>
            <a:picLocks noChangeAspect="1" noChangeArrowheads="1"/>
          </p:cNvPicPr>
          <p:nvPr/>
        </p:nvPicPr>
        <p:blipFill>
          <a:blip r:embed="rId2"/>
          <a:srcRect b="1949"/>
          <a:stretch>
            <a:fillRect/>
          </a:stretch>
        </p:blipFill>
        <p:spPr bwMode="auto">
          <a:xfrm>
            <a:off x="5775325" y="992188"/>
            <a:ext cx="3368675" cy="4868862"/>
          </a:xfrm>
          <a:prstGeom prst="rect">
            <a:avLst/>
          </a:prstGeom>
          <a:noFill/>
          <a:ln w="9525">
            <a:noFill/>
            <a:miter lim="800000"/>
            <a:headEnd/>
            <a:tailEnd/>
          </a:ln>
        </p:spPr>
      </p:pic>
      <p:sp>
        <p:nvSpPr>
          <p:cNvPr id="6" name="矩形 5"/>
          <p:cNvSpPr/>
          <p:nvPr/>
        </p:nvSpPr>
        <p:spPr>
          <a:xfrm>
            <a:off x="0" y="-3175"/>
            <a:ext cx="5795963"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4" name="矩形 3"/>
          <p:cNvSpPr/>
          <p:nvPr/>
        </p:nvSpPr>
        <p:spPr>
          <a:xfrm>
            <a:off x="179388" y="115888"/>
            <a:ext cx="5400675" cy="579437"/>
          </a:xfrm>
          <a:prstGeom prst="rect">
            <a:avLst/>
          </a:prstGeom>
        </p:spPr>
        <p:txBody>
          <a:bodyPr>
            <a:spAutoFit/>
          </a:bodyPr>
          <a:lstStyle/>
          <a:p>
            <a:r>
              <a:rPr kumimoji="0" lang="en-US" altLang="zh-TW" sz="3200" b="1">
                <a:solidFill>
                  <a:schemeClr val="bg1"/>
                </a:solidFill>
                <a:latin typeface="微軟正黑體" pitchFamily="34" charset="-120"/>
                <a:ea typeface="微軟正黑體" pitchFamily="34" charset="-120"/>
              </a:rPr>
              <a:t>1-2.</a:t>
            </a:r>
            <a:r>
              <a:rPr kumimoji="0" lang="zh-TW" altLang="en-US" sz="3200" b="1">
                <a:solidFill>
                  <a:schemeClr val="bg1"/>
                </a:solidFill>
                <a:latin typeface="微軟正黑體" pitchFamily="34" charset="-120"/>
                <a:ea typeface="微軟正黑體" pitchFamily="34" charset="-120"/>
              </a:rPr>
              <a:t> 反馈分享</a:t>
            </a:r>
            <a:endParaRPr kumimoji="0" lang="zh-TW" altLang="en-US" b="1">
              <a:solidFill>
                <a:schemeClr val="bg1"/>
              </a:solidFill>
              <a:latin typeface="Calibri" pitchFamily="34" charset="0"/>
            </a:endParaRPr>
          </a:p>
        </p:txBody>
      </p:sp>
      <p:sp>
        <p:nvSpPr>
          <p:cNvPr id="18436" name="標題 6"/>
          <p:cNvSpPr>
            <a:spLocks noGrp="1"/>
          </p:cNvSpPr>
          <p:nvPr>
            <p:ph type="title"/>
          </p:nvPr>
        </p:nvSpPr>
        <p:spPr>
          <a:xfrm>
            <a:off x="107950" y="1373188"/>
            <a:ext cx="5543550" cy="4652962"/>
          </a:xfrm>
        </p:spPr>
        <p:txBody>
          <a:bodyPr>
            <a:spAutoFit/>
          </a:bodyPr>
          <a:lstStyle/>
          <a:p>
            <a:pPr algn="l"/>
            <a:r>
              <a:rPr lang="zh-TW" altLang="zh-TW" sz="2300" b="1" smtClean="0">
                <a:solidFill>
                  <a:schemeClr val="bg1"/>
                </a:solidFill>
                <a:latin typeface="微軟正黑體" pitchFamily="34" charset="-120"/>
                <a:ea typeface="微軟正黑體" pitchFamily="34" charset="-120"/>
              </a:rPr>
              <a:t>天津市</a:t>
            </a:r>
            <a:r>
              <a:rPr lang="zh-TW" altLang="en-US" sz="2300" b="1" smtClean="0">
                <a:solidFill>
                  <a:schemeClr val="bg1"/>
                </a:solidFill>
                <a:latin typeface="微軟正黑體" pitchFamily="34" charset="-120"/>
                <a:ea typeface="微軟正黑體" pitchFamily="34" charset="-120"/>
              </a:rPr>
              <a:t>某</a:t>
            </a:r>
            <a:r>
              <a:rPr lang="zh-TW" altLang="zh-TW" sz="2300" b="1" smtClean="0">
                <a:solidFill>
                  <a:schemeClr val="bg1"/>
                </a:solidFill>
                <a:latin typeface="微軟正黑體" pitchFamily="34" charset="-120"/>
                <a:ea typeface="微軟正黑體" pitchFamily="34" charset="-120"/>
              </a:rPr>
              <a:t>乡</a:t>
            </a:r>
            <a:r>
              <a:rPr lang="en-US" altLang="zh-TW" sz="2300" b="1" smtClean="0">
                <a:solidFill>
                  <a:schemeClr val="bg1"/>
                </a:solidFill>
                <a:latin typeface="微軟正黑體" pitchFamily="34" charset="-120"/>
                <a:ea typeface="微軟正黑體" pitchFamily="34" charset="-120"/>
              </a:rPr>
              <a:t> </a:t>
            </a:r>
            <a:r>
              <a:rPr lang="zh-TW" altLang="zh-TW" sz="2300" b="1" smtClean="0">
                <a:solidFill>
                  <a:schemeClr val="bg1"/>
                </a:solidFill>
                <a:latin typeface="微軟正黑體" pitchFamily="34" charset="-120"/>
                <a:ea typeface="微軟正黑體" pitchFamily="34" charset="-120"/>
              </a:rPr>
              <a:t>政府部门</a:t>
            </a:r>
            <a:r>
              <a:rPr lang="en-US" altLang="zh-TW" sz="2300" b="1" smtClean="0">
                <a:solidFill>
                  <a:schemeClr val="bg1"/>
                </a:solidFill>
                <a:latin typeface="微軟正黑體" pitchFamily="34" charset="-120"/>
                <a:ea typeface="微軟正黑體" pitchFamily="34" charset="-120"/>
              </a:rPr>
              <a:t>--</a:t>
            </a:r>
            <a:r>
              <a:rPr lang="zh-TW" altLang="zh-TW" sz="2300" b="1" smtClean="0">
                <a:solidFill>
                  <a:srgbClr val="FFFF00"/>
                </a:solidFill>
                <a:latin typeface="微軟正黑體" pitchFamily="34" charset="-120"/>
                <a:ea typeface="微軟正黑體" pitchFamily="34" charset="-120"/>
              </a:rPr>
              <a:t>退党，加微信</a:t>
            </a:r>
            <a:r>
              <a:rPr lang="en-US" altLang="zh-TW" sz="2300" b="1" smtClean="0">
                <a:solidFill>
                  <a:srgbClr val="FFFF00"/>
                </a:solidFill>
                <a:latin typeface="微軟正黑體" pitchFamily="34" charset="-120"/>
                <a:ea typeface="微軟正黑體" pitchFamily="34" charset="-120"/>
              </a:rPr>
              <a:t/>
            </a:r>
            <a:br>
              <a:rPr lang="en-US" altLang="zh-TW" sz="2300" b="1" smtClean="0">
                <a:solidFill>
                  <a:srgbClr val="FFFF00"/>
                </a:solidFill>
                <a:latin typeface="微軟正黑體" pitchFamily="34" charset="-120"/>
                <a:ea typeface="微軟正黑體" pitchFamily="34" charset="-120"/>
              </a:rPr>
            </a:br>
            <a:r>
              <a:rPr lang="en-US" altLang="zh-TW" sz="2300" b="1" smtClean="0">
                <a:solidFill>
                  <a:schemeClr val="bg1"/>
                </a:solidFill>
                <a:latin typeface="微軟正黑體" pitchFamily="34" charset="-120"/>
                <a:ea typeface="微軟正黑體" pitchFamily="34" charset="-120"/>
              </a:rPr>
              <a:t/>
            </a:r>
            <a:br>
              <a:rPr lang="en-US" altLang="zh-TW" sz="2300" b="1" smtClean="0">
                <a:solidFill>
                  <a:schemeClr val="bg1"/>
                </a:solidFill>
                <a:latin typeface="微軟正黑體" pitchFamily="34" charset="-120"/>
                <a:ea typeface="微軟正黑體" pitchFamily="34" charset="-120"/>
              </a:rPr>
            </a:br>
            <a:r>
              <a:rPr lang="zh-TW" altLang="zh-TW" sz="2300" b="1" smtClean="0">
                <a:solidFill>
                  <a:schemeClr val="bg1"/>
                </a:solidFill>
                <a:latin typeface="微軟正黑體" pitchFamily="34" charset="-120"/>
                <a:ea typeface="微軟正黑體" pitchFamily="34" charset="-120"/>
              </a:rPr>
              <a:t>天津市某区</a:t>
            </a:r>
            <a:r>
              <a:rPr lang="en-US" altLang="zh-TW" sz="2300" b="1" smtClean="0">
                <a:solidFill>
                  <a:schemeClr val="bg1"/>
                </a:solidFill>
                <a:latin typeface="微軟正黑體" pitchFamily="34" charset="-120"/>
                <a:ea typeface="微軟正黑體" pitchFamily="34" charset="-120"/>
              </a:rPr>
              <a:t>  </a:t>
            </a:r>
            <a:r>
              <a:rPr lang="zh-TW" altLang="zh-TW" sz="2300" b="1" smtClean="0">
                <a:solidFill>
                  <a:schemeClr val="bg1"/>
                </a:solidFill>
                <a:latin typeface="微軟正黑體" pitchFamily="34" charset="-120"/>
                <a:ea typeface="微軟正黑體" pitchFamily="34" charset="-120"/>
              </a:rPr>
              <a:t>XX部</a:t>
            </a:r>
            <a:r>
              <a:rPr lang="en-US" altLang="zh-TW" sz="2300" b="1" smtClean="0">
                <a:solidFill>
                  <a:schemeClr val="bg1"/>
                </a:solidFill>
                <a:latin typeface="微軟正黑體" pitchFamily="34" charset="-120"/>
                <a:ea typeface="微軟正黑體" pitchFamily="34" charset="-120"/>
              </a:rPr>
              <a:t>--</a:t>
            </a:r>
            <a:r>
              <a:rPr lang="zh-TW" altLang="zh-TW" sz="2300" b="1" smtClean="0">
                <a:solidFill>
                  <a:srgbClr val="FFFF00"/>
                </a:solidFill>
                <a:latin typeface="微軟正黑體" pitchFamily="34" charset="-120"/>
                <a:ea typeface="微軟正黑體" pitchFamily="34" charset="-120"/>
              </a:rPr>
              <a:t>退党</a:t>
            </a:r>
            <a:r>
              <a:rPr lang="en-US" altLang="zh-TW" sz="2300" b="1" smtClean="0">
                <a:solidFill>
                  <a:srgbClr val="FFFF00"/>
                </a:solidFill>
                <a:latin typeface="微軟正黑體" pitchFamily="34" charset="-120"/>
                <a:ea typeface="微軟正黑體" pitchFamily="34" charset="-120"/>
              </a:rPr>
              <a:t>  </a:t>
            </a:r>
            <a:r>
              <a:rPr lang="zh-TW" altLang="zh-TW" sz="2300" b="1" smtClean="0">
                <a:solidFill>
                  <a:srgbClr val="FFFF00"/>
                </a:solidFill>
                <a:latin typeface="微軟正黑體" pitchFamily="34" charset="-120"/>
                <a:ea typeface="微軟正黑體" pitchFamily="34" charset="-120"/>
              </a:rPr>
              <a:t>听完所有真相</a:t>
            </a:r>
            <a:r>
              <a:rPr lang="en-US" altLang="zh-TW" sz="2300" b="1" smtClean="0">
                <a:solidFill>
                  <a:srgbClr val="FFFF00"/>
                </a:solidFill>
                <a:latin typeface="微軟正黑體" pitchFamily="34" charset="-120"/>
                <a:ea typeface="微軟正黑體" pitchFamily="34" charset="-120"/>
              </a:rPr>
              <a:t/>
            </a:r>
            <a:br>
              <a:rPr lang="en-US" altLang="zh-TW" sz="2300" b="1" smtClean="0">
                <a:solidFill>
                  <a:srgbClr val="FFFF00"/>
                </a:solidFill>
                <a:latin typeface="微軟正黑體" pitchFamily="34" charset="-120"/>
                <a:ea typeface="微軟正黑體" pitchFamily="34" charset="-120"/>
              </a:rPr>
            </a:br>
            <a:r>
              <a:rPr lang="en-US" altLang="zh-TW" sz="2300" b="1" smtClean="0">
                <a:solidFill>
                  <a:schemeClr val="bg1"/>
                </a:solidFill>
                <a:latin typeface="微軟正黑體" pitchFamily="34" charset="-120"/>
                <a:ea typeface="微軟正黑體" pitchFamily="34" charset="-120"/>
              </a:rPr>
              <a:t/>
            </a:r>
            <a:br>
              <a:rPr lang="en-US" altLang="zh-TW" sz="2300" b="1" smtClean="0">
                <a:solidFill>
                  <a:schemeClr val="bg1"/>
                </a:solidFill>
                <a:latin typeface="微軟正黑體" pitchFamily="34" charset="-120"/>
                <a:ea typeface="微軟正黑體" pitchFamily="34" charset="-120"/>
              </a:rPr>
            </a:br>
            <a:r>
              <a:rPr lang="zh-TW" altLang="en-US" sz="2300" b="1" smtClean="0">
                <a:solidFill>
                  <a:schemeClr val="bg1"/>
                </a:solidFill>
                <a:latin typeface="微軟正黑體" pitchFamily="34" charset="-120"/>
                <a:ea typeface="微軟正黑體" pitchFamily="34" charset="-120"/>
              </a:rPr>
              <a:t>天津市某</a:t>
            </a:r>
            <a:r>
              <a:rPr lang="zh-CN" altLang="en-US" sz="2300" b="1" smtClean="0">
                <a:solidFill>
                  <a:schemeClr val="bg1"/>
                </a:solidFill>
                <a:latin typeface="微軟正黑體" pitchFamily="34" charset="-120"/>
                <a:ea typeface="微軟正黑體" pitchFamily="34" charset="-120"/>
              </a:rPr>
              <a:t>区 </a:t>
            </a:r>
            <a:r>
              <a:rPr lang="en-US" altLang="zh-TW" sz="2300" b="1" smtClean="0">
                <a:solidFill>
                  <a:schemeClr val="bg1"/>
                </a:solidFill>
                <a:latin typeface="微軟正黑體" pitchFamily="34" charset="-120"/>
                <a:ea typeface="微軟正黑體" pitchFamily="34" charset="-120"/>
              </a:rPr>
              <a:t>X</a:t>
            </a:r>
            <a:r>
              <a:rPr lang="zh-CN" altLang="en-US" sz="2300" b="1" smtClean="0">
                <a:solidFill>
                  <a:schemeClr val="bg1"/>
                </a:solidFill>
                <a:latin typeface="微軟正黑體" pitchFamily="34" charset="-120"/>
                <a:ea typeface="微軟正黑體" pitchFamily="34" charset="-120"/>
              </a:rPr>
              <a:t>长</a:t>
            </a:r>
            <a:r>
              <a:rPr lang="en-US" altLang="zh-CN" sz="2300" b="1" smtClean="0">
                <a:solidFill>
                  <a:schemeClr val="bg1"/>
                </a:solidFill>
                <a:latin typeface="微軟正黑體" pitchFamily="34" charset="-120"/>
                <a:ea typeface="微軟正黑體" pitchFamily="34" charset="-120"/>
              </a:rPr>
              <a:t>--</a:t>
            </a:r>
            <a:r>
              <a:rPr lang="zh-TW" altLang="en-US" sz="2300" b="1" smtClean="0">
                <a:solidFill>
                  <a:srgbClr val="FFFF00"/>
                </a:solidFill>
                <a:latin typeface="微軟正黑體" pitchFamily="34" charset="-120"/>
                <a:ea typeface="微軟正黑體" pitchFamily="34" charset="-120"/>
              </a:rPr>
              <a:t>静听真相</a:t>
            </a:r>
            <a:r>
              <a:rPr lang="en-US" altLang="zh-TW" sz="2300" b="1" smtClean="0">
                <a:solidFill>
                  <a:srgbClr val="FFFF00"/>
                </a:solidFill>
                <a:latin typeface="微軟正黑體" pitchFamily="34" charset="-120"/>
                <a:ea typeface="微軟正黑體" pitchFamily="34" charset="-120"/>
              </a:rPr>
              <a:t>11</a:t>
            </a:r>
            <a:r>
              <a:rPr lang="zh-TW" altLang="en-US" sz="2300" b="1" smtClean="0">
                <a:solidFill>
                  <a:srgbClr val="FFFF00"/>
                </a:solidFill>
                <a:latin typeface="微軟正黑體" pitchFamily="34" charset="-120"/>
                <a:ea typeface="微軟正黑體" pitchFamily="34" charset="-120"/>
              </a:rPr>
              <a:t>分钟，退党</a:t>
            </a:r>
            <a:r>
              <a:rPr lang="zh-CN" altLang="en-US" sz="2300" b="1" smtClean="0">
                <a:solidFill>
                  <a:schemeClr val="bg1"/>
                </a:solidFill>
                <a:latin typeface="微軟正黑體" pitchFamily="34" charset="-120"/>
                <a:ea typeface="微軟正黑體" pitchFamily="34" charset="-120"/>
              </a:rPr>
              <a:t/>
            </a:r>
            <a:br>
              <a:rPr lang="zh-CN" altLang="en-US" sz="2300" b="1" smtClean="0">
                <a:solidFill>
                  <a:schemeClr val="bg1"/>
                </a:solidFill>
                <a:latin typeface="微軟正黑體" pitchFamily="34" charset="-120"/>
                <a:ea typeface="微軟正黑體" pitchFamily="34" charset="-120"/>
              </a:rPr>
            </a:br>
            <a:r>
              <a:rPr lang="en-US" altLang="zh-TW" sz="2300" b="1" smtClean="0">
                <a:solidFill>
                  <a:schemeClr val="bg1"/>
                </a:solidFill>
                <a:latin typeface="微軟正黑體" pitchFamily="34" charset="-120"/>
                <a:ea typeface="微軟正黑體" pitchFamily="34" charset="-120"/>
              </a:rPr>
              <a:t/>
            </a:r>
            <a:br>
              <a:rPr lang="en-US" altLang="zh-TW" sz="2300" b="1" smtClean="0">
                <a:solidFill>
                  <a:schemeClr val="bg1"/>
                </a:solidFill>
                <a:latin typeface="微軟正黑體" pitchFamily="34" charset="-120"/>
                <a:ea typeface="微軟正黑體" pitchFamily="34" charset="-120"/>
              </a:rPr>
            </a:br>
            <a:r>
              <a:rPr lang="zh-TW" altLang="en-US" sz="2300" b="1" smtClean="0">
                <a:solidFill>
                  <a:schemeClr val="bg1"/>
                </a:solidFill>
                <a:latin typeface="微軟正黑體" pitchFamily="34" charset="-120"/>
                <a:ea typeface="微軟正黑體" pitchFamily="34" charset="-120"/>
              </a:rPr>
              <a:t>山西省  </a:t>
            </a:r>
            <a:r>
              <a:rPr lang="en-US" altLang="zh-TW" sz="2300" b="1" smtClean="0">
                <a:solidFill>
                  <a:schemeClr val="bg1"/>
                </a:solidFill>
                <a:latin typeface="微軟正黑體" pitchFamily="34" charset="-120"/>
                <a:ea typeface="微軟正黑體" pitchFamily="34" charset="-120"/>
              </a:rPr>
              <a:t>XX</a:t>
            </a:r>
            <a:r>
              <a:rPr lang="zh-TW" altLang="en-US" sz="2300" b="1" smtClean="0">
                <a:solidFill>
                  <a:schemeClr val="bg1"/>
                </a:solidFill>
                <a:latin typeface="微軟正黑體" pitchFamily="34" charset="-120"/>
                <a:ea typeface="微軟正黑體" pitchFamily="34" charset="-120"/>
              </a:rPr>
              <a:t>官員	</a:t>
            </a:r>
            <a:br>
              <a:rPr lang="zh-TW" altLang="en-US" sz="2300" b="1" smtClean="0">
                <a:solidFill>
                  <a:schemeClr val="bg1"/>
                </a:solidFill>
                <a:latin typeface="微軟正黑體" pitchFamily="34" charset="-120"/>
                <a:ea typeface="微軟正黑體" pitchFamily="34" charset="-120"/>
              </a:rPr>
            </a:br>
            <a:r>
              <a:rPr lang="en-US" altLang="zh-TW" sz="2300" b="1" smtClean="0">
                <a:solidFill>
                  <a:schemeClr val="bg1"/>
                </a:solidFill>
                <a:latin typeface="微軟正黑體" pitchFamily="34" charset="-120"/>
                <a:ea typeface="微軟正黑體" pitchFamily="34" charset="-120"/>
              </a:rPr>
              <a:t>1</a:t>
            </a:r>
            <a:r>
              <a:rPr lang="zh-TW" altLang="en-US" sz="2300" b="1" smtClean="0">
                <a:solidFill>
                  <a:schemeClr val="bg1"/>
                </a:solidFill>
                <a:latin typeface="微軟正黑體" pitchFamily="34" charset="-120"/>
                <a:ea typeface="微軟正黑體" pitchFamily="34" charset="-120"/>
              </a:rPr>
              <a:t>分钟</a:t>
            </a:r>
            <a:r>
              <a:rPr lang="en-US" altLang="zh-TW" sz="2300" b="1" smtClean="0">
                <a:solidFill>
                  <a:schemeClr val="bg1"/>
                </a:solidFill>
                <a:latin typeface="微軟正黑體" pitchFamily="34" charset="-120"/>
                <a:ea typeface="微軟正黑體" pitchFamily="34" charset="-120"/>
              </a:rPr>
              <a:t>/18</a:t>
            </a:r>
            <a:r>
              <a:rPr lang="zh-TW" altLang="en-US" sz="2300" b="1" smtClean="0">
                <a:solidFill>
                  <a:schemeClr val="bg1"/>
                </a:solidFill>
                <a:latin typeface="微軟正黑體" pitchFamily="34" charset="-120"/>
                <a:ea typeface="微軟正黑體" pitchFamily="34" charset="-120"/>
              </a:rPr>
              <a:t>秒</a:t>
            </a:r>
            <a:r>
              <a:rPr lang="en-US" altLang="zh-TW" sz="2300" b="1" smtClean="0">
                <a:solidFill>
                  <a:schemeClr val="bg1"/>
                </a:solidFill>
                <a:latin typeface="微軟正黑體" pitchFamily="34" charset="-120"/>
                <a:ea typeface="微軟正黑體" pitchFamily="34" charset="-120"/>
              </a:rPr>
              <a:t>/1.18</a:t>
            </a:r>
            <a:r>
              <a:rPr lang="zh-TW" altLang="en-US" sz="2300" b="1" smtClean="0">
                <a:solidFill>
                  <a:schemeClr val="bg1"/>
                </a:solidFill>
                <a:latin typeface="微軟正黑體" pitchFamily="34" charset="-120"/>
                <a:ea typeface="微軟正黑體" pitchFamily="34" charset="-120"/>
              </a:rPr>
              <a:t>分钟</a:t>
            </a:r>
            <a:r>
              <a:rPr lang="en-US" altLang="zh-TW" sz="2300" b="1" smtClean="0">
                <a:solidFill>
                  <a:schemeClr val="bg1"/>
                </a:solidFill>
                <a:latin typeface="微軟正黑體" pitchFamily="34" charset="-120"/>
                <a:ea typeface="微軟正黑體" pitchFamily="34" charset="-120"/>
              </a:rPr>
              <a:t>/1.42</a:t>
            </a:r>
            <a:r>
              <a:rPr lang="zh-TW" altLang="en-US" sz="2300" b="1" smtClean="0">
                <a:solidFill>
                  <a:schemeClr val="bg1"/>
                </a:solidFill>
                <a:latin typeface="微軟正黑體" pitchFamily="34" charset="-120"/>
                <a:ea typeface="微軟正黑體" pitchFamily="34" charset="-120"/>
              </a:rPr>
              <a:t>分钟</a:t>
            </a:r>
            <a:r>
              <a:rPr lang="en-US" altLang="zh-TW" sz="2300" b="1" smtClean="0">
                <a:solidFill>
                  <a:schemeClr val="bg1"/>
                </a:solidFill>
                <a:latin typeface="微軟正黑體" pitchFamily="34" charset="-120"/>
                <a:ea typeface="微軟正黑體" pitchFamily="34" charset="-120"/>
              </a:rPr>
              <a:t>/6.03</a:t>
            </a:r>
            <a:r>
              <a:rPr lang="zh-TW" altLang="en-US" sz="2300" b="1" smtClean="0">
                <a:solidFill>
                  <a:schemeClr val="bg1"/>
                </a:solidFill>
                <a:latin typeface="微軟正黑體" pitchFamily="34" charset="-120"/>
                <a:ea typeface="微軟正黑體" pitchFamily="34" charset="-120"/>
              </a:rPr>
              <a:t>分钟</a:t>
            </a:r>
            <a:r>
              <a:rPr lang="en-US" altLang="zh-TW" sz="2300" b="1" smtClean="0">
                <a:solidFill>
                  <a:schemeClr val="bg1"/>
                </a:solidFill>
                <a:latin typeface="微軟正黑體" pitchFamily="34" charset="-120"/>
                <a:ea typeface="微軟正黑體" pitchFamily="34" charset="-120"/>
              </a:rPr>
              <a:t>...</a:t>
            </a:r>
            <a:r>
              <a:rPr lang="zh-TW" altLang="en-US" sz="2300" b="1" smtClean="0">
                <a:solidFill>
                  <a:srgbClr val="FFFF00"/>
                </a:solidFill>
                <a:latin typeface="微軟正黑體" pitchFamily="34" charset="-120"/>
                <a:ea typeface="微軟正黑體" pitchFamily="34" charset="-120"/>
              </a:rPr>
              <a:t>误解大法 多次全面真相 由骂到静听</a:t>
            </a:r>
            <a:r>
              <a:rPr lang="en-US" altLang="zh-TW" sz="2300" b="1" smtClean="0">
                <a:solidFill>
                  <a:srgbClr val="FFFF00"/>
                </a:solidFill>
                <a:latin typeface="微軟正黑體" pitchFamily="34" charset="-120"/>
                <a:ea typeface="微軟正黑體" pitchFamily="34" charset="-120"/>
              </a:rPr>
              <a:t/>
            </a:r>
            <a:br>
              <a:rPr lang="en-US" altLang="zh-TW" sz="2300" b="1" smtClean="0">
                <a:solidFill>
                  <a:srgbClr val="FFFF00"/>
                </a:solidFill>
                <a:latin typeface="微軟正黑體" pitchFamily="34" charset="-120"/>
                <a:ea typeface="微軟正黑體" pitchFamily="34" charset="-120"/>
              </a:rPr>
            </a:br>
            <a:r>
              <a:rPr lang="en-US" altLang="zh-TW" sz="2300" b="1" smtClean="0">
                <a:solidFill>
                  <a:schemeClr val="bg1"/>
                </a:solidFill>
                <a:latin typeface="微軟正黑體" pitchFamily="34" charset="-120"/>
                <a:ea typeface="微軟正黑體" pitchFamily="34" charset="-120"/>
              </a:rPr>
              <a:t/>
            </a:r>
            <a:br>
              <a:rPr lang="en-US" altLang="zh-TW" sz="2300" b="1" smtClean="0">
                <a:solidFill>
                  <a:schemeClr val="bg1"/>
                </a:solidFill>
                <a:latin typeface="微軟正黑體" pitchFamily="34" charset="-120"/>
                <a:ea typeface="微軟正黑體" pitchFamily="34" charset="-120"/>
              </a:rPr>
            </a:br>
            <a:r>
              <a:rPr lang="zh-TW" altLang="en-US" sz="2300" b="1" smtClean="0">
                <a:solidFill>
                  <a:schemeClr val="bg1"/>
                </a:solidFill>
                <a:latin typeface="微軟正黑體" pitchFamily="34" charset="-120"/>
                <a:ea typeface="微軟正黑體" pitchFamily="34" charset="-120"/>
              </a:rPr>
              <a:t>山西</a:t>
            </a:r>
            <a:r>
              <a:rPr lang="en-US" altLang="zh-TW" sz="2300" b="1" smtClean="0">
                <a:solidFill>
                  <a:schemeClr val="bg1"/>
                </a:solidFill>
                <a:latin typeface="微軟正黑體" pitchFamily="34" charset="-120"/>
                <a:ea typeface="微軟正黑體" pitchFamily="34" charset="-120"/>
              </a:rPr>
              <a:t>XX</a:t>
            </a:r>
            <a:r>
              <a:rPr lang="zh-CN" altLang="en-US" sz="2300" b="1" smtClean="0">
                <a:solidFill>
                  <a:schemeClr val="bg1"/>
                </a:solidFill>
                <a:latin typeface="微軟正黑體" pitchFamily="34" charset="-120"/>
                <a:ea typeface="微軟正黑體" pitchFamily="34" charset="-120"/>
              </a:rPr>
              <a:t>市</a:t>
            </a:r>
            <a:r>
              <a:rPr lang="zh-TW" altLang="en-US" sz="2300" b="1" smtClean="0">
                <a:solidFill>
                  <a:schemeClr val="bg1"/>
                </a:solidFill>
                <a:latin typeface="微軟正黑體" pitchFamily="34" charset="-120"/>
                <a:ea typeface="微軟正黑體" pitchFamily="34" charset="-120"/>
              </a:rPr>
              <a:t>某</a:t>
            </a:r>
            <a:r>
              <a:rPr lang="zh-CN" altLang="en-US" sz="2300" b="1" smtClean="0">
                <a:solidFill>
                  <a:schemeClr val="bg1"/>
                </a:solidFill>
                <a:latin typeface="微軟正黑體" pitchFamily="34" charset="-120"/>
                <a:ea typeface="微軟正黑體" pitchFamily="34" charset="-120"/>
              </a:rPr>
              <a:t>区</a:t>
            </a:r>
            <a:r>
              <a:rPr lang="zh-TW" altLang="en-US" sz="2300" b="1" smtClean="0">
                <a:solidFill>
                  <a:schemeClr val="bg1"/>
                </a:solidFill>
                <a:latin typeface="微軟正黑體" pitchFamily="34" charset="-120"/>
                <a:ea typeface="微軟正黑體" pitchFamily="34" charset="-120"/>
              </a:rPr>
              <a:t>  </a:t>
            </a:r>
            <a:r>
              <a:rPr lang="en-US" altLang="zh-TW" sz="2300" b="1" smtClean="0">
                <a:solidFill>
                  <a:schemeClr val="bg1"/>
                </a:solidFill>
                <a:latin typeface="微軟正黑體" pitchFamily="34" charset="-120"/>
                <a:ea typeface="微軟正黑體" pitchFamily="34" charset="-120"/>
              </a:rPr>
              <a:t>XX</a:t>
            </a:r>
            <a:r>
              <a:rPr lang="zh-TW" altLang="en-US" sz="2300" b="1" smtClean="0">
                <a:solidFill>
                  <a:schemeClr val="bg1"/>
                </a:solidFill>
                <a:latin typeface="微軟正黑體" pitchFamily="34" charset="-120"/>
                <a:ea typeface="微軟正黑體" pitchFamily="34" charset="-120"/>
              </a:rPr>
              <a:t>单位</a:t>
            </a:r>
            <a:r>
              <a:rPr lang="en-US" altLang="zh-CN" sz="2300" b="1" smtClean="0">
                <a:solidFill>
                  <a:schemeClr val="bg1"/>
                </a:solidFill>
                <a:latin typeface="微軟正黑體" pitchFamily="34" charset="-120"/>
                <a:ea typeface="微軟正黑體" pitchFamily="34" charset="-120"/>
              </a:rPr>
              <a:t>--</a:t>
            </a:r>
            <a:r>
              <a:rPr lang="zh-CN" altLang="en-US" sz="2300" b="1" smtClean="0">
                <a:solidFill>
                  <a:srgbClr val="FFFF00"/>
                </a:solidFill>
                <a:latin typeface="微軟正黑體" pitchFamily="34" charset="-120"/>
                <a:ea typeface="微軟正黑體" pitchFamily="34" charset="-120"/>
              </a:rPr>
              <a:t>退党，记下微信</a:t>
            </a:r>
            <a:r>
              <a:rPr lang="zh-CN" altLang="en-US" sz="2300" b="1" smtClean="0">
                <a:solidFill>
                  <a:schemeClr val="bg1"/>
                </a:solidFill>
                <a:latin typeface="微軟正黑體" pitchFamily="34" charset="-120"/>
                <a:ea typeface="微軟正黑體" pitchFamily="34" charset="-120"/>
              </a:rPr>
              <a:t/>
            </a:r>
            <a:br>
              <a:rPr lang="zh-CN" altLang="en-US" sz="2300" b="1" smtClean="0">
                <a:solidFill>
                  <a:schemeClr val="bg1"/>
                </a:solidFill>
                <a:latin typeface="微軟正黑體" pitchFamily="34" charset="-120"/>
                <a:ea typeface="微軟正黑體" pitchFamily="34" charset="-120"/>
              </a:rPr>
            </a:br>
            <a:r>
              <a:rPr lang="en-US" altLang="zh-TW" sz="2300" b="1" smtClean="0">
                <a:solidFill>
                  <a:schemeClr val="bg1"/>
                </a:solidFill>
                <a:latin typeface="微軟正黑體" pitchFamily="34" charset="-120"/>
                <a:ea typeface="微軟正黑體" pitchFamily="34" charset="-120"/>
              </a:rPr>
              <a:t/>
            </a:r>
            <a:br>
              <a:rPr lang="en-US" altLang="zh-TW" sz="2300" b="1" smtClean="0">
                <a:solidFill>
                  <a:schemeClr val="bg1"/>
                </a:solidFill>
                <a:latin typeface="微軟正黑體" pitchFamily="34" charset="-120"/>
                <a:ea typeface="微軟正黑體" pitchFamily="34" charset="-120"/>
              </a:rPr>
            </a:br>
            <a:r>
              <a:rPr lang="zh-TW" altLang="en-US" sz="2300" b="1" smtClean="0">
                <a:solidFill>
                  <a:schemeClr val="bg1"/>
                </a:solidFill>
                <a:latin typeface="微軟正黑體" pitchFamily="34" charset="-120"/>
                <a:ea typeface="微軟正黑體" pitchFamily="34" charset="-120"/>
              </a:rPr>
              <a:t>山西</a:t>
            </a:r>
            <a:r>
              <a:rPr lang="en-US" altLang="zh-TW" sz="2300" b="1" smtClean="0">
                <a:solidFill>
                  <a:schemeClr val="bg1"/>
                </a:solidFill>
                <a:latin typeface="微軟正黑體" pitchFamily="34" charset="-120"/>
                <a:ea typeface="微軟正黑體" pitchFamily="34" charset="-120"/>
              </a:rPr>
              <a:t>XX</a:t>
            </a:r>
            <a:r>
              <a:rPr lang="zh-TW" altLang="en-US" sz="2300" b="1" smtClean="0">
                <a:solidFill>
                  <a:schemeClr val="bg1"/>
                </a:solidFill>
                <a:latin typeface="微軟正黑體" pitchFamily="34" charset="-120"/>
                <a:ea typeface="微軟正黑體" pitchFamily="34" charset="-120"/>
              </a:rPr>
              <a:t>市某区某书记</a:t>
            </a:r>
            <a:r>
              <a:rPr lang="en-US" altLang="zh-TW" sz="2300" b="1" smtClean="0">
                <a:solidFill>
                  <a:schemeClr val="bg1"/>
                </a:solidFill>
                <a:latin typeface="微軟正黑體" pitchFamily="34" charset="-120"/>
                <a:ea typeface="微軟正黑體" pitchFamily="34" charset="-120"/>
              </a:rPr>
              <a:t>--</a:t>
            </a:r>
            <a:r>
              <a:rPr lang="zh-TW" altLang="en-US" sz="2300" b="1" smtClean="0">
                <a:solidFill>
                  <a:srgbClr val="FFFF00"/>
                </a:solidFill>
                <a:latin typeface="微軟正黑體" pitchFamily="34" charset="-120"/>
                <a:ea typeface="微軟正黑體" pitchFamily="34" charset="-120"/>
              </a:rPr>
              <a:t>退党</a:t>
            </a:r>
            <a:r>
              <a:rPr lang="zh-TW" altLang="en-US" sz="2300" b="1" smtClean="0">
                <a:solidFill>
                  <a:schemeClr val="bg1"/>
                </a:solidFill>
              </a:rPr>
              <a:t> </a:t>
            </a:r>
            <a:endParaRPr lang="zh-TW" altLang="en-US" sz="2300" b="1" smtClean="0">
              <a:solidFill>
                <a:schemeClr val="bg1"/>
              </a:solidFill>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175"/>
            <a:ext cx="4040188"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pic>
        <p:nvPicPr>
          <p:cNvPr id="19458" name="Picture 4" descr="「真善忍美展」的圖片搜尋結果"/>
          <p:cNvPicPr>
            <a:picLocks noChangeAspect="1" noChangeArrowheads="1"/>
          </p:cNvPicPr>
          <p:nvPr/>
        </p:nvPicPr>
        <p:blipFill>
          <a:blip r:embed="rId3"/>
          <a:srcRect/>
          <a:stretch>
            <a:fillRect/>
          </a:stretch>
        </p:blipFill>
        <p:spPr bwMode="auto">
          <a:xfrm>
            <a:off x="4040188" y="0"/>
            <a:ext cx="5103812" cy="6858000"/>
          </a:xfrm>
          <a:prstGeom prst="rect">
            <a:avLst/>
          </a:prstGeom>
          <a:noFill/>
          <a:ln w="9525">
            <a:noFill/>
            <a:miter lim="800000"/>
            <a:headEnd/>
            <a:tailEnd/>
          </a:ln>
        </p:spPr>
      </p:pic>
      <p:sp>
        <p:nvSpPr>
          <p:cNvPr id="19459" name="矩形 1"/>
          <p:cNvSpPr>
            <a:spLocks noChangeArrowheads="1"/>
          </p:cNvSpPr>
          <p:nvPr/>
        </p:nvSpPr>
        <p:spPr bwMode="auto">
          <a:xfrm>
            <a:off x="49213" y="869950"/>
            <a:ext cx="3879850" cy="4892675"/>
          </a:xfrm>
          <a:prstGeom prst="rect">
            <a:avLst/>
          </a:prstGeom>
          <a:noFill/>
          <a:ln w="9525">
            <a:noFill/>
            <a:miter lim="800000"/>
            <a:headEnd/>
            <a:tailEnd/>
          </a:ln>
        </p:spPr>
        <p:txBody>
          <a:bodyPr>
            <a:spAutoFit/>
          </a:bodyPr>
          <a:lstStyle/>
          <a:p>
            <a:r>
              <a:rPr kumimoji="0" lang="zh-TW" altLang="en-US" sz="2400" b="1">
                <a:solidFill>
                  <a:schemeClr val="bg1"/>
                </a:solidFill>
                <a:latin typeface="微軟正黑體" pitchFamily="34" charset="-120"/>
                <a:ea typeface="微軟正黑體" pitchFamily="34" charset="-120"/>
              </a:rPr>
              <a:t>我们五位同修刚刚在院子里往车上装真相资料，</a:t>
            </a:r>
            <a:r>
              <a:rPr kumimoji="0" lang="zh-TW" altLang="en-US" sz="2400" b="1">
                <a:solidFill>
                  <a:srgbClr val="FFFF00"/>
                </a:solidFill>
                <a:latin typeface="微軟正黑體" pitchFamily="34" charset="-120"/>
                <a:ea typeface="微軟正黑體" pitchFamily="34" charset="-120"/>
              </a:rPr>
              <a:t>另外空间里师父法身和众神就已经在帮助清理邪恶，为此次救人做铺垫做安排了。</a:t>
            </a:r>
            <a:endParaRPr kumimoji="0" lang="en-US" altLang="zh-TW" sz="2400" b="1">
              <a:solidFill>
                <a:srgbClr val="FFFF00"/>
              </a:solidFill>
              <a:latin typeface="微軟正黑體" pitchFamily="34" charset="-120"/>
              <a:ea typeface="微軟正黑體" pitchFamily="34" charset="-120"/>
            </a:endParaRPr>
          </a:p>
          <a:p>
            <a:endParaRPr kumimoji="0" lang="en-US" altLang="zh-TW" sz="2400" b="1">
              <a:solidFill>
                <a:schemeClr val="bg1"/>
              </a:solidFill>
              <a:latin typeface="微軟正黑體" pitchFamily="34" charset="-120"/>
              <a:ea typeface="微軟正黑體" pitchFamily="34" charset="-120"/>
            </a:endParaRPr>
          </a:p>
          <a:p>
            <a:r>
              <a:rPr kumimoji="0" lang="zh-TW" altLang="en-US" sz="2400" b="1">
                <a:solidFill>
                  <a:schemeClr val="bg1"/>
                </a:solidFill>
                <a:latin typeface="微軟正黑體" pitchFamily="34" charset="-120"/>
                <a:ea typeface="微軟正黑體" pitchFamily="34" charset="-120"/>
              </a:rPr>
              <a:t>这边车子还没出院呢，相隔几十里地的邻县</a:t>
            </a:r>
            <a:r>
              <a:rPr kumimoji="0" lang="zh-TW" altLang="en-US" sz="2400" b="1">
                <a:solidFill>
                  <a:srgbClr val="FFFF00"/>
                </a:solidFill>
                <a:latin typeface="微軟正黑體" pitchFamily="34" charset="-120"/>
                <a:ea typeface="微軟正黑體" pitchFamily="34" charset="-120"/>
              </a:rPr>
              <a:t>世人明白的一面早已经在奔走相告：今天邻县大法弟子要来救咱们了！他们早早的都跪到那里，双手向上举到胸前，等着接真相了。</a:t>
            </a:r>
          </a:p>
        </p:txBody>
      </p:sp>
      <p:sp>
        <p:nvSpPr>
          <p:cNvPr id="19460" name="文字方塊 3"/>
          <p:cNvSpPr txBox="1">
            <a:spLocks noChangeArrowheads="1"/>
          </p:cNvSpPr>
          <p:nvPr/>
        </p:nvSpPr>
        <p:spPr bwMode="auto">
          <a:xfrm>
            <a:off x="125413" y="6173788"/>
            <a:ext cx="3727450" cy="646112"/>
          </a:xfrm>
          <a:prstGeom prst="rect">
            <a:avLst/>
          </a:prstGeom>
          <a:noFill/>
          <a:ln w="9525">
            <a:noFill/>
            <a:miter lim="800000"/>
            <a:headEnd/>
            <a:tailEnd/>
          </a:ln>
        </p:spPr>
        <p:txBody>
          <a:bodyPr wrap="none">
            <a:spAutoFit/>
          </a:bodyPr>
          <a:lstStyle/>
          <a:p>
            <a:r>
              <a:rPr kumimoji="0" lang="zh-TW" altLang="en-US">
                <a:solidFill>
                  <a:schemeClr val="bg1"/>
                </a:solidFill>
                <a:latin typeface="微軟正黑體" pitchFamily="34" charset="-120"/>
                <a:ea typeface="微軟正黑體" pitchFamily="34" charset="-120"/>
              </a:rPr>
              <a:t>資料來源：第</a:t>
            </a:r>
            <a:r>
              <a:rPr kumimoji="0" lang="en-US" altLang="zh-TW">
                <a:solidFill>
                  <a:schemeClr val="bg1"/>
                </a:solidFill>
                <a:latin typeface="微軟正黑體" pitchFamily="34" charset="-120"/>
                <a:ea typeface="微軟正黑體" pitchFamily="34" charset="-120"/>
              </a:rPr>
              <a:t>12</a:t>
            </a:r>
            <a:r>
              <a:rPr kumimoji="0" lang="zh-TW" altLang="en-US">
                <a:solidFill>
                  <a:schemeClr val="bg1"/>
                </a:solidFill>
                <a:latin typeface="微軟正黑體" pitchFamily="34" charset="-120"/>
                <a:ea typeface="微軟正黑體" pitchFamily="34" charset="-120"/>
              </a:rPr>
              <a:t>屆</a:t>
            </a:r>
            <a:r>
              <a:rPr kumimoji="0" lang="en-US" altLang="zh-TW">
                <a:solidFill>
                  <a:schemeClr val="bg1"/>
                </a:solidFill>
                <a:latin typeface="微軟正黑體" pitchFamily="34" charset="-120"/>
                <a:ea typeface="微軟正黑體" pitchFamily="34" charset="-120"/>
              </a:rPr>
              <a:t>(2015)</a:t>
            </a:r>
            <a:r>
              <a:rPr kumimoji="0" lang="zh-TW" altLang="en-US">
                <a:solidFill>
                  <a:schemeClr val="bg1"/>
                </a:solidFill>
                <a:latin typeface="微軟正黑體" pitchFamily="34" charset="-120"/>
                <a:ea typeface="微軟正黑體" pitchFamily="34" charset="-120"/>
              </a:rPr>
              <a:t>明慧法會</a:t>
            </a:r>
            <a:endParaRPr kumimoji="0" lang="en-US" altLang="zh-TW">
              <a:solidFill>
                <a:schemeClr val="bg1"/>
              </a:solidFill>
              <a:latin typeface="微軟正黑體" pitchFamily="34" charset="-120"/>
              <a:ea typeface="微軟正黑體" pitchFamily="34" charset="-120"/>
            </a:endParaRPr>
          </a:p>
          <a:p>
            <a:r>
              <a:rPr kumimoji="0" lang="en-US" altLang="zh-TW">
                <a:solidFill>
                  <a:schemeClr val="bg1"/>
                </a:solidFill>
                <a:latin typeface="微軟正黑體" pitchFamily="34" charset="-120"/>
                <a:ea typeface="微軟正黑體" pitchFamily="34" charset="-120"/>
              </a:rPr>
              <a:t>〈</a:t>
            </a:r>
            <a:r>
              <a:rPr kumimoji="0" lang="zh-TW" altLang="en-US">
                <a:solidFill>
                  <a:schemeClr val="bg1"/>
                </a:solidFill>
                <a:latin typeface="微軟正黑體" pitchFamily="34" charset="-120"/>
                <a:ea typeface="微軟正黑體" pitchFamily="34" charset="-120"/>
              </a:rPr>
              <a:t>走在師父安排中 越走越快樂</a:t>
            </a:r>
            <a:r>
              <a:rPr kumimoji="0" lang="en-US" altLang="zh-TW">
                <a:solidFill>
                  <a:schemeClr val="bg1"/>
                </a:solidFill>
                <a:latin typeface="微軟正黑體" pitchFamily="34" charset="-120"/>
                <a:ea typeface="微軟正黑體" pitchFamily="34" charset="-120"/>
              </a:rPr>
              <a:t>〉</a:t>
            </a:r>
            <a:endParaRPr kumimoji="0" lang="zh-TW" altLang="en-US">
              <a:solidFill>
                <a:schemeClr val="bg1"/>
              </a:solidFill>
              <a:latin typeface="微軟正黑體" pitchFamily="34" charset="-120"/>
              <a:ea typeface="微軟正黑體" pitchFamily="34" charset="-120"/>
            </a:endParaRPr>
          </a:p>
        </p:txBody>
      </p:sp>
      <p:sp>
        <p:nvSpPr>
          <p:cNvPr id="19461" name="矩形 2"/>
          <p:cNvSpPr>
            <a:spLocks noChangeArrowheads="1"/>
          </p:cNvSpPr>
          <p:nvPr/>
        </p:nvSpPr>
        <p:spPr bwMode="auto">
          <a:xfrm>
            <a:off x="14288" y="115888"/>
            <a:ext cx="3719512" cy="523875"/>
          </a:xfrm>
          <a:prstGeom prst="rect">
            <a:avLst/>
          </a:prstGeom>
          <a:noFill/>
          <a:ln w="9525">
            <a:noFill/>
            <a:miter lim="800000"/>
            <a:headEnd/>
            <a:tailEnd/>
          </a:ln>
        </p:spPr>
        <p:txBody>
          <a:bodyPr wrap="none">
            <a:spAutoFit/>
          </a:bodyPr>
          <a:lstStyle/>
          <a:p>
            <a:r>
              <a:rPr kumimoji="0" lang="en-US" altLang="zh-TW" sz="2800" b="1">
                <a:solidFill>
                  <a:schemeClr val="bg1"/>
                </a:solidFill>
                <a:latin typeface="微軟正黑體" pitchFamily="34" charset="-120"/>
                <a:ea typeface="微軟正黑體" pitchFamily="34" charset="-120"/>
              </a:rPr>
              <a:t>2.《</a:t>
            </a:r>
            <a:r>
              <a:rPr kumimoji="0" lang="zh-TW" altLang="en-US" sz="2800" b="1">
                <a:solidFill>
                  <a:schemeClr val="bg1"/>
                </a:solidFill>
                <a:latin typeface="微軟正黑體" pitchFamily="34" charset="-120"/>
                <a:ea typeface="微軟正黑體" pitchFamily="34" charset="-120"/>
              </a:rPr>
              <a:t>明慧网</a:t>
            </a:r>
            <a:r>
              <a:rPr kumimoji="0" lang="en-US" altLang="zh-TW" sz="2800" b="1">
                <a:solidFill>
                  <a:schemeClr val="bg1"/>
                </a:solidFill>
                <a:latin typeface="微軟正黑體" pitchFamily="34" charset="-120"/>
                <a:ea typeface="微軟正黑體" pitchFamily="34" charset="-120"/>
              </a:rPr>
              <a:t>》</a:t>
            </a:r>
            <a:r>
              <a:rPr kumimoji="0" lang="zh-TW" altLang="en-US" sz="2800" b="1">
                <a:solidFill>
                  <a:schemeClr val="bg1"/>
                </a:solidFill>
                <a:latin typeface="微軟正黑體" pitchFamily="34" charset="-120"/>
                <a:ea typeface="微軟正黑體" pitchFamily="34" charset="-120"/>
              </a:rPr>
              <a:t>好文分享</a:t>
            </a:r>
            <a:endParaRPr kumimoji="0" lang="zh-TW" altLang="en-US" sz="2800" b="1">
              <a:solidFill>
                <a:schemeClr val="bg1"/>
              </a:solidFill>
              <a:latin typeface="Calibri"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圖中高亮顯示的是山东省"/>
          <p:cNvPicPr>
            <a:picLocks noChangeAspect="1" noChangeArrowheads="1"/>
          </p:cNvPicPr>
          <p:nvPr/>
        </p:nvPicPr>
        <p:blipFill>
          <a:blip r:embed="rId2"/>
          <a:srcRect/>
          <a:stretch>
            <a:fillRect/>
          </a:stretch>
        </p:blipFill>
        <p:spPr bwMode="auto">
          <a:xfrm>
            <a:off x="-9525" y="-20638"/>
            <a:ext cx="9144000" cy="6858001"/>
          </a:xfrm>
          <a:prstGeom prst="rect">
            <a:avLst/>
          </a:prstGeom>
          <a:noFill/>
          <a:ln w="9525">
            <a:noFill/>
            <a:miter lim="800000"/>
            <a:headEnd/>
            <a:tailEnd/>
          </a:ln>
        </p:spPr>
      </p:pic>
      <p:sp>
        <p:nvSpPr>
          <p:cNvPr id="4" name="矩形 3"/>
          <p:cNvSpPr/>
          <p:nvPr/>
        </p:nvSpPr>
        <p:spPr>
          <a:xfrm>
            <a:off x="12700" y="4692650"/>
            <a:ext cx="9178925" cy="1873250"/>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kumimoji="0" lang="zh-TW" altLang="en-US" sz="3200" b="1">
                <a:solidFill>
                  <a:srgbClr val="FFFFFF"/>
                </a:solidFill>
                <a:latin typeface="微軟正黑體" pitchFamily="34" charset="-120"/>
                <a:ea typeface="微軟正黑體" pitchFamily="34" charset="-120"/>
              </a:rPr>
              <a:t>山东省</a:t>
            </a:r>
            <a:endParaRPr kumimoji="0" lang="en-US" altLang="zh-TW" sz="3200" b="1">
              <a:solidFill>
                <a:srgbClr val="FFFFFF"/>
              </a:solidFill>
              <a:latin typeface="微軟正黑體" pitchFamily="34" charset="-120"/>
              <a:ea typeface="微軟正黑體" pitchFamily="34" charset="-120"/>
            </a:endParaRPr>
          </a:p>
          <a:p>
            <a:pPr algn="ctr"/>
            <a:r>
              <a:rPr kumimoji="0" lang="en-US" altLang="zh-TW" sz="3200" b="1">
                <a:solidFill>
                  <a:srgbClr val="FFFFFF"/>
                </a:solidFill>
                <a:latin typeface="微軟正黑體" pitchFamily="34" charset="-120"/>
                <a:ea typeface="微軟正黑體" pitchFamily="34" charset="-120"/>
              </a:rPr>
              <a:t>RTC</a:t>
            </a:r>
            <a:r>
              <a:rPr kumimoji="0" lang="zh-TW" altLang="zh-TW" sz="3200" b="1">
                <a:solidFill>
                  <a:srgbClr val="FFFFFF"/>
                </a:solidFill>
                <a:latin typeface="微軟正黑體" pitchFamily="34" charset="-120"/>
                <a:ea typeface="微軟正黑體" pitchFamily="34" charset="-120"/>
              </a:rPr>
              <a:t>专案</a:t>
            </a:r>
            <a:r>
              <a:rPr kumimoji="0" lang="zh-CN" altLang="zh-TW" sz="3200" b="1">
                <a:solidFill>
                  <a:srgbClr val="FFFFFF"/>
                </a:solidFill>
                <a:latin typeface="微軟正黑體" pitchFamily="34" charset="-120"/>
                <a:ea typeface="微軟正黑體" pitchFamily="34" charset="-120"/>
              </a:rPr>
              <a:t>说明参考资料</a:t>
            </a:r>
            <a:endParaRPr kumimoji="0" lang="en-US" altLang="zh-CN" sz="3200" b="1">
              <a:solidFill>
                <a:srgbClr val="FFFFFF"/>
              </a:solidFill>
              <a:latin typeface="微軟正黑體" pitchFamily="34" charset="-120"/>
              <a:ea typeface="微軟正黑體" pitchFamily="34" charset="-120"/>
            </a:endParaRPr>
          </a:p>
          <a:p>
            <a:pPr algn="r"/>
            <a:r>
              <a:rPr kumimoji="0" lang="en-US" altLang="zh-CN" sz="2400">
                <a:solidFill>
                  <a:srgbClr val="FFFFFF"/>
                </a:solidFill>
                <a:latin typeface="微軟正黑體" pitchFamily="34" charset="-120"/>
                <a:ea typeface="微軟正黑體" pitchFamily="34" charset="-120"/>
              </a:rPr>
              <a:t/>
            </a:r>
            <a:br>
              <a:rPr kumimoji="0" lang="en-US" altLang="zh-CN" sz="2400">
                <a:solidFill>
                  <a:srgbClr val="FFFFFF"/>
                </a:solidFill>
                <a:latin typeface="微軟正黑體" pitchFamily="34" charset="-120"/>
                <a:ea typeface="微軟正黑體" pitchFamily="34" charset="-120"/>
              </a:rPr>
            </a:br>
            <a:endParaRPr kumimoji="0" lang="zh-TW" altLang="en-US" sz="2400">
              <a:solidFill>
                <a:srgbClr val="FFFFFF"/>
              </a:solidFill>
              <a:latin typeface="微軟正黑體" pitchFamily="34" charset="-120"/>
              <a:ea typeface="微軟正黑體" pitchFamily="34" charset="-120"/>
            </a:endParaRPr>
          </a:p>
        </p:txBody>
      </p:sp>
      <p:sp>
        <p:nvSpPr>
          <p:cNvPr id="21507" name="矩形 1"/>
          <p:cNvSpPr>
            <a:spLocks noChangeArrowheads="1"/>
          </p:cNvSpPr>
          <p:nvPr/>
        </p:nvSpPr>
        <p:spPr bwMode="auto">
          <a:xfrm>
            <a:off x="179388" y="115888"/>
            <a:ext cx="620712" cy="708025"/>
          </a:xfrm>
          <a:prstGeom prst="rect">
            <a:avLst/>
          </a:prstGeom>
          <a:noFill/>
          <a:ln w="9525">
            <a:noFill/>
            <a:miter lim="800000"/>
            <a:headEnd/>
            <a:tailEnd/>
          </a:ln>
        </p:spPr>
        <p:txBody>
          <a:bodyPr wrap="none">
            <a:spAutoFit/>
          </a:bodyPr>
          <a:lstStyle/>
          <a:p>
            <a:r>
              <a:rPr kumimoji="0" lang="en-US" altLang="zh-TW" sz="4000" b="1">
                <a:solidFill>
                  <a:schemeClr val="bg1"/>
                </a:solidFill>
                <a:latin typeface="微軟正黑體" pitchFamily="34" charset="-120"/>
                <a:ea typeface="微軟正黑體" pitchFamily="34" charset="-120"/>
              </a:rPr>
              <a:t>3.</a:t>
            </a:r>
            <a:endParaRPr kumimoji="0" lang="zh-TW" altLang="en-US" sz="4000">
              <a:solidFill>
                <a:schemeClr val="bg1"/>
              </a:solidFill>
              <a:latin typeface="Calibri"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山東省 地圖」的圖片搜尋結果"/>
          <p:cNvPicPr>
            <a:picLocks noChangeAspect="1" noChangeArrowheads="1"/>
          </p:cNvPicPr>
          <p:nvPr/>
        </p:nvPicPr>
        <p:blipFill>
          <a:blip r:embed="rId2"/>
          <a:srcRect l="5585" r="2003"/>
          <a:stretch>
            <a:fillRect/>
          </a:stretch>
        </p:blipFill>
        <p:spPr bwMode="auto">
          <a:xfrm>
            <a:off x="1908175" y="1560513"/>
            <a:ext cx="6535738" cy="4341812"/>
          </a:xfrm>
          <a:prstGeom prst="rect">
            <a:avLst/>
          </a:prstGeom>
          <a:noFill/>
          <a:ln w="9525">
            <a:noFill/>
            <a:miter lim="800000"/>
            <a:headEnd/>
            <a:tailEnd/>
          </a:ln>
        </p:spPr>
      </p:pic>
      <p:sp>
        <p:nvSpPr>
          <p:cNvPr id="22530" name="矩形 1"/>
          <p:cNvSpPr>
            <a:spLocks noChangeArrowheads="1"/>
          </p:cNvSpPr>
          <p:nvPr/>
        </p:nvSpPr>
        <p:spPr bwMode="auto">
          <a:xfrm>
            <a:off x="179388" y="104775"/>
            <a:ext cx="3902075" cy="584200"/>
          </a:xfrm>
          <a:prstGeom prst="rect">
            <a:avLst/>
          </a:prstGeom>
          <a:noFill/>
          <a:ln w="9525">
            <a:noFill/>
            <a:miter lim="800000"/>
            <a:headEnd/>
            <a:tailEnd/>
          </a:ln>
        </p:spPr>
        <p:txBody>
          <a:bodyPr wrap="none">
            <a:spAutoFit/>
          </a:bodyPr>
          <a:lstStyle/>
          <a:p>
            <a:r>
              <a:rPr kumimoji="0" lang="en-US" altLang="zh-TW" sz="3200">
                <a:latin typeface="微軟正黑體" pitchFamily="34" charset="-120"/>
                <a:ea typeface="微軟正黑體" pitchFamily="34" charset="-120"/>
              </a:rPr>
              <a:t>4. </a:t>
            </a:r>
            <a:r>
              <a:rPr kumimoji="0" lang="zh-TW" altLang="en-US" sz="3200" b="1">
                <a:latin typeface="微軟正黑體" pitchFamily="34" charset="-120"/>
                <a:ea typeface="微軟正黑體" pitchFamily="34" charset="-120"/>
              </a:rPr>
              <a:t>本次山东案例总览</a:t>
            </a:r>
            <a:endParaRPr kumimoji="0" lang="en-US" altLang="zh-TW" sz="3200" b="1">
              <a:latin typeface="微軟正黑體" pitchFamily="34" charset="-120"/>
              <a:ea typeface="微軟正黑體" pitchFamily="34" charset="-120"/>
            </a:endParaRPr>
          </a:p>
        </p:txBody>
      </p:sp>
      <p:sp>
        <p:nvSpPr>
          <p:cNvPr id="5" name="橢圓 4"/>
          <p:cNvSpPr/>
          <p:nvPr/>
        </p:nvSpPr>
        <p:spPr>
          <a:xfrm>
            <a:off x="2181225" y="2924175"/>
            <a:ext cx="1135063" cy="1152525"/>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8" name="文字方塊 7"/>
          <p:cNvSpPr txBox="1"/>
          <p:nvPr/>
        </p:nvSpPr>
        <p:spPr>
          <a:xfrm>
            <a:off x="6705600" y="1341438"/>
            <a:ext cx="1724025" cy="706437"/>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fontAlgn="auto">
              <a:spcBef>
                <a:spcPts val="0"/>
              </a:spcBef>
              <a:spcAft>
                <a:spcPts val="0"/>
              </a:spcAft>
              <a:defRPr/>
            </a:pPr>
            <a:r>
              <a:rPr kumimoji="0" lang="zh-TW" altLang="en-US" sz="2000" b="1">
                <a:latin typeface="微軟正黑體" panose="020B0604030504040204" pitchFamily="34" charset="-120"/>
                <a:ea typeface="微軟正黑體" panose="020B0604030504040204" pitchFamily="34" charset="-120"/>
              </a:rPr>
              <a:t>「敲门行动」</a:t>
            </a: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a:solidFill>
                  <a:srgbClr val="C00000"/>
                </a:solidFill>
                <a:latin typeface="微軟正黑體" panose="020B0604030504040204" pitchFamily="34" charset="-120"/>
                <a:ea typeface="微軟正黑體" panose="020B0604030504040204" pitchFamily="34" charset="-120"/>
              </a:rPr>
              <a:t>骚扰</a:t>
            </a:r>
            <a:r>
              <a:rPr kumimoji="0" lang="zh-TW" altLang="en-US" sz="2000" b="1">
                <a:latin typeface="微軟正黑體" panose="020B0604030504040204" pitchFamily="34" charset="-120"/>
                <a:ea typeface="微軟正黑體" panose="020B0604030504040204" pitchFamily="34" charset="-120"/>
              </a:rPr>
              <a:t>大法</a:t>
            </a:r>
            <a:r>
              <a:rPr kumimoji="0" lang="zh-TW" altLang="en-US" sz="2000" b="1" dirty="0">
                <a:latin typeface="微軟正黑體" panose="020B0604030504040204" pitchFamily="34" charset="-120"/>
                <a:ea typeface="微軟正黑體" panose="020B0604030504040204" pitchFamily="34" charset="-120"/>
              </a:rPr>
              <a:t>弟子</a:t>
            </a:r>
            <a:endParaRPr kumimoji="0" lang="en-US" altLang="zh-TW" sz="2000" b="1" dirty="0">
              <a:latin typeface="微軟正黑體" panose="020B0604030504040204" pitchFamily="34" charset="-120"/>
              <a:ea typeface="微軟正黑體" panose="020B0604030504040204" pitchFamily="34" charset="-120"/>
            </a:endParaRPr>
          </a:p>
        </p:txBody>
      </p:sp>
      <p:sp>
        <p:nvSpPr>
          <p:cNvPr id="9" name="橢圓 8"/>
          <p:cNvSpPr/>
          <p:nvPr/>
        </p:nvSpPr>
        <p:spPr>
          <a:xfrm>
            <a:off x="2946400" y="4102100"/>
            <a:ext cx="1135063" cy="1150938"/>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0" name="文字方塊 9"/>
          <p:cNvSpPr txBox="1"/>
          <p:nvPr/>
        </p:nvSpPr>
        <p:spPr>
          <a:xfrm>
            <a:off x="176213" y="2170113"/>
            <a:ext cx="2236787" cy="70802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fontAlgn="auto">
              <a:spcBef>
                <a:spcPts val="0"/>
              </a:spcBef>
              <a:spcAft>
                <a:spcPts val="0"/>
              </a:spcAft>
              <a:defRPr/>
            </a:pPr>
            <a:r>
              <a:rPr kumimoji="0" lang="zh-TW" altLang="en-US" sz="2000" b="1">
                <a:latin typeface="微軟正黑體" panose="020B0604030504040204" pitchFamily="34" charset="-120"/>
                <a:ea typeface="微軟正黑體" panose="020B0604030504040204" pitchFamily="34" charset="-120"/>
              </a:rPr>
              <a:t>制造大量</a:t>
            </a:r>
            <a:r>
              <a:rPr kumimoji="0" lang="zh-TW" altLang="en-US" sz="2000" b="1">
                <a:solidFill>
                  <a:srgbClr val="C00000"/>
                </a:solidFill>
                <a:latin typeface="微軟正黑體" panose="020B0604030504040204" pitchFamily="34" charset="-120"/>
                <a:ea typeface="微軟正黑體" panose="020B0604030504040204" pitchFamily="34" charset="-120"/>
              </a:rPr>
              <a:t>污蔑</a:t>
            </a:r>
            <a:r>
              <a:rPr kumimoji="0" lang="zh-TW" altLang="en-US" sz="2000" b="1">
                <a:latin typeface="微軟正黑體" panose="020B0604030504040204" pitchFamily="34" charset="-120"/>
                <a:ea typeface="微軟正黑體" panose="020B0604030504040204" pitchFamily="34" charset="-120"/>
              </a:rPr>
              <a:t>大法</a:t>
            </a: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a:latin typeface="微軟正黑體" panose="020B0604030504040204" pitchFamily="34" charset="-120"/>
                <a:ea typeface="微軟正黑體" panose="020B0604030504040204" pitchFamily="34" charset="-120"/>
              </a:rPr>
              <a:t>的挂历、地图</a:t>
            </a:r>
            <a:endParaRPr kumimoji="0" lang="en-US" altLang="zh-TW" sz="2000" b="1" dirty="0">
              <a:latin typeface="微軟正黑體" panose="020B0604030504040204" pitchFamily="34" charset="-120"/>
              <a:ea typeface="微軟正黑體" panose="020B0604030504040204" pitchFamily="34" charset="-120"/>
            </a:endParaRPr>
          </a:p>
        </p:txBody>
      </p:sp>
      <p:sp>
        <p:nvSpPr>
          <p:cNvPr id="11" name="橢圓 10"/>
          <p:cNvSpPr/>
          <p:nvPr/>
        </p:nvSpPr>
        <p:spPr>
          <a:xfrm>
            <a:off x="6300788" y="2136775"/>
            <a:ext cx="1135062" cy="1152525"/>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2" name="文字方塊 11"/>
          <p:cNvSpPr txBox="1"/>
          <p:nvPr/>
        </p:nvSpPr>
        <p:spPr>
          <a:xfrm>
            <a:off x="1679575" y="5253038"/>
            <a:ext cx="1466850" cy="40005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fontAlgn="auto">
              <a:spcBef>
                <a:spcPts val="0"/>
              </a:spcBef>
              <a:spcAft>
                <a:spcPts val="0"/>
              </a:spcAft>
              <a:defRPr/>
            </a:pPr>
            <a:r>
              <a:rPr kumimoji="0" lang="zh-TW" altLang="en-US" sz="2000" b="1">
                <a:solidFill>
                  <a:srgbClr val="C00000"/>
                </a:solidFill>
                <a:latin typeface="微軟正黑體" panose="020B0604030504040204" pitchFamily="34" charset="-120"/>
                <a:ea typeface="微軟正黑體" panose="020B0604030504040204" pitchFamily="34" charset="-120"/>
              </a:rPr>
              <a:t>污蔑</a:t>
            </a:r>
            <a:r>
              <a:rPr kumimoji="0" lang="zh-TW" altLang="en-US" sz="2000" b="1">
                <a:latin typeface="微軟正黑體" panose="020B0604030504040204" pitchFamily="34" charset="-120"/>
                <a:ea typeface="微軟正黑體" panose="020B0604030504040204" pitchFamily="34" charset="-120"/>
              </a:rPr>
              <a:t>真相币</a:t>
            </a:r>
            <a:endParaRPr kumimoji="0" lang="en-US" altLang="zh-TW" sz="2000" b="1" dirty="0">
              <a:latin typeface="微軟正黑體" panose="020B0604030504040204" pitchFamily="34" charset="-120"/>
              <a:ea typeface="微軟正黑體" panose="020B0604030504040204" pitchFamily="34" charset="-120"/>
            </a:endParaRPr>
          </a:p>
        </p:txBody>
      </p:sp>
      <p:sp>
        <p:nvSpPr>
          <p:cNvPr id="13" name="橢圓 12"/>
          <p:cNvSpPr/>
          <p:nvPr/>
        </p:nvSpPr>
        <p:spPr>
          <a:xfrm>
            <a:off x="3995738" y="1758950"/>
            <a:ext cx="936625" cy="973138"/>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4" name="文字方塊 13"/>
          <p:cNvSpPr txBox="1"/>
          <p:nvPr/>
        </p:nvSpPr>
        <p:spPr>
          <a:xfrm>
            <a:off x="4314825" y="817563"/>
            <a:ext cx="1722438" cy="706437"/>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fontAlgn="auto">
              <a:spcBef>
                <a:spcPts val="0"/>
              </a:spcBef>
              <a:spcAft>
                <a:spcPts val="0"/>
              </a:spcAft>
              <a:defRPr/>
            </a:pPr>
            <a:r>
              <a:rPr kumimoji="0" lang="zh-TW" altLang="en-US" sz="2000" b="1">
                <a:latin typeface="微軟正黑體" panose="020B0604030504040204" pitchFamily="34" charset="-120"/>
                <a:ea typeface="微軟正黑體" panose="020B0604030504040204" pitchFamily="34" charset="-120"/>
              </a:rPr>
              <a:t>「敲门行动」</a:t>
            </a: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a:solidFill>
                  <a:srgbClr val="C00000"/>
                </a:solidFill>
                <a:latin typeface="微軟正黑體" panose="020B0604030504040204" pitchFamily="34" charset="-120"/>
                <a:ea typeface="微軟正黑體" panose="020B0604030504040204" pitchFamily="34" charset="-120"/>
              </a:rPr>
              <a:t>骚扰</a:t>
            </a:r>
            <a:r>
              <a:rPr kumimoji="0" lang="zh-TW" altLang="en-US" sz="2000" b="1">
                <a:latin typeface="微軟正黑體" panose="020B0604030504040204" pitchFamily="34" charset="-120"/>
                <a:ea typeface="微軟正黑體" panose="020B0604030504040204" pitchFamily="34" charset="-120"/>
              </a:rPr>
              <a:t>大法</a:t>
            </a:r>
            <a:r>
              <a:rPr kumimoji="0" lang="zh-TW" altLang="en-US" sz="2000" b="1" dirty="0">
                <a:latin typeface="微軟正黑體" panose="020B0604030504040204" pitchFamily="34" charset="-120"/>
                <a:ea typeface="微軟正黑體" panose="020B0604030504040204" pitchFamily="34" charset="-120"/>
              </a:rPr>
              <a:t>弟子</a:t>
            </a:r>
            <a:endParaRPr kumimoji="0" lang="en-US" altLang="zh-TW" sz="2000" b="1" dirty="0">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3554" name="Picture 3"/>
          <p:cNvPicPr>
            <a:picLocks noChangeAspect="1" noChangeArrowheads="1"/>
          </p:cNvPicPr>
          <p:nvPr/>
        </p:nvPicPr>
        <p:blipFill>
          <a:blip r:embed="rId2"/>
          <a:srcRect l="9808" t="19141" r="10001" b="21466"/>
          <a:stretch>
            <a:fillRect/>
          </a:stretch>
        </p:blipFill>
        <p:spPr bwMode="auto">
          <a:xfrm>
            <a:off x="1116013" y="3213100"/>
            <a:ext cx="6894512" cy="2882900"/>
          </a:xfrm>
          <a:prstGeom prst="rect">
            <a:avLst/>
          </a:prstGeom>
          <a:noFill/>
          <a:ln w="9525">
            <a:noFill/>
            <a:miter lim="800000"/>
            <a:headEnd/>
            <a:tailEnd/>
          </a:ln>
        </p:spPr>
      </p:pic>
      <p:sp>
        <p:nvSpPr>
          <p:cNvPr id="23555" name="文字方塊 2"/>
          <p:cNvSpPr txBox="1">
            <a:spLocks noChangeArrowheads="1"/>
          </p:cNvSpPr>
          <p:nvPr/>
        </p:nvSpPr>
        <p:spPr bwMode="auto">
          <a:xfrm>
            <a:off x="550863" y="333375"/>
            <a:ext cx="6862762" cy="2041525"/>
          </a:xfrm>
          <a:prstGeom prst="rect">
            <a:avLst/>
          </a:prstGeom>
          <a:noFill/>
          <a:ln w="9525">
            <a:noFill/>
            <a:miter lim="800000"/>
            <a:headEnd/>
            <a:tailEnd/>
          </a:ln>
        </p:spPr>
        <p:txBody>
          <a:bodyPr wrap="none">
            <a:spAutoFit/>
          </a:bodyPr>
          <a:lstStyle/>
          <a:p>
            <a:r>
              <a:rPr kumimoji="0" lang="en-US" altLang="zh-TW" sz="3200" b="1">
                <a:solidFill>
                  <a:schemeClr val="bg1"/>
                </a:solidFill>
                <a:latin typeface="微軟正黑體" pitchFamily="34" charset="-120"/>
                <a:ea typeface="微軟正黑體" pitchFamily="34" charset="-120"/>
              </a:rPr>
              <a:t>5. RTC</a:t>
            </a:r>
            <a:r>
              <a:rPr kumimoji="0" lang="zh-TW" altLang="en-US" sz="3200" b="1">
                <a:solidFill>
                  <a:schemeClr val="bg1"/>
                </a:solidFill>
                <a:latin typeface="微軟正黑體" pitchFamily="34" charset="-120"/>
                <a:ea typeface="微軟正黑體" pitchFamily="34" charset="-120"/>
              </a:rPr>
              <a:t>重点专案概说</a:t>
            </a:r>
            <a:endParaRPr kumimoji="0" lang="en-US" altLang="zh-TW" sz="3200" b="1">
              <a:solidFill>
                <a:schemeClr val="bg1"/>
              </a:solidFill>
              <a:latin typeface="微軟正黑體" pitchFamily="34" charset="-120"/>
              <a:ea typeface="微軟正黑體" pitchFamily="34" charset="-120"/>
            </a:endParaRPr>
          </a:p>
          <a:p>
            <a:endParaRPr kumimoji="0" lang="en-US" altLang="zh-TW" sz="3200" b="1">
              <a:solidFill>
                <a:schemeClr val="bg1"/>
              </a:solidFill>
              <a:latin typeface="微軟正黑體" pitchFamily="34" charset="-120"/>
              <a:ea typeface="微軟正黑體" pitchFamily="34" charset="-120"/>
            </a:endParaRPr>
          </a:p>
          <a:p>
            <a:r>
              <a:rPr kumimoji="0" lang="en-US" altLang="zh-TW" sz="3200" b="1">
                <a:solidFill>
                  <a:schemeClr val="bg1"/>
                </a:solidFill>
                <a:latin typeface="微軟正黑體" pitchFamily="34" charset="-120"/>
                <a:ea typeface="微軟正黑體" pitchFamily="34" charset="-120"/>
              </a:rPr>
              <a:t>-</a:t>
            </a:r>
            <a:r>
              <a:rPr kumimoji="0" lang="zh-TW" altLang="en-US" sz="3200" b="1">
                <a:solidFill>
                  <a:schemeClr val="bg1"/>
                </a:solidFill>
                <a:latin typeface="微軟正黑體" pitchFamily="34" charset="-120"/>
                <a:ea typeface="微軟正黑體" pitchFamily="34" charset="-120"/>
              </a:rPr>
              <a:t>减少众生被毒害</a:t>
            </a:r>
            <a:endParaRPr kumimoji="0" lang="en-US" altLang="zh-TW" sz="3200" b="1">
              <a:solidFill>
                <a:schemeClr val="bg1"/>
              </a:solidFill>
              <a:latin typeface="微軟正黑體" pitchFamily="34" charset="-120"/>
              <a:ea typeface="微軟正黑體" pitchFamily="34" charset="-120"/>
            </a:endParaRPr>
          </a:p>
          <a:p>
            <a:r>
              <a:rPr kumimoji="0" lang="en-US" altLang="zh-TW" sz="3200" b="1">
                <a:solidFill>
                  <a:schemeClr val="bg1"/>
                </a:solidFill>
                <a:latin typeface="微軟正黑體" pitchFamily="34" charset="-120"/>
                <a:ea typeface="微軟正黑體" pitchFamily="34" charset="-120"/>
              </a:rPr>
              <a:t>-</a:t>
            </a:r>
            <a:r>
              <a:rPr kumimoji="0" lang="zh-TW" altLang="en-US" sz="3200" b="1">
                <a:solidFill>
                  <a:schemeClr val="bg1"/>
                </a:solidFill>
                <a:latin typeface="微軟正黑體" pitchFamily="34" charset="-120"/>
                <a:ea typeface="微軟正黑體" pitchFamily="34" charset="-120"/>
              </a:rPr>
              <a:t>帮助大陆同修开创更好的讲真相环境</a:t>
            </a:r>
            <a:endParaRPr kumimoji="0" lang="en-US" altLang="zh-TW" sz="3200" b="1">
              <a:solidFill>
                <a:schemeClr val="bg1"/>
              </a:solidFill>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descr="「濟南」的圖片搜尋結果"/>
          <p:cNvPicPr>
            <a:picLocks noChangeAspect="1" noChangeArrowheads="1"/>
          </p:cNvPicPr>
          <p:nvPr/>
        </p:nvPicPr>
        <p:blipFill>
          <a:blip r:embed="rId3"/>
          <a:srcRect t="5998" b="30299"/>
          <a:stretch>
            <a:fillRect/>
          </a:stretch>
        </p:blipFill>
        <p:spPr bwMode="auto">
          <a:xfrm>
            <a:off x="7938" y="3573463"/>
            <a:ext cx="9144000" cy="3284537"/>
          </a:xfrm>
          <a:prstGeom prst="rect">
            <a:avLst/>
          </a:prstGeom>
          <a:noFill/>
          <a:ln w="9525">
            <a:noFill/>
            <a:miter lim="800000"/>
            <a:headEnd/>
            <a:tailEnd/>
          </a:ln>
        </p:spPr>
      </p:pic>
      <p:sp>
        <p:nvSpPr>
          <p:cNvPr id="3" name="矩形 2"/>
          <p:cNvSpPr/>
          <p:nvPr/>
        </p:nvSpPr>
        <p:spPr>
          <a:xfrm>
            <a:off x="7938" y="0"/>
            <a:ext cx="9136062" cy="5445125"/>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en-US" altLang="zh-TW" sz="3200" b="1" dirty="0">
              <a:latin typeface="微軟正黑體" panose="020B0604030504040204" pitchFamily="34" charset="-120"/>
              <a:ea typeface="微軟正黑體" panose="020B0604030504040204" pitchFamily="34" charset="-120"/>
            </a:endParaRPr>
          </a:p>
        </p:txBody>
      </p:sp>
      <p:sp>
        <p:nvSpPr>
          <p:cNvPr id="24579" name="矩形 1"/>
          <p:cNvSpPr>
            <a:spLocks noChangeArrowheads="1"/>
          </p:cNvSpPr>
          <p:nvPr/>
        </p:nvSpPr>
        <p:spPr bwMode="auto">
          <a:xfrm>
            <a:off x="179388" y="134938"/>
            <a:ext cx="2689225" cy="584200"/>
          </a:xfrm>
          <a:prstGeom prst="rect">
            <a:avLst/>
          </a:prstGeom>
          <a:noFill/>
          <a:ln w="9525">
            <a:noFill/>
            <a:miter lim="800000"/>
            <a:headEnd/>
            <a:tailEnd/>
          </a:ln>
        </p:spPr>
        <p:txBody>
          <a:bodyPr wrap="none">
            <a:spAutoFit/>
          </a:bodyPr>
          <a:lstStyle/>
          <a:p>
            <a:r>
              <a:rPr kumimoji="0" lang="en-US" altLang="zh-TW" sz="3200" b="1">
                <a:solidFill>
                  <a:srgbClr val="FFFFFF"/>
                </a:solidFill>
                <a:latin typeface="微軟正黑體" pitchFamily="34" charset="-120"/>
                <a:ea typeface="微軟正黑體" pitchFamily="34" charset="-120"/>
              </a:rPr>
              <a:t>6. </a:t>
            </a:r>
            <a:r>
              <a:rPr kumimoji="0" lang="zh-TW" altLang="en-US" sz="3200" b="1">
                <a:solidFill>
                  <a:srgbClr val="FFFFFF"/>
                </a:solidFill>
                <a:latin typeface="微軟正黑體" pitchFamily="34" charset="-120"/>
                <a:ea typeface="微軟正黑體" pitchFamily="34" charset="-120"/>
              </a:rPr>
              <a:t>山东省概况</a:t>
            </a:r>
            <a:endParaRPr kumimoji="0" lang="en-US" altLang="zh-TW" sz="3200" b="1">
              <a:solidFill>
                <a:srgbClr val="FFFFFF"/>
              </a:solidFill>
              <a:latin typeface="微軟正黑體" pitchFamily="34" charset="-120"/>
              <a:ea typeface="微軟正黑體" pitchFamily="34" charset="-120"/>
            </a:endParaRPr>
          </a:p>
        </p:txBody>
      </p:sp>
      <p:sp>
        <p:nvSpPr>
          <p:cNvPr id="24580" name="文字方塊 3"/>
          <p:cNvSpPr txBox="1">
            <a:spLocks noChangeArrowheads="1"/>
          </p:cNvSpPr>
          <p:nvPr/>
        </p:nvSpPr>
        <p:spPr bwMode="auto">
          <a:xfrm>
            <a:off x="365125" y="908050"/>
            <a:ext cx="8455025" cy="4402138"/>
          </a:xfrm>
          <a:prstGeom prst="rect">
            <a:avLst/>
          </a:prstGeom>
          <a:noFill/>
          <a:ln w="9525">
            <a:noFill/>
            <a:miter lim="800000"/>
            <a:headEnd/>
            <a:tailEnd/>
          </a:ln>
        </p:spPr>
        <p:txBody>
          <a:bodyPr>
            <a:spAutoFit/>
          </a:bodyPr>
          <a:lstStyle/>
          <a:p>
            <a:r>
              <a:rPr kumimoji="0" lang="zh-TW" altLang="en-US" sz="2000" b="1">
                <a:solidFill>
                  <a:schemeClr val="bg1"/>
                </a:solidFill>
                <a:latin typeface="微軟正黑體" pitchFamily="34" charset="-120"/>
                <a:ea typeface="微軟正黑體" pitchFamily="34" charset="-120"/>
              </a:rPr>
              <a:t>省会：济南</a:t>
            </a:r>
            <a:endParaRPr kumimoji="0" lang="en-US" altLang="zh-TW" sz="2000" b="1">
              <a:solidFill>
                <a:schemeClr val="bg1"/>
              </a:solidFill>
              <a:latin typeface="微軟正黑體" pitchFamily="34" charset="-120"/>
              <a:ea typeface="微軟正黑體" pitchFamily="34" charset="-120"/>
            </a:endParaRPr>
          </a:p>
          <a:p>
            <a:endParaRPr kumimoji="0" lang="en-US" altLang="zh-TW" sz="2000" b="1">
              <a:solidFill>
                <a:schemeClr val="bg1"/>
              </a:solidFill>
              <a:latin typeface="微軟正黑體" pitchFamily="34" charset="-120"/>
              <a:ea typeface="微軟正黑體" pitchFamily="34" charset="-120"/>
            </a:endParaRPr>
          </a:p>
          <a:p>
            <a:r>
              <a:rPr kumimoji="0" lang="zh-TW" altLang="en-US" sz="2000" b="1">
                <a:solidFill>
                  <a:schemeClr val="bg1"/>
                </a:solidFill>
                <a:latin typeface="微軟正黑體" pitchFamily="34" charset="-120"/>
                <a:ea typeface="微軟正黑體" pitchFamily="34" charset="-120"/>
              </a:rPr>
              <a:t>人口：</a:t>
            </a:r>
            <a:r>
              <a:rPr kumimoji="0" lang="en-US" altLang="zh-TW" sz="2000" b="1">
                <a:solidFill>
                  <a:schemeClr val="bg1"/>
                </a:solidFill>
                <a:latin typeface="微軟正黑體" pitchFamily="34" charset="-120"/>
                <a:ea typeface="微軟正黑體" pitchFamily="34" charset="-120"/>
              </a:rPr>
              <a:t>9847</a:t>
            </a:r>
            <a:r>
              <a:rPr kumimoji="0" lang="zh-TW" altLang="en-US" sz="2000" b="1">
                <a:solidFill>
                  <a:schemeClr val="bg1"/>
                </a:solidFill>
                <a:latin typeface="微軟正黑體" pitchFamily="34" charset="-120"/>
                <a:ea typeface="微軟正黑體" pitchFamily="34" charset="-120"/>
              </a:rPr>
              <a:t>万人，</a:t>
            </a:r>
            <a:r>
              <a:rPr kumimoji="0" lang="en-US" altLang="zh-TW" sz="2000" b="1">
                <a:solidFill>
                  <a:schemeClr val="bg1"/>
                </a:solidFill>
                <a:latin typeface="微軟正黑體" pitchFamily="34" charset="-120"/>
                <a:ea typeface="微軟正黑體" pitchFamily="34" charset="-120"/>
              </a:rPr>
              <a:t>99%</a:t>
            </a:r>
            <a:r>
              <a:rPr kumimoji="0" lang="zh-TW" altLang="en-US" sz="2000" b="1">
                <a:solidFill>
                  <a:schemeClr val="bg1"/>
                </a:solidFill>
                <a:latin typeface="微軟正黑體" pitchFamily="34" charset="-120"/>
                <a:ea typeface="微軟正黑體" pitchFamily="34" charset="-120"/>
              </a:rPr>
              <a:t>汉族，教育普及高，文盲约</a:t>
            </a:r>
            <a:r>
              <a:rPr kumimoji="0" lang="en-US" altLang="zh-TW" sz="2000" b="1">
                <a:solidFill>
                  <a:schemeClr val="bg1"/>
                </a:solidFill>
                <a:latin typeface="微軟正黑體" pitchFamily="34" charset="-120"/>
                <a:ea typeface="微軟正黑體" pitchFamily="34" charset="-120"/>
              </a:rPr>
              <a:t>4.97%</a:t>
            </a:r>
          </a:p>
          <a:p>
            <a:endParaRPr kumimoji="0" lang="en-US" altLang="zh-TW" sz="2000" b="1">
              <a:solidFill>
                <a:schemeClr val="bg1"/>
              </a:solidFill>
              <a:latin typeface="微軟正黑體" pitchFamily="34" charset="-120"/>
              <a:ea typeface="微軟正黑體" pitchFamily="34" charset="-120"/>
            </a:endParaRPr>
          </a:p>
          <a:p>
            <a:r>
              <a:rPr kumimoji="0" lang="zh-TW" altLang="en-US" sz="2000" b="1">
                <a:solidFill>
                  <a:schemeClr val="bg1"/>
                </a:solidFill>
                <a:latin typeface="微軟正黑體" pitchFamily="34" charset="-120"/>
                <a:ea typeface="微軟正黑體" pitchFamily="34" charset="-120"/>
              </a:rPr>
              <a:t>文化：</a:t>
            </a:r>
            <a:r>
              <a:rPr kumimoji="0" lang="zh-TW" altLang="zh-TW" sz="2000" b="1">
                <a:solidFill>
                  <a:schemeClr val="bg1"/>
                </a:solidFill>
                <a:latin typeface="微軟正黑體" pitchFamily="34" charset="-120"/>
                <a:ea typeface="微軟正黑體" pitchFamily="34" charset="-120"/>
              </a:rPr>
              <a:t>「齐鲁之邦」</a:t>
            </a:r>
            <a:r>
              <a:rPr kumimoji="0" lang="zh-TW" altLang="en-US" sz="2000" b="1">
                <a:solidFill>
                  <a:schemeClr val="bg1"/>
                </a:solidFill>
                <a:latin typeface="微軟正黑體" pitchFamily="34" charset="-120"/>
                <a:ea typeface="微軟正黑體" pitchFamily="34" charset="-120"/>
              </a:rPr>
              <a:t>、</a:t>
            </a:r>
            <a:r>
              <a:rPr kumimoji="0" lang="zh-TW" altLang="zh-TW" sz="2000" b="1">
                <a:solidFill>
                  <a:schemeClr val="bg1"/>
                </a:solidFill>
                <a:latin typeface="微軟正黑體" pitchFamily="34" charset="-120"/>
                <a:ea typeface="微軟正黑體" pitchFamily="34" charset="-120"/>
              </a:rPr>
              <a:t>「孔孟之乡，礼仪之邦」</a:t>
            </a:r>
            <a:endParaRPr kumimoji="0" lang="en-US" altLang="zh-TW" sz="2000" b="1">
              <a:solidFill>
                <a:schemeClr val="bg1"/>
              </a:solidFill>
              <a:latin typeface="微軟正黑體" pitchFamily="34" charset="-120"/>
              <a:ea typeface="微軟正黑體" pitchFamily="34" charset="-120"/>
            </a:endParaRPr>
          </a:p>
          <a:p>
            <a:endParaRPr kumimoji="0" lang="en-US" altLang="zh-TW" sz="2000" b="1">
              <a:solidFill>
                <a:schemeClr val="bg1"/>
              </a:solidFill>
              <a:latin typeface="微軟正黑體" pitchFamily="34" charset="-120"/>
              <a:ea typeface="微軟正黑體" pitchFamily="34" charset="-120"/>
            </a:endParaRPr>
          </a:p>
          <a:p>
            <a:r>
              <a:rPr kumimoji="0" lang="zh-TW" altLang="en-US" sz="2000" b="1">
                <a:solidFill>
                  <a:schemeClr val="bg1"/>
                </a:solidFill>
                <a:latin typeface="微軟正黑體" pitchFamily="34" charset="-120"/>
                <a:ea typeface="微軟正黑體" pitchFamily="34" charset="-120"/>
              </a:rPr>
              <a:t>地形：主要有山地、丘陵和平原三种，天然资源丰富、黄河下游平原</a:t>
            </a:r>
            <a:endParaRPr kumimoji="0" lang="en-US" altLang="zh-TW" sz="2000" b="1">
              <a:solidFill>
                <a:schemeClr val="bg1"/>
              </a:solidFill>
              <a:latin typeface="微軟正黑體" pitchFamily="34" charset="-120"/>
              <a:ea typeface="微軟正黑體" pitchFamily="34" charset="-120"/>
            </a:endParaRPr>
          </a:p>
          <a:p>
            <a:endParaRPr kumimoji="0" lang="en-US" altLang="zh-TW" sz="2000" b="1">
              <a:solidFill>
                <a:schemeClr val="bg1"/>
              </a:solidFill>
              <a:latin typeface="微軟正黑體" pitchFamily="34" charset="-120"/>
              <a:ea typeface="微軟正黑體" pitchFamily="34" charset="-120"/>
            </a:endParaRPr>
          </a:p>
          <a:p>
            <a:r>
              <a:rPr kumimoji="0" lang="zh-TW" altLang="en-US" sz="2000" b="1">
                <a:solidFill>
                  <a:schemeClr val="bg1"/>
                </a:solidFill>
                <a:latin typeface="微軟正黑體" pitchFamily="34" charset="-120"/>
                <a:ea typeface="微軟正黑體" pitchFamily="34" charset="-120"/>
              </a:rPr>
              <a:t>港口城市：青岛、烟台、东营、潍坊、日照等</a:t>
            </a:r>
            <a:endParaRPr kumimoji="0" lang="en-US" altLang="zh-TW" sz="2000" b="1">
              <a:solidFill>
                <a:schemeClr val="bg1"/>
              </a:solidFill>
              <a:latin typeface="微軟正黑體" pitchFamily="34" charset="-120"/>
              <a:ea typeface="微軟正黑體" pitchFamily="34" charset="-120"/>
            </a:endParaRPr>
          </a:p>
          <a:p>
            <a:endParaRPr kumimoji="0" lang="en-US" altLang="zh-TW" sz="2000" b="1">
              <a:solidFill>
                <a:schemeClr val="bg1"/>
              </a:solidFill>
              <a:latin typeface="微軟正黑體" pitchFamily="34" charset="-120"/>
              <a:ea typeface="微軟正黑體" pitchFamily="34" charset="-120"/>
            </a:endParaRPr>
          </a:p>
          <a:p>
            <a:r>
              <a:rPr kumimoji="0" lang="zh-TW" altLang="en-US" sz="2000" b="1">
                <a:solidFill>
                  <a:schemeClr val="bg1"/>
                </a:solidFill>
                <a:latin typeface="微軟正黑體" pitchFamily="34" charset="-120"/>
                <a:ea typeface="微軟正黑體" pitchFamily="34" charset="-120"/>
              </a:rPr>
              <a:t>产业：是中国农业大省，蔬果外销日、韩、俄</a:t>
            </a:r>
            <a:endParaRPr kumimoji="0" lang="en-US" altLang="zh-TW" sz="2000" b="1">
              <a:solidFill>
                <a:schemeClr val="bg1"/>
              </a:solidFill>
              <a:latin typeface="微軟正黑體" pitchFamily="34" charset="-120"/>
              <a:ea typeface="微軟正黑體" pitchFamily="34" charset="-120"/>
            </a:endParaRPr>
          </a:p>
          <a:p>
            <a:r>
              <a:rPr kumimoji="0" lang="zh-TW" altLang="en-US" sz="2000" b="1">
                <a:solidFill>
                  <a:schemeClr val="bg1"/>
                </a:solidFill>
                <a:latin typeface="微軟正黑體" pitchFamily="34" charset="-120"/>
                <a:ea typeface="微軟正黑體" pitchFamily="34" charset="-120"/>
              </a:rPr>
              <a:t>            工业发达</a:t>
            </a:r>
            <a:r>
              <a:rPr kumimoji="0" lang="en-US" altLang="zh-TW" sz="2000" b="1">
                <a:solidFill>
                  <a:schemeClr val="bg1"/>
                </a:solidFill>
                <a:latin typeface="微軟正黑體" pitchFamily="34" charset="-120"/>
                <a:ea typeface="微軟正黑體" pitchFamily="34" charset="-120"/>
              </a:rPr>
              <a:t>(</a:t>
            </a:r>
            <a:r>
              <a:rPr kumimoji="0" lang="zh-TW" altLang="en-US" sz="2000" b="1">
                <a:solidFill>
                  <a:schemeClr val="bg1"/>
                </a:solidFill>
                <a:latin typeface="微軟正黑體" pitchFamily="34" charset="-120"/>
                <a:ea typeface="微軟正黑體" pitchFamily="34" charset="-120"/>
              </a:rPr>
              <a:t>胜利油田、衮矿集团、日照钢铁</a:t>
            </a:r>
            <a:r>
              <a:rPr kumimoji="0" lang="en-US" altLang="zh-TW" sz="2000" b="1">
                <a:solidFill>
                  <a:schemeClr val="bg1"/>
                </a:solidFill>
                <a:latin typeface="微軟正黑體" pitchFamily="34" charset="-120"/>
                <a:ea typeface="微軟正黑體" pitchFamily="34" charset="-120"/>
              </a:rPr>
              <a:t>)</a:t>
            </a:r>
            <a:r>
              <a:rPr kumimoji="0" lang="zh-TW" altLang="en-US" sz="2000" b="1">
                <a:solidFill>
                  <a:schemeClr val="bg1"/>
                </a:solidFill>
                <a:latin typeface="微軟正黑體" pitchFamily="34" charset="-120"/>
                <a:ea typeface="微軟正黑體" pitchFamily="34" charset="-120"/>
              </a:rPr>
              <a:t>、纺织、家电等</a:t>
            </a:r>
            <a:endParaRPr kumimoji="0" lang="en-US" altLang="zh-TW" sz="2000" b="1">
              <a:solidFill>
                <a:schemeClr val="bg1"/>
              </a:solidFill>
              <a:latin typeface="微軟正黑體" pitchFamily="34" charset="-120"/>
              <a:ea typeface="微軟正黑體" pitchFamily="34" charset="-120"/>
            </a:endParaRPr>
          </a:p>
          <a:p>
            <a:endParaRPr kumimoji="0" lang="en-US" altLang="zh-TW" sz="2000" b="1">
              <a:solidFill>
                <a:schemeClr val="bg1"/>
              </a:solidFill>
              <a:latin typeface="微軟正黑體" pitchFamily="34" charset="-120"/>
              <a:ea typeface="微軟正黑體" pitchFamily="34" charset="-120"/>
            </a:endParaRPr>
          </a:p>
          <a:p>
            <a:r>
              <a:rPr kumimoji="0" lang="zh-TW" altLang="en-US" sz="2000" b="1">
                <a:solidFill>
                  <a:schemeClr val="bg1"/>
                </a:solidFill>
                <a:latin typeface="微軟正黑體" pitchFamily="34" charset="-120"/>
                <a:ea typeface="微軟正黑體" pitchFamily="34" charset="-120"/>
              </a:rPr>
              <a:t>经济：经济发达，人均</a:t>
            </a:r>
            <a:r>
              <a:rPr kumimoji="0" lang="en-US" altLang="zh-TW" sz="2000" b="1">
                <a:solidFill>
                  <a:schemeClr val="bg1"/>
                </a:solidFill>
                <a:latin typeface="微軟正黑體" pitchFamily="34" charset="-120"/>
                <a:ea typeface="微軟正黑體" pitchFamily="34" charset="-120"/>
              </a:rPr>
              <a:t>GDP</a:t>
            </a:r>
            <a:r>
              <a:rPr kumimoji="0" lang="zh-TW" altLang="en-US" sz="2000" b="1">
                <a:solidFill>
                  <a:schemeClr val="bg1"/>
                </a:solidFill>
                <a:latin typeface="微軟正黑體" pitchFamily="34" charset="-120"/>
                <a:ea typeface="微軟正黑體" pitchFamily="34" charset="-120"/>
              </a:rPr>
              <a:t>约一万美金</a:t>
            </a:r>
            <a:r>
              <a:rPr kumimoji="0" lang="en-US" altLang="zh-TW" sz="2000" b="1">
                <a:solidFill>
                  <a:schemeClr val="bg1"/>
                </a:solidFill>
                <a:latin typeface="微軟正黑體" pitchFamily="34" charset="-120"/>
                <a:ea typeface="微軟正黑體" pitchFamily="34" charset="-120"/>
              </a:rPr>
              <a:t>(2014</a:t>
            </a:r>
            <a:r>
              <a:rPr kumimoji="0" lang="zh-TW" altLang="en-US" sz="2000" b="1">
                <a:solidFill>
                  <a:schemeClr val="bg1"/>
                </a:solidFill>
                <a:latin typeface="微軟正黑體" pitchFamily="34" charset="-120"/>
                <a:ea typeface="微軟正黑體" pitchFamily="34" charset="-120"/>
              </a:rPr>
              <a:t>年</a:t>
            </a:r>
            <a:r>
              <a:rPr kumimoji="0" lang="en-US" altLang="zh-TW" sz="2000" b="1">
                <a:solidFill>
                  <a:schemeClr val="bg1"/>
                </a:solidFill>
                <a:latin typeface="微軟正黑體" pitchFamily="34" charset="-120"/>
                <a:ea typeface="微軟正黑體" pitchFamily="34" charset="-120"/>
              </a:rPr>
              <a:t>)</a:t>
            </a:r>
          </a:p>
        </p:txBody>
      </p:sp>
      <p:sp>
        <p:nvSpPr>
          <p:cNvPr id="24581" name="文字方塊 4"/>
          <p:cNvSpPr txBox="1">
            <a:spLocks noChangeArrowheads="1"/>
          </p:cNvSpPr>
          <p:nvPr/>
        </p:nvSpPr>
        <p:spPr bwMode="auto">
          <a:xfrm>
            <a:off x="6084888" y="6318250"/>
            <a:ext cx="2944812" cy="369888"/>
          </a:xfrm>
          <a:prstGeom prst="rect">
            <a:avLst/>
          </a:prstGeom>
          <a:noFill/>
          <a:ln w="9525">
            <a:noFill/>
            <a:miter lim="800000"/>
            <a:headEnd/>
            <a:tailEnd/>
          </a:ln>
        </p:spPr>
        <p:txBody>
          <a:bodyPr wrap="none">
            <a:spAutoFit/>
          </a:bodyPr>
          <a:lstStyle/>
          <a:p>
            <a:r>
              <a:rPr kumimoji="0" lang="zh-TW" altLang="en-US" b="1">
                <a:solidFill>
                  <a:schemeClr val="bg1"/>
                </a:solidFill>
                <a:latin typeface="微軟正黑體" pitchFamily="34" charset="-120"/>
                <a:ea typeface="微軟正黑體" pitchFamily="34" charset="-120"/>
              </a:rPr>
              <a:t>資料來源 </a:t>
            </a:r>
            <a:r>
              <a:rPr kumimoji="0" lang="en-US" altLang="zh-TW" b="1">
                <a:solidFill>
                  <a:schemeClr val="bg1"/>
                </a:solidFill>
                <a:latin typeface="微軟正黑體" pitchFamily="34" charset="-120"/>
                <a:ea typeface="微軟正黑體" pitchFamily="34" charset="-120"/>
              </a:rPr>
              <a:t>: </a:t>
            </a:r>
            <a:r>
              <a:rPr kumimoji="0" lang="zh-TW" altLang="en-US" b="1">
                <a:solidFill>
                  <a:schemeClr val="bg1"/>
                </a:solidFill>
                <a:latin typeface="微軟正黑體" pitchFamily="34" charset="-120"/>
                <a:ea typeface="微軟正黑體" pitchFamily="34" charset="-120"/>
              </a:rPr>
              <a:t>維基百科 山東省</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926</TotalTime>
  <Words>3841</Words>
  <Application>Microsoft Office PowerPoint</Application>
  <PresentationFormat>如螢幕大小 (4:3)</PresentationFormat>
  <Paragraphs>212</Paragraphs>
  <Slides>25</Slides>
  <Notes>7</Notes>
  <HiddenSlides>0</HiddenSlides>
  <MMClips>0</MMClips>
  <ScaleCrop>false</ScaleCrop>
  <HeadingPairs>
    <vt:vector size="6" baseType="variant">
      <vt:variant>
        <vt:lpstr>使用字型</vt:lpstr>
      </vt:variant>
      <vt:variant>
        <vt:i4>5</vt:i4>
      </vt:variant>
      <vt:variant>
        <vt:lpstr>簡報設計範本</vt:lpstr>
      </vt:variant>
      <vt:variant>
        <vt:i4>1</vt:i4>
      </vt:variant>
      <vt:variant>
        <vt:lpstr>投影片標題</vt:lpstr>
      </vt:variant>
      <vt:variant>
        <vt:i4>25</vt:i4>
      </vt:variant>
    </vt:vector>
  </HeadingPairs>
  <TitlesOfParts>
    <vt:vector size="31" baseType="lpstr">
      <vt:lpstr>Calibri</vt:lpstr>
      <vt:lpstr>新細明體</vt:lpstr>
      <vt:lpstr>Arial</vt:lpstr>
      <vt:lpstr>微軟正黑體</vt:lpstr>
      <vt:lpstr>宋体</vt:lpstr>
      <vt:lpstr>Office 佈景主題</vt:lpstr>
      <vt:lpstr>投影片 1</vt:lpstr>
      <vt:lpstr>投影片 2</vt:lpstr>
      <vt:lpstr>天津A派出所电话反馈号码不存在， 同修查到天津市B区公安分局电话，另一同修从公安分局问到A派出所电话，  A派出所一男子接电话静听真相，劝善停止参与迫害活动、消毁污蔑文物， 感到他很震惊，告知立功赎罪的方法和三退讯息。  B公安分局，一女子接听明真相 退党  两位同修的配合，问到主要负责单位的电话，既震慑了派出所，又救了公安人员，可见配合协调一致的力度有多大。</vt:lpstr>
      <vt:lpstr>天津市某乡 政府部门--退党，加微信  天津市某区  XX部--退党  听完所有真相  天津市某区 X长--静听真相11分钟，退党  山西省  XX官員  1分钟/18秒/1.18分钟/1.42分钟/6.03分钟...误解大法 多次全面真相 由骂到静听  山西XX市某区  XX单位--退党，记下微信  山西XX市某区某书记--退党 </vt:lpstr>
      <vt:lpstr>投影片 5</vt:lpstr>
      <vt:lpstr>投影片 6</vt:lpstr>
      <vt:lpstr>投影片 7</vt:lpstr>
      <vt:lpstr>投影片 8</vt:lpstr>
      <vt:lpstr>投影片 9</vt:lpstr>
      <vt:lpstr>投影片 10</vt:lpstr>
      <vt:lpstr>投影片 11</vt:lpstr>
      <vt:lpstr>投影片 12</vt:lpstr>
      <vt:lpstr>投影片 13</vt:lpstr>
      <vt:lpstr>投影片 14</vt:lpstr>
      <vt:lpstr>投影片 15</vt:lpstr>
      <vt:lpstr>投影片 16</vt:lpstr>
      <vt:lpstr>投影片 17</vt:lpstr>
      <vt:lpstr>投影片 18</vt:lpstr>
      <vt:lpstr>投影片 19</vt:lpstr>
      <vt:lpstr>投影片 20</vt:lpstr>
      <vt:lpstr>投影片 21</vt:lpstr>
      <vt:lpstr>投影片 22</vt:lpstr>
      <vt:lpstr>投影片 23</vt:lpstr>
      <vt:lpstr>投影片 24</vt:lpstr>
      <vt:lpstr>投影片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Windows 使用者</dc:creator>
  <cp:lastModifiedBy>tc43</cp:lastModifiedBy>
  <cp:revision>78</cp:revision>
  <dcterms:created xsi:type="dcterms:W3CDTF">2017-06-21T09:11:55Z</dcterms:created>
  <dcterms:modified xsi:type="dcterms:W3CDTF">2017-07-04T09:07:29Z</dcterms:modified>
</cp:coreProperties>
</file>