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9" r:id="rId2"/>
    <p:sldId id="328" r:id="rId3"/>
    <p:sldId id="346" r:id="rId4"/>
    <p:sldId id="256" r:id="rId5"/>
    <p:sldId id="266" r:id="rId6"/>
    <p:sldId id="267" r:id="rId7"/>
    <p:sldId id="329" r:id="rId8"/>
    <p:sldId id="341" r:id="rId9"/>
    <p:sldId id="344" r:id="rId10"/>
    <p:sldId id="343" r:id="rId11"/>
    <p:sldId id="345" r:id="rId12"/>
    <p:sldId id="312" r:id="rId13"/>
    <p:sldId id="339" r:id="rId14"/>
    <p:sldId id="310" r:id="rId15"/>
    <p:sldId id="340" r:id="rId16"/>
    <p:sldId id="313" r:id="rId17"/>
    <p:sldId id="314" r:id="rId18"/>
    <p:sldId id="320" r:id="rId19"/>
    <p:sldId id="316" r:id="rId20"/>
    <p:sldId id="318" r:id="rId21"/>
    <p:sldId id="332" r:id="rId22"/>
    <p:sldId id="319" r:id="rId23"/>
    <p:sldId id="330" r:id="rId24"/>
    <p:sldId id="321" r:id="rId25"/>
    <p:sldId id="335" r:id="rId26"/>
    <p:sldId id="336" r:id="rId27"/>
    <p:sldId id="337" r:id="rId2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0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985" autoAdjust="0"/>
  </p:normalViewPr>
  <p:slideViewPr>
    <p:cSldViewPr>
      <p:cViewPr>
        <p:scale>
          <a:sx n="71" d="100"/>
          <a:sy n="71" d="100"/>
        </p:scale>
        <p:origin x="-1124"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2017/9/15</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library.minghui.org/category/2,418,,1.ht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library.minghui.org/category/32,226,,1.htm"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zhuichaguoji.org/node/45570"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200" b="1" kern="1200" dirty="0" smtClean="0">
                <a:solidFill>
                  <a:schemeClr val="tx1"/>
                </a:solidFill>
                <a:effectLst/>
                <a:latin typeface="+mn-lt"/>
                <a:ea typeface="+mn-ea"/>
                <a:cs typeface="+mn-cs"/>
              </a:rPr>
              <a:t>專案日期：</a:t>
            </a:r>
            <a:r>
              <a:rPr lang="en-US" altLang="zh-TW" sz="1200" b="1" kern="1200" dirty="0" smtClean="0">
                <a:solidFill>
                  <a:schemeClr val="tx1"/>
                </a:solidFill>
                <a:effectLst/>
                <a:latin typeface="+mn-lt"/>
                <a:ea typeface="+mn-ea"/>
                <a:cs typeface="+mn-cs"/>
              </a:rPr>
              <a:t>2017/07/XX~XX (</a:t>
            </a:r>
            <a:r>
              <a:rPr lang="zh-TW" altLang="zh-TW" sz="1200" b="1" kern="1200" dirty="0" smtClean="0">
                <a:solidFill>
                  <a:schemeClr val="tx1"/>
                </a:solidFill>
                <a:effectLst/>
                <a:latin typeface="+mn-lt"/>
                <a:ea typeface="+mn-ea"/>
                <a:cs typeface="+mn-cs"/>
              </a:rPr>
              <a:t>當周星期一到星期三</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a:t>
            </a:fld>
            <a:endParaRPr lang="zh-TW" altLang="en-US"/>
          </a:p>
        </p:txBody>
      </p:sp>
    </p:spTree>
    <p:extLst>
      <p:ext uri="{BB962C8B-B14F-4D97-AF65-F5344CB8AC3E}">
        <p14:creationId xmlns:p14="http://schemas.microsoft.com/office/powerpoint/2010/main" val="271117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還有不讓安鍋看新唐人的</a:t>
            </a:r>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11</a:t>
            </a:fld>
            <a:endParaRPr lang="zh-TW" altLang="en-US"/>
          </a:p>
        </p:txBody>
      </p:sp>
    </p:spTree>
    <p:extLst>
      <p:ext uri="{BB962C8B-B14F-4D97-AF65-F5344CB8AC3E}">
        <p14:creationId xmlns:p14="http://schemas.microsoft.com/office/powerpoint/2010/main" val="867037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a:spLocks noGrp="1" noRot="1" noChangeAspect="1"/>
          </p:cNvSpPr>
          <p:nvPr>
            <p:ph type="sldImg"/>
          </p:nvPr>
        </p:nvSpPr>
        <p:spPr>
          <a:prstGeom prst="rect">
            <a:avLst/>
          </a:prstGeom>
        </p:spPr>
        <p:txBody>
          <a:bodyPr/>
          <a:lstStyle/>
          <a:p>
            <a:endParaRPr/>
          </a:p>
        </p:txBody>
      </p:sp>
      <p:sp>
        <p:nvSpPr>
          <p:cNvPr id="119" name="Shape 119"/>
          <p:cNvSpPr>
            <a:spLocks noGrp="1"/>
          </p:cNvSpPr>
          <p:nvPr>
            <p:ph type="body" sz="quarter" idx="1"/>
          </p:nvPr>
        </p:nvSpPr>
        <p:spPr>
          <a:prstGeom prst="rect">
            <a:avLst/>
          </a:prstGeom>
        </p:spPr>
        <p:txBody>
          <a:bodyPr/>
          <a:lstStyle/>
          <a:p>
            <a:pPr>
              <a:defRPr b="1"/>
            </a:pPr>
            <a:r>
              <a:t>省分地圖：</a:t>
            </a:r>
          </a:p>
          <a:p>
            <a:r>
              <a:t>方法與步驟</a:t>
            </a:r>
          </a:p>
          <a:p>
            <a:pPr marL="228600" indent="-228600">
              <a:buSzPct val="100000"/>
              <a:buAutoNum type="arabicPeriod"/>
            </a:pPr>
            <a:r>
              <a:t>使用Google 【圖片】搜尋該【XX省地圖】或【XX省行政地圖】，盡量找字體清楚的、大的</a:t>
            </a:r>
          </a:p>
          <a:p>
            <a:pPr marL="228600" indent="-228600">
              <a:buSzPct val="100000"/>
              <a:buAutoNum type="arabicPeriod"/>
            </a:pPr>
            <a:r>
              <a:t>變更圖片的顏色：到【word】中【】</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母親，舉報法輪功學員，結果腦中長瘤子，疼的死去活來，</a:t>
            </a:r>
            <a:r>
              <a:rPr lang="zh-TW" altLang="en-US" sz="1200" dirty="0" smtClean="0">
                <a:latin typeface="微軟正黑體" panose="020B0604030504040204" pitchFamily="34" charset="-120"/>
                <a:ea typeface="微軟正黑體" panose="020B0604030504040204" pitchFamily="34" charset="-120"/>
                <a:cs typeface="Heiti TC Light"/>
              </a:rPr>
              <a:t>咬斷自己舌根，不能進食喝水，到死時，人已瘦乾變形。</a:t>
            </a: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15</a:t>
            </a:fld>
            <a:endParaRPr lang="zh-TW" altLang="en-US"/>
          </a:p>
        </p:txBody>
      </p:sp>
    </p:spTree>
    <p:extLst>
      <p:ext uri="{BB962C8B-B14F-4D97-AF65-F5344CB8AC3E}">
        <p14:creationId xmlns:p14="http://schemas.microsoft.com/office/powerpoint/2010/main" val="3877209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針對防範辦、政法委以外的單位的眾生，可以參考看看以下切入：</a:t>
            </a:r>
          </a:p>
          <a:p>
            <a:endParaRPr lang="zh-TW" altLang="en-US" dirty="0" smtClean="0"/>
          </a:p>
          <a:p>
            <a:r>
              <a:rPr lang="zh-TW" altLang="en-US" dirty="0" smtClean="0"/>
              <a:t>您知道</a:t>
            </a:r>
            <a:r>
              <a:rPr lang="en-US" altLang="zh-TW" dirty="0" smtClean="0"/>
              <a:t>610(</a:t>
            </a:r>
            <a:r>
              <a:rPr lang="zh-TW" altLang="en-US" dirty="0" smtClean="0"/>
              <a:t>防範辦、防協辦</a:t>
            </a:r>
            <a:r>
              <a:rPr lang="en-US" altLang="zh-TW" dirty="0" smtClean="0"/>
              <a:t>) </a:t>
            </a:r>
            <a:r>
              <a:rPr lang="zh-TW" altLang="en-US" dirty="0" smtClean="0"/>
              <a:t>又被叫做死亡職位，為什麼？因為他們迫害的最凶狠，遭報的人也就越多，因為惡報死亡的非常多。</a:t>
            </a:r>
          </a:p>
          <a:p>
            <a:r>
              <a:rPr lang="zh-TW" altLang="en-US" dirty="0" smtClean="0"/>
              <a:t>但是他們不甘寂寞啊？下地獄前要把大家一起拉下水。他要死，要拉大家一起死，他知道自己已經被國際追查了，他也要讓大家一起被國際追查，多可怕啊</a:t>
            </a:r>
            <a:r>
              <a:rPr lang="en-US" altLang="zh-TW" dirty="0" smtClean="0"/>
              <a:t>! </a:t>
            </a:r>
            <a:r>
              <a:rPr lang="zh-TW" altLang="en-US" dirty="0" smtClean="0"/>
              <a:t>所以兄弟，咱們可千萬別跟著一幫轟的迫害佛法。</a:t>
            </a:r>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16</a:t>
            </a:fld>
            <a:endParaRPr lang="zh-TW" altLang="en-US"/>
          </a:p>
        </p:txBody>
      </p:sp>
    </p:spTree>
    <p:extLst>
      <p:ext uri="{BB962C8B-B14F-4D97-AF65-F5344CB8AC3E}">
        <p14:creationId xmlns:p14="http://schemas.microsoft.com/office/powerpoint/2010/main" val="2409543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en-US" altLang="zh-TW" sz="1200" b="1" kern="1200" dirty="0" smtClean="0">
                <a:solidFill>
                  <a:schemeClr val="tx1"/>
                </a:solidFill>
                <a:effectLst/>
                <a:latin typeface="+mn-lt"/>
                <a:ea typeface="+mn-ea"/>
                <a:cs typeface="+mn-cs"/>
              </a:rPr>
              <a:t>XX</a:t>
            </a:r>
            <a:r>
              <a:rPr lang="zh-TW" altLang="zh-TW" sz="1200" b="1" kern="1200" dirty="0" smtClean="0">
                <a:solidFill>
                  <a:schemeClr val="tx1"/>
                </a:solidFill>
                <a:effectLst/>
                <a:latin typeface="+mn-lt"/>
                <a:ea typeface="+mn-ea"/>
                <a:cs typeface="+mn-cs"/>
              </a:rPr>
              <a:t>省惡人恶报事例</a:t>
            </a:r>
            <a:endParaRPr lang="zh-TW" altLang="zh-TW" sz="1200" kern="1200" dirty="0" smtClean="0">
              <a:solidFill>
                <a:schemeClr val="tx1"/>
              </a:solidFill>
              <a:effectLst/>
              <a:latin typeface="+mn-lt"/>
              <a:ea typeface="+mn-ea"/>
              <a:cs typeface="+mn-cs"/>
            </a:endParaRPr>
          </a:p>
          <a:p>
            <a:r>
              <a:rPr lang="en-US" altLang="zh-TW" sz="1200" u="sng" kern="1200" dirty="0" smtClean="0">
                <a:solidFill>
                  <a:schemeClr val="tx1"/>
                </a:solidFill>
                <a:effectLst/>
                <a:latin typeface="+mn-lt"/>
                <a:ea typeface="+mn-ea"/>
                <a:cs typeface="+mn-cs"/>
                <a:hlinkClick r:id="rId3"/>
              </a:rPr>
              <a:t>http://library.minghui.org/categoryb/6,276,11,6.htm</a:t>
            </a:r>
            <a:endParaRPr lang="zh-TW" altLang="zh-TW" sz="1200" kern="1200" dirty="0" smtClean="0">
              <a:solidFill>
                <a:schemeClr val="tx1"/>
              </a:solidFill>
              <a:effectLst/>
              <a:latin typeface="+mn-lt"/>
              <a:ea typeface="+mn-ea"/>
              <a:cs typeface="+mn-cs"/>
            </a:endParaRPr>
          </a:p>
          <a:p>
            <a:endParaRPr lang="zh-TW" altLang="zh-TW" sz="1200" kern="120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18</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noRot="1" noChangeAspect="1"/>
          </p:cNvSpPr>
          <p:nvPr>
            <p:ph type="sldImg"/>
          </p:nvPr>
        </p:nvSpPr>
        <p:spPr>
          <a:prstGeom prst="rect">
            <a:avLst/>
          </a:prstGeom>
        </p:spPr>
        <p:txBody>
          <a:bodyPr/>
          <a:lstStyle/>
          <a:p>
            <a:endParaRPr/>
          </a:p>
        </p:txBody>
      </p:sp>
      <p:sp>
        <p:nvSpPr>
          <p:cNvPr id="162" name="Shape 162"/>
          <p:cNvSpPr>
            <a:spLocks noGrp="1"/>
          </p:cNvSpPr>
          <p:nvPr>
            <p:ph type="body" sz="quarter" idx="1"/>
          </p:nvPr>
        </p:nvSpPr>
        <p:spPr>
          <a:prstGeom prst="rect">
            <a:avLst/>
          </a:prstGeom>
        </p:spPr>
        <p:txBody>
          <a:bodyPr/>
          <a:lstStyle/>
          <a:p>
            <a:pPr>
              <a:defRPr b="1"/>
            </a:pPr>
            <a:r>
              <a:t>XX省惡人恶报事例</a:t>
            </a:r>
          </a:p>
          <a:p>
            <a:pPr>
              <a:defRPr u="sng">
                <a:solidFill>
                  <a:srgbClr val="0000FF"/>
                </a:solidFill>
                <a:uFill>
                  <a:solidFill>
                    <a:srgbClr val="0000FF"/>
                  </a:solidFill>
                </a:uFill>
              </a:defRPr>
            </a:pPr>
            <a:r>
              <a:rPr>
                <a:hlinkClick r:id="rId3"/>
              </a:rPr>
              <a:t>http://library.minghui.org/categoryb/6,276,11,6.htm</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noRot="1" noChangeAspect="1"/>
          </p:cNvSpPr>
          <p:nvPr>
            <p:ph type="sldImg"/>
          </p:nvPr>
        </p:nvSpPr>
        <p:spPr>
          <a:prstGeom prst="rect">
            <a:avLst/>
          </a:prstGeom>
        </p:spPr>
        <p:txBody>
          <a:bodyPr/>
          <a:lstStyle/>
          <a:p>
            <a:endParaRPr/>
          </a:p>
        </p:txBody>
      </p:sp>
      <p:sp>
        <p:nvSpPr>
          <p:cNvPr id="277" name="Shape 277"/>
          <p:cNvSpPr>
            <a:spLocks noGrp="1"/>
          </p:cNvSpPr>
          <p:nvPr>
            <p:ph type="body" sz="quarter" idx="1"/>
          </p:nvPr>
        </p:nvSpPr>
        <p:spPr>
          <a:prstGeom prst="rect">
            <a:avLst/>
          </a:prstGeom>
        </p:spPr>
        <p:txBody>
          <a:bodyPr/>
          <a:lstStyle/>
          <a:p>
            <a:pPr>
              <a:defRPr b="1"/>
            </a:pPr>
            <a:r>
              <a:t>XX省惡人恶报事例</a:t>
            </a:r>
          </a:p>
          <a:p>
            <a:pPr>
              <a:defRPr u="sng"/>
            </a:pPr>
            <a:r>
              <a:rPr>
                <a:solidFill>
                  <a:srgbClr val="0000FF"/>
                </a:solidFill>
                <a:uFill>
                  <a:solidFill>
                    <a:srgbClr val="0000FF"/>
                  </a:solidFill>
                </a:uFill>
                <a:hlinkClick r:id="rId3"/>
              </a:rPr>
              <a:t>http://library.minghui.org/categoryb/6,276,11,6.htm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2</a:t>
            </a:fld>
            <a:endParaRPr lang="zh-TW" altLang="en-US"/>
          </a:p>
        </p:txBody>
      </p:sp>
    </p:spTree>
    <p:extLst>
      <p:ext uri="{BB962C8B-B14F-4D97-AF65-F5344CB8AC3E}">
        <p14:creationId xmlns:p14="http://schemas.microsoft.com/office/powerpoint/2010/main" val="1749521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你們的同行   也是六一零人員：好多人都知道繼續趕這個迫害好人的事情非常的危險</a:t>
            </a:r>
            <a:endParaRPr lang="en-US" altLang="zh-TW" dirty="0" smtClean="0"/>
          </a:p>
          <a:p>
            <a:r>
              <a:rPr lang="zh-TW" altLang="en-US" dirty="0" smtClean="0"/>
              <a:t>就像抱著一個定時炸彈   說不訂哪天就爆了</a:t>
            </a:r>
            <a:endParaRPr lang="en-US" altLang="zh-TW" dirty="0" smtClean="0"/>
          </a:p>
          <a:p>
            <a:r>
              <a:rPr lang="zh-TW" altLang="en-US" dirty="0" smtClean="0"/>
              <a:t>因為大家都看到那些積極參與迫害法輪功的人   一個個遭了惡報   不然偶然的一個人兩個人   是接二連三的   而且很多惡報的形勢非常慘烈 </a:t>
            </a:r>
            <a:endParaRPr lang="en-US" altLang="zh-TW" dirty="0" smtClean="0"/>
          </a:p>
          <a:p>
            <a:r>
              <a:rPr lang="zh-TW" altLang="en-US" dirty="0" smtClean="0"/>
              <a:t>甚至殃及家人   我們告訴您這些     是希望您千萬不要被中共騙了   在迫害佛法中也毀了自己</a:t>
            </a:r>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a:t>
            </a:fld>
            <a:endParaRPr lang="zh-TW" altLang="en-US"/>
          </a:p>
        </p:txBody>
      </p:sp>
    </p:spTree>
    <p:extLst>
      <p:ext uri="{BB962C8B-B14F-4D97-AF65-F5344CB8AC3E}">
        <p14:creationId xmlns:p14="http://schemas.microsoft.com/office/powerpoint/2010/main" val="2755465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b="1" kern="1200" dirty="0" smtClean="0">
                <a:solidFill>
                  <a:schemeClr val="tx1"/>
                </a:solidFill>
                <a:effectLst/>
                <a:latin typeface="+mn-lt"/>
                <a:ea typeface="+mn-ea"/>
                <a:cs typeface="+mn-cs"/>
              </a:rPr>
              <a:t>省分圖片</a:t>
            </a:r>
            <a:endParaRPr lang="zh-TW" altLang="zh-TW" sz="1200" kern="1200" dirty="0" smtClean="0">
              <a:solidFill>
                <a:schemeClr val="tx1"/>
              </a:solidFill>
              <a:effectLst/>
              <a:latin typeface="+mn-lt"/>
              <a:ea typeface="+mn-ea"/>
              <a:cs typeface="+mn-cs"/>
            </a:endParaRPr>
          </a:p>
          <a:p>
            <a:r>
              <a:rPr lang="zh-TW" altLang="zh-TW" sz="1200" b="1" kern="1200" dirty="0" smtClean="0">
                <a:solidFill>
                  <a:schemeClr val="tx1"/>
                </a:solidFill>
                <a:effectLst/>
                <a:latin typeface="+mn-lt"/>
                <a:ea typeface="+mn-ea"/>
                <a:cs typeface="+mn-cs"/>
              </a:rPr>
              <a:t>方法：</a:t>
            </a:r>
            <a:r>
              <a:rPr lang="en-US" altLang="zh-TW" sz="1200" b="1" kern="1200" dirty="0" smtClean="0">
                <a:solidFill>
                  <a:schemeClr val="tx1"/>
                </a:solidFill>
                <a:effectLst/>
                <a:latin typeface="+mn-lt"/>
                <a:ea typeface="+mn-ea"/>
                <a:cs typeface="+mn-cs"/>
              </a:rPr>
              <a:t>Google</a:t>
            </a:r>
            <a:r>
              <a:rPr lang="zh-TW" altLang="zh-TW" sz="1200" b="1" kern="1200" dirty="0" smtClean="0">
                <a:solidFill>
                  <a:schemeClr val="tx1"/>
                </a:solidFill>
                <a:effectLst/>
                <a:latin typeface="+mn-lt"/>
                <a:ea typeface="+mn-ea"/>
                <a:cs typeface="+mn-cs"/>
              </a:rPr>
              <a:t>搜尋省份名稱 </a:t>
            </a:r>
            <a:r>
              <a:rPr lang="en-US" altLang="zh-TW" sz="1200" b="1" kern="1200" dirty="0" smtClean="0">
                <a:solidFill>
                  <a:schemeClr val="tx1"/>
                </a:solidFill>
                <a:effectLst/>
                <a:latin typeface="+mn-lt"/>
                <a:ea typeface="+mn-ea"/>
                <a:cs typeface="+mn-cs"/>
              </a:rPr>
              <a:t>(</a:t>
            </a:r>
            <a:r>
              <a:rPr lang="zh-TW" altLang="zh-TW" sz="1200" b="1" kern="1200" dirty="0" smtClean="0">
                <a:solidFill>
                  <a:schemeClr val="tx1"/>
                </a:solidFill>
                <a:effectLst/>
                <a:latin typeface="+mn-lt"/>
                <a:ea typeface="+mn-ea"/>
                <a:cs typeface="+mn-cs"/>
              </a:rPr>
              <a:t>維基百科</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4</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受迫害人数的省市分布</a:t>
            </a:r>
          </a:p>
          <a:p>
            <a:r>
              <a:rPr lang="en-US" altLang="zh-TW" sz="1200" u="sng" kern="1200" dirty="0" smtClean="0">
                <a:solidFill>
                  <a:schemeClr val="tx1"/>
                </a:solidFill>
                <a:effectLst/>
                <a:latin typeface="+mn-lt"/>
                <a:ea typeface="+mn-ea"/>
                <a:cs typeface="+mn-cs"/>
                <a:hlinkClick r:id="rId3"/>
              </a:rPr>
              <a:t>http://library.minghui.org/category/2,418,,1.htm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受迫害致死案例</a:t>
            </a:r>
          </a:p>
          <a:p>
            <a:r>
              <a:rPr lang="en-US" altLang="zh-TW" sz="1200" u="sng" kern="1200" dirty="0" smtClean="0">
                <a:solidFill>
                  <a:schemeClr val="tx1"/>
                </a:solidFill>
                <a:effectLst/>
                <a:latin typeface="+mn-lt"/>
                <a:ea typeface="+mn-ea"/>
                <a:cs typeface="+mn-cs"/>
                <a:hlinkClick r:id="rId4"/>
              </a:rPr>
              <a:t>http://library.minghui.org/category/32,226,,1.htm</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5</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kern="1200" dirty="0" smtClean="0">
                <a:solidFill>
                  <a:schemeClr val="tx1"/>
                </a:solidFill>
                <a:effectLst/>
                <a:latin typeface="+mn-lt"/>
                <a:ea typeface="+mn-ea"/>
                <a:cs typeface="+mn-cs"/>
              </a:rPr>
              <a:t>追查國際公布的參與活摘醫院名單</a:t>
            </a:r>
          </a:p>
          <a:p>
            <a:r>
              <a:rPr lang="en-US" altLang="zh-TW" sz="1200" u="sng" kern="1200" dirty="0" smtClean="0">
                <a:solidFill>
                  <a:schemeClr val="tx1"/>
                </a:solidFill>
                <a:effectLst/>
                <a:latin typeface="+mn-lt"/>
                <a:ea typeface="+mn-ea"/>
                <a:cs typeface="+mn-cs"/>
                <a:hlinkClick r:id="rId3"/>
              </a:rPr>
              <a:t>http://www.zhuichaguoji.org/node/45570</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往下到網頁中間可以找到各省份的</a:t>
            </a: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6</a:t>
            </a:fld>
            <a:endParaRPr lang="zh-TW" altLang="en-US"/>
          </a:p>
        </p:txBody>
      </p:sp>
    </p:spTree>
    <p:extLst>
      <p:ext uri="{BB962C8B-B14F-4D97-AF65-F5344CB8AC3E}">
        <p14:creationId xmlns:p14="http://schemas.microsoft.com/office/powerpoint/2010/main" val="1947535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針對防範辦、政法委以外的單位的眾生，可以參考看看以下切入：</a:t>
            </a:r>
          </a:p>
          <a:p>
            <a:endParaRPr lang="zh-TW" altLang="en-US" dirty="0" smtClean="0"/>
          </a:p>
          <a:p>
            <a:r>
              <a:rPr lang="zh-TW" altLang="en-US" dirty="0" smtClean="0"/>
              <a:t>您知道</a:t>
            </a:r>
            <a:r>
              <a:rPr lang="en-US" altLang="zh-TW" dirty="0" smtClean="0"/>
              <a:t>610(</a:t>
            </a:r>
            <a:r>
              <a:rPr lang="zh-TW" altLang="en-US" dirty="0" smtClean="0"/>
              <a:t>防範辦、防協辦</a:t>
            </a:r>
            <a:r>
              <a:rPr lang="en-US" altLang="zh-TW" dirty="0" smtClean="0"/>
              <a:t>) </a:t>
            </a:r>
            <a:r>
              <a:rPr lang="zh-TW" altLang="en-US" dirty="0" smtClean="0"/>
              <a:t>又被叫做死亡職位，為什麼？因為他們迫害的最凶狠，遭報的人也就越多，因為惡報死亡的非常多。</a:t>
            </a:r>
          </a:p>
          <a:p>
            <a:r>
              <a:rPr lang="zh-TW" altLang="en-US" dirty="0" smtClean="0"/>
              <a:t>但是他們不甘寂寞啊？下地獄前要把大家一起拉下水。他要死，要拉大家一起死，他知道自己已經被國際追查了，他也要讓大家一起被國際追查，多可怕啊</a:t>
            </a:r>
            <a:r>
              <a:rPr lang="en-US" altLang="zh-TW" dirty="0" smtClean="0"/>
              <a:t>! </a:t>
            </a:r>
            <a:r>
              <a:rPr lang="zh-TW" altLang="en-US" dirty="0" smtClean="0"/>
              <a:t>所以兄弟，咱們可千萬別跟著一幫轟的迫害佛法。</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7</a:t>
            </a:fld>
            <a:endParaRPr lang="zh-TW" altLang="en-US"/>
          </a:p>
        </p:txBody>
      </p:sp>
    </p:spTree>
    <p:extLst>
      <p:ext uri="{BB962C8B-B14F-4D97-AF65-F5344CB8AC3E}">
        <p14:creationId xmlns:p14="http://schemas.microsoft.com/office/powerpoint/2010/main" val="570853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先用陝西省這個部分拉近距離    在說習主席也在跟江澤民的迫害法輪功政策做切割</a:t>
            </a:r>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8</a:t>
            </a:fld>
            <a:endParaRPr lang="zh-TW" altLang="en-US"/>
          </a:p>
        </p:txBody>
      </p:sp>
    </p:spTree>
    <p:extLst>
      <p:ext uri="{BB962C8B-B14F-4D97-AF65-F5344CB8AC3E}">
        <p14:creationId xmlns:p14="http://schemas.microsoft.com/office/powerpoint/2010/main" val="2347991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10</a:t>
            </a:fld>
            <a:endParaRPr lang="zh-TW" altLang="en-US"/>
          </a:p>
        </p:txBody>
      </p:sp>
    </p:spTree>
    <p:extLst>
      <p:ext uri="{BB962C8B-B14F-4D97-AF65-F5344CB8AC3E}">
        <p14:creationId xmlns:p14="http://schemas.microsoft.com/office/powerpoint/2010/main" val="900795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520" y="5744822"/>
            <a:ext cx="9168520" cy="1113178"/>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2017/09/18~27(</a:t>
            </a:r>
            <a:r>
              <a:rPr lang="zh-TW" altLang="en-US" sz="3200" b="1" dirty="0" smtClean="0">
                <a:solidFill>
                  <a:schemeClr val="bg1"/>
                </a:solidFill>
                <a:latin typeface="微軟正黑體" panose="020B0604030504040204" pitchFamily="34" charset="-120"/>
                <a:ea typeface="微軟正黑體" panose="020B0604030504040204" pitchFamily="34" charset="-120"/>
              </a:rPr>
              <a:t>播打兩周</a:t>
            </a:r>
            <a:r>
              <a:rPr lang="en-US" altLang="zh-TW" sz="3200" b="1" dirty="0" smtClean="0">
                <a:solidFill>
                  <a:schemeClr val="bg1"/>
                </a:solidFill>
                <a:latin typeface="微軟正黑體" panose="020B0604030504040204" pitchFamily="34" charset="-120"/>
                <a:ea typeface="微軟正黑體" panose="020B0604030504040204" pitchFamily="34" charset="-120"/>
              </a:rPr>
              <a:t>)  </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RTC</a:t>
            </a:r>
            <a:r>
              <a:rPr lang="zh-TW" altLang="zh-TW" sz="3200" b="1" dirty="0" smtClean="0">
                <a:solidFill>
                  <a:schemeClr val="bg1"/>
                </a:solidFill>
                <a:latin typeface="微軟正黑體" panose="020B0604030504040204" pitchFamily="34" charset="-120"/>
                <a:ea typeface="微軟正黑體" panose="020B0604030504040204" pitchFamily="34" charset="-120"/>
              </a:rPr>
              <a:t>專案</a:t>
            </a:r>
            <a:r>
              <a:rPr lang="zh-CN" altLang="zh-TW" sz="3200" b="1" dirty="0" smtClean="0">
                <a:solidFill>
                  <a:schemeClr val="bg1"/>
                </a:solidFill>
                <a:latin typeface="微軟正黑體" panose="020B0604030504040204" pitchFamily="34" charset="-120"/>
                <a:ea typeface="微軟正黑體" panose="020B0604030504040204" pitchFamily="34" charset="-120"/>
              </a:rPr>
              <a:t>說明參考資料</a:t>
            </a:r>
            <a:endParaRPr lang="en-US" altLang="zh-CN" sz="3200" b="1" dirty="0" smtClean="0">
              <a:solidFill>
                <a:schemeClr val="bg1"/>
              </a:solidFill>
              <a:latin typeface="微軟正黑體" panose="020B0604030504040204" pitchFamily="34" charset="-120"/>
              <a:ea typeface="微軟正黑體" panose="020B0604030504040204" pitchFamily="34" charset="-120"/>
            </a:endParaRPr>
          </a:p>
        </p:txBody>
      </p:sp>
      <p:pic>
        <p:nvPicPr>
          <p:cNvPr id="4" name="Picture 3"/>
          <p:cNvPicPr>
            <a:picLocks noChangeAspect="1"/>
          </p:cNvPicPr>
          <p:nvPr/>
        </p:nvPicPr>
        <p:blipFill>
          <a:blip r:embed="rId3"/>
          <a:stretch>
            <a:fillRect/>
          </a:stretch>
        </p:blipFill>
        <p:spPr>
          <a:xfrm>
            <a:off x="-36512" y="-4774"/>
            <a:ext cx="9180512" cy="5738030"/>
          </a:xfrm>
          <a:prstGeom prst="rect">
            <a:avLst/>
          </a:prstGeom>
        </p:spPr>
      </p:pic>
    </p:spTree>
    <p:extLst>
      <p:ext uri="{BB962C8B-B14F-4D97-AF65-F5344CB8AC3E}">
        <p14:creationId xmlns:p14="http://schemas.microsoft.com/office/powerpoint/2010/main" val="4823600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9-3. 長沙市官員惡報實例"/>
          <p:cNvSpPr txBox="1"/>
          <p:nvPr/>
        </p:nvSpPr>
        <p:spPr>
          <a:xfrm>
            <a:off x="2627783" y="1032809"/>
            <a:ext cx="6180256" cy="1631214"/>
          </a:xfrm>
          <a:prstGeom prst="rect">
            <a:avLst/>
          </a:prstGeom>
          <a:noFill/>
          <a:ln w="3175" cap="flat">
            <a:solidFill>
              <a:schemeClr val="tx1"/>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r>
              <a:rPr lang="zh-TW" altLang="en-US" sz="2000" dirty="0" smtClean="0">
                <a:latin typeface="微軟正黑體" panose="020B0604030504040204" pitchFamily="34" charset="-120"/>
                <a:ea typeface="微軟正黑體" panose="020B0604030504040204" pitchFamily="34" charset="-120"/>
                <a:cs typeface="Heiti TC Light"/>
              </a:rPr>
              <a:t>公安部副部長、央視副台長，</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李東生，</a:t>
            </a:r>
            <a:endPar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2</a:t>
            </a:r>
            <a:r>
              <a:rPr lang="en-US" altLang="zh-TW" sz="2000" dirty="0" smtClean="0">
                <a:latin typeface="微軟正黑體" panose="020B0604030504040204" pitchFamily="34" charset="-120"/>
                <a:ea typeface="微軟正黑體" panose="020B0604030504040204" pitchFamily="34" charset="-120"/>
                <a:cs typeface="Heiti TC Light"/>
              </a:rPr>
              <a:t>016</a:t>
            </a:r>
            <a:r>
              <a:rPr lang="zh-TW" altLang="en-US" sz="2000" dirty="0">
                <a:latin typeface="微軟正黑體" panose="020B0604030504040204" pitchFamily="34" charset="-120"/>
                <a:ea typeface="微軟正黑體" panose="020B0604030504040204" pitchFamily="34" charset="-120"/>
                <a:cs typeface="Heiti TC Light"/>
              </a:rPr>
              <a:t>年1月</a:t>
            </a:r>
            <a:r>
              <a:rPr lang="en-US" altLang="zh-TW" sz="2000" dirty="0">
                <a:latin typeface="微軟正黑體" panose="020B0604030504040204" pitchFamily="34" charset="-120"/>
                <a:ea typeface="微軟正黑體" panose="020B0604030504040204" pitchFamily="34" charset="-120"/>
                <a:cs typeface="Heiti TC Light"/>
              </a:rPr>
              <a:t>12</a:t>
            </a:r>
            <a:r>
              <a:rPr lang="zh-TW" altLang="en-US" sz="2000" dirty="0">
                <a:latin typeface="微軟正黑體" panose="020B0604030504040204" pitchFamily="34" charset="-120"/>
                <a:ea typeface="微軟正黑體" panose="020B0604030504040204" pitchFamily="34" charset="-120"/>
                <a:cs typeface="Heiti TC Light"/>
              </a:rPr>
              <a:t>日</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獲刑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sz="2000" b="1" dirty="0">
                <a:solidFill>
                  <a:srgbClr val="FF0000"/>
                </a:solidFill>
                <a:latin typeface="微軟正黑體" panose="020B0604030504040204" pitchFamily="34" charset="-120"/>
                <a:ea typeface="微軟正黑體" panose="020B0604030504040204" pitchFamily="34" charset="-120"/>
                <a:cs typeface="Heiti TC Light"/>
              </a:rPr>
              <a:t>，沒收非法所得</a:t>
            </a:r>
            <a:r>
              <a:rPr lang="en-US" altLang="zh-TW" sz="2000" b="1" dirty="0">
                <a:solidFill>
                  <a:srgbClr val="FF0000"/>
                </a:solidFill>
                <a:latin typeface="微軟正黑體" panose="020B0604030504040204" pitchFamily="34" charset="-120"/>
                <a:ea typeface="微軟正黑體" panose="020B0604030504040204" pitchFamily="34" charset="-120"/>
                <a:cs typeface="Heiti TC Light"/>
              </a:rPr>
              <a:t>100</a:t>
            </a:r>
            <a:r>
              <a:rPr lang="zh-TW" altLang="en-US" sz="2000" b="1" dirty="0">
                <a:solidFill>
                  <a:srgbClr val="FF0000"/>
                </a:solidFill>
                <a:latin typeface="微軟正黑體" panose="020B0604030504040204" pitchFamily="34" charset="-120"/>
                <a:ea typeface="微軟正黑體" panose="020B0604030504040204" pitchFamily="34" charset="-120"/>
                <a:cs typeface="Heiti TC Light"/>
              </a:rPr>
              <a:t>萬元</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sz="2000" b="1" u="sng"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導演</a:t>
            </a:r>
            <a:r>
              <a:rPr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cs typeface="Heiti TC Light"/>
              </a:rPr>
              <a:t>天安門自焚栽贓</a:t>
            </a:r>
            <a:r>
              <a:rPr lang="zh-TW" altLang="en-US" sz="2000" b="1" u="sng"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案等</a:t>
            </a:r>
            <a:endParaRPr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4" name="9-3. 長沙市官員惡報實例"/>
          <p:cNvSpPr txBox="1"/>
          <p:nvPr/>
        </p:nvSpPr>
        <p:spPr>
          <a:xfrm>
            <a:off x="13400" y="187524"/>
            <a:ext cx="913060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sz="2400" dirty="0" smtClean="0"/>
              <a:t> 8-1【</a:t>
            </a:r>
            <a:r>
              <a:rPr lang="zh-TW" altLang="en-US" sz="2400" dirty="0"/>
              <a:t>明慧網</a:t>
            </a:r>
            <a:r>
              <a:rPr lang="en-US" altLang="zh-TW" sz="2400" dirty="0"/>
              <a:t>】</a:t>
            </a:r>
            <a:r>
              <a:rPr lang="zh-TW" altLang="en-US" sz="2400" dirty="0"/>
              <a:t>誹謗法輪功 </a:t>
            </a:r>
            <a:r>
              <a:rPr lang="zh-TW" altLang="en-US" sz="2400" dirty="0" smtClean="0"/>
              <a:t> 中國</a:t>
            </a:r>
            <a:r>
              <a:rPr lang="en-US" altLang="zh-TW" sz="2400" dirty="0" smtClean="0"/>
              <a:t>26</a:t>
            </a:r>
            <a:r>
              <a:rPr lang="zh-TW" altLang="en-US" sz="2400" dirty="0"/>
              <a:t>名</a:t>
            </a:r>
            <a:r>
              <a:rPr lang="zh-TW" altLang="en-US" sz="2400" dirty="0" smtClean="0"/>
              <a:t>廣</a:t>
            </a:r>
            <a:r>
              <a:rPr lang="zh-TW" altLang="en-US" sz="2400" dirty="0"/>
              <a:t>電官員遭</a:t>
            </a:r>
            <a:r>
              <a:rPr lang="zh-TW" altLang="en-US" sz="2400" dirty="0" smtClean="0"/>
              <a:t>惡報</a:t>
            </a:r>
            <a:endParaRPr lang="zh-TW" altLang="en-US" sz="2400" dirty="0"/>
          </a:p>
        </p:txBody>
      </p:sp>
      <p:sp>
        <p:nvSpPr>
          <p:cNvPr id="9" name="矩形 8"/>
          <p:cNvSpPr/>
          <p:nvPr/>
        </p:nvSpPr>
        <p:spPr>
          <a:xfrm>
            <a:off x="2627784" y="2860913"/>
            <a:ext cx="6180255" cy="1477328"/>
          </a:xfrm>
          <a:prstGeom prst="rect">
            <a:avLst/>
          </a:prstGeom>
          <a:ln w="3175">
            <a:solidFill>
              <a:schemeClr val="tx1"/>
            </a:solidFill>
          </a:ln>
        </p:spPr>
        <p:txBody>
          <a:bodyPr wrap="square">
            <a:spAutoFit/>
          </a:bodyPr>
          <a:lstStyle/>
          <a:p>
            <a:r>
              <a:rPr lang="zh-TW" altLang="en-US" dirty="0" smtClean="0">
                <a:latin typeface="微軟正黑體" panose="020B0604030504040204" pitchFamily="34" charset="-120"/>
                <a:ea typeface="微軟正黑體" panose="020B0604030504040204" pitchFamily="34" charset="-120"/>
                <a:cs typeface="Heiti TC Light"/>
              </a:rPr>
              <a:t>遼寧</a:t>
            </a:r>
            <a:r>
              <a:rPr lang="zh-TW" altLang="en-US" dirty="0">
                <a:latin typeface="微軟正黑體" panose="020B0604030504040204" pitchFamily="34" charset="-120"/>
                <a:ea typeface="微軟正黑體" panose="020B0604030504040204" pitchFamily="34" charset="-120"/>
                <a:cs typeface="Heiti TC Light"/>
              </a:rPr>
              <a:t>廣播電視台原台</a:t>
            </a:r>
            <a:r>
              <a:rPr lang="zh-TW" altLang="en-US" dirty="0" smtClean="0">
                <a:latin typeface="微軟正黑體" panose="020B0604030504040204" pitchFamily="34" charset="-120"/>
                <a:ea typeface="微軟正黑體" panose="020B0604030504040204" pitchFamily="34" charset="-120"/>
                <a:cs typeface="Heiti TC Light"/>
              </a:rPr>
              <a:t>長，</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史聯文，</a:t>
            </a:r>
            <a:endParaRPr lang="en-US" altLang="zh-TW"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2014</a:t>
            </a:r>
            <a:r>
              <a:rPr lang="zh-TW" altLang="en-US" dirty="0" smtClean="0">
                <a:latin typeface="微軟正黑體" panose="020B0604030504040204" pitchFamily="34" charset="-120"/>
                <a:ea typeface="微軟正黑體" panose="020B0604030504040204" pitchFamily="34" charset="-120"/>
                <a:cs typeface="Heiti TC Light"/>
              </a:rPr>
              <a:t>年</a:t>
            </a:r>
            <a:r>
              <a:rPr lang="en-US" altLang="zh-TW" dirty="0" smtClean="0">
                <a:latin typeface="微軟正黑體" panose="020B0604030504040204" pitchFamily="34" charset="-120"/>
                <a:ea typeface="微軟正黑體" panose="020B0604030504040204" pitchFamily="34" charset="-120"/>
                <a:cs typeface="Heiti TC Light"/>
              </a:rPr>
              <a:t>7</a:t>
            </a:r>
            <a:r>
              <a:rPr lang="zh-TW" altLang="en-US" dirty="0" smtClean="0">
                <a:latin typeface="微軟正黑體" panose="020B0604030504040204" pitchFamily="34" charset="-120"/>
                <a:ea typeface="微軟正黑體" panose="020B0604030504040204" pitchFamily="34" charset="-120"/>
                <a:cs typeface="Heiti TC Light"/>
              </a:rPr>
              <a:t>月</a:t>
            </a:r>
            <a:r>
              <a:rPr lang="en-US" altLang="zh-TW" dirty="0" smtClean="0">
                <a:latin typeface="微軟正黑體" panose="020B0604030504040204" pitchFamily="34" charset="-120"/>
                <a:ea typeface="微軟正黑體" panose="020B0604030504040204" pitchFamily="34" charset="-120"/>
                <a:cs typeface="Heiti TC Light"/>
              </a:rPr>
              <a:t>21</a:t>
            </a:r>
            <a:r>
              <a:rPr lang="zh-TW" altLang="en-US" dirty="0" smtClean="0">
                <a:latin typeface="微軟正黑體" panose="020B0604030504040204" pitchFamily="34" charset="-120"/>
                <a:ea typeface="微軟正黑體" panose="020B0604030504040204" pitchFamily="34" charset="-120"/>
                <a:cs typeface="Heiti TC Light"/>
              </a:rPr>
              <a:t>日</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被判</a:t>
            </a:r>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無期徒刑，沒收</a:t>
            </a:r>
            <a:r>
              <a:rPr lang="zh-TW" altLang="en-US" b="1" dirty="0">
                <a:solidFill>
                  <a:srgbClr val="FF0000"/>
                </a:solidFill>
                <a:latin typeface="微軟正黑體" panose="020B0604030504040204" pitchFamily="34" charset="-120"/>
                <a:ea typeface="微軟正黑體" panose="020B0604030504040204" pitchFamily="34" charset="-120"/>
                <a:cs typeface="Heiti TC Light"/>
              </a:rPr>
              <a:t>個人全部</a:t>
            </a:r>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財產</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長期編排</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並轉播中央廣播電視台及其它省市廣播</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電視台</a:t>
            </a:r>
            <a:endParaRPr lang="en-US" altLang="zh-TW"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醜化、污</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衊法輪功的新聞、視頻等毒害眾生。</a:t>
            </a:r>
            <a:endParaRPr lang="en-US" altLang="zh-TW"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2050" name="Picture 2" descr="「李東生 大紀元」的圖片搜尋結果"/>
          <p:cNvPicPr>
            <a:picLocks noChangeAspect="1" noChangeArrowheads="1"/>
          </p:cNvPicPr>
          <p:nvPr/>
        </p:nvPicPr>
        <p:blipFill rotWithShape="1">
          <a:blip r:embed="rId3">
            <a:extLst>
              <a:ext uri="{28A0092B-C50C-407E-A947-70E740481C1C}">
                <a14:useLocalDpi xmlns:a14="http://schemas.microsoft.com/office/drawing/2010/main" val="0"/>
              </a:ext>
            </a:extLst>
          </a:blip>
          <a:srcRect l="14181" t="17361" r="18992" b="10768"/>
          <a:stretch/>
        </p:blipFill>
        <p:spPr bwMode="auto">
          <a:xfrm>
            <a:off x="251520" y="1043608"/>
            <a:ext cx="2232248" cy="16004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p:cNvPicPr>
          <p:nvPr/>
        </p:nvPicPr>
        <p:blipFill>
          <a:blip r:embed="rId4"/>
          <a:stretch>
            <a:fillRect/>
          </a:stretch>
        </p:blipFill>
        <p:spPr>
          <a:xfrm>
            <a:off x="223222" y="2849498"/>
            <a:ext cx="2260546" cy="167016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0" name="矩形 9"/>
          <p:cNvSpPr/>
          <p:nvPr/>
        </p:nvSpPr>
        <p:spPr>
          <a:xfrm>
            <a:off x="2660776" y="4698993"/>
            <a:ext cx="6168423" cy="2092881"/>
          </a:xfrm>
          <a:prstGeom prst="rect">
            <a:avLst/>
          </a:prstGeom>
          <a:ln>
            <a:solidFill>
              <a:schemeClr val="tx1"/>
            </a:solidFill>
          </a:ln>
        </p:spPr>
        <p:txBody>
          <a:bodyPr wrap="square">
            <a:spAutoFit/>
          </a:bodyPr>
          <a:lstStyle/>
          <a:p>
            <a:r>
              <a:rPr lang="zh-TW" altLang="en-US" dirty="0">
                <a:latin typeface="微軟正黑體" panose="020B0604030504040204" pitchFamily="34" charset="-120"/>
                <a:ea typeface="微軟正黑體" panose="020B0604030504040204" pitchFamily="34" charset="-120"/>
                <a:cs typeface="Heiti TC Light"/>
              </a:rPr>
              <a:t>重慶市廣</a:t>
            </a:r>
            <a:r>
              <a:rPr lang="zh-TW" altLang="en-US" dirty="0" smtClean="0">
                <a:latin typeface="微軟正黑體" panose="020B0604030504040204" pitchFamily="34" charset="-120"/>
                <a:ea typeface="微軟正黑體" panose="020B0604030504040204" pitchFamily="34" charset="-120"/>
                <a:cs typeface="Heiti TC Light"/>
              </a:rPr>
              <a:t>電局局長，</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張小川 </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左</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endParaRPr lang="en-US" altLang="zh-TW" b="1" dirty="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2015/7/13</a:t>
            </a:r>
            <a:r>
              <a:rPr lang="zh-TW" altLang="en-US" dirty="0" smtClean="0">
                <a:latin typeface="微軟正黑體" panose="020B0604030504040204" pitchFamily="34" charset="-120"/>
                <a:ea typeface="微軟正黑體" panose="020B0604030504040204" pitchFamily="34" charset="-120"/>
                <a:cs typeface="Heiti TC Light"/>
              </a:rPr>
              <a:t> </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判</a:t>
            </a:r>
            <a:r>
              <a:rPr lang="zh-TW" altLang="en-US" sz="2000" b="1" dirty="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a:solidFill>
                  <a:srgbClr val="FF0000"/>
                </a:solidFill>
                <a:latin typeface="微軟正黑體" panose="020B0604030504040204" pitchFamily="34" charset="-120"/>
                <a:ea typeface="微軟正黑體" panose="020B0604030504040204" pitchFamily="34" charset="-120"/>
                <a:cs typeface="Heiti TC Light"/>
              </a:rPr>
              <a:t>17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b="1" dirty="0">
                <a:solidFill>
                  <a:srgbClr val="FF0000"/>
                </a:solidFill>
                <a:latin typeface="微軟正黑體" panose="020B0604030504040204" pitchFamily="34" charset="-120"/>
                <a:ea typeface="微軟正黑體" panose="020B0604030504040204" pitchFamily="34" charset="-120"/>
                <a:cs typeface="Heiti TC Light"/>
              </a:rPr>
              <a:t>兒子吸毒死亡</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其弟</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張天生</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右</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dirty="0" smtClean="0">
                <a:latin typeface="微軟正黑體" panose="020B0604030504040204" pitchFamily="34" charset="-120"/>
                <a:ea typeface="微軟正黑體" panose="020B0604030504040204" pitchFamily="34" charset="-120"/>
                <a:cs typeface="Heiti TC Light"/>
              </a:rPr>
              <a:t>被判處</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12</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smtClean="0">
              <a:latin typeface="微軟正黑體" panose="020B0604030504040204" pitchFamily="34" charset="-120"/>
              <a:ea typeface="微軟正黑體" panose="020B0604030504040204" pitchFamily="34" charset="-120"/>
              <a:cs typeface="Heiti TC Light"/>
            </a:endParaRPr>
          </a:p>
          <a:p>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重慶</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廣電系統的大小頭目、電台、電視台記者、編輯、節目主持、網絡公司大小頭目們</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，多次</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開會部署編造謊言的具體方法，為迫害法輪</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功製造</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邪惡的輿論環境</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a:t>
            </a:r>
            <a:endPar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13" name="Picture 7"/>
          <p:cNvPicPr>
            <a:picLocks noChangeAspect="1"/>
          </p:cNvPicPr>
          <p:nvPr/>
        </p:nvPicPr>
        <p:blipFill>
          <a:blip r:embed="rId5"/>
          <a:stretch>
            <a:fillRect/>
          </a:stretch>
        </p:blipFill>
        <p:spPr>
          <a:xfrm>
            <a:off x="223222" y="4725144"/>
            <a:ext cx="2229670" cy="1681027"/>
          </a:xfrm>
          <a:prstGeom prst="rect">
            <a:avLst/>
          </a:prstGeom>
        </p:spPr>
      </p:pic>
    </p:spTree>
    <p:extLst>
      <p:ext uri="{BB962C8B-B14F-4D97-AF65-F5344CB8AC3E}">
        <p14:creationId xmlns:p14="http://schemas.microsoft.com/office/powerpoint/2010/main" val="1998763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9-3. 長沙市官員惡報實例"/>
          <p:cNvSpPr txBox="1"/>
          <p:nvPr/>
        </p:nvSpPr>
        <p:spPr>
          <a:xfrm>
            <a:off x="2123728" y="898848"/>
            <a:ext cx="6690953" cy="1323437"/>
          </a:xfrm>
          <a:prstGeom prst="rect">
            <a:avLst/>
          </a:prstGeom>
          <a:noFill/>
          <a:ln w="3175" cap="flat">
            <a:solidFill>
              <a:schemeClr val="tx1"/>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r>
              <a:rPr lang="zh-TW" altLang="en-US" sz="2000" b="1" dirty="0">
                <a:latin typeface="微軟正黑體" panose="020B0604030504040204" pitchFamily="34" charset="-120"/>
                <a:ea typeface="微軟正黑體" panose="020B0604030504040204" pitchFamily="34" charset="-120"/>
              </a:rPr>
              <a:t>重慶廣播電視集團黨委書記、</a:t>
            </a:r>
            <a:r>
              <a:rPr lang="zh-TW" altLang="en-US" sz="2000" b="1" dirty="0" smtClean="0">
                <a:latin typeface="微軟正黑體" panose="020B0604030504040204" pitchFamily="34" charset="-120"/>
                <a:ea typeface="微軟正黑體" panose="020B0604030504040204" pitchFamily="34" charset="-120"/>
              </a:rPr>
              <a:t>總裁，</a:t>
            </a:r>
            <a:r>
              <a:rPr lang="zh-TW" altLang="en-US" sz="2000" b="1" dirty="0" smtClean="0">
                <a:solidFill>
                  <a:srgbClr val="0070C0"/>
                </a:solidFill>
                <a:latin typeface="微軟正黑體" panose="020B0604030504040204" pitchFamily="34" charset="-120"/>
                <a:ea typeface="微軟正黑體" panose="020B0604030504040204" pitchFamily="34" charset="-120"/>
              </a:rPr>
              <a:t>李</a:t>
            </a:r>
            <a:r>
              <a:rPr lang="zh-TW" altLang="en-US" sz="2000" b="1" dirty="0">
                <a:solidFill>
                  <a:srgbClr val="0070C0"/>
                </a:solidFill>
                <a:latin typeface="微軟正黑體" panose="020B0604030504040204" pitchFamily="34" charset="-120"/>
                <a:ea typeface="微軟正黑體" panose="020B0604030504040204" pitchFamily="34" charset="-120"/>
              </a:rPr>
              <a:t>曉</a:t>
            </a:r>
            <a:r>
              <a:rPr lang="zh-TW" altLang="en-US" sz="2000" b="1" dirty="0" smtClean="0">
                <a:solidFill>
                  <a:srgbClr val="0070C0"/>
                </a:solidFill>
                <a:latin typeface="微軟正黑體" panose="020B0604030504040204" pitchFamily="34" charset="-120"/>
                <a:ea typeface="微軟正黑體" panose="020B0604030504040204" pitchFamily="34" charset="-120"/>
              </a:rPr>
              <a:t>楓，</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2011</a:t>
            </a:r>
            <a:r>
              <a:rPr lang="zh-TW" altLang="en-US" sz="2000" dirty="0" smtClean="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16</a:t>
            </a:r>
            <a:r>
              <a:rPr lang="zh-TW" altLang="en-US" sz="2000" dirty="0" smtClean="0">
                <a:latin typeface="微軟正黑體" panose="020B0604030504040204" pitchFamily="34" charset="-120"/>
                <a:ea typeface="微軟正黑體" panose="020B0604030504040204" pitchFamily="34" charset="-120"/>
              </a:rPr>
              <a:t>日</a:t>
            </a:r>
            <a:r>
              <a:rPr lang="zh-TW" altLang="en-US" sz="2000" b="1" dirty="0" smtClean="0">
                <a:latin typeface="微軟正黑體" panose="020B0604030504040204" pitchFamily="34" charset="-120"/>
                <a:ea typeface="微軟正黑體" panose="020B0604030504040204" pitchFamily="34" charset="-120"/>
              </a:rPr>
              <a:t>被</a:t>
            </a:r>
            <a:r>
              <a:rPr lang="zh-TW" altLang="en-US" sz="2000" dirty="0">
                <a:latin typeface="微軟正黑體" panose="020B0604030504040204" pitchFamily="34" charset="-120"/>
                <a:ea typeface="微軟正黑體" panose="020B0604030504040204" pitchFamily="34" charset="-120"/>
              </a:rPr>
              <a:t>重慶一中法院</a:t>
            </a:r>
            <a:r>
              <a:rPr lang="zh-TW" altLang="en-US" sz="2000" b="1" dirty="0" smtClean="0">
                <a:latin typeface="微軟正黑體" panose="020B0604030504040204" pitchFamily="34" charset="-120"/>
                <a:ea typeface="微軟正黑體" panose="020B0604030504040204" pitchFamily="34" charset="-120"/>
              </a:rPr>
              <a:t>判處</a:t>
            </a:r>
            <a:r>
              <a:rPr lang="zh-TW" altLang="en-US" sz="2000" b="1" dirty="0">
                <a:solidFill>
                  <a:srgbClr val="FF0000"/>
                </a:solidFill>
                <a:latin typeface="微軟正黑體" panose="020B0604030504040204" pitchFamily="34" charset="-120"/>
                <a:ea typeface="微軟正黑體" panose="020B0604030504040204" pitchFamily="34" charset="-120"/>
              </a:rPr>
              <a:t>死刑，緩期</a:t>
            </a:r>
            <a:r>
              <a:rPr lang="zh-TW" altLang="en-US" sz="2000" b="1" dirty="0" smtClean="0">
                <a:solidFill>
                  <a:srgbClr val="FF0000"/>
                </a:solidFill>
                <a:latin typeface="微軟正黑體" panose="020B0604030504040204" pitchFamily="34" charset="-120"/>
                <a:ea typeface="微軟正黑體" panose="020B0604030504040204" pitchFamily="34" charset="-120"/>
              </a:rPr>
              <a:t>二年</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r>
              <a:rPr lang="zh-TW" altLang="en-US"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李曉</a:t>
            </a:r>
            <a:r>
              <a:rPr lang="zh-TW"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楓和</a:t>
            </a:r>
            <a:r>
              <a:rPr lang="zh-TW" altLang="en-US"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他的</a:t>
            </a:r>
            <a:r>
              <a:rPr lang="zh-TW"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前任</a:t>
            </a:r>
            <a:r>
              <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張小川</a:t>
            </a:r>
            <a:r>
              <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一樣</a:t>
            </a:r>
            <a:r>
              <a:rPr lang="zh-TW" altLang="en-US"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，繼續執行迫害法輪功的政策，不思悔改，終遭惡報。</a:t>
            </a:r>
            <a:endParaRPr lang="en-US" altLang="zh-TW"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4" name="9-3. 長沙市官員惡報實例"/>
          <p:cNvSpPr txBox="1"/>
          <p:nvPr/>
        </p:nvSpPr>
        <p:spPr>
          <a:xfrm>
            <a:off x="13400" y="187524"/>
            <a:ext cx="913060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sz="2400" dirty="0" smtClean="0"/>
              <a:t> 8-2【</a:t>
            </a:r>
            <a:r>
              <a:rPr lang="zh-TW" altLang="en-US" sz="2400" dirty="0"/>
              <a:t>明慧網</a:t>
            </a:r>
            <a:r>
              <a:rPr lang="en-US" altLang="zh-TW" sz="2400" dirty="0"/>
              <a:t>】</a:t>
            </a:r>
            <a:r>
              <a:rPr lang="zh-TW" altLang="en-US" sz="2400" dirty="0"/>
              <a:t>誹謗法輪功 </a:t>
            </a:r>
            <a:r>
              <a:rPr lang="zh-TW" altLang="en-US" sz="2400" dirty="0" smtClean="0"/>
              <a:t> 中國</a:t>
            </a:r>
            <a:r>
              <a:rPr lang="en-US" altLang="zh-TW" sz="2400" dirty="0" smtClean="0"/>
              <a:t>26</a:t>
            </a:r>
            <a:r>
              <a:rPr lang="zh-TW" altLang="en-US" sz="2400" dirty="0"/>
              <a:t>名</a:t>
            </a:r>
            <a:r>
              <a:rPr lang="zh-TW" altLang="en-US" sz="2400" dirty="0" smtClean="0"/>
              <a:t>廣</a:t>
            </a:r>
            <a:r>
              <a:rPr lang="zh-TW" altLang="en-US" sz="2400" dirty="0"/>
              <a:t>電官員遭</a:t>
            </a:r>
            <a:r>
              <a:rPr lang="zh-TW" altLang="en-US" sz="2400" dirty="0" smtClean="0"/>
              <a:t>惡報</a:t>
            </a:r>
            <a:endParaRPr lang="zh-TW" altLang="en-US" sz="2400" dirty="0"/>
          </a:p>
        </p:txBody>
      </p:sp>
      <p:sp>
        <p:nvSpPr>
          <p:cNvPr id="9" name="矩形 8"/>
          <p:cNvSpPr/>
          <p:nvPr/>
        </p:nvSpPr>
        <p:spPr>
          <a:xfrm>
            <a:off x="2123728" y="2419443"/>
            <a:ext cx="6876256" cy="2031325"/>
          </a:xfrm>
          <a:prstGeom prst="rect">
            <a:avLst/>
          </a:prstGeom>
          <a:ln w="3175">
            <a:solidFill>
              <a:schemeClr val="tx1"/>
            </a:solidFill>
          </a:ln>
        </p:spPr>
        <p:txBody>
          <a:bodyPr wrap="square">
            <a:spAutoFit/>
          </a:bodyPr>
          <a:lstStyle/>
          <a:p>
            <a:r>
              <a:rPr lang="zh-TW" altLang="en-US" b="1" dirty="0" smtClean="0">
                <a:latin typeface="微軟正黑體" panose="020B0604030504040204" pitchFamily="34" charset="-120"/>
                <a:ea typeface="微軟正黑體" panose="020B0604030504040204" pitchFamily="34" charset="-120"/>
              </a:rPr>
              <a:t>河北省</a:t>
            </a:r>
            <a:r>
              <a:rPr lang="zh-TW" altLang="en-US" b="1" dirty="0">
                <a:latin typeface="微軟正黑體" panose="020B0604030504040204" pitchFamily="34" charset="-120"/>
                <a:ea typeface="微軟正黑體" panose="020B0604030504040204" pitchFamily="34" charset="-120"/>
              </a:rPr>
              <a:t>廣播電視廳下屬干擾</a:t>
            </a:r>
            <a:r>
              <a:rPr lang="zh-TW" altLang="en-US" b="1" dirty="0" smtClean="0">
                <a:latin typeface="微軟正黑體" panose="020B0604030504040204" pitchFamily="34" charset="-120"/>
                <a:ea typeface="微軟正黑體" panose="020B0604030504040204" pitchFamily="34" charset="-120"/>
              </a:rPr>
              <a:t>台台長，</a:t>
            </a:r>
            <a:r>
              <a:rPr lang="zh-TW" altLang="en-US" b="1" dirty="0" smtClean="0">
                <a:solidFill>
                  <a:srgbClr val="0070C0"/>
                </a:solidFill>
                <a:latin typeface="微軟正黑體" panose="020B0604030504040204" pitchFamily="34" charset="-120"/>
                <a:ea typeface="微軟正黑體" panose="020B0604030504040204" pitchFamily="34" charset="-120"/>
              </a:rPr>
              <a:t>岳雲</a:t>
            </a:r>
            <a:r>
              <a:rPr lang="zh-TW" altLang="en-US" b="1" dirty="0">
                <a:solidFill>
                  <a:srgbClr val="0070C0"/>
                </a:solidFill>
                <a:latin typeface="微軟正黑體" panose="020B0604030504040204" pitchFamily="34" charset="-120"/>
                <a:ea typeface="微軟正黑體" panose="020B0604030504040204" pitchFamily="34" charset="-120"/>
              </a:rPr>
              <a:t>（音</a:t>
            </a:r>
            <a:r>
              <a:rPr lang="zh-TW" altLang="en-US" b="1" dirty="0" smtClean="0">
                <a:solidFill>
                  <a:srgbClr val="0070C0"/>
                </a:solidFill>
                <a:latin typeface="微軟正黑體" panose="020B0604030504040204" pitchFamily="34" charset="-120"/>
                <a:ea typeface="微軟正黑體" panose="020B0604030504040204" pitchFamily="34" charset="-120"/>
              </a:rPr>
              <a:t>），</a:t>
            </a:r>
            <a:r>
              <a:rPr lang="en-US" altLang="zh-TW" b="1" dirty="0" smtClean="0">
                <a:latin typeface="微軟正黑體" panose="020B0604030504040204" pitchFamily="34" charset="-120"/>
                <a:ea typeface="微軟正黑體" panose="020B0604030504040204" pitchFamily="34" charset="-120"/>
              </a:rPr>
              <a:t>2004</a:t>
            </a:r>
            <a:r>
              <a:rPr lang="zh-TW" altLang="en-US" b="1" dirty="0" smtClean="0">
                <a:latin typeface="微軟正黑體" panose="020B0604030504040204" pitchFamily="34" charset="-120"/>
                <a:ea typeface="微軟正黑體" panose="020B0604030504040204" pitchFamily="34" charset="-120"/>
              </a:rPr>
              <a:t>年癌症</a:t>
            </a:r>
            <a:endParaRPr lang="en-US" altLang="zh-TW" b="1" dirty="0" smtClean="0">
              <a:latin typeface="微軟正黑體" panose="020B0604030504040204" pitchFamily="34" charset="-120"/>
              <a:ea typeface="微軟正黑體" panose="020B0604030504040204" pitchFamily="34" charset="-120"/>
            </a:endParaRPr>
          </a:p>
          <a:p>
            <a:r>
              <a:rPr lang="zh-TW" altLang="en-US" b="1" dirty="0" smtClean="0">
                <a:solidFill>
                  <a:srgbClr val="FF0000"/>
                </a:solidFill>
                <a:latin typeface="微軟正黑體" panose="020B0604030504040204" pitchFamily="34" charset="-120"/>
                <a:ea typeface="微軟正黑體" panose="020B0604030504040204" pitchFamily="34" charset="-120"/>
              </a:rPr>
              <a:t>七竅</a:t>
            </a:r>
            <a:r>
              <a:rPr lang="zh-TW" altLang="en-US" b="1" dirty="0">
                <a:solidFill>
                  <a:srgbClr val="FF0000"/>
                </a:solidFill>
                <a:latin typeface="微軟正黑體" panose="020B0604030504040204" pitchFamily="34" charset="-120"/>
                <a:ea typeface="微軟正黑體" panose="020B0604030504040204" pitchFamily="34" charset="-120"/>
              </a:rPr>
              <a:t>流血</a:t>
            </a:r>
            <a:r>
              <a:rPr lang="zh-TW" altLang="en-US" b="1" dirty="0" smtClean="0">
                <a:solidFill>
                  <a:srgbClr val="FF0000"/>
                </a:solidFill>
                <a:latin typeface="微軟正黑體" panose="020B0604030504040204" pitchFamily="34" charset="-120"/>
                <a:ea typeface="微軟正黑體" panose="020B0604030504040204" pitchFamily="34" charset="-120"/>
              </a:rPr>
              <a:t>身亡</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河北省</a:t>
            </a:r>
            <a:r>
              <a:rPr lang="zh-TW" altLang="en-US" dirty="0">
                <a:latin typeface="微軟正黑體" panose="020B0604030504040204" pitchFamily="34" charset="-120"/>
                <a:ea typeface="微軟正黑體" panose="020B0604030504040204" pitchFamily="34" charset="-120"/>
              </a:rPr>
              <a:t>廣播電視廳下屬干擾台（省廣播電視台的監測台）台長岳雲（音）</a:t>
            </a:r>
            <a:r>
              <a:rPr lang="zh-TW" altLang="en-US" dirty="0" smtClean="0">
                <a:latin typeface="微軟正黑體" panose="020B0604030504040204" pitchFamily="34" charset="-120"/>
                <a:ea typeface="微軟正黑體" panose="020B0604030504040204" pitchFamily="34" charset="-120"/>
              </a:rPr>
              <a:t>，以</a:t>
            </a:r>
            <a:r>
              <a:rPr lang="zh-TW" altLang="en-US" dirty="0">
                <a:latin typeface="微軟正黑體" panose="020B0604030504040204" pitchFamily="34" charset="-120"/>
                <a:ea typeface="微軟正黑體" panose="020B0604030504040204" pitchFamily="34" charset="-120"/>
              </a:rPr>
              <a:t>發射干擾電波的方式，</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rPr>
              <a:t>破壞廣大民眾收聽法輪大法廣播電台，</a:t>
            </a:r>
            <a:r>
              <a:rPr lang="zh-TW" altLang="en-US" dirty="0">
                <a:latin typeface="微軟正黑體" panose="020B0604030504040204" pitchFamily="34" charset="-120"/>
                <a:ea typeface="微軟正黑體" panose="020B0604030504040204" pitchFamily="34" charset="-120"/>
              </a:rPr>
              <a:t>造業太大而患癌症住院，</a:t>
            </a:r>
            <a:r>
              <a:rPr lang="zh-TW" altLang="en-US" dirty="0" smtClean="0">
                <a:latin typeface="微軟正黑體" panose="020B0604030504040204" pitchFamily="34" charset="-120"/>
                <a:ea typeface="微軟正黑體" panose="020B0604030504040204" pitchFamily="34" charset="-120"/>
              </a:rPr>
              <a:t>於</a:t>
            </a:r>
            <a:r>
              <a:rPr lang="en-US" altLang="zh-TW" dirty="0" smtClean="0">
                <a:latin typeface="微軟正黑體" panose="020B0604030504040204" pitchFamily="34" charset="-120"/>
                <a:ea typeface="微軟正黑體" panose="020B0604030504040204" pitchFamily="34" charset="-120"/>
              </a:rPr>
              <a:t>2004</a:t>
            </a:r>
            <a:r>
              <a:rPr lang="zh-TW" altLang="en-US"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4</a:t>
            </a:r>
            <a:r>
              <a:rPr lang="zh-TW" altLang="en-US" dirty="0" smtClean="0">
                <a:latin typeface="微軟正黑體" panose="020B0604030504040204" pitchFamily="34" charset="-120"/>
                <a:ea typeface="微軟正黑體" panose="020B0604030504040204" pitchFamily="34" charset="-120"/>
              </a:rPr>
              <a:t>月</a:t>
            </a:r>
            <a:r>
              <a:rPr lang="en-US" altLang="zh-TW" dirty="0" smtClean="0">
                <a:latin typeface="微軟正黑體" panose="020B0604030504040204" pitchFamily="34" charset="-120"/>
                <a:ea typeface="微軟正黑體" panose="020B0604030504040204" pitchFamily="34" charset="-120"/>
              </a:rPr>
              <a:t>25</a:t>
            </a:r>
            <a:r>
              <a:rPr lang="zh-TW" altLang="en-US" dirty="0" smtClean="0">
                <a:latin typeface="微軟正黑體" panose="020B0604030504040204" pitchFamily="34" charset="-120"/>
                <a:ea typeface="微軟正黑體" panose="020B0604030504040204" pitchFamily="34" charset="-120"/>
              </a:rPr>
              <a:t>日</a:t>
            </a:r>
            <a:r>
              <a:rPr lang="zh-TW" altLang="en-US" dirty="0">
                <a:latin typeface="微軟正黑體" panose="020B0604030504040204" pitchFamily="34" charset="-120"/>
                <a:ea typeface="微軟正黑體" panose="020B0604030504040204" pitchFamily="34" charset="-120"/>
              </a:rPr>
              <a:t>凌晨，突然七竅流血身亡，死狀甚慘。</a:t>
            </a:r>
            <a:endParaRPr lang="en-US" altLang="zh-TW"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10" name="矩形 9"/>
          <p:cNvSpPr/>
          <p:nvPr/>
        </p:nvSpPr>
        <p:spPr>
          <a:xfrm>
            <a:off x="2154715" y="4479947"/>
            <a:ext cx="6845269" cy="2308324"/>
          </a:xfrm>
          <a:prstGeom prst="rect">
            <a:avLst/>
          </a:prstGeom>
          <a:ln>
            <a:solidFill>
              <a:schemeClr val="tx1"/>
            </a:solidFill>
          </a:ln>
        </p:spPr>
        <p:txBody>
          <a:bodyPr wrap="square">
            <a:spAutoFit/>
          </a:bodyPr>
          <a:lstStyle/>
          <a:p>
            <a:pPr fontAlgn="base"/>
            <a:r>
              <a:rPr lang="zh-TW" altLang="en-US" b="1" dirty="0" smtClean="0">
                <a:latin typeface="微軟正黑體" panose="020B0604030504040204" pitchFamily="34" charset="-120"/>
                <a:ea typeface="微軟正黑體" panose="020B0604030504040204" pitchFamily="34" charset="-120"/>
              </a:rPr>
              <a:t>吉林省遼源</a:t>
            </a:r>
            <a:r>
              <a:rPr lang="zh-TW" altLang="en-US" b="1" dirty="0">
                <a:latin typeface="微軟正黑體" panose="020B0604030504040204" pitchFamily="34" charset="-120"/>
                <a:ea typeface="微軟正黑體" panose="020B0604030504040204" pitchFamily="34" charset="-120"/>
              </a:rPr>
              <a:t>市東遼縣廣播電視管理局副</a:t>
            </a:r>
            <a:r>
              <a:rPr lang="zh-TW" altLang="en-US" b="1" dirty="0" smtClean="0">
                <a:latin typeface="微軟正黑體" panose="020B0604030504040204" pitchFamily="34" charset="-120"/>
                <a:ea typeface="微軟正黑體" panose="020B0604030504040204" pitchFamily="34" charset="-120"/>
              </a:rPr>
              <a:t>局長，</a:t>
            </a:r>
            <a:r>
              <a:rPr lang="zh-TW" altLang="en-US" b="1" dirty="0">
                <a:solidFill>
                  <a:srgbClr val="0070C0"/>
                </a:solidFill>
                <a:latin typeface="微軟正黑體" panose="020B0604030504040204" pitchFamily="34" charset="-120"/>
                <a:ea typeface="微軟正黑體" panose="020B0604030504040204" pitchFamily="34" charset="-120"/>
              </a:rPr>
              <a:t>魏舒</a:t>
            </a:r>
            <a:r>
              <a:rPr lang="zh-TW" altLang="en-US" b="1" dirty="0" smtClean="0">
                <a:solidFill>
                  <a:srgbClr val="0070C0"/>
                </a:solidFill>
                <a:latin typeface="微軟正黑體" panose="020B0604030504040204" pitchFamily="34" charset="-120"/>
                <a:ea typeface="微軟正黑體" panose="020B0604030504040204" pitchFamily="34" charset="-120"/>
              </a:rPr>
              <a:t>婭</a:t>
            </a:r>
            <a:r>
              <a:rPr lang="zh-TW" altLang="en-US" dirty="0" smtClean="0">
                <a:latin typeface="微軟正黑體" panose="020B0604030504040204" pitchFamily="34" charset="-120"/>
                <a:ea typeface="微軟正黑體" panose="020B0604030504040204" pitchFamily="34" charset="-120"/>
              </a:rPr>
              <a:t>，</a:t>
            </a:r>
            <a:r>
              <a:rPr lang="zh-TW" altLang="en-US" b="1" dirty="0" smtClean="0">
                <a:latin typeface="微軟正黑體" panose="020B0604030504040204" pitchFamily="34" charset="-120"/>
                <a:ea typeface="微軟正黑體" panose="020B0604030504040204" pitchFamily="34" charset="-120"/>
              </a:rPr>
              <a:t>車禍</a:t>
            </a:r>
            <a:r>
              <a:rPr lang="zh-TW" altLang="en-US" b="1" dirty="0">
                <a:latin typeface="微軟正黑體" panose="020B0604030504040204" pitchFamily="34" charset="-120"/>
                <a:ea typeface="微軟正黑體" panose="020B0604030504040204" pitchFamily="34" charset="-120"/>
              </a:rPr>
              <a:t>身亡，</a:t>
            </a:r>
            <a:r>
              <a:rPr lang="zh-TW" altLang="en-US" b="1" dirty="0">
                <a:solidFill>
                  <a:srgbClr val="FF0000"/>
                </a:solidFill>
                <a:latin typeface="微軟正黑體" panose="020B0604030504040204" pitchFamily="34" charset="-120"/>
                <a:ea typeface="微軟正黑體" panose="020B0604030504040204" pitchFamily="34" charset="-120"/>
              </a:rPr>
              <a:t>連累三位親人</a:t>
            </a:r>
            <a:r>
              <a:rPr lang="zh-TW" altLang="en-US" b="1" dirty="0" smtClean="0">
                <a:solidFill>
                  <a:srgbClr val="FF0000"/>
                </a:solidFill>
                <a:latin typeface="微軟正黑體" panose="020B0604030504040204" pitchFamily="34" charset="-120"/>
                <a:ea typeface="微軟正黑體" panose="020B0604030504040204" pitchFamily="34" charset="-120"/>
              </a:rPr>
              <a:t>死亡</a:t>
            </a:r>
            <a:r>
              <a:rPr lang="en-US" altLang="zh-TW" b="1" dirty="0" smtClean="0">
                <a:solidFill>
                  <a:srgbClr val="FF0000"/>
                </a:solidFill>
                <a:latin typeface="微軟正黑體" panose="020B0604030504040204" pitchFamily="34" charset="-120"/>
                <a:ea typeface="微軟正黑體" panose="020B0604030504040204" pitchFamily="34" charset="-120"/>
              </a:rPr>
              <a:t>(</a:t>
            </a:r>
            <a:r>
              <a:rPr lang="zh-TW" altLang="en-US" b="1" dirty="0" smtClean="0">
                <a:solidFill>
                  <a:srgbClr val="FF0000"/>
                </a:solidFill>
                <a:latin typeface="微軟正黑體" panose="020B0604030504040204" pitchFamily="34" charset="-120"/>
                <a:ea typeface="微軟正黑體" panose="020B0604030504040204" pitchFamily="34" charset="-120"/>
              </a:rPr>
              <a:t>丈夫、女兒、婆婆</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a:p>
            <a:pPr fontAlgn="base"/>
            <a:r>
              <a:rPr lang="zh-TW" altLang="en-US" dirty="0" smtClean="0">
                <a:latin typeface="微軟正黑體" panose="020B0604030504040204" pitchFamily="34" charset="-120"/>
                <a:ea typeface="微軟正黑體" panose="020B0604030504040204" pitchFamily="34" charset="-120"/>
              </a:rPr>
              <a:t>魏</a:t>
            </a:r>
            <a:r>
              <a:rPr lang="zh-TW" altLang="en-US" dirty="0">
                <a:latin typeface="微軟正黑體" panose="020B0604030504040204" pitchFamily="34" charset="-120"/>
                <a:ea typeface="微軟正黑體" panose="020B0604030504040204" pitchFamily="34" charset="-120"/>
              </a:rPr>
              <a:t>舒</a:t>
            </a:r>
            <a:r>
              <a:rPr lang="zh-TW" altLang="en-US" dirty="0" smtClean="0">
                <a:latin typeface="微軟正黑體" panose="020B0604030504040204" pitchFamily="34" charset="-120"/>
                <a:ea typeface="微軟正黑體" panose="020B0604030504040204" pitchFamily="34" charset="-120"/>
              </a:rPr>
              <a:t>婭編造過一</a:t>
            </a:r>
            <a:r>
              <a:rPr lang="zh-TW" altLang="en-US" dirty="0">
                <a:latin typeface="微軟正黑體" panose="020B0604030504040204" pitchFamily="34" charset="-120"/>
                <a:ea typeface="微軟正黑體" panose="020B0604030504040204" pitchFamily="34" charset="-120"/>
              </a:rPr>
              <a:t>條非常惡劣的栽贓誣陷法輪功的造假</a:t>
            </a:r>
            <a:r>
              <a:rPr lang="zh-TW" altLang="en-US" dirty="0" smtClean="0">
                <a:latin typeface="微軟正黑體" panose="020B0604030504040204" pitchFamily="34" charset="-120"/>
                <a:ea typeface="微軟正黑體" panose="020B0604030504040204" pitchFamily="34" charset="-120"/>
              </a:rPr>
              <a:t>新聞</a:t>
            </a:r>
            <a:r>
              <a:rPr lang="zh-TW" altLang="en-US"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在當地毒害無數</a:t>
            </a:r>
            <a:r>
              <a:rPr lang="zh-TW" altLang="en-US" dirty="0">
                <a:latin typeface="微軟正黑體" panose="020B0604030504040204" pitchFamily="34" charset="-120"/>
                <a:ea typeface="微軟正黑體" panose="020B0604030504040204" pitchFamily="34" charset="-120"/>
              </a:rPr>
              <a:t>百姓。</a:t>
            </a:r>
          </a:p>
          <a:p>
            <a:pPr fontAlgn="base"/>
            <a:r>
              <a:rPr lang="en-US" altLang="zh-TW" dirty="0" smtClean="0">
                <a:latin typeface="微軟正黑體" panose="020B0604030504040204" pitchFamily="34" charset="-120"/>
                <a:ea typeface="微軟正黑體" panose="020B0604030504040204" pitchFamily="34" charset="-120"/>
              </a:rPr>
              <a:t>2001</a:t>
            </a:r>
            <a:r>
              <a:rPr lang="zh-TW" altLang="en-US" dirty="0" smtClean="0">
                <a:latin typeface="微軟正黑體" panose="020B0604030504040204" pitchFamily="34" charset="-120"/>
                <a:ea typeface="微軟正黑體" panose="020B0604030504040204" pitchFamily="34" charset="-120"/>
              </a:rPr>
              <a:t>年</a:t>
            </a:r>
            <a:r>
              <a:rPr lang="zh-TW" altLang="en-US" dirty="0">
                <a:latin typeface="微軟正黑體" panose="020B0604030504040204" pitchFamily="34" charset="-120"/>
                <a:ea typeface="微軟正黑體" panose="020B0604030504040204" pitchFamily="34" charset="-120"/>
              </a:rPr>
              <a:t>中國新年假期，魏舒婭和</a:t>
            </a:r>
            <a:r>
              <a:rPr lang="zh-TW" altLang="en-US" dirty="0" smtClean="0">
                <a:latin typeface="微軟正黑體" panose="020B0604030504040204" pitchFamily="34" charset="-120"/>
                <a:ea typeface="微軟正黑體" panose="020B0604030504040204" pitchFamily="34" charset="-120"/>
              </a:rPr>
              <a:t>丈夫、</a:t>
            </a:r>
            <a:r>
              <a:rPr lang="zh-TW" altLang="en-US" dirty="0">
                <a:latin typeface="微軟正黑體" panose="020B0604030504040204" pitchFamily="34" charset="-120"/>
                <a:ea typeface="微軟正黑體" panose="020B0604030504040204" pitchFamily="34" charset="-120"/>
              </a:rPr>
              <a:t>女兒、</a:t>
            </a:r>
            <a:r>
              <a:rPr lang="zh-TW" altLang="en-US" dirty="0" smtClean="0">
                <a:latin typeface="微軟正黑體" panose="020B0604030504040204" pitchFamily="34" charset="-120"/>
                <a:ea typeface="微軟正黑體" panose="020B0604030504040204" pitchFamily="34" charset="-120"/>
              </a:rPr>
              <a:t>婆婆去</a:t>
            </a:r>
            <a:r>
              <a:rPr lang="zh-TW" altLang="en-US" dirty="0">
                <a:latin typeface="微軟正黑體" panose="020B0604030504040204" pitchFamily="34" charset="-120"/>
                <a:ea typeface="微軟正黑體" panose="020B0604030504040204" pitchFamily="34" charset="-120"/>
              </a:rPr>
              <a:t>長春親屬家串門</a:t>
            </a:r>
            <a:r>
              <a:rPr lang="zh-TW" altLang="en-US" dirty="0" smtClean="0">
                <a:latin typeface="微軟正黑體" panose="020B0604030504040204" pitchFamily="34" charset="-120"/>
                <a:ea typeface="微軟正黑體" panose="020B0604030504040204" pitchFamily="34" charset="-120"/>
              </a:rPr>
              <a:t>，與</a:t>
            </a:r>
            <a:r>
              <a:rPr lang="zh-TW" altLang="en-US" dirty="0">
                <a:latin typeface="微軟正黑體" panose="020B0604030504040204" pitchFamily="34" charset="-120"/>
                <a:ea typeface="微軟正黑體" panose="020B0604030504040204" pitchFamily="34" charset="-120"/>
              </a:rPr>
              <a:t>迎面駛來</a:t>
            </a:r>
            <a:r>
              <a:rPr lang="zh-TW" altLang="en-US" dirty="0" smtClean="0">
                <a:latin typeface="微軟正黑體" panose="020B0604030504040204" pitchFamily="34" charset="-120"/>
                <a:ea typeface="微軟正黑體" panose="020B0604030504040204" pitchFamily="34" charset="-120"/>
              </a:rPr>
              <a:t>的</a:t>
            </a:r>
            <a:r>
              <a:rPr lang="zh-TW" altLang="en-US" dirty="0">
                <a:latin typeface="微軟正黑體" panose="020B0604030504040204" pitchFamily="34" charset="-120"/>
                <a:ea typeface="微軟正黑體" panose="020B0604030504040204" pitchFamily="34" charset="-120"/>
              </a:rPr>
              <a:t>車子</a:t>
            </a:r>
            <a:r>
              <a:rPr lang="zh-TW" altLang="en-US" dirty="0" smtClean="0">
                <a:latin typeface="微軟正黑體" panose="020B0604030504040204" pitchFamily="34" charset="-120"/>
                <a:ea typeface="微軟正黑體" panose="020B0604030504040204" pitchFamily="34" charset="-120"/>
              </a:rPr>
              <a:t>相撞</a:t>
            </a:r>
            <a:r>
              <a:rPr lang="zh-TW" altLang="en-US" dirty="0">
                <a:latin typeface="微軟正黑體" panose="020B0604030504040204" pitchFamily="34" charset="-120"/>
                <a:ea typeface="微軟正黑體" panose="020B0604030504040204" pitchFamily="34" charset="-120"/>
              </a:rPr>
              <a:t>，當即車毀人亡</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fontAlgn="base"/>
            <a:r>
              <a:rPr lang="zh-TW" altLang="en-US" dirty="0" smtClean="0">
                <a:latin typeface="微軟正黑體" panose="020B0604030504040204" pitchFamily="34" charset="-120"/>
                <a:ea typeface="微軟正黑體" panose="020B0604030504040204" pitchFamily="34" charset="-120"/>
              </a:rPr>
              <a:t>事故中</a:t>
            </a:r>
            <a:r>
              <a:rPr lang="zh-TW" altLang="en-US" dirty="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6</a:t>
            </a:r>
            <a:r>
              <a:rPr lang="zh-TW" altLang="en-US" dirty="0" smtClean="0">
                <a:latin typeface="微軟正黑體" panose="020B0604030504040204" pitchFamily="34" charset="-120"/>
                <a:ea typeface="微軟正黑體" panose="020B0604030504040204" pitchFamily="34" charset="-120"/>
              </a:rPr>
              <a:t>人</a:t>
            </a:r>
            <a:r>
              <a:rPr lang="zh-TW" altLang="en-US" dirty="0">
                <a:latin typeface="微軟正黑體" panose="020B0604030504040204" pitchFamily="34" charset="-120"/>
                <a:ea typeface="微軟正黑體" panose="020B0604030504040204" pitchFamily="34" charset="-120"/>
              </a:rPr>
              <a:t>，五人當場死亡；魏舒婭正上高中的女兒當時昏迷不醒，隨後在醫院成了植物人，一個月後死去。</a:t>
            </a:r>
          </a:p>
        </p:txBody>
      </p:sp>
      <p:pic>
        <p:nvPicPr>
          <p:cNvPr id="1026" name="Picture 2" descr="李曉楓"/>
          <p:cNvPicPr>
            <a:picLocks noChangeAspect="1" noChangeArrowheads="1"/>
          </p:cNvPicPr>
          <p:nvPr/>
        </p:nvPicPr>
        <p:blipFill rotWithShape="1">
          <a:blip r:embed="rId3">
            <a:extLst>
              <a:ext uri="{28A0092B-C50C-407E-A947-70E740481C1C}">
                <a14:useLocalDpi xmlns:a14="http://schemas.microsoft.com/office/drawing/2010/main" val="0"/>
              </a:ext>
            </a:extLst>
          </a:blip>
          <a:srcRect r="18639" b="6885"/>
          <a:stretch/>
        </p:blipFill>
        <p:spPr bwMode="auto">
          <a:xfrm>
            <a:off x="323528" y="898848"/>
            <a:ext cx="1618029" cy="14183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問號人」的圖片搜尋結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893" y="2680594"/>
            <a:ext cx="1135314" cy="15090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0" name="Picture 6" descr="相關圖片"/>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839" y="4905721"/>
            <a:ext cx="1165421" cy="1456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829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8180" t="3486" r="14824" b="3268"/>
          <a:stretch/>
        </p:blipFill>
        <p:spPr>
          <a:xfrm>
            <a:off x="1547664" y="0"/>
            <a:ext cx="5170264" cy="6893685"/>
          </a:xfrm>
          <a:prstGeom prst="rect">
            <a:avLst/>
          </a:prstGeom>
        </p:spPr>
      </p:pic>
      <p:sp>
        <p:nvSpPr>
          <p:cNvPr id="112" name="矩形 2"/>
          <p:cNvSpPr txBox="1"/>
          <p:nvPr/>
        </p:nvSpPr>
        <p:spPr>
          <a:xfrm>
            <a:off x="179510" y="104605"/>
            <a:ext cx="3809693" cy="584771"/>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p>
            <a:pPr>
              <a:defRPr sz="3200">
                <a:latin typeface="微軟正黑體"/>
                <a:ea typeface="微軟正黑體"/>
                <a:cs typeface="微軟正黑體"/>
                <a:sym typeface="微軟正黑體"/>
              </a:defRPr>
            </a:pPr>
            <a:r>
              <a:rPr lang="en-US" dirty="0" smtClean="0"/>
              <a:t>9</a:t>
            </a:r>
            <a:r>
              <a:rPr dirty="0" smtClean="0"/>
              <a:t>. </a:t>
            </a:r>
            <a:r>
              <a:rPr b="1" dirty="0" err="1"/>
              <a:t>本次陝西案例總覽</a:t>
            </a:r>
            <a:endParaRPr b="1" dirty="0"/>
          </a:p>
        </p:txBody>
      </p:sp>
      <p:sp>
        <p:nvSpPr>
          <p:cNvPr id="113" name="橢圓 4"/>
          <p:cNvSpPr/>
          <p:nvPr/>
        </p:nvSpPr>
        <p:spPr>
          <a:xfrm>
            <a:off x="4248467" y="3284984"/>
            <a:ext cx="899597" cy="864351"/>
          </a:xfrm>
          <a:prstGeom prst="ellipse">
            <a:avLst/>
          </a:prstGeom>
          <a:solidFill>
            <a:schemeClr val="accent2">
              <a:alpha val="35000"/>
            </a:schemeClr>
          </a:solidFill>
          <a:ln w="12700">
            <a:miter lim="400000"/>
          </a:ln>
        </p:spPr>
        <p:txBody>
          <a:bodyPr lIns="45718" tIns="45718" rIns="45718" bIns="45718" anchor="ctr"/>
          <a:lstStyle/>
          <a:p>
            <a:pPr algn="ctr">
              <a:defRPr>
                <a:solidFill>
                  <a:srgbClr val="FFFFFF"/>
                </a:solidFill>
              </a:defRPr>
            </a:pPr>
            <a:endParaRPr/>
          </a:p>
        </p:txBody>
      </p:sp>
      <p:sp>
        <p:nvSpPr>
          <p:cNvPr id="114" name="文字方塊 6"/>
          <p:cNvSpPr/>
          <p:nvPr/>
        </p:nvSpPr>
        <p:spPr>
          <a:xfrm>
            <a:off x="107503" y="1772817"/>
            <a:ext cx="3456385" cy="1035398"/>
          </a:xfrm>
          <a:prstGeom prst="rect">
            <a:avLst/>
          </a:prstGeom>
          <a:solidFill>
            <a:srgbClr val="FFFFFF"/>
          </a:solidFill>
          <a:ln w="25400">
            <a:solidFill>
              <a:schemeClr val="accent2"/>
            </a:solidFill>
          </a:ln>
          <a:extLst>
            <a:ext uri="{C572A759-6A51-4108-AA02-DFA0A04FC94B}">
              <ma14:wrappingTextBoxFlag xmlns:ma14="http://schemas.microsoft.com/office/mac/drawingml/2011/main" xmlns="" val="1"/>
            </a:ext>
          </a:extLst>
        </p:spPr>
        <p:txBody>
          <a:bodyPr lIns="45718" tIns="45718" rIns="45718" bIns="45718"/>
          <a:lstStyle>
            <a:lvl1pPr>
              <a:defRPr sz="2000" b="1">
                <a:latin typeface="微軟正黑體"/>
                <a:ea typeface="微軟正黑體"/>
                <a:cs typeface="微軟正黑體"/>
                <a:sym typeface="微軟正黑體"/>
              </a:defRPr>
            </a:lvl1pPr>
          </a:lstStyle>
          <a:p>
            <a:r>
              <a:rPr lang="zh-TW" altLang="en-US" dirty="0" smtClean="0"/>
              <a:t>案例</a:t>
            </a:r>
            <a:r>
              <a:rPr lang="en-US" altLang="zh-TW" dirty="0" smtClean="0"/>
              <a:t>1</a:t>
            </a:r>
            <a:r>
              <a:rPr lang="zh-TW" altLang="en-US" dirty="0" smtClean="0"/>
              <a:t>：</a:t>
            </a:r>
            <a:endParaRPr lang="en-US" altLang="zh-TW" dirty="0" smtClean="0"/>
          </a:p>
          <a:p>
            <a:r>
              <a:rPr lang="zh-TW" altLang="en-US" dirty="0" smtClean="0">
                <a:solidFill>
                  <a:schemeClr val="accent6">
                    <a:lumMod val="75000"/>
                  </a:schemeClr>
                </a:solidFill>
              </a:rPr>
              <a:t>銅</a:t>
            </a:r>
            <a:r>
              <a:rPr lang="zh-TW" altLang="en-US" dirty="0">
                <a:solidFill>
                  <a:schemeClr val="accent6">
                    <a:lumMod val="75000"/>
                  </a:schemeClr>
                </a:solidFill>
              </a:rPr>
              <a:t>川市</a:t>
            </a:r>
            <a:r>
              <a:rPr lang="zh-TW" altLang="en-US" dirty="0"/>
              <a:t>發生數</a:t>
            </a:r>
            <a:r>
              <a:rPr lang="zh-TW" altLang="en-US" dirty="0" smtClean="0"/>
              <a:t>起汙衊大法</a:t>
            </a:r>
            <a:endParaRPr lang="en-US" altLang="zh-TW" dirty="0" smtClean="0"/>
          </a:p>
          <a:p>
            <a:r>
              <a:rPr lang="zh-TW" altLang="en-US" dirty="0" smtClean="0"/>
              <a:t>毒害</a:t>
            </a:r>
            <a:r>
              <a:rPr lang="zh-TW" altLang="en-US" dirty="0"/>
              <a:t>世人事件</a:t>
            </a:r>
            <a:endParaRPr dirty="0"/>
          </a:p>
        </p:txBody>
      </p:sp>
      <p:sp>
        <p:nvSpPr>
          <p:cNvPr id="115" name="文字方塊 6"/>
          <p:cNvSpPr/>
          <p:nvPr/>
        </p:nvSpPr>
        <p:spPr>
          <a:xfrm>
            <a:off x="5159606" y="5002255"/>
            <a:ext cx="3816424" cy="741919"/>
          </a:xfrm>
          <a:prstGeom prst="rect">
            <a:avLst/>
          </a:prstGeom>
          <a:solidFill>
            <a:srgbClr val="FFFFFF"/>
          </a:solidFill>
          <a:ln w="25400">
            <a:solidFill>
              <a:schemeClr val="accent2"/>
            </a:solidFill>
          </a:ln>
          <a:extLst>
            <a:ext uri="{C572A759-6A51-4108-AA02-DFA0A04FC94B}">
              <ma14:wrappingTextBoxFlag xmlns:ma14="http://schemas.microsoft.com/office/mac/drawingml/2011/main" xmlns="" val="1"/>
            </a:ext>
          </a:extLst>
        </p:spPr>
        <p:txBody>
          <a:bodyPr lIns="45718" tIns="45718" rIns="45718" bIns="45718"/>
          <a:lstStyle>
            <a:lvl1pPr>
              <a:defRPr sz="2000" b="1">
                <a:latin typeface="微軟正黑體"/>
                <a:ea typeface="微軟正黑體"/>
                <a:cs typeface="微軟正黑體"/>
                <a:sym typeface="微軟正黑體"/>
              </a:defRPr>
            </a:lvl1pPr>
          </a:lstStyle>
          <a:p>
            <a:r>
              <a:rPr lang="zh-TW" altLang="en-US" dirty="0" smtClean="0"/>
              <a:t>案例</a:t>
            </a:r>
            <a:r>
              <a:rPr lang="en-US" altLang="zh-TW" dirty="0" smtClean="0"/>
              <a:t>2 : </a:t>
            </a:r>
            <a:r>
              <a:rPr lang="zh-TW" altLang="en-US" dirty="0" smtClean="0">
                <a:solidFill>
                  <a:schemeClr val="accent6">
                    <a:lumMod val="75000"/>
                  </a:schemeClr>
                </a:solidFill>
              </a:rPr>
              <a:t>咸陽</a:t>
            </a:r>
            <a:r>
              <a:rPr lang="zh-TW" altLang="en-US" dirty="0">
                <a:solidFill>
                  <a:schemeClr val="accent6">
                    <a:lumMod val="75000"/>
                  </a:schemeClr>
                </a:solidFill>
              </a:rPr>
              <a:t>市</a:t>
            </a:r>
            <a:r>
              <a:rPr lang="zh-TW" altLang="en-US" dirty="0"/>
              <a:t>咸陽日報法制週刊惡毒攻擊大法</a:t>
            </a:r>
            <a:endParaRPr dirty="0"/>
          </a:p>
        </p:txBody>
      </p:sp>
      <p:cxnSp>
        <p:nvCxnSpPr>
          <p:cNvPr id="10" name="直線接點 16"/>
          <p:cNvCxnSpPr>
            <a:stCxn id="114" idx="3"/>
            <a:endCxn id="113" idx="1"/>
          </p:cNvCxnSpPr>
          <p:nvPr/>
        </p:nvCxnSpPr>
        <p:spPr>
          <a:xfrm>
            <a:off x="3563888" y="2290516"/>
            <a:ext cx="816322" cy="1121049"/>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12" name="橢圓 4"/>
          <p:cNvSpPr/>
          <p:nvPr/>
        </p:nvSpPr>
        <p:spPr>
          <a:xfrm>
            <a:off x="3672403" y="4005064"/>
            <a:ext cx="899597" cy="792087"/>
          </a:xfrm>
          <a:prstGeom prst="ellipse">
            <a:avLst/>
          </a:prstGeom>
          <a:solidFill>
            <a:schemeClr val="accent2">
              <a:alpha val="35000"/>
            </a:schemeClr>
          </a:solidFill>
          <a:ln w="12700">
            <a:miter lim="400000"/>
          </a:ln>
        </p:spPr>
        <p:txBody>
          <a:bodyPr lIns="45718" tIns="45718" rIns="45718" bIns="45718" anchor="ctr"/>
          <a:lstStyle/>
          <a:p>
            <a:pPr algn="ctr">
              <a:defRPr>
                <a:solidFill>
                  <a:srgbClr val="FFFFFF"/>
                </a:solidFill>
              </a:defRPr>
            </a:pPr>
            <a:endParaRPr/>
          </a:p>
        </p:txBody>
      </p:sp>
      <p:cxnSp>
        <p:nvCxnSpPr>
          <p:cNvPr id="13" name="直線接點 16"/>
          <p:cNvCxnSpPr>
            <a:endCxn id="115" idx="1"/>
          </p:cNvCxnSpPr>
          <p:nvPr/>
        </p:nvCxnSpPr>
        <p:spPr>
          <a:xfrm>
            <a:off x="4334583" y="4678220"/>
            <a:ext cx="825023" cy="694995"/>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47058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10</a:t>
              </a:r>
              <a:r>
                <a:rPr dirty="0" smtClean="0"/>
                <a:t>-</a:t>
              </a:r>
              <a:r>
                <a:rPr lang="en-US" dirty="0"/>
                <a:t>1</a:t>
              </a:r>
              <a:r>
                <a:rPr dirty="0" smtClean="0"/>
                <a:t>. </a:t>
              </a:r>
              <a:r>
                <a:rPr lang="zh-TW" altLang="en-US" dirty="0"/>
                <a:t>省部</a:t>
              </a:r>
              <a:r>
                <a:rPr lang="zh-TW" altLang="en-US" dirty="0" smtClean="0"/>
                <a:t>級高官</a:t>
              </a:r>
              <a:endParaRPr dirty="0"/>
            </a:p>
          </p:txBody>
        </p:sp>
      </p:grpSp>
      <p:sp>
        <p:nvSpPr>
          <p:cNvPr id="136" name="矩形 6"/>
          <p:cNvSpPr/>
          <p:nvPr/>
        </p:nvSpPr>
        <p:spPr>
          <a:xfrm>
            <a:off x="246219" y="3044010"/>
            <a:ext cx="8774612" cy="958212"/>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t>到目前為止，</a:t>
            </a:r>
            <a:r>
              <a:rPr b="1">
                <a:solidFill>
                  <a:srgbClr val="C00000"/>
                </a:solidFill>
              </a:rPr>
              <a:t>陝西省</a:t>
            </a:r>
            <a:r>
              <a:t>有</a:t>
            </a:r>
            <a:r>
              <a:rPr b="1">
                <a:solidFill>
                  <a:srgbClr val="C00000"/>
                </a:solidFill>
              </a:rPr>
              <a:t>957名</a:t>
            </a:r>
            <a:r>
              <a:t>的公檢法司、教育界、媒體界等人員因迫害法輪功學員，被海外組織“追查國際”立案追查</a:t>
            </a:r>
          </a:p>
        </p:txBody>
      </p:sp>
      <p:sp>
        <p:nvSpPr>
          <p:cNvPr id="137" name="矩形"/>
          <p:cNvSpPr/>
          <p:nvPr/>
        </p:nvSpPr>
        <p:spPr>
          <a:xfrm>
            <a:off x="7525885" y="100429"/>
            <a:ext cx="1486351" cy="648078"/>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r>
              <a:rPr lang="zh-TW" altLang="en-US" sz="3200" dirty="0" smtClean="0"/>
              <a:t>追查</a:t>
            </a:r>
            <a:r>
              <a:rPr lang="en-US" altLang="zh-TW" sz="3200" dirty="0" smtClean="0"/>
              <a:t>0</a:t>
            </a:r>
            <a:endParaRPr sz="3200" dirty="0"/>
          </a:p>
        </p:txBody>
      </p:sp>
      <p:sp>
        <p:nvSpPr>
          <p:cNvPr id="3" name="文字方塊 2"/>
          <p:cNvSpPr txBox="1"/>
          <p:nvPr/>
        </p:nvSpPr>
        <p:spPr>
          <a:xfrm>
            <a:off x="238452" y="1201554"/>
            <a:ext cx="8773784" cy="1384995"/>
          </a:xfrm>
          <a:prstGeom prst="rect">
            <a:avLst/>
          </a:prstGeom>
          <a:noFill/>
          <a:ln w="38100">
            <a:solidFill>
              <a:srgbClr val="0070C0"/>
            </a:solidFill>
          </a:ln>
        </p:spPr>
        <p:txBody>
          <a:bodyPr wrap="square" rtlCol="0">
            <a:spAutoFit/>
          </a:bodyPr>
          <a:lstStyle/>
          <a:p>
            <a:r>
              <a:rPr lang="zh-TW" altLang="zh-TW" sz="2800" b="1" dirty="0" smtClean="0">
                <a:solidFill>
                  <a:schemeClr val="accent6">
                    <a:lumMod val="75000"/>
                  </a:schemeClr>
                </a:solidFill>
                <a:latin typeface="微軟正黑體" panose="020B0604030504040204" pitchFamily="34" charset="-120"/>
                <a:ea typeface="微軟正黑體" panose="020B0604030504040204" pitchFamily="34" charset="-120"/>
              </a:rPr>
              <a:t>陝西省</a:t>
            </a:r>
            <a:r>
              <a:rPr lang="zh-CN" altLang="zh-TW" sz="2800" dirty="0" smtClean="0">
                <a:latin typeface="微軟正黑體" panose="020B0604030504040204" pitchFamily="34" charset="-120"/>
                <a:ea typeface="微軟正黑體" panose="020B0604030504040204" pitchFamily="34" charset="-120"/>
              </a:rPr>
              <a:t>許多官員因迫害法輪功被國際追查，包括</a:t>
            </a:r>
            <a:endParaRPr lang="en-US" altLang="zh-CN" sz="2800" dirty="0" smtClean="0">
              <a:latin typeface="微軟正黑體" panose="020B0604030504040204" pitchFamily="34" charset="-120"/>
              <a:ea typeface="微軟正黑體" panose="020B0604030504040204" pitchFamily="34" charset="-120"/>
            </a:endParaRPr>
          </a:p>
          <a:p>
            <a:r>
              <a:rPr lang="zh-CN" altLang="zh-TW" sz="2800" dirty="0" smtClean="0">
                <a:latin typeface="微軟正黑體" panose="020B0604030504040204" pitchFamily="34" charset="-120"/>
                <a:ea typeface="微軟正黑體" panose="020B0604030504040204" pitchFamily="34" charset="-120"/>
              </a:rPr>
              <a:t>現任及歷任省委政法委書記</a:t>
            </a:r>
            <a:r>
              <a:rPr lang="zh-CN" altLang="zh-TW" sz="2800" b="1" dirty="0" smtClean="0">
                <a:solidFill>
                  <a:srgbClr val="0070C0"/>
                </a:solidFill>
                <a:latin typeface="微軟正黑體" panose="020B0604030504040204" pitchFamily="34" charset="-120"/>
                <a:ea typeface="微軟正黑體" panose="020B0604030504040204" pitchFamily="34" charset="-120"/>
              </a:rPr>
              <a:t>趙正永</a:t>
            </a:r>
            <a:r>
              <a:rPr lang="zh-CN" altLang="zh-TW" sz="2800" b="1" dirty="0">
                <a:solidFill>
                  <a:srgbClr val="0070C0"/>
                </a:solidFill>
                <a:latin typeface="微軟正黑體" panose="020B0604030504040204" pitchFamily="34" charset="-120"/>
                <a:ea typeface="微軟正黑體" panose="020B0604030504040204" pitchFamily="34" charset="-120"/>
              </a:rPr>
              <a:t>、宋洪武</a:t>
            </a:r>
            <a:r>
              <a:rPr lang="zh-CN" altLang="zh-TW" sz="2800" b="1" dirty="0" smtClean="0">
                <a:latin typeface="微軟正黑體" panose="020B0604030504040204" pitchFamily="34" charset="-120"/>
                <a:ea typeface="微軟正黑體" panose="020B0604030504040204" pitchFamily="34" charset="-120"/>
              </a:rPr>
              <a:t>；</a:t>
            </a:r>
            <a:endParaRPr lang="en-US" altLang="zh-CN" sz="2800" b="1" dirty="0" smtClean="0">
              <a:latin typeface="微軟正黑體" panose="020B0604030504040204" pitchFamily="34" charset="-120"/>
              <a:ea typeface="微軟正黑體" panose="020B0604030504040204" pitchFamily="34" charset="-120"/>
            </a:endParaRPr>
          </a:p>
          <a:p>
            <a:r>
              <a:rPr lang="zh-CN" altLang="zh-TW" sz="2800" dirty="0" smtClean="0">
                <a:latin typeface="微軟正黑體" panose="020B0604030504040204" pitchFamily="34" charset="-120"/>
                <a:ea typeface="微軟正黑體" panose="020B0604030504040204" pitchFamily="34" charset="-120"/>
              </a:rPr>
              <a:t>省委防範辦主任</a:t>
            </a:r>
            <a:r>
              <a:rPr lang="en-US" altLang="zh-TW" sz="2800" dirty="0" smtClean="0">
                <a:latin typeface="微軟正黑體" panose="020B0604030504040204" pitchFamily="34" charset="-120"/>
                <a:ea typeface="微軟正黑體" panose="020B0604030504040204" pitchFamily="34" charset="-120"/>
              </a:rPr>
              <a:t>(610</a:t>
            </a:r>
            <a:r>
              <a:rPr lang="zh-TW" altLang="en-US" sz="2800" dirty="0" smtClean="0">
                <a:latin typeface="微軟正黑體" panose="020B0604030504040204" pitchFamily="34" charset="-120"/>
                <a:ea typeface="微軟正黑體" panose="020B0604030504040204" pitchFamily="34" charset="-120"/>
              </a:rPr>
              <a:t>辦</a:t>
            </a:r>
            <a:r>
              <a:rPr lang="en-US" altLang="zh-TW" sz="2800" dirty="0" smtClean="0">
                <a:latin typeface="微軟正黑體" panose="020B0604030504040204" pitchFamily="34" charset="-120"/>
                <a:ea typeface="微軟正黑體" panose="020B0604030504040204" pitchFamily="34" charset="-120"/>
              </a:rPr>
              <a:t>) </a:t>
            </a:r>
            <a:r>
              <a:rPr lang="zh-CN" altLang="zh-TW" sz="2800" b="1" dirty="0" smtClean="0">
                <a:solidFill>
                  <a:srgbClr val="0070C0"/>
                </a:solidFill>
                <a:latin typeface="微軟正黑體" panose="020B0604030504040204" pitchFamily="34" charset="-120"/>
                <a:ea typeface="微軟正黑體" panose="020B0604030504040204" pitchFamily="34" charset="-120"/>
              </a:rPr>
              <a:t>何少林、劉新文、張邁曾</a:t>
            </a:r>
            <a:r>
              <a:rPr lang="zh-CN" altLang="zh-TW" sz="2800" dirty="0" smtClean="0">
                <a:latin typeface="微軟正黑體" panose="020B0604030504040204" pitchFamily="34" charset="-120"/>
                <a:ea typeface="微軟正黑體" panose="020B0604030504040204" pitchFamily="34" charset="-120"/>
              </a:rPr>
              <a:t>；</a:t>
            </a:r>
            <a:endParaRPr lang="en-US" altLang="zh-CN" sz="2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78819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7301" y="3861048"/>
            <a:ext cx="8685382" cy="1692771"/>
          </a:xfrm>
          <a:prstGeom prst="rect">
            <a:avLst/>
          </a:prstGeom>
        </p:spPr>
        <p:txBody>
          <a:bodyPr wrap="square">
            <a:spAutoFit/>
          </a:bodyPr>
          <a:lstStyle/>
          <a:p>
            <a:r>
              <a:rPr lang="zh-TW" altLang="en-US" sz="2400" b="1" u="sng" dirty="0" smtClean="0">
                <a:solidFill>
                  <a:schemeClr val="accent6">
                    <a:lumMod val="75000"/>
                  </a:schemeClr>
                </a:solidFill>
                <a:latin typeface="微軟正黑體" panose="020B0604030504040204" pitchFamily="34" charset="-120"/>
                <a:ea typeface="微軟正黑體" panose="020B0604030504040204" pitchFamily="34" charset="-120"/>
              </a:rPr>
              <a:t>陝西</a:t>
            </a:r>
            <a:r>
              <a:rPr lang="zh-CN" altLang="en-US" sz="2400" b="1" u="sng" dirty="0" smtClean="0">
                <a:solidFill>
                  <a:schemeClr val="accent6">
                    <a:lumMod val="75000"/>
                  </a:schemeClr>
                </a:solidFill>
                <a:latin typeface="微軟正黑體" panose="020B0604030504040204" pitchFamily="34" charset="-120"/>
                <a:ea typeface="微軟正黑體" panose="020B0604030504040204" pitchFamily="34" charset="-120"/>
              </a:rPr>
              <a:t>省政協副主席</a:t>
            </a:r>
            <a:r>
              <a:rPr lang="zh-TW" altLang="en-US" sz="2400" b="1" u="sng" dirty="0" smtClean="0">
                <a:latin typeface="微軟正黑體" panose="020B0604030504040204" pitchFamily="34" charset="-120"/>
                <a:ea typeface="微軟正黑體" panose="020B0604030504040204" pitchFamily="34" charset="-120"/>
              </a:rPr>
              <a:t>，</a:t>
            </a:r>
            <a:r>
              <a:rPr lang="zh-TW" altLang="en-US" sz="2400" b="1" u="sng" dirty="0" smtClean="0">
                <a:solidFill>
                  <a:srgbClr val="0070C0"/>
                </a:solidFill>
                <a:latin typeface="微軟正黑體" panose="020B0604030504040204" pitchFamily="34" charset="-120"/>
                <a:ea typeface="微軟正黑體" panose="020B0604030504040204" pitchFamily="34" charset="-120"/>
              </a:rPr>
              <a:t>祝作利</a:t>
            </a:r>
            <a:r>
              <a:rPr lang="zh-TW" altLang="en-US" sz="2400" b="1" u="sng" dirty="0" smtClean="0">
                <a:latin typeface="微軟正黑體" panose="020B0604030504040204" pitchFamily="34" charset="-120"/>
                <a:ea typeface="微軟正黑體" panose="020B0604030504040204" pitchFamily="34" charset="-120"/>
              </a:rPr>
              <a:t>，</a:t>
            </a:r>
            <a:r>
              <a:rPr lang="zh-CN" altLang="en-US" sz="2400" b="1" u="sng" dirty="0">
                <a:solidFill>
                  <a:srgbClr val="C00000"/>
                </a:solidFill>
                <a:latin typeface="微軟正黑體" panose="020B0604030504040204" pitchFamily="34" charset="-120"/>
                <a:ea typeface="微軟正黑體" panose="020B0604030504040204" pitchFamily="34" charset="-120"/>
              </a:rPr>
              <a:t>有期</a:t>
            </a:r>
            <a:r>
              <a:rPr lang="zh-CN" altLang="en-US" sz="2400" b="1" u="sng" dirty="0" smtClean="0">
                <a:solidFill>
                  <a:srgbClr val="C00000"/>
                </a:solidFill>
                <a:latin typeface="微軟正黑體" panose="020B0604030504040204" pitchFamily="34" charset="-120"/>
                <a:ea typeface="微軟正黑體" panose="020B0604030504040204" pitchFamily="34" charset="-120"/>
              </a:rPr>
              <a:t>徒刑</a:t>
            </a:r>
            <a:r>
              <a:rPr lang="zh-TW" altLang="zh-CN" sz="2400" b="1" u="sng" dirty="0" smtClean="0">
                <a:solidFill>
                  <a:srgbClr val="C00000"/>
                </a:solidFill>
                <a:latin typeface="微軟正黑體" panose="020B0604030504040204" pitchFamily="34" charset="-120"/>
                <a:ea typeface="微軟正黑體" panose="020B0604030504040204" pitchFamily="34" charset="-120"/>
              </a:rPr>
              <a:t>1</a:t>
            </a:r>
            <a:r>
              <a:rPr lang="en-US" altLang="zh-TW" sz="2400" b="1" u="sng" dirty="0" smtClean="0">
                <a:solidFill>
                  <a:srgbClr val="C00000"/>
                </a:solidFill>
                <a:latin typeface="微軟正黑體" panose="020B0604030504040204" pitchFamily="34" charset="-120"/>
                <a:ea typeface="微軟正黑體" panose="020B0604030504040204" pitchFamily="34" charset="-120"/>
              </a:rPr>
              <a:t>1</a:t>
            </a:r>
            <a:r>
              <a:rPr lang="zh-CN" altLang="en-US" sz="2400" b="1" u="sng" dirty="0" smtClean="0">
                <a:solidFill>
                  <a:srgbClr val="C00000"/>
                </a:solidFill>
                <a:latin typeface="微軟正黑體" panose="020B0604030504040204" pitchFamily="34" charset="-120"/>
                <a:ea typeface="微軟正黑體" panose="020B0604030504040204" pitchFamily="34" charset="-120"/>
              </a:rPr>
              <a:t>年</a:t>
            </a:r>
            <a:endParaRPr lang="zh-CN" altLang="en-US" sz="2400" b="1" u="sng" dirty="0">
              <a:solidFill>
                <a:srgbClr val="C00000"/>
              </a:solidFill>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2014</a:t>
            </a:r>
            <a:r>
              <a:rPr lang="zh-Hant" altLang="en-US" sz="2000" dirty="0">
                <a:latin typeface="微軟正黑體" panose="020B0604030504040204" pitchFamily="34" charset="-120"/>
                <a:ea typeface="微軟正黑體" panose="020B0604030504040204" pitchFamily="34" charset="-120"/>
              </a:rPr>
              <a:t>年</a:t>
            </a:r>
            <a:r>
              <a:rPr lang="en-US" altLang="zh-Hant" sz="2000" dirty="0">
                <a:latin typeface="微軟正黑體" panose="020B0604030504040204" pitchFamily="34" charset="-120"/>
                <a:ea typeface="微軟正黑體" panose="020B0604030504040204" pitchFamily="34" charset="-120"/>
              </a:rPr>
              <a:t>2</a:t>
            </a:r>
            <a:r>
              <a:rPr lang="zh-Hant" altLang="en-US" sz="2000" dirty="0">
                <a:latin typeface="微軟正黑體" panose="020B0604030504040204" pitchFamily="34" charset="-120"/>
                <a:ea typeface="微軟正黑體" panose="020B0604030504040204" pitchFamily="34" charset="-120"/>
              </a:rPr>
              <a:t>月</a:t>
            </a:r>
            <a:r>
              <a:rPr lang="en-US" altLang="zh-Hant" sz="2000" dirty="0" smtClean="0">
                <a:latin typeface="微軟正黑體" panose="020B0604030504040204" pitchFamily="34" charset="-120"/>
                <a:ea typeface="微軟正黑體" panose="020B0604030504040204" pitchFamily="34" charset="-120"/>
              </a:rPr>
              <a:t>19</a:t>
            </a:r>
            <a:r>
              <a:rPr lang="zh-Hant" altLang="en-US" sz="2000" dirty="0" smtClean="0">
                <a:latin typeface="微軟正黑體" panose="020B0604030504040204" pitchFamily="34" charset="-120"/>
                <a:ea typeface="微軟正黑體" panose="020B0604030504040204" pitchFamily="34" charset="-120"/>
              </a:rPr>
              <a:t>日</a:t>
            </a:r>
            <a:r>
              <a:rPr lang="zh-Hant" altLang="en-US" sz="2000" dirty="0">
                <a:latin typeface="微軟正黑體" panose="020B0604030504040204" pitchFamily="34" charset="-120"/>
                <a:ea typeface="微軟正黑體" panose="020B0604030504040204" pitchFamily="34" charset="-120"/>
              </a:rPr>
              <a:t>涉嫌「嚴重違紀違法」</a:t>
            </a:r>
            <a:r>
              <a:rPr lang="zh-Hant" altLang="en-US" sz="2000" dirty="0" smtClean="0">
                <a:latin typeface="微軟正黑體" panose="020B0604030504040204" pitchFamily="34" charset="-120"/>
                <a:ea typeface="微軟正黑體" panose="020B0604030504040204" pitchFamily="34" charset="-120"/>
              </a:rPr>
              <a:t>被調查</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落馬</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en-US" altLang="zh-CN" sz="2000" dirty="0" smtClean="0">
                <a:latin typeface="微軟正黑體" panose="020B0604030504040204" pitchFamily="34" charset="-120"/>
                <a:ea typeface="微軟正黑體" panose="020B0604030504040204" pitchFamily="34" charset="-120"/>
              </a:rPr>
              <a:t>2014</a:t>
            </a:r>
            <a:r>
              <a:rPr lang="zh-TW" altLang="en-US" sz="2000" dirty="0" smtClean="0">
                <a:latin typeface="微軟正黑體" panose="020B0604030504040204" pitchFamily="34" charset="-120"/>
                <a:ea typeface="微軟正黑體" panose="020B0604030504040204" pitchFamily="34" charset="-120"/>
              </a:rPr>
              <a:t>年</a:t>
            </a:r>
            <a:r>
              <a:rPr lang="en-US" altLang="zh-Hant" sz="2000" dirty="0" smtClean="0">
                <a:latin typeface="微軟正黑體" panose="020B0604030504040204" pitchFamily="34" charset="-120"/>
                <a:ea typeface="微軟正黑體" panose="020B0604030504040204" pitchFamily="34" charset="-120"/>
              </a:rPr>
              <a:t>2</a:t>
            </a:r>
            <a:r>
              <a:rPr lang="zh-Hant" altLang="en-US" sz="2000" dirty="0">
                <a:latin typeface="微軟正黑體" panose="020B0604030504040204" pitchFamily="34" charset="-120"/>
                <a:ea typeface="微軟正黑體" panose="020B0604030504040204" pitchFamily="34" charset="-120"/>
              </a:rPr>
              <a:t>月</a:t>
            </a:r>
            <a:r>
              <a:rPr lang="en-US" altLang="zh-Hant" sz="2000" dirty="0">
                <a:latin typeface="微軟正黑體" panose="020B0604030504040204" pitchFamily="34" charset="-120"/>
                <a:ea typeface="微軟正黑體" panose="020B0604030504040204" pitchFamily="34" charset="-120"/>
              </a:rPr>
              <a:t>27</a:t>
            </a:r>
            <a:r>
              <a:rPr lang="zh-Hant" altLang="en-US" sz="2000" dirty="0">
                <a:latin typeface="微軟正黑體" panose="020B0604030504040204" pitchFamily="34" charset="-120"/>
                <a:ea typeface="微軟正黑體" panose="020B0604030504040204" pitchFamily="34" charset="-120"/>
              </a:rPr>
              <a:t>日被撤銷其政協委員</a:t>
            </a:r>
            <a:r>
              <a:rPr lang="zh-Hant" altLang="en-US" sz="2000" dirty="0" smtClean="0">
                <a:latin typeface="微軟正黑體" panose="020B0604030504040204" pitchFamily="34" charset="-120"/>
                <a:ea typeface="微軟正黑體" panose="020B0604030504040204" pitchFamily="34" charset="-120"/>
              </a:rPr>
              <a:t>資格</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2014</a:t>
            </a:r>
            <a:r>
              <a:rPr lang="zh-TW" altLang="en-US" sz="2000" dirty="0" smtClean="0">
                <a:latin typeface="微軟正黑體" panose="020B0604030504040204" pitchFamily="34" charset="-120"/>
                <a:ea typeface="微軟正黑體" panose="020B0604030504040204" pitchFamily="34" charset="-120"/>
              </a:rPr>
              <a:t>年</a:t>
            </a:r>
            <a:r>
              <a:rPr lang="en-US" altLang="zh-Hant" sz="2000" dirty="0">
                <a:latin typeface="微軟正黑體" panose="020B0604030504040204" pitchFamily="34" charset="-120"/>
                <a:ea typeface="微軟正黑體" panose="020B0604030504040204" pitchFamily="34" charset="-120"/>
              </a:rPr>
              <a:t>8</a:t>
            </a:r>
            <a:r>
              <a:rPr lang="zh-Hant" altLang="en-US" sz="2000" dirty="0">
                <a:latin typeface="微軟正黑體" panose="020B0604030504040204" pitchFamily="34" charset="-120"/>
                <a:ea typeface="微軟正黑體" panose="020B0604030504040204" pitchFamily="34" charset="-120"/>
              </a:rPr>
              <a:t>月</a:t>
            </a:r>
            <a:r>
              <a:rPr lang="en-US" altLang="zh-Hant" sz="2000" dirty="0">
                <a:latin typeface="微軟正黑體" panose="020B0604030504040204" pitchFamily="34" charset="-120"/>
                <a:ea typeface="微軟正黑體" panose="020B0604030504040204" pitchFamily="34" charset="-120"/>
              </a:rPr>
              <a:t>6</a:t>
            </a:r>
            <a:r>
              <a:rPr lang="zh-Hant" altLang="en-US" sz="2000" dirty="0">
                <a:latin typeface="微軟正黑體" panose="020B0604030504040204" pitchFamily="34" charset="-120"/>
                <a:ea typeface="微軟正黑體" panose="020B0604030504040204" pitchFamily="34" charset="-120"/>
              </a:rPr>
              <a:t>日被立案審查及被「雙開</a:t>
            </a:r>
            <a:r>
              <a:rPr lang="zh-Hant"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en-US" altLang="zh-Hant" sz="2000" dirty="0">
                <a:latin typeface="微軟正黑體" panose="020B0604030504040204" pitchFamily="34" charset="-120"/>
                <a:ea typeface="微軟正黑體" panose="020B0604030504040204" pitchFamily="34" charset="-120"/>
              </a:rPr>
              <a:t>2015</a:t>
            </a:r>
            <a:r>
              <a:rPr lang="zh-Hant" altLang="en-US" sz="2000" dirty="0">
                <a:latin typeface="微軟正黑體" panose="020B0604030504040204" pitchFamily="34" charset="-120"/>
                <a:ea typeface="微軟正黑體" panose="020B0604030504040204" pitchFamily="34" charset="-120"/>
              </a:rPr>
              <a:t>年</a:t>
            </a:r>
            <a:r>
              <a:rPr lang="en-US" altLang="zh-Hant" sz="2000" dirty="0">
                <a:latin typeface="微軟正黑體" panose="020B0604030504040204" pitchFamily="34" charset="-120"/>
                <a:ea typeface="微軟正黑體" panose="020B0604030504040204" pitchFamily="34" charset="-120"/>
              </a:rPr>
              <a:t>7</a:t>
            </a:r>
            <a:r>
              <a:rPr lang="zh-Hant" altLang="en-US" sz="2000" dirty="0">
                <a:latin typeface="微軟正黑體" panose="020B0604030504040204" pitchFamily="34" charset="-120"/>
                <a:ea typeface="微軟正黑體" panose="020B0604030504040204" pitchFamily="34" charset="-120"/>
              </a:rPr>
              <a:t>月</a:t>
            </a:r>
            <a:r>
              <a:rPr lang="en-US" altLang="zh-Hant" sz="2000" dirty="0">
                <a:latin typeface="微軟正黑體" panose="020B0604030504040204" pitchFamily="34" charset="-120"/>
                <a:ea typeface="微軟正黑體" panose="020B0604030504040204" pitchFamily="34" charset="-120"/>
              </a:rPr>
              <a:t>7</a:t>
            </a:r>
            <a:r>
              <a:rPr lang="zh-Hant" altLang="en-US" sz="2000" dirty="0">
                <a:latin typeface="微軟正黑體" panose="020B0604030504040204" pitchFamily="34" charset="-120"/>
                <a:ea typeface="微軟正黑體" panose="020B0604030504040204" pitchFamily="34" charset="-120"/>
              </a:rPr>
              <a:t>日，祝因受賄</a:t>
            </a:r>
            <a:r>
              <a:rPr lang="en-US" altLang="zh-Hant" sz="2000" dirty="0">
                <a:latin typeface="微軟正黑體" panose="020B0604030504040204" pitchFamily="34" charset="-120"/>
                <a:ea typeface="微軟正黑體" panose="020B0604030504040204" pitchFamily="34" charset="-120"/>
              </a:rPr>
              <a:t>854</a:t>
            </a:r>
            <a:r>
              <a:rPr lang="zh-Hant" altLang="en-US" sz="2000" dirty="0">
                <a:latin typeface="微軟正黑體" panose="020B0604030504040204" pitchFamily="34" charset="-120"/>
                <a:ea typeface="微軟正黑體" panose="020B0604030504040204" pitchFamily="34" charset="-120"/>
              </a:rPr>
              <a:t>萬元被審，隨後被判有期徒刑十一年</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p:txBody>
      </p:sp>
      <p:sp>
        <p:nvSpPr>
          <p:cNvPr id="10" name="Rectangle 9"/>
          <p:cNvSpPr/>
          <p:nvPr/>
        </p:nvSpPr>
        <p:spPr>
          <a:xfrm>
            <a:off x="3332874" y="1251337"/>
            <a:ext cx="5688632" cy="1538883"/>
          </a:xfrm>
          <a:prstGeom prst="rect">
            <a:avLst/>
          </a:prstGeom>
        </p:spPr>
        <p:txBody>
          <a:bodyPr wrap="square">
            <a:spAutoFit/>
          </a:bodyPr>
          <a:lstStyle/>
          <a:p>
            <a:r>
              <a:rPr lang="zh-Hant" altLang="en-US" dirty="0">
                <a:latin typeface="微軟正黑體" panose="020B0604030504040204" pitchFamily="34" charset="-120"/>
                <a:ea typeface="微軟正黑體" panose="020B0604030504040204" pitchFamily="34" charset="-120"/>
                <a:cs typeface="Heiti TC Light"/>
              </a:rPr>
              <a:t>陝西</a:t>
            </a:r>
            <a:r>
              <a:rPr lang="zh-Hant" altLang="en-US" sz="2000" b="1" dirty="0">
                <a:solidFill>
                  <a:srgbClr val="FF0000"/>
                </a:solidFill>
                <a:latin typeface="微軟正黑體" panose="020B0604030504040204" pitchFamily="34" charset="-120"/>
                <a:ea typeface="微軟正黑體" panose="020B0604030504040204" pitchFamily="34" charset="-120"/>
                <a:cs typeface="Heiti TC Light"/>
              </a:rPr>
              <a:t>「首虎」</a:t>
            </a:r>
            <a:r>
              <a:rPr lang="zh-Hant" altLang="en-US" dirty="0" smtClean="0">
                <a:latin typeface="微軟正黑體" panose="020B0604030504040204" pitchFamily="34" charset="-120"/>
                <a:ea typeface="微軟正黑體" panose="020B0604030504040204" pitchFamily="34" charset="-120"/>
                <a:cs typeface="Heiti TC Light"/>
              </a:rPr>
              <a:t>祝作</a:t>
            </a:r>
            <a:r>
              <a:rPr lang="zh-Hant" altLang="en-US" dirty="0">
                <a:latin typeface="微軟正黑體" panose="020B0604030504040204" pitchFamily="34" charset="-120"/>
                <a:ea typeface="微軟正黑體" panose="020B0604030504040204" pitchFamily="34" charset="-120"/>
                <a:cs typeface="Heiti TC Light"/>
              </a:rPr>
              <a:t>利，原陝西省政協</a:t>
            </a:r>
            <a:r>
              <a:rPr lang="zh-Hant" altLang="en-US" dirty="0" smtClean="0">
                <a:latin typeface="微軟正黑體" panose="020B0604030504040204" pitchFamily="34" charset="-120"/>
                <a:ea typeface="微軟正黑體" panose="020B0604030504040204" pitchFamily="34" charset="-120"/>
                <a:cs typeface="Heiti TC Light"/>
              </a:rPr>
              <a:t>副主席</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dirty="0" smtClean="0">
                <a:latin typeface="微軟正黑體" panose="020B0604030504040204" pitchFamily="34" charset="-120"/>
                <a:ea typeface="微軟正黑體" panose="020B0604030504040204" pitchFamily="34" charset="-120"/>
                <a:cs typeface="Heiti TC Light"/>
              </a:rPr>
              <a:t>被判有期徒刑</a:t>
            </a:r>
            <a:r>
              <a:rPr lang="en-US" altLang="zh-Hant" dirty="0" smtClean="0">
                <a:latin typeface="微軟正黑體" panose="020B0604030504040204" pitchFamily="34" charset="-120"/>
                <a:ea typeface="微軟正黑體" panose="020B0604030504040204" pitchFamily="34" charset="-120"/>
                <a:cs typeface="Heiti TC Light"/>
              </a:rPr>
              <a:t>11</a:t>
            </a:r>
            <a:r>
              <a:rPr lang="zh-Hant" altLang="en-US" dirty="0" smtClean="0">
                <a:latin typeface="微軟正黑體" panose="020B0604030504040204" pitchFamily="34" charset="-120"/>
                <a:ea typeface="微軟正黑體" panose="020B0604030504040204" pitchFamily="34" charset="-120"/>
                <a:cs typeface="Heiti TC Light"/>
              </a:rPr>
              <a:t>年</a:t>
            </a:r>
            <a:r>
              <a:rPr lang="zh-TW" altLang="en-US" dirty="0">
                <a:latin typeface="微軟正黑體" panose="020B0604030504040204" pitchFamily="34" charset="-120"/>
                <a:ea typeface="微軟正黑體" panose="020B0604030504040204" pitchFamily="34" charset="-120"/>
                <a:cs typeface="Heiti TC Light"/>
              </a:rPr>
              <a:t>，</a:t>
            </a:r>
            <a:r>
              <a:rPr lang="zh-Hant" altLang="en-US" dirty="0" smtClean="0">
                <a:latin typeface="微軟正黑體" panose="020B0604030504040204" pitchFamily="34" charset="-120"/>
                <a:ea typeface="微軟正黑體" panose="020B0604030504040204" pitchFamily="34" charset="-120"/>
                <a:cs typeface="Heiti TC Light"/>
              </a:rPr>
              <a:t>祝作</a:t>
            </a:r>
            <a:r>
              <a:rPr lang="zh-Hant" altLang="en-US" dirty="0">
                <a:latin typeface="微軟正黑體" panose="020B0604030504040204" pitchFamily="34" charset="-120"/>
                <a:ea typeface="微軟正黑體" panose="020B0604030504040204" pitchFamily="34" charset="-120"/>
                <a:cs typeface="Heiti TC Light"/>
              </a:rPr>
              <a:t>利在法庭上</a:t>
            </a:r>
            <a:r>
              <a:rPr lang="zh-Hant" altLang="en-US" dirty="0" smtClean="0">
                <a:latin typeface="微軟正黑體" panose="020B0604030504040204" pitchFamily="34" charset="-120"/>
                <a:ea typeface="微軟正黑體" panose="020B0604030504040204" pitchFamily="34" charset="-120"/>
                <a:cs typeface="Heiti TC Light"/>
              </a:rPr>
              <a:t>稱「</a:t>
            </a:r>
            <a:r>
              <a:rPr lang="zh-Hant" altLang="en-US" dirty="0">
                <a:latin typeface="微軟正黑體" panose="020B0604030504040204" pitchFamily="34" charset="-120"/>
                <a:ea typeface="微軟正黑體" panose="020B0604030504040204" pitchFamily="34" charset="-120"/>
                <a:cs typeface="Heiti TC Light"/>
              </a:rPr>
              <a:t>悔恨、認罪</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endParaRPr lang="en-US" altLang="zh-Hant" dirty="0">
              <a:latin typeface="微軟正黑體" panose="020B0604030504040204" pitchFamily="34" charset="-120"/>
              <a:ea typeface="微軟正黑體" panose="020B0604030504040204" pitchFamily="34" charset="-120"/>
              <a:cs typeface="Heiti TC Light"/>
            </a:endParaRPr>
          </a:p>
          <a:p>
            <a:r>
              <a:rPr lang="en-US" altLang="zh-Hant" dirty="0" smtClean="0">
                <a:latin typeface="微軟正黑體" panose="020B0604030504040204" pitchFamily="34" charset="-120"/>
                <a:ea typeface="微軟正黑體" panose="020B0604030504040204" pitchFamily="34" charset="-120"/>
              </a:rPr>
              <a:t>2002</a:t>
            </a:r>
            <a:r>
              <a:rPr lang="zh-Hant" altLang="en-US" dirty="0">
                <a:latin typeface="微軟正黑體" panose="020B0604030504040204" pitchFamily="34" charset="-120"/>
                <a:ea typeface="微軟正黑體" panose="020B0604030504040204" pitchFamily="34" charset="-120"/>
              </a:rPr>
              <a:t>年</a:t>
            </a:r>
            <a:r>
              <a:rPr lang="en-US" altLang="zh-Hant" dirty="0">
                <a:latin typeface="微軟正黑體" panose="020B0604030504040204" pitchFamily="34" charset="-120"/>
                <a:ea typeface="微軟正黑體" panose="020B0604030504040204" pitchFamily="34" charset="-120"/>
              </a:rPr>
              <a:t>12</a:t>
            </a:r>
            <a:r>
              <a:rPr lang="zh-Hant" altLang="en-US" dirty="0">
                <a:latin typeface="微軟正黑體" panose="020B0604030504040204" pitchFamily="34" charset="-120"/>
                <a:ea typeface="微軟正黑體" panose="020B0604030504040204" pitchFamily="34" charset="-120"/>
              </a:rPr>
              <a:t>月至</a:t>
            </a:r>
            <a:r>
              <a:rPr lang="en-US" altLang="zh-Hant" dirty="0">
                <a:latin typeface="微軟正黑體" panose="020B0604030504040204" pitchFamily="34" charset="-120"/>
                <a:ea typeface="微軟正黑體" panose="020B0604030504040204" pitchFamily="34" charset="-120"/>
              </a:rPr>
              <a:t>2006</a:t>
            </a:r>
            <a:r>
              <a:rPr lang="zh-Hant" altLang="en-US" dirty="0">
                <a:latin typeface="微軟正黑體" panose="020B0604030504040204" pitchFamily="34" charset="-120"/>
                <a:ea typeface="微軟正黑體" panose="020B0604030504040204" pitchFamily="34" charset="-120"/>
              </a:rPr>
              <a:t>年</a:t>
            </a:r>
            <a:r>
              <a:rPr lang="en-US" altLang="zh-Hant" dirty="0">
                <a:latin typeface="微軟正黑體" panose="020B0604030504040204" pitchFamily="34" charset="-120"/>
                <a:ea typeface="微軟正黑體" panose="020B0604030504040204" pitchFamily="34" charset="-120"/>
              </a:rPr>
              <a:t>2</a:t>
            </a:r>
            <a:r>
              <a:rPr lang="zh-Hant" altLang="en-US" dirty="0">
                <a:latin typeface="微軟正黑體" panose="020B0604030504040204" pitchFamily="34" charset="-120"/>
                <a:ea typeface="微軟正黑體" panose="020B0604030504040204" pitchFamily="34" charset="-120"/>
              </a:rPr>
              <a:t>月任陝西省委副秘書長</a:t>
            </a:r>
            <a:r>
              <a:rPr lang="zh-Hant" altLang="en-US" dirty="0" smtClean="0">
                <a:latin typeface="微軟正黑體" panose="020B0604030504040204" pitchFamily="34" charset="-120"/>
                <a:ea typeface="微軟正黑體" panose="020B0604030504040204" pitchFamily="34" charset="-120"/>
              </a:rPr>
              <a:t>，</a:t>
            </a:r>
            <a:endParaRPr lang="en-US" altLang="zh-Hant" dirty="0" smtClean="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對</a:t>
            </a:r>
            <a:r>
              <a:rPr lang="zh-Hant" altLang="en-US" dirty="0">
                <a:latin typeface="微軟正黑體" panose="020B0604030504040204" pitchFamily="34" charset="-120"/>
                <a:ea typeface="微軟正黑體" panose="020B0604030504040204" pitchFamily="34" charset="-120"/>
              </a:rPr>
              <a:t>迫害法輪功負有</a:t>
            </a:r>
            <a:r>
              <a:rPr lang="zh-Hant" altLang="en-US" sz="2000" dirty="0">
                <a:solidFill>
                  <a:srgbClr val="FF0000"/>
                </a:solidFill>
                <a:latin typeface="微軟正黑體" panose="020B0604030504040204" pitchFamily="34" charset="-120"/>
                <a:ea typeface="微軟正黑體" panose="020B0604030504040204" pitchFamily="34" charset="-120"/>
              </a:rPr>
              <a:t>直接責任</a:t>
            </a:r>
            <a:r>
              <a:rPr lang="zh-Hant" altLang="en-US" dirty="0" smtClean="0">
                <a:latin typeface="微軟正黑體" panose="020B0604030504040204" pitchFamily="34" charset="-120"/>
                <a:ea typeface="微軟正黑體" panose="020B0604030504040204" pitchFamily="34" charset="-120"/>
              </a:rPr>
              <a:t>。</a:t>
            </a:r>
            <a:endParaRPr lang="en-US" altLang="zh-TW" dirty="0">
              <a:latin typeface="微軟正黑體" panose="020B0604030504040204" pitchFamily="34" charset="-120"/>
              <a:ea typeface="微軟正黑體" panose="020B0604030504040204" pitchFamily="34" charset="-120"/>
            </a:endParaRPr>
          </a:p>
        </p:txBody>
      </p:sp>
      <p:sp>
        <p:nvSpPr>
          <p:cNvPr id="13" name="Rectangle 12"/>
          <p:cNvSpPr/>
          <p:nvPr/>
        </p:nvSpPr>
        <p:spPr>
          <a:xfrm>
            <a:off x="2862262" y="3244334"/>
            <a:ext cx="184666" cy="369332"/>
          </a:xfrm>
          <a:prstGeom prst="rect">
            <a:avLst/>
          </a:prstGeom>
        </p:spPr>
        <p:txBody>
          <a:bodyPr wrap="none">
            <a:spAutoFit/>
          </a:bodyPr>
          <a:lstStyle/>
          <a:p>
            <a:endParaRPr lang="en-US" dirty="0"/>
          </a:p>
        </p:txBody>
      </p:sp>
      <p:sp>
        <p:nvSpPr>
          <p:cNvPr id="14" name="Rectangle 13"/>
          <p:cNvSpPr/>
          <p:nvPr/>
        </p:nvSpPr>
        <p:spPr>
          <a:xfrm>
            <a:off x="4499992" y="3068960"/>
            <a:ext cx="184666" cy="369332"/>
          </a:xfrm>
          <a:prstGeom prst="rect">
            <a:avLst/>
          </a:prstGeom>
        </p:spPr>
        <p:txBody>
          <a:bodyPr wrap="none">
            <a:spAutoFit/>
          </a:bodyPr>
          <a:lstStyle/>
          <a:p>
            <a:endParaRPr lang="en-US" dirty="0"/>
          </a:p>
        </p:txBody>
      </p:sp>
      <p:pic>
        <p:nvPicPr>
          <p:cNvPr id="15" name="Picture 1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9652" t="17625" r="18654" b="6972"/>
          <a:stretch/>
        </p:blipFill>
        <p:spPr>
          <a:xfrm>
            <a:off x="107504" y="1141890"/>
            <a:ext cx="3117551" cy="2557996"/>
          </a:xfrm>
          <a:prstGeom prst="rect">
            <a:avLst/>
          </a:prstGeom>
        </p:spPr>
      </p:pic>
      <p:sp>
        <p:nvSpPr>
          <p:cNvPr id="17" name="Rectangle 16"/>
          <p:cNvSpPr/>
          <p:nvPr/>
        </p:nvSpPr>
        <p:spPr>
          <a:xfrm>
            <a:off x="2286000" y="3105835"/>
            <a:ext cx="4572000" cy="369332"/>
          </a:xfrm>
          <a:prstGeom prst="rect">
            <a:avLst/>
          </a:prstGeom>
        </p:spPr>
        <p:txBody>
          <a:bodyPr>
            <a:spAutoFit/>
          </a:bodyPr>
          <a:lstStyle/>
          <a:p>
            <a:endParaRPr lang="en-US" dirty="0"/>
          </a:p>
        </p:txBody>
      </p:sp>
      <p:sp>
        <p:nvSpPr>
          <p:cNvPr id="18" name="Rectangle 17"/>
          <p:cNvSpPr/>
          <p:nvPr/>
        </p:nvSpPr>
        <p:spPr>
          <a:xfrm>
            <a:off x="3491880" y="2420888"/>
            <a:ext cx="4572000" cy="369332"/>
          </a:xfrm>
          <a:prstGeom prst="rect">
            <a:avLst/>
          </a:prstGeom>
        </p:spPr>
        <p:txBody>
          <a:bodyPr>
            <a:spAutoFit/>
          </a:bodyPr>
          <a:lstStyle/>
          <a:p>
            <a:endParaRPr lang="en-US" dirty="0"/>
          </a:p>
        </p:txBody>
      </p:sp>
      <p:sp>
        <p:nvSpPr>
          <p:cNvPr id="19" name="TextBox 18"/>
          <p:cNvSpPr txBox="1"/>
          <p:nvPr/>
        </p:nvSpPr>
        <p:spPr>
          <a:xfrm>
            <a:off x="3835502" y="6516052"/>
            <a:ext cx="5200994" cy="338554"/>
          </a:xfrm>
          <a:prstGeom prst="rect">
            <a:avLst/>
          </a:prstGeom>
          <a:noFill/>
        </p:spPr>
        <p:txBody>
          <a:bodyPr wrap="none" rtlCol="0">
            <a:spAutoFit/>
          </a:bodyPr>
          <a:lstStyle/>
          <a:p>
            <a:r>
              <a:rPr lang="zh-TW" altLang="en-US" sz="1600" dirty="0" smtClean="0">
                <a:latin typeface="Heiti TC Light"/>
                <a:ea typeface="Heiti TC Light"/>
                <a:cs typeface="Heiti TC Light"/>
              </a:rPr>
              <a:t>大紀元</a:t>
            </a:r>
            <a:r>
              <a:rPr lang="en-US" altLang="zh-TW" sz="1600" dirty="0" smtClean="0">
                <a:latin typeface="Heiti TC Light"/>
                <a:ea typeface="Heiti TC Light"/>
                <a:cs typeface="Heiti TC Light"/>
              </a:rPr>
              <a:t>2015/7/7 </a:t>
            </a:r>
            <a:r>
              <a:rPr lang="zh-TW" altLang="en-US" sz="1600" dirty="0" smtClean="0">
                <a:latin typeface="Heiti TC Light"/>
                <a:ea typeface="Heiti TC Light"/>
                <a:cs typeface="Heiti TC Light"/>
              </a:rPr>
              <a:t>「</a:t>
            </a:r>
            <a:r>
              <a:rPr lang="ja-JP" altLang="en-US" sz="1600" dirty="0">
                <a:latin typeface="Heiti TC Light"/>
                <a:ea typeface="Heiti TC Light"/>
                <a:cs typeface="Heiti TC Light"/>
              </a:rPr>
              <a:t>陝西落馬高官祝作利受賄案今</a:t>
            </a:r>
            <a:r>
              <a:rPr lang="ja-JP" altLang="en-US" sz="1600" dirty="0" smtClean="0">
                <a:latin typeface="Heiti TC Light"/>
                <a:ea typeface="Heiti TC Light"/>
                <a:cs typeface="Heiti TC Light"/>
              </a:rPr>
              <a:t>開審</a:t>
            </a:r>
            <a:r>
              <a:rPr lang="zh-TW" altLang="en-US" sz="1600" dirty="0" smtClean="0">
                <a:latin typeface="Heiti TC Light"/>
                <a:ea typeface="Heiti TC Light"/>
                <a:cs typeface="Heiti TC Light"/>
              </a:rPr>
              <a:t>」</a:t>
            </a:r>
            <a:r>
              <a:rPr lang="en-US" altLang="zh-TW" sz="1600" dirty="0" smtClean="0">
                <a:latin typeface="Heiti TC Light"/>
                <a:ea typeface="Heiti TC Light"/>
                <a:cs typeface="Heiti TC Light"/>
              </a:rPr>
              <a:t> </a:t>
            </a:r>
            <a:endParaRPr lang="en-US" sz="1600" dirty="0">
              <a:latin typeface="Heiti TC Light"/>
              <a:ea typeface="Heiti TC Light"/>
              <a:cs typeface="Heiti TC Light"/>
            </a:endParaRPr>
          </a:p>
        </p:txBody>
      </p:sp>
      <p:grpSp>
        <p:nvGrpSpPr>
          <p:cNvPr id="8" name="群組 7"/>
          <p:cNvGrpSpPr/>
          <p:nvPr/>
        </p:nvGrpSpPr>
        <p:grpSpPr>
          <a:xfrm>
            <a:off x="0" y="0"/>
            <a:ext cx="9130598" cy="1052736"/>
            <a:chOff x="0" y="0"/>
            <a:chExt cx="9130598" cy="1052736"/>
          </a:xfrm>
        </p:grpSpPr>
        <p:sp>
          <p:nvSpPr>
            <p:cNvPr id="20" name="矩形 19"/>
            <p:cNvSpPr/>
            <p:nvPr/>
          </p:nvSpPr>
          <p:spPr>
            <a:xfrm>
              <a:off x="0" y="0"/>
              <a:ext cx="9130598"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39491" y="18601"/>
              <a:ext cx="7486394" cy="1015663"/>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10-2.</a:t>
              </a:r>
              <a:r>
                <a:rPr lang="zh-TW" altLang="en-US" sz="3200" b="1" dirty="0" smtClean="0">
                  <a:solidFill>
                    <a:schemeClr val="bg1"/>
                  </a:solidFill>
                  <a:latin typeface="微軟正黑體" panose="020B0604030504040204" pitchFamily="34" charset="-120"/>
                  <a:ea typeface="微軟正黑體" panose="020B0604030504040204" pitchFamily="34" charset="-120"/>
                </a:rPr>
                <a:t> 陝西高官惡報</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a:p>
              <a:r>
                <a:rPr lang="zh-TW" altLang="en-US" sz="2800" b="1" dirty="0" smtClean="0">
                  <a:solidFill>
                    <a:srgbClr val="FFFF00"/>
                  </a:solidFill>
                  <a:latin typeface="微軟正黑體" panose="020B0604030504040204" pitchFamily="34" charset="-120"/>
                  <a:ea typeface="微軟正黑體" panose="020B0604030504040204" pitchFamily="34" charset="-120"/>
                </a:rPr>
                <a:t>原陝西</a:t>
              </a:r>
              <a:r>
                <a:rPr lang="zh-CN" altLang="en-US" sz="2800" b="1" dirty="0" smtClean="0">
                  <a:solidFill>
                    <a:srgbClr val="FFFF00"/>
                  </a:solidFill>
                  <a:latin typeface="微軟正黑體" panose="020B0604030504040204" pitchFamily="34" charset="-120"/>
                  <a:ea typeface="微軟正黑體" panose="020B0604030504040204" pitchFamily="34" charset="-120"/>
                </a:rPr>
                <a:t>省政協副主席</a:t>
              </a:r>
              <a:r>
                <a:rPr lang="zh-TW" altLang="en-US" sz="2800" b="1" dirty="0" smtClean="0">
                  <a:solidFill>
                    <a:srgbClr val="FFFF00"/>
                  </a:solidFill>
                  <a:latin typeface="微軟正黑體" panose="020B0604030504040204" pitchFamily="34" charset="-120"/>
                  <a:ea typeface="微軟正黑體" panose="020B0604030504040204" pitchFamily="34" charset="-120"/>
                </a:rPr>
                <a:t>，祝作利，</a:t>
              </a:r>
              <a:r>
                <a:rPr lang="zh-CN" altLang="en-US" sz="2800" b="1" dirty="0">
                  <a:solidFill>
                    <a:srgbClr val="FFFF00"/>
                  </a:solidFill>
                  <a:latin typeface="微軟正黑體" panose="020B0604030504040204" pitchFamily="34" charset="-120"/>
                  <a:ea typeface="微軟正黑體" panose="020B0604030504040204" pitchFamily="34" charset="-120"/>
                </a:rPr>
                <a:t>有期</a:t>
              </a:r>
              <a:r>
                <a:rPr lang="zh-CN" altLang="en-US" sz="2800" b="1" dirty="0" smtClean="0">
                  <a:solidFill>
                    <a:srgbClr val="FFFF00"/>
                  </a:solidFill>
                  <a:latin typeface="微軟正黑體" panose="020B0604030504040204" pitchFamily="34" charset="-120"/>
                  <a:ea typeface="微軟正黑體" panose="020B0604030504040204" pitchFamily="34" charset="-120"/>
                </a:rPr>
                <a:t>徒刑</a:t>
              </a:r>
              <a:r>
                <a:rPr lang="zh-TW" altLang="zh-CN" sz="2800" b="1" dirty="0" smtClean="0">
                  <a:solidFill>
                    <a:srgbClr val="FFFF00"/>
                  </a:solidFill>
                  <a:latin typeface="微軟正黑體" panose="020B0604030504040204" pitchFamily="34" charset="-120"/>
                  <a:ea typeface="微軟正黑體" panose="020B0604030504040204" pitchFamily="34" charset="-120"/>
                </a:rPr>
                <a:t>1</a:t>
              </a:r>
              <a:r>
                <a:rPr lang="en-US" altLang="zh-TW" sz="2800" b="1" dirty="0" smtClean="0">
                  <a:solidFill>
                    <a:srgbClr val="FFFF00"/>
                  </a:solidFill>
                  <a:latin typeface="微軟正黑體" panose="020B0604030504040204" pitchFamily="34" charset="-120"/>
                  <a:ea typeface="微軟正黑體" panose="020B0604030504040204" pitchFamily="34" charset="-120"/>
                </a:rPr>
                <a:t>1</a:t>
              </a:r>
              <a:r>
                <a:rPr lang="zh-CN" altLang="en-US" sz="2800" b="1" dirty="0" smtClean="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22" name="矩形 21"/>
            <p:cNvSpPr/>
            <p:nvPr/>
          </p:nvSpPr>
          <p:spPr>
            <a:xfrm>
              <a:off x="7563217" y="202332"/>
              <a:ext cx="1486345"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3600" b="1" dirty="0" smtClean="0">
                  <a:latin typeface="微軟正黑體" panose="020B0604030504040204" pitchFamily="34" charset="-120"/>
                  <a:ea typeface="微軟正黑體" panose="020B0604030504040204" pitchFamily="34" charset="-120"/>
                </a:rPr>
                <a:t>惡報</a:t>
              </a:r>
              <a:r>
                <a:rPr lang="en-US" altLang="zh-TW" sz="3600" b="1" dirty="0">
                  <a:latin typeface="微軟正黑體" panose="020B0604030504040204" pitchFamily="34" charset="-120"/>
                  <a:ea typeface="微軟正黑體" panose="020B0604030504040204" pitchFamily="34" charset="-120"/>
                </a:rPr>
                <a:t>0</a:t>
              </a:r>
              <a:endParaRPr lang="zh-TW" altLang="en-US" sz="3600" b="1" dirty="0">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236917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402" y="-18537"/>
            <a:ext cx="9130598"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12575" y="0"/>
            <a:ext cx="6647974" cy="1015663"/>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10-3.</a:t>
            </a:r>
            <a:r>
              <a:rPr lang="zh-TW" altLang="en-US" sz="3200" b="1" dirty="0" smtClean="0">
                <a:solidFill>
                  <a:schemeClr val="bg1"/>
                </a:solidFill>
                <a:latin typeface="微軟正黑體" panose="020B0604030504040204" pitchFamily="34" charset="-120"/>
                <a:ea typeface="微軟正黑體" panose="020B0604030504040204" pitchFamily="34" charset="-120"/>
              </a:rPr>
              <a:t> 陝西高官惡報</a:t>
            </a:r>
            <a:r>
              <a:rPr lang="en-US" altLang="zh-TW" b="1" dirty="0" smtClean="0">
                <a:solidFill>
                  <a:schemeClr val="bg1"/>
                </a:solidFill>
                <a:latin typeface="微軟正黑體" panose="020B0604030504040204" pitchFamily="34" charset="-120"/>
                <a:ea typeface="微軟正黑體" panose="020B0604030504040204" pitchFamily="34" charset="-120"/>
              </a:rPr>
              <a:t>-</a:t>
            </a:r>
          </a:p>
          <a:p>
            <a:r>
              <a:rPr lang="zh-TW" altLang="en-US" sz="2800" b="1" dirty="0" smtClean="0">
                <a:solidFill>
                  <a:srgbClr val="FFFF00"/>
                </a:solidFill>
                <a:latin typeface="微軟正黑體" panose="020B0604030504040204" pitchFamily="34" charset="-120"/>
                <a:ea typeface="微軟正黑體" panose="020B0604030504040204" pitchFamily="34" charset="-120"/>
              </a:rPr>
              <a:t>寶雞市政法委書記，謝紅春，一家遭惡報</a:t>
            </a:r>
            <a:endParaRPr lang="en-US" altLang="zh-CN" sz="2800" b="1" dirty="0">
              <a:solidFill>
                <a:srgbClr val="FFFF00"/>
              </a:solidFill>
              <a:latin typeface="微軟正黑體" panose="020B0604030504040204" pitchFamily="34" charset="-120"/>
              <a:ea typeface="微軟正黑體" panose="020B0604030504040204" pitchFamily="34" charset="-120"/>
            </a:endParaRPr>
          </a:p>
        </p:txBody>
      </p:sp>
      <p:sp>
        <p:nvSpPr>
          <p:cNvPr id="7" name="矩形 6"/>
          <p:cNvSpPr/>
          <p:nvPr/>
        </p:nvSpPr>
        <p:spPr>
          <a:xfrm>
            <a:off x="179512" y="1124744"/>
            <a:ext cx="8964488" cy="5386090"/>
          </a:xfrm>
          <a:prstGeom prst="rect">
            <a:avLst/>
          </a:prstGeom>
        </p:spPr>
        <p:txBody>
          <a:bodyPr wrap="square">
            <a:spAutoFit/>
          </a:bodyPr>
          <a:lstStyle/>
          <a:p>
            <a:r>
              <a:rPr lang="zh-TW" altLang="en-US" sz="2400"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陝西省寶雞市政法委書記</a:t>
            </a:r>
            <a:r>
              <a:rPr lang="zh-TW" altLang="en-US" sz="2400" b="1" u="sng" dirty="0" smtClean="0">
                <a:latin typeface="微軟正黑體" panose="020B0604030504040204" pitchFamily="34" charset="-120"/>
                <a:ea typeface="微軟正黑體" panose="020B0604030504040204" pitchFamily="34" charset="-120"/>
                <a:cs typeface="Heiti TC Light"/>
              </a:rPr>
              <a:t>，</a:t>
            </a:r>
            <a:r>
              <a:rPr lang="zh-TW" altLang="en-US" sz="2400" b="1" u="sng" dirty="0" smtClean="0">
                <a:solidFill>
                  <a:srgbClr val="0070C0"/>
                </a:solidFill>
                <a:latin typeface="微軟正黑體" panose="020B0604030504040204" pitchFamily="34" charset="-120"/>
                <a:ea typeface="微軟正黑體" panose="020B0604030504040204" pitchFamily="34" charset="-120"/>
                <a:cs typeface="Heiti TC Light"/>
              </a:rPr>
              <a:t>謝紅春</a:t>
            </a:r>
            <a:r>
              <a:rPr lang="zh-TW" altLang="en-US" sz="2400" b="1" u="sng" dirty="0" smtClean="0">
                <a:latin typeface="微軟正黑體" panose="020B0604030504040204" pitchFamily="34" charset="-120"/>
                <a:ea typeface="微軟正黑體" panose="020B0604030504040204" pitchFamily="34" charset="-120"/>
                <a:cs typeface="Heiti TC Light"/>
              </a:rPr>
              <a:t>，</a:t>
            </a:r>
            <a:r>
              <a:rPr lang="en-US" altLang="zh-TW" sz="2400" b="1" u="sng" dirty="0" smtClean="0">
                <a:solidFill>
                  <a:srgbClr val="C00000"/>
                </a:solidFill>
                <a:latin typeface="微軟正黑體" panose="020B0604030504040204" pitchFamily="34" charset="-120"/>
                <a:ea typeface="微軟正黑體" panose="020B0604030504040204" pitchFamily="34" charset="-120"/>
                <a:cs typeface="Heiti TC Light"/>
              </a:rPr>
              <a:t>46</a:t>
            </a:r>
            <a:r>
              <a:rPr lang="zh-TW" altLang="en-US" sz="2400" b="1" u="sng" dirty="0" smtClean="0">
                <a:solidFill>
                  <a:srgbClr val="C00000"/>
                </a:solidFill>
                <a:latin typeface="微軟正黑體" panose="020B0604030504040204" pitchFamily="34" charset="-120"/>
                <a:ea typeface="微軟正黑體" panose="020B0604030504040204" pitchFamily="34" charset="-120"/>
                <a:cs typeface="Heiti TC Light"/>
              </a:rPr>
              <a:t>歲白血病死亡</a:t>
            </a:r>
            <a:endParaRPr lang="en-US" altLang="zh-CN" sz="2400" b="1" u="sng" dirty="0" smtClean="0">
              <a:solidFill>
                <a:srgbClr val="C00000"/>
              </a:solidFill>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曾任</a:t>
            </a:r>
            <a:r>
              <a:rPr lang="zh-Hant" altLang="en-US" sz="2000" b="1" dirty="0" smtClean="0">
                <a:latin typeface="微軟正黑體" panose="020B0604030504040204" pitchFamily="34" charset="-120"/>
                <a:ea typeface="微軟正黑體" panose="020B0604030504040204" pitchFamily="34" charset="-120"/>
                <a:cs typeface="Heiti TC Light"/>
              </a:rPr>
              <a:t>渭濱中共團委書記</a:t>
            </a:r>
            <a:r>
              <a:rPr lang="zh-TW" altLang="en-US" sz="2000" dirty="0" smtClean="0">
                <a:latin typeface="微軟正黑體" panose="020B0604030504040204" pitchFamily="34" charset="-120"/>
                <a:ea typeface="微軟正黑體" panose="020B0604030504040204" pitchFamily="34" charset="-120"/>
                <a:cs typeface="Heiti TC Light"/>
              </a:rPr>
              <a:t>、</a:t>
            </a:r>
            <a:r>
              <a:rPr lang="zh-Hant" altLang="en-US" sz="2000" b="1" dirty="0" smtClean="0">
                <a:latin typeface="微軟正黑體" panose="020B0604030504040204" pitchFamily="34" charset="-120"/>
                <a:ea typeface="微軟正黑體" panose="020B0604030504040204" pitchFamily="34" charset="-120"/>
                <a:cs typeface="Heiti TC Light"/>
              </a:rPr>
              <a:t>寶雞市經二路辦事處主任</a:t>
            </a:r>
            <a:r>
              <a:rPr lang="zh-TW" altLang="en-US" sz="2000" dirty="0" smtClean="0">
                <a:latin typeface="微軟正黑體" panose="020B0604030504040204" pitchFamily="34" charset="-120"/>
                <a:ea typeface="微軟正黑體" panose="020B0604030504040204" pitchFamily="34" charset="-120"/>
                <a:cs typeface="Heiti TC Light"/>
              </a:rPr>
              <a:t>、</a:t>
            </a:r>
            <a:r>
              <a:rPr lang="zh-Hant" altLang="en-US" sz="2000" b="1" dirty="0" smtClean="0">
                <a:latin typeface="微軟正黑體" panose="020B0604030504040204" pitchFamily="34" charset="-120"/>
                <a:ea typeface="微軟正黑體" panose="020B0604030504040204" pitchFamily="34" charset="-120"/>
                <a:cs typeface="Heiti TC Light"/>
              </a:rPr>
              <a:t>寶雞</a:t>
            </a:r>
            <a:r>
              <a:rPr lang="zh-Hant" altLang="en-US" sz="2000" b="1" dirty="0">
                <a:latin typeface="微軟正黑體" panose="020B0604030504040204" pitchFamily="34" charset="-120"/>
                <a:ea typeface="微軟正黑體" panose="020B0604030504040204" pitchFamily="34" charset="-120"/>
                <a:cs typeface="Heiti TC Light"/>
              </a:rPr>
              <a:t>市委機關黨支部</a:t>
            </a:r>
            <a:r>
              <a:rPr lang="zh-Hant" altLang="en-US" sz="2000" b="1" dirty="0" smtClean="0">
                <a:latin typeface="微軟正黑體" panose="020B0604030504040204" pitchFamily="34" charset="-120"/>
                <a:ea typeface="微軟正黑體" panose="020B0604030504040204" pitchFamily="34" charset="-120"/>
                <a:cs typeface="Heiti TC Light"/>
              </a:rPr>
              <a:t>書記</a:t>
            </a:r>
            <a:r>
              <a:rPr lang="zh-Hant" altLang="en-US" sz="2000" dirty="0" smtClean="0">
                <a:latin typeface="微軟正黑體" panose="020B0604030504040204" pitchFamily="34" charset="-120"/>
                <a:ea typeface="微軟正黑體" panose="020B0604030504040204" pitchFamily="34" charset="-120"/>
                <a:cs typeface="Heiti TC Light"/>
              </a:rPr>
              <a:t>。在江澤</a:t>
            </a:r>
            <a:r>
              <a:rPr lang="zh-Hant" altLang="en-US" sz="2000" dirty="0">
                <a:latin typeface="微軟正黑體" panose="020B0604030504040204" pitchFamily="34" charset="-120"/>
                <a:ea typeface="微軟正黑體" panose="020B0604030504040204" pitchFamily="34" charset="-120"/>
                <a:cs typeface="Heiti TC Light"/>
              </a:rPr>
              <a:t>民迫害法輪功後，他積極配合惡黨迫害法輪功學員</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dirty="0" smtClean="0">
                <a:latin typeface="微軟正黑體" panose="020B0604030504040204" pitchFamily="34" charset="-120"/>
                <a:ea typeface="微軟正黑體" panose="020B0604030504040204" pitchFamily="34" charset="-120"/>
                <a:cs typeface="Heiti TC Light"/>
              </a:rPr>
              <a:t>特別</a:t>
            </a:r>
            <a:r>
              <a:rPr lang="zh-Hant" altLang="en-US" sz="2000" dirty="0">
                <a:latin typeface="微軟正黑體" panose="020B0604030504040204" pitchFamily="34" charset="-120"/>
                <a:ea typeface="微軟正黑體" panose="020B0604030504040204" pitchFamily="34" charset="-120"/>
                <a:cs typeface="Heiti TC Light"/>
              </a:rPr>
              <a:t>是</a:t>
            </a:r>
            <a:r>
              <a:rPr lang="en-US" altLang="zh-Hant" sz="2000" dirty="0">
                <a:latin typeface="微軟正黑體" panose="020B0604030504040204" pitchFamily="34" charset="-120"/>
                <a:ea typeface="微軟正黑體" panose="020B0604030504040204" pitchFamily="34" charset="-120"/>
                <a:cs typeface="Heiti TC Light"/>
              </a:rPr>
              <a:t>2001</a:t>
            </a:r>
            <a:r>
              <a:rPr lang="zh-Hant" altLang="en-US" sz="2000" dirty="0">
                <a:latin typeface="微軟正黑體" panose="020B0604030504040204" pitchFamily="34" charset="-120"/>
                <a:ea typeface="微軟正黑體" panose="020B0604030504040204" pitchFamily="34" charset="-120"/>
                <a:cs typeface="Heiti TC Light"/>
              </a:rPr>
              <a:t>年</a:t>
            </a:r>
            <a:r>
              <a:rPr lang="en-US" altLang="zh-Hant" sz="2000" dirty="0">
                <a:latin typeface="微軟正黑體" panose="020B0604030504040204" pitchFamily="34" charset="-120"/>
                <a:ea typeface="微軟正黑體" panose="020B0604030504040204" pitchFamily="34" charset="-120"/>
                <a:cs typeface="Heiti TC Light"/>
              </a:rPr>
              <a:t>10</a:t>
            </a:r>
            <a:r>
              <a:rPr lang="zh-Hant" altLang="en-US" sz="2000" dirty="0">
                <a:latin typeface="微軟正黑體" panose="020B0604030504040204" pitchFamily="34" charset="-120"/>
                <a:ea typeface="微軟正黑體" panose="020B0604030504040204" pitchFamily="34" charset="-120"/>
                <a:cs typeface="Heiti TC Light"/>
              </a:rPr>
              <a:t>月</a:t>
            </a:r>
            <a:r>
              <a:rPr lang="en-US" altLang="zh-Hant" sz="2000" dirty="0">
                <a:latin typeface="微軟正黑體" panose="020B0604030504040204" pitchFamily="34" charset="-120"/>
                <a:ea typeface="微軟正黑體" panose="020B0604030504040204" pitchFamily="34" charset="-120"/>
                <a:cs typeface="Heiti TC Light"/>
              </a:rPr>
              <a:t>1</a:t>
            </a:r>
            <a:r>
              <a:rPr lang="zh-Hant" altLang="en-US" sz="2000" dirty="0">
                <a:latin typeface="微軟正黑體" panose="020B0604030504040204" pitchFamily="34" charset="-120"/>
                <a:ea typeface="微軟正黑體" panose="020B0604030504040204" pitchFamily="34" charset="-120"/>
                <a:cs typeface="Heiti TC Light"/>
              </a:rPr>
              <a:t>日，</a:t>
            </a:r>
            <a:r>
              <a:rPr lang="zh-Hant" altLang="en-US" sz="2000" dirty="0">
                <a:solidFill>
                  <a:srgbClr val="C00000"/>
                </a:solidFill>
                <a:latin typeface="微軟正黑體" panose="020B0604030504040204" pitchFamily="34" charset="-120"/>
                <a:ea typeface="微軟正黑體" panose="020B0604030504040204" pitchFamily="34" charset="-120"/>
                <a:cs typeface="Heiti TC Light"/>
              </a:rPr>
              <a:t>五十多名法輪功學員在岐山縣被綁架</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dirty="0" smtClean="0">
                <a:latin typeface="微軟正黑體" panose="020B0604030504040204" pitchFamily="34" charset="-120"/>
                <a:ea typeface="微軟正黑體" panose="020B0604030504040204" pitchFamily="34" charset="-120"/>
                <a:cs typeface="Heiti TC Light"/>
              </a:rPr>
              <a:t>其中</a:t>
            </a:r>
            <a:r>
              <a:rPr lang="zh-Hant" altLang="en-US" sz="2000" dirty="0">
                <a:latin typeface="微軟正黑體" panose="020B0604030504040204" pitchFamily="34" charset="-120"/>
                <a:ea typeface="微軟正黑體" panose="020B0604030504040204" pitchFamily="34" charset="-120"/>
                <a:cs typeface="Heiti TC Light"/>
              </a:rPr>
              <a:t>寶雞石油機械廠法輪功學員孫桂蘭被金台拘留所</a:t>
            </a:r>
            <a:r>
              <a:rPr lang="zh-Hant" altLang="en-US" sz="2000" dirty="0">
                <a:solidFill>
                  <a:srgbClr val="C00000"/>
                </a:solidFill>
                <a:latin typeface="微軟正黑體" panose="020B0604030504040204" pitchFamily="34" charset="-120"/>
                <a:ea typeface="微軟正黑體" panose="020B0604030504040204" pitchFamily="34" charset="-120"/>
                <a:cs typeface="Heiti TC Light"/>
              </a:rPr>
              <a:t>灌食迫害</a:t>
            </a:r>
            <a:r>
              <a:rPr lang="zh-Hant" altLang="en-US" sz="2000" dirty="0" smtClean="0">
                <a:solidFill>
                  <a:srgbClr val="C00000"/>
                </a:solidFill>
                <a:latin typeface="微軟正黑體" panose="020B0604030504040204" pitchFamily="34" charset="-120"/>
                <a:ea typeface="微軟正黑體" panose="020B0604030504040204" pitchFamily="34" charset="-120"/>
                <a:cs typeface="Heiti TC Light"/>
              </a:rPr>
              <a:t>致死</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b="1" dirty="0" smtClean="0">
                <a:solidFill>
                  <a:srgbClr val="C00000"/>
                </a:solidFill>
                <a:latin typeface="微軟正黑體" panose="020B0604030504040204" pitchFamily="34" charset="-120"/>
                <a:ea typeface="微軟正黑體" panose="020B0604030504040204" pitchFamily="34" charset="-120"/>
                <a:cs typeface="Heiti TC Light"/>
              </a:rPr>
              <a:t>其為主要責任人之一。</a:t>
            </a:r>
            <a:endParaRPr lang="en-US" altLang="zh-Hant" sz="2000" b="1" dirty="0" smtClean="0">
              <a:solidFill>
                <a:srgbClr val="C00000"/>
              </a:solidFill>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Hant" sz="2000" dirty="0">
                <a:latin typeface="微軟正黑體" panose="020B0604030504040204" pitchFamily="34" charset="-120"/>
                <a:ea typeface="微軟正黑體" panose="020B0604030504040204" pitchFamily="34" charset="-120"/>
                <a:cs typeface="Heiti TC Light"/>
              </a:rPr>
              <a:t>2007</a:t>
            </a:r>
            <a:r>
              <a:rPr lang="zh-Hant" altLang="en-US" sz="2000" dirty="0">
                <a:latin typeface="微軟正黑體" panose="020B0604030504040204" pitchFamily="34" charset="-120"/>
                <a:ea typeface="微軟正黑體" panose="020B0604030504040204" pitchFamily="34" charset="-120"/>
                <a:cs typeface="Heiti TC Light"/>
              </a:rPr>
              <a:t>年</a:t>
            </a:r>
            <a:r>
              <a:rPr lang="en-US" altLang="zh-Hant" sz="2000" dirty="0">
                <a:latin typeface="微軟正黑體" panose="020B0604030504040204" pitchFamily="34" charset="-120"/>
                <a:ea typeface="微軟正黑體" panose="020B0604030504040204" pitchFamily="34" charset="-120"/>
                <a:cs typeface="Heiti TC Light"/>
              </a:rPr>
              <a:t>10</a:t>
            </a:r>
            <a:r>
              <a:rPr lang="zh-Hant" altLang="en-US" sz="2000" dirty="0">
                <a:latin typeface="微軟正黑體" panose="020B0604030504040204" pitchFamily="34" charset="-120"/>
                <a:ea typeface="微軟正黑體" panose="020B0604030504040204" pitchFamily="34" charset="-120"/>
                <a:cs typeface="Heiti TC Light"/>
              </a:rPr>
              <a:t>月前後</a:t>
            </a:r>
            <a:r>
              <a:rPr lang="zh-Hant" altLang="en-US" sz="2000" dirty="0" smtClean="0">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謝紅春</a:t>
            </a:r>
            <a:r>
              <a:rPr lang="zh-Hant" altLang="en-US" sz="2000" dirty="0" smtClean="0">
                <a:latin typeface="微軟正黑體" panose="020B0604030504040204" pitchFamily="34" charset="-120"/>
                <a:ea typeface="微軟正黑體" panose="020B0604030504040204" pitchFamily="34" charset="-120"/>
                <a:cs typeface="Heiti TC Light"/>
              </a:rPr>
              <a:t>被任命為寶雞</a:t>
            </a:r>
            <a:r>
              <a:rPr lang="zh-Hant" altLang="en-US" sz="2000" dirty="0">
                <a:latin typeface="微軟正黑體" panose="020B0604030504040204" pitchFamily="34" charset="-120"/>
                <a:ea typeface="微軟正黑體" panose="020B0604030504040204" pitchFamily="34" charset="-120"/>
                <a:cs typeface="Heiti TC Light"/>
              </a:rPr>
              <a:t>市政法委書記</a:t>
            </a:r>
            <a:r>
              <a:rPr lang="zh-Hant" altLang="en-US" sz="2000" dirty="0" smtClean="0">
                <a:latin typeface="微軟正黑體" panose="020B0604030504040204" pitchFamily="34" charset="-120"/>
                <a:ea typeface="微軟正黑體" panose="020B0604030504040204" pitchFamily="34" charset="-120"/>
                <a:cs typeface="Heiti TC Light"/>
              </a:rPr>
              <a:t>。他</a:t>
            </a:r>
            <a:r>
              <a:rPr lang="zh-Hant" altLang="en-US" sz="2000" dirty="0">
                <a:latin typeface="微軟正黑體" panose="020B0604030504040204" pitchFamily="34" charset="-120"/>
                <a:ea typeface="微軟正黑體" panose="020B0604030504040204" pitchFamily="34" charset="-120"/>
                <a:cs typeface="Heiti TC Light"/>
              </a:rPr>
              <a:t>接到調令後</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dirty="0" smtClean="0">
                <a:latin typeface="微軟正黑體" panose="020B0604030504040204" pitchFamily="34" charset="-120"/>
                <a:ea typeface="微軟正黑體" panose="020B0604030504040204" pitchFamily="34" charset="-120"/>
                <a:cs typeface="Heiti TC Light"/>
              </a:rPr>
              <a:t>突然</a:t>
            </a:r>
            <a:r>
              <a:rPr lang="zh-Hant" altLang="en-US" sz="2000" dirty="0">
                <a:latin typeface="微軟正黑體" panose="020B0604030504040204" pitchFamily="34" charset="-120"/>
                <a:ea typeface="微軟正黑體" panose="020B0604030504040204" pitchFamily="34" charset="-120"/>
                <a:cs typeface="Heiti TC Light"/>
              </a:rPr>
              <a:t>發現得了白血病</a:t>
            </a:r>
            <a:r>
              <a:rPr lang="zh-Hant" altLang="en-US" sz="2000" dirty="0" smtClean="0">
                <a:latin typeface="微軟正黑體" panose="020B0604030504040204" pitchFamily="34" charset="-120"/>
                <a:ea typeface="微軟正黑體" panose="020B0604030504040204" pitchFamily="34" charset="-120"/>
                <a:cs typeface="Heiti TC Light"/>
              </a:rPr>
              <a:t>，花掉</a:t>
            </a:r>
            <a:r>
              <a:rPr lang="zh-Hant" altLang="en-US" sz="2000" dirty="0">
                <a:latin typeface="微軟正黑體" panose="020B0604030504040204" pitchFamily="34" charset="-120"/>
                <a:ea typeface="微軟正黑體" panose="020B0604030504040204" pitchFamily="34" charset="-120"/>
                <a:cs typeface="Heiti TC Light"/>
              </a:rPr>
              <a:t>了國家</a:t>
            </a:r>
            <a:r>
              <a:rPr lang="en-US" altLang="zh-Hant" sz="2000" dirty="0">
                <a:latin typeface="微軟正黑體" panose="020B0604030504040204" pitchFamily="34" charset="-120"/>
                <a:ea typeface="微軟正黑體" panose="020B0604030504040204" pitchFamily="34" charset="-120"/>
                <a:cs typeface="Heiti TC Light"/>
              </a:rPr>
              <a:t>70</a:t>
            </a:r>
            <a:r>
              <a:rPr lang="zh-Hant" altLang="en-US" sz="2000" dirty="0">
                <a:latin typeface="微軟正黑體" panose="020B0604030504040204" pitchFamily="34" charset="-120"/>
                <a:ea typeface="微軟正黑體" panose="020B0604030504040204" pitchFamily="34" charset="-120"/>
                <a:cs typeface="Heiti TC Light"/>
              </a:rPr>
              <a:t>萬元醫療費，也</a:t>
            </a:r>
            <a:r>
              <a:rPr lang="zh-Hant" altLang="en-US" sz="2000" dirty="0" smtClean="0">
                <a:latin typeface="微軟正黑體" panose="020B0604030504040204" pitchFamily="34" charset="-120"/>
                <a:ea typeface="微軟正黑體" panose="020B0604030504040204" pitchFamily="34" charset="-120"/>
                <a:cs typeface="Heiti TC Light"/>
              </a:rPr>
              <a:t>沒保住性命，死時</a:t>
            </a:r>
            <a:r>
              <a:rPr lang="en-US" altLang="zh-Hant" sz="2000" dirty="0" smtClean="0">
                <a:latin typeface="微軟正黑體" panose="020B0604030504040204" pitchFamily="34" charset="-120"/>
                <a:ea typeface="微軟正黑體" panose="020B0604030504040204" pitchFamily="34" charset="-120"/>
                <a:cs typeface="Heiti TC Light"/>
              </a:rPr>
              <a:t>46</a:t>
            </a:r>
            <a:r>
              <a:rPr lang="zh-Hant" altLang="en-US" sz="2000" dirty="0">
                <a:latin typeface="微軟正黑體" panose="020B0604030504040204" pitchFamily="34" charset="-120"/>
                <a:ea typeface="微軟正黑體" panose="020B0604030504040204" pitchFamily="34" charset="-120"/>
                <a:cs typeface="Heiti TC Light"/>
              </a:rPr>
              <a:t>歲。</a:t>
            </a:r>
            <a:endParaRPr lang="en-US" sz="2000" dirty="0">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Heiti TC Light"/>
              <a:ea typeface="Heiti TC Light"/>
              <a:cs typeface="Heiti TC Light"/>
            </a:endParaRPr>
          </a:p>
          <a:p>
            <a:r>
              <a:rPr lang="zh-Hant" altLang="en-US" sz="2000" dirty="0" smtClean="0">
                <a:solidFill>
                  <a:srgbClr val="C00000"/>
                </a:solidFill>
                <a:latin typeface="微軟正黑體" panose="020B0604030504040204" pitchFamily="34" charset="-120"/>
                <a:ea typeface="微軟正黑體" panose="020B0604030504040204" pitchFamily="34" charset="-120"/>
                <a:cs typeface="Heiti TC Light"/>
              </a:rPr>
              <a:t>父親</a:t>
            </a:r>
            <a:r>
              <a:rPr lang="zh-TW" altLang="en-US" sz="2000" dirty="0" smtClean="0">
                <a:solidFill>
                  <a:srgbClr val="C00000"/>
                </a:solidFill>
                <a:latin typeface="微軟正黑體" panose="020B0604030504040204" pitchFamily="34" charset="-120"/>
                <a:ea typeface="微軟正黑體" panose="020B0604030504040204" pitchFamily="34" charset="-120"/>
                <a:cs typeface="Heiti TC Light"/>
              </a:rPr>
              <a:t>：</a:t>
            </a:r>
            <a:r>
              <a:rPr lang="zh-Hant" altLang="en-US" sz="2000" dirty="0" smtClean="0">
                <a:solidFill>
                  <a:srgbClr val="C00000"/>
                </a:solidFill>
                <a:latin typeface="微軟正黑體" panose="020B0604030504040204" pitchFamily="34" charset="-120"/>
                <a:ea typeface="微軟正黑體" panose="020B0604030504040204" pitchFamily="34" charset="-120"/>
                <a:cs typeface="Heiti TC Light"/>
              </a:rPr>
              <a:t>謝榮福</a:t>
            </a:r>
            <a:r>
              <a:rPr lang="zh-TW" altLang="en-US" sz="2000" dirty="0" smtClean="0">
                <a:latin typeface="微軟正黑體" panose="020B0604030504040204" pitchFamily="34" charset="-120"/>
                <a:ea typeface="微軟正黑體" panose="020B0604030504040204" pitchFamily="34" charset="-120"/>
                <a:cs typeface="Heiti TC Light"/>
              </a:rPr>
              <a:t>：</a:t>
            </a:r>
            <a:r>
              <a:rPr lang="zh-Hant" altLang="en-US" sz="2000" dirty="0">
                <a:latin typeface="微軟正黑體" panose="020B0604030504040204" pitchFamily="34" charset="-120"/>
                <a:ea typeface="微軟正黑體" panose="020B0604030504040204" pitchFamily="34" charset="-120"/>
                <a:cs typeface="Heiti TC Light"/>
              </a:rPr>
              <a:t>九九年迫害法輪大法後，因為受兒子影響，也誹謗大法，因而也一直有病不癒，</a:t>
            </a:r>
            <a:r>
              <a:rPr lang="en-US" altLang="zh-Hant" sz="2000" dirty="0">
                <a:latin typeface="微軟正黑體" panose="020B0604030504040204" pitchFamily="34" charset="-120"/>
                <a:ea typeface="微軟正黑體" panose="020B0604030504040204" pitchFamily="34" charset="-120"/>
                <a:cs typeface="Heiti TC Light"/>
              </a:rPr>
              <a:t>2000</a:t>
            </a:r>
            <a:r>
              <a:rPr lang="zh-Hant" altLang="en-US" sz="2000" dirty="0">
                <a:latin typeface="微軟正黑體" panose="020B0604030504040204" pitchFamily="34" charset="-120"/>
                <a:ea typeface="微軟正黑體" panose="020B0604030504040204" pitchFamily="34" charset="-120"/>
                <a:cs typeface="Heiti TC Light"/>
              </a:rPr>
              <a:t>年死亡</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dirty="0" smtClean="0">
                <a:solidFill>
                  <a:srgbClr val="C00000"/>
                </a:solidFill>
                <a:latin typeface="微軟正黑體" panose="020B0604030504040204" pitchFamily="34" charset="-120"/>
                <a:ea typeface="微軟正黑體" panose="020B0604030504040204" pitchFamily="34" charset="-120"/>
                <a:cs typeface="Heiti TC Light"/>
              </a:rPr>
              <a:t>母親</a:t>
            </a:r>
            <a:r>
              <a:rPr lang="zh-TW" altLang="en-US" sz="2000" dirty="0" smtClean="0">
                <a:solidFill>
                  <a:srgbClr val="C00000"/>
                </a:solidFill>
                <a:latin typeface="微軟正黑體" panose="020B0604030504040204" pitchFamily="34" charset="-120"/>
                <a:ea typeface="微軟正黑體" panose="020B0604030504040204" pitchFamily="34" charset="-120"/>
                <a:cs typeface="Heiti TC Light"/>
              </a:rPr>
              <a:t>：</a:t>
            </a:r>
            <a:r>
              <a:rPr lang="zh-Hant" altLang="en-US" sz="2000" dirty="0" smtClean="0">
                <a:solidFill>
                  <a:srgbClr val="C00000"/>
                </a:solidFill>
                <a:latin typeface="微軟正黑體" panose="020B0604030504040204" pitchFamily="34" charset="-120"/>
                <a:ea typeface="微軟正黑體" panose="020B0604030504040204" pitchFamily="34" charset="-120"/>
                <a:cs typeface="Heiti TC Light"/>
              </a:rPr>
              <a:t>賈引桃</a:t>
            </a:r>
            <a:r>
              <a:rPr lang="zh-TW" altLang="en-US" sz="2000" dirty="0" smtClean="0">
                <a:latin typeface="微軟正黑體" panose="020B0604030504040204" pitchFamily="34" charset="-120"/>
                <a:ea typeface="微軟正黑體" panose="020B0604030504040204" pitchFamily="34" charset="-120"/>
                <a:cs typeface="Heiti TC Light"/>
              </a:rPr>
              <a:t>：因</a:t>
            </a:r>
            <a:r>
              <a:rPr lang="zh-TW" altLang="en-US" sz="2000" dirty="0">
                <a:latin typeface="微軟正黑體" panose="020B0604030504040204" pitchFamily="34" charset="-120"/>
                <a:ea typeface="微軟正黑體" panose="020B0604030504040204" pitchFamily="34" charset="-120"/>
                <a:cs typeface="Heiti TC Light"/>
              </a:rPr>
              <a:t>誹謗大法，迫害、監視、舉報大法弟子，在</a:t>
            </a:r>
            <a:r>
              <a:rPr lang="en-US" altLang="zh-TW" sz="2000" dirty="0">
                <a:latin typeface="微軟正黑體" panose="020B0604030504040204" pitchFamily="34" charset="-120"/>
                <a:ea typeface="微軟正黑體" panose="020B0604030504040204" pitchFamily="34" charset="-120"/>
                <a:cs typeface="Heiti TC Light"/>
              </a:rPr>
              <a:t>2004</a:t>
            </a:r>
            <a:r>
              <a:rPr lang="zh-TW" altLang="en-US" sz="2000" dirty="0">
                <a:latin typeface="微軟正黑體" panose="020B0604030504040204" pitchFamily="34" charset="-120"/>
                <a:ea typeface="微軟正黑體" panose="020B0604030504040204" pitchFamily="34" charset="-120"/>
                <a:cs typeface="Heiti TC Light"/>
              </a:rPr>
              <a:t>年前後，腦袋中長了瘤子，疼得死去活來，後又不知什麼原因，咬斷自己舌根，不能進食喝水，到死時，人已瘦乾變形。</a:t>
            </a:r>
          </a:p>
        </p:txBody>
      </p:sp>
      <p:sp>
        <p:nvSpPr>
          <p:cNvPr id="9" name="矩形 8"/>
          <p:cNvSpPr/>
          <p:nvPr/>
        </p:nvSpPr>
        <p:spPr>
          <a:xfrm>
            <a:off x="7563217" y="202332"/>
            <a:ext cx="1486345"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3600" b="1" dirty="0" smtClean="0">
                <a:latin typeface="微軟正黑體" panose="020B0604030504040204" pitchFamily="34" charset="-120"/>
                <a:ea typeface="微軟正黑體" panose="020B0604030504040204" pitchFamily="34" charset="-120"/>
              </a:rPr>
              <a:t>惡報</a:t>
            </a:r>
            <a:r>
              <a:rPr lang="en-US" altLang="zh-TW" sz="3600" b="1" dirty="0">
                <a:latin typeface="微軟正黑體" panose="020B0604030504040204" pitchFamily="34" charset="-120"/>
                <a:ea typeface="微軟正黑體" panose="020B0604030504040204" pitchFamily="34" charset="-120"/>
              </a:rPr>
              <a:t>0</a:t>
            </a:r>
            <a:endParaRPr lang="zh-TW" altLang="en-US" sz="36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87069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矩形 5"/>
          <p:cNvGrpSpPr/>
          <p:nvPr/>
        </p:nvGrpSpPr>
        <p:grpSpPr>
          <a:xfrm>
            <a:off x="0" y="-10"/>
            <a:ext cx="9144000" cy="848945"/>
            <a:chOff x="0" y="-5"/>
            <a:chExt cx="9144000" cy="848943"/>
          </a:xfrm>
        </p:grpSpPr>
        <p:sp>
          <p:nvSpPr>
            <p:cNvPr id="123" name="矩形"/>
            <p:cNvSpPr/>
            <p:nvPr/>
          </p:nvSpPr>
          <p:spPr>
            <a:xfrm>
              <a:off x="0" y="-5"/>
              <a:ext cx="9144000" cy="848943"/>
            </a:xfrm>
            <a:prstGeom prst="rect">
              <a:avLst/>
            </a:prstGeom>
            <a:solidFill>
              <a:srgbClr val="E46C0A"/>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24" name="9-1. 湖南專案一(株洲市)"/>
            <p:cNvSpPr txBox="1"/>
            <p:nvPr/>
          </p:nvSpPr>
          <p:spPr>
            <a:xfrm>
              <a:off x="0" y="132079"/>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 11</a:t>
              </a:r>
              <a:r>
                <a:rPr dirty="0" smtClean="0"/>
                <a:t>-1</a:t>
              </a:r>
              <a:r>
                <a:rPr dirty="0"/>
                <a:t>. </a:t>
              </a:r>
              <a:r>
                <a:rPr dirty="0" err="1" smtClean="0"/>
                <a:t>銅川市</a:t>
              </a:r>
              <a:r>
                <a:rPr lang="en-US" dirty="0" smtClean="0"/>
                <a:t>-</a:t>
              </a:r>
              <a:r>
                <a:rPr lang="zh-TW" altLang="en-US" dirty="0" smtClean="0"/>
                <a:t>耀州區</a:t>
              </a:r>
              <a:endParaRPr dirty="0"/>
            </a:p>
          </p:txBody>
        </p:sp>
      </p:grpSp>
      <p:grpSp>
        <p:nvGrpSpPr>
          <p:cNvPr id="128" name="矩形 1"/>
          <p:cNvGrpSpPr/>
          <p:nvPr/>
        </p:nvGrpSpPr>
        <p:grpSpPr>
          <a:xfrm>
            <a:off x="7164288" y="23144"/>
            <a:ext cx="1882804" cy="802637"/>
            <a:chOff x="0" y="0"/>
            <a:chExt cx="1882803" cy="802635"/>
          </a:xfrm>
        </p:grpSpPr>
        <p:sp>
          <p:nvSpPr>
            <p:cNvPr id="126" name="矩形"/>
            <p:cNvSpPr/>
            <p:nvPr/>
          </p:nvSpPr>
          <p:spPr>
            <a:xfrm>
              <a:off x="-1" y="77284"/>
              <a:ext cx="1882805" cy="648077"/>
            </a:xfrm>
            <a:prstGeom prst="rect">
              <a:avLst/>
            </a:prstGeom>
            <a:solidFill>
              <a:srgbClr val="FFFFFF"/>
            </a:solidFill>
            <a:ln w="28575" cap="flat">
              <a:solidFill>
                <a:schemeClr val="accent6"/>
              </a:solidFill>
              <a:prstDash val="solid"/>
              <a:round/>
            </a:ln>
            <a:effectLst/>
          </p:spPr>
          <p:txBody>
            <a:bodyPr wrap="square" lIns="45718" tIns="45718" rIns="45718" bIns="45718"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127" name="案情1"/>
            <p:cNvSpPr txBox="1"/>
            <p:nvPr/>
          </p:nvSpPr>
          <p:spPr>
            <a:xfrm>
              <a:off x="-1" y="-1"/>
              <a:ext cx="1882805" cy="802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t>案情1</a:t>
              </a:r>
            </a:p>
          </p:txBody>
        </p:sp>
      </p:grpSp>
      <p:graphicFrame>
        <p:nvGraphicFramePr>
          <p:cNvPr id="2" name="表格 1"/>
          <p:cNvGraphicFramePr>
            <a:graphicFrameLocks noGrp="1"/>
          </p:cNvGraphicFramePr>
          <p:nvPr>
            <p:extLst>
              <p:ext uri="{D42A27DB-BD31-4B8C-83A1-F6EECF244321}">
                <p14:modId xmlns:p14="http://schemas.microsoft.com/office/powerpoint/2010/main" val="2553965567"/>
              </p:ext>
            </p:extLst>
          </p:nvPr>
        </p:nvGraphicFramePr>
        <p:xfrm>
          <a:off x="323528" y="1556792"/>
          <a:ext cx="8496944" cy="4409648"/>
        </p:xfrm>
        <a:graphic>
          <a:graphicData uri="http://schemas.openxmlformats.org/drawingml/2006/table">
            <a:tbl>
              <a:tblPr firstRow="1" bandRow="1">
                <a:tableStyleId>{5C22544A-7EE6-4342-B048-85BDC9FD1C3A}</a:tableStyleId>
              </a:tblPr>
              <a:tblGrid>
                <a:gridCol w="720080"/>
                <a:gridCol w="2942396"/>
                <a:gridCol w="2710232"/>
                <a:gridCol w="2124236"/>
              </a:tblGrid>
              <a:tr h="370840">
                <a:tc>
                  <a:txBody>
                    <a:bodyPr/>
                    <a:lstStyle/>
                    <a:p>
                      <a:endParaRPr lang="en-US" altLang="zh-TW"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案例一</a:t>
                      </a:r>
                    </a:p>
                    <a:p>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案例二</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案例三</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solidFill>
                            <a:schemeClr val="tx1"/>
                          </a:solidFill>
                          <a:latin typeface="微軟正黑體" panose="020B0604030504040204" pitchFamily="34" charset="-120"/>
                          <a:ea typeface="微軟正黑體" panose="020B0604030504040204" pitchFamily="34" charset="-120"/>
                        </a:rPr>
                        <a:t>時間</a:t>
                      </a:r>
                      <a:endParaRPr lang="en-US" altLang="zh-TW"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TW" dirty="0" smtClean="0">
                          <a:latin typeface="微軟正黑體" panose="020B0604030504040204" pitchFamily="34" charset="-120"/>
                          <a:ea typeface="微軟正黑體" panose="020B0604030504040204" pitchFamily="34" charset="-120"/>
                        </a:rPr>
                        <a:t>3</a:t>
                      </a:r>
                      <a:r>
                        <a:rPr lang="zh-TW" altLang="zh-TW" dirty="0" smtClean="0">
                          <a:latin typeface="微軟正黑體" panose="020B0604030504040204" pitchFamily="34" charset="-120"/>
                          <a:ea typeface="微軟正黑體" panose="020B0604030504040204" pitchFamily="34" charset="-120"/>
                        </a:rPr>
                        <a:t>月</a:t>
                      </a:r>
                      <a:r>
                        <a:rPr lang="en-US" altLang="zh-TW" dirty="0" smtClean="0">
                          <a:latin typeface="微軟正黑體" panose="020B0604030504040204" pitchFamily="34" charset="-120"/>
                          <a:ea typeface="微軟正黑體" panose="020B0604030504040204" pitchFamily="34" charset="-120"/>
                        </a:rPr>
                        <a:t>2</a:t>
                      </a:r>
                      <a:r>
                        <a:rPr lang="zh-CN" altLang="zh-TW" dirty="0" smtClean="0">
                          <a:latin typeface="微軟正黑體" panose="020B0604030504040204" pitchFamily="34" charset="-120"/>
                          <a:ea typeface="微軟正黑體" panose="020B0604030504040204" pitchFamily="34" charset="-120"/>
                        </a:rPr>
                        <a:t>日</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smtClean="0">
                          <a:latin typeface="微軟正黑體" panose="020B0604030504040204" pitchFamily="34" charset="-120"/>
                          <a:ea typeface="微軟正黑體" panose="020B0604030504040204" pitchFamily="34" charset="-120"/>
                        </a:rPr>
                        <a:t>3</a:t>
                      </a:r>
                      <a:r>
                        <a:rPr lang="zh-CN" altLang="en-US" dirty="0" smtClean="0">
                          <a:latin typeface="微軟正黑體" panose="020B0604030504040204" pitchFamily="34" charset="-120"/>
                          <a:ea typeface="微軟正黑體" panose="020B0604030504040204" pitchFamily="34" charset="-120"/>
                        </a:rPr>
                        <a:t>月</a:t>
                      </a:r>
                      <a:r>
                        <a:rPr lang="en-US" altLang="zh-CN" dirty="0" smtClean="0">
                          <a:latin typeface="微軟正黑體" panose="020B0604030504040204" pitchFamily="34" charset="-120"/>
                          <a:ea typeface="微軟正黑體" panose="020B0604030504040204" pitchFamily="34" charset="-120"/>
                        </a:rPr>
                        <a:t>23</a:t>
                      </a:r>
                      <a:r>
                        <a:rPr lang="zh-CN" altLang="en-US" dirty="0" smtClean="0">
                          <a:latin typeface="微軟正黑體" panose="020B0604030504040204" pitchFamily="34" charset="-120"/>
                          <a:ea typeface="微軟正黑體" panose="020B0604030504040204" pitchFamily="34" charset="-120"/>
                        </a:rPr>
                        <a:t>日至</a:t>
                      </a:r>
                      <a:r>
                        <a:rPr lang="en-US" altLang="zh-CN" dirty="0" smtClean="0">
                          <a:latin typeface="微軟正黑體" panose="020B0604030504040204" pitchFamily="34" charset="-120"/>
                          <a:ea typeface="微軟正黑體" panose="020B0604030504040204" pitchFamily="34" charset="-120"/>
                        </a:rPr>
                        <a:t>24</a:t>
                      </a:r>
                      <a:r>
                        <a:rPr lang="zh-CN" altLang="en-US" dirty="0" smtClean="0">
                          <a:latin typeface="微軟正黑體" panose="020B0604030504040204" pitchFamily="34" charset="-120"/>
                          <a:ea typeface="微軟正黑體" panose="020B0604030504040204" pitchFamily="34" charset="-120"/>
                        </a:rPr>
                        <a:t>日</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latin typeface="微軟正黑體" panose="020B0604030504040204" pitchFamily="34" charset="-120"/>
                          <a:ea typeface="微軟正黑體" panose="020B0604030504040204" pitchFamily="34" charset="-120"/>
                        </a:rPr>
                        <a:t>4</a:t>
                      </a:r>
                      <a:r>
                        <a:rPr lang="zh-CN" altLang="zh-TW" dirty="0" smtClean="0">
                          <a:latin typeface="微軟正黑體" panose="020B0604030504040204" pitchFamily="34" charset="-120"/>
                          <a:ea typeface="微軟正黑體" panose="020B0604030504040204" pitchFamily="34" charset="-120"/>
                        </a:rPr>
                        <a:t>月</a:t>
                      </a:r>
                      <a:r>
                        <a:rPr lang="en-US" altLang="zh-TW" dirty="0" smtClean="0">
                          <a:latin typeface="微軟正黑體" panose="020B0604030504040204" pitchFamily="34" charset="-120"/>
                          <a:ea typeface="微軟正黑體" panose="020B0604030504040204" pitchFamily="34" charset="-120"/>
                        </a:rPr>
                        <a:t>11</a:t>
                      </a:r>
                      <a:r>
                        <a:rPr lang="zh-CN" altLang="zh-TW" dirty="0" smtClean="0">
                          <a:latin typeface="微軟正黑體" panose="020B0604030504040204" pitchFamily="34" charset="-120"/>
                          <a:ea typeface="微軟正黑體" panose="020B0604030504040204" pitchFamily="34" charset="-120"/>
                        </a:rPr>
                        <a:t>日</a:t>
                      </a:r>
                      <a:endParaRPr lang="zh-TW" altLang="en-US"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36104">
                <a:tc>
                  <a:txBody>
                    <a:bodyPr/>
                    <a:lstStyle/>
                    <a:p>
                      <a:r>
                        <a:rPr lang="zh-TW" altLang="en-US" dirty="0" smtClean="0">
                          <a:latin typeface="微軟正黑體" panose="020B0604030504040204" pitchFamily="34" charset="-120"/>
                          <a:ea typeface="微軟正黑體" panose="020B0604030504040204" pitchFamily="34" charset="-120"/>
                        </a:rPr>
                        <a:t>單位</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TW" b="0" dirty="0" smtClean="0">
                          <a:latin typeface="微軟正黑體" panose="020B0604030504040204" pitchFamily="34" charset="-120"/>
                          <a:ea typeface="微軟正黑體" panose="020B0604030504040204" pitchFamily="34" charset="-120"/>
                        </a:rPr>
                        <a:t>銅川市耀州區委政法委、</a:t>
                      </a:r>
                      <a:endParaRPr lang="en-US" altLang="zh-CN" b="0" dirty="0" smtClean="0">
                        <a:latin typeface="微軟正黑體" panose="020B0604030504040204" pitchFamily="34" charset="-120"/>
                        <a:ea typeface="微軟正黑體" panose="020B0604030504040204" pitchFamily="34" charset="-120"/>
                      </a:endParaRPr>
                    </a:p>
                    <a:p>
                      <a:r>
                        <a:rPr lang="zh-CN" altLang="zh-TW" b="0" dirty="0" smtClean="0">
                          <a:latin typeface="微軟正黑體" panose="020B0604030504040204" pitchFamily="34" charset="-120"/>
                          <a:ea typeface="微軟正黑體" panose="020B0604030504040204" pitchFamily="34" charset="-120"/>
                        </a:rPr>
                        <a:t>區</a:t>
                      </a:r>
                      <a:r>
                        <a:rPr lang="en-US" altLang="zh-TW" b="0" dirty="0" smtClean="0">
                          <a:latin typeface="微軟正黑體" panose="020B0604030504040204" pitchFamily="34" charset="-120"/>
                          <a:ea typeface="微軟正黑體" panose="020B0604030504040204" pitchFamily="34" charset="-120"/>
                        </a:rPr>
                        <a:t>610</a:t>
                      </a:r>
                      <a:r>
                        <a:rPr lang="zh-CN" altLang="zh-TW" b="0" dirty="0" smtClean="0">
                          <a:latin typeface="微軟正黑體" panose="020B0604030504040204" pitchFamily="34" charset="-120"/>
                          <a:ea typeface="微軟正黑體" panose="020B0604030504040204" pitchFamily="34" charset="-120"/>
                        </a:rPr>
                        <a:t>辦公室</a:t>
                      </a:r>
                      <a:endParaRPr lang="zh-TW" altLang="en-US" b="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0" dirty="0" smtClean="0">
                          <a:latin typeface="微軟正黑體" panose="020B0604030504040204" pitchFamily="34" charset="-120"/>
                          <a:ea typeface="微軟正黑體" panose="020B0604030504040204" pitchFamily="34" charset="-120"/>
                        </a:rPr>
                        <a:t>陝西省反</a:t>
                      </a:r>
                      <a:r>
                        <a:rPr lang="en-US" altLang="zh-TW" b="0" dirty="0" smtClean="0">
                          <a:latin typeface="微軟正黑體" panose="020B0604030504040204" pitchFamily="34" charset="-120"/>
                          <a:ea typeface="微軟正黑體" panose="020B0604030504040204" pitchFamily="34" charset="-120"/>
                        </a:rPr>
                        <a:t>X</a:t>
                      </a:r>
                      <a:r>
                        <a:rPr lang="zh-CN" altLang="en-US" b="0" dirty="0" smtClean="0">
                          <a:latin typeface="微軟正黑體" panose="020B0604030504040204" pitchFamily="34" charset="-120"/>
                          <a:ea typeface="微軟正黑體" panose="020B0604030504040204" pitchFamily="34" charset="-120"/>
                        </a:rPr>
                        <a:t>教協會協</a:t>
                      </a:r>
                      <a:endParaRPr lang="en-US" altLang="zh-CN" b="0" dirty="0" smtClean="0">
                        <a:latin typeface="微軟正黑體" panose="020B0604030504040204" pitchFamily="34" charset="-120"/>
                        <a:ea typeface="微軟正黑體" panose="020B0604030504040204" pitchFamily="34" charset="-120"/>
                      </a:endParaRPr>
                    </a:p>
                    <a:p>
                      <a:r>
                        <a:rPr lang="zh-CN" altLang="en-US" b="0" dirty="0" smtClean="0">
                          <a:latin typeface="微軟正黑體" panose="020B0604030504040204" pitchFamily="34" charset="-120"/>
                          <a:ea typeface="微軟正黑體" panose="020B0604030504040204" pitchFamily="34" charset="-120"/>
                        </a:rPr>
                        <a:t>陝西繼續教育大學</a:t>
                      </a:r>
                      <a:endParaRPr lang="en-US" altLang="zh-CN" b="0" dirty="0" smtClean="0">
                        <a:latin typeface="微軟正黑體" panose="020B0604030504040204" pitchFamily="34" charset="-120"/>
                        <a:ea typeface="微軟正黑體" panose="020B0604030504040204" pitchFamily="34" charset="-120"/>
                      </a:endParaRPr>
                    </a:p>
                    <a:p>
                      <a:r>
                        <a:rPr lang="zh-CN" altLang="en-US" b="0" dirty="0" smtClean="0">
                          <a:latin typeface="微軟正黑體" panose="020B0604030504040204" pitchFamily="34" charset="-120"/>
                          <a:ea typeface="微軟正黑體" panose="020B0604030504040204" pitchFamily="34" charset="-120"/>
                        </a:rPr>
                        <a:t>陝西省銅川市科協</a:t>
                      </a:r>
                      <a:endParaRPr lang="zh-TW" altLang="en-US" b="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TW" b="0" dirty="0" smtClean="0">
                          <a:latin typeface="微軟正黑體" panose="020B0604030504040204" pitchFamily="34" charset="-120"/>
                          <a:ea typeface="微軟正黑體" panose="020B0604030504040204" pitchFamily="34" charset="-120"/>
                        </a:rPr>
                        <a:t>耀州區</a:t>
                      </a:r>
                      <a:r>
                        <a:rPr lang="en-US" altLang="zh-TW" b="0" dirty="0" smtClean="0">
                          <a:latin typeface="微軟正黑體" panose="020B0604030504040204" pitchFamily="34" charset="-120"/>
                          <a:ea typeface="微軟正黑體" panose="020B0604030504040204" pitchFamily="34" charset="-120"/>
                        </a:rPr>
                        <a:t>610</a:t>
                      </a:r>
                      <a:r>
                        <a:rPr lang="zh-CN" altLang="zh-TW" b="0" dirty="0" smtClean="0">
                          <a:latin typeface="微軟正黑體" panose="020B0604030504040204" pitchFamily="34" charset="-120"/>
                          <a:ea typeface="微軟正黑體" panose="020B0604030504040204" pitchFamily="34" charset="-120"/>
                        </a:rPr>
                        <a:t>辦</a:t>
                      </a:r>
                      <a:r>
                        <a:rPr lang="zh-TW" altLang="en-US" b="0" dirty="0" smtClean="0">
                          <a:latin typeface="微軟正黑體" panose="020B0604030504040204" pitchFamily="34" charset="-120"/>
                          <a:ea typeface="微軟正黑體" panose="020B0604030504040204" pitchFamily="34" charset="-120"/>
                        </a:rPr>
                        <a:t>、</a:t>
                      </a:r>
                      <a:endParaRPr lang="en-US" altLang="zh-TW" b="0" dirty="0" smtClean="0">
                        <a:latin typeface="微軟正黑體" panose="020B0604030504040204" pitchFamily="34" charset="-120"/>
                        <a:ea typeface="微軟正黑體" panose="020B0604030504040204" pitchFamily="34" charset="-120"/>
                      </a:endParaRPr>
                    </a:p>
                    <a:p>
                      <a:r>
                        <a:rPr lang="zh-CN" altLang="zh-TW" b="0" dirty="0" smtClean="0">
                          <a:latin typeface="微軟正黑體" panose="020B0604030504040204" pitchFamily="34" charset="-120"/>
                          <a:ea typeface="微軟正黑體" panose="020B0604030504040204" pitchFamily="34" charset="-120"/>
                        </a:rPr>
                        <a:t>耀州區教科體局</a:t>
                      </a:r>
                      <a:r>
                        <a:rPr lang="zh-TW" altLang="en-US" b="0" dirty="0" smtClean="0">
                          <a:latin typeface="微軟正黑體" panose="020B0604030504040204" pitchFamily="34" charset="-120"/>
                          <a:ea typeface="微軟正黑體" panose="020B0604030504040204" pitchFamily="34" charset="-120"/>
                        </a:rPr>
                        <a:t>、</a:t>
                      </a:r>
                      <a:endParaRPr lang="en-US" altLang="zh-CN" b="0" dirty="0" smtClean="0">
                        <a:latin typeface="微軟正黑體" panose="020B0604030504040204" pitchFamily="34" charset="-120"/>
                        <a:ea typeface="微軟正黑體" panose="020B0604030504040204" pitchFamily="34" charset="-120"/>
                      </a:endParaRPr>
                    </a:p>
                    <a:p>
                      <a:r>
                        <a:rPr lang="zh-CN" altLang="zh-TW" b="0" dirty="0" smtClean="0">
                          <a:latin typeface="微軟正黑體" panose="020B0604030504040204" pitchFamily="34" charset="-120"/>
                          <a:ea typeface="微軟正黑體" panose="020B0604030504040204" pitchFamily="34" charset="-120"/>
                        </a:rPr>
                        <a:t>團區委</a:t>
                      </a:r>
                      <a:endParaRPr lang="zh-TW" altLang="en-US" b="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3752">
                <a:tc>
                  <a:txBody>
                    <a:bodyPr/>
                    <a:lstStyle/>
                    <a:p>
                      <a:r>
                        <a:rPr lang="zh-TW" altLang="en-US" dirty="0" smtClean="0">
                          <a:latin typeface="微軟正黑體" panose="020B0604030504040204" pitchFamily="34" charset="-120"/>
                          <a:ea typeface="微軟正黑體" panose="020B0604030504040204" pitchFamily="34" charset="-120"/>
                        </a:rPr>
                        <a:t>地點</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TW" b="1" dirty="0" smtClean="0">
                          <a:solidFill>
                            <a:schemeClr val="accent6">
                              <a:lumMod val="50000"/>
                            </a:schemeClr>
                          </a:solidFill>
                          <a:latin typeface="微軟正黑體" panose="020B0604030504040204" pitchFamily="34" charset="-120"/>
                          <a:ea typeface="微軟正黑體" panose="020B0604030504040204" pitchFamily="34" charset="-120"/>
                        </a:rPr>
                        <a:t>藥王山景區</a:t>
                      </a:r>
                      <a:r>
                        <a:rPr lang="en-US" altLang="zh-CN" b="1" dirty="0" smtClean="0">
                          <a:solidFill>
                            <a:schemeClr val="accent6">
                              <a:lumMod val="50000"/>
                            </a:schemeClr>
                          </a:solidFill>
                          <a:latin typeface="微軟正黑體" panose="020B0604030504040204" pitchFamily="34" charset="-120"/>
                          <a:ea typeface="微軟正黑體" panose="020B0604030504040204" pitchFamily="34" charset="-120"/>
                        </a:rPr>
                        <a:t>-</a:t>
                      </a:r>
                      <a:r>
                        <a:rPr lang="zh-CN" altLang="zh-TW" b="1" dirty="0" smtClean="0">
                          <a:solidFill>
                            <a:schemeClr val="accent6">
                              <a:lumMod val="50000"/>
                            </a:schemeClr>
                          </a:solidFill>
                          <a:latin typeface="微軟正黑體" panose="020B0604030504040204" pitchFamily="34" charset="-120"/>
                          <a:ea typeface="微軟正黑體" panose="020B0604030504040204" pitchFamily="34" charset="-120"/>
                        </a:rPr>
                        <a:t>藥王山廟會</a:t>
                      </a:r>
                      <a:endParaRPr lang="zh-TW" altLang="en-US" dirty="0">
                        <a:solidFill>
                          <a:schemeClr val="accent6">
                            <a:lumMod val="50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smtClean="0">
                          <a:solidFill>
                            <a:schemeClr val="accent6">
                              <a:lumMod val="50000"/>
                            </a:schemeClr>
                          </a:solidFill>
                          <a:latin typeface="微軟正黑體" panose="020B0604030504040204" pitchFamily="34" charset="-120"/>
                          <a:ea typeface="微軟正黑體" panose="020B0604030504040204" pitchFamily="34" charset="-120"/>
                        </a:rPr>
                        <a:t>銅川市一些貧困地區</a:t>
                      </a:r>
                      <a:endParaRPr lang="zh-CN" altLang="en-US" b="1" dirty="0" smtClean="0">
                        <a:solidFill>
                          <a:schemeClr val="accent6">
                            <a:lumMod val="50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smtClean="0">
                          <a:solidFill>
                            <a:schemeClr val="accent6">
                              <a:lumMod val="50000"/>
                            </a:schemeClr>
                          </a:solidFill>
                          <a:latin typeface="微軟正黑體" panose="020B0604030504040204" pitchFamily="34" charset="-120"/>
                          <a:ea typeface="微軟正黑體" panose="020B0604030504040204" pitchFamily="34" charset="-120"/>
                        </a:rPr>
                        <a:t>塔坡小學</a:t>
                      </a:r>
                      <a:endPar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TW" altLang="en-US" dirty="0" smtClean="0">
                          <a:latin typeface="微軟正黑體" panose="020B0604030504040204" pitchFamily="34" charset="-120"/>
                          <a:ea typeface="微軟正黑體" panose="020B0604030504040204" pitchFamily="34" charset="-120"/>
                        </a:rPr>
                        <a:t>內容</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利用廟會人多，</a:t>
                      </a:r>
                      <a:r>
                        <a:rPr lang="zh-TW" altLang="zh-TW" sz="1800" kern="1200" dirty="0" smtClean="0">
                          <a:solidFill>
                            <a:schemeClr val="dk1"/>
                          </a:solidFill>
                          <a:effectLst/>
                          <a:latin typeface="微軟正黑體" panose="020B0604030504040204" pitchFamily="34" charset="-120"/>
                          <a:ea typeface="微軟正黑體" panose="020B0604030504040204" pitchFamily="34" charset="-120"/>
                          <a:cs typeface="+mn-cs"/>
                        </a:rPr>
                        <a:t>向大量民眾散發</a:t>
                      </a:r>
                      <a:r>
                        <a:rPr lang="zh-TW" altLang="zh-TW" sz="1800" b="1" kern="1200" dirty="0" smtClean="0">
                          <a:solidFill>
                            <a:srgbClr val="C00000"/>
                          </a:solidFill>
                          <a:effectLst/>
                          <a:latin typeface="微軟正黑體" panose="020B0604030504040204" pitchFamily="34" charset="-120"/>
                          <a:ea typeface="微軟正黑體" panose="020B0604030504040204" pitchFamily="34" charset="-120"/>
                          <a:cs typeface="+mn-cs"/>
                        </a:rPr>
                        <a:t>汙衊</a:t>
                      </a:r>
                      <a:r>
                        <a:rPr lang="zh-TW" altLang="zh-TW" sz="1800" kern="1200" dirty="0" smtClean="0">
                          <a:solidFill>
                            <a:schemeClr val="dk1"/>
                          </a:solidFill>
                          <a:effectLst/>
                          <a:latin typeface="微軟正黑體" panose="020B0604030504040204" pitchFamily="34" charset="-120"/>
                          <a:ea typeface="微軟正黑體" panose="020B0604030504040204" pitchFamily="34" charset="-120"/>
                          <a:cs typeface="+mn-cs"/>
                        </a:rPr>
                        <a:t>法輪功的宣傳材料</a:t>
                      </a: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zh-TW" sz="1800" kern="1200" dirty="0" smtClean="0">
                          <a:solidFill>
                            <a:schemeClr val="dk1"/>
                          </a:solidFill>
                          <a:effectLst/>
                          <a:latin typeface="微軟正黑體" panose="020B0604030504040204" pitchFamily="34" charset="-120"/>
                          <a:ea typeface="微軟正黑體" panose="020B0604030504040204" pitchFamily="34" charset="-120"/>
                          <a:cs typeface="+mn-cs"/>
                        </a:rPr>
                        <a:t>；</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掛邪惡橫幅</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mtClean="0">
                          <a:latin typeface="微軟正黑體" panose="020B0604030504040204" pitchFamily="34" charset="-120"/>
                          <a:ea typeface="微軟正黑體" panose="020B0604030504040204" pitchFamily="34" charset="-120"/>
                        </a:rPr>
                        <a:t>舉行</a:t>
                      </a:r>
                      <a:r>
                        <a:rPr lang="zh-TW" altLang="en-US" b="1" smtClean="0">
                          <a:solidFill>
                            <a:srgbClr val="C00000"/>
                          </a:solidFill>
                          <a:latin typeface="微軟正黑體" panose="020B0604030504040204" pitchFamily="34" charset="-120"/>
                          <a:ea typeface="微軟正黑體" panose="020B0604030504040204" pitchFamily="34" charset="-120"/>
                        </a:rPr>
                        <a:t>誹謗</a:t>
                      </a:r>
                      <a:r>
                        <a:rPr lang="zh-TW" altLang="en-US" smtClean="0">
                          <a:latin typeface="微軟正黑體" panose="020B0604030504040204" pitchFamily="34" charset="-120"/>
                          <a:ea typeface="微軟正黑體" panose="020B0604030504040204" pitchFamily="34" charset="-120"/>
                        </a:rPr>
                        <a:t>法輪功的</a:t>
                      </a:r>
                      <a:endParaRPr lang="en-US" altLang="zh-TW" dirty="0" smtClean="0">
                        <a:latin typeface="微軟正黑體" panose="020B0604030504040204" pitchFamily="34" charset="-120"/>
                        <a:ea typeface="微軟正黑體" panose="020B0604030504040204"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latin typeface="微軟正黑體" panose="020B0604030504040204" pitchFamily="34" charset="-120"/>
                          <a:ea typeface="微軟正黑體" panose="020B0604030504040204" pitchFamily="34" charset="-120"/>
                        </a:rPr>
                        <a:t>宣傳活動</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微軟正黑體" panose="020B0604030504040204" pitchFamily="34" charset="-120"/>
                          <a:ea typeface="微軟正黑體" panose="020B0604030504040204" pitchFamily="34" charset="-120"/>
                        </a:rPr>
                        <a:t>召集各鎮（街道）團幹、教育助理員、教師代表及學生代表</a:t>
                      </a:r>
                      <a:r>
                        <a:rPr lang="zh-TW" altLang="en-US" dirty="0" smtClean="0">
                          <a:solidFill>
                            <a:srgbClr val="C00000"/>
                          </a:solidFill>
                          <a:latin typeface="微軟正黑體" panose="020B0604030504040204" pitchFamily="34" charset="-120"/>
                          <a:ea typeface="微軟正黑體" panose="020B0604030504040204" pitchFamily="34" charset="-120"/>
                        </a:rPr>
                        <a:t>召</a:t>
                      </a:r>
                      <a:r>
                        <a:rPr lang="zh-CN" altLang="en-US" dirty="0" smtClean="0">
                          <a:solidFill>
                            <a:srgbClr val="C00000"/>
                          </a:solidFill>
                          <a:latin typeface="微軟正黑體" panose="020B0604030504040204" pitchFamily="34" charset="-120"/>
                          <a:ea typeface="微軟正黑體" panose="020B0604030504040204" pitchFamily="34" charset="-120"/>
                        </a:rPr>
                        <a:t>開大會</a:t>
                      </a:r>
                      <a:r>
                        <a:rPr lang="zh-CN" altLang="en-US" b="1" dirty="0" smtClean="0">
                          <a:solidFill>
                            <a:srgbClr val="C00000"/>
                          </a:solidFill>
                          <a:latin typeface="微軟正黑體" panose="020B0604030504040204" pitchFamily="34" charset="-120"/>
                          <a:ea typeface="微軟正黑體" panose="020B0604030504040204" pitchFamily="34" charset="-120"/>
                        </a:rPr>
                        <a:t>誣陷</a:t>
                      </a:r>
                      <a:r>
                        <a:rPr lang="zh-CN" altLang="en-US" dirty="0" smtClean="0">
                          <a:solidFill>
                            <a:schemeClr val="tx1"/>
                          </a:solidFill>
                          <a:latin typeface="微軟正黑體" panose="020B0604030504040204" pitchFamily="34" charset="-120"/>
                          <a:ea typeface="微軟正黑體" panose="020B0604030504040204" pitchFamily="34" charset="-120"/>
                        </a:rPr>
                        <a:t>法輪功</a:t>
                      </a:r>
                      <a:r>
                        <a:rPr lang="zh-TW" altLang="en-US" dirty="0" smtClean="0">
                          <a:latin typeface="微軟正黑體" panose="020B0604030504040204" pitchFamily="34" charset="-120"/>
                          <a:ea typeface="微軟正黑體" panose="020B0604030504040204" pitchFamily="34" charset="-120"/>
                        </a:rPr>
                        <a:t>，</a:t>
                      </a:r>
                      <a:r>
                        <a:rPr lang="zh-CN" altLang="zh-TW" dirty="0" smtClean="0">
                          <a:latin typeface="微軟正黑體" panose="020B0604030504040204" pitchFamily="34" charset="-120"/>
                          <a:ea typeface="微軟正黑體" panose="020B0604030504040204" pitchFamily="34" charset="-120"/>
                        </a:rPr>
                        <a:t>塔坡小學有</a:t>
                      </a:r>
                      <a:r>
                        <a:rPr lang="en-US" altLang="zh-TW" dirty="0" smtClean="0">
                          <a:latin typeface="微軟正黑體" panose="020B0604030504040204" pitchFamily="34" charset="-120"/>
                          <a:ea typeface="微軟正黑體" panose="020B0604030504040204" pitchFamily="34" charset="-120"/>
                        </a:rPr>
                        <a:t>300</a:t>
                      </a:r>
                      <a:r>
                        <a:rPr lang="zh-CN" altLang="zh-TW" dirty="0" smtClean="0">
                          <a:latin typeface="微軟正黑體" panose="020B0604030504040204" pitchFamily="34" charset="-120"/>
                          <a:ea typeface="微軟正黑體" panose="020B0604030504040204" pitchFamily="34" charset="-120"/>
                        </a:rPr>
                        <a:t>餘名師生也被迫參加了邪惡大會</a:t>
                      </a:r>
                      <a:endParaRPr lang="zh-TW" altLang="en-US"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矩形 3"/>
          <p:cNvSpPr/>
          <p:nvPr/>
        </p:nvSpPr>
        <p:spPr>
          <a:xfrm>
            <a:off x="-540568" y="5301208"/>
            <a:ext cx="4572000" cy="369332"/>
          </a:xfrm>
          <a:prstGeom prst="rect">
            <a:avLst/>
          </a:prstGeom>
        </p:spPr>
        <p:txBody>
          <a:bodyPr>
            <a:spAutoFit/>
          </a:bodyPr>
          <a:lstStyle/>
          <a:p>
            <a:endParaRPr lang="zh-TW" altLang="zh-TW" dirty="0"/>
          </a:p>
        </p:txBody>
      </p:sp>
      <p:sp>
        <p:nvSpPr>
          <p:cNvPr id="5" name="文字方塊 4"/>
          <p:cNvSpPr txBox="1"/>
          <p:nvPr/>
        </p:nvSpPr>
        <p:spPr>
          <a:xfrm>
            <a:off x="323528" y="1002130"/>
            <a:ext cx="3262432" cy="400110"/>
          </a:xfrm>
          <a:prstGeom prst="rect">
            <a:avLst/>
          </a:prstGeom>
          <a:noFill/>
        </p:spPr>
        <p:txBody>
          <a:bodyPr wrap="none" rtlCol="0">
            <a:spAutoFit/>
          </a:bodyPr>
          <a:lstStyle/>
          <a:p>
            <a:r>
              <a:rPr lang="zh-TW" altLang="en-US" sz="2000" b="1" dirty="0" smtClean="0">
                <a:latin typeface="微軟正黑體" panose="020B0604030504040204" pitchFamily="34" charset="-120"/>
                <a:ea typeface="微軟正黑體" panose="020B0604030504040204" pitchFamily="34" charset="-120"/>
              </a:rPr>
              <a:t>性質：</a:t>
            </a:r>
            <a:r>
              <a:rPr lang="zh-TW" altLang="en-US" sz="2000" b="1" dirty="0">
                <a:latin typeface="微軟正黑體" panose="020B0604030504040204" pitchFamily="34" charset="-120"/>
                <a:ea typeface="微軟正黑體" panose="020B0604030504040204" pitchFamily="34" charset="-120"/>
              </a:rPr>
              <a:t>組織</a:t>
            </a:r>
            <a:r>
              <a:rPr lang="zh-TW" altLang="en-US" sz="2000" b="1" dirty="0" smtClean="0">
                <a:latin typeface="微軟正黑體" panose="020B0604030504040204" pitchFamily="34" charset="-120"/>
                <a:ea typeface="微軟正黑體" panose="020B0604030504040204" pitchFamily="34" charset="-120"/>
              </a:rPr>
              <a:t>大面積</a:t>
            </a:r>
            <a:r>
              <a:rPr lang="zh-TW" altLang="en-US" sz="2000" b="1" dirty="0" smtClean="0">
                <a:solidFill>
                  <a:srgbClr val="C00000"/>
                </a:solidFill>
                <a:latin typeface="微軟正黑體" panose="020B0604030504040204" pitchFamily="34" charset="-120"/>
                <a:ea typeface="微軟正黑體" panose="020B0604030504040204" pitchFamily="34" charset="-120"/>
              </a:rPr>
              <a:t>汙衊行動</a:t>
            </a:r>
            <a:endParaRPr lang="zh-TW" altLang="en-US" sz="2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868004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69"/>
              <a:ext cx="9130605" cy="584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11</a:t>
              </a:r>
              <a:r>
                <a:rPr dirty="0" smtClean="0"/>
                <a:t>-</a:t>
              </a:r>
              <a:r>
                <a:rPr lang="en-US" dirty="0" smtClean="0"/>
                <a:t>2</a:t>
              </a:r>
              <a:r>
                <a:rPr dirty="0" smtClean="0"/>
                <a:t>. </a:t>
              </a:r>
              <a:r>
                <a:rPr dirty="0" err="1" smtClean="0"/>
                <a:t>銅川市</a:t>
              </a:r>
              <a:r>
                <a:rPr lang="en-US" altLang="zh-TW" dirty="0"/>
                <a:t>-</a:t>
              </a:r>
              <a:r>
                <a:rPr lang="zh-TW" altLang="en-US" dirty="0"/>
                <a:t>耀州</a:t>
              </a:r>
              <a:r>
                <a:rPr lang="zh-TW" altLang="en-US" dirty="0" smtClean="0"/>
                <a:t>區</a:t>
              </a:r>
              <a:endParaRPr lang="zh-TW" altLang="en-US" dirty="0"/>
            </a:p>
          </p:txBody>
        </p:sp>
      </p:grpSp>
      <p:sp>
        <p:nvSpPr>
          <p:cNvPr id="136" name="矩形 6"/>
          <p:cNvSpPr/>
          <p:nvPr/>
        </p:nvSpPr>
        <p:spPr>
          <a:xfrm>
            <a:off x="237624" y="4509120"/>
            <a:ext cx="8774612" cy="958212"/>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t>到目前為止，</a:t>
            </a:r>
            <a:r>
              <a:rPr b="1">
                <a:solidFill>
                  <a:srgbClr val="C00000"/>
                </a:solidFill>
              </a:rPr>
              <a:t>陝西省</a:t>
            </a:r>
            <a:r>
              <a:t>有</a:t>
            </a:r>
            <a:r>
              <a:rPr b="1">
                <a:solidFill>
                  <a:srgbClr val="C00000"/>
                </a:solidFill>
              </a:rPr>
              <a:t>957名</a:t>
            </a:r>
            <a:r>
              <a:t>的公檢法司、教育界、媒體界等人員因迫害法輪功學員，被海外組織“追查國際”立案追查</a:t>
            </a:r>
          </a:p>
        </p:txBody>
      </p:sp>
      <p:grpSp>
        <p:nvGrpSpPr>
          <p:cNvPr id="139" name="矩形 7"/>
          <p:cNvGrpSpPr/>
          <p:nvPr/>
        </p:nvGrpSpPr>
        <p:grpSpPr>
          <a:xfrm>
            <a:off x="7164288" y="23146"/>
            <a:ext cx="1847947" cy="802637"/>
            <a:chOff x="0" y="0"/>
            <a:chExt cx="1847946" cy="802635"/>
          </a:xfrm>
        </p:grpSpPr>
        <p:sp>
          <p:nvSpPr>
            <p:cNvPr id="137" name="矩形"/>
            <p:cNvSpPr/>
            <p:nvPr/>
          </p:nvSpPr>
          <p:spPr>
            <a:xfrm>
              <a:off x="-1" y="77283"/>
              <a:ext cx="1847948" cy="648076"/>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138" name="追查1"/>
            <p:cNvSpPr txBox="1"/>
            <p:nvPr/>
          </p:nvSpPr>
          <p:spPr>
            <a:xfrm>
              <a:off x="-1" y="-1"/>
              <a:ext cx="1847948" cy="802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0070C0"/>
                  </a:solidFill>
                  <a:latin typeface="微軟正黑體"/>
                  <a:ea typeface="微軟正黑體"/>
                  <a:cs typeface="微軟正黑體"/>
                  <a:sym typeface="微軟正黑體"/>
                </a:defRPr>
              </a:lvl1pPr>
            </a:lstStyle>
            <a:p>
              <a:r>
                <a:t>追查1</a:t>
              </a:r>
            </a:p>
          </p:txBody>
        </p:sp>
      </p:grpSp>
      <p:sp>
        <p:nvSpPr>
          <p:cNvPr id="3" name="文字方塊 2"/>
          <p:cNvSpPr txBox="1"/>
          <p:nvPr/>
        </p:nvSpPr>
        <p:spPr>
          <a:xfrm>
            <a:off x="211463" y="1230063"/>
            <a:ext cx="8773784" cy="3139321"/>
          </a:xfrm>
          <a:prstGeom prst="rect">
            <a:avLst/>
          </a:prstGeom>
          <a:noFill/>
          <a:ln w="38100">
            <a:solidFill>
              <a:srgbClr val="0070C0"/>
            </a:solidFill>
          </a:ln>
        </p:spPr>
        <p:txBody>
          <a:bodyPr wrap="square" rtlCol="0">
            <a:spAutoFit/>
          </a:bodyPr>
          <a:lstStyle/>
          <a:p>
            <a:r>
              <a:rPr lang="zh-TW" altLang="zh-TW" sz="2200" b="1" dirty="0" smtClean="0">
                <a:solidFill>
                  <a:schemeClr val="accent6">
                    <a:lumMod val="75000"/>
                  </a:schemeClr>
                </a:solidFill>
                <a:latin typeface="微軟正黑體" panose="020B0604030504040204" pitchFamily="34" charset="-120"/>
                <a:ea typeface="微軟正黑體" panose="020B0604030504040204" pitchFamily="34" charset="-120"/>
              </a:rPr>
              <a:t>陝西省</a:t>
            </a:r>
            <a:r>
              <a:rPr lang="zh-CN" altLang="zh-TW" sz="2200" dirty="0" smtClean="0">
                <a:latin typeface="微軟正黑體" panose="020B0604030504040204" pitchFamily="34" charset="-120"/>
                <a:ea typeface="微軟正黑體" panose="020B0604030504040204" pitchFamily="34" charset="-120"/>
              </a:rPr>
              <a:t>許多官員因迫害法輪功被國際追查，包括</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現任及歷任省委政法委書記</a:t>
            </a:r>
            <a:r>
              <a:rPr lang="zh-CN" altLang="zh-TW" sz="2200" b="1" dirty="0" smtClean="0">
                <a:solidFill>
                  <a:srgbClr val="0070C0"/>
                </a:solidFill>
                <a:latin typeface="微軟正黑體" panose="020B0604030504040204" pitchFamily="34" charset="-120"/>
                <a:ea typeface="微軟正黑體" panose="020B0604030504040204" pitchFamily="34" charset="-120"/>
              </a:rPr>
              <a:t>趙正永</a:t>
            </a:r>
            <a:r>
              <a:rPr lang="zh-CN" altLang="zh-TW" sz="2200" b="1" dirty="0">
                <a:solidFill>
                  <a:srgbClr val="0070C0"/>
                </a:solidFill>
                <a:latin typeface="微軟正黑體" panose="020B0604030504040204" pitchFamily="34" charset="-120"/>
                <a:ea typeface="微軟正黑體" panose="020B0604030504040204" pitchFamily="34" charset="-120"/>
              </a:rPr>
              <a:t>、宋洪武</a:t>
            </a:r>
            <a:r>
              <a:rPr lang="zh-CN" altLang="zh-TW" sz="2200" b="1" dirty="0" smtClean="0">
                <a:latin typeface="微軟正黑體" panose="020B0604030504040204" pitchFamily="34" charset="-120"/>
                <a:ea typeface="微軟正黑體" panose="020B0604030504040204" pitchFamily="34" charset="-120"/>
              </a:rPr>
              <a:t>；</a:t>
            </a:r>
            <a:endParaRPr lang="en-US" altLang="zh-CN" sz="2200" b="1"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省委防範辦主任</a:t>
            </a:r>
            <a:r>
              <a:rPr lang="en-US" altLang="zh-TW" sz="2200" dirty="0" smtClean="0">
                <a:latin typeface="微軟正黑體" panose="020B0604030504040204" pitchFamily="34" charset="-120"/>
                <a:ea typeface="微軟正黑體" panose="020B0604030504040204" pitchFamily="34" charset="-120"/>
              </a:rPr>
              <a:t>(610</a:t>
            </a:r>
            <a:r>
              <a:rPr lang="zh-TW" altLang="en-US" sz="2200" dirty="0" smtClean="0">
                <a:latin typeface="微軟正黑體" panose="020B0604030504040204" pitchFamily="34" charset="-120"/>
                <a:ea typeface="微軟正黑體" panose="020B0604030504040204" pitchFamily="34" charset="-120"/>
              </a:rPr>
              <a:t>辦</a:t>
            </a:r>
            <a:r>
              <a:rPr lang="en-US" altLang="zh-TW" sz="2200" dirty="0" smtClean="0">
                <a:latin typeface="微軟正黑體" panose="020B0604030504040204" pitchFamily="34" charset="-120"/>
                <a:ea typeface="微軟正黑體" panose="020B0604030504040204" pitchFamily="34" charset="-120"/>
              </a:rPr>
              <a:t>)</a:t>
            </a:r>
            <a:r>
              <a:rPr lang="zh-CN" altLang="zh-TW" sz="2200" b="1" dirty="0" smtClean="0">
                <a:solidFill>
                  <a:srgbClr val="0070C0"/>
                </a:solidFill>
                <a:latin typeface="微軟正黑體" panose="020B0604030504040204" pitchFamily="34" charset="-120"/>
                <a:ea typeface="微軟正黑體" panose="020B0604030504040204" pitchFamily="34" charset="-120"/>
              </a:rPr>
              <a:t>何少林、劉新文、張邁曾</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endParaRPr lang="en-US" altLang="zh-CN" sz="2200" b="1" dirty="0" smtClean="0">
              <a:solidFill>
                <a:schemeClr val="accent6">
                  <a:lumMod val="75000"/>
                </a:schemeClr>
              </a:solidFill>
              <a:latin typeface="微軟正黑體" panose="020B0604030504040204" pitchFamily="34" charset="-120"/>
              <a:ea typeface="微軟正黑體" panose="020B0604030504040204" pitchFamily="34" charset="-120"/>
            </a:endParaRPr>
          </a:p>
          <a:p>
            <a:r>
              <a:rPr lang="zh-CN" altLang="zh-TW" sz="2200" b="1" dirty="0" smtClean="0">
                <a:solidFill>
                  <a:schemeClr val="accent6">
                    <a:lumMod val="75000"/>
                  </a:schemeClr>
                </a:solidFill>
                <a:latin typeface="微軟正黑體" panose="020B0604030504040204" pitchFamily="34" charset="-120"/>
                <a:ea typeface="微軟正黑體" panose="020B0604030504040204" pitchFamily="34" charset="-120"/>
              </a:rPr>
              <a:t>銅川市</a:t>
            </a:r>
            <a:r>
              <a:rPr lang="zh-CN" altLang="zh-TW" sz="2200" dirty="0" smtClean="0">
                <a:latin typeface="微軟正黑體" panose="020B0604030504040204" pitchFamily="34" charset="-120"/>
                <a:ea typeface="微軟正黑體" panose="020B0604030504040204" pitchFamily="34" charset="-120"/>
              </a:rPr>
              <a:t>委政法委書記</a:t>
            </a:r>
            <a:r>
              <a:rPr lang="zh-CN" altLang="zh-TW" sz="2200" b="1" dirty="0" smtClean="0">
                <a:solidFill>
                  <a:srgbClr val="0070C0"/>
                </a:solidFill>
                <a:latin typeface="微軟正黑體" panose="020B0604030504040204" pitchFamily="34" charset="-120"/>
                <a:ea typeface="微軟正黑體" panose="020B0604030504040204" pitchFamily="34" charset="-120"/>
              </a:rPr>
              <a:t>袁丁興、張應龍</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銅川</a:t>
            </a:r>
            <a:r>
              <a:rPr lang="zh-CN" altLang="zh-TW" sz="2200" dirty="0">
                <a:latin typeface="微軟正黑體" panose="020B0604030504040204" pitchFamily="34" charset="-120"/>
                <a:ea typeface="微軟正黑體" panose="020B0604030504040204" pitchFamily="34" charset="-120"/>
              </a:rPr>
              <a:t>市委防範</a:t>
            </a:r>
            <a:r>
              <a:rPr lang="zh-TW" altLang="zh-TW" sz="2200" dirty="0">
                <a:latin typeface="微軟正黑體" panose="020B0604030504040204" pitchFamily="34" charset="-120"/>
                <a:ea typeface="微軟正黑體" panose="020B0604030504040204" pitchFamily="34" charset="-120"/>
              </a:rPr>
              <a:t>辦</a:t>
            </a:r>
            <a:r>
              <a:rPr lang="zh-CN" altLang="zh-TW" sz="2200" dirty="0" smtClean="0">
                <a:latin typeface="微軟正黑體" panose="020B0604030504040204" pitchFamily="34" charset="-120"/>
                <a:ea typeface="微軟正黑體" panose="020B0604030504040204" pitchFamily="34" charset="-120"/>
              </a:rPr>
              <a:t>主任</a:t>
            </a:r>
            <a:r>
              <a:rPr lang="en-US" altLang="zh-TW" sz="2200" dirty="0">
                <a:latin typeface="微軟正黑體" panose="020B0604030504040204" pitchFamily="34" charset="-120"/>
                <a:ea typeface="微軟正黑體" panose="020B0604030504040204" pitchFamily="34" charset="-120"/>
              </a:rPr>
              <a:t>(610</a:t>
            </a:r>
            <a:r>
              <a:rPr lang="zh-TW" altLang="en-US" sz="2200" dirty="0">
                <a:latin typeface="微軟正黑體" panose="020B0604030504040204" pitchFamily="34" charset="-120"/>
                <a:ea typeface="微軟正黑體" panose="020B0604030504040204" pitchFamily="34" charset="-120"/>
              </a:rPr>
              <a:t>辦</a:t>
            </a:r>
            <a:r>
              <a:rPr lang="en-US" altLang="zh-TW" sz="2200" dirty="0" smtClean="0">
                <a:latin typeface="微軟正黑體" panose="020B0604030504040204" pitchFamily="34" charset="-120"/>
                <a:ea typeface="微軟正黑體" panose="020B0604030504040204" pitchFamily="34" charset="-120"/>
              </a:rPr>
              <a:t>)</a:t>
            </a:r>
            <a:r>
              <a:rPr lang="zh-CN" altLang="zh-TW" sz="2200" b="1" dirty="0" smtClean="0">
                <a:solidFill>
                  <a:srgbClr val="0070C0"/>
                </a:solidFill>
                <a:latin typeface="微軟正黑體" panose="020B0604030504040204" pitchFamily="34" charset="-120"/>
                <a:ea typeface="微軟正黑體" panose="020B0604030504040204" pitchFamily="34" charset="-120"/>
              </a:rPr>
              <a:t>齊留</a:t>
            </a:r>
            <a:r>
              <a:rPr lang="zh-CN" altLang="zh-TW" sz="2200" b="1" dirty="0">
                <a:solidFill>
                  <a:srgbClr val="0070C0"/>
                </a:solidFill>
                <a:latin typeface="微軟正黑體" panose="020B0604030504040204" pitchFamily="34" charset="-120"/>
                <a:ea typeface="微軟正黑體" panose="020B0604030504040204" pitchFamily="34" charset="-120"/>
              </a:rPr>
              <a:t>玉</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endParaRPr lang="en-US" altLang="zh-CN" sz="2200" b="1" dirty="0" smtClean="0">
              <a:solidFill>
                <a:schemeClr val="accent6">
                  <a:lumMod val="75000"/>
                </a:schemeClr>
              </a:solidFill>
              <a:latin typeface="微軟正黑體" panose="020B0604030504040204" pitchFamily="34" charset="-120"/>
              <a:ea typeface="微軟正黑體" panose="020B0604030504040204" pitchFamily="34" charset="-120"/>
            </a:endParaRPr>
          </a:p>
          <a:p>
            <a:r>
              <a:rPr lang="zh-CN" altLang="zh-TW" sz="2200" b="1" dirty="0" smtClean="0">
                <a:solidFill>
                  <a:schemeClr val="accent6">
                    <a:lumMod val="75000"/>
                  </a:schemeClr>
                </a:solidFill>
                <a:latin typeface="微軟正黑體" panose="020B0604030504040204" pitchFamily="34" charset="-120"/>
                <a:ea typeface="微軟正黑體" panose="020B0604030504040204" pitchFamily="34" charset="-120"/>
              </a:rPr>
              <a:t>耀州區</a:t>
            </a:r>
            <a:r>
              <a:rPr lang="zh-CN" altLang="zh-TW" sz="2200" dirty="0" smtClean="0">
                <a:latin typeface="微軟正黑體" panose="020B0604030504040204" pitchFamily="34" charset="-120"/>
                <a:ea typeface="微軟正黑體" panose="020B0604030504040204" pitchFamily="34" charset="-120"/>
              </a:rPr>
              <a:t>區委政法委書記 </a:t>
            </a:r>
            <a:r>
              <a:rPr lang="zh-CN" altLang="zh-TW" sz="2200" b="1" dirty="0" smtClean="0">
                <a:solidFill>
                  <a:srgbClr val="0070C0"/>
                </a:solidFill>
                <a:latin typeface="微軟正黑體" panose="020B0604030504040204" pitchFamily="34" charset="-120"/>
                <a:ea typeface="微軟正黑體" panose="020B0604030504040204" pitchFamily="34" charset="-120"/>
              </a:rPr>
              <a:t>向秋平、趙春雷</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耀州區委防範辦主任</a:t>
            </a:r>
            <a:r>
              <a:rPr lang="en-US" altLang="zh-TW" sz="2200" dirty="0">
                <a:latin typeface="微軟正黑體" panose="020B0604030504040204" pitchFamily="34" charset="-120"/>
                <a:ea typeface="微軟正黑體" panose="020B0604030504040204" pitchFamily="34" charset="-120"/>
              </a:rPr>
              <a:t>(610</a:t>
            </a:r>
            <a:r>
              <a:rPr lang="zh-TW" altLang="en-US" sz="2200" dirty="0">
                <a:latin typeface="微軟正黑體" panose="020B0604030504040204" pitchFamily="34" charset="-120"/>
                <a:ea typeface="微軟正黑體" panose="020B0604030504040204" pitchFamily="34" charset="-120"/>
              </a:rPr>
              <a:t>辦</a:t>
            </a:r>
            <a:r>
              <a:rPr lang="en-US" altLang="zh-TW" sz="2200" dirty="0">
                <a:latin typeface="微軟正黑體" panose="020B0604030504040204" pitchFamily="34" charset="-120"/>
                <a:ea typeface="微軟正黑體" panose="020B0604030504040204" pitchFamily="34" charset="-120"/>
              </a:rPr>
              <a:t>)</a:t>
            </a:r>
            <a:r>
              <a:rPr lang="zh-CN" altLang="zh-TW" sz="2200" dirty="0" smtClean="0">
                <a:latin typeface="微軟正黑體" panose="020B0604030504040204" pitchFamily="34" charset="-120"/>
                <a:ea typeface="微軟正黑體" panose="020B0604030504040204" pitchFamily="34" charset="-120"/>
              </a:rPr>
              <a:t> </a:t>
            </a:r>
            <a:r>
              <a:rPr lang="zh-CN" altLang="zh-TW" sz="2200" b="1" dirty="0" smtClean="0">
                <a:solidFill>
                  <a:srgbClr val="0070C0"/>
                </a:solidFill>
                <a:latin typeface="微軟正黑體" panose="020B0604030504040204" pitchFamily="34" charset="-120"/>
                <a:ea typeface="微軟正黑體" panose="020B0604030504040204" pitchFamily="34" charset="-120"/>
              </a:rPr>
              <a:t>朱耀倉</a:t>
            </a:r>
            <a:r>
              <a:rPr lang="zh-CN" altLang="zh-TW" sz="2200" dirty="0" smtClean="0">
                <a:latin typeface="微軟正黑體" panose="020B0604030504040204" pitchFamily="34" charset="-120"/>
                <a:ea typeface="微軟正黑體" panose="020B0604030504040204" pitchFamily="34" charset="-120"/>
              </a:rPr>
              <a:t>等</a:t>
            </a:r>
            <a:r>
              <a:rPr lang="zh-CN" altLang="zh-TW" sz="2200" dirty="0">
                <a:latin typeface="微軟正黑體" panose="020B0604030504040204" pitchFamily="34" charset="-120"/>
                <a:ea typeface="微軟正黑體" panose="020B0604030504040204" pitchFamily="34" charset="-120"/>
              </a:rPr>
              <a:t>人</a:t>
            </a:r>
            <a:endParaRPr lang="zh-TW" altLang="en-US" sz="2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12119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a:latin typeface="微軟正黑體" panose="020B0604030504040204" pitchFamily="34" charset="-120"/>
                <a:ea typeface="微軟正黑體" panose="020B0604030504040204" pitchFamily="34" charset="-120"/>
              </a:rPr>
              <a:t>陝西省</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1</a:t>
            </a:r>
            <a:endParaRPr lang="zh-TW" altLang="en-US" sz="40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89502" y="965627"/>
            <a:ext cx="8922728" cy="1692771"/>
          </a:xfrm>
          <a:prstGeom prst="rect">
            <a:avLst/>
          </a:prstGeom>
          <a:ln>
            <a:solidFill>
              <a:schemeClr val="accent6">
                <a:lumMod val="50000"/>
              </a:schemeClr>
            </a:solidFill>
          </a:ln>
        </p:spPr>
        <p:txBody>
          <a:bodyPr wrap="square">
            <a:spAutoFit/>
          </a:bodyPr>
          <a:lstStyle/>
          <a:p>
            <a:pPr fontAlgn="base"/>
            <a:r>
              <a:rPr lang="zh-TW" altLang="en-US" sz="2400" b="1" u="sng" dirty="0">
                <a:latin typeface="微軟正黑體" panose="020B0604030504040204" pitchFamily="34" charset="-120"/>
                <a:ea typeface="微軟正黑體" panose="020B0604030504040204" pitchFamily="34" charset="-120"/>
              </a:rPr>
              <a:t>陝西省西安市</a:t>
            </a:r>
            <a:r>
              <a:rPr lang="en-US" altLang="zh-TW" sz="2400" b="1" u="sng" dirty="0">
                <a:latin typeface="微軟正黑體" panose="020B0604030504040204" pitchFamily="34" charset="-120"/>
                <a:ea typeface="微軟正黑體" panose="020B0604030504040204" pitchFamily="34" charset="-120"/>
              </a:rPr>
              <a:t>610</a:t>
            </a:r>
            <a:r>
              <a:rPr lang="zh-TW" altLang="en-US" sz="2400" b="1" u="sng" dirty="0">
                <a:latin typeface="微軟正黑體" panose="020B0604030504040204" pitchFamily="34" charset="-120"/>
                <a:ea typeface="微軟正黑體" panose="020B0604030504040204" pitchFamily="34" charset="-120"/>
              </a:rPr>
              <a:t>處長、洗腦班</a:t>
            </a:r>
            <a:r>
              <a:rPr lang="zh-TW" altLang="en-US" sz="2400" b="1" u="sng" dirty="0" smtClean="0">
                <a:latin typeface="微軟正黑體" panose="020B0604030504040204" pitchFamily="34" charset="-120"/>
                <a:ea typeface="微軟正黑體" panose="020B0604030504040204" pitchFamily="34" charset="-120"/>
              </a:rPr>
              <a:t>頭子，</a:t>
            </a:r>
            <a:r>
              <a:rPr lang="zh-TW" altLang="en-US" sz="2400" b="1" u="sng" dirty="0" smtClean="0">
                <a:solidFill>
                  <a:srgbClr val="0070C0"/>
                </a:solidFill>
                <a:latin typeface="微軟正黑體" panose="020B0604030504040204" pitchFamily="34" charset="-120"/>
                <a:ea typeface="微軟正黑體" panose="020B0604030504040204" pitchFamily="34" charset="-120"/>
              </a:rPr>
              <a:t>李勝利，</a:t>
            </a:r>
            <a:r>
              <a:rPr lang="en-US" altLang="zh-TW" sz="2400" b="1" u="sng" dirty="0" smtClean="0">
                <a:solidFill>
                  <a:srgbClr val="C00000"/>
                </a:solidFill>
                <a:latin typeface="微軟正黑體" panose="020B0604030504040204" pitchFamily="34" charset="-120"/>
                <a:ea typeface="微軟正黑體" panose="020B0604030504040204" pitchFamily="34" charset="-120"/>
              </a:rPr>
              <a:t>2015</a:t>
            </a:r>
            <a:r>
              <a:rPr lang="zh-TW" altLang="en-US" sz="2400" b="1" u="sng" dirty="0" smtClean="0">
                <a:solidFill>
                  <a:srgbClr val="C00000"/>
                </a:solidFill>
                <a:latin typeface="微軟正黑體" panose="020B0604030504040204" pitchFamily="34" charset="-120"/>
                <a:ea typeface="微軟正黑體" panose="020B0604030504040204" pitchFamily="34" charset="-120"/>
              </a:rPr>
              <a:t>年自殺</a:t>
            </a:r>
            <a:r>
              <a:rPr lang="zh-TW" altLang="en-US" sz="2400" b="1" u="sng" dirty="0">
                <a:solidFill>
                  <a:srgbClr val="C00000"/>
                </a:solidFill>
                <a:latin typeface="微軟正黑體" panose="020B0604030504040204" pitchFamily="34" charset="-120"/>
                <a:ea typeface="微軟正黑體" panose="020B0604030504040204" pitchFamily="34" charset="-120"/>
              </a:rPr>
              <a:t>死亡</a:t>
            </a:r>
            <a:endParaRPr lang="zh-TW" altLang="en-US" sz="2400"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dirty="0">
                <a:latin typeface="微軟正黑體" panose="020B0604030504040204" pitchFamily="34" charset="-120"/>
                <a:ea typeface="微軟正黑體" panose="020B0604030504040204" pitchFamily="34" charset="-120"/>
              </a:rPr>
              <a:t>西安市</a:t>
            </a:r>
            <a:r>
              <a:rPr lang="en-US" altLang="zh-TW" sz="2000" dirty="0">
                <a:latin typeface="微軟正黑體" panose="020B0604030504040204" pitchFamily="34" charset="-120"/>
                <a:ea typeface="微軟正黑體" panose="020B0604030504040204" pitchFamily="34" charset="-120"/>
              </a:rPr>
              <a:t>610</a:t>
            </a:r>
            <a:r>
              <a:rPr lang="zh-TW" altLang="en-US" sz="2000" dirty="0">
                <a:latin typeface="微軟正黑體" panose="020B0604030504040204" pitchFamily="34" charset="-120"/>
                <a:ea typeface="微軟正黑體" panose="020B0604030504040204" pitchFamily="34" charset="-120"/>
              </a:rPr>
              <a:t>處長、迫害法輪功學員的洗腦班頭子李勝利</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2015</a:t>
            </a:r>
            <a:r>
              <a:rPr lang="zh-TW" altLang="en-US" sz="2000" dirty="0" smtClean="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10</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23</a:t>
            </a:r>
            <a:r>
              <a:rPr lang="zh-TW" altLang="en-US" sz="2000" dirty="0" smtClean="0">
                <a:latin typeface="微軟正黑體" panose="020B0604030504040204" pitchFamily="34" charset="-120"/>
                <a:ea typeface="微軟正黑體" panose="020B0604030504040204" pitchFamily="34" charset="-120"/>
              </a:rPr>
              <a:t>日</a:t>
            </a:r>
            <a:r>
              <a:rPr lang="zh-TW" altLang="en-US" sz="2000" dirty="0">
                <a:latin typeface="微軟正黑體" panose="020B0604030504040204" pitchFamily="34" charset="-120"/>
                <a:ea typeface="微軟正黑體" panose="020B0604030504040204" pitchFamily="34" charset="-120"/>
              </a:rPr>
              <a:t>上午，在西安市委辦公院跳樓自殺死亡。這是陝西</a:t>
            </a:r>
            <a:r>
              <a:rPr lang="en-US" altLang="zh-TW" sz="2000" dirty="0">
                <a:latin typeface="微軟正黑體" panose="020B0604030504040204" pitchFamily="34" charset="-120"/>
                <a:ea typeface="微軟正黑體" panose="020B0604030504040204" pitchFamily="34" charset="-120"/>
              </a:rPr>
              <a:t>610</a:t>
            </a:r>
            <a:r>
              <a:rPr lang="zh-TW" altLang="en-US" sz="2000" dirty="0">
                <a:latin typeface="微軟正黑體" panose="020B0604030504040204" pitchFamily="34" charset="-120"/>
                <a:ea typeface="微軟正黑體" panose="020B0604030504040204" pitchFamily="34" charset="-120"/>
              </a:rPr>
              <a:t>系統迫害法輪功的惡人遭報的又一典型案例</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pPr fontAlgn="base">
              <a:defRPr sz="2000">
                <a:solidFill>
                  <a:srgbClr val="C00000"/>
                </a:solidFill>
                <a:latin typeface="PingFang TC Semibold"/>
                <a:ea typeface="PingFang TC Semibold"/>
                <a:cs typeface="PingFang TC Semibold"/>
                <a:sym typeface="PingFang TC Semibold"/>
              </a:defRPr>
            </a:pPr>
            <a:r>
              <a:rPr lang="en-US" altLang="zh-TW" sz="2000" dirty="0" smtClean="0">
                <a:solidFill>
                  <a:srgbClr val="00B050"/>
                </a:solidFill>
                <a:latin typeface="微軟正黑體" panose="020B0604030504040204" pitchFamily="34" charset="-120"/>
                <a:ea typeface="微軟正黑體" panose="020B0604030504040204" pitchFamily="34" charset="-120"/>
                <a:cs typeface="PingFang TC Semibold"/>
              </a:rPr>
              <a:t>【</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明慧網</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2015</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年</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11</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月</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1</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日</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a:t>
            </a:r>
            <a:endParaRPr lang="zh-TW" altLang="en-US" sz="2000" dirty="0">
              <a:solidFill>
                <a:srgbClr val="00B050"/>
              </a:solidFill>
              <a:latin typeface="微軟正黑體" panose="020B0604030504040204" pitchFamily="34" charset="-120"/>
              <a:ea typeface="微軟正黑體" panose="020B0604030504040204" pitchFamily="34" charset="-120"/>
              <a:cs typeface="PingFang TC Semibold"/>
            </a:endParaRPr>
          </a:p>
        </p:txBody>
      </p:sp>
      <p:sp>
        <p:nvSpPr>
          <p:cNvPr id="8" name="矩形 4"/>
          <p:cNvSpPr/>
          <p:nvPr/>
        </p:nvSpPr>
        <p:spPr>
          <a:xfrm>
            <a:off x="89502" y="3140968"/>
            <a:ext cx="8922728" cy="3600986"/>
          </a:xfrm>
          <a:prstGeom prst="rect">
            <a:avLst/>
          </a:prstGeom>
          <a:ln>
            <a:solidFill>
              <a:srgbClr val="984807"/>
            </a:solidFill>
          </a:ln>
          <a:extLst>
            <a:ext uri="{C572A759-6A51-4108-AA02-DFA0A04FC94B}">
              <ma14:wrappingTextBoxFlag xmlns:ma14="http://schemas.microsoft.com/office/mac/drawingml/2011/main" xmlns="" val="1"/>
            </a:ext>
          </a:extLst>
        </p:spPr>
        <p:txBody>
          <a:bodyPr wrap="square" lIns="45719" rIns="45719">
            <a:spAutoFit/>
          </a:bodyPr>
          <a:lstStyle/>
          <a:p>
            <a:pPr>
              <a:defRPr sz="2000">
                <a:solidFill>
                  <a:srgbClr val="C00000"/>
                </a:solidFill>
                <a:latin typeface="PingFang TC Semibold"/>
                <a:ea typeface="PingFang TC Semibold"/>
                <a:cs typeface="PingFang TC Semibold"/>
                <a:sym typeface="PingFang TC Semibold"/>
              </a:defRPr>
            </a:pPr>
            <a:r>
              <a:rPr sz="2400" b="1" u="sng" dirty="0" smtClean="0">
                <a:solidFill>
                  <a:srgbClr val="000000"/>
                </a:solidFill>
                <a:latin typeface="微軟正黑體" panose="020B0604030504040204" pitchFamily="34" charset="-120"/>
                <a:ea typeface="微軟正黑體" panose="020B0604030504040204" pitchFamily="34" charset="-120"/>
              </a:rPr>
              <a:t>漢中市委</a:t>
            </a:r>
            <a:r>
              <a:rPr sz="2400" b="1" u="sng" dirty="0">
                <a:solidFill>
                  <a:srgbClr val="000000"/>
                </a:solidFill>
                <a:latin typeface="微軟正黑體" panose="020B0604030504040204" pitchFamily="34" charset="-120"/>
                <a:ea typeface="微軟正黑體" panose="020B0604030504040204" pitchFamily="34" charset="-120"/>
              </a:rPr>
              <a:t>610辦主任、</a:t>
            </a:r>
            <a:r>
              <a:rPr sz="2400" b="1" u="sng" dirty="0" smtClean="0">
                <a:solidFill>
                  <a:srgbClr val="000000"/>
                </a:solidFill>
                <a:latin typeface="微軟正黑體" panose="020B0604030504040204" pitchFamily="34" charset="-120"/>
                <a:ea typeface="微軟正黑體" panose="020B0604030504040204" pitchFamily="34" charset="-120"/>
              </a:rPr>
              <a:t>市委辦公室副秘書長</a:t>
            </a:r>
            <a:r>
              <a:rPr lang="zh-TW" altLang="en-US" sz="2400" u="sng" dirty="0">
                <a:solidFill>
                  <a:srgbClr val="000000"/>
                </a:solidFill>
                <a:latin typeface="微軟正黑體" panose="020B0604030504040204" pitchFamily="34" charset="-120"/>
                <a:ea typeface="微軟正黑體" panose="020B0604030504040204" pitchFamily="34" charset="-120"/>
              </a:rPr>
              <a:t>，</a:t>
            </a:r>
            <a:r>
              <a:rPr sz="2400" b="1" u="sng" dirty="0" err="1" smtClean="0">
                <a:solidFill>
                  <a:srgbClr val="0070C0"/>
                </a:solidFill>
                <a:latin typeface="微軟正黑體" panose="020B0604030504040204" pitchFamily="34" charset="-120"/>
                <a:ea typeface="微軟正黑體" panose="020B0604030504040204" pitchFamily="34" charset="-120"/>
              </a:rPr>
              <a:t>蘆鶴鳴</a:t>
            </a:r>
            <a:r>
              <a:rPr sz="2400" u="sng" dirty="0" smtClean="0">
                <a:solidFill>
                  <a:srgbClr val="000000"/>
                </a:solidFill>
                <a:latin typeface="微軟正黑體" panose="020B0604030504040204" pitchFamily="34" charset="-120"/>
                <a:ea typeface="微軟正黑體" panose="020B0604030504040204" pitchFamily="34" charset="-120"/>
              </a:rPr>
              <a:t>，</a:t>
            </a:r>
            <a:r>
              <a:rPr lang="zh-TW" altLang="en-US" sz="2400" u="sng" dirty="0">
                <a:latin typeface="微軟正黑體" panose="020B0604030504040204" pitchFamily="34" charset="-120"/>
                <a:ea typeface="微軟正黑體" panose="020B0604030504040204" pitchFamily="34" charset="-120"/>
              </a:rPr>
              <a:t> </a:t>
            </a:r>
            <a:endParaRPr lang="en-US" altLang="zh-TW" sz="2400"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lang="en-US" altLang="zh-TW" sz="2400" b="1" u="sng" dirty="0" smtClean="0">
                <a:latin typeface="微軟正黑體" panose="020B0604030504040204" pitchFamily="34" charset="-120"/>
                <a:ea typeface="微軟正黑體" panose="020B0604030504040204" pitchFamily="34" charset="-120"/>
              </a:rPr>
              <a:t>2013</a:t>
            </a:r>
            <a:r>
              <a:rPr lang="zh-TW" altLang="en-US" sz="2400" b="1" u="sng" dirty="0">
                <a:latin typeface="微軟正黑體" panose="020B0604030504040204" pitchFamily="34" charset="-120"/>
                <a:ea typeface="微軟正黑體" panose="020B0604030504040204" pitchFamily="34" charset="-120"/>
              </a:rPr>
              <a:t>年</a:t>
            </a:r>
            <a:r>
              <a:rPr sz="2400" b="1" u="sng" dirty="0" err="1" smtClean="0">
                <a:latin typeface="微軟正黑體" panose="020B0604030504040204" pitchFamily="34" charset="-120"/>
                <a:ea typeface="微軟正黑體" panose="020B0604030504040204" pitchFamily="34" charset="-120"/>
              </a:rPr>
              <a:t>車禍慘死</a:t>
            </a:r>
            <a:r>
              <a:rPr lang="zh-TW" altLang="en-US" sz="2400" b="1" u="sng" dirty="0" smtClean="0">
                <a:latin typeface="微軟正黑體" panose="020B0604030504040204" pitchFamily="34" charset="-120"/>
                <a:ea typeface="微軟正黑體" panose="020B0604030504040204" pitchFamily="34" charset="-120"/>
              </a:rPr>
              <a:t>，殃及家人</a:t>
            </a:r>
            <a:r>
              <a:rPr lang="en-US" altLang="zh-TW" sz="2400" b="1" u="sng" dirty="0" smtClean="0">
                <a:latin typeface="微軟正黑體" panose="020B0604030504040204" pitchFamily="34" charset="-120"/>
                <a:ea typeface="微軟正黑體" panose="020B0604030504040204" pitchFamily="34" charset="-120"/>
              </a:rPr>
              <a:t>(</a:t>
            </a:r>
            <a:r>
              <a:rPr lang="zh-TW" altLang="en-US" sz="2400" b="1" u="sng" dirty="0" smtClean="0">
                <a:latin typeface="微軟正黑體" panose="020B0604030504040204" pitchFamily="34" charset="-120"/>
                <a:ea typeface="微軟正黑體" panose="020B0604030504040204" pitchFamily="34" charset="-120"/>
              </a:rPr>
              <a:t>女兒</a:t>
            </a:r>
            <a:r>
              <a:rPr lang="en-US" altLang="zh-TW" sz="2400" b="1" u="sng" dirty="0" smtClean="0">
                <a:latin typeface="微軟正黑體" panose="020B0604030504040204" pitchFamily="34" charset="-120"/>
                <a:ea typeface="微軟正黑體" panose="020B0604030504040204" pitchFamily="34" charset="-120"/>
              </a:rPr>
              <a:t>)</a:t>
            </a:r>
            <a:endParaRPr lang="en-US" sz="2400"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endParaRPr lang="en-US" u="sng" dirty="0" smtClean="0">
              <a:latin typeface="微軟正黑體" panose="020B0604030504040204" pitchFamily="34" charset="-120"/>
              <a:ea typeface="微軟正黑體" panose="020B0604030504040204" pitchFamily="34" charset="-120"/>
            </a:endParaRPr>
          </a:p>
          <a:p>
            <a:pPr>
              <a:defRPr sz="2000">
                <a:latin typeface="+mj-lt"/>
                <a:ea typeface="+mj-ea"/>
                <a:cs typeface="+mj-cs"/>
                <a:sym typeface="Helvetica"/>
              </a:defRPr>
            </a:pPr>
            <a:r>
              <a:rPr dirty="0" smtClean="0">
                <a:latin typeface="微軟正黑體" panose="020B0604030504040204" pitchFamily="34" charset="-120"/>
                <a:ea typeface="微軟正黑體" panose="020B0604030504040204" pitchFamily="34" charset="-120"/>
              </a:rPr>
              <a:t>蘆鶴鳴一直積極謀劃迫害漢中市法輪功學員</a:t>
            </a:r>
            <a:r>
              <a:rPr dirty="0">
                <a:latin typeface="微軟正黑體" panose="020B0604030504040204" pitchFamily="34" charset="-120"/>
                <a:ea typeface="微軟正黑體" panose="020B0604030504040204" pitchFamily="34" charset="-120"/>
              </a:rPr>
              <a:t>，可他從不露面，幕後操控，下達迫害任務及指標。十幾年來，造成當地很多法輪功學員被綁架、關洗腦班、被非法勞教、非法判刑</a:t>
            </a:r>
            <a:r>
              <a:rPr dirty="0" smtClean="0">
                <a:latin typeface="微軟正黑體" panose="020B0604030504040204" pitchFamily="34" charset="-120"/>
                <a:ea typeface="微軟正黑體" panose="020B0604030504040204" pitchFamily="34" charset="-120"/>
              </a:rPr>
              <a:t>。</a:t>
            </a:r>
            <a:endParaRPr lang="en-US" dirty="0" smtClean="0">
              <a:latin typeface="微軟正黑體" panose="020B0604030504040204" pitchFamily="34" charset="-120"/>
              <a:ea typeface="微軟正黑體" panose="020B0604030504040204" pitchFamily="34" charset="-120"/>
            </a:endParaRPr>
          </a:p>
          <a:p>
            <a:pPr>
              <a:defRPr sz="2000">
                <a:latin typeface="+mj-lt"/>
                <a:ea typeface="+mj-ea"/>
                <a:cs typeface="+mj-cs"/>
                <a:sym typeface="Helvetica"/>
              </a:defRPr>
            </a:pPr>
            <a:r>
              <a:rPr dirty="0" smtClean="0">
                <a:latin typeface="微軟正黑體" panose="020B0604030504040204" pitchFamily="34" charset="-120"/>
                <a:ea typeface="微軟正黑體" panose="020B0604030504040204" pitchFamily="34" charset="-120"/>
              </a:rPr>
              <a:t>2013</a:t>
            </a:r>
            <a:r>
              <a:rPr dirty="0">
                <a:latin typeface="微軟正黑體" panose="020B0604030504040204" pitchFamily="34" charset="-120"/>
                <a:ea typeface="微軟正黑體" panose="020B0604030504040204" pitchFamily="34" charset="-120"/>
              </a:rPr>
              <a:t>年3月23日，蘆鶴鳴同女兒、女婿、小外孫和秘書一行六人乘車途中，</a:t>
            </a:r>
            <a:r>
              <a:rPr dirty="0">
                <a:solidFill>
                  <a:srgbClr val="C00000"/>
                </a:solidFill>
                <a:latin typeface="微軟正黑體" panose="020B0604030504040204" pitchFamily="34" charset="-120"/>
                <a:ea typeface="微軟正黑體" panose="020B0604030504040204" pitchFamily="34" charset="-120"/>
              </a:rPr>
              <a:t>遭兩輛大貨車夾撞</a:t>
            </a:r>
            <a:r>
              <a:rPr dirty="0">
                <a:latin typeface="微軟正黑體" panose="020B0604030504040204" pitchFamily="34" charset="-120"/>
                <a:ea typeface="微軟正黑體" panose="020B0604030504040204" pitchFamily="34" charset="-120"/>
              </a:rPr>
              <a:t>，瞬間車被擠撞變形，蘆及女兒、秘書、司機當場慘死</a:t>
            </a:r>
            <a:r>
              <a:rPr dirty="0" smtClean="0">
                <a:latin typeface="微軟正黑體" panose="020B0604030504040204" pitchFamily="34" charset="-120"/>
                <a:ea typeface="微軟正黑體" panose="020B0604030504040204" pitchFamily="34" charset="-120"/>
              </a:rPr>
              <a:t>。蘆遭報死亡後</a:t>
            </a:r>
            <a:r>
              <a:rPr dirty="0">
                <a:latin typeface="微軟正黑體" panose="020B0604030504040204" pitchFamily="34" charset="-120"/>
                <a:ea typeface="微軟正黑體" panose="020B0604030504040204" pitchFamily="34" charset="-120"/>
              </a:rPr>
              <a:t>，漢中官員隱瞞蘆鶴鳴610頭目職位身份，對外只說他是漢中市委副秘書長</a:t>
            </a:r>
            <a:r>
              <a:rPr dirty="0" smtClean="0">
                <a:latin typeface="微軟正黑體" panose="020B0604030504040204" pitchFamily="34" charset="-120"/>
                <a:ea typeface="微軟正黑體" panose="020B0604030504040204" pitchFamily="34" charset="-120"/>
              </a:rPr>
              <a:t>。</a:t>
            </a:r>
            <a:endParaRPr lang="en-US" dirty="0" smtClean="0">
              <a:latin typeface="微軟正黑體" panose="020B0604030504040204" pitchFamily="34" charset="-120"/>
              <a:ea typeface="微軟正黑體" panose="020B0604030504040204" pitchFamily="34" charset="-120"/>
            </a:endParaRPr>
          </a:p>
          <a:p>
            <a:pPr>
              <a:defRPr sz="2000">
                <a:latin typeface="+mj-lt"/>
                <a:ea typeface="+mj-ea"/>
                <a:cs typeface="+mj-cs"/>
                <a:sym typeface="Helvetica"/>
              </a:defRPr>
            </a:pPr>
            <a:r>
              <a:rPr lang="en-US" altLang="zh-TW" sz="2000" dirty="0">
                <a:solidFill>
                  <a:srgbClr val="00B050"/>
                </a:solidFill>
                <a:latin typeface="微軟正黑體" panose="020B0604030504040204" pitchFamily="34" charset="-120"/>
                <a:ea typeface="微軟正黑體" panose="020B0604030504040204" pitchFamily="34" charset="-120"/>
                <a:sym typeface="Helvetica"/>
              </a:rPr>
              <a:t>【</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明慧网</a:t>
            </a:r>
            <a:r>
              <a:rPr lang="en-US" altLang="zh-TW" sz="2000" b="1" dirty="0">
                <a:solidFill>
                  <a:srgbClr val="00B050"/>
                </a:solidFill>
                <a:latin typeface="微軟正黑體" panose="020B0604030504040204" pitchFamily="34" charset="-120"/>
                <a:ea typeface="微軟正黑體" panose="020B0604030504040204" pitchFamily="34" charset="-120"/>
                <a:sym typeface="Helvetica"/>
              </a:rPr>
              <a:t>2013</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年</a:t>
            </a:r>
            <a:r>
              <a:rPr lang="en-US" altLang="zh-TW" sz="2000" b="1" dirty="0">
                <a:solidFill>
                  <a:srgbClr val="00B050"/>
                </a:solidFill>
                <a:latin typeface="微軟正黑體" panose="020B0604030504040204" pitchFamily="34" charset="-120"/>
                <a:ea typeface="微軟正黑體" panose="020B0604030504040204" pitchFamily="34" charset="-120"/>
                <a:sym typeface="Helvetica"/>
              </a:rPr>
              <a:t>4</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月</a:t>
            </a:r>
            <a:r>
              <a:rPr lang="en-US" altLang="zh-TW" sz="2000" b="1" dirty="0">
                <a:solidFill>
                  <a:srgbClr val="00B050"/>
                </a:solidFill>
                <a:latin typeface="微軟正黑體" panose="020B0604030504040204" pitchFamily="34" charset="-120"/>
                <a:ea typeface="微軟正黑體" panose="020B0604030504040204" pitchFamily="34" charset="-120"/>
                <a:sym typeface="Helvetica"/>
              </a:rPr>
              <a:t>5</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日</a:t>
            </a:r>
            <a:r>
              <a:rPr lang="en-US" altLang="zh-TW" sz="2000" dirty="0" smtClean="0">
                <a:solidFill>
                  <a:srgbClr val="00B050"/>
                </a:solidFill>
                <a:latin typeface="微軟正黑體" panose="020B0604030504040204" pitchFamily="34" charset="-120"/>
                <a:ea typeface="微軟正黑體" panose="020B0604030504040204" pitchFamily="34" charset="-120"/>
                <a:sym typeface="Helvetica"/>
              </a:rPr>
              <a:t>】</a:t>
            </a:r>
            <a:endParaRPr lang="zh-TW" altLang="en-US" sz="2000" b="1" dirty="0">
              <a:solidFill>
                <a:srgbClr val="00B050"/>
              </a:solidFill>
              <a:latin typeface="微軟正黑體" panose="020B0604030504040204" pitchFamily="34" charset="-120"/>
              <a:ea typeface="微軟正黑體" panose="020B0604030504040204" pitchFamily="34" charset="-120"/>
              <a:sym typeface="Helvetica"/>
            </a:endParaRPr>
          </a:p>
        </p:txBody>
      </p:sp>
    </p:spTree>
    <p:extLst>
      <p:ext uri="{BB962C8B-B14F-4D97-AF65-F5344CB8AC3E}">
        <p14:creationId xmlns:p14="http://schemas.microsoft.com/office/powerpoint/2010/main" val="2676118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矩形 5"/>
          <p:cNvSpPr txBox="1"/>
          <p:nvPr/>
        </p:nvSpPr>
        <p:spPr>
          <a:xfrm>
            <a:off x="318705" y="184282"/>
            <a:ext cx="4508061" cy="662937"/>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3200" b="1">
                <a:solidFill>
                  <a:srgbClr val="FFFFFF"/>
                </a:solidFill>
                <a:latin typeface="微軟正黑體"/>
                <a:ea typeface="微軟正黑體"/>
                <a:cs typeface="微軟正黑體"/>
                <a:sym typeface="微軟正黑體"/>
              </a:defRPr>
            </a:lvl1pPr>
          </a:lstStyle>
          <a:p>
            <a:r>
              <a:t>11-3. XX市官員惡報實例</a:t>
            </a:r>
          </a:p>
        </p:txBody>
      </p:sp>
      <p:grpSp>
        <p:nvGrpSpPr>
          <p:cNvPr id="156" name="矩形 3"/>
          <p:cNvGrpSpPr/>
          <p:nvPr/>
        </p:nvGrpSpPr>
        <p:grpSpPr>
          <a:xfrm>
            <a:off x="6697" y="6103"/>
            <a:ext cx="9130606" cy="836722"/>
            <a:chOff x="-1" y="-1"/>
            <a:chExt cx="9130605" cy="836720"/>
          </a:xfrm>
        </p:grpSpPr>
        <p:sp>
          <p:nvSpPr>
            <p:cNvPr id="154" name="矩形"/>
            <p:cNvSpPr/>
            <p:nvPr/>
          </p:nvSpPr>
          <p:spPr>
            <a:xfrm>
              <a:off x="-1" y="-1"/>
              <a:ext cx="9130605" cy="836720"/>
            </a:xfrm>
            <a:prstGeom prst="rect">
              <a:avLst/>
            </a:prstGeom>
            <a:solidFill>
              <a:srgbClr val="942192"/>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55" name="9-3. 株洲市官員惡報實例"/>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11</a:t>
              </a:r>
              <a:r>
                <a:rPr dirty="0" smtClean="0"/>
                <a:t>-</a:t>
              </a:r>
              <a:r>
                <a:rPr lang="en-US" dirty="0" smtClean="0"/>
                <a:t>4</a:t>
              </a:r>
              <a:r>
                <a:rPr dirty="0" smtClean="0"/>
                <a:t>. </a:t>
              </a:r>
              <a:r>
                <a:rPr dirty="0" err="1" smtClean="0"/>
                <a:t>陝西省</a:t>
              </a:r>
              <a:endParaRPr dirty="0"/>
            </a:p>
          </p:txBody>
        </p:sp>
      </p:grpSp>
      <p:sp>
        <p:nvSpPr>
          <p:cNvPr id="157" name="矩形"/>
          <p:cNvSpPr/>
          <p:nvPr/>
        </p:nvSpPr>
        <p:spPr>
          <a:xfrm>
            <a:off x="7088088" y="100429"/>
            <a:ext cx="1882804" cy="648077"/>
          </a:xfrm>
          <a:prstGeom prst="rect">
            <a:avLst/>
          </a:prstGeom>
          <a:solidFill>
            <a:srgbClr val="FFFFFF"/>
          </a:solidFill>
          <a:ln w="28575">
            <a:solidFill>
              <a:srgbClr val="942192"/>
            </a:solidFill>
          </a:ln>
        </p:spPr>
        <p:txBody>
          <a:bodyPr lIns="45718" tIns="45718" rIns="45718" bIns="45718" anchor="ctr"/>
          <a:lstStyle/>
          <a:p>
            <a:pPr algn="ctr">
              <a:defRPr sz="4000" b="1">
                <a:solidFill>
                  <a:srgbClr val="984807"/>
                </a:solidFill>
                <a:latin typeface="微軟正黑體"/>
                <a:ea typeface="微軟正黑體"/>
                <a:cs typeface="微軟正黑體"/>
                <a:sym typeface="微軟正黑體"/>
              </a:defRPr>
            </a:pPr>
            <a:endParaRPr/>
          </a:p>
        </p:txBody>
      </p:sp>
      <p:sp>
        <p:nvSpPr>
          <p:cNvPr id="158" name="案情1"/>
          <p:cNvSpPr txBox="1"/>
          <p:nvPr/>
        </p:nvSpPr>
        <p:spPr>
          <a:xfrm>
            <a:off x="7088088" y="23144"/>
            <a:ext cx="1882804" cy="80263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algn="ctr">
              <a:defRPr sz="4000" b="1">
                <a:solidFill>
                  <a:srgbClr val="942192"/>
                </a:solidFill>
                <a:latin typeface="微軟正黑體"/>
                <a:ea typeface="微軟正黑體"/>
                <a:cs typeface="微軟正黑體"/>
                <a:sym typeface="微軟正黑體"/>
              </a:defRPr>
            </a:lvl1pPr>
          </a:lstStyle>
          <a:p>
            <a:r>
              <a:t>善報1</a:t>
            </a:r>
          </a:p>
        </p:txBody>
      </p:sp>
      <p:sp>
        <p:nvSpPr>
          <p:cNvPr id="159" name="矩形 6"/>
          <p:cNvSpPr/>
          <p:nvPr/>
        </p:nvSpPr>
        <p:spPr>
          <a:xfrm>
            <a:off x="179512" y="904905"/>
            <a:ext cx="8779794" cy="2923873"/>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200" b="1">
                <a:solidFill>
                  <a:srgbClr val="0433FF"/>
                </a:solidFill>
                <a:latin typeface="微軟正黑體"/>
                <a:ea typeface="微軟正黑體"/>
                <a:cs typeface="微軟正黑體"/>
                <a:sym typeface="微軟正黑體"/>
              </a:defRPr>
            </a:pPr>
            <a:r>
              <a:rPr dirty="0" err="1"/>
              <a:t>相信法輪大法好、幫助大法弟子，</a:t>
            </a:r>
            <a:r>
              <a:rPr dirty="0" err="1" smtClean="0"/>
              <a:t>得福報躲過一劫</a:t>
            </a:r>
            <a:endParaRPr lang="en-US" dirty="0" smtClean="0"/>
          </a:p>
          <a:p>
            <a:pPr>
              <a:defRPr sz="2200" b="1">
                <a:solidFill>
                  <a:srgbClr val="0433FF"/>
                </a:solidFill>
                <a:latin typeface="微軟正黑體"/>
                <a:ea typeface="微軟正黑體"/>
                <a:cs typeface="微軟正黑體"/>
                <a:sym typeface="微軟正黑體"/>
              </a:defRPr>
            </a:pPr>
            <a:r>
              <a:rPr sz="2000" dirty="0" smtClean="0">
                <a:solidFill>
                  <a:schemeClr val="accent6">
                    <a:lumMod val="75000"/>
                  </a:schemeClr>
                </a:solidFill>
              </a:rPr>
              <a:t>【明慧網2017年4月28日】</a:t>
            </a:r>
          </a:p>
          <a:p>
            <a:pPr>
              <a:defRPr sz="2200" b="1">
                <a:latin typeface="微軟正黑體"/>
                <a:ea typeface="微軟正黑體"/>
                <a:cs typeface="微軟正黑體"/>
                <a:sym typeface="微軟正黑體"/>
              </a:defRPr>
            </a:pPr>
            <a:r>
              <a:rPr sz="2000" b="0" dirty="0" smtClean="0"/>
              <a:t>陝西某機械加工廠廠長相信大法好</a:t>
            </a:r>
            <a:r>
              <a:rPr sz="2000" b="0" dirty="0"/>
              <a:t>、真善忍好，大法弟子給他的護身符一直裝在上衣口袋裏。</a:t>
            </a:r>
            <a:r>
              <a:rPr sz="2000" b="0" dirty="0" smtClean="0"/>
              <a:t>在</a:t>
            </a:r>
            <a:r>
              <a:rPr lang="en-US" sz="2000" b="0" dirty="0" smtClean="0"/>
              <a:t>2000</a:t>
            </a:r>
            <a:r>
              <a:rPr sz="2000" b="0" dirty="0" smtClean="0"/>
              <a:t>年邪惡迫害最嚴重期間</a:t>
            </a:r>
            <a:r>
              <a:rPr sz="2000" b="0" dirty="0"/>
              <a:t>，大法弟子辦的資料點在將遭到邪惡破壞時，他盡力幫助大法弟子及時轉移電腦、打印機等設備，並在廠內騰出一間房子，使資料點能夠正常運轉</a:t>
            </a:r>
            <a:r>
              <a:rPr sz="2000" b="0" dirty="0" smtClean="0"/>
              <a:t>。</a:t>
            </a:r>
            <a:endParaRPr lang="en-US" sz="2000" b="0" dirty="0" smtClean="0"/>
          </a:p>
          <a:p>
            <a:pPr>
              <a:defRPr sz="2200" b="1">
                <a:latin typeface="微軟正黑體"/>
                <a:ea typeface="微軟正黑體"/>
                <a:cs typeface="微軟正黑體"/>
                <a:sym typeface="微軟正黑體"/>
              </a:defRPr>
            </a:pPr>
            <a:r>
              <a:rPr sz="2000" b="0" dirty="0" smtClean="0"/>
              <a:t>一天他在車間看工人加工產品時</a:t>
            </a:r>
            <a:r>
              <a:rPr sz="2000" b="0" dirty="0"/>
              <a:t>，</a:t>
            </a:r>
            <a:r>
              <a:rPr sz="2000" b="0" dirty="0">
                <a:solidFill>
                  <a:srgbClr val="FF0000"/>
                </a:solidFill>
              </a:rPr>
              <a:t>一個幾十斤重的工件從加工車床飛了出來，從他頭頂飛過，</a:t>
            </a:r>
            <a:r>
              <a:rPr sz="2000" b="0" dirty="0"/>
              <a:t>車間的工人和他都嚇了一大跳，可他一點事都沒有，有驚無險。事後他說，是大法師父救了他，謝謝師父。</a:t>
            </a:r>
          </a:p>
        </p:txBody>
      </p:sp>
      <p:sp>
        <p:nvSpPr>
          <p:cNvPr id="160" name="矩形 6"/>
          <p:cNvSpPr/>
          <p:nvPr/>
        </p:nvSpPr>
        <p:spPr>
          <a:xfrm>
            <a:off x="184694" y="4125271"/>
            <a:ext cx="8774612" cy="2616097"/>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200" b="1">
                <a:solidFill>
                  <a:srgbClr val="0433FF"/>
                </a:solidFill>
                <a:latin typeface="微軟正黑體"/>
                <a:ea typeface="微軟正黑體"/>
                <a:cs typeface="微軟正黑體"/>
                <a:sym typeface="微軟正黑體"/>
              </a:defRPr>
            </a:pPr>
            <a:r>
              <a:rPr dirty="0"/>
              <a:t>誠念「法輪大法好 真善忍好」</a:t>
            </a:r>
            <a:r>
              <a:rPr dirty="0" smtClean="0"/>
              <a:t>逢凶化吉</a:t>
            </a:r>
            <a:endParaRPr lang="en-US" dirty="0" smtClean="0"/>
          </a:p>
          <a:p>
            <a:pPr>
              <a:defRPr sz="2200" b="1">
                <a:solidFill>
                  <a:srgbClr val="0433FF"/>
                </a:solidFill>
                <a:latin typeface="微軟正黑體"/>
                <a:ea typeface="微軟正黑體"/>
                <a:cs typeface="微軟正黑體"/>
                <a:sym typeface="微軟正黑體"/>
              </a:defRPr>
            </a:pPr>
            <a:r>
              <a:rPr sz="2000" dirty="0" smtClean="0">
                <a:solidFill>
                  <a:srgbClr val="E46C0A"/>
                </a:solidFill>
              </a:rPr>
              <a:t>【</a:t>
            </a:r>
            <a:r>
              <a:rPr sz="2000" dirty="0">
                <a:solidFill>
                  <a:srgbClr val="E46C0A"/>
                </a:solidFill>
              </a:rPr>
              <a:t>明慧網2012年10月29日】</a:t>
            </a:r>
          </a:p>
          <a:p>
            <a:pPr>
              <a:defRPr sz="2200" b="1">
                <a:latin typeface="微軟正黑體"/>
                <a:ea typeface="微軟正黑體"/>
                <a:cs typeface="微軟正黑體"/>
                <a:sym typeface="微軟正黑體"/>
              </a:defRPr>
            </a:pPr>
            <a:r>
              <a:rPr sz="2000" b="0" dirty="0"/>
              <a:t>劉平（化名）的老父親被醫院確診胃癌。劉平聽大法弟子給他講過誠念「法輪大法好 真善忍好」可逢凶化吉，便同父親講了法輪功真相。老人明白了真相，有空就誠心敬念：「法輪大法好！真善忍好！」此後老人就精神起來了，也能吃能喝了，胃部也不那麼痛了。過了幾天，醫院說再次檢查，結果讓人驚訝：不是胃癌，只是普通的胃病。本來需要做的手術也不用做了，只需回家休養。 劉平全家人感謝大法師父的慈悲救度！感謝法輪大法</a:t>
            </a:r>
            <a:r>
              <a:rPr sz="2000" b="0" dirty="0" smtClean="0"/>
              <a:t>！</a:t>
            </a:r>
            <a:endParaRPr lang="en-US" sz="2000" b="0" dirty="0" smtClean="0"/>
          </a:p>
        </p:txBody>
      </p:sp>
    </p:spTree>
    <p:extLst>
      <p:ext uri="{BB962C8B-B14F-4D97-AF65-F5344CB8AC3E}">
        <p14:creationId xmlns:p14="http://schemas.microsoft.com/office/powerpoint/2010/main" val="3864861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52" y="0"/>
            <a:ext cx="488748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 name="矩形 1"/>
          <p:cNvSpPr/>
          <p:nvPr/>
        </p:nvSpPr>
        <p:spPr>
          <a:xfrm>
            <a:off x="32675" y="1168212"/>
            <a:ext cx="4755349" cy="5324535"/>
          </a:xfrm>
          <a:prstGeom prst="rect">
            <a:avLst/>
          </a:prstGeom>
        </p:spPr>
        <p:txBody>
          <a:bodyPr wrap="square">
            <a:spAutoFit/>
          </a:bodyPr>
          <a:lstStyle/>
          <a:p>
            <a:r>
              <a:rPr lang="zh-TW" altLang="en-US" sz="2000" b="1" dirty="0">
                <a:solidFill>
                  <a:schemeClr val="bg1"/>
                </a:solidFill>
                <a:latin typeface="微軟正黑體" panose="020B0604030504040204" pitchFamily="34" charset="-120"/>
                <a:ea typeface="微軟正黑體" panose="020B0604030504040204" pitchFamily="34" charset="-120"/>
              </a:rPr>
              <a:t>這</a:t>
            </a:r>
            <a:r>
              <a:rPr lang="zh-TW" altLang="en-US" sz="2000" b="1" dirty="0" smtClean="0">
                <a:solidFill>
                  <a:schemeClr val="bg1"/>
                </a:solidFill>
                <a:latin typeface="微軟正黑體" panose="020B0604030504040204" pitchFamily="34" charset="-120"/>
                <a:ea typeface="微軟正黑體" panose="020B0604030504040204" pitchFamily="34" charset="-120"/>
              </a:rPr>
              <a:t>是一個</a:t>
            </a:r>
            <a:r>
              <a:rPr lang="zh-TW" altLang="en-US" sz="2000" b="1" dirty="0">
                <a:solidFill>
                  <a:schemeClr val="bg1"/>
                </a:solidFill>
                <a:latin typeface="微軟正黑體" panose="020B0604030504040204" pitchFamily="34" charset="-120"/>
                <a:ea typeface="微軟正黑體" panose="020B0604030504040204" pitchFamily="34" charset="-120"/>
              </a:rPr>
              <a:t>真實的事情，一天區市</a:t>
            </a:r>
            <a:r>
              <a:rPr lang="en-US" altLang="zh-TW" sz="2000" b="1" dirty="0" smtClean="0">
                <a:solidFill>
                  <a:schemeClr val="bg1"/>
                </a:solidFill>
                <a:latin typeface="微軟正黑體" panose="020B0604030504040204" pitchFamily="34" charset="-120"/>
                <a:ea typeface="微軟正黑體" panose="020B0604030504040204" pitchFamily="34" charset="-120"/>
              </a:rPr>
              <a:t>610</a:t>
            </a:r>
            <a:r>
              <a:rPr lang="zh-TW" altLang="en-US" sz="2000" b="1" dirty="0" smtClean="0">
                <a:solidFill>
                  <a:schemeClr val="bg1"/>
                </a:solidFill>
                <a:latin typeface="微軟正黑體" panose="020B0604030504040204" pitchFamily="34" charset="-120"/>
                <a:ea typeface="微軟正黑體" panose="020B0604030504040204" pitchFamily="34" charset="-120"/>
              </a:rPr>
              <a:t>頭子</a:t>
            </a:r>
            <a:r>
              <a:rPr lang="zh-TW" altLang="en-US" sz="2000" b="1" dirty="0">
                <a:solidFill>
                  <a:schemeClr val="bg1"/>
                </a:solidFill>
                <a:latin typeface="微軟正黑體" panose="020B0604030504040204" pitchFamily="34" charset="-120"/>
                <a:ea typeface="微軟正黑體" panose="020B0604030504040204" pitchFamily="34" charset="-120"/>
              </a:rPr>
              <a:t>伙同當地</a:t>
            </a:r>
            <a:r>
              <a:rPr lang="en-US" altLang="zh-TW" sz="2000" b="1" dirty="0">
                <a:solidFill>
                  <a:schemeClr val="bg1"/>
                </a:solidFill>
                <a:latin typeface="微軟正黑體" panose="020B0604030504040204" pitchFamily="34" charset="-120"/>
                <a:ea typeface="微軟正黑體" panose="020B0604030504040204" pitchFamily="34" charset="-120"/>
              </a:rPr>
              <a:t>610</a:t>
            </a:r>
            <a:r>
              <a:rPr lang="zh-TW" altLang="en-US" sz="2000" b="1" dirty="0">
                <a:solidFill>
                  <a:schemeClr val="bg1"/>
                </a:solidFill>
                <a:latin typeface="微軟正黑體" panose="020B0604030504040204" pitchFamily="34" charset="-120"/>
                <a:ea typeface="微軟正黑體" panose="020B0604030504040204" pitchFamily="34" charset="-120"/>
              </a:rPr>
              <a:t>頭子，公安分局局長及派出所警察等</a:t>
            </a:r>
            <a:r>
              <a:rPr lang="en-US" altLang="zh-TW" sz="2000" b="1" dirty="0">
                <a:solidFill>
                  <a:schemeClr val="bg1"/>
                </a:solidFill>
                <a:latin typeface="微軟正黑體" panose="020B0604030504040204" pitchFamily="34" charset="-120"/>
                <a:ea typeface="微軟正黑體" panose="020B0604030504040204" pitchFamily="34" charset="-120"/>
              </a:rPr>
              <a:t>30</a:t>
            </a:r>
            <a:r>
              <a:rPr lang="zh-TW" altLang="en-US" sz="2000" b="1" dirty="0">
                <a:solidFill>
                  <a:schemeClr val="bg1"/>
                </a:solidFill>
                <a:latin typeface="微軟正黑體" panose="020B0604030504040204" pitchFamily="34" charset="-120"/>
                <a:ea typeface="微軟正黑體" panose="020B0604030504040204" pitchFamily="34" charset="-120"/>
              </a:rPr>
              <a:t>多人</a:t>
            </a:r>
            <a:r>
              <a:rPr lang="zh-TW" altLang="en-US" sz="2000" b="1" dirty="0" smtClean="0">
                <a:solidFill>
                  <a:schemeClr val="bg1"/>
                </a:solidFill>
                <a:latin typeface="微軟正黑體" panose="020B0604030504040204" pitchFamily="34" charset="-120"/>
                <a:ea typeface="微軟正黑體" panose="020B0604030504040204" pitchFamily="34" charset="-120"/>
              </a:rPr>
              <a:t>，黑</a:t>
            </a:r>
            <a:r>
              <a:rPr lang="zh-TW" altLang="en-US" sz="2000" b="1" dirty="0">
                <a:solidFill>
                  <a:schemeClr val="bg1"/>
                </a:solidFill>
                <a:latin typeface="微軟正黑體" panose="020B0604030504040204" pitchFamily="34" charset="-120"/>
                <a:ea typeface="微軟正黑體" panose="020B0604030504040204" pitchFamily="34" charset="-120"/>
              </a:rPr>
              <a:t>雲壓頂般撲向當地法輪功真相</a:t>
            </a:r>
            <a:r>
              <a:rPr lang="zh-TW" altLang="en-US" sz="2000" b="1" dirty="0" smtClean="0">
                <a:solidFill>
                  <a:schemeClr val="bg1"/>
                </a:solidFill>
                <a:latin typeface="微軟正黑體" panose="020B0604030504040204" pitchFamily="34" charset="-120"/>
                <a:ea typeface="微軟正黑體" panose="020B0604030504040204" pitchFamily="34" charset="-120"/>
              </a:rPr>
              <a:t>資料點</a:t>
            </a:r>
            <a:r>
              <a:rPr lang="zh-TW" altLang="en-US" sz="2000" b="1" dirty="0">
                <a:solidFill>
                  <a:schemeClr val="bg1"/>
                </a:solidFill>
                <a:latin typeface="微軟正黑體" panose="020B0604030504040204" pitchFamily="34" charset="-120"/>
                <a:ea typeface="微軟正黑體" panose="020B0604030504040204" pitchFamily="34" charset="-120"/>
              </a:rPr>
              <a:t>──即大法弟子老鄭（化名）家</a:t>
            </a:r>
            <a:r>
              <a:rPr lang="zh-TW" altLang="en-US" sz="2000" b="1" dirty="0" smtClean="0">
                <a:solidFill>
                  <a:schemeClr val="bg1"/>
                </a:solidFill>
                <a:latin typeface="微軟正黑體" panose="020B0604030504040204" pitchFamily="34" charset="-120"/>
                <a:ea typeface="微軟正黑體" panose="020B0604030504040204" pitchFamily="34" charset="-120"/>
              </a:rPr>
              <a:t>，企圖</a:t>
            </a:r>
            <a:r>
              <a:rPr lang="zh-TW" altLang="en-US" sz="2000" b="1" dirty="0">
                <a:solidFill>
                  <a:schemeClr val="bg1"/>
                </a:solidFill>
                <a:latin typeface="微軟正黑體" panose="020B0604030504040204" pitchFamily="34" charset="-120"/>
                <a:ea typeface="微軟正黑體" panose="020B0604030504040204" pitchFamily="34" charset="-120"/>
              </a:rPr>
              <a:t>抄家綁架，老鄭正念抵制，並向他們講述法輪大法的真相，勸告他們放下罪惡選擇光明</a:t>
            </a:r>
            <a:r>
              <a:rPr lang="zh-TW" altLang="en-US" sz="2000" b="1" dirty="0" smtClean="0">
                <a:solidFill>
                  <a:schemeClr val="bg1"/>
                </a:solidFill>
                <a:latin typeface="微軟正黑體" panose="020B0604030504040204" pitchFamily="34" charset="-120"/>
                <a:ea typeface="微軟正黑體" panose="020B0604030504040204" pitchFamily="34" charset="-120"/>
              </a:rPr>
              <a:t>。</a:t>
            </a:r>
            <a:endParaRPr lang="en-US" altLang="zh-TW" sz="2000" b="1" dirty="0" smtClean="0">
              <a:solidFill>
                <a:schemeClr val="bg1"/>
              </a:solidFill>
              <a:latin typeface="微軟正黑體" panose="020B0604030504040204" pitchFamily="34" charset="-120"/>
              <a:ea typeface="微軟正黑體" panose="020B0604030504040204" pitchFamily="34" charset="-120"/>
            </a:endParaRPr>
          </a:p>
          <a:p>
            <a:endParaRPr lang="en-US" altLang="zh-TW" sz="2000" b="1" dirty="0">
              <a:solidFill>
                <a:schemeClr val="bg1"/>
              </a:solidFill>
              <a:latin typeface="微軟正黑體" panose="020B0604030504040204" pitchFamily="34" charset="-120"/>
              <a:ea typeface="微軟正黑體" panose="020B0604030504040204" pitchFamily="34" charset="-120"/>
            </a:endParaRPr>
          </a:p>
          <a:p>
            <a:r>
              <a:rPr lang="zh-TW" altLang="en-US" sz="2000" b="1" dirty="0" smtClean="0">
                <a:solidFill>
                  <a:schemeClr val="bg1"/>
                </a:solidFill>
                <a:latin typeface="微軟正黑體" panose="020B0604030504040204" pitchFamily="34" charset="-120"/>
                <a:ea typeface="微軟正黑體" panose="020B0604030504040204" pitchFamily="34" charset="-120"/>
              </a:rPr>
              <a:t>數</a:t>
            </a:r>
            <a:r>
              <a:rPr lang="zh-TW" altLang="en-US" sz="2000" b="1" dirty="0">
                <a:solidFill>
                  <a:schemeClr val="bg1"/>
                </a:solidFill>
                <a:latin typeface="微軟正黑體" panose="020B0604030504040204" pitchFamily="34" charset="-120"/>
                <a:ea typeface="微軟正黑體" panose="020B0604030504040204" pitchFamily="34" charset="-120"/>
              </a:rPr>
              <a:t>小時後，</a:t>
            </a:r>
            <a:r>
              <a:rPr lang="en-US" altLang="zh-TW" sz="2000" b="1" dirty="0">
                <a:solidFill>
                  <a:schemeClr val="bg1"/>
                </a:solidFill>
                <a:latin typeface="微軟正黑體" panose="020B0604030504040204" pitchFamily="34" charset="-120"/>
                <a:ea typeface="微軟正黑體" panose="020B0604030504040204" pitchFamily="34" charset="-120"/>
              </a:rPr>
              <a:t>610</a:t>
            </a:r>
            <a:r>
              <a:rPr lang="zh-TW" altLang="en-US" sz="2000" b="1" dirty="0">
                <a:solidFill>
                  <a:schemeClr val="bg1"/>
                </a:solidFill>
                <a:latin typeface="微軟正黑體" panose="020B0604030504040204" pitchFamily="34" charset="-120"/>
                <a:ea typeface="微軟正黑體" panose="020B0604030504040204" pitchFamily="34" charset="-120"/>
              </a:rPr>
              <a:t>頭子央求老鄭，說只進屋看一看，老鄭允許</a:t>
            </a:r>
            <a:r>
              <a:rPr lang="en-US" altLang="zh-TW" sz="2000" b="1" dirty="0">
                <a:solidFill>
                  <a:schemeClr val="bg1"/>
                </a:solidFill>
                <a:latin typeface="微軟正黑體" panose="020B0604030504040204" pitchFamily="34" charset="-120"/>
                <a:ea typeface="微軟正黑體" panose="020B0604030504040204" pitchFamily="34" charset="-120"/>
              </a:rPr>
              <a:t>610</a:t>
            </a:r>
            <a:r>
              <a:rPr lang="zh-TW" altLang="en-US" sz="2000" b="1" dirty="0">
                <a:solidFill>
                  <a:schemeClr val="bg1"/>
                </a:solidFill>
                <a:latin typeface="微軟正黑體" panose="020B0604030504040204" pitchFamily="34" charset="-120"/>
                <a:ea typeface="微軟正黑體" panose="020B0604030504040204" pitchFamily="34" charset="-120"/>
              </a:rPr>
              <a:t>頭子一人進入，其他人不許動</a:t>
            </a:r>
            <a:r>
              <a:rPr lang="zh-TW" altLang="en-US" sz="2000" b="1" dirty="0" smtClean="0">
                <a:solidFill>
                  <a:schemeClr val="bg1"/>
                </a:solidFill>
                <a:latin typeface="微軟正黑體" panose="020B0604030504040204" pitchFamily="34" charset="-120"/>
                <a:ea typeface="微軟正黑體" panose="020B0604030504040204" pitchFamily="34" charset="-120"/>
              </a:rPr>
              <a:t>。</a:t>
            </a:r>
            <a:endParaRPr lang="en-US" altLang="zh-TW" sz="2000" b="1" dirty="0" smtClean="0">
              <a:solidFill>
                <a:schemeClr val="bg1"/>
              </a:solidFill>
              <a:latin typeface="微軟正黑體" panose="020B0604030504040204" pitchFamily="34" charset="-120"/>
              <a:ea typeface="微軟正黑體" panose="020B0604030504040204" pitchFamily="34" charset="-120"/>
            </a:endParaRPr>
          </a:p>
          <a:p>
            <a:r>
              <a:rPr lang="zh-TW" altLang="en-US" sz="2000" b="1" dirty="0" smtClean="0">
                <a:solidFill>
                  <a:schemeClr val="bg1"/>
                </a:solidFill>
                <a:latin typeface="微軟正黑體" panose="020B0604030504040204" pitchFamily="34" charset="-120"/>
                <a:ea typeface="微軟正黑體" panose="020B0604030504040204" pitchFamily="34" charset="-120"/>
              </a:rPr>
              <a:t>進</a:t>
            </a:r>
            <a:r>
              <a:rPr lang="zh-TW" altLang="en-US" sz="2000" b="1" dirty="0">
                <a:solidFill>
                  <a:schemeClr val="bg1"/>
                </a:solidFill>
                <a:latin typeface="微軟正黑體" panose="020B0604030504040204" pitchFamily="34" charset="-120"/>
                <a:ea typeface="微軟正黑體" panose="020B0604030504040204" pitchFamily="34" charset="-120"/>
              </a:rPr>
              <a:t>屋後面對大法師尊法像，老鄭正告</a:t>
            </a:r>
            <a:r>
              <a:rPr lang="en-US" altLang="zh-TW" sz="2000" b="1" dirty="0">
                <a:solidFill>
                  <a:schemeClr val="bg1"/>
                </a:solidFill>
                <a:latin typeface="微軟正黑體" panose="020B0604030504040204" pitchFamily="34" charset="-120"/>
                <a:ea typeface="微軟正黑體" panose="020B0604030504040204" pitchFamily="34" charset="-120"/>
              </a:rPr>
              <a:t>610</a:t>
            </a:r>
            <a:r>
              <a:rPr lang="zh-TW" altLang="en-US" sz="2000" b="1" dirty="0">
                <a:solidFill>
                  <a:schemeClr val="bg1"/>
                </a:solidFill>
                <a:latin typeface="微軟正黑體" panose="020B0604030504040204" pitchFamily="34" charset="-120"/>
                <a:ea typeface="微軟正黑體" panose="020B0604030504040204" pitchFamily="34" charset="-120"/>
              </a:rPr>
              <a:t>頭子：</a:t>
            </a:r>
            <a:r>
              <a:rPr lang="zh-TW" altLang="en-US" sz="2000" b="1" dirty="0">
                <a:solidFill>
                  <a:srgbClr val="FFFF00"/>
                </a:solidFill>
                <a:latin typeface="微軟正黑體" panose="020B0604030504040204" pitchFamily="34" charset="-120"/>
                <a:ea typeface="微軟正黑體" panose="020B0604030504040204" pitchFamily="34" charset="-120"/>
              </a:rPr>
              <a:t>「這是我們的師父，你現在贖罪還</a:t>
            </a:r>
            <a:r>
              <a:rPr lang="zh-TW" altLang="en-US" sz="2000" b="1" dirty="0" smtClean="0">
                <a:solidFill>
                  <a:srgbClr val="FFFF00"/>
                </a:solidFill>
                <a:latin typeface="微軟正黑體" panose="020B0604030504040204" pitchFamily="34" charset="-120"/>
                <a:ea typeface="微軟正黑體" panose="020B0604030504040204" pitchFamily="34" charset="-120"/>
              </a:rPr>
              <a:t>來的及</a:t>
            </a:r>
            <a:r>
              <a:rPr lang="zh-TW" altLang="en-US" sz="2000" b="1" dirty="0">
                <a:solidFill>
                  <a:srgbClr val="FFFF00"/>
                </a:solidFill>
                <a:latin typeface="微軟正黑體" panose="020B0604030504040204" pitchFamily="34" charset="-120"/>
                <a:ea typeface="微軟正黑體" panose="020B0604030504040204" pitchFamily="34" charset="-120"/>
              </a:rPr>
              <a:t>。</a:t>
            </a:r>
            <a:r>
              <a:rPr lang="zh-TW" altLang="en-US" sz="2000" b="1" dirty="0" smtClean="0">
                <a:solidFill>
                  <a:srgbClr val="FFFF00"/>
                </a:solidFill>
                <a:latin typeface="微軟正黑體" panose="020B0604030504040204" pitchFamily="34" charset="-120"/>
                <a:ea typeface="微軟正黑體" panose="020B0604030504040204" pitchFamily="34" charset="-120"/>
              </a:rPr>
              <a:t>」</a:t>
            </a:r>
            <a:endParaRPr lang="en-US" altLang="zh-TW" sz="2000" b="1" dirty="0" smtClean="0">
              <a:solidFill>
                <a:srgbClr val="FFFF00"/>
              </a:solidFill>
              <a:latin typeface="微軟正黑體" panose="020B0604030504040204" pitchFamily="34" charset="-120"/>
              <a:ea typeface="微軟正黑體" panose="020B0604030504040204" pitchFamily="34" charset="-120"/>
            </a:endParaRPr>
          </a:p>
          <a:p>
            <a:r>
              <a:rPr lang="en-US" altLang="zh-TW" sz="2000" b="1" dirty="0" smtClean="0">
                <a:solidFill>
                  <a:schemeClr val="bg1"/>
                </a:solidFill>
                <a:latin typeface="微軟正黑體" panose="020B0604030504040204" pitchFamily="34" charset="-120"/>
                <a:ea typeface="微軟正黑體" panose="020B0604030504040204" pitchFamily="34" charset="-120"/>
              </a:rPr>
              <a:t>610</a:t>
            </a:r>
            <a:r>
              <a:rPr lang="zh-TW" altLang="en-US" sz="2000" b="1" dirty="0">
                <a:solidFill>
                  <a:schemeClr val="bg1"/>
                </a:solidFill>
                <a:latin typeface="微軟正黑體" panose="020B0604030504040204" pitchFamily="34" charset="-120"/>
                <a:ea typeface="微軟正黑體" panose="020B0604030504040204" pitchFamily="34" charset="-120"/>
              </a:rPr>
              <a:t>頭子當即跪下懺悔道：</a:t>
            </a:r>
            <a:r>
              <a:rPr lang="zh-TW" altLang="en-US" sz="2000" b="1" dirty="0">
                <a:solidFill>
                  <a:srgbClr val="FFFF00"/>
                </a:solidFill>
                <a:latin typeface="微軟正黑體" panose="020B0604030504040204" pitchFamily="34" charset="-120"/>
                <a:ea typeface="微軟正黑體" panose="020B0604030504040204" pitchFamily="34" charset="-120"/>
              </a:rPr>
              <a:t>「李大師啊，我終於有機會向您贖罪」</a:t>
            </a:r>
            <a:r>
              <a:rPr lang="zh-TW" altLang="en-US" sz="2000" b="1" dirty="0" smtClean="0">
                <a:solidFill>
                  <a:schemeClr val="bg1"/>
                </a:solidFill>
                <a:latin typeface="微軟正黑體" panose="020B0604030504040204" pitchFamily="34" charset="-120"/>
                <a:ea typeface="微軟正黑體" panose="020B0604030504040204" pitchFamily="34" charset="-120"/>
              </a:rPr>
              <a:t>。</a:t>
            </a:r>
            <a:endParaRPr lang="en-US" altLang="zh-TW" sz="2000" b="1" dirty="0" smtClean="0">
              <a:solidFill>
                <a:schemeClr val="bg1"/>
              </a:solidFill>
              <a:latin typeface="微軟正黑體" panose="020B0604030504040204" pitchFamily="34" charset="-120"/>
              <a:ea typeface="微軟正黑體" panose="020B0604030504040204" pitchFamily="34" charset="-120"/>
            </a:endParaRPr>
          </a:p>
          <a:p>
            <a:r>
              <a:rPr lang="zh-TW" altLang="en-US" sz="2000" b="1" dirty="0" smtClean="0">
                <a:solidFill>
                  <a:schemeClr val="bg1"/>
                </a:solidFill>
                <a:latin typeface="微軟正黑體" panose="020B0604030504040204" pitchFamily="34" charset="-120"/>
                <a:ea typeface="微軟正黑體" panose="020B0604030504040204" pitchFamily="34" charset="-120"/>
              </a:rPr>
              <a:t>之後</a:t>
            </a:r>
            <a:r>
              <a:rPr lang="zh-TW" altLang="en-US" sz="2000" b="1" dirty="0">
                <a:solidFill>
                  <a:schemeClr val="bg1"/>
                </a:solidFill>
                <a:latin typeface="微軟正黑體" panose="020B0604030504040204" pitchFamily="34" charset="-120"/>
                <a:ea typeface="微軟正黑體" panose="020B0604030504040204" pitchFamily="34" charset="-120"/>
              </a:rPr>
              <a:t>警察全部撤走。</a:t>
            </a:r>
          </a:p>
        </p:txBody>
      </p:sp>
      <p:sp>
        <p:nvSpPr>
          <p:cNvPr id="3" name="矩形 2"/>
          <p:cNvSpPr/>
          <p:nvPr/>
        </p:nvSpPr>
        <p:spPr>
          <a:xfrm>
            <a:off x="-27451" y="19136"/>
            <a:ext cx="4959491" cy="861774"/>
          </a:xfrm>
          <a:prstGeom prst="rect">
            <a:avLst/>
          </a:prstGeom>
        </p:spPr>
        <p:txBody>
          <a:bodyPr wrap="square">
            <a:spAutoFit/>
          </a:bodyPr>
          <a:lstStyle/>
          <a:p>
            <a:r>
              <a:rPr lang="en-US" altLang="zh-TW" sz="2800" b="1" dirty="0" smtClean="0">
                <a:solidFill>
                  <a:srgbClr val="FFFF00"/>
                </a:solidFill>
                <a:latin typeface="微軟正黑體" panose="020B0604030504040204" pitchFamily="34" charset="-120"/>
                <a:ea typeface="微軟正黑體" panose="020B0604030504040204" pitchFamily="34" charset="-120"/>
              </a:rPr>
              <a:t>2.</a:t>
            </a:r>
            <a:r>
              <a:rPr lang="en-US" altLang="zh-TW" sz="2800" b="1" dirty="0">
                <a:solidFill>
                  <a:srgbClr val="FFFF00"/>
                </a:solidFill>
                <a:latin typeface="微軟正黑體" panose="020B0604030504040204" pitchFamily="34" charset="-120"/>
                <a:ea typeface="微軟正黑體" panose="020B0604030504040204" pitchFamily="34" charset="-120"/>
              </a:rPr>
              <a:t> </a:t>
            </a:r>
            <a:r>
              <a:rPr lang="en-US" altLang="zh-TW" sz="2400" b="1" dirty="0">
                <a:solidFill>
                  <a:srgbClr val="FFFF00"/>
                </a:solidFill>
                <a:latin typeface="微軟正黑體" panose="020B0604030504040204" pitchFamily="34" charset="-120"/>
                <a:ea typeface="微軟正黑體" panose="020B0604030504040204" pitchFamily="34" charset="-120"/>
              </a:rPr>
              <a:t>【</a:t>
            </a:r>
            <a:r>
              <a:rPr lang="zh-TW" altLang="en-US" sz="2400" b="1" dirty="0">
                <a:solidFill>
                  <a:srgbClr val="FFFF00"/>
                </a:solidFill>
                <a:latin typeface="微軟正黑體" panose="020B0604030504040204" pitchFamily="34" charset="-120"/>
                <a:ea typeface="微軟正黑體" panose="020B0604030504040204" pitchFamily="34" charset="-120"/>
              </a:rPr>
              <a:t>明慧</a:t>
            </a:r>
            <a:r>
              <a:rPr lang="zh-TW" altLang="en-US" sz="2400" b="1" dirty="0" smtClean="0">
                <a:solidFill>
                  <a:srgbClr val="FFFF00"/>
                </a:solidFill>
                <a:latin typeface="微軟正黑體" panose="020B0604030504040204" pitchFamily="34" charset="-120"/>
                <a:ea typeface="微軟正黑體" panose="020B0604030504040204" pitchFamily="34" charset="-120"/>
              </a:rPr>
              <a:t>網</a:t>
            </a:r>
            <a:r>
              <a:rPr lang="en-US" altLang="zh-TW" sz="2400" b="1" dirty="0" smtClean="0">
                <a:solidFill>
                  <a:srgbClr val="FFFF00"/>
                </a:solidFill>
                <a:latin typeface="微軟正黑體" panose="020B0604030504040204" pitchFamily="34" charset="-120"/>
                <a:ea typeface="微軟正黑體" panose="020B0604030504040204" pitchFamily="34" charset="-120"/>
              </a:rPr>
              <a:t>-</a:t>
            </a:r>
            <a:r>
              <a:rPr lang="zh-TW" altLang="en-US" sz="2400" b="1" dirty="0" smtClean="0">
                <a:solidFill>
                  <a:srgbClr val="FFFF00"/>
                </a:solidFill>
                <a:latin typeface="微軟正黑體" panose="020B0604030504040204" pitchFamily="34" charset="-120"/>
                <a:ea typeface="微軟正黑體" panose="020B0604030504040204" pitchFamily="34" charset="-120"/>
              </a:rPr>
              <a:t>油畫</a:t>
            </a:r>
            <a:r>
              <a:rPr lang="en-US" altLang="zh-TW" sz="2400" b="1" dirty="0" smtClean="0">
                <a:solidFill>
                  <a:srgbClr val="FFFF00"/>
                </a:solidFill>
                <a:latin typeface="微軟正黑體" panose="020B0604030504040204" pitchFamily="34" charset="-120"/>
                <a:ea typeface="微軟正黑體" panose="020B0604030504040204" pitchFamily="34" charset="-120"/>
              </a:rPr>
              <a:t>】</a:t>
            </a:r>
          </a:p>
          <a:p>
            <a:r>
              <a:rPr lang="zh-TW" altLang="en-US" sz="2200" b="1" dirty="0" smtClean="0">
                <a:solidFill>
                  <a:srgbClr val="FFFF00"/>
                </a:solidFill>
                <a:latin typeface="微軟正黑體" panose="020B0604030504040204" pitchFamily="34" charset="-120"/>
                <a:ea typeface="微軟正黑體" panose="020B0604030504040204" pitchFamily="34" charset="-120"/>
              </a:rPr>
              <a:t>這</a:t>
            </a:r>
            <a:r>
              <a:rPr lang="zh-TW" altLang="en-US" sz="2200" b="1" dirty="0">
                <a:solidFill>
                  <a:srgbClr val="FFFF00"/>
                </a:solidFill>
                <a:latin typeface="微軟正黑體" panose="020B0604030504040204" pitchFamily="34" charset="-120"/>
                <a:ea typeface="微軟正黑體" panose="020B0604030504040204" pitchFamily="34" charset="-120"/>
              </a:rPr>
              <a:t>是我們的師父</a:t>
            </a:r>
            <a:r>
              <a:rPr lang="zh-TW" altLang="en-US" sz="2200" b="1" dirty="0" smtClean="0">
                <a:solidFill>
                  <a:srgbClr val="FFFF00"/>
                </a:solidFill>
                <a:latin typeface="微軟正黑體" panose="020B0604030504040204" pitchFamily="34" charset="-120"/>
                <a:ea typeface="微軟正黑體" panose="020B0604030504040204" pitchFamily="34" charset="-120"/>
              </a:rPr>
              <a:t>，你</a:t>
            </a:r>
            <a:r>
              <a:rPr lang="zh-TW" altLang="en-US" sz="2200" b="1" dirty="0">
                <a:solidFill>
                  <a:srgbClr val="FFFF00"/>
                </a:solidFill>
                <a:latin typeface="微軟正黑體" panose="020B0604030504040204" pitchFamily="34" charset="-120"/>
                <a:ea typeface="微軟正黑體" panose="020B0604030504040204" pitchFamily="34" charset="-120"/>
              </a:rPr>
              <a:t>現在贖罪還來</a:t>
            </a:r>
            <a:r>
              <a:rPr lang="zh-TW" altLang="en-US" sz="2200" b="1" dirty="0" smtClean="0">
                <a:solidFill>
                  <a:srgbClr val="FFFF00"/>
                </a:solidFill>
                <a:latin typeface="微軟正黑體" panose="020B0604030504040204" pitchFamily="34" charset="-120"/>
                <a:ea typeface="微軟正黑體" panose="020B0604030504040204" pitchFamily="34" charset="-120"/>
              </a:rPr>
              <a:t>的及</a:t>
            </a:r>
            <a:endParaRPr lang="zh-TW" altLang="en-US" sz="2200" b="1" dirty="0">
              <a:solidFill>
                <a:srgbClr val="FFFF00"/>
              </a:solidFill>
              <a:latin typeface="微軟正黑體" panose="020B0604030504040204" pitchFamily="34" charset="-120"/>
              <a:ea typeface="微軟正黑體" panose="020B0604030504040204" pitchFamily="34" charset="-120"/>
            </a:endParaRPr>
          </a:p>
        </p:txBody>
      </p:sp>
      <p:pic>
        <p:nvPicPr>
          <p:cNvPr id="2050" name="Picture 2" descr="D:\C槽設定檔\新增資料夾 (5)\明慧網(圖畫)\油畫：這是我們的師父，你現在贖罪還來的及.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6860" y="0"/>
            <a:ext cx="4287140" cy="6520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738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矩形 10"/>
          <p:cNvSpPr txBox="1"/>
          <p:nvPr/>
        </p:nvSpPr>
        <p:spPr>
          <a:xfrm>
            <a:off x="264403" y="1045723"/>
            <a:ext cx="8640961" cy="5663085"/>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2200" b="1">
                <a:latin typeface="微軟正黑體"/>
                <a:ea typeface="微軟正黑體"/>
                <a:cs typeface="微軟正黑體"/>
                <a:sym typeface="微軟正黑體"/>
              </a:defRPr>
            </a:pPr>
            <a:r>
              <a:rPr dirty="0" err="1" smtClean="0">
                <a:latin typeface="微軟正黑體" panose="020B0604030504040204" pitchFamily="34" charset="-120"/>
                <a:ea typeface="微軟正黑體" panose="020B0604030504040204" pitchFamily="34" charset="-120"/>
                <a:cs typeface="Heiti TC Light"/>
              </a:rPr>
              <a:t>單位</a:t>
            </a:r>
            <a:r>
              <a:rPr dirty="0" smtClean="0">
                <a:latin typeface="微軟正黑體" panose="020B0604030504040204" pitchFamily="34" charset="-120"/>
                <a:ea typeface="微軟正黑體" panose="020B0604030504040204" pitchFamily="34" charset="-120"/>
                <a:cs typeface="Heiti TC Light"/>
              </a:rPr>
              <a:t>：</a:t>
            </a:r>
            <a:r>
              <a:rPr lang="zh-TW" altLang="en-US" dirty="0" smtClean="0">
                <a:latin typeface="微軟正黑體" panose="020B0604030504040204" pitchFamily="34" charset="-120"/>
                <a:ea typeface="微軟正黑體" panose="020B0604030504040204" pitchFamily="34" charset="-120"/>
                <a:cs typeface="Heiti TC Light"/>
              </a:rPr>
              <a:t>咸陽</a:t>
            </a:r>
            <a:r>
              <a:rPr lang="ja-JP" altLang="en-US" sz="2000" b="1" dirty="0" smtClean="0">
                <a:latin typeface="微軟正黑體" panose="020B0604030504040204" pitchFamily="34" charset="-120"/>
                <a:ea typeface="微軟正黑體" panose="020B0604030504040204" pitchFamily="34" charset="-120"/>
                <a:cs typeface="Heiti TC Light"/>
                <a:sym typeface="微軟正黑體"/>
              </a:rPr>
              <a:t>日報</a:t>
            </a:r>
            <a:r>
              <a:rPr lang="ja-JP" altLang="en-US" sz="2000" b="1" dirty="0">
                <a:latin typeface="微軟正黑體" panose="020B0604030504040204" pitchFamily="34" charset="-120"/>
                <a:ea typeface="微軟正黑體" panose="020B0604030504040204" pitchFamily="34" charset="-120"/>
                <a:cs typeface="Heiti TC Light"/>
                <a:sym typeface="微軟正黑體"/>
              </a:rPr>
              <a:t>法制週刊 </a:t>
            </a:r>
            <a:endParaRPr lang="en-US" altLang="ja-JP" sz="2000" b="1" dirty="0" smtClean="0">
              <a:latin typeface="微軟正黑體" panose="020B0604030504040204" pitchFamily="34" charset="-120"/>
              <a:ea typeface="微軟正黑體" panose="020B0604030504040204" pitchFamily="34" charset="-120"/>
              <a:cs typeface="Heiti TC Light"/>
              <a:sym typeface="微軟正黑體"/>
            </a:endParaRPr>
          </a:p>
          <a:p>
            <a:pPr>
              <a:defRPr sz="2200" b="1">
                <a:latin typeface="微軟正黑體"/>
                <a:ea typeface="微軟正黑體"/>
                <a:cs typeface="微軟正黑體"/>
                <a:sym typeface="微軟正黑體"/>
              </a:defRPr>
            </a:pPr>
            <a:endParaRPr lang="en-US" altLang="zh-TW" sz="2000" b="1" dirty="0" smtClean="0">
              <a:latin typeface="微軟正黑體" panose="020B0604030504040204" pitchFamily="34" charset="-120"/>
              <a:ea typeface="微軟正黑體" panose="020B0604030504040204" pitchFamily="34" charset="-120"/>
              <a:cs typeface="Heiti TC Light"/>
              <a:sym typeface="微軟正黑體"/>
            </a:endParaRPr>
          </a:p>
          <a:p>
            <a:pPr>
              <a:defRPr sz="2200" b="1">
                <a:latin typeface="微軟正黑體"/>
                <a:ea typeface="微軟正黑體"/>
                <a:cs typeface="微軟正黑體"/>
                <a:sym typeface="微軟正黑體"/>
              </a:defRPr>
            </a:pPr>
            <a:r>
              <a:rPr lang="zh-TW" altLang="en-US" sz="2200" dirty="0">
                <a:latin typeface="微軟正黑體" panose="020B0604030504040204" pitchFamily="34" charset="-120"/>
                <a:ea typeface="微軟正黑體" panose="020B0604030504040204" pitchFamily="34" charset="-120"/>
                <a:cs typeface="Heiti TC Light"/>
              </a:rPr>
              <a:t>情況</a:t>
            </a:r>
            <a:r>
              <a:rPr lang="zh-TW" altLang="en-US" sz="2000" dirty="0" smtClean="0">
                <a:latin typeface="微軟正黑體" panose="020B0604030504040204" pitchFamily="34" charset="-120"/>
                <a:ea typeface="微軟正黑體" panose="020B0604030504040204" pitchFamily="34" charset="-120"/>
                <a:cs typeface="Heiti TC Light"/>
              </a:rPr>
              <a:t>：於</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2017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28</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日</a:t>
            </a:r>
            <a:r>
              <a:rPr lang="zh-TW" altLang="en-US" sz="2000" dirty="0" smtClean="0">
                <a:latin typeface="微軟正黑體" panose="020B0604030504040204" pitchFamily="34" charset="-120"/>
                <a:ea typeface="微軟正黑體" panose="020B0604030504040204" pitchFamily="34" charset="-120"/>
                <a:cs typeface="Heiti TC Light"/>
              </a:rPr>
              <a:t>第</a:t>
            </a:r>
            <a:r>
              <a:rPr lang="en-US" altLang="zh-TW" sz="2000" dirty="0">
                <a:latin typeface="微軟正黑體" panose="020B0604030504040204" pitchFamily="34" charset="-120"/>
                <a:ea typeface="微軟正黑體" panose="020B0604030504040204" pitchFamily="34" charset="-120"/>
                <a:cs typeface="Heiti TC Light"/>
              </a:rPr>
              <a:t>4</a:t>
            </a:r>
            <a:r>
              <a:rPr lang="zh-TW" altLang="en-US" sz="2000" dirty="0">
                <a:latin typeface="微軟正黑體" panose="020B0604030504040204" pitchFamily="34" charset="-120"/>
                <a:ea typeface="微軟正黑體" panose="020B0604030504040204" pitchFamily="34" charset="-120"/>
                <a:cs typeface="Heiti TC Light"/>
              </a:rPr>
              <a:t>版刊登惡毒攻擊大法文章</a:t>
            </a:r>
          </a:p>
          <a:p>
            <a:pPr>
              <a:defRPr sz="2200" b="1">
                <a:latin typeface="微軟正黑體"/>
                <a:ea typeface="微軟正黑體"/>
                <a:cs typeface="微軟正黑體"/>
                <a:sym typeface="微軟正黑體"/>
              </a:defRPr>
            </a:pPr>
            <a:endParaRPr lang="en-US" altLang="zh-TW" sz="2000" b="1" dirty="0" smtClean="0">
              <a:latin typeface="微軟正黑體" panose="020B0604030504040204" pitchFamily="34" charset="-120"/>
              <a:ea typeface="微軟正黑體" panose="020B0604030504040204" pitchFamily="34" charset="-120"/>
              <a:cs typeface="Heiti TC Light"/>
              <a:sym typeface="微軟正黑體"/>
            </a:endParaRPr>
          </a:p>
          <a:p>
            <a:pPr>
              <a:defRPr sz="2200" b="1">
                <a:latin typeface="微軟正黑體"/>
                <a:ea typeface="微軟正黑體"/>
                <a:cs typeface="微軟正黑體"/>
                <a:sym typeface="微軟正黑體"/>
              </a:defRPr>
            </a:pPr>
            <a:r>
              <a:rPr lang="zh-TW" altLang="en-US" sz="2000" b="1" dirty="0" smtClean="0">
                <a:latin typeface="微軟正黑體" panose="020B0604030504040204" pitchFamily="34" charset="-120"/>
                <a:ea typeface="微軟正黑體" panose="020B0604030504040204" pitchFamily="34" charset="-120"/>
                <a:cs typeface="Heiti TC Light"/>
                <a:sym typeface="微軟正黑體"/>
              </a:rPr>
              <a:t>            </a:t>
            </a:r>
            <a:r>
              <a:rPr lang="zh-TW" altLang="en-US" sz="2000" dirty="0" smtClean="0">
                <a:latin typeface="微軟正黑體" panose="020B0604030504040204" pitchFamily="34" charset="-120"/>
                <a:ea typeface="微軟正黑體" panose="020B0604030504040204" pitchFamily="34" charset="-120"/>
                <a:cs typeface="Heiti TC Light"/>
                <a:sym typeface="微軟正黑體"/>
              </a:rPr>
              <a:t>這篇</a:t>
            </a:r>
            <a:r>
              <a:rPr lang="zh-TW" altLang="zh-TW" sz="2200" dirty="0" smtClean="0">
                <a:sym typeface="微軟正黑體"/>
              </a:rPr>
              <a:t>文章講到「九評」和「三退」，</a:t>
            </a:r>
            <a:r>
              <a:rPr lang="zh-TW" altLang="zh-TW" sz="2200" dirty="0" smtClean="0">
                <a:solidFill>
                  <a:srgbClr val="FF0000"/>
                </a:solidFill>
                <a:sym typeface="微軟正黑體"/>
              </a:rPr>
              <a:t>說這是「搞政治」</a:t>
            </a:r>
            <a:r>
              <a:rPr lang="zh-TW" altLang="zh-TW" sz="2200" dirty="0" smtClean="0">
                <a:sym typeface="微軟正黑體"/>
              </a:rPr>
              <a:t>，</a:t>
            </a:r>
            <a:endParaRPr lang="en-US" altLang="zh-TW" sz="2200" dirty="0" smtClean="0">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TW" altLang="zh-TW" sz="2200" dirty="0" smtClean="0">
                <a:sym typeface="微軟正黑體"/>
              </a:rPr>
              <a:t>還</a:t>
            </a:r>
            <a:r>
              <a:rPr lang="zh-TW" altLang="zh-TW" sz="2200" dirty="0">
                <a:sym typeface="微軟正黑體"/>
              </a:rPr>
              <a:t>造謠把法輪功和「疆獨」、「藏獨」、「台獨」聯繫在一起</a:t>
            </a:r>
            <a:r>
              <a:rPr lang="zh-TW" altLang="zh-TW" sz="2200" dirty="0" smtClean="0">
                <a:sym typeface="微軟正黑體"/>
              </a:rPr>
              <a:t>。</a:t>
            </a:r>
            <a:endParaRPr lang="en-US" altLang="zh-TW" sz="2200" dirty="0" smtClean="0">
              <a:sym typeface="微軟正黑體"/>
            </a:endParaRPr>
          </a:p>
          <a:p>
            <a:pPr>
              <a:defRPr sz="2200" b="1">
                <a:latin typeface="微軟正黑體"/>
                <a:ea typeface="微軟正黑體"/>
                <a:cs typeface="微軟正黑體"/>
                <a:sym typeface="微軟正黑體"/>
              </a:defRPr>
            </a:pPr>
            <a:endParaRPr lang="en-US" altLang="zh-TW" sz="2200" b="1" dirty="0">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CN" altLang="zh-TW" sz="2200" dirty="0" smtClean="0">
                <a:sym typeface="微軟正黑體"/>
              </a:rPr>
              <a:t>这篇文章来源自中共中央政法委</a:t>
            </a:r>
            <a:r>
              <a:rPr lang="en-US" altLang="zh-TW" sz="2200" dirty="0" smtClean="0">
                <a:sym typeface="微軟正黑體"/>
              </a:rPr>
              <a:t>“610”</a:t>
            </a:r>
            <a:r>
              <a:rPr lang="zh-CN" altLang="zh-TW" sz="2200" dirty="0" smtClean="0">
                <a:sym typeface="微軟正黑體"/>
              </a:rPr>
              <a:t>办公室主办的</a:t>
            </a:r>
            <a:endParaRPr lang="en-US" altLang="zh-CN" sz="2200" dirty="0" smtClean="0">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CN" altLang="zh-TW" sz="2200" dirty="0" smtClean="0">
                <a:sym typeface="微軟正黑體"/>
              </a:rPr>
              <a:t>专门诬蔑和攻击法轮功的</a:t>
            </a:r>
            <a:r>
              <a:rPr lang="zh-CN" altLang="zh-TW" sz="2200" dirty="0" smtClean="0">
                <a:solidFill>
                  <a:srgbClr val="FF0000"/>
                </a:solidFill>
                <a:sym typeface="微軟正黑體"/>
              </a:rPr>
              <a:t>《凯风网》</a:t>
            </a:r>
            <a:endParaRPr lang="en-US" altLang="zh-CN" sz="2200" dirty="0" smtClean="0">
              <a:solidFill>
                <a:srgbClr val="FF0000"/>
              </a:solidFill>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CN" altLang="zh-TW" sz="2200" dirty="0" smtClean="0">
                <a:solidFill>
                  <a:srgbClr val="FF0000"/>
                </a:solidFill>
                <a:sym typeface="微軟正黑體"/>
              </a:rPr>
              <a:t>咸阳日报</a:t>
            </a:r>
            <a:r>
              <a:rPr lang="zh-TW" altLang="en-US" sz="2200" dirty="0" smtClean="0">
                <a:solidFill>
                  <a:srgbClr val="FF0000"/>
                </a:solidFill>
                <a:sym typeface="微軟正黑體"/>
              </a:rPr>
              <a:t>已經不是</a:t>
            </a:r>
            <a:r>
              <a:rPr lang="zh-CN" altLang="zh-TW" sz="2200" dirty="0" smtClean="0">
                <a:solidFill>
                  <a:srgbClr val="FF0000"/>
                </a:solidFill>
                <a:sym typeface="微軟正黑體"/>
              </a:rPr>
              <a:t>第一次配合</a:t>
            </a:r>
            <a:r>
              <a:rPr lang="en-US" altLang="zh-TW" sz="2200" dirty="0" smtClean="0">
                <a:solidFill>
                  <a:srgbClr val="FF0000"/>
                </a:solidFill>
                <a:sym typeface="微軟正黑體"/>
              </a:rPr>
              <a:t>“610”</a:t>
            </a:r>
            <a:r>
              <a:rPr lang="zh-CN" altLang="zh-TW" sz="2200" dirty="0" smtClean="0">
                <a:sym typeface="微軟正黑體"/>
              </a:rPr>
              <a:t>办公室污蔑法轮功，</a:t>
            </a:r>
            <a:endParaRPr lang="en-US" altLang="zh-CN" sz="2200" dirty="0" smtClean="0">
              <a:sym typeface="微軟正黑體"/>
            </a:endParaRPr>
          </a:p>
          <a:p>
            <a:pPr>
              <a:defRPr sz="2200" b="1">
                <a:latin typeface="微軟正黑體"/>
                <a:ea typeface="微軟正黑體"/>
                <a:cs typeface="微軟正黑體"/>
                <a:sym typeface="微軟正黑體"/>
              </a:defRPr>
            </a:pPr>
            <a:endParaRPr lang="en-US"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dirty="0" smtClean="0">
                <a:latin typeface="微軟正黑體" panose="020B0604030504040204" pitchFamily="34" charset="-120"/>
                <a:ea typeface="微軟正黑體" panose="020B0604030504040204" pitchFamily="34" charset="-120"/>
                <a:cs typeface="Heiti TC Light"/>
              </a:rPr>
              <a:t>直接責任人：</a:t>
            </a:r>
            <a:endParaRPr lang="en-US" altLang="zh-TW"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CN" altLang="zh-TW" sz="2000" dirty="0" smtClean="0">
                <a:sym typeface="微軟正黑體"/>
              </a:rPr>
              <a:t>咸</a:t>
            </a:r>
            <a:r>
              <a:rPr lang="zh-CN" altLang="zh-TW" sz="2000" dirty="0">
                <a:sym typeface="微軟正黑體"/>
              </a:rPr>
              <a:t>阳日报社社</a:t>
            </a:r>
            <a:r>
              <a:rPr lang="zh-CN" altLang="zh-TW" sz="2000" dirty="0" smtClean="0">
                <a:sym typeface="微軟正黑體"/>
              </a:rPr>
              <a:t>长</a:t>
            </a:r>
            <a:r>
              <a:rPr lang="zh-TW" altLang="en-US" sz="2000" dirty="0" smtClean="0">
                <a:sym typeface="微軟正黑體"/>
              </a:rPr>
              <a:t>：</a:t>
            </a:r>
            <a:r>
              <a:rPr lang="zh-CN" altLang="zh-TW" sz="2000" b="1" dirty="0">
                <a:solidFill>
                  <a:srgbClr val="0070C0"/>
                </a:solidFill>
                <a:latin typeface="微軟正黑體" panose="020B0604030504040204" pitchFamily="34" charset="-120"/>
                <a:ea typeface="微軟正黑體" panose="020B0604030504040204" pitchFamily="34" charset="-120"/>
                <a:cs typeface="Heiti TC Light"/>
                <a:sym typeface="微軟正黑體"/>
              </a:rPr>
              <a:t>万晓林</a:t>
            </a:r>
            <a:endParaRPr lang="en-US" altLang="zh-TW" sz="2000" b="1" dirty="0">
              <a:solidFill>
                <a:srgbClr val="0070C0"/>
              </a:solidFill>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cs typeface="Heiti TC Light"/>
              </a:rPr>
              <a:t>責任</a:t>
            </a:r>
            <a:r>
              <a:rPr lang="zh-TW" altLang="en-US" sz="2000" dirty="0">
                <a:latin typeface="微軟正黑體" panose="020B0604030504040204" pitchFamily="34" charset="-120"/>
                <a:ea typeface="微軟正黑體" panose="020B0604030504040204" pitchFamily="34" charset="-120"/>
                <a:cs typeface="Heiti TC Light"/>
              </a:rPr>
              <a:t>編輯：</a:t>
            </a:r>
            <a:r>
              <a:rPr lang="zh-TW" altLang="en-US" sz="2000" dirty="0" smtClean="0">
                <a:solidFill>
                  <a:srgbClr val="0070C0"/>
                </a:solidFill>
                <a:latin typeface="微軟正黑體" panose="020B0604030504040204" pitchFamily="34" charset="-120"/>
                <a:ea typeface="微軟正黑體" panose="020B0604030504040204" pitchFamily="34" charset="-120"/>
                <a:cs typeface="Heiti TC Light"/>
              </a:rPr>
              <a:t>王鵬飛</a:t>
            </a:r>
            <a:r>
              <a:rPr lang="zh-TW" altLang="en-US" sz="2000" dirty="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dirty="0" smtClean="0">
                <a:solidFill>
                  <a:srgbClr val="0070C0"/>
                </a:solidFill>
                <a:latin typeface="微軟正黑體" panose="020B0604030504040204" pitchFamily="34" charset="-120"/>
                <a:ea typeface="微軟正黑體" panose="020B0604030504040204" pitchFamily="34" charset="-120"/>
                <a:cs typeface="Heiti TC Light"/>
              </a:rPr>
              <a:t>程</a:t>
            </a:r>
            <a:r>
              <a:rPr lang="zh-TW" altLang="en-US" sz="2000" dirty="0">
                <a:solidFill>
                  <a:srgbClr val="0070C0"/>
                </a:solidFill>
                <a:latin typeface="微軟正黑體" panose="020B0604030504040204" pitchFamily="34" charset="-120"/>
                <a:ea typeface="微軟正黑體" panose="020B0604030504040204" pitchFamily="34" charset="-120"/>
                <a:cs typeface="Heiti TC Light"/>
              </a:rPr>
              <a:t>娟</a:t>
            </a:r>
            <a:r>
              <a:rPr lang="en-US" sz="2000" dirty="0">
                <a:latin typeface="微軟正黑體" panose="020B0604030504040204" pitchFamily="34" charset="-120"/>
                <a:ea typeface="微軟正黑體" panose="020B0604030504040204" pitchFamily="34" charset="-120"/>
                <a:cs typeface="Heiti TC Light"/>
              </a:rPr>
              <a:t>    </a:t>
            </a:r>
            <a:endParaRPr lang="en-US" sz="2000"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cs typeface="Heiti TC Light"/>
              </a:rPr>
              <a:t>視覺</a:t>
            </a:r>
            <a:r>
              <a:rPr lang="zh-TW" altLang="en-US" sz="2000" dirty="0">
                <a:latin typeface="微軟正黑體" panose="020B0604030504040204" pitchFamily="34" charset="-120"/>
                <a:ea typeface="微軟正黑體" panose="020B0604030504040204" pitchFamily="34" charset="-120"/>
                <a:cs typeface="Heiti TC Light"/>
              </a:rPr>
              <a:t>編輯：</a:t>
            </a:r>
            <a:r>
              <a:rPr lang="zh-TW" altLang="en-US" sz="2000" dirty="0">
                <a:solidFill>
                  <a:srgbClr val="0070C0"/>
                </a:solidFill>
                <a:latin typeface="微軟正黑體" panose="020B0604030504040204" pitchFamily="34" charset="-120"/>
                <a:ea typeface="微軟正黑體" panose="020B0604030504040204" pitchFamily="34" charset="-120"/>
                <a:cs typeface="Heiti TC Light"/>
              </a:rPr>
              <a:t>張鶴</a:t>
            </a:r>
            <a:r>
              <a:rPr lang="en-US" sz="2000" dirty="0">
                <a:solidFill>
                  <a:srgbClr val="0070C0"/>
                </a:solidFill>
                <a:latin typeface="微軟正黑體" panose="020B0604030504040204" pitchFamily="34" charset="-120"/>
                <a:ea typeface="微軟正黑體" panose="020B0604030504040204" pitchFamily="34" charset="-120"/>
                <a:cs typeface="Heiti TC Light"/>
              </a:rPr>
              <a:t>  </a:t>
            </a:r>
            <a:endParaRPr lang="en-US" sz="2000" dirty="0" smtClean="0">
              <a:solidFill>
                <a:srgbClr val="0070C0"/>
              </a:solidFill>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cs typeface="Heiti TC Light"/>
              </a:rPr>
              <a:t>校對</a:t>
            </a:r>
            <a:r>
              <a:rPr lang="zh-TW" altLang="en-US" sz="2000" dirty="0">
                <a:latin typeface="微軟正黑體" panose="020B0604030504040204" pitchFamily="34" charset="-120"/>
                <a:ea typeface="微軟正黑體" panose="020B0604030504040204" pitchFamily="34" charset="-120"/>
                <a:cs typeface="Heiti TC Light"/>
              </a:rPr>
              <a:t>：</a:t>
            </a:r>
            <a:r>
              <a:rPr lang="zh-TW" altLang="en-US" sz="2000" dirty="0">
                <a:solidFill>
                  <a:srgbClr val="0070C0"/>
                </a:solidFill>
                <a:latin typeface="微軟正黑體" panose="020B0604030504040204" pitchFamily="34" charset="-120"/>
                <a:ea typeface="微軟正黑體" panose="020B0604030504040204" pitchFamily="34" charset="-120"/>
                <a:cs typeface="Heiti TC Light"/>
              </a:rPr>
              <a:t>石</a:t>
            </a:r>
            <a:r>
              <a:rPr lang="zh-TW" altLang="en-US" sz="2000" dirty="0" smtClean="0">
                <a:solidFill>
                  <a:srgbClr val="0070C0"/>
                </a:solidFill>
                <a:latin typeface="微軟正黑體" panose="020B0604030504040204" pitchFamily="34" charset="-120"/>
                <a:ea typeface="微軟正黑體" panose="020B0604030504040204" pitchFamily="34" charset="-120"/>
                <a:cs typeface="Heiti TC Light"/>
              </a:rPr>
              <a:t>瑩</a:t>
            </a:r>
            <a:endParaRPr lang="en-US" sz="2000"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b="0" dirty="0">
                <a:latin typeface="微軟正黑體" panose="020B0604030504040204" pitchFamily="34" charset="-120"/>
                <a:ea typeface="微軟正黑體" panose="020B0604030504040204" pitchFamily="34" charset="-120"/>
                <a:cs typeface="Heiti TC Light"/>
                <a:sym typeface="Calibri"/>
              </a:rPr>
              <a:t> </a:t>
            </a:r>
          </a:p>
        </p:txBody>
      </p:sp>
      <p:grpSp>
        <p:nvGrpSpPr>
          <p:cNvPr id="125" name="矩形 5"/>
          <p:cNvGrpSpPr/>
          <p:nvPr/>
        </p:nvGrpSpPr>
        <p:grpSpPr>
          <a:xfrm>
            <a:off x="0" y="-10"/>
            <a:ext cx="9144000" cy="848945"/>
            <a:chOff x="0" y="-5"/>
            <a:chExt cx="9144000" cy="848943"/>
          </a:xfrm>
        </p:grpSpPr>
        <p:sp>
          <p:nvSpPr>
            <p:cNvPr id="123" name="矩形"/>
            <p:cNvSpPr/>
            <p:nvPr/>
          </p:nvSpPr>
          <p:spPr>
            <a:xfrm>
              <a:off x="0" y="-5"/>
              <a:ext cx="9144000" cy="848943"/>
            </a:xfrm>
            <a:prstGeom prst="rect">
              <a:avLst/>
            </a:prstGeom>
            <a:solidFill>
              <a:srgbClr val="E46C0A"/>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24" name="9-1. 湖南專案一(株洲市)"/>
            <p:cNvSpPr txBox="1"/>
            <p:nvPr/>
          </p:nvSpPr>
          <p:spPr>
            <a:xfrm>
              <a:off x="0" y="132079"/>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12</a:t>
              </a:r>
              <a:r>
                <a:rPr dirty="0" smtClean="0"/>
                <a:t>-1</a:t>
              </a:r>
              <a:r>
                <a:rPr dirty="0"/>
                <a:t>. </a:t>
              </a:r>
              <a:r>
                <a:rPr lang="zh-TW" altLang="en-US" dirty="0" smtClean="0"/>
                <a:t>咸陽</a:t>
              </a:r>
              <a:r>
                <a:rPr dirty="0" smtClean="0"/>
                <a:t>市</a:t>
              </a:r>
              <a:endParaRPr dirty="0"/>
            </a:p>
          </p:txBody>
        </p:sp>
      </p:grpSp>
      <p:grpSp>
        <p:nvGrpSpPr>
          <p:cNvPr id="128" name="矩形 1"/>
          <p:cNvGrpSpPr/>
          <p:nvPr/>
        </p:nvGrpSpPr>
        <p:grpSpPr>
          <a:xfrm>
            <a:off x="7164287" y="70521"/>
            <a:ext cx="1882806" cy="707882"/>
            <a:chOff x="-1" y="47377"/>
            <a:chExt cx="1882805" cy="707880"/>
          </a:xfrm>
        </p:grpSpPr>
        <p:sp>
          <p:nvSpPr>
            <p:cNvPr id="126" name="矩形"/>
            <p:cNvSpPr/>
            <p:nvPr/>
          </p:nvSpPr>
          <p:spPr>
            <a:xfrm>
              <a:off x="-1" y="77284"/>
              <a:ext cx="1882805" cy="648077"/>
            </a:xfrm>
            <a:prstGeom prst="rect">
              <a:avLst/>
            </a:prstGeom>
            <a:solidFill>
              <a:srgbClr val="FFFFFF"/>
            </a:solidFill>
            <a:ln w="28575" cap="flat">
              <a:solidFill>
                <a:schemeClr val="accent6"/>
              </a:solidFill>
              <a:prstDash val="solid"/>
              <a:round/>
            </a:ln>
            <a:effectLst/>
          </p:spPr>
          <p:txBody>
            <a:bodyPr wrap="square" lIns="45718" tIns="45718" rIns="45718" bIns="45718"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127" name="案情1"/>
            <p:cNvSpPr txBox="1"/>
            <p:nvPr/>
          </p:nvSpPr>
          <p:spPr>
            <a:xfrm>
              <a:off x="-1" y="47377"/>
              <a:ext cx="1882805" cy="707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dirty="0" smtClean="0"/>
                <a:t>案情</a:t>
              </a:r>
              <a:r>
                <a:rPr lang="en-US" dirty="0" smtClean="0"/>
                <a:t>2</a:t>
              </a:r>
              <a:endParaRPr dirty="0"/>
            </a:p>
          </p:txBody>
        </p:sp>
      </p:grpSp>
    </p:spTree>
    <p:extLst>
      <p:ext uri="{BB962C8B-B14F-4D97-AF65-F5344CB8AC3E}">
        <p14:creationId xmlns:p14="http://schemas.microsoft.com/office/powerpoint/2010/main" val="2315326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953" y="1052736"/>
            <a:ext cx="8934146" cy="5632311"/>
          </a:xfrm>
          <a:prstGeom prst="rect">
            <a:avLst/>
          </a:prstGeom>
        </p:spPr>
        <p:txBody>
          <a:bodyPr wrap="square">
            <a:spAutoFit/>
          </a:bodyPr>
          <a:lstStyle/>
          <a:p>
            <a:r>
              <a:rPr lang="zh-CN" altLang="en-US" sz="2000" b="1" dirty="0" smtClean="0">
                <a:solidFill>
                  <a:srgbClr val="0070C0"/>
                </a:solidFill>
                <a:latin typeface="微軟正黑體" panose="020B0604030504040204" pitchFamily="34" charset="-120"/>
                <a:ea typeface="微軟正黑體" panose="020B0604030504040204" pitchFamily="34" charset="-120"/>
              </a:rPr>
              <a:t>法輪功是佛家上乘修煉大法，修煉人對政權根本不感興趣。</a:t>
            </a:r>
            <a:r>
              <a:rPr lang="zh-CN" altLang="en-US" sz="2000" dirty="0" smtClean="0">
                <a:latin typeface="微軟正黑體" panose="020B0604030504040204" pitchFamily="34" charset="-120"/>
                <a:ea typeface="微軟正黑體" panose="020B0604030504040204" pitchFamily="34" charset="-120"/>
              </a:rPr>
              <a:t>那麼為什麼要揭露中共的迫害，並且讓人退黨呢？</a:t>
            </a:r>
            <a:r>
              <a:rPr lang="en-US" altLang="zh-CN" sz="2000" dirty="0" smtClean="0">
                <a:latin typeface="微軟正黑體" panose="020B0604030504040204" pitchFamily="34" charset="-120"/>
                <a:ea typeface="微軟正黑體" panose="020B0604030504040204" pitchFamily="34" charset="-120"/>
              </a:rPr>
              <a:t>….</a:t>
            </a:r>
          </a:p>
          <a:p>
            <a:endParaRPr lang="en-US" altLang="zh-CN" sz="2000" b="1" dirty="0">
              <a:solidFill>
                <a:srgbClr val="0070C0"/>
              </a:solidFill>
              <a:latin typeface="微軟正黑體" panose="020B0604030504040204" pitchFamily="34" charset="-120"/>
              <a:ea typeface="微軟正黑體" panose="020B0604030504040204" pitchFamily="34" charset="-120"/>
            </a:endParaRPr>
          </a:p>
          <a:p>
            <a:r>
              <a:rPr lang="zh-CN" altLang="en-US" sz="2000" b="1" dirty="0" smtClean="0">
                <a:solidFill>
                  <a:srgbClr val="0070C0"/>
                </a:solidFill>
                <a:latin typeface="微軟正黑體" panose="020B0604030504040204" pitchFamily="34" charset="-120"/>
                <a:ea typeface="微軟正黑體" panose="020B0604030504040204" pitchFamily="34" charset="-120"/>
              </a:rPr>
              <a:t>您沒看見法輪功學員，提出過什麼綱領，路線、政治訴求吧？</a:t>
            </a:r>
            <a:r>
              <a:rPr lang="zh-CN" altLang="en-US" sz="2000" dirty="0" smtClean="0">
                <a:latin typeface="微軟正黑體" panose="020B0604030504040204" pitchFamily="34" charset="-120"/>
                <a:ea typeface="微軟正黑體" panose="020B0604030504040204" pitchFamily="34" charset="-120"/>
              </a:rPr>
              <a:t>什麼都沒有，就是救人。當您站在外表冠冕堂皇而實際上已被蛀蟲侵蝕的搖搖欲墜的房子裡，別人告訴您快出來吧房子要倒了！這是搞政治嗎？</a:t>
            </a:r>
            <a:endParaRPr lang="en-US" altLang="zh-CN" sz="2000" dirty="0" smtClean="0">
              <a:latin typeface="微軟正黑體" panose="020B0604030504040204" pitchFamily="34" charset="-120"/>
              <a:ea typeface="微軟正黑體" panose="020B0604030504040204" pitchFamily="34" charset="-120"/>
            </a:endParaRPr>
          </a:p>
          <a:p>
            <a:endParaRPr lang="zh-CN" altLang="en-US" sz="2000" dirty="0">
              <a:latin typeface="微軟正黑體" panose="020B0604030504040204" pitchFamily="34" charset="-120"/>
              <a:ea typeface="微軟正黑體" panose="020B0604030504040204" pitchFamily="34" charset="-120"/>
            </a:endParaRPr>
          </a:p>
          <a:p>
            <a:r>
              <a:rPr lang="zh-CN" altLang="en-US" sz="2000" b="1" dirty="0" smtClean="0">
                <a:solidFill>
                  <a:srgbClr val="0070C0"/>
                </a:solidFill>
                <a:latin typeface="微軟正黑體" panose="020B0604030504040204" pitchFamily="34" charset="-120"/>
                <a:ea typeface="微軟正黑體" panose="020B0604030504040204" pitchFamily="34" charset="-120"/>
              </a:rPr>
              <a:t>法輪功學員所做的實際上是讓中國人遠離政治！</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共產党才是強制中國人必須每時每刻“搞政治”</a:t>
            </a:r>
            <a:r>
              <a:rPr lang="en-US" altLang="zh-CN" sz="2000" dirty="0" smtClean="0">
                <a:latin typeface="微軟正黑體" panose="020B0604030504040204" pitchFamily="34" charset="-120"/>
                <a:ea typeface="微軟正黑體" panose="020B0604030504040204" pitchFamily="34" charset="-120"/>
              </a:rPr>
              <a:t>, </a:t>
            </a:r>
            <a:r>
              <a:rPr lang="zh-CN" altLang="en-US" sz="2000" dirty="0" smtClean="0">
                <a:latin typeface="微軟正黑體" panose="020B0604030504040204" pitchFamily="34" charset="-120"/>
                <a:ea typeface="微軟正黑體" panose="020B0604030504040204" pitchFamily="34" charset="-120"/>
              </a:rPr>
              <a:t>中共從每個人一出生就進行</a:t>
            </a:r>
            <a:r>
              <a:rPr lang="zh-CN" altLang="en-US" sz="2000" dirty="0" smtClean="0">
                <a:solidFill>
                  <a:srgbClr val="FF0000"/>
                </a:solidFill>
                <a:latin typeface="微軟正黑體" panose="020B0604030504040204" pitchFamily="34" charset="-120"/>
                <a:ea typeface="微軟正黑體" panose="020B0604030504040204" pitchFamily="34" charset="-120"/>
              </a:rPr>
              <a:t>嚴厲的思想控制和用無神論洗腦</a:t>
            </a:r>
            <a:r>
              <a:rPr lang="zh-CN" altLang="en-US" sz="2000" dirty="0" smtClean="0">
                <a:latin typeface="微軟正黑體" panose="020B0604030504040204" pitchFamily="34" charset="-120"/>
                <a:ea typeface="微軟正黑體" panose="020B0604030504040204" pitchFamily="34" charset="-120"/>
              </a:rPr>
              <a:t>。讓不明世事的兒童或青少年</a:t>
            </a:r>
            <a:r>
              <a:rPr lang="zh-CN" altLang="en-US" sz="2000" dirty="0" smtClean="0">
                <a:solidFill>
                  <a:srgbClr val="FF0000"/>
                </a:solidFill>
                <a:latin typeface="微軟正黑體" panose="020B0604030504040204" pitchFamily="34" charset="-120"/>
                <a:ea typeface="微軟正黑體" panose="020B0604030504040204" pitchFamily="34" charset="-120"/>
              </a:rPr>
              <a:t>加入中共的政治組織</a:t>
            </a:r>
            <a:r>
              <a:rPr lang="zh-CN" altLang="en-US" sz="2000" dirty="0" smtClean="0">
                <a:latin typeface="微軟正黑體" panose="020B0604030504040204" pitchFamily="34" charset="-120"/>
                <a:ea typeface="微軟正黑體" panose="020B0604030504040204" pitchFamily="34" charset="-120"/>
              </a:rPr>
              <a:t>是不是中共強迫中國人去“搞政治”？中共的行為</a:t>
            </a:r>
            <a:r>
              <a:rPr lang="zh-TW" altLang="en-US" sz="2000" dirty="0" smtClean="0">
                <a:latin typeface="微軟正黑體" panose="020B0604030504040204" pitchFamily="34" charset="-120"/>
                <a:ea typeface="微軟正黑體" panose="020B0604030504040204" pitchFamily="34" charset="-120"/>
              </a:rPr>
              <a:t>才</a:t>
            </a:r>
            <a:r>
              <a:rPr lang="zh-CN" altLang="en-US" sz="2000" dirty="0" smtClean="0">
                <a:latin typeface="微軟正黑體" panose="020B0604030504040204" pitchFamily="34" charset="-120"/>
                <a:ea typeface="微軟正黑體" panose="020B0604030504040204" pitchFamily="34" charset="-120"/>
              </a:rPr>
              <a:t>是</a:t>
            </a:r>
            <a:r>
              <a:rPr lang="zh-CN" altLang="en-US" sz="2000" dirty="0">
                <a:latin typeface="微軟正黑體" panose="020B0604030504040204" pitchFamily="34" charset="-120"/>
                <a:ea typeface="微軟正黑體" panose="020B0604030504040204" pitchFamily="34" charset="-120"/>
              </a:rPr>
              <a:t>典型的邪教</a:t>
            </a:r>
            <a:r>
              <a:rPr lang="zh-CN" altLang="en-US" sz="2000" dirty="0" smtClean="0">
                <a:latin typeface="微軟正黑體" panose="020B0604030504040204" pitchFamily="34" charset="-120"/>
                <a:ea typeface="微軟正黑體" panose="020B0604030504040204" pitchFamily="34" charset="-120"/>
              </a:rPr>
              <a:t>行為</a:t>
            </a:r>
            <a:r>
              <a:rPr lang="zh-TW" altLang="en-US" sz="2000" dirty="0" smtClean="0">
                <a:latin typeface="微軟正黑體" panose="020B0604030504040204" pitchFamily="34" charset="-120"/>
                <a:ea typeface="微軟正黑體" panose="020B0604030504040204" pitchFamily="34" charset="-120"/>
              </a:rPr>
              <a:t>。</a:t>
            </a:r>
            <a:endParaRPr lang="en-US" altLang="zh-CN" sz="2000" dirty="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法輪功學員勸人退出共產黨及其一切組織的行為恰好是説明中國人不再搞政治。</a:t>
            </a:r>
            <a:endParaRPr lang="en-US" altLang="zh-CN" sz="2000" dirty="0" smtClean="0">
              <a:latin typeface="微軟正黑體" panose="020B0604030504040204" pitchFamily="34" charset="-120"/>
              <a:ea typeface="微軟正黑體" panose="020B0604030504040204" pitchFamily="34" charset="-120"/>
            </a:endParaRPr>
          </a:p>
          <a:p>
            <a:endParaRPr lang="en-US" altLang="zh-CN"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中共奉行無神論，不相信天理報應，為何要求加入中共黨團隊的人都必須面對中共血旗宣誓“為共產主義奮鬥終生”</a:t>
            </a:r>
            <a:r>
              <a:rPr lang="en-US" altLang="zh-TW" sz="2000" dirty="0" smtClean="0">
                <a:latin typeface="微軟正黑體" panose="020B0604030504040204" pitchFamily="34" charset="-120"/>
                <a:ea typeface="微軟正黑體" panose="020B0604030504040204" pitchFamily="34" charset="-120"/>
              </a:rPr>
              <a:t> “</a:t>
            </a:r>
            <a:r>
              <a:rPr lang="zh-TW" altLang="zh-TW" sz="2000" dirty="0" smtClean="0">
                <a:latin typeface="微軟正黑體" panose="020B0604030504040204" pitchFamily="34" charset="-120"/>
                <a:ea typeface="微軟正黑體" panose="020B0604030504040204" pitchFamily="34" charset="-120"/>
              </a:rPr>
              <a:t>犧牲一切，永不叛黨”？ 這正常嗎？ </a:t>
            </a:r>
            <a:r>
              <a:rPr lang="zh-TW" altLang="zh-TW" sz="2000" b="1" dirty="0" smtClean="0">
                <a:solidFill>
                  <a:srgbClr val="0070C0"/>
                </a:solidFill>
                <a:latin typeface="微軟正黑體" panose="020B0604030504040204" pitchFamily="34" charset="-120"/>
                <a:ea typeface="微軟正黑體" panose="020B0604030504040204" pitchFamily="34" charset="-120"/>
              </a:rPr>
              <a:t>宣誓是有神論者採用的形式</a:t>
            </a:r>
            <a:r>
              <a:rPr lang="zh-TW" altLang="zh-TW" sz="2000" dirty="0" smtClean="0">
                <a:latin typeface="微軟正黑體" panose="020B0604030504040204" pitchFamily="34" charset="-120"/>
                <a:ea typeface="微軟正黑體" panose="020B0604030504040204" pitchFamily="34" charset="-120"/>
              </a:rPr>
              <a:t>，</a:t>
            </a:r>
            <a:r>
              <a:rPr lang="zh-TW" altLang="zh-TW" sz="2000" b="1" dirty="0" smtClean="0">
                <a:solidFill>
                  <a:srgbClr val="0070C0"/>
                </a:solidFill>
                <a:latin typeface="微軟正黑體" panose="020B0604030504040204" pitchFamily="34" charset="-120"/>
                <a:ea typeface="微軟正黑體" panose="020B0604030504040204" pitchFamily="34" charset="-120"/>
              </a:rPr>
              <a:t>目的是對神宣誓時宣誓者違背承諾將遭到懲罰。</a:t>
            </a:r>
            <a:r>
              <a:rPr lang="zh-TW" altLang="zh-TW" sz="2000" dirty="0" smtClean="0">
                <a:latin typeface="微軟正黑體" panose="020B0604030504040204" pitchFamily="34" charset="-120"/>
                <a:ea typeface="微軟正黑體" panose="020B0604030504040204" pitchFamily="34" charset="-120"/>
              </a:rPr>
              <a:t>實際上這也是共產邪教最邪惡的地方，國際上都知道共產黨的祖宗馬克思是信仰魔鬼撒旦教的，宣誓加入黨團隊，死後就得見馬克思，這可不是鬧著玩的！</a:t>
            </a:r>
          </a:p>
        </p:txBody>
      </p:sp>
      <p:grpSp>
        <p:nvGrpSpPr>
          <p:cNvPr id="3" name="矩形 5"/>
          <p:cNvGrpSpPr/>
          <p:nvPr/>
        </p:nvGrpSpPr>
        <p:grpSpPr>
          <a:xfrm>
            <a:off x="0" y="-10"/>
            <a:ext cx="9144000" cy="848945"/>
            <a:chOff x="0" y="-5"/>
            <a:chExt cx="9144000" cy="848943"/>
          </a:xfrm>
          <a:solidFill>
            <a:schemeClr val="accent4">
              <a:lumMod val="75000"/>
            </a:schemeClr>
          </a:solidFill>
        </p:grpSpPr>
        <p:sp>
          <p:nvSpPr>
            <p:cNvPr id="4" name="矩形"/>
            <p:cNvSpPr/>
            <p:nvPr/>
          </p:nvSpPr>
          <p:spPr>
            <a:xfrm>
              <a:off x="0" y="-5"/>
              <a:ext cx="9144000" cy="848943"/>
            </a:xfrm>
            <a:prstGeom prst="rect">
              <a:avLst/>
            </a:prstGeom>
            <a:grp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5" name="9-1. 湖南專案一(株洲市)"/>
            <p:cNvSpPr txBox="1"/>
            <p:nvPr/>
          </p:nvSpPr>
          <p:spPr>
            <a:xfrm>
              <a:off x="0" y="132079"/>
              <a:ext cx="9144000" cy="584770"/>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12</a:t>
              </a:r>
              <a:r>
                <a:rPr dirty="0" smtClean="0"/>
                <a:t>-</a:t>
              </a:r>
              <a:r>
                <a:rPr lang="en-US" dirty="0" smtClean="0"/>
                <a:t>2</a:t>
              </a:r>
              <a:r>
                <a:rPr dirty="0" smtClean="0"/>
                <a:t>. </a:t>
              </a:r>
              <a:r>
                <a:rPr lang="zh-TW" altLang="en-US" dirty="0"/>
                <a:t>廣播</a:t>
              </a:r>
              <a:r>
                <a:rPr lang="zh-TW" altLang="en-US" dirty="0" smtClean="0"/>
                <a:t>稿</a:t>
              </a:r>
              <a:r>
                <a:rPr lang="en-US" altLang="zh-TW" dirty="0" smtClean="0"/>
                <a:t>【</a:t>
              </a:r>
              <a:r>
                <a:rPr lang="zh-TW" altLang="en-US" dirty="0" smtClean="0"/>
                <a:t>法輪功學員沒有搞政治</a:t>
              </a:r>
              <a:r>
                <a:rPr lang="en-US" altLang="zh-TW" dirty="0" smtClean="0"/>
                <a:t>】</a:t>
              </a:r>
              <a:endParaRPr dirty="0"/>
            </a:p>
          </p:txBody>
        </p:sp>
      </p:grpSp>
      <p:sp>
        <p:nvSpPr>
          <p:cNvPr id="6" name="案情1"/>
          <p:cNvSpPr txBox="1"/>
          <p:nvPr/>
        </p:nvSpPr>
        <p:spPr>
          <a:xfrm>
            <a:off x="7308304" y="70521"/>
            <a:ext cx="1738790" cy="707882"/>
          </a:xfrm>
          <a:prstGeom prst="rect">
            <a:avLst/>
          </a:prstGeom>
          <a:ln/>
          <a:extLst>
            <a:ext uri="{C572A759-6A51-4108-AA02-DFA0A04FC94B}">
              <ma14:wrappingTextBoxFlag xmlns:ma14="http://schemas.microsoft.com/office/mac/drawingml/2011/main" xmlns="" val="1"/>
            </a:ext>
          </a:extLst>
        </p:spPr>
        <p:style>
          <a:lnRef idx="2">
            <a:schemeClr val="accent4"/>
          </a:lnRef>
          <a:fillRef idx="1">
            <a:schemeClr val="lt1"/>
          </a:fillRef>
          <a:effectRef idx="0">
            <a:schemeClr val="accent4"/>
          </a:effectRef>
          <a:fontRef idx="minor">
            <a:schemeClr val="dk1"/>
          </a:fontRef>
        </p:style>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lang="zh-TW" altLang="en-US" dirty="0">
                <a:solidFill>
                  <a:schemeClr val="accent4">
                    <a:lumMod val="75000"/>
                  </a:schemeClr>
                </a:solidFill>
              </a:rPr>
              <a:t>補充</a:t>
            </a:r>
            <a:r>
              <a:rPr lang="en-US" dirty="0" smtClean="0">
                <a:solidFill>
                  <a:schemeClr val="accent4">
                    <a:lumMod val="75000"/>
                  </a:schemeClr>
                </a:solidFill>
              </a:rPr>
              <a:t>2</a:t>
            </a:r>
            <a:endParaRPr dirty="0">
              <a:solidFill>
                <a:schemeClr val="accent4">
                  <a:lumMod val="75000"/>
                </a:schemeClr>
              </a:solidFill>
            </a:endParaRPr>
          </a:p>
        </p:txBody>
      </p:sp>
    </p:spTree>
    <p:extLst>
      <p:ext uri="{BB962C8B-B14F-4D97-AF65-F5344CB8AC3E}">
        <p14:creationId xmlns:p14="http://schemas.microsoft.com/office/powerpoint/2010/main" val="3199718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株洲市許多官員因迫害法輪功被國際追查，包括…"/>
          <p:cNvSpPr txBox="1"/>
          <p:nvPr/>
        </p:nvSpPr>
        <p:spPr>
          <a:xfrm>
            <a:off x="200144" y="1052736"/>
            <a:ext cx="8757114" cy="2880320"/>
          </a:xfrm>
          <a:prstGeom prst="rect">
            <a:avLst/>
          </a:prstGeom>
          <a:noFill/>
          <a:ln w="28575" cap="flat">
            <a:solidFill>
              <a:srgbClr val="0070C0"/>
            </a:solid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noAutofit/>
          </a:bodyPr>
          <a:lstStyle/>
          <a:p>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咸陽市</a:t>
            </a:r>
            <a:r>
              <a:rPr lang="zh-CN" altLang="zh-TW" sz="2400" dirty="0" smtClean="0">
                <a:latin typeface="微軟正黑體" panose="020B0604030504040204" pitchFamily="34" charset="-120"/>
                <a:ea typeface="微軟正黑體" panose="020B0604030504040204" pitchFamily="34" charset="-120"/>
              </a:rPr>
              <a:t>有不少當官的被國際追查，包括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原咸陽市委政法委書記</a:t>
            </a:r>
            <a:r>
              <a:rPr lang="en-US" altLang="zh-CN" sz="2400" dirty="0" smtClean="0">
                <a:latin typeface="微軟正黑體" panose="020B0604030504040204" pitchFamily="34" charset="-120"/>
                <a:ea typeface="微軟正黑體" panose="020B0604030504040204" pitchFamily="34" charset="-120"/>
              </a:rPr>
              <a:t> </a:t>
            </a:r>
            <a:r>
              <a:rPr lang="zh-CN" altLang="zh-TW" sz="2400" b="1" dirty="0" smtClean="0">
                <a:latin typeface="微軟正黑體" panose="020B0604030504040204" pitchFamily="34" charset="-120"/>
                <a:ea typeface="微軟正黑體" panose="020B0604030504040204" pitchFamily="34" charset="-120"/>
              </a:rPr>
              <a:t>楊勇</a:t>
            </a:r>
            <a:r>
              <a:rPr lang="zh-CN" altLang="zh-TW" sz="2400" b="1" dirty="0">
                <a:latin typeface="微軟正黑體" panose="020B0604030504040204" pitchFamily="34" charset="-120"/>
                <a:ea typeface="微軟正黑體" panose="020B0604030504040204" pitchFamily="34" charset="-120"/>
              </a:rPr>
              <a:t>、郭中秋</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咸陽市委政法委副書記</a:t>
            </a:r>
            <a:r>
              <a:rPr lang="en-US" altLang="zh-CN" sz="2400" dirty="0" smtClean="0">
                <a:latin typeface="微軟正黑體" panose="020B0604030504040204" pitchFamily="34" charset="-120"/>
                <a:ea typeface="微軟正黑體" panose="020B0604030504040204" pitchFamily="34" charset="-120"/>
              </a:rPr>
              <a:t> </a:t>
            </a:r>
            <a:r>
              <a:rPr lang="zh-CN" altLang="zh-TW" sz="2400" b="1" dirty="0" smtClean="0">
                <a:latin typeface="微軟正黑體" panose="020B0604030504040204" pitchFamily="34" charset="-120"/>
                <a:ea typeface="微軟正黑體" panose="020B0604030504040204" pitchFamily="34" charset="-120"/>
              </a:rPr>
              <a:t>張力</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咸</a:t>
            </a:r>
            <a:r>
              <a:rPr lang="zh-CN" altLang="zh-TW" sz="2400" dirty="0" smtClean="0">
                <a:latin typeface="微軟正黑體" panose="020B0604030504040204" pitchFamily="34" charset="-120"/>
                <a:ea typeface="微軟正黑體" panose="020B0604030504040204" pitchFamily="34" charset="-120"/>
              </a:rPr>
              <a:t>陽</a:t>
            </a:r>
            <a:r>
              <a:rPr lang="zh-CN" altLang="zh-TW" sz="2400" dirty="0" smtClean="0">
                <a:latin typeface="微軟正黑體" panose="020B0604030504040204" pitchFamily="34" charset="-120"/>
                <a:ea typeface="微軟正黑體" panose="020B0604030504040204" pitchFamily="34" charset="-120"/>
              </a:rPr>
              <a:t>市委</a:t>
            </a:r>
            <a:r>
              <a:rPr lang="en-US" altLang="zh-TW" sz="2400" dirty="0" smtClean="0">
                <a:latin typeface="微軟正黑體" panose="020B0604030504040204" pitchFamily="34" charset="-120"/>
                <a:ea typeface="微軟正黑體" panose="020B0604030504040204" pitchFamily="34" charset="-120"/>
              </a:rPr>
              <a:t>610</a:t>
            </a:r>
            <a:r>
              <a:rPr lang="zh-CN" altLang="zh-TW" sz="2400" dirty="0" smtClean="0">
                <a:latin typeface="微軟正黑體" panose="020B0604030504040204" pitchFamily="34" charset="-120"/>
                <a:ea typeface="微軟正黑體" panose="020B0604030504040204" pitchFamily="34" charset="-120"/>
              </a:rPr>
              <a:t>辦公室主任</a:t>
            </a:r>
            <a:r>
              <a:rPr lang="zh-CN" altLang="zh-TW" sz="2400" b="1" dirty="0" smtClean="0">
                <a:latin typeface="微軟正黑體" panose="020B0604030504040204" pitchFamily="34" charset="-120"/>
                <a:ea typeface="微軟正黑體" panose="020B0604030504040204" pitchFamily="34" charset="-120"/>
              </a:rPr>
              <a:t>陳志宏</a:t>
            </a:r>
            <a:r>
              <a:rPr lang="zh-CN" altLang="zh-TW" sz="2400" b="1" dirty="0">
                <a:latin typeface="微軟正黑體" panose="020B0604030504040204" pitchFamily="34" charset="-120"/>
                <a:ea typeface="微軟正黑體" panose="020B0604030504040204" pitchFamily="34" charset="-120"/>
              </a:rPr>
              <a:t>、李忠祥</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咸</a:t>
            </a:r>
            <a:r>
              <a:rPr lang="zh-CN" altLang="zh-TW" sz="2400" dirty="0" smtClean="0">
                <a:latin typeface="微軟正黑體" panose="020B0604030504040204" pitchFamily="34" charset="-120"/>
                <a:ea typeface="微軟正黑體" panose="020B0604030504040204" pitchFamily="34" charset="-120"/>
              </a:rPr>
              <a:t>陽</a:t>
            </a:r>
            <a:r>
              <a:rPr lang="zh-CN" altLang="zh-TW" sz="2400" dirty="0" smtClean="0">
                <a:latin typeface="微軟正黑體" panose="020B0604030504040204" pitchFamily="34" charset="-120"/>
                <a:ea typeface="微軟正黑體" panose="020B0604030504040204" pitchFamily="34" charset="-120"/>
              </a:rPr>
              <a:t>市</a:t>
            </a:r>
            <a:r>
              <a:rPr lang="zh-CN" altLang="zh-TW" sz="2400" dirty="0">
                <a:latin typeface="微軟正黑體" panose="020B0604030504040204" pitchFamily="34" charset="-120"/>
                <a:ea typeface="微軟正黑體" panose="020B0604030504040204" pitchFamily="34" charset="-120"/>
              </a:rPr>
              <a:t>公安局</a:t>
            </a:r>
            <a:r>
              <a:rPr lang="en-US" altLang="zh-TW" sz="2400" dirty="0" smtClean="0">
                <a:latin typeface="微軟正黑體" panose="020B0604030504040204" pitchFamily="34" charset="-120"/>
                <a:ea typeface="微軟正黑體" panose="020B0604030504040204" pitchFamily="34" charset="-120"/>
              </a:rPr>
              <a:t>610</a:t>
            </a:r>
            <a:r>
              <a:rPr lang="zh-CN" altLang="zh-TW" sz="2400" dirty="0" smtClean="0">
                <a:latin typeface="微軟正黑體" panose="020B0604030504040204" pitchFamily="34" charset="-120"/>
                <a:ea typeface="微軟正黑體" panose="020B0604030504040204" pitchFamily="34" charset="-120"/>
              </a:rPr>
              <a:t>辦公室主任</a:t>
            </a:r>
            <a:r>
              <a:rPr lang="zh-CN" altLang="zh-TW" sz="2400" b="1" dirty="0" smtClean="0">
                <a:latin typeface="微軟正黑體" panose="020B0604030504040204" pitchFamily="34" charset="-120"/>
                <a:ea typeface="微軟正黑體" panose="020B0604030504040204" pitchFamily="34" charset="-120"/>
              </a:rPr>
              <a:t>張進</a:t>
            </a:r>
            <a:r>
              <a:rPr lang="zh-CN" altLang="zh-TW" sz="2400" dirty="0" smtClean="0">
                <a:latin typeface="微軟正黑體" panose="020B0604030504040204" pitchFamily="34" charset="-120"/>
                <a:ea typeface="微軟正黑體" panose="020B0604030504040204" pitchFamily="34" charset="-120"/>
              </a:rPr>
              <a:t>，</a:t>
            </a:r>
            <a:r>
              <a:rPr lang="zh-CN" altLang="zh-TW" sz="2400" dirty="0">
                <a:latin typeface="微軟正黑體" panose="020B0604030504040204" pitchFamily="34" charset="-120"/>
                <a:ea typeface="微軟正黑體" panose="020B0604030504040204" pitchFamily="34" charset="-120"/>
              </a:rPr>
              <a:t>副</a:t>
            </a:r>
            <a:r>
              <a:rPr lang="zh-CN" altLang="zh-TW" sz="2400" dirty="0" smtClean="0">
                <a:latin typeface="微軟正黑體" panose="020B0604030504040204" pitchFamily="34" charset="-120"/>
                <a:ea typeface="微軟正黑體" panose="020B0604030504040204" pitchFamily="34" charset="-120"/>
              </a:rPr>
              <a:t>主任</a:t>
            </a:r>
            <a:r>
              <a:rPr lang="zh-CN" altLang="zh-TW" sz="2400" b="1" dirty="0" smtClean="0">
                <a:latin typeface="微軟正黑體" panose="020B0604030504040204" pitchFamily="34" charset="-120"/>
                <a:ea typeface="微軟正黑體" panose="020B0604030504040204" pitchFamily="34" charset="-120"/>
              </a:rPr>
              <a:t>權曉峰</a:t>
            </a:r>
            <a:r>
              <a:rPr lang="zh-CN" altLang="zh-TW" sz="2400" dirty="0" smtClean="0">
                <a:latin typeface="微軟正黑體" panose="020B0604030504040204" pitchFamily="34" charset="-120"/>
                <a:ea typeface="微軟正黑體" panose="020B0604030504040204" pitchFamily="34" charset="-120"/>
              </a:rPr>
              <a:t>等</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p:txBody>
      </p:sp>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12</a:t>
              </a:r>
              <a:r>
                <a:rPr dirty="0" smtClean="0"/>
                <a:t>-</a:t>
              </a:r>
              <a:r>
                <a:rPr lang="en-US" dirty="0"/>
                <a:t>3</a:t>
              </a:r>
              <a:r>
                <a:rPr dirty="0" smtClean="0"/>
                <a:t>. </a:t>
              </a:r>
              <a:r>
                <a:rPr lang="zh-TW" altLang="en-US" dirty="0" smtClean="0"/>
                <a:t>咸陽</a:t>
              </a:r>
              <a:r>
                <a:rPr dirty="0" smtClean="0"/>
                <a:t>市</a:t>
              </a:r>
              <a:endParaRPr dirty="0"/>
            </a:p>
          </p:txBody>
        </p:sp>
      </p:grpSp>
      <p:sp>
        <p:nvSpPr>
          <p:cNvPr id="136" name="矩形 6"/>
          <p:cNvSpPr/>
          <p:nvPr/>
        </p:nvSpPr>
        <p:spPr>
          <a:xfrm>
            <a:off x="215424" y="4293096"/>
            <a:ext cx="8774612" cy="958212"/>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rPr dirty="0"/>
              <a:t>到目前為止，</a:t>
            </a:r>
            <a:r>
              <a:rPr b="1" dirty="0">
                <a:solidFill>
                  <a:srgbClr val="C00000"/>
                </a:solidFill>
              </a:rPr>
              <a:t>陝西省</a:t>
            </a:r>
            <a:r>
              <a:rPr dirty="0"/>
              <a:t>有</a:t>
            </a:r>
            <a:r>
              <a:rPr b="1" dirty="0">
                <a:solidFill>
                  <a:srgbClr val="C00000"/>
                </a:solidFill>
              </a:rPr>
              <a:t>957名</a:t>
            </a:r>
            <a:r>
              <a:rPr dirty="0"/>
              <a:t>的公檢法司、教育界、媒體界等人員因迫害法輪功學員，被海外組織“追查國際”立案追查</a:t>
            </a:r>
          </a:p>
        </p:txBody>
      </p:sp>
      <p:grpSp>
        <p:nvGrpSpPr>
          <p:cNvPr id="139" name="矩形 7"/>
          <p:cNvGrpSpPr/>
          <p:nvPr/>
        </p:nvGrpSpPr>
        <p:grpSpPr>
          <a:xfrm>
            <a:off x="7164287" y="70523"/>
            <a:ext cx="1847949" cy="707882"/>
            <a:chOff x="-1" y="47377"/>
            <a:chExt cx="1847948" cy="707880"/>
          </a:xfrm>
        </p:grpSpPr>
        <p:sp>
          <p:nvSpPr>
            <p:cNvPr id="137" name="矩形"/>
            <p:cNvSpPr/>
            <p:nvPr/>
          </p:nvSpPr>
          <p:spPr>
            <a:xfrm>
              <a:off x="-1" y="77283"/>
              <a:ext cx="1847948" cy="648076"/>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138" name="追查1"/>
            <p:cNvSpPr txBox="1"/>
            <p:nvPr/>
          </p:nvSpPr>
          <p:spPr>
            <a:xfrm>
              <a:off x="-1" y="47377"/>
              <a:ext cx="1847948" cy="707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0070C0"/>
                  </a:solidFill>
                  <a:latin typeface="微軟正黑體"/>
                  <a:ea typeface="微軟正黑體"/>
                  <a:cs typeface="微軟正黑體"/>
                  <a:sym typeface="微軟正黑體"/>
                </a:defRPr>
              </a:lvl1pPr>
            </a:lstStyle>
            <a:p>
              <a:r>
                <a:rPr dirty="0" smtClean="0"/>
                <a:t>追查</a:t>
              </a:r>
              <a:r>
                <a:rPr lang="en-US" dirty="0" smtClean="0"/>
                <a:t>2</a:t>
              </a:r>
              <a:endParaRPr dirty="0"/>
            </a:p>
          </p:txBody>
        </p:sp>
      </p:grpSp>
    </p:spTree>
    <p:extLst>
      <p:ext uri="{BB962C8B-B14F-4D97-AF65-F5344CB8AC3E}">
        <p14:creationId xmlns:p14="http://schemas.microsoft.com/office/powerpoint/2010/main" val="1041142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9-3. 長沙市官員惡報實例"/>
          <p:cNvSpPr txBox="1"/>
          <p:nvPr/>
        </p:nvSpPr>
        <p:spPr>
          <a:xfrm>
            <a:off x="2627783" y="1032809"/>
            <a:ext cx="6180256" cy="1631214"/>
          </a:xfrm>
          <a:prstGeom prst="rect">
            <a:avLst/>
          </a:prstGeom>
          <a:noFill/>
          <a:ln w="3175" cap="flat">
            <a:solidFill>
              <a:schemeClr val="tx1"/>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r>
              <a:rPr lang="zh-TW" altLang="en-US" sz="2000" dirty="0" smtClean="0">
                <a:latin typeface="微軟正黑體" panose="020B0604030504040204" pitchFamily="34" charset="-120"/>
                <a:ea typeface="微軟正黑體" panose="020B0604030504040204" pitchFamily="34" charset="-120"/>
                <a:cs typeface="Heiti TC Light"/>
              </a:rPr>
              <a:t>公安部副部長、央視副台長，</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李東生，</a:t>
            </a:r>
            <a:endPar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2</a:t>
            </a:r>
            <a:r>
              <a:rPr lang="en-US" altLang="zh-TW" sz="2000" dirty="0" smtClean="0">
                <a:latin typeface="微軟正黑體" panose="020B0604030504040204" pitchFamily="34" charset="-120"/>
                <a:ea typeface="微軟正黑體" panose="020B0604030504040204" pitchFamily="34" charset="-120"/>
                <a:cs typeface="Heiti TC Light"/>
              </a:rPr>
              <a:t>016</a:t>
            </a:r>
            <a:r>
              <a:rPr lang="zh-TW" altLang="en-US" sz="2000" dirty="0">
                <a:latin typeface="微軟正黑體" panose="020B0604030504040204" pitchFamily="34" charset="-120"/>
                <a:ea typeface="微軟正黑體" panose="020B0604030504040204" pitchFamily="34" charset="-120"/>
                <a:cs typeface="Heiti TC Light"/>
              </a:rPr>
              <a:t>年1月</a:t>
            </a:r>
            <a:r>
              <a:rPr lang="en-US" altLang="zh-TW" sz="2000" dirty="0">
                <a:latin typeface="微軟正黑體" panose="020B0604030504040204" pitchFamily="34" charset="-120"/>
                <a:ea typeface="微軟正黑體" panose="020B0604030504040204" pitchFamily="34" charset="-120"/>
                <a:cs typeface="Heiti TC Light"/>
              </a:rPr>
              <a:t>12</a:t>
            </a:r>
            <a:r>
              <a:rPr lang="zh-TW" altLang="en-US" sz="2000" dirty="0">
                <a:latin typeface="微軟正黑體" panose="020B0604030504040204" pitchFamily="34" charset="-120"/>
                <a:ea typeface="微軟正黑體" panose="020B0604030504040204" pitchFamily="34" charset="-120"/>
                <a:cs typeface="Heiti TC Light"/>
              </a:rPr>
              <a:t>日</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獲刑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sz="2000" b="1" dirty="0">
                <a:solidFill>
                  <a:srgbClr val="FF0000"/>
                </a:solidFill>
                <a:latin typeface="微軟正黑體" panose="020B0604030504040204" pitchFamily="34" charset="-120"/>
                <a:ea typeface="微軟正黑體" panose="020B0604030504040204" pitchFamily="34" charset="-120"/>
                <a:cs typeface="Heiti TC Light"/>
              </a:rPr>
              <a:t>，沒收非法所得</a:t>
            </a:r>
            <a:r>
              <a:rPr lang="en-US" altLang="zh-TW" sz="2000" b="1" dirty="0">
                <a:solidFill>
                  <a:srgbClr val="FF0000"/>
                </a:solidFill>
                <a:latin typeface="微軟正黑體" panose="020B0604030504040204" pitchFamily="34" charset="-120"/>
                <a:ea typeface="微軟正黑體" panose="020B0604030504040204" pitchFamily="34" charset="-120"/>
                <a:cs typeface="Heiti TC Light"/>
              </a:rPr>
              <a:t>100</a:t>
            </a:r>
            <a:r>
              <a:rPr lang="zh-TW" altLang="en-US" sz="2000" b="1" dirty="0">
                <a:solidFill>
                  <a:srgbClr val="FF0000"/>
                </a:solidFill>
                <a:latin typeface="微軟正黑體" panose="020B0604030504040204" pitchFamily="34" charset="-120"/>
                <a:ea typeface="微軟正黑體" panose="020B0604030504040204" pitchFamily="34" charset="-120"/>
                <a:cs typeface="Heiti TC Light"/>
              </a:rPr>
              <a:t>萬元</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sz="2000" b="1" u="sng"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導演</a:t>
            </a:r>
            <a:r>
              <a:rPr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cs typeface="Heiti TC Light"/>
              </a:rPr>
              <a:t>天安門自焚栽贓</a:t>
            </a:r>
            <a:r>
              <a:rPr lang="zh-TW" altLang="en-US" sz="2000" b="1" u="sng"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案等</a:t>
            </a:r>
            <a:endParaRPr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4" name="9-3. 長沙市官員惡報實例"/>
          <p:cNvSpPr txBox="1"/>
          <p:nvPr/>
        </p:nvSpPr>
        <p:spPr>
          <a:xfrm>
            <a:off x="13400" y="187524"/>
            <a:ext cx="913060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sz="2400" dirty="0"/>
              <a:t> </a:t>
            </a:r>
            <a:r>
              <a:rPr lang="en-US" sz="2400" dirty="0" smtClean="0"/>
              <a:t>12</a:t>
            </a:r>
            <a:r>
              <a:rPr sz="2400" dirty="0" smtClean="0"/>
              <a:t>-</a:t>
            </a:r>
            <a:r>
              <a:rPr lang="en-US" sz="2400" dirty="0"/>
              <a:t>4</a:t>
            </a:r>
            <a:r>
              <a:rPr sz="2400" dirty="0" smtClean="0"/>
              <a:t>. </a:t>
            </a:r>
            <a:r>
              <a:rPr lang="en-US" altLang="zh-TW" sz="2400" dirty="0"/>
              <a:t>【</a:t>
            </a:r>
            <a:r>
              <a:rPr lang="zh-TW" altLang="en-US" sz="2400" dirty="0"/>
              <a:t>明慧網</a:t>
            </a:r>
            <a:r>
              <a:rPr lang="en-US" altLang="zh-TW" sz="2400" dirty="0"/>
              <a:t>】</a:t>
            </a:r>
            <a:r>
              <a:rPr lang="zh-TW" altLang="en-US" sz="2400" dirty="0"/>
              <a:t>誹謗法輪功 廣電官員遭惡報</a:t>
            </a:r>
            <a:r>
              <a:rPr lang="en-US" altLang="zh-TW" sz="2400" dirty="0"/>
              <a:t>26</a:t>
            </a:r>
            <a:r>
              <a:rPr lang="zh-TW" altLang="en-US" sz="2400" dirty="0"/>
              <a:t>例</a:t>
            </a:r>
            <a:endParaRPr lang="en-US" sz="2400" dirty="0" smtClean="0"/>
          </a:p>
        </p:txBody>
      </p:sp>
      <p:grpSp>
        <p:nvGrpSpPr>
          <p:cNvPr id="5" name="矩形 6"/>
          <p:cNvGrpSpPr/>
          <p:nvPr/>
        </p:nvGrpSpPr>
        <p:grpSpPr>
          <a:xfrm>
            <a:off x="7380312" y="70526"/>
            <a:ext cx="1631920" cy="707884"/>
            <a:chOff x="0" y="47378"/>
            <a:chExt cx="1631919" cy="707883"/>
          </a:xfrm>
        </p:grpSpPr>
        <p:sp>
          <p:nvSpPr>
            <p:cNvPr id="6"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7" name="惡報2"/>
            <p:cNvSpPr txBox="1"/>
            <p:nvPr/>
          </p:nvSpPr>
          <p:spPr>
            <a:xfrm>
              <a:off x="0" y="47378"/>
              <a:ext cx="1631919" cy="7078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惡報</a:t>
              </a:r>
              <a:r>
                <a:rPr lang="en-US" dirty="0" smtClean="0"/>
                <a:t>2</a:t>
              </a:r>
              <a:endParaRPr dirty="0"/>
            </a:p>
          </p:txBody>
        </p:sp>
      </p:grpSp>
      <p:sp>
        <p:nvSpPr>
          <p:cNvPr id="9" name="矩形 8"/>
          <p:cNvSpPr/>
          <p:nvPr/>
        </p:nvSpPr>
        <p:spPr>
          <a:xfrm>
            <a:off x="2627784" y="2860913"/>
            <a:ext cx="6180255" cy="1477328"/>
          </a:xfrm>
          <a:prstGeom prst="rect">
            <a:avLst/>
          </a:prstGeom>
          <a:ln w="3175">
            <a:solidFill>
              <a:schemeClr val="tx1"/>
            </a:solidFill>
          </a:ln>
        </p:spPr>
        <p:txBody>
          <a:bodyPr wrap="square">
            <a:spAutoFit/>
          </a:bodyPr>
          <a:lstStyle/>
          <a:p>
            <a:r>
              <a:rPr lang="zh-TW" altLang="en-US" dirty="0" smtClean="0">
                <a:latin typeface="微軟正黑體" panose="020B0604030504040204" pitchFamily="34" charset="-120"/>
                <a:ea typeface="微軟正黑體" panose="020B0604030504040204" pitchFamily="34" charset="-120"/>
                <a:cs typeface="Heiti TC Light"/>
              </a:rPr>
              <a:t>遼寧</a:t>
            </a:r>
            <a:r>
              <a:rPr lang="zh-TW" altLang="en-US" dirty="0">
                <a:latin typeface="微軟正黑體" panose="020B0604030504040204" pitchFamily="34" charset="-120"/>
                <a:ea typeface="微軟正黑體" panose="020B0604030504040204" pitchFamily="34" charset="-120"/>
                <a:cs typeface="Heiti TC Light"/>
              </a:rPr>
              <a:t>廣播電視台原台</a:t>
            </a:r>
            <a:r>
              <a:rPr lang="zh-TW" altLang="en-US" dirty="0" smtClean="0">
                <a:latin typeface="微軟正黑體" panose="020B0604030504040204" pitchFamily="34" charset="-120"/>
                <a:ea typeface="微軟正黑體" panose="020B0604030504040204" pitchFamily="34" charset="-120"/>
                <a:cs typeface="Heiti TC Light"/>
              </a:rPr>
              <a:t>長，</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史聯文，</a:t>
            </a:r>
            <a:endParaRPr lang="en-US" altLang="zh-TW"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2014</a:t>
            </a:r>
            <a:r>
              <a:rPr lang="zh-TW" altLang="en-US" dirty="0" smtClean="0">
                <a:latin typeface="微軟正黑體" panose="020B0604030504040204" pitchFamily="34" charset="-120"/>
                <a:ea typeface="微軟正黑體" panose="020B0604030504040204" pitchFamily="34" charset="-120"/>
                <a:cs typeface="Heiti TC Light"/>
              </a:rPr>
              <a:t>年</a:t>
            </a:r>
            <a:r>
              <a:rPr lang="en-US" altLang="zh-TW" dirty="0" smtClean="0">
                <a:latin typeface="微軟正黑體" panose="020B0604030504040204" pitchFamily="34" charset="-120"/>
                <a:ea typeface="微軟正黑體" panose="020B0604030504040204" pitchFamily="34" charset="-120"/>
                <a:cs typeface="Heiti TC Light"/>
              </a:rPr>
              <a:t>7</a:t>
            </a:r>
            <a:r>
              <a:rPr lang="zh-TW" altLang="en-US" dirty="0" smtClean="0">
                <a:latin typeface="微軟正黑體" panose="020B0604030504040204" pitchFamily="34" charset="-120"/>
                <a:ea typeface="微軟正黑體" panose="020B0604030504040204" pitchFamily="34" charset="-120"/>
                <a:cs typeface="Heiti TC Light"/>
              </a:rPr>
              <a:t>月</a:t>
            </a:r>
            <a:r>
              <a:rPr lang="en-US" altLang="zh-TW" dirty="0" smtClean="0">
                <a:latin typeface="微軟正黑體" panose="020B0604030504040204" pitchFamily="34" charset="-120"/>
                <a:ea typeface="微軟正黑體" panose="020B0604030504040204" pitchFamily="34" charset="-120"/>
                <a:cs typeface="Heiti TC Light"/>
              </a:rPr>
              <a:t>21</a:t>
            </a:r>
            <a:r>
              <a:rPr lang="zh-TW" altLang="en-US" dirty="0" smtClean="0">
                <a:latin typeface="微軟正黑體" panose="020B0604030504040204" pitchFamily="34" charset="-120"/>
                <a:ea typeface="微軟正黑體" panose="020B0604030504040204" pitchFamily="34" charset="-120"/>
                <a:cs typeface="Heiti TC Light"/>
              </a:rPr>
              <a:t>日</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被判</a:t>
            </a:r>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無期徒刑，沒收</a:t>
            </a:r>
            <a:r>
              <a:rPr lang="zh-TW" altLang="en-US" b="1" dirty="0">
                <a:solidFill>
                  <a:srgbClr val="FF0000"/>
                </a:solidFill>
                <a:latin typeface="微軟正黑體" panose="020B0604030504040204" pitchFamily="34" charset="-120"/>
                <a:ea typeface="微軟正黑體" panose="020B0604030504040204" pitchFamily="34" charset="-120"/>
                <a:cs typeface="Heiti TC Light"/>
              </a:rPr>
              <a:t>個人全部</a:t>
            </a:r>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財產</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長期編排</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並轉播中央廣播電視台及其它省市廣播</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電視台</a:t>
            </a:r>
            <a:endParaRPr lang="en-US" altLang="zh-TW"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醜化、污</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衊法輪功的新聞、視頻等毒害眾生。</a:t>
            </a:r>
            <a:endParaRPr lang="en-US" altLang="zh-TW"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2050" name="Picture 2" descr="「李東生 大紀元」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14181" t="17361" r="18992" b="10768"/>
          <a:stretch/>
        </p:blipFill>
        <p:spPr bwMode="auto">
          <a:xfrm>
            <a:off x="251520" y="1043608"/>
            <a:ext cx="2232248" cy="16004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p:cNvPicPr>
          <p:nvPr/>
        </p:nvPicPr>
        <p:blipFill>
          <a:blip r:embed="rId3"/>
          <a:stretch>
            <a:fillRect/>
          </a:stretch>
        </p:blipFill>
        <p:spPr>
          <a:xfrm>
            <a:off x="223222" y="2849498"/>
            <a:ext cx="2260546" cy="167016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0" name="矩形 9"/>
          <p:cNvSpPr/>
          <p:nvPr/>
        </p:nvSpPr>
        <p:spPr>
          <a:xfrm>
            <a:off x="2660776" y="4698993"/>
            <a:ext cx="6351456" cy="2123658"/>
          </a:xfrm>
          <a:prstGeom prst="rect">
            <a:avLst/>
          </a:prstGeom>
          <a:ln>
            <a:solidFill>
              <a:schemeClr val="tx1"/>
            </a:solidFill>
          </a:ln>
        </p:spPr>
        <p:txBody>
          <a:bodyPr wrap="square">
            <a:spAutoFit/>
          </a:bodyPr>
          <a:lstStyle/>
          <a:p>
            <a:r>
              <a:rPr lang="zh-TW" altLang="en-US" dirty="0">
                <a:latin typeface="微軟正黑體" panose="020B0604030504040204" pitchFamily="34" charset="-120"/>
                <a:ea typeface="微軟正黑體" panose="020B0604030504040204" pitchFamily="34" charset="-120"/>
                <a:cs typeface="Heiti TC Light"/>
              </a:rPr>
              <a:t>重慶市廣</a:t>
            </a:r>
            <a:r>
              <a:rPr lang="zh-TW" altLang="en-US" dirty="0" smtClean="0">
                <a:latin typeface="微軟正黑體" panose="020B0604030504040204" pitchFamily="34" charset="-120"/>
                <a:ea typeface="微軟正黑體" panose="020B0604030504040204" pitchFamily="34" charset="-120"/>
                <a:cs typeface="Heiti TC Light"/>
              </a:rPr>
              <a:t>電局局長，</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張小川 </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左</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他</a:t>
            </a:r>
            <a:r>
              <a:rPr lang="zh-TW" altLang="en-US" b="1" dirty="0">
                <a:solidFill>
                  <a:srgbClr val="FF0000"/>
                </a:solidFill>
                <a:latin typeface="微軟正黑體" panose="020B0604030504040204" pitchFamily="34" charset="-120"/>
                <a:ea typeface="微軟正黑體" panose="020B0604030504040204" pitchFamily="34" charset="-120"/>
                <a:cs typeface="Heiti TC Light"/>
              </a:rPr>
              <a:t>兒子吸毒</a:t>
            </a:r>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死亡</a:t>
            </a:r>
            <a:endParaRPr lang="en-US" altLang="zh-TW" b="1" dirty="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2015/7/13</a:t>
            </a:r>
            <a:r>
              <a:rPr lang="zh-TW" altLang="en-US" dirty="0" smtClean="0">
                <a:latin typeface="微軟正黑體" panose="020B0604030504040204" pitchFamily="34" charset="-120"/>
                <a:ea typeface="微軟正黑體" panose="020B0604030504040204" pitchFamily="34" charset="-120"/>
                <a:cs typeface="Heiti TC Light"/>
              </a:rPr>
              <a:t> </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a:solidFill>
                  <a:srgbClr val="FF0000"/>
                </a:solidFill>
                <a:latin typeface="微軟正黑體" panose="020B0604030504040204" pitchFamily="34" charset="-120"/>
                <a:ea typeface="微軟正黑體" panose="020B0604030504040204" pitchFamily="34" charset="-120"/>
                <a:cs typeface="Heiti TC Light"/>
              </a:rPr>
              <a:t>17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年，他</a:t>
            </a:r>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兒子吸毒死亡，</a:t>
            </a:r>
            <a:endParaRPr lang="en-US" altLang="zh-TW" b="1" dirty="0" smtClean="0">
              <a:solidFill>
                <a:srgbClr val="FF0000"/>
              </a:solidFill>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其弟</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張天生</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右</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dirty="0" smtClean="0">
                <a:latin typeface="微軟正黑體" panose="020B0604030504040204" pitchFamily="34" charset="-120"/>
                <a:ea typeface="微軟正黑體" panose="020B0604030504040204" pitchFamily="34" charset="-120"/>
                <a:cs typeface="Heiti TC Light"/>
              </a:rPr>
              <a:t>被判處</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12</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smtClean="0">
              <a:latin typeface="微軟正黑體" panose="020B0604030504040204" pitchFamily="34" charset="-120"/>
              <a:ea typeface="微軟正黑體" panose="020B0604030504040204" pitchFamily="34" charset="-120"/>
              <a:cs typeface="Heiti TC Light"/>
            </a:endParaRPr>
          </a:p>
          <a:p>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重慶</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廣電系統的大小頭目、電台、電視台記者、編輯、節目主持、網絡公司大小頭目們</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，多次</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開會部署編造謊言的具體方法，為迫害法輪</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功製造</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邪惡的輿論環境</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a:t>
            </a:r>
            <a:endPar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13" name="Picture 7"/>
          <p:cNvPicPr>
            <a:picLocks noChangeAspect="1"/>
          </p:cNvPicPr>
          <p:nvPr/>
        </p:nvPicPr>
        <p:blipFill>
          <a:blip r:embed="rId4"/>
          <a:stretch>
            <a:fillRect/>
          </a:stretch>
        </p:blipFill>
        <p:spPr>
          <a:xfrm>
            <a:off x="223222" y="4725144"/>
            <a:ext cx="2229670" cy="1681027"/>
          </a:xfrm>
          <a:prstGeom prst="rect">
            <a:avLst/>
          </a:prstGeom>
        </p:spPr>
      </p:pic>
    </p:spTree>
    <p:extLst>
      <p:ext uri="{BB962C8B-B14F-4D97-AF65-F5344CB8AC3E}">
        <p14:creationId xmlns:p14="http://schemas.microsoft.com/office/powerpoint/2010/main" val="2186440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矩形 5"/>
          <p:cNvSpPr txBox="1"/>
          <p:nvPr/>
        </p:nvSpPr>
        <p:spPr>
          <a:xfrm>
            <a:off x="318706" y="184282"/>
            <a:ext cx="4508064" cy="6629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70" name="矩形 3"/>
          <p:cNvGrpSpPr/>
          <p:nvPr/>
        </p:nvGrpSpPr>
        <p:grpSpPr>
          <a:xfrm>
            <a:off x="13400" y="-1"/>
            <a:ext cx="9130602" cy="836716"/>
            <a:chOff x="-1" y="-1"/>
            <a:chExt cx="9130600" cy="836714"/>
          </a:xfrm>
        </p:grpSpPr>
        <p:sp>
          <p:nvSpPr>
            <p:cNvPr id="268"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69" name="9-3. 長沙市官員惡報實例"/>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12</a:t>
              </a:r>
              <a:r>
                <a:rPr dirty="0" smtClean="0"/>
                <a:t>-</a:t>
              </a:r>
              <a:r>
                <a:rPr lang="en-US" dirty="0"/>
                <a:t>5</a:t>
              </a:r>
              <a:r>
                <a:rPr dirty="0" smtClean="0"/>
                <a:t>. </a:t>
              </a:r>
              <a:r>
                <a:rPr lang="zh-TW" altLang="en-US" dirty="0" smtClean="0"/>
                <a:t>咸陽</a:t>
              </a:r>
              <a:r>
                <a:rPr dirty="0" smtClean="0"/>
                <a:t>市</a:t>
              </a:r>
              <a:endParaRPr dirty="0"/>
            </a:p>
          </p:txBody>
        </p:sp>
      </p:grpSp>
      <p:grpSp>
        <p:nvGrpSpPr>
          <p:cNvPr id="273" name="矩形 6"/>
          <p:cNvGrpSpPr/>
          <p:nvPr/>
        </p:nvGrpSpPr>
        <p:grpSpPr>
          <a:xfrm>
            <a:off x="7380312" y="23148"/>
            <a:ext cx="1631919" cy="802641"/>
            <a:chOff x="0" y="0"/>
            <a:chExt cx="1631918" cy="802640"/>
          </a:xfrm>
        </p:grpSpPr>
        <p:sp>
          <p:nvSpPr>
            <p:cNvPr id="271"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2" name="惡報2"/>
            <p:cNvSpPr txBox="1"/>
            <p:nvPr/>
          </p:nvSpPr>
          <p:spPr>
            <a:xfrm>
              <a:off x="0" y="0"/>
              <a:ext cx="1631919" cy="802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t>惡報2</a:t>
              </a:r>
            </a:p>
          </p:txBody>
        </p:sp>
      </p:grpSp>
      <p:sp>
        <p:nvSpPr>
          <p:cNvPr id="274" name="矩形 4"/>
          <p:cNvSpPr/>
          <p:nvPr/>
        </p:nvSpPr>
        <p:spPr>
          <a:xfrm>
            <a:off x="176977" y="908720"/>
            <a:ext cx="8786054" cy="2554541"/>
          </a:xfrm>
          <a:prstGeom prst="rect">
            <a:avLst/>
          </a:prstGeom>
          <a:ln>
            <a:solidFill>
              <a:srgbClr val="984807"/>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000">
                <a:latin typeface="PingFang TC Semibold"/>
                <a:ea typeface="PingFang TC Semibold"/>
                <a:cs typeface="PingFang TC Semibold"/>
                <a:sym typeface="PingFang TC Semibold"/>
              </a:defRPr>
            </a:pPr>
            <a:r>
              <a:rPr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a:t>
            </a:r>
            <a:r>
              <a:rPr lang="zh-TW" altLang="en-US"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陝西咸陽市工商局局長</a:t>
            </a:r>
            <a:r>
              <a:rPr lang="zh-TW" altLang="en-US" b="1" u="sng" dirty="0" smtClean="0">
                <a:latin typeface="微軟正黑體" panose="020B0604030504040204" pitchFamily="34" charset="-120"/>
                <a:ea typeface="微軟正黑體" panose="020B0604030504040204" pitchFamily="34" charset="-120"/>
                <a:cs typeface="Heiti TC Light"/>
              </a:rPr>
              <a:t>，</a:t>
            </a:r>
            <a:r>
              <a:rPr lang="zh-TW" altLang="en-US" b="1" u="sng" dirty="0" smtClean="0">
                <a:solidFill>
                  <a:srgbClr val="0070C0"/>
                </a:solidFill>
                <a:latin typeface="微軟正黑體" panose="020B0604030504040204" pitchFamily="34" charset="-120"/>
                <a:ea typeface="微軟正黑體" panose="020B0604030504040204" pitchFamily="34" charset="-120"/>
                <a:cs typeface="Heiti TC Light"/>
              </a:rPr>
              <a:t>蘇雷</a:t>
            </a:r>
            <a:r>
              <a:rPr b="1" u="sng" dirty="0" smtClean="0">
                <a:latin typeface="微軟正黑體" panose="020B0604030504040204" pitchFamily="34" charset="-120"/>
                <a:ea typeface="微軟正黑體" panose="020B0604030504040204" pitchFamily="34" charset="-120"/>
                <a:cs typeface="Heiti TC Light"/>
              </a:rPr>
              <a:t>，</a:t>
            </a:r>
            <a:r>
              <a:rPr lang="zh-TW" altLang="en-US" b="1" u="sng" dirty="0" smtClean="0">
                <a:solidFill>
                  <a:srgbClr val="C00000"/>
                </a:solidFill>
                <a:latin typeface="微軟正黑體" panose="020B0604030504040204" pitchFamily="34" charset="-120"/>
                <a:ea typeface="微軟正黑體" panose="020B0604030504040204" pitchFamily="34" charset="-120"/>
                <a:cs typeface="Heiti TC Light"/>
              </a:rPr>
              <a:t>殃及家人遭惡報，兒子</a:t>
            </a:r>
            <a:r>
              <a:rPr lang="zh-TW" altLang="en-US" b="1" u="sng" dirty="0">
                <a:solidFill>
                  <a:srgbClr val="C00000"/>
                </a:solidFill>
                <a:latin typeface="微軟正黑體" panose="020B0604030504040204" pitchFamily="34" charset="-120"/>
                <a:ea typeface="微軟正黑體" panose="020B0604030504040204" pitchFamily="34" charset="-120"/>
                <a:cs typeface="Heiti TC Light"/>
              </a:rPr>
              <a:t>跳樓自殺身亡。</a:t>
            </a:r>
          </a:p>
          <a:p>
            <a:pPr>
              <a:defRPr sz="2000">
                <a:latin typeface="PingFang TC Semibold"/>
                <a:ea typeface="PingFang TC Semibold"/>
                <a:cs typeface="PingFang TC Semibold"/>
                <a:sym typeface="PingFang TC Semibold"/>
              </a:defRPr>
            </a:pPr>
            <a:endParaRPr lang="en-US" b="1" u="sng" dirty="0" smtClean="0">
              <a:solidFill>
                <a:srgbClr val="C00000"/>
              </a:solidFill>
              <a:latin typeface="微軟正黑體" panose="020B0604030504040204" pitchFamily="34" charset="-120"/>
              <a:ea typeface="微軟正黑體" panose="020B0604030504040204" pitchFamily="34" charset="-120"/>
              <a:cs typeface="Heiti TC Light"/>
            </a:endParaRPr>
          </a:p>
          <a:p>
            <a:r>
              <a:rPr lang="zh-Hant" altLang="en-US" dirty="0" smtClean="0">
                <a:latin typeface="微軟正黑體" panose="020B0604030504040204" pitchFamily="34" charset="-120"/>
                <a:ea typeface="微軟正黑體" panose="020B0604030504040204" pitchFamily="34" charset="-120"/>
                <a:cs typeface="Heiti TC Light"/>
              </a:rPr>
              <a:t>咸陽</a:t>
            </a:r>
            <a:r>
              <a:rPr lang="zh-Hant" altLang="en-US" dirty="0">
                <a:latin typeface="微軟正黑體" panose="020B0604030504040204" pitchFamily="34" charset="-120"/>
                <a:ea typeface="微軟正黑體" panose="020B0604030504040204" pitchFamily="34" charset="-120"/>
                <a:cs typeface="Heiti TC Light"/>
              </a:rPr>
              <a:t>市渭城區工商局局長蘇雷，敵視攻擊大法，迫害大法弟子，殃及家人遭惡報。</a:t>
            </a:r>
            <a:r>
              <a:rPr lang="en-US" altLang="zh-Hant" dirty="0">
                <a:latin typeface="微軟正黑體" panose="020B0604030504040204" pitchFamily="34" charset="-120"/>
                <a:ea typeface="微軟正黑體" panose="020B0604030504040204" pitchFamily="34" charset="-120"/>
                <a:cs typeface="Heiti TC Light"/>
              </a:rPr>
              <a:t>2009</a:t>
            </a:r>
            <a:r>
              <a:rPr lang="zh-Hant" altLang="en-US" dirty="0">
                <a:latin typeface="微軟正黑體" panose="020B0604030504040204" pitchFamily="34" charset="-120"/>
                <a:ea typeface="微軟正黑體" panose="020B0604030504040204" pitchFamily="34" charset="-120"/>
                <a:cs typeface="Heiti TC Light"/>
              </a:rPr>
              <a:t>年</a:t>
            </a:r>
            <a:r>
              <a:rPr lang="en-US" altLang="zh-Hant" dirty="0">
                <a:latin typeface="微軟正黑體" panose="020B0604030504040204" pitchFamily="34" charset="-120"/>
                <a:ea typeface="微軟正黑體" panose="020B0604030504040204" pitchFamily="34" charset="-120"/>
                <a:cs typeface="Heiti TC Light"/>
              </a:rPr>
              <a:t>4</a:t>
            </a:r>
            <a:r>
              <a:rPr lang="zh-Hant" altLang="en-US" dirty="0">
                <a:latin typeface="微軟正黑體" panose="020B0604030504040204" pitchFamily="34" charset="-120"/>
                <a:ea typeface="微軟正黑體" panose="020B0604030504040204" pitchFamily="34" charset="-120"/>
                <a:cs typeface="Heiti TC Light"/>
              </a:rPr>
              <a:t>月</a:t>
            </a:r>
            <a:r>
              <a:rPr lang="en-US" altLang="zh-Hant" dirty="0">
                <a:latin typeface="微軟正黑體" panose="020B0604030504040204" pitchFamily="34" charset="-120"/>
                <a:ea typeface="微軟正黑體" panose="020B0604030504040204" pitchFamily="34" charset="-120"/>
                <a:cs typeface="Heiti TC Light"/>
              </a:rPr>
              <a:t>29</a:t>
            </a:r>
            <a:r>
              <a:rPr lang="zh-Hant" altLang="en-US" dirty="0">
                <a:latin typeface="微軟正黑體" panose="020B0604030504040204" pitchFamily="34" charset="-120"/>
                <a:ea typeface="微軟正黑體" panose="020B0604030504040204" pitchFamily="34" charset="-120"/>
                <a:cs typeface="Heiti TC Light"/>
              </a:rPr>
              <a:t>日，蘇雷年僅</a:t>
            </a:r>
            <a:r>
              <a:rPr lang="en-US" altLang="zh-Hant" dirty="0">
                <a:latin typeface="微軟正黑體" panose="020B0604030504040204" pitchFamily="34" charset="-120"/>
                <a:ea typeface="微軟正黑體" panose="020B0604030504040204" pitchFamily="34" charset="-120"/>
                <a:cs typeface="Heiti TC Light"/>
              </a:rPr>
              <a:t>17</a:t>
            </a:r>
            <a:r>
              <a:rPr lang="zh-Hant" altLang="en-US" dirty="0">
                <a:latin typeface="微軟正黑體" panose="020B0604030504040204" pitchFamily="34" charset="-120"/>
                <a:ea typeface="微軟正黑體" panose="020B0604030504040204" pitchFamily="34" charset="-120"/>
                <a:cs typeface="Heiti TC Light"/>
              </a:rPr>
              <a:t>歲的兒子跳樓自殺身亡</a:t>
            </a:r>
            <a:r>
              <a:rPr lang="zh-Hant" altLang="en-US" sz="1600" dirty="0">
                <a:latin typeface="微軟正黑體" panose="020B0604030504040204" pitchFamily="34" charset="-120"/>
                <a:ea typeface="微軟正黑體" panose="020B0604030504040204" pitchFamily="34" charset="-120"/>
                <a:cs typeface="Heiti TC Light"/>
              </a:rPr>
              <a:t>。</a:t>
            </a:r>
          </a:p>
          <a:p>
            <a:endParaRPr lang="zh-Hant" altLang="en-US" dirty="0">
              <a:latin typeface="微軟正黑體" panose="020B0604030504040204" pitchFamily="34" charset="-120"/>
              <a:ea typeface="微軟正黑體" panose="020B0604030504040204" pitchFamily="34" charset="-120"/>
              <a:cs typeface="Heiti TC Light"/>
            </a:endParaRPr>
          </a:p>
          <a:p>
            <a:r>
              <a:rPr lang="zh-Hant" altLang="en-US" dirty="0">
                <a:latin typeface="微軟正黑體" panose="020B0604030504040204" pitchFamily="34" charset="-120"/>
                <a:ea typeface="微軟正黑體" panose="020B0604030504040204" pitchFamily="34" charset="-120"/>
                <a:cs typeface="Heiti TC Light"/>
              </a:rPr>
              <a:t>和蘇雷一起</a:t>
            </a:r>
            <a:r>
              <a:rPr lang="zh-Hant" altLang="en-US" dirty="0" smtClean="0">
                <a:latin typeface="微軟正黑體" panose="020B0604030504040204" pitchFamily="34" charset="-120"/>
                <a:ea typeface="微軟正黑體" panose="020B0604030504040204" pitchFamily="34" charset="-120"/>
                <a:cs typeface="Heiti TC Light"/>
              </a:rPr>
              <a:t>迫害的</a:t>
            </a:r>
            <a:r>
              <a:rPr lang="zh-Hant" altLang="en-US" dirty="0">
                <a:latin typeface="微軟正黑體" panose="020B0604030504040204" pitchFamily="34" charset="-120"/>
                <a:ea typeface="微軟正黑體" panose="020B0604030504040204" pitchFamily="34" charset="-120"/>
                <a:cs typeface="Heiti TC Light"/>
              </a:rPr>
              <a:t>副局長</a:t>
            </a:r>
            <a:r>
              <a:rPr lang="zh-Hant" altLang="en-US" b="1" dirty="0">
                <a:solidFill>
                  <a:srgbClr val="0070C0"/>
                </a:solidFill>
                <a:latin typeface="微軟正黑體" panose="020B0604030504040204" pitchFamily="34" charset="-120"/>
                <a:ea typeface="微軟正黑體" panose="020B0604030504040204" pitchFamily="34" charset="-120"/>
                <a:cs typeface="Heiti TC Light"/>
              </a:rPr>
              <a:t>程海戰</a:t>
            </a:r>
            <a:r>
              <a:rPr lang="zh-Hant" altLang="en-US" dirty="0">
                <a:latin typeface="微軟正黑體" panose="020B0604030504040204" pitchFamily="34" charset="-120"/>
                <a:ea typeface="微軟正黑體" panose="020B0604030504040204" pitchFamily="34" charset="-120"/>
                <a:cs typeface="Heiti TC Light"/>
              </a:rPr>
              <a:t>也遭</a:t>
            </a:r>
            <a:r>
              <a:rPr lang="zh-Hant" altLang="en-US" dirty="0" smtClean="0">
                <a:latin typeface="微軟正黑體" panose="020B0604030504040204" pitchFamily="34" charset="-120"/>
                <a:ea typeface="微軟正黑體" panose="020B0604030504040204" pitchFamily="34" charset="-120"/>
                <a:cs typeface="Heiti TC Light"/>
              </a:rPr>
              <a:t>惡報殃</a:t>
            </a:r>
            <a:r>
              <a:rPr lang="zh-Hant" altLang="en-US" dirty="0">
                <a:latin typeface="微軟正黑體" panose="020B0604030504040204" pitchFamily="34" charset="-120"/>
                <a:ea typeface="微軟正黑體" panose="020B0604030504040204" pitchFamily="34" charset="-120"/>
                <a:cs typeface="Heiti TC Light"/>
              </a:rPr>
              <a:t>及家人。</a:t>
            </a:r>
            <a:r>
              <a:rPr lang="zh-Hant" altLang="en-US" b="1" dirty="0">
                <a:solidFill>
                  <a:srgbClr val="0070C0"/>
                </a:solidFill>
                <a:latin typeface="微軟正黑體" panose="020B0604030504040204" pitchFamily="34" charset="-120"/>
                <a:ea typeface="微軟正黑體" panose="020B0604030504040204" pitchFamily="34" charset="-120"/>
                <a:cs typeface="Heiti TC Light"/>
              </a:rPr>
              <a:t>程海戰的父親</a:t>
            </a:r>
            <a:r>
              <a:rPr lang="zh-Hant" altLang="en-US" dirty="0">
                <a:latin typeface="微軟正黑體" panose="020B0604030504040204" pitchFamily="34" charset="-120"/>
                <a:ea typeface="微軟正黑體" panose="020B0604030504040204" pitchFamily="34" charset="-120"/>
                <a:cs typeface="Heiti TC Light"/>
              </a:rPr>
              <a:t>遭</a:t>
            </a:r>
            <a:r>
              <a:rPr lang="zh-Hant" altLang="en-US" sz="2000" b="1" dirty="0">
                <a:solidFill>
                  <a:srgbClr val="FF0000"/>
                </a:solidFill>
                <a:latin typeface="微軟正黑體" panose="020B0604030504040204" pitchFamily="34" charset="-120"/>
                <a:ea typeface="微軟正黑體" panose="020B0604030504040204" pitchFamily="34" charset="-120"/>
                <a:cs typeface="Heiti TC Light"/>
              </a:rPr>
              <a:t>車禍身亡</a:t>
            </a:r>
            <a:r>
              <a:rPr lang="zh-Hant" altLang="en-US" sz="2000" b="1" dirty="0" smtClean="0">
                <a:solidFill>
                  <a:srgbClr val="FF0000"/>
                </a:solidFill>
                <a:latin typeface="微軟正黑體" panose="020B0604030504040204" pitchFamily="34" charset="-120"/>
                <a:ea typeface="微軟正黑體" panose="020B0604030504040204" pitchFamily="34" charset="-120"/>
                <a:cs typeface="Heiti TC Light"/>
              </a:rPr>
              <a:t>。</a:t>
            </a:r>
            <a:endParaRPr lang="en-US" altLang="zh-Hant" sz="2000" b="1" dirty="0" smtClean="0">
              <a:solidFill>
                <a:srgbClr val="FF0000"/>
              </a:solidFill>
              <a:latin typeface="微軟正黑體" panose="020B0604030504040204" pitchFamily="34" charset="-120"/>
              <a:ea typeface="微軟正黑體" panose="020B0604030504040204" pitchFamily="34" charset="-120"/>
              <a:cs typeface="Heiti TC Light"/>
            </a:endParaRPr>
          </a:p>
          <a:p>
            <a:endParaRPr lang="en-US" sz="2000" b="1" dirty="0">
              <a:solidFill>
                <a:srgbClr val="FF0000"/>
              </a:solidFill>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明慧網</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2009</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年</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5</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月</a:t>
            </a:r>
            <a:r>
              <a:rPr lang="en-US" altLang="zh-TW" dirty="0">
                <a:solidFill>
                  <a:srgbClr val="00B050"/>
                </a:solidFill>
                <a:latin typeface="微軟正黑體" panose="020B0604030504040204" pitchFamily="34" charset="-120"/>
                <a:ea typeface="微軟正黑體" panose="020B0604030504040204" pitchFamily="34" charset="-120"/>
                <a:cs typeface="Heiti TC Light"/>
              </a:rPr>
              <a:t>7</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日</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a:t>
            </a:r>
            <a:endParaRPr lang="zh-TW" altLang="en-US" dirty="0">
              <a:solidFill>
                <a:srgbClr val="00B050"/>
              </a:solidFill>
              <a:latin typeface="微軟正黑體" panose="020B0604030504040204" pitchFamily="34" charset="-120"/>
              <a:ea typeface="微軟正黑體" panose="020B0604030504040204" pitchFamily="34" charset="-120"/>
              <a:cs typeface="Heiti TC Light"/>
              <a:sym typeface="Helvetica"/>
            </a:endParaRPr>
          </a:p>
        </p:txBody>
      </p:sp>
      <p:sp>
        <p:nvSpPr>
          <p:cNvPr id="275" name="矩形 4"/>
          <p:cNvSpPr/>
          <p:nvPr/>
        </p:nvSpPr>
        <p:spPr>
          <a:xfrm>
            <a:off x="178973" y="3563355"/>
            <a:ext cx="8786054" cy="3170095"/>
          </a:xfrm>
          <a:prstGeom prst="rect">
            <a:avLst/>
          </a:prstGeom>
          <a:ln>
            <a:solidFill>
              <a:srgbClr val="984807"/>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000">
                <a:latin typeface="PingFang TC Semibold"/>
                <a:ea typeface="PingFang TC Semibold"/>
                <a:cs typeface="PingFang TC Semibold"/>
                <a:sym typeface="PingFang TC Semibold"/>
              </a:defRPr>
            </a:pPr>
            <a:r>
              <a:rPr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a:t>
            </a:r>
            <a:r>
              <a:rPr lang="zh-TW" altLang="en-US"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咸陽市秦都區公安局政保科科長</a:t>
            </a:r>
            <a:r>
              <a:rPr lang="zh-TW" altLang="en-US" b="1" u="sng" dirty="0" smtClean="0">
                <a:latin typeface="微軟正黑體" panose="020B0604030504040204" pitchFamily="34" charset="-120"/>
                <a:ea typeface="微軟正黑體" panose="020B0604030504040204" pitchFamily="34" charset="-120"/>
                <a:cs typeface="Heiti TC Light"/>
              </a:rPr>
              <a:t>，</a:t>
            </a:r>
            <a:r>
              <a:rPr lang="zh-TW" altLang="en-US" b="1" u="sng" dirty="0" smtClean="0">
                <a:solidFill>
                  <a:srgbClr val="0070C0"/>
                </a:solidFill>
                <a:latin typeface="微軟正黑體" panose="020B0604030504040204" pitchFamily="34" charset="-120"/>
                <a:ea typeface="微軟正黑體" panose="020B0604030504040204" pitchFamily="34" charset="-120"/>
                <a:cs typeface="Heiti TC Light"/>
              </a:rPr>
              <a:t>張烏明</a:t>
            </a:r>
            <a:r>
              <a:rPr b="1" u="sng" dirty="0" smtClean="0">
                <a:latin typeface="微軟正黑體" panose="020B0604030504040204" pitchFamily="34" charset="-120"/>
                <a:ea typeface="微軟正黑體" panose="020B0604030504040204" pitchFamily="34" charset="-120"/>
                <a:cs typeface="Heiti TC Light"/>
              </a:rPr>
              <a:t>，</a:t>
            </a:r>
            <a:r>
              <a:rPr lang="zh-TW" altLang="en-US" dirty="0" smtClean="0">
                <a:latin typeface="微軟正黑體" panose="020B0604030504040204" pitchFamily="34" charset="-120"/>
                <a:ea typeface="微軟正黑體" panose="020B0604030504040204" pitchFamily="34" charset="-120"/>
                <a:cs typeface="Heiti TC Light"/>
              </a:rPr>
              <a:t> </a:t>
            </a:r>
            <a:r>
              <a:rPr lang="zh-TW" altLang="en-US" b="1" u="sng" dirty="0" smtClean="0">
                <a:solidFill>
                  <a:srgbClr val="C00000"/>
                </a:solidFill>
                <a:latin typeface="微軟正黑體" panose="020B0604030504040204" pitchFamily="34" charset="-120"/>
                <a:ea typeface="微軟正黑體" panose="020B0604030504040204" pitchFamily="34" charset="-120"/>
                <a:cs typeface="Heiti TC Light"/>
              </a:rPr>
              <a:t>重傷險成植物人</a:t>
            </a:r>
            <a:endParaRPr lang="en-US" b="1" u="sng" dirty="0" smtClean="0">
              <a:solidFill>
                <a:srgbClr val="C00000"/>
              </a:solidFill>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endParaRPr lang="en-US" b="1" u="sng" dirty="0" smtClean="0">
              <a:solidFill>
                <a:srgbClr val="C00000"/>
              </a:solidFill>
              <a:latin typeface="微軟正黑體" panose="020B0604030504040204" pitchFamily="34" charset="-120"/>
              <a:ea typeface="微軟正黑體" panose="020B0604030504040204" pitchFamily="34" charset="-120"/>
              <a:cs typeface="Heiti TC Light"/>
              <a:sym typeface="Helvetica"/>
            </a:endParaRPr>
          </a:p>
          <a:p>
            <a:pPr>
              <a:defRPr sz="2000">
                <a:latin typeface="PingFang TC Semibold"/>
                <a:ea typeface="PingFang TC Semibold"/>
                <a:cs typeface="PingFang TC Semibold"/>
                <a:sym typeface="PingFang TC Semibold"/>
              </a:defRPr>
            </a:pPr>
            <a:r>
              <a:rPr lang="zh-Hant" altLang="en-US" dirty="0" smtClean="0">
                <a:latin typeface="微軟正黑體" panose="020B0604030504040204" pitchFamily="34" charset="-120"/>
                <a:ea typeface="微軟正黑體" panose="020B0604030504040204" pitchFamily="34" charset="-120"/>
                <a:cs typeface="Heiti TC Light"/>
              </a:rPr>
              <a:t>張烏明</a:t>
            </a:r>
            <a:r>
              <a:rPr lang="zh-TW" altLang="en-US" dirty="0" smtClean="0">
                <a:latin typeface="微軟正黑體" panose="020B0604030504040204" pitchFamily="34" charset="-120"/>
                <a:ea typeface="微軟正黑體" panose="020B0604030504040204" pitchFamily="34" charset="-120"/>
                <a:cs typeface="Heiti TC Light"/>
              </a:rPr>
              <a:t>想</a:t>
            </a:r>
            <a:r>
              <a:rPr lang="zh-TW" altLang="en-US" dirty="0" smtClean="0">
                <a:solidFill>
                  <a:srgbClr val="FF0000"/>
                </a:solidFill>
                <a:latin typeface="微軟正黑體" panose="020B0604030504040204" pitchFamily="34" charset="-120"/>
                <a:ea typeface="微軟正黑體" panose="020B0604030504040204" pitchFamily="34" charset="-120"/>
                <a:cs typeface="Heiti TC Light"/>
              </a:rPr>
              <a:t>藉著</a:t>
            </a:r>
            <a:r>
              <a:rPr lang="zh-Hant" altLang="en-US" dirty="0" smtClean="0">
                <a:solidFill>
                  <a:srgbClr val="FF0000"/>
                </a:solidFill>
                <a:latin typeface="微軟正黑體" panose="020B0604030504040204" pitchFamily="34" charset="-120"/>
                <a:ea typeface="微軟正黑體" panose="020B0604030504040204" pitchFamily="34" charset="-120"/>
                <a:cs typeface="Heiti TC Light"/>
              </a:rPr>
              <a:t>迫害</a:t>
            </a:r>
            <a:r>
              <a:rPr lang="zh-Hant" altLang="en-US" dirty="0">
                <a:solidFill>
                  <a:srgbClr val="FF0000"/>
                </a:solidFill>
                <a:latin typeface="微軟正黑體" panose="020B0604030504040204" pitchFamily="34" charset="-120"/>
                <a:ea typeface="微軟正黑體" panose="020B0604030504040204" pitchFamily="34" charset="-120"/>
                <a:cs typeface="Heiti TC Light"/>
              </a:rPr>
              <a:t>「法輪功」學員</a:t>
            </a:r>
            <a:r>
              <a:rPr lang="zh-Hant" altLang="en-US" dirty="0" smtClean="0">
                <a:solidFill>
                  <a:srgbClr val="FF0000"/>
                </a:solidFill>
                <a:latin typeface="微軟正黑體" panose="020B0604030504040204" pitchFamily="34" charset="-120"/>
                <a:ea typeface="微軟正黑體" panose="020B0604030504040204" pitchFamily="34" charset="-120"/>
                <a:cs typeface="Heiti TC Light"/>
              </a:rPr>
              <a:t>，往上</a:t>
            </a:r>
            <a:r>
              <a:rPr lang="zh-Hant" altLang="en-US" dirty="0">
                <a:solidFill>
                  <a:srgbClr val="FF0000"/>
                </a:solidFill>
                <a:latin typeface="微軟正黑體" panose="020B0604030504040204" pitchFamily="34" charset="-120"/>
                <a:ea typeface="微軟正黑體" panose="020B0604030504040204" pitchFamily="34" charset="-120"/>
                <a:cs typeface="Heiti TC Light"/>
              </a:rPr>
              <a:t>爬當局長</a:t>
            </a:r>
            <a:r>
              <a:rPr lang="zh-Hant" altLang="en-US" dirty="0">
                <a:latin typeface="微軟正黑體" panose="020B0604030504040204" pitchFamily="34" charset="-120"/>
                <a:ea typeface="微軟正黑體" panose="020B0604030504040204" pitchFamily="34" charset="-120"/>
                <a:cs typeface="Heiti TC Light"/>
              </a:rPr>
              <a:t>。</a:t>
            </a:r>
            <a:r>
              <a:rPr lang="en-US" altLang="zh-Hant" dirty="0">
                <a:latin typeface="微軟正黑體" panose="020B0604030504040204" pitchFamily="34" charset="-120"/>
                <a:ea typeface="微軟正黑體" panose="020B0604030504040204" pitchFamily="34" charset="-120"/>
                <a:cs typeface="Heiti TC Light"/>
              </a:rPr>
              <a:t>2000</a:t>
            </a:r>
            <a:r>
              <a:rPr lang="zh-Hant" altLang="en-US" dirty="0">
                <a:latin typeface="微軟正黑體" panose="020B0604030504040204" pitchFamily="34" charset="-120"/>
                <a:ea typeface="微軟正黑體" panose="020B0604030504040204" pitchFamily="34" charset="-120"/>
                <a:cs typeface="Heiti TC Light"/>
              </a:rPr>
              <a:t>年元月咸陽大法弟子去北京上訪</a:t>
            </a:r>
            <a:r>
              <a:rPr lang="zh-Hant" altLang="en-US" dirty="0" smtClean="0">
                <a:latin typeface="微軟正黑體" panose="020B0604030504040204" pitchFamily="34" charset="-120"/>
                <a:ea typeface="微軟正黑體" panose="020B0604030504040204" pitchFamily="34" charset="-120"/>
                <a:cs typeface="Heiti TC Light"/>
              </a:rPr>
              <a:t>，</a:t>
            </a:r>
            <a:r>
              <a:rPr lang="zh-TW" altLang="en-US" dirty="0">
                <a:latin typeface="微軟正黑體" panose="020B0604030504040204" pitchFamily="34" charset="-120"/>
                <a:ea typeface="微軟正黑體" panose="020B0604030504040204" pitchFamily="34" charset="-120"/>
                <a:cs typeface="Heiti TC Light"/>
              </a:rPr>
              <a:t>他</a:t>
            </a:r>
            <a:r>
              <a:rPr lang="zh-Hant" altLang="en-US" dirty="0" smtClean="0">
                <a:latin typeface="微軟正黑體" panose="020B0604030504040204" pitchFamily="34" charset="-120"/>
                <a:ea typeface="微軟正黑體" panose="020B0604030504040204" pitchFamily="34" charset="-120"/>
                <a:cs typeface="Heiti TC Light"/>
              </a:rPr>
              <a:t>去</a:t>
            </a:r>
            <a:r>
              <a:rPr lang="zh-Hant" altLang="en-US" dirty="0">
                <a:latin typeface="微軟正黑體" panose="020B0604030504040204" pitchFamily="34" charset="-120"/>
                <a:ea typeface="微軟正黑體" panose="020B0604030504040204" pitchFamily="34" charset="-120"/>
                <a:cs typeface="Heiti TC Light"/>
              </a:rPr>
              <a:t>北京接人，不僅打、罵學員，而且不給飯吃、不給水喝，並揚言對待法輪功學員不能心慈手軟、要狠</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endParaRPr lang="en-US" altLang="zh-Hant" dirty="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en-US" altLang="zh-Hant" dirty="0" smtClean="0">
                <a:latin typeface="微軟正黑體" panose="020B0604030504040204" pitchFamily="34" charset="-120"/>
                <a:ea typeface="微軟正黑體" panose="020B0604030504040204" pitchFamily="34" charset="-120"/>
                <a:cs typeface="Heiti TC Light"/>
              </a:rPr>
              <a:t>2000</a:t>
            </a:r>
            <a:r>
              <a:rPr lang="zh-Hant" altLang="en-US" dirty="0">
                <a:latin typeface="微軟正黑體" panose="020B0604030504040204" pitchFamily="34" charset="-120"/>
                <a:ea typeface="微軟正黑體" panose="020B0604030504040204" pitchFamily="34" charset="-120"/>
                <a:cs typeface="Heiti TC Light"/>
              </a:rPr>
              <a:t>年</a:t>
            </a:r>
            <a:r>
              <a:rPr lang="en-US" altLang="zh-Hant" dirty="0">
                <a:latin typeface="微軟正黑體" panose="020B0604030504040204" pitchFamily="34" charset="-120"/>
                <a:ea typeface="微軟正黑體" panose="020B0604030504040204" pitchFamily="34" charset="-120"/>
                <a:cs typeface="Heiti TC Light"/>
              </a:rPr>
              <a:t>7</a:t>
            </a:r>
            <a:r>
              <a:rPr lang="zh-Hant" altLang="en-US" dirty="0">
                <a:latin typeface="微軟正黑體" panose="020B0604030504040204" pitchFamily="34" charset="-120"/>
                <a:ea typeface="微軟正黑體" panose="020B0604030504040204" pitchFamily="34" charset="-120"/>
                <a:cs typeface="Heiti TC Light"/>
              </a:rPr>
              <a:t>、</a:t>
            </a:r>
            <a:r>
              <a:rPr lang="en-US" altLang="zh-Hant" dirty="0">
                <a:latin typeface="微軟正黑體" panose="020B0604030504040204" pitchFamily="34" charset="-120"/>
                <a:ea typeface="微軟正黑體" panose="020B0604030504040204" pitchFamily="34" charset="-120"/>
                <a:cs typeface="Heiti TC Light"/>
              </a:rPr>
              <a:t>8</a:t>
            </a:r>
            <a:r>
              <a:rPr lang="zh-Hant" altLang="en-US" dirty="0">
                <a:latin typeface="微軟正黑體" panose="020B0604030504040204" pitchFamily="34" charset="-120"/>
                <a:ea typeface="微軟正黑體" panose="020B0604030504040204" pitchFamily="34" charset="-120"/>
                <a:cs typeface="Heiti TC Light"/>
              </a:rPr>
              <a:t>月咸陽市人民路拓寬改造時，張烏明駕駛汽車栽入路溝中</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zh-Hant" altLang="en-US" dirty="0" smtClean="0">
                <a:latin typeface="微軟正黑體" panose="020B0604030504040204" pitchFamily="34" charset="-120"/>
                <a:ea typeface="微軟正黑體" panose="020B0604030504040204" pitchFamily="34" charset="-120"/>
                <a:cs typeface="Heiti TC Light"/>
              </a:rPr>
              <a:t>當時</a:t>
            </a:r>
            <a:r>
              <a:rPr lang="zh-Hant" altLang="en-US" dirty="0">
                <a:latin typeface="微軟正黑體" panose="020B0604030504040204" pitchFamily="34" charset="-120"/>
                <a:ea typeface="微軟正黑體" panose="020B0604030504040204" pitchFamily="34" charset="-120"/>
                <a:cs typeface="Heiti TC Light"/>
              </a:rPr>
              <a:t>重傷不省人事，差點成了植物人，雖搶救過來了，但仍留有後遺症</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zh-Hant" altLang="en-US" dirty="0" smtClean="0">
                <a:latin typeface="微軟正黑體" panose="020B0604030504040204" pitchFamily="34" charset="-120"/>
                <a:ea typeface="微軟正黑體" panose="020B0604030504040204" pitchFamily="34" charset="-120"/>
                <a:cs typeface="Heiti TC Light"/>
              </a:rPr>
              <a:t>往上</a:t>
            </a:r>
            <a:r>
              <a:rPr lang="zh-Hant" altLang="en-US" dirty="0">
                <a:latin typeface="微軟正黑體" panose="020B0604030504040204" pitchFamily="34" charset="-120"/>
                <a:ea typeface="微軟正黑體" panose="020B0604030504040204" pitchFamily="34" charset="-120"/>
                <a:cs typeface="Heiti TC Light"/>
              </a:rPr>
              <a:t>爬的美夢徹底破滅了</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明慧網</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2005</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年</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6</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月</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12</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日</a:t>
            </a:r>
            <a:r>
              <a:rPr lang="en-US" altLang="zh-TW" dirty="0">
                <a:solidFill>
                  <a:srgbClr val="00B050"/>
                </a:solidFill>
                <a:latin typeface="微軟正黑體" panose="020B0604030504040204" pitchFamily="34" charset="-120"/>
                <a:ea typeface="微軟正黑體" panose="020B0604030504040204" pitchFamily="34" charset="-120"/>
                <a:cs typeface="Heiti TC Light"/>
              </a:rPr>
              <a:t>】</a:t>
            </a:r>
            <a:endParaRPr dirty="0">
              <a:solidFill>
                <a:srgbClr val="00B050"/>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355184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4"/>
            <a:ext cx="2699778" cy="646331"/>
          </a:xfrm>
          <a:prstGeom prst="rect">
            <a:avLst/>
          </a:prstGeom>
          <a:noFill/>
        </p:spPr>
        <p:txBody>
          <a:bodyPr wrap="none" rtlCol="0">
            <a:spAutoFit/>
          </a:bodyPr>
          <a:lstStyle/>
          <a:p>
            <a:pPr fontAlgn="base"/>
            <a:r>
              <a:rPr lang="en-US" altLang="zh-TW" sz="3600" b="1" dirty="0" smtClean="0">
                <a:latin typeface="微軟正黑體" panose="020B0604030504040204" pitchFamily="34" charset="-120"/>
                <a:ea typeface="微軟正黑體" panose="020B0604030504040204" pitchFamily="34" charset="-120"/>
              </a:rPr>
              <a:t>13.</a:t>
            </a:r>
            <a:r>
              <a:rPr lang="zh-TW" altLang="en-US" sz="3600" b="1" dirty="0" smtClean="0">
                <a:latin typeface="微軟正黑體" panose="020B0604030504040204" pitchFamily="34" charset="-120"/>
                <a:ea typeface="微軟正黑體" panose="020B0604030504040204" pitchFamily="34" charset="-120"/>
              </a:rPr>
              <a:t>參與辦法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87781" y="980728"/>
            <a:ext cx="9036496" cy="3847207"/>
          </a:xfrm>
          <a:prstGeom prst="rect">
            <a:avLst/>
          </a:prstGeom>
        </p:spPr>
        <p:txBody>
          <a:bodyPr wrap="square">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案情說明：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2017/9/18~27</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播打兩周</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重點</a:t>
            </a:r>
            <a:r>
              <a:rPr lang="zh-TW" altLang="en-US" sz="2400" b="1" dirty="0" smtClean="0">
                <a:latin typeface="微軟正黑體" panose="020B0604030504040204" pitchFamily="34" charset="-120"/>
                <a:ea typeface="微軟正黑體" panose="020B0604030504040204" pitchFamily="34" charset="-120"/>
              </a:rPr>
              <a:t>號碼   撥打</a:t>
            </a:r>
            <a:r>
              <a:rPr lang="zh-TW" altLang="en-US" sz="2400" b="1" dirty="0">
                <a:latin typeface="微軟正黑體" panose="020B0604030504040204" pitchFamily="34" charset="-120"/>
                <a:ea typeface="微軟正黑體" panose="020B0604030504040204" pitchFamily="34" charset="-120"/>
              </a:rPr>
              <a:t>陝西</a:t>
            </a:r>
            <a:r>
              <a:rPr lang="zh-TW" altLang="en-US" sz="2400" b="1" dirty="0" smtClean="0">
                <a:latin typeface="微軟正黑體" panose="020B0604030504040204" pitchFamily="34" charset="-120"/>
                <a:ea typeface="微軟正黑體" panose="020B0604030504040204" pitchFamily="34" charset="-120"/>
              </a:rPr>
              <a:t>省專案</a:t>
            </a:r>
            <a:endParaRPr lang="en-US" altLang="zh-TW" sz="2400" b="1" dirty="0" smtClean="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銅川市發生數起毒害世人事件</a:t>
            </a:r>
          </a:p>
          <a:p>
            <a:r>
              <a:rPr lang="zh-TW" altLang="zh-TW" sz="2400" dirty="0">
                <a:latin typeface="微軟正黑體" panose="020B0604030504040204" pitchFamily="34" charset="-120"/>
                <a:ea typeface="微軟正黑體" panose="020B0604030504040204" pitchFamily="34" charset="-120"/>
              </a:rPr>
              <a:t>咸陽市咸陽日報法制週刊惡毒攻擊大法</a:t>
            </a:r>
          </a:p>
          <a:p>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smtClean="0">
                <a:solidFill>
                  <a:srgbClr val="0070C0"/>
                </a:solidFill>
                <a:latin typeface="微軟正黑體" panose="020B0604030504040204" pitchFamily="34" charset="-120"/>
                <a:ea typeface="微軟正黑體" panose="020B0604030504040204" pitchFamily="34" charset="-120"/>
              </a:rPr>
              <a:t>專案說明：</a:t>
            </a:r>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◎週一（</a:t>
            </a:r>
            <a:r>
              <a:rPr lang="en-US" altLang="zh-TW" sz="2000" dirty="0" smtClean="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18</a:t>
            </a:r>
            <a:r>
              <a:rPr lang="zh-TW" altLang="en-US" sz="2000" dirty="0" smtClean="0">
                <a:latin typeface="微軟正黑體" panose="020B0604030504040204" pitchFamily="34" charset="-120"/>
                <a:ea typeface="微軟正黑體" panose="020B0604030504040204" pitchFamily="34" charset="-120"/>
              </a:rPr>
              <a:t>日</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25</a:t>
            </a:r>
            <a:r>
              <a:rPr lang="zh-TW" altLang="en-US" sz="2000" dirty="0" smtClean="0">
                <a:latin typeface="微軟正黑體" panose="020B0604030504040204" pitchFamily="34" charset="-120"/>
                <a:ea typeface="微軟正黑體" panose="020B0604030504040204" pitchFamily="34" charset="-120"/>
              </a:rPr>
              <a:t>日</a:t>
            </a:r>
            <a:r>
              <a:rPr lang="zh-TW" altLang="en-US"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撥打重點號碼。</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上午時段</a:t>
            </a:r>
            <a:r>
              <a:rPr lang="en-US" altLang="zh-TW" sz="2000" dirty="0" smtClean="0">
                <a:latin typeface="微軟正黑體" panose="020B0604030504040204" pitchFamily="34" charset="-120"/>
                <a:ea typeface="微軟正黑體" panose="020B0604030504040204" pitchFamily="34" charset="-120"/>
              </a:rPr>
              <a:t>【101RTC</a:t>
            </a:r>
            <a:r>
              <a:rPr lang="zh-TW" altLang="en-US" sz="2000" dirty="0" smtClean="0">
                <a:latin typeface="微軟正黑體" panose="020B0604030504040204" pitchFamily="34" charset="-120"/>
                <a:ea typeface="微軟正黑體" panose="020B0604030504040204" pitchFamily="34" charset="-120"/>
              </a:rPr>
              <a:t>第一直播室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有現場撥打解析。</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其它時間</a:t>
            </a:r>
            <a:r>
              <a:rPr lang="en-US" altLang="zh-TW" sz="2000" dirty="0" smtClean="0">
                <a:latin typeface="微軟正黑體" panose="020B0604030504040204" pitchFamily="34" charset="-120"/>
                <a:ea typeface="微軟正黑體" panose="020B0604030504040204" pitchFamily="34" charset="-120"/>
              </a:rPr>
              <a:t>【104RTC</a:t>
            </a:r>
            <a:r>
              <a:rPr lang="zh-TW" altLang="en-US" sz="2000" dirty="0" smtClean="0">
                <a:latin typeface="微軟正黑體" panose="020B0604030504040204" pitchFamily="34" charset="-120"/>
                <a:ea typeface="微軟正黑體" panose="020B0604030504040204" pitchFamily="34" charset="-120"/>
              </a:rPr>
              <a:t>重點講真相直播室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每天都有同修值班，互相切磋共同撥打。</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245774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141" y="640913"/>
            <a:ext cx="8964488" cy="5847755"/>
          </a:xfrm>
          <a:prstGeom prst="rect">
            <a:avLst/>
          </a:prstGeom>
        </p:spPr>
        <p:txBody>
          <a:bodyPr wrap="square">
            <a:spAutoFit/>
          </a:bodyPr>
          <a:lstStyle/>
          <a:p>
            <a:r>
              <a:rPr lang="zh-TW" altLang="en-US" sz="2200" b="1" smtClean="0">
                <a:solidFill>
                  <a:srgbClr val="0070C0"/>
                </a:solidFill>
                <a:latin typeface="微軟正黑體" panose="020B0604030504040204" pitchFamily="34" charset="-120"/>
                <a:ea typeface="微軟正黑體" panose="020B0604030504040204" pitchFamily="34" charset="-120"/>
              </a:rPr>
              <a:t>您可根據自己的情況選擇領取以下號碼參與專案：</a:t>
            </a:r>
            <a:endParaRPr lang="en-US" altLang="zh-TW" sz="2400" dirty="0">
              <a:solidFill>
                <a:srgbClr val="7030A0"/>
              </a:solidFill>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 當地民眾：</a:t>
            </a:r>
            <a:endParaRPr lang="en-US" altLang="zh-TW" sz="2000" b="1" dirty="0" smtClean="0">
              <a:solidFill>
                <a:srgbClr val="7030A0"/>
              </a:solidFill>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55—</a:t>
            </a:r>
            <a:r>
              <a:rPr lang="zh-TW" altLang="en-US" smtClean="0">
                <a:latin typeface="微軟正黑體" panose="020B0604030504040204" pitchFamily="34" charset="-120"/>
                <a:ea typeface="微軟正黑體" panose="020B0604030504040204" pitchFamily="34" charset="-120"/>
              </a:rPr>
              <a:t>當地的</a:t>
            </a:r>
            <a:r>
              <a:rPr lang="en-US" altLang="zh-TW" smtClean="0">
                <a:latin typeface="微軟正黑體" panose="020B0604030504040204" pitchFamily="34" charset="-120"/>
                <a:ea typeface="微軟正黑體" panose="020B0604030504040204" pitchFamily="34" charset="-120"/>
              </a:rPr>
              <a:t>RTC</a:t>
            </a:r>
            <a:r>
              <a:rPr lang="zh-TW" altLang="en-US" smtClean="0">
                <a:latin typeface="微軟正黑體" panose="020B0604030504040204" pitchFamily="34" charset="-120"/>
                <a:ea typeface="微軟正黑體" panose="020B0604030504040204" pitchFamily="34" charset="-120"/>
              </a:rPr>
              <a:t>號碼（向當地民眾揭露當地邪惡）回饋到</a:t>
            </a:r>
            <a:r>
              <a:rPr lang="en-US" altLang="zh-TW" smtClean="0">
                <a:latin typeface="微軟正黑體" panose="020B0604030504040204" pitchFamily="34" charset="-120"/>
                <a:ea typeface="微軟正黑體" panose="020B0604030504040204" pitchFamily="34" charset="-120"/>
              </a:rPr>
              <a:t>【1002-rtc</a:t>
            </a:r>
            <a:r>
              <a:rPr lang="zh-TW" altLang="en-US" smtClean="0">
                <a:latin typeface="微軟正黑體" panose="020B0604030504040204" pitchFamily="34" charset="-120"/>
                <a:ea typeface="微軟正黑體" panose="020B0604030504040204" pitchFamily="34" charset="-120"/>
              </a:rPr>
              <a:t>普通號碼回饋平臺</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endParaRPr lang="en-US" altLang="zh-TW" sz="2000" b="1" dirty="0">
              <a:solidFill>
                <a:srgbClr val="0070C0"/>
              </a:solidFill>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 專案號碼：</a:t>
            </a:r>
            <a:r>
              <a:rPr lang="zh-TW" altLang="en-US" dirty="0">
                <a:latin typeface="微軟正黑體" panose="020B0604030504040204" pitchFamily="34" charset="-120"/>
                <a:ea typeface="微軟正黑體" panose="020B0604030504040204" pitchFamily="34" charset="-120"/>
              </a:rPr>
              <a:t/>
            </a:r>
            <a:br>
              <a:rPr lang="zh-TW" altLang="en-US" dirty="0">
                <a:latin typeface="微軟正黑體" panose="020B0604030504040204" pitchFamily="34" charset="-120"/>
                <a:ea typeface="微軟正黑體" panose="020B0604030504040204" pitchFamily="34" charset="-120"/>
              </a:rPr>
            </a:br>
            <a:r>
              <a:rPr lang="en-US" altLang="zh-TW">
                <a:latin typeface="微軟正黑體" panose="020B0604030504040204" pitchFamily="34" charset="-120"/>
                <a:ea typeface="微軟正黑體" panose="020B0604030504040204" pitchFamily="34" charset="-120"/>
              </a:rPr>
              <a:t>44-</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座機（白天撥打）請回饋到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重點號碼回饋平臺</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45--</a:t>
            </a:r>
            <a:r>
              <a:rPr lang="zh-TW" altLang="en-US" smtClean="0">
                <a:latin typeface="微軟正黑體" panose="020B0604030504040204" pitchFamily="34" charset="-120"/>
                <a:ea typeface="微軟正黑體" panose="020B0604030504040204" pitchFamily="34" charset="-120"/>
              </a:rPr>
              <a:t>手機（傍晚或晚間撥打）請回饋到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重點號碼回饋平臺</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重要座機特別號碼（請平時撥打重點的同修儘量先領</a:t>
            </a: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）請回饋到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明慧緊急案例回饋平臺</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重要手機特別號碼（請平時撥打重點的同修儘量先領</a:t>
            </a:r>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）請回饋到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明慧緊急案例回饋平臺</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 專案核心號碼：</a:t>
            </a:r>
            <a:r>
              <a:rPr lang="zh-TW" altLang="en-US"/>
              <a:t/>
            </a:r>
            <a:br>
              <a:rPr lang="zh-TW" altLang="en-US"/>
            </a:br>
            <a:r>
              <a:rPr lang="zh-TW" altLang="en-US" smtClean="0">
                <a:latin typeface="微軟正黑體" panose="020B0604030504040204" pitchFamily="34" charset="-120"/>
                <a:ea typeface="微軟正黑體" panose="020B0604030504040204" pitchFamily="34" charset="-120"/>
              </a:rPr>
              <a:t>專案核心號碼的撥打，主要是在安信平臺上領號。如有意願參加核心號碼撥打的同修請到</a:t>
            </a:r>
            <a:r>
              <a:rPr lang="en-US" altLang="zh-TW" smtClean="0">
                <a:latin typeface="微軟正黑體" panose="020B0604030504040204" pitchFamily="34" charset="-120"/>
                <a:ea typeface="微軟正黑體" panose="020B0604030504040204" pitchFamily="34" charset="-120"/>
              </a:rPr>
              <a:t>【104RTC</a:t>
            </a:r>
            <a:r>
              <a:rPr lang="zh-TW" altLang="en-US" smtClean="0">
                <a:latin typeface="微軟正黑體" panose="020B0604030504040204" pitchFamily="34" charset="-120"/>
                <a:ea typeface="微軟正黑體" panose="020B0604030504040204" pitchFamily="34" charset="-120"/>
              </a:rPr>
              <a:t>重點講真相直播室</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找當班負責同修，可讓負責同修將您加入到領號平臺。或請當班同修幫你領號，參與撥打。</a:t>
            </a:r>
          </a:p>
          <a:p>
            <a:endParaRPr lang="en-US" altLang="zh-TW" dirty="0" smtClean="0">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週三聯合專案（同一案情）：</a:t>
            </a:r>
            <a:r>
              <a:rPr lang="zh-TW" altLang="en-US" smtClean="0">
                <a:latin typeface="微軟正黑體" panose="020B0604030504040204" pitchFamily="34" charset="-120"/>
                <a:ea typeface="微軟正黑體" panose="020B0604030504040204" pitchFamily="34" charset="-120"/>
              </a:rPr>
              <a:t/>
            </a:r>
            <a:br>
              <a:rPr lang="zh-TW" altLang="en-US" smtClean="0">
                <a:latin typeface="微軟正黑體" panose="020B0604030504040204" pitchFamily="34" charset="-120"/>
                <a:ea typeface="微軟正黑體" panose="020B0604030504040204" pitchFamily="34" charset="-120"/>
              </a:rPr>
            </a:br>
            <a:r>
              <a:rPr lang="zh-TW" altLang="en-US" smtClean="0">
                <a:latin typeface="微軟正黑體" panose="020B0604030504040204" pitchFamily="34" charset="-120"/>
                <a:ea typeface="微軟正黑體" panose="020B0604030504040204" pitchFamily="34" charset="-120"/>
              </a:rPr>
              <a:t>聯合專案當天，聽了真相的號碼會自動上傳到</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號鍵領號平臺。在</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號鍵領號平臺裡的同修可自由領號參與撥打。請大家共同參與！</a:t>
            </a:r>
            <a:endParaRPr lang="zh-TW"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97293"/>
            <a:ext cx="2420856" cy="584775"/>
          </a:xfrm>
          <a:prstGeom prst="rect">
            <a:avLst/>
          </a:prstGeom>
        </p:spPr>
        <p:txBody>
          <a:bodyPr wrap="none">
            <a:spAutoFit/>
          </a:bodyPr>
          <a:lstStyle/>
          <a:p>
            <a:pPr fontAlgn="base"/>
            <a:r>
              <a:rPr lang="en-US" altLang="zh-TW" sz="3200" b="1" dirty="0" smtClean="0">
                <a:latin typeface="微軟正黑體" panose="020B0604030504040204" pitchFamily="34" charset="-120"/>
                <a:ea typeface="微軟正黑體" panose="020B0604030504040204" pitchFamily="34" charset="-120"/>
              </a:rPr>
              <a:t>14.</a:t>
            </a:r>
            <a:r>
              <a:rPr lang="zh-TW" altLang="en-US" sz="3200" b="1" dirty="0" smtClean="0">
                <a:latin typeface="微軟正黑體" panose="020B0604030504040204" pitchFamily="34" charset="-120"/>
                <a:ea typeface="微軟正黑體" panose="020B0604030504040204" pitchFamily="34" charset="-120"/>
              </a:rPr>
              <a:t>如何參與</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697606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9773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552" y="0"/>
            <a:ext cx="9135448" cy="1134036"/>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 name="矩形 1"/>
          <p:cNvSpPr/>
          <p:nvPr/>
        </p:nvSpPr>
        <p:spPr>
          <a:xfrm>
            <a:off x="307951" y="244117"/>
            <a:ext cx="8656537" cy="584775"/>
          </a:xfrm>
          <a:prstGeom prst="rect">
            <a:avLst/>
          </a:prstGeom>
        </p:spPr>
        <p:txBody>
          <a:bodyPr wrap="none">
            <a:spAutoFit/>
          </a:bodyPr>
          <a:lstStyle/>
          <a:p>
            <a:pPr fontAlgn="base"/>
            <a:r>
              <a:rPr lang="en-US" altLang="zh-TW" sz="3200" b="1" dirty="0" smtClean="0">
                <a:solidFill>
                  <a:srgbClr val="FFFF00"/>
                </a:solidFill>
                <a:latin typeface="微軟正黑體" panose="020B0604030504040204" pitchFamily="34" charset="-120"/>
                <a:ea typeface="微軟正黑體" panose="020B0604030504040204" pitchFamily="34" charset="-120"/>
              </a:rPr>
              <a:t>3.【</a:t>
            </a:r>
            <a:r>
              <a:rPr lang="zh-TW" altLang="en-US" sz="3200" b="1" dirty="0" smtClean="0">
                <a:solidFill>
                  <a:srgbClr val="FFFF00"/>
                </a:solidFill>
                <a:latin typeface="微軟正黑體" panose="020B0604030504040204" pitchFamily="34" charset="-120"/>
                <a:ea typeface="微軟正黑體" panose="020B0604030504040204" pitchFamily="34" charset="-120"/>
              </a:rPr>
              <a:t>明慧網</a:t>
            </a:r>
            <a:r>
              <a:rPr lang="en-US" altLang="zh-TW" sz="3200" b="1" dirty="0" smtClean="0">
                <a:solidFill>
                  <a:srgbClr val="FFFF00"/>
                </a:solidFill>
                <a:latin typeface="微軟正黑體" panose="020B0604030504040204" pitchFamily="34" charset="-120"/>
                <a:ea typeface="微軟正黑體" panose="020B0604030504040204" pitchFamily="34" charset="-120"/>
              </a:rPr>
              <a:t>】</a:t>
            </a:r>
            <a:r>
              <a:rPr lang="zh-TW" altLang="en-US" sz="3200" b="1" dirty="0" smtClean="0">
                <a:solidFill>
                  <a:srgbClr val="FFFF00"/>
                </a:solidFill>
                <a:latin typeface="微軟正黑體" panose="020B0604030504040204" pitchFamily="34" charset="-120"/>
                <a:ea typeface="微軟正黑體" panose="020B0604030504040204" pitchFamily="34" charset="-120"/>
              </a:rPr>
              <a:t>迫害</a:t>
            </a:r>
            <a:r>
              <a:rPr lang="zh-TW" altLang="en-US" sz="3200" b="1" dirty="0">
                <a:solidFill>
                  <a:srgbClr val="FFFF00"/>
                </a:solidFill>
                <a:latin typeface="微軟正黑體" panose="020B0604030504040204" pitchFamily="34" charset="-120"/>
                <a:ea typeface="微軟正黑體" panose="020B0604030504040204" pitchFamily="34" charset="-120"/>
              </a:rPr>
              <a:t>法輪功使</a:t>
            </a:r>
            <a:r>
              <a:rPr lang="en-US" altLang="zh-TW" sz="3200" b="1" dirty="0">
                <a:solidFill>
                  <a:srgbClr val="FFFF00"/>
                </a:solidFill>
                <a:latin typeface="微軟正黑體" panose="020B0604030504040204" pitchFamily="34" charset="-120"/>
                <a:ea typeface="微軟正黑體" panose="020B0604030504040204" pitchFamily="34" charset="-120"/>
              </a:rPr>
              <a:t>610</a:t>
            </a:r>
            <a:r>
              <a:rPr lang="zh-TW" altLang="en-US" sz="3200" b="1" dirty="0">
                <a:solidFill>
                  <a:srgbClr val="FFFF00"/>
                </a:solidFill>
                <a:latin typeface="微軟正黑體" panose="020B0604030504040204" pitchFamily="34" charset="-120"/>
                <a:ea typeface="微軟正黑體" panose="020B0604030504040204" pitchFamily="34" charset="-120"/>
              </a:rPr>
              <a:t>人員厭倦和恐懼</a:t>
            </a:r>
          </a:p>
        </p:txBody>
      </p:sp>
      <p:sp>
        <p:nvSpPr>
          <p:cNvPr id="3" name="矩形 2"/>
          <p:cNvSpPr/>
          <p:nvPr/>
        </p:nvSpPr>
        <p:spPr>
          <a:xfrm>
            <a:off x="251520" y="1340768"/>
            <a:ext cx="8712968" cy="5262979"/>
          </a:xfrm>
          <a:prstGeom prst="rect">
            <a:avLst/>
          </a:prstGeom>
        </p:spPr>
        <p:txBody>
          <a:bodyPr wrap="square">
            <a:spAutoFit/>
          </a:bodyPr>
          <a:lstStyle/>
          <a:p>
            <a:r>
              <a:rPr lang="en-US" altLang="zh-TW" sz="2400" dirty="0" smtClean="0">
                <a:latin typeface="微軟正黑體" panose="020B0604030504040204" pitchFamily="34" charset="-120"/>
                <a:ea typeface="微軟正黑體" panose="020B0604030504040204" pitchFamily="34" charset="-120"/>
              </a:rPr>
              <a:t>610</a:t>
            </a:r>
            <a:r>
              <a:rPr lang="zh-TW" altLang="en-US" sz="2400" dirty="0" smtClean="0">
                <a:latin typeface="微軟正黑體" panose="020B0604030504040204" pitchFamily="34" charset="-120"/>
                <a:ea typeface="微軟正黑體" panose="020B0604030504040204" pitchFamily="34" charset="-120"/>
              </a:rPr>
              <a:t>人員：我們</a:t>
            </a:r>
            <a:r>
              <a:rPr lang="zh-TW" altLang="en-US" sz="2400" dirty="0">
                <a:latin typeface="微軟正黑體" panose="020B0604030504040204" pitchFamily="34" charset="-120"/>
                <a:ea typeface="微軟正黑體" panose="020B0604030504040204" pitchFamily="34" charset="-120"/>
              </a:rPr>
              <a:t>去做這些</a:t>
            </a:r>
            <a:r>
              <a:rPr lang="zh-TW" altLang="en-US" sz="2400" dirty="0" smtClean="0">
                <a:latin typeface="微軟正黑體" panose="020B0604030504040204" pitchFamily="34" charset="-120"/>
                <a:ea typeface="微軟正黑體" panose="020B0604030504040204" pitchFamily="34" charset="-120"/>
              </a:rPr>
              <a:t>事</a:t>
            </a:r>
            <a:r>
              <a:rPr lang="en-US" altLang="zh-TW" sz="2400" dirty="0" smtClean="0">
                <a:solidFill>
                  <a:srgbClr val="C00000"/>
                </a:solidFill>
                <a:latin typeface="微軟正黑體" panose="020B0604030504040204" pitchFamily="34" charset="-120"/>
                <a:ea typeface="微軟正黑體" panose="020B0604030504040204" pitchFamily="34" charset="-120"/>
              </a:rPr>
              <a:t>(</a:t>
            </a:r>
            <a:r>
              <a:rPr lang="zh-TW" altLang="en-US" sz="2400" dirty="0" smtClean="0">
                <a:solidFill>
                  <a:srgbClr val="C00000"/>
                </a:solidFill>
                <a:latin typeface="微軟正黑體" panose="020B0604030504040204" pitchFamily="34" charset="-120"/>
                <a:ea typeface="微軟正黑體" panose="020B0604030504040204" pitchFamily="34" charset="-120"/>
              </a:rPr>
              <a:t>敲門行動</a:t>
            </a:r>
            <a:r>
              <a:rPr lang="en-US" altLang="zh-TW" sz="2400" dirty="0" smtClean="0">
                <a:solidFill>
                  <a:srgbClr val="C00000"/>
                </a:solidFill>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時</a:t>
            </a:r>
            <a:r>
              <a:rPr lang="zh-TW" altLang="en-US" sz="2400" dirty="0">
                <a:latin typeface="微軟正黑體" panose="020B0604030504040204" pitchFamily="34" charset="-120"/>
                <a:ea typeface="微軟正黑體" panose="020B0604030504040204" pitchFamily="34" charset="-120"/>
              </a:rPr>
              <a:t>人們都躲著我們，小區的人都斜眼看我們，我們得撒謊說是給他們辦社保的，騙著別人才能達到目的。胡錦濤、習近平也不下令停止迫害，就這麼沒完沒了，昧良心的幹這個迫害好人的工作，</a:t>
            </a:r>
            <a:r>
              <a:rPr lang="zh-TW" altLang="en-US" sz="2400" b="1" dirty="0">
                <a:solidFill>
                  <a:srgbClr val="0070C0"/>
                </a:solidFill>
                <a:latin typeface="微軟正黑體" panose="020B0604030504040204" pitchFamily="34" charset="-120"/>
                <a:ea typeface="微軟正黑體" panose="020B0604030504040204" pitchFamily="34" charset="-120"/>
              </a:rPr>
              <a:t>我覺得是在抱著個定時炸彈，說不定哪天就爆了，我也就毀了</a:t>
            </a:r>
            <a:r>
              <a:rPr lang="zh-TW" altLang="en-US" sz="2400" b="1" dirty="0" smtClean="0">
                <a:latin typeface="微軟正黑體" panose="020B0604030504040204" pitchFamily="34" charset="-120"/>
                <a:ea typeface="微軟正黑體" panose="020B0604030504040204" pitchFamily="34" charset="-120"/>
              </a:rPr>
              <a:t>。</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區</a:t>
            </a:r>
            <a:r>
              <a:rPr lang="en-US" altLang="zh-TW" sz="2400" dirty="0">
                <a:latin typeface="微軟正黑體" panose="020B0604030504040204" pitchFamily="34" charset="-120"/>
                <a:ea typeface="微軟正黑體" panose="020B0604030504040204" pitchFamily="34" charset="-120"/>
              </a:rPr>
              <a:t>610</a:t>
            </a:r>
            <a:r>
              <a:rPr lang="zh-TW" altLang="en-US" sz="2400" dirty="0">
                <a:latin typeface="微軟正黑體" panose="020B0604030504040204" pitchFamily="34" charset="-120"/>
                <a:ea typeface="微軟正黑體" panose="020B0604030504040204" pitchFamily="34" charset="-120"/>
              </a:rPr>
              <a:t>最近又有任務壓下來，要求對重點監控人上報，還要派專人盯著。我厭倦了這些，不想報。今天區</a:t>
            </a:r>
            <a:r>
              <a:rPr lang="en-US" altLang="zh-TW" sz="2400" dirty="0">
                <a:latin typeface="微軟正黑體" panose="020B0604030504040204" pitchFamily="34" charset="-120"/>
                <a:ea typeface="微軟正黑體" panose="020B0604030504040204" pitchFamily="34" charset="-120"/>
              </a:rPr>
              <a:t>610</a:t>
            </a:r>
            <a:r>
              <a:rPr lang="zh-TW" altLang="en-US" sz="2400" dirty="0">
                <a:latin typeface="微軟正黑體" panose="020B0604030504040204" pitchFamily="34" charset="-120"/>
                <a:ea typeface="微軟正黑體" panose="020B0604030504040204" pitchFamily="34" charset="-120"/>
              </a:rPr>
              <a:t>打電話批我了，我要有一點門路，我也就調走了，沒辦法，為了生存，在這裏受這窩囊氣。</a:t>
            </a:r>
            <a:r>
              <a:rPr lang="zh-TW" altLang="en-US" sz="2400" b="1" dirty="0">
                <a:solidFill>
                  <a:srgbClr val="0070C0"/>
                </a:solidFill>
                <a:latin typeface="微軟正黑體" panose="020B0604030504040204" pitchFamily="34" charset="-120"/>
                <a:ea typeface="微軟正黑體" panose="020B0604030504040204" pitchFamily="34" charset="-120"/>
              </a:rPr>
              <a:t>我看見聽見了積極參與迫害法輪功的人（說了一大串名字）一個個遭了惡報，</a:t>
            </a:r>
            <a:r>
              <a:rPr lang="zh-TW" altLang="en-US" sz="2400" dirty="0">
                <a:latin typeface="微軟正黑體" panose="020B0604030504040204" pitchFamily="34" charset="-120"/>
                <a:ea typeface="微軟正黑體" panose="020B0604030504040204" pitchFamily="34" charset="-120"/>
              </a:rPr>
              <a:t>現在還幹這些，我是信因果報應的人，我現在這個位置，幹了對不起良心，不幹怕丟工作。</a:t>
            </a:r>
            <a:r>
              <a:rPr lang="zh-TW" altLang="en-US" sz="2400" dirty="0">
                <a:solidFill>
                  <a:srgbClr val="C00000"/>
                </a:solidFill>
                <a:latin typeface="微軟正黑體" panose="020B0604030504040204" pitchFamily="34" charset="-120"/>
                <a:ea typeface="微軟正黑體" panose="020B0604030504040204" pitchFamily="34" charset="-120"/>
              </a:rPr>
              <a:t>幹著這些缺德的事，說不定哪天就要倒霉了，我在這裏就是等著</a:t>
            </a:r>
            <a:r>
              <a:rPr lang="zh-TW" altLang="en-US" sz="2400" dirty="0" smtClean="0">
                <a:solidFill>
                  <a:srgbClr val="C00000"/>
                </a:solidFill>
                <a:latin typeface="微軟正黑體" panose="020B0604030504040204" pitchFamily="34" charset="-120"/>
                <a:ea typeface="微軟正黑體" panose="020B0604030504040204" pitchFamily="34" charset="-120"/>
              </a:rPr>
              <a:t>遭殃</a:t>
            </a:r>
            <a:r>
              <a:rPr lang="en-US" altLang="zh-TW" sz="2400" dirty="0" smtClean="0">
                <a:solidFill>
                  <a:srgbClr val="C00000"/>
                </a:solidFill>
                <a:latin typeface="微軟正黑體" panose="020B0604030504040204" pitchFamily="34" charset="-120"/>
                <a:ea typeface="微軟正黑體" panose="020B0604030504040204" pitchFamily="34" charset="-120"/>
              </a:rPr>
              <a:t>….</a:t>
            </a:r>
            <a:endParaRPr lang="zh-TW" altLang="en-US" sz="2400"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7027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圖中高亮顯示的是陝西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78763"/>
            <a:ext cx="9178146" cy="1654093"/>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latin typeface="微軟正黑體" panose="020B0604030504040204" pitchFamily="34" charset="-120"/>
                <a:ea typeface="微軟正黑體" panose="020B0604030504040204" pitchFamily="34" charset="-120"/>
              </a:rPr>
              <a:t>陝西省</a:t>
            </a:r>
            <a:r>
              <a:rPr lang="en-US" altLang="zh-TW" sz="3200" b="1" dirty="0">
                <a:latin typeface="微軟正黑體" panose="020B0604030504040204" pitchFamily="34" charset="-120"/>
                <a:ea typeface="微軟正黑體" panose="020B0604030504040204" pitchFamily="34" charset="-120"/>
              </a:rPr>
              <a:t>-</a:t>
            </a: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專案</a:t>
            </a:r>
            <a:r>
              <a:rPr lang="zh-CN" altLang="zh-TW" sz="3200" b="1" dirty="0" smtClean="0">
                <a:latin typeface="微軟正黑體" panose="020B0604030504040204" pitchFamily="34" charset="-120"/>
                <a:ea typeface="微軟正黑體" panose="020B0604030504040204" pitchFamily="34" charset="-120"/>
              </a:rPr>
              <a:t>說明參考資料</a:t>
            </a:r>
            <a:endParaRPr lang="en-US" altLang="zh-CN" sz="3200" b="1" dirty="0" smtClean="0">
              <a:latin typeface="微軟正黑體" panose="020B0604030504040204" pitchFamily="34" charset="-120"/>
              <a:ea typeface="微軟正黑體" panose="020B0604030504040204" pitchFamily="34" charset="-120"/>
            </a:endParaRPr>
          </a:p>
          <a:p>
            <a:pPr algn="r"/>
            <a:endParaRPr lang="en-US" altLang="zh-TW" sz="2400" dirty="0" smtClean="0">
              <a:latin typeface="微軟正黑體" panose="020B0604030504040204" pitchFamily="34" charset="-120"/>
              <a:ea typeface="微軟正黑體" panose="020B0604030504040204" pitchFamily="34" charset="-120"/>
            </a:endParaRPr>
          </a:p>
          <a:p>
            <a:pPr algn="r"/>
            <a:r>
              <a:rPr lang="zh-TW" altLang="en-US" sz="2400" dirty="0" smtClean="0">
                <a:latin typeface="微軟正黑體" panose="020B0604030504040204" pitchFamily="34" charset="-120"/>
                <a:ea typeface="微軟正黑體" panose="020B0604030504040204" pitchFamily="34" charset="-120"/>
              </a:rPr>
              <a:t>播打日期</a:t>
            </a:r>
            <a:r>
              <a:rPr lang="zh-TW" altLang="en-US"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2017/9/18~27</a:t>
            </a:r>
            <a:r>
              <a:rPr lang="en-US" altLang="zh-TW" sz="2400" b="1" dirty="0" smtClean="0">
                <a:solidFill>
                  <a:schemeClr val="bg1"/>
                </a:solidFill>
                <a:latin typeface="微軟正黑體" panose="020B0604030504040204" pitchFamily="34" charset="-120"/>
                <a:ea typeface="微軟正黑體" panose="020B0604030504040204" pitchFamily="34" charset="-120"/>
              </a:rPr>
              <a:t>(</a:t>
            </a:r>
            <a:r>
              <a:rPr lang="zh-TW" altLang="en-US" sz="2400" b="1" dirty="0" smtClean="0">
                <a:solidFill>
                  <a:schemeClr val="bg1"/>
                </a:solidFill>
                <a:latin typeface="微軟正黑體" panose="020B0604030504040204" pitchFamily="34" charset="-120"/>
                <a:ea typeface="微軟正黑體" panose="020B0604030504040204" pitchFamily="34" charset="-120"/>
              </a:rPr>
              <a:t>播打兩周</a:t>
            </a:r>
            <a:r>
              <a:rPr lang="en-US" altLang="zh-TW" sz="2400" b="1" dirty="0" smtClean="0">
                <a:solidFill>
                  <a:schemeClr val="bg1"/>
                </a:solidFill>
                <a:latin typeface="微軟正黑體" panose="020B0604030504040204" pitchFamily="34" charset="-120"/>
                <a:ea typeface="微軟正黑體" panose="020B0604030504040204" pitchFamily="34" charset="-120"/>
              </a:rPr>
              <a:t>) </a:t>
            </a:r>
            <a:endParaRPr lang="zh-TW" altLang="en-US" sz="2400" dirty="0">
              <a:latin typeface="微軟正黑體" panose="020B0604030504040204" pitchFamily="34" charset="-120"/>
              <a:ea typeface="微軟正黑體" panose="020B0604030504040204" pitchFamily="34" charset="-120"/>
            </a:endParaRPr>
          </a:p>
        </p:txBody>
      </p:sp>
      <p:sp>
        <p:nvSpPr>
          <p:cNvPr id="2" name="矩形 1"/>
          <p:cNvSpPr/>
          <p:nvPr/>
        </p:nvSpPr>
        <p:spPr>
          <a:xfrm>
            <a:off x="296586" y="653787"/>
            <a:ext cx="497252" cy="830997"/>
          </a:xfrm>
          <a:prstGeom prst="rect">
            <a:avLst/>
          </a:prstGeom>
        </p:spPr>
        <p:txBody>
          <a:bodyPr wrap="none">
            <a:spAutoFit/>
          </a:bodyPr>
          <a:lstStyle/>
          <a:p>
            <a:r>
              <a:rPr lang="en-US" altLang="zh-TW" sz="4800" dirty="0">
                <a:solidFill>
                  <a:schemeClr val="bg1"/>
                </a:solidFill>
              </a:rPr>
              <a:t>4</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5076056"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TW" sz="3200" b="1" dirty="0" smtClean="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0"/>
            <a:ext cx="4285147" cy="646331"/>
          </a:xfrm>
          <a:prstGeom prst="rect">
            <a:avLst/>
          </a:prstGeom>
          <a:noFill/>
        </p:spPr>
        <p:txBody>
          <a:bodyPr wrap="none" rtlCol="0">
            <a:spAutoFit/>
          </a:bodyPr>
          <a:lstStyle/>
          <a:p>
            <a:r>
              <a:rPr lang="en-US" altLang="zh-TW" sz="3600" b="1" dirty="0" smtClean="0">
                <a:solidFill>
                  <a:schemeClr val="bg1"/>
                </a:solidFill>
                <a:latin typeface="微軟正黑體" panose="020B0604030504040204" pitchFamily="34" charset="-120"/>
                <a:ea typeface="微軟正黑體" panose="020B0604030504040204" pitchFamily="34" charset="-120"/>
              </a:rPr>
              <a:t>5-1.</a:t>
            </a:r>
            <a:r>
              <a:rPr lang="zh-TW" altLang="en-US" sz="3600" b="1" dirty="0" smtClean="0">
                <a:solidFill>
                  <a:schemeClr val="bg1"/>
                </a:solidFill>
                <a:latin typeface="微軟正黑體" panose="020B0604030504040204" pitchFamily="34" charset="-120"/>
                <a:ea typeface="微軟正黑體" panose="020B0604030504040204" pitchFamily="34" charset="-120"/>
              </a:rPr>
              <a:t>陝西省迫害情況</a:t>
            </a:r>
            <a:endParaRPr lang="zh-TW" altLang="en-US" sz="36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7504" y="1124744"/>
            <a:ext cx="3744416" cy="2800767"/>
          </a:xfrm>
          <a:prstGeom prst="rect">
            <a:avLst/>
          </a:prstGeom>
        </p:spPr>
        <p:txBody>
          <a:bodyPr wrap="square">
            <a:spAutoFit/>
          </a:bodyPr>
          <a:lstStyle/>
          <a:p>
            <a:r>
              <a:rPr lang="zh-CN" altLang="zh-TW" sz="2000" dirty="0" smtClean="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9</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13</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明慧資料館資料統計顯示，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迫害法輪功案例共計</a:t>
            </a:r>
            <a:r>
              <a:rPr lang="en-US" altLang="zh-CN" sz="2400" b="1" dirty="0" smtClean="0">
                <a:solidFill>
                  <a:srgbClr val="FFFF00"/>
                </a:solidFill>
                <a:latin typeface="微軟正黑體" panose="020B0604030504040204" pitchFamily="34" charset="-120"/>
                <a:ea typeface="微軟正黑體" panose="020B0604030504040204" pitchFamily="34" charset="-120"/>
              </a:rPr>
              <a:t>999</a:t>
            </a:r>
            <a:r>
              <a:rPr lang="zh-CN" altLang="zh-TW" sz="2000" dirty="0" smtClean="0">
                <a:solidFill>
                  <a:schemeClr val="bg1"/>
                </a:solidFill>
                <a:latin typeface="微軟正黑體" panose="020B0604030504040204" pitchFamily="34" charset="-120"/>
                <a:ea typeface="微軟正黑體" panose="020B0604030504040204" pitchFamily="34" charset="-120"/>
              </a:rPr>
              <a:t>例</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TW" altLang="en-US" sz="2000" dirty="0" smtClean="0">
                <a:solidFill>
                  <a:schemeClr val="bg1"/>
                </a:solidFill>
                <a:latin typeface="微軟正黑體" panose="020B0604030504040204" pitchFamily="34" charset="-120"/>
                <a:ea typeface="微軟正黑體" panose="020B0604030504040204" pitchFamily="34" charset="-120"/>
              </a:rPr>
              <a:t>直接</a:t>
            </a:r>
            <a:r>
              <a:rPr lang="zh-CN" altLang="zh-TW" sz="2000" dirty="0" smtClean="0">
                <a:solidFill>
                  <a:schemeClr val="bg1"/>
                </a:solidFill>
                <a:latin typeface="微軟正黑體" panose="020B0604030504040204" pitchFamily="34" charset="-120"/>
                <a:ea typeface="微軟正黑體" panose="020B0604030504040204" pitchFamily="34" charset="-120"/>
              </a:rPr>
              <a:t>受迫害人數</a:t>
            </a:r>
            <a:r>
              <a:rPr lang="en-US" altLang="zh-CN" sz="2400" b="1" dirty="0" smtClean="0">
                <a:solidFill>
                  <a:srgbClr val="FFFF00"/>
                </a:solidFill>
                <a:latin typeface="微軟正黑體" panose="020B0604030504040204" pitchFamily="34" charset="-120"/>
                <a:ea typeface="微軟正黑體" panose="020B0604030504040204" pitchFamily="34" charset="-120"/>
              </a:rPr>
              <a:t>1092</a:t>
            </a:r>
            <a:r>
              <a:rPr lang="zh-CN" altLang="zh-TW" sz="2000" dirty="0" smtClean="0">
                <a:solidFill>
                  <a:schemeClr val="bg1"/>
                </a:solidFill>
                <a:latin typeface="微軟正黑體" panose="020B0604030504040204" pitchFamily="34" charset="-120"/>
                <a:ea typeface="微軟正黑體" panose="020B0604030504040204" pitchFamily="34" charset="-120"/>
              </a:rPr>
              <a:t>人</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受迫害致死人數</a:t>
            </a:r>
            <a:r>
              <a:rPr lang="en-US" altLang="zh-CN" sz="2400" b="1" dirty="0" smtClean="0">
                <a:solidFill>
                  <a:srgbClr val="FFFF00"/>
                </a:solidFill>
                <a:latin typeface="微軟正黑體" panose="020B0604030504040204" pitchFamily="34" charset="-120"/>
                <a:ea typeface="微軟正黑體" panose="020B0604030504040204" pitchFamily="34" charset="-120"/>
              </a:rPr>
              <a:t>42</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p:txBody>
      </p:sp>
      <p:pic>
        <p:nvPicPr>
          <p:cNvPr id="1026" name="Picture 2" descr="相關圖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
            <a:ext cx="4067944"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83569" y="6309320"/>
            <a:ext cx="3312368" cy="497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solidFill>
                  <a:schemeClr val="bg1"/>
                </a:solidFill>
                <a:latin typeface="微軟正黑體" panose="020B0604030504040204" pitchFamily="34" charset="-120"/>
                <a:ea typeface="微軟正黑體" panose="020B0604030504040204" pitchFamily="34" charset="-120"/>
              </a:rPr>
              <a:t>真善忍美展：迫害中的堅定</a:t>
            </a:r>
            <a:endParaRPr lang="zh-TW" altLang="en-US"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02815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0" y="-1"/>
            <a:ext cx="9144000" cy="1052737"/>
            <a:chOff x="0" y="-1"/>
            <a:chExt cx="9144000" cy="1052737"/>
          </a:xfrm>
        </p:grpSpPr>
        <p:pic>
          <p:nvPicPr>
            <p:cNvPr id="8"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
              <a:ext cx="8014570"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5-2. </a:t>
              </a:r>
              <a:r>
                <a:rPr lang="zh-TW" altLang="en-US" sz="3200" b="1" dirty="0">
                  <a:solidFill>
                    <a:schemeClr val="bg1"/>
                  </a:solidFill>
                  <a:latin typeface="微軟正黑體" panose="020B0604030504040204" pitchFamily="34" charset="-120"/>
                  <a:ea typeface="微軟正黑體" panose="020B0604030504040204" pitchFamily="34" charset="-120"/>
                </a:rPr>
                <a:t>陝西</a:t>
              </a:r>
              <a:r>
                <a:rPr lang="zh-TW" altLang="en-US" sz="3200" b="1" dirty="0" smtClean="0">
                  <a:solidFill>
                    <a:schemeClr val="bg1"/>
                  </a:solidFill>
                  <a:latin typeface="微軟正黑體" panose="020B0604030504040204" pitchFamily="34" charset="-120"/>
                  <a:ea typeface="微軟正黑體" panose="020B0604030504040204" pitchFamily="34" charset="-120"/>
                </a:rPr>
                <a:t>省涉嫌活摘器官醫院名單</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10" name="矩形 9"/>
          <p:cNvSpPr/>
          <p:nvPr/>
        </p:nvSpPr>
        <p:spPr>
          <a:xfrm>
            <a:off x="327883" y="6021288"/>
            <a:ext cx="8255757" cy="584775"/>
          </a:xfrm>
          <a:prstGeom prst="rect">
            <a:avLst/>
          </a:prstGeom>
        </p:spPr>
        <p:txBody>
          <a:bodyPr wrap="square">
            <a:spAutoFit/>
          </a:bodyPr>
          <a:lstStyle/>
          <a:p>
            <a:r>
              <a:rPr lang="zh-TW" altLang="en-US" sz="1600" dirty="0">
                <a:latin typeface="微軟正黑體" panose="020B0604030504040204" pitchFamily="34" charset="-120"/>
                <a:ea typeface="微軟正黑體" panose="020B0604030504040204" pitchFamily="34" charset="-120"/>
              </a:rPr>
              <a:t>資料</a:t>
            </a:r>
            <a:r>
              <a:rPr lang="zh-TW" altLang="en-US" sz="1600" dirty="0" smtClean="0">
                <a:latin typeface="微軟正黑體" panose="020B0604030504040204" pitchFamily="34" charset="-120"/>
                <a:ea typeface="微軟正黑體" panose="020B0604030504040204" pitchFamily="34" charset="-120"/>
              </a:rPr>
              <a:t>來源：</a:t>
            </a:r>
            <a:r>
              <a:rPr lang="zh-CN" altLang="en-US" sz="1600" dirty="0" smtClean="0">
                <a:latin typeface="微軟正黑體" panose="020B0604030504040204" pitchFamily="34" charset="-120"/>
                <a:ea typeface="微軟正黑體" panose="020B0604030504040204" pitchFamily="34" charset="-120"/>
              </a:rPr>
              <a:t>追查國際公佈中共</a:t>
            </a:r>
            <a:r>
              <a:rPr lang="en-US" altLang="zh-CN" sz="1600" dirty="0" smtClean="0">
                <a:latin typeface="微軟正黑體" panose="020B0604030504040204" pitchFamily="34" charset="-120"/>
                <a:ea typeface="微軟正黑體" panose="020B0604030504040204" pitchFamily="34" charset="-120"/>
              </a:rPr>
              <a:t>788</a:t>
            </a:r>
            <a:r>
              <a:rPr lang="zh-CN" altLang="en-US" sz="1600" dirty="0" smtClean="0">
                <a:latin typeface="微軟正黑體" panose="020B0604030504040204" pitchFamily="34" charset="-120"/>
                <a:ea typeface="微軟正黑體" panose="020B0604030504040204" pitchFamily="34" charset="-120"/>
              </a:rPr>
              <a:t>家非軍隊系統醫療機構共</a:t>
            </a:r>
            <a:r>
              <a:rPr lang="en-US" altLang="zh-TW" sz="1600" b="1" dirty="0" smtClean="0"/>
              <a:t>7</a:t>
            </a:r>
            <a:r>
              <a:rPr lang="en-US" altLang="zh-TW" sz="1600" b="1" dirty="0"/>
              <a:t>, </a:t>
            </a:r>
            <a:r>
              <a:rPr lang="en-US" altLang="zh-TW" sz="1600" b="1" dirty="0" smtClean="0"/>
              <a:t>423</a:t>
            </a:r>
            <a:r>
              <a:rPr lang="zh-CN" altLang="en-US" sz="1600" dirty="0" smtClean="0">
                <a:latin typeface="微軟正黑體" panose="020B0604030504040204" pitchFamily="34" charset="-120"/>
                <a:ea typeface="微軟正黑體" panose="020B0604030504040204" pitchFamily="34" charset="-120"/>
              </a:rPr>
              <a:t>名醫務人員的追查名單</a:t>
            </a:r>
            <a:r>
              <a:rPr lang="en-US" altLang="zh-CN"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2014</a:t>
            </a:r>
            <a:r>
              <a:rPr lang="zh-CN" altLang="en-US" sz="1600" dirty="0">
                <a:latin typeface="微軟正黑體" panose="020B0604030504040204" pitchFamily="34" charset="-120"/>
                <a:ea typeface="微軟正黑體" panose="020B0604030504040204" pitchFamily="34" charset="-120"/>
              </a:rPr>
              <a:t>年</a:t>
            </a:r>
            <a:r>
              <a:rPr lang="en-US" altLang="zh-CN" sz="1600" dirty="0">
                <a:latin typeface="微軟正黑體" panose="020B0604030504040204" pitchFamily="34" charset="-120"/>
                <a:ea typeface="微軟正黑體" panose="020B0604030504040204" pitchFamily="34" charset="-120"/>
              </a:rPr>
              <a:t>12</a:t>
            </a:r>
            <a:r>
              <a:rPr lang="zh-CN" altLang="en-US" sz="1600" dirty="0">
                <a:latin typeface="微軟正黑體" panose="020B0604030504040204" pitchFamily="34" charset="-120"/>
                <a:ea typeface="微軟正黑體" panose="020B0604030504040204" pitchFamily="34" charset="-120"/>
              </a:rPr>
              <a:t>月</a:t>
            </a:r>
            <a:r>
              <a:rPr lang="en-US" altLang="zh-CN" sz="1600" dirty="0">
                <a:latin typeface="微軟正黑體" panose="020B0604030504040204" pitchFamily="34" charset="-120"/>
                <a:ea typeface="微軟正黑體" panose="020B0604030504040204" pitchFamily="34" charset="-120"/>
              </a:rPr>
              <a:t>26</a:t>
            </a:r>
            <a:r>
              <a:rPr lang="zh-CN" altLang="en-US" sz="1600" dirty="0">
                <a:latin typeface="微軟正黑體" panose="020B0604030504040204" pitchFamily="34" charset="-120"/>
                <a:ea typeface="微軟正黑體" panose="020B0604030504040204" pitchFamily="34" charset="-120"/>
              </a:rPr>
              <a:t>日</a:t>
            </a:r>
            <a:r>
              <a:rPr lang="en-US" altLang="zh-CN" sz="1600" dirty="0">
                <a:latin typeface="微軟正黑體" panose="020B0604030504040204" pitchFamily="34" charset="-120"/>
                <a:ea typeface="微軟正黑體" panose="020B0604030504040204" pitchFamily="34" charset="-120"/>
              </a:rPr>
              <a:t>)</a:t>
            </a:r>
            <a:r>
              <a:rPr lang="zh-CN" altLang="en-US"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http://</a:t>
            </a:r>
            <a:r>
              <a:rPr lang="en-US" altLang="zh-CN" sz="1600" dirty="0" smtClean="0">
                <a:latin typeface="微軟正黑體" panose="020B0604030504040204" pitchFamily="34" charset="-120"/>
                <a:ea typeface="微軟正黑體" panose="020B0604030504040204" pitchFamily="34" charset="-120"/>
              </a:rPr>
              <a:t>www.zhuichaguoji.org/node/45795</a:t>
            </a:r>
          </a:p>
        </p:txBody>
      </p:sp>
      <p:sp>
        <p:nvSpPr>
          <p:cNvPr id="2" name="矩形 1"/>
          <p:cNvSpPr/>
          <p:nvPr/>
        </p:nvSpPr>
        <p:spPr>
          <a:xfrm>
            <a:off x="229540" y="3284984"/>
            <a:ext cx="8510697" cy="1569660"/>
          </a:xfrm>
          <a:prstGeom prst="rect">
            <a:avLst/>
          </a:prstGeom>
          <a:ln>
            <a:solidFill>
              <a:srgbClr val="C00000"/>
            </a:solidFill>
          </a:ln>
        </p:spPr>
        <p:txBody>
          <a:bodyPr wrap="square">
            <a:spAutoFit/>
          </a:bodyPr>
          <a:lstStyle/>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年底，追查國際公佈了</a:t>
            </a:r>
            <a:r>
              <a:rPr lang="zh-TW" altLang="en-US" sz="2400" b="1" dirty="0" smtClean="0">
                <a:solidFill>
                  <a:srgbClr val="C00000"/>
                </a:solidFill>
                <a:latin typeface="微軟正黑體" panose="020B0604030504040204" pitchFamily="34" charset="-120"/>
                <a:ea typeface="微軟正黑體" panose="020B0604030504040204" pitchFamily="34" charset="-120"/>
              </a:rPr>
              <a:t>陝西</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涉嫌參與活摘法輪功學員器官的</a:t>
            </a:r>
            <a:r>
              <a:rPr lang="en-US" altLang="zh-TW" sz="2400" b="1" dirty="0" smtClean="0">
                <a:solidFill>
                  <a:srgbClr val="C00000"/>
                </a:solidFill>
                <a:latin typeface="微軟正黑體" panose="020B0604030504040204" pitchFamily="34" charset="-120"/>
                <a:ea typeface="微軟正黑體" panose="020B0604030504040204" pitchFamily="34" charset="-120"/>
              </a:rPr>
              <a:t>24</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醫院</a:t>
            </a:r>
            <a:r>
              <a:rPr lang="en-US" altLang="zh-TW" sz="2400" b="1" dirty="0" smtClean="0">
                <a:solidFill>
                  <a:srgbClr val="0070C0"/>
                </a:solidFill>
                <a:latin typeface="微軟正黑體" panose="020B0604030504040204" pitchFamily="34" charset="-120"/>
                <a:ea typeface="微軟正黑體" panose="020B0604030504040204" pitchFamily="34" charset="-120"/>
              </a:rPr>
              <a:t>(</a:t>
            </a:r>
            <a:r>
              <a:rPr lang="zh-TW" altLang="en-US" sz="2400" b="1" dirty="0" smtClean="0">
                <a:solidFill>
                  <a:srgbClr val="0070C0"/>
                </a:solidFill>
                <a:latin typeface="微軟正黑體" panose="020B0604030504040204" pitchFamily="34" charset="-120"/>
                <a:ea typeface="微軟正黑體" panose="020B0604030504040204" pitchFamily="34" charset="-120"/>
              </a:rPr>
              <a:t>占全國</a:t>
            </a:r>
            <a:r>
              <a:rPr lang="en-US" altLang="zh-TW" sz="2400" b="1" dirty="0" smtClean="0">
                <a:solidFill>
                  <a:srgbClr val="C00000"/>
                </a:solidFill>
                <a:latin typeface="微軟正黑體" panose="020B0604030504040204" pitchFamily="34" charset="-120"/>
                <a:ea typeface="微軟正黑體" panose="020B0604030504040204" pitchFamily="34" charset="-120"/>
              </a:rPr>
              <a:t>2.8%</a:t>
            </a:r>
            <a:r>
              <a:rPr lang="en-US" altLang="zh-TW" sz="2400" b="1" dirty="0" smtClean="0">
                <a:solidFill>
                  <a:srgbClr val="0070C0"/>
                </a:solidFill>
                <a:latin typeface="微軟正黑體" panose="020B0604030504040204" pitchFamily="34" charset="-120"/>
                <a:ea typeface="微軟正黑體" panose="020B0604030504040204" pitchFamily="34" charset="-120"/>
              </a:rPr>
              <a:t>)</a:t>
            </a:r>
            <a:r>
              <a:rPr lang="zh-TW" altLang="en-US" sz="2400" b="1" dirty="0" smtClean="0">
                <a:solidFill>
                  <a:srgbClr val="0070C0"/>
                </a:solidFill>
                <a:latin typeface="微軟正黑體" panose="020B0604030504040204" pitchFamily="34" charset="-120"/>
                <a:ea typeface="微軟正黑體" panose="020B0604030504040204" pitchFamily="34" charset="-120"/>
              </a:rPr>
              <a:t>、</a:t>
            </a:r>
            <a:r>
              <a:rPr lang="en-US" altLang="zh-CN" sz="2400" dirty="0" smtClean="0"/>
              <a:t> </a:t>
            </a:r>
            <a:r>
              <a:rPr lang="en-US" altLang="zh-CN" sz="2400" b="1" dirty="0" smtClean="0">
                <a:solidFill>
                  <a:srgbClr val="C00000"/>
                </a:solidFill>
                <a:latin typeface="微軟正黑體" panose="020B0604030504040204" pitchFamily="34" charset="-120"/>
                <a:ea typeface="微軟正黑體" panose="020B0604030504040204" pitchFamily="34" charset="-120"/>
              </a:rPr>
              <a:t>139</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醫務人員</a:t>
            </a:r>
            <a:r>
              <a:rPr lang="zh-TW" altLang="en-US" sz="2400" dirty="0" smtClean="0">
                <a:latin typeface="微軟正黑體" panose="020B0604030504040204" pitchFamily="34" charset="-120"/>
                <a:ea typeface="微軟正黑體" panose="020B0604030504040204" pitchFamily="34" charset="-120"/>
              </a:rPr>
              <a:t>名單，並將他們立案追查。</a:t>
            </a:r>
            <a:endParaRPr lang="en-US" altLang="zh-TW" sz="2400" dirty="0" smtClean="0">
              <a:latin typeface="微軟正黑體" panose="020B0604030504040204" pitchFamily="34" charset="-120"/>
              <a:ea typeface="微軟正黑體" panose="020B0604030504040204" pitchFamily="34" charset="-120"/>
            </a:endParaRPr>
          </a:p>
        </p:txBody>
      </p:sp>
      <p:sp>
        <p:nvSpPr>
          <p:cNvPr id="3" name="矩形 2"/>
          <p:cNvSpPr/>
          <p:nvPr/>
        </p:nvSpPr>
        <p:spPr>
          <a:xfrm>
            <a:off x="171285" y="1484784"/>
            <a:ext cx="8568952" cy="1200329"/>
          </a:xfrm>
          <a:prstGeom prst="rect">
            <a:avLst/>
          </a:prstGeom>
          <a:ln>
            <a:solidFill>
              <a:srgbClr val="C00000"/>
            </a:solidFill>
          </a:ln>
        </p:spPr>
        <p:txBody>
          <a:bodyPr wrap="square">
            <a:spAutoFit/>
          </a:bodyPr>
          <a:lstStyle/>
          <a:p>
            <a:endParaRPr lang="en-US" altLang="zh-CN" sz="2400" dirty="0" smtClean="0">
              <a:latin typeface="微軟正黑體" panose="020B0604030504040204" pitchFamily="34" charset="-120"/>
              <a:ea typeface="微軟正黑體" panose="020B0604030504040204" pitchFamily="34" charset="-120"/>
            </a:endParaRPr>
          </a:p>
          <a:p>
            <a:r>
              <a:rPr lang="zh-CN" altLang="en-US" sz="2400" dirty="0" smtClean="0">
                <a:latin typeface="微軟正黑體" panose="020B0604030504040204" pitchFamily="34" charset="-120"/>
                <a:ea typeface="微軟正黑體" panose="020B0604030504040204" pitchFamily="34" charset="-120"/>
              </a:rPr>
              <a:t>據追查國際查證，截至</a:t>
            </a:r>
            <a:r>
              <a:rPr lang="en-US" altLang="zh-CN" sz="2400" dirty="0" smtClean="0">
                <a:latin typeface="微軟正黑體" panose="020B0604030504040204" pitchFamily="34" charset="-120"/>
                <a:ea typeface="微軟正黑體" panose="020B0604030504040204" pitchFamily="34" charset="-120"/>
              </a:rPr>
              <a:t>2016</a:t>
            </a:r>
            <a:r>
              <a:rPr lang="zh-CN" altLang="en-US" sz="2400" dirty="0">
                <a:latin typeface="微軟正黑體" panose="020B0604030504040204" pitchFamily="34" charset="-120"/>
                <a:ea typeface="微軟正黑體" panose="020B0604030504040204" pitchFamily="34" charset="-120"/>
              </a:rPr>
              <a:t>年</a:t>
            </a:r>
            <a:r>
              <a:rPr lang="en-US" altLang="zh-CN" sz="2400" dirty="0">
                <a:latin typeface="微軟正黑體" panose="020B0604030504040204" pitchFamily="34" charset="-120"/>
                <a:ea typeface="微軟正黑體" panose="020B0604030504040204" pitchFamily="34" charset="-120"/>
              </a:rPr>
              <a:t>7</a:t>
            </a:r>
            <a:r>
              <a:rPr lang="zh-CN" altLang="en-US" sz="2400" dirty="0">
                <a:latin typeface="微軟正黑體" panose="020B0604030504040204" pitchFamily="34" charset="-120"/>
                <a:ea typeface="微軟正黑體" panose="020B0604030504040204" pitchFamily="34" charset="-120"/>
              </a:rPr>
              <a:t>月</a:t>
            </a:r>
            <a:r>
              <a:rPr lang="en-US" altLang="zh-CN" sz="2400" dirty="0" smtClean="0">
                <a:latin typeface="微軟正黑體" panose="020B0604030504040204" pitchFamily="34" charset="-120"/>
                <a:ea typeface="微軟正黑體" panose="020B0604030504040204" pitchFamily="34" charset="-120"/>
              </a:rPr>
              <a:t>10</a:t>
            </a:r>
            <a:r>
              <a:rPr lang="zh-CN" altLang="en-US" sz="2400" dirty="0" smtClean="0">
                <a:latin typeface="微軟正黑體" panose="020B0604030504040204" pitchFamily="34" charset="-120"/>
                <a:ea typeface="微軟正黑體" panose="020B0604030504040204" pitchFamily="34" charset="-120"/>
              </a:rPr>
              <a:t>日，中國大陸涉嫌活摘法輪功學員器官的移植醫院就有</a:t>
            </a:r>
            <a:r>
              <a:rPr lang="en-US" altLang="zh-CN" sz="2400" b="1" dirty="0" smtClean="0">
                <a:solidFill>
                  <a:srgbClr val="C00000"/>
                </a:solidFill>
                <a:latin typeface="微軟正黑體" panose="020B0604030504040204" pitchFamily="34" charset="-120"/>
                <a:ea typeface="微軟正黑體" panose="020B0604030504040204" pitchFamily="34" charset="-120"/>
              </a:rPr>
              <a:t>891</a:t>
            </a:r>
            <a:r>
              <a:rPr lang="zh-CN" altLang="en-US" sz="2400" b="1" dirty="0" smtClean="0">
                <a:solidFill>
                  <a:srgbClr val="C00000"/>
                </a:solidFill>
                <a:latin typeface="微軟正黑體" panose="020B0604030504040204" pitchFamily="34" charset="-120"/>
                <a:ea typeface="微軟正黑體" panose="020B0604030504040204" pitchFamily="34" charset="-120"/>
              </a:rPr>
              <a:t>家</a:t>
            </a:r>
            <a:r>
              <a:rPr lang="zh-CN" altLang="en-US" sz="2400" dirty="0" smtClean="0">
                <a:latin typeface="微軟正黑體" panose="020B0604030504040204" pitchFamily="34" charset="-120"/>
                <a:ea typeface="微軟正黑體" panose="020B0604030504040204" pitchFamily="34" charset="-120"/>
              </a:rPr>
              <a:t>、器官移植醫生</a:t>
            </a:r>
            <a:r>
              <a:rPr lang="en-US" altLang="zh-CN" sz="2400" b="1" dirty="0" smtClean="0">
                <a:solidFill>
                  <a:srgbClr val="C00000"/>
                </a:solidFill>
                <a:latin typeface="微軟正黑體" panose="020B0604030504040204" pitchFamily="34" charset="-120"/>
                <a:ea typeface="微軟正黑體" panose="020B0604030504040204" pitchFamily="34" charset="-120"/>
              </a:rPr>
              <a:t>9519</a:t>
            </a:r>
            <a:r>
              <a:rPr lang="zh-CN" altLang="en-US" sz="2400" b="1" dirty="0">
                <a:solidFill>
                  <a:srgbClr val="C00000"/>
                </a:solidFill>
                <a:latin typeface="微軟正黑體" panose="020B0604030504040204" pitchFamily="34" charset="-120"/>
                <a:ea typeface="微軟正黑體" panose="020B0604030504040204" pitchFamily="34" charset="-120"/>
              </a:rPr>
              <a:t>人</a:t>
            </a:r>
            <a:r>
              <a:rPr lang="zh-CN" altLang="en-US" sz="2400" dirty="0">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sp>
        <p:nvSpPr>
          <p:cNvPr id="4" name="矩形 3"/>
          <p:cNvSpPr/>
          <p:nvPr/>
        </p:nvSpPr>
        <p:spPr>
          <a:xfrm>
            <a:off x="467544" y="1196752"/>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全中國</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7544" y="2996952"/>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陝西省</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07769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6512" y="116632"/>
            <a:ext cx="8459367" cy="646331"/>
          </a:xfrm>
          <a:prstGeom prst="rect">
            <a:avLst/>
          </a:prstGeom>
        </p:spPr>
        <p:txBody>
          <a:bodyPr wrap="none">
            <a:spAutoFit/>
          </a:bodyPr>
          <a:lstStyle/>
          <a:p>
            <a:pPr fontAlgn="base"/>
            <a:r>
              <a:rPr lang="en-US" altLang="zh-CN" sz="3600" b="1" dirty="0" smtClean="0">
                <a:latin typeface="微軟正黑體" panose="020B0604030504040204" pitchFamily="34" charset="-120"/>
                <a:ea typeface="微軟正黑體" panose="020B0604030504040204" pitchFamily="34" charset="-120"/>
              </a:rPr>
              <a:t>5-3. </a:t>
            </a:r>
            <a:r>
              <a:rPr lang="zh-CN" altLang="en-US" sz="3600" b="1" dirty="0" smtClean="0">
                <a:latin typeface="微軟正黑體" panose="020B0604030504040204" pitchFamily="34" charset="-120"/>
                <a:ea typeface="微軟正黑體" panose="020B0604030504040204" pitchFamily="34" charset="-120"/>
              </a:rPr>
              <a:t>陕</a:t>
            </a:r>
            <a:r>
              <a:rPr lang="zh-CN" altLang="en-US" sz="3600" b="1" dirty="0">
                <a:latin typeface="微軟正黑體" panose="020B0604030504040204" pitchFamily="34" charset="-120"/>
                <a:ea typeface="微軟正黑體" panose="020B0604030504040204" pitchFamily="34" charset="-120"/>
              </a:rPr>
              <a:t>西“</a:t>
            </a:r>
            <a:r>
              <a:rPr lang="en-US" altLang="zh-CN" sz="3600" b="1" dirty="0">
                <a:latin typeface="微軟正黑體" panose="020B0604030504040204" pitchFamily="34" charset="-120"/>
                <a:ea typeface="微軟正黑體" panose="020B0604030504040204" pitchFamily="34" charset="-120"/>
              </a:rPr>
              <a:t>610”</a:t>
            </a:r>
            <a:r>
              <a:rPr lang="zh-CN" altLang="en-US" sz="3600" b="1" dirty="0">
                <a:latin typeface="微軟正黑體" panose="020B0604030504040204" pitchFamily="34" charset="-120"/>
                <a:ea typeface="微軟正黑體" panose="020B0604030504040204" pitchFamily="34" charset="-120"/>
              </a:rPr>
              <a:t>近期多地造谣毒害百姓</a:t>
            </a:r>
          </a:p>
        </p:txBody>
      </p:sp>
      <p:sp>
        <p:nvSpPr>
          <p:cNvPr id="8" name="矩形 7"/>
          <p:cNvSpPr/>
          <p:nvPr/>
        </p:nvSpPr>
        <p:spPr>
          <a:xfrm>
            <a:off x="231196" y="980728"/>
            <a:ext cx="8712968" cy="2893100"/>
          </a:xfrm>
          <a:prstGeom prst="rect">
            <a:avLst/>
          </a:prstGeom>
        </p:spPr>
        <p:txBody>
          <a:bodyPr wrap="square">
            <a:spAutoFit/>
          </a:bodyPr>
          <a:lstStyle/>
          <a:p>
            <a:r>
              <a:rPr lang="zh-CN" altLang="en-US" sz="2000" dirty="0">
                <a:latin typeface="微軟正黑體" panose="020B0604030504040204" pitchFamily="34" charset="-120"/>
                <a:ea typeface="微軟正黑體" panose="020B0604030504040204" pitchFamily="34" charset="-120"/>
              </a:rPr>
              <a:t>陕西邪恶“</a:t>
            </a:r>
            <a:r>
              <a:rPr lang="en-US" altLang="zh-CN" sz="2000" dirty="0">
                <a:latin typeface="微軟正黑體" panose="020B0604030504040204" pitchFamily="34" charset="-120"/>
                <a:ea typeface="微軟正黑體" panose="020B0604030504040204" pitchFamily="34" charset="-120"/>
              </a:rPr>
              <a:t>610”</a:t>
            </a:r>
            <a:r>
              <a:rPr lang="zh-CN" altLang="en-US" sz="2000" dirty="0">
                <a:latin typeface="微軟正黑體" panose="020B0604030504040204" pitchFamily="34" charset="-120"/>
                <a:ea typeface="微軟正黑體" panose="020B0604030504040204" pitchFamily="34" charset="-120"/>
              </a:rPr>
              <a:t>（“</a:t>
            </a:r>
            <a:r>
              <a:rPr lang="zh-CN" altLang="en-US" sz="2000" dirty="0" smtClean="0">
                <a:latin typeface="微軟正黑體" panose="020B0604030504040204" pitchFamily="34" charset="-120"/>
                <a:ea typeface="微軟正黑體" panose="020B0604030504040204" pitchFamily="34" charset="-120"/>
              </a:rPr>
              <a:t>防</a:t>
            </a:r>
            <a:r>
              <a:rPr lang="zh-TW" altLang="en-US" sz="2000" dirty="0">
                <a:latin typeface="微軟正黑體" panose="020B0604030504040204" pitchFamily="34" charset="-120"/>
                <a:ea typeface="微軟正黑體" panose="020B0604030504040204" pitchFamily="34" charset="-120"/>
              </a:rPr>
              <a:t>範</a:t>
            </a:r>
            <a:r>
              <a:rPr lang="zh-CN" altLang="en-US" sz="2000" dirty="0" smtClean="0">
                <a:latin typeface="微軟正黑體" panose="020B0604030504040204" pitchFamily="34" charset="-120"/>
                <a:ea typeface="微軟正黑體" panose="020B0604030504040204" pitchFamily="34" charset="-120"/>
              </a:rPr>
              <a:t>办”）</a:t>
            </a:r>
            <a:r>
              <a:rPr lang="zh-CN" altLang="en-US" sz="2000" dirty="0">
                <a:latin typeface="微軟正黑體" panose="020B0604030504040204" pitchFamily="34" charset="-120"/>
                <a:ea typeface="微軟正黑體" panose="020B0604030504040204" pitchFamily="34" charset="-120"/>
              </a:rPr>
              <a:t>大量鼓噪造谣，在</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西安市</a:t>
            </a:r>
            <a:r>
              <a:rPr lang="zh-CN" altLang="en-US" sz="2000" dirty="0">
                <a:latin typeface="微軟正黑體" panose="020B0604030504040204" pitchFamily="34" charset="-120"/>
                <a:ea typeface="微軟正黑體" panose="020B0604030504040204" pitchFamily="34" charset="-120"/>
              </a:rPr>
              <a:t>雁塔区</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zh-CN" altLang="en-US" sz="2000" b="1" dirty="0" smtClean="0">
                <a:solidFill>
                  <a:schemeClr val="accent6">
                    <a:lumMod val="50000"/>
                  </a:schemeClr>
                </a:solidFill>
                <a:latin typeface="微軟正黑體" panose="020B0604030504040204" pitchFamily="34" charset="-120"/>
                <a:ea typeface="微軟正黑體" panose="020B0604030504040204" pitchFamily="34" charset="-120"/>
              </a:rPr>
              <a:t>铜</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川市</a:t>
            </a:r>
            <a:r>
              <a:rPr lang="zh-CN" altLang="en-US" sz="2000" dirty="0">
                <a:latin typeface="微軟正黑體" panose="020B0604030504040204" pitchFamily="34" charset="-120"/>
                <a:ea typeface="微軟正黑體" panose="020B0604030504040204" pitchFamily="34" charset="-120"/>
              </a:rPr>
              <a:t>耀州区、</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安康市</a:t>
            </a:r>
            <a:r>
              <a:rPr lang="zh-CN" altLang="en-US" sz="2000" dirty="0">
                <a:latin typeface="微軟正黑體" panose="020B0604030504040204" pitchFamily="34" charset="-120"/>
                <a:ea typeface="微軟正黑體" panose="020B0604030504040204" pitchFamily="34" charset="-120"/>
              </a:rPr>
              <a:t>汉滨区、</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汉中市</a:t>
            </a:r>
            <a:r>
              <a:rPr lang="zh-CN" altLang="en-US" sz="2000" dirty="0">
                <a:latin typeface="微軟正黑體" panose="020B0604030504040204" pitchFamily="34" charset="-120"/>
                <a:ea typeface="微軟正黑體" panose="020B0604030504040204" pitchFamily="34" charset="-120"/>
              </a:rPr>
              <a:t>、</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渭南市</a:t>
            </a:r>
            <a:r>
              <a:rPr lang="zh-CN" altLang="en-US" sz="2000" dirty="0">
                <a:latin typeface="微軟正黑體" panose="020B0604030504040204" pitchFamily="34" charset="-120"/>
                <a:ea typeface="微軟正黑體" panose="020B0604030504040204" pitchFamily="34" charset="-120"/>
              </a:rPr>
              <a:t>白水县</a:t>
            </a:r>
            <a:r>
              <a:rPr lang="zh-CN" altLang="en-US" sz="2000" dirty="0" smtClean="0">
                <a:latin typeface="微軟正黑體" panose="020B0604030504040204" pitchFamily="34" charset="-120"/>
                <a:ea typeface="微軟正黑體" panose="020B0604030504040204" pitchFamily="34" charset="-120"/>
              </a:rPr>
              <a:t>、</a:t>
            </a:r>
            <a:r>
              <a:rPr lang="zh-CN" altLang="en-US" sz="2000" b="1" dirty="0" smtClean="0">
                <a:solidFill>
                  <a:schemeClr val="accent6">
                    <a:lumMod val="50000"/>
                  </a:schemeClr>
                </a:solidFill>
                <a:latin typeface="微軟正黑體" panose="020B0604030504040204" pitchFamily="34" charset="-120"/>
                <a:ea typeface="微軟正黑體" panose="020B0604030504040204" pitchFamily="34" charset="-120"/>
              </a:rPr>
              <a:t>咸</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阳市</a:t>
            </a:r>
            <a:r>
              <a:rPr lang="zh-CN" altLang="en-US" sz="2000" dirty="0">
                <a:latin typeface="微軟正黑體" panose="020B0604030504040204" pitchFamily="34" charset="-120"/>
                <a:ea typeface="微軟正黑體" panose="020B0604030504040204" pitchFamily="34" charset="-120"/>
              </a:rPr>
              <a:t>淳化</a:t>
            </a:r>
            <a:r>
              <a:rPr lang="zh-CN" altLang="en-US" sz="2000" dirty="0" smtClean="0">
                <a:latin typeface="微軟正黑體" panose="020B0604030504040204" pitchFamily="34" charset="-120"/>
                <a:ea typeface="微軟正黑體" panose="020B0604030504040204" pitchFamily="34" charset="-120"/>
              </a:rPr>
              <a:t>县</a:t>
            </a:r>
            <a:endParaRPr lang="en-US" altLang="zh-CN" sz="2000" dirty="0" smtClean="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等</a:t>
            </a:r>
            <a:r>
              <a:rPr lang="zh-CN" altLang="en-US" sz="2000" dirty="0">
                <a:latin typeface="微軟正黑體" panose="020B0604030504040204" pitchFamily="34" charset="-120"/>
                <a:ea typeface="微軟正黑體" panose="020B0604030504040204" pitchFamily="34" charset="-120"/>
              </a:rPr>
              <a:t>地多次组织煽动</a:t>
            </a:r>
            <a:r>
              <a:rPr lang="zh-CN" altLang="en-US" sz="2000" dirty="0" smtClean="0">
                <a:latin typeface="微軟正黑體" panose="020B0604030504040204" pitchFamily="34" charset="-120"/>
                <a:ea typeface="微軟正黑體" panose="020B0604030504040204" pitchFamily="34" charset="-120"/>
              </a:rPr>
              <a:t>仇恨</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r>
              <a:rPr lang="zh-CN" altLang="en-US" dirty="0">
                <a:latin typeface="微軟正黑體" panose="020B0604030504040204" pitchFamily="34" charset="-120"/>
                <a:ea typeface="微軟正黑體" panose="020B0604030504040204" pitchFamily="34" charset="-120"/>
              </a:rPr>
              <a:t>在全国各地陆续出现无罪释放法轮功学员的大形势下，陕西省“</a:t>
            </a:r>
            <a:r>
              <a:rPr lang="en-US" altLang="zh-CN" dirty="0">
                <a:latin typeface="微軟正黑體" panose="020B0604030504040204" pitchFamily="34" charset="-120"/>
                <a:ea typeface="微軟正黑體" panose="020B0604030504040204" pitchFamily="34" charset="-120"/>
              </a:rPr>
              <a:t>610”</a:t>
            </a:r>
            <a:r>
              <a:rPr lang="zh-CN" altLang="en-US" dirty="0">
                <a:latin typeface="微軟正黑體" panose="020B0604030504040204" pitchFamily="34" charset="-120"/>
                <a:ea typeface="微軟正黑體" panose="020B0604030504040204" pitchFamily="34" charset="-120"/>
              </a:rPr>
              <a:t>指挥操控西安市“</a:t>
            </a:r>
            <a:r>
              <a:rPr lang="en-US" altLang="zh-CN" dirty="0">
                <a:latin typeface="微軟正黑體" panose="020B0604030504040204" pitchFamily="34" charset="-120"/>
                <a:ea typeface="微軟正黑體" panose="020B0604030504040204" pitchFamily="34" charset="-120"/>
              </a:rPr>
              <a:t>610”</a:t>
            </a:r>
            <a:r>
              <a:rPr lang="zh-CN" altLang="en-US" dirty="0">
                <a:latin typeface="微軟正黑體" panose="020B0604030504040204" pitchFamily="34" charset="-120"/>
                <a:ea typeface="微軟正黑體" panose="020B0604030504040204" pitchFamily="34" charset="-120"/>
              </a:rPr>
              <a:t>、西安市公安局在</a:t>
            </a:r>
            <a:r>
              <a:rPr lang="en-US" altLang="zh-CN" dirty="0">
                <a:latin typeface="微軟正黑體" panose="020B0604030504040204" pitchFamily="34" charset="-120"/>
                <a:ea typeface="微軟正黑體" panose="020B0604030504040204" pitchFamily="34" charset="-120"/>
              </a:rPr>
              <a:t>2017</a:t>
            </a:r>
            <a:r>
              <a:rPr lang="zh-CN" altLang="en-US" dirty="0">
                <a:latin typeface="微軟正黑體" panose="020B0604030504040204" pitchFamily="34" charset="-120"/>
                <a:ea typeface="微軟正黑體" panose="020B0604030504040204" pitchFamily="34" charset="-120"/>
              </a:rPr>
              <a:t>年</a:t>
            </a:r>
            <a:r>
              <a:rPr lang="en-US" altLang="zh-CN" dirty="0">
                <a:latin typeface="微軟正黑體" panose="020B0604030504040204" pitchFamily="34" charset="-120"/>
                <a:ea typeface="微軟正黑體" panose="020B0604030504040204" pitchFamily="34" charset="-120"/>
              </a:rPr>
              <a:t>3</a:t>
            </a:r>
            <a:r>
              <a:rPr lang="zh-CN" altLang="en-US" dirty="0">
                <a:latin typeface="微軟正黑體" panose="020B0604030504040204" pitchFamily="34" charset="-120"/>
                <a:ea typeface="微軟正黑體" panose="020B0604030504040204" pitchFamily="34" charset="-120"/>
              </a:rPr>
              <a:t>月</a:t>
            </a:r>
            <a:r>
              <a:rPr lang="en-US" altLang="zh-CN" dirty="0">
                <a:latin typeface="微軟正黑體" panose="020B0604030504040204" pitchFamily="34" charset="-120"/>
                <a:ea typeface="微軟正黑體" panose="020B0604030504040204" pitchFamily="34" charset="-120"/>
              </a:rPr>
              <a:t>22</a:t>
            </a:r>
            <a:r>
              <a:rPr lang="zh-CN" altLang="en-US" dirty="0">
                <a:latin typeface="微軟正黑體" panose="020B0604030504040204" pitchFamily="34" charset="-120"/>
                <a:ea typeface="微軟正黑體" panose="020B0604030504040204" pitchFamily="34" charset="-120"/>
              </a:rPr>
              <a:t>日绑架了五十多名法轮功学员</a:t>
            </a:r>
            <a:r>
              <a:rPr lang="zh-CN" altLang="en-US" dirty="0" smtClean="0">
                <a:latin typeface="微軟正黑體" panose="020B0604030504040204" pitchFamily="34" charset="-120"/>
                <a:ea typeface="微軟正黑體" panose="020B0604030504040204" pitchFamily="34" charset="-120"/>
              </a:rPr>
              <a:t>，</a:t>
            </a:r>
            <a:endParaRPr lang="en-US" altLang="zh-CN" dirty="0" smtClean="0">
              <a:latin typeface="微軟正黑體" panose="020B0604030504040204" pitchFamily="34" charset="-120"/>
              <a:ea typeface="微軟正黑體" panose="020B0604030504040204" pitchFamily="34" charset="-120"/>
            </a:endParaRPr>
          </a:p>
          <a:p>
            <a:r>
              <a:rPr lang="zh-CN" altLang="en-US" dirty="0" smtClean="0">
                <a:latin typeface="微軟正黑體" panose="020B0604030504040204" pitchFamily="34" charset="-120"/>
                <a:ea typeface="微軟正黑體" panose="020B0604030504040204" pitchFamily="34" charset="-120"/>
              </a:rPr>
              <a:t>是迫害</a:t>
            </a:r>
            <a:r>
              <a:rPr lang="en-US" altLang="zh-CN" dirty="0" smtClean="0">
                <a:latin typeface="微軟正黑體" panose="020B0604030504040204" pitchFamily="34" charset="-120"/>
                <a:ea typeface="微軟正黑體" panose="020B0604030504040204" pitchFamily="34" charset="-120"/>
              </a:rPr>
              <a:t>18</a:t>
            </a:r>
            <a:r>
              <a:rPr lang="zh-CN" altLang="en-US" dirty="0" smtClean="0">
                <a:latin typeface="微軟正黑體" panose="020B0604030504040204" pitchFamily="34" charset="-120"/>
                <a:ea typeface="微軟正黑體" panose="020B0604030504040204" pitchFamily="34" charset="-120"/>
              </a:rPr>
              <a:t>年</a:t>
            </a:r>
            <a:r>
              <a:rPr lang="zh-CN" altLang="en-US" dirty="0">
                <a:latin typeface="微軟正黑體" panose="020B0604030504040204" pitchFamily="34" charset="-120"/>
                <a:ea typeface="微軟正黑體" panose="020B0604030504040204" pitchFamily="34" charset="-120"/>
              </a:rPr>
              <a:t>以来</a:t>
            </a:r>
            <a:r>
              <a:rPr lang="zh-CN" altLang="en-US" sz="2400" b="1" dirty="0">
                <a:solidFill>
                  <a:srgbClr val="FF0000"/>
                </a:solidFill>
                <a:latin typeface="微軟正黑體" panose="020B0604030504040204" pitchFamily="34" charset="-120"/>
                <a:ea typeface="微軟正黑體" panose="020B0604030504040204" pitchFamily="34" charset="-120"/>
              </a:rPr>
              <a:t>西安市人数最多的绑架事件</a:t>
            </a:r>
            <a:r>
              <a:rPr lang="zh-CN" altLang="en-US" sz="2400" b="1" dirty="0" smtClean="0">
                <a:solidFill>
                  <a:srgbClr val="FF0000"/>
                </a:solidFill>
                <a:latin typeface="微軟正黑體" panose="020B0604030504040204" pitchFamily="34" charset="-120"/>
                <a:ea typeface="微軟正黑體" panose="020B0604030504040204" pitchFamily="34" charset="-120"/>
              </a:rPr>
              <a:t>！</a:t>
            </a:r>
            <a:endParaRPr lang="en-US" altLang="zh-CN" sz="2400" b="1" dirty="0" smtClean="0">
              <a:solidFill>
                <a:srgbClr val="FF0000"/>
              </a:solidFill>
              <a:latin typeface="微軟正黑體" panose="020B0604030504040204" pitchFamily="34" charset="-120"/>
              <a:ea typeface="微軟正黑體" panose="020B0604030504040204" pitchFamily="34" charset="-120"/>
            </a:endParaRPr>
          </a:p>
          <a:p>
            <a:endParaRPr lang="en-US" altLang="zh-TW" sz="2400" dirty="0">
              <a:solidFill>
                <a:srgbClr val="FF0000"/>
              </a:solidFill>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資料</a:t>
            </a:r>
            <a:r>
              <a:rPr lang="zh-TW" altLang="en-US" sz="2000" dirty="0" smtClean="0">
                <a:latin typeface="微軟正黑體" panose="020B0604030504040204" pitchFamily="34" charset="-120"/>
                <a:ea typeface="微軟正黑體" panose="020B0604030504040204" pitchFamily="34" charset="-120"/>
              </a:rPr>
              <a:t>來源：</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明慧網</a:t>
            </a:r>
            <a:r>
              <a:rPr lang="zh-CN" altLang="en-US" sz="2000" dirty="0">
                <a:latin typeface="微軟正黑體" panose="020B0604030504040204" pitchFamily="34" charset="-120"/>
                <a:ea typeface="微軟正黑體" panose="020B0604030504040204" pitchFamily="34" charset="-120"/>
              </a:rPr>
              <a:t>二零一七年五月十二日大陆综合</a:t>
            </a:r>
            <a:r>
              <a:rPr lang="zh-CN" altLang="en-US" sz="2000" dirty="0" smtClean="0">
                <a:latin typeface="微軟正黑體" panose="020B0604030504040204" pitchFamily="34" charset="-120"/>
                <a:ea typeface="微軟正黑體" panose="020B0604030504040204" pitchFamily="34" charset="-120"/>
              </a:rPr>
              <a:t>消息</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08499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0" y="0"/>
            <a:ext cx="9144000" cy="10527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800" b="1" dirty="0" smtClean="0">
                <a:solidFill>
                  <a:srgbClr val="FFFF00"/>
                </a:solidFill>
                <a:latin typeface="微軟正黑體" panose="020B0604030504040204" pitchFamily="34" charset="-120"/>
                <a:ea typeface="微軟正黑體" panose="020B0604030504040204" pitchFamily="34" charset="-120"/>
              </a:rPr>
              <a:t> </a:t>
            </a:r>
            <a:r>
              <a:rPr lang="en-US" altLang="zh-TW" sz="2800" b="1" dirty="0">
                <a:solidFill>
                  <a:srgbClr val="FFFF00"/>
                </a:solidFill>
                <a:latin typeface="微軟正黑體" panose="020B0604030504040204" pitchFamily="34" charset="-120"/>
                <a:ea typeface="微軟正黑體" panose="020B0604030504040204" pitchFamily="34" charset="-120"/>
              </a:rPr>
              <a:t>6</a:t>
            </a:r>
            <a:r>
              <a:rPr lang="en-US" altLang="zh-TW" sz="2800" b="1" dirty="0" smtClean="0">
                <a:solidFill>
                  <a:srgbClr val="FFFF00"/>
                </a:solidFill>
                <a:latin typeface="微軟正黑體" panose="020B0604030504040204" pitchFamily="34" charset="-120"/>
                <a:ea typeface="微軟正黑體" panose="020B0604030504040204" pitchFamily="34" charset="-120"/>
              </a:rPr>
              <a:t>. </a:t>
            </a:r>
            <a:r>
              <a:rPr lang="zh-TW" altLang="en-US" sz="2800" b="1" dirty="0" smtClean="0">
                <a:solidFill>
                  <a:srgbClr val="FFFF00"/>
                </a:solidFill>
                <a:latin typeface="微軟正黑體" panose="020B0604030504040204" pitchFamily="34" charset="-120"/>
                <a:ea typeface="微軟正黑體" panose="020B0604030504040204" pitchFamily="34" charset="-120"/>
              </a:rPr>
              <a:t>習近平曾警告執法者「頭上三尺有神明」</a:t>
            </a:r>
            <a:endParaRPr lang="zh-TW" altLang="en-US" sz="2800" b="1" dirty="0">
              <a:solidFill>
                <a:srgbClr val="FFFF00"/>
              </a:solidFill>
              <a:latin typeface="微軟正黑體" panose="020B0604030504040204" pitchFamily="34" charset="-120"/>
              <a:ea typeface="微軟正黑體" panose="020B0604030504040204" pitchFamily="34" charset="-120"/>
            </a:endParaRPr>
          </a:p>
        </p:txBody>
      </p:sp>
      <p:sp>
        <p:nvSpPr>
          <p:cNvPr id="8" name="Rectangle 7"/>
          <p:cNvSpPr/>
          <p:nvPr/>
        </p:nvSpPr>
        <p:spPr>
          <a:xfrm>
            <a:off x="3059832" y="4077072"/>
            <a:ext cx="5832648" cy="369332"/>
          </a:xfrm>
          <a:prstGeom prst="rect">
            <a:avLst/>
          </a:prstGeom>
        </p:spPr>
        <p:txBody>
          <a:bodyPr wrap="square">
            <a:spAutoFit/>
          </a:bodyPr>
          <a:lstStyle/>
          <a:p>
            <a:endParaRPr lang="en-US" dirty="0"/>
          </a:p>
        </p:txBody>
      </p:sp>
      <p:sp>
        <p:nvSpPr>
          <p:cNvPr id="3" name="矩形 2"/>
          <p:cNvSpPr/>
          <p:nvPr/>
        </p:nvSpPr>
        <p:spPr>
          <a:xfrm>
            <a:off x="346042" y="1196752"/>
            <a:ext cx="8208912" cy="5139869"/>
          </a:xfrm>
          <a:prstGeom prst="rect">
            <a:avLst/>
          </a:prstGeom>
        </p:spPr>
        <p:txBody>
          <a:bodyPr wrap="square">
            <a:spAutoFit/>
          </a:bodyPr>
          <a:lstStyle/>
          <a:p>
            <a:r>
              <a:rPr lang="zh-TW" altLang="en-US" sz="2000" dirty="0" smtClean="0">
                <a:latin typeface="微軟正黑體" panose="020B0604030504040204" pitchFamily="34" charset="-120"/>
                <a:ea typeface="微軟正黑體" panose="020B0604030504040204" pitchFamily="34" charset="-120"/>
              </a:rPr>
              <a:t>為中共十九大造勢，中共央視於北京時間</a:t>
            </a:r>
            <a:r>
              <a:rPr lang="en-US" altLang="zh-TW" sz="2000" dirty="0" smtClean="0">
                <a:latin typeface="微軟正黑體" panose="020B0604030504040204" pitchFamily="34" charset="-120"/>
                <a:ea typeface="微軟正黑體" panose="020B0604030504040204" pitchFamily="34" charset="-120"/>
              </a:rPr>
              <a:t>7</a:t>
            </a:r>
            <a:r>
              <a:rPr lang="zh-TW" altLang="en-US" sz="2000" dirty="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17</a:t>
            </a:r>
            <a:r>
              <a:rPr lang="zh-TW" altLang="en-US" sz="2000" dirty="0" smtClean="0">
                <a:latin typeface="微軟正黑體" panose="020B0604030504040204" pitchFamily="34" charset="-120"/>
                <a:ea typeface="微軟正黑體" panose="020B0604030504040204" pitchFamily="34" charset="-120"/>
              </a:rPr>
              <a:t>日開始，</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在每晚黃金時段播出</a:t>
            </a:r>
            <a:r>
              <a:rPr lang="en-US" altLang="zh-TW" sz="2000" dirty="0" smtClean="0">
                <a:latin typeface="微軟正黑體" panose="020B0604030504040204" pitchFamily="34" charset="-120"/>
                <a:ea typeface="微軟正黑體" panose="020B0604030504040204" pitchFamily="34" charset="-120"/>
              </a:rPr>
              <a:t>10</a:t>
            </a:r>
            <a:r>
              <a:rPr lang="zh-TW" altLang="en-US" sz="2000" dirty="0" smtClean="0">
                <a:latin typeface="微軟正黑體" panose="020B0604030504040204" pitchFamily="34" charset="-120"/>
                <a:ea typeface="微軟正黑體" panose="020B0604030504040204" pitchFamily="34" charset="-120"/>
              </a:rPr>
              <a:t>集大型政論專題片</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將改革進行到底</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zh-TW" altLang="en-US" sz="2000" b="1" dirty="0" smtClean="0">
                <a:latin typeface="微軟正黑體" panose="020B0604030504040204" pitchFamily="34" charset="-120"/>
                <a:ea typeface="微軟正黑體" panose="020B0604030504040204" pitchFamily="34" charset="-120"/>
                <a:cs typeface="Heiti TC Light"/>
              </a:rPr>
              <a:t>重點一：</a:t>
            </a:r>
            <a:r>
              <a:rPr lang="zh-TW" altLang="en-US" sz="2000" dirty="0" smtClean="0">
                <a:latin typeface="微軟正黑體" panose="020B0604030504040204" pitchFamily="34" charset="-120"/>
                <a:ea typeface="微軟正黑體" panose="020B0604030504040204" pitchFamily="34" charset="-120"/>
              </a:rPr>
              <a:t>隻字不提</a:t>
            </a:r>
            <a:r>
              <a:rPr lang="zh-TW" altLang="en-US" sz="2000" b="1" dirty="0" smtClean="0">
                <a:solidFill>
                  <a:srgbClr val="C00000"/>
                </a:solidFill>
                <a:latin typeface="微軟正黑體" panose="020B0604030504040204" pitchFamily="34" charset="-120"/>
                <a:ea typeface="微軟正黑體" panose="020B0604030504040204" pitchFamily="34" charset="-120"/>
              </a:rPr>
              <a:t>江澤民</a:t>
            </a:r>
            <a:r>
              <a:rPr lang="zh-TW" altLang="en-US" sz="2000"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胡錦濤</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有分析說，</a:t>
            </a:r>
            <a:r>
              <a:rPr lang="zh-TW" altLang="en-US" sz="2000" b="1" u="sng" dirty="0" smtClean="0">
                <a:solidFill>
                  <a:srgbClr val="0000FF"/>
                </a:solidFill>
                <a:latin typeface="微軟正黑體" panose="020B0604030504040204" pitchFamily="34" charset="-120"/>
                <a:ea typeface="微軟正黑體" panose="020B0604030504040204" pitchFamily="34" charset="-120"/>
                <a:cs typeface="Heiti TC Light"/>
              </a:rPr>
              <a:t>胡習聯手剔除「江核心」，為清算江澤民做準備。</a:t>
            </a:r>
            <a:endParaRPr lang="en-US" altLang="zh-TW" sz="2000" dirty="0">
              <a:latin typeface="微軟正黑體" panose="020B0604030504040204" pitchFamily="34" charset="-120"/>
              <a:ea typeface="微軟正黑體" panose="020B0604030504040204" pitchFamily="34" charset="-120"/>
              <a:cs typeface="Heiti TC Light"/>
            </a:endParaRPr>
          </a:p>
          <a:p>
            <a:endParaRPr lang="en-US" altLang="zh-TW" sz="2000" b="1" dirty="0" smtClean="0">
              <a:latin typeface="微軟正黑體" panose="020B0604030504040204" pitchFamily="34" charset="-120"/>
              <a:ea typeface="微軟正黑體" panose="020B0604030504040204" pitchFamily="34" charset="-120"/>
              <a:cs typeface="Heiti TC Light"/>
            </a:endParaRPr>
          </a:p>
          <a:p>
            <a:r>
              <a:rPr lang="zh-TW" altLang="en-US" sz="2000" b="1" dirty="0" smtClean="0">
                <a:latin typeface="微軟正黑體" panose="020B0604030504040204" pitchFamily="34" charset="-120"/>
                <a:ea typeface="微軟正黑體" panose="020B0604030504040204" pitchFamily="34" charset="-120"/>
                <a:cs typeface="Heiti TC Light"/>
              </a:rPr>
              <a:t>重點二：</a:t>
            </a:r>
            <a:r>
              <a:rPr lang="zh-TW" altLang="en-US" sz="2000" dirty="0" smtClean="0">
                <a:latin typeface="微軟正黑體" panose="020B0604030504040204" pitchFamily="34" charset="-120"/>
                <a:ea typeface="微軟正黑體" panose="020B0604030504040204" pitchFamily="34" charset="-120"/>
                <a:cs typeface="Heiti TC Light"/>
              </a:rPr>
              <a:t>第四</a:t>
            </a:r>
            <a:r>
              <a:rPr lang="zh-TW" altLang="en-US" sz="2000" dirty="0">
                <a:latin typeface="微軟正黑體" panose="020B0604030504040204" pitchFamily="34" charset="-120"/>
                <a:ea typeface="微軟正黑體" panose="020B0604030504040204" pitchFamily="34" charset="-120"/>
                <a:cs typeface="Heiti TC Light"/>
              </a:rPr>
              <a:t>集</a:t>
            </a:r>
            <a:r>
              <a:rPr lang="en-US" altLang="zh-TW" sz="2000" dirty="0" smtClean="0">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維護社會公平正義</a:t>
            </a:r>
            <a:r>
              <a:rPr lang="en-US" altLang="zh-TW" sz="2000" dirty="0" smtClean="0">
                <a:latin typeface="微軟正黑體" panose="020B0604030504040204" pitchFamily="34" charset="-120"/>
                <a:ea typeface="微軟正黑體" panose="020B0604030504040204" pitchFamily="34" charset="-120"/>
                <a:cs typeface="Heiti TC Light"/>
              </a:rPr>
              <a:t>》</a:t>
            </a:r>
            <a:r>
              <a:rPr lang="zh-TW" altLang="en-US" sz="2000" dirty="0">
                <a:latin typeface="微軟正黑體" panose="020B0604030504040204" pitchFamily="34" charset="-120"/>
                <a:ea typeface="微軟正黑體" panose="020B0604030504040204" pitchFamily="34" charset="-120"/>
                <a:cs typeface="Heiti TC Light"/>
              </a:rPr>
              <a:t>在</a:t>
            </a:r>
            <a:r>
              <a:rPr lang="en-US" altLang="zh-TW" sz="2000" dirty="0" smtClean="0">
                <a:latin typeface="微軟正黑體" panose="020B0604030504040204" pitchFamily="34" charset="-120"/>
                <a:ea typeface="微軟正黑體" panose="020B0604030504040204" pitchFamily="34" charset="-120"/>
                <a:cs typeface="Heiti TC Light"/>
              </a:rPr>
              <a:t>2017/7/20</a:t>
            </a:r>
            <a:r>
              <a:rPr lang="zh-TW" altLang="en-US" sz="2000" dirty="0" smtClean="0">
                <a:latin typeface="微軟正黑體" panose="020B0604030504040204" pitchFamily="34" charset="-120"/>
                <a:ea typeface="微軟正黑體" panose="020B0604030504040204" pitchFamily="34" charset="-120"/>
                <a:cs typeface="Heiti TC Light"/>
              </a:rPr>
              <a:t>晚上在國內播出。</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裡面的一個片段提到</a:t>
            </a:r>
            <a:r>
              <a:rPr lang="en-US" altLang="zh-TW" sz="2000" dirty="0" smtClean="0">
                <a:latin typeface="微軟正黑體" panose="020B0604030504040204" pitchFamily="34" charset="-120"/>
                <a:ea typeface="微軟正黑體" panose="020B0604030504040204" pitchFamily="34" charset="-120"/>
                <a:cs typeface="Heiti TC Light"/>
              </a:rPr>
              <a:t>2014</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a:t>
            </a:r>
            <a:r>
              <a:rPr lang="zh-TW" altLang="en-US" sz="2000" dirty="0">
                <a:latin typeface="微軟正黑體" panose="020B0604030504040204" pitchFamily="34" charset="-120"/>
                <a:ea typeface="微軟正黑體" panose="020B0604030504040204" pitchFamily="34" charset="-120"/>
                <a:cs typeface="Heiti TC Light"/>
              </a:rPr>
              <a:t>月</a:t>
            </a:r>
            <a:r>
              <a:rPr lang="en-US" altLang="zh-TW" sz="2000" dirty="0" smtClean="0">
                <a:latin typeface="微軟正黑體" panose="020B0604030504040204" pitchFamily="34" charset="-120"/>
                <a:ea typeface="微軟正黑體" panose="020B0604030504040204" pitchFamily="34" charset="-120"/>
                <a:cs typeface="Heiti TC Light"/>
              </a:rPr>
              <a:t>7</a:t>
            </a:r>
            <a:r>
              <a:rPr lang="zh-TW" altLang="en-US" sz="2000" dirty="0" smtClean="0">
                <a:latin typeface="微軟正黑體" panose="020B0604030504040204" pitchFamily="34" charset="-120"/>
                <a:ea typeface="微軟正黑體" panose="020B0604030504040204" pitchFamily="34" charset="-120"/>
                <a:cs typeface="Heiti TC Light"/>
              </a:rPr>
              <a:t>日在北京召開的</a:t>
            </a:r>
            <a:r>
              <a:rPr lang="zh-TW" altLang="en-US" sz="2000" b="1" dirty="0" smtClean="0">
                <a:solidFill>
                  <a:srgbClr val="C00000"/>
                </a:solidFill>
                <a:latin typeface="微軟正黑體" panose="020B0604030504040204" pitchFamily="34" charset="-120"/>
                <a:ea typeface="微軟正黑體" panose="020B0604030504040204" pitchFamily="34" charset="-120"/>
                <a:cs typeface="Heiti TC Light"/>
              </a:rPr>
              <a:t>中央政法工作會議</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習近平</a:t>
            </a:r>
            <a:r>
              <a:rPr lang="en-US" altLang="zh-TW" sz="2800" b="1" dirty="0" smtClean="0">
                <a:solidFill>
                  <a:srgbClr val="FF0000"/>
                </a:solidFill>
                <a:latin typeface="微軟正黑體" panose="020B0604030504040204" pitchFamily="34" charset="-120"/>
                <a:ea typeface="微軟正黑體" panose="020B0604030504040204" pitchFamily="34" charset="-120"/>
                <a:cs typeface="Heiti TC Light"/>
              </a:rPr>
              <a:t>(</a:t>
            </a:r>
            <a:r>
              <a:rPr lang="zh-TW" altLang="en-US" sz="2800" b="1" dirty="0">
                <a:solidFill>
                  <a:srgbClr val="FF0000"/>
                </a:solidFill>
                <a:latin typeface="微軟正黑體" panose="020B0604030504040204" pitchFamily="34" charset="-120"/>
                <a:ea typeface="微軟正黑體" panose="020B0604030504040204" pitchFamily="34" charset="-120"/>
                <a:cs typeface="Heiti TC Light"/>
              </a:rPr>
              <a:t>陝西富平人</a:t>
            </a:r>
            <a:r>
              <a:rPr lang="en-US" altLang="zh-TW" sz="2800" b="1" dirty="0" smtClean="0">
                <a:solidFill>
                  <a:srgbClr val="FF0000"/>
                </a:solidFill>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在會議上的講話：</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實際上那些錯誤執行者，他也是有一本賬的，</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這個帳是記在那兒的。一旦他出事了，這個帳全給你拉出來了。</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u="sng" dirty="0" smtClean="0">
                <a:solidFill>
                  <a:srgbClr val="0000FF"/>
                </a:solidFill>
                <a:latin typeface="微軟正黑體" panose="020B0604030504040204" pitchFamily="34" charset="-120"/>
                <a:ea typeface="微軟正黑體" panose="020B0604030504040204" pitchFamily="34" charset="-120"/>
                <a:cs typeface="Heiti TC Light"/>
              </a:rPr>
              <a:t>別看你今天鬧得歡，小心今後拉清單，這都得應驗的。</a:t>
            </a:r>
            <a:endParaRPr lang="en-US" altLang="zh-TW" sz="2000" b="1" u="sng" dirty="0">
              <a:solidFill>
                <a:srgbClr val="0000FF"/>
              </a:solidFill>
              <a:latin typeface="微軟正黑體" panose="020B0604030504040204" pitchFamily="34" charset="-120"/>
              <a:ea typeface="微軟正黑體" panose="020B0604030504040204" pitchFamily="34" charset="-120"/>
              <a:cs typeface="Heiti TC Light"/>
            </a:endParaRPr>
          </a:p>
          <a:p>
            <a:r>
              <a:rPr lang="zh-TW" altLang="en-US" sz="2000" b="1" u="sng" dirty="0" smtClean="0">
                <a:solidFill>
                  <a:srgbClr val="0000FF"/>
                </a:solidFill>
                <a:latin typeface="微軟正黑體" panose="020B0604030504040204" pitchFamily="34" charset="-120"/>
                <a:ea typeface="微軟正黑體" panose="020B0604030504040204" pitchFamily="34" charset="-120"/>
                <a:cs typeface="Heiti TC Light"/>
              </a:rPr>
              <a:t>不要幹這種事情。頭上三尺有神明，一定要有敬畏之心。</a:t>
            </a:r>
            <a:r>
              <a:rPr lang="zh-TW" altLang="en-US" sz="2000" dirty="0" smtClean="0">
                <a:solidFill>
                  <a:srgbClr val="0070C0"/>
                </a:solidFill>
                <a:latin typeface="微軟正黑體" panose="020B0604030504040204" pitchFamily="34" charset="-120"/>
                <a:ea typeface="微軟正黑體" panose="020B0604030504040204" pitchFamily="34" charset="-120"/>
              </a:rPr>
              <a:t>」</a:t>
            </a:r>
            <a:endParaRPr lang="en-US" altLang="zh-TW" sz="2000" dirty="0">
              <a:solidFill>
                <a:srgbClr val="0070C0"/>
              </a:solidFill>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習說法</a:t>
            </a:r>
            <a:r>
              <a:rPr lang="zh-TW" altLang="en-US" sz="2000" b="1" u="sng" dirty="0" smtClean="0">
                <a:solidFill>
                  <a:srgbClr val="0000FF"/>
                </a:solidFill>
                <a:latin typeface="微軟正黑體" panose="020B0604030504040204" pitchFamily="34" charset="-120"/>
                <a:ea typeface="微軟正黑體" panose="020B0604030504040204" pitchFamily="34" charset="-120"/>
                <a:cs typeface="Heiti TC Light"/>
              </a:rPr>
              <a:t>不同於以往中共的無神論，引發外界關注。</a:t>
            </a:r>
            <a:endParaRPr lang="en-US" altLang="zh-TW" sz="2000" b="1" u="sng" dirty="0">
              <a:solidFill>
                <a:srgbClr val="0000FF"/>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19713180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9792" y="1072680"/>
            <a:ext cx="6280375" cy="2677656"/>
          </a:xfrm>
          <a:prstGeom prst="rect">
            <a:avLst/>
          </a:prstGeom>
        </p:spPr>
        <p:txBody>
          <a:bodyPr wrap="square">
            <a:spAutoFit/>
          </a:bodyPr>
          <a:lstStyle/>
          <a:p>
            <a:r>
              <a:rPr lang="zh-CN" altLang="zh-TW" sz="2400" dirty="0" smtClean="0">
                <a:latin typeface="微軟正黑體" panose="020B0604030504040204" pitchFamily="34" charset="-120"/>
                <a:ea typeface="微軟正黑體" panose="020B0604030504040204" pitchFamily="34" charset="-120"/>
              </a:rPr>
              <a:t>反</a:t>
            </a:r>
            <a:r>
              <a:rPr lang="zh-CN" altLang="zh-TW" sz="2400" dirty="0">
                <a:latin typeface="微軟正黑體" panose="020B0604030504040204" pitchFamily="34" charset="-120"/>
                <a:ea typeface="微軟正黑體" panose="020B0604030504040204" pitchFamily="34" charset="-120"/>
              </a:rPr>
              <a:t>犹太人杂志《先锋报》</a:t>
            </a:r>
            <a:r>
              <a:rPr lang="zh-CN" altLang="zh-TW" sz="2400" dirty="0" smtClean="0">
                <a:latin typeface="微軟正黑體" panose="020B0604030504040204" pitchFamily="34" charset="-120"/>
                <a:ea typeface="微軟正黑體" panose="020B0604030504040204" pitchFamily="34" charset="-120"/>
              </a:rPr>
              <a:t>的</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主编</a:t>
            </a:r>
            <a:r>
              <a:rPr lang="zh-TW" altLang="en-US" sz="2400" b="1" dirty="0">
                <a:solidFill>
                  <a:srgbClr val="0070C0"/>
                </a:solidFill>
              </a:rPr>
              <a:t>施特萊</a:t>
            </a:r>
            <a:r>
              <a:rPr lang="zh-TW" altLang="en-US" sz="2400" b="1" dirty="0" smtClean="0">
                <a:solidFill>
                  <a:srgbClr val="0070C0"/>
                </a:solidFill>
              </a:rPr>
              <a:t>徹 </a:t>
            </a:r>
            <a:r>
              <a:rPr lang="en-US" altLang="zh-TW" sz="2400" dirty="0" smtClean="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Julius </a:t>
            </a:r>
            <a:r>
              <a:rPr lang="en-US" altLang="zh-TW" sz="2400" dirty="0" err="1">
                <a:latin typeface="微軟正黑體" panose="020B0604030504040204" pitchFamily="34" charset="-120"/>
                <a:ea typeface="微軟正黑體" panose="020B0604030504040204" pitchFamily="34" charset="-120"/>
              </a:rPr>
              <a:t>Streicher</a:t>
            </a:r>
            <a:r>
              <a:rPr lang="en-US" altLang="zh-TW" sz="2400" dirty="0">
                <a:latin typeface="微軟正黑體" panose="020B0604030504040204" pitchFamily="34" charset="-120"/>
                <a:ea typeface="微軟正黑體" panose="020B0604030504040204" pitchFamily="34" charset="-120"/>
              </a:rPr>
              <a:t>)</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频</a:t>
            </a:r>
            <a:r>
              <a:rPr lang="zh-CN" altLang="zh-TW" sz="2400" dirty="0">
                <a:latin typeface="微軟正黑體" panose="020B0604030504040204" pitchFamily="34" charset="-120"/>
                <a:ea typeface="微軟正黑體" panose="020B0604030504040204" pitchFamily="34" charset="-120"/>
              </a:rPr>
              <a:t>繁的利用报纸等媒体多次</a:t>
            </a:r>
            <a:r>
              <a:rPr lang="zh-CN" altLang="zh-TW" sz="2400" dirty="0">
                <a:solidFill>
                  <a:srgbClr val="C00000"/>
                </a:solidFill>
                <a:latin typeface="微軟正黑體" panose="020B0604030504040204" pitchFamily="34" charset="-120"/>
                <a:ea typeface="微軟正黑體" panose="020B0604030504040204" pitchFamily="34" charset="-120"/>
              </a:rPr>
              <a:t>煽动民众</a:t>
            </a:r>
            <a:r>
              <a:rPr lang="zh-CN" altLang="zh-TW" sz="2400" dirty="0" smtClean="0">
                <a:solidFill>
                  <a:srgbClr val="C00000"/>
                </a:solidFill>
                <a:latin typeface="微軟正黑體" panose="020B0604030504040204" pitchFamily="34" charset="-120"/>
                <a:ea typeface="微軟正黑體" panose="020B0604030504040204" pitchFamily="34" charset="-120"/>
              </a:rPr>
              <a:t>，</a:t>
            </a:r>
            <a:endParaRPr lang="en-US" altLang="zh-CN" sz="2400" dirty="0" smtClean="0">
              <a:solidFill>
                <a:srgbClr val="C00000"/>
              </a:solidFill>
              <a:latin typeface="微軟正黑體" panose="020B0604030504040204" pitchFamily="34" charset="-120"/>
              <a:ea typeface="微軟正黑體" panose="020B0604030504040204" pitchFamily="34" charset="-120"/>
            </a:endParaRPr>
          </a:p>
          <a:p>
            <a:r>
              <a:rPr lang="zh-CN" altLang="zh-TW" sz="2400" dirty="0" smtClean="0">
                <a:solidFill>
                  <a:srgbClr val="C00000"/>
                </a:solidFill>
                <a:latin typeface="微軟正黑體" panose="020B0604030504040204" pitchFamily="34" charset="-120"/>
                <a:ea typeface="微軟正黑體" panose="020B0604030504040204" pitchFamily="34" charset="-120"/>
              </a:rPr>
              <a:t>驱</a:t>
            </a:r>
            <a:r>
              <a:rPr lang="zh-CN" altLang="zh-TW" sz="2400" dirty="0">
                <a:solidFill>
                  <a:srgbClr val="C00000"/>
                </a:solidFill>
                <a:latin typeface="微軟正黑體" panose="020B0604030504040204" pitchFamily="34" charset="-120"/>
                <a:ea typeface="微軟正黑體" panose="020B0604030504040204" pitchFamily="34" charset="-120"/>
              </a:rPr>
              <a:t>逐攻击犹太人，鼓动极端民族主义</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1946</a:t>
            </a:r>
            <a:r>
              <a:rPr lang="zh-CN" altLang="zh-TW" sz="2400" dirty="0">
                <a:latin typeface="微軟正黑體" panose="020B0604030504040204" pitchFamily="34" charset="-120"/>
                <a:ea typeface="微軟正黑體" panose="020B0604030504040204" pitchFamily="34" charset="-120"/>
              </a:rPr>
              <a:t>年他被</a:t>
            </a:r>
            <a:r>
              <a:rPr lang="zh-CN" altLang="zh-TW" sz="2400" b="1" dirty="0">
                <a:solidFill>
                  <a:srgbClr val="0070C0"/>
                </a:solidFill>
                <a:latin typeface="微軟正黑體" panose="020B0604030504040204" pitchFamily="34" charset="-120"/>
                <a:ea typeface="微軟正黑體" panose="020B0604030504040204" pitchFamily="34" charset="-120"/>
              </a:rPr>
              <a:t>国际法庭</a:t>
            </a:r>
            <a:r>
              <a:rPr lang="zh-CN" altLang="zh-TW" sz="2400" dirty="0">
                <a:latin typeface="微軟正黑體" panose="020B0604030504040204" pitchFamily="34" charset="-120"/>
                <a:ea typeface="微軟正黑體" panose="020B0604030504040204" pitchFamily="34" charset="-120"/>
              </a:rPr>
              <a:t>判以</a:t>
            </a:r>
            <a:r>
              <a:rPr lang="zh-CN" altLang="zh-TW" sz="2400" b="1" dirty="0">
                <a:solidFill>
                  <a:srgbClr val="FF0000"/>
                </a:solidFill>
                <a:latin typeface="微軟正黑體" panose="020B0604030504040204" pitchFamily="34" charset="-120"/>
                <a:ea typeface="微軟正黑體" panose="020B0604030504040204" pitchFamily="34" charset="-120"/>
              </a:rPr>
              <a:t>反人类罪</a:t>
            </a:r>
            <a:r>
              <a:rPr lang="zh-CN" altLang="zh-TW" sz="2400" dirty="0" smtClean="0">
                <a:latin typeface="微軟正黑體" panose="020B0604030504040204" pitchFamily="34" charset="-120"/>
                <a:ea typeface="微軟正黑體" panose="020B0604030504040204" pitchFamily="34" charset="-120"/>
              </a:rPr>
              <a:t>并</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处</a:t>
            </a:r>
            <a:r>
              <a:rPr lang="zh-CN" altLang="zh-TW" sz="2400" dirty="0">
                <a:latin typeface="微軟正黑體" panose="020B0604030504040204" pitchFamily="34" charset="-120"/>
                <a:ea typeface="微軟正黑體" panose="020B0604030504040204" pitchFamily="34" charset="-120"/>
              </a:rPr>
              <a:t>以</a:t>
            </a:r>
            <a:r>
              <a:rPr lang="zh-CN" altLang="zh-TW" sz="2400" b="1" dirty="0">
                <a:solidFill>
                  <a:srgbClr val="FF0000"/>
                </a:solidFill>
                <a:latin typeface="微軟正黑體" panose="020B0604030504040204" pitchFamily="34" charset="-120"/>
                <a:ea typeface="微軟正黑體" panose="020B0604030504040204" pitchFamily="34" charset="-120"/>
              </a:rPr>
              <a:t>绞刑</a:t>
            </a:r>
            <a:r>
              <a:rPr lang="zh-CN" altLang="zh-TW" sz="2400" dirty="0">
                <a:latin typeface="微軟正黑體" panose="020B0604030504040204" pitchFamily="34" charset="-120"/>
                <a:ea typeface="微軟正黑體" panose="020B0604030504040204" pitchFamily="34" charset="-120"/>
              </a:rPr>
              <a:t>。</a:t>
            </a:r>
            <a:endParaRPr lang="zh-TW" altLang="zh-TW" sz="2400" dirty="0">
              <a:latin typeface="微軟正黑體" panose="020B0604030504040204" pitchFamily="34" charset="-120"/>
              <a:ea typeface="微軟正黑體" panose="020B0604030504040204" pitchFamily="34" charset="-120"/>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r>
              <a:rPr lang="zh-TW" altLang="en-US" dirty="0" smtClean="0"/>
              <a:t>   </a:t>
            </a:r>
            <a:r>
              <a:rPr lang="en-US" altLang="zh-TW" dirty="0" smtClean="0"/>
              <a:t>7. </a:t>
            </a:r>
            <a:r>
              <a:rPr lang="zh-TW" altLang="en-US" dirty="0" smtClean="0"/>
              <a:t>「仇恨宣傳」者的下場</a:t>
            </a:r>
            <a:r>
              <a:rPr lang="en-US" altLang="zh-TW" dirty="0" smtClean="0"/>
              <a:t>-</a:t>
            </a:r>
            <a:r>
              <a:rPr lang="zh-TW" altLang="en-US" dirty="0" smtClean="0"/>
              <a:t>絞刑</a:t>
            </a:r>
            <a:endParaRPr dirty="0"/>
          </a:p>
        </p:txBody>
      </p:sp>
      <p:sp>
        <p:nvSpPr>
          <p:cNvPr id="4" name="矩形 3"/>
          <p:cNvSpPr/>
          <p:nvPr/>
        </p:nvSpPr>
        <p:spPr>
          <a:xfrm>
            <a:off x="107504" y="4221088"/>
            <a:ext cx="8568952" cy="2554545"/>
          </a:xfrm>
          <a:prstGeom prst="rect">
            <a:avLst/>
          </a:prstGeom>
        </p:spPr>
        <p:txBody>
          <a:bodyPr wrap="square">
            <a:spAutoFit/>
          </a:bodyPr>
          <a:lstStyle/>
          <a:p>
            <a:r>
              <a:rPr lang="zh-TW" altLang="en-US" sz="2000" dirty="0">
                <a:latin typeface="微軟正黑體" panose="020B0604030504040204" pitchFamily="34" charset="-120"/>
                <a:ea typeface="微軟正黑體" panose="020B0604030504040204" pitchFamily="34" charset="-120"/>
              </a:rPr>
              <a:t>國際社會高度</a:t>
            </a:r>
            <a:r>
              <a:rPr lang="zh-TW" altLang="en-US" sz="2000" dirty="0" smtClean="0">
                <a:latin typeface="微軟正黑體" panose="020B0604030504040204" pitchFamily="34" charset="-120"/>
                <a:ea typeface="微軟正黑體" panose="020B0604030504040204" pitchFamily="34" charset="-120"/>
              </a:rPr>
              <a:t>重視「仇恨宣傳」，它比</a:t>
            </a:r>
            <a:r>
              <a:rPr lang="zh-TW" altLang="en-US" sz="2000" dirty="0">
                <a:latin typeface="微軟正黑體" panose="020B0604030504040204" pitchFamily="34" charset="-120"/>
                <a:ea typeface="微軟正黑體" panose="020B0604030504040204" pitchFamily="34" charset="-120"/>
              </a:rPr>
              <a:t>其它任何罪行都重大和影響深遠，是人類面臨的最主要危險之一</a:t>
            </a:r>
            <a:r>
              <a:rPr lang="zh-TW" altLang="en-US" sz="2000" dirty="0" smtClean="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仇恨宣传的煽动者都被国际法庭判以重刑</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國際</a:t>
            </a:r>
            <a:r>
              <a:rPr lang="zh-TW" altLang="en-US" sz="2000" dirty="0">
                <a:latin typeface="微軟正黑體" panose="020B0604030504040204" pitchFamily="34" charset="-120"/>
                <a:ea typeface="微軟正黑體" panose="020B0604030504040204" pitchFamily="34" charset="-120"/>
              </a:rPr>
              <a:t>法庭有這麼一段陳述：</a:t>
            </a:r>
            <a:r>
              <a:rPr lang="zh-TW" altLang="en-US" sz="2000" u="sng" dirty="0">
                <a:solidFill>
                  <a:schemeClr val="accent6">
                    <a:lumMod val="50000"/>
                  </a:schemeClr>
                </a:solidFill>
                <a:latin typeface="微軟正黑體" panose="020B0604030504040204" pitchFamily="34" charset="-120"/>
                <a:ea typeface="微軟正黑體" panose="020B0604030504040204" pitchFamily="34" charset="-120"/>
              </a:rPr>
              <a:t>“其他任何被告造成的苦難都可隨其被捕而停止，而</a:t>
            </a:r>
            <a:r>
              <a:rPr lang="zh-TW" altLang="en-US" sz="2000" u="sng" dirty="0">
                <a:solidFill>
                  <a:srgbClr val="0070C0"/>
                </a:solidFill>
                <a:latin typeface="微軟正黑體" panose="020B0604030504040204" pitchFamily="34" charset="-120"/>
                <a:ea typeface="微軟正黑體" panose="020B0604030504040204" pitchFamily="34" charset="-120"/>
              </a:rPr>
              <a:t>施特萊</a:t>
            </a:r>
            <a:r>
              <a:rPr lang="zh-TW" altLang="en-US" sz="2000" u="sng" dirty="0" smtClean="0">
                <a:solidFill>
                  <a:srgbClr val="0070C0"/>
                </a:solidFill>
                <a:latin typeface="微軟正黑體" panose="020B0604030504040204" pitchFamily="34" charset="-120"/>
                <a:ea typeface="微軟正黑體" panose="020B0604030504040204" pitchFamily="34" charset="-120"/>
              </a:rPr>
              <a:t>徹</a:t>
            </a:r>
            <a:r>
              <a:rPr lang="zh-TW" altLang="en-US" sz="2000" u="sng" dirty="0" smtClean="0">
                <a:solidFill>
                  <a:schemeClr val="accent6">
                    <a:lumMod val="50000"/>
                  </a:schemeClr>
                </a:solidFill>
                <a:latin typeface="微軟正黑體" panose="020B0604030504040204" pitchFamily="34" charset="-120"/>
                <a:ea typeface="微軟正黑體" panose="020B0604030504040204" pitchFamily="34" charset="-120"/>
              </a:rPr>
              <a:t>罪行</a:t>
            </a:r>
            <a:r>
              <a:rPr lang="zh-TW" altLang="en-US" sz="2000" u="sng" dirty="0">
                <a:solidFill>
                  <a:schemeClr val="accent6">
                    <a:lumMod val="50000"/>
                  </a:schemeClr>
                </a:solidFill>
                <a:latin typeface="微軟正黑體" panose="020B0604030504040204" pitchFamily="34" charset="-120"/>
                <a:ea typeface="微軟正黑體" panose="020B0604030504040204" pitchFamily="34" charset="-120"/>
              </a:rPr>
              <a:t>的影響，是他那打入成千上萬人的頭腦中的毒害</a:t>
            </a:r>
            <a:r>
              <a:rPr lang="en-US" altLang="zh-TW" sz="2000" u="sng" dirty="0" smtClean="0">
                <a:solidFill>
                  <a:schemeClr val="accent6">
                    <a:lumMod val="50000"/>
                  </a:schemeClr>
                </a:solidFill>
                <a:latin typeface="微軟正黑體" panose="020B0604030504040204" pitchFamily="34" charset="-120"/>
                <a:ea typeface="微軟正黑體" panose="020B0604030504040204" pitchFamily="34" charset="-120"/>
              </a:rPr>
              <a:t>——</a:t>
            </a:r>
            <a:r>
              <a:rPr lang="zh-TW" altLang="en-US" sz="2000" u="sng" dirty="0" smtClean="0">
                <a:solidFill>
                  <a:schemeClr val="accent6">
                    <a:lumMod val="50000"/>
                  </a:schemeClr>
                </a:solidFill>
                <a:latin typeface="微軟正黑體" panose="020B0604030504040204" pitchFamily="34" charset="-120"/>
                <a:ea typeface="微軟正黑體" panose="020B0604030504040204" pitchFamily="34" charset="-120"/>
              </a:rPr>
              <a:t>他</a:t>
            </a:r>
            <a:r>
              <a:rPr lang="zh-TW" altLang="en-US" sz="2000" u="sng" dirty="0">
                <a:solidFill>
                  <a:schemeClr val="accent6">
                    <a:lumMod val="50000"/>
                  </a:schemeClr>
                </a:solidFill>
                <a:latin typeface="微軟正黑體" panose="020B0604030504040204" pitchFamily="34" charset="-120"/>
                <a:ea typeface="微軟正黑體" panose="020B0604030504040204" pitchFamily="34" charset="-120"/>
              </a:rPr>
              <a:t>留下的遺產是一個因他而起的、被仇恨、虐待狂、謀殺和扭曲毒害的國家。</a:t>
            </a:r>
            <a:r>
              <a:rPr lang="zh-TW" altLang="en-US" sz="2000" dirty="0">
                <a:latin typeface="微軟正黑體" panose="020B0604030504040204" pitchFamily="34" charset="-120"/>
                <a:ea typeface="微軟正黑體" panose="020B0604030504040204" pitchFamily="34" charset="-120"/>
              </a:rPr>
              <a:t>”他的罪行比一線直接參與殺害猶太人的納粹罪犯還要可怕</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施</a:t>
            </a:r>
            <a:r>
              <a:rPr lang="zh-TW" altLang="en-US" sz="2000" dirty="0">
                <a:latin typeface="微軟正黑體" panose="020B0604030504040204" pitchFamily="34" charset="-120"/>
                <a:ea typeface="微軟正黑體" panose="020B0604030504040204" pitchFamily="34" charset="-120"/>
              </a:rPr>
              <a:t>特萊徹最終被以反人類罪處以絞刑。</a:t>
            </a: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456" t="15339" r="50000" b="18082"/>
          <a:stretch/>
        </p:blipFill>
        <p:spPr bwMode="auto">
          <a:xfrm>
            <a:off x="323528" y="1067327"/>
            <a:ext cx="2021074" cy="2851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9695288"/>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7647</TotalTime>
  <Words>4383</Words>
  <Application>Microsoft Office PowerPoint</Application>
  <PresentationFormat>如螢幕大小 (4:3)</PresentationFormat>
  <Paragraphs>353</Paragraphs>
  <Slides>27</Slides>
  <Notes>16</Notes>
  <HiddenSlides>0</HiddenSlides>
  <MMClips>0</MMClips>
  <ScaleCrop>false</ScaleCrop>
  <HeadingPairs>
    <vt:vector size="4" baseType="variant">
      <vt:variant>
        <vt:lpstr>佈景主題</vt:lpstr>
      </vt:variant>
      <vt:variant>
        <vt:i4>1</vt:i4>
      </vt:variant>
      <vt:variant>
        <vt:lpstr>投影片標題</vt:lpstr>
      </vt:variant>
      <vt:variant>
        <vt:i4>27</vt:i4>
      </vt:variant>
    </vt:vector>
  </HeadingPairs>
  <TitlesOfParts>
    <vt:vector size="28" baseType="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Windows 使用者</cp:lastModifiedBy>
  <cp:revision>250</cp:revision>
  <dcterms:created xsi:type="dcterms:W3CDTF">2017-07-01T07:48:25Z</dcterms:created>
  <dcterms:modified xsi:type="dcterms:W3CDTF">2017-09-15T15:41:55Z</dcterms:modified>
</cp:coreProperties>
</file>