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9" r:id="rId2"/>
    <p:sldId id="328" r:id="rId3"/>
    <p:sldId id="346" r:id="rId4"/>
    <p:sldId id="256" r:id="rId5"/>
    <p:sldId id="266" r:id="rId6"/>
    <p:sldId id="267" r:id="rId7"/>
    <p:sldId id="329" r:id="rId8"/>
    <p:sldId id="341" r:id="rId9"/>
    <p:sldId id="344" r:id="rId10"/>
    <p:sldId id="343" r:id="rId11"/>
    <p:sldId id="345" r:id="rId12"/>
    <p:sldId id="312" r:id="rId13"/>
    <p:sldId id="339" r:id="rId14"/>
    <p:sldId id="310" r:id="rId15"/>
    <p:sldId id="340" r:id="rId16"/>
    <p:sldId id="313" r:id="rId17"/>
    <p:sldId id="314" r:id="rId18"/>
    <p:sldId id="320" r:id="rId19"/>
    <p:sldId id="316" r:id="rId20"/>
    <p:sldId id="318" r:id="rId21"/>
    <p:sldId id="332" r:id="rId22"/>
    <p:sldId id="319" r:id="rId23"/>
    <p:sldId id="330" r:id="rId24"/>
    <p:sldId id="321" r:id="rId25"/>
    <p:sldId id="335" r:id="rId26"/>
    <p:sldId id="336" r:id="rId27"/>
    <p:sldId id="337" r:id="rId28"/>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05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112" autoAdjust="0"/>
  </p:normalViewPr>
  <p:slideViewPr>
    <p:cSldViewPr>
      <p:cViewPr>
        <p:scale>
          <a:sx n="71" d="100"/>
          <a:sy n="71" d="100"/>
        </p:scale>
        <p:origin x="-1124" y="9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CC7ECE-0D31-4C99-BE49-F510A09AC3A1}" type="datetimeFigureOut">
              <a:rPr lang="zh-TW" altLang="en-US" smtClean="0"/>
              <a:t>2017/9/15</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0C5ECB-B6A9-4FC2-BE85-03F5EF7D113F}" type="slidenum">
              <a:rPr lang="zh-TW" altLang="en-US" smtClean="0"/>
              <a:t>‹#›</a:t>
            </a:fld>
            <a:endParaRPr lang="zh-TW" altLang="en-US"/>
          </a:p>
        </p:txBody>
      </p:sp>
    </p:spTree>
    <p:extLst>
      <p:ext uri="{BB962C8B-B14F-4D97-AF65-F5344CB8AC3E}">
        <p14:creationId xmlns:p14="http://schemas.microsoft.com/office/powerpoint/2010/main" val="6029746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library.minghui.org/categoryb/6,276,11,6.ht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library.minghui.org/category/2,418,,1.htm"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library.minghui.org/category/32,226,,1.htm"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zhuichaguoji.org/node/45570"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library.minghui.org/categoryb/6,276,11,6.ht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library.minghui.org/categoryb/6,276,11,6.ht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zh-TW" sz="1200" b="1" kern="1200" dirty="0" smtClean="0">
                <a:solidFill>
                  <a:schemeClr val="tx1"/>
                </a:solidFill>
                <a:effectLst/>
                <a:latin typeface="+mn-lt"/>
                <a:ea typeface="+mn-ea"/>
                <a:cs typeface="+mn-cs"/>
              </a:rPr>
              <a:t>專案日期：</a:t>
            </a:r>
            <a:r>
              <a:rPr lang="en-US" altLang="zh-TW" sz="1200" b="1" kern="1200" dirty="0" smtClean="0">
                <a:solidFill>
                  <a:schemeClr val="tx1"/>
                </a:solidFill>
                <a:effectLst/>
                <a:latin typeface="+mn-lt"/>
                <a:ea typeface="+mn-ea"/>
                <a:cs typeface="+mn-cs"/>
              </a:rPr>
              <a:t>2017/07/XX~XX (</a:t>
            </a:r>
            <a:r>
              <a:rPr lang="zh-TW" altLang="zh-TW" sz="1200" b="1" kern="1200" dirty="0" smtClean="0">
                <a:solidFill>
                  <a:schemeClr val="tx1"/>
                </a:solidFill>
                <a:effectLst/>
                <a:latin typeface="+mn-lt"/>
                <a:ea typeface="+mn-ea"/>
                <a:cs typeface="+mn-cs"/>
              </a:rPr>
              <a:t>當周星期一到星期三</a:t>
            </a:r>
            <a:r>
              <a:rPr lang="en-US" altLang="zh-TW" sz="1200" b="1" kern="1200" dirty="0" smtClean="0">
                <a:solidFill>
                  <a:schemeClr val="tx1"/>
                </a:solidFill>
                <a:effectLst/>
                <a:latin typeface="+mn-lt"/>
                <a:ea typeface="+mn-ea"/>
                <a:cs typeface="+mn-cs"/>
              </a:rPr>
              <a:t>)</a:t>
            </a:r>
            <a:endParaRPr lang="zh-TW" altLang="zh-TW"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1</a:t>
            </a:fld>
            <a:endParaRPr lang="zh-TW" altLang="en-US"/>
          </a:p>
        </p:txBody>
      </p:sp>
    </p:spTree>
    <p:extLst>
      <p:ext uri="{BB962C8B-B14F-4D97-AF65-F5344CB8AC3E}">
        <p14:creationId xmlns:p14="http://schemas.microsoft.com/office/powerpoint/2010/main" val="2711177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Shape 276"/>
          <p:cNvSpPr>
            <a:spLocks noGrp="1" noRot="1" noChangeAspect="1"/>
          </p:cNvSpPr>
          <p:nvPr>
            <p:ph type="sldImg"/>
          </p:nvPr>
        </p:nvSpPr>
        <p:spPr>
          <a:prstGeom prst="rect">
            <a:avLst/>
          </a:prstGeom>
        </p:spPr>
        <p:txBody>
          <a:bodyPr/>
          <a:lstStyle/>
          <a:p>
            <a:endParaRPr/>
          </a:p>
        </p:txBody>
      </p:sp>
      <p:sp>
        <p:nvSpPr>
          <p:cNvPr id="277" name="Shape 277"/>
          <p:cNvSpPr>
            <a:spLocks noGrp="1"/>
          </p:cNvSpPr>
          <p:nvPr>
            <p:ph type="body" sz="quarter" idx="1"/>
          </p:nvPr>
        </p:nvSpPr>
        <p:spPr>
          <a:prstGeom prst="rect">
            <a:avLst/>
          </a:prstGeom>
        </p:spPr>
        <p:txBody>
          <a:bodyPr/>
          <a:lstStyle/>
          <a:p>
            <a:pPr>
              <a:defRPr b="1"/>
            </a:pPr>
            <a:r>
              <a:t>XX省惡人恶报事例</a:t>
            </a:r>
          </a:p>
          <a:p>
            <a:pPr>
              <a:defRPr u="sng"/>
            </a:pPr>
            <a:r>
              <a:rPr>
                <a:solidFill>
                  <a:srgbClr val="0000FF"/>
                </a:solidFill>
                <a:uFill>
                  <a:solidFill>
                    <a:srgbClr val="0000FF"/>
                  </a:solidFill>
                </a:uFill>
                <a:hlinkClick r:id="rId3"/>
              </a:rPr>
              <a:t>http://library.minghui.org/categoryb/6,276,11,6.htm</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3F342D60-093C-441C-B22B-3C7304FC9F2A}" type="slidenum">
              <a:rPr lang="zh-TW" altLang="en-US" smtClean="0"/>
              <a:t>2</a:t>
            </a:fld>
            <a:endParaRPr lang="zh-TW" altLang="en-US"/>
          </a:p>
        </p:txBody>
      </p:sp>
    </p:spTree>
    <p:extLst>
      <p:ext uri="{BB962C8B-B14F-4D97-AF65-F5344CB8AC3E}">
        <p14:creationId xmlns:p14="http://schemas.microsoft.com/office/powerpoint/2010/main" val="17495210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lvl="0"/>
            <a:r>
              <a:rPr lang="zh-TW" altLang="zh-TW" sz="1200" b="1" kern="1200" dirty="0" smtClean="0">
                <a:solidFill>
                  <a:schemeClr val="tx1"/>
                </a:solidFill>
                <a:effectLst/>
                <a:latin typeface="+mn-lt"/>
                <a:ea typeface="+mn-ea"/>
                <a:cs typeface="+mn-cs"/>
              </a:rPr>
              <a:t>省分圖片</a:t>
            </a:r>
            <a:endParaRPr lang="zh-TW" altLang="zh-TW" sz="1200" kern="1200" dirty="0" smtClean="0">
              <a:solidFill>
                <a:schemeClr val="tx1"/>
              </a:solidFill>
              <a:effectLst/>
              <a:latin typeface="+mn-lt"/>
              <a:ea typeface="+mn-ea"/>
              <a:cs typeface="+mn-cs"/>
            </a:endParaRPr>
          </a:p>
          <a:p>
            <a:r>
              <a:rPr lang="zh-TW" altLang="zh-TW" sz="1200" b="1" kern="1200" dirty="0" smtClean="0">
                <a:solidFill>
                  <a:schemeClr val="tx1"/>
                </a:solidFill>
                <a:effectLst/>
                <a:latin typeface="+mn-lt"/>
                <a:ea typeface="+mn-ea"/>
                <a:cs typeface="+mn-cs"/>
              </a:rPr>
              <a:t>方法：</a:t>
            </a:r>
            <a:r>
              <a:rPr lang="en-US" altLang="zh-TW" sz="1200" b="1" kern="1200" dirty="0" smtClean="0">
                <a:solidFill>
                  <a:schemeClr val="tx1"/>
                </a:solidFill>
                <a:effectLst/>
                <a:latin typeface="+mn-lt"/>
                <a:ea typeface="+mn-ea"/>
                <a:cs typeface="+mn-cs"/>
              </a:rPr>
              <a:t>Google</a:t>
            </a:r>
            <a:r>
              <a:rPr lang="zh-TW" altLang="zh-TW" sz="1200" b="1" kern="1200" dirty="0" smtClean="0">
                <a:solidFill>
                  <a:schemeClr val="tx1"/>
                </a:solidFill>
                <a:effectLst/>
                <a:latin typeface="+mn-lt"/>
                <a:ea typeface="+mn-ea"/>
                <a:cs typeface="+mn-cs"/>
              </a:rPr>
              <a:t>搜尋省份名稱 </a:t>
            </a:r>
            <a:r>
              <a:rPr lang="en-US" altLang="zh-TW" sz="1200" b="1" kern="1200" dirty="0" smtClean="0">
                <a:solidFill>
                  <a:schemeClr val="tx1"/>
                </a:solidFill>
                <a:effectLst/>
                <a:latin typeface="+mn-lt"/>
                <a:ea typeface="+mn-ea"/>
                <a:cs typeface="+mn-cs"/>
              </a:rPr>
              <a:t>(</a:t>
            </a:r>
            <a:r>
              <a:rPr lang="zh-TW" altLang="zh-TW" sz="1200" b="1" kern="1200" dirty="0" smtClean="0">
                <a:solidFill>
                  <a:schemeClr val="tx1"/>
                </a:solidFill>
                <a:effectLst/>
                <a:latin typeface="+mn-lt"/>
                <a:ea typeface="+mn-ea"/>
                <a:cs typeface="+mn-cs"/>
              </a:rPr>
              <a:t>維基百科</a:t>
            </a:r>
            <a:r>
              <a:rPr lang="en-US" altLang="zh-TW" sz="1200" b="1" kern="1200" dirty="0" smtClean="0">
                <a:solidFill>
                  <a:schemeClr val="tx1"/>
                </a:solidFill>
                <a:effectLst/>
                <a:latin typeface="+mn-lt"/>
                <a:ea typeface="+mn-ea"/>
                <a:cs typeface="+mn-cs"/>
              </a:rPr>
              <a:t>)</a:t>
            </a:r>
            <a:endParaRPr lang="zh-TW" altLang="zh-TW" sz="1200" kern="1200" dirty="0" smtClean="0">
              <a:solidFill>
                <a:schemeClr val="tx1"/>
              </a:solidFill>
              <a:effectLst/>
              <a:latin typeface="+mn-lt"/>
              <a:ea typeface="+mn-ea"/>
              <a:cs typeface="+mn-cs"/>
            </a:endParaRPr>
          </a:p>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4</a:t>
            </a:fld>
            <a:endParaRPr lang="zh-TW" altLang="en-US"/>
          </a:p>
        </p:txBody>
      </p:sp>
    </p:spTree>
    <p:extLst>
      <p:ext uri="{BB962C8B-B14F-4D97-AF65-F5344CB8AC3E}">
        <p14:creationId xmlns:p14="http://schemas.microsoft.com/office/powerpoint/2010/main" val="478218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sz="1200" kern="1200" dirty="0" smtClean="0">
                <a:solidFill>
                  <a:schemeClr val="tx1"/>
                </a:solidFill>
                <a:effectLst/>
                <a:latin typeface="+mn-lt"/>
                <a:ea typeface="+mn-ea"/>
                <a:cs typeface="+mn-cs"/>
              </a:rPr>
              <a:t>\ </a:t>
            </a:r>
            <a:endParaRPr lang="zh-TW" altLang="zh-TW" sz="1200" kern="1200" dirty="0" smtClean="0">
              <a:solidFill>
                <a:schemeClr val="tx1"/>
              </a:solidFill>
              <a:effectLst/>
              <a:latin typeface="+mn-lt"/>
              <a:ea typeface="+mn-ea"/>
              <a:cs typeface="+mn-cs"/>
            </a:endParaRPr>
          </a:p>
          <a:p>
            <a:r>
              <a:rPr lang="zh-TW" altLang="zh-TW" sz="1200" kern="1200" dirty="0" smtClean="0">
                <a:solidFill>
                  <a:schemeClr val="tx1"/>
                </a:solidFill>
                <a:effectLst/>
                <a:latin typeface="+mn-lt"/>
                <a:ea typeface="+mn-ea"/>
                <a:cs typeface="+mn-cs"/>
              </a:rPr>
              <a:t>受迫害人数的省市分布</a:t>
            </a:r>
          </a:p>
          <a:p>
            <a:r>
              <a:rPr lang="en-US" altLang="zh-TW" sz="1200" u="sng" kern="1200" dirty="0" smtClean="0">
                <a:solidFill>
                  <a:schemeClr val="tx1"/>
                </a:solidFill>
                <a:effectLst/>
                <a:latin typeface="+mn-lt"/>
                <a:ea typeface="+mn-ea"/>
                <a:cs typeface="+mn-cs"/>
                <a:hlinkClick r:id="rId3"/>
              </a:rPr>
              <a:t>http://library.minghui.org/category/2,418,,1.htm</a:t>
            </a:r>
            <a:endParaRPr lang="zh-TW" altLang="zh-TW" sz="1200" kern="1200" dirty="0" smtClean="0">
              <a:solidFill>
                <a:schemeClr val="tx1"/>
              </a:solidFill>
              <a:effectLst/>
              <a:latin typeface="+mn-lt"/>
              <a:ea typeface="+mn-ea"/>
              <a:cs typeface="+mn-cs"/>
            </a:endParaRPr>
          </a:p>
          <a:p>
            <a:r>
              <a:rPr lang="en-US" altLang="zh-TW" sz="1200" kern="1200" dirty="0" smtClean="0">
                <a:solidFill>
                  <a:schemeClr val="tx1"/>
                </a:solidFill>
                <a:effectLst/>
                <a:latin typeface="+mn-lt"/>
                <a:ea typeface="+mn-ea"/>
                <a:cs typeface="+mn-cs"/>
              </a:rPr>
              <a:t> </a:t>
            </a:r>
            <a:endParaRPr lang="zh-TW" altLang="zh-TW" sz="1200" kern="1200" dirty="0" smtClean="0">
              <a:solidFill>
                <a:schemeClr val="tx1"/>
              </a:solidFill>
              <a:effectLst/>
              <a:latin typeface="+mn-lt"/>
              <a:ea typeface="+mn-ea"/>
              <a:cs typeface="+mn-cs"/>
            </a:endParaRPr>
          </a:p>
          <a:p>
            <a:r>
              <a:rPr lang="zh-TW" altLang="zh-TW" sz="1200" kern="1200" dirty="0" smtClean="0">
                <a:solidFill>
                  <a:schemeClr val="tx1"/>
                </a:solidFill>
                <a:effectLst/>
                <a:latin typeface="+mn-lt"/>
                <a:ea typeface="+mn-ea"/>
                <a:cs typeface="+mn-cs"/>
              </a:rPr>
              <a:t>受迫害致死案例</a:t>
            </a:r>
          </a:p>
          <a:p>
            <a:r>
              <a:rPr lang="en-US" altLang="zh-TW" sz="1200" u="sng" kern="1200" dirty="0" smtClean="0">
                <a:solidFill>
                  <a:schemeClr val="tx1"/>
                </a:solidFill>
                <a:effectLst/>
                <a:latin typeface="+mn-lt"/>
                <a:ea typeface="+mn-ea"/>
                <a:cs typeface="+mn-cs"/>
                <a:hlinkClick r:id="rId4"/>
              </a:rPr>
              <a:t>http://library.minghui.org/category/32,226,,1.htm</a:t>
            </a:r>
            <a:endParaRPr lang="zh-TW" altLang="zh-TW" sz="1200" kern="1200" dirty="0" smtClean="0">
              <a:solidFill>
                <a:schemeClr val="tx1"/>
              </a:solidFill>
              <a:effectLst/>
              <a:latin typeface="+mn-lt"/>
              <a:ea typeface="+mn-ea"/>
              <a:cs typeface="+mn-cs"/>
            </a:endParaRPr>
          </a:p>
          <a:p>
            <a:endParaRPr lang="zh-TW" altLang="en-US" dirty="0"/>
          </a:p>
        </p:txBody>
      </p:sp>
      <p:sp>
        <p:nvSpPr>
          <p:cNvPr id="4" name="投影片編號版面配置區 3"/>
          <p:cNvSpPr>
            <a:spLocks noGrp="1"/>
          </p:cNvSpPr>
          <p:nvPr>
            <p:ph type="sldNum" sz="quarter" idx="10"/>
          </p:nvPr>
        </p:nvSpPr>
        <p:spPr/>
        <p:txBody>
          <a:bodyPr/>
          <a:lstStyle/>
          <a:p>
            <a:fld id="{3F342D60-093C-441C-B22B-3C7304FC9F2A}" type="slidenum">
              <a:rPr lang="zh-TW" altLang="en-US" smtClean="0"/>
              <a:t>5</a:t>
            </a:fld>
            <a:endParaRPr lang="zh-TW" altLang="en-US"/>
          </a:p>
        </p:txBody>
      </p:sp>
    </p:spTree>
    <p:extLst>
      <p:ext uri="{BB962C8B-B14F-4D97-AF65-F5344CB8AC3E}">
        <p14:creationId xmlns:p14="http://schemas.microsoft.com/office/powerpoint/2010/main" val="23956673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lvl="0"/>
            <a:r>
              <a:rPr lang="zh-TW" altLang="zh-TW" sz="1200" kern="1200" dirty="0" smtClean="0">
                <a:solidFill>
                  <a:schemeClr val="tx1"/>
                </a:solidFill>
                <a:effectLst/>
                <a:latin typeface="+mn-lt"/>
                <a:ea typeface="+mn-ea"/>
                <a:cs typeface="+mn-cs"/>
              </a:rPr>
              <a:t>追查國際公布的參與活摘醫院名單</a:t>
            </a:r>
          </a:p>
          <a:p>
            <a:r>
              <a:rPr lang="en-US" altLang="zh-TW" sz="1200" u="sng" kern="1200" dirty="0" smtClean="0">
                <a:solidFill>
                  <a:schemeClr val="tx1"/>
                </a:solidFill>
                <a:effectLst/>
                <a:latin typeface="+mn-lt"/>
                <a:ea typeface="+mn-ea"/>
                <a:cs typeface="+mn-cs"/>
                <a:hlinkClick r:id="rId3"/>
              </a:rPr>
              <a:t>http://www.zhuichaguoji.org/node/45570</a:t>
            </a:r>
            <a:endParaRPr lang="zh-TW" altLang="zh-TW" sz="1200" kern="1200" dirty="0" smtClean="0">
              <a:solidFill>
                <a:schemeClr val="tx1"/>
              </a:solidFill>
              <a:effectLst/>
              <a:latin typeface="+mn-lt"/>
              <a:ea typeface="+mn-ea"/>
              <a:cs typeface="+mn-cs"/>
            </a:endParaRPr>
          </a:p>
          <a:p>
            <a:r>
              <a:rPr lang="zh-TW" altLang="zh-TW" sz="1200" kern="1200" dirty="0" smtClean="0">
                <a:solidFill>
                  <a:schemeClr val="tx1"/>
                </a:solidFill>
                <a:effectLst/>
                <a:latin typeface="+mn-lt"/>
                <a:ea typeface="+mn-ea"/>
                <a:cs typeface="+mn-cs"/>
              </a:rPr>
              <a:t>往下到網頁中間可以找到各省份的</a:t>
            </a:r>
          </a:p>
          <a:p>
            <a:endParaRPr lang="zh-TW" altLang="en-US" dirty="0"/>
          </a:p>
        </p:txBody>
      </p:sp>
      <p:sp>
        <p:nvSpPr>
          <p:cNvPr id="4" name="投影片編號版面配置區 3"/>
          <p:cNvSpPr>
            <a:spLocks noGrp="1"/>
          </p:cNvSpPr>
          <p:nvPr>
            <p:ph type="sldNum" sz="quarter" idx="10"/>
          </p:nvPr>
        </p:nvSpPr>
        <p:spPr/>
        <p:txBody>
          <a:bodyPr/>
          <a:lstStyle/>
          <a:p>
            <a:fld id="{3F342D60-093C-441C-B22B-3C7304FC9F2A}" type="slidenum">
              <a:rPr lang="zh-TW" altLang="en-US" smtClean="0"/>
              <a:t>6</a:t>
            </a:fld>
            <a:endParaRPr lang="zh-TW" altLang="en-US"/>
          </a:p>
        </p:txBody>
      </p:sp>
    </p:spTree>
    <p:extLst>
      <p:ext uri="{BB962C8B-B14F-4D97-AF65-F5344CB8AC3E}">
        <p14:creationId xmlns:p14="http://schemas.microsoft.com/office/powerpoint/2010/main" val="19475357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Shape 118"/>
          <p:cNvSpPr>
            <a:spLocks noGrp="1" noRot="1" noChangeAspect="1"/>
          </p:cNvSpPr>
          <p:nvPr>
            <p:ph type="sldImg"/>
          </p:nvPr>
        </p:nvSpPr>
        <p:spPr>
          <a:prstGeom prst="rect">
            <a:avLst/>
          </a:prstGeom>
        </p:spPr>
        <p:txBody>
          <a:bodyPr/>
          <a:lstStyle/>
          <a:p>
            <a:endParaRPr/>
          </a:p>
        </p:txBody>
      </p:sp>
      <p:sp>
        <p:nvSpPr>
          <p:cNvPr id="119" name="Shape 119"/>
          <p:cNvSpPr>
            <a:spLocks noGrp="1"/>
          </p:cNvSpPr>
          <p:nvPr>
            <p:ph type="body" sz="quarter" idx="1"/>
          </p:nvPr>
        </p:nvSpPr>
        <p:spPr>
          <a:prstGeom prst="rect">
            <a:avLst/>
          </a:prstGeom>
        </p:spPr>
        <p:txBody>
          <a:bodyPr/>
          <a:lstStyle/>
          <a:p>
            <a:pPr>
              <a:defRPr b="1"/>
            </a:pPr>
            <a:r>
              <a:t>省分地圖：</a:t>
            </a:r>
          </a:p>
          <a:p>
            <a:r>
              <a:t>方法與步驟</a:t>
            </a:r>
          </a:p>
          <a:p>
            <a:pPr marL="228600" indent="-228600">
              <a:buSzPct val="100000"/>
              <a:buAutoNum type="arabicPeriod"/>
            </a:pPr>
            <a:r>
              <a:t>使用Google 【圖片】搜尋該【XX省地圖】或【XX省行政地圖】，盡量找字體清楚的、大的</a:t>
            </a:r>
          </a:p>
          <a:p>
            <a:pPr marL="228600" indent="-228600">
              <a:buSzPct val="100000"/>
              <a:buAutoNum type="arabicPeriod"/>
            </a:pPr>
            <a:r>
              <a:t>變更圖片的顏色：到【word】中【】</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CN" altLang="en-US" dirty="0" smtClean="0"/>
              <a:t>阳宝华继</a:t>
            </a:r>
            <a:r>
              <a:rPr lang="en-US" altLang="zh-CN" dirty="0" smtClean="0"/>
              <a:t>2013</a:t>
            </a:r>
            <a:r>
              <a:rPr lang="zh-CN" altLang="en-US" smtClean="0"/>
              <a:t>年底时任中共湖南省政协副主席童名谦后，是又一湖南政协系统落马官员。</a:t>
            </a:r>
            <a:endParaRPr lang="zh-TW" altLang="en-US"/>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15</a:t>
            </a:fld>
            <a:endParaRPr lang="zh-TW" altLang="en-US"/>
          </a:p>
        </p:txBody>
      </p:sp>
    </p:spTree>
    <p:extLst>
      <p:ext uri="{BB962C8B-B14F-4D97-AF65-F5344CB8AC3E}">
        <p14:creationId xmlns:p14="http://schemas.microsoft.com/office/powerpoint/2010/main" val="38772099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lvl="0"/>
            <a:r>
              <a:rPr lang="en-US" altLang="zh-TW" sz="1200" b="1" kern="1200" dirty="0" smtClean="0">
                <a:solidFill>
                  <a:schemeClr val="tx1"/>
                </a:solidFill>
                <a:effectLst/>
                <a:latin typeface="+mn-lt"/>
                <a:ea typeface="+mn-ea"/>
                <a:cs typeface="+mn-cs"/>
              </a:rPr>
              <a:t>XX</a:t>
            </a:r>
            <a:r>
              <a:rPr lang="zh-TW" altLang="zh-TW" sz="1200" b="1" kern="1200" dirty="0" smtClean="0">
                <a:solidFill>
                  <a:schemeClr val="tx1"/>
                </a:solidFill>
                <a:effectLst/>
                <a:latin typeface="+mn-lt"/>
                <a:ea typeface="+mn-ea"/>
                <a:cs typeface="+mn-cs"/>
              </a:rPr>
              <a:t>省惡人恶报事例</a:t>
            </a:r>
            <a:endParaRPr lang="zh-TW" altLang="zh-TW" sz="1200" kern="1200" dirty="0" smtClean="0">
              <a:solidFill>
                <a:schemeClr val="tx1"/>
              </a:solidFill>
              <a:effectLst/>
              <a:latin typeface="+mn-lt"/>
              <a:ea typeface="+mn-ea"/>
              <a:cs typeface="+mn-cs"/>
            </a:endParaRPr>
          </a:p>
          <a:p>
            <a:r>
              <a:rPr lang="en-US" altLang="zh-TW" sz="1200" u="sng" kern="1200" dirty="0" smtClean="0">
                <a:solidFill>
                  <a:schemeClr val="tx1"/>
                </a:solidFill>
                <a:effectLst/>
                <a:latin typeface="+mn-lt"/>
                <a:ea typeface="+mn-ea"/>
                <a:cs typeface="+mn-cs"/>
                <a:hlinkClick r:id="rId3"/>
              </a:rPr>
              <a:t>http://library.minghui.org/categoryb/6,276,11,6.htm</a:t>
            </a:r>
            <a:endParaRPr lang="zh-TW" altLang="zh-TW" sz="1200" kern="1200" dirty="0" smtClean="0">
              <a:solidFill>
                <a:schemeClr val="tx1"/>
              </a:solidFill>
              <a:effectLst/>
              <a:latin typeface="+mn-lt"/>
              <a:ea typeface="+mn-ea"/>
              <a:cs typeface="+mn-cs"/>
            </a:endParaRPr>
          </a:p>
          <a:p>
            <a:endParaRPr lang="zh-TW" altLang="zh-TW" sz="1200" kern="120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18</a:t>
            </a:fld>
            <a:endParaRPr lang="zh-TW" altLang="en-US"/>
          </a:p>
        </p:txBody>
      </p:sp>
    </p:spTree>
    <p:extLst>
      <p:ext uri="{BB962C8B-B14F-4D97-AF65-F5344CB8AC3E}">
        <p14:creationId xmlns:p14="http://schemas.microsoft.com/office/powerpoint/2010/main" val="40138978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Shape 161"/>
          <p:cNvSpPr>
            <a:spLocks noGrp="1" noRot="1" noChangeAspect="1"/>
          </p:cNvSpPr>
          <p:nvPr>
            <p:ph type="sldImg"/>
          </p:nvPr>
        </p:nvSpPr>
        <p:spPr>
          <a:prstGeom prst="rect">
            <a:avLst/>
          </a:prstGeom>
        </p:spPr>
        <p:txBody>
          <a:bodyPr/>
          <a:lstStyle/>
          <a:p>
            <a:endParaRPr/>
          </a:p>
        </p:txBody>
      </p:sp>
      <p:sp>
        <p:nvSpPr>
          <p:cNvPr id="162" name="Shape 162"/>
          <p:cNvSpPr>
            <a:spLocks noGrp="1"/>
          </p:cNvSpPr>
          <p:nvPr>
            <p:ph type="body" sz="quarter" idx="1"/>
          </p:nvPr>
        </p:nvSpPr>
        <p:spPr>
          <a:prstGeom prst="rect">
            <a:avLst/>
          </a:prstGeom>
        </p:spPr>
        <p:txBody>
          <a:bodyPr/>
          <a:lstStyle/>
          <a:p>
            <a:pPr>
              <a:defRPr b="1"/>
            </a:pPr>
            <a:r>
              <a:t>XX省惡人恶报事例</a:t>
            </a:r>
          </a:p>
          <a:p>
            <a:pPr>
              <a:defRPr u="sng">
                <a:solidFill>
                  <a:srgbClr val="0000FF"/>
                </a:solidFill>
                <a:uFill>
                  <a:solidFill>
                    <a:srgbClr val="0000FF"/>
                  </a:solidFill>
                </a:uFill>
              </a:defRPr>
            </a:pPr>
            <a:r>
              <a:rPr>
                <a:hlinkClick r:id="rId3"/>
              </a:rPr>
              <a:t>http://library.minghui.org/categoryb/6,276,11,6.htm</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2017/9/15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26393889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2017/9/15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32723908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2017/9/15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226249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2017/9/15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37082520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2017/9/15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23059624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0946E90E-4A05-4D29-B676-ADFE5E9BC2B6}" type="datetimeFigureOut">
              <a:rPr lang="zh-TW" altLang="en-US" smtClean="0"/>
              <a:t>2017/9/15</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861175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0946E90E-4A05-4D29-B676-ADFE5E9BC2B6}" type="datetimeFigureOut">
              <a:rPr lang="zh-TW" altLang="en-US" smtClean="0"/>
              <a:t>2017/9/15</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1840440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0946E90E-4A05-4D29-B676-ADFE5E9BC2B6}" type="datetimeFigureOut">
              <a:rPr lang="zh-TW" altLang="en-US" smtClean="0"/>
              <a:t>2017/9/15</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3194712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0946E90E-4A05-4D29-B676-ADFE5E9BC2B6}" type="datetimeFigureOut">
              <a:rPr lang="zh-TW" altLang="en-US" smtClean="0"/>
              <a:t>2017/9/15</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952615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0946E90E-4A05-4D29-B676-ADFE5E9BC2B6}" type="datetimeFigureOut">
              <a:rPr lang="zh-TW" altLang="en-US" smtClean="0"/>
              <a:t>2017/9/15</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3809498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0946E90E-4A05-4D29-B676-ADFE5E9BC2B6}" type="datetimeFigureOut">
              <a:rPr lang="zh-TW" altLang="en-US" smtClean="0"/>
              <a:t>2017/9/15</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776103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46E90E-4A05-4D29-B676-ADFE5E9BC2B6}" type="datetimeFigureOut">
              <a:rPr lang="zh-TW" altLang="en-US" smtClean="0"/>
              <a:t>2017/9/15</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9050377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520" y="5744822"/>
            <a:ext cx="9168520" cy="1113178"/>
          </a:xfrm>
          <a:prstGeom prst="rect">
            <a:avLst/>
          </a:prstGeom>
          <a:solidFill>
            <a:schemeClr val="accent6">
              <a:lumMod val="50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TW" sz="3200" b="1" dirty="0" smtClean="0">
                <a:solidFill>
                  <a:schemeClr val="bg1"/>
                </a:solidFill>
                <a:latin typeface="微軟正黑體" panose="020B0604030504040204" pitchFamily="34" charset="-120"/>
                <a:ea typeface="微軟正黑體" panose="020B0604030504040204" pitchFamily="34" charset="-120"/>
              </a:rPr>
              <a:t>2017/09/18~27 </a:t>
            </a:r>
            <a:r>
              <a:rPr lang="en-US" altLang="zh-TW" sz="3200" b="1" dirty="0">
                <a:solidFill>
                  <a:schemeClr val="bg1"/>
                </a:solidFill>
                <a:latin typeface="微軟正黑體" panose="020B0604030504040204" pitchFamily="34" charset="-120"/>
                <a:ea typeface="微軟正黑體" panose="020B0604030504040204" pitchFamily="34" charset="-120"/>
              </a:rPr>
              <a:t>(</a:t>
            </a:r>
            <a:r>
              <a:rPr lang="zh-TW" altLang="en-US" sz="3200" b="1" dirty="0">
                <a:solidFill>
                  <a:schemeClr val="bg1"/>
                </a:solidFill>
                <a:latin typeface="微軟正黑體" panose="020B0604030504040204" pitchFamily="34" charset="-120"/>
                <a:ea typeface="微軟正黑體" panose="020B0604030504040204" pitchFamily="34" charset="-120"/>
              </a:rPr>
              <a:t>播</a:t>
            </a:r>
            <a:r>
              <a:rPr lang="zh-TW" altLang="en-US" sz="3200" b="1" dirty="0" smtClean="0">
                <a:solidFill>
                  <a:schemeClr val="bg1"/>
                </a:solidFill>
                <a:latin typeface="微軟正黑體" panose="020B0604030504040204" pitchFamily="34" charset="-120"/>
                <a:ea typeface="微軟正黑體" panose="020B0604030504040204" pitchFamily="34" charset="-120"/>
              </a:rPr>
              <a:t>打两周</a:t>
            </a:r>
            <a:r>
              <a:rPr lang="en-US" altLang="zh-TW" sz="3200" b="1" dirty="0" smtClean="0">
                <a:solidFill>
                  <a:schemeClr val="bg1"/>
                </a:solidFill>
                <a:latin typeface="微軟正黑體" panose="020B0604030504040204" pitchFamily="34" charset="-120"/>
                <a:ea typeface="微軟正黑體" panose="020B0604030504040204" pitchFamily="34" charset="-120"/>
              </a:rPr>
              <a:t>) </a:t>
            </a:r>
          </a:p>
          <a:p>
            <a:pPr algn="r"/>
            <a:r>
              <a:rPr lang="en-US" altLang="zh-TW" sz="3200" b="1" dirty="0" smtClean="0">
                <a:solidFill>
                  <a:schemeClr val="bg1"/>
                </a:solidFill>
                <a:latin typeface="微軟正黑體" panose="020B0604030504040204" pitchFamily="34" charset="-120"/>
                <a:ea typeface="微軟正黑體" panose="020B0604030504040204" pitchFamily="34" charset="-120"/>
              </a:rPr>
              <a:t>RTC</a:t>
            </a:r>
            <a:r>
              <a:rPr lang="zh-TW" altLang="zh-TW" sz="3200" b="1" dirty="0" smtClean="0">
                <a:solidFill>
                  <a:schemeClr val="bg1"/>
                </a:solidFill>
                <a:latin typeface="微軟正黑體" panose="020B0604030504040204" pitchFamily="34" charset="-120"/>
                <a:ea typeface="微軟正黑體" panose="020B0604030504040204" pitchFamily="34" charset="-120"/>
              </a:rPr>
              <a:t>专案</a:t>
            </a:r>
            <a:r>
              <a:rPr lang="zh-CN" altLang="zh-TW" sz="3200" b="1" dirty="0" smtClean="0">
                <a:solidFill>
                  <a:schemeClr val="bg1"/>
                </a:solidFill>
                <a:latin typeface="微軟正黑體" panose="020B0604030504040204" pitchFamily="34" charset="-120"/>
                <a:ea typeface="微軟正黑體" panose="020B0604030504040204" pitchFamily="34" charset="-120"/>
              </a:rPr>
              <a:t>说明参考资料</a:t>
            </a:r>
            <a:endParaRPr lang="en-US" altLang="zh-CN" sz="3200" b="1" dirty="0" smtClean="0">
              <a:solidFill>
                <a:schemeClr val="bg1"/>
              </a:solidFill>
              <a:latin typeface="微軟正黑體" panose="020B0604030504040204" pitchFamily="34" charset="-120"/>
              <a:ea typeface="微軟正黑體" panose="020B0604030504040204" pitchFamily="34" charset="-120"/>
            </a:endParaRPr>
          </a:p>
        </p:txBody>
      </p:sp>
      <p:pic>
        <p:nvPicPr>
          <p:cNvPr id="4" name="Picture 3"/>
          <p:cNvPicPr>
            <a:picLocks noChangeAspect="1"/>
          </p:cNvPicPr>
          <p:nvPr/>
        </p:nvPicPr>
        <p:blipFill>
          <a:blip r:embed="rId3"/>
          <a:stretch>
            <a:fillRect/>
          </a:stretch>
        </p:blipFill>
        <p:spPr>
          <a:xfrm>
            <a:off x="-36512" y="-4774"/>
            <a:ext cx="9180512" cy="5738030"/>
          </a:xfrm>
          <a:prstGeom prst="rect">
            <a:avLst/>
          </a:prstGeom>
        </p:spPr>
      </p:pic>
    </p:spTree>
    <p:extLst>
      <p:ext uri="{BB962C8B-B14F-4D97-AF65-F5344CB8AC3E}">
        <p14:creationId xmlns:p14="http://schemas.microsoft.com/office/powerpoint/2010/main" val="4823600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9-3. 長沙市官員惡報實例"/>
          <p:cNvSpPr txBox="1"/>
          <p:nvPr/>
        </p:nvSpPr>
        <p:spPr>
          <a:xfrm>
            <a:off x="2627783" y="1032809"/>
            <a:ext cx="6180256" cy="1631214"/>
          </a:xfrm>
          <a:prstGeom prst="rect">
            <a:avLst/>
          </a:prstGeom>
          <a:noFill/>
          <a:ln w="3175" cap="flat">
            <a:solidFill>
              <a:schemeClr val="tx1"/>
            </a:solid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r>
              <a:rPr lang="zh-TW" altLang="en-US" sz="2000" smtClean="0">
                <a:latin typeface="微軟正黑體" panose="020B0604030504040204" pitchFamily="34" charset="-120"/>
                <a:ea typeface="微軟正黑體" panose="020B0604030504040204" pitchFamily="34" charset="-120"/>
                <a:cs typeface="Heiti TC Light"/>
              </a:rPr>
              <a:t>公安部副部长、央视副台长，</a:t>
            </a:r>
            <a:r>
              <a:rPr lang="zh-TW" altLang="en-US" sz="2000" b="1" smtClean="0">
                <a:solidFill>
                  <a:srgbClr val="0070C0"/>
                </a:solidFill>
                <a:latin typeface="微軟正黑體" panose="020B0604030504040204" pitchFamily="34" charset="-120"/>
                <a:ea typeface="微軟正黑體" panose="020B0604030504040204" pitchFamily="34" charset="-120"/>
                <a:cs typeface="Heiti TC Light"/>
              </a:rPr>
              <a:t>李东生，</a:t>
            </a:r>
            <a:endParaRPr lang="en-US" altLang="zh-TW" sz="2000" b="1" dirty="0" smtClean="0">
              <a:solidFill>
                <a:srgbClr val="0070C0"/>
              </a:solidFill>
              <a:latin typeface="微軟正黑體" panose="020B0604030504040204" pitchFamily="34" charset="-120"/>
              <a:ea typeface="微軟正黑體" panose="020B0604030504040204" pitchFamily="34" charset="-120"/>
              <a:cs typeface="Heiti TC Light"/>
            </a:endParaRPr>
          </a:p>
          <a:p>
            <a:r>
              <a:rPr lang="zh-TW" altLang="en-US" sz="2000" dirty="0" smtClean="0">
                <a:latin typeface="微軟正黑體" panose="020B0604030504040204" pitchFamily="34" charset="-120"/>
                <a:ea typeface="微軟正黑體" panose="020B0604030504040204" pitchFamily="34" charset="-120"/>
                <a:cs typeface="Heiti TC Light"/>
              </a:rPr>
              <a:t>2</a:t>
            </a:r>
            <a:r>
              <a:rPr lang="en-US" altLang="zh-TW" sz="2000" dirty="0" smtClean="0">
                <a:latin typeface="微軟正黑體" panose="020B0604030504040204" pitchFamily="34" charset="-120"/>
                <a:ea typeface="微軟正黑體" panose="020B0604030504040204" pitchFamily="34" charset="-120"/>
                <a:cs typeface="Heiti TC Light"/>
              </a:rPr>
              <a:t>016</a:t>
            </a:r>
            <a:r>
              <a:rPr lang="zh-TW" altLang="en-US" sz="2000" dirty="0">
                <a:latin typeface="微軟正黑體" panose="020B0604030504040204" pitchFamily="34" charset="-120"/>
                <a:ea typeface="微軟正黑體" panose="020B0604030504040204" pitchFamily="34" charset="-120"/>
                <a:cs typeface="Heiti TC Light"/>
              </a:rPr>
              <a:t>年1月</a:t>
            </a:r>
            <a:r>
              <a:rPr lang="en-US" altLang="zh-TW" sz="2000" dirty="0">
                <a:latin typeface="微軟正黑體" panose="020B0604030504040204" pitchFamily="34" charset="-120"/>
                <a:ea typeface="微軟正黑體" panose="020B0604030504040204" pitchFamily="34" charset="-120"/>
                <a:cs typeface="Heiti TC Light"/>
              </a:rPr>
              <a:t>12</a:t>
            </a:r>
            <a:r>
              <a:rPr lang="zh-TW" altLang="en-US" sz="2000" dirty="0">
                <a:latin typeface="微軟正黑體" panose="020B0604030504040204" pitchFamily="34" charset="-120"/>
                <a:ea typeface="微軟正黑體" panose="020B0604030504040204" pitchFamily="34" charset="-120"/>
                <a:cs typeface="Heiti TC Light"/>
              </a:rPr>
              <a:t>日</a:t>
            </a:r>
            <a:r>
              <a:rPr lang="zh-TW" altLang="en-US" sz="2000" dirty="0" smtClean="0">
                <a:latin typeface="微軟正黑體" panose="020B0604030504040204" pitchFamily="34" charset="-120"/>
                <a:ea typeface="微軟正黑體" panose="020B0604030504040204" pitchFamily="34" charset="-120"/>
                <a:cs typeface="Heiti TC Light"/>
              </a:rPr>
              <a:t>，</a:t>
            </a:r>
            <a:endParaRPr lang="en-US" altLang="zh-TW" sz="2000" dirty="0" smtClean="0">
              <a:latin typeface="微軟正黑體" panose="020B0604030504040204" pitchFamily="34" charset="-120"/>
              <a:ea typeface="微軟正黑體" panose="020B0604030504040204" pitchFamily="34" charset="-120"/>
              <a:cs typeface="Heiti TC Light"/>
            </a:endParaRPr>
          </a:p>
          <a:p>
            <a:r>
              <a:rPr lang="zh-TW" altLang="en-US" sz="2000" b="1" smtClean="0">
                <a:solidFill>
                  <a:srgbClr val="FF0000"/>
                </a:solidFill>
                <a:latin typeface="微軟正黑體" panose="020B0604030504040204" pitchFamily="34" charset="-120"/>
                <a:ea typeface="微軟正黑體" panose="020B0604030504040204" pitchFamily="34" charset="-120"/>
                <a:cs typeface="Heiti TC Light"/>
              </a:rPr>
              <a:t>获刑</a:t>
            </a:r>
            <a:r>
              <a:rPr lang="en-US" altLang="zh-TW" sz="2000" b="1" smtClean="0">
                <a:solidFill>
                  <a:srgbClr val="FF0000"/>
                </a:solidFill>
                <a:latin typeface="微軟正黑體" panose="020B0604030504040204" pitchFamily="34" charset="-120"/>
                <a:ea typeface="微軟正黑體" panose="020B0604030504040204" pitchFamily="34" charset="-120"/>
                <a:cs typeface="Heiti TC Light"/>
              </a:rPr>
              <a:t>15</a:t>
            </a:r>
            <a:r>
              <a:rPr lang="zh-TW" altLang="en-US" sz="2000" b="1" smtClean="0">
                <a:solidFill>
                  <a:srgbClr val="FF0000"/>
                </a:solidFill>
                <a:latin typeface="微軟正黑體" panose="020B0604030504040204" pitchFamily="34" charset="-120"/>
                <a:ea typeface="微軟正黑體" panose="020B0604030504040204" pitchFamily="34" charset="-120"/>
                <a:cs typeface="Heiti TC Light"/>
              </a:rPr>
              <a:t>年，没收非法所得</a:t>
            </a:r>
            <a:r>
              <a:rPr lang="en-US" altLang="zh-TW" sz="2000" b="1" smtClean="0">
                <a:solidFill>
                  <a:srgbClr val="FF0000"/>
                </a:solidFill>
                <a:latin typeface="微軟正黑體" panose="020B0604030504040204" pitchFamily="34" charset="-120"/>
                <a:ea typeface="微軟正黑體" panose="020B0604030504040204" pitchFamily="34" charset="-120"/>
                <a:cs typeface="Heiti TC Light"/>
              </a:rPr>
              <a:t>100</a:t>
            </a:r>
            <a:r>
              <a:rPr lang="zh-TW" altLang="en-US" sz="2000" b="1" smtClean="0">
                <a:solidFill>
                  <a:srgbClr val="FF0000"/>
                </a:solidFill>
                <a:latin typeface="微軟正黑體" panose="020B0604030504040204" pitchFamily="34" charset="-120"/>
                <a:ea typeface="微軟正黑體" panose="020B0604030504040204" pitchFamily="34" charset="-120"/>
                <a:cs typeface="Heiti TC Light"/>
              </a:rPr>
              <a:t>万元</a:t>
            </a:r>
            <a:r>
              <a:rPr lang="zh-TW" altLang="en-US" sz="2000" smtClean="0">
                <a:latin typeface="微軟正黑體" panose="020B0604030504040204" pitchFamily="34" charset="-120"/>
                <a:ea typeface="微軟正黑體" panose="020B0604030504040204" pitchFamily="34" charset="-120"/>
                <a:cs typeface="Heiti TC Light"/>
              </a:rPr>
              <a:t>。</a:t>
            </a:r>
            <a:endParaRPr lang="en-US" altLang="zh-TW" sz="2000" dirty="0" smtClean="0">
              <a:latin typeface="微軟正黑體" panose="020B0604030504040204" pitchFamily="34" charset="-120"/>
              <a:ea typeface="微軟正黑體" panose="020B0604030504040204" pitchFamily="34" charset="-120"/>
              <a:cs typeface="Heiti TC Light"/>
            </a:endParaRPr>
          </a:p>
          <a:p>
            <a:endParaRPr lang="en-US" altLang="zh-TW" sz="2000" u="sng" dirty="0">
              <a:solidFill>
                <a:schemeClr val="accent6">
                  <a:lumMod val="50000"/>
                </a:schemeClr>
              </a:solidFill>
              <a:latin typeface="微軟正黑體" panose="020B0604030504040204" pitchFamily="34" charset="-120"/>
              <a:ea typeface="微軟正黑體" panose="020B0604030504040204" pitchFamily="34" charset="-120"/>
              <a:cs typeface="Heiti TC Light"/>
            </a:endParaRPr>
          </a:p>
          <a:p>
            <a:r>
              <a:rPr lang="zh-TW" altLang="en-US" sz="2000" b="1" u="sng"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导演天安门自焚栽赃案</a:t>
            </a:r>
            <a:r>
              <a:rPr lang="zh-TW" altLang="en-US" sz="2000" b="1" u="sng" dirty="0"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等</a:t>
            </a:r>
            <a:endParaRPr lang="en-US" altLang="zh-TW" sz="2000" b="1" u="sng" dirty="0">
              <a:solidFill>
                <a:schemeClr val="accent6">
                  <a:lumMod val="50000"/>
                </a:schemeClr>
              </a:solidFill>
              <a:latin typeface="微軟正黑體" panose="020B0604030504040204" pitchFamily="34" charset="-120"/>
              <a:ea typeface="微軟正黑體" panose="020B0604030504040204" pitchFamily="34" charset="-120"/>
              <a:cs typeface="Heiti TC Light"/>
            </a:endParaRPr>
          </a:p>
        </p:txBody>
      </p:sp>
      <p:sp>
        <p:nvSpPr>
          <p:cNvPr id="3" name="矩形"/>
          <p:cNvSpPr/>
          <p:nvPr/>
        </p:nvSpPr>
        <p:spPr>
          <a:xfrm>
            <a:off x="13400" y="0"/>
            <a:ext cx="9130602" cy="836718"/>
          </a:xfrm>
          <a:prstGeom prst="rect">
            <a:avLst/>
          </a:prstGeom>
          <a:solidFill>
            <a:srgbClr val="000000"/>
          </a:solidFill>
          <a:ln w="12700" cap="flat">
            <a:noFill/>
            <a:miter lim="400000"/>
          </a:ln>
          <a:effectLst/>
        </p:spPr>
        <p:txBody>
          <a:bodyPr wrap="square" lIns="45719" tIns="45719" rIns="45719" bIns="45719" numCol="1" anchor="ctr">
            <a:noAutofit/>
          </a:bodyPr>
          <a:lstStyle/>
          <a:p>
            <a:pPr>
              <a:defRPr sz="3200" b="1">
                <a:solidFill>
                  <a:srgbClr val="FFFFFF"/>
                </a:solidFill>
                <a:latin typeface="微軟正黑體"/>
                <a:ea typeface="微軟正黑體"/>
                <a:cs typeface="微軟正黑體"/>
                <a:sym typeface="微軟正黑體"/>
              </a:defRPr>
            </a:pPr>
            <a:endParaRPr/>
          </a:p>
        </p:txBody>
      </p:sp>
      <p:sp>
        <p:nvSpPr>
          <p:cNvPr id="4" name="9-3. 長沙市官員惡報實例"/>
          <p:cNvSpPr txBox="1"/>
          <p:nvPr/>
        </p:nvSpPr>
        <p:spPr>
          <a:xfrm>
            <a:off x="13400" y="187524"/>
            <a:ext cx="9130602" cy="4616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defRPr sz="3200" b="1">
                <a:solidFill>
                  <a:srgbClr val="FFFFFF"/>
                </a:solidFill>
                <a:latin typeface="微軟正黑體"/>
                <a:ea typeface="微軟正黑體"/>
                <a:cs typeface="微軟正黑體"/>
                <a:sym typeface="微軟正黑體"/>
              </a:defRPr>
            </a:pPr>
            <a:r>
              <a:rPr lang="en-US" altLang="zh-TW" sz="2400" dirty="0" smtClean="0">
                <a:latin typeface="微軟正黑體" panose="020B0604030504040204" pitchFamily="34" charset="-120"/>
                <a:ea typeface="微軟正黑體" panose="020B0604030504040204" pitchFamily="34" charset="-120"/>
              </a:rPr>
              <a:t> </a:t>
            </a:r>
            <a:r>
              <a:rPr lang="en-US" altLang="zh-TW" sz="2400" smtClean="0">
                <a:latin typeface="微軟正黑體" panose="020B0604030504040204" pitchFamily="34" charset="-120"/>
                <a:ea typeface="微軟正黑體" panose="020B0604030504040204" pitchFamily="34" charset="-120"/>
              </a:rPr>
              <a:t>8-1【</a:t>
            </a:r>
            <a:r>
              <a:rPr lang="zh-TW" altLang="en-US" sz="2400" smtClean="0">
                <a:latin typeface="微軟正黑體" panose="020B0604030504040204" pitchFamily="34" charset="-120"/>
                <a:ea typeface="微軟正黑體" panose="020B0604030504040204" pitchFamily="34" charset="-120"/>
              </a:rPr>
              <a:t>明慧网</a:t>
            </a:r>
            <a:r>
              <a:rPr lang="en-US" altLang="zh-TW" sz="2400" smtClean="0">
                <a:latin typeface="微軟正黑體" panose="020B0604030504040204" pitchFamily="34" charset="-120"/>
                <a:ea typeface="微軟正黑體" panose="020B0604030504040204" pitchFamily="34" charset="-120"/>
              </a:rPr>
              <a:t>】</a:t>
            </a:r>
            <a:r>
              <a:rPr lang="zh-TW" altLang="en-US" sz="2400" smtClean="0">
                <a:latin typeface="微軟正黑體" panose="020B0604030504040204" pitchFamily="34" charset="-120"/>
                <a:ea typeface="微軟正黑體" panose="020B0604030504040204" pitchFamily="34" charset="-120"/>
              </a:rPr>
              <a:t>诽谤法轮功  中国</a:t>
            </a:r>
            <a:r>
              <a:rPr lang="en-US" altLang="zh-TW" sz="2400" smtClean="0">
                <a:latin typeface="微軟正黑體" panose="020B0604030504040204" pitchFamily="34" charset="-120"/>
                <a:ea typeface="微軟正黑體" panose="020B0604030504040204" pitchFamily="34" charset="-120"/>
              </a:rPr>
              <a:t>26</a:t>
            </a:r>
            <a:r>
              <a:rPr lang="zh-TW" altLang="en-US" sz="2400" smtClean="0">
                <a:latin typeface="微軟正黑體" panose="020B0604030504040204" pitchFamily="34" charset="-120"/>
                <a:ea typeface="微軟正黑體" panose="020B0604030504040204" pitchFamily="34" charset="-120"/>
              </a:rPr>
              <a:t>名广电官员遭恶报</a:t>
            </a:r>
            <a:endParaRPr lang="zh-TW" altLang="en-US" sz="2400" dirty="0">
              <a:latin typeface="微軟正黑體" panose="020B0604030504040204" pitchFamily="34" charset="-120"/>
              <a:ea typeface="微軟正黑體" panose="020B0604030504040204" pitchFamily="34" charset="-120"/>
            </a:endParaRPr>
          </a:p>
        </p:txBody>
      </p:sp>
      <p:sp>
        <p:nvSpPr>
          <p:cNvPr id="9" name="矩形 8"/>
          <p:cNvSpPr/>
          <p:nvPr/>
        </p:nvSpPr>
        <p:spPr>
          <a:xfrm>
            <a:off x="2627784" y="2860913"/>
            <a:ext cx="6180255" cy="1477328"/>
          </a:xfrm>
          <a:prstGeom prst="rect">
            <a:avLst/>
          </a:prstGeom>
          <a:ln w="3175">
            <a:solidFill>
              <a:schemeClr val="tx1"/>
            </a:solidFill>
          </a:ln>
        </p:spPr>
        <p:txBody>
          <a:bodyPr wrap="square">
            <a:spAutoFit/>
          </a:bodyPr>
          <a:lstStyle/>
          <a:p>
            <a:r>
              <a:rPr lang="zh-TW" altLang="en-US" smtClean="0">
                <a:latin typeface="微軟正黑體" panose="020B0604030504040204" pitchFamily="34" charset="-120"/>
                <a:ea typeface="微軟正黑體" panose="020B0604030504040204" pitchFamily="34" charset="-120"/>
                <a:cs typeface="Heiti TC Light"/>
              </a:rPr>
              <a:t>辽宁广播电视台原台长，</a:t>
            </a:r>
            <a:r>
              <a:rPr lang="zh-TW" altLang="en-US" b="1" smtClean="0">
                <a:solidFill>
                  <a:srgbClr val="0070C0"/>
                </a:solidFill>
                <a:latin typeface="微軟正黑體" panose="020B0604030504040204" pitchFamily="34" charset="-120"/>
                <a:ea typeface="微軟正黑體" panose="020B0604030504040204" pitchFamily="34" charset="-120"/>
                <a:cs typeface="Heiti TC Light"/>
              </a:rPr>
              <a:t>史联文，</a:t>
            </a:r>
            <a:endParaRPr lang="en-US" altLang="zh-TW" b="1" dirty="0" smtClean="0">
              <a:solidFill>
                <a:srgbClr val="0070C0"/>
              </a:solidFill>
              <a:latin typeface="微軟正黑體" panose="020B0604030504040204" pitchFamily="34" charset="-120"/>
              <a:ea typeface="微軟正黑體" panose="020B0604030504040204" pitchFamily="34" charset="-120"/>
              <a:cs typeface="Heiti TC Light"/>
            </a:endParaRPr>
          </a:p>
          <a:p>
            <a:r>
              <a:rPr lang="en-US" altLang="zh-TW" dirty="0" smtClean="0">
                <a:latin typeface="微軟正黑體" panose="020B0604030504040204" pitchFamily="34" charset="-120"/>
                <a:ea typeface="微軟正黑體" panose="020B0604030504040204" pitchFamily="34" charset="-120"/>
                <a:cs typeface="Heiti TC Light"/>
              </a:rPr>
              <a:t>2014</a:t>
            </a:r>
            <a:r>
              <a:rPr lang="zh-TW" altLang="en-US" dirty="0" smtClean="0">
                <a:latin typeface="微軟正黑體" panose="020B0604030504040204" pitchFamily="34" charset="-120"/>
                <a:ea typeface="微軟正黑體" panose="020B0604030504040204" pitchFamily="34" charset="-120"/>
                <a:cs typeface="Heiti TC Light"/>
              </a:rPr>
              <a:t>年</a:t>
            </a:r>
            <a:r>
              <a:rPr lang="en-US" altLang="zh-TW" dirty="0" smtClean="0">
                <a:latin typeface="微軟正黑體" panose="020B0604030504040204" pitchFamily="34" charset="-120"/>
                <a:ea typeface="微軟正黑體" panose="020B0604030504040204" pitchFamily="34" charset="-120"/>
                <a:cs typeface="Heiti TC Light"/>
              </a:rPr>
              <a:t>7</a:t>
            </a:r>
            <a:r>
              <a:rPr lang="zh-TW" altLang="en-US" dirty="0" smtClean="0">
                <a:latin typeface="微軟正黑體" panose="020B0604030504040204" pitchFamily="34" charset="-120"/>
                <a:ea typeface="微軟正黑體" panose="020B0604030504040204" pitchFamily="34" charset="-120"/>
                <a:cs typeface="Heiti TC Light"/>
              </a:rPr>
              <a:t>月</a:t>
            </a:r>
            <a:r>
              <a:rPr lang="en-US" altLang="zh-TW" dirty="0" smtClean="0">
                <a:latin typeface="微軟正黑體" panose="020B0604030504040204" pitchFamily="34" charset="-120"/>
                <a:ea typeface="微軟正黑體" panose="020B0604030504040204" pitchFamily="34" charset="-120"/>
                <a:cs typeface="Heiti TC Light"/>
              </a:rPr>
              <a:t>21</a:t>
            </a:r>
            <a:r>
              <a:rPr lang="zh-TW" altLang="en-US" dirty="0" smtClean="0">
                <a:latin typeface="微軟正黑體" panose="020B0604030504040204" pitchFamily="34" charset="-120"/>
                <a:ea typeface="微軟正黑體" panose="020B0604030504040204" pitchFamily="34" charset="-120"/>
                <a:cs typeface="Heiti TC Light"/>
              </a:rPr>
              <a:t>日</a:t>
            </a:r>
            <a:endParaRPr lang="en-US" altLang="zh-TW" dirty="0">
              <a:latin typeface="微軟正黑體" panose="020B0604030504040204" pitchFamily="34" charset="-120"/>
              <a:ea typeface="微軟正黑體" panose="020B0604030504040204" pitchFamily="34" charset="-120"/>
              <a:cs typeface="Heiti TC Light"/>
            </a:endParaRPr>
          </a:p>
          <a:p>
            <a:r>
              <a:rPr lang="zh-TW" altLang="en-US" smtClean="0">
                <a:latin typeface="微軟正黑體" panose="020B0604030504040204" pitchFamily="34" charset="-120"/>
                <a:ea typeface="微軟正黑體" panose="020B0604030504040204" pitchFamily="34" charset="-120"/>
                <a:cs typeface="Heiti TC Light"/>
              </a:rPr>
              <a:t>被判</a:t>
            </a:r>
            <a:r>
              <a:rPr lang="zh-TW" altLang="en-US" b="1" smtClean="0">
                <a:solidFill>
                  <a:srgbClr val="FF0000"/>
                </a:solidFill>
                <a:latin typeface="微軟正黑體" panose="020B0604030504040204" pitchFamily="34" charset="-120"/>
                <a:ea typeface="微軟正黑體" panose="020B0604030504040204" pitchFamily="34" charset="-120"/>
                <a:cs typeface="Heiti TC Light"/>
              </a:rPr>
              <a:t>无期徒刑，没收个人全部财产</a:t>
            </a:r>
            <a:endParaRPr lang="en-US" altLang="zh-TW" dirty="0">
              <a:latin typeface="微軟正黑體" panose="020B0604030504040204" pitchFamily="34" charset="-120"/>
              <a:ea typeface="微軟正黑體" panose="020B0604030504040204" pitchFamily="34" charset="-120"/>
              <a:cs typeface="Heiti TC Light"/>
            </a:endParaRPr>
          </a:p>
          <a:p>
            <a:r>
              <a:rPr lang="zh-TW" altLang="en-US" b="1"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长期编排并转播中央广播电视台及其它省市广播电视台</a:t>
            </a:r>
            <a:endParaRPr lang="en-US" altLang="zh-TW" b="1" dirty="0" smtClean="0">
              <a:solidFill>
                <a:schemeClr val="accent6">
                  <a:lumMod val="50000"/>
                </a:schemeClr>
              </a:solidFill>
              <a:latin typeface="微軟正黑體" panose="020B0604030504040204" pitchFamily="34" charset="-120"/>
              <a:ea typeface="微軟正黑體" panose="020B0604030504040204" pitchFamily="34" charset="-120"/>
              <a:cs typeface="Heiti TC Light"/>
            </a:endParaRPr>
          </a:p>
          <a:p>
            <a:r>
              <a:rPr lang="zh-TW" altLang="en-US" b="1"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丑化、污蔑法轮功的新闻、视频等毒害众生。</a:t>
            </a:r>
            <a:endParaRPr lang="en-US" altLang="zh-TW" b="1" dirty="0">
              <a:solidFill>
                <a:schemeClr val="accent6">
                  <a:lumMod val="50000"/>
                </a:schemeClr>
              </a:solidFill>
              <a:latin typeface="微軟正黑體" panose="020B0604030504040204" pitchFamily="34" charset="-120"/>
              <a:ea typeface="微軟正黑體" panose="020B0604030504040204" pitchFamily="34" charset="-120"/>
              <a:cs typeface="Heiti TC Light"/>
            </a:endParaRPr>
          </a:p>
        </p:txBody>
      </p:sp>
      <p:pic>
        <p:nvPicPr>
          <p:cNvPr id="2050" name="Picture 2" descr="「李東生 大紀元」的圖片搜尋結果"/>
          <p:cNvPicPr>
            <a:picLocks noChangeAspect="1" noChangeArrowheads="1"/>
          </p:cNvPicPr>
          <p:nvPr/>
        </p:nvPicPr>
        <p:blipFill rotWithShape="1">
          <a:blip r:embed="rId2">
            <a:extLst>
              <a:ext uri="{28A0092B-C50C-407E-A947-70E740481C1C}">
                <a14:useLocalDpi xmlns:a14="http://schemas.microsoft.com/office/drawing/2010/main" val="0"/>
              </a:ext>
            </a:extLst>
          </a:blip>
          <a:srcRect l="14181" t="17361" r="18992" b="10768"/>
          <a:stretch/>
        </p:blipFill>
        <p:spPr bwMode="auto">
          <a:xfrm>
            <a:off x="251520" y="1043608"/>
            <a:ext cx="2232248" cy="160048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p:cNvPicPr>
            <a:picLocks noChangeAspect="1"/>
          </p:cNvPicPr>
          <p:nvPr/>
        </p:nvPicPr>
        <p:blipFill>
          <a:blip r:embed="rId3"/>
          <a:stretch>
            <a:fillRect/>
          </a:stretch>
        </p:blipFill>
        <p:spPr>
          <a:xfrm>
            <a:off x="223222" y="2849498"/>
            <a:ext cx="2260546" cy="1670165"/>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sp>
        <p:nvSpPr>
          <p:cNvPr id="10" name="矩形 9"/>
          <p:cNvSpPr/>
          <p:nvPr/>
        </p:nvSpPr>
        <p:spPr>
          <a:xfrm>
            <a:off x="2660776" y="4698993"/>
            <a:ext cx="6168423" cy="2092881"/>
          </a:xfrm>
          <a:prstGeom prst="rect">
            <a:avLst/>
          </a:prstGeom>
          <a:ln>
            <a:solidFill>
              <a:schemeClr val="tx1"/>
            </a:solidFill>
          </a:ln>
        </p:spPr>
        <p:txBody>
          <a:bodyPr wrap="square">
            <a:spAutoFit/>
          </a:bodyPr>
          <a:lstStyle/>
          <a:p>
            <a:r>
              <a:rPr lang="zh-TW" altLang="en-US" smtClean="0">
                <a:latin typeface="微軟正黑體" panose="020B0604030504040204" pitchFamily="34" charset="-120"/>
                <a:ea typeface="微軟正黑體" panose="020B0604030504040204" pitchFamily="34" charset="-120"/>
                <a:cs typeface="Heiti TC Light"/>
              </a:rPr>
              <a:t>重庆市广电局局长，</a:t>
            </a:r>
            <a:r>
              <a:rPr lang="zh-TW" altLang="en-US" b="1" smtClean="0">
                <a:solidFill>
                  <a:srgbClr val="0070C0"/>
                </a:solidFill>
                <a:latin typeface="微軟正黑體" panose="020B0604030504040204" pitchFamily="34" charset="-120"/>
                <a:ea typeface="微軟正黑體" panose="020B0604030504040204" pitchFamily="34" charset="-120"/>
                <a:cs typeface="Heiti TC Light"/>
              </a:rPr>
              <a:t>张小川 </a:t>
            </a:r>
            <a:r>
              <a:rPr lang="en-US" altLang="zh-TW" b="1" smtClean="0">
                <a:solidFill>
                  <a:srgbClr val="0070C0"/>
                </a:solidFill>
                <a:latin typeface="微軟正黑體" panose="020B0604030504040204" pitchFamily="34" charset="-120"/>
                <a:ea typeface="微軟正黑體" panose="020B0604030504040204" pitchFamily="34" charset="-120"/>
                <a:cs typeface="Heiti TC Light"/>
              </a:rPr>
              <a:t>(</a:t>
            </a:r>
            <a:r>
              <a:rPr lang="zh-TW" altLang="en-US" b="1" dirty="0" smtClean="0">
                <a:solidFill>
                  <a:srgbClr val="0070C0"/>
                </a:solidFill>
                <a:latin typeface="微軟正黑體" panose="020B0604030504040204" pitchFamily="34" charset="-120"/>
                <a:ea typeface="微軟正黑體" panose="020B0604030504040204" pitchFamily="34" charset="-120"/>
                <a:cs typeface="Heiti TC Light"/>
              </a:rPr>
              <a:t>左</a:t>
            </a:r>
            <a:r>
              <a:rPr lang="en-US" altLang="zh-TW" b="1" dirty="0" smtClean="0">
                <a:solidFill>
                  <a:srgbClr val="0070C0"/>
                </a:solidFill>
                <a:latin typeface="微軟正黑體" panose="020B0604030504040204" pitchFamily="34" charset="-120"/>
                <a:ea typeface="微軟正黑體" panose="020B0604030504040204" pitchFamily="34" charset="-120"/>
                <a:cs typeface="Heiti TC Light"/>
              </a:rPr>
              <a:t>)</a:t>
            </a:r>
            <a:endParaRPr lang="en-US" altLang="zh-TW" b="1" dirty="0">
              <a:solidFill>
                <a:srgbClr val="0070C0"/>
              </a:solidFill>
              <a:latin typeface="微軟正黑體" panose="020B0604030504040204" pitchFamily="34" charset="-120"/>
              <a:ea typeface="微軟正黑體" panose="020B0604030504040204" pitchFamily="34" charset="-120"/>
              <a:cs typeface="Heiti TC Light"/>
            </a:endParaRPr>
          </a:p>
          <a:p>
            <a:r>
              <a:rPr lang="en-US" altLang="zh-TW" dirty="0" smtClean="0">
                <a:latin typeface="微軟正黑體" panose="020B0604030504040204" pitchFamily="34" charset="-120"/>
                <a:ea typeface="微軟正黑體" panose="020B0604030504040204" pitchFamily="34" charset="-120"/>
                <a:cs typeface="Heiti TC Light"/>
              </a:rPr>
              <a:t>2015/7/13</a:t>
            </a:r>
            <a:r>
              <a:rPr lang="zh-TW" altLang="en-US" dirty="0" smtClean="0">
                <a:latin typeface="微軟正黑體" panose="020B0604030504040204" pitchFamily="34" charset="-120"/>
                <a:ea typeface="微軟正黑體" panose="020B0604030504040204" pitchFamily="34" charset="-120"/>
                <a:cs typeface="Heiti TC Light"/>
              </a:rPr>
              <a:t> </a:t>
            </a:r>
            <a:r>
              <a:rPr lang="zh-TW" altLang="en-US" sz="2000" b="1" dirty="0" smtClean="0">
                <a:solidFill>
                  <a:srgbClr val="FF0000"/>
                </a:solidFill>
                <a:latin typeface="微軟正黑體" panose="020B0604030504040204" pitchFamily="34" charset="-120"/>
                <a:ea typeface="微軟正黑體" panose="020B0604030504040204" pitchFamily="34" charset="-120"/>
                <a:cs typeface="Heiti TC Light"/>
              </a:rPr>
              <a:t>判</a:t>
            </a:r>
            <a:r>
              <a:rPr lang="zh-TW" altLang="en-US" sz="2000" b="1" dirty="0">
                <a:solidFill>
                  <a:srgbClr val="FF0000"/>
                </a:solidFill>
                <a:latin typeface="微軟正黑體" panose="020B0604030504040204" pitchFamily="34" charset="-120"/>
                <a:ea typeface="微軟正黑體" panose="020B0604030504040204" pitchFamily="34" charset="-120"/>
                <a:cs typeface="Heiti TC Light"/>
              </a:rPr>
              <a:t>有期徒刑</a:t>
            </a:r>
            <a:r>
              <a:rPr lang="en-US" altLang="zh-TW" sz="2000" b="1" dirty="0">
                <a:solidFill>
                  <a:srgbClr val="FF0000"/>
                </a:solidFill>
                <a:latin typeface="微軟正黑體" panose="020B0604030504040204" pitchFamily="34" charset="-120"/>
                <a:ea typeface="微軟正黑體" panose="020B0604030504040204" pitchFamily="34" charset="-120"/>
                <a:cs typeface="Heiti TC Light"/>
              </a:rPr>
              <a:t>17</a:t>
            </a:r>
            <a:r>
              <a:rPr lang="zh-TW" altLang="en-US" sz="2000" b="1" smtClean="0">
                <a:solidFill>
                  <a:srgbClr val="FF0000"/>
                </a:solidFill>
                <a:latin typeface="微軟正黑體" panose="020B0604030504040204" pitchFamily="34" charset="-120"/>
                <a:ea typeface="微軟正黑體" panose="020B0604030504040204" pitchFamily="34" charset="-120"/>
                <a:cs typeface="Heiti TC Light"/>
              </a:rPr>
              <a:t>年，</a:t>
            </a:r>
            <a:r>
              <a:rPr lang="zh-TW" altLang="en-US" b="1" smtClean="0">
                <a:solidFill>
                  <a:srgbClr val="FF0000"/>
                </a:solidFill>
                <a:latin typeface="微軟正黑體" panose="020B0604030504040204" pitchFamily="34" charset="-120"/>
                <a:ea typeface="微軟正黑體" panose="020B0604030504040204" pitchFamily="34" charset="-120"/>
                <a:cs typeface="Heiti TC Light"/>
              </a:rPr>
              <a:t>儿子吸毒死亡</a:t>
            </a:r>
            <a:endParaRPr lang="en-US" altLang="zh-TW" dirty="0">
              <a:latin typeface="微軟正黑體" panose="020B0604030504040204" pitchFamily="34" charset="-120"/>
              <a:ea typeface="微軟正黑體" panose="020B0604030504040204" pitchFamily="34" charset="-120"/>
              <a:cs typeface="Heiti TC Light"/>
            </a:endParaRPr>
          </a:p>
          <a:p>
            <a:r>
              <a:rPr lang="zh-TW" altLang="en-US" smtClean="0">
                <a:latin typeface="微軟正黑體" panose="020B0604030504040204" pitchFamily="34" charset="-120"/>
                <a:ea typeface="微軟正黑體" panose="020B0604030504040204" pitchFamily="34" charset="-120"/>
                <a:cs typeface="Heiti TC Light"/>
              </a:rPr>
              <a:t>其弟</a:t>
            </a:r>
            <a:r>
              <a:rPr lang="zh-TW" altLang="en-US" b="1" smtClean="0">
                <a:solidFill>
                  <a:srgbClr val="0070C0"/>
                </a:solidFill>
                <a:latin typeface="微軟正黑體" panose="020B0604030504040204" pitchFamily="34" charset="-120"/>
                <a:ea typeface="微軟正黑體" panose="020B0604030504040204" pitchFamily="34" charset="-120"/>
                <a:cs typeface="Heiti TC Light"/>
              </a:rPr>
              <a:t>张天生</a:t>
            </a:r>
            <a:r>
              <a:rPr lang="en-US" altLang="zh-TW" b="1" smtClean="0">
                <a:solidFill>
                  <a:srgbClr val="0070C0"/>
                </a:solidFill>
                <a:latin typeface="微軟正黑體" panose="020B0604030504040204" pitchFamily="34" charset="-120"/>
                <a:ea typeface="微軟正黑體" panose="020B0604030504040204" pitchFamily="34" charset="-120"/>
                <a:cs typeface="Heiti TC Light"/>
              </a:rPr>
              <a:t>(</a:t>
            </a:r>
            <a:r>
              <a:rPr lang="zh-TW" altLang="en-US" b="1" smtClean="0">
                <a:solidFill>
                  <a:srgbClr val="0070C0"/>
                </a:solidFill>
                <a:latin typeface="微軟正黑體" panose="020B0604030504040204" pitchFamily="34" charset="-120"/>
                <a:ea typeface="微軟正黑體" panose="020B0604030504040204" pitchFamily="34" charset="-120"/>
                <a:cs typeface="Heiti TC Light"/>
              </a:rPr>
              <a:t>右</a:t>
            </a:r>
            <a:r>
              <a:rPr lang="en-US" altLang="zh-TW" b="1" smtClean="0">
                <a:solidFill>
                  <a:srgbClr val="0070C0"/>
                </a:solidFill>
                <a:latin typeface="微軟正黑體" panose="020B0604030504040204" pitchFamily="34" charset="-120"/>
                <a:ea typeface="微軟正黑體" panose="020B0604030504040204" pitchFamily="34" charset="-120"/>
                <a:cs typeface="Heiti TC Light"/>
              </a:rPr>
              <a:t>)</a:t>
            </a:r>
            <a:r>
              <a:rPr lang="zh-TW" altLang="en-US" smtClean="0">
                <a:latin typeface="微軟正黑體" panose="020B0604030504040204" pitchFamily="34" charset="-120"/>
                <a:ea typeface="微軟正黑體" panose="020B0604030504040204" pitchFamily="34" charset="-120"/>
                <a:cs typeface="Heiti TC Light"/>
              </a:rPr>
              <a:t>被判处</a:t>
            </a:r>
            <a:r>
              <a:rPr lang="zh-TW" altLang="en-US" sz="2000" b="1" smtClean="0">
                <a:solidFill>
                  <a:srgbClr val="FF0000"/>
                </a:solidFill>
                <a:latin typeface="微軟正黑體" panose="020B0604030504040204" pitchFamily="34" charset="-120"/>
                <a:ea typeface="微軟正黑體" panose="020B0604030504040204" pitchFamily="34" charset="-120"/>
                <a:cs typeface="Heiti TC Light"/>
              </a:rPr>
              <a:t>有期徒刑</a:t>
            </a:r>
            <a:r>
              <a:rPr lang="en-US" altLang="zh-TW" sz="2000" b="1" dirty="0" smtClean="0">
                <a:solidFill>
                  <a:srgbClr val="FF0000"/>
                </a:solidFill>
                <a:latin typeface="微軟正黑體" panose="020B0604030504040204" pitchFamily="34" charset="-120"/>
                <a:ea typeface="微軟正黑體" panose="020B0604030504040204" pitchFamily="34" charset="-120"/>
                <a:cs typeface="Heiti TC Light"/>
              </a:rPr>
              <a:t>12</a:t>
            </a:r>
            <a:r>
              <a:rPr lang="zh-TW" altLang="en-US" sz="2000" b="1" dirty="0" smtClean="0">
                <a:solidFill>
                  <a:srgbClr val="FF0000"/>
                </a:solidFill>
                <a:latin typeface="微軟正黑體" panose="020B0604030504040204" pitchFamily="34" charset="-120"/>
                <a:ea typeface="微軟正黑體" panose="020B0604030504040204" pitchFamily="34" charset="-120"/>
                <a:cs typeface="Heiti TC Light"/>
              </a:rPr>
              <a:t>年</a:t>
            </a:r>
            <a:r>
              <a:rPr lang="zh-TW" altLang="en-US" dirty="0" smtClean="0">
                <a:latin typeface="微軟正黑體" panose="020B0604030504040204" pitchFamily="34" charset="-120"/>
                <a:ea typeface="微軟正黑體" panose="020B0604030504040204" pitchFamily="34" charset="-120"/>
                <a:cs typeface="Heiti TC Light"/>
              </a:rPr>
              <a:t>。</a:t>
            </a:r>
            <a:endParaRPr lang="en-US" altLang="zh-TW" dirty="0" smtClean="0">
              <a:latin typeface="微軟正黑體" panose="020B0604030504040204" pitchFamily="34" charset="-120"/>
              <a:ea typeface="微軟正黑體" panose="020B0604030504040204" pitchFamily="34" charset="-120"/>
              <a:cs typeface="Heiti TC Light"/>
            </a:endParaRPr>
          </a:p>
          <a:p>
            <a:endParaRPr lang="en-US" altLang="zh-TW" dirty="0">
              <a:latin typeface="微軟正黑體" panose="020B0604030504040204" pitchFamily="34" charset="-120"/>
              <a:ea typeface="微軟正黑體" panose="020B0604030504040204" pitchFamily="34" charset="-120"/>
              <a:cs typeface="Heiti TC Light"/>
            </a:endParaRPr>
          </a:p>
          <a:p>
            <a:r>
              <a:rPr lang="zh-TW" altLang="en-US" b="1"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重庆广电系统的大小头目、电台、电视台记者、编辑、节目主持、网络公司大小头目们，多次开会部署编造谎言的具体方法，为迫害法轮功制造邪恶的舆论环境。</a:t>
            </a:r>
            <a:endParaRPr lang="zh-TW" altLang="en-US" b="1" dirty="0">
              <a:solidFill>
                <a:schemeClr val="accent6">
                  <a:lumMod val="50000"/>
                </a:schemeClr>
              </a:solidFill>
              <a:latin typeface="微軟正黑體" panose="020B0604030504040204" pitchFamily="34" charset="-120"/>
              <a:ea typeface="微軟正黑體" panose="020B0604030504040204" pitchFamily="34" charset="-120"/>
              <a:cs typeface="Heiti TC Light"/>
            </a:endParaRPr>
          </a:p>
        </p:txBody>
      </p:sp>
      <p:pic>
        <p:nvPicPr>
          <p:cNvPr id="13" name="Picture 7"/>
          <p:cNvPicPr>
            <a:picLocks noChangeAspect="1"/>
          </p:cNvPicPr>
          <p:nvPr/>
        </p:nvPicPr>
        <p:blipFill>
          <a:blip r:embed="rId4"/>
          <a:stretch>
            <a:fillRect/>
          </a:stretch>
        </p:blipFill>
        <p:spPr>
          <a:xfrm>
            <a:off x="223222" y="4725144"/>
            <a:ext cx="2229670" cy="1681027"/>
          </a:xfrm>
          <a:prstGeom prst="rect">
            <a:avLst/>
          </a:prstGeom>
        </p:spPr>
      </p:pic>
    </p:spTree>
    <p:extLst>
      <p:ext uri="{BB962C8B-B14F-4D97-AF65-F5344CB8AC3E}">
        <p14:creationId xmlns:p14="http://schemas.microsoft.com/office/powerpoint/2010/main" val="19987631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9-3. 長沙市官員惡報實例"/>
          <p:cNvSpPr txBox="1"/>
          <p:nvPr/>
        </p:nvSpPr>
        <p:spPr>
          <a:xfrm>
            <a:off x="2123728" y="898848"/>
            <a:ext cx="6860762" cy="1323437"/>
          </a:xfrm>
          <a:prstGeom prst="rect">
            <a:avLst/>
          </a:prstGeom>
          <a:noFill/>
          <a:ln w="3175" cap="flat">
            <a:solidFill>
              <a:schemeClr val="tx1"/>
            </a:solid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r>
              <a:rPr lang="zh-TW" altLang="en-US" sz="2000" b="1" dirty="0" smtClean="0">
                <a:latin typeface="微軟正黑體" panose="020B0604030504040204" pitchFamily="34" charset="-120"/>
                <a:ea typeface="微軟正黑體" panose="020B0604030504040204" pitchFamily="34" charset="-120"/>
              </a:rPr>
              <a:t>重庆广播电视集团党委书记、总裁，</a:t>
            </a:r>
            <a:r>
              <a:rPr lang="zh-TW" altLang="en-US" sz="2000" b="1" dirty="0" smtClean="0">
                <a:solidFill>
                  <a:srgbClr val="0070C0"/>
                </a:solidFill>
                <a:latin typeface="微軟正黑體" panose="020B0604030504040204" pitchFamily="34" charset="-120"/>
                <a:ea typeface="微軟正黑體" panose="020B0604030504040204" pitchFamily="34" charset="-120"/>
              </a:rPr>
              <a:t>李晓枫，</a:t>
            </a:r>
            <a:r>
              <a:rPr lang="en-US" altLang="zh-TW" sz="2000" dirty="0">
                <a:latin typeface="微軟正黑體" panose="020B0604030504040204" pitchFamily="34" charset="-120"/>
                <a:ea typeface="微軟正黑體" panose="020B0604030504040204" pitchFamily="34" charset="-120"/>
              </a:rPr>
              <a:t>2011</a:t>
            </a:r>
            <a:r>
              <a:rPr lang="zh-TW" altLang="en-US" sz="2000" dirty="0">
                <a:latin typeface="微軟正黑體" panose="020B0604030504040204" pitchFamily="34" charset="-120"/>
                <a:ea typeface="微軟正黑體" panose="020B0604030504040204" pitchFamily="34" charset="-120"/>
              </a:rPr>
              <a:t>年</a:t>
            </a:r>
            <a:r>
              <a:rPr lang="en-US" altLang="zh-TW" sz="2000" dirty="0">
                <a:latin typeface="微軟正黑體" panose="020B0604030504040204" pitchFamily="34" charset="-120"/>
                <a:ea typeface="微軟正黑體" panose="020B0604030504040204" pitchFamily="34" charset="-120"/>
              </a:rPr>
              <a:t>9</a:t>
            </a:r>
            <a:r>
              <a:rPr lang="zh-TW" altLang="en-US" sz="2000" dirty="0">
                <a:latin typeface="微軟正黑體" panose="020B0604030504040204" pitchFamily="34" charset="-120"/>
                <a:ea typeface="微軟正黑體" panose="020B0604030504040204" pitchFamily="34" charset="-120"/>
              </a:rPr>
              <a:t>月</a:t>
            </a:r>
            <a:r>
              <a:rPr lang="en-US" altLang="zh-TW" sz="2000" dirty="0">
                <a:latin typeface="微軟正黑體" panose="020B0604030504040204" pitchFamily="34" charset="-120"/>
                <a:ea typeface="微軟正黑體" panose="020B0604030504040204" pitchFamily="34" charset="-120"/>
              </a:rPr>
              <a:t>16</a:t>
            </a:r>
            <a:r>
              <a:rPr lang="zh-TW" altLang="en-US" sz="2000" dirty="0">
                <a:latin typeface="微軟正黑體" panose="020B0604030504040204" pitchFamily="34" charset="-120"/>
                <a:ea typeface="微軟正黑體" panose="020B0604030504040204" pitchFamily="34" charset="-120"/>
              </a:rPr>
              <a:t>日被重庆一中法院</a:t>
            </a:r>
            <a:r>
              <a:rPr lang="zh-TW" altLang="en-US" sz="2000" b="1" dirty="0" smtClean="0">
                <a:solidFill>
                  <a:srgbClr val="FF0000"/>
                </a:solidFill>
                <a:latin typeface="微軟正黑體" panose="020B0604030504040204" pitchFamily="34" charset="-120"/>
                <a:ea typeface="微軟正黑體" panose="020B0604030504040204" pitchFamily="34" charset="-120"/>
              </a:rPr>
              <a:t>死刑</a:t>
            </a:r>
            <a:r>
              <a:rPr lang="zh-TW" altLang="en-US" sz="2000" b="1" dirty="0">
                <a:solidFill>
                  <a:srgbClr val="FF0000"/>
                </a:solidFill>
                <a:latin typeface="微軟正黑體" panose="020B0604030504040204" pitchFamily="34" charset="-120"/>
                <a:ea typeface="微軟正黑體" panose="020B0604030504040204" pitchFamily="34" charset="-120"/>
              </a:rPr>
              <a:t>，缓期</a:t>
            </a:r>
            <a:r>
              <a:rPr lang="zh-TW" altLang="en-US" sz="2000" b="1" dirty="0" smtClean="0">
                <a:solidFill>
                  <a:srgbClr val="FF0000"/>
                </a:solidFill>
                <a:latin typeface="微軟正黑體" panose="020B0604030504040204" pitchFamily="34" charset="-120"/>
                <a:ea typeface="微軟正黑體" panose="020B0604030504040204" pitchFamily="34" charset="-120"/>
              </a:rPr>
              <a:t>二年</a:t>
            </a:r>
            <a:endParaRPr lang="en-US" altLang="zh-TW" sz="2000" b="1" dirty="0" smtClean="0">
              <a:solidFill>
                <a:srgbClr val="FF0000"/>
              </a:solidFill>
              <a:latin typeface="微軟正黑體" panose="020B0604030504040204" pitchFamily="34" charset="-120"/>
              <a:ea typeface="微軟正黑體" panose="020B0604030504040204" pitchFamily="34" charset="-120"/>
            </a:endParaRPr>
          </a:p>
          <a:p>
            <a:r>
              <a:rPr lang="zh-TW" altLang="en-US" sz="2000" b="1" dirty="0"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李晓枫和</a:t>
            </a:r>
            <a:r>
              <a:rPr lang="zh-TW" altLang="en-US" sz="2000" b="1" dirty="0">
                <a:solidFill>
                  <a:schemeClr val="accent6">
                    <a:lumMod val="50000"/>
                  </a:schemeClr>
                </a:solidFill>
                <a:latin typeface="微軟正黑體" panose="020B0604030504040204" pitchFamily="34" charset="-120"/>
                <a:ea typeface="微軟正黑體" panose="020B0604030504040204" pitchFamily="34" charset="-120"/>
                <a:cs typeface="Heiti TC Light"/>
              </a:rPr>
              <a:t>他的</a:t>
            </a:r>
            <a:r>
              <a:rPr lang="zh-TW" altLang="en-US" sz="2000" b="1" dirty="0"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前任</a:t>
            </a:r>
            <a:r>
              <a:rPr lang="en-US" altLang="zh-TW" sz="2000" b="1" dirty="0" smtClean="0">
                <a:solidFill>
                  <a:srgbClr val="0070C0"/>
                </a:solidFill>
                <a:latin typeface="微軟正黑體" panose="020B0604030504040204" pitchFamily="34" charset="-120"/>
                <a:ea typeface="微軟正黑體" panose="020B0604030504040204" pitchFamily="34" charset="-120"/>
                <a:cs typeface="Heiti TC Light"/>
              </a:rPr>
              <a:t>(</a:t>
            </a:r>
            <a:r>
              <a:rPr lang="zh-TW" altLang="en-US" sz="2000" b="1" dirty="0" smtClean="0">
                <a:solidFill>
                  <a:srgbClr val="0070C0"/>
                </a:solidFill>
                <a:latin typeface="微軟正黑體" panose="020B0604030504040204" pitchFamily="34" charset="-120"/>
                <a:ea typeface="微軟正黑體" panose="020B0604030504040204" pitchFamily="34" charset="-120"/>
                <a:cs typeface="Heiti TC Light"/>
              </a:rPr>
              <a:t>张小川</a:t>
            </a:r>
            <a:r>
              <a:rPr lang="en-US" altLang="zh-TW" sz="2000" b="1" dirty="0" smtClean="0">
                <a:solidFill>
                  <a:srgbClr val="0070C0"/>
                </a:solidFill>
                <a:latin typeface="微軟正黑體" panose="020B0604030504040204" pitchFamily="34" charset="-120"/>
                <a:ea typeface="微軟正黑體" panose="020B0604030504040204" pitchFamily="34" charset="-120"/>
                <a:cs typeface="Heiti TC Light"/>
              </a:rPr>
              <a:t>)</a:t>
            </a:r>
            <a:r>
              <a:rPr lang="zh-TW" altLang="en-US" sz="2000" b="1" dirty="0"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一样，继续执行迫害法轮功的政策，不思悔改，终遭恶报。</a:t>
            </a:r>
            <a:endParaRPr lang="en-US" altLang="zh-TW" sz="2000" b="1" dirty="0">
              <a:solidFill>
                <a:schemeClr val="accent6">
                  <a:lumMod val="50000"/>
                </a:schemeClr>
              </a:solidFill>
              <a:latin typeface="微軟正黑體" panose="020B0604030504040204" pitchFamily="34" charset="-120"/>
              <a:ea typeface="微軟正黑體" panose="020B0604030504040204" pitchFamily="34" charset="-120"/>
              <a:cs typeface="Heiti TC Light"/>
            </a:endParaRPr>
          </a:p>
        </p:txBody>
      </p:sp>
      <p:sp>
        <p:nvSpPr>
          <p:cNvPr id="3" name="矩形"/>
          <p:cNvSpPr/>
          <p:nvPr/>
        </p:nvSpPr>
        <p:spPr>
          <a:xfrm>
            <a:off x="13400" y="0"/>
            <a:ext cx="9130602" cy="836718"/>
          </a:xfrm>
          <a:prstGeom prst="rect">
            <a:avLst/>
          </a:prstGeom>
          <a:solidFill>
            <a:srgbClr val="000000"/>
          </a:solidFill>
          <a:ln w="12700" cap="flat">
            <a:noFill/>
            <a:miter lim="400000"/>
          </a:ln>
          <a:effectLst/>
        </p:spPr>
        <p:txBody>
          <a:bodyPr wrap="square" lIns="45719" tIns="45719" rIns="45719" bIns="45719" numCol="1" anchor="ctr">
            <a:noAutofit/>
          </a:bodyPr>
          <a:lstStyle/>
          <a:p>
            <a:pPr>
              <a:defRPr sz="3200" b="1">
                <a:solidFill>
                  <a:srgbClr val="FFFFFF"/>
                </a:solidFill>
                <a:latin typeface="微軟正黑體"/>
                <a:ea typeface="微軟正黑體"/>
                <a:cs typeface="微軟正黑體"/>
                <a:sym typeface="微軟正黑體"/>
              </a:defRPr>
            </a:pPr>
            <a:endParaRPr/>
          </a:p>
        </p:txBody>
      </p:sp>
      <p:sp>
        <p:nvSpPr>
          <p:cNvPr id="4" name="9-3. 長沙市官員惡報實例"/>
          <p:cNvSpPr txBox="1"/>
          <p:nvPr/>
        </p:nvSpPr>
        <p:spPr>
          <a:xfrm>
            <a:off x="13400" y="187524"/>
            <a:ext cx="9130602" cy="4616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defRPr sz="3200" b="1">
                <a:solidFill>
                  <a:srgbClr val="FFFFFF"/>
                </a:solidFill>
                <a:latin typeface="微軟正黑體"/>
                <a:ea typeface="微軟正黑體"/>
                <a:cs typeface="微軟正黑體"/>
                <a:sym typeface="微軟正黑體"/>
              </a:defRPr>
            </a:pPr>
            <a:r>
              <a:rPr lang="en-US" altLang="zh-TW" sz="2400" dirty="0" smtClean="0"/>
              <a:t> </a:t>
            </a:r>
            <a:r>
              <a:rPr lang="en-US" altLang="zh-TW" sz="2400" smtClean="0"/>
              <a:t>8-2【</a:t>
            </a:r>
            <a:r>
              <a:rPr lang="zh-TW" altLang="en-US" sz="2400" smtClean="0"/>
              <a:t>明慧网</a:t>
            </a:r>
            <a:r>
              <a:rPr lang="en-US" altLang="zh-TW" sz="2400" smtClean="0"/>
              <a:t>】</a:t>
            </a:r>
            <a:r>
              <a:rPr lang="zh-TW" altLang="en-US" sz="2400" smtClean="0"/>
              <a:t>诽谤法轮功  中国</a:t>
            </a:r>
            <a:r>
              <a:rPr lang="en-US" altLang="zh-TW" sz="2400" smtClean="0"/>
              <a:t>26</a:t>
            </a:r>
            <a:r>
              <a:rPr lang="zh-TW" altLang="en-US" sz="2400" smtClean="0"/>
              <a:t>名广电官员遭恶报</a:t>
            </a:r>
            <a:endParaRPr lang="zh-TW" altLang="en-US" sz="2400" dirty="0"/>
          </a:p>
        </p:txBody>
      </p:sp>
      <p:sp>
        <p:nvSpPr>
          <p:cNvPr id="9" name="矩形 8"/>
          <p:cNvSpPr/>
          <p:nvPr/>
        </p:nvSpPr>
        <p:spPr>
          <a:xfrm>
            <a:off x="2123728" y="2557942"/>
            <a:ext cx="6876256" cy="1754326"/>
          </a:xfrm>
          <a:prstGeom prst="rect">
            <a:avLst/>
          </a:prstGeom>
          <a:ln w="3175">
            <a:solidFill>
              <a:schemeClr val="tx1"/>
            </a:solidFill>
          </a:ln>
        </p:spPr>
        <p:txBody>
          <a:bodyPr wrap="square">
            <a:spAutoFit/>
          </a:bodyPr>
          <a:lstStyle/>
          <a:p>
            <a:r>
              <a:rPr lang="zh-TW" altLang="en-US" b="1" dirty="0" smtClean="0">
                <a:latin typeface="微軟正黑體" panose="020B0604030504040204" pitchFamily="34" charset="-120"/>
                <a:ea typeface="微軟正黑體" panose="020B0604030504040204" pitchFamily="34" charset="-120"/>
              </a:rPr>
              <a:t>河北省广播电视厅下属干扰台台长，</a:t>
            </a:r>
            <a:r>
              <a:rPr lang="zh-TW" altLang="en-US" b="1" dirty="0" smtClean="0">
                <a:solidFill>
                  <a:srgbClr val="0070C0"/>
                </a:solidFill>
                <a:latin typeface="微軟正黑體" panose="020B0604030504040204" pitchFamily="34" charset="-120"/>
                <a:ea typeface="微軟正黑體" panose="020B0604030504040204" pitchFamily="34" charset="-120"/>
              </a:rPr>
              <a:t>岳云（</a:t>
            </a:r>
            <a:r>
              <a:rPr lang="zh-TW" altLang="en-US" b="1" dirty="0">
                <a:solidFill>
                  <a:srgbClr val="0070C0"/>
                </a:solidFill>
                <a:latin typeface="微軟正黑體" panose="020B0604030504040204" pitchFamily="34" charset="-120"/>
                <a:ea typeface="微軟正黑體" panose="020B0604030504040204" pitchFamily="34" charset="-120"/>
              </a:rPr>
              <a:t>音</a:t>
            </a:r>
            <a:r>
              <a:rPr lang="zh-TW" altLang="en-US" b="1" dirty="0" smtClean="0">
                <a:solidFill>
                  <a:srgbClr val="0070C0"/>
                </a:solidFill>
                <a:latin typeface="微軟正黑體" panose="020B0604030504040204" pitchFamily="34" charset="-120"/>
                <a:ea typeface="微軟正黑體" panose="020B0604030504040204" pitchFamily="34" charset="-120"/>
              </a:rPr>
              <a:t>），</a:t>
            </a:r>
            <a:r>
              <a:rPr lang="en-US" altLang="zh-TW" b="1" dirty="0" smtClean="0">
                <a:latin typeface="微軟正黑體" panose="020B0604030504040204" pitchFamily="34" charset="-120"/>
                <a:ea typeface="微軟正黑體" panose="020B0604030504040204" pitchFamily="34" charset="-120"/>
              </a:rPr>
              <a:t>2004</a:t>
            </a:r>
            <a:r>
              <a:rPr lang="zh-TW" altLang="en-US" b="1" dirty="0" smtClean="0">
                <a:latin typeface="微軟正黑體" panose="020B0604030504040204" pitchFamily="34" charset="-120"/>
                <a:ea typeface="微軟正黑體" panose="020B0604030504040204" pitchFamily="34" charset="-120"/>
              </a:rPr>
              <a:t>年癌症</a:t>
            </a:r>
            <a:endParaRPr lang="en-US" altLang="zh-TW" b="1" dirty="0" smtClean="0">
              <a:latin typeface="微軟正黑體" panose="020B0604030504040204" pitchFamily="34" charset="-120"/>
              <a:ea typeface="微軟正黑體" panose="020B0604030504040204" pitchFamily="34" charset="-120"/>
            </a:endParaRPr>
          </a:p>
          <a:p>
            <a:r>
              <a:rPr lang="zh-TW" altLang="en-US" b="1" dirty="0" smtClean="0">
                <a:solidFill>
                  <a:srgbClr val="FF0000"/>
                </a:solidFill>
                <a:latin typeface="微軟正黑體" panose="020B0604030504040204" pitchFamily="34" charset="-120"/>
                <a:ea typeface="微軟正黑體" panose="020B0604030504040204" pitchFamily="34" charset="-120"/>
              </a:rPr>
              <a:t>七窍流血身亡</a:t>
            </a:r>
            <a:endParaRPr lang="en-US" altLang="zh-TW" b="1" dirty="0" smtClean="0">
              <a:solidFill>
                <a:srgbClr val="FF0000"/>
              </a:solidFill>
              <a:latin typeface="微軟正黑體" panose="020B0604030504040204" pitchFamily="34" charset="-120"/>
              <a:ea typeface="微軟正黑體" panose="020B0604030504040204" pitchFamily="34" charset="-120"/>
            </a:endParaRPr>
          </a:p>
          <a:p>
            <a:r>
              <a:rPr lang="zh-TW" altLang="en-US" dirty="0" smtClean="0">
                <a:latin typeface="微軟正黑體" panose="020B0604030504040204" pitchFamily="34" charset="-120"/>
                <a:ea typeface="微軟正黑體" panose="020B0604030504040204" pitchFamily="34" charset="-120"/>
              </a:rPr>
              <a:t>河北省广播电视厅下属干扰台（省广播电视台的监测台）台长岳云（音），以发射干扰电波的方式，</a:t>
            </a:r>
            <a:r>
              <a:rPr lang="zh-TW" altLang="en-US" b="1" dirty="0" smtClean="0">
                <a:solidFill>
                  <a:schemeClr val="accent6">
                    <a:lumMod val="50000"/>
                  </a:schemeClr>
                </a:solidFill>
                <a:latin typeface="微軟正黑體" panose="020B0604030504040204" pitchFamily="34" charset="-120"/>
                <a:ea typeface="微軟正黑體" panose="020B0604030504040204" pitchFamily="34" charset="-120"/>
              </a:rPr>
              <a:t>破坏广大民众收听法轮大法广播电台，</a:t>
            </a:r>
            <a:r>
              <a:rPr lang="zh-TW" altLang="en-US" dirty="0" smtClean="0">
                <a:latin typeface="微軟正黑體" panose="020B0604030504040204" pitchFamily="34" charset="-120"/>
                <a:ea typeface="微軟正黑體" panose="020B0604030504040204" pitchFamily="34" charset="-120"/>
              </a:rPr>
              <a:t>造业太大而患癌症住院，于</a:t>
            </a:r>
            <a:r>
              <a:rPr lang="en-US" altLang="zh-TW" dirty="0" smtClean="0">
                <a:latin typeface="微軟正黑體" panose="020B0604030504040204" pitchFamily="34" charset="-120"/>
                <a:ea typeface="微軟正黑體" panose="020B0604030504040204" pitchFamily="34" charset="-120"/>
              </a:rPr>
              <a:t>2004</a:t>
            </a:r>
            <a:r>
              <a:rPr lang="zh-TW" altLang="en-US"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4</a:t>
            </a:r>
            <a:r>
              <a:rPr lang="zh-TW" altLang="en-US" dirty="0" smtClean="0">
                <a:latin typeface="微軟正黑體" panose="020B0604030504040204" pitchFamily="34" charset="-120"/>
                <a:ea typeface="微軟正黑體" panose="020B0604030504040204" pitchFamily="34" charset="-120"/>
              </a:rPr>
              <a:t>月</a:t>
            </a:r>
            <a:r>
              <a:rPr lang="en-US" altLang="zh-TW" dirty="0" smtClean="0">
                <a:latin typeface="微軟正黑體" panose="020B0604030504040204" pitchFamily="34" charset="-120"/>
                <a:ea typeface="微軟正黑體" panose="020B0604030504040204" pitchFamily="34" charset="-120"/>
              </a:rPr>
              <a:t>25</a:t>
            </a:r>
            <a:r>
              <a:rPr lang="zh-TW" altLang="en-US" dirty="0" smtClean="0">
                <a:latin typeface="微軟正黑體" panose="020B0604030504040204" pitchFamily="34" charset="-120"/>
                <a:ea typeface="微軟正黑體" panose="020B0604030504040204" pitchFamily="34" charset="-120"/>
              </a:rPr>
              <a:t>日凌晨，突然七窍流血身亡，死状甚惨。</a:t>
            </a:r>
            <a:endParaRPr lang="en-US" altLang="zh-TW" b="1" dirty="0">
              <a:solidFill>
                <a:schemeClr val="accent6">
                  <a:lumMod val="50000"/>
                </a:schemeClr>
              </a:solidFill>
              <a:latin typeface="微軟正黑體" panose="020B0604030504040204" pitchFamily="34" charset="-120"/>
              <a:ea typeface="微軟正黑體" panose="020B0604030504040204" pitchFamily="34" charset="-120"/>
              <a:cs typeface="Heiti TC Light"/>
            </a:endParaRPr>
          </a:p>
        </p:txBody>
      </p:sp>
      <p:sp>
        <p:nvSpPr>
          <p:cNvPr id="10" name="矩形 9"/>
          <p:cNvSpPr/>
          <p:nvPr/>
        </p:nvSpPr>
        <p:spPr>
          <a:xfrm>
            <a:off x="2139221" y="4553904"/>
            <a:ext cx="6845269" cy="2308324"/>
          </a:xfrm>
          <a:prstGeom prst="rect">
            <a:avLst/>
          </a:prstGeom>
          <a:ln>
            <a:solidFill>
              <a:schemeClr val="tx1"/>
            </a:solidFill>
          </a:ln>
        </p:spPr>
        <p:txBody>
          <a:bodyPr wrap="square">
            <a:spAutoFit/>
          </a:bodyPr>
          <a:lstStyle/>
          <a:p>
            <a:pPr fontAlgn="base"/>
            <a:r>
              <a:rPr lang="zh-TW" altLang="en-US" b="1" dirty="0" smtClean="0">
                <a:latin typeface="微軟正黑體" panose="020B0604030504040204" pitchFamily="34" charset="-120"/>
                <a:ea typeface="微軟正黑體" panose="020B0604030504040204" pitchFamily="34" charset="-120"/>
              </a:rPr>
              <a:t>吉林省辽源市东辽县广播电视管理局副局长，</a:t>
            </a:r>
            <a:r>
              <a:rPr lang="zh-TW" altLang="en-US" b="1" dirty="0">
                <a:solidFill>
                  <a:srgbClr val="0070C0"/>
                </a:solidFill>
                <a:latin typeface="微軟正黑體" panose="020B0604030504040204" pitchFamily="34" charset="-120"/>
                <a:ea typeface="微軟正黑體" panose="020B0604030504040204" pitchFamily="34" charset="-120"/>
              </a:rPr>
              <a:t>魏</a:t>
            </a:r>
            <a:r>
              <a:rPr lang="zh-TW" altLang="en-US" b="1" dirty="0" smtClean="0">
                <a:solidFill>
                  <a:srgbClr val="0070C0"/>
                </a:solidFill>
                <a:latin typeface="微軟正黑體" panose="020B0604030504040204" pitchFamily="34" charset="-120"/>
                <a:ea typeface="微軟正黑體" panose="020B0604030504040204" pitchFamily="34" charset="-120"/>
              </a:rPr>
              <a:t>舒娅</a:t>
            </a:r>
            <a:r>
              <a:rPr lang="zh-TW" altLang="en-US" dirty="0" smtClean="0">
                <a:latin typeface="微軟正黑體" panose="020B0604030504040204" pitchFamily="34" charset="-120"/>
                <a:ea typeface="微軟正黑體" panose="020B0604030504040204" pitchFamily="34" charset="-120"/>
              </a:rPr>
              <a:t>，</a:t>
            </a:r>
            <a:r>
              <a:rPr lang="zh-TW" altLang="en-US" b="1" dirty="0" smtClean="0">
                <a:latin typeface="微軟正黑體" panose="020B0604030504040204" pitchFamily="34" charset="-120"/>
                <a:ea typeface="微軟正黑體" panose="020B0604030504040204" pitchFamily="34" charset="-120"/>
              </a:rPr>
              <a:t>车祸身亡，</a:t>
            </a:r>
            <a:r>
              <a:rPr lang="zh-TW" altLang="en-US" b="1" dirty="0" smtClean="0">
                <a:solidFill>
                  <a:srgbClr val="FF0000"/>
                </a:solidFill>
                <a:latin typeface="微軟正黑體" panose="020B0604030504040204" pitchFamily="34" charset="-120"/>
                <a:ea typeface="微軟正黑體" panose="020B0604030504040204" pitchFamily="34" charset="-120"/>
              </a:rPr>
              <a:t>连累三位亲人死亡</a:t>
            </a:r>
            <a:r>
              <a:rPr lang="en-US" altLang="zh-TW" b="1" dirty="0" smtClean="0">
                <a:solidFill>
                  <a:srgbClr val="FF0000"/>
                </a:solidFill>
                <a:latin typeface="微軟正黑體" panose="020B0604030504040204" pitchFamily="34" charset="-120"/>
                <a:ea typeface="微軟正黑體" panose="020B0604030504040204" pitchFamily="34" charset="-120"/>
              </a:rPr>
              <a:t>(</a:t>
            </a:r>
            <a:r>
              <a:rPr lang="zh-TW" altLang="en-US" b="1" dirty="0" smtClean="0">
                <a:solidFill>
                  <a:srgbClr val="FF0000"/>
                </a:solidFill>
                <a:latin typeface="微軟正黑體" panose="020B0604030504040204" pitchFamily="34" charset="-120"/>
                <a:ea typeface="微軟正黑體" panose="020B0604030504040204" pitchFamily="34" charset="-120"/>
              </a:rPr>
              <a:t>丈夫、女儿、婆婆</a:t>
            </a:r>
            <a:r>
              <a:rPr lang="en-US" altLang="zh-TW" b="1" dirty="0" smtClean="0">
                <a:solidFill>
                  <a:srgbClr val="FF0000"/>
                </a:solidFill>
                <a:latin typeface="微軟正黑體" panose="020B0604030504040204" pitchFamily="34" charset="-120"/>
                <a:ea typeface="微軟正黑體" panose="020B0604030504040204" pitchFamily="34" charset="-120"/>
              </a:rPr>
              <a:t>)</a:t>
            </a:r>
            <a:endParaRPr lang="zh-TW" altLang="en-US" dirty="0">
              <a:solidFill>
                <a:srgbClr val="FF0000"/>
              </a:solidFill>
              <a:latin typeface="微軟正黑體" panose="020B0604030504040204" pitchFamily="34" charset="-120"/>
              <a:ea typeface="微軟正黑體" panose="020B0604030504040204" pitchFamily="34" charset="-120"/>
            </a:endParaRPr>
          </a:p>
          <a:p>
            <a:pPr fontAlgn="base"/>
            <a:r>
              <a:rPr lang="zh-TW" altLang="en-US" b="1" dirty="0" smtClean="0">
                <a:solidFill>
                  <a:schemeClr val="accent6">
                    <a:lumMod val="50000"/>
                  </a:schemeClr>
                </a:solidFill>
                <a:latin typeface="微軟正黑體" panose="020B0604030504040204" pitchFamily="34" charset="-120"/>
                <a:ea typeface="微軟正黑體" panose="020B0604030504040204" pitchFamily="34" charset="-120"/>
              </a:rPr>
              <a:t>魏舒娅编造过一条非常恶劣的栽赃诬陷法轮功的造假新闻，在当地毒害无数百姓</a:t>
            </a:r>
            <a:r>
              <a:rPr lang="zh-TW" altLang="en-US" b="1" dirty="0">
                <a:solidFill>
                  <a:schemeClr val="accent6">
                    <a:lumMod val="50000"/>
                  </a:schemeClr>
                </a:solidFill>
                <a:latin typeface="微軟正黑體" panose="020B0604030504040204" pitchFamily="34" charset="-120"/>
                <a:ea typeface="微軟正黑體" panose="020B0604030504040204" pitchFamily="34" charset="-120"/>
              </a:rPr>
              <a:t>。</a:t>
            </a:r>
          </a:p>
          <a:p>
            <a:pPr fontAlgn="base"/>
            <a:r>
              <a:rPr lang="en-US" altLang="zh-TW" dirty="0" smtClean="0">
                <a:latin typeface="微軟正黑體" panose="020B0604030504040204" pitchFamily="34" charset="-120"/>
                <a:ea typeface="微軟正黑體" panose="020B0604030504040204" pitchFamily="34" charset="-120"/>
              </a:rPr>
              <a:t>2001</a:t>
            </a:r>
            <a:r>
              <a:rPr lang="zh-TW" altLang="en-US" dirty="0" smtClean="0">
                <a:latin typeface="微軟正黑體" panose="020B0604030504040204" pitchFamily="34" charset="-120"/>
                <a:ea typeface="微軟正黑體" panose="020B0604030504040204" pitchFamily="34" charset="-120"/>
              </a:rPr>
              <a:t>年中国新年假期，魏舒娅和丈夫、女儿、婆婆去长春亲属家串门，与迎面驶来的车子相撞，当即车毁人亡。</a:t>
            </a:r>
            <a:endParaRPr lang="en-US" altLang="zh-TW" dirty="0" smtClean="0">
              <a:latin typeface="微軟正黑體" panose="020B0604030504040204" pitchFamily="34" charset="-120"/>
              <a:ea typeface="微軟正黑體" panose="020B0604030504040204" pitchFamily="34" charset="-120"/>
            </a:endParaRPr>
          </a:p>
          <a:p>
            <a:pPr fontAlgn="base"/>
            <a:r>
              <a:rPr lang="zh-TW" altLang="en-US" dirty="0" smtClean="0">
                <a:latin typeface="微軟正黑體" panose="020B0604030504040204" pitchFamily="34" charset="-120"/>
                <a:ea typeface="微軟正黑體" panose="020B0604030504040204" pitchFamily="34" charset="-120"/>
              </a:rPr>
              <a:t>事故中</a:t>
            </a:r>
            <a:r>
              <a:rPr lang="zh-TW" altLang="en-US" dirty="0">
                <a:latin typeface="微軟正黑體" panose="020B0604030504040204" pitchFamily="34" charset="-120"/>
                <a:ea typeface="微軟正黑體" panose="020B0604030504040204" pitchFamily="34" charset="-120"/>
              </a:rPr>
              <a:t>有</a:t>
            </a:r>
            <a:r>
              <a:rPr lang="en-US" altLang="zh-TW" dirty="0" smtClean="0">
                <a:latin typeface="微軟正黑體" panose="020B0604030504040204" pitchFamily="34" charset="-120"/>
                <a:ea typeface="微軟正黑體" panose="020B0604030504040204" pitchFamily="34" charset="-120"/>
              </a:rPr>
              <a:t>6</a:t>
            </a:r>
            <a:r>
              <a:rPr lang="zh-TW" altLang="en-US" dirty="0" smtClean="0">
                <a:latin typeface="微軟正黑體" panose="020B0604030504040204" pitchFamily="34" charset="-120"/>
                <a:ea typeface="微軟正黑體" panose="020B0604030504040204" pitchFamily="34" charset="-120"/>
              </a:rPr>
              <a:t>人，五人当场死亡；魏舒娅正上高中的女儿当时昏迷不醒，随后在医院成了植物人，一个月后死去。</a:t>
            </a:r>
            <a:endParaRPr lang="zh-TW" altLang="en-US" dirty="0">
              <a:latin typeface="微軟正黑體" panose="020B0604030504040204" pitchFamily="34" charset="-120"/>
              <a:ea typeface="微軟正黑體" panose="020B0604030504040204" pitchFamily="34" charset="-120"/>
            </a:endParaRPr>
          </a:p>
        </p:txBody>
      </p:sp>
      <p:pic>
        <p:nvPicPr>
          <p:cNvPr id="1026" name="Picture 2" descr="李曉楓"/>
          <p:cNvPicPr>
            <a:picLocks noChangeAspect="1" noChangeArrowheads="1"/>
          </p:cNvPicPr>
          <p:nvPr/>
        </p:nvPicPr>
        <p:blipFill rotWithShape="1">
          <a:blip r:embed="rId2">
            <a:extLst>
              <a:ext uri="{28A0092B-C50C-407E-A947-70E740481C1C}">
                <a14:useLocalDpi xmlns:a14="http://schemas.microsoft.com/office/drawing/2010/main" val="0"/>
              </a:ext>
            </a:extLst>
          </a:blip>
          <a:srcRect r="18639" b="6885"/>
          <a:stretch/>
        </p:blipFill>
        <p:spPr bwMode="auto">
          <a:xfrm>
            <a:off x="323528" y="898848"/>
            <a:ext cx="1618029" cy="141837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問號人」的圖片搜尋結果"/>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893" y="2680594"/>
            <a:ext cx="1135314" cy="150902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30" name="Picture 6" descr="相關圖片"/>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2893" y="4941168"/>
            <a:ext cx="1161996" cy="14524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08296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Lst>
          </a:blip>
          <a:srcRect l="8180" t="3486" r="14824" b="3268"/>
          <a:stretch/>
        </p:blipFill>
        <p:spPr>
          <a:xfrm>
            <a:off x="1547664" y="0"/>
            <a:ext cx="5170264" cy="6893685"/>
          </a:xfrm>
          <a:prstGeom prst="rect">
            <a:avLst/>
          </a:prstGeom>
        </p:spPr>
      </p:pic>
      <p:sp>
        <p:nvSpPr>
          <p:cNvPr id="112" name="矩形 2"/>
          <p:cNvSpPr txBox="1"/>
          <p:nvPr/>
        </p:nvSpPr>
        <p:spPr>
          <a:xfrm>
            <a:off x="179510" y="104605"/>
            <a:ext cx="3809693" cy="584771"/>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p>
            <a:pPr>
              <a:defRPr sz="3200">
                <a:latin typeface="微軟正黑體"/>
                <a:ea typeface="微軟正黑體"/>
                <a:cs typeface="微軟正黑體"/>
                <a:sym typeface="微軟正黑體"/>
              </a:defRPr>
            </a:pPr>
            <a:r>
              <a:rPr lang="en-US" dirty="0" smtClean="0"/>
              <a:t>9</a:t>
            </a:r>
            <a:r>
              <a:rPr smtClean="0"/>
              <a:t>. </a:t>
            </a:r>
            <a:r>
              <a:rPr b="1" smtClean="0"/>
              <a:t>本次陕西案例总览</a:t>
            </a:r>
            <a:endParaRPr b="1" dirty="0"/>
          </a:p>
        </p:txBody>
      </p:sp>
      <p:sp>
        <p:nvSpPr>
          <p:cNvPr id="113" name="橢圓 4"/>
          <p:cNvSpPr/>
          <p:nvPr/>
        </p:nvSpPr>
        <p:spPr>
          <a:xfrm>
            <a:off x="4248467" y="3284984"/>
            <a:ext cx="899597" cy="864351"/>
          </a:xfrm>
          <a:prstGeom prst="ellipse">
            <a:avLst/>
          </a:prstGeom>
          <a:solidFill>
            <a:schemeClr val="accent2">
              <a:alpha val="35000"/>
            </a:schemeClr>
          </a:solidFill>
          <a:ln w="12700">
            <a:miter lim="400000"/>
          </a:ln>
        </p:spPr>
        <p:txBody>
          <a:bodyPr lIns="45718" tIns="45718" rIns="45718" bIns="45718" anchor="ctr"/>
          <a:lstStyle/>
          <a:p>
            <a:pPr algn="ctr">
              <a:defRPr>
                <a:solidFill>
                  <a:srgbClr val="FFFFFF"/>
                </a:solidFill>
              </a:defRPr>
            </a:pPr>
            <a:endParaRPr/>
          </a:p>
        </p:txBody>
      </p:sp>
      <p:sp>
        <p:nvSpPr>
          <p:cNvPr id="114" name="文字方塊 6"/>
          <p:cNvSpPr/>
          <p:nvPr/>
        </p:nvSpPr>
        <p:spPr>
          <a:xfrm>
            <a:off x="107503" y="1772817"/>
            <a:ext cx="3456385" cy="1035398"/>
          </a:xfrm>
          <a:prstGeom prst="rect">
            <a:avLst/>
          </a:prstGeom>
          <a:solidFill>
            <a:srgbClr val="FFFFFF"/>
          </a:solidFill>
          <a:ln w="25400">
            <a:solidFill>
              <a:schemeClr val="accent2"/>
            </a:solidFill>
          </a:ln>
          <a:extLst>
            <a:ext uri="{C572A759-6A51-4108-AA02-DFA0A04FC94B}">
              <ma14:wrappingTextBoxFlag xmlns:ma14="http://schemas.microsoft.com/office/mac/drawingml/2011/main" xmlns="" val="1"/>
            </a:ext>
          </a:extLst>
        </p:spPr>
        <p:txBody>
          <a:bodyPr lIns="45718" tIns="45718" rIns="45718" bIns="45718"/>
          <a:lstStyle>
            <a:lvl1pPr>
              <a:defRPr sz="2000" b="1">
                <a:latin typeface="微軟正黑體"/>
                <a:ea typeface="微軟正黑體"/>
                <a:cs typeface="微軟正黑體"/>
                <a:sym typeface="微軟正黑體"/>
              </a:defRPr>
            </a:lvl1pPr>
          </a:lstStyle>
          <a:p>
            <a:r>
              <a:rPr lang="zh-TW" altLang="en-US" dirty="0" smtClean="0"/>
              <a:t>案例</a:t>
            </a:r>
            <a:r>
              <a:rPr lang="en-US" altLang="zh-TW" dirty="0" smtClean="0"/>
              <a:t>1</a:t>
            </a:r>
            <a:r>
              <a:rPr lang="zh-TW" altLang="en-US" dirty="0" smtClean="0"/>
              <a:t>：</a:t>
            </a:r>
            <a:endParaRPr lang="en-US" altLang="zh-TW" dirty="0" smtClean="0"/>
          </a:p>
          <a:p>
            <a:r>
              <a:rPr lang="zh-TW" altLang="en-US" smtClean="0">
                <a:solidFill>
                  <a:schemeClr val="accent6">
                    <a:lumMod val="75000"/>
                  </a:schemeClr>
                </a:solidFill>
              </a:rPr>
              <a:t>铜川市</a:t>
            </a:r>
            <a:r>
              <a:rPr lang="zh-TW" altLang="en-US" smtClean="0"/>
              <a:t>发生数起</a:t>
            </a:r>
            <a:r>
              <a:rPr lang="zh-TW" altLang="en-US" smtClean="0">
                <a:solidFill>
                  <a:srgbClr val="FF0000"/>
                </a:solidFill>
              </a:rPr>
              <a:t>污蔑</a:t>
            </a:r>
            <a:r>
              <a:rPr lang="zh-TW" altLang="en-US" smtClean="0"/>
              <a:t>大法</a:t>
            </a:r>
            <a:endParaRPr lang="en-US" altLang="zh-TW" dirty="0" smtClean="0"/>
          </a:p>
          <a:p>
            <a:r>
              <a:rPr lang="zh-TW" altLang="en-US" dirty="0" smtClean="0"/>
              <a:t>毒害</a:t>
            </a:r>
            <a:r>
              <a:rPr lang="zh-TW" altLang="en-US" dirty="0"/>
              <a:t>世人事件</a:t>
            </a:r>
            <a:endParaRPr dirty="0"/>
          </a:p>
        </p:txBody>
      </p:sp>
      <p:sp>
        <p:nvSpPr>
          <p:cNvPr id="115" name="文字方塊 6"/>
          <p:cNvSpPr/>
          <p:nvPr/>
        </p:nvSpPr>
        <p:spPr>
          <a:xfrm>
            <a:off x="5159606" y="5002255"/>
            <a:ext cx="3816424" cy="741919"/>
          </a:xfrm>
          <a:prstGeom prst="rect">
            <a:avLst/>
          </a:prstGeom>
          <a:solidFill>
            <a:srgbClr val="FFFFFF"/>
          </a:solidFill>
          <a:ln w="25400">
            <a:solidFill>
              <a:schemeClr val="accent2"/>
            </a:solidFill>
          </a:ln>
          <a:extLst>
            <a:ext uri="{C572A759-6A51-4108-AA02-DFA0A04FC94B}">
              <ma14:wrappingTextBoxFlag xmlns:ma14="http://schemas.microsoft.com/office/mac/drawingml/2011/main" xmlns="" val="1"/>
            </a:ext>
          </a:extLst>
        </p:spPr>
        <p:txBody>
          <a:bodyPr lIns="45718" tIns="45718" rIns="45718" bIns="45718"/>
          <a:lstStyle>
            <a:lvl1pPr>
              <a:defRPr sz="2000" b="1">
                <a:latin typeface="微軟正黑體"/>
                <a:ea typeface="微軟正黑體"/>
                <a:cs typeface="微軟正黑體"/>
                <a:sym typeface="微軟正黑體"/>
              </a:defRPr>
            </a:lvl1pPr>
          </a:lstStyle>
          <a:p>
            <a:r>
              <a:rPr lang="zh-TW" altLang="en-US" dirty="0" smtClean="0"/>
              <a:t>案例</a:t>
            </a:r>
            <a:r>
              <a:rPr lang="en-US" altLang="zh-TW" dirty="0" smtClean="0"/>
              <a:t>2 </a:t>
            </a:r>
            <a:r>
              <a:rPr lang="en-US" altLang="zh-TW" smtClean="0"/>
              <a:t>: </a:t>
            </a:r>
            <a:r>
              <a:rPr lang="zh-TW" altLang="en-US" smtClean="0">
                <a:solidFill>
                  <a:schemeClr val="accent6">
                    <a:lumMod val="75000"/>
                  </a:schemeClr>
                </a:solidFill>
              </a:rPr>
              <a:t>咸阳市</a:t>
            </a:r>
            <a:r>
              <a:rPr lang="zh-TW" altLang="en-US" smtClean="0"/>
              <a:t>咸阳日报法制周刊</a:t>
            </a:r>
            <a:r>
              <a:rPr lang="zh-TW" altLang="en-US" smtClean="0">
                <a:solidFill>
                  <a:srgbClr val="FF0000"/>
                </a:solidFill>
              </a:rPr>
              <a:t>恶毒攻击</a:t>
            </a:r>
            <a:r>
              <a:rPr lang="zh-TW" altLang="en-US" smtClean="0"/>
              <a:t>大法</a:t>
            </a:r>
            <a:endParaRPr dirty="0"/>
          </a:p>
        </p:txBody>
      </p:sp>
      <p:cxnSp>
        <p:nvCxnSpPr>
          <p:cNvPr id="10" name="直線接點 16"/>
          <p:cNvCxnSpPr>
            <a:stCxn id="114" idx="3"/>
            <a:endCxn id="113" idx="1"/>
          </p:cNvCxnSpPr>
          <p:nvPr/>
        </p:nvCxnSpPr>
        <p:spPr>
          <a:xfrm>
            <a:off x="3563888" y="2290516"/>
            <a:ext cx="816322" cy="1121049"/>
          </a:xfrm>
          <a:prstGeom prst="line">
            <a:avLst/>
          </a:prstGeom>
          <a:ln w="38100"/>
        </p:spPr>
        <p:style>
          <a:lnRef idx="1">
            <a:schemeClr val="accent2"/>
          </a:lnRef>
          <a:fillRef idx="0">
            <a:schemeClr val="accent2"/>
          </a:fillRef>
          <a:effectRef idx="0">
            <a:schemeClr val="accent2"/>
          </a:effectRef>
          <a:fontRef idx="minor">
            <a:schemeClr val="tx1"/>
          </a:fontRef>
        </p:style>
      </p:cxnSp>
      <p:sp>
        <p:nvSpPr>
          <p:cNvPr id="12" name="橢圓 4"/>
          <p:cNvSpPr/>
          <p:nvPr/>
        </p:nvSpPr>
        <p:spPr>
          <a:xfrm>
            <a:off x="3672403" y="4005064"/>
            <a:ext cx="899597" cy="792087"/>
          </a:xfrm>
          <a:prstGeom prst="ellipse">
            <a:avLst/>
          </a:prstGeom>
          <a:solidFill>
            <a:schemeClr val="accent2">
              <a:alpha val="35000"/>
            </a:schemeClr>
          </a:solidFill>
          <a:ln w="12700">
            <a:miter lim="400000"/>
          </a:ln>
        </p:spPr>
        <p:txBody>
          <a:bodyPr lIns="45718" tIns="45718" rIns="45718" bIns="45718" anchor="ctr"/>
          <a:lstStyle/>
          <a:p>
            <a:pPr algn="ctr">
              <a:defRPr>
                <a:solidFill>
                  <a:srgbClr val="FFFFFF"/>
                </a:solidFill>
              </a:defRPr>
            </a:pPr>
            <a:endParaRPr/>
          </a:p>
        </p:txBody>
      </p:sp>
      <p:cxnSp>
        <p:nvCxnSpPr>
          <p:cNvPr id="13" name="直線接點 16"/>
          <p:cNvCxnSpPr>
            <a:endCxn id="115" idx="1"/>
          </p:cNvCxnSpPr>
          <p:nvPr/>
        </p:nvCxnSpPr>
        <p:spPr>
          <a:xfrm>
            <a:off x="4334583" y="4678220"/>
            <a:ext cx="825023" cy="694995"/>
          </a:xfrm>
          <a:prstGeom prst="line">
            <a:avLst/>
          </a:prstGeom>
          <a:ln w="381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4470581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5" name="矩形 5"/>
          <p:cNvGrpSpPr/>
          <p:nvPr/>
        </p:nvGrpSpPr>
        <p:grpSpPr>
          <a:xfrm>
            <a:off x="13398" y="-3"/>
            <a:ext cx="9130607" cy="836722"/>
            <a:chOff x="-1" y="-1"/>
            <a:chExt cx="9130605" cy="836720"/>
          </a:xfrm>
        </p:grpSpPr>
        <p:sp>
          <p:nvSpPr>
            <p:cNvPr id="133" name="矩形"/>
            <p:cNvSpPr/>
            <p:nvPr/>
          </p:nvSpPr>
          <p:spPr>
            <a:xfrm>
              <a:off x="-1" y="-1"/>
              <a:ext cx="9130605" cy="836720"/>
            </a:xfrm>
            <a:prstGeom prst="rect">
              <a:avLst/>
            </a:prstGeom>
            <a:solidFill>
              <a:srgbClr val="0070C0"/>
            </a:solidFill>
            <a:ln w="12700" cap="flat">
              <a:noFill/>
              <a:miter lim="400000"/>
            </a:ln>
            <a:effectLst/>
          </p:spPr>
          <p:txBody>
            <a:bodyPr wrap="square" lIns="45718" tIns="45718" rIns="45718" bIns="45718" numCol="1" anchor="ctr">
              <a:noAutofit/>
            </a:bodyPr>
            <a:lstStyle/>
            <a:p>
              <a:pPr>
                <a:defRPr>
                  <a:solidFill>
                    <a:srgbClr val="FFFFFF"/>
                  </a:solidFill>
                </a:defRPr>
              </a:pPr>
              <a:endParaRPr/>
            </a:p>
          </p:txBody>
        </p:sp>
        <p:sp>
          <p:nvSpPr>
            <p:cNvPr id="134" name="9-3. 株洲市被國際追查官員"/>
            <p:cNvSpPr txBox="1"/>
            <p:nvPr/>
          </p:nvSpPr>
          <p:spPr>
            <a:xfrm>
              <a:off x="-1" y="125970"/>
              <a:ext cx="9130605"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defRPr sz="3200" b="1">
                  <a:solidFill>
                    <a:srgbClr val="FFFFFF"/>
                  </a:solidFill>
                  <a:latin typeface="微軟正黑體"/>
                  <a:ea typeface="微軟正黑體"/>
                  <a:cs typeface="微軟正黑體"/>
                  <a:sym typeface="微軟正黑體"/>
                </a:defRPr>
              </a:lvl1pPr>
            </a:lstStyle>
            <a:p>
              <a:r>
                <a:rPr dirty="0"/>
                <a:t> </a:t>
              </a:r>
              <a:r>
                <a:rPr lang="en-US" dirty="0" smtClean="0"/>
                <a:t>10</a:t>
              </a:r>
              <a:r>
                <a:rPr dirty="0" smtClean="0"/>
                <a:t>-</a:t>
              </a:r>
              <a:r>
                <a:rPr lang="en-US" dirty="0"/>
                <a:t>1</a:t>
              </a:r>
              <a:r>
                <a:rPr dirty="0" smtClean="0"/>
                <a:t>. </a:t>
              </a:r>
              <a:r>
                <a:rPr lang="zh-TW" altLang="en-US" dirty="0"/>
                <a:t>省部</a:t>
              </a:r>
              <a:r>
                <a:rPr lang="zh-TW" altLang="en-US" dirty="0" smtClean="0"/>
                <a:t>級高官</a:t>
              </a:r>
              <a:endParaRPr dirty="0"/>
            </a:p>
          </p:txBody>
        </p:sp>
      </p:grpSp>
      <p:sp>
        <p:nvSpPr>
          <p:cNvPr id="136" name="矩形 6"/>
          <p:cNvSpPr/>
          <p:nvPr/>
        </p:nvSpPr>
        <p:spPr>
          <a:xfrm>
            <a:off x="246219" y="3044010"/>
            <a:ext cx="8774612" cy="830993"/>
          </a:xfrm>
          <a:prstGeom prst="rect">
            <a:avLst/>
          </a:prstGeom>
          <a:ln w="28575">
            <a:solidFill>
              <a:srgbClr val="0070C0"/>
            </a:solidFill>
          </a:ln>
          <a:extLst>
            <a:ext uri="{C572A759-6A51-4108-AA02-DFA0A04FC94B}">
              <ma14:wrappingTextBoxFlag xmlns:ma14="http://schemas.microsoft.com/office/mac/drawingml/2011/main" xmlns="" val="1"/>
            </a:ext>
          </a:extLst>
        </p:spPr>
        <p:txBody>
          <a:bodyPr lIns="45718" tIns="45718" rIns="45718" bIns="45718">
            <a:spAutoFit/>
          </a:bodyPr>
          <a:lstStyle/>
          <a:p>
            <a:pPr>
              <a:defRPr sz="2400">
                <a:latin typeface="微軟正黑體"/>
                <a:ea typeface="微軟正黑體"/>
                <a:cs typeface="微軟正黑體"/>
                <a:sym typeface="微軟正黑體"/>
              </a:defRPr>
            </a:pPr>
            <a:r>
              <a:rPr dirty="0" smtClean="0"/>
              <a:t>到目前为止，</a:t>
            </a:r>
            <a:r>
              <a:rPr b="1" dirty="0" smtClean="0">
                <a:solidFill>
                  <a:srgbClr val="C00000"/>
                </a:solidFill>
              </a:rPr>
              <a:t>陕西省</a:t>
            </a:r>
            <a:r>
              <a:rPr dirty="0" smtClean="0"/>
              <a:t>有</a:t>
            </a:r>
            <a:r>
              <a:rPr b="1" dirty="0">
                <a:solidFill>
                  <a:srgbClr val="C00000"/>
                </a:solidFill>
              </a:rPr>
              <a:t>957</a:t>
            </a:r>
            <a:r>
              <a:rPr b="1" dirty="0" smtClean="0">
                <a:solidFill>
                  <a:srgbClr val="C00000"/>
                </a:solidFill>
              </a:rPr>
              <a:t>名</a:t>
            </a:r>
            <a:r>
              <a:rPr dirty="0" smtClean="0"/>
              <a:t>的公检法司、教育界、媒体界等人员因迫害法轮功学员，被海外组织“追查国际”立案追查</a:t>
            </a:r>
            <a:endParaRPr dirty="0"/>
          </a:p>
        </p:txBody>
      </p:sp>
      <p:sp>
        <p:nvSpPr>
          <p:cNvPr id="137" name="矩形"/>
          <p:cNvSpPr/>
          <p:nvPr/>
        </p:nvSpPr>
        <p:spPr>
          <a:xfrm>
            <a:off x="7525885" y="100429"/>
            <a:ext cx="1486351" cy="648078"/>
          </a:xfrm>
          <a:prstGeom prst="rect">
            <a:avLst/>
          </a:prstGeom>
          <a:solidFill>
            <a:srgbClr val="FFFFFF"/>
          </a:solidFill>
          <a:ln w="28575" cap="flat">
            <a:solidFill>
              <a:srgbClr val="0070C0"/>
            </a:solidFill>
            <a:prstDash val="solid"/>
            <a:round/>
          </a:ln>
          <a:effectLst/>
        </p:spPr>
        <p:txBody>
          <a:bodyPr wrap="square" lIns="45718" tIns="45718" rIns="45718" bIns="45718" numCol="1" anchor="ctr">
            <a:noAutofit/>
          </a:bodyPr>
          <a:lstStyle/>
          <a:p>
            <a:pPr algn="ctr">
              <a:defRPr sz="4000" b="1">
                <a:solidFill>
                  <a:srgbClr val="0070C0"/>
                </a:solidFill>
                <a:latin typeface="微軟正黑體"/>
                <a:ea typeface="微軟正黑體"/>
                <a:cs typeface="微軟正黑體"/>
                <a:sym typeface="微軟正黑體"/>
              </a:defRPr>
            </a:pPr>
            <a:r>
              <a:rPr lang="zh-TW" altLang="en-US" sz="3200" dirty="0" smtClean="0"/>
              <a:t>追查</a:t>
            </a:r>
            <a:r>
              <a:rPr lang="en-US" altLang="zh-TW" sz="3200" dirty="0" smtClean="0"/>
              <a:t>0</a:t>
            </a:r>
            <a:endParaRPr sz="3200" dirty="0"/>
          </a:p>
        </p:txBody>
      </p:sp>
      <p:sp>
        <p:nvSpPr>
          <p:cNvPr id="3" name="文字方塊 2"/>
          <p:cNvSpPr txBox="1"/>
          <p:nvPr/>
        </p:nvSpPr>
        <p:spPr>
          <a:xfrm>
            <a:off x="238452" y="1201554"/>
            <a:ext cx="8773784" cy="1384995"/>
          </a:xfrm>
          <a:prstGeom prst="rect">
            <a:avLst/>
          </a:prstGeom>
          <a:noFill/>
          <a:ln w="38100">
            <a:solidFill>
              <a:srgbClr val="0070C0"/>
            </a:solidFill>
          </a:ln>
        </p:spPr>
        <p:txBody>
          <a:bodyPr wrap="square" rtlCol="0">
            <a:spAutoFit/>
          </a:bodyPr>
          <a:lstStyle/>
          <a:p>
            <a:r>
              <a:rPr lang="zh-TW" altLang="zh-TW" sz="2800" b="1" dirty="0">
                <a:solidFill>
                  <a:schemeClr val="accent6">
                    <a:lumMod val="75000"/>
                  </a:schemeClr>
                </a:solidFill>
                <a:latin typeface="微軟正黑體" panose="020B0604030504040204" pitchFamily="34" charset="-120"/>
                <a:ea typeface="微軟正黑體" panose="020B0604030504040204" pitchFamily="34" charset="-120"/>
              </a:rPr>
              <a:t>陝西省</a:t>
            </a:r>
            <a:r>
              <a:rPr lang="zh-CN" altLang="zh-TW" sz="2800" dirty="0">
                <a:latin typeface="微軟正黑體" panose="020B0604030504040204" pitchFamily="34" charset="-120"/>
                <a:ea typeface="微軟正黑體" panose="020B0604030504040204" pitchFamily="34" charset="-120"/>
              </a:rPr>
              <a:t>许多官员因迫害法轮功被国际追查，</a:t>
            </a:r>
            <a:r>
              <a:rPr lang="zh-CN" altLang="zh-TW" sz="2800" dirty="0" smtClean="0">
                <a:latin typeface="微軟正黑體" panose="020B0604030504040204" pitchFamily="34" charset="-120"/>
                <a:ea typeface="微軟正黑體" panose="020B0604030504040204" pitchFamily="34" charset="-120"/>
              </a:rPr>
              <a:t>包括</a:t>
            </a:r>
            <a:endParaRPr lang="en-US" altLang="zh-CN" sz="2800" dirty="0" smtClean="0">
              <a:latin typeface="微軟正黑體" panose="020B0604030504040204" pitchFamily="34" charset="-120"/>
              <a:ea typeface="微軟正黑體" panose="020B0604030504040204" pitchFamily="34" charset="-120"/>
            </a:endParaRPr>
          </a:p>
          <a:p>
            <a:r>
              <a:rPr lang="zh-CN" altLang="zh-TW" sz="2800" dirty="0" smtClean="0">
                <a:latin typeface="微軟正黑體" panose="020B0604030504040204" pitchFamily="34" charset="-120"/>
                <a:ea typeface="微軟正黑體" panose="020B0604030504040204" pitchFamily="34" charset="-120"/>
              </a:rPr>
              <a:t>现</a:t>
            </a:r>
            <a:r>
              <a:rPr lang="zh-CN" altLang="zh-TW" sz="2800" dirty="0">
                <a:latin typeface="微軟正黑體" panose="020B0604030504040204" pitchFamily="34" charset="-120"/>
                <a:ea typeface="微軟正黑體" panose="020B0604030504040204" pitchFamily="34" charset="-120"/>
              </a:rPr>
              <a:t>任及历任省委政法委书记</a:t>
            </a:r>
            <a:r>
              <a:rPr lang="zh-CN" altLang="zh-TW" sz="2800" b="1" dirty="0">
                <a:solidFill>
                  <a:srgbClr val="0070C0"/>
                </a:solidFill>
                <a:latin typeface="微軟正黑體" panose="020B0604030504040204" pitchFamily="34" charset="-120"/>
                <a:ea typeface="微軟正黑體" panose="020B0604030504040204" pitchFamily="34" charset="-120"/>
              </a:rPr>
              <a:t>赵正永、宋洪武</a:t>
            </a:r>
            <a:r>
              <a:rPr lang="zh-CN" altLang="zh-TW" sz="2800" b="1" dirty="0" smtClean="0">
                <a:latin typeface="微軟正黑體" panose="020B0604030504040204" pitchFamily="34" charset="-120"/>
                <a:ea typeface="微軟正黑體" panose="020B0604030504040204" pitchFamily="34" charset="-120"/>
              </a:rPr>
              <a:t>；</a:t>
            </a:r>
            <a:endParaRPr lang="en-US" altLang="zh-CN" sz="2800" b="1" dirty="0" smtClean="0">
              <a:latin typeface="微軟正黑體" panose="020B0604030504040204" pitchFamily="34" charset="-120"/>
              <a:ea typeface="微軟正黑體" panose="020B0604030504040204" pitchFamily="34" charset="-120"/>
            </a:endParaRPr>
          </a:p>
          <a:p>
            <a:r>
              <a:rPr lang="zh-CN" altLang="zh-TW" sz="2800" dirty="0" smtClean="0">
                <a:latin typeface="微軟正黑體" panose="020B0604030504040204" pitchFamily="34" charset="-120"/>
                <a:ea typeface="微軟正黑體" panose="020B0604030504040204" pitchFamily="34" charset="-120"/>
              </a:rPr>
              <a:t>省委</a:t>
            </a:r>
            <a:r>
              <a:rPr lang="zh-CN" altLang="zh-TW" sz="2800" dirty="0">
                <a:latin typeface="微軟正黑體" panose="020B0604030504040204" pitchFamily="34" charset="-120"/>
                <a:ea typeface="微軟正黑體" panose="020B0604030504040204" pitchFamily="34" charset="-120"/>
              </a:rPr>
              <a:t>防範办</a:t>
            </a:r>
            <a:r>
              <a:rPr lang="zh-CN" altLang="zh-TW" sz="2800" dirty="0" smtClean="0">
                <a:latin typeface="微軟正黑體" panose="020B0604030504040204" pitchFamily="34" charset="-120"/>
                <a:ea typeface="微軟正黑體" panose="020B0604030504040204" pitchFamily="34" charset="-120"/>
              </a:rPr>
              <a:t>主任</a:t>
            </a:r>
            <a:r>
              <a:rPr lang="en-US" altLang="zh-TW" sz="2800" dirty="0" smtClean="0">
                <a:latin typeface="微軟正黑體" panose="020B0604030504040204" pitchFamily="34" charset="-120"/>
                <a:ea typeface="微軟正黑體" panose="020B0604030504040204" pitchFamily="34" charset="-120"/>
              </a:rPr>
              <a:t>(610</a:t>
            </a:r>
            <a:r>
              <a:rPr lang="zh-TW" altLang="en-US" sz="2800" dirty="0" smtClean="0">
                <a:latin typeface="微軟正黑體" panose="020B0604030504040204" pitchFamily="34" charset="-120"/>
                <a:ea typeface="微軟正黑體" panose="020B0604030504040204" pitchFamily="34" charset="-120"/>
              </a:rPr>
              <a:t>辦</a:t>
            </a:r>
            <a:r>
              <a:rPr lang="en-US" altLang="zh-TW" sz="2800" dirty="0" smtClean="0">
                <a:latin typeface="微軟正黑體" panose="020B0604030504040204" pitchFamily="34" charset="-120"/>
                <a:ea typeface="微軟正黑體" panose="020B0604030504040204" pitchFamily="34" charset="-120"/>
              </a:rPr>
              <a:t>) </a:t>
            </a:r>
            <a:r>
              <a:rPr lang="zh-CN" altLang="zh-TW" sz="2800" b="1" dirty="0" smtClean="0">
                <a:solidFill>
                  <a:srgbClr val="0070C0"/>
                </a:solidFill>
                <a:latin typeface="微軟正黑體" panose="020B0604030504040204" pitchFamily="34" charset="-120"/>
                <a:ea typeface="微軟正黑體" panose="020B0604030504040204" pitchFamily="34" charset="-120"/>
              </a:rPr>
              <a:t>何少林</a:t>
            </a:r>
            <a:r>
              <a:rPr lang="zh-CN" altLang="zh-TW" sz="2800" b="1" dirty="0">
                <a:solidFill>
                  <a:srgbClr val="0070C0"/>
                </a:solidFill>
                <a:latin typeface="微軟正黑體" panose="020B0604030504040204" pitchFamily="34" charset="-120"/>
                <a:ea typeface="微軟正黑體" panose="020B0604030504040204" pitchFamily="34" charset="-120"/>
              </a:rPr>
              <a:t>、刘新文、张迈曾</a:t>
            </a:r>
            <a:r>
              <a:rPr lang="zh-CN" altLang="zh-TW" sz="2800" dirty="0" smtClean="0">
                <a:latin typeface="微軟正黑體" panose="020B0604030504040204" pitchFamily="34" charset="-120"/>
                <a:ea typeface="微軟正黑體" panose="020B0604030504040204" pitchFamily="34" charset="-120"/>
              </a:rPr>
              <a:t>；</a:t>
            </a:r>
            <a:endParaRPr lang="en-US" altLang="zh-CN" sz="2800"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4788197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57301" y="3861048"/>
            <a:ext cx="8685382" cy="1692771"/>
          </a:xfrm>
          <a:prstGeom prst="rect">
            <a:avLst/>
          </a:prstGeom>
        </p:spPr>
        <p:txBody>
          <a:bodyPr wrap="square">
            <a:spAutoFit/>
          </a:bodyPr>
          <a:lstStyle/>
          <a:p>
            <a:r>
              <a:rPr lang="zh-TW" altLang="en-US" sz="2400" b="1" u="sng" smtClean="0">
                <a:solidFill>
                  <a:schemeClr val="accent6">
                    <a:lumMod val="75000"/>
                  </a:schemeClr>
                </a:solidFill>
                <a:latin typeface="微軟正黑體" panose="020B0604030504040204" pitchFamily="34" charset="-120"/>
                <a:ea typeface="微軟正黑體" panose="020B0604030504040204" pitchFamily="34" charset="-120"/>
              </a:rPr>
              <a:t>陕西</a:t>
            </a:r>
            <a:r>
              <a:rPr lang="zh-CN" altLang="en-US" sz="2400" b="1" u="sng" smtClean="0">
                <a:solidFill>
                  <a:schemeClr val="accent6">
                    <a:lumMod val="75000"/>
                  </a:schemeClr>
                </a:solidFill>
                <a:latin typeface="微軟正黑體" panose="020B0604030504040204" pitchFamily="34" charset="-120"/>
                <a:ea typeface="微軟正黑體" panose="020B0604030504040204" pitchFamily="34" charset="-120"/>
              </a:rPr>
              <a:t>省政协副主席</a:t>
            </a:r>
            <a:r>
              <a:rPr lang="zh-TW" altLang="en-US" sz="2400" b="1" u="sng" smtClean="0">
                <a:latin typeface="微軟正黑體" panose="020B0604030504040204" pitchFamily="34" charset="-120"/>
                <a:ea typeface="微軟正黑體" panose="020B0604030504040204" pitchFamily="34" charset="-120"/>
              </a:rPr>
              <a:t>，</a:t>
            </a:r>
            <a:r>
              <a:rPr lang="zh-TW" altLang="en-US" sz="2400" b="1" u="sng" dirty="0" smtClean="0">
                <a:solidFill>
                  <a:srgbClr val="0070C0"/>
                </a:solidFill>
                <a:latin typeface="微軟正黑體" panose="020B0604030504040204" pitchFamily="34" charset="-120"/>
                <a:ea typeface="微軟正黑體" panose="020B0604030504040204" pitchFamily="34" charset="-120"/>
              </a:rPr>
              <a:t>祝作利</a:t>
            </a:r>
            <a:r>
              <a:rPr lang="zh-TW" altLang="en-US" sz="2400" b="1" u="sng" dirty="0" smtClean="0">
                <a:latin typeface="微軟正黑體" panose="020B0604030504040204" pitchFamily="34" charset="-120"/>
                <a:ea typeface="微軟正黑體" panose="020B0604030504040204" pitchFamily="34" charset="-120"/>
              </a:rPr>
              <a:t>，</a:t>
            </a:r>
            <a:r>
              <a:rPr lang="zh-CN" altLang="en-US" sz="2400" b="1" u="sng" dirty="0">
                <a:solidFill>
                  <a:srgbClr val="C00000"/>
                </a:solidFill>
                <a:latin typeface="微軟正黑體" panose="020B0604030504040204" pitchFamily="34" charset="-120"/>
                <a:ea typeface="微軟正黑體" panose="020B0604030504040204" pitchFamily="34" charset="-120"/>
              </a:rPr>
              <a:t>有期</a:t>
            </a:r>
            <a:r>
              <a:rPr lang="zh-CN" altLang="en-US" sz="2400" b="1" u="sng" dirty="0" smtClean="0">
                <a:solidFill>
                  <a:srgbClr val="C00000"/>
                </a:solidFill>
                <a:latin typeface="微軟正黑體" panose="020B0604030504040204" pitchFamily="34" charset="-120"/>
                <a:ea typeface="微軟正黑體" panose="020B0604030504040204" pitchFamily="34" charset="-120"/>
              </a:rPr>
              <a:t>徒刑</a:t>
            </a:r>
            <a:r>
              <a:rPr lang="zh-TW" altLang="zh-CN" sz="2400" b="1" u="sng" dirty="0" smtClean="0">
                <a:solidFill>
                  <a:srgbClr val="C00000"/>
                </a:solidFill>
                <a:latin typeface="微軟正黑體" panose="020B0604030504040204" pitchFamily="34" charset="-120"/>
                <a:ea typeface="微軟正黑體" panose="020B0604030504040204" pitchFamily="34" charset="-120"/>
              </a:rPr>
              <a:t>1</a:t>
            </a:r>
            <a:r>
              <a:rPr lang="en-US" altLang="zh-TW" sz="2400" b="1" u="sng" dirty="0" smtClean="0">
                <a:solidFill>
                  <a:srgbClr val="C00000"/>
                </a:solidFill>
                <a:latin typeface="微軟正黑體" panose="020B0604030504040204" pitchFamily="34" charset="-120"/>
                <a:ea typeface="微軟正黑體" panose="020B0604030504040204" pitchFamily="34" charset="-120"/>
              </a:rPr>
              <a:t>1</a:t>
            </a:r>
            <a:r>
              <a:rPr lang="zh-CN" altLang="en-US" sz="2400" b="1" u="sng" dirty="0" smtClean="0">
                <a:solidFill>
                  <a:srgbClr val="C00000"/>
                </a:solidFill>
                <a:latin typeface="微軟正黑體" panose="020B0604030504040204" pitchFamily="34" charset="-120"/>
                <a:ea typeface="微軟正黑體" panose="020B0604030504040204" pitchFamily="34" charset="-120"/>
              </a:rPr>
              <a:t>年</a:t>
            </a:r>
            <a:endParaRPr lang="zh-CN" altLang="en-US" sz="2400" b="1" u="sng" dirty="0">
              <a:solidFill>
                <a:srgbClr val="C00000"/>
              </a:solidFill>
              <a:latin typeface="微軟正黑體" panose="020B0604030504040204" pitchFamily="34" charset="-120"/>
              <a:ea typeface="微軟正黑體" panose="020B0604030504040204" pitchFamily="34" charset="-120"/>
            </a:endParaRPr>
          </a:p>
          <a:p>
            <a:r>
              <a:rPr lang="en-US" altLang="zh-Hant" sz="2000" smtClean="0">
                <a:latin typeface="微軟正黑體" panose="020B0604030504040204" pitchFamily="34" charset="-120"/>
                <a:ea typeface="微軟正黑體" panose="020B0604030504040204" pitchFamily="34" charset="-120"/>
              </a:rPr>
              <a:t>2014</a:t>
            </a:r>
            <a:r>
              <a:rPr lang="zh-Hant" altLang="en-US" sz="2000" smtClean="0">
                <a:latin typeface="微軟正黑體" panose="020B0604030504040204" pitchFamily="34" charset="-120"/>
                <a:ea typeface="微軟正黑體" panose="020B0604030504040204" pitchFamily="34" charset="-120"/>
              </a:rPr>
              <a:t>年</a:t>
            </a:r>
            <a:r>
              <a:rPr lang="en-US" altLang="zh-Hant" sz="2000" smtClean="0">
                <a:latin typeface="微軟正黑體" panose="020B0604030504040204" pitchFamily="34" charset="-120"/>
                <a:ea typeface="微軟正黑體" panose="020B0604030504040204" pitchFamily="34" charset="-120"/>
              </a:rPr>
              <a:t>2</a:t>
            </a:r>
            <a:r>
              <a:rPr lang="zh-Hant" altLang="en-US" sz="2000" smtClean="0">
                <a:latin typeface="微軟正黑體" panose="020B0604030504040204" pitchFamily="34" charset="-120"/>
                <a:ea typeface="微軟正黑體" panose="020B0604030504040204" pitchFamily="34" charset="-120"/>
              </a:rPr>
              <a:t>月</a:t>
            </a:r>
            <a:r>
              <a:rPr lang="en-US" altLang="zh-Hant" sz="2000" smtClean="0">
                <a:latin typeface="微軟正黑體" panose="020B0604030504040204" pitchFamily="34" charset="-120"/>
                <a:ea typeface="微軟正黑體" panose="020B0604030504040204" pitchFamily="34" charset="-120"/>
              </a:rPr>
              <a:t>19</a:t>
            </a:r>
            <a:r>
              <a:rPr lang="zh-Hant" altLang="en-US" sz="2000" smtClean="0">
                <a:latin typeface="微軟正黑體" panose="020B0604030504040204" pitchFamily="34" charset="-120"/>
                <a:ea typeface="微軟正黑體" panose="020B0604030504040204" pitchFamily="34" charset="-120"/>
              </a:rPr>
              <a:t>日涉嫌「严重违纪违法」被调查</a:t>
            </a:r>
            <a:r>
              <a:rPr lang="zh-TW" altLang="en-US" sz="2000" smtClean="0">
                <a:latin typeface="微軟正黑體" panose="020B0604030504040204" pitchFamily="34" charset="-120"/>
                <a:ea typeface="微軟正黑體" panose="020B0604030504040204" pitchFamily="34" charset="-120"/>
              </a:rPr>
              <a:t>、</a:t>
            </a:r>
            <a:r>
              <a:rPr lang="zh-Hant" altLang="en-US" sz="2000" smtClean="0">
                <a:latin typeface="微軟正黑體" panose="020B0604030504040204" pitchFamily="34" charset="-120"/>
                <a:ea typeface="微軟正黑體" panose="020B0604030504040204" pitchFamily="34" charset="-120"/>
              </a:rPr>
              <a:t>落马</a:t>
            </a:r>
            <a:r>
              <a:rPr lang="zh-CN" altLang="en-US" sz="2000" smtClean="0">
                <a:latin typeface="微軟正黑體" panose="020B0604030504040204" pitchFamily="34" charset="-120"/>
                <a:ea typeface="微軟正黑體" panose="020B0604030504040204" pitchFamily="34" charset="-120"/>
              </a:rPr>
              <a:t>，</a:t>
            </a:r>
            <a:endParaRPr lang="en-US" altLang="zh-CN" sz="2000" dirty="0" smtClean="0">
              <a:latin typeface="微軟正黑體" panose="020B0604030504040204" pitchFamily="34" charset="-120"/>
              <a:ea typeface="微軟正黑體" panose="020B0604030504040204" pitchFamily="34" charset="-120"/>
            </a:endParaRPr>
          </a:p>
          <a:p>
            <a:r>
              <a:rPr lang="en-US" altLang="zh-CN" sz="2000" dirty="0" smtClean="0">
                <a:latin typeface="微軟正黑體" panose="020B0604030504040204" pitchFamily="34" charset="-120"/>
                <a:ea typeface="微軟正黑體" panose="020B0604030504040204" pitchFamily="34" charset="-120"/>
              </a:rPr>
              <a:t>2014</a:t>
            </a:r>
            <a:r>
              <a:rPr lang="zh-TW" altLang="en-US" sz="2000" dirty="0" smtClean="0">
                <a:latin typeface="微軟正黑體" panose="020B0604030504040204" pitchFamily="34" charset="-120"/>
                <a:ea typeface="微軟正黑體" panose="020B0604030504040204" pitchFamily="34" charset="-120"/>
              </a:rPr>
              <a:t>年</a:t>
            </a:r>
            <a:r>
              <a:rPr lang="en-US" altLang="zh-Hant" sz="2000" smtClean="0">
                <a:latin typeface="微軟正黑體" panose="020B0604030504040204" pitchFamily="34" charset="-120"/>
                <a:ea typeface="微軟正黑體" panose="020B0604030504040204" pitchFamily="34" charset="-120"/>
              </a:rPr>
              <a:t>2</a:t>
            </a:r>
            <a:r>
              <a:rPr lang="zh-Hant" altLang="en-US" sz="2000">
                <a:latin typeface="微軟正黑體" panose="020B0604030504040204" pitchFamily="34" charset="-120"/>
                <a:ea typeface="微軟正黑體" panose="020B0604030504040204" pitchFamily="34" charset="-120"/>
              </a:rPr>
              <a:t>月</a:t>
            </a:r>
            <a:r>
              <a:rPr lang="en-US" altLang="zh-Hant" sz="2000" smtClean="0">
                <a:latin typeface="微軟正黑體" panose="020B0604030504040204" pitchFamily="34" charset="-120"/>
                <a:ea typeface="微軟正黑體" panose="020B0604030504040204" pitchFamily="34" charset="-120"/>
              </a:rPr>
              <a:t>27</a:t>
            </a:r>
            <a:r>
              <a:rPr lang="zh-Hant" altLang="en-US" sz="2000" smtClean="0">
                <a:latin typeface="微軟正黑體" panose="020B0604030504040204" pitchFamily="34" charset="-120"/>
                <a:ea typeface="微軟正黑體" panose="020B0604030504040204" pitchFamily="34" charset="-120"/>
              </a:rPr>
              <a:t>日被撤销其政协委员资格</a:t>
            </a:r>
            <a:r>
              <a:rPr lang="zh-TW" altLang="en-US" sz="200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r>
              <a:rPr lang="en-US" altLang="zh-TW" sz="2000" dirty="0" smtClean="0">
                <a:latin typeface="微軟正黑體" panose="020B0604030504040204" pitchFamily="34" charset="-120"/>
                <a:ea typeface="微軟正黑體" panose="020B0604030504040204" pitchFamily="34" charset="-120"/>
              </a:rPr>
              <a:t>2014</a:t>
            </a:r>
            <a:r>
              <a:rPr lang="zh-TW" altLang="en-US" sz="2000" dirty="0" smtClean="0">
                <a:latin typeface="微軟正黑體" panose="020B0604030504040204" pitchFamily="34" charset="-120"/>
                <a:ea typeface="微軟正黑體" panose="020B0604030504040204" pitchFamily="34" charset="-120"/>
              </a:rPr>
              <a:t>年</a:t>
            </a:r>
            <a:r>
              <a:rPr lang="en-US" altLang="zh-Hant" sz="2000">
                <a:latin typeface="微軟正黑體" panose="020B0604030504040204" pitchFamily="34" charset="-120"/>
                <a:ea typeface="微軟正黑體" panose="020B0604030504040204" pitchFamily="34" charset="-120"/>
              </a:rPr>
              <a:t>8</a:t>
            </a:r>
            <a:r>
              <a:rPr lang="zh-Hant" altLang="en-US" sz="2000">
                <a:latin typeface="微軟正黑體" panose="020B0604030504040204" pitchFamily="34" charset="-120"/>
                <a:ea typeface="微軟正黑體" panose="020B0604030504040204" pitchFamily="34" charset="-120"/>
              </a:rPr>
              <a:t>月</a:t>
            </a:r>
            <a:r>
              <a:rPr lang="en-US" altLang="zh-Hant" sz="2000" smtClean="0">
                <a:latin typeface="微軟正黑體" panose="020B0604030504040204" pitchFamily="34" charset="-120"/>
                <a:ea typeface="微軟正黑體" panose="020B0604030504040204" pitchFamily="34" charset="-120"/>
              </a:rPr>
              <a:t>6</a:t>
            </a:r>
            <a:r>
              <a:rPr lang="zh-Hant" altLang="en-US" sz="2000" smtClean="0">
                <a:latin typeface="微軟正黑體" panose="020B0604030504040204" pitchFamily="34" charset="-120"/>
                <a:ea typeface="微軟正黑體" panose="020B0604030504040204" pitchFamily="34" charset="-120"/>
              </a:rPr>
              <a:t>日被立案审查及被「双开」</a:t>
            </a:r>
            <a:endParaRPr lang="en-US" altLang="zh-CN" sz="2000" dirty="0" smtClean="0">
              <a:latin typeface="微軟正黑體" panose="020B0604030504040204" pitchFamily="34" charset="-120"/>
              <a:ea typeface="微軟正黑體" panose="020B0604030504040204" pitchFamily="34" charset="-120"/>
            </a:endParaRPr>
          </a:p>
          <a:p>
            <a:r>
              <a:rPr lang="en-US" altLang="zh-Hant" sz="2000">
                <a:latin typeface="微軟正黑體" panose="020B0604030504040204" pitchFamily="34" charset="-120"/>
                <a:ea typeface="微軟正黑體" panose="020B0604030504040204" pitchFamily="34" charset="-120"/>
              </a:rPr>
              <a:t>2015</a:t>
            </a:r>
            <a:r>
              <a:rPr lang="zh-Hant" altLang="en-US" sz="2000">
                <a:latin typeface="微軟正黑體" panose="020B0604030504040204" pitchFamily="34" charset="-120"/>
                <a:ea typeface="微軟正黑體" panose="020B0604030504040204" pitchFamily="34" charset="-120"/>
              </a:rPr>
              <a:t>年</a:t>
            </a:r>
            <a:r>
              <a:rPr lang="en-US" altLang="zh-Hant" sz="2000">
                <a:latin typeface="微軟正黑體" panose="020B0604030504040204" pitchFamily="34" charset="-120"/>
                <a:ea typeface="微軟正黑體" panose="020B0604030504040204" pitchFamily="34" charset="-120"/>
              </a:rPr>
              <a:t>7</a:t>
            </a:r>
            <a:r>
              <a:rPr lang="zh-Hant" altLang="en-US" sz="2000">
                <a:latin typeface="微軟正黑體" panose="020B0604030504040204" pitchFamily="34" charset="-120"/>
                <a:ea typeface="微軟正黑體" panose="020B0604030504040204" pitchFamily="34" charset="-120"/>
              </a:rPr>
              <a:t>月</a:t>
            </a:r>
            <a:r>
              <a:rPr lang="en-US" altLang="zh-Hant" sz="2000" smtClean="0">
                <a:latin typeface="微軟正黑體" panose="020B0604030504040204" pitchFamily="34" charset="-120"/>
                <a:ea typeface="微軟正黑體" panose="020B0604030504040204" pitchFamily="34" charset="-120"/>
              </a:rPr>
              <a:t>7</a:t>
            </a:r>
            <a:r>
              <a:rPr lang="zh-Hant" altLang="en-US" sz="2000" smtClean="0">
                <a:latin typeface="微軟正黑體" panose="020B0604030504040204" pitchFamily="34" charset="-120"/>
                <a:ea typeface="微軟正黑體" panose="020B0604030504040204" pitchFamily="34" charset="-120"/>
              </a:rPr>
              <a:t>日，祝因受贿</a:t>
            </a:r>
            <a:r>
              <a:rPr lang="en-US" altLang="zh-Hant" sz="2000" smtClean="0">
                <a:latin typeface="微軟正黑體" panose="020B0604030504040204" pitchFamily="34" charset="-120"/>
                <a:ea typeface="微軟正黑體" panose="020B0604030504040204" pitchFamily="34" charset="-120"/>
              </a:rPr>
              <a:t>854</a:t>
            </a:r>
            <a:r>
              <a:rPr lang="zh-Hant" altLang="en-US" sz="2000" smtClean="0">
                <a:latin typeface="微軟正黑體" panose="020B0604030504040204" pitchFamily="34" charset="-120"/>
                <a:ea typeface="微軟正黑體" panose="020B0604030504040204" pitchFamily="34" charset="-120"/>
              </a:rPr>
              <a:t>万元被审，随后被判有期徒刑十一年</a:t>
            </a:r>
            <a:r>
              <a:rPr lang="zh-CN" altLang="en-US" sz="2000" smtClean="0">
                <a:latin typeface="微軟正黑體" panose="020B0604030504040204" pitchFamily="34" charset="-120"/>
                <a:ea typeface="微軟正黑體" panose="020B0604030504040204" pitchFamily="34" charset="-120"/>
              </a:rPr>
              <a:t>，</a:t>
            </a:r>
            <a:endParaRPr lang="en-US" altLang="zh-CN" sz="2000" dirty="0" smtClean="0">
              <a:latin typeface="微軟正黑體" panose="020B0604030504040204" pitchFamily="34" charset="-120"/>
              <a:ea typeface="微軟正黑體" panose="020B0604030504040204" pitchFamily="34" charset="-120"/>
            </a:endParaRPr>
          </a:p>
        </p:txBody>
      </p:sp>
      <p:sp>
        <p:nvSpPr>
          <p:cNvPr id="10" name="Rectangle 9"/>
          <p:cNvSpPr/>
          <p:nvPr/>
        </p:nvSpPr>
        <p:spPr>
          <a:xfrm>
            <a:off x="3332874" y="1251337"/>
            <a:ext cx="5688632" cy="1538883"/>
          </a:xfrm>
          <a:prstGeom prst="rect">
            <a:avLst/>
          </a:prstGeom>
        </p:spPr>
        <p:txBody>
          <a:bodyPr wrap="square">
            <a:spAutoFit/>
          </a:bodyPr>
          <a:lstStyle/>
          <a:p>
            <a:r>
              <a:rPr lang="zh-Hant" altLang="en-US" smtClean="0">
                <a:latin typeface="微軟正黑體" panose="020B0604030504040204" pitchFamily="34" charset="-120"/>
                <a:ea typeface="微軟正黑體" panose="020B0604030504040204" pitchFamily="34" charset="-120"/>
                <a:cs typeface="Heiti TC Light"/>
              </a:rPr>
              <a:t>陕西</a:t>
            </a:r>
            <a:r>
              <a:rPr lang="zh-Hant" altLang="en-US" sz="2000" b="1" smtClean="0">
                <a:solidFill>
                  <a:srgbClr val="FF0000"/>
                </a:solidFill>
                <a:latin typeface="微軟正黑體" panose="020B0604030504040204" pitchFamily="34" charset="-120"/>
                <a:ea typeface="微軟正黑體" panose="020B0604030504040204" pitchFamily="34" charset="-120"/>
                <a:cs typeface="Heiti TC Light"/>
              </a:rPr>
              <a:t>「</a:t>
            </a:r>
            <a:r>
              <a:rPr lang="zh-Hant" altLang="en-US" sz="2000" b="1" dirty="0">
                <a:solidFill>
                  <a:srgbClr val="FF0000"/>
                </a:solidFill>
                <a:latin typeface="微軟正黑體" panose="020B0604030504040204" pitchFamily="34" charset="-120"/>
                <a:ea typeface="微軟正黑體" panose="020B0604030504040204" pitchFamily="34" charset="-120"/>
                <a:cs typeface="Heiti TC Light"/>
              </a:rPr>
              <a:t>首虎」</a:t>
            </a:r>
            <a:r>
              <a:rPr lang="zh-Hant" altLang="en-US" smtClean="0">
                <a:latin typeface="微軟正黑體" panose="020B0604030504040204" pitchFamily="34" charset="-120"/>
                <a:ea typeface="微軟正黑體" panose="020B0604030504040204" pitchFamily="34" charset="-120"/>
                <a:cs typeface="Heiti TC Light"/>
              </a:rPr>
              <a:t>祝作利，原陕西省政协副主席</a:t>
            </a:r>
            <a:endParaRPr lang="en-US" altLang="zh-Hant" dirty="0" smtClean="0">
              <a:latin typeface="微軟正黑體" panose="020B0604030504040204" pitchFamily="34" charset="-120"/>
              <a:ea typeface="微軟正黑體" panose="020B0604030504040204" pitchFamily="34" charset="-120"/>
              <a:cs typeface="Heiti TC Light"/>
            </a:endParaRPr>
          </a:p>
          <a:p>
            <a:r>
              <a:rPr lang="zh-Hant" altLang="en-US" dirty="0" smtClean="0">
                <a:latin typeface="微軟正黑體" panose="020B0604030504040204" pitchFamily="34" charset="-120"/>
                <a:ea typeface="微軟正黑體" panose="020B0604030504040204" pitchFamily="34" charset="-120"/>
                <a:cs typeface="Heiti TC Light"/>
              </a:rPr>
              <a:t>被判有期徒刑</a:t>
            </a:r>
            <a:r>
              <a:rPr lang="en-US" altLang="zh-Hant" dirty="0" smtClean="0">
                <a:latin typeface="微軟正黑體" panose="020B0604030504040204" pitchFamily="34" charset="-120"/>
                <a:ea typeface="微軟正黑體" panose="020B0604030504040204" pitchFamily="34" charset="-120"/>
                <a:cs typeface="Heiti TC Light"/>
              </a:rPr>
              <a:t>11</a:t>
            </a:r>
            <a:r>
              <a:rPr lang="zh-Hant" altLang="en-US" dirty="0" smtClean="0">
                <a:latin typeface="微軟正黑體" panose="020B0604030504040204" pitchFamily="34" charset="-120"/>
                <a:ea typeface="微軟正黑體" panose="020B0604030504040204" pitchFamily="34" charset="-120"/>
                <a:cs typeface="Heiti TC Light"/>
              </a:rPr>
              <a:t>年</a:t>
            </a:r>
            <a:r>
              <a:rPr lang="zh-TW" altLang="en-US" dirty="0">
                <a:latin typeface="微軟正黑體" panose="020B0604030504040204" pitchFamily="34" charset="-120"/>
                <a:ea typeface="微軟正黑體" panose="020B0604030504040204" pitchFamily="34" charset="-120"/>
                <a:cs typeface="Heiti TC Light"/>
              </a:rPr>
              <a:t>，</a:t>
            </a:r>
            <a:r>
              <a:rPr lang="zh-Hant" altLang="en-US" dirty="0" smtClean="0">
                <a:latin typeface="微軟正黑體" panose="020B0604030504040204" pitchFamily="34" charset="-120"/>
                <a:ea typeface="微軟正黑體" panose="020B0604030504040204" pitchFamily="34" charset="-120"/>
                <a:cs typeface="Heiti TC Light"/>
              </a:rPr>
              <a:t>祝作</a:t>
            </a:r>
            <a:r>
              <a:rPr lang="zh-Hant" altLang="en-US" dirty="0">
                <a:latin typeface="微軟正黑體" panose="020B0604030504040204" pitchFamily="34" charset="-120"/>
                <a:ea typeface="微軟正黑體" panose="020B0604030504040204" pitchFamily="34" charset="-120"/>
                <a:cs typeface="Heiti TC Light"/>
              </a:rPr>
              <a:t>利在</a:t>
            </a:r>
            <a:r>
              <a:rPr lang="zh-Hant" altLang="en-US">
                <a:latin typeface="微軟正黑體" panose="020B0604030504040204" pitchFamily="34" charset="-120"/>
                <a:ea typeface="微軟正黑體" panose="020B0604030504040204" pitchFamily="34" charset="-120"/>
                <a:cs typeface="Heiti TC Light"/>
              </a:rPr>
              <a:t>法庭</a:t>
            </a:r>
            <a:r>
              <a:rPr lang="zh-Hant" altLang="en-US" smtClean="0">
                <a:latin typeface="微軟正黑體" panose="020B0604030504040204" pitchFamily="34" charset="-120"/>
                <a:ea typeface="微軟正黑體" panose="020B0604030504040204" pitchFamily="34" charset="-120"/>
                <a:cs typeface="Heiti TC Light"/>
              </a:rPr>
              <a:t>上称「悔恨、认罪」</a:t>
            </a:r>
            <a:endParaRPr lang="en-US" altLang="zh-Hant" dirty="0" smtClean="0">
              <a:latin typeface="微軟正黑體" panose="020B0604030504040204" pitchFamily="34" charset="-120"/>
              <a:ea typeface="微軟正黑體" panose="020B0604030504040204" pitchFamily="34" charset="-120"/>
              <a:cs typeface="Heiti TC Light"/>
            </a:endParaRPr>
          </a:p>
          <a:p>
            <a:endParaRPr lang="en-US" altLang="zh-Hant" dirty="0">
              <a:latin typeface="微軟正黑體" panose="020B0604030504040204" pitchFamily="34" charset="-120"/>
              <a:ea typeface="微軟正黑體" panose="020B0604030504040204" pitchFamily="34" charset="-120"/>
              <a:cs typeface="Heiti TC Light"/>
            </a:endParaRPr>
          </a:p>
          <a:p>
            <a:r>
              <a:rPr lang="en-US" altLang="zh-Hant" dirty="0" smtClean="0">
                <a:latin typeface="微軟正黑體" panose="020B0604030504040204" pitchFamily="34" charset="-120"/>
                <a:ea typeface="微軟正黑體" panose="020B0604030504040204" pitchFamily="34" charset="-120"/>
              </a:rPr>
              <a:t>2002</a:t>
            </a:r>
            <a:r>
              <a:rPr lang="zh-Hant" altLang="en-US" dirty="0">
                <a:latin typeface="微軟正黑體" panose="020B0604030504040204" pitchFamily="34" charset="-120"/>
                <a:ea typeface="微軟正黑體" panose="020B0604030504040204" pitchFamily="34" charset="-120"/>
              </a:rPr>
              <a:t>年</a:t>
            </a:r>
            <a:r>
              <a:rPr lang="en-US" altLang="zh-Hant" dirty="0">
                <a:latin typeface="微軟正黑體" panose="020B0604030504040204" pitchFamily="34" charset="-120"/>
                <a:ea typeface="微軟正黑體" panose="020B0604030504040204" pitchFamily="34" charset="-120"/>
              </a:rPr>
              <a:t>12</a:t>
            </a:r>
            <a:r>
              <a:rPr lang="zh-Hant" altLang="en-US" dirty="0">
                <a:latin typeface="微軟正黑體" panose="020B0604030504040204" pitchFamily="34" charset="-120"/>
                <a:ea typeface="微軟正黑體" panose="020B0604030504040204" pitchFamily="34" charset="-120"/>
              </a:rPr>
              <a:t>月至</a:t>
            </a:r>
            <a:r>
              <a:rPr lang="en-US" altLang="zh-Hant">
                <a:latin typeface="微軟正黑體" panose="020B0604030504040204" pitchFamily="34" charset="-120"/>
                <a:ea typeface="微軟正黑體" panose="020B0604030504040204" pitchFamily="34" charset="-120"/>
              </a:rPr>
              <a:t>2006</a:t>
            </a:r>
            <a:r>
              <a:rPr lang="zh-Hant" altLang="en-US">
                <a:latin typeface="微軟正黑體" panose="020B0604030504040204" pitchFamily="34" charset="-120"/>
                <a:ea typeface="微軟正黑體" panose="020B0604030504040204" pitchFamily="34" charset="-120"/>
              </a:rPr>
              <a:t>年</a:t>
            </a:r>
            <a:r>
              <a:rPr lang="en-US" altLang="zh-Hant" smtClean="0">
                <a:latin typeface="微軟正黑體" panose="020B0604030504040204" pitchFamily="34" charset="-120"/>
                <a:ea typeface="微軟正黑體" panose="020B0604030504040204" pitchFamily="34" charset="-120"/>
              </a:rPr>
              <a:t>2</a:t>
            </a:r>
            <a:r>
              <a:rPr lang="zh-Hant" altLang="en-US" smtClean="0">
                <a:latin typeface="微軟正黑體" panose="020B0604030504040204" pitchFamily="34" charset="-120"/>
                <a:ea typeface="微軟正黑體" panose="020B0604030504040204" pitchFamily="34" charset="-120"/>
              </a:rPr>
              <a:t>月任陕西省委副秘书长，</a:t>
            </a:r>
            <a:endParaRPr lang="en-US" altLang="zh-Hant" dirty="0" smtClean="0">
              <a:latin typeface="微軟正黑體" panose="020B0604030504040204" pitchFamily="34" charset="-120"/>
              <a:ea typeface="微軟正黑體" panose="020B0604030504040204" pitchFamily="34" charset="-120"/>
            </a:endParaRPr>
          </a:p>
          <a:p>
            <a:r>
              <a:rPr lang="zh-Hant" altLang="en-US" smtClean="0">
                <a:latin typeface="微軟正黑體" panose="020B0604030504040204" pitchFamily="34" charset="-120"/>
                <a:ea typeface="微軟正黑體" panose="020B0604030504040204" pitchFamily="34" charset="-120"/>
              </a:rPr>
              <a:t>对迫害法轮功负有</a:t>
            </a:r>
            <a:r>
              <a:rPr lang="zh-Hant" altLang="en-US" sz="2000" smtClean="0">
                <a:solidFill>
                  <a:srgbClr val="FF0000"/>
                </a:solidFill>
                <a:latin typeface="微軟正黑體" panose="020B0604030504040204" pitchFamily="34" charset="-120"/>
                <a:ea typeface="微軟正黑體" panose="020B0604030504040204" pitchFamily="34" charset="-120"/>
              </a:rPr>
              <a:t>直接责任</a:t>
            </a:r>
            <a:r>
              <a:rPr lang="zh-Hant" altLang="en-US" smtClean="0">
                <a:latin typeface="微軟正黑體" panose="020B0604030504040204" pitchFamily="34" charset="-120"/>
                <a:ea typeface="微軟正黑體" panose="020B0604030504040204" pitchFamily="34" charset="-120"/>
              </a:rPr>
              <a:t>。</a:t>
            </a:r>
            <a:endParaRPr lang="en-US" altLang="zh-TW" dirty="0">
              <a:latin typeface="微軟正黑體" panose="020B0604030504040204" pitchFamily="34" charset="-120"/>
              <a:ea typeface="微軟正黑體" panose="020B0604030504040204" pitchFamily="34" charset="-120"/>
            </a:endParaRPr>
          </a:p>
        </p:txBody>
      </p:sp>
      <p:sp>
        <p:nvSpPr>
          <p:cNvPr id="13" name="Rectangle 12"/>
          <p:cNvSpPr/>
          <p:nvPr/>
        </p:nvSpPr>
        <p:spPr>
          <a:xfrm>
            <a:off x="2862262" y="3244334"/>
            <a:ext cx="184666" cy="369332"/>
          </a:xfrm>
          <a:prstGeom prst="rect">
            <a:avLst/>
          </a:prstGeom>
        </p:spPr>
        <p:txBody>
          <a:bodyPr wrap="none">
            <a:spAutoFit/>
          </a:bodyPr>
          <a:lstStyle/>
          <a:p>
            <a:endParaRPr lang="en-US" dirty="0"/>
          </a:p>
        </p:txBody>
      </p:sp>
      <p:sp>
        <p:nvSpPr>
          <p:cNvPr id="14" name="Rectangle 13"/>
          <p:cNvSpPr/>
          <p:nvPr/>
        </p:nvSpPr>
        <p:spPr>
          <a:xfrm>
            <a:off x="4499992" y="3068960"/>
            <a:ext cx="184666" cy="369332"/>
          </a:xfrm>
          <a:prstGeom prst="rect">
            <a:avLst/>
          </a:prstGeom>
        </p:spPr>
        <p:txBody>
          <a:bodyPr wrap="none">
            <a:spAutoFit/>
          </a:bodyPr>
          <a:lstStyle/>
          <a:p>
            <a:endParaRPr lang="en-US" dirty="0"/>
          </a:p>
        </p:txBody>
      </p:sp>
      <p:pic>
        <p:nvPicPr>
          <p:cNvPr id="15" name="Picture 14"/>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Lst>
          </a:blip>
          <a:srcRect l="19652" t="17625" r="18654" b="6972"/>
          <a:stretch/>
        </p:blipFill>
        <p:spPr>
          <a:xfrm>
            <a:off x="142456" y="1141890"/>
            <a:ext cx="3117551" cy="2557996"/>
          </a:xfrm>
          <a:prstGeom prst="rect">
            <a:avLst/>
          </a:prstGeom>
        </p:spPr>
      </p:pic>
      <p:sp>
        <p:nvSpPr>
          <p:cNvPr id="17" name="Rectangle 16"/>
          <p:cNvSpPr/>
          <p:nvPr/>
        </p:nvSpPr>
        <p:spPr>
          <a:xfrm>
            <a:off x="2286000" y="3105835"/>
            <a:ext cx="4572000" cy="369332"/>
          </a:xfrm>
          <a:prstGeom prst="rect">
            <a:avLst/>
          </a:prstGeom>
        </p:spPr>
        <p:txBody>
          <a:bodyPr>
            <a:spAutoFit/>
          </a:bodyPr>
          <a:lstStyle/>
          <a:p>
            <a:endParaRPr lang="en-US" dirty="0"/>
          </a:p>
        </p:txBody>
      </p:sp>
      <p:sp>
        <p:nvSpPr>
          <p:cNvPr id="18" name="Rectangle 17"/>
          <p:cNvSpPr/>
          <p:nvPr/>
        </p:nvSpPr>
        <p:spPr>
          <a:xfrm>
            <a:off x="3491880" y="2420888"/>
            <a:ext cx="4572000" cy="369332"/>
          </a:xfrm>
          <a:prstGeom prst="rect">
            <a:avLst/>
          </a:prstGeom>
        </p:spPr>
        <p:txBody>
          <a:bodyPr>
            <a:spAutoFit/>
          </a:bodyPr>
          <a:lstStyle/>
          <a:p>
            <a:endParaRPr lang="en-US" dirty="0"/>
          </a:p>
        </p:txBody>
      </p:sp>
      <p:sp>
        <p:nvSpPr>
          <p:cNvPr id="19" name="TextBox 18"/>
          <p:cNvSpPr txBox="1"/>
          <p:nvPr/>
        </p:nvSpPr>
        <p:spPr>
          <a:xfrm>
            <a:off x="3835502" y="6516052"/>
            <a:ext cx="5200994" cy="338554"/>
          </a:xfrm>
          <a:prstGeom prst="rect">
            <a:avLst/>
          </a:prstGeom>
          <a:noFill/>
        </p:spPr>
        <p:txBody>
          <a:bodyPr wrap="none" rtlCol="0">
            <a:spAutoFit/>
          </a:bodyPr>
          <a:lstStyle/>
          <a:p>
            <a:r>
              <a:rPr lang="zh-TW" altLang="en-US" sz="1600" dirty="0" smtClean="0">
                <a:latin typeface="Heiti TC Light"/>
                <a:ea typeface="Heiti TC Light"/>
                <a:cs typeface="Heiti TC Light"/>
              </a:rPr>
              <a:t>大紀元</a:t>
            </a:r>
            <a:r>
              <a:rPr lang="en-US" altLang="zh-TW" sz="1600" dirty="0" smtClean="0">
                <a:latin typeface="Heiti TC Light"/>
                <a:ea typeface="Heiti TC Light"/>
                <a:cs typeface="Heiti TC Light"/>
              </a:rPr>
              <a:t>2015/7/7 </a:t>
            </a:r>
            <a:r>
              <a:rPr lang="zh-TW" altLang="en-US" sz="1600" dirty="0" smtClean="0">
                <a:latin typeface="Heiti TC Light"/>
                <a:ea typeface="Heiti TC Light"/>
                <a:cs typeface="Heiti TC Light"/>
              </a:rPr>
              <a:t>「</a:t>
            </a:r>
            <a:r>
              <a:rPr lang="ja-JP" altLang="en-US" sz="1600" dirty="0">
                <a:latin typeface="Heiti TC Light"/>
                <a:ea typeface="Heiti TC Light"/>
                <a:cs typeface="Heiti TC Light"/>
              </a:rPr>
              <a:t>陝西落馬高官祝作利受賄案今</a:t>
            </a:r>
            <a:r>
              <a:rPr lang="ja-JP" altLang="en-US" sz="1600" dirty="0" smtClean="0">
                <a:latin typeface="Heiti TC Light"/>
                <a:ea typeface="Heiti TC Light"/>
                <a:cs typeface="Heiti TC Light"/>
              </a:rPr>
              <a:t>開審</a:t>
            </a:r>
            <a:r>
              <a:rPr lang="zh-TW" altLang="en-US" sz="1600" dirty="0" smtClean="0">
                <a:latin typeface="Heiti TC Light"/>
                <a:ea typeface="Heiti TC Light"/>
                <a:cs typeface="Heiti TC Light"/>
              </a:rPr>
              <a:t>」</a:t>
            </a:r>
            <a:r>
              <a:rPr lang="en-US" altLang="zh-TW" sz="1600" dirty="0" smtClean="0">
                <a:latin typeface="Heiti TC Light"/>
                <a:ea typeface="Heiti TC Light"/>
                <a:cs typeface="Heiti TC Light"/>
              </a:rPr>
              <a:t> </a:t>
            </a:r>
            <a:endParaRPr lang="en-US" sz="1600" dirty="0">
              <a:latin typeface="Heiti TC Light"/>
              <a:ea typeface="Heiti TC Light"/>
              <a:cs typeface="Heiti TC Light"/>
            </a:endParaRPr>
          </a:p>
        </p:txBody>
      </p:sp>
      <p:grpSp>
        <p:nvGrpSpPr>
          <p:cNvPr id="8" name="群組 7"/>
          <p:cNvGrpSpPr/>
          <p:nvPr/>
        </p:nvGrpSpPr>
        <p:grpSpPr>
          <a:xfrm>
            <a:off x="0" y="0"/>
            <a:ext cx="9130598" cy="1052736"/>
            <a:chOff x="0" y="0"/>
            <a:chExt cx="9130598" cy="1052736"/>
          </a:xfrm>
        </p:grpSpPr>
        <p:sp>
          <p:nvSpPr>
            <p:cNvPr id="20" name="矩形 19"/>
            <p:cNvSpPr/>
            <p:nvPr/>
          </p:nvSpPr>
          <p:spPr>
            <a:xfrm>
              <a:off x="0" y="0"/>
              <a:ext cx="9130598" cy="105273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5" name="矩形 4"/>
            <p:cNvSpPr/>
            <p:nvPr/>
          </p:nvSpPr>
          <p:spPr>
            <a:xfrm>
              <a:off x="39491" y="18601"/>
              <a:ext cx="7486394" cy="1015663"/>
            </a:xfrm>
            <a:prstGeom prst="rect">
              <a:avLst/>
            </a:prstGeom>
          </p:spPr>
          <p:txBody>
            <a:bodyPr wrap="none">
              <a:spAutoFit/>
            </a:bodyPr>
            <a:lstStyle/>
            <a:p>
              <a:r>
                <a:rPr lang="en-US" altLang="zh-TW" sz="3200" b="1" dirty="0" smtClean="0">
                  <a:solidFill>
                    <a:schemeClr val="bg1"/>
                  </a:solidFill>
                  <a:latin typeface="微軟正黑體" panose="020B0604030504040204" pitchFamily="34" charset="-120"/>
                  <a:ea typeface="微軟正黑體" panose="020B0604030504040204" pitchFamily="34" charset="-120"/>
                </a:rPr>
                <a:t>10-2.</a:t>
              </a:r>
              <a:r>
                <a:rPr lang="zh-TW" altLang="en-US" sz="3200" b="1" dirty="0" smtClean="0">
                  <a:solidFill>
                    <a:schemeClr val="bg1"/>
                  </a:solidFill>
                  <a:latin typeface="微軟正黑體" panose="020B0604030504040204" pitchFamily="34" charset="-120"/>
                  <a:ea typeface="微軟正黑體" panose="020B0604030504040204" pitchFamily="34" charset="-120"/>
                </a:rPr>
                <a:t> 陕西高官恶报</a:t>
              </a:r>
              <a:endParaRPr lang="en-US" altLang="zh-TW" sz="3200" b="1" dirty="0" smtClean="0">
                <a:solidFill>
                  <a:schemeClr val="bg1"/>
                </a:solidFill>
                <a:latin typeface="微軟正黑體" panose="020B0604030504040204" pitchFamily="34" charset="-120"/>
                <a:ea typeface="微軟正黑體" panose="020B0604030504040204" pitchFamily="34" charset="-120"/>
              </a:endParaRPr>
            </a:p>
            <a:p>
              <a:r>
                <a:rPr lang="zh-TW" altLang="en-US" sz="2800" b="1" dirty="0" smtClean="0">
                  <a:solidFill>
                    <a:srgbClr val="FFFF00"/>
                  </a:solidFill>
                  <a:latin typeface="微軟正黑體" panose="020B0604030504040204" pitchFamily="34" charset="-120"/>
                  <a:ea typeface="微軟正黑體" panose="020B0604030504040204" pitchFamily="34" charset="-120"/>
                </a:rPr>
                <a:t>原陕西</a:t>
              </a:r>
              <a:r>
                <a:rPr lang="zh-CN" altLang="en-US" sz="2800" b="1" dirty="0" smtClean="0">
                  <a:solidFill>
                    <a:srgbClr val="FFFF00"/>
                  </a:solidFill>
                  <a:latin typeface="微軟正黑體" panose="020B0604030504040204" pitchFamily="34" charset="-120"/>
                  <a:ea typeface="微軟正黑體" panose="020B0604030504040204" pitchFamily="34" charset="-120"/>
                </a:rPr>
                <a:t>省政协副主席</a:t>
              </a:r>
              <a:r>
                <a:rPr lang="zh-TW" altLang="en-US" sz="2800" b="1" dirty="0" smtClean="0">
                  <a:solidFill>
                    <a:srgbClr val="FFFF00"/>
                  </a:solidFill>
                  <a:latin typeface="微軟正黑體" panose="020B0604030504040204" pitchFamily="34" charset="-120"/>
                  <a:ea typeface="微軟正黑體" panose="020B0604030504040204" pitchFamily="34" charset="-120"/>
                </a:rPr>
                <a:t>，祝作利，</a:t>
              </a:r>
              <a:r>
                <a:rPr lang="zh-CN" altLang="en-US" sz="2800" b="1" dirty="0">
                  <a:solidFill>
                    <a:srgbClr val="FFFF00"/>
                  </a:solidFill>
                  <a:latin typeface="微軟正黑體" panose="020B0604030504040204" pitchFamily="34" charset="-120"/>
                  <a:ea typeface="微軟正黑體" panose="020B0604030504040204" pitchFamily="34" charset="-120"/>
                </a:rPr>
                <a:t>有期</a:t>
              </a:r>
              <a:r>
                <a:rPr lang="zh-CN" altLang="en-US" sz="2800" b="1" dirty="0" smtClean="0">
                  <a:solidFill>
                    <a:srgbClr val="FFFF00"/>
                  </a:solidFill>
                  <a:latin typeface="微軟正黑體" panose="020B0604030504040204" pitchFamily="34" charset="-120"/>
                  <a:ea typeface="微軟正黑體" panose="020B0604030504040204" pitchFamily="34" charset="-120"/>
                </a:rPr>
                <a:t>徒刑</a:t>
              </a:r>
              <a:r>
                <a:rPr lang="zh-TW" altLang="zh-CN" sz="2800" b="1" dirty="0" smtClean="0">
                  <a:solidFill>
                    <a:srgbClr val="FFFF00"/>
                  </a:solidFill>
                  <a:latin typeface="微軟正黑體" panose="020B0604030504040204" pitchFamily="34" charset="-120"/>
                  <a:ea typeface="微軟正黑體" panose="020B0604030504040204" pitchFamily="34" charset="-120"/>
                </a:rPr>
                <a:t>1</a:t>
              </a:r>
              <a:r>
                <a:rPr lang="en-US" altLang="zh-TW" sz="2800" b="1" dirty="0" smtClean="0">
                  <a:solidFill>
                    <a:srgbClr val="FFFF00"/>
                  </a:solidFill>
                  <a:latin typeface="微軟正黑體" panose="020B0604030504040204" pitchFamily="34" charset="-120"/>
                  <a:ea typeface="微軟正黑體" panose="020B0604030504040204" pitchFamily="34" charset="-120"/>
                </a:rPr>
                <a:t>1</a:t>
              </a:r>
              <a:r>
                <a:rPr lang="zh-CN" altLang="en-US" sz="2800" b="1" dirty="0" smtClean="0">
                  <a:solidFill>
                    <a:srgbClr val="FFFF00"/>
                  </a:solidFill>
                  <a:latin typeface="微軟正黑體" panose="020B0604030504040204" pitchFamily="34" charset="-120"/>
                  <a:ea typeface="微軟正黑體" panose="020B0604030504040204" pitchFamily="34" charset="-120"/>
                </a:rPr>
                <a:t>年</a:t>
              </a:r>
              <a:endParaRPr lang="en-US" altLang="zh-TW" sz="2800" b="1" dirty="0">
                <a:solidFill>
                  <a:srgbClr val="FFFF00"/>
                </a:solidFill>
                <a:latin typeface="微軟正黑體" panose="020B0604030504040204" pitchFamily="34" charset="-120"/>
                <a:ea typeface="微軟正黑體" panose="020B0604030504040204" pitchFamily="34" charset="-120"/>
              </a:endParaRPr>
            </a:p>
          </p:txBody>
        </p:sp>
        <p:sp>
          <p:nvSpPr>
            <p:cNvPr id="22" name="矩形 21"/>
            <p:cNvSpPr/>
            <p:nvPr/>
          </p:nvSpPr>
          <p:spPr>
            <a:xfrm>
              <a:off x="7563217" y="202332"/>
              <a:ext cx="1486345" cy="648072"/>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3600" b="1" dirty="0" smtClean="0">
                  <a:latin typeface="微軟正黑體" panose="020B0604030504040204" pitchFamily="34" charset="-120"/>
                  <a:ea typeface="微軟正黑體" panose="020B0604030504040204" pitchFamily="34" charset="-120"/>
                </a:rPr>
                <a:t>惡報</a:t>
              </a:r>
              <a:r>
                <a:rPr lang="en-US" altLang="zh-TW" sz="3600" b="1" dirty="0">
                  <a:latin typeface="微軟正黑體" panose="020B0604030504040204" pitchFamily="34" charset="-120"/>
                  <a:ea typeface="微軟正黑體" panose="020B0604030504040204" pitchFamily="34" charset="-120"/>
                </a:rPr>
                <a:t>0</a:t>
              </a:r>
              <a:endParaRPr lang="zh-TW" altLang="en-US" sz="3600" b="1" dirty="0">
                <a:latin typeface="微軟正黑體" panose="020B0604030504040204" pitchFamily="34" charset="-120"/>
                <a:ea typeface="微軟正黑體" panose="020B0604030504040204" pitchFamily="34" charset="-120"/>
              </a:endParaRPr>
            </a:p>
          </p:txBody>
        </p:sp>
      </p:grpSp>
    </p:spTree>
    <p:extLst>
      <p:ext uri="{BB962C8B-B14F-4D97-AF65-F5344CB8AC3E}">
        <p14:creationId xmlns:p14="http://schemas.microsoft.com/office/powerpoint/2010/main" val="2369177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3402" y="-18537"/>
            <a:ext cx="9130598" cy="105273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5" name="矩形 4"/>
          <p:cNvSpPr/>
          <p:nvPr/>
        </p:nvSpPr>
        <p:spPr>
          <a:xfrm>
            <a:off x="212575" y="0"/>
            <a:ext cx="6647974" cy="1015663"/>
          </a:xfrm>
          <a:prstGeom prst="rect">
            <a:avLst/>
          </a:prstGeom>
        </p:spPr>
        <p:txBody>
          <a:bodyPr wrap="none">
            <a:spAutoFit/>
          </a:bodyPr>
          <a:lstStyle/>
          <a:p>
            <a:r>
              <a:rPr lang="en-US" altLang="zh-TW" sz="3200" b="1" dirty="0" smtClean="0">
                <a:solidFill>
                  <a:schemeClr val="bg1"/>
                </a:solidFill>
                <a:latin typeface="微軟正黑體" panose="020B0604030504040204" pitchFamily="34" charset="-120"/>
                <a:ea typeface="微軟正黑體" panose="020B0604030504040204" pitchFamily="34" charset="-120"/>
              </a:rPr>
              <a:t>10-3.</a:t>
            </a:r>
            <a:r>
              <a:rPr lang="zh-TW" altLang="en-US" sz="3200" b="1" dirty="0" smtClean="0">
                <a:solidFill>
                  <a:schemeClr val="bg1"/>
                </a:solidFill>
                <a:latin typeface="微軟正黑體" panose="020B0604030504040204" pitchFamily="34" charset="-120"/>
                <a:ea typeface="微軟正黑體" panose="020B0604030504040204" pitchFamily="34" charset="-120"/>
              </a:rPr>
              <a:t> 陕西高官恶报</a:t>
            </a:r>
            <a:r>
              <a:rPr lang="en-US" altLang="zh-TW" b="1" dirty="0" smtClean="0">
                <a:solidFill>
                  <a:schemeClr val="bg1"/>
                </a:solidFill>
                <a:latin typeface="微軟正黑體" panose="020B0604030504040204" pitchFamily="34" charset="-120"/>
                <a:ea typeface="微軟正黑體" panose="020B0604030504040204" pitchFamily="34" charset="-120"/>
              </a:rPr>
              <a:t>-</a:t>
            </a:r>
          </a:p>
          <a:p>
            <a:r>
              <a:rPr lang="zh-TW" altLang="en-US" sz="2800" b="1" dirty="0" smtClean="0">
                <a:solidFill>
                  <a:srgbClr val="FFFF00"/>
                </a:solidFill>
                <a:latin typeface="微軟正黑體" panose="020B0604030504040204" pitchFamily="34" charset="-120"/>
                <a:ea typeface="微軟正黑體" panose="020B0604030504040204" pitchFamily="34" charset="-120"/>
              </a:rPr>
              <a:t>宝鸡市政法委书记，谢红春，一家遭恶报</a:t>
            </a:r>
            <a:endParaRPr lang="en-US" altLang="zh-CN" sz="2800" b="1" dirty="0">
              <a:solidFill>
                <a:srgbClr val="FFFF00"/>
              </a:solidFill>
              <a:latin typeface="微軟正黑體" panose="020B0604030504040204" pitchFamily="34" charset="-120"/>
              <a:ea typeface="微軟正黑體" panose="020B0604030504040204" pitchFamily="34" charset="-120"/>
            </a:endParaRPr>
          </a:p>
        </p:txBody>
      </p:sp>
      <p:sp>
        <p:nvSpPr>
          <p:cNvPr id="7" name="矩形 6"/>
          <p:cNvSpPr/>
          <p:nvPr/>
        </p:nvSpPr>
        <p:spPr>
          <a:xfrm>
            <a:off x="179512" y="1124744"/>
            <a:ext cx="8964488" cy="5386090"/>
          </a:xfrm>
          <a:prstGeom prst="rect">
            <a:avLst/>
          </a:prstGeom>
        </p:spPr>
        <p:txBody>
          <a:bodyPr wrap="square">
            <a:spAutoFit/>
          </a:bodyPr>
          <a:lstStyle/>
          <a:p>
            <a:r>
              <a:rPr lang="zh-TW" altLang="en-US" sz="2400" b="1" u="sng" smtClean="0">
                <a:solidFill>
                  <a:schemeClr val="accent6">
                    <a:lumMod val="75000"/>
                  </a:schemeClr>
                </a:solidFill>
                <a:latin typeface="微軟正黑體" panose="020B0604030504040204" pitchFamily="34" charset="-120"/>
                <a:ea typeface="微軟正黑體" panose="020B0604030504040204" pitchFamily="34" charset="-120"/>
                <a:cs typeface="Heiti TC Light"/>
              </a:rPr>
              <a:t>陕西省宝鸡市政法委书记</a:t>
            </a:r>
            <a:r>
              <a:rPr lang="zh-TW" altLang="en-US" sz="2400" b="1" u="sng" smtClean="0">
                <a:latin typeface="微軟正黑體" panose="020B0604030504040204" pitchFamily="34" charset="-120"/>
                <a:ea typeface="微軟正黑體" panose="020B0604030504040204" pitchFamily="34" charset="-120"/>
                <a:cs typeface="Heiti TC Light"/>
              </a:rPr>
              <a:t>，</a:t>
            </a:r>
            <a:r>
              <a:rPr lang="zh-TW" altLang="en-US" sz="2400" b="1" u="sng" smtClean="0">
                <a:solidFill>
                  <a:srgbClr val="0070C0"/>
                </a:solidFill>
                <a:latin typeface="微軟正黑體" panose="020B0604030504040204" pitchFamily="34" charset="-120"/>
                <a:ea typeface="微軟正黑體" panose="020B0604030504040204" pitchFamily="34" charset="-120"/>
                <a:cs typeface="Heiti TC Light"/>
              </a:rPr>
              <a:t>谢红春</a:t>
            </a:r>
            <a:r>
              <a:rPr lang="zh-TW" altLang="en-US" sz="2400" b="1" u="sng" smtClean="0">
                <a:latin typeface="微軟正黑體" panose="020B0604030504040204" pitchFamily="34" charset="-120"/>
                <a:ea typeface="微軟正黑體" panose="020B0604030504040204" pitchFamily="34" charset="-120"/>
                <a:cs typeface="Heiti TC Light"/>
              </a:rPr>
              <a:t>，</a:t>
            </a:r>
            <a:r>
              <a:rPr lang="en-US" altLang="zh-TW" sz="2400" b="1" u="sng" smtClean="0">
                <a:solidFill>
                  <a:srgbClr val="C00000"/>
                </a:solidFill>
                <a:latin typeface="微軟正黑體" panose="020B0604030504040204" pitchFamily="34" charset="-120"/>
                <a:ea typeface="微軟正黑體" panose="020B0604030504040204" pitchFamily="34" charset="-120"/>
                <a:cs typeface="Heiti TC Light"/>
              </a:rPr>
              <a:t>46</a:t>
            </a:r>
            <a:r>
              <a:rPr lang="zh-TW" altLang="en-US" sz="2400" b="1" u="sng" smtClean="0">
                <a:solidFill>
                  <a:srgbClr val="C00000"/>
                </a:solidFill>
                <a:latin typeface="微軟正黑體" panose="020B0604030504040204" pitchFamily="34" charset="-120"/>
                <a:ea typeface="微軟正黑體" panose="020B0604030504040204" pitchFamily="34" charset="-120"/>
                <a:cs typeface="Heiti TC Light"/>
              </a:rPr>
              <a:t>岁白血病死亡</a:t>
            </a:r>
            <a:endParaRPr lang="en-US" altLang="zh-CN" sz="2400" b="1" u="sng" dirty="0" smtClean="0">
              <a:solidFill>
                <a:srgbClr val="C00000"/>
              </a:solidFill>
              <a:latin typeface="微軟正黑體" panose="020B0604030504040204" pitchFamily="34" charset="-120"/>
              <a:ea typeface="微軟正黑體" panose="020B0604030504040204" pitchFamily="34" charset="-120"/>
              <a:cs typeface="Heiti TC Light"/>
            </a:endParaRPr>
          </a:p>
          <a:p>
            <a:endParaRPr lang="en-US" altLang="zh-Hant" sz="2000" dirty="0" smtClean="0">
              <a:latin typeface="微軟正黑體" panose="020B0604030504040204" pitchFamily="34" charset="-120"/>
              <a:ea typeface="微軟正黑體" panose="020B0604030504040204" pitchFamily="34" charset="-120"/>
              <a:cs typeface="Heiti TC Light"/>
            </a:endParaRPr>
          </a:p>
          <a:p>
            <a:r>
              <a:rPr lang="zh-TW" altLang="en-US" sz="2000" smtClean="0">
                <a:latin typeface="微軟正黑體" panose="020B0604030504040204" pitchFamily="34" charset="-120"/>
                <a:ea typeface="微軟正黑體" panose="020B0604030504040204" pitchFamily="34" charset="-120"/>
                <a:cs typeface="Heiti TC Light"/>
              </a:rPr>
              <a:t>曾任</a:t>
            </a:r>
            <a:r>
              <a:rPr lang="zh-Hant" altLang="en-US" sz="2000" b="1" smtClean="0">
                <a:latin typeface="微軟正黑體" panose="020B0604030504040204" pitchFamily="34" charset="-120"/>
                <a:ea typeface="微軟正黑體" panose="020B0604030504040204" pitchFamily="34" charset="-120"/>
                <a:cs typeface="Heiti TC Light"/>
              </a:rPr>
              <a:t>渭滨中共团委书记</a:t>
            </a:r>
            <a:r>
              <a:rPr lang="zh-TW" altLang="en-US" sz="2000" smtClean="0">
                <a:latin typeface="微軟正黑體" panose="020B0604030504040204" pitchFamily="34" charset="-120"/>
                <a:ea typeface="微軟正黑體" panose="020B0604030504040204" pitchFamily="34" charset="-120"/>
                <a:cs typeface="Heiti TC Light"/>
              </a:rPr>
              <a:t>、</a:t>
            </a:r>
            <a:r>
              <a:rPr lang="zh-Hant" altLang="en-US" sz="2000" b="1" smtClean="0">
                <a:latin typeface="微軟正黑體" panose="020B0604030504040204" pitchFamily="34" charset="-120"/>
                <a:ea typeface="微軟正黑體" panose="020B0604030504040204" pitchFamily="34" charset="-120"/>
                <a:cs typeface="Heiti TC Light"/>
              </a:rPr>
              <a:t>宝鸡市经二路办事处主任</a:t>
            </a:r>
            <a:r>
              <a:rPr lang="zh-TW" altLang="en-US" sz="2000" smtClean="0">
                <a:latin typeface="微軟正黑體" panose="020B0604030504040204" pitchFamily="34" charset="-120"/>
                <a:ea typeface="微軟正黑體" panose="020B0604030504040204" pitchFamily="34" charset="-120"/>
                <a:cs typeface="Heiti TC Light"/>
              </a:rPr>
              <a:t>、</a:t>
            </a:r>
            <a:r>
              <a:rPr lang="zh-Hant" altLang="en-US" sz="2000" b="1" smtClean="0">
                <a:latin typeface="微軟正黑體" panose="020B0604030504040204" pitchFamily="34" charset="-120"/>
                <a:ea typeface="微軟正黑體" panose="020B0604030504040204" pitchFamily="34" charset="-120"/>
                <a:cs typeface="Heiti TC Light"/>
              </a:rPr>
              <a:t>宝鸡市委机关党支部书记</a:t>
            </a:r>
            <a:r>
              <a:rPr lang="zh-Hant" altLang="en-US" sz="2000" smtClean="0">
                <a:latin typeface="微軟正黑體" panose="020B0604030504040204" pitchFamily="34" charset="-120"/>
                <a:ea typeface="微軟正黑體" panose="020B0604030504040204" pitchFamily="34" charset="-120"/>
                <a:cs typeface="Heiti TC Light"/>
              </a:rPr>
              <a:t>。在江泽民迫害法轮功后，他积极配合恶党迫害法轮功学员，</a:t>
            </a:r>
            <a:endParaRPr lang="en-US" altLang="zh-Hant" sz="2000" dirty="0" smtClean="0">
              <a:latin typeface="微軟正黑體" panose="020B0604030504040204" pitchFamily="34" charset="-120"/>
              <a:ea typeface="微軟正黑體" panose="020B0604030504040204" pitchFamily="34" charset="-120"/>
              <a:cs typeface="Heiti TC Light"/>
            </a:endParaRPr>
          </a:p>
          <a:p>
            <a:r>
              <a:rPr lang="zh-Hant" altLang="en-US" sz="2000" smtClean="0">
                <a:latin typeface="微軟正黑體" panose="020B0604030504040204" pitchFamily="34" charset="-120"/>
                <a:ea typeface="微軟正黑體" panose="020B0604030504040204" pitchFamily="34" charset="-120"/>
                <a:cs typeface="Heiti TC Light"/>
              </a:rPr>
              <a:t>特别是</a:t>
            </a:r>
            <a:r>
              <a:rPr lang="en-US" altLang="zh-Hant" sz="2000">
                <a:latin typeface="微軟正黑體" panose="020B0604030504040204" pitchFamily="34" charset="-120"/>
                <a:ea typeface="微軟正黑體" panose="020B0604030504040204" pitchFamily="34" charset="-120"/>
                <a:cs typeface="Heiti TC Light"/>
              </a:rPr>
              <a:t>2001</a:t>
            </a:r>
            <a:r>
              <a:rPr lang="zh-Hant" altLang="en-US" sz="2000">
                <a:latin typeface="微軟正黑體" panose="020B0604030504040204" pitchFamily="34" charset="-120"/>
                <a:ea typeface="微軟正黑體" panose="020B0604030504040204" pitchFamily="34" charset="-120"/>
                <a:cs typeface="Heiti TC Light"/>
              </a:rPr>
              <a:t>年</a:t>
            </a:r>
            <a:r>
              <a:rPr lang="en-US" altLang="zh-Hant" sz="2000">
                <a:latin typeface="微軟正黑體" panose="020B0604030504040204" pitchFamily="34" charset="-120"/>
                <a:ea typeface="微軟正黑體" panose="020B0604030504040204" pitchFamily="34" charset="-120"/>
                <a:cs typeface="Heiti TC Light"/>
              </a:rPr>
              <a:t>10</a:t>
            </a:r>
            <a:r>
              <a:rPr lang="zh-Hant" altLang="en-US" sz="2000">
                <a:latin typeface="微軟正黑體" panose="020B0604030504040204" pitchFamily="34" charset="-120"/>
                <a:ea typeface="微軟正黑體" panose="020B0604030504040204" pitchFamily="34" charset="-120"/>
                <a:cs typeface="Heiti TC Light"/>
              </a:rPr>
              <a:t>月</a:t>
            </a:r>
            <a:r>
              <a:rPr lang="en-US" altLang="zh-Hant" sz="2000">
                <a:latin typeface="微軟正黑體" panose="020B0604030504040204" pitchFamily="34" charset="-120"/>
                <a:ea typeface="微軟正黑體" panose="020B0604030504040204" pitchFamily="34" charset="-120"/>
                <a:cs typeface="Heiti TC Light"/>
              </a:rPr>
              <a:t>1</a:t>
            </a:r>
            <a:r>
              <a:rPr lang="zh-Hant" altLang="en-US" sz="2000">
                <a:latin typeface="微軟正黑體" panose="020B0604030504040204" pitchFamily="34" charset="-120"/>
                <a:ea typeface="微軟正黑體" panose="020B0604030504040204" pitchFamily="34" charset="-120"/>
                <a:cs typeface="Heiti TC Light"/>
              </a:rPr>
              <a:t>日</a:t>
            </a:r>
            <a:r>
              <a:rPr lang="zh-Hant" altLang="en-US" sz="2000" smtClean="0">
                <a:latin typeface="微軟正黑體" panose="020B0604030504040204" pitchFamily="34" charset="-120"/>
                <a:ea typeface="微軟正黑體" panose="020B0604030504040204" pitchFamily="34" charset="-120"/>
                <a:cs typeface="Heiti TC Light"/>
              </a:rPr>
              <a:t>，</a:t>
            </a:r>
            <a:r>
              <a:rPr lang="zh-Hant" altLang="en-US" sz="2000" smtClean="0">
                <a:solidFill>
                  <a:srgbClr val="C00000"/>
                </a:solidFill>
                <a:latin typeface="微軟正黑體" panose="020B0604030504040204" pitchFamily="34" charset="-120"/>
                <a:ea typeface="微軟正黑體" panose="020B0604030504040204" pitchFamily="34" charset="-120"/>
                <a:cs typeface="Heiti TC Light"/>
              </a:rPr>
              <a:t>五十多名法轮功学员在岐山县被绑架</a:t>
            </a:r>
            <a:r>
              <a:rPr lang="zh-Hant" altLang="en-US" sz="2000" smtClean="0">
                <a:latin typeface="微軟正黑體" panose="020B0604030504040204" pitchFamily="34" charset="-120"/>
                <a:ea typeface="微軟正黑體" panose="020B0604030504040204" pitchFamily="34" charset="-120"/>
                <a:cs typeface="Heiti TC Light"/>
              </a:rPr>
              <a:t>，</a:t>
            </a:r>
            <a:endParaRPr lang="en-US" altLang="zh-Hant" sz="2000" dirty="0" smtClean="0">
              <a:latin typeface="微軟正黑體" panose="020B0604030504040204" pitchFamily="34" charset="-120"/>
              <a:ea typeface="微軟正黑體" panose="020B0604030504040204" pitchFamily="34" charset="-120"/>
              <a:cs typeface="Heiti TC Light"/>
            </a:endParaRPr>
          </a:p>
          <a:p>
            <a:r>
              <a:rPr lang="zh-Hant" altLang="en-US" sz="2000" smtClean="0">
                <a:latin typeface="微軟正黑體" panose="020B0604030504040204" pitchFamily="34" charset="-120"/>
                <a:ea typeface="微軟正黑體" panose="020B0604030504040204" pitchFamily="34" charset="-120"/>
                <a:cs typeface="Heiti TC Light"/>
              </a:rPr>
              <a:t>其中宝鸡石油机械厂法轮功学员孙桂兰被金台拘留所</a:t>
            </a:r>
            <a:r>
              <a:rPr lang="zh-Hant" altLang="en-US" sz="2000" smtClean="0">
                <a:solidFill>
                  <a:srgbClr val="C00000"/>
                </a:solidFill>
                <a:latin typeface="微軟正黑體" panose="020B0604030504040204" pitchFamily="34" charset="-120"/>
                <a:ea typeface="微軟正黑體" panose="020B0604030504040204" pitchFamily="34" charset="-120"/>
                <a:cs typeface="Heiti TC Light"/>
              </a:rPr>
              <a:t>灌</a:t>
            </a:r>
            <a:r>
              <a:rPr lang="zh-Hant" altLang="en-US" sz="2000" dirty="0">
                <a:solidFill>
                  <a:srgbClr val="C00000"/>
                </a:solidFill>
                <a:latin typeface="微軟正黑體" panose="020B0604030504040204" pitchFamily="34" charset="-120"/>
                <a:ea typeface="微軟正黑體" panose="020B0604030504040204" pitchFamily="34" charset="-120"/>
                <a:cs typeface="Heiti TC Light"/>
              </a:rPr>
              <a:t>食迫害</a:t>
            </a:r>
            <a:r>
              <a:rPr lang="zh-Hant" altLang="en-US" sz="2000" dirty="0" smtClean="0">
                <a:solidFill>
                  <a:srgbClr val="C00000"/>
                </a:solidFill>
                <a:latin typeface="微軟正黑體" panose="020B0604030504040204" pitchFamily="34" charset="-120"/>
                <a:ea typeface="微軟正黑體" panose="020B0604030504040204" pitchFamily="34" charset="-120"/>
                <a:cs typeface="Heiti TC Light"/>
              </a:rPr>
              <a:t>致死</a:t>
            </a:r>
            <a:r>
              <a:rPr lang="zh-TW" altLang="en-US" sz="2000" dirty="0" smtClean="0">
                <a:latin typeface="微軟正黑體" panose="020B0604030504040204" pitchFamily="34" charset="-120"/>
                <a:ea typeface="微軟正黑體" panose="020B0604030504040204" pitchFamily="34" charset="-120"/>
                <a:cs typeface="Heiti TC Light"/>
              </a:rPr>
              <a:t>，</a:t>
            </a:r>
            <a:endParaRPr lang="en-US" altLang="zh-TW" sz="2000" dirty="0" smtClean="0">
              <a:latin typeface="微軟正黑體" panose="020B0604030504040204" pitchFamily="34" charset="-120"/>
              <a:ea typeface="微軟正黑體" panose="020B0604030504040204" pitchFamily="34" charset="-120"/>
              <a:cs typeface="Heiti TC Light"/>
            </a:endParaRPr>
          </a:p>
          <a:p>
            <a:r>
              <a:rPr lang="zh-TW" altLang="en-US" sz="2000" b="1" smtClean="0">
                <a:solidFill>
                  <a:srgbClr val="C00000"/>
                </a:solidFill>
                <a:latin typeface="微軟正黑體" panose="020B0604030504040204" pitchFamily="34" charset="-120"/>
                <a:ea typeface="微軟正黑體" panose="020B0604030504040204" pitchFamily="34" charset="-120"/>
                <a:cs typeface="Heiti TC Light"/>
              </a:rPr>
              <a:t>其为主要责任人之一。</a:t>
            </a:r>
            <a:endParaRPr lang="en-US" altLang="zh-Hant" sz="2000" b="1" dirty="0" smtClean="0">
              <a:solidFill>
                <a:srgbClr val="C00000"/>
              </a:solidFill>
              <a:latin typeface="微軟正黑體" panose="020B0604030504040204" pitchFamily="34" charset="-120"/>
              <a:ea typeface="微軟正黑體" panose="020B0604030504040204" pitchFamily="34" charset="-120"/>
              <a:cs typeface="Heiti TC Light"/>
            </a:endParaRPr>
          </a:p>
          <a:p>
            <a:endParaRPr lang="en-US" altLang="zh-Hant" sz="2000" dirty="0" smtClean="0">
              <a:latin typeface="微軟正黑體" panose="020B0604030504040204" pitchFamily="34" charset="-120"/>
              <a:ea typeface="微軟正黑體" panose="020B0604030504040204" pitchFamily="34" charset="-120"/>
              <a:cs typeface="Heiti TC Light"/>
            </a:endParaRPr>
          </a:p>
          <a:p>
            <a:r>
              <a:rPr lang="en-US" altLang="zh-Hant" sz="2000">
                <a:latin typeface="微軟正黑體" panose="020B0604030504040204" pitchFamily="34" charset="-120"/>
                <a:ea typeface="微軟正黑體" panose="020B0604030504040204" pitchFamily="34" charset="-120"/>
                <a:cs typeface="Heiti TC Light"/>
              </a:rPr>
              <a:t>2007</a:t>
            </a:r>
            <a:r>
              <a:rPr lang="zh-Hant" altLang="en-US" sz="2000">
                <a:latin typeface="微軟正黑體" panose="020B0604030504040204" pitchFamily="34" charset="-120"/>
                <a:ea typeface="微軟正黑體" panose="020B0604030504040204" pitchFamily="34" charset="-120"/>
                <a:cs typeface="Heiti TC Light"/>
              </a:rPr>
              <a:t>年</a:t>
            </a:r>
            <a:r>
              <a:rPr lang="en-US" altLang="zh-Hant" sz="2000" smtClean="0">
                <a:latin typeface="微軟正黑體" panose="020B0604030504040204" pitchFamily="34" charset="-120"/>
                <a:ea typeface="微軟正黑體" panose="020B0604030504040204" pitchFamily="34" charset="-120"/>
                <a:cs typeface="Heiti TC Light"/>
              </a:rPr>
              <a:t>10</a:t>
            </a:r>
            <a:r>
              <a:rPr lang="zh-Hant" altLang="en-US" sz="2000" smtClean="0">
                <a:latin typeface="微軟正黑體" panose="020B0604030504040204" pitchFamily="34" charset="-120"/>
                <a:ea typeface="微軟正黑體" panose="020B0604030504040204" pitchFamily="34" charset="-120"/>
                <a:cs typeface="Heiti TC Light"/>
              </a:rPr>
              <a:t>月前后，</a:t>
            </a:r>
            <a:r>
              <a:rPr lang="zh-TW" altLang="en-US" sz="2000" smtClean="0">
                <a:latin typeface="微軟正黑體" panose="020B0604030504040204" pitchFamily="34" charset="-120"/>
                <a:ea typeface="微軟正黑體" panose="020B0604030504040204" pitchFamily="34" charset="-120"/>
                <a:cs typeface="Heiti TC Light"/>
              </a:rPr>
              <a:t>谢红春</a:t>
            </a:r>
            <a:r>
              <a:rPr lang="zh-Hant" altLang="en-US" sz="2000" smtClean="0">
                <a:latin typeface="微軟正黑體" panose="020B0604030504040204" pitchFamily="34" charset="-120"/>
                <a:ea typeface="微軟正黑體" panose="020B0604030504040204" pitchFamily="34" charset="-120"/>
                <a:cs typeface="Heiti TC Light"/>
              </a:rPr>
              <a:t>被任命为宝鸡市政法委书记。他接到调令后，</a:t>
            </a:r>
            <a:endParaRPr lang="en-US" altLang="zh-Hant" sz="2000" dirty="0" smtClean="0">
              <a:latin typeface="微軟正黑體" panose="020B0604030504040204" pitchFamily="34" charset="-120"/>
              <a:ea typeface="微軟正黑體" panose="020B0604030504040204" pitchFamily="34" charset="-120"/>
              <a:cs typeface="Heiti TC Light"/>
            </a:endParaRPr>
          </a:p>
          <a:p>
            <a:r>
              <a:rPr lang="zh-Hant" altLang="en-US" sz="2000" smtClean="0">
                <a:latin typeface="微軟正黑體" panose="020B0604030504040204" pitchFamily="34" charset="-120"/>
                <a:ea typeface="微軟正黑體" panose="020B0604030504040204" pitchFamily="34" charset="-120"/>
                <a:cs typeface="Heiti TC Light"/>
              </a:rPr>
              <a:t>突然发现得了白血病，花掉了国家</a:t>
            </a:r>
            <a:r>
              <a:rPr lang="en-US" altLang="zh-Hant" sz="2000" smtClean="0">
                <a:latin typeface="微軟正黑體" panose="020B0604030504040204" pitchFamily="34" charset="-120"/>
                <a:ea typeface="微軟正黑體" panose="020B0604030504040204" pitchFamily="34" charset="-120"/>
                <a:cs typeface="Heiti TC Light"/>
              </a:rPr>
              <a:t>70</a:t>
            </a:r>
            <a:r>
              <a:rPr lang="zh-Hant" altLang="en-US" sz="2000" smtClean="0">
                <a:latin typeface="微軟正黑體" panose="020B0604030504040204" pitchFamily="34" charset="-120"/>
                <a:ea typeface="微軟正黑體" panose="020B0604030504040204" pitchFamily="34" charset="-120"/>
                <a:cs typeface="Heiti TC Light"/>
              </a:rPr>
              <a:t>万元医疗费，也没保住性命，死时</a:t>
            </a:r>
            <a:r>
              <a:rPr lang="en-US" altLang="zh-Hant" sz="2000" smtClean="0">
                <a:latin typeface="微軟正黑體" panose="020B0604030504040204" pitchFamily="34" charset="-120"/>
                <a:ea typeface="微軟正黑體" panose="020B0604030504040204" pitchFamily="34" charset="-120"/>
                <a:cs typeface="Heiti TC Light"/>
              </a:rPr>
              <a:t>46</a:t>
            </a:r>
            <a:r>
              <a:rPr lang="zh-Hant" altLang="en-US" sz="2000" smtClean="0">
                <a:latin typeface="微軟正黑體" panose="020B0604030504040204" pitchFamily="34" charset="-120"/>
                <a:ea typeface="微軟正黑體" panose="020B0604030504040204" pitchFamily="34" charset="-120"/>
                <a:cs typeface="Heiti TC Light"/>
              </a:rPr>
              <a:t>岁。</a:t>
            </a:r>
            <a:endParaRPr lang="en-US" sz="2000" dirty="0">
              <a:latin typeface="微軟正黑體" panose="020B0604030504040204" pitchFamily="34" charset="-120"/>
              <a:ea typeface="微軟正黑體" panose="020B0604030504040204" pitchFamily="34" charset="-120"/>
              <a:cs typeface="Heiti TC Light"/>
            </a:endParaRPr>
          </a:p>
          <a:p>
            <a:endParaRPr lang="en-US" altLang="zh-Hant" sz="2000" dirty="0" smtClean="0">
              <a:latin typeface="Heiti TC Light"/>
              <a:ea typeface="Heiti TC Light"/>
              <a:cs typeface="Heiti TC Light"/>
            </a:endParaRPr>
          </a:p>
          <a:p>
            <a:r>
              <a:rPr lang="zh-Hant" altLang="en-US" sz="2000" smtClean="0">
                <a:solidFill>
                  <a:srgbClr val="C00000"/>
                </a:solidFill>
                <a:latin typeface="微軟正黑體" panose="020B0604030504040204" pitchFamily="34" charset="-120"/>
                <a:ea typeface="微軟正黑體" panose="020B0604030504040204" pitchFamily="34" charset="-120"/>
                <a:cs typeface="Heiti TC Light"/>
              </a:rPr>
              <a:t>父亲</a:t>
            </a:r>
            <a:r>
              <a:rPr lang="zh-TW" altLang="en-US" sz="2000" smtClean="0">
                <a:solidFill>
                  <a:srgbClr val="C00000"/>
                </a:solidFill>
                <a:latin typeface="微軟正黑體" panose="020B0604030504040204" pitchFamily="34" charset="-120"/>
                <a:ea typeface="微軟正黑體" panose="020B0604030504040204" pitchFamily="34" charset="-120"/>
                <a:cs typeface="Heiti TC Light"/>
              </a:rPr>
              <a:t>：</a:t>
            </a:r>
            <a:r>
              <a:rPr lang="zh-Hant" altLang="en-US" sz="2000" smtClean="0">
                <a:solidFill>
                  <a:srgbClr val="C00000"/>
                </a:solidFill>
                <a:latin typeface="微軟正黑體" panose="020B0604030504040204" pitchFamily="34" charset="-120"/>
                <a:ea typeface="微軟正黑體" panose="020B0604030504040204" pitchFamily="34" charset="-120"/>
                <a:cs typeface="Heiti TC Light"/>
              </a:rPr>
              <a:t>谢荣福</a:t>
            </a:r>
            <a:r>
              <a:rPr lang="zh-TW" altLang="en-US" sz="2000" smtClean="0">
                <a:latin typeface="微軟正黑體" panose="020B0604030504040204" pitchFamily="34" charset="-120"/>
                <a:ea typeface="微軟正黑體" panose="020B0604030504040204" pitchFamily="34" charset="-120"/>
                <a:cs typeface="Heiti TC Light"/>
              </a:rPr>
              <a:t>：</a:t>
            </a:r>
            <a:r>
              <a:rPr lang="zh-Hant" altLang="en-US" sz="2000" smtClean="0">
                <a:latin typeface="微軟正黑體" panose="020B0604030504040204" pitchFamily="34" charset="-120"/>
                <a:ea typeface="微軟正黑體" panose="020B0604030504040204" pitchFamily="34" charset="-120"/>
                <a:cs typeface="Heiti TC Light"/>
              </a:rPr>
              <a:t>九九年迫害法轮大法后，因为受儿子影响，也诽谤大法，因而也一直有病不愈，</a:t>
            </a:r>
            <a:r>
              <a:rPr lang="en-US" altLang="zh-Hant" sz="2000" smtClean="0">
                <a:latin typeface="微軟正黑體" panose="020B0604030504040204" pitchFamily="34" charset="-120"/>
                <a:ea typeface="微軟正黑體" panose="020B0604030504040204" pitchFamily="34" charset="-120"/>
                <a:cs typeface="Heiti TC Light"/>
              </a:rPr>
              <a:t>2000</a:t>
            </a:r>
            <a:r>
              <a:rPr lang="zh-Hant" altLang="en-US" sz="2000" dirty="0">
                <a:latin typeface="微軟正黑體" panose="020B0604030504040204" pitchFamily="34" charset="-120"/>
                <a:ea typeface="微軟正黑體" panose="020B0604030504040204" pitchFamily="34" charset="-120"/>
                <a:cs typeface="Heiti TC Light"/>
              </a:rPr>
              <a:t>年死亡</a:t>
            </a:r>
            <a:r>
              <a:rPr lang="zh-Hant" altLang="en-US" sz="2000" dirty="0" smtClean="0">
                <a:latin typeface="微軟正黑體" panose="020B0604030504040204" pitchFamily="34" charset="-120"/>
                <a:ea typeface="微軟正黑體" panose="020B0604030504040204" pitchFamily="34" charset="-120"/>
                <a:cs typeface="Heiti TC Light"/>
              </a:rPr>
              <a:t>。</a:t>
            </a:r>
            <a:endParaRPr lang="en-US" altLang="zh-Hant" sz="2000" dirty="0" smtClean="0">
              <a:latin typeface="微軟正黑體" panose="020B0604030504040204" pitchFamily="34" charset="-120"/>
              <a:ea typeface="微軟正黑體" panose="020B0604030504040204" pitchFamily="34" charset="-120"/>
              <a:cs typeface="Heiti TC Light"/>
            </a:endParaRPr>
          </a:p>
          <a:p>
            <a:endParaRPr lang="en-US" altLang="zh-Hant" sz="2000" dirty="0" smtClean="0">
              <a:latin typeface="微軟正黑體" panose="020B0604030504040204" pitchFamily="34" charset="-120"/>
              <a:ea typeface="微軟正黑體" panose="020B0604030504040204" pitchFamily="34" charset="-120"/>
              <a:cs typeface="Heiti TC Light"/>
            </a:endParaRPr>
          </a:p>
          <a:p>
            <a:r>
              <a:rPr lang="zh-Hant" altLang="en-US" sz="2000" smtClean="0">
                <a:solidFill>
                  <a:srgbClr val="C00000"/>
                </a:solidFill>
                <a:latin typeface="微軟正黑體" panose="020B0604030504040204" pitchFamily="34" charset="-120"/>
                <a:ea typeface="微軟正黑體" panose="020B0604030504040204" pitchFamily="34" charset="-120"/>
                <a:cs typeface="Heiti TC Light"/>
              </a:rPr>
              <a:t>母亲</a:t>
            </a:r>
            <a:r>
              <a:rPr lang="zh-TW" altLang="en-US" sz="2000" smtClean="0">
                <a:solidFill>
                  <a:srgbClr val="C00000"/>
                </a:solidFill>
                <a:latin typeface="微軟正黑體" panose="020B0604030504040204" pitchFamily="34" charset="-120"/>
                <a:ea typeface="微軟正黑體" panose="020B0604030504040204" pitchFamily="34" charset="-120"/>
                <a:cs typeface="Heiti TC Light"/>
              </a:rPr>
              <a:t>：</a:t>
            </a:r>
            <a:r>
              <a:rPr lang="zh-Hant" altLang="en-US" sz="2000" smtClean="0">
                <a:solidFill>
                  <a:srgbClr val="C00000"/>
                </a:solidFill>
                <a:latin typeface="微軟正黑體" panose="020B0604030504040204" pitchFamily="34" charset="-120"/>
                <a:ea typeface="微軟正黑體" panose="020B0604030504040204" pitchFamily="34" charset="-120"/>
                <a:cs typeface="Heiti TC Light"/>
              </a:rPr>
              <a:t>贾引桃</a:t>
            </a:r>
            <a:r>
              <a:rPr lang="zh-TW" altLang="en-US" sz="2000" smtClean="0">
                <a:latin typeface="微軟正黑體" panose="020B0604030504040204" pitchFamily="34" charset="-120"/>
                <a:ea typeface="微軟正黑體" panose="020B0604030504040204" pitchFamily="34" charset="-120"/>
                <a:cs typeface="Heiti TC Light"/>
              </a:rPr>
              <a:t>：因诽谤大法，迫害、监视、举报大法弟子，在</a:t>
            </a:r>
            <a:r>
              <a:rPr lang="en-US" altLang="zh-TW" sz="2000" smtClean="0">
                <a:latin typeface="微軟正黑體" panose="020B0604030504040204" pitchFamily="34" charset="-120"/>
                <a:ea typeface="微軟正黑體" panose="020B0604030504040204" pitchFamily="34" charset="-120"/>
                <a:cs typeface="Heiti TC Light"/>
              </a:rPr>
              <a:t>2004</a:t>
            </a:r>
            <a:r>
              <a:rPr lang="zh-TW" altLang="en-US" sz="2000" smtClean="0">
                <a:latin typeface="微軟正黑體" panose="020B0604030504040204" pitchFamily="34" charset="-120"/>
                <a:ea typeface="微軟正黑體" panose="020B0604030504040204" pitchFamily="34" charset="-120"/>
                <a:cs typeface="Heiti TC Light"/>
              </a:rPr>
              <a:t>年前后，脑袋中长了瘤子，疼得死去活来，后又不知什么原因，咬断自己舌根，不能进食喝水，到死时，人已瘦干变形。</a:t>
            </a:r>
            <a:endParaRPr lang="zh-TW" altLang="en-US" sz="2000" dirty="0">
              <a:latin typeface="微軟正黑體" panose="020B0604030504040204" pitchFamily="34" charset="-120"/>
              <a:ea typeface="微軟正黑體" panose="020B0604030504040204" pitchFamily="34" charset="-120"/>
              <a:cs typeface="Heiti TC Light"/>
            </a:endParaRPr>
          </a:p>
        </p:txBody>
      </p:sp>
      <p:sp>
        <p:nvSpPr>
          <p:cNvPr id="9" name="矩形 8"/>
          <p:cNvSpPr/>
          <p:nvPr/>
        </p:nvSpPr>
        <p:spPr>
          <a:xfrm>
            <a:off x="7563217" y="202332"/>
            <a:ext cx="1486345" cy="648072"/>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3600" b="1" dirty="0" smtClean="0">
                <a:latin typeface="微軟正黑體" panose="020B0604030504040204" pitchFamily="34" charset="-120"/>
                <a:ea typeface="微軟正黑體" panose="020B0604030504040204" pitchFamily="34" charset="-120"/>
              </a:rPr>
              <a:t>惡報</a:t>
            </a:r>
            <a:r>
              <a:rPr lang="en-US" altLang="zh-TW" sz="3600" b="1" dirty="0">
                <a:latin typeface="微軟正黑體" panose="020B0604030504040204" pitchFamily="34" charset="-120"/>
                <a:ea typeface="微軟正黑體" panose="020B0604030504040204" pitchFamily="34" charset="-120"/>
              </a:rPr>
              <a:t>0</a:t>
            </a:r>
            <a:endParaRPr lang="zh-TW" altLang="en-US" sz="36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9870697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5" name="矩形 5"/>
          <p:cNvGrpSpPr/>
          <p:nvPr/>
        </p:nvGrpSpPr>
        <p:grpSpPr>
          <a:xfrm>
            <a:off x="0" y="-10"/>
            <a:ext cx="9144000" cy="848945"/>
            <a:chOff x="0" y="-5"/>
            <a:chExt cx="9144000" cy="848943"/>
          </a:xfrm>
        </p:grpSpPr>
        <p:sp>
          <p:nvSpPr>
            <p:cNvPr id="123" name="矩形"/>
            <p:cNvSpPr/>
            <p:nvPr/>
          </p:nvSpPr>
          <p:spPr>
            <a:xfrm>
              <a:off x="0" y="-5"/>
              <a:ext cx="9144000" cy="848943"/>
            </a:xfrm>
            <a:prstGeom prst="rect">
              <a:avLst/>
            </a:prstGeom>
            <a:solidFill>
              <a:srgbClr val="E46C0A"/>
            </a:solidFill>
            <a:ln w="12700" cap="flat">
              <a:noFill/>
              <a:miter lim="400000"/>
            </a:ln>
            <a:effectLst/>
          </p:spPr>
          <p:txBody>
            <a:bodyPr wrap="square" lIns="45718" tIns="45718" rIns="45718" bIns="45718" numCol="1" anchor="ctr">
              <a:noAutofit/>
            </a:bodyPr>
            <a:lstStyle/>
            <a:p>
              <a:pPr>
                <a:defRPr>
                  <a:solidFill>
                    <a:srgbClr val="FFFFFF"/>
                  </a:solidFill>
                </a:defRPr>
              </a:pPr>
              <a:endParaRPr/>
            </a:p>
          </p:txBody>
        </p:sp>
        <p:sp>
          <p:nvSpPr>
            <p:cNvPr id="124" name="9-1. 湖南專案一(株洲市)"/>
            <p:cNvSpPr txBox="1"/>
            <p:nvPr/>
          </p:nvSpPr>
          <p:spPr>
            <a:xfrm>
              <a:off x="0" y="132079"/>
              <a:ext cx="9144000"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defRPr sz="3200" b="1">
                  <a:solidFill>
                    <a:srgbClr val="FFFFFF"/>
                  </a:solidFill>
                  <a:latin typeface="微軟正黑體"/>
                  <a:ea typeface="微軟正黑體"/>
                  <a:cs typeface="微軟正黑體"/>
                  <a:sym typeface="微軟正黑體"/>
                </a:defRPr>
              </a:lvl1pPr>
            </a:lstStyle>
            <a:p>
              <a:r>
                <a:rPr lang="en-US" dirty="0" smtClean="0"/>
                <a:t> 11</a:t>
              </a:r>
              <a:r>
                <a:rPr dirty="0" smtClean="0"/>
                <a:t>-1</a:t>
              </a:r>
              <a:r>
                <a:rPr dirty="0"/>
                <a:t>. </a:t>
              </a:r>
              <a:r>
                <a:rPr dirty="0" err="1" smtClean="0"/>
                <a:t>铜川市</a:t>
              </a:r>
              <a:r>
                <a:rPr lang="en-US" dirty="0" smtClean="0"/>
                <a:t>-</a:t>
              </a:r>
              <a:r>
                <a:rPr lang="zh-TW" altLang="en-US" dirty="0" smtClean="0"/>
                <a:t>耀州区</a:t>
              </a:r>
              <a:endParaRPr dirty="0"/>
            </a:p>
          </p:txBody>
        </p:sp>
      </p:grpSp>
      <p:grpSp>
        <p:nvGrpSpPr>
          <p:cNvPr id="128" name="矩形 1"/>
          <p:cNvGrpSpPr/>
          <p:nvPr/>
        </p:nvGrpSpPr>
        <p:grpSpPr>
          <a:xfrm>
            <a:off x="7164288" y="23144"/>
            <a:ext cx="1882804" cy="802637"/>
            <a:chOff x="0" y="0"/>
            <a:chExt cx="1882803" cy="802635"/>
          </a:xfrm>
        </p:grpSpPr>
        <p:sp>
          <p:nvSpPr>
            <p:cNvPr id="126" name="矩形"/>
            <p:cNvSpPr/>
            <p:nvPr/>
          </p:nvSpPr>
          <p:spPr>
            <a:xfrm>
              <a:off x="-1" y="77284"/>
              <a:ext cx="1882805" cy="648077"/>
            </a:xfrm>
            <a:prstGeom prst="rect">
              <a:avLst/>
            </a:prstGeom>
            <a:solidFill>
              <a:srgbClr val="FFFFFF"/>
            </a:solidFill>
            <a:ln w="28575" cap="flat">
              <a:solidFill>
                <a:schemeClr val="accent6"/>
              </a:solidFill>
              <a:prstDash val="solid"/>
              <a:round/>
            </a:ln>
            <a:effectLst/>
          </p:spPr>
          <p:txBody>
            <a:bodyPr wrap="square" lIns="45718" tIns="45718" rIns="45718" bIns="45718" numCol="1" anchor="ctr">
              <a:noAutofit/>
            </a:bodyPr>
            <a:lstStyle/>
            <a:p>
              <a:pPr algn="ctr">
                <a:defRPr sz="4000" b="1">
                  <a:solidFill>
                    <a:srgbClr val="984807"/>
                  </a:solidFill>
                  <a:latin typeface="微軟正黑體"/>
                  <a:ea typeface="微軟正黑體"/>
                  <a:cs typeface="微軟正黑體"/>
                  <a:sym typeface="微軟正黑體"/>
                </a:defRPr>
              </a:pPr>
              <a:endParaRPr/>
            </a:p>
          </p:txBody>
        </p:sp>
        <p:sp>
          <p:nvSpPr>
            <p:cNvPr id="127" name="案情1"/>
            <p:cNvSpPr txBox="1"/>
            <p:nvPr/>
          </p:nvSpPr>
          <p:spPr>
            <a:xfrm>
              <a:off x="-1" y="-1"/>
              <a:ext cx="1882805" cy="8026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a:defRPr sz="4000" b="1">
                  <a:solidFill>
                    <a:srgbClr val="984807"/>
                  </a:solidFill>
                  <a:latin typeface="微軟正黑體"/>
                  <a:ea typeface="微軟正黑體"/>
                  <a:cs typeface="微軟正黑體"/>
                  <a:sym typeface="微軟正黑體"/>
                </a:defRPr>
              </a:lvl1pPr>
            </a:lstStyle>
            <a:p>
              <a:r>
                <a:rPr dirty="0"/>
                <a:t>案情1</a:t>
              </a:r>
            </a:p>
          </p:txBody>
        </p:sp>
      </p:grpSp>
      <p:graphicFrame>
        <p:nvGraphicFramePr>
          <p:cNvPr id="2" name="表格 1"/>
          <p:cNvGraphicFramePr>
            <a:graphicFrameLocks noGrp="1"/>
          </p:cNvGraphicFramePr>
          <p:nvPr>
            <p:extLst>
              <p:ext uri="{D42A27DB-BD31-4B8C-83A1-F6EECF244321}">
                <p14:modId xmlns:p14="http://schemas.microsoft.com/office/powerpoint/2010/main" val="611832921"/>
              </p:ext>
            </p:extLst>
          </p:nvPr>
        </p:nvGraphicFramePr>
        <p:xfrm>
          <a:off x="323528" y="1556792"/>
          <a:ext cx="8496944" cy="4409648"/>
        </p:xfrm>
        <a:graphic>
          <a:graphicData uri="http://schemas.openxmlformats.org/drawingml/2006/table">
            <a:tbl>
              <a:tblPr firstRow="1" bandRow="1">
                <a:tableStyleId>{5C22544A-7EE6-4342-B048-85BDC9FD1C3A}</a:tableStyleId>
              </a:tblPr>
              <a:tblGrid>
                <a:gridCol w="720080"/>
                <a:gridCol w="2942396"/>
                <a:gridCol w="2710232"/>
                <a:gridCol w="2124236"/>
              </a:tblGrid>
              <a:tr h="370840">
                <a:tc>
                  <a:txBody>
                    <a:bodyPr/>
                    <a:lstStyle/>
                    <a:p>
                      <a:endParaRPr lang="en-US" altLang="zh-TW" dirty="0" smtClean="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altLang="en-US" dirty="0" smtClean="0">
                          <a:solidFill>
                            <a:schemeClr val="tx1"/>
                          </a:solidFill>
                          <a:latin typeface="微軟正黑體" panose="020B0604030504040204" pitchFamily="34" charset="-120"/>
                          <a:ea typeface="微軟正黑體" panose="020B0604030504040204" pitchFamily="34" charset="-120"/>
                        </a:rPr>
                        <a:t>案例一</a:t>
                      </a:r>
                    </a:p>
                    <a:p>
                      <a:endParaRPr lang="zh-TW" altLang="en-US"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altLang="en-US" dirty="0" smtClean="0">
                          <a:solidFill>
                            <a:schemeClr val="tx1"/>
                          </a:solidFill>
                          <a:latin typeface="微軟正黑體" panose="020B0604030504040204" pitchFamily="34" charset="-120"/>
                          <a:ea typeface="微軟正黑體" panose="020B0604030504040204" pitchFamily="34" charset="-120"/>
                        </a:rPr>
                        <a:t>案例二</a:t>
                      </a:r>
                      <a:endParaRPr lang="zh-TW" altLang="en-US"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altLang="en-US" dirty="0" smtClean="0">
                          <a:solidFill>
                            <a:schemeClr val="tx1"/>
                          </a:solidFill>
                          <a:latin typeface="微軟正黑體" panose="020B0604030504040204" pitchFamily="34" charset="-120"/>
                          <a:ea typeface="微軟正黑體" panose="020B0604030504040204" pitchFamily="34" charset="-120"/>
                        </a:rPr>
                        <a:t>案例三</a:t>
                      </a:r>
                      <a:endParaRPr lang="zh-TW" altLang="en-US"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6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mtClean="0">
                          <a:solidFill>
                            <a:schemeClr val="tx1"/>
                          </a:solidFill>
                          <a:latin typeface="微軟正黑體" panose="020B0604030504040204" pitchFamily="34" charset="-120"/>
                          <a:ea typeface="微軟正黑體" panose="020B0604030504040204" pitchFamily="34" charset="-120"/>
                        </a:rPr>
                        <a:t>时间</a:t>
                      </a:r>
                      <a:endParaRPr lang="en-US" altLang="zh-TW" dirty="0" smtClean="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TW" dirty="0" smtClean="0">
                          <a:latin typeface="微軟正黑體" panose="020B0604030504040204" pitchFamily="34" charset="-120"/>
                          <a:ea typeface="微軟正黑體" panose="020B0604030504040204" pitchFamily="34" charset="-120"/>
                        </a:rPr>
                        <a:t>3</a:t>
                      </a:r>
                      <a:r>
                        <a:rPr lang="zh-TW" altLang="zh-TW" dirty="0" smtClean="0">
                          <a:latin typeface="微軟正黑體" panose="020B0604030504040204" pitchFamily="34" charset="-120"/>
                          <a:ea typeface="微軟正黑體" panose="020B0604030504040204" pitchFamily="34" charset="-120"/>
                        </a:rPr>
                        <a:t>月</a:t>
                      </a:r>
                      <a:r>
                        <a:rPr lang="en-US" altLang="zh-TW" dirty="0" smtClean="0">
                          <a:latin typeface="微軟正黑體" panose="020B0604030504040204" pitchFamily="34" charset="-120"/>
                          <a:ea typeface="微軟正黑體" panose="020B0604030504040204" pitchFamily="34" charset="-120"/>
                        </a:rPr>
                        <a:t>2</a:t>
                      </a:r>
                      <a:r>
                        <a:rPr lang="zh-CN" altLang="zh-TW" dirty="0" smtClean="0">
                          <a:latin typeface="微軟正黑體" panose="020B0604030504040204" pitchFamily="34" charset="-120"/>
                          <a:ea typeface="微軟正黑體" panose="020B0604030504040204" pitchFamily="34" charset="-120"/>
                        </a:rPr>
                        <a:t>日</a:t>
                      </a:r>
                      <a:endParaRPr lang="zh-TW" altLang="en-US"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dirty="0" smtClean="0">
                          <a:latin typeface="微軟正黑體" panose="020B0604030504040204" pitchFamily="34" charset="-120"/>
                          <a:ea typeface="微軟正黑體" panose="020B0604030504040204" pitchFamily="34" charset="-120"/>
                        </a:rPr>
                        <a:t>3</a:t>
                      </a:r>
                      <a:r>
                        <a:rPr lang="zh-CN" altLang="en-US" dirty="0" smtClean="0">
                          <a:latin typeface="微軟正黑體" panose="020B0604030504040204" pitchFamily="34" charset="-120"/>
                          <a:ea typeface="微軟正黑體" panose="020B0604030504040204" pitchFamily="34" charset="-120"/>
                        </a:rPr>
                        <a:t>月</a:t>
                      </a:r>
                      <a:r>
                        <a:rPr lang="en-US" altLang="zh-CN" dirty="0" smtClean="0">
                          <a:latin typeface="微軟正黑體" panose="020B0604030504040204" pitchFamily="34" charset="-120"/>
                          <a:ea typeface="微軟正黑體" panose="020B0604030504040204" pitchFamily="34" charset="-120"/>
                        </a:rPr>
                        <a:t>23</a:t>
                      </a:r>
                      <a:r>
                        <a:rPr lang="zh-CN" altLang="en-US" dirty="0" smtClean="0">
                          <a:latin typeface="微軟正黑體" panose="020B0604030504040204" pitchFamily="34" charset="-120"/>
                          <a:ea typeface="微軟正黑體" panose="020B0604030504040204" pitchFamily="34" charset="-120"/>
                        </a:rPr>
                        <a:t>日至</a:t>
                      </a:r>
                      <a:r>
                        <a:rPr lang="en-US" altLang="zh-CN" dirty="0" smtClean="0">
                          <a:latin typeface="微軟正黑體" panose="020B0604030504040204" pitchFamily="34" charset="-120"/>
                          <a:ea typeface="微軟正黑體" panose="020B0604030504040204" pitchFamily="34" charset="-120"/>
                        </a:rPr>
                        <a:t>24</a:t>
                      </a:r>
                      <a:r>
                        <a:rPr lang="zh-CN" altLang="en-US" dirty="0" smtClean="0">
                          <a:latin typeface="微軟正黑體" panose="020B0604030504040204" pitchFamily="34" charset="-120"/>
                          <a:ea typeface="微軟正黑體" panose="020B0604030504040204" pitchFamily="34" charset="-120"/>
                        </a:rPr>
                        <a:t>日</a:t>
                      </a:r>
                      <a:endParaRPr lang="zh-TW" altLang="en-US"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dirty="0" smtClean="0">
                          <a:latin typeface="微軟正黑體" panose="020B0604030504040204" pitchFamily="34" charset="-120"/>
                          <a:ea typeface="微軟正黑體" panose="020B0604030504040204" pitchFamily="34" charset="-120"/>
                        </a:rPr>
                        <a:t>4</a:t>
                      </a:r>
                      <a:r>
                        <a:rPr lang="zh-CN" altLang="zh-TW" dirty="0" smtClean="0">
                          <a:latin typeface="微軟正黑體" panose="020B0604030504040204" pitchFamily="34" charset="-120"/>
                          <a:ea typeface="微軟正黑體" panose="020B0604030504040204" pitchFamily="34" charset="-120"/>
                        </a:rPr>
                        <a:t>月</a:t>
                      </a:r>
                      <a:r>
                        <a:rPr lang="en-US" altLang="zh-TW" dirty="0" smtClean="0">
                          <a:latin typeface="微軟正黑體" panose="020B0604030504040204" pitchFamily="34" charset="-120"/>
                          <a:ea typeface="微軟正黑體" panose="020B0604030504040204" pitchFamily="34" charset="-120"/>
                        </a:rPr>
                        <a:t>11</a:t>
                      </a:r>
                      <a:r>
                        <a:rPr lang="zh-CN" altLang="zh-TW" dirty="0" smtClean="0">
                          <a:latin typeface="微軟正黑體" panose="020B0604030504040204" pitchFamily="34" charset="-120"/>
                          <a:ea typeface="微軟正黑體" panose="020B0604030504040204" pitchFamily="34" charset="-120"/>
                        </a:rPr>
                        <a:t>日</a:t>
                      </a:r>
                      <a:endParaRPr lang="zh-TW" altLang="en-US" dirty="0" smtClean="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36104">
                <a:tc>
                  <a:txBody>
                    <a:bodyPr/>
                    <a:lstStyle/>
                    <a:p>
                      <a:r>
                        <a:rPr lang="zh-TW" altLang="en-US" smtClean="0">
                          <a:latin typeface="微軟正黑體" panose="020B0604030504040204" pitchFamily="34" charset="-120"/>
                          <a:ea typeface="微軟正黑體" panose="020B0604030504040204" pitchFamily="34" charset="-120"/>
                        </a:rPr>
                        <a:t>单位</a:t>
                      </a:r>
                      <a:endParaRPr lang="zh-TW" altLang="en-US"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zh-TW" b="0" dirty="0" smtClean="0">
                          <a:latin typeface="微軟正黑體" panose="020B0604030504040204" pitchFamily="34" charset="-120"/>
                          <a:ea typeface="微軟正黑體" panose="020B0604030504040204" pitchFamily="34" charset="-120"/>
                        </a:rPr>
                        <a:t>铜川市耀州区委政法委、</a:t>
                      </a:r>
                      <a:endParaRPr lang="en-US" altLang="zh-CN" b="0" dirty="0" smtClean="0">
                        <a:latin typeface="微軟正黑體" panose="020B0604030504040204" pitchFamily="34" charset="-120"/>
                        <a:ea typeface="微軟正黑體" panose="020B0604030504040204" pitchFamily="34" charset="-120"/>
                      </a:endParaRPr>
                    </a:p>
                    <a:p>
                      <a:r>
                        <a:rPr lang="zh-CN" altLang="zh-TW" b="0" dirty="0" smtClean="0">
                          <a:latin typeface="微軟正黑體" panose="020B0604030504040204" pitchFamily="34" charset="-120"/>
                          <a:ea typeface="微軟正黑體" panose="020B0604030504040204" pitchFamily="34" charset="-120"/>
                        </a:rPr>
                        <a:t>区</a:t>
                      </a:r>
                      <a:r>
                        <a:rPr lang="en-US" altLang="zh-TW" b="0" dirty="0" smtClean="0">
                          <a:latin typeface="微軟正黑體" panose="020B0604030504040204" pitchFamily="34" charset="-120"/>
                          <a:ea typeface="微軟正黑體" panose="020B0604030504040204" pitchFamily="34" charset="-120"/>
                        </a:rPr>
                        <a:t>610</a:t>
                      </a:r>
                      <a:r>
                        <a:rPr lang="zh-CN" altLang="zh-TW" b="0" dirty="0" smtClean="0">
                          <a:latin typeface="微軟正黑體" panose="020B0604030504040204" pitchFamily="34" charset="-120"/>
                          <a:ea typeface="微軟正黑體" panose="020B0604030504040204" pitchFamily="34" charset="-120"/>
                        </a:rPr>
                        <a:t>办公室</a:t>
                      </a:r>
                      <a:endParaRPr lang="zh-TW" altLang="en-US" b="0"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b="0" dirty="0" smtClean="0">
                          <a:latin typeface="微軟正黑體" panose="020B0604030504040204" pitchFamily="34" charset="-120"/>
                          <a:ea typeface="微軟正黑體" panose="020B0604030504040204" pitchFamily="34" charset="-120"/>
                        </a:rPr>
                        <a:t>陕西省反</a:t>
                      </a:r>
                      <a:r>
                        <a:rPr lang="en-US" altLang="zh-TW" b="0" dirty="0" smtClean="0">
                          <a:latin typeface="微軟正黑體" panose="020B0604030504040204" pitchFamily="34" charset="-120"/>
                          <a:ea typeface="微軟正黑體" panose="020B0604030504040204" pitchFamily="34" charset="-120"/>
                        </a:rPr>
                        <a:t>X</a:t>
                      </a:r>
                      <a:r>
                        <a:rPr lang="zh-CN" altLang="en-US" b="0" dirty="0" smtClean="0">
                          <a:latin typeface="微軟正黑體" panose="020B0604030504040204" pitchFamily="34" charset="-120"/>
                          <a:ea typeface="微軟正黑體" panose="020B0604030504040204" pitchFamily="34" charset="-120"/>
                        </a:rPr>
                        <a:t>教协会协</a:t>
                      </a:r>
                      <a:endParaRPr lang="en-US" altLang="zh-CN" b="0" dirty="0" smtClean="0">
                        <a:latin typeface="微軟正黑體" panose="020B0604030504040204" pitchFamily="34" charset="-120"/>
                        <a:ea typeface="微軟正黑體" panose="020B0604030504040204" pitchFamily="34" charset="-120"/>
                      </a:endParaRPr>
                    </a:p>
                    <a:p>
                      <a:r>
                        <a:rPr lang="zh-CN" altLang="en-US" b="0" dirty="0" smtClean="0">
                          <a:latin typeface="微軟正黑體" panose="020B0604030504040204" pitchFamily="34" charset="-120"/>
                          <a:ea typeface="微軟正黑體" panose="020B0604030504040204" pitchFamily="34" charset="-120"/>
                        </a:rPr>
                        <a:t>陕西继续教育大学</a:t>
                      </a:r>
                      <a:endParaRPr lang="en-US" altLang="zh-CN" b="0" dirty="0" smtClean="0">
                        <a:latin typeface="微軟正黑體" panose="020B0604030504040204" pitchFamily="34" charset="-120"/>
                        <a:ea typeface="微軟正黑體" panose="020B0604030504040204" pitchFamily="34" charset="-120"/>
                      </a:endParaRPr>
                    </a:p>
                    <a:p>
                      <a:r>
                        <a:rPr lang="zh-CN" altLang="en-US" b="0" dirty="0" smtClean="0">
                          <a:latin typeface="微軟正黑體" panose="020B0604030504040204" pitchFamily="34" charset="-120"/>
                          <a:ea typeface="微軟正黑體" panose="020B0604030504040204" pitchFamily="34" charset="-120"/>
                        </a:rPr>
                        <a:t>陕西省铜川市科协</a:t>
                      </a:r>
                      <a:endParaRPr lang="zh-TW" altLang="en-US" b="0"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zh-TW" b="0" dirty="0" smtClean="0">
                          <a:latin typeface="微軟正黑體" panose="020B0604030504040204" pitchFamily="34" charset="-120"/>
                          <a:ea typeface="微軟正黑體" panose="020B0604030504040204" pitchFamily="34" charset="-120"/>
                        </a:rPr>
                        <a:t>耀州区</a:t>
                      </a:r>
                      <a:r>
                        <a:rPr lang="en-US" altLang="zh-TW" b="0" dirty="0" smtClean="0">
                          <a:latin typeface="微軟正黑體" panose="020B0604030504040204" pitchFamily="34" charset="-120"/>
                          <a:ea typeface="微軟正黑體" panose="020B0604030504040204" pitchFamily="34" charset="-120"/>
                        </a:rPr>
                        <a:t>610</a:t>
                      </a:r>
                      <a:r>
                        <a:rPr lang="zh-CN" altLang="zh-TW" b="0" dirty="0" smtClean="0">
                          <a:latin typeface="微軟正黑體" panose="020B0604030504040204" pitchFamily="34" charset="-120"/>
                          <a:ea typeface="微軟正黑體" panose="020B0604030504040204" pitchFamily="34" charset="-120"/>
                        </a:rPr>
                        <a:t>办</a:t>
                      </a:r>
                      <a:r>
                        <a:rPr lang="zh-TW" altLang="en-US" b="0" dirty="0" smtClean="0">
                          <a:latin typeface="微軟正黑體" panose="020B0604030504040204" pitchFamily="34" charset="-120"/>
                          <a:ea typeface="微軟正黑體" panose="020B0604030504040204" pitchFamily="34" charset="-120"/>
                        </a:rPr>
                        <a:t>、</a:t>
                      </a:r>
                      <a:endParaRPr lang="en-US" altLang="zh-TW" b="0" dirty="0" smtClean="0">
                        <a:latin typeface="微軟正黑體" panose="020B0604030504040204" pitchFamily="34" charset="-120"/>
                        <a:ea typeface="微軟正黑體" panose="020B0604030504040204" pitchFamily="34" charset="-120"/>
                      </a:endParaRPr>
                    </a:p>
                    <a:p>
                      <a:r>
                        <a:rPr lang="zh-CN" altLang="zh-TW" b="0" dirty="0" smtClean="0">
                          <a:latin typeface="微軟正黑體" panose="020B0604030504040204" pitchFamily="34" charset="-120"/>
                          <a:ea typeface="微軟正黑體" panose="020B0604030504040204" pitchFamily="34" charset="-120"/>
                        </a:rPr>
                        <a:t>耀州区教科体局</a:t>
                      </a:r>
                      <a:r>
                        <a:rPr lang="zh-TW" altLang="en-US" b="0" dirty="0" smtClean="0">
                          <a:latin typeface="微軟正黑體" panose="020B0604030504040204" pitchFamily="34" charset="-120"/>
                          <a:ea typeface="微軟正黑體" panose="020B0604030504040204" pitchFamily="34" charset="-120"/>
                        </a:rPr>
                        <a:t>、</a:t>
                      </a:r>
                      <a:endParaRPr lang="en-US" altLang="zh-CN" b="0" dirty="0" smtClean="0">
                        <a:latin typeface="微軟正黑體" panose="020B0604030504040204" pitchFamily="34" charset="-120"/>
                        <a:ea typeface="微軟正黑體" panose="020B0604030504040204" pitchFamily="34" charset="-120"/>
                      </a:endParaRPr>
                    </a:p>
                    <a:p>
                      <a:r>
                        <a:rPr lang="zh-CN" altLang="zh-TW" b="0" dirty="0" smtClean="0">
                          <a:latin typeface="微軟正黑體" panose="020B0604030504040204" pitchFamily="34" charset="-120"/>
                          <a:ea typeface="微軟正黑體" panose="020B0604030504040204" pitchFamily="34" charset="-120"/>
                        </a:rPr>
                        <a:t>团区委</a:t>
                      </a:r>
                      <a:endParaRPr lang="zh-TW" altLang="en-US" b="0" dirty="0" smtClean="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53752">
                <a:tc>
                  <a:txBody>
                    <a:bodyPr/>
                    <a:lstStyle/>
                    <a:p>
                      <a:r>
                        <a:rPr lang="zh-TW" altLang="en-US" smtClean="0">
                          <a:latin typeface="微軟正黑體" panose="020B0604030504040204" pitchFamily="34" charset="-120"/>
                          <a:ea typeface="微軟正黑體" panose="020B0604030504040204" pitchFamily="34" charset="-120"/>
                        </a:rPr>
                        <a:t>地点</a:t>
                      </a:r>
                      <a:endParaRPr lang="zh-TW" altLang="en-US"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zh-TW" b="1" dirty="0" smtClean="0">
                          <a:solidFill>
                            <a:schemeClr val="accent6">
                              <a:lumMod val="50000"/>
                            </a:schemeClr>
                          </a:solidFill>
                          <a:latin typeface="微軟正黑體" panose="020B0604030504040204" pitchFamily="34" charset="-120"/>
                          <a:ea typeface="微軟正黑體" panose="020B0604030504040204" pitchFamily="34" charset="-120"/>
                        </a:rPr>
                        <a:t>药王山景区</a:t>
                      </a:r>
                      <a:r>
                        <a:rPr lang="en-US" altLang="zh-CN" b="1" dirty="0" smtClean="0">
                          <a:solidFill>
                            <a:schemeClr val="accent6">
                              <a:lumMod val="50000"/>
                            </a:schemeClr>
                          </a:solidFill>
                          <a:latin typeface="微軟正黑體" panose="020B0604030504040204" pitchFamily="34" charset="-120"/>
                          <a:ea typeface="微軟正黑體" panose="020B0604030504040204" pitchFamily="34" charset="-120"/>
                        </a:rPr>
                        <a:t>-</a:t>
                      </a:r>
                      <a:r>
                        <a:rPr lang="zh-CN" altLang="zh-TW" b="1" dirty="0" smtClean="0">
                          <a:solidFill>
                            <a:schemeClr val="accent6">
                              <a:lumMod val="50000"/>
                            </a:schemeClr>
                          </a:solidFill>
                          <a:latin typeface="微軟正黑體" panose="020B0604030504040204" pitchFamily="34" charset="-120"/>
                          <a:ea typeface="微軟正黑體" panose="020B0604030504040204" pitchFamily="34" charset="-120"/>
                        </a:rPr>
                        <a:t>药王山庙会</a:t>
                      </a:r>
                      <a:endParaRPr lang="zh-TW" altLang="en-US" dirty="0">
                        <a:solidFill>
                          <a:schemeClr val="accent6">
                            <a:lumMod val="50000"/>
                          </a:schemeClr>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b="1" dirty="0" smtClean="0">
                          <a:solidFill>
                            <a:schemeClr val="accent6">
                              <a:lumMod val="50000"/>
                            </a:schemeClr>
                          </a:solidFill>
                          <a:latin typeface="微軟正黑體" panose="020B0604030504040204" pitchFamily="34" charset="-120"/>
                          <a:ea typeface="微軟正黑體" panose="020B0604030504040204" pitchFamily="34" charset="-120"/>
                        </a:rPr>
                        <a:t>铜川市一些贫困地区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b="1" dirty="0" smtClean="0">
                          <a:solidFill>
                            <a:schemeClr val="accent6">
                              <a:lumMod val="50000"/>
                            </a:schemeClr>
                          </a:solidFill>
                          <a:latin typeface="微軟正黑體" panose="020B0604030504040204" pitchFamily="34" charset="-120"/>
                          <a:ea typeface="微軟正黑體" panose="020B0604030504040204" pitchFamily="34" charset="-120"/>
                        </a:rPr>
                        <a:t>塔坡小学</a:t>
                      </a:r>
                      <a:endParaRPr lang="zh-TW" altLang="en-US" b="1" dirty="0" smtClean="0">
                        <a:solidFill>
                          <a:schemeClr val="accent6">
                            <a:lumMod val="50000"/>
                          </a:schemeClr>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zh-TW" altLang="en-US" smtClean="0">
                          <a:latin typeface="微軟正黑體" panose="020B0604030504040204" pitchFamily="34" charset="-120"/>
                          <a:ea typeface="微軟正黑體" panose="020B0604030504040204" pitchFamily="34" charset="-120"/>
                        </a:rPr>
                        <a:t>内容</a:t>
                      </a:r>
                      <a:endParaRPr lang="zh-TW" altLang="en-US"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altLang="en-US" sz="1800" kern="1200" smtClean="0">
                          <a:solidFill>
                            <a:schemeClr val="dk1"/>
                          </a:solidFill>
                          <a:effectLst/>
                          <a:latin typeface="微軟正黑體" panose="020B0604030504040204" pitchFamily="34" charset="-120"/>
                          <a:ea typeface="微軟正黑體" panose="020B0604030504040204" pitchFamily="34" charset="-120"/>
                          <a:cs typeface="+mn-cs"/>
                        </a:rPr>
                        <a:t>利用廟會人多，</a:t>
                      </a:r>
                      <a:r>
                        <a:rPr lang="zh-TW" altLang="zh-TW" sz="1800" kern="1200" smtClean="0">
                          <a:solidFill>
                            <a:schemeClr val="dk1"/>
                          </a:solidFill>
                          <a:effectLst/>
                          <a:latin typeface="微軟正黑體" panose="020B0604030504040204" pitchFamily="34" charset="-120"/>
                          <a:ea typeface="微軟正黑體" panose="020B0604030504040204" pitchFamily="34" charset="-120"/>
                          <a:cs typeface="+mn-cs"/>
                        </a:rPr>
                        <a:t>向大量民众散发</a:t>
                      </a:r>
                      <a:r>
                        <a:rPr lang="zh-TW" altLang="zh-TW" sz="1800" b="1" kern="1200" smtClean="0">
                          <a:solidFill>
                            <a:srgbClr val="C00000"/>
                          </a:solidFill>
                          <a:effectLst/>
                          <a:latin typeface="微軟正黑體" panose="020B0604030504040204" pitchFamily="34" charset="-120"/>
                          <a:ea typeface="微軟正黑體" panose="020B0604030504040204" pitchFamily="34" charset="-120"/>
                          <a:cs typeface="+mn-cs"/>
                        </a:rPr>
                        <a:t>污蔑</a:t>
                      </a:r>
                      <a:r>
                        <a:rPr lang="zh-TW" altLang="zh-TW" sz="1800" kern="1200" smtClean="0">
                          <a:solidFill>
                            <a:schemeClr val="dk1"/>
                          </a:solidFill>
                          <a:effectLst/>
                          <a:latin typeface="微軟正黑體" panose="020B0604030504040204" pitchFamily="34" charset="-120"/>
                          <a:ea typeface="微軟正黑體" panose="020B0604030504040204" pitchFamily="34" charset="-120"/>
                          <a:cs typeface="+mn-cs"/>
                        </a:rPr>
                        <a:t>法轮功的宣传材料；</a:t>
                      </a:r>
                      <a:r>
                        <a:rPr lang="zh-TW" altLang="en-US" sz="1800" kern="1200" smtClean="0">
                          <a:solidFill>
                            <a:schemeClr val="dk1"/>
                          </a:solidFill>
                          <a:effectLst/>
                          <a:latin typeface="微軟正黑體" panose="020B0604030504040204" pitchFamily="34" charset="-120"/>
                          <a:ea typeface="微軟正黑體" panose="020B0604030504040204" pitchFamily="34" charset="-120"/>
                          <a:cs typeface="+mn-cs"/>
                        </a:rPr>
                        <a:t>挂邪恶横幅</a:t>
                      </a:r>
                      <a:endParaRPr lang="zh-TW" altLang="en-US"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mtClean="0">
                          <a:latin typeface="微軟正黑體" panose="020B0604030504040204" pitchFamily="34" charset="-120"/>
                          <a:ea typeface="微軟正黑體" panose="020B0604030504040204" pitchFamily="34" charset="-120"/>
                        </a:rPr>
                        <a:t>举行</a:t>
                      </a:r>
                      <a:r>
                        <a:rPr lang="zh-TW" altLang="en-US" b="1" smtClean="0">
                          <a:solidFill>
                            <a:srgbClr val="C00000"/>
                          </a:solidFill>
                          <a:latin typeface="微軟正黑體" panose="020B0604030504040204" pitchFamily="34" charset="-120"/>
                          <a:ea typeface="微軟正黑體" panose="020B0604030504040204" pitchFamily="34" charset="-120"/>
                        </a:rPr>
                        <a:t>诽</a:t>
                      </a:r>
                      <a:r>
                        <a:rPr lang="zh-TW" altLang="en-US" b="1" dirty="0" smtClean="0">
                          <a:solidFill>
                            <a:srgbClr val="C00000"/>
                          </a:solidFill>
                          <a:latin typeface="微軟正黑體" panose="020B0604030504040204" pitchFamily="34" charset="-120"/>
                          <a:ea typeface="微軟正黑體" panose="020B0604030504040204" pitchFamily="34" charset="-120"/>
                        </a:rPr>
                        <a:t>谤</a:t>
                      </a:r>
                      <a:r>
                        <a:rPr lang="zh-TW" altLang="en-US" dirty="0" smtClean="0">
                          <a:latin typeface="微軟正黑體" panose="020B0604030504040204" pitchFamily="34" charset="-120"/>
                          <a:ea typeface="微軟正黑體" panose="020B0604030504040204" pitchFamily="34" charset="-120"/>
                        </a:rPr>
                        <a:t>法轮功的</a:t>
                      </a:r>
                      <a:endParaRPr lang="en-US" altLang="zh-TW" dirty="0" smtClean="0">
                        <a:latin typeface="微軟正黑體" panose="020B0604030504040204" pitchFamily="34" charset="-120"/>
                        <a:ea typeface="微軟正黑體" panose="020B0604030504040204" pitchFamily="34" charset="-120"/>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mtClean="0">
                          <a:latin typeface="微軟正黑體" panose="020B0604030504040204" pitchFamily="34" charset="-120"/>
                          <a:ea typeface="微軟正黑體" panose="020B0604030504040204" pitchFamily="34" charset="-120"/>
                        </a:rPr>
                        <a:t>宣传活动</a:t>
                      </a:r>
                      <a:endParaRPr lang="zh-TW" altLang="en-US"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latin typeface="微軟正黑體" panose="020B0604030504040204" pitchFamily="34" charset="-120"/>
                          <a:ea typeface="微軟正黑體" panose="020B0604030504040204" pitchFamily="34" charset="-120"/>
                        </a:rPr>
                        <a:t>召集各镇（街道）团干、教育助理员、教师代表及学生代表</a:t>
                      </a:r>
                      <a:r>
                        <a:rPr lang="zh-TW" altLang="en-US" dirty="0" smtClean="0">
                          <a:solidFill>
                            <a:srgbClr val="C00000"/>
                          </a:solidFill>
                          <a:latin typeface="微軟正黑體" panose="020B0604030504040204" pitchFamily="34" charset="-120"/>
                          <a:ea typeface="微軟正黑體" panose="020B0604030504040204" pitchFamily="34" charset="-120"/>
                        </a:rPr>
                        <a:t>召</a:t>
                      </a:r>
                      <a:r>
                        <a:rPr lang="zh-CN" altLang="en-US" dirty="0" smtClean="0">
                          <a:solidFill>
                            <a:srgbClr val="C00000"/>
                          </a:solidFill>
                          <a:latin typeface="微軟正黑體" panose="020B0604030504040204" pitchFamily="34" charset="-120"/>
                          <a:ea typeface="微軟正黑體" panose="020B0604030504040204" pitchFamily="34" charset="-120"/>
                        </a:rPr>
                        <a:t>开大会</a:t>
                      </a:r>
                      <a:r>
                        <a:rPr lang="zh-CN" altLang="en-US" b="1" dirty="0" smtClean="0">
                          <a:solidFill>
                            <a:srgbClr val="C00000"/>
                          </a:solidFill>
                          <a:latin typeface="微軟正黑體" panose="020B0604030504040204" pitchFamily="34" charset="-120"/>
                          <a:ea typeface="微軟正黑體" panose="020B0604030504040204" pitchFamily="34" charset="-120"/>
                        </a:rPr>
                        <a:t>诬陷</a:t>
                      </a:r>
                      <a:r>
                        <a:rPr lang="zh-CN" altLang="en-US" dirty="0" smtClean="0">
                          <a:solidFill>
                            <a:schemeClr val="tx1"/>
                          </a:solidFill>
                          <a:latin typeface="微軟正黑體" panose="020B0604030504040204" pitchFamily="34" charset="-120"/>
                          <a:ea typeface="微軟正黑體" panose="020B0604030504040204" pitchFamily="34" charset="-120"/>
                        </a:rPr>
                        <a:t>法轮功</a:t>
                      </a:r>
                      <a:r>
                        <a:rPr lang="zh-TW" altLang="en-US" dirty="0" smtClean="0">
                          <a:latin typeface="微軟正黑體" panose="020B0604030504040204" pitchFamily="34" charset="-120"/>
                          <a:ea typeface="微軟正黑體" panose="020B0604030504040204" pitchFamily="34" charset="-120"/>
                        </a:rPr>
                        <a:t>，</a:t>
                      </a:r>
                      <a:r>
                        <a:rPr lang="zh-CN" altLang="zh-TW" dirty="0" smtClean="0">
                          <a:latin typeface="微軟正黑體" panose="020B0604030504040204" pitchFamily="34" charset="-120"/>
                          <a:ea typeface="微軟正黑體" panose="020B0604030504040204" pitchFamily="34" charset="-120"/>
                        </a:rPr>
                        <a:t>塔坡小学有</a:t>
                      </a:r>
                      <a:r>
                        <a:rPr lang="en-US" altLang="zh-TW" dirty="0" smtClean="0">
                          <a:latin typeface="微軟正黑體" panose="020B0604030504040204" pitchFamily="34" charset="-120"/>
                          <a:ea typeface="微軟正黑體" panose="020B0604030504040204" pitchFamily="34" charset="-120"/>
                        </a:rPr>
                        <a:t>300</a:t>
                      </a:r>
                      <a:r>
                        <a:rPr lang="zh-CN" altLang="zh-TW" dirty="0" smtClean="0">
                          <a:latin typeface="微軟正黑體" panose="020B0604030504040204" pitchFamily="34" charset="-120"/>
                          <a:ea typeface="微軟正黑體" panose="020B0604030504040204" pitchFamily="34" charset="-120"/>
                        </a:rPr>
                        <a:t>余名师生也被迫参加了邪恶大会</a:t>
                      </a:r>
                      <a:endParaRPr lang="zh-TW" altLang="en-US" dirty="0" smtClean="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4" name="矩形 3"/>
          <p:cNvSpPr/>
          <p:nvPr/>
        </p:nvSpPr>
        <p:spPr>
          <a:xfrm>
            <a:off x="-540568" y="5301208"/>
            <a:ext cx="4572000" cy="369332"/>
          </a:xfrm>
          <a:prstGeom prst="rect">
            <a:avLst/>
          </a:prstGeom>
        </p:spPr>
        <p:txBody>
          <a:bodyPr>
            <a:spAutoFit/>
          </a:bodyPr>
          <a:lstStyle/>
          <a:p>
            <a:endParaRPr lang="zh-TW" altLang="zh-TW" dirty="0"/>
          </a:p>
        </p:txBody>
      </p:sp>
      <p:sp>
        <p:nvSpPr>
          <p:cNvPr id="5" name="文字方塊 4"/>
          <p:cNvSpPr txBox="1"/>
          <p:nvPr/>
        </p:nvSpPr>
        <p:spPr>
          <a:xfrm>
            <a:off x="323528" y="1002130"/>
            <a:ext cx="3262432" cy="400110"/>
          </a:xfrm>
          <a:prstGeom prst="rect">
            <a:avLst/>
          </a:prstGeom>
          <a:noFill/>
        </p:spPr>
        <p:txBody>
          <a:bodyPr wrap="none" rtlCol="0">
            <a:spAutoFit/>
          </a:bodyPr>
          <a:lstStyle/>
          <a:p>
            <a:r>
              <a:rPr lang="zh-TW" altLang="en-US" sz="2000" b="1" dirty="0" smtClean="0">
                <a:latin typeface="微軟正黑體" panose="020B0604030504040204" pitchFamily="34" charset="-120"/>
                <a:ea typeface="微軟正黑體" panose="020B0604030504040204" pitchFamily="34" charset="-120"/>
              </a:rPr>
              <a:t>性质：组织大面积</a:t>
            </a:r>
            <a:r>
              <a:rPr lang="zh-TW" altLang="en-US" sz="2000" b="1" dirty="0" smtClean="0">
                <a:solidFill>
                  <a:srgbClr val="C00000"/>
                </a:solidFill>
                <a:latin typeface="微軟正黑體" panose="020B0604030504040204" pitchFamily="34" charset="-120"/>
                <a:ea typeface="微軟正黑體" panose="020B0604030504040204" pitchFamily="34" charset="-120"/>
              </a:rPr>
              <a:t>污蔑行动</a:t>
            </a:r>
            <a:endParaRPr lang="zh-TW" altLang="en-US" sz="2000" b="1" dirty="0">
              <a:solidFill>
                <a:srgbClr val="C0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8680048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5" name="矩形 5"/>
          <p:cNvGrpSpPr/>
          <p:nvPr/>
        </p:nvGrpSpPr>
        <p:grpSpPr>
          <a:xfrm>
            <a:off x="13398" y="-3"/>
            <a:ext cx="9130607" cy="836722"/>
            <a:chOff x="-1" y="-1"/>
            <a:chExt cx="9130605" cy="836720"/>
          </a:xfrm>
        </p:grpSpPr>
        <p:sp>
          <p:nvSpPr>
            <p:cNvPr id="133" name="矩形"/>
            <p:cNvSpPr/>
            <p:nvPr/>
          </p:nvSpPr>
          <p:spPr>
            <a:xfrm>
              <a:off x="-1" y="-1"/>
              <a:ext cx="9130605" cy="836720"/>
            </a:xfrm>
            <a:prstGeom prst="rect">
              <a:avLst/>
            </a:prstGeom>
            <a:solidFill>
              <a:srgbClr val="0070C0"/>
            </a:solidFill>
            <a:ln w="12700" cap="flat">
              <a:noFill/>
              <a:miter lim="400000"/>
            </a:ln>
            <a:effectLst/>
          </p:spPr>
          <p:txBody>
            <a:bodyPr wrap="square" lIns="45718" tIns="45718" rIns="45718" bIns="45718" numCol="1" anchor="ctr">
              <a:noAutofit/>
            </a:bodyPr>
            <a:lstStyle/>
            <a:p>
              <a:pPr>
                <a:defRPr>
                  <a:solidFill>
                    <a:srgbClr val="FFFFFF"/>
                  </a:solidFill>
                </a:defRPr>
              </a:pPr>
              <a:endParaRPr/>
            </a:p>
          </p:txBody>
        </p:sp>
        <p:sp>
          <p:nvSpPr>
            <p:cNvPr id="134" name="9-3. 株洲市被國際追查官員"/>
            <p:cNvSpPr txBox="1"/>
            <p:nvPr/>
          </p:nvSpPr>
          <p:spPr>
            <a:xfrm>
              <a:off x="-1" y="125969"/>
              <a:ext cx="9130605" cy="58476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defRPr sz="3200" b="1">
                  <a:solidFill>
                    <a:srgbClr val="FFFFFF"/>
                  </a:solidFill>
                  <a:latin typeface="微軟正黑體"/>
                  <a:ea typeface="微軟正黑體"/>
                  <a:cs typeface="微軟正黑體"/>
                  <a:sym typeface="微軟正黑體"/>
                </a:defRPr>
              </a:lvl1pPr>
            </a:lstStyle>
            <a:p>
              <a:r>
                <a:rPr dirty="0"/>
                <a:t> </a:t>
              </a:r>
              <a:r>
                <a:rPr lang="en-US" dirty="0" smtClean="0"/>
                <a:t>11</a:t>
              </a:r>
              <a:r>
                <a:rPr dirty="0" smtClean="0"/>
                <a:t>-</a:t>
              </a:r>
              <a:r>
                <a:rPr lang="en-US" dirty="0" smtClean="0"/>
                <a:t>2</a:t>
              </a:r>
              <a:r>
                <a:rPr dirty="0" smtClean="0"/>
                <a:t>. </a:t>
              </a:r>
              <a:r>
                <a:rPr dirty="0" err="1" smtClean="0"/>
                <a:t>铜川市</a:t>
              </a:r>
              <a:r>
                <a:rPr lang="en-US" altLang="zh-TW" dirty="0" smtClean="0"/>
                <a:t>-</a:t>
              </a:r>
              <a:r>
                <a:rPr lang="zh-TW" altLang="en-US" dirty="0"/>
                <a:t>耀</a:t>
              </a:r>
              <a:r>
                <a:rPr lang="zh-TW" altLang="en-US" dirty="0" smtClean="0"/>
                <a:t>州区</a:t>
              </a:r>
              <a:endParaRPr lang="zh-TW" altLang="en-US" dirty="0"/>
            </a:p>
          </p:txBody>
        </p:sp>
      </p:grpSp>
      <p:sp>
        <p:nvSpPr>
          <p:cNvPr id="136" name="矩形 6"/>
          <p:cNvSpPr/>
          <p:nvPr/>
        </p:nvSpPr>
        <p:spPr>
          <a:xfrm>
            <a:off x="237624" y="4509120"/>
            <a:ext cx="8774612" cy="830993"/>
          </a:xfrm>
          <a:prstGeom prst="rect">
            <a:avLst/>
          </a:prstGeom>
          <a:ln w="28575">
            <a:solidFill>
              <a:srgbClr val="0070C0"/>
            </a:solidFill>
          </a:ln>
          <a:extLst>
            <a:ext uri="{C572A759-6A51-4108-AA02-DFA0A04FC94B}">
              <ma14:wrappingTextBoxFlag xmlns:ma14="http://schemas.microsoft.com/office/mac/drawingml/2011/main" xmlns="" val="1"/>
            </a:ext>
          </a:extLst>
        </p:spPr>
        <p:txBody>
          <a:bodyPr lIns="45718" tIns="45718" rIns="45718" bIns="45718">
            <a:spAutoFit/>
          </a:bodyPr>
          <a:lstStyle/>
          <a:p>
            <a:pPr>
              <a:defRPr sz="2400">
                <a:latin typeface="微軟正黑體"/>
                <a:ea typeface="微軟正黑體"/>
                <a:cs typeface="微軟正黑體"/>
                <a:sym typeface="微軟正黑體"/>
              </a:defRPr>
            </a:pPr>
            <a:r>
              <a:rPr smtClean="0"/>
              <a:t>到目前为止，</a:t>
            </a:r>
            <a:r>
              <a:rPr b="1" smtClean="0">
                <a:solidFill>
                  <a:srgbClr val="C00000"/>
                </a:solidFill>
              </a:rPr>
              <a:t>陕西省</a:t>
            </a:r>
            <a:r>
              <a:rPr smtClean="0"/>
              <a:t>有</a:t>
            </a:r>
            <a:r>
              <a:rPr b="1">
                <a:solidFill>
                  <a:srgbClr val="C00000"/>
                </a:solidFill>
              </a:rPr>
              <a:t>957</a:t>
            </a:r>
            <a:r>
              <a:rPr b="1" smtClean="0">
                <a:solidFill>
                  <a:srgbClr val="C00000"/>
                </a:solidFill>
              </a:rPr>
              <a:t>名</a:t>
            </a:r>
            <a:r>
              <a:rPr smtClean="0"/>
              <a:t>的公检法司、教育界、媒体界等人员因迫害法轮功学员，被海外组织“追查国际”立案追查</a:t>
            </a:r>
            <a:endParaRPr/>
          </a:p>
        </p:txBody>
      </p:sp>
      <p:grpSp>
        <p:nvGrpSpPr>
          <p:cNvPr id="139" name="矩形 7"/>
          <p:cNvGrpSpPr/>
          <p:nvPr/>
        </p:nvGrpSpPr>
        <p:grpSpPr>
          <a:xfrm>
            <a:off x="7164288" y="23146"/>
            <a:ext cx="1847947" cy="802637"/>
            <a:chOff x="0" y="0"/>
            <a:chExt cx="1847946" cy="802635"/>
          </a:xfrm>
        </p:grpSpPr>
        <p:sp>
          <p:nvSpPr>
            <p:cNvPr id="137" name="矩形"/>
            <p:cNvSpPr/>
            <p:nvPr/>
          </p:nvSpPr>
          <p:spPr>
            <a:xfrm>
              <a:off x="-1" y="77283"/>
              <a:ext cx="1847948" cy="648076"/>
            </a:xfrm>
            <a:prstGeom prst="rect">
              <a:avLst/>
            </a:prstGeom>
            <a:solidFill>
              <a:srgbClr val="FFFFFF"/>
            </a:solidFill>
            <a:ln w="28575" cap="flat">
              <a:solidFill>
                <a:srgbClr val="0070C0"/>
              </a:solidFill>
              <a:prstDash val="solid"/>
              <a:round/>
            </a:ln>
            <a:effectLst/>
          </p:spPr>
          <p:txBody>
            <a:bodyPr wrap="square" lIns="45718" tIns="45718" rIns="45718" bIns="45718" numCol="1" anchor="ctr">
              <a:noAutofit/>
            </a:bodyPr>
            <a:lstStyle/>
            <a:p>
              <a:pPr algn="ctr">
                <a:defRPr sz="4000" b="1">
                  <a:solidFill>
                    <a:srgbClr val="0070C0"/>
                  </a:solidFill>
                  <a:latin typeface="微軟正黑體"/>
                  <a:ea typeface="微軟正黑體"/>
                  <a:cs typeface="微軟正黑體"/>
                  <a:sym typeface="微軟正黑體"/>
                </a:defRPr>
              </a:pPr>
              <a:endParaRPr/>
            </a:p>
          </p:txBody>
        </p:sp>
        <p:sp>
          <p:nvSpPr>
            <p:cNvPr id="138" name="追查1"/>
            <p:cNvSpPr txBox="1"/>
            <p:nvPr/>
          </p:nvSpPr>
          <p:spPr>
            <a:xfrm>
              <a:off x="-1" y="-1"/>
              <a:ext cx="1847948" cy="8026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a:defRPr sz="4000" b="1">
                  <a:solidFill>
                    <a:srgbClr val="0070C0"/>
                  </a:solidFill>
                  <a:latin typeface="微軟正黑體"/>
                  <a:ea typeface="微軟正黑體"/>
                  <a:cs typeface="微軟正黑體"/>
                  <a:sym typeface="微軟正黑體"/>
                </a:defRPr>
              </a:lvl1pPr>
            </a:lstStyle>
            <a:p>
              <a:r>
                <a:t>追查1</a:t>
              </a:r>
            </a:p>
          </p:txBody>
        </p:sp>
      </p:grpSp>
      <p:sp>
        <p:nvSpPr>
          <p:cNvPr id="3" name="文字方塊 2"/>
          <p:cNvSpPr txBox="1"/>
          <p:nvPr/>
        </p:nvSpPr>
        <p:spPr>
          <a:xfrm>
            <a:off x="211463" y="1230063"/>
            <a:ext cx="8773784" cy="2862322"/>
          </a:xfrm>
          <a:prstGeom prst="rect">
            <a:avLst/>
          </a:prstGeom>
          <a:noFill/>
          <a:ln w="38100">
            <a:solidFill>
              <a:srgbClr val="0070C0"/>
            </a:solidFill>
          </a:ln>
        </p:spPr>
        <p:txBody>
          <a:bodyPr wrap="square" rtlCol="0">
            <a:spAutoFit/>
          </a:bodyPr>
          <a:lstStyle/>
          <a:p>
            <a:r>
              <a:rPr lang="zh-TW" altLang="zh-TW" sz="2000" b="1" smtClean="0">
                <a:solidFill>
                  <a:schemeClr val="accent6">
                    <a:lumMod val="75000"/>
                  </a:schemeClr>
                </a:solidFill>
                <a:latin typeface="微軟正黑體" panose="020B0604030504040204" pitchFamily="34" charset="-120"/>
                <a:ea typeface="微軟正黑體" panose="020B0604030504040204" pitchFamily="34" charset="-120"/>
              </a:rPr>
              <a:t>陕西省</a:t>
            </a:r>
            <a:r>
              <a:rPr lang="zh-CN" altLang="zh-TW" sz="2000" smtClean="0">
                <a:latin typeface="微軟正黑體" panose="020B0604030504040204" pitchFamily="34" charset="-120"/>
                <a:ea typeface="微軟正黑體" panose="020B0604030504040204" pitchFamily="34" charset="-120"/>
              </a:rPr>
              <a:t>许</a:t>
            </a:r>
            <a:r>
              <a:rPr lang="zh-CN" altLang="zh-TW" sz="2000" dirty="0">
                <a:latin typeface="微軟正黑體" panose="020B0604030504040204" pitchFamily="34" charset="-120"/>
                <a:ea typeface="微軟正黑體" panose="020B0604030504040204" pitchFamily="34" charset="-120"/>
              </a:rPr>
              <a:t>多官员因迫害法轮功被国际追查，</a:t>
            </a:r>
            <a:r>
              <a:rPr lang="zh-CN" altLang="zh-TW" sz="2000" dirty="0" smtClean="0">
                <a:latin typeface="微軟正黑體" panose="020B0604030504040204" pitchFamily="34" charset="-120"/>
                <a:ea typeface="微軟正黑體" panose="020B0604030504040204" pitchFamily="34" charset="-120"/>
              </a:rPr>
              <a:t>包括</a:t>
            </a:r>
            <a:endParaRPr lang="en-US" altLang="zh-CN" sz="2000" dirty="0" smtClean="0">
              <a:latin typeface="微軟正黑體" panose="020B0604030504040204" pitchFamily="34" charset="-120"/>
              <a:ea typeface="微軟正黑體" panose="020B0604030504040204" pitchFamily="34" charset="-120"/>
            </a:endParaRPr>
          </a:p>
          <a:p>
            <a:r>
              <a:rPr lang="zh-CN" altLang="zh-TW" sz="2000" dirty="0" smtClean="0">
                <a:latin typeface="微軟正黑體" panose="020B0604030504040204" pitchFamily="34" charset="-120"/>
                <a:ea typeface="微軟正黑體" panose="020B0604030504040204" pitchFamily="34" charset="-120"/>
              </a:rPr>
              <a:t>现</a:t>
            </a:r>
            <a:r>
              <a:rPr lang="zh-CN" altLang="zh-TW" sz="2000" dirty="0">
                <a:latin typeface="微軟正黑體" panose="020B0604030504040204" pitchFamily="34" charset="-120"/>
                <a:ea typeface="微軟正黑體" panose="020B0604030504040204" pitchFamily="34" charset="-120"/>
              </a:rPr>
              <a:t>任及历任省委政法委书记</a:t>
            </a:r>
            <a:r>
              <a:rPr lang="zh-CN" altLang="zh-TW" sz="2000" b="1" dirty="0">
                <a:solidFill>
                  <a:srgbClr val="0070C0"/>
                </a:solidFill>
                <a:latin typeface="微軟正黑體" panose="020B0604030504040204" pitchFamily="34" charset="-120"/>
                <a:ea typeface="微軟正黑體" panose="020B0604030504040204" pitchFamily="34" charset="-120"/>
              </a:rPr>
              <a:t>赵正永、宋洪武</a:t>
            </a:r>
            <a:r>
              <a:rPr lang="zh-CN" altLang="zh-TW" sz="2000" b="1" dirty="0" smtClean="0">
                <a:latin typeface="微軟正黑體" panose="020B0604030504040204" pitchFamily="34" charset="-120"/>
                <a:ea typeface="微軟正黑體" panose="020B0604030504040204" pitchFamily="34" charset="-120"/>
              </a:rPr>
              <a:t>；</a:t>
            </a:r>
            <a:endParaRPr lang="en-US" altLang="zh-CN" sz="2000" b="1" dirty="0" smtClean="0">
              <a:latin typeface="微軟正黑體" panose="020B0604030504040204" pitchFamily="34" charset="-120"/>
              <a:ea typeface="微軟正黑體" panose="020B0604030504040204" pitchFamily="34" charset="-120"/>
            </a:endParaRPr>
          </a:p>
          <a:p>
            <a:r>
              <a:rPr lang="zh-CN" altLang="zh-TW" sz="2000" smtClean="0">
                <a:latin typeface="微軟正黑體" panose="020B0604030504040204" pitchFamily="34" charset="-120"/>
                <a:ea typeface="微軟正黑體" panose="020B0604030504040204" pitchFamily="34" charset="-120"/>
              </a:rPr>
              <a:t>省委防范办主任</a:t>
            </a:r>
            <a:r>
              <a:rPr lang="en-US" altLang="zh-TW" sz="2000" smtClean="0">
                <a:latin typeface="微軟正黑體" panose="020B0604030504040204" pitchFamily="34" charset="-120"/>
                <a:ea typeface="微軟正黑體" panose="020B0604030504040204" pitchFamily="34" charset="-120"/>
              </a:rPr>
              <a:t>(610</a:t>
            </a:r>
            <a:r>
              <a:rPr lang="zh-TW" altLang="en-US" sz="2000" smtClean="0">
                <a:latin typeface="微軟正黑體" panose="020B0604030504040204" pitchFamily="34" charset="-120"/>
                <a:ea typeface="微軟正黑體" panose="020B0604030504040204" pitchFamily="34" charset="-120"/>
              </a:rPr>
              <a:t>办</a:t>
            </a:r>
            <a:r>
              <a:rPr lang="en-US" altLang="zh-TW" sz="2000" smtClean="0">
                <a:latin typeface="微軟正黑體" panose="020B0604030504040204" pitchFamily="34" charset="-120"/>
                <a:ea typeface="微軟正黑體" panose="020B0604030504040204" pitchFamily="34" charset="-120"/>
              </a:rPr>
              <a:t>)</a:t>
            </a:r>
            <a:r>
              <a:rPr lang="zh-CN" altLang="zh-TW" sz="2000" b="1" dirty="0" smtClean="0">
                <a:solidFill>
                  <a:srgbClr val="0070C0"/>
                </a:solidFill>
                <a:latin typeface="微軟正黑體" panose="020B0604030504040204" pitchFamily="34" charset="-120"/>
                <a:ea typeface="微軟正黑體" panose="020B0604030504040204" pitchFamily="34" charset="-120"/>
              </a:rPr>
              <a:t>何少林</a:t>
            </a:r>
            <a:r>
              <a:rPr lang="zh-CN" altLang="zh-TW" sz="2000" b="1" dirty="0">
                <a:solidFill>
                  <a:srgbClr val="0070C0"/>
                </a:solidFill>
                <a:latin typeface="微軟正黑體" panose="020B0604030504040204" pitchFamily="34" charset="-120"/>
                <a:ea typeface="微軟正黑體" panose="020B0604030504040204" pitchFamily="34" charset="-120"/>
              </a:rPr>
              <a:t>、刘新文、张迈曾</a:t>
            </a:r>
            <a:r>
              <a:rPr lang="zh-CN" altLang="zh-TW" sz="2000" dirty="0" smtClean="0">
                <a:latin typeface="微軟正黑體" panose="020B0604030504040204" pitchFamily="34" charset="-120"/>
                <a:ea typeface="微軟正黑體" panose="020B0604030504040204" pitchFamily="34" charset="-120"/>
              </a:rPr>
              <a:t>；</a:t>
            </a:r>
            <a:endParaRPr lang="en-US" altLang="zh-CN" sz="2000" dirty="0" smtClean="0">
              <a:latin typeface="微軟正黑體" panose="020B0604030504040204" pitchFamily="34" charset="-120"/>
              <a:ea typeface="微軟正黑體" panose="020B0604030504040204" pitchFamily="34" charset="-120"/>
            </a:endParaRPr>
          </a:p>
          <a:p>
            <a:endParaRPr lang="en-US" altLang="zh-CN" sz="2000" b="1" dirty="0" smtClean="0">
              <a:solidFill>
                <a:schemeClr val="accent6">
                  <a:lumMod val="75000"/>
                </a:schemeClr>
              </a:solidFill>
              <a:latin typeface="微軟正黑體" panose="020B0604030504040204" pitchFamily="34" charset="-120"/>
              <a:ea typeface="微軟正黑體" panose="020B0604030504040204" pitchFamily="34" charset="-120"/>
            </a:endParaRPr>
          </a:p>
          <a:p>
            <a:r>
              <a:rPr lang="zh-CN" altLang="zh-TW" sz="2000" b="1" dirty="0" smtClean="0">
                <a:solidFill>
                  <a:schemeClr val="accent6">
                    <a:lumMod val="75000"/>
                  </a:schemeClr>
                </a:solidFill>
                <a:latin typeface="微軟正黑體" panose="020B0604030504040204" pitchFamily="34" charset="-120"/>
                <a:ea typeface="微軟正黑體" panose="020B0604030504040204" pitchFamily="34" charset="-120"/>
              </a:rPr>
              <a:t>铜</a:t>
            </a:r>
            <a:r>
              <a:rPr lang="zh-CN" altLang="zh-TW" sz="2000" b="1" dirty="0">
                <a:solidFill>
                  <a:schemeClr val="accent6">
                    <a:lumMod val="75000"/>
                  </a:schemeClr>
                </a:solidFill>
                <a:latin typeface="微軟正黑體" panose="020B0604030504040204" pitchFamily="34" charset="-120"/>
                <a:ea typeface="微軟正黑體" panose="020B0604030504040204" pitchFamily="34" charset="-120"/>
              </a:rPr>
              <a:t>川市</a:t>
            </a:r>
            <a:r>
              <a:rPr lang="zh-CN" altLang="zh-TW" sz="2000" dirty="0">
                <a:latin typeface="微軟正黑體" panose="020B0604030504040204" pitchFamily="34" charset="-120"/>
                <a:ea typeface="微軟正黑體" panose="020B0604030504040204" pitchFamily="34" charset="-120"/>
              </a:rPr>
              <a:t>委政法委书记</a:t>
            </a:r>
            <a:r>
              <a:rPr lang="zh-CN" altLang="zh-TW" sz="2000" b="1" dirty="0">
                <a:solidFill>
                  <a:srgbClr val="0070C0"/>
                </a:solidFill>
                <a:latin typeface="微軟正黑體" panose="020B0604030504040204" pitchFamily="34" charset="-120"/>
                <a:ea typeface="微軟正黑體" panose="020B0604030504040204" pitchFamily="34" charset="-120"/>
              </a:rPr>
              <a:t>袁丁兴、张应龙</a:t>
            </a:r>
            <a:r>
              <a:rPr lang="zh-CN" altLang="zh-TW" sz="2000" dirty="0" smtClean="0">
                <a:latin typeface="微軟正黑體" panose="020B0604030504040204" pitchFamily="34" charset="-120"/>
                <a:ea typeface="微軟正黑體" panose="020B0604030504040204" pitchFamily="34" charset="-120"/>
              </a:rPr>
              <a:t>；</a:t>
            </a:r>
            <a:endParaRPr lang="en-US" altLang="zh-CN" sz="2000" dirty="0" smtClean="0">
              <a:latin typeface="微軟正黑體" panose="020B0604030504040204" pitchFamily="34" charset="-120"/>
              <a:ea typeface="微軟正黑體" panose="020B0604030504040204" pitchFamily="34" charset="-120"/>
            </a:endParaRPr>
          </a:p>
          <a:p>
            <a:r>
              <a:rPr lang="zh-CN" altLang="zh-TW" sz="2000" smtClean="0">
                <a:latin typeface="微軟正黑體" panose="020B0604030504040204" pitchFamily="34" charset="-120"/>
                <a:ea typeface="微軟正黑體" panose="020B0604030504040204" pitchFamily="34" charset="-120"/>
              </a:rPr>
              <a:t>铜川市委防范</a:t>
            </a:r>
            <a:r>
              <a:rPr lang="zh-TW" altLang="zh-TW" sz="2000" smtClean="0">
                <a:latin typeface="微軟正黑體" panose="020B0604030504040204" pitchFamily="34" charset="-120"/>
                <a:ea typeface="微軟正黑體" panose="020B0604030504040204" pitchFamily="34" charset="-120"/>
              </a:rPr>
              <a:t>办</a:t>
            </a:r>
            <a:r>
              <a:rPr lang="zh-CN" altLang="zh-TW" sz="2000" smtClean="0">
                <a:latin typeface="微軟正黑體" panose="020B0604030504040204" pitchFamily="34" charset="-120"/>
                <a:ea typeface="微軟正黑體" panose="020B0604030504040204" pitchFamily="34" charset="-120"/>
              </a:rPr>
              <a:t>主任</a:t>
            </a:r>
            <a:r>
              <a:rPr lang="en-US" altLang="zh-TW" sz="2000">
                <a:latin typeface="微軟正黑體" panose="020B0604030504040204" pitchFamily="34" charset="-120"/>
                <a:ea typeface="微軟正黑體" panose="020B0604030504040204" pitchFamily="34" charset="-120"/>
              </a:rPr>
              <a:t>(</a:t>
            </a:r>
            <a:r>
              <a:rPr lang="en-US" altLang="zh-TW" sz="2000" smtClean="0">
                <a:latin typeface="微軟正黑體" panose="020B0604030504040204" pitchFamily="34" charset="-120"/>
                <a:ea typeface="微軟正黑體" panose="020B0604030504040204" pitchFamily="34" charset="-120"/>
              </a:rPr>
              <a:t>610</a:t>
            </a:r>
            <a:r>
              <a:rPr lang="zh-TW" altLang="en-US" sz="2000" smtClean="0">
                <a:latin typeface="微軟正黑體" panose="020B0604030504040204" pitchFamily="34" charset="-120"/>
                <a:ea typeface="微軟正黑體" panose="020B0604030504040204" pitchFamily="34" charset="-120"/>
              </a:rPr>
              <a:t>办</a:t>
            </a:r>
            <a:r>
              <a:rPr lang="en-US" altLang="zh-TW" sz="2000" smtClean="0">
                <a:latin typeface="微軟正黑體" panose="020B0604030504040204" pitchFamily="34" charset="-120"/>
                <a:ea typeface="微軟正黑體" panose="020B0604030504040204" pitchFamily="34" charset="-120"/>
              </a:rPr>
              <a:t>)</a:t>
            </a:r>
            <a:r>
              <a:rPr lang="zh-CN" altLang="zh-TW" sz="2000" b="1" dirty="0" smtClean="0">
                <a:solidFill>
                  <a:srgbClr val="0070C0"/>
                </a:solidFill>
                <a:latin typeface="微軟正黑體" panose="020B0604030504040204" pitchFamily="34" charset="-120"/>
                <a:ea typeface="微軟正黑體" panose="020B0604030504040204" pitchFamily="34" charset="-120"/>
              </a:rPr>
              <a:t>齐</a:t>
            </a:r>
            <a:r>
              <a:rPr lang="zh-CN" altLang="zh-TW" sz="2000" b="1" dirty="0">
                <a:solidFill>
                  <a:srgbClr val="0070C0"/>
                </a:solidFill>
                <a:latin typeface="微軟正黑體" panose="020B0604030504040204" pitchFamily="34" charset="-120"/>
                <a:ea typeface="微軟正黑體" panose="020B0604030504040204" pitchFamily="34" charset="-120"/>
              </a:rPr>
              <a:t>留玉</a:t>
            </a:r>
            <a:r>
              <a:rPr lang="zh-CN" altLang="zh-TW" sz="2000" dirty="0" smtClean="0">
                <a:latin typeface="微軟正黑體" panose="020B0604030504040204" pitchFamily="34" charset="-120"/>
                <a:ea typeface="微軟正黑體" panose="020B0604030504040204" pitchFamily="34" charset="-120"/>
              </a:rPr>
              <a:t>；</a:t>
            </a:r>
            <a:endParaRPr lang="en-US" altLang="zh-CN" sz="2000" dirty="0" smtClean="0">
              <a:latin typeface="微軟正黑體" panose="020B0604030504040204" pitchFamily="34" charset="-120"/>
              <a:ea typeface="微軟正黑體" panose="020B0604030504040204" pitchFamily="34" charset="-120"/>
            </a:endParaRPr>
          </a:p>
          <a:p>
            <a:endParaRPr lang="en-US" altLang="zh-CN" sz="2000" b="1" dirty="0" smtClean="0">
              <a:solidFill>
                <a:schemeClr val="accent6">
                  <a:lumMod val="75000"/>
                </a:schemeClr>
              </a:solidFill>
              <a:latin typeface="微軟正黑體" panose="020B0604030504040204" pitchFamily="34" charset="-120"/>
              <a:ea typeface="微軟正黑體" panose="020B0604030504040204" pitchFamily="34" charset="-120"/>
            </a:endParaRPr>
          </a:p>
          <a:p>
            <a:r>
              <a:rPr lang="zh-CN" altLang="zh-TW" sz="2000" b="1" dirty="0" smtClean="0">
                <a:solidFill>
                  <a:schemeClr val="accent6">
                    <a:lumMod val="75000"/>
                  </a:schemeClr>
                </a:solidFill>
                <a:latin typeface="微軟正黑體" panose="020B0604030504040204" pitchFamily="34" charset="-120"/>
                <a:ea typeface="微軟正黑體" panose="020B0604030504040204" pitchFamily="34" charset="-120"/>
              </a:rPr>
              <a:t>耀</a:t>
            </a:r>
            <a:r>
              <a:rPr lang="zh-CN" altLang="zh-TW" sz="2000" b="1" dirty="0">
                <a:solidFill>
                  <a:schemeClr val="accent6">
                    <a:lumMod val="75000"/>
                  </a:schemeClr>
                </a:solidFill>
                <a:latin typeface="微軟正黑體" panose="020B0604030504040204" pitchFamily="34" charset="-120"/>
                <a:ea typeface="微軟正黑體" panose="020B0604030504040204" pitchFamily="34" charset="-120"/>
              </a:rPr>
              <a:t>州区</a:t>
            </a:r>
            <a:r>
              <a:rPr lang="zh-CN" altLang="zh-TW" sz="2000" dirty="0">
                <a:latin typeface="微軟正黑體" panose="020B0604030504040204" pitchFamily="34" charset="-120"/>
                <a:ea typeface="微軟正黑體" panose="020B0604030504040204" pitchFamily="34" charset="-120"/>
              </a:rPr>
              <a:t>区委政法委书记 </a:t>
            </a:r>
            <a:r>
              <a:rPr lang="zh-CN" altLang="zh-TW" sz="2000" b="1" dirty="0">
                <a:solidFill>
                  <a:srgbClr val="0070C0"/>
                </a:solidFill>
                <a:latin typeface="微軟正黑體" panose="020B0604030504040204" pitchFamily="34" charset="-120"/>
                <a:ea typeface="微軟正黑體" panose="020B0604030504040204" pitchFamily="34" charset="-120"/>
              </a:rPr>
              <a:t>向秋平、赵春雷</a:t>
            </a:r>
            <a:r>
              <a:rPr lang="zh-CN" altLang="zh-TW" sz="2000" dirty="0" smtClean="0">
                <a:latin typeface="微軟正黑體" panose="020B0604030504040204" pitchFamily="34" charset="-120"/>
                <a:ea typeface="微軟正黑體" panose="020B0604030504040204" pitchFamily="34" charset="-120"/>
              </a:rPr>
              <a:t>；</a:t>
            </a:r>
            <a:endParaRPr lang="en-US" altLang="zh-CN" sz="2000" dirty="0" smtClean="0">
              <a:latin typeface="微軟正黑體" panose="020B0604030504040204" pitchFamily="34" charset="-120"/>
              <a:ea typeface="微軟正黑體" panose="020B0604030504040204" pitchFamily="34" charset="-120"/>
            </a:endParaRPr>
          </a:p>
          <a:p>
            <a:r>
              <a:rPr lang="zh-CN" altLang="zh-TW" sz="2000" smtClean="0">
                <a:latin typeface="微軟正黑體" panose="020B0604030504040204" pitchFamily="34" charset="-120"/>
                <a:ea typeface="微軟正黑體" panose="020B0604030504040204" pitchFamily="34" charset="-120"/>
              </a:rPr>
              <a:t>耀州区委防范办主任</a:t>
            </a:r>
            <a:r>
              <a:rPr lang="en-US" altLang="zh-TW" sz="2000">
                <a:latin typeface="微軟正黑體" panose="020B0604030504040204" pitchFamily="34" charset="-120"/>
                <a:ea typeface="微軟正黑體" panose="020B0604030504040204" pitchFamily="34" charset="-120"/>
              </a:rPr>
              <a:t>(</a:t>
            </a:r>
            <a:r>
              <a:rPr lang="en-US" altLang="zh-TW" sz="2000" smtClean="0">
                <a:latin typeface="微軟正黑體" panose="020B0604030504040204" pitchFamily="34" charset="-120"/>
                <a:ea typeface="微軟正黑體" panose="020B0604030504040204" pitchFamily="34" charset="-120"/>
              </a:rPr>
              <a:t>610</a:t>
            </a:r>
            <a:r>
              <a:rPr lang="zh-TW" altLang="en-US" sz="2000" smtClean="0">
                <a:latin typeface="微軟正黑體" panose="020B0604030504040204" pitchFamily="34" charset="-120"/>
                <a:ea typeface="微軟正黑體" panose="020B0604030504040204" pitchFamily="34" charset="-120"/>
              </a:rPr>
              <a:t>办</a:t>
            </a:r>
            <a:r>
              <a:rPr lang="en-US" altLang="zh-TW" sz="2000" smtClean="0">
                <a:latin typeface="微軟正黑體" panose="020B0604030504040204" pitchFamily="34" charset="-120"/>
                <a:ea typeface="微軟正黑體" panose="020B0604030504040204" pitchFamily="34" charset="-120"/>
              </a:rPr>
              <a:t>)</a:t>
            </a:r>
            <a:r>
              <a:rPr lang="zh-CN" altLang="zh-TW" sz="2000" smtClean="0">
                <a:latin typeface="微軟正黑體" panose="020B0604030504040204" pitchFamily="34" charset="-120"/>
                <a:ea typeface="微軟正黑體" panose="020B0604030504040204" pitchFamily="34" charset="-120"/>
              </a:rPr>
              <a:t> </a:t>
            </a:r>
            <a:r>
              <a:rPr lang="zh-CN" altLang="zh-TW" sz="2000" b="1" dirty="0">
                <a:solidFill>
                  <a:srgbClr val="0070C0"/>
                </a:solidFill>
                <a:latin typeface="微軟正黑體" panose="020B0604030504040204" pitchFamily="34" charset="-120"/>
                <a:ea typeface="微軟正黑體" panose="020B0604030504040204" pitchFamily="34" charset="-120"/>
              </a:rPr>
              <a:t>朱耀仓</a:t>
            </a:r>
            <a:r>
              <a:rPr lang="zh-CN" altLang="zh-TW" sz="2000" dirty="0">
                <a:latin typeface="微軟正黑體" panose="020B0604030504040204" pitchFamily="34" charset="-120"/>
                <a:ea typeface="微軟正黑體" panose="020B0604030504040204" pitchFamily="34" charset="-120"/>
              </a:rPr>
              <a:t>等人</a:t>
            </a:r>
            <a:endParaRPr lang="zh-TW" altLang="en-US" sz="20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3121192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18706" y="184283"/>
            <a:ext cx="4722768" cy="584775"/>
          </a:xfrm>
          <a:prstGeom prst="rect">
            <a:avLst/>
          </a:prstGeom>
        </p:spPr>
        <p:txBody>
          <a:bodyPr wrap="none">
            <a:spAutoFit/>
          </a:bodyPr>
          <a:lstStyle/>
          <a:p>
            <a:r>
              <a:rPr lang="en-US" altLang="zh-TW" sz="3200" b="1" dirty="0" smtClean="0">
                <a:solidFill>
                  <a:schemeClr val="bg1"/>
                </a:solidFill>
                <a:latin typeface="微軟正黑體" panose="020B0604030504040204" pitchFamily="34" charset="-120"/>
                <a:ea typeface="微軟正黑體" panose="020B0604030504040204" pitchFamily="34" charset="-120"/>
              </a:rPr>
              <a:t>11-3.</a:t>
            </a:r>
            <a:r>
              <a:rPr lang="zh-TW" altLang="en-US" sz="3200" b="1" dirty="0" smtClean="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XX</a:t>
            </a:r>
            <a:r>
              <a:rPr lang="zh-TW" altLang="en-US" sz="3200" b="1" dirty="0" smtClean="0">
                <a:solidFill>
                  <a:schemeClr val="bg1"/>
                </a:solidFill>
                <a:latin typeface="微軟正黑體" panose="020B0604030504040204" pitchFamily="34" charset="-120"/>
                <a:ea typeface="微軟正黑體" panose="020B0604030504040204" pitchFamily="34" charset="-120"/>
              </a:rPr>
              <a:t>市官員惡報實例</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4" name="矩形 3"/>
          <p:cNvSpPr/>
          <p:nvPr/>
        </p:nvSpPr>
        <p:spPr>
          <a:xfrm>
            <a:off x="13402" y="1"/>
            <a:ext cx="9130598" cy="83671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11-3.</a:t>
            </a:r>
            <a:r>
              <a:rPr lang="zh-TW" altLang="en-US" sz="3200" b="1" dirty="0" smtClean="0">
                <a:solidFill>
                  <a:schemeClr val="bg1"/>
                </a:solidFill>
                <a:latin typeface="微軟正黑體" panose="020B0604030504040204" pitchFamily="34" charset="-120"/>
                <a:ea typeface="微軟正黑體" panose="020B0604030504040204" pitchFamily="34" charset="-120"/>
              </a:rPr>
              <a:t> </a:t>
            </a:r>
            <a:r>
              <a:rPr lang="zh-TW" altLang="en-US" sz="3200" b="1" dirty="0" smtClean="0">
                <a:latin typeface="微軟正黑體" panose="020B0604030504040204" pitchFamily="34" charset="-120"/>
                <a:ea typeface="微軟正黑體" panose="020B0604030504040204" pitchFamily="34" charset="-120"/>
              </a:rPr>
              <a:t>陕西省</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7" name="矩形 6"/>
          <p:cNvSpPr/>
          <p:nvPr/>
        </p:nvSpPr>
        <p:spPr>
          <a:xfrm>
            <a:off x="7380312" y="100432"/>
            <a:ext cx="1631918" cy="648072"/>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latin typeface="微軟正黑體" panose="020B0604030504040204" pitchFamily="34" charset="-120"/>
                <a:ea typeface="微軟正黑體" panose="020B0604030504040204" pitchFamily="34" charset="-120"/>
              </a:rPr>
              <a:t>惡報</a:t>
            </a:r>
            <a:r>
              <a:rPr lang="en-US" altLang="zh-TW" sz="4000" b="1" dirty="0" smtClean="0">
                <a:latin typeface="微軟正黑體" panose="020B0604030504040204" pitchFamily="34" charset="-120"/>
                <a:ea typeface="微軟正黑體" panose="020B0604030504040204" pitchFamily="34" charset="-120"/>
              </a:rPr>
              <a:t>1</a:t>
            </a:r>
            <a:endParaRPr lang="zh-TW" altLang="en-US" sz="4000" b="1" dirty="0">
              <a:latin typeface="微軟正黑體" panose="020B0604030504040204" pitchFamily="34" charset="-120"/>
              <a:ea typeface="微軟正黑體" panose="020B0604030504040204" pitchFamily="34" charset="-120"/>
            </a:endParaRPr>
          </a:p>
        </p:txBody>
      </p:sp>
      <p:sp>
        <p:nvSpPr>
          <p:cNvPr id="2" name="矩形 1"/>
          <p:cNvSpPr/>
          <p:nvPr/>
        </p:nvSpPr>
        <p:spPr>
          <a:xfrm>
            <a:off x="89502" y="965627"/>
            <a:ext cx="8922728" cy="1692771"/>
          </a:xfrm>
          <a:prstGeom prst="rect">
            <a:avLst/>
          </a:prstGeom>
          <a:ln>
            <a:solidFill>
              <a:schemeClr val="accent6">
                <a:lumMod val="50000"/>
              </a:schemeClr>
            </a:solidFill>
          </a:ln>
        </p:spPr>
        <p:txBody>
          <a:bodyPr wrap="square">
            <a:spAutoFit/>
          </a:bodyPr>
          <a:lstStyle/>
          <a:p>
            <a:pPr fontAlgn="base"/>
            <a:r>
              <a:rPr lang="zh-TW" altLang="en-US" sz="2400" b="1" u="sng" smtClean="0">
                <a:latin typeface="微軟正黑體" panose="020B0604030504040204" pitchFamily="34" charset="-120"/>
                <a:ea typeface="微軟正黑體" panose="020B0604030504040204" pitchFamily="34" charset="-120"/>
              </a:rPr>
              <a:t>陕西省西安市</a:t>
            </a:r>
            <a:r>
              <a:rPr lang="en-US" altLang="zh-TW" sz="2400" b="1" u="sng" smtClean="0">
                <a:latin typeface="微軟正黑體" panose="020B0604030504040204" pitchFamily="34" charset="-120"/>
                <a:ea typeface="微軟正黑體" panose="020B0604030504040204" pitchFamily="34" charset="-120"/>
              </a:rPr>
              <a:t>610</a:t>
            </a:r>
            <a:r>
              <a:rPr lang="zh-TW" altLang="en-US" sz="2400" b="1" u="sng" smtClean="0">
                <a:latin typeface="微軟正黑體" panose="020B0604030504040204" pitchFamily="34" charset="-120"/>
                <a:ea typeface="微軟正黑體" panose="020B0604030504040204" pitchFamily="34" charset="-120"/>
              </a:rPr>
              <a:t>处长、洗脑班头子，</a:t>
            </a:r>
            <a:r>
              <a:rPr lang="zh-TW" altLang="en-US" sz="2400" b="1" u="sng" smtClean="0">
                <a:solidFill>
                  <a:srgbClr val="0070C0"/>
                </a:solidFill>
                <a:latin typeface="微軟正黑體" panose="020B0604030504040204" pitchFamily="34" charset="-120"/>
                <a:ea typeface="微軟正黑體" panose="020B0604030504040204" pitchFamily="34" charset="-120"/>
              </a:rPr>
              <a:t>李胜利，</a:t>
            </a:r>
            <a:r>
              <a:rPr lang="en-US" altLang="zh-TW" sz="2400" b="1" u="sng" smtClean="0">
                <a:solidFill>
                  <a:srgbClr val="C00000"/>
                </a:solidFill>
                <a:latin typeface="微軟正黑體" panose="020B0604030504040204" pitchFamily="34" charset="-120"/>
                <a:ea typeface="微軟正黑體" panose="020B0604030504040204" pitchFamily="34" charset="-120"/>
              </a:rPr>
              <a:t>2015</a:t>
            </a:r>
            <a:r>
              <a:rPr lang="zh-TW" altLang="en-US" sz="2400" b="1" u="sng" smtClean="0">
                <a:solidFill>
                  <a:srgbClr val="C00000"/>
                </a:solidFill>
                <a:latin typeface="微軟正黑體" panose="020B0604030504040204" pitchFamily="34" charset="-120"/>
                <a:ea typeface="微軟正黑體" panose="020B0604030504040204" pitchFamily="34" charset="-120"/>
              </a:rPr>
              <a:t>年自杀死亡</a:t>
            </a:r>
            <a:endParaRPr lang="zh-TW" altLang="en-US" sz="2400" u="sng" dirty="0">
              <a:solidFill>
                <a:srgbClr val="C00000"/>
              </a:solidFill>
              <a:latin typeface="微軟正黑體" panose="020B0604030504040204" pitchFamily="34" charset="-120"/>
              <a:ea typeface="微軟正黑體" panose="020B0604030504040204" pitchFamily="34" charset="-120"/>
            </a:endParaRPr>
          </a:p>
          <a:p>
            <a:pPr fontAlgn="base"/>
            <a:r>
              <a:rPr lang="zh-TW" altLang="en-US" sz="2000">
                <a:latin typeface="微軟正黑體" panose="020B0604030504040204" pitchFamily="34" charset="-120"/>
                <a:ea typeface="微軟正黑體" panose="020B0604030504040204" pitchFamily="34" charset="-120"/>
              </a:rPr>
              <a:t>西安市</a:t>
            </a:r>
            <a:r>
              <a:rPr lang="en-US" altLang="zh-TW" sz="2000" smtClean="0">
                <a:latin typeface="微軟正黑體" panose="020B0604030504040204" pitchFamily="34" charset="-120"/>
                <a:ea typeface="微軟正黑體" panose="020B0604030504040204" pitchFamily="34" charset="-120"/>
              </a:rPr>
              <a:t>610</a:t>
            </a:r>
            <a:r>
              <a:rPr lang="zh-TW" altLang="en-US" sz="2000" smtClean="0">
                <a:latin typeface="微軟正黑體" panose="020B0604030504040204" pitchFamily="34" charset="-120"/>
                <a:ea typeface="微軟正黑體" panose="020B0604030504040204" pitchFamily="34" charset="-120"/>
              </a:rPr>
              <a:t>处长、迫害法轮功学员的洗脑班头子李胜利，</a:t>
            </a:r>
            <a:r>
              <a:rPr lang="en-US" altLang="zh-TW" sz="2000" dirty="0" smtClean="0">
                <a:latin typeface="微軟正黑體" panose="020B0604030504040204" pitchFamily="34" charset="-120"/>
                <a:ea typeface="微軟正黑體" panose="020B0604030504040204" pitchFamily="34" charset="-120"/>
              </a:rPr>
              <a:t>2015</a:t>
            </a:r>
            <a:r>
              <a:rPr lang="zh-TW" altLang="en-US" sz="2000" dirty="0" smtClean="0">
                <a:latin typeface="微軟正黑體" panose="020B0604030504040204" pitchFamily="34" charset="-120"/>
                <a:ea typeface="微軟正黑體" panose="020B0604030504040204" pitchFamily="34" charset="-120"/>
              </a:rPr>
              <a:t>年</a:t>
            </a:r>
            <a:r>
              <a:rPr lang="en-US" altLang="zh-TW" sz="2000" dirty="0" smtClean="0">
                <a:latin typeface="微軟正黑體" panose="020B0604030504040204" pitchFamily="34" charset="-120"/>
                <a:ea typeface="微軟正黑體" panose="020B0604030504040204" pitchFamily="34" charset="-120"/>
              </a:rPr>
              <a:t>10</a:t>
            </a:r>
            <a:r>
              <a:rPr lang="zh-TW" altLang="en-US" sz="2000" dirty="0" smtClean="0">
                <a:latin typeface="微軟正黑體" panose="020B0604030504040204" pitchFamily="34" charset="-120"/>
                <a:ea typeface="微軟正黑體" panose="020B0604030504040204" pitchFamily="34" charset="-120"/>
              </a:rPr>
              <a:t>月</a:t>
            </a:r>
            <a:r>
              <a:rPr lang="en-US" altLang="zh-TW" sz="2000" smtClean="0">
                <a:latin typeface="微軟正黑體" panose="020B0604030504040204" pitchFamily="34" charset="-120"/>
                <a:ea typeface="微軟正黑體" panose="020B0604030504040204" pitchFamily="34" charset="-120"/>
              </a:rPr>
              <a:t>23</a:t>
            </a:r>
            <a:r>
              <a:rPr lang="zh-TW" altLang="en-US" sz="2000" smtClean="0">
                <a:latin typeface="微軟正黑體" panose="020B0604030504040204" pitchFamily="34" charset="-120"/>
                <a:ea typeface="微軟正黑體" panose="020B0604030504040204" pitchFamily="34" charset="-120"/>
              </a:rPr>
              <a:t>日上午，在西安市委办公院跳楼自杀死亡。这是陕西</a:t>
            </a:r>
            <a:r>
              <a:rPr lang="en-US" altLang="zh-TW" sz="2000" smtClean="0">
                <a:latin typeface="微軟正黑體" panose="020B0604030504040204" pitchFamily="34" charset="-120"/>
                <a:ea typeface="微軟正黑體" panose="020B0604030504040204" pitchFamily="34" charset="-120"/>
              </a:rPr>
              <a:t>610</a:t>
            </a:r>
            <a:r>
              <a:rPr lang="zh-TW" altLang="en-US" sz="2000" smtClean="0">
                <a:latin typeface="微軟正黑體" panose="020B0604030504040204" pitchFamily="34" charset="-120"/>
                <a:ea typeface="微軟正黑體" panose="020B0604030504040204" pitchFamily="34" charset="-120"/>
              </a:rPr>
              <a:t>系统迫害法轮功的恶人遭报的又一典型案例。</a:t>
            </a:r>
            <a:endParaRPr lang="en-US" altLang="zh-TW" sz="2000" dirty="0" smtClean="0">
              <a:latin typeface="微軟正黑體" panose="020B0604030504040204" pitchFamily="34" charset="-120"/>
              <a:ea typeface="微軟正黑體" panose="020B0604030504040204" pitchFamily="34" charset="-120"/>
            </a:endParaRPr>
          </a:p>
          <a:p>
            <a:pPr fontAlgn="base">
              <a:defRPr sz="2000">
                <a:solidFill>
                  <a:srgbClr val="C00000"/>
                </a:solidFill>
                <a:latin typeface="PingFang TC Semibold"/>
                <a:ea typeface="PingFang TC Semibold"/>
                <a:cs typeface="PingFang TC Semibold"/>
                <a:sym typeface="PingFang TC Semibold"/>
              </a:defRPr>
            </a:pPr>
            <a:r>
              <a:rPr lang="en-US" altLang="zh-TW" sz="2000" smtClean="0">
                <a:solidFill>
                  <a:srgbClr val="00B050"/>
                </a:solidFill>
                <a:latin typeface="微軟正黑體" panose="020B0604030504040204" pitchFamily="34" charset="-120"/>
                <a:ea typeface="微軟正黑體" panose="020B0604030504040204" pitchFamily="34" charset="-120"/>
                <a:cs typeface="PingFang TC Semibold"/>
              </a:rPr>
              <a:t>【</a:t>
            </a:r>
            <a:r>
              <a:rPr lang="zh-TW" altLang="en-US" sz="2000" smtClean="0">
                <a:solidFill>
                  <a:srgbClr val="00B050"/>
                </a:solidFill>
                <a:latin typeface="微軟正黑體" panose="020B0604030504040204" pitchFamily="34" charset="-120"/>
                <a:ea typeface="微軟正黑體" panose="020B0604030504040204" pitchFamily="34" charset="-120"/>
                <a:cs typeface="PingFang TC Semibold"/>
              </a:rPr>
              <a:t>明慧网</a:t>
            </a:r>
            <a:r>
              <a:rPr lang="en-US" altLang="zh-TW" sz="2000" smtClean="0">
                <a:solidFill>
                  <a:srgbClr val="00B050"/>
                </a:solidFill>
                <a:latin typeface="微軟正黑體" panose="020B0604030504040204" pitchFamily="34" charset="-120"/>
                <a:ea typeface="微軟正黑體" panose="020B0604030504040204" pitchFamily="34" charset="-120"/>
                <a:cs typeface="PingFang TC Semibold"/>
              </a:rPr>
              <a:t>2015</a:t>
            </a:r>
            <a:r>
              <a:rPr lang="zh-TW" altLang="en-US" sz="2000" dirty="0">
                <a:solidFill>
                  <a:srgbClr val="00B050"/>
                </a:solidFill>
                <a:latin typeface="微軟正黑體" panose="020B0604030504040204" pitchFamily="34" charset="-120"/>
                <a:ea typeface="微軟正黑體" panose="020B0604030504040204" pitchFamily="34" charset="-120"/>
                <a:cs typeface="PingFang TC Semibold"/>
              </a:rPr>
              <a:t>年</a:t>
            </a:r>
            <a:r>
              <a:rPr lang="en-US" altLang="zh-TW" sz="2000" dirty="0">
                <a:solidFill>
                  <a:srgbClr val="00B050"/>
                </a:solidFill>
                <a:latin typeface="微軟正黑體" panose="020B0604030504040204" pitchFamily="34" charset="-120"/>
                <a:ea typeface="微軟正黑體" panose="020B0604030504040204" pitchFamily="34" charset="-120"/>
                <a:cs typeface="PingFang TC Semibold"/>
              </a:rPr>
              <a:t>11</a:t>
            </a:r>
            <a:r>
              <a:rPr lang="zh-TW" altLang="en-US" sz="2000" dirty="0">
                <a:solidFill>
                  <a:srgbClr val="00B050"/>
                </a:solidFill>
                <a:latin typeface="微軟正黑體" panose="020B0604030504040204" pitchFamily="34" charset="-120"/>
                <a:ea typeface="微軟正黑體" panose="020B0604030504040204" pitchFamily="34" charset="-120"/>
                <a:cs typeface="PingFang TC Semibold"/>
              </a:rPr>
              <a:t>月</a:t>
            </a:r>
            <a:r>
              <a:rPr lang="en-US" altLang="zh-TW" sz="2000" dirty="0">
                <a:solidFill>
                  <a:srgbClr val="00B050"/>
                </a:solidFill>
                <a:latin typeface="微軟正黑體" panose="020B0604030504040204" pitchFamily="34" charset="-120"/>
                <a:ea typeface="微軟正黑體" panose="020B0604030504040204" pitchFamily="34" charset="-120"/>
                <a:cs typeface="PingFang TC Semibold"/>
              </a:rPr>
              <a:t>1</a:t>
            </a:r>
            <a:r>
              <a:rPr lang="zh-TW" altLang="en-US" sz="2000" dirty="0">
                <a:solidFill>
                  <a:srgbClr val="00B050"/>
                </a:solidFill>
                <a:latin typeface="微軟正黑體" panose="020B0604030504040204" pitchFamily="34" charset="-120"/>
                <a:ea typeface="微軟正黑體" panose="020B0604030504040204" pitchFamily="34" charset="-120"/>
                <a:cs typeface="PingFang TC Semibold"/>
              </a:rPr>
              <a:t>日</a:t>
            </a:r>
            <a:r>
              <a:rPr lang="en-US" altLang="zh-TW" sz="2000" dirty="0">
                <a:solidFill>
                  <a:srgbClr val="00B050"/>
                </a:solidFill>
                <a:latin typeface="微軟正黑體" panose="020B0604030504040204" pitchFamily="34" charset="-120"/>
                <a:ea typeface="微軟正黑體" panose="020B0604030504040204" pitchFamily="34" charset="-120"/>
                <a:cs typeface="PingFang TC Semibold"/>
              </a:rPr>
              <a:t>】</a:t>
            </a:r>
            <a:endParaRPr lang="zh-TW" altLang="en-US" sz="2000" dirty="0">
              <a:solidFill>
                <a:srgbClr val="00B050"/>
              </a:solidFill>
              <a:latin typeface="微軟正黑體" panose="020B0604030504040204" pitchFamily="34" charset="-120"/>
              <a:ea typeface="微軟正黑體" panose="020B0604030504040204" pitchFamily="34" charset="-120"/>
              <a:cs typeface="PingFang TC Semibold"/>
            </a:endParaRPr>
          </a:p>
        </p:txBody>
      </p:sp>
      <p:sp>
        <p:nvSpPr>
          <p:cNvPr id="8" name="矩形 4"/>
          <p:cNvSpPr/>
          <p:nvPr/>
        </p:nvSpPr>
        <p:spPr>
          <a:xfrm>
            <a:off x="89502" y="3140968"/>
            <a:ext cx="8922728" cy="3600986"/>
          </a:xfrm>
          <a:prstGeom prst="rect">
            <a:avLst/>
          </a:prstGeom>
          <a:ln>
            <a:solidFill>
              <a:srgbClr val="984807"/>
            </a:solidFill>
          </a:ln>
          <a:extLst>
            <a:ext uri="{C572A759-6A51-4108-AA02-DFA0A04FC94B}">
              <ma14:wrappingTextBoxFlag xmlns:ma14="http://schemas.microsoft.com/office/mac/drawingml/2011/main" xmlns="" val="1"/>
            </a:ext>
          </a:extLst>
        </p:spPr>
        <p:txBody>
          <a:bodyPr wrap="square" lIns="45719" rIns="45719">
            <a:spAutoFit/>
          </a:bodyPr>
          <a:lstStyle/>
          <a:p>
            <a:pPr>
              <a:defRPr sz="2000">
                <a:solidFill>
                  <a:srgbClr val="C00000"/>
                </a:solidFill>
                <a:latin typeface="PingFang TC Semibold"/>
                <a:ea typeface="PingFang TC Semibold"/>
                <a:cs typeface="PingFang TC Semibold"/>
                <a:sym typeface="PingFang TC Semibold"/>
              </a:defRPr>
            </a:pPr>
            <a:r>
              <a:rPr sz="2400" b="1" u="sng" smtClean="0">
                <a:solidFill>
                  <a:srgbClr val="000000"/>
                </a:solidFill>
                <a:latin typeface="微軟正黑體" panose="020B0604030504040204" pitchFamily="34" charset="-120"/>
                <a:ea typeface="微軟正黑體" panose="020B0604030504040204" pitchFamily="34" charset="-120"/>
              </a:rPr>
              <a:t>汉中市委610办主任、市委办公室副秘书长</a:t>
            </a:r>
            <a:r>
              <a:rPr lang="zh-TW" altLang="en-US" sz="2400" u="sng" smtClean="0">
                <a:solidFill>
                  <a:srgbClr val="000000"/>
                </a:solidFill>
                <a:latin typeface="微軟正黑體" panose="020B0604030504040204" pitchFamily="34" charset="-120"/>
                <a:ea typeface="微軟正黑體" panose="020B0604030504040204" pitchFamily="34" charset="-120"/>
              </a:rPr>
              <a:t>，</a:t>
            </a:r>
            <a:r>
              <a:rPr sz="2400" b="1" u="sng" smtClean="0">
                <a:solidFill>
                  <a:srgbClr val="0070C0"/>
                </a:solidFill>
                <a:latin typeface="微軟正黑體" panose="020B0604030504040204" pitchFamily="34" charset="-120"/>
                <a:ea typeface="微軟正黑體" panose="020B0604030504040204" pitchFamily="34" charset="-120"/>
              </a:rPr>
              <a:t>芦鹤鸣</a:t>
            </a:r>
            <a:r>
              <a:rPr sz="2400" u="sng" smtClean="0">
                <a:solidFill>
                  <a:srgbClr val="000000"/>
                </a:solidFill>
                <a:latin typeface="微軟正黑體" panose="020B0604030504040204" pitchFamily="34" charset="-120"/>
                <a:ea typeface="微軟正黑體" panose="020B0604030504040204" pitchFamily="34" charset="-120"/>
              </a:rPr>
              <a:t>，</a:t>
            </a:r>
            <a:r>
              <a:rPr lang="zh-TW" altLang="en-US" sz="2400" u="sng" smtClean="0">
                <a:latin typeface="微軟正黑體" panose="020B0604030504040204" pitchFamily="34" charset="-120"/>
                <a:ea typeface="微軟正黑體" panose="020B0604030504040204" pitchFamily="34" charset="-120"/>
              </a:rPr>
              <a:t> </a:t>
            </a:r>
            <a:endParaRPr lang="en-US" altLang="zh-TW" sz="2400" u="sng" dirty="0" smtClean="0">
              <a:latin typeface="微軟正黑體" panose="020B0604030504040204" pitchFamily="34" charset="-120"/>
              <a:ea typeface="微軟正黑體" panose="020B0604030504040204" pitchFamily="34" charset="-120"/>
            </a:endParaRPr>
          </a:p>
          <a:p>
            <a:pPr>
              <a:defRPr sz="2000">
                <a:solidFill>
                  <a:srgbClr val="C00000"/>
                </a:solidFill>
                <a:latin typeface="PingFang TC Semibold"/>
                <a:ea typeface="PingFang TC Semibold"/>
                <a:cs typeface="PingFang TC Semibold"/>
                <a:sym typeface="PingFang TC Semibold"/>
              </a:defRPr>
            </a:pPr>
            <a:r>
              <a:rPr lang="en-US" altLang="zh-TW" sz="2400" b="1" u="sng" smtClean="0">
                <a:latin typeface="微軟正黑體" panose="020B0604030504040204" pitchFamily="34" charset="-120"/>
                <a:ea typeface="微軟正黑體" panose="020B0604030504040204" pitchFamily="34" charset="-120"/>
              </a:rPr>
              <a:t>2013</a:t>
            </a:r>
            <a:r>
              <a:rPr lang="zh-TW" altLang="en-US" sz="2400" b="1" u="sng" smtClean="0">
                <a:latin typeface="微軟正黑體" panose="020B0604030504040204" pitchFamily="34" charset="-120"/>
                <a:ea typeface="微軟正黑體" panose="020B0604030504040204" pitchFamily="34" charset="-120"/>
              </a:rPr>
              <a:t>年</a:t>
            </a:r>
            <a:r>
              <a:rPr sz="2400" b="1" u="sng" smtClean="0">
                <a:latin typeface="微軟正黑體" panose="020B0604030504040204" pitchFamily="34" charset="-120"/>
                <a:ea typeface="微軟正黑體" panose="020B0604030504040204" pitchFamily="34" charset="-120"/>
              </a:rPr>
              <a:t>车祸惨死</a:t>
            </a:r>
            <a:r>
              <a:rPr lang="zh-TW" altLang="en-US" sz="2400" b="1" u="sng" smtClean="0">
                <a:latin typeface="微軟正黑體" panose="020B0604030504040204" pitchFamily="34" charset="-120"/>
                <a:ea typeface="微軟正黑體" panose="020B0604030504040204" pitchFamily="34" charset="-120"/>
              </a:rPr>
              <a:t>，</a:t>
            </a:r>
            <a:r>
              <a:rPr lang="zh-TW" altLang="en-US" sz="2400" b="1" u="sng" dirty="0" smtClean="0">
                <a:latin typeface="微軟正黑體" panose="020B0604030504040204" pitchFamily="34" charset="-120"/>
                <a:ea typeface="微軟正黑體" panose="020B0604030504040204" pitchFamily="34" charset="-120"/>
              </a:rPr>
              <a:t>殃及家人</a:t>
            </a:r>
            <a:endParaRPr lang="en-US" sz="2400" b="1" u="sng" dirty="0" smtClean="0">
              <a:latin typeface="微軟正黑體" panose="020B0604030504040204" pitchFamily="34" charset="-120"/>
              <a:ea typeface="微軟正黑體" panose="020B0604030504040204" pitchFamily="34" charset="-120"/>
            </a:endParaRPr>
          </a:p>
          <a:p>
            <a:pPr>
              <a:defRPr sz="2000">
                <a:solidFill>
                  <a:srgbClr val="C00000"/>
                </a:solidFill>
                <a:latin typeface="PingFang TC Semibold"/>
                <a:ea typeface="PingFang TC Semibold"/>
                <a:cs typeface="PingFang TC Semibold"/>
                <a:sym typeface="PingFang TC Semibold"/>
              </a:defRPr>
            </a:pPr>
            <a:endParaRPr lang="en-US" u="sng" dirty="0" smtClean="0">
              <a:latin typeface="微軟正黑體" panose="020B0604030504040204" pitchFamily="34" charset="-120"/>
              <a:ea typeface="微軟正黑體" panose="020B0604030504040204" pitchFamily="34" charset="-120"/>
            </a:endParaRPr>
          </a:p>
          <a:p>
            <a:pPr>
              <a:defRPr sz="2000">
                <a:latin typeface="+mj-lt"/>
                <a:ea typeface="+mj-ea"/>
                <a:cs typeface="+mj-cs"/>
                <a:sym typeface="Helvetica"/>
              </a:defRPr>
            </a:pPr>
            <a:r>
              <a:rPr smtClean="0">
                <a:latin typeface="微軟正黑體" panose="020B0604030504040204" pitchFamily="34" charset="-120"/>
                <a:ea typeface="微軟正黑體" panose="020B0604030504040204" pitchFamily="34" charset="-120"/>
              </a:rPr>
              <a:t>芦鹤鸣一直积极谋划迫害汉中市法轮功学员，可他从不露面，幕后操控，下达迫害任务及指针。十几年来，造成当地很多法轮功学员被绑架、关洗脑班、被非法劳教、非法判刑。</a:t>
            </a:r>
            <a:endParaRPr lang="en-US" dirty="0" smtClean="0">
              <a:latin typeface="微軟正黑體" panose="020B0604030504040204" pitchFamily="34" charset="-120"/>
              <a:ea typeface="微軟正黑體" panose="020B0604030504040204" pitchFamily="34" charset="-120"/>
            </a:endParaRPr>
          </a:p>
          <a:p>
            <a:pPr>
              <a:defRPr sz="2000">
                <a:latin typeface="+mj-lt"/>
                <a:ea typeface="+mj-ea"/>
                <a:cs typeface="+mj-cs"/>
                <a:sym typeface="Helvetica"/>
              </a:defRPr>
            </a:pPr>
            <a:r>
              <a:rPr smtClean="0">
                <a:latin typeface="微軟正黑體" panose="020B0604030504040204" pitchFamily="34" charset="-120"/>
                <a:ea typeface="微軟正黑體" panose="020B0604030504040204" pitchFamily="34" charset="-120"/>
              </a:rPr>
              <a:t>2013年3月23日，芦鹤鸣同女儿、女婿、小外孙和秘书一行六人乘车途中，</a:t>
            </a:r>
            <a:r>
              <a:rPr smtClean="0">
                <a:solidFill>
                  <a:srgbClr val="C00000"/>
                </a:solidFill>
                <a:latin typeface="微軟正黑體" panose="020B0604030504040204" pitchFamily="34" charset="-120"/>
                <a:ea typeface="微軟正黑體" panose="020B0604030504040204" pitchFamily="34" charset="-120"/>
              </a:rPr>
              <a:t>遭两辆大货车夹撞</a:t>
            </a:r>
            <a:r>
              <a:rPr smtClean="0">
                <a:latin typeface="微軟正黑體" panose="020B0604030504040204" pitchFamily="34" charset="-120"/>
                <a:ea typeface="微軟正黑體" panose="020B0604030504040204" pitchFamily="34" charset="-120"/>
              </a:rPr>
              <a:t>，瞬间车被挤撞变形，芦及女儿、秘书、司机当场惨死。芦遭报死亡后，汉中官员隐瞒芦鹤鸣610头目职位身份，对外只说他是汉中市委副秘书长。</a:t>
            </a:r>
            <a:endParaRPr lang="en-US" dirty="0" smtClean="0">
              <a:latin typeface="微軟正黑體" panose="020B0604030504040204" pitchFamily="34" charset="-120"/>
              <a:ea typeface="微軟正黑體" panose="020B0604030504040204" pitchFamily="34" charset="-120"/>
            </a:endParaRPr>
          </a:p>
          <a:p>
            <a:pPr>
              <a:defRPr sz="2000">
                <a:latin typeface="+mj-lt"/>
                <a:ea typeface="+mj-ea"/>
                <a:cs typeface="+mj-cs"/>
                <a:sym typeface="Helvetica"/>
              </a:defRPr>
            </a:pPr>
            <a:r>
              <a:rPr lang="en-US" altLang="zh-TW" sz="2000" dirty="0">
                <a:solidFill>
                  <a:srgbClr val="00B050"/>
                </a:solidFill>
                <a:latin typeface="微軟正黑體" panose="020B0604030504040204" pitchFamily="34" charset="-120"/>
                <a:ea typeface="微軟正黑體" panose="020B0604030504040204" pitchFamily="34" charset="-120"/>
                <a:sym typeface="Helvetica"/>
              </a:rPr>
              <a:t>【</a:t>
            </a:r>
            <a:r>
              <a:rPr lang="zh-TW" altLang="en-US" sz="2000" dirty="0">
                <a:solidFill>
                  <a:srgbClr val="00B050"/>
                </a:solidFill>
                <a:latin typeface="微軟正黑體" panose="020B0604030504040204" pitchFamily="34" charset="-120"/>
                <a:ea typeface="微軟正黑體" panose="020B0604030504040204" pitchFamily="34" charset="-120"/>
                <a:sym typeface="Helvetica"/>
              </a:rPr>
              <a:t>明慧网</a:t>
            </a:r>
            <a:r>
              <a:rPr lang="en-US" altLang="zh-TW" sz="2000" b="1" dirty="0">
                <a:solidFill>
                  <a:srgbClr val="00B050"/>
                </a:solidFill>
                <a:latin typeface="微軟正黑體" panose="020B0604030504040204" pitchFamily="34" charset="-120"/>
                <a:ea typeface="微軟正黑體" panose="020B0604030504040204" pitchFamily="34" charset="-120"/>
                <a:sym typeface="Helvetica"/>
              </a:rPr>
              <a:t>2013</a:t>
            </a:r>
            <a:r>
              <a:rPr lang="zh-TW" altLang="en-US" sz="2000" dirty="0">
                <a:solidFill>
                  <a:srgbClr val="00B050"/>
                </a:solidFill>
                <a:latin typeface="微軟正黑體" panose="020B0604030504040204" pitchFamily="34" charset="-120"/>
                <a:ea typeface="微軟正黑體" panose="020B0604030504040204" pitchFamily="34" charset="-120"/>
                <a:sym typeface="Helvetica"/>
              </a:rPr>
              <a:t>年</a:t>
            </a:r>
            <a:r>
              <a:rPr lang="en-US" altLang="zh-TW" sz="2000" b="1" dirty="0">
                <a:solidFill>
                  <a:srgbClr val="00B050"/>
                </a:solidFill>
                <a:latin typeface="微軟正黑體" panose="020B0604030504040204" pitchFamily="34" charset="-120"/>
                <a:ea typeface="微軟正黑體" panose="020B0604030504040204" pitchFamily="34" charset="-120"/>
                <a:sym typeface="Helvetica"/>
              </a:rPr>
              <a:t>4</a:t>
            </a:r>
            <a:r>
              <a:rPr lang="zh-TW" altLang="en-US" sz="2000" dirty="0">
                <a:solidFill>
                  <a:srgbClr val="00B050"/>
                </a:solidFill>
                <a:latin typeface="微軟正黑體" panose="020B0604030504040204" pitchFamily="34" charset="-120"/>
                <a:ea typeface="微軟正黑體" panose="020B0604030504040204" pitchFamily="34" charset="-120"/>
                <a:sym typeface="Helvetica"/>
              </a:rPr>
              <a:t>月</a:t>
            </a:r>
            <a:r>
              <a:rPr lang="en-US" altLang="zh-TW" sz="2000" b="1" dirty="0">
                <a:solidFill>
                  <a:srgbClr val="00B050"/>
                </a:solidFill>
                <a:latin typeface="微軟正黑體" panose="020B0604030504040204" pitchFamily="34" charset="-120"/>
                <a:ea typeface="微軟正黑體" panose="020B0604030504040204" pitchFamily="34" charset="-120"/>
                <a:sym typeface="Helvetica"/>
              </a:rPr>
              <a:t>5</a:t>
            </a:r>
            <a:r>
              <a:rPr lang="zh-TW" altLang="en-US" sz="2000" dirty="0">
                <a:solidFill>
                  <a:srgbClr val="00B050"/>
                </a:solidFill>
                <a:latin typeface="微軟正黑體" panose="020B0604030504040204" pitchFamily="34" charset="-120"/>
                <a:ea typeface="微軟正黑體" panose="020B0604030504040204" pitchFamily="34" charset="-120"/>
                <a:sym typeface="Helvetica"/>
              </a:rPr>
              <a:t>日</a:t>
            </a:r>
            <a:r>
              <a:rPr lang="en-US" altLang="zh-TW" sz="2000" dirty="0" smtClean="0">
                <a:solidFill>
                  <a:srgbClr val="00B050"/>
                </a:solidFill>
                <a:latin typeface="微軟正黑體" panose="020B0604030504040204" pitchFamily="34" charset="-120"/>
                <a:ea typeface="微軟正黑體" panose="020B0604030504040204" pitchFamily="34" charset="-120"/>
                <a:sym typeface="Helvetica"/>
              </a:rPr>
              <a:t>】</a:t>
            </a:r>
            <a:endParaRPr lang="zh-TW" altLang="en-US" sz="2000" b="1" dirty="0">
              <a:solidFill>
                <a:srgbClr val="00B050"/>
              </a:solidFill>
              <a:latin typeface="微軟正黑體" panose="020B0604030504040204" pitchFamily="34" charset="-120"/>
              <a:ea typeface="微軟正黑體" panose="020B0604030504040204" pitchFamily="34" charset="-120"/>
              <a:sym typeface="Helvetica"/>
            </a:endParaRPr>
          </a:p>
        </p:txBody>
      </p:sp>
    </p:spTree>
    <p:extLst>
      <p:ext uri="{BB962C8B-B14F-4D97-AF65-F5344CB8AC3E}">
        <p14:creationId xmlns:p14="http://schemas.microsoft.com/office/powerpoint/2010/main" val="26761183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矩形 5"/>
          <p:cNvSpPr txBox="1"/>
          <p:nvPr/>
        </p:nvSpPr>
        <p:spPr>
          <a:xfrm>
            <a:off x="318705" y="184282"/>
            <a:ext cx="4508061" cy="662937"/>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a:defRPr sz="3200" b="1">
                <a:solidFill>
                  <a:srgbClr val="FFFFFF"/>
                </a:solidFill>
                <a:latin typeface="微軟正黑體"/>
                <a:ea typeface="微軟正黑體"/>
                <a:cs typeface="微軟正黑體"/>
                <a:sym typeface="微軟正黑體"/>
              </a:defRPr>
            </a:lvl1pPr>
          </a:lstStyle>
          <a:p>
            <a:r>
              <a:t>11-3. XX市官員惡報實例</a:t>
            </a:r>
          </a:p>
        </p:txBody>
      </p:sp>
      <p:grpSp>
        <p:nvGrpSpPr>
          <p:cNvPr id="156" name="矩形 3"/>
          <p:cNvGrpSpPr/>
          <p:nvPr/>
        </p:nvGrpSpPr>
        <p:grpSpPr>
          <a:xfrm>
            <a:off x="6697" y="6103"/>
            <a:ext cx="9130606" cy="836722"/>
            <a:chOff x="-1" y="-1"/>
            <a:chExt cx="9130605" cy="836720"/>
          </a:xfrm>
        </p:grpSpPr>
        <p:sp>
          <p:nvSpPr>
            <p:cNvPr id="154" name="矩形"/>
            <p:cNvSpPr/>
            <p:nvPr/>
          </p:nvSpPr>
          <p:spPr>
            <a:xfrm>
              <a:off x="-1" y="-1"/>
              <a:ext cx="9130605" cy="836720"/>
            </a:xfrm>
            <a:prstGeom prst="rect">
              <a:avLst/>
            </a:prstGeom>
            <a:solidFill>
              <a:srgbClr val="942192"/>
            </a:solidFill>
            <a:ln w="12700" cap="flat">
              <a:noFill/>
              <a:miter lim="400000"/>
            </a:ln>
            <a:effectLst/>
          </p:spPr>
          <p:txBody>
            <a:bodyPr wrap="square" lIns="45718" tIns="45718" rIns="45718" bIns="45718" numCol="1" anchor="ctr">
              <a:noAutofit/>
            </a:bodyPr>
            <a:lstStyle/>
            <a:p>
              <a:pPr>
                <a:defRPr>
                  <a:solidFill>
                    <a:srgbClr val="FFFFFF"/>
                  </a:solidFill>
                </a:defRPr>
              </a:pPr>
              <a:endParaRPr/>
            </a:p>
          </p:txBody>
        </p:sp>
        <p:sp>
          <p:nvSpPr>
            <p:cNvPr id="155" name="9-3. 株洲市官員惡報實例"/>
            <p:cNvSpPr txBox="1"/>
            <p:nvPr/>
          </p:nvSpPr>
          <p:spPr>
            <a:xfrm>
              <a:off x="-1" y="125970"/>
              <a:ext cx="9130605"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defRPr sz="3200" b="1">
                  <a:solidFill>
                    <a:srgbClr val="FFFFFF"/>
                  </a:solidFill>
                  <a:latin typeface="微軟正黑體"/>
                  <a:ea typeface="微軟正黑體"/>
                  <a:cs typeface="微軟正黑體"/>
                  <a:sym typeface="微軟正黑體"/>
                </a:defRPr>
              </a:lvl1pPr>
            </a:lstStyle>
            <a:p>
              <a:r>
                <a:rPr dirty="0"/>
                <a:t> </a:t>
              </a:r>
              <a:r>
                <a:rPr lang="en-US" dirty="0" smtClean="0"/>
                <a:t>11</a:t>
              </a:r>
              <a:r>
                <a:rPr dirty="0" smtClean="0"/>
                <a:t>-</a:t>
              </a:r>
              <a:r>
                <a:rPr lang="en-US" dirty="0" smtClean="0"/>
                <a:t>4</a:t>
              </a:r>
              <a:r>
                <a:rPr dirty="0" smtClean="0"/>
                <a:t>. </a:t>
              </a:r>
              <a:r>
                <a:rPr dirty="0" err="1" smtClean="0"/>
                <a:t>陕西省</a:t>
              </a:r>
              <a:endParaRPr dirty="0"/>
            </a:p>
          </p:txBody>
        </p:sp>
      </p:grpSp>
      <p:sp>
        <p:nvSpPr>
          <p:cNvPr id="157" name="矩形"/>
          <p:cNvSpPr/>
          <p:nvPr/>
        </p:nvSpPr>
        <p:spPr>
          <a:xfrm>
            <a:off x="7088088" y="100429"/>
            <a:ext cx="1882804" cy="648077"/>
          </a:xfrm>
          <a:prstGeom prst="rect">
            <a:avLst/>
          </a:prstGeom>
          <a:solidFill>
            <a:srgbClr val="FFFFFF"/>
          </a:solidFill>
          <a:ln w="28575">
            <a:solidFill>
              <a:srgbClr val="942192"/>
            </a:solidFill>
          </a:ln>
        </p:spPr>
        <p:txBody>
          <a:bodyPr lIns="45718" tIns="45718" rIns="45718" bIns="45718" anchor="ctr"/>
          <a:lstStyle/>
          <a:p>
            <a:pPr algn="ctr">
              <a:defRPr sz="4000" b="1">
                <a:solidFill>
                  <a:srgbClr val="984807"/>
                </a:solidFill>
                <a:latin typeface="微軟正黑體"/>
                <a:ea typeface="微軟正黑體"/>
                <a:cs typeface="微軟正黑體"/>
                <a:sym typeface="微軟正黑體"/>
              </a:defRPr>
            </a:pPr>
            <a:endParaRPr/>
          </a:p>
        </p:txBody>
      </p:sp>
      <p:sp>
        <p:nvSpPr>
          <p:cNvPr id="158" name="案情1"/>
          <p:cNvSpPr txBox="1"/>
          <p:nvPr/>
        </p:nvSpPr>
        <p:spPr>
          <a:xfrm>
            <a:off x="7088088" y="23144"/>
            <a:ext cx="1882804" cy="802637"/>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chor="ctr">
            <a:spAutoFit/>
          </a:bodyPr>
          <a:lstStyle>
            <a:lvl1pPr algn="ctr">
              <a:defRPr sz="4000" b="1">
                <a:solidFill>
                  <a:srgbClr val="942192"/>
                </a:solidFill>
                <a:latin typeface="微軟正黑體"/>
                <a:ea typeface="微軟正黑體"/>
                <a:cs typeface="微軟正黑體"/>
                <a:sym typeface="微軟正黑體"/>
              </a:defRPr>
            </a:lvl1pPr>
          </a:lstStyle>
          <a:p>
            <a:r>
              <a:t>善報1</a:t>
            </a:r>
          </a:p>
        </p:txBody>
      </p:sp>
      <p:sp>
        <p:nvSpPr>
          <p:cNvPr id="159" name="矩形 6"/>
          <p:cNvSpPr/>
          <p:nvPr/>
        </p:nvSpPr>
        <p:spPr>
          <a:xfrm>
            <a:off x="179512" y="904905"/>
            <a:ext cx="8779794" cy="2923873"/>
          </a:xfrm>
          <a:prstGeom prst="rect">
            <a:avLst/>
          </a:prstGeom>
          <a:ln w="28575">
            <a:solidFill>
              <a:srgbClr val="0070C0"/>
            </a:solidFill>
          </a:ln>
          <a:extLst>
            <a:ext uri="{C572A759-6A51-4108-AA02-DFA0A04FC94B}">
              <ma14:wrappingTextBoxFlag xmlns:ma14="http://schemas.microsoft.com/office/mac/drawingml/2011/main" xmlns="" val="1"/>
            </a:ext>
          </a:extLst>
        </p:spPr>
        <p:txBody>
          <a:bodyPr wrap="square" lIns="45718" tIns="45718" rIns="45718" bIns="45718">
            <a:spAutoFit/>
          </a:bodyPr>
          <a:lstStyle/>
          <a:p>
            <a:pPr>
              <a:defRPr sz="2200" b="1">
                <a:solidFill>
                  <a:srgbClr val="0433FF"/>
                </a:solidFill>
                <a:latin typeface="微軟正黑體"/>
                <a:ea typeface="微軟正黑體"/>
                <a:cs typeface="微軟正黑體"/>
                <a:sym typeface="微軟正黑體"/>
              </a:defRPr>
            </a:pPr>
            <a:r>
              <a:rPr dirty="0" err="1" smtClean="0"/>
              <a:t>相信法轮大法好、帮助大法弟子，得福报躲过一劫</a:t>
            </a:r>
            <a:endParaRPr lang="en-US" dirty="0" smtClean="0"/>
          </a:p>
          <a:p>
            <a:pPr>
              <a:defRPr sz="2200" b="1">
                <a:solidFill>
                  <a:srgbClr val="0433FF"/>
                </a:solidFill>
                <a:latin typeface="微軟正黑體"/>
                <a:ea typeface="微軟正黑體"/>
                <a:cs typeface="微軟正黑體"/>
                <a:sym typeface="微軟正黑體"/>
              </a:defRPr>
            </a:pPr>
            <a:r>
              <a:rPr sz="2000" dirty="0" smtClean="0">
                <a:solidFill>
                  <a:schemeClr val="accent6">
                    <a:lumMod val="75000"/>
                  </a:schemeClr>
                </a:solidFill>
              </a:rPr>
              <a:t>【明慧网2017年4月28日】</a:t>
            </a:r>
          </a:p>
          <a:p>
            <a:pPr>
              <a:defRPr sz="2200" b="1">
                <a:latin typeface="微軟正黑體"/>
                <a:ea typeface="微軟正黑體"/>
                <a:cs typeface="微軟正黑體"/>
                <a:sym typeface="微軟正黑體"/>
              </a:defRPr>
            </a:pPr>
            <a:r>
              <a:rPr sz="2000" b="0" dirty="0" smtClean="0"/>
              <a:t>陕西某机械加工厂厂长相信大法好、真善忍好，大法弟子给他的护身符一直装在上衣口袋里。在</a:t>
            </a:r>
            <a:r>
              <a:rPr lang="en-US" sz="2000" b="0" dirty="0" smtClean="0"/>
              <a:t>2000</a:t>
            </a:r>
            <a:r>
              <a:rPr sz="2000" b="0" dirty="0" smtClean="0"/>
              <a:t>年邪恶迫害最严重期间，大法弟子办的数据点在将遭到邪恶破坏时，他尽力帮助大法弟子及时转移计算机、打印机等设备，并在厂内腾出一间房子，使数据点能够正常运转。</a:t>
            </a:r>
            <a:endParaRPr lang="en-US" sz="2000" b="0" dirty="0" smtClean="0"/>
          </a:p>
          <a:p>
            <a:pPr>
              <a:defRPr sz="2200" b="1">
                <a:latin typeface="微軟正黑體"/>
                <a:ea typeface="微軟正黑體"/>
                <a:cs typeface="微軟正黑體"/>
                <a:sym typeface="微軟正黑體"/>
              </a:defRPr>
            </a:pPr>
            <a:r>
              <a:rPr sz="2000" b="0" dirty="0" smtClean="0"/>
              <a:t>一天他在车间看工人加工产品时，</a:t>
            </a:r>
            <a:r>
              <a:rPr sz="2000" b="0" dirty="0" smtClean="0">
                <a:solidFill>
                  <a:srgbClr val="FF0000"/>
                </a:solidFill>
              </a:rPr>
              <a:t>一个几十斤重的工件从加工车床飞了出来，从他头顶飞过，</a:t>
            </a:r>
            <a:r>
              <a:rPr sz="2000" b="0" dirty="0" smtClean="0"/>
              <a:t>车间的工人和他都吓了一大跳，可他一点事都没有，有惊无险。事后他说，是大法师父救了他，谢谢师父。</a:t>
            </a:r>
            <a:endParaRPr sz="2000" b="0" dirty="0"/>
          </a:p>
        </p:txBody>
      </p:sp>
      <p:sp>
        <p:nvSpPr>
          <p:cNvPr id="160" name="矩形 6"/>
          <p:cNvSpPr/>
          <p:nvPr/>
        </p:nvSpPr>
        <p:spPr>
          <a:xfrm>
            <a:off x="184694" y="4125271"/>
            <a:ext cx="8774612" cy="2616097"/>
          </a:xfrm>
          <a:prstGeom prst="rect">
            <a:avLst/>
          </a:prstGeom>
          <a:ln w="28575">
            <a:solidFill>
              <a:srgbClr val="0070C0"/>
            </a:solidFill>
          </a:ln>
          <a:extLst>
            <a:ext uri="{C572A759-6A51-4108-AA02-DFA0A04FC94B}">
              <ma14:wrappingTextBoxFlag xmlns:ma14="http://schemas.microsoft.com/office/mac/drawingml/2011/main" xmlns="" val="1"/>
            </a:ext>
          </a:extLst>
        </p:spPr>
        <p:txBody>
          <a:bodyPr lIns="45718" tIns="45718" rIns="45718" bIns="45718">
            <a:spAutoFit/>
          </a:bodyPr>
          <a:lstStyle/>
          <a:p>
            <a:pPr>
              <a:defRPr sz="2200" b="1">
                <a:solidFill>
                  <a:srgbClr val="0433FF"/>
                </a:solidFill>
                <a:latin typeface="微軟正黑體"/>
                <a:ea typeface="微軟正黑體"/>
                <a:cs typeface="微軟正黑體"/>
                <a:sym typeface="微軟正黑體"/>
              </a:defRPr>
            </a:pPr>
            <a:r>
              <a:rPr smtClean="0"/>
              <a:t>诚念「法轮大法好 真善忍好」逢凶化吉</a:t>
            </a:r>
            <a:endParaRPr lang="en-US" dirty="0" smtClean="0"/>
          </a:p>
          <a:p>
            <a:pPr>
              <a:defRPr sz="2200" b="1">
                <a:solidFill>
                  <a:srgbClr val="0433FF"/>
                </a:solidFill>
                <a:latin typeface="微軟正黑體"/>
                <a:ea typeface="微軟正黑體"/>
                <a:cs typeface="微軟正黑體"/>
                <a:sym typeface="微軟正黑體"/>
              </a:defRPr>
            </a:pPr>
            <a:r>
              <a:rPr sz="2000" smtClean="0">
                <a:solidFill>
                  <a:srgbClr val="E46C0A"/>
                </a:solidFill>
              </a:rPr>
              <a:t>【明慧网2012年10月29日】</a:t>
            </a:r>
          </a:p>
          <a:p>
            <a:pPr>
              <a:defRPr sz="2200" b="1">
                <a:latin typeface="微軟正黑體"/>
                <a:ea typeface="微軟正黑體"/>
                <a:cs typeface="微軟正黑體"/>
                <a:sym typeface="微軟正黑體"/>
              </a:defRPr>
            </a:pPr>
            <a:r>
              <a:rPr sz="2000" b="0" smtClean="0"/>
              <a:t>刘平（化名）的老父亲被医院确诊胃癌。刘平听大法弟子给他讲过诚念「法轮大法好 真善忍好」可逢凶化吉，便同父亲讲了法轮功真相。老人明白了真相，有空就诚心敬念：「法轮大法好！真善忍好！」此后老人就精神起来了，也能吃能喝了，胃部也不那么痛了。过了几天，医院说再次检查，结果让人惊讶：不是胃癌，只是普通的胃病。本来需要做的手术也不用做了，只需回家休养。 刘平全家人感谢大法师父的慈悲救度！感谢法轮大法！</a:t>
            </a:r>
            <a:endParaRPr lang="en-US" sz="2000" b="0" dirty="0" smtClean="0"/>
          </a:p>
        </p:txBody>
      </p:sp>
    </p:spTree>
    <p:extLst>
      <p:ext uri="{BB962C8B-B14F-4D97-AF65-F5344CB8AC3E}">
        <p14:creationId xmlns:p14="http://schemas.microsoft.com/office/powerpoint/2010/main" val="38648611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552" y="0"/>
            <a:ext cx="4887483" cy="6858000"/>
          </a:xfrm>
          <a:prstGeom prst="rect">
            <a:avLst/>
          </a:prstGeom>
          <a:solidFill>
            <a:schemeClr val="accent6">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2" name="矩形 1"/>
          <p:cNvSpPr/>
          <p:nvPr/>
        </p:nvSpPr>
        <p:spPr>
          <a:xfrm>
            <a:off x="32675" y="1168212"/>
            <a:ext cx="4832006" cy="5324535"/>
          </a:xfrm>
          <a:prstGeom prst="rect">
            <a:avLst/>
          </a:prstGeom>
        </p:spPr>
        <p:txBody>
          <a:bodyPr wrap="square">
            <a:spAutoFit/>
          </a:bodyPr>
          <a:lstStyle/>
          <a:p>
            <a:r>
              <a:rPr lang="zh-TW" altLang="en-US" sz="2000" b="1" smtClean="0">
                <a:solidFill>
                  <a:schemeClr val="bg1"/>
                </a:solidFill>
                <a:latin typeface="微軟正黑體" panose="020B0604030504040204" pitchFamily="34" charset="-120"/>
                <a:ea typeface="微軟正黑體" panose="020B0604030504040204" pitchFamily="34" charset="-120"/>
              </a:rPr>
              <a:t>这是一个真实的事情，一天区市</a:t>
            </a:r>
            <a:r>
              <a:rPr lang="en-US" altLang="zh-TW" sz="2000" b="1" smtClean="0">
                <a:solidFill>
                  <a:schemeClr val="bg1"/>
                </a:solidFill>
                <a:latin typeface="微軟正黑體" panose="020B0604030504040204" pitchFamily="34" charset="-120"/>
                <a:ea typeface="微軟正黑體" panose="020B0604030504040204" pitchFamily="34" charset="-120"/>
              </a:rPr>
              <a:t>610</a:t>
            </a:r>
            <a:r>
              <a:rPr lang="zh-TW" altLang="en-US" sz="2000" b="1" smtClean="0">
                <a:solidFill>
                  <a:schemeClr val="bg1"/>
                </a:solidFill>
                <a:latin typeface="微軟正黑體" panose="020B0604030504040204" pitchFamily="34" charset="-120"/>
                <a:ea typeface="微軟正黑體" panose="020B0604030504040204" pitchFamily="34" charset="-120"/>
              </a:rPr>
              <a:t>头子伙同当地</a:t>
            </a:r>
            <a:r>
              <a:rPr lang="en-US" altLang="zh-TW" sz="2000" b="1" smtClean="0">
                <a:solidFill>
                  <a:schemeClr val="bg1"/>
                </a:solidFill>
                <a:latin typeface="微軟正黑體" panose="020B0604030504040204" pitchFamily="34" charset="-120"/>
                <a:ea typeface="微軟正黑體" panose="020B0604030504040204" pitchFamily="34" charset="-120"/>
              </a:rPr>
              <a:t>610</a:t>
            </a:r>
            <a:r>
              <a:rPr lang="zh-TW" altLang="en-US" sz="2000" b="1" smtClean="0">
                <a:solidFill>
                  <a:schemeClr val="bg1"/>
                </a:solidFill>
                <a:latin typeface="微軟正黑體" panose="020B0604030504040204" pitchFamily="34" charset="-120"/>
                <a:ea typeface="微軟正黑體" panose="020B0604030504040204" pitchFamily="34" charset="-120"/>
              </a:rPr>
              <a:t>头子，公安分局局长及派出所警察等</a:t>
            </a:r>
            <a:r>
              <a:rPr lang="en-US" altLang="zh-TW" sz="2000" b="1" smtClean="0">
                <a:solidFill>
                  <a:schemeClr val="bg1"/>
                </a:solidFill>
                <a:latin typeface="微軟正黑體" panose="020B0604030504040204" pitchFamily="34" charset="-120"/>
                <a:ea typeface="微軟正黑體" panose="020B0604030504040204" pitchFamily="34" charset="-120"/>
              </a:rPr>
              <a:t>30</a:t>
            </a:r>
            <a:r>
              <a:rPr lang="zh-TW" altLang="en-US" sz="2000" b="1" dirty="0">
                <a:solidFill>
                  <a:schemeClr val="bg1"/>
                </a:solidFill>
                <a:latin typeface="微軟正黑體" panose="020B0604030504040204" pitchFamily="34" charset="-120"/>
                <a:ea typeface="微軟正黑體" panose="020B0604030504040204" pitchFamily="34" charset="-120"/>
              </a:rPr>
              <a:t>多人</a:t>
            </a:r>
            <a:r>
              <a:rPr lang="zh-TW" altLang="en-US" sz="2000" b="1" smtClean="0">
                <a:solidFill>
                  <a:schemeClr val="bg1"/>
                </a:solidFill>
                <a:latin typeface="微軟正黑體" panose="020B0604030504040204" pitchFamily="34" charset="-120"/>
                <a:ea typeface="微軟正黑體" panose="020B0604030504040204" pitchFamily="34" charset="-120"/>
              </a:rPr>
              <a:t>，黑云压顶般扑向当地法轮功真相资料点──即大法弟子老郑（化名）家，企图抄家绑架，老郑正念抵制，并向他们讲述法轮大法的真相，劝告他们放下罪恶选择光明。</a:t>
            </a:r>
            <a:endParaRPr lang="en-US" altLang="zh-TW" sz="2000" b="1" dirty="0" smtClean="0">
              <a:solidFill>
                <a:schemeClr val="bg1"/>
              </a:solidFill>
              <a:latin typeface="微軟正黑體" panose="020B0604030504040204" pitchFamily="34" charset="-120"/>
              <a:ea typeface="微軟正黑體" panose="020B0604030504040204" pitchFamily="34" charset="-120"/>
            </a:endParaRPr>
          </a:p>
          <a:p>
            <a:endParaRPr lang="en-US" altLang="zh-TW" sz="2000" b="1" dirty="0">
              <a:solidFill>
                <a:schemeClr val="bg1"/>
              </a:solidFill>
              <a:latin typeface="微軟正黑體" panose="020B0604030504040204" pitchFamily="34" charset="-120"/>
              <a:ea typeface="微軟正黑體" panose="020B0604030504040204" pitchFamily="34" charset="-120"/>
            </a:endParaRPr>
          </a:p>
          <a:p>
            <a:r>
              <a:rPr lang="zh-TW" altLang="en-US" sz="2000" b="1" smtClean="0">
                <a:solidFill>
                  <a:schemeClr val="bg1"/>
                </a:solidFill>
                <a:latin typeface="微軟正黑體" panose="020B0604030504040204" pitchFamily="34" charset="-120"/>
                <a:ea typeface="微軟正黑體" panose="020B0604030504040204" pitchFamily="34" charset="-120"/>
              </a:rPr>
              <a:t>数小时后，</a:t>
            </a:r>
            <a:r>
              <a:rPr lang="en-US" altLang="zh-TW" sz="2000" b="1" smtClean="0">
                <a:solidFill>
                  <a:schemeClr val="bg1"/>
                </a:solidFill>
                <a:latin typeface="微軟正黑體" panose="020B0604030504040204" pitchFamily="34" charset="-120"/>
                <a:ea typeface="微軟正黑體" panose="020B0604030504040204" pitchFamily="34" charset="-120"/>
              </a:rPr>
              <a:t>610</a:t>
            </a:r>
            <a:r>
              <a:rPr lang="zh-TW" altLang="en-US" sz="2000" b="1" smtClean="0">
                <a:solidFill>
                  <a:schemeClr val="bg1"/>
                </a:solidFill>
                <a:latin typeface="微軟正黑體" panose="020B0604030504040204" pitchFamily="34" charset="-120"/>
                <a:ea typeface="微軟正黑體" panose="020B0604030504040204" pitchFamily="34" charset="-120"/>
              </a:rPr>
              <a:t>头子央求老郑，说只进屋看一看，老郑允许</a:t>
            </a:r>
            <a:r>
              <a:rPr lang="en-US" altLang="zh-TW" sz="2000" b="1" smtClean="0">
                <a:solidFill>
                  <a:schemeClr val="bg1"/>
                </a:solidFill>
                <a:latin typeface="微軟正黑體" panose="020B0604030504040204" pitchFamily="34" charset="-120"/>
                <a:ea typeface="微軟正黑體" panose="020B0604030504040204" pitchFamily="34" charset="-120"/>
              </a:rPr>
              <a:t>610</a:t>
            </a:r>
            <a:r>
              <a:rPr lang="zh-TW" altLang="en-US" sz="2000" b="1" smtClean="0">
                <a:solidFill>
                  <a:schemeClr val="bg1"/>
                </a:solidFill>
                <a:latin typeface="微軟正黑體" panose="020B0604030504040204" pitchFamily="34" charset="-120"/>
                <a:ea typeface="微軟正黑體" panose="020B0604030504040204" pitchFamily="34" charset="-120"/>
              </a:rPr>
              <a:t>头子一人进入，其他人不许动。</a:t>
            </a:r>
            <a:endParaRPr lang="en-US" altLang="zh-TW" sz="2000" b="1" dirty="0" smtClean="0">
              <a:solidFill>
                <a:schemeClr val="bg1"/>
              </a:solidFill>
              <a:latin typeface="微軟正黑體" panose="020B0604030504040204" pitchFamily="34" charset="-120"/>
              <a:ea typeface="微軟正黑體" panose="020B0604030504040204" pitchFamily="34" charset="-120"/>
            </a:endParaRPr>
          </a:p>
          <a:p>
            <a:r>
              <a:rPr lang="zh-TW" altLang="en-US" sz="2000" b="1" smtClean="0">
                <a:solidFill>
                  <a:schemeClr val="bg1"/>
                </a:solidFill>
                <a:latin typeface="微軟正黑體" panose="020B0604030504040204" pitchFamily="34" charset="-120"/>
                <a:ea typeface="微軟正黑體" panose="020B0604030504040204" pitchFamily="34" charset="-120"/>
              </a:rPr>
              <a:t>进屋后面对大法师尊法像，老郑正告</a:t>
            </a:r>
            <a:r>
              <a:rPr lang="en-US" altLang="zh-TW" sz="2000" b="1" smtClean="0">
                <a:solidFill>
                  <a:schemeClr val="bg1"/>
                </a:solidFill>
                <a:latin typeface="微軟正黑體" panose="020B0604030504040204" pitchFamily="34" charset="-120"/>
                <a:ea typeface="微軟正黑體" panose="020B0604030504040204" pitchFamily="34" charset="-120"/>
              </a:rPr>
              <a:t>610</a:t>
            </a:r>
            <a:r>
              <a:rPr lang="zh-TW" altLang="en-US" sz="2000" b="1" smtClean="0">
                <a:solidFill>
                  <a:schemeClr val="bg1"/>
                </a:solidFill>
                <a:latin typeface="微軟正黑體" panose="020B0604030504040204" pitchFamily="34" charset="-120"/>
                <a:ea typeface="微軟正黑體" panose="020B0604030504040204" pitchFamily="34" charset="-120"/>
              </a:rPr>
              <a:t>头子：</a:t>
            </a:r>
            <a:r>
              <a:rPr lang="zh-TW" altLang="en-US" sz="2000" b="1" smtClean="0">
                <a:solidFill>
                  <a:srgbClr val="FFFF00"/>
                </a:solidFill>
                <a:latin typeface="微軟正黑體" panose="020B0604030504040204" pitchFamily="34" charset="-120"/>
                <a:ea typeface="微軟正黑體" panose="020B0604030504040204" pitchFamily="34" charset="-120"/>
              </a:rPr>
              <a:t>「这是我们的师父，你现在赎罪还来的</a:t>
            </a:r>
            <a:r>
              <a:rPr lang="zh-TW" altLang="en-US" sz="2000" b="1" dirty="0" smtClean="0">
                <a:solidFill>
                  <a:srgbClr val="FFFF00"/>
                </a:solidFill>
                <a:latin typeface="微軟正黑體" panose="020B0604030504040204" pitchFamily="34" charset="-120"/>
                <a:ea typeface="微軟正黑體" panose="020B0604030504040204" pitchFamily="34" charset="-120"/>
              </a:rPr>
              <a:t>及</a:t>
            </a:r>
            <a:r>
              <a:rPr lang="zh-TW" altLang="en-US" sz="2000" b="1" dirty="0">
                <a:solidFill>
                  <a:srgbClr val="FFFF00"/>
                </a:solidFill>
                <a:latin typeface="微軟正黑體" panose="020B0604030504040204" pitchFamily="34" charset="-120"/>
                <a:ea typeface="微軟正黑體" panose="020B0604030504040204" pitchFamily="34" charset="-120"/>
              </a:rPr>
              <a:t>。</a:t>
            </a:r>
            <a:r>
              <a:rPr lang="zh-TW" altLang="en-US" sz="2000" b="1" dirty="0" smtClean="0">
                <a:solidFill>
                  <a:srgbClr val="FFFF00"/>
                </a:solidFill>
                <a:latin typeface="微軟正黑體" panose="020B0604030504040204" pitchFamily="34" charset="-120"/>
                <a:ea typeface="微軟正黑體" panose="020B0604030504040204" pitchFamily="34" charset="-120"/>
              </a:rPr>
              <a:t>」</a:t>
            </a:r>
            <a:endParaRPr lang="en-US" altLang="zh-TW" sz="2000" b="1" dirty="0" smtClean="0">
              <a:solidFill>
                <a:srgbClr val="FFFF00"/>
              </a:solidFill>
              <a:latin typeface="微軟正黑體" panose="020B0604030504040204" pitchFamily="34" charset="-120"/>
              <a:ea typeface="微軟正黑體" panose="020B0604030504040204" pitchFamily="34" charset="-120"/>
            </a:endParaRPr>
          </a:p>
          <a:p>
            <a:r>
              <a:rPr lang="en-US" altLang="zh-TW" sz="2000" b="1" smtClean="0">
                <a:solidFill>
                  <a:schemeClr val="bg1"/>
                </a:solidFill>
                <a:latin typeface="微軟正黑體" panose="020B0604030504040204" pitchFamily="34" charset="-120"/>
                <a:ea typeface="微軟正黑體" panose="020B0604030504040204" pitchFamily="34" charset="-120"/>
              </a:rPr>
              <a:t>610</a:t>
            </a:r>
            <a:r>
              <a:rPr lang="zh-TW" altLang="en-US" sz="2000" b="1" smtClean="0">
                <a:solidFill>
                  <a:schemeClr val="bg1"/>
                </a:solidFill>
                <a:latin typeface="微軟正黑體" panose="020B0604030504040204" pitchFamily="34" charset="-120"/>
                <a:ea typeface="微軟正黑體" panose="020B0604030504040204" pitchFamily="34" charset="-120"/>
              </a:rPr>
              <a:t>头子当即跪下忏悔道：</a:t>
            </a:r>
            <a:r>
              <a:rPr lang="zh-TW" altLang="en-US" sz="2000" b="1" smtClean="0">
                <a:solidFill>
                  <a:srgbClr val="FFFF00"/>
                </a:solidFill>
                <a:latin typeface="微軟正黑體" panose="020B0604030504040204" pitchFamily="34" charset="-120"/>
                <a:ea typeface="微軟正黑體" panose="020B0604030504040204" pitchFamily="34" charset="-120"/>
              </a:rPr>
              <a:t>「李大师啊，我终于有机会向您赎罪」</a:t>
            </a:r>
            <a:r>
              <a:rPr lang="zh-TW" altLang="en-US" sz="2000" b="1" smtClean="0">
                <a:solidFill>
                  <a:schemeClr val="bg1"/>
                </a:solidFill>
                <a:latin typeface="微軟正黑體" panose="020B0604030504040204" pitchFamily="34" charset="-120"/>
                <a:ea typeface="微軟正黑體" panose="020B0604030504040204" pitchFamily="34" charset="-120"/>
              </a:rPr>
              <a:t>。</a:t>
            </a:r>
            <a:endParaRPr lang="en-US" altLang="zh-TW" sz="2000" b="1" dirty="0" smtClean="0">
              <a:solidFill>
                <a:schemeClr val="bg1"/>
              </a:solidFill>
              <a:latin typeface="微軟正黑體" panose="020B0604030504040204" pitchFamily="34" charset="-120"/>
              <a:ea typeface="微軟正黑體" panose="020B0604030504040204" pitchFamily="34" charset="-120"/>
            </a:endParaRPr>
          </a:p>
          <a:p>
            <a:r>
              <a:rPr lang="zh-TW" altLang="en-US" sz="2000" b="1" smtClean="0">
                <a:solidFill>
                  <a:schemeClr val="bg1"/>
                </a:solidFill>
                <a:latin typeface="微軟正黑體" panose="020B0604030504040204" pitchFamily="34" charset="-120"/>
                <a:ea typeface="微軟正黑體" panose="020B0604030504040204" pitchFamily="34" charset="-120"/>
              </a:rPr>
              <a:t>之后警察</a:t>
            </a:r>
            <a:r>
              <a:rPr lang="zh-TW" altLang="en-US" sz="2000" b="1" dirty="0">
                <a:solidFill>
                  <a:schemeClr val="bg1"/>
                </a:solidFill>
                <a:latin typeface="微軟正黑體" panose="020B0604030504040204" pitchFamily="34" charset="-120"/>
                <a:ea typeface="微軟正黑體" panose="020B0604030504040204" pitchFamily="34" charset="-120"/>
              </a:rPr>
              <a:t>全部撤走。</a:t>
            </a:r>
          </a:p>
        </p:txBody>
      </p:sp>
      <p:sp>
        <p:nvSpPr>
          <p:cNvPr id="3" name="矩形 2"/>
          <p:cNvSpPr/>
          <p:nvPr/>
        </p:nvSpPr>
        <p:spPr>
          <a:xfrm>
            <a:off x="-27451" y="19136"/>
            <a:ext cx="4959491" cy="861774"/>
          </a:xfrm>
          <a:prstGeom prst="rect">
            <a:avLst/>
          </a:prstGeom>
        </p:spPr>
        <p:txBody>
          <a:bodyPr wrap="square">
            <a:spAutoFit/>
          </a:bodyPr>
          <a:lstStyle/>
          <a:p>
            <a:r>
              <a:rPr lang="en-US" altLang="zh-TW" sz="2800" b="1" dirty="0" smtClean="0">
                <a:solidFill>
                  <a:srgbClr val="FFFF00"/>
                </a:solidFill>
                <a:latin typeface="微軟正黑體" panose="020B0604030504040204" pitchFamily="34" charset="-120"/>
                <a:ea typeface="微軟正黑體" panose="020B0604030504040204" pitchFamily="34" charset="-120"/>
              </a:rPr>
              <a:t>2.</a:t>
            </a:r>
            <a:r>
              <a:rPr lang="en-US" altLang="zh-TW" sz="2800" b="1" dirty="0">
                <a:solidFill>
                  <a:srgbClr val="FFFF00"/>
                </a:solidFill>
                <a:latin typeface="微軟正黑體" panose="020B0604030504040204" pitchFamily="34" charset="-120"/>
                <a:ea typeface="微軟正黑體" panose="020B0604030504040204" pitchFamily="34" charset="-120"/>
              </a:rPr>
              <a:t> </a:t>
            </a:r>
            <a:r>
              <a:rPr lang="en-US" altLang="zh-TW" sz="2400" b="1">
                <a:solidFill>
                  <a:srgbClr val="FFFF00"/>
                </a:solidFill>
                <a:latin typeface="微軟正黑體" panose="020B0604030504040204" pitchFamily="34" charset="-120"/>
                <a:ea typeface="微軟正黑體" panose="020B0604030504040204" pitchFamily="34" charset="-120"/>
              </a:rPr>
              <a:t>【</a:t>
            </a:r>
            <a:r>
              <a:rPr lang="zh-TW" altLang="en-US" sz="2400" b="1" smtClean="0">
                <a:solidFill>
                  <a:srgbClr val="FFFF00"/>
                </a:solidFill>
                <a:latin typeface="微軟正黑體" panose="020B0604030504040204" pitchFamily="34" charset="-120"/>
                <a:ea typeface="微軟正黑體" panose="020B0604030504040204" pitchFamily="34" charset="-120"/>
              </a:rPr>
              <a:t>明慧网</a:t>
            </a:r>
            <a:r>
              <a:rPr lang="en-US" altLang="zh-TW" sz="2400" b="1" smtClean="0">
                <a:solidFill>
                  <a:srgbClr val="FFFF00"/>
                </a:solidFill>
                <a:latin typeface="微軟正黑體" panose="020B0604030504040204" pitchFamily="34" charset="-120"/>
                <a:ea typeface="微軟正黑體" panose="020B0604030504040204" pitchFamily="34" charset="-120"/>
              </a:rPr>
              <a:t>-</a:t>
            </a:r>
            <a:r>
              <a:rPr lang="zh-TW" altLang="en-US" sz="2400" b="1" smtClean="0">
                <a:solidFill>
                  <a:srgbClr val="FFFF00"/>
                </a:solidFill>
                <a:latin typeface="微軟正黑體" panose="020B0604030504040204" pitchFamily="34" charset="-120"/>
                <a:ea typeface="微軟正黑體" panose="020B0604030504040204" pitchFamily="34" charset="-120"/>
              </a:rPr>
              <a:t>油画</a:t>
            </a:r>
            <a:r>
              <a:rPr lang="en-US" altLang="zh-TW" sz="2400" b="1" smtClean="0">
                <a:solidFill>
                  <a:srgbClr val="FFFF00"/>
                </a:solidFill>
                <a:latin typeface="微軟正黑體" panose="020B0604030504040204" pitchFamily="34" charset="-120"/>
                <a:ea typeface="微軟正黑體" panose="020B0604030504040204" pitchFamily="34" charset="-120"/>
              </a:rPr>
              <a:t>】</a:t>
            </a:r>
            <a:endParaRPr lang="en-US" altLang="zh-TW" sz="2400" b="1" dirty="0" smtClean="0">
              <a:solidFill>
                <a:srgbClr val="FFFF00"/>
              </a:solidFill>
              <a:latin typeface="微軟正黑體" panose="020B0604030504040204" pitchFamily="34" charset="-120"/>
              <a:ea typeface="微軟正黑體" panose="020B0604030504040204" pitchFamily="34" charset="-120"/>
            </a:endParaRPr>
          </a:p>
          <a:p>
            <a:r>
              <a:rPr lang="zh-TW" altLang="en-US" sz="2200" b="1" smtClean="0">
                <a:solidFill>
                  <a:srgbClr val="FFFF00"/>
                </a:solidFill>
                <a:latin typeface="微軟正黑體" panose="020B0604030504040204" pitchFamily="34" charset="-120"/>
                <a:ea typeface="微軟正黑體" panose="020B0604030504040204" pitchFamily="34" charset="-120"/>
              </a:rPr>
              <a:t>这是我们的师父，你现在赎罪还来的</a:t>
            </a:r>
            <a:r>
              <a:rPr lang="zh-TW" altLang="en-US" sz="2200" b="1" dirty="0" smtClean="0">
                <a:solidFill>
                  <a:srgbClr val="FFFF00"/>
                </a:solidFill>
                <a:latin typeface="微軟正黑體" panose="020B0604030504040204" pitchFamily="34" charset="-120"/>
                <a:ea typeface="微軟正黑體" panose="020B0604030504040204" pitchFamily="34" charset="-120"/>
              </a:rPr>
              <a:t>及</a:t>
            </a:r>
            <a:endParaRPr lang="zh-TW" altLang="en-US" sz="2200" b="1" dirty="0">
              <a:solidFill>
                <a:srgbClr val="FFFF00"/>
              </a:solidFill>
              <a:latin typeface="微軟正黑體" panose="020B0604030504040204" pitchFamily="34" charset="-120"/>
              <a:ea typeface="微軟正黑體" panose="020B0604030504040204" pitchFamily="34" charset="-120"/>
            </a:endParaRPr>
          </a:p>
        </p:txBody>
      </p:sp>
      <p:pic>
        <p:nvPicPr>
          <p:cNvPr id="2050" name="Picture 2" descr="D:\C槽設定檔\新增資料夾 (5)\明慧網(圖畫)\油畫：這是我們的師父，你現在贖罪還來的及.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56860" y="0"/>
            <a:ext cx="4287140" cy="65209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17387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矩形 10"/>
          <p:cNvSpPr txBox="1"/>
          <p:nvPr/>
        </p:nvSpPr>
        <p:spPr>
          <a:xfrm>
            <a:off x="264403" y="1045723"/>
            <a:ext cx="8640961" cy="60016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defRPr sz="2200" b="1">
                <a:latin typeface="微軟正黑體"/>
                <a:ea typeface="微軟正黑體"/>
                <a:cs typeface="微軟正黑體"/>
                <a:sym typeface="微軟正黑體"/>
              </a:defRPr>
            </a:pPr>
            <a:r>
              <a:rPr dirty="0" err="1" smtClean="0">
                <a:latin typeface="微軟正黑體" panose="020B0604030504040204" pitchFamily="34" charset="-120"/>
                <a:ea typeface="微軟正黑體" panose="020B0604030504040204" pitchFamily="34" charset="-120"/>
                <a:cs typeface="Heiti TC Light"/>
              </a:rPr>
              <a:t>单位</a:t>
            </a:r>
            <a:r>
              <a:rPr dirty="0" smtClean="0">
                <a:latin typeface="微軟正黑體" panose="020B0604030504040204" pitchFamily="34" charset="-120"/>
                <a:ea typeface="微軟正黑體" panose="020B0604030504040204" pitchFamily="34" charset="-120"/>
                <a:cs typeface="Heiti TC Light"/>
              </a:rPr>
              <a:t>：</a:t>
            </a:r>
            <a:r>
              <a:rPr lang="zh-TW" altLang="en-US" dirty="0" smtClean="0">
                <a:latin typeface="微軟正黑體" panose="020B0604030504040204" pitchFamily="34" charset="-120"/>
                <a:ea typeface="微軟正黑體" panose="020B0604030504040204" pitchFamily="34" charset="-120"/>
                <a:cs typeface="Heiti TC Light"/>
              </a:rPr>
              <a:t>咸阳</a:t>
            </a:r>
            <a:r>
              <a:rPr lang="ja-JP" altLang="en-US" sz="2000" b="1" dirty="0" smtClean="0">
                <a:latin typeface="微軟正黑體" panose="020B0604030504040204" pitchFamily="34" charset="-120"/>
                <a:ea typeface="微軟正黑體" panose="020B0604030504040204" pitchFamily="34" charset="-120"/>
                <a:cs typeface="Heiti TC Light"/>
                <a:sym typeface="微軟正黑體"/>
              </a:rPr>
              <a:t>日报法制周刊 </a:t>
            </a:r>
            <a:endParaRPr lang="en-US" altLang="ja-JP" sz="2000" b="1" dirty="0" smtClean="0">
              <a:latin typeface="微軟正黑體" panose="020B0604030504040204" pitchFamily="34" charset="-120"/>
              <a:ea typeface="微軟正黑體" panose="020B0604030504040204" pitchFamily="34" charset="-120"/>
              <a:cs typeface="Heiti TC Light"/>
              <a:sym typeface="微軟正黑體"/>
            </a:endParaRPr>
          </a:p>
          <a:p>
            <a:pPr>
              <a:defRPr sz="2200" b="1">
                <a:latin typeface="微軟正黑體"/>
                <a:ea typeface="微軟正黑體"/>
                <a:cs typeface="微軟正黑體"/>
                <a:sym typeface="微軟正黑體"/>
              </a:defRPr>
            </a:pPr>
            <a:endParaRPr lang="en-US" altLang="zh-TW" sz="2000" b="1" dirty="0" smtClean="0">
              <a:latin typeface="微軟正黑體" panose="020B0604030504040204" pitchFamily="34" charset="-120"/>
              <a:ea typeface="微軟正黑體" panose="020B0604030504040204" pitchFamily="34" charset="-120"/>
              <a:cs typeface="Heiti TC Light"/>
              <a:sym typeface="微軟正黑體"/>
            </a:endParaRPr>
          </a:p>
          <a:p>
            <a:pPr>
              <a:defRPr sz="2200" b="1">
                <a:latin typeface="微軟正黑體"/>
                <a:ea typeface="微軟正黑體"/>
                <a:cs typeface="微軟正黑體"/>
                <a:sym typeface="微軟正黑體"/>
              </a:defRPr>
            </a:pPr>
            <a:r>
              <a:rPr lang="zh-TW" altLang="en-US" sz="2200" dirty="0" smtClean="0">
                <a:latin typeface="微軟正黑體" panose="020B0604030504040204" pitchFamily="34" charset="-120"/>
                <a:ea typeface="微軟正黑體" panose="020B0604030504040204" pitchFamily="34" charset="-120"/>
                <a:cs typeface="Heiti TC Light"/>
              </a:rPr>
              <a:t>情况</a:t>
            </a:r>
            <a:r>
              <a:rPr lang="zh-TW" altLang="en-US" sz="2000" dirty="0" smtClean="0">
                <a:latin typeface="微軟正黑體" panose="020B0604030504040204" pitchFamily="34" charset="-120"/>
                <a:ea typeface="微軟正黑體" panose="020B0604030504040204" pitchFamily="34" charset="-120"/>
                <a:cs typeface="Heiti TC Light"/>
              </a:rPr>
              <a:t>：于</a:t>
            </a:r>
            <a:r>
              <a:rPr lang="en-US" altLang="zh-TW" sz="2000" b="1" dirty="0" smtClean="0">
                <a:solidFill>
                  <a:srgbClr val="FF0000"/>
                </a:solidFill>
                <a:latin typeface="微軟正黑體" panose="020B0604030504040204" pitchFamily="34" charset="-120"/>
                <a:ea typeface="微軟正黑體" panose="020B0604030504040204" pitchFamily="34" charset="-120"/>
                <a:cs typeface="Heiti TC Light"/>
              </a:rPr>
              <a:t>2017</a:t>
            </a:r>
            <a:r>
              <a:rPr lang="zh-TW" altLang="en-US" sz="2000" b="1" dirty="0" smtClean="0">
                <a:solidFill>
                  <a:srgbClr val="FF0000"/>
                </a:solidFill>
                <a:latin typeface="微軟正黑體" panose="020B0604030504040204" pitchFamily="34" charset="-120"/>
                <a:ea typeface="微軟正黑體" panose="020B0604030504040204" pitchFamily="34" charset="-120"/>
                <a:cs typeface="Heiti TC Light"/>
              </a:rPr>
              <a:t>年</a:t>
            </a:r>
            <a:r>
              <a:rPr lang="en-US" altLang="zh-TW" sz="2000" b="1" dirty="0" smtClean="0">
                <a:solidFill>
                  <a:srgbClr val="FF0000"/>
                </a:solidFill>
                <a:latin typeface="微軟正黑體" panose="020B0604030504040204" pitchFamily="34" charset="-120"/>
                <a:ea typeface="微軟正黑體" panose="020B0604030504040204" pitchFamily="34" charset="-120"/>
                <a:cs typeface="Heiti TC Light"/>
              </a:rPr>
              <a:t>7</a:t>
            </a:r>
            <a:r>
              <a:rPr lang="zh-TW" altLang="en-US" sz="2000" b="1" dirty="0" smtClean="0">
                <a:solidFill>
                  <a:srgbClr val="FF0000"/>
                </a:solidFill>
                <a:latin typeface="微軟正黑體" panose="020B0604030504040204" pitchFamily="34" charset="-120"/>
                <a:ea typeface="微軟正黑體" panose="020B0604030504040204" pitchFamily="34" charset="-120"/>
                <a:cs typeface="Heiti TC Light"/>
              </a:rPr>
              <a:t>年</a:t>
            </a:r>
            <a:r>
              <a:rPr lang="en-US" altLang="zh-TW" sz="2000" b="1" dirty="0" smtClean="0">
                <a:solidFill>
                  <a:srgbClr val="FF0000"/>
                </a:solidFill>
                <a:latin typeface="微軟正黑體" panose="020B0604030504040204" pitchFamily="34" charset="-120"/>
                <a:ea typeface="微軟正黑體" panose="020B0604030504040204" pitchFamily="34" charset="-120"/>
                <a:cs typeface="Heiti TC Light"/>
              </a:rPr>
              <a:t>28</a:t>
            </a:r>
            <a:r>
              <a:rPr lang="zh-TW" altLang="en-US" sz="2000" b="1" dirty="0" smtClean="0">
                <a:solidFill>
                  <a:srgbClr val="FF0000"/>
                </a:solidFill>
                <a:latin typeface="微軟正黑體" panose="020B0604030504040204" pitchFamily="34" charset="-120"/>
                <a:ea typeface="微軟正黑體" panose="020B0604030504040204" pitchFamily="34" charset="-120"/>
                <a:cs typeface="Heiti TC Light"/>
              </a:rPr>
              <a:t>日</a:t>
            </a:r>
            <a:r>
              <a:rPr lang="zh-TW" altLang="en-US" sz="2000" dirty="0" smtClean="0">
                <a:latin typeface="微軟正黑體" panose="020B0604030504040204" pitchFamily="34" charset="-120"/>
                <a:ea typeface="微軟正黑體" panose="020B0604030504040204" pitchFamily="34" charset="-120"/>
                <a:cs typeface="Heiti TC Light"/>
              </a:rPr>
              <a:t>第</a:t>
            </a:r>
            <a:r>
              <a:rPr lang="en-US" altLang="zh-TW" sz="2000" dirty="0" smtClean="0">
                <a:latin typeface="微軟正黑體" panose="020B0604030504040204" pitchFamily="34" charset="-120"/>
                <a:ea typeface="微軟正黑體" panose="020B0604030504040204" pitchFamily="34" charset="-120"/>
                <a:cs typeface="Heiti TC Light"/>
              </a:rPr>
              <a:t>4</a:t>
            </a:r>
            <a:r>
              <a:rPr lang="zh-TW" altLang="en-US" sz="2000" dirty="0" smtClean="0">
                <a:latin typeface="微軟正黑體" panose="020B0604030504040204" pitchFamily="34" charset="-120"/>
                <a:ea typeface="微軟正黑體" panose="020B0604030504040204" pitchFamily="34" charset="-120"/>
                <a:cs typeface="Heiti TC Light"/>
              </a:rPr>
              <a:t>版刊登恶毒攻击大法文章</a:t>
            </a:r>
          </a:p>
          <a:p>
            <a:pPr>
              <a:defRPr sz="2200" b="1">
                <a:latin typeface="微軟正黑體"/>
                <a:ea typeface="微軟正黑體"/>
                <a:cs typeface="微軟正黑體"/>
                <a:sym typeface="微軟正黑體"/>
              </a:defRPr>
            </a:pPr>
            <a:endParaRPr lang="en-US" altLang="zh-TW" sz="2000" b="1" dirty="0" smtClean="0">
              <a:latin typeface="微軟正黑體" panose="020B0604030504040204" pitchFamily="34" charset="-120"/>
              <a:ea typeface="微軟正黑體" panose="020B0604030504040204" pitchFamily="34" charset="-120"/>
              <a:cs typeface="Heiti TC Light"/>
              <a:sym typeface="微軟正黑體"/>
            </a:endParaRPr>
          </a:p>
          <a:p>
            <a:pPr>
              <a:defRPr sz="2200" b="1">
                <a:latin typeface="微軟正黑體"/>
                <a:ea typeface="微軟正黑體"/>
                <a:cs typeface="微軟正黑體"/>
                <a:sym typeface="微軟正黑體"/>
              </a:defRPr>
            </a:pPr>
            <a:r>
              <a:rPr lang="zh-TW" altLang="en-US" sz="2000" b="1" dirty="0" smtClean="0">
                <a:latin typeface="微軟正黑體" panose="020B0604030504040204" pitchFamily="34" charset="-120"/>
                <a:ea typeface="微軟正黑體" panose="020B0604030504040204" pitchFamily="34" charset="-120"/>
                <a:cs typeface="Heiti TC Light"/>
                <a:sym typeface="微軟正黑體"/>
              </a:rPr>
              <a:t>            </a:t>
            </a:r>
            <a:r>
              <a:rPr lang="zh-TW" altLang="en-US" sz="2000" dirty="0" smtClean="0">
                <a:latin typeface="微軟正黑體" panose="020B0604030504040204" pitchFamily="34" charset="-120"/>
                <a:ea typeface="微軟正黑體" panose="020B0604030504040204" pitchFamily="34" charset="-120"/>
                <a:cs typeface="Heiti TC Light"/>
                <a:sym typeface="微軟正黑體"/>
              </a:rPr>
              <a:t>这篇</a:t>
            </a:r>
            <a:r>
              <a:rPr lang="zh-TW" altLang="zh-TW" sz="2200" dirty="0" smtClean="0">
                <a:sym typeface="微軟正黑體"/>
              </a:rPr>
              <a:t>文章讲到「九评」和「三退」，</a:t>
            </a:r>
            <a:r>
              <a:rPr lang="zh-TW" altLang="zh-TW" sz="2200" dirty="0" smtClean="0">
                <a:solidFill>
                  <a:srgbClr val="FF0000"/>
                </a:solidFill>
                <a:sym typeface="微軟正黑體"/>
              </a:rPr>
              <a:t>说这是「搞政治」</a:t>
            </a:r>
            <a:r>
              <a:rPr lang="zh-TW" altLang="zh-TW" sz="2200" dirty="0" smtClean="0">
                <a:sym typeface="微軟正黑體"/>
              </a:rPr>
              <a:t>，</a:t>
            </a:r>
            <a:endParaRPr lang="en-US" altLang="zh-TW" sz="2200" dirty="0" smtClean="0">
              <a:sym typeface="微軟正黑體"/>
            </a:endParaRPr>
          </a:p>
          <a:p>
            <a:pPr>
              <a:defRPr sz="2200" b="1">
                <a:latin typeface="微軟正黑體"/>
                <a:ea typeface="微軟正黑體"/>
                <a:cs typeface="微軟正黑體"/>
                <a:sym typeface="微軟正黑體"/>
              </a:defRPr>
            </a:pPr>
            <a:r>
              <a:rPr lang="zh-TW" altLang="en-US" sz="2200" dirty="0" smtClean="0">
                <a:sym typeface="微軟正黑體"/>
              </a:rPr>
              <a:t>           </a:t>
            </a:r>
            <a:r>
              <a:rPr lang="zh-TW" altLang="zh-TW" sz="2200" dirty="0" smtClean="0">
                <a:sym typeface="微軟正黑體"/>
              </a:rPr>
              <a:t>还造谣把法轮功和「疆独」、「藏独」、「台独」联系在一起。</a:t>
            </a:r>
            <a:endParaRPr lang="en-US" altLang="zh-TW" sz="2200" dirty="0" smtClean="0">
              <a:sym typeface="微軟正黑體"/>
            </a:endParaRPr>
          </a:p>
          <a:p>
            <a:pPr>
              <a:defRPr sz="2200" b="1">
                <a:latin typeface="微軟正黑體"/>
                <a:ea typeface="微軟正黑體"/>
                <a:cs typeface="微軟正黑體"/>
                <a:sym typeface="微軟正黑體"/>
              </a:defRPr>
            </a:pPr>
            <a:endParaRPr lang="en-US" altLang="zh-TW" sz="2200" b="1" dirty="0">
              <a:sym typeface="微軟正黑體"/>
            </a:endParaRPr>
          </a:p>
          <a:p>
            <a:pPr>
              <a:defRPr sz="2200" b="1">
                <a:latin typeface="微軟正黑體"/>
                <a:ea typeface="微軟正黑體"/>
                <a:cs typeface="微軟正黑體"/>
                <a:sym typeface="微軟正黑體"/>
              </a:defRPr>
            </a:pPr>
            <a:r>
              <a:rPr lang="zh-TW" altLang="en-US" sz="2200" dirty="0" smtClean="0">
                <a:sym typeface="微軟正黑體"/>
              </a:rPr>
              <a:t>           </a:t>
            </a:r>
            <a:r>
              <a:rPr lang="zh-CN" altLang="zh-TW" sz="2200" dirty="0" smtClean="0">
                <a:sym typeface="微軟正黑體"/>
              </a:rPr>
              <a:t>这篇文章来源自中共中央政法委</a:t>
            </a:r>
            <a:r>
              <a:rPr lang="en-US" altLang="zh-TW" sz="2200" dirty="0" smtClean="0">
                <a:sym typeface="微軟正黑體"/>
              </a:rPr>
              <a:t>“610”</a:t>
            </a:r>
            <a:r>
              <a:rPr lang="zh-CN" altLang="zh-TW" sz="2200" dirty="0" smtClean="0">
                <a:sym typeface="微軟正黑體"/>
              </a:rPr>
              <a:t>办公室主办的</a:t>
            </a:r>
            <a:endParaRPr lang="en-US" altLang="zh-CN" sz="2200" dirty="0" smtClean="0">
              <a:sym typeface="微軟正黑體"/>
            </a:endParaRPr>
          </a:p>
          <a:p>
            <a:pPr>
              <a:defRPr sz="2200" b="1">
                <a:latin typeface="微軟正黑體"/>
                <a:ea typeface="微軟正黑體"/>
                <a:cs typeface="微軟正黑體"/>
                <a:sym typeface="微軟正黑體"/>
              </a:defRPr>
            </a:pPr>
            <a:r>
              <a:rPr lang="zh-TW" altLang="en-US" sz="2200" dirty="0" smtClean="0">
                <a:sym typeface="微軟正黑體"/>
              </a:rPr>
              <a:t>           </a:t>
            </a:r>
            <a:r>
              <a:rPr lang="zh-CN" altLang="zh-TW" sz="2200" dirty="0" smtClean="0">
                <a:sym typeface="微軟正黑體"/>
              </a:rPr>
              <a:t>专门诬蔑和攻击法轮功的</a:t>
            </a:r>
            <a:r>
              <a:rPr lang="zh-CN" altLang="zh-TW" sz="2200" dirty="0" smtClean="0">
                <a:solidFill>
                  <a:srgbClr val="FF0000"/>
                </a:solidFill>
                <a:sym typeface="微軟正黑體"/>
              </a:rPr>
              <a:t>《凯风网》</a:t>
            </a:r>
            <a:endParaRPr lang="en-US" altLang="zh-CN" sz="2200" dirty="0" smtClean="0">
              <a:solidFill>
                <a:srgbClr val="FF0000"/>
              </a:solidFill>
              <a:sym typeface="微軟正黑體"/>
            </a:endParaRPr>
          </a:p>
          <a:p>
            <a:pPr>
              <a:defRPr sz="2200" b="1">
                <a:latin typeface="微軟正黑體"/>
                <a:ea typeface="微軟正黑體"/>
                <a:cs typeface="微軟正黑體"/>
                <a:sym typeface="微軟正黑體"/>
              </a:defRPr>
            </a:pPr>
            <a:r>
              <a:rPr lang="zh-TW" altLang="en-US" sz="2200" dirty="0" smtClean="0">
                <a:sym typeface="微軟正黑體"/>
              </a:rPr>
              <a:t>           </a:t>
            </a:r>
            <a:r>
              <a:rPr lang="zh-CN" altLang="zh-TW" sz="2200" dirty="0" smtClean="0">
                <a:solidFill>
                  <a:srgbClr val="FF0000"/>
                </a:solidFill>
                <a:sym typeface="微軟正黑體"/>
              </a:rPr>
              <a:t>咸阳日报</a:t>
            </a:r>
            <a:r>
              <a:rPr lang="zh-TW" altLang="en-US" sz="2200" dirty="0" smtClean="0">
                <a:solidFill>
                  <a:srgbClr val="FF0000"/>
                </a:solidFill>
                <a:sym typeface="微軟正黑體"/>
              </a:rPr>
              <a:t>已经不是</a:t>
            </a:r>
            <a:r>
              <a:rPr lang="zh-CN" altLang="zh-TW" sz="2200" dirty="0" smtClean="0">
                <a:solidFill>
                  <a:srgbClr val="FF0000"/>
                </a:solidFill>
                <a:sym typeface="微軟正黑體"/>
              </a:rPr>
              <a:t>第一次配合</a:t>
            </a:r>
            <a:r>
              <a:rPr lang="en-US" altLang="zh-TW" sz="2200" dirty="0" smtClean="0">
                <a:solidFill>
                  <a:srgbClr val="FF0000"/>
                </a:solidFill>
                <a:sym typeface="微軟正黑體"/>
              </a:rPr>
              <a:t>“610”</a:t>
            </a:r>
            <a:r>
              <a:rPr lang="zh-CN" altLang="zh-TW" sz="2200" dirty="0" smtClean="0">
                <a:sym typeface="微軟正黑體"/>
              </a:rPr>
              <a:t>办公室污蔑法轮功，</a:t>
            </a:r>
            <a:endParaRPr lang="en-US" altLang="zh-CN" sz="2200" dirty="0" smtClean="0">
              <a:sym typeface="微軟正黑體"/>
            </a:endParaRPr>
          </a:p>
          <a:p>
            <a:pPr>
              <a:defRPr sz="2200" b="1">
                <a:latin typeface="微軟正黑體"/>
                <a:ea typeface="微軟正黑體"/>
                <a:cs typeface="微軟正黑體"/>
                <a:sym typeface="微軟正黑體"/>
              </a:defRPr>
            </a:pPr>
            <a:endParaRPr lang="en-US" dirty="0" smtClean="0">
              <a:latin typeface="微軟正黑體" panose="020B0604030504040204" pitchFamily="34" charset="-120"/>
              <a:ea typeface="微軟正黑體" panose="020B0604030504040204" pitchFamily="34" charset="-120"/>
              <a:cs typeface="Heiti TC Light"/>
            </a:endParaRPr>
          </a:p>
          <a:p>
            <a:pPr>
              <a:defRPr sz="2200" b="1">
                <a:latin typeface="微軟正黑體"/>
                <a:ea typeface="微軟正黑體"/>
                <a:cs typeface="微軟正黑體"/>
                <a:sym typeface="微軟正黑體"/>
              </a:defRPr>
            </a:pPr>
            <a:r>
              <a:rPr lang="zh-TW" altLang="en-US" dirty="0" smtClean="0">
                <a:latin typeface="微軟正黑體" panose="020B0604030504040204" pitchFamily="34" charset="-120"/>
                <a:ea typeface="微軟正黑體" panose="020B0604030504040204" pitchFamily="34" charset="-120"/>
                <a:cs typeface="Heiti TC Light"/>
              </a:rPr>
              <a:t>直接责任人：</a:t>
            </a:r>
            <a:endParaRPr lang="en-US" altLang="zh-TW" dirty="0" smtClean="0">
              <a:latin typeface="微軟正黑體" panose="020B0604030504040204" pitchFamily="34" charset="-120"/>
              <a:ea typeface="微軟正黑體" panose="020B0604030504040204" pitchFamily="34" charset="-120"/>
              <a:cs typeface="Heiti TC Light"/>
            </a:endParaRPr>
          </a:p>
          <a:p>
            <a:pPr>
              <a:defRPr sz="2200" b="1">
                <a:latin typeface="微軟正黑體"/>
                <a:ea typeface="微軟正黑體"/>
                <a:cs typeface="微軟正黑體"/>
                <a:sym typeface="微軟正黑體"/>
              </a:defRPr>
            </a:pPr>
            <a:endParaRPr lang="en-US" altLang="zh-TW" dirty="0" smtClean="0">
              <a:latin typeface="微軟正黑體" panose="020B0604030504040204" pitchFamily="34" charset="-120"/>
              <a:ea typeface="微軟正黑體" panose="020B0604030504040204" pitchFamily="34" charset="-120"/>
              <a:cs typeface="Heiti TC Light"/>
            </a:endParaRPr>
          </a:p>
          <a:p>
            <a:pPr>
              <a:defRPr sz="2200" b="1">
                <a:latin typeface="微軟正黑體"/>
                <a:ea typeface="微軟正黑體"/>
                <a:cs typeface="微軟正黑體"/>
                <a:sym typeface="微軟正黑體"/>
              </a:defRPr>
            </a:pPr>
            <a:r>
              <a:rPr lang="zh-CN" altLang="zh-TW" sz="2000" dirty="0" smtClean="0">
                <a:sym typeface="微軟正黑體"/>
              </a:rPr>
              <a:t>咸</a:t>
            </a:r>
            <a:r>
              <a:rPr lang="zh-CN" altLang="zh-TW" sz="2000" dirty="0">
                <a:sym typeface="微軟正黑體"/>
              </a:rPr>
              <a:t>阳日报社社</a:t>
            </a:r>
            <a:r>
              <a:rPr lang="zh-CN" altLang="zh-TW" sz="2000" dirty="0" smtClean="0">
                <a:sym typeface="微軟正黑體"/>
              </a:rPr>
              <a:t>长</a:t>
            </a:r>
            <a:r>
              <a:rPr lang="zh-TW" altLang="en-US" sz="2000" dirty="0" smtClean="0">
                <a:sym typeface="微軟正黑體"/>
              </a:rPr>
              <a:t>：</a:t>
            </a:r>
            <a:r>
              <a:rPr lang="zh-CN" altLang="zh-TW" sz="2000" b="1" dirty="0">
                <a:solidFill>
                  <a:srgbClr val="0070C0"/>
                </a:solidFill>
                <a:latin typeface="微軟正黑體" panose="020B0604030504040204" pitchFamily="34" charset="-120"/>
                <a:ea typeface="微軟正黑體" panose="020B0604030504040204" pitchFamily="34" charset="-120"/>
                <a:cs typeface="Heiti TC Light"/>
                <a:sym typeface="微軟正黑體"/>
              </a:rPr>
              <a:t>万晓林</a:t>
            </a:r>
            <a:endParaRPr lang="en-US" altLang="zh-TW" sz="2000" b="1" dirty="0">
              <a:solidFill>
                <a:srgbClr val="0070C0"/>
              </a:solidFill>
              <a:latin typeface="微軟正黑體" panose="020B0604030504040204" pitchFamily="34" charset="-120"/>
              <a:ea typeface="微軟正黑體" panose="020B0604030504040204" pitchFamily="34" charset="-120"/>
              <a:cs typeface="Heiti TC Light"/>
            </a:endParaRPr>
          </a:p>
          <a:p>
            <a:pPr>
              <a:defRPr sz="2200" b="1">
                <a:latin typeface="微軟正黑體"/>
                <a:ea typeface="微軟正黑體"/>
                <a:cs typeface="微軟正黑體"/>
                <a:sym typeface="微軟正黑體"/>
              </a:defRPr>
            </a:pPr>
            <a:r>
              <a:rPr lang="zh-TW" altLang="en-US" sz="2000" dirty="0" smtClean="0">
                <a:latin typeface="微軟正黑體" panose="020B0604030504040204" pitchFamily="34" charset="-120"/>
                <a:ea typeface="微軟正黑體" panose="020B0604030504040204" pitchFamily="34" charset="-120"/>
                <a:cs typeface="Heiti TC Light"/>
              </a:rPr>
              <a:t>责任编辑：</a:t>
            </a:r>
            <a:r>
              <a:rPr lang="zh-TW" altLang="en-US" sz="2000" dirty="0" smtClean="0">
                <a:solidFill>
                  <a:srgbClr val="0070C0"/>
                </a:solidFill>
                <a:latin typeface="微軟正黑體" panose="020B0604030504040204" pitchFamily="34" charset="-120"/>
                <a:ea typeface="微軟正黑體" panose="020B0604030504040204" pitchFamily="34" charset="-120"/>
                <a:cs typeface="Heiti TC Light"/>
              </a:rPr>
              <a:t>王鹏飞、程</a:t>
            </a:r>
            <a:r>
              <a:rPr lang="zh-TW" altLang="en-US" sz="2000" dirty="0">
                <a:solidFill>
                  <a:srgbClr val="0070C0"/>
                </a:solidFill>
                <a:latin typeface="微軟正黑體" panose="020B0604030504040204" pitchFamily="34" charset="-120"/>
                <a:ea typeface="微軟正黑體" panose="020B0604030504040204" pitchFamily="34" charset="-120"/>
                <a:cs typeface="Heiti TC Light"/>
              </a:rPr>
              <a:t>娟</a:t>
            </a:r>
            <a:r>
              <a:rPr lang="en-US" sz="2000" dirty="0">
                <a:latin typeface="微軟正黑體" panose="020B0604030504040204" pitchFamily="34" charset="-120"/>
                <a:ea typeface="微軟正黑體" panose="020B0604030504040204" pitchFamily="34" charset="-120"/>
                <a:cs typeface="Heiti TC Light"/>
              </a:rPr>
              <a:t>    </a:t>
            </a:r>
            <a:endParaRPr lang="en-US" sz="2000" dirty="0" smtClean="0">
              <a:latin typeface="微軟正黑體" panose="020B0604030504040204" pitchFamily="34" charset="-120"/>
              <a:ea typeface="微軟正黑體" panose="020B0604030504040204" pitchFamily="34" charset="-120"/>
              <a:cs typeface="Heiti TC Light"/>
            </a:endParaRPr>
          </a:p>
          <a:p>
            <a:pPr>
              <a:defRPr sz="2200" b="1">
                <a:latin typeface="微軟正黑體"/>
                <a:ea typeface="微軟正黑體"/>
                <a:cs typeface="微軟正黑體"/>
                <a:sym typeface="微軟正黑體"/>
              </a:defRPr>
            </a:pPr>
            <a:r>
              <a:rPr lang="zh-TW" altLang="en-US" sz="2000" dirty="0" smtClean="0">
                <a:latin typeface="微軟正黑體" panose="020B0604030504040204" pitchFamily="34" charset="-120"/>
                <a:ea typeface="微軟正黑體" panose="020B0604030504040204" pitchFamily="34" charset="-120"/>
                <a:cs typeface="Heiti TC Light"/>
              </a:rPr>
              <a:t>视觉编辑：</a:t>
            </a:r>
            <a:r>
              <a:rPr lang="zh-TW" altLang="en-US" sz="2000" dirty="0" smtClean="0">
                <a:solidFill>
                  <a:srgbClr val="0070C0"/>
                </a:solidFill>
                <a:latin typeface="微軟正黑體" panose="020B0604030504040204" pitchFamily="34" charset="-120"/>
                <a:ea typeface="微軟正黑體" panose="020B0604030504040204" pitchFamily="34" charset="-120"/>
                <a:cs typeface="Heiti TC Light"/>
              </a:rPr>
              <a:t>张鹤</a:t>
            </a:r>
            <a:r>
              <a:rPr lang="en-US" sz="2000" dirty="0" smtClean="0">
                <a:solidFill>
                  <a:srgbClr val="0070C0"/>
                </a:solidFill>
                <a:latin typeface="微軟正黑體" panose="020B0604030504040204" pitchFamily="34" charset="-120"/>
                <a:ea typeface="微軟正黑體" panose="020B0604030504040204" pitchFamily="34" charset="-120"/>
                <a:cs typeface="Heiti TC Light"/>
              </a:rPr>
              <a:t>  </a:t>
            </a:r>
          </a:p>
          <a:p>
            <a:pPr>
              <a:defRPr sz="2200" b="1">
                <a:latin typeface="微軟正黑體"/>
                <a:ea typeface="微軟正黑體"/>
                <a:cs typeface="微軟正黑體"/>
                <a:sym typeface="微軟正黑體"/>
              </a:defRPr>
            </a:pPr>
            <a:r>
              <a:rPr lang="zh-TW" altLang="en-US" sz="2000" dirty="0" smtClean="0">
                <a:latin typeface="微軟正黑體" panose="020B0604030504040204" pitchFamily="34" charset="-120"/>
                <a:ea typeface="微軟正黑體" panose="020B0604030504040204" pitchFamily="34" charset="-120"/>
                <a:cs typeface="Heiti TC Light"/>
              </a:rPr>
              <a:t>校对：</a:t>
            </a:r>
            <a:r>
              <a:rPr lang="zh-TW" altLang="en-US" sz="2000" dirty="0" smtClean="0">
                <a:solidFill>
                  <a:srgbClr val="0070C0"/>
                </a:solidFill>
                <a:latin typeface="微軟正黑體" panose="020B0604030504040204" pitchFamily="34" charset="-120"/>
                <a:ea typeface="微軟正黑體" panose="020B0604030504040204" pitchFamily="34" charset="-120"/>
                <a:cs typeface="Heiti TC Light"/>
              </a:rPr>
              <a:t>石莹</a:t>
            </a:r>
            <a:endParaRPr lang="en-US" sz="2000" dirty="0" smtClean="0">
              <a:latin typeface="微軟正黑體" panose="020B0604030504040204" pitchFamily="34" charset="-120"/>
              <a:ea typeface="微軟正黑體" panose="020B0604030504040204" pitchFamily="34" charset="-120"/>
              <a:cs typeface="Heiti TC Light"/>
            </a:endParaRPr>
          </a:p>
          <a:p>
            <a:pPr>
              <a:defRPr sz="2200" b="1">
                <a:latin typeface="微軟正黑體"/>
                <a:ea typeface="微軟正黑體"/>
                <a:cs typeface="微軟正黑體"/>
                <a:sym typeface="微軟正黑體"/>
              </a:defRPr>
            </a:pPr>
            <a:r>
              <a:rPr b="0" dirty="0">
                <a:latin typeface="微軟正黑體" panose="020B0604030504040204" pitchFamily="34" charset="-120"/>
                <a:ea typeface="微軟正黑體" panose="020B0604030504040204" pitchFamily="34" charset="-120"/>
                <a:cs typeface="Heiti TC Light"/>
                <a:sym typeface="Calibri"/>
              </a:rPr>
              <a:t> </a:t>
            </a:r>
          </a:p>
        </p:txBody>
      </p:sp>
      <p:grpSp>
        <p:nvGrpSpPr>
          <p:cNvPr id="125" name="矩形 5"/>
          <p:cNvGrpSpPr/>
          <p:nvPr/>
        </p:nvGrpSpPr>
        <p:grpSpPr>
          <a:xfrm>
            <a:off x="0" y="-10"/>
            <a:ext cx="9144000" cy="848945"/>
            <a:chOff x="0" y="-5"/>
            <a:chExt cx="9144000" cy="848943"/>
          </a:xfrm>
        </p:grpSpPr>
        <p:sp>
          <p:nvSpPr>
            <p:cNvPr id="123" name="矩形"/>
            <p:cNvSpPr/>
            <p:nvPr/>
          </p:nvSpPr>
          <p:spPr>
            <a:xfrm>
              <a:off x="0" y="-5"/>
              <a:ext cx="9144000" cy="848943"/>
            </a:xfrm>
            <a:prstGeom prst="rect">
              <a:avLst/>
            </a:prstGeom>
            <a:solidFill>
              <a:srgbClr val="E46C0A"/>
            </a:solidFill>
            <a:ln w="12700" cap="flat">
              <a:noFill/>
              <a:miter lim="400000"/>
            </a:ln>
            <a:effectLst/>
          </p:spPr>
          <p:txBody>
            <a:bodyPr wrap="square" lIns="45718" tIns="45718" rIns="45718" bIns="45718" numCol="1" anchor="ctr">
              <a:noAutofit/>
            </a:bodyPr>
            <a:lstStyle/>
            <a:p>
              <a:pPr>
                <a:defRPr>
                  <a:solidFill>
                    <a:srgbClr val="FFFFFF"/>
                  </a:solidFill>
                </a:defRPr>
              </a:pPr>
              <a:endParaRPr/>
            </a:p>
          </p:txBody>
        </p:sp>
        <p:sp>
          <p:nvSpPr>
            <p:cNvPr id="124" name="9-1. 湖南專案一(株洲市)"/>
            <p:cNvSpPr txBox="1"/>
            <p:nvPr/>
          </p:nvSpPr>
          <p:spPr>
            <a:xfrm>
              <a:off x="0" y="132079"/>
              <a:ext cx="9144000"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defRPr sz="3200" b="1">
                  <a:solidFill>
                    <a:srgbClr val="FFFFFF"/>
                  </a:solidFill>
                  <a:latin typeface="微軟正黑體"/>
                  <a:ea typeface="微軟正黑體"/>
                  <a:cs typeface="微軟正黑體"/>
                  <a:sym typeface="微軟正黑體"/>
                </a:defRPr>
              </a:lvl1pPr>
            </a:lstStyle>
            <a:p>
              <a:r>
                <a:rPr lang="en-US" dirty="0" smtClean="0"/>
                <a:t>12</a:t>
              </a:r>
              <a:r>
                <a:rPr dirty="0" smtClean="0"/>
                <a:t>-1</a:t>
              </a:r>
              <a:r>
                <a:rPr dirty="0"/>
                <a:t>. </a:t>
              </a:r>
              <a:r>
                <a:rPr lang="zh-TW" altLang="en-US" dirty="0" smtClean="0"/>
                <a:t>咸阳</a:t>
              </a:r>
              <a:r>
                <a:rPr dirty="0" smtClean="0"/>
                <a:t>市</a:t>
              </a:r>
              <a:endParaRPr dirty="0"/>
            </a:p>
          </p:txBody>
        </p:sp>
      </p:grpSp>
      <p:grpSp>
        <p:nvGrpSpPr>
          <p:cNvPr id="128" name="矩形 1"/>
          <p:cNvGrpSpPr/>
          <p:nvPr/>
        </p:nvGrpSpPr>
        <p:grpSpPr>
          <a:xfrm>
            <a:off x="7164287" y="70521"/>
            <a:ext cx="1882806" cy="707882"/>
            <a:chOff x="-1" y="47377"/>
            <a:chExt cx="1882805" cy="707880"/>
          </a:xfrm>
        </p:grpSpPr>
        <p:sp>
          <p:nvSpPr>
            <p:cNvPr id="126" name="矩形"/>
            <p:cNvSpPr/>
            <p:nvPr/>
          </p:nvSpPr>
          <p:spPr>
            <a:xfrm>
              <a:off x="-1" y="77284"/>
              <a:ext cx="1882805" cy="648077"/>
            </a:xfrm>
            <a:prstGeom prst="rect">
              <a:avLst/>
            </a:prstGeom>
            <a:solidFill>
              <a:srgbClr val="FFFFFF"/>
            </a:solidFill>
            <a:ln w="28575" cap="flat">
              <a:solidFill>
                <a:schemeClr val="accent6"/>
              </a:solidFill>
              <a:prstDash val="solid"/>
              <a:round/>
            </a:ln>
            <a:effectLst/>
          </p:spPr>
          <p:txBody>
            <a:bodyPr wrap="square" lIns="45718" tIns="45718" rIns="45718" bIns="45718" numCol="1" anchor="ctr">
              <a:noAutofit/>
            </a:bodyPr>
            <a:lstStyle/>
            <a:p>
              <a:pPr algn="ctr">
                <a:defRPr sz="4000" b="1">
                  <a:solidFill>
                    <a:srgbClr val="984807"/>
                  </a:solidFill>
                  <a:latin typeface="微軟正黑體"/>
                  <a:ea typeface="微軟正黑體"/>
                  <a:cs typeface="微軟正黑體"/>
                  <a:sym typeface="微軟正黑體"/>
                </a:defRPr>
              </a:pPr>
              <a:endParaRPr/>
            </a:p>
          </p:txBody>
        </p:sp>
        <p:sp>
          <p:nvSpPr>
            <p:cNvPr id="127" name="案情1"/>
            <p:cNvSpPr txBox="1"/>
            <p:nvPr/>
          </p:nvSpPr>
          <p:spPr>
            <a:xfrm>
              <a:off x="-1" y="47377"/>
              <a:ext cx="1882805" cy="7078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a:defRPr sz="4000" b="1">
                  <a:solidFill>
                    <a:srgbClr val="984807"/>
                  </a:solidFill>
                  <a:latin typeface="微軟正黑體"/>
                  <a:ea typeface="微軟正黑體"/>
                  <a:cs typeface="微軟正黑體"/>
                  <a:sym typeface="微軟正黑體"/>
                </a:defRPr>
              </a:lvl1pPr>
            </a:lstStyle>
            <a:p>
              <a:r>
                <a:rPr dirty="0" smtClean="0"/>
                <a:t>案情</a:t>
              </a:r>
              <a:r>
                <a:rPr lang="en-US" dirty="0" smtClean="0"/>
                <a:t>2</a:t>
              </a:r>
              <a:endParaRPr dirty="0"/>
            </a:p>
          </p:txBody>
        </p:sp>
      </p:grpSp>
    </p:spTree>
    <p:extLst>
      <p:ext uri="{BB962C8B-B14F-4D97-AF65-F5344CB8AC3E}">
        <p14:creationId xmlns:p14="http://schemas.microsoft.com/office/powerpoint/2010/main" val="23153262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9953" y="1052736"/>
            <a:ext cx="8934146" cy="5940088"/>
          </a:xfrm>
          <a:prstGeom prst="rect">
            <a:avLst/>
          </a:prstGeom>
        </p:spPr>
        <p:txBody>
          <a:bodyPr wrap="square">
            <a:spAutoFit/>
          </a:bodyPr>
          <a:lstStyle/>
          <a:p>
            <a:r>
              <a:rPr lang="zh-CN" altLang="en-US" sz="2000" b="1" dirty="0" smtClean="0">
                <a:solidFill>
                  <a:srgbClr val="0070C0"/>
                </a:solidFill>
                <a:latin typeface="微軟正黑體" panose="020B0604030504040204" pitchFamily="34" charset="-120"/>
                <a:ea typeface="微軟正黑體" panose="020B0604030504040204" pitchFamily="34" charset="-120"/>
              </a:rPr>
              <a:t>法</a:t>
            </a:r>
            <a:r>
              <a:rPr lang="zh-CN" altLang="en-US" sz="2000" b="1" dirty="0">
                <a:solidFill>
                  <a:srgbClr val="0070C0"/>
                </a:solidFill>
                <a:latin typeface="微軟正黑體" panose="020B0604030504040204" pitchFamily="34" charset="-120"/>
                <a:ea typeface="微軟正黑體" panose="020B0604030504040204" pitchFamily="34" charset="-120"/>
              </a:rPr>
              <a:t>轮功是佛家上乘修炼大法，修炼人对政权根本不感兴趣。</a:t>
            </a:r>
            <a:r>
              <a:rPr lang="zh-CN" altLang="en-US" sz="2000" dirty="0">
                <a:latin typeface="微軟正黑體" panose="020B0604030504040204" pitchFamily="34" charset="-120"/>
                <a:ea typeface="微軟正黑體" panose="020B0604030504040204" pitchFamily="34" charset="-120"/>
              </a:rPr>
              <a:t>那么为什么要揭露中共的迫害，并且让人退党呢</a:t>
            </a:r>
            <a:r>
              <a:rPr lang="zh-CN" altLang="en-US" sz="2000" dirty="0" smtClean="0">
                <a:latin typeface="微軟正黑體" panose="020B0604030504040204" pitchFamily="34" charset="-120"/>
                <a:ea typeface="微軟正黑體" panose="020B0604030504040204" pitchFamily="34" charset="-120"/>
              </a:rPr>
              <a:t>？</a:t>
            </a:r>
            <a:r>
              <a:rPr lang="en-US" altLang="zh-CN" sz="2000" dirty="0" smtClean="0">
                <a:latin typeface="微軟正黑體" panose="020B0604030504040204" pitchFamily="34" charset="-120"/>
                <a:ea typeface="微軟正黑體" panose="020B0604030504040204" pitchFamily="34" charset="-120"/>
              </a:rPr>
              <a:t>….</a:t>
            </a:r>
          </a:p>
          <a:p>
            <a:endParaRPr lang="en-US" altLang="zh-CN" sz="2000" b="1" dirty="0">
              <a:solidFill>
                <a:srgbClr val="0070C0"/>
              </a:solidFill>
              <a:latin typeface="微軟正黑體" panose="020B0604030504040204" pitchFamily="34" charset="-120"/>
              <a:ea typeface="微軟正黑體" panose="020B0604030504040204" pitchFamily="34" charset="-120"/>
            </a:endParaRPr>
          </a:p>
          <a:p>
            <a:r>
              <a:rPr lang="zh-CN" altLang="en-US" sz="2000" b="1" dirty="0" smtClean="0">
                <a:solidFill>
                  <a:srgbClr val="0070C0"/>
                </a:solidFill>
                <a:latin typeface="微軟正黑體" panose="020B0604030504040204" pitchFamily="34" charset="-120"/>
                <a:ea typeface="微軟正黑體" panose="020B0604030504040204" pitchFamily="34" charset="-120"/>
              </a:rPr>
              <a:t>您</a:t>
            </a:r>
            <a:r>
              <a:rPr lang="zh-CN" altLang="en-US" sz="2000" b="1" dirty="0">
                <a:solidFill>
                  <a:srgbClr val="0070C0"/>
                </a:solidFill>
                <a:latin typeface="微軟正黑體" panose="020B0604030504040204" pitchFamily="34" charset="-120"/>
                <a:ea typeface="微軟正黑體" panose="020B0604030504040204" pitchFamily="34" charset="-120"/>
              </a:rPr>
              <a:t>没看见法轮功学员，提出过什么纲领，路线、政治诉求吧？</a:t>
            </a:r>
            <a:r>
              <a:rPr lang="zh-CN" altLang="en-US" sz="2000" dirty="0">
                <a:latin typeface="微軟正黑體" panose="020B0604030504040204" pitchFamily="34" charset="-120"/>
                <a:ea typeface="微軟正黑體" panose="020B0604030504040204" pitchFamily="34" charset="-120"/>
              </a:rPr>
              <a:t>什么都没有，就是救人。当您站在外表冠冕堂皇而实际上已被蛀虫侵蚀的摇摇欲坠的房子里，别人告诉您快出来吧房子要倒了！这是搞政治吗</a:t>
            </a:r>
            <a:r>
              <a:rPr lang="zh-CN" altLang="en-US" sz="2000" dirty="0" smtClean="0">
                <a:latin typeface="微軟正黑體" panose="020B0604030504040204" pitchFamily="34" charset="-120"/>
                <a:ea typeface="微軟正黑體" panose="020B0604030504040204" pitchFamily="34" charset="-120"/>
              </a:rPr>
              <a:t>？</a:t>
            </a:r>
            <a:endParaRPr lang="en-US" altLang="zh-CN" sz="2000" dirty="0" smtClean="0">
              <a:latin typeface="微軟正黑體" panose="020B0604030504040204" pitchFamily="34" charset="-120"/>
              <a:ea typeface="微軟正黑體" panose="020B0604030504040204" pitchFamily="34" charset="-120"/>
            </a:endParaRPr>
          </a:p>
          <a:p>
            <a:endParaRPr lang="zh-CN" altLang="en-US" sz="2000" dirty="0">
              <a:latin typeface="微軟正黑體" panose="020B0604030504040204" pitchFamily="34" charset="-120"/>
              <a:ea typeface="微軟正黑體" panose="020B0604030504040204" pitchFamily="34" charset="-120"/>
            </a:endParaRPr>
          </a:p>
          <a:p>
            <a:r>
              <a:rPr lang="zh-CN" altLang="en-US" sz="2000" b="1" dirty="0" smtClean="0">
                <a:solidFill>
                  <a:srgbClr val="0070C0"/>
                </a:solidFill>
                <a:latin typeface="微軟正黑體" panose="020B0604030504040204" pitchFamily="34" charset="-120"/>
                <a:ea typeface="微軟正黑體" panose="020B0604030504040204" pitchFamily="34" charset="-120"/>
              </a:rPr>
              <a:t>法</a:t>
            </a:r>
            <a:r>
              <a:rPr lang="zh-CN" altLang="en-US" sz="2000" b="1" dirty="0">
                <a:solidFill>
                  <a:srgbClr val="0070C0"/>
                </a:solidFill>
                <a:latin typeface="微軟正黑體" panose="020B0604030504040204" pitchFamily="34" charset="-120"/>
                <a:ea typeface="微軟正黑體" panose="020B0604030504040204" pitchFamily="34" charset="-120"/>
              </a:rPr>
              <a:t>轮功学员所做的实际上是让中国人远离政治</a:t>
            </a:r>
            <a:r>
              <a:rPr lang="zh-CN" altLang="en-US" sz="2000" b="1" dirty="0" smtClean="0">
                <a:solidFill>
                  <a:srgbClr val="0070C0"/>
                </a:solidFill>
                <a:latin typeface="微軟正黑體" panose="020B0604030504040204" pitchFamily="34" charset="-120"/>
                <a:ea typeface="微軟正黑體" panose="020B0604030504040204" pitchFamily="34" charset="-120"/>
              </a:rPr>
              <a:t>！</a:t>
            </a:r>
            <a:endParaRPr lang="en-US" altLang="zh-CN" sz="2000" b="1" dirty="0" smtClean="0">
              <a:solidFill>
                <a:srgbClr val="0070C0"/>
              </a:solidFill>
              <a:latin typeface="微軟正黑體" panose="020B0604030504040204" pitchFamily="34" charset="-120"/>
              <a:ea typeface="微軟正黑體" panose="020B0604030504040204" pitchFamily="34" charset="-120"/>
            </a:endParaRPr>
          </a:p>
          <a:p>
            <a:r>
              <a:rPr lang="zh-CN" altLang="en-US" sz="2000" dirty="0" smtClean="0">
                <a:latin typeface="微軟正黑體" panose="020B0604030504040204" pitchFamily="34" charset="-120"/>
                <a:ea typeface="微軟正黑體" panose="020B0604030504040204" pitchFamily="34" charset="-120"/>
              </a:rPr>
              <a:t>共</a:t>
            </a:r>
            <a:r>
              <a:rPr lang="zh-CN" altLang="en-US" sz="2000" dirty="0">
                <a:latin typeface="微軟正黑體" panose="020B0604030504040204" pitchFamily="34" charset="-120"/>
                <a:ea typeface="微軟正黑體" panose="020B0604030504040204" pitchFamily="34" charset="-120"/>
              </a:rPr>
              <a:t>产党才是强制中国人必须每时每刻“搞政治”</a:t>
            </a:r>
            <a:r>
              <a:rPr lang="en-US" altLang="zh-CN" sz="2000" dirty="0">
                <a:latin typeface="微軟正黑體" panose="020B0604030504040204" pitchFamily="34" charset="-120"/>
                <a:ea typeface="微軟正黑體" panose="020B0604030504040204" pitchFamily="34" charset="-120"/>
              </a:rPr>
              <a:t>, </a:t>
            </a:r>
            <a:r>
              <a:rPr lang="zh-CN" altLang="en-US" sz="2000" dirty="0" smtClean="0">
                <a:latin typeface="微軟正黑體" panose="020B0604030504040204" pitchFamily="34" charset="-120"/>
                <a:ea typeface="微軟正黑體" panose="020B0604030504040204" pitchFamily="34" charset="-120"/>
              </a:rPr>
              <a:t>中共</a:t>
            </a:r>
            <a:r>
              <a:rPr lang="zh-CN" altLang="en-US" sz="2000" dirty="0">
                <a:latin typeface="微軟正黑體" panose="020B0604030504040204" pitchFamily="34" charset="-120"/>
                <a:ea typeface="微軟正黑體" panose="020B0604030504040204" pitchFamily="34" charset="-120"/>
              </a:rPr>
              <a:t>从每个人一出生就进行</a:t>
            </a:r>
            <a:r>
              <a:rPr lang="zh-CN" altLang="en-US" sz="2000" dirty="0">
                <a:solidFill>
                  <a:srgbClr val="FF0000"/>
                </a:solidFill>
                <a:latin typeface="微軟正黑體" panose="020B0604030504040204" pitchFamily="34" charset="-120"/>
                <a:ea typeface="微軟正黑體" panose="020B0604030504040204" pitchFamily="34" charset="-120"/>
              </a:rPr>
              <a:t>严厉的思想控制和用无神论洗脑</a:t>
            </a:r>
            <a:r>
              <a:rPr lang="zh-CN" altLang="en-US" sz="2000" dirty="0">
                <a:latin typeface="微軟正黑體" panose="020B0604030504040204" pitchFamily="34" charset="-120"/>
                <a:ea typeface="微軟正黑體" panose="020B0604030504040204" pitchFamily="34" charset="-120"/>
              </a:rPr>
              <a:t>。让不明世事的儿童或青少年</a:t>
            </a:r>
            <a:r>
              <a:rPr lang="zh-CN" altLang="en-US" sz="2000" dirty="0">
                <a:solidFill>
                  <a:srgbClr val="FF0000"/>
                </a:solidFill>
                <a:latin typeface="微軟正黑體" panose="020B0604030504040204" pitchFamily="34" charset="-120"/>
                <a:ea typeface="微軟正黑體" panose="020B0604030504040204" pitchFamily="34" charset="-120"/>
              </a:rPr>
              <a:t>加入中共的政治组织</a:t>
            </a:r>
            <a:r>
              <a:rPr lang="zh-CN" altLang="en-US" sz="2000" dirty="0">
                <a:latin typeface="微軟正黑體" panose="020B0604030504040204" pitchFamily="34" charset="-120"/>
                <a:ea typeface="微軟正黑體" panose="020B0604030504040204" pitchFamily="34" charset="-120"/>
              </a:rPr>
              <a:t>是不是中共强迫中国人去“搞政治”？中共</a:t>
            </a:r>
            <a:r>
              <a:rPr lang="zh-CN" altLang="en-US" sz="2000" dirty="0" smtClean="0">
                <a:latin typeface="微軟正黑體" panose="020B0604030504040204" pitchFamily="34" charset="-120"/>
                <a:ea typeface="微軟正黑體" panose="020B0604030504040204" pitchFamily="34" charset="-120"/>
              </a:rPr>
              <a:t>的行为</a:t>
            </a:r>
            <a:r>
              <a:rPr lang="zh-TW" altLang="en-US" sz="2000" dirty="0" smtClean="0">
                <a:latin typeface="微軟正黑體" panose="020B0604030504040204" pitchFamily="34" charset="-120"/>
                <a:ea typeface="微軟正黑體" panose="020B0604030504040204" pitchFamily="34" charset="-120"/>
              </a:rPr>
              <a:t>才</a:t>
            </a:r>
            <a:r>
              <a:rPr lang="zh-CN" altLang="en-US" sz="2000" dirty="0" smtClean="0">
                <a:latin typeface="微軟正黑體" panose="020B0604030504040204" pitchFamily="34" charset="-120"/>
                <a:ea typeface="微軟正黑體" panose="020B0604030504040204" pitchFamily="34" charset="-120"/>
              </a:rPr>
              <a:t>是</a:t>
            </a:r>
            <a:r>
              <a:rPr lang="zh-CN" altLang="en-US" sz="2000" dirty="0">
                <a:latin typeface="微軟正黑體" panose="020B0604030504040204" pitchFamily="34" charset="-120"/>
                <a:ea typeface="微軟正黑體" panose="020B0604030504040204" pitchFamily="34" charset="-120"/>
              </a:rPr>
              <a:t>典型的邪教行</a:t>
            </a:r>
            <a:r>
              <a:rPr lang="zh-CN" altLang="en-US" sz="2000" dirty="0" smtClean="0">
                <a:latin typeface="微軟正黑體" panose="020B0604030504040204" pitchFamily="34" charset="-120"/>
                <a:ea typeface="微軟正黑體" panose="020B0604030504040204" pitchFamily="34" charset="-120"/>
              </a:rPr>
              <a:t>为</a:t>
            </a:r>
            <a:r>
              <a:rPr lang="zh-TW" altLang="en-US" sz="2000" dirty="0">
                <a:latin typeface="微軟正黑體" panose="020B0604030504040204" pitchFamily="34" charset="-120"/>
                <a:ea typeface="微軟正黑體" panose="020B0604030504040204" pitchFamily="34" charset="-120"/>
              </a:rPr>
              <a:t>。</a:t>
            </a:r>
            <a:endParaRPr lang="en-US" altLang="zh-CN" sz="2000" dirty="0">
              <a:latin typeface="微軟正黑體" panose="020B0604030504040204" pitchFamily="34" charset="-120"/>
              <a:ea typeface="微軟正黑體" panose="020B0604030504040204" pitchFamily="34" charset="-120"/>
            </a:endParaRPr>
          </a:p>
          <a:p>
            <a:r>
              <a:rPr lang="zh-CN" altLang="en-US" sz="2000" dirty="0" smtClean="0">
                <a:latin typeface="微軟正黑體" panose="020B0604030504040204" pitchFamily="34" charset="-120"/>
                <a:ea typeface="微軟正黑體" panose="020B0604030504040204" pitchFamily="34" charset="-120"/>
              </a:rPr>
              <a:t>法</a:t>
            </a:r>
            <a:r>
              <a:rPr lang="zh-CN" altLang="en-US" sz="2000" dirty="0">
                <a:latin typeface="微軟正黑體" panose="020B0604030504040204" pitchFamily="34" charset="-120"/>
                <a:ea typeface="微軟正黑體" panose="020B0604030504040204" pitchFamily="34" charset="-120"/>
              </a:rPr>
              <a:t>轮功学员劝人退出共产党及其一切组织的行为恰好是帮助中国人不再搞政治</a:t>
            </a:r>
            <a:r>
              <a:rPr lang="zh-CN" altLang="en-US" sz="2000" dirty="0" smtClean="0">
                <a:latin typeface="微軟正黑體" panose="020B0604030504040204" pitchFamily="34" charset="-120"/>
                <a:ea typeface="微軟正黑體" panose="020B0604030504040204" pitchFamily="34" charset="-120"/>
              </a:rPr>
              <a:t>。</a:t>
            </a:r>
            <a:endParaRPr lang="en-US" altLang="zh-CN" sz="2000" dirty="0" smtClean="0">
              <a:latin typeface="微軟正黑體" panose="020B0604030504040204" pitchFamily="34" charset="-120"/>
              <a:ea typeface="微軟正黑體" panose="020B0604030504040204" pitchFamily="34" charset="-120"/>
            </a:endParaRPr>
          </a:p>
          <a:p>
            <a:endParaRPr lang="en-US" altLang="zh-CN" sz="2000" dirty="0">
              <a:latin typeface="微軟正黑體" panose="020B0604030504040204" pitchFamily="34" charset="-120"/>
              <a:ea typeface="微軟正黑體" panose="020B0604030504040204" pitchFamily="34" charset="-120"/>
            </a:endParaRPr>
          </a:p>
          <a:p>
            <a:r>
              <a:rPr lang="zh-TW" altLang="zh-TW" sz="2000" dirty="0" smtClean="0">
                <a:latin typeface="微軟正黑體" panose="020B0604030504040204" pitchFamily="34" charset="-120"/>
                <a:ea typeface="微軟正黑體" panose="020B0604030504040204" pitchFamily="34" charset="-120"/>
              </a:rPr>
              <a:t>中共奉行</a:t>
            </a:r>
            <a:r>
              <a:rPr lang="zh-TW" altLang="zh-TW" sz="2000" dirty="0">
                <a:latin typeface="微軟正黑體" panose="020B0604030504040204" pitchFamily="34" charset="-120"/>
                <a:ea typeface="微軟正黑體" panose="020B0604030504040204" pitchFamily="34" charset="-120"/>
              </a:rPr>
              <a:t>无神</a:t>
            </a:r>
            <a:r>
              <a:rPr lang="zh-TW" altLang="zh-TW" sz="2000" dirty="0" smtClean="0">
                <a:latin typeface="微軟正黑體" panose="020B0604030504040204" pitchFamily="34" charset="-120"/>
                <a:ea typeface="微軟正黑體" panose="020B0604030504040204" pitchFamily="34" charset="-120"/>
              </a:rPr>
              <a:t>论，</a:t>
            </a:r>
            <a:r>
              <a:rPr lang="zh-TW" altLang="zh-TW" sz="2000" dirty="0">
                <a:latin typeface="微軟正黑體" panose="020B0604030504040204" pitchFamily="34" charset="-120"/>
                <a:ea typeface="微軟正黑體" panose="020B0604030504040204" pitchFamily="34" charset="-120"/>
              </a:rPr>
              <a:t>不相信天理报应，为何</a:t>
            </a:r>
            <a:r>
              <a:rPr lang="zh-TW" altLang="zh-TW" sz="2000" dirty="0" smtClean="0">
                <a:latin typeface="微軟正黑體" panose="020B0604030504040204" pitchFamily="34" charset="-120"/>
                <a:ea typeface="微軟正黑體" panose="020B0604030504040204" pitchFamily="34" charset="-120"/>
              </a:rPr>
              <a:t>要求加入</a:t>
            </a:r>
            <a:r>
              <a:rPr lang="zh-TW" altLang="zh-TW" sz="2000" dirty="0">
                <a:latin typeface="微軟正黑體" panose="020B0604030504040204" pitchFamily="34" charset="-120"/>
                <a:ea typeface="微軟正黑體" panose="020B0604030504040204" pitchFamily="34" charset="-120"/>
              </a:rPr>
              <a:t>中共党团队的人都必须面对中共血旗宣誓“为共产主义奋斗终生”</a:t>
            </a:r>
            <a:r>
              <a:rPr lang="en-US" altLang="zh-TW" sz="2000" dirty="0">
                <a:latin typeface="微軟正黑體" panose="020B0604030504040204" pitchFamily="34" charset="-120"/>
                <a:ea typeface="微軟正黑體" panose="020B0604030504040204" pitchFamily="34" charset="-120"/>
              </a:rPr>
              <a:t> “</a:t>
            </a:r>
            <a:r>
              <a:rPr lang="zh-TW" altLang="zh-TW" sz="2000" dirty="0">
                <a:latin typeface="微軟正黑體" panose="020B0604030504040204" pitchFamily="34" charset="-120"/>
                <a:ea typeface="微軟正黑體" panose="020B0604030504040204" pitchFamily="34" charset="-120"/>
              </a:rPr>
              <a:t>牺牲一切，永不叛党”？ 这正常吗？ </a:t>
            </a:r>
            <a:r>
              <a:rPr lang="zh-TW" altLang="zh-TW" sz="2000" b="1" dirty="0" smtClean="0">
                <a:solidFill>
                  <a:srgbClr val="0070C0"/>
                </a:solidFill>
                <a:latin typeface="微軟正黑體" panose="020B0604030504040204" pitchFamily="34" charset="-120"/>
                <a:ea typeface="微軟正黑體" panose="020B0604030504040204" pitchFamily="34" charset="-120"/>
              </a:rPr>
              <a:t>宣誓</a:t>
            </a:r>
            <a:r>
              <a:rPr lang="zh-TW" altLang="zh-TW" sz="2000" b="1" dirty="0">
                <a:solidFill>
                  <a:srgbClr val="0070C0"/>
                </a:solidFill>
                <a:latin typeface="微軟正黑體" panose="020B0604030504040204" pitchFamily="34" charset="-120"/>
                <a:ea typeface="微軟正黑體" panose="020B0604030504040204" pitchFamily="34" charset="-120"/>
              </a:rPr>
              <a:t>是有神论者采用的形式</a:t>
            </a:r>
            <a:r>
              <a:rPr lang="zh-TW" altLang="zh-TW" sz="2000" dirty="0">
                <a:latin typeface="微軟正黑體" panose="020B0604030504040204" pitchFamily="34" charset="-120"/>
                <a:ea typeface="微軟正黑體" panose="020B0604030504040204" pitchFamily="34" charset="-120"/>
              </a:rPr>
              <a:t>，</a:t>
            </a:r>
            <a:r>
              <a:rPr lang="zh-TW" altLang="zh-TW" sz="2000" b="1" dirty="0">
                <a:solidFill>
                  <a:srgbClr val="0070C0"/>
                </a:solidFill>
                <a:latin typeface="微軟正黑體" panose="020B0604030504040204" pitchFamily="34" charset="-120"/>
                <a:ea typeface="微軟正黑體" panose="020B0604030504040204" pitchFamily="34" charset="-120"/>
              </a:rPr>
              <a:t>目的是对神宣誓时宣誓者违背承诺将</a:t>
            </a:r>
            <a:r>
              <a:rPr lang="zh-TW" altLang="zh-TW" sz="2000" b="1" dirty="0" smtClean="0">
                <a:solidFill>
                  <a:srgbClr val="0070C0"/>
                </a:solidFill>
                <a:latin typeface="微軟正黑體" panose="020B0604030504040204" pitchFamily="34" charset="-120"/>
                <a:ea typeface="微軟正黑體" panose="020B0604030504040204" pitchFamily="34" charset="-120"/>
              </a:rPr>
              <a:t>遭到惩</a:t>
            </a:r>
            <a:r>
              <a:rPr lang="zh-TW" altLang="zh-TW" sz="2000" b="1" dirty="0">
                <a:solidFill>
                  <a:srgbClr val="0070C0"/>
                </a:solidFill>
                <a:latin typeface="微軟正黑體" panose="020B0604030504040204" pitchFamily="34" charset="-120"/>
                <a:ea typeface="微軟正黑體" panose="020B0604030504040204" pitchFamily="34" charset="-120"/>
              </a:rPr>
              <a:t>罚。</a:t>
            </a:r>
            <a:r>
              <a:rPr lang="zh-TW" altLang="zh-TW" sz="2000" dirty="0">
                <a:latin typeface="微軟正黑體" panose="020B0604030504040204" pitchFamily="34" charset="-120"/>
                <a:ea typeface="微軟正黑體" panose="020B0604030504040204" pitchFamily="34" charset="-120"/>
              </a:rPr>
              <a:t>实际上这也是共产邪教最邪恶的地方，国际上都知道共产党的祖宗马克思是信仰魔鬼撒旦教的，宣誓加入党团队，死后就得见马克思，这可不是闹着玩的！</a:t>
            </a:r>
          </a:p>
          <a:p>
            <a:endParaRPr lang="zh-CN" altLang="en-US" sz="2000" dirty="0">
              <a:latin typeface="微軟正黑體" panose="020B0604030504040204" pitchFamily="34" charset="-120"/>
              <a:ea typeface="微軟正黑體" panose="020B0604030504040204" pitchFamily="34" charset="-120"/>
            </a:endParaRPr>
          </a:p>
        </p:txBody>
      </p:sp>
      <p:grpSp>
        <p:nvGrpSpPr>
          <p:cNvPr id="3" name="矩形 5"/>
          <p:cNvGrpSpPr/>
          <p:nvPr/>
        </p:nvGrpSpPr>
        <p:grpSpPr>
          <a:xfrm>
            <a:off x="0" y="-10"/>
            <a:ext cx="9144000" cy="848945"/>
            <a:chOff x="0" y="-5"/>
            <a:chExt cx="9144000" cy="848943"/>
          </a:xfrm>
          <a:solidFill>
            <a:schemeClr val="accent4">
              <a:lumMod val="75000"/>
            </a:schemeClr>
          </a:solidFill>
        </p:grpSpPr>
        <p:sp>
          <p:nvSpPr>
            <p:cNvPr id="4" name="矩形"/>
            <p:cNvSpPr/>
            <p:nvPr/>
          </p:nvSpPr>
          <p:spPr>
            <a:xfrm>
              <a:off x="0" y="-5"/>
              <a:ext cx="9144000" cy="848943"/>
            </a:xfrm>
            <a:prstGeom prst="rect">
              <a:avLst/>
            </a:prstGeom>
            <a:grpFill/>
            <a:ln w="12700" cap="flat">
              <a:noFill/>
              <a:miter lim="400000"/>
            </a:ln>
            <a:effectLst/>
          </p:spPr>
          <p:txBody>
            <a:bodyPr wrap="square" lIns="45718" tIns="45718" rIns="45718" bIns="45718" numCol="1" anchor="ctr">
              <a:noAutofit/>
            </a:bodyPr>
            <a:lstStyle/>
            <a:p>
              <a:pPr>
                <a:defRPr>
                  <a:solidFill>
                    <a:srgbClr val="FFFFFF"/>
                  </a:solidFill>
                </a:defRPr>
              </a:pPr>
              <a:endParaRPr/>
            </a:p>
          </p:txBody>
        </p:sp>
        <p:sp>
          <p:nvSpPr>
            <p:cNvPr id="5" name="9-1. 湖南專案一(株洲市)"/>
            <p:cNvSpPr txBox="1"/>
            <p:nvPr/>
          </p:nvSpPr>
          <p:spPr>
            <a:xfrm>
              <a:off x="0" y="132079"/>
              <a:ext cx="9144000" cy="584770"/>
            </a:xfrm>
            <a:prstGeom prst="rect">
              <a:avLst/>
            </a:prstGeom>
            <a:grp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defRPr sz="3200" b="1">
                  <a:solidFill>
                    <a:srgbClr val="FFFFFF"/>
                  </a:solidFill>
                  <a:latin typeface="微軟正黑體"/>
                  <a:ea typeface="微軟正黑體"/>
                  <a:cs typeface="微軟正黑體"/>
                  <a:sym typeface="微軟正黑體"/>
                </a:defRPr>
              </a:lvl1pPr>
            </a:lstStyle>
            <a:p>
              <a:r>
                <a:rPr lang="en-US" dirty="0" smtClean="0"/>
                <a:t>12</a:t>
              </a:r>
              <a:r>
                <a:rPr dirty="0" smtClean="0"/>
                <a:t>-</a:t>
              </a:r>
              <a:r>
                <a:rPr lang="en-US" dirty="0" smtClean="0"/>
                <a:t>2</a:t>
              </a:r>
              <a:r>
                <a:rPr dirty="0" smtClean="0"/>
                <a:t>. </a:t>
              </a:r>
              <a:r>
                <a:rPr lang="zh-TW" altLang="en-US" dirty="0" smtClean="0"/>
                <a:t>广播稿</a:t>
              </a:r>
              <a:r>
                <a:rPr lang="en-US" altLang="zh-TW" dirty="0" smtClean="0"/>
                <a:t>【</a:t>
              </a:r>
              <a:r>
                <a:rPr lang="zh-TW" altLang="en-US" dirty="0" smtClean="0"/>
                <a:t>法轮功学员没有搞政治</a:t>
              </a:r>
              <a:r>
                <a:rPr lang="en-US" altLang="zh-TW" dirty="0" smtClean="0"/>
                <a:t>】</a:t>
              </a:r>
              <a:endParaRPr dirty="0"/>
            </a:p>
          </p:txBody>
        </p:sp>
      </p:grpSp>
      <p:sp>
        <p:nvSpPr>
          <p:cNvPr id="6" name="案情1"/>
          <p:cNvSpPr txBox="1"/>
          <p:nvPr/>
        </p:nvSpPr>
        <p:spPr>
          <a:xfrm>
            <a:off x="7308304" y="70521"/>
            <a:ext cx="1738790" cy="707882"/>
          </a:xfrm>
          <a:prstGeom prst="rect">
            <a:avLst/>
          </a:prstGeom>
          <a:ln/>
          <a:extLst>
            <a:ext uri="{C572A759-6A51-4108-AA02-DFA0A04FC94B}">
              <ma14:wrappingTextBoxFlag xmlns:ma14="http://schemas.microsoft.com/office/mac/drawingml/2011/main" xmlns="" val="1"/>
            </a:ext>
          </a:extLst>
        </p:spPr>
        <p:style>
          <a:lnRef idx="2">
            <a:schemeClr val="accent4"/>
          </a:lnRef>
          <a:fillRef idx="1">
            <a:schemeClr val="lt1"/>
          </a:fillRef>
          <a:effectRef idx="0">
            <a:schemeClr val="accent4"/>
          </a:effectRef>
          <a:fontRef idx="minor">
            <a:schemeClr val="dk1"/>
          </a:fontRef>
        </p:style>
        <p:txBody>
          <a:bodyPr wrap="square" lIns="45718" tIns="45718" rIns="45718" bIns="45718" numCol="1" anchor="ctr">
            <a:spAutoFit/>
          </a:bodyPr>
          <a:lstStyle>
            <a:lvl1pPr algn="ctr">
              <a:defRPr sz="4000" b="1">
                <a:solidFill>
                  <a:srgbClr val="984807"/>
                </a:solidFill>
                <a:latin typeface="微軟正黑體"/>
                <a:ea typeface="微軟正黑體"/>
                <a:cs typeface="微軟正黑體"/>
                <a:sym typeface="微軟正黑體"/>
              </a:defRPr>
            </a:lvl1pPr>
          </a:lstStyle>
          <a:p>
            <a:r>
              <a:rPr lang="zh-TW" altLang="en-US" dirty="0">
                <a:solidFill>
                  <a:schemeClr val="accent4">
                    <a:lumMod val="75000"/>
                  </a:schemeClr>
                </a:solidFill>
              </a:rPr>
              <a:t>補充</a:t>
            </a:r>
            <a:r>
              <a:rPr lang="en-US" dirty="0" smtClean="0">
                <a:solidFill>
                  <a:schemeClr val="accent4">
                    <a:lumMod val="75000"/>
                  </a:schemeClr>
                </a:solidFill>
              </a:rPr>
              <a:t>2</a:t>
            </a:r>
            <a:endParaRPr dirty="0">
              <a:solidFill>
                <a:schemeClr val="accent4">
                  <a:lumMod val="75000"/>
                </a:schemeClr>
              </a:solidFill>
            </a:endParaRPr>
          </a:p>
        </p:txBody>
      </p:sp>
    </p:spTree>
    <p:extLst>
      <p:ext uri="{BB962C8B-B14F-4D97-AF65-F5344CB8AC3E}">
        <p14:creationId xmlns:p14="http://schemas.microsoft.com/office/powerpoint/2010/main" val="31997180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株洲市許多官員因迫害法輪功被國際追查，包括…"/>
          <p:cNvSpPr txBox="1"/>
          <p:nvPr/>
        </p:nvSpPr>
        <p:spPr>
          <a:xfrm>
            <a:off x="200144" y="1052736"/>
            <a:ext cx="8757114" cy="2880320"/>
          </a:xfrm>
          <a:prstGeom prst="rect">
            <a:avLst/>
          </a:prstGeom>
          <a:noFill/>
          <a:ln w="28575" cap="flat">
            <a:solidFill>
              <a:srgbClr val="0070C0"/>
            </a:solid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noAutofit/>
          </a:bodyPr>
          <a:lstStyle/>
          <a:p>
            <a:r>
              <a:rPr lang="zh-CN" altLang="zh-TW" sz="2400" b="1" dirty="0">
                <a:solidFill>
                  <a:schemeClr val="accent6">
                    <a:lumMod val="75000"/>
                  </a:schemeClr>
                </a:solidFill>
                <a:latin typeface="微軟正黑體" panose="020B0604030504040204" pitchFamily="34" charset="-120"/>
                <a:ea typeface="微軟正黑體" panose="020B0604030504040204" pitchFamily="34" charset="-120"/>
              </a:rPr>
              <a:t>咸阳市</a:t>
            </a:r>
            <a:r>
              <a:rPr lang="zh-CN" altLang="zh-TW" sz="2400" dirty="0">
                <a:latin typeface="微軟正黑體" panose="020B0604030504040204" pitchFamily="34" charset="-120"/>
                <a:ea typeface="微軟正黑體" panose="020B0604030504040204" pitchFamily="34" charset="-120"/>
              </a:rPr>
              <a:t>有不少当官的被国际追查，</a:t>
            </a:r>
            <a:r>
              <a:rPr lang="zh-CN" altLang="zh-TW" sz="2400" dirty="0" smtClean="0">
                <a:latin typeface="微軟正黑體" panose="020B0604030504040204" pitchFamily="34" charset="-120"/>
                <a:ea typeface="微軟正黑體" panose="020B0604030504040204" pitchFamily="34" charset="-120"/>
              </a:rPr>
              <a:t>包括</a:t>
            </a:r>
            <a:endParaRPr lang="en-US" altLang="zh-CN" sz="2400" dirty="0" smtClean="0">
              <a:latin typeface="微軟正黑體" panose="020B0604030504040204" pitchFamily="34" charset="-120"/>
              <a:ea typeface="微軟正黑體" panose="020B0604030504040204" pitchFamily="34" charset="-120"/>
            </a:endParaRPr>
          </a:p>
          <a:p>
            <a:endParaRPr lang="en-US" altLang="zh-CN" sz="2400" dirty="0" smtClean="0">
              <a:latin typeface="微軟正黑體" panose="020B0604030504040204" pitchFamily="34" charset="-120"/>
              <a:ea typeface="微軟正黑體" panose="020B0604030504040204" pitchFamily="34" charset="-120"/>
            </a:endParaRPr>
          </a:p>
          <a:p>
            <a:r>
              <a:rPr lang="zh-CN" altLang="zh-TW" sz="2400" dirty="0" smtClean="0">
                <a:latin typeface="微軟正黑體" panose="020B0604030504040204" pitchFamily="34" charset="-120"/>
                <a:ea typeface="微軟正黑體" panose="020B0604030504040204" pitchFamily="34" charset="-120"/>
              </a:rPr>
              <a:t>原</a:t>
            </a:r>
            <a:r>
              <a:rPr lang="zh-CN" altLang="zh-TW" sz="2400" dirty="0">
                <a:latin typeface="微軟正黑體" panose="020B0604030504040204" pitchFamily="34" charset="-120"/>
                <a:ea typeface="微軟正黑體" panose="020B0604030504040204" pitchFamily="34" charset="-120"/>
              </a:rPr>
              <a:t>咸阳市委政法委书</a:t>
            </a:r>
            <a:r>
              <a:rPr lang="zh-CN" altLang="zh-TW" sz="2400" dirty="0" smtClean="0">
                <a:latin typeface="微軟正黑體" panose="020B0604030504040204" pitchFamily="34" charset="-120"/>
                <a:ea typeface="微軟正黑體" panose="020B0604030504040204" pitchFamily="34" charset="-120"/>
              </a:rPr>
              <a:t>记</a:t>
            </a:r>
            <a:r>
              <a:rPr lang="en-US" altLang="zh-CN" sz="2400" dirty="0" smtClean="0">
                <a:latin typeface="微軟正黑體" panose="020B0604030504040204" pitchFamily="34" charset="-120"/>
                <a:ea typeface="微軟正黑體" panose="020B0604030504040204" pitchFamily="34" charset="-120"/>
              </a:rPr>
              <a:t> </a:t>
            </a:r>
            <a:r>
              <a:rPr lang="zh-CN" altLang="zh-TW" sz="2400" b="1" dirty="0" smtClean="0">
                <a:latin typeface="微軟正黑體" panose="020B0604030504040204" pitchFamily="34" charset="-120"/>
                <a:ea typeface="微軟正黑體" panose="020B0604030504040204" pitchFamily="34" charset="-120"/>
              </a:rPr>
              <a:t>杨</a:t>
            </a:r>
            <a:r>
              <a:rPr lang="zh-CN" altLang="zh-TW" sz="2400" b="1" dirty="0">
                <a:latin typeface="微軟正黑體" panose="020B0604030504040204" pitchFamily="34" charset="-120"/>
                <a:ea typeface="微軟正黑體" panose="020B0604030504040204" pitchFamily="34" charset="-120"/>
              </a:rPr>
              <a:t>勇、郭中秋</a:t>
            </a:r>
            <a:r>
              <a:rPr lang="zh-CN" altLang="zh-TW" sz="2400" dirty="0" smtClean="0">
                <a:latin typeface="微軟正黑體" panose="020B0604030504040204" pitchFamily="34" charset="-120"/>
                <a:ea typeface="微軟正黑體" panose="020B0604030504040204" pitchFamily="34" charset="-120"/>
              </a:rPr>
              <a:t>，</a:t>
            </a:r>
            <a:endParaRPr lang="en-US" altLang="zh-CN" sz="2400" dirty="0" smtClean="0">
              <a:latin typeface="微軟正黑體" panose="020B0604030504040204" pitchFamily="34" charset="-120"/>
              <a:ea typeface="微軟正黑體" panose="020B0604030504040204" pitchFamily="34" charset="-120"/>
            </a:endParaRPr>
          </a:p>
          <a:p>
            <a:r>
              <a:rPr lang="zh-CN" altLang="zh-TW" sz="2400" dirty="0">
                <a:latin typeface="微軟正黑體" panose="020B0604030504040204" pitchFamily="34" charset="-120"/>
                <a:ea typeface="微軟正黑體" panose="020B0604030504040204" pitchFamily="34" charset="-120"/>
              </a:rPr>
              <a:t>咸阳市委政法委</a:t>
            </a:r>
            <a:r>
              <a:rPr lang="zh-CN" altLang="zh-TW" sz="2400" dirty="0" smtClean="0">
                <a:latin typeface="微軟正黑體" panose="020B0604030504040204" pitchFamily="34" charset="-120"/>
                <a:ea typeface="微軟正黑體" panose="020B0604030504040204" pitchFamily="34" charset="-120"/>
              </a:rPr>
              <a:t>副</a:t>
            </a:r>
            <a:r>
              <a:rPr lang="zh-CN" altLang="zh-TW" sz="2400" dirty="0">
                <a:latin typeface="微軟正黑體" panose="020B0604030504040204" pitchFamily="34" charset="-120"/>
                <a:ea typeface="微軟正黑體" panose="020B0604030504040204" pitchFamily="34" charset="-120"/>
              </a:rPr>
              <a:t>书</a:t>
            </a:r>
            <a:r>
              <a:rPr lang="zh-CN" altLang="zh-TW" sz="2400" dirty="0" smtClean="0">
                <a:latin typeface="微軟正黑體" panose="020B0604030504040204" pitchFamily="34" charset="-120"/>
                <a:ea typeface="微軟正黑體" panose="020B0604030504040204" pitchFamily="34" charset="-120"/>
              </a:rPr>
              <a:t>记</a:t>
            </a:r>
            <a:r>
              <a:rPr lang="en-US" altLang="zh-CN" sz="2400" dirty="0" smtClean="0">
                <a:latin typeface="微軟正黑體" panose="020B0604030504040204" pitchFamily="34" charset="-120"/>
                <a:ea typeface="微軟正黑體" panose="020B0604030504040204" pitchFamily="34" charset="-120"/>
              </a:rPr>
              <a:t> </a:t>
            </a:r>
            <a:r>
              <a:rPr lang="zh-CN" altLang="zh-TW" sz="2400" b="1" dirty="0" smtClean="0">
                <a:latin typeface="微軟正黑體" panose="020B0604030504040204" pitchFamily="34" charset="-120"/>
                <a:ea typeface="微軟正黑體" panose="020B0604030504040204" pitchFamily="34" charset="-120"/>
              </a:rPr>
              <a:t>张</a:t>
            </a:r>
            <a:r>
              <a:rPr lang="zh-CN" altLang="zh-TW" sz="2400" b="1" dirty="0">
                <a:latin typeface="微軟正黑體" panose="020B0604030504040204" pitchFamily="34" charset="-120"/>
                <a:ea typeface="微軟正黑體" panose="020B0604030504040204" pitchFamily="34" charset="-120"/>
              </a:rPr>
              <a:t>力</a:t>
            </a:r>
            <a:r>
              <a:rPr lang="zh-CN" altLang="zh-TW" sz="2400" dirty="0" smtClean="0">
                <a:latin typeface="微軟正黑體" panose="020B0604030504040204" pitchFamily="34" charset="-120"/>
                <a:ea typeface="微軟正黑體" panose="020B0604030504040204" pitchFamily="34" charset="-120"/>
              </a:rPr>
              <a:t>；</a:t>
            </a:r>
            <a:endParaRPr lang="en-US" altLang="zh-CN" sz="2400" dirty="0" smtClean="0">
              <a:latin typeface="微軟正黑體" panose="020B0604030504040204" pitchFamily="34" charset="-120"/>
              <a:ea typeface="微軟正黑體" panose="020B0604030504040204" pitchFamily="34" charset="-120"/>
            </a:endParaRPr>
          </a:p>
          <a:p>
            <a:r>
              <a:rPr lang="zh-CN" altLang="zh-TW" sz="2400" dirty="0" smtClean="0">
                <a:latin typeface="微軟正黑體" panose="020B0604030504040204" pitchFamily="34" charset="-120"/>
                <a:ea typeface="微軟正黑體" panose="020B0604030504040204" pitchFamily="34" charset="-120"/>
              </a:rPr>
              <a:t>咸</a:t>
            </a:r>
            <a:r>
              <a:rPr lang="zh-CN" altLang="zh-TW" sz="2400" dirty="0">
                <a:latin typeface="微軟正黑體" panose="020B0604030504040204" pitchFamily="34" charset="-120"/>
                <a:ea typeface="微軟正黑體" panose="020B0604030504040204" pitchFamily="34" charset="-120"/>
              </a:rPr>
              <a:t>阳市委</a:t>
            </a:r>
            <a:r>
              <a:rPr lang="en-US" altLang="zh-TW" sz="2400" dirty="0">
                <a:latin typeface="微軟正黑體" panose="020B0604030504040204" pitchFamily="34" charset="-120"/>
                <a:ea typeface="微軟正黑體" panose="020B0604030504040204" pitchFamily="34" charset="-120"/>
              </a:rPr>
              <a:t>610</a:t>
            </a:r>
            <a:r>
              <a:rPr lang="zh-CN" altLang="zh-TW" sz="2400" dirty="0">
                <a:latin typeface="微軟正黑體" panose="020B0604030504040204" pitchFamily="34" charset="-120"/>
                <a:ea typeface="微軟正黑體" panose="020B0604030504040204" pitchFamily="34" charset="-120"/>
              </a:rPr>
              <a:t>办公室主任</a:t>
            </a:r>
            <a:r>
              <a:rPr lang="zh-CN" altLang="zh-TW" sz="2400" b="1" dirty="0">
                <a:latin typeface="微軟正黑體" panose="020B0604030504040204" pitchFamily="34" charset="-120"/>
                <a:ea typeface="微軟正黑體" panose="020B0604030504040204" pitchFamily="34" charset="-120"/>
              </a:rPr>
              <a:t>陈志宏、李忠祥</a:t>
            </a:r>
            <a:r>
              <a:rPr lang="zh-CN" altLang="zh-TW" sz="2400" dirty="0" smtClean="0">
                <a:latin typeface="微軟正黑體" panose="020B0604030504040204" pitchFamily="34" charset="-120"/>
                <a:ea typeface="微軟正黑體" panose="020B0604030504040204" pitchFamily="34" charset="-120"/>
              </a:rPr>
              <a:t>，</a:t>
            </a:r>
            <a:endParaRPr lang="en-US" altLang="zh-CN" sz="2400" dirty="0" smtClean="0">
              <a:latin typeface="微軟正黑體" panose="020B0604030504040204" pitchFamily="34" charset="-120"/>
              <a:ea typeface="微軟正黑體" panose="020B0604030504040204" pitchFamily="34" charset="-120"/>
            </a:endParaRPr>
          </a:p>
          <a:p>
            <a:r>
              <a:rPr lang="zh-CN" altLang="zh-TW" sz="2400" dirty="0" smtClean="0">
                <a:latin typeface="微軟正黑體" panose="020B0604030504040204" pitchFamily="34" charset="-120"/>
                <a:ea typeface="微軟正黑體" panose="020B0604030504040204" pitchFamily="34" charset="-120"/>
              </a:rPr>
              <a:t>咸</a:t>
            </a:r>
            <a:r>
              <a:rPr lang="zh-CN" altLang="zh-TW" sz="2400" dirty="0">
                <a:latin typeface="微軟正黑體" panose="020B0604030504040204" pitchFamily="34" charset="-120"/>
                <a:ea typeface="微軟正黑體" panose="020B0604030504040204" pitchFamily="34" charset="-120"/>
              </a:rPr>
              <a:t>阳市公安局</a:t>
            </a:r>
            <a:r>
              <a:rPr lang="en-US" altLang="zh-TW" sz="2400" dirty="0">
                <a:latin typeface="微軟正黑體" panose="020B0604030504040204" pitchFamily="34" charset="-120"/>
                <a:ea typeface="微軟正黑體" panose="020B0604030504040204" pitchFamily="34" charset="-120"/>
              </a:rPr>
              <a:t>610</a:t>
            </a:r>
            <a:r>
              <a:rPr lang="zh-CN" altLang="zh-TW" sz="2400" dirty="0">
                <a:latin typeface="微軟正黑體" panose="020B0604030504040204" pitchFamily="34" charset="-120"/>
                <a:ea typeface="微軟正黑體" panose="020B0604030504040204" pitchFamily="34" charset="-120"/>
              </a:rPr>
              <a:t>办公室主任</a:t>
            </a:r>
            <a:r>
              <a:rPr lang="zh-CN" altLang="zh-TW" sz="2400" b="1" dirty="0">
                <a:latin typeface="微軟正黑體" panose="020B0604030504040204" pitchFamily="34" charset="-120"/>
                <a:ea typeface="微軟正黑體" panose="020B0604030504040204" pitchFamily="34" charset="-120"/>
              </a:rPr>
              <a:t>张进</a:t>
            </a:r>
            <a:r>
              <a:rPr lang="zh-CN" altLang="zh-TW" sz="2400" dirty="0">
                <a:latin typeface="微軟正黑體" panose="020B0604030504040204" pitchFamily="34" charset="-120"/>
                <a:ea typeface="微軟正黑體" panose="020B0604030504040204" pitchFamily="34" charset="-120"/>
              </a:rPr>
              <a:t>，副主任</a:t>
            </a:r>
            <a:r>
              <a:rPr lang="zh-CN" altLang="zh-TW" sz="2400" b="1" dirty="0">
                <a:latin typeface="微軟正黑體" panose="020B0604030504040204" pitchFamily="34" charset="-120"/>
                <a:ea typeface="微軟正黑體" panose="020B0604030504040204" pitchFamily="34" charset="-120"/>
              </a:rPr>
              <a:t>权晓峰</a:t>
            </a:r>
            <a:r>
              <a:rPr lang="zh-CN" altLang="zh-TW" sz="2400" dirty="0" smtClean="0">
                <a:latin typeface="微軟正黑體" panose="020B0604030504040204" pitchFamily="34" charset="-120"/>
                <a:ea typeface="微軟正黑體" panose="020B0604030504040204" pitchFamily="34" charset="-120"/>
              </a:rPr>
              <a:t>等</a:t>
            </a:r>
            <a:r>
              <a:rPr lang="en-US" altLang="zh-TW" sz="2400" dirty="0">
                <a:latin typeface="微軟正黑體" panose="020B0604030504040204" pitchFamily="34" charset="-120"/>
                <a:ea typeface="微軟正黑體" panose="020B0604030504040204" pitchFamily="34" charset="-120"/>
              </a:rPr>
              <a:t> </a:t>
            </a:r>
            <a:endParaRPr lang="zh-TW" altLang="zh-TW" sz="2400" dirty="0">
              <a:latin typeface="微軟正黑體" panose="020B0604030504040204" pitchFamily="34" charset="-120"/>
              <a:ea typeface="微軟正黑體" panose="020B0604030504040204" pitchFamily="34" charset="-120"/>
            </a:endParaRPr>
          </a:p>
        </p:txBody>
      </p:sp>
      <p:grpSp>
        <p:nvGrpSpPr>
          <p:cNvPr id="135" name="矩形 5"/>
          <p:cNvGrpSpPr/>
          <p:nvPr/>
        </p:nvGrpSpPr>
        <p:grpSpPr>
          <a:xfrm>
            <a:off x="13398" y="-3"/>
            <a:ext cx="9130607" cy="836722"/>
            <a:chOff x="-1" y="-1"/>
            <a:chExt cx="9130605" cy="836720"/>
          </a:xfrm>
        </p:grpSpPr>
        <p:sp>
          <p:nvSpPr>
            <p:cNvPr id="133" name="矩形"/>
            <p:cNvSpPr/>
            <p:nvPr/>
          </p:nvSpPr>
          <p:spPr>
            <a:xfrm>
              <a:off x="-1" y="-1"/>
              <a:ext cx="9130605" cy="836720"/>
            </a:xfrm>
            <a:prstGeom prst="rect">
              <a:avLst/>
            </a:prstGeom>
            <a:solidFill>
              <a:srgbClr val="0070C0"/>
            </a:solidFill>
            <a:ln w="12700" cap="flat">
              <a:noFill/>
              <a:miter lim="400000"/>
            </a:ln>
            <a:effectLst/>
          </p:spPr>
          <p:txBody>
            <a:bodyPr wrap="square" lIns="45718" tIns="45718" rIns="45718" bIns="45718" numCol="1" anchor="ctr">
              <a:noAutofit/>
            </a:bodyPr>
            <a:lstStyle/>
            <a:p>
              <a:pPr>
                <a:defRPr>
                  <a:solidFill>
                    <a:srgbClr val="FFFFFF"/>
                  </a:solidFill>
                </a:defRPr>
              </a:pPr>
              <a:endParaRPr/>
            </a:p>
          </p:txBody>
        </p:sp>
        <p:sp>
          <p:nvSpPr>
            <p:cNvPr id="134" name="9-3. 株洲市被國際追查官員"/>
            <p:cNvSpPr txBox="1"/>
            <p:nvPr/>
          </p:nvSpPr>
          <p:spPr>
            <a:xfrm>
              <a:off x="-1" y="125970"/>
              <a:ext cx="9130605"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defRPr sz="3200" b="1">
                  <a:solidFill>
                    <a:srgbClr val="FFFFFF"/>
                  </a:solidFill>
                  <a:latin typeface="微軟正黑體"/>
                  <a:ea typeface="微軟正黑體"/>
                  <a:cs typeface="微軟正黑體"/>
                  <a:sym typeface="微軟正黑體"/>
                </a:defRPr>
              </a:lvl1pPr>
            </a:lstStyle>
            <a:p>
              <a:r>
                <a:rPr dirty="0"/>
                <a:t> </a:t>
              </a:r>
              <a:r>
                <a:rPr lang="en-US" dirty="0" smtClean="0"/>
                <a:t>12</a:t>
              </a:r>
              <a:r>
                <a:rPr dirty="0" smtClean="0"/>
                <a:t>-</a:t>
              </a:r>
              <a:r>
                <a:rPr lang="en-US" dirty="0"/>
                <a:t>3</a:t>
              </a:r>
              <a:r>
                <a:rPr dirty="0" smtClean="0"/>
                <a:t>. </a:t>
              </a:r>
              <a:r>
                <a:rPr lang="zh-TW" altLang="en-US" dirty="0" smtClean="0"/>
                <a:t>咸陽</a:t>
              </a:r>
              <a:r>
                <a:rPr dirty="0" smtClean="0"/>
                <a:t>市</a:t>
              </a:r>
              <a:endParaRPr dirty="0"/>
            </a:p>
          </p:txBody>
        </p:sp>
      </p:grpSp>
      <p:sp>
        <p:nvSpPr>
          <p:cNvPr id="136" name="矩形 6"/>
          <p:cNvSpPr/>
          <p:nvPr/>
        </p:nvSpPr>
        <p:spPr>
          <a:xfrm>
            <a:off x="215424" y="4293096"/>
            <a:ext cx="8774612" cy="958212"/>
          </a:xfrm>
          <a:prstGeom prst="rect">
            <a:avLst/>
          </a:prstGeom>
          <a:ln w="28575">
            <a:solidFill>
              <a:srgbClr val="0070C0"/>
            </a:solidFill>
          </a:ln>
          <a:extLst>
            <a:ext uri="{C572A759-6A51-4108-AA02-DFA0A04FC94B}">
              <ma14:wrappingTextBoxFlag xmlns:ma14="http://schemas.microsoft.com/office/mac/drawingml/2011/main" xmlns="" val="1"/>
            </a:ext>
          </a:extLst>
        </p:spPr>
        <p:txBody>
          <a:bodyPr lIns="45718" tIns="45718" rIns="45718" bIns="45718">
            <a:spAutoFit/>
          </a:bodyPr>
          <a:lstStyle/>
          <a:p>
            <a:pPr>
              <a:defRPr sz="2400">
                <a:latin typeface="微軟正黑體"/>
                <a:ea typeface="微軟正黑體"/>
                <a:cs typeface="微軟正黑體"/>
                <a:sym typeface="微軟正黑體"/>
              </a:defRPr>
            </a:pPr>
            <a:r>
              <a:t>到目前為止，</a:t>
            </a:r>
            <a:r>
              <a:rPr b="1">
                <a:solidFill>
                  <a:srgbClr val="C00000"/>
                </a:solidFill>
              </a:rPr>
              <a:t>陝西省</a:t>
            </a:r>
            <a:r>
              <a:t>有</a:t>
            </a:r>
            <a:r>
              <a:rPr b="1">
                <a:solidFill>
                  <a:srgbClr val="C00000"/>
                </a:solidFill>
              </a:rPr>
              <a:t>957名</a:t>
            </a:r>
            <a:r>
              <a:t>的公檢法司、教育界、媒體界等人員因迫害法輪功學員，被海外組織“追查國際”立案追查</a:t>
            </a:r>
          </a:p>
        </p:txBody>
      </p:sp>
      <p:grpSp>
        <p:nvGrpSpPr>
          <p:cNvPr id="139" name="矩形 7"/>
          <p:cNvGrpSpPr/>
          <p:nvPr/>
        </p:nvGrpSpPr>
        <p:grpSpPr>
          <a:xfrm>
            <a:off x="7164287" y="70523"/>
            <a:ext cx="1847949" cy="707882"/>
            <a:chOff x="-1" y="47377"/>
            <a:chExt cx="1847948" cy="707880"/>
          </a:xfrm>
        </p:grpSpPr>
        <p:sp>
          <p:nvSpPr>
            <p:cNvPr id="137" name="矩形"/>
            <p:cNvSpPr/>
            <p:nvPr/>
          </p:nvSpPr>
          <p:spPr>
            <a:xfrm>
              <a:off x="-1" y="77283"/>
              <a:ext cx="1847948" cy="648076"/>
            </a:xfrm>
            <a:prstGeom prst="rect">
              <a:avLst/>
            </a:prstGeom>
            <a:solidFill>
              <a:srgbClr val="FFFFFF"/>
            </a:solidFill>
            <a:ln w="28575" cap="flat">
              <a:solidFill>
                <a:srgbClr val="0070C0"/>
              </a:solidFill>
              <a:prstDash val="solid"/>
              <a:round/>
            </a:ln>
            <a:effectLst/>
          </p:spPr>
          <p:txBody>
            <a:bodyPr wrap="square" lIns="45718" tIns="45718" rIns="45718" bIns="45718" numCol="1" anchor="ctr">
              <a:noAutofit/>
            </a:bodyPr>
            <a:lstStyle/>
            <a:p>
              <a:pPr algn="ctr">
                <a:defRPr sz="4000" b="1">
                  <a:solidFill>
                    <a:srgbClr val="0070C0"/>
                  </a:solidFill>
                  <a:latin typeface="微軟正黑體"/>
                  <a:ea typeface="微軟正黑體"/>
                  <a:cs typeface="微軟正黑體"/>
                  <a:sym typeface="微軟正黑體"/>
                </a:defRPr>
              </a:pPr>
              <a:endParaRPr/>
            </a:p>
          </p:txBody>
        </p:sp>
        <p:sp>
          <p:nvSpPr>
            <p:cNvPr id="138" name="追查1"/>
            <p:cNvSpPr txBox="1"/>
            <p:nvPr/>
          </p:nvSpPr>
          <p:spPr>
            <a:xfrm>
              <a:off x="-1" y="47377"/>
              <a:ext cx="1847948" cy="7078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a:defRPr sz="4000" b="1">
                  <a:solidFill>
                    <a:srgbClr val="0070C0"/>
                  </a:solidFill>
                  <a:latin typeface="微軟正黑體"/>
                  <a:ea typeface="微軟正黑體"/>
                  <a:cs typeface="微軟正黑體"/>
                  <a:sym typeface="微軟正黑體"/>
                </a:defRPr>
              </a:lvl1pPr>
            </a:lstStyle>
            <a:p>
              <a:r>
                <a:rPr dirty="0" smtClean="0"/>
                <a:t>追查</a:t>
              </a:r>
              <a:r>
                <a:rPr lang="en-US" dirty="0" smtClean="0"/>
                <a:t>2</a:t>
              </a:r>
              <a:endParaRPr dirty="0"/>
            </a:p>
          </p:txBody>
        </p:sp>
      </p:grpSp>
    </p:spTree>
    <p:extLst>
      <p:ext uri="{BB962C8B-B14F-4D97-AF65-F5344CB8AC3E}">
        <p14:creationId xmlns:p14="http://schemas.microsoft.com/office/powerpoint/2010/main" val="10411421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9-3. 長沙市官員惡報實例"/>
          <p:cNvSpPr txBox="1"/>
          <p:nvPr/>
        </p:nvSpPr>
        <p:spPr>
          <a:xfrm>
            <a:off x="2627783" y="1032809"/>
            <a:ext cx="6180256" cy="1631214"/>
          </a:xfrm>
          <a:prstGeom prst="rect">
            <a:avLst/>
          </a:prstGeom>
          <a:noFill/>
          <a:ln w="3175" cap="flat">
            <a:solidFill>
              <a:schemeClr val="tx1"/>
            </a:solid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r>
              <a:rPr lang="zh-TW" altLang="en-US" sz="2000" smtClean="0">
                <a:latin typeface="微軟正黑體" panose="020B0604030504040204" pitchFamily="34" charset="-120"/>
                <a:ea typeface="微軟正黑體" panose="020B0604030504040204" pitchFamily="34" charset="-120"/>
                <a:cs typeface="Heiti TC Light"/>
              </a:rPr>
              <a:t>公安部副部长、央视副台长，</a:t>
            </a:r>
            <a:r>
              <a:rPr lang="zh-TW" altLang="en-US" sz="2000" b="1" smtClean="0">
                <a:solidFill>
                  <a:srgbClr val="0070C0"/>
                </a:solidFill>
                <a:latin typeface="微軟正黑體" panose="020B0604030504040204" pitchFamily="34" charset="-120"/>
                <a:ea typeface="微軟正黑體" panose="020B0604030504040204" pitchFamily="34" charset="-120"/>
                <a:cs typeface="Heiti TC Light"/>
              </a:rPr>
              <a:t>李东生，</a:t>
            </a:r>
            <a:endParaRPr lang="en-US" altLang="zh-TW" sz="2000" b="1" dirty="0" smtClean="0">
              <a:solidFill>
                <a:srgbClr val="0070C0"/>
              </a:solidFill>
              <a:latin typeface="微軟正黑體" panose="020B0604030504040204" pitchFamily="34" charset="-120"/>
              <a:ea typeface="微軟正黑體" panose="020B0604030504040204" pitchFamily="34" charset="-120"/>
              <a:cs typeface="Heiti TC Light"/>
            </a:endParaRPr>
          </a:p>
          <a:p>
            <a:r>
              <a:rPr lang="zh-TW" altLang="en-US" sz="2000" dirty="0" smtClean="0">
                <a:latin typeface="微軟正黑體" panose="020B0604030504040204" pitchFamily="34" charset="-120"/>
                <a:ea typeface="微軟正黑體" panose="020B0604030504040204" pitchFamily="34" charset="-120"/>
                <a:cs typeface="Heiti TC Light"/>
              </a:rPr>
              <a:t>2</a:t>
            </a:r>
            <a:r>
              <a:rPr lang="en-US" altLang="zh-TW" sz="2000" dirty="0" smtClean="0">
                <a:latin typeface="微軟正黑體" panose="020B0604030504040204" pitchFamily="34" charset="-120"/>
                <a:ea typeface="微軟正黑體" panose="020B0604030504040204" pitchFamily="34" charset="-120"/>
                <a:cs typeface="Heiti TC Light"/>
              </a:rPr>
              <a:t>016</a:t>
            </a:r>
            <a:r>
              <a:rPr lang="zh-TW" altLang="en-US" sz="2000" dirty="0">
                <a:latin typeface="微軟正黑體" panose="020B0604030504040204" pitchFamily="34" charset="-120"/>
                <a:ea typeface="微軟正黑體" panose="020B0604030504040204" pitchFamily="34" charset="-120"/>
                <a:cs typeface="Heiti TC Light"/>
              </a:rPr>
              <a:t>年1月</a:t>
            </a:r>
            <a:r>
              <a:rPr lang="en-US" altLang="zh-TW" sz="2000" dirty="0">
                <a:latin typeface="微軟正黑體" panose="020B0604030504040204" pitchFamily="34" charset="-120"/>
                <a:ea typeface="微軟正黑體" panose="020B0604030504040204" pitchFamily="34" charset="-120"/>
                <a:cs typeface="Heiti TC Light"/>
              </a:rPr>
              <a:t>12</a:t>
            </a:r>
            <a:r>
              <a:rPr lang="zh-TW" altLang="en-US" sz="2000" dirty="0">
                <a:latin typeface="微軟正黑體" panose="020B0604030504040204" pitchFamily="34" charset="-120"/>
                <a:ea typeface="微軟正黑體" panose="020B0604030504040204" pitchFamily="34" charset="-120"/>
                <a:cs typeface="Heiti TC Light"/>
              </a:rPr>
              <a:t>日</a:t>
            </a:r>
            <a:r>
              <a:rPr lang="zh-TW" altLang="en-US" sz="2000" dirty="0" smtClean="0">
                <a:latin typeface="微軟正黑體" panose="020B0604030504040204" pitchFamily="34" charset="-120"/>
                <a:ea typeface="微軟正黑體" panose="020B0604030504040204" pitchFamily="34" charset="-120"/>
                <a:cs typeface="Heiti TC Light"/>
              </a:rPr>
              <a:t>，</a:t>
            </a:r>
            <a:endParaRPr lang="en-US" altLang="zh-TW" sz="2000" dirty="0" smtClean="0">
              <a:latin typeface="微軟正黑體" panose="020B0604030504040204" pitchFamily="34" charset="-120"/>
              <a:ea typeface="微軟正黑體" panose="020B0604030504040204" pitchFamily="34" charset="-120"/>
              <a:cs typeface="Heiti TC Light"/>
            </a:endParaRPr>
          </a:p>
          <a:p>
            <a:r>
              <a:rPr lang="zh-TW" altLang="en-US" sz="2000" b="1" smtClean="0">
                <a:solidFill>
                  <a:srgbClr val="FF0000"/>
                </a:solidFill>
                <a:latin typeface="微軟正黑體" panose="020B0604030504040204" pitchFamily="34" charset="-120"/>
                <a:ea typeface="微軟正黑體" panose="020B0604030504040204" pitchFamily="34" charset="-120"/>
                <a:cs typeface="Heiti TC Light"/>
              </a:rPr>
              <a:t>获刑</a:t>
            </a:r>
            <a:r>
              <a:rPr lang="en-US" altLang="zh-TW" sz="2000" b="1" smtClean="0">
                <a:solidFill>
                  <a:srgbClr val="FF0000"/>
                </a:solidFill>
                <a:latin typeface="微軟正黑體" panose="020B0604030504040204" pitchFamily="34" charset="-120"/>
                <a:ea typeface="微軟正黑體" panose="020B0604030504040204" pitchFamily="34" charset="-120"/>
                <a:cs typeface="Heiti TC Light"/>
              </a:rPr>
              <a:t>15</a:t>
            </a:r>
            <a:r>
              <a:rPr lang="zh-TW" altLang="en-US" sz="2000" b="1" smtClean="0">
                <a:solidFill>
                  <a:srgbClr val="FF0000"/>
                </a:solidFill>
                <a:latin typeface="微軟正黑體" panose="020B0604030504040204" pitchFamily="34" charset="-120"/>
                <a:ea typeface="微軟正黑體" panose="020B0604030504040204" pitchFamily="34" charset="-120"/>
                <a:cs typeface="Heiti TC Light"/>
              </a:rPr>
              <a:t>年，没收非法所得</a:t>
            </a:r>
            <a:r>
              <a:rPr lang="en-US" altLang="zh-TW" sz="2000" b="1" smtClean="0">
                <a:solidFill>
                  <a:srgbClr val="FF0000"/>
                </a:solidFill>
                <a:latin typeface="微軟正黑體" panose="020B0604030504040204" pitchFamily="34" charset="-120"/>
                <a:ea typeface="微軟正黑體" panose="020B0604030504040204" pitchFamily="34" charset="-120"/>
                <a:cs typeface="Heiti TC Light"/>
              </a:rPr>
              <a:t>100</a:t>
            </a:r>
            <a:r>
              <a:rPr lang="zh-TW" altLang="en-US" sz="2000" b="1" smtClean="0">
                <a:solidFill>
                  <a:srgbClr val="FF0000"/>
                </a:solidFill>
                <a:latin typeface="微軟正黑體" panose="020B0604030504040204" pitchFamily="34" charset="-120"/>
                <a:ea typeface="微軟正黑體" panose="020B0604030504040204" pitchFamily="34" charset="-120"/>
                <a:cs typeface="Heiti TC Light"/>
              </a:rPr>
              <a:t>万元</a:t>
            </a:r>
            <a:r>
              <a:rPr lang="zh-TW" altLang="en-US" sz="2000" smtClean="0">
                <a:latin typeface="微軟正黑體" panose="020B0604030504040204" pitchFamily="34" charset="-120"/>
                <a:ea typeface="微軟正黑體" panose="020B0604030504040204" pitchFamily="34" charset="-120"/>
                <a:cs typeface="Heiti TC Light"/>
              </a:rPr>
              <a:t>。</a:t>
            </a:r>
            <a:endParaRPr lang="en-US" altLang="zh-TW" sz="2000" dirty="0" smtClean="0">
              <a:latin typeface="微軟正黑體" panose="020B0604030504040204" pitchFamily="34" charset="-120"/>
              <a:ea typeface="微軟正黑體" panose="020B0604030504040204" pitchFamily="34" charset="-120"/>
              <a:cs typeface="Heiti TC Light"/>
            </a:endParaRPr>
          </a:p>
          <a:p>
            <a:endParaRPr lang="en-US" altLang="zh-TW" sz="2000" u="sng" dirty="0">
              <a:solidFill>
                <a:schemeClr val="accent6">
                  <a:lumMod val="50000"/>
                </a:schemeClr>
              </a:solidFill>
              <a:latin typeface="微軟正黑體" panose="020B0604030504040204" pitchFamily="34" charset="-120"/>
              <a:ea typeface="微軟正黑體" panose="020B0604030504040204" pitchFamily="34" charset="-120"/>
              <a:cs typeface="Heiti TC Light"/>
            </a:endParaRPr>
          </a:p>
          <a:p>
            <a:r>
              <a:rPr lang="zh-TW" altLang="en-US" sz="2000" b="1" u="sng"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导演天安门自焚栽赃案</a:t>
            </a:r>
            <a:r>
              <a:rPr lang="zh-TW" altLang="en-US" sz="2000" b="1" u="sng" dirty="0"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等</a:t>
            </a:r>
            <a:endParaRPr lang="en-US" altLang="zh-TW" sz="2000" b="1" u="sng" dirty="0">
              <a:solidFill>
                <a:schemeClr val="accent6">
                  <a:lumMod val="50000"/>
                </a:schemeClr>
              </a:solidFill>
              <a:latin typeface="微軟正黑體" panose="020B0604030504040204" pitchFamily="34" charset="-120"/>
              <a:ea typeface="微軟正黑體" panose="020B0604030504040204" pitchFamily="34" charset="-120"/>
              <a:cs typeface="Heiti TC Light"/>
            </a:endParaRPr>
          </a:p>
        </p:txBody>
      </p:sp>
      <p:sp>
        <p:nvSpPr>
          <p:cNvPr id="3" name="矩形"/>
          <p:cNvSpPr/>
          <p:nvPr/>
        </p:nvSpPr>
        <p:spPr>
          <a:xfrm>
            <a:off x="13400" y="0"/>
            <a:ext cx="9130602" cy="836718"/>
          </a:xfrm>
          <a:prstGeom prst="rect">
            <a:avLst/>
          </a:prstGeom>
          <a:solidFill>
            <a:srgbClr val="000000"/>
          </a:solidFill>
          <a:ln w="12700" cap="flat">
            <a:noFill/>
            <a:miter lim="400000"/>
          </a:ln>
          <a:effectLst/>
        </p:spPr>
        <p:txBody>
          <a:bodyPr wrap="square" lIns="45719" tIns="45719" rIns="45719" bIns="45719" numCol="1" anchor="ctr">
            <a:noAutofit/>
          </a:bodyPr>
          <a:lstStyle/>
          <a:p>
            <a:pPr>
              <a:defRPr sz="3200" b="1">
                <a:solidFill>
                  <a:srgbClr val="FFFFFF"/>
                </a:solidFill>
                <a:latin typeface="微軟正黑體"/>
                <a:ea typeface="微軟正黑體"/>
                <a:cs typeface="微軟正黑體"/>
                <a:sym typeface="微軟正黑體"/>
              </a:defRPr>
            </a:pPr>
            <a:endParaRPr/>
          </a:p>
        </p:txBody>
      </p:sp>
      <p:sp>
        <p:nvSpPr>
          <p:cNvPr id="4" name="9-3. 長沙市官員惡報實例"/>
          <p:cNvSpPr txBox="1"/>
          <p:nvPr/>
        </p:nvSpPr>
        <p:spPr>
          <a:xfrm>
            <a:off x="13400" y="187524"/>
            <a:ext cx="9130602" cy="4616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defRPr sz="3200" b="1">
                <a:solidFill>
                  <a:srgbClr val="FFFFFF"/>
                </a:solidFill>
                <a:latin typeface="微軟正黑體"/>
                <a:ea typeface="微軟正黑體"/>
                <a:cs typeface="微軟正黑體"/>
                <a:sym typeface="微軟正黑體"/>
              </a:defRPr>
            </a:pPr>
            <a:r>
              <a:rPr sz="2400" dirty="0"/>
              <a:t> </a:t>
            </a:r>
            <a:r>
              <a:rPr lang="en-US" sz="2400" dirty="0" smtClean="0"/>
              <a:t>12</a:t>
            </a:r>
            <a:r>
              <a:rPr sz="2400" dirty="0" smtClean="0"/>
              <a:t>-</a:t>
            </a:r>
            <a:r>
              <a:rPr lang="en-US" sz="2400" dirty="0"/>
              <a:t>4</a:t>
            </a:r>
            <a:r>
              <a:rPr sz="2400" smtClean="0"/>
              <a:t>. </a:t>
            </a:r>
            <a:r>
              <a:rPr lang="en-US" altLang="zh-TW" sz="2400" smtClean="0"/>
              <a:t>【</a:t>
            </a:r>
            <a:r>
              <a:rPr lang="zh-TW" altLang="en-US" sz="2400" smtClean="0"/>
              <a:t>明慧网</a:t>
            </a:r>
            <a:r>
              <a:rPr lang="en-US" altLang="zh-TW" sz="2400" smtClean="0"/>
              <a:t>】</a:t>
            </a:r>
            <a:r>
              <a:rPr lang="zh-TW" altLang="en-US" sz="2400" smtClean="0"/>
              <a:t>诽谤法轮功 广电官员遭恶报</a:t>
            </a:r>
            <a:r>
              <a:rPr lang="en-US" altLang="zh-TW" sz="2400" smtClean="0"/>
              <a:t>26</a:t>
            </a:r>
            <a:r>
              <a:rPr lang="zh-TW" altLang="en-US" sz="2400" dirty="0"/>
              <a:t>例</a:t>
            </a:r>
            <a:endParaRPr lang="en-US" sz="2400" dirty="0" smtClean="0"/>
          </a:p>
        </p:txBody>
      </p:sp>
      <p:grpSp>
        <p:nvGrpSpPr>
          <p:cNvPr id="5" name="矩形 6"/>
          <p:cNvGrpSpPr/>
          <p:nvPr/>
        </p:nvGrpSpPr>
        <p:grpSpPr>
          <a:xfrm>
            <a:off x="7380312" y="70526"/>
            <a:ext cx="1631920" cy="707884"/>
            <a:chOff x="0" y="47378"/>
            <a:chExt cx="1631919" cy="707883"/>
          </a:xfrm>
        </p:grpSpPr>
        <p:sp>
          <p:nvSpPr>
            <p:cNvPr id="6" name="矩形"/>
            <p:cNvSpPr/>
            <p:nvPr/>
          </p:nvSpPr>
          <p:spPr>
            <a:xfrm>
              <a:off x="0" y="77283"/>
              <a:ext cx="1631919" cy="648074"/>
            </a:xfrm>
            <a:prstGeom prst="rect">
              <a:avLst/>
            </a:prstGeom>
            <a:solidFill>
              <a:srgbClr val="FFFFFF"/>
            </a:solidFill>
            <a:ln w="28575" cap="flat">
              <a:solidFill>
                <a:srgbClr val="000000"/>
              </a:solidFill>
              <a:prstDash val="solid"/>
              <a:round/>
            </a:ln>
            <a:effectLst/>
          </p:spPr>
          <p:txBody>
            <a:bodyPr wrap="square" lIns="45719" tIns="45719" rIns="45719" bIns="45719" numCol="1" anchor="ctr">
              <a:noAutofit/>
            </a:bodyPr>
            <a:lstStyle/>
            <a:p>
              <a:pPr algn="ctr">
                <a:defRPr sz="4000" b="1">
                  <a:latin typeface="微軟正黑體"/>
                  <a:ea typeface="微軟正黑體"/>
                  <a:cs typeface="微軟正黑體"/>
                  <a:sym typeface="微軟正黑體"/>
                </a:defRPr>
              </a:pPr>
              <a:endParaRPr/>
            </a:p>
          </p:txBody>
        </p:sp>
        <p:sp>
          <p:nvSpPr>
            <p:cNvPr id="7" name="惡報2"/>
            <p:cNvSpPr txBox="1"/>
            <p:nvPr/>
          </p:nvSpPr>
          <p:spPr>
            <a:xfrm>
              <a:off x="0" y="47378"/>
              <a:ext cx="1631919" cy="70788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lgn="ctr">
                <a:defRPr sz="4000" b="1">
                  <a:latin typeface="微軟正黑體"/>
                  <a:ea typeface="微軟正黑體"/>
                  <a:cs typeface="微軟正黑體"/>
                  <a:sym typeface="微軟正黑體"/>
                </a:defRPr>
              </a:pPr>
              <a:r>
                <a:rPr smtClean="0"/>
                <a:t>恶报</a:t>
              </a:r>
              <a:r>
                <a:rPr lang="en-US" smtClean="0"/>
                <a:t>2</a:t>
              </a:r>
              <a:endParaRPr dirty="0"/>
            </a:p>
          </p:txBody>
        </p:sp>
      </p:grpSp>
      <p:sp>
        <p:nvSpPr>
          <p:cNvPr id="9" name="矩形 8"/>
          <p:cNvSpPr/>
          <p:nvPr/>
        </p:nvSpPr>
        <p:spPr>
          <a:xfrm>
            <a:off x="2627784" y="2860913"/>
            <a:ext cx="6180255" cy="1477328"/>
          </a:xfrm>
          <a:prstGeom prst="rect">
            <a:avLst/>
          </a:prstGeom>
          <a:ln w="3175">
            <a:solidFill>
              <a:schemeClr val="tx1"/>
            </a:solidFill>
          </a:ln>
        </p:spPr>
        <p:txBody>
          <a:bodyPr wrap="square">
            <a:spAutoFit/>
          </a:bodyPr>
          <a:lstStyle/>
          <a:p>
            <a:r>
              <a:rPr lang="zh-TW" altLang="en-US" smtClean="0">
                <a:latin typeface="微軟正黑體" panose="020B0604030504040204" pitchFamily="34" charset="-120"/>
                <a:ea typeface="微軟正黑體" panose="020B0604030504040204" pitchFamily="34" charset="-120"/>
                <a:cs typeface="Heiti TC Light"/>
              </a:rPr>
              <a:t>辽宁广播电视台原台长，</a:t>
            </a:r>
            <a:r>
              <a:rPr lang="zh-TW" altLang="en-US" b="1" smtClean="0">
                <a:solidFill>
                  <a:srgbClr val="0070C0"/>
                </a:solidFill>
                <a:latin typeface="微軟正黑體" panose="020B0604030504040204" pitchFamily="34" charset="-120"/>
                <a:ea typeface="微軟正黑體" panose="020B0604030504040204" pitchFamily="34" charset="-120"/>
                <a:cs typeface="Heiti TC Light"/>
              </a:rPr>
              <a:t>史联文，</a:t>
            </a:r>
            <a:endParaRPr lang="en-US" altLang="zh-TW" b="1" dirty="0" smtClean="0">
              <a:solidFill>
                <a:srgbClr val="0070C0"/>
              </a:solidFill>
              <a:latin typeface="微軟正黑體" panose="020B0604030504040204" pitchFamily="34" charset="-120"/>
              <a:ea typeface="微軟正黑體" panose="020B0604030504040204" pitchFamily="34" charset="-120"/>
              <a:cs typeface="Heiti TC Light"/>
            </a:endParaRPr>
          </a:p>
          <a:p>
            <a:r>
              <a:rPr lang="en-US" altLang="zh-TW" dirty="0" smtClean="0">
                <a:latin typeface="微軟正黑體" panose="020B0604030504040204" pitchFamily="34" charset="-120"/>
                <a:ea typeface="微軟正黑體" panose="020B0604030504040204" pitchFamily="34" charset="-120"/>
                <a:cs typeface="Heiti TC Light"/>
              </a:rPr>
              <a:t>2014</a:t>
            </a:r>
            <a:r>
              <a:rPr lang="zh-TW" altLang="en-US" dirty="0" smtClean="0">
                <a:latin typeface="微軟正黑體" panose="020B0604030504040204" pitchFamily="34" charset="-120"/>
                <a:ea typeface="微軟正黑體" panose="020B0604030504040204" pitchFamily="34" charset="-120"/>
                <a:cs typeface="Heiti TC Light"/>
              </a:rPr>
              <a:t>年</a:t>
            </a:r>
            <a:r>
              <a:rPr lang="en-US" altLang="zh-TW" dirty="0" smtClean="0">
                <a:latin typeface="微軟正黑體" panose="020B0604030504040204" pitchFamily="34" charset="-120"/>
                <a:ea typeface="微軟正黑體" panose="020B0604030504040204" pitchFamily="34" charset="-120"/>
                <a:cs typeface="Heiti TC Light"/>
              </a:rPr>
              <a:t>7</a:t>
            </a:r>
            <a:r>
              <a:rPr lang="zh-TW" altLang="en-US" dirty="0" smtClean="0">
                <a:latin typeface="微軟正黑體" panose="020B0604030504040204" pitchFamily="34" charset="-120"/>
                <a:ea typeface="微軟正黑體" panose="020B0604030504040204" pitchFamily="34" charset="-120"/>
                <a:cs typeface="Heiti TC Light"/>
              </a:rPr>
              <a:t>月</a:t>
            </a:r>
            <a:r>
              <a:rPr lang="en-US" altLang="zh-TW" dirty="0" smtClean="0">
                <a:latin typeface="微軟正黑體" panose="020B0604030504040204" pitchFamily="34" charset="-120"/>
                <a:ea typeface="微軟正黑體" panose="020B0604030504040204" pitchFamily="34" charset="-120"/>
                <a:cs typeface="Heiti TC Light"/>
              </a:rPr>
              <a:t>21</a:t>
            </a:r>
            <a:r>
              <a:rPr lang="zh-TW" altLang="en-US" dirty="0" smtClean="0">
                <a:latin typeface="微軟正黑體" panose="020B0604030504040204" pitchFamily="34" charset="-120"/>
                <a:ea typeface="微軟正黑體" panose="020B0604030504040204" pitchFamily="34" charset="-120"/>
                <a:cs typeface="Heiti TC Light"/>
              </a:rPr>
              <a:t>日</a:t>
            </a:r>
            <a:endParaRPr lang="en-US" altLang="zh-TW" dirty="0">
              <a:latin typeface="微軟正黑體" panose="020B0604030504040204" pitchFamily="34" charset="-120"/>
              <a:ea typeface="微軟正黑體" panose="020B0604030504040204" pitchFamily="34" charset="-120"/>
              <a:cs typeface="Heiti TC Light"/>
            </a:endParaRPr>
          </a:p>
          <a:p>
            <a:r>
              <a:rPr lang="zh-TW" altLang="en-US" smtClean="0">
                <a:latin typeface="微軟正黑體" panose="020B0604030504040204" pitchFamily="34" charset="-120"/>
                <a:ea typeface="微軟正黑體" panose="020B0604030504040204" pitchFamily="34" charset="-120"/>
                <a:cs typeface="Heiti TC Light"/>
              </a:rPr>
              <a:t>被判</a:t>
            </a:r>
            <a:r>
              <a:rPr lang="zh-TW" altLang="en-US" b="1" smtClean="0">
                <a:solidFill>
                  <a:srgbClr val="FF0000"/>
                </a:solidFill>
                <a:latin typeface="微軟正黑體" panose="020B0604030504040204" pitchFamily="34" charset="-120"/>
                <a:ea typeface="微軟正黑體" panose="020B0604030504040204" pitchFamily="34" charset="-120"/>
                <a:cs typeface="Heiti TC Light"/>
              </a:rPr>
              <a:t>无期徒刑，没收个人全部财产</a:t>
            </a:r>
            <a:endParaRPr lang="en-US" altLang="zh-TW" dirty="0">
              <a:latin typeface="微軟正黑體" panose="020B0604030504040204" pitchFamily="34" charset="-120"/>
              <a:ea typeface="微軟正黑體" panose="020B0604030504040204" pitchFamily="34" charset="-120"/>
              <a:cs typeface="Heiti TC Light"/>
            </a:endParaRPr>
          </a:p>
          <a:p>
            <a:r>
              <a:rPr lang="zh-TW" altLang="en-US" b="1"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长期编排并转播中央广播电视台及其它省市广播电视台</a:t>
            </a:r>
            <a:endParaRPr lang="en-US" altLang="zh-TW" b="1" dirty="0" smtClean="0">
              <a:solidFill>
                <a:schemeClr val="accent6">
                  <a:lumMod val="50000"/>
                </a:schemeClr>
              </a:solidFill>
              <a:latin typeface="微軟正黑體" panose="020B0604030504040204" pitchFamily="34" charset="-120"/>
              <a:ea typeface="微軟正黑體" panose="020B0604030504040204" pitchFamily="34" charset="-120"/>
              <a:cs typeface="Heiti TC Light"/>
            </a:endParaRPr>
          </a:p>
          <a:p>
            <a:r>
              <a:rPr lang="zh-TW" altLang="en-US" b="1"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丑化、污蔑法轮功的新闻、视频等毒害众生。</a:t>
            </a:r>
            <a:endParaRPr lang="en-US" altLang="zh-TW" b="1" dirty="0">
              <a:solidFill>
                <a:schemeClr val="accent6">
                  <a:lumMod val="50000"/>
                </a:schemeClr>
              </a:solidFill>
              <a:latin typeface="微軟正黑體" panose="020B0604030504040204" pitchFamily="34" charset="-120"/>
              <a:ea typeface="微軟正黑體" panose="020B0604030504040204" pitchFamily="34" charset="-120"/>
              <a:cs typeface="Heiti TC Light"/>
            </a:endParaRPr>
          </a:p>
        </p:txBody>
      </p:sp>
      <p:pic>
        <p:nvPicPr>
          <p:cNvPr id="2050" name="Picture 2" descr="「李東生 大紀元」的圖片搜尋結果"/>
          <p:cNvPicPr>
            <a:picLocks noChangeAspect="1" noChangeArrowheads="1"/>
          </p:cNvPicPr>
          <p:nvPr/>
        </p:nvPicPr>
        <p:blipFill rotWithShape="1">
          <a:blip r:embed="rId2">
            <a:extLst>
              <a:ext uri="{28A0092B-C50C-407E-A947-70E740481C1C}">
                <a14:useLocalDpi xmlns:a14="http://schemas.microsoft.com/office/drawing/2010/main" val="0"/>
              </a:ext>
            </a:extLst>
          </a:blip>
          <a:srcRect l="14181" t="17361" r="18992" b="10768"/>
          <a:stretch/>
        </p:blipFill>
        <p:spPr bwMode="auto">
          <a:xfrm>
            <a:off x="251520" y="1043608"/>
            <a:ext cx="2232248" cy="160048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p:cNvPicPr>
            <a:picLocks noChangeAspect="1"/>
          </p:cNvPicPr>
          <p:nvPr/>
        </p:nvPicPr>
        <p:blipFill>
          <a:blip r:embed="rId3"/>
          <a:stretch>
            <a:fillRect/>
          </a:stretch>
        </p:blipFill>
        <p:spPr>
          <a:xfrm>
            <a:off x="223222" y="2849498"/>
            <a:ext cx="2260546" cy="1670165"/>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sp>
        <p:nvSpPr>
          <p:cNvPr id="10" name="矩形 9"/>
          <p:cNvSpPr/>
          <p:nvPr/>
        </p:nvSpPr>
        <p:spPr>
          <a:xfrm>
            <a:off x="2660776" y="4698993"/>
            <a:ext cx="6351456" cy="2123658"/>
          </a:xfrm>
          <a:prstGeom prst="rect">
            <a:avLst/>
          </a:prstGeom>
          <a:ln>
            <a:solidFill>
              <a:schemeClr val="tx1"/>
            </a:solidFill>
          </a:ln>
        </p:spPr>
        <p:txBody>
          <a:bodyPr wrap="square">
            <a:spAutoFit/>
          </a:bodyPr>
          <a:lstStyle/>
          <a:p>
            <a:r>
              <a:rPr lang="zh-TW" altLang="en-US" smtClean="0">
                <a:latin typeface="微軟正黑體" panose="020B0604030504040204" pitchFamily="34" charset="-120"/>
                <a:ea typeface="微軟正黑體" panose="020B0604030504040204" pitchFamily="34" charset="-120"/>
                <a:cs typeface="Heiti TC Light"/>
              </a:rPr>
              <a:t>重庆市广电局局长，</a:t>
            </a:r>
            <a:r>
              <a:rPr lang="zh-TW" altLang="en-US" b="1" smtClean="0">
                <a:solidFill>
                  <a:srgbClr val="0070C0"/>
                </a:solidFill>
                <a:latin typeface="微軟正黑體" panose="020B0604030504040204" pitchFamily="34" charset="-120"/>
                <a:ea typeface="微軟正黑體" panose="020B0604030504040204" pitchFamily="34" charset="-120"/>
                <a:cs typeface="Heiti TC Light"/>
              </a:rPr>
              <a:t>张小川 </a:t>
            </a:r>
            <a:r>
              <a:rPr lang="en-US" altLang="zh-TW" b="1" smtClean="0">
                <a:solidFill>
                  <a:srgbClr val="0070C0"/>
                </a:solidFill>
                <a:latin typeface="微軟正黑體" panose="020B0604030504040204" pitchFamily="34" charset="-120"/>
                <a:ea typeface="微軟正黑體" panose="020B0604030504040204" pitchFamily="34" charset="-120"/>
                <a:cs typeface="Heiti TC Light"/>
              </a:rPr>
              <a:t>(</a:t>
            </a:r>
            <a:r>
              <a:rPr lang="zh-TW" altLang="en-US" b="1" dirty="0" smtClean="0">
                <a:solidFill>
                  <a:srgbClr val="0070C0"/>
                </a:solidFill>
                <a:latin typeface="微軟正黑體" panose="020B0604030504040204" pitchFamily="34" charset="-120"/>
                <a:ea typeface="微軟正黑體" panose="020B0604030504040204" pitchFamily="34" charset="-120"/>
                <a:cs typeface="Heiti TC Light"/>
              </a:rPr>
              <a:t>左</a:t>
            </a:r>
            <a:r>
              <a:rPr lang="en-US" altLang="zh-TW" b="1" dirty="0" smtClean="0">
                <a:solidFill>
                  <a:srgbClr val="0070C0"/>
                </a:solidFill>
                <a:latin typeface="微軟正黑體" panose="020B0604030504040204" pitchFamily="34" charset="-120"/>
                <a:ea typeface="微軟正黑體" panose="020B0604030504040204" pitchFamily="34" charset="-120"/>
                <a:cs typeface="Heiti TC Light"/>
              </a:rPr>
              <a:t>)</a:t>
            </a:r>
            <a:r>
              <a:rPr lang="zh-TW" altLang="en-US" b="1" smtClean="0">
                <a:solidFill>
                  <a:srgbClr val="0070C0"/>
                </a:solidFill>
                <a:latin typeface="微軟正黑體" panose="020B0604030504040204" pitchFamily="34" charset="-120"/>
                <a:ea typeface="微軟正黑體" panose="020B0604030504040204" pitchFamily="34" charset="-120"/>
                <a:cs typeface="Heiti TC Light"/>
              </a:rPr>
              <a:t>，</a:t>
            </a:r>
            <a:r>
              <a:rPr lang="zh-TW" altLang="en-US" sz="2000" b="1" smtClean="0">
                <a:solidFill>
                  <a:srgbClr val="FF0000"/>
                </a:solidFill>
                <a:latin typeface="微軟正黑體" panose="020B0604030504040204" pitchFamily="34" charset="-120"/>
                <a:ea typeface="微軟正黑體" panose="020B0604030504040204" pitchFamily="34" charset="-120"/>
                <a:cs typeface="Heiti TC Light"/>
              </a:rPr>
              <a:t>他</a:t>
            </a:r>
            <a:r>
              <a:rPr lang="zh-TW" altLang="en-US" b="1" smtClean="0">
                <a:solidFill>
                  <a:srgbClr val="FF0000"/>
                </a:solidFill>
                <a:latin typeface="微軟正黑體" panose="020B0604030504040204" pitchFamily="34" charset="-120"/>
                <a:ea typeface="微軟正黑體" panose="020B0604030504040204" pitchFamily="34" charset="-120"/>
                <a:cs typeface="Heiti TC Light"/>
              </a:rPr>
              <a:t>儿子吸毒死亡</a:t>
            </a:r>
            <a:endParaRPr lang="en-US" altLang="zh-TW" b="1" dirty="0">
              <a:solidFill>
                <a:srgbClr val="0070C0"/>
              </a:solidFill>
              <a:latin typeface="微軟正黑體" panose="020B0604030504040204" pitchFamily="34" charset="-120"/>
              <a:ea typeface="微軟正黑體" panose="020B0604030504040204" pitchFamily="34" charset="-120"/>
              <a:cs typeface="Heiti TC Light"/>
            </a:endParaRPr>
          </a:p>
          <a:p>
            <a:r>
              <a:rPr lang="en-US" altLang="zh-TW" dirty="0" smtClean="0">
                <a:latin typeface="微軟正黑體" panose="020B0604030504040204" pitchFamily="34" charset="-120"/>
                <a:ea typeface="微軟正黑體" panose="020B0604030504040204" pitchFamily="34" charset="-120"/>
                <a:cs typeface="Heiti TC Light"/>
              </a:rPr>
              <a:t>2015/7/13</a:t>
            </a:r>
            <a:r>
              <a:rPr lang="zh-TW" altLang="en-US" dirty="0" smtClean="0">
                <a:latin typeface="微軟正黑體" panose="020B0604030504040204" pitchFamily="34" charset="-120"/>
                <a:ea typeface="微軟正黑體" panose="020B0604030504040204" pitchFamily="34" charset="-120"/>
                <a:cs typeface="Heiti TC Light"/>
              </a:rPr>
              <a:t> </a:t>
            </a:r>
            <a:r>
              <a:rPr lang="zh-TW" altLang="en-US" sz="2000" b="1" dirty="0" smtClean="0">
                <a:solidFill>
                  <a:srgbClr val="FF0000"/>
                </a:solidFill>
                <a:latin typeface="微軟正黑體" panose="020B0604030504040204" pitchFamily="34" charset="-120"/>
                <a:ea typeface="微軟正黑體" panose="020B0604030504040204" pitchFamily="34" charset="-120"/>
                <a:cs typeface="Heiti TC Light"/>
              </a:rPr>
              <a:t>有期徒刑</a:t>
            </a:r>
            <a:r>
              <a:rPr lang="en-US" altLang="zh-TW" sz="2000" b="1" dirty="0">
                <a:solidFill>
                  <a:srgbClr val="FF0000"/>
                </a:solidFill>
                <a:latin typeface="微軟正黑體" panose="020B0604030504040204" pitchFamily="34" charset="-120"/>
                <a:ea typeface="微軟正黑體" panose="020B0604030504040204" pitchFamily="34" charset="-120"/>
                <a:cs typeface="Heiti TC Light"/>
              </a:rPr>
              <a:t>17</a:t>
            </a:r>
            <a:r>
              <a:rPr lang="zh-TW" altLang="en-US" sz="2000" b="1" dirty="0" smtClean="0">
                <a:solidFill>
                  <a:srgbClr val="FF0000"/>
                </a:solidFill>
                <a:latin typeface="微軟正黑體" panose="020B0604030504040204" pitchFamily="34" charset="-120"/>
                <a:ea typeface="微軟正黑體" panose="020B0604030504040204" pitchFamily="34" charset="-120"/>
                <a:cs typeface="Heiti TC Light"/>
              </a:rPr>
              <a:t>年</a:t>
            </a:r>
            <a:r>
              <a:rPr lang="zh-TW" altLang="en-US" sz="2000" b="1" smtClean="0">
                <a:solidFill>
                  <a:srgbClr val="FF0000"/>
                </a:solidFill>
                <a:latin typeface="微軟正黑體" panose="020B0604030504040204" pitchFamily="34" charset="-120"/>
                <a:ea typeface="微軟正黑體" panose="020B0604030504040204" pitchFamily="34" charset="-120"/>
                <a:cs typeface="Heiti TC Light"/>
              </a:rPr>
              <a:t>，他</a:t>
            </a:r>
            <a:r>
              <a:rPr lang="zh-TW" altLang="en-US" b="1" smtClean="0">
                <a:solidFill>
                  <a:srgbClr val="FF0000"/>
                </a:solidFill>
                <a:latin typeface="微軟正黑體" panose="020B0604030504040204" pitchFamily="34" charset="-120"/>
                <a:ea typeface="微軟正黑體" panose="020B0604030504040204" pitchFamily="34" charset="-120"/>
                <a:cs typeface="Heiti TC Light"/>
              </a:rPr>
              <a:t>儿子吸毒死亡，</a:t>
            </a:r>
            <a:endParaRPr lang="en-US" altLang="zh-TW" b="1" dirty="0" smtClean="0">
              <a:solidFill>
                <a:srgbClr val="FF0000"/>
              </a:solidFill>
              <a:latin typeface="微軟正黑體" panose="020B0604030504040204" pitchFamily="34" charset="-120"/>
              <a:ea typeface="微軟正黑體" panose="020B0604030504040204" pitchFamily="34" charset="-120"/>
              <a:cs typeface="Heiti TC Light"/>
            </a:endParaRPr>
          </a:p>
          <a:p>
            <a:r>
              <a:rPr lang="zh-TW" altLang="en-US" smtClean="0">
                <a:latin typeface="微軟正黑體" panose="020B0604030504040204" pitchFamily="34" charset="-120"/>
                <a:ea typeface="微軟正黑體" panose="020B0604030504040204" pitchFamily="34" charset="-120"/>
                <a:cs typeface="Heiti TC Light"/>
              </a:rPr>
              <a:t>其弟</a:t>
            </a:r>
            <a:r>
              <a:rPr lang="zh-TW" altLang="en-US" b="1" smtClean="0">
                <a:solidFill>
                  <a:srgbClr val="0070C0"/>
                </a:solidFill>
                <a:latin typeface="微軟正黑體" panose="020B0604030504040204" pitchFamily="34" charset="-120"/>
                <a:ea typeface="微軟正黑體" panose="020B0604030504040204" pitchFamily="34" charset="-120"/>
                <a:cs typeface="Heiti TC Light"/>
              </a:rPr>
              <a:t>张天生</a:t>
            </a:r>
            <a:r>
              <a:rPr lang="en-US" altLang="zh-TW" b="1" smtClean="0">
                <a:solidFill>
                  <a:srgbClr val="0070C0"/>
                </a:solidFill>
                <a:latin typeface="微軟正黑體" panose="020B0604030504040204" pitchFamily="34" charset="-120"/>
                <a:ea typeface="微軟正黑體" panose="020B0604030504040204" pitchFamily="34" charset="-120"/>
                <a:cs typeface="Heiti TC Light"/>
              </a:rPr>
              <a:t>(</a:t>
            </a:r>
            <a:r>
              <a:rPr lang="zh-TW" altLang="en-US" b="1" smtClean="0">
                <a:solidFill>
                  <a:srgbClr val="0070C0"/>
                </a:solidFill>
                <a:latin typeface="微軟正黑體" panose="020B0604030504040204" pitchFamily="34" charset="-120"/>
                <a:ea typeface="微軟正黑體" panose="020B0604030504040204" pitchFamily="34" charset="-120"/>
                <a:cs typeface="Heiti TC Light"/>
              </a:rPr>
              <a:t>右</a:t>
            </a:r>
            <a:r>
              <a:rPr lang="en-US" altLang="zh-TW" b="1" smtClean="0">
                <a:solidFill>
                  <a:srgbClr val="0070C0"/>
                </a:solidFill>
                <a:latin typeface="微軟正黑體" panose="020B0604030504040204" pitchFamily="34" charset="-120"/>
                <a:ea typeface="微軟正黑體" panose="020B0604030504040204" pitchFamily="34" charset="-120"/>
                <a:cs typeface="Heiti TC Light"/>
              </a:rPr>
              <a:t>)</a:t>
            </a:r>
            <a:r>
              <a:rPr lang="zh-TW" altLang="en-US" smtClean="0">
                <a:latin typeface="微軟正黑體" panose="020B0604030504040204" pitchFamily="34" charset="-120"/>
                <a:ea typeface="微軟正黑體" panose="020B0604030504040204" pitchFamily="34" charset="-120"/>
                <a:cs typeface="Heiti TC Light"/>
              </a:rPr>
              <a:t>被判处</a:t>
            </a:r>
            <a:r>
              <a:rPr lang="zh-TW" altLang="en-US" sz="2000" b="1" smtClean="0">
                <a:solidFill>
                  <a:srgbClr val="FF0000"/>
                </a:solidFill>
                <a:latin typeface="微軟正黑體" panose="020B0604030504040204" pitchFamily="34" charset="-120"/>
                <a:ea typeface="微軟正黑體" panose="020B0604030504040204" pitchFamily="34" charset="-120"/>
                <a:cs typeface="Heiti TC Light"/>
              </a:rPr>
              <a:t>有期徒刑</a:t>
            </a:r>
            <a:r>
              <a:rPr lang="en-US" altLang="zh-TW" sz="2000" b="1" dirty="0" smtClean="0">
                <a:solidFill>
                  <a:srgbClr val="FF0000"/>
                </a:solidFill>
                <a:latin typeface="微軟正黑體" panose="020B0604030504040204" pitchFamily="34" charset="-120"/>
                <a:ea typeface="微軟正黑體" panose="020B0604030504040204" pitchFamily="34" charset="-120"/>
                <a:cs typeface="Heiti TC Light"/>
              </a:rPr>
              <a:t>12</a:t>
            </a:r>
            <a:r>
              <a:rPr lang="zh-TW" altLang="en-US" sz="2000" b="1" dirty="0" smtClean="0">
                <a:solidFill>
                  <a:srgbClr val="FF0000"/>
                </a:solidFill>
                <a:latin typeface="微軟正黑體" panose="020B0604030504040204" pitchFamily="34" charset="-120"/>
                <a:ea typeface="微軟正黑體" panose="020B0604030504040204" pitchFamily="34" charset="-120"/>
                <a:cs typeface="Heiti TC Light"/>
              </a:rPr>
              <a:t>年</a:t>
            </a:r>
            <a:r>
              <a:rPr lang="zh-TW" altLang="en-US" dirty="0" smtClean="0">
                <a:latin typeface="微軟正黑體" panose="020B0604030504040204" pitchFamily="34" charset="-120"/>
                <a:ea typeface="微軟正黑體" panose="020B0604030504040204" pitchFamily="34" charset="-120"/>
                <a:cs typeface="Heiti TC Light"/>
              </a:rPr>
              <a:t>。</a:t>
            </a:r>
            <a:endParaRPr lang="en-US" altLang="zh-TW" dirty="0" smtClean="0">
              <a:latin typeface="微軟正黑體" panose="020B0604030504040204" pitchFamily="34" charset="-120"/>
              <a:ea typeface="微軟正黑體" panose="020B0604030504040204" pitchFamily="34" charset="-120"/>
              <a:cs typeface="Heiti TC Light"/>
            </a:endParaRPr>
          </a:p>
          <a:p>
            <a:endParaRPr lang="en-US" altLang="zh-TW" dirty="0">
              <a:latin typeface="微軟正黑體" panose="020B0604030504040204" pitchFamily="34" charset="-120"/>
              <a:ea typeface="微軟正黑體" panose="020B0604030504040204" pitchFamily="34" charset="-120"/>
              <a:cs typeface="Heiti TC Light"/>
            </a:endParaRPr>
          </a:p>
          <a:p>
            <a:r>
              <a:rPr lang="zh-TW" altLang="en-US" b="1"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重庆广电系统的大小头目、电台、电视台记者、编辑、节目主持、网络公司大小头目们，多次开会部署编造谎言的具体方法，为迫害法轮功制造邪恶的舆论环境。</a:t>
            </a:r>
            <a:endParaRPr lang="zh-TW" altLang="en-US" b="1" dirty="0">
              <a:solidFill>
                <a:schemeClr val="accent6">
                  <a:lumMod val="50000"/>
                </a:schemeClr>
              </a:solidFill>
              <a:latin typeface="微軟正黑體" panose="020B0604030504040204" pitchFamily="34" charset="-120"/>
              <a:ea typeface="微軟正黑體" panose="020B0604030504040204" pitchFamily="34" charset="-120"/>
              <a:cs typeface="Heiti TC Light"/>
            </a:endParaRPr>
          </a:p>
        </p:txBody>
      </p:sp>
      <p:pic>
        <p:nvPicPr>
          <p:cNvPr id="13" name="Picture 7"/>
          <p:cNvPicPr>
            <a:picLocks noChangeAspect="1"/>
          </p:cNvPicPr>
          <p:nvPr/>
        </p:nvPicPr>
        <p:blipFill>
          <a:blip r:embed="rId4"/>
          <a:stretch>
            <a:fillRect/>
          </a:stretch>
        </p:blipFill>
        <p:spPr>
          <a:xfrm>
            <a:off x="223222" y="4725144"/>
            <a:ext cx="2229670" cy="1681027"/>
          </a:xfrm>
          <a:prstGeom prst="rect">
            <a:avLst/>
          </a:prstGeom>
        </p:spPr>
      </p:pic>
    </p:spTree>
    <p:extLst>
      <p:ext uri="{BB962C8B-B14F-4D97-AF65-F5344CB8AC3E}">
        <p14:creationId xmlns:p14="http://schemas.microsoft.com/office/powerpoint/2010/main" val="21864402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矩形 5"/>
          <p:cNvSpPr txBox="1"/>
          <p:nvPr/>
        </p:nvSpPr>
        <p:spPr>
          <a:xfrm>
            <a:off x="318706" y="184282"/>
            <a:ext cx="4508064" cy="6629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p>
            <a:pPr>
              <a:defRPr sz="3200" b="1">
                <a:solidFill>
                  <a:srgbClr val="FFFFFF"/>
                </a:solidFill>
                <a:latin typeface="微軟正黑體"/>
                <a:ea typeface="微軟正黑體"/>
                <a:cs typeface="微軟正黑體"/>
                <a:sym typeface="微軟正黑體"/>
              </a:defRPr>
            </a:pPr>
            <a:r>
              <a:t>11-3. XX市官員惡報實例</a:t>
            </a:r>
          </a:p>
        </p:txBody>
      </p:sp>
      <p:grpSp>
        <p:nvGrpSpPr>
          <p:cNvPr id="270" name="矩形 3"/>
          <p:cNvGrpSpPr/>
          <p:nvPr/>
        </p:nvGrpSpPr>
        <p:grpSpPr>
          <a:xfrm>
            <a:off x="13400" y="-1"/>
            <a:ext cx="9130602" cy="836716"/>
            <a:chOff x="-1" y="-1"/>
            <a:chExt cx="9130600" cy="836714"/>
          </a:xfrm>
        </p:grpSpPr>
        <p:sp>
          <p:nvSpPr>
            <p:cNvPr id="268" name="矩形"/>
            <p:cNvSpPr/>
            <p:nvPr/>
          </p:nvSpPr>
          <p:spPr>
            <a:xfrm>
              <a:off x="-1" y="-1"/>
              <a:ext cx="9130600" cy="836714"/>
            </a:xfrm>
            <a:prstGeom prst="rect">
              <a:avLst/>
            </a:prstGeom>
            <a:solidFill>
              <a:srgbClr val="000000"/>
            </a:solidFill>
            <a:ln w="12700" cap="flat">
              <a:noFill/>
              <a:miter lim="400000"/>
            </a:ln>
            <a:effectLst/>
          </p:spPr>
          <p:txBody>
            <a:bodyPr wrap="square" lIns="45719" tIns="45719" rIns="45719" bIns="45719" numCol="1" anchor="ctr">
              <a:noAutofit/>
            </a:bodyPr>
            <a:lstStyle/>
            <a:p>
              <a:pPr>
                <a:defRPr sz="3200" b="1">
                  <a:solidFill>
                    <a:srgbClr val="FFFFFF"/>
                  </a:solidFill>
                  <a:latin typeface="微軟正黑體"/>
                  <a:ea typeface="微軟正黑體"/>
                  <a:cs typeface="微軟正黑體"/>
                  <a:sym typeface="微軟正黑體"/>
                </a:defRPr>
              </a:pPr>
              <a:endParaRPr/>
            </a:p>
          </p:txBody>
        </p:sp>
        <p:sp>
          <p:nvSpPr>
            <p:cNvPr id="269" name="9-3. 長沙市官員惡報實例"/>
            <p:cNvSpPr txBox="1"/>
            <p:nvPr/>
          </p:nvSpPr>
          <p:spPr>
            <a:xfrm>
              <a:off x="-1" y="125971"/>
              <a:ext cx="9130600" cy="58477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defRPr sz="3200" b="1">
                  <a:solidFill>
                    <a:srgbClr val="FFFFFF"/>
                  </a:solidFill>
                  <a:latin typeface="微軟正黑體"/>
                  <a:ea typeface="微軟正黑體"/>
                  <a:cs typeface="微軟正黑體"/>
                  <a:sym typeface="微軟正黑體"/>
                </a:defRPr>
              </a:pPr>
              <a:r>
                <a:rPr dirty="0"/>
                <a:t> </a:t>
              </a:r>
              <a:r>
                <a:rPr lang="en-US" dirty="0" smtClean="0"/>
                <a:t>12</a:t>
              </a:r>
              <a:r>
                <a:rPr dirty="0" smtClean="0"/>
                <a:t>-</a:t>
              </a:r>
              <a:r>
                <a:rPr lang="en-US" dirty="0"/>
                <a:t>5</a:t>
              </a:r>
              <a:r>
                <a:rPr dirty="0" smtClean="0"/>
                <a:t>. </a:t>
              </a:r>
              <a:r>
                <a:rPr lang="zh-TW" altLang="en-US" dirty="0" smtClean="0"/>
                <a:t>咸陽</a:t>
              </a:r>
              <a:r>
                <a:rPr dirty="0" smtClean="0"/>
                <a:t>市</a:t>
              </a:r>
              <a:endParaRPr dirty="0"/>
            </a:p>
          </p:txBody>
        </p:sp>
      </p:grpSp>
      <p:grpSp>
        <p:nvGrpSpPr>
          <p:cNvPr id="273" name="矩形 6"/>
          <p:cNvGrpSpPr/>
          <p:nvPr/>
        </p:nvGrpSpPr>
        <p:grpSpPr>
          <a:xfrm>
            <a:off x="7380312" y="23148"/>
            <a:ext cx="1631919" cy="802641"/>
            <a:chOff x="0" y="0"/>
            <a:chExt cx="1631918" cy="802640"/>
          </a:xfrm>
        </p:grpSpPr>
        <p:sp>
          <p:nvSpPr>
            <p:cNvPr id="271" name="矩形"/>
            <p:cNvSpPr/>
            <p:nvPr/>
          </p:nvSpPr>
          <p:spPr>
            <a:xfrm>
              <a:off x="0" y="77283"/>
              <a:ext cx="1631919" cy="648074"/>
            </a:xfrm>
            <a:prstGeom prst="rect">
              <a:avLst/>
            </a:prstGeom>
            <a:solidFill>
              <a:srgbClr val="FFFFFF"/>
            </a:solidFill>
            <a:ln w="28575" cap="flat">
              <a:solidFill>
                <a:srgbClr val="000000"/>
              </a:solidFill>
              <a:prstDash val="solid"/>
              <a:round/>
            </a:ln>
            <a:effectLst/>
          </p:spPr>
          <p:txBody>
            <a:bodyPr wrap="square" lIns="45719" tIns="45719" rIns="45719" bIns="45719" numCol="1" anchor="ctr">
              <a:noAutofit/>
            </a:bodyPr>
            <a:lstStyle/>
            <a:p>
              <a:pPr algn="ctr">
                <a:defRPr sz="4000" b="1">
                  <a:latin typeface="微軟正黑體"/>
                  <a:ea typeface="微軟正黑體"/>
                  <a:cs typeface="微軟正黑體"/>
                  <a:sym typeface="微軟正黑體"/>
                </a:defRPr>
              </a:pPr>
              <a:endParaRPr/>
            </a:p>
          </p:txBody>
        </p:sp>
        <p:sp>
          <p:nvSpPr>
            <p:cNvPr id="272" name="惡報2"/>
            <p:cNvSpPr txBox="1"/>
            <p:nvPr/>
          </p:nvSpPr>
          <p:spPr>
            <a:xfrm>
              <a:off x="0" y="0"/>
              <a:ext cx="1631919" cy="80264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lgn="ctr">
                <a:defRPr sz="4000" b="1">
                  <a:latin typeface="微軟正黑體"/>
                  <a:ea typeface="微軟正黑體"/>
                  <a:cs typeface="微軟正黑體"/>
                  <a:sym typeface="微軟正黑體"/>
                </a:defRPr>
              </a:pPr>
              <a:r>
                <a:t>惡報2</a:t>
              </a:r>
            </a:p>
          </p:txBody>
        </p:sp>
      </p:grpSp>
      <p:sp>
        <p:nvSpPr>
          <p:cNvPr id="274" name="矩形 4"/>
          <p:cNvSpPr/>
          <p:nvPr/>
        </p:nvSpPr>
        <p:spPr>
          <a:xfrm>
            <a:off x="176977" y="908720"/>
            <a:ext cx="8786054" cy="2554541"/>
          </a:xfrm>
          <a:prstGeom prst="rect">
            <a:avLst/>
          </a:prstGeom>
          <a:ln>
            <a:solidFill>
              <a:srgbClr val="984807"/>
            </a:solidFill>
          </a:ln>
          <a:extLst>
            <a:ext uri="{C572A759-6A51-4108-AA02-DFA0A04FC94B}">
              <ma14:wrappingTextBoxFlag xmlns:ma14="http://schemas.microsoft.com/office/mac/drawingml/2011/main" xmlns="" val="1"/>
            </a:ext>
          </a:extLst>
        </p:spPr>
        <p:txBody>
          <a:bodyPr lIns="45718" tIns="45718" rIns="45718" bIns="45718">
            <a:spAutoFit/>
          </a:bodyPr>
          <a:lstStyle/>
          <a:p>
            <a:pPr>
              <a:defRPr sz="2000">
                <a:latin typeface="PingFang TC Semibold"/>
                <a:ea typeface="PingFang TC Semibold"/>
                <a:cs typeface="PingFang TC Semibold"/>
                <a:sym typeface="PingFang TC Semibold"/>
              </a:defRPr>
            </a:pPr>
            <a:r>
              <a:rPr b="1" u="sng" smtClean="0">
                <a:solidFill>
                  <a:schemeClr val="accent6">
                    <a:lumMod val="75000"/>
                  </a:schemeClr>
                </a:solidFill>
                <a:latin typeface="微軟正黑體" panose="020B0604030504040204" pitchFamily="34" charset="-120"/>
                <a:ea typeface="微軟正黑體" panose="020B0604030504040204" pitchFamily="34" charset="-120"/>
                <a:cs typeface="Heiti TC Light"/>
              </a:rPr>
              <a:t>原</a:t>
            </a:r>
            <a:r>
              <a:rPr lang="zh-TW" altLang="en-US" b="1" u="sng" smtClean="0">
                <a:solidFill>
                  <a:schemeClr val="accent6">
                    <a:lumMod val="75000"/>
                  </a:schemeClr>
                </a:solidFill>
                <a:latin typeface="微軟正黑體" panose="020B0604030504040204" pitchFamily="34" charset="-120"/>
                <a:ea typeface="微軟正黑體" panose="020B0604030504040204" pitchFamily="34" charset="-120"/>
                <a:cs typeface="Heiti TC Light"/>
              </a:rPr>
              <a:t>陕西咸阳市工商局局长</a:t>
            </a:r>
            <a:r>
              <a:rPr lang="zh-TW" altLang="en-US" b="1" u="sng" smtClean="0">
                <a:latin typeface="微軟正黑體" panose="020B0604030504040204" pitchFamily="34" charset="-120"/>
                <a:ea typeface="微軟正黑體" panose="020B0604030504040204" pitchFamily="34" charset="-120"/>
                <a:cs typeface="Heiti TC Light"/>
              </a:rPr>
              <a:t>，</a:t>
            </a:r>
            <a:r>
              <a:rPr lang="zh-TW" altLang="en-US" b="1" u="sng" smtClean="0">
                <a:solidFill>
                  <a:srgbClr val="0070C0"/>
                </a:solidFill>
                <a:latin typeface="微軟正黑體" panose="020B0604030504040204" pitchFamily="34" charset="-120"/>
                <a:ea typeface="微軟正黑體" panose="020B0604030504040204" pitchFamily="34" charset="-120"/>
                <a:cs typeface="Heiti TC Light"/>
              </a:rPr>
              <a:t>苏雷</a:t>
            </a:r>
            <a:r>
              <a:rPr b="1" u="sng" smtClean="0">
                <a:latin typeface="微軟正黑體" panose="020B0604030504040204" pitchFamily="34" charset="-120"/>
                <a:ea typeface="微軟正黑體" panose="020B0604030504040204" pitchFamily="34" charset="-120"/>
                <a:cs typeface="Heiti TC Light"/>
              </a:rPr>
              <a:t>，</a:t>
            </a:r>
            <a:r>
              <a:rPr lang="zh-TW" altLang="en-US" b="1" u="sng" smtClean="0">
                <a:solidFill>
                  <a:srgbClr val="C00000"/>
                </a:solidFill>
                <a:latin typeface="微軟正黑體" panose="020B0604030504040204" pitchFamily="34" charset="-120"/>
                <a:ea typeface="微軟正黑體" panose="020B0604030504040204" pitchFamily="34" charset="-120"/>
                <a:cs typeface="Heiti TC Light"/>
              </a:rPr>
              <a:t>殃及家人遭恶报，儿子跳楼自杀身亡</a:t>
            </a:r>
            <a:r>
              <a:rPr lang="zh-TW" altLang="en-US" b="1" u="sng" dirty="0">
                <a:solidFill>
                  <a:srgbClr val="C00000"/>
                </a:solidFill>
                <a:latin typeface="微軟正黑體" panose="020B0604030504040204" pitchFamily="34" charset="-120"/>
                <a:ea typeface="微軟正黑體" panose="020B0604030504040204" pitchFamily="34" charset="-120"/>
                <a:cs typeface="Heiti TC Light"/>
              </a:rPr>
              <a:t>。</a:t>
            </a:r>
          </a:p>
          <a:p>
            <a:pPr>
              <a:defRPr sz="2000">
                <a:latin typeface="PingFang TC Semibold"/>
                <a:ea typeface="PingFang TC Semibold"/>
                <a:cs typeface="PingFang TC Semibold"/>
                <a:sym typeface="PingFang TC Semibold"/>
              </a:defRPr>
            </a:pPr>
            <a:endParaRPr lang="en-US" b="1" u="sng" dirty="0" smtClean="0">
              <a:solidFill>
                <a:srgbClr val="C00000"/>
              </a:solidFill>
              <a:latin typeface="微軟正黑體" panose="020B0604030504040204" pitchFamily="34" charset="-120"/>
              <a:ea typeface="微軟正黑體" panose="020B0604030504040204" pitchFamily="34" charset="-120"/>
              <a:cs typeface="Heiti TC Light"/>
            </a:endParaRPr>
          </a:p>
          <a:p>
            <a:r>
              <a:rPr lang="zh-Hant" altLang="en-US" smtClean="0">
                <a:latin typeface="微軟正黑體" panose="020B0604030504040204" pitchFamily="34" charset="-120"/>
                <a:ea typeface="微軟正黑體" panose="020B0604030504040204" pitchFamily="34" charset="-120"/>
                <a:cs typeface="Heiti TC Light"/>
              </a:rPr>
              <a:t>咸阳市渭城区工商局局长苏雷，敌视攻击大法，迫害大法弟子，殃及家人遭恶报。</a:t>
            </a:r>
            <a:r>
              <a:rPr lang="en-US" altLang="zh-Hant" smtClean="0">
                <a:latin typeface="微軟正黑體" panose="020B0604030504040204" pitchFamily="34" charset="-120"/>
                <a:ea typeface="微軟正黑體" panose="020B0604030504040204" pitchFamily="34" charset="-120"/>
                <a:cs typeface="Heiti TC Light"/>
              </a:rPr>
              <a:t>2009</a:t>
            </a:r>
            <a:r>
              <a:rPr lang="zh-Hant" altLang="en-US">
                <a:latin typeface="微軟正黑體" panose="020B0604030504040204" pitchFamily="34" charset="-120"/>
                <a:ea typeface="微軟正黑體" panose="020B0604030504040204" pitchFamily="34" charset="-120"/>
                <a:cs typeface="Heiti TC Light"/>
              </a:rPr>
              <a:t>年</a:t>
            </a:r>
            <a:r>
              <a:rPr lang="en-US" altLang="zh-Hant">
                <a:latin typeface="微軟正黑體" panose="020B0604030504040204" pitchFamily="34" charset="-120"/>
                <a:ea typeface="微軟正黑體" panose="020B0604030504040204" pitchFamily="34" charset="-120"/>
                <a:cs typeface="Heiti TC Light"/>
              </a:rPr>
              <a:t>4</a:t>
            </a:r>
            <a:r>
              <a:rPr lang="zh-Hant" altLang="en-US">
                <a:latin typeface="微軟正黑體" panose="020B0604030504040204" pitchFamily="34" charset="-120"/>
                <a:ea typeface="微軟正黑體" panose="020B0604030504040204" pitchFamily="34" charset="-120"/>
                <a:cs typeface="Heiti TC Light"/>
              </a:rPr>
              <a:t>月</a:t>
            </a:r>
            <a:r>
              <a:rPr lang="en-US" altLang="zh-Hant" smtClean="0">
                <a:latin typeface="微軟正黑體" panose="020B0604030504040204" pitchFamily="34" charset="-120"/>
                <a:ea typeface="微軟正黑體" panose="020B0604030504040204" pitchFamily="34" charset="-120"/>
                <a:cs typeface="Heiti TC Light"/>
              </a:rPr>
              <a:t>29</a:t>
            </a:r>
            <a:r>
              <a:rPr lang="zh-Hant" altLang="en-US" smtClean="0">
                <a:latin typeface="微軟正黑體" panose="020B0604030504040204" pitchFamily="34" charset="-120"/>
                <a:ea typeface="微軟正黑體" panose="020B0604030504040204" pitchFamily="34" charset="-120"/>
                <a:cs typeface="Heiti TC Light"/>
              </a:rPr>
              <a:t>日，苏雷年仅</a:t>
            </a:r>
            <a:r>
              <a:rPr lang="en-US" altLang="zh-Hant" smtClean="0">
                <a:latin typeface="微軟正黑體" panose="020B0604030504040204" pitchFamily="34" charset="-120"/>
                <a:ea typeface="微軟正黑體" panose="020B0604030504040204" pitchFamily="34" charset="-120"/>
                <a:cs typeface="Heiti TC Light"/>
              </a:rPr>
              <a:t>17</a:t>
            </a:r>
            <a:r>
              <a:rPr lang="zh-Hant" altLang="en-US" smtClean="0">
                <a:latin typeface="微軟正黑體" panose="020B0604030504040204" pitchFamily="34" charset="-120"/>
                <a:ea typeface="微軟正黑體" panose="020B0604030504040204" pitchFamily="34" charset="-120"/>
                <a:cs typeface="Heiti TC Light"/>
              </a:rPr>
              <a:t>岁的儿子跳楼自杀身亡</a:t>
            </a:r>
            <a:r>
              <a:rPr lang="zh-Hant" altLang="en-US" sz="1600" smtClean="0">
                <a:latin typeface="微軟正黑體" panose="020B0604030504040204" pitchFamily="34" charset="-120"/>
                <a:ea typeface="微軟正黑體" panose="020B0604030504040204" pitchFamily="34" charset="-120"/>
                <a:cs typeface="Heiti TC Light"/>
              </a:rPr>
              <a:t>。</a:t>
            </a:r>
            <a:endParaRPr lang="zh-Hant" altLang="en-US" sz="1600" dirty="0">
              <a:latin typeface="微軟正黑體" panose="020B0604030504040204" pitchFamily="34" charset="-120"/>
              <a:ea typeface="微軟正黑體" panose="020B0604030504040204" pitchFamily="34" charset="-120"/>
              <a:cs typeface="Heiti TC Light"/>
            </a:endParaRPr>
          </a:p>
          <a:p>
            <a:endParaRPr lang="zh-Hant" altLang="en-US" dirty="0">
              <a:latin typeface="微軟正黑體" panose="020B0604030504040204" pitchFamily="34" charset="-120"/>
              <a:ea typeface="微軟正黑體" panose="020B0604030504040204" pitchFamily="34" charset="-120"/>
              <a:cs typeface="Heiti TC Light"/>
            </a:endParaRPr>
          </a:p>
          <a:p>
            <a:r>
              <a:rPr lang="zh-Hant" altLang="en-US" smtClean="0">
                <a:latin typeface="微軟正黑體" panose="020B0604030504040204" pitchFamily="34" charset="-120"/>
                <a:ea typeface="微軟正黑體" panose="020B0604030504040204" pitchFamily="34" charset="-120"/>
                <a:cs typeface="Heiti TC Light"/>
              </a:rPr>
              <a:t>和苏雷一起迫害的副局长</a:t>
            </a:r>
            <a:r>
              <a:rPr lang="zh-Hant" altLang="en-US" b="1" smtClean="0">
                <a:solidFill>
                  <a:srgbClr val="0070C0"/>
                </a:solidFill>
                <a:latin typeface="微軟正黑體" panose="020B0604030504040204" pitchFamily="34" charset="-120"/>
                <a:ea typeface="微軟正黑體" panose="020B0604030504040204" pitchFamily="34" charset="-120"/>
                <a:cs typeface="Heiti TC Light"/>
              </a:rPr>
              <a:t>程海战</a:t>
            </a:r>
            <a:r>
              <a:rPr lang="zh-Hant" altLang="en-US" smtClean="0">
                <a:latin typeface="微軟正黑體" panose="020B0604030504040204" pitchFamily="34" charset="-120"/>
                <a:ea typeface="微軟正黑體" panose="020B0604030504040204" pitchFamily="34" charset="-120"/>
                <a:cs typeface="Heiti TC Light"/>
              </a:rPr>
              <a:t>也遭恶报殃及</a:t>
            </a:r>
            <a:r>
              <a:rPr lang="zh-Hant" altLang="en-US">
                <a:latin typeface="微軟正黑體" panose="020B0604030504040204" pitchFamily="34" charset="-120"/>
                <a:ea typeface="微軟正黑體" panose="020B0604030504040204" pitchFamily="34" charset="-120"/>
                <a:cs typeface="Heiti TC Light"/>
              </a:rPr>
              <a:t>家人</a:t>
            </a:r>
            <a:r>
              <a:rPr lang="zh-Hant" altLang="en-US" smtClean="0">
                <a:latin typeface="微軟正黑體" panose="020B0604030504040204" pitchFamily="34" charset="-120"/>
                <a:ea typeface="微軟正黑體" panose="020B0604030504040204" pitchFamily="34" charset="-120"/>
                <a:cs typeface="Heiti TC Light"/>
              </a:rPr>
              <a:t>。</a:t>
            </a:r>
            <a:r>
              <a:rPr lang="zh-Hant" altLang="en-US" b="1" smtClean="0">
                <a:solidFill>
                  <a:srgbClr val="0070C0"/>
                </a:solidFill>
                <a:latin typeface="微軟正黑體" panose="020B0604030504040204" pitchFamily="34" charset="-120"/>
                <a:ea typeface="微軟正黑體" panose="020B0604030504040204" pitchFamily="34" charset="-120"/>
                <a:cs typeface="Heiti TC Light"/>
              </a:rPr>
              <a:t>程海战的父亲</a:t>
            </a:r>
            <a:r>
              <a:rPr lang="zh-Hant" altLang="en-US" smtClean="0">
                <a:latin typeface="微軟正黑體" panose="020B0604030504040204" pitchFamily="34" charset="-120"/>
                <a:ea typeface="微軟正黑體" panose="020B0604030504040204" pitchFamily="34" charset="-120"/>
                <a:cs typeface="Heiti TC Light"/>
              </a:rPr>
              <a:t>遭</a:t>
            </a:r>
            <a:r>
              <a:rPr lang="zh-Hant" altLang="en-US" sz="2000" b="1" smtClean="0">
                <a:solidFill>
                  <a:srgbClr val="FF0000"/>
                </a:solidFill>
                <a:latin typeface="微軟正黑體" panose="020B0604030504040204" pitchFamily="34" charset="-120"/>
                <a:ea typeface="微軟正黑體" panose="020B0604030504040204" pitchFamily="34" charset="-120"/>
                <a:cs typeface="Heiti TC Light"/>
              </a:rPr>
              <a:t>车祸身亡。</a:t>
            </a:r>
            <a:endParaRPr lang="en-US" altLang="zh-Hant" sz="2000" b="1" dirty="0" smtClean="0">
              <a:solidFill>
                <a:srgbClr val="FF0000"/>
              </a:solidFill>
              <a:latin typeface="微軟正黑體" panose="020B0604030504040204" pitchFamily="34" charset="-120"/>
              <a:ea typeface="微軟正黑體" panose="020B0604030504040204" pitchFamily="34" charset="-120"/>
              <a:cs typeface="Heiti TC Light"/>
            </a:endParaRPr>
          </a:p>
          <a:p>
            <a:endParaRPr lang="en-US" sz="2000" b="1" dirty="0">
              <a:solidFill>
                <a:srgbClr val="FF0000"/>
              </a:solidFill>
              <a:latin typeface="微軟正黑體" panose="020B0604030504040204" pitchFamily="34" charset="-120"/>
              <a:ea typeface="微軟正黑體" panose="020B0604030504040204" pitchFamily="34" charset="-120"/>
              <a:cs typeface="Heiti TC Light"/>
            </a:endParaRPr>
          </a:p>
          <a:p>
            <a:pPr>
              <a:defRPr sz="2000">
                <a:latin typeface="PingFang TC Semibold"/>
                <a:ea typeface="PingFang TC Semibold"/>
                <a:cs typeface="PingFang TC Semibold"/>
                <a:sym typeface="PingFang TC Semibold"/>
              </a:defRPr>
            </a:pPr>
            <a:r>
              <a:rPr lang="en-US" altLang="zh-TW" smtClean="0">
                <a:solidFill>
                  <a:srgbClr val="00B050"/>
                </a:solidFill>
                <a:latin typeface="微軟正黑體" panose="020B0604030504040204" pitchFamily="34" charset="-120"/>
                <a:ea typeface="微軟正黑體" panose="020B0604030504040204" pitchFamily="34" charset="-120"/>
                <a:cs typeface="Heiti TC Light"/>
              </a:rPr>
              <a:t>【</a:t>
            </a:r>
            <a:r>
              <a:rPr lang="zh-TW" altLang="en-US" smtClean="0">
                <a:solidFill>
                  <a:srgbClr val="00B050"/>
                </a:solidFill>
                <a:latin typeface="微軟正黑體" panose="020B0604030504040204" pitchFamily="34" charset="-120"/>
                <a:ea typeface="微軟正黑體" panose="020B0604030504040204" pitchFamily="34" charset="-120"/>
                <a:cs typeface="Heiti TC Light"/>
              </a:rPr>
              <a:t>明慧网</a:t>
            </a:r>
            <a:r>
              <a:rPr lang="en-US" altLang="zh-TW" smtClean="0">
                <a:solidFill>
                  <a:srgbClr val="00B050"/>
                </a:solidFill>
                <a:latin typeface="微軟正黑體" panose="020B0604030504040204" pitchFamily="34" charset="-120"/>
                <a:ea typeface="微軟正黑體" panose="020B0604030504040204" pitchFamily="34" charset="-120"/>
                <a:cs typeface="Heiti TC Light"/>
              </a:rPr>
              <a:t>2009</a:t>
            </a:r>
            <a:r>
              <a:rPr lang="zh-TW" altLang="en-US" dirty="0" smtClean="0">
                <a:solidFill>
                  <a:srgbClr val="00B050"/>
                </a:solidFill>
                <a:latin typeface="微軟正黑體" panose="020B0604030504040204" pitchFamily="34" charset="-120"/>
                <a:ea typeface="微軟正黑體" panose="020B0604030504040204" pitchFamily="34" charset="-120"/>
                <a:cs typeface="Heiti TC Light"/>
              </a:rPr>
              <a:t>年</a:t>
            </a:r>
            <a:r>
              <a:rPr lang="en-US" altLang="zh-TW" dirty="0" smtClean="0">
                <a:solidFill>
                  <a:srgbClr val="00B050"/>
                </a:solidFill>
                <a:latin typeface="微軟正黑體" panose="020B0604030504040204" pitchFamily="34" charset="-120"/>
                <a:ea typeface="微軟正黑體" panose="020B0604030504040204" pitchFamily="34" charset="-120"/>
                <a:cs typeface="Heiti TC Light"/>
              </a:rPr>
              <a:t>5</a:t>
            </a:r>
            <a:r>
              <a:rPr lang="zh-TW" altLang="en-US" dirty="0" smtClean="0">
                <a:solidFill>
                  <a:srgbClr val="00B050"/>
                </a:solidFill>
                <a:latin typeface="微軟正黑體" panose="020B0604030504040204" pitchFamily="34" charset="-120"/>
                <a:ea typeface="微軟正黑體" panose="020B0604030504040204" pitchFamily="34" charset="-120"/>
                <a:cs typeface="Heiti TC Light"/>
              </a:rPr>
              <a:t>月</a:t>
            </a:r>
            <a:r>
              <a:rPr lang="en-US" altLang="zh-TW" dirty="0">
                <a:solidFill>
                  <a:srgbClr val="00B050"/>
                </a:solidFill>
                <a:latin typeface="微軟正黑體" panose="020B0604030504040204" pitchFamily="34" charset="-120"/>
                <a:ea typeface="微軟正黑體" panose="020B0604030504040204" pitchFamily="34" charset="-120"/>
                <a:cs typeface="Heiti TC Light"/>
              </a:rPr>
              <a:t>7</a:t>
            </a:r>
            <a:r>
              <a:rPr lang="zh-TW" altLang="en-US" dirty="0" smtClean="0">
                <a:solidFill>
                  <a:srgbClr val="00B050"/>
                </a:solidFill>
                <a:latin typeface="微軟正黑體" panose="020B0604030504040204" pitchFamily="34" charset="-120"/>
                <a:ea typeface="微軟正黑體" panose="020B0604030504040204" pitchFamily="34" charset="-120"/>
                <a:cs typeface="Heiti TC Light"/>
              </a:rPr>
              <a:t>日</a:t>
            </a:r>
            <a:r>
              <a:rPr lang="en-US" altLang="zh-TW" dirty="0" smtClean="0">
                <a:solidFill>
                  <a:srgbClr val="00B050"/>
                </a:solidFill>
                <a:latin typeface="微軟正黑體" panose="020B0604030504040204" pitchFamily="34" charset="-120"/>
                <a:ea typeface="微軟正黑體" panose="020B0604030504040204" pitchFamily="34" charset="-120"/>
                <a:cs typeface="Heiti TC Light"/>
              </a:rPr>
              <a:t>】</a:t>
            </a:r>
            <a:endParaRPr lang="zh-TW" altLang="en-US" dirty="0">
              <a:solidFill>
                <a:srgbClr val="00B050"/>
              </a:solidFill>
              <a:latin typeface="微軟正黑體" panose="020B0604030504040204" pitchFamily="34" charset="-120"/>
              <a:ea typeface="微軟正黑體" panose="020B0604030504040204" pitchFamily="34" charset="-120"/>
              <a:cs typeface="Heiti TC Light"/>
              <a:sym typeface="Helvetica"/>
            </a:endParaRPr>
          </a:p>
        </p:txBody>
      </p:sp>
      <p:sp>
        <p:nvSpPr>
          <p:cNvPr id="275" name="矩形 4"/>
          <p:cNvSpPr/>
          <p:nvPr/>
        </p:nvSpPr>
        <p:spPr>
          <a:xfrm>
            <a:off x="178973" y="3563355"/>
            <a:ext cx="8786054" cy="3170095"/>
          </a:xfrm>
          <a:prstGeom prst="rect">
            <a:avLst/>
          </a:prstGeom>
          <a:ln>
            <a:solidFill>
              <a:srgbClr val="984807"/>
            </a:solidFill>
          </a:ln>
          <a:extLst>
            <a:ext uri="{C572A759-6A51-4108-AA02-DFA0A04FC94B}">
              <ma14:wrappingTextBoxFlag xmlns:ma14="http://schemas.microsoft.com/office/mac/drawingml/2011/main" xmlns="" val="1"/>
            </a:ext>
          </a:extLst>
        </p:spPr>
        <p:txBody>
          <a:bodyPr lIns="45718" tIns="45718" rIns="45718" bIns="45718">
            <a:spAutoFit/>
          </a:bodyPr>
          <a:lstStyle/>
          <a:p>
            <a:pPr>
              <a:defRPr sz="2000">
                <a:latin typeface="PingFang TC Semibold"/>
                <a:ea typeface="PingFang TC Semibold"/>
                <a:cs typeface="PingFang TC Semibold"/>
                <a:sym typeface="PingFang TC Semibold"/>
              </a:defRPr>
            </a:pPr>
            <a:r>
              <a:rPr b="1" u="sng" smtClean="0">
                <a:solidFill>
                  <a:schemeClr val="accent6">
                    <a:lumMod val="75000"/>
                  </a:schemeClr>
                </a:solidFill>
                <a:latin typeface="微軟正黑體" panose="020B0604030504040204" pitchFamily="34" charset="-120"/>
                <a:ea typeface="微軟正黑體" panose="020B0604030504040204" pitchFamily="34" charset="-120"/>
                <a:cs typeface="Heiti TC Light"/>
              </a:rPr>
              <a:t>原</a:t>
            </a:r>
            <a:r>
              <a:rPr lang="zh-TW" altLang="en-US" b="1" u="sng" smtClean="0">
                <a:solidFill>
                  <a:schemeClr val="accent6">
                    <a:lumMod val="75000"/>
                  </a:schemeClr>
                </a:solidFill>
                <a:latin typeface="微軟正黑體" panose="020B0604030504040204" pitchFamily="34" charset="-120"/>
                <a:ea typeface="微軟正黑體" panose="020B0604030504040204" pitchFamily="34" charset="-120"/>
                <a:cs typeface="Heiti TC Light"/>
              </a:rPr>
              <a:t>咸阳市秦都区公安局政保科科长</a:t>
            </a:r>
            <a:r>
              <a:rPr lang="zh-TW" altLang="en-US" b="1" u="sng" smtClean="0">
                <a:latin typeface="微軟正黑體" panose="020B0604030504040204" pitchFamily="34" charset="-120"/>
                <a:ea typeface="微軟正黑體" panose="020B0604030504040204" pitchFamily="34" charset="-120"/>
                <a:cs typeface="Heiti TC Light"/>
              </a:rPr>
              <a:t>，</a:t>
            </a:r>
            <a:r>
              <a:rPr lang="zh-TW" altLang="en-US" b="1" u="sng" smtClean="0">
                <a:solidFill>
                  <a:srgbClr val="0070C0"/>
                </a:solidFill>
                <a:latin typeface="微軟正黑體" panose="020B0604030504040204" pitchFamily="34" charset="-120"/>
                <a:ea typeface="微軟正黑體" panose="020B0604030504040204" pitchFamily="34" charset="-120"/>
                <a:cs typeface="Heiti TC Light"/>
              </a:rPr>
              <a:t>张乌明</a:t>
            </a:r>
            <a:r>
              <a:rPr b="1" u="sng" smtClean="0">
                <a:latin typeface="微軟正黑體" panose="020B0604030504040204" pitchFamily="34" charset="-120"/>
                <a:ea typeface="微軟正黑體" panose="020B0604030504040204" pitchFamily="34" charset="-120"/>
                <a:cs typeface="Heiti TC Light"/>
              </a:rPr>
              <a:t>，</a:t>
            </a:r>
            <a:r>
              <a:rPr lang="zh-TW" altLang="en-US" smtClean="0">
                <a:latin typeface="微軟正黑體" panose="020B0604030504040204" pitchFamily="34" charset="-120"/>
                <a:ea typeface="微軟正黑體" panose="020B0604030504040204" pitchFamily="34" charset="-120"/>
                <a:cs typeface="Heiti TC Light"/>
              </a:rPr>
              <a:t> </a:t>
            </a:r>
            <a:r>
              <a:rPr lang="zh-TW" altLang="en-US" b="1" u="sng" smtClean="0">
                <a:solidFill>
                  <a:srgbClr val="C00000"/>
                </a:solidFill>
                <a:latin typeface="微軟正黑體" panose="020B0604030504040204" pitchFamily="34" charset="-120"/>
                <a:ea typeface="微軟正黑體" panose="020B0604030504040204" pitchFamily="34" charset="-120"/>
                <a:cs typeface="Heiti TC Light"/>
              </a:rPr>
              <a:t>重伤险成植物人</a:t>
            </a:r>
            <a:endParaRPr lang="en-US" b="1" u="sng" dirty="0" smtClean="0">
              <a:solidFill>
                <a:srgbClr val="C00000"/>
              </a:solidFill>
              <a:latin typeface="微軟正黑體" panose="020B0604030504040204" pitchFamily="34" charset="-120"/>
              <a:ea typeface="微軟正黑體" panose="020B0604030504040204" pitchFamily="34" charset="-120"/>
              <a:cs typeface="Heiti TC Light"/>
            </a:endParaRPr>
          </a:p>
          <a:p>
            <a:pPr>
              <a:defRPr sz="2000">
                <a:latin typeface="PingFang TC Semibold"/>
                <a:ea typeface="PingFang TC Semibold"/>
                <a:cs typeface="PingFang TC Semibold"/>
                <a:sym typeface="PingFang TC Semibold"/>
              </a:defRPr>
            </a:pPr>
            <a:endParaRPr lang="en-US" b="1" u="sng" dirty="0" smtClean="0">
              <a:solidFill>
                <a:srgbClr val="C00000"/>
              </a:solidFill>
              <a:latin typeface="微軟正黑體" panose="020B0604030504040204" pitchFamily="34" charset="-120"/>
              <a:ea typeface="微軟正黑體" panose="020B0604030504040204" pitchFamily="34" charset="-120"/>
              <a:cs typeface="Heiti TC Light"/>
              <a:sym typeface="Helvetica"/>
            </a:endParaRPr>
          </a:p>
          <a:p>
            <a:pPr>
              <a:defRPr sz="2000">
                <a:latin typeface="PingFang TC Semibold"/>
                <a:ea typeface="PingFang TC Semibold"/>
                <a:cs typeface="PingFang TC Semibold"/>
                <a:sym typeface="PingFang TC Semibold"/>
              </a:defRPr>
            </a:pPr>
            <a:r>
              <a:rPr lang="zh-Hant" altLang="en-US" smtClean="0">
                <a:latin typeface="微軟正黑體" panose="020B0604030504040204" pitchFamily="34" charset="-120"/>
                <a:ea typeface="微軟正黑體" panose="020B0604030504040204" pitchFamily="34" charset="-120"/>
                <a:cs typeface="Heiti TC Light"/>
              </a:rPr>
              <a:t>张乌明</a:t>
            </a:r>
            <a:r>
              <a:rPr lang="zh-TW" altLang="en-US" smtClean="0">
                <a:latin typeface="微軟正黑體" panose="020B0604030504040204" pitchFamily="34" charset="-120"/>
                <a:ea typeface="微軟正黑體" panose="020B0604030504040204" pitchFamily="34" charset="-120"/>
                <a:cs typeface="Heiti TC Light"/>
              </a:rPr>
              <a:t>想借着</a:t>
            </a:r>
            <a:r>
              <a:rPr lang="zh-Hant" altLang="en-US" smtClean="0">
                <a:latin typeface="微軟正黑體" panose="020B0604030504040204" pitchFamily="34" charset="-120"/>
                <a:ea typeface="微軟正黑體" panose="020B0604030504040204" pitchFamily="34" charset="-120"/>
                <a:cs typeface="Heiti TC Light"/>
              </a:rPr>
              <a:t>迫害「法轮功」学员，往上爬当局长。</a:t>
            </a:r>
            <a:r>
              <a:rPr lang="en-US" altLang="zh-Hant" smtClean="0">
                <a:latin typeface="微軟正黑體" panose="020B0604030504040204" pitchFamily="34" charset="-120"/>
                <a:ea typeface="微軟正黑體" panose="020B0604030504040204" pitchFamily="34" charset="-120"/>
                <a:cs typeface="Heiti TC Light"/>
              </a:rPr>
              <a:t>2000</a:t>
            </a:r>
            <a:r>
              <a:rPr lang="zh-Hant" altLang="en-US" smtClean="0">
                <a:latin typeface="微軟正黑體" panose="020B0604030504040204" pitchFamily="34" charset="-120"/>
                <a:ea typeface="微軟正黑體" panose="020B0604030504040204" pitchFamily="34" charset="-120"/>
                <a:cs typeface="Heiti TC Light"/>
              </a:rPr>
              <a:t>年元月咸阳大法弟子去北京上访，</a:t>
            </a:r>
            <a:r>
              <a:rPr lang="zh-TW" altLang="en-US">
                <a:latin typeface="微軟正黑體" panose="020B0604030504040204" pitchFamily="34" charset="-120"/>
                <a:ea typeface="微軟正黑體" panose="020B0604030504040204" pitchFamily="34" charset="-120"/>
                <a:cs typeface="Heiti TC Light"/>
              </a:rPr>
              <a:t>他</a:t>
            </a:r>
            <a:r>
              <a:rPr lang="zh-Hant" altLang="en-US" smtClean="0">
                <a:latin typeface="微軟正黑體" panose="020B0604030504040204" pitchFamily="34" charset="-120"/>
                <a:ea typeface="微軟正黑體" panose="020B0604030504040204" pitchFamily="34" charset="-120"/>
                <a:cs typeface="Heiti TC Light"/>
              </a:rPr>
              <a:t>去北京接人，不仅打、骂学员，而且不给饭吃、不给水喝，并扬言对待法轮功学员不能心慈手软、要狠。</a:t>
            </a:r>
            <a:endParaRPr lang="en-US" altLang="zh-Hant" dirty="0" smtClean="0">
              <a:latin typeface="微軟正黑體" panose="020B0604030504040204" pitchFamily="34" charset="-120"/>
              <a:ea typeface="微軟正黑體" panose="020B0604030504040204" pitchFamily="34" charset="-120"/>
              <a:cs typeface="Heiti TC Light"/>
            </a:endParaRPr>
          </a:p>
          <a:p>
            <a:pPr>
              <a:defRPr sz="2000">
                <a:latin typeface="PingFang TC Semibold"/>
                <a:ea typeface="PingFang TC Semibold"/>
                <a:cs typeface="PingFang TC Semibold"/>
                <a:sym typeface="PingFang TC Semibold"/>
              </a:defRPr>
            </a:pPr>
            <a:endParaRPr lang="en-US" altLang="zh-Hant" dirty="0">
              <a:latin typeface="微軟正黑體" panose="020B0604030504040204" pitchFamily="34" charset="-120"/>
              <a:ea typeface="微軟正黑體" panose="020B0604030504040204" pitchFamily="34" charset="-120"/>
              <a:cs typeface="Heiti TC Light"/>
            </a:endParaRPr>
          </a:p>
          <a:p>
            <a:pPr>
              <a:defRPr sz="2000">
                <a:latin typeface="PingFang TC Semibold"/>
                <a:ea typeface="PingFang TC Semibold"/>
                <a:cs typeface="PingFang TC Semibold"/>
                <a:sym typeface="PingFang TC Semibold"/>
              </a:defRPr>
            </a:pPr>
            <a:r>
              <a:rPr lang="en-US" altLang="zh-Hant" dirty="0" smtClean="0">
                <a:latin typeface="微軟正黑體" panose="020B0604030504040204" pitchFamily="34" charset="-120"/>
                <a:ea typeface="微軟正黑體" panose="020B0604030504040204" pitchFamily="34" charset="-120"/>
                <a:cs typeface="Heiti TC Light"/>
              </a:rPr>
              <a:t>2000</a:t>
            </a:r>
            <a:r>
              <a:rPr lang="zh-Hant" altLang="en-US" dirty="0">
                <a:latin typeface="微軟正黑體" panose="020B0604030504040204" pitchFamily="34" charset="-120"/>
                <a:ea typeface="微軟正黑體" panose="020B0604030504040204" pitchFamily="34" charset="-120"/>
                <a:cs typeface="Heiti TC Light"/>
              </a:rPr>
              <a:t>年</a:t>
            </a:r>
            <a:r>
              <a:rPr lang="en-US" altLang="zh-Hant" dirty="0">
                <a:latin typeface="微軟正黑體" panose="020B0604030504040204" pitchFamily="34" charset="-120"/>
                <a:ea typeface="微軟正黑體" panose="020B0604030504040204" pitchFamily="34" charset="-120"/>
                <a:cs typeface="Heiti TC Light"/>
              </a:rPr>
              <a:t>7</a:t>
            </a:r>
            <a:r>
              <a:rPr lang="zh-Hant" altLang="en-US">
                <a:latin typeface="微軟正黑體" panose="020B0604030504040204" pitchFamily="34" charset="-120"/>
                <a:ea typeface="微軟正黑體" panose="020B0604030504040204" pitchFamily="34" charset="-120"/>
                <a:cs typeface="Heiti TC Light"/>
              </a:rPr>
              <a:t>、</a:t>
            </a:r>
            <a:r>
              <a:rPr lang="en-US" altLang="zh-Hant" smtClean="0">
                <a:latin typeface="微軟正黑體" panose="020B0604030504040204" pitchFamily="34" charset="-120"/>
                <a:ea typeface="微軟正黑體" panose="020B0604030504040204" pitchFamily="34" charset="-120"/>
                <a:cs typeface="Heiti TC Light"/>
              </a:rPr>
              <a:t>8</a:t>
            </a:r>
            <a:r>
              <a:rPr lang="zh-Hant" altLang="en-US" smtClean="0">
                <a:latin typeface="微軟正黑體" panose="020B0604030504040204" pitchFamily="34" charset="-120"/>
                <a:ea typeface="微軟正黑體" panose="020B0604030504040204" pitchFamily="34" charset="-120"/>
                <a:cs typeface="Heiti TC Light"/>
              </a:rPr>
              <a:t>月咸阳市人民路拓宽改造时，张乌明驾驶汽车栽入路沟中，</a:t>
            </a:r>
            <a:endParaRPr lang="en-US" altLang="zh-Hant" dirty="0" smtClean="0">
              <a:latin typeface="微軟正黑體" panose="020B0604030504040204" pitchFamily="34" charset="-120"/>
              <a:ea typeface="微軟正黑體" panose="020B0604030504040204" pitchFamily="34" charset="-120"/>
              <a:cs typeface="Heiti TC Light"/>
            </a:endParaRPr>
          </a:p>
          <a:p>
            <a:pPr>
              <a:defRPr sz="2000">
                <a:latin typeface="PingFang TC Semibold"/>
                <a:ea typeface="PingFang TC Semibold"/>
                <a:cs typeface="PingFang TC Semibold"/>
                <a:sym typeface="PingFang TC Semibold"/>
              </a:defRPr>
            </a:pPr>
            <a:r>
              <a:rPr lang="zh-Hant" altLang="en-US" smtClean="0">
                <a:latin typeface="微軟正黑體" panose="020B0604030504040204" pitchFamily="34" charset="-120"/>
                <a:ea typeface="微軟正黑體" panose="020B0604030504040204" pitchFamily="34" charset="-120"/>
                <a:cs typeface="Heiti TC Light"/>
              </a:rPr>
              <a:t>当时重伤不省人事，差点成了植物人，虽抢救过来了，但仍留有后遗症，</a:t>
            </a:r>
            <a:endParaRPr lang="en-US" altLang="zh-Hant" dirty="0" smtClean="0">
              <a:latin typeface="微軟正黑體" panose="020B0604030504040204" pitchFamily="34" charset="-120"/>
              <a:ea typeface="微軟正黑體" panose="020B0604030504040204" pitchFamily="34" charset="-120"/>
              <a:cs typeface="Heiti TC Light"/>
            </a:endParaRPr>
          </a:p>
          <a:p>
            <a:pPr>
              <a:defRPr sz="2000">
                <a:latin typeface="PingFang TC Semibold"/>
                <a:ea typeface="PingFang TC Semibold"/>
                <a:cs typeface="PingFang TC Semibold"/>
                <a:sym typeface="PingFang TC Semibold"/>
              </a:defRPr>
            </a:pPr>
            <a:r>
              <a:rPr lang="zh-Hant" altLang="en-US" smtClean="0">
                <a:latin typeface="微軟正黑體" panose="020B0604030504040204" pitchFamily="34" charset="-120"/>
                <a:ea typeface="微軟正黑體" panose="020B0604030504040204" pitchFamily="34" charset="-120"/>
                <a:cs typeface="Heiti TC Light"/>
              </a:rPr>
              <a:t>往上爬的美梦彻底破灭了。</a:t>
            </a:r>
            <a:endParaRPr lang="en-US" altLang="zh-Hant" dirty="0" smtClean="0">
              <a:latin typeface="微軟正黑體" panose="020B0604030504040204" pitchFamily="34" charset="-120"/>
              <a:ea typeface="微軟正黑體" panose="020B0604030504040204" pitchFamily="34" charset="-120"/>
              <a:cs typeface="Heiti TC Light"/>
            </a:endParaRPr>
          </a:p>
          <a:p>
            <a:pPr>
              <a:defRPr sz="2000">
                <a:latin typeface="PingFang TC Semibold"/>
                <a:ea typeface="PingFang TC Semibold"/>
                <a:cs typeface="PingFang TC Semibold"/>
                <a:sym typeface="PingFang TC Semibold"/>
              </a:defRPr>
            </a:pPr>
            <a:r>
              <a:rPr lang="en-US" altLang="zh-TW" smtClean="0">
                <a:solidFill>
                  <a:srgbClr val="00B050"/>
                </a:solidFill>
                <a:latin typeface="微軟正黑體" panose="020B0604030504040204" pitchFamily="34" charset="-120"/>
                <a:ea typeface="微軟正黑體" panose="020B0604030504040204" pitchFamily="34" charset="-120"/>
                <a:cs typeface="Heiti TC Light"/>
              </a:rPr>
              <a:t>【</a:t>
            </a:r>
            <a:r>
              <a:rPr lang="zh-TW" altLang="en-US" smtClean="0">
                <a:solidFill>
                  <a:srgbClr val="00B050"/>
                </a:solidFill>
                <a:latin typeface="微軟正黑體" panose="020B0604030504040204" pitchFamily="34" charset="-120"/>
                <a:ea typeface="微軟正黑體" panose="020B0604030504040204" pitchFamily="34" charset="-120"/>
                <a:cs typeface="Heiti TC Light"/>
              </a:rPr>
              <a:t>明慧网</a:t>
            </a:r>
            <a:r>
              <a:rPr lang="en-US" altLang="zh-TW" smtClean="0">
                <a:solidFill>
                  <a:srgbClr val="00B050"/>
                </a:solidFill>
                <a:latin typeface="微軟正黑體" panose="020B0604030504040204" pitchFamily="34" charset="-120"/>
                <a:ea typeface="微軟正黑體" panose="020B0604030504040204" pitchFamily="34" charset="-120"/>
                <a:cs typeface="Heiti TC Light"/>
              </a:rPr>
              <a:t>2005</a:t>
            </a:r>
            <a:r>
              <a:rPr lang="zh-TW" altLang="en-US" dirty="0" smtClean="0">
                <a:solidFill>
                  <a:srgbClr val="00B050"/>
                </a:solidFill>
                <a:latin typeface="微軟正黑體" panose="020B0604030504040204" pitchFamily="34" charset="-120"/>
                <a:ea typeface="微軟正黑體" panose="020B0604030504040204" pitchFamily="34" charset="-120"/>
                <a:cs typeface="Heiti TC Light"/>
              </a:rPr>
              <a:t>年</a:t>
            </a:r>
            <a:r>
              <a:rPr lang="en-US" altLang="zh-TW" dirty="0" smtClean="0">
                <a:solidFill>
                  <a:srgbClr val="00B050"/>
                </a:solidFill>
                <a:latin typeface="微軟正黑體" panose="020B0604030504040204" pitchFamily="34" charset="-120"/>
                <a:ea typeface="微軟正黑體" panose="020B0604030504040204" pitchFamily="34" charset="-120"/>
                <a:cs typeface="Heiti TC Light"/>
              </a:rPr>
              <a:t>6</a:t>
            </a:r>
            <a:r>
              <a:rPr lang="zh-TW" altLang="en-US" dirty="0" smtClean="0">
                <a:solidFill>
                  <a:srgbClr val="00B050"/>
                </a:solidFill>
                <a:latin typeface="微軟正黑體" panose="020B0604030504040204" pitchFamily="34" charset="-120"/>
                <a:ea typeface="微軟正黑體" panose="020B0604030504040204" pitchFamily="34" charset="-120"/>
                <a:cs typeface="Heiti TC Light"/>
              </a:rPr>
              <a:t>月</a:t>
            </a:r>
            <a:r>
              <a:rPr lang="en-US" altLang="zh-TW" dirty="0" smtClean="0">
                <a:solidFill>
                  <a:srgbClr val="00B050"/>
                </a:solidFill>
                <a:latin typeface="微軟正黑體" panose="020B0604030504040204" pitchFamily="34" charset="-120"/>
                <a:ea typeface="微軟正黑體" panose="020B0604030504040204" pitchFamily="34" charset="-120"/>
                <a:cs typeface="Heiti TC Light"/>
              </a:rPr>
              <a:t>12</a:t>
            </a:r>
            <a:r>
              <a:rPr lang="zh-TW" altLang="en-US" dirty="0" smtClean="0">
                <a:solidFill>
                  <a:srgbClr val="00B050"/>
                </a:solidFill>
                <a:latin typeface="微軟正黑體" panose="020B0604030504040204" pitchFamily="34" charset="-120"/>
                <a:ea typeface="微軟正黑體" panose="020B0604030504040204" pitchFamily="34" charset="-120"/>
                <a:cs typeface="Heiti TC Light"/>
              </a:rPr>
              <a:t>日</a:t>
            </a:r>
            <a:r>
              <a:rPr lang="en-US" altLang="zh-TW" dirty="0">
                <a:solidFill>
                  <a:srgbClr val="00B050"/>
                </a:solidFill>
                <a:latin typeface="微軟正黑體" panose="020B0604030504040204" pitchFamily="34" charset="-120"/>
                <a:ea typeface="微軟正黑體" panose="020B0604030504040204" pitchFamily="34" charset="-120"/>
                <a:cs typeface="Heiti TC Light"/>
              </a:rPr>
              <a:t>】</a:t>
            </a:r>
            <a:endParaRPr dirty="0">
              <a:solidFill>
                <a:srgbClr val="00B050"/>
              </a:solidFill>
              <a:latin typeface="微軟正黑體" panose="020B0604030504040204" pitchFamily="34" charset="-120"/>
              <a:ea typeface="微軟正黑體" panose="020B0604030504040204" pitchFamily="34" charset="-120"/>
              <a:cs typeface="Heiti TC Light"/>
            </a:endParaRPr>
          </a:p>
        </p:txBody>
      </p:sp>
    </p:spTree>
    <p:extLst>
      <p:ext uri="{BB962C8B-B14F-4D97-AF65-F5344CB8AC3E}">
        <p14:creationId xmlns:p14="http://schemas.microsoft.com/office/powerpoint/2010/main" val="35518479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175418" y="165524"/>
            <a:ext cx="2699778" cy="646331"/>
          </a:xfrm>
          <a:prstGeom prst="rect">
            <a:avLst/>
          </a:prstGeom>
          <a:noFill/>
        </p:spPr>
        <p:txBody>
          <a:bodyPr wrap="none" rtlCol="0">
            <a:spAutoFit/>
          </a:bodyPr>
          <a:lstStyle/>
          <a:p>
            <a:pPr fontAlgn="base"/>
            <a:r>
              <a:rPr lang="en-US" altLang="zh-TW" sz="3600" b="1" smtClean="0">
                <a:latin typeface="微軟正黑體" panose="020B0604030504040204" pitchFamily="34" charset="-120"/>
                <a:ea typeface="微軟正黑體" panose="020B0604030504040204" pitchFamily="34" charset="-120"/>
              </a:rPr>
              <a:t>13.</a:t>
            </a:r>
            <a:r>
              <a:rPr lang="zh-TW" altLang="en-US" sz="3600" b="1" smtClean="0">
                <a:latin typeface="微軟正黑體" panose="020B0604030504040204" pitchFamily="34" charset="-120"/>
                <a:ea typeface="微軟正黑體" panose="020B0604030504040204" pitchFamily="34" charset="-120"/>
              </a:rPr>
              <a:t>参与办法</a:t>
            </a:r>
            <a:endParaRPr lang="zh-TW" altLang="en-US" sz="3600" b="1" dirty="0">
              <a:latin typeface="微軟正黑體" panose="020B0604030504040204" pitchFamily="34" charset="-120"/>
              <a:ea typeface="微軟正黑體" panose="020B0604030504040204" pitchFamily="34" charset="-120"/>
            </a:endParaRPr>
          </a:p>
        </p:txBody>
      </p:sp>
      <p:sp>
        <p:nvSpPr>
          <p:cNvPr id="3" name="矩形 2"/>
          <p:cNvSpPr/>
          <p:nvPr/>
        </p:nvSpPr>
        <p:spPr>
          <a:xfrm>
            <a:off x="87781" y="980728"/>
            <a:ext cx="9036496" cy="3847207"/>
          </a:xfrm>
          <a:prstGeom prst="rect">
            <a:avLst/>
          </a:prstGeom>
        </p:spPr>
        <p:txBody>
          <a:bodyPr wrap="square">
            <a:spAutoFit/>
          </a:bodyPr>
          <a:lstStyle/>
          <a:p>
            <a:r>
              <a:rPr lang="zh-TW" altLang="en-US" sz="2400" b="1" dirty="0" smtClean="0">
                <a:solidFill>
                  <a:srgbClr val="0070C0"/>
                </a:solidFill>
                <a:latin typeface="微軟正黑體" panose="020B0604030504040204" pitchFamily="34" charset="-120"/>
                <a:ea typeface="微軟正黑體" panose="020B0604030504040204" pitchFamily="34" charset="-120"/>
              </a:rPr>
              <a:t>案情说明：</a:t>
            </a:r>
            <a:endParaRPr lang="en-US" altLang="zh-TW" sz="2400" b="1" dirty="0">
              <a:solidFill>
                <a:srgbClr val="0070C0"/>
              </a:solidFill>
              <a:latin typeface="微軟正黑體" panose="020B0604030504040204" pitchFamily="34" charset="-120"/>
              <a:ea typeface="微軟正黑體" panose="020B0604030504040204" pitchFamily="34" charset="-120"/>
            </a:endParaRPr>
          </a:p>
          <a:p>
            <a:r>
              <a:rPr lang="en-US" altLang="zh-TW" sz="2400" b="1" dirty="0" smtClean="0">
                <a:latin typeface="微軟正黑體" panose="020B0604030504040204" pitchFamily="34" charset="-120"/>
                <a:ea typeface="微軟正黑體" panose="020B0604030504040204" pitchFamily="34" charset="-120"/>
              </a:rPr>
              <a:t>9</a:t>
            </a:r>
            <a:r>
              <a:rPr lang="zh-TW" altLang="en-US" sz="2400" b="1" dirty="0" smtClean="0">
                <a:latin typeface="微軟正黑體" panose="020B0604030504040204" pitchFamily="34" charset="-120"/>
                <a:ea typeface="微軟正黑體" panose="020B0604030504040204" pitchFamily="34" charset="-120"/>
              </a:rPr>
              <a:t>月</a:t>
            </a:r>
            <a:r>
              <a:rPr lang="en-US" altLang="zh-TW" sz="2400" b="1" dirty="0" smtClean="0">
                <a:latin typeface="微軟正黑體" panose="020B0604030504040204" pitchFamily="34" charset="-120"/>
                <a:ea typeface="微軟正黑體" panose="020B0604030504040204" pitchFamily="34" charset="-120"/>
              </a:rPr>
              <a:t>18</a:t>
            </a:r>
            <a:r>
              <a:rPr lang="zh-TW" altLang="en-US" sz="2400" b="1" dirty="0" smtClean="0">
                <a:latin typeface="微軟正黑體" panose="020B0604030504040204" pitchFamily="34" charset="-120"/>
                <a:ea typeface="微軟正黑體" panose="020B0604030504040204" pitchFamily="34" charset="-120"/>
              </a:rPr>
              <a:t>號</a:t>
            </a:r>
            <a:r>
              <a:rPr lang="en-US" altLang="zh-TW" sz="2400" b="1" dirty="0" smtClean="0">
                <a:latin typeface="微軟正黑體" panose="020B0604030504040204" pitchFamily="34" charset="-120"/>
                <a:ea typeface="微軟正黑體" panose="020B0604030504040204" pitchFamily="34" charset="-120"/>
              </a:rPr>
              <a:t>~27</a:t>
            </a:r>
            <a:r>
              <a:rPr lang="zh-TW" altLang="en-US" sz="2400" b="1" dirty="0" smtClean="0">
                <a:latin typeface="微軟正黑體" panose="020B0604030504040204" pitchFamily="34" charset="-120"/>
                <a:ea typeface="微軟正黑體" panose="020B0604030504040204" pitchFamily="34" charset="-120"/>
              </a:rPr>
              <a:t>號</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播打两周</a:t>
            </a:r>
            <a:r>
              <a:rPr lang="en-US" altLang="zh-TW" sz="2400" b="1" dirty="0" smtClean="0">
                <a:latin typeface="微軟正黑體" panose="020B0604030504040204" pitchFamily="34" charset="-120"/>
                <a:ea typeface="微軟正黑體" panose="020B0604030504040204" pitchFamily="34" charset="-120"/>
              </a:rPr>
              <a:t>) </a:t>
            </a:r>
            <a:r>
              <a:rPr lang="zh-TW" altLang="en-US" sz="2400" b="1" dirty="0" smtClean="0">
                <a:latin typeface="微軟正黑體" panose="020B0604030504040204" pitchFamily="34" charset="-120"/>
                <a:ea typeface="微軟正黑體" panose="020B0604030504040204" pitchFamily="34" charset="-120"/>
              </a:rPr>
              <a:t>重点号码   拨打</a:t>
            </a:r>
            <a:r>
              <a:rPr lang="zh-TW" altLang="en-US" sz="2400" b="1" dirty="0" smtClean="0">
                <a:solidFill>
                  <a:srgbClr val="C00000"/>
                </a:solidFill>
                <a:latin typeface="微軟正黑體" panose="020B0604030504040204" pitchFamily="34" charset="-120"/>
                <a:ea typeface="微軟正黑體" panose="020B0604030504040204" pitchFamily="34" charset="-120"/>
              </a:rPr>
              <a:t>陕西省</a:t>
            </a:r>
            <a:r>
              <a:rPr lang="zh-TW" altLang="en-US" sz="2400" b="1" dirty="0" smtClean="0">
                <a:latin typeface="微軟正黑體" panose="020B0604030504040204" pitchFamily="34" charset="-120"/>
                <a:ea typeface="微軟正黑體" panose="020B0604030504040204" pitchFamily="34" charset="-120"/>
              </a:rPr>
              <a:t>专案</a:t>
            </a:r>
            <a:endParaRPr lang="en-US" altLang="zh-TW" sz="2400" b="1" dirty="0" smtClean="0">
              <a:latin typeface="微軟正黑體" panose="020B0604030504040204" pitchFamily="34" charset="-120"/>
              <a:ea typeface="微軟正黑體" panose="020B0604030504040204" pitchFamily="34" charset="-120"/>
            </a:endParaRPr>
          </a:p>
          <a:p>
            <a:r>
              <a:rPr lang="zh-TW" altLang="zh-TW" sz="2400" dirty="0" smtClean="0">
                <a:latin typeface="微軟正黑體" panose="020B0604030504040204" pitchFamily="34" charset="-120"/>
                <a:ea typeface="微軟正黑體" panose="020B0604030504040204" pitchFamily="34" charset="-120"/>
              </a:rPr>
              <a:t>铜川市发生数起毒害世人事件</a:t>
            </a:r>
          </a:p>
          <a:p>
            <a:r>
              <a:rPr lang="zh-TW" altLang="zh-TW" sz="2400" dirty="0" smtClean="0">
                <a:latin typeface="微軟正黑體" panose="020B0604030504040204" pitchFamily="34" charset="-120"/>
                <a:ea typeface="微軟正黑體" panose="020B0604030504040204" pitchFamily="34" charset="-120"/>
              </a:rPr>
              <a:t>咸阳市咸阳日报法制周刊恶毒攻击大法</a:t>
            </a:r>
          </a:p>
          <a:p>
            <a:endParaRPr lang="en-US" altLang="zh-TW" sz="2400" b="1" dirty="0">
              <a:solidFill>
                <a:srgbClr val="0070C0"/>
              </a:solidFill>
              <a:latin typeface="微軟正黑體" panose="020B0604030504040204" pitchFamily="34" charset="-120"/>
              <a:ea typeface="微軟正黑體" panose="020B0604030504040204" pitchFamily="34" charset="-120"/>
            </a:endParaRPr>
          </a:p>
          <a:p>
            <a:r>
              <a:rPr lang="zh-TW" altLang="en-US" sz="2400" b="1" dirty="0" smtClean="0">
                <a:solidFill>
                  <a:srgbClr val="0070C0"/>
                </a:solidFill>
                <a:latin typeface="微軟正黑體" panose="020B0604030504040204" pitchFamily="34" charset="-120"/>
                <a:ea typeface="微軟正黑體" panose="020B0604030504040204" pitchFamily="34" charset="-120"/>
              </a:rPr>
              <a:t>专案说明：</a:t>
            </a:r>
            <a:r>
              <a:rPr lang="zh-TW" altLang="en-US" sz="2000" dirty="0" smtClean="0">
                <a:latin typeface="微軟正黑體" panose="020B0604030504040204" pitchFamily="34" charset="-120"/>
                <a:ea typeface="微軟正黑體" panose="020B0604030504040204" pitchFamily="34" charset="-120"/>
              </a:rPr>
              <a:t/>
            </a:r>
            <a:br>
              <a:rPr lang="zh-TW" altLang="en-US" sz="2000" dirty="0" smtClean="0">
                <a:latin typeface="微軟正黑體" panose="020B0604030504040204" pitchFamily="34" charset="-120"/>
                <a:ea typeface="微軟正黑體" panose="020B0604030504040204" pitchFamily="34" charset="-120"/>
              </a:rPr>
            </a:br>
            <a:r>
              <a:rPr lang="zh-TW" altLang="en-US" sz="2000" dirty="0" smtClean="0">
                <a:latin typeface="微軟正黑體" panose="020B0604030504040204" pitchFamily="34" charset="-120"/>
                <a:ea typeface="微軟正黑體" panose="020B0604030504040204" pitchFamily="34" charset="-120"/>
              </a:rPr>
              <a:t>◎周一（</a:t>
            </a:r>
            <a:r>
              <a:rPr lang="en-US" altLang="zh-TW" sz="2000" dirty="0" smtClean="0">
                <a:latin typeface="微軟正黑體" panose="020B0604030504040204" pitchFamily="34" charset="-120"/>
                <a:ea typeface="微軟正黑體" panose="020B0604030504040204" pitchFamily="34" charset="-120"/>
              </a:rPr>
              <a:t>9</a:t>
            </a:r>
            <a:r>
              <a:rPr lang="zh-TW" altLang="en-US" sz="2000" dirty="0" smtClean="0">
                <a:latin typeface="微軟正黑體" panose="020B0604030504040204" pitchFamily="34" charset="-120"/>
                <a:ea typeface="微軟正黑體" panose="020B0604030504040204" pitchFamily="34" charset="-120"/>
              </a:rPr>
              <a:t>月</a:t>
            </a:r>
            <a:r>
              <a:rPr lang="en-US" altLang="zh-TW" sz="2000" dirty="0" smtClean="0">
                <a:latin typeface="微軟正黑體" panose="020B0604030504040204" pitchFamily="34" charset="-120"/>
                <a:ea typeface="微軟正黑體" panose="020B0604030504040204" pitchFamily="34" charset="-120"/>
              </a:rPr>
              <a:t>18</a:t>
            </a:r>
            <a:r>
              <a:rPr lang="zh-TW" altLang="en-US" sz="2000" dirty="0" smtClean="0">
                <a:latin typeface="微軟正黑體" panose="020B0604030504040204" pitchFamily="34" charset="-120"/>
                <a:ea typeface="微軟正黑體" panose="020B0604030504040204" pitchFamily="34" charset="-120"/>
              </a:rPr>
              <a:t>日、</a:t>
            </a:r>
            <a:r>
              <a:rPr lang="en-US" altLang="zh-TW" sz="2000" dirty="0" smtClean="0">
                <a:latin typeface="微軟正黑體" panose="020B0604030504040204" pitchFamily="34" charset="-120"/>
                <a:ea typeface="微軟正黑體" panose="020B0604030504040204" pitchFamily="34" charset="-120"/>
              </a:rPr>
              <a:t>25</a:t>
            </a:r>
            <a:r>
              <a:rPr lang="zh-TW" altLang="en-US" sz="2000" dirty="0" smtClean="0">
                <a:latin typeface="微軟正黑體" panose="020B0604030504040204" pitchFamily="34" charset="-120"/>
                <a:ea typeface="微軟正黑體" panose="020B0604030504040204" pitchFamily="34" charset="-120"/>
              </a:rPr>
              <a:t>號）拨打重点号码。</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dirty="0" smtClean="0">
                <a:latin typeface="微軟正黑體" panose="020B0604030504040204" pitchFamily="34" charset="-120"/>
                <a:ea typeface="微軟正黑體" panose="020B0604030504040204" pitchFamily="34" charset="-120"/>
              </a:rPr>
              <a:t/>
            </a:r>
            <a:br>
              <a:rPr lang="zh-TW" altLang="en-US" sz="2000" dirty="0" smtClean="0">
                <a:latin typeface="微軟正黑體" panose="020B0604030504040204" pitchFamily="34" charset="-120"/>
                <a:ea typeface="微軟正黑體" panose="020B0604030504040204" pitchFamily="34" charset="-120"/>
              </a:rPr>
            </a:br>
            <a:r>
              <a:rPr lang="zh-TW" altLang="en-US" sz="2000" dirty="0" smtClean="0">
                <a:latin typeface="微軟正黑體" panose="020B0604030504040204" pitchFamily="34" charset="-120"/>
                <a:ea typeface="微軟正黑體" panose="020B0604030504040204" pitchFamily="34" charset="-120"/>
              </a:rPr>
              <a:t>上午时段</a:t>
            </a:r>
            <a:r>
              <a:rPr lang="en-US" altLang="zh-TW" sz="2000" dirty="0" smtClean="0">
                <a:latin typeface="微軟正黑體" panose="020B0604030504040204" pitchFamily="34" charset="-120"/>
                <a:ea typeface="微軟正黑體" panose="020B0604030504040204" pitchFamily="34" charset="-120"/>
              </a:rPr>
              <a:t>【101RTC</a:t>
            </a:r>
            <a:r>
              <a:rPr lang="zh-TW" altLang="en-US" sz="2000" dirty="0" smtClean="0">
                <a:latin typeface="微軟正黑體" panose="020B0604030504040204" pitchFamily="34" charset="-120"/>
                <a:ea typeface="微軟正黑體" panose="020B0604030504040204" pitchFamily="34" charset="-120"/>
              </a:rPr>
              <a:t>第一直播室</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有现场拨打解析。</a:t>
            </a:r>
            <a:endParaRPr lang="en-US" altLang="zh-TW" sz="2000" dirty="0" smtClean="0">
              <a:latin typeface="微軟正黑體" panose="020B0604030504040204" pitchFamily="34" charset="-120"/>
              <a:ea typeface="微軟正黑體" panose="020B0604030504040204" pitchFamily="34" charset="-120"/>
            </a:endParaRPr>
          </a:p>
          <a:p>
            <a:endParaRPr lang="en-US" altLang="zh-TW" sz="2000" dirty="0" smtClean="0">
              <a:latin typeface="微軟正黑體" panose="020B0604030504040204" pitchFamily="34" charset="-120"/>
              <a:ea typeface="微軟正黑體" panose="020B0604030504040204" pitchFamily="34" charset="-120"/>
            </a:endParaRPr>
          </a:p>
          <a:p>
            <a:r>
              <a:rPr lang="zh-TW" altLang="en-US" sz="2000" dirty="0" smtClean="0">
                <a:latin typeface="微軟正黑體" panose="020B0604030504040204" pitchFamily="34" charset="-120"/>
                <a:ea typeface="微軟正黑體" panose="020B0604030504040204" pitchFamily="34" charset="-120"/>
              </a:rPr>
              <a:t>其它时间</a:t>
            </a:r>
            <a:r>
              <a:rPr lang="en-US" altLang="zh-TW" sz="2000" dirty="0" smtClean="0">
                <a:latin typeface="微軟正黑體" panose="020B0604030504040204" pitchFamily="34" charset="-120"/>
                <a:ea typeface="微軟正黑體" panose="020B0604030504040204" pitchFamily="34" charset="-120"/>
              </a:rPr>
              <a:t>【104RTC</a:t>
            </a:r>
            <a:r>
              <a:rPr lang="zh-TW" altLang="en-US" sz="2000" dirty="0" smtClean="0">
                <a:latin typeface="微軟正黑體" panose="020B0604030504040204" pitchFamily="34" charset="-120"/>
                <a:ea typeface="微軟正黑體" panose="020B0604030504040204" pitchFamily="34" charset="-120"/>
              </a:rPr>
              <a:t>重点讲真相直播室</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每天都有同修值班，互相切磋共同拨打。</a:t>
            </a:r>
            <a:endParaRPr lang="en-US" altLang="zh-TW" sz="2000"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72457749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141" y="640913"/>
            <a:ext cx="8964488" cy="5847755"/>
          </a:xfrm>
          <a:prstGeom prst="rect">
            <a:avLst/>
          </a:prstGeom>
        </p:spPr>
        <p:txBody>
          <a:bodyPr wrap="square">
            <a:spAutoFit/>
          </a:bodyPr>
          <a:lstStyle/>
          <a:p>
            <a:r>
              <a:rPr lang="zh-TW" altLang="en-US" sz="2200" b="1" smtClean="0">
                <a:solidFill>
                  <a:srgbClr val="0070C0"/>
                </a:solidFill>
                <a:latin typeface="微軟正黑體" panose="020B0604030504040204" pitchFamily="34" charset="-120"/>
                <a:ea typeface="微軟正黑體" panose="020B0604030504040204" pitchFamily="34" charset="-120"/>
              </a:rPr>
              <a:t>您可根据自己的情况选择领取以下号码参与专案：</a:t>
            </a:r>
            <a:endParaRPr lang="en-US" altLang="zh-TW" sz="2400" dirty="0">
              <a:solidFill>
                <a:srgbClr val="7030A0"/>
              </a:solidFill>
              <a:latin typeface="微軟正黑體" panose="020B0604030504040204" pitchFamily="34" charset="-120"/>
              <a:ea typeface="微軟正黑體" panose="020B0604030504040204" pitchFamily="34" charset="-120"/>
            </a:endParaRPr>
          </a:p>
          <a:p>
            <a:r>
              <a:rPr lang="en-US" altLang="zh-TW" sz="2000" b="1" smtClean="0">
                <a:solidFill>
                  <a:srgbClr val="7030A0"/>
                </a:solidFill>
                <a:latin typeface="微軟正黑體" panose="020B0604030504040204" pitchFamily="34" charset="-120"/>
                <a:ea typeface="微軟正黑體" panose="020B0604030504040204" pitchFamily="34" charset="-120"/>
              </a:rPr>
              <a:t>◎</a:t>
            </a:r>
            <a:r>
              <a:rPr lang="zh-TW" altLang="en-US" sz="2000" b="1" smtClean="0">
                <a:solidFill>
                  <a:srgbClr val="7030A0"/>
                </a:solidFill>
                <a:latin typeface="微軟正黑體" panose="020B0604030504040204" pitchFamily="34" charset="-120"/>
                <a:ea typeface="微軟正黑體" panose="020B0604030504040204" pitchFamily="34" charset="-120"/>
              </a:rPr>
              <a:t> 当地民众：</a:t>
            </a:r>
            <a:endParaRPr lang="en-US" altLang="zh-TW" sz="2000" b="1" dirty="0" smtClean="0">
              <a:solidFill>
                <a:srgbClr val="7030A0"/>
              </a:solidFill>
              <a:latin typeface="微軟正黑體" panose="020B0604030504040204" pitchFamily="34" charset="-120"/>
              <a:ea typeface="微軟正黑體" panose="020B0604030504040204" pitchFamily="34" charset="-120"/>
            </a:endParaRPr>
          </a:p>
          <a:p>
            <a:r>
              <a:rPr lang="en-US" altLang="zh-TW" smtClean="0">
                <a:latin typeface="微軟正黑體" panose="020B0604030504040204" pitchFamily="34" charset="-120"/>
                <a:ea typeface="微軟正黑體" panose="020B0604030504040204" pitchFamily="34" charset="-120"/>
              </a:rPr>
              <a:t>55—</a:t>
            </a:r>
            <a:r>
              <a:rPr lang="zh-TW" altLang="en-US" smtClean="0">
                <a:latin typeface="微軟正黑體" panose="020B0604030504040204" pitchFamily="34" charset="-120"/>
                <a:ea typeface="微軟正黑體" panose="020B0604030504040204" pitchFamily="34" charset="-120"/>
              </a:rPr>
              <a:t>当地的</a:t>
            </a:r>
            <a:r>
              <a:rPr lang="en-US" altLang="zh-TW" smtClean="0">
                <a:latin typeface="微軟正黑體" panose="020B0604030504040204" pitchFamily="34" charset="-120"/>
                <a:ea typeface="微軟正黑體" panose="020B0604030504040204" pitchFamily="34" charset="-120"/>
              </a:rPr>
              <a:t>RTC</a:t>
            </a:r>
            <a:r>
              <a:rPr lang="zh-TW" altLang="en-US" smtClean="0">
                <a:latin typeface="微軟正黑體" panose="020B0604030504040204" pitchFamily="34" charset="-120"/>
                <a:ea typeface="微軟正黑體" panose="020B0604030504040204" pitchFamily="34" charset="-120"/>
              </a:rPr>
              <a:t>号码（向当地民众揭露当地邪恶）回馈到</a:t>
            </a:r>
            <a:r>
              <a:rPr lang="en-US" altLang="zh-TW" smtClean="0">
                <a:latin typeface="微軟正黑體" panose="020B0604030504040204" pitchFamily="34" charset="-120"/>
                <a:ea typeface="微軟正黑體" panose="020B0604030504040204" pitchFamily="34" charset="-120"/>
              </a:rPr>
              <a:t>【1002-rtc</a:t>
            </a:r>
            <a:r>
              <a:rPr lang="zh-TW" altLang="en-US" smtClean="0">
                <a:latin typeface="微軟正黑體" panose="020B0604030504040204" pitchFamily="34" charset="-120"/>
                <a:ea typeface="微軟正黑體" panose="020B0604030504040204" pitchFamily="34" charset="-120"/>
              </a:rPr>
              <a:t>普通号码回馈平台</a:t>
            </a:r>
            <a:r>
              <a:rPr lang="en-US" altLang="zh-TW" smtClean="0">
                <a:latin typeface="微軟正黑體" panose="020B0604030504040204" pitchFamily="34" charset="-120"/>
                <a:ea typeface="微軟正黑體" panose="020B0604030504040204" pitchFamily="34" charset="-120"/>
              </a:rPr>
              <a:t>】</a:t>
            </a:r>
            <a:r>
              <a:rPr lang="en-US" altLang="zh-TW" dirty="0">
                <a:latin typeface="微軟正黑體" panose="020B0604030504040204" pitchFamily="34" charset="-120"/>
                <a:ea typeface="微軟正黑體" panose="020B0604030504040204" pitchFamily="34" charset="-120"/>
              </a:rPr>
              <a:t/>
            </a:r>
            <a:br>
              <a:rPr lang="en-US" altLang="zh-TW" dirty="0">
                <a:latin typeface="微軟正黑體" panose="020B0604030504040204" pitchFamily="34" charset="-120"/>
                <a:ea typeface="微軟正黑體" panose="020B0604030504040204" pitchFamily="34" charset="-120"/>
              </a:rPr>
            </a:br>
            <a:endParaRPr lang="en-US" altLang="zh-TW" sz="2000" b="1" dirty="0">
              <a:solidFill>
                <a:srgbClr val="0070C0"/>
              </a:solidFill>
              <a:latin typeface="微軟正黑體" panose="020B0604030504040204" pitchFamily="34" charset="-120"/>
              <a:ea typeface="微軟正黑體" panose="020B0604030504040204" pitchFamily="34" charset="-120"/>
            </a:endParaRPr>
          </a:p>
          <a:p>
            <a:r>
              <a:rPr lang="en-US" altLang="zh-TW" sz="2000" b="1" smtClean="0">
                <a:solidFill>
                  <a:srgbClr val="7030A0"/>
                </a:solidFill>
                <a:latin typeface="微軟正黑體" panose="020B0604030504040204" pitchFamily="34" charset="-120"/>
                <a:ea typeface="微軟正黑體" panose="020B0604030504040204" pitchFamily="34" charset="-120"/>
              </a:rPr>
              <a:t>◎</a:t>
            </a:r>
            <a:r>
              <a:rPr lang="zh-TW" altLang="en-US" sz="2000" b="1" smtClean="0">
                <a:solidFill>
                  <a:srgbClr val="7030A0"/>
                </a:solidFill>
                <a:latin typeface="微軟正黑體" panose="020B0604030504040204" pitchFamily="34" charset="-120"/>
                <a:ea typeface="微軟正黑體" panose="020B0604030504040204" pitchFamily="34" charset="-120"/>
              </a:rPr>
              <a:t> 专案号码：</a:t>
            </a:r>
            <a:r>
              <a:rPr lang="zh-TW" altLang="en-US" dirty="0">
                <a:latin typeface="微軟正黑體" panose="020B0604030504040204" pitchFamily="34" charset="-120"/>
                <a:ea typeface="微軟正黑體" panose="020B0604030504040204" pitchFamily="34" charset="-120"/>
              </a:rPr>
              <a:t/>
            </a:r>
            <a:br>
              <a:rPr lang="zh-TW" altLang="en-US" dirty="0">
                <a:latin typeface="微軟正黑體" panose="020B0604030504040204" pitchFamily="34" charset="-120"/>
                <a:ea typeface="微軟正黑體" panose="020B0604030504040204" pitchFamily="34" charset="-120"/>
              </a:rPr>
            </a:br>
            <a:r>
              <a:rPr lang="en-US" altLang="zh-TW">
                <a:latin typeface="微軟正黑體" panose="020B0604030504040204" pitchFamily="34" charset="-120"/>
                <a:ea typeface="微軟正黑體" panose="020B0604030504040204" pitchFamily="34" charset="-120"/>
              </a:rPr>
              <a:t>44-</a:t>
            </a:r>
            <a:r>
              <a:rPr lang="en-US" altLang="zh-TW" smtClean="0">
                <a:latin typeface="微軟正黑體" panose="020B0604030504040204" pitchFamily="34" charset="-120"/>
                <a:ea typeface="微軟正黑體" panose="020B0604030504040204" pitchFamily="34" charset="-120"/>
              </a:rPr>
              <a:t>-</a:t>
            </a:r>
            <a:r>
              <a:rPr lang="zh-TW" altLang="en-US" smtClean="0">
                <a:latin typeface="微軟正黑體" panose="020B0604030504040204" pitchFamily="34" charset="-120"/>
                <a:ea typeface="微軟正黑體" panose="020B0604030504040204" pitchFamily="34" charset="-120"/>
              </a:rPr>
              <a:t>座机（白天拨打）请回馈到</a:t>
            </a:r>
            <a:r>
              <a:rPr lang="en-US" altLang="zh-TW" smtClean="0">
                <a:latin typeface="微軟正黑體" panose="020B0604030504040204" pitchFamily="34" charset="-120"/>
                <a:ea typeface="微軟正黑體" panose="020B0604030504040204" pitchFamily="34" charset="-120"/>
              </a:rPr>
              <a:t>【1003-rtc</a:t>
            </a:r>
            <a:r>
              <a:rPr lang="zh-TW" altLang="en-US" smtClean="0">
                <a:latin typeface="微軟正黑體" panose="020B0604030504040204" pitchFamily="34" charset="-120"/>
                <a:ea typeface="微軟正黑體" panose="020B0604030504040204" pitchFamily="34" charset="-120"/>
              </a:rPr>
              <a:t>重点号码回馈平台</a:t>
            </a:r>
            <a:r>
              <a:rPr lang="en-US" altLang="zh-TW" smtClean="0">
                <a:latin typeface="微軟正黑體" panose="020B0604030504040204" pitchFamily="34" charset="-120"/>
                <a:ea typeface="微軟正黑體" panose="020B0604030504040204" pitchFamily="34" charset="-120"/>
              </a:rPr>
              <a:t>】</a:t>
            </a:r>
            <a:r>
              <a:rPr lang="en-US" altLang="zh-TW" dirty="0">
                <a:latin typeface="微軟正黑體" panose="020B0604030504040204" pitchFamily="34" charset="-120"/>
                <a:ea typeface="微軟正黑體" panose="020B0604030504040204" pitchFamily="34" charset="-120"/>
              </a:rPr>
              <a:t/>
            </a:r>
            <a:br>
              <a:rPr lang="en-US" altLang="zh-TW" dirty="0">
                <a:latin typeface="微軟正黑體" panose="020B0604030504040204" pitchFamily="34" charset="-120"/>
                <a:ea typeface="微軟正黑體" panose="020B0604030504040204" pitchFamily="34" charset="-120"/>
              </a:rPr>
            </a:br>
            <a:r>
              <a:rPr lang="en-US" altLang="zh-TW" smtClean="0">
                <a:latin typeface="微軟正黑體" panose="020B0604030504040204" pitchFamily="34" charset="-120"/>
                <a:ea typeface="微軟正黑體" panose="020B0604030504040204" pitchFamily="34" charset="-120"/>
              </a:rPr>
              <a:t>45--</a:t>
            </a:r>
            <a:r>
              <a:rPr lang="zh-TW" altLang="en-US" smtClean="0">
                <a:latin typeface="微軟正黑體" panose="020B0604030504040204" pitchFamily="34" charset="-120"/>
                <a:ea typeface="微軟正黑體" panose="020B0604030504040204" pitchFamily="34" charset="-120"/>
              </a:rPr>
              <a:t>手机（傍晚或晚间拨打）请回馈到</a:t>
            </a:r>
            <a:r>
              <a:rPr lang="en-US" altLang="zh-TW" smtClean="0">
                <a:latin typeface="微軟正黑體" panose="020B0604030504040204" pitchFamily="34" charset="-120"/>
                <a:ea typeface="微軟正黑體" panose="020B0604030504040204" pitchFamily="34" charset="-120"/>
              </a:rPr>
              <a:t>【1003-rtc</a:t>
            </a:r>
            <a:r>
              <a:rPr lang="zh-TW" altLang="en-US" smtClean="0">
                <a:latin typeface="微軟正黑體" panose="020B0604030504040204" pitchFamily="34" charset="-120"/>
                <a:ea typeface="微軟正黑體" panose="020B0604030504040204" pitchFamily="34" charset="-120"/>
              </a:rPr>
              <a:t>重点号码回馈平台</a:t>
            </a:r>
            <a:r>
              <a:rPr lang="en-US" altLang="zh-TW" smtClean="0">
                <a:latin typeface="微軟正黑體" panose="020B0604030504040204" pitchFamily="34" charset="-120"/>
                <a:ea typeface="微軟正黑體" panose="020B0604030504040204" pitchFamily="34" charset="-120"/>
              </a:rPr>
              <a:t>】</a:t>
            </a:r>
            <a:r>
              <a:rPr lang="en-US" altLang="zh-TW" dirty="0">
                <a:latin typeface="微軟正黑體" panose="020B0604030504040204" pitchFamily="34" charset="-120"/>
                <a:ea typeface="微軟正黑體" panose="020B0604030504040204" pitchFamily="34" charset="-120"/>
              </a:rPr>
              <a:t/>
            </a:r>
            <a:br>
              <a:rPr lang="en-US" altLang="zh-TW" dirty="0">
                <a:latin typeface="微軟正黑體" panose="020B0604030504040204" pitchFamily="34" charset="-120"/>
                <a:ea typeface="微軟正黑體" panose="020B0604030504040204" pitchFamily="34" charset="-120"/>
              </a:rPr>
            </a:br>
            <a:r>
              <a:rPr lang="en-US" altLang="zh-TW" smtClean="0">
                <a:latin typeface="微軟正黑體" panose="020B0604030504040204" pitchFamily="34" charset="-120"/>
                <a:ea typeface="微軟正黑體" panose="020B0604030504040204" pitchFamily="34" charset="-120"/>
              </a:rPr>
              <a:t>46—</a:t>
            </a:r>
            <a:r>
              <a:rPr lang="zh-TW" altLang="en-US" smtClean="0">
                <a:latin typeface="微軟正黑體" panose="020B0604030504040204" pitchFamily="34" charset="-120"/>
                <a:ea typeface="微軟正黑體" panose="020B0604030504040204" pitchFamily="34" charset="-120"/>
              </a:rPr>
              <a:t>重要座机特别号码（请平时拨打重点的同修尽量先领</a:t>
            </a:r>
            <a:r>
              <a:rPr lang="en-US" altLang="zh-TW" smtClean="0">
                <a:latin typeface="微軟正黑體" panose="020B0604030504040204" pitchFamily="34" charset="-120"/>
                <a:ea typeface="微軟正黑體" panose="020B0604030504040204" pitchFamily="34" charset="-120"/>
              </a:rPr>
              <a:t>46</a:t>
            </a:r>
            <a:r>
              <a:rPr lang="zh-TW" altLang="en-US" smtClean="0">
                <a:latin typeface="微軟正黑體" panose="020B0604030504040204" pitchFamily="34" charset="-120"/>
                <a:ea typeface="微軟正黑體" panose="020B0604030504040204" pitchFamily="34" charset="-120"/>
              </a:rPr>
              <a:t>）请回馈到</a:t>
            </a:r>
            <a:r>
              <a:rPr lang="en-US" altLang="zh-TW" smtClean="0">
                <a:latin typeface="微軟正黑體" panose="020B0604030504040204" pitchFamily="34" charset="-120"/>
                <a:ea typeface="微軟正黑體" panose="020B0604030504040204" pitchFamily="34" charset="-120"/>
              </a:rPr>
              <a:t>【1005-</a:t>
            </a:r>
            <a:r>
              <a:rPr lang="zh-TW" altLang="en-US" smtClean="0">
                <a:latin typeface="微軟正黑體" panose="020B0604030504040204" pitchFamily="34" charset="-120"/>
                <a:ea typeface="微軟正黑體" panose="020B0604030504040204" pitchFamily="34" charset="-120"/>
              </a:rPr>
              <a:t>明慧紧急案例回馈平台</a:t>
            </a:r>
            <a:r>
              <a:rPr lang="en-US" altLang="zh-TW" smtClean="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a:p>
            <a:r>
              <a:rPr lang="en-US" altLang="zh-TW" smtClean="0">
                <a:latin typeface="微軟正黑體" panose="020B0604030504040204" pitchFamily="34" charset="-120"/>
                <a:ea typeface="微軟正黑體" panose="020B0604030504040204" pitchFamily="34" charset="-120"/>
              </a:rPr>
              <a:t>47--</a:t>
            </a:r>
            <a:r>
              <a:rPr lang="zh-TW" altLang="en-US" smtClean="0">
                <a:latin typeface="微軟正黑體" panose="020B0604030504040204" pitchFamily="34" charset="-120"/>
                <a:ea typeface="微軟正黑體" panose="020B0604030504040204" pitchFamily="34" charset="-120"/>
              </a:rPr>
              <a:t>重要手机特别号码（请平时拨打重点的同修尽量先领</a:t>
            </a:r>
            <a:r>
              <a:rPr lang="en-US" altLang="zh-TW" smtClean="0">
                <a:latin typeface="微軟正黑體" panose="020B0604030504040204" pitchFamily="34" charset="-120"/>
                <a:ea typeface="微軟正黑體" panose="020B0604030504040204" pitchFamily="34" charset="-120"/>
              </a:rPr>
              <a:t>47</a:t>
            </a:r>
            <a:r>
              <a:rPr lang="zh-TW" altLang="en-US" smtClean="0">
                <a:latin typeface="微軟正黑體" panose="020B0604030504040204" pitchFamily="34" charset="-120"/>
                <a:ea typeface="微軟正黑體" panose="020B0604030504040204" pitchFamily="34" charset="-120"/>
              </a:rPr>
              <a:t>）请回馈到</a:t>
            </a:r>
            <a:r>
              <a:rPr lang="en-US" altLang="zh-TW" smtClean="0">
                <a:latin typeface="微軟正黑體" panose="020B0604030504040204" pitchFamily="34" charset="-120"/>
                <a:ea typeface="微軟正黑體" panose="020B0604030504040204" pitchFamily="34" charset="-120"/>
              </a:rPr>
              <a:t>【1005-</a:t>
            </a:r>
            <a:r>
              <a:rPr lang="zh-TW" altLang="en-US" smtClean="0">
                <a:latin typeface="微軟正黑體" panose="020B0604030504040204" pitchFamily="34" charset="-120"/>
                <a:ea typeface="微軟正黑體" panose="020B0604030504040204" pitchFamily="34" charset="-120"/>
              </a:rPr>
              <a:t>明慧紧急案例回馈平台</a:t>
            </a:r>
            <a:r>
              <a:rPr lang="en-US" altLang="zh-TW" smtClean="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a:p>
            <a:endParaRPr lang="en-US" altLang="zh-TW" dirty="0">
              <a:latin typeface="微軟正黑體" panose="020B0604030504040204" pitchFamily="34" charset="-120"/>
              <a:ea typeface="微軟正黑體" panose="020B0604030504040204" pitchFamily="34" charset="-120"/>
            </a:endParaRPr>
          </a:p>
          <a:p>
            <a:r>
              <a:rPr lang="en-US" altLang="zh-TW" sz="2000" b="1" smtClean="0">
                <a:solidFill>
                  <a:srgbClr val="7030A0"/>
                </a:solidFill>
                <a:latin typeface="微軟正黑體" panose="020B0604030504040204" pitchFamily="34" charset="-120"/>
                <a:ea typeface="微軟正黑體" panose="020B0604030504040204" pitchFamily="34" charset="-120"/>
              </a:rPr>
              <a:t>◎</a:t>
            </a:r>
            <a:r>
              <a:rPr lang="zh-TW" altLang="en-US" sz="2000" b="1" smtClean="0">
                <a:solidFill>
                  <a:srgbClr val="7030A0"/>
                </a:solidFill>
                <a:latin typeface="微軟正黑體" panose="020B0604030504040204" pitchFamily="34" charset="-120"/>
                <a:ea typeface="微軟正黑體" panose="020B0604030504040204" pitchFamily="34" charset="-120"/>
              </a:rPr>
              <a:t> 专案核心号码：</a:t>
            </a:r>
            <a:r>
              <a:rPr lang="zh-TW" altLang="en-US"/>
              <a:t/>
            </a:r>
            <a:br>
              <a:rPr lang="zh-TW" altLang="en-US"/>
            </a:br>
            <a:r>
              <a:rPr lang="zh-TW" altLang="en-US" smtClean="0">
                <a:latin typeface="微軟正黑體" panose="020B0604030504040204" pitchFamily="34" charset="-120"/>
                <a:ea typeface="微軟正黑體" panose="020B0604030504040204" pitchFamily="34" charset="-120"/>
              </a:rPr>
              <a:t>专案核心号码的拨打，主要是在安信平台上领号。如有意愿参加核心号码拨打的同修请到</a:t>
            </a:r>
            <a:r>
              <a:rPr lang="en-US" altLang="zh-TW" smtClean="0">
                <a:latin typeface="微軟正黑體" panose="020B0604030504040204" pitchFamily="34" charset="-120"/>
                <a:ea typeface="微軟正黑體" panose="020B0604030504040204" pitchFamily="34" charset="-120"/>
              </a:rPr>
              <a:t>【104RTC</a:t>
            </a:r>
            <a:r>
              <a:rPr lang="zh-TW" altLang="en-US" smtClean="0">
                <a:latin typeface="微軟正黑體" panose="020B0604030504040204" pitchFamily="34" charset="-120"/>
                <a:ea typeface="微軟正黑體" panose="020B0604030504040204" pitchFamily="34" charset="-120"/>
              </a:rPr>
              <a:t>重点讲真相直播室</a:t>
            </a:r>
            <a:r>
              <a:rPr lang="en-US" altLang="zh-TW" smtClean="0">
                <a:latin typeface="微軟正黑體" panose="020B0604030504040204" pitchFamily="34" charset="-120"/>
                <a:ea typeface="微軟正黑體" panose="020B0604030504040204" pitchFamily="34" charset="-120"/>
              </a:rPr>
              <a:t>】</a:t>
            </a:r>
            <a:r>
              <a:rPr lang="zh-TW" altLang="en-US" smtClean="0">
                <a:latin typeface="微軟正黑體" panose="020B0604030504040204" pitchFamily="34" charset="-120"/>
                <a:ea typeface="微軟正黑體" panose="020B0604030504040204" pitchFamily="34" charset="-120"/>
              </a:rPr>
              <a:t>找当班负责同修，可让负责同修将您加入到领号平台。或请当班同修帮你领号，参与拨打。</a:t>
            </a:r>
          </a:p>
          <a:p>
            <a:endParaRPr lang="en-US" altLang="zh-TW" dirty="0" smtClean="0">
              <a:latin typeface="微軟正黑體" panose="020B0604030504040204" pitchFamily="34" charset="-120"/>
              <a:ea typeface="微軟正黑體" panose="020B0604030504040204" pitchFamily="34" charset="-120"/>
            </a:endParaRPr>
          </a:p>
          <a:p>
            <a:r>
              <a:rPr lang="en-US" altLang="zh-TW" sz="2000" b="1" smtClean="0">
                <a:solidFill>
                  <a:srgbClr val="7030A0"/>
                </a:solidFill>
                <a:latin typeface="微軟正黑體" panose="020B0604030504040204" pitchFamily="34" charset="-120"/>
                <a:ea typeface="微軟正黑體" panose="020B0604030504040204" pitchFamily="34" charset="-120"/>
              </a:rPr>
              <a:t>◎</a:t>
            </a:r>
            <a:r>
              <a:rPr lang="zh-TW" altLang="en-US" sz="2000" b="1" smtClean="0">
                <a:solidFill>
                  <a:srgbClr val="7030A0"/>
                </a:solidFill>
                <a:latin typeface="微軟正黑體" panose="020B0604030504040204" pitchFamily="34" charset="-120"/>
                <a:ea typeface="微軟正黑體" panose="020B0604030504040204" pitchFamily="34" charset="-120"/>
              </a:rPr>
              <a:t>周三联合专案（同一案情）：</a:t>
            </a:r>
            <a:r>
              <a:rPr lang="zh-TW" altLang="en-US" smtClean="0">
                <a:latin typeface="微軟正黑體" panose="020B0604030504040204" pitchFamily="34" charset="-120"/>
                <a:ea typeface="微軟正黑體" panose="020B0604030504040204" pitchFamily="34" charset="-120"/>
              </a:rPr>
              <a:t/>
            </a:r>
            <a:br>
              <a:rPr lang="zh-TW" altLang="en-US" smtClean="0">
                <a:latin typeface="微軟正黑體" panose="020B0604030504040204" pitchFamily="34" charset="-120"/>
                <a:ea typeface="微軟正黑體" panose="020B0604030504040204" pitchFamily="34" charset="-120"/>
              </a:rPr>
            </a:br>
            <a:r>
              <a:rPr lang="zh-TW" altLang="en-US" smtClean="0">
                <a:latin typeface="微軟正黑體" panose="020B0604030504040204" pitchFamily="34" charset="-120"/>
                <a:ea typeface="微軟正黑體" panose="020B0604030504040204" pitchFamily="34" charset="-120"/>
              </a:rPr>
              <a:t>联合专案当天，听了真相的号码会自动上传到</a:t>
            </a:r>
            <a:r>
              <a:rPr lang="en-US" altLang="zh-TW" smtClean="0">
                <a:latin typeface="微軟正黑體" panose="020B0604030504040204" pitchFamily="34" charset="-120"/>
                <a:ea typeface="微軟正黑體" panose="020B0604030504040204" pitchFamily="34" charset="-120"/>
              </a:rPr>
              <a:t>8</a:t>
            </a:r>
            <a:r>
              <a:rPr lang="zh-TW" altLang="en-US" smtClean="0">
                <a:latin typeface="微軟正黑體" panose="020B0604030504040204" pitchFamily="34" charset="-120"/>
                <a:ea typeface="微軟正黑體" panose="020B0604030504040204" pitchFamily="34" charset="-120"/>
              </a:rPr>
              <a:t>号键领号平台。在</a:t>
            </a:r>
            <a:r>
              <a:rPr lang="en-US" altLang="zh-TW" smtClean="0">
                <a:latin typeface="微軟正黑體" panose="020B0604030504040204" pitchFamily="34" charset="-120"/>
                <a:ea typeface="微軟正黑體" panose="020B0604030504040204" pitchFamily="34" charset="-120"/>
              </a:rPr>
              <a:t>8</a:t>
            </a:r>
            <a:r>
              <a:rPr lang="zh-TW" altLang="en-US" smtClean="0">
                <a:latin typeface="微軟正黑體" panose="020B0604030504040204" pitchFamily="34" charset="-120"/>
                <a:ea typeface="微軟正黑體" panose="020B0604030504040204" pitchFamily="34" charset="-120"/>
              </a:rPr>
              <a:t>号键领号平台里的同修可自由领号参与拨打。请大家共同参与！</a:t>
            </a:r>
            <a:endParaRPr lang="zh-TW" altLang="en-US" dirty="0">
              <a:latin typeface="微軟正黑體" panose="020B0604030504040204" pitchFamily="34" charset="-120"/>
              <a:ea typeface="微軟正黑體" panose="020B0604030504040204" pitchFamily="34" charset="-120"/>
            </a:endParaRPr>
          </a:p>
        </p:txBody>
      </p:sp>
      <p:sp>
        <p:nvSpPr>
          <p:cNvPr id="3" name="矩形 2"/>
          <p:cNvSpPr/>
          <p:nvPr/>
        </p:nvSpPr>
        <p:spPr>
          <a:xfrm>
            <a:off x="107504" y="97293"/>
            <a:ext cx="2420856" cy="584775"/>
          </a:xfrm>
          <a:prstGeom prst="rect">
            <a:avLst/>
          </a:prstGeom>
        </p:spPr>
        <p:txBody>
          <a:bodyPr wrap="none">
            <a:spAutoFit/>
          </a:bodyPr>
          <a:lstStyle/>
          <a:p>
            <a:pPr fontAlgn="base"/>
            <a:r>
              <a:rPr lang="en-US" altLang="zh-TW" sz="3200" b="1" smtClean="0">
                <a:latin typeface="微軟正黑體" panose="020B0604030504040204" pitchFamily="34" charset="-120"/>
                <a:ea typeface="微軟正黑體" panose="020B0604030504040204" pitchFamily="34" charset="-120"/>
              </a:rPr>
              <a:t>14.</a:t>
            </a:r>
            <a:r>
              <a:rPr lang="zh-TW" altLang="en-US" sz="3200" b="1" smtClean="0">
                <a:latin typeface="微軟正黑體" panose="020B0604030504040204" pitchFamily="34" charset="-120"/>
                <a:ea typeface="微軟正黑體" panose="020B0604030504040204" pitchFamily="34" charset="-120"/>
              </a:rPr>
              <a:t>如何参与</a:t>
            </a:r>
            <a:endParaRPr lang="zh-TW" altLang="en-US" sz="32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9697606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7653" t="23606" r="44116" b="12994"/>
          <a:stretch/>
        </p:blipFill>
        <p:spPr bwMode="auto">
          <a:xfrm>
            <a:off x="1043608" y="0"/>
            <a:ext cx="7272808" cy="678409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297735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552" y="0"/>
            <a:ext cx="9135448" cy="1134036"/>
          </a:xfrm>
          <a:prstGeom prst="rect">
            <a:avLst/>
          </a:prstGeom>
          <a:solidFill>
            <a:schemeClr val="accent6">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2" name="矩形 1"/>
          <p:cNvSpPr/>
          <p:nvPr/>
        </p:nvSpPr>
        <p:spPr>
          <a:xfrm>
            <a:off x="307951" y="244117"/>
            <a:ext cx="8656537" cy="584775"/>
          </a:xfrm>
          <a:prstGeom prst="rect">
            <a:avLst/>
          </a:prstGeom>
        </p:spPr>
        <p:txBody>
          <a:bodyPr wrap="none">
            <a:spAutoFit/>
          </a:bodyPr>
          <a:lstStyle/>
          <a:p>
            <a:pPr fontAlgn="base"/>
            <a:r>
              <a:rPr lang="en-US" altLang="zh-TW" sz="3200" b="1" smtClean="0">
                <a:solidFill>
                  <a:srgbClr val="FFFF00"/>
                </a:solidFill>
                <a:latin typeface="微軟正黑體" panose="020B0604030504040204" pitchFamily="34" charset="-120"/>
                <a:ea typeface="微軟正黑體" panose="020B0604030504040204" pitchFamily="34" charset="-120"/>
              </a:rPr>
              <a:t>3.【</a:t>
            </a:r>
            <a:r>
              <a:rPr lang="zh-TW" altLang="en-US" sz="3200" b="1" smtClean="0">
                <a:solidFill>
                  <a:srgbClr val="FFFF00"/>
                </a:solidFill>
                <a:latin typeface="微軟正黑體" panose="020B0604030504040204" pitchFamily="34" charset="-120"/>
                <a:ea typeface="微軟正黑體" panose="020B0604030504040204" pitchFamily="34" charset="-120"/>
              </a:rPr>
              <a:t>明慧网</a:t>
            </a:r>
            <a:r>
              <a:rPr lang="en-US" altLang="zh-TW" sz="3200" b="1" smtClean="0">
                <a:solidFill>
                  <a:srgbClr val="FFFF00"/>
                </a:solidFill>
                <a:latin typeface="微軟正黑體" panose="020B0604030504040204" pitchFamily="34" charset="-120"/>
                <a:ea typeface="微軟正黑體" panose="020B0604030504040204" pitchFamily="34" charset="-120"/>
              </a:rPr>
              <a:t>】</a:t>
            </a:r>
            <a:r>
              <a:rPr lang="zh-TW" altLang="en-US" sz="3200" b="1" smtClean="0">
                <a:solidFill>
                  <a:srgbClr val="FFFF00"/>
                </a:solidFill>
                <a:latin typeface="微軟正黑體" panose="020B0604030504040204" pitchFamily="34" charset="-120"/>
                <a:ea typeface="微軟正黑體" panose="020B0604030504040204" pitchFamily="34" charset="-120"/>
              </a:rPr>
              <a:t>迫害法轮功使</a:t>
            </a:r>
            <a:r>
              <a:rPr lang="en-US" altLang="zh-TW" sz="3200" b="1" smtClean="0">
                <a:solidFill>
                  <a:srgbClr val="FFFF00"/>
                </a:solidFill>
                <a:latin typeface="微軟正黑體" panose="020B0604030504040204" pitchFamily="34" charset="-120"/>
                <a:ea typeface="微軟正黑體" panose="020B0604030504040204" pitchFamily="34" charset="-120"/>
              </a:rPr>
              <a:t>610</a:t>
            </a:r>
            <a:r>
              <a:rPr lang="zh-TW" altLang="en-US" sz="3200" b="1" smtClean="0">
                <a:solidFill>
                  <a:srgbClr val="FFFF00"/>
                </a:solidFill>
                <a:latin typeface="微軟正黑體" panose="020B0604030504040204" pitchFamily="34" charset="-120"/>
                <a:ea typeface="微軟正黑體" panose="020B0604030504040204" pitchFamily="34" charset="-120"/>
              </a:rPr>
              <a:t>人员厌倦和恐惧</a:t>
            </a:r>
            <a:endParaRPr lang="zh-TW" altLang="en-US" sz="3200" b="1" dirty="0">
              <a:solidFill>
                <a:srgbClr val="FFFF00"/>
              </a:solidFill>
              <a:latin typeface="微軟正黑體" panose="020B0604030504040204" pitchFamily="34" charset="-120"/>
              <a:ea typeface="微軟正黑體" panose="020B0604030504040204" pitchFamily="34" charset="-120"/>
            </a:endParaRPr>
          </a:p>
        </p:txBody>
      </p:sp>
      <p:sp>
        <p:nvSpPr>
          <p:cNvPr id="3" name="矩形 2"/>
          <p:cNvSpPr/>
          <p:nvPr/>
        </p:nvSpPr>
        <p:spPr>
          <a:xfrm>
            <a:off x="251520" y="1340768"/>
            <a:ext cx="8712968" cy="5262979"/>
          </a:xfrm>
          <a:prstGeom prst="rect">
            <a:avLst/>
          </a:prstGeom>
        </p:spPr>
        <p:txBody>
          <a:bodyPr wrap="square">
            <a:spAutoFit/>
          </a:bodyPr>
          <a:lstStyle/>
          <a:p>
            <a:r>
              <a:rPr lang="en-US" altLang="zh-TW" sz="2400" smtClean="0">
                <a:latin typeface="微軟正黑體" panose="020B0604030504040204" pitchFamily="34" charset="-120"/>
                <a:ea typeface="微軟正黑體" panose="020B0604030504040204" pitchFamily="34" charset="-120"/>
              </a:rPr>
              <a:t>610</a:t>
            </a:r>
            <a:r>
              <a:rPr lang="zh-TW" altLang="en-US" sz="2400" smtClean="0">
                <a:latin typeface="微軟正黑體" panose="020B0604030504040204" pitchFamily="34" charset="-120"/>
                <a:ea typeface="微軟正黑體" panose="020B0604030504040204" pitchFamily="34" charset="-120"/>
              </a:rPr>
              <a:t>人员：我们去做这些事</a:t>
            </a:r>
            <a:r>
              <a:rPr lang="en-US" altLang="zh-TW" sz="2400" smtClean="0">
                <a:solidFill>
                  <a:srgbClr val="C00000"/>
                </a:solidFill>
                <a:latin typeface="微軟正黑體" panose="020B0604030504040204" pitchFamily="34" charset="-120"/>
                <a:ea typeface="微軟正黑體" panose="020B0604030504040204" pitchFamily="34" charset="-120"/>
              </a:rPr>
              <a:t>(</a:t>
            </a:r>
            <a:r>
              <a:rPr lang="zh-TW" altLang="en-US" sz="2400" smtClean="0">
                <a:solidFill>
                  <a:srgbClr val="C00000"/>
                </a:solidFill>
                <a:latin typeface="微軟正黑體" panose="020B0604030504040204" pitchFamily="34" charset="-120"/>
                <a:ea typeface="微軟正黑體" panose="020B0604030504040204" pitchFamily="34" charset="-120"/>
              </a:rPr>
              <a:t>敲门行动</a:t>
            </a:r>
            <a:r>
              <a:rPr lang="en-US" altLang="zh-TW" sz="2400" smtClean="0">
                <a:solidFill>
                  <a:srgbClr val="C00000"/>
                </a:solidFill>
                <a:latin typeface="微軟正黑體" panose="020B0604030504040204" pitchFamily="34" charset="-120"/>
                <a:ea typeface="微軟正黑體" panose="020B0604030504040204" pitchFamily="34" charset="-120"/>
              </a:rPr>
              <a:t>)</a:t>
            </a:r>
            <a:r>
              <a:rPr lang="zh-TW" altLang="en-US" sz="2400" smtClean="0">
                <a:latin typeface="微軟正黑體" panose="020B0604030504040204" pitchFamily="34" charset="-120"/>
                <a:ea typeface="微軟正黑體" panose="020B0604030504040204" pitchFamily="34" charset="-120"/>
              </a:rPr>
              <a:t>时人们都躲着我们，小区的人都斜眼看我们，我们得撒谎说是给他们办社保的，骗着别人才能达到目的。胡锦涛、习近平也不下令停止迫害，就这么没完没了，昧良心的干这个迫害好人的工作，</a:t>
            </a:r>
            <a:r>
              <a:rPr lang="zh-TW" altLang="en-US" sz="2400" b="1" smtClean="0">
                <a:solidFill>
                  <a:srgbClr val="0070C0"/>
                </a:solidFill>
                <a:latin typeface="微軟正黑體" panose="020B0604030504040204" pitchFamily="34" charset="-120"/>
                <a:ea typeface="微軟正黑體" panose="020B0604030504040204" pitchFamily="34" charset="-120"/>
              </a:rPr>
              <a:t>我觉得是在抱着个定时炸弹，说不定哪天就爆了，我也就毁了</a:t>
            </a:r>
            <a:r>
              <a:rPr lang="zh-TW" altLang="en-US" sz="2400" b="1" smtClean="0">
                <a:latin typeface="微軟正黑體" panose="020B0604030504040204" pitchFamily="34" charset="-120"/>
                <a:ea typeface="微軟正黑體" panose="020B0604030504040204" pitchFamily="34" charset="-120"/>
              </a:rPr>
              <a:t>。</a:t>
            </a:r>
            <a:endParaRPr lang="en-US" altLang="zh-TW" sz="2400" b="1" dirty="0" smtClean="0">
              <a:latin typeface="微軟正黑體" panose="020B0604030504040204" pitchFamily="34" charset="-120"/>
              <a:ea typeface="微軟正黑體" panose="020B0604030504040204" pitchFamily="34" charset="-120"/>
            </a:endParaRPr>
          </a:p>
          <a:p>
            <a:endParaRPr lang="en-US" altLang="zh-TW" sz="2400" dirty="0">
              <a:latin typeface="微軟正黑體" panose="020B0604030504040204" pitchFamily="34" charset="-120"/>
              <a:ea typeface="微軟正黑體" panose="020B0604030504040204" pitchFamily="34" charset="-120"/>
            </a:endParaRPr>
          </a:p>
          <a:p>
            <a:r>
              <a:rPr lang="zh-TW" altLang="en-US" sz="2400" smtClean="0">
                <a:latin typeface="微軟正黑體" panose="020B0604030504040204" pitchFamily="34" charset="-120"/>
                <a:ea typeface="微軟正黑體" panose="020B0604030504040204" pitchFamily="34" charset="-120"/>
              </a:rPr>
              <a:t>区</a:t>
            </a:r>
            <a:r>
              <a:rPr lang="en-US" altLang="zh-TW" sz="2400" smtClean="0">
                <a:latin typeface="微軟正黑體" panose="020B0604030504040204" pitchFamily="34" charset="-120"/>
                <a:ea typeface="微軟正黑體" panose="020B0604030504040204" pitchFamily="34" charset="-120"/>
              </a:rPr>
              <a:t>610</a:t>
            </a:r>
            <a:r>
              <a:rPr lang="zh-TW" altLang="en-US" sz="2400" smtClean="0">
                <a:latin typeface="微軟正黑體" panose="020B0604030504040204" pitchFamily="34" charset="-120"/>
                <a:ea typeface="微軟正黑體" panose="020B0604030504040204" pitchFamily="34" charset="-120"/>
              </a:rPr>
              <a:t>最近又有任务压下来，要求对重点监控人上报，还要派专人盯着。我厌倦了这些，不想报。今天区</a:t>
            </a:r>
            <a:r>
              <a:rPr lang="en-US" altLang="zh-TW" sz="2400" smtClean="0">
                <a:latin typeface="微軟正黑體" panose="020B0604030504040204" pitchFamily="34" charset="-120"/>
                <a:ea typeface="微軟正黑體" panose="020B0604030504040204" pitchFamily="34" charset="-120"/>
              </a:rPr>
              <a:t>610</a:t>
            </a:r>
            <a:r>
              <a:rPr lang="zh-TW" altLang="en-US" sz="2400" smtClean="0">
                <a:latin typeface="微軟正黑體" panose="020B0604030504040204" pitchFamily="34" charset="-120"/>
                <a:ea typeface="微軟正黑體" panose="020B0604030504040204" pitchFamily="34" charset="-120"/>
              </a:rPr>
              <a:t>打电话批我了，我要有一点门路，我也就调走了，没办法，为了生存，在这里受这窝囊气。</a:t>
            </a:r>
            <a:r>
              <a:rPr lang="zh-TW" altLang="en-US" sz="2400" b="1" smtClean="0">
                <a:solidFill>
                  <a:srgbClr val="0070C0"/>
                </a:solidFill>
                <a:latin typeface="微軟正黑體" panose="020B0604030504040204" pitchFamily="34" charset="-120"/>
                <a:ea typeface="微軟正黑體" panose="020B0604030504040204" pitchFamily="34" charset="-120"/>
              </a:rPr>
              <a:t>我看见听见了积极参与迫害法轮功的人（说了一大串名字）一个个遭了恶报，</a:t>
            </a:r>
            <a:r>
              <a:rPr lang="zh-TW" altLang="en-US" sz="2400" smtClean="0">
                <a:latin typeface="微軟正黑體" panose="020B0604030504040204" pitchFamily="34" charset="-120"/>
                <a:ea typeface="微軟正黑體" panose="020B0604030504040204" pitchFamily="34" charset="-120"/>
              </a:rPr>
              <a:t>现在还干这些，我是信因果报应的人，我现在这个位置，干了对不起良心，不干怕丢工作。</a:t>
            </a:r>
            <a:r>
              <a:rPr lang="zh-TW" altLang="en-US" sz="2400" smtClean="0">
                <a:solidFill>
                  <a:srgbClr val="C00000"/>
                </a:solidFill>
                <a:latin typeface="微軟正黑體" panose="020B0604030504040204" pitchFamily="34" charset="-120"/>
                <a:ea typeface="微軟正黑體" panose="020B0604030504040204" pitchFamily="34" charset="-120"/>
              </a:rPr>
              <a:t>干着这些缺德的事，说不定哪天就要倒霉了，我在这里就是等着遭殃</a:t>
            </a:r>
            <a:r>
              <a:rPr lang="en-US" altLang="zh-TW" sz="2400" dirty="0" smtClean="0">
                <a:solidFill>
                  <a:srgbClr val="C00000"/>
                </a:solidFill>
                <a:latin typeface="微軟正黑體" panose="020B0604030504040204" pitchFamily="34" charset="-120"/>
                <a:ea typeface="微軟正黑體" panose="020B0604030504040204" pitchFamily="34" charset="-120"/>
              </a:rPr>
              <a:t>….</a:t>
            </a:r>
            <a:endParaRPr lang="zh-TW" altLang="en-US" sz="2400" dirty="0">
              <a:solidFill>
                <a:srgbClr val="C0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270271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圖中高亮顯示的是陝西省"/>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0" y="478763"/>
            <a:ext cx="9178146" cy="1654093"/>
          </a:xfrm>
          <a:prstGeom prst="rect">
            <a:avLst/>
          </a:prstGeom>
          <a:solidFill>
            <a:srgbClr val="4F6228">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latin typeface="微軟正黑體" panose="020B0604030504040204" pitchFamily="34" charset="-120"/>
                <a:ea typeface="微軟正黑體" panose="020B0604030504040204" pitchFamily="34" charset="-120"/>
              </a:rPr>
              <a:t>陕西省</a:t>
            </a:r>
            <a:r>
              <a:rPr lang="en-US" altLang="zh-TW" sz="3200" b="1" dirty="0" smtClean="0">
                <a:latin typeface="微軟正黑體" panose="020B0604030504040204" pitchFamily="34" charset="-120"/>
                <a:ea typeface="微軟正黑體" panose="020B0604030504040204" pitchFamily="34" charset="-120"/>
              </a:rPr>
              <a:t>-RTC</a:t>
            </a:r>
            <a:r>
              <a:rPr lang="zh-TW" altLang="zh-TW" sz="3200" b="1" dirty="0" smtClean="0">
                <a:latin typeface="微軟正黑體" panose="020B0604030504040204" pitchFamily="34" charset="-120"/>
                <a:ea typeface="微軟正黑體" panose="020B0604030504040204" pitchFamily="34" charset="-120"/>
              </a:rPr>
              <a:t>专案</a:t>
            </a:r>
            <a:r>
              <a:rPr lang="zh-CN" altLang="zh-TW" sz="3200" b="1" dirty="0" smtClean="0">
                <a:latin typeface="微軟正黑體" panose="020B0604030504040204" pitchFamily="34" charset="-120"/>
                <a:ea typeface="微軟正黑體" panose="020B0604030504040204" pitchFamily="34" charset="-120"/>
              </a:rPr>
              <a:t>说明参考资料</a:t>
            </a:r>
            <a:endParaRPr lang="en-US" altLang="zh-CN" sz="3200" b="1" dirty="0" smtClean="0">
              <a:latin typeface="微軟正黑體" panose="020B0604030504040204" pitchFamily="34" charset="-120"/>
              <a:ea typeface="微軟正黑體" panose="020B0604030504040204" pitchFamily="34" charset="-120"/>
            </a:endParaRPr>
          </a:p>
          <a:p>
            <a:pPr algn="r"/>
            <a:endParaRPr lang="en-US" altLang="zh-TW" sz="2400" dirty="0" smtClean="0">
              <a:latin typeface="微軟正黑體" panose="020B0604030504040204" pitchFamily="34" charset="-120"/>
              <a:ea typeface="微軟正黑體" panose="020B0604030504040204" pitchFamily="34" charset="-120"/>
            </a:endParaRPr>
          </a:p>
          <a:p>
            <a:pPr algn="r"/>
            <a:r>
              <a:rPr lang="zh-TW" altLang="en-US" sz="2400" dirty="0" smtClean="0">
                <a:latin typeface="微軟正黑體" panose="020B0604030504040204" pitchFamily="34" charset="-120"/>
                <a:ea typeface="微軟正黑體" panose="020B0604030504040204" pitchFamily="34" charset="-120"/>
              </a:rPr>
              <a:t>播打日期</a:t>
            </a:r>
            <a:r>
              <a:rPr lang="zh-TW" altLang="en-US" sz="2400" dirty="0">
                <a:latin typeface="微軟正黑體" panose="020B0604030504040204" pitchFamily="34" charset="-120"/>
                <a:ea typeface="微軟正黑體" panose="020B0604030504040204" pitchFamily="34" charset="-120"/>
              </a:rPr>
              <a:t> </a:t>
            </a:r>
            <a:r>
              <a:rPr lang="en-US" altLang="zh-TW" sz="2400" dirty="0" smtClean="0">
                <a:latin typeface="微軟正黑體" panose="020B0604030504040204" pitchFamily="34" charset="-120"/>
                <a:ea typeface="微軟正黑體" panose="020B0604030504040204" pitchFamily="34" charset="-120"/>
              </a:rPr>
              <a:t>:2017/9/18~27</a:t>
            </a:r>
            <a:r>
              <a:rPr lang="en-US" altLang="zh-TW" sz="2400" b="1" dirty="0">
                <a:solidFill>
                  <a:schemeClr val="bg1"/>
                </a:solidFill>
                <a:latin typeface="微軟正黑體" panose="020B0604030504040204" pitchFamily="34" charset="-120"/>
                <a:ea typeface="微軟正黑體" panose="020B0604030504040204" pitchFamily="34" charset="-120"/>
              </a:rPr>
              <a:t> </a:t>
            </a:r>
            <a:r>
              <a:rPr lang="en-US" altLang="zh-TW" sz="2400" b="1" dirty="0" smtClean="0">
                <a:solidFill>
                  <a:schemeClr val="bg1"/>
                </a:solidFill>
                <a:latin typeface="微軟正黑體" panose="020B0604030504040204" pitchFamily="34" charset="-120"/>
                <a:ea typeface="微軟正黑體" panose="020B0604030504040204" pitchFamily="34" charset="-120"/>
              </a:rPr>
              <a:t>(</a:t>
            </a:r>
            <a:r>
              <a:rPr lang="zh-TW" altLang="en-US" sz="2400" b="1" dirty="0" smtClean="0">
                <a:solidFill>
                  <a:schemeClr val="bg1"/>
                </a:solidFill>
                <a:latin typeface="微軟正黑體" panose="020B0604030504040204" pitchFamily="34" charset="-120"/>
                <a:ea typeface="微軟正黑體" panose="020B0604030504040204" pitchFamily="34" charset="-120"/>
              </a:rPr>
              <a:t>播打两周</a:t>
            </a:r>
            <a:r>
              <a:rPr lang="en-US" altLang="zh-TW" sz="2400" b="1" dirty="0" smtClean="0">
                <a:solidFill>
                  <a:schemeClr val="bg1"/>
                </a:solidFill>
                <a:latin typeface="微軟正黑體" panose="020B0604030504040204" pitchFamily="34" charset="-120"/>
                <a:ea typeface="微軟正黑體" panose="020B0604030504040204" pitchFamily="34" charset="-120"/>
              </a:rPr>
              <a:t>) </a:t>
            </a:r>
            <a:endParaRPr lang="zh-TW" altLang="en-US" sz="2400" dirty="0">
              <a:latin typeface="微軟正黑體" panose="020B0604030504040204" pitchFamily="34" charset="-120"/>
              <a:ea typeface="微軟正黑體" panose="020B0604030504040204" pitchFamily="34" charset="-120"/>
            </a:endParaRPr>
          </a:p>
        </p:txBody>
      </p:sp>
      <p:sp>
        <p:nvSpPr>
          <p:cNvPr id="2" name="矩形 1"/>
          <p:cNvSpPr/>
          <p:nvPr/>
        </p:nvSpPr>
        <p:spPr>
          <a:xfrm>
            <a:off x="296586" y="653787"/>
            <a:ext cx="497252" cy="830997"/>
          </a:xfrm>
          <a:prstGeom prst="rect">
            <a:avLst/>
          </a:prstGeom>
        </p:spPr>
        <p:txBody>
          <a:bodyPr wrap="none">
            <a:spAutoFit/>
          </a:bodyPr>
          <a:lstStyle/>
          <a:p>
            <a:r>
              <a:rPr lang="en-US" altLang="zh-TW" sz="4800" dirty="0">
                <a:solidFill>
                  <a:schemeClr val="bg1"/>
                </a:solidFill>
              </a:rPr>
              <a:t>4</a:t>
            </a:r>
            <a:endParaRPr lang="zh-TW" altLang="en-US" sz="4800" dirty="0">
              <a:solidFill>
                <a:schemeClr val="bg1"/>
              </a:solidFill>
            </a:endParaRPr>
          </a:p>
        </p:txBody>
      </p:sp>
    </p:spTree>
    <p:extLst>
      <p:ext uri="{BB962C8B-B14F-4D97-AF65-F5344CB8AC3E}">
        <p14:creationId xmlns:p14="http://schemas.microsoft.com/office/powerpoint/2010/main" val="14163590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
            <a:ext cx="5076056" cy="6858000"/>
          </a:xfrm>
          <a:prstGeom prst="rect">
            <a:avLst/>
          </a:prstGeom>
          <a:solidFill>
            <a:schemeClr val="tx2">
              <a:lumMod val="50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TW" sz="3200" b="1" dirty="0" smtClean="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101252" y="188640"/>
            <a:ext cx="4285147" cy="646331"/>
          </a:xfrm>
          <a:prstGeom prst="rect">
            <a:avLst/>
          </a:prstGeom>
          <a:noFill/>
        </p:spPr>
        <p:txBody>
          <a:bodyPr wrap="none" rtlCol="0">
            <a:spAutoFit/>
          </a:bodyPr>
          <a:lstStyle/>
          <a:p>
            <a:r>
              <a:rPr lang="en-US" altLang="zh-TW" sz="3600" b="1" dirty="0" smtClean="0">
                <a:solidFill>
                  <a:schemeClr val="bg1"/>
                </a:solidFill>
                <a:latin typeface="微軟正黑體" panose="020B0604030504040204" pitchFamily="34" charset="-120"/>
                <a:ea typeface="微軟正黑體" panose="020B0604030504040204" pitchFamily="34" charset="-120"/>
              </a:rPr>
              <a:t>5-1.</a:t>
            </a:r>
            <a:r>
              <a:rPr lang="zh-TW" altLang="en-US" sz="3600" b="1" dirty="0" smtClean="0">
                <a:solidFill>
                  <a:schemeClr val="bg1"/>
                </a:solidFill>
                <a:latin typeface="微軟正黑體" panose="020B0604030504040204" pitchFamily="34" charset="-120"/>
                <a:ea typeface="微軟正黑體" panose="020B0604030504040204" pitchFamily="34" charset="-120"/>
              </a:rPr>
              <a:t>陕西省迫害情况</a:t>
            </a:r>
            <a:endParaRPr lang="zh-TW" altLang="en-US" sz="3600" b="1" dirty="0">
              <a:solidFill>
                <a:schemeClr val="bg1"/>
              </a:solidFill>
              <a:latin typeface="微軟正黑體" panose="020B0604030504040204" pitchFamily="34" charset="-120"/>
              <a:ea typeface="微軟正黑體" panose="020B0604030504040204" pitchFamily="34" charset="-120"/>
            </a:endParaRPr>
          </a:p>
        </p:txBody>
      </p:sp>
      <p:sp>
        <p:nvSpPr>
          <p:cNvPr id="5" name="矩形 4"/>
          <p:cNvSpPr/>
          <p:nvPr/>
        </p:nvSpPr>
        <p:spPr>
          <a:xfrm>
            <a:off x="107504" y="1124744"/>
            <a:ext cx="3744416" cy="2800767"/>
          </a:xfrm>
          <a:prstGeom prst="rect">
            <a:avLst/>
          </a:prstGeom>
        </p:spPr>
        <p:txBody>
          <a:bodyPr wrap="square">
            <a:spAutoFit/>
          </a:bodyPr>
          <a:lstStyle/>
          <a:p>
            <a:r>
              <a:rPr lang="zh-CN" altLang="zh-TW" sz="2000" dirty="0" smtClean="0">
                <a:solidFill>
                  <a:schemeClr val="bg1"/>
                </a:solidFill>
                <a:latin typeface="微軟正黑體" panose="020B0604030504040204" pitchFamily="34" charset="-120"/>
                <a:ea typeface="微軟正黑體" panose="020B0604030504040204" pitchFamily="34" charset="-120"/>
              </a:rPr>
              <a:t>截至</a:t>
            </a:r>
            <a:r>
              <a:rPr lang="en-US" altLang="zh-TW" sz="2000" dirty="0" smtClean="0">
                <a:solidFill>
                  <a:schemeClr val="bg1"/>
                </a:solidFill>
                <a:latin typeface="微軟正黑體" panose="020B0604030504040204" pitchFamily="34" charset="-120"/>
                <a:ea typeface="微軟正黑體" panose="020B0604030504040204" pitchFamily="34" charset="-120"/>
              </a:rPr>
              <a:t>2017</a:t>
            </a:r>
            <a:r>
              <a:rPr lang="zh-CN" altLang="zh-TW" sz="2000" dirty="0" smtClean="0">
                <a:solidFill>
                  <a:schemeClr val="bg1"/>
                </a:solidFill>
                <a:latin typeface="微軟正黑體" panose="020B0604030504040204" pitchFamily="34" charset="-120"/>
                <a:ea typeface="微軟正黑體" panose="020B0604030504040204" pitchFamily="34" charset="-120"/>
              </a:rPr>
              <a:t>年</a:t>
            </a:r>
            <a:r>
              <a:rPr lang="en-US" altLang="zh-CN" sz="2000" dirty="0" smtClean="0">
                <a:solidFill>
                  <a:schemeClr val="bg1"/>
                </a:solidFill>
                <a:latin typeface="微軟正黑體" panose="020B0604030504040204" pitchFamily="34" charset="-120"/>
                <a:ea typeface="微軟正黑體" panose="020B0604030504040204" pitchFamily="34" charset="-120"/>
              </a:rPr>
              <a:t>9</a:t>
            </a:r>
            <a:r>
              <a:rPr lang="zh-CN" altLang="zh-TW" sz="2000" dirty="0" smtClean="0">
                <a:solidFill>
                  <a:schemeClr val="bg1"/>
                </a:solidFill>
                <a:latin typeface="微軟正黑體" panose="020B0604030504040204" pitchFamily="34" charset="-120"/>
                <a:ea typeface="微軟正黑體" panose="020B0604030504040204" pitchFamily="34" charset="-120"/>
              </a:rPr>
              <a:t>月</a:t>
            </a:r>
            <a:r>
              <a:rPr lang="en-US" altLang="zh-CN" sz="2000" dirty="0" smtClean="0">
                <a:solidFill>
                  <a:schemeClr val="bg1"/>
                </a:solidFill>
                <a:latin typeface="微軟正黑體" panose="020B0604030504040204" pitchFamily="34" charset="-120"/>
                <a:ea typeface="微軟正黑體" panose="020B0604030504040204" pitchFamily="34" charset="-120"/>
              </a:rPr>
              <a:t>13</a:t>
            </a:r>
            <a:r>
              <a:rPr lang="zh-CN" altLang="zh-TW" sz="2000" dirty="0" smtClean="0">
                <a:solidFill>
                  <a:schemeClr val="bg1"/>
                </a:solidFill>
                <a:latin typeface="微軟正黑體" panose="020B0604030504040204" pitchFamily="34" charset="-120"/>
                <a:ea typeface="微軟正黑體" panose="020B0604030504040204" pitchFamily="34" charset="-120"/>
              </a:rPr>
              <a:t>日</a:t>
            </a:r>
            <a:endParaRPr lang="en-US" altLang="zh-CN" sz="2000" dirty="0" smtClean="0">
              <a:solidFill>
                <a:schemeClr val="bg1"/>
              </a:solidFill>
              <a:latin typeface="微軟正黑體" panose="020B0604030504040204" pitchFamily="34" charset="-120"/>
              <a:ea typeface="微軟正黑體" panose="020B0604030504040204" pitchFamily="34" charset="-120"/>
            </a:endParaRPr>
          </a:p>
          <a:p>
            <a:r>
              <a:rPr lang="zh-CN" altLang="zh-TW" sz="2000" smtClean="0">
                <a:solidFill>
                  <a:schemeClr val="bg1"/>
                </a:solidFill>
                <a:latin typeface="微軟正黑體" panose="020B0604030504040204" pitchFamily="34" charset="-120"/>
                <a:ea typeface="微軟正黑體" panose="020B0604030504040204" pitchFamily="34" charset="-120"/>
              </a:rPr>
              <a:t>明慧数据馆数据统计显示，</a:t>
            </a:r>
            <a:endParaRPr lang="zh-TW" altLang="zh-TW" sz="2000" dirty="0">
              <a:solidFill>
                <a:schemeClr val="bg1"/>
              </a:solidFill>
              <a:latin typeface="微軟正黑體" panose="020B0604030504040204" pitchFamily="34" charset="-120"/>
              <a:ea typeface="微軟正黑體" panose="020B0604030504040204" pitchFamily="34" charset="-120"/>
            </a:endParaRPr>
          </a:p>
          <a:p>
            <a:endParaRPr lang="en-US" altLang="zh-CN" sz="2400" dirty="0" smtClean="0">
              <a:solidFill>
                <a:schemeClr val="bg1"/>
              </a:solidFill>
              <a:latin typeface="微軟正黑體" panose="020B0604030504040204" pitchFamily="34" charset="-120"/>
              <a:ea typeface="微軟正黑體" panose="020B0604030504040204" pitchFamily="34" charset="-120"/>
            </a:endParaRPr>
          </a:p>
          <a:p>
            <a:r>
              <a:rPr lang="zh-CN" altLang="zh-TW" sz="2000" smtClean="0">
                <a:solidFill>
                  <a:schemeClr val="bg1"/>
                </a:solidFill>
                <a:latin typeface="微軟正黑體" panose="020B0604030504040204" pitchFamily="34" charset="-120"/>
                <a:ea typeface="微軟正黑體" panose="020B0604030504040204" pitchFamily="34" charset="-120"/>
              </a:rPr>
              <a:t>迫害法轮功案例共计</a:t>
            </a:r>
            <a:r>
              <a:rPr lang="en-US" altLang="zh-CN" sz="2400" b="1" smtClean="0">
                <a:solidFill>
                  <a:srgbClr val="FFFF00"/>
                </a:solidFill>
                <a:latin typeface="微軟正黑體" panose="020B0604030504040204" pitchFamily="34" charset="-120"/>
                <a:ea typeface="微軟正黑體" panose="020B0604030504040204" pitchFamily="34" charset="-120"/>
              </a:rPr>
              <a:t>999</a:t>
            </a:r>
            <a:r>
              <a:rPr lang="zh-CN" altLang="zh-TW" sz="2000" dirty="0" smtClean="0">
                <a:solidFill>
                  <a:schemeClr val="bg1"/>
                </a:solidFill>
                <a:latin typeface="微軟正黑體" panose="020B0604030504040204" pitchFamily="34" charset="-120"/>
                <a:ea typeface="微軟正黑體" panose="020B0604030504040204" pitchFamily="34" charset="-120"/>
              </a:rPr>
              <a:t>例</a:t>
            </a:r>
            <a:r>
              <a:rPr lang="zh-CN" altLang="zh-TW" sz="2000" dirty="0">
                <a:solidFill>
                  <a:schemeClr val="bg1"/>
                </a:solidFill>
                <a:latin typeface="微軟正黑體" panose="020B0604030504040204" pitchFamily="34" charset="-120"/>
                <a:ea typeface="微軟正黑體" panose="020B0604030504040204" pitchFamily="34" charset="-120"/>
              </a:rPr>
              <a:t>。</a:t>
            </a:r>
            <a:endParaRPr lang="zh-TW" altLang="zh-TW" sz="2000" dirty="0">
              <a:solidFill>
                <a:schemeClr val="bg1"/>
              </a:solidFill>
              <a:latin typeface="微軟正黑體" panose="020B0604030504040204" pitchFamily="34" charset="-120"/>
              <a:ea typeface="微軟正黑體" panose="020B0604030504040204" pitchFamily="34" charset="-120"/>
            </a:endParaRPr>
          </a:p>
          <a:p>
            <a:endParaRPr lang="en-US" altLang="zh-CN" sz="2000" dirty="0" smtClean="0">
              <a:solidFill>
                <a:schemeClr val="bg1"/>
              </a:solidFill>
              <a:latin typeface="微軟正黑體" panose="020B0604030504040204" pitchFamily="34" charset="-120"/>
              <a:ea typeface="微軟正黑體" panose="020B0604030504040204" pitchFamily="34" charset="-120"/>
            </a:endParaRPr>
          </a:p>
          <a:p>
            <a:r>
              <a:rPr lang="zh-TW" altLang="en-US" sz="2000" smtClean="0">
                <a:solidFill>
                  <a:schemeClr val="bg1"/>
                </a:solidFill>
                <a:latin typeface="微軟正黑體" panose="020B0604030504040204" pitchFamily="34" charset="-120"/>
                <a:ea typeface="微軟正黑體" panose="020B0604030504040204" pitchFamily="34" charset="-120"/>
              </a:rPr>
              <a:t>直接</a:t>
            </a:r>
            <a:r>
              <a:rPr lang="zh-CN" altLang="zh-TW" sz="2000" smtClean="0">
                <a:solidFill>
                  <a:schemeClr val="bg1"/>
                </a:solidFill>
                <a:latin typeface="微軟正黑體" panose="020B0604030504040204" pitchFamily="34" charset="-120"/>
                <a:ea typeface="微軟正黑體" panose="020B0604030504040204" pitchFamily="34" charset="-120"/>
              </a:rPr>
              <a:t>受迫害人数</a:t>
            </a:r>
            <a:r>
              <a:rPr lang="en-US" altLang="zh-CN" sz="2400" b="1" smtClean="0">
                <a:solidFill>
                  <a:srgbClr val="FFFF00"/>
                </a:solidFill>
                <a:latin typeface="微軟正黑體" panose="020B0604030504040204" pitchFamily="34" charset="-120"/>
                <a:ea typeface="微軟正黑體" panose="020B0604030504040204" pitchFamily="34" charset="-120"/>
              </a:rPr>
              <a:t>1092</a:t>
            </a:r>
            <a:r>
              <a:rPr lang="zh-CN" altLang="zh-TW" sz="2000" dirty="0" smtClean="0">
                <a:solidFill>
                  <a:schemeClr val="bg1"/>
                </a:solidFill>
                <a:latin typeface="微軟正黑體" panose="020B0604030504040204" pitchFamily="34" charset="-120"/>
                <a:ea typeface="微軟正黑體" panose="020B0604030504040204" pitchFamily="34" charset="-120"/>
              </a:rPr>
              <a:t>人</a:t>
            </a:r>
            <a:r>
              <a:rPr lang="zh-CN" altLang="zh-TW" sz="2000" dirty="0">
                <a:solidFill>
                  <a:schemeClr val="bg1"/>
                </a:solidFill>
                <a:latin typeface="微軟正黑體" panose="020B0604030504040204" pitchFamily="34" charset="-120"/>
                <a:ea typeface="微軟正黑體" panose="020B0604030504040204" pitchFamily="34" charset="-120"/>
              </a:rPr>
              <a:t>。</a:t>
            </a:r>
            <a:endParaRPr lang="zh-TW" altLang="zh-TW" sz="2000" dirty="0">
              <a:solidFill>
                <a:schemeClr val="bg1"/>
              </a:solidFill>
              <a:latin typeface="微軟正黑體" panose="020B0604030504040204" pitchFamily="34" charset="-120"/>
              <a:ea typeface="微軟正黑體" panose="020B0604030504040204" pitchFamily="34" charset="-120"/>
            </a:endParaRPr>
          </a:p>
          <a:p>
            <a:endParaRPr lang="en-US" altLang="zh-CN" sz="2000" dirty="0" smtClean="0">
              <a:solidFill>
                <a:schemeClr val="bg1"/>
              </a:solidFill>
              <a:latin typeface="微軟正黑體" panose="020B0604030504040204" pitchFamily="34" charset="-120"/>
              <a:ea typeface="微軟正黑體" panose="020B0604030504040204" pitchFamily="34" charset="-120"/>
            </a:endParaRPr>
          </a:p>
          <a:p>
            <a:r>
              <a:rPr lang="zh-CN" altLang="zh-TW" sz="2000" smtClean="0">
                <a:solidFill>
                  <a:schemeClr val="bg1"/>
                </a:solidFill>
                <a:latin typeface="微軟正黑體" panose="020B0604030504040204" pitchFamily="34" charset="-120"/>
                <a:ea typeface="微軟正黑體" panose="020B0604030504040204" pitchFamily="34" charset="-120"/>
              </a:rPr>
              <a:t>受迫害致死人数</a:t>
            </a:r>
            <a:r>
              <a:rPr lang="en-US" altLang="zh-CN" sz="2400" b="1" smtClean="0">
                <a:solidFill>
                  <a:srgbClr val="FFFF00"/>
                </a:solidFill>
                <a:latin typeface="微軟正黑體" panose="020B0604030504040204" pitchFamily="34" charset="-120"/>
                <a:ea typeface="微軟正黑體" panose="020B0604030504040204" pitchFamily="34" charset="-120"/>
              </a:rPr>
              <a:t>42</a:t>
            </a:r>
            <a:r>
              <a:rPr lang="zh-CN" altLang="zh-TW" sz="2000" dirty="0" smtClean="0">
                <a:solidFill>
                  <a:schemeClr val="bg1"/>
                </a:solidFill>
                <a:latin typeface="微軟正黑體" panose="020B0604030504040204" pitchFamily="34" charset="-120"/>
                <a:ea typeface="微軟正黑體" panose="020B0604030504040204" pitchFamily="34" charset="-120"/>
              </a:rPr>
              <a:t>人。</a:t>
            </a:r>
            <a:endParaRPr lang="en-US" altLang="zh-CN" sz="2000" dirty="0" smtClean="0">
              <a:solidFill>
                <a:schemeClr val="bg1"/>
              </a:solidFill>
              <a:latin typeface="微軟正黑體" panose="020B0604030504040204" pitchFamily="34" charset="-120"/>
              <a:ea typeface="微軟正黑體" panose="020B0604030504040204" pitchFamily="34" charset="-120"/>
            </a:endParaRPr>
          </a:p>
        </p:txBody>
      </p:sp>
      <p:pic>
        <p:nvPicPr>
          <p:cNvPr id="1026" name="Picture 2" descr="相關圖片"/>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1"/>
            <a:ext cx="4067944" cy="685800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83569" y="6309320"/>
            <a:ext cx="3312368" cy="4976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b="1" dirty="0" smtClean="0">
                <a:solidFill>
                  <a:schemeClr val="bg1"/>
                </a:solidFill>
                <a:latin typeface="微軟正黑體" panose="020B0604030504040204" pitchFamily="34" charset="-120"/>
                <a:ea typeface="微軟正黑體" panose="020B0604030504040204" pitchFamily="34" charset="-120"/>
              </a:rPr>
              <a:t>真善忍美展：迫害中的堅定</a:t>
            </a:r>
            <a:endParaRPr lang="zh-TW" altLang="en-US" b="1"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0028155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群組 6"/>
          <p:cNvGrpSpPr/>
          <p:nvPr/>
        </p:nvGrpSpPr>
        <p:grpSpPr>
          <a:xfrm>
            <a:off x="0" y="-1"/>
            <a:ext cx="9144000" cy="1052737"/>
            <a:chOff x="0" y="-1"/>
            <a:chExt cx="9144000" cy="1052737"/>
          </a:xfrm>
        </p:grpSpPr>
        <p:pic>
          <p:nvPicPr>
            <p:cNvPr id="8" name="Picture 4" descr="「活摘器官」的圖片搜尋結果"/>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7015" r="42154"/>
            <a:stretch/>
          </p:blipFill>
          <p:spPr bwMode="auto">
            <a:xfrm>
              <a:off x="8014570" y="0"/>
              <a:ext cx="1129430" cy="1052736"/>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0" y="-1"/>
              <a:ext cx="8014570" cy="10527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smtClean="0">
                  <a:solidFill>
                    <a:schemeClr val="bg1"/>
                  </a:solidFill>
                  <a:latin typeface="微軟正黑體" panose="020B0604030504040204" pitchFamily="34" charset="-120"/>
                  <a:ea typeface="微軟正黑體" panose="020B0604030504040204" pitchFamily="34" charset="-120"/>
                </a:rPr>
                <a:t> 5-2. </a:t>
              </a:r>
              <a:r>
                <a:rPr lang="zh-TW" altLang="en-US" sz="3200" b="1" dirty="0" smtClean="0">
                  <a:solidFill>
                    <a:schemeClr val="bg1"/>
                  </a:solidFill>
                  <a:latin typeface="微軟正黑體" panose="020B0604030504040204" pitchFamily="34" charset="-120"/>
                  <a:ea typeface="微軟正黑體" panose="020B0604030504040204" pitchFamily="34" charset="-120"/>
                </a:rPr>
                <a:t>陕西省涉嫌活摘器官医院名单</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grpSp>
      <p:sp>
        <p:nvSpPr>
          <p:cNvPr id="10" name="矩形 9"/>
          <p:cNvSpPr/>
          <p:nvPr/>
        </p:nvSpPr>
        <p:spPr>
          <a:xfrm>
            <a:off x="327883" y="6021288"/>
            <a:ext cx="8255757" cy="584775"/>
          </a:xfrm>
          <a:prstGeom prst="rect">
            <a:avLst/>
          </a:prstGeom>
        </p:spPr>
        <p:txBody>
          <a:bodyPr wrap="square">
            <a:spAutoFit/>
          </a:bodyPr>
          <a:lstStyle/>
          <a:p>
            <a:r>
              <a:rPr lang="zh-TW" altLang="en-US" sz="1600" dirty="0">
                <a:latin typeface="微軟正黑體" panose="020B0604030504040204" pitchFamily="34" charset="-120"/>
                <a:ea typeface="微軟正黑體" panose="020B0604030504040204" pitchFamily="34" charset="-120"/>
              </a:rPr>
              <a:t>資料</a:t>
            </a:r>
            <a:r>
              <a:rPr lang="zh-TW" altLang="en-US" sz="1600" dirty="0" smtClean="0">
                <a:latin typeface="微軟正黑體" panose="020B0604030504040204" pitchFamily="34" charset="-120"/>
                <a:ea typeface="微軟正黑體" panose="020B0604030504040204" pitchFamily="34" charset="-120"/>
              </a:rPr>
              <a:t>來源：</a:t>
            </a:r>
            <a:r>
              <a:rPr lang="zh-CN" altLang="en-US" sz="1600" dirty="0" smtClean="0">
                <a:latin typeface="微軟正黑體" panose="020B0604030504040204" pitchFamily="34" charset="-120"/>
                <a:ea typeface="微軟正黑體" panose="020B0604030504040204" pitchFamily="34" charset="-120"/>
              </a:rPr>
              <a:t>追查國際公佈中共</a:t>
            </a:r>
            <a:r>
              <a:rPr lang="en-US" altLang="zh-CN" sz="1600" dirty="0" smtClean="0">
                <a:latin typeface="微軟正黑體" panose="020B0604030504040204" pitchFamily="34" charset="-120"/>
                <a:ea typeface="微軟正黑體" panose="020B0604030504040204" pitchFamily="34" charset="-120"/>
              </a:rPr>
              <a:t>788</a:t>
            </a:r>
            <a:r>
              <a:rPr lang="zh-CN" altLang="en-US" sz="1600" dirty="0" smtClean="0">
                <a:latin typeface="微軟正黑體" panose="020B0604030504040204" pitchFamily="34" charset="-120"/>
                <a:ea typeface="微軟正黑體" panose="020B0604030504040204" pitchFamily="34" charset="-120"/>
              </a:rPr>
              <a:t>家非軍隊系統醫療機構共</a:t>
            </a:r>
            <a:r>
              <a:rPr lang="en-US" altLang="zh-TW" sz="1600" b="1" dirty="0" smtClean="0"/>
              <a:t>7</a:t>
            </a:r>
            <a:r>
              <a:rPr lang="en-US" altLang="zh-TW" sz="1600" b="1" dirty="0"/>
              <a:t>, </a:t>
            </a:r>
            <a:r>
              <a:rPr lang="en-US" altLang="zh-TW" sz="1600" b="1" dirty="0" smtClean="0"/>
              <a:t>423</a:t>
            </a:r>
            <a:r>
              <a:rPr lang="zh-CN" altLang="en-US" sz="1600" dirty="0" smtClean="0">
                <a:latin typeface="微軟正黑體" panose="020B0604030504040204" pitchFamily="34" charset="-120"/>
                <a:ea typeface="微軟正黑體" panose="020B0604030504040204" pitchFamily="34" charset="-120"/>
              </a:rPr>
              <a:t>名醫務人員的追查名單</a:t>
            </a:r>
            <a:r>
              <a:rPr lang="en-US" altLang="zh-CN" sz="1600" dirty="0" smtClean="0">
                <a:latin typeface="微軟正黑體" panose="020B0604030504040204" pitchFamily="34" charset="-120"/>
                <a:ea typeface="微軟正黑體" panose="020B0604030504040204" pitchFamily="34" charset="-120"/>
              </a:rPr>
              <a:t>(</a:t>
            </a:r>
            <a:r>
              <a:rPr lang="en-US" altLang="zh-CN" sz="1600" dirty="0">
                <a:latin typeface="微軟正黑體" panose="020B0604030504040204" pitchFamily="34" charset="-120"/>
                <a:ea typeface="微軟正黑體" panose="020B0604030504040204" pitchFamily="34" charset="-120"/>
              </a:rPr>
              <a:t>2014</a:t>
            </a:r>
            <a:r>
              <a:rPr lang="zh-CN" altLang="en-US" sz="1600" dirty="0">
                <a:latin typeface="微軟正黑體" panose="020B0604030504040204" pitchFamily="34" charset="-120"/>
                <a:ea typeface="微軟正黑體" panose="020B0604030504040204" pitchFamily="34" charset="-120"/>
              </a:rPr>
              <a:t>年</a:t>
            </a:r>
            <a:r>
              <a:rPr lang="en-US" altLang="zh-CN" sz="1600" dirty="0">
                <a:latin typeface="微軟正黑體" panose="020B0604030504040204" pitchFamily="34" charset="-120"/>
                <a:ea typeface="微軟正黑體" panose="020B0604030504040204" pitchFamily="34" charset="-120"/>
              </a:rPr>
              <a:t>12</a:t>
            </a:r>
            <a:r>
              <a:rPr lang="zh-CN" altLang="en-US" sz="1600" dirty="0">
                <a:latin typeface="微軟正黑體" panose="020B0604030504040204" pitchFamily="34" charset="-120"/>
                <a:ea typeface="微軟正黑體" panose="020B0604030504040204" pitchFamily="34" charset="-120"/>
              </a:rPr>
              <a:t>月</a:t>
            </a:r>
            <a:r>
              <a:rPr lang="en-US" altLang="zh-CN" sz="1600" dirty="0">
                <a:latin typeface="微軟正黑體" panose="020B0604030504040204" pitchFamily="34" charset="-120"/>
                <a:ea typeface="微軟正黑體" panose="020B0604030504040204" pitchFamily="34" charset="-120"/>
              </a:rPr>
              <a:t>26</a:t>
            </a:r>
            <a:r>
              <a:rPr lang="zh-CN" altLang="en-US" sz="1600" dirty="0">
                <a:latin typeface="微軟正黑體" panose="020B0604030504040204" pitchFamily="34" charset="-120"/>
                <a:ea typeface="微軟正黑體" panose="020B0604030504040204" pitchFamily="34" charset="-120"/>
              </a:rPr>
              <a:t>日</a:t>
            </a:r>
            <a:r>
              <a:rPr lang="en-US" altLang="zh-CN" sz="1600" dirty="0">
                <a:latin typeface="微軟正黑體" panose="020B0604030504040204" pitchFamily="34" charset="-120"/>
                <a:ea typeface="微軟正黑體" panose="020B0604030504040204" pitchFamily="34" charset="-120"/>
              </a:rPr>
              <a:t>)</a:t>
            </a:r>
            <a:r>
              <a:rPr lang="zh-CN" altLang="en-US" sz="1600" dirty="0" smtClean="0">
                <a:latin typeface="微軟正黑體" panose="020B0604030504040204" pitchFamily="34" charset="-120"/>
                <a:ea typeface="微軟正黑體" panose="020B0604030504040204" pitchFamily="34" charset="-120"/>
              </a:rPr>
              <a:t>。</a:t>
            </a:r>
            <a:r>
              <a:rPr lang="en-US" altLang="zh-CN" sz="1600" dirty="0">
                <a:latin typeface="微軟正黑體" panose="020B0604030504040204" pitchFamily="34" charset="-120"/>
                <a:ea typeface="微軟正黑體" panose="020B0604030504040204" pitchFamily="34" charset="-120"/>
              </a:rPr>
              <a:t>http://</a:t>
            </a:r>
            <a:r>
              <a:rPr lang="en-US" altLang="zh-CN" sz="1600" dirty="0" smtClean="0">
                <a:latin typeface="微軟正黑體" panose="020B0604030504040204" pitchFamily="34" charset="-120"/>
                <a:ea typeface="微軟正黑體" panose="020B0604030504040204" pitchFamily="34" charset="-120"/>
              </a:rPr>
              <a:t>www.zhuichaguoji.org/node/45795</a:t>
            </a:r>
          </a:p>
        </p:txBody>
      </p:sp>
      <p:sp>
        <p:nvSpPr>
          <p:cNvPr id="2" name="矩形 1"/>
          <p:cNvSpPr/>
          <p:nvPr/>
        </p:nvSpPr>
        <p:spPr>
          <a:xfrm>
            <a:off x="229540" y="3284984"/>
            <a:ext cx="8510697" cy="1569660"/>
          </a:xfrm>
          <a:prstGeom prst="rect">
            <a:avLst/>
          </a:prstGeom>
          <a:ln>
            <a:solidFill>
              <a:srgbClr val="C00000"/>
            </a:solidFill>
          </a:ln>
        </p:spPr>
        <p:txBody>
          <a:bodyPr wrap="square">
            <a:spAutoFit/>
          </a:bodyPr>
          <a:lstStyle/>
          <a:p>
            <a:endParaRPr lang="en-US" altLang="zh-TW" sz="2400" dirty="0" smtClean="0">
              <a:latin typeface="微軟正黑體" panose="020B0604030504040204" pitchFamily="34" charset="-120"/>
              <a:ea typeface="微軟正黑體" panose="020B0604030504040204" pitchFamily="34" charset="-120"/>
            </a:endParaRPr>
          </a:p>
          <a:p>
            <a:r>
              <a:rPr lang="zh-TW" altLang="en-US" sz="2400" smtClean="0">
                <a:latin typeface="微軟正黑體" panose="020B0604030504040204" pitchFamily="34" charset="-120"/>
                <a:ea typeface="微軟正黑體" panose="020B0604030504040204" pitchFamily="34" charset="-120"/>
              </a:rPr>
              <a:t>截至</a:t>
            </a:r>
            <a:r>
              <a:rPr lang="en-US" altLang="zh-TW" sz="2400" smtClean="0">
                <a:latin typeface="微軟正黑體" panose="020B0604030504040204" pitchFamily="34" charset="-120"/>
                <a:ea typeface="微軟正黑體" panose="020B0604030504040204" pitchFamily="34" charset="-120"/>
              </a:rPr>
              <a:t>2014</a:t>
            </a:r>
            <a:r>
              <a:rPr lang="zh-TW" altLang="en-US" sz="2400" smtClean="0">
                <a:latin typeface="微軟正黑體" panose="020B0604030504040204" pitchFamily="34" charset="-120"/>
                <a:ea typeface="微軟正黑體" panose="020B0604030504040204" pitchFamily="34" charset="-120"/>
              </a:rPr>
              <a:t>年底，追查国际公布了</a:t>
            </a:r>
            <a:r>
              <a:rPr lang="zh-TW" altLang="en-US" sz="2400" b="1" smtClean="0">
                <a:solidFill>
                  <a:srgbClr val="C00000"/>
                </a:solidFill>
                <a:latin typeface="微軟正黑體" panose="020B0604030504040204" pitchFamily="34" charset="-120"/>
                <a:ea typeface="微軟正黑體" panose="020B0604030504040204" pitchFamily="34" charset="-120"/>
              </a:rPr>
              <a:t>陕西</a:t>
            </a:r>
            <a:r>
              <a:rPr lang="zh-CN" altLang="en-US" sz="2400" b="1" smtClean="0">
                <a:solidFill>
                  <a:srgbClr val="C00000"/>
                </a:solidFill>
                <a:latin typeface="微軟正黑體" panose="020B0604030504040204" pitchFamily="34" charset="-120"/>
                <a:ea typeface="微軟正黑體" panose="020B0604030504040204" pitchFamily="34" charset="-120"/>
              </a:rPr>
              <a:t>省</a:t>
            </a:r>
            <a:r>
              <a:rPr lang="zh-TW" altLang="en-US" sz="2400" smtClean="0">
                <a:latin typeface="微軟正黑體" panose="020B0604030504040204" pitchFamily="34" charset="-120"/>
                <a:ea typeface="微軟正黑體" panose="020B0604030504040204" pitchFamily="34" charset="-120"/>
              </a:rPr>
              <a:t>涉嫌参与活摘法轮功学员器官的</a:t>
            </a:r>
            <a:r>
              <a:rPr lang="en-US" altLang="zh-TW" sz="2400" b="1" smtClean="0">
                <a:solidFill>
                  <a:srgbClr val="C00000"/>
                </a:solidFill>
                <a:latin typeface="微軟正黑體" panose="020B0604030504040204" pitchFamily="34" charset="-120"/>
                <a:ea typeface="微軟正黑體" panose="020B0604030504040204" pitchFamily="34" charset="-120"/>
              </a:rPr>
              <a:t>24</a:t>
            </a:r>
            <a:r>
              <a:rPr lang="zh-TW" altLang="en-US" sz="2400" b="1" smtClean="0">
                <a:solidFill>
                  <a:srgbClr val="C00000"/>
                </a:solidFill>
                <a:latin typeface="微軟正黑體" panose="020B0604030504040204" pitchFamily="34" charset="-120"/>
                <a:ea typeface="微軟正黑體" panose="020B0604030504040204" pitchFamily="34" charset="-120"/>
              </a:rPr>
              <a:t>家</a:t>
            </a:r>
            <a:r>
              <a:rPr lang="zh-TW" altLang="en-US" sz="2400" b="1" smtClean="0">
                <a:solidFill>
                  <a:srgbClr val="0070C0"/>
                </a:solidFill>
                <a:latin typeface="微軟正黑體" panose="020B0604030504040204" pitchFamily="34" charset="-120"/>
                <a:ea typeface="微軟正黑體" panose="020B0604030504040204" pitchFamily="34" charset="-120"/>
              </a:rPr>
              <a:t>医院</a:t>
            </a:r>
            <a:r>
              <a:rPr lang="en-US" altLang="zh-TW" sz="2400" b="1" smtClean="0">
                <a:solidFill>
                  <a:srgbClr val="0070C0"/>
                </a:solidFill>
                <a:latin typeface="微軟正黑體" panose="020B0604030504040204" pitchFamily="34" charset="-120"/>
                <a:ea typeface="微軟正黑體" panose="020B0604030504040204" pitchFamily="34" charset="-120"/>
              </a:rPr>
              <a:t>(</a:t>
            </a:r>
            <a:r>
              <a:rPr lang="zh-TW" altLang="en-US" sz="2400" b="1" smtClean="0">
                <a:solidFill>
                  <a:srgbClr val="0070C0"/>
                </a:solidFill>
                <a:latin typeface="微軟正黑體" panose="020B0604030504040204" pitchFamily="34" charset="-120"/>
                <a:ea typeface="微軟正黑體" panose="020B0604030504040204" pitchFamily="34" charset="-120"/>
              </a:rPr>
              <a:t>占全国</a:t>
            </a:r>
            <a:r>
              <a:rPr lang="en-US" altLang="zh-TW" sz="2400" b="1" smtClean="0">
                <a:solidFill>
                  <a:srgbClr val="C00000"/>
                </a:solidFill>
                <a:latin typeface="微軟正黑體" panose="020B0604030504040204" pitchFamily="34" charset="-120"/>
                <a:ea typeface="微軟正黑體" panose="020B0604030504040204" pitchFamily="34" charset="-120"/>
              </a:rPr>
              <a:t>2.8</a:t>
            </a:r>
            <a:r>
              <a:rPr lang="en-US" altLang="zh-TW" sz="2400" b="1" dirty="0" smtClean="0">
                <a:solidFill>
                  <a:srgbClr val="C00000"/>
                </a:solidFill>
                <a:latin typeface="微軟正黑體" panose="020B0604030504040204" pitchFamily="34" charset="-120"/>
                <a:ea typeface="微軟正黑體" panose="020B0604030504040204" pitchFamily="34" charset="-120"/>
              </a:rPr>
              <a:t>%</a:t>
            </a:r>
            <a:r>
              <a:rPr lang="en-US" altLang="zh-TW" sz="2400" b="1" dirty="0" smtClean="0">
                <a:solidFill>
                  <a:srgbClr val="0070C0"/>
                </a:solidFill>
                <a:latin typeface="微軟正黑體" panose="020B0604030504040204" pitchFamily="34" charset="-120"/>
                <a:ea typeface="微軟正黑體" panose="020B0604030504040204" pitchFamily="34" charset="-120"/>
              </a:rPr>
              <a:t>)</a:t>
            </a:r>
            <a:r>
              <a:rPr lang="zh-TW" altLang="en-US" sz="2400" b="1" dirty="0" smtClean="0">
                <a:solidFill>
                  <a:srgbClr val="0070C0"/>
                </a:solidFill>
                <a:latin typeface="微軟正黑體" panose="020B0604030504040204" pitchFamily="34" charset="-120"/>
                <a:ea typeface="微軟正黑體" panose="020B0604030504040204" pitchFamily="34" charset="-120"/>
              </a:rPr>
              <a:t>、</a:t>
            </a:r>
            <a:r>
              <a:rPr lang="en-US" altLang="zh-CN" sz="2400" dirty="0" smtClean="0"/>
              <a:t> </a:t>
            </a:r>
            <a:r>
              <a:rPr lang="en-US" altLang="zh-CN" sz="2400" b="1" smtClean="0">
                <a:solidFill>
                  <a:srgbClr val="C00000"/>
                </a:solidFill>
                <a:latin typeface="微軟正黑體" panose="020B0604030504040204" pitchFamily="34" charset="-120"/>
                <a:ea typeface="微軟正黑體" panose="020B0604030504040204" pitchFamily="34" charset="-120"/>
              </a:rPr>
              <a:t>139</a:t>
            </a:r>
            <a:r>
              <a:rPr lang="zh-TW" altLang="en-US" sz="2400" b="1" smtClean="0">
                <a:solidFill>
                  <a:srgbClr val="C00000"/>
                </a:solidFill>
                <a:latin typeface="微軟正黑體" panose="020B0604030504040204" pitchFamily="34" charset="-120"/>
                <a:ea typeface="微軟正黑體" panose="020B0604030504040204" pitchFamily="34" charset="-120"/>
              </a:rPr>
              <a:t>名</a:t>
            </a:r>
            <a:r>
              <a:rPr lang="zh-TW" altLang="en-US" sz="2400" b="1" smtClean="0">
                <a:solidFill>
                  <a:srgbClr val="0070C0"/>
                </a:solidFill>
                <a:latin typeface="微軟正黑體" panose="020B0604030504040204" pitchFamily="34" charset="-120"/>
                <a:ea typeface="微軟正黑體" panose="020B0604030504040204" pitchFamily="34" charset="-120"/>
              </a:rPr>
              <a:t>医务人员</a:t>
            </a:r>
            <a:r>
              <a:rPr lang="zh-TW" altLang="en-US" sz="2400" smtClean="0">
                <a:latin typeface="微軟正黑體" panose="020B0604030504040204" pitchFamily="34" charset="-120"/>
                <a:ea typeface="微軟正黑體" panose="020B0604030504040204" pitchFamily="34" charset="-120"/>
              </a:rPr>
              <a:t>名单，并将他们立案追查。</a:t>
            </a:r>
            <a:endParaRPr lang="en-US" altLang="zh-TW" sz="2400" dirty="0" smtClean="0">
              <a:latin typeface="微軟正黑體" panose="020B0604030504040204" pitchFamily="34" charset="-120"/>
              <a:ea typeface="微軟正黑體" panose="020B0604030504040204" pitchFamily="34" charset="-120"/>
            </a:endParaRPr>
          </a:p>
        </p:txBody>
      </p:sp>
      <p:sp>
        <p:nvSpPr>
          <p:cNvPr id="3" name="矩形 2"/>
          <p:cNvSpPr/>
          <p:nvPr/>
        </p:nvSpPr>
        <p:spPr>
          <a:xfrm>
            <a:off x="171285" y="1484784"/>
            <a:ext cx="8568952" cy="1200329"/>
          </a:xfrm>
          <a:prstGeom prst="rect">
            <a:avLst/>
          </a:prstGeom>
          <a:ln>
            <a:solidFill>
              <a:srgbClr val="C00000"/>
            </a:solidFill>
          </a:ln>
        </p:spPr>
        <p:txBody>
          <a:bodyPr wrap="square">
            <a:spAutoFit/>
          </a:bodyPr>
          <a:lstStyle/>
          <a:p>
            <a:endParaRPr lang="en-US" altLang="zh-CN" sz="2400" dirty="0" smtClean="0">
              <a:latin typeface="微軟正黑體" panose="020B0604030504040204" pitchFamily="34" charset="-120"/>
              <a:ea typeface="微軟正黑體" panose="020B0604030504040204" pitchFamily="34" charset="-120"/>
            </a:endParaRPr>
          </a:p>
          <a:p>
            <a:r>
              <a:rPr lang="zh-CN" altLang="en-US" sz="2400" smtClean="0">
                <a:latin typeface="微軟正黑體" panose="020B0604030504040204" pitchFamily="34" charset="-120"/>
                <a:ea typeface="微軟正黑體" panose="020B0604030504040204" pitchFamily="34" charset="-120"/>
              </a:rPr>
              <a:t>据追查国际查证，截至</a:t>
            </a:r>
            <a:r>
              <a:rPr lang="en-US" altLang="zh-CN" sz="2400" smtClean="0">
                <a:latin typeface="微軟正黑體" panose="020B0604030504040204" pitchFamily="34" charset="-120"/>
                <a:ea typeface="微軟正黑體" panose="020B0604030504040204" pitchFamily="34" charset="-120"/>
              </a:rPr>
              <a:t>2016</a:t>
            </a:r>
            <a:r>
              <a:rPr lang="zh-CN" altLang="en-US" sz="2400">
                <a:latin typeface="微軟正黑體" panose="020B0604030504040204" pitchFamily="34" charset="-120"/>
                <a:ea typeface="微軟正黑體" panose="020B0604030504040204" pitchFamily="34" charset="-120"/>
              </a:rPr>
              <a:t>年</a:t>
            </a:r>
            <a:r>
              <a:rPr lang="en-US" altLang="zh-CN" sz="2400">
                <a:latin typeface="微軟正黑體" panose="020B0604030504040204" pitchFamily="34" charset="-120"/>
                <a:ea typeface="微軟正黑體" panose="020B0604030504040204" pitchFamily="34" charset="-120"/>
              </a:rPr>
              <a:t>7</a:t>
            </a:r>
            <a:r>
              <a:rPr lang="zh-CN" altLang="en-US" sz="2400">
                <a:latin typeface="微軟正黑體" panose="020B0604030504040204" pitchFamily="34" charset="-120"/>
                <a:ea typeface="微軟正黑體" panose="020B0604030504040204" pitchFamily="34" charset="-120"/>
              </a:rPr>
              <a:t>月</a:t>
            </a:r>
            <a:r>
              <a:rPr lang="en-US" altLang="zh-CN" sz="2400" smtClean="0">
                <a:latin typeface="微軟正黑體" panose="020B0604030504040204" pitchFamily="34" charset="-120"/>
                <a:ea typeface="微軟正黑體" panose="020B0604030504040204" pitchFamily="34" charset="-120"/>
              </a:rPr>
              <a:t>10</a:t>
            </a:r>
            <a:r>
              <a:rPr lang="zh-CN" altLang="en-US" sz="2400" smtClean="0">
                <a:latin typeface="微軟正黑體" panose="020B0604030504040204" pitchFamily="34" charset="-120"/>
                <a:ea typeface="微軟正黑體" panose="020B0604030504040204" pitchFamily="34" charset="-120"/>
              </a:rPr>
              <a:t>日，中国大陆涉嫌活摘法轮功学员器官的移植医院就有</a:t>
            </a:r>
            <a:r>
              <a:rPr lang="en-US" altLang="zh-CN" sz="2400" b="1" smtClean="0">
                <a:solidFill>
                  <a:srgbClr val="C00000"/>
                </a:solidFill>
                <a:latin typeface="微軟正黑體" panose="020B0604030504040204" pitchFamily="34" charset="-120"/>
                <a:ea typeface="微軟正黑體" panose="020B0604030504040204" pitchFamily="34" charset="-120"/>
              </a:rPr>
              <a:t>891</a:t>
            </a:r>
            <a:r>
              <a:rPr lang="zh-CN" altLang="en-US" sz="2400" b="1" smtClean="0">
                <a:solidFill>
                  <a:srgbClr val="C00000"/>
                </a:solidFill>
                <a:latin typeface="微軟正黑體" panose="020B0604030504040204" pitchFamily="34" charset="-120"/>
                <a:ea typeface="微軟正黑體" panose="020B0604030504040204" pitchFamily="34" charset="-120"/>
              </a:rPr>
              <a:t>家</a:t>
            </a:r>
            <a:r>
              <a:rPr lang="zh-CN" altLang="en-US" sz="2400" smtClean="0">
                <a:latin typeface="微軟正黑體" panose="020B0604030504040204" pitchFamily="34" charset="-120"/>
                <a:ea typeface="微軟正黑體" panose="020B0604030504040204" pitchFamily="34" charset="-120"/>
              </a:rPr>
              <a:t>、器官移植医生</a:t>
            </a:r>
            <a:r>
              <a:rPr lang="en-US" altLang="zh-CN" sz="2400" b="1" smtClean="0">
                <a:solidFill>
                  <a:srgbClr val="C00000"/>
                </a:solidFill>
                <a:latin typeface="微軟正黑體" panose="020B0604030504040204" pitchFamily="34" charset="-120"/>
                <a:ea typeface="微軟正黑體" panose="020B0604030504040204" pitchFamily="34" charset="-120"/>
              </a:rPr>
              <a:t>9519</a:t>
            </a:r>
            <a:r>
              <a:rPr lang="zh-CN" altLang="en-US" sz="2400" b="1" dirty="0">
                <a:solidFill>
                  <a:srgbClr val="C00000"/>
                </a:solidFill>
                <a:latin typeface="微軟正黑體" panose="020B0604030504040204" pitchFamily="34" charset="-120"/>
                <a:ea typeface="微軟正黑體" panose="020B0604030504040204" pitchFamily="34" charset="-120"/>
              </a:rPr>
              <a:t>人</a:t>
            </a:r>
            <a:r>
              <a:rPr lang="zh-CN" altLang="en-US" sz="2400" dirty="0">
                <a:latin typeface="微軟正黑體" panose="020B0604030504040204" pitchFamily="34" charset="-120"/>
                <a:ea typeface="微軟正黑體" panose="020B0604030504040204" pitchFamily="34" charset="-120"/>
              </a:rPr>
              <a:t>。</a:t>
            </a:r>
            <a:endParaRPr lang="zh-TW" altLang="en-US" sz="2400" dirty="0">
              <a:latin typeface="微軟正黑體" panose="020B0604030504040204" pitchFamily="34" charset="-120"/>
              <a:ea typeface="微軟正黑體" panose="020B0604030504040204" pitchFamily="34" charset="-120"/>
            </a:endParaRPr>
          </a:p>
        </p:txBody>
      </p:sp>
      <p:sp>
        <p:nvSpPr>
          <p:cNvPr id="4" name="矩形 3"/>
          <p:cNvSpPr/>
          <p:nvPr/>
        </p:nvSpPr>
        <p:spPr>
          <a:xfrm>
            <a:off x="467544" y="1196752"/>
            <a:ext cx="1656184" cy="576064"/>
          </a:xfrm>
          <a:prstGeom prst="rect">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smtClean="0">
                <a:solidFill>
                  <a:schemeClr val="tx1"/>
                </a:solidFill>
                <a:latin typeface="微軟正黑體" panose="020B0604030504040204" pitchFamily="34" charset="-120"/>
                <a:ea typeface="微軟正黑體" panose="020B0604030504040204" pitchFamily="34" charset="-120"/>
              </a:rPr>
              <a:t>全中国</a:t>
            </a:r>
            <a:endParaRPr lang="zh-TW" altLang="en-US" sz="2800" dirty="0">
              <a:solidFill>
                <a:schemeClr val="tx1"/>
              </a:solidFill>
              <a:latin typeface="微軟正黑體" panose="020B0604030504040204" pitchFamily="34" charset="-120"/>
              <a:ea typeface="微軟正黑體" panose="020B0604030504040204" pitchFamily="34" charset="-120"/>
            </a:endParaRPr>
          </a:p>
        </p:txBody>
      </p:sp>
      <p:sp>
        <p:nvSpPr>
          <p:cNvPr id="11" name="矩形 10"/>
          <p:cNvSpPr/>
          <p:nvPr/>
        </p:nvSpPr>
        <p:spPr>
          <a:xfrm>
            <a:off x="467544" y="2996952"/>
            <a:ext cx="1656184" cy="576064"/>
          </a:xfrm>
          <a:prstGeom prst="rect">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smtClean="0">
                <a:solidFill>
                  <a:schemeClr val="tx1"/>
                </a:solidFill>
                <a:latin typeface="微軟正黑體" panose="020B0604030504040204" pitchFamily="34" charset="-120"/>
                <a:ea typeface="微軟正黑體" panose="020B0604030504040204" pitchFamily="34" charset="-120"/>
              </a:rPr>
              <a:t>陕西省</a:t>
            </a:r>
            <a:endParaRPr lang="zh-TW" altLang="en-US" sz="2800" dirty="0">
              <a:solidFill>
                <a:schemeClr val="tx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4077690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36512" y="116632"/>
            <a:ext cx="8459367" cy="646331"/>
          </a:xfrm>
          <a:prstGeom prst="rect">
            <a:avLst/>
          </a:prstGeom>
        </p:spPr>
        <p:txBody>
          <a:bodyPr wrap="none">
            <a:spAutoFit/>
          </a:bodyPr>
          <a:lstStyle/>
          <a:p>
            <a:pPr fontAlgn="base"/>
            <a:r>
              <a:rPr lang="en-US" altLang="zh-CN" sz="3600" b="1" dirty="0" smtClean="0">
                <a:latin typeface="微軟正黑體" panose="020B0604030504040204" pitchFamily="34" charset="-120"/>
                <a:ea typeface="微軟正黑體" panose="020B0604030504040204" pitchFamily="34" charset="-120"/>
              </a:rPr>
              <a:t>5-3. </a:t>
            </a:r>
            <a:r>
              <a:rPr lang="zh-CN" altLang="en-US" sz="3600" b="1" dirty="0" smtClean="0">
                <a:latin typeface="微軟正黑體" panose="020B0604030504040204" pitchFamily="34" charset="-120"/>
                <a:ea typeface="微軟正黑體" panose="020B0604030504040204" pitchFamily="34" charset="-120"/>
              </a:rPr>
              <a:t>陕</a:t>
            </a:r>
            <a:r>
              <a:rPr lang="zh-CN" altLang="en-US" sz="3600" b="1" dirty="0">
                <a:latin typeface="微軟正黑體" panose="020B0604030504040204" pitchFamily="34" charset="-120"/>
                <a:ea typeface="微軟正黑體" panose="020B0604030504040204" pitchFamily="34" charset="-120"/>
              </a:rPr>
              <a:t>西“</a:t>
            </a:r>
            <a:r>
              <a:rPr lang="en-US" altLang="zh-CN" sz="3600" b="1" dirty="0">
                <a:latin typeface="微軟正黑體" panose="020B0604030504040204" pitchFamily="34" charset="-120"/>
                <a:ea typeface="微軟正黑體" panose="020B0604030504040204" pitchFamily="34" charset="-120"/>
              </a:rPr>
              <a:t>610”</a:t>
            </a:r>
            <a:r>
              <a:rPr lang="zh-CN" altLang="en-US" sz="3600" b="1" dirty="0">
                <a:latin typeface="微軟正黑體" panose="020B0604030504040204" pitchFamily="34" charset="-120"/>
                <a:ea typeface="微軟正黑體" panose="020B0604030504040204" pitchFamily="34" charset="-120"/>
              </a:rPr>
              <a:t>近期多地造谣毒害百姓</a:t>
            </a:r>
          </a:p>
        </p:txBody>
      </p:sp>
      <p:sp>
        <p:nvSpPr>
          <p:cNvPr id="8" name="矩形 7"/>
          <p:cNvSpPr/>
          <p:nvPr/>
        </p:nvSpPr>
        <p:spPr>
          <a:xfrm>
            <a:off x="231196" y="980728"/>
            <a:ext cx="8712968" cy="2893100"/>
          </a:xfrm>
          <a:prstGeom prst="rect">
            <a:avLst/>
          </a:prstGeom>
        </p:spPr>
        <p:txBody>
          <a:bodyPr wrap="square">
            <a:spAutoFit/>
          </a:bodyPr>
          <a:lstStyle/>
          <a:p>
            <a:r>
              <a:rPr lang="zh-CN" altLang="en-US" sz="2000" dirty="0">
                <a:latin typeface="微軟正黑體" panose="020B0604030504040204" pitchFamily="34" charset="-120"/>
                <a:ea typeface="微軟正黑體" panose="020B0604030504040204" pitchFamily="34" charset="-120"/>
              </a:rPr>
              <a:t>陕西邪恶“</a:t>
            </a:r>
            <a:r>
              <a:rPr lang="en-US" altLang="zh-CN" sz="2000" dirty="0">
                <a:latin typeface="微軟正黑體" panose="020B0604030504040204" pitchFamily="34" charset="-120"/>
                <a:ea typeface="微軟正黑體" panose="020B0604030504040204" pitchFamily="34" charset="-120"/>
              </a:rPr>
              <a:t>610”</a:t>
            </a:r>
            <a:r>
              <a:rPr lang="zh-CN" altLang="en-US" sz="2000" dirty="0">
                <a:latin typeface="微軟正黑體" panose="020B0604030504040204" pitchFamily="34" charset="-120"/>
                <a:ea typeface="微軟正黑體" panose="020B0604030504040204" pitchFamily="34" charset="-120"/>
              </a:rPr>
              <a:t>（</a:t>
            </a:r>
            <a:r>
              <a:rPr lang="zh-CN" altLang="en-US" sz="2000">
                <a:latin typeface="微軟正黑體" panose="020B0604030504040204" pitchFamily="34" charset="-120"/>
                <a:ea typeface="微軟正黑體" panose="020B0604030504040204" pitchFamily="34" charset="-120"/>
              </a:rPr>
              <a:t>“</a:t>
            </a:r>
            <a:r>
              <a:rPr lang="zh-CN" altLang="en-US" sz="2000" smtClean="0">
                <a:latin typeface="微軟正黑體" panose="020B0604030504040204" pitchFamily="34" charset="-120"/>
                <a:ea typeface="微軟正黑體" panose="020B0604030504040204" pitchFamily="34" charset="-120"/>
              </a:rPr>
              <a:t>防</a:t>
            </a:r>
            <a:r>
              <a:rPr lang="zh-TW" altLang="en-US" sz="2000" smtClean="0">
                <a:latin typeface="微軟正黑體" panose="020B0604030504040204" pitchFamily="34" charset="-120"/>
                <a:ea typeface="微軟正黑體" panose="020B0604030504040204" pitchFamily="34" charset="-120"/>
              </a:rPr>
              <a:t>范</a:t>
            </a:r>
            <a:r>
              <a:rPr lang="zh-CN" altLang="en-US" sz="2000" smtClean="0">
                <a:latin typeface="微軟正黑體" panose="020B0604030504040204" pitchFamily="34" charset="-120"/>
                <a:ea typeface="微軟正黑體" panose="020B0604030504040204" pitchFamily="34" charset="-120"/>
              </a:rPr>
              <a:t>办</a:t>
            </a:r>
            <a:r>
              <a:rPr lang="zh-CN" altLang="en-US" sz="2000" dirty="0" smtClean="0">
                <a:latin typeface="微軟正黑體" panose="020B0604030504040204" pitchFamily="34" charset="-120"/>
                <a:ea typeface="微軟正黑體" panose="020B0604030504040204" pitchFamily="34" charset="-120"/>
              </a:rPr>
              <a:t>”）</a:t>
            </a:r>
            <a:r>
              <a:rPr lang="zh-CN" altLang="en-US" sz="2000" dirty="0">
                <a:latin typeface="微軟正黑體" panose="020B0604030504040204" pitchFamily="34" charset="-120"/>
                <a:ea typeface="微軟正黑體" panose="020B0604030504040204" pitchFamily="34" charset="-120"/>
              </a:rPr>
              <a:t>大量鼓噪造谣，在</a:t>
            </a:r>
            <a:r>
              <a:rPr lang="zh-CN" altLang="en-US" sz="2000" b="1" dirty="0">
                <a:solidFill>
                  <a:schemeClr val="accent6">
                    <a:lumMod val="50000"/>
                  </a:schemeClr>
                </a:solidFill>
                <a:latin typeface="微軟正黑體" panose="020B0604030504040204" pitchFamily="34" charset="-120"/>
                <a:ea typeface="微軟正黑體" panose="020B0604030504040204" pitchFamily="34" charset="-120"/>
              </a:rPr>
              <a:t>西安市</a:t>
            </a:r>
            <a:r>
              <a:rPr lang="zh-CN" altLang="en-US" sz="2000" dirty="0">
                <a:latin typeface="微軟正黑體" panose="020B0604030504040204" pitchFamily="34" charset="-120"/>
                <a:ea typeface="微軟正黑體" panose="020B0604030504040204" pitchFamily="34" charset="-120"/>
              </a:rPr>
              <a:t>雁塔区</a:t>
            </a:r>
            <a:r>
              <a:rPr lang="zh-CN" altLang="en-US" sz="2000" dirty="0" smtClean="0">
                <a:latin typeface="微軟正黑體" panose="020B0604030504040204" pitchFamily="34" charset="-120"/>
                <a:ea typeface="微軟正黑體" panose="020B0604030504040204" pitchFamily="34" charset="-120"/>
              </a:rPr>
              <a:t>、</a:t>
            </a:r>
            <a:endParaRPr lang="en-US" altLang="zh-CN" sz="2000" dirty="0" smtClean="0">
              <a:latin typeface="微軟正黑體" panose="020B0604030504040204" pitchFamily="34" charset="-120"/>
              <a:ea typeface="微軟正黑體" panose="020B0604030504040204" pitchFamily="34" charset="-120"/>
            </a:endParaRPr>
          </a:p>
          <a:p>
            <a:r>
              <a:rPr lang="zh-CN" altLang="en-US" sz="2000" b="1" dirty="0" smtClean="0">
                <a:solidFill>
                  <a:schemeClr val="accent6">
                    <a:lumMod val="50000"/>
                  </a:schemeClr>
                </a:solidFill>
                <a:latin typeface="微軟正黑體" panose="020B0604030504040204" pitchFamily="34" charset="-120"/>
                <a:ea typeface="微軟正黑體" panose="020B0604030504040204" pitchFamily="34" charset="-120"/>
              </a:rPr>
              <a:t>铜</a:t>
            </a:r>
            <a:r>
              <a:rPr lang="zh-CN" altLang="en-US" sz="2000" b="1" dirty="0">
                <a:solidFill>
                  <a:schemeClr val="accent6">
                    <a:lumMod val="50000"/>
                  </a:schemeClr>
                </a:solidFill>
                <a:latin typeface="微軟正黑體" panose="020B0604030504040204" pitchFamily="34" charset="-120"/>
                <a:ea typeface="微軟正黑體" panose="020B0604030504040204" pitchFamily="34" charset="-120"/>
              </a:rPr>
              <a:t>川市</a:t>
            </a:r>
            <a:r>
              <a:rPr lang="zh-CN" altLang="en-US" sz="2000" dirty="0">
                <a:latin typeface="微軟正黑體" panose="020B0604030504040204" pitchFamily="34" charset="-120"/>
                <a:ea typeface="微軟正黑體" panose="020B0604030504040204" pitchFamily="34" charset="-120"/>
              </a:rPr>
              <a:t>耀州区、</a:t>
            </a:r>
            <a:r>
              <a:rPr lang="zh-CN" altLang="en-US" sz="2000" b="1" dirty="0">
                <a:solidFill>
                  <a:schemeClr val="accent6">
                    <a:lumMod val="50000"/>
                  </a:schemeClr>
                </a:solidFill>
                <a:latin typeface="微軟正黑體" panose="020B0604030504040204" pitchFamily="34" charset="-120"/>
                <a:ea typeface="微軟正黑體" panose="020B0604030504040204" pitchFamily="34" charset="-120"/>
              </a:rPr>
              <a:t>安康市</a:t>
            </a:r>
            <a:r>
              <a:rPr lang="zh-CN" altLang="en-US" sz="2000" dirty="0">
                <a:latin typeface="微軟正黑體" panose="020B0604030504040204" pitchFamily="34" charset="-120"/>
                <a:ea typeface="微軟正黑體" panose="020B0604030504040204" pitchFamily="34" charset="-120"/>
              </a:rPr>
              <a:t>汉滨区、</a:t>
            </a:r>
            <a:r>
              <a:rPr lang="zh-CN" altLang="en-US" sz="2000" b="1" dirty="0">
                <a:solidFill>
                  <a:schemeClr val="accent6">
                    <a:lumMod val="50000"/>
                  </a:schemeClr>
                </a:solidFill>
                <a:latin typeface="微軟正黑體" panose="020B0604030504040204" pitchFamily="34" charset="-120"/>
                <a:ea typeface="微軟正黑體" panose="020B0604030504040204" pitchFamily="34" charset="-120"/>
              </a:rPr>
              <a:t>汉中市</a:t>
            </a:r>
            <a:r>
              <a:rPr lang="zh-CN" altLang="en-US" sz="2000" dirty="0">
                <a:latin typeface="微軟正黑體" panose="020B0604030504040204" pitchFamily="34" charset="-120"/>
                <a:ea typeface="微軟正黑體" panose="020B0604030504040204" pitchFamily="34" charset="-120"/>
              </a:rPr>
              <a:t>、</a:t>
            </a:r>
            <a:r>
              <a:rPr lang="zh-CN" altLang="en-US" sz="2000" b="1" dirty="0">
                <a:solidFill>
                  <a:schemeClr val="accent6">
                    <a:lumMod val="50000"/>
                  </a:schemeClr>
                </a:solidFill>
                <a:latin typeface="微軟正黑體" panose="020B0604030504040204" pitchFamily="34" charset="-120"/>
                <a:ea typeface="微軟正黑體" panose="020B0604030504040204" pitchFamily="34" charset="-120"/>
              </a:rPr>
              <a:t>渭南市</a:t>
            </a:r>
            <a:r>
              <a:rPr lang="zh-CN" altLang="en-US" sz="2000" dirty="0">
                <a:latin typeface="微軟正黑體" panose="020B0604030504040204" pitchFamily="34" charset="-120"/>
                <a:ea typeface="微軟正黑體" panose="020B0604030504040204" pitchFamily="34" charset="-120"/>
              </a:rPr>
              <a:t>白水县</a:t>
            </a:r>
            <a:r>
              <a:rPr lang="zh-CN" altLang="en-US" sz="2000" dirty="0" smtClean="0">
                <a:latin typeface="微軟正黑體" panose="020B0604030504040204" pitchFamily="34" charset="-120"/>
                <a:ea typeface="微軟正黑體" panose="020B0604030504040204" pitchFamily="34" charset="-120"/>
              </a:rPr>
              <a:t>、</a:t>
            </a:r>
            <a:r>
              <a:rPr lang="zh-CN" altLang="en-US" sz="2000" b="1" dirty="0" smtClean="0">
                <a:solidFill>
                  <a:schemeClr val="accent6">
                    <a:lumMod val="50000"/>
                  </a:schemeClr>
                </a:solidFill>
                <a:latin typeface="微軟正黑體" panose="020B0604030504040204" pitchFamily="34" charset="-120"/>
                <a:ea typeface="微軟正黑體" panose="020B0604030504040204" pitchFamily="34" charset="-120"/>
              </a:rPr>
              <a:t>咸</a:t>
            </a:r>
            <a:r>
              <a:rPr lang="zh-CN" altLang="en-US" sz="2000" b="1" dirty="0">
                <a:solidFill>
                  <a:schemeClr val="accent6">
                    <a:lumMod val="50000"/>
                  </a:schemeClr>
                </a:solidFill>
                <a:latin typeface="微軟正黑體" panose="020B0604030504040204" pitchFamily="34" charset="-120"/>
                <a:ea typeface="微軟正黑體" panose="020B0604030504040204" pitchFamily="34" charset="-120"/>
              </a:rPr>
              <a:t>阳市</a:t>
            </a:r>
            <a:r>
              <a:rPr lang="zh-CN" altLang="en-US" sz="2000" dirty="0">
                <a:latin typeface="微軟正黑體" panose="020B0604030504040204" pitchFamily="34" charset="-120"/>
                <a:ea typeface="微軟正黑體" panose="020B0604030504040204" pitchFamily="34" charset="-120"/>
              </a:rPr>
              <a:t>淳化</a:t>
            </a:r>
            <a:r>
              <a:rPr lang="zh-CN" altLang="en-US" sz="2000" dirty="0" smtClean="0">
                <a:latin typeface="微軟正黑體" panose="020B0604030504040204" pitchFamily="34" charset="-120"/>
                <a:ea typeface="微軟正黑體" panose="020B0604030504040204" pitchFamily="34" charset="-120"/>
              </a:rPr>
              <a:t>县</a:t>
            </a:r>
            <a:endParaRPr lang="en-US" altLang="zh-CN" sz="2000" dirty="0" smtClean="0">
              <a:latin typeface="微軟正黑體" panose="020B0604030504040204" pitchFamily="34" charset="-120"/>
              <a:ea typeface="微軟正黑體" panose="020B0604030504040204" pitchFamily="34" charset="-120"/>
            </a:endParaRPr>
          </a:p>
          <a:p>
            <a:r>
              <a:rPr lang="zh-CN" altLang="en-US" sz="2000" dirty="0" smtClean="0">
                <a:latin typeface="微軟正黑體" panose="020B0604030504040204" pitchFamily="34" charset="-120"/>
                <a:ea typeface="微軟正黑體" panose="020B0604030504040204" pitchFamily="34" charset="-120"/>
              </a:rPr>
              <a:t>等</a:t>
            </a:r>
            <a:r>
              <a:rPr lang="zh-CN" altLang="en-US" sz="2000" dirty="0">
                <a:latin typeface="微軟正黑體" panose="020B0604030504040204" pitchFamily="34" charset="-120"/>
                <a:ea typeface="微軟正黑體" panose="020B0604030504040204" pitchFamily="34" charset="-120"/>
              </a:rPr>
              <a:t>地多次组织煽动</a:t>
            </a:r>
            <a:r>
              <a:rPr lang="zh-CN" altLang="en-US" sz="2000" dirty="0" smtClean="0">
                <a:latin typeface="微軟正黑體" panose="020B0604030504040204" pitchFamily="34" charset="-120"/>
                <a:ea typeface="微軟正黑體" panose="020B0604030504040204" pitchFamily="34" charset="-120"/>
              </a:rPr>
              <a:t>仇恨</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endParaRPr lang="en-US" altLang="zh-TW" dirty="0">
              <a:latin typeface="微軟正黑體" panose="020B0604030504040204" pitchFamily="34" charset="-120"/>
              <a:ea typeface="微軟正黑體" panose="020B0604030504040204" pitchFamily="34" charset="-120"/>
            </a:endParaRPr>
          </a:p>
          <a:p>
            <a:r>
              <a:rPr lang="zh-CN" altLang="en-US" dirty="0">
                <a:latin typeface="微軟正黑體" panose="020B0604030504040204" pitchFamily="34" charset="-120"/>
                <a:ea typeface="微軟正黑體" panose="020B0604030504040204" pitchFamily="34" charset="-120"/>
              </a:rPr>
              <a:t>在全国各地陆续出现无罪释放法轮功学员的大形势下，陕西省“</a:t>
            </a:r>
            <a:r>
              <a:rPr lang="en-US" altLang="zh-CN" dirty="0">
                <a:latin typeface="微軟正黑體" panose="020B0604030504040204" pitchFamily="34" charset="-120"/>
                <a:ea typeface="微軟正黑體" panose="020B0604030504040204" pitchFamily="34" charset="-120"/>
              </a:rPr>
              <a:t>610”</a:t>
            </a:r>
            <a:r>
              <a:rPr lang="zh-CN" altLang="en-US" dirty="0">
                <a:latin typeface="微軟正黑體" panose="020B0604030504040204" pitchFamily="34" charset="-120"/>
                <a:ea typeface="微軟正黑體" panose="020B0604030504040204" pitchFamily="34" charset="-120"/>
              </a:rPr>
              <a:t>指挥操控西安市“</a:t>
            </a:r>
            <a:r>
              <a:rPr lang="en-US" altLang="zh-CN" dirty="0">
                <a:latin typeface="微軟正黑體" panose="020B0604030504040204" pitchFamily="34" charset="-120"/>
                <a:ea typeface="微軟正黑體" panose="020B0604030504040204" pitchFamily="34" charset="-120"/>
              </a:rPr>
              <a:t>610”</a:t>
            </a:r>
            <a:r>
              <a:rPr lang="zh-CN" altLang="en-US" dirty="0">
                <a:latin typeface="微軟正黑體" panose="020B0604030504040204" pitchFamily="34" charset="-120"/>
                <a:ea typeface="微軟正黑體" panose="020B0604030504040204" pitchFamily="34" charset="-120"/>
              </a:rPr>
              <a:t>、西安市公安局在</a:t>
            </a:r>
            <a:r>
              <a:rPr lang="en-US" altLang="zh-CN" dirty="0">
                <a:latin typeface="微軟正黑體" panose="020B0604030504040204" pitchFamily="34" charset="-120"/>
                <a:ea typeface="微軟正黑體" panose="020B0604030504040204" pitchFamily="34" charset="-120"/>
              </a:rPr>
              <a:t>2017</a:t>
            </a:r>
            <a:r>
              <a:rPr lang="zh-CN" altLang="en-US" dirty="0">
                <a:latin typeface="微軟正黑體" panose="020B0604030504040204" pitchFamily="34" charset="-120"/>
                <a:ea typeface="微軟正黑體" panose="020B0604030504040204" pitchFamily="34" charset="-120"/>
              </a:rPr>
              <a:t>年</a:t>
            </a:r>
            <a:r>
              <a:rPr lang="en-US" altLang="zh-CN" dirty="0">
                <a:latin typeface="微軟正黑體" panose="020B0604030504040204" pitchFamily="34" charset="-120"/>
                <a:ea typeface="微軟正黑體" panose="020B0604030504040204" pitchFamily="34" charset="-120"/>
              </a:rPr>
              <a:t>3</a:t>
            </a:r>
            <a:r>
              <a:rPr lang="zh-CN" altLang="en-US" dirty="0">
                <a:latin typeface="微軟正黑體" panose="020B0604030504040204" pitchFamily="34" charset="-120"/>
                <a:ea typeface="微軟正黑體" panose="020B0604030504040204" pitchFamily="34" charset="-120"/>
              </a:rPr>
              <a:t>月</a:t>
            </a:r>
            <a:r>
              <a:rPr lang="en-US" altLang="zh-CN" dirty="0">
                <a:latin typeface="微軟正黑體" panose="020B0604030504040204" pitchFamily="34" charset="-120"/>
                <a:ea typeface="微軟正黑體" panose="020B0604030504040204" pitchFamily="34" charset="-120"/>
              </a:rPr>
              <a:t>22</a:t>
            </a:r>
            <a:r>
              <a:rPr lang="zh-CN" altLang="en-US" dirty="0">
                <a:latin typeface="微軟正黑體" panose="020B0604030504040204" pitchFamily="34" charset="-120"/>
                <a:ea typeface="微軟正黑體" panose="020B0604030504040204" pitchFamily="34" charset="-120"/>
              </a:rPr>
              <a:t>日绑架了五十多名法轮功学员</a:t>
            </a:r>
            <a:r>
              <a:rPr lang="zh-CN" altLang="en-US" dirty="0" smtClean="0">
                <a:latin typeface="微軟正黑體" panose="020B0604030504040204" pitchFamily="34" charset="-120"/>
                <a:ea typeface="微軟正黑體" panose="020B0604030504040204" pitchFamily="34" charset="-120"/>
              </a:rPr>
              <a:t>，</a:t>
            </a:r>
            <a:endParaRPr lang="en-US" altLang="zh-CN" dirty="0" smtClean="0">
              <a:latin typeface="微軟正黑體" panose="020B0604030504040204" pitchFamily="34" charset="-120"/>
              <a:ea typeface="微軟正黑體" panose="020B0604030504040204" pitchFamily="34" charset="-120"/>
            </a:endParaRPr>
          </a:p>
          <a:p>
            <a:r>
              <a:rPr lang="zh-CN" altLang="en-US" dirty="0" smtClean="0">
                <a:latin typeface="微軟正黑體" panose="020B0604030504040204" pitchFamily="34" charset="-120"/>
                <a:ea typeface="微軟正黑體" panose="020B0604030504040204" pitchFamily="34" charset="-120"/>
              </a:rPr>
              <a:t>是迫害</a:t>
            </a:r>
            <a:r>
              <a:rPr lang="en-US" altLang="zh-CN" dirty="0" smtClean="0">
                <a:latin typeface="微軟正黑體" panose="020B0604030504040204" pitchFamily="34" charset="-120"/>
                <a:ea typeface="微軟正黑體" panose="020B0604030504040204" pitchFamily="34" charset="-120"/>
              </a:rPr>
              <a:t>18</a:t>
            </a:r>
            <a:r>
              <a:rPr lang="zh-CN" altLang="en-US" dirty="0" smtClean="0">
                <a:latin typeface="微軟正黑體" panose="020B0604030504040204" pitchFamily="34" charset="-120"/>
                <a:ea typeface="微軟正黑體" panose="020B0604030504040204" pitchFamily="34" charset="-120"/>
              </a:rPr>
              <a:t>年</a:t>
            </a:r>
            <a:r>
              <a:rPr lang="zh-CN" altLang="en-US" dirty="0">
                <a:latin typeface="微軟正黑體" panose="020B0604030504040204" pitchFamily="34" charset="-120"/>
                <a:ea typeface="微軟正黑體" panose="020B0604030504040204" pitchFamily="34" charset="-120"/>
              </a:rPr>
              <a:t>以来</a:t>
            </a:r>
            <a:r>
              <a:rPr lang="zh-CN" altLang="en-US" sz="2400" b="1" dirty="0">
                <a:solidFill>
                  <a:srgbClr val="FF0000"/>
                </a:solidFill>
                <a:latin typeface="微軟正黑體" panose="020B0604030504040204" pitchFamily="34" charset="-120"/>
                <a:ea typeface="微軟正黑體" panose="020B0604030504040204" pitchFamily="34" charset="-120"/>
              </a:rPr>
              <a:t>西安市人数最多的绑架事件</a:t>
            </a:r>
            <a:r>
              <a:rPr lang="zh-CN" altLang="en-US" sz="2400" b="1" dirty="0" smtClean="0">
                <a:solidFill>
                  <a:srgbClr val="FF0000"/>
                </a:solidFill>
                <a:latin typeface="微軟正黑體" panose="020B0604030504040204" pitchFamily="34" charset="-120"/>
                <a:ea typeface="微軟正黑體" panose="020B0604030504040204" pitchFamily="34" charset="-120"/>
              </a:rPr>
              <a:t>！</a:t>
            </a:r>
            <a:endParaRPr lang="en-US" altLang="zh-CN" sz="2400" b="1" dirty="0" smtClean="0">
              <a:solidFill>
                <a:srgbClr val="FF0000"/>
              </a:solidFill>
              <a:latin typeface="微軟正黑體" panose="020B0604030504040204" pitchFamily="34" charset="-120"/>
              <a:ea typeface="微軟正黑體" panose="020B0604030504040204" pitchFamily="34" charset="-120"/>
            </a:endParaRPr>
          </a:p>
          <a:p>
            <a:endParaRPr lang="en-US" altLang="zh-TW" sz="2400" dirty="0">
              <a:solidFill>
                <a:srgbClr val="FF0000"/>
              </a:solidFill>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资料来源：</a:t>
            </a:r>
            <a:r>
              <a:rPr lang="en-US" altLang="zh-TW" sz="2000" smtClean="0">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明慧网</a:t>
            </a:r>
            <a:r>
              <a:rPr lang="zh-CN" altLang="en-US" sz="2000" smtClean="0">
                <a:latin typeface="微軟正黑體" panose="020B0604030504040204" pitchFamily="34" charset="-120"/>
                <a:ea typeface="微軟正黑體" panose="020B0604030504040204" pitchFamily="34" charset="-120"/>
              </a:rPr>
              <a:t>二零一七年五月十二日</a:t>
            </a:r>
            <a:r>
              <a:rPr lang="zh-CN" altLang="en-US" sz="2000" dirty="0">
                <a:latin typeface="微軟正黑體" panose="020B0604030504040204" pitchFamily="34" charset="-120"/>
                <a:ea typeface="微軟正黑體" panose="020B0604030504040204" pitchFamily="34" charset="-120"/>
              </a:rPr>
              <a:t>大陆综合</a:t>
            </a:r>
            <a:r>
              <a:rPr lang="zh-CN" altLang="en-US" sz="2000" dirty="0" smtClean="0">
                <a:latin typeface="微軟正黑體" panose="020B0604030504040204" pitchFamily="34" charset="-120"/>
                <a:ea typeface="微軟正黑體" panose="020B0604030504040204" pitchFamily="34" charset="-120"/>
              </a:rPr>
              <a:t>消息</a:t>
            </a:r>
            <a:r>
              <a:rPr lang="en-US" altLang="zh-TW" sz="2000" dirty="0" smtClean="0">
                <a:latin typeface="微軟正黑體" panose="020B0604030504040204" pitchFamily="34" charset="-120"/>
                <a:ea typeface="微軟正黑體" panose="020B0604030504040204" pitchFamily="34" charset="-120"/>
              </a:rPr>
              <a:t>】</a:t>
            </a:r>
            <a:endParaRPr lang="en-US" altLang="zh-TW" sz="20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3084993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3"/>
          <p:cNvSpPr/>
          <p:nvPr/>
        </p:nvSpPr>
        <p:spPr>
          <a:xfrm>
            <a:off x="0" y="0"/>
            <a:ext cx="9144000" cy="105273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2800" b="1" dirty="0" smtClean="0">
                <a:solidFill>
                  <a:srgbClr val="FFFF00"/>
                </a:solidFill>
                <a:latin typeface="微軟正黑體" panose="020B0604030504040204" pitchFamily="34" charset="-120"/>
                <a:ea typeface="微軟正黑體" panose="020B0604030504040204" pitchFamily="34" charset="-120"/>
              </a:rPr>
              <a:t> </a:t>
            </a:r>
            <a:r>
              <a:rPr lang="en-US" altLang="zh-TW" sz="2800" b="1" dirty="0">
                <a:solidFill>
                  <a:srgbClr val="FFFF00"/>
                </a:solidFill>
                <a:latin typeface="微軟正黑體" panose="020B0604030504040204" pitchFamily="34" charset="-120"/>
                <a:ea typeface="微軟正黑體" panose="020B0604030504040204" pitchFamily="34" charset="-120"/>
              </a:rPr>
              <a:t>6</a:t>
            </a:r>
            <a:r>
              <a:rPr lang="en-US" altLang="zh-TW" sz="2800" b="1" dirty="0" smtClean="0">
                <a:solidFill>
                  <a:srgbClr val="FFFF00"/>
                </a:solidFill>
                <a:latin typeface="微軟正黑體" panose="020B0604030504040204" pitchFamily="34" charset="-120"/>
                <a:ea typeface="微軟正黑體" panose="020B0604030504040204" pitchFamily="34" charset="-120"/>
              </a:rPr>
              <a:t>. </a:t>
            </a:r>
            <a:r>
              <a:rPr lang="zh-TW" altLang="en-US" sz="2800" b="1" dirty="0" smtClean="0">
                <a:solidFill>
                  <a:srgbClr val="FFFF00"/>
                </a:solidFill>
                <a:latin typeface="微軟正黑體" panose="020B0604030504040204" pitchFamily="34" charset="-120"/>
                <a:ea typeface="微軟正黑體" panose="020B0604030504040204" pitchFamily="34" charset="-120"/>
              </a:rPr>
              <a:t>习近平曾警告执法者「头上三尺有神明」</a:t>
            </a:r>
            <a:endParaRPr lang="zh-TW" altLang="en-US" sz="2800" b="1" dirty="0">
              <a:solidFill>
                <a:srgbClr val="FFFF00"/>
              </a:solidFill>
              <a:latin typeface="微軟正黑體" panose="020B0604030504040204" pitchFamily="34" charset="-120"/>
              <a:ea typeface="微軟正黑體" panose="020B0604030504040204" pitchFamily="34" charset="-120"/>
            </a:endParaRPr>
          </a:p>
        </p:txBody>
      </p:sp>
      <p:sp>
        <p:nvSpPr>
          <p:cNvPr id="8" name="Rectangle 7"/>
          <p:cNvSpPr/>
          <p:nvPr/>
        </p:nvSpPr>
        <p:spPr>
          <a:xfrm>
            <a:off x="3059832" y="4077072"/>
            <a:ext cx="5832648" cy="369332"/>
          </a:xfrm>
          <a:prstGeom prst="rect">
            <a:avLst/>
          </a:prstGeom>
        </p:spPr>
        <p:txBody>
          <a:bodyPr wrap="square">
            <a:spAutoFit/>
          </a:bodyPr>
          <a:lstStyle/>
          <a:p>
            <a:endParaRPr lang="en-US" dirty="0"/>
          </a:p>
        </p:txBody>
      </p:sp>
      <p:sp>
        <p:nvSpPr>
          <p:cNvPr id="3" name="矩形 2"/>
          <p:cNvSpPr/>
          <p:nvPr/>
        </p:nvSpPr>
        <p:spPr>
          <a:xfrm>
            <a:off x="346042" y="1196752"/>
            <a:ext cx="8208912" cy="5139869"/>
          </a:xfrm>
          <a:prstGeom prst="rect">
            <a:avLst/>
          </a:prstGeom>
        </p:spPr>
        <p:txBody>
          <a:bodyPr wrap="square">
            <a:spAutoFit/>
          </a:bodyPr>
          <a:lstStyle/>
          <a:p>
            <a:r>
              <a:rPr lang="zh-TW" altLang="en-US" sz="2000" smtClean="0">
                <a:latin typeface="微軟正黑體" panose="020B0604030504040204" pitchFamily="34" charset="-120"/>
                <a:ea typeface="微軟正黑體" panose="020B0604030504040204" pitchFamily="34" charset="-120"/>
              </a:rPr>
              <a:t>为中共十九大造势，中共央视于北京时间</a:t>
            </a:r>
            <a:r>
              <a:rPr lang="en-US" altLang="zh-TW" sz="2000" smtClean="0">
                <a:latin typeface="微軟正黑體" panose="020B0604030504040204" pitchFamily="34" charset="-120"/>
                <a:ea typeface="微軟正黑體" panose="020B0604030504040204" pitchFamily="34" charset="-120"/>
              </a:rPr>
              <a:t>7</a:t>
            </a:r>
            <a:r>
              <a:rPr lang="zh-TW" altLang="en-US" sz="2000">
                <a:latin typeface="微軟正黑體" panose="020B0604030504040204" pitchFamily="34" charset="-120"/>
                <a:ea typeface="微軟正黑體" panose="020B0604030504040204" pitchFamily="34" charset="-120"/>
              </a:rPr>
              <a:t>月</a:t>
            </a:r>
            <a:r>
              <a:rPr lang="en-US" altLang="zh-TW" sz="2000" smtClean="0">
                <a:latin typeface="微軟正黑體" panose="020B0604030504040204" pitchFamily="34" charset="-120"/>
                <a:ea typeface="微軟正黑體" panose="020B0604030504040204" pitchFamily="34" charset="-120"/>
              </a:rPr>
              <a:t>17</a:t>
            </a:r>
            <a:r>
              <a:rPr lang="zh-TW" altLang="en-US" sz="2000" smtClean="0">
                <a:latin typeface="微軟正黑體" panose="020B0604030504040204" pitchFamily="34" charset="-120"/>
                <a:ea typeface="微軟正黑體" panose="020B0604030504040204" pitchFamily="34" charset="-120"/>
              </a:rPr>
              <a:t>日开始，</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在每晚黄金时段播出</a:t>
            </a:r>
            <a:r>
              <a:rPr lang="en-US" altLang="zh-TW" sz="2000" smtClean="0">
                <a:latin typeface="微軟正黑體" panose="020B0604030504040204" pitchFamily="34" charset="-120"/>
                <a:ea typeface="微軟正黑體" panose="020B0604030504040204" pitchFamily="34" charset="-120"/>
              </a:rPr>
              <a:t>10</a:t>
            </a:r>
            <a:r>
              <a:rPr lang="zh-TW" altLang="en-US" sz="2000" smtClean="0">
                <a:latin typeface="微軟正黑體" panose="020B0604030504040204" pitchFamily="34" charset="-120"/>
                <a:ea typeface="微軟正黑體" panose="020B0604030504040204" pitchFamily="34" charset="-120"/>
              </a:rPr>
              <a:t>集大型政论专题片</a:t>
            </a:r>
            <a:r>
              <a:rPr lang="en-US" altLang="zh-TW" sz="2000" smtClean="0">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将改革进行到底</a:t>
            </a:r>
            <a:r>
              <a:rPr lang="en-US" altLang="zh-TW" sz="200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cs typeface="Heiti TC Light"/>
            </a:endParaRPr>
          </a:p>
          <a:p>
            <a:endParaRPr lang="en-US" altLang="zh-TW" sz="2000" dirty="0">
              <a:latin typeface="微軟正黑體" panose="020B0604030504040204" pitchFamily="34" charset="-120"/>
              <a:ea typeface="微軟正黑體" panose="020B0604030504040204" pitchFamily="34" charset="-120"/>
              <a:cs typeface="Heiti TC Light"/>
            </a:endParaRPr>
          </a:p>
          <a:p>
            <a:r>
              <a:rPr lang="zh-TW" altLang="en-US" sz="2000" b="1" smtClean="0">
                <a:latin typeface="微軟正黑體" panose="020B0604030504040204" pitchFamily="34" charset="-120"/>
                <a:ea typeface="微軟正黑體" panose="020B0604030504040204" pitchFamily="34" charset="-120"/>
                <a:cs typeface="Heiti TC Light"/>
              </a:rPr>
              <a:t>重点一：</a:t>
            </a:r>
            <a:r>
              <a:rPr lang="zh-TW" altLang="en-US" sz="2000" smtClean="0">
                <a:latin typeface="微軟正黑體" panose="020B0604030504040204" pitchFamily="34" charset="-120"/>
                <a:ea typeface="微軟正黑體" panose="020B0604030504040204" pitchFamily="34" charset="-120"/>
              </a:rPr>
              <a:t>只字不提</a:t>
            </a:r>
            <a:r>
              <a:rPr lang="zh-TW" altLang="en-US" sz="2000" b="1" smtClean="0">
                <a:solidFill>
                  <a:srgbClr val="C00000"/>
                </a:solidFill>
                <a:latin typeface="微軟正黑體" panose="020B0604030504040204" pitchFamily="34" charset="-120"/>
                <a:ea typeface="微軟正黑體" panose="020B0604030504040204" pitchFamily="34" charset="-120"/>
              </a:rPr>
              <a:t>江泽民</a:t>
            </a:r>
            <a:r>
              <a:rPr lang="zh-TW" altLang="en-US" sz="2000" smtClean="0">
                <a:latin typeface="微軟正黑體" panose="020B0604030504040204" pitchFamily="34" charset="-120"/>
                <a:ea typeface="微軟正黑體" panose="020B0604030504040204" pitchFamily="34" charset="-120"/>
              </a:rPr>
              <a:t>、</a:t>
            </a:r>
            <a:r>
              <a:rPr lang="zh-TW" altLang="en-US" sz="2000" b="1" smtClean="0">
                <a:latin typeface="微軟正黑體" panose="020B0604030504040204" pitchFamily="34" charset="-120"/>
                <a:ea typeface="微軟正黑體" panose="020B0604030504040204" pitchFamily="34" charset="-120"/>
              </a:rPr>
              <a:t>胡锦涛</a:t>
            </a:r>
            <a:r>
              <a:rPr lang="zh-TW" altLang="en-US" sz="200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有分析说，</a:t>
            </a:r>
            <a:r>
              <a:rPr lang="zh-TW" altLang="en-US" sz="2000" b="1" u="sng" smtClean="0">
                <a:solidFill>
                  <a:srgbClr val="0000FF"/>
                </a:solidFill>
                <a:latin typeface="微軟正黑體" panose="020B0604030504040204" pitchFamily="34" charset="-120"/>
                <a:ea typeface="微軟正黑體" panose="020B0604030504040204" pitchFamily="34" charset="-120"/>
                <a:cs typeface="Heiti TC Light"/>
              </a:rPr>
              <a:t>胡习连手剔除「江核心」，为清算江泽民做准备。</a:t>
            </a:r>
            <a:endParaRPr lang="en-US" altLang="zh-TW" sz="2000" dirty="0">
              <a:latin typeface="微軟正黑體" panose="020B0604030504040204" pitchFamily="34" charset="-120"/>
              <a:ea typeface="微軟正黑體" panose="020B0604030504040204" pitchFamily="34" charset="-120"/>
              <a:cs typeface="Heiti TC Light"/>
            </a:endParaRPr>
          </a:p>
          <a:p>
            <a:endParaRPr lang="en-US" altLang="zh-TW" sz="2000" b="1" dirty="0" smtClean="0">
              <a:latin typeface="微軟正黑體" panose="020B0604030504040204" pitchFamily="34" charset="-120"/>
              <a:ea typeface="微軟正黑體" panose="020B0604030504040204" pitchFamily="34" charset="-120"/>
              <a:cs typeface="Heiti TC Light"/>
            </a:endParaRPr>
          </a:p>
          <a:p>
            <a:r>
              <a:rPr lang="zh-TW" altLang="en-US" sz="2000" b="1" smtClean="0">
                <a:latin typeface="微軟正黑體" panose="020B0604030504040204" pitchFamily="34" charset="-120"/>
                <a:ea typeface="微軟正黑體" panose="020B0604030504040204" pitchFamily="34" charset="-120"/>
                <a:cs typeface="Heiti TC Light"/>
              </a:rPr>
              <a:t>重点二：</a:t>
            </a:r>
            <a:r>
              <a:rPr lang="zh-TW" altLang="en-US" sz="2000" smtClean="0">
                <a:latin typeface="微軟正黑體" panose="020B0604030504040204" pitchFamily="34" charset="-120"/>
                <a:ea typeface="微軟正黑體" panose="020B0604030504040204" pitchFamily="34" charset="-120"/>
                <a:cs typeface="Heiti TC Light"/>
              </a:rPr>
              <a:t>第四</a:t>
            </a:r>
            <a:r>
              <a:rPr lang="zh-TW" altLang="en-US" sz="2000">
                <a:latin typeface="微軟正黑體" panose="020B0604030504040204" pitchFamily="34" charset="-120"/>
                <a:ea typeface="微軟正黑體" panose="020B0604030504040204" pitchFamily="34" charset="-120"/>
                <a:cs typeface="Heiti TC Light"/>
              </a:rPr>
              <a:t>集</a:t>
            </a:r>
            <a:r>
              <a:rPr lang="en-US" altLang="zh-TW" sz="2000" smtClean="0">
                <a:latin typeface="微軟正黑體" panose="020B0604030504040204" pitchFamily="34" charset="-120"/>
                <a:ea typeface="微軟正黑體" panose="020B0604030504040204" pitchFamily="34" charset="-120"/>
                <a:cs typeface="Heiti TC Light"/>
              </a:rPr>
              <a:t>《</a:t>
            </a:r>
            <a:r>
              <a:rPr lang="zh-TW" altLang="en-US" sz="2000" smtClean="0">
                <a:latin typeface="微軟正黑體" panose="020B0604030504040204" pitchFamily="34" charset="-120"/>
                <a:ea typeface="微軟正黑體" panose="020B0604030504040204" pitchFamily="34" charset="-120"/>
                <a:cs typeface="Heiti TC Light"/>
              </a:rPr>
              <a:t>维护社会公平正义</a:t>
            </a:r>
            <a:r>
              <a:rPr lang="en-US" altLang="zh-TW" sz="2000" smtClean="0">
                <a:latin typeface="微軟正黑體" panose="020B0604030504040204" pitchFamily="34" charset="-120"/>
                <a:ea typeface="微軟正黑體" panose="020B0604030504040204" pitchFamily="34" charset="-120"/>
                <a:cs typeface="Heiti TC Light"/>
              </a:rPr>
              <a:t>》</a:t>
            </a:r>
            <a:r>
              <a:rPr lang="zh-TW" altLang="en-US" sz="2000">
                <a:latin typeface="微軟正黑體" panose="020B0604030504040204" pitchFamily="34" charset="-120"/>
                <a:ea typeface="微軟正黑體" panose="020B0604030504040204" pitchFamily="34" charset="-120"/>
                <a:cs typeface="Heiti TC Light"/>
              </a:rPr>
              <a:t>在</a:t>
            </a:r>
            <a:r>
              <a:rPr lang="en-US" altLang="zh-TW" sz="2000" smtClean="0">
                <a:latin typeface="微軟正黑體" panose="020B0604030504040204" pitchFamily="34" charset="-120"/>
                <a:ea typeface="微軟正黑體" panose="020B0604030504040204" pitchFamily="34" charset="-120"/>
                <a:cs typeface="Heiti TC Light"/>
              </a:rPr>
              <a:t>2017/7/20</a:t>
            </a:r>
            <a:r>
              <a:rPr lang="zh-TW" altLang="en-US" sz="2000" smtClean="0">
                <a:latin typeface="微軟正黑體" panose="020B0604030504040204" pitchFamily="34" charset="-120"/>
                <a:ea typeface="微軟正黑體" panose="020B0604030504040204" pitchFamily="34" charset="-120"/>
                <a:cs typeface="Heiti TC Light"/>
              </a:rPr>
              <a:t>晚上在国内播出。</a:t>
            </a:r>
            <a:endParaRPr lang="en-US" altLang="zh-TW" sz="2000" dirty="0" smtClean="0">
              <a:latin typeface="微軟正黑體" panose="020B0604030504040204" pitchFamily="34" charset="-120"/>
              <a:ea typeface="微軟正黑體" panose="020B0604030504040204" pitchFamily="34" charset="-120"/>
              <a:cs typeface="Heiti TC Light"/>
            </a:endParaRPr>
          </a:p>
          <a:p>
            <a:r>
              <a:rPr lang="zh-TW" altLang="en-US" sz="2000" smtClean="0">
                <a:latin typeface="微軟正黑體" panose="020B0604030504040204" pitchFamily="34" charset="-120"/>
                <a:ea typeface="微軟正黑體" panose="020B0604030504040204" pitchFamily="34" charset="-120"/>
                <a:cs typeface="Heiti TC Light"/>
              </a:rPr>
              <a:t>里面的一个片段提到</a:t>
            </a:r>
            <a:r>
              <a:rPr lang="en-US" altLang="zh-TW" sz="2000" smtClean="0">
                <a:latin typeface="微軟正黑體" panose="020B0604030504040204" pitchFamily="34" charset="-120"/>
                <a:ea typeface="微軟正黑體" panose="020B0604030504040204" pitchFamily="34" charset="-120"/>
                <a:cs typeface="Heiti TC Light"/>
              </a:rPr>
              <a:t>2014</a:t>
            </a:r>
            <a:r>
              <a:rPr lang="zh-TW" altLang="en-US" sz="2000" dirty="0">
                <a:latin typeface="微軟正黑體" panose="020B0604030504040204" pitchFamily="34" charset="-120"/>
                <a:ea typeface="微軟正黑體" panose="020B0604030504040204" pitchFamily="34" charset="-120"/>
                <a:cs typeface="Heiti TC Light"/>
              </a:rPr>
              <a:t>年</a:t>
            </a:r>
            <a:r>
              <a:rPr lang="en-US" altLang="zh-TW" sz="2000" dirty="0">
                <a:latin typeface="微軟正黑體" panose="020B0604030504040204" pitchFamily="34" charset="-120"/>
                <a:ea typeface="微軟正黑體" panose="020B0604030504040204" pitchFamily="34" charset="-120"/>
                <a:cs typeface="Heiti TC Light"/>
              </a:rPr>
              <a:t>1</a:t>
            </a:r>
            <a:r>
              <a:rPr lang="zh-TW" altLang="en-US" sz="2000">
                <a:latin typeface="微軟正黑體" panose="020B0604030504040204" pitchFamily="34" charset="-120"/>
                <a:ea typeface="微軟正黑體" panose="020B0604030504040204" pitchFamily="34" charset="-120"/>
                <a:cs typeface="Heiti TC Light"/>
              </a:rPr>
              <a:t>月</a:t>
            </a:r>
            <a:r>
              <a:rPr lang="en-US" altLang="zh-TW" sz="2000" smtClean="0">
                <a:latin typeface="微軟正黑體" panose="020B0604030504040204" pitchFamily="34" charset="-120"/>
                <a:ea typeface="微軟正黑體" panose="020B0604030504040204" pitchFamily="34" charset="-120"/>
                <a:cs typeface="Heiti TC Light"/>
              </a:rPr>
              <a:t>7</a:t>
            </a:r>
            <a:r>
              <a:rPr lang="zh-TW" altLang="en-US" sz="2000" smtClean="0">
                <a:latin typeface="微軟正黑體" panose="020B0604030504040204" pitchFamily="34" charset="-120"/>
                <a:ea typeface="微軟正黑體" panose="020B0604030504040204" pitchFamily="34" charset="-120"/>
                <a:cs typeface="Heiti TC Light"/>
              </a:rPr>
              <a:t>日在北京召开的</a:t>
            </a:r>
            <a:r>
              <a:rPr lang="zh-TW" altLang="en-US" sz="2000" b="1" smtClean="0">
                <a:solidFill>
                  <a:srgbClr val="C00000"/>
                </a:solidFill>
                <a:latin typeface="微軟正黑體" panose="020B0604030504040204" pitchFamily="34" charset="-120"/>
                <a:ea typeface="微軟正黑體" panose="020B0604030504040204" pitchFamily="34" charset="-120"/>
                <a:cs typeface="Heiti TC Light"/>
              </a:rPr>
              <a:t>中央政法工作会议</a:t>
            </a:r>
            <a:r>
              <a:rPr lang="zh-TW" altLang="en-US" sz="2000" smtClean="0">
                <a:latin typeface="微軟正黑體" panose="020B0604030504040204" pitchFamily="34" charset="-120"/>
                <a:ea typeface="微軟正黑體" panose="020B0604030504040204" pitchFamily="34" charset="-120"/>
                <a:cs typeface="Heiti TC Light"/>
              </a:rPr>
              <a:t>，</a:t>
            </a:r>
            <a:endParaRPr lang="en-US" altLang="zh-TW" sz="2000" dirty="0" smtClean="0">
              <a:latin typeface="微軟正黑體" panose="020B0604030504040204" pitchFamily="34" charset="-120"/>
              <a:ea typeface="微軟正黑體" panose="020B0604030504040204" pitchFamily="34" charset="-120"/>
              <a:cs typeface="Heiti TC Light"/>
            </a:endParaRPr>
          </a:p>
          <a:p>
            <a:endParaRPr lang="en-US" altLang="zh-TW" sz="2000" b="1" dirty="0" smtClean="0">
              <a:solidFill>
                <a:srgbClr val="0070C0"/>
              </a:solidFill>
              <a:latin typeface="微軟正黑體" panose="020B0604030504040204" pitchFamily="34" charset="-120"/>
              <a:ea typeface="微軟正黑體" panose="020B0604030504040204" pitchFamily="34" charset="-120"/>
              <a:cs typeface="Heiti TC Light"/>
            </a:endParaRPr>
          </a:p>
          <a:p>
            <a:r>
              <a:rPr lang="zh-TW" altLang="en-US" sz="2000" b="1" smtClean="0">
                <a:solidFill>
                  <a:srgbClr val="0070C0"/>
                </a:solidFill>
                <a:latin typeface="微軟正黑體" panose="020B0604030504040204" pitchFamily="34" charset="-120"/>
                <a:ea typeface="微軟正黑體" panose="020B0604030504040204" pitchFamily="34" charset="-120"/>
                <a:cs typeface="Heiti TC Light"/>
              </a:rPr>
              <a:t>习近平</a:t>
            </a:r>
            <a:r>
              <a:rPr lang="en-US" altLang="zh-TW" sz="2800" b="1" smtClean="0">
                <a:solidFill>
                  <a:srgbClr val="FF0000"/>
                </a:solidFill>
                <a:latin typeface="微軟正黑體" panose="020B0604030504040204" pitchFamily="34" charset="-120"/>
                <a:ea typeface="微軟正黑體" panose="020B0604030504040204" pitchFamily="34" charset="-120"/>
                <a:cs typeface="Heiti TC Light"/>
              </a:rPr>
              <a:t>(</a:t>
            </a:r>
            <a:r>
              <a:rPr lang="zh-TW" altLang="en-US" sz="2800" b="1" smtClean="0">
                <a:solidFill>
                  <a:srgbClr val="FF0000"/>
                </a:solidFill>
                <a:latin typeface="微軟正黑體" panose="020B0604030504040204" pitchFamily="34" charset="-120"/>
                <a:ea typeface="微軟正黑體" panose="020B0604030504040204" pitchFamily="34" charset="-120"/>
                <a:cs typeface="Heiti TC Light"/>
              </a:rPr>
              <a:t>陕西富平人</a:t>
            </a:r>
            <a:r>
              <a:rPr lang="en-US" altLang="zh-TW" sz="2800" b="1" smtClean="0">
                <a:solidFill>
                  <a:srgbClr val="FF0000"/>
                </a:solidFill>
                <a:latin typeface="微軟正黑體" panose="020B0604030504040204" pitchFamily="34" charset="-120"/>
                <a:ea typeface="微軟正黑體" panose="020B0604030504040204" pitchFamily="34" charset="-120"/>
                <a:cs typeface="Heiti TC Light"/>
              </a:rPr>
              <a:t>)</a:t>
            </a:r>
            <a:r>
              <a:rPr lang="zh-TW" altLang="en-US" sz="2000" smtClean="0">
                <a:latin typeface="微軟正黑體" panose="020B0604030504040204" pitchFamily="34" charset="-120"/>
                <a:ea typeface="微軟正黑體" panose="020B0604030504040204" pitchFamily="34" charset="-120"/>
                <a:cs typeface="Heiti TC Light"/>
              </a:rPr>
              <a:t>在会议上的讲话：</a:t>
            </a:r>
            <a:endParaRPr lang="en-US" altLang="zh-TW" sz="2000" dirty="0" smtClean="0">
              <a:latin typeface="微軟正黑體" panose="020B0604030504040204" pitchFamily="34" charset="-120"/>
              <a:ea typeface="微軟正黑體" panose="020B0604030504040204" pitchFamily="34" charset="-120"/>
              <a:cs typeface="Heiti TC Light"/>
            </a:endParaRPr>
          </a:p>
          <a:p>
            <a:r>
              <a:rPr lang="zh-TW" altLang="en-US" sz="2000" smtClean="0">
                <a:latin typeface="微軟正黑體" panose="020B0604030504040204" pitchFamily="34" charset="-120"/>
                <a:ea typeface="微軟正黑體" panose="020B0604030504040204" pitchFamily="34" charset="-120"/>
              </a:rPr>
              <a:t>「</a:t>
            </a:r>
            <a:r>
              <a:rPr lang="zh-TW" altLang="en-US" sz="2000" b="1" smtClean="0">
                <a:latin typeface="微軟正黑體" panose="020B0604030504040204" pitchFamily="34" charset="-120"/>
                <a:ea typeface="微軟正黑體" panose="020B0604030504040204" pitchFamily="34" charset="-120"/>
              </a:rPr>
              <a:t>实际上那些错误执行者，他也是有一本账的，</a:t>
            </a:r>
            <a:endParaRPr lang="en-US" altLang="zh-TW" sz="2000" b="1" dirty="0" smtClean="0">
              <a:latin typeface="微軟正黑體" panose="020B0604030504040204" pitchFamily="34" charset="-120"/>
              <a:ea typeface="微軟正黑體" panose="020B0604030504040204" pitchFamily="34" charset="-120"/>
            </a:endParaRPr>
          </a:p>
          <a:p>
            <a:r>
              <a:rPr lang="zh-TW" altLang="en-US" sz="2000" b="1" smtClean="0">
                <a:latin typeface="微軟正黑體" panose="020B0604030504040204" pitchFamily="34" charset="-120"/>
                <a:ea typeface="微軟正黑體" panose="020B0604030504040204" pitchFamily="34" charset="-120"/>
              </a:rPr>
              <a:t>这个帐是记在那儿的。一旦他出事了，这个帐全给你拉出来了。</a:t>
            </a:r>
            <a:endParaRPr lang="en-US" altLang="zh-TW" sz="2000" b="1" dirty="0" smtClean="0">
              <a:latin typeface="微軟正黑體" panose="020B0604030504040204" pitchFamily="34" charset="-120"/>
              <a:ea typeface="微軟正黑體" panose="020B0604030504040204" pitchFamily="34" charset="-120"/>
            </a:endParaRPr>
          </a:p>
          <a:p>
            <a:r>
              <a:rPr lang="zh-TW" altLang="en-US" sz="2000" b="1" u="sng" smtClean="0">
                <a:solidFill>
                  <a:srgbClr val="0000FF"/>
                </a:solidFill>
                <a:latin typeface="微軟正黑體" panose="020B0604030504040204" pitchFamily="34" charset="-120"/>
                <a:ea typeface="微軟正黑體" panose="020B0604030504040204" pitchFamily="34" charset="-120"/>
                <a:cs typeface="Heiti TC Light"/>
              </a:rPr>
              <a:t>别看你今天闹得欢，小心今后拉清单，这都得应验的。</a:t>
            </a:r>
            <a:endParaRPr lang="en-US" altLang="zh-TW" sz="2000" b="1" u="sng" dirty="0">
              <a:solidFill>
                <a:srgbClr val="0000FF"/>
              </a:solidFill>
              <a:latin typeface="微軟正黑體" panose="020B0604030504040204" pitchFamily="34" charset="-120"/>
              <a:ea typeface="微軟正黑體" panose="020B0604030504040204" pitchFamily="34" charset="-120"/>
              <a:cs typeface="Heiti TC Light"/>
            </a:endParaRPr>
          </a:p>
          <a:p>
            <a:r>
              <a:rPr lang="zh-TW" altLang="en-US" sz="2000" b="1" u="sng" smtClean="0">
                <a:solidFill>
                  <a:srgbClr val="0000FF"/>
                </a:solidFill>
                <a:latin typeface="微軟正黑體" panose="020B0604030504040204" pitchFamily="34" charset="-120"/>
                <a:ea typeface="微軟正黑體" panose="020B0604030504040204" pitchFamily="34" charset="-120"/>
                <a:cs typeface="Heiti TC Light"/>
              </a:rPr>
              <a:t>不要干这种事情。头上三尺有神明，一定要有敬畏之心。</a:t>
            </a:r>
            <a:r>
              <a:rPr lang="zh-TW" altLang="en-US" sz="2000" smtClean="0">
                <a:solidFill>
                  <a:srgbClr val="0070C0"/>
                </a:solidFill>
                <a:latin typeface="微軟正黑體" panose="020B0604030504040204" pitchFamily="34" charset="-120"/>
                <a:ea typeface="微軟正黑體" panose="020B0604030504040204" pitchFamily="34" charset="-120"/>
              </a:rPr>
              <a:t>」</a:t>
            </a:r>
            <a:endParaRPr lang="en-US" altLang="zh-TW" sz="2000" dirty="0">
              <a:solidFill>
                <a:srgbClr val="0070C0"/>
              </a:solidFill>
              <a:latin typeface="微軟正黑體" panose="020B0604030504040204" pitchFamily="34" charset="-120"/>
              <a:ea typeface="微軟正黑體" panose="020B0604030504040204" pitchFamily="34" charset="-120"/>
            </a:endParaRPr>
          </a:p>
          <a:p>
            <a:endParaRPr lang="en-US" altLang="zh-TW" sz="2000" dirty="0" smtClean="0">
              <a:latin typeface="微軟正黑體" panose="020B0604030504040204" pitchFamily="34" charset="-120"/>
              <a:ea typeface="微軟正黑體" panose="020B0604030504040204" pitchFamily="34" charset="-120"/>
              <a:cs typeface="Heiti TC Light"/>
            </a:endParaRPr>
          </a:p>
          <a:p>
            <a:r>
              <a:rPr lang="zh-TW" altLang="en-US" sz="2000" smtClean="0">
                <a:latin typeface="微軟正黑體" panose="020B0604030504040204" pitchFamily="34" charset="-120"/>
                <a:ea typeface="微軟正黑體" panose="020B0604030504040204" pitchFamily="34" charset="-120"/>
                <a:cs typeface="Heiti TC Light"/>
              </a:rPr>
              <a:t>习说法</a:t>
            </a:r>
            <a:r>
              <a:rPr lang="zh-TW" altLang="en-US" sz="2000" b="1" u="sng" smtClean="0">
                <a:solidFill>
                  <a:srgbClr val="0000FF"/>
                </a:solidFill>
                <a:latin typeface="微軟正黑體" panose="020B0604030504040204" pitchFamily="34" charset="-120"/>
                <a:ea typeface="微軟正黑體" panose="020B0604030504040204" pitchFamily="34" charset="-120"/>
                <a:cs typeface="Heiti TC Light"/>
              </a:rPr>
              <a:t>不同于以往中共的无神论，引发外界关注。</a:t>
            </a:r>
            <a:endParaRPr lang="en-US" altLang="zh-TW" sz="2000" b="1" u="sng" dirty="0">
              <a:solidFill>
                <a:srgbClr val="0000FF"/>
              </a:solidFill>
              <a:latin typeface="微軟正黑體" panose="020B0604030504040204" pitchFamily="34" charset="-120"/>
              <a:ea typeface="微軟正黑體" panose="020B0604030504040204" pitchFamily="34" charset="-120"/>
              <a:cs typeface="Heiti TC Light"/>
            </a:endParaRPr>
          </a:p>
        </p:txBody>
      </p:sp>
    </p:spTree>
    <p:extLst>
      <p:ext uri="{BB962C8B-B14F-4D97-AF65-F5344CB8AC3E}">
        <p14:creationId xmlns:p14="http://schemas.microsoft.com/office/powerpoint/2010/main" val="19713180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99792" y="1072680"/>
            <a:ext cx="6280375" cy="2677656"/>
          </a:xfrm>
          <a:prstGeom prst="rect">
            <a:avLst/>
          </a:prstGeom>
        </p:spPr>
        <p:txBody>
          <a:bodyPr wrap="square">
            <a:spAutoFit/>
          </a:bodyPr>
          <a:lstStyle/>
          <a:p>
            <a:r>
              <a:rPr lang="zh-CN" altLang="zh-TW" sz="2400" dirty="0" smtClean="0">
                <a:latin typeface="微軟正黑體" panose="020B0604030504040204" pitchFamily="34" charset="-120"/>
                <a:ea typeface="微軟正黑體" panose="020B0604030504040204" pitchFamily="34" charset="-120"/>
              </a:rPr>
              <a:t>反</a:t>
            </a:r>
            <a:r>
              <a:rPr lang="zh-CN" altLang="zh-TW" sz="2400" dirty="0">
                <a:latin typeface="微軟正黑體" panose="020B0604030504040204" pitchFamily="34" charset="-120"/>
                <a:ea typeface="微軟正黑體" panose="020B0604030504040204" pitchFamily="34" charset="-120"/>
              </a:rPr>
              <a:t>犹太人杂志《先锋报》</a:t>
            </a:r>
            <a:r>
              <a:rPr lang="zh-CN" altLang="zh-TW" sz="2400" dirty="0" smtClean="0">
                <a:latin typeface="微軟正黑體" panose="020B0604030504040204" pitchFamily="34" charset="-120"/>
                <a:ea typeface="微軟正黑體" panose="020B0604030504040204" pitchFamily="34" charset="-120"/>
              </a:rPr>
              <a:t>的</a:t>
            </a:r>
            <a:endParaRPr lang="en-US" altLang="zh-CN" sz="2400" dirty="0" smtClean="0">
              <a:latin typeface="微軟正黑體" panose="020B0604030504040204" pitchFamily="34" charset="-120"/>
              <a:ea typeface="微軟正黑體" panose="020B0604030504040204" pitchFamily="34" charset="-120"/>
            </a:endParaRPr>
          </a:p>
          <a:p>
            <a:r>
              <a:rPr lang="zh-CN" altLang="zh-TW" sz="2400" dirty="0" smtClean="0">
                <a:latin typeface="微軟正黑體" panose="020B0604030504040204" pitchFamily="34" charset="-120"/>
                <a:ea typeface="微軟正黑體" panose="020B0604030504040204" pitchFamily="34" charset="-120"/>
              </a:rPr>
              <a:t>主编</a:t>
            </a:r>
            <a:r>
              <a:rPr lang="zh-TW" altLang="en-US" sz="2400" b="1" dirty="0" smtClean="0">
                <a:solidFill>
                  <a:srgbClr val="0070C0"/>
                </a:solidFill>
                <a:latin typeface="微軟正黑體" panose="020B0604030504040204" pitchFamily="34" charset="-120"/>
                <a:ea typeface="微軟正黑體" panose="020B0604030504040204" pitchFamily="34" charset="-120"/>
              </a:rPr>
              <a:t>施特莱彻 </a:t>
            </a:r>
            <a:r>
              <a:rPr lang="en-US" altLang="zh-TW" sz="2400" dirty="0" smtClean="0">
                <a:latin typeface="微軟正黑體" panose="020B0604030504040204" pitchFamily="34" charset="-120"/>
                <a:ea typeface="微軟正黑體" panose="020B0604030504040204" pitchFamily="34" charset="-120"/>
              </a:rPr>
              <a:t>(</a:t>
            </a:r>
            <a:r>
              <a:rPr lang="en-US" altLang="zh-TW" sz="2400" dirty="0">
                <a:latin typeface="微軟正黑體" panose="020B0604030504040204" pitchFamily="34" charset="-120"/>
                <a:ea typeface="微軟正黑體" panose="020B0604030504040204" pitchFamily="34" charset="-120"/>
              </a:rPr>
              <a:t>Julius </a:t>
            </a:r>
            <a:r>
              <a:rPr lang="en-US" altLang="zh-TW" sz="2400" dirty="0" err="1">
                <a:latin typeface="微軟正黑體" panose="020B0604030504040204" pitchFamily="34" charset="-120"/>
                <a:ea typeface="微軟正黑體" panose="020B0604030504040204" pitchFamily="34" charset="-120"/>
              </a:rPr>
              <a:t>Streicher</a:t>
            </a:r>
            <a:r>
              <a:rPr lang="en-US" altLang="zh-TW" sz="2400" dirty="0">
                <a:latin typeface="微軟正黑體" panose="020B0604030504040204" pitchFamily="34" charset="-120"/>
                <a:ea typeface="微軟正黑體" panose="020B0604030504040204" pitchFamily="34" charset="-120"/>
              </a:rPr>
              <a:t>)</a:t>
            </a:r>
            <a:r>
              <a:rPr lang="zh-CN" altLang="zh-TW" sz="2400" dirty="0" smtClean="0">
                <a:latin typeface="微軟正黑體" panose="020B0604030504040204" pitchFamily="34" charset="-120"/>
                <a:ea typeface="微軟正黑體" panose="020B0604030504040204" pitchFamily="34" charset="-120"/>
              </a:rPr>
              <a:t>，</a:t>
            </a:r>
            <a:endParaRPr lang="en-US" altLang="zh-CN" sz="2400" dirty="0" smtClean="0">
              <a:latin typeface="微軟正黑體" panose="020B0604030504040204" pitchFamily="34" charset="-120"/>
              <a:ea typeface="微軟正黑體" panose="020B0604030504040204" pitchFamily="34" charset="-120"/>
            </a:endParaRPr>
          </a:p>
          <a:p>
            <a:r>
              <a:rPr lang="zh-CN" altLang="zh-TW" sz="2400" dirty="0" smtClean="0">
                <a:latin typeface="微軟正黑體" panose="020B0604030504040204" pitchFamily="34" charset="-120"/>
                <a:ea typeface="微軟正黑體" panose="020B0604030504040204" pitchFamily="34" charset="-120"/>
              </a:rPr>
              <a:t>频</a:t>
            </a:r>
            <a:r>
              <a:rPr lang="zh-CN" altLang="zh-TW" sz="2400" dirty="0">
                <a:latin typeface="微軟正黑體" panose="020B0604030504040204" pitchFamily="34" charset="-120"/>
                <a:ea typeface="微軟正黑體" panose="020B0604030504040204" pitchFamily="34" charset="-120"/>
              </a:rPr>
              <a:t>繁的利用报纸等媒体多次</a:t>
            </a:r>
            <a:r>
              <a:rPr lang="zh-CN" altLang="zh-TW" sz="2400" dirty="0">
                <a:solidFill>
                  <a:srgbClr val="C00000"/>
                </a:solidFill>
                <a:latin typeface="微軟正黑體" panose="020B0604030504040204" pitchFamily="34" charset="-120"/>
                <a:ea typeface="微軟正黑體" panose="020B0604030504040204" pitchFamily="34" charset="-120"/>
              </a:rPr>
              <a:t>煽动民众</a:t>
            </a:r>
            <a:r>
              <a:rPr lang="zh-CN" altLang="zh-TW" sz="2400" dirty="0" smtClean="0">
                <a:solidFill>
                  <a:srgbClr val="C00000"/>
                </a:solidFill>
                <a:latin typeface="微軟正黑體" panose="020B0604030504040204" pitchFamily="34" charset="-120"/>
                <a:ea typeface="微軟正黑體" panose="020B0604030504040204" pitchFamily="34" charset="-120"/>
              </a:rPr>
              <a:t>，</a:t>
            </a:r>
            <a:endParaRPr lang="en-US" altLang="zh-CN" sz="2400" dirty="0" smtClean="0">
              <a:solidFill>
                <a:srgbClr val="C00000"/>
              </a:solidFill>
              <a:latin typeface="微軟正黑體" panose="020B0604030504040204" pitchFamily="34" charset="-120"/>
              <a:ea typeface="微軟正黑體" panose="020B0604030504040204" pitchFamily="34" charset="-120"/>
            </a:endParaRPr>
          </a:p>
          <a:p>
            <a:r>
              <a:rPr lang="zh-CN" altLang="zh-TW" sz="2400" dirty="0" smtClean="0">
                <a:solidFill>
                  <a:srgbClr val="C00000"/>
                </a:solidFill>
                <a:latin typeface="微軟正黑體" panose="020B0604030504040204" pitchFamily="34" charset="-120"/>
                <a:ea typeface="微軟正黑體" panose="020B0604030504040204" pitchFamily="34" charset="-120"/>
              </a:rPr>
              <a:t>驱</a:t>
            </a:r>
            <a:r>
              <a:rPr lang="zh-CN" altLang="zh-TW" sz="2400" dirty="0">
                <a:solidFill>
                  <a:srgbClr val="C00000"/>
                </a:solidFill>
                <a:latin typeface="微軟正黑體" panose="020B0604030504040204" pitchFamily="34" charset="-120"/>
                <a:ea typeface="微軟正黑體" panose="020B0604030504040204" pitchFamily="34" charset="-120"/>
              </a:rPr>
              <a:t>逐攻击犹太人，鼓动极端民族主义</a:t>
            </a:r>
            <a:r>
              <a:rPr lang="zh-CN" altLang="zh-TW" sz="2400" dirty="0" smtClean="0">
                <a:latin typeface="微軟正黑體" panose="020B0604030504040204" pitchFamily="34" charset="-120"/>
                <a:ea typeface="微軟正黑體" panose="020B0604030504040204" pitchFamily="34" charset="-120"/>
              </a:rPr>
              <a:t>。</a:t>
            </a:r>
            <a:endParaRPr lang="en-US" altLang="zh-CN" sz="2400" dirty="0" smtClean="0">
              <a:latin typeface="微軟正黑體" panose="020B0604030504040204" pitchFamily="34" charset="-120"/>
              <a:ea typeface="微軟正黑體" panose="020B0604030504040204" pitchFamily="34" charset="-120"/>
            </a:endParaRPr>
          </a:p>
          <a:p>
            <a:endParaRPr lang="en-US" altLang="zh-TW" sz="2400" dirty="0">
              <a:latin typeface="微軟正黑體" panose="020B0604030504040204" pitchFamily="34" charset="-120"/>
              <a:ea typeface="微軟正黑體" panose="020B0604030504040204" pitchFamily="34" charset="-120"/>
            </a:endParaRPr>
          </a:p>
          <a:p>
            <a:r>
              <a:rPr lang="en-US" altLang="zh-TW" sz="2400" dirty="0" smtClean="0">
                <a:latin typeface="微軟正黑體" panose="020B0604030504040204" pitchFamily="34" charset="-120"/>
                <a:ea typeface="微軟正黑體" panose="020B0604030504040204" pitchFamily="34" charset="-120"/>
              </a:rPr>
              <a:t>1946</a:t>
            </a:r>
            <a:r>
              <a:rPr lang="zh-CN" altLang="zh-TW" sz="2400" dirty="0">
                <a:latin typeface="微軟正黑體" panose="020B0604030504040204" pitchFamily="34" charset="-120"/>
                <a:ea typeface="微軟正黑體" panose="020B0604030504040204" pitchFamily="34" charset="-120"/>
              </a:rPr>
              <a:t>年他被</a:t>
            </a:r>
            <a:r>
              <a:rPr lang="zh-CN" altLang="zh-TW" sz="2400" b="1" dirty="0">
                <a:solidFill>
                  <a:srgbClr val="0070C0"/>
                </a:solidFill>
                <a:latin typeface="微軟正黑體" panose="020B0604030504040204" pitchFamily="34" charset="-120"/>
                <a:ea typeface="微軟正黑體" panose="020B0604030504040204" pitchFamily="34" charset="-120"/>
              </a:rPr>
              <a:t>国际法庭</a:t>
            </a:r>
            <a:r>
              <a:rPr lang="zh-CN" altLang="zh-TW" sz="2400" dirty="0">
                <a:latin typeface="微軟正黑體" panose="020B0604030504040204" pitchFamily="34" charset="-120"/>
                <a:ea typeface="微軟正黑體" panose="020B0604030504040204" pitchFamily="34" charset="-120"/>
              </a:rPr>
              <a:t>判以</a:t>
            </a:r>
            <a:r>
              <a:rPr lang="zh-CN" altLang="zh-TW" sz="2400" b="1" dirty="0">
                <a:solidFill>
                  <a:srgbClr val="FF0000"/>
                </a:solidFill>
                <a:latin typeface="微軟正黑體" panose="020B0604030504040204" pitchFamily="34" charset="-120"/>
                <a:ea typeface="微軟正黑體" panose="020B0604030504040204" pitchFamily="34" charset="-120"/>
              </a:rPr>
              <a:t>反人类罪</a:t>
            </a:r>
            <a:r>
              <a:rPr lang="zh-CN" altLang="zh-TW" sz="2400" dirty="0" smtClean="0">
                <a:latin typeface="微軟正黑體" panose="020B0604030504040204" pitchFamily="34" charset="-120"/>
                <a:ea typeface="微軟正黑體" panose="020B0604030504040204" pitchFamily="34" charset="-120"/>
              </a:rPr>
              <a:t>并</a:t>
            </a:r>
            <a:endParaRPr lang="en-US" altLang="zh-CN" sz="2400" dirty="0" smtClean="0">
              <a:latin typeface="微軟正黑體" panose="020B0604030504040204" pitchFamily="34" charset="-120"/>
              <a:ea typeface="微軟正黑體" panose="020B0604030504040204" pitchFamily="34" charset="-120"/>
            </a:endParaRPr>
          </a:p>
          <a:p>
            <a:r>
              <a:rPr lang="zh-CN" altLang="zh-TW" sz="2400" dirty="0" smtClean="0">
                <a:latin typeface="微軟正黑體" panose="020B0604030504040204" pitchFamily="34" charset="-120"/>
                <a:ea typeface="微軟正黑體" panose="020B0604030504040204" pitchFamily="34" charset="-120"/>
              </a:rPr>
              <a:t>处</a:t>
            </a:r>
            <a:r>
              <a:rPr lang="zh-CN" altLang="zh-TW" sz="2400" dirty="0">
                <a:latin typeface="微軟正黑體" panose="020B0604030504040204" pitchFamily="34" charset="-120"/>
                <a:ea typeface="微軟正黑體" panose="020B0604030504040204" pitchFamily="34" charset="-120"/>
              </a:rPr>
              <a:t>以</a:t>
            </a:r>
            <a:r>
              <a:rPr lang="zh-CN" altLang="zh-TW" sz="2400" b="1" dirty="0">
                <a:solidFill>
                  <a:srgbClr val="FF0000"/>
                </a:solidFill>
                <a:latin typeface="微軟正黑體" panose="020B0604030504040204" pitchFamily="34" charset="-120"/>
                <a:ea typeface="微軟正黑體" panose="020B0604030504040204" pitchFamily="34" charset="-120"/>
              </a:rPr>
              <a:t>绞刑</a:t>
            </a:r>
            <a:r>
              <a:rPr lang="zh-CN" altLang="zh-TW" sz="2400" dirty="0">
                <a:latin typeface="微軟正黑體" panose="020B0604030504040204" pitchFamily="34" charset="-120"/>
                <a:ea typeface="微軟正黑體" panose="020B0604030504040204" pitchFamily="34" charset="-120"/>
              </a:rPr>
              <a:t>。</a:t>
            </a:r>
            <a:endParaRPr lang="zh-TW" altLang="zh-TW" sz="2400" dirty="0">
              <a:latin typeface="微軟正黑體" panose="020B0604030504040204" pitchFamily="34" charset="-120"/>
              <a:ea typeface="微軟正黑體" panose="020B0604030504040204" pitchFamily="34" charset="-120"/>
            </a:endParaRPr>
          </a:p>
        </p:txBody>
      </p:sp>
      <p:sp>
        <p:nvSpPr>
          <p:cNvPr id="3" name="矩形"/>
          <p:cNvSpPr/>
          <p:nvPr/>
        </p:nvSpPr>
        <p:spPr>
          <a:xfrm>
            <a:off x="13400" y="0"/>
            <a:ext cx="9130602" cy="836718"/>
          </a:xfrm>
          <a:prstGeom prst="rect">
            <a:avLst/>
          </a:prstGeom>
          <a:solidFill>
            <a:srgbClr val="000000"/>
          </a:solidFill>
          <a:ln w="12700" cap="flat">
            <a:noFill/>
            <a:miter lim="400000"/>
          </a:ln>
          <a:effectLst/>
        </p:spPr>
        <p:txBody>
          <a:bodyPr wrap="square" lIns="45719" tIns="45719" rIns="45719" bIns="45719" numCol="1" anchor="ctr">
            <a:noAutofit/>
          </a:bodyPr>
          <a:lstStyle/>
          <a:p>
            <a:pPr>
              <a:defRPr sz="3200" b="1">
                <a:solidFill>
                  <a:srgbClr val="FFFFFF"/>
                </a:solidFill>
                <a:latin typeface="微軟正黑體"/>
                <a:ea typeface="微軟正黑體"/>
                <a:cs typeface="微軟正黑體"/>
                <a:sym typeface="微軟正黑體"/>
              </a:defRPr>
            </a:pPr>
            <a:r>
              <a:rPr lang="zh-TW" altLang="en-US" dirty="0" smtClean="0"/>
              <a:t>   </a:t>
            </a:r>
            <a:r>
              <a:rPr lang="en-US" altLang="zh-TW" dirty="0" smtClean="0"/>
              <a:t>7. </a:t>
            </a:r>
            <a:r>
              <a:rPr lang="zh-TW" altLang="en-US" dirty="0" smtClean="0"/>
              <a:t>「仇恨宣传者」的下场</a:t>
            </a:r>
            <a:r>
              <a:rPr lang="en-US" altLang="zh-TW" dirty="0" smtClean="0"/>
              <a:t>-</a:t>
            </a:r>
            <a:r>
              <a:rPr lang="zh-TW" altLang="en-US" dirty="0" smtClean="0"/>
              <a:t>绞刑</a:t>
            </a:r>
            <a:endParaRPr dirty="0"/>
          </a:p>
        </p:txBody>
      </p:sp>
      <p:sp>
        <p:nvSpPr>
          <p:cNvPr id="4" name="矩形 3"/>
          <p:cNvSpPr/>
          <p:nvPr/>
        </p:nvSpPr>
        <p:spPr>
          <a:xfrm>
            <a:off x="179512" y="4077072"/>
            <a:ext cx="8568952" cy="2554545"/>
          </a:xfrm>
          <a:prstGeom prst="rect">
            <a:avLst/>
          </a:prstGeom>
        </p:spPr>
        <p:txBody>
          <a:bodyPr wrap="square">
            <a:spAutoFit/>
          </a:bodyPr>
          <a:lstStyle/>
          <a:p>
            <a:r>
              <a:rPr lang="zh-TW" altLang="en-US" sz="2000" smtClean="0">
                <a:latin typeface="微軟正黑體" panose="020B0604030504040204" pitchFamily="34" charset="-120"/>
                <a:ea typeface="微軟正黑體" panose="020B0604030504040204" pitchFamily="34" charset="-120"/>
              </a:rPr>
              <a:t>国际社会高度重视「仇恨宣传」，它比其它任何罪行都重大和影响深远，是人类面临的最主要危险之一。</a:t>
            </a:r>
            <a:r>
              <a:rPr lang="zh-CN" altLang="zh-TW" sz="2000" dirty="0">
                <a:latin typeface="微軟正黑體" panose="020B0604030504040204" pitchFamily="34" charset="-120"/>
                <a:ea typeface="微軟正黑體" panose="020B0604030504040204" pitchFamily="34" charset="-120"/>
              </a:rPr>
              <a:t>仇恨宣传的煽动者都被国际法庭判以重刑</a:t>
            </a:r>
            <a:r>
              <a:rPr lang="zh-CN" altLang="zh-TW" sz="2000" dirty="0" smtClean="0">
                <a:latin typeface="微軟正黑體" panose="020B0604030504040204" pitchFamily="34" charset="-120"/>
                <a:ea typeface="微軟正黑體" panose="020B0604030504040204" pitchFamily="34" charset="-120"/>
              </a:rPr>
              <a:t>。</a:t>
            </a:r>
            <a:endParaRPr lang="en-US" altLang="zh-CN" sz="2000" dirty="0" smtClean="0">
              <a:latin typeface="微軟正黑體" panose="020B0604030504040204" pitchFamily="34" charset="-120"/>
              <a:ea typeface="微軟正黑體" panose="020B0604030504040204" pitchFamily="34" charset="-120"/>
            </a:endParaRPr>
          </a:p>
          <a:p>
            <a:endParaRPr lang="en-US" altLang="zh-TW" sz="2000" dirty="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国际法庭有这么一段陈述：</a:t>
            </a:r>
            <a:r>
              <a:rPr lang="zh-TW" altLang="en-US" sz="2000" u="sng" smtClean="0">
                <a:solidFill>
                  <a:schemeClr val="accent6">
                    <a:lumMod val="50000"/>
                  </a:schemeClr>
                </a:solidFill>
                <a:latin typeface="微軟正黑體" panose="020B0604030504040204" pitchFamily="34" charset="-120"/>
                <a:ea typeface="微軟正黑體" panose="020B0604030504040204" pitchFamily="34" charset="-120"/>
              </a:rPr>
              <a:t>“其他任何被告造成的苦难都可随其被捕而停止，而</a:t>
            </a:r>
            <a:r>
              <a:rPr lang="zh-TW" altLang="en-US" sz="2000" u="sng" smtClean="0">
                <a:solidFill>
                  <a:srgbClr val="0070C0"/>
                </a:solidFill>
                <a:latin typeface="微軟正黑體" panose="020B0604030504040204" pitchFamily="34" charset="-120"/>
                <a:ea typeface="微軟正黑體" panose="020B0604030504040204" pitchFamily="34" charset="-120"/>
              </a:rPr>
              <a:t>施特莱彻</a:t>
            </a:r>
            <a:r>
              <a:rPr lang="zh-TW" altLang="en-US" sz="2000" u="sng" smtClean="0">
                <a:solidFill>
                  <a:schemeClr val="accent6">
                    <a:lumMod val="50000"/>
                  </a:schemeClr>
                </a:solidFill>
                <a:latin typeface="微軟正黑體" panose="020B0604030504040204" pitchFamily="34" charset="-120"/>
                <a:ea typeface="微軟正黑體" panose="020B0604030504040204" pitchFamily="34" charset="-120"/>
              </a:rPr>
              <a:t>罪行的影响，是他那打入成千上万人的头脑中的毒害</a:t>
            </a:r>
            <a:r>
              <a:rPr lang="en-US" altLang="zh-TW" sz="2000" u="sng" smtClean="0">
                <a:solidFill>
                  <a:schemeClr val="accent6">
                    <a:lumMod val="50000"/>
                  </a:schemeClr>
                </a:solidFill>
                <a:latin typeface="微軟正黑體" panose="020B0604030504040204" pitchFamily="34" charset="-120"/>
                <a:ea typeface="微軟正黑體" panose="020B0604030504040204" pitchFamily="34" charset="-120"/>
              </a:rPr>
              <a:t>——</a:t>
            </a:r>
            <a:r>
              <a:rPr lang="zh-TW" altLang="en-US" sz="2000" u="sng" smtClean="0">
                <a:solidFill>
                  <a:schemeClr val="accent6">
                    <a:lumMod val="50000"/>
                  </a:schemeClr>
                </a:solidFill>
                <a:latin typeface="微軟正黑體" panose="020B0604030504040204" pitchFamily="34" charset="-120"/>
                <a:ea typeface="微軟正黑體" panose="020B0604030504040204" pitchFamily="34" charset="-120"/>
              </a:rPr>
              <a:t>他留下的遗产是一个因他而起的、被仇恨、虐待狂、谋杀和扭曲毒害的国家。</a:t>
            </a:r>
            <a:r>
              <a:rPr lang="zh-TW" altLang="en-US" sz="2000" smtClean="0">
                <a:latin typeface="微軟正黑體" panose="020B0604030504040204" pitchFamily="34" charset="-120"/>
                <a:ea typeface="微軟正黑體" panose="020B0604030504040204" pitchFamily="34" charset="-120"/>
              </a:rPr>
              <a:t>”他的罪行比一线直接参与杀害犹太人的纳粹罪犯还要可怕。</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施特莱彻最终被以反人类罪处以绞刑。</a:t>
            </a:r>
            <a:endParaRPr lang="zh-TW" altLang="en-US" sz="2000" dirty="0">
              <a:latin typeface="微軟正黑體" panose="020B0604030504040204" pitchFamily="34" charset="-120"/>
              <a:ea typeface="微軟正黑體" panose="020B0604030504040204" pitchFamily="34" charset="-120"/>
            </a:endParaRPr>
          </a:p>
        </p:txBody>
      </p:sp>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3456" t="15339" r="50000" b="18082"/>
          <a:stretch/>
        </p:blipFill>
        <p:spPr bwMode="auto">
          <a:xfrm>
            <a:off x="323528" y="1067327"/>
            <a:ext cx="2021074" cy="2851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59695288"/>
      </p:ext>
    </p:extLst>
  </p:cSld>
  <p:clrMapOvr>
    <a:masterClrMapping/>
  </p:clrMapOvr>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7590</TotalTime>
  <Words>4855</Words>
  <Application>Microsoft Office PowerPoint</Application>
  <PresentationFormat>如螢幕大小 (4:3)</PresentationFormat>
  <Paragraphs>330</Paragraphs>
  <Slides>27</Slides>
  <Notes>10</Notes>
  <HiddenSlides>0</HiddenSlides>
  <MMClips>0</MMClips>
  <ScaleCrop>false</ScaleCrop>
  <HeadingPairs>
    <vt:vector size="4" baseType="variant">
      <vt:variant>
        <vt:lpstr>佈景主題</vt:lpstr>
      </vt:variant>
      <vt:variant>
        <vt:i4>1</vt:i4>
      </vt:variant>
      <vt:variant>
        <vt:lpstr>投影片標題</vt:lpstr>
      </vt:variant>
      <vt:variant>
        <vt:i4>27</vt:i4>
      </vt:variant>
    </vt:vector>
  </HeadingPairs>
  <TitlesOfParts>
    <vt:vector size="28" baseType="lpstr">
      <vt:lpstr>Office 佈景主題</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Windows 使用者</dc:creator>
  <cp:lastModifiedBy>Windows 使用者</cp:lastModifiedBy>
  <cp:revision>242</cp:revision>
  <dcterms:created xsi:type="dcterms:W3CDTF">2017-07-01T07:48:25Z</dcterms:created>
  <dcterms:modified xsi:type="dcterms:W3CDTF">2017-09-15T15:44:50Z</dcterms:modified>
</cp:coreProperties>
</file>