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7" r:id="rId2"/>
    <p:sldId id="267" r:id="rId3"/>
    <p:sldId id="266" r:id="rId4"/>
    <p:sldId id="287" r:id="rId5"/>
    <p:sldId id="288" r:id="rId6"/>
    <p:sldId id="260" r:id="rId7"/>
    <p:sldId id="262" r:id="rId8"/>
    <p:sldId id="263" r:id="rId9"/>
    <p:sldId id="264" r:id="rId10"/>
    <p:sldId id="268" r:id="rId11"/>
    <p:sldId id="279" r:id="rId12"/>
    <p:sldId id="280" r:id="rId13"/>
    <p:sldId id="271" r:id="rId14"/>
    <p:sldId id="274" r:id="rId15"/>
    <p:sldId id="275" r:id="rId16"/>
    <p:sldId id="277" r:id="rId17"/>
    <p:sldId id="286" r:id="rId18"/>
    <p:sldId id="281" r:id="rId19"/>
    <p:sldId id="272" r:id="rId20"/>
    <p:sldId id="278" r:id="rId21"/>
    <p:sldId id="273" r:id="rId22"/>
    <p:sldId id="282" r:id="rId23"/>
    <p:sldId id="284" r:id="rId24"/>
  </p:sldIdLst>
  <p:sldSz cx="9144000" cy="6858000" type="screen4x3"/>
  <p:notesSz cx="6858000" cy="9144000"/>
  <p:defaultTextStyle>
    <a:defPPr>
      <a:defRPr lang="zh-TW"/>
    </a:defPPr>
    <a:lvl1pPr algn="l" rtl="0" fontAlgn="base">
      <a:spcBef>
        <a:spcPct val="0"/>
      </a:spcBef>
      <a:spcAft>
        <a:spcPct val="0"/>
      </a:spcAft>
      <a:defRPr kumimoji="1" kern="1200">
        <a:solidFill>
          <a:schemeClr val="tx1"/>
        </a:solidFill>
        <a:latin typeface="Calibri" pitchFamily="34" charset="0"/>
        <a:ea typeface="新細明體" charset="-120"/>
        <a:cs typeface="+mn-cs"/>
      </a:defRPr>
    </a:lvl1pPr>
    <a:lvl2pPr marL="457200" algn="l" rtl="0" fontAlgn="base">
      <a:spcBef>
        <a:spcPct val="0"/>
      </a:spcBef>
      <a:spcAft>
        <a:spcPct val="0"/>
      </a:spcAft>
      <a:defRPr kumimoji="1" kern="1200">
        <a:solidFill>
          <a:schemeClr val="tx1"/>
        </a:solidFill>
        <a:latin typeface="Calibri" pitchFamily="34" charset="0"/>
        <a:ea typeface="新細明體" charset="-120"/>
        <a:cs typeface="+mn-cs"/>
      </a:defRPr>
    </a:lvl2pPr>
    <a:lvl3pPr marL="914400" algn="l" rtl="0" fontAlgn="base">
      <a:spcBef>
        <a:spcPct val="0"/>
      </a:spcBef>
      <a:spcAft>
        <a:spcPct val="0"/>
      </a:spcAft>
      <a:defRPr kumimoji="1" kern="1200">
        <a:solidFill>
          <a:schemeClr val="tx1"/>
        </a:solidFill>
        <a:latin typeface="Calibri" pitchFamily="34" charset="0"/>
        <a:ea typeface="新細明體" charset="-120"/>
        <a:cs typeface="+mn-cs"/>
      </a:defRPr>
    </a:lvl3pPr>
    <a:lvl4pPr marL="1371600" algn="l" rtl="0" fontAlgn="base">
      <a:spcBef>
        <a:spcPct val="0"/>
      </a:spcBef>
      <a:spcAft>
        <a:spcPct val="0"/>
      </a:spcAft>
      <a:defRPr kumimoji="1" kern="1200">
        <a:solidFill>
          <a:schemeClr val="tx1"/>
        </a:solidFill>
        <a:latin typeface="Calibri" pitchFamily="34" charset="0"/>
        <a:ea typeface="新細明體" charset="-120"/>
        <a:cs typeface="+mn-cs"/>
      </a:defRPr>
    </a:lvl4pPr>
    <a:lvl5pPr marL="1828800" algn="l" rtl="0" fontAlgn="base">
      <a:spcBef>
        <a:spcPct val="0"/>
      </a:spcBef>
      <a:spcAft>
        <a:spcPct val="0"/>
      </a:spcAft>
      <a:defRPr kumimoji="1" kern="1200">
        <a:solidFill>
          <a:schemeClr val="tx1"/>
        </a:solidFill>
        <a:latin typeface="Calibri" pitchFamily="34" charset="0"/>
        <a:ea typeface="新細明體" charset="-120"/>
        <a:cs typeface="+mn-cs"/>
      </a:defRPr>
    </a:lvl5pPr>
    <a:lvl6pPr marL="2286000" algn="l" defTabSz="914400" rtl="0" eaLnBrk="1" latinLnBrk="0" hangingPunct="1">
      <a:defRPr kumimoji="1" kern="1200">
        <a:solidFill>
          <a:schemeClr val="tx1"/>
        </a:solidFill>
        <a:latin typeface="Calibri" pitchFamily="34" charset="0"/>
        <a:ea typeface="新細明體" charset="-120"/>
        <a:cs typeface="+mn-cs"/>
      </a:defRPr>
    </a:lvl6pPr>
    <a:lvl7pPr marL="2743200" algn="l" defTabSz="914400" rtl="0" eaLnBrk="1" latinLnBrk="0" hangingPunct="1">
      <a:defRPr kumimoji="1" kern="1200">
        <a:solidFill>
          <a:schemeClr val="tx1"/>
        </a:solidFill>
        <a:latin typeface="Calibri" pitchFamily="34" charset="0"/>
        <a:ea typeface="新細明體" charset="-120"/>
        <a:cs typeface="+mn-cs"/>
      </a:defRPr>
    </a:lvl7pPr>
    <a:lvl8pPr marL="3200400" algn="l" defTabSz="914400" rtl="0" eaLnBrk="1" latinLnBrk="0" hangingPunct="1">
      <a:defRPr kumimoji="1" kern="1200">
        <a:solidFill>
          <a:schemeClr val="tx1"/>
        </a:solidFill>
        <a:latin typeface="Calibri" pitchFamily="34" charset="0"/>
        <a:ea typeface="新細明體" charset="-120"/>
        <a:cs typeface="+mn-cs"/>
      </a:defRPr>
    </a:lvl8pPr>
    <a:lvl9pPr marL="3657600" algn="l" defTabSz="914400" rtl="0" eaLnBrk="1" latinLnBrk="0" hangingPunct="1">
      <a:defRPr kumimoji="1" kern="1200">
        <a:solidFill>
          <a:schemeClr val="tx1"/>
        </a:solidFill>
        <a:latin typeface="Calibri" pitchFamily="34" charset="0"/>
        <a:ea typeface="新細明體"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240" autoAdjust="0"/>
  </p:normalViewPr>
  <p:slideViewPr>
    <p:cSldViewPr>
      <p:cViewPr varScale="1">
        <p:scale>
          <a:sx n="96" d="100"/>
          <a:sy n="96" d="100"/>
        </p:scale>
        <p:origin x="-41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kumimoji="0" sz="1200">
                <a:latin typeface="+mn-lt"/>
                <a:ea typeface="+mn-ea"/>
              </a:defRPr>
            </a:lvl1pPr>
          </a:lstStyle>
          <a:p>
            <a:pPr>
              <a:defRPr/>
            </a:pPr>
            <a:fld id="{EFBBA755-FB71-4968-A548-3430FA599C96}" type="datetimeFigureOut">
              <a:rPr lang="zh-TW" altLang="en-US"/>
              <a:pPr>
                <a:defRPr/>
              </a:pPr>
              <a:t>2017/7/4</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kumimoji="0" sz="12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kumimoji="0" sz="1200">
                <a:latin typeface="+mn-lt"/>
                <a:ea typeface="+mn-ea"/>
              </a:defRPr>
            </a:lvl1pPr>
          </a:lstStyle>
          <a:p>
            <a:pPr>
              <a:defRPr/>
            </a:pPr>
            <a:fld id="{5AA82922-26F1-4A59-B57B-2B06864A0983}"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globalrescue.hopto.org/unproj/china/detailch.jsp?qid=138116"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0482"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en-US" smtClean="0"/>
          </a:p>
        </p:txBody>
      </p:sp>
      <p:sp>
        <p:nvSpPr>
          <p:cNvPr id="2048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899B562-6FFB-4789-9420-1FFD3834D1EB}" type="slidenum">
              <a:rPr lang="zh-TW" altLang="en-US" smtClean="0"/>
              <a:pPr fontAlgn="base">
                <a:spcBef>
                  <a:spcPct val="0"/>
                </a:spcBef>
                <a:spcAft>
                  <a:spcPct val="0"/>
                </a:spcAft>
              </a:pPr>
              <a:t>6</a:t>
            </a:fld>
            <a:endParaRPr lang="zh-TW"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5602"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TW" altLang="en-US" smtClean="0"/>
              <a:t>境內最大的河流為錢塘江，因江流曲折，稱之江，又稱浙江為浙江，</a:t>
            </a:r>
          </a:p>
        </p:txBody>
      </p:sp>
      <p:sp>
        <p:nvSpPr>
          <p:cNvPr id="2560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61ABB3A-2A4B-402D-98DE-62D711BF5C25}" type="slidenum">
              <a:rPr lang="zh-TW" altLang="en-US" smtClean="0"/>
              <a:pPr fontAlgn="base">
                <a:spcBef>
                  <a:spcPct val="0"/>
                </a:spcBef>
                <a:spcAft>
                  <a:spcPct val="0"/>
                </a:spcAft>
              </a:pPr>
              <a:t>10</a:t>
            </a:fld>
            <a:endParaRPr lang="zh-TW"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7650"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en-US" smtClean="0"/>
          </a:p>
        </p:txBody>
      </p:sp>
      <p:sp>
        <p:nvSpPr>
          <p:cNvPr id="27651"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788B5D3-8BDB-4EA5-AB69-F75A41A6FED2}" type="slidenum">
              <a:rPr lang="zh-TW" altLang="en-US" smtClean="0"/>
              <a:pPr fontAlgn="base">
                <a:spcBef>
                  <a:spcPct val="0"/>
                </a:spcBef>
                <a:spcAft>
                  <a:spcPct val="0"/>
                </a:spcAft>
              </a:pPr>
              <a:t>11</a:t>
            </a:fld>
            <a:endParaRPr lang="zh-TW"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9698"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TW" altLang="en-US" smtClean="0"/>
              <a:t>天津</a:t>
            </a:r>
            <a:r>
              <a:rPr lang="en-US" altLang="zh-TW" b="1" smtClean="0">
                <a:solidFill>
                  <a:srgbClr val="FF0000"/>
                </a:solidFill>
                <a:latin typeface="微軟正黑體" pitchFamily="34" charset="-120"/>
                <a:ea typeface="微軟正黑體" pitchFamily="34" charset="-120"/>
              </a:rPr>
              <a:t>13</a:t>
            </a:r>
            <a:r>
              <a:rPr lang="zh-TW" altLang="en-US" b="1" smtClean="0">
                <a:solidFill>
                  <a:srgbClr val="FF0000"/>
                </a:solidFill>
                <a:latin typeface="微軟正黑體" pitchFamily="34" charset="-120"/>
                <a:ea typeface="微軟正黑體" pitchFamily="34" charset="-120"/>
              </a:rPr>
              <a:t>家</a:t>
            </a:r>
            <a:r>
              <a:rPr lang="zh-TW" altLang="en-US" b="1" smtClean="0">
                <a:solidFill>
                  <a:srgbClr val="0070C0"/>
                </a:solidFill>
                <a:latin typeface="微軟正黑體" pitchFamily="34" charset="-120"/>
                <a:ea typeface="微軟正黑體" pitchFamily="34" charset="-120"/>
              </a:rPr>
              <a:t>醫院、</a:t>
            </a:r>
            <a:r>
              <a:rPr lang="en-US" altLang="zh-TW" b="1" smtClean="0">
                <a:solidFill>
                  <a:srgbClr val="FF0000"/>
                </a:solidFill>
                <a:latin typeface="微軟正黑體" pitchFamily="34" charset="-120"/>
                <a:ea typeface="微軟正黑體" pitchFamily="34" charset="-120"/>
              </a:rPr>
              <a:t>187</a:t>
            </a:r>
            <a:r>
              <a:rPr lang="zh-TW" altLang="en-US" b="1" smtClean="0">
                <a:solidFill>
                  <a:srgbClr val="FF0000"/>
                </a:solidFill>
                <a:latin typeface="微軟正黑體" pitchFamily="34" charset="-120"/>
                <a:ea typeface="微軟正黑體" pitchFamily="34" charset="-120"/>
              </a:rPr>
              <a:t>名</a:t>
            </a:r>
            <a:r>
              <a:rPr lang="zh-TW" altLang="en-US" b="1" smtClean="0">
                <a:solidFill>
                  <a:srgbClr val="0070C0"/>
                </a:solidFill>
                <a:latin typeface="微軟正黑體" pitchFamily="34" charset="-120"/>
                <a:ea typeface="微軟正黑體" pitchFamily="34" charset="-120"/>
              </a:rPr>
              <a:t>醫務人員</a:t>
            </a:r>
            <a:endParaRPr lang="zh-TW" altLang="en-US" smtClean="0"/>
          </a:p>
        </p:txBody>
      </p:sp>
      <p:sp>
        <p:nvSpPr>
          <p:cNvPr id="2969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9C2E3FD-C51B-4C78-A2B0-9701E3C006AF}" type="slidenum">
              <a:rPr lang="zh-TW" altLang="en-US" smtClean="0"/>
              <a:pPr fontAlgn="base">
                <a:spcBef>
                  <a:spcPct val="0"/>
                </a:spcBef>
                <a:spcAft>
                  <a:spcPct val="0"/>
                </a:spcAft>
              </a:pPr>
              <a:t>12</a:t>
            </a:fld>
            <a:endParaRPr lang="zh-TW"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32770"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TW" smtClean="0"/>
              <a:t>2.</a:t>
            </a:r>
            <a:r>
              <a:rPr lang="zh-CN" altLang="zh-TW" smtClean="0"/>
              <a:t>【营救】浙江省丽水市缙云县法轮功学员赵勇岳</a:t>
            </a:r>
            <a:r>
              <a:rPr lang="zh-TW" altLang="en-US" smtClean="0"/>
              <a:t>   </a:t>
            </a:r>
            <a:r>
              <a:rPr lang="en-US" altLang="zh-TW" u="sng" smtClean="0">
                <a:hlinkClick r:id="rId3"/>
              </a:rPr>
              <a:t>http://globalrescue.hopto.org/unproj/china/detailch.jsp?qid=138116</a:t>
            </a:r>
            <a:endParaRPr lang="zh-TW" altLang="zh-TW" smtClean="0"/>
          </a:p>
          <a:p>
            <a:pPr eaLnBrk="1" hangingPunct="1">
              <a:spcBef>
                <a:spcPct val="0"/>
              </a:spcBef>
            </a:pPr>
            <a:endParaRPr lang="zh-TW" altLang="en-US" smtClean="0"/>
          </a:p>
        </p:txBody>
      </p:sp>
      <p:sp>
        <p:nvSpPr>
          <p:cNvPr id="32771"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4803A4-0951-424B-8EB4-ADECF12F3A75}" type="slidenum">
              <a:rPr lang="zh-TW" altLang="en-US" smtClean="0"/>
              <a:pPr fontAlgn="base">
                <a:spcBef>
                  <a:spcPct val="0"/>
                </a:spcBef>
                <a:spcAft>
                  <a:spcPct val="0"/>
                </a:spcAft>
              </a:pPr>
              <a:t>14</a:t>
            </a:fld>
            <a:endParaRPr lang="zh-TW"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34818"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TW" altLang="en-US" smtClean="0"/>
              <a:t>舉報人及其近親屬因遭受打擊報復受到嚴重人身傷害或者重大財產損失的，協調有關部門依照規定予以救助。</a:t>
            </a:r>
          </a:p>
        </p:txBody>
      </p:sp>
      <p:sp>
        <p:nvSpPr>
          <p:cNvPr id="3481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F639599-048D-488C-A241-5B8493F7D088}" type="slidenum">
              <a:rPr lang="zh-TW" altLang="en-US" smtClean="0"/>
              <a:pPr fontAlgn="base">
                <a:spcBef>
                  <a:spcPct val="0"/>
                </a:spcBef>
                <a:spcAft>
                  <a:spcPct val="0"/>
                </a:spcAft>
              </a:pPr>
              <a:t>15</a:t>
            </a:fld>
            <a:endParaRPr lang="zh-TW"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lvl1pPr>
              <a:defRPr/>
            </a:lvl1pPr>
          </a:lstStyle>
          <a:p>
            <a:pPr>
              <a:defRPr/>
            </a:pPr>
            <a:fld id="{DF9B29BF-605F-480E-8864-03341CBB7BF7}"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F1D82A7F-90D6-45E2-B26E-3C66571B1E5F}" type="slidenum">
              <a:rPr lang="zh-TW" altLang="en-US"/>
              <a:pPr>
                <a:defRPr/>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0FB2A300-9700-4130-BF7D-EA23A72A23D2}"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6A2620AA-9F54-4D4B-946A-4E9B37127CFC}" type="slidenum">
              <a:rPr lang="zh-TW" altLang="en-US"/>
              <a:pPr>
                <a:defRPr/>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820674DF-3F21-4639-98E7-C0E480142723}"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3CC4632C-7234-490A-BB43-1B6B1168E98B}" type="slidenum">
              <a:rPr lang="zh-TW" altLang="en-US"/>
              <a:pPr>
                <a:defRPr/>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2DFCB4FE-1F26-4EEA-8FE3-D2A6B1F42C3F}"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64638ED9-8DC8-4DAA-9734-D493CD7F1247}" type="slidenum">
              <a:rPr lang="zh-TW" altLang="en-US"/>
              <a:pPr>
                <a:defRPr/>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lvl1pPr>
              <a:defRPr/>
            </a:lvl1pPr>
          </a:lstStyle>
          <a:p>
            <a:pPr>
              <a:defRPr/>
            </a:pPr>
            <a:fld id="{AF1BE2AC-0EFA-4543-82D8-0408AEBB1407}"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3FCBCC1C-D6F0-4D1A-A9D8-334BA4C88441}" type="slidenum">
              <a:rPr lang="zh-TW" altLang="en-US"/>
              <a:pPr>
                <a:defRPr/>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3"/>
          <p:cNvSpPr>
            <a:spLocks noGrp="1"/>
          </p:cNvSpPr>
          <p:nvPr>
            <p:ph type="dt" sz="half" idx="10"/>
          </p:nvPr>
        </p:nvSpPr>
        <p:spPr/>
        <p:txBody>
          <a:bodyPr/>
          <a:lstStyle>
            <a:lvl1pPr>
              <a:defRPr/>
            </a:lvl1pPr>
          </a:lstStyle>
          <a:p>
            <a:pPr>
              <a:defRPr/>
            </a:pPr>
            <a:fld id="{122BCA2D-A8F7-4911-A0B4-B308B150CC91}" type="datetimeFigureOut">
              <a:rPr lang="zh-TW" altLang="en-US"/>
              <a:pPr>
                <a:defRPr/>
              </a:pPr>
              <a:t>2017/7/4</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AD4B5A26-541D-46E7-B6C3-996782369D84}" type="slidenum">
              <a:rPr lang="zh-TW" altLang="en-US"/>
              <a:pPr>
                <a:defRPr/>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3"/>
          <p:cNvSpPr>
            <a:spLocks noGrp="1"/>
          </p:cNvSpPr>
          <p:nvPr>
            <p:ph type="dt" sz="half" idx="10"/>
          </p:nvPr>
        </p:nvSpPr>
        <p:spPr/>
        <p:txBody>
          <a:bodyPr/>
          <a:lstStyle>
            <a:lvl1pPr>
              <a:defRPr/>
            </a:lvl1pPr>
          </a:lstStyle>
          <a:p>
            <a:pPr>
              <a:defRPr/>
            </a:pPr>
            <a:fld id="{CFC5B218-D2FF-440D-B45F-380E5AA6DBED}" type="datetimeFigureOut">
              <a:rPr lang="zh-TW" altLang="en-US"/>
              <a:pPr>
                <a:defRPr/>
              </a:pPr>
              <a:t>2017/7/4</a:t>
            </a:fld>
            <a:endParaRPr lang="zh-TW" altLang="en-US"/>
          </a:p>
        </p:txBody>
      </p:sp>
      <p:sp>
        <p:nvSpPr>
          <p:cNvPr id="8" name="頁尾版面配置區 4"/>
          <p:cNvSpPr>
            <a:spLocks noGrp="1"/>
          </p:cNvSpPr>
          <p:nvPr>
            <p:ph type="ftr" sz="quarter" idx="11"/>
          </p:nvPr>
        </p:nvSpPr>
        <p:spPr/>
        <p:txBody>
          <a:bodyPr/>
          <a:lstStyle>
            <a:lvl1pPr>
              <a:defRPr/>
            </a:lvl1pPr>
          </a:lstStyle>
          <a:p>
            <a:pPr>
              <a:defRPr/>
            </a:pPr>
            <a:endParaRPr lang="zh-TW" altLang="en-US"/>
          </a:p>
        </p:txBody>
      </p:sp>
      <p:sp>
        <p:nvSpPr>
          <p:cNvPr id="9" name="投影片編號版面配置區 5"/>
          <p:cNvSpPr>
            <a:spLocks noGrp="1"/>
          </p:cNvSpPr>
          <p:nvPr>
            <p:ph type="sldNum" sz="quarter" idx="12"/>
          </p:nvPr>
        </p:nvSpPr>
        <p:spPr/>
        <p:txBody>
          <a:bodyPr/>
          <a:lstStyle>
            <a:lvl1pPr>
              <a:defRPr/>
            </a:lvl1pPr>
          </a:lstStyle>
          <a:p>
            <a:pPr>
              <a:defRPr/>
            </a:pPr>
            <a:fld id="{6A8CBED6-9277-4AEF-B9D3-95A0311DB8DD}" type="slidenum">
              <a:rPr lang="zh-TW" altLang="en-US"/>
              <a:pPr>
                <a:defRPr/>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3"/>
          <p:cNvSpPr>
            <a:spLocks noGrp="1"/>
          </p:cNvSpPr>
          <p:nvPr>
            <p:ph type="dt" sz="half" idx="10"/>
          </p:nvPr>
        </p:nvSpPr>
        <p:spPr/>
        <p:txBody>
          <a:bodyPr/>
          <a:lstStyle>
            <a:lvl1pPr>
              <a:defRPr/>
            </a:lvl1pPr>
          </a:lstStyle>
          <a:p>
            <a:pPr>
              <a:defRPr/>
            </a:pPr>
            <a:fld id="{2BD9426C-C46A-4FC0-87DA-2B98B4FE73C1}" type="datetimeFigureOut">
              <a:rPr lang="zh-TW" altLang="en-US"/>
              <a:pPr>
                <a:defRPr/>
              </a:pPr>
              <a:t>2017/7/4</a:t>
            </a:fld>
            <a:endParaRPr lang="zh-TW" altLang="en-US"/>
          </a:p>
        </p:txBody>
      </p:sp>
      <p:sp>
        <p:nvSpPr>
          <p:cNvPr id="4" name="頁尾版面配置區 4"/>
          <p:cNvSpPr>
            <a:spLocks noGrp="1"/>
          </p:cNvSpPr>
          <p:nvPr>
            <p:ph type="ftr" sz="quarter" idx="11"/>
          </p:nvPr>
        </p:nvSpPr>
        <p:spPr/>
        <p:txBody>
          <a:bodyPr/>
          <a:lstStyle>
            <a:lvl1pPr>
              <a:defRPr/>
            </a:lvl1pPr>
          </a:lstStyle>
          <a:p>
            <a:pPr>
              <a:defRPr/>
            </a:pPr>
            <a:endParaRPr lang="zh-TW" altLang="en-US"/>
          </a:p>
        </p:txBody>
      </p:sp>
      <p:sp>
        <p:nvSpPr>
          <p:cNvPr id="5" name="投影片編號版面配置區 5"/>
          <p:cNvSpPr>
            <a:spLocks noGrp="1"/>
          </p:cNvSpPr>
          <p:nvPr>
            <p:ph type="sldNum" sz="quarter" idx="12"/>
          </p:nvPr>
        </p:nvSpPr>
        <p:spPr/>
        <p:txBody>
          <a:bodyPr/>
          <a:lstStyle>
            <a:lvl1pPr>
              <a:defRPr/>
            </a:lvl1pPr>
          </a:lstStyle>
          <a:p>
            <a:pPr>
              <a:defRPr/>
            </a:pPr>
            <a:fld id="{DBC5F38F-F255-4FD3-A24D-3931E8FACD09}" type="slidenum">
              <a:rPr lang="zh-TW" altLang="en-US"/>
              <a:pPr>
                <a:defRPr/>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p:txBody>
          <a:bodyPr/>
          <a:lstStyle>
            <a:lvl1pPr>
              <a:defRPr/>
            </a:lvl1pPr>
          </a:lstStyle>
          <a:p>
            <a:pPr>
              <a:defRPr/>
            </a:pPr>
            <a:fld id="{0E2DF3FE-A82D-4AE3-93FD-8043CDE639A8}" type="datetimeFigureOut">
              <a:rPr lang="zh-TW" altLang="en-US"/>
              <a:pPr>
                <a:defRPr/>
              </a:pPr>
              <a:t>2017/7/4</a:t>
            </a:fld>
            <a:endParaRPr lang="zh-TW" altLang="en-US"/>
          </a:p>
        </p:txBody>
      </p:sp>
      <p:sp>
        <p:nvSpPr>
          <p:cNvPr id="3" name="頁尾版面配置區 4"/>
          <p:cNvSpPr>
            <a:spLocks noGrp="1"/>
          </p:cNvSpPr>
          <p:nvPr>
            <p:ph type="ftr" sz="quarter" idx="11"/>
          </p:nvPr>
        </p:nvSpPr>
        <p:spPr/>
        <p:txBody>
          <a:bodyPr/>
          <a:lstStyle>
            <a:lvl1pPr>
              <a:defRPr/>
            </a:lvl1pPr>
          </a:lstStyle>
          <a:p>
            <a:pPr>
              <a:defRPr/>
            </a:pPr>
            <a:endParaRPr lang="zh-TW" altLang="en-US"/>
          </a:p>
        </p:txBody>
      </p:sp>
      <p:sp>
        <p:nvSpPr>
          <p:cNvPr id="4" name="投影片編號版面配置區 5"/>
          <p:cNvSpPr>
            <a:spLocks noGrp="1"/>
          </p:cNvSpPr>
          <p:nvPr>
            <p:ph type="sldNum" sz="quarter" idx="12"/>
          </p:nvPr>
        </p:nvSpPr>
        <p:spPr/>
        <p:txBody>
          <a:bodyPr/>
          <a:lstStyle>
            <a:lvl1pPr>
              <a:defRPr/>
            </a:lvl1pPr>
          </a:lstStyle>
          <a:p>
            <a:pPr>
              <a:defRPr/>
            </a:pPr>
            <a:fld id="{7C62D3B8-505C-4A46-9574-DCF0DB8C0FFA}" type="slidenum">
              <a:rPr lang="zh-TW" altLang="en-US"/>
              <a:pPr>
                <a:defRPr/>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E86435AC-79BB-4B57-AB33-AE93DC075A40}" type="datetimeFigureOut">
              <a:rPr lang="zh-TW" altLang="en-US"/>
              <a:pPr>
                <a:defRPr/>
              </a:pPr>
              <a:t>2017/7/4</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395ACB87-1781-4E2B-A9F8-9B578D874F4D}" type="slidenum">
              <a:rPr lang="zh-TW" altLang="en-US"/>
              <a:pPr>
                <a:defRPr/>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39E27ADC-DCD5-4EF4-AC46-83E7BFE23BDE}" type="datetimeFigureOut">
              <a:rPr lang="zh-TW" altLang="en-US"/>
              <a:pPr>
                <a:defRPr/>
              </a:pPr>
              <a:t>2017/7/4</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AB4412D4-2AC9-4E67-8D83-15B12BC37825}" type="slidenum">
              <a:rPr lang="zh-TW" altLang="en-US"/>
              <a:pPr>
                <a:defRPr/>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標題版面配置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027" name="文字版面配置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kumimoji="0" sz="1200">
                <a:solidFill>
                  <a:schemeClr val="tx1">
                    <a:tint val="75000"/>
                  </a:schemeClr>
                </a:solidFill>
                <a:latin typeface="+mn-lt"/>
                <a:ea typeface="+mn-ea"/>
              </a:defRPr>
            </a:lvl1pPr>
          </a:lstStyle>
          <a:p>
            <a:pPr>
              <a:defRPr/>
            </a:pPr>
            <a:fld id="{77113EF0-CD90-4888-BCF9-CB55DC79B5AE}" type="datetimeFigureOut">
              <a:rPr lang="zh-TW" altLang="en-US"/>
              <a:pPr>
                <a:defRPr/>
              </a:pPr>
              <a:t>2017/7/4</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kumimoji="0" sz="1200">
                <a:solidFill>
                  <a:schemeClr val="tx1">
                    <a:tint val="75000"/>
                  </a:schemeClr>
                </a:solidFill>
                <a:latin typeface="+mn-lt"/>
                <a:ea typeface="+mn-ea"/>
              </a:defRPr>
            </a:lvl1pPr>
          </a:lstStyle>
          <a:p>
            <a:pPr>
              <a:defRPr/>
            </a:pPr>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kumimoji="0" sz="1200">
                <a:solidFill>
                  <a:schemeClr val="tx1">
                    <a:tint val="75000"/>
                  </a:schemeClr>
                </a:solidFill>
                <a:latin typeface="+mn-lt"/>
                <a:ea typeface="+mn-ea"/>
              </a:defRPr>
            </a:lvl1pPr>
          </a:lstStyle>
          <a:p>
            <a:pPr>
              <a:defRPr/>
            </a:pPr>
            <a:fld id="{2D639777-9D36-4F92-8EC8-C3717116414F}"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2pPr>
      <a:lvl3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3pPr>
      <a:lvl4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4pPr>
      <a:lvl5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5pPr>
      <a:lvl6pPr marL="4572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6pPr>
      <a:lvl7pPr marL="9144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7pPr>
      <a:lvl8pPr marL="13716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8pPr>
      <a:lvl9pPr marL="18288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hyperlink" Target="https://zh.wikipedia.org/wiki/%E8%8C%B6%E5%8F%B6" TargetMode="External"/><Relationship Id="rId3" Type="http://schemas.openxmlformats.org/officeDocument/2006/relationships/image" Target="../media/image7.jpeg"/><Relationship Id="rId7" Type="http://schemas.openxmlformats.org/officeDocument/2006/relationships/hyperlink" Target="https://zh.wikipedia.org/wiki/%E4%B8%9D%E7%BB%B8"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hyperlink" Target="https://zh.wikipedia.org/wiki/%E6%B0%B4%E7%A8%BB" TargetMode="External"/><Relationship Id="rId5" Type="http://schemas.openxmlformats.org/officeDocument/2006/relationships/hyperlink" Target="https://zh.wikipedia.org/wiki/%E7%B2%AE%E9%A3%9F" TargetMode="External"/><Relationship Id="rId4" Type="http://schemas.openxmlformats.org/officeDocument/2006/relationships/hyperlink" Target="https://zh.wikipedia.org/wiki/%E6%B1%9F%E5%8D%97" TargetMode="External"/><Relationship Id="rId9" Type="http://schemas.openxmlformats.org/officeDocument/2006/relationships/hyperlink" Target="https://zh.wikipedia.org/wiki/%E7%93%B7%E5%99%A8"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zhuichaguoji.org/node/45794" TargetMode="External"/><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zhuichaguoji.org/node/45794" TargetMode="External"/><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225" y="5554663"/>
            <a:ext cx="9167813" cy="1279525"/>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2017/07/03~05 </a:t>
            </a:r>
          </a:p>
          <a:p>
            <a:pPr algn="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RTC</a:t>
            </a:r>
            <a:r>
              <a:rPr kumimoji="0" lang="zh-TW" altLang="zh-TW" sz="3200" b="1" dirty="0">
                <a:solidFill>
                  <a:schemeClr val="bg1"/>
                </a:solidFill>
                <a:latin typeface="微軟正黑體" panose="020B0604030504040204" pitchFamily="34" charset="-120"/>
                <a:ea typeface="微軟正黑體" panose="020B0604030504040204" pitchFamily="34" charset="-120"/>
              </a:rPr>
              <a:t>專案</a:t>
            </a:r>
            <a:r>
              <a:rPr kumimoji="0" lang="zh-CN" altLang="zh-TW" sz="3200" b="1" dirty="0">
                <a:solidFill>
                  <a:schemeClr val="bg1"/>
                </a:solidFill>
                <a:latin typeface="微軟正黑體" panose="020B0604030504040204" pitchFamily="34" charset="-120"/>
                <a:ea typeface="微軟正黑體" panose="020B0604030504040204" pitchFamily="34" charset="-120"/>
              </a:rPr>
              <a:t>說明參考資料</a:t>
            </a:r>
            <a:endParaRPr kumimoji="0" lang="en-US" altLang="zh-CN" sz="3200" b="1" dirty="0">
              <a:solidFill>
                <a:schemeClr val="bg1"/>
              </a:solidFill>
              <a:latin typeface="微軟正黑體" panose="020B0604030504040204" pitchFamily="34" charset="-120"/>
              <a:ea typeface="微軟正黑體" panose="020B0604030504040204" pitchFamily="34" charset="-120"/>
            </a:endParaRPr>
          </a:p>
        </p:txBody>
      </p:sp>
      <p:pic>
        <p:nvPicPr>
          <p:cNvPr id="14338" name="Picture 2" descr="「《正义之场》」的圖片搜尋結果"/>
          <p:cNvPicPr>
            <a:picLocks noChangeAspect="1" noChangeArrowheads="1"/>
          </p:cNvPicPr>
          <p:nvPr/>
        </p:nvPicPr>
        <p:blipFill>
          <a:blip r:embed="rId2"/>
          <a:srcRect l="5602" t="7611" r="5862" b="7835"/>
          <a:stretch>
            <a:fillRect/>
          </a:stretch>
        </p:blipFill>
        <p:spPr bwMode="auto">
          <a:xfrm>
            <a:off x="915988" y="0"/>
            <a:ext cx="7380287" cy="5538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4" descr="相關圖片"/>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 name="矩形 3"/>
          <p:cNvSpPr/>
          <p:nvPr/>
        </p:nvSpPr>
        <p:spPr>
          <a:xfrm>
            <a:off x="7938" y="0"/>
            <a:ext cx="9136062" cy="5445125"/>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en-US" altLang="zh-TW" sz="2000" b="1" dirty="0">
              <a:solidFill>
                <a:schemeClr val="tx1"/>
              </a:solidFill>
              <a:latin typeface="微軟正黑體" panose="020B0604030504040204" pitchFamily="34" charset="-120"/>
              <a:ea typeface="微軟正黑體" panose="020B0604030504040204" pitchFamily="34" charset="-120"/>
            </a:endParaRPr>
          </a:p>
        </p:txBody>
      </p:sp>
      <p:sp>
        <p:nvSpPr>
          <p:cNvPr id="24579" name="矩形 4"/>
          <p:cNvSpPr>
            <a:spLocks noChangeArrowheads="1"/>
          </p:cNvSpPr>
          <p:nvPr/>
        </p:nvSpPr>
        <p:spPr bwMode="auto">
          <a:xfrm>
            <a:off x="250825" y="115888"/>
            <a:ext cx="2689225" cy="585787"/>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6. </a:t>
            </a:r>
            <a:r>
              <a:rPr kumimoji="0" lang="zh-TW" altLang="en-US" sz="3200" b="1">
                <a:latin typeface="微軟正黑體" pitchFamily="34" charset="-120"/>
                <a:ea typeface="微軟正黑體" pitchFamily="34" charset="-120"/>
              </a:rPr>
              <a:t>浙江省概況</a:t>
            </a:r>
            <a:endParaRPr kumimoji="0" lang="en-US" altLang="zh-TW" sz="3200" b="1">
              <a:latin typeface="微軟正黑體" pitchFamily="34" charset="-120"/>
              <a:ea typeface="微軟正黑體" pitchFamily="34" charset="-120"/>
            </a:endParaRPr>
          </a:p>
        </p:txBody>
      </p:sp>
      <p:sp>
        <p:nvSpPr>
          <p:cNvPr id="24580" name="矩形 1"/>
          <p:cNvSpPr>
            <a:spLocks noChangeArrowheads="1"/>
          </p:cNvSpPr>
          <p:nvPr/>
        </p:nvSpPr>
        <p:spPr bwMode="auto">
          <a:xfrm>
            <a:off x="176213" y="727075"/>
            <a:ext cx="9001125" cy="4708525"/>
          </a:xfrm>
          <a:prstGeom prst="rect">
            <a:avLst/>
          </a:prstGeom>
          <a:noFill/>
          <a:ln w="9525">
            <a:noFill/>
            <a:miter lim="800000"/>
            <a:headEnd/>
            <a:tailEnd/>
          </a:ln>
        </p:spPr>
        <p:txBody>
          <a:bodyPr>
            <a:spAutoFit/>
          </a:bodyPr>
          <a:lstStyle/>
          <a:p>
            <a:r>
              <a:rPr kumimoji="0" lang="zh-TW" altLang="en-US" sz="2000" b="1">
                <a:solidFill>
                  <a:srgbClr val="000000"/>
                </a:solidFill>
                <a:latin typeface="微軟正黑體" pitchFamily="34" charset="-120"/>
                <a:ea typeface="微軟正黑體" pitchFamily="34" charset="-120"/>
              </a:rPr>
              <a:t>省會：杭州市</a:t>
            </a:r>
            <a:endParaRPr kumimoji="0" lang="en-US" altLang="zh-TW" sz="2000" b="1">
              <a:solidFill>
                <a:srgbClr val="000000"/>
              </a:solidFill>
              <a:latin typeface="微軟正黑體" pitchFamily="34" charset="-120"/>
              <a:ea typeface="微軟正黑體" pitchFamily="34" charset="-120"/>
            </a:endParaRPr>
          </a:p>
          <a:p>
            <a:endParaRPr kumimoji="0" lang="en-US" altLang="zh-TW" sz="2000" b="1">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人口：</a:t>
            </a:r>
            <a:r>
              <a:rPr kumimoji="0" lang="en-US" altLang="zh-TW" sz="2000" b="1">
                <a:solidFill>
                  <a:srgbClr val="000000"/>
                </a:solidFill>
                <a:latin typeface="微軟正黑體" pitchFamily="34" charset="-120"/>
                <a:ea typeface="微軟正黑體" pitchFamily="34" charset="-120"/>
              </a:rPr>
              <a:t>5508</a:t>
            </a:r>
            <a:r>
              <a:rPr kumimoji="0" lang="zh-TW" altLang="en-US" sz="2000" b="1">
                <a:solidFill>
                  <a:srgbClr val="000000"/>
                </a:solidFill>
                <a:latin typeface="微軟正黑體" pitchFamily="34" charset="-120"/>
                <a:ea typeface="微軟正黑體" pitchFamily="34" charset="-120"/>
              </a:rPr>
              <a:t>萬人，</a:t>
            </a:r>
            <a:r>
              <a:rPr kumimoji="0" lang="en-US" altLang="zh-TW" sz="2000" b="1">
                <a:solidFill>
                  <a:srgbClr val="000000"/>
                </a:solidFill>
                <a:latin typeface="微軟正黑體" pitchFamily="34" charset="-120"/>
                <a:ea typeface="微軟正黑體" pitchFamily="34" charset="-120"/>
              </a:rPr>
              <a:t>99%</a:t>
            </a:r>
            <a:r>
              <a:rPr kumimoji="0" lang="zh-TW" altLang="en-US" sz="2000" b="1">
                <a:solidFill>
                  <a:srgbClr val="000000"/>
                </a:solidFill>
                <a:latin typeface="微軟正黑體" pitchFamily="34" charset="-120"/>
                <a:ea typeface="微軟正黑體" pitchFamily="34" charset="-120"/>
              </a:rPr>
              <a:t>漢族。</a:t>
            </a:r>
            <a:endParaRPr kumimoji="0" lang="en-US" altLang="zh-TW" sz="2000" b="1">
              <a:solidFill>
                <a:srgbClr val="000000"/>
              </a:solidFill>
              <a:latin typeface="微軟正黑體" pitchFamily="34" charset="-120"/>
              <a:ea typeface="微軟正黑體" pitchFamily="34" charset="-120"/>
            </a:endParaRPr>
          </a:p>
          <a:p>
            <a:endParaRPr kumimoji="0" lang="en-US" altLang="zh-TW" sz="2000" b="1">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文化：浙江省地處</a:t>
            </a:r>
            <a:r>
              <a:rPr kumimoji="0" lang="zh-TW" altLang="en-US" sz="2000" b="1">
                <a:solidFill>
                  <a:srgbClr val="000000"/>
                </a:solidFill>
                <a:latin typeface="微軟正黑體" pitchFamily="34" charset="-120"/>
                <a:ea typeface="微軟正黑體" pitchFamily="34" charset="-120"/>
                <a:hlinkClick r:id="rId4" tooltip="江南"/>
              </a:rPr>
              <a:t>江南</a:t>
            </a:r>
            <a:r>
              <a:rPr kumimoji="0" lang="zh-TW" altLang="en-US" sz="2000" b="1">
                <a:latin typeface="微軟正黑體" pitchFamily="34" charset="-120"/>
                <a:ea typeface="微軟正黑體" pitchFamily="34" charset="-120"/>
              </a:rPr>
              <a:t>，</a:t>
            </a:r>
            <a:r>
              <a:rPr kumimoji="0" lang="zh-TW" altLang="en-US" sz="2000" b="1">
                <a:solidFill>
                  <a:srgbClr val="000000"/>
                </a:solidFill>
                <a:latin typeface="微軟正黑體" pitchFamily="34" charset="-120"/>
                <a:ea typeface="微軟正黑體" pitchFamily="34" charset="-120"/>
              </a:rPr>
              <a:t>為「長江三角洲」重要組成部分。</a:t>
            </a:r>
            <a:r>
              <a:rPr kumimoji="0" lang="zh-TW" altLang="en-US" sz="2000" b="1">
                <a:solidFill>
                  <a:srgbClr val="000000"/>
                </a:solidFill>
                <a:latin typeface="微軟正黑體" pitchFamily="34" charset="-120"/>
                <a:ea typeface="微軟正黑體" pitchFamily="34" charset="-120"/>
                <a:hlinkClick r:id="rId5" tooltip="糧食"/>
              </a:rPr>
              <a:t>糧食</a:t>
            </a:r>
            <a:r>
              <a:rPr kumimoji="0" lang="zh-TW" altLang="en-US" sz="2000" b="1">
                <a:solidFill>
                  <a:srgbClr val="000000"/>
                </a:solidFill>
                <a:latin typeface="微軟正黑體" pitchFamily="34" charset="-120"/>
                <a:ea typeface="微軟正黑體" pitchFamily="34" charset="-120"/>
              </a:rPr>
              <a:t>以</a:t>
            </a:r>
            <a:r>
              <a:rPr kumimoji="0" lang="zh-TW" altLang="en-US" sz="2000" b="1">
                <a:solidFill>
                  <a:srgbClr val="000000"/>
                </a:solidFill>
                <a:latin typeface="微軟正黑體" pitchFamily="34" charset="-120"/>
                <a:ea typeface="微軟正黑體" pitchFamily="34" charset="-120"/>
                <a:hlinkClick r:id="rId6" tooltip="水稻"/>
              </a:rPr>
              <a:t>水稻</a:t>
            </a:r>
            <a:r>
              <a:rPr kumimoji="0" lang="zh-TW" altLang="en-US" sz="2000" b="1">
                <a:solidFill>
                  <a:srgbClr val="000000"/>
                </a:solidFill>
                <a:latin typeface="微軟正黑體" pitchFamily="34" charset="-120"/>
                <a:ea typeface="微軟正黑體" pitchFamily="34" charset="-120"/>
              </a:rPr>
              <a:t>種植為主，盛產</a:t>
            </a:r>
            <a:r>
              <a:rPr kumimoji="0" lang="zh-TW" altLang="en-US" sz="2000" b="1">
                <a:solidFill>
                  <a:srgbClr val="000000"/>
                </a:solidFill>
                <a:latin typeface="微軟正黑體" pitchFamily="34" charset="-120"/>
                <a:ea typeface="微軟正黑體" pitchFamily="34" charset="-120"/>
                <a:hlinkClick r:id="rId7" tooltip="絲綢"/>
              </a:rPr>
              <a:t>絲綢</a:t>
            </a:r>
            <a:r>
              <a:rPr kumimoji="0" lang="zh-TW" altLang="en-US" sz="2000" b="1">
                <a:solidFill>
                  <a:srgbClr val="000000"/>
                </a:solidFill>
                <a:latin typeface="微軟正黑體" pitchFamily="34" charset="-120"/>
                <a:ea typeface="微軟正黑體" pitchFamily="34" charset="-120"/>
              </a:rPr>
              <a:t>、</a:t>
            </a:r>
            <a:r>
              <a:rPr kumimoji="0" lang="zh-TW" altLang="en-US" sz="2000" b="1">
                <a:solidFill>
                  <a:srgbClr val="000000"/>
                </a:solidFill>
                <a:latin typeface="微軟正黑體" pitchFamily="34" charset="-120"/>
                <a:ea typeface="微軟正黑體" pitchFamily="34" charset="-120"/>
                <a:hlinkClick r:id="rId8" tooltip="茶葉"/>
              </a:rPr>
              <a:t>茶葉</a:t>
            </a:r>
            <a:r>
              <a:rPr kumimoji="0" lang="zh-TW" altLang="en-US" sz="2000" b="1">
                <a:solidFill>
                  <a:srgbClr val="000000"/>
                </a:solidFill>
                <a:latin typeface="微軟正黑體" pitchFamily="34" charset="-120"/>
                <a:ea typeface="微軟正黑體" pitchFamily="34" charset="-120"/>
              </a:rPr>
              <a:t>、</a:t>
            </a:r>
            <a:r>
              <a:rPr kumimoji="0" lang="zh-TW" altLang="en-US" sz="2000" b="1">
                <a:solidFill>
                  <a:srgbClr val="000000"/>
                </a:solidFill>
                <a:latin typeface="微軟正黑體" pitchFamily="34" charset="-120"/>
                <a:ea typeface="微軟正黑體" pitchFamily="34" charset="-120"/>
                <a:hlinkClick r:id="rId9" tooltip="瓷器"/>
              </a:rPr>
              <a:t>瓷器</a:t>
            </a:r>
            <a:r>
              <a:rPr kumimoji="0" lang="zh-TW" altLang="en-US" sz="2000" b="1">
                <a:solidFill>
                  <a:srgbClr val="000000"/>
                </a:solidFill>
                <a:latin typeface="微軟正黑體" pitchFamily="34" charset="-120"/>
                <a:ea typeface="微軟正黑體" pitchFamily="34" charset="-120"/>
              </a:rPr>
              <a:t>，自古被譽為「魚米之鄉」、「絲綢之府」，一直為較富庶地區，有「蘇湖熟，天下足」之美譽。</a:t>
            </a:r>
            <a:endParaRPr kumimoji="0" lang="en-US" altLang="zh-TW" sz="2000" b="1">
              <a:solidFill>
                <a:srgbClr val="000000"/>
              </a:solidFill>
              <a:latin typeface="微軟正黑體" pitchFamily="34" charset="-120"/>
              <a:ea typeface="微軟正黑體" pitchFamily="34" charset="-120"/>
            </a:endParaRPr>
          </a:p>
          <a:p>
            <a:endParaRPr kumimoji="0" lang="en-US" altLang="zh-TW" sz="2000" b="1">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城鄉差異：城市化率在</a:t>
            </a:r>
            <a:r>
              <a:rPr kumimoji="0" lang="en-US" altLang="zh-TW" sz="2000" b="1">
                <a:solidFill>
                  <a:srgbClr val="000000"/>
                </a:solidFill>
                <a:latin typeface="微軟正黑體" pitchFamily="34" charset="-120"/>
                <a:ea typeface="微軟正黑體" pitchFamily="34" charset="-120"/>
              </a:rPr>
              <a:t>2007</a:t>
            </a:r>
            <a:r>
              <a:rPr kumimoji="0" lang="zh-TW" altLang="en-US" sz="2000" b="1">
                <a:solidFill>
                  <a:srgbClr val="000000"/>
                </a:solidFill>
                <a:latin typeface="微軟正黑體" pitchFamily="34" charset="-120"/>
                <a:ea typeface="微軟正黑體" pitchFamily="34" charset="-120"/>
              </a:rPr>
              <a:t>年時提高到</a:t>
            </a:r>
            <a:r>
              <a:rPr kumimoji="0" lang="en-US" altLang="zh-TW" sz="2000" b="1">
                <a:solidFill>
                  <a:srgbClr val="000000"/>
                </a:solidFill>
                <a:latin typeface="微軟正黑體" pitchFamily="34" charset="-120"/>
                <a:ea typeface="微軟正黑體" pitchFamily="34" charset="-120"/>
              </a:rPr>
              <a:t>57.2%</a:t>
            </a:r>
            <a:r>
              <a:rPr kumimoji="0" lang="zh-TW" altLang="en-US" sz="2000" b="1">
                <a:solidFill>
                  <a:srgbClr val="000000"/>
                </a:solidFill>
                <a:latin typeface="微軟正黑體" pitchFamily="34" charset="-120"/>
                <a:ea typeface="微軟正黑體" pitchFamily="34" charset="-120"/>
              </a:rPr>
              <a:t>，省內經濟發展程度差異小</a:t>
            </a:r>
            <a:endParaRPr kumimoji="0" lang="en-US" altLang="zh-TW" sz="2000" b="1">
              <a:solidFill>
                <a:srgbClr val="000000"/>
              </a:solidFill>
              <a:latin typeface="微軟正黑體" pitchFamily="34" charset="-120"/>
              <a:ea typeface="微軟正黑體" pitchFamily="34" charset="-120"/>
            </a:endParaRPr>
          </a:p>
          <a:p>
            <a:endParaRPr kumimoji="0" lang="en-US" altLang="zh-TW" sz="2000" b="1">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經濟：浙江主要以民營經濟為主，居民人均收入較高。</a:t>
            </a:r>
            <a:endParaRPr kumimoji="0" lang="en-US" altLang="zh-TW" sz="2000" b="1">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            </a:t>
            </a:r>
            <a:r>
              <a:rPr kumimoji="0" lang="en-US" altLang="zh-TW" sz="2000" b="1">
                <a:solidFill>
                  <a:srgbClr val="000000"/>
                </a:solidFill>
                <a:latin typeface="微軟正黑體" pitchFamily="34" charset="-120"/>
                <a:ea typeface="微軟正黑體" pitchFamily="34" charset="-120"/>
              </a:rPr>
              <a:t>(</a:t>
            </a:r>
            <a:r>
              <a:rPr kumimoji="0" lang="zh-TW" altLang="en-US" sz="2000" b="1">
                <a:solidFill>
                  <a:srgbClr val="000000"/>
                </a:solidFill>
                <a:latin typeface="微軟正黑體" pitchFamily="34" charset="-120"/>
                <a:ea typeface="微軟正黑體" pitchFamily="34" charset="-120"/>
              </a:rPr>
              <a:t>全省</a:t>
            </a:r>
            <a:r>
              <a:rPr kumimoji="0" lang="en-US" altLang="zh-TW" sz="2000" b="1">
                <a:solidFill>
                  <a:srgbClr val="000000"/>
                </a:solidFill>
                <a:latin typeface="微軟正黑體" pitchFamily="34" charset="-120"/>
                <a:ea typeface="微軟正黑體" pitchFamily="34" charset="-120"/>
              </a:rPr>
              <a:t>GDP</a:t>
            </a:r>
            <a:r>
              <a:rPr kumimoji="0" lang="zh-TW" altLang="en-US" sz="2000" b="1">
                <a:solidFill>
                  <a:srgbClr val="000000"/>
                </a:solidFill>
                <a:latin typeface="微軟正黑體" pitchFamily="34" charset="-120"/>
                <a:ea typeface="微軟正黑體" pitchFamily="34" charset="-120"/>
              </a:rPr>
              <a:t>排名中國第</a:t>
            </a:r>
            <a:r>
              <a:rPr kumimoji="0" lang="en-US" altLang="zh-TW" sz="2000" b="1">
                <a:solidFill>
                  <a:srgbClr val="000000"/>
                </a:solidFill>
                <a:latin typeface="微軟正黑體" pitchFamily="34" charset="-120"/>
                <a:ea typeface="微軟正黑體" pitchFamily="34" charset="-120"/>
              </a:rPr>
              <a:t>4</a:t>
            </a:r>
            <a:r>
              <a:rPr kumimoji="0" lang="zh-TW" altLang="en-US" sz="2000" b="1">
                <a:solidFill>
                  <a:srgbClr val="000000"/>
                </a:solidFill>
                <a:latin typeface="微軟正黑體" pitchFamily="34" charset="-120"/>
                <a:ea typeface="微軟正黑體" pitchFamily="34" charset="-120"/>
              </a:rPr>
              <a:t>位，前五名是廣東、江蘇、山東、浙江、河南</a:t>
            </a:r>
            <a:r>
              <a:rPr kumimoji="0" lang="en-US" altLang="zh-TW" sz="2000" b="1">
                <a:solidFill>
                  <a:srgbClr val="000000"/>
                </a:solidFill>
                <a:latin typeface="微軟正黑體" pitchFamily="34" charset="-120"/>
                <a:ea typeface="微軟正黑體" pitchFamily="34" charset="-120"/>
              </a:rPr>
              <a:t>)</a:t>
            </a:r>
          </a:p>
          <a:p>
            <a:endParaRPr kumimoji="0" lang="en-US" altLang="zh-TW" sz="2000" b="1">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產業：漁業產量全國第一、金融業發達、旅遊業  </a:t>
            </a:r>
            <a:endParaRPr kumimoji="0" lang="en-US" altLang="zh-TW" sz="2000" b="1">
              <a:solidFill>
                <a:srgbClr val="000000"/>
              </a:solidFill>
              <a:latin typeface="微軟正黑體" pitchFamily="34" charset="-120"/>
              <a:ea typeface="微軟正黑體" pitchFamily="34" charset="-120"/>
            </a:endParaRPr>
          </a:p>
          <a:p>
            <a:pPr algn="r"/>
            <a:r>
              <a:rPr kumimoji="0" lang="zh-TW" altLang="en-US" sz="2000" b="1">
                <a:solidFill>
                  <a:srgbClr val="000000"/>
                </a:solidFill>
                <a:latin typeface="微軟正黑體" pitchFamily="34" charset="-120"/>
                <a:ea typeface="微軟正黑體" pitchFamily="34" charset="-120"/>
              </a:rPr>
              <a:t>資訊來源：維基百科</a:t>
            </a:r>
            <a:endParaRPr kumimoji="0" lang="en-US" altLang="zh-TW" sz="2000" b="1">
              <a:solidFill>
                <a:srgbClr val="000000"/>
              </a:solidFill>
              <a:latin typeface="微軟正黑體" pitchFamily="34" charset="-120"/>
              <a:ea typeface="微軟正黑體" pitchFamily="34" charset="-12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descr="http://shanyuan.vic.mh4u.org/images/tpsh/znzx.jpg"/>
          <p:cNvPicPr>
            <a:picLocks noChangeAspect="1" noChangeArrowheads="1"/>
          </p:cNvPicPr>
          <p:nvPr/>
        </p:nvPicPr>
        <p:blipFill>
          <a:blip r:embed="rId3"/>
          <a:srcRect/>
          <a:stretch>
            <a:fillRect/>
          </a:stretch>
        </p:blipFill>
        <p:spPr bwMode="auto">
          <a:xfrm>
            <a:off x="4211638" y="-15875"/>
            <a:ext cx="4946650" cy="6873875"/>
          </a:xfrm>
          <a:prstGeom prst="rect">
            <a:avLst/>
          </a:prstGeom>
          <a:noFill/>
          <a:ln w="9525">
            <a:noFill/>
            <a:miter lim="800000"/>
            <a:headEnd/>
            <a:tailEnd/>
          </a:ln>
        </p:spPr>
      </p:pic>
      <p:sp>
        <p:nvSpPr>
          <p:cNvPr id="3" name="矩形 2"/>
          <p:cNvSpPr/>
          <p:nvPr/>
        </p:nvSpPr>
        <p:spPr>
          <a:xfrm>
            <a:off x="0" y="0"/>
            <a:ext cx="4427538" cy="6858000"/>
          </a:xfrm>
          <a:prstGeom prst="rect">
            <a:avLst/>
          </a:prstGeom>
          <a:solidFill>
            <a:schemeClr val="tx2">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ltLang="zh-TW" sz="3200" b="1" dirty="0">
              <a:latin typeface="微軟正黑體" panose="020B0604030504040204" pitchFamily="34" charset="-120"/>
              <a:ea typeface="微軟正黑體" panose="020B0604030504040204" pitchFamily="34" charset="-120"/>
            </a:endParaRPr>
          </a:p>
        </p:txBody>
      </p:sp>
      <p:sp>
        <p:nvSpPr>
          <p:cNvPr id="26627" name="文字方塊 1"/>
          <p:cNvSpPr txBox="1">
            <a:spLocks noChangeArrowheads="1"/>
          </p:cNvSpPr>
          <p:nvPr/>
        </p:nvSpPr>
        <p:spPr bwMode="auto">
          <a:xfrm>
            <a:off x="101600" y="188913"/>
            <a:ext cx="3808413" cy="646112"/>
          </a:xfrm>
          <a:prstGeom prst="rect">
            <a:avLst/>
          </a:prstGeom>
          <a:noFill/>
          <a:ln w="9525">
            <a:noFill/>
            <a:miter lim="800000"/>
            <a:headEnd/>
            <a:tailEnd/>
          </a:ln>
        </p:spPr>
        <p:txBody>
          <a:bodyPr wrap="none">
            <a:spAutoFit/>
          </a:bodyPr>
          <a:lstStyle/>
          <a:p>
            <a:r>
              <a:rPr kumimoji="0" lang="en-US" altLang="zh-TW" sz="3600" b="1">
                <a:solidFill>
                  <a:schemeClr val="bg1"/>
                </a:solidFill>
                <a:latin typeface="微軟正黑體" pitchFamily="34" charset="-120"/>
                <a:ea typeface="微軟正黑體" pitchFamily="34" charset="-120"/>
              </a:rPr>
              <a:t>7.</a:t>
            </a:r>
            <a:r>
              <a:rPr kumimoji="0" lang="zh-TW" altLang="en-US" sz="3600" b="1">
                <a:solidFill>
                  <a:schemeClr val="bg1"/>
                </a:solidFill>
                <a:latin typeface="微軟正黑體" pitchFamily="34" charset="-120"/>
                <a:ea typeface="微軟正黑體" pitchFamily="34" charset="-120"/>
              </a:rPr>
              <a:t>浙江省迫害情況</a:t>
            </a:r>
          </a:p>
        </p:txBody>
      </p:sp>
      <p:sp>
        <p:nvSpPr>
          <p:cNvPr id="26628" name="矩形 4"/>
          <p:cNvSpPr>
            <a:spLocks noChangeArrowheads="1"/>
          </p:cNvSpPr>
          <p:nvPr/>
        </p:nvSpPr>
        <p:spPr bwMode="auto">
          <a:xfrm>
            <a:off x="107950" y="1125538"/>
            <a:ext cx="3743325" cy="2800350"/>
          </a:xfrm>
          <a:prstGeom prst="rect">
            <a:avLst/>
          </a:prstGeom>
          <a:noFill/>
          <a:ln w="9525">
            <a:noFill/>
            <a:miter lim="800000"/>
            <a:headEnd/>
            <a:tailEnd/>
          </a:ln>
        </p:spPr>
        <p:txBody>
          <a:bodyPr>
            <a:spAutoFit/>
          </a:bodyPr>
          <a:lstStyle/>
          <a:p>
            <a:r>
              <a:rPr kumimoji="0" lang="zh-CN" altLang="zh-TW" sz="2000">
                <a:solidFill>
                  <a:schemeClr val="bg1"/>
                </a:solidFill>
                <a:latin typeface="微軟正黑體" pitchFamily="34" charset="-120"/>
                <a:ea typeface="微軟正黑體" pitchFamily="34" charset="-120"/>
              </a:rPr>
              <a:t>截至</a:t>
            </a:r>
            <a:r>
              <a:rPr kumimoji="0" lang="en-US" altLang="zh-TW" sz="2000">
                <a:solidFill>
                  <a:schemeClr val="bg1"/>
                </a:solidFill>
                <a:latin typeface="微軟正黑體" pitchFamily="34" charset="-120"/>
                <a:ea typeface="微軟正黑體" pitchFamily="34" charset="-120"/>
              </a:rPr>
              <a:t>2017</a:t>
            </a:r>
            <a:r>
              <a:rPr kumimoji="0" lang="zh-CN" altLang="zh-TW" sz="2000">
                <a:solidFill>
                  <a:schemeClr val="bg1"/>
                </a:solidFill>
                <a:latin typeface="微軟正黑體" pitchFamily="34" charset="-120"/>
                <a:ea typeface="微軟正黑體" pitchFamily="34" charset="-120"/>
              </a:rPr>
              <a:t>年</a:t>
            </a:r>
            <a:r>
              <a:rPr kumimoji="0" lang="en-US" altLang="zh-CN" sz="2000">
                <a:solidFill>
                  <a:schemeClr val="bg1"/>
                </a:solidFill>
                <a:latin typeface="微軟正黑體" pitchFamily="34" charset="-120"/>
                <a:ea typeface="微軟正黑體" pitchFamily="34" charset="-120"/>
              </a:rPr>
              <a:t>6</a:t>
            </a:r>
            <a:r>
              <a:rPr kumimoji="0" lang="zh-CN" altLang="zh-TW" sz="2000">
                <a:solidFill>
                  <a:schemeClr val="bg1"/>
                </a:solidFill>
                <a:latin typeface="微軟正黑體" pitchFamily="34" charset="-120"/>
                <a:ea typeface="微軟正黑體" pitchFamily="34" charset="-120"/>
              </a:rPr>
              <a:t>月</a:t>
            </a:r>
            <a:r>
              <a:rPr kumimoji="0" lang="en-US" altLang="zh-CN" sz="2000">
                <a:solidFill>
                  <a:schemeClr val="bg1"/>
                </a:solidFill>
                <a:latin typeface="微軟正黑體" pitchFamily="34" charset="-120"/>
                <a:ea typeface="微軟正黑體" pitchFamily="34" charset="-120"/>
              </a:rPr>
              <a:t>29</a:t>
            </a:r>
            <a:r>
              <a:rPr kumimoji="0" lang="zh-CN" altLang="zh-TW" sz="2000">
                <a:solidFill>
                  <a:schemeClr val="bg1"/>
                </a:solidFill>
                <a:latin typeface="微軟正黑體" pitchFamily="34" charset="-120"/>
                <a:ea typeface="微軟正黑體" pitchFamily="34" charset="-120"/>
              </a:rPr>
              <a:t>日</a:t>
            </a:r>
            <a:endParaRPr kumimoji="0" lang="en-US" altLang="zh-CN" sz="2000">
              <a:solidFill>
                <a:schemeClr val="bg1"/>
              </a:solidFill>
              <a:latin typeface="微軟正黑體" pitchFamily="34" charset="-120"/>
              <a:ea typeface="微軟正黑體" pitchFamily="34" charset="-120"/>
            </a:endParaRPr>
          </a:p>
          <a:p>
            <a:r>
              <a:rPr kumimoji="0" lang="zh-CN" altLang="zh-TW" sz="2000">
                <a:solidFill>
                  <a:schemeClr val="bg1"/>
                </a:solidFill>
                <a:latin typeface="微軟正黑體" pitchFamily="34" charset="-120"/>
                <a:ea typeface="微軟正黑體" pitchFamily="34" charset="-120"/>
              </a:rPr>
              <a:t>明慧資料館資料統計顯示，</a:t>
            </a:r>
            <a:endParaRPr kumimoji="0" lang="zh-TW" altLang="zh-TW" sz="2000">
              <a:solidFill>
                <a:schemeClr val="bg1"/>
              </a:solidFill>
              <a:latin typeface="微軟正黑體" pitchFamily="34" charset="-120"/>
              <a:ea typeface="微軟正黑體" pitchFamily="34" charset="-120"/>
            </a:endParaRPr>
          </a:p>
          <a:p>
            <a:endParaRPr kumimoji="0" lang="en-US" altLang="zh-CN" sz="2400">
              <a:solidFill>
                <a:schemeClr val="bg1"/>
              </a:solidFill>
              <a:latin typeface="微軟正黑體" pitchFamily="34" charset="-120"/>
              <a:ea typeface="微軟正黑體" pitchFamily="34" charset="-120"/>
            </a:endParaRPr>
          </a:p>
          <a:p>
            <a:r>
              <a:rPr kumimoji="0" lang="zh-CN" altLang="zh-TW" sz="2000">
                <a:solidFill>
                  <a:schemeClr val="bg1"/>
                </a:solidFill>
                <a:latin typeface="微軟正黑體" pitchFamily="34" charset="-120"/>
                <a:ea typeface="微軟正黑體" pitchFamily="34" charset="-120"/>
              </a:rPr>
              <a:t>迫害法輪功案例共計</a:t>
            </a:r>
            <a:r>
              <a:rPr kumimoji="0" lang="en-US" altLang="zh-CN" sz="2400" b="1">
                <a:solidFill>
                  <a:srgbClr val="FFFF00"/>
                </a:solidFill>
                <a:latin typeface="微軟正黑體" pitchFamily="34" charset="-120"/>
                <a:ea typeface="微軟正黑體" pitchFamily="34" charset="-120"/>
              </a:rPr>
              <a:t>636</a:t>
            </a:r>
            <a:r>
              <a:rPr kumimoji="0" lang="zh-CN" altLang="zh-TW" sz="2000">
                <a:solidFill>
                  <a:schemeClr val="bg1"/>
                </a:solidFill>
                <a:latin typeface="微軟正黑體" pitchFamily="34" charset="-120"/>
                <a:ea typeface="微軟正黑體" pitchFamily="34" charset="-120"/>
              </a:rPr>
              <a:t>例。</a:t>
            </a:r>
            <a:endParaRPr kumimoji="0" lang="zh-TW" altLang="zh-TW" sz="2000">
              <a:solidFill>
                <a:schemeClr val="bg1"/>
              </a:solidFill>
              <a:latin typeface="微軟正黑體" pitchFamily="34" charset="-120"/>
              <a:ea typeface="微軟正黑體" pitchFamily="34" charset="-120"/>
            </a:endParaRPr>
          </a:p>
          <a:p>
            <a:endParaRPr kumimoji="0" lang="en-US" altLang="zh-CN" sz="2000">
              <a:solidFill>
                <a:schemeClr val="bg1"/>
              </a:solidFill>
              <a:latin typeface="微軟正黑體" pitchFamily="34" charset="-120"/>
              <a:ea typeface="微軟正黑體" pitchFamily="34" charset="-120"/>
            </a:endParaRPr>
          </a:p>
          <a:p>
            <a:r>
              <a:rPr kumimoji="0" lang="zh-TW" altLang="en-US" sz="2000">
                <a:solidFill>
                  <a:schemeClr val="bg1"/>
                </a:solidFill>
                <a:latin typeface="微軟正黑體" pitchFamily="34" charset="-120"/>
                <a:ea typeface="微軟正黑體" pitchFamily="34" charset="-120"/>
              </a:rPr>
              <a:t>直接</a:t>
            </a:r>
            <a:r>
              <a:rPr kumimoji="0" lang="zh-CN" altLang="zh-TW" sz="2000">
                <a:solidFill>
                  <a:schemeClr val="bg1"/>
                </a:solidFill>
                <a:latin typeface="微軟正黑體" pitchFamily="34" charset="-120"/>
                <a:ea typeface="微軟正黑體" pitchFamily="34" charset="-120"/>
              </a:rPr>
              <a:t>受迫害人數</a:t>
            </a:r>
            <a:r>
              <a:rPr kumimoji="0" lang="en-US" altLang="zh-CN" sz="2400" b="1">
                <a:solidFill>
                  <a:srgbClr val="FFFF00"/>
                </a:solidFill>
                <a:latin typeface="微軟正黑體" pitchFamily="34" charset="-120"/>
                <a:ea typeface="微軟正黑體" pitchFamily="34" charset="-120"/>
              </a:rPr>
              <a:t>688</a:t>
            </a:r>
            <a:r>
              <a:rPr kumimoji="0" lang="zh-CN" altLang="zh-TW" sz="2000">
                <a:solidFill>
                  <a:schemeClr val="bg1"/>
                </a:solidFill>
                <a:latin typeface="微軟正黑體" pitchFamily="34" charset="-120"/>
                <a:ea typeface="微軟正黑體" pitchFamily="34" charset="-120"/>
              </a:rPr>
              <a:t>人。</a:t>
            </a:r>
            <a:endParaRPr kumimoji="0" lang="zh-TW" altLang="zh-TW" sz="2000">
              <a:solidFill>
                <a:schemeClr val="bg1"/>
              </a:solidFill>
              <a:latin typeface="微軟正黑體" pitchFamily="34" charset="-120"/>
              <a:ea typeface="微軟正黑體" pitchFamily="34" charset="-120"/>
            </a:endParaRPr>
          </a:p>
          <a:p>
            <a:endParaRPr kumimoji="0" lang="en-US" altLang="zh-CN" sz="2000">
              <a:solidFill>
                <a:schemeClr val="bg1"/>
              </a:solidFill>
              <a:latin typeface="微軟正黑體" pitchFamily="34" charset="-120"/>
              <a:ea typeface="微軟正黑體" pitchFamily="34" charset="-120"/>
            </a:endParaRPr>
          </a:p>
          <a:p>
            <a:r>
              <a:rPr kumimoji="0" lang="zh-CN" altLang="zh-TW" sz="2000">
                <a:solidFill>
                  <a:schemeClr val="bg1"/>
                </a:solidFill>
                <a:latin typeface="微軟正黑體" pitchFamily="34" charset="-120"/>
                <a:ea typeface="微軟正黑體" pitchFamily="34" charset="-120"/>
              </a:rPr>
              <a:t>受迫害致死人數</a:t>
            </a:r>
            <a:r>
              <a:rPr kumimoji="0" lang="en-US" altLang="zh-CN" sz="2400" b="1">
                <a:solidFill>
                  <a:srgbClr val="FFFF00"/>
                </a:solidFill>
                <a:latin typeface="微軟正黑體" pitchFamily="34" charset="-120"/>
                <a:ea typeface="微軟正黑體" pitchFamily="34" charset="-120"/>
              </a:rPr>
              <a:t>20</a:t>
            </a:r>
            <a:r>
              <a:rPr kumimoji="0" lang="zh-CN" altLang="zh-TW" sz="2000">
                <a:solidFill>
                  <a:schemeClr val="bg1"/>
                </a:solidFill>
                <a:latin typeface="微軟正黑體" pitchFamily="34" charset="-120"/>
                <a:ea typeface="微軟正黑體" pitchFamily="34" charset="-120"/>
              </a:rPr>
              <a:t>人。</a:t>
            </a:r>
            <a:endParaRPr kumimoji="0" lang="zh-TW" altLang="zh-TW" sz="2000">
              <a:solidFill>
                <a:schemeClr val="bg1"/>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群組 6"/>
          <p:cNvGrpSpPr>
            <a:grpSpLocks/>
          </p:cNvGrpSpPr>
          <p:nvPr/>
        </p:nvGrpSpPr>
        <p:grpSpPr bwMode="auto">
          <a:xfrm>
            <a:off x="0" y="0"/>
            <a:ext cx="9144000" cy="1052513"/>
            <a:chOff x="0" y="-1"/>
            <a:chExt cx="9144000" cy="1052737"/>
          </a:xfrm>
        </p:grpSpPr>
        <p:pic>
          <p:nvPicPr>
            <p:cNvPr id="28679" name="Picture 4" descr="「活摘器官」的圖片搜尋結果"/>
            <p:cNvPicPr>
              <a:picLocks noChangeAspect="1" noChangeArrowheads="1"/>
            </p:cNvPicPr>
            <p:nvPr/>
          </p:nvPicPr>
          <p:blipFill>
            <a:blip r:embed="rId3"/>
            <a:srcRect t="27016" r="42154"/>
            <a:stretch>
              <a:fillRect/>
            </a:stretch>
          </p:blipFill>
          <p:spPr bwMode="auto">
            <a:xfrm>
              <a:off x="8014570" y="0"/>
              <a:ext cx="1129430" cy="1052736"/>
            </a:xfrm>
            <a:prstGeom prst="rect">
              <a:avLst/>
            </a:prstGeom>
            <a:noFill/>
            <a:ln w="9525">
              <a:noFill/>
              <a:miter lim="800000"/>
              <a:headEnd/>
              <a:tailEnd/>
            </a:ln>
          </p:spPr>
        </p:pic>
        <p:sp>
          <p:nvSpPr>
            <p:cNvPr id="9" name="矩形 8"/>
            <p:cNvSpPr/>
            <p:nvPr/>
          </p:nvSpPr>
          <p:spPr>
            <a:xfrm>
              <a:off x="0" y="-1"/>
              <a:ext cx="8015288"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8. </a:t>
              </a:r>
              <a:r>
                <a:rPr kumimoji="0" lang="zh-TW" altLang="en-US" sz="3200" b="1" dirty="0">
                  <a:solidFill>
                    <a:schemeClr val="bg1"/>
                  </a:solidFill>
                  <a:latin typeface="微軟正黑體" panose="020B0604030504040204" pitchFamily="34" charset="-120"/>
                  <a:ea typeface="微軟正黑體" panose="020B0604030504040204" pitchFamily="34" charset="-120"/>
                </a:rPr>
                <a:t>浙江省涉嫌活摘器官醫院名單</a:t>
              </a:r>
            </a:p>
          </p:txBody>
        </p:sp>
      </p:grpSp>
      <p:sp>
        <p:nvSpPr>
          <p:cNvPr id="28674" name="矩形 9"/>
          <p:cNvSpPr>
            <a:spLocks noChangeArrowheads="1"/>
          </p:cNvSpPr>
          <p:nvPr/>
        </p:nvSpPr>
        <p:spPr bwMode="auto">
          <a:xfrm>
            <a:off x="328613" y="6021388"/>
            <a:ext cx="8255000" cy="584200"/>
          </a:xfrm>
          <a:prstGeom prst="rect">
            <a:avLst/>
          </a:prstGeom>
          <a:noFill/>
          <a:ln w="9525">
            <a:noFill/>
            <a:miter lim="800000"/>
            <a:headEnd/>
            <a:tailEnd/>
          </a:ln>
        </p:spPr>
        <p:txBody>
          <a:bodyPr>
            <a:spAutoFit/>
          </a:bodyPr>
          <a:lstStyle/>
          <a:p>
            <a:r>
              <a:rPr kumimoji="0" lang="zh-TW" altLang="en-US" sz="1600">
                <a:latin typeface="微軟正黑體" pitchFamily="34" charset="-120"/>
                <a:ea typeface="微軟正黑體" pitchFamily="34" charset="-120"/>
              </a:rPr>
              <a:t>資料來源：</a:t>
            </a:r>
            <a:r>
              <a:rPr kumimoji="0" lang="zh-CN" altLang="en-US" sz="1600">
                <a:latin typeface="微軟正黑體" pitchFamily="34" charset="-120"/>
                <a:ea typeface="微軟正黑體" pitchFamily="34" charset="-120"/>
              </a:rPr>
              <a:t>追查國際公佈中共</a:t>
            </a:r>
            <a:r>
              <a:rPr kumimoji="0" lang="en-US" altLang="zh-CN" sz="1600">
                <a:latin typeface="微軟正黑體" pitchFamily="34" charset="-120"/>
                <a:ea typeface="微軟正黑體" pitchFamily="34" charset="-120"/>
              </a:rPr>
              <a:t>788</a:t>
            </a:r>
            <a:r>
              <a:rPr kumimoji="0" lang="zh-CN" altLang="en-US" sz="1600">
                <a:latin typeface="微軟正黑體" pitchFamily="34" charset="-120"/>
                <a:ea typeface="微軟正黑體" pitchFamily="34" charset="-120"/>
              </a:rPr>
              <a:t>家非軍隊系統醫療機構共</a:t>
            </a:r>
            <a:r>
              <a:rPr kumimoji="0" lang="en-US" altLang="zh-TW" sz="1600" b="1"/>
              <a:t>7, 423</a:t>
            </a:r>
            <a:r>
              <a:rPr kumimoji="0" lang="zh-CN" altLang="en-US" sz="1600">
                <a:latin typeface="微軟正黑體" pitchFamily="34" charset="-120"/>
                <a:ea typeface="微軟正黑體" pitchFamily="34" charset="-120"/>
              </a:rPr>
              <a:t>名醫務人員的追查名單</a:t>
            </a:r>
            <a:r>
              <a:rPr kumimoji="0" lang="en-US" altLang="zh-CN" sz="1600">
                <a:latin typeface="微軟正黑體" pitchFamily="34" charset="-120"/>
                <a:ea typeface="微軟正黑體" pitchFamily="34" charset="-120"/>
              </a:rPr>
              <a:t>(2014</a:t>
            </a:r>
            <a:r>
              <a:rPr kumimoji="0" lang="zh-CN" altLang="en-US" sz="1600">
                <a:latin typeface="微軟正黑體" pitchFamily="34" charset="-120"/>
                <a:ea typeface="微軟正黑體" pitchFamily="34" charset="-120"/>
              </a:rPr>
              <a:t>年</a:t>
            </a:r>
            <a:r>
              <a:rPr kumimoji="0" lang="en-US" altLang="zh-CN" sz="1600">
                <a:latin typeface="微軟正黑體" pitchFamily="34" charset="-120"/>
                <a:ea typeface="微軟正黑體" pitchFamily="34" charset="-120"/>
              </a:rPr>
              <a:t>12</a:t>
            </a:r>
            <a:r>
              <a:rPr kumimoji="0" lang="zh-CN" altLang="en-US" sz="1600">
                <a:latin typeface="微軟正黑體" pitchFamily="34" charset="-120"/>
                <a:ea typeface="微軟正黑體" pitchFamily="34" charset="-120"/>
              </a:rPr>
              <a:t>月</a:t>
            </a:r>
            <a:r>
              <a:rPr kumimoji="0" lang="en-US" altLang="zh-CN" sz="1600">
                <a:latin typeface="微軟正黑體" pitchFamily="34" charset="-120"/>
                <a:ea typeface="微軟正黑體" pitchFamily="34" charset="-120"/>
              </a:rPr>
              <a:t>26</a:t>
            </a:r>
            <a:r>
              <a:rPr kumimoji="0" lang="zh-CN" altLang="en-US" sz="1600">
                <a:latin typeface="微軟正黑體" pitchFamily="34" charset="-120"/>
                <a:ea typeface="微軟正黑體" pitchFamily="34" charset="-120"/>
              </a:rPr>
              <a:t>日</a:t>
            </a:r>
            <a:r>
              <a:rPr kumimoji="0" lang="en-US" altLang="zh-CN" sz="1600">
                <a:latin typeface="微軟正黑體" pitchFamily="34" charset="-120"/>
                <a:ea typeface="微軟正黑體" pitchFamily="34" charset="-120"/>
              </a:rPr>
              <a:t>)</a:t>
            </a:r>
            <a:r>
              <a:rPr kumimoji="0" lang="zh-CN" altLang="en-US" sz="1600">
                <a:latin typeface="微軟正黑體" pitchFamily="34" charset="-120"/>
                <a:ea typeface="微軟正黑體" pitchFamily="34" charset="-120"/>
              </a:rPr>
              <a:t>。</a:t>
            </a:r>
            <a:r>
              <a:rPr kumimoji="0" lang="en-US" altLang="zh-CN" sz="1600">
                <a:latin typeface="微軟正黑體" pitchFamily="34" charset="-120"/>
                <a:ea typeface="微軟正黑體" pitchFamily="34" charset="-120"/>
              </a:rPr>
              <a:t>http://www.zhuichaguoji.org/node/45795</a:t>
            </a:r>
          </a:p>
        </p:txBody>
      </p:sp>
      <p:sp>
        <p:nvSpPr>
          <p:cNvPr id="28675" name="矩形 1"/>
          <p:cNvSpPr>
            <a:spLocks noChangeArrowheads="1"/>
          </p:cNvSpPr>
          <p:nvPr/>
        </p:nvSpPr>
        <p:spPr bwMode="auto">
          <a:xfrm>
            <a:off x="230188" y="3284538"/>
            <a:ext cx="8662987" cy="1196975"/>
          </a:xfrm>
          <a:prstGeom prst="rect">
            <a:avLst/>
          </a:prstGeom>
          <a:noFill/>
          <a:ln w="9525">
            <a:solidFill>
              <a:srgbClr val="C00000"/>
            </a:solidFill>
            <a:miter lim="800000"/>
            <a:headEnd/>
            <a:tailEnd/>
          </a:ln>
        </p:spPr>
        <p:txBody>
          <a:bodyPr>
            <a:spAutoFit/>
          </a:bodyPr>
          <a:lstStyle/>
          <a:p>
            <a:endParaRPr kumimoji="0" lang="en-US" altLang="zh-TW" sz="2400">
              <a:latin typeface="微軟正黑體" pitchFamily="34" charset="-120"/>
              <a:ea typeface="微軟正黑體" pitchFamily="34" charset="-120"/>
            </a:endParaRPr>
          </a:p>
          <a:p>
            <a:r>
              <a:rPr kumimoji="0" lang="zh-TW" altLang="en-US" sz="2400">
                <a:latin typeface="微軟正黑體" pitchFamily="34" charset="-120"/>
                <a:ea typeface="微軟正黑體" pitchFamily="34" charset="-120"/>
              </a:rPr>
              <a:t>截至</a:t>
            </a:r>
            <a:r>
              <a:rPr kumimoji="0" lang="en-US" altLang="zh-TW" sz="2400">
                <a:latin typeface="微軟正黑體" pitchFamily="34" charset="-120"/>
                <a:ea typeface="微軟正黑體" pitchFamily="34" charset="-120"/>
              </a:rPr>
              <a:t>2014</a:t>
            </a:r>
            <a:r>
              <a:rPr kumimoji="0" lang="zh-TW" altLang="en-US" sz="2400">
                <a:latin typeface="微軟正黑體" pitchFamily="34" charset="-120"/>
                <a:ea typeface="微軟正黑體" pitchFamily="34" charset="-120"/>
              </a:rPr>
              <a:t>年底，追查國際公佈了</a:t>
            </a:r>
            <a:r>
              <a:rPr kumimoji="0" lang="zh-CN" altLang="en-US" sz="2400" b="1">
                <a:solidFill>
                  <a:srgbClr val="C00000"/>
                </a:solidFill>
                <a:latin typeface="微軟正黑體" pitchFamily="34" charset="-120"/>
                <a:ea typeface="微軟正黑體" pitchFamily="34" charset="-120"/>
              </a:rPr>
              <a:t>浙江省</a:t>
            </a:r>
            <a:r>
              <a:rPr kumimoji="0" lang="zh-TW" altLang="en-US" sz="2400">
                <a:latin typeface="微軟正黑體" pitchFamily="34" charset="-120"/>
                <a:ea typeface="微軟正黑體" pitchFamily="34" charset="-120"/>
              </a:rPr>
              <a:t>涉嫌參與活摘法輪功學員器官的</a:t>
            </a:r>
            <a:r>
              <a:rPr kumimoji="0" lang="en-US" altLang="zh-CN" sz="2400">
                <a:solidFill>
                  <a:srgbClr val="C00000"/>
                </a:solidFill>
                <a:ea typeface="宋体" pitchFamily="2" charset="-122"/>
              </a:rPr>
              <a:t>46</a:t>
            </a:r>
            <a:r>
              <a:rPr kumimoji="0" lang="zh-TW" altLang="en-US" sz="2400" b="1">
                <a:solidFill>
                  <a:srgbClr val="C00000"/>
                </a:solidFill>
                <a:latin typeface="微軟正黑體" pitchFamily="34" charset="-120"/>
                <a:ea typeface="微軟正黑體" pitchFamily="34" charset="-120"/>
              </a:rPr>
              <a:t>家</a:t>
            </a:r>
            <a:r>
              <a:rPr kumimoji="0" lang="zh-TW" altLang="en-US" sz="2400" b="1">
                <a:solidFill>
                  <a:srgbClr val="0070C0"/>
                </a:solidFill>
                <a:latin typeface="微軟正黑體" pitchFamily="34" charset="-120"/>
                <a:ea typeface="微軟正黑體" pitchFamily="34" charset="-120"/>
              </a:rPr>
              <a:t>醫院、</a:t>
            </a:r>
            <a:r>
              <a:rPr kumimoji="0" lang="en-US" altLang="zh-CN" sz="2400">
                <a:solidFill>
                  <a:srgbClr val="C00000"/>
                </a:solidFill>
                <a:ea typeface="宋体" pitchFamily="2" charset="-122"/>
              </a:rPr>
              <a:t>497</a:t>
            </a:r>
            <a:r>
              <a:rPr kumimoji="0" lang="zh-TW" altLang="en-US" sz="2400" b="1">
                <a:solidFill>
                  <a:srgbClr val="C00000"/>
                </a:solidFill>
                <a:latin typeface="微軟正黑體" pitchFamily="34" charset="-120"/>
                <a:ea typeface="微軟正黑體" pitchFamily="34" charset="-120"/>
              </a:rPr>
              <a:t>名</a:t>
            </a:r>
            <a:r>
              <a:rPr kumimoji="0" lang="zh-TW" altLang="en-US" sz="2400" b="1">
                <a:solidFill>
                  <a:srgbClr val="0070C0"/>
                </a:solidFill>
                <a:latin typeface="微軟正黑體" pitchFamily="34" charset="-120"/>
                <a:ea typeface="微軟正黑體" pitchFamily="34" charset="-120"/>
              </a:rPr>
              <a:t>醫務人員</a:t>
            </a:r>
            <a:r>
              <a:rPr kumimoji="0" lang="zh-TW" altLang="en-US" sz="2400">
                <a:latin typeface="微軟正黑體" pitchFamily="34" charset="-120"/>
                <a:ea typeface="微軟正黑體" pitchFamily="34" charset="-120"/>
              </a:rPr>
              <a:t>名單，並將他們立案追查。</a:t>
            </a:r>
            <a:endParaRPr kumimoji="0" lang="en-US" altLang="zh-TW" sz="2400">
              <a:latin typeface="微軟正黑體" pitchFamily="34" charset="-120"/>
              <a:ea typeface="微軟正黑體" pitchFamily="34" charset="-120"/>
            </a:endParaRPr>
          </a:p>
        </p:txBody>
      </p:sp>
      <p:sp>
        <p:nvSpPr>
          <p:cNvPr id="28676" name="矩形 2"/>
          <p:cNvSpPr>
            <a:spLocks noChangeArrowheads="1"/>
          </p:cNvSpPr>
          <p:nvPr/>
        </p:nvSpPr>
        <p:spPr bwMode="auto">
          <a:xfrm>
            <a:off x="171450" y="1484313"/>
            <a:ext cx="8569325" cy="1200150"/>
          </a:xfrm>
          <a:prstGeom prst="rect">
            <a:avLst/>
          </a:prstGeom>
          <a:noFill/>
          <a:ln w="9525">
            <a:solidFill>
              <a:srgbClr val="C00000"/>
            </a:solidFill>
            <a:miter lim="800000"/>
            <a:headEnd/>
            <a:tailEnd/>
          </a:ln>
        </p:spPr>
        <p:txBody>
          <a:bodyPr>
            <a:spAutoFit/>
          </a:bodyPr>
          <a:lstStyle/>
          <a:p>
            <a:endParaRPr kumimoji="0" lang="en-US" altLang="zh-CN" sz="2400">
              <a:latin typeface="微軟正黑體" pitchFamily="34" charset="-120"/>
              <a:ea typeface="微軟正黑體" pitchFamily="34" charset="-120"/>
            </a:endParaRPr>
          </a:p>
          <a:p>
            <a:r>
              <a:rPr kumimoji="0" lang="zh-CN" altLang="en-US" sz="2400">
                <a:latin typeface="微軟正黑體" pitchFamily="34" charset="-120"/>
                <a:ea typeface="微軟正黑體" pitchFamily="34" charset="-120"/>
              </a:rPr>
              <a:t>據追查國際查證，截至</a:t>
            </a:r>
            <a:r>
              <a:rPr kumimoji="0" lang="en-US" altLang="zh-CN" sz="2400">
                <a:latin typeface="微軟正黑體" pitchFamily="34" charset="-120"/>
                <a:ea typeface="微軟正黑體" pitchFamily="34" charset="-120"/>
              </a:rPr>
              <a:t>2016</a:t>
            </a:r>
            <a:r>
              <a:rPr kumimoji="0" lang="zh-CN" altLang="en-US" sz="2400">
                <a:latin typeface="微軟正黑體" pitchFamily="34" charset="-120"/>
                <a:ea typeface="微軟正黑體" pitchFamily="34" charset="-120"/>
              </a:rPr>
              <a:t>年</a:t>
            </a:r>
            <a:r>
              <a:rPr kumimoji="0" lang="en-US" altLang="zh-CN" sz="2400">
                <a:latin typeface="微軟正黑體" pitchFamily="34" charset="-120"/>
                <a:ea typeface="微軟正黑體" pitchFamily="34" charset="-120"/>
              </a:rPr>
              <a:t>7</a:t>
            </a:r>
            <a:r>
              <a:rPr kumimoji="0" lang="zh-CN" altLang="en-US" sz="2400">
                <a:latin typeface="微軟正黑體" pitchFamily="34" charset="-120"/>
                <a:ea typeface="微軟正黑體" pitchFamily="34" charset="-120"/>
              </a:rPr>
              <a:t>月</a:t>
            </a:r>
            <a:r>
              <a:rPr kumimoji="0" lang="en-US" altLang="zh-CN" sz="2400">
                <a:latin typeface="微軟正黑體" pitchFamily="34" charset="-120"/>
                <a:ea typeface="微軟正黑體" pitchFamily="34" charset="-120"/>
              </a:rPr>
              <a:t>10</a:t>
            </a:r>
            <a:r>
              <a:rPr kumimoji="0" lang="zh-CN" altLang="en-US" sz="2400">
                <a:latin typeface="微軟正黑體" pitchFamily="34" charset="-120"/>
                <a:ea typeface="微軟正黑體" pitchFamily="34" charset="-120"/>
              </a:rPr>
              <a:t>日，中國大陸涉嫌活摘法輪功學員器官的移植醫院就有</a:t>
            </a:r>
            <a:r>
              <a:rPr kumimoji="0" lang="en-US" altLang="zh-CN" sz="2400" b="1">
                <a:solidFill>
                  <a:srgbClr val="C00000"/>
                </a:solidFill>
                <a:latin typeface="微軟正黑體" pitchFamily="34" charset="-120"/>
                <a:ea typeface="微軟正黑體" pitchFamily="34" charset="-120"/>
              </a:rPr>
              <a:t>891</a:t>
            </a:r>
            <a:r>
              <a:rPr kumimoji="0" lang="zh-CN" altLang="en-US" sz="2400" b="1">
                <a:solidFill>
                  <a:srgbClr val="C00000"/>
                </a:solidFill>
                <a:latin typeface="微軟正黑體" pitchFamily="34" charset="-120"/>
                <a:ea typeface="微軟正黑體" pitchFamily="34" charset="-120"/>
              </a:rPr>
              <a:t>家</a:t>
            </a:r>
            <a:r>
              <a:rPr kumimoji="0" lang="zh-CN" altLang="en-US" sz="2400">
                <a:latin typeface="微軟正黑體" pitchFamily="34" charset="-120"/>
                <a:ea typeface="微軟正黑體" pitchFamily="34" charset="-120"/>
              </a:rPr>
              <a:t>、器官移植醫生</a:t>
            </a:r>
            <a:r>
              <a:rPr kumimoji="0" lang="en-US" altLang="zh-CN" sz="2400" b="1">
                <a:solidFill>
                  <a:srgbClr val="C00000"/>
                </a:solidFill>
                <a:latin typeface="微軟正黑體" pitchFamily="34" charset="-120"/>
                <a:ea typeface="微軟正黑體" pitchFamily="34" charset="-120"/>
              </a:rPr>
              <a:t>9519</a:t>
            </a:r>
            <a:r>
              <a:rPr kumimoji="0" lang="zh-CN" altLang="en-US" sz="2400" b="1">
                <a:solidFill>
                  <a:srgbClr val="C00000"/>
                </a:solidFill>
                <a:latin typeface="微軟正黑體" pitchFamily="34" charset="-120"/>
                <a:ea typeface="微軟正黑體" pitchFamily="34" charset="-120"/>
              </a:rPr>
              <a:t>人</a:t>
            </a:r>
            <a:r>
              <a:rPr kumimoji="0" lang="zh-CN" altLang="en-US" sz="2400">
                <a:latin typeface="微軟正黑體" pitchFamily="34" charset="-120"/>
                <a:ea typeface="微軟正黑體" pitchFamily="34" charset="-120"/>
              </a:rPr>
              <a:t>。</a:t>
            </a:r>
            <a:endParaRPr kumimoji="0" lang="zh-TW" altLang="en-US" sz="2400">
              <a:latin typeface="微軟正黑體" pitchFamily="34" charset="-120"/>
              <a:ea typeface="微軟正黑體" pitchFamily="34" charset="-120"/>
            </a:endParaRPr>
          </a:p>
        </p:txBody>
      </p:sp>
      <p:sp>
        <p:nvSpPr>
          <p:cNvPr id="4" name="矩形 3"/>
          <p:cNvSpPr/>
          <p:nvPr/>
        </p:nvSpPr>
        <p:spPr>
          <a:xfrm>
            <a:off x="468313" y="1196975"/>
            <a:ext cx="1655762" cy="576263"/>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2800" dirty="0">
                <a:solidFill>
                  <a:schemeClr val="tx1"/>
                </a:solidFill>
                <a:latin typeface="微軟正黑體" panose="020B0604030504040204" pitchFamily="34" charset="-120"/>
                <a:ea typeface="微軟正黑體" panose="020B0604030504040204" pitchFamily="34" charset="-120"/>
              </a:rPr>
              <a:t>全中國</a:t>
            </a:r>
          </a:p>
        </p:txBody>
      </p:sp>
      <p:sp>
        <p:nvSpPr>
          <p:cNvPr id="11" name="矩形 10"/>
          <p:cNvSpPr/>
          <p:nvPr/>
        </p:nvSpPr>
        <p:spPr>
          <a:xfrm>
            <a:off x="468313" y="2997200"/>
            <a:ext cx="1655762" cy="576263"/>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2800" dirty="0">
                <a:solidFill>
                  <a:schemeClr val="tx1"/>
                </a:solidFill>
                <a:latin typeface="微軟正黑體" panose="020B0604030504040204" pitchFamily="34" charset="-120"/>
                <a:ea typeface="微軟正黑體" panose="020B0604030504040204" pitchFamily="34" charset="-120"/>
              </a:rPr>
              <a:t>浙江省</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矩形 2"/>
          <p:cNvSpPr>
            <a:spLocks noChangeArrowheads="1"/>
          </p:cNvSpPr>
          <p:nvPr/>
        </p:nvSpPr>
        <p:spPr bwMode="auto">
          <a:xfrm>
            <a:off x="250825" y="115888"/>
            <a:ext cx="4033838" cy="585787"/>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9-1. </a:t>
            </a:r>
            <a:r>
              <a:rPr kumimoji="0" lang="zh-TW" altLang="en-US" sz="3200" b="1">
                <a:latin typeface="微軟正黑體" pitchFamily="34" charset="-120"/>
                <a:ea typeface="微軟正黑體" pitchFamily="34" charset="-120"/>
              </a:rPr>
              <a:t>浙江專案情況</a:t>
            </a:r>
            <a:endParaRPr kumimoji="0" lang="en-US" altLang="zh-TW" sz="3200" b="1">
              <a:latin typeface="微軟正黑體" pitchFamily="34" charset="-120"/>
              <a:ea typeface="微軟正黑體" pitchFamily="34" charset="-120"/>
            </a:endParaRPr>
          </a:p>
        </p:txBody>
      </p:sp>
      <p:sp>
        <p:nvSpPr>
          <p:cNvPr id="8" name="矩形 7"/>
          <p:cNvSpPr/>
          <p:nvPr/>
        </p:nvSpPr>
        <p:spPr>
          <a:xfrm>
            <a:off x="244475" y="701675"/>
            <a:ext cx="8786813" cy="6040438"/>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30723" name="矩形 10"/>
          <p:cNvSpPr>
            <a:spLocks noChangeArrowheads="1"/>
          </p:cNvSpPr>
          <p:nvPr/>
        </p:nvSpPr>
        <p:spPr bwMode="auto">
          <a:xfrm>
            <a:off x="395288" y="765175"/>
            <a:ext cx="8380412" cy="5632450"/>
          </a:xfrm>
          <a:prstGeom prst="rect">
            <a:avLst/>
          </a:prstGeom>
          <a:noFill/>
          <a:ln w="9525">
            <a:noFill/>
            <a:miter lim="800000"/>
            <a:headEnd/>
            <a:tailEnd/>
          </a:ln>
        </p:spPr>
        <p:txBody>
          <a:bodyPr>
            <a:spAutoFit/>
          </a:bodyPr>
          <a:lstStyle/>
          <a:p>
            <a:r>
              <a:rPr kumimoji="0" lang="zh-TW" altLang="en-US" sz="2000" b="1">
                <a:solidFill>
                  <a:srgbClr val="000000"/>
                </a:solidFill>
                <a:latin typeface="微軟正黑體" pitchFamily="34" charset="-120"/>
                <a:ea typeface="微軟正黑體" pitchFamily="34" charset="-120"/>
              </a:rPr>
              <a:t>地點：杭州市西湖區</a:t>
            </a:r>
            <a:endParaRPr kumimoji="0" lang="en-US" altLang="zh-TW" sz="2000">
              <a:solidFill>
                <a:srgbClr val="000000"/>
              </a:solidFill>
              <a:latin typeface="微軟正黑體" pitchFamily="34" charset="-120"/>
              <a:ea typeface="微軟正黑體" pitchFamily="34" charset="-120"/>
            </a:endParaRPr>
          </a:p>
          <a:p>
            <a:endParaRPr kumimoji="0" lang="en-US" altLang="zh-TW" sz="2000" b="1">
              <a:solidFill>
                <a:srgbClr val="C00000"/>
              </a:solidFill>
              <a:latin typeface="微軟正黑體" pitchFamily="34" charset="-120"/>
              <a:ea typeface="微軟正黑體" pitchFamily="34" charset="-120"/>
            </a:endParaRPr>
          </a:p>
          <a:p>
            <a:r>
              <a:rPr kumimoji="0" lang="zh-TW" altLang="en-US" sz="2000" b="1">
                <a:solidFill>
                  <a:srgbClr val="C00000"/>
                </a:solidFill>
                <a:latin typeface="微軟正黑體" pitchFamily="34" charset="-120"/>
                <a:ea typeface="微軟正黑體" pitchFamily="34" charset="-120"/>
              </a:rPr>
              <a:t>性質：</a:t>
            </a:r>
            <a:r>
              <a:rPr kumimoji="0" lang="zh-TW" altLang="en-US" sz="2000">
                <a:solidFill>
                  <a:srgbClr val="C00000"/>
                </a:solidFill>
                <a:latin typeface="微軟正黑體" pitchFamily="34" charset="-120"/>
                <a:ea typeface="微軟正黑體" pitchFamily="34" charset="-120"/>
              </a:rPr>
              <a:t>汙衊；範圍全省</a:t>
            </a:r>
            <a:endParaRPr kumimoji="0" lang="en-US" altLang="zh-TW" sz="2000">
              <a:solidFill>
                <a:srgbClr val="C00000"/>
              </a:solidFill>
              <a:latin typeface="微軟正黑體" pitchFamily="34" charset="-120"/>
              <a:ea typeface="微軟正黑體" pitchFamily="34" charset="-120"/>
            </a:endParaRPr>
          </a:p>
          <a:p>
            <a:endParaRPr kumimoji="0" lang="en-US" altLang="zh-TW" sz="2000">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單位：</a:t>
            </a:r>
            <a:r>
              <a:rPr kumimoji="0" lang="en-US" altLang="zh-TW" sz="2000">
                <a:solidFill>
                  <a:srgbClr val="000000"/>
                </a:solidFill>
                <a:latin typeface="微軟正黑體" pitchFamily="34" charset="-120"/>
                <a:ea typeface="微軟正黑體" pitchFamily="34" charset="-120"/>
              </a:rPr>
              <a:t>《</a:t>
            </a:r>
            <a:r>
              <a:rPr kumimoji="0" lang="zh-CN" altLang="en-US" sz="2000">
                <a:solidFill>
                  <a:srgbClr val="000000"/>
                </a:solidFill>
                <a:latin typeface="微軟正黑體" pitchFamily="34" charset="-120"/>
                <a:ea typeface="微軟正黑體" pitchFamily="34" charset="-120"/>
              </a:rPr>
              <a:t>浙江法制報</a:t>
            </a:r>
            <a:r>
              <a:rPr kumimoji="0" lang="en-US" altLang="zh-TW" sz="2000">
                <a:solidFill>
                  <a:srgbClr val="000000"/>
                </a:solidFill>
                <a:latin typeface="微軟正黑體" pitchFamily="34" charset="-120"/>
                <a:ea typeface="微軟正黑體" pitchFamily="34" charset="-120"/>
              </a:rPr>
              <a:t>》</a:t>
            </a:r>
            <a:r>
              <a:rPr kumimoji="0" lang="zh-TW" altLang="en-US" sz="2000">
                <a:solidFill>
                  <a:srgbClr val="000000"/>
                </a:solidFill>
                <a:latin typeface="微軟正黑體" pitchFamily="34" charset="-120"/>
                <a:ea typeface="微軟正黑體" pitchFamily="34" charset="-120"/>
              </a:rPr>
              <a:t>，日報</a:t>
            </a:r>
            <a:r>
              <a:rPr kumimoji="0" lang="en-US" altLang="zh-TW" sz="2000">
                <a:solidFill>
                  <a:srgbClr val="000000"/>
                </a:solidFill>
                <a:latin typeface="微軟正黑體" pitchFamily="34" charset="-120"/>
                <a:ea typeface="微軟正黑體" pitchFamily="34" charset="-120"/>
              </a:rPr>
              <a:t>/</a:t>
            </a:r>
            <a:r>
              <a:rPr kumimoji="0" lang="zh-TW" altLang="en-US" sz="2000">
                <a:solidFill>
                  <a:srgbClr val="000000"/>
                </a:solidFill>
                <a:latin typeface="微軟正黑體" pitchFamily="34" charset="-120"/>
                <a:ea typeface="微軟正黑體" pitchFamily="34" charset="-120"/>
              </a:rPr>
              <a:t>網路</a:t>
            </a:r>
            <a:endParaRPr kumimoji="0" lang="en-US" altLang="zh-TW" sz="2000">
              <a:solidFill>
                <a:srgbClr val="000000"/>
              </a:solidFill>
              <a:latin typeface="微軟正黑體" pitchFamily="34" charset="-120"/>
              <a:ea typeface="微軟正黑體" pitchFamily="34" charset="-120"/>
            </a:endParaRPr>
          </a:p>
          <a:p>
            <a:endParaRPr kumimoji="0" lang="en-US" altLang="zh-CN" sz="2000">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情況：</a:t>
            </a:r>
            <a:r>
              <a:rPr kumimoji="0" lang="en-US" altLang="zh-TW" sz="2000">
                <a:solidFill>
                  <a:srgbClr val="000000"/>
                </a:solidFill>
                <a:latin typeface="微軟正黑體" pitchFamily="34" charset="-120"/>
                <a:ea typeface="微軟正黑體" pitchFamily="34" charset="-120"/>
              </a:rPr>
              <a:t>〈</a:t>
            </a:r>
            <a:r>
              <a:rPr kumimoji="0" lang="zh-CN" altLang="en-US" sz="2000">
                <a:solidFill>
                  <a:srgbClr val="000000"/>
                </a:solidFill>
                <a:latin typeface="微軟正黑體" pitchFamily="34" charset="-120"/>
                <a:ea typeface="微軟正黑體" pitchFamily="34" charset="-120"/>
              </a:rPr>
              <a:t>浙江法制報</a:t>
            </a:r>
            <a:r>
              <a:rPr kumimoji="0" lang="en-US" altLang="zh-TW" sz="2000">
                <a:solidFill>
                  <a:srgbClr val="000000"/>
                </a:solidFill>
                <a:latin typeface="微軟正黑體" pitchFamily="34" charset="-120"/>
                <a:ea typeface="微軟正黑體" pitchFamily="34" charset="-120"/>
              </a:rPr>
              <a:t>〉</a:t>
            </a:r>
            <a:r>
              <a:rPr kumimoji="0" lang="zh-TW" altLang="en-US" sz="2000">
                <a:solidFill>
                  <a:srgbClr val="000000"/>
                </a:solidFill>
                <a:latin typeface="微軟正黑體" pitchFamily="34" charset="-120"/>
                <a:ea typeface="微軟正黑體" pitchFamily="34" charset="-120"/>
              </a:rPr>
              <a:t>於今年</a:t>
            </a:r>
            <a:r>
              <a:rPr kumimoji="0" lang="en-US" altLang="zh-CN" sz="2000">
                <a:solidFill>
                  <a:srgbClr val="000000"/>
                </a:solidFill>
                <a:latin typeface="微軟正黑體" pitchFamily="34" charset="-120"/>
                <a:ea typeface="微軟正黑體" pitchFamily="34" charset="-120"/>
              </a:rPr>
              <a:t>2</a:t>
            </a:r>
            <a:r>
              <a:rPr kumimoji="0" lang="zh-TW" altLang="en-US" sz="2000">
                <a:solidFill>
                  <a:srgbClr val="000000"/>
                </a:solidFill>
                <a:latin typeface="微軟正黑體" pitchFamily="34" charset="-120"/>
                <a:ea typeface="微軟正黑體" pitchFamily="34" charset="-120"/>
              </a:rPr>
              <a:t>月</a:t>
            </a:r>
            <a:r>
              <a:rPr kumimoji="0" lang="en-US" altLang="zh-CN" sz="2000">
                <a:solidFill>
                  <a:srgbClr val="000000"/>
                </a:solidFill>
                <a:latin typeface="微軟正黑體" pitchFamily="34" charset="-120"/>
                <a:ea typeface="微軟正黑體" pitchFamily="34" charset="-120"/>
              </a:rPr>
              <a:t>6</a:t>
            </a:r>
            <a:r>
              <a:rPr kumimoji="0" lang="zh-TW" altLang="en-US" sz="2000">
                <a:solidFill>
                  <a:srgbClr val="000000"/>
                </a:solidFill>
                <a:latin typeface="微軟正黑體" pitchFamily="34" charset="-120"/>
                <a:ea typeface="微軟正黑體" pitchFamily="34" charset="-120"/>
              </a:rPr>
              <a:t>日</a:t>
            </a:r>
            <a:r>
              <a:rPr kumimoji="0" lang="en-US" altLang="zh-TW" sz="2000">
                <a:solidFill>
                  <a:srgbClr val="000000"/>
                </a:solidFill>
                <a:latin typeface="微軟正黑體" pitchFamily="34" charset="-120"/>
                <a:ea typeface="微軟正黑體" pitchFamily="34" charset="-120"/>
              </a:rPr>
              <a:t>(</a:t>
            </a:r>
            <a:r>
              <a:rPr kumimoji="0" lang="zh-TW" altLang="en-US" sz="2000">
                <a:solidFill>
                  <a:srgbClr val="000000"/>
                </a:solidFill>
                <a:latin typeface="微軟正黑體" pitchFamily="34" charset="-120"/>
                <a:ea typeface="微軟正黑體" pitchFamily="34" charset="-120"/>
              </a:rPr>
              <a:t>星期一</a:t>
            </a:r>
            <a:r>
              <a:rPr kumimoji="0" lang="en-US" altLang="zh-TW" sz="2000">
                <a:solidFill>
                  <a:srgbClr val="000000"/>
                </a:solidFill>
                <a:latin typeface="微軟正黑體" pitchFamily="34" charset="-120"/>
                <a:ea typeface="微軟正黑體" pitchFamily="34" charset="-120"/>
              </a:rPr>
              <a:t>)</a:t>
            </a:r>
            <a:r>
              <a:rPr kumimoji="0" lang="zh-TW" altLang="en-US" sz="2000">
                <a:solidFill>
                  <a:srgbClr val="000000"/>
                </a:solidFill>
                <a:latin typeface="微軟正黑體" pitchFamily="34" charset="-120"/>
                <a:ea typeface="微軟正黑體" pitchFamily="34" charset="-120"/>
              </a:rPr>
              <a:t> </a:t>
            </a:r>
            <a:r>
              <a:rPr kumimoji="0" lang="zh-CN" altLang="en-US" sz="2000">
                <a:solidFill>
                  <a:srgbClr val="000000"/>
                </a:solidFill>
                <a:latin typeface="微軟正黑體" pitchFamily="34" charset="-120"/>
                <a:ea typeface="微軟正黑體" pitchFamily="34" charset="-120"/>
              </a:rPr>
              <a:t>第</a:t>
            </a:r>
            <a:r>
              <a:rPr kumimoji="0" lang="zh-TW" altLang="en-US" sz="2000">
                <a:solidFill>
                  <a:srgbClr val="000000"/>
                </a:solidFill>
                <a:latin typeface="微軟正黑體" pitchFamily="34" charset="-120"/>
                <a:ea typeface="微軟正黑體" pitchFamily="34" charset="-120"/>
              </a:rPr>
              <a:t>五</a:t>
            </a:r>
            <a:r>
              <a:rPr kumimoji="0" lang="zh-CN" altLang="en-US" sz="2000">
                <a:solidFill>
                  <a:srgbClr val="000000"/>
                </a:solidFill>
                <a:latin typeface="微軟正黑體" pitchFamily="34" charset="-120"/>
                <a:ea typeface="微軟正黑體" pitchFamily="34" charset="-120"/>
              </a:rPr>
              <a:t>版</a:t>
            </a:r>
            <a:r>
              <a:rPr kumimoji="0" lang="zh-TW" altLang="en-US" sz="2000">
                <a:solidFill>
                  <a:srgbClr val="000000"/>
                </a:solidFill>
                <a:latin typeface="微軟正黑體" pitchFamily="34" charset="-120"/>
                <a:ea typeface="微軟正黑體" pitchFamily="34" charset="-120"/>
              </a:rPr>
              <a:t>的</a:t>
            </a:r>
            <a:r>
              <a:rPr kumimoji="0" lang="en-US" altLang="zh-TW" sz="2000">
                <a:solidFill>
                  <a:srgbClr val="000000"/>
                </a:solidFill>
                <a:latin typeface="微軟正黑體" pitchFamily="34" charset="-120"/>
                <a:ea typeface="微軟正黑體" pitchFamily="34" charset="-120"/>
              </a:rPr>
              <a:t>《</a:t>
            </a:r>
            <a:r>
              <a:rPr kumimoji="0" lang="zh-CN" altLang="en-US" sz="2000">
                <a:solidFill>
                  <a:srgbClr val="000000"/>
                </a:solidFill>
                <a:latin typeface="微軟正黑體" pitchFamily="34" charset="-120"/>
                <a:ea typeface="微軟正黑體" pitchFamily="34" charset="-120"/>
              </a:rPr>
              <a:t>法官說法</a:t>
            </a:r>
            <a:r>
              <a:rPr kumimoji="0" lang="en-US" altLang="zh-TW" sz="2000">
                <a:solidFill>
                  <a:srgbClr val="000000"/>
                </a:solidFill>
                <a:latin typeface="微軟正黑體" pitchFamily="34" charset="-120"/>
                <a:ea typeface="微軟正黑體" pitchFamily="34" charset="-120"/>
              </a:rPr>
              <a:t>》</a:t>
            </a:r>
            <a:r>
              <a:rPr kumimoji="0" lang="zh-CN" altLang="en-US" sz="2000">
                <a:solidFill>
                  <a:srgbClr val="000000"/>
                </a:solidFill>
                <a:latin typeface="微軟正黑體" pitchFamily="34" charset="-120"/>
                <a:ea typeface="微軟正黑體" pitchFamily="34" charset="-120"/>
              </a:rPr>
              <a:t>欄目，公然詆毀大法和同修。</a:t>
            </a:r>
            <a:endParaRPr kumimoji="0" lang="en-US" altLang="zh-CN" sz="2000">
              <a:solidFill>
                <a:srgbClr val="000000"/>
              </a:solidFill>
              <a:latin typeface="微軟正黑體" pitchFamily="34" charset="-120"/>
              <a:ea typeface="微軟正黑體" pitchFamily="34" charset="-120"/>
            </a:endParaRPr>
          </a:p>
          <a:p>
            <a:endParaRPr kumimoji="0" lang="en-US" altLang="zh-CN" sz="2000" b="1">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涉案人員： </a:t>
            </a:r>
            <a:r>
              <a:rPr kumimoji="0" lang="zh-CN" altLang="zh-TW" sz="2000">
                <a:latin typeface="微軟正黑體" pitchFamily="34" charset="-120"/>
                <a:ea typeface="微軟正黑體" pitchFamily="34" charset="-120"/>
              </a:rPr>
              <a:t>記者</a:t>
            </a:r>
            <a:r>
              <a:rPr kumimoji="0" lang="en-US" altLang="zh-CN" sz="2000">
                <a:latin typeface="微軟正黑體" pitchFamily="34" charset="-120"/>
                <a:ea typeface="微軟正黑體" pitchFamily="34" charset="-120"/>
              </a:rPr>
              <a:t>/</a:t>
            </a:r>
            <a:r>
              <a:rPr kumimoji="0" lang="zh-CN" altLang="zh-TW" sz="2000" b="1">
                <a:solidFill>
                  <a:srgbClr val="0070C0"/>
                </a:solidFill>
                <a:latin typeface="微軟正黑體" pitchFamily="34" charset="-120"/>
                <a:ea typeface="微軟正黑體" pitchFamily="34" charset="-120"/>
              </a:rPr>
              <a:t>高敏</a:t>
            </a:r>
            <a:r>
              <a:rPr kumimoji="0" lang="zh-CN" altLang="zh-TW" sz="2000">
                <a:latin typeface="微軟正黑體" pitchFamily="34" charset="-120"/>
                <a:ea typeface="微軟正黑體" pitchFamily="34" charset="-120"/>
              </a:rPr>
              <a:t>；責任編輯</a:t>
            </a:r>
            <a:r>
              <a:rPr kumimoji="0" lang="en-US" altLang="zh-CN" sz="2000">
                <a:latin typeface="微軟正黑體" pitchFamily="34" charset="-120"/>
                <a:ea typeface="微軟正黑體" pitchFamily="34" charset="-120"/>
              </a:rPr>
              <a:t>/</a:t>
            </a:r>
            <a:r>
              <a:rPr kumimoji="0" lang="zh-CN" altLang="zh-TW" sz="2000" b="1">
                <a:solidFill>
                  <a:srgbClr val="0070C0"/>
                </a:solidFill>
                <a:latin typeface="微軟正黑體" pitchFamily="34" charset="-120"/>
                <a:ea typeface="微軟正黑體" pitchFamily="34" charset="-120"/>
              </a:rPr>
              <a:t>陳毅香</a:t>
            </a:r>
            <a:r>
              <a:rPr kumimoji="0" lang="zh-CN" altLang="zh-TW" sz="2000">
                <a:latin typeface="微軟正黑體" pitchFamily="34" charset="-120"/>
                <a:ea typeface="微軟正黑體" pitchFamily="34" charset="-120"/>
              </a:rPr>
              <a:t>；</a:t>
            </a:r>
            <a:endParaRPr kumimoji="0" lang="en-US" altLang="zh-CN" sz="2000">
              <a:latin typeface="微軟正黑體" pitchFamily="34" charset="-120"/>
              <a:ea typeface="微軟正黑體" pitchFamily="34" charset="-120"/>
            </a:endParaRPr>
          </a:p>
          <a:p>
            <a:r>
              <a:rPr kumimoji="0" lang="en-US" altLang="zh-CN" sz="2000">
                <a:latin typeface="微軟正黑體" pitchFamily="34" charset="-120"/>
                <a:ea typeface="微軟正黑體" pitchFamily="34" charset="-120"/>
              </a:rPr>
              <a:t>                     </a:t>
            </a:r>
            <a:r>
              <a:rPr kumimoji="0" lang="zh-CN" altLang="zh-TW" sz="2000">
                <a:latin typeface="微軟正黑體" pitchFamily="34" charset="-120"/>
                <a:ea typeface="微軟正黑體" pitchFamily="34" charset="-120"/>
              </a:rPr>
              <a:t>版式總監</a:t>
            </a:r>
            <a:r>
              <a:rPr kumimoji="0" lang="en-US" altLang="zh-CN" sz="2000">
                <a:latin typeface="微軟正黑體" pitchFamily="34" charset="-120"/>
                <a:ea typeface="微軟正黑體" pitchFamily="34" charset="-120"/>
              </a:rPr>
              <a:t>/</a:t>
            </a:r>
            <a:r>
              <a:rPr kumimoji="0" lang="zh-CN" altLang="zh-TW" sz="2000" b="1">
                <a:solidFill>
                  <a:srgbClr val="0070C0"/>
                </a:solidFill>
                <a:latin typeface="微軟正黑體" pitchFamily="34" charset="-120"/>
                <a:ea typeface="微軟正黑體" pitchFamily="34" charset="-120"/>
              </a:rPr>
              <a:t>唐昉婷</a:t>
            </a:r>
            <a:r>
              <a:rPr kumimoji="0" lang="zh-CN" altLang="zh-TW" sz="2000">
                <a:latin typeface="微軟正黑體" pitchFamily="34" charset="-120"/>
                <a:ea typeface="微軟正黑體" pitchFamily="34" charset="-120"/>
              </a:rPr>
              <a:t>；值班總編：</a:t>
            </a:r>
            <a:r>
              <a:rPr kumimoji="0" lang="zh-CN" altLang="zh-TW" sz="2000" b="1">
                <a:solidFill>
                  <a:srgbClr val="0070C0"/>
                </a:solidFill>
                <a:latin typeface="微軟正黑體" pitchFamily="34" charset="-120"/>
                <a:ea typeface="微軟正黑體" pitchFamily="34" charset="-120"/>
              </a:rPr>
              <a:t>俞評。</a:t>
            </a:r>
            <a:endParaRPr kumimoji="0" lang="en-US" altLang="zh-CN" sz="2000" b="1">
              <a:solidFill>
                <a:srgbClr val="0070C0"/>
              </a:solidFill>
              <a:latin typeface="微軟正黑體" pitchFamily="34" charset="-120"/>
              <a:ea typeface="微軟正黑體" pitchFamily="34" charset="-120"/>
            </a:endParaRPr>
          </a:p>
          <a:p>
            <a:endParaRPr kumimoji="0" lang="en-US" altLang="zh-TW" sz="2000" b="1">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汙衊內容：</a:t>
            </a:r>
            <a:endParaRPr kumimoji="0" lang="en-US" altLang="zh-TW" sz="2000" b="1">
              <a:solidFill>
                <a:srgbClr val="000000"/>
              </a:solidFill>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(1)</a:t>
            </a:r>
            <a:r>
              <a:rPr kumimoji="0" lang="zh-CN" altLang="zh-TW" sz="2000">
                <a:latin typeface="微軟正黑體" pitchFamily="34" charset="-120"/>
                <a:ea typeface="微軟正黑體" pitchFamily="34" charset="-120"/>
              </a:rPr>
              <a:t>文中污蔑</a:t>
            </a:r>
            <a:r>
              <a:rPr kumimoji="0" lang="zh-TW" altLang="en-US" sz="2000">
                <a:latin typeface="微軟正黑體" pitchFamily="34" charset="-120"/>
                <a:ea typeface="微軟正黑體" pitchFamily="34" charset="-120"/>
              </a:rPr>
              <a:t>同修</a:t>
            </a:r>
            <a:r>
              <a:rPr kumimoji="0" lang="zh-CN" altLang="zh-TW" sz="2000">
                <a:latin typeface="微軟正黑體" pitchFamily="34" charset="-120"/>
                <a:ea typeface="微軟正黑體" pitchFamily="34" charset="-120"/>
              </a:rPr>
              <a:t>趙</a:t>
            </a:r>
            <a:r>
              <a:rPr kumimoji="0" lang="zh-TW" altLang="en-US" sz="2000">
                <a:latin typeface="微軟正黑體" pitchFamily="34" charset="-120"/>
                <a:ea typeface="微軟正黑體" pitchFamily="34" charset="-120"/>
              </a:rPr>
              <a:t>某某常發放資料，</a:t>
            </a:r>
            <a:r>
              <a:rPr kumimoji="0" lang="zh-CN" altLang="zh-TW" sz="2000">
                <a:latin typeface="微軟正黑體" pitchFamily="34" charset="-120"/>
                <a:ea typeface="微軟正黑體" pitchFamily="34" charset="-120"/>
              </a:rPr>
              <a:t>在</a:t>
            </a:r>
            <a:r>
              <a:rPr kumimoji="0" lang="en-US" altLang="zh-TW" sz="2000">
                <a:latin typeface="微軟正黑體" pitchFamily="34" charset="-120"/>
                <a:ea typeface="微軟正黑體" pitchFamily="34" charset="-120"/>
              </a:rPr>
              <a:t>2003</a:t>
            </a:r>
            <a:r>
              <a:rPr kumimoji="0" lang="zh-CN" altLang="zh-TW" sz="2000">
                <a:latin typeface="微軟正黑體" pitchFamily="34" charset="-120"/>
                <a:ea typeface="微軟正黑體" pitchFamily="34" charset="-120"/>
              </a:rPr>
              <a:t>年因觸犯《</a:t>
            </a:r>
            <a:r>
              <a:rPr kumimoji="0" lang="zh-TW" altLang="zh-TW" sz="2000"/>
              <a:t>利用邪教</a:t>
            </a:r>
            <a:r>
              <a:rPr kumimoji="0" lang="zh-CN" altLang="zh-TW" sz="2000">
                <a:latin typeface="微軟正黑體" pitchFamily="34" charset="-120"/>
                <a:ea typeface="微軟正黑體" pitchFamily="34" charset="-120"/>
              </a:rPr>
              <a:t>組織破壞法律實施罪》被判有期徒刑</a:t>
            </a:r>
            <a:r>
              <a:rPr kumimoji="0" lang="en-US" altLang="zh-TW" sz="2000">
                <a:latin typeface="微軟正黑體" pitchFamily="34" charset="-120"/>
                <a:ea typeface="微軟正黑體" pitchFamily="34" charset="-120"/>
              </a:rPr>
              <a:t>10</a:t>
            </a:r>
            <a:r>
              <a:rPr kumimoji="0" lang="zh-CN" altLang="zh-TW" sz="2000">
                <a:latin typeface="微軟正黑體" pitchFamily="34" charset="-120"/>
                <a:ea typeface="微軟正黑體" pitchFamily="34" charset="-120"/>
              </a:rPr>
              <a:t>年，非法勞教</a:t>
            </a:r>
            <a:r>
              <a:rPr kumimoji="0" lang="en-US" altLang="zh-TW" sz="2000">
                <a:latin typeface="微軟正黑體" pitchFamily="34" charset="-120"/>
                <a:ea typeface="微軟正黑體" pitchFamily="34" charset="-120"/>
              </a:rPr>
              <a:t>3</a:t>
            </a:r>
            <a:r>
              <a:rPr kumimoji="0" lang="zh-CN" altLang="zh-TW" sz="2000">
                <a:latin typeface="微軟正黑體" pitchFamily="34" charset="-120"/>
                <a:ea typeface="微軟正黑體" pitchFamily="34" charset="-120"/>
              </a:rPr>
              <a:t>年。</a:t>
            </a:r>
            <a:endParaRPr kumimoji="0" lang="en-US" altLang="zh-CN" sz="2000">
              <a:latin typeface="微軟正黑體" pitchFamily="34" charset="-120"/>
              <a:ea typeface="微軟正黑體" pitchFamily="34" charset="-120"/>
            </a:endParaRPr>
          </a:p>
          <a:p>
            <a:endParaRPr kumimoji="0" lang="zh-TW"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(2)</a:t>
            </a:r>
            <a:r>
              <a:rPr kumimoji="0" lang="zh-TW" altLang="en-US" sz="2000">
                <a:latin typeface="微軟正黑體" pitchFamily="34" charset="-120"/>
                <a:ea typeface="微軟正黑體" pitchFamily="34" charset="-120"/>
              </a:rPr>
              <a:t>文中提到</a:t>
            </a:r>
            <a:r>
              <a:rPr kumimoji="0" lang="zh-CN" altLang="zh-TW" sz="2000">
                <a:latin typeface="微軟正黑體" pitchFamily="34" charset="-120"/>
                <a:ea typeface="微軟正黑體" pitchFamily="34" charset="-120"/>
              </a:rPr>
              <a:t>員警</a:t>
            </a:r>
            <a:r>
              <a:rPr kumimoji="0" lang="en-US" altLang="zh-TW" sz="2000">
                <a:latin typeface="微軟正黑體" pitchFamily="34" charset="-120"/>
                <a:ea typeface="微軟正黑體" pitchFamily="34" charset="-120"/>
              </a:rPr>
              <a:t>2015</a:t>
            </a:r>
            <a:r>
              <a:rPr kumimoji="0" lang="zh-CN" altLang="zh-TW" sz="2000">
                <a:latin typeface="微軟正黑體" pitchFamily="34" charset="-120"/>
                <a:ea typeface="微軟正黑體" pitchFamily="34" charset="-120"/>
              </a:rPr>
              <a:t>年</a:t>
            </a:r>
            <a:r>
              <a:rPr kumimoji="0" lang="en-US" altLang="zh-TW" sz="2000">
                <a:latin typeface="微軟正黑體" pitchFamily="34" charset="-120"/>
                <a:ea typeface="微軟正黑體" pitchFamily="34" charset="-120"/>
              </a:rPr>
              <a:t>11</a:t>
            </a:r>
            <a:r>
              <a:rPr kumimoji="0" lang="zh-CN" altLang="zh-TW" sz="2000">
                <a:latin typeface="微軟正黑體" pitchFamily="34" charset="-120"/>
                <a:ea typeface="微軟正黑體" pitchFamily="34" charset="-120"/>
              </a:rPr>
              <a:t>月</a:t>
            </a:r>
            <a:r>
              <a:rPr kumimoji="0" lang="en-US" altLang="zh-TW" sz="2000">
                <a:latin typeface="微軟正黑體" pitchFamily="34" charset="-120"/>
                <a:ea typeface="微軟正黑體" pitchFamily="34" charset="-120"/>
              </a:rPr>
              <a:t>11</a:t>
            </a:r>
            <a:r>
              <a:rPr kumimoji="0" lang="zh-CN" altLang="zh-TW" sz="2000">
                <a:latin typeface="微軟正黑體" pitchFamily="34" charset="-120"/>
                <a:ea typeface="微軟正黑體" pitchFamily="34" charset="-120"/>
              </a:rPr>
              <a:t>日在其家中搜到傳單</a:t>
            </a:r>
            <a:r>
              <a:rPr kumimoji="0" lang="zh-TW" altLang="en-US" sz="2000">
                <a:latin typeface="微軟正黑體" pitchFamily="34" charset="-120"/>
                <a:ea typeface="微軟正黑體" pitchFamily="34" charset="-120"/>
              </a:rPr>
              <a:t>。</a:t>
            </a:r>
            <a:r>
              <a:rPr kumimoji="0" lang="zh-TW" altLang="en-US" sz="2000">
                <a:solidFill>
                  <a:srgbClr val="000000"/>
                </a:solidFill>
                <a:latin typeface="微軟正黑體" pitchFamily="34" charset="-120"/>
                <a:ea typeface="微軟正黑體" pitchFamily="34" charset="-120"/>
              </a:rPr>
              <a:t>因其執迷不悟，不悔改，</a:t>
            </a:r>
            <a:r>
              <a:rPr kumimoji="0" lang="zh-CN" altLang="zh-TW" sz="2000">
                <a:latin typeface="微軟正黑體" pitchFamily="34" charset="-120"/>
                <a:ea typeface="微軟正黑體" pitchFamily="34" charset="-120"/>
              </a:rPr>
              <a:t>趙</a:t>
            </a:r>
            <a:r>
              <a:rPr kumimoji="0" lang="zh-TW" altLang="en-US" sz="2000">
                <a:latin typeface="微軟正黑體" pitchFamily="34" charset="-120"/>
                <a:ea typeface="微軟正黑體" pitchFamily="34" charset="-120"/>
              </a:rPr>
              <a:t>某某</a:t>
            </a:r>
            <a:r>
              <a:rPr kumimoji="0" lang="zh-CN" altLang="zh-TW" sz="2000">
                <a:latin typeface="微軟正黑體" pitchFamily="34" charset="-120"/>
                <a:ea typeface="微軟正黑體" pitchFamily="34" charset="-120"/>
              </a:rPr>
              <a:t>被判有期徒刑</a:t>
            </a:r>
            <a:r>
              <a:rPr kumimoji="0" lang="en-US" altLang="zh-TW" sz="2000">
                <a:latin typeface="微軟正黑體" pitchFamily="34" charset="-120"/>
                <a:ea typeface="微軟正黑體" pitchFamily="34" charset="-120"/>
              </a:rPr>
              <a:t>6</a:t>
            </a:r>
            <a:r>
              <a:rPr kumimoji="0" lang="zh-CN" altLang="zh-TW" sz="2000">
                <a:latin typeface="微軟正黑體" pitchFamily="34" charset="-120"/>
                <a:ea typeface="微軟正黑體" pitchFamily="34" charset="-120"/>
              </a:rPr>
              <a:t>年，並處罰金</a:t>
            </a:r>
            <a:r>
              <a:rPr kumimoji="0" lang="en-US" altLang="zh-TW" sz="2000">
                <a:latin typeface="微軟正黑體" pitchFamily="34" charset="-120"/>
                <a:ea typeface="微軟正黑體" pitchFamily="34" charset="-120"/>
              </a:rPr>
              <a:t>3</a:t>
            </a:r>
            <a:r>
              <a:rPr kumimoji="0" lang="zh-CN" altLang="zh-TW" sz="2000">
                <a:latin typeface="微軟正黑體" pitchFamily="34" charset="-120"/>
                <a:ea typeface="微軟正黑體" pitchFamily="34" charset="-120"/>
              </a:rPr>
              <a:t>萬元</a:t>
            </a:r>
            <a:r>
              <a:rPr kumimoji="0" lang="zh-TW" altLang="en-US" sz="2000">
                <a:latin typeface="微軟正黑體" pitchFamily="34" charset="-120"/>
                <a:ea typeface="微軟正黑體" pitchFamily="34" charset="-120"/>
              </a:rPr>
              <a:t>。</a:t>
            </a:r>
            <a:endParaRPr kumimoji="0" lang="en-US" altLang="zh-TW" sz="2000">
              <a:latin typeface="微軟正黑體" pitchFamily="34" charset="-120"/>
              <a:ea typeface="微軟正黑體" pitchFamily="34" charset="-120"/>
            </a:endParaRPr>
          </a:p>
        </p:txBody>
      </p:sp>
      <p:sp>
        <p:nvSpPr>
          <p:cNvPr id="14" name="矩形 13"/>
          <p:cNvSpPr/>
          <p:nvPr/>
        </p:nvSpPr>
        <p:spPr>
          <a:xfrm>
            <a:off x="6516688" y="107950"/>
            <a:ext cx="2376487" cy="2241550"/>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pic>
        <p:nvPicPr>
          <p:cNvPr id="30725" name="Picture 2" descr="「浙江地圖」的圖片搜尋結果"/>
          <p:cNvPicPr>
            <a:picLocks noChangeAspect="1" noChangeArrowheads="1"/>
          </p:cNvPicPr>
          <p:nvPr/>
        </p:nvPicPr>
        <p:blipFill>
          <a:blip r:embed="rId2"/>
          <a:srcRect l="8940" r="9357"/>
          <a:stretch>
            <a:fillRect/>
          </a:stretch>
        </p:blipFill>
        <p:spPr bwMode="auto">
          <a:xfrm>
            <a:off x="6632575" y="166688"/>
            <a:ext cx="2143125" cy="2122487"/>
          </a:xfrm>
          <a:prstGeom prst="rect">
            <a:avLst/>
          </a:prstGeom>
          <a:noFill/>
          <a:ln w="9525">
            <a:noFill/>
            <a:miter lim="800000"/>
            <a:headEnd/>
            <a:tailEnd/>
          </a:ln>
        </p:spPr>
      </p:pic>
      <p:sp>
        <p:nvSpPr>
          <p:cNvPr id="2" name="橢圓 1"/>
          <p:cNvSpPr/>
          <p:nvPr/>
        </p:nvSpPr>
        <p:spPr>
          <a:xfrm>
            <a:off x="6948488" y="669925"/>
            <a:ext cx="503237" cy="487363"/>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矩形 2"/>
          <p:cNvSpPr>
            <a:spLocks noChangeArrowheads="1"/>
          </p:cNvSpPr>
          <p:nvPr/>
        </p:nvSpPr>
        <p:spPr bwMode="auto">
          <a:xfrm>
            <a:off x="250825" y="115888"/>
            <a:ext cx="6992938" cy="585787"/>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9-2.</a:t>
            </a:r>
            <a:r>
              <a:rPr kumimoji="0" lang="zh-TW" altLang="en-US" sz="3200" b="1">
                <a:latin typeface="微軟正黑體" pitchFamily="34" charset="-120"/>
                <a:ea typeface="微軟正黑體" pitchFamily="34" charset="-120"/>
              </a:rPr>
              <a:t>報導背後的真相</a:t>
            </a:r>
            <a:endParaRPr kumimoji="0" lang="en-US" altLang="zh-TW" sz="3200" b="1">
              <a:latin typeface="微軟正黑體" pitchFamily="34" charset="-120"/>
              <a:ea typeface="微軟正黑體" pitchFamily="34" charset="-120"/>
            </a:endParaRPr>
          </a:p>
        </p:txBody>
      </p:sp>
      <p:sp>
        <p:nvSpPr>
          <p:cNvPr id="8" name="矩形 7"/>
          <p:cNvSpPr/>
          <p:nvPr/>
        </p:nvSpPr>
        <p:spPr>
          <a:xfrm>
            <a:off x="250825" y="701675"/>
            <a:ext cx="8786813" cy="1447800"/>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31747" name="矩形 3"/>
          <p:cNvSpPr>
            <a:spLocks noChangeArrowheads="1"/>
          </p:cNvSpPr>
          <p:nvPr/>
        </p:nvSpPr>
        <p:spPr bwMode="auto">
          <a:xfrm>
            <a:off x="280988" y="722313"/>
            <a:ext cx="8085137" cy="1446212"/>
          </a:xfrm>
          <a:prstGeom prst="rect">
            <a:avLst/>
          </a:prstGeom>
          <a:noFill/>
          <a:ln w="9525">
            <a:noFill/>
            <a:miter lim="800000"/>
            <a:headEnd/>
            <a:tailEnd/>
          </a:ln>
        </p:spPr>
        <p:txBody>
          <a:bodyPr wrap="none">
            <a:spAutoFit/>
          </a:bodyPr>
          <a:lstStyle/>
          <a:p>
            <a:r>
              <a:rPr kumimoji="0" lang="zh-TW" altLang="en-US" sz="2200" b="1">
                <a:solidFill>
                  <a:srgbClr val="0070C0"/>
                </a:solidFill>
                <a:latin typeface="微軟正黑體" pitchFamily="34" charset="-120"/>
                <a:ea typeface="微軟正黑體" pitchFamily="34" charset="-120"/>
              </a:rPr>
              <a:t>受迫害學員：</a:t>
            </a:r>
            <a:r>
              <a:rPr kumimoji="0" lang="zh-CN" altLang="zh-TW" sz="2200">
                <a:latin typeface="微軟正黑體" pitchFamily="34" charset="-120"/>
                <a:ea typeface="微軟正黑體" pitchFamily="34" charset="-120"/>
              </a:rPr>
              <a:t>浙江省麗水市縉雲縣壺鎮法輪功學員</a:t>
            </a:r>
            <a:r>
              <a:rPr kumimoji="0" lang="zh-CN" altLang="zh-TW" sz="2200" b="1">
                <a:solidFill>
                  <a:srgbClr val="0070C0"/>
                </a:solidFill>
                <a:latin typeface="微軟正黑體" pitchFamily="34" charset="-120"/>
                <a:ea typeface="微軟正黑體" pitchFamily="34" charset="-120"/>
              </a:rPr>
              <a:t>趙勇</a:t>
            </a:r>
            <a:r>
              <a:rPr kumimoji="0" lang="zh-TW" altLang="en-US" sz="2200" b="1">
                <a:solidFill>
                  <a:srgbClr val="0070C0"/>
                </a:solidFill>
                <a:latin typeface="微軟正黑體" pitchFamily="34" charset="-120"/>
                <a:ea typeface="微軟正黑體" pitchFamily="34" charset="-120"/>
              </a:rPr>
              <a:t>岳</a:t>
            </a:r>
            <a:r>
              <a:rPr kumimoji="0" lang="zh-TW" altLang="en-US" sz="2200">
                <a:latin typeface="微軟正黑體" pitchFamily="34" charset="-120"/>
                <a:ea typeface="微軟正黑體" pitchFamily="34" charset="-120"/>
              </a:rPr>
              <a:t>，</a:t>
            </a:r>
            <a:endParaRPr kumimoji="0" lang="en-US" altLang="zh-TW" sz="2200">
              <a:latin typeface="微軟正黑體" pitchFamily="34" charset="-120"/>
              <a:ea typeface="微軟正黑體" pitchFamily="34" charset="-120"/>
            </a:endParaRPr>
          </a:p>
          <a:p>
            <a:r>
              <a:rPr kumimoji="0" lang="zh-TW" altLang="en-US" sz="2200">
                <a:latin typeface="微軟正黑體" pitchFamily="34" charset="-120"/>
                <a:ea typeface="微軟正黑體" pitchFamily="34" charset="-120"/>
              </a:rPr>
              <a:t>現年</a:t>
            </a:r>
            <a:r>
              <a:rPr kumimoji="0" lang="en-US" altLang="zh-TW" sz="2200">
                <a:latin typeface="微軟正黑體" pitchFamily="34" charset="-120"/>
                <a:ea typeface="微軟正黑體" pitchFamily="34" charset="-120"/>
              </a:rPr>
              <a:t>70</a:t>
            </a:r>
            <a:r>
              <a:rPr kumimoji="0" lang="zh-TW" altLang="en-US" sz="2200">
                <a:latin typeface="微軟正黑體" pitchFamily="34" charset="-120"/>
                <a:ea typeface="微軟正黑體" pitchFamily="34" charset="-120"/>
              </a:rPr>
              <a:t>歲。趙勇嶽</a:t>
            </a:r>
            <a:r>
              <a:rPr kumimoji="0" lang="zh-CN" altLang="en-US" sz="2200">
                <a:latin typeface="微軟正黑體" pitchFamily="34" charset="-120"/>
                <a:ea typeface="微軟正黑體" pitchFamily="34" charset="-120"/>
              </a:rPr>
              <a:t>在</a:t>
            </a:r>
            <a:r>
              <a:rPr kumimoji="0" lang="en-US" altLang="zh-CN" sz="2200">
                <a:latin typeface="微軟正黑體" pitchFamily="34" charset="-120"/>
                <a:ea typeface="微軟正黑體" pitchFamily="34" charset="-120"/>
              </a:rPr>
              <a:t>1997</a:t>
            </a:r>
            <a:r>
              <a:rPr kumimoji="0" lang="zh-CN" altLang="en-US" sz="2200">
                <a:latin typeface="微軟正黑體" pitchFamily="34" charset="-120"/>
                <a:ea typeface="微軟正黑體" pitchFamily="34" charset="-120"/>
              </a:rPr>
              <a:t>年</a:t>
            </a:r>
            <a:r>
              <a:rPr kumimoji="0" lang="en-US" altLang="zh-CN" sz="2200">
                <a:latin typeface="微軟正黑體" pitchFamily="34" charset="-120"/>
                <a:ea typeface="微軟正黑體" pitchFamily="34" charset="-120"/>
              </a:rPr>
              <a:t>4</a:t>
            </a:r>
            <a:r>
              <a:rPr kumimoji="0" lang="zh-CN" altLang="en-US" sz="2200">
                <a:latin typeface="微軟正黑體" pitchFamily="34" charset="-120"/>
                <a:ea typeface="微軟正黑體" pitchFamily="34" charset="-120"/>
              </a:rPr>
              <a:t>月開始學煉法輪功後，</a:t>
            </a:r>
            <a:endParaRPr kumimoji="0" lang="en-US" altLang="zh-CN" sz="2200">
              <a:latin typeface="微軟正黑體" pitchFamily="34" charset="-120"/>
              <a:ea typeface="微軟正黑體" pitchFamily="34" charset="-120"/>
            </a:endParaRPr>
          </a:p>
          <a:p>
            <a:r>
              <a:rPr kumimoji="0" lang="zh-CN" altLang="en-US" sz="2200">
                <a:latin typeface="微軟正黑體" pitchFamily="34" charset="-120"/>
                <a:ea typeface="微軟正黑體" pitchFamily="34" charset="-120"/>
              </a:rPr>
              <a:t>吸煙、喝酒全部戒掉，幾十年的腰痛與各種疾病也不翼而飛。</a:t>
            </a:r>
            <a:endParaRPr kumimoji="0" lang="en-US" altLang="zh-CN" sz="2200">
              <a:latin typeface="微軟正黑體" pitchFamily="34" charset="-120"/>
              <a:ea typeface="微軟正黑體" pitchFamily="34" charset="-120"/>
            </a:endParaRPr>
          </a:p>
          <a:p>
            <a:r>
              <a:rPr kumimoji="0" lang="zh-CN" altLang="en-US" sz="2200">
                <a:latin typeface="微軟正黑體" pitchFamily="34" charset="-120"/>
                <a:ea typeface="微軟正黑體" pitchFamily="34" charset="-120"/>
              </a:rPr>
              <a:t>在生活中按照按真、善、忍做個無私無我，先他後我的好人。</a:t>
            </a:r>
            <a:endParaRPr kumimoji="0" lang="en-US" altLang="zh-CN" sz="2200">
              <a:latin typeface="微軟正黑體" pitchFamily="34" charset="-120"/>
              <a:ea typeface="微軟正黑體" pitchFamily="34" charset="-120"/>
            </a:endParaRPr>
          </a:p>
        </p:txBody>
      </p:sp>
      <p:sp>
        <p:nvSpPr>
          <p:cNvPr id="31748" name="矩形 4"/>
          <p:cNvSpPr>
            <a:spLocks noChangeArrowheads="1"/>
          </p:cNvSpPr>
          <p:nvPr/>
        </p:nvSpPr>
        <p:spPr bwMode="auto">
          <a:xfrm>
            <a:off x="241300" y="2276475"/>
            <a:ext cx="8775700" cy="1477963"/>
          </a:xfrm>
          <a:prstGeom prst="rect">
            <a:avLst/>
          </a:prstGeom>
          <a:noFill/>
          <a:ln w="9525">
            <a:solidFill>
              <a:srgbClr val="C00000"/>
            </a:solidFill>
            <a:miter lim="800000"/>
            <a:headEnd/>
            <a:tailEnd/>
          </a:ln>
        </p:spPr>
        <p:txBody>
          <a:bodyPr>
            <a:spAutoFit/>
          </a:bodyPr>
          <a:lstStyle/>
          <a:p>
            <a:r>
              <a:rPr kumimoji="0" lang="en-US" altLang="zh-CN" sz="2200">
                <a:latin typeface="微軟正黑體" pitchFamily="34" charset="-120"/>
                <a:ea typeface="微軟正黑體" pitchFamily="34" charset="-120"/>
              </a:rPr>
              <a:t>(1)</a:t>
            </a:r>
            <a:r>
              <a:rPr kumimoji="0" lang="zh-TW" altLang="en-US" sz="2200">
                <a:latin typeface="微軟正黑體" pitchFamily="34" charset="-120"/>
                <a:ea typeface="微軟正黑體" pitchFamily="34" charset="-120"/>
              </a:rPr>
              <a:t>文中</a:t>
            </a:r>
            <a:r>
              <a:rPr kumimoji="0" lang="zh-CN" altLang="zh-TW" sz="2200">
                <a:latin typeface="微軟正黑體" pitchFamily="34" charset="-120"/>
                <a:ea typeface="微軟正黑體" pitchFamily="34" charset="-120"/>
              </a:rPr>
              <a:t>污蔑</a:t>
            </a:r>
            <a:r>
              <a:rPr kumimoji="0" lang="zh-TW" altLang="en-US" sz="2200">
                <a:latin typeface="微軟正黑體" pitchFamily="34" charset="-120"/>
                <a:ea typeface="微軟正黑體" pitchFamily="34" charset="-120"/>
              </a:rPr>
              <a:t>同修</a:t>
            </a:r>
            <a:r>
              <a:rPr kumimoji="0" lang="zh-CN" altLang="zh-TW" sz="2200">
                <a:latin typeface="微軟正黑體" pitchFamily="34" charset="-120"/>
                <a:ea typeface="微軟正黑體" pitchFamily="34" charset="-120"/>
              </a:rPr>
              <a:t>趙</a:t>
            </a:r>
            <a:r>
              <a:rPr kumimoji="0" lang="zh-TW" altLang="en-US" sz="2200">
                <a:latin typeface="微軟正黑體" pitchFamily="34" charset="-120"/>
                <a:ea typeface="微軟正黑體" pitchFamily="34" charset="-120"/>
              </a:rPr>
              <a:t>某某</a:t>
            </a:r>
            <a:r>
              <a:rPr kumimoji="0" lang="zh-CN" altLang="zh-TW" sz="2200">
                <a:latin typeface="微軟正黑體" pitchFamily="34" charset="-120"/>
                <a:ea typeface="微軟正黑體" pitchFamily="34" charset="-120"/>
              </a:rPr>
              <a:t>在</a:t>
            </a:r>
            <a:r>
              <a:rPr kumimoji="0" lang="en-US" altLang="zh-TW" sz="2200">
                <a:latin typeface="微軟正黑體" pitchFamily="34" charset="-120"/>
                <a:ea typeface="微軟正黑體" pitchFamily="34" charset="-120"/>
              </a:rPr>
              <a:t>2003</a:t>
            </a:r>
            <a:r>
              <a:rPr kumimoji="0" lang="zh-CN" altLang="zh-TW" sz="2200">
                <a:latin typeface="微軟正黑體" pitchFamily="34" charset="-120"/>
                <a:ea typeface="微軟正黑體" pitchFamily="34" charset="-120"/>
              </a:rPr>
              <a:t>年因觸犯</a:t>
            </a:r>
            <a:r>
              <a:rPr kumimoji="0" lang="zh-CN" altLang="zh-TW" sz="2200" u="sng">
                <a:latin typeface="微軟正黑體" pitchFamily="34" charset="-120"/>
                <a:ea typeface="微軟正黑體" pitchFamily="34" charset="-120"/>
              </a:rPr>
              <a:t>《</a:t>
            </a:r>
            <a:r>
              <a:rPr kumimoji="0" lang="zh-TW" altLang="zh-TW" sz="2200" u="sng">
                <a:latin typeface="微軟正黑體" pitchFamily="34" charset="-120"/>
                <a:ea typeface="微軟正黑體" pitchFamily="34" charset="-120"/>
              </a:rPr>
              <a:t>利用邪教</a:t>
            </a:r>
            <a:r>
              <a:rPr kumimoji="0" lang="zh-CN" altLang="zh-TW" sz="2200" u="sng">
                <a:latin typeface="微軟正黑體" pitchFamily="34" charset="-120"/>
                <a:ea typeface="微軟正黑體" pitchFamily="34" charset="-120"/>
              </a:rPr>
              <a:t>組織破壞法律實施罪》</a:t>
            </a:r>
            <a:r>
              <a:rPr kumimoji="0" lang="zh-TW" altLang="en-US" sz="2200" u="sng">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被判有期徒刑</a:t>
            </a:r>
            <a:r>
              <a:rPr kumimoji="0" lang="en-US" altLang="zh-TW" sz="2200">
                <a:latin typeface="微軟正黑體" pitchFamily="34" charset="-120"/>
                <a:ea typeface="微軟正黑體" pitchFamily="34" charset="-120"/>
              </a:rPr>
              <a:t>10</a:t>
            </a:r>
            <a:r>
              <a:rPr kumimoji="0" lang="zh-CN" altLang="zh-TW" sz="2200">
                <a:latin typeface="微軟正黑體" pitchFamily="34" charset="-120"/>
                <a:ea typeface="微軟正黑體" pitchFamily="34" charset="-120"/>
              </a:rPr>
              <a:t>年。</a:t>
            </a:r>
            <a:endParaRPr kumimoji="0" lang="en-US" altLang="zh-CN" sz="2200">
              <a:latin typeface="微軟正黑體" pitchFamily="34" charset="-120"/>
              <a:ea typeface="微軟正黑體" pitchFamily="34" charset="-120"/>
            </a:endParaRPr>
          </a:p>
          <a:p>
            <a:r>
              <a:rPr kumimoji="0" lang="zh-TW" altLang="en-US" sz="2200">
                <a:solidFill>
                  <a:srgbClr val="0070C0"/>
                </a:solidFill>
                <a:latin typeface="微軟正黑體" pitchFamily="34" charset="-120"/>
                <a:ea typeface="微軟正黑體" pitchFamily="34" charset="-120"/>
              </a:rPr>
              <a:t>      </a:t>
            </a:r>
            <a:r>
              <a:rPr kumimoji="0" lang="zh-CN" altLang="en-US" sz="2200">
                <a:solidFill>
                  <a:srgbClr val="0070C0"/>
                </a:solidFill>
                <a:latin typeface="微軟正黑體" pitchFamily="34" charset="-120"/>
                <a:ea typeface="微軟正黑體" pitchFamily="34" charset="-120"/>
              </a:rPr>
              <a:t>法律界人士指出，這是蓄意錯用法律的強加罪名。</a:t>
            </a:r>
            <a:endParaRPr kumimoji="0" lang="en-US" altLang="zh-CN" sz="2200">
              <a:solidFill>
                <a:srgbClr val="0070C0"/>
              </a:solidFill>
              <a:latin typeface="微軟正黑體" pitchFamily="34" charset="-120"/>
              <a:ea typeface="微軟正黑體" pitchFamily="34" charset="-120"/>
            </a:endParaRPr>
          </a:p>
          <a:p>
            <a:r>
              <a:rPr kumimoji="0" lang="zh-CN" altLang="en-US" sz="2200">
                <a:solidFill>
                  <a:srgbClr val="0070C0"/>
                </a:solidFill>
                <a:latin typeface="微軟正黑體" pitchFamily="34" charset="-120"/>
                <a:ea typeface="微軟正黑體" pitchFamily="34" charset="-120"/>
              </a:rPr>
              <a:t>因為</a:t>
            </a:r>
            <a:r>
              <a:rPr kumimoji="0" lang="zh-CN" altLang="en-US" sz="2200" b="1">
                <a:solidFill>
                  <a:srgbClr val="0070C0"/>
                </a:solidFill>
                <a:latin typeface="微軟正黑體" pitchFamily="34" charset="-120"/>
                <a:ea typeface="微軟正黑體" pitchFamily="34" charset="-120"/>
              </a:rPr>
              <a:t>中國沒有任何一條法律規定法輪功是邪教。</a:t>
            </a:r>
            <a:endParaRPr kumimoji="0" lang="en-US" altLang="zh-CN" sz="2200" b="1">
              <a:solidFill>
                <a:srgbClr val="0070C0"/>
              </a:solidFill>
              <a:latin typeface="微軟正黑體" pitchFamily="34" charset="-120"/>
              <a:ea typeface="微軟正黑體" pitchFamily="34" charset="-120"/>
            </a:endParaRPr>
          </a:p>
        </p:txBody>
      </p:sp>
      <p:sp>
        <p:nvSpPr>
          <p:cNvPr id="31749" name="矩形 11"/>
          <p:cNvSpPr>
            <a:spLocks noChangeArrowheads="1"/>
          </p:cNvSpPr>
          <p:nvPr/>
        </p:nvSpPr>
        <p:spPr bwMode="auto">
          <a:xfrm>
            <a:off x="239713" y="3860800"/>
            <a:ext cx="8767762" cy="2740025"/>
          </a:xfrm>
          <a:prstGeom prst="rect">
            <a:avLst/>
          </a:prstGeom>
          <a:noFill/>
          <a:ln w="9525">
            <a:solidFill>
              <a:srgbClr val="C00000"/>
            </a:solidFill>
            <a:miter lim="800000"/>
            <a:headEnd/>
            <a:tailEnd/>
          </a:ln>
        </p:spPr>
        <p:txBody>
          <a:bodyPr>
            <a:spAutoFit/>
          </a:bodyPr>
          <a:lstStyle/>
          <a:p>
            <a:r>
              <a:rPr kumimoji="0" lang="en-US" altLang="zh-CN" sz="2200">
                <a:latin typeface="微軟正黑體" pitchFamily="34" charset="-120"/>
                <a:ea typeface="微軟正黑體" pitchFamily="34" charset="-120"/>
              </a:rPr>
              <a:t>(2)</a:t>
            </a:r>
            <a:r>
              <a:rPr kumimoji="0" lang="zh-TW" altLang="en-US" sz="2200">
                <a:latin typeface="微軟正黑體" pitchFamily="34" charset="-120"/>
                <a:ea typeface="微軟正黑體" pitchFamily="34" charset="-120"/>
              </a:rPr>
              <a:t>文中提到</a:t>
            </a:r>
            <a:r>
              <a:rPr kumimoji="0" lang="zh-CN" altLang="zh-TW" sz="2200">
                <a:latin typeface="微軟正黑體" pitchFamily="34" charset="-120"/>
                <a:ea typeface="微軟正黑體" pitchFamily="34" charset="-120"/>
              </a:rPr>
              <a:t>員警</a:t>
            </a:r>
            <a:r>
              <a:rPr kumimoji="0" lang="en-US" altLang="zh-TW" sz="2200">
                <a:latin typeface="微軟正黑體" pitchFamily="34" charset="-120"/>
                <a:ea typeface="微軟正黑體" pitchFamily="34" charset="-120"/>
              </a:rPr>
              <a:t>2015</a:t>
            </a:r>
            <a:r>
              <a:rPr kumimoji="0" lang="zh-CN" altLang="zh-TW" sz="2200">
                <a:latin typeface="微軟正黑體" pitchFamily="34" charset="-120"/>
                <a:ea typeface="微軟正黑體" pitchFamily="34" charset="-120"/>
              </a:rPr>
              <a:t>年</a:t>
            </a:r>
            <a:r>
              <a:rPr kumimoji="0" lang="en-US" altLang="zh-TW" sz="2200">
                <a:latin typeface="微軟正黑體" pitchFamily="34" charset="-120"/>
                <a:ea typeface="微軟正黑體" pitchFamily="34" charset="-120"/>
              </a:rPr>
              <a:t>11</a:t>
            </a:r>
            <a:r>
              <a:rPr kumimoji="0" lang="zh-CN" altLang="zh-TW" sz="2200">
                <a:latin typeface="微軟正黑體" pitchFamily="34" charset="-120"/>
                <a:ea typeface="微軟正黑體" pitchFamily="34" charset="-120"/>
              </a:rPr>
              <a:t>月</a:t>
            </a:r>
            <a:r>
              <a:rPr kumimoji="0" lang="en-US" altLang="zh-TW" sz="2200">
                <a:latin typeface="微軟正黑體" pitchFamily="34" charset="-120"/>
                <a:ea typeface="微軟正黑體" pitchFamily="34" charset="-120"/>
              </a:rPr>
              <a:t>11</a:t>
            </a:r>
            <a:r>
              <a:rPr kumimoji="0" lang="zh-CN" altLang="zh-TW" sz="2200">
                <a:latin typeface="微軟正黑體" pitchFamily="34" charset="-120"/>
                <a:ea typeface="微軟正黑體" pitchFamily="34" charset="-120"/>
              </a:rPr>
              <a:t>日在其家中搜到傳單</a:t>
            </a:r>
            <a:r>
              <a:rPr kumimoji="0" lang="zh-TW" altLang="en-US" sz="2200">
                <a:latin typeface="微軟正黑體" pitchFamily="34" charset="-120"/>
                <a:ea typeface="微軟正黑體" pitchFamily="34" charset="-120"/>
              </a:rPr>
              <a:t>。</a:t>
            </a:r>
            <a:endParaRPr kumimoji="0" lang="en-US" altLang="zh-TW" sz="2200">
              <a:latin typeface="微軟正黑體" pitchFamily="34" charset="-120"/>
              <a:ea typeface="微軟正黑體" pitchFamily="34" charset="-120"/>
            </a:endParaRPr>
          </a:p>
          <a:p>
            <a:r>
              <a:rPr kumimoji="0" lang="zh-TW" altLang="en-US" sz="2200">
                <a:latin typeface="微軟正黑體" pitchFamily="34" charset="-120"/>
                <a:ea typeface="微軟正黑體" pitchFamily="34" charset="-120"/>
              </a:rPr>
              <a:t>因此</a:t>
            </a:r>
            <a:r>
              <a:rPr kumimoji="0" lang="zh-CN" altLang="zh-TW" sz="2200">
                <a:latin typeface="微軟正黑體" pitchFamily="34" charset="-120"/>
                <a:ea typeface="微軟正黑體" pitchFamily="34" charset="-120"/>
              </a:rPr>
              <a:t>趙</a:t>
            </a:r>
            <a:r>
              <a:rPr kumimoji="0" lang="zh-TW" altLang="en-US" sz="2200">
                <a:latin typeface="微軟正黑體" pitchFamily="34" charset="-120"/>
                <a:ea typeface="微軟正黑體" pitchFamily="34" charset="-120"/>
              </a:rPr>
              <a:t>某某</a:t>
            </a:r>
            <a:r>
              <a:rPr kumimoji="0" lang="zh-CN" altLang="zh-TW" sz="2200">
                <a:latin typeface="微軟正黑體" pitchFamily="34" charset="-120"/>
                <a:ea typeface="微軟正黑體" pitchFamily="34" charset="-120"/>
              </a:rPr>
              <a:t>被判有期徒刑</a:t>
            </a:r>
            <a:r>
              <a:rPr kumimoji="0" lang="en-US" altLang="zh-TW" sz="2200">
                <a:latin typeface="微軟正黑體" pitchFamily="34" charset="-120"/>
                <a:ea typeface="微軟正黑體" pitchFamily="34" charset="-120"/>
              </a:rPr>
              <a:t>6</a:t>
            </a:r>
            <a:r>
              <a:rPr kumimoji="0" lang="zh-CN" altLang="zh-TW" sz="2200">
                <a:latin typeface="微軟正黑體" pitchFamily="34" charset="-120"/>
                <a:ea typeface="微軟正黑體" pitchFamily="34" charset="-120"/>
              </a:rPr>
              <a:t>年，並處罰金</a:t>
            </a:r>
            <a:r>
              <a:rPr kumimoji="0" lang="en-US" altLang="zh-TW" sz="2200">
                <a:latin typeface="微軟正黑體" pitchFamily="34" charset="-120"/>
                <a:ea typeface="微軟正黑體" pitchFamily="34" charset="-120"/>
              </a:rPr>
              <a:t>3</a:t>
            </a:r>
            <a:r>
              <a:rPr kumimoji="0" lang="zh-CN" altLang="zh-TW" sz="2200">
                <a:latin typeface="微軟正黑體" pitchFamily="34" charset="-120"/>
                <a:ea typeface="微軟正黑體" pitchFamily="34" charset="-120"/>
              </a:rPr>
              <a:t>萬元</a:t>
            </a:r>
            <a:r>
              <a:rPr kumimoji="0" lang="zh-TW" altLang="en-US" sz="2200">
                <a:latin typeface="微軟正黑體" pitchFamily="34" charset="-120"/>
                <a:ea typeface="微軟正黑體" pitchFamily="34" charset="-120"/>
              </a:rPr>
              <a:t>。</a:t>
            </a:r>
            <a:endParaRPr kumimoji="0" lang="en-US" altLang="zh-TW" sz="2200">
              <a:latin typeface="微軟正黑體" pitchFamily="34" charset="-120"/>
              <a:ea typeface="微軟正黑體" pitchFamily="34" charset="-120"/>
            </a:endParaRPr>
          </a:p>
          <a:p>
            <a:r>
              <a:rPr kumimoji="0" lang="zh-TW" altLang="en-US" sz="2200">
                <a:latin typeface="微軟正黑體" pitchFamily="34" charset="-120"/>
                <a:ea typeface="微軟正黑體" pitchFamily="34" charset="-120"/>
              </a:rPr>
              <a:t>       </a:t>
            </a:r>
            <a:r>
              <a:rPr kumimoji="0" lang="zh-CN" altLang="zh-TW" sz="2200">
                <a:solidFill>
                  <a:srgbClr val="0070C0"/>
                </a:solidFill>
                <a:latin typeface="微軟正黑體" pitchFamily="34" charset="-120"/>
                <a:ea typeface="微軟正黑體" pitchFamily="34" charset="-120"/>
              </a:rPr>
              <a:t>真實原因是因為趙勇</a:t>
            </a:r>
            <a:r>
              <a:rPr kumimoji="0" lang="zh-TW" altLang="en-US" sz="2200">
                <a:solidFill>
                  <a:srgbClr val="0070C0"/>
                </a:solidFill>
                <a:latin typeface="微軟正黑體" pitchFamily="34" charset="-120"/>
                <a:ea typeface="微軟正黑體" pitchFamily="34" charset="-120"/>
              </a:rPr>
              <a:t>岳</a:t>
            </a:r>
            <a:r>
              <a:rPr kumimoji="0" lang="zh-CN" altLang="zh-TW" sz="2200">
                <a:solidFill>
                  <a:srgbClr val="0070C0"/>
                </a:solidFill>
                <a:latin typeface="微軟正黑體" pitchFamily="34" charset="-120"/>
                <a:ea typeface="微軟正黑體" pitchFamily="34" charset="-120"/>
              </a:rPr>
              <a:t>向兩高起訴迫害法輪功的元兇江澤民。</a:t>
            </a:r>
            <a:endParaRPr kumimoji="0" lang="en-US" altLang="zh-CN" sz="2200">
              <a:solidFill>
                <a:srgbClr val="0070C0"/>
              </a:solidFill>
              <a:latin typeface="微軟正黑體" pitchFamily="34" charset="-120"/>
              <a:ea typeface="微軟正黑體" pitchFamily="34" charset="-120"/>
            </a:endParaRPr>
          </a:p>
          <a:p>
            <a:r>
              <a:rPr kumimoji="0" lang="zh-TW" altLang="en-US" sz="2200">
                <a:solidFill>
                  <a:srgbClr val="0070C0"/>
                </a:solidFill>
                <a:latin typeface="微軟正黑體" pitchFamily="34" charset="-120"/>
                <a:ea typeface="微軟正黑體" pitchFamily="34" charset="-120"/>
              </a:rPr>
              <a:t>而被警察</a:t>
            </a:r>
            <a:r>
              <a:rPr kumimoji="0" lang="zh-CN" altLang="zh-TW" sz="2200">
                <a:solidFill>
                  <a:srgbClr val="0070C0"/>
                </a:solidFill>
                <a:latin typeface="微軟正黑體" pitchFamily="34" charset="-120"/>
                <a:ea typeface="微軟正黑體" pitchFamily="34" charset="-120"/>
              </a:rPr>
              <a:t>非法抄家、綁架、又被法院非法判刑</a:t>
            </a:r>
            <a:r>
              <a:rPr kumimoji="0" lang="zh-TW" altLang="en-US" sz="2200">
                <a:solidFill>
                  <a:srgbClr val="0070C0"/>
                </a:solidFill>
                <a:latin typeface="微軟正黑體" pitchFamily="34" charset="-120"/>
                <a:ea typeface="微軟正黑體" pitchFamily="34" charset="-120"/>
              </a:rPr>
              <a:t>。</a:t>
            </a:r>
            <a:endParaRPr kumimoji="0" lang="en-US" altLang="zh-TW" sz="2200">
              <a:solidFill>
                <a:srgbClr val="0070C0"/>
              </a:solidFill>
              <a:latin typeface="微軟正黑體" pitchFamily="34" charset="-120"/>
              <a:ea typeface="微軟正黑體" pitchFamily="34" charset="-120"/>
            </a:endParaRPr>
          </a:p>
          <a:p>
            <a:r>
              <a:rPr kumimoji="0" lang="zh-TW" altLang="en-US" sz="2200" b="1">
                <a:solidFill>
                  <a:srgbClr val="0070C0"/>
                </a:solidFill>
                <a:latin typeface="微軟正黑體" pitchFamily="34" charset="-120"/>
                <a:ea typeface="微軟正黑體" pitchFamily="34" charset="-120"/>
              </a:rPr>
              <a:t>但起訴江澤民</a:t>
            </a:r>
            <a:r>
              <a:rPr kumimoji="0" lang="zh-CN" altLang="zh-TW" sz="2200" b="1">
                <a:solidFill>
                  <a:srgbClr val="0070C0"/>
                </a:solidFill>
                <a:latin typeface="微軟正黑體" pitchFamily="34" charset="-120"/>
                <a:ea typeface="微軟正黑體" pitchFamily="34" charset="-120"/>
              </a:rPr>
              <a:t>是受到中國《憲法》保障的權利。</a:t>
            </a:r>
            <a:endParaRPr kumimoji="0" lang="en-US" altLang="zh-CN" sz="2200" b="1">
              <a:solidFill>
                <a:srgbClr val="0070C0"/>
              </a:solidFill>
              <a:latin typeface="微軟正黑體" pitchFamily="34" charset="-120"/>
              <a:ea typeface="微軟正黑體" pitchFamily="34" charset="-120"/>
            </a:endParaRPr>
          </a:p>
          <a:p>
            <a:endParaRPr kumimoji="0" lang="en-US" altLang="zh-CN" sz="2200">
              <a:latin typeface="微軟正黑體" pitchFamily="34" charset="-120"/>
              <a:ea typeface="微軟正黑體" pitchFamily="34" charset="-120"/>
            </a:endParaRPr>
          </a:p>
          <a:p>
            <a:r>
              <a:rPr kumimoji="0" lang="en-US" altLang="zh-TW" sz="2000">
                <a:solidFill>
                  <a:srgbClr val="000000"/>
                </a:solidFill>
                <a:latin typeface="微軟正黑體" pitchFamily="34" charset="-120"/>
                <a:ea typeface="微軟正黑體" pitchFamily="34" charset="-120"/>
              </a:rPr>
              <a:t>(</a:t>
            </a:r>
            <a:r>
              <a:rPr kumimoji="0" lang="zh-TW" altLang="en-US" sz="2000">
                <a:solidFill>
                  <a:srgbClr val="000000"/>
                </a:solidFill>
                <a:latin typeface="微軟正黑體" pitchFamily="34" charset="-120"/>
                <a:ea typeface="微軟正黑體" pitchFamily="34" charset="-120"/>
              </a:rPr>
              <a:t>註</a:t>
            </a:r>
            <a:r>
              <a:rPr kumimoji="0" lang="en-US" altLang="zh-TW" sz="2000">
                <a:solidFill>
                  <a:srgbClr val="000000"/>
                </a:solidFill>
                <a:latin typeface="微軟正黑體" pitchFamily="34" charset="-120"/>
                <a:ea typeface="微軟正黑體" pitchFamily="34" charset="-120"/>
              </a:rPr>
              <a:t>)</a:t>
            </a:r>
            <a:r>
              <a:rPr kumimoji="0" lang="zh-TW" altLang="en-US" sz="2000">
                <a:solidFill>
                  <a:srgbClr val="000000"/>
                </a:solidFill>
                <a:latin typeface="微軟正黑體" pitchFamily="34" charset="-120"/>
                <a:ea typeface="微軟正黑體" pitchFamily="34" charset="-120"/>
              </a:rPr>
              <a:t>：中國憲法</a:t>
            </a:r>
            <a:r>
              <a:rPr kumimoji="0" lang="zh-TW" altLang="en-US" sz="2000">
                <a:latin typeface="微軟正黑體" pitchFamily="34" charset="-120"/>
                <a:ea typeface="微軟正黑體" pitchFamily="34" charset="-120"/>
              </a:rPr>
              <a:t>第</a:t>
            </a:r>
            <a:r>
              <a:rPr kumimoji="0" lang="en-US" altLang="zh-TW" sz="2000">
                <a:latin typeface="微軟正黑體" pitchFamily="34" charset="-120"/>
                <a:ea typeface="微軟正黑體" pitchFamily="34" charset="-120"/>
              </a:rPr>
              <a:t>41</a:t>
            </a:r>
            <a:r>
              <a:rPr kumimoji="0" lang="zh-TW" altLang="en-US" sz="2000">
                <a:latin typeface="微軟正黑體" pitchFamily="34" charset="-120"/>
                <a:ea typeface="微軟正黑體" pitchFamily="34" charset="-120"/>
              </a:rPr>
              <a:t>條規定：</a:t>
            </a:r>
            <a:r>
              <a:rPr kumimoji="0" lang="zh-TW" altLang="en-US" sz="2000" u="sng">
                <a:latin typeface="微軟正黑體" pitchFamily="34" charset="-120"/>
                <a:ea typeface="微軟正黑體" pitchFamily="34" charset="-120"/>
              </a:rPr>
              <a:t>對任何國家機關或國家工作人員的違法失職行為，我國公民有向有關國家機關提出申訴、控告或者檢舉的權利</a:t>
            </a:r>
            <a:r>
              <a:rPr kumimoji="0" lang="zh-TW" altLang="en-US" sz="2000">
                <a:latin typeface="微軟正黑體" pitchFamily="34" charset="-120"/>
                <a:ea typeface="微軟正黑體" pitchFamily="34" charset="-120"/>
              </a:rPr>
              <a:t>。</a:t>
            </a:r>
            <a:endParaRPr kumimoji="0" lang="en-US" altLang="zh-CN" sz="2000">
              <a:solidFill>
                <a:srgbClr val="000000"/>
              </a:solidFill>
              <a:latin typeface="微軟正黑體" pitchFamily="34" charset="-120"/>
              <a:ea typeface="微軟正黑體" pitchFamily="34" charset="-120"/>
            </a:endParaRPr>
          </a:p>
        </p:txBody>
      </p:sp>
      <p:sp>
        <p:nvSpPr>
          <p:cNvPr id="2" name="向右箭號 1"/>
          <p:cNvSpPr/>
          <p:nvPr/>
        </p:nvSpPr>
        <p:spPr>
          <a:xfrm>
            <a:off x="386002" y="3053260"/>
            <a:ext cx="288032" cy="231724"/>
          </a:xfrm>
          <a:prstGeom prst="rightArrow">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9" name="向右箭號 8"/>
          <p:cNvSpPr/>
          <p:nvPr/>
        </p:nvSpPr>
        <p:spPr>
          <a:xfrm>
            <a:off x="415088" y="4581128"/>
            <a:ext cx="288032" cy="231724"/>
          </a:xfrm>
          <a:prstGeom prst="rightArrow">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矩形 1"/>
          <p:cNvSpPr>
            <a:spLocks noChangeArrowheads="1"/>
          </p:cNvSpPr>
          <p:nvPr/>
        </p:nvSpPr>
        <p:spPr bwMode="auto">
          <a:xfrm>
            <a:off x="285750" y="836613"/>
            <a:ext cx="8497888" cy="5202237"/>
          </a:xfrm>
          <a:prstGeom prst="rect">
            <a:avLst/>
          </a:prstGeom>
          <a:noFill/>
          <a:ln w="9525">
            <a:noFill/>
            <a:miter lim="800000"/>
            <a:headEnd/>
            <a:tailEnd/>
          </a:ln>
        </p:spPr>
        <p:txBody>
          <a:bodyPr>
            <a:spAutoFit/>
          </a:bodyPr>
          <a:lstStyle/>
          <a:p>
            <a:r>
              <a:rPr kumimoji="0" lang="en-US" altLang="zh-CN" sz="2200" b="1" u="sng">
                <a:solidFill>
                  <a:srgbClr val="C00000"/>
                </a:solidFill>
                <a:latin typeface="微軟正黑體" pitchFamily="34" charset="-120"/>
                <a:ea typeface="微軟正黑體" pitchFamily="34" charset="-120"/>
              </a:rPr>
              <a:t>1)</a:t>
            </a:r>
            <a:r>
              <a:rPr kumimoji="0" lang="zh-TW" altLang="en-US" sz="2200" b="1" u="sng">
                <a:solidFill>
                  <a:srgbClr val="C00000"/>
                </a:solidFill>
                <a:latin typeface="微軟正黑體" pitchFamily="34" charset="-120"/>
                <a:ea typeface="微軟正黑體" pitchFamily="34" charset="-120"/>
              </a:rPr>
              <a:t>「</a:t>
            </a:r>
            <a:r>
              <a:rPr kumimoji="0" lang="zh-CN" altLang="zh-TW" sz="2200" b="1" u="sng">
                <a:solidFill>
                  <a:srgbClr val="C00000"/>
                </a:solidFill>
                <a:latin typeface="微軟正黑體" pitchFamily="34" charset="-120"/>
                <a:ea typeface="微軟正黑體" pitchFamily="34" charset="-120"/>
              </a:rPr>
              <a:t>縉雲縣看守所</a:t>
            </a:r>
            <a:r>
              <a:rPr kumimoji="0" lang="zh-TW" altLang="en-US" sz="2200" b="1" u="sng">
                <a:solidFill>
                  <a:srgbClr val="C00000"/>
                </a:solidFill>
                <a:latin typeface="微軟正黑體" pitchFamily="34" charset="-120"/>
                <a:ea typeface="微軟正黑體" pitchFamily="34" charset="-120"/>
              </a:rPr>
              <a:t>」</a:t>
            </a:r>
            <a:r>
              <a:rPr kumimoji="0" lang="zh-CN" altLang="zh-TW" sz="2200" b="1" u="sng">
                <a:solidFill>
                  <a:srgbClr val="C00000"/>
                </a:solidFill>
                <a:latin typeface="微軟正黑體" pitchFamily="34" charset="-120"/>
                <a:ea typeface="微軟正黑體" pitchFamily="34" charset="-120"/>
              </a:rPr>
              <a:t>和</a:t>
            </a:r>
            <a:r>
              <a:rPr kumimoji="0" lang="zh-TW" altLang="en-US" sz="2200" b="1" u="sng">
                <a:solidFill>
                  <a:srgbClr val="C00000"/>
                </a:solidFill>
                <a:latin typeface="微軟正黑體" pitchFamily="34" charset="-120"/>
                <a:ea typeface="微軟正黑體" pitchFamily="34" charset="-120"/>
              </a:rPr>
              <a:t>「</a:t>
            </a:r>
            <a:r>
              <a:rPr kumimoji="0" lang="zh-CN" altLang="zh-TW" sz="2200" b="1" u="sng">
                <a:solidFill>
                  <a:srgbClr val="C00000"/>
                </a:solidFill>
                <a:latin typeface="微軟正黑體" pitchFamily="34" charset="-120"/>
                <a:ea typeface="微軟正黑體" pitchFamily="34" charset="-120"/>
              </a:rPr>
              <a:t>縉雲縣法院</a:t>
            </a:r>
            <a:r>
              <a:rPr kumimoji="0" lang="zh-TW" altLang="en-US" sz="2200" b="1" u="sng">
                <a:solidFill>
                  <a:srgbClr val="C00000"/>
                </a:solidFill>
                <a:latin typeface="微軟正黑體" pitchFamily="34" charset="-120"/>
                <a:ea typeface="微軟正黑體" pitchFamily="34" charset="-120"/>
              </a:rPr>
              <a:t>」</a:t>
            </a:r>
            <a:r>
              <a:rPr kumimoji="0" lang="zh-CN" altLang="zh-TW" sz="2200" b="1" u="sng">
                <a:solidFill>
                  <a:srgbClr val="C00000"/>
                </a:solidFill>
                <a:latin typeface="微軟正黑體" pitchFamily="34" charset="-120"/>
                <a:ea typeface="微軟正黑體" pitchFamily="34" charset="-120"/>
              </a:rPr>
              <a:t>的做法</a:t>
            </a:r>
            <a:r>
              <a:rPr kumimoji="0" lang="zh-TW" altLang="en-US" sz="2200" b="1" u="sng">
                <a:solidFill>
                  <a:srgbClr val="C00000"/>
                </a:solidFill>
                <a:latin typeface="微軟正黑體" pitchFamily="34" charset="-120"/>
                <a:ea typeface="微軟正黑體" pitchFamily="34" charset="-120"/>
              </a:rPr>
              <a:t>，</a:t>
            </a:r>
            <a:endParaRPr kumimoji="0" lang="en-US" altLang="zh-CN" sz="2200" b="1" u="sng">
              <a:solidFill>
                <a:srgbClr val="C00000"/>
              </a:solidFill>
              <a:latin typeface="微軟正黑體" pitchFamily="34" charset="-120"/>
              <a:ea typeface="微軟正黑體" pitchFamily="34" charset="-120"/>
            </a:endParaRPr>
          </a:p>
          <a:p>
            <a:r>
              <a:rPr kumimoji="0" lang="zh-TW" altLang="en-US" sz="2200" b="1" u="sng">
                <a:solidFill>
                  <a:srgbClr val="C00000"/>
                </a:solidFill>
                <a:latin typeface="微軟正黑體" pitchFamily="34" charset="-120"/>
                <a:ea typeface="微軟正黑體" pitchFamily="34" charset="-120"/>
              </a:rPr>
              <a:t>     </a:t>
            </a:r>
            <a:r>
              <a:rPr kumimoji="0" lang="zh-CN" altLang="zh-TW" sz="2200" b="1" u="sng">
                <a:solidFill>
                  <a:srgbClr val="C00000"/>
                </a:solidFill>
                <a:latin typeface="微軟正黑體" pitchFamily="34" charset="-120"/>
                <a:ea typeface="微軟正黑體" pitchFamily="34" charset="-120"/>
              </a:rPr>
              <a:t>是對舉報者的「打擊報復」</a:t>
            </a:r>
            <a:endParaRPr kumimoji="0" lang="en-US" altLang="zh-CN" sz="2200" b="1" u="sng">
              <a:solidFill>
                <a:srgbClr val="C00000"/>
              </a:solidFill>
              <a:latin typeface="微軟正黑體" pitchFamily="34" charset="-120"/>
              <a:ea typeface="微軟正黑體" pitchFamily="34" charset="-120"/>
            </a:endParaRPr>
          </a:p>
          <a:p>
            <a:endParaRPr kumimoji="0" lang="en-US" altLang="zh-CN" sz="2200" b="1" u="sng">
              <a:solidFill>
                <a:srgbClr val="0070C0"/>
              </a:solidFill>
              <a:latin typeface="微軟正黑體" pitchFamily="34" charset="-120"/>
              <a:ea typeface="微軟正黑體" pitchFamily="34" charset="-120"/>
            </a:endParaRPr>
          </a:p>
          <a:p>
            <a:r>
              <a:rPr kumimoji="0" lang="en-US" altLang="zh-CN" sz="2200">
                <a:latin typeface="微軟正黑體" pitchFamily="34" charset="-120"/>
                <a:ea typeface="微軟正黑體" pitchFamily="34" charset="-120"/>
              </a:rPr>
              <a:t>2016</a:t>
            </a:r>
            <a:r>
              <a:rPr kumimoji="0" lang="zh-TW" altLang="en-US" sz="2200">
                <a:latin typeface="微軟正黑體" pitchFamily="34" charset="-120"/>
                <a:ea typeface="微軟正黑體" pitchFamily="34" charset="-120"/>
              </a:rPr>
              <a:t>年</a:t>
            </a:r>
            <a:r>
              <a:rPr kumimoji="0" lang="en-US" altLang="zh-TW" sz="2200">
                <a:latin typeface="微軟正黑體" pitchFamily="34" charset="-120"/>
                <a:ea typeface="微軟正黑體" pitchFamily="34" charset="-120"/>
              </a:rPr>
              <a:t>4</a:t>
            </a:r>
            <a:r>
              <a:rPr kumimoji="0" lang="zh-TW" altLang="en-US" sz="2200">
                <a:latin typeface="微軟正黑體" pitchFamily="34" charset="-120"/>
                <a:ea typeface="微軟正黑體" pitchFamily="34" charset="-120"/>
              </a:rPr>
              <a:t>月</a:t>
            </a:r>
            <a:r>
              <a:rPr kumimoji="0" lang="en-US" altLang="zh-TW" sz="2200">
                <a:latin typeface="微軟正黑體" pitchFamily="34" charset="-120"/>
                <a:ea typeface="微軟正黑體" pitchFamily="34" charset="-120"/>
              </a:rPr>
              <a:t>8</a:t>
            </a:r>
            <a:r>
              <a:rPr kumimoji="0" lang="zh-TW" altLang="en-US" sz="2200">
                <a:latin typeface="微軟正黑體" pitchFamily="34" charset="-120"/>
                <a:ea typeface="微軟正黑體" pitchFamily="34" charset="-120"/>
              </a:rPr>
              <a:t>日</a:t>
            </a:r>
            <a:r>
              <a:rPr kumimoji="0" lang="zh-CN" altLang="en-US" sz="2200">
                <a:latin typeface="微軟正黑體" pitchFamily="34" charset="-120"/>
                <a:ea typeface="微軟正黑體" pitchFamily="34" charset="-120"/>
              </a:rPr>
              <a:t>，中國最高檢察院、公安部、財政部三部門聯合發佈</a:t>
            </a:r>
            <a:r>
              <a:rPr kumimoji="0" lang="en-US" altLang="zh-CN" sz="2200" b="1">
                <a:solidFill>
                  <a:srgbClr val="0070C0"/>
                </a:solidFill>
                <a:latin typeface="微軟正黑體" pitchFamily="34" charset="-120"/>
                <a:ea typeface="微軟正黑體" pitchFamily="34" charset="-120"/>
              </a:rPr>
              <a:t>《</a:t>
            </a:r>
            <a:r>
              <a:rPr kumimoji="0" lang="zh-CN" altLang="en-US" sz="2200" b="1">
                <a:solidFill>
                  <a:srgbClr val="0070C0"/>
                </a:solidFill>
                <a:latin typeface="微軟正黑體" pitchFamily="34" charset="-120"/>
                <a:ea typeface="微軟正黑體" pitchFamily="34" charset="-120"/>
              </a:rPr>
              <a:t>關於保護、獎勵職務犯罪舉報人的若干規定</a:t>
            </a:r>
            <a:r>
              <a:rPr kumimoji="0" lang="en-US" altLang="zh-CN" sz="2200" b="1">
                <a:solidFill>
                  <a:srgbClr val="0070C0"/>
                </a:solidFill>
                <a:latin typeface="微軟正黑體" pitchFamily="34" charset="-120"/>
                <a:ea typeface="微軟正黑體" pitchFamily="34" charset="-120"/>
              </a:rPr>
              <a:t>》</a:t>
            </a:r>
            <a:r>
              <a:rPr kumimoji="0" lang="zh-CN" altLang="en-US" sz="2200">
                <a:latin typeface="微軟正黑體" pitchFamily="34" charset="-120"/>
                <a:ea typeface="微軟正黑體" pitchFamily="34" charset="-120"/>
              </a:rPr>
              <a:t>，要求：“任何個人和單位依法向檢察院舉報職務犯罪的，其合法權益受法律保護”，並明確了十種“打擊報復”情形。</a:t>
            </a:r>
            <a:endParaRPr kumimoji="0" lang="en-US" altLang="zh-CN" sz="2200">
              <a:latin typeface="微軟正黑體" pitchFamily="34" charset="-120"/>
              <a:ea typeface="微軟正黑體" pitchFamily="34" charset="-120"/>
            </a:endParaRPr>
          </a:p>
          <a:p>
            <a:r>
              <a:rPr kumimoji="0" lang="zh-TW" altLang="en-US" sz="2200">
                <a:solidFill>
                  <a:srgbClr val="7030A0"/>
                </a:solidFill>
                <a:latin typeface="微軟正黑體" pitchFamily="34" charset="-120"/>
                <a:ea typeface="微軟正黑體" pitchFamily="34" charset="-120"/>
              </a:rPr>
              <a:t>註：</a:t>
            </a:r>
            <a:r>
              <a:rPr kumimoji="0" lang="en-US" altLang="zh-TW" sz="2200">
                <a:solidFill>
                  <a:srgbClr val="7030A0"/>
                </a:solidFill>
                <a:latin typeface="微軟正黑體" pitchFamily="34" charset="-120"/>
                <a:ea typeface="微軟正黑體" pitchFamily="34" charset="-120"/>
              </a:rPr>
              <a:t>〈</a:t>
            </a:r>
            <a:r>
              <a:rPr kumimoji="0" lang="zh-CN" altLang="zh-TW" sz="2200" u="sng">
                <a:solidFill>
                  <a:srgbClr val="7030A0"/>
                </a:solidFill>
                <a:latin typeface="微軟正黑體" pitchFamily="34" charset="-120"/>
                <a:ea typeface="微軟正黑體" pitchFamily="34" charset="-120"/>
              </a:rPr>
              <a:t>縉</a:t>
            </a:r>
            <a:r>
              <a:rPr kumimoji="0" lang="en-US" altLang="zh-TW" sz="2200" u="sng">
                <a:solidFill>
                  <a:srgbClr val="7030A0"/>
                </a:solidFill>
                <a:latin typeface="微軟正黑體" pitchFamily="34" charset="-120"/>
                <a:ea typeface="微軟正黑體" pitchFamily="34" charset="-120"/>
              </a:rPr>
              <a:t>〉</a:t>
            </a:r>
            <a:r>
              <a:rPr kumimoji="0" lang="zh-TW" altLang="en-US" sz="2200" u="sng">
                <a:solidFill>
                  <a:srgbClr val="7030A0"/>
                </a:solidFill>
                <a:latin typeface="微軟正黑體" pitchFamily="34" charset="-120"/>
                <a:ea typeface="微軟正黑體" pitchFamily="34" charset="-120"/>
              </a:rPr>
              <a:t>讀音同</a:t>
            </a:r>
            <a:r>
              <a:rPr kumimoji="0" lang="en-US" altLang="zh-TW" sz="2200" u="sng">
                <a:solidFill>
                  <a:srgbClr val="7030A0"/>
                </a:solidFill>
                <a:latin typeface="微軟正黑體" pitchFamily="34" charset="-120"/>
                <a:ea typeface="微軟正黑體" pitchFamily="34" charset="-120"/>
              </a:rPr>
              <a:t>〈</a:t>
            </a:r>
            <a:r>
              <a:rPr kumimoji="0" lang="zh-TW" altLang="en-US" sz="2200" u="sng">
                <a:solidFill>
                  <a:srgbClr val="7030A0"/>
                </a:solidFill>
                <a:latin typeface="微軟正黑體" pitchFamily="34" charset="-120"/>
                <a:ea typeface="微軟正黑體" pitchFamily="34" charset="-120"/>
              </a:rPr>
              <a:t>進</a:t>
            </a:r>
            <a:r>
              <a:rPr kumimoji="0" lang="en-US" altLang="zh-TW" sz="2200" u="sng">
                <a:solidFill>
                  <a:srgbClr val="7030A0"/>
                </a:solidFill>
                <a:latin typeface="微軟正黑體" pitchFamily="34" charset="-120"/>
                <a:ea typeface="微軟正黑體" pitchFamily="34" charset="-120"/>
              </a:rPr>
              <a:t>〉</a:t>
            </a:r>
            <a:r>
              <a:rPr kumimoji="0" lang="zh-TW" altLang="en-US" sz="2200" u="sng">
                <a:solidFill>
                  <a:srgbClr val="7030A0"/>
                </a:solidFill>
                <a:latin typeface="微軟正黑體" pitchFamily="34" charset="-120"/>
                <a:ea typeface="微軟正黑體" pitchFamily="34" charset="-120"/>
              </a:rPr>
              <a:t>，四聲</a:t>
            </a:r>
            <a:endParaRPr kumimoji="0" lang="en-US" altLang="zh-CN" sz="2200">
              <a:solidFill>
                <a:srgbClr val="7030A0"/>
              </a:solidFill>
              <a:latin typeface="微軟正黑體" pitchFamily="34" charset="-120"/>
              <a:ea typeface="微軟正黑體" pitchFamily="34" charset="-120"/>
            </a:endParaRPr>
          </a:p>
          <a:p>
            <a:endParaRPr kumimoji="0" lang="en-US" altLang="zh-CN" sz="2400">
              <a:solidFill>
                <a:srgbClr val="000000"/>
              </a:solidFill>
              <a:latin typeface="微軟正黑體" pitchFamily="34" charset="-120"/>
              <a:ea typeface="微軟正黑體" pitchFamily="34" charset="-120"/>
            </a:endParaRPr>
          </a:p>
          <a:p>
            <a:r>
              <a:rPr kumimoji="0" lang="en-US" altLang="zh-TW" sz="2200" b="1" u="sng">
                <a:solidFill>
                  <a:srgbClr val="C00000"/>
                </a:solidFill>
                <a:latin typeface="微軟正黑體" pitchFamily="34" charset="-120"/>
                <a:ea typeface="微軟正黑體" pitchFamily="34" charset="-120"/>
              </a:rPr>
              <a:t>2) </a:t>
            </a:r>
            <a:r>
              <a:rPr kumimoji="0" lang="zh-TW" altLang="en-US" sz="2200" b="1" u="sng">
                <a:solidFill>
                  <a:srgbClr val="C00000"/>
                </a:solidFill>
                <a:latin typeface="微軟正黑體" pitchFamily="34" charset="-120"/>
                <a:ea typeface="微軟正黑體" pitchFamily="34" charset="-120"/>
              </a:rPr>
              <a:t>通過最高檢舉報中心可舉報正國級官員</a:t>
            </a:r>
            <a:endParaRPr kumimoji="0" lang="en-US" altLang="zh-TW" sz="2200" b="1">
              <a:latin typeface="微軟正黑體" pitchFamily="34" charset="-120"/>
              <a:ea typeface="微軟正黑體" pitchFamily="34" charset="-120"/>
            </a:endParaRPr>
          </a:p>
          <a:p>
            <a:r>
              <a:rPr kumimoji="0" lang="en-US" altLang="zh-TW" sz="2200" b="1">
                <a:latin typeface="微軟正黑體" pitchFamily="34" charset="-120"/>
                <a:ea typeface="微軟正黑體" pitchFamily="34" charset="-120"/>
              </a:rPr>
              <a:t>2017</a:t>
            </a:r>
            <a:r>
              <a:rPr kumimoji="0" lang="zh-TW" altLang="en-US" sz="2200" b="1">
                <a:latin typeface="微軟正黑體" pitchFamily="34" charset="-120"/>
                <a:ea typeface="微軟正黑體" pitchFamily="34" charset="-120"/>
              </a:rPr>
              <a:t>年</a:t>
            </a:r>
            <a:r>
              <a:rPr kumimoji="0" lang="en-US" altLang="zh-TW" sz="2200" b="1">
                <a:latin typeface="微軟正黑體" pitchFamily="34" charset="-120"/>
                <a:ea typeface="微軟正黑體" pitchFamily="34" charset="-120"/>
              </a:rPr>
              <a:t>4</a:t>
            </a:r>
            <a:r>
              <a:rPr kumimoji="0" lang="zh-TW" altLang="en-US" sz="2200" b="1">
                <a:latin typeface="微軟正黑體" pitchFamily="34" charset="-120"/>
                <a:ea typeface="微軟正黑體" pitchFamily="34" charset="-120"/>
              </a:rPr>
              <a:t>月</a:t>
            </a:r>
            <a:r>
              <a:rPr kumimoji="0" lang="en-US" altLang="zh-TW" sz="2200" b="1">
                <a:latin typeface="微軟正黑體" pitchFamily="34" charset="-120"/>
                <a:ea typeface="微軟正黑體" pitchFamily="34" charset="-120"/>
              </a:rPr>
              <a:t>20</a:t>
            </a:r>
            <a:r>
              <a:rPr kumimoji="0" lang="zh-TW" altLang="en-US" sz="2200" b="1">
                <a:latin typeface="微軟正黑體" pitchFamily="34" charset="-120"/>
                <a:ea typeface="微軟正黑體" pitchFamily="34" charset="-120"/>
              </a:rPr>
              <a:t>日，中國各媒體報導：</a:t>
            </a:r>
            <a:r>
              <a:rPr kumimoji="0" lang="zh-TW" altLang="en-US" sz="2200" b="1">
                <a:solidFill>
                  <a:srgbClr val="0070C0"/>
                </a:solidFill>
                <a:latin typeface="微軟正黑體" pitchFamily="34" charset="-120"/>
                <a:ea typeface="微軟正黑體" pitchFamily="34" charset="-120"/>
              </a:rPr>
              <a:t>中國最高檢察院官網設置「舉報中心」，被舉報人職級包括正國級政治局常委。</a:t>
            </a:r>
            <a:endParaRPr kumimoji="0" lang="en-US" altLang="zh-TW" sz="2200" b="1">
              <a:latin typeface="微軟正黑體" pitchFamily="34" charset="-120"/>
              <a:ea typeface="微軟正黑體" pitchFamily="34" charset="-120"/>
            </a:endParaRPr>
          </a:p>
          <a:p>
            <a:r>
              <a:rPr kumimoji="0" lang="zh-TW" altLang="en-US" sz="2200" b="1">
                <a:latin typeface="微軟正黑體" pitchFamily="34" charset="-120"/>
                <a:ea typeface="微軟正黑體" pitchFamily="34" charset="-120"/>
              </a:rPr>
              <a:t>換言之，</a:t>
            </a:r>
            <a:r>
              <a:rPr kumimoji="0" lang="zh-TW" altLang="en-US" sz="2200" b="1" u="sng">
                <a:solidFill>
                  <a:srgbClr val="0070C0"/>
                </a:solidFill>
                <a:latin typeface="微軟正黑體" pitchFamily="34" charset="-120"/>
                <a:ea typeface="微軟正黑體" pitchFamily="34" charset="-120"/>
              </a:rPr>
              <a:t>控告江澤民完全合法</a:t>
            </a:r>
            <a:r>
              <a:rPr kumimoji="0" lang="zh-TW" altLang="en-US" sz="2200" b="1">
                <a:latin typeface="微軟正黑體" pitchFamily="34" charset="-120"/>
                <a:ea typeface="微軟正黑體" pitchFamily="34" charset="-120"/>
              </a:rPr>
              <a:t>。誰再以「訴江」為由騷擾、迫害法輪功學員、打擊報復，誰就是犯罪，也能把自己變成被舉報對像。這是</a:t>
            </a:r>
            <a:r>
              <a:rPr kumimoji="0" lang="zh-TW" altLang="en-US" sz="2200" b="1">
                <a:solidFill>
                  <a:srgbClr val="0070C0"/>
                </a:solidFill>
                <a:latin typeface="微軟正黑體" pitchFamily="34" charset="-120"/>
                <a:ea typeface="微軟正黑體" pitchFamily="34" charset="-120"/>
              </a:rPr>
              <a:t>現政權為追究江氏犯罪集團迫害法輪功的罪行立規鋪路</a:t>
            </a:r>
            <a:r>
              <a:rPr kumimoji="0" lang="zh-TW" altLang="en-US" sz="2200" b="1">
                <a:latin typeface="微軟正黑體" pitchFamily="34" charset="-120"/>
                <a:ea typeface="微軟正黑體" pitchFamily="34" charset="-120"/>
              </a:rPr>
              <a:t>。</a:t>
            </a:r>
          </a:p>
        </p:txBody>
      </p:sp>
      <p:sp>
        <p:nvSpPr>
          <p:cNvPr id="33794" name="矩形 2"/>
          <p:cNvSpPr>
            <a:spLocks noChangeArrowheads="1"/>
          </p:cNvSpPr>
          <p:nvPr/>
        </p:nvSpPr>
        <p:spPr bwMode="auto">
          <a:xfrm>
            <a:off x="285750" y="115888"/>
            <a:ext cx="7742238" cy="585787"/>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9-3.</a:t>
            </a:r>
            <a:r>
              <a:rPr kumimoji="0" lang="zh-TW" altLang="en-US" sz="3200" b="1">
                <a:latin typeface="微軟正黑體" pitchFamily="34" charset="-120"/>
                <a:ea typeface="微軟正黑體" pitchFamily="34" charset="-120"/>
              </a:rPr>
              <a:t> 法輪功學員「訴江」完全合法</a:t>
            </a:r>
            <a:endParaRPr kumimoji="0" lang="en-US" altLang="zh-TW" sz="3200" b="1">
              <a:latin typeface="微軟正黑體" pitchFamily="34" charset="-120"/>
              <a:ea typeface="微軟正黑體" pitchFamily="34" charset="-120"/>
            </a:endParaRPr>
          </a:p>
        </p:txBody>
      </p:sp>
      <p:sp>
        <p:nvSpPr>
          <p:cNvPr id="33795" name="文字方塊 4"/>
          <p:cNvSpPr txBox="1">
            <a:spLocks noChangeArrowheads="1"/>
          </p:cNvSpPr>
          <p:nvPr/>
        </p:nvSpPr>
        <p:spPr bwMode="auto">
          <a:xfrm>
            <a:off x="2947988" y="6488113"/>
            <a:ext cx="5980112" cy="369887"/>
          </a:xfrm>
          <a:prstGeom prst="rect">
            <a:avLst/>
          </a:prstGeom>
          <a:noFill/>
          <a:ln w="9525">
            <a:noFill/>
            <a:miter lim="800000"/>
            <a:headEnd/>
            <a:tailEnd/>
          </a:ln>
        </p:spPr>
        <p:txBody>
          <a:bodyPr wrap="none">
            <a:spAutoFit/>
          </a:bodyPr>
          <a:lstStyle/>
          <a:p>
            <a:r>
              <a:rPr kumimoji="0" lang="zh-TW" altLang="en-US" b="1">
                <a:latin typeface="微軟正黑體" pitchFamily="34" charset="-120"/>
                <a:ea typeface="微軟正黑體" pitchFamily="34" charset="-120"/>
              </a:rPr>
              <a:t>資訊來源</a:t>
            </a:r>
            <a:r>
              <a:rPr kumimoji="0" lang="zh-TW" altLang="en-US" b="1">
                <a:latin typeface="微軟正黑體" pitchFamily="34" charset="-120"/>
                <a:ea typeface="微軟正黑體" pitchFamily="34" charset="-120"/>
                <a:sym typeface="Wingdings" pitchFamily="2" charset="2"/>
              </a:rPr>
              <a:t>：</a:t>
            </a:r>
            <a:r>
              <a:rPr kumimoji="0" lang="en-US" altLang="zh-TW" b="1">
                <a:latin typeface="微軟正黑體" pitchFamily="34" charset="-120"/>
                <a:ea typeface="微軟正黑體" pitchFamily="34" charset="-120"/>
                <a:sym typeface="Wingdings" pitchFamily="2" charset="2"/>
              </a:rPr>
              <a:t>《</a:t>
            </a:r>
            <a:r>
              <a:rPr kumimoji="0" lang="zh-TW" altLang="en-US" b="1">
                <a:latin typeface="微軟正黑體" pitchFamily="34" charset="-120"/>
                <a:ea typeface="微軟正黑體" pitchFamily="34" charset="-120"/>
                <a:sym typeface="Wingdings" pitchFamily="2" charset="2"/>
              </a:rPr>
              <a:t>明慧網</a:t>
            </a:r>
            <a:r>
              <a:rPr kumimoji="0" lang="en-US" altLang="zh-TW" b="1">
                <a:latin typeface="微軟正黑體" pitchFamily="34" charset="-120"/>
                <a:ea typeface="微軟正黑體" pitchFamily="34" charset="-120"/>
                <a:sym typeface="Wingdings" pitchFamily="2" charset="2"/>
              </a:rPr>
              <a:t>》</a:t>
            </a:r>
            <a:r>
              <a:rPr kumimoji="0" lang="zh-CN" altLang="en-US" b="1">
                <a:latin typeface="微軟正黑體" pitchFamily="34" charset="-120"/>
                <a:ea typeface="微軟正黑體" pitchFamily="34" charset="-120"/>
              </a:rPr>
              <a:t>新出臺的保護舉報人規定與訴江案</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矩形 1"/>
          <p:cNvSpPr>
            <a:spLocks noChangeArrowheads="1"/>
          </p:cNvSpPr>
          <p:nvPr/>
        </p:nvSpPr>
        <p:spPr bwMode="auto">
          <a:xfrm>
            <a:off x="396875" y="908050"/>
            <a:ext cx="8208963" cy="4524375"/>
          </a:xfrm>
          <a:prstGeom prst="rect">
            <a:avLst/>
          </a:prstGeom>
          <a:noFill/>
          <a:ln w="9525">
            <a:noFill/>
            <a:miter lim="800000"/>
            <a:headEnd/>
            <a:tailEnd/>
          </a:ln>
        </p:spPr>
        <p:txBody>
          <a:bodyPr>
            <a:spAutoFit/>
          </a:bodyPr>
          <a:lstStyle/>
          <a:p>
            <a:r>
              <a:rPr kumimoji="0" lang="zh-CN" altLang="zh-TW" sz="2400">
                <a:latin typeface="微軟正黑體" pitchFamily="34" charset="-120"/>
                <a:ea typeface="微軟正黑體" pitchFamily="34" charset="-120"/>
              </a:rPr>
              <a:t>《浙江法制報》記者高敏</a:t>
            </a:r>
            <a:r>
              <a:rPr kumimoji="0" lang="zh-TW" altLang="en-US" sz="2400">
                <a:latin typeface="微軟正黑體" pitchFamily="34" charset="-120"/>
                <a:ea typeface="微軟正黑體" pitchFamily="34" charset="-120"/>
              </a:rPr>
              <a:t>等人</a:t>
            </a:r>
            <a:r>
              <a:rPr kumimoji="0" lang="zh-CN" altLang="zh-TW" sz="2400">
                <a:latin typeface="微軟正黑體" pitchFamily="34" charset="-120"/>
                <a:ea typeface="微軟正黑體" pitchFamily="34" charset="-120"/>
              </a:rPr>
              <a:t>，在今年</a:t>
            </a:r>
            <a:r>
              <a:rPr kumimoji="0" lang="en-US" altLang="zh-TW" sz="2400">
                <a:latin typeface="微軟正黑體" pitchFamily="34" charset="-120"/>
                <a:ea typeface="微軟正黑體" pitchFamily="34" charset="-120"/>
              </a:rPr>
              <a:t>2</a:t>
            </a:r>
            <a:r>
              <a:rPr kumimoji="0" lang="zh-CN" altLang="zh-TW" sz="2400">
                <a:latin typeface="微軟正黑體" pitchFamily="34" charset="-120"/>
                <a:ea typeface="微軟正黑體" pitchFamily="34" charset="-120"/>
              </a:rPr>
              <a:t>月</a:t>
            </a:r>
            <a:r>
              <a:rPr kumimoji="0" lang="en-US" altLang="zh-TW" sz="2400">
                <a:latin typeface="微軟正黑體" pitchFamily="34" charset="-120"/>
                <a:ea typeface="微軟正黑體" pitchFamily="34" charset="-120"/>
              </a:rPr>
              <a:t>6</a:t>
            </a:r>
            <a:r>
              <a:rPr kumimoji="0" lang="zh-CN" altLang="zh-TW" sz="2400">
                <a:latin typeface="微軟正黑體" pitchFamily="34" charset="-120"/>
                <a:ea typeface="微軟正黑體" pitchFamily="34" charset="-120"/>
              </a:rPr>
              <a:t>日</a:t>
            </a:r>
            <a:r>
              <a:rPr kumimoji="0" lang="zh-TW" altLang="en-US" sz="2400">
                <a:latin typeface="微軟正黑體" pitchFamily="34" charset="-120"/>
                <a:ea typeface="微軟正黑體" pitchFamily="34" charset="-120"/>
              </a:rPr>
              <a:t>第五版</a:t>
            </a:r>
            <a:r>
              <a:rPr kumimoji="0" lang="en-US" altLang="zh-TW" sz="2400">
                <a:latin typeface="微軟正黑體" pitchFamily="34" charset="-120"/>
                <a:ea typeface="微軟正黑體" pitchFamily="34" charset="-120"/>
              </a:rPr>
              <a:t>《</a:t>
            </a:r>
            <a:r>
              <a:rPr kumimoji="0" lang="zh-TW" altLang="en-US" sz="2400">
                <a:latin typeface="微軟正黑體" pitchFamily="34" charset="-120"/>
                <a:ea typeface="微軟正黑體" pitchFamily="34" charset="-120"/>
              </a:rPr>
              <a:t>法官說法</a:t>
            </a:r>
            <a:r>
              <a:rPr kumimoji="0" lang="en-US" altLang="zh-TW" sz="2400">
                <a:latin typeface="微軟正黑體" pitchFamily="34" charset="-120"/>
                <a:ea typeface="微軟正黑體" pitchFamily="34" charset="-120"/>
              </a:rPr>
              <a:t>》</a:t>
            </a:r>
            <a:r>
              <a:rPr kumimoji="0" lang="zh-TW" altLang="en-US" sz="2400">
                <a:latin typeface="微軟正黑體" pitchFamily="34" charset="-120"/>
                <a:ea typeface="微軟正黑體" pitchFamily="34" charset="-120"/>
              </a:rPr>
              <a:t>欄目</a:t>
            </a:r>
            <a:r>
              <a:rPr kumimoji="0" lang="zh-CN" altLang="zh-TW" sz="2400">
                <a:latin typeface="微軟正黑體" pitchFamily="34" charset="-120"/>
                <a:ea typeface="微軟正黑體" pitchFamily="34" charset="-120"/>
              </a:rPr>
              <a:t>利用媒體污蔑法輪功和其學員趙勇岳，</a:t>
            </a:r>
            <a:endParaRPr kumimoji="0" lang="en-US" altLang="zh-CN" sz="2400">
              <a:latin typeface="微軟正黑體" pitchFamily="34" charset="-120"/>
              <a:ea typeface="微軟正黑體" pitchFamily="34" charset="-120"/>
            </a:endParaRPr>
          </a:p>
          <a:p>
            <a:r>
              <a:rPr kumimoji="0" lang="zh-CN" altLang="zh-TW" sz="2400">
                <a:latin typeface="微軟正黑體" pitchFamily="34" charset="-120"/>
                <a:ea typeface="微軟正黑體" pitchFamily="34" charset="-120"/>
              </a:rPr>
              <a:t>不僅</a:t>
            </a:r>
            <a:r>
              <a:rPr kumimoji="0" lang="zh-CN" altLang="zh-TW" sz="2400" u="sng">
                <a:solidFill>
                  <a:srgbClr val="0070C0"/>
                </a:solidFill>
                <a:latin typeface="微軟正黑體" pitchFamily="34" charset="-120"/>
                <a:ea typeface="微軟正黑體" pitchFamily="34" charset="-120"/>
              </a:rPr>
              <a:t>刊登消息與事實真相不符</a:t>
            </a:r>
            <a:r>
              <a:rPr kumimoji="0" lang="zh-CN" altLang="zh-TW" sz="2400">
                <a:latin typeface="微軟正黑體" pitchFamily="34" charset="-120"/>
                <a:ea typeface="微軟正黑體" pitchFamily="34" charset="-120"/>
              </a:rPr>
              <a:t>。更是在給</a:t>
            </a:r>
            <a:endParaRPr kumimoji="0" lang="en-US" altLang="zh-CN" sz="2400">
              <a:latin typeface="微軟正黑體" pitchFamily="34" charset="-120"/>
              <a:ea typeface="微軟正黑體" pitchFamily="34" charset="-120"/>
            </a:endParaRPr>
          </a:p>
          <a:p>
            <a:r>
              <a:rPr kumimoji="0" lang="zh-CN" altLang="zh-TW" sz="2400">
                <a:latin typeface="微軟正黑體" pitchFamily="34" charset="-120"/>
                <a:ea typeface="微軟正黑體" pitchFamily="34" charset="-120"/>
              </a:rPr>
              <a:t>縉雲縣看守所和縉雲縣法院</a:t>
            </a:r>
            <a:r>
              <a:rPr kumimoji="0" lang="zh-TW" altLang="en-US" sz="2400">
                <a:latin typeface="微軟正黑體" pitchFamily="34" charset="-120"/>
                <a:ea typeface="微軟正黑體" pitchFamily="34" charset="-120"/>
              </a:rPr>
              <a:t>在</a:t>
            </a:r>
            <a:r>
              <a:rPr kumimoji="0" lang="zh-CN" altLang="zh-TW" sz="2400" u="sng">
                <a:solidFill>
                  <a:srgbClr val="0070C0"/>
                </a:solidFill>
                <a:latin typeface="微軟正黑體" pitchFamily="34" charset="-120"/>
                <a:ea typeface="微軟正黑體" pitchFamily="34" charset="-120"/>
              </a:rPr>
              <a:t>非法迫害</a:t>
            </a:r>
            <a:r>
              <a:rPr kumimoji="0" lang="zh-TW" altLang="en-US" sz="2400" u="sng">
                <a:solidFill>
                  <a:srgbClr val="0070C0"/>
                </a:solidFill>
                <a:latin typeface="微軟正黑體" pitchFamily="34" charset="-120"/>
                <a:ea typeface="微軟正黑體" pitchFamily="34" charset="-120"/>
              </a:rPr>
              <a:t>法輪功學員的犯罪行為</a:t>
            </a:r>
            <a:r>
              <a:rPr kumimoji="0" lang="zh-CN" altLang="zh-TW" sz="2400" u="sng">
                <a:solidFill>
                  <a:srgbClr val="0070C0"/>
                </a:solidFill>
                <a:latin typeface="微軟正黑體" pitchFamily="34" charset="-120"/>
                <a:ea typeface="微軟正黑體" pitchFamily="34" charset="-120"/>
              </a:rPr>
              <a:t>進行粉飾、掩蓋</a:t>
            </a:r>
            <a:r>
              <a:rPr kumimoji="0" lang="zh-CN" altLang="zh-TW" sz="2400">
                <a:latin typeface="微軟正黑體" pitchFamily="34" charset="-120"/>
                <a:ea typeface="微軟正黑體" pitchFamily="34" charset="-120"/>
              </a:rPr>
              <a:t>。</a:t>
            </a:r>
            <a:endParaRPr kumimoji="0" lang="en-US" altLang="zh-CN" sz="2400">
              <a:latin typeface="微軟正黑體" pitchFamily="34" charset="-120"/>
              <a:ea typeface="微軟正黑體" pitchFamily="34" charset="-120"/>
            </a:endParaRPr>
          </a:p>
          <a:p>
            <a:r>
              <a:rPr kumimoji="0" lang="zh-CN" altLang="zh-TW" sz="2400">
                <a:solidFill>
                  <a:srgbClr val="C00000"/>
                </a:solidFill>
                <a:latin typeface="微軟正黑體" pitchFamily="34" charset="-120"/>
                <a:ea typeface="微軟正黑體" pitchFamily="34" charset="-120"/>
              </a:rPr>
              <a:t>這樣的做法和中國當前的大形勢背道而馳。</a:t>
            </a:r>
            <a:r>
              <a:rPr kumimoji="0" lang="en-US" altLang="zh-CN" sz="2400">
                <a:solidFill>
                  <a:srgbClr val="C00000"/>
                </a:solidFill>
                <a:latin typeface="微軟正黑體" pitchFamily="34" charset="-120"/>
                <a:ea typeface="微軟正黑體" pitchFamily="34" charset="-120"/>
              </a:rPr>
              <a:t>….</a:t>
            </a:r>
          </a:p>
          <a:p>
            <a:endParaRPr kumimoji="0" lang="en-US" altLang="zh-CN" sz="2400">
              <a:solidFill>
                <a:srgbClr val="C00000"/>
              </a:solidFill>
              <a:latin typeface="微軟正黑體" pitchFamily="34" charset="-120"/>
              <a:ea typeface="微軟正黑體" pitchFamily="34" charset="-120"/>
            </a:endParaRPr>
          </a:p>
          <a:p>
            <a:r>
              <a:rPr kumimoji="0" lang="en-US" altLang="zh-CN" sz="2400">
                <a:latin typeface="微軟正黑體" pitchFamily="34" charset="-120"/>
                <a:ea typeface="微軟正黑體" pitchFamily="34" charset="-120"/>
              </a:rPr>
              <a:t>1) </a:t>
            </a:r>
            <a:r>
              <a:rPr kumimoji="0" lang="zh-TW" altLang="en-US" sz="2400">
                <a:latin typeface="微軟正黑體" pitchFamily="34" charset="-120"/>
                <a:ea typeface="微軟正黑體" pitchFamily="34" charset="-120"/>
              </a:rPr>
              <a:t>現政權走向，歷史關鍵時刻要如何自保之法</a:t>
            </a:r>
            <a:r>
              <a:rPr kumimoji="0" lang="en-US" altLang="zh-TW" sz="2400">
                <a:latin typeface="微軟正黑體" pitchFamily="34" charset="-120"/>
                <a:ea typeface="微軟正黑體" pitchFamily="34" charset="-120"/>
              </a:rPr>
              <a:t>….</a:t>
            </a:r>
            <a:endParaRPr kumimoji="0" lang="en-US" altLang="zh-CN" sz="2400">
              <a:latin typeface="微軟正黑體" pitchFamily="34" charset="-120"/>
              <a:ea typeface="微軟正黑體" pitchFamily="34" charset="-120"/>
            </a:endParaRPr>
          </a:p>
          <a:p>
            <a:endParaRPr kumimoji="0" lang="en-US" altLang="zh-CN" sz="2400">
              <a:latin typeface="微軟正黑體" pitchFamily="34" charset="-120"/>
              <a:ea typeface="微軟正黑體" pitchFamily="34" charset="-120"/>
            </a:endParaRPr>
          </a:p>
          <a:p>
            <a:r>
              <a:rPr kumimoji="0" lang="en-US" altLang="zh-CN" sz="2400">
                <a:latin typeface="微軟正黑體" pitchFamily="34" charset="-120"/>
                <a:ea typeface="微軟正黑體" pitchFamily="34" charset="-120"/>
              </a:rPr>
              <a:t>2)</a:t>
            </a:r>
            <a:r>
              <a:rPr kumimoji="0" lang="zh-TW" altLang="en-US" sz="2400">
                <a:latin typeface="微軟正黑體" pitchFamily="34" charset="-120"/>
                <a:ea typeface="微軟正黑體" pitchFamily="34" charset="-120"/>
              </a:rPr>
              <a:t> 現在官員都在傳兩句話：就是汙衊、迫害法輪功的事情千萬不能參與，後果太嚴重</a:t>
            </a:r>
            <a:r>
              <a:rPr kumimoji="0" lang="en-US" altLang="zh-TW" sz="2400">
                <a:latin typeface="微軟正黑體" pitchFamily="34" charset="-120"/>
                <a:ea typeface="微軟正黑體" pitchFamily="34" charset="-120"/>
              </a:rPr>
              <a:t>….</a:t>
            </a:r>
          </a:p>
          <a:p>
            <a:endParaRPr kumimoji="0" lang="en-US" altLang="zh-TW" sz="2400">
              <a:latin typeface="微軟正黑體" pitchFamily="34" charset="-120"/>
              <a:ea typeface="微軟正黑體" pitchFamily="34" charset="-120"/>
            </a:endParaRPr>
          </a:p>
        </p:txBody>
      </p:sp>
      <p:sp>
        <p:nvSpPr>
          <p:cNvPr id="35842" name="矩形 2"/>
          <p:cNvSpPr>
            <a:spLocks noChangeArrowheads="1"/>
          </p:cNvSpPr>
          <p:nvPr/>
        </p:nvSpPr>
        <p:spPr bwMode="auto">
          <a:xfrm>
            <a:off x="395288" y="115888"/>
            <a:ext cx="4752975" cy="585787"/>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9-4. </a:t>
            </a:r>
            <a:r>
              <a:rPr kumimoji="0" lang="zh-TW" altLang="en-US" sz="3200" b="1">
                <a:latin typeface="微軟正黑體" pitchFamily="34" charset="-120"/>
                <a:ea typeface="微軟正黑體" pitchFamily="34" charset="-120"/>
              </a:rPr>
              <a:t>浙江專案媒體切入：</a:t>
            </a:r>
            <a:endParaRPr kumimoji="0" lang="en-US" altLang="zh-TW" sz="3200" b="1">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矩形 1"/>
          <p:cNvSpPr>
            <a:spLocks noChangeArrowheads="1"/>
          </p:cNvSpPr>
          <p:nvPr/>
        </p:nvSpPr>
        <p:spPr bwMode="auto">
          <a:xfrm>
            <a:off x="179388" y="908050"/>
            <a:ext cx="8713787" cy="5324475"/>
          </a:xfrm>
          <a:prstGeom prst="rect">
            <a:avLst/>
          </a:prstGeom>
          <a:noFill/>
          <a:ln w="9525">
            <a:noFill/>
            <a:miter lim="800000"/>
            <a:headEnd/>
            <a:tailEnd/>
          </a:ln>
        </p:spPr>
        <p:txBody>
          <a:bodyPr>
            <a:spAutoFit/>
          </a:bodyPr>
          <a:lstStyle/>
          <a:p>
            <a:r>
              <a:rPr kumimoji="0" lang="zh-TW" altLang="zh-TW" sz="2000" b="1">
                <a:solidFill>
                  <a:srgbClr val="0070C0"/>
                </a:solidFill>
                <a:latin typeface="微軟正黑體" pitchFamily="34" charset="-120"/>
                <a:ea typeface="微軟正黑體" pitchFamily="34" charset="-120"/>
              </a:rPr>
              <a:t>許多媒體人更成為中共的犧牲品，因為</a:t>
            </a:r>
            <a:r>
              <a:rPr kumimoji="0" lang="zh-TW" altLang="en-US" sz="2000" b="1">
                <a:solidFill>
                  <a:srgbClr val="0070C0"/>
                </a:solidFill>
                <a:latin typeface="微軟正黑體" pitchFamily="34" charset="-120"/>
                <a:ea typeface="微軟正黑體" pitchFamily="34" charset="-120"/>
              </a:rPr>
              <a:t>汙衊</a:t>
            </a:r>
            <a:r>
              <a:rPr kumimoji="0" lang="zh-TW" altLang="zh-TW" sz="2000" b="1">
                <a:solidFill>
                  <a:srgbClr val="0070C0"/>
                </a:solidFill>
                <a:latin typeface="微軟正黑體" pitchFamily="34" charset="-120"/>
                <a:ea typeface="微軟正黑體" pitchFamily="34" charset="-120"/>
              </a:rPr>
              <a:t>佛法而遭到惡報。</a:t>
            </a:r>
          </a:p>
          <a:p>
            <a:r>
              <a:rPr kumimoji="0" lang="en-US" altLang="zh-TW" sz="2000">
                <a:latin typeface="微軟正黑體" pitchFamily="34" charset="-120"/>
                <a:ea typeface="微軟正黑體" pitchFamily="34" charset="-120"/>
              </a:rPr>
              <a:t> </a:t>
            </a:r>
            <a:endParaRPr kumimoji="0" lang="zh-TW"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1)</a:t>
            </a:r>
            <a:r>
              <a:rPr kumimoji="0" lang="zh-TW" altLang="zh-TW" sz="2000">
                <a:latin typeface="微軟正黑體" pitchFamily="34" charset="-120"/>
                <a:ea typeface="微軟正黑體" pitchFamily="34" charset="-120"/>
              </a:rPr>
              <a:t>央視副台長</a:t>
            </a:r>
            <a:r>
              <a:rPr kumimoji="0" lang="zh-TW" altLang="zh-TW" sz="2000" b="1">
                <a:solidFill>
                  <a:srgbClr val="0070C0"/>
                </a:solidFill>
                <a:latin typeface="微軟正黑體" pitchFamily="34" charset="-120"/>
                <a:ea typeface="微軟正黑體" pitchFamily="34" charset="-120"/>
              </a:rPr>
              <a:t>李東生</a:t>
            </a:r>
            <a:r>
              <a:rPr kumimoji="0" lang="zh-TW" altLang="zh-TW" sz="2000">
                <a:latin typeface="微軟正黑體" pitchFamily="34" charset="-120"/>
                <a:ea typeface="微軟正黑體" pitchFamily="34" charset="-120"/>
              </a:rPr>
              <a:t>，監製天安門自焚假新聞，於</a:t>
            </a:r>
            <a:r>
              <a:rPr kumimoji="0" lang="en-US" altLang="zh-TW" sz="2000">
                <a:latin typeface="微軟正黑體" pitchFamily="34" charset="-120"/>
                <a:ea typeface="微軟正黑體" pitchFamily="34" charset="-120"/>
              </a:rPr>
              <a:t>2013</a:t>
            </a:r>
            <a:r>
              <a:rPr kumimoji="0" lang="zh-TW" altLang="zh-TW" sz="2000">
                <a:latin typeface="微軟正黑體" pitchFamily="34" charset="-120"/>
                <a:ea typeface="微軟正黑體" pitchFamily="34" charset="-120"/>
              </a:rPr>
              <a:t>年底</a:t>
            </a:r>
            <a:r>
              <a:rPr kumimoji="0" lang="zh-TW" altLang="zh-TW" sz="2000" b="1">
                <a:solidFill>
                  <a:srgbClr val="C00000"/>
                </a:solidFill>
                <a:latin typeface="微軟正黑體" pitchFamily="34" charset="-120"/>
                <a:ea typeface="微軟正黑體" pitchFamily="34" charset="-120"/>
              </a:rPr>
              <a:t>落馬</a:t>
            </a:r>
            <a:r>
              <a:rPr kumimoji="0" lang="zh-TW" altLang="zh-TW" sz="2000">
                <a:latin typeface="微軟正黑體" pitchFamily="34" charset="-120"/>
                <a:ea typeface="微軟正黑體" pitchFamily="34" charset="-120"/>
              </a:rPr>
              <a:t>，判刑</a:t>
            </a:r>
            <a:r>
              <a:rPr kumimoji="0" lang="en-US" altLang="zh-TW" sz="2000">
                <a:latin typeface="微軟正黑體" pitchFamily="34" charset="-120"/>
                <a:ea typeface="微軟正黑體" pitchFamily="34" charset="-120"/>
              </a:rPr>
              <a:t>15</a:t>
            </a:r>
            <a:r>
              <a:rPr kumimoji="0" lang="zh-TW" altLang="zh-TW" sz="2000">
                <a:latin typeface="微軟正黑體" pitchFamily="34" charset="-120"/>
                <a:ea typeface="微軟正黑體" pitchFamily="34" charset="-120"/>
              </a:rPr>
              <a:t>年。</a:t>
            </a:r>
          </a:p>
          <a:p>
            <a:r>
              <a:rPr kumimoji="0" lang="en-US" altLang="zh-TW" sz="2000">
                <a:latin typeface="微軟正黑體" pitchFamily="34" charset="-120"/>
                <a:ea typeface="微軟正黑體" pitchFamily="34" charset="-120"/>
              </a:rPr>
              <a:t> </a:t>
            </a:r>
            <a:endParaRPr kumimoji="0" lang="zh-TW"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2)</a:t>
            </a:r>
            <a:r>
              <a:rPr kumimoji="0" lang="zh-TW" altLang="zh-TW" sz="2000">
                <a:latin typeface="微軟正黑體" pitchFamily="34" charset="-120"/>
                <a:ea typeface="微軟正黑體" pitchFamily="34" charset="-120"/>
              </a:rPr>
              <a:t>天安門自焚假案製片人</a:t>
            </a:r>
            <a:r>
              <a:rPr kumimoji="0" lang="zh-TW" altLang="zh-TW" sz="2000" b="1">
                <a:solidFill>
                  <a:srgbClr val="0070C0"/>
                </a:solidFill>
                <a:latin typeface="微軟正黑體" pitchFamily="34" charset="-120"/>
                <a:ea typeface="微軟正黑體" pitchFamily="34" charset="-120"/>
              </a:rPr>
              <a:t>陳虻</a:t>
            </a:r>
            <a:r>
              <a:rPr kumimoji="0" lang="zh-TW" altLang="zh-TW" sz="2000">
                <a:latin typeface="微軟正黑體" pitchFamily="34" charset="-120"/>
                <a:ea typeface="微軟正黑體" pitchFamily="34" charset="-120"/>
              </a:rPr>
              <a:t>，</a:t>
            </a:r>
            <a:r>
              <a:rPr kumimoji="0" lang="en-US" altLang="zh-TW" sz="2000">
                <a:latin typeface="微軟正黑體" pitchFamily="34" charset="-120"/>
                <a:ea typeface="微軟正黑體" pitchFamily="34" charset="-120"/>
              </a:rPr>
              <a:t>2008</a:t>
            </a:r>
            <a:r>
              <a:rPr kumimoji="0" lang="zh-TW" altLang="zh-TW" sz="2000">
                <a:latin typeface="微軟正黑體" pitchFamily="34" charset="-120"/>
                <a:ea typeface="微軟正黑體" pitchFamily="34" charset="-120"/>
              </a:rPr>
              <a:t>年</a:t>
            </a:r>
            <a:r>
              <a:rPr kumimoji="0" lang="en-US" altLang="zh-TW" sz="2000">
                <a:latin typeface="微軟正黑體" pitchFamily="34" charset="-120"/>
                <a:ea typeface="微軟正黑體" pitchFamily="34" charset="-120"/>
              </a:rPr>
              <a:t>12</a:t>
            </a:r>
            <a:r>
              <a:rPr kumimoji="0" lang="zh-TW" altLang="zh-TW" sz="2000">
                <a:latin typeface="微軟正黑體" pitchFamily="34" charset="-120"/>
                <a:ea typeface="微軟正黑體" pitchFamily="34" charset="-120"/>
              </a:rPr>
              <a:t>月</a:t>
            </a:r>
            <a:r>
              <a:rPr kumimoji="0" lang="en-US" altLang="zh-TW" sz="2000">
                <a:latin typeface="微軟正黑體" pitchFamily="34" charset="-120"/>
                <a:ea typeface="微軟正黑體" pitchFamily="34" charset="-120"/>
              </a:rPr>
              <a:t>23</a:t>
            </a:r>
            <a:r>
              <a:rPr kumimoji="0" lang="zh-TW" altLang="zh-TW" sz="2000">
                <a:latin typeface="微軟正黑體" pitchFamily="34" charset="-120"/>
                <a:ea typeface="微軟正黑體" pitchFamily="34" charset="-120"/>
              </a:rPr>
              <a:t>日，死於</a:t>
            </a:r>
            <a:r>
              <a:rPr kumimoji="0" lang="zh-TW" altLang="zh-TW" sz="2000" b="1">
                <a:solidFill>
                  <a:srgbClr val="C00000"/>
                </a:solidFill>
                <a:latin typeface="微軟正黑體" pitchFamily="34" charset="-120"/>
                <a:ea typeface="微軟正黑體" pitchFamily="34" charset="-120"/>
              </a:rPr>
              <a:t>胃癌</a:t>
            </a:r>
            <a:r>
              <a:rPr kumimoji="0" lang="zh-TW" altLang="zh-TW" sz="2000">
                <a:latin typeface="微軟正黑體" pitchFamily="34" charset="-120"/>
                <a:ea typeface="微軟正黑體" pitchFamily="34" charset="-120"/>
              </a:rPr>
              <a:t>，年僅</a:t>
            </a:r>
            <a:r>
              <a:rPr kumimoji="0" lang="en-US" altLang="zh-TW" sz="2000">
                <a:latin typeface="微軟正黑體" pitchFamily="34" charset="-120"/>
                <a:ea typeface="微軟正黑體" pitchFamily="34" charset="-120"/>
              </a:rPr>
              <a:t>47</a:t>
            </a:r>
            <a:r>
              <a:rPr kumimoji="0" lang="zh-TW" altLang="zh-TW" sz="2000">
                <a:latin typeface="微軟正黑體" pitchFamily="34" charset="-120"/>
                <a:ea typeface="微軟正黑體" pitchFamily="34" charset="-120"/>
              </a:rPr>
              <a:t>歲。</a:t>
            </a:r>
          </a:p>
          <a:p>
            <a:r>
              <a:rPr kumimoji="0" lang="en-US" altLang="zh-TW" sz="2000">
                <a:latin typeface="微軟正黑體" pitchFamily="34" charset="-120"/>
                <a:ea typeface="微軟正黑體" pitchFamily="34" charset="-120"/>
              </a:rPr>
              <a:t> </a:t>
            </a:r>
            <a:endParaRPr kumimoji="0" lang="zh-TW"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3)</a:t>
            </a:r>
            <a:r>
              <a:rPr kumimoji="0" lang="zh-TW" altLang="zh-TW" sz="2000">
                <a:latin typeface="微軟正黑體" pitchFamily="34" charset="-120"/>
                <a:ea typeface="微軟正黑體" pitchFamily="34" charset="-120"/>
              </a:rPr>
              <a:t>央視主播</a:t>
            </a:r>
            <a:r>
              <a:rPr kumimoji="0" lang="zh-TW" altLang="zh-TW" sz="2000" b="1">
                <a:solidFill>
                  <a:srgbClr val="0070C0"/>
                </a:solidFill>
                <a:latin typeface="微軟正黑體" pitchFamily="34" charset="-120"/>
                <a:ea typeface="微軟正黑體" pitchFamily="34" charset="-120"/>
              </a:rPr>
              <a:t>羅京</a:t>
            </a:r>
            <a:r>
              <a:rPr kumimoji="0" lang="zh-TW" altLang="zh-TW" sz="2000">
                <a:latin typeface="微軟正黑體" pitchFamily="34" charset="-120"/>
                <a:ea typeface="微軟正黑體" pitchFamily="34" charset="-120"/>
              </a:rPr>
              <a:t>，播報大量誣衊法輪功的假新聞，</a:t>
            </a:r>
            <a:r>
              <a:rPr kumimoji="0" lang="en-US" altLang="zh-TW" sz="2000">
                <a:latin typeface="微軟正黑體" pitchFamily="34" charset="-120"/>
                <a:ea typeface="微軟正黑體" pitchFamily="34" charset="-120"/>
              </a:rPr>
              <a:t>2009</a:t>
            </a:r>
            <a:r>
              <a:rPr kumimoji="0" lang="zh-TW" altLang="zh-TW" sz="2000">
                <a:latin typeface="微軟正黑體" pitchFamily="34" charset="-120"/>
                <a:ea typeface="微軟正黑體" pitchFamily="34" charset="-120"/>
              </a:rPr>
              <a:t>年</a:t>
            </a:r>
            <a:r>
              <a:rPr kumimoji="0" lang="en-US" altLang="zh-TW" sz="2000">
                <a:latin typeface="微軟正黑體" pitchFamily="34" charset="-120"/>
                <a:ea typeface="微軟正黑體" pitchFamily="34" charset="-120"/>
              </a:rPr>
              <a:t>6</a:t>
            </a:r>
            <a:r>
              <a:rPr kumimoji="0" lang="zh-TW" altLang="zh-TW" sz="2000">
                <a:latin typeface="微軟正黑體" pitchFamily="34" charset="-120"/>
                <a:ea typeface="微軟正黑體" pitchFamily="34" charset="-120"/>
              </a:rPr>
              <a:t>月</a:t>
            </a:r>
            <a:r>
              <a:rPr kumimoji="0" lang="en-US" altLang="zh-TW" sz="2000">
                <a:latin typeface="微軟正黑體" pitchFamily="34" charset="-120"/>
                <a:ea typeface="微軟正黑體" pitchFamily="34" charset="-120"/>
              </a:rPr>
              <a:t>5</a:t>
            </a:r>
            <a:r>
              <a:rPr kumimoji="0" lang="zh-TW" altLang="zh-TW" sz="2000">
                <a:latin typeface="微軟正黑體" pitchFamily="34" charset="-120"/>
                <a:ea typeface="微軟正黑體" pitchFamily="34" charset="-120"/>
              </a:rPr>
              <a:t>日，死於</a:t>
            </a:r>
            <a:r>
              <a:rPr kumimoji="0" lang="zh-TW" altLang="zh-TW" sz="2000" b="1">
                <a:solidFill>
                  <a:srgbClr val="C00000"/>
                </a:solidFill>
                <a:latin typeface="微軟正黑體" pitchFamily="34" charset="-120"/>
                <a:ea typeface="微軟正黑體" pitchFamily="34" charset="-120"/>
              </a:rPr>
              <a:t>淋巴癌擴散</a:t>
            </a:r>
            <a:r>
              <a:rPr kumimoji="0" lang="zh-TW" altLang="zh-TW" sz="2000">
                <a:latin typeface="微軟正黑體" pitchFamily="34" charset="-120"/>
                <a:ea typeface="微軟正黑體" pitchFamily="34" charset="-120"/>
              </a:rPr>
              <a:t>，年僅</a:t>
            </a:r>
            <a:r>
              <a:rPr kumimoji="0" lang="en-US" altLang="zh-TW" sz="2000">
                <a:latin typeface="微軟正黑體" pitchFamily="34" charset="-120"/>
                <a:ea typeface="微軟正黑體" pitchFamily="34" charset="-120"/>
              </a:rPr>
              <a:t>48</a:t>
            </a:r>
            <a:r>
              <a:rPr kumimoji="0" lang="zh-TW" altLang="zh-TW" sz="2000">
                <a:latin typeface="微軟正黑體" pitchFamily="34" charset="-120"/>
                <a:ea typeface="微軟正黑體" pitchFamily="34" charset="-120"/>
              </a:rPr>
              <a:t>歲。</a:t>
            </a:r>
          </a:p>
          <a:p>
            <a:r>
              <a:rPr kumimoji="0" lang="en-US" altLang="zh-TW" sz="2000">
                <a:latin typeface="微軟正黑體" pitchFamily="34" charset="-120"/>
                <a:ea typeface="微軟正黑體" pitchFamily="34" charset="-120"/>
              </a:rPr>
              <a:t> </a:t>
            </a:r>
            <a:endParaRPr kumimoji="0" lang="zh-TW"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4)</a:t>
            </a:r>
            <a:r>
              <a:rPr kumimoji="0" lang="zh-TW" altLang="zh-TW" sz="2000">
                <a:latin typeface="微軟正黑體" pitchFamily="34" charset="-120"/>
                <a:ea typeface="微軟正黑體" pitchFamily="34" charset="-120"/>
              </a:rPr>
              <a:t>央視主播</a:t>
            </a:r>
            <a:r>
              <a:rPr kumimoji="0" lang="zh-TW" altLang="zh-TW" sz="2000" b="1">
                <a:solidFill>
                  <a:srgbClr val="0070C0"/>
                </a:solidFill>
                <a:latin typeface="微軟正黑體" pitchFamily="34" charset="-120"/>
                <a:ea typeface="微軟正黑體" pitchFamily="34" charset="-120"/>
              </a:rPr>
              <a:t>方靜</a:t>
            </a:r>
            <a:r>
              <a:rPr kumimoji="0" lang="zh-TW" altLang="zh-TW" sz="2000">
                <a:latin typeface="微軟正黑體" pitchFamily="34" charset="-120"/>
                <a:ea typeface="微軟正黑體" pitchFamily="34" charset="-120"/>
              </a:rPr>
              <a:t>，自焚假案發生</a:t>
            </a:r>
            <a:r>
              <a:rPr kumimoji="0" lang="en-US" altLang="zh-TW" sz="2000">
                <a:latin typeface="微軟正黑體" pitchFamily="34" charset="-120"/>
                <a:ea typeface="微軟正黑體" pitchFamily="34" charset="-120"/>
              </a:rPr>
              <a:t>4</a:t>
            </a:r>
            <a:r>
              <a:rPr kumimoji="0" lang="zh-TW" altLang="zh-TW" sz="2000">
                <a:latin typeface="微軟正黑體" pitchFamily="34" charset="-120"/>
                <a:ea typeface="微軟正黑體" pitchFamily="34" charset="-120"/>
              </a:rPr>
              <a:t>年後仍播報污蔑法輪功的謊言。</a:t>
            </a:r>
            <a:r>
              <a:rPr kumimoji="0" lang="en-US" altLang="zh-TW" sz="2000">
                <a:latin typeface="微軟正黑體" pitchFamily="34" charset="-120"/>
                <a:ea typeface="微軟正黑體" pitchFamily="34" charset="-120"/>
              </a:rPr>
              <a:t>2015</a:t>
            </a:r>
            <a:r>
              <a:rPr kumimoji="0" lang="zh-TW" altLang="zh-TW" sz="2000">
                <a:latin typeface="微軟正黑體" pitchFamily="34" charset="-120"/>
                <a:ea typeface="微軟正黑體" pitchFamily="34" charset="-120"/>
              </a:rPr>
              <a:t>年</a:t>
            </a:r>
            <a:r>
              <a:rPr kumimoji="0" lang="en-US" altLang="zh-TW" sz="2000">
                <a:latin typeface="微軟正黑體" pitchFamily="34" charset="-120"/>
                <a:ea typeface="微軟正黑體" pitchFamily="34" charset="-120"/>
              </a:rPr>
              <a:t>11</a:t>
            </a:r>
            <a:r>
              <a:rPr kumimoji="0" lang="zh-TW" altLang="zh-TW" sz="2000">
                <a:latin typeface="微軟正黑體" pitchFamily="34" charset="-120"/>
                <a:ea typeface="微軟正黑體" pitchFamily="34" charset="-120"/>
              </a:rPr>
              <a:t>月</a:t>
            </a:r>
            <a:r>
              <a:rPr kumimoji="0" lang="en-US" altLang="zh-TW" sz="2000">
                <a:latin typeface="微軟正黑體" pitchFamily="34" charset="-120"/>
                <a:ea typeface="微軟正黑體" pitchFamily="34" charset="-120"/>
              </a:rPr>
              <a:t>18</a:t>
            </a:r>
            <a:r>
              <a:rPr kumimoji="0" lang="zh-TW" altLang="zh-TW" sz="2000">
                <a:latin typeface="微軟正黑體" pitchFamily="34" charset="-120"/>
                <a:ea typeface="微軟正黑體" pitchFamily="34" charset="-120"/>
              </a:rPr>
              <a:t>日死於</a:t>
            </a:r>
            <a:r>
              <a:rPr kumimoji="0" lang="zh-TW" altLang="zh-TW" sz="2000" b="1">
                <a:solidFill>
                  <a:srgbClr val="C00000"/>
                </a:solidFill>
                <a:latin typeface="微軟正黑體" pitchFamily="34" charset="-120"/>
                <a:ea typeface="微軟正黑體" pitchFamily="34" charset="-120"/>
              </a:rPr>
              <a:t>癌症</a:t>
            </a:r>
            <a:r>
              <a:rPr kumimoji="0" lang="zh-TW" altLang="zh-TW" sz="2000">
                <a:latin typeface="微軟正黑體" pitchFamily="34" charset="-120"/>
                <a:ea typeface="微軟正黑體" pitchFamily="34" charset="-120"/>
              </a:rPr>
              <a:t>，年僅</a:t>
            </a:r>
            <a:r>
              <a:rPr kumimoji="0" lang="en-US" altLang="zh-TW" sz="2000">
                <a:latin typeface="微軟正黑體" pitchFamily="34" charset="-120"/>
                <a:ea typeface="微軟正黑體" pitchFamily="34" charset="-120"/>
              </a:rPr>
              <a:t>44</a:t>
            </a:r>
            <a:r>
              <a:rPr kumimoji="0" lang="zh-TW" altLang="zh-TW" sz="2000">
                <a:latin typeface="微軟正黑體" pitchFamily="34" charset="-120"/>
                <a:ea typeface="微軟正黑體" pitchFamily="34" charset="-120"/>
              </a:rPr>
              <a:t>歲。</a:t>
            </a:r>
            <a:endParaRPr kumimoji="0" lang="en-US" altLang="zh-TW"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5) </a:t>
            </a:r>
            <a:r>
              <a:rPr kumimoji="0" lang="zh-TW" altLang="zh-TW" sz="2000">
                <a:latin typeface="微軟正黑體" pitchFamily="34" charset="-120"/>
                <a:ea typeface="微軟正黑體" pitchFamily="34" charset="-120"/>
              </a:rPr>
              <a:t>央視“焦點訪談”節目一名叫</a:t>
            </a:r>
            <a:r>
              <a:rPr kumimoji="0" lang="zh-TW" altLang="zh-TW" sz="2000" b="1">
                <a:solidFill>
                  <a:srgbClr val="0070C0"/>
                </a:solidFill>
                <a:latin typeface="微軟正黑體" pitchFamily="34" charset="-120"/>
                <a:ea typeface="微軟正黑體" pitchFamily="34" charset="-120"/>
              </a:rPr>
              <a:t>李玉強</a:t>
            </a:r>
            <a:r>
              <a:rPr kumimoji="0" lang="zh-TW" altLang="zh-TW" sz="2000">
                <a:latin typeface="微軟正黑體" pitchFamily="34" charset="-120"/>
                <a:ea typeface="微軟正黑體" pitchFamily="34" charset="-120"/>
              </a:rPr>
              <a:t>的女性記者</a:t>
            </a:r>
            <a:r>
              <a:rPr kumimoji="0" lang="zh-TW" altLang="en-US" sz="2000">
                <a:latin typeface="微軟正黑體" pitchFamily="34" charset="-120"/>
                <a:ea typeface="微軟正黑體" pitchFamily="34" charset="-120"/>
              </a:rPr>
              <a:t>，被海外</a:t>
            </a:r>
            <a:r>
              <a:rPr kumimoji="0" lang="zh-TW" altLang="zh-TW" sz="2000">
                <a:latin typeface="微軟正黑體" pitchFamily="34" charset="-120"/>
                <a:ea typeface="微軟正黑體" pitchFamily="34" charset="-120"/>
              </a:rPr>
              <a:t>追查</a:t>
            </a:r>
            <a:r>
              <a:rPr kumimoji="0" lang="zh-TW" altLang="en-US" sz="2000">
                <a:latin typeface="微軟正黑體" pitchFamily="34" charset="-120"/>
                <a:ea typeface="微軟正黑體" pitchFamily="34" charset="-120"/>
              </a:rPr>
              <a:t>迫害法輪功</a:t>
            </a:r>
            <a:r>
              <a:rPr kumimoji="0" lang="zh-TW" altLang="zh-TW" sz="2000" b="1">
                <a:solidFill>
                  <a:srgbClr val="C00000"/>
                </a:solidFill>
                <a:latin typeface="微軟正黑體" pitchFamily="34" charset="-120"/>
                <a:ea typeface="微軟正黑體" pitchFamily="34" charset="-120"/>
              </a:rPr>
              <a:t>國際</a:t>
            </a:r>
            <a:r>
              <a:rPr kumimoji="0" lang="zh-TW" altLang="en-US" sz="2000" b="1">
                <a:solidFill>
                  <a:srgbClr val="C00000"/>
                </a:solidFill>
                <a:latin typeface="微軟正黑體" pitchFamily="34" charset="-120"/>
                <a:ea typeface="微軟正黑體" pitchFamily="34" charset="-120"/>
              </a:rPr>
              <a:t>組織立案追查</a:t>
            </a:r>
            <a:r>
              <a:rPr kumimoji="0" lang="zh-TW" altLang="en-US" sz="2000" b="1">
                <a:latin typeface="微軟正黑體" pitchFamily="34" charset="-120"/>
                <a:ea typeface="微軟正黑體" pitchFamily="34" charset="-120"/>
              </a:rPr>
              <a:t>。</a:t>
            </a:r>
            <a:r>
              <a:rPr kumimoji="0" lang="zh-TW" altLang="zh-TW" sz="2000">
                <a:latin typeface="微軟正黑體" pitchFamily="34" charset="-120"/>
                <a:ea typeface="微軟正黑體" pitchFamily="34" charset="-120"/>
              </a:rPr>
              <a:t>焦點訪談所有誹謗法輪功的節目，包括“天安門自焚案系列節目”、“王博採訪”、“浙江乞丐案”等，從現場採訪到編輯都出自這名女記者李玉強之手。</a:t>
            </a:r>
          </a:p>
          <a:p>
            <a:endParaRPr kumimoji="0" lang="zh-TW" altLang="zh-TW" sz="2000">
              <a:latin typeface="微軟正黑體" pitchFamily="34" charset="-120"/>
              <a:ea typeface="微軟正黑體" pitchFamily="34" charset="-120"/>
            </a:endParaRPr>
          </a:p>
        </p:txBody>
      </p:sp>
      <p:sp>
        <p:nvSpPr>
          <p:cNvPr id="36866" name="矩形 2"/>
          <p:cNvSpPr>
            <a:spLocks noChangeArrowheads="1"/>
          </p:cNvSpPr>
          <p:nvPr/>
        </p:nvSpPr>
        <p:spPr bwMode="auto">
          <a:xfrm>
            <a:off x="395288" y="115888"/>
            <a:ext cx="5573712" cy="585787"/>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9-5. </a:t>
            </a:r>
            <a:r>
              <a:rPr kumimoji="0" lang="zh-TW" altLang="en-US" sz="3200" b="1">
                <a:latin typeface="微軟正黑體" pitchFamily="34" charset="-120"/>
                <a:ea typeface="微軟正黑體" pitchFamily="34" charset="-120"/>
              </a:rPr>
              <a:t>汙衊佛法，斷送大好前程</a:t>
            </a:r>
            <a:endParaRPr kumimoji="0" lang="en-US" altLang="zh-TW" sz="3200" b="1">
              <a:latin typeface="微軟正黑體" pitchFamily="34" charset="-120"/>
              <a:ea typeface="微軟正黑體" pitchFamily="34" charset="-12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9713" y="1098550"/>
            <a:ext cx="8772525" cy="1855788"/>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您知道嗎？</a:t>
            </a:r>
            <a:r>
              <a:rPr kumimoji="0" lang="zh-TW" altLang="en-US" sz="2000" b="1" dirty="0">
                <a:solidFill>
                  <a:srgbClr val="C00000"/>
                </a:solidFill>
                <a:latin typeface="微軟正黑體" panose="020B0604030504040204" pitchFamily="34" charset="-120"/>
                <a:ea typeface="微軟正黑體" panose="020B0604030504040204" pitchFamily="34" charset="-120"/>
              </a:rPr>
              <a:t>杭州</a:t>
            </a:r>
            <a:r>
              <a:rPr kumimoji="0" lang="zh-CN" altLang="zh-TW" sz="2000" b="1" dirty="0">
                <a:solidFill>
                  <a:srgbClr val="C00000"/>
                </a:solidFill>
                <a:latin typeface="微軟正黑體" panose="020B0604030504040204" pitchFamily="34" charset="-120"/>
                <a:ea typeface="微軟正黑體" panose="020B0604030504040204" pitchFamily="34" charset="-120"/>
              </a:rPr>
              <a:t>市</a:t>
            </a:r>
            <a:r>
              <a:rPr kumimoji="0" lang="zh-CN" altLang="zh-TW" sz="2000" dirty="0">
                <a:latin typeface="微軟正黑體" panose="020B0604030504040204" pitchFamily="34" charset="-120"/>
                <a:ea typeface="微軟正黑體" panose="020B0604030504040204" pitchFamily="34" charset="-120"/>
              </a:rPr>
              <a:t>有不少官員因迫害法輪功被國際追查，包括</a:t>
            </a:r>
            <a:endParaRPr kumimoji="0" lang="en-US" altLang="zh-CN"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杭州市政法委書記</a:t>
            </a:r>
            <a:r>
              <a:rPr kumimoji="0" lang="zh-TW" altLang="zh-TW" sz="2000" b="1" dirty="0">
                <a:solidFill>
                  <a:srgbClr val="0070C0"/>
                </a:solidFill>
                <a:latin typeface="微軟正黑體" panose="020B0604030504040204" pitchFamily="34" charset="-120"/>
                <a:ea typeface="微軟正黑體" panose="020B0604030504040204" pitchFamily="34" charset="-120"/>
              </a:rPr>
              <a:t>楊戌標</a:t>
            </a:r>
            <a:r>
              <a:rPr kumimoji="0" lang="en-US" altLang="zh-TW" sz="2000" b="1" dirty="0">
                <a:solidFill>
                  <a:srgbClr val="7030A0"/>
                </a:solidFill>
                <a:latin typeface="微軟正黑體" panose="020B0604030504040204" pitchFamily="34" charset="-120"/>
                <a:ea typeface="微軟正黑體" panose="020B0604030504040204" pitchFamily="34" charset="-120"/>
              </a:rPr>
              <a:t>(</a:t>
            </a:r>
            <a:r>
              <a:rPr kumimoji="0" lang="zh-TW" altLang="zh-TW" sz="2000" b="1" dirty="0">
                <a:solidFill>
                  <a:srgbClr val="7030A0"/>
                </a:solidFill>
                <a:latin typeface="微軟正黑體" panose="020B0604030504040204" pitchFamily="34" charset="-120"/>
                <a:ea typeface="微軟正黑體" panose="020B0604030504040204" pitchFamily="34" charset="-120"/>
              </a:rPr>
              <a:t>戌</a:t>
            </a:r>
            <a:r>
              <a:rPr kumimoji="0" lang="zh-TW" altLang="en-US" sz="2000" b="1" dirty="0">
                <a:solidFill>
                  <a:srgbClr val="7030A0"/>
                </a:solidFill>
                <a:latin typeface="微軟正黑體" panose="020B0604030504040204" pitchFamily="34" charset="-120"/>
                <a:ea typeface="微軟正黑體" panose="020B0604030504040204" pitchFamily="34" charset="-120"/>
              </a:rPr>
              <a:t>，讀音同需，一聲</a:t>
            </a:r>
            <a:r>
              <a:rPr kumimoji="0" lang="en-US" altLang="zh-TW" sz="2000" b="1" dirty="0">
                <a:solidFill>
                  <a:srgbClr val="7030A0"/>
                </a:solidFill>
                <a:latin typeface="微軟正黑體" panose="020B0604030504040204" pitchFamily="34" charset="-120"/>
                <a:ea typeface="微軟正黑體" panose="020B0604030504040204" pitchFamily="34" charset="-120"/>
              </a:rPr>
              <a:t>)</a:t>
            </a:r>
            <a:r>
              <a:rPr kumimoji="0" lang="zh-TW" altLang="zh-TW" sz="2000" dirty="0">
                <a:latin typeface="微軟正黑體" panose="020B0604030504040204" pitchFamily="34" charset="-120"/>
                <a:ea typeface="微軟正黑體" panose="020B0604030504040204" pitchFamily="34" charset="-120"/>
              </a:rPr>
              <a:t>，政法委副書記</a:t>
            </a:r>
            <a:r>
              <a:rPr kumimoji="0" lang="zh-TW" altLang="zh-TW" sz="2000" b="1" dirty="0">
                <a:solidFill>
                  <a:srgbClr val="0070C0"/>
                </a:solidFill>
                <a:latin typeface="微軟正黑體" panose="020B0604030504040204" pitchFamily="34" charset="-120"/>
                <a:ea typeface="微軟正黑體" panose="020B0604030504040204" pitchFamily="34" charset="-120"/>
              </a:rPr>
              <a:t>陳健</a:t>
            </a:r>
            <a:r>
              <a:rPr kumimoji="0" lang="zh-TW" altLang="zh-TW" sz="2000" dirty="0">
                <a:latin typeface="微軟正黑體" panose="020B0604030504040204" pitchFamily="34" charset="-120"/>
                <a:ea typeface="微軟正黑體" panose="020B0604030504040204" pitchFamily="34" charset="-120"/>
              </a:rPr>
              <a:t>，</a:t>
            </a:r>
          </a:p>
          <a:p>
            <a:pPr fontAlgn="auto">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杭州市市綜治辦主任</a:t>
            </a:r>
            <a:r>
              <a:rPr kumimoji="0" lang="zh-TW" altLang="zh-TW" sz="2000" b="1" dirty="0">
                <a:solidFill>
                  <a:srgbClr val="0070C0"/>
                </a:solidFill>
                <a:latin typeface="微軟正黑體" panose="020B0604030504040204" pitchFamily="34" charset="-120"/>
                <a:ea typeface="微軟正黑體" panose="020B0604030504040204" pitchFamily="34" charset="-120"/>
              </a:rPr>
              <a:t>裘建平</a:t>
            </a:r>
            <a:r>
              <a:rPr kumimoji="0" lang="en-US" altLang="zh-TW" sz="2000" b="1" dirty="0">
                <a:solidFill>
                  <a:srgbClr val="7030A0"/>
                </a:solidFill>
                <a:latin typeface="微軟正黑體" panose="020B0604030504040204" pitchFamily="34" charset="-120"/>
                <a:ea typeface="微軟正黑體" panose="020B0604030504040204" pitchFamily="34" charset="-120"/>
              </a:rPr>
              <a:t>(</a:t>
            </a:r>
            <a:r>
              <a:rPr kumimoji="0" lang="zh-TW" altLang="zh-TW" sz="2000" b="1" dirty="0">
                <a:solidFill>
                  <a:srgbClr val="0070C0"/>
                </a:solidFill>
                <a:latin typeface="微軟正黑體" panose="020B0604030504040204" pitchFamily="34" charset="-120"/>
                <a:ea typeface="微軟正黑體" panose="020B0604030504040204" pitchFamily="34" charset="-120"/>
              </a:rPr>
              <a:t>裘</a:t>
            </a:r>
            <a:r>
              <a:rPr kumimoji="0" lang="zh-TW" altLang="en-US" sz="2000" b="1" dirty="0">
                <a:solidFill>
                  <a:srgbClr val="7030A0"/>
                </a:solidFill>
                <a:latin typeface="微軟正黑體" panose="020B0604030504040204" pitchFamily="34" charset="-120"/>
                <a:ea typeface="微軟正黑體" panose="020B0604030504040204" pitchFamily="34" charset="-120"/>
              </a:rPr>
              <a:t>，讀音同球，三聲</a:t>
            </a:r>
            <a:r>
              <a:rPr kumimoji="0" lang="en-US" altLang="zh-TW" sz="2000" b="1" dirty="0">
                <a:solidFill>
                  <a:srgbClr val="7030A0"/>
                </a:solidFill>
                <a:latin typeface="微軟正黑體" panose="020B0604030504040204" pitchFamily="34" charset="-120"/>
                <a:ea typeface="微軟正黑體" panose="020B0604030504040204" pitchFamily="34" charset="-120"/>
              </a:rPr>
              <a:t>) </a:t>
            </a:r>
            <a:r>
              <a:rPr kumimoji="0" lang="zh-TW" altLang="zh-TW" sz="2000" dirty="0">
                <a:latin typeface="微軟正黑體" panose="020B0604030504040204" pitchFamily="34" charset="-120"/>
                <a:ea typeface="微軟正黑體" panose="020B0604030504040204" pitchFamily="34" charset="-120"/>
              </a:rPr>
              <a:t>，維穩辦主</a:t>
            </a:r>
            <a:r>
              <a:rPr kumimoji="0" lang="zh-TW" altLang="zh-TW" sz="2000" dirty="0">
                <a:solidFill>
                  <a:schemeClr val="tx1"/>
                </a:solidFill>
                <a:latin typeface="微軟正黑體" panose="020B0604030504040204" pitchFamily="34" charset="-120"/>
                <a:ea typeface="微軟正黑體" panose="020B0604030504040204" pitchFamily="34" charset="-120"/>
              </a:rPr>
              <a:t>任</a:t>
            </a:r>
            <a:r>
              <a:rPr kumimoji="0" lang="zh-TW" altLang="zh-TW" sz="2000" b="1" dirty="0">
                <a:solidFill>
                  <a:srgbClr val="0070C0"/>
                </a:solidFill>
                <a:latin typeface="微軟正黑體" panose="020B0604030504040204" pitchFamily="34" charset="-120"/>
                <a:ea typeface="微軟正黑體" panose="020B0604030504040204" pitchFamily="34" charset="-120"/>
              </a:rPr>
              <a:t>王木剛，</a:t>
            </a:r>
          </a:p>
          <a:p>
            <a:pPr fontAlgn="auto">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杭州市公安局局長</a:t>
            </a:r>
            <a:r>
              <a:rPr kumimoji="0" lang="zh-TW" altLang="zh-TW" sz="2000" b="1" dirty="0">
                <a:solidFill>
                  <a:srgbClr val="0070C0"/>
                </a:solidFill>
                <a:latin typeface="微軟正黑體" panose="020B0604030504040204" pitchFamily="34" charset="-120"/>
                <a:ea typeface="微軟正黑體" panose="020B0604030504040204" pitchFamily="34" charset="-120"/>
              </a:rPr>
              <a:t>葉寒冰</a:t>
            </a:r>
            <a:r>
              <a:rPr kumimoji="0" lang="zh-TW" altLang="zh-TW" sz="2000" dirty="0">
                <a:latin typeface="微軟正黑體" panose="020B0604030504040204" pitchFamily="34" charset="-120"/>
                <a:ea typeface="微軟正黑體" panose="020B0604030504040204" pitchFamily="34" charset="-120"/>
              </a:rPr>
              <a:t>；</a:t>
            </a:r>
          </a:p>
          <a:p>
            <a:pPr fontAlgn="auto">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杭州市</a:t>
            </a:r>
            <a:r>
              <a:rPr kumimoji="0" lang="en-US" altLang="zh-TW" sz="2000" dirty="0">
                <a:latin typeface="微軟正黑體" panose="020B0604030504040204" pitchFamily="34" charset="-120"/>
                <a:ea typeface="微軟正黑體" panose="020B0604030504040204" pitchFamily="34" charset="-120"/>
              </a:rPr>
              <a:t>“610</a:t>
            </a:r>
            <a:r>
              <a:rPr kumimoji="0" lang="zh-TW" altLang="zh-TW" sz="2000" dirty="0">
                <a:latin typeface="微軟正黑體" panose="020B0604030504040204" pitchFamily="34" charset="-120"/>
                <a:ea typeface="微軟正黑體" panose="020B0604030504040204" pitchFamily="34" charset="-120"/>
              </a:rPr>
              <a:t>辦公室</a:t>
            </a:r>
            <a:r>
              <a:rPr kumimoji="0" lang="en-US" altLang="zh-TW" sz="2000" dirty="0">
                <a:latin typeface="微軟正黑體" panose="020B0604030504040204" pitchFamily="34" charset="-120"/>
                <a:ea typeface="微軟正黑體" panose="020B0604030504040204" pitchFamily="34" charset="-120"/>
              </a:rPr>
              <a:t>”</a:t>
            </a:r>
            <a:r>
              <a:rPr kumimoji="0" lang="zh-TW" altLang="zh-TW" sz="2000" dirty="0">
                <a:latin typeface="微軟正黑體" panose="020B0604030504040204" pitchFamily="34" charset="-120"/>
                <a:ea typeface="微軟正黑體" panose="020B0604030504040204" pitchFamily="34" charset="-120"/>
              </a:rPr>
              <a:t>主任</a:t>
            </a:r>
            <a:r>
              <a:rPr kumimoji="0" lang="zh-TW" altLang="zh-TW" sz="2000" b="1" dirty="0">
                <a:solidFill>
                  <a:srgbClr val="0070C0"/>
                </a:solidFill>
                <a:latin typeface="微軟正黑體" panose="020B0604030504040204" pitchFamily="34" charset="-120"/>
                <a:ea typeface="微軟正黑體" panose="020B0604030504040204" pitchFamily="34" charset="-120"/>
              </a:rPr>
              <a:t>金恒、施國強</a:t>
            </a:r>
            <a:r>
              <a:rPr kumimoji="0" lang="zh-TW" altLang="zh-TW" sz="2000" dirty="0">
                <a:latin typeface="微軟正黑體" panose="020B0604030504040204" pitchFamily="34" charset="-120"/>
                <a:ea typeface="微軟正黑體" panose="020B0604030504040204" pitchFamily="34" charset="-120"/>
              </a:rPr>
              <a:t>，人員</a:t>
            </a:r>
            <a:r>
              <a:rPr kumimoji="0" lang="zh-TW" altLang="zh-TW" sz="2000" b="1" dirty="0">
                <a:solidFill>
                  <a:srgbClr val="0070C0"/>
                </a:solidFill>
                <a:latin typeface="微軟正黑體" panose="020B0604030504040204" pitchFamily="34" charset="-120"/>
                <a:ea typeface="微軟正黑體" panose="020B0604030504040204" pitchFamily="34" charset="-120"/>
              </a:rPr>
              <a:t>王潔</a:t>
            </a:r>
            <a:r>
              <a:rPr kumimoji="0" lang="zh-TW" altLang="zh-TW" sz="2000" dirty="0">
                <a:latin typeface="微軟正黑體" panose="020B0604030504040204" pitchFamily="34" charset="-120"/>
                <a:ea typeface="微軟正黑體" panose="020B0604030504040204" pitchFamily="34" charset="-120"/>
              </a:rPr>
              <a:t>；</a:t>
            </a:r>
          </a:p>
        </p:txBody>
      </p:sp>
      <p:sp>
        <p:nvSpPr>
          <p:cNvPr id="38914" name="矩形 2"/>
          <p:cNvSpPr>
            <a:spLocks noChangeArrowheads="1"/>
          </p:cNvSpPr>
          <p:nvPr/>
        </p:nvSpPr>
        <p:spPr bwMode="auto">
          <a:xfrm>
            <a:off x="222250" y="3068638"/>
            <a:ext cx="8772525" cy="1631950"/>
          </a:xfrm>
          <a:prstGeom prst="rect">
            <a:avLst/>
          </a:prstGeom>
          <a:noFill/>
          <a:ln w="28575">
            <a:solidFill>
              <a:srgbClr val="0070C0"/>
            </a:solidFill>
            <a:miter lim="800000"/>
            <a:headEnd/>
            <a:tailEnd/>
          </a:ln>
        </p:spPr>
        <p:txBody>
          <a:bodyPr>
            <a:spAutoFit/>
          </a:bodyPr>
          <a:lstStyle/>
          <a:p>
            <a:r>
              <a:rPr kumimoji="0" lang="zh-TW" altLang="en-US" sz="2000">
                <a:latin typeface="微軟正黑體" pitchFamily="34" charset="-120"/>
                <a:ea typeface="微軟正黑體" pitchFamily="34" charset="-120"/>
              </a:rPr>
              <a:t>您知道嗎？</a:t>
            </a:r>
            <a:r>
              <a:rPr kumimoji="0" lang="zh-TW" altLang="en-US" sz="2000" b="1">
                <a:solidFill>
                  <a:srgbClr val="C00000"/>
                </a:solidFill>
                <a:latin typeface="微軟正黑體" pitchFamily="34" charset="-120"/>
                <a:ea typeface="微軟正黑體" pitchFamily="34" charset="-120"/>
              </a:rPr>
              <a:t>西湖區</a:t>
            </a:r>
            <a:r>
              <a:rPr kumimoji="0" lang="zh-CN" altLang="zh-TW" sz="2000">
                <a:latin typeface="微軟正黑體" pitchFamily="34" charset="-120"/>
                <a:ea typeface="微軟正黑體" pitchFamily="34" charset="-120"/>
              </a:rPr>
              <a:t>有不少官員因迫害法輪功被國際追查，包括</a:t>
            </a:r>
            <a:endParaRPr kumimoji="0" lang="en-US" altLang="zh-CN" sz="2000">
              <a:latin typeface="微軟正黑體" pitchFamily="34" charset="-120"/>
              <a:ea typeface="微軟正黑體" pitchFamily="34" charset="-120"/>
            </a:endParaRPr>
          </a:p>
          <a:p>
            <a:r>
              <a:rPr kumimoji="0" lang="zh-TW" altLang="zh-TW" sz="2000">
                <a:latin typeface="微軟正黑體" pitchFamily="34" charset="-120"/>
                <a:ea typeface="微軟正黑體" pitchFamily="34" charset="-120"/>
              </a:rPr>
              <a:t>西湖區政法委書記</a:t>
            </a:r>
            <a:r>
              <a:rPr kumimoji="0" lang="zh-TW" altLang="en-US" sz="2000">
                <a:latin typeface="微軟正黑體" pitchFamily="34" charset="-120"/>
                <a:ea typeface="微軟正黑體" pitchFamily="34" charset="-120"/>
              </a:rPr>
              <a:t>、西湖區</a:t>
            </a:r>
            <a:r>
              <a:rPr kumimoji="0" lang="zh-TW" altLang="zh-TW" sz="2000">
                <a:latin typeface="微軟正黑體" pitchFamily="34" charset="-120"/>
                <a:ea typeface="微軟正黑體" pitchFamily="34" charset="-120"/>
              </a:rPr>
              <a:t>區長</a:t>
            </a:r>
            <a:r>
              <a:rPr kumimoji="0" lang="zh-TW" altLang="zh-TW" sz="2000" b="1">
                <a:solidFill>
                  <a:srgbClr val="0070C0"/>
                </a:solidFill>
                <a:latin typeface="微軟正黑體" pitchFamily="34" charset="-120"/>
                <a:ea typeface="微軟正黑體" pitchFamily="34" charset="-120"/>
              </a:rPr>
              <a:t>夏積亮</a:t>
            </a:r>
          </a:p>
          <a:p>
            <a:r>
              <a:rPr kumimoji="0" lang="zh-TW" altLang="zh-TW" sz="2000">
                <a:latin typeface="微軟正黑體" pitchFamily="34" charset="-120"/>
                <a:ea typeface="微軟正黑體" pitchFamily="34" charset="-120"/>
              </a:rPr>
              <a:t>西湖區法制辦主任</a:t>
            </a:r>
            <a:r>
              <a:rPr kumimoji="0" lang="zh-TW" altLang="zh-TW" sz="2000" b="1">
                <a:solidFill>
                  <a:srgbClr val="0070C0"/>
                </a:solidFill>
                <a:latin typeface="微軟正黑體" pitchFamily="34" charset="-120"/>
                <a:ea typeface="微軟正黑體" pitchFamily="34" charset="-120"/>
              </a:rPr>
              <a:t>陳建華</a:t>
            </a:r>
          </a:p>
          <a:p>
            <a:r>
              <a:rPr kumimoji="0" lang="zh-TW" altLang="zh-TW" sz="2000">
                <a:latin typeface="微軟正黑體" pitchFamily="34" charset="-120"/>
                <a:ea typeface="微軟正黑體" pitchFamily="34" charset="-120"/>
              </a:rPr>
              <a:t>公安局西湖區分局局長</a:t>
            </a:r>
            <a:r>
              <a:rPr kumimoji="0" lang="zh-TW" altLang="zh-TW" sz="2000" b="1">
                <a:solidFill>
                  <a:srgbClr val="0070C0"/>
                </a:solidFill>
                <a:latin typeface="微軟正黑體" pitchFamily="34" charset="-120"/>
                <a:ea typeface="微軟正黑體" pitchFamily="34" charset="-120"/>
              </a:rPr>
              <a:t>湯文全</a:t>
            </a:r>
            <a:r>
              <a:rPr kumimoji="0" lang="zh-TW" altLang="en-US" sz="2000" b="1">
                <a:solidFill>
                  <a:srgbClr val="0070C0"/>
                </a:solidFill>
                <a:latin typeface="微軟正黑體" pitchFamily="34" charset="-120"/>
                <a:ea typeface="微軟正黑體" pitchFamily="34" charset="-120"/>
              </a:rPr>
              <a:t>、</a:t>
            </a:r>
            <a:r>
              <a:rPr kumimoji="0" lang="zh-TW" altLang="zh-TW" sz="2000">
                <a:latin typeface="微軟正黑體" pitchFamily="34" charset="-120"/>
                <a:ea typeface="微軟正黑體" pitchFamily="34" charset="-120"/>
              </a:rPr>
              <a:t>西湖區國保大隊大隊長</a:t>
            </a:r>
            <a:r>
              <a:rPr kumimoji="0" lang="zh-TW" altLang="zh-TW" sz="2000" b="1">
                <a:solidFill>
                  <a:srgbClr val="0070C0"/>
                </a:solidFill>
                <a:latin typeface="微軟正黑體" pitchFamily="34" charset="-120"/>
                <a:ea typeface="微軟正黑體" pitchFamily="34" charset="-120"/>
              </a:rPr>
              <a:t>鄭國梁</a:t>
            </a:r>
          </a:p>
          <a:p>
            <a:r>
              <a:rPr kumimoji="0" lang="zh-TW" altLang="zh-TW" sz="2000">
                <a:latin typeface="微軟正黑體" pitchFamily="34" charset="-120"/>
                <a:ea typeface="微軟正黑體" pitchFamily="34" charset="-120"/>
              </a:rPr>
              <a:t>西湖區法院院長</a:t>
            </a:r>
            <a:r>
              <a:rPr kumimoji="0" lang="zh-TW" altLang="zh-TW" sz="2000" b="1">
                <a:solidFill>
                  <a:srgbClr val="0070C0"/>
                </a:solidFill>
                <a:latin typeface="微軟正黑體" pitchFamily="34" charset="-120"/>
                <a:ea typeface="微軟正黑體" pitchFamily="34" charset="-120"/>
              </a:rPr>
              <a:t>程建飛</a:t>
            </a:r>
            <a:r>
              <a:rPr kumimoji="0" lang="zh-TW" altLang="zh-TW" sz="2000">
                <a:latin typeface="微軟正黑體" pitchFamily="34" charset="-120"/>
                <a:ea typeface="微軟正黑體" pitchFamily="34" charset="-120"/>
              </a:rPr>
              <a:t>，審判長</a:t>
            </a:r>
            <a:r>
              <a:rPr kumimoji="0" lang="zh-TW" altLang="zh-TW" sz="2000" b="1">
                <a:solidFill>
                  <a:srgbClr val="0070C0"/>
                </a:solidFill>
                <a:latin typeface="微軟正黑體" pitchFamily="34" charset="-120"/>
                <a:ea typeface="微軟正黑體" pitchFamily="34" charset="-120"/>
              </a:rPr>
              <a:t>楊承芙</a:t>
            </a:r>
          </a:p>
        </p:txBody>
      </p:sp>
      <p:sp>
        <p:nvSpPr>
          <p:cNvPr id="6" name="矩形 5"/>
          <p:cNvSpPr/>
          <p:nvPr/>
        </p:nvSpPr>
        <p:spPr>
          <a:xfrm>
            <a:off x="0" y="0"/>
            <a:ext cx="8091488" cy="10525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kumimoji="0" lang="en-US" altLang="zh-TW" sz="3200" b="1">
                <a:solidFill>
                  <a:schemeClr val="bg1"/>
                </a:solidFill>
                <a:latin typeface="微軟正黑體" pitchFamily="34" charset="-120"/>
                <a:ea typeface="微軟正黑體" pitchFamily="34" charset="-120"/>
              </a:rPr>
              <a:t>10.</a:t>
            </a:r>
            <a:r>
              <a:rPr kumimoji="0" lang="zh-TW" altLang="en-US" sz="3200" b="1">
                <a:solidFill>
                  <a:schemeClr val="bg1"/>
                </a:solidFill>
                <a:latin typeface="微軟正黑體" pitchFamily="34" charset="-120"/>
                <a:ea typeface="微軟正黑體" pitchFamily="34" charset="-120"/>
              </a:rPr>
              <a:t> 浙江市被國際追查官員</a:t>
            </a:r>
          </a:p>
        </p:txBody>
      </p:sp>
      <p:pic>
        <p:nvPicPr>
          <p:cNvPr id="38916" name="Picture 2" descr="相關圖片"/>
          <p:cNvPicPr>
            <a:picLocks noChangeAspect="1" noChangeArrowheads="1"/>
          </p:cNvPicPr>
          <p:nvPr/>
        </p:nvPicPr>
        <p:blipFill>
          <a:blip r:embed="rId2"/>
          <a:srcRect/>
          <a:stretch>
            <a:fillRect/>
          </a:stretch>
        </p:blipFill>
        <p:spPr bwMode="auto">
          <a:xfrm>
            <a:off x="8091488" y="0"/>
            <a:ext cx="1052512" cy="1052513"/>
          </a:xfrm>
          <a:prstGeom prst="rect">
            <a:avLst/>
          </a:prstGeom>
          <a:noFill/>
          <a:ln w="9525">
            <a:noFill/>
            <a:miter lim="800000"/>
            <a:headEnd/>
            <a:tailEnd/>
          </a:ln>
        </p:spPr>
      </p:pic>
      <p:sp>
        <p:nvSpPr>
          <p:cNvPr id="38917" name="矩形 6"/>
          <p:cNvSpPr>
            <a:spLocks noChangeArrowheads="1"/>
          </p:cNvSpPr>
          <p:nvPr/>
        </p:nvSpPr>
        <p:spPr bwMode="auto">
          <a:xfrm>
            <a:off x="220663" y="6013450"/>
            <a:ext cx="8774112" cy="646113"/>
          </a:xfrm>
          <a:prstGeom prst="rect">
            <a:avLst/>
          </a:prstGeom>
          <a:noFill/>
          <a:ln w="28575">
            <a:solidFill>
              <a:srgbClr val="0070C0"/>
            </a:solidFill>
            <a:miter lim="800000"/>
            <a:headEnd/>
            <a:tailEnd/>
          </a:ln>
        </p:spPr>
        <p:txBody>
          <a:bodyPr>
            <a:spAutoFit/>
          </a:bodyPr>
          <a:lstStyle/>
          <a:p>
            <a:r>
              <a:rPr kumimoji="0" lang="zh-TW" altLang="en-US">
                <a:latin typeface="微軟正黑體" pitchFamily="34" charset="-120"/>
                <a:ea typeface="微軟正黑體" pitchFamily="34" charset="-120"/>
              </a:rPr>
              <a:t>到目前為止</a:t>
            </a:r>
            <a:r>
              <a:rPr kumimoji="0" lang="zh-CN" altLang="en-US">
                <a:latin typeface="微軟正黑體" pitchFamily="34" charset="-120"/>
                <a:ea typeface="微軟正黑體" pitchFamily="34" charset="-120"/>
              </a:rPr>
              <a:t>，</a:t>
            </a:r>
            <a:r>
              <a:rPr kumimoji="0" lang="zh-TW" altLang="en-US" b="1">
                <a:solidFill>
                  <a:srgbClr val="C00000"/>
                </a:solidFill>
                <a:latin typeface="微軟正黑體" pitchFamily="34" charset="-120"/>
                <a:ea typeface="微軟正黑體" pitchFamily="34" charset="-120"/>
              </a:rPr>
              <a:t>浙江</a:t>
            </a:r>
            <a:r>
              <a:rPr kumimoji="0" lang="zh-CN" altLang="en-US" b="1">
                <a:solidFill>
                  <a:srgbClr val="C00000"/>
                </a:solidFill>
                <a:latin typeface="微軟正黑體" pitchFamily="34" charset="-120"/>
                <a:ea typeface="微軟正黑體" pitchFamily="34" charset="-120"/>
              </a:rPr>
              <a:t>省</a:t>
            </a:r>
            <a:r>
              <a:rPr kumimoji="0" lang="zh-CN" altLang="en-US">
                <a:latin typeface="微軟正黑體" pitchFamily="34" charset="-120"/>
                <a:ea typeface="微軟正黑體" pitchFamily="34" charset="-120"/>
              </a:rPr>
              <a:t>有</a:t>
            </a:r>
            <a:r>
              <a:rPr kumimoji="0" lang="en-US" altLang="zh-CN" b="1">
                <a:solidFill>
                  <a:srgbClr val="C00000"/>
                </a:solidFill>
                <a:latin typeface="微軟正黑體" pitchFamily="34" charset="-120"/>
                <a:ea typeface="微軟正黑體" pitchFamily="34" charset="-120"/>
              </a:rPr>
              <a:t>1050</a:t>
            </a:r>
            <a:r>
              <a:rPr kumimoji="0" lang="zh-TW" altLang="en-US" b="1">
                <a:solidFill>
                  <a:srgbClr val="C00000"/>
                </a:solidFill>
                <a:latin typeface="微軟正黑體" pitchFamily="34" charset="-120"/>
                <a:ea typeface="微軟正黑體" pitchFamily="34" charset="-120"/>
              </a:rPr>
              <a:t>人</a:t>
            </a:r>
            <a:r>
              <a:rPr kumimoji="0" lang="zh-CN" altLang="en-US">
                <a:latin typeface="微軟正黑體" pitchFamily="34" charset="-120"/>
                <a:ea typeface="微軟正黑體" pitchFamily="34" charset="-120"/>
              </a:rPr>
              <a:t>的公檢法司</a:t>
            </a:r>
            <a:r>
              <a:rPr kumimoji="0" lang="zh-TW" altLang="en-US">
                <a:latin typeface="微軟正黑體" pitchFamily="34" charset="-120"/>
                <a:ea typeface="微軟正黑體" pitchFamily="34" charset="-120"/>
              </a:rPr>
              <a:t>、教育界、媒體界</a:t>
            </a:r>
            <a:r>
              <a:rPr kumimoji="0" lang="zh-CN" altLang="en-US">
                <a:latin typeface="微軟正黑體" pitchFamily="34" charset="-120"/>
                <a:ea typeface="微軟正黑體" pitchFamily="34" charset="-120"/>
              </a:rPr>
              <a:t>等人員因迫害法輪功學員，被海外組織“追查國際”立案追查</a:t>
            </a:r>
            <a:endParaRPr kumimoji="0" lang="zh-TW" altLang="en-US">
              <a:latin typeface="微軟正黑體" pitchFamily="34" charset="-120"/>
              <a:ea typeface="微軟正黑體" pitchFamily="34" charset="-120"/>
            </a:endParaRPr>
          </a:p>
        </p:txBody>
      </p:sp>
      <p:sp>
        <p:nvSpPr>
          <p:cNvPr id="38918" name="矩形 7"/>
          <p:cNvSpPr>
            <a:spLocks noChangeArrowheads="1"/>
          </p:cNvSpPr>
          <p:nvPr/>
        </p:nvSpPr>
        <p:spPr bwMode="auto">
          <a:xfrm>
            <a:off x="201613" y="4868863"/>
            <a:ext cx="8788400" cy="1016000"/>
          </a:xfrm>
          <a:prstGeom prst="rect">
            <a:avLst/>
          </a:prstGeom>
          <a:noFill/>
          <a:ln w="28575">
            <a:solidFill>
              <a:srgbClr val="0070C0"/>
            </a:solidFill>
            <a:miter lim="800000"/>
            <a:headEnd/>
            <a:tailEnd/>
          </a:ln>
        </p:spPr>
        <p:txBody>
          <a:bodyPr>
            <a:spAutoFit/>
          </a:bodyPr>
          <a:lstStyle/>
          <a:p>
            <a:r>
              <a:rPr kumimoji="0" lang="zh-TW" altLang="en-US" sz="2000">
                <a:latin typeface="微軟正黑體" pitchFamily="34" charset="-120"/>
                <a:ea typeface="微軟正黑體" pitchFamily="34" charset="-120"/>
              </a:rPr>
              <a:t>您知道嗎？</a:t>
            </a:r>
            <a:r>
              <a:rPr kumimoji="0" lang="zh-TW" altLang="en-US" sz="2000" b="1">
                <a:solidFill>
                  <a:srgbClr val="C00000"/>
                </a:solidFill>
                <a:latin typeface="微軟正黑體" pitchFamily="34" charset="-120"/>
                <a:ea typeface="微軟正黑體" pitchFamily="34" charset="-120"/>
              </a:rPr>
              <a:t>浙江媒體界</a:t>
            </a:r>
            <a:r>
              <a:rPr kumimoji="0" lang="zh-CN" altLang="zh-TW" sz="2000">
                <a:latin typeface="微軟正黑體" pitchFamily="34" charset="-120"/>
                <a:ea typeface="微軟正黑體" pitchFamily="34" charset="-120"/>
              </a:rPr>
              <a:t>有</a:t>
            </a:r>
            <a:r>
              <a:rPr kumimoji="0" lang="zh-TW" altLang="en-US" sz="2000">
                <a:latin typeface="微軟正黑體" pitchFamily="34" charset="-120"/>
                <a:ea typeface="微軟正黑體" pitchFamily="34" charset="-120"/>
              </a:rPr>
              <a:t>人</a:t>
            </a:r>
            <a:r>
              <a:rPr kumimoji="0" lang="zh-CN" altLang="zh-TW" sz="2000">
                <a:latin typeface="微軟正黑體" pitchFamily="34" charset="-120"/>
                <a:ea typeface="微軟正黑體" pitchFamily="34" charset="-120"/>
              </a:rPr>
              <a:t>因</a:t>
            </a:r>
            <a:r>
              <a:rPr kumimoji="0" lang="zh-TW" altLang="en-US" sz="2000">
                <a:latin typeface="微軟正黑體" pitchFamily="34" charset="-120"/>
                <a:ea typeface="微軟正黑體" pitchFamily="34" charset="-120"/>
              </a:rPr>
              <a:t>汙衊</a:t>
            </a:r>
            <a:r>
              <a:rPr kumimoji="0" lang="zh-CN" altLang="zh-TW" sz="2000">
                <a:latin typeface="微軟正黑體" pitchFamily="34" charset="-120"/>
                <a:ea typeface="微軟正黑體" pitchFamily="34" charset="-120"/>
              </a:rPr>
              <a:t>法輪功被國際追查</a:t>
            </a:r>
            <a:endParaRPr kumimoji="0" lang="en-US" altLang="zh-CN" sz="2000">
              <a:latin typeface="微軟正黑體" pitchFamily="34" charset="-120"/>
              <a:ea typeface="微軟正黑體" pitchFamily="34" charset="-120"/>
            </a:endParaRPr>
          </a:p>
          <a:p>
            <a:r>
              <a:rPr kumimoji="0" lang="zh-TW" altLang="zh-TW" sz="2000">
                <a:latin typeface="微軟正黑體" pitchFamily="34" charset="-120"/>
                <a:ea typeface="微軟正黑體" pitchFamily="34" charset="-120"/>
              </a:rPr>
              <a:t>《浙江日報》浙江省科協黨組書記、副主席</a:t>
            </a:r>
            <a:r>
              <a:rPr kumimoji="0" lang="zh-TW" altLang="zh-TW" sz="2000" b="1">
                <a:solidFill>
                  <a:srgbClr val="0070C0"/>
                </a:solidFill>
                <a:latin typeface="微軟正黑體" pitchFamily="34" charset="-120"/>
                <a:ea typeface="微軟正黑體" pitchFamily="34" charset="-120"/>
              </a:rPr>
              <a:t>郭基達</a:t>
            </a:r>
            <a:r>
              <a:rPr kumimoji="0" lang="zh-TW" altLang="zh-TW" sz="2000">
                <a:latin typeface="微軟正黑體" pitchFamily="34" charset="-120"/>
                <a:ea typeface="微軟正黑體" pitchFamily="34" charset="-120"/>
              </a:rPr>
              <a:t> </a:t>
            </a:r>
            <a:endParaRPr kumimoji="0" lang="en-US" altLang="zh-TW" sz="2000">
              <a:latin typeface="微軟正黑體" pitchFamily="34" charset="-120"/>
              <a:ea typeface="微軟正黑體" pitchFamily="34" charset="-120"/>
            </a:endParaRPr>
          </a:p>
          <a:p>
            <a:r>
              <a:rPr kumimoji="0" lang="zh-TW" altLang="zh-TW" sz="2000">
                <a:latin typeface="微軟正黑體" pitchFamily="34" charset="-120"/>
                <a:ea typeface="微軟正黑體" pitchFamily="34" charset="-120"/>
              </a:rPr>
              <a:t>《浙江日報》 </a:t>
            </a:r>
            <a:r>
              <a:rPr kumimoji="0" lang="en-US" altLang="zh-TW" sz="2000" b="1">
                <a:solidFill>
                  <a:srgbClr val="0070C0"/>
                </a:solidFill>
                <a:latin typeface="微軟正黑體" pitchFamily="34" charset="-120"/>
                <a:ea typeface="微軟正黑體" pitchFamily="34" charset="-120"/>
              </a:rPr>
              <a:t>張冬素</a:t>
            </a:r>
            <a:r>
              <a:rPr kumimoji="0" lang="zh-TW" altLang="en-US" sz="2000" b="1">
                <a:solidFill>
                  <a:srgbClr val="0070C0"/>
                </a:solidFill>
                <a:latin typeface="微軟正黑體" pitchFamily="34" charset="-120"/>
                <a:ea typeface="微軟正黑體" pitchFamily="34" charset="-120"/>
              </a:rPr>
              <a:t>、</a:t>
            </a:r>
            <a:r>
              <a:rPr kumimoji="0" lang="zh-TW" altLang="zh-TW" sz="2000">
                <a:latin typeface="微軟正黑體" pitchFamily="34" charset="-120"/>
                <a:ea typeface="微軟正黑體" pitchFamily="34" charset="-120"/>
              </a:rPr>
              <a:t>《浙江省紹興晚報》</a:t>
            </a:r>
            <a:r>
              <a:rPr kumimoji="0" lang="en-US" altLang="zh-TW" sz="2000" b="1">
                <a:solidFill>
                  <a:srgbClr val="0070C0"/>
                </a:solidFill>
                <a:latin typeface="微軟正黑體" pitchFamily="34" charset="-120"/>
                <a:ea typeface="微軟正黑體" pitchFamily="34" charset="-120"/>
              </a:rPr>
              <a:t>潘麗萍</a:t>
            </a:r>
            <a:endParaRPr kumimoji="0" lang="zh-TW" altLang="zh-TW" sz="2000" b="1">
              <a:solidFill>
                <a:srgbClr val="0070C0"/>
              </a:solidFill>
              <a:latin typeface="微軟正黑體" pitchFamily="34" charset="-120"/>
              <a:ea typeface="微軟正黑體" pitchFamily="34" charset="-12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a:spLocks noChangeArrowheads="1"/>
          </p:cNvSpPr>
          <p:nvPr/>
        </p:nvSpPr>
        <p:spPr bwMode="auto">
          <a:xfrm>
            <a:off x="-4645025" y="107950"/>
            <a:ext cx="3263900" cy="584200"/>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5. </a:t>
            </a:r>
            <a:r>
              <a:rPr kumimoji="0" lang="zh-TW" altLang="en-US" sz="3200" b="1">
                <a:latin typeface="微軟正黑體" pitchFamily="34" charset="-120"/>
                <a:ea typeface="微軟正黑體" pitchFamily="34" charset="-120"/>
              </a:rPr>
              <a:t>山東專案</a:t>
            </a:r>
            <a:endParaRPr kumimoji="0" lang="en-US" altLang="zh-TW" sz="3200" b="1">
              <a:latin typeface="微軟正黑體" pitchFamily="34" charset="-120"/>
              <a:ea typeface="微軟正黑體" pitchFamily="34" charset="-120"/>
            </a:endParaRPr>
          </a:p>
        </p:txBody>
      </p:sp>
      <p:sp>
        <p:nvSpPr>
          <p:cNvPr id="5" name="矩形 4"/>
          <p:cNvSpPr/>
          <p:nvPr/>
        </p:nvSpPr>
        <p:spPr>
          <a:xfrm>
            <a:off x="158750" y="4941888"/>
            <a:ext cx="8967788" cy="1630362"/>
          </a:xfrm>
          <a:prstGeom prst="rect">
            <a:avLst/>
          </a:prstGeom>
          <a:ln w="19050">
            <a:solidFill>
              <a:schemeClr val="accent6">
                <a:lumMod val="75000"/>
              </a:schemeClr>
            </a:solidFill>
          </a:ln>
        </p:spPr>
        <p:txBody>
          <a:bodyPr>
            <a:spAutoFit/>
          </a:bodyPr>
          <a:lstStyle/>
          <a:p>
            <a:pPr fontAlgn="auto">
              <a:spcBef>
                <a:spcPts val="0"/>
              </a:spcBef>
              <a:spcAft>
                <a:spcPts val="0"/>
              </a:spcAft>
              <a:defRPr/>
            </a:pPr>
            <a:r>
              <a:rPr kumimoji="0" lang="zh-TW" altLang="en-US" sz="2000" dirty="0">
                <a:solidFill>
                  <a:prstClr val="black"/>
                </a:solidFill>
                <a:latin typeface="微軟正黑體" panose="020B0604030504040204" pitchFamily="34" charset="-120"/>
                <a:ea typeface="微軟正黑體" panose="020B0604030504040204" pitchFamily="34" charset="-120"/>
              </a:rPr>
              <a:t>截至</a:t>
            </a:r>
            <a:r>
              <a:rPr kumimoji="0" lang="en-US" altLang="zh-TW" sz="2000" dirty="0">
                <a:solidFill>
                  <a:prstClr val="black"/>
                </a:solidFill>
                <a:latin typeface="微軟正黑體" panose="020B0604030504040204" pitchFamily="34" charset="-120"/>
                <a:ea typeface="微軟正黑體" panose="020B0604030504040204" pitchFamily="34" charset="-120"/>
              </a:rPr>
              <a:t>2014</a:t>
            </a:r>
            <a:r>
              <a:rPr kumimoji="0" lang="zh-TW" altLang="en-US" sz="2000" dirty="0">
                <a:solidFill>
                  <a:prstClr val="black"/>
                </a:solidFill>
                <a:latin typeface="微軟正黑體" panose="020B0604030504040204" pitchFamily="34" charset="-120"/>
                <a:ea typeface="微軟正黑體" panose="020B0604030504040204" pitchFamily="34" charset="-120"/>
              </a:rPr>
              <a:t>年底，追查國際公佈了</a:t>
            </a:r>
            <a:r>
              <a:rPr kumimoji="0" lang="zh-TW" altLang="en-US" sz="2000" b="1" dirty="0">
                <a:solidFill>
                  <a:srgbClr val="C00000"/>
                </a:solidFill>
                <a:latin typeface="微軟正黑體" panose="020B0604030504040204" pitchFamily="34" charset="-120"/>
                <a:ea typeface="微軟正黑體" panose="020B0604030504040204" pitchFamily="34" charset="-120"/>
              </a:rPr>
              <a:t>浙江省</a:t>
            </a:r>
            <a:r>
              <a:rPr kumimoji="0" lang="zh-TW" altLang="en-US" sz="2000" dirty="0">
                <a:solidFill>
                  <a:prstClr val="black"/>
                </a:solidFill>
                <a:latin typeface="微軟正黑體" panose="020B0604030504040204" pitchFamily="34" charset="-120"/>
                <a:ea typeface="微軟正黑體" panose="020B0604030504040204" pitchFamily="34" charset="-120"/>
              </a:rPr>
              <a:t>涉嫌參與活摘法輪功學員器官的</a:t>
            </a:r>
            <a:r>
              <a:rPr kumimoji="0" lang="en-US" altLang="zh-TW" sz="2000" b="1" dirty="0">
                <a:solidFill>
                  <a:srgbClr val="C00000"/>
                </a:solidFill>
                <a:latin typeface="微軟正黑體" panose="020B0604030504040204" pitchFamily="34" charset="-120"/>
                <a:ea typeface="微軟正黑體" panose="020B0604030504040204" pitchFamily="34" charset="-120"/>
              </a:rPr>
              <a:t>46</a:t>
            </a:r>
            <a:r>
              <a:rPr kumimoji="0" lang="zh-TW" altLang="en-US" sz="2000" b="1" dirty="0">
                <a:solidFill>
                  <a:srgbClr val="C00000"/>
                </a:solidFill>
                <a:latin typeface="微軟正黑體" panose="020B0604030504040204" pitchFamily="34" charset="-120"/>
                <a:ea typeface="微軟正黑體" panose="020B0604030504040204" pitchFamily="34" charset="-120"/>
              </a:rPr>
              <a:t>家</a:t>
            </a:r>
            <a:r>
              <a:rPr kumimoji="0" lang="zh-TW" altLang="en-US" sz="2000" dirty="0">
                <a:solidFill>
                  <a:prstClr val="black"/>
                </a:solidFill>
                <a:latin typeface="微軟正黑體" panose="020B0604030504040204" pitchFamily="34" charset="-120"/>
                <a:ea typeface="微軟正黑體" panose="020B0604030504040204" pitchFamily="34" charset="-120"/>
              </a:rPr>
              <a:t>醫院、</a:t>
            </a:r>
            <a:r>
              <a:rPr kumimoji="0" lang="en-US" altLang="zh-TW" sz="2000" b="1" dirty="0">
                <a:solidFill>
                  <a:srgbClr val="C00000"/>
                </a:solidFill>
                <a:latin typeface="微軟正黑體" panose="020B0604030504040204" pitchFamily="34" charset="-120"/>
                <a:ea typeface="微軟正黑體" panose="020B0604030504040204" pitchFamily="34" charset="-120"/>
              </a:rPr>
              <a:t>497</a:t>
            </a:r>
            <a:r>
              <a:rPr kumimoji="0" lang="zh-TW" altLang="en-US" sz="2000" b="1" dirty="0">
                <a:solidFill>
                  <a:srgbClr val="C00000"/>
                </a:solidFill>
                <a:latin typeface="微軟正黑體" panose="020B0604030504040204" pitchFamily="34" charset="-120"/>
                <a:ea typeface="微軟正黑體" panose="020B0604030504040204" pitchFamily="34" charset="-120"/>
              </a:rPr>
              <a:t>名</a:t>
            </a:r>
            <a:r>
              <a:rPr kumimoji="0" lang="zh-TW" altLang="en-US" sz="2000" dirty="0">
                <a:solidFill>
                  <a:prstClr val="black"/>
                </a:solidFill>
                <a:latin typeface="微軟正黑體" panose="020B0604030504040204" pitchFamily="34" charset="-120"/>
                <a:ea typeface="微軟正黑體" panose="020B0604030504040204" pitchFamily="34" charset="-120"/>
              </a:rPr>
              <a:t>醫務人員名單，並將他們立案追查。</a:t>
            </a:r>
          </a:p>
          <a:p>
            <a:pPr fontAlgn="auto">
              <a:spcBef>
                <a:spcPts val="0"/>
              </a:spcBef>
              <a:spcAft>
                <a:spcPts val="0"/>
              </a:spcAft>
              <a:defRPr/>
            </a:pPr>
            <a:endParaRPr kumimoji="0" lang="en-US" altLang="zh-TW" sz="2000" dirty="0">
              <a:solidFill>
                <a:prstClr val="black"/>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solidFill>
                  <a:prstClr val="black"/>
                </a:solidFill>
                <a:latin typeface="微軟正黑體" panose="020B0604030504040204" pitchFamily="34" charset="-120"/>
                <a:ea typeface="微軟正黑體" panose="020B0604030504040204" pitchFamily="34" charset="-120"/>
              </a:rPr>
              <a:t>像</a:t>
            </a:r>
            <a:r>
              <a:rPr kumimoji="0" lang="zh-TW" altLang="en-US" sz="2000" b="1" dirty="0">
                <a:solidFill>
                  <a:srgbClr val="C00000"/>
                </a:solidFill>
                <a:latin typeface="微軟正黑體" panose="020B0604030504040204" pitchFamily="34" charset="-120"/>
                <a:ea typeface="微軟正黑體" panose="020B0604030504040204" pitchFamily="34" charset="-120"/>
              </a:rPr>
              <a:t>杭州市</a:t>
            </a:r>
            <a:r>
              <a:rPr kumimoji="0" lang="zh-TW" altLang="en-US" sz="2000" dirty="0">
                <a:solidFill>
                  <a:prstClr val="black"/>
                </a:solidFill>
                <a:latin typeface="微軟正黑體" panose="020B0604030504040204" pitchFamily="34" charset="-120"/>
                <a:ea typeface="微軟正黑體" panose="020B0604030504040204" pitchFamily="34" charset="-120"/>
              </a:rPr>
              <a:t>的</a:t>
            </a:r>
            <a:r>
              <a:rPr kumimoji="0" lang="zh-CN" altLang="en-US" sz="2000" b="1" dirty="0">
                <a:solidFill>
                  <a:srgbClr val="0070C0"/>
                </a:solidFill>
                <a:latin typeface="微軟正黑體" panose="020B0604030504040204" pitchFamily="34" charset="-120"/>
                <a:ea typeface="微軟正黑體" panose="020B0604030504040204" pitchFamily="34" charset="-120"/>
              </a:rPr>
              <a:t>省立同德醫院</a:t>
            </a:r>
            <a:r>
              <a:rPr kumimoji="0" lang="zh-TW" altLang="en-US" sz="2000" b="1" dirty="0">
                <a:solidFill>
                  <a:srgbClr val="0070C0"/>
                </a:solidFill>
                <a:latin typeface="微軟正黑體" panose="020B0604030504040204" pitchFamily="34" charset="-120"/>
                <a:ea typeface="微軟正黑體" panose="020B0604030504040204" pitchFamily="34" charset="-120"/>
              </a:rPr>
              <a:t>、</a:t>
            </a:r>
            <a:r>
              <a:rPr kumimoji="0" lang="zh-CN" altLang="en-US" sz="2000" b="1" dirty="0">
                <a:solidFill>
                  <a:srgbClr val="0070C0"/>
                </a:solidFill>
                <a:latin typeface="微軟正黑體" panose="020B0604030504040204" pitchFamily="34" charset="-120"/>
                <a:ea typeface="微軟正黑體" panose="020B0604030504040204" pitchFamily="34" charset="-120"/>
              </a:rPr>
              <a:t>杭州市第一人民醫院</a:t>
            </a:r>
            <a:r>
              <a:rPr kumimoji="0" lang="zh-TW" altLang="en-US" sz="2000" dirty="0">
                <a:latin typeface="+mn-lt"/>
                <a:ea typeface="+mn-ea"/>
              </a:rPr>
              <a:t>等</a:t>
            </a:r>
            <a:r>
              <a:rPr kumimoji="0" lang="zh-TW" altLang="en-US" sz="2000" dirty="0">
                <a:solidFill>
                  <a:prstClr val="black"/>
                </a:solidFill>
                <a:latin typeface="微軟正黑體" panose="020B0604030504040204" pitchFamily="34" charset="-120"/>
                <a:ea typeface="微軟正黑體" panose="020B0604030504040204" pitchFamily="34" charset="-120"/>
              </a:rPr>
              <a:t>都被國際曝光在參與活體摘取法輪功學員的人體器官</a:t>
            </a:r>
            <a:r>
              <a:rPr kumimoji="0" lang="en-US" altLang="zh-TW" sz="2000" dirty="0">
                <a:solidFill>
                  <a:prstClr val="black"/>
                </a:solidFill>
                <a:latin typeface="微軟正黑體" panose="020B0604030504040204" pitchFamily="34" charset="-120"/>
                <a:ea typeface="微軟正黑體" panose="020B0604030504040204" pitchFamily="34" charset="-120"/>
              </a:rPr>
              <a:t>….</a:t>
            </a:r>
            <a:r>
              <a:rPr kumimoji="0" lang="zh-TW" altLang="en-US" sz="2000" dirty="0">
                <a:solidFill>
                  <a:prstClr val="black"/>
                </a:solidFill>
                <a:latin typeface="微軟正黑體" panose="020B0604030504040204" pitchFamily="34" charset="-120"/>
                <a:ea typeface="微軟正黑體" panose="020B0604030504040204" pitchFamily="34" charset="-120"/>
              </a:rPr>
              <a:t>這些參與活摘的醫院和醫護人員都被立案追查了</a:t>
            </a:r>
            <a:r>
              <a:rPr kumimoji="0" lang="en-US" altLang="zh-TW" sz="2000" dirty="0">
                <a:solidFill>
                  <a:prstClr val="black"/>
                </a:solidFill>
                <a:latin typeface="微軟正黑體" panose="020B0604030504040204" pitchFamily="34" charset="-120"/>
                <a:ea typeface="微軟正黑體" panose="020B0604030504040204" pitchFamily="34" charset="-120"/>
              </a:rPr>
              <a:t>….</a:t>
            </a:r>
          </a:p>
        </p:txBody>
      </p:sp>
      <p:sp>
        <p:nvSpPr>
          <p:cNvPr id="14" name="矩形 13"/>
          <p:cNvSpPr/>
          <p:nvPr/>
        </p:nvSpPr>
        <p:spPr>
          <a:xfrm>
            <a:off x="3924300" y="1141413"/>
            <a:ext cx="5122863" cy="3427412"/>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sp>
        <p:nvSpPr>
          <p:cNvPr id="39940" name="文字方塊 16"/>
          <p:cNvSpPr txBox="1">
            <a:spLocks noChangeArrowheads="1"/>
          </p:cNvSpPr>
          <p:nvPr/>
        </p:nvSpPr>
        <p:spPr bwMode="auto">
          <a:xfrm>
            <a:off x="174625" y="4562475"/>
            <a:ext cx="3019425" cy="369888"/>
          </a:xfrm>
          <a:prstGeom prst="rect">
            <a:avLst/>
          </a:prstGeom>
          <a:solidFill>
            <a:srgbClr val="FFFF00">
              <a:alpha val="29019"/>
            </a:srgbClr>
          </a:solidFill>
          <a:ln w="9525">
            <a:noFill/>
            <a:miter lim="800000"/>
            <a:headEnd/>
            <a:tailEnd/>
          </a:ln>
        </p:spPr>
        <p:txBody>
          <a:bodyPr>
            <a:spAutoFit/>
          </a:bodyPr>
          <a:lstStyle/>
          <a:p>
            <a:r>
              <a:rPr kumimoji="0" lang="en-US" altLang="zh-TW">
                <a:latin typeface="微軟正黑體" pitchFamily="34" charset="-120"/>
                <a:ea typeface="微軟正黑體" pitchFamily="34" charset="-120"/>
              </a:rPr>
              <a:t>《</a:t>
            </a:r>
            <a:r>
              <a:rPr kumimoji="0" lang="zh-TW" altLang="en-US">
                <a:latin typeface="微軟正黑體" pitchFamily="34" charset="-120"/>
                <a:ea typeface="微軟正黑體" pitchFamily="34" charset="-120"/>
              </a:rPr>
              <a:t>浙江法制報</a:t>
            </a:r>
            <a:r>
              <a:rPr kumimoji="0" lang="en-US" altLang="zh-TW">
                <a:latin typeface="微軟正黑體" pitchFamily="34" charset="-120"/>
                <a:ea typeface="微軟正黑體" pitchFamily="34" charset="-120"/>
              </a:rPr>
              <a:t>》</a:t>
            </a:r>
            <a:r>
              <a:rPr kumimoji="0" lang="zh-TW" altLang="en-US">
                <a:latin typeface="微軟正黑體" pitchFamily="34" charset="-120"/>
                <a:ea typeface="微軟正黑體" pitchFamily="34" charset="-120"/>
              </a:rPr>
              <a:t>位在西湖區</a:t>
            </a:r>
          </a:p>
        </p:txBody>
      </p:sp>
      <p:grpSp>
        <p:nvGrpSpPr>
          <p:cNvPr id="39941" name="群組 17"/>
          <p:cNvGrpSpPr>
            <a:grpSpLocks/>
          </p:cNvGrpSpPr>
          <p:nvPr/>
        </p:nvGrpSpPr>
        <p:grpSpPr bwMode="auto">
          <a:xfrm>
            <a:off x="0" y="0"/>
            <a:ext cx="9144000" cy="1052513"/>
            <a:chOff x="0" y="-1"/>
            <a:chExt cx="9144000" cy="1052737"/>
          </a:xfrm>
        </p:grpSpPr>
        <p:pic>
          <p:nvPicPr>
            <p:cNvPr id="39956" name="Picture 4" descr="「活摘器官」的圖片搜尋結果"/>
            <p:cNvPicPr>
              <a:picLocks noChangeAspect="1" noChangeArrowheads="1"/>
            </p:cNvPicPr>
            <p:nvPr/>
          </p:nvPicPr>
          <p:blipFill>
            <a:blip r:embed="rId2"/>
            <a:srcRect t="27016" r="42154"/>
            <a:stretch>
              <a:fillRect/>
            </a:stretch>
          </p:blipFill>
          <p:spPr bwMode="auto">
            <a:xfrm>
              <a:off x="8014570" y="0"/>
              <a:ext cx="1129430" cy="1052736"/>
            </a:xfrm>
            <a:prstGeom prst="rect">
              <a:avLst/>
            </a:prstGeom>
            <a:noFill/>
            <a:ln w="9525">
              <a:noFill/>
              <a:miter lim="800000"/>
              <a:headEnd/>
              <a:tailEnd/>
            </a:ln>
          </p:spPr>
        </p:pic>
        <p:sp>
          <p:nvSpPr>
            <p:cNvPr id="20" name="矩形 19"/>
            <p:cNvSpPr/>
            <p:nvPr/>
          </p:nvSpPr>
          <p:spPr>
            <a:xfrm>
              <a:off x="0" y="-1"/>
              <a:ext cx="8015288"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kumimoji="0" lang="zh-TW" altLang="en-US" sz="3200" b="1">
                  <a:solidFill>
                    <a:schemeClr val="bg1"/>
                  </a:solidFill>
                  <a:latin typeface="微軟正黑體" pitchFamily="34" charset="-120"/>
                  <a:ea typeface="微軟正黑體" pitchFamily="34" charset="-120"/>
                </a:rPr>
                <a:t>  </a:t>
              </a:r>
              <a:r>
                <a:rPr kumimoji="0" lang="en-US" altLang="zh-TW" sz="3200" b="1">
                  <a:solidFill>
                    <a:schemeClr val="bg1"/>
                  </a:solidFill>
                  <a:latin typeface="微軟正黑體" pitchFamily="34" charset="-120"/>
                  <a:ea typeface="微軟正黑體" pitchFamily="34" charset="-120"/>
                </a:rPr>
                <a:t>11-1.</a:t>
              </a:r>
              <a:r>
                <a:rPr kumimoji="0" lang="zh-TW" altLang="en-US" sz="3200" b="1">
                  <a:solidFill>
                    <a:schemeClr val="bg1"/>
                  </a:solidFill>
                  <a:latin typeface="微軟正黑體" pitchFamily="34" charset="-120"/>
                  <a:ea typeface="微軟正黑體" pitchFamily="34" charset="-120"/>
                </a:rPr>
                <a:t> 杭州市</a:t>
              </a:r>
              <a:r>
                <a:rPr kumimoji="0" lang="en-US" altLang="zh-TW" sz="3200" b="1">
                  <a:solidFill>
                    <a:schemeClr val="bg1"/>
                  </a:solidFill>
                  <a:latin typeface="微軟正黑體" pitchFamily="34" charset="-120"/>
                  <a:ea typeface="微軟正黑體" pitchFamily="34" charset="-120"/>
                </a:rPr>
                <a:t>-</a:t>
              </a:r>
              <a:r>
                <a:rPr kumimoji="0" lang="zh-TW" altLang="en-US" sz="3200" b="1">
                  <a:solidFill>
                    <a:schemeClr val="bg1"/>
                  </a:solidFill>
                  <a:latin typeface="微軟正黑體" pitchFamily="34" charset="-120"/>
                  <a:ea typeface="微軟正黑體" pitchFamily="34" charset="-120"/>
                </a:rPr>
                <a:t>涉嫌活摘器官醫院名單</a:t>
              </a:r>
            </a:p>
          </p:txBody>
        </p:sp>
      </p:grpSp>
      <p:sp>
        <p:nvSpPr>
          <p:cNvPr id="39942" name="矩形 3"/>
          <p:cNvSpPr>
            <a:spLocks noChangeArrowheads="1"/>
          </p:cNvSpPr>
          <p:nvPr/>
        </p:nvSpPr>
        <p:spPr bwMode="auto">
          <a:xfrm>
            <a:off x="107950" y="1141413"/>
            <a:ext cx="3919538" cy="2862262"/>
          </a:xfrm>
          <a:prstGeom prst="rect">
            <a:avLst/>
          </a:prstGeom>
          <a:noFill/>
          <a:ln w="9525">
            <a:noFill/>
            <a:miter lim="800000"/>
            <a:headEnd/>
            <a:tailEnd/>
          </a:ln>
        </p:spPr>
        <p:txBody>
          <a:bodyPr>
            <a:spAutoFit/>
          </a:bodyPr>
          <a:lstStyle/>
          <a:p>
            <a:r>
              <a:rPr kumimoji="0" lang="en-US" altLang="zh-CN">
                <a:ea typeface="宋体" pitchFamily="2" charset="-122"/>
                <a:hlinkClick r:id="rId3"/>
              </a:rPr>
              <a:t>1. </a:t>
            </a:r>
            <a:r>
              <a:rPr kumimoji="0" lang="zh-CN" altLang="en-US">
                <a:ea typeface="宋体" pitchFamily="2" charset="-122"/>
                <a:hlinkClick r:id="rId3"/>
              </a:rPr>
              <a:t>浙江大学附属第一医院</a:t>
            </a:r>
            <a:r>
              <a:rPr kumimoji="0" lang="en-US" altLang="zh-TW"/>
              <a:t>(</a:t>
            </a:r>
            <a:r>
              <a:rPr kumimoji="0" lang="zh-TW" altLang="en-US"/>
              <a:t>下城區</a:t>
            </a:r>
            <a:r>
              <a:rPr kumimoji="0" lang="en-US" altLang="zh-TW"/>
              <a:t>)</a:t>
            </a:r>
            <a:r>
              <a:rPr kumimoji="0" lang="zh-CN" altLang="en-US">
                <a:ea typeface="宋体" pitchFamily="2" charset="-122"/>
              </a:rPr>
              <a:t/>
            </a:r>
            <a:br>
              <a:rPr kumimoji="0" lang="zh-CN" altLang="en-US">
                <a:ea typeface="宋体" pitchFamily="2" charset="-122"/>
              </a:rPr>
            </a:br>
            <a:r>
              <a:rPr kumimoji="0" lang="en-US" altLang="zh-CN">
                <a:ea typeface="宋体" pitchFamily="2" charset="-122"/>
                <a:hlinkClick r:id="rId3"/>
              </a:rPr>
              <a:t>2. </a:t>
            </a:r>
            <a:r>
              <a:rPr kumimoji="0" lang="zh-CN" altLang="en-US">
                <a:ea typeface="宋体" pitchFamily="2" charset="-122"/>
                <a:hlinkClick r:id="rId3"/>
              </a:rPr>
              <a:t>浙江省人民医院</a:t>
            </a:r>
            <a:r>
              <a:rPr kumimoji="0" lang="en-US" altLang="zh-TW"/>
              <a:t>(</a:t>
            </a:r>
            <a:r>
              <a:rPr kumimoji="0" lang="zh-TW" altLang="en-US"/>
              <a:t>下城區</a:t>
            </a:r>
            <a:r>
              <a:rPr kumimoji="0" lang="en-US" altLang="zh-TW"/>
              <a:t>)</a:t>
            </a:r>
            <a:r>
              <a:rPr kumimoji="0" lang="zh-CN" altLang="en-US">
                <a:ea typeface="宋体" pitchFamily="2" charset="-122"/>
              </a:rPr>
              <a:t/>
            </a:r>
            <a:br>
              <a:rPr kumimoji="0" lang="zh-CN" altLang="en-US">
                <a:ea typeface="宋体" pitchFamily="2" charset="-122"/>
              </a:rPr>
            </a:br>
            <a:r>
              <a:rPr kumimoji="0" lang="en-US" altLang="zh-CN">
                <a:ea typeface="宋体" pitchFamily="2" charset="-122"/>
                <a:hlinkClick r:id="rId3"/>
              </a:rPr>
              <a:t>3. </a:t>
            </a:r>
            <a:r>
              <a:rPr kumimoji="0" lang="zh-CN" altLang="en-US">
                <a:ea typeface="宋体" pitchFamily="2" charset="-122"/>
                <a:hlinkClick r:id="rId3"/>
              </a:rPr>
              <a:t>浙江大学医学院附属第二医院</a:t>
            </a:r>
            <a:endParaRPr kumimoji="0" lang="en-US" altLang="zh-CN">
              <a:ea typeface="宋体" pitchFamily="2" charset="-122"/>
            </a:endParaRPr>
          </a:p>
          <a:p>
            <a:r>
              <a:rPr kumimoji="0" lang="zh-TW" altLang="en-US"/>
              <a:t>    </a:t>
            </a:r>
            <a:r>
              <a:rPr kumimoji="0" lang="en-US" altLang="zh-TW"/>
              <a:t>(</a:t>
            </a:r>
            <a:r>
              <a:rPr kumimoji="0" lang="zh-TW" altLang="en-US"/>
              <a:t>下城區</a:t>
            </a:r>
            <a:r>
              <a:rPr kumimoji="0" lang="en-US" altLang="zh-TW"/>
              <a:t>)</a:t>
            </a:r>
            <a:r>
              <a:rPr kumimoji="0" lang="zh-CN" altLang="en-US">
                <a:ea typeface="宋体" pitchFamily="2" charset="-122"/>
              </a:rPr>
              <a:t/>
            </a:r>
            <a:br>
              <a:rPr kumimoji="0" lang="zh-CN" altLang="en-US">
                <a:ea typeface="宋体" pitchFamily="2" charset="-122"/>
              </a:rPr>
            </a:br>
            <a:r>
              <a:rPr kumimoji="0" lang="zh-CN" altLang="en-US">
                <a:ea typeface="宋体" pitchFamily="2" charset="-122"/>
              </a:rPr>
              <a:t/>
            </a:r>
            <a:br>
              <a:rPr kumimoji="0" lang="zh-CN" altLang="en-US">
                <a:ea typeface="宋体" pitchFamily="2" charset="-122"/>
              </a:rPr>
            </a:br>
            <a:r>
              <a:rPr kumimoji="0" lang="en-US" altLang="zh-CN">
                <a:ea typeface="宋体" pitchFamily="2" charset="-122"/>
                <a:hlinkClick r:id="rId3"/>
              </a:rPr>
              <a:t>4. </a:t>
            </a:r>
            <a:r>
              <a:rPr kumimoji="0" lang="zh-CN" altLang="en-US">
                <a:ea typeface="宋体" pitchFamily="2" charset="-122"/>
                <a:hlinkClick r:id="rId3"/>
              </a:rPr>
              <a:t>杭州市第一人民医院</a:t>
            </a:r>
            <a:r>
              <a:rPr kumimoji="0" lang="en-US" altLang="zh-TW"/>
              <a:t>(</a:t>
            </a:r>
            <a:r>
              <a:rPr kumimoji="0" lang="zh-TW" altLang="en-US"/>
              <a:t>上城區</a:t>
            </a:r>
            <a:r>
              <a:rPr kumimoji="0" lang="en-US" altLang="zh-TW"/>
              <a:t>)</a:t>
            </a:r>
            <a:r>
              <a:rPr kumimoji="0" lang="zh-CN" altLang="en-US">
                <a:ea typeface="宋体" pitchFamily="2" charset="-122"/>
              </a:rPr>
              <a:t/>
            </a:r>
            <a:br>
              <a:rPr kumimoji="0" lang="zh-CN" altLang="en-US">
                <a:ea typeface="宋体" pitchFamily="2" charset="-122"/>
              </a:rPr>
            </a:br>
            <a:r>
              <a:rPr kumimoji="0" lang="en-US" altLang="zh-CN">
                <a:ea typeface="宋体" pitchFamily="2" charset="-122"/>
                <a:hlinkClick r:id="rId3"/>
              </a:rPr>
              <a:t>5. </a:t>
            </a:r>
            <a:r>
              <a:rPr kumimoji="0" lang="zh-CN" altLang="en-US">
                <a:ea typeface="宋体" pitchFamily="2" charset="-122"/>
                <a:hlinkClick r:id="rId3"/>
              </a:rPr>
              <a:t>杭州市萧山区第一人民医院</a:t>
            </a:r>
            <a:endParaRPr kumimoji="0" lang="en-US" altLang="zh-CN">
              <a:ea typeface="宋体" pitchFamily="2" charset="-122"/>
            </a:endParaRPr>
          </a:p>
          <a:p>
            <a:r>
              <a:rPr kumimoji="0" lang="en-US" altLang="zh-TW"/>
              <a:t>(</a:t>
            </a:r>
            <a:r>
              <a:rPr kumimoji="0" lang="zh-TW" altLang="en-US"/>
              <a:t>蕭山區</a:t>
            </a:r>
            <a:r>
              <a:rPr kumimoji="0" lang="en-US" altLang="zh-TW"/>
              <a:t>)</a:t>
            </a:r>
            <a:r>
              <a:rPr kumimoji="0" lang="zh-CN" altLang="en-US">
                <a:ea typeface="宋体" pitchFamily="2" charset="-122"/>
              </a:rPr>
              <a:t/>
            </a:r>
            <a:br>
              <a:rPr kumimoji="0" lang="zh-CN" altLang="en-US">
                <a:ea typeface="宋体" pitchFamily="2" charset="-122"/>
              </a:rPr>
            </a:br>
            <a:r>
              <a:rPr kumimoji="0" lang="en-US" altLang="zh-CN">
                <a:ea typeface="宋体" pitchFamily="2" charset="-122"/>
                <a:hlinkClick r:id="rId3"/>
              </a:rPr>
              <a:t>6. </a:t>
            </a:r>
            <a:r>
              <a:rPr kumimoji="0" lang="zh-CN" altLang="en-US">
                <a:ea typeface="宋体" pitchFamily="2" charset="-122"/>
                <a:hlinkClick r:id="rId3"/>
              </a:rPr>
              <a:t>富阳市人民医院</a:t>
            </a:r>
            <a:r>
              <a:rPr kumimoji="0" lang="en-US" altLang="zh-TW"/>
              <a:t>(</a:t>
            </a:r>
            <a:r>
              <a:rPr kumimoji="0" lang="zh-TW" altLang="en-US"/>
              <a:t>富陽區</a:t>
            </a:r>
            <a:r>
              <a:rPr kumimoji="0" lang="en-US" altLang="zh-TW"/>
              <a:t>)</a:t>
            </a:r>
            <a:r>
              <a:rPr kumimoji="0" lang="zh-CN" altLang="en-US">
                <a:ea typeface="宋体" pitchFamily="2" charset="-122"/>
              </a:rPr>
              <a:t/>
            </a:r>
            <a:br>
              <a:rPr kumimoji="0" lang="zh-CN" altLang="en-US">
                <a:ea typeface="宋体" pitchFamily="2" charset="-122"/>
              </a:rPr>
            </a:br>
            <a:r>
              <a:rPr kumimoji="0" lang="en-US" altLang="zh-CN">
                <a:ea typeface="宋体" pitchFamily="2" charset="-122"/>
                <a:hlinkClick r:id="rId3"/>
              </a:rPr>
              <a:t>7. </a:t>
            </a:r>
            <a:r>
              <a:rPr kumimoji="0" lang="zh-CN" altLang="en-US">
                <a:ea typeface="宋体" pitchFamily="2" charset="-122"/>
                <a:hlinkClick r:id="rId3"/>
              </a:rPr>
              <a:t>浙江省立同德医院</a:t>
            </a:r>
            <a:r>
              <a:rPr kumimoji="0" lang="en-US" altLang="zh-TW"/>
              <a:t>(</a:t>
            </a:r>
            <a:r>
              <a:rPr kumimoji="0" lang="zh-TW" altLang="en-US"/>
              <a:t>西湖區</a:t>
            </a:r>
            <a:r>
              <a:rPr kumimoji="0" lang="en-US" altLang="zh-TW"/>
              <a:t>)</a:t>
            </a:r>
            <a:endParaRPr kumimoji="0" lang="zh-CN" altLang="en-US">
              <a:ea typeface="宋体" pitchFamily="2" charset="-122"/>
            </a:endParaRPr>
          </a:p>
        </p:txBody>
      </p:sp>
      <p:pic>
        <p:nvPicPr>
          <p:cNvPr id="39943" name="Picture 2"/>
          <p:cNvPicPr>
            <a:picLocks noChangeAspect="1" noChangeArrowheads="1"/>
          </p:cNvPicPr>
          <p:nvPr/>
        </p:nvPicPr>
        <p:blipFill>
          <a:blip r:embed="rId4"/>
          <a:srcRect l="27087" t="21307" r="16441" b="13123"/>
          <a:stretch>
            <a:fillRect/>
          </a:stretch>
        </p:blipFill>
        <p:spPr bwMode="auto">
          <a:xfrm>
            <a:off x="4140200" y="1184275"/>
            <a:ext cx="4906963" cy="3341688"/>
          </a:xfrm>
          <a:prstGeom prst="rect">
            <a:avLst/>
          </a:prstGeom>
          <a:noFill/>
          <a:ln w="9525">
            <a:noFill/>
            <a:miter lim="800000"/>
            <a:headEnd/>
            <a:tailEnd/>
          </a:ln>
        </p:spPr>
      </p:pic>
      <p:sp>
        <p:nvSpPr>
          <p:cNvPr id="6" name="橢圓 5"/>
          <p:cNvSpPr/>
          <p:nvPr/>
        </p:nvSpPr>
        <p:spPr>
          <a:xfrm>
            <a:off x="3635375" y="1268413"/>
            <a:ext cx="144463" cy="144462"/>
          </a:xfrm>
          <a:prstGeom prst="ellipse">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3" name="橢圓 12"/>
          <p:cNvSpPr/>
          <p:nvPr/>
        </p:nvSpPr>
        <p:spPr>
          <a:xfrm>
            <a:off x="7881938" y="1773238"/>
            <a:ext cx="144462" cy="142875"/>
          </a:xfrm>
          <a:prstGeom prst="ellipse">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5" name="橢圓 14"/>
          <p:cNvSpPr/>
          <p:nvPr/>
        </p:nvSpPr>
        <p:spPr>
          <a:xfrm>
            <a:off x="1352550" y="2079625"/>
            <a:ext cx="144463" cy="144463"/>
          </a:xfrm>
          <a:prstGeom prst="ellipse">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6" name="橢圓 15"/>
          <p:cNvSpPr/>
          <p:nvPr/>
        </p:nvSpPr>
        <p:spPr>
          <a:xfrm>
            <a:off x="2916238" y="1557338"/>
            <a:ext cx="142875" cy="142875"/>
          </a:xfrm>
          <a:prstGeom prst="ellipse">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1" name="橢圓 20"/>
          <p:cNvSpPr/>
          <p:nvPr/>
        </p:nvSpPr>
        <p:spPr>
          <a:xfrm>
            <a:off x="3348038" y="2636838"/>
            <a:ext cx="144462" cy="144462"/>
          </a:xfrm>
          <a:prstGeom prst="ellipse">
            <a:avLst/>
          </a:prstGeom>
          <a:solidFill>
            <a:schemeClr val="accent6">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2" name="橢圓 21"/>
          <p:cNvSpPr/>
          <p:nvPr/>
        </p:nvSpPr>
        <p:spPr>
          <a:xfrm>
            <a:off x="7859713" y="1930400"/>
            <a:ext cx="142875" cy="144463"/>
          </a:xfrm>
          <a:prstGeom prst="ellipse">
            <a:avLst/>
          </a:prstGeom>
          <a:solidFill>
            <a:schemeClr val="accent6">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3" name="橢圓 22"/>
          <p:cNvSpPr/>
          <p:nvPr/>
        </p:nvSpPr>
        <p:spPr>
          <a:xfrm>
            <a:off x="1095375" y="3165475"/>
            <a:ext cx="142875" cy="144463"/>
          </a:xfrm>
          <a:prstGeom prst="ellipse">
            <a:avLst/>
          </a:prstGeom>
          <a:solidFill>
            <a:srgbClr val="00B0F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4" name="橢圓 23"/>
          <p:cNvSpPr/>
          <p:nvPr/>
        </p:nvSpPr>
        <p:spPr>
          <a:xfrm>
            <a:off x="8172450" y="2205038"/>
            <a:ext cx="144463" cy="144462"/>
          </a:xfrm>
          <a:prstGeom prst="ellipse">
            <a:avLst/>
          </a:prstGeom>
          <a:solidFill>
            <a:srgbClr val="00B0F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5" name="橢圓 24"/>
          <p:cNvSpPr/>
          <p:nvPr/>
        </p:nvSpPr>
        <p:spPr>
          <a:xfrm>
            <a:off x="2987675" y="3429000"/>
            <a:ext cx="144463" cy="144463"/>
          </a:xfrm>
          <a:prstGeom prst="ellipse">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6" name="橢圓 25"/>
          <p:cNvSpPr/>
          <p:nvPr/>
        </p:nvSpPr>
        <p:spPr>
          <a:xfrm>
            <a:off x="7397750" y="2701925"/>
            <a:ext cx="144463" cy="142875"/>
          </a:xfrm>
          <a:prstGeom prst="ellipse">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7" name="橢圓 26"/>
          <p:cNvSpPr/>
          <p:nvPr/>
        </p:nvSpPr>
        <p:spPr>
          <a:xfrm>
            <a:off x="3235325" y="3716338"/>
            <a:ext cx="142875" cy="144462"/>
          </a:xfrm>
          <a:prstGeom prst="ellipse">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8" name="橢圓 27"/>
          <p:cNvSpPr/>
          <p:nvPr/>
        </p:nvSpPr>
        <p:spPr>
          <a:xfrm>
            <a:off x="7667625" y="1951038"/>
            <a:ext cx="144463" cy="142875"/>
          </a:xfrm>
          <a:prstGeom prst="ellipse">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175"/>
            <a:ext cx="5364163"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en-US" altLang="zh-TW" b="1" dirty="0">
              <a:solidFill>
                <a:srgbClr val="FFFF00"/>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79388" y="115888"/>
            <a:ext cx="5400675" cy="461962"/>
          </a:xfrm>
          <a:prstGeom prst="rect">
            <a:avLst/>
          </a:prstGeom>
        </p:spPr>
        <p:txBody>
          <a:bodyPr>
            <a:spAutoFit/>
          </a:bodyPr>
          <a:lstStyle/>
          <a:p>
            <a:pPr fontAlgn="auto">
              <a:spcBef>
                <a:spcPts val="0"/>
              </a:spcBef>
              <a:spcAft>
                <a:spcPts val="0"/>
              </a:spcAft>
              <a:defRPr/>
            </a:pPr>
            <a:r>
              <a:rPr kumimoji="0" lang="en-US" altLang="zh-TW" sz="2400" b="1" dirty="0">
                <a:solidFill>
                  <a:schemeClr val="bg1"/>
                </a:solidFill>
                <a:latin typeface="微軟正黑體" panose="020B0604030504040204" pitchFamily="34" charset="-120"/>
                <a:ea typeface="微軟正黑體" panose="020B0604030504040204" pitchFamily="34" charset="-120"/>
                <a:cs typeface="+mj-cs"/>
              </a:rPr>
              <a:t>1-1.</a:t>
            </a:r>
            <a:r>
              <a:rPr kumimoji="0" lang="zh-TW" altLang="en-US" sz="2400" b="1" dirty="0">
                <a:solidFill>
                  <a:schemeClr val="bg1"/>
                </a:solidFill>
                <a:latin typeface="微軟正黑體" panose="020B0604030504040204" pitchFamily="34" charset="-120"/>
                <a:ea typeface="微軟正黑體" panose="020B0604030504040204" pitchFamily="34" charset="-120"/>
                <a:cs typeface="+mj-cs"/>
              </a:rPr>
              <a:t> 反饋分享</a:t>
            </a:r>
            <a:endParaRPr kumimoji="0" lang="zh-TW" altLang="en-US" sz="2400" b="1" dirty="0">
              <a:solidFill>
                <a:schemeClr val="bg1"/>
              </a:solidFill>
              <a:latin typeface="+mn-lt"/>
              <a:ea typeface="+mn-ea"/>
            </a:endParaRPr>
          </a:p>
        </p:txBody>
      </p:sp>
      <p:pic>
        <p:nvPicPr>
          <p:cNvPr id="15363" name="Picture 4" descr="聖光如洗Bathing Under Noble Light - Oil on Canvas (116 x 82 inches) 2014, painted by Xiaoping Chen, composed by Kunlun Zhang: "/>
          <p:cNvPicPr>
            <a:picLocks noChangeAspect="1" noChangeArrowheads="1"/>
          </p:cNvPicPr>
          <p:nvPr/>
        </p:nvPicPr>
        <p:blipFill>
          <a:blip r:embed="rId2"/>
          <a:srcRect b="1949"/>
          <a:stretch>
            <a:fillRect/>
          </a:stretch>
        </p:blipFill>
        <p:spPr bwMode="auto">
          <a:xfrm>
            <a:off x="4398963" y="0"/>
            <a:ext cx="4745037" cy="6858000"/>
          </a:xfrm>
          <a:prstGeom prst="rect">
            <a:avLst/>
          </a:prstGeom>
          <a:noFill/>
          <a:ln w="9525">
            <a:noFill/>
            <a:miter lim="800000"/>
            <a:headEnd/>
            <a:tailEnd/>
          </a:ln>
        </p:spPr>
      </p:pic>
      <p:sp>
        <p:nvSpPr>
          <p:cNvPr id="15364" name="文字方塊 1"/>
          <p:cNvSpPr txBox="1">
            <a:spLocks noChangeArrowheads="1"/>
          </p:cNvSpPr>
          <p:nvPr/>
        </p:nvSpPr>
        <p:spPr bwMode="auto">
          <a:xfrm>
            <a:off x="73025" y="765175"/>
            <a:ext cx="4352925" cy="1938338"/>
          </a:xfrm>
          <a:prstGeom prst="rect">
            <a:avLst/>
          </a:prstGeom>
          <a:noFill/>
          <a:ln w="9525">
            <a:noFill/>
            <a:miter lim="800000"/>
            <a:headEnd/>
            <a:tailEnd/>
          </a:ln>
        </p:spPr>
        <p:txBody>
          <a:bodyPr wrap="none">
            <a:spAutoFit/>
          </a:bodyPr>
          <a:lstStyle/>
          <a:p>
            <a:r>
              <a:rPr kumimoji="0" lang="zh-TW" altLang="en-US" sz="2000" b="1">
                <a:solidFill>
                  <a:schemeClr val="bg1"/>
                </a:solidFill>
                <a:latin typeface="微軟正黑體" pitchFamily="34" charset="-120"/>
                <a:ea typeface="微軟正黑體" pitchFamily="34" charset="-120"/>
              </a:rPr>
              <a:t>山東省 </a:t>
            </a:r>
            <a:r>
              <a:rPr kumimoji="0" lang="en-US" altLang="zh-TW" sz="2000" b="1">
                <a:solidFill>
                  <a:schemeClr val="bg1"/>
                </a:solidFill>
                <a:latin typeface="微軟正黑體" pitchFamily="34" charset="-120"/>
                <a:ea typeface="微軟正黑體" pitchFamily="34" charset="-120"/>
              </a:rPr>
              <a:t>XX</a:t>
            </a:r>
            <a:r>
              <a:rPr kumimoji="0" lang="zh-TW" altLang="en-US" sz="2000" b="1">
                <a:solidFill>
                  <a:schemeClr val="bg1"/>
                </a:solidFill>
                <a:latin typeface="微軟正黑體" pitchFamily="34" charset="-120"/>
                <a:ea typeface="微軟正黑體" pitchFamily="34" charset="-120"/>
              </a:rPr>
              <a:t>市 </a:t>
            </a:r>
            <a:r>
              <a:rPr kumimoji="0" lang="en-US" altLang="zh-TW" sz="2000" b="1">
                <a:solidFill>
                  <a:schemeClr val="bg1"/>
                </a:solidFill>
                <a:latin typeface="微軟正黑體" pitchFamily="34" charset="-120"/>
                <a:ea typeface="微軟正黑體" pitchFamily="34" charset="-120"/>
              </a:rPr>
              <a:t>610</a:t>
            </a:r>
            <a:r>
              <a:rPr kumimoji="0" lang="zh-TW" altLang="en-US" sz="2000" b="1">
                <a:solidFill>
                  <a:schemeClr val="bg1"/>
                </a:solidFill>
                <a:latin typeface="微軟正黑體" pitchFamily="34" charset="-120"/>
                <a:ea typeface="微軟正黑體" pitchFamily="34" charset="-120"/>
              </a:rPr>
              <a:t>辦公室主任 </a:t>
            </a:r>
            <a:r>
              <a:rPr kumimoji="0" lang="zh-TW" altLang="en-US" sz="2000">
                <a:solidFill>
                  <a:schemeClr val="bg1"/>
                </a:solidFill>
                <a:latin typeface="微軟正黑體" pitchFamily="34" charset="-120"/>
                <a:ea typeface="微軟正黑體" pitchFamily="34" charset="-120"/>
              </a:rPr>
              <a:t>  </a:t>
            </a:r>
            <a:endParaRPr kumimoji="0" lang="en-US" altLang="zh-TW" sz="2000">
              <a:solidFill>
                <a:schemeClr val="bg1"/>
              </a:solidFill>
              <a:latin typeface="微軟正黑體" pitchFamily="34" charset="-120"/>
              <a:ea typeface="微軟正黑體" pitchFamily="34" charset="-120"/>
            </a:endParaRPr>
          </a:p>
          <a:p>
            <a:r>
              <a:rPr kumimoji="0" lang="zh-TW" altLang="en-US" sz="2000">
                <a:solidFill>
                  <a:schemeClr val="bg1"/>
                </a:solidFill>
                <a:latin typeface="微軟正黑體" pitchFamily="34" charset="-120"/>
                <a:ea typeface="微軟正黑體" pitchFamily="34" charset="-120"/>
              </a:rPr>
              <a:t>接聽</a:t>
            </a:r>
            <a:r>
              <a:rPr kumimoji="0" lang="en-US" altLang="zh-TW" sz="2000">
                <a:solidFill>
                  <a:schemeClr val="bg1"/>
                </a:solidFill>
                <a:latin typeface="微軟正黑體" pitchFamily="34" charset="-120"/>
                <a:ea typeface="微軟正黑體" pitchFamily="34" charset="-120"/>
              </a:rPr>
              <a:t>2.14</a:t>
            </a:r>
            <a:r>
              <a:rPr kumimoji="0" lang="zh-TW" altLang="en-US" sz="2000">
                <a:solidFill>
                  <a:schemeClr val="bg1"/>
                </a:solidFill>
                <a:latin typeface="微軟正黑體" pitchFamily="34" charset="-120"/>
                <a:ea typeface="微軟正黑體" pitchFamily="34" charset="-120"/>
              </a:rPr>
              <a:t>分鐘</a:t>
            </a:r>
            <a:r>
              <a:rPr kumimoji="0" lang="en-US" altLang="zh-TW" sz="2000">
                <a:solidFill>
                  <a:schemeClr val="bg1"/>
                </a:solidFill>
                <a:latin typeface="微軟正黑體" pitchFamily="34" charset="-120"/>
                <a:ea typeface="微軟正黑體" pitchFamily="34" charset="-120"/>
              </a:rPr>
              <a:t>/1.16</a:t>
            </a:r>
            <a:r>
              <a:rPr kumimoji="0" lang="zh-TW" altLang="en-US" sz="2000">
                <a:solidFill>
                  <a:schemeClr val="bg1"/>
                </a:solidFill>
                <a:latin typeface="微軟正黑體" pitchFamily="34" charset="-120"/>
                <a:ea typeface="微軟正黑體" pitchFamily="34" charset="-120"/>
              </a:rPr>
              <a:t>分鐘真相 </a:t>
            </a:r>
            <a:endParaRPr kumimoji="0" lang="en-US" altLang="zh-TW" sz="2000">
              <a:solidFill>
                <a:schemeClr val="bg1"/>
              </a:solidFill>
              <a:latin typeface="微軟正黑體" pitchFamily="34" charset="-120"/>
              <a:ea typeface="微軟正黑體" pitchFamily="34" charset="-120"/>
            </a:endParaRPr>
          </a:p>
          <a:p>
            <a:r>
              <a:rPr kumimoji="0" lang="zh-TW" altLang="en-US" sz="2000">
                <a:solidFill>
                  <a:schemeClr val="bg1"/>
                </a:solidFill>
                <a:latin typeface="微軟正黑體" pitchFamily="34" charset="-120"/>
                <a:ea typeface="微軟正黑體" pitchFamily="34" charset="-120"/>
              </a:rPr>
              <a:t>他說別打了  我要去煉法輪功了  </a:t>
            </a:r>
            <a:endParaRPr kumimoji="0" lang="en-US" altLang="zh-TW" sz="2000">
              <a:solidFill>
                <a:schemeClr val="bg1"/>
              </a:solidFill>
              <a:latin typeface="微軟正黑體" pitchFamily="34" charset="-120"/>
              <a:ea typeface="微軟正黑體" pitchFamily="34" charset="-120"/>
            </a:endParaRPr>
          </a:p>
          <a:p>
            <a:r>
              <a:rPr kumimoji="0" lang="zh-TW" altLang="en-US" sz="2000">
                <a:solidFill>
                  <a:schemeClr val="bg1"/>
                </a:solidFill>
                <a:latin typeface="微軟正黑體" pitchFamily="34" charset="-120"/>
                <a:ea typeface="微軟正黑體" pitchFamily="34" charset="-120"/>
              </a:rPr>
              <a:t>明真相後</a:t>
            </a:r>
            <a:r>
              <a:rPr kumimoji="0" lang="en-US" altLang="zh-TW" sz="2000">
                <a:solidFill>
                  <a:schemeClr val="bg1"/>
                </a:solidFill>
                <a:latin typeface="微軟正黑體" pitchFamily="34" charset="-120"/>
                <a:ea typeface="微軟正黑體" pitchFamily="34" charset="-120"/>
              </a:rPr>
              <a:t>...</a:t>
            </a:r>
            <a:r>
              <a:rPr kumimoji="0" lang="zh-TW" altLang="en-US" sz="2000" b="1">
                <a:solidFill>
                  <a:srgbClr val="FFFF00"/>
                </a:solidFill>
                <a:latin typeface="微軟正黑體" pitchFamily="34" charset="-120"/>
                <a:ea typeface="微軟正黑體" pitchFamily="34" charset="-120"/>
              </a:rPr>
              <a:t>退團 </a:t>
            </a:r>
            <a:r>
              <a:rPr kumimoji="0" lang="en-US" altLang="zh-TW" sz="2000" b="1">
                <a:solidFill>
                  <a:srgbClr val="FFFF00"/>
                </a:solidFill>
                <a:latin typeface="微軟正黑體" pitchFamily="34" charset="-120"/>
                <a:ea typeface="微軟正黑體" pitchFamily="34" charset="-120"/>
              </a:rPr>
              <a:t>...</a:t>
            </a:r>
          </a:p>
          <a:p>
            <a:r>
              <a:rPr kumimoji="0" lang="zh-TW" altLang="en-US" sz="2000" b="1">
                <a:solidFill>
                  <a:srgbClr val="FFFF00"/>
                </a:solidFill>
                <a:latin typeface="微軟正黑體" pitchFamily="34" charset="-120"/>
                <a:ea typeface="微軟正黑體" pitchFamily="34" charset="-120"/>
              </a:rPr>
              <a:t>請他力所能及的消毀污蔑大法的文物 </a:t>
            </a:r>
            <a:endParaRPr kumimoji="0" lang="en-US" altLang="zh-TW" sz="2000" b="1">
              <a:solidFill>
                <a:srgbClr val="FFFF00"/>
              </a:solidFill>
              <a:latin typeface="微軟正黑體" pitchFamily="34" charset="-120"/>
              <a:ea typeface="微軟正黑體" pitchFamily="34" charset="-120"/>
            </a:endParaRPr>
          </a:p>
          <a:p>
            <a:r>
              <a:rPr kumimoji="0" lang="zh-TW" altLang="en-US" sz="2000" b="1">
                <a:solidFill>
                  <a:srgbClr val="FFFF00"/>
                </a:solidFill>
                <a:latin typeface="微軟正黑體" pitchFamily="34" charset="-120"/>
                <a:ea typeface="微軟正黑體" pitchFamily="34" charset="-120"/>
              </a:rPr>
              <a:t>回答說好 </a:t>
            </a:r>
            <a:r>
              <a:rPr kumimoji="0" lang="zh-TW" altLang="en-US" sz="2000">
                <a:solidFill>
                  <a:schemeClr val="bg1"/>
                </a:solidFill>
                <a:latin typeface="微軟正黑體" pitchFamily="34" charset="-120"/>
                <a:ea typeface="微軟正黑體" pitchFamily="34" charset="-120"/>
              </a:rPr>
              <a:t>給微信</a:t>
            </a:r>
          </a:p>
        </p:txBody>
      </p:sp>
      <p:sp>
        <p:nvSpPr>
          <p:cNvPr id="15365" name="矩形 2"/>
          <p:cNvSpPr>
            <a:spLocks noChangeArrowheads="1"/>
          </p:cNvSpPr>
          <p:nvPr/>
        </p:nvSpPr>
        <p:spPr bwMode="auto">
          <a:xfrm>
            <a:off x="155575" y="4503738"/>
            <a:ext cx="4316413" cy="2225675"/>
          </a:xfrm>
          <a:prstGeom prst="rect">
            <a:avLst/>
          </a:prstGeom>
          <a:noFill/>
          <a:ln w="9525">
            <a:noFill/>
            <a:miter lim="800000"/>
            <a:headEnd/>
            <a:tailEnd/>
          </a:ln>
        </p:spPr>
        <p:txBody>
          <a:bodyPr>
            <a:spAutoFit/>
          </a:bodyPr>
          <a:lstStyle/>
          <a:p>
            <a:r>
              <a:rPr kumimoji="0" lang="zh-TW" altLang="en-US" sz="2000" b="1">
                <a:solidFill>
                  <a:srgbClr val="FFFFFF"/>
                </a:solidFill>
                <a:latin typeface="微軟正黑體" pitchFamily="34" charset="-120"/>
                <a:ea typeface="微軟正黑體" pitchFamily="34" charset="-120"/>
              </a:rPr>
              <a:t>山東省   某區政法委員</a:t>
            </a:r>
            <a:endParaRPr kumimoji="0" lang="en-US" altLang="zh-TW" sz="2000" b="1">
              <a:solidFill>
                <a:srgbClr val="FFFFFF"/>
              </a:solidFill>
              <a:latin typeface="微軟正黑體" pitchFamily="34" charset="-120"/>
              <a:ea typeface="微軟正黑體" pitchFamily="34" charset="-120"/>
            </a:endParaRPr>
          </a:p>
          <a:p>
            <a:r>
              <a:rPr kumimoji="0" lang="zh-TW" altLang="en-US" sz="2000">
                <a:solidFill>
                  <a:srgbClr val="FFFFFF"/>
                </a:solidFill>
                <a:latin typeface="微軟正黑體" pitchFamily="34" charset="-120"/>
                <a:ea typeface="微軟正黑體" pitchFamily="34" charset="-120"/>
              </a:rPr>
              <a:t>第二輪撥打聽</a:t>
            </a:r>
            <a:r>
              <a:rPr kumimoji="0" lang="en-US" altLang="zh-TW" sz="2000">
                <a:solidFill>
                  <a:srgbClr val="FFFFFF"/>
                </a:solidFill>
                <a:latin typeface="微軟正黑體" pitchFamily="34" charset="-120"/>
                <a:ea typeface="微軟正黑體" pitchFamily="34" charset="-120"/>
              </a:rPr>
              <a:t>45</a:t>
            </a:r>
            <a:r>
              <a:rPr kumimoji="0" lang="zh-TW" altLang="en-US" sz="2000">
                <a:solidFill>
                  <a:srgbClr val="FFFFFF"/>
                </a:solidFill>
                <a:latin typeface="微軟正黑體" pitchFamily="34" charset="-120"/>
                <a:ea typeface="微軟正黑體" pitchFamily="34" charset="-120"/>
              </a:rPr>
              <a:t>秒真相</a:t>
            </a:r>
            <a:r>
              <a:rPr kumimoji="0" lang="en-US" altLang="zh-TW" sz="2000">
                <a:solidFill>
                  <a:srgbClr val="FFFFFF"/>
                </a:solidFill>
                <a:latin typeface="微軟正黑體" pitchFamily="34" charset="-120"/>
                <a:ea typeface="微軟正黑體" pitchFamily="34" charset="-120"/>
              </a:rPr>
              <a:t>/</a:t>
            </a:r>
            <a:r>
              <a:rPr kumimoji="0" lang="zh-TW" altLang="en-US" sz="2000">
                <a:solidFill>
                  <a:srgbClr val="FFFFFF"/>
                </a:solidFill>
                <a:latin typeface="微軟正黑體" pitchFamily="34" charset="-120"/>
                <a:ea typeface="微軟正黑體" pitchFamily="34" charset="-120"/>
              </a:rPr>
              <a:t>聽</a:t>
            </a:r>
            <a:r>
              <a:rPr kumimoji="0" lang="en-US" altLang="zh-TW" sz="2000">
                <a:solidFill>
                  <a:srgbClr val="FFFFFF"/>
                </a:solidFill>
                <a:latin typeface="微軟正黑體" pitchFamily="34" charset="-120"/>
                <a:ea typeface="微軟正黑體" pitchFamily="34" charset="-120"/>
              </a:rPr>
              <a:t>35</a:t>
            </a:r>
            <a:r>
              <a:rPr kumimoji="0" lang="zh-TW" altLang="en-US" sz="2000">
                <a:solidFill>
                  <a:srgbClr val="FFFFFF"/>
                </a:solidFill>
                <a:latin typeface="微軟正黑體" pitchFamily="34" charset="-120"/>
                <a:ea typeface="微軟正黑體" pitchFamily="34" charset="-120"/>
              </a:rPr>
              <a:t>秒</a:t>
            </a:r>
            <a:endParaRPr kumimoji="0" lang="en-US" altLang="zh-TW" sz="2000">
              <a:solidFill>
                <a:srgbClr val="FFFFFF"/>
              </a:solidFill>
              <a:latin typeface="微軟正黑體" pitchFamily="34" charset="-120"/>
              <a:ea typeface="微軟正黑體" pitchFamily="34" charset="-120"/>
            </a:endParaRPr>
          </a:p>
          <a:p>
            <a:r>
              <a:rPr kumimoji="0" lang="zh-TW" altLang="en-US" sz="2000">
                <a:solidFill>
                  <a:srgbClr val="FFFFFF"/>
                </a:solidFill>
                <a:latin typeface="微軟正黑體" pitchFamily="34" charset="-120"/>
                <a:ea typeface="微軟正黑體" pitchFamily="34" charset="-120"/>
              </a:rPr>
              <a:t>對方講話語氣不善</a:t>
            </a:r>
            <a:endParaRPr kumimoji="0" lang="en-US" altLang="zh-TW" sz="2000">
              <a:solidFill>
                <a:srgbClr val="FFFFFF"/>
              </a:solidFill>
              <a:latin typeface="微軟正黑體" pitchFamily="34" charset="-120"/>
              <a:ea typeface="微軟正黑體" pitchFamily="34" charset="-120"/>
            </a:endParaRPr>
          </a:p>
          <a:p>
            <a:r>
              <a:rPr kumimoji="0" lang="en-US" altLang="zh-TW" sz="2000">
                <a:solidFill>
                  <a:srgbClr val="FFFFFF"/>
                </a:solidFill>
                <a:latin typeface="微軟正黑體" pitchFamily="34" charset="-120"/>
                <a:ea typeface="微軟正黑體" pitchFamily="34" charset="-120"/>
              </a:rPr>
              <a:t>/14</a:t>
            </a:r>
            <a:r>
              <a:rPr kumimoji="0" lang="zh-TW" altLang="en-US" sz="2000">
                <a:solidFill>
                  <a:srgbClr val="FFFFFF"/>
                </a:solidFill>
                <a:latin typeface="微軟正黑體" pitchFamily="34" charset="-120"/>
                <a:ea typeface="微軟正黑體" pitchFamily="34" charset="-120"/>
              </a:rPr>
              <a:t>秒</a:t>
            </a:r>
            <a:r>
              <a:rPr kumimoji="0" lang="en-US" altLang="zh-TW" sz="2000">
                <a:solidFill>
                  <a:srgbClr val="FFFFFF"/>
                </a:solidFill>
                <a:latin typeface="微軟正黑體" pitchFamily="34" charset="-120"/>
                <a:ea typeface="微軟正黑體" pitchFamily="34" charset="-120"/>
              </a:rPr>
              <a:t>/38</a:t>
            </a:r>
            <a:r>
              <a:rPr kumimoji="0" lang="zh-TW" altLang="en-US" sz="2000">
                <a:solidFill>
                  <a:srgbClr val="FFFFFF"/>
                </a:solidFill>
                <a:latin typeface="微軟正黑體" pitchFamily="34" charset="-120"/>
                <a:ea typeface="微軟正黑體" pitchFamily="34" charset="-120"/>
              </a:rPr>
              <a:t>秒</a:t>
            </a:r>
            <a:r>
              <a:rPr kumimoji="0" lang="en-US" altLang="zh-TW" sz="2000">
                <a:solidFill>
                  <a:srgbClr val="FFFFFF"/>
                </a:solidFill>
                <a:latin typeface="微軟正黑體" pitchFamily="34" charset="-120"/>
                <a:ea typeface="微軟正黑體" pitchFamily="34" charset="-120"/>
              </a:rPr>
              <a:t>/</a:t>
            </a:r>
            <a:r>
              <a:rPr kumimoji="0" lang="zh-TW" altLang="en-US" sz="2000">
                <a:solidFill>
                  <a:srgbClr val="FFFFFF"/>
                </a:solidFill>
                <a:latin typeface="微軟正黑體" pitchFamily="34" charset="-120"/>
                <a:ea typeface="微軟正黑體" pitchFamily="34" charset="-120"/>
              </a:rPr>
              <a:t>聽</a:t>
            </a:r>
            <a:r>
              <a:rPr kumimoji="0" lang="en-US" altLang="zh-TW" sz="2000">
                <a:solidFill>
                  <a:srgbClr val="FFFFFF"/>
                </a:solidFill>
                <a:latin typeface="微軟正黑體" pitchFamily="34" charset="-120"/>
                <a:ea typeface="微軟正黑體" pitchFamily="34" charset="-120"/>
              </a:rPr>
              <a:t>5</a:t>
            </a:r>
            <a:r>
              <a:rPr kumimoji="0" lang="zh-TW" altLang="en-US" sz="2000">
                <a:solidFill>
                  <a:srgbClr val="FFFFFF"/>
                </a:solidFill>
                <a:latin typeface="微軟正黑體" pitchFamily="34" charset="-120"/>
                <a:ea typeface="微軟正黑體" pitchFamily="34" charset="-120"/>
              </a:rPr>
              <a:t>分</a:t>
            </a:r>
            <a:r>
              <a:rPr kumimoji="0" lang="en-US" altLang="zh-TW" sz="2000">
                <a:solidFill>
                  <a:srgbClr val="FFFFFF"/>
                </a:solidFill>
                <a:latin typeface="微軟正黑體" pitchFamily="34" charset="-120"/>
                <a:ea typeface="微軟正黑體" pitchFamily="34" charset="-120"/>
              </a:rPr>
              <a:t>39</a:t>
            </a:r>
            <a:r>
              <a:rPr kumimoji="0" lang="zh-TW" altLang="en-US" sz="2000">
                <a:solidFill>
                  <a:srgbClr val="FFFFFF"/>
                </a:solidFill>
                <a:latin typeface="微軟正黑體" pitchFamily="34" charset="-120"/>
                <a:ea typeface="微軟正黑體" pitchFamily="34" charset="-120"/>
              </a:rPr>
              <a:t>秒明真相</a:t>
            </a:r>
            <a:endParaRPr kumimoji="0" lang="en-US" altLang="zh-TW" sz="2000">
              <a:solidFill>
                <a:srgbClr val="FFFFFF"/>
              </a:solidFill>
              <a:latin typeface="微軟正黑體" pitchFamily="34" charset="-120"/>
              <a:ea typeface="微軟正黑體" pitchFamily="34" charset="-120"/>
            </a:endParaRPr>
          </a:p>
          <a:p>
            <a:r>
              <a:rPr kumimoji="0" lang="zh-TW" altLang="en-US" sz="2000" b="1">
                <a:solidFill>
                  <a:srgbClr val="FFFF00"/>
                </a:solidFill>
                <a:latin typeface="微軟正黑體" pitchFamily="34" charset="-120"/>
                <a:ea typeface="微軟正黑體" pitchFamily="34" charset="-120"/>
              </a:rPr>
              <a:t>真名退黨</a:t>
            </a:r>
            <a:r>
              <a:rPr kumimoji="0" lang="zh-TW" altLang="en-US" sz="2000">
                <a:solidFill>
                  <a:srgbClr val="FFFFFF"/>
                </a:solidFill>
                <a:latin typeface="微軟正黑體" pitchFamily="34" charset="-120"/>
                <a:ea typeface="微軟正黑體" pitchFamily="34" charset="-120"/>
              </a:rPr>
              <a:t>記下微信號   </a:t>
            </a:r>
            <a:endParaRPr kumimoji="0" lang="en-US" altLang="zh-TW" sz="2000">
              <a:solidFill>
                <a:srgbClr val="FFFFFF"/>
              </a:solidFill>
              <a:latin typeface="微軟正黑體" pitchFamily="34" charset="-120"/>
              <a:ea typeface="微軟正黑體" pitchFamily="34" charset="-120"/>
            </a:endParaRPr>
          </a:p>
          <a:p>
            <a:r>
              <a:rPr kumimoji="0" lang="zh-TW" altLang="en-US" sz="2000">
                <a:solidFill>
                  <a:srgbClr val="FFFFFF"/>
                </a:solidFill>
                <a:latin typeface="微軟正黑體" pitchFamily="34" charset="-120"/>
                <a:ea typeface="微軟正黑體" pitchFamily="34" charset="-120"/>
              </a:rPr>
              <a:t>勸善</a:t>
            </a:r>
            <a:r>
              <a:rPr kumimoji="0" lang="zh-TW" altLang="en-US" sz="2000" b="1">
                <a:solidFill>
                  <a:srgbClr val="FFFF00"/>
                </a:solidFill>
                <a:latin typeface="微軟正黑體" pitchFamily="34" charset="-120"/>
                <a:ea typeface="微軟正黑體" pitchFamily="34" charset="-120"/>
              </a:rPr>
              <a:t>要她一定保護好當地的法功學員</a:t>
            </a:r>
            <a:endParaRPr kumimoji="0" lang="en-US" altLang="zh-TW" sz="2000" b="1">
              <a:solidFill>
                <a:srgbClr val="FFFF00"/>
              </a:solidFill>
              <a:latin typeface="微軟正黑體" pitchFamily="34" charset="-120"/>
              <a:ea typeface="微軟正黑體" pitchFamily="34" charset="-120"/>
            </a:endParaRPr>
          </a:p>
          <a:p>
            <a:r>
              <a:rPr kumimoji="0" lang="zh-TW" altLang="en-US" sz="2000" b="1">
                <a:solidFill>
                  <a:srgbClr val="FFFF00"/>
                </a:solidFill>
                <a:latin typeface="微軟正黑體" pitchFamily="34" charset="-120"/>
                <a:ea typeface="微軟正黑體" pitchFamily="34" charset="-120"/>
              </a:rPr>
              <a:t>她說好</a:t>
            </a:r>
          </a:p>
        </p:txBody>
      </p:sp>
      <p:sp>
        <p:nvSpPr>
          <p:cNvPr id="15366" name="矩形 6"/>
          <p:cNvSpPr>
            <a:spLocks noChangeArrowheads="1"/>
          </p:cNvSpPr>
          <p:nvPr/>
        </p:nvSpPr>
        <p:spPr bwMode="auto">
          <a:xfrm>
            <a:off x="90488" y="2924175"/>
            <a:ext cx="4210050" cy="1311275"/>
          </a:xfrm>
          <a:prstGeom prst="rect">
            <a:avLst/>
          </a:prstGeom>
          <a:noFill/>
          <a:ln w="9525">
            <a:noFill/>
            <a:miter lim="800000"/>
            <a:headEnd/>
            <a:tailEnd/>
          </a:ln>
        </p:spPr>
        <p:txBody>
          <a:bodyPr>
            <a:spAutoFit/>
          </a:bodyPr>
          <a:lstStyle/>
          <a:p>
            <a:r>
              <a:rPr kumimoji="0" lang="zh-TW" altLang="en-US" sz="2000" b="1">
                <a:solidFill>
                  <a:srgbClr val="FFFFFF"/>
                </a:solidFill>
                <a:latin typeface="微軟正黑體" pitchFamily="34" charset="-120"/>
                <a:ea typeface="微軟正黑體" pitchFamily="34" charset="-120"/>
              </a:rPr>
              <a:t>山東省 </a:t>
            </a:r>
            <a:r>
              <a:rPr kumimoji="0" lang="en-US" altLang="zh-TW" sz="2000" b="1">
                <a:solidFill>
                  <a:srgbClr val="FFFFFF"/>
                </a:solidFill>
                <a:latin typeface="微軟正黑體" pitchFamily="34" charset="-120"/>
                <a:ea typeface="微軟正黑體" pitchFamily="34" charset="-120"/>
              </a:rPr>
              <a:t>XX</a:t>
            </a:r>
            <a:r>
              <a:rPr kumimoji="0" lang="zh-TW" altLang="en-US" sz="2000" b="1">
                <a:solidFill>
                  <a:srgbClr val="FFFFFF"/>
                </a:solidFill>
                <a:latin typeface="微軟正黑體" pitchFamily="34" charset="-120"/>
                <a:ea typeface="微軟正黑體" pitchFamily="34" charset="-120"/>
              </a:rPr>
              <a:t>單位</a:t>
            </a:r>
            <a:endParaRPr kumimoji="0" lang="en-US" altLang="zh-TW" sz="2000" b="1">
              <a:solidFill>
                <a:srgbClr val="FFFFFF"/>
              </a:solidFill>
              <a:latin typeface="微軟正黑體" pitchFamily="34" charset="-120"/>
              <a:ea typeface="微軟正黑體" pitchFamily="34" charset="-120"/>
            </a:endParaRPr>
          </a:p>
          <a:p>
            <a:r>
              <a:rPr kumimoji="0" lang="zh-TW" altLang="en-US" sz="2000" b="1">
                <a:solidFill>
                  <a:srgbClr val="FFFFFF"/>
                </a:solidFill>
                <a:latin typeface="微軟正黑體" pitchFamily="34" charset="-120"/>
                <a:ea typeface="微軟正黑體" pitchFamily="34" charset="-120"/>
              </a:rPr>
              <a:t>接聽</a:t>
            </a:r>
            <a:r>
              <a:rPr kumimoji="0" lang="en-US" altLang="zh-TW" sz="2000" b="1">
                <a:solidFill>
                  <a:srgbClr val="FFFFFF"/>
                </a:solidFill>
                <a:latin typeface="微軟正黑體" pitchFamily="34" charset="-120"/>
                <a:ea typeface="微軟正黑體" pitchFamily="34" charset="-120"/>
              </a:rPr>
              <a:t>2.47</a:t>
            </a:r>
            <a:r>
              <a:rPr kumimoji="0" lang="zh-TW" altLang="en-US" sz="2000" b="1">
                <a:solidFill>
                  <a:srgbClr val="FFFFFF"/>
                </a:solidFill>
                <a:latin typeface="微軟正黑體" pitchFamily="34" charset="-120"/>
                <a:ea typeface="微軟正黑體" pitchFamily="34" charset="-120"/>
              </a:rPr>
              <a:t>分鐘   明真相 </a:t>
            </a:r>
            <a:endParaRPr kumimoji="0" lang="en-US" altLang="zh-TW" sz="2000" b="1">
              <a:solidFill>
                <a:srgbClr val="FFFFFF"/>
              </a:solidFill>
              <a:latin typeface="微軟正黑體" pitchFamily="34" charset="-120"/>
              <a:ea typeface="微軟正黑體" pitchFamily="34" charset="-120"/>
            </a:endParaRPr>
          </a:p>
          <a:p>
            <a:r>
              <a:rPr kumimoji="0" lang="zh-TW" altLang="en-US" sz="2000" b="1">
                <a:solidFill>
                  <a:srgbClr val="FFFF00"/>
                </a:solidFill>
                <a:latin typeface="微軟正黑體" pitchFamily="34" charset="-120"/>
                <a:ea typeface="微軟正黑體" pitchFamily="34" charset="-120"/>
              </a:rPr>
              <a:t>請他轉告領導拆除電子螢幕上</a:t>
            </a:r>
            <a:endParaRPr kumimoji="0" lang="en-US" altLang="zh-TW" sz="2000" b="1">
              <a:solidFill>
                <a:srgbClr val="FFFF00"/>
              </a:solidFill>
              <a:latin typeface="微軟正黑體" pitchFamily="34" charset="-120"/>
              <a:ea typeface="微軟正黑體" pitchFamily="34" charset="-120"/>
            </a:endParaRPr>
          </a:p>
          <a:p>
            <a:r>
              <a:rPr kumimoji="0" lang="zh-TW" altLang="en-US" sz="2000" b="1">
                <a:solidFill>
                  <a:srgbClr val="FFFF00"/>
                </a:solidFill>
                <a:latin typeface="微軟正黑體" pitchFamily="34" charset="-120"/>
                <a:ea typeface="微軟正黑體" pitchFamily="34" charset="-120"/>
              </a:rPr>
              <a:t>污蔑大法的邪惡標語   說好的 </a:t>
            </a:r>
            <a:r>
              <a:rPr kumimoji="0" lang="en-US" altLang="zh-TW" sz="2000" b="1">
                <a:solidFill>
                  <a:srgbClr val="FFFF00"/>
                </a:solidFill>
                <a:latin typeface="微軟正黑體" pitchFamily="34" charset="-120"/>
                <a:ea typeface="微軟正黑體" pitchFamily="34" charset="-120"/>
              </a:rPr>
              <a:t>...</a:t>
            </a:r>
            <a:r>
              <a:rPr kumimoji="0" lang="zh-TW" altLang="en-US" sz="2000" b="1">
                <a:solidFill>
                  <a:srgbClr val="FFFF00"/>
                </a:solidFill>
                <a:latin typeface="微軟正黑體" pitchFamily="34" charset="-120"/>
                <a:ea typeface="微軟正黑體" pitchFamily="34" charset="-120"/>
              </a:rPr>
              <a:t>退黨</a:t>
            </a:r>
            <a:endParaRPr kumimoji="0" lang="en-US" altLang="zh-TW" sz="2000" b="1">
              <a:solidFill>
                <a:srgbClr val="FFFF00"/>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矩形 2"/>
          <p:cNvSpPr>
            <a:spLocks noChangeArrowheads="1"/>
          </p:cNvSpPr>
          <p:nvPr/>
        </p:nvSpPr>
        <p:spPr bwMode="auto">
          <a:xfrm>
            <a:off x="-4645025" y="107950"/>
            <a:ext cx="3263900" cy="584200"/>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5. </a:t>
            </a:r>
            <a:r>
              <a:rPr kumimoji="0" lang="zh-TW" altLang="en-US" sz="3200" b="1">
                <a:latin typeface="微軟正黑體" pitchFamily="34" charset="-120"/>
                <a:ea typeface="微軟正黑體" pitchFamily="34" charset="-120"/>
              </a:rPr>
              <a:t>山東專案</a:t>
            </a:r>
            <a:endParaRPr kumimoji="0" lang="en-US" altLang="zh-TW" sz="3200" b="1">
              <a:latin typeface="微軟正黑體" pitchFamily="34" charset="-120"/>
              <a:ea typeface="微軟正黑體" pitchFamily="34" charset="-120"/>
            </a:endParaRPr>
          </a:p>
        </p:txBody>
      </p:sp>
      <p:sp>
        <p:nvSpPr>
          <p:cNvPr id="5" name="矩形 4"/>
          <p:cNvSpPr/>
          <p:nvPr/>
        </p:nvSpPr>
        <p:spPr>
          <a:xfrm>
            <a:off x="142875" y="5253038"/>
            <a:ext cx="8967788" cy="1323975"/>
          </a:xfrm>
          <a:prstGeom prst="rect">
            <a:avLst/>
          </a:prstGeom>
          <a:ln w="19050">
            <a:solidFill>
              <a:schemeClr val="accent6">
                <a:lumMod val="75000"/>
              </a:schemeClr>
            </a:solidFill>
          </a:ln>
        </p:spPr>
        <p:txBody>
          <a:bodyPr>
            <a:spAutoFit/>
          </a:bodyPr>
          <a:lstStyle/>
          <a:p>
            <a:pPr fontAlgn="auto">
              <a:spcBef>
                <a:spcPts val="0"/>
              </a:spcBef>
              <a:spcAft>
                <a:spcPts val="0"/>
              </a:spcAft>
              <a:defRPr/>
            </a:pPr>
            <a:r>
              <a:rPr kumimoji="0" lang="zh-TW" altLang="en-US" sz="2000" dirty="0">
                <a:solidFill>
                  <a:prstClr val="black"/>
                </a:solidFill>
                <a:latin typeface="微軟正黑體" panose="020B0604030504040204" pitchFamily="34" charset="-120"/>
                <a:ea typeface="微軟正黑體" panose="020B0604030504040204" pitchFamily="34" charset="-120"/>
              </a:rPr>
              <a:t>截至</a:t>
            </a:r>
            <a:r>
              <a:rPr kumimoji="0" lang="en-US" altLang="zh-TW" sz="2000" dirty="0">
                <a:solidFill>
                  <a:prstClr val="black"/>
                </a:solidFill>
                <a:latin typeface="微軟正黑體" panose="020B0604030504040204" pitchFamily="34" charset="-120"/>
                <a:ea typeface="微軟正黑體" panose="020B0604030504040204" pitchFamily="34" charset="-120"/>
              </a:rPr>
              <a:t>2014</a:t>
            </a:r>
            <a:r>
              <a:rPr kumimoji="0" lang="zh-TW" altLang="en-US" sz="2000" dirty="0">
                <a:solidFill>
                  <a:prstClr val="black"/>
                </a:solidFill>
                <a:latin typeface="微軟正黑體" panose="020B0604030504040204" pitchFamily="34" charset="-120"/>
                <a:ea typeface="微軟正黑體" panose="020B0604030504040204" pitchFamily="34" charset="-120"/>
              </a:rPr>
              <a:t>年底，追查國際公佈了</a:t>
            </a:r>
            <a:r>
              <a:rPr kumimoji="0" lang="zh-TW" altLang="en-US" sz="2000" b="1" dirty="0">
                <a:solidFill>
                  <a:srgbClr val="C00000"/>
                </a:solidFill>
                <a:latin typeface="微軟正黑體" panose="020B0604030504040204" pitchFamily="34" charset="-120"/>
                <a:ea typeface="微軟正黑體" panose="020B0604030504040204" pitchFamily="34" charset="-120"/>
              </a:rPr>
              <a:t>浙江省</a:t>
            </a:r>
            <a:r>
              <a:rPr kumimoji="0" lang="zh-TW" altLang="en-US" sz="2000" dirty="0">
                <a:solidFill>
                  <a:prstClr val="black"/>
                </a:solidFill>
                <a:latin typeface="微軟正黑體" panose="020B0604030504040204" pitchFamily="34" charset="-120"/>
                <a:ea typeface="微軟正黑體" panose="020B0604030504040204" pitchFamily="34" charset="-120"/>
              </a:rPr>
              <a:t>涉嫌參與活摘法輪功學員器官的</a:t>
            </a:r>
            <a:endParaRPr kumimoji="0" lang="en-US" altLang="zh-TW" sz="2000" dirty="0">
              <a:solidFill>
                <a:prstClr val="black"/>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b="1" dirty="0">
                <a:solidFill>
                  <a:srgbClr val="C00000"/>
                </a:solidFill>
                <a:latin typeface="微軟正黑體" panose="020B0604030504040204" pitchFamily="34" charset="-120"/>
                <a:ea typeface="微軟正黑體" panose="020B0604030504040204" pitchFamily="34" charset="-120"/>
              </a:rPr>
              <a:t>46</a:t>
            </a:r>
            <a:r>
              <a:rPr kumimoji="0" lang="zh-TW" altLang="en-US" sz="2000" b="1" dirty="0">
                <a:solidFill>
                  <a:srgbClr val="C00000"/>
                </a:solidFill>
                <a:latin typeface="微軟正黑體" panose="020B0604030504040204" pitchFamily="34" charset="-120"/>
                <a:ea typeface="微軟正黑體" panose="020B0604030504040204" pitchFamily="34" charset="-120"/>
              </a:rPr>
              <a:t>家</a:t>
            </a:r>
            <a:r>
              <a:rPr kumimoji="0" lang="zh-TW" altLang="en-US" sz="2000" dirty="0">
                <a:solidFill>
                  <a:prstClr val="black"/>
                </a:solidFill>
                <a:latin typeface="微軟正黑體" panose="020B0604030504040204" pitchFamily="34" charset="-120"/>
                <a:ea typeface="微軟正黑體" panose="020B0604030504040204" pitchFamily="34" charset="-120"/>
              </a:rPr>
              <a:t>醫院、</a:t>
            </a:r>
            <a:r>
              <a:rPr kumimoji="0" lang="en-US" altLang="zh-TW" sz="2000" b="1" dirty="0">
                <a:solidFill>
                  <a:srgbClr val="C00000"/>
                </a:solidFill>
                <a:latin typeface="微軟正黑體" panose="020B0604030504040204" pitchFamily="34" charset="-120"/>
                <a:ea typeface="微軟正黑體" panose="020B0604030504040204" pitchFamily="34" charset="-120"/>
              </a:rPr>
              <a:t>497</a:t>
            </a:r>
            <a:r>
              <a:rPr kumimoji="0" lang="zh-TW" altLang="en-US" sz="2000" b="1" dirty="0">
                <a:solidFill>
                  <a:srgbClr val="C00000"/>
                </a:solidFill>
                <a:latin typeface="微軟正黑體" panose="020B0604030504040204" pitchFamily="34" charset="-120"/>
                <a:ea typeface="微軟正黑體" panose="020B0604030504040204" pitchFamily="34" charset="-120"/>
              </a:rPr>
              <a:t>名</a:t>
            </a:r>
            <a:r>
              <a:rPr kumimoji="0" lang="zh-TW" altLang="en-US" sz="2000" dirty="0">
                <a:solidFill>
                  <a:prstClr val="black"/>
                </a:solidFill>
                <a:latin typeface="微軟正黑體" panose="020B0604030504040204" pitchFamily="34" charset="-120"/>
                <a:ea typeface="微軟正黑體" panose="020B0604030504040204" pitchFamily="34" charset="-120"/>
              </a:rPr>
              <a:t>醫務人員名單，並將他們立案追查。</a:t>
            </a:r>
          </a:p>
          <a:p>
            <a:pPr fontAlgn="auto">
              <a:spcBef>
                <a:spcPts val="0"/>
              </a:spcBef>
              <a:spcAft>
                <a:spcPts val="0"/>
              </a:spcAft>
              <a:defRPr/>
            </a:pPr>
            <a:r>
              <a:rPr kumimoji="0" lang="zh-TW" altLang="en-US" sz="2000" dirty="0">
                <a:solidFill>
                  <a:prstClr val="black"/>
                </a:solidFill>
                <a:latin typeface="微軟正黑體" panose="020B0604030504040204" pitchFamily="34" charset="-120"/>
                <a:ea typeface="微軟正黑體" panose="020B0604030504040204" pitchFamily="34" charset="-120"/>
              </a:rPr>
              <a:t>像</a:t>
            </a:r>
            <a:r>
              <a:rPr kumimoji="0" lang="zh-TW" altLang="en-US" sz="2000" b="1" dirty="0">
                <a:solidFill>
                  <a:srgbClr val="C00000"/>
                </a:solidFill>
                <a:latin typeface="微軟正黑體" panose="020B0604030504040204" pitchFamily="34" charset="-120"/>
                <a:ea typeface="微軟正黑體" panose="020B0604030504040204" pitchFamily="34" charset="-120"/>
              </a:rPr>
              <a:t>杭州市</a:t>
            </a:r>
            <a:r>
              <a:rPr kumimoji="0" lang="zh-TW" altLang="en-US" sz="2000" dirty="0">
                <a:solidFill>
                  <a:prstClr val="black"/>
                </a:solidFill>
                <a:latin typeface="微軟正黑體" panose="020B0604030504040204" pitchFamily="34" charset="-120"/>
                <a:ea typeface="微軟正黑體" panose="020B0604030504040204" pitchFamily="34" charset="-120"/>
              </a:rPr>
              <a:t>的</a:t>
            </a:r>
            <a:r>
              <a:rPr kumimoji="0" lang="zh-CN" altLang="en-US" sz="2000" b="1" dirty="0">
                <a:solidFill>
                  <a:srgbClr val="0070C0"/>
                </a:solidFill>
                <a:latin typeface="微軟正黑體" panose="020B0604030504040204" pitchFamily="34" charset="-120"/>
                <a:ea typeface="微軟正黑體" panose="020B0604030504040204" pitchFamily="34" charset="-120"/>
              </a:rPr>
              <a:t>省立同德醫院</a:t>
            </a:r>
            <a:r>
              <a:rPr kumimoji="0" lang="zh-TW" altLang="en-US" sz="2000" b="1" dirty="0">
                <a:solidFill>
                  <a:srgbClr val="0070C0"/>
                </a:solidFill>
                <a:latin typeface="微軟正黑體" panose="020B0604030504040204" pitchFamily="34" charset="-120"/>
                <a:ea typeface="微軟正黑體" panose="020B0604030504040204" pitchFamily="34" charset="-120"/>
              </a:rPr>
              <a:t>、</a:t>
            </a:r>
            <a:r>
              <a:rPr kumimoji="0" lang="zh-CN" altLang="en-US" sz="2000" b="1" dirty="0">
                <a:solidFill>
                  <a:srgbClr val="0070C0"/>
                </a:solidFill>
                <a:latin typeface="微軟正黑體" panose="020B0604030504040204" pitchFamily="34" charset="-120"/>
                <a:ea typeface="微軟正黑體" panose="020B0604030504040204" pitchFamily="34" charset="-120"/>
              </a:rPr>
              <a:t>杭州市第一人民醫院</a:t>
            </a:r>
            <a:r>
              <a:rPr kumimoji="0" lang="zh-TW" altLang="en-US" sz="2000" dirty="0">
                <a:latin typeface="+mn-lt"/>
                <a:ea typeface="+mn-ea"/>
              </a:rPr>
              <a:t>等</a:t>
            </a:r>
            <a:r>
              <a:rPr kumimoji="0" lang="zh-TW" altLang="en-US" sz="2000" dirty="0">
                <a:solidFill>
                  <a:prstClr val="black"/>
                </a:solidFill>
                <a:latin typeface="微軟正黑體" panose="020B0604030504040204" pitchFamily="34" charset="-120"/>
                <a:ea typeface="微軟正黑體" panose="020B0604030504040204" pitchFamily="34" charset="-120"/>
              </a:rPr>
              <a:t>都被國際曝光在參與活體摘取法輪功學員的人體器官</a:t>
            </a:r>
            <a:r>
              <a:rPr kumimoji="0" lang="en-US" altLang="zh-TW" sz="2000" dirty="0">
                <a:solidFill>
                  <a:prstClr val="black"/>
                </a:solidFill>
                <a:latin typeface="微軟正黑體" panose="020B0604030504040204" pitchFamily="34" charset="-120"/>
                <a:ea typeface="微軟正黑體" panose="020B0604030504040204" pitchFamily="34" charset="-120"/>
              </a:rPr>
              <a:t>….</a:t>
            </a:r>
            <a:r>
              <a:rPr kumimoji="0" lang="zh-TW" altLang="en-US" sz="2000" dirty="0">
                <a:solidFill>
                  <a:prstClr val="black"/>
                </a:solidFill>
                <a:latin typeface="微軟正黑體" panose="020B0604030504040204" pitchFamily="34" charset="-120"/>
                <a:ea typeface="微軟正黑體" panose="020B0604030504040204" pitchFamily="34" charset="-120"/>
              </a:rPr>
              <a:t>這些參與活摘的醫院和醫護人員都被立案追查了</a:t>
            </a:r>
            <a:r>
              <a:rPr kumimoji="0" lang="en-US" altLang="zh-TW" sz="2000" dirty="0">
                <a:solidFill>
                  <a:prstClr val="black"/>
                </a:solidFill>
                <a:latin typeface="微軟正黑體" panose="020B0604030504040204" pitchFamily="34" charset="-120"/>
                <a:ea typeface="微軟正黑體" panose="020B0604030504040204" pitchFamily="34" charset="-120"/>
              </a:rPr>
              <a:t>….</a:t>
            </a:r>
          </a:p>
        </p:txBody>
      </p:sp>
      <p:sp>
        <p:nvSpPr>
          <p:cNvPr id="14" name="矩形 13"/>
          <p:cNvSpPr/>
          <p:nvPr/>
        </p:nvSpPr>
        <p:spPr>
          <a:xfrm>
            <a:off x="3924300" y="1141413"/>
            <a:ext cx="5122863" cy="3427412"/>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grpSp>
        <p:nvGrpSpPr>
          <p:cNvPr id="40964" name="群組 17"/>
          <p:cNvGrpSpPr>
            <a:grpSpLocks/>
          </p:cNvGrpSpPr>
          <p:nvPr/>
        </p:nvGrpSpPr>
        <p:grpSpPr bwMode="auto">
          <a:xfrm>
            <a:off x="19050" y="0"/>
            <a:ext cx="9144000" cy="1052513"/>
            <a:chOff x="0" y="-1"/>
            <a:chExt cx="9144000" cy="1052737"/>
          </a:xfrm>
        </p:grpSpPr>
        <p:pic>
          <p:nvPicPr>
            <p:cNvPr id="40981" name="Picture 4" descr="「活摘器官」的圖片搜尋結果"/>
            <p:cNvPicPr>
              <a:picLocks noChangeAspect="1" noChangeArrowheads="1"/>
            </p:cNvPicPr>
            <p:nvPr/>
          </p:nvPicPr>
          <p:blipFill>
            <a:blip r:embed="rId2"/>
            <a:srcRect t="27016" r="42154"/>
            <a:stretch>
              <a:fillRect/>
            </a:stretch>
          </p:blipFill>
          <p:spPr bwMode="auto">
            <a:xfrm>
              <a:off x="8014570" y="0"/>
              <a:ext cx="1129430" cy="1052736"/>
            </a:xfrm>
            <a:prstGeom prst="rect">
              <a:avLst/>
            </a:prstGeom>
            <a:noFill/>
            <a:ln w="9525">
              <a:noFill/>
              <a:miter lim="800000"/>
              <a:headEnd/>
              <a:tailEnd/>
            </a:ln>
          </p:spPr>
        </p:pic>
        <p:sp>
          <p:nvSpPr>
            <p:cNvPr id="20" name="矩形 19"/>
            <p:cNvSpPr/>
            <p:nvPr/>
          </p:nvSpPr>
          <p:spPr>
            <a:xfrm>
              <a:off x="0" y="-1"/>
              <a:ext cx="8015288"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kumimoji="0" lang="zh-TW" altLang="en-US" sz="3200" b="1">
                  <a:solidFill>
                    <a:schemeClr val="bg1"/>
                  </a:solidFill>
                  <a:latin typeface="微軟正黑體" pitchFamily="34" charset="-120"/>
                  <a:ea typeface="微軟正黑體" pitchFamily="34" charset="-120"/>
                </a:rPr>
                <a:t>  </a:t>
              </a:r>
              <a:r>
                <a:rPr kumimoji="0" lang="en-US" altLang="zh-TW" sz="3200" b="1">
                  <a:solidFill>
                    <a:schemeClr val="bg1"/>
                  </a:solidFill>
                  <a:latin typeface="微軟正黑體" pitchFamily="34" charset="-120"/>
                  <a:ea typeface="微軟正黑體" pitchFamily="34" charset="-120"/>
                </a:rPr>
                <a:t>11-2.</a:t>
              </a:r>
              <a:r>
                <a:rPr kumimoji="0" lang="zh-TW" altLang="en-US" sz="3200" b="1">
                  <a:solidFill>
                    <a:schemeClr val="bg1"/>
                  </a:solidFill>
                  <a:latin typeface="微軟正黑體" pitchFamily="34" charset="-120"/>
                  <a:ea typeface="微軟正黑體" pitchFamily="34" charset="-120"/>
                </a:rPr>
                <a:t> 杭州市</a:t>
              </a:r>
              <a:r>
                <a:rPr kumimoji="0" lang="en-US" altLang="zh-TW" sz="3200" b="1">
                  <a:solidFill>
                    <a:schemeClr val="bg1"/>
                  </a:solidFill>
                  <a:latin typeface="微軟正黑體" pitchFamily="34" charset="-120"/>
                  <a:ea typeface="微軟正黑體" pitchFamily="34" charset="-120"/>
                </a:rPr>
                <a:t>-</a:t>
              </a:r>
              <a:r>
                <a:rPr kumimoji="0" lang="zh-TW" altLang="en-US" sz="3200" b="1">
                  <a:solidFill>
                    <a:schemeClr val="bg1"/>
                  </a:solidFill>
                  <a:latin typeface="微軟正黑體" pitchFamily="34" charset="-120"/>
                  <a:ea typeface="微軟正黑體" pitchFamily="34" charset="-120"/>
                </a:rPr>
                <a:t>涉嫌活摘器官醫院名單</a:t>
              </a:r>
            </a:p>
          </p:txBody>
        </p:sp>
      </p:grpSp>
      <p:sp>
        <p:nvSpPr>
          <p:cNvPr id="40965" name="矩形 3"/>
          <p:cNvSpPr>
            <a:spLocks noChangeArrowheads="1"/>
          </p:cNvSpPr>
          <p:nvPr/>
        </p:nvSpPr>
        <p:spPr bwMode="auto">
          <a:xfrm>
            <a:off x="107950" y="1141413"/>
            <a:ext cx="3919538" cy="2586037"/>
          </a:xfrm>
          <a:prstGeom prst="rect">
            <a:avLst/>
          </a:prstGeom>
          <a:noFill/>
          <a:ln w="9525">
            <a:noFill/>
            <a:miter lim="800000"/>
            <a:headEnd/>
            <a:tailEnd/>
          </a:ln>
        </p:spPr>
        <p:txBody>
          <a:bodyPr>
            <a:spAutoFit/>
          </a:bodyPr>
          <a:lstStyle/>
          <a:p>
            <a:r>
              <a:rPr kumimoji="0" lang="en-US" altLang="zh-CN">
                <a:ea typeface="宋体" pitchFamily="2" charset="-122"/>
                <a:hlinkClick r:id="rId3"/>
              </a:rPr>
              <a:t>8. </a:t>
            </a:r>
            <a:r>
              <a:rPr kumimoji="0" lang="zh-CN" altLang="en-US">
                <a:ea typeface="宋体" pitchFamily="2" charset="-122"/>
                <a:hlinkClick r:id="rId3"/>
              </a:rPr>
              <a:t>浙江省中西医结合医院</a:t>
            </a:r>
            <a:r>
              <a:rPr kumimoji="0" lang="en-US" altLang="zh-TW"/>
              <a:t>(</a:t>
            </a:r>
            <a:r>
              <a:rPr kumimoji="0" lang="zh-TW" altLang="en-US"/>
              <a:t>下城區</a:t>
            </a:r>
            <a:r>
              <a:rPr kumimoji="0" lang="en-US" altLang="zh-TW"/>
              <a:t>)</a:t>
            </a:r>
            <a:r>
              <a:rPr kumimoji="0" lang="zh-CN" altLang="en-US">
                <a:ea typeface="宋体" pitchFamily="2" charset="-122"/>
              </a:rPr>
              <a:t/>
            </a:r>
            <a:br>
              <a:rPr kumimoji="0" lang="zh-CN" altLang="en-US">
                <a:ea typeface="宋体" pitchFamily="2" charset="-122"/>
              </a:rPr>
            </a:br>
            <a:r>
              <a:rPr kumimoji="0" lang="en-US" altLang="zh-CN">
                <a:ea typeface="宋体" pitchFamily="2" charset="-122"/>
                <a:hlinkClick r:id="rId3"/>
              </a:rPr>
              <a:t>9. </a:t>
            </a:r>
            <a:r>
              <a:rPr kumimoji="0" lang="zh-CN" altLang="en-US">
                <a:ea typeface="宋体" pitchFamily="2" charset="-122"/>
                <a:hlinkClick r:id="rId3"/>
              </a:rPr>
              <a:t>杭州市中医院</a:t>
            </a:r>
            <a:r>
              <a:rPr kumimoji="0" lang="en-US" altLang="zh-TW"/>
              <a:t>(</a:t>
            </a:r>
            <a:r>
              <a:rPr kumimoji="0" lang="zh-TW" altLang="en-US"/>
              <a:t>西湖區</a:t>
            </a:r>
            <a:r>
              <a:rPr kumimoji="0" lang="en-US" altLang="zh-TW"/>
              <a:t>)</a:t>
            </a:r>
            <a:r>
              <a:rPr kumimoji="0" lang="zh-CN" altLang="en-US">
                <a:ea typeface="宋体" pitchFamily="2" charset="-122"/>
              </a:rPr>
              <a:t/>
            </a:r>
            <a:br>
              <a:rPr kumimoji="0" lang="zh-CN" altLang="en-US">
                <a:ea typeface="宋体" pitchFamily="2" charset="-122"/>
              </a:rPr>
            </a:br>
            <a:r>
              <a:rPr kumimoji="0" lang="en-US" altLang="zh-CN">
                <a:ea typeface="宋体" pitchFamily="2" charset="-122"/>
                <a:hlinkClick r:id="rId3"/>
              </a:rPr>
              <a:t>10. </a:t>
            </a:r>
            <a:r>
              <a:rPr kumimoji="0" lang="zh-CN" altLang="en-US">
                <a:ea typeface="宋体" pitchFamily="2" charset="-122"/>
                <a:hlinkClick r:id="rId3"/>
              </a:rPr>
              <a:t>建德市第一人民医院</a:t>
            </a:r>
            <a:r>
              <a:rPr kumimoji="0" lang="en-US" altLang="zh-TW"/>
              <a:t>(</a:t>
            </a:r>
            <a:r>
              <a:rPr kumimoji="0" lang="zh-TW" altLang="en-US"/>
              <a:t>建德市</a:t>
            </a:r>
            <a:r>
              <a:rPr kumimoji="0" lang="en-US" altLang="zh-TW"/>
              <a:t>)</a:t>
            </a:r>
            <a:r>
              <a:rPr kumimoji="0" lang="zh-CN" altLang="en-US">
                <a:ea typeface="宋体" pitchFamily="2" charset="-122"/>
              </a:rPr>
              <a:t/>
            </a:r>
            <a:br>
              <a:rPr kumimoji="0" lang="zh-CN" altLang="en-US">
                <a:ea typeface="宋体" pitchFamily="2" charset="-122"/>
              </a:rPr>
            </a:br>
            <a:r>
              <a:rPr kumimoji="0" lang="en-US" altLang="zh-CN">
                <a:ea typeface="宋体" pitchFamily="2" charset="-122"/>
                <a:hlinkClick r:id="rId3"/>
              </a:rPr>
              <a:t>11. </a:t>
            </a:r>
            <a:r>
              <a:rPr kumimoji="0" lang="zh-CN" altLang="en-US">
                <a:ea typeface="宋体" pitchFamily="2" charset="-122"/>
                <a:hlinkClick r:id="rId3"/>
              </a:rPr>
              <a:t>浙江大学医学院附属邵逸夫医院</a:t>
            </a:r>
            <a:endParaRPr kumimoji="0" lang="en-US" altLang="zh-CN">
              <a:ea typeface="宋体" pitchFamily="2" charset="-122"/>
            </a:endParaRPr>
          </a:p>
          <a:p>
            <a:r>
              <a:rPr kumimoji="0" lang="en-US" altLang="zh-TW"/>
              <a:t>(</a:t>
            </a:r>
            <a:r>
              <a:rPr kumimoji="0" lang="zh-TW" altLang="en-US"/>
              <a:t>江干區</a:t>
            </a:r>
            <a:r>
              <a:rPr kumimoji="0" lang="en-US" altLang="zh-TW"/>
              <a:t>)</a:t>
            </a:r>
            <a:r>
              <a:rPr kumimoji="0" lang="zh-CN" altLang="en-US">
                <a:ea typeface="宋体" pitchFamily="2" charset="-122"/>
              </a:rPr>
              <a:t/>
            </a:r>
            <a:br>
              <a:rPr kumimoji="0" lang="zh-CN" altLang="en-US">
                <a:ea typeface="宋体" pitchFamily="2" charset="-122"/>
              </a:rPr>
            </a:br>
            <a:r>
              <a:rPr kumimoji="0" lang="en-US" altLang="zh-CN">
                <a:ea typeface="宋体" pitchFamily="2" charset="-122"/>
                <a:hlinkClick r:id="rId3"/>
              </a:rPr>
              <a:t>12. </a:t>
            </a:r>
            <a:r>
              <a:rPr kumimoji="0" lang="zh-CN" altLang="en-US">
                <a:ea typeface="宋体" pitchFamily="2" charset="-122"/>
                <a:hlinkClick r:id="rId3"/>
              </a:rPr>
              <a:t>浙江省监狱中心医院</a:t>
            </a:r>
            <a:r>
              <a:rPr kumimoji="0" lang="en-US" altLang="zh-TW"/>
              <a:t>(</a:t>
            </a:r>
            <a:r>
              <a:rPr kumimoji="0" lang="zh-TW" altLang="en-US"/>
              <a:t>江干區</a:t>
            </a:r>
            <a:r>
              <a:rPr kumimoji="0" lang="en-US" altLang="zh-TW"/>
              <a:t>)</a:t>
            </a:r>
            <a:r>
              <a:rPr kumimoji="0" lang="zh-CN" altLang="en-US">
                <a:ea typeface="宋体" pitchFamily="2" charset="-122"/>
              </a:rPr>
              <a:t/>
            </a:r>
            <a:br>
              <a:rPr kumimoji="0" lang="zh-CN" altLang="en-US">
                <a:ea typeface="宋体" pitchFamily="2" charset="-122"/>
              </a:rPr>
            </a:br>
            <a:r>
              <a:rPr kumimoji="0" lang="en-US" altLang="zh-CN">
                <a:ea typeface="宋体" pitchFamily="2" charset="-122"/>
                <a:hlinkClick r:id="rId3"/>
              </a:rPr>
              <a:t>13. </a:t>
            </a:r>
            <a:r>
              <a:rPr kumimoji="0" lang="zh-CN" altLang="en-US">
                <a:ea typeface="宋体" pitchFamily="2" charset="-122"/>
                <a:hlinkClick r:id="rId3"/>
              </a:rPr>
              <a:t>浙江萧山医院</a:t>
            </a:r>
            <a:r>
              <a:rPr kumimoji="0" lang="en-US" altLang="zh-TW"/>
              <a:t>(</a:t>
            </a:r>
            <a:r>
              <a:rPr kumimoji="0" lang="zh-TW" altLang="en-US"/>
              <a:t>蕭山區</a:t>
            </a:r>
            <a:r>
              <a:rPr kumimoji="0" lang="en-US" altLang="zh-TW"/>
              <a:t>)</a:t>
            </a:r>
            <a:r>
              <a:rPr kumimoji="0" lang="zh-CN" altLang="en-US">
                <a:ea typeface="宋体" pitchFamily="2" charset="-122"/>
              </a:rPr>
              <a:t/>
            </a:r>
            <a:br>
              <a:rPr kumimoji="0" lang="zh-CN" altLang="en-US">
                <a:ea typeface="宋体" pitchFamily="2" charset="-122"/>
              </a:rPr>
            </a:br>
            <a:r>
              <a:rPr kumimoji="0" lang="en-US" altLang="zh-CN">
                <a:ea typeface="宋体" pitchFamily="2" charset="-122"/>
                <a:hlinkClick r:id="rId3"/>
              </a:rPr>
              <a:t>14. </a:t>
            </a:r>
            <a:r>
              <a:rPr kumimoji="0" lang="zh-CN" altLang="en-US">
                <a:ea typeface="宋体" pitchFamily="2" charset="-122"/>
                <a:hlinkClick r:id="rId3"/>
              </a:rPr>
              <a:t>浙江中医药大学附属第二医院</a:t>
            </a:r>
            <a:endParaRPr kumimoji="0" lang="en-US" altLang="zh-CN">
              <a:ea typeface="宋体" pitchFamily="2" charset="-122"/>
            </a:endParaRPr>
          </a:p>
          <a:p>
            <a:r>
              <a:rPr kumimoji="0" lang="en-US" altLang="zh-TW"/>
              <a:t>(</a:t>
            </a:r>
            <a:r>
              <a:rPr kumimoji="0" lang="zh-TW" altLang="en-US"/>
              <a:t>拱墅区</a:t>
            </a:r>
            <a:r>
              <a:rPr kumimoji="0" lang="en-US" altLang="zh-TW"/>
              <a:t>)</a:t>
            </a:r>
            <a:endParaRPr kumimoji="0" lang="zh-CN" altLang="en-US">
              <a:ea typeface="宋体" pitchFamily="2" charset="-122"/>
            </a:endParaRPr>
          </a:p>
        </p:txBody>
      </p:sp>
      <p:pic>
        <p:nvPicPr>
          <p:cNvPr id="40966" name="Picture 2"/>
          <p:cNvPicPr>
            <a:picLocks noChangeAspect="1" noChangeArrowheads="1"/>
          </p:cNvPicPr>
          <p:nvPr/>
        </p:nvPicPr>
        <p:blipFill>
          <a:blip r:embed="rId4"/>
          <a:srcRect l="27087" t="21307" r="16441" b="13123"/>
          <a:stretch>
            <a:fillRect/>
          </a:stretch>
        </p:blipFill>
        <p:spPr bwMode="auto">
          <a:xfrm>
            <a:off x="3932238" y="1158875"/>
            <a:ext cx="5114925" cy="3341688"/>
          </a:xfrm>
          <a:prstGeom prst="rect">
            <a:avLst/>
          </a:prstGeom>
          <a:noFill/>
          <a:ln w="9525">
            <a:noFill/>
            <a:miter lim="800000"/>
            <a:headEnd/>
            <a:tailEnd/>
          </a:ln>
        </p:spPr>
      </p:pic>
      <p:sp>
        <p:nvSpPr>
          <p:cNvPr id="12" name="橢圓 11"/>
          <p:cNvSpPr/>
          <p:nvPr/>
        </p:nvSpPr>
        <p:spPr>
          <a:xfrm>
            <a:off x="3635375" y="1268413"/>
            <a:ext cx="144463" cy="144462"/>
          </a:xfrm>
          <a:prstGeom prst="ellipse">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3" name="橢圓 12"/>
          <p:cNvSpPr/>
          <p:nvPr/>
        </p:nvSpPr>
        <p:spPr>
          <a:xfrm>
            <a:off x="7812088" y="1787525"/>
            <a:ext cx="142875" cy="142875"/>
          </a:xfrm>
          <a:prstGeom prst="ellipse">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5" name="橢圓 14"/>
          <p:cNvSpPr/>
          <p:nvPr/>
        </p:nvSpPr>
        <p:spPr>
          <a:xfrm>
            <a:off x="2700338" y="1557338"/>
            <a:ext cx="142875" cy="142875"/>
          </a:xfrm>
          <a:prstGeom prst="ellipse">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6" name="橢圓 15"/>
          <p:cNvSpPr/>
          <p:nvPr/>
        </p:nvSpPr>
        <p:spPr>
          <a:xfrm>
            <a:off x="7596188" y="1989138"/>
            <a:ext cx="144462" cy="144462"/>
          </a:xfrm>
          <a:prstGeom prst="ellipse">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1" name="橢圓 20"/>
          <p:cNvSpPr/>
          <p:nvPr/>
        </p:nvSpPr>
        <p:spPr>
          <a:xfrm>
            <a:off x="3492500" y="1773238"/>
            <a:ext cx="142875" cy="142875"/>
          </a:xfrm>
          <a:prstGeom prst="ellipse">
            <a:avLst/>
          </a:prstGeom>
          <a:solidFill>
            <a:schemeClr val="bg1">
              <a:lumMod val="95000"/>
            </a:schemeClr>
          </a:solidFill>
          <a:ln>
            <a:solidFill>
              <a:srgbClr val="00B05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2" name="橢圓 21"/>
          <p:cNvSpPr/>
          <p:nvPr/>
        </p:nvSpPr>
        <p:spPr>
          <a:xfrm>
            <a:off x="6324600" y="3575050"/>
            <a:ext cx="142875" cy="144463"/>
          </a:xfrm>
          <a:prstGeom prst="ellipse">
            <a:avLst/>
          </a:prstGeom>
          <a:solidFill>
            <a:schemeClr val="bg1">
              <a:lumMod val="95000"/>
            </a:schemeClr>
          </a:solidFill>
          <a:ln>
            <a:solidFill>
              <a:srgbClr val="00B05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3" name="橢圓 22"/>
          <p:cNvSpPr/>
          <p:nvPr/>
        </p:nvSpPr>
        <p:spPr>
          <a:xfrm>
            <a:off x="1116013" y="2362200"/>
            <a:ext cx="142875" cy="144463"/>
          </a:xfrm>
          <a:prstGeom prst="ellipse">
            <a:avLst/>
          </a:prstGeom>
          <a:solidFill>
            <a:schemeClr val="bg1">
              <a:lumMod val="95000"/>
            </a:schemeClr>
          </a:solidFill>
          <a:ln>
            <a:solidFill>
              <a:srgbClr val="FF00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4" name="橢圓 23"/>
          <p:cNvSpPr/>
          <p:nvPr/>
        </p:nvSpPr>
        <p:spPr>
          <a:xfrm>
            <a:off x="3492500" y="2636838"/>
            <a:ext cx="142875" cy="144462"/>
          </a:xfrm>
          <a:prstGeom prst="ellipse">
            <a:avLst/>
          </a:prstGeom>
          <a:solidFill>
            <a:schemeClr val="bg1">
              <a:lumMod val="95000"/>
            </a:schemeClr>
          </a:solidFill>
          <a:ln>
            <a:solidFill>
              <a:srgbClr val="FF00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5" name="橢圓 24"/>
          <p:cNvSpPr/>
          <p:nvPr/>
        </p:nvSpPr>
        <p:spPr>
          <a:xfrm>
            <a:off x="8034338" y="1770063"/>
            <a:ext cx="144462" cy="144462"/>
          </a:xfrm>
          <a:prstGeom prst="ellipse">
            <a:avLst/>
          </a:prstGeom>
          <a:solidFill>
            <a:schemeClr val="bg1">
              <a:lumMod val="95000"/>
            </a:schemeClr>
          </a:solidFill>
          <a:ln>
            <a:solidFill>
              <a:srgbClr val="FF00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6" name="橢圓 25"/>
          <p:cNvSpPr/>
          <p:nvPr/>
        </p:nvSpPr>
        <p:spPr>
          <a:xfrm>
            <a:off x="1089025" y="3430588"/>
            <a:ext cx="144463" cy="144462"/>
          </a:xfrm>
          <a:prstGeom prst="ellipse">
            <a:avLst/>
          </a:prstGeom>
          <a:solidFill>
            <a:schemeClr val="bg1">
              <a:lumMod val="95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7" name="橢圓 26"/>
          <p:cNvSpPr/>
          <p:nvPr/>
        </p:nvSpPr>
        <p:spPr>
          <a:xfrm>
            <a:off x="7812088" y="1625600"/>
            <a:ext cx="142875" cy="144463"/>
          </a:xfrm>
          <a:prstGeom prst="ellipse">
            <a:avLst/>
          </a:prstGeom>
          <a:solidFill>
            <a:schemeClr val="bg1">
              <a:lumMod val="95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8" name="橢圓 27"/>
          <p:cNvSpPr/>
          <p:nvPr/>
        </p:nvSpPr>
        <p:spPr>
          <a:xfrm>
            <a:off x="8489950" y="2060575"/>
            <a:ext cx="142875" cy="144463"/>
          </a:xfrm>
          <a:prstGeom prst="ellipse">
            <a:avLst/>
          </a:prstGeom>
          <a:solidFill>
            <a:srgbClr val="00B0F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9" name="橢圓 28"/>
          <p:cNvSpPr/>
          <p:nvPr/>
        </p:nvSpPr>
        <p:spPr>
          <a:xfrm>
            <a:off x="2782888" y="2879725"/>
            <a:ext cx="142875" cy="144463"/>
          </a:xfrm>
          <a:prstGeom prst="ellipse">
            <a:avLst/>
          </a:prstGeom>
          <a:solidFill>
            <a:srgbClr val="00B0F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40980" name="文字方塊 29"/>
          <p:cNvSpPr txBox="1">
            <a:spLocks noChangeArrowheads="1"/>
          </p:cNvSpPr>
          <p:nvPr/>
        </p:nvSpPr>
        <p:spPr bwMode="auto">
          <a:xfrm>
            <a:off x="174625" y="4830763"/>
            <a:ext cx="3019425" cy="369887"/>
          </a:xfrm>
          <a:prstGeom prst="rect">
            <a:avLst/>
          </a:prstGeom>
          <a:solidFill>
            <a:srgbClr val="FFFF00">
              <a:alpha val="29019"/>
            </a:srgbClr>
          </a:solidFill>
          <a:ln w="9525">
            <a:noFill/>
            <a:miter lim="800000"/>
            <a:headEnd/>
            <a:tailEnd/>
          </a:ln>
        </p:spPr>
        <p:txBody>
          <a:bodyPr>
            <a:spAutoFit/>
          </a:bodyPr>
          <a:lstStyle/>
          <a:p>
            <a:r>
              <a:rPr kumimoji="0" lang="en-US" altLang="zh-TW">
                <a:latin typeface="微軟正黑體" pitchFamily="34" charset="-120"/>
                <a:ea typeface="微軟正黑體" pitchFamily="34" charset="-120"/>
              </a:rPr>
              <a:t>《</a:t>
            </a:r>
            <a:r>
              <a:rPr kumimoji="0" lang="zh-TW" altLang="en-US">
                <a:latin typeface="微軟正黑體" pitchFamily="34" charset="-120"/>
                <a:ea typeface="微軟正黑體" pitchFamily="34" charset="-120"/>
              </a:rPr>
              <a:t>浙江法制報</a:t>
            </a:r>
            <a:r>
              <a:rPr kumimoji="0" lang="en-US" altLang="zh-TW">
                <a:latin typeface="微軟正黑體" pitchFamily="34" charset="-120"/>
                <a:ea typeface="微軟正黑體" pitchFamily="34" charset="-120"/>
              </a:rPr>
              <a:t>》</a:t>
            </a:r>
            <a:r>
              <a:rPr kumimoji="0" lang="zh-TW" altLang="en-US">
                <a:latin typeface="微軟正黑體" pitchFamily="34" charset="-120"/>
                <a:ea typeface="微軟正黑體" pitchFamily="34" charset="-120"/>
              </a:rPr>
              <a:t>位在西湖區</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2" descr="「閃電」的圖片搜尋結果"/>
          <p:cNvPicPr>
            <a:picLocks noChangeAspect="1" noChangeArrowheads="1"/>
          </p:cNvPicPr>
          <p:nvPr/>
        </p:nvPicPr>
        <p:blipFill>
          <a:blip r:embed="rId2"/>
          <a:srcRect b="85403"/>
          <a:stretch>
            <a:fillRect/>
          </a:stretch>
        </p:blipFill>
        <p:spPr bwMode="auto">
          <a:xfrm>
            <a:off x="0" y="-23813"/>
            <a:ext cx="9144000" cy="1001713"/>
          </a:xfrm>
          <a:prstGeom prst="rect">
            <a:avLst/>
          </a:prstGeom>
          <a:noFill/>
          <a:ln w="9525">
            <a:noFill/>
            <a:miter lim="800000"/>
            <a:headEnd/>
            <a:tailEnd/>
          </a:ln>
        </p:spPr>
      </p:pic>
      <p:sp>
        <p:nvSpPr>
          <p:cNvPr id="41986" name="矩形 2"/>
          <p:cNvSpPr>
            <a:spLocks noChangeArrowheads="1"/>
          </p:cNvSpPr>
          <p:nvPr/>
        </p:nvSpPr>
        <p:spPr bwMode="auto">
          <a:xfrm>
            <a:off x="319088" y="184150"/>
            <a:ext cx="4532312" cy="579438"/>
          </a:xfrm>
          <a:prstGeom prst="rect">
            <a:avLst/>
          </a:prstGeom>
          <a:noFill/>
          <a:ln w="9525">
            <a:noFill/>
            <a:miter lim="800000"/>
            <a:headEnd/>
            <a:tailEnd/>
          </a:ln>
        </p:spPr>
        <p:txBody>
          <a:bodyPr wrap="none">
            <a:spAutoFit/>
          </a:bodyPr>
          <a:lstStyle/>
          <a:p>
            <a:r>
              <a:rPr kumimoji="0" lang="en-US" altLang="zh-TW" sz="3200" b="1">
                <a:solidFill>
                  <a:schemeClr val="bg1"/>
                </a:solidFill>
                <a:latin typeface="微軟正黑體" pitchFamily="34" charset="-120"/>
                <a:ea typeface="微軟正黑體" pitchFamily="34" charset="-120"/>
              </a:rPr>
              <a:t>12.</a:t>
            </a:r>
            <a:r>
              <a:rPr kumimoji="0" lang="zh-TW" altLang="en-US" sz="3200" b="1">
                <a:solidFill>
                  <a:schemeClr val="bg1"/>
                </a:solidFill>
                <a:latin typeface="微軟正黑體" pitchFamily="34" charset="-120"/>
                <a:ea typeface="微軟正黑體" pitchFamily="34" charset="-120"/>
              </a:rPr>
              <a:t> 浙江市官員惡報實例</a:t>
            </a:r>
          </a:p>
        </p:txBody>
      </p:sp>
      <p:sp>
        <p:nvSpPr>
          <p:cNvPr id="5" name="矩形 4"/>
          <p:cNvSpPr/>
          <p:nvPr/>
        </p:nvSpPr>
        <p:spPr>
          <a:xfrm>
            <a:off x="193675" y="1125538"/>
            <a:ext cx="8574088" cy="4092575"/>
          </a:xfrm>
          <a:prstGeom prst="rect">
            <a:avLst/>
          </a:prstGeom>
          <a:ln>
            <a:solidFill>
              <a:schemeClr val="accent6">
                <a:lumMod val="50000"/>
              </a:schemeClr>
            </a:solidFill>
          </a:ln>
        </p:spPr>
        <p:txBody>
          <a:bodyPr>
            <a:spAutoFit/>
          </a:bodyPr>
          <a:lstStyle/>
          <a:p>
            <a:pPr fontAlgn="auto">
              <a:spcBef>
                <a:spcPts val="0"/>
              </a:spcBef>
              <a:spcAft>
                <a:spcPts val="0"/>
              </a:spcAft>
              <a:defRPr/>
            </a:pPr>
            <a:r>
              <a:rPr kumimoji="0" lang="zh-TW" altLang="en-US" sz="2000" b="1" u="sng" dirty="0">
                <a:solidFill>
                  <a:srgbClr val="C00000"/>
                </a:solidFill>
                <a:latin typeface="微軟正黑體" panose="020B0604030504040204" pitchFamily="34" charset="-120"/>
                <a:ea typeface="微軟正黑體" panose="020B0604030504040204" pitchFamily="34" charset="-120"/>
              </a:rPr>
              <a:t>浙江前政協副主席，</a:t>
            </a:r>
            <a:r>
              <a:rPr kumimoji="0" lang="zh-TW" altLang="en-US" sz="2000" b="1" u="sng" dirty="0">
                <a:solidFill>
                  <a:srgbClr val="0070C0"/>
                </a:solidFill>
                <a:latin typeface="微軟正黑體" panose="020B0604030504040204" pitchFamily="34" charset="-120"/>
                <a:ea typeface="微軟正黑體" panose="020B0604030504040204" pitchFamily="34" charset="-120"/>
              </a:rPr>
              <a:t>斯鑫良</a:t>
            </a:r>
            <a:r>
              <a:rPr kumimoji="0" lang="en-US" altLang="zh-TW" sz="2000" b="1" u="sng" dirty="0">
                <a:solidFill>
                  <a:srgbClr val="7030A0"/>
                </a:solidFill>
                <a:latin typeface="微軟正黑體" panose="020B0604030504040204" pitchFamily="34" charset="-120"/>
                <a:ea typeface="微軟正黑體" panose="020B0604030504040204" pitchFamily="34" charset="-120"/>
              </a:rPr>
              <a:t>(</a:t>
            </a:r>
            <a:r>
              <a:rPr kumimoji="0" lang="zh-TW" altLang="en-US" sz="2000" b="1" u="sng" dirty="0">
                <a:solidFill>
                  <a:srgbClr val="7030A0"/>
                </a:solidFill>
                <a:latin typeface="微軟正黑體" panose="020B0604030504040204" pitchFamily="34" charset="-120"/>
                <a:ea typeface="微軟正黑體" panose="020B0604030504040204" pitchFamily="34" charset="-120"/>
              </a:rPr>
              <a:t>鑫，讀音同新，一聲</a:t>
            </a:r>
            <a:r>
              <a:rPr kumimoji="0" lang="en-US" altLang="zh-TW" sz="2000" b="1" u="sng" dirty="0">
                <a:solidFill>
                  <a:srgbClr val="7030A0"/>
                </a:solidFill>
                <a:latin typeface="微軟正黑體" panose="020B0604030504040204" pitchFamily="34" charset="-120"/>
                <a:ea typeface="微軟正黑體" panose="020B0604030504040204" pitchFamily="34" charset="-120"/>
              </a:rPr>
              <a:t>)</a:t>
            </a:r>
            <a:r>
              <a:rPr kumimoji="0" lang="zh-TW" altLang="en-US" sz="2000" b="1" u="sng" dirty="0">
                <a:solidFill>
                  <a:srgbClr val="0070C0"/>
                </a:solidFill>
                <a:latin typeface="微軟正黑體" panose="020B0604030504040204" pitchFamily="34" charset="-120"/>
                <a:ea typeface="微軟正黑體" panose="020B0604030504040204" pitchFamily="34" charset="-120"/>
              </a:rPr>
              <a:t>，</a:t>
            </a:r>
            <a:r>
              <a:rPr kumimoji="0" lang="zh-TW" altLang="en-US" sz="2000" b="1" u="sng" dirty="0">
                <a:solidFill>
                  <a:srgbClr val="C00000"/>
                </a:solidFill>
                <a:latin typeface="微軟正黑體" panose="020B0604030504040204" pitchFamily="34" charset="-120"/>
                <a:ea typeface="微軟正黑體" panose="020B0604030504040204" pitchFamily="34" charset="-120"/>
              </a:rPr>
              <a:t>被判刑</a:t>
            </a:r>
            <a:r>
              <a:rPr kumimoji="0" lang="en-US" altLang="zh-TW" sz="2000" b="1" u="sng" dirty="0">
                <a:solidFill>
                  <a:srgbClr val="C00000"/>
                </a:solidFill>
                <a:latin typeface="微軟正黑體" panose="020B0604030504040204" pitchFamily="34" charset="-120"/>
                <a:ea typeface="微軟正黑體" panose="020B0604030504040204" pitchFamily="34" charset="-120"/>
              </a:rPr>
              <a:t>13</a:t>
            </a:r>
            <a:r>
              <a:rPr kumimoji="0" lang="zh-TW" altLang="en-US" sz="2000" b="1" u="sng" dirty="0">
                <a:solidFill>
                  <a:srgbClr val="C00000"/>
                </a:solidFill>
                <a:latin typeface="微軟正黑體" panose="020B0604030504040204" pitchFamily="34" charset="-120"/>
                <a:ea typeface="微軟正黑體" panose="020B0604030504040204" pitchFamily="34" charset="-120"/>
              </a:rPr>
              <a:t>年</a:t>
            </a: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dirty="0">
                <a:latin typeface="微軟正黑體" panose="020B0604030504040204" pitchFamily="34" charset="-120"/>
                <a:ea typeface="微軟正黑體" panose="020B0604030504040204" pitchFamily="34" charset="-120"/>
              </a:rPr>
              <a:t>2013</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a:latin typeface="微軟正黑體" panose="020B0604030504040204" pitchFamily="34" charset="-120"/>
                <a:ea typeface="微軟正黑體" panose="020B0604030504040204" pitchFamily="34" charset="-120"/>
              </a:rPr>
              <a:t>2</a:t>
            </a:r>
            <a:r>
              <a:rPr kumimoji="0" lang="zh-TW" altLang="en-US" sz="2000" dirty="0">
                <a:latin typeface="微軟正黑體" panose="020B0604030504040204" pitchFamily="34" charset="-120"/>
                <a:ea typeface="微軟正黑體" panose="020B0604030504040204" pitchFamily="34" charset="-120"/>
              </a:rPr>
              <a:t>月退休</a:t>
            </a:r>
            <a:r>
              <a:rPr kumimoji="0" lang="en-US" altLang="zh-TW" sz="2000" dirty="0">
                <a:solidFill>
                  <a:srgbClr val="C00000"/>
                </a:solidFill>
                <a:latin typeface="微軟正黑體" panose="020B0604030504040204" pitchFamily="34" charset="-120"/>
                <a:ea typeface="微軟正黑體" panose="020B0604030504040204" pitchFamily="34" charset="-120"/>
              </a:rPr>
              <a:t>(</a:t>
            </a:r>
            <a:r>
              <a:rPr kumimoji="0" lang="zh-TW" altLang="en-US" sz="2000" dirty="0">
                <a:solidFill>
                  <a:srgbClr val="C00000"/>
                </a:solidFill>
                <a:latin typeface="微軟正黑體" panose="020B0604030504040204" pitchFamily="34" charset="-120"/>
                <a:ea typeface="微軟正黑體" panose="020B0604030504040204" pitchFamily="34" charset="-120"/>
              </a:rPr>
              <a:t>退休了一樣被抓</a:t>
            </a:r>
            <a:r>
              <a:rPr kumimoji="0" lang="en-US" altLang="zh-TW" sz="2000" dirty="0">
                <a:solidFill>
                  <a:srgbClr val="C00000"/>
                </a:solidFill>
                <a:latin typeface="微軟正黑體" panose="020B0604030504040204" pitchFamily="34" charset="-120"/>
                <a:ea typeface="微軟正黑體" panose="020B0604030504040204" pitchFamily="34" charset="-120"/>
              </a:rPr>
              <a:t>…</a:t>
            </a:r>
            <a:r>
              <a:rPr kumimoji="0" lang="zh-TW" altLang="en-US" sz="2000" dirty="0">
                <a:solidFill>
                  <a:srgbClr val="C00000"/>
                </a:solidFill>
                <a:latin typeface="微軟正黑體" panose="020B0604030504040204" pitchFamily="34" charset="-120"/>
                <a:ea typeface="微軟正黑體" panose="020B0604030504040204" pitchFamily="34" charset="-120"/>
              </a:rPr>
              <a:t>終身追究制</a:t>
            </a:r>
            <a:r>
              <a:rPr kumimoji="0" lang="en-US" altLang="zh-TW" sz="2000" dirty="0">
                <a:solidFill>
                  <a:srgbClr val="C00000"/>
                </a:solidFill>
                <a:latin typeface="微軟正黑體" panose="020B0604030504040204" pitchFamily="34" charset="-120"/>
                <a:ea typeface="微軟正黑體" panose="020B0604030504040204" pitchFamily="34" charset="-120"/>
              </a:rPr>
              <a:t>)</a:t>
            </a:r>
            <a:r>
              <a:rPr kumimoji="0" lang="zh-TW" altLang="en-US" sz="2000" dirty="0">
                <a:latin typeface="微軟正黑體" panose="020B0604030504040204" pitchFamily="34" charset="-120"/>
                <a:ea typeface="微軟正黑體" panose="020B0604030504040204" pitchFamily="34" charset="-120"/>
              </a:rPr>
              <a:t>，</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dirty="0">
                <a:latin typeface="微軟正黑體" panose="020B0604030504040204" pitchFamily="34" charset="-120"/>
                <a:ea typeface="微軟正黑體" panose="020B0604030504040204" pitchFamily="34" charset="-120"/>
              </a:rPr>
              <a:t>2015</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a:latin typeface="微軟正黑體" panose="020B0604030504040204" pitchFamily="34" charset="-120"/>
                <a:ea typeface="微軟正黑體" panose="020B0604030504040204" pitchFamily="34" charset="-120"/>
              </a:rPr>
              <a:t>2</a:t>
            </a:r>
            <a:r>
              <a:rPr kumimoji="0" lang="zh-TW" altLang="en-US" sz="2000" dirty="0">
                <a:latin typeface="微軟正黑體" panose="020B0604030504040204" pitchFamily="34" charset="-120"/>
                <a:ea typeface="微軟正黑體" panose="020B0604030504040204" pitchFamily="34" charset="-120"/>
              </a:rPr>
              <a:t>月被公布落馬</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dirty="0">
                <a:latin typeface="微軟正黑體" panose="020B0604030504040204" pitchFamily="34" charset="-120"/>
                <a:ea typeface="微軟正黑體" panose="020B0604030504040204" pitchFamily="34" charset="-120"/>
              </a:rPr>
              <a:t>2016</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a:latin typeface="微軟正黑體" panose="020B0604030504040204" pitchFamily="34" charset="-120"/>
                <a:ea typeface="微軟正黑體" panose="020B0604030504040204" pitchFamily="34" charset="-120"/>
              </a:rPr>
              <a:t>12</a:t>
            </a:r>
            <a:r>
              <a:rPr kumimoji="0" lang="zh-TW" altLang="en-US" sz="2000" dirty="0">
                <a:latin typeface="微軟正黑體" panose="020B0604030504040204" pitchFamily="34" charset="-120"/>
                <a:ea typeface="微軟正黑體" panose="020B0604030504040204" pitchFamily="34" charset="-120"/>
              </a:rPr>
              <a:t>月</a:t>
            </a:r>
            <a:r>
              <a:rPr kumimoji="0" lang="en-US" altLang="zh-TW" sz="2000" dirty="0">
                <a:latin typeface="微軟正黑體" panose="020B0604030504040204" pitchFamily="34" charset="-120"/>
                <a:ea typeface="微軟正黑體" panose="020B0604030504040204" pitchFamily="34" charset="-120"/>
              </a:rPr>
              <a:t>13</a:t>
            </a:r>
            <a:r>
              <a:rPr kumimoji="0" lang="zh-TW" altLang="en-US" sz="2000" dirty="0">
                <a:latin typeface="微軟正黑體" panose="020B0604030504040204" pitchFamily="34" charset="-120"/>
                <a:ea typeface="微軟正黑體" panose="020B0604030504040204" pitchFamily="34" charset="-120"/>
              </a:rPr>
              <a:t>日以「受賄罪」判</a:t>
            </a:r>
            <a:r>
              <a:rPr kumimoji="0" lang="zh-TW" altLang="en-US" sz="2000" dirty="0">
                <a:solidFill>
                  <a:srgbClr val="C00000"/>
                </a:solidFill>
                <a:latin typeface="微軟正黑體" panose="020B0604030504040204" pitchFamily="34" charset="-120"/>
                <a:ea typeface="微軟正黑體" panose="020B0604030504040204" pitchFamily="34" charset="-120"/>
              </a:rPr>
              <a:t>有期徒刑</a:t>
            </a:r>
            <a:r>
              <a:rPr kumimoji="0" lang="en-US" altLang="zh-TW" sz="2000" dirty="0">
                <a:solidFill>
                  <a:srgbClr val="C00000"/>
                </a:solidFill>
                <a:latin typeface="微軟正黑體" panose="020B0604030504040204" pitchFamily="34" charset="-120"/>
                <a:ea typeface="微軟正黑體" panose="020B0604030504040204" pitchFamily="34" charset="-120"/>
              </a:rPr>
              <a:t>13</a:t>
            </a:r>
            <a:r>
              <a:rPr kumimoji="0" lang="zh-TW" altLang="en-US" sz="2000" dirty="0">
                <a:solidFill>
                  <a:srgbClr val="C00000"/>
                </a:solidFill>
                <a:latin typeface="微軟正黑體" panose="020B0604030504040204" pitchFamily="34" charset="-120"/>
                <a:ea typeface="微軟正黑體" panose="020B0604030504040204" pitchFamily="34" charset="-120"/>
              </a:rPr>
              <a:t>年</a:t>
            </a:r>
            <a:r>
              <a:rPr kumimoji="0" lang="zh-TW" altLang="en-US" sz="2000" dirty="0">
                <a:latin typeface="微軟正黑體" panose="020B0604030504040204" pitchFamily="34" charset="-120"/>
                <a:ea typeface="微軟正黑體" panose="020B0604030504040204" pitchFamily="34" charset="-120"/>
              </a:rPr>
              <a:t>，沒收個人財產</a:t>
            </a:r>
            <a:r>
              <a:rPr kumimoji="0" lang="en-US" altLang="zh-TW" sz="2000" dirty="0">
                <a:latin typeface="微軟正黑體" panose="020B0604030504040204" pitchFamily="34" charset="-120"/>
                <a:ea typeface="微軟正黑體" panose="020B0604030504040204" pitchFamily="34" charset="-120"/>
              </a:rPr>
              <a:t>200</a:t>
            </a:r>
            <a:r>
              <a:rPr kumimoji="0" lang="zh-TW" altLang="en-US" sz="2000" dirty="0">
                <a:latin typeface="微軟正黑體" panose="020B0604030504040204" pitchFamily="34" charset="-120"/>
                <a:ea typeface="微軟正黑體" panose="020B0604030504040204" pitchFamily="34" charset="-120"/>
              </a:rPr>
              <a:t>萬元</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浙江東陽市人，浙江省政協副主席，斯鑫良追隨江派，積極參與迫害法輪功，雖躋身副部級高官，但到頭來還是身敗名裂。</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zh-TW" altLang="en-US" sz="2000" dirty="0">
              <a:latin typeface="+mn-lt"/>
              <a:ea typeface="+mn-ea"/>
            </a:endParaRPr>
          </a:p>
          <a:p>
            <a:pPr fontAlgn="auto">
              <a:spcBef>
                <a:spcPts val="0"/>
              </a:spcBef>
              <a:spcAft>
                <a:spcPts val="0"/>
              </a:spcAft>
              <a:defRPr/>
            </a:pPr>
            <a:r>
              <a:rPr kumimoji="0" lang="zh-TW" altLang="en-US" sz="2000" u="sng" dirty="0">
                <a:solidFill>
                  <a:srgbClr val="C00000"/>
                </a:solidFill>
                <a:latin typeface="微軟正黑體" panose="020B0604030504040204" pitchFamily="34" charset="-120"/>
                <a:ea typeface="微軟正黑體" panose="020B0604030504040204" pitchFamily="34" charset="-120"/>
              </a:rPr>
              <a:t>浙江省紀委書記，</a:t>
            </a:r>
            <a:r>
              <a:rPr kumimoji="0" lang="zh-TW" altLang="en-US" sz="2000" u="sng" dirty="0">
                <a:solidFill>
                  <a:srgbClr val="0070C0"/>
                </a:solidFill>
                <a:latin typeface="微軟正黑體" panose="020B0604030504040204" pitchFamily="34" charset="-120"/>
                <a:ea typeface="微軟正黑體" panose="020B0604030504040204" pitchFamily="34" charset="-120"/>
              </a:rPr>
              <a:t>王華元</a:t>
            </a:r>
            <a:r>
              <a:rPr kumimoji="0" lang="zh-TW" altLang="en-US" sz="2000" u="sng" dirty="0">
                <a:solidFill>
                  <a:srgbClr val="C00000"/>
                </a:solidFill>
                <a:latin typeface="微軟正黑體" panose="020B0604030504040204" pitchFamily="34" charset="-120"/>
                <a:ea typeface="微軟正黑體" panose="020B0604030504040204" pitchFamily="34" charset="-120"/>
              </a:rPr>
              <a:t>，被判處死緩，沒收個人全部財產</a:t>
            </a: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參與迫害法輪功遭惡報，</a:t>
            </a:r>
            <a:r>
              <a:rPr kumimoji="0" lang="en-US" altLang="zh-TW" sz="2000" dirty="0">
                <a:latin typeface="微軟正黑體" panose="020B0604030504040204" pitchFamily="34" charset="-120"/>
                <a:ea typeface="微軟正黑體" panose="020B0604030504040204" pitchFamily="34" charset="-120"/>
              </a:rPr>
              <a:t>2009</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a:latin typeface="微軟正黑體" panose="020B0604030504040204" pitchFamily="34" charset="-120"/>
                <a:ea typeface="微軟正黑體" panose="020B0604030504040204" pitchFamily="34" charset="-120"/>
              </a:rPr>
              <a:t>4</a:t>
            </a:r>
            <a:r>
              <a:rPr kumimoji="0" lang="zh-TW" altLang="en-US" sz="2000" dirty="0">
                <a:latin typeface="微軟正黑體" panose="020B0604030504040204" pitchFamily="34" charset="-120"/>
                <a:ea typeface="微軟正黑體" panose="020B0604030504040204" pitchFamily="34" charset="-120"/>
              </a:rPr>
              <a:t>月</a:t>
            </a:r>
            <a:r>
              <a:rPr kumimoji="0" lang="en-US" altLang="zh-TW" sz="2000" dirty="0">
                <a:latin typeface="微軟正黑體" panose="020B0604030504040204" pitchFamily="34" charset="-120"/>
                <a:ea typeface="微軟正黑體" panose="020B0604030504040204" pitchFamily="34" charset="-120"/>
              </a:rPr>
              <a:t>16</a:t>
            </a:r>
            <a:r>
              <a:rPr kumimoji="0" lang="zh-TW" altLang="en-US" sz="2000" dirty="0">
                <a:latin typeface="微軟正黑體" panose="020B0604030504040204" pitchFamily="34" charset="-120"/>
                <a:ea typeface="微軟正黑體" panose="020B0604030504040204" pitchFamily="34" charset="-120"/>
              </a:rPr>
              <a:t>日被雙規，</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dirty="0">
                <a:latin typeface="微軟正黑體" panose="020B0604030504040204" pitchFamily="34" charset="-120"/>
                <a:ea typeface="微軟正黑體" panose="020B0604030504040204" pitchFamily="34" charset="-120"/>
              </a:rPr>
              <a:t>2010</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a:latin typeface="微軟正黑體" panose="020B0604030504040204" pitchFamily="34" charset="-120"/>
                <a:ea typeface="微軟正黑體" panose="020B0604030504040204" pitchFamily="34" charset="-120"/>
              </a:rPr>
              <a:t>9</a:t>
            </a:r>
            <a:r>
              <a:rPr kumimoji="0" lang="zh-TW" altLang="en-US" sz="2000" dirty="0">
                <a:latin typeface="微軟正黑體" panose="020B0604030504040204" pitchFamily="34" charset="-120"/>
                <a:ea typeface="微軟正黑體" panose="020B0604030504040204" pitchFamily="34" charset="-120"/>
              </a:rPr>
              <a:t>月</a:t>
            </a:r>
            <a:r>
              <a:rPr kumimoji="0" lang="en-US" altLang="zh-TW" sz="2000" dirty="0">
                <a:latin typeface="微軟正黑體" panose="020B0604030504040204" pitchFamily="34" charset="-120"/>
                <a:ea typeface="微軟正黑體" panose="020B0604030504040204" pitchFamily="34" charset="-120"/>
              </a:rPr>
              <a:t>9</a:t>
            </a:r>
            <a:r>
              <a:rPr kumimoji="0" lang="zh-TW" altLang="en-US" sz="2000" dirty="0">
                <a:latin typeface="微軟正黑體" panose="020B0604030504040204" pitchFamily="34" charset="-120"/>
                <a:ea typeface="微軟正黑體" panose="020B0604030504040204" pitchFamily="34" charset="-120"/>
              </a:rPr>
              <a:t>日以受賄罪、巨額財產來源不明罪被判處死刑，</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緩期二年執行，剝奪政治權利終身，並處沒收個人全部財產。</a:t>
            </a:r>
            <a:endParaRPr kumimoji="0" lang="en-US" altLang="zh-TW" sz="2000" dirty="0">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文字方塊 1"/>
          <p:cNvSpPr txBox="1">
            <a:spLocks noChangeArrowheads="1"/>
          </p:cNvSpPr>
          <p:nvPr/>
        </p:nvSpPr>
        <p:spPr bwMode="auto">
          <a:xfrm>
            <a:off x="174625" y="165100"/>
            <a:ext cx="2700338" cy="646113"/>
          </a:xfrm>
          <a:prstGeom prst="rect">
            <a:avLst/>
          </a:prstGeom>
          <a:noFill/>
          <a:ln w="9525">
            <a:noFill/>
            <a:miter lim="800000"/>
            <a:headEnd/>
            <a:tailEnd/>
          </a:ln>
        </p:spPr>
        <p:txBody>
          <a:bodyPr wrap="none">
            <a:spAutoFit/>
          </a:bodyPr>
          <a:lstStyle/>
          <a:p>
            <a:r>
              <a:rPr kumimoji="0" lang="en-US" altLang="zh-TW" sz="3600" b="1">
                <a:latin typeface="微軟正黑體" pitchFamily="34" charset="-120"/>
                <a:ea typeface="微軟正黑體" pitchFamily="34" charset="-120"/>
              </a:rPr>
              <a:t>14.</a:t>
            </a:r>
            <a:r>
              <a:rPr kumimoji="0" lang="zh-TW" altLang="en-US" sz="3600" b="1">
                <a:latin typeface="微軟正黑體" pitchFamily="34" charset="-120"/>
                <a:ea typeface="微軟正黑體" pitchFamily="34" charset="-120"/>
              </a:rPr>
              <a:t>參與辦法</a:t>
            </a:r>
          </a:p>
        </p:txBody>
      </p:sp>
      <p:sp>
        <p:nvSpPr>
          <p:cNvPr id="43010" name="矩形 2"/>
          <p:cNvSpPr>
            <a:spLocks noChangeArrowheads="1"/>
          </p:cNvSpPr>
          <p:nvPr/>
        </p:nvSpPr>
        <p:spPr bwMode="auto">
          <a:xfrm>
            <a:off x="82550" y="876300"/>
            <a:ext cx="9036050" cy="2530475"/>
          </a:xfrm>
          <a:prstGeom prst="rect">
            <a:avLst/>
          </a:prstGeom>
          <a:noFill/>
          <a:ln w="9525">
            <a:noFill/>
            <a:miter lim="800000"/>
            <a:headEnd/>
            <a:tailEnd/>
          </a:ln>
        </p:spPr>
        <p:txBody>
          <a:bodyPr>
            <a:spAutoFit/>
          </a:bodyPr>
          <a:lstStyle/>
          <a:p>
            <a:r>
              <a:rPr kumimoji="0" lang="zh-TW" altLang="en-US" sz="2000">
                <a:latin typeface="微軟正黑體" pitchFamily="34" charset="-120"/>
                <a:ea typeface="微軟正黑體" pitchFamily="34" charset="-120"/>
              </a:rPr>
              <a:t>◎撥打重點號碼。</a:t>
            </a:r>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對象：政法委，人大，廣電局，居委會，縣委常委，綜治辦，宣傳部，組織部等等</a:t>
            </a:r>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
            </a:r>
            <a:br>
              <a:rPr kumimoji="0" lang="zh-TW" altLang="en-US" sz="2000">
                <a:latin typeface="微軟正黑體" pitchFamily="34" charset="-120"/>
                <a:ea typeface="微軟正黑體" pitchFamily="34" charset="-120"/>
              </a:rPr>
            </a:br>
            <a:r>
              <a:rPr kumimoji="0" lang="zh-TW" altLang="en-US" sz="2000">
                <a:latin typeface="微軟正黑體" pitchFamily="34" charset="-120"/>
                <a:ea typeface="微軟正黑體" pitchFamily="34" charset="-120"/>
              </a:rPr>
              <a:t>上午時段</a:t>
            </a:r>
            <a:r>
              <a:rPr kumimoji="0" lang="en-US" altLang="zh-TW" sz="2000">
                <a:latin typeface="微軟正黑體" pitchFamily="34" charset="-120"/>
                <a:ea typeface="微軟正黑體" pitchFamily="34" charset="-120"/>
              </a:rPr>
              <a:t>【101RTC</a:t>
            </a:r>
            <a:r>
              <a:rPr kumimoji="0" lang="zh-TW" altLang="en-US" sz="2000">
                <a:latin typeface="微軟正黑體" pitchFamily="34" charset="-120"/>
                <a:ea typeface="微軟正黑體" pitchFamily="34" charset="-120"/>
              </a:rPr>
              <a:t>第一直播室</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有現場撥打解析。</a:t>
            </a:r>
            <a:endParaRPr kumimoji="0" lang="en-US" altLang="zh-TW"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其他時間</a:t>
            </a:r>
            <a:r>
              <a:rPr kumimoji="0" lang="en-US" altLang="zh-TW" sz="2000">
                <a:latin typeface="微軟正黑體" pitchFamily="34" charset="-120"/>
                <a:ea typeface="微軟正黑體" pitchFamily="34" charset="-120"/>
              </a:rPr>
              <a:t>【104RTC</a:t>
            </a:r>
            <a:r>
              <a:rPr kumimoji="0" lang="zh-TW" altLang="en-US" sz="2000">
                <a:latin typeface="微軟正黑體" pitchFamily="34" charset="-120"/>
                <a:ea typeface="微軟正黑體" pitchFamily="34" charset="-120"/>
              </a:rPr>
              <a:t>重點講真相直播室</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每天都有同修值班，互相切磋共同撥打。</a:t>
            </a:r>
            <a:endParaRPr kumimoji="0" lang="en-US" altLang="zh-TW" sz="2000">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rotWithShape="1">
          <a:blip r:embed="rId2">
            <a:extLst>
              <a:ext uri="{28A0092B-C50C-407E-A947-70E740481C1C}"/>
            </a:extLst>
          </a:blip>
          <a:srcRect l="15710" t="14871" r="45560" b="15897"/>
          <a:stretch/>
        </p:blipFill>
        <p:spPr bwMode="auto">
          <a:xfrm>
            <a:off x="1115616" y="0"/>
            <a:ext cx="7087671" cy="6863976"/>
          </a:xfrm>
          <a:prstGeom prst="rect">
            <a:avLst/>
          </a:prstGeom>
          <a:ln>
            <a:noFill/>
          </a:ln>
          <a:effectLst>
            <a:softEdge rad="112500"/>
          </a:effectLst>
          <a:extLst>
            <a:ext uri="{909E8E84-426E-40DD-AFC4-6F175D3DCCD1}"/>
            <a:ext uri="{91240B29-F687-4F45-9708-019B960494DF}"/>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175"/>
            <a:ext cx="4398963"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kumimoji="0" lang="zh-TW" altLang="en-US" sz="2000" b="1">
                <a:solidFill>
                  <a:srgbClr val="FFFFFF"/>
                </a:solidFill>
                <a:latin typeface="微軟正黑體" pitchFamily="34" charset="-120"/>
                <a:ea typeface="微軟正黑體" pitchFamily="34" charset="-120"/>
              </a:rPr>
              <a:t>山東</a:t>
            </a:r>
            <a:r>
              <a:rPr kumimoji="0" lang="en-US" altLang="zh-TW" sz="2000" b="1">
                <a:solidFill>
                  <a:srgbClr val="FFFFFF"/>
                </a:solidFill>
                <a:latin typeface="微軟正黑體" pitchFamily="34" charset="-120"/>
                <a:ea typeface="微軟正黑體" pitchFamily="34" charset="-120"/>
              </a:rPr>
              <a:t>OO</a:t>
            </a:r>
            <a:r>
              <a:rPr kumimoji="0" lang="zh-TW" altLang="en-US" sz="2000" b="1">
                <a:solidFill>
                  <a:srgbClr val="FFFFFF"/>
                </a:solidFill>
                <a:latin typeface="微軟正黑體" pitchFamily="34" charset="-120"/>
                <a:ea typeface="微軟正黑體" pitchFamily="34" charset="-120"/>
              </a:rPr>
              <a:t>市</a:t>
            </a:r>
            <a:r>
              <a:rPr kumimoji="0" lang="en-US" altLang="zh-TW" sz="2000" b="1">
                <a:solidFill>
                  <a:srgbClr val="FFFFFF"/>
                </a:solidFill>
                <a:latin typeface="微軟正黑體" pitchFamily="34" charset="-120"/>
                <a:ea typeface="微軟正黑體" pitchFamily="34" charset="-120"/>
              </a:rPr>
              <a:t>AA</a:t>
            </a:r>
            <a:r>
              <a:rPr kumimoji="0" lang="zh-TW" altLang="en-US" sz="2000" b="1">
                <a:solidFill>
                  <a:srgbClr val="FFFFFF"/>
                </a:solidFill>
                <a:latin typeface="微軟正黑體" pitchFamily="34" charset="-120"/>
                <a:ea typeface="微軟正黑體" pitchFamily="34" charset="-120"/>
              </a:rPr>
              <a:t>區   </a:t>
            </a:r>
            <a:r>
              <a:rPr kumimoji="0" lang="en-US" altLang="zh-TW" sz="2000" b="1">
                <a:solidFill>
                  <a:srgbClr val="FFFFFF"/>
                </a:solidFill>
                <a:latin typeface="微軟正黑體" pitchFamily="34" charset="-120"/>
                <a:ea typeface="微軟正黑體" pitchFamily="34" charset="-120"/>
              </a:rPr>
              <a:t>AA</a:t>
            </a:r>
            <a:r>
              <a:rPr kumimoji="0" lang="zh-TW" altLang="en-US" sz="2000" b="1">
                <a:solidFill>
                  <a:srgbClr val="FFFFFF"/>
                </a:solidFill>
                <a:latin typeface="微軟正黑體" pitchFamily="34" charset="-120"/>
                <a:ea typeface="微軟正黑體" pitchFamily="34" charset="-120"/>
              </a:rPr>
              <a:t>單位   </a:t>
            </a:r>
            <a:r>
              <a:rPr kumimoji="0" lang="zh-TW" altLang="en-US" sz="2000" b="1">
                <a:solidFill>
                  <a:srgbClr val="FFFF00"/>
                </a:solidFill>
                <a:latin typeface="微軟正黑體" pitchFamily="34" charset="-120"/>
                <a:ea typeface="微軟正黑體" pitchFamily="34" charset="-120"/>
              </a:rPr>
              <a:t>退黨</a:t>
            </a:r>
            <a:endParaRPr kumimoji="0" lang="en-US" altLang="zh-TW" sz="2000" b="1">
              <a:solidFill>
                <a:srgbClr val="FFFF00"/>
              </a:solidFill>
              <a:latin typeface="微軟正黑體" pitchFamily="34" charset="-120"/>
              <a:ea typeface="微軟正黑體" pitchFamily="34" charset="-120"/>
            </a:endParaRPr>
          </a:p>
          <a:p>
            <a:endParaRPr kumimoji="0" lang="en-US" altLang="zh-TW" sz="2000" b="1">
              <a:solidFill>
                <a:srgbClr val="FFFFFF"/>
              </a:solidFill>
              <a:latin typeface="微軟正黑體" pitchFamily="34" charset="-120"/>
              <a:ea typeface="微軟正黑體" pitchFamily="34" charset="-120"/>
            </a:endParaRPr>
          </a:p>
          <a:p>
            <a:r>
              <a:rPr kumimoji="0" lang="zh-TW" altLang="en-US" sz="2000" b="1">
                <a:solidFill>
                  <a:srgbClr val="FFFFFF"/>
                </a:solidFill>
                <a:latin typeface="微軟正黑體" pitchFamily="34" charset="-120"/>
                <a:ea typeface="微軟正黑體" pitchFamily="34" charset="-120"/>
              </a:rPr>
              <a:t>山東 </a:t>
            </a:r>
            <a:r>
              <a:rPr kumimoji="0" lang="en-US" altLang="zh-TW" sz="2000" b="1">
                <a:solidFill>
                  <a:srgbClr val="FFFFFF"/>
                </a:solidFill>
                <a:latin typeface="微軟正黑體" pitchFamily="34" charset="-120"/>
                <a:ea typeface="微軟正黑體" pitchFamily="34" charset="-120"/>
              </a:rPr>
              <a:t>OO</a:t>
            </a:r>
            <a:r>
              <a:rPr kumimoji="0" lang="zh-TW" altLang="en-US" sz="2000" b="1">
                <a:solidFill>
                  <a:srgbClr val="FFFFFF"/>
                </a:solidFill>
                <a:latin typeface="微軟正黑體" pitchFamily="34" charset="-120"/>
                <a:ea typeface="微軟正黑體" pitchFamily="34" charset="-120"/>
              </a:rPr>
              <a:t>市</a:t>
            </a:r>
            <a:r>
              <a:rPr kumimoji="0" lang="en-US" altLang="zh-TW" sz="2000" b="1">
                <a:solidFill>
                  <a:srgbClr val="FFFFFF"/>
                </a:solidFill>
                <a:latin typeface="微軟正黑體" pitchFamily="34" charset="-120"/>
                <a:ea typeface="微軟正黑體" pitchFamily="34" charset="-120"/>
              </a:rPr>
              <a:t>BB</a:t>
            </a:r>
            <a:r>
              <a:rPr kumimoji="0" lang="zh-TW" altLang="en-US" sz="2000" b="1">
                <a:solidFill>
                  <a:srgbClr val="FFFFFF"/>
                </a:solidFill>
                <a:latin typeface="微軟正黑體" pitchFamily="34" charset="-120"/>
                <a:ea typeface="微軟正黑體" pitchFamily="34" charset="-120"/>
              </a:rPr>
              <a:t>區  政法委員    </a:t>
            </a:r>
            <a:r>
              <a:rPr kumimoji="0" lang="zh-TW" altLang="en-US" sz="2000" b="1">
                <a:solidFill>
                  <a:srgbClr val="FFFF00"/>
                </a:solidFill>
                <a:latin typeface="微軟正黑體" pitchFamily="34" charset="-120"/>
                <a:ea typeface="微軟正黑體" pitchFamily="34" charset="-120"/>
              </a:rPr>
              <a:t>退黨</a:t>
            </a:r>
            <a:endParaRPr kumimoji="0" lang="en-US" altLang="zh-TW" sz="2000" b="1">
              <a:solidFill>
                <a:srgbClr val="FFFF00"/>
              </a:solidFill>
              <a:latin typeface="微軟正黑體" pitchFamily="34" charset="-120"/>
              <a:ea typeface="微軟正黑體" pitchFamily="34" charset="-120"/>
            </a:endParaRPr>
          </a:p>
          <a:p>
            <a:endParaRPr kumimoji="0" lang="en-US" altLang="zh-TW" sz="2000" b="1">
              <a:solidFill>
                <a:srgbClr val="FFFFFF"/>
              </a:solidFill>
              <a:latin typeface="微軟正黑體" pitchFamily="34" charset="-120"/>
              <a:ea typeface="微軟正黑體" pitchFamily="34" charset="-120"/>
            </a:endParaRPr>
          </a:p>
          <a:p>
            <a:r>
              <a:rPr kumimoji="0" lang="zh-TW" altLang="en-US" sz="2000" b="1">
                <a:solidFill>
                  <a:srgbClr val="FFFFFF"/>
                </a:solidFill>
                <a:latin typeface="微軟正黑體" pitchFamily="34" charset="-120"/>
                <a:ea typeface="微軟正黑體" pitchFamily="34" charset="-120"/>
              </a:rPr>
              <a:t>山東</a:t>
            </a:r>
            <a:r>
              <a:rPr kumimoji="0" lang="en-US" altLang="zh-TW" sz="2000" b="1">
                <a:solidFill>
                  <a:srgbClr val="FFFFFF"/>
                </a:solidFill>
                <a:latin typeface="微軟正黑體" pitchFamily="34" charset="-120"/>
                <a:ea typeface="微軟正黑體" pitchFamily="34" charset="-120"/>
              </a:rPr>
              <a:t>OO</a:t>
            </a:r>
            <a:r>
              <a:rPr kumimoji="0" lang="zh-TW" altLang="en-US" sz="2000" b="1">
                <a:solidFill>
                  <a:srgbClr val="FFFFFF"/>
                </a:solidFill>
                <a:latin typeface="微軟正黑體" pitchFamily="34" charset="-120"/>
                <a:ea typeface="微軟正黑體" pitchFamily="34" charset="-120"/>
              </a:rPr>
              <a:t>市</a:t>
            </a:r>
            <a:r>
              <a:rPr kumimoji="0" lang="en-US" altLang="zh-TW" sz="2000" b="1">
                <a:solidFill>
                  <a:srgbClr val="FFFFFF"/>
                </a:solidFill>
                <a:latin typeface="微軟正黑體" pitchFamily="34" charset="-120"/>
                <a:ea typeface="微軟正黑體" pitchFamily="34" charset="-120"/>
              </a:rPr>
              <a:t>CC</a:t>
            </a:r>
            <a:r>
              <a:rPr kumimoji="0" lang="zh-TW" altLang="en-US" sz="2000" b="1">
                <a:solidFill>
                  <a:srgbClr val="FFFFFF"/>
                </a:solidFill>
                <a:latin typeface="微軟正黑體" pitchFamily="34" charset="-120"/>
                <a:ea typeface="微軟正黑體" pitchFamily="34" charset="-120"/>
              </a:rPr>
              <a:t>區   </a:t>
            </a:r>
            <a:r>
              <a:rPr kumimoji="0" lang="en-US" altLang="zh-TW" sz="2000" b="1">
                <a:solidFill>
                  <a:srgbClr val="FFFFFF"/>
                </a:solidFill>
                <a:latin typeface="微軟正黑體" pitchFamily="34" charset="-120"/>
                <a:ea typeface="微軟正黑體" pitchFamily="34" charset="-120"/>
              </a:rPr>
              <a:t>CC</a:t>
            </a:r>
            <a:r>
              <a:rPr kumimoji="0" lang="zh-TW" altLang="en-US" sz="2000" b="1">
                <a:solidFill>
                  <a:srgbClr val="FFFFFF"/>
                </a:solidFill>
                <a:latin typeface="微軟正黑體" pitchFamily="34" charset="-120"/>
                <a:ea typeface="微軟正黑體" pitchFamily="34" charset="-120"/>
              </a:rPr>
              <a:t>單位    </a:t>
            </a:r>
            <a:r>
              <a:rPr kumimoji="0" lang="zh-TW" altLang="en-US" sz="2000" b="1">
                <a:solidFill>
                  <a:srgbClr val="FFFF00"/>
                </a:solidFill>
                <a:latin typeface="微軟正黑體" pitchFamily="34" charset="-120"/>
                <a:ea typeface="微軟正黑體" pitchFamily="34" charset="-120"/>
              </a:rPr>
              <a:t>退黨</a:t>
            </a:r>
            <a:endParaRPr kumimoji="0" lang="en-US" altLang="zh-TW" sz="2000" b="1">
              <a:solidFill>
                <a:srgbClr val="FFFF00"/>
              </a:solidFill>
              <a:latin typeface="微軟正黑體" pitchFamily="34" charset="-120"/>
              <a:ea typeface="微軟正黑體" pitchFamily="34" charset="-120"/>
            </a:endParaRPr>
          </a:p>
          <a:p>
            <a:endParaRPr kumimoji="0" lang="en-US" altLang="zh-TW" sz="2000" b="1">
              <a:solidFill>
                <a:srgbClr val="FFFFFF"/>
              </a:solidFill>
              <a:latin typeface="微軟正黑體" pitchFamily="34" charset="-120"/>
              <a:ea typeface="微軟正黑體" pitchFamily="34" charset="-120"/>
            </a:endParaRPr>
          </a:p>
          <a:p>
            <a:r>
              <a:rPr kumimoji="0" lang="zh-TW" altLang="en-US" sz="2000" b="1">
                <a:solidFill>
                  <a:srgbClr val="FFFFFF"/>
                </a:solidFill>
                <a:latin typeface="微軟正黑體" pitchFamily="34" charset="-120"/>
                <a:ea typeface="微軟正黑體" pitchFamily="34" charset="-120"/>
              </a:rPr>
              <a:t>山東</a:t>
            </a:r>
            <a:r>
              <a:rPr kumimoji="0" lang="en-US" altLang="zh-TW" sz="2000" b="1">
                <a:solidFill>
                  <a:srgbClr val="FFFFFF"/>
                </a:solidFill>
                <a:latin typeface="微軟正黑體" pitchFamily="34" charset="-120"/>
                <a:ea typeface="微軟正黑體" pitchFamily="34" charset="-120"/>
              </a:rPr>
              <a:t>OO</a:t>
            </a:r>
            <a:r>
              <a:rPr kumimoji="0" lang="zh-TW" altLang="en-US" sz="2000" b="1">
                <a:solidFill>
                  <a:srgbClr val="FFFFFF"/>
                </a:solidFill>
                <a:latin typeface="微軟正黑體" pitchFamily="34" charset="-120"/>
                <a:ea typeface="微軟正黑體" pitchFamily="34" charset="-120"/>
              </a:rPr>
              <a:t>市</a:t>
            </a:r>
            <a:r>
              <a:rPr kumimoji="0" lang="en-US" altLang="zh-TW" sz="2000" b="1">
                <a:solidFill>
                  <a:srgbClr val="FFFFFF"/>
                </a:solidFill>
                <a:latin typeface="微軟正黑體" pitchFamily="34" charset="-120"/>
                <a:ea typeface="微軟正黑體" pitchFamily="34" charset="-120"/>
              </a:rPr>
              <a:t>DD</a:t>
            </a:r>
            <a:r>
              <a:rPr kumimoji="0" lang="zh-TW" altLang="en-US" sz="2000" b="1">
                <a:solidFill>
                  <a:srgbClr val="FFFFFF"/>
                </a:solidFill>
                <a:latin typeface="微軟正黑體" pitchFamily="34" charset="-120"/>
                <a:ea typeface="微軟正黑體" pitchFamily="34" charset="-120"/>
              </a:rPr>
              <a:t>市   </a:t>
            </a:r>
            <a:r>
              <a:rPr kumimoji="0" lang="en-US" altLang="zh-TW" sz="2000" b="1">
                <a:solidFill>
                  <a:srgbClr val="FFFFFF"/>
                </a:solidFill>
                <a:latin typeface="微軟正黑體" pitchFamily="34" charset="-120"/>
                <a:ea typeface="微軟正黑體" pitchFamily="34" charset="-120"/>
              </a:rPr>
              <a:t>DD</a:t>
            </a:r>
            <a:r>
              <a:rPr kumimoji="0" lang="zh-TW" altLang="en-US" sz="2000" b="1">
                <a:solidFill>
                  <a:srgbClr val="FFFFFF"/>
                </a:solidFill>
                <a:latin typeface="微軟正黑體" pitchFamily="34" charset="-120"/>
                <a:ea typeface="微軟正黑體" pitchFamily="34" charset="-120"/>
              </a:rPr>
              <a:t>單位    </a:t>
            </a:r>
            <a:r>
              <a:rPr kumimoji="0" lang="zh-TW" altLang="en-US" sz="2000" b="1">
                <a:solidFill>
                  <a:srgbClr val="FFFF00"/>
                </a:solidFill>
                <a:latin typeface="微軟正黑體" pitchFamily="34" charset="-120"/>
                <a:ea typeface="微軟正黑體" pitchFamily="34" charset="-120"/>
              </a:rPr>
              <a:t>退黨</a:t>
            </a:r>
            <a:endParaRPr kumimoji="0" lang="en-US" altLang="zh-TW" sz="2000" b="1">
              <a:solidFill>
                <a:srgbClr val="FFFF00"/>
              </a:solidFill>
              <a:latin typeface="微軟正黑體" pitchFamily="34" charset="-120"/>
              <a:ea typeface="微軟正黑體" pitchFamily="34" charset="-120"/>
            </a:endParaRPr>
          </a:p>
          <a:p>
            <a:endParaRPr kumimoji="0" lang="en-US" altLang="zh-TW" sz="2000" b="1">
              <a:solidFill>
                <a:srgbClr val="FFFFFF"/>
              </a:solidFill>
              <a:latin typeface="微軟正黑體" pitchFamily="34" charset="-120"/>
              <a:ea typeface="微軟正黑體" pitchFamily="34" charset="-120"/>
            </a:endParaRPr>
          </a:p>
          <a:p>
            <a:r>
              <a:rPr kumimoji="0" lang="zh-TW" altLang="en-US" sz="2000" b="1">
                <a:solidFill>
                  <a:srgbClr val="FFFFFF"/>
                </a:solidFill>
                <a:latin typeface="微軟正黑體" pitchFamily="34" charset="-120"/>
                <a:ea typeface="微軟正黑體" pitchFamily="34" charset="-120"/>
              </a:rPr>
              <a:t>山東</a:t>
            </a:r>
            <a:r>
              <a:rPr kumimoji="0" lang="en-US" altLang="zh-TW" sz="2000" b="1">
                <a:solidFill>
                  <a:srgbClr val="FFFFFF"/>
                </a:solidFill>
                <a:latin typeface="微軟正黑體" pitchFamily="34" charset="-120"/>
                <a:ea typeface="微軟正黑體" pitchFamily="34" charset="-120"/>
              </a:rPr>
              <a:t>OO</a:t>
            </a:r>
            <a:r>
              <a:rPr kumimoji="0" lang="zh-TW" altLang="en-US" sz="2000" b="1">
                <a:solidFill>
                  <a:srgbClr val="FFFFFF"/>
                </a:solidFill>
                <a:latin typeface="微軟正黑體" pitchFamily="34" charset="-120"/>
                <a:ea typeface="微軟正黑體" pitchFamily="34" charset="-120"/>
              </a:rPr>
              <a:t>市</a:t>
            </a:r>
            <a:r>
              <a:rPr kumimoji="0" lang="en-US" altLang="zh-TW" sz="2000" b="1">
                <a:solidFill>
                  <a:srgbClr val="FFFFFF"/>
                </a:solidFill>
                <a:latin typeface="微軟正黑體" pitchFamily="34" charset="-120"/>
                <a:ea typeface="微軟正黑體" pitchFamily="34" charset="-120"/>
              </a:rPr>
              <a:t>XX</a:t>
            </a:r>
            <a:r>
              <a:rPr kumimoji="0" lang="zh-TW" altLang="en-US" sz="2000" b="1">
                <a:solidFill>
                  <a:srgbClr val="FFFFFF"/>
                </a:solidFill>
                <a:latin typeface="微軟正黑體" pitchFamily="34" charset="-120"/>
                <a:ea typeface="微軟正黑體" pitchFamily="34" charset="-120"/>
              </a:rPr>
              <a:t>市   </a:t>
            </a:r>
            <a:r>
              <a:rPr kumimoji="0" lang="en-US" altLang="zh-TW" sz="2000" b="1">
                <a:solidFill>
                  <a:srgbClr val="FFFFFF"/>
                </a:solidFill>
                <a:latin typeface="微軟正黑體" pitchFamily="34" charset="-120"/>
                <a:ea typeface="微軟正黑體" pitchFamily="34" charset="-120"/>
              </a:rPr>
              <a:t>XX</a:t>
            </a:r>
            <a:r>
              <a:rPr kumimoji="0" lang="zh-TW" altLang="en-US" sz="2000" b="1">
                <a:solidFill>
                  <a:srgbClr val="FFFFFF"/>
                </a:solidFill>
                <a:latin typeface="微軟正黑體" pitchFamily="34" charset="-120"/>
                <a:ea typeface="微軟正黑體" pitchFamily="34" charset="-120"/>
              </a:rPr>
              <a:t>單位    </a:t>
            </a:r>
            <a:r>
              <a:rPr kumimoji="0" lang="zh-TW" altLang="en-US" sz="2000" b="1">
                <a:solidFill>
                  <a:srgbClr val="FFFF00"/>
                </a:solidFill>
                <a:latin typeface="微軟正黑體" pitchFamily="34" charset="-120"/>
                <a:ea typeface="微軟正黑體" pitchFamily="34" charset="-120"/>
              </a:rPr>
              <a:t>退黨</a:t>
            </a:r>
            <a:endParaRPr kumimoji="0" lang="en-US" altLang="zh-TW" sz="2000" b="1">
              <a:solidFill>
                <a:srgbClr val="FFFF00"/>
              </a:solidFill>
              <a:latin typeface="微軟正黑體" pitchFamily="34" charset="-120"/>
              <a:ea typeface="微軟正黑體" pitchFamily="34" charset="-120"/>
            </a:endParaRPr>
          </a:p>
          <a:p>
            <a:endParaRPr kumimoji="0" lang="en-US" altLang="zh-TW" sz="2000" b="1">
              <a:solidFill>
                <a:srgbClr val="FFFFFF"/>
              </a:solidFill>
              <a:latin typeface="微軟正黑體" pitchFamily="34" charset="-120"/>
              <a:ea typeface="微軟正黑體" pitchFamily="34" charset="-120"/>
            </a:endParaRPr>
          </a:p>
          <a:p>
            <a:r>
              <a:rPr kumimoji="0" lang="zh-TW" altLang="en-US" sz="2000" b="1">
                <a:solidFill>
                  <a:srgbClr val="FFFFFF"/>
                </a:solidFill>
                <a:latin typeface="微軟正黑體" pitchFamily="34" charset="-120"/>
                <a:ea typeface="微軟正黑體" pitchFamily="34" charset="-120"/>
              </a:rPr>
              <a:t>山東</a:t>
            </a:r>
            <a:r>
              <a:rPr kumimoji="0" lang="en-US" altLang="zh-TW" sz="2000" b="1">
                <a:solidFill>
                  <a:srgbClr val="FFFFFF"/>
                </a:solidFill>
                <a:latin typeface="微軟正黑體" pitchFamily="34" charset="-120"/>
                <a:ea typeface="微軟正黑體" pitchFamily="34" charset="-120"/>
              </a:rPr>
              <a:t>HH</a:t>
            </a:r>
            <a:r>
              <a:rPr kumimoji="0" lang="zh-TW" altLang="en-US" sz="2000" b="1">
                <a:solidFill>
                  <a:srgbClr val="FFFFFF"/>
                </a:solidFill>
                <a:latin typeface="微軟正黑體" pitchFamily="34" charset="-120"/>
                <a:ea typeface="微軟正黑體" pitchFamily="34" charset="-120"/>
              </a:rPr>
              <a:t>市</a:t>
            </a:r>
            <a:r>
              <a:rPr kumimoji="0" lang="en-US" altLang="zh-TW" sz="2000" b="1">
                <a:solidFill>
                  <a:srgbClr val="FFFFFF"/>
                </a:solidFill>
                <a:latin typeface="微軟正黑體" pitchFamily="34" charset="-120"/>
                <a:ea typeface="微軟正黑體" pitchFamily="34" charset="-120"/>
              </a:rPr>
              <a:t>XX</a:t>
            </a:r>
            <a:r>
              <a:rPr kumimoji="0" lang="zh-TW" altLang="en-US" sz="2000" b="1">
                <a:solidFill>
                  <a:srgbClr val="FFFFFF"/>
                </a:solidFill>
                <a:latin typeface="微軟正黑體" pitchFamily="34" charset="-120"/>
                <a:ea typeface="微軟正黑體" pitchFamily="34" charset="-120"/>
              </a:rPr>
              <a:t>居委會   </a:t>
            </a:r>
            <a:r>
              <a:rPr kumimoji="0" lang="zh-TW" altLang="en-US" sz="2000" b="1">
                <a:solidFill>
                  <a:srgbClr val="FFFF00"/>
                </a:solidFill>
                <a:latin typeface="微軟正黑體" pitchFamily="34" charset="-120"/>
                <a:ea typeface="微軟正黑體" pitchFamily="34" charset="-120"/>
              </a:rPr>
              <a:t>退黨</a:t>
            </a:r>
            <a:endParaRPr kumimoji="0" lang="en-US" altLang="zh-TW" sz="2000" b="1">
              <a:solidFill>
                <a:srgbClr val="FFFF00"/>
              </a:solidFill>
              <a:latin typeface="微軟正黑體" pitchFamily="34" charset="-120"/>
              <a:ea typeface="微軟正黑體" pitchFamily="34" charset="-120"/>
            </a:endParaRPr>
          </a:p>
          <a:p>
            <a:endParaRPr kumimoji="0" lang="en-US" altLang="zh-TW" sz="2000" b="1">
              <a:solidFill>
                <a:srgbClr val="FFFF00"/>
              </a:solidFill>
              <a:latin typeface="微軟正黑體" pitchFamily="34" charset="-120"/>
              <a:ea typeface="微軟正黑體" pitchFamily="34" charset="-120"/>
            </a:endParaRPr>
          </a:p>
          <a:p>
            <a:r>
              <a:rPr kumimoji="0" lang="zh-TW" altLang="en-US" sz="2000" b="1">
                <a:solidFill>
                  <a:srgbClr val="FFFFFF"/>
                </a:solidFill>
                <a:latin typeface="微軟正黑體" pitchFamily="34" charset="-120"/>
                <a:ea typeface="微軟正黑體" pitchFamily="34" charset="-120"/>
              </a:rPr>
              <a:t>山東</a:t>
            </a:r>
            <a:r>
              <a:rPr kumimoji="0" lang="en-US" altLang="zh-TW" sz="2000" b="1">
                <a:solidFill>
                  <a:srgbClr val="FFFFFF"/>
                </a:solidFill>
                <a:latin typeface="微軟正黑體" pitchFamily="34" charset="-120"/>
                <a:ea typeface="微軟正黑體" pitchFamily="34" charset="-120"/>
              </a:rPr>
              <a:t>MM</a:t>
            </a:r>
            <a:r>
              <a:rPr kumimoji="0" lang="zh-TW" altLang="en-US" sz="2000" b="1">
                <a:solidFill>
                  <a:srgbClr val="FFFFFF"/>
                </a:solidFill>
                <a:latin typeface="微軟正黑體" pitchFamily="34" charset="-120"/>
                <a:ea typeface="微軟正黑體" pitchFamily="34" charset="-120"/>
              </a:rPr>
              <a:t>市</a:t>
            </a:r>
            <a:r>
              <a:rPr kumimoji="0" lang="en-US" altLang="zh-TW" sz="2000" b="1">
                <a:solidFill>
                  <a:srgbClr val="FFFFFF"/>
                </a:solidFill>
                <a:latin typeface="微軟正黑體" pitchFamily="34" charset="-120"/>
                <a:ea typeface="微軟正黑體" pitchFamily="34" charset="-120"/>
              </a:rPr>
              <a:t>XX</a:t>
            </a:r>
            <a:r>
              <a:rPr kumimoji="0" lang="zh-TW" altLang="en-US" sz="2000" b="1">
                <a:solidFill>
                  <a:srgbClr val="FFFFFF"/>
                </a:solidFill>
                <a:latin typeface="微軟正黑體" pitchFamily="34" charset="-120"/>
                <a:ea typeface="微軟正黑體" pitchFamily="34" charset="-120"/>
              </a:rPr>
              <a:t>區  </a:t>
            </a:r>
            <a:r>
              <a:rPr kumimoji="0" lang="en-US" altLang="zh-TW" sz="2000" b="1">
                <a:solidFill>
                  <a:srgbClr val="FFFFFF"/>
                </a:solidFill>
                <a:latin typeface="微軟正黑體" pitchFamily="34" charset="-120"/>
                <a:ea typeface="微軟正黑體" pitchFamily="34" charset="-120"/>
              </a:rPr>
              <a:t>610</a:t>
            </a:r>
            <a:r>
              <a:rPr kumimoji="0" lang="zh-TW" altLang="en-US" sz="2000" b="1">
                <a:solidFill>
                  <a:srgbClr val="FFFFFF"/>
                </a:solidFill>
                <a:latin typeface="微軟正黑體" pitchFamily="34" charset="-120"/>
                <a:ea typeface="微軟正黑體" pitchFamily="34" charset="-120"/>
              </a:rPr>
              <a:t>辦公室 </a:t>
            </a:r>
            <a:endParaRPr kumimoji="0" lang="en-US" altLang="zh-TW" sz="2000" b="1">
              <a:solidFill>
                <a:srgbClr val="FFFFFF"/>
              </a:solidFill>
              <a:latin typeface="微軟正黑體" pitchFamily="34" charset="-120"/>
              <a:ea typeface="微軟正黑體" pitchFamily="34" charset="-120"/>
            </a:endParaRPr>
          </a:p>
          <a:p>
            <a:r>
              <a:rPr kumimoji="0" lang="zh-TW" altLang="en-US" sz="2000" b="1">
                <a:solidFill>
                  <a:srgbClr val="FFFF00"/>
                </a:solidFill>
                <a:latin typeface="微軟正黑體" pitchFamily="34" charset="-120"/>
                <a:ea typeface="微軟正黑體" pitchFamily="34" charset="-120"/>
              </a:rPr>
              <a:t>聽</a:t>
            </a:r>
            <a:r>
              <a:rPr kumimoji="0" lang="en-US" altLang="zh-TW" sz="2000" b="1">
                <a:solidFill>
                  <a:srgbClr val="FFFF00"/>
                </a:solidFill>
                <a:latin typeface="微軟正黑體" pitchFamily="34" charset="-120"/>
                <a:ea typeface="微軟正黑體" pitchFamily="34" charset="-120"/>
              </a:rPr>
              <a:t>2</a:t>
            </a:r>
            <a:r>
              <a:rPr kumimoji="0" lang="zh-TW" altLang="en-US" sz="2000" b="1">
                <a:solidFill>
                  <a:srgbClr val="FFFF00"/>
                </a:solidFill>
                <a:latin typeface="微軟正黑體" pitchFamily="34" charset="-120"/>
                <a:ea typeface="微軟正黑體" pitchFamily="34" charset="-120"/>
              </a:rPr>
              <a:t>分</a:t>
            </a:r>
            <a:r>
              <a:rPr kumimoji="0" lang="en-US" altLang="zh-TW" sz="2000" b="1">
                <a:solidFill>
                  <a:srgbClr val="FFFF00"/>
                </a:solidFill>
                <a:latin typeface="微軟正黑體" pitchFamily="34" charset="-120"/>
                <a:ea typeface="微軟正黑體" pitchFamily="34" charset="-120"/>
              </a:rPr>
              <a:t>51</a:t>
            </a:r>
            <a:r>
              <a:rPr kumimoji="0" lang="zh-TW" altLang="en-US" sz="2000" b="1">
                <a:solidFill>
                  <a:srgbClr val="FFFF00"/>
                </a:solidFill>
                <a:latin typeface="微軟正黑體" pitchFamily="34" charset="-120"/>
                <a:ea typeface="微軟正黑體" pitchFamily="34" charset="-120"/>
              </a:rPr>
              <a:t>秒</a:t>
            </a:r>
          </a:p>
          <a:p>
            <a:endParaRPr kumimoji="0" lang="zh-TW" altLang="en-US" sz="2000" b="1">
              <a:solidFill>
                <a:srgbClr val="FFFF00"/>
              </a:solidFill>
              <a:latin typeface="微軟正黑體" pitchFamily="34" charset="-120"/>
              <a:ea typeface="微軟正黑體" pitchFamily="34" charset="-120"/>
            </a:endParaRPr>
          </a:p>
        </p:txBody>
      </p:sp>
      <p:sp>
        <p:nvSpPr>
          <p:cNvPr id="4" name="矩形 3"/>
          <p:cNvSpPr/>
          <p:nvPr/>
        </p:nvSpPr>
        <p:spPr>
          <a:xfrm>
            <a:off x="179388" y="115888"/>
            <a:ext cx="5400675" cy="461962"/>
          </a:xfrm>
          <a:prstGeom prst="rect">
            <a:avLst/>
          </a:prstGeom>
        </p:spPr>
        <p:txBody>
          <a:bodyPr>
            <a:spAutoFit/>
          </a:bodyPr>
          <a:lstStyle/>
          <a:p>
            <a:pPr fontAlgn="auto">
              <a:spcBef>
                <a:spcPts val="0"/>
              </a:spcBef>
              <a:spcAft>
                <a:spcPts val="0"/>
              </a:spcAft>
              <a:defRPr/>
            </a:pPr>
            <a:r>
              <a:rPr kumimoji="0" lang="en-US" altLang="zh-TW" sz="2400" b="1" dirty="0">
                <a:solidFill>
                  <a:schemeClr val="bg1"/>
                </a:solidFill>
                <a:latin typeface="微軟正黑體" panose="020B0604030504040204" pitchFamily="34" charset="-120"/>
                <a:ea typeface="微軟正黑體" panose="020B0604030504040204" pitchFamily="34" charset="-120"/>
                <a:cs typeface="+mj-cs"/>
              </a:rPr>
              <a:t>1-2.</a:t>
            </a:r>
            <a:r>
              <a:rPr kumimoji="0" lang="zh-TW" altLang="en-US" sz="2400" b="1" dirty="0">
                <a:solidFill>
                  <a:schemeClr val="bg1"/>
                </a:solidFill>
                <a:latin typeface="微軟正黑體" panose="020B0604030504040204" pitchFamily="34" charset="-120"/>
                <a:ea typeface="微軟正黑體" panose="020B0604030504040204" pitchFamily="34" charset="-120"/>
                <a:cs typeface="+mj-cs"/>
              </a:rPr>
              <a:t>反饋分享</a:t>
            </a:r>
            <a:endParaRPr kumimoji="0" lang="zh-TW" altLang="en-US" sz="2400" b="1" dirty="0">
              <a:solidFill>
                <a:schemeClr val="bg1"/>
              </a:solidFill>
              <a:latin typeface="+mn-lt"/>
              <a:ea typeface="+mn-ea"/>
            </a:endParaRPr>
          </a:p>
        </p:txBody>
      </p:sp>
      <p:pic>
        <p:nvPicPr>
          <p:cNvPr id="16387" name="Picture 4" descr="聖光如洗Bathing Under Noble Light - Oil on Canvas (116 x 82 inches) 2014, painted by Xiaoping Chen, composed by Kunlun Zhang: "/>
          <p:cNvPicPr>
            <a:picLocks noChangeAspect="1" noChangeArrowheads="1"/>
          </p:cNvPicPr>
          <p:nvPr/>
        </p:nvPicPr>
        <p:blipFill>
          <a:blip r:embed="rId2"/>
          <a:srcRect b="1949"/>
          <a:stretch>
            <a:fillRect/>
          </a:stretch>
        </p:blipFill>
        <p:spPr bwMode="auto">
          <a:xfrm>
            <a:off x="4398963" y="0"/>
            <a:ext cx="474503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175"/>
            <a:ext cx="9144000" cy="76835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rgbClr val="FFFF00"/>
                </a:solidFill>
                <a:latin typeface="微軟正黑體" panose="020B0604030504040204" pitchFamily="34" charset="-120"/>
                <a:ea typeface="微軟正黑體" panose="020B0604030504040204" pitchFamily="34" charset="-120"/>
              </a:rPr>
              <a:t>1-3</a:t>
            </a:r>
            <a:r>
              <a:rPr kumimoji="0" lang="en-US" altLang="zh-TW" sz="3200" b="1">
                <a:solidFill>
                  <a:srgbClr val="FFFF00"/>
                </a:solidFill>
                <a:latin typeface="微軟正黑體" panose="020B0604030504040204" pitchFamily="34" charset="-120"/>
                <a:ea typeface="微軟正黑體" panose="020B0604030504040204" pitchFamily="34" charset="-120"/>
              </a:rPr>
              <a:t>.</a:t>
            </a:r>
            <a:r>
              <a:rPr kumimoji="0" lang="zh-TW" altLang="en-US" sz="3200" b="1">
                <a:solidFill>
                  <a:srgbClr val="FFFF00"/>
                </a:solidFill>
                <a:latin typeface="微軟正黑體" panose="020B0604030504040204" pitchFamily="34" charset="-120"/>
                <a:ea typeface="微軟正黑體" panose="020B0604030504040204" pitchFamily="34" charset="-120"/>
              </a:rPr>
              <a:t>  重點專案切入分享 </a:t>
            </a:r>
            <a:r>
              <a:rPr kumimoji="0" lang="en-US" altLang="zh-TW" sz="3200" b="1">
                <a:solidFill>
                  <a:srgbClr val="FFFF00"/>
                </a:solidFill>
                <a:latin typeface="微軟正黑體" panose="020B0604030504040204" pitchFamily="34" charset="-120"/>
                <a:ea typeface="微軟正黑體" panose="020B0604030504040204" pitchFamily="34" charset="-120"/>
              </a:rPr>
              <a:t>(</a:t>
            </a:r>
            <a:r>
              <a:rPr kumimoji="0" lang="en-US" altLang="zh-TW" sz="3200" b="1" dirty="0">
                <a:solidFill>
                  <a:srgbClr val="FFFF00"/>
                </a:solidFill>
                <a:latin typeface="微軟正黑體" panose="020B0604030504040204" pitchFamily="34" charset="-120"/>
                <a:ea typeface="微軟正黑體" panose="020B0604030504040204" pitchFamily="34" charset="-120"/>
              </a:rPr>
              <a:t>1)</a:t>
            </a:r>
            <a:endParaRPr kumimoji="0" lang="zh-TW" altLang="en-US" sz="3200" b="1" dirty="0">
              <a:solidFill>
                <a:srgbClr val="FFFF00"/>
              </a:solidFill>
              <a:latin typeface="微軟正黑體" panose="020B0604030504040204" pitchFamily="34" charset="-120"/>
              <a:ea typeface="微軟正黑體" panose="020B0604030504040204" pitchFamily="34" charset="-120"/>
            </a:endParaRPr>
          </a:p>
        </p:txBody>
      </p:sp>
      <p:sp>
        <p:nvSpPr>
          <p:cNvPr id="17410" name="矩形 2"/>
          <p:cNvSpPr>
            <a:spLocks noChangeArrowheads="1"/>
          </p:cNvSpPr>
          <p:nvPr/>
        </p:nvSpPr>
        <p:spPr bwMode="auto">
          <a:xfrm>
            <a:off x="250825" y="765175"/>
            <a:ext cx="8494713" cy="5568950"/>
          </a:xfrm>
          <a:prstGeom prst="rect">
            <a:avLst/>
          </a:prstGeom>
          <a:noFill/>
          <a:ln w="9525">
            <a:noFill/>
            <a:miter lim="800000"/>
            <a:headEnd/>
            <a:tailEnd/>
          </a:ln>
        </p:spPr>
        <p:txBody>
          <a:bodyPr>
            <a:spAutoFit/>
          </a:bodyPr>
          <a:lstStyle/>
          <a:p>
            <a:r>
              <a:rPr kumimoji="0" lang="zh-TW" altLang="zh-TW" sz="2400">
                <a:latin typeface="微軟正黑體" pitchFamily="34" charset="-120"/>
                <a:ea typeface="微軟正黑體" pitchFamily="34" charset="-120"/>
              </a:rPr>
              <a:t>我真的擔心你受牽連啊！兄弟啊！大姐要把這個事情告訴你，現在全國各地的形勢你都不知道，很多檢察院、派出所、法院都已經不抓法輪功了，有的判了的都釋放了，都在保護法輪功學員，你還在做這個事情。這件事情結束了你怎麼辦？</a:t>
            </a:r>
            <a:endParaRPr kumimoji="0" lang="en-US" altLang="zh-TW" sz="2400">
              <a:latin typeface="微軟正黑體" pitchFamily="34" charset="-120"/>
              <a:ea typeface="微軟正黑體" pitchFamily="34" charset="-120"/>
            </a:endParaRPr>
          </a:p>
          <a:p>
            <a:endParaRPr kumimoji="0" lang="en-US" altLang="zh-TW" sz="2400">
              <a:latin typeface="微軟正黑體" pitchFamily="34" charset="-120"/>
              <a:ea typeface="微軟正黑體" pitchFamily="34" charset="-120"/>
            </a:endParaRPr>
          </a:p>
          <a:p>
            <a:r>
              <a:rPr kumimoji="0" lang="zh-TW" altLang="zh-TW" sz="2400">
                <a:latin typeface="微軟正黑體" pitchFamily="34" charset="-120"/>
                <a:ea typeface="微軟正黑體" pitchFamily="34" charset="-120"/>
              </a:rPr>
              <a:t>你說是所長叫做的，所長參與都自身難保了，誰還來保你啊？對不對？現在迫害路線你都不清楚啊！李東升被抓，周永康被抓，習近平都要和江澤民的迫害路線做切割你知道嗎？</a:t>
            </a:r>
            <a:endParaRPr kumimoji="0" lang="en-US" altLang="zh-TW" sz="2400">
              <a:latin typeface="微軟正黑體" pitchFamily="34" charset="-120"/>
              <a:ea typeface="微軟正黑體" pitchFamily="34" charset="-120"/>
            </a:endParaRPr>
          </a:p>
          <a:p>
            <a:endParaRPr kumimoji="0" lang="en-US" altLang="zh-TW" sz="2400">
              <a:latin typeface="微軟正黑體" pitchFamily="34" charset="-120"/>
              <a:ea typeface="微軟正黑體" pitchFamily="34" charset="-120"/>
            </a:endParaRPr>
          </a:p>
          <a:p>
            <a:r>
              <a:rPr kumimoji="0" lang="zh-TW" altLang="zh-TW" sz="2400">
                <a:latin typeface="微軟正黑體" pitchFamily="34" charset="-120"/>
                <a:ea typeface="微軟正黑體" pitchFamily="34" charset="-120"/>
              </a:rPr>
              <a:t>現在還沒結束，還有機會。你一定要保護法輪功學員，一定要明白啊！我知道你上有父母下有小的，你是善良人。今天把這個事告訴你後，你也一定要和所長說不要再參與迫害了。你心裡要明白法輪功是什麼？（大法真相…）你也知道這個體制的邪惡，你拿了這個工資叫你做什麼就做什麼，不能再稀裡糊塗了，現在政策都有啊</a:t>
            </a:r>
            <a:r>
              <a:rPr kumimoji="0" lang="en-US" altLang="zh-TW" sz="2400">
                <a:latin typeface="微軟正黑體" pitchFamily="34" charset="-120"/>
                <a:ea typeface="微軟正黑體" pitchFamily="34" charset="-120"/>
              </a:rPr>
              <a:t>….(</a:t>
            </a:r>
            <a:r>
              <a:rPr kumimoji="0" lang="zh-TW" altLang="en-US" sz="2400">
                <a:latin typeface="微軟正黑體" pitchFamily="34" charset="-120"/>
                <a:ea typeface="微軟正黑體" pitchFamily="34" charset="-120"/>
              </a:rPr>
              <a:t>終身追究制</a:t>
            </a:r>
            <a:r>
              <a:rPr kumimoji="0" lang="en-US" altLang="zh-TW" sz="2400">
                <a:latin typeface="微軟正黑體" pitchFamily="34" charset="-120"/>
                <a:ea typeface="微軟正黑體" pitchFamily="34" charset="-120"/>
              </a:rPr>
              <a:t>….)</a:t>
            </a:r>
            <a:endParaRPr kumimoji="0" lang="zh-TW" altLang="zh-TW" sz="2400">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175"/>
            <a:ext cx="9144000" cy="76835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rgbClr val="FFFF00"/>
                </a:solidFill>
                <a:latin typeface="微軟正黑體" panose="020B0604030504040204" pitchFamily="34" charset="-120"/>
                <a:ea typeface="微軟正黑體" panose="020B0604030504040204" pitchFamily="34" charset="-120"/>
              </a:rPr>
              <a:t>1-4</a:t>
            </a:r>
            <a:r>
              <a:rPr kumimoji="0" lang="en-US" altLang="zh-TW" sz="3200" b="1">
                <a:solidFill>
                  <a:srgbClr val="FFFF00"/>
                </a:solidFill>
                <a:latin typeface="微軟正黑體" panose="020B0604030504040204" pitchFamily="34" charset="-120"/>
                <a:ea typeface="微軟正黑體" panose="020B0604030504040204" pitchFamily="34" charset="-120"/>
              </a:rPr>
              <a:t>.  </a:t>
            </a:r>
            <a:r>
              <a:rPr kumimoji="0" lang="zh-TW" altLang="en-US" sz="3200" b="1">
                <a:solidFill>
                  <a:srgbClr val="FFFF00"/>
                </a:solidFill>
                <a:latin typeface="微軟正黑體" panose="020B0604030504040204" pitchFamily="34" charset="-120"/>
                <a:ea typeface="微軟正黑體" panose="020B0604030504040204" pitchFamily="34" charset="-120"/>
              </a:rPr>
              <a:t>重點專案切入分享 </a:t>
            </a:r>
            <a:r>
              <a:rPr kumimoji="0" lang="en-US" altLang="zh-TW" sz="3200" b="1">
                <a:solidFill>
                  <a:srgbClr val="FFFF00"/>
                </a:solidFill>
                <a:latin typeface="微軟正黑體" panose="020B0604030504040204" pitchFamily="34" charset="-120"/>
                <a:ea typeface="微軟正黑體" panose="020B0604030504040204" pitchFamily="34" charset="-120"/>
              </a:rPr>
              <a:t>(</a:t>
            </a:r>
            <a:r>
              <a:rPr kumimoji="0" lang="en-US" altLang="zh-TW" sz="3200" b="1" dirty="0">
                <a:solidFill>
                  <a:srgbClr val="FFFF00"/>
                </a:solidFill>
                <a:latin typeface="微軟正黑體" panose="020B0604030504040204" pitchFamily="34" charset="-120"/>
                <a:ea typeface="微軟正黑體" panose="020B0604030504040204" pitchFamily="34" charset="-120"/>
              </a:rPr>
              <a:t>2)</a:t>
            </a:r>
            <a:endParaRPr kumimoji="0" lang="zh-TW" altLang="en-US" sz="3200" b="1" dirty="0">
              <a:solidFill>
                <a:srgbClr val="FFFF00"/>
              </a:solidFill>
              <a:latin typeface="微軟正黑體" panose="020B0604030504040204" pitchFamily="34" charset="-120"/>
              <a:ea typeface="微軟正黑體" panose="020B0604030504040204" pitchFamily="34" charset="-120"/>
            </a:endParaRPr>
          </a:p>
        </p:txBody>
      </p:sp>
      <p:sp>
        <p:nvSpPr>
          <p:cNvPr id="18434" name="矩形 2"/>
          <p:cNvSpPr>
            <a:spLocks noChangeArrowheads="1"/>
          </p:cNvSpPr>
          <p:nvPr/>
        </p:nvSpPr>
        <p:spPr bwMode="auto">
          <a:xfrm>
            <a:off x="257175" y="855663"/>
            <a:ext cx="8640763" cy="5934075"/>
          </a:xfrm>
          <a:prstGeom prst="rect">
            <a:avLst/>
          </a:prstGeom>
          <a:noFill/>
          <a:ln w="9525">
            <a:noFill/>
            <a:miter lim="800000"/>
            <a:headEnd/>
            <a:tailEnd/>
          </a:ln>
        </p:spPr>
        <p:txBody>
          <a:bodyPr>
            <a:spAutoFit/>
          </a:bodyPr>
          <a:lstStyle/>
          <a:p>
            <a:r>
              <a:rPr kumimoji="0" lang="zh-TW" altLang="zh-TW" sz="2400">
                <a:latin typeface="微軟正黑體" pitchFamily="34" charset="-120"/>
                <a:ea typeface="微軟正黑體" pitchFamily="34" charset="-120"/>
              </a:rPr>
              <a:t>你好，你看中央一級的政法委，周永康、李東升、張越，中央指揮三</a:t>
            </a:r>
            <a:r>
              <a:rPr kumimoji="0" lang="zh-TW" altLang="en-US" sz="2400">
                <a:latin typeface="微軟正黑體" pitchFamily="34" charset="-120"/>
                <a:ea typeface="微軟正黑體" pitchFamily="34" charset="-120"/>
              </a:rPr>
              <a:t>級都</a:t>
            </a:r>
            <a:r>
              <a:rPr kumimoji="0" lang="zh-TW" altLang="zh-TW" sz="2400">
                <a:latin typeface="微軟正黑體" pitchFamily="34" charset="-120"/>
                <a:ea typeface="微軟正黑體" pitchFamily="34" charset="-120"/>
              </a:rPr>
              <a:t>倒臺了。政法委遭到大清洗。現在又對公檢法司做大整頓。所以，咱們一定要看清當前形勢，千萬不要再參與迫害法輪功。習近平上臺，他的態度很明確，現政權不再為江澤民迫害法輪功背黑鍋</a:t>
            </a:r>
            <a:r>
              <a:rPr kumimoji="0" lang="zh-TW" altLang="en-US" sz="2400">
                <a:latin typeface="微軟正黑體" pitchFamily="34" charset="-120"/>
                <a:ea typeface="微軟正黑體" pitchFamily="34" charset="-120"/>
              </a:rPr>
              <a:t>站</a:t>
            </a:r>
            <a:r>
              <a:rPr kumimoji="0" lang="zh-TW" altLang="zh-TW" sz="2400">
                <a:latin typeface="微軟正黑體" pitchFamily="34" charset="-120"/>
                <a:ea typeface="微軟正黑體" pitchFamily="34" charset="-120"/>
              </a:rPr>
              <a:t>臺了。所以啊，咱們看清當前形勢保護好自己。大法真相…</a:t>
            </a:r>
            <a:r>
              <a:rPr kumimoji="0" lang="en-US" altLang="zh-TW" sz="2400">
                <a:latin typeface="微軟正黑體" pitchFamily="34" charset="-120"/>
                <a:ea typeface="微軟正黑體" pitchFamily="34" charset="-120"/>
              </a:rPr>
              <a:t>.</a:t>
            </a:r>
            <a:endParaRPr kumimoji="0" lang="zh-TW" altLang="zh-TW" sz="2400">
              <a:latin typeface="微軟正黑體" pitchFamily="34" charset="-120"/>
              <a:ea typeface="微軟正黑體" pitchFamily="34" charset="-120"/>
            </a:endParaRPr>
          </a:p>
          <a:p>
            <a:r>
              <a:rPr kumimoji="0" lang="en-US" altLang="zh-TW" sz="2400">
                <a:latin typeface="微軟正黑體" pitchFamily="34" charset="-120"/>
                <a:ea typeface="微軟正黑體" pitchFamily="34" charset="-120"/>
              </a:rPr>
              <a:t> </a:t>
            </a:r>
            <a:endParaRPr kumimoji="0" lang="zh-TW" altLang="zh-TW" sz="2400">
              <a:latin typeface="微軟正黑體" pitchFamily="34" charset="-120"/>
              <a:ea typeface="微軟正黑體" pitchFamily="34" charset="-120"/>
            </a:endParaRPr>
          </a:p>
          <a:p>
            <a:r>
              <a:rPr kumimoji="0" lang="zh-TW" altLang="en-US" sz="2400">
                <a:latin typeface="微軟正黑體" pitchFamily="34" charset="-120"/>
                <a:ea typeface="微軟正黑體" pitchFamily="34" charset="-120"/>
              </a:rPr>
              <a:t>讓你們</a:t>
            </a:r>
            <a:r>
              <a:rPr kumimoji="0" lang="zh-TW" altLang="zh-TW" sz="2400">
                <a:latin typeface="微軟正黑體" pitchFamily="34" charset="-120"/>
                <a:ea typeface="微軟正黑體" pitchFamily="34" charset="-120"/>
              </a:rPr>
              <a:t>看清現在的形勢，今年</a:t>
            </a:r>
            <a:r>
              <a:rPr kumimoji="0" lang="en-US" altLang="zh-TW" sz="2400">
                <a:latin typeface="微軟正黑體" pitchFamily="34" charset="-120"/>
                <a:ea typeface="微軟正黑體" pitchFamily="34" charset="-120"/>
              </a:rPr>
              <a:t>3/1</a:t>
            </a:r>
            <a:r>
              <a:rPr kumimoji="0" lang="zh-TW" altLang="zh-TW" sz="2400">
                <a:latin typeface="微軟正黑體" pitchFamily="34" charset="-120"/>
                <a:ea typeface="微軟正黑體" pitchFamily="34" charset="-120"/>
              </a:rPr>
              <a:t>公安部出臺了冤假錯案終身追究制，不要充當急先峰，你看王立軍，周永康，李東生等人都是迫害法輪功的急先峰，誰</a:t>
            </a:r>
            <a:r>
              <a:rPr kumimoji="0" lang="zh-TW" altLang="en-US" sz="2400">
                <a:latin typeface="微軟正黑體" pitchFamily="34" charset="-120"/>
                <a:ea typeface="微軟正黑體" pitchFamily="34" charset="-120"/>
              </a:rPr>
              <a:t>衝</a:t>
            </a:r>
            <a:r>
              <a:rPr kumimoji="0" lang="zh-TW" altLang="zh-TW" sz="2400">
                <a:latin typeface="微軟正黑體" pitchFamily="34" charset="-120"/>
                <a:ea typeface="微軟正黑體" pitchFamily="34" charset="-120"/>
              </a:rPr>
              <a:t>到</a:t>
            </a:r>
            <a:r>
              <a:rPr kumimoji="0" lang="zh-TW" altLang="en-US" sz="2400">
                <a:latin typeface="微軟正黑體" pitchFamily="34" charset="-120"/>
                <a:ea typeface="微軟正黑體" pitchFamily="34" charset="-120"/>
              </a:rPr>
              <a:t>最</a:t>
            </a:r>
            <a:r>
              <a:rPr kumimoji="0" lang="zh-TW" altLang="zh-TW" sz="2400">
                <a:latin typeface="微軟正黑體" pitchFamily="34" charset="-120"/>
                <a:ea typeface="微軟正黑體" pitchFamily="34" charset="-120"/>
              </a:rPr>
              <a:t>前面就先拿誰開刀</a:t>
            </a:r>
            <a:r>
              <a:rPr kumimoji="0" lang="zh-TW" altLang="en-US" sz="2400">
                <a:latin typeface="微軟正黑體" pitchFamily="34" charset="-120"/>
                <a:ea typeface="微軟正黑體" pitchFamily="34" charset="-120"/>
              </a:rPr>
              <a:t>。</a:t>
            </a:r>
            <a:endParaRPr kumimoji="0" lang="en-US" altLang="zh-TW" sz="2400">
              <a:latin typeface="微軟正黑體" pitchFamily="34" charset="-120"/>
              <a:ea typeface="微軟正黑體" pitchFamily="34" charset="-120"/>
            </a:endParaRPr>
          </a:p>
          <a:p>
            <a:r>
              <a:rPr kumimoji="0" lang="zh-TW" altLang="zh-TW" sz="2400">
                <a:latin typeface="微軟正黑體" pitchFamily="34" charset="-120"/>
                <a:ea typeface="微軟正黑體" pitchFamily="34" charset="-120"/>
              </a:rPr>
              <a:t>讓你們保護好自己，不要積極的參與迫害，紐</a:t>
            </a:r>
            <a:r>
              <a:rPr kumimoji="0" lang="zh-TW" altLang="en-US" sz="2400">
                <a:latin typeface="微軟正黑體" pitchFamily="34" charset="-120"/>
                <a:ea typeface="微軟正黑體" pitchFamily="34" charset="-120"/>
              </a:rPr>
              <a:t>倫</a:t>
            </a:r>
            <a:r>
              <a:rPr kumimoji="0" lang="zh-TW" altLang="zh-TW" sz="2400">
                <a:latin typeface="微軟正黑體" pitchFamily="34" charset="-120"/>
                <a:ea typeface="微軟正黑體" pitchFamily="34" charset="-120"/>
              </a:rPr>
              <a:t>堡大審判的時候，連</a:t>
            </a:r>
            <a:r>
              <a:rPr kumimoji="0" lang="en-US" altLang="zh-TW" sz="2400">
                <a:latin typeface="微軟正黑體" pitchFamily="34" charset="-120"/>
                <a:ea typeface="微軟正黑體" pitchFamily="34" charset="-120"/>
              </a:rPr>
              <a:t>90</a:t>
            </a:r>
            <a:r>
              <a:rPr kumimoji="0" lang="zh-TW" altLang="zh-TW" sz="2400">
                <a:latin typeface="微軟正黑體" pitchFamily="34" charset="-120"/>
                <a:ea typeface="微軟正黑體" pitchFamily="34" charset="-120"/>
              </a:rPr>
              <a:t>多歲的門衛最終也要受到大審判，你們公開做的事，都記在你的頭上，你們在明處，你們的所做所為</a:t>
            </a:r>
            <a:r>
              <a:rPr kumimoji="0" lang="zh-TW" altLang="en-US" sz="2400">
                <a:latin typeface="微軟正黑體" pitchFamily="34" charset="-120"/>
                <a:ea typeface="微軟正黑體" pitchFamily="34" charset="-120"/>
              </a:rPr>
              <a:t>，大家</a:t>
            </a:r>
            <a:r>
              <a:rPr kumimoji="0" lang="zh-TW" altLang="zh-TW" sz="2400">
                <a:latin typeface="微軟正黑體" pitchFamily="34" charset="-120"/>
                <a:ea typeface="微軟正黑體" pitchFamily="34" charset="-120"/>
              </a:rPr>
              <a:t>都在看著，這都是要負責的，海外組織〈追查國際〉對每一個直接、間接參與迫害的人都</a:t>
            </a:r>
            <a:r>
              <a:rPr kumimoji="0" lang="zh-TW" altLang="en-US" sz="2400">
                <a:latin typeface="微軟正黑體" pitchFamily="34" charset="-120"/>
                <a:ea typeface="微軟正黑體" pitchFamily="34" charset="-120"/>
              </a:rPr>
              <a:t>在</a:t>
            </a:r>
            <a:r>
              <a:rPr kumimoji="0" lang="zh-TW" altLang="zh-TW" sz="2400">
                <a:latin typeface="微軟正黑體" pitchFamily="34" charset="-120"/>
                <a:ea typeface="微軟正黑體" pitchFamily="34" charset="-120"/>
              </a:rPr>
              <a:t>進行調查，並記錄在案，（適時加入天安門自焚，活摘真相）</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175"/>
            <a:ext cx="4211638"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pic>
        <p:nvPicPr>
          <p:cNvPr id="19458" name="Picture 4" descr="「真善忍美展」的圖片搜尋結果"/>
          <p:cNvPicPr>
            <a:picLocks noChangeAspect="1" noChangeArrowheads="1"/>
          </p:cNvPicPr>
          <p:nvPr/>
        </p:nvPicPr>
        <p:blipFill>
          <a:blip r:embed="rId3"/>
          <a:srcRect/>
          <a:stretch>
            <a:fillRect/>
          </a:stretch>
        </p:blipFill>
        <p:spPr bwMode="auto">
          <a:xfrm>
            <a:off x="4211638" y="0"/>
            <a:ext cx="4932362" cy="6858000"/>
          </a:xfrm>
          <a:prstGeom prst="rect">
            <a:avLst/>
          </a:prstGeom>
          <a:noFill/>
          <a:ln w="9525">
            <a:noFill/>
            <a:miter lim="800000"/>
            <a:headEnd/>
            <a:tailEnd/>
          </a:ln>
        </p:spPr>
      </p:pic>
      <p:sp>
        <p:nvSpPr>
          <p:cNvPr id="19459" name="矩形 1"/>
          <p:cNvSpPr>
            <a:spLocks noChangeArrowheads="1"/>
          </p:cNvSpPr>
          <p:nvPr/>
        </p:nvSpPr>
        <p:spPr bwMode="auto">
          <a:xfrm>
            <a:off x="157163" y="869950"/>
            <a:ext cx="3879850" cy="4892675"/>
          </a:xfrm>
          <a:prstGeom prst="rect">
            <a:avLst/>
          </a:prstGeom>
          <a:noFill/>
          <a:ln w="9525">
            <a:noFill/>
            <a:miter lim="800000"/>
            <a:headEnd/>
            <a:tailEnd/>
          </a:ln>
        </p:spPr>
        <p:txBody>
          <a:bodyPr>
            <a:spAutoFit/>
          </a:bodyPr>
          <a:lstStyle/>
          <a:p>
            <a:r>
              <a:rPr kumimoji="0" lang="zh-TW" altLang="en-US" sz="2400" b="1">
                <a:solidFill>
                  <a:schemeClr val="bg1"/>
                </a:solidFill>
                <a:latin typeface="微軟正黑體" pitchFamily="34" charset="-120"/>
                <a:ea typeface="微軟正黑體" pitchFamily="34" charset="-120"/>
              </a:rPr>
              <a:t>我們五位同修剛剛在院子裏往車上裝真相資料，</a:t>
            </a:r>
            <a:r>
              <a:rPr kumimoji="0" lang="zh-TW" altLang="en-US" sz="2400" b="1">
                <a:solidFill>
                  <a:srgbClr val="FFFF00"/>
                </a:solidFill>
                <a:latin typeface="微軟正黑體" pitchFamily="34" charset="-120"/>
                <a:ea typeface="微軟正黑體" pitchFamily="34" charset="-120"/>
              </a:rPr>
              <a:t>另外空間裏師父法身和眾神就已經在幫助清理邪惡，為此次救人做鋪墊做安排了。</a:t>
            </a:r>
            <a:endParaRPr kumimoji="0" lang="en-US" altLang="zh-TW" sz="2400" b="1">
              <a:solidFill>
                <a:srgbClr val="FFFF00"/>
              </a:solidFill>
              <a:latin typeface="微軟正黑體" pitchFamily="34" charset="-120"/>
              <a:ea typeface="微軟正黑體" pitchFamily="34" charset="-120"/>
            </a:endParaRPr>
          </a:p>
          <a:p>
            <a:endParaRPr kumimoji="0" lang="en-US" altLang="zh-TW" sz="2400" b="1">
              <a:solidFill>
                <a:schemeClr val="bg1"/>
              </a:solidFill>
              <a:latin typeface="微軟正黑體" pitchFamily="34" charset="-120"/>
              <a:ea typeface="微軟正黑體" pitchFamily="34" charset="-120"/>
            </a:endParaRPr>
          </a:p>
          <a:p>
            <a:r>
              <a:rPr kumimoji="0" lang="zh-TW" altLang="en-US" sz="2400" b="1">
                <a:solidFill>
                  <a:schemeClr val="bg1"/>
                </a:solidFill>
                <a:latin typeface="微軟正黑體" pitchFamily="34" charset="-120"/>
                <a:ea typeface="微軟正黑體" pitchFamily="34" charset="-120"/>
              </a:rPr>
              <a:t>這邊車子還沒出院呢，相隔幾十里地的鄰縣</a:t>
            </a:r>
            <a:r>
              <a:rPr kumimoji="0" lang="zh-TW" altLang="en-US" sz="2400" b="1">
                <a:solidFill>
                  <a:srgbClr val="FFFF00"/>
                </a:solidFill>
                <a:latin typeface="微軟正黑體" pitchFamily="34" charset="-120"/>
                <a:ea typeface="微軟正黑體" pitchFamily="34" charset="-120"/>
              </a:rPr>
              <a:t>世人明白的一面早已經在奔走相告：今天鄰縣大法弟子要來救咱們了！他們早早的都跪到那裏，雙手向上舉到胸前，等著接真相了。</a:t>
            </a:r>
          </a:p>
        </p:txBody>
      </p:sp>
      <p:sp>
        <p:nvSpPr>
          <p:cNvPr id="19460" name="文字方塊 3"/>
          <p:cNvSpPr txBox="1">
            <a:spLocks noChangeArrowheads="1"/>
          </p:cNvSpPr>
          <p:nvPr/>
        </p:nvSpPr>
        <p:spPr bwMode="auto">
          <a:xfrm>
            <a:off x="125413" y="6173788"/>
            <a:ext cx="3727450" cy="646112"/>
          </a:xfrm>
          <a:prstGeom prst="rect">
            <a:avLst/>
          </a:prstGeom>
          <a:noFill/>
          <a:ln w="9525">
            <a:noFill/>
            <a:miter lim="800000"/>
            <a:headEnd/>
            <a:tailEnd/>
          </a:ln>
        </p:spPr>
        <p:txBody>
          <a:bodyPr wrap="none">
            <a:spAutoFit/>
          </a:bodyPr>
          <a:lstStyle/>
          <a:p>
            <a:r>
              <a:rPr kumimoji="0" lang="zh-TW" altLang="en-US">
                <a:solidFill>
                  <a:schemeClr val="bg1"/>
                </a:solidFill>
                <a:latin typeface="微軟正黑體" pitchFamily="34" charset="-120"/>
                <a:ea typeface="微軟正黑體" pitchFamily="34" charset="-120"/>
              </a:rPr>
              <a:t>資料來源：第</a:t>
            </a:r>
            <a:r>
              <a:rPr kumimoji="0" lang="en-US" altLang="zh-TW">
                <a:solidFill>
                  <a:schemeClr val="bg1"/>
                </a:solidFill>
                <a:latin typeface="微軟正黑體" pitchFamily="34" charset="-120"/>
                <a:ea typeface="微軟正黑體" pitchFamily="34" charset="-120"/>
              </a:rPr>
              <a:t>12</a:t>
            </a:r>
            <a:r>
              <a:rPr kumimoji="0" lang="zh-TW" altLang="en-US">
                <a:solidFill>
                  <a:schemeClr val="bg1"/>
                </a:solidFill>
                <a:latin typeface="微軟正黑體" pitchFamily="34" charset="-120"/>
                <a:ea typeface="微軟正黑體" pitchFamily="34" charset="-120"/>
              </a:rPr>
              <a:t>屆</a:t>
            </a:r>
            <a:r>
              <a:rPr kumimoji="0" lang="en-US" altLang="zh-TW">
                <a:solidFill>
                  <a:schemeClr val="bg1"/>
                </a:solidFill>
                <a:latin typeface="微軟正黑體" pitchFamily="34" charset="-120"/>
                <a:ea typeface="微軟正黑體" pitchFamily="34" charset="-120"/>
              </a:rPr>
              <a:t>(2015)</a:t>
            </a:r>
            <a:r>
              <a:rPr kumimoji="0" lang="zh-TW" altLang="en-US">
                <a:solidFill>
                  <a:schemeClr val="bg1"/>
                </a:solidFill>
                <a:latin typeface="微軟正黑體" pitchFamily="34" charset="-120"/>
                <a:ea typeface="微軟正黑體" pitchFamily="34" charset="-120"/>
              </a:rPr>
              <a:t>明慧法會</a:t>
            </a:r>
            <a:endParaRPr kumimoji="0" lang="en-US" altLang="zh-TW">
              <a:solidFill>
                <a:schemeClr val="bg1"/>
              </a:solidFill>
              <a:latin typeface="微軟正黑體" pitchFamily="34" charset="-120"/>
              <a:ea typeface="微軟正黑體" pitchFamily="34" charset="-120"/>
            </a:endParaRPr>
          </a:p>
          <a:p>
            <a:r>
              <a:rPr kumimoji="0" lang="en-US" altLang="zh-TW">
                <a:solidFill>
                  <a:schemeClr val="bg1"/>
                </a:solidFill>
                <a:latin typeface="微軟正黑體" pitchFamily="34" charset="-120"/>
                <a:ea typeface="微軟正黑體" pitchFamily="34" charset="-120"/>
              </a:rPr>
              <a:t>〈</a:t>
            </a:r>
            <a:r>
              <a:rPr kumimoji="0" lang="zh-TW" altLang="en-US">
                <a:solidFill>
                  <a:schemeClr val="bg1"/>
                </a:solidFill>
                <a:latin typeface="微軟正黑體" pitchFamily="34" charset="-120"/>
                <a:ea typeface="微軟正黑體" pitchFamily="34" charset="-120"/>
              </a:rPr>
              <a:t>走在師父安排中 越走越快樂</a:t>
            </a:r>
            <a:r>
              <a:rPr kumimoji="0" lang="en-US" altLang="zh-TW">
                <a:solidFill>
                  <a:schemeClr val="bg1"/>
                </a:solidFill>
                <a:latin typeface="微軟正黑體" pitchFamily="34" charset="-120"/>
                <a:ea typeface="微軟正黑體" pitchFamily="34" charset="-120"/>
              </a:rPr>
              <a:t>〉</a:t>
            </a:r>
            <a:endParaRPr kumimoji="0" lang="zh-TW" altLang="en-US">
              <a:solidFill>
                <a:schemeClr val="bg1"/>
              </a:solidFill>
              <a:latin typeface="微軟正黑體" pitchFamily="34" charset="-120"/>
              <a:ea typeface="微軟正黑體" pitchFamily="34" charset="-120"/>
            </a:endParaRPr>
          </a:p>
        </p:txBody>
      </p:sp>
      <p:sp>
        <p:nvSpPr>
          <p:cNvPr id="19461" name="矩形 2"/>
          <p:cNvSpPr>
            <a:spLocks noChangeArrowheads="1"/>
          </p:cNvSpPr>
          <p:nvPr/>
        </p:nvSpPr>
        <p:spPr bwMode="auto">
          <a:xfrm>
            <a:off x="14288" y="115888"/>
            <a:ext cx="3719512" cy="523875"/>
          </a:xfrm>
          <a:prstGeom prst="rect">
            <a:avLst/>
          </a:prstGeom>
          <a:noFill/>
          <a:ln w="9525">
            <a:noFill/>
            <a:miter lim="800000"/>
            <a:headEnd/>
            <a:tailEnd/>
          </a:ln>
        </p:spPr>
        <p:txBody>
          <a:bodyPr wrap="none">
            <a:spAutoFit/>
          </a:bodyPr>
          <a:lstStyle/>
          <a:p>
            <a:r>
              <a:rPr kumimoji="0" lang="en-US" altLang="zh-TW" sz="2800" b="1">
                <a:solidFill>
                  <a:schemeClr val="bg1"/>
                </a:solidFill>
                <a:latin typeface="微軟正黑體" pitchFamily="34" charset="-120"/>
                <a:ea typeface="微軟正黑體" pitchFamily="34" charset="-120"/>
              </a:rPr>
              <a:t>2.《</a:t>
            </a:r>
            <a:r>
              <a:rPr kumimoji="0" lang="zh-TW" altLang="en-US" sz="2800" b="1">
                <a:solidFill>
                  <a:schemeClr val="bg1"/>
                </a:solidFill>
                <a:latin typeface="微軟正黑體" pitchFamily="34" charset="-120"/>
                <a:ea typeface="微軟正黑體" pitchFamily="34" charset="-120"/>
              </a:rPr>
              <a:t>明慧網</a:t>
            </a:r>
            <a:r>
              <a:rPr kumimoji="0" lang="en-US" altLang="zh-TW" sz="2800" b="1">
                <a:solidFill>
                  <a:schemeClr val="bg1"/>
                </a:solidFill>
                <a:latin typeface="微軟正黑體" pitchFamily="34" charset="-120"/>
                <a:ea typeface="微軟正黑體" pitchFamily="34" charset="-120"/>
              </a:rPr>
              <a:t>》</a:t>
            </a:r>
            <a:r>
              <a:rPr kumimoji="0" lang="zh-TW" altLang="en-US" sz="2800" b="1">
                <a:solidFill>
                  <a:schemeClr val="bg1"/>
                </a:solidFill>
                <a:latin typeface="微軟正黑體" pitchFamily="34" charset="-120"/>
                <a:ea typeface="微軟正黑體" pitchFamily="34" charset="-120"/>
              </a:rPr>
              <a:t>好文分享</a:t>
            </a:r>
            <a:endParaRPr kumimoji="0" lang="zh-TW" altLang="en-US" sz="2800" b="1">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圖中高亮顯示的是浙江省"/>
          <p:cNvPicPr>
            <a:picLocks noChangeAspect="1" noChangeArrowheads="1"/>
          </p:cNvPicPr>
          <p:nvPr/>
        </p:nvPicPr>
        <p:blipFill>
          <a:blip r:embed="rId2"/>
          <a:srcRect/>
          <a:stretch>
            <a:fillRect/>
          </a:stretch>
        </p:blipFill>
        <p:spPr bwMode="auto">
          <a:xfrm>
            <a:off x="-4763" y="-31750"/>
            <a:ext cx="9144001" cy="6889750"/>
          </a:xfrm>
          <a:prstGeom prst="rect">
            <a:avLst/>
          </a:prstGeom>
          <a:noFill/>
          <a:ln w="9525">
            <a:noFill/>
            <a:miter lim="800000"/>
            <a:headEnd/>
            <a:tailEnd/>
          </a:ln>
        </p:spPr>
      </p:pic>
      <p:sp>
        <p:nvSpPr>
          <p:cNvPr id="3" name="矩形 2"/>
          <p:cNvSpPr/>
          <p:nvPr/>
        </p:nvSpPr>
        <p:spPr>
          <a:xfrm>
            <a:off x="0" y="836613"/>
            <a:ext cx="9178925" cy="2016125"/>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3200" b="1" dirty="0">
                <a:latin typeface="微軟正黑體" panose="020B0604030504040204" pitchFamily="34" charset="-120"/>
                <a:ea typeface="微軟正黑體" panose="020B0604030504040204" pitchFamily="34" charset="-120"/>
              </a:rPr>
              <a:t>浙江省</a:t>
            </a:r>
            <a:endParaRPr kumimoji="0" lang="en-US" altLang="zh-TW" sz="3200" b="1" dirty="0">
              <a:latin typeface="微軟正黑體" panose="020B0604030504040204" pitchFamily="34" charset="-120"/>
              <a:ea typeface="微軟正黑體" panose="020B0604030504040204" pitchFamily="34" charset="-120"/>
            </a:endParaRPr>
          </a:p>
          <a:p>
            <a:pPr algn="ctr" fontAlgn="auto">
              <a:spcBef>
                <a:spcPts val="0"/>
              </a:spcBef>
              <a:spcAft>
                <a:spcPts val="0"/>
              </a:spcAft>
              <a:defRPr/>
            </a:pPr>
            <a:r>
              <a:rPr kumimoji="0" lang="en-US" altLang="zh-TW" sz="3200" b="1" dirty="0">
                <a:latin typeface="微軟正黑體" panose="020B0604030504040204" pitchFamily="34" charset="-120"/>
                <a:ea typeface="微軟正黑體" panose="020B0604030504040204" pitchFamily="34" charset="-120"/>
              </a:rPr>
              <a:t>RTC</a:t>
            </a:r>
            <a:r>
              <a:rPr kumimoji="0" lang="zh-TW" altLang="zh-TW" sz="3200" b="1" dirty="0">
                <a:latin typeface="微軟正黑體" panose="020B0604030504040204" pitchFamily="34" charset="-120"/>
                <a:ea typeface="微軟正黑體" panose="020B0604030504040204" pitchFamily="34" charset="-120"/>
              </a:rPr>
              <a:t>專案</a:t>
            </a:r>
            <a:r>
              <a:rPr kumimoji="0" lang="zh-CN" altLang="zh-TW" sz="3200" b="1" dirty="0">
                <a:latin typeface="微軟正黑體" panose="020B0604030504040204" pitchFamily="34" charset="-120"/>
                <a:ea typeface="微軟正黑體" panose="020B0604030504040204" pitchFamily="34" charset="-120"/>
              </a:rPr>
              <a:t>說明參考資料</a:t>
            </a:r>
            <a:endParaRPr kumimoji="0" lang="en-US" altLang="zh-CN" sz="3200" b="1" dirty="0">
              <a:latin typeface="微軟正黑體" panose="020B0604030504040204" pitchFamily="34" charset="-120"/>
              <a:ea typeface="微軟正黑體" panose="020B0604030504040204" pitchFamily="34" charset="-120"/>
            </a:endParaRPr>
          </a:p>
          <a:p>
            <a:pPr algn="r" fontAlgn="auto">
              <a:spcBef>
                <a:spcPts val="0"/>
              </a:spcBef>
              <a:spcAft>
                <a:spcPts val="0"/>
              </a:spcAft>
              <a:defRPr/>
            </a:pPr>
            <a:endParaRPr kumimoji="0" lang="en-US" altLang="zh-TW" sz="2400" dirty="0">
              <a:latin typeface="微軟正黑體" panose="020B0604030504040204" pitchFamily="34" charset="-120"/>
              <a:ea typeface="微軟正黑體" panose="020B0604030504040204" pitchFamily="34" charset="-120"/>
            </a:endParaRPr>
          </a:p>
        </p:txBody>
      </p:sp>
      <p:sp>
        <p:nvSpPr>
          <p:cNvPr id="21507" name="文字方塊 1"/>
          <p:cNvSpPr txBox="1">
            <a:spLocks noChangeArrowheads="1"/>
          </p:cNvSpPr>
          <p:nvPr/>
        </p:nvSpPr>
        <p:spPr bwMode="auto">
          <a:xfrm>
            <a:off x="71438" y="12700"/>
            <a:ext cx="496887" cy="831850"/>
          </a:xfrm>
          <a:prstGeom prst="rect">
            <a:avLst/>
          </a:prstGeom>
          <a:noFill/>
          <a:ln w="9525">
            <a:noFill/>
            <a:miter lim="800000"/>
            <a:headEnd/>
            <a:tailEnd/>
          </a:ln>
        </p:spPr>
        <p:txBody>
          <a:bodyPr wrap="none">
            <a:spAutoFit/>
          </a:bodyPr>
          <a:lstStyle/>
          <a:p>
            <a:r>
              <a:rPr kumimoji="0" lang="en-US" altLang="zh-TW" sz="4800">
                <a:solidFill>
                  <a:schemeClr val="bg1"/>
                </a:solidFill>
              </a:rPr>
              <a:t>3</a:t>
            </a:r>
            <a:endParaRPr kumimoji="0" lang="zh-TW" altLang="en-US" sz="480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浙江地圖」的圖片搜尋結果"/>
          <p:cNvPicPr>
            <a:picLocks noChangeAspect="1" noChangeArrowheads="1"/>
          </p:cNvPicPr>
          <p:nvPr/>
        </p:nvPicPr>
        <p:blipFill>
          <a:blip r:embed="rId2"/>
          <a:srcRect/>
          <a:stretch>
            <a:fillRect/>
          </a:stretch>
        </p:blipFill>
        <p:spPr bwMode="auto">
          <a:xfrm>
            <a:off x="2122488" y="1173163"/>
            <a:ext cx="6402387" cy="5184775"/>
          </a:xfrm>
          <a:prstGeom prst="rect">
            <a:avLst/>
          </a:prstGeom>
          <a:noFill/>
          <a:ln w="9525">
            <a:noFill/>
            <a:miter lim="800000"/>
            <a:headEnd/>
            <a:tailEnd/>
          </a:ln>
        </p:spPr>
      </p:pic>
      <p:sp>
        <p:nvSpPr>
          <p:cNvPr id="22530" name="矩形 2"/>
          <p:cNvSpPr>
            <a:spLocks noChangeArrowheads="1"/>
          </p:cNvSpPr>
          <p:nvPr/>
        </p:nvSpPr>
        <p:spPr bwMode="auto">
          <a:xfrm>
            <a:off x="179388" y="104775"/>
            <a:ext cx="3902075" cy="584200"/>
          </a:xfrm>
          <a:prstGeom prst="rect">
            <a:avLst/>
          </a:prstGeom>
          <a:noFill/>
          <a:ln w="9525">
            <a:noFill/>
            <a:miter lim="800000"/>
            <a:headEnd/>
            <a:tailEnd/>
          </a:ln>
        </p:spPr>
        <p:txBody>
          <a:bodyPr wrap="none">
            <a:spAutoFit/>
          </a:bodyPr>
          <a:lstStyle/>
          <a:p>
            <a:r>
              <a:rPr kumimoji="0" lang="en-US" altLang="zh-TW" sz="3200">
                <a:latin typeface="微軟正黑體" pitchFamily="34" charset="-120"/>
                <a:ea typeface="微軟正黑體" pitchFamily="34" charset="-120"/>
              </a:rPr>
              <a:t>4. </a:t>
            </a:r>
            <a:r>
              <a:rPr kumimoji="0" lang="zh-TW" altLang="en-US" sz="3200" b="1">
                <a:latin typeface="微軟正黑體" pitchFamily="34" charset="-120"/>
                <a:ea typeface="微軟正黑體" pitchFamily="34" charset="-120"/>
              </a:rPr>
              <a:t>本次浙江案例總覽</a:t>
            </a:r>
            <a:endParaRPr kumimoji="0" lang="en-US" altLang="zh-TW" sz="3200" b="1">
              <a:latin typeface="微軟正黑體" pitchFamily="34" charset="-120"/>
              <a:ea typeface="微軟正黑體" pitchFamily="34" charset="-120"/>
            </a:endParaRPr>
          </a:p>
        </p:txBody>
      </p:sp>
      <p:sp>
        <p:nvSpPr>
          <p:cNvPr id="5" name="橢圓 4"/>
          <p:cNvSpPr/>
          <p:nvPr/>
        </p:nvSpPr>
        <p:spPr>
          <a:xfrm>
            <a:off x="2987675" y="1574800"/>
            <a:ext cx="4176713" cy="4381500"/>
          </a:xfrm>
          <a:prstGeom prst="ellipse">
            <a:avLst/>
          </a:prstGeom>
          <a:solidFill>
            <a:schemeClr val="accent2">
              <a:lumMod val="60000"/>
              <a:lumOff val="40000"/>
              <a:alpha val="4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9" name="文字方塊 8"/>
          <p:cNvSpPr txBox="1"/>
          <p:nvPr/>
        </p:nvSpPr>
        <p:spPr>
          <a:xfrm>
            <a:off x="2114550" y="2060575"/>
            <a:ext cx="1211263" cy="70802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媒體</a:t>
            </a:r>
            <a:r>
              <a:rPr kumimoji="0" lang="zh-TW" altLang="en-US" sz="2000" b="1" dirty="0">
                <a:solidFill>
                  <a:srgbClr val="C00000"/>
                </a:solidFill>
                <a:latin typeface="微軟正黑體" panose="020B0604030504040204" pitchFamily="34" charset="-120"/>
                <a:ea typeface="微軟正黑體" panose="020B0604030504040204" pitchFamily="34" charset="-120"/>
              </a:rPr>
              <a:t>汙衊</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solidFill>
                  <a:schemeClr val="tx1"/>
                </a:solidFill>
                <a:latin typeface="微軟正黑體" panose="020B0604030504040204" pitchFamily="34" charset="-120"/>
                <a:ea typeface="微軟正黑體" panose="020B0604030504040204" pitchFamily="34" charset="-120"/>
              </a:rPr>
              <a:t>範圍</a:t>
            </a:r>
            <a:r>
              <a:rPr kumimoji="0" lang="zh-TW" altLang="en-US" sz="2000" b="1" dirty="0">
                <a:solidFill>
                  <a:srgbClr val="C00000"/>
                </a:solidFill>
                <a:latin typeface="微軟正黑體" panose="020B0604030504040204" pitchFamily="34" charset="-120"/>
                <a:ea typeface="微軟正黑體" panose="020B0604030504040204" pitchFamily="34" charset="-120"/>
              </a:rPr>
              <a:t>全省</a:t>
            </a:r>
            <a:endParaRPr kumimoji="0" lang="en-US" altLang="zh-TW" sz="2000" b="1" dirty="0">
              <a:latin typeface="微軟正黑體" panose="020B0604030504040204" pitchFamily="34" charset="-120"/>
              <a:ea typeface="微軟正黑體" panose="020B0604030504040204" pitchFamily="34" charset="-120"/>
            </a:endParaRPr>
          </a:p>
        </p:txBody>
      </p:sp>
      <p:sp>
        <p:nvSpPr>
          <p:cNvPr id="10" name="橢圓 9"/>
          <p:cNvSpPr/>
          <p:nvPr/>
        </p:nvSpPr>
        <p:spPr>
          <a:xfrm>
            <a:off x="3265488" y="2133600"/>
            <a:ext cx="1631950" cy="1503363"/>
          </a:xfrm>
          <a:prstGeom prst="ellipse">
            <a:avLst/>
          </a:prstGeom>
          <a:solidFill>
            <a:schemeClr val="accent2">
              <a:alpha val="4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554" name="矩形 1"/>
          <p:cNvSpPr>
            <a:spLocks noChangeArrowheads="1"/>
          </p:cNvSpPr>
          <p:nvPr/>
        </p:nvSpPr>
        <p:spPr bwMode="auto">
          <a:xfrm>
            <a:off x="468313" y="307975"/>
            <a:ext cx="7559675" cy="2041525"/>
          </a:xfrm>
          <a:prstGeom prst="rect">
            <a:avLst/>
          </a:prstGeom>
          <a:noFill/>
          <a:ln w="9525">
            <a:noFill/>
            <a:miter lim="800000"/>
            <a:headEnd/>
            <a:tailEnd/>
          </a:ln>
        </p:spPr>
        <p:txBody>
          <a:bodyPr>
            <a:spAutoFit/>
          </a:bodyPr>
          <a:lstStyle/>
          <a:p>
            <a:r>
              <a:rPr kumimoji="0" lang="en-US" altLang="zh-TW" sz="3200" b="1">
                <a:solidFill>
                  <a:schemeClr val="bg1"/>
                </a:solidFill>
                <a:latin typeface="微軟正黑體" pitchFamily="34" charset="-120"/>
                <a:ea typeface="微軟正黑體" pitchFamily="34" charset="-120"/>
              </a:rPr>
              <a:t>5. RTC</a:t>
            </a:r>
            <a:r>
              <a:rPr kumimoji="0" lang="zh-TW" altLang="en-US" sz="3200" b="1">
                <a:solidFill>
                  <a:schemeClr val="bg1"/>
                </a:solidFill>
                <a:latin typeface="微軟正黑體" pitchFamily="34" charset="-120"/>
                <a:ea typeface="微軟正黑體" pitchFamily="34" charset="-120"/>
              </a:rPr>
              <a:t>重點專案概說</a:t>
            </a:r>
            <a:endParaRPr kumimoji="0" lang="en-US" altLang="zh-TW" sz="3200" b="1">
              <a:solidFill>
                <a:schemeClr val="bg1"/>
              </a:solidFill>
              <a:latin typeface="微軟正黑體" pitchFamily="34" charset="-120"/>
              <a:ea typeface="微軟正黑體" pitchFamily="34" charset="-120"/>
            </a:endParaRPr>
          </a:p>
          <a:p>
            <a:endParaRPr kumimoji="0" lang="en-US" altLang="zh-TW" sz="3200" b="1">
              <a:solidFill>
                <a:schemeClr val="bg1"/>
              </a:solidFill>
              <a:latin typeface="微軟正黑體" pitchFamily="34" charset="-120"/>
              <a:ea typeface="微軟正黑體" pitchFamily="34" charset="-120"/>
            </a:endParaRPr>
          </a:p>
          <a:p>
            <a:r>
              <a:rPr kumimoji="0" lang="en-US" altLang="zh-TW" sz="3200" b="1">
                <a:solidFill>
                  <a:schemeClr val="bg1"/>
                </a:solidFill>
                <a:latin typeface="微軟正黑體" pitchFamily="34" charset="-120"/>
                <a:ea typeface="微軟正黑體" pitchFamily="34" charset="-120"/>
              </a:rPr>
              <a:t>-</a:t>
            </a:r>
            <a:r>
              <a:rPr kumimoji="0" lang="zh-TW" altLang="en-US" sz="3200" b="1">
                <a:solidFill>
                  <a:schemeClr val="bg1"/>
                </a:solidFill>
                <a:latin typeface="微軟正黑體" pitchFamily="34" charset="-120"/>
                <a:ea typeface="微軟正黑體" pitchFamily="34" charset="-120"/>
              </a:rPr>
              <a:t>減少眾生被毒害</a:t>
            </a:r>
            <a:endParaRPr kumimoji="0" lang="en-US" altLang="zh-TW" sz="3200" b="1">
              <a:solidFill>
                <a:schemeClr val="bg1"/>
              </a:solidFill>
              <a:latin typeface="微軟正黑體" pitchFamily="34" charset="-120"/>
              <a:ea typeface="微軟正黑體" pitchFamily="34" charset="-120"/>
            </a:endParaRPr>
          </a:p>
          <a:p>
            <a:r>
              <a:rPr kumimoji="0" lang="en-US" altLang="zh-TW" sz="3200" b="1">
                <a:solidFill>
                  <a:schemeClr val="bg1"/>
                </a:solidFill>
                <a:latin typeface="微軟正黑體" pitchFamily="34" charset="-120"/>
                <a:ea typeface="微軟正黑體" pitchFamily="34" charset="-120"/>
              </a:rPr>
              <a:t>-</a:t>
            </a:r>
            <a:r>
              <a:rPr kumimoji="0" lang="zh-TW" altLang="en-US" sz="3200" b="1">
                <a:solidFill>
                  <a:schemeClr val="bg1"/>
                </a:solidFill>
                <a:latin typeface="微軟正黑體" pitchFamily="34" charset="-120"/>
                <a:ea typeface="微軟正黑體" pitchFamily="34" charset="-120"/>
              </a:rPr>
              <a:t>幫助大陸同修開創更好的講真相環境</a:t>
            </a:r>
            <a:endParaRPr kumimoji="0" lang="en-US" altLang="zh-TW" sz="3200" b="1">
              <a:solidFill>
                <a:schemeClr val="bg1"/>
              </a:solidFill>
              <a:latin typeface="微軟正黑體" pitchFamily="34" charset="-120"/>
              <a:ea typeface="微軟正黑體" pitchFamily="34" charset="-120"/>
            </a:endParaRPr>
          </a:p>
        </p:txBody>
      </p:sp>
      <p:pic>
        <p:nvPicPr>
          <p:cNvPr id="23555" name="Picture 3"/>
          <p:cNvPicPr>
            <a:picLocks noChangeAspect="1" noChangeArrowheads="1"/>
          </p:cNvPicPr>
          <p:nvPr/>
        </p:nvPicPr>
        <p:blipFill>
          <a:blip r:embed="rId2"/>
          <a:srcRect l="9808" t="19141" r="10001" b="21466"/>
          <a:stretch>
            <a:fillRect/>
          </a:stretch>
        </p:blipFill>
        <p:spPr bwMode="auto">
          <a:xfrm>
            <a:off x="1116013" y="3213100"/>
            <a:ext cx="6894512" cy="2882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750</TotalTime>
  <Words>4010</Words>
  <Application>Microsoft Office PowerPoint</Application>
  <PresentationFormat>如螢幕大小 (4:3)</PresentationFormat>
  <Paragraphs>218</Paragraphs>
  <Slides>23</Slides>
  <Notes>6</Notes>
  <HiddenSlides>0</HiddenSlides>
  <MMClips>0</MMClips>
  <ScaleCrop>false</ScaleCrop>
  <HeadingPairs>
    <vt:vector size="6" baseType="variant">
      <vt:variant>
        <vt:lpstr>使用字型</vt:lpstr>
      </vt:variant>
      <vt:variant>
        <vt:i4>6</vt:i4>
      </vt:variant>
      <vt:variant>
        <vt:lpstr>簡報設計範本</vt:lpstr>
      </vt:variant>
      <vt:variant>
        <vt:i4>1</vt:i4>
      </vt:variant>
      <vt:variant>
        <vt:lpstr>投影片標題</vt:lpstr>
      </vt:variant>
      <vt:variant>
        <vt:i4>23</vt:i4>
      </vt:variant>
    </vt:vector>
  </HeadingPairs>
  <TitlesOfParts>
    <vt:vector size="30" baseType="lpstr">
      <vt:lpstr>Calibri</vt:lpstr>
      <vt:lpstr>新細明體</vt:lpstr>
      <vt:lpstr>Arial</vt:lpstr>
      <vt:lpstr>微軟正黑體</vt:lpstr>
      <vt:lpstr>宋体</vt:lpstr>
      <vt:lpstr>Wingdings</vt:lpstr>
      <vt:lpstr>Office 佈景主題</vt:lpstr>
      <vt:lpstr>投影片 1</vt:lpstr>
      <vt:lpstr>投影片 2</vt:lpstr>
      <vt:lpstr>投影片 3</vt:lpstr>
      <vt:lpstr>投影片 4</vt:lpstr>
      <vt:lpstr>投影片 5</vt:lpstr>
      <vt:lpstr>投影片 6</vt:lpstr>
      <vt:lpstr>投影片 7</vt:lpstr>
      <vt:lpstr>投影片 8</vt:lpstr>
      <vt:lpstr>投影片 9</vt:lpstr>
      <vt:lpstr>投影片 10</vt:lpstr>
      <vt:lpstr>投影片 11</vt:lpstr>
      <vt:lpstr>投影片 12</vt:lpstr>
      <vt:lpstr>投影片 13</vt:lpstr>
      <vt:lpstr>投影片 14</vt:lpstr>
      <vt:lpstr>投影片 15</vt:lpstr>
      <vt:lpstr>投影片 16</vt:lpstr>
      <vt:lpstr>投影片 17</vt:lpstr>
      <vt:lpstr>投影片 18</vt:lpstr>
      <vt:lpstr>投影片 19</vt:lpstr>
      <vt:lpstr>投影片 20</vt:lpstr>
      <vt:lpstr>投影片 21</vt:lpstr>
      <vt:lpstr>投影片 22</vt:lpstr>
      <vt:lpstr>投影片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Windows 使用者</dc:creator>
  <cp:lastModifiedBy>tc43</cp:lastModifiedBy>
  <cp:revision>62</cp:revision>
  <dcterms:created xsi:type="dcterms:W3CDTF">2017-06-26T12:16:45Z</dcterms:created>
  <dcterms:modified xsi:type="dcterms:W3CDTF">2017-07-04T09:15:49Z</dcterms:modified>
</cp:coreProperties>
</file>