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67" r:id="rId3"/>
    <p:sldId id="266" r:id="rId4"/>
    <p:sldId id="287" r:id="rId5"/>
    <p:sldId id="288" r:id="rId6"/>
    <p:sldId id="260" r:id="rId7"/>
    <p:sldId id="262" r:id="rId8"/>
    <p:sldId id="263" r:id="rId9"/>
    <p:sldId id="264" r:id="rId10"/>
    <p:sldId id="268" r:id="rId11"/>
    <p:sldId id="279" r:id="rId12"/>
    <p:sldId id="280" r:id="rId13"/>
    <p:sldId id="271" r:id="rId14"/>
    <p:sldId id="274" r:id="rId15"/>
    <p:sldId id="275" r:id="rId16"/>
    <p:sldId id="277" r:id="rId17"/>
    <p:sldId id="286" r:id="rId18"/>
    <p:sldId id="281" r:id="rId19"/>
    <p:sldId id="272" r:id="rId20"/>
    <p:sldId id="278" r:id="rId21"/>
    <p:sldId id="273" r:id="rId22"/>
    <p:sldId id="282" r:id="rId23"/>
    <p:sldId id="284" r:id="rId24"/>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Calibri" pitchFamily="34" charset="0"/>
        <a:ea typeface="新細明體" charset="-120"/>
        <a:cs typeface="+mn-cs"/>
      </a:defRPr>
    </a:lvl1pPr>
    <a:lvl2pPr marL="457200" algn="l" rtl="0" fontAlgn="base">
      <a:spcBef>
        <a:spcPct val="0"/>
      </a:spcBef>
      <a:spcAft>
        <a:spcPct val="0"/>
      </a:spcAft>
      <a:defRPr kumimoji="1" kern="1200">
        <a:solidFill>
          <a:schemeClr val="tx1"/>
        </a:solidFill>
        <a:latin typeface="Calibri" pitchFamily="34" charset="0"/>
        <a:ea typeface="新細明體" charset="-120"/>
        <a:cs typeface="+mn-cs"/>
      </a:defRPr>
    </a:lvl2pPr>
    <a:lvl3pPr marL="914400" algn="l" rtl="0" fontAlgn="base">
      <a:spcBef>
        <a:spcPct val="0"/>
      </a:spcBef>
      <a:spcAft>
        <a:spcPct val="0"/>
      </a:spcAft>
      <a:defRPr kumimoji="1" kern="1200">
        <a:solidFill>
          <a:schemeClr val="tx1"/>
        </a:solidFill>
        <a:latin typeface="Calibri" pitchFamily="34" charset="0"/>
        <a:ea typeface="新細明體" charset="-120"/>
        <a:cs typeface="+mn-cs"/>
      </a:defRPr>
    </a:lvl3pPr>
    <a:lvl4pPr marL="1371600" algn="l" rtl="0" fontAlgn="base">
      <a:spcBef>
        <a:spcPct val="0"/>
      </a:spcBef>
      <a:spcAft>
        <a:spcPct val="0"/>
      </a:spcAft>
      <a:defRPr kumimoji="1" kern="1200">
        <a:solidFill>
          <a:schemeClr val="tx1"/>
        </a:solidFill>
        <a:latin typeface="Calibri" pitchFamily="34" charset="0"/>
        <a:ea typeface="新細明體" charset="-120"/>
        <a:cs typeface="+mn-cs"/>
      </a:defRPr>
    </a:lvl4pPr>
    <a:lvl5pPr marL="1828800" algn="l" rtl="0" fontAlgn="base">
      <a:spcBef>
        <a:spcPct val="0"/>
      </a:spcBef>
      <a:spcAft>
        <a:spcPct val="0"/>
      </a:spcAft>
      <a:defRPr kumimoji="1" kern="1200">
        <a:solidFill>
          <a:schemeClr val="tx1"/>
        </a:solidFill>
        <a:latin typeface="Calibri" pitchFamily="34" charset="0"/>
        <a:ea typeface="新細明體" charset="-120"/>
        <a:cs typeface="+mn-cs"/>
      </a:defRPr>
    </a:lvl5pPr>
    <a:lvl6pPr marL="2286000" algn="l" defTabSz="914400" rtl="0" eaLnBrk="1" latinLnBrk="0" hangingPunct="1">
      <a:defRPr kumimoji="1" kern="1200">
        <a:solidFill>
          <a:schemeClr val="tx1"/>
        </a:solidFill>
        <a:latin typeface="Calibri" pitchFamily="34" charset="0"/>
        <a:ea typeface="新細明體" charset="-120"/>
        <a:cs typeface="+mn-cs"/>
      </a:defRPr>
    </a:lvl6pPr>
    <a:lvl7pPr marL="2743200" algn="l" defTabSz="914400" rtl="0" eaLnBrk="1" latinLnBrk="0" hangingPunct="1">
      <a:defRPr kumimoji="1" kern="1200">
        <a:solidFill>
          <a:schemeClr val="tx1"/>
        </a:solidFill>
        <a:latin typeface="Calibri" pitchFamily="34" charset="0"/>
        <a:ea typeface="新細明體" charset="-120"/>
        <a:cs typeface="+mn-cs"/>
      </a:defRPr>
    </a:lvl7pPr>
    <a:lvl8pPr marL="3200400" algn="l" defTabSz="914400" rtl="0" eaLnBrk="1" latinLnBrk="0" hangingPunct="1">
      <a:defRPr kumimoji="1" kern="1200">
        <a:solidFill>
          <a:schemeClr val="tx1"/>
        </a:solidFill>
        <a:latin typeface="Calibri" pitchFamily="34" charset="0"/>
        <a:ea typeface="新細明體" charset="-120"/>
        <a:cs typeface="+mn-cs"/>
      </a:defRPr>
    </a:lvl8pPr>
    <a:lvl9pPr marL="3657600" algn="l" defTabSz="914400" rtl="0" eaLnBrk="1" latinLnBrk="0" hangingPunct="1">
      <a:defRPr kumimoji="1" kern="1200">
        <a:solidFill>
          <a:schemeClr val="tx1"/>
        </a:solidFill>
        <a:latin typeface="Calibri" pitchFamily="34" charset="0"/>
        <a:ea typeface="新細明體"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40" autoAdjust="0"/>
  </p:normalViewPr>
  <p:slideViewPr>
    <p:cSldViewPr>
      <p:cViewPr varScale="1">
        <p:scale>
          <a:sx n="65" d="100"/>
          <a:sy n="65" d="100"/>
        </p:scale>
        <p:origin x="984" y="4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kumimoji="0" sz="1200">
                <a:latin typeface="+mn-lt"/>
                <a:ea typeface="+mn-ea"/>
              </a:defRPr>
            </a:lvl1pPr>
          </a:lstStyle>
          <a:p>
            <a:pPr>
              <a:defRPr/>
            </a:pPr>
            <a:fld id="{EFBBA755-FB71-4968-A548-3430FA599C96}" type="datetimeFigureOut">
              <a:rPr lang="zh-TW" altLang="en-US"/>
              <a:pPr>
                <a:defRPr/>
              </a:pPr>
              <a:t>2017/7/4</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kumimoji="0" sz="1200">
                <a:latin typeface="+mn-lt"/>
                <a:ea typeface="+mn-ea"/>
              </a:defRPr>
            </a:lvl1pPr>
          </a:lstStyle>
          <a:p>
            <a:pPr>
              <a:defRPr/>
            </a:pPr>
            <a:fld id="{5AA82922-26F1-4A59-B57B-2B06864A0983}" type="slidenum">
              <a:rPr lang="zh-TW" altLang="en-US"/>
              <a:pPr>
                <a:defRPr/>
              </a:pPr>
              <a:t>‹#›</a:t>
            </a:fld>
            <a:endParaRPr lang="zh-TW" altLang="en-US"/>
          </a:p>
        </p:txBody>
      </p:sp>
    </p:spTree>
    <p:extLst>
      <p:ext uri="{BB962C8B-B14F-4D97-AF65-F5344CB8AC3E}">
        <p14:creationId xmlns:p14="http://schemas.microsoft.com/office/powerpoint/2010/main" val="11461841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globalrescue.hopto.org/unproj/china/detailch.jsp?qid=138116"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048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204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899B562-6FFB-4789-9420-1FFD3834D1EB}" type="slidenum">
              <a:rPr lang="zh-TW" altLang="en-US" smtClean="0"/>
              <a:pPr fontAlgn="base">
                <a:spcBef>
                  <a:spcPct val="0"/>
                </a:spcBef>
                <a:spcAft>
                  <a:spcPct val="0"/>
                </a:spcAft>
              </a:pPr>
              <a:t>6</a:t>
            </a:fld>
            <a:endParaRPr lang="zh-TW" altLang="en-US" dirty="0" smtClean="0"/>
          </a:p>
        </p:txBody>
      </p:sp>
    </p:spTree>
    <p:extLst>
      <p:ext uri="{BB962C8B-B14F-4D97-AF65-F5344CB8AC3E}">
        <p14:creationId xmlns:p14="http://schemas.microsoft.com/office/powerpoint/2010/main" val="3256000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dirty="0" smtClean="0"/>
              <a:t>境内最大的河流为钱塘江，因江流曲折，称之江，又称浙江为浙江，</a:t>
            </a:r>
            <a:endParaRPr lang="zh-TW" altLang="en-US" dirty="0" smtClean="0"/>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1ABB3A-2A4B-402D-98DE-62D711BF5C25}" type="slidenum">
              <a:rPr lang="zh-TW" altLang="en-US" smtClean="0"/>
              <a:pPr fontAlgn="base">
                <a:spcBef>
                  <a:spcPct val="0"/>
                </a:spcBef>
                <a:spcAft>
                  <a:spcPct val="0"/>
                </a:spcAft>
              </a:pPr>
              <a:t>10</a:t>
            </a:fld>
            <a:endParaRPr lang="zh-TW" altLang="en-US" dirty="0" smtClean="0"/>
          </a:p>
        </p:txBody>
      </p:sp>
    </p:spTree>
    <p:extLst>
      <p:ext uri="{BB962C8B-B14F-4D97-AF65-F5344CB8AC3E}">
        <p14:creationId xmlns:p14="http://schemas.microsoft.com/office/powerpoint/2010/main" val="529306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765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2765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88B5D3-8BDB-4EA5-AB69-F75A41A6FED2}" type="slidenum">
              <a:rPr lang="zh-TW" altLang="en-US" smtClean="0"/>
              <a:pPr fontAlgn="base">
                <a:spcBef>
                  <a:spcPct val="0"/>
                </a:spcBef>
                <a:spcAft>
                  <a:spcPct val="0"/>
                </a:spcAft>
              </a:pPr>
              <a:t>11</a:t>
            </a:fld>
            <a:endParaRPr lang="zh-TW" altLang="en-US" dirty="0" smtClean="0"/>
          </a:p>
        </p:txBody>
      </p:sp>
    </p:spTree>
    <p:extLst>
      <p:ext uri="{BB962C8B-B14F-4D97-AF65-F5344CB8AC3E}">
        <p14:creationId xmlns:p14="http://schemas.microsoft.com/office/powerpoint/2010/main" val="3355849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dirty="0" smtClean="0"/>
              <a:t>天津</a:t>
            </a:r>
            <a:r>
              <a:rPr lang="en-US" altLang="zh-TW" b="1" dirty="0" smtClean="0">
                <a:solidFill>
                  <a:srgbClr val="FF0000"/>
                </a:solidFill>
                <a:latin typeface="微軟正黑體" pitchFamily="34" charset="-120"/>
                <a:ea typeface="微軟正黑體" pitchFamily="34" charset="-120"/>
              </a:rPr>
              <a:t>13</a:t>
            </a:r>
            <a:r>
              <a:rPr lang="zh-TW" altLang="en-US" b="1" dirty="0" smtClean="0">
                <a:solidFill>
                  <a:srgbClr val="FF0000"/>
                </a:solidFill>
                <a:latin typeface="微軟正黑體" pitchFamily="34" charset="-120"/>
                <a:ea typeface="微軟正黑體" pitchFamily="34" charset="-120"/>
              </a:rPr>
              <a:t>家</a:t>
            </a:r>
            <a:r>
              <a:rPr lang="zh-TW" altLang="en-US" b="1" dirty="0" smtClean="0">
                <a:solidFill>
                  <a:srgbClr val="0070C0"/>
                </a:solidFill>
                <a:latin typeface="微軟正黑體" pitchFamily="34" charset="-120"/>
                <a:ea typeface="微軟正黑體" pitchFamily="34" charset="-120"/>
              </a:rPr>
              <a:t>医院、</a:t>
            </a:r>
            <a:r>
              <a:rPr lang="en-US" altLang="zh-TW" b="1" dirty="0" smtClean="0">
                <a:solidFill>
                  <a:srgbClr val="FF0000"/>
                </a:solidFill>
                <a:latin typeface="微軟正黑體" pitchFamily="34" charset="-120"/>
                <a:ea typeface="微軟正黑體" pitchFamily="34" charset="-120"/>
              </a:rPr>
              <a:t>187</a:t>
            </a:r>
            <a:r>
              <a:rPr lang="zh-TW" altLang="en-US" b="1" dirty="0" smtClean="0">
                <a:solidFill>
                  <a:srgbClr val="FF0000"/>
                </a:solidFill>
                <a:latin typeface="微軟正黑體" pitchFamily="34" charset="-120"/>
                <a:ea typeface="微軟正黑體" pitchFamily="34" charset="-120"/>
              </a:rPr>
              <a:t>名</a:t>
            </a:r>
            <a:r>
              <a:rPr lang="zh-TW" altLang="en-US" b="1" dirty="0" smtClean="0">
                <a:solidFill>
                  <a:srgbClr val="0070C0"/>
                </a:solidFill>
                <a:latin typeface="微軟正黑體" pitchFamily="34" charset="-120"/>
                <a:ea typeface="微軟正黑體" pitchFamily="34" charset="-120"/>
              </a:rPr>
              <a:t>医务人员</a:t>
            </a:r>
            <a:endParaRPr lang="zh-TW" altLang="en-US" dirty="0" smtClean="0"/>
          </a:p>
        </p:txBody>
      </p:sp>
      <p:sp>
        <p:nvSpPr>
          <p:cNvPr id="296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C2E3FD-C51B-4C78-A2B0-9701E3C006AF}" type="slidenum">
              <a:rPr lang="zh-TW" altLang="en-US" smtClean="0"/>
              <a:pPr fontAlgn="base">
                <a:spcBef>
                  <a:spcPct val="0"/>
                </a:spcBef>
                <a:spcAft>
                  <a:spcPct val="0"/>
                </a:spcAft>
              </a:pPr>
              <a:t>12</a:t>
            </a:fld>
            <a:endParaRPr lang="zh-TW" altLang="en-US" dirty="0" smtClean="0"/>
          </a:p>
        </p:txBody>
      </p:sp>
    </p:spTree>
    <p:extLst>
      <p:ext uri="{BB962C8B-B14F-4D97-AF65-F5344CB8AC3E}">
        <p14:creationId xmlns:p14="http://schemas.microsoft.com/office/powerpoint/2010/main" val="613290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277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dirty="0" smtClean="0"/>
              <a:t>2</a:t>
            </a:r>
            <a:r>
              <a:rPr lang="en-US" altLang="zh-TW" dirty="0" smtClean="0"/>
              <a:t>.</a:t>
            </a:r>
            <a:r>
              <a:rPr lang="zh-CN" altLang="zh-TW" dirty="0" smtClean="0"/>
              <a:t>【营救】浙江省丽水市缙云县法轮功学员赵勇岳</a:t>
            </a:r>
            <a:r>
              <a:rPr lang="zh-TW" altLang="en-US" dirty="0" smtClean="0"/>
              <a:t>   </a:t>
            </a:r>
            <a:r>
              <a:rPr lang="en-US" altLang="zh-TW" u="sng" dirty="0" smtClean="0">
                <a:hlinkClick r:id="rId3"/>
              </a:rPr>
              <a:t>http://globalrescue.hopto.org/unproj/china/detailch.jsp?qid=138116</a:t>
            </a:r>
            <a:endParaRPr lang="zh-TW" altLang="zh-TW" dirty="0" smtClean="0"/>
          </a:p>
          <a:p>
            <a:pPr eaLnBrk="1" hangingPunct="1">
              <a:spcBef>
                <a:spcPct val="0"/>
              </a:spcBef>
            </a:pPr>
            <a:endParaRPr lang="zh-TW" altLang="en-US" dirty="0" smtClean="0"/>
          </a:p>
        </p:txBody>
      </p:sp>
      <p:sp>
        <p:nvSpPr>
          <p:cNvPr id="3277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4803A4-0951-424B-8EB4-ADECF12F3A75}" type="slidenum">
              <a:rPr lang="zh-TW" altLang="en-US" smtClean="0"/>
              <a:pPr fontAlgn="base">
                <a:spcBef>
                  <a:spcPct val="0"/>
                </a:spcBef>
                <a:spcAft>
                  <a:spcPct val="0"/>
                </a:spcAft>
              </a:pPr>
              <a:t>14</a:t>
            </a:fld>
            <a:endParaRPr lang="zh-TW" altLang="en-US" dirty="0" smtClean="0"/>
          </a:p>
        </p:txBody>
      </p:sp>
    </p:spTree>
    <p:extLst>
      <p:ext uri="{BB962C8B-B14F-4D97-AF65-F5344CB8AC3E}">
        <p14:creationId xmlns:p14="http://schemas.microsoft.com/office/powerpoint/2010/main" val="1803597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481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dirty="0" smtClean="0"/>
              <a:t>举报人及其近亲属因遭受打击报复受到严重人身伤害或者重大财产损失的，协调有关部门依照规定予以救助。</a:t>
            </a:r>
            <a:endParaRPr lang="zh-TW" altLang="en-US" dirty="0" smtClean="0"/>
          </a:p>
        </p:txBody>
      </p:sp>
      <p:sp>
        <p:nvSpPr>
          <p:cNvPr id="3481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F639599-048D-488C-A241-5B8493F7D088}" type="slidenum">
              <a:rPr lang="zh-TW" altLang="en-US" smtClean="0"/>
              <a:pPr fontAlgn="base">
                <a:spcBef>
                  <a:spcPct val="0"/>
                </a:spcBef>
                <a:spcAft>
                  <a:spcPct val="0"/>
                </a:spcAft>
              </a:pPr>
              <a:t>15</a:t>
            </a:fld>
            <a:endParaRPr lang="zh-TW" altLang="en-US" dirty="0" smtClean="0"/>
          </a:p>
        </p:txBody>
      </p:sp>
    </p:spTree>
    <p:extLst>
      <p:ext uri="{BB962C8B-B14F-4D97-AF65-F5344CB8AC3E}">
        <p14:creationId xmlns:p14="http://schemas.microsoft.com/office/powerpoint/2010/main" val="3678291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DF9B29BF-605F-480E-8864-03341CBB7BF7}"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F1D82A7F-90D6-45E2-B26E-3C66571B1E5F}"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0FB2A300-9700-4130-BF7D-EA23A72A23D2}"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6A2620AA-9F54-4D4B-946A-4E9B37127CFC}"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820674DF-3F21-4639-98E7-C0E480142723}"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CC4632C-7234-490A-BB43-1B6B1168E98B}"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2DFCB4FE-1F26-4EEA-8FE3-D2A6B1F42C3F}"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64638ED9-8DC8-4DAA-9734-D493CD7F1247}"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AF1BE2AC-0EFA-4543-82D8-0408AEBB1407}"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FCBCC1C-D6F0-4D1A-A9D8-334BA4C88441}"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122BCA2D-A8F7-4911-A0B4-B308B150CC91}"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AD4B5A26-541D-46E7-B6C3-996782369D84}"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CFC5B218-D2FF-440D-B45F-380E5AA6DBED}" type="datetimeFigureOut">
              <a:rPr lang="zh-TW" altLang="en-US"/>
              <a:pPr>
                <a:defRPr/>
              </a:pPr>
              <a:t>2017/7/4</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6A8CBED6-9277-4AEF-B9D3-95A0311DB8DD}"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2BD9426C-C46A-4FC0-87DA-2B98B4FE73C1}" type="datetimeFigureOut">
              <a:rPr lang="zh-TW" altLang="en-US"/>
              <a:pPr>
                <a:defRPr/>
              </a:pPr>
              <a:t>2017/7/4</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DBC5F38F-F255-4FD3-A24D-3931E8FACD09}"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0E2DF3FE-A82D-4AE3-93FD-8043CDE639A8}" type="datetimeFigureOut">
              <a:rPr lang="zh-TW" altLang="en-US"/>
              <a:pPr>
                <a:defRPr/>
              </a:pPr>
              <a:t>2017/7/4</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7C62D3B8-505C-4A46-9574-DCF0DB8C0FFA}"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E86435AC-79BB-4B57-AB33-AE93DC075A40}"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395ACB87-1781-4E2B-A9F8-9B578D874F4D}"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39E27ADC-DCD5-4EF4-AC46-83E7BFE23BDE}"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AB4412D4-2AC9-4E67-8D83-15B12BC37825}"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1200">
                <a:solidFill>
                  <a:schemeClr val="tx1">
                    <a:tint val="75000"/>
                  </a:schemeClr>
                </a:solidFill>
                <a:latin typeface="+mn-lt"/>
                <a:ea typeface="+mn-ea"/>
              </a:defRPr>
            </a:lvl1pPr>
          </a:lstStyle>
          <a:p>
            <a:pPr>
              <a:defRPr/>
            </a:pPr>
            <a:fld id="{77113EF0-CD90-4888-BCF9-CB55DC79B5AE}" type="datetimeFigureOut">
              <a:rPr lang="zh-TW" altLang="en-US"/>
              <a:pPr>
                <a:defRPr/>
              </a:pPr>
              <a:t>2017/7/4</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kumimoji="0" sz="1200">
                <a:solidFill>
                  <a:schemeClr val="tx1">
                    <a:tint val="75000"/>
                  </a:schemeClr>
                </a:solidFill>
                <a:latin typeface="+mn-lt"/>
                <a:ea typeface="+mn-ea"/>
              </a:defRPr>
            </a:lvl1pPr>
          </a:lstStyle>
          <a:p>
            <a:pPr>
              <a:defRPr/>
            </a:pPr>
            <a:fld id="{2D639777-9D36-4F92-8EC8-C3717116414F}"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2pPr>
      <a:lvl3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3pPr>
      <a:lvl4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4pPr>
      <a:lvl5pPr algn="ctr" rtl="0" eaLnBrk="0" fontAlgn="base" hangingPunct="0">
        <a:spcBef>
          <a:spcPct val="0"/>
        </a:spcBef>
        <a:spcAft>
          <a:spcPct val="0"/>
        </a:spcAft>
        <a:defRPr sz="4400">
          <a:solidFill>
            <a:schemeClr val="tx1"/>
          </a:solidFill>
          <a:latin typeface="Calibri" panose="020F0502020204030204" pitchFamily="34" charset="0"/>
          <a:ea typeface="新細明體" panose="02020500000000000000" pitchFamily="18" charset="-120"/>
        </a:defRPr>
      </a:lvl5pPr>
      <a:lvl6pPr marL="4572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6pPr>
      <a:lvl7pPr marL="9144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7pPr>
      <a:lvl8pPr marL="13716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8pPr>
      <a:lvl9pPr marL="1828800" algn="ctr" rtl="0" fontAlgn="base">
        <a:spcBef>
          <a:spcPct val="0"/>
        </a:spcBef>
        <a:spcAft>
          <a:spcPct val="0"/>
        </a:spcAft>
        <a:defRPr sz="4400">
          <a:solidFill>
            <a:schemeClr val="tx1"/>
          </a:solidFill>
          <a:latin typeface="Calibri" panose="020F0502020204030204" pitchFamily="34" charset="0"/>
          <a:ea typeface="新細明體" panose="02020500000000000000" pitchFamily="18"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s://zh.wikipedia.org/wiki/%E8%8C%B6%E5%8F%B6" TargetMode="External"/><Relationship Id="rId3" Type="http://schemas.openxmlformats.org/officeDocument/2006/relationships/image" Target="../media/image7.jpeg"/><Relationship Id="rId7" Type="http://schemas.openxmlformats.org/officeDocument/2006/relationships/hyperlink" Target="https://zh.wikipedia.org/wiki/%E4%B8%9D%E7%BB%B8"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s://zh.wikipedia.org/wiki/%E6%B0%B4%E7%A8%BB" TargetMode="External"/><Relationship Id="rId5" Type="http://schemas.openxmlformats.org/officeDocument/2006/relationships/hyperlink" Target="https://zh.wikipedia.org/wiki/%E7%B2%AE%E9%A3%9F" TargetMode="External"/><Relationship Id="rId4" Type="http://schemas.openxmlformats.org/officeDocument/2006/relationships/hyperlink" Target="https://zh.wikipedia.org/wiki/%E6%B1%9F%E5%8D%97" TargetMode="External"/><Relationship Id="rId9" Type="http://schemas.openxmlformats.org/officeDocument/2006/relationships/hyperlink" Target="https://zh.wikipedia.org/wiki/%E7%93%B7%E5%99%A8"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zhuichaguoji.org/node/45794" TargetMode="External"/><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zhuichaguoji.org/node/45794" TargetMode="External"/><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225" y="5554663"/>
            <a:ext cx="9167813" cy="1279525"/>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2017/07/03~05 </a:t>
            </a:r>
          </a:p>
          <a:p>
            <a:pPr algn="r" fontAlgn="auto">
              <a:spcBef>
                <a:spcPts val="0"/>
              </a:spcBef>
              <a:spcAft>
                <a:spcPts val="0"/>
              </a:spcAft>
              <a:defRPr/>
            </a:pPr>
            <a:r>
              <a:rPr kumimoji="0" lang="en-US" altLang="zh-TW" sz="3200" b="1" dirty="0" smtClean="0">
                <a:solidFill>
                  <a:schemeClr val="bg1"/>
                </a:solidFill>
                <a:latin typeface="微軟正黑體" panose="020B0604030504040204" pitchFamily="34" charset="-120"/>
                <a:ea typeface="微軟正黑體" panose="020B0604030504040204" pitchFamily="34" charset="-120"/>
              </a:rPr>
              <a:t>RTC</a:t>
            </a:r>
            <a:r>
              <a:rPr kumimoji="0" lang="zh-TW" altLang="zh-TW" sz="3200" b="1" dirty="0" smtClean="0">
                <a:solidFill>
                  <a:schemeClr val="bg1"/>
                </a:solidFill>
                <a:latin typeface="微軟正黑體" panose="020B0604030504040204" pitchFamily="34" charset="-120"/>
                <a:ea typeface="微軟正黑體" panose="020B0604030504040204" pitchFamily="34" charset="-120"/>
              </a:rPr>
              <a:t>专案</a:t>
            </a:r>
            <a:r>
              <a:rPr kumimoji="0" lang="zh-CN" altLang="zh-TW" sz="3200" b="1" dirty="0" smtClean="0">
                <a:solidFill>
                  <a:schemeClr val="bg1"/>
                </a:solidFill>
                <a:latin typeface="微軟正黑體" panose="020B0604030504040204" pitchFamily="34" charset="-120"/>
                <a:ea typeface="微軟正黑體" panose="020B0604030504040204" pitchFamily="34" charset="-120"/>
              </a:rPr>
              <a:t>说明参考资料</a:t>
            </a:r>
            <a:endParaRPr kumimoji="0" lang="en-US" altLang="zh-CN" sz="3200" b="1" dirty="0">
              <a:solidFill>
                <a:schemeClr val="bg1"/>
              </a:solidFill>
              <a:latin typeface="微軟正黑體" panose="020B0604030504040204" pitchFamily="34" charset="-120"/>
              <a:ea typeface="微軟正黑體" panose="020B0604030504040204" pitchFamily="34" charset="-120"/>
            </a:endParaRPr>
          </a:p>
        </p:txBody>
      </p:sp>
      <p:pic>
        <p:nvPicPr>
          <p:cNvPr id="14338" name="Picture 2" descr="「《正义之场》」的圖片搜尋結果"/>
          <p:cNvPicPr>
            <a:picLocks noChangeAspect="1" noChangeArrowheads="1"/>
          </p:cNvPicPr>
          <p:nvPr/>
        </p:nvPicPr>
        <p:blipFill>
          <a:blip r:embed="rId2"/>
          <a:srcRect l="5602" t="7611" r="5862" b="7835"/>
          <a:stretch>
            <a:fillRect/>
          </a:stretch>
        </p:blipFill>
        <p:spPr bwMode="auto">
          <a:xfrm>
            <a:off x="915988" y="0"/>
            <a:ext cx="7380287" cy="5538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descr="相關圖片"/>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 name="矩形 3"/>
          <p:cNvSpPr/>
          <p:nvPr/>
        </p:nvSpPr>
        <p:spPr>
          <a:xfrm>
            <a:off x="7938" y="0"/>
            <a:ext cx="9136062" cy="5445125"/>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
        <p:nvSpPr>
          <p:cNvPr id="24579" name="矩形 4"/>
          <p:cNvSpPr>
            <a:spLocks noChangeArrowheads="1"/>
          </p:cNvSpPr>
          <p:nvPr/>
        </p:nvSpPr>
        <p:spPr bwMode="auto">
          <a:xfrm>
            <a:off x="250825" y="115888"/>
            <a:ext cx="2689225" cy="585787"/>
          </a:xfrm>
          <a:prstGeom prst="rect">
            <a:avLst/>
          </a:prstGeom>
          <a:noFill/>
          <a:ln w="9525">
            <a:noFill/>
            <a:miter lim="800000"/>
            <a:headEnd/>
            <a:tailEnd/>
          </a:ln>
        </p:spPr>
        <p:txBody>
          <a:bodyPr wrap="none">
            <a:spAutoFit/>
          </a:bodyPr>
          <a:lstStyle/>
          <a:p>
            <a:r>
              <a:rPr kumimoji="0" lang="en-US" altLang="zh-TW" sz="3200" b="1" dirty="0">
                <a:latin typeface="微軟正黑體" pitchFamily="34" charset="-120"/>
                <a:ea typeface="微軟正黑體" pitchFamily="34" charset="-120"/>
              </a:rPr>
              <a:t>6. </a:t>
            </a:r>
            <a:r>
              <a:rPr kumimoji="0" lang="zh-TW" altLang="en-US" sz="3200" b="1" dirty="0" smtClean="0">
                <a:latin typeface="微軟正黑體" pitchFamily="34" charset="-120"/>
                <a:ea typeface="微軟正黑體" pitchFamily="34" charset="-120"/>
              </a:rPr>
              <a:t>浙江省概况</a:t>
            </a:r>
            <a:endParaRPr kumimoji="0" lang="en-US" altLang="zh-TW" sz="3200" b="1" dirty="0">
              <a:latin typeface="微軟正黑體" pitchFamily="34" charset="-120"/>
              <a:ea typeface="微軟正黑體" pitchFamily="34" charset="-120"/>
            </a:endParaRPr>
          </a:p>
        </p:txBody>
      </p:sp>
      <p:sp>
        <p:nvSpPr>
          <p:cNvPr id="24580" name="矩形 1"/>
          <p:cNvSpPr>
            <a:spLocks noChangeArrowheads="1"/>
          </p:cNvSpPr>
          <p:nvPr/>
        </p:nvSpPr>
        <p:spPr bwMode="auto">
          <a:xfrm>
            <a:off x="176213" y="727075"/>
            <a:ext cx="9001125" cy="4708525"/>
          </a:xfrm>
          <a:prstGeom prst="rect">
            <a:avLst/>
          </a:prstGeom>
          <a:noFill/>
          <a:ln w="9525">
            <a:noFill/>
            <a:miter lim="800000"/>
            <a:headEnd/>
            <a:tailEnd/>
          </a:ln>
        </p:spPr>
        <p:txBody>
          <a:bodyPr>
            <a:spAutoFit/>
          </a:bodyPr>
          <a:lstStyle/>
          <a:p>
            <a:r>
              <a:rPr kumimoji="0" lang="zh-TW" altLang="en-US" sz="2000" b="1" dirty="0" smtClean="0">
                <a:solidFill>
                  <a:srgbClr val="000000"/>
                </a:solidFill>
                <a:latin typeface="微軟正黑體" pitchFamily="34" charset="-120"/>
                <a:ea typeface="微軟正黑體" pitchFamily="34" charset="-120"/>
              </a:rPr>
              <a:t>省会：杭州市</a:t>
            </a:r>
            <a:endParaRPr kumimoji="0" lang="en-US" altLang="zh-TW" sz="2000" b="1" dirty="0">
              <a:solidFill>
                <a:srgbClr val="000000"/>
              </a:solidFill>
              <a:latin typeface="微軟正黑體" pitchFamily="34" charset="-120"/>
              <a:ea typeface="微軟正黑體" pitchFamily="34" charset="-120"/>
            </a:endParaRPr>
          </a:p>
          <a:p>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a:solidFill>
                  <a:srgbClr val="000000"/>
                </a:solidFill>
                <a:latin typeface="微軟正黑體" pitchFamily="34" charset="-120"/>
                <a:ea typeface="微軟正黑體" pitchFamily="34" charset="-120"/>
              </a:rPr>
              <a:t>人口：</a:t>
            </a:r>
            <a:r>
              <a:rPr kumimoji="0" lang="en-US" altLang="zh-TW" sz="2000" b="1" dirty="0" smtClean="0">
                <a:solidFill>
                  <a:srgbClr val="000000"/>
                </a:solidFill>
                <a:latin typeface="微軟正黑體" pitchFamily="34" charset="-120"/>
                <a:ea typeface="微軟正黑體" pitchFamily="34" charset="-120"/>
              </a:rPr>
              <a:t>5508</a:t>
            </a:r>
            <a:r>
              <a:rPr kumimoji="0" lang="zh-TW" altLang="en-US" sz="2000" b="1" dirty="0" smtClean="0">
                <a:solidFill>
                  <a:srgbClr val="000000"/>
                </a:solidFill>
                <a:latin typeface="微軟正黑體" pitchFamily="34" charset="-120"/>
                <a:ea typeface="微軟正黑體" pitchFamily="34" charset="-120"/>
              </a:rPr>
              <a:t>万人，</a:t>
            </a:r>
            <a:r>
              <a:rPr kumimoji="0" lang="en-US" altLang="zh-TW" sz="2000" b="1" dirty="0" smtClean="0">
                <a:solidFill>
                  <a:srgbClr val="000000"/>
                </a:solidFill>
                <a:latin typeface="微軟正黑體" pitchFamily="34" charset="-120"/>
                <a:ea typeface="微軟正黑體" pitchFamily="34" charset="-120"/>
              </a:rPr>
              <a:t>99%</a:t>
            </a:r>
            <a:r>
              <a:rPr kumimoji="0" lang="zh-TW" altLang="en-US" sz="2000" b="1" dirty="0" smtClean="0">
                <a:solidFill>
                  <a:srgbClr val="000000"/>
                </a:solidFill>
                <a:latin typeface="微軟正黑體" pitchFamily="34" charset="-120"/>
                <a:ea typeface="微軟正黑體" pitchFamily="34" charset="-120"/>
              </a:rPr>
              <a:t>汉族。</a:t>
            </a:r>
            <a:endParaRPr kumimoji="0" lang="en-US" altLang="zh-TW" sz="2000" b="1" dirty="0">
              <a:solidFill>
                <a:srgbClr val="000000"/>
              </a:solidFill>
              <a:latin typeface="微軟正黑體" pitchFamily="34" charset="-120"/>
              <a:ea typeface="微軟正黑體" pitchFamily="34" charset="-120"/>
            </a:endParaRPr>
          </a:p>
          <a:p>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文化：浙江省地处</a:t>
            </a:r>
            <a:r>
              <a:rPr kumimoji="0" lang="zh-TW" altLang="en-US" sz="2000" b="1" dirty="0" smtClean="0">
                <a:solidFill>
                  <a:srgbClr val="000000"/>
                </a:solidFill>
                <a:latin typeface="微軟正黑體" pitchFamily="34" charset="-120"/>
                <a:ea typeface="微軟正黑體" pitchFamily="34" charset="-120"/>
                <a:hlinkClick r:id="rId4" tooltip="江南"/>
              </a:rPr>
              <a:t>江南</a:t>
            </a:r>
            <a:r>
              <a:rPr kumimoji="0" lang="zh-TW" altLang="en-US" sz="2000" b="1" dirty="0" smtClean="0">
                <a:latin typeface="微軟正黑體" pitchFamily="34" charset="-120"/>
                <a:ea typeface="微軟正黑體" pitchFamily="34" charset="-120"/>
              </a:rPr>
              <a:t>，</a:t>
            </a:r>
            <a:r>
              <a:rPr kumimoji="0" lang="zh-TW" altLang="en-US" sz="2000" b="1" dirty="0" smtClean="0">
                <a:solidFill>
                  <a:srgbClr val="000000"/>
                </a:solidFill>
                <a:latin typeface="微軟正黑體" pitchFamily="34" charset="-120"/>
                <a:ea typeface="微軟正黑體" pitchFamily="34" charset="-120"/>
              </a:rPr>
              <a:t>为「长江三角洲」重要组成部分。</a:t>
            </a:r>
            <a:r>
              <a:rPr kumimoji="0" lang="zh-TW" altLang="en-US" sz="2000" b="1" dirty="0" smtClean="0">
                <a:solidFill>
                  <a:srgbClr val="000000"/>
                </a:solidFill>
                <a:latin typeface="微軟正黑體" pitchFamily="34" charset="-120"/>
                <a:ea typeface="微軟正黑體" pitchFamily="34" charset="-120"/>
                <a:hlinkClick r:id="rId5" tooltip="糧食"/>
              </a:rPr>
              <a:t>粮食</a:t>
            </a:r>
            <a:r>
              <a:rPr kumimoji="0" lang="zh-TW" altLang="en-US" sz="2000" b="1" dirty="0" smtClean="0">
                <a:solidFill>
                  <a:srgbClr val="000000"/>
                </a:solidFill>
                <a:latin typeface="微軟正黑體" pitchFamily="34" charset="-120"/>
                <a:ea typeface="微軟正黑體" pitchFamily="34" charset="-120"/>
              </a:rPr>
              <a:t>以</a:t>
            </a:r>
            <a:r>
              <a:rPr kumimoji="0" lang="zh-TW" altLang="en-US" sz="2000" b="1" dirty="0" smtClean="0">
                <a:solidFill>
                  <a:srgbClr val="000000"/>
                </a:solidFill>
                <a:latin typeface="微軟正黑體" pitchFamily="34" charset="-120"/>
                <a:ea typeface="微軟正黑體" pitchFamily="34" charset="-120"/>
                <a:hlinkClick r:id="rId6" tooltip="水稻"/>
              </a:rPr>
              <a:t>水稻</a:t>
            </a:r>
            <a:r>
              <a:rPr kumimoji="0" lang="zh-TW" altLang="en-US" sz="2000" b="1" dirty="0" smtClean="0">
                <a:solidFill>
                  <a:srgbClr val="000000"/>
                </a:solidFill>
                <a:latin typeface="微軟正黑體" pitchFamily="34" charset="-120"/>
                <a:ea typeface="微軟正黑體" pitchFamily="34" charset="-120"/>
              </a:rPr>
              <a:t>种植为主，盛产</a:t>
            </a:r>
            <a:r>
              <a:rPr kumimoji="0" lang="zh-TW" altLang="en-US" sz="2000" b="1" dirty="0" smtClean="0">
                <a:solidFill>
                  <a:srgbClr val="000000"/>
                </a:solidFill>
                <a:latin typeface="微軟正黑體" pitchFamily="34" charset="-120"/>
                <a:ea typeface="微軟正黑體" pitchFamily="34" charset="-120"/>
                <a:hlinkClick r:id="rId7" tooltip="絲綢"/>
              </a:rPr>
              <a:t>丝绸</a:t>
            </a:r>
            <a:r>
              <a:rPr kumimoji="0" lang="zh-TW" altLang="en-US" sz="2000" b="1" dirty="0" smtClean="0">
                <a:solidFill>
                  <a:srgbClr val="000000"/>
                </a:solidFill>
                <a:latin typeface="微軟正黑體" pitchFamily="34" charset="-120"/>
                <a:ea typeface="微軟正黑體" pitchFamily="34" charset="-120"/>
              </a:rPr>
              <a:t>、</a:t>
            </a:r>
            <a:r>
              <a:rPr kumimoji="0" lang="zh-TW" altLang="en-US" sz="2000" b="1" dirty="0" smtClean="0">
                <a:solidFill>
                  <a:srgbClr val="000000"/>
                </a:solidFill>
                <a:latin typeface="微軟正黑體" pitchFamily="34" charset="-120"/>
                <a:ea typeface="微軟正黑體" pitchFamily="34" charset="-120"/>
                <a:hlinkClick r:id="rId8" tooltip="茶葉"/>
              </a:rPr>
              <a:t>茶叶</a:t>
            </a:r>
            <a:r>
              <a:rPr kumimoji="0" lang="zh-TW" altLang="en-US" sz="2000" b="1" dirty="0" smtClean="0">
                <a:solidFill>
                  <a:srgbClr val="000000"/>
                </a:solidFill>
                <a:latin typeface="微軟正黑體" pitchFamily="34" charset="-120"/>
                <a:ea typeface="微軟正黑體" pitchFamily="34" charset="-120"/>
              </a:rPr>
              <a:t>、</a:t>
            </a:r>
            <a:r>
              <a:rPr kumimoji="0" lang="zh-TW" altLang="en-US" sz="2000" b="1" dirty="0" smtClean="0">
                <a:solidFill>
                  <a:srgbClr val="000000"/>
                </a:solidFill>
                <a:latin typeface="微軟正黑體" pitchFamily="34" charset="-120"/>
                <a:ea typeface="微軟正黑體" pitchFamily="34" charset="-120"/>
                <a:hlinkClick r:id="rId9" tooltip="瓷器"/>
              </a:rPr>
              <a:t>瓷器</a:t>
            </a:r>
            <a:r>
              <a:rPr kumimoji="0" lang="zh-TW" altLang="en-US" sz="2000" b="1" dirty="0" smtClean="0">
                <a:solidFill>
                  <a:srgbClr val="000000"/>
                </a:solidFill>
                <a:latin typeface="微軟正黑體" pitchFamily="34" charset="-120"/>
                <a:ea typeface="微軟正黑體" pitchFamily="34" charset="-120"/>
              </a:rPr>
              <a:t>，自古被誉为「鱼米之乡」、「丝绸之府」，一直为较富庶地区，有「苏湖熟，天下足」之美誉。</a:t>
            </a:r>
            <a:endParaRPr kumimoji="0" lang="en-US" altLang="zh-TW" sz="2000" b="1" dirty="0">
              <a:solidFill>
                <a:srgbClr val="000000"/>
              </a:solidFill>
              <a:latin typeface="微軟正黑體" pitchFamily="34" charset="-120"/>
              <a:ea typeface="微軟正黑體" pitchFamily="34" charset="-120"/>
            </a:endParaRPr>
          </a:p>
          <a:p>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城乡差异：城市化率在</a:t>
            </a:r>
            <a:r>
              <a:rPr kumimoji="0" lang="en-US" altLang="zh-TW" sz="2000" b="1" dirty="0" smtClean="0">
                <a:solidFill>
                  <a:srgbClr val="000000"/>
                </a:solidFill>
                <a:latin typeface="微軟正黑體" pitchFamily="34" charset="-120"/>
                <a:ea typeface="微軟正黑體" pitchFamily="34" charset="-120"/>
              </a:rPr>
              <a:t>2007</a:t>
            </a:r>
            <a:r>
              <a:rPr kumimoji="0" lang="zh-TW" altLang="en-US" sz="2000" b="1" dirty="0" smtClean="0">
                <a:solidFill>
                  <a:srgbClr val="000000"/>
                </a:solidFill>
                <a:latin typeface="微軟正黑體" pitchFamily="34" charset="-120"/>
                <a:ea typeface="微軟正黑體" pitchFamily="34" charset="-120"/>
              </a:rPr>
              <a:t>年时提高到</a:t>
            </a:r>
            <a:r>
              <a:rPr kumimoji="0" lang="en-US" altLang="zh-TW" sz="2000" b="1" dirty="0" smtClean="0">
                <a:solidFill>
                  <a:srgbClr val="000000"/>
                </a:solidFill>
                <a:latin typeface="微軟正黑體" pitchFamily="34" charset="-120"/>
                <a:ea typeface="微軟正黑體" pitchFamily="34" charset="-120"/>
              </a:rPr>
              <a:t>57.2%</a:t>
            </a:r>
            <a:r>
              <a:rPr kumimoji="0" lang="zh-TW" altLang="en-US" sz="2000" b="1" dirty="0" smtClean="0">
                <a:solidFill>
                  <a:srgbClr val="000000"/>
                </a:solidFill>
                <a:latin typeface="微軟正黑體" pitchFamily="34" charset="-120"/>
                <a:ea typeface="微軟正黑體" pitchFamily="34" charset="-120"/>
              </a:rPr>
              <a:t>，省内经济发展程度差异小</a:t>
            </a:r>
            <a:endParaRPr kumimoji="0" lang="en-US" altLang="zh-TW" sz="2000" b="1" dirty="0">
              <a:solidFill>
                <a:srgbClr val="000000"/>
              </a:solidFill>
              <a:latin typeface="微軟正黑體" pitchFamily="34" charset="-120"/>
              <a:ea typeface="微軟正黑體" pitchFamily="34" charset="-120"/>
            </a:endParaRPr>
          </a:p>
          <a:p>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经济：浙江主要以民营经济为主，居民人均收入较高。</a:t>
            </a:r>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a:solidFill>
                  <a:srgbClr val="000000"/>
                </a:solidFill>
                <a:latin typeface="微軟正黑體" pitchFamily="34" charset="-120"/>
                <a:ea typeface="微軟正黑體" pitchFamily="34" charset="-120"/>
              </a:rPr>
              <a:t>            </a:t>
            </a:r>
            <a:r>
              <a:rPr kumimoji="0" lang="en-US" altLang="zh-TW" sz="2000" b="1" dirty="0">
                <a:solidFill>
                  <a:srgbClr val="000000"/>
                </a:solidFill>
                <a:latin typeface="微軟正黑體" pitchFamily="34" charset="-120"/>
                <a:ea typeface="微軟正黑體" pitchFamily="34" charset="-120"/>
              </a:rPr>
              <a:t>(</a:t>
            </a:r>
            <a:r>
              <a:rPr kumimoji="0" lang="zh-TW" altLang="en-US" sz="2000" b="1" dirty="0">
                <a:solidFill>
                  <a:srgbClr val="000000"/>
                </a:solidFill>
                <a:latin typeface="微軟正黑體" pitchFamily="34" charset="-120"/>
                <a:ea typeface="微軟正黑體" pitchFamily="34" charset="-120"/>
              </a:rPr>
              <a:t>全省</a:t>
            </a:r>
            <a:r>
              <a:rPr kumimoji="0" lang="en-US" altLang="zh-TW" sz="2000" b="1" dirty="0" smtClean="0">
                <a:solidFill>
                  <a:srgbClr val="000000"/>
                </a:solidFill>
                <a:latin typeface="微軟正黑體" pitchFamily="34" charset="-120"/>
                <a:ea typeface="微軟正黑體" pitchFamily="34" charset="-120"/>
              </a:rPr>
              <a:t>GDP</a:t>
            </a:r>
            <a:r>
              <a:rPr kumimoji="0" lang="zh-TW" altLang="en-US" sz="2000" b="1" dirty="0" smtClean="0">
                <a:solidFill>
                  <a:srgbClr val="000000"/>
                </a:solidFill>
                <a:latin typeface="微軟正黑體" pitchFamily="34" charset="-120"/>
                <a:ea typeface="微軟正黑體" pitchFamily="34" charset="-120"/>
              </a:rPr>
              <a:t>排名中国第</a:t>
            </a:r>
            <a:r>
              <a:rPr kumimoji="0" lang="en-US" altLang="zh-TW" sz="2000" b="1" dirty="0" smtClean="0">
                <a:solidFill>
                  <a:srgbClr val="000000"/>
                </a:solidFill>
                <a:latin typeface="微軟正黑體" pitchFamily="34" charset="-120"/>
                <a:ea typeface="微軟正黑體" pitchFamily="34" charset="-120"/>
              </a:rPr>
              <a:t>4</a:t>
            </a:r>
            <a:r>
              <a:rPr kumimoji="0" lang="zh-TW" altLang="en-US" sz="2000" b="1" dirty="0" smtClean="0">
                <a:solidFill>
                  <a:srgbClr val="000000"/>
                </a:solidFill>
                <a:latin typeface="微軟正黑體" pitchFamily="34" charset="-120"/>
                <a:ea typeface="微軟正黑體" pitchFamily="34" charset="-120"/>
              </a:rPr>
              <a:t>位，前五名是广东、江苏、山东、浙江、河南</a:t>
            </a:r>
            <a:r>
              <a:rPr kumimoji="0" lang="en-US" altLang="zh-TW" sz="2000" b="1" dirty="0" smtClean="0">
                <a:solidFill>
                  <a:srgbClr val="000000"/>
                </a:solidFill>
                <a:latin typeface="微軟正黑體" pitchFamily="34" charset="-120"/>
                <a:ea typeface="微軟正黑體" pitchFamily="34" charset="-120"/>
              </a:rPr>
              <a:t>)</a:t>
            </a:r>
            <a:endParaRPr kumimoji="0" lang="en-US" altLang="zh-TW" sz="2000" b="1" dirty="0">
              <a:solidFill>
                <a:srgbClr val="000000"/>
              </a:solidFill>
              <a:latin typeface="微軟正黑體" pitchFamily="34" charset="-120"/>
              <a:ea typeface="微軟正黑體" pitchFamily="34" charset="-120"/>
            </a:endParaRPr>
          </a:p>
          <a:p>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产业：渔业产量全国第一、金融业发达、旅游业  </a:t>
            </a:r>
            <a:endParaRPr kumimoji="0" lang="en-US" altLang="zh-TW" sz="2000" b="1" dirty="0">
              <a:solidFill>
                <a:srgbClr val="000000"/>
              </a:solidFill>
              <a:latin typeface="微軟正黑體" pitchFamily="34" charset="-120"/>
              <a:ea typeface="微軟正黑體" pitchFamily="34" charset="-120"/>
            </a:endParaRPr>
          </a:p>
          <a:p>
            <a:pPr algn="r"/>
            <a:r>
              <a:rPr kumimoji="0" lang="zh-TW" altLang="en-US" sz="2000" b="1" dirty="0" smtClean="0">
                <a:solidFill>
                  <a:srgbClr val="000000"/>
                </a:solidFill>
                <a:latin typeface="微軟正黑體" pitchFamily="34" charset="-120"/>
                <a:ea typeface="微軟正黑體" pitchFamily="34" charset="-120"/>
              </a:rPr>
              <a:t>信息来源：维基百科</a:t>
            </a:r>
            <a:endParaRPr kumimoji="0" lang="en-US" altLang="zh-TW" sz="2000" b="1" dirty="0">
              <a:solidFill>
                <a:srgbClr val="000000"/>
              </a:solidFill>
              <a:latin typeface="微軟正黑體" pitchFamily="34" charset="-120"/>
              <a:ea typeface="微軟正黑體" pitchFamily="34" charset="-12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http://shanyuan.vic.mh4u.org/images/tpsh/znzx.jpg"/>
          <p:cNvPicPr>
            <a:picLocks noChangeAspect="1" noChangeArrowheads="1"/>
          </p:cNvPicPr>
          <p:nvPr/>
        </p:nvPicPr>
        <p:blipFill>
          <a:blip r:embed="rId3"/>
          <a:srcRect/>
          <a:stretch>
            <a:fillRect/>
          </a:stretch>
        </p:blipFill>
        <p:spPr bwMode="auto">
          <a:xfrm>
            <a:off x="4211638" y="-15875"/>
            <a:ext cx="4946650" cy="6873875"/>
          </a:xfrm>
          <a:prstGeom prst="rect">
            <a:avLst/>
          </a:prstGeom>
          <a:noFill/>
          <a:ln w="9525">
            <a:noFill/>
            <a:miter lim="800000"/>
            <a:headEnd/>
            <a:tailEnd/>
          </a:ln>
        </p:spPr>
      </p:pic>
      <p:sp>
        <p:nvSpPr>
          <p:cNvPr id="3" name="矩形 2"/>
          <p:cNvSpPr/>
          <p:nvPr/>
        </p:nvSpPr>
        <p:spPr>
          <a:xfrm>
            <a:off x="0" y="0"/>
            <a:ext cx="4427538"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6627" name="文字方塊 1"/>
          <p:cNvSpPr txBox="1">
            <a:spLocks noChangeArrowheads="1"/>
          </p:cNvSpPr>
          <p:nvPr/>
        </p:nvSpPr>
        <p:spPr bwMode="auto">
          <a:xfrm>
            <a:off x="101600" y="188913"/>
            <a:ext cx="3808413" cy="646112"/>
          </a:xfrm>
          <a:prstGeom prst="rect">
            <a:avLst/>
          </a:prstGeom>
          <a:noFill/>
          <a:ln w="9525">
            <a:noFill/>
            <a:miter lim="800000"/>
            <a:headEnd/>
            <a:tailEnd/>
          </a:ln>
        </p:spPr>
        <p:txBody>
          <a:bodyPr wrap="none">
            <a:spAutoFit/>
          </a:bodyPr>
          <a:lstStyle/>
          <a:p>
            <a:r>
              <a:rPr kumimoji="0" lang="en-US" altLang="zh-TW" sz="3600" b="1" dirty="0">
                <a:solidFill>
                  <a:schemeClr val="bg1"/>
                </a:solidFill>
                <a:latin typeface="微軟正黑體" pitchFamily="34" charset="-120"/>
                <a:ea typeface="微軟正黑體" pitchFamily="34" charset="-120"/>
              </a:rPr>
              <a:t>7</a:t>
            </a:r>
            <a:r>
              <a:rPr kumimoji="0" lang="en-US" altLang="zh-TW" sz="3600" b="1" dirty="0" smtClean="0">
                <a:solidFill>
                  <a:schemeClr val="bg1"/>
                </a:solidFill>
                <a:latin typeface="微軟正黑體" pitchFamily="34" charset="-120"/>
                <a:ea typeface="微軟正黑體" pitchFamily="34" charset="-120"/>
              </a:rPr>
              <a:t>.</a:t>
            </a:r>
            <a:r>
              <a:rPr kumimoji="0" lang="zh-TW" altLang="en-US" sz="3600" b="1" dirty="0" smtClean="0">
                <a:solidFill>
                  <a:schemeClr val="bg1"/>
                </a:solidFill>
                <a:latin typeface="微軟正黑體" pitchFamily="34" charset="-120"/>
                <a:ea typeface="微軟正黑體" pitchFamily="34" charset="-120"/>
              </a:rPr>
              <a:t>浙江省迫害情况</a:t>
            </a:r>
            <a:endParaRPr kumimoji="0" lang="zh-TW" altLang="en-US" sz="3600" b="1" dirty="0">
              <a:solidFill>
                <a:schemeClr val="bg1"/>
              </a:solidFill>
              <a:latin typeface="微軟正黑體" pitchFamily="34" charset="-120"/>
              <a:ea typeface="微軟正黑體" pitchFamily="34" charset="-120"/>
            </a:endParaRPr>
          </a:p>
        </p:txBody>
      </p:sp>
      <p:sp>
        <p:nvSpPr>
          <p:cNvPr id="26628" name="矩形 4"/>
          <p:cNvSpPr>
            <a:spLocks noChangeArrowheads="1"/>
          </p:cNvSpPr>
          <p:nvPr/>
        </p:nvSpPr>
        <p:spPr bwMode="auto">
          <a:xfrm>
            <a:off x="107950" y="1125538"/>
            <a:ext cx="3743325" cy="2800350"/>
          </a:xfrm>
          <a:prstGeom prst="rect">
            <a:avLst/>
          </a:prstGeom>
          <a:noFill/>
          <a:ln w="9525">
            <a:noFill/>
            <a:miter lim="800000"/>
            <a:headEnd/>
            <a:tailEnd/>
          </a:ln>
        </p:spPr>
        <p:txBody>
          <a:bodyPr>
            <a:spAutoFit/>
          </a:bodyPr>
          <a:lstStyle/>
          <a:p>
            <a:r>
              <a:rPr kumimoji="0" lang="zh-CN" altLang="zh-TW" sz="2000" dirty="0">
                <a:solidFill>
                  <a:schemeClr val="bg1"/>
                </a:solidFill>
                <a:latin typeface="微軟正黑體" pitchFamily="34" charset="-120"/>
                <a:ea typeface="微軟正黑體" pitchFamily="34" charset="-120"/>
              </a:rPr>
              <a:t>截至</a:t>
            </a:r>
            <a:r>
              <a:rPr kumimoji="0" lang="en-US" altLang="zh-TW" sz="2000" dirty="0">
                <a:solidFill>
                  <a:schemeClr val="bg1"/>
                </a:solidFill>
                <a:latin typeface="微軟正黑體" pitchFamily="34" charset="-120"/>
                <a:ea typeface="微軟正黑體" pitchFamily="34" charset="-120"/>
              </a:rPr>
              <a:t>2017</a:t>
            </a:r>
            <a:r>
              <a:rPr kumimoji="0" lang="zh-CN" altLang="zh-TW" sz="2000" dirty="0">
                <a:solidFill>
                  <a:schemeClr val="bg1"/>
                </a:solidFill>
                <a:latin typeface="微軟正黑體" pitchFamily="34" charset="-120"/>
                <a:ea typeface="微軟正黑體" pitchFamily="34" charset="-120"/>
              </a:rPr>
              <a:t>年</a:t>
            </a:r>
            <a:r>
              <a:rPr kumimoji="0" lang="en-US" altLang="zh-CN" sz="2000" dirty="0">
                <a:solidFill>
                  <a:schemeClr val="bg1"/>
                </a:solidFill>
                <a:latin typeface="微軟正黑體" pitchFamily="34" charset="-120"/>
                <a:ea typeface="微軟正黑體" pitchFamily="34" charset="-120"/>
              </a:rPr>
              <a:t>6</a:t>
            </a:r>
            <a:r>
              <a:rPr kumimoji="0" lang="zh-CN" altLang="zh-TW" sz="2000" dirty="0">
                <a:solidFill>
                  <a:schemeClr val="bg1"/>
                </a:solidFill>
                <a:latin typeface="微軟正黑體" pitchFamily="34" charset="-120"/>
                <a:ea typeface="微軟正黑體" pitchFamily="34" charset="-120"/>
              </a:rPr>
              <a:t>月</a:t>
            </a:r>
            <a:r>
              <a:rPr kumimoji="0" lang="en-US" altLang="zh-CN" sz="2000" dirty="0">
                <a:solidFill>
                  <a:schemeClr val="bg1"/>
                </a:solidFill>
                <a:latin typeface="微軟正黑體" pitchFamily="34" charset="-120"/>
                <a:ea typeface="微軟正黑體" pitchFamily="34" charset="-120"/>
              </a:rPr>
              <a:t>29</a:t>
            </a:r>
            <a:r>
              <a:rPr kumimoji="0" lang="zh-CN" altLang="zh-TW" sz="2000" dirty="0">
                <a:solidFill>
                  <a:schemeClr val="bg1"/>
                </a:solidFill>
                <a:latin typeface="微軟正黑體" pitchFamily="34" charset="-120"/>
                <a:ea typeface="微軟正黑體" pitchFamily="34" charset="-120"/>
              </a:rPr>
              <a:t>日</a:t>
            </a:r>
            <a:endParaRPr kumimoji="0" lang="en-US" altLang="zh-CN" sz="2000" dirty="0">
              <a:solidFill>
                <a:schemeClr val="bg1"/>
              </a:solidFill>
              <a:latin typeface="微軟正黑體" pitchFamily="34" charset="-120"/>
              <a:ea typeface="微軟正黑體" pitchFamily="34" charset="-120"/>
            </a:endParaRPr>
          </a:p>
          <a:p>
            <a:r>
              <a:rPr kumimoji="0" lang="zh-CN" altLang="zh-TW" sz="2000" dirty="0" smtClean="0">
                <a:solidFill>
                  <a:schemeClr val="bg1"/>
                </a:solidFill>
                <a:latin typeface="微軟正黑體" pitchFamily="34" charset="-120"/>
                <a:ea typeface="微軟正黑體" pitchFamily="34" charset="-120"/>
              </a:rPr>
              <a:t>明慧数据馆数据统计显示，</a:t>
            </a:r>
            <a:endParaRPr kumimoji="0" lang="zh-TW" altLang="zh-TW" sz="2000" dirty="0">
              <a:solidFill>
                <a:schemeClr val="bg1"/>
              </a:solidFill>
              <a:latin typeface="微軟正黑體" pitchFamily="34" charset="-120"/>
              <a:ea typeface="微軟正黑體" pitchFamily="34" charset="-120"/>
            </a:endParaRPr>
          </a:p>
          <a:p>
            <a:endParaRPr kumimoji="0" lang="en-US" altLang="zh-CN" sz="2400" dirty="0">
              <a:solidFill>
                <a:schemeClr val="bg1"/>
              </a:solidFill>
              <a:latin typeface="微軟正黑體" pitchFamily="34" charset="-120"/>
              <a:ea typeface="微軟正黑體" pitchFamily="34" charset="-120"/>
            </a:endParaRPr>
          </a:p>
          <a:p>
            <a:r>
              <a:rPr kumimoji="0" lang="zh-CN" altLang="zh-TW" sz="2000" dirty="0" smtClean="0">
                <a:solidFill>
                  <a:schemeClr val="bg1"/>
                </a:solidFill>
                <a:latin typeface="微軟正黑體" pitchFamily="34" charset="-120"/>
                <a:ea typeface="微軟正黑體" pitchFamily="34" charset="-120"/>
              </a:rPr>
              <a:t>迫害法轮功案例共计</a:t>
            </a:r>
            <a:r>
              <a:rPr kumimoji="0" lang="en-US" altLang="zh-CN" sz="2400" b="1" dirty="0" smtClean="0">
                <a:solidFill>
                  <a:srgbClr val="FFFF00"/>
                </a:solidFill>
                <a:latin typeface="微軟正黑體" pitchFamily="34" charset="-120"/>
                <a:ea typeface="微軟正黑體" pitchFamily="34" charset="-120"/>
              </a:rPr>
              <a:t>636</a:t>
            </a:r>
            <a:r>
              <a:rPr kumimoji="0" lang="zh-CN" altLang="zh-TW" sz="2000" dirty="0">
                <a:solidFill>
                  <a:schemeClr val="bg1"/>
                </a:solidFill>
                <a:latin typeface="微軟正黑體" pitchFamily="34" charset="-120"/>
                <a:ea typeface="微軟正黑體" pitchFamily="34" charset="-120"/>
              </a:rPr>
              <a:t>例。</a:t>
            </a:r>
            <a:endParaRPr kumimoji="0" lang="zh-TW" altLang="zh-TW" sz="2000" dirty="0">
              <a:solidFill>
                <a:schemeClr val="bg1"/>
              </a:solidFill>
              <a:latin typeface="微軟正黑體" pitchFamily="34" charset="-120"/>
              <a:ea typeface="微軟正黑體" pitchFamily="34" charset="-120"/>
            </a:endParaRPr>
          </a:p>
          <a:p>
            <a:endParaRPr kumimoji="0" lang="en-US" altLang="zh-CN" sz="2000" dirty="0">
              <a:solidFill>
                <a:schemeClr val="bg1"/>
              </a:solidFill>
              <a:latin typeface="微軟正黑體" pitchFamily="34" charset="-120"/>
              <a:ea typeface="微軟正黑體" pitchFamily="34" charset="-120"/>
            </a:endParaRPr>
          </a:p>
          <a:p>
            <a:r>
              <a:rPr kumimoji="0" lang="zh-TW" altLang="en-US" sz="2000" dirty="0" smtClean="0">
                <a:solidFill>
                  <a:schemeClr val="bg1"/>
                </a:solidFill>
                <a:latin typeface="微軟正黑體" pitchFamily="34" charset="-120"/>
                <a:ea typeface="微軟正黑體" pitchFamily="34" charset="-120"/>
              </a:rPr>
              <a:t>直接</a:t>
            </a:r>
            <a:r>
              <a:rPr kumimoji="0" lang="zh-CN" altLang="zh-TW" sz="2000" dirty="0" smtClean="0">
                <a:solidFill>
                  <a:schemeClr val="bg1"/>
                </a:solidFill>
                <a:latin typeface="微軟正黑體" pitchFamily="34" charset="-120"/>
                <a:ea typeface="微軟正黑體" pitchFamily="34" charset="-120"/>
              </a:rPr>
              <a:t>受迫害人数</a:t>
            </a:r>
            <a:r>
              <a:rPr kumimoji="0" lang="en-US" altLang="zh-CN" sz="2400" b="1" dirty="0" smtClean="0">
                <a:solidFill>
                  <a:srgbClr val="FFFF00"/>
                </a:solidFill>
                <a:latin typeface="微軟正黑體" pitchFamily="34" charset="-120"/>
                <a:ea typeface="微軟正黑體" pitchFamily="34" charset="-120"/>
              </a:rPr>
              <a:t>688</a:t>
            </a:r>
            <a:r>
              <a:rPr kumimoji="0" lang="zh-CN" altLang="zh-TW" sz="2000" dirty="0">
                <a:solidFill>
                  <a:schemeClr val="bg1"/>
                </a:solidFill>
                <a:latin typeface="微軟正黑體" pitchFamily="34" charset="-120"/>
                <a:ea typeface="微軟正黑體" pitchFamily="34" charset="-120"/>
              </a:rPr>
              <a:t>人。</a:t>
            </a:r>
            <a:endParaRPr kumimoji="0" lang="zh-TW" altLang="zh-TW" sz="2000" dirty="0">
              <a:solidFill>
                <a:schemeClr val="bg1"/>
              </a:solidFill>
              <a:latin typeface="微軟正黑體" pitchFamily="34" charset="-120"/>
              <a:ea typeface="微軟正黑體" pitchFamily="34" charset="-120"/>
            </a:endParaRPr>
          </a:p>
          <a:p>
            <a:endParaRPr kumimoji="0" lang="en-US" altLang="zh-CN" sz="2000" dirty="0">
              <a:solidFill>
                <a:schemeClr val="bg1"/>
              </a:solidFill>
              <a:latin typeface="微軟正黑體" pitchFamily="34" charset="-120"/>
              <a:ea typeface="微軟正黑體" pitchFamily="34" charset="-120"/>
            </a:endParaRPr>
          </a:p>
          <a:p>
            <a:r>
              <a:rPr kumimoji="0" lang="zh-CN" altLang="zh-TW" sz="2000" dirty="0" smtClean="0">
                <a:solidFill>
                  <a:schemeClr val="bg1"/>
                </a:solidFill>
                <a:latin typeface="微軟正黑體" pitchFamily="34" charset="-120"/>
                <a:ea typeface="微軟正黑體" pitchFamily="34" charset="-120"/>
              </a:rPr>
              <a:t>受迫害致死人数</a:t>
            </a:r>
            <a:r>
              <a:rPr kumimoji="0" lang="en-US" altLang="zh-CN" sz="2400" b="1" dirty="0" smtClean="0">
                <a:solidFill>
                  <a:srgbClr val="FFFF00"/>
                </a:solidFill>
                <a:latin typeface="微軟正黑體" pitchFamily="34" charset="-120"/>
                <a:ea typeface="微軟正黑體" pitchFamily="34" charset="-120"/>
              </a:rPr>
              <a:t>20</a:t>
            </a:r>
            <a:r>
              <a:rPr kumimoji="0" lang="zh-CN" altLang="zh-TW" sz="2000" dirty="0">
                <a:solidFill>
                  <a:schemeClr val="bg1"/>
                </a:solidFill>
                <a:latin typeface="微軟正黑體" pitchFamily="34" charset="-120"/>
                <a:ea typeface="微軟正黑體" pitchFamily="34" charset="-120"/>
              </a:rPr>
              <a:t>人。</a:t>
            </a:r>
            <a:endParaRPr kumimoji="0" lang="zh-TW" altLang="zh-TW" sz="2000" dirty="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群組 6"/>
          <p:cNvGrpSpPr>
            <a:grpSpLocks/>
          </p:cNvGrpSpPr>
          <p:nvPr/>
        </p:nvGrpSpPr>
        <p:grpSpPr bwMode="auto">
          <a:xfrm>
            <a:off x="0" y="0"/>
            <a:ext cx="9144000" cy="1052513"/>
            <a:chOff x="0" y="-1"/>
            <a:chExt cx="9144000" cy="1052737"/>
          </a:xfrm>
        </p:grpSpPr>
        <p:pic>
          <p:nvPicPr>
            <p:cNvPr id="28679"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9" name="矩形 8"/>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8. </a:t>
              </a:r>
              <a:r>
                <a:rPr kumimoji="0" lang="zh-TW" altLang="en-US" sz="3200" b="1" dirty="0" smtClean="0">
                  <a:solidFill>
                    <a:schemeClr val="bg1"/>
                  </a:solidFill>
                  <a:latin typeface="微軟正黑體" panose="020B0604030504040204" pitchFamily="34" charset="-120"/>
                  <a:ea typeface="微軟正黑體" panose="020B0604030504040204" pitchFamily="34" charset="-120"/>
                </a:rPr>
                <a:t>浙江省涉嫌活摘器官医院名单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8674" name="矩形 9"/>
          <p:cNvSpPr>
            <a:spLocks noChangeArrowheads="1"/>
          </p:cNvSpPr>
          <p:nvPr/>
        </p:nvSpPr>
        <p:spPr bwMode="auto">
          <a:xfrm>
            <a:off x="328613" y="6021388"/>
            <a:ext cx="8255000" cy="584200"/>
          </a:xfrm>
          <a:prstGeom prst="rect">
            <a:avLst/>
          </a:prstGeom>
          <a:noFill/>
          <a:ln w="9525">
            <a:noFill/>
            <a:miter lim="800000"/>
            <a:headEnd/>
            <a:tailEnd/>
          </a:ln>
        </p:spPr>
        <p:txBody>
          <a:bodyPr>
            <a:spAutoFit/>
          </a:bodyPr>
          <a:lstStyle/>
          <a:p>
            <a:r>
              <a:rPr kumimoji="0" lang="zh-TW" altLang="en-US" sz="1600" dirty="0" smtClean="0">
                <a:latin typeface="微軟正黑體" pitchFamily="34" charset="-120"/>
                <a:ea typeface="微軟正黑體" pitchFamily="34" charset="-120"/>
              </a:rPr>
              <a:t>数据源：</a:t>
            </a:r>
            <a:r>
              <a:rPr kumimoji="0" lang="zh-CN" altLang="en-US" sz="1600" dirty="0" smtClean="0">
                <a:latin typeface="微軟正黑體" pitchFamily="34" charset="-120"/>
                <a:ea typeface="微軟正黑體" pitchFamily="34" charset="-120"/>
              </a:rPr>
              <a:t>追查国际公布中共</a:t>
            </a:r>
            <a:r>
              <a:rPr kumimoji="0" lang="en-US" altLang="zh-CN" sz="1600" dirty="0" smtClean="0">
                <a:latin typeface="微軟正黑體" pitchFamily="34" charset="-120"/>
                <a:ea typeface="微軟正黑體" pitchFamily="34" charset="-120"/>
              </a:rPr>
              <a:t>788</a:t>
            </a:r>
            <a:r>
              <a:rPr kumimoji="0" lang="zh-CN" altLang="en-US" sz="1600" dirty="0" smtClean="0">
                <a:latin typeface="微軟正黑體" pitchFamily="34" charset="-120"/>
                <a:ea typeface="微軟正黑體" pitchFamily="34" charset="-120"/>
              </a:rPr>
              <a:t>家非军队系统医疗机构共</a:t>
            </a:r>
            <a:r>
              <a:rPr kumimoji="0" lang="en-US" altLang="zh-TW" sz="1600" b="1" dirty="0" smtClean="0"/>
              <a:t>7</a:t>
            </a:r>
            <a:r>
              <a:rPr kumimoji="0" lang="en-US" altLang="zh-TW" sz="1600" b="1" dirty="0"/>
              <a:t>, </a:t>
            </a:r>
            <a:r>
              <a:rPr kumimoji="0" lang="en-US" altLang="zh-TW" sz="1600" b="1" dirty="0" smtClean="0"/>
              <a:t>423</a:t>
            </a:r>
            <a:r>
              <a:rPr kumimoji="0" lang="zh-CN" altLang="en-US" sz="1600" dirty="0" smtClean="0">
                <a:latin typeface="微軟正黑體" pitchFamily="34" charset="-120"/>
                <a:ea typeface="微軟正黑體" pitchFamily="34" charset="-120"/>
              </a:rPr>
              <a:t>名医务人员的追查名单</a:t>
            </a:r>
            <a:r>
              <a:rPr kumimoji="0" lang="en-US" altLang="zh-CN" sz="1600" dirty="0" smtClean="0">
                <a:latin typeface="微軟正黑體" pitchFamily="34" charset="-120"/>
                <a:ea typeface="微軟正黑體" pitchFamily="34" charset="-120"/>
              </a:rPr>
              <a:t>(</a:t>
            </a:r>
            <a:r>
              <a:rPr kumimoji="0" lang="en-US" altLang="zh-CN" sz="1600" dirty="0">
                <a:latin typeface="微軟正黑體" pitchFamily="34" charset="-120"/>
                <a:ea typeface="微軟正黑體" pitchFamily="34" charset="-120"/>
              </a:rPr>
              <a:t>2014</a:t>
            </a:r>
            <a:r>
              <a:rPr kumimoji="0" lang="zh-CN" altLang="en-US" sz="1600" dirty="0">
                <a:latin typeface="微軟正黑體" pitchFamily="34" charset="-120"/>
                <a:ea typeface="微軟正黑體" pitchFamily="34" charset="-120"/>
              </a:rPr>
              <a:t>年</a:t>
            </a:r>
            <a:r>
              <a:rPr kumimoji="0" lang="en-US" altLang="zh-CN" sz="1600" dirty="0">
                <a:latin typeface="微軟正黑體" pitchFamily="34" charset="-120"/>
                <a:ea typeface="微軟正黑體" pitchFamily="34" charset="-120"/>
              </a:rPr>
              <a:t>12</a:t>
            </a:r>
            <a:r>
              <a:rPr kumimoji="0" lang="zh-CN" altLang="en-US" sz="1600" dirty="0">
                <a:latin typeface="微軟正黑體" pitchFamily="34" charset="-120"/>
                <a:ea typeface="微軟正黑體" pitchFamily="34" charset="-120"/>
              </a:rPr>
              <a:t>月</a:t>
            </a:r>
            <a:r>
              <a:rPr kumimoji="0" lang="en-US" altLang="zh-CN" sz="1600" dirty="0">
                <a:latin typeface="微軟正黑體" pitchFamily="34" charset="-120"/>
                <a:ea typeface="微軟正黑體" pitchFamily="34" charset="-120"/>
              </a:rPr>
              <a:t>26</a:t>
            </a:r>
            <a:r>
              <a:rPr kumimoji="0" lang="zh-CN" altLang="en-US" sz="1600" dirty="0">
                <a:latin typeface="微軟正黑體" pitchFamily="34" charset="-120"/>
                <a:ea typeface="微軟正黑體" pitchFamily="34" charset="-120"/>
              </a:rPr>
              <a:t>日</a:t>
            </a:r>
            <a:r>
              <a:rPr kumimoji="0" lang="en-US" altLang="zh-CN" sz="1600" dirty="0">
                <a:latin typeface="微軟正黑體" pitchFamily="34" charset="-120"/>
                <a:ea typeface="微軟正黑體" pitchFamily="34" charset="-120"/>
              </a:rPr>
              <a:t>)</a:t>
            </a:r>
            <a:r>
              <a:rPr kumimoji="0" lang="zh-CN" altLang="en-US" sz="1600" dirty="0">
                <a:latin typeface="微軟正黑體" pitchFamily="34" charset="-120"/>
                <a:ea typeface="微軟正黑體" pitchFamily="34" charset="-120"/>
              </a:rPr>
              <a:t>。</a:t>
            </a:r>
            <a:r>
              <a:rPr kumimoji="0" lang="en-US" altLang="zh-CN" sz="1600" dirty="0">
                <a:latin typeface="微軟正黑體" pitchFamily="34" charset="-120"/>
                <a:ea typeface="微軟正黑體" pitchFamily="34" charset="-120"/>
              </a:rPr>
              <a:t>http://www.zhuichaguoji.org/node/45795</a:t>
            </a:r>
          </a:p>
        </p:txBody>
      </p:sp>
      <p:sp>
        <p:nvSpPr>
          <p:cNvPr id="28675" name="矩形 1"/>
          <p:cNvSpPr>
            <a:spLocks noChangeArrowheads="1"/>
          </p:cNvSpPr>
          <p:nvPr/>
        </p:nvSpPr>
        <p:spPr bwMode="auto">
          <a:xfrm>
            <a:off x="230188" y="3284538"/>
            <a:ext cx="8662987" cy="1196975"/>
          </a:xfrm>
          <a:prstGeom prst="rect">
            <a:avLst/>
          </a:prstGeom>
          <a:noFill/>
          <a:ln w="9525">
            <a:solidFill>
              <a:srgbClr val="C00000"/>
            </a:solidFill>
            <a:miter lim="800000"/>
            <a:headEnd/>
            <a:tailEnd/>
          </a:ln>
        </p:spPr>
        <p:txBody>
          <a:bodyPr>
            <a:spAutoFit/>
          </a:bodyPr>
          <a:lstStyle/>
          <a:p>
            <a:endParaRPr kumimoji="0" lang="en-US" altLang="zh-TW" sz="2400" dirty="0">
              <a:latin typeface="微軟正黑體" pitchFamily="34" charset="-120"/>
              <a:ea typeface="微軟正黑體" pitchFamily="34" charset="-120"/>
            </a:endParaRPr>
          </a:p>
          <a:p>
            <a:r>
              <a:rPr kumimoji="0" lang="zh-TW" altLang="en-US" sz="2400" dirty="0">
                <a:latin typeface="微軟正黑體" pitchFamily="34" charset="-120"/>
                <a:ea typeface="微軟正黑體" pitchFamily="34" charset="-120"/>
              </a:rPr>
              <a:t>截至</a:t>
            </a:r>
            <a:r>
              <a:rPr kumimoji="0" lang="en-US" altLang="zh-TW" sz="2400" dirty="0" smtClean="0">
                <a:latin typeface="微軟正黑體" pitchFamily="34" charset="-120"/>
                <a:ea typeface="微軟正黑體" pitchFamily="34" charset="-120"/>
              </a:rPr>
              <a:t>2014</a:t>
            </a:r>
            <a:r>
              <a:rPr kumimoji="0" lang="zh-TW" altLang="en-US" sz="2400" dirty="0" smtClean="0">
                <a:latin typeface="微軟正黑體" pitchFamily="34" charset="-120"/>
                <a:ea typeface="微軟正黑體" pitchFamily="34" charset="-120"/>
              </a:rPr>
              <a:t>年底，追查国际公布了</a:t>
            </a:r>
            <a:r>
              <a:rPr kumimoji="0" lang="zh-CN" altLang="en-US" sz="2400" b="1" dirty="0" smtClean="0">
                <a:solidFill>
                  <a:srgbClr val="C00000"/>
                </a:solidFill>
                <a:latin typeface="微軟正黑體" pitchFamily="34" charset="-120"/>
                <a:ea typeface="微軟正黑體" pitchFamily="34" charset="-120"/>
              </a:rPr>
              <a:t>浙江省</a:t>
            </a:r>
            <a:r>
              <a:rPr kumimoji="0" lang="zh-TW" altLang="en-US" sz="2400" dirty="0" smtClean="0">
                <a:latin typeface="微軟正黑體" pitchFamily="34" charset="-120"/>
                <a:ea typeface="微軟正黑體" pitchFamily="34" charset="-120"/>
              </a:rPr>
              <a:t>涉嫌参与活摘法轮功学员器官的</a:t>
            </a:r>
            <a:r>
              <a:rPr kumimoji="0" lang="en-US" altLang="zh-CN" sz="2400" dirty="0" smtClean="0">
                <a:solidFill>
                  <a:srgbClr val="C00000"/>
                </a:solidFill>
                <a:ea typeface="宋体" pitchFamily="2" charset="-122"/>
              </a:rPr>
              <a:t>46</a:t>
            </a:r>
            <a:r>
              <a:rPr kumimoji="0" lang="zh-TW" altLang="en-US" sz="2400" b="1" dirty="0" smtClean="0">
                <a:solidFill>
                  <a:srgbClr val="C00000"/>
                </a:solidFill>
                <a:latin typeface="微軟正黑體" pitchFamily="34" charset="-120"/>
                <a:ea typeface="微軟正黑體" pitchFamily="34" charset="-120"/>
              </a:rPr>
              <a:t>家</a:t>
            </a:r>
            <a:r>
              <a:rPr kumimoji="0" lang="zh-TW" altLang="en-US" sz="2400" b="1" dirty="0" smtClean="0">
                <a:solidFill>
                  <a:srgbClr val="0070C0"/>
                </a:solidFill>
                <a:latin typeface="微軟正黑體" pitchFamily="34" charset="-120"/>
                <a:ea typeface="微軟正黑體" pitchFamily="34" charset="-120"/>
              </a:rPr>
              <a:t>医院、</a:t>
            </a:r>
            <a:r>
              <a:rPr kumimoji="0" lang="en-US" altLang="zh-CN" sz="2400" dirty="0" smtClean="0">
                <a:solidFill>
                  <a:srgbClr val="C00000"/>
                </a:solidFill>
                <a:ea typeface="宋体" pitchFamily="2" charset="-122"/>
              </a:rPr>
              <a:t>497</a:t>
            </a:r>
            <a:r>
              <a:rPr kumimoji="0" lang="zh-TW" altLang="en-US" sz="2400" b="1" dirty="0" smtClean="0">
                <a:solidFill>
                  <a:srgbClr val="C00000"/>
                </a:solidFill>
                <a:latin typeface="微軟正黑體" pitchFamily="34" charset="-120"/>
                <a:ea typeface="微軟正黑體" pitchFamily="34" charset="-120"/>
              </a:rPr>
              <a:t>名</a:t>
            </a:r>
            <a:r>
              <a:rPr kumimoji="0" lang="zh-TW" altLang="en-US" sz="2400" b="1" dirty="0" smtClean="0">
                <a:solidFill>
                  <a:srgbClr val="0070C0"/>
                </a:solidFill>
                <a:latin typeface="微軟正黑體" pitchFamily="34" charset="-120"/>
                <a:ea typeface="微軟正黑體" pitchFamily="34" charset="-120"/>
              </a:rPr>
              <a:t>医务人员</a:t>
            </a:r>
            <a:r>
              <a:rPr kumimoji="0" lang="zh-TW" altLang="en-US" sz="2400" dirty="0" smtClean="0">
                <a:latin typeface="微軟正黑體" pitchFamily="34" charset="-120"/>
                <a:ea typeface="微軟正黑體" pitchFamily="34" charset="-120"/>
              </a:rPr>
              <a:t>名单，并将他们立案追查。</a:t>
            </a:r>
            <a:endParaRPr kumimoji="0" lang="en-US" altLang="zh-TW" sz="2400" dirty="0">
              <a:latin typeface="微軟正黑體" pitchFamily="34" charset="-120"/>
              <a:ea typeface="微軟正黑體" pitchFamily="34" charset="-120"/>
            </a:endParaRPr>
          </a:p>
        </p:txBody>
      </p:sp>
      <p:sp>
        <p:nvSpPr>
          <p:cNvPr id="28676" name="矩形 2"/>
          <p:cNvSpPr>
            <a:spLocks noChangeArrowheads="1"/>
          </p:cNvSpPr>
          <p:nvPr/>
        </p:nvSpPr>
        <p:spPr bwMode="auto">
          <a:xfrm>
            <a:off x="171450" y="1484313"/>
            <a:ext cx="8569325" cy="1200150"/>
          </a:xfrm>
          <a:prstGeom prst="rect">
            <a:avLst/>
          </a:prstGeom>
          <a:noFill/>
          <a:ln w="9525">
            <a:solidFill>
              <a:srgbClr val="C00000"/>
            </a:solidFill>
            <a:miter lim="800000"/>
            <a:headEnd/>
            <a:tailEnd/>
          </a:ln>
        </p:spPr>
        <p:txBody>
          <a:bodyPr>
            <a:spAutoFit/>
          </a:bodyPr>
          <a:lstStyle/>
          <a:p>
            <a:endParaRPr kumimoji="0" lang="en-US" altLang="zh-CN" sz="2400" dirty="0">
              <a:latin typeface="微軟正黑體" pitchFamily="34" charset="-120"/>
              <a:ea typeface="微軟正黑體" pitchFamily="34" charset="-120"/>
            </a:endParaRPr>
          </a:p>
          <a:p>
            <a:r>
              <a:rPr kumimoji="0" lang="zh-CN" altLang="en-US" sz="2400" dirty="0" smtClean="0">
                <a:latin typeface="微軟正黑體" pitchFamily="34" charset="-120"/>
                <a:ea typeface="微軟正黑體" pitchFamily="34" charset="-120"/>
              </a:rPr>
              <a:t>据追查国际查证，截至</a:t>
            </a:r>
            <a:r>
              <a:rPr kumimoji="0" lang="en-US" altLang="zh-CN" sz="2400" dirty="0" smtClean="0">
                <a:latin typeface="微軟正黑體" pitchFamily="34" charset="-120"/>
                <a:ea typeface="微軟正黑體" pitchFamily="34" charset="-120"/>
              </a:rPr>
              <a:t>2016</a:t>
            </a:r>
            <a:r>
              <a:rPr kumimoji="0" lang="zh-CN" altLang="en-US" sz="2400" dirty="0">
                <a:latin typeface="微軟正黑體" pitchFamily="34" charset="-120"/>
                <a:ea typeface="微軟正黑體" pitchFamily="34" charset="-120"/>
              </a:rPr>
              <a:t>年</a:t>
            </a:r>
            <a:r>
              <a:rPr kumimoji="0" lang="en-US" altLang="zh-CN" sz="2400" dirty="0">
                <a:latin typeface="微軟正黑體" pitchFamily="34" charset="-120"/>
                <a:ea typeface="微軟正黑體" pitchFamily="34" charset="-120"/>
              </a:rPr>
              <a:t>7</a:t>
            </a:r>
            <a:r>
              <a:rPr kumimoji="0" lang="zh-CN" altLang="en-US" sz="2400" dirty="0">
                <a:latin typeface="微軟正黑體" pitchFamily="34" charset="-120"/>
                <a:ea typeface="微軟正黑體" pitchFamily="34" charset="-120"/>
              </a:rPr>
              <a:t>月</a:t>
            </a:r>
            <a:r>
              <a:rPr kumimoji="0" lang="en-US" altLang="zh-CN" sz="2400" dirty="0" smtClean="0">
                <a:latin typeface="微軟正黑體" pitchFamily="34" charset="-120"/>
                <a:ea typeface="微軟正黑體" pitchFamily="34" charset="-120"/>
              </a:rPr>
              <a:t>10</a:t>
            </a:r>
            <a:r>
              <a:rPr kumimoji="0" lang="zh-CN" altLang="en-US" sz="2400" dirty="0" smtClean="0">
                <a:latin typeface="微軟正黑體" pitchFamily="34" charset="-120"/>
                <a:ea typeface="微軟正黑體" pitchFamily="34" charset="-120"/>
              </a:rPr>
              <a:t>日，中国大陆涉嫌活摘法轮功学员器官的移植医院就有</a:t>
            </a:r>
            <a:r>
              <a:rPr kumimoji="0" lang="en-US" altLang="zh-CN" sz="2400" b="1" dirty="0" smtClean="0">
                <a:solidFill>
                  <a:srgbClr val="C00000"/>
                </a:solidFill>
                <a:latin typeface="微軟正黑體" pitchFamily="34" charset="-120"/>
                <a:ea typeface="微軟正黑體" pitchFamily="34" charset="-120"/>
              </a:rPr>
              <a:t>891</a:t>
            </a:r>
            <a:r>
              <a:rPr kumimoji="0" lang="zh-CN" altLang="en-US" sz="2400" b="1" dirty="0" smtClean="0">
                <a:solidFill>
                  <a:srgbClr val="C00000"/>
                </a:solidFill>
                <a:latin typeface="微軟正黑體" pitchFamily="34" charset="-120"/>
                <a:ea typeface="微軟正黑體" pitchFamily="34" charset="-120"/>
              </a:rPr>
              <a:t>家</a:t>
            </a:r>
            <a:r>
              <a:rPr kumimoji="0" lang="zh-CN" altLang="en-US" sz="2400" dirty="0" smtClean="0">
                <a:latin typeface="微軟正黑體" pitchFamily="34" charset="-120"/>
                <a:ea typeface="微軟正黑體" pitchFamily="34" charset="-120"/>
              </a:rPr>
              <a:t>、器官移植医生</a:t>
            </a:r>
            <a:r>
              <a:rPr kumimoji="0" lang="en-US" altLang="zh-CN" sz="2400" b="1" dirty="0" smtClean="0">
                <a:solidFill>
                  <a:srgbClr val="C00000"/>
                </a:solidFill>
                <a:latin typeface="微軟正黑體" pitchFamily="34" charset="-120"/>
                <a:ea typeface="微軟正黑體" pitchFamily="34" charset="-120"/>
              </a:rPr>
              <a:t>9519</a:t>
            </a:r>
            <a:r>
              <a:rPr kumimoji="0" lang="zh-CN" altLang="en-US" sz="2400" b="1" dirty="0">
                <a:solidFill>
                  <a:srgbClr val="C00000"/>
                </a:solidFill>
                <a:latin typeface="微軟正黑體" pitchFamily="34" charset="-120"/>
                <a:ea typeface="微軟正黑體" pitchFamily="34" charset="-120"/>
              </a:rPr>
              <a:t>人</a:t>
            </a:r>
            <a:r>
              <a:rPr kumimoji="0" lang="zh-CN" altLang="en-US" sz="2400" dirty="0">
                <a:latin typeface="微軟正黑體" pitchFamily="34" charset="-120"/>
                <a:ea typeface="微軟正黑體" pitchFamily="34" charset="-120"/>
              </a:rPr>
              <a:t>。</a:t>
            </a:r>
            <a:endParaRPr kumimoji="0" lang="zh-TW" altLang="en-US" sz="2400" dirty="0">
              <a:latin typeface="微軟正黑體" pitchFamily="34" charset="-120"/>
              <a:ea typeface="微軟正黑體" pitchFamily="34" charset="-120"/>
            </a:endParaRPr>
          </a:p>
        </p:txBody>
      </p:sp>
      <p:sp>
        <p:nvSpPr>
          <p:cNvPr id="4" name="矩形 3"/>
          <p:cNvSpPr/>
          <p:nvPr/>
        </p:nvSpPr>
        <p:spPr>
          <a:xfrm>
            <a:off x="468313" y="1196975"/>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smtClean="0">
                <a:solidFill>
                  <a:schemeClr val="tx1"/>
                </a:solidFill>
                <a:latin typeface="微軟正黑體" panose="020B0604030504040204" pitchFamily="34" charset="-120"/>
                <a:ea typeface="微軟正黑體" panose="020B0604030504040204" pitchFamily="34" charset="-120"/>
              </a:rPr>
              <a:t>全中国</a:t>
            </a:r>
            <a:endParaRPr kumimoji="0"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8313" y="2997200"/>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a:solidFill>
                  <a:schemeClr val="tx1"/>
                </a:solidFill>
                <a:latin typeface="微軟正黑體" panose="020B0604030504040204" pitchFamily="34" charset="-120"/>
                <a:ea typeface="微軟正黑體" panose="020B0604030504040204" pitchFamily="34" charset="-120"/>
              </a:rPr>
              <a:t>浙江省</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2"/>
          <p:cNvSpPr>
            <a:spLocks noChangeArrowheads="1"/>
          </p:cNvSpPr>
          <p:nvPr/>
        </p:nvSpPr>
        <p:spPr bwMode="auto">
          <a:xfrm>
            <a:off x="250825" y="115888"/>
            <a:ext cx="4033838" cy="585787"/>
          </a:xfrm>
          <a:prstGeom prst="rect">
            <a:avLst/>
          </a:prstGeom>
          <a:noFill/>
          <a:ln w="9525">
            <a:noFill/>
            <a:miter lim="800000"/>
            <a:headEnd/>
            <a:tailEnd/>
          </a:ln>
        </p:spPr>
        <p:txBody>
          <a:bodyPr>
            <a:spAutoFit/>
          </a:bodyPr>
          <a:lstStyle/>
          <a:p>
            <a:r>
              <a:rPr kumimoji="0" lang="en-US" altLang="zh-TW" sz="3200" b="1" dirty="0">
                <a:latin typeface="微軟正黑體" pitchFamily="34" charset="-120"/>
                <a:ea typeface="微軟正黑體" pitchFamily="34" charset="-120"/>
              </a:rPr>
              <a:t>9-1. </a:t>
            </a:r>
            <a:r>
              <a:rPr kumimoji="0" lang="zh-TW" altLang="en-US" sz="3200" b="1" dirty="0" smtClean="0">
                <a:latin typeface="微軟正黑體" pitchFamily="34" charset="-120"/>
                <a:ea typeface="微軟正黑體" pitchFamily="34" charset="-120"/>
              </a:rPr>
              <a:t>浙江项目情况</a:t>
            </a:r>
            <a:endParaRPr kumimoji="0" lang="en-US" altLang="zh-TW" sz="3200" b="1" dirty="0">
              <a:latin typeface="微軟正黑體" pitchFamily="34" charset="-120"/>
              <a:ea typeface="微軟正黑體" pitchFamily="34" charset="-120"/>
            </a:endParaRPr>
          </a:p>
        </p:txBody>
      </p:sp>
      <p:sp>
        <p:nvSpPr>
          <p:cNvPr id="8" name="矩形 7"/>
          <p:cNvSpPr/>
          <p:nvPr/>
        </p:nvSpPr>
        <p:spPr>
          <a:xfrm>
            <a:off x="244475" y="701675"/>
            <a:ext cx="8786813" cy="6040438"/>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0723" name="矩形 10"/>
          <p:cNvSpPr>
            <a:spLocks noChangeArrowheads="1"/>
          </p:cNvSpPr>
          <p:nvPr/>
        </p:nvSpPr>
        <p:spPr bwMode="auto">
          <a:xfrm>
            <a:off x="395288" y="765175"/>
            <a:ext cx="8380412" cy="5632450"/>
          </a:xfrm>
          <a:prstGeom prst="rect">
            <a:avLst/>
          </a:prstGeom>
          <a:noFill/>
          <a:ln w="9525">
            <a:noFill/>
            <a:miter lim="800000"/>
            <a:headEnd/>
            <a:tailEnd/>
          </a:ln>
        </p:spPr>
        <p:txBody>
          <a:bodyPr>
            <a:spAutoFit/>
          </a:bodyPr>
          <a:lstStyle/>
          <a:p>
            <a:r>
              <a:rPr kumimoji="0" lang="zh-TW" altLang="en-US" sz="2000" b="1" dirty="0" smtClean="0">
                <a:solidFill>
                  <a:srgbClr val="000000"/>
                </a:solidFill>
                <a:latin typeface="微軟正黑體" pitchFamily="34" charset="-120"/>
                <a:ea typeface="微軟正黑體" pitchFamily="34" charset="-120"/>
              </a:rPr>
              <a:t>地点：杭州市西湖区</a:t>
            </a:r>
            <a:endParaRPr kumimoji="0" lang="en-US" altLang="zh-TW" sz="2000" dirty="0">
              <a:solidFill>
                <a:srgbClr val="000000"/>
              </a:solidFill>
              <a:latin typeface="微軟正黑體" pitchFamily="34" charset="-120"/>
              <a:ea typeface="微軟正黑體" pitchFamily="34" charset="-120"/>
            </a:endParaRPr>
          </a:p>
          <a:p>
            <a:endParaRPr kumimoji="0" lang="en-US" altLang="zh-TW" sz="2000" b="1" dirty="0">
              <a:solidFill>
                <a:srgbClr val="C00000"/>
              </a:solidFill>
              <a:latin typeface="微軟正黑體" pitchFamily="34" charset="-120"/>
              <a:ea typeface="微軟正黑體" pitchFamily="34" charset="-120"/>
            </a:endParaRPr>
          </a:p>
          <a:p>
            <a:r>
              <a:rPr kumimoji="0" lang="zh-TW" altLang="en-US" sz="2000" b="1" dirty="0" smtClean="0">
                <a:solidFill>
                  <a:srgbClr val="C00000"/>
                </a:solidFill>
                <a:latin typeface="微軟正黑體" pitchFamily="34" charset="-120"/>
                <a:ea typeface="微軟正黑體" pitchFamily="34" charset="-120"/>
              </a:rPr>
              <a:t>性质：</a:t>
            </a:r>
            <a:r>
              <a:rPr kumimoji="0" lang="zh-TW" altLang="en-US" sz="2000" dirty="0" smtClean="0">
                <a:solidFill>
                  <a:srgbClr val="C00000"/>
                </a:solidFill>
                <a:latin typeface="微軟正黑體" pitchFamily="34" charset="-120"/>
                <a:ea typeface="微軟正黑體" pitchFamily="34" charset="-120"/>
              </a:rPr>
              <a:t>污蔑；范围全省</a:t>
            </a:r>
            <a:endParaRPr kumimoji="0" lang="en-US" altLang="zh-TW" sz="2000" dirty="0">
              <a:solidFill>
                <a:srgbClr val="C00000"/>
              </a:solidFill>
              <a:latin typeface="微軟正黑體" pitchFamily="34" charset="-120"/>
              <a:ea typeface="微軟正黑體" pitchFamily="34" charset="-120"/>
            </a:endParaRPr>
          </a:p>
          <a:p>
            <a:endParaRPr kumimoji="0" lang="en-US" altLang="zh-TW" sz="2000"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单位：</a:t>
            </a:r>
            <a:r>
              <a:rPr kumimoji="0" lang="en-US" altLang="zh-TW" sz="2000" dirty="0" smtClean="0">
                <a:solidFill>
                  <a:srgbClr val="000000"/>
                </a:solidFill>
                <a:latin typeface="微軟正黑體" pitchFamily="34" charset="-120"/>
                <a:ea typeface="微軟正黑體" pitchFamily="34" charset="-120"/>
              </a:rPr>
              <a:t>《</a:t>
            </a:r>
            <a:r>
              <a:rPr kumimoji="0" lang="zh-CN" altLang="en-US" sz="2000" dirty="0" smtClean="0">
                <a:solidFill>
                  <a:srgbClr val="000000"/>
                </a:solidFill>
                <a:latin typeface="微軟正黑體" pitchFamily="34" charset="-120"/>
                <a:ea typeface="微軟正黑體" pitchFamily="34" charset="-120"/>
              </a:rPr>
              <a:t>浙江法制报</a:t>
            </a:r>
            <a:r>
              <a:rPr kumimoji="0" lang="en-US" altLang="zh-TW" sz="2000" dirty="0" smtClean="0">
                <a:solidFill>
                  <a:srgbClr val="000000"/>
                </a:solidFill>
                <a:latin typeface="微軟正黑體" pitchFamily="34" charset="-120"/>
                <a:ea typeface="微軟正黑體" pitchFamily="34" charset="-120"/>
              </a:rPr>
              <a:t>》</a:t>
            </a:r>
            <a:r>
              <a:rPr kumimoji="0" lang="zh-TW" altLang="en-US" sz="2000" dirty="0" smtClean="0">
                <a:solidFill>
                  <a:srgbClr val="000000"/>
                </a:solidFill>
                <a:latin typeface="微軟正黑體" pitchFamily="34" charset="-120"/>
                <a:ea typeface="微軟正黑體" pitchFamily="34" charset="-120"/>
              </a:rPr>
              <a:t>，日报</a:t>
            </a:r>
            <a:r>
              <a:rPr kumimoji="0" lang="en-US" altLang="zh-TW" sz="2000" dirty="0" smtClean="0">
                <a:solidFill>
                  <a:srgbClr val="000000"/>
                </a:solidFill>
                <a:latin typeface="微軟正黑體" pitchFamily="34" charset="-120"/>
                <a:ea typeface="微軟正黑體" pitchFamily="34" charset="-120"/>
              </a:rPr>
              <a:t>/</a:t>
            </a:r>
            <a:r>
              <a:rPr kumimoji="0" lang="zh-TW" altLang="en-US" sz="2000" dirty="0" smtClean="0">
                <a:solidFill>
                  <a:srgbClr val="000000"/>
                </a:solidFill>
                <a:latin typeface="微軟正黑體" pitchFamily="34" charset="-120"/>
                <a:ea typeface="微軟正黑體" pitchFamily="34" charset="-120"/>
              </a:rPr>
              <a:t>网络</a:t>
            </a:r>
            <a:endParaRPr kumimoji="0" lang="en-US" altLang="zh-TW" sz="2000" dirty="0">
              <a:solidFill>
                <a:srgbClr val="000000"/>
              </a:solidFill>
              <a:latin typeface="微軟正黑體" pitchFamily="34" charset="-120"/>
              <a:ea typeface="微軟正黑體" pitchFamily="34" charset="-120"/>
            </a:endParaRPr>
          </a:p>
          <a:p>
            <a:endParaRPr kumimoji="0" lang="en-US" altLang="zh-CN" sz="2000"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情况：</a:t>
            </a:r>
            <a:r>
              <a:rPr kumimoji="0" lang="en-US" altLang="zh-TW" sz="2000" dirty="0" smtClean="0">
                <a:solidFill>
                  <a:srgbClr val="000000"/>
                </a:solidFill>
                <a:latin typeface="微軟正黑體" pitchFamily="34" charset="-120"/>
                <a:ea typeface="微軟正黑體" pitchFamily="34" charset="-120"/>
              </a:rPr>
              <a:t>〈</a:t>
            </a:r>
            <a:r>
              <a:rPr kumimoji="0" lang="zh-CN" altLang="en-US" sz="2000" dirty="0" smtClean="0">
                <a:solidFill>
                  <a:srgbClr val="000000"/>
                </a:solidFill>
                <a:latin typeface="微軟正黑體" pitchFamily="34" charset="-120"/>
                <a:ea typeface="微軟正黑體" pitchFamily="34" charset="-120"/>
              </a:rPr>
              <a:t>浙江法制报</a:t>
            </a:r>
            <a:r>
              <a:rPr kumimoji="0" lang="en-US" altLang="zh-TW" sz="2000" dirty="0" smtClean="0">
                <a:solidFill>
                  <a:srgbClr val="000000"/>
                </a:solidFill>
                <a:latin typeface="微軟正黑體" pitchFamily="34" charset="-120"/>
                <a:ea typeface="微軟正黑體" pitchFamily="34" charset="-120"/>
              </a:rPr>
              <a:t>〉</a:t>
            </a:r>
            <a:r>
              <a:rPr kumimoji="0" lang="zh-TW" altLang="en-US" sz="2000" dirty="0" smtClean="0">
                <a:solidFill>
                  <a:srgbClr val="000000"/>
                </a:solidFill>
                <a:latin typeface="微軟正黑體" pitchFamily="34" charset="-120"/>
                <a:ea typeface="微軟正黑體" pitchFamily="34" charset="-120"/>
              </a:rPr>
              <a:t>于今年</a:t>
            </a:r>
            <a:r>
              <a:rPr kumimoji="0" lang="en-US" altLang="zh-CN" sz="2000" dirty="0" smtClean="0">
                <a:solidFill>
                  <a:srgbClr val="000000"/>
                </a:solidFill>
                <a:latin typeface="微軟正黑體" pitchFamily="34" charset="-120"/>
                <a:ea typeface="微軟正黑體" pitchFamily="34" charset="-120"/>
              </a:rPr>
              <a:t>2</a:t>
            </a:r>
            <a:r>
              <a:rPr kumimoji="0" lang="zh-TW" altLang="en-US" sz="2000" dirty="0">
                <a:solidFill>
                  <a:srgbClr val="000000"/>
                </a:solidFill>
                <a:latin typeface="微軟正黑體" pitchFamily="34" charset="-120"/>
                <a:ea typeface="微軟正黑體" pitchFamily="34" charset="-120"/>
              </a:rPr>
              <a:t>月</a:t>
            </a:r>
            <a:r>
              <a:rPr kumimoji="0" lang="en-US" altLang="zh-CN" sz="2000" dirty="0">
                <a:solidFill>
                  <a:srgbClr val="000000"/>
                </a:solidFill>
                <a:latin typeface="微軟正黑體" pitchFamily="34" charset="-120"/>
                <a:ea typeface="微軟正黑體" pitchFamily="34" charset="-120"/>
              </a:rPr>
              <a:t>6</a:t>
            </a:r>
            <a:r>
              <a:rPr kumimoji="0" lang="zh-TW" altLang="en-US" sz="2000" dirty="0">
                <a:solidFill>
                  <a:srgbClr val="000000"/>
                </a:solidFill>
                <a:latin typeface="微軟正黑體" pitchFamily="34" charset="-120"/>
                <a:ea typeface="微軟正黑體" pitchFamily="34" charset="-120"/>
              </a:rPr>
              <a:t>日</a:t>
            </a:r>
            <a:r>
              <a:rPr kumimoji="0" lang="en-US" altLang="zh-TW" sz="2000" dirty="0">
                <a:solidFill>
                  <a:srgbClr val="000000"/>
                </a:solidFill>
                <a:latin typeface="微軟正黑體" pitchFamily="34" charset="-120"/>
                <a:ea typeface="微軟正黑體" pitchFamily="34" charset="-120"/>
              </a:rPr>
              <a:t>(</a:t>
            </a:r>
            <a:r>
              <a:rPr kumimoji="0" lang="zh-TW" altLang="en-US" sz="2000" dirty="0">
                <a:solidFill>
                  <a:srgbClr val="000000"/>
                </a:solidFill>
                <a:latin typeface="微軟正黑體" pitchFamily="34" charset="-120"/>
                <a:ea typeface="微軟正黑體" pitchFamily="34" charset="-120"/>
              </a:rPr>
              <a:t>星期一</a:t>
            </a:r>
            <a:r>
              <a:rPr kumimoji="0" lang="en-US" altLang="zh-TW" sz="2000" dirty="0">
                <a:solidFill>
                  <a:srgbClr val="000000"/>
                </a:solidFill>
                <a:latin typeface="微軟正黑體" pitchFamily="34" charset="-120"/>
                <a:ea typeface="微軟正黑體" pitchFamily="34" charset="-120"/>
              </a:rPr>
              <a:t>)</a:t>
            </a:r>
            <a:r>
              <a:rPr kumimoji="0" lang="zh-TW" altLang="en-US" sz="2000" dirty="0">
                <a:solidFill>
                  <a:srgbClr val="000000"/>
                </a:solidFill>
                <a:latin typeface="微軟正黑體" pitchFamily="34" charset="-120"/>
                <a:ea typeface="微軟正黑體" pitchFamily="34" charset="-120"/>
              </a:rPr>
              <a:t> </a:t>
            </a:r>
            <a:r>
              <a:rPr kumimoji="0" lang="zh-CN" altLang="en-US" sz="2000" dirty="0">
                <a:solidFill>
                  <a:srgbClr val="000000"/>
                </a:solidFill>
                <a:latin typeface="微軟正黑體" pitchFamily="34" charset="-120"/>
                <a:ea typeface="微軟正黑體" pitchFamily="34" charset="-120"/>
              </a:rPr>
              <a:t>第</a:t>
            </a:r>
            <a:r>
              <a:rPr kumimoji="0" lang="zh-TW" altLang="en-US" sz="2000" dirty="0">
                <a:solidFill>
                  <a:srgbClr val="000000"/>
                </a:solidFill>
                <a:latin typeface="微軟正黑體" pitchFamily="34" charset="-120"/>
                <a:ea typeface="微軟正黑體" pitchFamily="34" charset="-120"/>
              </a:rPr>
              <a:t>五</a:t>
            </a:r>
            <a:r>
              <a:rPr kumimoji="0" lang="zh-CN" altLang="en-US" sz="2000" dirty="0">
                <a:solidFill>
                  <a:srgbClr val="000000"/>
                </a:solidFill>
                <a:latin typeface="微軟正黑體" pitchFamily="34" charset="-120"/>
                <a:ea typeface="微軟正黑體" pitchFamily="34" charset="-120"/>
              </a:rPr>
              <a:t>版</a:t>
            </a:r>
            <a:r>
              <a:rPr kumimoji="0" lang="zh-TW" altLang="en-US" sz="2000" dirty="0">
                <a:solidFill>
                  <a:srgbClr val="000000"/>
                </a:solidFill>
                <a:latin typeface="微軟正黑體" pitchFamily="34" charset="-120"/>
                <a:ea typeface="微軟正黑體" pitchFamily="34" charset="-120"/>
              </a:rPr>
              <a:t>的</a:t>
            </a:r>
            <a:r>
              <a:rPr kumimoji="0" lang="en-US" altLang="zh-TW" sz="2000" dirty="0" smtClean="0">
                <a:solidFill>
                  <a:srgbClr val="000000"/>
                </a:solidFill>
                <a:latin typeface="微軟正黑體" pitchFamily="34" charset="-120"/>
                <a:ea typeface="微軟正黑體" pitchFamily="34" charset="-120"/>
              </a:rPr>
              <a:t>《</a:t>
            </a:r>
            <a:r>
              <a:rPr kumimoji="0" lang="zh-CN" altLang="en-US" sz="2000" dirty="0" smtClean="0">
                <a:solidFill>
                  <a:srgbClr val="000000"/>
                </a:solidFill>
                <a:latin typeface="微軟正黑體" pitchFamily="34" charset="-120"/>
                <a:ea typeface="微軟正黑體" pitchFamily="34" charset="-120"/>
              </a:rPr>
              <a:t>法官说法</a:t>
            </a:r>
            <a:r>
              <a:rPr kumimoji="0" lang="en-US" altLang="zh-TW" sz="2000" dirty="0" smtClean="0">
                <a:solidFill>
                  <a:srgbClr val="000000"/>
                </a:solidFill>
                <a:latin typeface="微軟正黑體" pitchFamily="34" charset="-120"/>
                <a:ea typeface="微軟正黑體" pitchFamily="34" charset="-120"/>
              </a:rPr>
              <a:t>》</a:t>
            </a:r>
            <a:r>
              <a:rPr kumimoji="0" lang="zh-CN" altLang="en-US" sz="2000" dirty="0" smtClean="0">
                <a:solidFill>
                  <a:srgbClr val="000000"/>
                </a:solidFill>
                <a:latin typeface="微軟正黑體" pitchFamily="34" charset="-120"/>
                <a:ea typeface="微軟正黑體" pitchFamily="34" charset="-120"/>
              </a:rPr>
              <a:t>栏目，公然诋毁大法和同修。</a:t>
            </a:r>
            <a:endParaRPr kumimoji="0" lang="en-US" altLang="zh-CN" sz="2000" dirty="0">
              <a:solidFill>
                <a:srgbClr val="000000"/>
              </a:solidFill>
              <a:latin typeface="微軟正黑體" pitchFamily="34" charset="-120"/>
              <a:ea typeface="微軟正黑體" pitchFamily="34" charset="-120"/>
            </a:endParaRPr>
          </a:p>
          <a:p>
            <a:endParaRPr kumimoji="0" lang="en-US" altLang="zh-CN" sz="2000" b="1"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涉案人员： </a:t>
            </a:r>
            <a:r>
              <a:rPr kumimoji="0" lang="zh-CN" altLang="zh-TW" sz="2000" dirty="0" smtClean="0">
                <a:latin typeface="微軟正黑體" pitchFamily="34" charset="-120"/>
                <a:ea typeface="微軟正黑體" pitchFamily="34" charset="-120"/>
              </a:rPr>
              <a:t>记者</a:t>
            </a:r>
            <a:r>
              <a:rPr kumimoji="0" lang="en-US" altLang="zh-CN" sz="2000" dirty="0" smtClean="0">
                <a:latin typeface="微軟正黑體" pitchFamily="34" charset="-120"/>
                <a:ea typeface="微軟正黑體" pitchFamily="34" charset="-120"/>
              </a:rPr>
              <a:t>/</a:t>
            </a:r>
            <a:r>
              <a:rPr kumimoji="0" lang="zh-CN" altLang="zh-TW" sz="2000" b="1" dirty="0">
                <a:solidFill>
                  <a:srgbClr val="0070C0"/>
                </a:solidFill>
                <a:latin typeface="微軟正黑體" pitchFamily="34" charset="-120"/>
                <a:ea typeface="微軟正黑體" pitchFamily="34" charset="-120"/>
              </a:rPr>
              <a:t>高</a:t>
            </a:r>
            <a:r>
              <a:rPr kumimoji="0" lang="zh-CN" altLang="zh-TW" sz="2000" b="1" dirty="0" smtClean="0">
                <a:solidFill>
                  <a:srgbClr val="0070C0"/>
                </a:solidFill>
                <a:latin typeface="微軟正黑體" pitchFamily="34" charset="-120"/>
                <a:ea typeface="微軟正黑體" pitchFamily="34" charset="-120"/>
              </a:rPr>
              <a:t>敏</a:t>
            </a:r>
            <a:r>
              <a:rPr kumimoji="0" lang="zh-CN" altLang="zh-TW" sz="2000" dirty="0" smtClean="0">
                <a:latin typeface="微軟正黑體" pitchFamily="34" charset="-120"/>
                <a:ea typeface="微軟正黑體" pitchFamily="34" charset="-120"/>
              </a:rPr>
              <a:t>；责任编辑</a:t>
            </a:r>
            <a:r>
              <a:rPr kumimoji="0" lang="en-US" altLang="zh-CN" sz="2000" dirty="0" smtClean="0">
                <a:latin typeface="微軟正黑體" pitchFamily="34" charset="-120"/>
                <a:ea typeface="微軟正黑體" pitchFamily="34" charset="-120"/>
              </a:rPr>
              <a:t>/</a:t>
            </a:r>
            <a:r>
              <a:rPr kumimoji="0" lang="zh-CN" altLang="zh-TW" sz="2000" b="1" dirty="0" smtClean="0">
                <a:solidFill>
                  <a:srgbClr val="0070C0"/>
                </a:solidFill>
                <a:latin typeface="微軟正黑體" pitchFamily="34" charset="-120"/>
                <a:ea typeface="微軟正黑體" pitchFamily="34" charset="-120"/>
              </a:rPr>
              <a:t>陈毅香</a:t>
            </a:r>
            <a:r>
              <a:rPr kumimoji="0" lang="zh-CN" altLang="zh-TW" sz="2000" dirty="0" smtClean="0">
                <a:latin typeface="微軟正黑體" pitchFamily="34" charset="-120"/>
                <a:ea typeface="微軟正黑體" pitchFamily="34" charset="-120"/>
              </a:rPr>
              <a:t>；</a:t>
            </a:r>
            <a:endParaRPr kumimoji="0" lang="en-US" altLang="zh-CN" sz="2000" dirty="0">
              <a:latin typeface="微軟正黑體" pitchFamily="34" charset="-120"/>
              <a:ea typeface="微軟正黑體" pitchFamily="34" charset="-120"/>
            </a:endParaRPr>
          </a:p>
          <a:p>
            <a:r>
              <a:rPr kumimoji="0" lang="en-US" altLang="zh-CN" sz="2000" dirty="0">
                <a:latin typeface="微軟正黑體" pitchFamily="34" charset="-120"/>
                <a:ea typeface="微軟正黑體" pitchFamily="34" charset="-120"/>
              </a:rPr>
              <a:t>                     </a:t>
            </a:r>
            <a:r>
              <a:rPr kumimoji="0" lang="zh-CN" altLang="zh-TW" sz="2000" dirty="0" smtClean="0">
                <a:latin typeface="微軟正黑體" pitchFamily="34" charset="-120"/>
                <a:ea typeface="微軟正黑體" pitchFamily="34" charset="-120"/>
              </a:rPr>
              <a:t>版式总监</a:t>
            </a:r>
            <a:r>
              <a:rPr kumimoji="0" lang="en-US" altLang="zh-CN" sz="2000" dirty="0" smtClean="0">
                <a:latin typeface="微軟正黑體" pitchFamily="34" charset="-120"/>
                <a:ea typeface="微軟正黑體" pitchFamily="34" charset="-120"/>
              </a:rPr>
              <a:t>/</a:t>
            </a:r>
            <a:r>
              <a:rPr kumimoji="0" lang="zh-CN" altLang="zh-TW" sz="2000" b="1" dirty="0">
                <a:solidFill>
                  <a:srgbClr val="0070C0"/>
                </a:solidFill>
                <a:latin typeface="微軟正黑體" pitchFamily="34" charset="-120"/>
                <a:ea typeface="微軟正黑體" pitchFamily="34" charset="-120"/>
              </a:rPr>
              <a:t>唐昉</a:t>
            </a:r>
            <a:r>
              <a:rPr kumimoji="0" lang="zh-CN" altLang="zh-TW" sz="2000" b="1" dirty="0" smtClean="0">
                <a:solidFill>
                  <a:srgbClr val="0070C0"/>
                </a:solidFill>
                <a:latin typeface="微軟正黑體" pitchFamily="34" charset="-120"/>
                <a:ea typeface="微軟正黑體" pitchFamily="34" charset="-120"/>
              </a:rPr>
              <a:t>婷</a:t>
            </a:r>
            <a:r>
              <a:rPr kumimoji="0" lang="zh-CN" altLang="zh-TW" sz="2000" dirty="0" smtClean="0">
                <a:latin typeface="微軟正黑體" pitchFamily="34" charset="-120"/>
                <a:ea typeface="微軟正黑體" pitchFamily="34" charset="-120"/>
              </a:rPr>
              <a:t>；值班总编：</a:t>
            </a:r>
            <a:r>
              <a:rPr kumimoji="0" lang="zh-CN" altLang="zh-TW" sz="2000" b="1" dirty="0" smtClean="0">
                <a:solidFill>
                  <a:srgbClr val="0070C0"/>
                </a:solidFill>
                <a:latin typeface="微軟正黑體" pitchFamily="34" charset="-120"/>
                <a:ea typeface="微軟正黑體" pitchFamily="34" charset="-120"/>
              </a:rPr>
              <a:t>俞评。</a:t>
            </a:r>
            <a:endParaRPr kumimoji="0" lang="en-US" altLang="zh-CN" sz="2000" b="1" dirty="0">
              <a:solidFill>
                <a:srgbClr val="0070C0"/>
              </a:solidFill>
              <a:latin typeface="微軟正黑體" pitchFamily="34" charset="-120"/>
              <a:ea typeface="微軟正黑體" pitchFamily="34" charset="-120"/>
            </a:endParaRPr>
          </a:p>
          <a:p>
            <a:endParaRPr kumimoji="0" lang="en-US" altLang="zh-TW" sz="2000" b="1" dirty="0">
              <a:solidFill>
                <a:srgbClr val="000000"/>
              </a:solidFill>
              <a:latin typeface="微軟正黑體" pitchFamily="34" charset="-120"/>
              <a:ea typeface="微軟正黑體" pitchFamily="34" charset="-120"/>
            </a:endParaRPr>
          </a:p>
          <a:p>
            <a:r>
              <a:rPr kumimoji="0" lang="zh-TW" altLang="en-US" sz="2000" b="1" dirty="0" smtClean="0">
                <a:solidFill>
                  <a:srgbClr val="000000"/>
                </a:solidFill>
                <a:latin typeface="微軟正黑體" pitchFamily="34" charset="-120"/>
                <a:ea typeface="微軟正黑體" pitchFamily="34" charset="-120"/>
              </a:rPr>
              <a:t>污蔑内容：</a:t>
            </a:r>
            <a:endParaRPr kumimoji="0" lang="en-US" altLang="zh-TW" sz="2000" b="1" dirty="0">
              <a:solidFill>
                <a:srgbClr val="000000"/>
              </a:solidFill>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(1)</a:t>
            </a:r>
            <a:r>
              <a:rPr kumimoji="0" lang="zh-CN" altLang="zh-TW" sz="2000" dirty="0">
                <a:latin typeface="微軟正黑體" pitchFamily="34" charset="-120"/>
                <a:ea typeface="微軟正黑體" pitchFamily="34" charset="-120"/>
              </a:rPr>
              <a:t>文中污蔑</a:t>
            </a:r>
            <a:r>
              <a:rPr kumimoji="0" lang="zh-TW" altLang="en-US" sz="2000" dirty="0">
                <a:latin typeface="微軟正黑體" pitchFamily="34" charset="-120"/>
                <a:ea typeface="微軟正黑體" pitchFamily="34" charset="-120"/>
              </a:rPr>
              <a:t>同</a:t>
            </a:r>
            <a:r>
              <a:rPr kumimoji="0" lang="zh-TW" altLang="en-US" sz="2000" dirty="0" smtClean="0">
                <a:latin typeface="微軟正黑體" pitchFamily="34" charset="-120"/>
                <a:ea typeface="微軟正黑體" pitchFamily="34" charset="-120"/>
              </a:rPr>
              <a:t>修</a:t>
            </a:r>
            <a:r>
              <a:rPr kumimoji="0" lang="zh-CN" altLang="zh-TW" sz="2000" dirty="0" smtClean="0">
                <a:latin typeface="微軟正黑體" pitchFamily="34" charset="-120"/>
                <a:ea typeface="微軟正黑體" pitchFamily="34" charset="-120"/>
              </a:rPr>
              <a:t>赵</a:t>
            </a:r>
            <a:r>
              <a:rPr kumimoji="0" lang="zh-TW" altLang="en-US" sz="2000" dirty="0" smtClean="0">
                <a:latin typeface="微軟正黑體" pitchFamily="34" charset="-120"/>
                <a:ea typeface="微軟正黑體" pitchFamily="34" charset="-120"/>
              </a:rPr>
              <a:t>某某常发放资料，</a:t>
            </a:r>
            <a:r>
              <a:rPr kumimoji="0" lang="zh-CN" altLang="zh-TW" sz="2000" dirty="0" smtClean="0">
                <a:latin typeface="微軟正黑體" pitchFamily="34" charset="-120"/>
                <a:ea typeface="微軟正黑體" pitchFamily="34" charset="-120"/>
              </a:rPr>
              <a:t>在</a:t>
            </a:r>
            <a:r>
              <a:rPr kumimoji="0" lang="en-US" altLang="zh-TW" sz="2000" dirty="0" smtClean="0">
                <a:latin typeface="微軟正黑體" pitchFamily="34" charset="-120"/>
                <a:ea typeface="微軟正黑體" pitchFamily="34" charset="-120"/>
              </a:rPr>
              <a:t>2003</a:t>
            </a:r>
            <a:r>
              <a:rPr kumimoji="0" lang="zh-CN" altLang="zh-TW" sz="2000" dirty="0" smtClean="0">
                <a:latin typeface="微軟正黑體" pitchFamily="34" charset="-120"/>
                <a:ea typeface="微軟正黑體" pitchFamily="34" charset="-120"/>
              </a:rPr>
              <a:t>年因触犯《</a:t>
            </a:r>
            <a:r>
              <a:rPr kumimoji="0" lang="zh-TW" altLang="zh-TW" sz="2000" dirty="0" smtClean="0"/>
              <a:t>利用邪教</a:t>
            </a:r>
            <a:r>
              <a:rPr kumimoji="0" lang="zh-CN" altLang="zh-TW" sz="2000" dirty="0" smtClean="0">
                <a:latin typeface="微軟正黑體" pitchFamily="34" charset="-120"/>
                <a:ea typeface="微軟正黑體" pitchFamily="34" charset="-120"/>
              </a:rPr>
              <a:t>组织破坏法律实施罪》被判有期徒刑</a:t>
            </a:r>
            <a:r>
              <a:rPr kumimoji="0" lang="en-US" altLang="zh-TW" sz="2000" dirty="0" smtClean="0">
                <a:latin typeface="微軟正黑體" pitchFamily="34" charset="-120"/>
                <a:ea typeface="微軟正黑體" pitchFamily="34" charset="-120"/>
              </a:rPr>
              <a:t>10</a:t>
            </a:r>
            <a:r>
              <a:rPr kumimoji="0" lang="zh-CN" altLang="zh-TW" sz="2000" dirty="0" smtClean="0">
                <a:latin typeface="微軟正黑體" pitchFamily="34" charset="-120"/>
                <a:ea typeface="微軟正黑體" pitchFamily="34" charset="-120"/>
              </a:rPr>
              <a:t>年，非法劳教</a:t>
            </a:r>
            <a:r>
              <a:rPr kumimoji="0" lang="en-US" altLang="zh-TW" sz="2000" dirty="0" smtClean="0">
                <a:latin typeface="微軟正黑體" pitchFamily="34" charset="-120"/>
                <a:ea typeface="微軟正黑體" pitchFamily="34" charset="-120"/>
              </a:rPr>
              <a:t>3</a:t>
            </a:r>
            <a:r>
              <a:rPr kumimoji="0" lang="zh-CN" altLang="zh-TW" sz="2000" dirty="0">
                <a:latin typeface="微軟正黑體" pitchFamily="34" charset="-120"/>
                <a:ea typeface="微軟正黑體" pitchFamily="34" charset="-120"/>
              </a:rPr>
              <a:t>年。</a:t>
            </a:r>
            <a:endParaRPr kumimoji="0" lang="en-US" altLang="zh-CN" sz="2000" dirty="0">
              <a:latin typeface="微軟正黑體" pitchFamily="34" charset="-120"/>
              <a:ea typeface="微軟正黑體" pitchFamily="34" charset="-120"/>
            </a:endParaRPr>
          </a:p>
          <a:p>
            <a:endParaRPr kumimoji="0" lang="zh-TW" altLang="zh-TW" sz="2000" dirty="0">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(2)</a:t>
            </a:r>
            <a:r>
              <a:rPr kumimoji="0" lang="zh-TW" altLang="en-US" sz="2000" dirty="0">
                <a:latin typeface="微軟正黑體" pitchFamily="34" charset="-120"/>
                <a:ea typeface="微軟正黑體" pitchFamily="34" charset="-120"/>
              </a:rPr>
              <a:t>文中</a:t>
            </a:r>
            <a:r>
              <a:rPr kumimoji="0" lang="zh-TW" altLang="en-US" sz="2000" dirty="0" smtClean="0">
                <a:latin typeface="微軟正黑體" pitchFamily="34" charset="-120"/>
                <a:ea typeface="微軟正黑體" pitchFamily="34" charset="-120"/>
              </a:rPr>
              <a:t>提到</a:t>
            </a:r>
            <a:r>
              <a:rPr kumimoji="0" lang="zh-CN" altLang="zh-TW" sz="2000" dirty="0" smtClean="0">
                <a:latin typeface="微軟正黑體" pitchFamily="34" charset="-120"/>
                <a:ea typeface="微軟正黑體" pitchFamily="34" charset="-120"/>
              </a:rPr>
              <a:t>警察</a:t>
            </a:r>
            <a:r>
              <a:rPr kumimoji="0" lang="en-US" altLang="zh-TW" sz="2000" dirty="0" smtClean="0">
                <a:latin typeface="微軟正黑體" pitchFamily="34" charset="-120"/>
                <a:ea typeface="微軟正黑體" pitchFamily="34" charset="-120"/>
              </a:rPr>
              <a:t>2015</a:t>
            </a:r>
            <a:r>
              <a:rPr kumimoji="0" lang="zh-CN" altLang="zh-TW" sz="2000" dirty="0">
                <a:latin typeface="微軟正黑體" pitchFamily="34" charset="-120"/>
                <a:ea typeface="微軟正黑體" pitchFamily="34" charset="-120"/>
              </a:rPr>
              <a:t>年</a:t>
            </a:r>
            <a:r>
              <a:rPr kumimoji="0" lang="en-US" altLang="zh-TW" sz="2000" dirty="0">
                <a:latin typeface="微軟正黑體" pitchFamily="34" charset="-120"/>
                <a:ea typeface="微軟正黑體" pitchFamily="34" charset="-120"/>
              </a:rPr>
              <a:t>11</a:t>
            </a:r>
            <a:r>
              <a:rPr kumimoji="0" lang="zh-CN" altLang="zh-TW" sz="2000" dirty="0">
                <a:latin typeface="微軟正黑體" pitchFamily="34" charset="-120"/>
                <a:ea typeface="微軟正黑體" pitchFamily="34" charset="-120"/>
              </a:rPr>
              <a:t>月</a:t>
            </a:r>
            <a:r>
              <a:rPr kumimoji="0" lang="en-US" altLang="zh-TW" sz="2000" dirty="0" smtClean="0">
                <a:latin typeface="微軟正黑體" pitchFamily="34" charset="-120"/>
                <a:ea typeface="微軟正黑體" pitchFamily="34" charset="-120"/>
              </a:rPr>
              <a:t>11</a:t>
            </a:r>
            <a:r>
              <a:rPr kumimoji="0" lang="zh-CN" altLang="zh-TW" sz="2000" dirty="0" smtClean="0">
                <a:latin typeface="微軟正黑體" pitchFamily="34" charset="-120"/>
                <a:ea typeface="微軟正黑體" pitchFamily="34" charset="-120"/>
              </a:rPr>
              <a:t>日在其家中搜到传单</a:t>
            </a:r>
            <a:r>
              <a:rPr kumimoji="0" lang="zh-TW" altLang="en-US" sz="2000" dirty="0" smtClean="0">
                <a:latin typeface="微軟正黑體" pitchFamily="34" charset="-120"/>
                <a:ea typeface="微軟正黑體" pitchFamily="34" charset="-120"/>
              </a:rPr>
              <a:t>。</a:t>
            </a:r>
            <a:r>
              <a:rPr kumimoji="0" lang="zh-TW" altLang="en-US" sz="2000" dirty="0" smtClean="0">
                <a:solidFill>
                  <a:srgbClr val="000000"/>
                </a:solidFill>
                <a:latin typeface="微軟正黑體" pitchFamily="34" charset="-120"/>
                <a:ea typeface="微軟正黑體" pitchFamily="34" charset="-120"/>
              </a:rPr>
              <a:t>因其执迷不悟，不悔改，</a:t>
            </a:r>
            <a:r>
              <a:rPr kumimoji="0" lang="zh-CN" altLang="zh-TW" sz="2000" dirty="0" smtClean="0">
                <a:latin typeface="微軟正黑體" pitchFamily="34" charset="-120"/>
                <a:ea typeface="微軟正黑體" pitchFamily="34" charset="-120"/>
              </a:rPr>
              <a:t>赵</a:t>
            </a:r>
            <a:r>
              <a:rPr kumimoji="0" lang="zh-TW" altLang="en-US" sz="2000" dirty="0" smtClean="0">
                <a:latin typeface="微軟正黑體" pitchFamily="34" charset="-120"/>
                <a:ea typeface="微軟正黑體" pitchFamily="34" charset="-120"/>
              </a:rPr>
              <a:t>某某</a:t>
            </a:r>
            <a:r>
              <a:rPr kumimoji="0" lang="zh-CN" altLang="zh-TW" sz="2000" dirty="0">
                <a:latin typeface="微軟正黑體" pitchFamily="34" charset="-120"/>
                <a:ea typeface="微軟正黑體" pitchFamily="34" charset="-120"/>
              </a:rPr>
              <a:t>被判有期徒刑</a:t>
            </a:r>
            <a:r>
              <a:rPr kumimoji="0" lang="en-US" altLang="zh-TW" sz="2000" dirty="0" smtClean="0">
                <a:latin typeface="微軟正黑體" pitchFamily="34" charset="-120"/>
                <a:ea typeface="微軟正黑體" pitchFamily="34" charset="-120"/>
              </a:rPr>
              <a:t>6</a:t>
            </a:r>
            <a:r>
              <a:rPr kumimoji="0" lang="zh-CN" altLang="zh-TW" sz="2000" dirty="0" smtClean="0">
                <a:latin typeface="微軟正黑體" pitchFamily="34" charset="-120"/>
                <a:ea typeface="微軟正黑體" pitchFamily="34" charset="-120"/>
              </a:rPr>
              <a:t>年，并处罚金</a:t>
            </a:r>
            <a:r>
              <a:rPr kumimoji="0" lang="en-US" altLang="zh-TW" sz="2000" dirty="0" smtClean="0">
                <a:latin typeface="微軟正黑體" pitchFamily="34" charset="-120"/>
                <a:ea typeface="微軟正黑體" pitchFamily="34" charset="-120"/>
              </a:rPr>
              <a:t>3</a:t>
            </a:r>
            <a:r>
              <a:rPr kumimoji="0" lang="zh-CN" altLang="zh-TW" sz="2000" dirty="0" smtClean="0">
                <a:latin typeface="微軟正黑體" pitchFamily="34" charset="-120"/>
                <a:ea typeface="微軟正黑體" pitchFamily="34" charset="-120"/>
              </a:rPr>
              <a:t>万元</a:t>
            </a:r>
            <a:r>
              <a:rPr kumimoji="0" lang="zh-TW" altLang="en-US" sz="2000" dirty="0" smtClean="0">
                <a:latin typeface="微軟正黑體" pitchFamily="34" charset="-120"/>
                <a:ea typeface="微軟正黑體" pitchFamily="34" charset="-120"/>
              </a:rPr>
              <a:t>。</a:t>
            </a:r>
            <a:endParaRPr kumimoji="0" lang="en-US" altLang="zh-TW" sz="2000" dirty="0">
              <a:latin typeface="微軟正黑體" pitchFamily="34" charset="-120"/>
              <a:ea typeface="微軟正黑體" pitchFamily="34" charset="-120"/>
            </a:endParaRPr>
          </a:p>
        </p:txBody>
      </p:sp>
      <p:sp>
        <p:nvSpPr>
          <p:cNvPr id="14" name="矩形 13"/>
          <p:cNvSpPr/>
          <p:nvPr/>
        </p:nvSpPr>
        <p:spPr>
          <a:xfrm>
            <a:off x="6516688" y="107950"/>
            <a:ext cx="2376487" cy="224155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0725" name="Picture 2" descr="「浙江地圖」的圖片搜尋結果"/>
          <p:cNvPicPr>
            <a:picLocks noChangeAspect="1" noChangeArrowheads="1"/>
          </p:cNvPicPr>
          <p:nvPr/>
        </p:nvPicPr>
        <p:blipFill>
          <a:blip r:embed="rId2"/>
          <a:srcRect l="8940" r="9357"/>
          <a:stretch>
            <a:fillRect/>
          </a:stretch>
        </p:blipFill>
        <p:spPr bwMode="auto">
          <a:xfrm>
            <a:off x="6632575" y="166688"/>
            <a:ext cx="2143125" cy="2122487"/>
          </a:xfrm>
          <a:prstGeom prst="rect">
            <a:avLst/>
          </a:prstGeom>
          <a:noFill/>
          <a:ln w="9525">
            <a:noFill/>
            <a:miter lim="800000"/>
            <a:headEnd/>
            <a:tailEnd/>
          </a:ln>
        </p:spPr>
      </p:pic>
      <p:sp>
        <p:nvSpPr>
          <p:cNvPr id="2" name="橢圓 1"/>
          <p:cNvSpPr/>
          <p:nvPr/>
        </p:nvSpPr>
        <p:spPr>
          <a:xfrm>
            <a:off x="6948488" y="669925"/>
            <a:ext cx="503237" cy="4873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2"/>
          <p:cNvSpPr>
            <a:spLocks noChangeArrowheads="1"/>
          </p:cNvSpPr>
          <p:nvPr/>
        </p:nvSpPr>
        <p:spPr bwMode="auto">
          <a:xfrm>
            <a:off x="250825" y="115888"/>
            <a:ext cx="6992938" cy="585787"/>
          </a:xfrm>
          <a:prstGeom prst="rect">
            <a:avLst/>
          </a:prstGeom>
          <a:noFill/>
          <a:ln w="9525">
            <a:noFill/>
            <a:miter lim="800000"/>
            <a:headEnd/>
            <a:tailEnd/>
          </a:ln>
        </p:spPr>
        <p:txBody>
          <a:bodyPr>
            <a:spAutoFit/>
          </a:bodyPr>
          <a:lstStyle/>
          <a:p>
            <a:r>
              <a:rPr kumimoji="0" lang="en-US" altLang="zh-TW" sz="3200" b="1" dirty="0">
                <a:latin typeface="微軟正黑體" pitchFamily="34" charset="-120"/>
                <a:ea typeface="微軟正黑體" pitchFamily="34" charset="-120"/>
              </a:rPr>
              <a:t>9-2</a:t>
            </a:r>
            <a:r>
              <a:rPr kumimoji="0" lang="en-US" altLang="zh-TW" sz="3200" b="1" dirty="0" smtClean="0">
                <a:latin typeface="微軟正黑體" pitchFamily="34" charset="-120"/>
                <a:ea typeface="微軟正黑體" pitchFamily="34" charset="-120"/>
              </a:rPr>
              <a:t>.</a:t>
            </a:r>
            <a:r>
              <a:rPr kumimoji="0" lang="zh-TW" altLang="en-US" sz="3200" b="1" dirty="0" smtClean="0">
                <a:latin typeface="微軟正黑體" pitchFamily="34" charset="-120"/>
                <a:ea typeface="微軟正黑體" pitchFamily="34" charset="-120"/>
              </a:rPr>
              <a:t>报导背后的真相</a:t>
            </a:r>
            <a:endParaRPr kumimoji="0" lang="en-US" altLang="zh-TW" sz="3200" b="1" dirty="0">
              <a:latin typeface="微軟正黑體" pitchFamily="34" charset="-120"/>
              <a:ea typeface="微軟正黑體" pitchFamily="34" charset="-120"/>
            </a:endParaRPr>
          </a:p>
        </p:txBody>
      </p:sp>
      <p:sp>
        <p:nvSpPr>
          <p:cNvPr id="8" name="矩形 7"/>
          <p:cNvSpPr/>
          <p:nvPr/>
        </p:nvSpPr>
        <p:spPr>
          <a:xfrm>
            <a:off x="250825" y="701675"/>
            <a:ext cx="8786813" cy="144780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1747" name="矩形 3"/>
          <p:cNvSpPr>
            <a:spLocks noChangeArrowheads="1"/>
          </p:cNvSpPr>
          <p:nvPr/>
        </p:nvSpPr>
        <p:spPr bwMode="auto">
          <a:xfrm>
            <a:off x="280988" y="722313"/>
            <a:ext cx="8085137" cy="1446212"/>
          </a:xfrm>
          <a:prstGeom prst="rect">
            <a:avLst/>
          </a:prstGeom>
          <a:noFill/>
          <a:ln w="9525">
            <a:noFill/>
            <a:miter lim="800000"/>
            <a:headEnd/>
            <a:tailEnd/>
          </a:ln>
        </p:spPr>
        <p:txBody>
          <a:bodyPr wrap="none">
            <a:spAutoFit/>
          </a:bodyPr>
          <a:lstStyle/>
          <a:p>
            <a:r>
              <a:rPr kumimoji="0" lang="zh-TW" altLang="en-US" sz="2200" b="1" dirty="0" smtClean="0">
                <a:solidFill>
                  <a:srgbClr val="0070C0"/>
                </a:solidFill>
                <a:latin typeface="微軟正黑體" pitchFamily="34" charset="-120"/>
                <a:ea typeface="微軟正黑體" pitchFamily="34" charset="-120"/>
              </a:rPr>
              <a:t>受迫害学员：</a:t>
            </a:r>
            <a:r>
              <a:rPr kumimoji="0" lang="zh-CN" altLang="zh-TW" sz="2200" dirty="0" smtClean="0">
                <a:latin typeface="微軟正黑體" pitchFamily="34" charset="-120"/>
                <a:ea typeface="微軟正黑體" pitchFamily="34" charset="-120"/>
              </a:rPr>
              <a:t>浙江省丽水市缙云县壶镇法轮功学员</a:t>
            </a:r>
            <a:r>
              <a:rPr kumimoji="0" lang="zh-CN" altLang="zh-TW" sz="2200" b="1" dirty="0" smtClean="0">
                <a:solidFill>
                  <a:srgbClr val="0070C0"/>
                </a:solidFill>
                <a:latin typeface="微軟正黑體" pitchFamily="34" charset="-120"/>
                <a:ea typeface="微軟正黑體" pitchFamily="34" charset="-120"/>
              </a:rPr>
              <a:t>赵勇</a:t>
            </a:r>
            <a:r>
              <a:rPr kumimoji="0" lang="zh-TW" altLang="en-US" sz="2200" b="1" dirty="0" smtClean="0">
                <a:solidFill>
                  <a:srgbClr val="0070C0"/>
                </a:solidFill>
                <a:latin typeface="微軟正黑體" pitchFamily="34" charset="-120"/>
                <a:ea typeface="微軟正黑體" pitchFamily="34" charset="-120"/>
              </a:rPr>
              <a:t>岳</a:t>
            </a:r>
            <a:r>
              <a:rPr kumimoji="0" lang="zh-TW" altLang="en-US" sz="2200" dirty="0" smtClean="0">
                <a:latin typeface="微軟正黑體" pitchFamily="34" charset="-120"/>
                <a:ea typeface="微軟正黑體" pitchFamily="34" charset="-120"/>
              </a:rPr>
              <a:t>，</a:t>
            </a:r>
            <a:endParaRPr kumimoji="0" lang="en-US" altLang="zh-TW" sz="2200" dirty="0">
              <a:latin typeface="微軟正黑體" pitchFamily="34" charset="-120"/>
              <a:ea typeface="微軟正黑體" pitchFamily="34" charset="-120"/>
            </a:endParaRPr>
          </a:p>
          <a:p>
            <a:r>
              <a:rPr kumimoji="0" lang="zh-TW" altLang="en-US" sz="2200" dirty="0" smtClean="0">
                <a:latin typeface="微軟正黑體" pitchFamily="34" charset="-120"/>
                <a:ea typeface="微軟正黑體" pitchFamily="34" charset="-120"/>
              </a:rPr>
              <a:t>现年</a:t>
            </a:r>
            <a:r>
              <a:rPr kumimoji="0" lang="en-US" altLang="zh-TW" sz="2200" dirty="0" smtClean="0">
                <a:latin typeface="微軟正黑體" pitchFamily="34" charset="-120"/>
                <a:ea typeface="微軟正黑體" pitchFamily="34" charset="-120"/>
              </a:rPr>
              <a:t>70</a:t>
            </a:r>
            <a:r>
              <a:rPr kumimoji="0" lang="zh-TW" altLang="en-US" sz="2200" dirty="0" smtClean="0">
                <a:latin typeface="微軟正黑體" pitchFamily="34" charset="-120"/>
                <a:ea typeface="微軟正黑體" pitchFamily="34" charset="-120"/>
              </a:rPr>
              <a:t>岁。赵勇岳</a:t>
            </a:r>
            <a:r>
              <a:rPr kumimoji="0" lang="zh-CN" altLang="en-US" sz="2200" dirty="0" smtClean="0">
                <a:latin typeface="微軟正黑體" pitchFamily="34" charset="-120"/>
                <a:ea typeface="微軟正黑體" pitchFamily="34" charset="-120"/>
              </a:rPr>
              <a:t>在</a:t>
            </a:r>
            <a:r>
              <a:rPr kumimoji="0" lang="en-US" altLang="zh-CN" sz="2200" dirty="0">
                <a:latin typeface="微軟正黑體" pitchFamily="34" charset="-120"/>
                <a:ea typeface="微軟正黑體" pitchFamily="34" charset="-120"/>
              </a:rPr>
              <a:t>1997</a:t>
            </a:r>
            <a:r>
              <a:rPr kumimoji="0" lang="zh-CN" altLang="en-US" sz="2200" dirty="0">
                <a:latin typeface="微軟正黑體" pitchFamily="34" charset="-120"/>
                <a:ea typeface="微軟正黑體" pitchFamily="34" charset="-120"/>
              </a:rPr>
              <a:t>年</a:t>
            </a:r>
            <a:r>
              <a:rPr kumimoji="0" lang="en-US" altLang="zh-CN" sz="2200" dirty="0" smtClean="0">
                <a:latin typeface="微軟正黑體" pitchFamily="34" charset="-120"/>
                <a:ea typeface="微軟正黑體" pitchFamily="34" charset="-120"/>
              </a:rPr>
              <a:t>4</a:t>
            </a:r>
            <a:r>
              <a:rPr kumimoji="0" lang="zh-CN" altLang="en-US" sz="2200" dirty="0" smtClean="0">
                <a:latin typeface="微軟正黑體" pitchFamily="34" charset="-120"/>
                <a:ea typeface="微軟正黑體" pitchFamily="34" charset="-120"/>
              </a:rPr>
              <a:t>月开始学炼法轮功后，</a:t>
            </a:r>
            <a:endParaRPr kumimoji="0" lang="en-US" altLang="zh-CN" sz="2200" dirty="0">
              <a:latin typeface="微軟正黑體" pitchFamily="34" charset="-120"/>
              <a:ea typeface="微軟正黑體" pitchFamily="34" charset="-120"/>
            </a:endParaRPr>
          </a:p>
          <a:p>
            <a:r>
              <a:rPr kumimoji="0" lang="zh-CN" altLang="en-US" sz="2200" dirty="0" smtClean="0">
                <a:latin typeface="微軟正黑體" pitchFamily="34" charset="-120"/>
                <a:ea typeface="微軟正黑體" pitchFamily="34" charset="-120"/>
              </a:rPr>
              <a:t>吸烟、喝酒全部戒掉，几十年的腰痛与各种疾病也不翼而飞。</a:t>
            </a:r>
            <a:endParaRPr kumimoji="0" lang="en-US" altLang="zh-CN" sz="2200" dirty="0">
              <a:latin typeface="微軟正黑體" pitchFamily="34" charset="-120"/>
              <a:ea typeface="微軟正黑體" pitchFamily="34" charset="-120"/>
            </a:endParaRPr>
          </a:p>
          <a:p>
            <a:r>
              <a:rPr kumimoji="0" lang="zh-CN" altLang="en-US" sz="2200" dirty="0" smtClean="0">
                <a:latin typeface="微軟正黑體" pitchFamily="34" charset="-120"/>
                <a:ea typeface="微軟正黑體" pitchFamily="34" charset="-120"/>
              </a:rPr>
              <a:t>在生活中按照按真、善、忍做个无私无我，先他后我的好人。</a:t>
            </a:r>
            <a:endParaRPr kumimoji="0" lang="en-US" altLang="zh-CN" sz="2200" dirty="0">
              <a:latin typeface="微軟正黑體" pitchFamily="34" charset="-120"/>
              <a:ea typeface="微軟正黑體" pitchFamily="34" charset="-120"/>
            </a:endParaRPr>
          </a:p>
        </p:txBody>
      </p:sp>
      <p:sp>
        <p:nvSpPr>
          <p:cNvPr id="31748" name="矩形 4"/>
          <p:cNvSpPr>
            <a:spLocks noChangeArrowheads="1"/>
          </p:cNvSpPr>
          <p:nvPr/>
        </p:nvSpPr>
        <p:spPr bwMode="auto">
          <a:xfrm>
            <a:off x="241300" y="2276475"/>
            <a:ext cx="8775700" cy="1477963"/>
          </a:xfrm>
          <a:prstGeom prst="rect">
            <a:avLst/>
          </a:prstGeom>
          <a:noFill/>
          <a:ln w="9525">
            <a:solidFill>
              <a:srgbClr val="C00000"/>
            </a:solidFill>
            <a:miter lim="800000"/>
            <a:headEnd/>
            <a:tailEnd/>
          </a:ln>
        </p:spPr>
        <p:txBody>
          <a:bodyPr>
            <a:spAutoFit/>
          </a:bodyPr>
          <a:lstStyle/>
          <a:p>
            <a:r>
              <a:rPr kumimoji="0" lang="en-US" altLang="zh-CN" sz="2200" dirty="0">
                <a:latin typeface="微軟正黑體" pitchFamily="34" charset="-120"/>
                <a:ea typeface="微軟正黑體" pitchFamily="34" charset="-120"/>
              </a:rPr>
              <a:t>(1)</a:t>
            </a:r>
            <a:r>
              <a:rPr kumimoji="0" lang="zh-TW" altLang="en-US" sz="2200" dirty="0">
                <a:latin typeface="微軟正黑體" pitchFamily="34" charset="-120"/>
                <a:ea typeface="微軟正黑體" pitchFamily="34" charset="-120"/>
              </a:rPr>
              <a:t>文中</a:t>
            </a:r>
            <a:r>
              <a:rPr kumimoji="0" lang="zh-CN" altLang="zh-TW" sz="2200" dirty="0">
                <a:latin typeface="微軟正黑體" pitchFamily="34" charset="-120"/>
                <a:ea typeface="微軟正黑體" pitchFamily="34" charset="-120"/>
              </a:rPr>
              <a:t>污蔑</a:t>
            </a:r>
            <a:r>
              <a:rPr kumimoji="0" lang="zh-TW" altLang="en-US" sz="2200" dirty="0">
                <a:latin typeface="微軟正黑體" pitchFamily="34" charset="-120"/>
                <a:ea typeface="微軟正黑體" pitchFamily="34" charset="-120"/>
              </a:rPr>
              <a:t>同</a:t>
            </a:r>
            <a:r>
              <a:rPr kumimoji="0" lang="zh-TW" altLang="en-US" sz="2200" dirty="0" smtClean="0">
                <a:latin typeface="微軟正黑體" pitchFamily="34" charset="-120"/>
                <a:ea typeface="微軟正黑體" pitchFamily="34" charset="-120"/>
              </a:rPr>
              <a:t>修</a:t>
            </a:r>
            <a:r>
              <a:rPr kumimoji="0" lang="zh-CN" altLang="zh-TW" sz="2200" dirty="0" smtClean="0">
                <a:latin typeface="微軟正黑體" pitchFamily="34" charset="-120"/>
                <a:ea typeface="微軟正黑體" pitchFamily="34" charset="-120"/>
              </a:rPr>
              <a:t>赵</a:t>
            </a:r>
            <a:r>
              <a:rPr kumimoji="0" lang="zh-TW" altLang="en-US" sz="2200" dirty="0" smtClean="0">
                <a:latin typeface="微軟正黑體" pitchFamily="34" charset="-120"/>
                <a:ea typeface="微軟正黑體" pitchFamily="34" charset="-120"/>
              </a:rPr>
              <a:t>某某</a:t>
            </a:r>
            <a:r>
              <a:rPr kumimoji="0" lang="zh-CN" altLang="zh-TW" sz="2200" dirty="0">
                <a:latin typeface="微軟正黑體" pitchFamily="34" charset="-120"/>
                <a:ea typeface="微軟正黑體" pitchFamily="34" charset="-120"/>
              </a:rPr>
              <a:t>在</a:t>
            </a:r>
            <a:r>
              <a:rPr kumimoji="0" lang="en-US" altLang="zh-TW" sz="2200" dirty="0" smtClean="0">
                <a:latin typeface="微軟正黑體" pitchFamily="34" charset="-120"/>
                <a:ea typeface="微軟正黑體" pitchFamily="34" charset="-120"/>
              </a:rPr>
              <a:t>2003</a:t>
            </a:r>
            <a:r>
              <a:rPr kumimoji="0" lang="zh-CN" altLang="zh-TW" sz="2200" dirty="0" smtClean="0">
                <a:latin typeface="微軟正黑體" pitchFamily="34" charset="-120"/>
                <a:ea typeface="微軟正黑體" pitchFamily="34" charset="-120"/>
              </a:rPr>
              <a:t>年因触犯</a:t>
            </a:r>
            <a:r>
              <a:rPr kumimoji="0" lang="zh-CN" altLang="zh-TW" sz="2200" u="sng" dirty="0" smtClean="0">
                <a:latin typeface="微軟正黑體" pitchFamily="34" charset="-120"/>
                <a:ea typeface="微軟正黑體" pitchFamily="34" charset="-120"/>
              </a:rPr>
              <a:t>《</a:t>
            </a:r>
            <a:r>
              <a:rPr kumimoji="0" lang="zh-TW" altLang="zh-TW" sz="2200" u="sng" dirty="0">
                <a:latin typeface="微軟正黑體" pitchFamily="34" charset="-120"/>
                <a:ea typeface="微軟正黑體" pitchFamily="34" charset="-120"/>
              </a:rPr>
              <a:t>利用</a:t>
            </a:r>
            <a:r>
              <a:rPr kumimoji="0" lang="zh-TW" altLang="zh-TW" sz="2200" u="sng" dirty="0" smtClean="0">
                <a:latin typeface="微軟正黑體" pitchFamily="34" charset="-120"/>
                <a:ea typeface="微軟正黑體" pitchFamily="34" charset="-120"/>
              </a:rPr>
              <a:t>邪教</a:t>
            </a:r>
            <a:r>
              <a:rPr kumimoji="0" lang="zh-CN" altLang="zh-TW" sz="2200" u="sng" dirty="0" smtClean="0">
                <a:latin typeface="微軟正黑體" pitchFamily="34" charset="-120"/>
                <a:ea typeface="微軟正黑體" pitchFamily="34" charset="-120"/>
              </a:rPr>
              <a:t>组织破坏法律实施罪》</a:t>
            </a:r>
            <a:r>
              <a:rPr kumimoji="0" lang="zh-TW" altLang="en-US" sz="2200" u="sng" dirty="0" smtClean="0">
                <a:latin typeface="微軟正黑體" pitchFamily="34" charset="-120"/>
                <a:ea typeface="微軟正黑體" pitchFamily="34" charset="-120"/>
              </a:rPr>
              <a:t>，</a:t>
            </a:r>
            <a:r>
              <a:rPr kumimoji="0" lang="zh-CN" altLang="zh-TW" sz="2200" dirty="0">
                <a:latin typeface="微軟正黑體" pitchFamily="34" charset="-120"/>
                <a:ea typeface="微軟正黑體" pitchFamily="34" charset="-120"/>
              </a:rPr>
              <a:t>被判有期徒刑</a:t>
            </a:r>
            <a:r>
              <a:rPr kumimoji="0" lang="en-US" altLang="zh-TW" sz="2200" dirty="0">
                <a:latin typeface="微軟正黑體" pitchFamily="34" charset="-120"/>
                <a:ea typeface="微軟正黑體" pitchFamily="34" charset="-120"/>
              </a:rPr>
              <a:t>10</a:t>
            </a:r>
            <a:r>
              <a:rPr kumimoji="0" lang="zh-CN" altLang="zh-TW" sz="2200" dirty="0">
                <a:latin typeface="微軟正黑體" pitchFamily="34" charset="-120"/>
                <a:ea typeface="微軟正黑體" pitchFamily="34" charset="-120"/>
              </a:rPr>
              <a:t>年。</a:t>
            </a:r>
            <a:endParaRPr kumimoji="0" lang="en-US" altLang="zh-CN" sz="2200" dirty="0">
              <a:latin typeface="微軟正黑體" pitchFamily="34" charset="-120"/>
              <a:ea typeface="微軟正黑體" pitchFamily="34" charset="-120"/>
            </a:endParaRPr>
          </a:p>
          <a:p>
            <a:r>
              <a:rPr kumimoji="0" lang="zh-TW" altLang="en-US" sz="2200" dirty="0">
                <a:solidFill>
                  <a:srgbClr val="0070C0"/>
                </a:solidFill>
                <a:latin typeface="微軟正黑體" pitchFamily="34" charset="-120"/>
                <a:ea typeface="微軟正黑體" pitchFamily="34" charset="-120"/>
              </a:rPr>
              <a:t>      </a:t>
            </a:r>
            <a:r>
              <a:rPr kumimoji="0" lang="zh-CN" altLang="en-US" sz="2200" dirty="0" smtClean="0">
                <a:solidFill>
                  <a:srgbClr val="0070C0"/>
                </a:solidFill>
                <a:latin typeface="微軟正黑體" pitchFamily="34" charset="-120"/>
                <a:ea typeface="微軟正黑體" pitchFamily="34" charset="-120"/>
              </a:rPr>
              <a:t>法律界人士指出，这是蓄意错用法律的强加罪名。</a:t>
            </a:r>
            <a:endParaRPr kumimoji="0" lang="en-US" altLang="zh-CN" sz="2200" dirty="0">
              <a:solidFill>
                <a:srgbClr val="0070C0"/>
              </a:solidFill>
              <a:latin typeface="微軟正黑體" pitchFamily="34" charset="-120"/>
              <a:ea typeface="微軟正黑體" pitchFamily="34" charset="-120"/>
            </a:endParaRPr>
          </a:p>
          <a:p>
            <a:r>
              <a:rPr kumimoji="0" lang="zh-CN" altLang="en-US" sz="2200" dirty="0" smtClean="0">
                <a:solidFill>
                  <a:srgbClr val="0070C0"/>
                </a:solidFill>
                <a:latin typeface="微軟正黑體" pitchFamily="34" charset="-120"/>
                <a:ea typeface="微軟正黑體" pitchFamily="34" charset="-120"/>
              </a:rPr>
              <a:t>因为</a:t>
            </a:r>
            <a:r>
              <a:rPr kumimoji="0" lang="zh-CN" altLang="en-US" sz="2200" b="1" dirty="0" smtClean="0">
                <a:solidFill>
                  <a:srgbClr val="0070C0"/>
                </a:solidFill>
                <a:latin typeface="微軟正黑體" pitchFamily="34" charset="-120"/>
                <a:ea typeface="微軟正黑體" pitchFamily="34" charset="-120"/>
              </a:rPr>
              <a:t>中国没有任何一条法律规定法轮功是邪教。</a:t>
            </a:r>
            <a:endParaRPr kumimoji="0" lang="en-US" altLang="zh-CN" sz="2200" b="1" dirty="0">
              <a:solidFill>
                <a:srgbClr val="0070C0"/>
              </a:solidFill>
              <a:latin typeface="微軟正黑體" pitchFamily="34" charset="-120"/>
              <a:ea typeface="微軟正黑體" pitchFamily="34" charset="-120"/>
            </a:endParaRPr>
          </a:p>
        </p:txBody>
      </p:sp>
      <p:sp>
        <p:nvSpPr>
          <p:cNvPr id="31749" name="矩形 11"/>
          <p:cNvSpPr>
            <a:spLocks noChangeArrowheads="1"/>
          </p:cNvSpPr>
          <p:nvPr/>
        </p:nvSpPr>
        <p:spPr bwMode="auto">
          <a:xfrm>
            <a:off x="239713" y="3860800"/>
            <a:ext cx="8767762" cy="2740025"/>
          </a:xfrm>
          <a:prstGeom prst="rect">
            <a:avLst/>
          </a:prstGeom>
          <a:noFill/>
          <a:ln w="9525">
            <a:solidFill>
              <a:srgbClr val="C00000"/>
            </a:solidFill>
            <a:miter lim="800000"/>
            <a:headEnd/>
            <a:tailEnd/>
          </a:ln>
        </p:spPr>
        <p:txBody>
          <a:bodyPr>
            <a:spAutoFit/>
          </a:bodyPr>
          <a:lstStyle/>
          <a:p>
            <a:r>
              <a:rPr kumimoji="0" lang="en-US" altLang="zh-CN" sz="2200" dirty="0">
                <a:latin typeface="微軟正黑體" pitchFamily="34" charset="-120"/>
                <a:ea typeface="微軟正黑體" pitchFamily="34" charset="-120"/>
              </a:rPr>
              <a:t>(2)</a:t>
            </a:r>
            <a:r>
              <a:rPr kumimoji="0" lang="zh-TW" altLang="en-US" sz="2200" dirty="0">
                <a:latin typeface="微軟正黑體" pitchFamily="34" charset="-120"/>
                <a:ea typeface="微軟正黑體" pitchFamily="34" charset="-120"/>
              </a:rPr>
              <a:t>文中</a:t>
            </a:r>
            <a:r>
              <a:rPr kumimoji="0" lang="zh-TW" altLang="en-US" sz="2200" dirty="0" smtClean="0">
                <a:latin typeface="微軟正黑體" pitchFamily="34" charset="-120"/>
                <a:ea typeface="微軟正黑體" pitchFamily="34" charset="-120"/>
              </a:rPr>
              <a:t>提到</a:t>
            </a:r>
            <a:r>
              <a:rPr kumimoji="0" lang="zh-CN" altLang="zh-TW" sz="2200" dirty="0" smtClean="0">
                <a:latin typeface="微軟正黑體" pitchFamily="34" charset="-120"/>
                <a:ea typeface="微軟正黑體" pitchFamily="34" charset="-120"/>
              </a:rPr>
              <a:t>警察</a:t>
            </a:r>
            <a:r>
              <a:rPr kumimoji="0" lang="en-US" altLang="zh-TW" sz="2200" dirty="0" smtClean="0">
                <a:latin typeface="微軟正黑體" pitchFamily="34" charset="-120"/>
                <a:ea typeface="微軟正黑體" pitchFamily="34" charset="-120"/>
              </a:rPr>
              <a:t>2015</a:t>
            </a:r>
            <a:r>
              <a:rPr kumimoji="0" lang="zh-CN" altLang="zh-TW" sz="2200" dirty="0">
                <a:latin typeface="微軟正黑體" pitchFamily="34" charset="-120"/>
                <a:ea typeface="微軟正黑體" pitchFamily="34" charset="-120"/>
              </a:rPr>
              <a:t>年</a:t>
            </a:r>
            <a:r>
              <a:rPr kumimoji="0" lang="en-US" altLang="zh-TW" sz="2200" dirty="0">
                <a:latin typeface="微軟正黑體" pitchFamily="34" charset="-120"/>
                <a:ea typeface="微軟正黑體" pitchFamily="34" charset="-120"/>
              </a:rPr>
              <a:t>11</a:t>
            </a:r>
            <a:r>
              <a:rPr kumimoji="0" lang="zh-CN" altLang="zh-TW" sz="2200" dirty="0">
                <a:latin typeface="微軟正黑體" pitchFamily="34" charset="-120"/>
                <a:ea typeface="微軟正黑體" pitchFamily="34" charset="-120"/>
              </a:rPr>
              <a:t>月</a:t>
            </a:r>
            <a:r>
              <a:rPr kumimoji="0" lang="en-US" altLang="zh-TW" sz="2200" dirty="0" smtClean="0">
                <a:latin typeface="微軟正黑體" pitchFamily="34" charset="-120"/>
                <a:ea typeface="微軟正黑體" pitchFamily="34" charset="-120"/>
              </a:rPr>
              <a:t>11</a:t>
            </a:r>
            <a:r>
              <a:rPr kumimoji="0" lang="zh-CN" altLang="zh-TW" sz="2200" dirty="0" smtClean="0">
                <a:latin typeface="微軟正黑體" pitchFamily="34" charset="-120"/>
                <a:ea typeface="微軟正黑體" pitchFamily="34" charset="-120"/>
              </a:rPr>
              <a:t>日在其家中搜到传单</a:t>
            </a:r>
            <a:r>
              <a:rPr kumimoji="0" lang="zh-TW" altLang="en-US" sz="2200" dirty="0" smtClean="0">
                <a:latin typeface="微軟正黑體" pitchFamily="34" charset="-120"/>
                <a:ea typeface="微軟正黑體" pitchFamily="34" charset="-120"/>
              </a:rPr>
              <a:t>。</a:t>
            </a:r>
            <a:endParaRPr kumimoji="0" lang="en-US" altLang="zh-TW" sz="2200" dirty="0">
              <a:latin typeface="微軟正黑體" pitchFamily="34" charset="-120"/>
              <a:ea typeface="微軟正黑體" pitchFamily="34" charset="-120"/>
            </a:endParaRPr>
          </a:p>
          <a:p>
            <a:r>
              <a:rPr kumimoji="0" lang="zh-TW" altLang="en-US" sz="2200" dirty="0" smtClean="0">
                <a:latin typeface="微軟正黑體" pitchFamily="34" charset="-120"/>
                <a:ea typeface="微軟正黑體" pitchFamily="34" charset="-120"/>
              </a:rPr>
              <a:t>因此</a:t>
            </a:r>
            <a:r>
              <a:rPr kumimoji="0" lang="zh-CN" altLang="zh-TW" sz="2200" dirty="0" smtClean="0">
                <a:latin typeface="微軟正黑體" pitchFamily="34" charset="-120"/>
                <a:ea typeface="微軟正黑體" pitchFamily="34" charset="-120"/>
              </a:rPr>
              <a:t>赵</a:t>
            </a:r>
            <a:r>
              <a:rPr kumimoji="0" lang="zh-TW" altLang="en-US" sz="2200" dirty="0" smtClean="0">
                <a:latin typeface="微軟正黑體" pitchFamily="34" charset="-120"/>
                <a:ea typeface="微軟正黑體" pitchFamily="34" charset="-120"/>
              </a:rPr>
              <a:t>某某</a:t>
            </a:r>
            <a:r>
              <a:rPr kumimoji="0" lang="zh-CN" altLang="zh-TW" sz="2200" dirty="0">
                <a:latin typeface="微軟正黑體" pitchFamily="34" charset="-120"/>
                <a:ea typeface="微軟正黑體" pitchFamily="34" charset="-120"/>
              </a:rPr>
              <a:t>被判有期徒刑</a:t>
            </a:r>
            <a:r>
              <a:rPr kumimoji="0" lang="en-US" altLang="zh-TW" sz="2200" dirty="0" smtClean="0">
                <a:latin typeface="微軟正黑體" pitchFamily="34" charset="-120"/>
                <a:ea typeface="微軟正黑體" pitchFamily="34" charset="-120"/>
              </a:rPr>
              <a:t>6</a:t>
            </a:r>
            <a:r>
              <a:rPr kumimoji="0" lang="zh-CN" altLang="zh-TW" sz="2200" dirty="0" smtClean="0">
                <a:latin typeface="微軟正黑體" pitchFamily="34" charset="-120"/>
                <a:ea typeface="微軟正黑體" pitchFamily="34" charset="-120"/>
              </a:rPr>
              <a:t>年，并处罚金</a:t>
            </a:r>
            <a:r>
              <a:rPr kumimoji="0" lang="en-US" altLang="zh-TW" sz="2200" dirty="0" smtClean="0">
                <a:latin typeface="微軟正黑體" pitchFamily="34" charset="-120"/>
                <a:ea typeface="微軟正黑體" pitchFamily="34" charset="-120"/>
              </a:rPr>
              <a:t>3</a:t>
            </a:r>
            <a:r>
              <a:rPr kumimoji="0" lang="zh-CN" altLang="zh-TW" sz="2200" dirty="0" smtClean="0">
                <a:latin typeface="微軟正黑體" pitchFamily="34" charset="-120"/>
                <a:ea typeface="微軟正黑體" pitchFamily="34" charset="-120"/>
              </a:rPr>
              <a:t>万元</a:t>
            </a:r>
            <a:r>
              <a:rPr kumimoji="0" lang="zh-TW" altLang="en-US" sz="2200" dirty="0" smtClean="0">
                <a:latin typeface="微軟正黑體" pitchFamily="34" charset="-120"/>
                <a:ea typeface="微軟正黑體" pitchFamily="34" charset="-120"/>
              </a:rPr>
              <a:t>。</a:t>
            </a:r>
            <a:endParaRPr kumimoji="0" lang="en-US" altLang="zh-TW" sz="2200" dirty="0">
              <a:latin typeface="微軟正黑體" pitchFamily="34" charset="-120"/>
              <a:ea typeface="微軟正黑體" pitchFamily="34" charset="-120"/>
            </a:endParaRPr>
          </a:p>
          <a:p>
            <a:r>
              <a:rPr kumimoji="0" lang="zh-TW" altLang="en-US" sz="2200" dirty="0">
                <a:latin typeface="微軟正黑體" pitchFamily="34" charset="-120"/>
                <a:ea typeface="微軟正黑體" pitchFamily="34" charset="-120"/>
              </a:rPr>
              <a:t>       </a:t>
            </a:r>
            <a:r>
              <a:rPr kumimoji="0" lang="zh-CN" altLang="zh-TW" sz="2200" dirty="0" smtClean="0">
                <a:solidFill>
                  <a:srgbClr val="0070C0"/>
                </a:solidFill>
                <a:latin typeface="微軟正黑體" pitchFamily="34" charset="-120"/>
                <a:ea typeface="微軟正黑體" pitchFamily="34" charset="-120"/>
              </a:rPr>
              <a:t>真实原因是因为赵勇</a:t>
            </a:r>
            <a:r>
              <a:rPr kumimoji="0" lang="zh-TW" altLang="en-US" sz="2200" dirty="0" smtClean="0">
                <a:solidFill>
                  <a:srgbClr val="0070C0"/>
                </a:solidFill>
                <a:latin typeface="微軟正黑體" pitchFamily="34" charset="-120"/>
                <a:ea typeface="微軟正黑體" pitchFamily="34" charset="-120"/>
              </a:rPr>
              <a:t>岳</a:t>
            </a:r>
            <a:r>
              <a:rPr kumimoji="0" lang="zh-CN" altLang="zh-TW" sz="2200" dirty="0" smtClean="0">
                <a:solidFill>
                  <a:srgbClr val="0070C0"/>
                </a:solidFill>
                <a:latin typeface="微軟正黑體" pitchFamily="34" charset="-120"/>
                <a:ea typeface="微軟正黑體" pitchFamily="34" charset="-120"/>
              </a:rPr>
              <a:t>向两高起诉迫害法轮功的元凶江泽民。</a:t>
            </a:r>
            <a:endParaRPr kumimoji="0" lang="en-US" altLang="zh-CN" sz="2200" dirty="0">
              <a:solidFill>
                <a:srgbClr val="0070C0"/>
              </a:solidFill>
              <a:latin typeface="微軟正黑體" pitchFamily="34" charset="-120"/>
              <a:ea typeface="微軟正黑體" pitchFamily="34" charset="-120"/>
            </a:endParaRPr>
          </a:p>
          <a:p>
            <a:r>
              <a:rPr kumimoji="0" lang="zh-TW" altLang="en-US" sz="2200" dirty="0" smtClean="0">
                <a:solidFill>
                  <a:srgbClr val="0070C0"/>
                </a:solidFill>
                <a:latin typeface="微軟正黑體" pitchFamily="34" charset="-120"/>
                <a:ea typeface="微軟正黑體" pitchFamily="34" charset="-120"/>
              </a:rPr>
              <a:t>而被警察</a:t>
            </a:r>
            <a:r>
              <a:rPr kumimoji="0" lang="zh-CN" altLang="zh-TW" sz="2200" dirty="0" smtClean="0">
                <a:solidFill>
                  <a:srgbClr val="0070C0"/>
                </a:solidFill>
                <a:latin typeface="微軟正黑體" pitchFamily="34" charset="-120"/>
                <a:ea typeface="微軟正黑體" pitchFamily="34" charset="-120"/>
              </a:rPr>
              <a:t>非法抄家、绑架、又被法院非法判刑</a:t>
            </a:r>
            <a:r>
              <a:rPr kumimoji="0" lang="zh-TW" altLang="en-US" sz="2200" dirty="0" smtClean="0">
                <a:solidFill>
                  <a:srgbClr val="0070C0"/>
                </a:solidFill>
                <a:latin typeface="微軟正黑體" pitchFamily="34" charset="-120"/>
                <a:ea typeface="微軟正黑體" pitchFamily="34" charset="-120"/>
              </a:rPr>
              <a:t>。</a:t>
            </a:r>
            <a:endParaRPr kumimoji="0" lang="en-US" altLang="zh-TW" sz="2200" dirty="0">
              <a:solidFill>
                <a:srgbClr val="0070C0"/>
              </a:solidFill>
              <a:latin typeface="微軟正黑體" pitchFamily="34" charset="-120"/>
              <a:ea typeface="微軟正黑體" pitchFamily="34" charset="-120"/>
            </a:endParaRPr>
          </a:p>
          <a:p>
            <a:r>
              <a:rPr kumimoji="0" lang="zh-TW" altLang="en-US" sz="2200" b="1" dirty="0" smtClean="0">
                <a:solidFill>
                  <a:srgbClr val="0070C0"/>
                </a:solidFill>
                <a:latin typeface="微軟正黑體" pitchFamily="34" charset="-120"/>
                <a:ea typeface="微軟正黑體" pitchFamily="34" charset="-120"/>
              </a:rPr>
              <a:t>但起诉江泽民</a:t>
            </a:r>
            <a:r>
              <a:rPr kumimoji="0" lang="zh-CN" altLang="zh-TW" sz="2200" b="1" dirty="0" smtClean="0">
                <a:solidFill>
                  <a:srgbClr val="0070C0"/>
                </a:solidFill>
                <a:latin typeface="微軟正黑體" pitchFamily="34" charset="-120"/>
                <a:ea typeface="微軟正黑體" pitchFamily="34" charset="-120"/>
              </a:rPr>
              <a:t>是受到中国《宪法》保障的权利。</a:t>
            </a:r>
            <a:endParaRPr kumimoji="0" lang="en-US" altLang="zh-CN" sz="2200" b="1" dirty="0">
              <a:solidFill>
                <a:srgbClr val="0070C0"/>
              </a:solidFill>
              <a:latin typeface="微軟正黑體" pitchFamily="34" charset="-120"/>
              <a:ea typeface="微軟正黑體" pitchFamily="34" charset="-120"/>
            </a:endParaRPr>
          </a:p>
          <a:p>
            <a:endParaRPr kumimoji="0" lang="en-US" altLang="zh-CN" sz="2200" dirty="0">
              <a:latin typeface="微軟正黑體" pitchFamily="34" charset="-120"/>
              <a:ea typeface="微軟正黑體" pitchFamily="34" charset="-120"/>
            </a:endParaRPr>
          </a:p>
          <a:p>
            <a:r>
              <a:rPr kumimoji="0" lang="en-US" altLang="zh-TW" sz="2000" dirty="0" smtClean="0">
                <a:solidFill>
                  <a:srgbClr val="000000"/>
                </a:solidFill>
                <a:latin typeface="微軟正黑體" pitchFamily="34" charset="-120"/>
                <a:ea typeface="微軟正黑體" pitchFamily="34" charset="-120"/>
              </a:rPr>
              <a:t>(</a:t>
            </a:r>
            <a:r>
              <a:rPr kumimoji="0" lang="zh-TW" altLang="en-US" sz="2000" dirty="0" smtClean="0">
                <a:solidFill>
                  <a:srgbClr val="000000"/>
                </a:solidFill>
                <a:latin typeface="微軟正黑體" pitchFamily="34" charset="-120"/>
                <a:ea typeface="微軟正黑體" pitchFamily="34" charset="-120"/>
              </a:rPr>
              <a:t>注</a:t>
            </a:r>
            <a:r>
              <a:rPr kumimoji="0" lang="en-US" altLang="zh-TW" sz="2000" dirty="0" smtClean="0">
                <a:solidFill>
                  <a:srgbClr val="000000"/>
                </a:solidFill>
                <a:latin typeface="微軟正黑體" pitchFamily="34" charset="-120"/>
                <a:ea typeface="微軟正黑體" pitchFamily="34" charset="-120"/>
              </a:rPr>
              <a:t>)</a:t>
            </a:r>
            <a:r>
              <a:rPr kumimoji="0" lang="zh-TW" altLang="en-US" sz="2000" dirty="0" smtClean="0">
                <a:solidFill>
                  <a:srgbClr val="000000"/>
                </a:solidFill>
                <a:latin typeface="微軟正黑體" pitchFamily="34" charset="-120"/>
                <a:ea typeface="微軟正黑體" pitchFamily="34" charset="-120"/>
              </a:rPr>
              <a:t>：中国宪法</a:t>
            </a:r>
            <a:r>
              <a:rPr kumimoji="0" lang="zh-TW" altLang="en-US" sz="2000" dirty="0" smtClean="0">
                <a:latin typeface="微軟正黑體" pitchFamily="34" charset="-120"/>
                <a:ea typeface="微軟正黑體" pitchFamily="34" charset="-120"/>
              </a:rPr>
              <a:t>第</a:t>
            </a:r>
            <a:r>
              <a:rPr kumimoji="0" lang="en-US" altLang="zh-TW" sz="2000" dirty="0" smtClean="0">
                <a:latin typeface="微軟正黑體" pitchFamily="34" charset="-120"/>
                <a:ea typeface="微軟正黑體" pitchFamily="34" charset="-120"/>
              </a:rPr>
              <a:t>41</a:t>
            </a:r>
            <a:r>
              <a:rPr kumimoji="0" lang="zh-TW" altLang="en-US" sz="2000" dirty="0" smtClean="0">
                <a:latin typeface="微軟正黑體" pitchFamily="34" charset="-120"/>
                <a:ea typeface="微軟正黑體" pitchFamily="34" charset="-120"/>
              </a:rPr>
              <a:t>条规定：</a:t>
            </a:r>
            <a:r>
              <a:rPr kumimoji="0" lang="zh-TW" altLang="en-US" sz="2000" u="sng" dirty="0" smtClean="0">
                <a:latin typeface="微軟正黑體" pitchFamily="34" charset="-120"/>
                <a:ea typeface="微軟正黑體" pitchFamily="34" charset="-120"/>
              </a:rPr>
              <a:t>对任何国家机关或国家工作人员的违法失职行为，我国公民有向有关国家机关提出申诉、控告或者检举的权利</a:t>
            </a:r>
            <a:r>
              <a:rPr kumimoji="0" lang="zh-TW" altLang="en-US" sz="2000" dirty="0" smtClean="0">
                <a:latin typeface="微軟正黑體" pitchFamily="34" charset="-120"/>
                <a:ea typeface="微軟正黑體" pitchFamily="34" charset="-120"/>
              </a:rPr>
              <a:t>。</a:t>
            </a:r>
            <a:endParaRPr kumimoji="0" lang="en-US" altLang="zh-CN" sz="2000" dirty="0">
              <a:solidFill>
                <a:srgbClr val="000000"/>
              </a:solidFill>
              <a:latin typeface="微軟正黑體" pitchFamily="34" charset="-120"/>
              <a:ea typeface="微軟正黑體" pitchFamily="34" charset="-120"/>
            </a:endParaRPr>
          </a:p>
        </p:txBody>
      </p:sp>
      <p:sp>
        <p:nvSpPr>
          <p:cNvPr id="2" name="向右箭號 1"/>
          <p:cNvSpPr/>
          <p:nvPr/>
        </p:nvSpPr>
        <p:spPr>
          <a:xfrm>
            <a:off x="386002" y="3053260"/>
            <a:ext cx="288032" cy="231724"/>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9" name="向右箭號 8"/>
          <p:cNvSpPr/>
          <p:nvPr/>
        </p:nvSpPr>
        <p:spPr>
          <a:xfrm>
            <a:off x="415088" y="4581128"/>
            <a:ext cx="288032" cy="231724"/>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1"/>
          <p:cNvSpPr>
            <a:spLocks noChangeArrowheads="1"/>
          </p:cNvSpPr>
          <p:nvPr/>
        </p:nvSpPr>
        <p:spPr bwMode="auto">
          <a:xfrm>
            <a:off x="285750" y="836613"/>
            <a:ext cx="8497888" cy="5202237"/>
          </a:xfrm>
          <a:prstGeom prst="rect">
            <a:avLst/>
          </a:prstGeom>
          <a:noFill/>
          <a:ln w="9525">
            <a:noFill/>
            <a:miter lim="800000"/>
            <a:headEnd/>
            <a:tailEnd/>
          </a:ln>
        </p:spPr>
        <p:txBody>
          <a:bodyPr>
            <a:spAutoFit/>
          </a:bodyPr>
          <a:lstStyle/>
          <a:p>
            <a:r>
              <a:rPr kumimoji="0" lang="en-US" altLang="zh-CN" sz="2200" b="1" u="sng" dirty="0">
                <a:solidFill>
                  <a:srgbClr val="C00000"/>
                </a:solidFill>
                <a:latin typeface="微軟正黑體" pitchFamily="34" charset="-120"/>
                <a:ea typeface="微軟正黑體" pitchFamily="34" charset="-120"/>
              </a:rPr>
              <a:t>1)</a:t>
            </a:r>
            <a:r>
              <a:rPr kumimoji="0" lang="zh-TW" altLang="en-US" sz="2200" b="1" u="sng" dirty="0" smtClean="0">
                <a:solidFill>
                  <a:srgbClr val="C00000"/>
                </a:solidFill>
                <a:latin typeface="微軟正黑體" pitchFamily="34" charset="-120"/>
                <a:ea typeface="微軟正黑體" pitchFamily="34" charset="-120"/>
              </a:rPr>
              <a:t>「</a:t>
            </a:r>
            <a:r>
              <a:rPr kumimoji="0" lang="zh-CN" altLang="zh-TW" sz="2200" b="1" u="sng" dirty="0" smtClean="0">
                <a:solidFill>
                  <a:srgbClr val="C00000"/>
                </a:solidFill>
                <a:latin typeface="微軟正黑體" pitchFamily="34" charset="-120"/>
                <a:ea typeface="微軟正黑體" pitchFamily="34" charset="-120"/>
              </a:rPr>
              <a:t>缙云县看守所</a:t>
            </a:r>
            <a:r>
              <a:rPr kumimoji="0" lang="zh-TW" altLang="en-US" sz="2200" b="1" u="sng" dirty="0" smtClean="0">
                <a:solidFill>
                  <a:srgbClr val="C00000"/>
                </a:solidFill>
                <a:latin typeface="微軟正黑體" pitchFamily="34" charset="-120"/>
                <a:ea typeface="微軟正黑體" pitchFamily="34" charset="-120"/>
              </a:rPr>
              <a:t>」</a:t>
            </a:r>
            <a:r>
              <a:rPr kumimoji="0" lang="zh-CN" altLang="zh-TW" sz="2200" b="1" u="sng" dirty="0">
                <a:solidFill>
                  <a:srgbClr val="C00000"/>
                </a:solidFill>
                <a:latin typeface="微軟正黑體" pitchFamily="34" charset="-120"/>
                <a:ea typeface="微軟正黑體" pitchFamily="34" charset="-120"/>
              </a:rPr>
              <a:t>和</a:t>
            </a:r>
            <a:r>
              <a:rPr kumimoji="0" lang="zh-TW" altLang="en-US" sz="2200" b="1" u="sng" dirty="0" smtClean="0">
                <a:solidFill>
                  <a:srgbClr val="C00000"/>
                </a:solidFill>
                <a:latin typeface="微軟正黑體" pitchFamily="34" charset="-120"/>
                <a:ea typeface="微軟正黑體" pitchFamily="34" charset="-120"/>
              </a:rPr>
              <a:t>「</a:t>
            </a:r>
            <a:r>
              <a:rPr kumimoji="0" lang="zh-CN" altLang="zh-TW" sz="2200" b="1" u="sng" dirty="0" smtClean="0">
                <a:solidFill>
                  <a:srgbClr val="C00000"/>
                </a:solidFill>
                <a:latin typeface="微軟正黑體" pitchFamily="34" charset="-120"/>
                <a:ea typeface="微軟正黑體" pitchFamily="34" charset="-120"/>
              </a:rPr>
              <a:t>缙云县法院</a:t>
            </a:r>
            <a:r>
              <a:rPr kumimoji="0" lang="zh-TW" altLang="en-US" sz="2200" b="1" u="sng" dirty="0" smtClean="0">
                <a:solidFill>
                  <a:srgbClr val="C00000"/>
                </a:solidFill>
                <a:latin typeface="微軟正黑體" pitchFamily="34" charset="-120"/>
                <a:ea typeface="微軟正黑體" pitchFamily="34" charset="-120"/>
              </a:rPr>
              <a:t>」</a:t>
            </a:r>
            <a:r>
              <a:rPr kumimoji="0" lang="zh-CN" altLang="zh-TW" sz="2200" b="1" u="sng" dirty="0">
                <a:solidFill>
                  <a:srgbClr val="C00000"/>
                </a:solidFill>
                <a:latin typeface="微軟正黑體" pitchFamily="34" charset="-120"/>
                <a:ea typeface="微軟正黑體" pitchFamily="34" charset="-120"/>
              </a:rPr>
              <a:t>的做法</a:t>
            </a:r>
            <a:r>
              <a:rPr kumimoji="0" lang="zh-TW" altLang="en-US" sz="2200" b="1" u="sng" dirty="0">
                <a:solidFill>
                  <a:srgbClr val="C00000"/>
                </a:solidFill>
                <a:latin typeface="微軟正黑體" pitchFamily="34" charset="-120"/>
                <a:ea typeface="微軟正黑體" pitchFamily="34" charset="-120"/>
              </a:rPr>
              <a:t>，</a:t>
            </a:r>
            <a:endParaRPr kumimoji="0" lang="en-US" altLang="zh-CN" sz="2200" b="1" u="sng" dirty="0">
              <a:solidFill>
                <a:srgbClr val="C00000"/>
              </a:solidFill>
              <a:latin typeface="微軟正黑體" pitchFamily="34" charset="-120"/>
              <a:ea typeface="微軟正黑體" pitchFamily="34" charset="-120"/>
            </a:endParaRPr>
          </a:p>
          <a:p>
            <a:r>
              <a:rPr kumimoji="0" lang="zh-TW" altLang="en-US" sz="2200" b="1" u="sng" dirty="0">
                <a:solidFill>
                  <a:srgbClr val="C00000"/>
                </a:solidFill>
                <a:latin typeface="微軟正黑體" pitchFamily="34" charset="-120"/>
                <a:ea typeface="微軟正黑體" pitchFamily="34" charset="-120"/>
              </a:rPr>
              <a:t>     </a:t>
            </a:r>
            <a:r>
              <a:rPr kumimoji="0" lang="zh-CN" altLang="zh-TW" sz="2200" b="1" u="sng" dirty="0" smtClean="0">
                <a:solidFill>
                  <a:srgbClr val="C00000"/>
                </a:solidFill>
                <a:latin typeface="微軟正黑體" pitchFamily="34" charset="-120"/>
                <a:ea typeface="微軟正黑體" pitchFamily="34" charset="-120"/>
              </a:rPr>
              <a:t>是对举报者的「打击报复」</a:t>
            </a:r>
            <a:endParaRPr kumimoji="0" lang="en-US" altLang="zh-CN" sz="2200" b="1" u="sng" dirty="0">
              <a:solidFill>
                <a:srgbClr val="C00000"/>
              </a:solidFill>
              <a:latin typeface="微軟正黑體" pitchFamily="34" charset="-120"/>
              <a:ea typeface="微軟正黑體" pitchFamily="34" charset="-120"/>
            </a:endParaRPr>
          </a:p>
          <a:p>
            <a:endParaRPr kumimoji="0" lang="en-US" altLang="zh-CN" sz="2200" b="1" u="sng" dirty="0">
              <a:solidFill>
                <a:srgbClr val="0070C0"/>
              </a:solidFill>
              <a:latin typeface="微軟正黑體" pitchFamily="34" charset="-120"/>
              <a:ea typeface="微軟正黑體" pitchFamily="34" charset="-120"/>
            </a:endParaRPr>
          </a:p>
          <a:p>
            <a:r>
              <a:rPr kumimoji="0" lang="en-US" altLang="zh-CN" sz="2200" dirty="0">
                <a:latin typeface="微軟正黑體" pitchFamily="34" charset="-120"/>
                <a:ea typeface="微軟正黑體" pitchFamily="34" charset="-120"/>
              </a:rPr>
              <a:t>2016</a:t>
            </a:r>
            <a:r>
              <a:rPr kumimoji="0" lang="zh-TW" altLang="en-US" sz="2200" dirty="0">
                <a:latin typeface="微軟正黑體" pitchFamily="34" charset="-120"/>
                <a:ea typeface="微軟正黑體" pitchFamily="34" charset="-120"/>
              </a:rPr>
              <a:t>年</a:t>
            </a:r>
            <a:r>
              <a:rPr kumimoji="0" lang="en-US" altLang="zh-TW" sz="2200" dirty="0">
                <a:latin typeface="微軟正黑體" pitchFamily="34" charset="-120"/>
                <a:ea typeface="微軟正黑體" pitchFamily="34" charset="-120"/>
              </a:rPr>
              <a:t>4</a:t>
            </a:r>
            <a:r>
              <a:rPr kumimoji="0" lang="zh-TW" altLang="en-US" sz="2200" dirty="0">
                <a:latin typeface="微軟正黑體" pitchFamily="34" charset="-120"/>
                <a:ea typeface="微軟正黑體" pitchFamily="34" charset="-120"/>
              </a:rPr>
              <a:t>月</a:t>
            </a:r>
            <a:r>
              <a:rPr kumimoji="0" lang="en-US" altLang="zh-TW" sz="2200" dirty="0">
                <a:latin typeface="微軟正黑體" pitchFamily="34" charset="-120"/>
                <a:ea typeface="微軟正黑體" pitchFamily="34" charset="-120"/>
              </a:rPr>
              <a:t>8</a:t>
            </a:r>
            <a:r>
              <a:rPr kumimoji="0" lang="zh-TW" altLang="en-US" sz="2200" dirty="0" smtClean="0">
                <a:latin typeface="微軟正黑體" pitchFamily="34" charset="-120"/>
                <a:ea typeface="微軟正黑體" pitchFamily="34" charset="-120"/>
              </a:rPr>
              <a:t>日</a:t>
            </a:r>
            <a:r>
              <a:rPr kumimoji="0" lang="zh-CN" altLang="en-US" sz="2200" dirty="0" smtClean="0">
                <a:latin typeface="微軟正黑體" pitchFamily="34" charset="-120"/>
                <a:ea typeface="微軟正黑體" pitchFamily="34" charset="-120"/>
              </a:rPr>
              <a:t>，中国最高检察院、公安部、财政部三部门联合发布</a:t>
            </a:r>
            <a:r>
              <a:rPr kumimoji="0" lang="en-US" altLang="zh-CN" sz="2200" b="1" dirty="0" smtClean="0">
                <a:solidFill>
                  <a:srgbClr val="0070C0"/>
                </a:solidFill>
                <a:latin typeface="微軟正黑體" pitchFamily="34" charset="-120"/>
                <a:ea typeface="微軟正黑體" pitchFamily="34" charset="-120"/>
              </a:rPr>
              <a:t>《</a:t>
            </a:r>
            <a:r>
              <a:rPr kumimoji="0" lang="zh-CN" altLang="en-US" sz="2200" b="1" dirty="0" smtClean="0">
                <a:solidFill>
                  <a:srgbClr val="0070C0"/>
                </a:solidFill>
                <a:latin typeface="微軟正黑體" pitchFamily="34" charset="-120"/>
                <a:ea typeface="微軟正黑體" pitchFamily="34" charset="-120"/>
              </a:rPr>
              <a:t>关于保护、奖励职务犯罪举报人的若干规定</a:t>
            </a:r>
            <a:r>
              <a:rPr kumimoji="0" lang="en-US" altLang="zh-CN" sz="2200" b="1" dirty="0" smtClean="0">
                <a:solidFill>
                  <a:srgbClr val="0070C0"/>
                </a:solidFill>
                <a:latin typeface="微軟正黑體" pitchFamily="34" charset="-120"/>
                <a:ea typeface="微軟正黑體" pitchFamily="34" charset="-120"/>
              </a:rPr>
              <a:t>》</a:t>
            </a:r>
            <a:r>
              <a:rPr kumimoji="0" lang="zh-CN" altLang="en-US" sz="2200" dirty="0" smtClean="0">
                <a:latin typeface="微軟正黑體" pitchFamily="34" charset="-120"/>
                <a:ea typeface="微軟正黑體" pitchFamily="34" charset="-120"/>
              </a:rPr>
              <a:t>，要求：“任何个人和单位依法向检察院举报职务犯罪的，其合法权益受法律保护”，并明确了十种“打击报复”情形。</a:t>
            </a:r>
            <a:endParaRPr kumimoji="0" lang="en-US" altLang="zh-CN" sz="2200" dirty="0">
              <a:latin typeface="微軟正黑體" pitchFamily="34" charset="-120"/>
              <a:ea typeface="微軟正黑體" pitchFamily="34" charset="-120"/>
            </a:endParaRPr>
          </a:p>
          <a:p>
            <a:r>
              <a:rPr kumimoji="0" lang="zh-TW" altLang="en-US" sz="2200" dirty="0" smtClean="0">
                <a:solidFill>
                  <a:srgbClr val="7030A0"/>
                </a:solidFill>
                <a:latin typeface="微軟正黑體" pitchFamily="34" charset="-120"/>
                <a:ea typeface="微軟正黑體" pitchFamily="34" charset="-120"/>
              </a:rPr>
              <a:t>注：</a:t>
            </a:r>
            <a:r>
              <a:rPr kumimoji="0" lang="en-US" altLang="zh-TW" sz="2200" dirty="0" smtClean="0">
                <a:solidFill>
                  <a:srgbClr val="7030A0"/>
                </a:solidFill>
                <a:latin typeface="微軟正黑體" pitchFamily="34" charset="-120"/>
                <a:ea typeface="微軟正黑體" pitchFamily="34" charset="-120"/>
              </a:rPr>
              <a:t>〈</a:t>
            </a:r>
            <a:r>
              <a:rPr kumimoji="0" lang="zh-CN" altLang="zh-TW" sz="2200" u="sng" dirty="0" smtClean="0">
                <a:solidFill>
                  <a:srgbClr val="7030A0"/>
                </a:solidFill>
                <a:latin typeface="微軟正黑體" pitchFamily="34" charset="-120"/>
                <a:ea typeface="微軟正黑體" pitchFamily="34" charset="-120"/>
              </a:rPr>
              <a:t>缙</a:t>
            </a:r>
            <a:r>
              <a:rPr kumimoji="0" lang="en-US" altLang="zh-TW" sz="2200" u="sng" dirty="0" smtClean="0">
                <a:solidFill>
                  <a:srgbClr val="7030A0"/>
                </a:solidFill>
                <a:latin typeface="微軟正黑體" pitchFamily="34" charset="-120"/>
                <a:ea typeface="微軟正黑體" pitchFamily="34" charset="-120"/>
              </a:rPr>
              <a:t>〉</a:t>
            </a:r>
            <a:r>
              <a:rPr kumimoji="0" lang="zh-TW" altLang="en-US" sz="2200" u="sng" dirty="0" smtClean="0">
                <a:solidFill>
                  <a:srgbClr val="7030A0"/>
                </a:solidFill>
                <a:latin typeface="微軟正黑體" pitchFamily="34" charset="-120"/>
                <a:ea typeface="微軟正黑體" pitchFamily="34" charset="-120"/>
              </a:rPr>
              <a:t>读音同</a:t>
            </a:r>
            <a:r>
              <a:rPr kumimoji="0" lang="en-US" altLang="zh-TW" sz="2200" u="sng" dirty="0" smtClean="0">
                <a:solidFill>
                  <a:srgbClr val="7030A0"/>
                </a:solidFill>
                <a:latin typeface="微軟正黑體" pitchFamily="34" charset="-120"/>
                <a:ea typeface="微軟正黑體" pitchFamily="34" charset="-120"/>
              </a:rPr>
              <a:t>〈</a:t>
            </a:r>
            <a:r>
              <a:rPr kumimoji="0" lang="zh-TW" altLang="en-US" sz="2200" u="sng" dirty="0" smtClean="0">
                <a:solidFill>
                  <a:srgbClr val="7030A0"/>
                </a:solidFill>
                <a:latin typeface="微軟正黑體" pitchFamily="34" charset="-120"/>
                <a:ea typeface="微軟正黑體" pitchFamily="34" charset="-120"/>
              </a:rPr>
              <a:t>进</a:t>
            </a:r>
            <a:r>
              <a:rPr kumimoji="0" lang="en-US" altLang="zh-TW" sz="2200" u="sng" dirty="0" smtClean="0">
                <a:solidFill>
                  <a:srgbClr val="7030A0"/>
                </a:solidFill>
                <a:latin typeface="微軟正黑體" pitchFamily="34" charset="-120"/>
                <a:ea typeface="微軟正黑體" pitchFamily="34" charset="-120"/>
              </a:rPr>
              <a:t>〉</a:t>
            </a:r>
            <a:r>
              <a:rPr kumimoji="0" lang="zh-TW" altLang="en-US" sz="2200" u="sng" dirty="0" smtClean="0">
                <a:solidFill>
                  <a:srgbClr val="7030A0"/>
                </a:solidFill>
                <a:latin typeface="微軟正黑體" pitchFamily="34" charset="-120"/>
                <a:ea typeface="微軟正黑體" pitchFamily="34" charset="-120"/>
              </a:rPr>
              <a:t>，四声</a:t>
            </a:r>
            <a:endParaRPr kumimoji="0" lang="en-US" altLang="zh-CN" sz="2200" dirty="0">
              <a:solidFill>
                <a:srgbClr val="7030A0"/>
              </a:solidFill>
              <a:latin typeface="微軟正黑體" pitchFamily="34" charset="-120"/>
              <a:ea typeface="微軟正黑體" pitchFamily="34" charset="-120"/>
            </a:endParaRPr>
          </a:p>
          <a:p>
            <a:endParaRPr kumimoji="0" lang="en-US" altLang="zh-CN" sz="2400" dirty="0">
              <a:solidFill>
                <a:srgbClr val="000000"/>
              </a:solidFill>
              <a:latin typeface="微軟正黑體" pitchFamily="34" charset="-120"/>
              <a:ea typeface="微軟正黑體" pitchFamily="34" charset="-120"/>
            </a:endParaRPr>
          </a:p>
          <a:p>
            <a:r>
              <a:rPr kumimoji="0" lang="en-US" altLang="zh-TW" sz="2200" b="1" u="sng" dirty="0">
                <a:solidFill>
                  <a:srgbClr val="C00000"/>
                </a:solidFill>
                <a:latin typeface="微軟正黑體" pitchFamily="34" charset="-120"/>
                <a:ea typeface="微軟正黑體" pitchFamily="34" charset="-120"/>
              </a:rPr>
              <a:t>2) </a:t>
            </a:r>
            <a:r>
              <a:rPr kumimoji="0" lang="zh-TW" altLang="en-US" sz="2200" b="1" u="sng" dirty="0" smtClean="0">
                <a:solidFill>
                  <a:srgbClr val="C00000"/>
                </a:solidFill>
                <a:latin typeface="微軟正黑體" pitchFamily="34" charset="-120"/>
                <a:ea typeface="微軟正黑體" pitchFamily="34" charset="-120"/>
              </a:rPr>
              <a:t>通过最高检举报中心可举报正国级官员</a:t>
            </a:r>
            <a:endParaRPr kumimoji="0" lang="en-US" altLang="zh-TW" sz="2200" b="1" dirty="0">
              <a:latin typeface="微軟正黑體" pitchFamily="34" charset="-120"/>
              <a:ea typeface="微軟正黑體" pitchFamily="34" charset="-120"/>
            </a:endParaRPr>
          </a:p>
          <a:p>
            <a:r>
              <a:rPr kumimoji="0" lang="en-US" altLang="zh-TW" sz="2200" b="1" dirty="0">
                <a:latin typeface="微軟正黑體" pitchFamily="34" charset="-120"/>
                <a:ea typeface="微軟正黑體" pitchFamily="34" charset="-120"/>
              </a:rPr>
              <a:t>2017</a:t>
            </a:r>
            <a:r>
              <a:rPr kumimoji="0" lang="zh-TW" altLang="en-US" sz="2200" b="1" dirty="0">
                <a:latin typeface="微軟正黑體" pitchFamily="34" charset="-120"/>
                <a:ea typeface="微軟正黑體" pitchFamily="34" charset="-120"/>
              </a:rPr>
              <a:t>年</a:t>
            </a:r>
            <a:r>
              <a:rPr kumimoji="0" lang="en-US" altLang="zh-TW" sz="2200" b="1" dirty="0">
                <a:latin typeface="微軟正黑體" pitchFamily="34" charset="-120"/>
                <a:ea typeface="微軟正黑體" pitchFamily="34" charset="-120"/>
              </a:rPr>
              <a:t>4</a:t>
            </a:r>
            <a:r>
              <a:rPr kumimoji="0" lang="zh-TW" altLang="en-US" sz="2200" b="1" dirty="0">
                <a:latin typeface="微軟正黑體" pitchFamily="34" charset="-120"/>
                <a:ea typeface="微軟正黑體" pitchFamily="34" charset="-120"/>
              </a:rPr>
              <a:t>月</a:t>
            </a:r>
            <a:r>
              <a:rPr kumimoji="0" lang="en-US" altLang="zh-TW" sz="2200" b="1" dirty="0" smtClean="0">
                <a:latin typeface="微軟正黑體" pitchFamily="34" charset="-120"/>
                <a:ea typeface="微軟正黑體" pitchFamily="34" charset="-120"/>
              </a:rPr>
              <a:t>20</a:t>
            </a:r>
            <a:r>
              <a:rPr kumimoji="0" lang="zh-TW" altLang="en-US" sz="2200" b="1" dirty="0" smtClean="0">
                <a:latin typeface="微軟正黑體" pitchFamily="34" charset="-120"/>
                <a:ea typeface="微軟正黑體" pitchFamily="34" charset="-120"/>
              </a:rPr>
              <a:t>日，中国各媒体报导：</a:t>
            </a:r>
            <a:r>
              <a:rPr kumimoji="0" lang="zh-TW" altLang="en-US" sz="2200" b="1" dirty="0" smtClean="0">
                <a:solidFill>
                  <a:srgbClr val="0070C0"/>
                </a:solidFill>
                <a:latin typeface="微軟正黑體" pitchFamily="34" charset="-120"/>
                <a:ea typeface="微軟正黑體" pitchFamily="34" charset="-120"/>
              </a:rPr>
              <a:t>中国最高检察院官网设置「举报中心」，被举报人职级包括正国级政治局常委。</a:t>
            </a:r>
            <a:endParaRPr kumimoji="0" lang="en-US" altLang="zh-TW" sz="2200" b="1" dirty="0">
              <a:latin typeface="微軟正黑體" pitchFamily="34" charset="-120"/>
              <a:ea typeface="微軟正黑體" pitchFamily="34" charset="-120"/>
            </a:endParaRPr>
          </a:p>
          <a:p>
            <a:r>
              <a:rPr kumimoji="0" lang="zh-TW" altLang="en-US" sz="2200" b="1" dirty="0" smtClean="0">
                <a:latin typeface="微軟正黑體" pitchFamily="34" charset="-120"/>
                <a:ea typeface="微軟正黑體" pitchFamily="34" charset="-120"/>
              </a:rPr>
              <a:t>换言之，</a:t>
            </a:r>
            <a:r>
              <a:rPr kumimoji="0" lang="zh-TW" altLang="en-US" sz="2200" b="1" u="sng" dirty="0" smtClean="0">
                <a:solidFill>
                  <a:srgbClr val="0070C0"/>
                </a:solidFill>
                <a:latin typeface="微軟正黑體" pitchFamily="34" charset="-120"/>
                <a:ea typeface="微軟正黑體" pitchFamily="34" charset="-120"/>
              </a:rPr>
              <a:t>控告江泽民完全合法</a:t>
            </a:r>
            <a:r>
              <a:rPr kumimoji="0" lang="zh-TW" altLang="en-US" sz="2200" b="1" dirty="0" smtClean="0">
                <a:latin typeface="微軟正黑體" pitchFamily="34" charset="-120"/>
                <a:ea typeface="微軟正黑體" pitchFamily="34" charset="-120"/>
              </a:rPr>
              <a:t>。谁再以「诉江」为由骚扰、迫害法轮功学员、打击报复，谁就是犯罪，也能把自己变成被举报对像。这是</a:t>
            </a:r>
            <a:r>
              <a:rPr kumimoji="0" lang="zh-TW" altLang="en-US" sz="2200" b="1" dirty="0" smtClean="0">
                <a:solidFill>
                  <a:srgbClr val="0070C0"/>
                </a:solidFill>
                <a:latin typeface="微軟正黑體" pitchFamily="34" charset="-120"/>
                <a:ea typeface="微軟正黑體" pitchFamily="34" charset="-120"/>
              </a:rPr>
              <a:t>现政权为追究江氏犯罪集团迫害法轮功的罪行立规铺路</a:t>
            </a:r>
            <a:r>
              <a:rPr kumimoji="0" lang="zh-TW" altLang="en-US" sz="2200" b="1" dirty="0" smtClean="0">
                <a:latin typeface="微軟正黑體" pitchFamily="34" charset="-120"/>
                <a:ea typeface="微軟正黑體" pitchFamily="34" charset="-120"/>
              </a:rPr>
              <a:t>。</a:t>
            </a:r>
            <a:endParaRPr kumimoji="0" lang="zh-TW" altLang="en-US" sz="2200" b="1" dirty="0">
              <a:latin typeface="微軟正黑體" pitchFamily="34" charset="-120"/>
              <a:ea typeface="微軟正黑體" pitchFamily="34" charset="-120"/>
            </a:endParaRPr>
          </a:p>
        </p:txBody>
      </p:sp>
      <p:sp>
        <p:nvSpPr>
          <p:cNvPr id="33794" name="矩形 2"/>
          <p:cNvSpPr>
            <a:spLocks noChangeArrowheads="1"/>
          </p:cNvSpPr>
          <p:nvPr/>
        </p:nvSpPr>
        <p:spPr bwMode="auto">
          <a:xfrm>
            <a:off x="285750" y="115888"/>
            <a:ext cx="7742238" cy="585787"/>
          </a:xfrm>
          <a:prstGeom prst="rect">
            <a:avLst/>
          </a:prstGeom>
          <a:noFill/>
          <a:ln w="9525">
            <a:noFill/>
            <a:miter lim="800000"/>
            <a:headEnd/>
            <a:tailEnd/>
          </a:ln>
        </p:spPr>
        <p:txBody>
          <a:bodyPr>
            <a:spAutoFit/>
          </a:bodyPr>
          <a:lstStyle/>
          <a:p>
            <a:r>
              <a:rPr kumimoji="0" lang="en-US" altLang="zh-TW" sz="3200" b="1" dirty="0">
                <a:latin typeface="微軟正黑體" pitchFamily="34" charset="-120"/>
                <a:ea typeface="微軟正黑體" pitchFamily="34" charset="-120"/>
              </a:rPr>
              <a:t>9-3</a:t>
            </a:r>
            <a:r>
              <a:rPr kumimoji="0" lang="en-US" altLang="zh-TW" sz="3200" b="1" dirty="0" smtClean="0">
                <a:latin typeface="微軟正黑體" pitchFamily="34" charset="-120"/>
                <a:ea typeface="微軟正黑體" pitchFamily="34" charset="-120"/>
              </a:rPr>
              <a:t>.</a:t>
            </a:r>
            <a:r>
              <a:rPr kumimoji="0" lang="zh-TW" altLang="en-US" sz="3200" b="1" dirty="0" smtClean="0">
                <a:latin typeface="微軟正黑體" pitchFamily="34" charset="-120"/>
                <a:ea typeface="微軟正黑體" pitchFamily="34" charset="-120"/>
              </a:rPr>
              <a:t> 法轮功学员「诉江」完全合法</a:t>
            </a:r>
            <a:endParaRPr kumimoji="0" lang="en-US" altLang="zh-TW" sz="3200" b="1" dirty="0">
              <a:latin typeface="微軟正黑體" pitchFamily="34" charset="-120"/>
              <a:ea typeface="微軟正黑體" pitchFamily="34" charset="-120"/>
            </a:endParaRPr>
          </a:p>
        </p:txBody>
      </p:sp>
      <p:sp>
        <p:nvSpPr>
          <p:cNvPr id="33795" name="文字方塊 4"/>
          <p:cNvSpPr txBox="1">
            <a:spLocks noChangeArrowheads="1"/>
          </p:cNvSpPr>
          <p:nvPr/>
        </p:nvSpPr>
        <p:spPr bwMode="auto">
          <a:xfrm>
            <a:off x="2947988" y="6488113"/>
            <a:ext cx="5980112" cy="369887"/>
          </a:xfrm>
          <a:prstGeom prst="rect">
            <a:avLst/>
          </a:prstGeom>
          <a:noFill/>
          <a:ln w="9525">
            <a:noFill/>
            <a:miter lim="800000"/>
            <a:headEnd/>
            <a:tailEnd/>
          </a:ln>
        </p:spPr>
        <p:txBody>
          <a:bodyPr wrap="none">
            <a:spAutoFit/>
          </a:bodyPr>
          <a:lstStyle/>
          <a:p>
            <a:r>
              <a:rPr kumimoji="0" lang="zh-TW" altLang="en-US" b="1" dirty="0" smtClean="0">
                <a:latin typeface="微軟正黑體" pitchFamily="34" charset="-120"/>
                <a:ea typeface="微軟正黑體" pitchFamily="34" charset="-120"/>
              </a:rPr>
              <a:t>信息来源</a:t>
            </a:r>
            <a:r>
              <a:rPr kumimoji="0" lang="zh-TW" altLang="en-US" b="1" dirty="0" smtClean="0">
                <a:latin typeface="微軟正黑體" pitchFamily="34" charset="-120"/>
                <a:ea typeface="微軟正黑體" pitchFamily="34" charset="-120"/>
                <a:sym typeface="Wingdings" pitchFamily="2" charset="2"/>
              </a:rPr>
              <a:t>：</a:t>
            </a:r>
            <a:r>
              <a:rPr kumimoji="0" lang="en-US" altLang="zh-TW" b="1" dirty="0" smtClean="0">
                <a:latin typeface="微軟正黑體" pitchFamily="34" charset="-120"/>
                <a:ea typeface="微軟正黑體" pitchFamily="34" charset="-120"/>
                <a:sym typeface="Wingdings" pitchFamily="2" charset="2"/>
              </a:rPr>
              <a:t>《</a:t>
            </a:r>
            <a:r>
              <a:rPr kumimoji="0" lang="zh-TW" altLang="en-US" b="1" dirty="0" smtClean="0">
                <a:latin typeface="微軟正黑體" pitchFamily="34" charset="-120"/>
                <a:ea typeface="微軟正黑體" pitchFamily="34" charset="-120"/>
                <a:sym typeface="Wingdings" pitchFamily="2" charset="2"/>
              </a:rPr>
              <a:t>明慧网</a:t>
            </a:r>
            <a:r>
              <a:rPr kumimoji="0" lang="en-US" altLang="zh-TW" b="1" dirty="0" smtClean="0">
                <a:latin typeface="微軟正黑體" pitchFamily="34" charset="-120"/>
                <a:ea typeface="微軟正黑體" pitchFamily="34" charset="-120"/>
                <a:sym typeface="Wingdings" pitchFamily="2" charset="2"/>
              </a:rPr>
              <a:t>》</a:t>
            </a:r>
            <a:r>
              <a:rPr kumimoji="0" lang="zh-CN" altLang="en-US" b="1" dirty="0" smtClean="0">
                <a:latin typeface="微軟正黑體" pitchFamily="34" charset="-120"/>
                <a:ea typeface="微軟正黑體" pitchFamily="34" charset="-120"/>
              </a:rPr>
              <a:t>新出台的保护举报人规定与诉江案</a:t>
            </a:r>
            <a:endParaRPr kumimoji="0" lang="zh-CN" altLang="en-US" b="1" dirty="0">
              <a:latin typeface="微軟正黑體" pitchFamily="34" charset="-120"/>
              <a:ea typeface="微軟正黑體" pitchFamily="34" charset="-12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1"/>
          <p:cNvSpPr>
            <a:spLocks noChangeArrowheads="1"/>
          </p:cNvSpPr>
          <p:nvPr/>
        </p:nvSpPr>
        <p:spPr bwMode="auto">
          <a:xfrm>
            <a:off x="396875" y="908050"/>
            <a:ext cx="8208963" cy="4524375"/>
          </a:xfrm>
          <a:prstGeom prst="rect">
            <a:avLst/>
          </a:prstGeom>
          <a:noFill/>
          <a:ln w="9525">
            <a:noFill/>
            <a:miter lim="800000"/>
            <a:headEnd/>
            <a:tailEnd/>
          </a:ln>
        </p:spPr>
        <p:txBody>
          <a:bodyPr>
            <a:spAutoFit/>
          </a:bodyPr>
          <a:lstStyle/>
          <a:p>
            <a:r>
              <a:rPr kumimoji="0" lang="zh-CN" altLang="zh-TW" sz="2400" dirty="0" smtClean="0">
                <a:latin typeface="微軟正黑體" pitchFamily="34" charset="-120"/>
                <a:ea typeface="微軟正黑體" pitchFamily="34" charset="-120"/>
              </a:rPr>
              <a:t>《浙江法制报》记者高敏</a:t>
            </a:r>
            <a:r>
              <a:rPr kumimoji="0" lang="zh-TW" altLang="en-US" sz="2400" dirty="0" smtClean="0">
                <a:latin typeface="微軟正黑體" pitchFamily="34" charset="-120"/>
                <a:ea typeface="微軟正黑體" pitchFamily="34" charset="-120"/>
              </a:rPr>
              <a:t>等</a:t>
            </a:r>
            <a:r>
              <a:rPr kumimoji="0" lang="zh-TW" altLang="en-US" sz="2400" dirty="0">
                <a:latin typeface="微軟正黑體" pitchFamily="34" charset="-120"/>
                <a:ea typeface="微軟正黑體" pitchFamily="34" charset="-120"/>
              </a:rPr>
              <a:t>人</a:t>
            </a:r>
            <a:r>
              <a:rPr kumimoji="0" lang="zh-CN" altLang="zh-TW" sz="2400" dirty="0">
                <a:latin typeface="微軟正黑體" pitchFamily="34" charset="-120"/>
                <a:ea typeface="微軟正黑體" pitchFamily="34" charset="-120"/>
              </a:rPr>
              <a:t>，在今年</a:t>
            </a:r>
            <a:r>
              <a:rPr kumimoji="0" lang="en-US" altLang="zh-TW" sz="2400" dirty="0">
                <a:latin typeface="微軟正黑體" pitchFamily="34" charset="-120"/>
                <a:ea typeface="微軟正黑體" pitchFamily="34" charset="-120"/>
              </a:rPr>
              <a:t>2</a:t>
            </a:r>
            <a:r>
              <a:rPr kumimoji="0" lang="zh-CN" altLang="zh-TW" sz="2400" dirty="0">
                <a:latin typeface="微軟正黑體" pitchFamily="34" charset="-120"/>
                <a:ea typeface="微軟正黑體" pitchFamily="34" charset="-120"/>
              </a:rPr>
              <a:t>月</a:t>
            </a:r>
            <a:r>
              <a:rPr kumimoji="0" lang="en-US" altLang="zh-TW" sz="2400" dirty="0">
                <a:latin typeface="微軟正黑體" pitchFamily="34" charset="-120"/>
                <a:ea typeface="微軟正黑體" pitchFamily="34" charset="-120"/>
              </a:rPr>
              <a:t>6</a:t>
            </a:r>
            <a:r>
              <a:rPr kumimoji="0" lang="zh-CN" altLang="zh-TW" sz="2400" dirty="0">
                <a:latin typeface="微軟正黑體" pitchFamily="34" charset="-120"/>
                <a:ea typeface="微軟正黑體" pitchFamily="34" charset="-120"/>
              </a:rPr>
              <a:t>日</a:t>
            </a:r>
            <a:r>
              <a:rPr kumimoji="0" lang="zh-TW" altLang="en-US" sz="2400" dirty="0">
                <a:latin typeface="微軟正黑體" pitchFamily="34" charset="-120"/>
                <a:ea typeface="微軟正黑體" pitchFamily="34" charset="-120"/>
              </a:rPr>
              <a:t>第五版</a:t>
            </a:r>
            <a:r>
              <a:rPr kumimoji="0" lang="en-US" altLang="zh-TW" sz="2400" dirty="0" smtClean="0">
                <a:latin typeface="微軟正黑體" pitchFamily="34" charset="-120"/>
                <a:ea typeface="微軟正黑體" pitchFamily="34" charset="-120"/>
              </a:rPr>
              <a:t>《</a:t>
            </a:r>
            <a:r>
              <a:rPr kumimoji="0" lang="zh-TW" altLang="en-US" sz="2400" dirty="0" smtClean="0">
                <a:latin typeface="微軟正黑體" pitchFamily="34" charset="-120"/>
                <a:ea typeface="微軟正黑體" pitchFamily="34" charset="-120"/>
              </a:rPr>
              <a:t>法官说法</a:t>
            </a:r>
            <a:r>
              <a:rPr kumimoji="0" lang="en-US" altLang="zh-TW" sz="2400" dirty="0" smtClean="0">
                <a:latin typeface="微軟正黑體" pitchFamily="34" charset="-120"/>
                <a:ea typeface="微軟正黑體" pitchFamily="34" charset="-120"/>
              </a:rPr>
              <a:t>》</a:t>
            </a:r>
            <a:r>
              <a:rPr kumimoji="0" lang="zh-TW" altLang="en-US" sz="2400" dirty="0" smtClean="0">
                <a:latin typeface="微軟正黑體" pitchFamily="34" charset="-120"/>
                <a:ea typeface="微軟正黑體" pitchFamily="34" charset="-120"/>
              </a:rPr>
              <a:t>栏目</a:t>
            </a:r>
            <a:r>
              <a:rPr kumimoji="0" lang="zh-CN" altLang="zh-TW" sz="2400" dirty="0" smtClean="0">
                <a:latin typeface="微軟正黑體" pitchFamily="34" charset="-120"/>
                <a:ea typeface="微軟正黑體" pitchFamily="34" charset="-120"/>
              </a:rPr>
              <a:t>利用媒体污蔑法轮功和其学员赵勇岳，</a:t>
            </a:r>
            <a:endParaRPr kumimoji="0" lang="en-US" altLang="zh-CN" sz="2400" dirty="0">
              <a:latin typeface="微軟正黑體" pitchFamily="34" charset="-120"/>
              <a:ea typeface="微軟正黑體" pitchFamily="34" charset="-120"/>
            </a:endParaRPr>
          </a:p>
          <a:p>
            <a:r>
              <a:rPr kumimoji="0" lang="zh-CN" altLang="zh-TW" sz="2400" dirty="0" smtClean="0">
                <a:latin typeface="微軟正黑體" pitchFamily="34" charset="-120"/>
                <a:ea typeface="微軟正黑體" pitchFamily="34" charset="-120"/>
              </a:rPr>
              <a:t>不仅</a:t>
            </a:r>
            <a:r>
              <a:rPr kumimoji="0" lang="zh-CN" altLang="zh-TW" sz="2400" u="sng" dirty="0" smtClean="0">
                <a:solidFill>
                  <a:srgbClr val="0070C0"/>
                </a:solidFill>
                <a:latin typeface="微軟正黑體" pitchFamily="34" charset="-120"/>
                <a:ea typeface="微軟正黑體" pitchFamily="34" charset="-120"/>
              </a:rPr>
              <a:t>刊登消息与事实真相不符</a:t>
            </a:r>
            <a:r>
              <a:rPr kumimoji="0" lang="zh-CN" altLang="zh-TW" sz="2400" dirty="0" smtClean="0">
                <a:latin typeface="微軟正黑體" pitchFamily="34" charset="-120"/>
                <a:ea typeface="微軟正黑體" pitchFamily="34" charset="-120"/>
              </a:rPr>
              <a:t>。更是在给</a:t>
            </a:r>
            <a:endParaRPr kumimoji="0" lang="en-US" altLang="zh-CN" sz="2400" dirty="0">
              <a:latin typeface="微軟正黑體" pitchFamily="34" charset="-120"/>
              <a:ea typeface="微軟正黑體" pitchFamily="34" charset="-120"/>
            </a:endParaRPr>
          </a:p>
          <a:p>
            <a:r>
              <a:rPr kumimoji="0" lang="zh-CN" altLang="zh-TW" sz="2400" dirty="0" smtClean="0">
                <a:latin typeface="微軟正黑體" pitchFamily="34" charset="-120"/>
                <a:ea typeface="微軟正黑體" pitchFamily="34" charset="-120"/>
              </a:rPr>
              <a:t>缙云县看守所和缙云县法院</a:t>
            </a:r>
            <a:r>
              <a:rPr kumimoji="0" lang="zh-TW" altLang="en-US" sz="2400" dirty="0" smtClean="0">
                <a:latin typeface="微軟正黑體" pitchFamily="34" charset="-120"/>
                <a:ea typeface="微軟正黑體" pitchFamily="34" charset="-120"/>
              </a:rPr>
              <a:t>在</a:t>
            </a:r>
            <a:r>
              <a:rPr kumimoji="0" lang="zh-CN" altLang="zh-TW" sz="2400" u="sng" dirty="0">
                <a:solidFill>
                  <a:srgbClr val="0070C0"/>
                </a:solidFill>
                <a:latin typeface="微軟正黑體" pitchFamily="34" charset="-120"/>
                <a:ea typeface="微軟正黑體" pitchFamily="34" charset="-120"/>
              </a:rPr>
              <a:t>非法</a:t>
            </a:r>
            <a:r>
              <a:rPr kumimoji="0" lang="zh-CN" altLang="zh-TW" sz="2400" u="sng" dirty="0" smtClean="0">
                <a:solidFill>
                  <a:srgbClr val="0070C0"/>
                </a:solidFill>
                <a:latin typeface="微軟正黑體" pitchFamily="34" charset="-120"/>
                <a:ea typeface="微軟正黑體" pitchFamily="34" charset="-120"/>
              </a:rPr>
              <a:t>迫害</a:t>
            </a:r>
            <a:r>
              <a:rPr kumimoji="0" lang="zh-TW" altLang="en-US" sz="2400" u="sng" dirty="0" smtClean="0">
                <a:solidFill>
                  <a:srgbClr val="0070C0"/>
                </a:solidFill>
                <a:latin typeface="微軟正黑體" pitchFamily="34" charset="-120"/>
                <a:ea typeface="微軟正黑體" pitchFamily="34" charset="-120"/>
              </a:rPr>
              <a:t>法轮功学员的犯罪行为</a:t>
            </a:r>
            <a:r>
              <a:rPr kumimoji="0" lang="zh-CN" altLang="zh-TW" sz="2400" u="sng" dirty="0" smtClean="0">
                <a:solidFill>
                  <a:srgbClr val="0070C0"/>
                </a:solidFill>
                <a:latin typeface="微軟正黑體" pitchFamily="34" charset="-120"/>
                <a:ea typeface="微軟正黑體" pitchFamily="34" charset="-120"/>
              </a:rPr>
              <a:t>进行粉饰、掩盖</a:t>
            </a:r>
            <a:r>
              <a:rPr kumimoji="0" lang="zh-CN" altLang="zh-TW" sz="2400" dirty="0" smtClean="0">
                <a:latin typeface="微軟正黑體" pitchFamily="34" charset="-120"/>
                <a:ea typeface="微軟正黑體" pitchFamily="34" charset="-120"/>
              </a:rPr>
              <a:t>。</a:t>
            </a:r>
            <a:endParaRPr kumimoji="0" lang="en-US" altLang="zh-CN" sz="2400" dirty="0">
              <a:latin typeface="微軟正黑體" pitchFamily="34" charset="-120"/>
              <a:ea typeface="微軟正黑體" pitchFamily="34" charset="-120"/>
            </a:endParaRPr>
          </a:p>
          <a:p>
            <a:r>
              <a:rPr kumimoji="0" lang="zh-CN" altLang="zh-TW" sz="2400" dirty="0" smtClean="0">
                <a:solidFill>
                  <a:srgbClr val="C00000"/>
                </a:solidFill>
                <a:latin typeface="微軟正黑體" pitchFamily="34" charset="-120"/>
                <a:ea typeface="微軟正黑體" pitchFamily="34" charset="-120"/>
              </a:rPr>
              <a:t>这样的做法和中国当前的大形势背道而驰。</a:t>
            </a:r>
            <a:r>
              <a:rPr kumimoji="0" lang="en-US" altLang="zh-CN" sz="2400" dirty="0" smtClean="0">
                <a:solidFill>
                  <a:srgbClr val="C00000"/>
                </a:solidFill>
                <a:latin typeface="微軟正黑體" pitchFamily="34" charset="-120"/>
                <a:ea typeface="微軟正黑體" pitchFamily="34" charset="-120"/>
              </a:rPr>
              <a:t>….</a:t>
            </a:r>
            <a:endParaRPr kumimoji="0" lang="en-US" altLang="zh-CN" sz="2400" dirty="0">
              <a:solidFill>
                <a:srgbClr val="C00000"/>
              </a:solidFill>
              <a:latin typeface="微軟正黑體" pitchFamily="34" charset="-120"/>
              <a:ea typeface="微軟正黑體" pitchFamily="34" charset="-120"/>
            </a:endParaRPr>
          </a:p>
          <a:p>
            <a:endParaRPr kumimoji="0" lang="en-US" altLang="zh-CN" sz="2400" dirty="0">
              <a:solidFill>
                <a:srgbClr val="C00000"/>
              </a:solidFill>
              <a:latin typeface="微軟正黑體" pitchFamily="34" charset="-120"/>
              <a:ea typeface="微軟正黑體" pitchFamily="34" charset="-120"/>
            </a:endParaRPr>
          </a:p>
          <a:p>
            <a:r>
              <a:rPr kumimoji="0" lang="en-US" altLang="zh-CN" sz="2400" dirty="0">
                <a:latin typeface="微軟正黑體" pitchFamily="34" charset="-120"/>
                <a:ea typeface="微軟正黑體" pitchFamily="34" charset="-120"/>
              </a:rPr>
              <a:t>1) </a:t>
            </a:r>
            <a:r>
              <a:rPr kumimoji="0" lang="zh-TW" altLang="en-US" sz="2400" dirty="0" smtClean="0">
                <a:latin typeface="微軟正黑體" pitchFamily="34" charset="-120"/>
                <a:ea typeface="微軟正黑體" pitchFamily="34" charset="-120"/>
              </a:rPr>
              <a:t>现政权走向，历史关键时刻要如何自保之法</a:t>
            </a:r>
            <a:r>
              <a:rPr kumimoji="0" lang="en-US" altLang="zh-TW" sz="2400" dirty="0" smtClean="0">
                <a:latin typeface="微軟正黑體" pitchFamily="34" charset="-120"/>
                <a:ea typeface="微軟正黑體" pitchFamily="34" charset="-120"/>
              </a:rPr>
              <a:t>….</a:t>
            </a:r>
            <a:endParaRPr kumimoji="0" lang="en-US" altLang="zh-CN" sz="2400" dirty="0">
              <a:latin typeface="微軟正黑體" pitchFamily="34" charset="-120"/>
              <a:ea typeface="微軟正黑體" pitchFamily="34" charset="-120"/>
            </a:endParaRPr>
          </a:p>
          <a:p>
            <a:endParaRPr kumimoji="0" lang="en-US" altLang="zh-CN" sz="2400" dirty="0">
              <a:latin typeface="微軟正黑體" pitchFamily="34" charset="-120"/>
              <a:ea typeface="微軟正黑體" pitchFamily="34" charset="-120"/>
            </a:endParaRPr>
          </a:p>
          <a:p>
            <a:r>
              <a:rPr kumimoji="0" lang="en-US" altLang="zh-CN" sz="2400" dirty="0">
                <a:latin typeface="微軟正黑體" pitchFamily="34" charset="-120"/>
                <a:ea typeface="微軟正黑體" pitchFamily="34" charset="-120"/>
              </a:rPr>
              <a:t>2</a:t>
            </a:r>
            <a:r>
              <a:rPr kumimoji="0" lang="en-US" altLang="zh-CN" sz="2400" dirty="0" smtClean="0">
                <a:latin typeface="微軟正黑體" pitchFamily="34" charset="-120"/>
                <a:ea typeface="微軟正黑體" pitchFamily="34" charset="-120"/>
              </a:rPr>
              <a:t>)</a:t>
            </a:r>
            <a:r>
              <a:rPr kumimoji="0" lang="zh-TW" altLang="en-US" sz="2400" dirty="0" smtClean="0">
                <a:latin typeface="微軟正黑體" pitchFamily="34" charset="-120"/>
                <a:ea typeface="微軟正黑體" pitchFamily="34" charset="-120"/>
              </a:rPr>
              <a:t> 现在官员都在传两句话：就是污蔑、迫害法轮功的事情千万不能参与，后果太严重</a:t>
            </a:r>
            <a:r>
              <a:rPr kumimoji="0" lang="en-US" altLang="zh-TW" sz="2400" dirty="0" smtClean="0">
                <a:latin typeface="微軟正黑體" pitchFamily="34" charset="-120"/>
                <a:ea typeface="微軟正黑體" pitchFamily="34" charset="-120"/>
              </a:rPr>
              <a:t>….</a:t>
            </a:r>
            <a:endParaRPr kumimoji="0" lang="en-US" altLang="zh-TW" sz="2400" dirty="0">
              <a:latin typeface="微軟正黑體" pitchFamily="34" charset="-120"/>
              <a:ea typeface="微軟正黑體" pitchFamily="34" charset="-120"/>
            </a:endParaRPr>
          </a:p>
          <a:p>
            <a:endParaRPr kumimoji="0" lang="en-US" altLang="zh-TW" sz="2400" dirty="0">
              <a:latin typeface="微軟正黑體" pitchFamily="34" charset="-120"/>
              <a:ea typeface="微軟正黑體" pitchFamily="34" charset="-120"/>
            </a:endParaRPr>
          </a:p>
        </p:txBody>
      </p:sp>
      <p:sp>
        <p:nvSpPr>
          <p:cNvPr id="35842" name="矩形 2"/>
          <p:cNvSpPr>
            <a:spLocks noChangeArrowheads="1"/>
          </p:cNvSpPr>
          <p:nvPr/>
        </p:nvSpPr>
        <p:spPr bwMode="auto">
          <a:xfrm>
            <a:off x="395288" y="115888"/>
            <a:ext cx="4752975" cy="585787"/>
          </a:xfrm>
          <a:prstGeom prst="rect">
            <a:avLst/>
          </a:prstGeom>
          <a:noFill/>
          <a:ln w="9525">
            <a:noFill/>
            <a:miter lim="800000"/>
            <a:headEnd/>
            <a:tailEnd/>
          </a:ln>
        </p:spPr>
        <p:txBody>
          <a:bodyPr wrap="none">
            <a:spAutoFit/>
          </a:bodyPr>
          <a:lstStyle/>
          <a:p>
            <a:r>
              <a:rPr kumimoji="0" lang="en-US" altLang="zh-TW" sz="3200" b="1" dirty="0">
                <a:latin typeface="微軟正黑體" pitchFamily="34" charset="-120"/>
                <a:ea typeface="微軟正黑體" pitchFamily="34" charset="-120"/>
              </a:rPr>
              <a:t>9-4. </a:t>
            </a:r>
            <a:r>
              <a:rPr kumimoji="0" lang="zh-TW" altLang="en-US" sz="3200" b="1" dirty="0" smtClean="0">
                <a:latin typeface="微軟正黑體" pitchFamily="34" charset="-120"/>
                <a:ea typeface="微軟正黑體" pitchFamily="34" charset="-120"/>
              </a:rPr>
              <a:t>浙江项目媒体切入：</a:t>
            </a:r>
            <a:endParaRPr kumimoji="0" lang="en-US" altLang="zh-TW" sz="3200" b="1" dirty="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1"/>
          <p:cNvSpPr>
            <a:spLocks noChangeArrowheads="1"/>
          </p:cNvSpPr>
          <p:nvPr/>
        </p:nvSpPr>
        <p:spPr bwMode="auto">
          <a:xfrm>
            <a:off x="179388" y="908050"/>
            <a:ext cx="8713787" cy="5324475"/>
          </a:xfrm>
          <a:prstGeom prst="rect">
            <a:avLst/>
          </a:prstGeom>
          <a:noFill/>
          <a:ln w="9525">
            <a:noFill/>
            <a:miter lim="800000"/>
            <a:headEnd/>
            <a:tailEnd/>
          </a:ln>
        </p:spPr>
        <p:txBody>
          <a:bodyPr>
            <a:spAutoFit/>
          </a:bodyPr>
          <a:lstStyle/>
          <a:p>
            <a:r>
              <a:rPr kumimoji="0" lang="zh-TW" altLang="zh-TW" sz="2000" b="1" dirty="0" smtClean="0">
                <a:solidFill>
                  <a:srgbClr val="0070C0"/>
                </a:solidFill>
                <a:latin typeface="微軟正黑體" pitchFamily="34" charset="-120"/>
                <a:ea typeface="微軟正黑體" pitchFamily="34" charset="-120"/>
              </a:rPr>
              <a:t>许多媒体人更成为中共的牺牲品，因为</a:t>
            </a:r>
            <a:r>
              <a:rPr kumimoji="0" lang="zh-TW" altLang="en-US" sz="2000" b="1" dirty="0" smtClean="0">
                <a:solidFill>
                  <a:srgbClr val="0070C0"/>
                </a:solidFill>
                <a:latin typeface="微軟正黑體" pitchFamily="34" charset="-120"/>
                <a:ea typeface="微軟正黑體" pitchFamily="34" charset="-120"/>
              </a:rPr>
              <a:t>污蔑</a:t>
            </a:r>
            <a:r>
              <a:rPr kumimoji="0" lang="zh-TW" altLang="zh-TW" sz="2000" b="1" dirty="0" smtClean="0">
                <a:solidFill>
                  <a:srgbClr val="0070C0"/>
                </a:solidFill>
                <a:latin typeface="微軟正黑體" pitchFamily="34" charset="-120"/>
                <a:ea typeface="微軟正黑體" pitchFamily="34" charset="-120"/>
              </a:rPr>
              <a:t>佛法而遭到恶报。</a:t>
            </a:r>
          </a:p>
          <a:p>
            <a:r>
              <a:rPr kumimoji="0" lang="en-US" altLang="zh-TW" sz="2000" dirty="0">
                <a:latin typeface="微軟正黑體" pitchFamily="34" charset="-120"/>
                <a:ea typeface="微軟正黑體" pitchFamily="34" charset="-120"/>
              </a:rPr>
              <a:t> </a:t>
            </a:r>
            <a:endParaRPr kumimoji="0" lang="zh-TW" altLang="zh-TW" sz="2000" dirty="0">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1</a:t>
            </a:r>
            <a:r>
              <a:rPr kumimoji="0" lang="en-US" altLang="zh-TW" sz="2000" dirty="0" smtClean="0">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央视副台长</a:t>
            </a:r>
            <a:r>
              <a:rPr kumimoji="0" lang="zh-TW" altLang="zh-TW" sz="2000" b="1" dirty="0" smtClean="0">
                <a:solidFill>
                  <a:srgbClr val="0070C0"/>
                </a:solidFill>
                <a:latin typeface="微軟正黑體" pitchFamily="34" charset="-120"/>
                <a:ea typeface="微軟正黑體" pitchFamily="34" charset="-120"/>
              </a:rPr>
              <a:t>李东生</a:t>
            </a:r>
            <a:r>
              <a:rPr kumimoji="0" lang="zh-TW" altLang="zh-TW" sz="2000" dirty="0" smtClean="0">
                <a:latin typeface="微軟正黑體" pitchFamily="34" charset="-120"/>
                <a:ea typeface="微軟正黑體" pitchFamily="34" charset="-120"/>
              </a:rPr>
              <a:t>，监制天安门自焚假新闻，于</a:t>
            </a:r>
            <a:r>
              <a:rPr kumimoji="0" lang="en-US" altLang="zh-TW" sz="2000" dirty="0" smtClean="0">
                <a:latin typeface="微軟正黑體" pitchFamily="34" charset="-120"/>
                <a:ea typeface="微軟正黑體" pitchFamily="34" charset="-120"/>
              </a:rPr>
              <a:t>2013</a:t>
            </a:r>
            <a:r>
              <a:rPr kumimoji="0" lang="zh-TW" altLang="zh-TW" sz="2000" dirty="0" smtClean="0">
                <a:latin typeface="微軟正黑體" pitchFamily="34" charset="-120"/>
                <a:ea typeface="微軟正黑體" pitchFamily="34" charset="-120"/>
              </a:rPr>
              <a:t>年底</a:t>
            </a:r>
            <a:r>
              <a:rPr kumimoji="0" lang="zh-TW" altLang="zh-TW" sz="2000" b="1" dirty="0" smtClean="0">
                <a:solidFill>
                  <a:srgbClr val="C00000"/>
                </a:solidFill>
                <a:latin typeface="微軟正黑體" pitchFamily="34" charset="-120"/>
                <a:ea typeface="微軟正黑體" pitchFamily="34" charset="-120"/>
              </a:rPr>
              <a:t>落马</a:t>
            </a:r>
            <a:r>
              <a:rPr kumimoji="0" lang="zh-TW" altLang="zh-TW" sz="2000" dirty="0" smtClean="0">
                <a:latin typeface="微軟正黑體" pitchFamily="34" charset="-120"/>
                <a:ea typeface="微軟正黑體" pitchFamily="34" charset="-120"/>
              </a:rPr>
              <a:t>，</a:t>
            </a:r>
            <a:r>
              <a:rPr kumimoji="0" lang="zh-TW" altLang="zh-TW" sz="2000" dirty="0">
                <a:latin typeface="微軟正黑體" pitchFamily="34" charset="-120"/>
                <a:ea typeface="微軟正黑體" pitchFamily="34" charset="-120"/>
              </a:rPr>
              <a:t>判刑</a:t>
            </a:r>
            <a:r>
              <a:rPr kumimoji="0" lang="en-US" altLang="zh-TW" sz="2000" dirty="0">
                <a:latin typeface="微軟正黑體" pitchFamily="34" charset="-120"/>
                <a:ea typeface="微軟正黑體" pitchFamily="34" charset="-120"/>
              </a:rPr>
              <a:t>15</a:t>
            </a:r>
            <a:r>
              <a:rPr kumimoji="0" lang="zh-TW" altLang="zh-TW" sz="2000" dirty="0">
                <a:latin typeface="微軟正黑體" pitchFamily="34" charset="-120"/>
                <a:ea typeface="微軟正黑體" pitchFamily="34" charset="-120"/>
              </a:rPr>
              <a:t>年。</a:t>
            </a:r>
          </a:p>
          <a:p>
            <a:r>
              <a:rPr kumimoji="0" lang="en-US" altLang="zh-TW" sz="2000" dirty="0">
                <a:latin typeface="微軟正黑體" pitchFamily="34" charset="-120"/>
                <a:ea typeface="微軟正黑體" pitchFamily="34" charset="-120"/>
              </a:rPr>
              <a:t> </a:t>
            </a:r>
            <a:endParaRPr kumimoji="0" lang="zh-TW" altLang="zh-TW" sz="2000" dirty="0">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2</a:t>
            </a:r>
            <a:r>
              <a:rPr kumimoji="0" lang="en-US" altLang="zh-TW" sz="2000" dirty="0" smtClean="0">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天安门自焚假案制片人</a:t>
            </a:r>
            <a:r>
              <a:rPr kumimoji="0" lang="zh-TW" altLang="zh-TW" sz="2000" b="1" dirty="0" smtClean="0">
                <a:solidFill>
                  <a:srgbClr val="0070C0"/>
                </a:solidFill>
                <a:latin typeface="微軟正黑體" pitchFamily="34" charset="-120"/>
                <a:ea typeface="微軟正黑體" pitchFamily="34" charset="-120"/>
              </a:rPr>
              <a:t>陈虻</a:t>
            </a:r>
            <a:r>
              <a:rPr kumimoji="0" lang="zh-TW" altLang="zh-TW" sz="2000" dirty="0">
                <a:latin typeface="微軟正黑體" pitchFamily="34" charset="-120"/>
                <a:ea typeface="微軟正黑體" pitchFamily="34" charset="-120"/>
              </a:rPr>
              <a:t>，</a:t>
            </a:r>
            <a:r>
              <a:rPr kumimoji="0" lang="en-US" altLang="zh-TW" sz="2000" dirty="0">
                <a:latin typeface="微軟正黑體" pitchFamily="34" charset="-120"/>
                <a:ea typeface="微軟正黑體" pitchFamily="34" charset="-120"/>
              </a:rPr>
              <a:t>2008</a:t>
            </a:r>
            <a:r>
              <a:rPr kumimoji="0" lang="zh-TW" altLang="zh-TW" sz="2000" dirty="0">
                <a:latin typeface="微軟正黑體" pitchFamily="34" charset="-120"/>
                <a:ea typeface="微軟正黑體" pitchFamily="34" charset="-120"/>
              </a:rPr>
              <a:t>年</a:t>
            </a:r>
            <a:r>
              <a:rPr kumimoji="0" lang="en-US" altLang="zh-TW" sz="2000" dirty="0">
                <a:latin typeface="微軟正黑體" pitchFamily="34" charset="-120"/>
                <a:ea typeface="微軟正黑體" pitchFamily="34" charset="-120"/>
              </a:rPr>
              <a:t>12</a:t>
            </a:r>
            <a:r>
              <a:rPr kumimoji="0" lang="zh-TW" altLang="zh-TW" sz="2000" dirty="0">
                <a:latin typeface="微軟正黑體" pitchFamily="34" charset="-120"/>
                <a:ea typeface="微軟正黑體" pitchFamily="34" charset="-120"/>
              </a:rPr>
              <a:t>月</a:t>
            </a:r>
            <a:r>
              <a:rPr kumimoji="0" lang="en-US" altLang="zh-TW" sz="2000" dirty="0" smtClean="0">
                <a:latin typeface="微軟正黑體" pitchFamily="34" charset="-120"/>
                <a:ea typeface="微軟正黑體" pitchFamily="34" charset="-120"/>
              </a:rPr>
              <a:t>23</a:t>
            </a:r>
            <a:r>
              <a:rPr kumimoji="0" lang="zh-TW" altLang="zh-TW" sz="2000" dirty="0" smtClean="0">
                <a:latin typeface="微軟正黑體" pitchFamily="34" charset="-120"/>
                <a:ea typeface="微軟正黑體" pitchFamily="34" charset="-120"/>
              </a:rPr>
              <a:t>日，死于</a:t>
            </a:r>
            <a:r>
              <a:rPr kumimoji="0" lang="zh-TW" altLang="zh-TW" sz="2000" b="1" dirty="0" smtClean="0">
                <a:solidFill>
                  <a:srgbClr val="C00000"/>
                </a:solidFill>
                <a:latin typeface="微軟正黑體" pitchFamily="34" charset="-120"/>
                <a:ea typeface="微軟正黑體" pitchFamily="34" charset="-120"/>
              </a:rPr>
              <a:t>胃癌</a:t>
            </a:r>
            <a:r>
              <a:rPr kumimoji="0" lang="zh-TW" altLang="zh-TW" sz="2000" dirty="0" smtClean="0">
                <a:latin typeface="微軟正黑體" pitchFamily="34" charset="-120"/>
                <a:ea typeface="微軟正黑體" pitchFamily="34" charset="-120"/>
              </a:rPr>
              <a:t>，年仅</a:t>
            </a:r>
            <a:r>
              <a:rPr kumimoji="0" lang="en-US" altLang="zh-TW" sz="2000" dirty="0" smtClean="0">
                <a:latin typeface="微軟正黑體" pitchFamily="34" charset="-120"/>
                <a:ea typeface="微軟正黑體" pitchFamily="34" charset="-120"/>
              </a:rPr>
              <a:t>47</a:t>
            </a:r>
            <a:r>
              <a:rPr kumimoji="0" lang="zh-TW" altLang="zh-TW" sz="2000" dirty="0" smtClean="0">
                <a:latin typeface="微軟正黑體" pitchFamily="34" charset="-120"/>
                <a:ea typeface="微軟正黑體" pitchFamily="34" charset="-120"/>
              </a:rPr>
              <a:t>岁。</a:t>
            </a:r>
          </a:p>
          <a:p>
            <a:r>
              <a:rPr kumimoji="0" lang="en-US" altLang="zh-TW" sz="2000" dirty="0" smtClean="0">
                <a:latin typeface="微軟正黑體" pitchFamily="34" charset="-120"/>
                <a:ea typeface="微軟正黑體" pitchFamily="34" charset="-120"/>
              </a:rPr>
              <a:t> </a:t>
            </a:r>
            <a:endParaRPr kumimoji="0" lang="zh-TW" altLang="zh-TW" sz="2000" dirty="0">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3</a:t>
            </a:r>
            <a:r>
              <a:rPr kumimoji="0" lang="en-US" altLang="zh-TW" sz="2000" dirty="0" smtClean="0">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央视主播</a:t>
            </a:r>
            <a:r>
              <a:rPr kumimoji="0" lang="zh-TW" altLang="zh-TW" sz="2000" b="1" dirty="0" smtClean="0">
                <a:solidFill>
                  <a:srgbClr val="0070C0"/>
                </a:solidFill>
                <a:latin typeface="微軟正黑體" pitchFamily="34" charset="-120"/>
                <a:ea typeface="微軟正黑體" pitchFamily="34" charset="-120"/>
              </a:rPr>
              <a:t>罗京</a:t>
            </a:r>
            <a:r>
              <a:rPr kumimoji="0" lang="zh-TW" altLang="zh-TW" sz="2000" dirty="0" smtClean="0">
                <a:latin typeface="微軟正黑體" pitchFamily="34" charset="-120"/>
                <a:ea typeface="微軟正黑體" pitchFamily="34" charset="-120"/>
              </a:rPr>
              <a:t>，播报大量诬蔑法轮功的假新闻，</a:t>
            </a:r>
            <a:r>
              <a:rPr kumimoji="0" lang="en-US" altLang="zh-TW" sz="2000" dirty="0" smtClean="0">
                <a:latin typeface="微軟正黑體" pitchFamily="34" charset="-120"/>
                <a:ea typeface="微軟正黑體" pitchFamily="34" charset="-120"/>
              </a:rPr>
              <a:t>2009</a:t>
            </a:r>
            <a:r>
              <a:rPr kumimoji="0" lang="zh-TW" altLang="zh-TW" sz="2000" dirty="0">
                <a:latin typeface="微軟正黑體" pitchFamily="34" charset="-120"/>
                <a:ea typeface="微軟正黑體" pitchFamily="34" charset="-120"/>
              </a:rPr>
              <a:t>年</a:t>
            </a:r>
            <a:r>
              <a:rPr kumimoji="0" lang="en-US" altLang="zh-TW" sz="2000" dirty="0">
                <a:latin typeface="微軟正黑體" pitchFamily="34" charset="-120"/>
                <a:ea typeface="微軟正黑體" pitchFamily="34" charset="-120"/>
              </a:rPr>
              <a:t>6</a:t>
            </a:r>
            <a:r>
              <a:rPr kumimoji="0" lang="zh-TW" altLang="zh-TW" sz="2000" dirty="0">
                <a:latin typeface="微軟正黑體" pitchFamily="34" charset="-120"/>
                <a:ea typeface="微軟正黑體" pitchFamily="34" charset="-120"/>
              </a:rPr>
              <a:t>月</a:t>
            </a:r>
            <a:r>
              <a:rPr kumimoji="0" lang="en-US" altLang="zh-TW" sz="2000" dirty="0" smtClean="0">
                <a:latin typeface="微軟正黑體" pitchFamily="34" charset="-120"/>
                <a:ea typeface="微軟正黑體" pitchFamily="34" charset="-120"/>
              </a:rPr>
              <a:t>5</a:t>
            </a:r>
            <a:r>
              <a:rPr kumimoji="0" lang="zh-TW" altLang="zh-TW" sz="2000" dirty="0" smtClean="0">
                <a:latin typeface="微軟正黑體" pitchFamily="34" charset="-120"/>
                <a:ea typeface="微軟正黑體" pitchFamily="34" charset="-120"/>
              </a:rPr>
              <a:t>日，死于</a:t>
            </a:r>
            <a:r>
              <a:rPr kumimoji="0" lang="zh-TW" altLang="zh-TW" sz="2000" b="1" dirty="0" smtClean="0">
                <a:solidFill>
                  <a:srgbClr val="C00000"/>
                </a:solidFill>
                <a:latin typeface="微軟正黑體" pitchFamily="34" charset="-120"/>
                <a:ea typeface="微軟正黑體" pitchFamily="34" charset="-120"/>
              </a:rPr>
              <a:t>淋巴癌扩散</a:t>
            </a:r>
            <a:r>
              <a:rPr kumimoji="0" lang="zh-TW" altLang="zh-TW" sz="2000" dirty="0" smtClean="0">
                <a:latin typeface="微軟正黑體" pitchFamily="34" charset="-120"/>
                <a:ea typeface="微軟正黑體" pitchFamily="34" charset="-120"/>
              </a:rPr>
              <a:t>，年仅</a:t>
            </a:r>
            <a:r>
              <a:rPr kumimoji="0" lang="en-US" altLang="zh-TW" sz="2000" dirty="0" smtClean="0">
                <a:latin typeface="微軟正黑體" pitchFamily="34" charset="-120"/>
                <a:ea typeface="微軟正黑體" pitchFamily="34" charset="-120"/>
              </a:rPr>
              <a:t>48</a:t>
            </a:r>
            <a:r>
              <a:rPr kumimoji="0" lang="zh-TW" altLang="zh-TW" sz="2000" dirty="0" smtClean="0">
                <a:latin typeface="微軟正黑體" pitchFamily="34" charset="-120"/>
                <a:ea typeface="微軟正黑體" pitchFamily="34" charset="-120"/>
              </a:rPr>
              <a:t>岁。</a:t>
            </a:r>
          </a:p>
          <a:p>
            <a:r>
              <a:rPr kumimoji="0" lang="en-US" altLang="zh-TW" sz="2000" dirty="0" smtClean="0">
                <a:latin typeface="微軟正黑體" pitchFamily="34" charset="-120"/>
                <a:ea typeface="微軟正黑體" pitchFamily="34" charset="-120"/>
              </a:rPr>
              <a:t> </a:t>
            </a:r>
            <a:endParaRPr kumimoji="0" lang="zh-TW" altLang="zh-TW" sz="2000" dirty="0">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4</a:t>
            </a:r>
            <a:r>
              <a:rPr kumimoji="0" lang="en-US" altLang="zh-TW" sz="2000" dirty="0" smtClean="0">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央视主播</a:t>
            </a:r>
            <a:r>
              <a:rPr kumimoji="0" lang="zh-TW" altLang="zh-TW" sz="2000" b="1" dirty="0" smtClean="0">
                <a:solidFill>
                  <a:srgbClr val="0070C0"/>
                </a:solidFill>
                <a:latin typeface="微軟正黑體" pitchFamily="34" charset="-120"/>
                <a:ea typeface="微軟正黑體" pitchFamily="34" charset="-120"/>
              </a:rPr>
              <a:t>方静</a:t>
            </a:r>
            <a:r>
              <a:rPr kumimoji="0" lang="zh-TW" altLang="zh-TW" sz="2000" dirty="0" smtClean="0">
                <a:latin typeface="微軟正黑體" pitchFamily="34" charset="-120"/>
                <a:ea typeface="微軟正黑體" pitchFamily="34" charset="-120"/>
              </a:rPr>
              <a:t>，自焚假案发生</a:t>
            </a:r>
            <a:r>
              <a:rPr kumimoji="0" lang="en-US" altLang="zh-TW" sz="2000" dirty="0" smtClean="0">
                <a:latin typeface="微軟正黑體" pitchFamily="34" charset="-120"/>
                <a:ea typeface="微軟正黑體" pitchFamily="34" charset="-120"/>
              </a:rPr>
              <a:t>4</a:t>
            </a:r>
            <a:r>
              <a:rPr kumimoji="0" lang="zh-TW" altLang="zh-TW" sz="2000" dirty="0" smtClean="0">
                <a:latin typeface="微軟正黑體" pitchFamily="34" charset="-120"/>
                <a:ea typeface="微軟正黑體" pitchFamily="34" charset="-120"/>
              </a:rPr>
              <a:t>年后仍播报污蔑法轮功的谎言。</a:t>
            </a:r>
            <a:r>
              <a:rPr kumimoji="0" lang="en-US" altLang="zh-TW" sz="2000" dirty="0" smtClean="0">
                <a:latin typeface="微軟正黑體" pitchFamily="34" charset="-120"/>
                <a:ea typeface="微軟正黑體" pitchFamily="34" charset="-120"/>
              </a:rPr>
              <a:t>2015</a:t>
            </a:r>
            <a:r>
              <a:rPr kumimoji="0" lang="zh-TW" altLang="zh-TW" sz="2000" dirty="0">
                <a:latin typeface="微軟正黑體" pitchFamily="34" charset="-120"/>
                <a:ea typeface="微軟正黑體" pitchFamily="34" charset="-120"/>
              </a:rPr>
              <a:t>年</a:t>
            </a:r>
            <a:r>
              <a:rPr kumimoji="0" lang="en-US" altLang="zh-TW" sz="2000" dirty="0">
                <a:latin typeface="微軟正黑體" pitchFamily="34" charset="-120"/>
                <a:ea typeface="微軟正黑體" pitchFamily="34" charset="-120"/>
              </a:rPr>
              <a:t>11</a:t>
            </a:r>
            <a:r>
              <a:rPr kumimoji="0" lang="zh-TW" altLang="zh-TW" sz="2000" dirty="0">
                <a:latin typeface="微軟正黑體" pitchFamily="34" charset="-120"/>
                <a:ea typeface="微軟正黑體" pitchFamily="34" charset="-120"/>
              </a:rPr>
              <a:t>月</a:t>
            </a:r>
            <a:r>
              <a:rPr kumimoji="0" lang="en-US" altLang="zh-TW" sz="2000" dirty="0" smtClean="0">
                <a:latin typeface="微軟正黑體" pitchFamily="34" charset="-120"/>
                <a:ea typeface="微軟正黑體" pitchFamily="34" charset="-120"/>
              </a:rPr>
              <a:t>18</a:t>
            </a:r>
            <a:r>
              <a:rPr kumimoji="0" lang="zh-TW" altLang="zh-TW" sz="2000" dirty="0" smtClean="0">
                <a:latin typeface="微軟正黑體" pitchFamily="34" charset="-120"/>
                <a:ea typeface="微軟正黑體" pitchFamily="34" charset="-120"/>
              </a:rPr>
              <a:t>日死于</a:t>
            </a:r>
            <a:r>
              <a:rPr kumimoji="0" lang="zh-TW" altLang="zh-TW" sz="2000" b="1" dirty="0" smtClean="0">
                <a:solidFill>
                  <a:srgbClr val="C00000"/>
                </a:solidFill>
                <a:latin typeface="微軟正黑體" pitchFamily="34" charset="-120"/>
                <a:ea typeface="微軟正黑體" pitchFamily="34" charset="-120"/>
              </a:rPr>
              <a:t>癌症</a:t>
            </a:r>
            <a:r>
              <a:rPr kumimoji="0" lang="zh-TW" altLang="zh-TW" sz="2000" dirty="0" smtClean="0">
                <a:latin typeface="微軟正黑體" pitchFamily="34" charset="-120"/>
                <a:ea typeface="微軟正黑體" pitchFamily="34" charset="-120"/>
              </a:rPr>
              <a:t>，年仅</a:t>
            </a:r>
            <a:r>
              <a:rPr kumimoji="0" lang="en-US" altLang="zh-TW" sz="2000" dirty="0" smtClean="0">
                <a:latin typeface="微軟正黑體" pitchFamily="34" charset="-120"/>
                <a:ea typeface="微軟正黑體" pitchFamily="34" charset="-120"/>
              </a:rPr>
              <a:t>44</a:t>
            </a:r>
            <a:r>
              <a:rPr kumimoji="0" lang="zh-TW" altLang="zh-TW" sz="2000" dirty="0" smtClean="0">
                <a:latin typeface="微軟正黑體" pitchFamily="34" charset="-120"/>
                <a:ea typeface="微軟正黑體" pitchFamily="34" charset="-120"/>
              </a:rPr>
              <a:t>岁。</a:t>
            </a:r>
            <a:endParaRPr kumimoji="0" lang="en-US" altLang="zh-TW" sz="2000" dirty="0">
              <a:latin typeface="微軟正黑體" pitchFamily="34" charset="-120"/>
              <a:ea typeface="微軟正黑體" pitchFamily="34" charset="-120"/>
            </a:endParaRPr>
          </a:p>
          <a:p>
            <a:endParaRPr kumimoji="0" lang="en-US" altLang="zh-TW" sz="2000" dirty="0">
              <a:latin typeface="微軟正黑體" pitchFamily="34" charset="-120"/>
              <a:ea typeface="微軟正黑體" pitchFamily="34" charset="-120"/>
            </a:endParaRPr>
          </a:p>
          <a:p>
            <a:r>
              <a:rPr kumimoji="0" lang="en-US" altLang="zh-TW" sz="2000" dirty="0">
                <a:latin typeface="微軟正黑體" pitchFamily="34" charset="-120"/>
                <a:ea typeface="微軟正黑體" pitchFamily="34" charset="-120"/>
              </a:rPr>
              <a:t>5) </a:t>
            </a:r>
            <a:r>
              <a:rPr kumimoji="0" lang="zh-TW" altLang="zh-TW" sz="2000" dirty="0" smtClean="0">
                <a:latin typeface="微軟正黑體" pitchFamily="34" charset="-120"/>
                <a:ea typeface="微軟正黑體" pitchFamily="34" charset="-120"/>
              </a:rPr>
              <a:t>央视“焦点访谈”节目一名叫</a:t>
            </a:r>
            <a:r>
              <a:rPr kumimoji="0" lang="zh-TW" altLang="zh-TW" sz="2000" b="1" dirty="0" smtClean="0">
                <a:solidFill>
                  <a:srgbClr val="0070C0"/>
                </a:solidFill>
                <a:latin typeface="微軟正黑體" pitchFamily="34" charset="-120"/>
                <a:ea typeface="微軟正黑體" pitchFamily="34" charset="-120"/>
              </a:rPr>
              <a:t>李玉强</a:t>
            </a:r>
            <a:r>
              <a:rPr kumimoji="0" lang="zh-TW" altLang="zh-TW" sz="2000" dirty="0" smtClean="0">
                <a:latin typeface="微軟正黑體" pitchFamily="34" charset="-120"/>
                <a:ea typeface="微軟正黑體" pitchFamily="34" charset="-120"/>
              </a:rPr>
              <a:t>的女性记者</a:t>
            </a:r>
            <a:r>
              <a:rPr kumimoji="0" lang="zh-TW" altLang="en-US" sz="2000" dirty="0" smtClean="0">
                <a:latin typeface="微軟正黑體" pitchFamily="34" charset="-120"/>
                <a:ea typeface="微軟正黑體" pitchFamily="34" charset="-120"/>
              </a:rPr>
              <a:t>，</a:t>
            </a:r>
            <a:r>
              <a:rPr kumimoji="0" lang="zh-TW" altLang="en-US" sz="2000" dirty="0">
                <a:latin typeface="微軟正黑體" pitchFamily="34" charset="-120"/>
                <a:ea typeface="微軟正黑體" pitchFamily="34" charset="-120"/>
              </a:rPr>
              <a:t>被海外</a:t>
            </a:r>
            <a:r>
              <a:rPr kumimoji="0" lang="zh-TW" altLang="zh-TW" sz="2000" dirty="0" smtClean="0">
                <a:latin typeface="微軟正黑體" pitchFamily="34" charset="-120"/>
                <a:ea typeface="微軟正黑體" pitchFamily="34" charset="-120"/>
              </a:rPr>
              <a:t>追查</a:t>
            </a:r>
            <a:r>
              <a:rPr kumimoji="0" lang="zh-TW" altLang="en-US" sz="2000" dirty="0" smtClean="0">
                <a:latin typeface="微軟正黑體" pitchFamily="34" charset="-120"/>
                <a:ea typeface="微軟正黑體" pitchFamily="34" charset="-120"/>
              </a:rPr>
              <a:t>迫害法轮功</a:t>
            </a:r>
            <a:r>
              <a:rPr kumimoji="0" lang="zh-TW" altLang="zh-TW" sz="2000" b="1" dirty="0" smtClean="0">
                <a:solidFill>
                  <a:srgbClr val="C00000"/>
                </a:solidFill>
                <a:latin typeface="微軟正黑體" pitchFamily="34" charset="-120"/>
                <a:ea typeface="微軟正黑體" pitchFamily="34" charset="-120"/>
              </a:rPr>
              <a:t>国际</a:t>
            </a:r>
            <a:r>
              <a:rPr kumimoji="0" lang="zh-TW" altLang="en-US" sz="2000" b="1" dirty="0" smtClean="0">
                <a:solidFill>
                  <a:srgbClr val="C00000"/>
                </a:solidFill>
                <a:latin typeface="微軟正黑體" pitchFamily="34" charset="-120"/>
                <a:ea typeface="微軟正黑體" pitchFamily="34" charset="-120"/>
              </a:rPr>
              <a:t>组织立案</a:t>
            </a:r>
            <a:r>
              <a:rPr kumimoji="0" lang="zh-TW" altLang="en-US" sz="2000" b="1" dirty="0">
                <a:solidFill>
                  <a:srgbClr val="C00000"/>
                </a:solidFill>
                <a:latin typeface="微軟正黑體" pitchFamily="34" charset="-120"/>
                <a:ea typeface="微軟正黑體" pitchFamily="34" charset="-120"/>
              </a:rPr>
              <a:t>追查</a:t>
            </a:r>
            <a:r>
              <a:rPr kumimoji="0" lang="zh-TW" altLang="en-US" sz="2000" b="1" dirty="0" smtClean="0">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焦点访谈所有诽谤法轮功的节目，包括“天安门自焚案系列节目”、“王博采访”、“浙江乞丐案”等，从现场采访到编辑都出自这名女记者李玉强之手。</a:t>
            </a:r>
          </a:p>
          <a:p>
            <a:endParaRPr kumimoji="0" lang="zh-TW" altLang="zh-TW" sz="2000" dirty="0">
              <a:latin typeface="微軟正黑體" pitchFamily="34" charset="-120"/>
              <a:ea typeface="微軟正黑體" pitchFamily="34" charset="-120"/>
            </a:endParaRPr>
          </a:p>
        </p:txBody>
      </p:sp>
      <p:sp>
        <p:nvSpPr>
          <p:cNvPr id="36866" name="矩形 2"/>
          <p:cNvSpPr>
            <a:spLocks noChangeArrowheads="1"/>
          </p:cNvSpPr>
          <p:nvPr/>
        </p:nvSpPr>
        <p:spPr bwMode="auto">
          <a:xfrm>
            <a:off x="395288" y="115888"/>
            <a:ext cx="5573712" cy="585787"/>
          </a:xfrm>
          <a:prstGeom prst="rect">
            <a:avLst/>
          </a:prstGeom>
          <a:noFill/>
          <a:ln w="9525">
            <a:noFill/>
            <a:miter lim="800000"/>
            <a:headEnd/>
            <a:tailEnd/>
          </a:ln>
        </p:spPr>
        <p:txBody>
          <a:bodyPr wrap="none">
            <a:spAutoFit/>
          </a:bodyPr>
          <a:lstStyle/>
          <a:p>
            <a:r>
              <a:rPr kumimoji="0" lang="en-US" altLang="zh-TW" sz="3200" b="1" dirty="0">
                <a:latin typeface="微軟正黑體" pitchFamily="34" charset="-120"/>
                <a:ea typeface="微軟正黑體" pitchFamily="34" charset="-120"/>
              </a:rPr>
              <a:t>9-5. </a:t>
            </a:r>
            <a:r>
              <a:rPr kumimoji="0" lang="zh-TW" altLang="en-US" sz="3200" b="1" dirty="0" smtClean="0">
                <a:latin typeface="微軟正黑體" pitchFamily="34" charset="-120"/>
                <a:ea typeface="微軟正黑體" pitchFamily="34" charset="-120"/>
              </a:rPr>
              <a:t>污蔑佛法，断送大好前程</a:t>
            </a:r>
            <a:endParaRPr kumimoji="0" lang="en-US" altLang="zh-TW" sz="3200" b="1" dirty="0">
              <a:latin typeface="微軟正黑體" pitchFamily="34" charset="-120"/>
              <a:ea typeface="微軟正黑體"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9713" y="1098550"/>
            <a:ext cx="8772525" cy="1855788"/>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dirty="0" smtClean="0">
                <a:latin typeface="微軟正黑體" panose="020B0604030504040204" pitchFamily="34" charset="-120"/>
                <a:ea typeface="微軟正黑體" panose="020B0604030504040204" pitchFamily="34" charset="-120"/>
              </a:rPr>
              <a:t>您知道吗？</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杭州</a:t>
            </a:r>
            <a:r>
              <a:rPr kumimoji="0" lang="zh-CN" altLang="zh-TW" sz="2000" b="1" dirty="0" smtClean="0">
                <a:solidFill>
                  <a:srgbClr val="C00000"/>
                </a:solidFill>
                <a:latin typeface="微軟正黑體" panose="020B0604030504040204" pitchFamily="34" charset="-120"/>
                <a:ea typeface="微軟正黑體" panose="020B0604030504040204" pitchFamily="34" charset="-120"/>
              </a:rPr>
              <a:t>市</a:t>
            </a:r>
            <a:r>
              <a:rPr kumimoji="0" lang="zh-CN" altLang="zh-TW" sz="2000" dirty="0" smtClean="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zh-TW" sz="2000" dirty="0" smtClean="0">
                <a:latin typeface="微軟正黑體" panose="020B0604030504040204" pitchFamily="34" charset="-120"/>
                <a:ea typeface="微軟正黑體" panose="020B0604030504040204" pitchFamily="34" charset="-120"/>
              </a:rPr>
              <a:t>杭州市政法委书记</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杨戌标</a:t>
            </a:r>
            <a:r>
              <a:rPr kumimoji="0" lang="en-US" altLang="zh-TW" sz="2000" b="1" dirty="0" smtClean="0">
                <a:solidFill>
                  <a:srgbClr val="7030A0"/>
                </a:solidFill>
                <a:latin typeface="微軟正黑體" panose="020B0604030504040204" pitchFamily="34" charset="-120"/>
                <a:ea typeface="微軟正黑體" panose="020B0604030504040204" pitchFamily="34" charset="-120"/>
              </a:rPr>
              <a:t>(</a:t>
            </a:r>
            <a:r>
              <a:rPr kumimoji="0" lang="zh-TW" altLang="zh-TW" sz="2000" b="1" dirty="0" smtClean="0">
                <a:solidFill>
                  <a:srgbClr val="7030A0"/>
                </a:solidFill>
                <a:latin typeface="微軟正黑體" panose="020B0604030504040204" pitchFamily="34" charset="-120"/>
                <a:ea typeface="微軟正黑體" panose="020B0604030504040204" pitchFamily="34" charset="-120"/>
              </a:rPr>
              <a:t>戌</a:t>
            </a:r>
            <a:r>
              <a:rPr kumimoji="0" lang="zh-TW" altLang="en-US" sz="2000" b="1" dirty="0" smtClean="0">
                <a:solidFill>
                  <a:srgbClr val="7030A0"/>
                </a:solidFill>
                <a:latin typeface="微軟正黑體" panose="020B0604030504040204" pitchFamily="34" charset="-120"/>
                <a:ea typeface="微軟正黑體" panose="020B0604030504040204" pitchFamily="34" charset="-120"/>
              </a:rPr>
              <a:t>，读音同需，一声</a:t>
            </a:r>
            <a:r>
              <a:rPr kumimoji="0" lang="en-US" altLang="zh-TW" sz="2000" b="1" dirty="0" smtClean="0">
                <a:solidFill>
                  <a:srgbClr val="7030A0"/>
                </a:solidFill>
                <a:latin typeface="微軟正黑體" panose="020B0604030504040204" pitchFamily="34" charset="-120"/>
                <a:ea typeface="微軟正黑體" panose="020B0604030504040204" pitchFamily="34" charset="-120"/>
              </a:rPr>
              <a:t>)</a:t>
            </a:r>
            <a:r>
              <a:rPr kumimoji="0" lang="zh-TW" altLang="zh-TW" sz="2000" dirty="0" smtClean="0">
                <a:latin typeface="微軟正黑體" panose="020B0604030504040204" pitchFamily="34" charset="-120"/>
                <a:ea typeface="微軟正黑體" panose="020B0604030504040204" pitchFamily="34" charset="-120"/>
              </a:rPr>
              <a:t>，政法委副书记</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陈健</a:t>
            </a:r>
            <a:r>
              <a:rPr kumimoji="0" lang="zh-TW" altLang="zh-TW" sz="2000" dirty="0">
                <a:latin typeface="微軟正黑體" panose="020B0604030504040204" pitchFamily="34" charset="-120"/>
                <a:ea typeface="微軟正黑體" panose="020B0604030504040204" pitchFamily="34" charset="-120"/>
              </a:rPr>
              <a:t>，</a:t>
            </a:r>
          </a:p>
          <a:p>
            <a:pPr fontAlgn="auto">
              <a:spcBef>
                <a:spcPts val="0"/>
              </a:spcBef>
              <a:spcAft>
                <a:spcPts val="0"/>
              </a:spcAft>
              <a:defRPr/>
            </a:pPr>
            <a:r>
              <a:rPr kumimoji="0" lang="zh-TW" altLang="zh-TW" sz="2000" dirty="0" smtClean="0">
                <a:latin typeface="微軟正黑體" panose="020B0604030504040204" pitchFamily="34" charset="-120"/>
                <a:ea typeface="微軟正黑體" panose="020B0604030504040204" pitchFamily="34" charset="-120"/>
              </a:rPr>
              <a:t>杭州市市综治办主任</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裘</a:t>
            </a:r>
            <a:r>
              <a:rPr kumimoji="0" lang="zh-TW" altLang="zh-TW" sz="2000" b="1" dirty="0">
                <a:solidFill>
                  <a:srgbClr val="0070C0"/>
                </a:solidFill>
                <a:latin typeface="微軟正黑體" panose="020B0604030504040204" pitchFamily="34" charset="-120"/>
                <a:ea typeface="微軟正黑體" panose="020B0604030504040204" pitchFamily="34" charset="-120"/>
              </a:rPr>
              <a:t>建平</a:t>
            </a:r>
            <a:r>
              <a:rPr kumimoji="0" lang="en-US" altLang="zh-TW" sz="2000" b="1" dirty="0">
                <a:solidFill>
                  <a:srgbClr val="7030A0"/>
                </a:solidFill>
                <a:latin typeface="微軟正黑體" panose="020B0604030504040204" pitchFamily="34" charset="-120"/>
                <a:ea typeface="微軟正黑體" panose="020B0604030504040204" pitchFamily="34" charset="-120"/>
              </a:rPr>
              <a:t>(</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裘</a:t>
            </a:r>
            <a:r>
              <a:rPr kumimoji="0" lang="zh-TW" altLang="en-US" sz="2000" b="1" dirty="0" smtClean="0">
                <a:solidFill>
                  <a:srgbClr val="7030A0"/>
                </a:solidFill>
                <a:latin typeface="微軟正黑體" panose="020B0604030504040204" pitchFamily="34" charset="-120"/>
                <a:ea typeface="微軟正黑體" panose="020B0604030504040204" pitchFamily="34" charset="-120"/>
              </a:rPr>
              <a:t>，读音同球，三声</a:t>
            </a:r>
            <a:r>
              <a:rPr kumimoji="0" lang="en-US" altLang="zh-TW" sz="2000" b="1" dirty="0" smtClean="0">
                <a:solidFill>
                  <a:srgbClr val="7030A0"/>
                </a:solidFill>
                <a:latin typeface="微軟正黑體" panose="020B0604030504040204" pitchFamily="34" charset="-120"/>
                <a:ea typeface="微軟正黑體" panose="020B0604030504040204" pitchFamily="34" charset="-120"/>
              </a:rPr>
              <a:t>) </a:t>
            </a:r>
            <a:r>
              <a:rPr kumimoji="0" lang="zh-TW" altLang="zh-TW" sz="2000" dirty="0" smtClean="0">
                <a:latin typeface="微軟正黑體" panose="020B0604030504040204" pitchFamily="34" charset="-120"/>
                <a:ea typeface="微軟正黑體" panose="020B0604030504040204" pitchFamily="34" charset="-120"/>
              </a:rPr>
              <a:t>，维稳办主</a:t>
            </a:r>
            <a:r>
              <a:rPr kumimoji="0" lang="zh-TW" altLang="zh-TW" sz="2000" dirty="0" smtClean="0">
                <a:solidFill>
                  <a:schemeClr val="tx1"/>
                </a:solidFill>
                <a:latin typeface="微軟正黑體" panose="020B0604030504040204" pitchFamily="34" charset="-120"/>
                <a:ea typeface="微軟正黑體" panose="020B0604030504040204" pitchFamily="34" charset="-120"/>
              </a:rPr>
              <a:t>任</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王木刚，</a:t>
            </a:r>
          </a:p>
          <a:p>
            <a:pPr fontAlgn="auto">
              <a:spcBef>
                <a:spcPts val="0"/>
              </a:spcBef>
              <a:spcAft>
                <a:spcPts val="0"/>
              </a:spcAft>
              <a:defRPr/>
            </a:pPr>
            <a:r>
              <a:rPr kumimoji="0" lang="zh-TW" altLang="zh-TW" sz="2000" dirty="0" smtClean="0">
                <a:latin typeface="微軟正黑體" panose="020B0604030504040204" pitchFamily="34" charset="-120"/>
                <a:ea typeface="微軟正黑體" panose="020B0604030504040204" pitchFamily="34" charset="-120"/>
              </a:rPr>
              <a:t>杭州市公安局局长</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叶寒</a:t>
            </a:r>
            <a:r>
              <a:rPr kumimoji="0" lang="zh-TW" altLang="zh-TW" sz="2000" b="1" dirty="0">
                <a:solidFill>
                  <a:srgbClr val="0070C0"/>
                </a:solidFill>
                <a:latin typeface="微軟正黑體" panose="020B0604030504040204" pitchFamily="34" charset="-120"/>
                <a:ea typeface="微軟正黑體" panose="020B0604030504040204" pitchFamily="34" charset="-120"/>
              </a:rPr>
              <a:t>冰</a:t>
            </a:r>
            <a:r>
              <a:rPr kumimoji="0" lang="zh-TW" altLang="zh-TW" sz="2000" dirty="0">
                <a:latin typeface="微軟正黑體" panose="020B0604030504040204" pitchFamily="34" charset="-120"/>
                <a:ea typeface="微軟正黑體" panose="020B0604030504040204" pitchFamily="34" charset="-120"/>
              </a:rPr>
              <a:t>；</a:t>
            </a:r>
          </a:p>
          <a:p>
            <a:pPr fontAlgn="auto">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杭州市</a:t>
            </a:r>
            <a:r>
              <a:rPr kumimoji="0" lang="en-US" altLang="zh-TW" sz="2000" dirty="0">
                <a:latin typeface="微軟正黑體" panose="020B0604030504040204" pitchFamily="34" charset="-120"/>
                <a:ea typeface="微軟正黑體" panose="020B0604030504040204" pitchFamily="34" charset="-120"/>
              </a:rPr>
              <a:t>“</a:t>
            </a:r>
            <a:r>
              <a:rPr kumimoji="0" lang="en-US" altLang="zh-TW" sz="2000" dirty="0" smtClean="0">
                <a:latin typeface="微軟正黑體" panose="020B0604030504040204" pitchFamily="34" charset="-120"/>
                <a:ea typeface="微軟正黑體" panose="020B0604030504040204" pitchFamily="34" charset="-120"/>
              </a:rPr>
              <a:t>610</a:t>
            </a:r>
            <a:r>
              <a:rPr kumimoji="0" lang="zh-TW" altLang="zh-TW" sz="2000" dirty="0" smtClean="0">
                <a:latin typeface="微軟正黑體" panose="020B0604030504040204" pitchFamily="34" charset="-120"/>
                <a:ea typeface="微軟正黑體" panose="020B0604030504040204" pitchFamily="34" charset="-120"/>
              </a:rPr>
              <a:t>办公室</a:t>
            </a:r>
            <a:r>
              <a:rPr kumimoji="0" lang="en-US" altLang="zh-TW" sz="2000" dirty="0" smtClean="0">
                <a:latin typeface="微軟正黑體" panose="020B0604030504040204" pitchFamily="34" charset="-120"/>
                <a:ea typeface="微軟正黑體" panose="020B0604030504040204" pitchFamily="34" charset="-120"/>
              </a:rPr>
              <a:t>”</a:t>
            </a:r>
            <a:r>
              <a:rPr kumimoji="0" lang="zh-TW" altLang="zh-TW" sz="2000" dirty="0" smtClean="0">
                <a:latin typeface="微軟正黑體" panose="020B0604030504040204" pitchFamily="34" charset="-120"/>
                <a:ea typeface="微軟正黑體" panose="020B0604030504040204" pitchFamily="34" charset="-120"/>
              </a:rPr>
              <a:t>主任</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金恒、施国强</a:t>
            </a:r>
            <a:r>
              <a:rPr kumimoji="0" lang="zh-TW" altLang="zh-TW" sz="2000" dirty="0" smtClean="0">
                <a:latin typeface="微軟正黑體" panose="020B0604030504040204" pitchFamily="34" charset="-120"/>
                <a:ea typeface="微軟正黑體" panose="020B0604030504040204" pitchFamily="34" charset="-120"/>
              </a:rPr>
              <a:t>，人员</a:t>
            </a:r>
            <a:r>
              <a:rPr kumimoji="0" lang="zh-TW" altLang="zh-TW" sz="2000" b="1" dirty="0" smtClean="0">
                <a:solidFill>
                  <a:srgbClr val="0070C0"/>
                </a:solidFill>
                <a:latin typeface="微軟正黑體" panose="020B0604030504040204" pitchFamily="34" charset="-120"/>
                <a:ea typeface="微軟正黑體" panose="020B0604030504040204" pitchFamily="34" charset="-120"/>
              </a:rPr>
              <a:t>王洁</a:t>
            </a:r>
            <a:r>
              <a:rPr kumimoji="0" lang="zh-TW" altLang="zh-TW" sz="2000" dirty="0" smtClean="0">
                <a:latin typeface="微軟正黑體" panose="020B0604030504040204" pitchFamily="34" charset="-120"/>
                <a:ea typeface="微軟正黑體" panose="020B0604030504040204" pitchFamily="34" charset="-120"/>
              </a:rPr>
              <a:t>；</a:t>
            </a:r>
            <a:endParaRPr kumimoji="0" lang="zh-TW" altLang="zh-TW" sz="2000" dirty="0">
              <a:latin typeface="微軟正黑體" panose="020B0604030504040204" pitchFamily="34" charset="-120"/>
              <a:ea typeface="微軟正黑體" panose="020B0604030504040204" pitchFamily="34" charset="-120"/>
            </a:endParaRPr>
          </a:p>
        </p:txBody>
      </p:sp>
      <p:sp>
        <p:nvSpPr>
          <p:cNvPr id="38914" name="矩形 2"/>
          <p:cNvSpPr>
            <a:spLocks noChangeArrowheads="1"/>
          </p:cNvSpPr>
          <p:nvPr/>
        </p:nvSpPr>
        <p:spPr bwMode="auto">
          <a:xfrm>
            <a:off x="222250" y="3068638"/>
            <a:ext cx="8772525" cy="1631950"/>
          </a:xfrm>
          <a:prstGeom prst="rect">
            <a:avLst/>
          </a:prstGeom>
          <a:noFill/>
          <a:ln w="28575">
            <a:solidFill>
              <a:srgbClr val="0070C0"/>
            </a:solidFill>
            <a:miter lim="800000"/>
            <a:headEnd/>
            <a:tailEnd/>
          </a:ln>
        </p:spPr>
        <p:txBody>
          <a:bodyPr>
            <a:spAutoFit/>
          </a:bodyPr>
          <a:lstStyle/>
          <a:p>
            <a:r>
              <a:rPr kumimoji="0" lang="zh-TW" altLang="en-US" sz="2000" dirty="0" smtClean="0">
                <a:latin typeface="微軟正黑體" pitchFamily="34" charset="-120"/>
                <a:ea typeface="微軟正黑體" pitchFamily="34" charset="-120"/>
              </a:rPr>
              <a:t>您知道吗？</a:t>
            </a:r>
            <a:r>
              <a:rPr kumimoji="0" lang="zh-TW" altLang="en-US" sz="2000" b="1" dirty="0" smtClean="0">
                <a:solidFill>
                  <a:srgbClr val="C00000"/>
                </a:solidFill>
                <a:latin typeface="微軟正黑體" pitchFamily="34" charset="-120"/>
                <a:ea typeface="微軟正黑體" pitchFamily="34" charset="-120"/>
              </a:rPr>
              <a:t>西湖区</a:t>
            </a:r>
            <a:r>
              <a:rPr kumimoji="0" lang="zh-CN" altLang="zh-TW" sz="2000" dirty="0" smtClean="0">
                <a:latin typeface="微軟正黑體" pitchFamily="34" charset="-120"/>
                <a:ea typeface="微軟正黑體" pitchFamily="34" charset="-120"/>
              </a:rPr>
              <a:t>有不少官员因迫害法轮功被国际追查，包括</a:t>
            </a:r>
            <a:endParaRPr kumimoji="0" lang="en-US" altLang="zh-CN" sz="2000" dirty="0">
              <a:latin typeface="微軟正黑體" pitchFamily="34" charset="-120"/>
              <a:ea typeface="微軟正黑體" pitchFamily="34" charset="-120"/>
            </a:endParaRPr>
          </a:p>
          <a:p>
            <a:r>
              <a:rPr kumimoji="0" lang="zh-TW" altLang="zh-TW" sz="2000" dirty="0" smtClean="0">
                <a:latin typeface="微軟正黑體" pitchFamily="34" charset="-120"/>
                <a:ea typeface="微軟正黑體" pitchFamily="34" charset="-120"/>
              </a:rPr>
              <a:t>西湖区政法委书记</a:t>
            </a:r>
            <a:r>
              <a:rPr kumimoji="0" lang="zh-TW" altLang="en-US" sz="2000" dirty="0" smtClean="0">
                <a:latin typeface="微軟正黑體" pitchFamily="34" charset="-120"/>
                <a:ea typeface="微軟正黑體" pitchFamily="34" charset="-120"/>
              </a:rPr>
              <a:t>、西湖区</a:t>
            </a:r>
            <a:r>
              <a:rPr kumimoji="0" lang="zh-TW" altLang="zh-TW" sz="2000" dirty="0" smtClean="0">
                <a:latin typeface="微軟正黑體" pitchFamily="34" charset="-120"/>
                <a:ea typeface="微軟正黑體" pitchFamily="34" charset="-120"/>
              </a:rPr>
              <a:t>区长</a:t>
            </a:r>
            <a:r>
              <a:rPr kumimoji="0" lang="zh-TW" altLang="zh-TW" sz="2000" b="1" dirty="0" smtClean="0">
                <a:solidFill>
                  <a:srgbClr val="0070C0"/>
                </a:solidFill>
                <a:latin typeface="微軟正黑體" pitchFamily="34" charset="-120"/>
                <a:ea typeface="微軟正黑體" pitchFamily="34" charset="-120"/>
              </a:rPr>
              <a:t>夏积亮</a:t>
            </a:r>
          </a:p>
          <a:p>
            <a:r>
              <a:rPr kumimoji="0" lang="zh-TW" altLang="zh-TW" sz="2000" dirty="0" smtClean="0">
                <a:latin typeface="微軟正黑體" pitchFamily="34" charset="-120"/>
                <a:ea typeface="微軟正黑體" pitchFamily="34" charset="-120"/>
              </a:rPr>
              <a:t>西湖区法制办主任</a:t>
            </a:r>
            <a:r>
              <a:rPr kumimoji="0" lang="zh-TW" altLang="zh-TW" sz="2000" b="1" dirty="0" smtClean="0">
                <a:solidFill>
                  <a:srgbClr val="0070C0"/>
                </a:solidFill>
                <a:latin typeface="微軟正黑體" pitchFamily="34" charset="-120"/>
                <a:ea typeface="微軟正黑體" pitchFamily="34" charset="-120"/>
              </a:rPr>
              <a:t>陈建华</a:t>
            </a:r>
            <a:endParaRPr kumimoji="0" lang="zh-TW" altLang="zh-TW" sz="2000" b="1" dirty="0">
              <a:solidFill>
                <a:srgbClr val="0070C0"/>
              </a:solidFill>
              <a:latin typeface="微軟正黑體" pitchFamily="34" charset="-120"/>
              <a:ea typeface="微軟正黑體" pitchFamily="34" charset="-120"/>
            </a:endParaRPr>
          </a:p>
          <a:p>
            <a:r>
              <a:rPr kumimoji="0" lang="zh-TW" altLang="zh-TW" sz="2000" dirty="0" smtClean="0">
                <a:latin typeface="微軟正黑體" pitchFamily="34" charset="-120"/>
                <a:ea typeface="微軟正黑體" pitchFamily="34" charset="-120"/>
              </a:rPr>
              <a:t>公安局西湖区分局局长</a:t>
            </a:r>
            <a:r>
              <a:rPr kumimoji="0" lang="zh-TW" altLang="zh-TW" sz="2000" b="1" dirty="0" smtClean="0">
                <a:solidFill>
                  <a:srgbClr val="0070C0"/>
                </a:solidFill>
                <a:latin typeface="微軟正黑體" pitchFamily="34" charset="-120"/>
                <a:ea typeface="微軟正黑體" pitchFamily="34" charset="-120"/>
              </a:rPr>
              <a:t>汤文全</a:t>
            </a:r>
            <a:r>
              <a:rPr kumimoji="0" lang="zh-TW" altLang="en-US" sz="2000" b="1" dirty="0" smtClean="0">
                <a:solidFill>
                  <a:srgbClr val="0070C0"/>
                </a:solidFill>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西湖区国保大队大队长</a:t>
            </a:r>
            <a:r>
              <a:rPr kumimoji="0" lang="zh-TW" altLang="zh-TW" sz="2000" b="1" dirty="0" smtClean="0">
                <a:solidFill>
                  <a:srgbClr val="0070C0"/>
                </a:solidFill>
                <a:latin typeface="微軟正黑體" pitchFamily="34" charset="-120"/>
                <a:ea typeface="微軟正黑體" pitchFamily="34" charset="-120"/>
              </a:rPr>
              <a:t>郑国梁</a:t>
            </a:r>
            <a:endParaRPr kumimoji="0" lang="zh-TW" altLang="zh-TW" sz="2000" b="1" dirty="0">
              <a:solidFill>
                <a:srgbClr val="0070C0"/>
              </a:solidFill>
              <a:latin typeface="微軟正黑體" pitchFamily="34" charset="-120"/>
              <a:ea typeface="微軟正黑體" pitchFamily="34" charset="-120"/>
            </a:endParaRPr>
          </a:p>
          <a:p>
            <a:r>
              <a:rPr kumimoji="0" lang="zh-TW" altLang="zh-TW" sz="2000" dirty="0" smtClean="0">
                <a:latin typeface="微軟正黑體" pitchFamily="34" charset="-120"/>
                <a:ea typeface="微軟正黑體" pitchFamily="34" charset="-120"/>
              </a:rPr>
              <a:t>西湖区法院院长</a:t>
            </a:r>
            <a:r>
              <a:rPr kumimoji="0" lang="zh-TW" altLang="zh-TW" sz="2000" b="1" dirty="0" smtClean="0">
                <a:solidFill>
                  <a:srgbClr val="0070C0"/>
                </a:solidFill>
                <a:latin typeface="微軟正黑體" pitchFamily="34" charset="-120"/>
                <a:ea typeface="微軟正黑體" pitchFamily="34" charset="-120"/>
              </a:rPr>
              <a:t>程建飞</a:t>
            </a:r>
            <a:r>
              <a:rPr kumimoji="0" lang="zh-TW" altLang="zh-TW" sz="2000" dirty="0" smtClean="0">
                <a:latin typeface="微軟正黑體" pitchFamily="34" charset="-120"/>
                <a:ea typeface="微軟正黑體" pitchFamily="34" charset="-120"/>
              </a:rPr>
              <a:t>，审判长</a:t>
            </a:r>
            <a:r>
              <a:rPr kumimoji="0" lang="zh-TW" altLang="zh-TW" sz="2000" b="1" dirty="0" smtClean="0">
                <a:solidFill>
                  <a:srgbClr val="0070C0"/>
                </a:solidFill>
                <a:latin typeface="微軟正黑體" pitchFamily="34" charset="-120"/>
                <a:ea typeface="微軟正黑體" pitchFamily="34" charset="-120"/>
              </a:rPr>
              <a:t>杨承</a:t>
            </a:r>
            <a:r>
              <a:rPr kumimoji="0" lang="zh-TW" altLang="zh-TW" sz="2000" b="1" dirty="0">
                <a:solidFill>
                  <a:srgbClr val="0070C0"/>
                </a:solidFill>
                <a:latin typeface="微軟正黑體" pitchFamily="34" charset="-120"/>
                <a:ea typeface="微軟正黑體" pitchFamily="34" charset="-120"/>
              </a:rPr>
              <a:t>芙</a:t>
            </a:r>
          </a:p>
        </p:txBody>
      </p:sp>
      <p:sp>
        <p:nvSpPr>
          <p:cNvPr id="6" name="矩形 5"/>
          <p:cNvSpPr/>
          <p:nvPr/>
        </p:nvSpPr>
        <p:spPr>
          <a:xfrm>
            <a:off x="0" y="0"/>
            <a:ext cx="8091488" cy="1052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en-US" altLang="zh-TW" sz="3200" b="1" dirty="0">
                <a:solidFill>
                  <a:schemeClr val="bg1"/>
                </a:solidFill>
                <a:latin typeface="微軟正黑體" pitchFamily="34" charset="-120"/>
                <a:ea typeface="微軟正黑體" pitchFamily="34" charset="-120"/>
              </a:rPr>
              <a:t>10</a:t>
            </a:r>
            <a:r>
              <a:rPr kumimoji="0" lang="en-US" altLang="zh-TW" sz="3200" b="1" dirty="0" smtClean="0">
                <a:solidFill>
                  <a:schemeClr val="bg1"/>
                </a:solidFill>
                <a:latin typeface="微軟正黑體" pitchFamily="34" charset="-120"/>
                <a:ea typeface="微軟正黑體" pitchFamily="34" charset="-120"/>
              </a:rPr>
              <a:t>.</a:t>
            </a:r>
            <a:r>
              <a:rPr kumimoji="0" lang="zh-TW" altLang="en-US" sz="3200" b="1" dirty="0" smtClean="0">
                <a:solidFill>
                  <a:schemeClr val="bg1"/>
                </a:solidFill>
                <a:latin typeface="微軟正黑體" pitchFamily="34" charset="-120"/>
                <a:ea typeface="微軟正黑體" pitchFamily="34" charset="-120"/>
              </a:rPr>
              <a:t> 浙江市被国际追查官员</a:t>
            </a:r>
            <a:endParaRPr kumimoji="0" lang="zh-TW" altLang="en-US" sz="3200" b="1" dirty="0">
              <a:solidFill>
                <a:schemeClr val="bg1"/>
              </a:solidFill>
              <a:latin typeface="微軟正黑體" pitchFamily="34" charset="-120"/>
              <a:ea typeface="微軟正黑體" pitchFamily="34" charset="-120"/>
            </a:endParaRPr>
          </a:p>
        </p:txBody>
      </p:sp>
      <p:pic>
        <p:nvPicPr>
          <p:cNvPr id="38916" name="Picture 2" descr="相關圖片"/>
          <p:cNvPicPr>
            <a:picLocks noChangeAspect="1" noChangeArrowheads="1"/>
          </p:cNvPicPr>
          <p:nvPr/>
        </p:nvPicPr>
        <p:blipFill>
          <a:blip r:embed="rId2"/>
          <a:srcRect/>
          <a:stretch>
            <a:fillRect/>
          </a:stretch>
        </p:blipFill>
        <p:spPr bwMode="auto">
          <a:xfrm>
            <a:off x="8091488" y="0"/>
            <a:ext cx="1052512" cy="1052513"/>
          </a:xfrm>
          <a:prstGeom prst="rect">
            <a:avLst/>
          </a:prstGeom>
          <a:noFill/>
          <a:ln w="9525">
            <a:noFill/>
            <a:miter lim="800000"/>
            <a:headEnd/>
            <a:tailEnd/>
          </a:ln>
        </p:spPr>
      </p:pic>
      <p:sp>
        <p:nvSpPr>
          <p:cNvPr id="38917" name="矩形 6"/>
          <p:cNvSpPr>
            <a:spLocks noChangeArrowheads="1"/>
          </p:cNvSpPr>
          <p:nvPr/>
        </p:nvSpPr>
        <p:spPr bwMode="auto">
          <a:xfrm>
            <a:off x="220663" y="6013450"/>
            <a:ext cx="8774112" cy="646113"/>
          </a:xfrm>
          <a:prstGeom prst="rect">
            <a:avLst/>
          </a:prstGeom>
          <a:noFill/>
          <a:ln w="28575">
            <a:solidFill>
              <a:srgbClr val="0070C0"/>
            </a:solidFill>
            <a:miter lim="800000"/>
            <a:headEnd/>
            <a:tailEnd/>
          </a:ln>
        </p:spPr>
        <p:txBody>
          <a:bodyPr>
            <a:spAutoFit/>
          </a:bodyPr>
          <a:lstStyle/>
          <a:p>
            <a:r>
              <a:rPr kumimoji="0" lang="zh-TW" altLang="en-US" dirty="0" smtClean="0">
                <a:latin typeface="微軟正黑體" pitchFamily="34" charset="-120"/>
                <a:ea typeface="微軟正黑體" pitchFamily="34" charset="-120"/>
              </a:rPr>
              <a:t>到目前为止</a:t>
            </a:r>
            <a:r>
              <a:rPr kumimoji="0" lang="zh-CN" altLang="en-US" dirty="0" smtClean="0">
                <a:latin typeface="微軟正黑體" pitchFamily="34" charset="-120"/>
                <a:ea typeface="微軟正黑體" pitchFamily="34" charset="-120"/>
              </a:rPr>
              <a:t>，</a:t>
            </a:r>
            <a:r>
              <a:rPr kumimoji="0" lang="zh-TW" altLang="en-US" b="1" dirty="0">
                <a:solidFill>
                  <a:srgbClr val="C00000"/>
                </a:solidFill>
                <a:latin typeface="微軟正黑體" pitchFamily="34" charset="-120"/>
                <a:ea typeface="微軟正黑體" pitchFamily="34" charset="-120"/>
              </a:rPr>
              <a:t>浙江</a:t>
            </a:r>
            <a:r>
              <a:rPr kumimoji="0" lang="zh-CN" altLang="en-US" b="1" dirty="0">
                <a:solidFill>
                  <a:srgbClr val="C00000"/>
                </a:solidFill>
                <a:latin typeface="微軟正黑體" pitchFamily="34" charset="-120"/>
                <a:ea typeface="微軟正黑體" pitchFamily="34" charset="-120"/>
              </a:rPr>
              <a:t>省</a:t>
            </a:r>
            <a:r>
              <a:rPr kumimoji="0" lang="zh-CN" altLang="en-US" dirty="0">
                <a:latin typeface="微軟正黑體" pitchFamily="34" charset="-120"/>
                <a:ea typeface="微軟正黑體" pitchFamily="34" charset="-120"/>
              </a:rPr>
              <a:t>有</a:t>
            </a:r>
            <a:r>
              <a:rPr kumimoji="0" lang="en-US" altLang="zh-CN" b="1" dirty="0">
                <a:solidFill>
                  <a:srgbClr val="C00000"/>
                </a:solidFill>
                <a:latin typeface="微軟正黑體" pitchFamily="34" charset="-120"/>
                <a:ea typeface="微軟正黑體" pitchFamily="34" charset="-120"/>
              </a:rPr>
              <a:t>1050</a:t>
            </a:r>
            <a:r>
              <a:rPr kumimoji="0" lang="zh-TW" altLang="en-US" b="1" dirty="0" smtClean="0">
                <a:solidFill>
                  <a:srgbClr val="C00000"/>
                </a:solidFill>
                <a:latin typeface="微軟正黑體" pitchFamily="34" charset="-120"/>
                <a:ea typeface="微軟正黑體" pitchFamily="34" charset="-120"/>
              </a:rPr>
              <a:t>人</a:t>
            </a:r>
            <a:r>
              <a:rPr kumimoji="0" lang="zh-CN" altLang="en-US" dirty="0" smtClean="0">
                <a:latin typeface="微軟正黑體" pitchFamily="34" charset="-120"/>
                <a:ea typeface="微軟正黑體" pitchFamily="34" charset="-120"/>
              </a:rPr>
              <a:t>的公检法司</a:t>
            </a:r>
            <a:r>
              <a:rPr kumimoji="0" lang="zh-TW" altLang="en-US" dirty="0" smtClean="0">
                <a:latin typeface="微軟正黑體" pitchFamily="34" charset="-120"/>
                <a:ea typeface="微軟正黑體" pitchFamily="34" charset="-120"/>
              </a:rPr>
              <a:t>、教育界、媒体界</a:t>
            </a:r>
            <a:r>
              <a:rPr kumimoji="0" lang="zh-CN" altLang="en-US" dirty="0" smtClean="0">
                <a:latin typeface="微軟正黑體" pitchFamily="34" charset="-120"/>
                <a:ea typeface="微軟正黑體" pitchFamily="34" charset="-120"/>
              </a:rPr>
              <a:t>等人员因迫害法轮功学员，被海外组织“追查国际”立案追查</a:t>
            </a:r>
            <a:endParaRPr kumimoji="0" lang="zh-TW" altLang="en-US" dirty="0">
              <a:latin typeface="微軟正黑體" pitchFamily="34" charset="-120"/>
              <a:ea typeface="微軟正黑體" pitchFamily="34" charset="-120"/>
            </a:endParaRPr>
          </a:p>
        </p:txBody>
      </p:sp>
      <p:sp>
        <p:nvSpPr>
          <p:cNvPr id="38918" name="矩形 7"/>
          <p:cNvSpPr>
            <a:spLocks noChangeArrowheads="1"/>
          </p:cNvSpPr>
          <p:nvPr/>
        </p:nvSpPr>
        <p:spPr bwMode="auto">
          <a:xfrm>
            <a:off x="201613" y="4868863"/>
            <a:ext cx="8788400" cy="1016000"/>
          </a:xfrm>
          <a:prstGeom prst="rect">
            <a:avLst/>
          </a:prstGeom>
          <a:noFill/>
          <a:ln w="28575">
            <a:solidFill>
              <a:srgbClr val="0070C0"/>
            </a:solidFill>
            <a:miter lim="800000"/>
            <a:headEnd/>
            <a:tailEnd/>
          </a:ln>
        </p:spPr>
        <p:txBody>
          <a:bodyPr>
            <a:spAutoFit/>
          </a:bodyPr>
          <a:lstStyle/>
          <a:p>
            <a:r>
              <a:rPr kumimoji="0" lang="zh-TW" altLang="en-US" sz="2000" dirty="0" smtClean="0">
                <a:latin typeface="微軟正黑體" pitchFamily="34" charset="-120"/>
                <a:ea typeface="微軟正黑體" pitchFamily="34" charset="-120"/>
              </a:rPr>
              <a:t>您知道吗？</a:t>
            </a:r>
            <a:r>
              <a:rPr kumimoji="0" lang="zh-TW" altLang="en-US" sz="2000" b="1" dirty="0" smtClean="0">
                <a:solidFill>
                  <a:srgbClr val="C00000"/>
                </a:solidFill>
                <a:latin typeface="微軟正黑體" pitchFamily="34" charset="-120"/>
                <a:ea typeface="微軟正黑體" pitchFamily="34" charset="-120"/>
              </a:rPr>
              <a:t>浙江媒体界</a:t>
            </a:r>
            <a:r>
              <a:rPr kumimoji="0" lang="zh-CN" altLang="zh-TW" sz="2000" dirty="0" smtClean="0">
                <a:latin typeface="微軟正黑體" pitchFamily="34" charset="-120"/>
                <a:ea typeface="微軟正黑體" pitchFamily="34" charset="-120"/>
              </a:rPr>
              <a:t>有</a:t>
            </a:r>
            <a:r>
              <a:rPr kumimoji="0" lang="zh-TW" altLang="en-US" sz="2000" dirty="0">
                <a:latin typeface="微軟正黑體" pitchFamily="34" charset="-120"/>
                <a:ea typeface="微軟正黑體" pitchFamily="34" charset="-120"/>
              </a:rPr>
              <a:t>人</a:t>
            </a:r>
            <a:r>
              <a:rPr kumimoji="0" lang="zh-CN" altLang="zh-TW" sz="2000" dirty="0" smtClean="0">
                <a:latin typeface="微軟正黑體" pitchFamily="34" charset="-120"/>
                <a:ea typeface="微軟正黑體" pitchFamily="34" charset="-120"/>
              </a:rPr>
              <a:t>因</a:t>
            </a:r>
            <a:r>
              <a:rPr kumimoji="0" lang="zh-TW" altLang="en-US" sz="2000" dirty="0" smtClean="0">
                <a:latin typeface="微軟正黑體" pitchFamily="34" charset="-120"/>
                <a:ea typeface="微軟正黑體" pitchFamily="34" charset="-120"/>
              </a:rPr>
              <a:t>污蔑</a:t>
            </a:r>
            <a:r>
              <a:rPr kumimoji="0" lang="zh-CN" altLang="zh-TW" sz="2000" dirty="0" smtClean="0">
                <a:latin typeface="微軟正黑體" pitchFamily="34" charset="-120"/>
                <a:ea typeface="微軟正黑體" pitchFamily="34" charset="-120"/>
              </a:rPr>
              <a:t>法轮功被国际追查</a:t>
            </a:r>
            <a:endParaRPr kumimoji="0" lang="en-US" altLang="zh-CN" sz="2000" dirty="0">
              <a:latin typeface="微軟正黑體" pitchFamily="34" charset="-120"/>
              <a:ea typeface="微軟正黑體" pitchFamily="34" charset="-120"/>
            </a:endParaRPr>
          </a:p>
          <a:p>
            <a:r>
              <a:rPr kumimoji="0" lang="zh-TW" altLang="zh-TW" sz="2000" dirty="0" smtClean="0">
                <a:latin typeface="微軟正黑體" pitchFamily="34" charset="-120"/>
                <a:ea typeface="微軟正黑體" pitchFamily="34" charset="-120"/>
              </a:rPr>
              <a:t>《浙江日报》浙江省科协党组书记、副主席</a:t>
            </a:r>
            <a:r>
              <a:rPr kumimoji="0" lang="zh-TW" altLang="zh-TW" sz="2000" b="1" dirty="0" smtClean="0">
                <a:solidFill>
                  <a:srgbClr val="0070C0"/>
                </a:solidFill>
                <a:latin typeface="微軟正黑體" pitchFamily="34" charset="-120"/>
                <a:ea typeface="微軟正黑體" pitchFamily="34" charset="-120"/>
              </a:rPr>
              <a:t>郭基达</a:t>
            </a:r>
            <a:r>
              <a:rPr kumimoji="0" lang="zh-TW" altLang="zh-TW" sz="2000" dirty="0" smtClean="0">
                <a:latin typeface="微軟正黑體" pitchFamily="34" charset="-120"/>
                <a:ea typeface="微軟正黑體" pitchFamily="34" charset="-120"/>
              </a:rPr>
              <a:t> </a:t>
            </a:r>
            <a:endParaRPr kumimoji="0" lang="en-US" altLang="zh-TW" sz="2000" dirty="0">
              <a:latin typeface="微軟正黑體" pitchFamily="34" charset="-120"/>
              <a:ea typeface="微軟正黑體" pitchFamily="34" charset="-120"/>
            </a:endParaRPr>
          </a:p>
          <a:p>
            <a:r>
              <a:rPr kumimoji="0" lang="zh-TW" altLang="zh-TW" sz="2000" dirty="0" smtClean="0">
                <a:latin typeface="微軟正黑體" pitchFamily="34" charset="-120"/>
                <a:ea typeface="微軟正黑體" pitchFamily="34" charset="-120"/>
              </a:rPr>
              <a:t>《浙江日报》 </a:t>
            </a:r>
            <a:r>
              <a:rPr kumimoji="0" lang="en-US" altLang="zh-TW" sz="2000" b="1" dirty="0" err="1" smtClean="0">
                <a:solidFill>
                  <a:srgbClr val="0070C0"/>
                </a:solidFill>
                <a:latin typeface="微軟正黑體" pitchFamily="34" charset="-120"/>
                <a:ea typeface="微軟正黑體" pitchFamily="34" charset="-120"/>
              </a:rPr>
              <a:t>张冬素</a:t>
            </a:r>
            <a:r>
              <a:rPr kumimoji="0" lang="zh-TW" altLang="en-US" sz="2000" b="1" dirty="0" smtClean="0">
                <a:solidFill>
                  <a:srgbClr val="0070C0"/>
                </a:solidFill>
                <a:latin typeface="微軟正黑體" pitchFamily="34" charset="-120"/>
                <a:ea typeface="微軟正黑體" pitchFamily="34" charset="-120"/>
              </a:rPr>
              <a:t>、</a:t>
            </a:r>
            <a:r>
              <a:rPr kumimoji="0" lang="zh-TW" altLang="zh-TW" sz="2000" dirty="0" smtClean="0">
                <a:latin typeface="微軟正黑體" pitchFamily="34" charset="-120"/>
                <a:ea typeface="微軟正黑體" pitchFamily="34" charset="-120"/>
              </a:rPr>
              <a:t>《浙江省绍兴晚报》</a:t>
            </a:r>
            <a:r>
              <a:rPr kumimoji="0" lang="en-US" altLang="zh-TW" sz="2000" b="1" dirty="0" err="1" smtClean="0">
                <a:solidFill>
                  <a:srgbClr val="0070C0"/>
                </a:solidFill>
                <a:latin typeface="微軟正黑體" pitchFamily="34" charset="-120"/>
                <a:ea typeface="微軟正黑體" pitchFamily="34" charset="-120"/>
              </a:rPr>
              <a:t>潘丽萍</a:t>
            </a:r>
            <a:endParaRPr kumimoji="0" lang="zh-TW" altLang="zh-TW" sz="2000" b="1" dirty="0">
              <a:solidFill>
                <a:srgbClr val="0070C0"/>
              </a:solidFill>
              <a:latin typeface="微軟正黑體" pitchFamily="34" charset="-120"/>
              <a:ea typeface="微軟正黑體"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a:spLocks noChangeArrowheads="1"/>
          </p:cNvSpPr>
          <p:nvPr/>
        </p:nvSpPr>
        <p:spPr bwMode="auto">
          <a:xfrm>
            <a:off x="-4645025" y="107950"/>
            <a:ext cx="3263900" cy="584200"/>
          </a:xfrm>
          <a:prstGeom prst="rect">
            <a:avLst/>
          </a:prstGeom>
          <a:noFill/>
          <a:ln w="9525">
            <a:noFill/>
            <a:miter lim="800000"/>
            <a:headEnd/>
            <a:tailEnd/>
          </a:ln>
        </p:spPr>
        <p:txBody>
          <a:bodyPr>
            <a:spAutoFit/>
          </a:bodyPr>
          <a:lstStyle/>
          <a:p>
            <a:r>
              <a:rPr kumimoji="0" lang="en-US" altLang="zh-TW" sz="3200" b="1" dirty="0">
                <a:latin typeface="微軟正黑體" pitchFamily="34" charset="-120"/>
                <a:ea typeface="微軟正黑體" pitchFamily="34" charset="-120"/>
              </a:rPr>
              <a:t>5. </a:t>
            </a:r>
            <a:r>
              <a:rPr kumimoji="0" lang="zh-TW" altLang="en-US" sz="3200" b="1" dirty="0" smtClean="0">
                <a:latin typeface="微軟正黑體" pitchFamily="34" charset="-120"/>
                <a:ea typeface="微軟正黑體" pitchFamily="34" charset="-120"/>
              </a:rPr>
              <a:t>山东专案</a:t>
            </a:r>
            <a:endParaRPr kumimoji="0" lang="en-US" altLang="zh-TW" sz="3200" b="1" dirty="0">
              <a:latin typeface="微軟正黑體" pitchFamily="34" charset="-120"/>
              <a:ea typeface="微軟正黑體" pitchFamily="34" charset="-120"/>
            </a:endParaRPr>
          </a:p>
        </p:txBody>
      </p:sp>
      <p:sp>
        <p:nvSpPr>
          <p:cNvPr id="5" name="矩形 4"/>
          <p:cNvSpPr/>
          <p:nvPr/>
        </p:nvSpPr>
        <p:spPr>
          <a:xfrm>
            <a:off x="158750" y="4941888"/>
            <a:ext cx="8967788" cy="1630362"/>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截至</a:t>
            </a:r>
            <a:r>
              <a:rPr kumimoji="0" lang="en-US" altLang="zh-TW" sz="2000" dirty="0" smtClean="0">
                <a:solidFill>
                  <a:prstClr val="black"/>
                </a:solidFill>
                <a:latin typeface="微軟正黑體" panose="020B0604030504040204" pitchFamily="34" charset="-120"/>
                <a:ea typeface="微軟正黑體" panose="020B0604030504040204" pitchFamily="34" charset="-120"/>
              </a:rPr>
              <a:t>2014</a:t>
            </a:r>
            <a:r>
              <a:rPr kumimoji="0" lang="zh-TW" altLang="en-US" sz="2000" dirty="0" smtClean="0">
                <a:solidFill>
                  <a:prstClr val="black"/>
                </a:solidFill>
                <a:latin typeface="微軟正黑體" panose="020B0604030504040204" pitchFamily="34" charset="-120"/>
                <a:ea typeface="微軟正黑體" panose="020B0604030504040204" pitchFamily="34" charset="-120"/>
              </a:rPr>
              <a:t>年底，追查国际公布了</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浙江省</a:t>
            </a:r>
            <a:r>
              <a:rPr kumimoji="0" lang="zh-TW" altLang="en-US" sz="2000" dirty="0" smtClean="0">
                <a:solidFill>
                  <a:prstClr val="black"/>
                </a:solidFill>
                <a:latin typeface="微軟正黑體" panose="020B0604030504040204" pitchFamily="34" charset="-120"/>
                <a:ea typeface="微軟正黑體" panose="020B0604030504040204" pitchFamily="34" charset="-120"/>
              </a:rPr>
              <a:t>涉嫌参与活摘法轮功学员器官的</a:t>
            </a:r>
            <a:r>
              <a:rPr kumimoji="0" lang="en-US" altLang="zh-TW" sz="2000" b="1" dirty="0" smtClean="0">
                <a:solidFill>
                  <a:srgbClr val="C00000"/>
                </a:solidFill>
                <a:latin typeface="微軟正黑體" panose="020B0604030504040204" pitchFamily="34" charset="-120"/>
                <a:ea typeface="微軟正黑體" panose="020B0604030504040204" pitchFamily="34" charset="-120"/>
              </a:rPr>
              <a:t>46</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家</a:t>
            </a:r>
            <a:r>
              <a:rPr kumimoji="0" lang="zh-TW" altLang="en-US" sz="2000" dirty="0" smtClean="0">
                <a:solidFill>
                  <a:prstClr val="black"/>
                </a:solidFill>
                <a:latin typeface="微軟正黑體" panose="020B0604030504040204" pitchFamily="34" charset="-120"/>
                <a:ea typeface="微軟正黑體" panose="020B0604030504040204" pitchFamily="34" charset="-120"/>
              </a:rPr>
              <a:t>医院、</a:t>
            </a:r>
            <a:r>
              <a:rPr kumimoji="0" lang="en-US" altLang="zh-TW" sz="2000" b="1" dirty="0" smtClean="0">
                <a:solidFill>
                  <a:srgbClr val="C00000"/>
                </a:solidFill>
                <a:latin typeface="微軟正黑體" panose="020B0604030504040204" pitchFamily="34" charset="-120"/>
                <a:ea typeface="微軟正黑體" panose="020B0604030504040204" pitchFamily="34" charset="-120"/>
              </a:rPr>
              <a:t>497</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名</a:t>
            </a:r>
            <a:r>
              <a:rPr kumimoji="0" lang="zh-TW" altLang="en-US" sz="2000" dirty="0" smtClean="0">
                <a:solidFill>
                  <a:prstClr val="black"/>
                </a:solidFill>
                <a:latin typeface="微軟正黑體" panose="020B0604030504040204" pitchFamily="34" charset="-120"/>
                <a:ea typeface="微軟正黑體" panose="020B0604030504040204" pitchFamily="34" charset="-120"/>
              </a:rPr>
              <a:t>医务人员名单，并将他们立案追查。</a:t>
            </a:r>
          </a:p>
          <a:p>
            <a:pPr fontAlgn="auto">
              <a:spcBef>
                <a:spcPts val="0"/>
              </a:spcBef>
              <a:spcAft>
                <a:spcPts val="0"/>
              </a:spcAft>
              <a:defRPr/>
            </a:pP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像</a:t>
            </a:r>
            <a:r>
              <a:rPr kumimoji="0" lang="zh-TW" altLang="en-US" sz="2000" b="1" dirty="0">
                <a:solidFill>
                  <a:srgbClr val="C00000"/>
                </a:solidFill>
                <a:latin typeface="微軟正黑體" panose="020B0604030504040204" pitchFamily="34" charset="-120"/>
                <a:ea typeface="微軟正黑體" panose="020B0604030504040204" pitchFamily="34" charset="-120"/>
              </a:rPr>
              <a:t>杭州市</a:t>
            </a:r>
            <a:r>
              <a:rPr kumimoji="0" lang="zh-TW" altLang="en-US" sz="2000" dirty="0" smtClean="0">
                <a:solidFill>
                  <a:prstClr val="black"/>
                </a:solidFill>
                <a:latin typeface="微軟正黑體" panose="020B0604030504040204" pitchFamily="34" charset="-120"/>
                <a:ea typeface="微軟正黑體" panose="020B0604030504040204" pitchFamily="34" charset="-120"/>
              </a:rPr>
              <a:t>的</a:t>
            </a:r>
            <a:r>
              <a:rPr kumimoji="0" lang="zh-CN" altLang="en-US" sz="2000" b="1" dirty="0" smtClean="0">
                <a:solidFill>
                  <a:srgbClr val="0070C0"/>
                </a:solidFill>
                <a:latin typeface="微軟正黑體" panose="020B0604030504040204" pitchFamily="34" charset="-120"/>
                <a:ea typeface="微軟正黑體" panose="020B0604030504040204" pitchFamily="34" charset="-120"/>
              </a:rPr>
              <a:t>省立同德医院</a:t>
            </a:r>
            <a:r>
              <a:rPr kumimoji="0" lang="zh-TW" altLang="en-US" sz="2000" b="1" dirty="0" smtClean="0">
                <a:solidFill>
                  <a:srgbClr val="0070C0"/>
                </a:solidFill>
                <a:latin typeface="微軟正黑體" panose="020B0604030504040204" pitchFamily="34" charset="-120"/>
                <a:ea typeface="微軟正黑體" panose="020B0604030504040204" pitchFamily="34" charset="-120"/>
              </a:rPr>
              <a:t>、</a:t>
            </a:r>
            <a:r>
              <a:rPr kumimoji="0" lang="zh-CN" altLang="en-US" sz="2000" b="1" dirty="0" smtClean="0">
                <a:solidFill>
                  <a:srgbClr val="0070C0"/>
                </a:solidFill>
                <a:latin typeface="微軟正黑體" panose="020B0604030504040204" pitchFamily="34" charset="-120"/>
                <a:ea typeface="微軟正黑體" panose="020B0604030504040204" pitchFamily="34" charset="-120"/>
              </a:rPr>
              <a:t>杭州市第一人民医院</a:t>
            </a:r>
            <a:r>
              <a:rPr kumimoji="0" lang="zh-TW" altLang="en-US" sz="2000" dirty="0" smtClean="0">
                <a:latin typeface="+mn-lt"/>
                <a:ea typeface="+mn-ea"/>
              </a:rPr>
              <a:t>等</a:t>
            </a:r>
            <a:r>
              <a:rPr kumimoji="0" lang="zh-TW" altLang="en-US" sz="2000" dirty="0" smtClean="0">
                <a:solidFill>
                  <a:prstClr val="black"/>
                </a:solidFill>
                <a:latin typeface="微軟正黑體" panose="020B0604030504040204" pitchFamily="34" charset="-120"/>
                <a:ea typeface="微軟正黑體" panose="020B0604030504040204" pitchFamily="34" charset="-120"/>
              </a:rPr>
              <a:t>都被国际曝光在参与活体摘取法轮功学员的人体器官</a:t>
            </a:r>
            <a:r>
              <a:rPr kumimoji="0" lang="en-US" altLang="zh-TW" sz="2000" dirty="0" smtClean="0">
                <a:solidFill>
                  <a:prstClr val="black"/>
                </a:solidFill>
                <a:latin typeface="微軟正黑體" panose="020B0604030504040204" pitchFamily="34" charset="-120"/>
                <a:ea typeface="微軟正黑體" panose="020B0604030504040204" pitchFamily="34" charset="-120"/>
              </a:rPr>
              <a:t>….</a:t>
            </a:r>
            <a:r>
              <a:rPr kumimoji="0" lang="zh-TW" altLang="en-US" sz="2000" dirty="0" smtClean="0">
                <a:solidFill>
                  <a:prstClr val="black"/>
                </a:solidFill>
                <a:latin typeface="微軟正黑體" panose="020B0604030504040204" pitchFamily="34" charset="-120"/>
                <a:ea typeface="微軟正黑體" panose="020B0604030504040204" pitchFamily="34" charset="-120"/>
              </a:rPr>
              <a:t>这些参与活摘的医院和医护人员都被立案追查了</a:t>
            </a:r>
            <a:r>
              <a:rPr kumimoji="0" lang="en-US" altLang="zh-TW" sz="2000" dirty="0" smtClean="0">
                <a:solidFill>
                  <a:prstClr val="black"/>
                </a:solidFill>
                <a:latin typeface="微軟正黑體" panose="020B0604030504040204" pitchFamily="34" charset="-120"/>
                <a:ea typeface="微軟正黑體" panose="020B0604030504040204" pitchFamily="34" charset="-120"/>
              </a:rPr>
              <a:t>….</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p:txBody>
      </p:sp>
      <p:sp>
        <p:nvSpPr>
          <p:cNvPr id="14" name="矩形 13"/>
          <p:cNvSpPr/>
          <p:nvPr/>
        </p:nvSpPr>
        <p:spPr>
          <a:xfrm>
            <a:off x="3924300" y="1141413"/>
            <a:ext cx="5122863" cy="3427412"/>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sp>
        <p:nvSpPr>
          <p:cNvPr id="39940" name="文字方塊 16"/>
          <p:cNvSpPr txBox="1">
            <a:spLocks noChangeArrowheads="1"/>
          </p:cNvSpPr>
          <p:nvPr/>
        </p:nvSpPr>
        <p:spPr bwMode="auto">
          <a:xfrm>
            <a:off x="174625" y="4562475"/>
            <a:ext cx="3019425" cy="369888"/>
          </a:xfrm>
          <a:prstGeom prst="rect">
            <a:avLst/>
          </a:prstGeom>
          <a:solidFill>
            <a:srgbClr val="FFFF00">
              <a:alpha val="29019"/>
            </a:srgbClr>
          </a:solidFill>
          <a:ln w="9525">
            <a:noFill/>
            <a:miter lim="800000"/>
            <a:headEnd/>
            <a:tailEnd/>
          </a:ln>
        </p:spPr>
        <p:txBody>
          <a:bodyPr>
            <a:spAutoFit/>
          </a:bodyPr>
          <a:lstStyle/>
          <a:p>
            <a:r>
              <a:rPr kumimoji="0" lang="en-US" altLang="zh-TW" dirty="0" smtClean="0">
                <a:latin typeface="微軟正黑體" pitchFamily="34" charset="-120"/>
                <a:ea typeface="微軟正黑體" pitchFamily="34" charset="-120"/>
              </a:rPr>
              <a:t>《</a:t>
            </a:r>
            <a:r>
              <a:rPr kumimoji="0" lang="zh-TW" altLang="en-US" dirty="0" smtClean="0">
                <a:latin typeface="微軟正黑體" pitchFamily="34" charset="-120"/>
                <a:ea typeface="微軟正黑體" pitchFamily="34" charset="-120"/>
              </a:rPr>
              <a:t>浙江法制报</a:t>
            </a:r>
            <a:r>
              <a:rPr kumimoji="0" lang="en-US" altLang="zh-TW" dirty="0" smtClean="0">
                <a:latin typeface="微軟正黑體" pitchFamily="34" charset="-120"/>
                <a:ea typeface="微軟正黑體" pitchFamily="34" charset="-120"/>
              </a:rPr>
              <a:t>》</a:t>
            </a:r>
            <a:r>
              <a:rPr kumimoji="0" lang="zh-TW" altLang="en-US" dirty="0" smtClean="0">
                <a:latin typeface="微軟正黑體" pitchFamily="34" charset="-120"/>
                <a:ea typeface="微軟正黑體" pitchFamily="34" charset="-120"/>
              </a:rPr>
              <a:t>位在西湖区</a:t>
            </a:r>
            <a:endParaRPr kumimoji="0" lang="zh-TW" altLang="en-US" dirty="0">
              <a:latin typeface="微軟正黑體" pitchFamily="34" charset="-120"/>
              <a:ea typeface="微軟正黑體" pitchFamily="34" charset="-120"/>
            </a:endParaRPr>
          </a:p>
        </p:txBody>
      </p:sp>
      <p:grpSp>
        <p:nvGrpSpPr>
          <p:cNvPr id="39941" name="群組 17"/>
          <p:cNvGrpSpPr>
            <a:grpSpLocks/>
          </p:cNvGrpSpPr>
          <p:nvPr/>
        </p:nvGrpSpPr>
        <p:grpSpPr bwMode="auto">
          <a:xfrm>
            <a:off x="0" y="0"/>
            <a:ext cx="9144000" cy="1052513"/>
            <a:chOff x="0" y="-1"/>
            <a:chExt cx="9144000" cy="1052737"/>
          </a:xfrm>
        </p:grpSpPr>
        <p:pic>
          <p:nvPicPr>
            <p:cNvPr id="39956" name="Picture 4" descr="「活摘器官」的圖片搜尋結果"/>
            <p:cNvPicPr>
              <a:picLocks noChangeAspect="1" noChangeArrowheads="1"/>
            </p:cNvPicPr>
            <p:nvPr/>
          </p:nvPicPr>
          <p:blipFill>
            <a:blip r:embed="rId2"/>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zh-TW" altLang="en-US" sz="3200" b="1" dirty="0">
                  <a:solidFill>
                    <a:schemeClr val="bg1"/>
                  </a:solidFill>
                  <a:latin typeface="微軟正黑體" pitchFamily="34" charset="-120"/>
                  <a:ea typeface="微軟正黑體" pitchFamily="34" charset="-120"/>
                </a:rPr>
                <a:t>  </a:t>
              </a:r>
              <a:r>
                <a:rPr kumimoji="0" lang="en-US" altLang="zh-TW" sz="3200" b="1" dirty="0">
                  <a:solidFill>
                    <a:schemeClr val="bg1"/>
                  </a:solidFill>
                  <a:latin typeface="微軟正黑體" pitchFamily="34" charset="-120"/>
                  <a:ea typeface="微軟正黑體" pitchFamily="34" charset="-120"/>
                </a:rPr>
                <a:t>11-1.</a:t>
              </a:r>
              <a:r>
                <a:rPr kumimoji="0" lang="zh-TW" altLang="en-US" sz="3200" b="1" dirty="0">
                  <a:solidFill>
                    <a:schemeClr val="bg1"/>
                  </a:solidFill>
                  <a:latin typeface="微軟正黑體" pitchFamily="34" charset="-120"/>
                  <a:ea typeface="微軟正黑體" pitchFamily="34" charset="-120"/>
                </a:rPr>
                <a:t> 杭州市</a:t>
              </a:r>
              <a:r>
                <a:rPr kumimoji="0" lang="en-US" altLang="zh-TW" sz="3200" b="1" dirty="0" smtClean="0">
                  <a:solidFill>
                    <a:schemeClr val="bg1"/>
                  </a:solidFill>
                  <a:latin typeface="微軟正黑體" pitchFamily="34" charset="-120"/>
                  <a:ea typeface="微軟正黑體" pitchFamily="34" charset="-120"/>
                </a:rPr>
                <a:t>-</a:t>
              </a:r>
              <a:r>
                <a:rPr kumimoji="0" lang="zh-TW" altLang="en-US" sz="3200" b="1" dirty="0" smtClean="0">
                  <a:solidFill>
                    <a:schemeClr val="bg1"/>
                  </a:solidFill>
                  <a:latin typeface="微軟正黑體" pitchFamily="34" charset="-120"/>
                  <a:ea typeface="微軟正黑體" pitchFamily="34" charset="-120"/>
                </a:rPr>
                <a:t>涉嫌活摘器官医院名单</a:t>
              </a:r>
              <a:endParaRPr kumimoji="0" lang="zh-TW" altLang="en-US" sz="3200" b="1" dirty="0">
                <a:solidFill>
                  <a:schemeClr val="bg1"/>
                </a:solidFill>
                <a:latin typeface="微軟正黑體" pitchFamily="34" charset="-120"/>
                <a:ea typeface="微軟正黑體" pitchFamily="34" charset="-120"/>
              </a:endParaRPr>
            </a:p>
          </p:txBody>
        </p:sp>
      </p:grpSp>
      <p:sp>
        <p:nvSpPr>
          <p:cNvPr id="39942" name="矩形 3"/>
          <p:cNvSpPr>
            <a:spLocks noChangeArrowheads="1"/>
          </p:cNvSpPr>
          <p:nvPr/>
        </p:nvSpPr>
        <p:spPr bwMode="auto">
          <a:xfrm>
            <a:off x="107950" y="1141413"/>
            <a:ext cx="3919538" cy="2862262"/>
          </a:xfrm>
          <a:prstGeom prst="rect">
            <a:avLst/>
          </a:prstGeom>
          <a:noFill/>
          <a:ln w="9525">
            <a:noFill/>
            <a:miter lim="800000"/>
            <a:headEnd/>
            <a:tailEnd/>
          </a:ln>
        </p:spPr>
        <p:txBody>
          <a:bodyPr>
            <a:spAutoFit/>
          </a:bodyPr>
          <a:lstStyle/>
          <a:p>
            <a:r>
              <a:rPr kumimoji="0" lang="en-US" altLang="zh-CN" dirty="0">
                <a:ea typeface="宋体" pitchFamily="2" charset="-122"/>
                <a:hlinkClick r:id="rId3"/>
              </a:rPr>
              <a:t>1. </a:t>
            </a:r>
            <a:r>
              <a:rPr kumimoji="0" lang="zh-CN" altLang="en-US" dirty="0" smtClean="0">
                <a:ea typeface="宋体" pitchFamily="2" charset="-122"/>
                <a:hlinkClick r:id="rId3"/>
              </a:rPr>
              <a:t>浙江大学附属第一医院</a:t>
            </a:r>
            <a:r>
              <a:rPr kumimoji="0" lang="en-US" altLang="zh-TW" dirty="0" smtClean="0"/>
              <a:t>(</a:t>
            </a:r>
            <a:r>
              <a:rPr kumimoji="0" lang="zh-TW" altLang="en-US" dirty="0" smtClean="0"/>
              <a:t>下城区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2. </a:t>
            </a:r>
            <a:r>
              <a:rPr kumimoji="0" lang="zh-CN" altLang="en-US" dirty="0" smtClean="0">
                <a:ea typeface="宋体" pitchFamily="2" charset="-122"/>
                <a:hlinkClick r:id="rId3"/>
              </a:rPr>
              <a:t>浙江省人民医院</a:t>
            </a:r>
            <a:r>
              <a:rPr kumimoji="0" lang="en-US" altLang="zh-TW" dirty="0" smtClean="0"/>
              <a:t>(</a:t>
            </a:r>
            <a:r>
              <a:rPr kumimoji="0" lang="zh-TW" altLang="en-US" dirty="0" smtClean="0"/>
              <a:t>下城区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3. </a:t>
            </a:r>
            <a:r>
              <a:rPr kumimoji="0" lang="zh-CN" altLang="en-US" dirty="0" smtClean="0">
                <a:ea typeface="宋体" pitchFamily="2" charset="-122"/>
                <a:hlinkClick r:id="rId3"/>
              </a:rPr>
              <a:t>浙江大学医学院附属第二医院</a:t>
            </a:r>
            <a:endParaRPr kumimoji="0" lang="en-US" altLang="zh-CN" dirty="0">
              <a:ea typeface="宋体" pitchFamily="2" charset="-122"/>
            </a:endParaRPr>
          </a:p>
          <a:p>
            <a:r>
              <a:rPr kumimoji="0" lang="zh-TW" altLang="en-US" dirty="0"/>
              <a:t>    </a:t>
            </a:r>
            <a:r>
              <a:rPr kumimoji="0" lang="en-US" altLang="zh-TW" dirty="0" smtClean="0"/>
              <a:t>(</a:t>
            </a:r>
            <a:r>
              <a:rPr kumimoji="0" lang="zh-TW" altLang="en-US" dirty="0" smtClean="0"/>
              <a:t>下城区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4. </a:t>
            </a:r>
            <a:r>
              <a:rPr kumimoji="0" lang="zh-CN" altLang="en-US" dirty="0" smtClean="0">
                <a:ea typeface="宋体" pitchFamily="2" charset="-122"/>
                <a:hlinkClick r:id="rId3"/>
              </a:rPr>
              <a:t>杭州市第一人民医院</a:t>
            </a:r>
            <a:r>
              <a:rPr kumimoji="0" lang="en-US" altLang="zh-TW" dirty="0" smtClean="0"/>
              <a:t>(</a:t>
            </a:r>
            <a:r>
              <a:rPr kumimoji="0" lang="zh-TW" altLang="en-US" dirty="0" smtClean="0"/>
              <a:t>上城区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5. </a:t>
            </a:r>
            <a:r>
              <a:rPr kumimoji="0" lang="zh-CN" altLang="en-US" dirty="0" smtClean="0">
                <a:ea typeface="宋体" pitchFamily="2" charset="-122"/>
                <a:hlinkClick r:id="rId3"/>
              </a:rPr>
              <a:t>杭州市萧山区第一人民医院</a:t>
            </a:r>
            <a:endParaRPr kumimoji="0" lang="en-US" altLang="zh-CN" dirty="0">
              <a:ea typeface="宋体" pitchFamily="2" charset="-122"/>
            </a:endParaRPr>
          </a:p>
          <a:p>
            <a:r>
              <a:rPr kumimoji="0" lang="en-US" altLang="zh-TW" dirty="0" smtClean="0"/>
              <a:t>(</a:t>
            </a:r>
            <a:r>
              <a:rPr kumimoji="0" lang="zh-TW" altLang="en-US" dirty="0" smtClean="0"/>
              <a:t>萧山区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6. </a:t>
            </a:r>
            <a:r>
              <a:rPr kumimoji="0" lang="zh-CN" altLang="en-US" dirty="0" smtClean="0">
                <a:ea typeface="宋体" pitchFamily="2" charset="-122"/>
                <a:hlinkClick r:id="rId3"/>
              </a:rPr>
              <a:t>富阳市人民医院</a:t>
            </a:r>
            <a:r>
              <a:rPr kumimoji="0" lang="en-US" altLang="zh-TW" dirty="0" smtClean="0"/>
              <a:t>(</a:t>
            </a:r>
            <a:r>
              <a:rPr kumimoji="0" lang="zh-TW" altLang="en-US" dirty="0" smtClean="0"/>
              <a:t>富阳区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7. </a:t>
            </a:r>
            <a:r>
              <a:rPr kumimoji="0" lang="zh-CN" altLang="en-US" dirty="0" smtClean="0">
                <a:ea typeface="宋体" pitchFamily="2" charset="-122"/>
                <a:hlinkClick r:id="rId3"/>
              </a:rPr>
              <a:t>浙江省立同德医院</a:t>
            </a:r>
            <a:r>
              <a:rPr kumimoji="0" lang="en-US" altLang="zh-TW" dirty="0" smtClean="0"/>
              <a:t>(</a:t>
            </a:r>
            <a:r>
              <a:rPr kumimoji="0" lang="zh-TW" altLang="en-US" dirty="0" smtClean="0"/>
              <a:t>西湖区</a:t>
            </a:r>
            <a:r>
              <a:rPr kumimoji="0" lang="en-US" altLang="zh-TW" dirty="0" smtClean="0"/>
              <a:t>)</a:t>
            </a:r>
            <a:endParaRPr kumimoji="0" lang="zh-CN" altLang="en-US" dirty="0">
              <a:ea typeface="宋体" pitchFamily="2" charset="-122"/>
            </a:endParaRPr>
          </a:p>
        </p:txBody>
      </p:sp>
      <p:pic>
        <p:nvPicPr>
          <p:cNvPr id="39943" name="Picture 2"/>
          <p:cNvPicPr>
            <a:picLocks noChangeAspect="1" noChangeArrowheads="1"/>
          </p:cNvPicPr>
          <p:nvPr/>
        </p:nvPicPr>
        <p:blipFill>
          <a:blip r:embed="rId4"/>
          <a:srcRect l="27087" t="21307" r="16441" b="13123"/>
          <a:stretch>
            <a:fillRect/>
          </a:stretch>
        </p:blipFill>
        <p:spPr bwMode="auto">
          <a:xfrm>
            <a:off x="4140200" y="1184275"/>
            <a:ext cx="4906963" cy="3341688"/>
          </a:xfrm>
          <a:prstGeom prst="rect">
            <a:avLst/>
          </a:prstGeom>
          <a:noFill/>
          <a:ln w="9525">
            <a:noFill/>
            <a:miter lim="800000"/>
            <a:headEnd/>
            <a:tailEnd/>
          </a:ln>
        </p:spPr>
      </p:pic>
      <p:sp>
        <p:nvSpPr>
          <p:cNvPr id="6" name="橢圓 5"/>
          <p:cNvSpPr/>
          <p:nvPr/>
        </p:nvSpPr>
        <p:spPr>
          <a:xfrm>
            <a:off x="3635375" y="1268413"/>
            <a:ext cx="144463" cy="144462"/>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 name="橢圓 12"/>
          <p:cNvSpPr/>
          <p:nvPr/>
        </p:nvSpPr>
        <p:spPr>
          <a:xfrm>
            <a:off x="7881938" y="1773238"/>
            <a:ext cx="144462" cy="142875"/>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5" name="橢圓 14"/>
          <p:cNvSpPr/>
          <p:nvPr/>
        </p:nvSpPr>
        <p:spPr>
          <a:xfrm>
            <a:off x="1352550" y="2079625"/>
            <a:ext cx="144463" cy="144463"/>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6" name="橢圓 15"/>
          <p:cNvSpPr/>
          <p:nvPr/>
        </p:nvSpPr>
        <p:spPr>
          <a:xfrm>
            <a:off x="2916238" y="1557338"/>
            <a:ext cx="142875" cy="142875"/>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1" name="橢圓 20"/>
          <p:cNvSpPr/>
          <p:nvPr/>
        </p:nvSpPr>
        <p:spPr>
          <a:xfrm>
            <a:off x="3348038" y="2636838"/>
            <a:ext cx="144462" cy="144462"/>
          </a:xfrm>
          <a:prstGeom prst="ellipse">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2" name="橢圓 21"/>
          <p:cNvSpPr/>
          <p:nvPr/>
        </p:nvSpPr>
        <p:spPr>
          <a:xfrm>
            <a:off x="7859713" y="1930400"/>
            <a:ext cx="142875" cy="144463"/>
          </a:xfrm>
          <a:prstGeom prst="ellipse">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3" name="橢圓 22"/>
          <p:cNvSpPr/>
          <p:nvPr/>
        </p:nvSpPr>
        <p:spPr>
          <a:xfrm>
            <a:off x="1095375" y="3165475"/>
            <a:ext cx="142875" cy="144463"/>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4" name="橢圓 23"/>
          <p:cNvSpPr/>
          <p:nvPr/>
        </p:nvSpPr>
        <p:spPr>
          <a:xfrm>
            <a:off x="8172450" y="2205038"/>
            <a:ext cx="144463" cy="144462"/>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5" name="橢圓 24"/>
          <p:cNvSpPr/>
          <p:nvPr/>
        </p:nvSpPr>
        <p:spPr>
          <a:xfrm>
            <a:off x="2987675" y="3429000"/>
            <a:ext cx="144463" cy="144463"/>
          </a:xfrm>
          <a:prstGeom prst="ellipse">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6" name="橢圓 25"/>
          <p:cNvSpPr/>
          <p:nvPr/>
        </p:nvSpPr>
        <p:spPr>
          <a:xfrm>
            <a:off x="7397750" y="2701925"/>
            <a:ext cx="144463" cy="142875"/>
          </a:xfrm>
          <a:prstGeom prst="ellipse">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7" name="橢圓 26"/>
          <p:cNvSpPr/>
          <p:nvPr/>
        </p:nvSpPr>
        <p:spPr>
          <a:xfrm>
            <a:off x="3235325" y="3716338"/>
            <a:ext cx="142875" cy="144462"/>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8" name="橢圓 27"/>
          <p:cNvSpPr/>
          <p:nvPr/>
        </p:nvSpPr>
        <p:spPr>
          <a:xfrm>
            <a:off x="7667625" y="1951038"/>
            <a:ext cx="144463" cy="142875"/>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53641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en-US" altLang="zh-TW" b="1" dirty="0">
              <a:solidFill>
                <a:srgbClr val="FFFF00"/>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79388" y="115888"/>
            <a:ext cx="5400675" cy="461962"/>
          </a:xfrm>
          <a:prstGeom prst="rect">
            <a:avLst/>
          </a:prstGeom>
        </p:spPr>
        <p:txBody>
          <a:bodyPr>
            <a:spAutoFit/>
          </a:bodyPr>
          <a:lstStyle/>
          <a:p>
            <a:pPr fontAlgn="auto">
              <a:spcBef>
                <a:spcPts val="0"/>
              </a:spcBef>
              <a:spcAft>
                <a:spcPts val="0"/>
              </a:spcAft>
              <a:defRPr/>
            </a:pPr>
            <a:r>
              <a:rPr kumimoji="0" lang="en-US" altLang="zh-TW" sz="2400" b="1" dirty="0">
                <a:solidFill>
                  <a:schemeClr val="bg1"/>
                </a:solidFill>
                <a:latin typeface="微軟正黑體" panose="020B0604030504040204" pitchFamily="34" charset="-120"/>
                <a:ea typeface="微軟正黑體" panose="020B0604030504040204" pitchFamily="34" charset="-120"/>
                <a:cs typeface="+mj-cs"/>
              </a:rPr>
              <a:t>1-1</a:t>
            </a:r>
            <a:r>
              <a:rPr kumimoji="0" lang="en-US" altLang="zh-TW" sz="2400" b="1" dirty="0" smtClean="0">
                <a:solidFill>
                  <a:schemeClr val="bg1"/>
                </a:solidFill>
                <a:latin typeface="微軟正黑體" panose="020B0604030504040204" pitchFamily="34" charset="-120"/>
                <a:ea typeface="微軟正黑體" panose="020B0604030504040204" pitchFamily="34" charset="-120"/>
                <a:cs typeface="+mj-cs"/>
              </a:rPr>
              <a:t>.</a:t>
            </a:r>
            <a:r>
              <a:rPr kumimoji="0" lang="zh-TW" altLang="en-US" sz="2400" b="1" dirty="0" smtClean="0">
                <a:solidFill>
                  <a:schemeClr val="bg1"/>
                </a:solidFill>
                <a:latin typeface="微軟正黑體" panose="020B0604030504040204" pitchFamily="34" charset="-120"/>
                <a:ea typeface="微軟正黑體" panose="020B0604030504040204" pitchFamily="34" charset="-120"/>
                <a:cs typeface="+mj-cs"/>
              </a:rPr>
              <a:t> 反馈分享</a:t>
            </a:r>
            <a:endParaRPr kumimoji="0" lang="zh-TW" altLang="en-US" sz="2400" b="1" dirty="0">
              <a:solidFill>
                <a:schemeClr val="bg1"/>
              </a:solidFill>
              <a:latin typeface="+mn-lt"/>
              <a:ea typeface="+mn-ea"/>
            </a:endParaRPr>
          </a:p>
        </p:txBody>
      </p:sp>
      <p:pic>
        <p:nvPicPr>
          <p:cNvPr id="15363"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4398963" y="0"/>
            <a:ext cx="4745037" cy="6858000"/>
          </a:xfrm>
          <a:prstGeom prst="rect">
            <a:avLst/>
          </a:prstGeom>
          <a:noFill/>
          <a:ln w="9525">
            <a:noFill/>
            <a:miter lim="800000"/>
            <a:headEnd/>
            <a:tailEnd/>
          </a:ln>
        </p:spPr>
      </p:pic>
      <p:sp>
        <p:nvSpPr>
          <p:cNvPr id="15364" name="文字方塊 1"/>
          <p:cNvSpPr txBox="1">
            <a:spLocks noChangeArrowheads="1"/>
          </p:cNvSpPr>
          <p:nvPr/>
        </p:nvSpPr>
        <p:spPr bwMode="auto">
          <a:xfrm>
            <a:off x="73025" y="765175"/>
            <a:ext cx="4352925" cy="1938338"/>
          </a:xfrm>
          <a:prstGeom prst="rect">
            <a:avLst/>
          </a:prstGeom>
          <a:noFill/>
          <a:ln w="9525">
            <a:noFill/>
            <a:miter lim="800000"/>
            <a:headEnd/>
            <a:tailEnd/>
          </a:ln>
        </p:spPr>
        <p:txBody>
          <a:bodyPr wrap="none">
            <a:spAutoFit/>
          </a:bodyPr>
          <a:lstStyle/>
          <a:p>
            <a:r>
              <a:rPr kumimoji="0" lang="zh-TW" altLang="en-US" sz="2000" b="1" dirty="0" smtClean="0">
                <a:solidFill>
                  <a:schemeClr val="bg1"/>
                </a:solidFill>
                <a:latin typeface="微軟正黑體" pitchFamily="34" charset="-120"/>
                <a:ea typeface="微軟正黑體" pitchFamily="34" charset="-120"/>
              </a:rPr>
              <a:t>山东省 </a:t>
            </a:r>
            <a:r>
              <a:rPr kumimoji="0" lang="en-US" altLang="zh-TW" sz="2000" b="1" dirty="0" smtClean="0">
                <a:solidFill>
                  <a:schemeClr val="bg1"/>
                </a:solidFill>
                <a:latin typeface="微軟正黑體" pitchFamily="34" charset="-120"/>
                <a:ea typeface="微軟正黑體" pitchFamily="34" charset="-120"/>
              </a:rPr>
              <a:t>XX</a:t>
            </a:r>
            <a:r>
              <a:rPr kumimoji="0" lang="zh-TW" altLang="en-US" sz="2000" b="1" dirty="0">
                <a:solidFill>
                  <a:schemeClr val="bg1"/>
                </a:solidFill>
                <a:latin typeface="微軟正黑體" pitchFamily="34" charset="-120"/>
                <a:ea typeface="微軟正黑體" pitchFamily="34" charset="-120"/>
              </a:rPr>
              <a:t>市 </a:t>
            </a:r>
            <a:r>
              <a:rPr kumimoji="0" lang="en-US" altLang="zh-TW" sz="2000" b="1" dirty="0" smtClean="0">
                <a:solidFill>
                  <a:schemeClr val="bg1"/>
                </a:solidFill>
                <a:latin typeface="微軟正黑體" pitchFamily="34" charset="-120"/>
                <a:ea typeface="微軟正黑體" pitchFamily="34" charset="-120"/>
              </a:rPr>
              <a:t>610</a:t>
            </a:r>
            <a:r>
              <a:rPr kumimoji="0" lang="zh-TW" altLang="en-US" sz="2000" b="1" dirty="0" smtClean="0">
                <a:solidFill>
                  <a:schemeClr val="bg1"/>
                </a:solidFill>
                <a:latin typeface="微軟正黑體" pitchFamily="34" charset="-120"/>
                <a:ea typeface="微軟正黑體" pitchFamily="34" charset="-120"/>
              </a:rPr>
              <a:t>办公室主任 </a:t>
            </a:r>
            <a:r>
              <a:rPr kumimoji="0" lang="zh-TW" altLang="en-US" sz="2000" dirty="0">
                <a:solidFill>
                  <a:schemeClr val="bg1"/>
                </a:solidFill>
                <a:latin typeface="微軟正黑體" pitchFamily="34" charset="-120"/>
                <a:ea typeface="微軟正黑體" pitchFamily="34" charset="-120"/>
              </a:rPr>
              <a:t>  </a:t>
            </a:r>
            <a:endParaRPr kumimoji="0" lang="en-US" altLang="zh-TW" sz="2000" dirty="0">
              <a:solidFill>
                <a:schemeClr val="bg1"/>
              </a:solidFill>
              <a:latin typeface="微軟正黑體" pitchFamily="34" charset="-120"/>
              <a:ea typeface="微軟正黑體" pitchFamily="34" charset="-120"/>
            </a:endParaRPr>
          </a:p>
          <a:p>
            <a:r>
              <a:rPr kumimoji="0" lang="zh-TW" altLang="en-US" sz="2000" dirty="0" smtClean="0">
                <a:solidFill>
                  <a:schemeClr val="bg1"/>
                </a:solidFill>
                <a:latin typeface="微軟正黑體" pitchFamily="34" charset="-120"/>
                <a:ea typeface="微軟正黑體" pitchFamily="34" charset="-120"/>
              </a:rPr>
              <a:t>接听</a:t>
            </a:r>
            <a:r>
              <a:rPr kumimoji="0" lang="en-US" altLang="zh-TW" sz="2000" dirty="0" smtClean="0">
                <a:solidFill>
                  <a:schemeClr val="bg1"/>
                </a:solidFill>
                <a:latin typeface="微軟正黑體" pitchFamily="34" charset="-120"/>
                <a:ea typeface="微軟正黑體" pitchFamily="34" charset="-120"/>
              </a:rPr>
              <a:t>2.14</a:t>
            </a:r>
            <a:r>
              <a:rPr kumimoji="0" lang="zh-TW" altLang="en-US" sz="2000" dirty="0" smtClean="0">
                <a:solidFill>
                  <a:schemeClr val="bg1"/>
                </a:solidFill>
                <a:latin typeface="微軟正黑體" pitchFamily="34" charset="-120"/>
                <a:ea typeface="微軟正黑體" pitchFamily="34" charset="-120"/>
              </a:rPr>
              <a:t>分钟</a:t>
            </a:r>
            <a:r>
              <a:rPr kumimoji="0" lang="en-US" altLang="zh-TW" sz="2000" dirty="0" smtClean="0">
                <a:solidFill>
                  <a:schemeClr val="bg1"/>
                </a:solidFill>
                <a:latin typeface="微軟正黑體" pitchFamily="34" charset="-120"/>
                <a:ea typeface="微軟正黑體" pitchFamily="34" charset="-120"/>
              </a:rPr>
              <a:t>/1.16</a:t>
            </a:r>
            <a:r>
              <a:rPr kumimoji="0" lang="zh-TW" altLang="en-US" sz="2000" dirty="0" smtClean="0">
                <a:solidFill>
                  <a:schemeClr val="bg1"/>
                </a:solidFill>
                <a:latin typeface="微軟正黑體" pitchFamily="34" charset="-120"/>
                <a:ea typeface="微軟正黑體" pitchFamily="34" charset="-120"/>
              </a:rPr>
              <a:t>分钟真相 </a:t>
            </a:r>
            <a:endParaRPr kumimoji="0" lang="en-US" altLang="zh-TW" sz="2000" dirty="0">
              <a:solidFill>
                <a:schemeClr val="bg1"/>
              </a:solidFill>
              <a:latin typeface="微軟正黑體" pitchFamily="34" charset="-120"/>
              <a:ea typeface="微軟正黑體" pitchFamily="34" charset="-120"/>
            </a:endParaRPr>
          </a:p>
          <a:p>
            <a:r>
              <a:rPr kumimoji="0" lang="zh-TW" altLang="en-US" sz="2000" dirty="0" smtClean="0">
                <a:solidFill>
                  <a:schemeClr val="bg1"/>
                </a:solidFill>
                <a:latin typeface="微軟正黑體" pitchFamily="34" charset="-120"/>
                <a:ea typeface="微軟正黑體" pitchFamily="34" charset="-120"/>
              </a:rPr>
              <a:t>他说别打了  我要去炼法轮功了  </a:t>
            </a:r>
            <a:endParaRPr kumimoji="0" lang="en-US" altLang="zh-TW" sz="2000" dirty="0">
              <a:solidFill>
                <a:schemeClr val="bg1"/>
              </a:solidFill>
              <a:latin typeface="微軟正黑體" pitchFamily="34" charset="-120"/>
              <a:ea typeface="微軟正黑體" pitchFamily="34" charset="-120"/>
            </a:endParaRPr>
          </a:p>
          <a:p>
            <a:r>
              <a:rPr kumimoji="0" lang="zh-TW" altLang="en-US" sz="2000" dirty="0" smtClean="0">
                <a:solidFill>
                  <a:schemeClr val="bg1"/>
                </a:solidFill>
                <a:latin typeface="微軟正黑體" pitchFamily="34" charset="-120"/>
                <a:ea typeface="微軟正黑體" pitchFamily="34" charset="-120"/>
              </a:rPr>
              <a:t>明真相后</a:t>
            </a:r>
            <a:r>
              <a:rPr kumimoji="0" lang="en-US" altLang="zh-TW" sz="2000" dirty="0" smtClean="0">
                <a:solidFill>
                  <a:schemeClr val="bg1"/>
                </a:solidFill>
                <a:latin typeface="微軟正黑體" pitchFamily="34" charset="-120"/>
                <a:ea typeface="微軟正黑體" pitchFamily="34" charset="-120"/>
              </a:rPr>
              <a:t>...</a:t>
            </a:r>
            <a:r>
              <a:rPr kumimoji="0" lang="zh-TW" altLang="en-US" sz="2000" b="1" dirty="0" smtClean="0">
                <a:solidFill>
                  <a:srgbClr val="FFFF00"/>
                </a:solidFill>
                <a:latin typeface="微軟正黑體" pitchFamily="34" charset="-120"/>
                <a:ea typeface="微軟正黑體" pitchFamily="34" charset="-120"/>
              </a:rPr>
              <a:t>退团 </a:t>
            </a:r>
            <a:r>
              <a:rPr kumimoji="0" lang="en-US" altLang="zh-TW" sz="2000" b="1" dirty="0" smtClean="0">
                <a:solidFill>
                  <a:srgbClr val="FFFF00"/>
                </a:solidFill>
                <a:latin typeface="微軟正黑體" pitchFamily="34" charset="-120"/>
                <a:ea typeface="微軟正黑體" pitchFamily="34" charset="-120"/>
              </a:rPr>
              <a:t>...</a:t>
            </a:r>
            <a:endParaRPr kumimoji="0" lang="en-US" altLang="zh-TW" sz="2000" b="1" dirty="0">
              <a:solidFill>
                <a:srgbClr val="FFFF00"/>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请他力所能及的消毁污蔑大法的文物 </a:t>
            </a:r>
            <a:endParaRPr kumimoji="0" lang="en-US" altLang="zh-TW" sz="2000" b="1" dirty="0">
              <a:solidFill>
                <a:srgbClr val="FFFF00"/>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回答说好 </a:t>
            </a:r>
            <a:r>
              <a:rPr kumimoji="0" lang="zh-TW" altLang="en-US" sz="2000" dirty="0" smtClean="0">
                <a:solidFill>
                  <a:schemeClr val="bg1"/>
                </a:solidFill>
                <a:latin typeface="微軟正黑體" pitchFamily="34" charset="-120"/>
                <a:ea typeface="微軟正黑體" pitchFamily="34" charset="-120"/>
              </a:rPr>
              <a:t>给微</a:t>
            </a:r>
            <a:r>
              <a:rPr kumimoji="0" lang="zh-TW" altLang="en-US" sz="2000" dirty="0">
                <a:solidFill>
                  <a:schemeClr val="bg1"/>
                </a:solidFill>
                <a:latin typeface="微軟正黑體" pitchFamily="34" charset="-120"/>
                <a:ea typeface="微軟正黑體" pitchFamily="34" charset="-120"/>
              </a:rPr>
              <a:t>信</a:t>
            </a:r>
          </a:p>
        </p:txBody>
      </p:sp>
      <p:sp>
        <p:nvSpPr>
          <p:cNvPr id="15365" name="矩形 2"/>
          <p:cNvSpPr>
            <a:spLocks noChangeArrowheads="1"/>
          </p:cNvSpPr>
          <p:nvPr/>
        </p:nvSpPr>
        <p:spPr bwMode="auto">
          <a:xfrm>
            <a:off x="155575" y="4503738"/>
            <a:ext cx="4316413" cy="2225675"/>
          </a:xfrm>
          <a:prstGeom prst="rect">
            <a:avLst/>
          </a:prstGeom>
          <a:noFill/>
          <a:ln w="9525">
            <a:noFill/>
            <a:miter lim="800000"/>
            <a:headEnd/>
            <a:tailEnd/>
          </a:ln>
        </p:spPr>
        <p:txBody>
          <a:bodyPr>
            <a:spAutoFit/>
          </a:bodyPr>
          <a:lstStyle/>
          <a:p>
            <a:r>
              <a:rPr kumimoji="0" lang="zh-TW" altLang="en-US" sz="2000" b="1" dirty="0" smtClean="0">
                <a:solidFill>
                  <a:srgbClr val="FFFFFF"/>
                </a:solidFill>
                <a:latin typeface="微軟正黑體" pitchFamily="34" charset="-120"/>
                <a:ea typeface="微軟正黑體" pitchFamily="34" charset="-120"/>
              </a:rPr>
              <a:t>山东省   某区政法委员</a:t>
            </a:r>
            <a:endParaRPr kumimoji="0" lang="en-US" altLang="zh-TW" sz="2000" b="1" dirty="0">
              <a:solidFill>
                <a:srgbClr val="FFFFFF"/>
              </a:solidFill>
              <a:latin typeface="微軟正黑體" pitchFamily="34" charset="-120"/>
              <a:ea typeface="微軟正黑體" pitchFamily="34" charset="-120"/>
            </a:endParaRPr>
          </a:p>
          <a:p>
            <a:r>
              <a:rPr kumimoji="0" lang="zh-TW" altLang="en-US" sz="2000" dirty="0" smtClean="0">
                <a:solidFill>
                  <a:srgbClr val="FFFFFF"/>
                </a:solidFill>
                <a:latin typeface="微軟正黑體" pitchFamily="34" charset="-120"/>
                <a:ea typeface="微軟正黑體" pitchFamily="34" charset="-120"/>
              </a:rPr>
              <a:t>第二轮拨打听</a:t>
            </a:r>
            <a:r>
              <a:rPr kumimoji="0" lang="en-US" altLang="zh-TW" sz="2000" dirty="0" smtClean="0">
                <a:solidFill>
                  <a:srgbClr val="FFFFFF"/>
                </a:solidFill>
                <a:latin typeface="微軟正黑體" pitchFamily="34" charset="-120"/>
                <a:ea typeface="微軟正黑體" pitchFamily="34" charset="-120"/>
              </a:rPr>
              <a:t>45</a:t>
            </a:r>
            <a:r>
              <a:rPr kumimoji="0" lang="zh-TW" altLang="en-US" sz="2000" dirty="0">
                <a:solidFill>
                  <a:srgbClr val="FFFFFF"/>
                </a:solidFill>
                <a:latin typeface="微軟正黑體" pitchFamily="34" charset="-120"/>
                <a:ea typeface="微軟正黑體" pitchFamily="34" charset="-120"/>
              </a:rPr>
              <a:t>秒真相</a:t>
            </a:r>
            <a:r>
              <a:rPr kumimoji="0" lang="en-US" altLang="zh-TW" sz="2000" dirty="0" smtClean="0">
                <a:solidFill>
                  <a:srgbClr val="FFFFFF"/>
                </a:solidFill>
                <a:latin typeface="微軟正黑體" pitchFamily="34" charset="-120"/>
                <a:ea typeface="微軟正黑體" pitchFamily="34" charset="-120"/>
              </a:rPr>
              <a:t>/</a:t>
            </a:r>
            <a:r>
              <a:rPr kumimoji="0" lang="zh-TW" altLang="en-US" sz="2000" dirty="0" smtClean="0">
                <a:solidFill>
                  <a:srgbClr val="FFFFFF"/>
                </a:solidFill>
                <a:latin typeface="微軟正黑體" pitchFamily="34" charset="-120"/>
                <a:ea typeface="微軟正黑體" pitchFamily="34" charset="-120"/>
              </a:rPr>
              <a:t>听</a:t>
            </a:r>
            <a:r>
              <a:rPr kumimoji="0" lang="en-US" altLang="zh-TW" sz="2000" dirty="0" smtClean="0">
                <a:solidFill>
                  <a:srgbClr val="FFFFFF"/>
                </a:solidFill>
                <a:latin typeface="微軟正黑體" pitchFamily="34" charset="-120"/>
                <a:ea typeface="微軟正黑體" pitchFamily="34" charset="-120"/>
              </a:rPr>
              <a:t>35</a:t>
            </a:r>
            <a:r>
              <a:rPr kumimoji="0" lang="zh-TW" altLang="en-US" sz="2000" dirty="0">
                <a:solidFill>
                  <a:srgbClr val="FFFFFF"/>
                </a:solidFill>
                <a:latin typeface="微軟正黑體" pitchFamily="34" charset="-120"/>
                <a:ea typeface="微軟正黑體" pitchFamily="34" charset="-120"/>
              </a:rPr>
              <a:t>秒</a:t>
            </a:r>
            <a:endParaRPr kumimoji="0" lang="en-US" altLang="zh-TW" sz="2000" dirty="0">
              <a:solidFill>
                <a:srgbClr val="FFFFFF"/>
              </a:solidFill>
              <a:latin typeface="微軟正黑體" pitchFamily="34" charset="-120"/>
              <a:ea typeface="微軟正黑體" pitchFamily="34" charset="-120"/>
            </a:endParaRPr>
          </a:p>
          <a:p>
            <a:r>
              <a:rPr kumimoji="0" lang="zh-TW" altLang="en-US" sz="2000" dirty="0" smtClean="0">
                <a:solidFill>
                  <a:srgbClr val="FFFFFF"/>
                </a:solidFill>
                <a:latin typeface="微軟正黑體" pitchFamily="34" charset="-120"/>
                <a:ea typeface="微軟正黑體" pitchFamily="34" charset="-120"/>
              </a:rPr>
              <a:t>对方讲话语气不善</a:t>
            </a:r>
            <a:endParaRPr kumimoji="0" lang="en-US" altLang="zh-TW" sz="2000" dirty="0">
              <a:solidFill>
                <a:srgbClr val="FFFFFF"/>
              </a:solidFill>
              <a:latin typeface="微軟正黑體" pitchFamily="34" charset="-120"/>
              <a:ea typeface="微軟正黑體" pitchFamily="34" charset="-120"/>
            </a:endParaRPr>
          </a:p>
          <a:p>
            <a:r>
              <a:rPr kumimoji="0" lang="en-US" altLang="zh-TW" sz="2000" dirty="0">
                <a:solidFill>
                  <a:srgbClr val="FFFFFF"/>
                </a:solidFill>
                <a:latin typeface="微軟正黑體" pitchFamily="34" charset="-120"/>
                <a:ea typeface="微軟正黑體" pitchFamily="34" charset="-120"/>
              </a:rPr>
              <a:t>/14</a:t>
            </a:r>
            <a:r>
              <a:rPr kumimoji="0" lang="zh-TW" altLang="en-US" sz="2000" dirty="0">
                <a:solidFill>
                  <a:srgbClr val="FFFFFF"/>
                </a:solidFill>
                <a:latin typeface="微軟正黑體" pitchFamily="34" charset="-120"/>
                <a:ea typeface="微軟正黑體" pitchFamily="34" charset="-120"/>
              </a:rPr>
              <a:t>秒</a:t>
            </a:r>
            <a:r>
              <a:rPr kumimoji="0" lang="en-US" altLang="zh-TW" sz="2000" dirty="0">
                <a:solidFill>
                  <a:srgbClr val="FFFFFF"/>
                </a:solidFill>
                <a:latin typeface="微軟正黑體" pitchFamily="34" charset="-120"/>
                <a:ea typeface="微軟正黑體" pitchFamily="34" charset="-120"/>
              </a:rPr>
              <a:t>/38</a:t>
            </a:r>
            <a:r>
              <a:rPr kumimoji="0" lang="zh-TW" altLang="en-US" sz="2000" dirty="0">
                <a:solidFill>
                  <a:srgbClr val="FFFFFF"/>
                </a:solidFill>
                <a:latin typeface="微軟正黑體" pitchFamily="34" charset="-120"/>
                <a:ea typeface="微軟正黑體" pitchFamily="34" charset="-120"/>
              </a:rPr>
              <a:t>秒</a:t>
            </a:r>
            <a:r>
              <a:rPr kumimoji="0" lang="en-US" altLang="zh-TW" sz="2000" dirty="0" smtClean="0">
                <a:solidFill>
                  <a:srgbClr val="FFFFFF"/>
                </a:solidFill>
                <a:latin typeface="微軟正黑體" pitchFamily="34" charset="-120"/>
                <a:ea typeface="微軟正黑體" pitchFamily="34" charset="-120"/>
              </a:rPr>
              <a:t>/</a:t>
            </a:r>
            <a:r>
              <a:rPr kumimoji="0" lang="zh-TW" altLang="en-US" sz="2000" dirty="0" smtClean="0">
                <a:solidFill>
                  <a:srgbClr val="FFFFFF"/>
                </a:solidFill>
                <a:latin typeface="微軟正黑體" pitchFamily="34" charset="-120"/>
                <a:ea typeface="微軟正黑體" pitchFamily="34" charset="-120"/>
              </a:rPr>
              <a:t>听</a:t>
            </a:r>
            <a:r>
              <a:rPr kumimoji="0" lang="en-US" altLang="zh-TW" sz="2000" dirty="0" smtClean="0">
                <a:solidFill>
                  <a:srgbClr val="FFFFFF"/>
                </a:solidFill>
                <a:latin typeface="微軟正黑體" pitchFamily="34" charset="-120"/>
                <a:ea typeface="微軟正黑體" pitchFamily="34" charset="-120"/>
              </a:rPr>
              <a:t>5</a:t>
            </a:r>
            <a:r>
              <a:rPr kumimoji="0" lang="zh-TW" altLang="en-US" sz="2000" dirty="0">
                <a:solidFill>
                  <a:srgbClr val="FFFFFF"/>
                </a:solidFill>
                <a:latin typeface="微軟正黑體" pitchFamily="34" charset="-120"/>
                <a:ea typeface="微軟正黑體" pitchFamily="34" charset="-120"/>
              </a:rPr>
              <a:t>分</a:t>
            </a:r>
            <a:r>
              <a:rPr kumimoji="0" lang="en-US" altLang="zh-TW" sz="2000" dirty="0">
                <a:solidFill>
                  <a:srgbClr val="FFFFFF"/>
                </a:solidFill>
                <a:latin typeface="微軟正黑體" pitchFamily="34" charset="-120"/>
                <a:ea typeface="微軟正黑體" pitchFamily="34" charset="-120"/>
              </a:rPr>
              <a:t>39</a:t>
            </a:r>
            <a:r>
              <a:rPr kumimoji="0" lang="zh-TW" altLang="en-US" sz="2000" dirty="0">
                <a:solidFill>
                  <a:srgbClr val="FFFFFF"/>
                </a:solidFill>
                <a:latin typeface="微軟正黑體" pitchFamily="34" charset="-120"/>
                <a:ea typeface="微軟正黑體" pitchFamily="34" charset="-120"/>
              </a:rPr>
              <a:t>秒明真相</a:t>
            </a:r>
            <a:endParaRPr kumimoji="0" lang="en-US" altLang="zh-TW" sz="2000" dirty="0">
              <a:solidFill>
                <a:srgbClr val="FFFFFF"/>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真名退党</a:t>
            </a:r>
            <a:r>
              <a:rPr kumimoji="0" lang="zh-TW" altLang="en-US" sz="2000" dirty="0" smtClean="0">
                <a:solidFill>
                  <a:srgbClr val="FFFFFF"/>
                </a:solidFill>
                <a:latin typeface="微軟正黑體" pitchFamily="34" charset="-120"/>
                <a:ea typeface="微軟正黑體" pitchFamily="34" charset="-120"/>
              </a:rPr>
              <a:t>记下微信号   </a:t>
            </a:r>
            <a:endParaRPr kumimoji="0" lang="en-US" altLang="zh-TW" sz="2000" dirty="0">
              <a:solidFill>
                <a:srgbClr val="FFFFFF"/>
              </a:solidFill>
              <a:latin typeface="微軟正黑體" pitchFamily="34" charset="-120"/>
              <a:ea typeface="微軟正黑體" pitchFamily="34" charset="-120"/>
            </a:endParaRPr>
          </a:p>
          <a:p>
            <a:r>
              <a:rPr kumimoji="0" lang="zh-TW" altLang="en-US" sz="2000" dirty="0" smtClean="0">
                <a:solidFill>
                  <a:srgbClr val="FFFFFF"/>
                </a:solidFill>
                <a:latin typeface="微軟正黑體" pitchFamily="34" charset="-120"/>
                <a:ea typeface="微軟正黑體" pitchFamily="34" charset="-120"/>
              </a:rPr>
              <a:t>劝善</a:t>
            </a:r>
            <a:r>
              <a:rPr kumimoji="0" lang="zh-TW" altLang="en-US" sz="2000" b="1" dirty="0" smtClean="0">
                <a:solidFill>
                  <a:srgbClr val="FFFF00"/>
                </a:solidFill>
                <a:latin typeface="微軟正黑體" pitchFamily="34" charset="-120"/>
                <a:ea typeface="微軟正黑體" pitchFamily="34" charset="-120"/>
              </a:rPr>
              <a:t>要她一定保护好当地的法功学员</a:t>
            </a:r>
            <a:endParaRPr kumimoji="0" lang="en-US" altLang="zh-TW" sz="2000" b="1" dirty="0">
              <a:solidFill>
                <a:srgbClr val="FFFF00"/>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她说好</a:t>
            </a:r>
            <a:endParaRPr kumimoji="0" lang="zh-TW" altLang="en-US" sz="2000" b="1" dirty="0">
              <a:solidFill>
                <a:srgbClr val="FFFF00"/>
              </a:solidFill>
              <a:latin typeface="微軟正黑體" pitchFamily="34" charset="-120"/>
              <a:ea typeface="微軟正黑體" pitchFamily="34" charset="-120"/>
            </a:endParaRPr>
          </a:p>
        </p:txBody>
      </p:sp>
      <p:sp>
        <p:nvSpPr>
          <p:cNvPr id="15366" name="矩形 6"/>
          <p:cNvSpPr>
            <a:spLocks noChangeArrowheads="1"/>
          </p:cNvSpPr>
          <p:nvPr/>
        </p:nvSpPr>
        <p:spPr bwMode="auto">
          <a:xfrm>
            <a:off x="90488" y="2924175"/>
            <a:ext cx="4210050" cy="1311275"/>
          </a:xfrm>
          <a:prstGeom prst="rect">
            <a:avLst/>
          </a:prstGeom>
          <a:noFill/>
          <a:ln w="9525">
            <a:noFill/>
            <a:miter lim="800000"/>
            <a:headEnd/>
            <a:tailEnd/>
          </a:ln>
        </p:spPr>
        <p:txBody>
          <a:bodyPr>
            <a:spAutoFit/>
          </a:bodyPr>
          <a:lstStyle/>
          <a:p>
            <a:r>
              <a:rPr kumimoji="0" lang="zh-TW" altLang="en-US" sz="2000" b="1" dirty="0" smtClean="0">
                <a:solidFill>
                  <a:srgbClr val="FFFFFF"/>
                </a:solidFill>
                <a:latin typeface="微軟正黑體" pitchFamily="34" charset="-120"/>
                <a:ea typeface="微軟正黑體" pitchFamily="34" charset="-120"/>
              </a:rPr>
              <a:t>山东省 </a:t>
            </a:r>
            <a:r>
              <a:rPr kumimoji="0" lang="en-US" altLang="zh-TW" sz="2000" b="1" dirty="0" smtClean="0">
                <a:solidFill>
                  <a:srgbClr val="FFFFFF"/>
                </a:solidFill>
                <a:latin typeface="微軟正黑體" pitchFamily="34" charset="-120"/>
                <a:ea typeface="微軟正黑體" pitchFamily="34" charset="-120"/>
              </a:rPr>
              <a:t>XX</a:t>
            </a:r>
            <a:r>
              <a:rPr kumimoji="0" lang="zh-TW" altLang="en-US" sz="2000" b="1" dirty="0" smtClean="0">
                <a:solidFill>
                  <a:srgbClr val="FFFFFF"/>
                </a:solidFill>
                <a:latin typeface="微軟正黑體" pitchFamily="34" charset="-120"/>
                <a:ea typeface="微軟正黑體" pitchFamily="34" charset="-120"/>
              </a:rPr>
              <a:t>单位</a:t>
            </a:r>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接听</a:t>
            </a:r>
            <a:r>
              <a:rPr kumimoji="0" lang="en-US" altLang="zh-TW" sz="2000" b="1" dirty="0" smtClean="0">
                <a:solidFill>
                  <a:srgbClr val="FFFFFF"/>
                </a:solidFill>
                <a:latin typeface="微軟正黑體" pitchFamily="34" charset="-120"/>
                <a:ea typeface="微軟正黑體" pitchFamily="34" charset="-120"/>
              </a:rPr>
              <a:t>2.47</a:t>
            </a:r>
            <a:r>
              <a:rPr kumimoji="0" lang="zh-TW" altLang="en-US" sz="2000" b="1" dirty="0" smtClean="0">
                <a:solidFill>
                  <a:srgbClr val="FFFFFF"/>
                </a:solidFill>
                <a:latin typeface="微軟正黑體" pitchFamily="34" charset="-120"/>
                <a:ea typeface="微軟正黑體" pitchFamily="34" charset="-120"/>
              </a:rPr>
              <a:t>分钟   明真相 </a:t>
            </a:r>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请他转告领导拆除电子屏幕上</a:t>
            </a:r>
            <a:endParaRPr kumimoji="0" lang="en-US" altLang="zh-TW" sz="2000" b="1" dirty="0">
              <a:solidFill>
                <a:srgbClr val="FFFF00"/>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污蔑大法的邪恶标语   说好的 </a:t>
            </a:r>
            <a:r>
              <a:rPr kumimoji="0" lang="en-US" altLang="zh-TW" sz="2000" b="1" dirty="0" smtClean="0">
                <a:solidFill>
                  <a:srgbClr val="FFFF00"/>
                </a:solidFill>
                <a:latin typeface="微軟正黑體" pitchFamily="34" charset="-120"/>
                <a:ea typeface="微軟正黑體" pitchFamily="34" charset="-120"/>
              </a:rPr>
              <a:t>...</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2"/>
          <p:cNvSpPr>
            <a:spLocks noChangeArrowheads="1"/>
          </p:cNvSpPr>
          <p:nvPr/>
        </p:nvSpPr>
        <p:spPr bwMode="auto">
          <a:xfrm>
            <a:off x="-4645025" y="107950"/>
            <a:ext cx="3263900" cy="584200"/>
          </a:xfrm>
          <a:prstGeom prst="rect">
            <a:avLst/>
          </a:prstGeom>
          <a:noFill/>
          <a:ln w="9525">
            <a:noFill/>
            <a:miter lim="800000"/>
            <a:headEnd/>
            <a:tailEnd/>
          </a:ln>
        </p:spPr>
        <p:txBody>
          <a:bodyPr>
            <a:spAutoFit/>
          </a:bodyPr>
          <a:lstStyle/>
          <a:p>
            <a:r>
              <a:rPr kumimoji="0" lang="en-US" altLang="zh-TW" sz="3200" b="1" dirty="0">
                <a:latin typeface="微軟正黑體" pitchFamily="34" charset="-120"/>
                <a:ea typeface="微軟正黑體" pitchFamily="34" charset="-120"/>
              </a:rPr>
              <a:t>5. </a:t>
            </a:r>
            <a:r>
              <a:rPr kumimoji="0" lang="zh-TW" altLang="en-US" sz="3200" b="1" dirty="0" smtClean="0">
                <a:latin typeface="微軟正黑體" pitchFamily="34" charset="-120"/>
                <a:ea typeface="微軟正黑體" pitchFamily="34" charset="-120"/>
              </a:rPr>
              <a:t>山东专案</a:t>
            </a:r>
            <a:endParaRPr kumimoji="0" lang="en-US" altLang="zh-TW" sz="3200" b="1" dirty="0">
              <a:latin typeface="微軟正黑體" pitchFamily="34" charset="-120"/>
              <a:ea typeface="微軟正黑體" pitchFamily="34" charset="-120"/>
            </a:endParaRPr>
          </a:p>
        </p:txBody>
      </p:sp>
      <p:sp>
        <p:nvSpPr>
          <p:cNvPr id="5" name="矩形 4"/>
          <p:cNvSpPr/>
          <p:nvPr/>
        </p:nvSpPr>
        <p:spPr>
          <a:xfrm>
            <a:off x="142875" y="5253038"/>
            <a:ext cx="8967788" cy="132397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000" dirty="0">
                <a:solidFill>
                  <a:prstClr val="black"/>
                </a:solidFill>
                <a:latin typeface="微軟正黑體" panose="020B0604030504040204" pitchFamily="34" charset="-120"/>
                <a:ea typeface="微軟正黑體" panose="020B0604030504040204" pitchFamily="34" charset="-120"/>
              </a:rPr>
              <a:t>截至</a:t>
            </a:r>
            <a:r>
              <a:rPr kumimoji="0" lang="en-US" altLang="zh-TW" sz="2000" dirty="0" smtClean="0">
                <a:solidFill>
                  <a:prstClr val="black"/>
                </a:solidFill>
                <a:latin typeface="微軟正黑體" panose="020B0604030504040204" pitchFamily="34" charset="-120"/>
                <a:ea typeface="微軟正黑體" panose="020B0604030504040204" pitchFamily="34" charset="-120"/>
              </a:rPr>
              <a:t>2014</a:t>
            </a:r>
            <a:r>
              <a:rPr kumimoji="0" lang="zh-TW" altLang="en-US" sz="2000" dirty="0" smtClean="0">
                <a:solidFill>
                  <a:prstClr val="black"/>
                </a:solidFill>
                <a:latin typeface="微軟正黑體" panose="020B0604030504040204" pitchFamily="34" charset="-120"/>
                <a:ea typeface="微軟正黑體" panose="020B0604030504040204" pitchFamily="34" charset="-120"/>
              </a:rPr>
              <a:t>年底，追查国际公布了</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浙江省</a:t>
            </a:r>
            <a:r>
              <a:rPr kumimoji="0" lang="zh-TW" altLang="en-US" sz="2000" dirty="0" smtClean="0">
                <a:solidFill>
                  <a:prstClr val="black"/>
                </a:solidFill>
                <a:latin typeface="微軟正黑體" panose="020B0604030504040204" pitchFamily="34" charset="-120"/>
                <a:ea typeface="微軟正黑體" panose="020B0604030504040204" pitchFamily="34" charset="-120"/>
              </a:rPr>
              <a:t>涉嫌参与活摘法轮功学员器官的</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b="1" dirty="0">
                <a:solidFill>
                  <a:srgbClr val="C00000"/>
                </a:solidFill>
                <a:latin typeface="微軟正黑體" panose="020B0604030504040204" pitchFamily="34" charset="-120"/>
                <a:ea typeface="微軟正黑體" panose="020B0604030504040204" pitchFamily="34" charset="-120"/>
              </a:rPr>
              <a:t>46</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家</a:t>
            </a:r>
            <a:r>
              <a:rPr kumimoji="0" lang="zh-TW" altLang="en-US" sz="2000" dirty="0" smtClean="0">
                <a:solidFill>
                  <a:prstClr val="black"/>
                </a:solidFill>
                <a:latin typeface="微軟正黑體" panose="020B0604030504040204" pitchFamily="34" charset="-120"/>
                <a:ea typeface="微軟正黑體" panose="020B0604030504040204" pitchFamily="34" charset="-120"/>
              </a:rPr>
              <a:t>医院、</a:t>
            </a:r>
            <a:r>
              <a:rPr kumimoji="0" lang="en-US" altLang="zh-TW" sz="2000" b="1" dirty="0" smtClean="0">
                <a:solidFill>
                  <a:srgbClr val="C00000"/>
                </a:solidFill>
                <a:latin typeface="微軟正黑體" panose="020B0604030504040204" pitchFamily="34" charset="-120"/>
                <a:ea typeface="微軟正黑體" panose="020B0604030504040204" pitchFamily="34" charset="-120"/>
              </a:rPr>
              <a:t>497</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名</a:t>
            </a:r>
            <a:r>
              <a:rPr kumimoji="0" lang="zh-TW" altLang="en-US" sz="2000" dirty="0" smtClean="0">
                <a:solidFill>
                  <a:prstClr val="black"/>
                </a:solidFill>
                <a:latin typeface="微軟正黑體" panose="020B0604030504040204" pitchFamily="34" charset="-120"/>
                <a:ea typeface="微軟正黑體" panose="020B0604030504040204" pitchFamily="34" charset="-120"/>
              </a:rPr>
              <a:t>医务人员名单，并将他们立案追查。</a:t>
            </a:r>
          </a:p>
          <a:p>
            <a:pPr fontAlgn="auto">
              <a:spcBef>
                <a:spcPts val="0"/>
              </a:spcBef>
              <a:spcAft>
                <a:spcPts val="0"/>
              </a:spcAft>
              <a:defRPr/>
            </a:pPr>
            <a:r>
              <a:rPr kumimoji="0" lang="zh-TW" altLang="en-US" sz="2000" dirty="0" smtClean="0">
                <a:solidFill>
                  <a:prstClr val="black"/>
                </a:solidFill>
                <a:latin typeface="微軟正黑體" panose="020B0604030504040204" pitchFamily="34" charset="-120"/>
                <a:ea typeface="微軟正黑體" panose="020B0604030504040204" pitchFamily="34" charset="-120"/>
              </a:rPr>
              <a:t>像</a:t>
            </a:r>
            <a:r>
              <a:rPr kumimoji="0" lang="zh-TW" altLang="en-US" sz="2000" b="1" dirty="0">
                <a:solidFill>
                  <a:srgbClr val="C00000"/>
                </a:solidFill>
                <a:latin typeface="微軟正黑體" panose="020B0604030504040204" pitchFamily="34" charset="-120"/>
                <a:ea typeface="微軟正黑體" panose="020B0604030504040204" pitchFamily="34" charset="-120"/>
              </a:rPr>
              <a:t>杭州市</a:t>
            </a:r>
            <a:r>
              <a:rPr kumimoji="0" lang="zh-TW" altLang="en-US" sz="2000" dirty="0" smtClean="0">
                <a:solidFill>
                  <a:prstClr val="black"/>
                </a:solidFill>
                <a:latin typeface="微軟正黑體" panose="020B0604030504040204" pitchFamily="34" charset="-120"/>
                <a:ea typeface="微軟正黑體" panose="020B0604030504040204" pitchFamily="34" charset="-120"/>
              </a:rPr>
              <a:t>的</a:t>
            </a:r>
            <a:r>
              <a:rPr kumimoji="0" lang="zh-CN" altLang="en-US" sz="2000" b="1" dirty="0" smtClean="0">
                <a:solidFill>
                  <a:srgbClr val="0070C0"/>
                </a:solidFill>
                <a:latin typeface="微軟正黑體" panose="020B0604030504040204" pitchFamily="34" charset="-120"/>
                <a:ea typeface="微軟正黑體" panose="020B0604030504040204" pitchFamily="34" charset="-120"/>
              </a:rPr>
              <a:t>省立同德医院</a:t>
            </a:r>
            <a:r>
              <a:rPr kumimoji="0" lang="zh-TW" altLang="en-US" sz="2000" b="1" dirty="0" smtClean="0">
                <a:solidFill>
                  <a:srgbClr val="0070C0"/>
                </a:solidFill>
                <a:latin typeface="微軟正黑體" panose="020B0604030504040204" pitchFamily="34" charset="-120"/>
                <a:ea typeface="微軟正黑體" panose="020B0604030504040204" pitchFamily="34" charset="-120"/>
              </a:rPr>
              <a:t>、</a:t>
            </a:r>
            <a:r>
              <a:rPr kumimoji="0" lang="zh-CN" altLang="en-US" sz="2000" b="1" dirty="0" smtClean="0">
                <a:solidFill>
                  <a:srgbClr val="0070C0"/>
                </a:solidFill>
                <a:latin typeface="微軟正黑體" panose="020B0604030504040204" pitchFamily="34" charset="-120"/>
                <a:ea typeface="微軟正黑體" panose="020B0604030504040204" pitchFamily="34" charset="-120"/>
              </a:rPr>
              <a:t>杭州市第一人民医院</a:t>
            </a:r>
            <a:r>
              <a:rPr kumimoji="0" lang="zh-TW" altLang="en-US" sz="2000" dirty="0" smtClean="0">
                <a:latin typeface="+mn-lt"/>
                <a:ea typeface="+mn-ea"/>
              </a:rPr>
              <a:t>等</a:t>
            </a:r>
            <a:r>
              <a:rPr kumimoji="0" lang="zh-TW" altLang="en-US" sz="2000" dirty="0" smtClean="0">
                <a:solidFill>
                  <a:prstClr val="black"/>
                </a:solidFill>
                <a:latin typeface="微軟正黑體" panose="020B0604030504040204" pitchFamily="34" charset="-120"/>
                <a:ea typeface="微軟正黑體" panose="020B0604030504040204" pitchFamily="34" charset="-120"/>
              </a:rPr>
              <a:t>都被国际曝光在参与活体摘取法轮功学员的人体器官</a:t>
            </a:r>
            <a:r>
              <a:rPr kumimoji="0" lang="en-US" altLang="zh-TW" sz="2000" dirty="0" smtClean="0">
                <a:solidFill>
                  <a:prstClr val="black"/>
                </a:solidFill>
                <a:latin typeface="微軟正黑體" panose="020B0604030504040204" pitchFamily="34" charset="-120"/>
                <a:ea typeface="微軟正黑體" panose="020B0604030504040204" pitchFamily="34" charset="-120"/>
              </a:rPr>
              <a:t>….</a:t>
            </a:r>
            <a:r>
              <a:rPr kumimoji="0" lang="zh-TW" altLang="en-US" sz="2000" dirty="0" smtClean="0">
                <a:solidFill>
                  <a:prstClr val="black"/>
                </a:solidFill>
                <a:latin typeface="微軟正黑體" panose="020B0604030504040204" pitchFamily="34" charset="-120"/>
                <a:ea typeface="微軟正黑體" panose="020B0604030504040204" pitchFamily="34" charset="-120"/>
              </a:rPr>
              <a:t>这些参与活摘的医院和医护人员都被立案追查了</a:t>
            </a:r>
            <a:r>
              <a:rPr kumimoji="0" lang="en-US" altLang="zh-TW" sz="2000" dirty="0" smtClean="0">
                <a:solidFill>
                  <a:prstClr val="black"/>
                </a:solidFill>
                <a:latin typeface="微軟正黑體" panose="020B0604030504040204" pitchFamily="34" charset="-120"/>
                <a:ea typeface="微軟正黑體" panose="020B0604030504040204" pitchFamily="34" charset="-120"/>
              </a:rPr>
              <a:t>….</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p:txBody>
      </p:sp>
      <p:sp>
        <p:nvSpPr>
          <p:cNvPr id="14" name="矩形 13"/>
          <p:cNvSpPr/>
          <p:nvPr/>
        </p:nvSpPr>
        <p:spPr>
          <a:xfrm>
            <a:off x="3924300" y="1141413"/>
            <a:ext cx="5122863" cy="3427412"/>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grpSp>
        <p:nvGrpSpPr>
          <p:cNvPr id="40964" name="群組 17"/>
          <p:cNvGrpSpPr>
            <a:grpSpLocks/>
          </p:cNvGrpSpPr>
          <p:nvPr/>
        </p:nvGrpSpPr>
        <p:grpSpPr bwMode="auto">
          <a:xfrm>
            <a:off x="19050" y="0"/>
            <a:ext cx="9144000" cy="1052513"/>
            <a:chOff x="0" y="-1"/>
            <a:chExt cx="9144000" cy="1052737"/>
          </a:xfrm>
        </p:grpSpPr>
        <p:pic>
          <p:nvPicPr>
            <p:cNvPr id="40981" name="Picture 4" descr="「活摘器官」的圖片搜尋結果"/>
            <p:cNvPicPr>
              <a:picLocks noChangeAspect="1" noChangeArrowheads="1"/>
            </p:cNvPicPr>
            <p:nvPr/>
          </p:nvPicPr>
          <p:blipFill>
            <a:blip r:embed="rId2"/>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zh-TW" altLang="en-US" sz="3200" b="1" dirty="0">
                  <a:solidFill>
                    <a:schemeClr val="bg1"/>
                  </a:solidFill>
                  <a:latin typeface="微軟正黑體" pitchFamily="34" charset="-120"/>
                  <a:ea typeface="微軟正黑體" pitchFamily="34" charset="-120"/>
                </a:rPr>
                <a:t>  </a:t>
              </a:r>
              <a:r>
                <a:rPr kumimoji="0" lang="en-US" altLang="zh-TW" sz="3200" b="1" dirty="0">
                  <a:solidFill>
                    <a:schemeClr val="bg1"/>
                  </a:solidFill>
                  <a:latin typeface="微軟正黑體" pitchFamily="34" charset="-120"/>
                  <a:ea typeface="微軟正黑體" pitchFamily="34" charset="-120"/>
                </a:rPr>
                <a:t>11-2.</a:t>
              </a:r>
              <a:r>
                <a:rPr kumimoji="0" lang="zh-TW" altLang="en-US" sz="3200" b="1" dirty="0">
                  <a:solidFill>
                    <a:schemeClr val="bg1"/>
                  </a:solidFill>
                  <a:latin typeface="微軟正黑體" pitchFamily="34" charset="-120"/>
                  <a:ea typeface="微軟正黑體" pitchFamily="34" charset="-120"/>
                </a:rPr>
                <a:t> 杭州市</a:t>
              </a:r>
              <a:r>
                <a:rPr kumimoji="0" lang="en-US" altLang="zh-TW" sz="3200" b="1" dirty="0" smtClean="0">
                  <a:solidFill>
                    <a:schemeClr val="bg1"/>
                  </a:solidFill>
                  <a:latin typeface="微軟正黑體" pitchFamily="34" charset="-120"/>
                  <a:ea typeface="微軟正黑體" pitchFamily="34" charset="-120"/>
                </a:rPr>
                <a:t>-</a:t>
              </a:r>
              <a:r>
                <a:rPr kumimoji="0" lang="zh-TW" altLang="en-US" sz="3200" b="1" dirty="0" smtClean="0">
                  <a:solidFill>
                    <a:schemeClr val="bg1"/>
                  </a:solidFill>
                  <a:latin typeface="微軟正黑體" pitchFamily="34" charset="-120"/>
                  <a:ea typeface="微軟正黑體" pitchFamily="34" charset="-120"/>
                </a:rPr>
                <a:t>涉嫌活摘器官医院名单</a:t>
              </a:r>
              <a:endParaRPr kumimoji="0" lang="zh-TW" altLang="en-US" sz="3200" b="1" dirty="0">
                <a:solidFill>
                  <a:schemeClr val="bg1"/>
                </a:solidFill>
                <a:latin typeface="微軟正黑體" pitchFamily="34" charset="-120"/>
                <a:ea typeface="微軟正黑體" pitchFamily="34" charset="-120"/>
              </a:endParaRPr>
            </a:p>
          </p:txBody>
        </p:sp>
      </p:grpSp>
      <p:sp>
        <p:nvSpPr>
          <p:cNvPr id="40965" name="矩形 3"/>
          <p:cNvSpPr>
            <a:spLocks noChangeArrowheads="1"/>
          </p:cNvSpPr>
          <p:nvPr/>
        </p:nvSpPr>
        <p:spPr bwMode="auto">
          <a:xfrm>
            <a:off x="107950" y="1141413"/>
            <a:ext cx="3919538" cy="2586037"/>
          </a:xfrm>
          <a:prstGeom prst="rect">
            <a:avLst/>
          </a:prstGeom>
          <a:noFill/>
          <a:ln w="9525">
            <a:noFill/>
            <a:miter lim="800000"/>
            <a:headEnd/>
            <a:tailEnd/>
          </a:ln>
        </p:spPr>
        <p:txBody>
          <a:bodyPr>
            <a:spAutoFit/>
          </a:bodyPr>
          <a:lstStyle/>
          <a:p>
            <a:r>
              <a:rPr kumimoji="0" lang="en-US" altLang="zh-CN" dirty="0">
                <a:ea typeface="宋体" pitchFamily="2" charset="-122"/>
                <a:hlinkClick r:id="rId3"/>
              </a:rPr>
              <a:t>8. </a:t>
            </a:r>
            <a:r>
              <a:rPr kumimoji="0" lang="zh-CN" altLang="en-US" dirty="0" smtClean="0">
                <a:ea typeface="宋体" pitchFamily="2" charset="-122"/>
                <a:hlinkClick r:id="rId3"/>
              </a:rPr>
              <a:t>浙江省中西医结合医院</a:t>
            </a:r>
            <a:r>
              <a:rPr kumimoji="0" lang="en-US" altLang="zh-TW" dirty="0" smtClean="0"/>
              <a:t>(</a:t>
            </a:r>
            <a:r>
              <a:rPr kumimoji="0" lang="zh-TW" altLang="en-US" dirty="0" smtClean="0"/>
              <a:t>下城区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9. </a:t>
            </a:r>
            <a:r>
              <a:rPr kumimoji="0" lang="zh-CN" altLang="en-US" dirty="0" smtClean="0">
                <a:ea typeface="宋体" pitchFamily="2" charset="-122"/>
                <a:hlinkClick r:id="rId3"/>
              </a:rPr>
              <a:t>杭州市中医院</a:t>
            </a:r>
            <a:r>
              <a:rPr kumimoji="0" lang="en-US" altLang="zh-TW" dirty="0" smtClean="0"/>
              <a:t>(</a:t>
            </a:r>
            <a:r>
              <a:rPr kumimoji="0" lang="zh-TW" altLang="en-US" dirty="0" smtClean="0"/>
              <a:t>西湖区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10. </a:t>
            </a:r>
            <a:r>
              <a:rPr kumimoji="0" lang="zh-CN" altLang="en-US" dirty="0" smtClean="0">
                <a:ea typeface="宋体" pitchFamily="2" charset="-122"/>
                <a:hlinkClick r:id="rId3"/>
              </a:rPr>
              <a:t>建德市第一人民医院</a:t>
            </a:r>
            <a:r>
              <a:rPr kumimoji="0" lang="en-US" altLang="zh-TW" dirty="0" smtClean="0"/>
              <a:t>(</a:t>
            </a:r>
            <a:r>
              <a:rPr kumimoji="0" lang="zh-TW" altLang="en-US" dirty="0"/>
              <a:t>建德市</a:t>
            </a:r>
            <a:r>
              <a:rPr kumimoji="0" lang="en-US" altLang="zh-TW" dirty="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11. </a:t>
            </a:r>
            <a:r>
              <a:rPr kumimoji="0" lang="zh-CN" altLang="en-US" dirty="0" smtClean="0">
                <a:ea typeface="宋体" pitchFamily="2" charset="-122"/>
                <a:hlinkClick r:id="rId3"/>
              </a:rPr>
              <a:t>浙江大学医学院附属邵逸夫医院</a:t>
            </a:r>
            <a:endParaRPr kumimoji="0" lang="en-US" altLang="zh-CN" dirty="0">
              <a:ea typeface="宋体" pitchFamily="2" charset="-122"/>
            </a:endParaRPr>
          </a:p>
          <a:p>
            <a:r>
              <a:rPr kumimoji="0" lang="en-US" altLang="zh-TW" dirty="0" smtClean="0"/>
              <a:t>(</a:t>
            </a:r>
            <a:r>
              <a:rPr kumimoji="0" lang="zh-TW" altLang="en-US" dirty="0" smtClean="0"/>
              <a:t>江干区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12. </a:t>
            </a:r>
            <a:r>
              <a:rPr kumimoji="0" lang="zh-CN" altLang="en-US" dirty="0" smtClean="0">
                <a:ea typeface="宋体" pitchFamily="2" charset="-122"/>
                <a:hlinkClick r:id="rId3"/>
              </a:rPr>
              <a:t>浙江省监狱中心医院</a:t>
            </a:r>
            <a:r>
              <a:rPr kumimoji="0" lang="en-US" altLang="zh-TW" dirty="0" smtClean="0"/>
              <a:t>(</a:t>
            </a:r>
            <a:r>
              <a:rPr kumimoji="0" lang="zh-TW" altLang="en-US" dirty="0" smtClean="0"/>
              <a:t>江干区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13. </a:t>
            </a:r>
            <a:r>
              <a:rPr kumimoji="0" lang="zh-CN" altLang="en-US" dirty="0" smtClean="0">
                <a:ea typeface="宋体" pitchFamily="2" charset="-122"/>
                <a:hlinkClick r:id="rId3"/>
              </a:rPr>
              <a:t>浙江萧山医院</a:t>
            </a:r>
            <a:r>
              <a:rPr kumimoji="0" lang="en-US" altLang="zh-TW" dirty="0" smtClean="0"/>
              <a:t>(</a:t>
            </a:r>
            <a:r>
              <a:rPr kumimoji="0" lang="zh-TW" altLang="en-US" dirty="0" smtClean="0"/>
              <a:t>萧山区</a:t>
            </a:r>
            <a:r>
              <a:rPr kumimoji="0" lang="en-US" altLang="zh-TW" dirty="0" smtClean="0"/>
              <a:t>)</a:t>
            </a:r>
            <a:r>
              <a:rPr kumimoji="0" lang="zh-CN" altLang="en-US" dirty="0">
                <a:ea typeface="宋体" pitchFamily="2" charset="-122"/>
              </a:rPr>
              <a:t/>
            </a:r>
            <a:br>
              <a:rPr kumimoji="0" lang="zh-CN" altLang="en-US" dirty="0">
                <a:ea typeface="宋体" pitchFamily="2" charset="-122"/>
              </a:rPr>
            </a:br>
            <a:r>
              <a:rPr kumimoji="0" lang="en-US" altLang="zh-CN" dirty="0">
                <a:ea typeface="宋体" pitchFamily="2" charset="-122"/>
                <a:hlinkClick r:id="rId3"/>
              </a:rPr>
              <a:t>14. </a:t>
            </a:r>
            <a:r>
              <a:rPr kumimoji="0" lang="zh-CN" altLang="en-US" dirty="0" smtClean="0">
                <a:ea typeface="宋体" pitchFamily="2" charset="-122"/>
                <a:hlinkClick r:id="rId3"/>
              </a:rPr>
              <a:t>浙江中医药大学附属第二医院</a:t>
            </a:r>
            <a:endParaRPr kumimoji="0" lang="en-US" altLang="zh-CN" dirty="0">
              <a:ea typeface="宋体" pitchFamily="2" charset="-122"/>
            </a:endParaRPr>
          </a:p>
          <a:p>
            <a:r>
              <a:rPr kumimoji="0" lang="en-US" altLang="zh-TW" dirty="0" smtClean="0"/>
              <a:t>(</a:t>
            </a:r>
            <a:r>
              <a:rPr kumimoji="0" lang="zh-TW" altLang="en-US" dirty="0" smtClean="0"/>
              <a:t>拱墅区</a:t>
            </a:r>
            <a:r>
              <a:rPr kumimoji="0" lang="en-US" altLang="zh-TW" dirty="0" smtClean="0"/>
              <a:t>)</a:t>
            </a:r>
            <a:endParaRPr kumimoji="0" lang="zh-CN" altLang="en-US" dirty="0">
              <a:ea typeface="宋体" pitchFamily="2" charset="-122"/>
            </a:endParaRPr>
          </a:p>
        </p:txBody>
      </p:sp>
      <p:pic>
        <p:nvPicPr>
          <p:cNvPr id="40966" name="Picture 2"/>
          <p:cNvPicPr>
            <a:picLocks noChangeAspect="1" noChangeArrowheads="1"/>
          </p:cNvPicPr>
          <p:nvPr/>
        </p:nvPicPr>
        <p:blipFill>
          <a:blip r:embed="rId4"/>
          <a:srcRect l="27087" t="21307" r="16441" b="13123"/>
          <a:stretch>
            <a:fillRect/>
          </a:stretch>
        </p:blipFill>
        <p:spPr bwMode="auto">
          <a:xfrm>
            <a:off x="3932238" y="1158875"/>
            <a:ext cx="5114925" cy="3341688"/>
          </a:xfrm>
          <a:prstGeom prst="rect">
            <a:avLst/>
          </a:prstGeom>
          <a:noFill/>
          <a:ln w="9525">
            <a:noFill/>
            <a:miter lim="800000"/>
            <a:headEnd/>
            <a:tailEnd/>
          </a:ln>
        </p:spPr>
      </p:pic>
      <p:sp>
        <p:nvSpPr>
          <p:cNvPr id="12" name="橢圓 11"/>
          <p:cNvSpPr/>
          <p:nvPr/>
        </p:nvSpPr>
        <p:spPr>
          <a:xfrm>
            <a:off x="3635375" y="1268413"/>
            <a:ext cx="144463" cy="144462"/>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 name="橢圓 12"/>
          <p:cNvSpPr/>
          <p:nvPr/>
        </p:nvSpPr>
        <p:spPr>
          <a:xfrm>
            <a:off x="7812088" y="1787525"/>
            <a:ext cx="142875" cy="142875"/>
          </a:xfrm>
          <a:prstGeom prst="ellipse">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5" name="橢圓 14"/>
          <p:cNvSpPr/>
          <p:nvPr/>
        </p:nvSpPr>
        <p:spPr>
          <a:xfrm>
            <a:off x="2700338" y="1557338"/>
            <a:ext cx="142875" cy="142875"/>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6" name="橢圓 15"/>
          <p:cNvSpPr/>
          <p:nvPr/>
        </p:nvSpPr>
        <p:spPr>
          <a:xfrm>
            <a:off x="7596188" y="1989138"/>
            <a:ext cx="144462" cy="144462"/>
          </a:xfrm>
          <a:prstGeom prst="ellipse">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1" name="橢圓 20"/>
          <p:cNvSpPr/>
          <p:nvPr/>
        </p:nvSpPr>
        <p:spPr>
          <a:xfrm>
            <a:off x="3492500" y="1773238"/>
            <a:ext cx="142875" cy="142875"/>
          </a:xfrm>
          <a:prstGeom prst="ellipse">
            <a:avLst/>
          </a:prstGeom>
          <a:solidFill>
            <a:schemeClr val="bg1">
              <a:lumMod val="95000"/>
            </a:schemeClr>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2" name="橢圓 21"/>
          <p:cNvSpPr/>
          <p:nvPr/>
        </p:nvSpPr>
        <p:spPr>
          <a:xfrm>
            <a:off x="6324600" y="3575050"/>
            <a:ext cx="142875" cy="144463"/>
          </a:xfrm>
          <a:prstGeom prst="ellipse">
            <a:avLst/>
          </a:prstGeom>
          <a:solidFill>
            <a:schemeClr val="bg1">
              <a:lumMod val="95000"/>
            </a:schemeClr>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3" name="橢圓 22"/>
          <p:cNvSpPr/>
          <p:nvPr/>
        </p:nvSpPr>
        <p:spPr>
          <a:xfrm>
            <a:off x="1116013" y="2362200"/>
            <a:ext cx="142875" cy="144463"/>
          </a:xfrm>
          <a:prstGeom prst="ellipse">
            <a:avLst/>
          </a:prstGeom>
          <a:solidFill>
            <a:schemeClr val="bg1">
              <a:lumMod val="95000"/>
            </a:schemeClr>
          </a:solidFill>
          <a:ln>
            <a:solidFill>
              <a:srgbClr val="FF00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4" name="橢圓 23"/>
          <p:cNvSpPr/>
          <p:nvPr/>
        </p:nvSpPr>
        <p:spPr>
          <a:xfrm>
            <a:off x="3492500" y="2636838"/>
            <a:ext cx="142875" cy="144462"/>
          </a:xfrm>
          <a:prstGeom prst="ellipse">
            <a:avLst/>
          </a:prstGeom>
          <a:solidFill>
            <a:schemeClr val="bg1">
              <a:lumMod val="95000"/>
            </a:schemeClr>
          </a:solidFill>
          <a:ln>
            <a:solidFill>
              <a:srgbClr val="FF00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5" name="橢圓 24"/>
          <p:cNvSpPr/>
          <p:nvPr/>
        </p:nvSpPr>
        <p:spPr>
          <a:xfrm>
            <a:off x="8034338" y="1770063"/>
            <a:ext cx="144462" cy="144462"/>
          </a:xfrm>
          <a:prstGeom prst="ellipse">
            <a:avLst/>
          </a:prstGeom>
          <a:solidFill>
            <a:schemeClr val="bg1">
              <a:lumMod val="95000"/>
            </a:schemeClr>
          </a:solidFill>
          <a:ln>
            <a:solidFill>
              <a:srgbClr val="FF00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6" name="橢圓 25"/>
          <p:cNvSpPr/>
          <p:nvPr/>
        </p:nvSpPr>
        <p:spPr>
          <a:xfrm>
            <a:off x="1089025" y="3430588"/>
            <a:ext cx="144463" cy="144462"/>
          </a:xfrm>
          <a:prstGeom prst="ellipse">
            <a:avLst/>
          </a:prstGeom>
          <a:solidFill>
            <a:schemeClr val="bg1">
              <a:lumMod val="95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7" name="橢圓 26"/>
          <p:cNvSpPr/>
          <p:nvPr/>
        </p:nvSpPr>
        <p:spPr>
          <a:xfrm>
            <a:off x="7812088" y="1625600"/>
            <a:ext cx="142875" cy="144463"/>
          </a:xfrm>
          <a:prstGeom prst="ellipse">
            <a:avLst/>
          </a:prstGeom>
          <a:solidFill>
            <a:schemeClr val="bg1">
              <a:lumMod val="95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8" name="橢圓 27"/>
          <p:cNvSpPr/>
          <p:nvPr/>
        </p:nvSpPr>
        <p:spPr>
          <a:xfrm>
            <a:off x="8489950" y="2060575"/>
            <a:ext cx="142875" cy="144463"/>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9" name="橢圓 28"/>
          <p:cNvSpPr/>
          <p:nvPr/>
        </p:nvSpPr>
        <p:spPr>
          <a:xfrm>
            <a:off x="2782888" y="2879725"/>
            <a:ext cx="142875" cy="144463"/>
          </a:xfrm>
          <a:prstGeom prst="ellipse">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0980" name="文字方塊 29"/>
          <p:cNvSpPr txBox="1">
            <a:spLocks noChangeArrowheads="1"/>
          </p:cNvSpPr>
          <p:nvPr/>
        </p:nvSpPr>
        <p:spPr bwMode="auto">
          <a:xfrm>
            <a:off x="174625" y="4830763"/>
            <a:ext cx="3019425" cy="369887"/>
          </a:xfrm>
          <a:prstGeom prst="rect">
            <a:avLst/>
          </a:prstGeom>
          <a:solidFill>
            <a:srgbClr val="FFFF00">
              <a:alpha val="29019"/>
            </a:srgbClr>
          </a:solidFill>
          <a:ln w="9525">
            <a:noFill/>
            <a:miter lim="800000"/>
            <a:headEnd/>
            <a:tailEnd/>
          </a:ln>
        </p:spPr>
        <p:txBody>
          <a:bodyPr>
            <a:spAutoFit/>
          </a:bodyPr>
          <a:lstStyle/>
          <a:p>
            <a:r>
              <a:rPr kumimoji="0" lang="en-US" altLang="zh-TW" dirty="0" smtClean="0">
                <a:latin typeface="微軟正黑體" pitchFamily="34" charset="-120"/>
                <a:ea typeface="微軟正黑體" pitchFamily="34" charset="-120"/>
              </a:rPr>
              <a:t>《</a:t>
            </a:r>
            <a:r>
              <a:rPr kumimoji="0" lang="zh-TW" altLang="en-US" dirty="0" smtClean="0">
                <a:latin typeface="微軟正黑體" pitchFamily="34" charset="-120"/>
                <a:ea typeface="微軟正黑體" pitchFamily="34" charset="-120"/>
              </a:rPr>
              <a:t>浙江法制报</a:t>
            </a:r>
            <a:r>
              <a:rPr kumimoji="0" lang="en-US" altLang="zh-TW" dirty="0" smtClean="0">
                <a:latin typeface="微軟正黑體" pitchFamily="34" charset="-120"/>
                <a:ea typeface="微軟正黑體" pitchFamily="34" charset="-120"/>
              </a:rPr>
              <a:t>》</a:t>
            </a:r>
            <a:r>
              <a:rPr kumimoji="0" lang="zh-TW" altLang="en-US" dirty="0" smtClean="0">
                <a:latin typeface="微軟正黑體" pitchFamily="34" charset="-120"/>
                <a:ea typeface="微軟正黑體" pitchFamily="34" charset="-120"/>
              </a:rPr>
              <a:t>位在西湖区</a:t>
            </a:r>
            <a:endParaRPr kumimoji="0" lang="zh-TW" altLang="en-US" dirty="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41986" name="矩形 2"/>
          <p:cNvSpPr>
            <a:spLocks noChangeArrowheads="1"/>
          </p:cNvSpPr>
          <p:nvPr/>
        </p:nvSpPr>
        <p:spPr bwMode="auto">
          <a:xfrm>
            <a:off x="319088" y="184150"/>
            <a:ext cx="4532312" cy="579438"/>
          </a:xfrm>
          <a:prstGeom prst="rect">
            <a:avLst/>
          </a:prstGeom>
          <a:noFill/>
          <a:ln w="9525">
            <a:noFill/>
            <a:miter lim="800000"/>
            <a:headEnd/>
            <a:tailEnd/>
          </a:ln>
        </p:spPr>
        <p:txBody>
          <a:bodyPr wrap="none">
            <a:spAutoFit/>
          </a:bodyPr>
          <a:lstStyle/>
          <a:p>
            <a:r>
              <a:rPr kumimoji="0" lang="en-US" altLang="zh-TW" sz="3200" b="1" dirty="0">
                <a:solidFill>
                  <a:schemeClr val="bg1"/>
                </a:solidFill>
                <a:latin typeface="微軟正黑體" pitchFamily="34" charset="-120"/>
                <a:ea typeface="微軟正黑體" pitchFamily="34" charset="-120"/>
              </a:rPr>
              <a:t>12</a:t>
            </a:r>
            <a:r>
              <a:rPr kumimoji="0" lang="en-US" altLang="zh-TW" sz="3200" b="1" dirty="0" smtClean="0">
                <a:solidFill>
                  <a:schemeClr val="bg1"/>
                </a:solidFill>
                <a:latin typeface="微軟正黑體" pitchFamily="34" charset="-120"/>
                <a:ea typeface="微軟正黑體" pitchFamily="34" charset="-120"/>
              </a:rPr>
              <a:t>.</a:t>
            </a:r>
            <a:r>
              <a:rPr kumimoji="0" lang="zh-TW" altLang="en-US" sz="3200" b="1" dirty="0" smtClean="0">
                <a:solidFill>
                  <a:schemeClr val="bg1"/>
                </a:solidFill>
                <a:latin typeface="微軟正黑體" pitchFamily="34" charset="-120"/>
                <a:ea typeface="微軟正黑體" pitchFamily="34" charset="-120"/>
              </a:rPr>
              <a:t> 浙江市官员恶报实例</a:t>
            </a:r>
            <a:endParaRPr kumimoji="0" lang="zh-TW" altLang="en-US" sz="3200" b="1" dirty="0">
              <a:solidFill>
                <a:schemeClr val="bg1"/>
              </a:solidFill>
              <a:latin typeface="微軟正黑體" pitchFamily="34" charset="-120"/>
              <a:ea typeface="微軟正黑體" pitchFamily="34" charset="-120"/>
            </a:endParaRPr>
          </a:p>
        </p:txBody>
      </p:sp>
      <p:sp>
        <p:nvSpPr>
          <p:cNvPr id="5" name="矩形 4"/>
          <p:cNvSpPr/>
          <p:nvPr/>
        </p:nvSpPr>
        <p:spPr>
          <a:xfrm>
            <a:off x="193675" y="1125538"/>
            <a:ext cx="8574088" cy="4092575"/>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en-US" sz="2000" b="1" u="sng" dirty="0" smtClean="0">
                <a:solidFill>
                  <a:srgbClr val="C00000"/>
                </a:solidFill>
                <a:latin typeface="微軟正黑體" panose="020B0604030504040204" pitchFamily="34" charset="-120"/>
                <a:ea typeface="微軟正黑體" panose="020B0604030504040204" pitchFamily="34" charset="-120"/>
              </a:rPr>
              <a:t>浙江前政协副主席，</a:t>
            </a:r>
            <a:r>
              <a:rPr kumimoji="0" lang="zh-TW" altLang="en-US" sz="2000" b="1" u="sng" dirty="0" smtClean="0">
                <a:solidFill>
                  <a:srgbClr val="0070C0"/>
                </a:solidFill>
                <a:latin typeface="微軟正黑體" panose="020B0604030504040204" pitchFamily="34" charset="-120"/>
                <a:ea typeface="微軟正黑體" panose="020B0604030504040204" pitchFamily="34" charset="-120"/>
              </a:rPr>
              <a:t>斯</a:t>
            </a:r>
            <a:r>
              <a:rPr kumimoji="0" lang="zh-TW" altLang="en-US" sz="2000" b="1" u="sng" dirty="0">
                <a:solidFill>
                  <a:srgbClr val="0070C0"/>
                </a:solidFill>
                <a:latin typeface="微軟正黑體" panose="020B0604030504040204" pitchFamily="34" charset="-120"/>
                <a:ea typeface="微軟正黑體" panose="020B0604030504040204" pitchFamily="34" charset="-120"/>
              </a:rPr>
              <a:t>鑫良</a:t>
            </a:r>
            <a:r>
              <a:rPr kumimoji="0" lang="en-US" altLang="zh-TW" sz="2000" b="1" u="sng" dirty="0" smtClean="0">
                <a:solidFill>
                  <a:srgbClr val="7030A0"/>
                </a:solidFill>
                <a:latin typeface="微軟正黑體" panose="020B0604030504040204" pitchFamily="34" charset="-120"/>
                <a:ea typeface="微軟正黑體" panose="020B0604030504040204" pitchFamily="34" charset="-120"/>
              </a:rPr>
              <a:t>(</a:t>
            </a:r>
            <a:r>
              <a:rPr kumimoji="0" lang="zh-TW" altLang="en-US" sz="2000" b="1" u="sng" dirty="0" smtClean="0">
                <a:solidFill>
                  <a:srgbClr val="7030A0"/>
                </a:solidFill>
                <a:latin typeface="微軟正黑體" panose="020B0604030504040204" pitchFamily="34" charset="-120"/>
                <a:ea typeface="微軟正黑體" panose="020B0604030504040204" pitchFamily="34" charset="-120"/>
              </a:rPr>
              <a:t>鑫，读音同新，一声</a:t>
            </a:r>
            <a:r>
              <a:rPr kumimoji="0" lang="en-US" altLang="zh-TW" sz="2000" b="1" u="sng" dirty="0" smtClean="0">
                <a:solidFill>
                  <a:srgbClr val="7030A0"/>
                </a:solidFill>
                <a:latin typeface="微軟正黑體" panose="020B0604030504040204" pitchFamily="34" charset="-120"/>
                <a:ea typeface="微軟正黑體" panose="020B0604030504040204" pitchFamily="34" charset="-120"/>
              </a:rPr>
              <a:t>)</a:t>
            </a:r>
            <a:r>
              <a:rPr kumimoji="0" lang="zh-TW" altLang="en-US" sz="2000" b="1" u="sng" dirty="0">
                <a:solidFill>
                  <a:srgbClr val="0070C0"/>
                </a:solidFill>
                <a:latin typeface="微軟正黑體" panose="020B0604030504040204" pitchFamily="34" charset="-120"/>
                <a:ea typeface="微軟正黑體" panose="020B0604030504040204" pitchFamily="34" charset="-120"/>
              </a:rPr>
              <a:t>，</a:t>
            </a:r>
            <a:r>
              <a:rPr kumimoji="0" lang="zh-TW" altLang="en-US" sz="2000" b="1" u="sng" dirty="0">
                <a:solidFill>
                  <a:srgbClr val="C00000"/>
                </a:solidFill>
                <a:latin typeface="微軟正黑體" panose="020B0604030504040204" pitchFamily="34" charset="-120"/>
                <a:ea typeface="微軟正黑體" panose="020B0604030504040204" pitchFamily="34" charset="-120"/>
              </a:rPr>
              <a:t>被判刑</a:t>
            </a:r>
            <a:r>
              <a:rPr kumimoji="0" lang="en-US" altLang="zh-TW" sz="2000" b="1" u="sng" dirty="0">
                <a:solidFill>
                  <a:srgbClr val="C00000"/>
                </a:solidFill>
                <a:latin typeface="微軟正黑體" panose="020B0604030504040204" pitchFamily="34" charset="-120"/>
                <a:ea typeface="微軟正黑體" panose="020B0604030504040204" pitchFamily="34" charset="-120"/>
              </a:rPr>
              <a:t>13</a:t>
            </a:r>
            <a:r>
              <a:rPr kumimoji="0" lang="zh-TW" altLang="en-US" sz="2000" b="1" u="sng" dirty="0">
                <a:solidFill>
                  <a:srgbClr val="C00000"/>
                </a:solidFill>
                <a:latin typeface="微軟正黑體" panose="020B0604030504040204" pitchFamily="34" charset="-120"/>
                <a:ea typeface="微軟正黑體" panose="020B0604030504040204" pitchFamily="34" charset="-120"/>
              </a:rPr>
              <a:t>年</a:t>
            </a: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2013</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2</a:t>
            </a:r>
            <a:r>
              <a:rPr kumimoji="0" lang="zh-TW" altLang="en-US" sz="2000" dirty="0">
                <a:latin typeface="微軟正黑體" panose="020B0604030504040204" pitchFamily="34" charset="-120"/>
                <a:ea typeface="微軟正黑體" panose="020B0604030504040204" pitchFamily="34" charset="-120"/>
              </a:rPr>
              <a:t>月退休</a:t>
            </a:r>
            <a:r>
              <a:rPr kumimoji="0" lang="en-US" altLang="zh-TW" sz="2000" dirty="0" smtClean="0">
                <a:solidFill>
                  <a:srgbClr val="C00000"/>
                </a:solidFill>
                <a:latin typeface="微軟正黑體" panose="020B0604030504040204" pitchFamily="34" charset="-120"/>
                <a:ea typeface="微軟正黑體" panose="020B0604030504040204" pitchFamily="34" charset="-120"/>
              </a:rPr>
              <a:t>(</a:t>
            </a:r>
            <a:r>
              <a:rPr kumimoji="0" lang="zh-TW" altLang="en-US" sz="2000" dirty="0" smtClean="0">
                <a:solidFill>
                  <a:srgbClr val="C00000"/>
                </a:solidFill>
                <a:latin typeface="微軟正黑體" panose="020B0604030504040204" pitchFamily="34" charset="-120"/>
                <a:ea typeface="微軟正黑體" panose="020B0604030504040204" pitchFamily="34" charset="-120"/>
              </a:rPr>
              <a:t>退休了一样被抓</a:t>
            </a:r>
            <a:r>
              <a:rPr kumimoji="0" lang="en-US" altLang="zh-TW" sz="2000" dirty="0" smtClean="0">
                <a:solidFill>
                  <a:srgbClr val="C00000"/>
                </a:solidFill>
                <a:latin typeface="微軟正黑體" panose="020B0604030504040204" pitchFamily="34" charset="-120"/>
                <a:ea typeface="微軟正黑體" panose="020B0604030504040204" pitchFamily="34" charset="-120"/>
              </a:rPr>
              <a:t>…</a:t>
            </a:r>
            <a:r>
              <a:rPr kumimoji="0" lang="zh-TW" altLang="en-US" sz="2000" dirty="0" smtClean="0">
                <a:solidFill>
                  <a:srgbClr val="C00000"/>
                </a:solidFill>
                <a:latin typeface="微軟正黑體" panose="020B0604030504040204" pitchFamily="34" charset="-120"/>
                <a:ea typeface="微軟正黑體" panose="020B0604030504040204" pitchFamily="34" charset="-120"/>
              </a:rPr>
              <a:t>终身追究制</a:t>
            </a:r>
            <a:r>
              <a:rPr kumimoji="0" lang="en-US" altLang="zh-TW" sz="2000" dirty="0" smtClean="0">
                <a:solidFill>
                  <a:srgbClr val="C00000"/>
                </a:solidFill>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2015</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smtClean="0">
                <a:latin typeface="微軟正黑體" panose="020B0604030504040204" pitchFamily="34" charset="-120"/>
                <a:ea typeface="微軟正黑體" panose="020B0604030504040204" pitchFamily="34" charset="-120"/>
              </a:rPr>
              <a:t>2</a:t>
            </a:r>
            <a:r>
              <a:rPr kumimoji="0" lang="zh-TW" altLang="en-US" sz="2000" dirty="0" smtClean="0">
                <a:latin typeface="微軟正黑體" panose="020B0604030504040204" pitchFamily="34" charset="-120"/>
                <a:ea typeface="微軟正黑體" panose="020B0604030504040204" pitchFamily="34" charset="-120"/>
              </a:rPr>
              <a:t>月被公布落马</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2016</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12</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smtClean="0">
                <a:latin typeface="微軟正黑體" panose="020B0604030504040204" pitchFamily="34" charset="-120"/>
                <a:ea typeface="微軟正黑體" panose="020B0604030504040204" pitchFamily="34" charset="-120"/>
              </a:rPr>
              <a:t>13</a:t>
            </a:r>
            <a:r>
              <a:rPr kumimoji="0" lang="zh-TW" altLang="en-US" sz="2000" dirty="0" smtClean="0">
                <a:latin typeface="微軟正黑體" panose="020B0604030504040204" pitchFamily="34" charset="-120"/>
                <a:ea typeface="微軟正黑體" panose="020B0604030504040204" pitchFamily="34" charset="-120"/>
              </a:rPr>
              <a:t>日以「受贿罪」判</a:t>
            </a:r>
            <a:r>
              <a:rPr kumimoji="0" lang="zh-TW" altLang="en-US" sz="2000" dirty="0" smtClean="0">
                <a:solidFill>
                  <a:srgbClr val="C00000"/>
                </a:solidFill>
                <a:latin typeface="微軟正黑體" panose="020B0604030504040204" pitchFamily="34" charset="-120"/>
                <a:ea typeface="微軟正黑體" panose="020B0604030504040204" pitchFamily="34" charset="-120"/>
              </a:rPr>
              <a:t>有期徒刑</a:t>
            </a:r>
            <a:r>
              <a:rPr kumimoji="0" lang="en-US" altLang="zh-TW" sz="2000" dirty="0">
                <a:solidFill>
                  <a:srgbClr val="C00000"/>
                </a:solidFill>
                <a:latin typeface="微軟正黑體" panose="020B0604030504040204" pitchFamily="34" charset="-120"/>
                <a:ea typeface="微軟正黑體" panose="020B0604030504040204" pitchFamily="34" charset="-120"/>
              </a:rPr>
              <a:t>13</a:t>
            </a:r>
            <a:r>
              <a:rPr kumimoji="0" lang="zh-TW" altLang="en-US" sz="2000" dirty="0" smtClean="0">
                <a:solidFill>
                  <a:srgbClr val="C00000"/>
                </a:solidFill>
                <a:latin typeface="微軟正黑體" panose="020B0604030504040204" pitchFamily="34" charset="-120"/>
                <a:ea typeface="微軟正黑體" panose="020B0604030504040204" pitchFamily="34" charset="-120"/>
              </a:rPr>
              <a:t>年</a:t>
            </a:r>
            <a:r>
              <a:rPr kumimoji="0" lang="zh-TW" altLang="en-US" sz="2000" dirty="0" smtClean="0">
                <a:latin typeface="微軟正黑體" panose="020B0604030504040204" pitchFamily="34" charset="-120"/>
                <a:ea typeface="微軟正黑體" panose="020B0604030504040204" pitchFamily="34" charset="-120"/>
              </a:rPr>
              <a:t>，没收个人财产</a:t>
            </a:r>
            <a:r>
              <a:rPr kumimoji="0" lang="en-US" altLang="zh-TW" sz="2000" dirty="0" smtClean="0">
                <a:latin typeface="微軟正黑體" panose="020B0604030504040204" pitchFamily="34" charset="-120"/>
                <a:ea typeface="微軟正黑體" panose="020B0604030504040204" pitchFamily="34" charset="-120"/>
              </a:rPr>
              <a:t>200</a:t>
            </a:r>
            <a:r>
              <a:rPr kumimoji="0" lang="zh-TW" altLang="en-US" sz="2000" dirty="0" smtClean="0">
                <a:latin typeface="微軟正黑體" panose="020B0604030504040204" pitchFamily="34" charset="-120"/>
                <a:ea typeface="微軟正黑體" panose="020B0604030504040204" pitchFamily="34" charset="-120"/>
              </a:rPr>
              <a:t>万元</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smtClean="0">
                <a:latin typeface="微軟正黑體" panose="020B0604030504040204" pitchFamily="34" charset="-120"/>
                <a:ea typeface="微軟正黑體" panose="020B0604030504040204" pitchFamily="34" charset="-120"/>
              </a:rPr>
              <a:t>浙江东阳市人，浙江省政协副主席，斯鑫良追随江派，积极参与迫害法轮功，虽跻身副部级高官，但到头来还是身败名裂。</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zh-TW" altLang="en-US" sz="2000" dirty="0">
              <a:latin typeface="+mn-lt"/>
              <a:ea typeface="+mn-ea"/>
            </a:endParaRPr>
          </a:p>
          <a:p>
            <a:pPr fontAlgn="auto">
              <a:spcBef>
                <a:spcPts val="0"/>
              </a:spcBef>
              <a:spcAft>
                <a:spcPts val="0"/>
              </a:spcAft>
              <a:defRPr/>
            </a:pPr>
            <a:r>
              <a:rPr kumimoji="0" lang="zh-TW" altLang="en-US" sz="2000" u="sng" dirty="0" smtClean="0">
                <a:solidFill>
                  <a:srgbClr val="C00000"/>
                </a:solidFill>
                <a:latin typeface="微軟正黑體" panose="020B0604030504040204" pitchFamily="34" charset="-120"/>
                <a:ea typeface="微軟正黑體" panose="020B0604030504040204" pitchFamily="34" charset="-120"/>
              </a:rPr>
              <a:t>浙江省纪委书记，</a:t>
            </a:r>
            <a:r>
              <a:rPr kumimoji="0" lang="zh-TW" altLang="en-US" sz="2000" u="sng" dirty="0" smtClean="0">
                <a:solidFill>
                  <a:srgbClr val="0070C0"/>
                </a:solidFill>
                <a:latin typeface="微軟正黑體" panose="020B0604030504040204" pitchFamily="34" charset="-120"/>
                <a:ea typeface="微軟正黑體" panose="020B0604030504040204" pitchFamily="34" charset="-120"/>
              </a:rPr>
              <a:t>王华元</a:t>
            </a:r>
            <a:r>
              <a:rPr kumimoji="0" lang="zh-TW" altLang="en-US" sz="2000" u="sng" dirty="0" smtClean="0">
                <a:solidFill>
                  <a:srgbClr val="C00000"/>
                </a:solidFill>
                <a:latin typeface="微軟正黑體" panose="020B0604030504040204" pitchFamily="34" charset="-120"/>
                <a:ea typeface="微軟正黑體" panose="020B0604030504040204" pitchFamily="34" charset="-120"/>
              </a:rPr>
              <a:t>，被判处死缓，没收个人全部财产</a:t>
            </a:r>
          </a:p>
          <a:p>
            <a:pPr fontAlgn="auto">
              <a:spcBef>
                <a:spcPts val="0"/>
              </a:spcBef>
              <a:spcAft>
                <a:spcPts val="0"/>
              </a:spcAft>
              <a:defRPr/>
            </a:pPr>
            <a:r>
              <a:rPr kumimoji="0" lang="zh-TW" altLang="en-US" sz="2000" dirty="0" smtClean="0">
                <a:latin typeface="微軟正黑體" panose="020B0604030504040204" pitchFamily="34" charset="-120"/>
                <a:ea typeface="微軟正黑體" panose="020B0604030504040204" pitchFamily="34" charset="-120"/>
              </a:rPr>
              <a:t>参与迫害法轮功遭恶报，</a:t>
            </a:r>
            <a:r>
              <a:rPr kumimoji="0" lang="en-US" altLang="zh-TW" sz="2000" dirty="0" smtClean="0">
                <a:latin typeface="微軟正黑體" panose="020B0604030504040204" pitchFamily="34" charset="-120"/>
                <a:ea typeface="微軟正黑體" panose="020B0604030504040204" pitchFamily="34" charset="-120"/>
              </a:rPr>
              <a:t>2009</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4</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smtClean="0">
                <a:latin typeface="微軟正黑體" panose="020B0604030504040204" pitchFamily="34" charset="-120"/>
                <a:ea typeface="微軟正黑體" panose="020B0604030504040204" pitchFamily="34" charset="-120"/>
              </a:rPr>
              <a:t>16</a:t>
            </a:r>
            <a:r>
              <a:rPr kumimoji="0" lang="zh-TW" altLang="en-US" sz="2000" dirty="0" smtClean="0">
                <a:latin typeface="微軟正黑體" panose="020B0604030504040204" pitchFamily="34" charset="-120"/>
                <a:ea typeface="微軟正黑體" panose="020B0604030504040204" pitchFamily="34" charset="-120"/>
              </a:rPr>
              <a:t>日被双规，</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2010</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9</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smtClean="0">
                <a:latin typeface="微軟正黑體" panose="020B0604030504040204" pitchFamily="34" charset="-120"/>
                <a:ea typeface="微軟正黑體" panose="020B0604030504040204" pitchFamily="34" charset="-120"/>
              </a:rPr>
              <a:t>9</a:t>
            </a:r>
            <a:r>
              <a:rPr kumimoji="0" lang="zh-TW" altLang="en-US" sz="2000" dirty="0" smtClean="0">
                <a:latin typeface="微軟正黑體" panose="020B0604030504040204" pitchFamily="34" charset="-120"/>
                <a:ea typeface="微軟正黑體" panose="020B0604030504040204" pitchFamily="34" charset="-120"/>
              </a:rPr>
              <a:t>日以受贿罪、巨额财产来源不明罪被判处死刑，</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smtClean="0">
                <a:latin typeface="微軟正黑體" panose="020B0604030504040204" pitchFamily="34" charset="-120"/>
                <a:ea typeface="微軟正黑體" panose="020B0604030504040204" pitchFamily="34" charset="-120"/>
              </a:rPr>
              <a:t>缓期二年执行，剥夺政治权利终身，并处没收个人全部财产。</a:t>
            </a:r>
            <a:endParaRPr kumimoji="0" lang="en-US" altLang="zh-TW" sz="2000"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字方塊 1"/>
          <p:cNvSpPr txBox="1">
            <a:spLocks noChangeArrowheads="1"/>
          </p:cNvSpPr>
          <p:nvPr/>
        </p:nvSpPr>
        <p:spPr bwMode="auto">
          <a:xfrm>
            <a:off x="174625" y="165100"/>
            <a:ext cx="2700338" cy="646113"/>
          </a:xfrm>
          <a:prstGeom prst="rect">
            <a:avLst/>
          </a:prstGeom>
          <a:noFill/>
          <a:ln w="9525">
            <a:noFill/>
            <a:miter lim="800000"/>
            <a:headEnd/>
            <a:tailEnd/>
          </a:ln>
        </p:spPr>
        <p:txBody>
          <a:bodyPr wrap="none">
            <a:spAutoFit/>
          </a:bodyPr>
          <a:lstStyle/>
          <a:p>
            <a:r>
              <a:rPr kumimoji="0" lang="en-US" altLang="zh-TW" sz="3600" b="1" dirty="0">
                <a:latin typeface="微軟正黑體" pitchFamily="34" charset="-120"/>
                <a:ea typeface="微軟正黑體" pitchFamily="34" charset="-120"/>
              </a:rPr>
              <a:t>14</a:t>
            </a:r>
            <a:r>
              <a:rPr kumimoji="0" lang="en-US" altLang="zh-TW" sz="3600" b="1" dirty="0" smtClean="0">
                <a:latin typeface="微軟正黑體" pitchFamily="34" charset="-120"/>
                <a:ea typeface="微軟正黑體" pitchFamily="34" charset="-120"/>
              </a:rPr>
              <a:t>.</a:t>
            </a:r>
            <a:r>
              <a:rPr kumimoji="0" lang="zh-TW" altLang="en-US" sz="3600" b="1" dirty="0" smtClean="0">
                <a:latin typeface="微軟正黑體" pitchFamily="34" charset="-120"/>
                <a:ea typeface="微軟正黑體" pitchFamily="34" charset="-120"/>
              </a:rPr>
              <a:t>参与办法</a:t>
            </a:r>
            <a:endParaRPr kumimoji="0" lang="zh-TW" altLang="en-US" sz="3600" b="1" dirty="0">
              <a:latin typeface="微軟正黑體" pitchFamily="34" charset="-120"/>
              <a:ea typeface="微軟正黑體" pitchFamily="34" charset="-120"/>
            </a:endParaRPr>
          </a:p>
        </p:txBody>
      </p:sp>
      <p:sp>
        <p:nvSpPr>
          <p:cNvPr id="43010" name="矩形 2"/>
          <p:cNvSpPr>
            <a:spLocks noChangeArrowheads="1"/>
          </p:cNvSpPr>
          <p:nvPr/>
        </p:nvSpPr>
        <p:spPr bwMode="auto">
          <a:xfrm>
            <a:off x="82550" y="876300"/>
            <a:ext cx="9036050" cy="2246769"/>
          </a:xfrm>
          <a:prstGeom prst="rect">
            <a:avLst/>
          </a:prstGeom>
          <a:noFill/>
          <a:ln w="9525">
            <a:noFill/>
            <a:miter lim="800000"/>
            <a:headEnd/>
            <a:tailEnd/>
          </a:ln>
        </p:spPr>
        <p:txBody>
          <a:bodyPr>
            <a:spAutoFit/>
          </a:bodyPr>
          <a:lstStyle/>
          <a:p>
            <a:r>
              <a:rPr kumimoji="0" lang="zh-TW" altLang="en-US" sz="2000" dirty="0" smtClean="0">
                <a:latin typeface="微軟正黑體" pitchFamily="34" charset="-120"/>
                <a:ea typeface="微軟正黑體" pitchFamily="34" charset="-120"/>
              </a:rPr>
              <a:t>◎拨打重点号码。</a:t>
            </a:r>
            <a:endParaRPr kumimoji="0" lang="en-US" altLang="zh-TW" sz="2000" dirty="0">
              <a:latin typeface="微軟正黑體" pitchFamily="34" charset="-120"/>
              <a:ea typeface="微軟正黑體" pitchFamily="34" charset="-120"/>
            </a:endParaRPr>
          </a:p>
          <a:p>
            <a:r>
              <a:rPr kumimoji="0" lang="zh-TW" altLang="en-US" sz="2000" dirty="0" smtClean="0">
                <a:latin typeface="微軟正黑體" pitchFamily="34" charset="-120"/>
                <a:ea typeface="微軟正黑體" pitchFamily="34" charset="-120"/>
              </a:rPr>
              <a:t>对象：政法委，人大，广电局，居委会，县委常委，综治办，宣传部，组织部等等</a:t>
            </a:r>
            <a:endParaRPr kumimoji="0" lang="en-US" altLang="zh-TW" sz="2000" dirty="0">
              <a:latin typeface="微軟正黑體" pitchFamily="34" charset="-120"/>
              <a:ea typeface="微軟正黑體" pitchFamily="34" charset="-120"/>
            </a:endParaRPr>
          </a:p>
          <a:p>
            <a:r>
              <a:rPr kumimoji="0" lang="zh-TW" altLang="en-US" sz="2000" dirty="0" smtClean="0">
                <a:latin typeface="微軟正黑體" pitchFamily="34" charset="-120"/>
                <a:ea typeface="微軟正黑體" pitchFamily="34" charset="-120"/>
              </a:rPr>
              <a:t/>
            </a:r>
            <a:br>
              <a:rPr kumimoji="0" lang="zh-TW" altLang="en-US" sz="2000" dirty="0" smtClean="0">
                <a:latin typeface="微軟正黑體" pitchFamily="34" charset="-120"/>
                <a:ea typeface="微軟正黑體" pitchFamily="34" charset="-120"/>
              </a:rPr>
            </a:br>
            <a:r>
              <a:rPr kumimoji="0" lang="zh-TW" altLang="en-US" sz="2000" dirty="0" smtClean="0">
                <a:latin typeface="微軟正黑體" pitchFamily="34" charset="-120"/>
                <a:ea typeface="微軟正黑體" pitchFamily="34" charset="-120"/>
              </a:rPr>
              <a:t>上午时段</a:t>
            </a:r>
            <a:r>
              <a:rPr kumimoji="0" lang="en-US" altLang="zh-TW" sz="2000" dirty="0" smtClean="0">
                <a:latin typeface="微軟正黑體" pitchFamily="34" charset="-120"/>
                <a:ea typeface="微軟正黑體" pitchFamily="34" charset="-120"/>
              </a:rPr>
              <a:t>【</a:t>
            </a:r>
            <a:r>
              <a:rPr kumimoji="0" lang="en-US" altLang="zh-TW" sz="2000" dirty="0">
                <a:latin typeface="微軟正黑體" pitchFamily="34" charset="-120"/>
                <a:ea typeface="微軟正黑體" pitchFamily="34" charset="-120"/>
              </a:rPr>
              <a:t>101RTC</a:t>
            </a:r>
            <a:r>
              <a:rPr kumimoji="0" lang="zh-TW" altLang="en-US" sz="2000" dirty="0">
                <a:latin typeface="微軟正黑體" pitchFamily="34" charset="-120"/>
                <a:ea typeface="微軟正黑體" pitchFamily="34" charset="-120"/>
              </a:rPr>
              <a:t>第一直播室</a:t>
            </a:r>
            <a:r>
              <a:rPr kumimoji="0" lang="en-US" altLang="zh-TW" sz="2000" dirty="0" smtClean="0">
                <a:latin typeface="微軟正黑體" pitchFamily="34" charset="-120"/>
                <a:ea typeface="微軟正黑體" pitchFamily="34" charset="-120"/>
              </a:rPr>
              <a:t>】</a:t>
            </a:r>
            <a:r>
              <a:rPr kumimoji="0" lang="zh-TW" altLang="en-US" sz="2000" dirty="0" smtClean="0">
                <a:latin typeface="微軟正黑體" pitchFamily="34" charset="-120"/>
                <a:ea typeface="微軟正黑體" pitchFamily="34" charset="-120"/>
              </a:rPr>
              <a:t>有现场拨打解析。</a:t>
            </a:r>
            <a:endParaRPr kumimoji="0" lang="en-US" altLang="zh-TW" sz="2000" dirty="0">
              <a:latin typeface="微軟正黑體" pitchFamily="34" charset="-120"/>
              <a:ea typeface="微軟正黑體" pitchFamily="34" charset="-120"/>
            </a:endParaRPr>
          </a:p>
          <a:p>
            <a:endParaRPr kumimoji="0" lang="en-US" altLang="zh-TW" sz="2000" dirty="0">
              <a:latin typeface="微軟正黑體" pitchFamily="34" charset="-120"/>
              <a:ea typeface="微軟正黑體" pitchFamily="34" charset="-120"/>
            </a:endParaRPr>
          </a:p>
          <a:p>
            <a:r>
              <a:rPr kumimoji="0" lang="zh-TW" altLang="en-US" sz="2000" dirty="0" smtClean="0">
                <a:latin typeface="微軟正黑體" pitchFamily="34" charset="-120"/>
                <a:ea typeface="微軟正黑體" pitchFamily="34" charset="-120"/>
              </a:rPr>
              <a:t>其他时间</a:t>
            </a:r>
            <a:r>
              <a:rPr kumimoji="0" lang="en-US" altLang="zh-TW" sz="2000" dirty="0" smtClean="0">
                <a:latin typeface="微軟正黑體" pitchFamily="34" charset="-120"/>
                <a:ea typeface="微軟正黑體" pitchFamily="34" charset="-120"/>
              </a:rPr>
              <a:t>【104RTC</a:t>
            </a:r>
            <a:r>
              <a:rPr kumimoji="0" lang="zh-TW" altLang="en-US" sz="2000" dirty="0" smtClean="0">
                <a:latin typeface="微軟正黑體" pitchFamily="34" charset="-120"/>
                <a:ea typeface="微軟正黑體" pitchFamily="34" charset="-120"/>
              </a:rPr>
              <a:t>重点讲真相直播室</a:t>
            </a:r>
            <a:r>
              <a:rPr kumimoji="0" lang="en-US" altLang="zh-TW" sz="2000" dirty="0" smtClean="0">
                <a:latin typeface="微軟正黑體" pitchFamily="34" charset="-120"/>
                <a:ea typeface="微軟正黑體" pitchFamily="34" charset="-120"/>
              </a:rPr>
              <a:t>】</a:t>
            </a:r>
            <a:r>
              <a:rPr kumimoji="0" lang="zh-TW" altLang="en-US" sz="2000" dirty="0" smtClean="0">
                <a:latin typeface="微軟正黑體" pitchFamily="34" charset="-120"/>
                <a:ea typeface="微軟正黑體" pitchFamily="34" charset="-120"/>
              </a:rPr>
              <a:t>每天都有同修值班，互相切磋共同拨打。</a:t>
            </a:r>
            <a:endParaRPr kumimoji="0" lang="en-US" altLang="zh-TW" sz="2000" dirty="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2">
            <a:extLst/>
          </a:blip>
          <a:srcRect l="15710" t="14871" r="45560" b="15897"/>
          <a:stretch/>
        </p:blipFill>
        <p:spPr bwMode="auto">
          <a:xfrm>
            <a:off x="1115616" y="0"/>
            <a:ext cx="7087671" cy="6863976"/>
          </a:xfrm>
          <a:prstGeom prst="rect">
            <a:avLst/>
          </a:prstGeom>
          <a:ln>
            <a:noFill/>
          </a:ln>
          <a:effectLst>
            <a:softEdge rad="112500"/>
          </a:effectLs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3989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0" lang="zh-TW" altLang="en-US" sz="2000" b="1" dirty="0" smtClean="0">
                <a:solidFill>
                  <a:srgbClr val="FFFFFF"/>
                </a:solidFill>
                <a:latin typeface="微軟正黑體" pitchFamily="34" charset="-120"/>
                <a:ea typeface="微軟正黑體" pitchFamily="34" charset="-120"/>
              </a:rPr>
              <a:t>山东</a:t>
            </a:r>
            <a:r>
              <a:rPr kumimoji="0" lang="en-US" altLang="zh-TW" sz="2000" b="1" dirty="0" smtClean="0">
                <a:solidFill>
                  <a:srgbClr val="FFFFFF"/>
                </a:solidFill>
                <a:latin typeface="微軟正黑體" pitchFamily="34" charset="-120"/>
                <a:ea typeface="微軟正黑體" pitchFamily="34" charset="-120"/>
              </a:rPr>
              <a:t>OO</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smtClean="0">
                <a:solidFill>
                  <a:srgbClr val="FFFFFF"/>
                </a:solidFill>
                <a:latin typeface="微軟正黑體" pitchFamily="34" charset="-120"/>
                <a:ea typeface="微軟正黑體" pitchFamily="34" charset="-120"/>
              </a:rPr>
              <a:t>AA</a:t>
            </a:r>
            <a:r>
              <a:rPr kumimoji="0" lang="zh-TW" altLang="en-US" sz="2000" b="1" dirty="0" smtClean="0">
                <a:solidFill>
                  <a:srgbClr val="FFFFFF"/>
                </a:solidFill>
                <a:latin typeface="微軟正黑體" pitchFamily="34" charset="-120"/>
                <a:ea typeface="微軟正黑體" pitchFamily="34" charset="-120"/>
              </a:rPr>
              <a:t>区   </a:t>
            </a:r>
            <a:r>
              <a:rPr kumimoji="0" lang="en-US" altLang="zh-TW" sz="2000" b="1" dirty="0" smtClean="0">
                <a:solidFill>
                  <a:srgbClr val="FFFFFF"/>
                </a:solidFill>
                <a:latin typeface="微軟正黑體" pitchFamily="34" charset="-120"/>
                <a:ea typeface="微軟正黑體" pitchFamily="34" charset="-120"/>
              </a:rPr>
              <a:t>AA</a:t>
            </a:r>
            <a:r>
              <a:rPr kumimoji="0" lang="zh-TW" altLang="en-US" sz="2000" b="1" dirty="0" smtClean="0">
                <a:solidFill>
                  <a:srgbClr val="FFFFFF"/>
                </a:solidFill>
                <a:latin typeface="微軟正黑體" pitchFamily="34" charset="-120"/>
                <a:ea typeface="微軟正黑體" pitchFamily="34" charset="-120"/>
              </a:rPr>
              <a:t>单位   </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a:p>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山东 </a:t>
            </a:r>
            <a:r>
              <a:rPr kumimoji="0" lang="en-US" altLang="zh-TW" sz="2000" b="1" dirty="0" smtClean="0">
                <a:solidFill>
                  <a:srgbClr val="FFFFFF"/>
                </a:solidFill>
                <a:latin typeface="微軟正黑體" pitchFamily="34" charset="-120"/>
                <a:ea typeface="微軟正黑體" pitchFamily="34" charset="-120"/>
              </a:rPr>
              <a:t>OO</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smtClean="0">
                <a:solidFill>
                  <a:srgbClr val="FFFFFF"/>
                </a:solidFill>
                <a:latin typeface="微軟正黑體" pitchFamily="34" charset="-120"/>
                <a:ea typeface="微軟正黑體" pitchFamily="34" charset="-120"/>
              </a:rPr>
              <a:t>BB</a:t>
            </a:r>
            <a:r>
              <a:rPr kumimoji="0" lang="zh-TW" altLang="en-US" sz="2000" b="1" dirty="0" smtClean="0">
                <a:solidFill>
                  <a:srgbClr val="FFFFFF"/>
                </a:solidFill>
                <a:latin typeface="微軟正黑體" pitchFamily="34" charset="-120"/>
                <a:ea typeface="微軟正黑體" pitchFamily="34" charset="-120"/>
              </a:rPr>
              <a:t>区  政法委员    </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a:p>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山东</a:t>
            </a:r>
            <a:r>
              <a:rPr kumimoji="0" lang="en-US" altLang="zh-TW" sz="2000" b="1" dirty="0" smtClean="0">
                <a:solidFill>
                  <a:srgbClr val="FFFFFF"/>
                </a:solidFill>
                <a:latin typeface="微軟正黑體" pitchFamily="34" charset="-120"/>
                <a:ea typeface="微軟正黑體" pitchFamily="34" charset="-120"/>
              </a:rPr>
              <a:t>OO</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smtClean="0">
                <a:solidFill>
                  <a:srgbClr val="FFFFFF"/>
                </a:solidFill>
                <a:latin typeface="微軟正黑體" pitchFamily="34" charset="-120"/>
                <a:ea typeface="微軟正黑體" pitchFamily="34" charset="-120"/>
              </a:rPr>
              <a:t>CC</a:t>
            </a:r>
            <a:r>
              <a:rPr kumimoji="0" lang="zh-TW" altLang="en-US" sz="2000" b="1" dirty="0" smtClean="0">
                <a:solidFill>
                  <a:srgbClr val="FFFFFF"/>
                </a:solidFill>
                <a:latin typeface="微軟正黑體" pitchFamily="34" charset="-120"/>
                <a:ea typeface="微軟正黑體" pitchFamily="34" charset="-120"/>
              </a:rPr>
              <a:t>区   </a:t>
            </a:r>
            <a:r>
              <a:rPr kumimoji="0" lang="en-US" altLang="zh-TW" sz="2000" b="1" dirty="0" smtClean="0">
                <a:solidFill>
                  <a:srgbClr val="FFFFFF"/>
                </a:solidFill>
                <a:latin typeface="微軟正黑體" pitchFamily="34" charset="-120"/>
                <a:ea typeface="微軟正黑體" pitchFamily="34" charset="-120"/>
              </a:rPr>
              <a:t>CC</a:t>
            </a:r>
            <a:r>
              <a:rPr kumimoji="0" lang="zh-TW" altLang="en-US" sz="2000" b="1" dirty="0" smtClean="0">
                <a:solidFill>
                  <a:srgbClr val="FFFFFF"/>
                </a:solidFill>
                <a:latin typeface="微軟正黑體" pitchFamily="34" charset="-120"/>
                <a:ea typeface="微軟正黑體" pitchFamily="34" charset="-120"/>
              </a:rPr>
              <a:t>单位    </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a:p>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山东</a:t>
            </a:r>
            <a:r>
              <a:rPr kumimoji="0" lang="en-US" altLang="zh-TW" sz="2000" b="1" dirty="0" smtClean="0">
                <a:solidFill>
                  <a:srgbClr val="FFFFFF"/>
                </a:solidFill>
                <a:latin typeface="微軟正黑體" pitchFamily="34" charset="-120"/>
                <a:ea typeface="微軟正黑體" pitchFamily="34" charset="-120"/>
              </a:rPr>
              <a:t>OO</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a:solidFill>
                  <a:srgbClr val="FFFFFF"/>
                </a:solidFill>
                <a:latin typeface="微軟正黑體" pitchFamily="34" charset="-120"/>
                <a:ea typeface="微軟正黑體" pitchFamily="34" charset="-120"/>
              </a:rPr>
              <a:t>DD</a:t>
            </a:r>
            <a:r>
              <a:rPr kumimoji="0" lang="zh-TW" altLang="en-US" sz="2000" b="1" dirty="0">
                <a:solidFill>
                  <a:srgbClr val="FFFFFF"/>
                </a:solidFill>
                <a:latin typeface="微軟正黑體" pitchFamily="34" charset="-120"/>
                <a:ea typeface="微軟正黑體" pitchFamily="34" charset="-120"/>
              </a:rPr>
              <a:t>市   </a:t>
            </a:r>
            <a:r>
              <a:rPr kumimoji="0" lang="en-US" altLang="zh-TW" sz="2000" b="1" dirty="0" smtClean="0">
                <a:solidFill>
                  <a:srgbClr val="FFFFFF"/>
                </a:solidFill>
                <a:latin typeface="微軟正黑體" pitchFamily="34" charset="-120"/>
                <a:ea typeface="微軟正黑體" pitchFamily="34" charset="-120"/>
              </a:rPr>
              <a:t>DD</a:t>
            </a:r>
            <a:r>
              <a:rPr kumimoji="0" lang="zh-TW" altLang="en-US" sz="2000" b="1" dirty="0" smtClean="0">
                <a:solidFill>
                  <a:srgbClr val="FFFFFF"/>
                </a:solidFill>
                <a:latin typeface="微軟正黑體" pitchFamily="34" charset="-120"/>
                <a:ea typeface="微軟正黑體" pitchFamily="34" charset="-120"/>
              </a:rPr>
              <a:t>单位    </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a:p>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山东</a:t>
            </a:r>
            <a:r>
              <a:rPr kumimoji="0" lang="en-US" altLang="zh-TW" sz="2000" b="1" dirty="0" smtClean="0">
                <a:solidFill>
                  <a:srgbClr val="FFFFFF"/>
                </a:solidFill>
                <a:latin typeface="微軟正黑體" pitchFamily="34" charset="-120"/>
                <a:ea typeface="微軟正黑體" pitchFamily="34" charset="-120"/>
              </a:rPr>
              <a:t>OO</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a:solidFill>
                  <a:srgbClr val="FFFFFF"/>
                </a:solidFill>
                <a:latin typeface="微軟正黑體" pitchFamily="34" charset="-120"/>
                <a:ea typeface="微軟正黑體" pitchFamily="34" charset="-120"/>
              </a:rPr>
              <a:t>XX</a:t>
            </a:r>
            <a:r>
              <a:rPr kumimoji="0" lang="zh-TW" altLang="en-US" sz="2000" b="1" dirty="0">
                <a:solidFill>
                  <a:srgbClr val="FFFFFF"/>
                </a:solidFill>
                <a:latin typeface="微軟正黑體" pitchFamily="34" charset="-120"/>
                <a:ea typeface="微軟正黑體" pitchFamily="34" charset="-120"/>
              </a:rPr>
              <a:t>市   </a:t>
            </a:r>
            <a:r>
              <a:rPr kumimoji="0" lang="en-US" altLang="zh-TW" sz="2000" b="1" dirty="0" smtClean="0">
                <a:solidFill>
                  <a:srgbClr val="FFFFFF"/>
                </a:solidFill>
                <a:latin typeface="微軟正黑體" pitchFamily="34" charset="-120"/>
                <a:ea typeface="微軟正黑體" pitchFamily="34" charset="-120"/>
              </a:rPr>
              <a:t>XX</a:t>
            </a:r>
            <a:r>
              <a:rPr kumimoji="0" lang="zh-TW" altLang="en-US" sz="2000" b="1" dirty="0" smtClean="0">
                <a:solidFill>
                  <a:srgbClr val="FFFFFF"/>
                </a:solidFill>
                <a:latin typeface="微軟正黑體" pitchFamily="34" charset="-120"/>
                <a:ea typeface="微軟正黑體" pitchFamily="34" charset="-120"/>
              </a:rPr>
              <a:t>单位    </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a:p>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山东</a:t>
            </a:r>
            <a:r>
              <a:rPr kumimoji="0" lang="en-US" altLang="zh-TW" sz="2000" b="1" dirty="0" smtClean="0">
                <a:solidFill>
                  <a:srgbClr val="FFFFFF"/>
                </a:solidFill>
                <a:latin typeface="微軟正黑體" pitchFamily="34" charset="-120"/>
                <a:ea typeface="微軟正黑體" pitchFamily="34" charset="-120"/>
              </a:rPr>
              <a:t>HH</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smtClean="0">
                <a:solidFill>
                  <a:srgbClr val="FFFFFF"/>
                </a:solidFill>
                <a:latin typeface="微軟正黑體" pitchFamily="34" charset="-120"/>
                <a:ea typeface="微軟正黑體" pitchFamily="34" charset="-120"/>
              </a:rPr>
              <a:t>XX</a:t>
            </a:r>
            <a:r>
              <a:rPr kumimoji="0" lang="zh-TW" altLang="en-US" sz="2000" b="1" dirty="0" smtClean="0">
                <a:solidFill>
                  <a:srgbClr val="FFFFFF"/>
                </a:solidFill>
                <a:latin typeface="微軟正黑體" pitchFamily="34" charset="-120"/>
                <a:ea typeface="微軟正黑體" pitchFamily="34" charset="-120"/>
              </a:rPr>
              <a:t>居委会   </a:t>
            </a:r>
            <a:r>
              <a:rPr kumimoji="0" lang="zh-TW" altLang="en-US" sz="2000" b="1" dirty="0" smtClean="0">
                <a:solidFill>
                  <a:srgbClr val="FFFF00"/>
                </a:solidFill>
                <a:latin typeface="微軟正黑體" pitchFamily="34" charset="-120"/>
                <a:ea typeface="微軟正黑體" pitchFamily="34" charset="-120"/>
              </a:rPr>
              <a:t>退党</a:t>
            </a:r>
            <a:endParaRPr kumimoji="0" lang="en-US" altLang="zh-TW" sz="2000" b="1" dirty="0">
              <a:solidFill>
                <a:srgbClr val="FFFF00"/>
              </a:solidFill>
              <a:latin typeface="微軟正黑體" pitchFamily="34" charset="-120"/>
              <a:ea typeface="微軟正黑體" pitchFamily="34" charset="-120"/>
            </a:endParaRPr>
          </a:p>
          <a:p>
            <a:endParaRPr kumimoji="0" lang="en-US" altLang="zh-TW" sz="2000" b="1" dirty="0">
              <a:solidFill>
                <a:srgbClr val="FFFF00"/>
              </a:solidFill>
              <a:latin typeface="微軟正黑體" pitchFamily="34" charset="-120"/>
              <a:ea typeface="微軟正黑體" pitchFamily="34" charset="-120"/>
            </a:endParaRPr>
          </a:p>
          <a:p>
            <a:r>
              <a:rPr kumimoji="0" lang="zh-TW" altLang="en-US" sz="2000" b="1" dirty="0" smtClean="0">
                <a:solidFill>
                  <a:srgbClr val="FFFFFF"/>
                </a:solidFill>
                <a:latin typeface="微軟正黑體" pitchFamily="34" charset="-120"/>
                <a:ea typeface="微軟正黑體" pitchFamily="34" charset="-120"/>
              </a:rPr>
              <a:t>山东</a:t>
            </a:r>
            <a:r>
              <a:rPr kumimoji="0" lang="en-US" altLang="zh-TW" sz="2000" b="1" dirty="0" smtClean="0">
                <a:solidFill>
                  <a:srgbClr val="FFFFFF"/>
                </a:solidFill>
                <a:latin typeface="微軟正黑體" pitchFamily="34" charset="-120"/>
                <a:ea typeface="微軟正黑體" pitchFamily="34" charset="-120"/>
              </a:rPr>
              <a:t>MM</a:t>
            </a:r>
            <a:r>
              <a:rPr kumimoji="0" lang="zh-TW" altLang="en-US" sz="2000" b="1" dirty="0">
                <a:solidFill>
                  <a:srgbClr val="FFFFFF"/>
                </a:solidFill>
                <a:latin typeface="微軟正黑體" pitchFamily="34" charset="-120"/>
                <a:ea typeface="微軟正黑體" pitchFamily="34" charset="-120"/>
              </a:rPr>
              <a:t>市</a:t>
            </a:r>
            <a:r>
              <a:rPr kumimoji="0" lang="en-US" altLang="zh-TW" sz="2000" b="1" dirty="0" smtClean="0">
                <a:solidFill>
                  <a:srgbClr val="FFFFFF"/>
                </a:solidFill>
                <a:latin typeface="微軟正黑體" pitchFamily="34" charset="-120"/>
                <a:ea typeface="微軟正黑體" pitchFamily="34" charset="-120"/>
              </a:rPr>
              <a:t>XX</a:t>
            </a:r>
            <a:r>
              <a:rPr kumimoji="0" lang="zh-TW" altLang="en-US" sz="2000" b="1" dirty="0" smtClean="0">
                <a:solidFill>
                  <a:srgbClr val="FFFFFF"/>
                </a:solidFill>
                <a:latin typeface="微軟正黑體" pitchFamily="34" charset="-120"/>
                <a:ea typeface="微軟正黑體" pitchFamily="34" charset="-120"/>
              </a:rPr>
              <a:t>区  </a:t>
            </a:r>
            <a:r>
              <a:rPr kumimoji="0" lang="en-US" altLang="zh-TW" sz="2000" b="1" dirty="0" smtClean="0">
                <a:solidFill>
                  <a:srgbClr val="FFFFFF"/>
                </a:solidFill>
                <a:latin typeface="微軟正黑體" pitchFamily="34" charset="-120"/>
                <a:ea typeface="微軟正黑體" pitchFamily="34" charset="-120"/>
              </a:rPr>
              <a:t>610</a:t>
            </a:r>
            <a:r>
              <a:rPr kumimoji="0" lang="zh-TW" altLang="en-US" sz="2000" b="1" dirty="0" smtClean="0">
                <a:solidFill>
                  <a:srgbClr val="FFFFFF"/>
                </a:solidFill>
                <a:latin typeface="微軟正黑體" pitchFamily="34" charset="-120"/>
                <a:ea typeface="微軟正黑體" pitchFamily="34" charset="-120"/>
              </a:rPr>
              <a:t>办公室 </a:t>
            </a:r>
            <a:endParaRPr kumimoji="0" lang="en-US" altLang="zh-TW" sz="2000" b="1" dirty="0">
              <a:solidFill>
                <a:srgbClr val="FFFFFF"/>
              </a:solidFill>
              <a:latin typeface="微軟正黑體" pitchFamily="34" charset="-120"/>
              <a:ea typeface="微軟正黑體" pitchFamily="34" charset="-120"/>
            </a:endParaRPr>
          </a:p>
          <a:p>
            <a:r>
              <a:rPr kumimoji="0" lang="zh-TW" altLang="en-US" sz="2000" b="1" dirty="0" smtClean="0">
                <a:solidFill>
                  <a:srgbClr val="FFFF00"/>
                </a:solidFill>
                <a:latin typeface="微軟正黑體" pitchFamily="34" charset="-120"/>
                <a:ea typeface="微軟正黑體" pitchFamily="34" charset="-120"/>
              </a:rPr>
              <a:t>听</a:t>
            </a:r>
            <a:r>
              <a:rPr kumimoji="0" lang="en-US" altLang="zh-TW" sz="2000" b="1" dirty="0" smtClean="0">
                <a:solidFill>
                  <a:srgbClr val="FFFF00"/>
                </a:solidFill>
                <a:latin typeface="微軟正黑體" pitchFamily="34" charset="-120"/>
                <a:ea typeface="微軟正黑體" pitchFamily="34" charset="-120"/>
              </a:rPr>
              <a:t>2</a:t>
            </a:r>
            <a:r>
              <a:rPr kumimoji="0" lang="zh-TW" altLang="en-US" sz="2000" b="1" dirty="0">
                <a:solidFill>
                  <a:srgbClr val="FFFF00"/>
                </a:solidFill>
                <a:latin typeface="微軟正黑體" pitchFamily="34" charset="-120"/>
                <a:ea typeface="微軟正黑體" pitchFamily="34" charset="-120"/>
              </a:rPr>
              <a:t>分</a:t>
            </a:r>
            <a:r>
              <a:rPr kumimoji="0" lang="en-US" altLang="zh-TW" sz="2000" b="1" dirty="0">
                <a:solidFill>
                  <a:srgbClr val="FFFF00"/>
                </a:solidFill>
                <a:latin typeface="微軟正黑體" pitchFamily="34" charset="-120"/>
                <a:ea typeface="微軟正黑體" pitchFamily="34" charset="-120"/>
              </a:rPr>
              <a:t>51</a:t>
            </a:r>
            <a:r>
              <a:rPr kumimoji="0" lang="zh-TW" altLang="en-US" sz="2000" b="1" dirty="0">
                <a:solidFill>
                  <a:srgbClr val="FFFF00"/>
                </a:solidFill>
                <a:latin typeface="微軟正黑體" pitchFamily="34" charset="-120"/>
                <a:ea typeface="微軟正黑體" pitchFamily="34" charset="-120"/>
              </a:rPr>
              <a:t>秒</a:t>
            </a:r>
          </a:p>
          <a:p>
            <a:endParaRPr kumimoji="0" lang="zh-TW" altLang="en-US" sz="2000" b="1" dirty="0">
              <a:solidFill>
                <a:srgbClr val="FFFF00"/>
              </a:solidFill>
              <a:latin typeface="微軟正黑體" pitchFamily="34" charset="-120"/>
              <a:ea typeface="微軟正黑體" pitchFamily="34" charset="-120"/>
            </a:endParaRPr>
          </a:p>
        </p:txBody>
      </p:sp>
      <p:sp>
        <p:nvSpPr>
          <p:cNvPr id="4" name="矩形 3"/>
          <p:cNvSpPr/>
          <p:nvPr/>
        </p:nvSpPr>
        <p:spPr>
          <a:xfrm>
            <a:off x="179388" y="115888"/>
            <a:ext cx="5400675" cy="461962"/>
          </a:xfrm>
          <a:prstGeom prst="rect">
            <a:avLst/>
          </a:prstGeom>
        </p:spPr>
        <p:txBody>
          <a:bodyPr>
            <a:spAutoFit/>
          </a:bodyPr>
          <a:lstStyle/>
          <a:p>
            <a:pPr fontAlgn="auto">
              <a:spcBef>
                <a:spcPts val="0"/>
              </a:spcBef>
              <a:spcAft>
                <a:spcPts val="0"/>
              </a:spcAft>
              <a:defRPr/>
            </a:pPr>
            <a:r>
              <a:rPr kumimoji="0" lang="en-US" altLang="zh-TW" sz="2400" b="1" dirty="0">
                <a:solidFill>
                  <a:schemeClr val="bg1"/>
                </a:solidFill>
                <a:latin typeface="微軟正黑體" panose="020B0604030504040204" pitchFamily="34" charset="-120"/>
                <a:ea typeface="微軟正黑體" panose="020B0604030504040204" pitchFamily="34" charset="-120"/>
                <a:cs typeface="+mj-cs"/>
              </a:rPr>
              <a:t>1-2</a:t>
            </a:r>
            <a:r>
              <a:rPr kumimoji="0" lang="en-US" altLang="zh-TW" sz="2400" b="1" dirty="0" smtClean="0">
                <a:solidFill>
                  <a:schemeClr val="bg1"/>
                </a:solidFill>
                <a:latin typeface="微軟正黑體" panose="020B0604030504040204" pitchFamily="34" charset="-120"/>
                <a:ea typeface="微軟正黑體" panose="020B0604030504040204" pitchFamily="34" charset="-120"/>
                <a:cs typeface="+mj-cs"/>
              </a:rPr>
              <a:t>.</a:t>
            </a:r>
            <a:r>
              <a:rPr kumimoji="0" lang="zh-TW" altLang="en-US" sz="2400" b="1" dirty="0" smtClean="0">
                <a:solidFill>
                  <a:schemeClr val="bg1"/>
                </a:solidFill>
                <a:latin typeface="微軟正黑體" panose="020B0604030504040204" pitchFamily="34" charset="-120"/>
                <a:ea typeface="微軟正黑體" panose="020B0604030504040204" pitchFamily="34" charset="-120"/>
                <a:cs typeface="+mj-cs"/>
              </a:rPr>
              <a:t>反馈分享</a:t>
            </a:r>
            <a:endParaRPr kumimoji="0" lang="zh-TW" altLang="en-US" sz="2400" b="1" dirty="0">
              <a:solidFill>
                <a:schemeClr val="bg1"/>
              </a:solidFill>
              <a:latin typeface="+mn-lt"/>
              <a:ea typeface="+mn-ea"/>
            </a:endParaRPr>
          </a:p>
        </p:txBody>
      </p:sp>
      <p:pic>
        <p:nvPicPr>
          <p:cNvPr id="16387"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4398963" y="0"/>
            <a:ext cx="47450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75"/>
            <a:ext cx="9144000" cy="76835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rgbClr val="FFFF00"/>
                </a:solidFill>
                <a:latin typeface="微軟正黑體" panose="020B0604030504040204" pitchFamily="34" charset="-120"/>
                <a:ea typeface="微軟正黑體" panose="020B0604030504040204" pitchFamily="34" charset="-120"/>
              </a:rPr>
              <a:t>1-3</a:t>
            </a:r>
            <a:r>
              <a:rPr kumimoji="0" lang="en-US" altLang="zh-TW" sz="3200" b="1" dirty="0" smtClean="0">
                <a:solidFill>
                  <a:srgbClr val="FFFF00"/>
                </a:solidFill>
                <a:latin typeface="微軟正黑體" panose="020B0604030504040204" pitchFamily="34" charset="-120"/>
                <a:ea typeface="微軟正黑體" panose="020B0604030504040204" pitchFamily="34" charset="-120"/>
              </a:rPr>
              <a:t>.</a:t>
            </a:r>
            <a:r>
              <a:rPr kumimoji="0" lang="zh-TW" altLang="en-US" sz="3200" b="1" dirty="0" smtClean="0">
                <a:solidFill>
                  <a:srgbClr val="FFFF00"/>
                </a:solidFill>
                <a:latin typeface="微軟正黑體" panose="020B0604030504040204" pitchFamily="34" charset="-120"/>
                <a:ea typeface="微軟正黑體" panose="020B0604030504040204" pitchFamily="34" charset="-120"/>
              </a:rPr>
              <a:t>  重点项目切入分享 </a:t>
            </a:r>
            <a:r>
              <a:rPr kumimoji="0" lang="en-US" altLang="zh-TW" sz="3200" b="1" dirty="0" smtClean="0">
                <a:solidFill>
                  <a:srgbClr val="FFFF00"/>
                </a:solidFill>
                <a:latin typeface="微軟正黑體" panose="020B0604030504040204" pitchFamily="34" charset="-120"/>
                <a:ea typeface="微軟正黑體" panose="020B0604030504040204" pitchFamily="34" charset="-120"/>
              </a:rPr>
              <a:t>(</a:t>
            </a:r>
            <a:r>
              <a:rPr kumimoji="0" lang="en-US" altLang="zh-TW" sz="3200" b="1" dirty="0">
                <a:solidFill>
                  <a:srgbClr val="FFFF00"/>
                </a:solidFill>
                <a:latin typeface="微軟正黑體" panose="020B0604030504040204" pitchFamily="34" charset="-120"/>
                <a:ea typeface="微軟正黑體" panose="020B0604030504040204" pitchFamily="34" charset="-120"/>
              </a:rPr>
              <a:t>1)</a:t>
            </a:r>
            <a:endParaRPr kumimoji="0" lang="zh-TW" altLang="en-US" sz="3200" b="1" dirty="0">
              <a:solidFill>
                <a:srgbClr val="FFFF00"/>
              </a:solidFill>
              <a:latin typeface="微軟正黑體" panose="020B0604030504040204" pitchFamily="34" charset="-120"/>
              <a:ea typeface="微軟正黑體" panose="020B0604030504040204" pitchFamily="34" charset="-120"/>
            </a:endParaRPr>
          </a:p>
        </p:txBody>
      </p:sp>
      <p:sp>
        <p:nvSpPr>
          <p:cNvPr id="17410" name="矩形 2"/>
          <p:cNvSpPr>
            <a:spLocks noChangeArrowheads="1"/>
          </p:cNvSpPr>
          <p:nvPr/>
        </p:nvSpPr>
        <p:spPr bwMode="auto">
          <a:xfrm>
            <a:off x="250825" y="765175"/>
            <a:ext cx="8494713" cy="5632311"/>
          </a:xfrm>
          <a:prstGeom prst="rect">
            <a:avLst/>
          </a:prstGeom>
          <a:noFill/>
          <a:ln w="9525">
            <a:noFill/>
            <a:miter lim="800000"/>
            <a:headEnd/>
            <a:tailEnd/>
          </a:ln>
        </p:spPr>
        <p:txBody>
          <a:bodyPr>
            <a:spAutoFit/>
          </a:bodyPr>
          <a:lstStyle/>
          <a:p>
            <a:r>
              <a:rPr kumimoji="0" lang="zh-TW" altLang="zh-TW" sz="2400" dirty="0" smtClean="0">
                <a:latin typeface="微軟正黑體" pitchFamily="34" charset="-120"/>
                <a:ea typeface="微軟正黑體" pitchFamily="34" charset="-120"/>
              </a:rPr>
              <a:t>我真的担心你受牵连啊！兄弟啊！大姐要把这个事情告诉你，现在全国各地的形势你都不知道，很多检察院、派出所、法院都已经不抓法轮功了，有的判了的都释放了，都在保护法轮功学员，你还在做这个事情。这件事情结束了你怎么办？</a:t>
            </a:r>
            <a:endParaRPr kumimoji="0" lang="en-US" altLang="zh-TW" sz="2400" dirty="0">
              <a:latin typeface="微軟正黑體" pitchFamily="34" charset="-120"/>
              <a:ea typeface="微軟正黑體" pitchFamily="34" charset="-120"/>
            </a:endParaRPr>
          </a:p>
          <a:p>
            <a:endParaRPr kumimoji="0" lang="en-US" altLang="zh-TW" sz="2400" dirty="0">
              <a:latin typeface="微軟正黑體" pitchFamily="34" charset="-120"/>
              <a:ea typeface="微軟正黑體" pitchFamily="34" charset="-120"/>
            </a:endParaRPr>
          </a:p>
          <a:p>
            <a:r>
              <a:rPr kumimoji="0" lang="zh-TW" altLang="zh-TW" sz="2400" dirty="0" smtClean="0">
                <a:latin typeface="微軟正黑體" pitchFamily="34" charset="-120"/>
                <a:ea typeface="微軟正黑體" pitchFamily="34" charset="-120"/>
              </a:rPr>
              <a:t>你说是所长叫做的，所长参与都自身难保了，谁还来保你啊？对不对？现在迫害路线你都不清楚啊！李东升被抓，周永康被抓，习近平都要和江泽民的迫害路线做切割你知道吗？</a:t>
            </a:r>
            <a:endParaRPr kumimoji="0" lang="en-US" altLang="zh-TW" sz="2400" dirty="0">
              <a:latin typeface="微軟正黑體" pitchFamily="34" charset="-120"/>
              <a:ea typeface="微軟正黑體" pitchFamily="34" charset="-120"/>
            </a:endParaRPr>
          </a:p>
          <a:p>
            <a:endParaRPr kumimoji="0" lang="en-US" altLang="zh-TW" sz="2400" dirty="0">
              <a:latin typeface="微軟正黑體" pitchFamily="34" charset="-120"/>
              <a:ea typeface="微軟正黑體" pitchFamily="34" charset="-120"/>
            </a:endParaRPr>
          </a:p>
          <a:p>
            <a:r>
              <a:rPr kumimoji="0" lang="zh-TW" altLang="zh-TW" sz="2400" dirty="0" smtClean="0">
                <a:latin typeface="微軟正黑體" pitchFamily="34" charset="-120"/>
                <a:ea typeface="微軟正黑體" pitchFamily="34" charset="-120"/>
              </a:rPr>
              <a:t>现在还没结束，还有机会。你一定要保护法轮功学员，一定要明白啊！我知道你上有父母下有小的，你是善良人。今天把这个事告诉你后，你也一定要和所长说不要再参与迫害了。你心里要明白法轮功是什么？（大法真相…）你也知道这个体制的邪恶，你拿了这个工资叫你做什么就做什么，不能再稀里胡涂了，现在政策都有啊</a:t>
            </a:r>
            <a:r>
              <a:rPr kumimoji="0" lang="en-US" altLang="zh-TW" sz="2400" dirty="0" smtClean="0">
                <a:latin typeface="微軟正黑體" pitchFamily="34" charset="-120"/>
                <a:ea typeface="微軟正黑體" pitchFamily="34" charset="-120"/>
              </a:rPr>
              <a:t>….(</a:t>
            </a:r>
            <a:r>
              <a:rPr kumimoji="0" lang="zh-TW" altLang="en-US" sz="2400" dirty="0" smtClean="0">
                <a:latin typeface="微軟正黑體" pitchFamily="34" charset="-120"/>
                <a:ea typeface="微軟正黑體" pitchFamily="34" charset="-120"/>
              </a:rPr>
              <a:t>终身追究制</a:t>
            </a:r>
            <a:r>
              <a:rPr kumimoji="0" lang="en-US" altLang="zh-TW" sz="2400" dirty="0" smtClean="0">
                <a:latin typeface="微軟正黑體" pitchFamily="34" charset="-120"/>
                <a:ea typeface="微軟正黑體" pitchFamily="34" charset="-120"/>
              </a:rPr>
              <a:t>….)</a:t>
            </a:r>
            <a:endParaRPr kumimoji="0" lang="zh-TW" altLang="zh-TW" sz="2400" dirty="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75"/>
            <a:ext cx="9144000" cy="76835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rgbClr val="FFFF00"/>
                </a:solidFill>
                <a:latin typeface="微軟正黑體" panose="020B0604030504040204" pitchFamily="34" charset="-120"/>
                <a:ea typeface="微軟正黑體" panose="020B0604030504040204" pitchFamily="34" charset="-120"/>
              </a:rPr>
              <a:t>1-4.  </a:t>
            </a:r>
            <a:r>
              <a:rPr kumimoji="0" lang="zh-TW" altLang="en-US" sz="3200" b="1" dirty="0" smtClean="0">
                <a:solidFill>
                  <a:srgbClr val="FFFF00"/>
                </a:solidFill>
                <a:latin typeface="微軟正黑體" panose="020B0604030504040204" pitchFamily="34" charset="-120"/>
                <a:ea typeface="微軟正黑體" panose="020B0604030504040204" pitchFamily="34" charset="-120"/>
              </a:rPr>
              <a:t>重点项目切入分享 </a:t>
            </a:r>
            <a:r>
              <a:rPr kumimoji="0" lang="en-US" altLang="zh-TW" sz="3200" b="1" dirty="0" smtClean="0">
                <a:solidFill>
                  <a:srgbClr val="FFFF00"/>
                </a:solidFill>
                <a:latin typeface="微軟正黑體" panose="020B0604030504040204" pitchFamily="34" charset="-120"/>
                <a:ea typeface="微軟正黑體" panose="020B0604030504040204" pitchFamily="34" charset="-120"/>
              </a:rPr>
              <a:t>(</a:t>
            </a:r>
            <a:r>
              <a:rPr kumimoji="0" lang="en-US" altLang="zh-TW" sz="3200" b="1" dirty="0">
                <a:solidFill>
                  <a:srgbClr val="FFFF00"/>
                </a:solidFill>
                <a:latin typeface="微軟正黑體" panose="020B0604030504040204" pitchFamily="34" charset="-120"/>
                <a:ea typeface="微軟正黑體" panose="020B0604030504040204" pitchFamily="34" charset="-120"/>
              </a:rPr>
              <a:t>2)</a:t>
            </a:r>
            <a:endParaRPr kumimoji="0" lang="zh-TW" altLang="en-US" sz="3200" b="1" dirty="0">
              <a:solidFill>
                <a:srgbClr val="FFFF00"/>
              </a:solidFill>
              <a:latin typeface="微軟正黑體" panose="020B0604030504040204" pitchFamily="34" charset="-120"/>
              <a:ea typeface="微軟正黑體" panose="020B0604030504040204" pitchFamily="34" charset="-120"/>
            </a:endParaRPr>
          </a:p>
        </p:txBody>
      </p:sp>
      <p:sp>
        <p:nvSpPr>
          <p:cNvPr id="18434" name="矩形 2"/>
          <p:cNvSpPr>
            <a:spLocks noChangeArrowheads="1"/>
          </p:cNvSpPr>
          <p:nvPr/>
        </p:nvSpPr>
        <p:spPr bwMode="auto">
          <a:xfrm>
            <a:off x="257175" y="855663"/>
            <a:ext cx="8640763" cy="6001643"/>
          </a:xfrm>
          <a:prstGeom prst="rect">
            <a:avLst/>
          </a:prstGeom>
          <a:noFill/>
          <a:ln w="9525">
            <a:noFill/>
            <a:miter lim="800000"/>
            <a:headEnd/>
            <a:tailEnd/>
          </a:ln>
        </p:spPr>
        <p:txBody>
          <a:bodyPr>
            <a:spAutoFit/>
          </a:bodyPr>
          <a:lstStyle/>
          <a:p>
            <a:r>
              <a:rPr kumimoji="0" lang="zh-TW" altLang="zh-TW" sz="2400" dirty="0" smtClean="0">
                <a:latin typeface="微軟正黑體" pitchFamily="34" charset="-120"/>
                <a:ea typeface="微軟正黑體" pitchFamily="34" charset="-120"/>
              </a:rPr>
              <a:t>你好，你看中央一级的政法委，周永康、李东升、张越，中央指挥三</a:t>
            </a:r>
            <a:r>
              <a:rPr kumimoji="0" lang="zh-TW" altLang="en-US" sz="2400" dirty="0" smtClean="0">
                <a:latin typeface="微軟正黑體" pitchFamily="34" charset="-120"/>
                <a:ea typeface="微軟正黑體" pitchFamily="34" charset="-120"/>
              </a:rPr>
              <a:t>级都</a:t>
            </a:r>
            <a:r>
              <a:rPr kumimoji="0" lang="zh-TW" altLang="zh-TW" sz="2400" dirty="0" smtClean="0">
                <a:latin typeface="微軟正黑體" pitchFamily="34" charset="-120"/>
                <a:ea typeface="微軟正黑體" pitchFamily="34" charset="-120"/>
              </a:rPr>
              <a:t>倒台了。政法委遭到大清洗。现在又对公检法司做大整顿。所以，咱们一定要看清当前形势，千万不要再参与迫害法轮功。习近平上台，他的态度很明确，现政权不再为江泽民迫害法轮功背黑锅</a:t>
            </a:r>
            <a:r>
              <a:rPr kumimoji="0" lang="zh-TW" altLang="en-US" sz="2400" dirty="0" smtClean="0">
                <a:latin typeface="微軟正黑體" pitchFamily="34" charset="-120"/>
                <a:ea typeface="微軟正黑體" pitchFamily="34" charset="-120"/>
              </a:rPr>
              <a:t>站</a:t>
            </a:r>
            <a:r>
              <a:rPr kumimoji="0" lang="zh-TW" altLang="zh-TW" sz="2400" dirty="0" smtClean="0">
                <a:latin typeface="微軟正黑體" pitchFamily="34" charset="-120"/>
                <a:ea typeface="微軟正黑體" pitchFamily="34" charset="-120"/>
              </a:rPr>
              <a:t>台了。所以啊，咱们看清当前形势保护好自己。大法真相…</a:t>
            </a:r>
            <a:r>
              <a:rPr kumimoji="0" lang="en-US" altLang="zh-TW" sz="2400" dirty="0" smtClean="0">
                <a:latin typeface="微軟正黑體" pitchFamily="34" charset="-120"/>
                <a:ea typeface="微軟正黑體" pitchFamily="34" charset="-120"/>
              </a:rPr>
              <a:t>.</a:t>
            </a:r>
            <a:endParaRPr kumimoji="0" lang="zh-TW" altLang="zh-TW" sz="2400" dirty="0">
              <a:latin typeface="微軟正黑體" pitchFamily="34" charset="-120"/>
              <a:ea typeface="微軟正黑體" pitchFamily="34" charset="-120"/>
            </a:endParaRPr>
          </a:p>
          <a:p>
            <a:r>
              <a:rPr kumimoji="0" lang="en-US" altLang="zh-TW" sz="2400" dirty="0">
                <a:latin typeface="微軟正黑體" pitchFamily="34" charset="-120"/>
                <a:ea typeface="微軟正黑體" pitchFamily="34" charset="-120"/>
              </a:rPr>
              <a:t> </a:t>
            </a:r>
            <a:endParaRPr kumimoji="0" lang="zh-TW" altLang="zh-TW" sz="2400" dirty="0">
              <a:latin typeface="微軟正黑體" pitchFamily="34" charset="-120"/>
              <a:ea typeface="微軟正黑體" pitchFamily="34" charset="-120"/>
            </a:endParaRPr>
          </a:p>
          <a:p>
            <a:r>
              <a:rPr kumimoji="0" lang="zh-TW" altLang="en-US" sz="2400" dirty="0" smtClean="0">
                <a:latin typeface="微軟正黑體" pitchFamily="34" charset="-120"/>
                <a:ea typeface="微軟正黑體" pitchFamily="34" charset="-120"/>
              </a:rPr>
              <a:t>让你们</a:t>
            </a:r>
            <a:r>
              <a:rPr kumimoji="0" lang="zh-TW" altLang="zh-TW" sz="2400" dirty="0" smtClean="0">
                <a:latin typeface="微軟正黑體" pitchFamily="34" charset="-120"/>
                <a:ea typeface="微軟正黑體" pitchFamily="34" charset="-120"/>
              </a:rPr>
              <a:t>看清现在的形势，今年</a:t>
            </a:r>
            <a:r>
              <a:rPr kumimoji="0" lang="en-US" altLang="zh-TW" sz="2400" dirty="0" smtClean="0">
                <a:latin typeface="微軟正黑體" pitchFamily="34" charset="-120"/>
                <a:ea typeface="微軟正黑體" pitchFamily="34" charset="-120"/>
              </a:rPr>
              <a:t>3/1</a:t>
            </a:r>
            <a:r>
              <a:rPr kumimoji="0" lang="zh-TW" altLang="zh-TW" sz="2400" dirty="0" smtClean="0">
                <a:latin typeface="微軟正黑體" pitchFamily="34" charset="-120"/>
                <a:ea typeface="微軟正黑體" pitchFamily="34" charset="-120"/>
              </a:rPr>
              <a:t>公安部出台了冤假错案终身追究制，不要充当急先峰，你看王立军，周永康，李东生等人都是迫害法轮功的急先峰，谁</a:t>
            </a:r>
            <a:r>
              <a:rPr kumimoji="0" lang="zh-TW" altLang="en-US" sz="2400" dirty="0" smtClean="0">
                <a:latin typeface="微軟正黑體" pitchFamily="34" charset="-120"/>
                <a:ea typeface="微軟正黑體" pitchFamily="34" charset="-120"/>
              </a:rPr>
              <a:t>冲</a:t>
            </a:r>
            <a:r>
              <a:rPr kumimoji="0" lang="zh-TW" altLang="zh-TW" sz="2400" dirty="0" smtClean="0">
                <a:latin typeface="微軟正黑體" pitchFamily="34" charset="-120"/>
                <a:ea typeface="微軟正黑體" pitchFamily="34" charset="-120"/>
              </a:rPr>
              <a:t>到</a:t>
            </a:r>
            <a:r>
              <a:rPr kumimoji="0" lang="zh-TW" altLang="en-US" sz="2400" dirty="0" smtClean="0">
                <a:latin typeface="微軟正黑體" pitchFamily="34" charset="-120"/>
                <a:ea typeface="微軟正黑體" pitchFamily="34" charset="-120"/>
              </a:rPr>
              <a:t>最</a:t>
            </a:r>
            <a:r>
              <a:rPr kumimoji="0" lang="zh-TW" altLang="zh-TW" sz="2400" dirty="0" smtClean="0">
                <a:latin typeface="微軟正黑體" pitchFamily="34" charset="-120"/>
                <a:ea typeface="微軟正黑體" pitchFamily="34" charset="-120"/>
              </a:rPr>
              <a:t>前面就先拿谁开刀</a:t>
            </a:r>
            <a:r>
              <a:rPr kumimoji="0" lang="zh-TW" altLang="en-US" sz="2400" dirty="0" smtClean="0">
                <a:latin typeface="微軟正黑體" pitchFamily="34" charset="-120"/>
                <a:ea typeface="微軟正黑體" pitchFamily="34" charset="-120"/>
              </a:rPr>
              <a:t>。</a:t>
            </a:r>
            <a:endParaRPr kumimoji="0" lang="en-US" altLang="zh-TW" sz="2400" dirty="0">
              <a:latin typeface="微軟正黑體" pitchFamily="34" charset="-120"/>
              <a:ea typeface="微軟正黑體" pitchFamily="34" charset="-120"/>
            </a:endParaRPr>
          </a:p>
          <a:p>
            <a:r>
              <a:rPr kumimoji="0" lang="zh-TW" altLang="zh-TW" sz="2400" dirty="0" smtClean="0">
                <a:latin typeface="微軟正黑體" pitchFamily="34" charset="-120"/>
                <a:ea typeface="微軟正黑體" pitchFamily="34" charset="-120"/>
              </a:rPr>
              <a:t>让你们保护好自己，不要积极的参与迫害，纽</a:t>
            </a:r>
            <a:r>
              <a:rPr kumimoji="0" lang="zh-TW" altLang="en-US" sz="2400" dirty="0" smtClean="0">
                <a:latin typeface="微軟正黑體" pitchFamily="34" charset="-120"/>
                <a:ea typeface="微軟正黑體" pitchFamily="34" charset="-120"/>
              </a:rPr>
              <a:t>伦</a:t>
            </a:r>
            <a:r>
              <a:rPr kumimoji="0" lang="zh-TW" altLang="zh-TW" sz="2400" dirty="0" smtClean="0">
                <a:latin typeface="微軟正黑體" pitchFamily="34" charset="-120"/>
                <a:ea typeface="微軟正黑體" pitchFamily="34" charset="-120"/>
              </a:rPr>
              <a:t>堡大审判的时候，连</a:t>
            </a:r>
            <a:r>
              <a:rPr kumimoji="0" lang="en-US" altLang="zh-TW" sz="2400" dirty="0" smtClean="0">
                <a:latin typeface="微軟正黑體" pitchFamily="34" charset="-120"/>
                <a:ea typeface="微軟正黑體" pitchFamily="34" charset="-120"/>
              </a:rPr>
              <a:t>90</a:t>
            </a:r>
            <a:r>
              <a:rPr kumimoji="0" lang="zh-TW" altLang="zh-TW" sz="2400" dirty="0" smtClean="0">
                <a:latin typeface="微軟正黑體" pitchFamily="34" charset="-120"/>
                <a:ea typeface="微軟正黑體" pitchFamily="34" charset="-120"/>
              </a:rPr>
              <a:t>多岁的门卫最终也要受到大审判，你们公开做的事，都记在你的头上，你们在明处，你们的所做所为</a:t>
            </a:r>
            <a:r>
              <a:rPr kumimoji="0" lang="zh-TW" altLang="en-US" sz="2400" dirty="0" smtClean="0">
                <a:latin typeface="微軟正黑體" pitchFamily="34" charset="-120"/>
                <a:ea typeface="微軟正黑體" pitchFamily="34" charset="-120"/>
              </a:rPr>
              <a:t>，大家</a:t>
            </a:r>
            <a:r>
              <a:rPr kumimoji="0" lang="zh-TW" altLang="zh-TW" sz="2400" dirty="0" smtClean="0">
                <a:latin typeface="微軟正黑體" pitchFamily="34" charset="-120"/>
                <a:ea typeface="微軟正黑體" pitchFamily="34" charset="-120"/>
              </a:rPr>
              <a:t>都在看着，这都是要负责的，海外组织〈追查国际〉对每一个直接、间接参与迫害的人都</a:t>
            </a:r>
            <a:r>
              <a:rPr kumimoji="0" lang="zh-TW" altLang="en-US" sz="2400" dirty="0" smtClean="0">
                <a:latin typeface="微軟正黑體" pitchFamily="34" charset="-120"/>
                <a:ea typeface="微軟正黑體" pitchFamily="34" charset="-120"/>
              </a:rPr>
              <a:t>在</a:t>
            </a:r>
            <a:r>
              <a:rPr kumimoji="0" lang="zh-TW" altLang="zh-TW" sz="2400" dirty="0" smtClean="0">
                <a:latin typeface="微軟正黑體" pitchFamily="34" charset="-120"/>
                <a:ea typeface="微軟正黑體" pitchFamily="34" charset="-120"/>
              </a:rPr>
              <a:t>进行调查，并记录在案，（适时加入天安门自焚，活摘真相）</a:t>
            </a:r>
            <a:endParaRPr kumimoji="0" lang="zh-TW" altLang="zh-TW" sz="2400" dirty="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211638"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9458" name="Picture 4" descr="「真善忍美展」的圖片搜尋結果"/>
          <p:cNvPicPr>
            <a:picLocks noChangeAspect="1" noChangeArrowheads="1"/>
          </p:cNvPicPr>
          <p:nvPr/>
        </p:nvPicPr>
        <p:blipFill>
          <a:blip r:embed="rId3"/>
          <a:srcRect/>
          <a:stretch>
            <a:fillRect/>
          </a:stretch>
        </p:blipFill>
        <p:spPr bwMode="auto">
          <a:xfrm>
            <a:off x="4211638" y="0"/>
            <a:ext cx="4932362" cy="6858000"/>
          </a:xfrm>
          <a:prstGeom prst="rect">
            <a:avLst/>
          </a:prstGeom>
          <a:noFill/>
          <a:ln w="9525">
            <a:noFill/>
            <a:miter lim="800000"/>
            <a:headEnd/>
            <a:tailEnd/>
          </a:ln>
        </p:spPr>
      </p:pic>
      <p:sp>
        <p:nvSpPr>
          <p:cNvPr id="19459" name="矩形 1"/>
          <p:cNvSpPr>
            <a:spLocks noChangeArrowheads="1"/>
          </p:cNvSpPr>
          <p:nvPr/>
        </p:nvSpPr>
        <p:spPr bwMode="auto">
          <a:xfrm>
            <a:off x="157163" y="869950"/>
            <a:ext cx="3879850" cy="4892675"/>
          </a:xfrm>
          <a:prstGeom prst="rect">
            <a:avLst/>
          </a:prstGeom>
          <a:noFill/>
          <a:ln w="9525">
            <a:noFill/>
            <a:miter lim="800000"/>
            <a:headEnd/>
            <a:tailEnd/>
          </a:ln>
        </p:spPr>
        <p:txBody>
          <a:bodyPr>
            <a:spAutoFit/>
          </a:bodyPr>
          <a:lstStyle/>
          <a:p>
            <a:r>
              <a:rPr kumimoji="0" lang="zh-TW" altLang="en-US" sz="2400" b="1" dirty="0" smtClean="0">
                <a:solidFill>
                  <a:schemeClr val="bg1"/>
                </a:solidFill>
                <a:latin typeface="微軟正黑體" pitchFamily="34" charset="-120"/>
                <a:ea typeface="微軟正黑體" pitchFamily="34" charset="-120"/>
              </a:rPr>
              <a:t>我们五位同修刚刚在院子里往车上装真相数据，</a:t>
            </a:r>
            <a:r>
              <a:rPr kumimoji="0" lang="zh-TW" altLang="en-US" sz="2400" b="1" dirty="0" smtClean="0">
                <a:solidFill>
                  <a:srgbClr val="FFFF00"/>
                </a:solidFill>
                <a:latin typeface="微軟正黑體" pitchFamily="34" charset="-120"/>
                <a:ea typeface="微軟正黑體" pitchFamily="34" charset="-120"/>
              </a:rPr>
              <a:t>另外空间里师父法身和众神就已经在帮助清理邪恶，为此次救人做铺垫做安排了。</a:t>
            </a:r>
            <a:endParaRPr kumimoji="0" lang="en-US" altLang="zh-TW" sz="2400" b="1" dirty="0">
              <a:solidFill>
                <a:srgbClr val="FFFF00"/>
              </a:solidFill>
              <a:latin typeface="微軟正黑體" pitchFamily="34" charset="-120"/>
              <a:ea typeface="微軟正黑體" pitchFamily="34" charset="-120"/>
            </a:endParaRPr>
          </a:p>
          <a:p>
            <a:endParaRPr kumimoji="0" lang="en-US" altLang="zh-TW" sz="2400" b="1" dirty="0">
              <a:solidFill>
                <a:schemeClr val="bg1"/>
              </a:solidFill>
              <a:latin typeface="微軟正黑體" pitchFamily="34" charset="-120"/>
              <a:ea typeface="微軟正黑體" pitchFamily="34" charset="-120"/>
            </a:endParaRPr>
          </a:p>
          <a:p>
            <a:r>
              <a:rPr kumimoji="0" lang="zh-TW" altLang="en-US" sz="2400" b="1" dirty="0" smtClean="0">
                <a:solidFill>
                  <a:schemeClr val="bg1"/>
                </a:solidFill>
                <a:latin typeface="微軟正黑體" pitchFamily="34" charset="-120"/>
                <a:ea typeface="微軟正黑體" pitchFamily="34" charset="-120"/>
              </a:rPr>
              <a:t>这边车子还没出院呢，相隔几十里地的邻县</a:t>
            </a:r>
            <a:r>
              <a:rPr kumimoji="0" lang="zh-TW" altLang="en-US" sz="2400" b="1" dirty="0" smtClean="0">
                <a:solidFill>
                  <a:srgbClr val="FFFF00"/>
                </a:solidFill>
                <a:latin typeface="微軟正黑體" pitchFamily="34" charset="-120"/>
                <a:ea typeface="微軟正黑體" pitchFamily="34" charset="-120"/>
              </a:rPr>
              <a:t>世人明白的一面早已经在奔走相告：今天邻县大法弟子要来救咱们了！他们早早的都跪到那里，双手向上举到胸前，等着接真相了。</a:t>
            </a:r>
            <a:endParaRPr kumimoji="0" lang="zh-TW" altLang="en-US" sz="2400" b="1" dirty="0">
              <a:solidFill>
                <a:srgbClr val="FFFF00"/>
              </a:solidFill>
              <a:latin typeface="微軟正黑體" pitchFamily="34" charset="-120"/>
              <a:ea typeface="微軟正黑體" pitchFamily="34" charset="-120"/>
            </a:endParaRPr>
          </a:p>
        </p:txBody>
      </p:sp>
      <p:sp>
        <p:nvSpPr>
          <p:cNvPr id="19460" name="文字方塊 3"/>
          <p:cNvSpPr txBox="1">
            <a:spLocks noChangeArrowheads="1"/>
          </p:cNvSpPr>
          <p:nvPr/>
        </p:nvSpPr>
        <p:spPr bwMode="auto">
          <a:xfrm>
            <a:off x="125413" y="6173788"/>
            <a:ext cx="3474028" cy="646331"/>
          </a:xfrm>
          <a:prstGeom prst="rect">
            <a:avLst/>
          </a:prstGeom>
          <a:noFill/>
          <a:ln w="9525">
            <a:noFill/>
            <a:miter lim="800000"/>
            <a:headEnd/>
            <a:tailEnd/>
          </a:ln>
        </p:spPr>
        <p:txBody>
          <a:bodyPr wrap="none">
            <a:spAutoFit/>
          </a:bodyPr>
          <a:lstStyle/>
          <a:p>
            <a:r>
              <a:rPr kumimoji="0" lang="zh-TW" altLang="en-US" dirty="0" smtClean="0">
                <a:solidFill>
                  <a:schemeClr val="bg1"/>
                </a:solidFill>
                <a:latin typeface="微軟正黑體" pitchFamily="34" charset="-120"/>
                <a:ea typeface="微軟正黑體" pitchFamily="34" charset="-120"/>
              </a:rPr>
              <a:t>数据源：第</a:t>
            </a:r>
            <a:r>
              <a:rPr kumimoji="0" lang="en-US" altLang="zh-TW" dirty="0" smtClean="0">
                <a:solidFill>
                  <a:schemeClr val="bg1"/>
                </a:solidFill>
                <a:latin typeface="微軟正黑體" pitchFamily="34" charset="-120"/>
                <a:ea typeface="微軟正黑體" pitchFamily="34" charset="-120"/>
              </a:rPr>
              <a:t>12</a:t>
            </a:r>
            <a:r>
              <a:rPr kumimoji="0" lang="zh-TW" altLang="en-US" dirty="0" smtClean="0">
                <a:solidFill>
                  <a:schemeClr val="bg1"/>
                </a:solidFill>
                <a:latin typeface="微軟正黑體" pitchFamily="34" charset="-120"/>
                <a:ea typeface="微軟正黑體" pitchFamily="34" charset="-120"/>
              </a:rPr>
              <a:t>届</a:t>
            </a:r>
            <a:r>
              <a:rPr kumimoji="0" lang="en-US" altLang="zh-TW" dirty="0" smtClean="0">
                <a:solidFill>
                  <a:schemeClr val="bg1"/>
                </a:solidFill>
                <a:latin typeface="微軟正黑體" pitchFamily="34" charset="-120"/>
                <a:ea typeface="微軟正黑體" pitchFamily="34" charset="-120"/>
              </a:rPr>
              <a:t>(</a:t>
            </a:r>
            <a:r>
              <a:rPr kumimoji="0" lang="en-US" altLang="zh-TW" dirty="0">
                <a:solidFill>
                  <a:schemeClr val="bg1"/>
                </a:solidFill>
                <a:latin typeface="微軟正黑體" pitchFamily="34" charset="-120"/>
                <a:ea typeface="微軟正黑體" pitchFamily="34" charset="-120"/>
              </a:rPr>
              <a:t>2015</a:t>
            </a:r>
            <a:r>
              <a:rPr kumimoji="0" lang="en-US" altLang="zh-TW" dirty="0" smtClean="0">
                <a:solidFill>
                  <a:schemeClr val="bg1"/>
                </a:solidFill>
                <a:latin typeface="微軟正黑體" pitchFamily="34" charset="-120"/>
                <a:ea typeface="微軟正黑體" pitchFamily="34" charset="-120"/>
              </a:rPr>
              <a:t>)</a:t>
            </a:r>
            <a:r>
              <a:rPr kumimoji="0" lang="zh-TW" altLang="en-US" dirty="0" smtClean="0">
                <a:solidFill>
                  <a:schemeClr val="bg1"/>
                </a:solidFill>
                <a:latin typeface="微軟正黑體" pitchFamily="34" charset="-120"/>
                <a:ea typeface="微軟正黑體" pitchFamily="34" charset="-120"/>
              </a:rPr>
              <a:t>明慧法会</a:t>
            </a:r>
            <a:endParaRPr kumimoji="0" lang="en-US" altLang="zh-TW" dirty="0">
              <a:solidFill>
                <a:schemeClr val="bg1"/>
              </a:solidFill>
              <a:latin typeface="微軟正黑體" pitchFamily="34" charset="-120"/>
              <a:ea typeface="微軟正黑體" pitchFamily="34" charset="-120"/>
            </a:endParaRPr>
          </a:p>
          <a:p>
            <a:r>
              <a:rPr kumimoji="0" lang="en-US" altLang="zh-TW" dirty="0" smtClean="0">
                <a:solidFill>
                  <a:schemeClr val="bg1"/>
                </a:solidFill>
                <a:latin typeface="微軟正黑體" pitchFamily="34" charset="-120"/>
                <a:ea typeface="微軟正黑體" pitchFamily="34" charset="-120"/>
              </a:rPr>
              <a:t>〈</a:t>
            </a:r>
            <a:r>
              <a:rPr kumimoji="0" lang="zh-TW" altLang="en-US" dirty="0" smtClean="0">
                <a:solidFill>
                  <a:schemeClr val="bg1"/>
                </a:solidFill>
                <a:latin typeface="微軟正黑體" pitchFamily="34" charset="-120"/>
                <a:ea typeface="微軟正黑體" pitchFamily="34" charset="-120"/>
              </a:rPr>
              <a:t>走在师父安排中 越走越快乐</a:t>
            </a:r>
            <a:r>
              <a:rPr kumimoji="0" lang="en-US" altLang="zh-TW" dirty="0" smtClean="0">
                <a:solidFill>
                  <a:schemeClr val="bg1"/>
                </a:solidFill>
                <a:latin typeface="微軟正黑體" pitchFamily="34" charset="-120"/>
                <a:ea typeface="微軟正黑體" pitchFamily="34" charset="-120"/>
              </a:rPr>
              <a:t>〉</a:t>
            </a:r>
            <a:endParaRPr kumimoji="0" lang="zh-TW" altLang="en-US" dirty="0">
              <a:solidFill>
                <a:schemeClr val="bg1"/>
              </a:solidFill>
              <a:latin typeface="微軟正黑體" pitchFamily="34" charset="-120"/>
              <a:ea typeface="微軟正黑體" pitchFamily="34" charset="-120"/>
            </a:endParaRPr>
          </a:p>
        </p:txBody>
      </p:sp>
      <p:sp>
        <p:nvSpPr>
          <p:cNvPr id="19461" name="矩形 2"/>
          <p:cNvSpPr>
            <a:spLocks noChangeArrowheads="1"/>
          </p:cNvSpPr>
          <p:nvPr/>
        </p:nvSpPr>
        <p:spPr bwMode="auto">
          <a:xfrm>
            <a:off x="14288" y="115888"/>
            <a:ext cx="3719512" cy="523875"/>
          </a:xfrm>
          <a:prstGeom prst="rect">
            <a:avLst/>
          </a:prstGeom>
          <a:noFill/>
          <a:ln w="9525">
            <a:noFill/>
            <a:miter lim="800000"/>
            <a:headEnd/>
            <a:tailEnd/>
          </a:ln>
        </p:spPr>
        <p:txBody>
          <a:bodyPr wrap="none">
            <a:spAutoFit/>
          </a:bodyPr>
          <a:lstStyle/>
          <a:p>
            <a:r>
              <a:rPr kumimoji="0" lang="en-US" altLang="zh-TW" sz="2800" b="1" dirty="0">
                <a:solidFill>
                  <a:schemeClr val="bg1"/>
                </a:solidFill>
                <a:latin typeface="微軟正黑體" pitchFamily="34" charset="-120"/>
                <a:ea typeface="微軟正黑體" pitchFamily="34" charset="-120"/>
              </a:rPr>
              <a:t>2</a:t>
            </a:r>
            <a:r>
              <a:rPr kumimoji="0" lang="en-US" altLang="zh-TW" sz="2800" b="1" dirty="0" smtClean="0">
                <a:solidFill>
                  <a:schemeClr val="bg1"/>
                </a:solidFill>
                <a:latin typeface="微軟正黑體" pitchFamily="34" charset="-120"/>
                <a:ea typeface="微軟正黑體" pitchFamily="34" charset="-120"/>
              </a:rPr>
              <a:t>.《</a:t>
            </a:r>
            <a:r>
              <a:rPr kumimoji="0" lang="zh-TW" altLang="en-US" sz="2800" b="1" dirty="0" smtClean="0">
                <a:solidFill>
                  <a:schemeClr val="bg1"/>
                </a:solidFill>
                <a:latin typeface="微軟正黑體" pitchFamily="34" charset="-120"/>
                <a:ea typeface="微軟正黑體" pitchFamily="34" charset="-120"/>
              </a:rPr>
              <a:t>明慧网</a:t>
            </a:r>
            <a:r>
              <a:rPr kumimoji="0" lang="en-US" altLang="zh-TW" sz="2800" b="1" dirty="0" smtClean="0">
                <a:solidFill>
                  <a:schemeClr val="bg1"/>
                </a:solidFill>
                <a:latin typeface="微軟正黑體" pitchFamily="34" charset="-120"/>
                <a:ea typeface="微軟正黑體" pitchFamily="34" charset="-120"/>
              </a:rPr>
              <a:t>》</a:t>
            </a:r>
            <a:r>
              <a:rPr kumimoji="0" lang="zh-TW" altLang="en-US" sz="2800" b="1" dirty="0">
                <a:solidFill>
                  <a:schemeClr val="bg1"/>
                </a:solidFill>
                <a:latin typeface="微軟正黑體" pitchFamily="34" charset="-120"/>
                <a:ea typeface="微軟正黑體" pitchFamily="34" charset="-120"/>
              </a:rPr>
              <a:t>好文分享</a:t>
            </a:r>
            <a:endParaRPr kumimoji="0" lang="zh-TW" altLang="en-US" sz="2800" b="1"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圖中高亮顯示的是浙江省"/>
          <p:cNvPicPr>
            <a:picLocks noChangeAspect="1" noChangeArrowheads="1"/>
          </p:cNvPicPr>
          <p:nvPr/>
        </p:nvPicPr>
        <p:blipFill>
          <a:blip r:embed="rId2"/>
          <a:srcRect/>
          <a:stretch>
            <a:fillRect/>
          </a:stretch>
        </p:blipFill>
        <p:spPr bwMode="auto">
          <a:xfrm>
            <a:off x="-4763" y="-31750"/>
            <a:ext cx="9144001" cy="6889750"/>
          </a:xfrm>
          <a:prstGeom prst="rect">
            <a:avLst/>
          </a:prstGeom>
          <a:noFill/>
          <a:ln w="9525">
            <a:noFill/>
            <a:miter lim="800000"/>
            <a:headEnd/>
            <a:tailEnd/>
          </a:ln>
        </p:spPr>
      </p:pic>
      <p:sp>
        <p:nvSpPr>
          <p:cNvPr id="3" name="矩形 2"/>
          <p:cNvSpPr/>
          <p:nvPr/>
        </p:nvSpPr>
        <p:spPr>
          <a:xfrm>
            <a:off x="0" y="836613"/>
            <a:ext cx="9178925" cy="2016125"/>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3200" b="1" dirty="0">
                <a:latin typeface="微軟正黑體" panose="020B0604030504040204" pitchFamily="34" charset="-120"/>
                <a:ea typeface="微軟正黑體" panose="020B0604030504040204" pitchFamily="34" charset="-120"/>
              </a:rPr>
              <a:t>浙江省</a:t>
            </a:r>
            <a:endParaRPr kumimoji="0" lang="en-US" altLang="zh-TW" sz="3200" b="1" dirty="0">
              <a:latin typeface="微軟正黑體" panose="020B0604030504040204" pitchFamily="34" charset="-120"/>
              <a:ea typeface="微軟正黑體" panose="020B0604030504040204" pitchFamily="34" charset="-120"/>
            </a:endParaRPr>
          </a:p>
          <a:p>
            <a:pPr algn="ctr" fontAlgn="auto">
              <a:spcBef>
                <a:spcPts val="0"/>
              </a:spcBef>
              <a:spcAft>
                <a:spcPts val="0"/>
              </a:spcAft>
              <a:defRPr/>
            </a:pPr>
            <a:r>
              <a:rPr kumimoji="0" lang="en-US" altLang="zh-TW" sz="3200" b="1" dirty="0" smtClean="0">
                <a:latin typeface="微軟正黑體" panose="020B0604030504040204" pitchFamily="34" charset="-120"/>
                <a:ea typeface="微軟正黑體" panose="020B0604030504040204" pitchFamily="34" charset="-120"/>
              </a:rPr>
              <a:t>RTC</a:t>
            </a:r>
            <a:r>
              <a:rPr kumimoji="0" lang="zh-TW" altLang="zh-TW" sz="3200" b="1" dirty="0" smtClean="0">
                <a:latin typeface="微軟正黑體" panose="020B0604030504040204" pitchFamily="34" charset="-120"/>
                <a:ea typeface="微軟正黑體" panose="020B0604030504040204" pitchFamily="34" charset="-120"/>
              </a:rPr>
              <a:t>专案</a:t>
            </a:r>
            <a:r>
              <a:rPr kumimoji="0" lang="zh-CN" altLang="zh-TW" sz="3200" b="1" dirty="0" smtClean="0">
                <a:latin typeface="微軟正黑體" panose="020B0604030504040204" pitchFamily="34" charset="-120"/>
                <a:ea typeface="微軟正黑體" panose="020B0604030504040204" pitchFamily="34" charset="-120"/>
              </a:rPr>
              <a:t>说明参考资料</a:t>
            </a:r>
            <a:endParaRPr kumimoji="0" lang="en-US" altLang="zh-CN" sz="3200" b="1" dirty="0">
              <a:latin typeface="微軟正黑體" panose="020B0604030504040204" pitchFamily="34" charset="-120"/>
              <a:ea typeface="微軟正黑體" panose="020B0604030504040204" pitchFamily="34" charset="-120"/>
            </a:endParaRPr>
          </a:p>
          <a:p>
            <a:pPr algn="r" fontAlgn="auto">
              <a:spcBef>
                <a:spcPts val="0"/>
              </a:spcBef>
              <a:spcAft>
                <a:spcPts val="0"/>
              </a:spcAft>
              <a:defRPr/>
            </a:pPr>
            <a:endParaRPr kumimoji="0" lang="en-US" altLang="zh-TW" sz="2400" dirty="0">
              <a:latin typeface="微軟正黑體" panose="020B0604030504040204" pitchFamily="34" charset="-120"/>
              <a:ea typeface="微軟正黑體" panose="020B0604030504040204" pitchFamily="34" charset="-120"/>
            </a:endParaRPr>
          </a:p>
        </p:txBody>
      </p:sp>
      <p:sp>
        <p:nvSpPr>
          <p:cNvPr id="21507" name="文字方塊 1"/>
          <p:cNvSpPr txBox="1">
            <a:spLocks noChangeArrowheads="1"/>
          </p:cNvSpPr>
          <p:nvPr/>
        </p:nvSpPr>
        <p:spPr bwMode="auto">
          <a:xfrm>
            <a:off x="71438" y="12700"/>
            <a:ext cx="496887" cy="831850"/>
          </a:xfrm>
          <a:prstGeom prst="rect">
            <a:avLst/>
          </a:prstGeom>
          <a:noFill/>
          <a:ln w="9525">
            <a:noFill/>
            <a:miter lim="800000"/>
            <a:headEnd/>
            <a:tailEnd/>
          </a:ln>
        </p:spPr>
        <p:txBody>
          <a:bodyPr wrap="none">
            <a:spAutoFit/>
          </a:bodyPr>
          <a:lstStyle/>
          <a:p>
            <a:r>
              <a:rPr kumimoji="0" lang="en-US" altLang="zh-TW" sz="4800" dirty="0">
                <a:solidFill>
                  <a:schemeClr val="bg1"/>
                </a:solidFill>
              </a:rPr>
              <a:t>3</a:t>
            </a:r>
            <a:endParaRPr kumimoji="0" lang="zh-TW" altLang="en-US" sz="48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浙江地圖」的圖片搜尋結果"/>
          <p:cNvPicPr>
            <a:picLocks noChangeAspect="1" noChangeArrowheads="1"/>
          </p:cNvPicPr>
          <p:nvPr/>
        </p:nvPicPr>
        <p:blipFill>
          <a:blip r:embed="rId2"/>
          <a:srcRect/>
          <a:stretch>
            <a:fillRect/>
          </a:stretch>
        </p:blipFill>
        <p:spPr bwMode="auto">
          <a:xfrm>
            <a:off x="2122488" y="1173163"/>
            <a:ext cx="6402387" cy="5184775"/>
          </a:xfrm>
          <a:prstGeom prst="rect">
            <a:avLst/>
          </a:prstGeom>
          <a:noFill/>
          <a:ln w="9525">
            <a:noFill/>
            <a:miter lim="800000"/>
            <a:headEnd/>
            <a:tailEnd/>
          </a:ln>
        </p:spPr>
      </p:pic>
      <p:sp>
        <p:nvSpPr>
          <p:cNvPr id="22530" name="矩形 2"/>
          <p:cNvSpPr>
            <a:spLocks noChangeArrowheads="1"/>
          </p:cNvSpPr>
          <p:nvPr/>
        </p:nvSpPr>
        <p:spPr bwMode="auto">
          <a:xfrm>
            <a:off x="179388" y="104775"/>
            <a:ext cx="3902075" cy="584200"/>
          </a:xfrm>
          <a:prstGeom prst="rect">
            <a:avLst/>
          </a:prstGeom>
          <a:noFill/>
          <a:ln w="9525">
            <a:noFill/>
            <a:miter lim="800000"/>
            <a:headEnd/>
            <a:tailEnd/>
          </a:ln>
        </p:spPr>
        <p:txBody>
          <a:bodyPr wrap="none">
            <a:spAutoFit/>
          </a:bodyPr>
          <a:lstStyle/>
          <a:p>
            <a:r>
              <a:rPr kumimoji="0" lang="en-US" altLang="zh-TW" sz="3200" dirty="0">
                <a:latin typeface="微軟正黑體" pitchFamily="34" charset="-120"/>
                <a:ea typeface="微軟正黑體" pitchFamily="34" charset="-120"/>
              </a:rPr>
              <a:t>4. </a:t>
            </a:r>
            <a:r>
              <a:rPr kumimoji="0" lang="zh-TW" altLang="en-US" sz="3200" b="1" dirty="0" smtClean="0">
                <a:latin typeface="微軟正黑體" pitchFamily="34" charset="-120"/>
                <a:ea typeface="微軟正黑體" pitchFamily="34" charset="-120"/>
              </a:rPr>
              <a:t>本次浙江案例总览</a:t>
            </a:r>
            <a:endParaRPr kumimoji="0" lang="en-US" altLang="zh-TW" sz="3200" b="1" dirty="0">
              <a:latin typeface="微軟正黑體" pitchFamily="34" charset="-120"/>
              <a:ea typeface="微軟正黑體" pitchFamily="34" charset="-120"/>
            </a:endParaRPr>
          </a:p>
        </p:txBody>
      </p:sp>
      <p:sp>
        <p:nvSpPr>
          <p:cNvPr id="5" name="橢圓 4"/>
          <p:cNvSpPr/>
          <p:nvPr/>
        </p:nvSpPr>
        <p:spPr>
          <a:xfrm>
            <a:off x="2987675" y="1574800"/>
            <a:ext cx="4176713" cy="4381500"/>
          </a:xfrm>
          <a:prstGeom prst="ellipse">
            <a:avLst/>
          </a:prstGeom>
          <a:solidFill>
            <a:schemeClr val="accent2">
              <a:lumMod val="60000"/>
              <a:lumOff val="40000"/>
              <a:alpha val="4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9" name="文字方塊 8"/>
          <p:cNvSpPr txBox="1"/>
          <p:nvPr/>
        </p:nvSpPr>
        <p:spPr>
          <a:xfrm>
            <a:off x="2114550" y="2060575"/>
            <a:ext cx="1211263" cy="7080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smtClean="0">
                <a:latin typeface="微軟正黑體" panose="020B0604030504040204" pitchFamily="34" charset="-120"/>
                <a:ea typeface="微軟正黑體" panose="020B0604030504040204" pitchFamily="34" charset="-120"/>
              </a:rPr>
              <a:t>媒体</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污蔑</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smtClean="0">
                <a:solidFill>
                  <a:schemeClr val="tx1"/>
                </a:solidFill>
                <a:latin typeface="微軟正黑體" panose="020B0604030504040204" pitchFamily="34" charset="-120"/>
                <a:ea typeface="微軟正黑體" panose="020B0604030504040204" pitchFamily="34" charset="-120"/>
              </a:rPr>
              <a:t>范围</a:t>
            </a:r>
            <a:r>
              <a:rPr kumimoji="0" lang="zh-TW" altLang="en-US" sz="2000" b="1" dirty="0" smtClean="0">
                <a:solidFill>
                  <a:srgbClr val="C00000"/>
                </a:solidFill>
                <a:latin typeface="微軟正黑體" panose="020B0604030504040204" pitchFamily="34" charset="-120"/>
                <a:ea typeface="微軟正黑體" panose="020B0604030504040204" pitchFamily="34" charset="-120"/>
              </a:rPr>
              <a:t>全省</a:t>
            </a:r>
            <a:endParaRPr kumimoji="0" lang="en-US" altLang="zh-TW" sz="2000" b="1" dirty="0">
              <a:latin typeface="微軟正黑體" panose="020B0604030504040204" pitchFamily="34" charset="-120"/>
              <a:ea typeface="微軟正黑體" panose="020B0604030504040204" pitchFamily="34" charset="-120"/>
            </a:endParaRPr>
          </a:p>
        </p:txBody>
      </p:sp>
      <p:sp>
        <p:nvSpPr>
          <p:cNvPr id="10" name="橢圓 9"/>
          <p:cNvSpPr/>
          <p:nvPr/>
        </p:nvSpPr>
        <p:spPr>
          <a:xfrm>
            <a:off x="3265488" y="2133600"/>
            <a:ext cx="1631950" cy="1503363"/>
          </a:xfrm>
          <a:prstGeom prst="ellipse">
            <a:avLst/>
          </a:prstGeom>
          <a:solidFill>
            <a:schemeClr val="accent2">
              <a:alpha val="4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554" name="矩形 1"/>
          <p:cNvSpPr>
            <a:spLocks noChangeArrowheads="1"/>
          </p:cNvSpPr>
          <p:nvPr/>
        </p:nvSpPr>
        <p:spPr bwMode="auto">
          <a:xfrm>
            <a:off x="468313" y="307975"/>
            <a:ext cx="7559675" cy="2062103"/>
          </a:xfrm>
          <a:prstGeom prst="rect">
            <a:avLst/>
          </a:prstGeom>
          <a:noFill/>
          <a:ln w="9525">
            <a:noFill/>
            <a:miter lim="800000"/>
            <a:headEnd/>
            <a:tailEnd/>
          </a:ln>
        </p:spPr>
        <p:txBody>
          <a:bodyPr>
            <a:spAutoFit/>
          </a:bodyPr>
          <a:lstStyle/>
          <a:p>
            <a:r>
              <a:rPr kumimoji="0" lang="en-US" altLang="zh-TW" sz="3200" b="1" dirty="0">
                <a:solidFill>
                  <a:schemeClr val="bg1"/>
                </a:solidFill>
                <a:latin typeface="微軟正黑體" pitchFamily="34" charset="-120"/>
                <a:ea typeface="微軟正黑體" pitchFamily="34" charset="-120"/>
              </a:rPr>
              <a:t>5. </a:t>
            </a:r>
            <a:r>
              <a:rPr kumimoji="0" lang="en-US" altLang="zh-TW" sz="3200" b="1" dirty="0" smtClean="0">
                <a:solidFill>
                  <a:schemeClr val="bg1"/>
                </a:solidFill>
                <a:latin typeface="微軟正黑體" pitchFamily="34" charset="-120"/>
                <a:ea typeface="微軟正黑體" pitchFamily="34" charset="-120"/>
              </a:rPr>
              <a:t>RTC</a:t>
            </a:r>
            <a:r>
              <a:rPr kumimoji="0" lang="zh-TW" altLang="en-US" sz="3200" b="1" dirty="0" smtClean="0">
                <a:solidFill>
                  <a:schemeClr val="bg1"/>
                </a:solidFill>
                <a:latin typeface="微軟正黑體" pitchFamily="34" charset="-120"/>
                <a:ea typeface="微軟正黑體" pitchFamily="34" charset="-120"/>
              </a:rPr>
              <a:t>重点项目概说</a:t>
            </a:r>
            <a:endParaRPr kumimoji="0" lang="en-US" altLang="zh-TW" sz="3200" b="1" dirty="0">
              <a:solidFill>
                <a:schemeClr val="bg1"/>
              </a:solidFill>
              <a:latin typeface="微軟正黑體" pitchFamily="34" charset="-120"/>
              <a:ea typeface="微軟正黑體" pitchFamily="34" charset="-120"/>
            </a:endParaRPr>
          </a:p>
          <a:p>
            <a:endParaRPr kumimoji="0" lang="en-US" altLang="zh-TW" sz="3200" b="1" dirty="0">
              <a:solidFill>
                <a:schemeClr val="bg1"/>
              </a:solidFill>
              <a:latin typeface="微軟正黑體" pitchFamily="34" charset="-120"/>
              <a:ea typeface="微軟正黑體" pitchFamily="34" charset="-120"/>
            </a:endParaRPr>
          </a:p>
          <a:p>
            <a:r>
              <a:rPr kumimoji="0" lang="en-US" altLang="zh-TW" sz="3200" b="1" dirty="0" smtClean="0">
                <a:solidFill>
                  <a:schemeClr val="bg1"/>
                </a:solidFill>
                <a:latin typeface="微軟正黑體" pitchFamily="34" charset="-120"/>
                <a:ea typeface="微軟正黑體" pitchFamily="34" charset="-120"/>
              </a:rPr>
              <a:t>-</a:t>
            </a:r>
            <a:r>
              <a:rPr kumimoji="0" lang="zh-TW" altLang="en-US" sz="3200" b="1" dirty="0" smtClean="0">
                <a:solidFill>
                  <a:schemeClr val="bg1"/>
                </a:solidFill>
                <a:latin typeface="微軟正黑體" pitchFamily="34" charset="-120"/>
                <a:ea typeface="微軟正黑體" pitchFamily="34" charset="-120"/>
              </a:rPr>
              <a:t>减少众生被毒害</a:t>
            </a:r>
            <a:endParaRPr kumimoji="0" lang="en-US" altLang="zh-TW" sz="3200" b="1" dirty="0">
              <a:solidFill>
                <a:schemeClr val="bg1"/>
              </a:solidFill>
              <a:latin typeface="微軟正黑體" pitchFamily="34" charset="-120"/>
              <a:ea typeface="微軟正黑體" pitchFamily="34" charset="-120"/>
            </a:endParaRPr>
          </a:p>
          <a:p>
            <a:r>
              <a:rPr kumimoji="0" lang="en-US" altLang="zh-TW" sz="3200" b="1" dirty="0" smtClean="0">
                <a:solidFill>
                  <a:schemeClr val="bg1"/>
                </a:solidFill>
                <a:latin typeface="微軟正黑體" pitchFamily="34" charset="-120"/>
                <a:ea typeface="微軟正黑體" pitchFamily="34" charset="-120"/>
              </a:rPr>
              <a:t>-</a:t>
            </a:r>
            <a:r>
              <a:rPr kumimoji="0" lang="zh-TW" altLang="en-US" sz="3200" b="1" dirty="0" smtClean="0">
                <a:solidFill>
                  <a:schemeClr val="bg1"/>
                </a:solidFill>
                <a:latin typeface="微軟正黑體" pitchFamily="34" charset="-120"/>
                <a:ea typeface="微軟正黑體" pitchFamily="34" charset="-120"/>
              </a:rPr>
              <a:t>帮助大陆同修开创更好的讲真相环境</a:t>
            </a:r>
            <a:endParaRPr kumimoji="0" lang="en-US" altLang="zh-TW" sz="3200" b="1" dirty="0">
              <a:solidFill>
                <a:schemeClr val="bg1"/>
              </a:solidFill>
              <a:latin typeface="微軟正黑體" pitchFamily="34" charset="-120"/>
              <a:ea typeface="微軟正黑體" pitchFamily="34" charset="-120"/>
            </a:endParaRPr>
          </a:p>
        </p:txBody>
      </p:sp>
      <p:pic>
        <p:nvPicPr>
          <p:cNvPr id="23555" name="Picture 3"/>
          <p:cNvPicPr>
            <a:picLocks noChangeAspect="1" noChangeArrowheads="1"/>
          </p:cNvPicPr>
          <p:nvPr/>
        </p:nvPicPr>
        <p:blipFill>
          <a:blip r:embed="rId2"/>
          <a:srcRect l="9808" t="19141" r="10001" b="21466"/>
          <a:stretch>
            <a:fillRect/>
          </a:stretch>
        </p:blipFill>
        <p:spPr bwMode="auto">
          <a:xfrm>
            <a:off x="1116013" y="3213100"/>
            <a:ext cx="6894512" cy="288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750</TotalTime>
  <Words>3053</Words>
  <Application>Microsoft Office PowerPoint</Application>
  <PresentationFormat>如螢幕大小 (4:3)</PresentationFormat>
  <Paragraphs>218</Paragraphs>
  <Slides>23</Slides>
  <Notes>6</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23</vt:i4>
      </vt:variant>
    </vt:vector>
  </HeadingPairs>
  <TitlesOfParts>
    <vt:vector size="30" baseType="lpstr">
      <vt:lpstr>宋体</vt:lpstr>
      <vt:lpstr>微軟正黑體</vt:lpstr>
      <vt:lpstr>新細明體</vt:lpstr>
      <vt:lpstr>Arial</vt:lpstr>
      <vt:lpstr>Calibri</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SAFE</cp:lastModifiedBy>
  <cp:revision>64</cp:revision>
  <dcterms:created xsi:type="dcterms:W3CDTF">2017-06-26T12:16:45Z</dcterms:created>
  <dcterms:modified xsi:type="dcterms:W3CDTF">2017-07-04T15:59:21Z</dcterms:modified>
</cp:coreProperties>
</file>