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310" r:id="rId2"/>
    <p:sldId id="311" r:id="rId3"/>
    <p:sldId id="316" r:id="rId4"/>
    <p:sldId id="265" r:id="rId5"/>
    <p:sldId id="313" r:id="rId6"/>
    <p:sldId id="314" r:id="rId7"/>
    <p:sldId id="325" r:id="rId8"/>
    <p:sldId id="326" r:id="rId9"/>
    <p:sldId id="327" r:id="rId10"/>
    <p:sldId id="328" r:id="rId11"/>
    <p:sldId id="317" r:id="rId12"/>
    <p:sldId id="318" r:id="rId13"/>
    <p:sldId id="329" r:id="rId14"/>
    <p:sldId id="320" r:id="rId15"/>
    <p:sldId id="321" r:id="rId16"/>
    <p:sldId id="322" r:id="rId17"/>
    <p:sldId id="323" r:id="rId18"/>
    <p:sldId id="324" r:id="rId19"/>
    <p:sldId id="273" r:id="rId20"/>
    <p:sldId id="315" r:id="rId21"/>
    <p:sldId id="275" r:id="rId22"/>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665"/>
    <p:restoredTop sz="84814" autoAdjust="0"/>
  </p:normalViewPr>
  <p:slideViewPr>
    <p:cSldViewPr snapToGrid="0" snapToObjects="1">
      <p:cViewPr>
        <p:scale>
          <a:sx n="57" d="100"/>
          <a:sy n="57" d="100"/>
        </p:scale>
        <p:origin x="-1236" y="-1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1143000" y="685800"/>
            <a:ext cx="4572000" cy="3429000"/>
          </a:xfrm>
          <a:prstGeom prst="rect">
            <a:avLst/>
          </a:prstGeom>
        </p:spPr>
        <p:txBody>
          <a:bodyPr/>
          <a:lstStyle/>
          <a:p>
            <a:endParaRPr/>
          </a:p>
        </p:txBody>
      </p:sp>
      <p:sp>
        <p:nvSpPr>
          <p:cNvPr id="110" name="Shape 110"/>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121330193"/>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library.minghui.org/category/2,6,,1.htm"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library.minghui.org/category/32,226,,1.htm" TargetMode="External"/><Relationship Id="rId4" Type="http://schemas.openxmlformats.org/officeDocument/2006/relationships/hyperlink" Target="http://library.minghui.org/category/2,418,,1.htm"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Shape 117"/>
          <p:cNvSpPr>
            <a:spLocks noGrp="1" noRot="1" noChangeAspect="1"/>
          </p:cNvSpPr>
          <p:nvPr>
            <p:ph type="sldImg"/>
          </p:nvPr>
        </p:nvSpPr>
        <p:spPr>
          <a:prstGeom prst="rect">
            <a:avLst/>
          </a:prstGeom>
        </p:spPr>
        <p:txBody>
          <a:bodyPr/>
          <a:lstStyle/>
          <a:p>
            <a:endParaRPr/>
          </a:p>
        </p:txBody>
      </p:sp>
      <p:sp>
        <p:nvSpPr>
          <p:cNvPr id="118" name="Shape 118"/>
          <p:cNvSpPr>
            <a:spLocks noGrp="1"/>
          </p:cNvSpPr>
          <p:nvPr>
            <p:ph type="body" sz="quarter" idx="1"/>
          </p:nvPr>
        </p:nvSpPr>
        <p:spPr>
          <a:prstGeom prst="rect">
            <a:avLst/>
          </a:prstGeom>
        </p:spPr>
        <p:txBody>
          <a:bodyPr/>
          <a:lstStyle/>
          <a:p>
            <a:pPr>
              <a:defRPr b="1"/>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extLst>
      <p:ext uri="{BB962C8B-B14F-4D97-AF65-F5344CB8AC3E}">
        <p14:creationId xmlns:p14="http://schemas.microsoft.com/office/powerpoint/2010/main" val="6006585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extLst>
      <p:ext uri="{BB962C8B-B14F-4D97-AF65-F5344CB8AC3E}">
        <p14:creationId xmlns:p14="http://schemas.microsoft.com/office/powerpoint/2010/main" val="2071771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a:xfrm>
            <a:off x="3884613" y="8685213"/>
            <a:ext cx="2971800" cy="457200"/>
          </a:xfrm>
          <a:prstGeom prst="rect">
            <a:avLst/>
          </a:prstGeom>
        </p:spPr>
        <p:txBody>
          <a:bodyPr/>
          <a:lstStyle/>
          <a:p>
            <a:fld id="{BC0C5ECB-B6A9-4FC2-BE85-03F5EF7D113F}" type="slidenum">
              <a:rPr lang="zh-TW" altLang="en-US" smtClean="0"/>
              <a:t>15</a:t>
            </a:fld>
            <a:endParaRPr lang="zh-TW" altLang="en-US"/>
          </a:p>
        </p:txBody>
      </p:sp>
    </p:spTree>
    <p:extLst>
      <p:ext uri="{BB962C8B-B14F-4D97-AF65-F5344CB8AC3E}">
        <p14:creationId xmlns:p14="http://schemas.microsoft.com/office/powerpoint/2010/main" val="17316965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extLst>
      <p:ext uri="{BB962C8B-B14F-4D97-AF65-F5344CB8AC3E}">
        <p14:creationId xmlns:p14="http://schemas.microsoft.com/office/powerpoint/2010/main" val="14956420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extLst>
      <p:ext uri="{BB962C8B-B14F-4D97-AF65-F5344CB8AC3E}">
        <p14:creationId xmlns:p14="http://schemas.microsoft.com/office/powerpoint/2010/main" val="1082246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200" kern="1200" dirty="0" smtClean="0">
                <a:solidFill>
                  <a:schemeClr val="tx1"/>
                </a:solidFill>
                <a:effectLst/>
                <a:latin typeface="+mn-lt"/>
                <a:ea typeface="+mn-ea"/>
                <a:cs typeface="+mn-cs"/>
              </a:rPr>
              <a:t>兩個禮拜  案例增加</a:t>
            </a:r>
            <a:r>
              <a:rPr lang="en-US" altLang="zh-TW" sz="1200" kern="1200" dirty="0" smtClean="0">
                <a:solidFill>
                  <a:schemeClr val="tx1"/>
                </a:solidFill>
                <a:effectLst/>
                <a:latin typeface="+mn-lt"/>
                <a:ea typeface="+mn-ea"/>
                <a:cs typeface="+mn-cs"/>
              </a:rPr>
              <a:t>57</a:t>
            </a:r>
            <a:r>
              <a:rPr lang="zh-TW" altLang="en-US" sz="1200" kern="1200" dirty="0" smtClean="0">
                <a:solidFill>
                  <a:schemeClr val="tx1"/>
                </a:solidFill>
                <a:effectLst/>
                <a:latin typeface="+mn-lt"/>
                <a:ea typeface="+mn-ea"/>
                <a:cs typeface="+mn-cs"/>
              </a:rPr>
              <a:t>例   受害人數增加</a:t>
            </a:r>
            <a:r>
              <a:rPr lang="en-US" altLang="zh-TW" sz="1200" kern="1200" dirty="0" smtClean="0">
                <a:solidFill>
                  <a:schemeClr val="tx1"/>
                </a:solidFill>
                <a:effectLst/>
                <a:latin typeface="+mn-lt"/>
                <a:ea typeface="+mn-ea"/>
                <a:cs typeface="+mn-cs"/>
              </a:rPr>
              <a:t>61</a:t>
            </a:r>
            <a:r>
              <a:rPr lang="zh-TW" altLang="en-US" sz="1200" kern="1200" dirty="0" smtClean="0">
                <a:solidFill>
                  <a:schemeClr val="tx1"/>
                </a:solidFill>
                <a:effectLst/>
                <a:latin typeface="+mn-lt"/>
                <a:ea typeface="+mn-ea"/>
                <a:cs typeface="+mn-cs"/>
              </a:rPr>
              <a:t>人</a:t>
            </a:r>
            <a:endParaRPr lang="en-US"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3.</a:t>
            </a:r>
            <a:r>
              <a:rPr lang="zh-TW" altLang="zh-TW" sz="1200" kern="1200" dirty="0" smtClean="0">
                <a:solidFill>
                  <a:schemeClr val="tx1"/>
                </a:solidFill>
                <a:effectLst/>
                <a:latin typeface="+mn-lt"/>
                <a:ea typeface="+mn-ea"/>
                <a:cs typeface="+mn-cs"/>
              </a:rPr>
              <a:t>各省案例列表</a:t>
            </a:r>
          </a:p>
          <a:p>
            <a:r>
              <a:rPr lang="en-US" altLang="zh-TW" sz="1200" u="sng" kern="1200" dirty="0" smtClean="0">
                <a:solidFill>
                  <a:schemeClr val="tx1"/>
                </a:solidFill>
                <a:effectLst/>
                <a:latin typeface="+mn-lt"/>
                <a:ea typeface="+mn-ea"/>
                <a:cs typeface="+mn-cs"/>
                <a:hlinkClick r:id="rId3"/>
              </a:rPr>
              <a:t>http://library.minghui.org/category/2,6,,1.htm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受迫害人数的省市分布</a:t>
            </a:r>
          </a:p>
          <a:p>
            <a:r>
              <a:rPr lang="en-US" altLang="zh-TW" sz="1200" u="sng" kern="1200" dirty="0" smtClean="0">
                <a:solidFill>
                  <a:schemeClr val="tx1"/>
                </a:solidFill>
                <a:effectLst/>
                <a:latin typeface="+mn-lt"/>
                <a:ea typeface="+mn-ea"/>
                <a:cs typeface="+mn-cs"/>
                <a:hlinkClick r:id="rId4"/>
              </a:rPr>
              <a:t>http://library.minghui.org/category/2,418,,1.htm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受迫害致死案例</a:t>
            </a:r>
          </a:p>
          <a:p>
            <a:r>
              <a:rPr lang="en-US" altLang="zh-TW" sz="1200" u="sng" kern="1200" dirty="0" smtClean="0">
                <a:solidFill>
                  <a:schemeClr val="tx1"/>
                </a:solidFill>
                <a:effectLst/>
                <a:latin typeface="+mn-lt"/>
                <a:ea typeface="+mn-ea"/>
                <a:cs typeface="+mn-cs"/>
                <a:hlinkClick r:id="rId5"/>
              </a:rPr>
              <a:t>http://library.minghui.org/category/32,226,,1.htm</a:t>
            </a:r>
            <a:endParaRPr lang="zh-TW" altLang="zh-TW" sz="1200" kern="1200" dirty="0" smtClean="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a:xfrm>
            <a:off x="3884613" y="8685213"/>
            <a:ext cx="2971800" cy="457200"/>
          </a:xfrm>
          <a:prstGeom prst="rect">
            <a:avLst/>
          </a:prstGeom>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2395667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200" b="0" i="0" kern="1200" dirty="0" smtClean="0">
                <a:solidFill>
                  <a:schemeClr val="tx1"/>
                </a:solidFill>
                <a:effectLst/>
                <a:latin typeface="+mn-lt"/>
                <a:ea typeface="+mn-ea"/>
                <a:cs typeface="+mn-cs"/>
              </a:rPr>
              <a:t>中國大陸全國政協前副主席</a:t>
            </a:r>
            <a:r>
              <a:rPr lang="zh-TW" altLang="en-US" sz="1200" b="1" i="0" kern="1200" dirty="0" smtClean="0">
                <a:solidFill>
                  <a:schemeClr val="tx1"/>
                </a:solidFill>
                <a:effectLst/>
                <a:latin typeface="+mn-lt"/>
                <a:ea typeface="+mn-ea"/>
                <a:cs typeface="+mn-cs"/>
              </a:rPr>
              <a:t>蘇榮</a:t>
            </a:r>
            <a:endParaRPr lang="zh-TW" altLang="en-US" b="1" dirty="0"/>
          </a:p>
        </p:txBody>
      </p:sp>
      <p:sp>
        <p:nvSpPr>
          <p:cNvPr id="4" name="投影片編號版面配置區 3"/>
          <p:cNvSpPr>
            <a:spLocks noGrp="1"/>
          </p:cNvSpPr>
          <p:nvPr>
            <p:ph type="sldNum" sz="quarter" idx="10"/>
          </p:nvPr>
        </p:nvSpPr>
        <p:spPr>
          <a:xfrm>
            <a:off x="3884613" y="8685213"/>
            <a:ext cx="2971800" cy="457200"/>
          </a:xfrm>
          <a:prstGeom prst="rect">
            <a:avLst/>
          </a:prstGeom>
        </p:spPr>
        <p:txBody>
          <a:bodyPr/>
          <a:lstStyle/>
          <a:p>
            <a:fld id="{BC0C5ECB-B6A9-4FC2-BE85-03F5EF7D113F}" type="slidenum">
              <a:rPr lang="zh-TW" altLang="en-US" smtClean="0"/>
              <a:t>3</a:t>
            </a:fld>
            <a:endParaRPr lang="zh-TW" altLang="en-US"/>
          </a:p>
        </p:txBody>
      </p:sp>
    </p:spTree>
    <p:extLst>
      <p:ext uri="{BB962C8B-B14F-4D97-AF65-F5344CB8AC3E}">
        <p14:creationId xmlns:p14="http://schemas.microsoft.com/office/powerpoint/2010/main" val="2025803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178556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Shape 191"/>
          <p:cNvSpPr>
            <a:spLocks noGrp="1" noRot="1" noChangeAspect="1"/>
          </p:cNvSpPr>
          <p:nvPr>
            <p:ph type="sldImg"/>
          </p:nvPr>
        </p:nvSpPr>
        <p:spPr>
          <a:prstGeom prst="rect">
            <a:avLst/>
          </a:prstGeom>
        </p:spPr>
        <p:txBody>
          <a:bodyPr/>
          <a:lstStyle/>
          <a:p>
            <a:endParaRPr/>
          </a:p>
        </p:txBody>
      </p:sp>
      <p:sp>
        <p:nvSpPr>
          <p:cNvPr id="192" name="Shape 192"/>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a:xfrm>
            <a:off x="3884613" y="8685213"/>
            <a:ext cx="2971800" cy="457200"/>
          </a:xfrm>
          <a:prstGeom prst="rect">
            <a:avLst/>
          </a:prstGeom>
        </p:spPr>
        <p:txBody>
          <a:bodyPr/>
          <a:lstStyle/>
          <a:p>
            <a:fld id="{BC0C5ECB-B6A9-4FC2-BE85-03F5EF7D113F}" type="slidenum">
              <a:rPr lang="zh-TW" altLang="en-US" smtClean="0"/>
              <a:t>7</a:t>
            </a:fld>
            <a:endParaRPr lang="zh-TW" altLang="en-US"/>
          </a:p>
        </p:txBody>
      </p:sp>
    </p:spTree>
    <p:extLst>
      <p:ext uri="{BB962C8B-B14F-4D97-AF65-F5344CB8AC3E}">
        <p14:creationId xmlns:p14="http://schemas.microsoft.com/office/powerpoint/2010/main" val="995180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Shape 227"/>
          <p:cNvSpPr>
            <a:spLocks noGrp="1" noRot="1" noChangeAspect="1"/>
          </p:cNvSpPr>
          <p:nvPr>
            <p:ph type="sldImg"/>
          </p:nvPr>
        </p:nvSpPr>
        <p:spPr>
          <a:prstGeom prst="rect">
            <a:avLst/>
          </a:prstGeom>
        </p:spPr>
        <p:txBody>
          <a:bodyPr/>
          <a:lstStyle/>
          <a:p>
            <a:endParaRPr/>
          </a:p>
        </p:txBody>
      </p:sp>
      <p:sp>
        <p:nvSpPr>
          <p:cNvPr id="228" name="Shape 228"/>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extLst>
      <p:ext uri="{BB962C8B-B14F-4D97-AF65-F5344CB8AC3E}">
        <p14:creationId xmlns:p14="http://schemas.microsoft.com/office/powerpoint/2010/main" val="1738300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Shape 236"/>
          <p:cNvSpPr>
            <a:spLocks noGrp="1" noRot="1" noChangeAspect="1"/>
          </p:cNvSpPr>
          <p:nvPr>
            <p:ph type="sldImg"/>
          </p:nvPr>
        </p:nvSpPr>
        <p:spPr>
          <a:prstGeom prst="rect">
            <a:avLst/>
          </a:prstGeom>
        </p:spPr>
        <p:txBody>
          <a:bodyPr/>
          <a:lstStyle/>
          <a:p>
            <a:endParaRPr/>
          </a:p>
        </p:txBody>
      </p:sp>
      <p:sp>
        <p:nvSpPr>
          <p:cNvPr id="237" name="Shape 237"/>
          <p:cNvSpPr>
            <a:spLocks noGrp="1"/>
          </p:cNvSpPr>
          <p:nvPr>
            <p:ph type="body" sz="quarter" idx="1"/>
          </p:nvPr>
        </p:nvSpPr>
        <p:spPr>
          <a:prstGeom prst="rect">
            <a:avLst/>
          </a:prstGeom>
        </p:spPr>
        <p:txBody>
          <a:bodyPr/>
          <a:lstStyle/>
          <a:p>
            <a:pPr>
              <a:defRPr b="1"/>
            </a:pPr>
            <a:r>
              <a:t>XX省惡人恶报事例</a:t>
            </a:r>
          </a:p>
          <a:p>
            <a:pPr>
              <a:defRPr u="sng">
                <a:solidFill>
                  <a:srgbClr val="0000FF"/>
                </a:solidFill>
                <a:uFill>
                  <a:solidFill>
                    <a:srgbClr val="0000FF"/>
                  </a:solidFill>
                </a:uFill>
              </a:defRPr>
            </a:pPr>
            <a:r>
              <a:rPr>
                <a:hlinkClick r:id="rId3"/>
              </a:rPr>
              <a:t>http://library.minghui.org/categoryb/6,276,11,6.htm</a:t>
            </a:r>
          </a:p>
        </p:txBody>
      </p:sp>
    </p:spTree>
    <p:extLst>
      <p:ext uri="{BB962C8B-B14F-4D97-AF65-F5344CB8AC3E}">
        <p14:creationId xmlns:p14="http://schemas.microsoft.com/office/powerpoint/2010/main" val="1248156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a:xfrm>
            <a:off x="3884613" y="8685213"/>
            <a:ext cx="2971800" cy="457200"/>
          </a:xfrm>
          <a:prstGeom prst="rect">
            <a:avLst/>
          </a:prstGeom>
        </p:spPr>
        <p:txBody>
          <a:bodyPr/>
          <a:lstStyle/>
          <a:p>
            <a:fld id="{BC0C5ECB-B6A9-4FC2-BE85-03F5EF7D113F}" type="slidenum">
              <a:rPr lang="zh-TW" altLang="en-US" smtClean="0"/>
              <a:t>11</a:t>
            </a:fld>
            <a:endParaRPr lang="zh-TW" altLang="en-US"/>
          </a:p>
        </p:txBody>
      </p:sp>
    </p:spTree>
    <p:extLst>
      <p:ext uri="{BB962C8B-B14F-4D97-AF65-F5344CB8AC3E}">
        <p14:creationId xmlns:p14="http://schemas.microsoft.com/office/powerpoint/2010/main" val="1897807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標題投影片">
    <p:spTree>
      <p:nvGrpSpPr>
        <p:cNvPr id="1" name=""/>
        <p:cNvGrpSpPr/>
        <p:nvPr/>
      </p:nvGrpSpPr>
      <p:grpSpPr>
        <a:xfrm>
          <a:off x="0" y="0"/>
          <a:ext cx="0" cy="0"/>
          <a:chOff x="0" y="0"/>
          <a:chExt cx="0" cy="0"/>
        </a:xfrm>
      </p:grpSpPr>
      <p:sp>
        <p:nvSpPr>
          <p:cNvPr id="11" name="大標題文字"/>
          <p:cNvSpPr txBox="1">
            <a:spLocks noGrp="1"/>
          </p:cNvSpPr>
          <p:nvPr>
            <p:ph type="title"/>
          </p:nvPr>
        </p:nvSpPr>
        <p:spPr>
          <a:xfrm>
            <a:off x="685800" y="2130425"/>
            <a:ext cx="7772400" cy="1470025"/>
          </a:xfrm>
          <a:prstGeom prst="rect">
            <a:avLst/>
          </a:prstGeom>
        </p:spPr>
        <p:txBody>
          <a:bodyPr/>
          <a:lstStyle/>
          <a:p>
            <a:r>
              <a:t>大標題文字</a:t>
            </a:r>
          </a:p>
        </p:txBody>
      </p:sp>
      <p:sp>
        <p:nvSpPr>
          <p:cNvPr id="12" name="內文層級一…"/>
          <p:cNvSpPr txBox="1">
            <a:spLocks noGrp="1"/>
          </p:cNvSpPr>
          <p:nvPr>
            <p:ph type="body" sz="quarter" idx="1"/>
          </p:nvPr>
        </p:nvSpPr>
        <p:spPr>
          <a:xfrm>
            <a:off x="1371600" y="3886200"/>
            <a:ext cx="6400800" cy="1752600"/>
          </a:xfrm>
          <a:prstGeom prst="rect">
            <a:avLst/>
          </a:prstGeom>
        </p:spPr>
        <p:txBody>
          <a:bodyPr/>
          <a:lstStyle>
            <a:lvl1pPr marL="0" indent="0" algn="ctr">
              <a:buSzTx/>
              <a:buFontTx/>
              <a:buNone/>
              <a:defRPr>
                <a:solidFill>
                  <a:srgbClr val="888888"/>
                </a:solidFill>
              </a:defRPr>
            </a:lvl1pPr>
            <a:lvl2pPr marL="0" indent="457200" algn="ctr">
              <a:buSzTx/>
              <a:buFontTx/>
              <a:buNone/>
              <a:defRPr>
                <a:solidFill>
                  <a:srgbClr val="888888"/>
                </a:solidFill>
              </a:defRPr>
            </a:lvl2pPr>
            <a:lvl3pPr marL="0" indent="914400" algn="ctr">
              <a:buSzTx/>
              <a:buFontTx/>
              <a:buNone/>
              <a:defRPr>
                <a:solidFill>
                  <a:srgbClr val="888888"/>
                </a:solidFill>
              </a:defRPr>
            </a:lvl3pPr>
            <a:lvl4pPr marL="0" indent="1371600" algn="ctr">
              <a:buSzTx/>
              <a:buFontTx/>
              <a:buNone/>
              <a:defRPr>
                <a:solidFill>
                  <a:srgbClr val="888888"/>
                </a:solidFill>
              </a:defRPr>
            </a:lvl4pPr>
            <a:lvl5pPr marL="0" indent="1828800" algn="ctr">
              <a:buSzTx/>
              <a:buFontTx/>
              <a:buNone/>
              <a:defRPr>
                <a:solidFill>
                  <a:srgbClr val="888888"/>
                </a:solidFill>
              </a:defRPr>
            </a:lvl5pPr>
          </a:lstStyle>
          <a:p>
            <a:r>
              <a:t>內文層級一</a:t>
            </a:r>
          </a:p>
          <a:p>
            <a:pPr lvl="1"/>
            <a:r>
              <a:t>內文層級二</a:t>
            </a:r>
          </a:p>
          <a:p>
            <a:pPr lvl="2"/>
            <a:r>
              <a:t>內文層級三</a:t>
            </a:r>
          </a:p>
          <a:p>
            <a:pPr lvl="3"/>
            <a:r>
              <a:t>內文層級四</a:t>
            </a:r>
          </a:p>
          <a:p>
            <a:pPr lvl="4"/>
            <a:r>
              <a:t>內文層級五</a:t>
            </a:r>
          </a:p>
        </p:txBody>
      </p:sp>
      <p:sp>
        <p:nvSpPr>
          <p:cNvPr id="13"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標題及直排文字">
    <p:spTree>
      <p:nvGrpSpPr>
        <p:cNvPr id="1" name=""/>
        <p:cNvGrpSpPr/>
        <p:nvPr/>
      </p:nvGrpSpPr>
      <p:grpSpPr>
        <a:xfrm>
          <a:off x="0" y="0"/>
          <a:ext cx="0" cy="0"/>
          <a:chOff x="0" y="0"/>
          <a:chExt cx="0" cy="0"/>
        </a:xfrm>
      </p:grpSpPr>
      <p:sp>
        <p:nvSpPr>
          <p:cNvPr id="92" name="大標題文字"/>
          <p:cNvSpPr txBox="1">
            <a:spLocks noGrp="1"/>
          </p:cNvSpPr>
          <p:nvPr>
            <p:ph type="title"/>
          </p:nvPr>
        </p:nvSpPr>
        <p:spPr>
          <a:prstGeom prst="rect">
            <a:avLst/>
          </a:prstGeom>
        </p:spPr>
        <p:txBody>
          <a:bodyPr/>
          <a:lstStyle/>
          <a:p>
            <a:r>
              <a:t>大標題文字</a:t>
            </a:r>
          </a:p>
        </p:txBody>
      </p:sp>
      <p:sp>
        <p:nvSpPr>
          <p:cNvPr id="93"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94"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直排標題及文字">
    <p:spTree>
      <p:nvGrpSpPr>
        <p:cNvPr id="1" name=""/>
        <p:cNvGrpSpPr/>
        <p:nvPr/>
      </p:nvGrpSpPr>
      <p:grpSpPr>
        <a:xfrm>
          <a:off x="0" y="0"/>
          <a:ext cx="0" cy="0"/>
          <a:chOff x="0" y="0"/>
          <a:chExt cx="0" cy="0"/>
        </a:xfrm>
      </p:grpSpPr>
      <p:sp>
        <p:nvSpPr>
          <p:cNvPr id="101" name="大標題文字"/>
          <p:cNvSpPr txBox="1">
            <a:spLocks noGrp="1"/>
          </p:cNvSpPr>
          <p:nvPr>
            <p:ph type="title"/>
          </p:nvPr>
        </p:nvSpPr>
        <p:spPr>
          <a:xfrm>
            <a:off x="6629400" y="274638"/>
            <a:ext cx="2057400" cy="5851526"/>
          </a:xfrm>
          <a:prstGeom prst="rect">
            <a:avLst/>
          </a:prstGeom>
        </p:spPr>
        <p:txBody>
          <a:bodyPr/>
          <a:lstStyle/>
          <a:p>
            <a:r>
              <a:t>大標題文字</a:t>
            </a:r>
          </a:p>
        </p:txBody>
      </p:sp>
      <p:sp>
        <p:nvSpPr>
          <p:cNvPr id="102" name="內文層級一…"/>
          <p:cNvSpPr txBox="1">
            <a:spLocks noGrp="1"/>
          </p:cNvSpPr>
          <p:nvPr>
            <p:ph type="body" idx="1"/>
          </p:nvPr>
        </p:nvSpPr>
        <p:spPr>
          <a:xfrm>
            <a:off x="457200" y="274638"/>
            <a:ext cx="6019800" cy="5851526"/>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103"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標題及物件">
    <p:spTree>
      <p:nvGrpSpPr>
        <p:cNvPr id="1" name=""/>
        <p:cNvGrpSpPr/>
        <p:nvPr/>
      </p:nvGrpSpPr>
      <p:grpSpPr>
        <a:xfrm>
          <a:off x="0" y="0"/>
          <a:ext cx="0" cy="0"/>
          <a:chOff x="0" y="0"/>
          <a:chExt cx="0" cy="0"/>
        </a:xfrm>
      </p:grpSpPr>
      <p:sp>
        <p:nvSpPr>
          <p:cNvPr id="20" name="大標題文字"/>
          <p:cNvSpPr txBox="1">
            <a:spLocks noGrp="1"/>
          </p:cNvSpPr>
          <p:nvPr>
            <p:ph type="title"/>
          </p:nvPr>
        </p:nvSpPr>
        <p:spPr>
          <a:prstGeom prst="rect">
            <a:avLst/>
          </a:prstGeom>
        </p:spPr>
        <p:txBody>
          <a:bodyPr/>
          <a:lstStyle/>
          <a:p>
            <a:r>
              <a:t>大標題文字</a:t>
            </a:r>
          </a:p>
        </p:txBody>
      </p:sp>
      <p:sp>
        <p:nvSpPr>
          <p:cNvPr id="21"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22"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章節標題">
    <p:spTree>
      <p:nvGrpSpPr>
        <p:cNvPr id="1" name=""/>
        <p:cNvGrpSpPr/>
        <p:nvPr/>
      </p:nvGrpSpPr>
      <p:grpSpPr>
        <a:xfrm>
          <a:off x="0" y="0"/>
          <a:ext cx="0" cy="0"/>
          <a:chOff x="0" y="0"/>
          <a:chExt cx="0" cy="0"/>
        </a:xfrm>
      </p:grpSpPr>
      <p:sp>
        <p:nvSpPr>
          <p:cNvPr id="29" name="大標題文字"/>
          <p:cNvSpPr txBox="1">
            <a:spLocks noGrp="1"/>
          </p:cNvSpPr>
          <p:nvPr>
            <p:ph type="title"/>
          </p:nvPr>
        </p:nvSpPr>
        <p:spPr>
          <a:xfrm>
            <a:off x="722312" y="4406900"/>
            <a:ext cx="7772401" cy="1362075"/>
          </a:xfrm>
          <a:prstGeom prst="rect">
            <a:avLst/>
          </a:prstGeom>
        </p:spPr>
        <p:txBody>
          <a:bodyPr anchor="t"/>
          <a:lstStyle>
            <a:lvl1pPr algn="l">
              <a:defRPr sz="4000" b="1" cap="all"/>
            </a:lvl1pPr>
          </a:lstStyle>
          <a:p>
            <a:r>
              <a:t>大標題文字</a:t>
            </a:r>
          </a:p>
        </p:txBody>
      </p:sp>
      <p:sp>
        <p:nvSpPr>
          <p:cNvPr id="30" name="內文層級一…"/>
          <p:cNvSpPr txBox="1">
            <a:spLocks noGrp="1"/>
          </p:cNvSpPr>
          <p:nvPr>
            <p:ph type="body" sz="quarter"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200">
              <a:spcBef>
                <a:spcPts val="400"/>
              </a:spcBef>
              <a:buSzTx/>
              <a:buFontTx/>
              <a:buNone/>
              <a:defRPr sz="2000">
                <a:solidFill>
                  <a:srgbClr val="888888"/>
                </a:solidFill>
              </a:defRPr>
            </a:lvl2pPr>
            <a:lvl3pPr marL="0" indent="914400">
              <a:spcBef>
                <a:spcPts val="400"/>
              </a:spcBef>
              <a:buSzTx/>
              <a:buFontTx/>
              <a:buNone/>
              <a:defRPr sz="2000">
                <a:solidFill>
                  <a:srgbClr val="888888"/>
                </a:solidFill>
              </a:defRPr>
            </a:lvl3pPr>
            <a:lvl4pPr marL="0" indent="1371600">
              <a:spcBef>
                <a:spcPts val="400"/>
              </a:spcBef>
              <a:buSzTx/>
              <a:buFontTx/>
              <a:buNone/>
              <a:defRPr sz="2000">
                <a:solidFill>
                  <a:srgbClr val="888888"/>
                </a:solidFill>
              </a:defRPr>
            </a:lvl4pPr>
            <a:lvl5pPr marL="0" indent="1828800">
              <a:spcBef>
                <a:spcPts val="400"/>
              </a:spcBef>
              <a:buSzTx/>
              <a:buFontTx/>
              <a:buNone/>
              <a:defRPr sz="2000">
                <a:solidFill>
                  <a:srgbClr val="888888"/>
                </a:solidFill>
              </a:defRPr>
            </a:lvl5pPr>
          </a:lstStyle>
          <a:p>
            <a:r>
              <a:t>內文層級一</a:t>
            </a:r>
          </a:p>
          <a:p>
            <a:pPr lvl="1"/>
            <a:r>
              <a:t>內文層級二</a:t>
            </a:r>
          </a:p>
          <a:p>
            <a:pPr lvl="2"/>
            <a:r>
              <a:t>內文層級三</a:t>
            </a:r>
          </a:p>
          <a:p>
            <a:pPr lvl="3"/>
            <a:r>
              <a:t>內文層級四</a:t>
            </a:r>
          </a:p>
          <a:p>
            <a:pPr lvl="4"/>
            <a:r>
              <a:t>內文層級五</a:t>
            </a:r>
          </a:p>
        </p:txBody>
      </p:sp>
      <p:sp>
        <p:nvSpPr>
          <p:cNvPr id="31"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兩項物件">
    <p:spTree>
      <p:nvGrpSpPr>
        <p:cNvPr id="1" name=""/>
        <p:cNvGrpSpPr/>
        <p:nvPr/>
      </p:nvGrpSpPr>
      <p:grpSpPr>
        <a:xfrm>
          <a:off x="0" y="0"/>
          <a:ext cx="0" cy="0"/>
          <a:chOff x="0" y="0"/>
          <a:chExt cx="0" cy="0"/>
        </a:xfrm>
      </p:grpSpPr>
      <p:sp>
        <p:nvSpPr>
          <p:cNvPr id="38" name="大標題文字"/>
          <p:cNvSpPr txBox="1">
            <a:spLocks noGrp="1"/>
          </p:cNvSpPr>
          <p:nvPr>
            <p:ph type="title"/>
          </p:nvPr>
        </p:nvSpPr>
        <p:spPr>
          <a:prstGeom prst="rect">
            <a:avLst/>
          </a:prstGeom>
        </p:spPr>
        <p:txBody>
          <a:bodyPr/>
          <a:lstStyle/>
          <a:p>
            <a:r>
              <a:t>大標題文字</a:t>
            </a:r>
          </a:p>
        </p:txBody>
      </p:sp>
      <p:sp>
        <p:nvSpPr>
          <p:cNvPr id="39" name="內文層級一…"/>
          <p:cNvSpPr txBox="1">
            <a:spLocks noGrp="1"/>
          </p:cNvSpPr>
          <p:nvPr>
            <p:ph type="body" sz="half" idx="1"/>
          </p:nvPr>
        </p:nvSpPr>
        <p:spPr>
          <a:xfrm>
            <a:off x="457200" y="1600200"/>
            <a:ext cx="4038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r>
              <a:t>內文層級一</a:t>
            </a:r>
          </a:p>
          <a:p>
            <a:pPr lvl="1"/>
            <a:r>
              <a:t>內文層級二</a:t>
            </a:r>
          </a:p>
          <a:p>
            <a:pPr lvl="2"/>
            <a:r>
              <a:t>內文層級三</a:t>
            </a:r>
          </a:p>
          <a:p>
            <a:pPr lvl="3"/>
            <a:r>
              <a:t>內文層級四</a:t>
            </a:r>
          </a:p>
          <a:p>
            <a:pPr lvl="4"/>
            <a:r>
              <a:t>內文層級五</a:t>
            </a:r>
          </a:p>
        </p:txBody>
      </p:sp>
      <p:sp>
        <p:nvSpPr>
          <p:cNvPr id="40"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比對">
    <p:spTree>
      <p:nvGrpSpPr>
        <p:cNvPr id="1" name=""/>
        <p:cNvGrpSpPr/>
        <p:nvPr/>
      </p:nvGrpSpPr>
      <p:grpSpPr>
        <a:xfrm>
          <a:off x="0" y="0"/>
          <a:ext cx="0" cy="0"/>
          <a:chOff x="0" y="0"/>
          <a:chExt cx="0" cy="0"/>
        </a:xfrm>
      </p:grpSpPr>
      <p:sp>
        <p:nvSpPr>
          <p:cNvPr id="47" name="大標題文字"/>
          <p:cNvSpPr txBox="1">
            <a:spLocks noGrp="1"/>
          </p:cNvSpPr>
          <p:nvPr>
            <p:ph type="title"/>
          </p:nvPr>
        </p:nvSpPr>
        <p:spPr>
          <a:prstGeom prst="rect">
            <a:avLst/>
          </a:prstGeom>
        </p:spPr>
        <p:txBody>
          <a:bodyPr/>
          <a:lstStyle/>
          <a:p>
            <a:r>
              <a:t>大標題文字</a:t>
            </a:r>
          </a:p>
        </p:txBody>
      </p:sp>
      <p:sp>
        <p:nvSpPr>
          <p:cNvPr id="48" name="內文層級一…"/>
          <p:cNvSpPr txBox="1">
            <a:spLocks noGrp="1"/>
          </p:cNvSpPr>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b="1"/>
            </a:lvl1pPr>
            <a:lvl2pPr marL="0" indent="457200">
              <a:spcBef>
                <a:spcPts val="500"/>
              </a:spcBef>
              <a:buSzTx/>
              <a:buFontTx/>
              <a:buNone/>
              <a:defRPr sz="2400" b="1"/>
            </a:lvl2pPr>
            <a:lvl3pPr marL="0" indent="914400">
              <a:spcBef>
                <a:spcPts val="500"/>
              </a:spcBef>
              <a:buSzTx/>
              <a:buFontTx/>
              <a:buNone/>
              <a:defRPr sz="2400" b="1"/>
            </a:lvl3pPr>
            <a:lvl4pPr marL="0" indent="1371600">
              <a:spcBef>
                <a:spcPts val="500"/>
              </a:spcBef>
              <a:buSzTx/>
              <a:buFontTx/>
              <a:buNone/>
              <a:defRPr sz="2400" b="1"/>
            </a:lvl4pPr>
            <a:lvl5pPr marL="0" indent="1828800">
              <a:spcBef>
                <a:spcPts val="500"/>
              </a:spcBef>
              <a:buSzTx/>
              <a:buFontTx/>
              <a:buNone/>
              <a:defRPr sz="2400" b="1"/>
            </a:lvl5pPr>
          </a:lstStyle>
          <a:p>
            <a:r>
              <a:t>內文層級一</a:t>
            </a:r>
          </a:p>
          <a:p>
            <a:pPr lvl="1"/>
            <a:r>
              <a:t>內文層級二</a:t>
            </a:r>
          </a:p>
          <a:p>
            <a:pPr lvl="2"/>
            <a:r>
              <a:t>內文層級三</a:t>
            </a:r>
          </a:p>
          <a:p>
            <a:pPr lvl="3"/>
            <a:r>
              <a:t>內文層級四</a:t>
            </a:r>
          </a:p>
          <a:p>
            <a:pPr lvl="4"/>
            <a:r>
              <a:t>內文層級五</a:t>
            </a:r>
          </a:p>
        </p:txBody>
      </p:sp>
      <p:sp>
        <p:nvSpPr>
          <p:cNvPr id="49" name="文字版面配置區 4"/>
          <p:cNvSpPr>
            <a:spLocks noGrp="1"/>
          </p:cNvSpPr>
          <p:nvPr>
            <p:ph type="body" sz="quarter" idx="13"/>
          </p:nvPr>
        </p:nvSpPr>
        <p:spPr>
          <a:xfrm>
            <a:off x="4645025" y="1535112"/>
            <a:ext cx="4041775" cy="639763"/>
          </a:xfrm>
          <a:prstGeom prst="rect">
            <a:avLst/>
          </a:prstGeom>
        </p:spPr>
        <p:txBody>
          <a:bodyPr anchor="b"/>
          <a:lstStyle/>
          <a:p>
            <a:pPr marL="0" indent="0">
              <a:spcBef>
                <a:spcPts val="500"/>
              </a:spcBef>
              <a:buSzTx/>
              <a:buFontTx/>
              <a:buNone/>
              <a:defRPr sz="2400" b="1"/>
            </a:pPr>
            <a:endParaRPr/>
          </a:p>
        </p:txBody>
      </p:sp>
      <p:sp>
        <p:nvSpPr>
          <p:cNvPr id="50"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只有標題">
    <p:spTree>
      <p:nvGrpSpPr>
        <p:cNvPr id="1" name=""/>
        <p:cNvGrpSpPr/>
        <p:nvPr/>
      </p:nvGrpSpPr>
      <p:grpSpPr>
        <a:xfrm>
          <a:off x="0" y="0"/>
          <a:ext cx="0" cy="0"/>
          <a:chOff x="0" y="0"/>
          <a:chExt cx="0" cy="0"/>
        </a:xfrm>
      </p:grpSpPr>
      <p:sp>
        <p:nvSpPr>
          <p:cNvPr id="57" name="大標題文字"/>
          <p:cNvSpPr txBox="1">
            <a:spLocks noGrp="1"/>
          </p:cNvSpPr>
          <p:nvPr>
            <p:ph type="title"/>
          </p:nvPr>
        </p:nvSpPr>
        <p:spPr>
          <a:prstGeom prst="rect">
            <a:avLst/>
          </a:prstGeom>
        </p:spPr>
        <p:txBody>
          <a:bodyPr/>
          <a:lstStyle/>
          <a:p>
            <a:r>
              <a:t>大標題文字</a:t>
            </a:r>
          </a:p>
        </p:txBody>
      </p:sp>
      <p:sp>
        <p:nvSpPr>
          <p:cNvPr id="58"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5"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含標題的內容">
    <p:spTree>
      <p:nvGrpSpPr>
        <p:cNvPr id="1" name=""/>
        <p:cNvGrpSpPr/>
        <p:nvPr/>
      </p:nvGrpSpPr>
      <p:grpSpPr>
        <a:xfrm>
          <a:off x="0" y="0"/>
          <a:ext cx="0" cy="0"/>
          <a:chOff x="0" y="0"/>
          <a:chExt cx="0" cy="0"/>
        </a:xfrm>
      </p:grpSpPr>
      <p:sp>
        <p:nvSpPr>
          <p:cNvPr id="72" name="大標題文字"/>
          <p:cNvSpPr txBox="1">
            <a:spLocks noGrp="1"/>
          </p:cNvSpPr>
          <p:nvPr>
            <p:ph type="title"/>
          </p:nvPr>
        </p:nvSpPr>
        <p:spPr>
          <a:xfrm>
            <a:off x="457200" y="273050"/>
            <a:ext cx="3008314" cy="1162050"/>
          </a:xfrm>
          <a:prstGeom prst="rect">
            <a:avLst/>
          </a:prstGeom>
        </p:spPr>
        <p:txBody>
          <a:bodyPr anchor="b"/>
          <a:lstStyle>
            <a:lvl1pPr algn="l">
              <a:defRPr sz="2000" b="1"/>
            </a:lvl1pPr>
          </a:lstStyle>
          <a:p>
            <a:r>
              <a:t>大標題文字</a:t>
            </a:r>
          </a:p>
        </p:txBody>
      </p:sp>
      <p:sp>
        <p:nvSpPr>
          <p:cNvPr id="73" name="內文層級一…"/>
          <p:cNvSpPr txBox="1">
            <a:spLocks noGrp="1"/>
          </p:cNvSpPr>
          <p:nvPr>
            <p:ph type="body" idx="1"/>
          </p:nvPr>
        </p:nvSpPr>
        <p:spPr>
          <a:xfrm>
            <a:off x="3575050" y="273050"/>
            <a:ext cx="5111750" cy="5853113"/>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74" name="文字版面配置區 3"/>
          <p:cNvSpPr>
            <a:spLocks noGrp="1"/>
          </p:cNvSpPr>
          <p:nvPr>
            <p:ph type="body" sz="half" idx="13"/>
          </p:nvPr>
        </p:nvSpPr>
        <p:spPr>
          <a:xfrm>
            <a:off x="457199" y="1435100"/>
            <a:ext cx="3008315" cy="4691063"/>
          </a:xfrm>
          <a:prstGeom prst="rect">
            <a:avLst/>
          </a:prstGeom>
        </p:spPr>
        <p:txBody>
          <a:bodyPr/>
          <a:lstStyle/>
          <a:p>
            <a:pPr marL="0" indent="0">
              <a:spcBef>
                <a:spcPts val="300"/>
              </a:spcBef>
              <a:buSzTx/>
              <a:buFontTx/>
              <a:buNone/>
              <a:defRPr sz="1400"/>
            </a:pPr>
            <a:endParaRPr/>
          </a:p>
        </p:txBody>
      </p:sp>
      <p:sp>
        <p:nvSpPr>
          <p:cNvPr id="75"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含標題的圖片">
    <p:spTree>
      <p:nvGrpSpPr>
        <p:cNvPr id="1" name=""/>
        <p:cNvGrpSpPr/>
        <p:nvPr/>
      </p:nvGrpSpPr>
      <p:grpSpPr>
        <a:xfrm>
          <a:off x="0" y="0"/>
          <a:ext cx="0" cy="0"/>
          <a:chOff x="0" y="0"/>
          <a:chExt cx="0" cy="0"/>
        </a:xfrm>
      </p:grpSpPr>
      <p:sp>
        <p:nvSpPr>
          <p:cNvPr id="82" name="大標題文字"/>
          <p:cNvSpPr txBox="1">
            <a:spLocks noGrp="1"/>
          </p:cNvSpPr>
          <p:nvPr>
            <p:ph type="title"/>
          </p:nvPr>
        </p:nvSpPr>
        <p:spPr>
          <a:xfrm>
            <a:off x="1792288" y="4800600"/>
            <a:ext cx="5486401" cy="566738"/>
          </a:xfrm>
          <a:prstGeom prst="rect">
            <a:avLst/>
          </a:prstGeom>
        </p:spPr>
        <p:txBody>
          <a:bodyPr anchor="b"/>
          <a:lstStyle>
            <a:lvl1pPr algn="l">
              <a:defRPr sz="2000" b="1"/>
            </a:lvl1pPr>
          </a:lstStyle>
          <a:p>
            <a:r>
              <a:t>大標題文字</a:t>
            </a:r>
          </a:p>
        </p:txBody>
      </p:sp>
      <p:sp>
        <p:nvSpPr>
          <p:cNvPr id="83" name="圖片版面配置區 2"/>
          <p:cNvSpPr>
            <a:spLocks noGrp="1"/>
          </p:cNvSpPr>
          <p:nvPr>
            <p:ph type="pic" sz="half" idx="13"/>
          </p:nvPr>
        </p:nvSpPr>
        <p:spPr>
          <a:xfrm>
            <a:off x="1792288" y="612775"/>
            <a:ext cx="5486401" cy="4114800"/>
          </a:xfrm>
          <a:prstGeom prst="rect">
            <a:avLst/>
          </a:prstGeom>
        </p:spPr>
        <p:txBody>
          <a:bodyPr lIns="91439" rIns="91439">
            <a:noAutofit/>
          </a:bodyPr>
          <a:lstStyle/>
          <a:p>
            <a:endParaRPr/>
          </a:p>
        </p:txBody>
      </p:sp>
      <p:sp>
        <p:nvSpPr>
          <p:cNvPr id="84" name="內文層級一…"/>
          <p:cNvSpPr txBox="1">
            <a:spLocks noGrp="1"/>
          </p:cNvSpPr>
          <p:nvPr>
            <p:ph type="body" sz="quarter"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r>
              <a:t>內文層級一</a:t>
            </a:r>
          </a:p>
          <a:p>
            <a:pPr lvl="1"/>
            <a:r>
              <a:t>內文層級二</a:t>
            </a:r>
          </a:p>
          <a:p>
            <a:pPr lvl="2"/>
            <a:r>
              <a:t>內文層級三</a:t>
            </a:r>
          </a:p>
          <a:p>
            <a:pPr lvl="3"/>
            <a:r>
              <a:t>內文層級四</a:t>
            </a:r>
          </a:p>
          <a:p>
            <a:pPr lvl="4"/>
            <a:r>
              <a:t>內文層級五</a:t>
            </a:r>
          </a:p>
        </p:txBody>
      </p:sp>
      <p:sp>
        <p:nvSpPr>
          <p:cNvPr id="85"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大標題文字"/>
          <p:cNvSpPr txBox="1">
            <a:spLocks noGrp="1"/>
          </p:cNvSpPr>
          <p:nvPr>
            <p:ph type="title"/>
          </p:nvPr>
        </p:nvSpPr>
        <p:spPr>
          <a:xfrm>
            <a:off x="457200" y="274638"/>
            <a:ext cx="8229600" cy="1143001"/>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r>
              <a:t>大標題文字</a:t>
            </a:r>
          </a:p>
        </p:txBody>
      </p:sp>
      <p:sp>
        <p:nvSpPr>
          <p:cNvPr id="3" name="內文層級一…"/>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內文層級一</a:t>
            </a:r>
          </a:p>
          <a:p>
            <a:pPr lvl="1"/>
            <a:r>
              <a:t>內文層級二</a:t>
            </a:r>
          </a:p>
          <a:p>
            <a:pPr lvl="2"/>
            <a:r>
              <a:t>內文層級三</a:t>
            </a:r>
          </a:p>
          <a:p>
            <a:pPr lvl="3"/>
            <a:r>
              <a:t>內文層級四</a:t>
            </a:r>
          </a:p>
          <a:p>
            <a:pPr lvl="4"/>
            <a:r>
              <a:t>內文層級五</a:t>
            </a:r>
          </a:p>
        </p:txBody>
      </p:sp>
      <p:sp>
        <p:nvSpPr>
          <p:cNvPr id="4" name="幻燈片編號"/>
          <p:cNvSpPr txBox="1">
            <a:spLocks noGrp="1"/>
          </p:cNvSpPr>
          <p:nvPr>
            <p:ph type="sldNum" sz="quarter" idx="2"/>
          </p:nvPr>
        </p:nvSpPr>
        <p:spPr>
          <a:xfrm>
            <a:off x="8422818" y="6404292"/>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9pPr>
    </p:titleStyle>
    <p:bodyStyle>
      <a:lvl1pPr marL="342900" marR="0" indent="-3429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1pPr>
      <a:lvl2pPr marL="783771" marR="0" indent="-326571"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3pPr>
      <a:lvl4pPr marL="17373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4pPr>
      <a:lvl5pPr marL="21945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 y="0"/>
            <a:ext cx="9171757" cy="6858000"/>
          </a:xfrm>
          <a:prstGeom prst="rect">
            <a:avLst/>
          </a:prstGeom>
        </p:spPr>
      </p:pic>
      <p:grpSp>
        <p:nvGrpSpPr>
          <p:cNvPr id="115" name="矩形 2"/>
          <p:cNvGrpSpPr/>
          <p:nvPr/>
        </p:nvGrpSpPr>
        <p:grpSpPr>
          <a:xfrm>
            <a:off x="-6391" y="431950"/>
            <a:ext cx="9178147" cy="1654096"/>
            <a:chOff x="-1" y="-3849187"/>
            <a:chExt cx="9178146" cy="1654095"/>
          </a:xfrm>
        </p:grpSpPr>
        <p:sp>
          <p:nvSpPr>
            <p:cNvPr id="113" name="矩形"/>
            <p:cNvSpPr/>
            <p:nvPr/>
          </p:nvSpPr>
          <p:spPr>
            <a:xfrm>
              <a:off x="-1" y="-3849187"/>
              <a:ext cx="9178146" cy="1654095"/>
            </a:xfrm>
            <a:prstGeom prst="rect">
              <a:avLst/>
            </a:prstGeom>
            <a:solidFill>
              <a:srgbClr val="4F6228">
                <a:alpha val="69804"/>
              </a:srgbClr>
            </a:solidFill>
            <a:ln w="12700" cap="flat">
              <a:noFill/>
              <a:miter lim="400000"/>
            </a:ln>
            <a:effectLst/>
          </p:spPr>
          <p:txBody>
            <a:bodyPr wrap="square" lIns="45719" tIns="45719" rIns="45719" bIns="45719" numCol="1" anchor="ctr">
              <a:noAutofit/>
            </a:bodyPr>
            <a:lstStyle/>
            <a:p>
              <a:pPr algn="r">
                <a:defRPr sz="2400">
                  <a:solidFill>
                    <a:srgbClr val="FFFFFF"/>
                  </a:solidFill>
                  <a:latin typeface="微軟正黑體"/>
                  <a:ea typeface="微軟正黑體"/>
                  <a:cs typeface="微軟正黑體"/>
                  <a:sym typeface="微軟正黑體"/>
                </a:defRPr>
              </a:pPr>
              <a:endParaRPr/>
            </a:p>
          </p:txBody>
        </p:sp>
        <p:sp>
          <p:nvSpPr>
            <p:cNvPr id="114" name="吉林省-RTC专案说明参考资料…"/>
            <p:cNvSpPr txBox="1"/>
            <p:nvPr/>
          </p:nvSpPr>
          <p:spPr>
            <a:xfrm>
              <a:off x="-1" y="-3683859"/>
              <a:ext cx="9178146" cy="13234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3200" b="1">
                  <a:solidFill>
                    <a:srgbClr val="FFFFFF"/>
                  </a:solidFill>
                  <a:latin typeface="微軟正黑體"/>
                  <a:ea typeface="微軟正黑體"/>
                  <a:cs typeface="微軟正黑體"/>
                  <a:sym typeface="微軟正黑體"/>
                </a:defRPr>
              </a:pPr>
              <a:r>
                <a:rPr lang="zh-TW" altLang="en-US" dirty="0" smtClean="0"/>
                <a:t>云南省</a:t>
              </a:r>
              <a:r>
                <a:rPr dirty="0" smtClean="0"/>
                <a:t>-RTC</a:t>
              </a:r>
              <a:r>
                <a:rPr lang="zh-TW" altLang="en-US" dirty="0" smtClean="0"/>
                <a:t>重点案例</a:t>
              </a:r>
              <a:r>
                <a:rPr dirty="0" err="1" smtClean="0"/>
                <a:t>说明参考数据</a:t>
              </a:r>
              <a:endParaRPr dirty="0"/>
            </a:p>
            <a:p>
              <a:pPr algn="r">
                <a:defRPr sz="2400">
                  <a:solidFill>
                    <a:srgbClr val="FFFFFF"/>
                  </a:solidFill>
                  <a:latin typeface="微軟正黑體"/>
                  <a:ea typeface="微軟正黑體"/>
                  <a:cs typeface="微軟正黑體"/>
                  <a:sym typeface="微軟正黑體"/>
                </a:defRPr>
              </a:pPr>
              <a:endParaRPr dirty="0"/>
            </a:p>
            <a:p>
              <a:pPr algn="r">
                <a:defRPr sz="2400">
                  <a:solidFill>
                    <a:srgbClr val="FFFFFF"/>
                  </a:solidFill>
                  <a:latin typeface="微軟正黑體"/>
                  <a:ea typeface="微軟正黑體"/>
                  <a:cs typeface="微軟正黑體"/>
                  <a:sym typeface="微軟正黑體"/>
                </a:defRPr>
              </a:pPr>
              <a:r>
                <a:rPr dirty="0" err="1"/>
                <a:t>播打日期</a:t>
              </a:r>
              <a:r>
                <a:rPr dirty="0"/>
                <a:t> :</a:t>
              </a:r>
              <a:r>
                <a:rPr dirty="0" smtClean="0"/>
                <a:t>201</a:t>
              </a:r>
              <a:r>
                <a:rPr lang="en-US" dirty="0" smtClean="0"/>
                <a:t>8</a:t>
              </a:r>
              <a:r>
                <a:rPr dirty="0" smtClean="0"/>
                <a:t>/</a:t>
              </a:r>
              <a:r>
                <a:rPr lang="en-US" dirty="0" smtClean="0"/>
                <a:t>01</a:t>
              </a:r>
              <a:r>
                <a:rPr dirty="0" smtClean="0"/>
                <a:t>/</a:t>
              </a:r>
              <a:r>
                <a:rPr lang="en-US" dirty="0" smtClean="0"/>
                <a:t>08</a:t>
              </a:r>
              <a:endParaRPr dirty="0"/>
            </a:p>
          </p:txBody>
        </p:sp>
      </p:grpSp>
      <p:sp>
        <p:nvSpPr>
          <p:cNvPr id="116" name="矩形 1"/>
          <p:cNvSpPr txBox="1"/>
          <p:nvPr/>
        </p:nvSpPr>
        <p:spPr>
          <a:xfrm>
            <a:off x="296585" y="653786"/>
            <a:ext cx="92396" cy="83099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4800">
                <a:solidFill>
                  <a:srgbClr val="FFFFFF"/>
                </a:solidFill>
              </a:defRPr>
            </a:lvl1pPr>
          </a:lstStyle>
          <a:p>
            <a:endParaRPr dirty="0"/>
          </a:p>
        </p:txBody>
      </p:sp>
    </p:spTree>
    <p:extLst>
      <p:ext uri="{BB962C8B-B14F-4D97-AF65-F5344CB8AC3E}">
        <p14:creationId xmlns:p14="http://schemas.microsoft.com/office/powerpoint/2010/main" val="2373791487"/>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矩形 5"/>
          <p:cNvSpPr txBox="1"/>
          <p:nvPr/>
        </p:nvSpPr>
        <p:spPr>
          <a:xfrm>
            <a:off x="318705" y="184282"/>
            <a:ext cx="4508060" cy="662937"/>
          </a:xfrm>
          <a:prstGeom prst="rect">
            <a:avLst/>
          </a:prstGeom>
          <a:ln w="12700">
            <a:miter lim="400000"/>
          </a:ln>
          <a:extLst>
            <a:ext uri="{C572A759-6A51-4108-AA02-DFA0A04FC94B}">
              <ma14:wrappingTextBoxFlag xmlns="" xmlns:ma14="http://schemas.microsoft.com/office/mac/drawingml/2011/main" val="1"/>
            </a:ext>
          </a:extLst>
        </p:spPr>
        <p:txBody>
          <a:bodyPr wrap="none" lIns="45718" tIns="45718" rIns="45718" bIns="45718">
            <a:spAutoFit/>
          </a:bodyPr>
          <a:lstStyle>
            <a:lvl1pPr>
              <a:defRPr sz="3200" b="1">
                <a:solidFill>
                  <a:srgbClr val="FFFFFF"/>
                </a:solidFill>
                <a:latin typeface="微軟正黑體"/>
                <a:ea typeface="微軟正黑體"/>
                <a:cs typeface="微軟正黑體"/>
                <a:sym typeface="微軟正黑體"/>
              </a:defRPr>
            </a:lvl1pPr>
          </a:lstStyle>
          <a:p>
            <a:r>
              <a:t>11-3. XX市官員惡報實例</a:t>
            </a:r>
          </a:p>
        </p:txBody>
      </p:sp>
      <p:grpSp>
        <p:nvGrpSpPr>
          <p:cNvPr id="233" name="矩形 3"/>
          <p:cNvGrpSpPr/>
          <p:nvPr/>
        </p:nvGrpSpPr>
        <p:grpSpPr>
          <a:xfrm>
            <a:off x="6695" y="6103"/>
            <a:ext cx="9130610" cy="836723"/>
            <a:chOff x="-1" y="0"/>
            <a:chExt cx="9130608" cy="836722"/>
          </a:xfrm>
        </p:grpSpPr>
        <p:sp>
          <p:nvSpPr>
            <p:cNvPr id="231" name="矩形"/>
            <p:cNvSpPr/>
            <p:nvPr/>
          </p:nvSpPr>
          <p:spPr>
            <a:xfrm>
              <a:off x="-1" y="0"/>
              <a:ext cx="9130608" cy="836722"/>
            </a:xfrm>
            <a:prstGeom prst="rect">
              <a:avLst/>
            </a:prstGeom>
            <a:solidFill>
              <a:srgbClr val="942192"/>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232" name="9-3. 株洲市官員惡報實例"/>
            <p:cNvSpPr txBox="1"/>
            <p:nvPr/>
          </p:nvSpPr>
          <p:spPr>
            <a:xfrm>
              <a:off x="-1" y="125971"/>
              <a:ext cx="9130608"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lang="en-US" dirty="0" smtClean="0"/>
                <a:t> 7-3</a:t>
              </a:r>
              <a:r>
                <a:rPr dirty="0" smtClean="0"/>
                <a:t>. </a:t>
              </a:r>
              <a:r>
                <a:rPr lang="zh-TW" altLang="en-US" dirty="0" smtClean="0"/>
                <a:t>云南省</a:t>
              </a:r>
              <a:endParaRPr dirty="0"/>
            </a:p>
          </p:txBody>
        </p:sp>
      </p:grpSp>
      <p:sp>
        <p:nvSpPr>
          <p:cNvPr id="234" name="矩形"/>
          <p:cNvSpPr/>
          <p:nvPr/>
        </p:nvSpPr>
        <p:spPr>
          <a:xfrm>
            <a:off x="7088088" y="100428"/>
            <a:ext cx="1882805" cy="648079"/>
          </a:xfrm>
          <a:prstGeom prst="rect">
            <a:avLst/>
          </a:prstGeom>
          <a:solidFill>
            <a:srgbClr val="FFFFFF"/>
          </a:solidFill>
          <a:ln w="28575">
            <a:solidFill>
              <a:srgbClr val="942192"/>
            </a:solidFill>
          </a:ln>
        </p:spPr>
        <p:txBody>
          <a:bodyPr lIns="45719" rIns="45719" anchor="ctr"/>
          <a:lstStyle/>
          <a:p>
            <a:pPr algn="ctr">
              <a:defRPr sz="4000" b="1">
                <a:solidFill>
                  <a:srgbClr val="984807"/>
                </a:solidFill>
                <a:latin typeface="微軟正黑體"/>
                <a:ea typeface="微軟正黑體"/>
                <a:cs typeface="微軟正黑體"/>
                <a:sym typeface="微軟正黑體"/>
              </a:defRPr>
            </a:pPr>
            <a:endParaRPr/>
          </a:p>
        </p:txBody>
      </p:sp>
      <p:sp>
        <p:nvSpPr>
          <p:cNvPr id="235" name="案情1"/>
          <p:cNvSpPr txBox="1"/>
          <p:nvPr/>
        </p:nvSpPr>
        <p:spPr>
          <a:xfrm>
            <a:off x="7088088" y="70521"/>
            <a:ext cx="1882805" cy="707882"/>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p>
            <a:pPr algn="ctr">
              <a:defRPr sz="4000" b="1">
                <a:solidFill>
                  <a:srgbClr val="942192"/>
                </a:solidFill>
                <a:latin typeface="微軟正黑體"/>
                <a:ea typeface="微軟正黑體"/>
                <a:cs typeface="微軟正黑體"/>
                <a:sym typeface="微軟正黑體"/>
              </a:defRPr>
            </a:pPr>
            <a:r>
              <a:rPr dirty="0" smtClean="0"/>
              <a:t>善報</a:t>
            </a:r>
            <a:r>
              <a:rPr lang="en-US" dirty="0"/>
              <a:t>1</a:t>
            </a:r>
            <a:endParaRPr dirty="0"/>
          </a:p>
        </p:txBody>
      </p:sp>
      <p:sp>
        <p:nvSpPr>
          <p:cNvPr id="9" name="Rectangle 8"/>
          <p:cNvSpPr/>
          <p:nvPr/>
        </p:nvSpPr>
        <p:spPr>
          <a:xfrm>
            <a:off x="1" y="917912"/>
            <a:ext cx="9137304" cy="594008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smtClean="0">
                <a:solidFill>
                  <a:srgbClr val="0000FF"/>
                </a:solidFill>
                <a:latin typeface="微軟正黑體" panose="020B0604030504040204" pitchFamily="34" charset="-120"/>
                <a:ea typeface="微軟正黑體" panose="020B0604030504040204" pitchFamily="34" charset="-120"/>
                <a:cs typeface="Heiti TC Light"/>
              </a:rPr>
              <a:t>相信大法好得福报</a:t>
            </a:r>
            <a:r>
              <a:rPr lang="en-US" altLang="zh-TW" sz="2000" b="1"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sz="2000" smtClean="0">
                <a:solidFill>
                  <a:schemeClr val="tx1"/>
                </a:solidFill>
                <a:latin typeface="微軟正黑體" panose="020B0604030504040204" pitchFamily="34" charset="-120"/>
                <a:ea typeface="微軟正黑體" panose="020B0604030504040204" pitchFamily="34" charset="-120"/>
                <a:cs typeface="Heiti TC Light"/>
              </a:rPr>
              <a:t>【</a:t>
            </a:r>
            <a:r>
              <a:rPr lang="zh-TW" altLang="en-US" sz="2000" smtClean="0">
                <a:solidFill>
                  <a:schemeClr val="tx1"/>
                </a:solidFill>
                <a:latin typeface="微軟正黑體" panose="020B0604030504040204" pitchFamily="34" charset="-120"/>
                <a:ea typeface="微軟正黑體" panose="020B0604030504040204" pitchFamily="34" charset="-120"/>
                <a:cs typeface="Heiti TC Light"/>
              </a:rPr>
              <a:t>明慧网</a:t>
            </a:r>
            <a:r>
              <a:rPr lang="en-US" altLang="zh-TW" sz="2000" smtClean="0">
                <a:solidFill>
                  <a:schemeClr val="tx1"/>
                </a:solidFill>
                <a:latin typeface="微軟正黑體" panose="020B0604030504040204" pitchFamily="34" charset="-120"/>
                <a:ea typeface="微軟正黑體" panose="020B0604030504040204" pitchFamily="34" charset="-120"/>
                <a:cs typeface="Heiti TC Light"/>
              </a:rPr>
              <a:t>2017</a:t>
            </a:r>
            <a:r>
              <a:rPr lang="zh-TW" altLang="en-US" sz="2000" dirty="0" smtClean="0">
                <a:solidFill>
                  <a:schemeClr val="tx1"/>
                </a:solidFill>
                <a:latin typeface="微軟正黑體" panose="020B0604030504040204" pitchFamily="34" charset="-120"/>
                <a:ea typeface="微軟正黑體" panose="020B0604030504040204" pitchFamily="34" charset="-120"/>
                <a:cs typeface="Heiti TC Light"/>
              </a:rPr>
              <a:t>年</a:t>
            </a:r>
            <a:r>
              <a:rPr lang="zh-TW" altLang="zh-TW" sz="2000" dirty="0" smtClean="0">
                <a:solidFill>
                  <a:schemeClr val="tx1"/>
                </a:solidFill>
                <a:latin typeface="微軟正黑體" panose="020B0604030504040204" pitchFamily="34" charset="-120"/>
                <a:ea typeface="微軟正黑體" panose="020B0604030504040204" pitchFamily="34" charset="-120"/>
                <a:cs typeface="Heiti TC Light"/>
              </a:rPr>
              <a:t>3</a:t>
            </a:r>
            <a:r>
              <a:rPr lang="zh-TW" altLang="en-US" sz="2000" dirty="0" smtClean="0">
                <a:solidFill>
                  <a:schemeClr val="tx1"/>
                </a:solidFill>
                <a:latin typeface="微軟正黑體" panose="020B0604030504040204" pitchFamily="34" charset="-120"/>
                <a:ea typeface="微軟正黑體" panose="020B0604030504040204" pitchFamily="34" charset="-120"/>
                <a:cs typeface="Heiti TC Light"/>
              </a:rPr>
              <a:t>月</a:t>
            </a:r>
            <a:r>
              <a:rPr lang="zh-TW" altLang="zh-TW" sz="2000" dirty="0" smtClean="0">
                <a:solidFill>
                  <a:schemeClr val="tx1"/>
                </a:solidFill>
                <a:latin typeface="微軟正黑體" panose="020B0604030504040204" pitchFamily="34" charset="-120"/>
                <a:ea typeface="微軟正黑體" panose="020B0604030504040204" pitchFamily="34" charset="-120"/>
                <a:cs typeface="Heiti TC Light"/>
              </a:rPr>
              <a:t>2</a:t>
            </a:r>
            <a:r>
              <a:rPr lang="en-US" altLang="zh-TW" sz="2000" dirty="0" smtClean="0">
                <a:solidFill>
                  <a:schemeClr val="tx1"/>
                </a:solidFill>
                <a:latin typeface="微軟正黑體" panose="020B0604030504040204" pitchFamily="34" charset="-120"/>
                <a:ea typeface="微軟正黑體" panose="020B0604030504040204" pitchFamily="34" charset="-120"/>
                <a:cs typeface="Heiti TC Light"/>
              </a:rPr>
              <a:t>7</a:t>
            </a:r>
            <a:r>
              <a:rPr lang="zh-TW" altLang="en-US" sz="2000" dirty="0" smtClean="0">
                <a:solidFill>
                  <a:schemeClr val="tx1"/>
                </a:solidFill>
                <a:latin typeface="微軟正黑體" panose="020B0604030504040204" pitchFamily="34" charset="-120"/>
                <a:ea typeface="微軟正黑體" panose="020B0604030504040204" pitchFamily="34" charset="-120"/>
                <a:cs typeface="Heiti TC Light"/>
              </a:rPr>
              <a:t>日</a:t>
            </a:r>
            <a:r>
              <a:rPr lang="en-US" altLang="zh-TW" sz="2000" dirty="0" smtClean="0">
                <a:solidFill>
                  <a:schemeClr val="tx1"/>
                </a:solidFill>
                <a:latin typeface="微軟正黑體" panose="020B0604030504040204" pitchFamily="34" charset="-120"/>
                <a:ea typeface="微軟正黑體" panose="020B0604030504040204" pitchFamily="34" charset="-120"/>
                <a:cs typeface="Heiti TC Light"/>
              </a:rPr>
              <a:t>】</a:t>
            </a:r>
          </a:p>
          <a:p>
            <a:endParaRPr lang="en-US" altLang="zh-TW" sz="2000" dirty="0" smtClean="0">
              <a:solidFill>
                <a:srgbClr val="008000"/>
              </a:solidFill>
              <a:latin typeface="微軟正黑體" panose="020B0604030504040204" pitchFamily="34" charset="-120"/>
              <a:ea typeface="微軟正黑體" panose="020B0604030504040204" pitchFamily="34" charset="-120"/>
              <a:cs typeface="Heiti TC Light"/>
            </a:endParaRPr>
          </a:p>
          <a:p>
            <a:r>
              <a:rPr lang="zh-TW" altLang="en-US" sz="2000" dirty="0">
                <a:latin typeface="微軟正黑體" panose="020B0604030504040204" pitchFamily="34" charset="-120"/>
                <a:ea typeface="微軟正黑體" panose="020B0604030504040204" pitchFamily="34" charset="-120"/>
              </a:rPr>
              <a:t>同</a:t>
            </a:r>
            <a:r>
              <a:rPr lang="zh-TW" altLang="en-US" sz="2000">
                <a:latin typeface="微軟正黑體" panose="020B0604030504040204" pitchFamily="34" charset="-120"/>
                <a:ea typeface="微軟正黑體" panose="020B0604030504040204" pitchFamily="34" charset="-120"/>
              </a:rPr>
              <a:t>修</a:t>
            </a:r>
            <a:r>
              <a:rPr lang="en-US" altLang="zh-TW" sz="2000" smtClean="0">
                <a:latin typeface="微軟正黑體" panose="020B0604030504040204" pitchFamily="34" charset="-120"/>
                <a:ea typeface="微軟正黑體" panose="020B0604030504040204" pitchFamily="34" charset="-120"/>
              </a:rPr>
              <a:t>A</a:t>
            </a:r>
            <a:r>
              <a:rPr lang="zh-TW" altLang="en-US" sz="2000" smtClean="0">
                <a:latin typeface="微軟正黑體" panose="020B0604030504040204" pitchFamily="34" charset="-120"/>
                <a:ea typeface="微軟正黑體" panose="020B0604030504040204" pitchFamily="34" charset="-120"/>
              </a:rPr>
              <a:t>的儿子在云南做生意，几年前回家过年时做了三退（退出党、团、队），又送给他大法护身符，让他戴在身上</a:t>
            </a:r>
            <a:r>
              <a:rPr lang="zh-TW" altLang="en-US" sz="2000" dirty="0" smtClean="0">
                <a:latin typeface="微軟正黑體" panose="020B0604030504040204" pitchFamily="34" charset="-120"/>
                <a:ea typeface="微軟正黑體" panose="020B0604030504040204" pitchFamily="34" charset="-120"/>
              </a:rPr>
              <a:t>、也很</a:t>
            </a:r>
            <a:r>
              <a:rPr lang="zh-TW" altLang="en-US" sz="2000" dirty="0">
                <a:latin typeface="微軟正黑體" panose="020B0604030504040204" pitchFamily="34" charset="-120"/>
                <a:ea typeface="微軟正黑體" panose="020B0604030504040204" pitchFamily="34" charset="-120"/>
              </a:rPr>
              <a:t>支持大法</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他还看过师父的</a:t>
            </a:r>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转法轮</a:t>
            </a:r>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宝书，特别喜欢看真相资料，生意做的很顺。</a:t>
            </a:r>
          </a:p>
          <a:p>
            <a:endParaRPr lang="zh-TW" altLang="en-US" sz="2000" dirty="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今年他全家又回家过年，给妈妈讲了一件事。前两年五月的一天下午七点多钟，他开着自己的小车带着</a:t>
            </a:r>
            <a:r>
              <a:rPr lang="en-US" altLang="zh-TW" sz="2000" smtClean="0">
                <a:latin typeface="微軟正黑體" panose="020B0604030504040204" pitchFamily="34" charset="-120"/>
                <a:ea typeface="微軟正黑體" panose="020B0604030504040204" pitchFamily="34" charset="-120"/>
              </a:rPr>
              <a:t>4</a:t>
            </a:r>
            <a:r>
              <a:rPr lang="zh-TW" altLang="en-US" sz="2000" smtClean="0">
                <a:latin typeface="微軟正黑體" panose="020B0604030504040204" pitchFamily="34" charset="-120"/>
                <a:ea typeface="微軟正黑體" panose="020B0604030504040204" pitchFamily="34" charset="-120"/>
              </a:rPr>
              <a:t>个朋友到某地去办事，途经云南省云山洲马关县坡头。他以前没走过，不知路况。对面突然驶来一辆载重大货车，由于在急转弯处，</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在让道时小车前轮一下就悬空了，疾驶往下掉，来不及想人就吓昏了，</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当醒来时发现自己躺在担架上，手脚钻心</a:t>
            </a:r>
            <a:r>
              <a:rPr lang="zh-TW" altLang="en-US" sz="2000" dirty="0" smtClean="0">
                <a:latin typeface="微軟正黑體" panose="020B0604030504040204" pitchFamily="34" charset="-120"/>
                <a:ea typeface="微軟正黑體" panose="020B0604030504040204" pitchFamily="34" charset="-120"/>
              </a:rPr>
              <a:t>的痛。</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救援人员赶到时</a:t>
            </a:r>
            <a:r>
              <a:rPr lang="zh-TW" altLang="en-US" sz="2000" b="1" smtClean="0">
                <a:solidFill>
                  <a:srgbClr val="0432FF"/>
                </a:solidFill>
                <a:latin typeface="微軟正黑體" panose="020B0604030504040204" pitchFamily="34" charset="-120"/>
                <a:ea typeface="微軟正黑體" panose="020B0604030504040204" pitchFamily="34" charset="-120"/>
              </a:rPr>
              <a:t>发现小车悬在山崖上被一块石头和一棵树挡住了，</a:t>
            </a:r>
            <a:endParaRPr lang="en-US" altLang="zh-TW" sz="2000" b="1" dirty="0" smtClean="0">
              <a:solidFill>
                <a:srgbClr val="0432FF"/>
              </a:solidFill>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把小车吊起来后发现这五人均受了伤，但</a:t>
            </a:r>
            <a:r>
              <a:rPr lang="zh-TW" altLang="en-US" sz="2000" b="1" smtClean="0">
                <a:solidFill>
                  <a:srgbClr val="0432FF"/>
                </a:solidFill>
                <a:latin typeface="微軟正黑體" panose="020B0604030504040204" pitchFamily="34" charset="-120"/>
                <a:ea typeface="微軟正黑體" panose="020B0604030504040204" pitchFamily="34" charset="-120"/>
              </a:rPr>
              <a:t>没有生命危险</a:t>
            </a:r>
            <a:r>
              <a:rPr lang="zh-TW" altLang="en-US" sz="2000" smtClean="0">
                <a:solidFill>
                  <a:srgbClr val="0432FF"/>
                </a:solidFill>
                <a:latin typeface="微軟正黑體" panose="020B0604030504040204" pitchFamily="34" charset="-120"/>
                <a:ea typeface="微軟正黑體" panose="020B0604030504040204" pitchFamily="34" charset="-120"/>
              </a:rPr>
              <a:t>。</a:t>
            </a:r>
            <a:endParaRPr lang="en-US" altLang="zh-TW" sz="2000" dirty="0" smtClean="0">
              <a:solidFill>
                <a:srgbClr val="0432FF"/>
              </a:solidFill>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武装战士们问同</a:t>
            </a:r>
            <a:r>
              <a:rPr lang="zh-TW" altLang="en-US" sz="2000">
                <a:latin typeface="微軟正黑體" panose="020B0604030504040204" pitchFamily="34" charset="-120"/>
                <a:ea typeface="微軟正黑體" panose="020B0604030504040204" pitchFamily="34" charset="-120"/>
              </a:rPr>
              <a:t>修</a:t>
            </a:r>
            <a:r>
              <a:rPr lang="en-US" altLang="zh-TW" sz="2000" smtClean="0">
                <a:latin typeface="微軟正黑體" panose="020B0604030504040204" pitchFamily="34" charset="-120"/>
                <a:ea typeface="微軟正黑體" panose="020B0604030504040204" pitchFamily="34" charset="-120"/>
              </a:rPr>
              <a:t>A</a:t>
            </a:r>
            <a:r>
              <a:rPr lang="zh-TW" altLang="en-US" sz="2000" smtClean="0">
                <a:latin typeface="微軟正黑體" panose="020B0604030504040204" pitchFamily="34" charset="-120"/>
                <a:ea typeface="微軟正黑體" panose="020B0604030504040204" pitchFamily="34" charset="-120"/>
              </a:rPr>
              <a:t>的儿子，你们烧了甚么高香，保住了性命。</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原来这儿经常出事</a:t>
            </a:r>
            <a:r>
              <a:rPr lang="zh-TW" altLang="en-US" sz="2000" b="1" smtClean="0">
                <a:solidFill>
                  <a:srgbClr val="0432FF"/>
                </a:solidFill>
                <a:latin typeface="微軟正黑體" panose="020B0604030504040204" pitchFamily="34" charset="-120"/>
                <a:ea typeface="微軟正黑體" panose="020B0604030504040204" pitchFamily="34" charset="-120"/>
              </a:rPr>
              <a:t>可没几个人能活命的</a:t>
            </a:r>
            <a:r>
              <a:rPr lang="zh-TW" altLang="en-US" sz="2000" smtClean="0">
                <a:solidFill>
                  <a:srgbClr val="0432FF"/>
                </a:solidFill>
                <a:latin typeface="微軟正黑體" panose="020B0604030504040204" pitchFamily="34" charset="-120"/>
                <a:ea typeface="微軟正黑體" panose="020B0604030504040204" pitchFamily="34" charset="-120"/>
              </a:rPr>
              <a:t>。</a:t>
            </a:r>
            <a:endParaRPr lang="zh-TW" altLang="en-US" sz="2000" dirty="0">
              <a:solidFill>
                <a:srgbClr val="0432FF"/>
              </a:solidFill>
              <a:latin typeface="微軟正黑體" panose="020B0604030504040204" pitchFamily="34" charset="-120"/>
              <a:ea typeface="微軟正黑體" panose="020B0604030504040204" pitchFamily="34" charset="-120"/>
            </a:endParaRPr>
          </a:p>
          <a:p>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原来儿子</a:t>
            </a:r>
            <a:r>
              <a:rPr lang="zh-TW" altLang="en-US" sz="2000" b="1" smtClean="0">
                <a:solidFill>
                  <a:srgbClr val="0432FF"/>
                </a:solidFill>
                <a:latin typeface="微軟正黑體" panose="020B0604030504040204" pitchFamily="34" charset="-120"/>
                <a:ea typeface="微軟正黑體" panose="020B0604030504040204" pitchFamily="34" charset="-120"/>
              </a:rPr>
              <a:t>早已三退，身上一直带有大法护身符</a:t>
            </a:r>
            <a:r>
              <a:rPr lang="zh-TW" altLang="en-US" sz="2000" smtClean="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而且很相信大法</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是师父是大法保住了他和他的朋友。过后他们都万分感谢师父，感谢大法，</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非常信服大法，相信法轮大法好，也使家人知道了法轮大法好。</a:t>
            </a:r>
            <a:endParaRPr 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49440308"/>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4656" y="980728"/>
            <a:ext cx="8999344" cy="3046988"/>
          </a:xfrm>
          <a:prstGeom prst="rect">
            <a:avLst/>
          </a:prstGeom>
        </p:spPr>
        <p:txBody>
          <a:bodyPr wrap="square">
            <a:spAutoFit/>
          </a:bodyPr>
          <a:lstStyle/>
          <a:p>
            <a:r>
              <a:rPr lang="zh-TW" altLang="en-US" sz="2400" b="1" smtClean="0">
                <a:latin typeface="微軟正黑體" panose="020B0604030504040204" pitchFamily="34" charset="-120"/>
                <a:ea typeface="微軟正黑體" panose="020B0604030504040204" pitchFamily="34" charset="-120"/>
                <a:cs typeface="Heiti TC Light"/>
              </a:rPr>
              <a:t>性质：</a:t>
            </a:r>
            <a:r>
              <a:rPr lang="zh-TW" altLang="en-US" sz="2400" b="1" smtClean="0">
                <a:solidFill>
                  <a:srgbClr val="C00000"/>
                </a:solidFill>
                <a:latin typeface="微軟正黑體" panose="020B0604030504040204" pitchFamily="34" charset="-120"/>
                <a:ea typeface="微軟正黑體" panose="020B0604030504040204" pitchFamily="34" charset="-120"/>
                <a:cs typeface="Heiti TC Light"/>
              </a:rPr>
              <a:t>污蔑、毒害众生</a:t>
            </a:r>
            <a:endParaRPr lang="en-US" altLang="zh-TW" sz="2400" b="1" dirty="0" smtClean="0">
              <a:solidFill>
                <a:srgbClr val="C00000"/>
              </a:solidFill>
              <a:latin typeface="微軟正黑體" panose="020B0604030504040204" pitchFamily="34" charset="-120"/>
              <a:ea typeface="微軟正黑體" panose="020B0604030504040204" pitchFamily="34" charset="-120"/>
              <a:cs typeface="Heiti TC Light"/>
            </a:endParaRPr>
          </a:p>
          <a:p>
            <a:endParaRPr lang="en-US" altLang="zh-TW" sz="2400" b="1" dirty="0" smtClean="0">
              <a:latin typeface="微軟正黑體" panose="020B0604030504040204" pitchFamily="34" charset="-120"/>
              <a:ea typeface="微軟正黑體" panose="020B0604030504040204" pitchFamily="34" charset="-120"/>
              <a:cs typeface="Heiti TC Light"/>
            </a:endParaRPr>
          </a:p>
          <a:p>
            <a:pPr>
              <a:spcAft>
                <a:spcPts val="0"/>
              </a:spcAft>
            </a:pPr>
            <a:r>
              <a:rPr lang="zh-TW" altLang="en-US" sz="2400" b="1" smtClean="0">
                <a:latin typeface="微軟正黑體" panose="020B0604030504040204" pitchFamily="34" charset="-120"/>
                <a:ea typeface="微軟正黑體" panose="020B0604030504040204" pitchFamily="34" charset="-120"/>
                <a:cs typeface="Heiti TC Light"/>
              </a:rPr>
              <a:t>内容：</a:t>
            </a:r>
            <a:endParaRPr lang="en-US" altLang="zh-TW" sz="2400" b="1" dirty="0" smtClean="0">
              <a:latin typeface="微軟正黑體" panose="020B0604030504040204" pitchFamily="34" charset="-120"/>
              <a:ea typeface="微軟正黑體" panose="020B0604030504040204" pitchFamily="34" charset="-120"/>
              <a:cs typeface="Heiti TC Light"/>
            </a:endParaRPr>
          </a:p>
          <a:p>
            <a:r>
              <a:rPr lang="zh-TW" altLang="zh-TW" sz="2400" dirty="0">
                <a:latin typeface="微軟正黑體" panose="020B0604030504040204" pitchFamily="34" charset="-120"/>
                <a:ea typeface="微軟正黑體" panose="020B0604030504040204" pitchFamily="34" charset="-120"/>
              </a:rPr>
              <a:t>昭通</a:t>
            </a:r>
            <a:r>
              <a:rPr lang="zh-TW" altLang="zh-TW" sz="2400" dirty="0" smtClean="0">
                <a:latin typeface="微軟正黑體" panose="020B0604030504040204" pitchFamily="34" charset="-120"/>
                <a:ea typeface="微軟正黑體" panose="020B0604030504040204" pitchFamily="34" charset="-120"/>
              </a:rPr>
              <a:t>市政法</a:t>
            </a:r>
            <a:r>
              <a:rPr lang="zh-TW" altLang="zh-TW" sz="2400" dirty="0">
                <a:latin typeface="微軟正黑體" panose="020B0604030504040204" pitchFamily="34" charset="-120"/>
                <a:ea typeface="微軟正黑體" panose="020B0604030504040204" pitchFamily="34" charset="-120"/>
              </a:rPr>
              <a:t>委</a:t>
            </a:r>
            <a:r>
              <a:rPr lang="zh-TW" altLang="zh-TW" sz="2400">
                <a:latin typeface="微軟正黑體" panose="020B0604030504040204" pitchFamily="34" charset="-120"/>
                <a:ea typeface="微軟正黑體" panose="020B0604030504040204" pitchFamily="34" charset="-120"/>
              </a:rPr>
              <a:t>、</a:t>
            </a:r>
            <a:r>
              <a:rPr lang="zh-TW" altLang="zh-TW" sz="2400" smtClean="0">
                <a:latin typeface="微軟正黑體" panose="020B0604030504040204" pitchFamily="34" charset="-120"/>
                <a:ea typeface="微軟正黑體" panose="020B0604030504040204" pitchFamily="34" charset="-120"/>
              </a:rPr>
              <a:t>市</a:t>
            </a:r>
            <a:r>
              <a:rPr lang="zh-TW" altLang="en-US" sz="2400" smtClean="0">
                <a:latin typeface="微軟正黑體" panose="020B0604030504040204" pitchFamily="34" charset="-120"/>
                <a:ea typeface="微軟正黑體" panose="020B0604030504040204" pitchFamily="34" charset="-120"/>
              </a:rPr>
              <a:t>防范办</a:t>
            </a:r>
            <a:r>
              <a:rPr lang="zh-TW" altLang="zh-TW" sz="2400" smtClean="0">
                <a:latin typeface="微軟正黑體" panose="020B0604030504040204" pitchFamily="34" charset="-120"/>
                <a:ea typeface="微軟正黑體" panose="020B0604030504040204" pitchFamily="34" charset="-120"/>
              </a:rPr>
              <a:t>、市文体局、市科协、市反</a:t>
            </a:r>
            <a:r>
              <a:rPr lang="en-US" altLang="zh-TW" sz="2400" smtClean="0">
                <a:latin typeface="微軟正黑體" panose="020B0604030504040204" pitchFamily="34" charset="-120"/>
                <a:ea typeface="微軟正黑體" panose="020B0604030504040204" pitchFamily="34" charset="-120"/>
              </a:rPr>
              <a:t>X</a:t>
            </a:r>
            <a:r>
              <a:rPr lang="zh-TW" altLang="zh-TW" sz="2400" smtClean="0">
                <a:latin typeface="微軟正黑體" panose="020B0604030504040204" pitchFamily="34" charset="-120"/>
                <a:ea typeface="微軟正黑體" panose="020B0604030504040204" pitchFamily="34" charset="-120"/>
              </a:rPr>
              <a:t>教协会</a:t>
            </a:r>
            <a:endParaRPr lang="en-US" altLang="zh-TW" sz="2400" dirty="0" smtClean="0">
              <a:latin typeface="微軟正黑體" panose="020B0604030504040204" pitchFamily="34" charset="-120"/>
              <a:ea typeface="微軟正黑體" panose="020B0604030504040204" pitchFamily="34" charset="-120"/>
            </a:endParaRPr>
          </a:p>
          <a:p>
            <a:r>
              <a:rPr lang="zh-TW" altLang="zh-TW" sz="2400" smtClean="0">
                <a:latin typeface="微軟正黑體" panose="020B0604030504040204" pitchFamily="34" charset="-120"/>
                <a:ea typeface="微軟正黑體" panose="020B0604030504040204" pitchFamily="34" charset="-120"/>
              </a:rPr>
              <a:t>在圆宝山体育馆举行所谓</a:t>
            </a:r>
            <a:endParaRPr lang="en-US" altLang="zh-TW" sz="2400" dirty="0" smtClean="0">
              <a:latin typeface="微軟正黑體" panose="020B0604030504040204" pitchFamily="34" charset="-120"/>
              <a:ea typeface="微軟正黑體" panose="020B0604030504040204" pitchFamily="34" charset="-120"/>
            </a:endParaRPr>
          </a:p>
          <a:p>
            <a:r>
              <a:rPr lang="zh-TW" altLang="zh-TW" sz="2400" smtClean="0">
                <a:solidFill>
                  <a:srgbClr val="C00000"/>
                </a:solidFill>
                <a:latin typeface="微軟正黑體" panose="020B0604030504040204" pitchFamily="34" charset="-120"/>
                <a:ea typeface="微軟正黑體" panose="020B0604030504040204" pitchFamily="34" charset="-120"/>
              </a:rPr>
              <a:t>「昭通市健身气功展示暨反</a:t>
            </a:r>
            <a:r>
              <a:rPr lang="en-US" altLang="zh-TW" sz="2400" smtClean="0">
                <a:solidFill>
                  <a:srgbClr val="C00000"/>
                </a:solidFill>
                <a:latin typeface="微軟正黑體" panose="020B0604030504040204" pitchFamily="34" charset="-120"/>
                <a:ea typeface="微軟正黑體" panose="020B0604030504040204" pitchFamily="34" charset="-120"/>
              </a:rPr>
              <a:t>X</a:t>
            </a:r>
            <a:r>
              <a:rPr lang="zh-TW" altLang="zh-TW" sz="2400" smtClean="0">
                <a:solidFill>
                  <a:srgbClr val="C00000"/>
                </a:solidFill>
                <a:latin typeface="微軟正黑體" panose="020B0604030504040204" pitchFamily="34" charset="-120"/>
                <a:ea typeface="微軟正黑體" panose="020B0604030504040204" pitchFamily="34" charset="-120"/>
              </a:rPr>
              <a:t>教宣传警示教育推进仪式」</a:t>
            </a:r>
            <a:r>
              <a:rPr lang="zh-TW" altLang="zh-TW" sz="240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r>
              <a:rPr lang="zh-TW" altLang="zh-TW" sz="2400" smtClean="0">
                <a:latin typeface="微軟正黑體" panose="020B0604030504040204" pitchFamily="34" charset="-120"/>
                <a:ea typeface="微軟正黑體" panose="020B0604030504040204" pitchFamily="34" charset="-120"/>
              </a:rPr>
              <a:t>宣称倡导「相信科学，远离</a:t>
            </a:r>
            <a:r>
              <a:rPr lang="en-US" altLang="zh-TW" sz="2400" smtClean="0">
                <a:latin typeface="微軟正黑體" panose="020B0604030504040204" pitchFamily="34" charset="-120"/>
                <a:ea typeface="微軟正黑體" panose="020B0604030504040204" pitchFamily="34" charset="-120"/>
              </a:rPr>
              <a:t>X</a:t>
            </a:r>
            <a:r>
              <a:rPr lang="zh-TW" altLang="zh-TW" sz="2400" dirty="0" smtClean="0">
                <a:latin typeface="微軟正黑體" panose="020B0604030504040204" pitchFamily="34" charset="-120"/>
                <a:ea typeface="微軟正黑體" panose="020B0604030504040204" pitchFamily="34" charset="-120"/>
              </a:rPr>
              <a:t>教</a:t>
            </a:r>
            <a:r>
              <a:rPr lang="zh-TW" altLang="zh-TW" sz="2400" dirty="0">
                <a:latin typeface="微軟正黑體" panose="020B0604030504040204" pitchFamily="34" charset="-120"/>
                <a:ea typeface="微軟正黑體" panose="020B0604030504040204" pitchFamily="34" charset="-120"/>
              </a:rPr>
              <a:t>」</a:t>
            </a:r>
            <a:r>
              <a:rPr lang="zh-TW" altLang="zh-TW"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r>
              <a:rPr lang="zh-TW" altLang="zh-TW" sz="2400" smtClean="0">
                <a:latin typeface="微軟正黑體" panose="020B0604030504040204" pitchFamily="34" charset="-120"/>
                <a:ea typeface="微軟正黑體" panose="020B0604030504040204" pitchFamily="34" charset="-120"/>
              </a:rPr>
              <a:t>实际展出中包含污蔑法轮功的内容。</a:t>
            </a:r>
            <a:endParaRPr lang="zh-TW" altLang="zh-TW" sz="2400" dirty="0">
              <a:latin typeface="微軟正黑體" panose="020B0604030504040204" pitchFamily="34" charset="-120"/>
              <a:ea typeface="微軟正黑體" panose="020B0604030504040204" pitchFamily="34"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cs typeface="Heiti TC Light"/>
                </a:rPr>
                <a:t>8</a:t>
              </a:r>
              <a:r>
                <a:rPr lang="en-US" altLang="zh-TW" sz="3200" b="1" dirty="0" smtClean="0">
                  <a:latin typeface="微軟正黑體" panose="020B0604030504040204" pitchFamily="34" charset="-120"/>
                  <a:ea typeface="微軟正黑體" panose="020B0604030504040204" pitchFamily="34" charset="-120"/>
                  <a:cs typeface="Heiti TC Light"/>
                </a:rPr>
                <a:t>-1</a:t>
              </a:r>
              <a:r>
                <a:rPr lang="en-US" altLang="zh-TW" sz="3200" b="1" dirty="0">
                  <a:latin typeface="微軟正黑體" panose="020B0604030504040204" pitchFamily="34" charset="-120"/>
                  <a:ea typeface="微軟正黑體" panose="020B0604030504040204" pitchFamily="34" charset="-120"/>
                  <a:cs typeface="Heiti TC Light"/>
                </a:rPr>
                <a:t>. </a:t>
              </a:r>
              <a:r>
                <a:rPr lang="zh-TW" altLang="en-US" sz="3200" b="1" dirty="0" smtClean="0">
                  <a:solidFill>
                    <a:schemeClr val="bg1"/>
                  </a:solidFill>
                  <a:latin typeface="微軟正黑體" panose="020B0604030504040204" pitchFamily="34" charset="-120"/>
                  <a:ea typeface="微軟正黑體" panose="020B0604030504040204" pitchFamily="34" charset="-120"/>
                  <a:cs typeface="Heiti TC Light"/>
                </a:rPr>
                <a:t>昭通市</a:t>
              </a:r>
              <a:endParaRPr lang="en-US" altLang="zh-TW" sz="3200" b="1" dirty="0">
                <a:solidFill>
                  <a:schemeClr val="bg1"/>
                </a:solidFill>
                <a:latin typeface="微軟正黑體" panose="020B0604030504040204" pitchFamily="34" charset="-120"/>
                <a:ea typeface="微軟正黑體" panose="020B0604030504040204" pitchFamily="34" charset="-120"/>
                <a:cs typeface="Heiti TC Light"/>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案情</a:t>
              </a:r>
              <a:r>
                <a:rPr lang="en-US" altLang="zh-TW"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2</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grpSp>
    </p:spTree>
    <p:extLst>
      <p:ext uri="{BB962C8B-B14F-4D97-AF65-F5344CB8AC3E}">
        <p14:creationId xmlns:p14="http://schemas.microsoft.com/office/powerpoint/2010/main" val="1562523225"/>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3" name="矩形 1"/>
          <p:cNvGrpSpPr/>
          <p:nvPr/>
        </p:nvGrpSpPr>
        <p:grpSpPr>
          <a:xfrm>
            <a:off x="210018" y="1220954"/>
            <a:ext cx="8772214" cy="2849241"/>
            <a:chOff x="0" y="378768"/>
            <a:chExt cx="8772213" cy="3456384"/>
          </a:xfrm>
        </p:grpSpPr>
        <p:sp>
          <p:nvSpPr>
            <p:cNvPr id="251" name="矩形"/>
            <p:cNvSpPr/>
            <p:nvPr/>
          </p:nvSpPr>
          <p:spPr>
            <a:xfrm>
              <a:off x="0" y="378768"/>
              <a:ext cx="8772213" cy="3456384"/>
            </a:xfrm>
            <a:prstGeom prst="rect">
              <a:avLst/>
            </a:prstGeom>
            <a:solidFill>
              <a:srgbClr val="FFFFFF"/>
            </a:solidFill>
            <a:ln w="25400" cap="flat">
              <a:solidFill>
                <a:schemeClr val="accent1"/>
              </a:solidFill>
              <a:prstDash val="solid"/>
              <a:round/>
            </a:ln>
            <a:effectLst/>
          </p:spPr>
          <p:txBody>
            <a:bodyPr wrap="square" lIns="45719" tIns="45719" rIns="45719" bIns="45719" numCol="1" anchor="ctr">
              <a:noAutofit/>
            </a:bodyPr>
            <a:lstStyle/>
            <a:p>
              <a:pPr>
                <a:defRPr sz="2400">
                  <a:latin typeface="微軟正黑體"/>
                  <a:ea typeface="微軟正黑體"/>
                  <a:cs typeface="微軟正黑體"/>
                  <a:sym typeface="微軟正黑體"/>
                </a:defRPr>
              </a:pPr>
              <a:endParaRPr/>
            </a:p>
          </p:txBody>
        </p:sp>
        <p:sp>
          <p:nvSpPr>
            <p:cNvPr id="252" name="周口市許多官員因迫害法輪功被國際追查，包括…"/>
            <p:cNvSpPr txBox="1"/>
            <p:nvPr/>
          </p:nvSpPr>
          <p:spPr>
            <a:xfrm>
              <a:off x="153386" y="778640"/>
              <a:ext cx="8403789" cy="23521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2400" b="1">
                  <a:solidFill>
                    <a:srgbClr val="C00000"/>
                  </a:solidFill>
                  <a:latin typeface="微軟正黑體"/>
                  <a:ea typeface="微軟正黑體"/>
                  <a:cs typeface="微軟正黑體"/>
                  <a:sym typeface="微軟正黑體"/>
                </a:defRPr>
              </a:pPr>
              <a:r>
                <a:rPr lang="zh-TW" altLang="en-US" dirty="0"/>
                <a:t>昭通</a:t>
              </a:r>
              <a:r>
                <a:rPr lang="zh-TW" altLang="en-US" dirty="0" smtClean="0"/>
                <a:t>市</a:t>
              </a:r>
              <a:r>
                <a:rPr lang="zh-TW" altLang="en-US" dirty="0" smtClean="0">
                  <a:solidFill>
                    <a:schemeClr val="tx1"/>
                  </a:solidFill>
                </a:rPr>
                <a:t>官员因迫害法轮功被国际追查，包括</a:t>
              </a:r>
            </a:p>
            <a:p>
              <a:pPr>
                <a:defRPr sz="2400" b="1">
                  <a:latin typeface="微軟正黑體"/>
                  <a:ea typeface="微軟正黑體"/>
                  <a:cs typeface="微軟正黑體"/>
                  <a:sym typeface="微軟正黑體"/>
                </a:defRPr>
              </a:pPr>
              <a:endParaRPr lang="zh-TW" altLang="en-US" dirty="0"/>
            </a:p>
            <a:p>
              <a:pPr>
                <a:defRPr sz="2400">
                  <a:latin typeface="微軟正黑體"/>
                  <a:ea typeface="微軟正黑體"/>
                  <a:cs typeface="微軟正黑體"/>
                  <a:sym typeface="微軟正黑體"/>
                </a:defRPr>
              </a:pPr>
              <a:r>
                <a:rPr lang="zh-TW" altLang="en-US" dirty="0" smtClean="0"/>
                <a:t>市政法委书记：</a:t>
              </a:r>
              <a:r>
                <a:rPr lang="zh-TW" altLang="en-US" b="1" dirty="0" smtClean="0"/>
                <a:t>周福昌</a:t>
              </a:r>
              <a:r>
                <a:rPr lang="en-US" altLang="zh-TW" dirty="0" smtClean="0"/>
                <a:t>(</a:t>
              </a:r>
              <a:r>
                <a:rPr lang="zh-TW" altLang="en-US" dirty="0" smtClean="0"/>
                <a:t>现任</a:t>
              </a:r>
              <a:r>
                <a:rPr lang="en-US" altLang="zh-TW" dirty="0" smtClean="0"/>
                <a:t>)</a:t>
              </a:r>
            </a:p>
            <a:p>
              <a:pPr>
                <a:defRPr sz="2400">
                  <a:latin typeface="微軟正黑體"/>
                  <a:ea typeface="微軟正黑體"/>
                  <a:cs typeface="微軟正黑體"/>
                  <a:sym typeface="微軟正黑體"/>
                </a:defRPr>
              </a:pPr>
              <a:endParaRPr lang="en-US" altLang="zh-TW" dirty="0"/>
            </a:p>
            <a:p>
              <a:pPr>
                <a:defRPr sz="2400">
                  <a:latin typeface="微軟正黑體"/>
                  <a:ea typeface="微軟正黑體"/>
                  <a:cs typeface="微軟正黑體"/>
                  <a:sym typeface="微軟正黑體"/>
                </a:defRPr>
              </a:pPr>
              <a:r>
                <a:rPr lang="zh-TW" altLang="en-US" dirty="0" smtClean="0"/>
                <a:t>历任市防范办</a:t>
              </a:r>
              <a:r>
                <a:rPr lang="en-US" altLang="zh-TW" dirty="0" smtClean="0"/>
                <a:t>(610</a:t>
              </a:r>
              <a:r>
                <a:rPr lang="zh-TW" altLang="en-US" dirty="0" smtClean="0"/>
                <a:t>办</a:t>
              </a:r>
              <a:r>
                <a:rPr lang="en-US" altLang="zh-TW" dirty="0" smtClean="0"/>
                <a:t>)</a:t>
              </a:r>
              <a:r>
                <a:rPr lang="zh-TW" altLang="en-US" dirty="0" smtClean="0"/>
                <a:t>主任：（无）</a:t>
              </a:r>
              <a:endParaRPr lang="zh-TW" altLang="en-US" b="1" dirty="0"/>
            </a:p>
          </p:txBody>
        </p:sp>
      </p:grpSp>
      <p:sp>
        <p:nvSpPr>
          <p:cNvPr id="254" name="矩形 6"/>
          <p:cNvSpPr/>
          <p:nvPr/>
        </p:nvSpPr>
        <p:spPr>
          <a:xfrm>
            <a:off x="224856" y="4482429"/>
            <a:ext cx="8774612" cy="830997"/>
          </a:xfrm>
          <a:prstGeom prst="rect">
            <a:avLst/>
          </a:prstGeom>
          <a:ln w="12700">
            <a:solidFill>
              <a:srgbClr val="0070C0"/>
            </a:solidFill>
          </a:ln>
          <a:extLst>
            <a:ext uri="{C572A759-6A51-4108-AA02-DFA0A04FC94B}">
              <ma14:wrappingTextBoxFlag xmlns="" xmlns:ma14="http://schemas.microsoft.com/office/mac/drawingml/2011/main" val="1"/>
            </a:ext>
          </a:extLst>
        </p:spPr>
        <p:txBody>
          <a:bodyPr lIns="45719" rIns="45719">
            <a:spAutoFit/>
          </a:bodyPr>
          <a:lstStyle/>
          <a:p>
            <a:pPr>
              <a:defRPr sz="2400">
                <a:latin typeface="微軟正黑體"/>
                <a:ea typeface="微軟正黑體"/>
                <a:cs typeface="微軟正黑體"/>
                <a:sym typeface="微軟正黑體"/>
              </a:defRPr>
            </a:pPr>
            <a:r>
              <a:rPr smtClean="0"/>
              <a:t>到目前为止，</a:t>
            </a:r>
            <a:r>
              <a:rPr lang="zh-TW" altLang="en-US" b="1" smtClean="0">
                <a:solidFill>
                  <a:srgbClr val="C00000"/>
                </a:solidFill>
              </a:rPr>
              <a:t>云南</a:t>
            </a:r>
            <a:r>
              <a:rPr b="1" smtClean="0">
                <a:solidFill>
                  <a:srgbClr val="C00000"/>
                </a:solidFill>
              </a:rPr>
              <a:t>省</a:t>
            </a:r>
            <a:r>
              <a:rPr smtClean="0"/>
              <a:t>有</a:t>
            </a:r>
            <a:r>
              <a:rPr lang="en-US" sz="2400" b="1">
                <a:solidFill>
                  <a:srgbClr val="C00000"/>
                </a:solidFill>
                <a:latin typeface="微軟正黑體"/>
                <a:ea typeface="微軟正黑體"/>
                <a:cs typeface="微軟正黑體"/>
              </a:rPr>
              <a:t>1635</a:t>
            </a:r>
            <a:r>
              <a:rPr sz="2400" b="1" smtClean="0">
                <a:solidFill>
                  <a:srgbClr val="C00000"/>
                </a:solidFill>
                <a:latin typeface="微軟正黑體"/>
                <a:ea typeface="微軟正黑體"/>
                <a:cs typeface="微軟正黑體"/>
              </a:rPr>
              <a:t>人</a:t>
            </a:r>
            <a:r>
              <a:rPr smtClean="0"/>
              <a:t>的公检法司、</a:t>
            </a:r>
            <a:r>
              <a:rPr/>
              <a:t>教育界</a:t>
            </a:r>
            <a:r>
              <a:rPr smtClean="0"/>
              <a:t>、媒体界等</a:t>
            </a:r>
            <a:endParaRPr lang="en-US" dirty="0" smtClean="0"/>
          </a:p>
          <a:p>
            <a:pPr>
              <a:defRPr sz="2400">
                <a:latin typeface="微軟正黑體"/>
                <a:ea typeface="微軟正黑體"/>
                <a:cs typeface="微軟正黑體"/>
                <a:sym typeface="微軟正黑體"/>
              </a:defRPr>
            </a:pPr>
            <a:r>
              <a:rPr smtClean="0"/>
              <a:t>人员因迫害法轮功学员，被海外组织“追查国际”立案追查</a:t>
            </a:r>
            <a:endParaRPr dirty="0"/>
          </a:p>
        </p:txBody>
      </p:sp>
      <p:grpSp>
        <p:nvGrpSpPr>
          <p:cNvPr id="257" name="矩形 7"/>
          <p:cNvGrpSpPr/>
          <p:nvPr/>
        </p:nvGrpSpPr>
        <p:grpSpPr>
          <a:xfrm>
            <a:off x="-2" y="2062"/>
            <a:ext cx="9130602" cy="762644"/>
            <a:chOff x="-1" y="-1"/>
            <a:chExt cx="9130600" cy="762642"/>
          </a:xfrm>
        </p:grpSpPr>
        <p:sp>
          <p:nvSpPr>
            <p:cNvPr id="255" name="矩形"/>
            <p:cNvSpPr/>
            <p:nvPr/>
          </p:nvSpPr>
          <p:spPr>
            <a:xfrm>
              <a:off x="-1" y="-1"/>
              <a:ext cx="9130600" cy="76264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56" name="7-2. 周口市"/>
            <p:cNvSpPr txBox="1"/>
            <p:nvPr/>
          </p:nvSpPr>
          <p:spPr>
            <a:xfrm>
              <a:off x="-1" y="88935"/>
              <a:ext cx="9130600" cy="5847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smtClean="0"/>
                <a:t>8</a:t>
              </a:r>
              <a:r>
                <a:rPr dirty="0" smtClean="0"/>
                <a:t>-2</a:t>
              </a:r>
              <a:r>
                <a:rPr dirty="0"/>
                <a:t>. </a:t>
              </a:r>
              <a:r>
                <a:rPr lang="zh-TW" altLang="en-US" dirty="0" smtClean="0"/>
                <a:t>昭通</a:t>
              </a:r>
              <a:r>
                <a:rPr dirty="0" smtClean="0"/>
                <a:t>市</a:t>
              </a:r>
              <a:endParaRPr dirty="0"/>
            </a:p>
          </p:txBody>
        </p:sp>
      </p:grpSp>
      <p:grpSp>
        <p:nvGrpSpPr>
          <p:cNvPr id="260" name="矩形 8"/>
          <p:cNvGrpSpPr/>
          <p:nvPr/>
        </p:nvGrpSpPr>
        <p:grpSpPr>
          <a:xfrm>
            <a:off x="7308304" y="29441"/>
            <a:ext cx="1691164" cy="707884"/>
            <a:chOff x="0" y="47378"/>
            <a:chExt cx="1691163" cy="707883"/>
          </a:xfrm>
        </p:grpSpPr>
        <p:sp>
          <p:nvSpPr>
            <p:cNvPr id="258" name="矩形"/>
            <p:cNvSpPr/>
            <p:nvPr/>
          </p:nvSpPr>
          <p:spPr>
            <a:xfrm>
              <a:off x="0" y="59042"/>
              <a:ext cx="1691163" cy="684556"/>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59" name="追查3"/>
            <p:cNvSpPr txBox="1"/>
            <p:nvPr/>
          </p:nvSpPr>
          <p:spPr>
            <a:xfrm>
              <a:off x="0" y="47378"/>
              <a:ext cx="1691163"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solidFill>
                    <a:srgbClr val="0070C0"/>
                  </a:solidFill>
                  <a:latin typeface="微軟正黑體"/>
                  <a:ea typeface="微軟正黑體"/>
                  <a:cs typeface="微軟正黑體"/>
                  <a:sym typeface="微軟正黑體"/>
                </a:defRPr>
              </a:pPr>
              <a:r>
                <a:rPr dirty="0" smtClean="0"/>
                <a:t>追查</a:t>
              </a:r>
              <a:r>
                <a:rPr lang="en-US" dirty="0" smtClean="0"/>
                <a:t>2</a:t>
              </a:r>
              <a:endParaRPr dirty="0"/>
            </a:p>
          </p:txBody>
        </p:sp>
      </p:grpSp>
    </p:spTree>
    <p:extLst>
      <p:ext uri="{BB962C8B-B14F-4D97-AF65-F5344CB8AC3E}">
        <p14:creationId xmlns:p14="http://schemas.microsoft.com/office/powerpoint/2010/main" val="2016115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8</a:t>
              </a:r>
              <a:r>
                <a:rPr lang="en-US" dirty="0" smtClean="0"/>
                <a:t>-3</a:t>
              </a:r>
              <a:r>
                <a:rPr dirty="0" smtClean="0"/>
                <a:t>. </a:t>
              </a:r>
              <a:r>
                <a:rPr lang="zh-TW" altLang="en-US" dirty="0" smtClean="0"/>
                <a:t>昭通</a:t>
              </a:r>
              <a:r>
                <a:rPr dirty="0" smtClean="0"/>
                <a:t>市</a:t>
              </a:r>
              <a:endParaRPr dirty="0"/>
            </a:p>
          </p:txBody>
        </p:sp>
      </p:grpSp>
      <p:grpSp>
        <p:nvGrpSpPr>
          <p:cNvPr id="273" name="矩形 6"/>
          <p:cNvGrpSpPr/>
          <p:nvPr/>
        </p:nvGrpSpPr>
        <p:grpSpPr>
          <a:xfrm>
            <a:off x="7164288" y="70526"/>
            <a:ext cx="1847944"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0" y="47378"/>
              <a:ext cx="1631919"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惡</a:t>
              </a:r>
              <a:r>
                <a:rPr lang="zh-TW" altLang="en-US" dirty="0" smtClean="0"/>
                <a:t>報</a:t>
              </a:r>
              <a:r>
                <a:rPr lang="en-US" altLang="zh-TW" dirty="0" smtClean="0"/>
                <a:t>2</a:t>
              </a:r>
              <a:endParaRPr dirty="0"/>
            </a:p>
          </p:txBody>
        </p:sp>
      </p:grpSp>
      <p:sp>
        <p:nvSpPr>
          <p:cNvPr id="2" name="Rectangle 1"/>
          <p:cNvSpPr/>
          <p:nvPr/>
        </p:nvSpPr>
        <p:spPr>
          <a:xfrm>
            <a:off x="96353" y="1054492"/>
            <a:ext cx="8904728" cy="1600438"/>
          </a:xfrm>
          <a:prstGeom prst="rect">
            <a:avLst/>
          </a:prstGeom>
          <a:ln w="6350"/>
        </p:spPr>
        <p:style>
          <a:lnRef idx="2">
            <a:schemeClr val="dk1"/>
          </a:lnRef>
          <a:fillRef idx="1">
            <a:schemeClr val="lt1"/>
          </a:fillRef>
          <a:effectRef idx="0">
            <a:schemeClr val="dk1"/>
          </a:effectRef>
          <a:fontRef idx="minor">
            <a:schemeClr val="dk1"/>
          </a:fontRef>
        </p:style>
        <p:txBody>
          <a:bodyPr wrap="square">
            <a:spAutoFit/>
          </a:bodyPr>
          <a:lstStyle/>
          <a:p>
            <a:r>
              <a:rPr lang="zh-TW" altLang="en-US" sz="1900" b="1" smtClean="0">
                <a:solidFill>
                  <a:srgbClr val="0000FF"/>
                </a:solidFill>
                <a:latin typeface="Microsoft JhengHei" charset="-120"/>
                <a:ea typeface="Microsoft JhengHei" charset="-120"/>
                <a:cs typeface="Microsoft JhengHei" charset="-120"/>
              </a:rPr>
              <a:t>前云南省政府参事、省文化厅厅长，</a:t>
            </a:r>
            <a:r>
              <a:rPr lang="zh-TW" altLang="en-US" sz="1900" b="1" smtClean="0">
                <a:solidFill>
                  <a:srgbClr val="00B050"/>
                </a:solidFill>
                <a:latin typeface="Microsoft JhengHei" charset="-120"/>
                <a:ea typeface="Microsoft JhengHei" charset="-120"/>
                <a:cs typeface="Microsoft JhengHei" charset="-120"/>
              </a:rPr>
              <a:t>黄俊</a:t>
            </a:r>
            <a:r>
              <a:rPr lang="zh-TW" altLang="en-US" sz="1900" b="1" smtClean="0">
                <a:solidFill>
                  <a:srgbClr val="0000FF"/>
                </a:solidFill>
                <a:latin typeface="Microsoft JhengHei" charset="-120"/>
                <a:ea typeface="Microsoft JhengHei" charset="-120"/>
                <a:cs typeface="Microsoft JhengHei" charset="-120"/>
              </a:rPr>
              <a:t>，</a:t>
            </a:r>
            <a:r>
              <a:rPr lang="zh-TW" altLang="en-US" sz="1900" b="1" smtClean="0">
                <a:solidFill>
                  <a:srgbClr val="C00000"/>
                </a:solidFill>
                <a:latin typeface="Microsoft JhengHei" charset="-120"/>
                <a:ea typeface="Microsoft JhengHei" charset="-120"/>
                <a:cs typeface="Microsoft JhengHei" charset="-120"/>
              </a:rPr>
              <a:t>被立案调查</a:t>
            </a:r>
            <a:r>
              <a:rPr lang="en-US" altLang="zh-TW" smtClean="0">
                <a:solidFill>
                  <a:schemeClr val="tx1"/>
                </a:solidFill>
                <a:latin typeface="Microsoft JhengHei" charset="-120"/>
                <a:ea typeface="Microsoft JhengHei" charset="-120"/>
                <a:cs typeface="Microsoft JhengHei" charset="-120"/>
              </a:rPr>
              <a:t>【</a:t>
            </a:r>
            <a:r>
              <a:rPr lang="zh-TW" altLang="en-US" smtClean="0">
                <a:solidFill>
                  <a:schemeClr val="tx1"/>
                </a:solidFill>
                <a:latin typeface="Microsoft JhengHei" charset="-120"/>
                <a:ea typeface="Microsoft JhengHei" charset="-120"/>
                <a:cs typeface="Microsoft JhengHei" charset="-120"/>
              </a:rPr>
              <a:t>明慧网</a:t>
            </a:r>
            <a:r>
              <a:rPr lang="zh-TW" altLang="zh-TW" smtClean="0">
                <a:solidFill>
                  <a:schemeClr val="tx1"/>
                </a:solidFill>
                <a:latin typeface="Microsoft JhengHei" charset="-120"/>
                <a:ea typeface="Microsoft JhengHei" charset="-120"/>
                <a:cs typeface="Microsoft JhengHei" charset="-120"/>
              </a:rPr>
              <a:t>2</a:t>
            </a:r>
            <a:r>
              <a:rPr lang="en-US" altLang="zh-TW" smtClean="0">
                <a:solidFill>
                  <a:schemeClr val="tx1"/>
                </a:solidFill>
                <a:latin typeface="Microsoft JhengHei" charset="-120"/>
                <a:ea typeface="Microsoft JhengHei" charset="-120"/>
                <a:cs typeface="Microsoft JhengHei" charset="-120"/>
              </a:rPr>
              <a:t>017</a:t>
            </a:r>
            <a:r>
              <a:rPr lang="zh-TW" altLang="en-US" dirty="0" smtClean="0">
                <a:solidFill>
                  <a:schemeClr val="tx1"/>
                </a:solidFill>
                <a:latin typeface="Microsoft JhengHei" charset="-120"/>
                <a:ea typeface="Microsoft JhengHei" charset="-120"/>
                <a:cs typeface="Microsoft JhengHei" charset="-120"/>
              </a:rPr>
              <a:t>年</a:t>
            </a:r>
            <a:r>
              <a:rPr lang="en-US" altLang="zh-TW" dirty="0" smtClean="0">
                <a:solidFill>
                  <a:schemeClr val="tx1"/>
                </a:solidFill>
                <a:latin typeface="Microsoft JhengHei" charset="-120"/>
                <a:ea typeface="Microsoft JhengHei" charset="-120"/>
                <a:cs typeface="Microsoft JhengHei" charset="-120"/>
              </a:rPr>
              <a:t>12</a:t>
            </a:r>
            <a:r>
              <a:rPr lang="zh-TW" altLang="en-US" dirty="0" smtClean="0">
                <a:solidFill>
                  <a:schemeClr val="tx1"/>
                </a:solidFill>
                <a:latin typeface="Microsoft JhengHei" charset="-120"/>
                <a:ea typeface="Microsoft JhengHei" charset="-120"/>
                <a:cs typeface="Microsoft JhengHei" charset="-120"/>
              </a:rPr>
              <a:t>月</a:t>
            </a:r>
            <a:r>
              <a:rPr lang="en-US" altLang="zh-TW" dirty="0" smtClean="0">
                <a:solidFill>
                  <a:schemeClr val="tx1"/>
                </a:solidFill>
                <a:latin typeface="Microsoft JhengHei" charset="-120"/>
                <a:ea typeface="Microsoft JhengHei" charset="-120"/>
                <a:cs typeface="Microsoft JhengHei" charset="-120"/>
              </a:rPr>
              <a:t>23</a:t>
            </a:r>
            <a:r>
              <a:rPr lang="zh-TW" altLang="en-US" dirty="0" smtClean="0">
                <a:solidFill>
                  <a:schemeClr val="tx1"/>
                </a:solidFill>
                <a:latin typeface="Microsoft JhengHei" charset="-120"/>
                <a:ea typeface="Microsoft JhengHei" charset="-120"/>
                <a:cs typeface="Microsoft JhengHei" charset="-120"/>
              </a:rPr>
              <a:t>日</a:t>
            </a:r>
            <a:r>
              <a:rPr lang="en-US" altLang="zh-TW" dirty="0" smtClean="0">
                <a:solidFill>
                  <a:schemeClr val="tx1"/>
                </a:solidFill>
                <a:latin typeface="Microsoft JhengHei" charset="-120"/>
                <a:ea typeface="Microsoft JhengHei" charset="-120"/>
                <a:cs typeface="Microsoft JhengHei" charset="-120"/>
              </a:rPr>
              <a:t>】</a:t>
            </a:r>
          </a:p>
          <a:p>
            <a:endParaRPr lang="en-US" altLang="zh-TW" sz="1900" b="1" dirty="0" smtClean="0">
              <a:solidFill>
                <a:srgbClr val="660066"/>
              </a:solidFill>
              <a:latin typeface="Microsoft JhengHei" charset="-120"/>
              <a:ea typeface="Microsoft JhengHei" charset="-120"/>
              <a:cs typeface="Microsoft JhengHei" charset="-120"/>
            </a:endParaRPr>
          </a:p>
          <a:p>
            <a:r>
              <a:rPr lang="en-US" altLang="zh-TW" sz="1900" b="1" dirty="0" smtClean="0">
                <a:solidFill>
                  <a:srgbClr val="660066"/>
                </a:solidFill>
                <a:latin typeface="Microsoft JhengHei" charset="-120"/>
                <a:ea typeface="Microsoft JhengHei" charset="-120"/>
                <a:cs typeface="Microsoft JhengHei" charset="-120"/>
              </a:rPr>
              <a:t>2017</a:t>
            </a:r>
            <a:r>
              <a:rPr lang="zh-TW" altLang="en-US" sz="2000" dirty="0" smtClean="0">
                <a:solidFill>
                  <a:srgbClr val="343434"/>
                </a:solidFill>
                <a:latin typeface="Microsoft JhengHei" charset="-120"/>
                <a:ea typeface="Microsoft JhengHei" charset="-120"/>
                <a:cs typeface="Microsoft JhengHei" charset="-120"/>
              </a:rPr>
              <a:t>年</a:t>
            </a:r>
            <a:r>
              <a:rPr lang="en-US" altLang="zh-TW" sz="2000" dirty="0" smtClean="0">
                <a:solidFill>
                  <a:srgbClr val="343434"/>
                </a:solidFill>
                <a:latin typeface="Microsoft JhengHei" charset="-120"/>
                <a:ea typeface="Microsoft JhengHei" charset="-120"/>
                <a:cs typeface="Microsoft JhengHei" charset="-120"/>
              </a:rPr>
              <a:t>12</a:t>
            </a:r>
            <a:r>
              <a:rPr lang="zh-TW" altLang="en-US" sz="2000" dirty="0" smtClean="0">
                <a:solidFill>
                  <a:srgbClr val="343434"/>
                </a:solidFill>
                <a:latin typeface="Microsoft JhengHei" charset="-120"/>
                <a:ea typeface="Microsoft JhengHei" charset="-120"/>
                <a:cs typeface="Microsoft JhengHei" charset="-120"/>
              </a:rPr>
              <a:t>月</a:t>
            </a:r>
            <a:r>
              <a:rPr lang="en-US" altLang="zh-TW" sz="2000" smtClean="0">
                <a:solidFill>
                  <a:srgbClr val="343434"/>
                </a:solidFill>
                <a:latin typeface="Microsoft JhengHei" charset="-120"/>
                <a:ea typeface="Microsoft JhengHei" charset="-120"/>
                <a:cs typeface="Microsoft JhengHei" charset="-120"/>
              </a:rPr>
              <a:t>15</a:t>
            </a:r>
            <a:r>
              <a:rPr lang="zh-TW" altLang="en-US" sz="2000" smtClean="0">
                <a:solidFill>
                  <a:srgbClr val="343434"/>
                </a:solidFill>
                <a:latin typeface="Microsoft JhengHei" charset="-120"/>
                <a:ea typeface="Microsoft JhengHei" charset="-120"/>
                <a:cs typeface="Microsoft JhengHei" charset="-120"/>
              </a:rPr>
              <a:t>日，云南省政府参事，省文化厅厅长</a:t>
            </a:r>
            <a:r>
              <a:rPr lang="zh-TW" altLang="en-US" sz="2000" b="1" smtClean="0">
                <a:solidFill>
                  <a:srgbClr val="00B050"/>
                </a:solidFill>
                <a:latin typeface="Microsoft JhengHei" charset="-120"/>
                <a:ea typeface="Microsoft JhengHei" charset="-120"/>
                <a:cs typeface="Microsoft JhengHei" charset="-120"/>
              </a:rPr>
              <a:t>黄俊</a:t>
            </a:r>
            <a:r>
              <a:rPr lang="zh-TW" altLang="en-US" sz="2000" smtClean="0">
                <a:solidFill>
                  <a:srgbClr val="343434"/>
                </a:solidFill>
                <a:latin typeface="Microsoft JhengHei" charset="-120"/>
                <a:ea typeface="Microsoft JhengHei" charset="-120"/>
                <a:cs typeface="Microsoft JhengHei" charset="-120"/>
              </a:rPr>
              <a:t>被</a:t>
            </a:r>
            <a:r>
              <a:rPr lang="zh-TW" altLang="en-US" sz="2000" b="1" smtClean="0">
                <a:solidFill>
                  <a:srgbClr val="FF0000"/>
                </a:solidFill>
                <a:latin typeface="Microsoft JhengHei" charset="-120"/>
                <a:ea typeface="Microsoft JhengHei" charset="-120"/>
                <a:cs typeface="Microsoft JhengHei" charset="-120"/>
              </a:rPr>
              <a:t>立案调查</a:t>
            </a:r>
            <a:r>
              <a:rPr lang="zh-TW" altLang="en-US" sz="2000" smtClean="0">
                <a:solidFill>
                  <a:srgbClr val="343434"/>
                </a:solidFill>
                <a:latin typeface="Microsoft JhengHei" charset="-120"/>
                <a:ea typeface="Microsoft JhengHei" charset="-120"/>
                <a:cs typeface="Microsoft JhengHei" charset="-120"/>
              </a:rPr>
              <a:t>。黄俊二</a:t>
            </a:r>
            <a:r>
              <a:rPr lang="en-US" altLang="zh-TW" sz="2000" dirty="0" smtClean="0">
                <a:solidFill>
                  <a:srgbClr val="343434"/>
                </a:solidFill>
                <a:latin typeface="Microsoft JhengHei" charset="-120"/>
                <a:ea typeface="Microsoft JhengHei" charset="-120"/>
                <a:cs typeface="Microsoft JhengHei" charset="-120"/>
              </a:rPr>
              <a:t>2005</a:t>
            </a:r>
            <a:r>
              <a:rPr lang="zh-TW" altLang="en-US" sz="2000" smtClean="0">
                <a:solidFill>
                  <a:srgbClr val="343434"/>
                </a:solidFill>
                <a:latin typeface="Microsoft JhengHei" charset="-120"/>
                <a:ea typeface="Microsoft JhengHei" charset="-120"/>
                <a:cs typeface="Microsoft JhengHei" charset="-120"/>
              </a:rPr>
              <a:t>年任云南省省委宣传部副部长；</a:t>
            </a:r>
            <a:r>
              <a:rPr lang="en-US" altLang="zh-TW" sz="2000" dirty="0" smtClean="0">
                <a:solidFill>
                  <a:srgbClr val="343434"/>
                </a:solidFill>
                <a:latin typeface="Microsoft JhengHei" charset="-120"/>
                <a:ea typeface="Microsoft JhengHei" charset="-120"/>
                <a:cs typeface="Microsoft JhengHei" charset="-120"/>
              </a:rPr>
              <a:t>2007</a:t>
            </a:r>
            <a:r>
              <a:rPr lang="zh-TW" altLang="en-US" sz="2000" dirty="0" smtClean="0">
                <a:solidFill>
                  <a:srgbClr val="343434"/>
                </a:solidFill>
                <a:latin typeface="Microsoft JhengHei" charset="-120"/>
                <a:ea typeface="Microsoft JhengHei" charset="-120"/>
                <a:cs typeface="Microsoft JhengHei" charset="-120"/>
              </a:rPr>
              <a:t>年至</a:t>
            </a:r>
            <a:r>
              <a:rPr lang="en-US" altLang="zh-TW" sz="2000" dirty="0" smtClean="0">
                <a:solidFill>
                  <a:srgbClr val="343434"/>
                </a:solidFill>
                <a:latin typeface="Microsoft JhengHei" charset="-120"/>
                <a:ea typeface="Microsoft JhengHei" charset="-120"/>
                <a:cs typeface="Microsoft JhengHei" charset="-120"/>
              </a:rPr>
              <a:t>2015</a:t>
            </a:r>
            <a:r>
              <a:rPr lang="zh-TW" altLang="en-US" sz="2000" dirty="0" smtClean="0">
                <a:solidFill>
                  <a:srgbClr val="343434"/>
                </a:solidFill>
                <a:latin typeface="Microsoft JhengHei" charset="-120"/>
                <a:ea typeface="Microsoft JhengHei" charset="-120"/>
                <a:cs typeface="Microsoft JhengHei" charset="-120"/>
              </a:rPr>
              <a:t>年</a:t>
            </a:r>
            <a:r>
              <a:rPr lang="en-US" altLang="zh-TW" sz="2000" smtClean="0">
                <a:solidFill>
                  <a:srgbClr val="343434"/>
                </a:solidFill>
                <a:latin typeface="Microsoft JhengHei" charset="-120"/>
                <a:ea typeface="Microsoft JhengHei" charset="-120"/>
                <a:cs typeface="Microsoft JhengHei" charset="-120"/>
              </a:rPr>
              <a:t>5</a:t>
            </a:r>
            <a:r>
              <a:rPr lang="zh-TW" altLang="en-US" sz="2000" smtClean="0">
                <a:solidFill>
                  <a:srgbClr val="343434"/>
                </a:solidFill>
                <a:latin typeface="Microsoft JhengHei" charset="-120"/>
                <a:ea typeface="Microsoft JhengHei" charset="-120"/>
                <a:cs typeface="Microsoft JhengHei" charset="-120"/>
              </a:rPr>
              <a:t>月任云南省政府参事，省文化厅厅长。黄俊是云南省政府利用文宣系统</a:t>
            </a:r>
            <a:r>
              <a:rPr lang="zh-TW" altLang="en-US" sz="2000" b="1" smtClean="0">
                <a:solidFill>
                  <a:srgbClr val="FF0000"/>
                </a:solidFill>
                <a:latin typeface="Microsoft JhengHei" charset="-120"/>
                <a:ea typeface="Microsoft JhengHei" charset="-120"/>
                <a:cs typeface="Microsoft JhengHei" charset="-120"/>
              </a:rPr>
              <a:t>迫害法轮功的负责人</a:t>
            </a:r>
            <a:r>
              <a:rPr lang="zh-TW" altLang="en-US" sz="2000" smtClean="0">
                <a:solidFill>
                  <a:srgbClr val="343434"/>
                </a:solidFill>
                <a:latin typeface="Microsoft JhengHei" charset="-120"/>
                <a:ea typeface="Microsoft JhengHei" charset="-120"/>
                <a:cs typeface="Microsoft JhengHei" charset="-120"/>
              </a:rPr>
              <a:t>。</a:t>
            </a:r>
            <a:endParaRPr lang="zh-TW" altLang="en-US" sz="2000" dirty="0">
              <a:latin typeface="Microsoft JhengHei" charset="-120"/>
              <a:ea typeface="Microsoft JhengHei" charset="-120"/>
              <a:cs typeface="Microsoft JhengHei" charset="-120"/>
            </a:endParaRPr>
          </a:p>
        </p:txBody>
      </p:sp>
      <p:sp>
        <p:nvSpPr>
          <p:cNvPr id="12" name="Rectangle 11"/>
          <p:cNvSpPr/>
          <p:nvPr/>
        </p:nvSpPr>
        <p:spPr>
          <a:xfrm>
            <a:off x="96353" y="2964174"/>
            <a:ext cx="8904728" cy="3139321"/>
          </a:xfrm>
          <a:prstGeom prst="rect">
            <a:avLst/>
          </a:prstGeom>
          <a:ln w="6350"/>
        </p:spPr>
        <p:style>
          <a:lnRef idx="2">
            <a:schemeClr val="dk1"/>
          </a:lnRef>
          <a:fillRef idx="1">
            <a:schemeClr val="lt1"/>
          </a:fillRef>
          <a:effectRef idx="0">
            <a:schemeClr val="dk1"/>
          </a:effectRef>
          <a:fontRef idx="minor">
            <a:schemeClr val="dk1"/>
          </a:fontRef>
        </p:style>
        <p:txBody>
          <a:bodyPr wrap="square">
            <a:spAutoFit/>
          </a:bodyPr>
          <a:lstStyle/>
          <a:p>
            <a:r>
              <a:rPr lang="zh-TW" altLang="en-US" sz="1900" b="1" smtClean="0">
                <a:solidFill>
                  <a:srgbClr val="0000FF"/>
                </a:solidFill>
                <a:latin typeface="Microsoft JhengHei" charset="-120"/>
                <a:ea typeface="Microsoft JhengHei" charset="-120"/>
                <a:cs typeface="Microsoft JhengHei" charset="-120"/>
              </a:rPr>
              <a:t>云南大理州宣传部长、大理州副州长，</a:t>
            </a:r>
            <a:r>
              <a:rPr lang="zh-TW" altLang="en-US" sz="1900" b="1" smtClean="0">
                <a:solidFill>
                  <a:srgbClr val="00B050"/>
                </a:solidFill>
                <a:latin typeface="Microsoft JhengHei" charset="-120"/>
                <a:ea typeface="Microsoft JhengHei" charset="-120"/>
                <a:cs typeface="Microsoft JhengHei" charset="-120"/>
              </a:rPr>
              <a:t>黄永华</a:t>
            </a:r>
            <a:r>
              <a:rPr lang="zh-TW" altLang="en-US" sz="1900" b="1" smtClean="0">
                <a:solidFill>
                  <a:srgbClr val="0000FF"/>
                </a:solidFill>
                <a:latin typeface="Microsoft JhengHei" charset="-120"/>
                <a:ea typeface="Microsoft JhengHei" charset="-120"/>
                <a:cs typeface="Microsoft JhengHei" charset="-120"/>
              </a:rPr>
              <a:t>，</a:t>
            </a:r>
            <a:r>
              <a:rPr lang="zh-TW" altLang="en-US" sz="1900" b="1" dirty="0" smtClean="0">
                <a:solidFill>
                  <a:srgbClr val="C00000"/>
                </a:solidFill>
                <a:latin typeface="Microsoft JhengHei" charset="-120"/>
                <a:ea typeface="Microsoft JhengHei" charset="-120"/>
                <a:cs typeface="Microsoft JhengHei" charset="-120"/>
              </a:rPr>
              <a:t>被判</a:t>
            </a:r>
            <a:r>
              <a:rPr lang="en-US" altLang="zh-TW" sz="1900" b="1" dirty="0" smtClean="0">
                <a:solidFill>
                  <a:srgbClr val="C00000"/>
                </a:solidFill>
                <a:latin typeface="Microsoft JhengHei" charset="-120"/>
                <a:ea typeface="Microsoft JhengHei" charset="-120"/>
                <a:cs typeface="Microsoft JhengHei" charset="-120"/>
              </a:rPr>
              <a:t>10</a:t>
            </a:r>
            <a:r>
              <a:rPr lang="zh-TW" altLang="en-US" sz="1900" b="1" smtClean="0">
                <a:solidFill>
                  <a:srgbClr val="C00000"/>
                </a:solidFill>
                <a:latin typeface="Microsoft JhengHei" charset="-120"/>
                <a:ea typeface="Microsoft JhengHei" charset="-120"/>
                <a:cs typeface="Microsoft JhengHei" charset="-120"/>
              </a:rPr>
              <a:t>年</a:t>
            </a:r>
            <a:r>
              <a:rPr lang="en-US" altLang="zh-TW" sz="1900" b="1" smtClean="0">
                <a:solidFill>
                  <a:srgbClr val="C00000"/>
                </a:solidFill>
                <a:latin typeface="Microsoft JhengHei" charset="-120"/>
                <a:ea typeface="Microsoft JhengHei" charset="-120"/>
                <a:cs typeface="Microsoft JhengHei" charset="-120"/>
              </a:rPr>
              <a:t> </a:t>
            </a:r>
            <a:r>
              <a:rPr lang="en-US" altLang="zh-TW" sz="1600" smtClean="0">
                <a:solidFill>
                  <a:schemeClr val="tx1"/>
                </a:solidFill>
                <a:latin typeface="Microsoft JhengHei" charset="-120"/>
                <a:ea typeface="Microsoft JhengHei" charset="-120"/>
                <a:cs typeface="Microsoft JhengHei" charset="-120"/>
              </a:rPr>
              <a:t>【</a:t>
            </a:r>
            <a:r>
              <a:rPr lang="zh-TW" altLang="en-US" sz="1600" smtClean="0">
                <a:solidFill>
                  <a:schemeClr val="tx1"/>
                </a:solidFill>
                <a:latin typeface="Microsoft JhengHei" charset="-120"/>
                <a:ea typeface="Microsoft JhengHei" charset="-120"/>
                <a:cs typeface="Microsoft JhengHei" charset="-120"/>
              </a:rPr>
              <a:t>明慧网</a:t>
            </a:r>
            <a:r>
              <a:rPr lang="zh-TW" altLang="zh-TW" sz="1600" smtClean="0">
                <a:solidFill>
                  <a:schemeClr val="tx1"/>
                </a:solidFill>
                <a:latin typeface="Microsoft JhengHei" charset="-120"/>
                <a:ea typeface="Microsoft JhengHei" charset="-120"/>
                <a:cs typeface="Microsoft JhengHei" charset="-120"/>
              </a:rPr>
              <a:t>2</a:t>
            </a:r>
            <a:r>
              <a:rPr lang="en-US" altLang="zh-TW" sz="1600" smtClean="0">
                <a:solidFill>
                  <a:schemeClr val="tx1"/>
                </a:solidFill>
                <a:latin typeface="Microsoft JhengHei" charset="-120"/>
                <a:ea typeface="Microsoft JhengHei" charset="-120"/>
                <a:cs typeface="Microsoft JhengHei" charset="-120"/>
              </a:rPr>
              <a:t>017</a:t>
            </a:r>
            <a:r>
              <a:rPr lang="zh-TW" altLang="en-US" sz="1600" dirty="0">
                <a:solidFill>
                  <a:schemeClr val="tx1"/>
                </a:solidFill>
                <a:latin typeface="Microsoft JhengHei" charset="-120"/>
                <a:ea typeface="Microsoft JhengHei" charset="-120"/>
                <a:cs typeface="Microsoft JhengHei" charset="-120"/>
              </a:rPr>
              <a:t>年</a:t>
            </a:r>
            <a:r>
              <a:rPr lang="en-US" altLang="zh-TW" sz="1600" dirty="0">
                <a:solidFill>
                  <a:schemeClr val="tx1"/>
                </a:solidFill>
                <a:latin typeface="Microsoft JhengHei" charset="-120"/>
                <a:ea typeface="Microsoft JhengHei" charset="-120"/>
                <a:cs typeface="Microsoft JhengHei" charset="-120"/>
              </a:rPr>
              <a:t>12</a:t>
            </a:r>
            <a:r>
              <a:rPr lang="zh-TW" altLang="en-US" sz="1600" dirty="0">
                <a:solidFill>
                  <a:schemeClr val="tx1"/>
                </a:solidFill>
                <a:latin typeface="Microsoft JhengHei" charset="-120"/>
                <a:ea typeface="Microsoft JhengHei" charset="-120"/>
                <a:cs typeface="Microsoft JhengHei" charset="-120"/>
              </a:rPr>
              <a:t>月</a:t>
            </a:r>
            <a:r>
              <a:rPr lang="en-US" altLang="zh-TW" sz="1600" dirty="0">
                <a:solidFill>
                  <a:schemeClr val="tx1"/>
                </a:solidFill>
                <a:latin typeface="Microsoft JhengHei" charset="-120"/>
                <a:ea typeface="Microsoft JhengHei" charset="-120"/>
                <a:cs typeface="Microsoft JhengHei" charset="-120"/>
              </a:rPr>
              <a:t>23</a:t>
            </a:r>
            <a:r>
              <a:rPr lang="zh-TW" altLang="en-US" sz="1600" dirty="0">
                <a:solidFill>
                  <a:schemeClr val="tx1"/>
                </a:solidFill>
                <a:latin typeface="Microsoft JhengHei" charset="-120"/>
                <a:ea typeface="Microsoft JhengHei" charset="-120"/>
                <a:cs typeface="Microsoft JhengHei" charset="-120"/>
              </a:rPr>
              <a:t>日</a:t>
            </a:r>
            <a:r>
              <a:rPr lang="en-US" altLang="zh-TW" sz="1600" dirty="0">
                <a:solidFill>
                  <a:schemeClr val="tx1"/>
                </a:solidFill>
                <a:latin typeface="Microsoft JhengHei" charset="-120"/>
                <a:ea typeface="Microsoft JhengHei" charset="-120"/>
                <a:cs typeface="Microsoft JhengHei" charset="-120"/>
              </a:rPr>
              <a:t>】</a:t>
            </a:r>
          </a:p>
          <a:p>
            <a:endParaRPr lang="en-US" altLang="zh-TW" sz="1900" b="1" dirty="0" smtClean="0">
              <a:solidFill>
                <a:srgbClr val="660066"/>
              </a:solidFill>
              <a:latin typeface="Microsoft JhengHei" charset="-120"/>
              <a:ea typeface="Microsoft JhengHei" charset="-120"/>
              <a:cs typeface="Microsoft JhengHei" charset="-120"/>
            </a:endParaRPr>
          </a:p>
          <a:p>
            <a:r>
              <a:rPr lang="zh-TW" altLang="en-US" sz="2000" smtClean="0">
                <a:solidFill>
                  <a:srgbClr val="343434"/>
                </a:solidFill>
                <a:latin typeface="Microsoft JhengHei" charset="-120"/>
                <a:ea typeface="Microsoft JhengHei" charset="-120"/>
                <a:cs typeface="Microsoft JhengHei" charset="-120"/>
              </a:rPr>
              <a:t>原县委书记</a:t>
            </a:r>
            <a:r>
              <a:rPr lang="zh-TW" altLang="en-US" sz="2000" b="1" smtClean="0">
                <a:solidFill>
                  <a:srgbClr val="00B050"/>
                </a:solidFill>
                <a:latin typeface="Microsoft JhengHei" charset="-120"/>
                <a:ea typeface="Microsoft JhengHei" charset="-120"/>
                <a:cs typeface="Microsoft JhengHei" charset="-120"/>
              </a:rPr>
              <a:t>黄永华</a:t>
            </a:r>
            <a:r>
              <a:rPr lang="zh-TW" altLang="en-US" sz="2000" smtClean="0">
                <a:solidFill>
                  <a:srgbClr val="343434"/>
                </a:solidFill>
                <a:latin typeface="Microsoft JhengHei" charset="-120"/>
                <a:ea typeface="Microsoft JhengHei" charset="-120"/>
                <a:cs typeface="Microsoft JhengHei" charset="-120"/>
              </a:rPr>
              <a:t>因迫害法轮功「有功」，</a:t>
            </a:r>
            <a:r>
              <a:rPr lang="en-US" altLang="zh-TW" sz="2000" smtClean="0">
                <a:solidFill>
                  <a:srgbClr val="343434"/>
                </a:solidFill>
                <a:latin typeface="Microsoft JhengHei" charset="-120"/>
                <a:ea typeface="Microsoft JhengHei" charset="-120"/>
                <a:cs typeface="Microsoft JhengHei" charset="-120"/>
              </a:rPr>
              <a:t>2003</a:t>
            </a:r>
            <a:r>
              <a:rPr lang="zh-TW" altLang="en-US" sz="2000" smtClean="0">
                <a:solidFill>
                  <a:srgbClr val="343434"/>
                </a:solidFill>
                <a:latin typeface="Microsoft JhengHei" charset="-120"/>
                <a:ea typeface="Microsoft JhengHei" charset="-120"/>
                <a:cs typeface="Microsoft JhengHei" charset="-120"/>
              </a:rPr>
              <a:t>年开始被邪党升官，先后升官至云南省大理州</a:t>
            </a:r>
            <a:r>
              <a:rPr lang="zh-TW" altLang="en-US" sz="2000" b="1" smtClean="0">
                <a:solidFill>
                  <a:srgbClr val="FF0000"/>
                </a:solidFill>
                <a:latin typeface="Microsoft JhengHei" charset="-120"/>
                <a:ea typeface="Microsoft JhengHei" charset="-120"/>
                <a:cs typeface="Microsoft JhengHei" charset="-120"/>
              </a:rPr>
              <a:t>宣传部长</a:t>
            </a:r>
            <a:r>
              <a:rPr lang="zh-TW" altLang="en-US" sz="2000" smtClean="0">
                <a:solidFill>
                  <a:srgbClr val="343434"/>
                </a:solidFill>
                <a:latin typeface="Microsoft JhengHei" charset="-120"/>
                <a:ea typeface="Microsoft JhengHei" charset="-120"/>
                <a:cs typeface="Microsoft JhengHei" charset="-120"/>
              </a:rPr>
              <a:t>，大理州副州长。</a:t>
            </a:r>
            <a:r>
              <a:rPr lang="en-US" altLang="zh-TW" sz="2000" dirty="0" smtClean="0">
                <a:solidFill>
                  <a:srgbClr val="343434"/>
                </a:solidFill>
                <a:latin typeface="Microsoft JhengHei" charset="-120"/>
                <a:ea typeface="Microsoft JhengHei" charset="-120"/>
                <a:cs typeface="Microsoft JhengHei" charset="-120"/>
              </a:rPr>
              <a:t>2009</a:t>
            </a:r>
            <a:r>
              <a:rPr lang="zh-TW" altLang="en-US" sz="2000" smtClean="0">
                <a:solidFill>
                  <a:srgbClr val="343434"/>
                </a:solidFill>
                <a:latin typeface="Microsoft JhengHei" charset="-120"/>
                <a:ea typeface="Microsoft JhengHei" charset="-120"/>
                <a:cs typeface="Microsoft JhengHei" charset="-120"/>
              </a:rPr>
              <a:t>年，</a:t>
            </a:r>
            <a:r>
              <a:rPr lang="zh-TW" altLang="en-US" sz="2000" b="1" smtClean="0">
                <a:solidFill>
                  <a:srgbClr val="00B050"/>
                </a:solidFill>
                <a:latin typeface="Microsoft JhengHei" charset="-120"/>
                <a:ea typeface="Microsoft JhengHei" charset="-120"/>
                <a:cs typeface="Microsoft JhengHei" charset="-120"/>
              </a:rPr>
              <a:t>黄永华</a:t>
            </a:r>
            <a:r>
              <a:rPr lang="zh-TW" altLang="en-US" sz="2000" smtClean="0">
                <a:solidFill>
                  <a:srgbClr val="343434"/>
                </a:solidFill>
                <a:latin typeface="Microsoft JhengHei" charset="-120"/>
                <a:ea typeface="Microsoft JhengHei" charset="-120"/>
                <a:cs typeface="Microsoft JhengHei" charset="-120"/>
              </a:rPr>
              <a:t>因贪腐</a:t>
            </a:r>
            <a:r>
              <a:rPr lang="zh-TW" altLang="en-US" sz="2000" b="1" smtClean="0">
                <a:solidFill>
                  <a:srgbClr val="FF0000"/>
                </a:solidFill>
                <a:latin typeface="Microsoft JhengHei" charset="-120"/>
                <a:ea typeface="Microsoft JhengHei" charset="-120"/>
                <a:cs typeface="Microsoft JhengHei" charset="-120"/>
              </a:rPr>
              <a:t>被</a:t>
            </a:r>
            <a:r>
              <a:rPr lang="zh-TW" altLang="en-US" sz="2000" b="1" dirty="0" smtClean="0">
                <a:solidFill>
                  <a:srgbClr val="FF0000"/>
                </a:solidFill>
                <a:latin typeface="Microsoft JhengHei" charset="-120"/>
                <a:ea typeface="Microsoft JhengHei" charset="-120"/>
                <a:cs typeface="Microsoft JhengHei" charset="-120"/>
              </a:rPr>
              <a:t>判</a:t>
            </a:r>
            <a:r>
              <a:rPr lang="en-US" altLang="zh-TW" sz="2000" b="1" dirty="0" smtClean="0">
                <a:solidFill>
                  <a:srgbClr val="FF0000"/>
                </a:solidFill>
                <a:latin typeface="Microsoft JhengHei" charset="-120"/>
                <a:ea typeface="Microsoft JhengHei" charset="-120"/>
                <a:cs typeface="Microsoft JhengHei" charset="-120"/>
              </a:rPr>
              <a:t>10</a:t>
            </a:r>
            <a:r>
              <a:rPr lang="zh-TW" altLang="en-US" sz="2000" b="1" smtClean="0">
                <a:solidFill>
                  <a:srgbClr val="FF0000"/>
                </a:solidFill>
                <a:latin typeface="Microsoft JhengHei" charset="-120"/>
                <a:ea typeface="Microsoft JhengHei" charset="-120"/>
                <a:cs typeface="Microsoft JhengHei" charset="-120"/>
              </a:rPr>
              <a:t>年徒刑</a:t>
            </a:r>
            <a:r>
              <a:rPr lang="zh-TW" altLang="en-US" sz="2000" smtClean="0">
                <a:solidFill>
                  <a:srgbClr val="343434"/>
                </a:solidFill>
                <a:latin typeface="Microsoft JhengHei" charset="-120"/>
                <a:ea typeface="Microsoft JhengHei" charset="-120"/>
                <a:cs typeface="Microsoft JhengHei" charset="-120"/>
              </a:rPr>
              <a:t>，当地老百姓都说黄已患上</a:t>
            </a:r>
            <a:r>
              <a:rPr lang="zh-TW" altLang="en-US" sz="2000" b="1" smtClean="0">
                <a:solidFill>
                  <a:srgbClr val="FF0000"/>
                </a:solidFill>
                <a:latin typeface="Microsoft JhengHei" charset="-120"/>
                <a:ea typeface="Microsoft JhengHei" charset="-120"/>
                <a:cs typeface="Microsoft JhengHei" charset="-120"/>
              </a:rPr>
              <a:t>艾</a:t>
            </a:r>
            <a:r>
              <a:rPr lang="zh-TW" altLang="en-US" sz="2000" b="1" dirty="0">
                <a:solidFill>
                  <a:srgbClr val="FF0000"/>
                </a:solidFill>
                <a:latin typeface="Microsoft JhengHei" charset="-120"/>
                <a:ea typeface="Microsoft JhengHei" charset="-120"/>
                <a:cs typeface="Microsoft JhengHei" charset="-120"/>
              </a:rPr>
              <a:t>滋病</a:t>
            </a:r>
            <a:r>
              <a:rPr lang="zh-TW" altLang="en-US" sz="2000" dirty="0">
                <a:solidFill>
                  <a:srgbClr val="343434"/>
                </a:solidFill>
                <a:latin typeface="Microsoft JhengHei" charset="-120"/>
                <a:ea typeface="Microsoft JhengHei" charset="-120"/>
                <a:cs typeface="Microsoft JhengHei" charset="-120"/>
              </a:rPr>
              <a:t>。</a:t>
            </a:r>
          </a:p>
          <a:p>
            <a:r>
              <a:rPr lang="zh-TW" altLang="en-US" sz="2000" dirty="0">
                <a:solidFill>
                  <a:srgbClr val="343434"/>
                </a:solidFill>
                <a:latin typeface="Microsoft JhengHei" charset="-120"/>
                <a:ea typeface="Microsoft JhengHei" charset="-120"/>
                <a:cs typeface="Microsoft JhengHei" charset="-120"/>
              </a:rPr>
              <a:t> </a:t>
            </a:r>
          </a:p>
          <a:p>
            <a:r>
              <a:rPr lang="zh-TW" altLang="en-US" sz="2000" smtClean="0">
                <a:solidFill>
                  <a:srgbClr val="343434"/>
                </a:solidFill>
                <a:latin typeface="Microsoft JhengHei" charset="-120"/>
                <a:ea typeface="Microsoft JhengHei" charset="-120"/>
                <a:cs typeface="Microsoft JhengHei" charset="-120"/>
              </a:rPr>
              <a:t>黄永华贪财，更好色，当地老百姓甚至一些官员，私下都骂他是「黄毛驴」（专干烂事的好色之徒）。黄永华当年在迫害法轮功学员的会议上手握拳头，咬牙切齿的叫嚣：坚决拥护党中央的英明决策，把法轮功批倒批臭。黄大概连做梦都想不到，他那个「英明的党中央」现在把他弄得臭不可闻！</a:t>
            </a:r>
            <a:endParaRPr lang="zh-TW" altLang="en-US" sz="2000" dirty="0">
              <a:solidFill>
                <a:srgbClr val="343434"/>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671846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130603" cy="836718"/>
            <a:chOff x="-1" y="-2"/>
            <a:chExt cx="12985745" cy="1189997"/>
          </a:xfrm>
          <a:solidFill>
            <a:schemeClr val="accent2">
              <a:lumMod val="75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8</a:t>
              </a:r>
              <a:r>
                <a:rPr sz="3600" b="1" kern="0" dirty="0" smtClean="0"/>
                <a:t>-</a:t>
              </a:r>
              <a:r>
                <a:rPr lang="en-US" sz="3600" b="1" kern="0" dirty="0"/>
                <a:t>4</a:t>
              </a:r>
              <a:r>
                <a:rPr sz="3600" b="1" kern="0" dirty="0" smtClean="0"/>
                <a:t>. </a:t>
              </a:r>
              <a:r>
                <a:rPr lang="zh-TW" altLang="en-US" sz="3600" b="1" dirty="0" smtClean="0"/>
                <a:t>昭通</a:t>
              </a:r>
              <a:r>
                <a:rPr sz="3600" b="1" kern="0" dirty="0" smtClean="0"/>
                <a:t>市</a:t>
              </a:r>
              <a:endParaRPr sz="3600" b="1" kern="0" dirty="0"/>
            </a:p>
          </p:txBody>
        </p:sp>
      </p:grpSp>
      <p:sp>
        <p:nvSpPr>
          <p:cNvPr id="170" name="矩形"/>
          <p:cNvSpPr/>
          <p:nvPr/>
        </p:nvSpPr>
        <p:spPr>
          <a:xfrm>
            <a:off x="7236296"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善報</a:t>
            </a:r>
            <a:r>
              <a:rPr lang="en-US" altLang="ja-JP" sz="4000" b="1" kern="0" dirty="0" smtClean="0">
                <a:solidFill>
                  <a:srgbClr val="EF5FA7">
                    <a:hueOff val="-146070"/>
                    <a:satOff val="-10048"/>
                    <a:lumOff val="-30626"/>
                  </a:srgbClr>
                </a:solidFill>
              </a:rPr>
              <a:t>2</a:t>
            </a:r>
            <a:endParaRPr lang="en-US" altLang="ja-JP" sz="4000" b="1" kern="0" dirty="0">
              <a:solidFill>
                <a:srgbClr val="EF5FA7">
                  <a:hueOff val="-146070"/>
                  <a:satOff val="-10048"/>
                  <a:lumOff val="-30626"/>
                </a:srgbClr>
              </a:solidFill>
            </a:endParaRPr>
          </a:p>
        </p:txBody>
      </p:sp>
      <p:sp>
        <p:nvSpPr>
          <p:cNvPr id="2" name="Rectangle 1"/>
          <p:cNvSpPr/>
          <p:nvPr/>
        </p:nvSpPr>
        <p:spPr>
          <a:xfrm>
            <a:off x="107504" y="953423"/>
            <a:ext cx="8928992" cy="581697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smtClean="0">
                <a:solidFill>
                  <a:srgbClr val="0432FF"/>
                </a:solidFill>
                <a:latin typeface="Microsoft JhengHei" charset="-120"/>
                <a:ea typeface="Microsoft JhengHei" charset="-120"/>
                <a:cs typeface="Microsoft JhengHei" charset="-120"/>
              </a:rPr>
              <a:t>云南彝良县地震中　法轮大法救命的故事</a:t>
            </a:r>
            <a:r>
              <a:rPr lang="en-US" altLang="zh-TW" sz="2000" b="1" dirty="0" smtClean="0">
                <a:solidFill>
                  <a:srgbClr val="0432FF"/>
                </a:solidFill>
                <a:latin typeface="Microsoft JhengHei" charset="-120"/>
                <a:ea typeface="Microsoft JhengHei" charset="-120"/>
                <a:cs typeface="Microsoft JhengHei" charset="-120"/>
              </a:rPr>
              <a:t> </a:t>
            </a:r>
            <a:r>
              <a:rPr lang="en-US" altLang="zh-TW" sz="2000" dirty="0" smtClean="0">
                <a:solidFill>
                  <a:schemeClr val="tx1"/>
                </a:solidFill>
                <a:latin typeface="Microsoft JhengHei" charset="-120"/>
                <a:ea typeface="Microsoft JhengHei" charset="-120"/>
                <a:cs typeface="Microsoft JhengHei" charset="-120"/>
              </a:rPr>
              <a:t>【</a:t>
            </a:r>
            <a:r>
              <a:rPr lang="zh-TW" altLang="en-US" sz="2000" dirty="0" smtClean="0">
                <a:solidFill>
                  <a:schemeClr val="tx1"/>
                </a:solidFill>
                <a:latin typeface="Microsoft JhengHei" charset="-120"/>
                <a:ea typeface="Microsoft JhengHei" charset="-120"/>
                <a:cs typeface="Microsoft JhengHei" charset="-120"/>
              </a:rPr>
              <a:t>明慧网</a:t>
            </a:r>
            <a:r>
              <a:rPr lang="en-US" altLang="zh-TW" sz="2000" dirty="0" smtClean="0">
                <a:solidFill>
                  <a:schemeClr val="tx1"/>
                </a:solidFill>
                <a:latin typeface="Microsoft JhengHei" charset="-120"/>
                <a:ea typeface="Microsoft JhengHei" charset="-120"/>
                <a:cs typeface="Microsoft JhengHei" charset="-120"/>
              </a:rPr>
              <a:t>2012</a:t>
            </a:r>
            <a:r>
              <a:rPr lang="zh-TW" altLang="en-US" sz="2000" dirty="0" smtClean="0">
                <a:solidFill>
                  <a:schemeClr val="tx1"/>
                </a:solidFill>
                <a:latin typeface="Microsoft JhengHei" charset="-120"/>
                <a:ea typeface="Microsoft JhengHei" charset="-120"/>
                <a:cs typeface="Microsoft JhengHei" charset="-120"/>
              </a:rPr>
              <a:t>年</a:t>
            </a:r>
            <a:r>
              <a:rPr lang="en-US" altLang="zh-TW" sz="2000" dirty="0" smtClean="0">
                <a:solidFill>
                  <a:schemeClr val="tx1"/>
                </a:solidFill>
                <a:latin typeface="Microsoft JhengHei" charset="-120"/>
                <a:ea typeface="Microsoft JhengHei" charset="-120"/>
                <a:cs typeface="Microsoft JhengHei" charset="-120"/>
              </a:rPr>
              <a:t>11</a:t>
            </a:r>
            <a:r>
              <a:rPr lang="zh-TW" altLang="en-US" sz="2000" dirty="0" smtClean="0">
                <a:solidFill>
                  <a:schemeClr val="tx1"/>
                </a:solidFill>
                <a:latin typeface="Microsoft JhengHei" charset="-120"/>
                <a:ea typeface="Microsoft JhengHei" charset="-120"/>
                <a:cs typeface="Microsoft JhengHei" charset="-120"/>
              </a:rPr>
              <a:t>月</a:t>
            </a:r>
            <a:r>
              <a:rPr lang="zh-TW" altLang="zh-TW" sz="2000" dirty="0" smtClean="0">
                <a:solidFill>
                  <a:schemeClr val="tx1"/>
                </a:solidFill>
                <a:latin typeface="Microsoft JhengHei" charset="-120"/>
                <a:ea typeface="Microsoft JhengHei" charset="-120"/>
                <a:cs typeface="Microsoft JhengHei" charset="-120"/>
              </a:rPr>
              <a:t>1</a:t>
            </a:r>
            <a:r>
              <a:rPr lang="en-US" altLang="zh-TW" sz="2000" dirty="0">
                <a:solidFill>
                  <a:schemeClr val="tx1"/>
                </a:solidFill>
                <a:latin typeface="Microsoft JhengHei" charset="-120"/>
                <a:ea typeface="Microsoft JhengHei" charset="-120"/>
                <a:cs typeface="Microsoft JhengHei" charset="-120"/>
              </a:rPr>
              <a:t>7</a:t>
            </a:r>
            <a:r>
              <a:rPr lang="zh-TW" altLang="en-US" sz="2000" dirty="0" smtClean="0">
                <a:solidFill>
                  <a:schemeClr val="tx1"/>
                </a:solidFill>
                <a:latin typeface="Microsoft JhengHei" charset="-120"/>
                <a:ea typeface="Microsoft JhengHei" charset="-120"/>
                <a:cs typeface="Microsoft JhengHei" charset="-120"/>
              </a:rPr>
              <a:t>日</a:t>
            </a:r>
            <a:r>
              <a:rPr lang="en-US" altLang="zh-TW" sz="2000" dirty="0" smtClean="0">
                <a:solidFill>
                  <a:schemeClr val="tx1"/>
                </a:solidFill>
                <a:latin typeface="Microsoft JhengHei" charset="-120"/>
                <a:ea typeface="Microsoft JhengHei" charset="-120"/>
                <a:cs typeface="Microsoft JhengHei" charset="-120"/>
              </a:rPr>
              <a:t>】</a:t>
            </a:r>
            <a:endParaRPr lang="en-US" altLang="zh-TW" sz="2000" dirty="0">
              <a:solidFill>
                <a:srgbClr val="008000"/>
              </a:solidFill>
              <a:latin typeface="Microsoft JhengHei" charset="-120"/>
              <a:ea typeface="Microsoft JhengHei" charset="-120"/>
              <a:cs typeface="Microsoft JhengHei" charset="-120"/>
            </a:endParaRPr>
          </a:p>
          <a:p>
            <a:endParaRPr lang="en-US" altLang="zh-TW" sz="2200" b="1" dirty="0" smtClean="0">
              <a:solidFill>
                <a:srgbClr val="0070C0"/>
              </a:solidFill>
              <a:latin typeface="Microsoft JhengHei" charset="-120"/>
              <a:ea typeface="Microsoft JhengHei" charset="-120"/>
              <a:cs typeface="Microsoft JhengHei" charset="-120"/>
            </a:endParaRPr>
          </a:p>
          <a:p>
            <a:r>
              <a:rPr lang="en-US" altLang="zh-TW" sz="2200" dirty="0" smtClean="0">
                <a:latin typeface="Microsoft JhengHei" charset="-120"/>
                <a:ea typeface="Microsoft JhengHei" charset="-120"/>
                <a:cs typeface="Microsoft JhengHei" charset="-120"/>
              </a:rPr>
              <a:t>2012</a:t>
            </a:r>
            <a:r>
              <a:rPr lang="zh-TW" altLang="en-US" sz="2200" dirty="0" smtClean="0">
                <a:latin typeface="Microsoft JhengHei" charset="-120"/>
                <a:ea typeface="Microsoft JhengHei" charset="-120"/>
                <a:cs typeface="Microsoft JhengHei" charset="-120"/>
              </a:rPr>
              <a:t>年</a:t>
            </a:r>
            <a:r>
              <a:rPr lang="en-US" altLang="zh-TW" sz="2200" dirty="0">
                <a:latin typeface="Microsoft JhengHei" charset="-120"/>
                <a:ea typeface="Microsoft JhengHei" charset="-120"/>
                <a:cs typeface="Microsoft JhengHei" charset="-120"/>
              </a:rPr>
              <a:t>9</a:t>
            </a:r>
            <a:r>
              <a:rPr lang="zh-TW" altLang="en-US" sz="2200" dirty="0" smtClean="0">
                <a:latin typeface="Microsoft JhengHei" charset="-120"/>
                <a:ea typeface="Microsoft JhengHei" charset="-120"/>
                <a:cs typeface="Microsoft JhengHei" charset="-120"/>
              </a:rPr>
              <a:t>月</a:t>
            </a:r>
            <a:r>
              <a:rPr lang="en-US" altLang="zh-TW" sz="2200" dirty="0">
                <a:latin typeface="Microsoft JhengHei" charset="-120"/>
                <a:ea typeface="Microsoft JhengHei" charset="-120"/>
                <a:cs typeface="Microsoft JhengHei" charset="-120"/>
              </a:rPr>
              <a:t>7</a:t>
            </a:r>
            <a:r>
              <a:rPr lang="zh-TW" altLang="en-US" sz="2200" dirty="0" smtClean="0">
                <a:latin typeface="Microsoft JhengHei" charset="-120"/>
                <a:ea typeface="Microsoft JhengHei" charset="-120"/>
                <a:cs typeface="Microsoft JhengHei" charset="-120"/>
              </a:rPr>
              <a:t>日</a:t>
            </a:r>
            <a:r>
              <a:rPr lang="en-US" altLang="zh-TW" sz="2200" dirty="0" smtClean="0">
                <a:latin typeface="Microsoft JhengHei" charset="-120"/>
                <a:ea typeface="Microsoft JhengHei" charset="-120"/>
                <a:cs typeface="Microsoft JhengHei" charset="-120"/>
              </a:rPr>
              <a:t>11</a:t>
            </a:r>
            <a:r>
              <a:rPr lang="zh-TW" altLang="en-US" sz="2200" dirty="0" smtClean="0">
                <a:latin typeface="Microsoft JhengHei" charset="-120"/>
                <a:ea typeface="Microsoft JhengHei" charset="-120"/>
                <a:cs typeface="Microsoft JhengHei" charset="-120"/>
              </a:rPr>
              <a:t>时</a:t>
            </a:r>
            <a:r>
              <a:rPr lang="en-US" altLang="zh-TW" sz="2200" dirty="0" smtClean="0">
                <a:latin typeface="Microsoft JhengHei" charset="-120"/>
                <a:ea typeface="Microsoft JhengHei" charset="-120"/>
                <a:cs typeface="Microsoft JhengHei" charset="-120"/>
              </a:rPr>
              <a:t>19</a:t>
            </a:r>
            <a:r>
              <a:rPr lang="zh-TW" altLang="en-US" sz="2200" dirty="0" smtClean="0">
                <a:latin typeface="Microsoft JhengHei" charset="-120"/>
                <a:ea typeface="Microsoft JhengHei" charset="-120"/>
                <a:cs typeface="Microsoft JhengHei" charset="-120"/>
              </a:rPr>
              <a:t>分，云南省昭通市彝良县与贵州省毕节地区威宁彝族回族苗族自治县交界发生</a:t>
            </a:r>
            <a:r>
              <a:rPr lang="en-US" altLang="zh-TW" sz="2200" dirty="0" smtClean="0">
                <a:latin typeface="Microsoft JhengHei" charset="-120"/>
                <a:ea typeface="Microsoft JhengHei" charset="-120"/>
                <a:cs typeface="Microsoft JhengHei" charset="-120"/>
              </a:rPr>
              <a:t>5.7</a:t>
            </a:r>
            <a:r>
              <a:rPr lang="zh-TW" altLang="en-US" sz="2200" dirty="0" smtClean="0">
                <a:latin typeface="Microsoft JhengHei" charset="-120"/>
                <a:ea typeface="Microsoft JhengHei" charset="-120"/>
                <a:cs typeface="Microsoft JhengHei" charset="-120"/>
              </a:rPr>
              <a:t>级地震，</a:t>
            </a:r>
            <a:r>
              <a:rPr lang="zh-TW" altLang="en-US" sz="2200" dirty="0">
                <a:latin typeface="Microsoft JhengHei" charset="-120"/>
                <a:ea typeface="Microsoft JhengHei" charset="-120"/>
                <a:cs typeface="Microsoft JhengHei" charset="-120"/>
              </a:rPr>
              <a:t>造成了</a:t>
            </a:r>
            <a:r>
              <a:rPr lang="en-US" altLang="zh-TW" sz="2200" dirty="0" smtClean="0">
                <a:latin typeface="Microsoft JhengHei" charset="-120"/>
                <a:ea typeface="Microsoft JhengHei" charset="-120"/>
                <a:cs typeface="Microsoft JhengHei" charset="-120"/>
              </a:rPr>
              <a:t>18.3</a:t>
            </a:r>
            <a:r>
              <a:rPr lang="zh-TW" altLang="en-US" sz="2200" dirty="0" smtClean="0">
                <a:latin typeface="Microsoft JhengHei" charset="-120"/>
                <a:ea typeface="Microsoft JhengHei" charset="-120"/>
                <a:cs typeface="Microsoft JhengHei" charset="-120"/>
              </a:rPr>
              <a:t>万户共计</a:t>
            </a:r>
            <a:r>
              <a:rPr lang="en-US" altLang="zh-TW" sz="2200" dirty="0" smtClean="0">
                <a:latin typeface="Microsoft JhengHei" charset="-120"/>
                <a:ea typeface="Microsoft JhengHei" charset="-120"/>
                <a:cs typeface="Microsoft JhengHei" charset="-120"/>
              </a:rPr>
              <a:t>74.4</a:t>
            </a:r>
            <a:r>
              <a:rPr lang="zh-TW" altLang="en-US" sz="2200" dirty="0" smtClean="0">
                <a:latin typeface="Microsoft JhengHei" charset="-120"/>
                <a:ea typeface="Microsoft JhengHei" charset="-120"/>
                <a:cs typeface="Microsoft JhengHei" charset="-120"/>
              </a:rPr>
              <a:t>万人受灾，因灾死亡的人数</a:t>
            </a:r>
            <a:r>
              <a:rPr lang="en-US" altLang="zh-TW" sz="2200" dirty="0" smtClean="0">
                <a:latin typeface="Microsoft JhengHei" charset="-120"/>
                <a:ea typeface="Microsoft JhengHei" charset="-120"/>
                <a:cs typeface="Microsoft JhengHei" charset="-120"/>
              </a:rPr>
              <a:t>80</a:t>
            </a:r>
            <a:r>
              <a:rPr lang="zh-TW" altLang="en-US" sz="2200" dirty="0">
                <a:latin typeface="Microsoft JhengHei" charset="-120"/>
                <a:ea typeface="Microsoft JhengHei" charset="-120"/>
                <a:cs typeface="Microsoft JhengHei" charset="-120"/>
              </a:rPr>
              <a:t>人，房屋倒塌</a:t>
            </a:r>
            <a:r>
              <a:rPr lang="en-US" altLang="zh-TW" sz="2200" dirty="0" smtClean="0">
                <a:latin typeface="Microsoft JhengHei" charset="-120"/>
                <a:ea typeface="Microsoft JhengHei" charset="-120"/>
                <a:cs typeface="Microsoft JhengHei" charset="-120"/>
              </a:rPr>
              <a:t>7138</a:t>
            </a:r>
            <a:r>
              <a:rPr lang="zh-TW" altLang="en-US" sz="2200" dirty="0" smtClean="0">
                <a:latin typeface="Microsoft JhengHei" charset="-120"/>
                <a:ea typeface="Microsoft JhengHei" charset="-120"/>
                <a:cs typeface="Microsoft JhengHei" charset="-120"/>
              </a:rPr>
              <a:t>户，共计</a:t>
            </a:r>
            <a:r>
              <a:rPr lang="en-US" altLang="zh-TW" sz="2200" dirty="0" smtClean="0">
                <a:latin typeface="Microsoft JhengHei" charset="-120"/>
                <a:ea typeface="Microsoft JhengHei" charset="-120"/>
                <a:cs typeface="Microsoft JhengHei" charset="-120"/>
              </a:rPr>
              <a:t>30600</a:t>
            </a:r>
            <a:r>
              <a:rPr lang="zh-TW" altLang="en-US" sz="2200" dirty="0" smtClean="0">
                <a:latin typeface="Microsoft JhengHei" charset="-120"/>
                <a:ea typeface="Microsoft JhengHei" charset="-120"/>
                <a:cs typeface="Microsoft JhengHei" charset="-120"/>
              </a:rPr>
              <a:t>间，灾害造成的直接经济损失为</a:t>
            </a:r>
            <a:r>
              <a:rPr lang="en-US" altLang="zh-TW" sz="2200" dirty="0" smtClean="0">
                <a:latin typeface="Microsoft JhengHei" charset="-120"/>
                <a:ea typeface="Microsoft JhengHei" charset="-120"/>
                <a:cs typeface="Microsoft JhengHei" charset="-120"/>
              </a:rPr>
              <a:t>37.04</a:t>
            </a:r>
            <a:r>
              <a:rPr lang="zh-TW" altLang="en-US" sz="2200" dirty="0" smtClean="0">
                <a:latin typeface="Microsoft JhengHei" charset="-120"/>
                <a:ea typeface="Microsoft JhengHei" charset="-120"/>
                <a:cs typeface="Microsoft JhengHei" charset="-120"/>
              </a:rPr>
              <a:t>亿元。</a:t>
            </a:r>
            <a:endParaRPr lang="en-US" altLang="zh-TW" sz="2200" dirty="0" smtClean="0">
              <a:latin typeface="Microsoft JhengHei" charset="-120"/>
              <a:ea typeface="Microsoft JhengHei" charset="-120"/>
              <a:cs typeface="Microsoft JhengHei" charset="-120"/>
            </a:endParaRPr>
          </a:p>
          <a:p>
            <a:endParaRPr lang="en-US" altLang="zh-TW" sz="2200" b="1" dirty="0">
              <a:solidFill>
                <a:srgbClr val="0070C0"/>
              </a:solidFill>
              <a:latin typeface="Microsoft JhengHei" charset="-120"/>
              <a:ea typeface="Microsoft JhengHei" charset="-120"/>
              <a:cs typeface="Microsoft JhengHei" charset="-120"/>
            </a:endParaRPr>
          </a:p>
          <a:p>
            <a:pPr fontAlgn="base"/>
            <a:r>
              <a:rPr lang="zh-TW" altLang="en-US" sz="2200" dirty="0" smtClean="0">
                <a:latin typeface="Microsoft JhengHei" charset="-120"/>
                <a:ea typeface="Microsoft JhengHei" charset="-120"/>
                <a:cs typeface="Microsoft JhengHei" charset="-120"/>
              </a:rPr>
              <a:t>在茅坪乡的另一户才修炼法轮大法一年左右的法轮大法学员，</a:t>
            </a:r>
            <a:endParaRPr lang="en-US" altLang="zh-TW" sz="2200" dirty="0" smtClean="0">
              <a:latin typeface="Microsoft JhengHei" charset="-120"/>
              <a:ea typeface="Microsoft JhengHei" charset="-120"/>
              <a:cs typeface="Microsoft JhengHei" charset="-120"/>
            </a:endParaRPr>
          </a:p>
          <a:p>
            <a:pPr fontAlgn="base"/>
            <a:r>
              <a:rPr lang="zh-TW" altLang="en-US" sz="2200" dirty="0" smtClean="0">
                <a:latin typeface="Microsoft JhengHei" charset="-120"/>
                <a:ea typeface="Microsoft JhengHei" charset="-120"/>
                <a:cs typeface="Microsoft JhengHei" charset="-120"/>
              </a:rPr>
              <a:t>当天正好请了几个人在山上帮忙摘花椒，乡里的其他家也请人摘花椒。</a:t>
            </a:r>
            <a:endParaRPr lang="en-US" altLang="zh-TW" sz="2200" dirty="0" smtClean="0">
              <a:latin typeface="Microsoft JhengHei" charset="-120"/>
              <a:ea typeface="Microsoft JhengHei" charset="-120"/>
              <a:cs typeface="Microsoft JhengHei" charset="-120"/>
            </a:endParaRPr>
          </a:p>
          <a:p>
            <a:pPr fontAlgn="base"/>
            <a:endParaRPr lang="zh-TW" altLang="en-US" sz="2200" dirty="0">
              <a:latin typeface="Microsoft JhengHei" charset="-120"/>
              <a:ea typeface="Microsoft JhengHei" charset="-120"/>
              <a:cs typeface="Microsoft JhengHei" charset="-120"/>
            </a:endParaRPr>
          </a:p>
          <a:p>
            <a:pPr fontAlgn="base"/>
            <a:r>
              <a:rPr lang="zh-TW" altLang="en-US" sz="2200" dirty="0" smtClean="0">
                <a:latin typeface="Microsoft JhengHei" charset="-120"/>
                <a:ea typeface="Microsoft JhengHei" charset="-120"/>
                <a:cs typeface="Microsoft JhengHei" charset="-120"/>
              </a:rPr>
              <a:t>地震的瞬间，帮其他人家摘花椒的三个人就被山上滚落下的石头砸死，而帮这位大法学员家摘花椒的</a:t>
            </a:r>
            <a:r>
              <a:rPr lang="en-US" altLang="zh-TW" sz="2200" dirty="0" smtClean="0">
                <a:latin typeface="Microsoft JhengHei" charset="-120"/>
                <a:ea typeface="Microsoft JhengHei" charset="-120"/>
                <a:cs typeface="Microsoft JhengHei" charset="-120"/>
              </a:rPr>
              <a:t>8</a:t>
            </a:r>
            <a:r>
              <a:rPr lang="zh-TW" altLang="en-US" sz="2200" dirty="0" smtClean="0">
                <a:latin typeface="Microsoft JhengHei" charset="-120"/>
                <a:ea typeface="Microsoft JhengHei" charset="-120"/>
                <a:cs typeface="Microsoft JhengHei" charset="-120"/>
              </a:rPr>
              <a:t>、</a:t>
            </a:r>
            <a:r>
              <a:rPr lang="en-US" altLang="zh-TW" sz="2200" dirty="0" smtClean="0">
                <a:latin typeface="Microsoft JhengHei" charset="-120"/>
                <a:ea typeface="Microsoft JhengHei" charset="-120"/>
                <a:cs typeface="Microsoft JhengHei" charset="-120"/>
              </a:rPr>
              <a:t>9</a:t>
            </a:r>
            <a:r>
              <a:rPr lang="zh-TW" altLang="en-US" sz="2200" dirty="0" smtClean="0">
                <a:latin typeface="Microsoft JhengHei" charset="-120"/>
                <a:ea typeface="Microsoft JhengHei" charset="-120"/>
                <a:cs typeface="Microsoft JhengHei" charset="-120"/>
              </a:rPr>
              <a:t>个人，</a:t>
            </a:r>
            <a:r>
              <a:rPr lang="zh-TW" altLang="en-US" sz="2200" b="1" dirty="0" smtClean="0">
                <a:solidFill>
                  <a:srgbClr val="0432FF"/>
                </a:solidFill>
                <a:latin typeface="Microsoft JhengHei" charset="-120"/>
                <a:ea typeface="Microsoft JhengHei" charset="-120"/>
                <a:cs typeface="Microsoft JhengHei" charset="-120"/>
              </a:rPr>
              <a:t>全都平安无事</a:t>
            </a:r>
            <a:r>
              <a:rPr lang="zh-TW" altLang="en-US" sz="2200" dirty="0" smtClean="0">
                <a:latin typeface="Microsoft JhengHei" charset="-120"/>
                <a:ea typeface="Microsoft JhengHei" charset="-120"/>
                <a:cs typeface="Microsoft JhengHei" charset="-120"/>
              </a:rPr>
              <a:t>。</a:t>
            </a:r>
            <a:endParaRPr lang="zh-TW" altLang="en-US" sz="2200" dirty="0">
              <a:latin typeface="Microsoft JhengHei" charset="-120"/>
              <a:ea typeface="Microsoft JhengHei" charset="-120"/>
              <a:cs typeface="Microsoft JhengHei" charset="-120"/>
            </a:endParaRPr>
          </a:p>
          <a:p>
            <a:pPr fontAlgn="base"/>
            <a:r>
              <a:rPr lang="zh-TW" altLang="en-US" sz="2200" dirty="0" smtClean="0">
                <a:latin typeface="Microsoft JhengHei" charset="-120"/>
                <a:ea typeface="Microsoft JhengHei" charset="-120"/>
                <a:cs typeface="Microsoft JhengHei" charset="-120"/>
              </a:rPr>
              <a:t>事后，他们叙述地震瞬间的情景：就看到石头到处滚落，根本无处可躲，但</a:t>
            </a:r>
            <a:r>
              <a:rPr lang="zh-TW" altLang="en-US" sz="2200" b="1" dirty="0" smtClean="0">
                <a:solidFill>
                  <a:srgbClr val="0432FF"/>
                </a:solidFill>
                <a:latin typeface="Microsoft JhengHei" charset="-120"/>
                <a:ea typeface="Microsoft JhengHei" charset="-120"/>
                <a:cs typeface="Microsoft JhengHei" charset="-120"/>
              </a:rPr>
              <a:t>石头就像长了眼睛似的就砸不到他们身上</a:t>
            </a:r>
            <a:r>
              <a:rPr lang="zh-TW" altLang="en-US" sz="2200" dirty="0" smtClean="0">
                <a:latin typeface="Microsoft JhengHei" charset="-120"/>
                <a:ea typeface="Microsoft JhengHei" charset="-120"/>
                <a:cs typeface="Microsoft JhengHei" charset="-120"/>
              </a:rPr>
              <a:t>。这位法轮功学员借机将修炼法轮大法一人炼功、全家受益的例子讲给他们，又讲了真相，让他们明白是大法师父救了他们，这些人听后都十分激动，无比感激师父，感谢大法。</a:t>
            </a:r>
            <a:endParaRPr lang="zh-TW" altLang="en-US" sz="2200" dirty="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2095092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72328" y="980727"/>
            <a:ext cx="8999344" cy="5232202"/>
          </a:xfrm>
          <a:prstGeom prst="rect">
            <a:avLst/>
          </a:prstGeom>
        </p:spPr>
        <p:txBody>
          <a:bodyPr wrap="square">
            <a:spAutoFit/>
          </a:bodyPr>
          <a:lstStyle/>
          <a:p>
            <a:r>
              <a:rPr lang="zh-TW" altLang="en-US" sz="2400" b="1" dirty="0" smtClean="0">
                <a:latin typeface="微軟正黑體" panose="020B0604030504040204" pitchFamily="34" charset="-120"/>
                <a:ea typeface="微軟正黑體" panose="020B0604030504040204" pitchFamily="34" charset="-120"/>
                <a:cs typeface="Heiti TC Light"/>
              </a:rPr>
              <a:t>性質：</a:t>
            </a:r>
            <a:r>
              <a:rPr lang="zh-TW" altLang="en-US" sz="2400" b="1" dirty="0" smtClean="0">
                <a:solidFill>
                  <a:srgbClr val="C00000"/>
                </a:solidFill>
                <a:latin typeface="微軟正黑體" panose="020B0604030504040204" pitchFamily="34" charset="-120"/>
                <a:ea typeface="微軟正黑體" panose="020B0604030504040204" pitchFamily="34" charset="-120"/>
                <a:cs typeface="Heiti TC Light"/>
              </a:rPr>
              <a:t>汙衊、毒害眾生</a:t>
            </a:r>
            <a:endParaRPr lang="en-US" altLang="zh-TW" sz="2400" b="1" dirty="0" smtClean="0">
              <a:solidFill>
                <a:srgbClr val="C00000"/>
              </a:solidFill>
              <a:latin typeface="微軟正黑體" panose="020B0604030504040204" pitchFamily="34" charset="-120"/>
              <a:ea typeface="微軟正黑體" panose="020B0604030504040204" pitchFamily="34" charset="-120"/>
              <a:cs typeface="Heiti TC Light"/>
            </a:endParaRPr>
          </a:p>
          <a:p>
            <a:endParaRPr lang="en-US" altLang="zh-TW" sz="2400" b="1" dirty="0" smtClean="0">
              <a:latin typeface="微軟正黑體" panose="020B0604030504040204" pitchFamily="34" charset="-120"/>
              <a:ea typeface="微軟正黑體" panose="020B0604030504040204" pitchFamily="34" charset="-120"/>
              <a:cs typeface="Heiti TC Light"/>
            </a:endParaRPr>
          </a:p>
          <a:p>
            <a:pPr>
              <a:spcAft>
                <a:spcPts val="0"/>
              </a:spcAft>
            </a:pPr>
            <a:r>
              <a:rPr lang="zh-TW" altLang="en-US" sz="2200" b="1" dirty="0" smtClean="0">
                <a:latin typeface="微軟正黑體" panose="020B0604030504040204" pitchFamily="34" charset="-120"/>
                <a:ea typeface="微軟正黑體" panose="020B0604030504040204" pitchFamily="34" charset="-120"/>
                <a:cs typeface="Heiti TC Light"/>
              </a:rPr>
              <a:t>內容：</a:t>
            </a:r>
            <a:endParaRPr lang="en-US" altLang="zh-TW" sz="2200" b="1" dirty="0" smtClean="0">
              <a:latin typeface="微軟正黑體" panose="020B0604030504040204" pitchFamily="34" charset="-120"/>
              <a:ea typeface="微軟正黑體" panose="020B0604030504040204" pitchFamily="34" charset="-120"/>
              <a:cs typeface="Heiti TC Light"/>
            </a:endParaRPr>
          </a:p>
          <a:p>
            <a:r>
              <a:rPr lang="zh-TW" altLang="zh-TW" sz="2200" dirty="0" smtClean="0">
                <a:latin typeface="微軟正黑體" panose="020B0604030504040204" pitchFamily="34" charset="-120"/>
                <a:ea typeface="微軟正黑體" panose="020B0604030504040204" pitchFamily="34" charset="-120"/>
              </a:rPr>
              <a:t>保山市政法委、市防範辦先後在市內</a:t>
            </a:r>
            <a:r>
              <a:rPr lang="en-US" altLang="zh-TW" sz="2200" dirty="0" smtClean="0">
                <a:solidFill>
                  <a:srgbClr val="C00000"/>
                </a:solidFill>
                <a:latin typeface="微軟正黑體" panose="020B0604030504040204" pitchFamily="34" charset="-120"/>
                <a:ea typeface="微軟正黑體" panose="020B0604030504040204" pitchFamily="34" charset="-120"/>
              </a:rPr>
              <a:t>70</a:t>
            </a:r>
            <a:r>
              <a:rPr lang="zh-TW" altLang="zh-TW" sz="2200" dirty="0" smtClean="0">
                <a:solidFill>
                  <a:srgbClr val="C00000"/>
                </a:solidFill>
                <a:latin typeface="微軟正黑體" panose="020B0604030504040204" pitchFamily="34" charset="-120"/>
                <a:ea typeface="微軟正黑體" panose="020B0604030504040204" pitchFamily="34" charset="-120"/>
              </a:rPr>
              <a:t>多所</a:t>
            </a:r>
            <a:r>
              <a:rPr lang="zh-TW" altLang="zh-TW" sz="2200" dirty="0" smtClean="0">
                <a:latin typeface="微軟正黑體" panose="020B0604030504040204" pitchFamily="34" charset="-120"/>
                <a:ea typeface="微軟正黑體" panose="020B0604030504040204" pitchFamily="34" charset="-120"/>
              </a:rPr>
              <a:t>中小學校園中</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建立所謂</a:t>
            </a:r>
            <a:r>
              <a:rPr lang="zh-TW" altLang="zh-TW" sz="2200" dirty="0" smtClean="0">
                <a:solidFill>
                  <a:srgbClr val="C00000"/>
                </a:solidFill>
                <a:latin typeface="微軟正黑體" panose="020B0604030504040204" pitchFamily="34" charset="-120"/>
                <a:ea typeface="微軟正黑體" panose="020B0604030504040204" pitchFamily="34" charset="-120"/>
              </a:rPr>
              <a:t>“反</a:t>
            </a:r>
            <a:r>
              <a:rPr lang="en-US" altLang="zh-TW" sz="2200" dirty="0" smtClean="0">
                <a:solidFill>
                  <a:srgbClr val="C00000"/>
                </a:solidFill>
                <a:latin typeface="微軟正黑體" panose="020B0604030504040204" pitchFamily="34" charset="-120"/>
                <a:ea typeface="微軟正黑體" panose="020B0604030504040204" pitchFamily="34" charset="-120"/>
              </a:rPr>
              <a:t>X</a:t>
            </a:r>
            <a:r>
              <a:rPr lang="zh-TW" altLang="zh-TW" sz="2200" dirty="0" smtClean="0">
                <a:solidFill>
                  <a:srgbClr val="C00000"/>
                </a:solidFill>
                <a:latin typeface="微軟正黑體" panose="020B0604030504040204" pitchFamily="34" charset="-120"/>
                <a:ea typeface="微軟正黑體" panose="020B0604030504040204" pitchFamily="34" charset="-120"/>
              </a:rPr>
              <a:t>教</a:t>
            </a:r>
            <a:r>
              <a:rPr lang="zh-TW" altLang="zh-TW" sz="2200" dirty="0">
                <a:solidFill>
                  <a:srgbClr val="C00000"/>
                </a:solidFill>
                <a:latin typeface="微軟正黑體" panose="020B0604030504040204" pitchFamily="34" charset="-120"/>
                <a:ea typeface="微軟正黑體" panose="020B0604030504040204" pitchFamily="34" charset="-120"/>
              </a:rPr>
              <a:t>警示教育基地</a:t>
            </a:r>
            <a:r>
              <a:rPr lang="zh-TW" altLang="zh-TW" sz="2200" dirty="0" smtClean="0">
                <a:solidFill>
                  <a:srgbClr val="C00000"/>
                </a:solidFill>
                <a:latin typeface="微軟正黑體" panose="020B0604030504040204" pitchFamily="34" charset="-120"/>
                <a:ea typeface="微軟正黑體" panose="020B0604030504040204" pitchFamily="34" charset="-120"/>
              </a:rPr>
              <a:t>”</a:t>
            </a:r>
            <a:r>
              <a:rPr lang="zh-TW" altLang="en-US" sz="2200" dirty="0" smtClean="0">
                <a:solidFill>
                  <a:srgbClr val="C00000"/>
                </a:solidFill>
                <a:latin typeface="微軟正黑體" panose="020B0604030504040204" pitchFamily="34" charset="-120"/>
                <a:ea typeface="微軟正黑體" panose="020B0604030504040204" pitchFamily="34" charset="-120"/>
              </a:rPr>
              <a:t>。</a:t>
            </a:r>
            <a:endParaRPr lang="en-US" altLang="zh-TW" sz="2200" dirty="0">
              <a:solidFill>
                <a:srgbClr val="C00000"/>
              </a:solidFill>
              <a:latin typeface="微軟正黑體" panose="020B0604030504040204" pitchFamily="34" charset="-120"/>
              <a:ea typeface="微軟正黑體" panose="020B0604030504040204" pitchFamily="34" charset="-120"/>
            </a:endParaRPr>
          </a:p>
          <a:p>
            <a:endParaRPr lang="en-US" altLang="zh-TW" sz="2200" dirty="0" smtClean="0">
              <a:solidFill>
                <a:srgbClr val="C00000"/>
              </a:solidFill>
              <a:latin typeface="微軟正黑體" panose="020B0604030504040204" pitchFamily="34" charset="-120"/>
              <a:ea typeface="微軟正黑體" panose="020B0604030504040204" pitchFamily="34" charset="-120"/>
            </a:endParaRPr>
          </a:p>
          <a:p>
            <a:r>
              <a:rPr lang="en-US" altLang="zh-TW" sz="2200" dirty="0" smtClean="0">
                <a:latin typeface="微軟正黑體" panose="020B0604030504040204" pitchFamily="34" charset="-120"/>
                <a:ea typeface="微軟正黑體" panose="020B0604030504040204" pitchFamily="34" charset="-120"/>
              </a:rPr>
              <a:t>1.</a:t>
            </a:r>
            <a:r>
              <a:rPr lang="zh-TW" altLang="zh-TW" sz="2200" dirty="0" smtClean="0">
                <a:latin typeface="微軟正黑體" panose="020B0604030504040204" pitchFamily="34" charset="-120"/>
                <a:ea typeface="微軟正黑體" panose="020B0604030504040204" pitchFamily="34" charset="-120"/>
              </a:rPr>
              <a:t>宣稱</a:t>
            </a:r>
            <a:r>
              <a:rPr lang="zh-TW" altLang="en-US" sz="2200" dirty="0" smtClean="0">
                <a:latin typeface="微軟正黑體" panose="020B0604030504040204" pitchFamily="34" charset="-120"/>
                <a:ea typeface="微軟正黑體" panose="020B0604030504040204" pitchFamily="34" charset="-120"/>
              </a:rPr>
              <a:t>要</a:t>
            </a:r>
            <a:r>
              <a:rPr lang="zh-TW" altLang="zh-TW" sz="2200" dirty="0" smtClean="0">
                <a:latin typeface="微軟正黑體" panose="020B0604030504040204" pitchFamily="34" charset="-120"/>
                <a:ea typeface="微軟正黑體" panose="020B0604030504040204" pitchFamily="34" charset="-120"/>
              </a:rPr>
              <a:t>“引導廣大師生崇尚科學、反對</a:t>
            </a:r>
            <a:r>
              <a:rPr lang="en-US" altLang="zh-TW" sz="2200" dirty="0" smtClean="0">
                <a:latin typeface="微軟正黑體" panose="020B0604030504040204" pitchFamily="34" charset="-120"/>
                <a:ea typeface="微軟正黑體" panose="020B0604030504040204" pitchFamily="34" charset="-120"/>
              </a:rPr>
              <a:t>X</a:t>
            </a:r>
            <a:r>
              <a:rPr lang="zh-TW" altLang="zh-TW" sz="2200" dirty="0" smtClean="0">
                <a:latin typeface="微軟正黑體" panose="020B0604030504040204" pitchFamily="34" charset="-120"/>
                <a:ea typeface="微軟正黑體" panose="020B0604030504040204" pitchFamily="34" charset="-120"/>
              </a:rPr>
              <a:t>教”，</a:t>
            </a:r>
            <a:endParaRPr lang="en-US" altLang="zh-TW" sz="2200" dirty="0" smtClean="0">
              <a:latin typeface="微軟正黑體" panose="020B0604030504040204" pitchFamily="34" charset="-120"/>
              <a:ea typeface="微軟正黑體" panose="020B0604030504040204" pitchFamily="34" charset="-120"/>
            </a:endParaRPr>
          </a:p>
          <a:p>
            <a:r>
              <a:rPr lang="zh-TW" altLang="en-US" sz="2200" dirty="0">
                <a:latin typeface="微軟正黑體" panose="020B0604030504040204" pitchFamily="34" charset="-120"/>
                <a:ea typeface="微軟正黑體" panose="020B0604030504040204" pitchFamily="34" charset="-120"/>
              </a:rPr>
              <a:t> </a:t>
            </a:r>
            <a:r>
              <a:rPr lang="zh-TW" altLang="en-US" sz="2200" dirty="0" smtClean="0">
                <a:latin typeface="微軟正黑體" panose="020B0604030504040204" pitchFamily="34" charset="-120"/>
                <a:ea typeface="微軟正黑體" panose="020B0604030504040204" pitchFamily="34" charset="-120"/>
              </a:rPr>
              <a:t>  </a:t>
            </a:r>
            <a:r>
              <a:rPr lang="zh-TW" altLang="zh-TW" sz="2200" dirty="0" smtClean="0">
                <a:latin typeface="微軟正黑體" panose="020B0604030504040204" pitchFamily="34" charset="-120"/>
                <a:ea typeface="微軟正黑體" panose="020B0604030504040204" pitchFamily="34" charset="-120"/>
              </a:rPr>
              <a:t>讓學校組織師生</a:t>
            </a:r>
            <a:r>
              <a:rPr lang="zh-TW" altLang="en-US" sz="2200" dirty="0" smtClean="0">
                <a:latin typeface="微軟正黑體" panose="020B0604030504040204" pitchFamily="34" charset="-120"/>
                <a:ea typeface="微軟正黑體" panose="020B0604030504040204" pitchFamily="34" charset="-120"/>
              </a:rPr>
              <a:t>到</a:t>
            </a:r>
            <a:r>
              <a:rPr lang="zh-TW" altLang="zh-TW" sz="2200" dirty="0">
                <a:solidFill>
                  <a:srgbClr val="C00000"/>
                </a:solidFill>
                <a:latin typeface="微軟正黑體" panose="020B0604030504040204" pitchFamily="34" charset="-120"/>
                <a:ea typeface="微軟正黑體" panose="020B0604030504040204" pitchFamily="34" charset="-120"/>
              </a:rPr>
              <a:t>“反</a:t>
            </a:r>
            <a:r>
              <a:rPr lang="en-US" altLang="zh-TW" sz="2200" dirty="0">
                <a:solidFill>
                  <a:srgbClr val="C00000"/>
                </a:solidFill>
                <a:latin typeface="微軟正黑體" panose="020B0604030504040204" pitchFamily="34" charset="-120"/>
                <a:ea typeface="微軟正黑體" panose="020B0604030504040204" pitchFamily="34" charset="-120"/>
              </a:rPr>
              <a:t>X</a:t>
            </a:r>
            <a:r>
              <a:rPr lang="zh-TW" altLang="zh-TW" sz="2200" dirty="0">
                <a:solidFill>
                  <a:srgbClr val="C00000"/>
                </a:solidFill>
                <a:latin typeface="微軟正黑體" panose="020B0604030504040204" pitchFamily="34" charset="-120"/>
                <a:ea typeface="微軟正黑體" panose="020B0604030504040204" pitchFamily="34" charset="-120"/>
              </a:rPr>
              <a:t>教警示教育基地</a:t>
            </a:r>
            <a:r>
              <a:rPr lang="zh-TW" altLang="zh-TW" sz="2200" dirty="0" smtClean="0">
                <a:solidFill>
                  <a:srgbClr val="C00000"/>
                </a:solidFill>
                <a:latin typeface="微軟正黑體" panose="020B0604030504040204" pitchFamily="34" charset="-120"/>
                <a:ea typeface="微軟正黑體" panose="020B0604030504040204" pitchFamily="34" charset="-120"/>
              </a:rPr>
              <a:t>”</a:t>
            </a:r>
            <a:r>
              <a:rPr lang="zh-TW" altLang="en-US" sz="2200" dirty="0" smtClean="0">
                <a:solidFill>
                  <a:schemeClr val="tx1"/>
                </a:solidFill>
                <a:latin typeface="微軟正黑體" panose="020B0604030504040204" pitchFamily="34" charset="-120"/>
                <a:ea typeface="微軟正黑體" panose="020B0604030504040204" pitchFamily="34" charset="-120"/>
              </a:rPr>
              <a:t>裏去</a:t>
            </a:r>
            <a:r>
              <a:rPr lang="zh-TW" altLang="zh-TW" sz="2200" dirty="0" smtClean="0">
                <a:solidFill>
                  <a:schemeClr val="tx1"/>
                </a:solidFill>
                <a:latin typeface="微軟正黑體" panose="020B0604030504040204" pitchFamily="34" charset="-120"/>
                <a:ea typeface="微軟正黑體" panose="020B0604030504040204" pitchFamily="34" charset="-120"/>
              </a:rPr>
              <a:t>看污蔑宣傳</a:t>
            </a:r>
            <a:endParaRPr lang="en-US" altLang="zh-TW" sz="2200" dirty="0">
              <a:solidFill>
                <a:schemeClr val="tx1"/>
              </a:solidFill>
              <a:latin typeface="微軟正黑體" panose="020B0604030504040204" pitchFamily="34" charset="-120"/>
              <a:ea typeface="微軟正黑體" panose="020B0604030504040204" pitchFamily="34" charset="-120"/>
            </a:endParaRPr>
          </a:p>
          <a:p>
            <a:endParaRPr lang="en-US" altLang="zh-TW" sz="2200" dirty="0" smtClean="0">
              <a:latin typeface="微軟正黑體" panose="020B0604030504040204" pitchFamily="34" charset="-120"/>
              <a:ea typeface="微軟正黑體" panose="020B0604030504040204" pitchFamily="34" charset="-120"/>
            </a:endParaRPr>
          </a:p>
          <a:p>
            <a:r>
              <a:rPr lang="en-US" altLang="zh-TW" sz="2200" dirty="0" smtClean="0">
                <a:latin typeface="微軟正黑體" panose="020B0604030504040204" pitchFamily="34" charset="-120"/>
                <a:ea typeface="微軟正黑體" panose="020B0604030504040204" pitchFamily="34" charset="-120"/>
              </a:rPr>
              <a:t>2. </a:t>
            </a:r>
            <a:r>
              <a:rPr lang="zh-TW" altLang="zh-TW" sz="2200" dirty="0" smtClean="0">
                <a:latin typeface="微軟正黑體" panose="020B0604030504040204" pitchFamily="34" charset="-120"/>
                <a:ea typeface="微軟正黑體" panose="020B0604030504040204" pitchFamily="34" charset="-120"/>
              </a:rPr>
              <a:t>同時</a:t>
            </a:r>
            <a:r>
              <a:rPr lang="zh-TW" altLang="en-US" sz="2200" dirty="0" smtClean="0">
                <a:latin typeface="微軟正黑體" panose="020B0604030504040204" pitchFamily="34" charset="-120"/>
                <a:ea typeface="微軟正黑體" panose="020B0604030504040204" pitchFamily="34" charset="-120"/>
              </a:rPr>
              <a:t>搭配</a:t>
            </a:r>
            <a:r>
              <a:rPr lang="zh-TW" altLang="zh-TW" sz="2200" dirty="0" smtClean="0">
                <a:latin typeface="微軟正黑體" panose="020B0604030504040204" pitchFamily="34" charset="-120"/>
                <a:ea typeface="微軟正黑體" panose="020B0604030504040204" pitchFamily="34" charset="-120"/>
              </a:rPr>
              <a:t>其</a:t>
            </a:r>
            <a:r>
              <a:rPr lang="zh-TW" altLang="en-US" sz="2200" dirty="0" smtClean="0">
                <a:latin typeface="微軟正黑體" panose="020B0604030504040204" pitchFamily="34" charset="-120"/>
                <a:ea typeface="微軟正黑體" panose="020B0604030504040204" pitchFamily="34" charset="-120"/>
              </a:rPr>
              <a:t>它</a:t>
            </a:r>
            <a:r>
              <a:rPr lang="zh-TW" altLang="zh-TW" sz="2200" dirty="0" smtClean="0">
                <a:latin typeface="微軟正黑體" panose="020B0604030504040204" pitchFamily="34" charset="-120"/>
                <a:ea typeface="微軟正黑體" panose="020B0604030504040204" pitchFamily="34" charset="-120"/>
              </a:rPr>
              <a:t>污蔑活動，如 發放</a:t>
            </a:r>
            <a:r>
              <a:rPr lang="zh-TW" altLang="zh-TW" sz="2200" dirty="0" smtClean="0">
                <a:solidFill>
                  <a:srgbClr val="C00000"/>
                </a:solidFill>
                <a:latin typeface="微軟正黑體" panose="020B0604030504040204" pitchFamily="34" charset="-120"/>
                <a:ea typeface="微軟正黑體" panose="020B0604030504040204" pitchFamily="34" charset="-120"/>
              </a:rPr>
              <a:t>反</a:t>
            </a:r>
            <a:r>
              <a:rPr lang="en-US" altLang="zh-TW" sz="2200" dirty="0" smtClean="0">
                <a:solidFill>
                  <a:srgbClr val="C00000"/>
                </a:solidFill>
                <a:latin typeface="微軟正黑體" panose="020B0604030504040204" pitchFamily="34" charset="-120"/>
                <a:ea typeface="微軟正黑體" panose="020B0604030504040204" pitchFamily="34" charset="-120"/>
              </a:rPr>
              <a:t>X</a:t>
            </a:r>
            <a:r>
              <a:rPr lang="zh-TW" altLang="zh-TW" sz="2200" dirty="0" smtClean="0">
                <a:solidFill>
                  <a:srgbClr val="C00000"/>
                </a:solidFill>
                <a:latin typeface="微軟正黑體" panose="020B0604030504040204" pitchFamily="34" charset="-120"/>
                <a:ea typeface="微軟正黑體" panose="020B0604030504040204" pitchFamily="34" charset="-120"/>
              </a:rPr>
              <a:t>教宣傳單</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簽訂</a:t>
            </a:r>
            <a:r>
              <a:rPr lang="zh-TW" altLang="zh-TW" sz="2200" dirty="0" smtClean="0">
                <a:solidFill>
                  <a:srgbClr val="C00000"/>
                </a:solidFill>
                <a:latin typeface="微軟正黑體" panose="020B0604030504040204" pitchFamily="34" charset="-120"/>
                <a:ea typeface="微軟正黑體" panose="020B0604030504040204" pitchFamily="34" charset="-120"/>
              </a:rPr>
              <a:t>崇尚科學拒絕</a:t>
            </a:r>
            <a:r>
              <a:rPr lang="en-US" altLang="zh-TW" sz="2200" dirty="0" smtClean="0">
                <a:solidFill>
                  <a:srgbClr val="C00000"/>
                </a:solidFill>
                <a:latin typeface="微軟正黑體" panose="020B0604030504040204" pitchFamily="34" charset="-120"/>
                <a:ea typeface="微軟正黑體" panose="020B0604030504040204" pitchFamily="34" charset="-120"/>
              </a:rPr>
              <a:t>X</a:t>
            </a:r>
            <a:r>
              <a:rPr lang="zh-TW" altLang="zh-TW" sz="2200" dirty="0" smtClean="0">
                <a:solidFill>
                  <a:srgbClr val="C00000"/>
                </a:solidFill>
                <a:latin typeface="微軟正黑體" panose="020B0604030504040204" pitchFamily="34" charset="-120"/>
                <a:ea typeface="微軟正黑體" panose="020B0604030504040204" pitchFamily="34" charset="-120"/>
              </a:rPr>
              <a:t>教</a:t>
            </a:r>
            <a:r>
              <a:rPr lang="zh-TW" altLang="zh-TW" sz="2200" dirty="0" smtClean="0">
                <a:latin typeface="微軟正黑體" panose="020B0604030504040204" pitchFamily="34" charset="-120"/>
                <a:ea typeface="微軟正黑體" panose="020B0604030504040204" pitchFamily="34" charset="-120"/>
              </a:rPr>
              <a:t>承諾書、舉辦</a:t>
            </a:r>
            <a:r>
              <a:rPr lang="zh-TW" altLang="zh-TW" sz="2200" dirty="0" smtClean="0">
                <a:solidFill>
                  <a:srgbClr val="C00000"/>
                </a:solidFill>
                <a:latin typeface="微軟正黑體" panose="020B0604030504040204" pitchFamily="34" charset="-120"/>
                <a:ea typeface="微軟正黑體" panose="020B0604030504040204" pitchFamily="34" charset="-120"/>
              </a:rPr>
              <a:t>家長反</a:t>
            </a:r>
            <a:r>
              <a:rPr lang="en-US" altLang="zh-TW" sz="2200" dirty="0" smtClean="0">
                <a:solidFill>
                  <a:srgbClr val="C00000"/>
                </a:solidFill>
                <a:latin typeface="微軟正黑體" panose="020B0604030504040204" pitchFamily="34" charset="-120"/>
                <a:ea typeface="微軟正黑體" panose="020B0604030504040204" pitchFamily="34" charset="-120"/>
              </a:rPr>
              <a:t>X</a:t>
            </a:r>
            <a:r>
              <a:rPr lang="zh-TW" altLang="zh-TW" sz="2200" dirty="0" smtClean="0">
                <a:solidFill>
                  <a:srgbClr val="C00000"/>
                </a:solidFill>
                <a:latin typeface="微軟正黑體" panose="020B0604030504040204" pitchFamily="34" charset="-120"/>
                <a:ea typeface="微軟正黑體" panose="020B0604030504040204" pitchFamily="34" charset="-120"/>
              </a:rPr>
              <a:t>教知識問答</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編印</a:t>
            </a:r>
            <a:r>
              <a:rPr lang="zh-TW" altLang="zh-TW" sz="2200" dirty="0" smtClean="0">
                <a:solidFill>
                  <a:srgbClr val="C00000"/>
                </a:solidFill>
                <a:latin typeface="微軟正黑體" panose="020B0604030504040204" pitchFamily="34" charset="-120"/>
                <a:ea typeface="微軟正黑體" panose="020B0604030504040204" pitchFamily="34" charset="-120"/>
              </a:rPr>
              <a:t>校園反</a:t>
            </a:r>
            <a:r>
              <a:rPr lang="en-US" altLang="zh-TW" sz="2200" dirty="0" smtClean="0">
                <a:solidFill>
                  <a:srgbClr val="C00000"/>
                </a:solidFill>
                <a:latin typeface="微軟正黑體" panose="020B0604030504040204" pitchFamily="34" charset="-120"/>
                <a:ea typeface="微軟正黑體" panose="020B0604030504040204" pitchFamily="34" charset="-120"/>
              </a:rPr>
              <a:t>X</a:t>
            </a:r>
            <a:r>
              <a:rPr lang="zh-TW" altLang="zh-TW" sz="2200" dirty="0" smtClean="0">
                <a:solidFill>
                  <a:srgbClr val="C00000"/>
                </a:solidFill>
                <a:latin typeface="微軟正黑體" panose="020B0604030504040204" pitchFamily="34" charset="-120"/>
                <a:ea typeface="微軟正黑體" panose="020B0604030504040204" pitchFamily="34" charset="-120"/>
              </a:rPr>
              <a:t>教文集</a:t>
            </a:r>
            <a:r>
              <a:rPr lang="zh-TW" altLang="zh-TW" sz="2200" dirty="0" smtClean="0">
                <a:latin typeface="微軟正黑體" panose="020B0604030504040204" pitchFamily="34" charset="-120"/>
                <a:ea typeface="微軟正黑體" panose="020B0604030504040204" pitchFamily="34" charset="-120"/>
              </a:rPr>
              <a:t>等，毒害師生和家長。</a:t>
            </a:r>
            <a:endParaRPr lang="en-US" altLang="zh-TW" sz="2200" dirty="0" smtClean="0">
              <a:latin typeface="微軟正黑體" panose="020B0604030504040204" pitchFamily="34" charset="-120"/>
              <a:ea typeface="微軟正黑體" panose="020B0604030504040204" pitchFamily="34" charset="-120"/>
            </a:endParaRPr>
          </a:p>
          <a:p>
            <a:endParaRPr lang="en-US" altLang="zh-TW" sz="2200" dirty="0">
              <a:latin typeface="微軟正黑體" panose="020B0604030504040204" pitchFamily="34" charset="-120"/>
              <a:ea typeface="微軟正黑體" panose="020B0604030504040204" pitchFamily="34" charset="-120"/>
            </a:endParaRPr>
          </a:p>
          <a:p>
            <a:r>
              <a:rPr lang="en-US" altLang="zh-TW" sz="2200" dirty="0" smtClean="0">
                <a:latin typeface="微軟正黑體" panose="020B0604030504040204" pitchFamily="34" charset="-120"/>
                <a:ea typeface="微軟正黑體" panose="020B0604030504040204" pitchFamily="34" charset="-120"/>
              </a:rPr>
              <a:t>3. </a:t>
            </a:r>
            <a:r>
              <a:rPr lang="zh-TW" altLang="zh-TW" sz="2200" dirty="0" smtClean="0">
                <a:latin typeface="微軟正黑體" panose="020B0604030504040204" pitchFamily="34" charset="-120"/>
                <a:ea typeface="微軟正黑體" panose="020B0604030504040204" pitchFamily="34" charset="-120"/>
              </a:rPr>
              <a:t>利用學校節假日、開放日，邀當地民眾到</a:t>
            </a:r>
            <a:r>
              <a:rPr lang="zh-TW" altLang="zh-TW" sz="2200" dirty="0">
                <a:solidFill>
                  <a:srgbClr val="C00000"/>
                </a:solidFill>
                <a:latin typeface="微軟正黑體" panose="020B0604030504040204" pitchFamily="34" charset="-120"/>
                <a:ea typeface="微軟正黑體" panose="020B0604030504040204" pitchFamily="34" charset="-120"/>
              </a:rPr>
              <a:t>“反</a:t>
            </a:r>
            <a:r>
              <a:rPr lang="en-US" altLang="zh-TW" sz="2200" dirty="0">
                <a:solidFill>
                  <a:srgbClr val="C00000"/>
                </a:solidFill>
                <a:latin typeface="微軟正黑體" panose="020B0604030504040204" pitchFamily="34" charset="-120"/>
                <a:ea typeface="微軟正黑體" panose="020B0604030504040204" pitchFamily="34" charset="-120"/>
              </a:rPr>
              <a:t>X</a:t>
            </a:r>
            <a:r>
              <a:rPr lang="zh-TW" altLang="zh-TW" sz="2200" dirty="0">
                <a:solidFill>
                  <a:srgbClr val="C00000"/>
                </a:solidFill>
                <a:latin typeface="微軟正黑體" panose="020B0604030504040204" pitchFamily="34" charset="-120"/>
                <a:ea typeface="微軟正黑體" panose="020B0604030504040204" pitchFamily="34" charset="-120"/>
              </a:rPr>
              <a:t>教警示教育基地</a:t>
            </a:r>
            <a:r>
              <a:rPr lang="zh-TW" altLang="zh-TW" sz="2200" dirty="0" smtClean="0">
                <a:solidFill>
                  <a:srgbClr val="C00000"/>
                </a:solidFill>
                <a:latin typeface="微軟正黑體" panose="020B0604030504040204" pitchFamily="34" charset="-120"/>
                <a:ea typeface="微軟正黑體" panose="020B0604030504040204" pitchFamily="34" charset="-120"/>
              </a:rPr>
              <a:t>”</a:t>
            </a:r>
            <a:endParaRPr lang="en-US" altLang="zh-TW" sz="2200" dirty="0" smtClean="0">
              <a:solidFill>
                <a:srgbClr val="C00000"/>
              </a:solidFill>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裡面</a:t>
            </a:r>
            <a:r>
              <a:rPr lang="zh-TW" altLang="zh-TW" sz="2200" dirty="0">
                <a:latin typeface="微軟正黑體" panose="020B0604030504040204" pitchFamily="34" charset="-120"/>
                <a:ea typeface="微軟正黑體" panose="020B0604030504040204" pitchFamily="34" charset="-120"/>
              </a:rPr>
              <a:t>去看誣蔑宣傳，毒害校外民眾。 </a:t>
            </a: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cs typeface="Heiti TC Light"/>
                </a:rPr>
                <a:t>9</a:t>
              </a:r>
              <a:r>
                <a:rPr lang="en-US" altLang="zh-TW" sz="3200" b="1" dirty="0" smtClean="0">
                  <a:latin typeface="微軟正黑體" panose="020B0604030504040204" pitchFamily="34" charset="-120"/>
                  <a:ea typeface="微軟正黑體" panose="020B0604030504040204" pitchFamily="34" charset="-120"/>
                  <a:cs typeface="Heiti TC Light"/>
                </a:rPr>
                <a:t>-1</a:t>
              </a:r>
              <a:r>
                <a:rPr lang="en-US" altLang="zh-TW" sz="3200" b="1" dirty="0">
                  <a:latin typeface="微軟正黑體" panose="020B0604030504040204" pitchFamily="34" charset="-120"/>
                  <a:ea typeface="微軟正黑體" panose="020B0604030504040204" pitchFamily="34" charset="-120"/>
                  <a:cs typeface="Heiti TC Light"/>
                </a:rPr>
                <a:t>. </a:t>
              </a:r>
              <a:r>
                <a:rPr lang="zh-TW" altLang="en-US" sz="3200" b="1" dirty="0" smtClean="0">
                  <a:solidFill>
                    <a:schemeClr val="bg1"/>
                  </a:solidFill>
                  <a:latin typeface="微軟正黑體" panose="020B0604030504040204" pitchFamily="34" charset="-120"/>
                  <a:ea typeface="微軟正黑體" panose="020B0604030504040204" pitchFamily="34" charset="-120"/>
                  <a:cs typeface="Heiti TC Light"/>
                </a:rPr>
                <a:t>保山市</a:t>
              </a:r>
              <a:endParaRPr lang="en-US" altLang="zh-TW" sz="3200" b="1" dirty="0">
                <a:solidFill>
                  <a:schemeClr val="bg1"/>
                </a:solidFill>
                <a:latin typeface="微軟正黑體" panose="020B0604030504040204" pitchFamily="34" charset="-120"/>
                <a:ea typeface="微軟正黑體" panose="020B0604030504040204" pitchFamily="34" charset="-120"/>
                <a:cs typeface="Heiti TC Light"/>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案情</a:t>
              </a:r>
              <a:r>
                <a:rPr lang="en-US" altLang="zh-TW"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3</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grpSp>
    </p:spTree>
    <p:extLst>
      <p:ext uri="{BB962C8B-B14F-4D97-AF65-F5344CB8AC3E}">
        <p14:creationId xmlns:p14="http://schemas.microsoft.com/office/powerpoint/2010/main" val="1947493899"/>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3" name="矩形 1"/>
          <p:cNvGrpSpPr/>
          <p:nvPr/>
        </p:nvGrpSpPr>
        <p:grpSpPr>
          <a:xfrm>
            <a:off x="210018" y="1449659"/>
            <a:ext cx="8789450" cy="2096430"/>
            <a:chOff x="0" y="540939"/>
            <a:chExt cx="8789449" cy="2096429"/>
          </a:xfrm>
        </p:grpSpPr>
        <p:sp>
          <p:nvSpPr>
            <p:cNvPr id="251" name="矩形"/>
            <p:cNvSpPr/>
            <p:nvPr/>
          </p:nvSpPr>
          <p:spPr>
            <a:xfrm>
              <a:off x="0" y="540939"/>
              <a:ext cx="8772213" cy="2096429"/>
            </a:xfrm>
            <a:prstGeom prst="rect">
              <a:avLst/>
            </a:prstGeom>
            <a:solidFill>
              <a:srgbClr val="FFFFFF"/>
            </a:solidFill>
            <a:ln w="25400" cap="flat">
              <a:solidFill>
                <a:srgbClr val="0070C0"/>
              </a:solidFill>
              <a:prstDash val="solid"/>
              <a:round/>
            </a:ln>
            <a:effectLst/>
          </p:spPr>
          <p:txBody>
            <a:bodyPr wrap="square" lIns="45719" tIns="45719" rIns="45719" bIns="45719" numCol="1" anchor="ctr">
              <a:noAutofit/>
            </a:bodyPr>
            <a:lstStyle/>
            <a:p>
              <a:pPr>
                <a:defRPr sz="2400">
                  <a:latin typeface="微軟正黑體"/>
                  <a:ea typeface="微軟正黑體"/>
                  <a:cs typeface="微軟正黑體"/>
                  <a:sym typeface="微軟正黑體"/>
                </a:defRPr>
              </a:pPr>
              <a:endParaRPr/>
            </a:p>
          </p:txBody>
        </p:sp>
        <p:sp>
          <p:nvSpPr>
            <p:cNvPr id="252" name="周口市許多官員因迫害法輪功被國際追查，包括…"/>
            <p:cNvSpPr txBox="1"/>
            <p:nvPr/>
          </p:nvSpPr>
          <p:spPr>
            <a:xfrm>
              <a:off x="17236" y="804325"/>
              <a:ext cx="8772213" cy="156965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2400" b="1">
                  <a:solidFill>
                    <a:srgbClr val="C00000"/>
                  </a:solidFill>
                  <a:latin typeface="微軟正黑體"/>
                  <a:ea typeface="微軟正黑體"/>
                  <a:cs typeface="微軟正黑體"/>
                  <a:sym typeface="微軟正黑體"/>
                </a:defRPr>
              </a:pPr>
              <a:r>
                <a:rPr lang="zh-TW" altLang="en-US" dirty="0"/>
                <a:t>保山市許多官員因迫害法輪功被國際追查，包括</a:t>
              </a:r>
            </a:p>
            <a:p>
              <a:pPr>
                <a:defRPr sz="2400" b="1">
                  <a:latin typeface="微軟正黑體"/>
                  <a:ea typeface="微軟正黑體"/>
                  <a:cs typeface="微軟正黑體"/>
                  <a:sym typeface="微軟正黑體"/>
                </a:defRPr>
              </a:pPr>
              <a:endParaRPr lang="zh-TW" altLang="en-US" dirty="0"/>
            </a:p>
            <a:p>
              <a:pPr>
                <a:defRPr sz="2400">
                  <a:latin typeface="微軟正黑體"/>
                  <a:ea typeface="微軟正黑體"/>
                  <a:cs typeface="微軟正黑體"/>
                  <a:sym typeface="微軟正黑體"/>
                </a:defRPr>
              </a:pPr>
              <a:r>
                <a:rPr lang="zh-TW" altLang="en-US" dirty="0"/>
                <a:t>現任市委書記、前市政法委書記</a:t>
              </a:r>
              <a:r>
                <a:rPr lang="zh-TW" altLang="en-US" dirty="0" smtClean="0"/>
                <a:t>：</a:t>
              </a:r>
              <a:r>
                <a:rPr lang="zh-TW" altLang="en-US" b="1" dirty="0" smtClean="0"/>
                <a:t>趙德光</a:t>
              </a:r>
            </a:p>
            <a:p>
              <a:pPr>
                <a:defRPr sz="2400">
                  <a:latin typeface="微軟正黑體"/>
                  <a:ea typeface="微軟正黑體"/>
                  <a:cs typeface="微軟正黑體"/>
                  <a:sym typeface="微軟正黑體"/>
                </a:defRPr>
              </a:pPr>
              <a:r>
                <a:rPr lang="zh-TW" altLang="en-US" dirty="0" smtClean="0"/>
                <a:t>市</a:t>
              </a:r>
              <a:r>
                <a:rPr lang="zh-TW" altLang="en-US" dirty="0"/>
                <a:t>防範辦</a:t>
              </a:r>
              <a:r>
                <a:rPr lang="en-US" altLang="zh-TW" dirty="0"/>
                <a:t>(610</a:t>
              </a:r>
              <a:r>
                <a:rPr lang="zh-TW" altLang="en-US" dirty="0"/>
                <a:t>辦</a:t>
              </a:r>
              <a:r>
                <a:rPr lang="en-US" altLang="zh-TW" dirty="0"/>
                <a:t>)</a:t>
              </a:r>
              <a:r>
                <a:rPr lang="zh-TW" altLang="en-US" dirty="0"/>
                <a:t>主任：</a:t>
              </a:r>
              <a:r>
                <a:rPr lang="zh-TW" altLang="en-US" b="1" dirty="0"/>
                <a:t>唐</a:t>
              </a:r>
              <a:r>
                <a:rPr lang="zh-TW" altLang="en-US" b="1" dirty="0" smtClean="0"/>
                <a:t>盛軍</a:t>
              </a:r>
              <a:endParaRPr lang="zh-TW" altLang="en-US" b="1" dirty="0"/>
            </a:p>
          </p:txBody>
        </p:sp>
      </p:grpSp>
      <p:sp>
        <p:nvSpPr>
          <p:cNvPr id="254" name="矩形 6"/>
          <p:cNvSpPr/>
          <p:nvPr/>
        </p:nvSpPr>
        <p:spPr>
          <a:xfrm>
            <a:off x="224856" y="4069474"/>
            <a:ext cx="8774612" cy="830997"/>
          </a:xfrm>
          <a:prstGeom prst="rect">
            <a:avLst/>
          </a:prstGeom>
          <a:ln w="12700">
            <a:solidFill>
              <a:srgbClr val="0070C0"/>
            </a:solidFill>
          </a:ln>
          <a:extLst>
            <a:ext uri="{C572A759-6A51-4108-AA02-DFA0A04FC94B}">
              <ma14:wrappingTextBoxFlag xmlns="" xmlns:ma14="http://schemas.microsoft.com/office/mac/drawingml/2011/main" val="1"/>
            </a:ext>
          </a:extLst>
        </p:spPr>
        <p:txBody>
          <a:bodyPr lIns="45719" rIns="45719">
            <a:spAutoFit/>
          </a:bodyPr>
          <a:lstStyle/>
          <a:p>
            <a:pPr>
              <a:defRPr sz="2400">
                <a:latin typeface="微軟正黑體"/>
                <a:ea typeface="微軟正黑體"/>
                <a:cs typeface="微軟正黑體"/>
                <a:sym typeface="微軟正黑體"/>
              </a:defRPr>
            </a:pPr>
            <a:r>
              <a:rPr dirty="0"/>
              <a:t>到目前為止</a:t>
            </a:r>
            <a:r>
              <a:rPr dirty="0" smtClean="0"/>
              <a:t>，</a:t>
            </a:r>
            <a:r>
              <a:rPr lang="zh-TW" altLang="en-US" b="1" dirty="0" smtClean="0">
                <a:solidFill>
                  <a:srgbClr val="C00000"/>
                </a:solidFill>
              </a:rPr>
              <a:t>雲南</a:t>
            </a:r>
            <a:r>
              <a:rPr b="1" dirty="0" smtClean="0">
                <a:solidFill>
                  <a:srgbClr val="C00000"/>
                </a:solidFill>
              </a:rPr>
              <a:t>省</a:t>
            </a:r>
            <a:r>
              <a:rPr dirty="0" smtClean="0"/>
              <a:t>有</a:t>
            </a:r>
            <a:r>
              <a:rPr lang="en-US" sz="2400" b="1" dirty="0" smtClean="0">
                <a:solidFill>
                  <a:srgbClr val="C00000"/>
                </a:solidFill>
                <a:latin typeface="微軟正黑體"/>
                <a:ea typeface="微軟正黑體"/>
              </a:rPr>
              <a:t>1635</a:t>
            </a:r>
            <a:r>
              <a:rPr sz="2400" b="1" dirty="0" smtClean="0">
                <a:solidFill>
                  <a:srgbClr val="C00000"/>
                </a:solidFill>
                <a:latin typeface="微軟正黑體"/>
                <a:ea typeface="微軟正黑體"/>
                <a:cs typeface="微軟正黑體"/>
              </a:rPr>
              <a:t>人</a:t>
            </a:r>
            <a:r>
              <a:rPr dirty="0" smtClean="0"/>
              <a:t>的公檢法司</a:t>
            </a:r>
            <a:r>
              <a:rPr dirty="0"/>
              <a:t>、教育界、</a:t>
            </a:r>
            <a:r>
              <a:rPr dirty="0" smtClean="0"/>
              <a:t>媒體界等</a:t>
            </a:r>
            <a:endParaRPr lang="en-US" dirty="0" smtClean="0"/>
          </a:p>
          <a:p>
            <a:pPr>
              <a:defRPr sz="2400">
                <a:latin typeface="微軟正黑體"/>
                <a:ea typeface="微軟正黑體"/>
                <a:cs typeface="微軟正黑體"/>
                <a:sym typeface="微軟正黑體"/>
              </a:defRPr>
            </a:pPr>
            <a:r>
              <a:rPr dirty="0" err="1" smtClean="0"/>
              <a:t>人員因迫害法輪功學員</a:t>
            </a:r>
            <a:r>
              <a:rPr dirty="0" err="1"/>
              <a:t>，被海外組織“追查國際”立案追查</a:t>
            </a:r>
            <a:endParaRPr dirty="0"/>
          </a:p>
        </p:txBody>
      </p:sp>
      <p:grpSp>
        <p:nvGrpSpPr>
          <p:cNvPr id="257" name="矩形 7"/>
          <p:cNvGrpSpPr/>
          <p:nvPr/>
        </p:nvGrpSpPr>
        <p:grpSpPr>
          <a:xfrm>
            <a:off x="-2" y="2062"/>
            <a:ext cx="9130602" cy="762644"/>
            <a:chOff x="-1" y="-1"/>
            <a:chExt cx="9130600" cy="762642"/>
          </a:xfrm>
        </p:grpSpPr>
        <p:sp>
          <p:nvSpPr>
            <p:cNvPr id="255" name="矩形"/>
            <p:cNvSpPr/>
            <p:nvPr/>
          </p:nvSpPr>
          <p:spPr>
            <a:xfrm>
              <a:off x="-1" y="-1"/>
              <a:ext cx="9130600" cy="76264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56" name="7-2. 周口市"/>
            <p:cNvSpPr txBox="1"/>
            <p:nvPr/>
          </p:nvSpPr>
          <p:spPr>
            <a:xfrm>
              <a:off x="-1" y="88935"/>
              <a:ext cx="9130600" cy="5847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smtClean="0"/>
                <a:t>9</a:t>
              </a:r>
              <a:r>
                <a:rPr dirty="0" smtClean="0"/>
                <a:t>-2</a:t>
              </a:r>
              <a:r>
                <a:rPr dirty="0"/>
                <a:t>. </a:t>
              </a:r>
              <a:r>
                <a:rPr lang="zh-TW" altLang="en-US" dirty="0" smtClean="0"/>
                <a:t>保山</a:t>
              </a:r>
              <a:r>
                <a:rPr dirty="0" smtClean="0"/>
                <a:t>市</a:t>
              </a:r>
              <a:endParaRPr dirty="0"/>
            </a:p>
          </p:txBody>
        </p:sp>
      </p:grpSp>
      <p:grpSp>
        <p:nvGrpSpPr>
          <p:cNvPr id="260" name="矩形 8"/>
          <p:cNvGrpSpPr/>
          <p:nvPr/>
        </p:nvGrpSpPr>
        <p:grpSpPr>
          <a:xfrm>
            <a:off x="7308304" y="29441"/>
            <a:ext cx="1691164" cy="707884"/>
            <a:chOff x="0" y="47378"/>
            <a:chExt cx="1691163" cy="707883"/>
          </a:xfrm>
        </p:grpSpPr>
        <p:sp>
          <p:nvSpPr>
            <p:cNvPr id="258" name="矩形"/>
            <p:cNvSpPr/>
            <p:nvPr/>
          </p:nvSpPr>
          <p:spPr>
            <a:xfrm>
              <a:off x="0" y="59042"/>
              <a:ext cx="1691163" cy="684556"/>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59" name="追查3"/>
            <p:cNvSpPr txBox="1"/>
            <p:nvPr/>
          </p:nvSpPr>
          <p:spPr>
            <a:xfrm>
              <a:off x="0" y="47378"/>
              <a:ext cx="1691163"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solidFill>
                    <a:srgbClr val="0070C0"/>
                  </a:solidFill>
                  <a:latin typeface="微軟正黑體"/>
                  <a:ea typeface="微軟正黑體"/>
                  <a:cs typeface="微軟正黑體"/>
                  <a:sym typeface="微軟正黑體"/>
                </a:defRPr>
              </a:pPr>
              <a:r>
                <a:rPr dirty="0" smtClean="0"/>
                <a:t>追查</a:t>
              </a:r>
              <a:r>
                <a:rPr lang="en-US" dirty="0" smtClean="0"/>
                <a:t>3</a:t>
              </a:r>
              <a:endParaRPr dirty="0"/>
            </a:p>
          </p:txBody>
        </p:sp>
      </p:grpSp>
    </p:spTree>
    <p:extLst>
      <p:ext uri="{BB962C8B-B14F-4D97-AF65-F5344CB8AC3E}">
        <p14:creationId xmlns:p14="http://schemas.microsoft.com/office/powerpoint/2010/main" val="1925800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9-3</a:t>
              </a:r>
              <a:r>
                <a:rPr dirty="0" smtClean="0"/>
                <a:t>. </a:t>
              </a:r>
              <a:r>
                <a:rPr lang="zh-TW" altLang="en-US" dirty="0" smtClean="0"/>
                <a:t>保山</a:t>
              </a:r>
              <a:r>
                <a:rPr dirty="0" smtClean="0"/>
                <a:t>市</a:t>
              </a:r>
              <a:endParaRPr dirty="0"/>
            </a:p>
          </p:txBody>
        </p:sp>
      </p:grpSp>
      <p:grpSp>
        <p:nvGrpSpPr>
          <p:cNvPr id="273" name="矩形 6"/>
          <p:cNvGrpSpPr/>
          <p:nvPr/>
        </p:nvGrpSpPr>
        <p:grpSpPr>
          <a:xfrm>
            <a:off x="7164288" y="70526"/>
            <a:ext cx="1847944"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0" y="47378"/>
              <a:ext cx="1631919"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惡</a:t>
              </a:r>
              <a:r>
                <a:rPr lang="zh-TW" altLang="en-US" dirty="0" smtClean="0"/>
                <a:t>報</a:t>
              </a:r>
              <a:r>
                <a:rPr lang="en-US" altLang="zh-TW" dirty="0" smtClean="0"/>
                <a:t>3</a:t>
              </a:r>
              <a:endParaRPr dirty="0"/>
            </a:p>
          </p:txBody>
        </p:sp>
      </p:grpSp>
      <p:sp>
        <p:nvSpPr>
          <p:cNvPr id="2" name="Rectangle 1"/>
          <p:cNvSpPr/>
          <p:nvPr/>
        </p:nvSpPr>
        <p:spPr>
          <a:xfrm>
            <a:off x="107504" y="1009081"/>
            <a:ext cx="8904728" cy="1908215"/>
          </a:xfrm>
          <a:prstGeom prst="rect">
            <a:avLst/>
          </a:prstGeom>
          <a:ln w="6350">
            <a:solidFill>
              <a:schemeClr val="tx1"/>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1900" b="1" dirty="0" smtClean="0">
                <a:solidFill>
                  <a:srgbClr val="0000FF"/>
                </a:solidFill>
                <a:latin typeface="Microsoft JhengHei" charset="-120"/>
                <a:ea typeface="Microsoft JhengHei" charset="-120"/>
                <a:cs typeface="Microsoft JhengHei" charset="-120"/>
              </a:rPr>
              <a:t>云南省公安厅总队长，</a:t>
            </a:r>
            <a:r>
              <a:rPr lang="zh-TW" altLang="en-US" sz="1900" b="1" dirty="0" smtClean="0">
                <a:solidFill>
                  <a:srgbClr val="008000"/>
                </a:solidFill>
                <a:latin typeface="Microsoft JhengHei" charset="-120"/>
                <a:ea typeface="Microsoft JhengHei" charset="-120"/>
                <a:cs typeface="Microsoft JhengHei" charset="-120"/>
              </a:rPr>
              <a:t>梁正军</a:t>
            </a:r>
            <a:r>
              <a:rPr lang="zh-TW" altLang="en-US" sz="1900" b="1" dirty="0" smtClean="0">
                <a:solidFill>
                  <a:srgbClr val="0000FF"/>
                </a:solidFill>
                <a:latin typeface="Microsoft JhengHei" charset="-120"/>
                <a:ea typeface="Microsoft JhengHei" charset="-120"/>
                <a:cs typeface="Microsoft JhengHei" charset="-120"/>
              </a:rPr>
              <a:t>，</a:t>
            </a:r>
            <a:r>
              <a:rPr lang="zh-TW" altLang="en-US" sz="1900" b="1" dirty="0" smtClean="0">
                <a:solidFill>
                  <a:srgbClr val="C00000"/>
                </a:solidFill>
                <a:latin typeface="Microsoft JhengHei" charset="-120"/>
                <a:ea typeface="Microsoft JhengHei" charset="-120"/>
                <a:cs typeface="Microsoft JhengHei" charset="-120"/>
              </a:rPr>
              <a:t>严重违纪被审查</a:t>
            </a:r>
            <a:r>
              <a:rPr lang="en-US" altLang="zh-TW" sz="1900" dirty="0" smtClean="0">
                <a:solidFill>
                  <a:schemeClr val="tx1"/>
                </a:solidFill>
                <a:latin typeface="Microsoft JhengHei" charset="-120"/>
                <a:ea typeface="Microsoft JhengHei" charset="-120"/>
                <a:cs typeface="Microsoft JhengHei" charset="-120"/>
              </a:rPr>
              <a:t>【</a:t>
            </a:r>
            <a:r>
              <a:rPr lang="zh-TW" altLang="en-US" sz="1900" dirty="0" smtClean="0">
                <a:solidFill>
                  <a:schemeClr val="tx1"/>
                </a:solidFill>
                <a:latin typeface="Microsoft JhengHei" charset="-120"/>
                <a:ea typeface="Microsoft JhengHei" charset="-120"/>
                <a:cs typeface="Microsoft JhengHei" charset="-120"/>
              </a:rPr>
              <a:t>明慧网</a:t>
            </a:r>
            <a:r>
              <a:rPr lang="zh-TW" altLang="zh-TW" sz="1900" dirty="0" smtClean="0">
                <a:solidFill>
                  <a:schemeClr val="tx1"/>
                </a:solidFill>
                <a:latin typeface="Microsoft JhengHei" charset="-120"/>
                <a:ea typeface="Microsoft JhengHei" charset="-120"/>
                <a:cs typeface="Microsoft JhengHei" charset="-120"/>
              </a:rPr>
              <a:t>2</a:t>
            </a:r>
            <a:r>
              <a:rPr lang="en-US" altLang="zh-TW" sz="1900" dirty="0" smtClean="0">
                <a:solidFill>
                  <a:schemeClr val="tx1"/>
                </a:solidFill>
                <a:latin typeface="Microsoft JhengHei" charset="-120"/>
                <a:ea typeface="Microsoft JhengHei" charset="-120"/>
                <a:cs typeface="Microsoft JhengHei" charset="-120"/>
              </a:rPr>
              <a:t>017</a:t>
            </a:r>
            <a:r>
              <a:rPr lang="zh-TW" altLang="en-US" sz="1900" dirty="0" smtClean="0">
                <a:solidFill>
                  <a:schemeClr val="tx1"/>
                </a:solidFill>
                <a:latin typeface="Microsoft JhengHei" charset="-120"/>
                <a:ea typeface="Microsoft JhengHei" charset="-120"/>
                <a:cs typeface="Microsoft JhengHei" charset="-120"/>
              </a:rPr>
              <a:t>年</a:t>
            </a:r>
            <a:r>
              <a:rPr lang="en-US" altLang="zh-TW" sz="1900" dirty="0" smtClean="0">
                <a:solidFill>
                  <a:schemeClr val="tx1"/>
                </a:solidFill>
                <a:latin typeface="Microsoft JhengHei" charset="-120"/>
                <a:ea typeface="Microsoft JhengHei" charset="-120"/>
                <a:cs typeface="Microsoft JhengHei" charset="-120"/>
              </a:rPr>
              <a:t>11</a:t>
            </a:r>
            <a:r>
              <a:rPr lang="zh-TW" altLang="en-US" sz="1900" dirty="0" smtClean="0">
                <a:solidFill>
                  <a:schemeClr val="tx1"/>
                </a:solidFill>
                <a:latin typeface="Microsoft JhengHei" charset="-120"/>
                <a:ea typeface="Microsoft JhengHei" charset="-120"/>
                <a:cs typeface="Microsoft JhengHei" charset="-120"/>
              </a:rPr>
              <a:t>月</a:t>
            </a:r>
            <a:r>
              <a:rPr lang="zh-TW" altLang="zh-TW" sz="1900" dirty="0" smtClean="0">
                <a:solidFill>
                  <a:schemeClr val="tx1"/>
                </a:solidFill>
                <a:latin typeface="Microsoft JhengHei" charset="-120"/>
                <a:ea typeface="Microsoft JhengHei" charset="-120"/>
                <a:cs typeface="Microsoft JhengHei" charset="-120"/>
              </a:rPr>
              <a:t>1</a:t>
            </a:r>
            <a:r>
              <a:rPr lang="en-US" altLang="zh-TW" sz="1900" dirty="0">
                <a:solidFill>
                  <a:schemeClr val="tx1"/>
                </a:solidFill>
                <a:latin typeface="Microsoft JhengHei" charset="-120"/>
                <a:ea typeface="Microsoft JhengHei" charset="-120"/>
                <a:cs typeface="Microsoft JhengHei" charset="-120"/>
              </a:rPr>
              <a:t>6</a:t>
            </a:r>
            <a:r>
              <a:rPr lang="zh-TW" altLang="en-US" sz="1900" dirty="0" smtClean="0">
                <a:solidFill>
                  <a:schemeClr val="tx1"/>
                </a:solidFill>
                <a:latin typeface="Microsoft JhengHei" charset="-120"/>
                <a:ea typeface="Microsoft JhengHei" charset="-120"/>
                <a:cs typeface="Microsoft JhengHei" charset="-120"/>
              </a:rPr>
              <a:t>日</a:t>
            </a:r>
            <a:r>
              <a:rPr lang="en-US" altLang="zh-TW" sz="1900" dirty="0" smtClean="0">
                <a:solidFill>
                  <a:schemeClr val="tx1"/>
                </a:solidFill>
                <a:latin typeface="Microsoft JhengHei" charset="-120"/>
                <a:ea typeface="Microsoft JhengHei" charset="-120"/>
                <a:cs typeface="Microsoft JhengHei" charset="-120"/>
              </a:rPr>
              <a:t>】</a:t>
            </a:r>
          </a:p>
          <a:p>
            <a:pPr fontAlgn="base"/>
            <a:endParaRPr lang="en-US" altLang="zh-TW" sz="1900" b="1" dirty="0" smtClean="0">
              <a:solidFill>
                <a:srgbClr val="660066"/>
              </a:solidFill>
              <a:latin typeface="Microsoft JhengHei" charset="-120"/>
              <a:ea typeface="Microsoft JhengHei" charset="-120"/>
              <a:cs typeface="Microsoft JhengHei" charset="-120"/>
            </a:endParaRPr>
          </a:p>
          <a:p>
            <a:pPr fontAlgn="base"/>
            <a:r>
              <a:rPr lang="en-US" altLang="zh-TW" sz="1900" b="1" dirty="0" smtClean="0">
                <a:solidFill>
                  <a:srgbClr val="660066"/>
                </a:solidFill>
                <a:latin typeface="Microsoft JhengHei" charset="-120"/>
                <a:ea typeface="Microsoft JhengHei" charset="-120"/>
                <a:cs typeface="Microsoft JhengHei" charset="-120"/>
              </a:rPr>
              <a:t>2017</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11</a:t>
            </a:r>
            <a:r>
              <a:rPr lang="zh-TW" altLang="en-US" sz="2000" dirty="0" smtClean="0">
                <a:solidFill>
                  <a:srgbClr val="202020"/>
                </a:solidFill>
                <a:latin typeface="Microsoft JhengHei" charset="-120"/>
                <a:ea typeface="Microsoft JhengHei" charset="-120"/>
                <a:cs typeface="Microsoft JhengHei" charset="-120"/>
              </a:rPr>
              <a:t>月</a:t>
            </a:r>
            <a:r>
              <a:rPr lang="en-US" altLang="zh-TW" sz="2000" dirty="0" smtClean="0">
                <a:solidFill>
                  <a:srgbClr val="202020"/>
                </a:solidFill>
                <a:latin typeface="Microsoft JhengHei" charset="-120"/>
                <a:ea typeface="Microsoft JhengHei" charset="-120"/>
                <a:cs typeface="Microsoft JhengHei" charset="-120"/>
              </a:rPr>
              <a:t>9</a:t>
            </a:r>
            <a:r>
              <a:rPr lang="zh-TW" altLang="en-US" sz="2000" dirty="0" smtClean="0">
                <a:solidFill>
                  <a:srgbClr val="202020"/>
                </a:solidFill>
                <a:latin typeface="Microsoft JhengHei" charset="-120"/>
                <a:ea typeface="Microsoft JhengHei" charset="-120"/>
                <a:cs typeface="Microsoft JhengHei" charset="-120"/>
              </a:rPr>
              <a:t>日，云南省纪委网站公布了云南省公安厅技侦总队总队长</a:t>
            </a:r>
            <a:r>
              <a:rPr lang="zh-TW" altLang="en-US" sz="2000" b="1" dirty="0" smtClean="0">
                <a:solidFill>
                  <a:srgbClr val="00B050"/>
                </a:solidFill>
                <a:latin typeface="Microsoft JhengHei" charset="-120"/>
                <a:ea typeface="Microsoft JhengHei" charset="-120"/>
                <a:cs typeface="Microsoft JhengHei" charset="-120"/>
              </a:rPr>
              <a:t>梁正军</a:t>
            </a:r>
            <a:r>
              <a:rPr lang="zh-TW" altLang="en-US" sz="2000" b="1" dirty="0" smtClean="0">
                <a:solidFill>
                  <a:srgbClr val="FF0000"/>
                </a:solidFill>
                <a:latin typeface="Microsoft JhengHei" charset="-120"/>
                <a:ea typeface="Microsoft JhengHei" charset="-120"/>
                <a:cs typeface="Microsoft JhengHei" charset="-120"/>
              </a:rPr>
              <a:t>「涉嫌严重违纪」</a:t>
            </a:r>
            <a:r>
              <a:rPr lang="zh-TW" altLang="en-US" sz="2000" dirty="0" smtClean="0">
                <a:solidFill>
                  <a:srgbClr val="202020"/>
                </a:solidFill>
                <a:latin typeface="Microsoft JhengHei" charset="-120"/>
                <a:ea typeface="Microsoft JhengHei" charset="-120"/>
                <a:cs typeface="Microsoft JhengHei" charset="-120"/>
              </a:rPr>
              <a:t>被审查的消息。</a:t>
            </a:r>
            <a:r>
              <a:rPr lang="zh-TW" altLang="en-US" sz="2000" dirty="0" smtClean="0">
                <a:latin typeface="Microsoft JhengHei" charset="-120"/>
                <a:ea typeface="Microsoft JhengHei" charset="-120"/>
                <a:cs typeface="Microsoft JhengHei" charset="-120"/>
              </a:rPr>
              <a:t>梁正军在担任大理市公安局副局长、局长期间，积极迫害法轮功学员，多次作出抓捕指令。梁正军今日的</a:t>
            </a:r>
            <a:r>
              <a:rPr lang="zh-TW" altLang="en-US" sz="2000" b="1" dirty="0" smtClean="0">
                <a:solidFill>
                  <a:srgbClr val="FF0000"/>
                </a:solidFill>
                <a:latin typeface="Microsoft JhengHei" charset="-120"/>
                <a:ea typeface="Microsoft JhengHei" charset="-120"/>
                <a:cs typeface="Microsoft JhengHei" charset="-120"/>
              </a:rPr>
              <a:t>落马</a:t>
            </a:r>
            <a:r>
              <a:rPr lang="zh-TW" altLang="en-US" sz="2000" dirty="0" smtClean="0">
                <a:latin typeface="Microsoft JhengHei" charset="-120"/>
                <a:ea typeface="Microsoft JhengHei" charset="-120"/>
                <a:cs typeface="Microsoft JhengHei" charset="-120"/>
              </a:rPr>
              <a:t>正是其执行江氏流氓集团积极迫害法轮功学员招致的恶报。</a:t>
            </a:r>
            <a:endParaRPr lang="zh-TW" altLang="en-US" sz="2000" dirty="0">
              <a:latin typeface="Microsoft JhengHei" charset="-120"/>
              <a:ea typeface="Microsoft JhengHei" charset="-120"/>
              <a:cs typeface="Microsoft JhengHei" charset="-120"/>
            </a:endParaRPr>
          </a:p>
        </p:txBody>
      </p:sp>
      <p:sp>
        <p:nvSpPr>
          <p:cNvPr id="13" name="Rectangle 13"/>
          <p:cNvSpPr/>
          <p:nvPr/>
        </p:nvSpPr>
        <p:spPr>
          <a:xfrm>
            <a:off x="107504" y="3252716"/>
            <a:ext cx="8904728" cy="3477875"/>
          </a:xfrm>
          <a:prstGeom prst="rect">
            <a:avLst/>
          </a:prstGeom>
          <a:ln w="6350"/>
        </p:spPr>
        <p:style>
          <a:lnRef idx="2">
            <a:schemeClr val="dk1"/>
          </a:lnRef>
          <a:fillRef idx="1">
            <a:schemeClr val="lt1"/>
          </a:fillRef>
          <a:effectRef idx="0">
            <a:schemeClr val="dk1"/>
          </a:effectRef>
          <a:fontRef idx="minor">
            <a:schemeClr val="dk1"/>
          </a:fontRef>
        </p:style>
        <p:txBody>
          <a:bodyPr wrap="square">
            <a:spAutoFit/>
          </a:bodyPr>
          <a:lstStyle/>
          <a:p>
            <a:r>
              <a:rPr lang="zh-TW" altLang="en-US" sz="2000" b="1" smtClean="0">
                <a:solidFill>
                  <a:srgbClr val="0000FF"/>
                </a:solidFill>
                <a:latin typeface="微軟正黑體" panose="020B0604030504040204" pitchFamily="34" charset="-120"/>
                <a:ea typeface="微軟正黑體" panose="020B0604030504040204" pitchFamily="34" charset="-120"/>
                <a:cs typeface="Heiti TC Light"/>
              </a:rPr>
              <a:t>云南省曲靖市委书记，</a:t>
            </a:r>
            <a:r>
              <a:rPr lang="zh-TW" altLang="en-US" sz="2000" b="1" smtClean="0">
                <a:solidFill>
                  <a:srgbClr val="008000"/>
                </a:solidFill>
                <a:latin typeface="微軟正黑體" panose="020B0604030504040204" pitchFamily="34" charset="-120"/>
                <a:ea typeface="微軟正黑體" panose="020B0604030504040204" pitchFamily="34" charset="-120"/>
                <a:cs typeface="Heiti TC Light"/>
              </a:rPr>
              <a:t>锁飞</a:t>
            </a:r>
            <a:r>
              <a:rPr lang="zh-TW" altLang="en-US" sz="2000" b="1" smtClean="0">
                <a:solidFill>
                  <a:srgbClr val="0000FF"/>
                </a:solidFill>
                <a:latin typeface="微軟正黑體" panose="020B0604030504040204" pitchFamily="34" charset="-120"/>
                <a:ea typeface="微軟正黑體" panose="020B0604030504040204" pitchFamily="34" charset="-120"/>
                <a:cs typeface="Heiti TC Light"/>
              </a:rPr>
              <a:t>，</a:t>
            </a:r>
            <a:r>
              <a:rPr lang="zh-TW" altLang="en-US" sz="2000" b="1" smtClean="0">
                <a:solidFill>
                  <a:srgbClr val="C00000"/>
                </a:solidFill>
                <a:latin typeface="微軟正黑體" panose="020B0604030504040204" pitchFamily="34" charset="-120"/>
                <a:ea typeface="微軟正黑體" panose="020B0604030504040204" pitchFamily="34" charset="-120"/>
                <a:cs typeface="Heiti TC Light"/>
              </a:rPr>
              <a:t>猝死</a:t>
            </a:r>
            <a:r>
              <a:rPr lang="en-US" altLang="zh-TW" smtClean="0">
                <a:solidFill>
                  <a:schemeClr val="tx1"/>
                </a:solidFill>
                <a:latin typeface="微軟正黑體" panose="020B0604030504040204" pitchFamily="34" charset="-120"/>
                <a:ea typeface="微軟正黑體" panose="020B0604030504040204" pitchFamily="34" charset="-120"/>
                <a:cs typeface="Heiti TC Light"/>
              </a:rPr>
              <a:t>【</a:t>
            </a:r>
            <a:r>
              <a:rPr lang="zh-TW" altLang="en-US" smtClean="0">
                <a:solidFill>
                  <a:schemeClr val="tx1"/>
                </a:solidFill>
                <a:latin typeface="微軟正黑體" panose="020B0604030504040204" pitchFamily="34" charset="-120"/>
                <a:ea typeface="微軟正黑體" panose="020B0604030504040204" pitchFamily="34" charset="-120"/>
                <a:cs typeface="Heiti TC Light"/>
              </a:rPr>
              <a:t>明慧网</a:t>
            </a:r>
            <a:r>
              <a:rPr lang="en-US" altLang="zh-TW" smtClean="0">
                <a:solidFill>
                  <a:schemeClr val="tx1"/>
                </a:solidFill>
                <a:latin typeface="微軟正黑體" panose="020B0604030504040204" pitchFamily="34" charset="-120"/>
                <a:ea typeface="微軟正黑體" panose="020B0604030504040204" pitchFamily="34" charset="-120"/>
                <a:cs typeface="Heiti TC Light"/>
              </a:rPr>
              <a:t>201</a:t>
            </a:r>
            <a:r>
              <a:rPr lang="zh-TW" altLang="zh-TW" dirty="0" smtClean="0">
                <a:solidFill>
                  <a:schemeClr val="tx1"/>
                </a:solidFill>
                <a:latin typeface="微軟正黑體" panose="020B0604030504040204" pitchFamily="34" charset="-120"/>
                <a:ea typeface="微軟正黑體" panose="020B0604030504040204" pitchFamily="34" charset="-120"/>
                <a:cs typeface="Heiti TC Light"/>
              </a:rPr>
              <a:t>5</a:t>
            </a:r>
            <a:r>
              <a:rPr lang="zh-TW" altLang="en-US" dirty="0" smtClean="0">
                <a:solidFill>
                  <a:schemeClr val="tx1"/>
                </a:solidFill>
                <a:latin typeface="微軟正黑體" panose="020B0604030504040204" pitchFamily="34" charset="-120"/>
                <a:ea typeface="微軟正黑體" panose="020B0604030504040204" pitchFamily="34" charset="-120"/>
                <a:cs typeface="Heiti TC Light"/>
              </a:rPr>
              <a:t>年</a:t>
            </a:r>
            <a:r>
              <a:rPr lang="zh-TW" altLang="zh-TW" dirty="0" smtClean="0">
                <a:solidFill>
                  <a:schemeClr val="tx1"/>
                </a:solidFill>
                <a:latin typeface="微軟正黑體" panose="020B0604030504040204" pitchFamily="34" charset="-120"/>
                <a:ea typeface="微軟正黑體" panose="020B0604030504040204" pitchFamily="34" charset="-120"/>
                <a:cs typeface="Heiti TC Light"/>
              </a:rPr>
              <a:t>1</a:t>
            </a:r>
            <a:r>
              <a:rPr lang="en-US" altLang="zh-TW" dirty="0" smtClean="0">
                <a:solidFill>
                  <a:schemeClr val="tx1"/>
                </a:solidFill>
                <a:latin typeface="微軟正黑體" panose="020B0604030504040204" pitchFamily="34" charset="-120"/>
                <a:ea typeface="微軟正黑體" panose="020B0604030504040204" pitchFamily="34" charset="-120"/>
                <a:cs typeface="Heiti TC Light"/>
              </a:rPr>
              <a:t>2</a:t>
            </a:r>
            <a:r>
              <a:rPr lang="zh-TW" altLang="en-US" dirty="0" smtClean="0">
                <a:solidFill>
                  <a:schemeClr val="tx1"/>
                </a:solidFill>
                <a:latin typeface="微軟正黑體" panose="020B0604030504040204" pitchFamily="34" charset="-120"/>
                <a:ea typeface="微軟正黑體" panose="020B0604030504040204" pitchFamily="34" charset="-120"/>
                <a:cs typeface="Heiti TC Light"/>
              </a:rPr>
              <a:t>月</a:t>
            </a:r>
            <a:r>
              <a:rPr lang="en-US" altLang="zh-TW" dirty="0" smtClean="0">
                <a:solidFill>
                  <a:schemeClr val="tx1"/>
                </a:solidFill>
                <a:latin typeface="微軟正黑體" panose="020B0604030504040204" pitchFamily="34" charset="-120"/>
                <a:ea typeface="微軟正黑體" panose="020B0604030504040204" pitchFamily="34" charset="-120"/>
                <a:cs typeface="Heiti TC Light"/>
              </a:rPr>
              <a:t>1</a:t>
            </a:r>
            <a:r>
              <a:rPr lang="zh-TW" altLang="zh-TW" dirty="0" smtClean="0">
                <a:solidFill>
                  <a:schemeClr val="tx1"/>
                </a:solidFill>
                <a:latin typeface="微軟正黑體" panose="020B0604030504040204" pitchFamily="34" charset="-120"/>
                <a:ea typeface="微軟正黑體" panose="020B0604030504040204" pitchFamily="34" charset="-120"/>
                <a:cs typeface="Heiti TC Light"/>
              </a:rPr>
              <a:t>4</a:t>
            </a:r>
            <a:r>
              <a:rPr lang="zh-TW" altLang="en-US" dirty="0" smtClean="0">
                <a:solidFill>
                  <a:schemeClr val="tx1"/>
                </a:solidFill>
                <a:latin typeface="微軟正黑體" panose="020B0604030504040204" pitchFamily="34" charset="-120"/>
                <a:ea typeface="微軟正黑體" panose="020B0604030504040204" pitchFamily="34" charset="-120"/>
                <a:cs typeface="Heiti TC Light"/>
              </a:rPr>
              <a:t>日</a:t>
            </a:r>
            <a:r>
              <a:rPr lang="en-US" altLang="zh-TW" dirty="0">
                <a:solidFill>
                  <a:schemeClr val="tx1"/>
                </a:solidFill>
                <a:latin typeface="微軟正黑體" panose="020B0604030504040204" pitchFamily="34" charset="-120"/>
                <a:ea typeface="微軟正黑體" panose="020B0604030504040204" pitchFamily="34" charset="-120"/>
                <a:cs typeface="Heiti TC Light"/>
              </a:rPr>
              <a:t>】</a:t>
            </a:r>
          </a:p>
          <a:p>
            <a:endParaRPr lang="en-US" altLang="zh-TW" sz="2000" dirty="0" smtClean="0"/>
          </a:p>
          <a:p>
            <a:r>
              <a:rPr lang="zh-TW" altLang="en-US" sz="2000" b="1" smtClean="0">
                <a:solidFill>
                  <a:srgbClr val="008000"/>
                </a:solidFill>
                <a:latin typeface="微軟正黑體" panose="020B0604030504040204" pitchFamily="34" charset="-120"/>
                <a:ea typeface="微軟正黑體" panose="020B0604030504040204" pitchFamily="34" charset="-120"/>
                <a:cs typeface="Heiti TC Light"/>
              </a:rPr>
              <a:t>锁飞</a:t>
            </a:r>
            <a:r>
              <a:rPr lang="zh-TW" altLang="en-US" sz="2000" smtClean="0">
                <a:latin typeface="微軟正黑體" panose="020B0604030504040204" pitchFamily="34" charset="-120"/>
                <a:ea typeface="微軟正黑體" panose="020B0604030504040204" pitchFamily="34" charset="-120"/>
              </a:rPr>
              <a:t>曾任鲁甸县长、书记、昭通市副市长、临沧市委副书记、市长。</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solidFill>
                  <a:schemeClr val="tx1"/>
                </a:solidFill>
                <a:latin typeface="微軟正黑體" panose="020B0604030504040204" pitchFamily="34" charset="-120"/>
                <a:ea typeface="微軟正黑體" panose="020B0604030504040204" pitchFamily="34" charset="-120"/>
              </a:rPr>
              <a:t>因迫害法轮功，得到职位飞升。</a:t>
            </a:r>
            <a:endParaRPr lang="en-US" altLang="zh-TW" sz="2000" dirty="0" smtClean="0">
              <a:solidFill>
                <a:schemeClr val="tx1"/>
              </a:solidFill>
              <a:latin typeface="微軟正黑體" panose="020B0604030504040204" pitchFamily="34" charset="-120"/>
              <a:ea typeface="微軟正黑體" panose="020B0604030504040204" pitchFamily="34" charset="-120"/>
            </a:endParaRPr>
          </a:p>
          <a:p>
            <a:endParaRPr lang="zh-TW" altLang="en-US" sz="2000" dirty="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2</a:t>
            </a:r>
            <a:r>
              <a:rPr lang="en-US" altLang="zh-TW" sz="2000" dirty="0" smtClean="0">
                <a:latin typeface="微軟正黑體" panose="020B0604030504040204" pitchFamily="34" charset="-120"/>
                <a:ea typeface="微軟正黑體" panose="020B0604030504040204" pitchFamily="34" charset="-120"/>
              </a:rPr>
              <a:t>015</a:t>
            </a:r>
            <a:r>
              <a:rPr lang="zh-TW" altLang="en-US" sz="2000" dirty="0" smtClean="0">
                <a:latin typeface="微軟正黑體" panose="020B0604030504040204" pitchFamily="34" charset="-120"/>
                <a:ea typeface="微軟正黑體" panose="020B0604030504040204" pitchFamily="34" charset="-120"/>
              </a:rPr>
              <a:t>年</a:t>
            </a:r>
            <a:r>
              <a:rPr lang="zh-TW" altLang="en-US" sz="2000" dirty="0">
                <a:latin typeface="微軟正黑體" panose="020B0604030504040204" pitchFamily="34" charset="-120"/>
                <a:ea typeface="微軟正黑體" panose="020B0604030504040204" pitchFamily="34" charset="-120"/>
              </a:rPr>
              <a:t>，曲</a:t>
            </a:r>
            <a:r>
              <a:rPr lang="zh-TW" altLang="en-US" sz="2000" dirty="0" smtClean="0">
                <a:latin typeface="微軟正黑體" panose="020B0604030504040204" pitchFamily="34" charset="-120"/>
                <a:ea typeface="微軟正黑體" panose="020B0604030504040204" pitchFamily="34" charset="-120"/>
              </a:rPr>
              <a:t>靖</a:t>
            </a:r>
            <a:r>
              <a:rPr lang="zh-TW" altLang="en-US" sz="2000" smtClean="0">
                <a:latin typeface="微軟正黑體" panose="020B0604030504040204" pitchFamily="34" charset="-120"/>
                <a:ea typeface="微軟正黑體" panose="020B0604030504040204" pitchFamily="34" charset="-120"/>
              </a:rPr>
              <a:t>市法轮功学员向两高控告元凶江泽民后，</a:t>
            </a:r>
            <a:endParaRPr lang="en-US" altLang="zh-TW" sz="2000" dirty="0">
              <a:latin typeface="微軟正黑體" panose="020B0604030504040204" pitchFamily="34" charset="-120"/>
              <a:ea typeface="微軟正黑體" panose="020B0604030504040204" pitchFamily="34" charset="-120"/>
            </a:endParaRPr>
          </a:p>
          <a:p>
            <a:r>
              <a:rPr lang="zh-TW" altLang="en-US" sz="2000" b="1" smtClean="0">
                <a:solidFill>
                  <a:srgbClr val="008000"/>
                </a:solidFill>
                <a:latin typeface="微軟正黑體" panose="020B0604030504040204" pitchFamily="34" charset="-120"/>
                <a:ea typeface="微軟正黑體" panose="020B0604030504040204" pitchFamily="34" charset="-120"/>
                <a:cs typeface="Heiti TC Light"/>
              </a:rPr>
              <a:t>锁飞</a:t>
            </a:r>
            <a:r>
              <a:rPr lang="zh-TW" altLang="en-US" sz="2000" smtClean="0">
                <a:latin typeface="微軟正黑體" panose="020B0604030504040204" pitchFamily="34" charset="-120"/>
                <a:ea typeface="微軟正黑體" panose="020B0604030504040204" pitchFamily="34" charset="-120"/>
              </a:rPr>
              <a:t>为首的</a:t>
            </a:r>
            <a:r>
              <a:rPr lang="zh-TW" altLang="en-US" sz="2000" dirty="0">
                <a:latin typeface="微軟正黑體" panose="020B0604030504040204" pitchFamily="34" charset="-120"/>
                <a:ea typeface="微軟正黑體" panose="020B0604030504040204" pitchFamily="34" charset="-120"/>
              </a:rPr>
              <a:t>曲靖</a:t>
            </a:r>
            <a:r>
              <a:rPr lang="zh-TW" altLang="en-US" sz="2000" dirty="0" smtClean="0">
                <a:latin typeface="微軟正黑體" panose="020B0604030504040204" pitchFamily="34" charset="-120"/>
                <a:ea typeface="微軟正黑體" panose="020B0604030504040204" pitchFamily="34" charset="-120"/>
              </a:rPr>
              <a:t>市「</a:t>
            </a:r>
            <a:r>
              <a:rPr lang="en-US" altLang="zh-TW" sz="2000" dirty="0">
                <a:latin typeface="微軟正黑體" panose="020B0604030504040204" pitchFamily="34" charset="-120"/>
                <a:ea typeface="微軟正黑體" panose="020B0604030504040204" pitchFamily="34" charset="-120"/>
              </a:rPr>
              <a:t>610</a:t>
            </a:r>
            <a:r>
              <a:rPr lang="zh-TW" altLang="en-US" sz="2000" dirty="0">
                <a:latin typeface="微軟正黑體" panose="020B0604030504040204" pitchFamily="34" charset="-120"/>
                <a:ea typeface="微軟正黑體" panose="020B0604030504040204" pitchFamily="34" charset="-120"/>
              </a:rPr>
              <a:t>」、政法委</a:t>
            </a:r>
            <a:r>
              <a:rPr lang="zh-TW" altLang="en-US" sz="2000" smtClean="0">
                <a:latin typeface="微軟正黑體" panose="020B0604030504040204" pitchFamily="34" charset="-120"/>
                <a:ea typeface="微軟正黑體" panose="020B0604030504040204" pitchFamily="34" charset="-120"/>
              </a:rPr>
              <a:t>等在</a:t>
            </a:r>
            <a:r>
              <a:rPr lang="zh-TW" altLang="en-US" sz="2000" b="1" smtClean="0">
                <a:solidFill>
                  <a:srgbClr val="FF0000"/>
                </a:solidFill>
                <a:latin typeface="微軟正黑體" panose="020B0604030504040204" pitchFamily="34" charset="-120"/>
                <a:ea typeface="微軟正黑體" panose="020B0604030504040204" pitchFamily="34" charset="-120"/>
              </a:rPr>
              <a:t>曲靖电视台大肆污蔑法轮功，</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r>
              <a:rPr lang="zh-TW" altLang="en-US" sz="2000" b="1" smtClean="0">
                <a:solidFill>
                  <a:srgbClr val="FF0000"/>
                </a:solidFill>
                <a:latin typeface="微軟正黑體" panose="020B0604030504040204" pitchFamily="34" charset="-120"/>
                <a:ea typeface="微軟正黑體" panose="020B0604030504040204" pitchFamily="34" charset="-120"/>
              </a:rPr>
              <a:t>提供赏金煽动世人恶告法轮功学员。</a:t>
            </a:r>
            <a:r>
              <a:rPr lang="zh-TW" altLang="en-US" sz="2000" smtClean="0">
                <a:latin typeface="微軟正黑體" panose="020B0604030504040204" pitchFamily="34" charset="-120"/>
                <a:ea typeface="微軟正黑體" panose="020B0604030504040204" pitchFamily="34" charset="-120"/>
              </a:rPr>
              <a:t>对法轮功学员实施监视居住、跟踪、</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恐吓，剥夺人权。十月份后，大肆骚扰、绑架参与诉江的法轮功学员。</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smtClean="0">
              <a:latin typeface="微軟正黑體" panose="020B0604030504040204" pitchFamily="34" charset="-120"/>
              <a:ea typeface="微軟正黑體" panose="020B0604030504040204" pitchFamily="34" charset="-120"/>
            </a:endParaRPr>
          </a:p>
          <a:p>
            <a:r>
              <a:rPr lang="zh-TW" altLang="en-US" sz="2000" b="1" smtClean="0">
                <a:solidFill>
                  <a:srgbClr val="008000"/>
                </a:solidFill>
                <a:latin typeface="微軟正黑體" panose="020B0604030504040204" pitchFamily="34" charset="-120"/>
                <a:ea typeface="微軟正黑體" panose="020B0604030504040204" pitchFamily="34" charset="-120"/>
                <a:cs typeface="Heiti TC Light"/>
              </a:rPr>
              <a:t>锁飞</a:t>
            </a:r>
            <a:r>
              <a:rPr lang="zh-TW" altLang="en-US" sz="2000" smtClean="0">
                <a:latin typeface="微軟正黑體" panose="020B0604030504040204" pitchFamily="34" charset="-120"/>
                <a:ea typeface="微軟正黑體" panose="020B0604030504040204" pitchFamily="34" charset="-120"/>
              </a:rPr>
              <a:t>，在重庆考察期间，于2</a:t>
            </a:r>
            <a:r>
              <a:rPr lang="en-US" altLang="zh-TW" sz="2000" smtClean="0">
                <a:latin typeface="微軟正黑體" panose="020B0604030504040204" pitchFamily="34" charset="-120"/>
                <a:ea typeface="微軟正黑體" panose="020B0604030504040204" pitchFamily="34" charset="-120"/>
              </a:rPr>
              <a:t>015</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9</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10</a:t>
            </a:r>
            <a:r>
              <a:rPr lang="zh-TW" altLang="en-US" sz="2000" dirty="0">
                <a:latin typeface="微軟正黑體" panose="020B0604030504040204" pitchFamily="34" charset="-120"/>
                <a:ea typeface="微軟正黑體" panose="020B0604030504040204" pitchFamily="34" charset="-120"/>
              </a:rPr>
              <a:t>日</a:t>
            </a:r>
            <a:r>
              <a:rPr lang="zh-TW" altLang="en-US" sz="2000">
                <a:latin typeface="微軟正黑體" panose="020B0604030504040204" pitchFamily="34" charset="-120"/>
                <a:ea typeface="微軟正黑體" panose="020B0604030504040204" pitchFamily="34" charset="-120"/>
              </a:rPr>
              <a:t>凌晨</a:t>
            </a:r>
            <a:r>
              <a:rPr lang="en-US" altLang="zh-TW" sz="2000" smtClean="0">
                <a:latin typeface="微軟正黑體" panose="020B0604030504040204" pitchFamily="34" charset="-120"/>
                <a:ea typeface="微軟正黑體" panose="020B0604030504040204" pitchFamily="34" charset="-120"/>
              </a:rPr>
              <a:t>4</a:t>
            </a:r>
            <a:r>
              <a:rPr lang="zh-TW" altLang="en-US" sz="2000" smtClean="0">
                <a:latin typeface="微軟正黑體" panose="020B0604030504040204" pitchFamily="34" charset="-120"/>
                <a:ea typeface="微軟正黑體" panose="020B0604030504040204" pitchFamily="34" charset="-120"/>
              </a:rPr>
              <a:t>时</a:t>
            </a:r>
            <a:r>
              <a:rPr lang="zh-TW" altLang="en-US" sz="2000" b="1" smtClean="0">
                <a:solidFill>
                  <a:srgbClr val="FF0000"/>
                </a:solidFill>
                <a:latin typeface="微軟正黑體" panose="020B0604030504040204" pitchFamily="34" charset="-120"/>
                <a:ea typeface="微軟正黑體" panose="020B0604030504040204" pitchFamily="34" charset="-120"/>
              </a:rPr>
              <a:t>猝死于宾馆房间。</a:t>
            </a:r>
            <a:endParaRPr lang="zh-TW" altLang="en-US" sz="2000" b="1" dirty="0">
              <a:solidFill>
                <a:srgbClr val="FF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7459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130603" cy="836718"/>
            <a:chOff x="-1" y="-2"/>
            <a:chExt cx="12985745" cy="1189997"/>
          </a:xfrm>
          <a:solidFill>
            <a:schemeClr val="accent2">
              <a:lumMod val="75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dirty="0"/>
                <a:t>9</a:t>
              </a:r>
              <a:r>
                <a:rPr sz="3600" b="1" kern="0" dirty="0" smtClean="0"/>
                <a:t>-</a:t>
              </a:r>
              <a:r>
                <a:rPr lang="en-US" sz="3600" b="1" kern="0" dirty="0"/>
                <a:t>4</a:t>
              </a:r>
              <a:r>
                <a:rPr sz="3600" b="1" kern="0" dirty="0" smtClean="0"/>
                <a:t>. </a:t>
              </a:r>
              <a:r>
                <a:rPr lang="zh-TW" altLang="en-US" sz="3600" b="1" dirty="0" smtClean="0"/>
                <a:t>雲南</a:t>
              </a:r>
              <a:endParaRPr sz="3600" b="1" kern="0" dirty="0"/>
            </a:p>
          </p:txBody>
        </p:sp>
      </p:grpSp>
      <p:sp>
        <p:nvSpPr>
          <p:cNvPr id="170" name="矩形"/>
          <p:cNvSpPr/>
          <p:nvPr/>
        </p:nvSpPr>
        <p:spPr>
          <a:xfrm>
            <a:off x="7236296"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善報</a:t>
            </a:r>
            <a:r>
              <a:rPr lang="en-US" altLang="ja-JP" sz="4000" b="1" dirty="0" smtClean="0">
                <a:solidFill>
                  <a:srgbClr val="EF5FA7">
                    <a:hueOff val="-146070"/>
                    <a:satOff val="-10048"/>
                    <a:lumOff val="-30626"/>
                  </a:srgbClr>
                </a:solidFill>
              </a:rPr>
              <a:t>3</a:t>
            </a:r>
            <a:endParaRPr lang="en-US" altLang="ja-JP" sz="4000" b="1" kern="0" dirty="0">
              <a:solidFill>
                <a:srgbClr val="EF5FA7">
                  <a:hueOff val="-146070"/>
                  <a:satOff val="-10048"/>
                  <a:lumOff val="-30626"/>
                </a:srgbClr>
              </a:solidFill>
            </a:endParaRPr>
          </a:p>
        </p:txBody>
      </p:sp>
      <p:sp>
        <p:nvSpPr>
          <p:cNvPr id="2" name="Rectangle 1"/>
          <p:cNvSpPr/>
          <p:nvPr/>
        </p:nvSpPr>
        <p:spPr>
          <a:xfrm>
            <a:off x="107504" y="887163"/>
            <a:ext cx="9036496" cy="594008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smtClean="0">
                <a:solidFill>
                  <a:srgbClr val="0000FF"/>
                </a:solidFill>
                <a:latin typeface="Microsoft JhengHei" charset="-120"/>
                <a:ea typeface="Microsoft JhengHei" charset="-120"/>
                <a:cs typeface="Microsoft JhengHei" charset="-120"/>
              </a:rPr>
              <a:t>医生说「没救了」的人康复回家</a:t>
            </a:r>
            <a:r>
              <a:rPr lang="en-US" altLang="zh-TW" sz="2000" smtClean="0">
                <a:solidFill>
                  <a:schemeClr val="tx1"/>
                </a:solidFill>
                <a:latin typeface="Microsoft JhengHei" charset="-120"/>
                <a:ea typeface="Microsoft JhengHei" charset="-120"/>
                <a:cs typeface="Microsoft JhengHei" charset="-120"/>
              </a:rPr>
              <a:t>【</a:t>
            </a:r>
            <a:r>
              <a:rPr lang="zh-TW" altLang="en-US" sz="2000" smtClean="0">
                <a:solidFill>
                  <a:schemeClr val="tx1"/>
                </a:solidFill>
                <a:latin typeface="Microsoft JhengHei" charset="-120"/>
                <a:ea typeface="Microsoft JhengHei" charset="-120"/>
                <a:cs typeface="Microsoft JhengHei" charset="-120"/>
              </a:rPr>
              <a:t>明慧网</a:t>
            </a:r>
            <a:r>
              <a:rPr lang="en-US" altLang="zh-TW" sz="2000" smtClean="0">
                <a:solidFill>
                  <a:schemeClr val="tx1"/>
                </a:solidFill>
                <a:latin typeface="Microsoft JhengHei" charset="-120"/>
                <a:ea typeface="Microsoft JhengHei" charset="-120"/>
                <a:cs typeface="Microsoft JhengHei" charset="-120"/>
              </a:rPr>
              <a:t>2016</a:t>
            </a:r>
            <a:r>
              <a:rPr lang="zh-TW" altLang="en-US" sz="2000" dirty="0" smtClean="0">
                <a:solidFill>
                  <a:schemeClr val="tx1"/>
                </a:solidFill>
                <a:latin typeface="Microsoft JhengHei" charset="-120"/>
                <a:ea typeface="Microsoft JhengHei" charset="-120"/>
                <a:cs typeface="Microsoft JhengHei" charset="-120"/>
              </a:rPr>
              <a:t>年</a:t>
            </a:r>
            <a:r>
              <a:rPr lang="en-US" altLang="zh-TW" sz="2000" dirty="0">
                <a:solidFill>
                  <a:schemeClr val="tx1"/>
                </a:solidFill>
                <a:latin typeface="Microsoft JhengHei" charset="-120"/>
                <a:ea typeface="Microsoft JhengHei" charset="-120"/>
                <a:cs typeface="Microsoft JhengHei" charset="-120"/>
              </a:rPr>
              <a:t>3</a:t>
            </a:r>
            <a:r>
              <a:rPr lang="zh-TW" altLang="en-US" sz="2000" dirty="0" smtClean="0">
                <a:solidFill>
                  <a:schemeClr val="tx1"/>
                </a:solidFill>
                <a:latin typeface="Microsoft JhengHei" charset="-120"/>
                <a:ea typeface="Microsoft JhengHei" charset="-120"/>
                <a:cs typeface="Microsoft JhengHei" charset="-120"/>
              </a:rPr>
              <a:t>月</a:t>
            </a:r>
            <a:r>
              <a:rPr lang="en-US" altLang="zh-TW" sz="2000" dirty="0" smtClean="0">
                <a:solidFill>
                  <a:schemeClr val="tx1"/>
                </a:solidFill>
                <a:latin typeface="Microsoft JhengHei" charset="-120"/>
                <a:ea typeface="Microsoft JhengHei" charset="-120"/>
                <a:cs typeface="Microsoft JhengHei" charset="-120"/>
              </a:rPr>
              <a:t>5</a:t>
            </a:r>
            <a:r>
              <a:rPr lang="zh-TW" altLang="en-US" sz="2000" dirty="0" smtClean="0">
                <a:solidFill>
                  <a:schemeClr val="tx1"/>
                </a:solidFill>
                <a:latin typeface="Microsoft JhengHei" charset="-120"/>
                <a:ea typeface="Microsoft JhengHei" charset="-120"/>
                <a:cs typeface="Microsoft JhengHei" charset="-120"/>
              </a:rPr>
              <a:t>日</a:t>
            </a:r>
            <a:r>
              <a:rPr lang="en-US" altLang="zh-TW" sz="2000" dirty="0" smtClean="0">
                <a:solidFill>
                  <a:schemeClr val="tx1"/>
                </a:solidFill>
                <a:latin typeface="Microsoft JhengHei" charset="-120"/>
                <a:ea typeface="Microsoft JhengHei" charset="-120"/>
                <a:cs typeface="Microsoft JhengHei" charset="-120"/>
              </a:rPr>
              <a:t>】</a:t>
            </a:r>
          </a:p>
          <a:p>
            <a:pPr fontAlgn="base"/>
            <a:endParaRPr lang="en-US" altLang="zh-TW" sz="2000" dirty="0">
              <a:solidFill>
                <a:srgbClr val="008000"/>
              </a:solidFill>
              <a:latin typeface="Microsoft JhengHei" charset="-120"/>
              <a:ea typeface="Microsoft JhengHei" charset="-120"/>
              <a:cs typeface="Microsoft JhengHei" charset="-120"/>
            </a:endParaRPr>
          </a:p>
          <a:p>
            <a:pPr fontAlgn="base"/>
            <a:r>
              <a:rPr lang="en-US" altLang="zh-TW" sz="2000" smtClean="0">
                <a:solidFill>
                  <a:srgbClr val="202020"/>
                </a:solidFill>
                <a:latin typeface="Microsoft JhengHei" charset="-120"/>
                <a:ea typeface="Microsoft JhengHei" charset="-120"/>
                <a:cs typeface="Microsoft JhengHei" charset="-120"/>
              </a:rPr>
              <a:t>〔</a:t>
            </a:r>
            <a:r>
              <a:rPr lang="zh-TW" altLang="en-US" sz="2000" smtClean="0">
                <a:solidFill>
                  <a:srgbClr val="202020"/>
                </a:solidFill>
                <a:latin typeface="Microsoft JhengHei" charset="-120"/>
                <a:ea typeface="Microsoft JhengHei" charset="-120"/>
                <a:cs typeface="Microsoft JhengHei" charset="-120"/>
              </a:rPr>
              <a:t>云南来稿</a:t>
            </a:r>
            <a:r>
              <a:rPr lang="en-US" altLang="zh-TW" sz="2000" smtClean="0">
                <a:solidFill>
                  <a:srgbClr val="202020"/>
                </a:solidFill>
                <a:latin typeface="Microsoft JhengHei" charset="-120"/>
                <a:ea typeface="Microsoft JhengHei" charset="-120"/>
                <a:cs typeface="Microsoft JhengHei" charset="-120"/>
              </a:rPr>
              <a:t>〕</a:t>
            </a:r>
            <a:r>
              <a:rPr lang="zh-TW" altLang="en-US" sz="2000" dirty="0">
                <a:solidFill>
                  <a:srgbClr val="202020"/>
                </a:solidFill>
                <a:latin typeface="Microsoft JhengHei" charset="-120"/>
                <a:ea typeface="Microsoft JhengHei" charset="-120"/>
                <a:cs typeface="Microsoft JhengHei" charset="-120"/>
              </a:rPr>
              <a:t>我家老小中共</a:t>
            </a:r>
            <a:r>
              <a:rPr lang="zh-TW" altLang="en-US" sz="2000" dirty="0" smtClean="0">
                <a:solidFill>
                  <a:srgbClr val="202020"/>
                </a:solidFill>
                <a:latin typeface="Microsoft JhengHei" charset="-120"/>
                <a:ea typeface="Microsoft JhengHei" charset="-120"/>
                <a:cs typeface="Microsoft JhengHei" charset="-120"/>
              </a:rPr>
              <a:t>有</a:t>
            </a:r>
            <a:r>
              <a:rPr lang="en-US" altLang="zh-TW" sz="2000" dirty="0" smtClean="0">
                <a:solidFill>
                  <a:srgbClr val="202020"/>
                </a:solidFill>
                <a:latin typeface="Microsoft JhengHei" charset="-120"/>
                <a:ea typeface="Microsoft JhengHei" charset="-120"/>
                <a:cs typeface="Microsoft JhengHei" charset="-120"/>
              </a:rPr>
              <a:t>6</a:t>
            </a:r>
            <a:r>
              <a:rPr lang="zh-TW" altLang="en-US" sz="2000" smtClean="0">
                <a:solidFill>
                  <a:srgbClr val="202020"/>
                </a:solidFill>
                <a:latin typeface="Microsoft JhengHei" charset="-120"/>
                <a:ea typeface="Microsoft JhengHei" charset="-120"/>
                <a:cs typeface="Microsoft JhengHei" charset="-120"/>
              </a:rPr>
              <a:t>、</a:t>
            </a:r>
            <a:r>
              <a:rPr lang="en-US" altLang="zh-TW" sz="2000" smtClean="0">
                <a:solidFill>
                  <a:srgbClr val="202020"/>
                </a:solidFill>
                <a:latin typeface="Microsoft JhengHei" charset="-120"/>
                <a:ea typeface="Microsoft JhengHei" charset="-120"/>
                <a:cs typeface="Microsoft JhengHei" charset="-120"/>
              </a:rPr>
              <a:t>7</a:t>
            </a:r>
            <a:r>
              <a:rPr lang="zh-TW" altLang="en-US" sz="2000" smtClean="0">
                <a:solidFill>
                  <a:srgbClr val="202020"/>
                </a:solidFill>
                <a:latin typeface="Microsoft JhengHei" charset="-120"/>
                <a:ea typeface="Microsoft JhengHei" charset="-120"/>
                <a:cs typeface="Microsoft JhengHei" charset="-120"/>
              </a:rPr>
              <a:t>人修炼法轮大法，儿媳小翠不修炼，</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smtClean="0">
                <a:solidFill>
                  <a:srgbClr val="202020"/>
                </a:solidFill>
                <a:latin typeface="Microsoft JhengHei" charset="-120"/>
                <a:ea typeface="Microsoft JhengHei" charset="-120"/>
                <a:cs typeface="Microsoft JhengHei" charset="-120"/>
              </a:rPr>
              <a:t>但她相信大法，常念「法轮大法好，真善忍好」，也做了「三退」</a:t>
            </a:r>
            <a:endParaRPr lang="en-US" altLang="zh-TW" sz="2000" dirty="0" smtClean="0">
              <a:solidFill>
                <a:srgbClr val="202020"/>
              </a:solidFill>
              <a:latin typeface="Microsoft JhengHei" charset="-120"/>
              <a:ea typeface="Microsoft JhengHei" charset="-120"/>
              <a:cs typeface="Microsoft JhengHei" charset="-120"/>
            </a:endParaRPr>
          </a:p>
          <a:p>
            <a:pPr fontAlgn="base"/>
            <a:endParaRPr lang="zh-TW" altLang="en-US" sz="2000" dirty="0">
              <a:solidFill>
                <a:srgbClr val="202020"/>
              </a:solidFill>
              <a:latin typeface="Microsoft JhengHei" charset="-120"/>
              <a:ea typeface="Microsoft JhengHei" charset="-120"/>
              <a:cs typeface="Microsoft JhengHei" charset="-120"/>
            </a:endParaRPr>
          </a:p>
          <a:p>
            <a:pPr fontAlgn="base"/>
            <a:r>
              <a:rPr lang="en-US" altLang="zh-TW" sz="2000" dirty="0" smtClean="0">
                <a:solidFill>
                  <a:srgbClr val="202020"/>
                </a:solidFill>
                <a:latin typeface="Microsoft JhengHei" charset="-120"/>
                <a:ea typeface="Microsoft JhengHei" charset="-120"/>
                <a:cs typeface="Microsoft JhengHei" charset="-120"/>
              </a:rPr>
              <a:t>2012</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5</a:t>
            </a:r>
            <a:r>
              <a:rPr lang="zh-TW" altLang="en-US" sz="2000" dirty="0" smtClean="0">
                <a:solidFill>
                  <a:srgbClr val="202020"/>
                </a:solidFill>
                <a:latin typeface="Microsoft JhengHei" charset="-120"/>
                <a:ea typeface="Microsoft JhengHei" charset="-120"/>
                <a:cs typeface="Microsoft JhengHei" charset="-120"/>
              </a:rPr>
              <a:t>月</a:t>
            </a:r>
            <a:r>
              <a:rPr lang="zh-TW" altLang="en-US" sz="2000" dirty="0">
                <a:solidFill>
                  <a:srgbClr val="202020"/>
                </a:solidFill>
                <a:latin typeface="Microsoft JhengHei" charset="-120"/>
                <a:ea typeface="Microsoft JhengHei" charset="-120"/>
                <a:cs typeface="Microsoft JhengHei" charset="-120"/>
              </a:rPr>
              <a:t>的一天，</a:t>
            </a:r>
            <a:r>
              <a:rPr lang="zh-TW" altLang="en-US" sz="2000" smtClean="0">
                <a:solidFill>
                  <a:srgbClr val="202020"/>
                </a:solidFill>
                <a:latin typeface="Microsoft JhengHei" charset="-120"/>
                <a:ea typeface="Microsoft JhengHei" charset="-120"/>
                <a:cs typeface="Microsoft JhengHei" charset="-120"/>
              </a:rPr>
              <a:t>凌晨</a:t>
            </a:r>
            <a:r>
              <a:rPr lang="en-US" altLang="zh-TW" sz="2000" smtClean="0">
                <a:solidFill>
                  <a:srgbClr val="202020"/>
                </a:solidFill>
                <a:latin typeface="Microsoft JhengHei" charset="-120"/>
                <a:ea typeface="Microsoft JhengHei" charset="-120"/>
                <a:cs typeface="Microsoft JhengHei" charset="-120"/>
              </a:rPr>
              <a:t>3</a:t>
            </a:r>
            <a:r>
              <a:rPr lang="zh-TW" altLang="en-US" sz="2000" smtClean="0">
                <a:solidFill>
                  <a:srgbClr val="202020"/>
                </a:solidFill>
                <a:latin typeface="Microsoft JhengHei" charset="-120"/>
                <a:ea typeface="Microsoft JhengHei" charset="-120"/>
                <a:cs typeface="Microsoft JhengHei" charset="-120"/>
              </a:rPr>
              <a:t>点左右，小翠去卫生间，突然肛门大出血，昏死过去。儿子小平听到动静，赶紧查看</a:t>
            </a:r>
            <a:r>
              <a:rPr lang="zh-TW" altLang="en-US" sz="2000" dirty="0" smtClean="0">
                <a:solidFill>
                  <a:srgbClr val="202020"/>
                </a:solidFill>
                <a:latin typeface="Microsoft JhengHei" charset="-120"/>
                <a:ea typeface="Microsoft JhengHei" charset="-120"/>
                <a:cs typeface="Microsoft JhengHei" charset="-120"/>
              </a:rPr>
              <a:t>，小</a:t>
            </a:r>
            <a:r>
              <a:rPr lang="zh-TW" altLang="en-US" sz="2000" smtClean="0">
                <a:solidFill>
                  <a:srgbClr val="202020"/>
                </a:solidFill>
                <a:latin typeface="Microsoft JhengHei" charset="-120"/>
                <a:ea typeface="Microsoft JhengHei" charset="-120"/>
                <a:cs typeface="Microsoft JhengHei" charset="-120"/>
              </a:rPr>
              <a:t>翠倒在血泊中。小平立即打电话给我。我到他家对小平说：「只有师父才能救她，</a:t>
            </a:r>
            <a:r>
              <a:rPr lang="zh-TW" altLang="en-US" sz="2000" b="1" smtClean="0">
                <a:solidFill>
                  <a:srgbClr val="0432FF"/>
                </a:solidFill>
                <a:latin typeface="Microsoft JhengHei" charset="-120"/>
                <a:ea typeface="Microsoft JhengHei" charset="-120"/>
                <a:cs typeface="Microsoft JhengHei" charset="-120"/>
              </a:rPr>
              <a:t>赶快念法轮大法好，真善忍好！</a:t>
            </a:r>
            <a:r>
              <a:rPr lang="zh-TW" altLang="en-US" sz="2000" smtClean="0">
                <a:solidFill>
                  <a:srgbClr val="202020"/>
                </a:solidFill>
                <a:latin typeface="Microsoft JhengHei" charset="-120"/>
                <a:ea typeface="Microsoft JhengHei" charset="-120"/>
                <a:cs typeface="Microsoft JhengHei" charset="-120"/>
              </a:rPr>
              <a:t>」</a:t>
            </a:r>
            <a:endParaRPr lang="zh-TW" altLang="en-US" sz="2000" dirty="0">
              <a:solidFill>
                <a:srgbClr val="202020"/>
              </a:solidFill>
              <a:latin typeface="Microsoft JhengHei" charset="-120"/>
              <a:ea typeface="Microsoft JhengHei" charset="-120"/>
              <a:cs typeface="Microsoft JhengHei" charset="-120"/>
            </a:endParaRPr>
          </a:p>
          <a:p>
            <a:pPr fontAlgn="base"/>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smtClean="0">
                <a:solidFill>
                  <a:srgbClr val="202020"/>
                </a:solidFill>
                <a:latin typeface="Microsoft JhengHei" charset="-120"/>
                <a:ea typeface="Microsoft JhengHei" charset="-120"/>
                <a:cs typeface="Microsoft JhengHei" charset="-120"/>
              </a:rPr>
              <a:t>我们立即把小翠送到县医院，医生检查后不敢接收，叫我们去州医院。州医院的医生看后说：</a:t>
            </a:r>
            <a:r>
              <a:rPr lang="zh-TW" altLang="en-US" sz="2000" b="1" smtClean="0">
                <a:solidFill>
                  <a:srgbClr val="FF0000"/>
                </a:solidFill>
                <a:latin typeface="Microsoft JhengHei" charset="-120"/>
                <a:ea typeface="Microsoft JhengHei" charset="-120"/>
                <a:cs typeface="Microsoft JhengHei" charset="-120"/>
              </a:rPr>
              <a:t>「也许血已落肚，恐怕没救了。」</a:t>
            </a:r>
            <a:r>
              <a:rPr lang="zh-TW" altLang="en-US" sz="2000" smtClean="0">
                <a:solidFill>
                  <a:srgbClr val="202020"/>
                </a:solidFill>
                <a:latin typeface="Microsoft JhengHei" charset="-120"/>
                <a:ea typeface="Microsoft JhengHei" charset="-120"/>
                <a:cs typeface="Microsoft JhengHei" charset="-120"/>
              </a:rPr>
              <a:t>并立即下「病危通知书」。经过一系列的检查，可医生就是查不出来她到底是身体哪一个部位大出血。</a:t>
            </a:r>
            <a:endParaRPr lang="en-US" altLang="zh-TW" sz="2000" dirty="0" smtClean="0">
              <a:solidFill>
                <a:srgbClr val="202020"/>
              </a:solidFill>
              <a:latin typeface="Microsoft JhengHei" charset="-120"/>
              <a:ea typeface="Microsoft JhengHei" charset="-120"/>
              <a:cs typeface="Microsoft JhengHei" charset="-120"/>
            </a:endParaRPr>
          </a:p>
          <a:p>
            <a:pPr fontAlgn="base"/>
            <a:endParaRPr lang="zh-TW" altLang="en-US" sz="2000" dirty="0">
              <a:solidFill>
                <a:srgbClr val="202020"/>
              </a:solidFill>
              <a:latin typeface="Microsoft JhengHei" charset="-120"/>
              <a:ea typeface="Microsoft JhengHei" charset="-120"/>
              <a:cs typeface="Microsoft JhengHei" charset="-120"/>
            </a:endParaRPr>
          </a:p>
          <a:p>
            <a:pPr fontAlgn="base"/>
            <a:r>
              <a:rPr lang="zh-TW" altLang="en-US" sz="2000" smtClean="0">
                <a:solidFill>
                  <a:srgbClr val="202020"/>
                </a:solidFill>
                <a:latin typeface="Microsoft JhengHei" charset="-120"/>
                <a:ea typeface="Microsoft JhengHei" charset="-120"/>
                <a:cs typeface="Microsoft JhengHei" charset="-120"/>
              </a:rPr>
              <a:t>我们陪着小翠在急救室观察了</a:t>
            </a:r>
            <a:r>
              <a:rPr lang="en-US" altLang="zh-TW" sz="2000" smtClean="0">
                <a:solidFill>
                  <a:srgbClr val="202020"/>
                </a:solidFill>
                <a:latin typeface="Microsoft JhengHei" charset="-120"/>
                <a:ea typeface="Microsoft JhengHei" charset="-120"/>
                <a:cs typeface="Microsoft JhengHei" charset="-120"/>
              </a:rPr>
              <a:t>7</a:t>
            </a:r>
            <a:r>
              <a:rPr lang="zh-TW" altLang="en-US" sz="2000" smtClean="0">
                <a:solidFill>
                  <a:srgbClr val="202020"/>
                </a:solidFill>
                <a:latin typeface="Microsoft JhengHei" charset="-120"/>
                <a:ea typeface="Microsoft JhengHei" charset="-120"/>
                <a:cs typeface="Microsoft JhengHei" charset="-120"/>
              </a:rPr>
              <a:t>天，最终还是甚么也没查出来，也就没法针对治疗。但我们没放松，始终天天对着她默念「法轮大法好」、「真善忍好」。</a:t>
            </a:r>
            <a:endParaRPr lang="en-US" altLang="zh-TW" sz="2000" dirty="0" smtClean="0">
              <a:solidFill>
                <a:srgbClr val="202020"/>
              </a:solidFill>
              <a:latin typeface="Microsoft JhengHei" charset="-120"/>
              <a:ea typeface="Microsoft JhengHei" charset="-120"/>
              <a:cs typeface="Microsoft JhengHei" charset="-120"/>
            </a:endParaRPr>
          </a:p>
          <a:p>
            <a:pPr fontAlgn="base"/>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一天</a:t>
            </a:r>
            <a:r>
              <a:rPr lang="zh-TW" altLang="en-US" sz="2000" dirty="0">
                <a:solidFill>
                  <a:srgbClr val="202020"/>
                </a:solidFill>
                <a:latin typeface="Microsoft JhengHei" charset="-120"/>
                <a:ea typeface="Microsoft JhengHei" charset="-120"/>
                <a:cs typeface="Microsoft JhengHei" charset="-120"/>
              </a:rPr>
              <a:t>，</a:t>
            </a:r>
            <a:r>
              <a:rPr lang="zh-TW" altLang="en-US" sz="2000">
                <a:solidFill>
                  <a:srgbClr val="202020"/>
                </a:solidFill>
                <a:latin typeface="Microsoft JhengHei" charset="-120"/>
                <a:ea typeface="Microsoft JhengHei" charset="-120"/>
                <a:cs typeface="Microsoft JhengHei" charset="-120"/>
              </a:rPr>
              <a:t>小</a:t>
            </a:r>
            <a:r>
              <a:rPr lang="zh-TW" altLang="en-US" sz="2000" smtClean="0">
                <a:solidFill>
                  <a:srgbClr val="202020"/>
                </a:solidFill>
                <a:latin typeface="Microsoft JhengHei" charset="-120"/>
                <a:ea typeface="Microsoft JhengHei" charset="-120"/>
                <a:cs typeface="Microsoft JhengHei" charset="-120"/>
              </a:rPr>
              <a:t>翠说：她做了一个梦，梦中</a:t>
            </a:r>
            <a:r>
              <a:rPr lang="zh-TW" altLang="en-US" sz="2000" b="1" smtClean="0">
                <a:solidFill>
                  <a:srgbClr val="0432FF"/>
                </a:solidFill>
                <a:latin typeface="Microsoft JhengHei" charset="-120"/>
                <a:ea typeface="Microsoft JhengHei" charset="-120"/>
                <a:cs typeface="Microsoft JhengHei" charset="-120"/>
              </a:rPr>
              <a:t>三位老奶奶告诉她说她没病，叫她回家</a:t>
            </a:r>
            <a:r>
              <a:rPr lang="zh-TW" altLang="en-US" sz="2000" smtClean="0">
                <a:solidFill>
                  <a:srgbClr val="202020"/>
                </a:solidFill>
                <a:latin typeface="Microsoft JhengHei" charset="-120"/>
                <a:ea typeface="Microsoft JhengHei" charset="-120"/>
                <a:cs typeface="Microsoft JhengHei" charset="-120"/>
              </a:rPr>
              <a:t>。我们认为这是师父点化她：她没病，该回家了。</a:t>
            </a:r>
            <a:r>
              <a:rPr lang="zh-TW" altLang="en-US" sz="2000" dirty="0" smtClean="0">
                <a:solidFill>
                  <a:srgbClr val="202020"/>
                </a:solidFill>
                <a:latin typeface="Microsoft JhengHei" charset="-120"/>
                <a:ea typeface="Microsoft JhengHei" charset="-120"/>
                <a:cs typeface="Microsoft JhengHei" charset="-120"/>
              </a:rPr>
              <a:t>在</a:t>
            </a:r>
            <a:r>
              <a:rPr lang="zh-TW" altLang="en-US" sz="2000" smtClean="0">
                <a:solidFill>
                  <a:srgbClr val="202020"/>
                </a:solidFill>
                <a:latin typeface="Microsoft JhengHei" charset="-120"/>
                <a:ea typeface="Microsoft JhengHei" charset="-120"/>
                <a:cs typeface="Microsoft JhengHei" charset="-120"/>
              </a:rPr>
              <a:t>她的坚持下，院方只好同意她出院。回家后直到现在，甚么病也没有。她始终</a:t>
            </a:r>
            <a:r>
              <a:rPr lang="zh-TW" altLang="en-US" sz="2000" b="1" smtClean="0">
                <a:solidFill>
                  <a:srgbClr val="0432FF"/>
                </a:solidFill>
                <a:latin typeface="Microsoft JhengHei" charset="-120"/>
                <a:ea typeface="Microsoft JhengHei" charset="-120"/>
                <a:cs typeface="Microsoft JhengHei" charset="-120"/>
              </a:rPr>
              <a:t>坚持默念「法轮大法好」</a:t>
            </a:r>
            <a:r>
              <a:rPr lang="zh-TW" altLang="en-US" sz="2000" smtClean="0">
                <a:solidFill>
                  <a:srgbClr val="202020"/>
                </a:solidFill>
                <a:latin typeface="Microsoft JhengHei" charset="-120"/>
                <a:ea typeface="Microsoft JhengHei" charset="-120"/>
                <a:cs typeface="Microsoft JhengHei" charset="-120"/>
              </a:rPr>
              <a:t>。</a:t>
            </a:r>
            <a:endParaRPr lang="zh-TW" altLang="en-US" sz="2000" dirty="0">
              <a:solidFill>
                <a:srgbClr val="202020"/>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9605353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文字方塊 1"/>
          <p:cNvSpPr txBox="1"/>
          <p:nvPr/>
        </p:nvSpPr>
        <p:spPr>
          <a:xfrm>
            <a:off x="175417" y="165524"/>
            <a:ext cx="2607443" cy="6463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600" b="1">
                <a:latin typeface="微軟正黑體"/>
                <a:ea typeface="微軟正黑體"/>
                <a:cs typeface="微軟正黑體"/>
                <a:sym typeface="微軟正黑體"/>
              </a:defRPr>
            </a:pPr>
            <a:r>
              <a:rPr dirty="0" smtClean="0"/>
              <a:t>1</a:t>
            </a:r>
            <a:r>
              <a:rPr lang="en-US" dirty="0" smtClean="0"/>
              <a:t>0</a:t>
            </a:r>
            <a:r>
              <a:rPr dirty="0" smtClean="0"/>
              <a:t>.参与办法</a:t>
            </a:r>
            <a:endParaRPr dirty="0"/>
          </a:p>
        </p:txBody>
      </p:sp>
      <p:sp>
        <p:nvSpPr>
          <p:cNvPr id="285" name="矩形 2"/>
          <p:cNvSpPr txBox="1"/>
          <p:nvPr/>
        </p:nvSpPr>
        <p:spPr>
          <a:xfrm>
            <a:off x="87781" y="980728"/>
            <a:ext cx="9036496" cy="477053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r>
              <a:rPr lang="zh-CN" altLang="en-US" sz="2400" b="1" dirty="0" smtClean="0">
                <a:solidFill>
                  <a:srgbClr val="0070C0"/>
                </a:solidFill>
                <a:latin typeface="微軟正黑體" panose="020B0604030504040204" pitchFamily="34" charset="-120"/>
                <a:ea typeface="微軟正黑體" panose="020B0604030504040204" pitchFamily="34" charset="-120"/>
                <a:cs typeface="Heiti TC Light"/>
              </a:rPr>
              <a:t>案情说明：</a:t>
            </a:r>
            <a:r>
              <a:rPr lang="en-US" altLang="zh-CN" sz="2400" b="1" dirty="0" smtClean="0">
                <a:latin typeface="微軟正黑體" panose="020B0604030504040204" pitchFamily="34" charset="-120"/>
                <a:ea typeface="微軟正黑體" panose="020B0604030504040204" pitchFamily="34" charset="-120"/>
                <a:cs typeface="Heiti TC Light"/>
              </a:rPr>
              <a:t>1</a:t>
            </a:r>
            <a:r>
              <a:rPr lang="zh-TW" altLang="en-US" sz="2400" b="1" dirty="0" smtClean="0">
                <a:latin typeface="微軟正黑體" panose="020B0604030504040204" pitchFamily="34" charset="-120"/>
                <a:ea typeface="微軟正黑體" panose="020B0604030504040204" pitchFamily="34" charset="-120"/>
                <a:cs typeface="Heiti TC Light"/>
              </a:rPr>
              <a:t>月</a:t>
            </a:r>
            <a:r>
              <a:rPr lang="en-US" altLang="zh-TW" sz="2400" b="1" dirty="0" smtClean="0">
                <a:latin typeface="微軟正黑體" panose="020B0604030504040204" pitchFamily="34" charset="-120"/>
                <a:ea typeface="微軟正黑體" panose="020B0604030504040204" pitchFamily="34" charset="-120"/>
                <a:cs typeface="Heiti TC Light"/>
              </a:rPr>
              <a:t>8</a:t>
            </a:r>
            <a:r>
              <a:rPr lang="zh-TW" altLang="en-US" sz="2400" b="1" dirty="0" smtClean="0">
                <a:latin typeface="微軟正黑體" panose="020B0604030504040204" pitchFamily="34" charset="-120"/>
                <a:ea typeface="微軟正黑體" panose="020B0604030504040204" pitchFamily="34" charset="-120"/>
                <a:cs typeface="Heiti TC Light"/>
              </a:rPr>
              <a:t>号</a:t>
            </a:r>
            <a:r>
              <a:rPr lang="zh-CN" altLang="en-US" sz="2400" b="1" dirty="0" smtClean="0">
                <a:latin typeface="微軟正黑體" panose="020B0604030504040204" pitchFamily="34" charset="-120"/>
                <a:ea typeface="微軟正黑體" panose="020B0604030504040204" pitchFamily="34" charset="-120"/>
                <a:cs typeface="Heiti TC Light"/>
              </a:rPr>
              <a:t>拨</a:t>
            </a:r>
            <a:r>
              <a:rPr lang="zh-TW" altLang="en-US" sz="2400" b="1" dirty="0" smtClean="0">
                <a:latin typeface="微軟正黑體" panose="020B0604030504040204" pitchFamily="34" charset="-120"/>
                <a:ea typeface="微軟正黑體" panose="020B0604030504040204" pitchFamily="34" charset="-120"/>
                <a:cs typeface="Heiti TC Light"/>
              </a:rPr>
              <a:t>打</a:t>
            </a:r>
            <a:r>
              <a:rPr lang="zh-TW" altLang="en-US" sz="2400" b="1" dirty="0" smtClean="0">
                <a:solidFill>
                  <a:srgbClr val="C00000"/>
                </a:solidFill>
                <a:latin typeface="微軟正黑體" panose="020B0604030504040204" pitchFamily="34" charset="-120"/>
                <a:ea typeface="微軟正黑體" panose="020B0604030504040204" pitchFamily="34" charset="-120"/>
                <a:cs typeface="Heiti TC Light"/>
              </a:rPr>
              <a:t>云南省</a:t>
            </a:r>
            <a:r>
              <a:rPr lang="zh-TW" altLang="en-US" sz="2400" b="1" dirty="0" smtClean="0">
                <a:latin typeface="微軟正黑體" panose="020B0604030504040204" pitchFamily="34" charset="-120"/>
                <a:ea typeface="微軟正黑體" panose="020B0604030504040204" pitchFamily="34" charset="-120"/>
                <a:cs typeface="Heiti TC Light"/>
              </a:rPr>
              <a:t>重点案例</a:t>
            </a:r>
            <a:endParaRPr lang="zh-CN" altLang="en-US" sz="2400" b="1" dirty="0">
              <a:latin typeface="微軟正黑體" panose="020B0604030504040204" pitchFamily="34" charset="-120"/>
              <a:ea typeface="微軟正黑體" panose="020B0604030504040204" pitchFamily="34" charset="-120"/>
              <a:cs typeface="Heiti TC Light"/>
            </a:endParaRPr>
          </a:p>
          <a:p>
            <a:pPr>
              <a:defRPr sz="2400" b="1">
                <a:solidFill>
                  <a:srgbClr val="0070C0"/>
                </a:solidFill>
                <a:latin typeface="微軟正黑體"/>
                <a:ea typeface="微軟正黑體"/>
                <a:cs typeface="微軟正黑體"/>
                <a:sym typeface="微軟正黑體"/>
              </a:defRPr>
            </a:pPr>
            <a:endParaRPr dirty="0" smtClean="0">
              <a:latin typeface="微軟正黑體" panose="020B0604030504040204" pitchFamily="34" charset="-120"/>
              <a:ea typeface="微軟正黑體" panose="020B0604030504040204" pitchFamily="34" charset="-120"/>
            </a:endParaRPr>
          </a:p>
          <a:p>
            <a:pPr marL="457200" indent="-457200">
              <a:buAutoNum type="arabicPeriod"/>
              <a:defRPr sz="2400" b="1">
                <a:solidFill>
                  <a:srgbClr val="0070C0"/>
                </a:solidFill>
                <a:latin typeface="微軟正黑體"/>
                <a:ea typeface="微軟正黑體"/>
                <a:cs typeface="微軟正黑體"/>
                <a:sym typeface="微軟正黑體"/>
              </a:defRPr>
            </a:pPr>
            <a:r>
              <a:rPr lang="zh-TW" altLang="en-US" sz="2000" dirty="0" smtClean="0">
                <a:solidFill>
                  <a:schemeClr val="tx1"/>
                </a:solidFill>
                <a:latin typeface="微軟正黑體" panose="020B0604030504040204" pitchFamily="34" charset="-120"/>
                <a:ea typeface="微軟正黑體" panose="020B0604030504040204" pitchFamily="34" charset="-120"/>
                <a:cs typeface="微軟正黑體"/>
              </a:rPr>
              <a:t>云南省召开“防范处理邪教工作会议”迫害法轮功</a:t>
            </a:r>
            <a:endParaRPr lang="en-US" altLang="zh-TW" sz="2000" dirty="0" smtClean="0">
              <a:solidFill>
                <a:schemeClr val="tx1"/>
              </a:solidFill>
              <a:latin typeface="微軟正黑體" panose="020B0604030504040204" pitchFamily="34" charset="-120"/>
              <a:ea typeface="微軟正黑體" panose="020B0604030504040204" pitchFamily="34" charset="-120"/>
              <a:cs typeface="微軟正黑體"/>
            </a:endParaRPr>
          </a:p>
          <a:p>
            <a:pPr marL="457200" indent="-457200">
              <a:buAutoNum type="arabicPeriod"/>
              <a:defRPr sz="2400" b="1">
                <a:solidFill>
                  <a:srgbClr val="0070C0"/>
                </a:solidFill>
                <a:latin typeface="微軟正黑體"/>
                <a:ea typeface="微軟正黑體"/>
                <a:cs typeface="微軟正黑體"/>
                <a:sym typeface="微軟正黑體"/>
              </a:defRPr>
            </a:pPr>
            <a:endParaRPr lang="en-US" altLang="zh-TW" sz="2000" dirty="0">
              <a:solidFill>
                <a:schemeClr val="tx1"/>
              </a:solidFill>
              <a:latin typeface="微軟正黑體" panose="020B0604030504040204" pitchFamily="34" charset="-120"/>
              <a:ea typeface="微軟正黑體" panose="020B0604030504040204" pitchFamily="34" charset="-120"/>
              <a:cs typeface="微軟正黑體"/>
            </a:endParaRPr>
          </a:p>
          <a:p>
            <a:pPr marL="457200" indent="-457200">
              <a:buAutoNum type="arabicPeriod"/>
              <a:defRPr sz="2400" b="1">
                <a:solidFill>
                  <a:srgbClr val="0070C0"/>
                </a:solidFill>
                <a:latin typeface="微軟正黑體"/>
                <a:ea typeface="微軟正黑體"/>
                <a:cs typeface="微軟正黑體"/>
                <a:sym typeface="微軟正黑體"/>
              </a:defRPr>
            </a:pPr>
            <a:r>
              <a:rPr lang="zh-TW" altLang="zh-TW" sz="2000" b="1" dirty="0">
                <a:solidFill>
                  <a:schemeClr val="tx1"/>
                </a:solidFill>
                <a:latin typeface="微軟正黑體" panose="020B0604030504040204" pitchFamily="34" charset="-120"/>
                <a:ea typeface="微軟正黑體" panose="020B0604030504040204" pitchFamily="34" charset="-120"/>
                <a:sym typeface="微軟正黑體"/>
              </a:rPr>
              <a:t>昭</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通市举行所谓「昭通市健身气功展示暨反</a:t>
            </a:r>
            <a:r>
              <a:rPr lang="en-US" altLang="zh-TW" sz="2000" b="1" dirty="0" smtClean="0">
                <a:solidFill>
                  <a:schemeClr val="tx1"/>
                </a:solidFill>
                <a:latin typeface="微軟正黑體" panose="020B0604030504040204" pitchFamily="34" charset="-120"/>
                <a:ea typeface="微軟正黑體" panose="020B0604030504040204" pitchFamily="34" charset="-120"/>
                <a:sym typeface="微軟正黑體"/>
              </a:rPr>
              <a:t>X</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教宣传警示教育推进仪式」</a:t>
            </a:r>
            <a:endParaRPr lang="en-US" altLang="zh-TW" sz="2000" b="1" dirty="0" smtClean="0">
              <a:solidFill>
                <a:schemeClr val="tx1"/>
              </a:solidFill>
              <a:latin typeface="微軟正黑體" panose="020B0604030504040204" pitchFamily="34" charset="-120"/>
              <a:ea typeface="微軟正黑體" panose="020B0604030504040204" pitchFamily="34" charset="-120"/>
              <a:sym typeface="微軟正黑體"/>
            </a:endParaRPr>
          </a:p>
          <a:p>
            <a:pPr marL="457200" indent="-457200">
              <a:buAutoNum type="arabicPeriod"/>
              <a:defRPr sz="2400" b="1">
                <a:solidFill>
                  <a:srgbClr val="0070C0"/>
                </a:solidFill>
                <a:latin typeface="微軟正黑體"/>
                <a:ea typeface="微軟正黑體"/>
                <a:cs typeface="微軟正黑體"/>
                <a:sym typeface="微軟正黑體"/>
              </a:defRPr>
            </a:pPr>
            <a:endParaRPr lang="en-US" altLang="zh-TW" sz="2000" b="1" dirty="0" smtClean="0">
              <a:solidFill>
                <a:schemeClr val="tx1"/>
              </a:solidFill>
              <a:latin typeface="微軟正黑體" panose="020B0604030504040204" pitchFamily="34" charset="-120"/>
              <a:ea typeface="微軟正黑體" panose="020B0604030504040204" pitchFamily="34" charset="-120"/>
              <a:sym typeface="微軟正黑體"/>
            </a:endParaRPr>
          </a:p>
          <a:p>
            <a:pPr marL="457200" indent="-457200">
              <a:buAutoNum type="arabicPeriod"/>
              <a:defRPr sz="2400" b="1">
                <a:solidFill>
                  <a:srgbClr val="0070C0"/>
                </a:solidFill>
                <a:latin typeface="微軟正黑體"/>
                <a:ea typeface="微軟正黑體"/>
                <a:cs typeface="微軟正黑體"/>
                <a:sym typeface="微軟正黑體"/>
              </a:defRPr>
            </a:pPr>
            <a:r>
              <a:rPr lang="zh-TW" altLang="zh-TW" sz="2000" b="1" dirty="0">
                <a:solidFill>
                  <a:schemeClr val="tx1"/>
                </a:solidFill>
                <a:latin typeface="微軟正黑體" panose="020B0604030504040204" pitchFamily="34" charset="-120"/>
                <a:ea typeface="微軟正黑體" panose="020B0604030504040204" pitchFamily="34" charset="-120"/>
                <a:sym typeface="微軟正黑體"/>
              </a:rPr>
              <a:t>保山</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市在市内</a:t>
            </a:r>
            <a:r>
              <a:rPr lang="en-US" altLang="zh-TW" sz="2000" b="1" dirty="0" smtClean="0">
                <a:solidFill>
                  <a:schemeClr val="tx1"/>
                </a:solidFill>
                <a:latin typeface="微軟正黑體" panose="020B0604030504040204" pitchFamily="34" charset="-120"/>
                <a:ea typeface="微軟正黑體" panose="020B0604030504040204" pitchFamily="34" charset="-120"/>
                <a:sym typeface="微軟正黑體"/>
              </a:rPr>
              <a:t>70</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多所中小学中建立所谓「反</a:t>
            </a:r>
            <a:r>
              <a:rPr lang="en-US" altLang="zh-TW" sz="2000" b="1" dirty="0" smtClean="0">
                <a:solidFill>
                  <a:schemeClr val="tx1"/>
                </a:solidFill>
                <a:latin typeface="微軟正黑體" panose="020B0604030504040204" pitchFamily="34" charset="-120"/>
                <a:ea typeface="微軟正黑體" panose="020B0604030504040204" pitchFamily="34" charset="-120"/>
                <a:sym typeface="微軟正黑體"/>
              </a:rPr>
              <a:t>X</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教</a:t>
            </a:r>
            <a:r>
              <a:rPr lang="zh-TW" altLang="zh-TW" sz="2000" b="1" dirty="0">
                <a:solidFill>
                  <a:schemeClr val="tx1"/>
                </a:solidFill>
                <a:latin typeface="微軟正黑體" panose="020B0604030504040204" pitchFamily="34" charset="-120"/>
                <a:ea typeface="微軟正黑體" panose="020B0604030504040204" pitchFamily="34" charset="-120"/>
                <a:sym typeface="微軟正黑體"/>
              </a:rPr>
              <a:t>警示教育基地」 </a:t>
            </a:r>
            <a:endParaRPr lang="en-US" altLang="zh-TW" sz="2000" b="1" dirty="0" smtClean="0">
              <a:solidFill>
                <a:schemeClr val="tx1"/>
              </a:solidFill>
              <a:latin typeface="微軟正黑體" panose="020B0604030504040204" pitchFamily="34" charset="-120"/>
              <a:ea typeface="微軟正黑體" panose="020B0604030504040204" pitchFamily="34" charset="-120"/>
              <a:sym typeface="微軟正黑體"/>
            </a:endParaRPr>
          </a:p>
          <a:p>
            <a:pPr marL="457200" indent="-457200">
              <a:buAutoNum type="arabicPeriod"/>
              <a:defRPr sz="2400" b="1">
                <a:solidFill>
                  <a:srgbClr val="0070C0"/>
                </a:solidFill>
                <a:latin typeface="微軟正黑體"/>
                <a:ea typeface="微軟正黑體"/>
                <a:cs typeface="微軟正黑體"/>
                <a:sym typeface="微軟正黑體"/>
              </a:defRPr>
            </a:pPr>
            <a:endParaRPr dirty="0">
              <a:latin typeface="微軟正黑體" panose="020B0604030504040204" pitchFamily="34" charset="-120"/>
              <a:ea typeface="微軟正黑體" panose="020B0604030504040204" pitchFamily="34" charset="-120"/>
            </a:endParaRPr>
          </a:p>
          <a:p>
            <a:r>
              <a:rPr lang="zh-TW" altLang="en-US" sz="2400" b="1" dirty="0" smtClean="0">
                <a:solidFill>
                  <a:srgbClr val="0070C0"/>
                </a:solidFill>
                <a:latin typeface="微軟正黑體" panose="020B0604030504040204" pitchFamily="34" charset="-120"/>
                <a:ea typeface="微軟正黑體" panose="020B0604030504040204" pitchFamily="34" charset="-120"/>
                <a:cs typeface="Heiti TC Light"/>
              </a:rPr>
              <a:t>重点案例说明：</a:t>
            </a:r>
            <a:endParaRPr lang="en-US" altLang="zh-TW" sz="2400" b="1" dirty="0" smtClean="0">
              <a:solidFill>
                <a:srgbClr val="0070C0"/>
              </a:solidFill>
              <a:latin typeface="微軟正黑體" panose="020B0604030504040204" pitchFamily="34" charset="-120"/>
              <a:ea typeface="微軟正黑體" panose="020B0604030504040204" pitchFamily="34" charset="-120"/>
              <a:cs typeface="Heiti TC Light"/>
            </a:endParaRPr>
          </a:p>
          <a:p>
            <a:r>
              <a:rPr lang="zh-TW" altLang="en-US" dirty="0" smtClean="0">
                <a:latin typeface="微軟正黑體" panose="020B0604030504040204" pitchFamily="34" charset="-120"/>
                <a:ea typeface="微軟正黑體" panose="020B0604030504040204" pitchFamily="34" charset="-120"/>
                <a:cs typeface="Heiti TC Light"/>
              </a:rPr>
              <a:t/>
            </a:r>
            <a:br>
              <a:rPr lang="zh-TW" altLang="en-US" dirty="0" smtClean="0">
                <a:latin typeface="微軟正黑體" panose="020B0604030504040204" pitchFamily="34" charset="-120"/>
                <a:ea typeface="微軟正黑體" panose="020B0604030504040204" pitchFamily="34" charset="-120"/>
                <a:cs typeface="Heiti TC Light"/>
              </a:rPr>
            </a:br>
            <a:r>
              <a:rPr lang="zh-TW" altLang="en-US" dirty="0" smtClean="0">
                <a:latin typeface="微軟正黑體" panose="020B0604030504040204" pitchFamily="34" charset="-120"/>
                <a:ea typeface="微軟正黑體" panose="020B0604030504040204" pitchFamily="34" charset="-120"/>
                <a:cs typeface="Heiti TC Light"/>
              </a:rPr>
              <a:t>◎周一（</a:t>
            </a:r>
            <a:r>
              <a:rPr lang="en-US" altLang="zh-TW" dirty="0" smtClean="0">
                <a:latin typeface="微軟正黑體" panose="020B0604030504040204" pitchFamily="34" charset="-120"/>
                <a:ea typeface="微軟正黑體" panose="020B0604030504040204" pitchFamily="34" charset="-120"/>
                <a:cs typeface="Heiti TC Light"/>
              </a:rPr>
              <a:t>1</a:t>
            </a:r>
            <a:r>
              <a:rPr lang="zh-TW" altLang="en-US" dirty="0" smtClean="0">
                <a:latin typeface="微軟正黑體" panose="020B0604030504040204" pitchFamily="34" charset="-120"/>
                <a:ea typeface="微軟正黑體" panose="020B0604030504040204" pitchFamily="34" charset="-120"/>
                <a:cs typeface="Heiti TC Light"/>
              </a:rPr>
              <a:t>月</a:t>
            </a:r>
            <a:r>
              <a:rPr lang="en-US" altLang="zh-TW" dirty="0">
                <a:latin typeface="微軟正黑體" panose="020B0604030504040204" pitchFamily="34" charset="-120"/>
                <a:ea typeface="微軟正黑體" panose="020B0604030504040204" pitchFamily="34" charset="-120"/>
                <a:cs typeface="Heiti TC Light"/>
              </a:rPr>
              <a:t>8</a:t>
            </a:r>
            <a:r>
              <a:rPr lang="zh-TW" altLang="en-US" dirty="0" smtClean="0">
                <a:latin typeface="微軟正黑體" panose="020B0604030504040204" pitchFamily="34" charset="-120"/>
                <a:ea typeface="微軟正黑體" panose="020B0604030504040204" pitchFamily="34" charset="-120"/>
                <a:cs typeface="Heiti TC Light"/>
              </a:rPr>
              <a:t>日）拨打重点号码。</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dirty="0" smtClean="0">
                <a:latin typeface="微軟正黑體" panose="020B0604030504040204" pitchFamily="34" charset="-120"/>
                <a:ea typeface="微軟正黑體" panose="020B0604030504040204" pitchFamily="34" charset="-120"/>
                <a:cs typeface="Heiti TC Light"/>
              </a:rPr>
              <a:t/>
            </a:r>
            <a:br>
              <a:rPr lang="zh-TW" altLang="en-US" dirty="0" smtClean="0">
                <a:latin typeface="微軟正黑體" panose="020B0604030504040204" pitchFamily="34" charset="-120"/>
                <a:ea typeface="微軟正黑體" panose="020B0604030504040204" pitchFamily="34" charset="-120"/>
                <a:cs typeface="Heiti TC Light"/>
              </a:rPr>
            </a:br>
            <a:r>
              <a:rPr lang="zh-TW" altLang="en-US" dirty="0" smtClean="0">
                <a:latin typeface="微軟正黑體" panose="020B0604030504040204" pitchFamily="34" charset="-120"/>
                <a:ea typeface="微軟正黑體" panose="020B0604030504040204" pitchFamily="34" charset="-120"/>
                <a:cs typeface="Heiti TC Light"/>
              </a:rPr>
              <a:t>上午时段</a:t>
            </a:r>
            <a:r>
              <a:rPr lang="en-US" altLang="zh-TW" dirty="0" smtClean="0">
                <a:latin typeface="微軟正黑體" panose="020B0604030504040204" pitchFamily="34" charset="-120"/>
                <a:ea typeface="微軟正黑體" panose="020B0604030504040204" pitchFamily="34" charset="-120"/>
                <a:cs typeface="Heiti TC Light"/>
              </a:rPr>
              <a:t>【</a:t>
            </a:r>
            <a:r>
              <a:rPr lang="en-US" altLang="zh-TW" dirty="0">
                <a:latin typeface="微軟正黑體" panose="020B0604030504040204" pitchFamily="34" charset="-120"/>
                <a:ea typeface="微軟正黑體" panose="020B0604030504040204" pitchFamily="34" charset="-120"/>
                <a:cs typeface="Heiti TC Light"/>
              </a:rPr>
              <a:t>101RTC</a:t>
            </a:r>
            <a:r>
              <a:rPr lang="zh-TW" altLang="en-US" dirty="0">
                <a:latin typeface="微軟正黑體" panose="020B0604030504040204" pitchFamily="34" charset="-120"/>
                <a:ea typeface="微軟正黑體" panose="020B0604030504040204" pitchFamily="34" charset="-120"/>
                <a:cs typeface="Heiti TC Light"/>
              </a:rPr>
              <a:t>第一直播室</a:t>
            </a:r>
            <a:r>
              <a:rPr lang="en-US" altLang="zh-TW"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有现场拨打解析。</a:t>
            </a:r>
            <a:endParaRPr lang="en-US" altLang="zh-TW" dirty="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zh-TW" altLang="en-US" dirty="0" smtClean="0">
                <a:latin typeface="微軟正黑體" panose="020B0604030504040204" pitchFamily="34" charset="-120"/>
                <a:ea typeface="微軟正黑體" panose="020B0604030504040204" pitchFamily="34" charset="-120"/>
                <a:cs typeface="Heiti TC Light"/>
              </a:rPr>
              <a:t>其它时间</a:t>
            </a:r>
            <a:r>
              <a:rPr lang="en-US" altLang="zh-TW" dirty="0" smtClean="0">
                <a:latin typeface="微軟正黑體" panose="020B0604030504040204" pitchFamily="34" charset="-120"/>
                <a:ea typeface="微軟正黑體" panose="020B0604030504040204" pitchFamily="34" charset="-120"/>
                <a:cs typeface="Heiti TC Light"/>
              </a:rPr>
              <a:t>【104RTC</a:t>
            </a:r>
            <a:r>
              <a:rPr lang="zh-TW" altLang="en-US" dirty="0" smtClean="0">
                <a:latin typeface="微軟正黑體" panose="020B0604030504040204" pitchFamily="34" charset="-120"/>
                <a:ea typeface="微軟正黑體" panose="020B0604030504040204" pitchFamily="34" charset="-120"/>
                <a:cs typeface="Heiti TC Light"/>
              </a:rPr>
              <a:t>重点讲真相直播室</a:t>
            </a:r>
            <a:r>
              <a:rPr lang="en-US" altLang="zh-TW"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每天都有同修值班，互相切磋共同拨打。</a:t>
            </a:r>
            <a:endParaRPr lang="en-US" altLang="zh-TW" dirty="0">
              <a:latin typeface="微軟正黑體" panose="020B0604030504040204" pitchFamily="34" charset="-120"/>
              <a:ea typeface="微軟正黑體" panose="020B0604030504040204" pitchFamily="34" charset="-120"/>
              <a:cs typeface="Heiti TC Light"/>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圓角化單一角落矩形 8"/>
          <p:cNvSpPr/>
          <p:nvPr/>
        </p:nvSpPr>
        <p:spPr>
          <a:xfrm>
            <a:off x="4067946" y="511807"/>
            <a:ext cx="5076054" cy="6346194"/>
          </a:xfrm>
          <a:prstGeom prst="round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smtClean="0">
                <a:solidFill>
                  <a:schemeClr val="bg1"/>
                </a:solidFill>
                <a:latin typeface="微軟正黑體" panose="020B0604030504040204" pitchFamily="34" charset="-120"/>
                <a:ea typeface="微軟正黑體" panose="020B0604030504040204" pitchFamily="34" charset="-120"/>
              </a:rPr>
              <a:t>2.</a:t>
            </a:r>
            <a:r>
              <a:rPr lang="zh-TW" altLang="en-US" sz="3600" b="1" smtClean="0">
                <a:solidFill>
                  <a:schemeClr val="bg1"/>
                </a:solidFill>
                <a:latin typeface="微軟正黑體" panose="020B0604030504040204" pitchFamily="34" charset="-120"/>
                <a:ea typeface="微軟正黑體" panose="020B0604030504040204" pitchFamily="34" charset="-120"/>
              </a:rPr>
              <a:t>云南省迫害</a:t>
            </a:r>
            <a:r>
              <a:rPr lang="zh-TW" altLang="en-US" sz="3600" b="1" dirty="0">
                <a:solidFill>
                  <a:schemeClr val="bg1"/>
                </a:solidFill>
                <a:latin typeface="微軟正黑體" panose="020B0604030504040204" pitchFamily="34" charset="-120"/>
                <a:ea typeface="微軟正黑體" panose="020B0604030504040204" pitchFamily="34" charset="-120"/>
              </a:rPr>
              <a:t>情况</a:t>
            </a:r>
          </a:p>
        </p:txBody>
      </p:sp>
      <p:sp>
        <p:nvSpPr>
          <p:cNvPr id="5" name="矩形 4"/>
          <p:cNvSpPr/>
          <p:nvPr/>
        </p:nvSpPr>
        <p:spPr>
          <a:xfrm>
            <a:off x="107504" y="1124849"/>
            <a:ext cx="3888432" cy="3108042"/>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smtClean="0">
                <a:solidFill>
                  <a:schemeClr val="bg1"/>
                </a:solidFill>
                <a:latin typeface="微軟正黑體" panose="020B0604030504040204" pitchFamily="34" charset="-120"/>
                <a:ea typeface="微軟正黑體" panose="020B0604030504040204" pitchFamily="34" charset="-120"/>
              </a:rPr>
              <a:t>2018</a:t>
            </a:r>
            <a:r>
              <a:rPr lang="zh-CN" altLang="zh-TW" sz="2000" dirty="0" smtClean="0">
                <a:solidFill>
                  <a:schemeClr val="bg1"/>
                </a:solidFill>
                <a:latin typeface="微軟正黑體" panose="020B0604030504040204" pitchFamily="34" charset="-120"/>
                <a:ea typeface="微軟正黑體" panose="020B0604030504040204" pitchFamily="34" charset="-120"/>
              </a:rPr>
              <a:t>年</a:t>
            </a:r>
            <a:r>
              <a:rPr lang="en-US" altLang="zh-CN" sz="2000" smtClean="0">
                <a:solidFill>
                  <a:schemeClr val="bg1"/>
                </a:solidFill>
                <a:latin typeface="微軟正黑體" panose="020B0604030504040204" pitchFamily="34" charset="-120"/>
                <a:ea typeface="微軟正黑體" panose="020B0604030504040204" pitchFamily="34" charset="-120"/>
              </a:rPr>
              <a:t>1</a:t>
            </a:r>
            <a:r>
              <a:rPr lang="zh-CN" altLang="zh-TW" sz="2000" smtClean="0">
                <a:solidFill>
                  <a:schemeClr val="bg1"/>
                </a:solidFill>
                <a:latin typeface="微軟正黑體" panose="020B0604030504040204" pitchFamily="34" charset="-120"/>
                <a:ea typeface="微軟正黑體" panose="020B0604030504040204" pitchFamily="34" charset="-120"/>
              </a:rPr>
              <a:t>月</a:t>
            </a:r>
            <a:r>
              <a:rPr lang="en-US" altLang="zh-CN" sz="2000" dirty="0" smtClean="0">
                <a:solidFill>
                  <a:schemeClr val="bg1"/>
                </a:solidFill>
                <a:latin typeface="微軟正黑體" panose="020B0604030504040204" pitchFamily="34" charset="-120"/>
                <a:ea typeface="微軟正黑體" panose="020B0604030504040204" pitchFamily="34" charset="-120"/>
              </a:rPr>
              <a:t>5</a:t>
            </a:r>
            <a:r>
              <a:rPr lang="zh-CN" altLang="zh-TW" sz="2000" dirty="0" smtClean="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明慧数据馆数据统计显示，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迫害法轮功案例共计</a:t>
            </a:r>
            <a:r>
              <a:rPr lang="en-US" altLang="zh-CN" sz="2400" b="1" dirty="0" smtClean="0">
                <a:solidFill>
                  <a:srgbClr val="FFFF00"/>
                </a:solidFill>
                <a:latin typeface="微軟正黑體" panose="020B0604030504040204" pitchFamily="34" charset="-120"/>
                <a:ea typeface="微軟正黑體" panose="020B0604030504040204" pitchFamily="34" charset="-120"/>
              </a:rPr>
              <a:t>1205</a:t>
            </a:r>
            <a:r>
              <a:rPr lang="zh-CN" altLang="zh-TW" sz="2000" dirty="0" smtClean="0">
                <a:solidFill>
                  <a:schemeClr val="bg1"/>
                </a:solidFill>
                <a:latin typeface="微軟正黑體" panose="020B0604030504040204" pitchFamily="34" charset="-120"/>
                <a:ea typeface="微軟正黑體" panose="020B0604030504040204" pitchFamily="34" charset="-120"/>
              </a:rPr>
              <a:t>例。</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smtClean="0">
                <a:solidFill>
                  <a:schemeClr val="bg1"/>
                </a:solidFill>
                <a:latin typeface="微軟正黑體" panose="020B0604030504040204" pitchFamily="34" charset="-120"/>
                <a:ea typeface="微軟正黑體" panose="020B0604030504040204" pitchFamily="34" charset="-120"/>
              </a:rPr>
              <a:t>直接</a:t>
            </a:r>
            <a:r>
              <a:rPr lang="zh-CN" altLang="zh-TW" sz="2000" dirty="0" smtClean="0">
                <a:solidFill>
                  <a:schemeClr val="bg1"/>
                </a:solidFill>
                <a:latin typeface="微軟正黑體" panose="020B0604030504040204" pitchFamily="34" charset="-120"/>
                <a:ea typeface="微軟正黑體" panose="020B0604030504040204" pitchFamily="34" charset="-120"/>
              </a:rPr>
              <a:t>受迫害人数</a:t>
            </a:r>
            <a:r>
              <a:rPr lang="en-US" altLang="zh-CN" sz="2400" b="1" dirty="0" smtClean="0">
                <a:solidFill>
                  <a:srgbClr val="FFFF00"/>
                </a:solidFill>
                <a:latin typeface="微軟正黑體" panose="020B0604030504040204" pitchFamily="34" charset="-120"/>
                <a:ea typeface="微軟正黑體" panose="020B0604030504040204" pitchFamily="34" charset="-120"/>
              </a:rPr>
              <a:t>1254</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受迫害致死人数</a:t>
            </a:r>
            <a:r>
              <a:rPr lang="en-US" altLang="zh-CN" sz="2400" b="1" dirty="0" smtClean="0">
                <a:solidFill>
                  <a:srgbClr val="FFFF00"/>
                </a:solidFill>
                <a:latin typeface="微軟正黑體" panose="020B0604030504040204" pitchFamily="34" charset="-120"/>
                <a:ea typeface="微軟正黑體" panose="020B0604030504040204" pitchFamily="34" charset="-120"/>
              </a:rPr>
              <a:t>18</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zh-TW" altLang="zh-TW" sz="2000"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4193705" y="1432875"/>
            <a:ext cx="4824536" cy="5293256"/>
          </a:xfrm>
          <a:prstGeom prst="rect">
            <a:avLst/>
          </a:prstGeom>
          <a:ln>
            <a:noFill/>
          </a:ln>
        </p:spPr>
        <p:txBody>
          <a:bodyPr wrap="square" lIns="90942" tIns="45472" rIns="90942" bIns="45472">
            <a:spAutoFit/>
          </a:bodyPr>
          <a:lstStyle/>
          <a:p>
            <a:r>
              <a:rPr lang="zh-TW" altLang="en-US" sz="2200" dirty="0" smtClean="0">
                <a:solidFill>
                  <a:schemeClr val="bg1"/>
                </a:solidFill>
                <a:latin typeface="微軟正黑體" panose="020B0604030504040204" pitchFamily="34" charset="-120"/>
                <a:ea typeface="微軟正黑體" panose="020B0604030504040204" pitchFamily="34" charset="-120"/>
              </a:rPr>
              <a:t>截至</a:t>
            </a:r>
            <a:r>
              <a:rPr lang="en-US" altLang="zh-TW" sz="2200" dirty="0">
                <a:solidFill>
                  <a:schemeClr val="bg1"/>
                </a:solidFill>
                <a:latin typeface="微軟正黑體" panose="020B0604030504040204" pitchFamily="34" charset="-120"/>
                <a:ea typeface="微軟正黑體" panose="020B0604030504040204" pitchFamily="34" charset="-120"/>
              </a:rPr>
              <a:t>2014</a:t>
            </a:r>
            <a:r>
              <a:rPr lang="zh-TW" altLang="en-US" sz="2200" dirty="0">
                <a:solidFill>
                  <a:schemeClr val="bg1"/>
                </a:solidFill>
                <a:latin typeface="微軟正黑體" panose="020B0604030504040204" pitchFamily="34" charset="-120"/>
                <a:ea typeface="微軟正黑體" panose="020B0604030504040204" pitchFamily="34" charset="-120"/>
              </a:rPr>
              <a:t>年底</a:t>
            </a:r>
            <a:r>
              <a:rPr lang="zh-TW" altLang="en-US" sz="2200" dirty="0" smtClean="0">
                <a:solidFill>
                  <a:schemeClr val="bg1"/>
                </a:solidFill>
                <a:latin typeface="微軟正黑體" panose="020B0604030504040204" pitchFamily="34" charset="-120"/>
                <a:ea typeface="微軟正黑體" panose="020B0604030504040204" pitchFamily="34" charset="-120"/>
              </a:rPr>
              <a:t>，</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smtClean="0">
                <a:solidFill>
                  <a:schemeClr val="bg1"/>
                </a:solidFill>
                <a:latin typeface="微軟正黑體" panose="020B0604030504040204" pitchFamily="34" charset="-120"/>
                <a:ea typeface="微軟正黑體" panose="020B0604030504040204" pitchFamily="34" charset="-120"/>
              </a:rPr>
              <a:t>追查国际公布了</a:t>
            </a:r>
            <a:r>
              <a:rPr lang="zh-TW" altLang="en-US" sz="2200" b="1" smtClean="0">
                <a:solidFill>
                  <a:schemeClr val="bg1"/>
                </a:solidFill>
                <a:latin typeface="微軟正黑體" panose="020B0604030504040204" pitchFamily="34" charset="-120"/>
                <a:ea typeface="微軟正黑體" panose="020B0604030504040204" pitchFamily="34" charset="-120"/>
              </a:rPr>
              <a:t>云南</a:t>
            </a:r>
            <a:r>
              <a:rPr lang="zh-CN" altLang="en-US" sz="2200" b="1" smtClean="0">
                <a:solidFill>
                  <a:schemeClr val="bg1"/>
                </a:solidFill>
                <a:latin typeface="微軟正黑體" panose="020B0604030504040204" pitchFamily="34" charset="-120"/>
                <a:ea typeface="微軟正黑體" panose="020B0604030504040204" pitchFamily="34" charset="-120"/>
              </a:rPr>
              <a:t>省</a:t>
            </a:r>
            <a:endParaRPr lang="en-US" altLang="zh-CN" sz="2200" b="1" dirty="0" smtClean="0">
              <a:solidFill>
                <a:schemeClr val="bg1"/>
              </a:solidFill>
              <a:latin typeface="微軟正黑體" panose="020B0604030504040204" pitchFamily="34" charset="-120"/>
              <a:ea typeface="微軟正黑體" panose="020B0604030504040204" pitchFamily="34" charset="-120"/>
            </a:endParaRPr>
          </a:p>
          <a:p>
            <a:r>
              <a:rPr lang="zh-TW" altLang="en-US" sz="2200" smtClean="0">
                <a:solidFill>
                  <a:schemeClr val="bg1"/>
                </a:solidFill>
                <a:latin typeface="微軟正黑體" panose="020B0604030504040204" pitchFamily="34" charset="-120"/>
                <a:ea typeface="微軟正黑體" panose="020B0604030504040204" pitchFamily="34" charset="-120"/>
              </a:rPr>
              <a:t>涉嫌参与活摘法轮功学员器官的</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en-US" altLang="zh-TW" sz="2400" b="1" smtClean="0">
                <a:solidFill>
                  <a:srgbClr val="FF0000"/>
                </a:solidFill>
                <a:latin typeface="微軟正黑體" panose="020B0604030504040204" pitchFamily="34" charset="-120"/>
                <a:ea typeface="微軟正黑體" panose="020B0604030504040204" pitchFamily="34" charset="-120"/>
              </a:rPr>
              <a:t>26</a:t>
            </a:r>
            <a:r>
              <a:rPr lang="zh-TW" altLang="en-US" sz="2400" b="1" smtClean="0">
                <a:solidFill>
                  <a:srgbClr val="FF0000"/>
                </a:solidFill>
                <a:latin typeface="微軟正黑體" panose="020B0604030504040204" pitchFamily="34" charset="-120"/>
                <a:ea typeface="微軟正黑體" panose="020B0604030504040204" pitchFamily="34" charset="-120"/>
              </a:rPr>
              <a:t>家</a:t>
            </a:r>
            <a:r>
              <a:rPr lang="zh-TW" altLang="en-US" sz="2200" b="1" smtClean="0">
                <a:solidFill>
                  <a:schemeClr val="bg1"/>
                </a:solidFill>
                <a:latin typeface="微軟正黑體" panose="020B0604030504040204" pitchFamily="34" charset="-120"/>
                <a:ea typeface="微軟正黑體" panose="020B0604030504040204" pitchFamily="34" charset="-120"/>
              </a:rPr>
              <a:t>医院、</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en-US" altLang="zh-TW" sz="2400" b="1" smtClean="0">
                <a:solidFill>
                  <a:srgbClr val="FF0000"/>
                </a:solidFill>
                <a:latin typeface="微軟正黑體" panose="020B0604030504040204" pitchFamily="34" charset="-120"/>
                <a:ea typeface="微軟正黑體" panose="020B0604030504040204" pitchFamily="34" charset="-120"/>
              </a:rPr>
              <a:t>238</a:t>
            </a:r>
            <a:r>
              <a:rPr lang="zh-TW" altLang="en-US" sz="2400" b="1" smtClean="0">
                <a:solidFill>
                  <a:srgbClr val="FF0000"/>
                </a:solidFill>
                <a:latin typeface="微軟正黑體" panose="020B0604030504040204" pitchFamily="34" charset="-120"/>
                <a:ea typeface="微軟正黑體" panose="020B0604030504040204" pitchFamily="34" charset="-120"/>
              </a:rPr>
              <a:t>名</a:t>
            </a:r>
            <a:r>
              <a:rPr lang="zh-TW" altLang="en-US" sz="2200" b="1" smtClean="0">
                <a:solidFill>
                  <a:schemeClr val="bg1"/>
                </a:solidFill>
                <a:latin typeface="微軟正黑體" panose="020B0604030504040204" pitchFamily="34" charset="-120"/>
                <a:ea typeface="微軟正黑體" panose="020B0604030504040204" pitchFamily="34" charset="-120"/>
              </a:rPr>
              <a:t>医务人员</a:t>
            </a:r>
            <a:r>
              <a:rPr lang="zh-TW" altLang="en-US" sz="2200" smtClean="0">
                <a:solidFill>
                  <a:schemeClr val="bg1"/>
                </a:solidFill>
                <a:latin typeface="微軟正黑體" panose="020B0604030504040204" pitchFamily="34" charset="-120"/>
                <a:ea typeface="微軟正黑體" panose="020B0604030504040204" pitchFamily="34" charset="-120"/>
              </a:rPr>
              <a:t>名单，</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smtClean="0">
                <a:solidFill>
                  <a:schemeClr val="bg1"/>
                </a:solidFill>
                <a:latin typeface="微軟正黑體" panose="020B0604030504040204" pitchFamily="34" charset="-120"/>
                <a:ea typeface="微軟正黑體" panose="020B0604030504040204" pitchFamily="34" charset="-120"/>
              </a:rPr>
              <a:t>并将他们立案追查。</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en-US" altLang="zh-CN" sz="2000" dirty="0">
                <a:solidFill>
                  <a:schemeClr val="bg1"/>
                </a:solidFill>
                <a:latin typeface="微軟正黑體" panose="020B0604030504040204" pitchFamily="34" charset="-120"/>
                <a:ea typeface="微軟正黑體" panose="020B0604030504040204" pitchFamily="34" charset="-120"/>
              </a:rPr>
              <a:t>1.</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云南省第一人民医院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2</a:t>
            </a:r>
            <a:r>
              <a:rPr lang="en-US" altLang="zh-CN" sz="2000" dirty="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昆明医学院第一附属医院（云大医院）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3</a:t>
            </a:r>
            <a:r>
              <a:rPr lang="en-US" altLang="zh-CN" sz="2000" dirty="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昆明医科大学第二附属医院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4</a:t>
            </a:r>
            <a:r>
              <a:rPr lang="en-US" altLang="zh-CN" sz="2000" dirty="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昆明市延安医院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5</a:t>
            </a:r>
            <a:r>
              <a:rPr lang="en-US" altLang="zh-CN" sz="2000" dirty="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昆明市第一人民医院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6</a:t>
            </a:r>
            <a:r>
              <a:rPr lang="en-US" altLang="zh-CN" sz="2000" dirty="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云南省第三人民医院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7</a:t>
            </a:r>
            <a:r>
              <a:rPr lang="en-US" altLang="zh-CN" sz="2000" dirty="0" smtClean="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云南省红十字医院眼科中心</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8</a:t>
            </a:r>
            <a:r>
              <a:rPr lang="en-US" altLang="zh-CN" sz="2000" dirty="0" smtClean="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云南同仁新华医院</a:t>
            </a:r>
            <a:br>
              <a:rPr lang="zh-CN" altLang="en-US" sz="2000" smtClean="0">
                <a:solidFill>
                  <a:schemeClr val="bg1"/>
                </a:solidFill>
                <a:latin typeface="微軟正黑體" panose="020B0604030504040204" pitchFamily="34" charset="-120"/>
                <a:ea typeface="微軟正黑體" panose="020B0604030504040204" pitchFamily="34" charset="-120"/>
              </a:rPr>
            </a:br>
            <a:r>
              <a:rPr lang="en-US" altLang="zh-CN" sz="2000" smtClean="0">
                <a:solidFill>
                  <a:schemeClr val="bg1"/>
                </a:solidFill>
                <a:latin typeface="微軟正黑體" panose="020B0604030504040204" pitchFamily="34" charset="-120"/>
                <a:ea typeface="微軟正黑體" panose="020B0604030504040204" pitchFamily="34" charset="-120"/>
              </a:rPr>
              <a:t>9</a:t>
            </a:r>
            <a:r>
              <a:rPr lang="en-US" altLang="zh-CN" sz="2000" dirty="0" smtClean="0">
                <a:solidFill>
                  <a:schemeClr val="bg1"/>
                </a:solidFill>
                <a:latin typeface="微軟正黑體" panose="020B0604030504040204" pitchFamily="34" charset="-120"/>
                <a:ea typeface="微軟正黑體" panose="020B0604030504040204" pitchFamily="34" charset="-120"/>
              </a:rPr>
              <a:t>.</a:t>
            </a:r>
            <a:r>
              <a:rPr lang="en-US" altLang="zh-CN" sz="2000">
                <a:solidFill>
                  <a:schemeClr val="bg1"/>
                </a:solidFill>
                <a:latin typeface="微軟正黑體" panose="020B0604030504040204" pitchFamily="34" charset="-120"/>
                <a:ea typeface="微軟正黑體" panose="020B0604030504040204" pitchFamily="34" charset="-120"/>
              </a:rPr>
              <a:t> </a:t>
            </a:r>
            <a:r>
              <a:rPr lang="zh-CN" altLang="en-US" sz="2000" smtClean="0">
                <a:solidFill>
                  <a:schemeClr val="bg1"/>
                </a:solidFill>
                <a:latin typeface="微軟正黑體" panose="020B0604030504040204" pitchFamily="34" charset="-120"/>
                <a:ea typeface="微軟正黑體" panose="020B0604030504040204" pitchFamily="34" charset="-120"/>
              </a:rPr>
              <a:t>武警云南边防总队医院</a:t>
            </a:r>
            <a:r>
              <a:rPr lang="en-US" altLang="zh-CN" sz="2000" smtClean="0">
                <a:solidFill>
                  <a:schemeClr val="bg1"/>
                </a:solidFill>
                <a:latin typeface="微軟正黑體" panose="020B0604030504040204" pitchFamily="34" charset="-120"/>
                <a:ea typeface="微軟正黑體" panose="020B0604030504040204" pitchFamily="34" charset="-120"/>
              </a:rPr>
              <a:t>…</a:t>
            </a:r>
            <a:endParaRPr lang="en-US" altLang="zh-TW" sz="20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340769"/>
            <a:chOff x="5266184" y="-1"/>
            <a:chExt cx="3877816" cy="1052737"/>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0"/>
              <a:ext cx="1129430" cy="1052736"/>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0527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3802586758"/>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141" y="714180"/>
            <a:ext cx="8964488" cy="5847755"/>
          </a:xfrm>
          <a:prstGeom prst="rect">
            <a:avLst/>
          </a:prstGeom>
        </p:spPr>
        <p:txBody>
          <a:bodyPr wrap="square">
            <a:spAutoFit/>
          </a:bodyPr>
          <a:lstStyle/>
          <a:p>
            <a:r>
              <a:rPr lang="zh-TW" altLang="en-US" sz="2200" b="1" smtClean="0">
                <a:solidFill>
                  <a:srgbClr val="0070C0"/>
                </a:solidFill>
                <a:latin typeface="微軟正黑體" panose="020B0604030504040204" pitchFamily="34" charset="-120"/>
                <a:ea typeface="微軟正黑體" panose="020B0604030504040204" pitchFamily="34" charset="-120"/>
              </a:rPr>
              <a:t>您可根据自己的情况选择领取以下号码参与重点案例</a:t>
            </a:r>
            <a:r>
              <a:rPr lang="zh-TW" altLang="en-US" sz="2200" b="1" dirty="0" smtClean="0">
                <a:solidFill>
                  <a:srgbClr val="0070C0"/>
                </a:solidFill>
                <a:latin typeface="微軟正黑體" panose="020B0604030504040204" pitchFamily="34" charset="-120"/>
                <a:ea typeface="微軟正黑體" panose="020B0604030504040204" pitchFamily="34" charset="-120"/>
              </a:rPr>
              <a:t>：</a:t>
            </a:r>
            <a:endParaRPr lang="en-US" altLang="zh-TW" sz="2400" dirty="0">
              <a:solidFill>
                <a:srgbClr val="7030A0"/>
              </a:solidFill>
              <a:latin typeface="微軟正黑體" panose="020B0604030504040204" pitchFamily="34" charset="-120"/>
              <a:ea typeface="微軟正黑體" panose="020B0604030504040204" pitchFamily="34" charset="-120"/>
            </a:endParaRPr>
          </a:p>
          <a:p>
            <a:r>
              <a:rPr lang="en-US" altLang="zh-TW" sz="2000" b="1" smtClean="0">
                <a:solidFill>
                  <a:srgbClr val="7030A0"/>
                </a:solidFill>
                <a:latin typeface="微軟正黑體" panose="020B0604030504040204" pitchFamily="34" charset="-120"/>
                <a:ea typeface="微軟正黑體" panose="020B0604030504040204" pitchFamily="34" charset="-120"/>
              </a:rPr>
              <a:t>◎</a:t>
            </a:r>
            <a:r>
              <a:rPr lang="zh-TW" altLang="en-US" sz="2000" b="1" smtClean="0">
                <a:solidFill>
                  <a:srgbClr val="7030A0"/>
                </a:solidFill>
                <a:latin typeface="微軟正黑體" panose="020B0604030504040204" pitchFamily="34" charset="-120"/>
                <a:ea typeface="微軟正黑體" panose="020B0604030504040204" pitchFamily="34" charset="-120"/>
              </a:rPr>
              <a:t> 当地民众：</a:t>
            </a:r>
            <a:endParaRPr lang="en-US" altLang="zh-TW" sz="2000" b="1" dirty="0" smtClean="0">
              <a:solidFill>
                <a:srgbClr val="7030A0"/>
              </a:solidFill>
              <a:latin typeface="微軟正黑體" panose="020B0604030504040204" pitchFamily="34" charset="-120"/>
              <a:ea typeface="微軟正黑體" panose="020B0604030504040204" pitchFamily="34" charset="-120"/>
            </a:endParaRPr>
          </a:p>
          <a:p>
            <a:r>
              <a:rPr lang="en-US" altLang="zh-TW" smtClean="0">
                <a:latin typeface="微軟正黑體" panose="020B0604030504040204" pitchFamily="34" charset="-120"/>
                <a:ea typeface="微軟正黑體" panose="020B0604030504040204" pitchFamily="34" charset="-120"/>
              </a:rPr>
              <a:t>55—</a:t>
            </a:r>
            <a:r>
              <a:rPr lang="zh-TW" altLang="en-US" smtClean="0">
                <a:latin typeface="微軟正黑體" panose="020B0604030504040204" pitchFamily="34" charset="-120"/>
                <a:ea typeface="微軟正黑體" panose="020B0604030504040204" pitchFamily="34" charset="-120"/>
              </a:rPr>
              <a:t>当地</a:t>
            </a:r>
            <a:r>
              <a:rPr lang="en-US" altLang="zh-TW" smtClean="0">
                <a:latin typeface="微軟正黑體" panose="020B0604030504040204" pitchFamily="34" charset="-120"/>
                <a:ea typeface="微軟正黑體" panose="020B0604030504040204" pitchFamily="34" charset="-120"/>
              </a:rPr>
              <a:t>RTC</a:t>
            </a:r>
            <a:r>
              <a:rPr lang="zh-TW" altLang="en-US" smtClean="0">
                <a:latin typeface="微軟正黑體" panose="020B0604030504040204" pitchFamily="34" charset="-120"/>
                <a:ea typeface="微軟正黑體" panose="020B0604030504040204" pitchFamily="34" charset="-120"/>
              </a:rPr>
              <a:t>号码（向当地民众揭露当地邪恶）回馈到</a:t>
            </a:r>
            <a:r>
              <a:rPr lang="en-US" altLang="zh-TW" smtClean="0">
                <a:latin typeface="微軟正黑體" panose="020B0604030504040204" pitchFamily="34" charset="-120"/>
                <a:ea typeface="微軟正黑體" panose="020B0604030504040204" pitchFamily="34" charset="-120"/>
              </a:rPr>
              <a:t>【1002-rtc</a:t>
            </a:r>
            <a:r>
              <a:rPr lang="zh-TW" altLang="en-US" smtClean="0">
                <a:latin typeface="微軟正黑體" panose="020B0604030504040204" pitchFamily="34" charset="-120"/>
                <a:ea typeface="微軟正黑體" panose="020B0604030504040204" pitchFamily="34" charset="-120"/>
              </a:rPr>
              <a:t>普通号码回馈平台</a:t>
            </a:r>
            <a:r>
              <a:rPr lang="en-US" altLang="zh-TW"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endParaRPr lang="en-US" altLang="zh-TW" sz="2000" b="1" dirty="0">
              <a:solidFill>
                <a:srgbClr val="0070C0"/>
              </a:solidFill>
              <a:latin typeface="微軟正黑體" panose="020B0604030504040204" pitchFamily="34" charset="-120"/>
              <a:ea typeface="微軟正黑體" panose="020B0604030504040204" pitchFamily="34" charset="-120"/>
            </a:endParaRPr>
          </a:p>
          <a:p>
            <a:r>
              <a:rPr lang="en-US" altLang="zh-TW" sz="2000" b="1" smtClean="0">
                <a:solidFill>
                  <a:srgbClr val="7030A0"/>
                </a:solidFill>
                <a:latin typeface="微軟正黑體" panose="020B0604030504040204" pitchFamily="34" charset="-120"/>
                <a:ea typeface="微軟正黑體" panose="020B0604030504040204" pitchFamily="34" charset="-120"/>
              </a:rPr>
              <a:t>◎</a:t>
            </a:r>
            <a:r>
              <a:rPr lang="zh-TW" altLang="en-US" sz="2000" b="1" smtClean="0">
                <a:solidFill>
                  <a:srgbClr val="7030A0"/>
                </a:solidFill>
                <a:latin typeface="微軟正黑體" panose="020B0604030504040204" pitchFamily="34" charset="-120"/>
                <a:ea typeface="微軟正黑體" panose="020B0604030504040204" pitchFamily="34" charset="-120"/>
              </a:rPr>
              <a:t> 重点号码：</a:t>
            </a:r>
            <a:r>
              <a:rPr lang="zh-TW" altLang="en-US" dirty="0">
                <a:latin typeface="微軟正黑體" panose="020B0604030504040204" pitchFamily="34" charset="-120"/>
                <a:ea typeface="微軟正黑體" panose="020B0604030504040204" pitchFamily="34" charset="-120"/>
              </a:rPr>
              <a:t/>
            </a:r>
            <a:br>
              <a:rPr lang="zh-TW" altLang="en-US" dirty="0">
                <a:latin typeface="微軟正黑體" panose="020B0604030504040204" pitchFamily="34" charset="-120"/>
                <a:ea typeface="微軟正黑體" panose="020B0604030504040204" pitchFamily="34" charset="-120"/>
              </a:rPr>
            </a:br>
            <a:r>
              <a:rPr lang="en-US" altLang="zh-TW">
                <a:latin typeface="微軟正黑體" panose="020B0604030504040204" pitchFamily="34" charset="-120"/>
                <a:ea typeface="微軟正黑體" panose="020B0604030504040204" pitchFamily="34" charset="-120"/>
              </a:rPr>
              <a:t>44-</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座机（白天拨打）请回馈到</a:t>
            </a:r>
            <a:r>
              <a:rPr lang="en-US" altLang="zh-TW" smtClean="0">
                <a:latin typeface="微軟正黑體" panose="020B0604030504040204" pitchFamily="34" charset="-120"/>
                <a:ea typeface="微軟正黑體" panose="020B0604030504040204" pitchFamily="34" charset="-120"/>
              </a:rPr>
              <a:t>【1003-rtc</a:t>
            </a:r>
            <a:r>
              <a:rPr lang="zh-TW" altLang="en-US" smtClean="0">
                <a:latin typeface="微軟正黑體" panose="020B0604030504040204" pitchFamily="34" charset="-120"/>
                <a:ea typeface="微軟正黑體" panose="020B0604030504040204" pitchFamily="34" charset="-120"/>
              </a:rPr>
              <a:t>重点号码回馈平台</a:t>
            </a:r>
            <a:r>
              <a:rPr lang="en-US" altLang="zh-TW"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smtClean="0">
                <a:latin typeface="微軟正黑體" panose="020B0604030504040204" pitchFamily="34" charset="-120"/>
                <a:ea typeface="微軟正黑體" panose="020B0604030504040204" pitchFamily="34" charset="-120"/>
              </a:rPr>
              <a:t>45--</a:t>
            </a:r>
            <a:r>
              <a:rPr lang="zh-TW" altLang="en-US" smtClean="0">
                <a:latin typeface="微軟正黑體" panose="020B0604030504040204" pitchFamily="34" charset="-120"/>
                <a:ea typeface="微軟正黑體" panose="020B0604030504040204" pitchFamily="34" charset="-120"/>
              </a:rPr>
              <a:t>手机（傍晚或晚间拨打）请回馈到</a:t>
            </a:r>
            <a:r>
              <a:rPr lang="en-US" altLang="zh-TW" smtClean="0">
                <a:latin typeface="微軟正黑體" panose="020B0604030504040204" pitchFamily="34" charset="-120"/>
                <a:ea typeface="微軟正黑體" panose="020B0604030504040204" pitchFamily="34" charset="-120"/>
              </a:rPr>
              <a:t>【1003-rtc</a:t>
            </a:r>
            <a:r>
              <a:rPr lang="zh-TW" altLang="en-US" smtClean="0">
                <a:latin typeface="微軟正黑體" panose="020B0604030504040204" pitchFamily="34" charset="-120"/>
                <a:ea typeface="微軟正黑體" panose="020B0604030504040204" pitchFamily="34" charset="-120"/>
              </a:rPr>
              <a:t>重点号码回馈平台</a:t>
            </a:r>
            <a:r>
              <a:rPr lang="en-US" altLang="zh-TW"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smtClean="0">
                <a:latin typeface="微軟正黑體" panose="020B0604030504040204" pitchFamily="34" charset="-120"/>
                <a:ea typeface="微軟正黑體" panose="020B0604030504040204" pitchFamily="34" charset="-120"/>
              </a:rPr>
              <a:t>46—</a:t>
            </a:r>
            <a:r>
              <a:rPr lang="zh-TW" altLang="en-US" smtClean="0">
                <a:latin typeface="微軟正黑體" panose="020B0604030504040204" pitchFamily="34" charset="-120"/>
                <a:ea typeface="微軟正黑體" panose="020B0604030504040204" pitchFamily="34" charset="-120"/>
              </a:rPr>
              <a:t>重要座机特别号码（请平时拨打重点的同修尽量先领</a:t>
            </a:r>
            <a:r>
              <a:rPr lang="en-US" altLang="zh-TW" smtClean="0">
                <a:latin typeface="微軟正黑體" panose="020B0604030504040204" pitchFamily="34" charset="-120"/>
                <a:ea typeface="微軟正黑體" panose="020B0604030504040204" pitchFamily="34" charset="-120"/>
              </a:rPr>
              <a:t>46</a:t>
            </a:r>
            <a:r>
              <a:rPr lang="zh-TW" altLang="en-US" smtClean="0">
                <a:latin typeface="微軟正黑體" panose="020B0604030504040204" pitchFamily="34" charset="-120"/>
                <a:ea typeface="微軟正黑體" panose="020B0604030504040204" pitchFamily="34" charset="-120"/>
              </a:rPr>
              <a:t>）请回馈到</a:t>
            </a:r>
            <a:r>
              <a:rPr lang="en-US" altLang="zh-TW" smtClean="0">
                <a:latin typeface="微軟正黑體" panose="020B0604030504040204" pitchFamily="34" charset="-120"/>
                <a:ea typeface="微軟正黑體" panose="020B0604030504040204" pitchFamily="34" charset="-120"/>
              </a:rPr>
              <a:t>【1005-</a:t>
            </a:r>
            <a:r>
              <a:rPr lang="zh-TW" altLang="en-US" smtClean="0">
                <a:latin typeface="微軟正黑體" panose="020B0604030504040204" pitchFamily="34" charset="-120"/>
                <a:ea typeface="微軟正黑體" panose="020B0604030504040204" pitchFamily="34" charset="-120"/>
              </a:rPr>
              <a:t>明慧紧急案例回馈平台</a:t>
            </a:r>
            <a:r>
              <a:rPr lang="en-US" altLang="zh-TW"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en-US" altLang="zh-TW" smtClean="0">
                <a:latin typeface="微軟正黑體" panose="020B0604030504040204" pitchFamily="34" charset="-120"/>
                <a:ea typeface="微軟正黑體" panose="020B0604030504040204" pitchFamily="34" charset="-120"/>
              </a:rPr>
              <a:t>47--</a:t>
            </a:r>
            <a:r>
              <a:rPr lang="zh-TW" altLang="en-US" smtClean="0">
                <a:latin typeface="微軟正黑體" panose="020B0604030504040204" pitchFamily="34" charset="-120"/>
                <a:ea typeface="微軟正黑體" panose="020B0604030504040204" pitchFamily="34" charset="-120"/>
              </a:rPr>
              <a:t>重要手机特别号码（请平时拨打重点的同修尽量先领</a:t>
            </a:r>
            <a:r>
              <a:rPr lang="en-US" altLang="zh-TW" smtClean="0">
                <a:latin typeface="微軟正黑體" panose="020B0604030504040204" pitchFamily="34" charset="-120"/>
                <a:ea typeface="微軟正黑體" panose="020B0604030504040204" pitchFamily="34" charset="-120"/>
              </a:rPr>
              <a:t>47</a:t>
            </a:r>
            <a:r>
              <a:rPr lang="zh-TW" altLang="en-US" smtClean="0">
                <a:latin typeface="微軟正黑體" panose="020B0604030504040204" pitchFamily="34" charset="-120"/>
                <a:ea typeface="微軟正黑體" panose="020B0604030504040204" pitchFamily="34" charset="-120"/>
              </a:rPr>
              <a:t>）请回馈到</a:t>
            </a:r>
            <a:r>
              <a:rPr lang="en-US" altLang="zh-TW" smtClean="0">
                <a:latin typeface="微軟正黑體" panose="020B0604030504040204" pitchFamily="34" charset="-120"/>
                <a:ea typeface="微軟正黑體" panose="020B0604030504040204" pitchFamily="34" charset="-120"/>
              </a:rPr>
              <a:t>【1005-</a:t>
            </a:r>
            <a:r>
              <a:rPr lang="zh-TW" altLang="en-US" smtClean="0">
                <a:latin typeface="微軟正黑體" panose="020B0604030504040204" pitchFamily="34" charset="-120"/>
                <a:ea typeface="微軟正黑體" panose="020B0604030504040204" pitchFamily="34" charset="-120"/>
              </a:rPr>
              <a:t>明慧紧急案例回馈平台</a:t>
            </a:r>
            <a:r>
              <a:rPr lang="en-US" altLang="zh-TW"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en-US" altLang="zh-TW" sz="2000" b="1" smtClean="0">
                <a:solidFill>
                  <a:srgbClr val="7030A0"/>
                </a:solidFill>
                <a:latin typeface="微軟正黑體" panose="020B0604030504040204" pitchFamily="34" charset="-120"/>
                <a:ea typeface="微軟正黑體" panose="020B0604030504040204" pitchFamily="34" charset="-120"/>
              </a:rPr>
              <a:t>◎</a:t>
            </a:r>
            <a:r>
              <a:rPr lang="zh-TW" altLang="en-US" sz="2000" b="1" smtClean="0">
                <a:solidFill>
                  <a:srgbClr val="7030A0"/>
                </a:solidFill>
                <a:latin typeface="微軟正黑體" panose="020B0604030504040204" pitchFamily="34" charset="-120"/>
                <a:ea typeface="微軟正黑體" panose="020B0604030504040204" pitchFamily="34" charset="-120"/>
              </a:rPr>
              <a:t> 重点案例核心号码：</a:t>
            </a:r>
            <a:r>
              <a:rPr lang="zh-TW" altLang="en-US"/>
              <a:t/>
            </a:r>
            <a:br>
              <a:rPr lang="zh-TW" altLang="en-US"/>
            </a:br>
            <a:r>
              <a:rPr lang="zh-TW" altLang="en-US" smtClean="0"/>
              <a:t>重点</a:t>
            </a:r>
            <a:r>
              <a:rPr lang="zh-TW" altLang="en-US" smtClean="0">
                <a:latin typeface="微軟正黑體" panose="020B0604030504040204" pitchFamily="34" charset="-120"/>
                <a:ea typeface="微軟正黑體" panose="020B0604030504040204" pitchFamily="34" charset="-120"/>
              </a:rPr>
              <a:t>案例核心号码的拨打，主要是在安信平台上领号。如有意愿参加核心号码拨打的同修请到</a:t>
            </a:r>
            <a:r>
              <a:rPr lang="en-US" altLang="zh-TW" smtClean="0">
                <a:latin typeface="微軟正黑體" panose="020B0604030504040204" pitchFamily="34" charset="-120"/>
                <a:ea typeface="微軟正黑體" panose="020B0604030504040204" pitchFamily="34" charset="-120"/>
              </a:rPr>
              <a:t>【104RTC</a:t>
            </a:r>
            <a:r>
              <a:rPr lang="zh-TW" altLang="en-US" smtClean="0">
                <a:latin typeface="微軟正黑體" panose="020B0604030504040204" pitchFamily="34" charset="-120"/>
                <a:ea typeface="微軟正黑體" panose="020B0604030504040204" pitchFamily="34" charset="-120"/>
              </a:rPr>
              <a:t>重点讲真相直播室</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找当班负责同修，可让负责同修将您加入到领号平台。或请当班同修帮你领号，参与拨打。</a:t>
            </a:r>
          </a:p>
          <a:p>
            <a:endParaRPr lang="en-US" altLang="zh-TW" dirty="0" smtClean="0">
              <a:latin typeface="微軟正黑體" panose="020B0604030504040204" pitchFamily="34" charset="-120"/>
              <a:ea typeface="微軟正黑體" panose="020B0604030504040204" pitchFamily="34" charset="-120"/>
            </a:endParaRPr>
          </a:p>
          <a:p>
            <a:r>
              <a:rPr lang="en-US" altLang="zh-TW" sz="2000" b="1" smtClean="0">
                <a:solidFill>
                  <a:srgbClr val="7030A0"/>
                </a:solidFill>
                <a:latin typeface="微軟正黑體" panose="020B0604030504040204" pitchFamily="34" charset="-120"/>
                <a:ea typeface="微軟正黑體" panose="020B0604030504040204" pitchFamily="34" charset="-120"/>
              </a:rPr>
              <a:t>◎</a:t>
            </a:r>
            <a:r>
              <a:rPr lang="zh-TW" altLang="en-US" sz="2000" b="1" smtClean="0">
                <a:solidFill>
                  <a:srgbClr val="7030A0"/>
                </a:solidFill>
                <a:latin typeface="微軟正黑體" panose="020B0604030504040204" pitchFamily="34" charset="-120"/>
                <a:ea typeface="微軟正黑體" panose="020B0604030504040204" pitchFamily="34" charset="-120"/>
              </a:rPr>
              <a:t>周三联合专案（同一案情）：</a:t>
            </a:r>
            <a:r>
              <a:rPr lang="zh-TW" altLang="en-US" smtClean="0">
                <a:latin typeface="微軟正黑體" panose="020B0604030504040204" pitchFamily="34" charset="-120"/>
                <a:ea typeface="微軟正黑體" panose="020B0604030504040204" pitchFamily="34" charset="-120"/>
              </a:rPr>
              <a:t/>
            </a:r>
            <a:br>
              <a:rPr lang="zh-TW" altLang="en-US" smtClean="0">
                <a:latin typeface="微軟正黑體" panose="020B0604030504040204" pitchFamily="34" charset="-120"/>
                <a:ea typeface="微軟正黑體" panose="020B0604030504040204" pitchFamily="34" charset="-120"/>
              </a:rPr>
            </a:br>
            <a:r>
              <a:rPr lang="zh-TW" altLang="en-US" smtClean="0">
                <a:latin typeface="微軟正黑體" panose="020B0604030504040204" pitchFamily="34" charset="-120"/>
                <a:ea typeface="微軟正黑體" panose="020B0604030504040204" pitchFamily="34" charset="-120"/>
              </a:rPr>
              <a:t>联合专案当天，听了真相的号码会自动上传到</a:t>
            </a:r>
            <a:r>
              <a:rPr lang="en-US" altLang="zh-TW" smtClean="0">
                <a:latin typeface="微軟正黑體" panose="020B0604030504040204" pitchFamily="34" charset="-120"/>
                <a:ea typeface="微軟正黑體" panose="020B0604030504040204" pitchFamily="34" charset="-120"/>
              </a:rPr>
              <a:t>8</a:t>
            </a:r>
            <a:r>
              <a:rPr lang="zh-TW" altLang="en-US" smtClean="0">
                <a:latin typeface="微軟正黑體" panose="020B0604030504040204" pitchFamily="34" charset="-120"/>
                <a:ea typeface="微軟正黑體" panose="020B0604030504040204" pitchFamily="34" charset="-120"/>
              </a:rPr>
              <a:t>号键领号平台。在</a:t>
            </a:r>
            <a:r>
              <a:rPr lang="en-US" altLang="zh-TW" smtClean="0">
                <a:latin typeface="微軟正黑體" panose="020B0604030504040204" pitchFamily="34" charset="-120"/>
                <a:ea typeface="微軟正黑體" panose="020B0604030504040204" pitchFamily="34" charset="-120"/>
              </a:rPr>
              <a:t>8</a:t>
            </a:r>
            <a:r>
              <a:rPr lang="zh-TW" altLang="en-US" smtClean="0">
                <a:latin typeface="微軟正黑體" panose="020B0604030504040204" pitchFamily="34" charset="-120"/>
                <a:ea typeface="微軟正黑體" panose="020B0604030504040204" pitchFamily="34" charset="-120"/>
              </a:rPr>
              <a:t>号键领号平台里的同修可自由领号参与拨打。请大家共同参与！</a:t>
            </a:r>
            <a:endParaRPr lang="zh-TW" altLang="en-US" dirty="0">
              <a:latin typeface="微軟正黑體" panose="020B0604030504040204" pitchFamily="34" charset="-120"/>
              <a:ea typeface="微軟正黑體" panose="020B0604030504040204" pitchFamily="34" charset="-120"/>
            </a:endParaRPr>
          </a:p>
        </p:txBody>
      </p:sp>
      <p:sp>
        <p:nvSpPr>
          <p:cNvPr id="3" name="矩形 2"/>
          <p:cNvSpPr/>
          <p:nvPr/>
        </p:nvSpPr>
        <p:spPr>
          <a:xfrm>
            <a:off x="107504" y="97293"/>
            <a:ext cx="2420856" cy="584775"/>
          </a:xfrm>
          <a:prstGeom prst="rect">
            <a:avLst/>
          </a:prstGeom>
        </p:spPr>
        <p:txBody>
          <a:bodyPr wrap="none">
            <a:spAutoFit/>
          </a:bodyPr>
          <a:lstStyle/>
          <a:p>
            <a:pPr fontAlgn="base"/>
            <a:r>
              <a:rPr lang="en-US" altLang="zh-TW" sz="3200" b="1" dirty="0" smtClean="0">
                <a:latin typeface="微軟正黑體" panose="020B0604030504040204" pitchFamily="34" charset="-120"/>
                <a:ea typeface="微軟正黑體" panose="020B0604030504040204" pitchFamily="34" charset="-120"/>
              </a:rPr>
              <a:t>11.</a:t>
            </a:r>
            <a:r>
              <a:rPr lang="zh-TW" altLang="en-US" sz="3200" b="1" dirty="0" smtClean="0">
                <a:latin typeface="微軟正黑體" panose="020B0604030504040204" pitchFamily="34" charset="-120"/>
                <a:ea typeface="微軟正黑體" panose="020B0604030504040204" pitchFamily="34" charset="-120"/>
              </a:rPr>
              <a:t>如何参与</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88593760"/>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0" name="Picture 2" descr="Picture 2"/>
          <p:cNvPicPr>
            <a:picLocks noChangeAspect="1"/>
          </p:cNvPicPr>
          <p:nvPr/>
        </p:nvPicPr>
        <p:blipFill>
          <a:blip r:embed="rId2">
            <a:extLst/>
          </a:blip>
          <a:srcRect l="17653" t="23606" r="44115" b="12994"/>
          <a:stretch>
            <a:fillRect/>
          </a:stretch>
        </p:blipFill>
        <p:spPr>
          <a:xfrm>
            <a:off x="1043607" y="0"/>
            <a:ext cx="7272810" cy="6784093"/>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95652757"/>
              </p:ext>
            </p:extLst>
          </p:nvPr>
        </p:nvGraphicFramePr>
        <p:xfrm>
          <a:off x="63500" y="855980"/>
          <a:ext cx="8959661" cy="4028440"/>
        </p:xfrm>
        <a:graphic>
          <a:graphicData uri="http://schemas.openxmlformats.org/drawingml/2006/table">
            <a:tbl>
              <a:tblPr firstRow="1" bandRow="1">
                <a:tableStyleId>{5C22544A-7EE6-4342-B048-85BDC9FD1C3A}</a:tableStyleId>
              </a:tblPr>
              <a:tblGrid>
                <a:gridCol w="962608"/>
                <a:gridCol w="2809292"/>
                <a:gridCol w="1155700"/>
                <a:gridCol w="4032061"/>
              </a:tblGrid>
              <a:tr h="370840">
                <a:tc>
                  <a:txBody>
                    <a:bodyPr/>
                    <a:lstStyle/>
                    <a:p>
                      <a:pPr algn="ctr"/>
                      <a:r>
                        <a:rPr lang="zh-TW" altLang="en-US" sz="1600" dirty="0" smtClean="0">
                          <a:solidFill>
                            <a:schemeClr val="tx1"/>
                          </a:solidFill>
                          <a:latin typeface="Microsoft JhengHei" charset="-120"/>
                          <a:ea typeface="Microsoft JhengHei" charset="-120"/>
                          <a:cs typeface="Microsoft JhengHei" charset="-120"/>
                        </a:rPr>
                        <a:t>姓名</a:t>
                      </a:r>
                      <a:endParaRPr lang="zh-TW" altLang="en-US" sz="16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TW" altLang="en-US" sz="1600" dirty="0" smtClean="0">
                          <a:solidFill>
                            <a:schemeClr val="tx1"/>
                          </a:solidFill>
                          <a:latin typeface="Microsoft JhengHei" charset="-120"/>
                          <a:ea typeface="Microsoft JhengHei" charset="-120"/>
                          <a:cs typeface="Microsoft JhengHei" charset="-120"/>
                        </a:rPr>
                        <a:t>任期</a:t>
                      </a:r>
                      <a:endParaRPr lang="zh-TW" altLang="en-US" sz="16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TW" altLang="en-US" sz="1600" smtClean="0">
                          <a:solidFill>
                            <a:schemeClr val="tx1"/>
                          </a:solidFill>
                          <a:latin typeface="Microsoft JhengHei" charset="-120"/>
                          <a:ea typeface="Microsoft JhengHei" charset="-120"/>
                          <a:cs typeface="Microsoft JhengHei" charset="-120"/>
                        </a:rPr>
                        <a:t>追查国际</a:t>
                      </a:r>
                      <a:endParaRPr lang="zh-TW" altLang="en-US" sz="16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TW" altLang="en-US" sz="1600" dirty="0" smtClean="0">
                          <a:solidFill>
                            <a:schemeClr val="tx1"/>
                          </a:solidFill>
                          <a:latin typeface="Microsoft JhengHei" charset="-120"/>
                          <a:ea typeface="Microsoft JhengHei" charset="-120"/>
                          <a:cs typeface="Microsoft JhengHei" charset="-120"/>
                        </a:rPr>
                        <a:t>追查通告</a:t>
                      </a:r>
                      <a:endParaRPr lang="zh-TW" altLang="en-US" sz="16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zh-TW" altLang="en-US" sz="2000" smtClean="0">
                          <a:solidFill>
                            <a:schemeClr val="tx1"/>
                          </a:solidFill>
                          <a:latin typeface="Microsoft JhengHei" charset="-120"/>
                          <a:ea typeface="Microsoft JhengHei" charset="-120"/>
                          <a:cs typeface="Microsoft JhengHei" charset="-120"/>
                        </a:rPr>
                        <a:t>高严</a:t>
                      </a:r>
                      <a:endParaRPr lang="en-US" sz="20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1995</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6</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—1997</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8</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endParaRPr lang="en-US" sz="1800" b="0" dirty="0" smtClean="0">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zh-TW" altLang="en-US" sz="2000" smtClean="0">
                          <a:latin typeface="Microsoft JhengHei" charset="-120"/>
                          <a:ea typeface="Microsoft JhengHei" charset="-120"/>
                          <a:cs typeface="Microsoft JhengHei" charset="-120"/>
                        </a:rPr>
                        <a:t>暂无</a:t>
                      </a:r>
                      <a:endParaRPr lang="en-US" altLang="zh-TW" sz="2000" dirty="0" smtClean="0">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dirty="0" smtClean="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zh-TW" altLang="en-US" sz="2000" b="0" dirty="0" smtClean="0">
                          <a:solidFill>
                            <a:schemeClr val="tx1"/>
                          </a:solidFill>
                          <a:latin typeface="Microsoft JhengHei" charset="-120"/>
                          <a:ea typeface="Microsoft JhengHei" charset="-120"/>
                          <a:cs typeface="Microsoft JhengHei" charset="-120"/>
                        </a:rPr>
                        <a:t>令狐安</a:t>
                      </a:r>
                      <a:endParaRPr lang="en-US" sz="2000" b="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1997</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8</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—2001</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10</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endParaRPr lang="en-US" sz="1800" b="0" dirty="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solidFill>
                            <a:srgbClr val="FF0000"/>
                          </a:solidFill>
                          <a:latin typeface="Microsoft JhengHei" charset="-120"/>
                          <a:ea typeface="Microsoft JhengHei" charset="-120"/>
                          <a:cs typeface="Microsoft JhengHei" charset="-120"/>
                        </a:rPr>
                        <a:t>被追查</a:t>
                      </a:r>
                      <a:endParaRPr lang="en-US" altLang="zh-TW" sz="2000" dirty="0" smtClean="0">
                        <a:solidFill>
                          <a:srgbClr val="FF0000"/>
                        </a:solidFill>
                        <a:latin typeface="Microsoft JhengHei" charset="-120"/>
                        <a:ea typeface="Microsoft JhengHei" charset="-120"/>
                        <a:cs typeface="Microsoft JhengHei" charset="-120"/>
                      </a:endParaRPr>
                    </a:p>
                    <a:p>
                      <a:pPr algn="l"/>
                      <a:endParaRPr lang="en-US" sz="2000" b="0" dirty="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1" kern="1200" smtClean="0">
                          <a:solidFill>
                            <a:srgbClr val="0070C0"/>
                          </a:solidFill>
                          <a:effectLst/>
                          <a:latin typeface="Microsoft JhengHei" charset="-120"/>
                          <a:ea typeface="Microsoft JhengHei" charset="-120"/>
                          <a:cs typeface="Microsoft JhengHei" charset="-120"/>
                        </a:rPr>
                        <a:t>『追查国际』</a:t>
                      </a:r>
                      <a:r>
                        <a:rPr lang="zh-TW" altLang="en-US" sz="1800" b="1" i="0" u="none" strike="noStrike" cap="none" spc="0" baseline="0" smtClean="0">
                          <a:ln>
                            <a:noFill/>
                          </a:ln>
                          <a:solidFill>
                            <a:schemeClr val="dk1"/>
                          </a:solidFill>
                          <a:effectLst/>
                          <a:uFillTx/>
                          <a:latin typeface="Microsoft JhengHei" charset="-120"/>
                          <a:ea typeface="Microsoft JhengHei" charset="-120"/>
                          <a:cs typeface="Microsoft JhengHei" charset="-120"/>
                          <a:sym typeface="Calibri"/>
                        </a:rPr>
                        <a:t>追查原中共云南省省委书记秦光荣迫害法轮功的通告</a:t>
                      </a:r>
                      <a:endParaRPr lang="en-US" altLang="zh-TW" sz="1800" b="1"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日期：</a:t>
                      </a:r>
                      <a:r>
                        <a:rPr lang="en-US" altLang="zh-TW"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2014</a:t>
                      </a: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12</a:t>
                      </a: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en-US" altLang="zh-TW"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10</a:t>
                      </a: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日</a:t>
                      </a:r>
                      <a:endParaRPr lang="zh-TW" altLang="en-US" sz="1800" b="1"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zh-TW" altLang="en-US" sz="2000" b="0" dirty="0" smtClean="0">
                          <a:solidFill>
                            <a:schemeClr val="tx1"/>
                          </a:solidFill>
                          <a:latin typeface="Microsoft JhengHei" charset="-120"/>
                          <a:ea typeface="Microsoft JhengHei" charset="-120"/>
                          <a:cs typeface="Microsoft JhengHei" charset="-120"/>
                        </a:rPr>
                        <a:t>白恩培</a:t>
                      </a:r>
                      <a:endParaRPr lang="en-US" sz="2000" b="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2001</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10</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—2011</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8</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endParaRPr lang="en-US" sz="1800" b="0" dirty="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solidFill>
                            <a:srgbClr val="FF0000"/>
                          </a:solidFill>
                          <a:latin typeface="Microsoft JhengHei" charset="-120"/>
                          <a:ea typeface="Microsoft JhengHei" charset="-120"/>
                          <a:cs typeface="Microsoft JhengHei" charset="-120"/>
                        </a:rPr>
                        <a:t>被追查</a:t>
                      </a:r>
                      <a:endParaRPr lang="en-US" altLang="zh-TW" sz="2000" dirty="0" smtClean="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1" kern="1200" smtClean="0">
                          <a:solidFill>
                            <a:srgbClr val="0070C0"/>
                          </a:solidFill>
                          <a:effectLst/>
                          <a:latin typeface="Microsoft JhengHei" charset="-120"/>
                          <a:ea typeface="Microsoft JhengHei" charset="-120"/>
                          <a:cs typeface="Microsoft JhengHei" charset="-120"/>
                        </a:rPr>
                        <a:t>『追查国际』</a:t>
                      </a:r>
                      <a:r>
                        <a:rPr lang="zh-TW" altLang="en-US" sz="1800" b="1" i="0" u="none" strike="noStrike" cap="none" spc="0" baseline="0" smtClean="0">
                          <a:ln>
                            <a:noFill/>
                          </a:ln>
                          <a:solidFill>
                            <a:schemeClr val="dk1"/>
                          </a:solidFill>
                          <a:effectLst/>
                          <a:uFillTx/>
                          <a:latin typeface="Microsoft JhengHei" charset="-120"/>
                          <a:ea typeface="Microsoft JhengHei" charset="-120"/>
                          <a:cs typeface="Microsoft JhengHei" charset="-120"/>
                          <a:sym typeface="Calibri"/>
                        </a:rPr>
                        <a:t>追查国际发布首批通告追查的中共官员一览表</a:t>
                      </a:r>
                      <a:endParaRPr lang="zh-TW" altLang="en-US" sz="1800" b="1"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zh-TW" altLang="en-US" sz="2000" b="0" smtClean="0">
                          <a:solidFill>
                            <a:schemeClr val="tx1"/>
                          </a:solidFill>
                          <a:latin typeface="Microsoft JhengHei" charset="-120"/>
                          <a:ea typeface="Microsoft JhengHei" charset="-120"/>
                          <a:cs typeface="Microsoft JhengHei" charset="-120"/>
                        </a:rPr>
                        <a:t>秦光荣</a:t>
                      </a:r>
                      <a:endParaRPr lang="en-US" sz="2000" b="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2011</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8</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—2014</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10</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endParaRPr lang="en-US" sz="1800" b="0" dirty="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solidFill>
                            <a:srgbClr val="FF0000"/>
                          </a:solidFill>
                          <a:latin typeface="Microsoft JhengHei" charset="-120"/>
                          <a:ea typeface="Microsoft JhengHei" charset="-120"/>
                          <a:cs typeface="Microsoft JhengHei" charset="-120"/>
                        </a:rPr>
                        <a:t>被追查</a:t>
                      </a:r>
                      <a:endParaRPr lang="en-US" altLang="zh-TW" sz="2000" dirty="0" smtClean="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1" kern="1200" smtClean="0">
                          <a:solidFill>
                            <a:srgbClr val="0070C0"/>
                          </a:solidFill>
                          <a:effectLst/>
                          <a:latin typeface="Microsoft JhengHei" charset="-120"/>
                          <a:ea typeface="Microsoft JhengHei" charset="-120"/>
                          <a:cs typeface="Microsoft JhengHei" charset="-120"/>
                        </a:rPr>
                        <a:t>『追查国际』</a:t>
                      </a:r>
                      <a:r>
                        <a:rPr lang="zh-TW" altLang="en-US" sz="1800" b="1" i="0" u="none" strike="noStrike" cap="none" spc="0" baseline="0" smtClean="0">
                          <a:ln>
                            <a:noFill/>
                          </a:ln>
                          <a:solidFill>
                            <a:schemeClr val="dk1"/>
                          </a:solidFill>
                          <a:effectLst/>
                          <a:uFillTx/>
                          <a:latin typeface="Microsoft JhengHei" charset="-120"/>
                          <a:ea typeface="Microsoft JhengHei" charset="-120"/>
                          <a:cs typeface="Microsoft JhengHei" charset="-120"/>
                          <a:sym typeface="Calibri"/>
                        </a:rPr>
                        <a:t>追查原中共云南省省委书记秦光荣迫害法轮功的通告</a:t>
                      </a:r>
                      <a:endParaRPr lang="en-US" altLang="zh-TW" sz="1800" b="1"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日期：</a:t>
                      </a:r>
                      <a:r>
                        <a:rPr lang="en-US" altLang="zh-TW"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2014</a:t>
                      </a: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12</a:t>
                      </a: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en-US" altLang="zh-TW"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10</a:t>
                      </a: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日</a:t>
                      </a:r>
                      <a:endParaRPr lang="zh-TW" altLang="en-US" sz="1800" b="1"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zh-TW" altLang="en-US" sz="2000" smtClean="0">
                          <a:solidFill>
                            <a:schemeClr val="tx1"/>
                          </a:solidFill>
                          <a:latin typeface="Microsoft JhengHei" charset="-120"/>
                          <a:ea typeface="Microsoft JhengHei" charset="-120"/>
                          <a:cs typeface="Microsoft JhengHei" charset="-120"/>
                        </a:rPr>
                        <a:t>李记恒</a:t>
                      </a:r>
                      <a:endParaRPr lang="en-US" sz="20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2014</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10</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—2016</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8</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endParaRPr lang="en-US" sz="1800" b="0" dirty="0" smtClean="0">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zh-TW" altLang="en-US" sz="2000" smtClean="0">
                          <a:latin typeface="Microsoft JhengHei" charset="-120"/>
                          <a:ea typeface="Microsoft JhengHei" charset="-120"/>
                          <a:cs typeface="Microsoft JhengHei" charset="-120"/>
                        </a:rPr>
                        <a:t>暂无</a:t>
                      </a:r>
                      <a:endParaRPr lang="en-US" altLang="zh-TW" sz="2000" dirty="0" smtClean="0">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0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zh-TW" altLang="en-US" sz="2000" smtClean="0">
                          <a:solidFill>
                            <a:schemeClr val="tx1"/>
                          </a:solidFill>
                          <a:latin typeface="Microsoft JhengHei" charset="-120"/>
                          <a:ea typeface="Microsoft JhengHei" charset="-120"/>
                          <a:cs typeface="Microsoft JhengHei" charset="-120"/>
                        </a:rPr>
                        <a:t>陈豪</a:t>
                      </a:r>
                      <a:endParaRPr lang="en-US" sz="20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2016</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8</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a:t>
                      </a:r>
                      <a:endParaRPr lang="en-US" sz="1800" b="0" dirty="0" smtClean="0">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smtClean="0">
                          <a:latin typeface="Microsoft JhengHei" charset="-120"/>
                          <a:ea typeface="Microsoft JhengHei" charset="-120"/>
                          <a:cs typeface="Microsoft JhengHei" charset="-120"/>
                        </a:rPr>
                        <a:t>暂无</a:t>
                      </a:r>
                      <a:endParaRPr lang="en-US" altLang="zh-TW" sz="2000" dirty="0" smtClean="0">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0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4" name="矩形 3"/>
          <p:cNvSpPr/>
          <p:nvPr/>
        </p:nvSpPr>
        <p:spPr>
          <a:xfrm>
            <a:off x="426713" y="188640"/>
            <a:ext cx="8352928" cy="584775"/>
          </a:xfrm>
          <a:prstGeom prst="rect">
            <a:avLst/>
          </a:prstGeom>
        </p:spPr>
        <p:txBody>
          <a:bodyPr wrap="square">
            <a:spAutoFit/>
          </a:bodyPr>
          <a:lstStyle/>
          <a:p>
            <a:pPr fontAlgn="base"/>
            <a:r>
              <a:rPr lang="en-US" altLang="zh-TW" sz="3200" b="1" dirty="0">
                <a:latin typeface="微軟正黑體" panose="020B0604030504040204" pitchFamily="34" charset="-120"/>
                <a:ea typeface="微軟正黑體" panose="020B0604030504040204" pitchFamily="34" charset="-120"/>
              </a:rPr>
              <a:t>3</a:t>
            </a:r>
            <a:r>
              <a:rPr lang="en-US" altLang="zh-TW" sz="3200" b="1" dirty="0" smtClean="0">
                <a:latin typeface="微軟正黑體" panose="020B0604030504040204" pitchFamily="34" charset="-120"/>
                <a:ea typeface="微軟正黑體" panose="020B0604030504040204" pitchFamily="34" charset="-120"/>
              </a:rPr>
              <a:t>. </a:t>
            </a:r>
            <a:r>
              <a:rPr lang="zh-TW" altLang="en-US" sz="2400" b="1" dirty="0" smtClean="0">
                <a:latin typeface="微軟正黑體" panose="020B0604030504040204" pitchFamily="34" charset="-120"/>
                <a:ea typeface="微軟正黑體" panose="020B0604030504040204" pitchFamily="34" charset="-120"/>
              </a:rPr>
              <a:t>历任中共</a:t>
            </a:r>
            <a:r>
              <a:rPr lang="zh-TW" altLang="en-US" sz="3200" b="1" dirty="0" smtClean="0">
                <a:solidFill>
                  <a:srgbClr val="C00000"/>
                </a:solidFill>
                <a:latin typeface="微軟正黑體" panose="020B0604030504040204" pitchFamily="34" charset="-120"/>
                <a:ea typeface="微軟正黑體" panose="020B0604030504040204" pitchFamily="34" charset="-120"/>
              </a:rPr>
              <a:t>云南省委书记</a:t>
            </a:r>
            <a:r>
              <a:rPr lang="zh-TW" altLang="en-US" sz="2400" b="1" dirty="0" smtClean="0">
                <a:latin typeface="微軟正黑體" panose="020B0604030504040204" pitchFamily="34" charset="-120"/>
                <a:ea typeface="微軟正黑體" panose="020B0604030504040204" pitchFamily="34" charset="-120"/>
              </a:rPr>
              <a:t>被追查和恶报情况</a:t>
            </a:r>
            <a:endParaRPr lang="zh-TW" altLang="en-US" sz="2400" b="1" dirty="0">
              <a:latin typeface="微軟正黑體" panose="020B0604030504040204" pitchFamily="34" charset="-120"/>
              <a:ea typeface="微軟正黑體" panose="020B0604030504040204" pitchFamily="34" charset="-120"/>
            </a:endParaRPr>
          </a:p>
        </p:txBody>
      </p:sp>
      <p:sp>
        <p:nvSpPr>
          <p:cNvPr id="3" name="Rectangle 2"/>
          <p:cNvSpPr/>
          <p:nvPr/>
        </p:nvSpPr>
        <p:spPr>
          <a:xfrm>
            <a:off x="4018002" y="3244334"/>
            <a:ext cx="184666" cy="369332"/>
          </a:xfrm>
          <a:prstGeom prst="rect">
            <a:avLst/>
          </a:prstGeom>
        </p:spPr>
        <p:txBody>
          <a:bodyPr wrap="none">
            <a:spAutoFit/>
          </a:bodyPr>
          <a:lstStyle/>
          <a:p>
            <a:r>
              <a:rPr lang="zh-TW" altLang="en-US" dirty="0"/>
              <a:t>	</a:t>
            </a:r>
            <a:endParaRPr lang="en-US" dirty="0"/>
          </a:p>
        </p:txBody>
      </p:sp>
      <p:sp>
        <p:nvSpPr>
          <p:cNvPr id="6" name="Rectangle 5"/>
          <p:cNvSpPr/>
          <p:nvPr/>
        </p:nvSpPr>
        <p:spPr>
          <a:xfrm>
            <a:off x="4018002" y="3244334"/>
            <a:ext cx="184666" cy="369332"/>
          </a:xfrm>
          <a:prstGeom prst="rect">
            <a:avLst/>
          </a:prstGeom>
        </p:spPr>
        <p:txBody>
          <a:bodyPr wrap="none">
            <a:spAutoFit/>
          </a:bodyPr>
          <a:lstStyle/>
          <a:p>
            <a:r>
              <a:rPr lang="ja-JP" altLang="en-US" dirty="0"/>
              <a:t>	</a:t>
            </a:r>
            <a:endParaRPr lang="en-US" dirty="0"/>
          </a:p>
        </p:txBody>
      </p:sp>
      <p:sp>
        <p:nvSpPr>
          <p:cNvPr id="9" name="Rectangle 8"/>
          <p:cNvSpPr/>
          <p:nvPr/>
        </p:nvSpPr>
        <p:spPr>
          <a:xfrm>
            <a:off x="4018002" y="3244334"/>
            <a:ext cx="184666" cy="369332"/>
          </a:xfrm>
          <a:prstGeom prst="rect">
            <a:avLst/>
          </a:prstGeom>
        </p:spPr>
        <p:txBody>
          <a:bodyPr wrap="none">
            <a:spAutoFit/>
          </a:bodyPr>
          <a:lstStyle/>
          <a:p>
            <a:r>
              <a:rPr lang="zh-TW" altLang="en-US" smtClean="0"/>
              <a:t>	</a:t>
            </a:r>
            <a:endParaRPr lang="en-US" dirty="0"/>
          </a:p>
        </p:txBody>
      </p:sp>
      <p:sp>
        <p:nvSpPr>
          <p:cNvPr id="19" name="Rectangle 18"/>
          <p:cNvSpPr/>
          <p:nvPr/>
        </p:nvSpPr>
        <p:spPr>
          <a:xfrm>
            <a:off x="3830495" y="3244334"/>
            <a:ext cx="184666" cy="369332"/>
          </a:xfrm>
          <a:prstGeom prst="rect">
            <a:avLst/>
          </a:prstGeom>
        </p:spPr>
        <p:txBody>
          <a:bodyPr wrap="none">
            <a:spAutoFit/>
          </a:bodyPr>
          <a:lstStyle/>
          <a:p>
            <a:endParaRPr lang="en-US" dirty="0"/>
          </a:p>
        </p:txBody>
      </p:sp>
    </p:spTree>
    <p:extLst>
      <p:ext uri="{BB962C8B-B14F-4D97-AF65-F5344CB8AC3E}">
        <p14:creationId xmlns:p14="http://schemas.microsoft.com/office/powerpoint/2010/main" val="56705008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3" name="矩形 5"/>
          <p:cNvGrpSpPr/>
          <p:nvPr/>
        </p:nvGrpSpPr>
        <p:grpSpPr>
          <a:xfrm>
            <a:off x="13396" y="-3"/>
            <a:ext cx="9130611" cy="836723"/>
            <a:chOff x="-1" y="0"/>
            <a:chExt cx="9130609" cy="836722"/>
          </a:xfrm>
        </p:grpSpPr>
        <p:sp>
          <p:nvSpPr>
            <p:cNvPr id="211" name="矩形"/>
            <p:cNvSpPr/>
            <p:nvPr/>
          </p:nvSpPr>
          <p:spPr>
            <a:xfrm>
              <a:off x="-1" y="0"/>
              <a:ext cx="9130609" cy="83672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212" name="9-3. 株洲市被國際追查官員"/>
            <p:cNvSpPr txBox="1"/>
            <p:nvPr/>
          </p:nvSpPr>
          <p:spPr>
            <a:xfrm>
              <a:off x="-1" y="125968"/>
              <a:ext cx="9130609"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smtClean="0"/>
                <a:t> 4</a:t>
              </a:r>
              <a:r>
                <a:rPr dirty="0" smtClean="0"/>
                <a:t>.</a:t>
              </a:r>
              <a:r>
                <a:rPr lang="zh-TW" altLang="en-US" dirty="0" smtClean="0"/>
                <a:t> 云南省</a:t>
              </a:r>
              <a:endParaRPr dirty="0"/>
            </a:p>
          </p:txBody>
        </p:sp>
      </p:grpSp>
      <p:grpSp>
        <p:nvGrpSpPr>
          <p:cNvPr id="216" name="矩形 7"/>
          <p:cNvGrpSpPr/>
          <p:nvPr/>
        </p:nvGrpSpPr>
        <p:grpSpPr>
          <a:xfrm>
            <a:off x="7164286" y="70524"/>
            <a:ext cx="1847951" cy="707882"/>
            <a:chOff x="0" y="47378"/>
            <a:chExt cx="1847950" cy="707881"/>
          </a:xfrm>
        </p:grpSpPr>
        <p:sp>
          <p:nvSpPr>
            <p:cNvPr id="214" name="矩形"/>
            <p:cNvSpPr/>
            <p:nvPr/>
          </p:nvSpPr>
          <p:spPr>
            <a:xfrm>
              <a:off x="0" y="77283"/>
              <a:ext cx="1847950" cy="648078"/>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15" name="追查1"/>
            <p:cNvSpPr txBox="1"/>
            <p:nvPr/>
          </p:nvSpPr>
          <p:spPr>
            <a:xfrm>
              <a:off x="0" y="47378"/>
              <a:ext cx="1847950" cy="7078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lgn="ctr">
                <a:defRPr sz="4000" b="1">
                  <a:solidFill>
                    <a:srgbClr val="0070C0"/>
                  </a:solidFill>
                  <a:latin typeface="微軟正黑體"/>
                  <a:ea typeface="微軟正黑體"/>
                  <a:cs typeface="微軟正黑體"/>
                  <a:sym typeface="微軟正黑體"/>
                </a:defRPr>
              </a:pPr>
              <a:r>
                <a:rPr dirty="0" smtClean="0"/>
                <a:t>追查</a:t>
              </a:r>
              <a:endParaRPr dirty="0"/>
            </a:p>
          </p:txBody>
        </p:sp>
      </p:grpSp>
      <p:sp>
        <p:nvSpPr>
          <p:cNvPr id="217" name="文字方塊 2"/>
          <p:cNvSpPr txBox="1"/>
          <p:nvPr/>
        </p:nvSpPr>
        <p:spPr>
          <a:xfrm>
            <a:off x="191395" y="1399823"/>
            <a:ext cx="8774612" cy="2031325"/>
          </a:xfrm>
          <a:prstGeom prst="rect">
            <a:avLst/>
          </a:prstGeom>
          <a:ln w="38100">
            <a:solidFill>
              <a:srgbClr val="0070C0"/>
            </a:solidFill>
          </a:ln>
          <a:extLst>
            <a:ext uri="{C572A759-6A51-4108-AA02-DFA0A04FC94B}">
              <ma14:wrappingTextBoxFlag xmlns="" xmlns:ma14="http://schemas.microsoft.com/office/mac/drawingml/2011/main" val="1"/>
            </a:ext>
          </a:extLst>
        </p:spPr>
        <p:txBody>
          <a:bodyPr wrap="square" lIns="45719" rIns="45719">
            <a:spAutoFit/>
          </a:bodyPr>
          <a:lstStyle/>
          <a:p>
            <a:pPr>
              <a:defRPr sz="2000" b="1">
                <a:solidFill>
                  <a:srgbClr val="E46C0A"/>
                </a:solidFill>
                <a:latin typeface="微軟正黑體"/>
                <a:ea typeface="微軟正黑體"/>
                <a:cs typeface="微軟正黑體"/>
                <a:sym typeface="微軟正黑體"/>
              </a:defRPr>
            </a:pPr>
            <a:r>
              <a:rPr lang="zh-TW" altLang="en-US" sz="2100" b="1" smtClean="0">
                <a:solidFill>
                  <a:srgbClr val="E46C0A"/>
                </a:solidFill>
                <a:latin typeface="Microsoft JhengHei" charset="-120"/>
                <a:ea typeface="Microsoft JhengHei" charset="-120"/>
                <a:cs typeface="Microsoft JhengHei" charset="-120"/>
              </a:rPr>
              <a:t>云南省</a:t>
            </a:r>
            <a:r>
              <a:rPr sz="2100" b="0" smtClean="0">
                <a:solidFill>
                  <a:srgbClr val="000000"/>
                </a:solidFill>
                <a:latin typeface="Microsoft JhengHei" charset="-120"/>
                <a:ea typeface="Microsoft JhengHei" charset="-120"/>
                <a:cs typeface="Microsoft JhengHei" charset="-120"/>
              </a:rPr>
              <a:t>许多官员因迫害法轮功被国际追查，</a:t>
            </a:r>
            <a:r>
              <a:rPr sz="2100" b="0" dirty="0" err="1" smtClean="0">
                <a:solidFill>
                  <a:srgbClr val="000000"/>
                </a:solidFill>
                <a:latin typeface="Microsoft JhengHei" charset="-120"/>
                <a:ea typeface="Microsoft JhengHei" charset="-120"/>
                <a:cs typeface="Microsoft JhengHei" charset="-120"/>
              </a:rPr>
              <a:t>包括</a:t>
            </a:r>
            <a:endParaRPr lang="en-US" sz="2100" b="0" dirty="0" smtClean="0">
              <a:solidFill>
                <a:srgbClr val="000000"/>
              </a:solidFill>
              <a:latin typeface="Microsoft JhengHei" charset="-120"/>
              <a:ea typeface="Microsoft JhengHei" charset="-120"/>
              <a:cs typeface="Microsoft JhengHei" charset="-120"/>
            </a:endParaRPr>
          </a:p>
          <a:p>
            <a:pPr>
              <a:defRPr sz="2000" b="1">
                <a:solidFill>
                  <a:srgbClr val="E46C0A"/>
                </a:solidFill>
                <a:latin typeface="微軟正黑體"/>
                <a:ea typeface="微軟正黑體"/>
                <a:cs typeface="微軟正黑體"/>
                <a:sym typeface="微軟正黑體"/>
              </a:defRPr>
            </a:pPr>
            <a:endParaRPr lang="en-US" sz="2100" dirty="0">
              <a:latin typeface="Microsoft JhengHei" charset="-120"/>
              <a:ea typeface="Microsoft JhengHei" charset="-120"/>
              <a:cs typeface="Microsoft JhengHei" charset="-120"/>
            </a:endParaRPr>
          </a:p>
          <a:p>
            <a:r>
              <a:rPr lang="zh-TW" altLang="zh-TW" sz="2100" smtClean="0">
                <a:latin typeface="Microsoft JhengHei" charset="-120"/>
                <a:ea typeface="Microsoft JhengHei" charset="-120"/>
                <a:cs typeface="Microsoft JhengHei" charset="-120"/>
              </a:rPr>
              <a:t>原云南省委书记：</a:t>
            </a:r>
            <a:r>
              <a:rPr lang="zh-TW" altLang="zh-TW" sz="2100" b="1" smtClean="0">
                <a:latin typeface="Microsoft JhengHei" charset="-120"/>
                <a:ea typeface="Microsoft JhengHei" charset="-120"/>
                <a:cs typeface="Microsoft JhengHei" charset="-120"/>
              </a:rPr>
              <a:t>白</a:t>
            </a:r>
            <a:r>
              <a:rPr lang="zh-TW" altLang="zh-TW" sz="2100" b="1" dirty="0">
                <a:latin typeface="Microsoft JhengHei" charset="-120"/>
                <a:ea typeface="Microsoft JhengHei" charset="-120"/>
                <a:cs typeface="Microsoft JhengHei" charset="-120"/>
              </a:rPr>
              <a:t>恩培</a:t>
            </a:r>
          </a:p>
          <a:p>
            <a:r>
              <a:rPr lang="zh-TW" altLang="zh-TW" sz="2100" smtClean="0">
                <a:latin typeface="Microsoft JhengHei" charset="-120"/>
                <a:ea typeface="Microsoft JhengHei" charset="-120"/>
                <a:cs typeface="Microsoft JhengHei" charset="-120"/>
              </a:rPr>
              <a:t>原云南省委常委、昆明市政法委书记：</a:t>
            </a:r>
            <a:r>
              <a:rPr lang="zh-TW" altLang="zh-TW" sz="2100" b="1" smtClean="0">
                <a:latin typeface="Microsoft JhengHei" charset="-120"/>
                <a:ea typeface="Microsoft JhengHei" charset="-120"/>
                <a:cs typeface="Microsoft JhengHei" charset="-120"/>
              </a:rPr>
              <a:t>杜</a:t>
            </a:r>
            <a:r>
              <a:rPr lang="zh-TW" altLang="zh-TW" sz="2100" b="1" dirty="0">
                <a:latin typeface="Microsoft JhengHei" charset="-120"/>
                <a:ea typeface="Microsoft JhengHei" charset="-120"/>
                <a:cs typeface="Microsoft JhengHei" charset="-120"/>
              </a:rPr>
              <a:t>敏</a:t>
            </a:r>
          </a:p>
          <a:p>
            <a:r>
              <a:rPr lang="zh-TW" altLang="zh-TW" sz="2100" smtClean="0">
                <a:latin typeface="Microsoft JhengHei" charset="-120"/>
                <a:ea typeface="Microsoft JhengHei" charset="-120"/>
                <a:cs typeface="Microsoft JhengHei" charset="-120"/>
              </a:rPr>
              <a:t>历任省委政法委书记：</a:t>
            </a:r>
            <a:r>
              <a:rPr lang="zh-TW" altLang="zh-TW" sz="2100" b="1" smtClean="0">
                <a:latin typeface="Microsoft JhengHei" charset="-120"/>
                <a:ea typeface="Microsoft JhengHei" charset="-120"/>
                <a:cs typeface="Microsoft JhengHei" charset="-120"/>
              </a:rPr>
              <a:t>孟苏铁、李明朝、秦光荣</a:t>
            </a:r>
          </a:p>
          <a:p>
            <a:r>
              <a:rPr lang="zh-TW" altLang="zh-TW" sz="2100" smtClean="0">
                <a:latin typeface="Microsoft JhengHei" charset="-120"/>
                <a:ea typeface="Microsoft JhengHei" charset="-120"/>
                <a:cs typeface="Microsoft JhengHei" charset="-120"/>
              </a:rPr>
              <a:t>历任省委防范办主任：</a:t>
            </a:r>
            <a:r>
              <a:rPr lang="zh-TW" altLang="zh-TW" sz="2100" b="1" smtClean="0">
                <a:latin typeface="Microsoft JhengHei" charset="-120"/>
                <a:ea typeface="Microsoft JhengHei" charset="-120"/>
                <a:cs typeface="Microsoft JhengHei" charset="-120"/>
              </a:rPr>
              <a:t>先燕明、孙大虹、周发洪、顾伯平、赵金、王天玺</a:t>
            </a:r>
            <a:endParaRPr lang="zh-TW" altLang="zh-TW" sz="2100" b="1" dirty="0">
              <a:latin typeface="Microsoft JhengHei" charset="-120"/>
              <a:ea typeface="Microsoft JhengHei" charset="-120"/>
              <a:cs typeface="Microsoft JhengHei" charset="-120"/>
            </a:endParaRPr>
          </a:p>
        </p:txBody>
      </p:sp>
      <p:sp>
        <p:nvSpPr>
          <p:cNvPr id="218" name="矩形 6"/>
          <p:cNvSpPr/>
          <p:nvPr/>
        </p:nvSpPr>
        <p:spPr>
          <a:xfrm>
            <a:off x="191395" y="3839734"/>
            <a:ext cx="8774612"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a:latin typeface="微軟正黑體"/>
                <a:ea typeface="微軟正黑體"/>
                <a:cs typeface="微軟正黑體"/>
                <a:sym typeface="微軟正黑體"/>
              </a:defRPr>
            </a:pPr>
            <a:r>
              <a:rPr smtClean="0"/>
              <a:t>到目前为止，</a:t>
            </a:r>
            <a:r>
              <a:rPr lang="zh-TW" altLang="en-US" b="1" smtClean="0">
                <a:solidFill>
                  <a:srgbClr val="C00000"/>
                </a:solidFill>
              </a:rPr>
              <a:t>云南</a:t>
            </a:r>
            <a:r>
              <a:rPr b="1" smtClean="0">
                <a:solidFill>
                  <a:srgbClr val="C00000"/>
                </a:solidFill>
              </a:rPr>
              <a:t>省</a:t>
            </a:r>
            <a:r>
              <a:rPr smtClean="0"/>
              <a:t>有</a:t>
            </a:r>
            <a:r>
              <a:rPr lang="en-US" b="1" smtClean="0">
                <a:solidFill>
                  <a:srgbClr val="C00000"/>
                </a:solidFill>
              </a:rPr>
              <a:t>1635</a:t>
            </a:r>
            <a:r>
              <a:rPr b="1" smtClean="0">
                <a:solidFill>
                  <a:srgbClr val="C00000"/>
                </a:solidFill>
              </a:rPr>
              <a:t>名</a:t>
            </a:r>
            <a:r>
              <a:rPr smtClean="0"/>
              <a:t>的公检法司、教育界、媒体界等</a:t>
            </a:r>
            <a:endParaRPr lang="en-US" dirty="0" smtClean="0"/>
          </a:p>
          <a:p>
            <a:pPr>
              <a:defRPr sz="2400">
                <a:latin typeface="微軟正黑體"/>
                <a:ea typeface="微軟正黑體"/>
                <a:cs typeface="微軟正黑體"/>
                <a:sym typeface="微軟正黑體"/>
              </a:defRPr>
            </a:pPr>
            <a:r>
              <a:rPr smtClean="0"/>
              <a:t>人员因迫害法轮功学员，被海外组织“追查国际”立案追查</a:t>
            </a:r>
            <a:endParaRPr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2" name="群組 7"/>
          <p:cNvGrpSpPr/>
          <p:nvPr/>
        </p:nvGrpSpPr>
        <p:grpSpPr>
          <a:xfrm>
            <a:off x="-4" y="-3"/>
            <a:ext cx="9130603" cy="1052743"/>
            <a:chOff x="-3" y="-2"/>
            <a:chExt cx="9130601" cy="1052740"/>
          </a:xfrm>
        </p:grpSpPr>
        <p:grpSp>
          <p:nvGrpSpPr>
            <p:cNvPr id="177" name="矩形 19"/>
            <p:cNvGrpSpPr/>
            <p:nvPr/>
          </p:nvGrpSpPr>
          <p:grpSpPr>
            <a:xfrm>
              <a:off x="-3" y="-2"/>
              <a:ext cx="9130601" cy="1052740"/>
              <a:chOff x="-1" y="-1"/>
              <a:chExt cx="9130599" cy="1052738"/>
            </a:xfrm>
          </p:grpSpPr>
          <p:sp>
            <p:nvSpPr>
              <p:cNvPr id="175" name="矩形"/>
              <p:cNvSpPr/>
              <p:nvPr/>
            </p:nvSpPr>
            <p:spPr>
              <a:xfrm>
                <a:off x="-1" y="-1"/>
                <a:ext cx="9130599" cy="105273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176" name="文字"/>
              <p:cNvSpPr txBox="1"/>
              <p:nvPr/>
            </p:nvSpPr>
            <p:spPr>
              <a:xfrm>
                <a:off x="-1" y="239347"/>
                <a:ext cx="9130599" cy="574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defRPr sz="3200" b="1">
                    <a:solidFill>
                      <a:srgbClr val="FFFFFF"/>
                    </a:solidFill>
                    <a:latin typeface="微軟正黑體"/>
                    <a:ea typeface="微軟正黑體"/>
                    <a:cs typeface="微軟正黑體"/>
                    <a:sym typeface="微軟正黑體"/>
                  </a:defRPr>
                </a:lvl1pPr>
              </a:lstStyle>
              <a:p>
                <a:r>
                  <a:t> </a:t>
                </a:r>
              </a:p>
            </p:txBody>
          </p:sp>
        </p:grpSp>
        <p:grpSp>
          <p:nvGrpSpPr>
            <p:cNvPr id="181" name="矩形 21"/>
            <p:cNvGrpSpPr/>
            <p:nvPr/>
          </p:nvGrpSpPr>
          <p:grpSpPr>
            <a:xfrm>
              <a:off x="7563216" y="202330"/>
              <a:ext cx="1486347" cy="648075"/>
              <a:chOff x="0" y="39183"/>
              <a:chExt cx="1486346" cy="648074"/>
            </a:xfrm>
          </p:grpSpPr>
          <p:sp>
            <p:nvSpPr>
              <p:cNvPr id="179" name="矩形"/>
              <p:cNvSpPr/>
              <p:nvPr/>
            </p:nvSpPr>
            <p:spPr>
              <a:xfrm>
                <a:off x="0" y="39183"/>
                <a:ext cx="1486346"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3600" b="1">
                    <a:latin typeface="微軟正黑體"/>
                    <a:ea typeface="微軟正黑體"/>
                    <a:cs typeface="微軟正黑體"/>
                    <a:sym typeface="微軟正黑體"/>
                  </a:defRPr>
                </a:pPr>
                <a:endParaRPr/>
              </a:p>
            </p:txBody>
          </p:sp>
          <p:sp>
            <p:nvSpPr>
              <p:cNvPr id="180" name="惡報0"/>
              <p:cNvSpPr txBox="1"/>
              <p:nvPr/>
            </p:nvSpPr>
            <p:spPr>
              <a:xfrm>
                <a:off x="0" y="40056"/>
                <a:ext cx="1486346" cy="6463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3600" b="1">
                    <a:latin typeface="微軟正黑體"/>
                    <a:ea typeface="微軟正黑體"/>
                    <a:cs typeface="微軟正黑體"/>
                    <a:sym typeface="微軟正黑體"/>
                  </a:defRPr>
                </a:pPr>
                <a:r>
                  <a:rPr dirty="0" smtClean="0"/>
                  <a:t>惡報</a:t>
                </a:r>
                <a:r>
                  <a:rPr lang="zh-TW" altLang="en-US" dirty="0" smtClean="0"/>
                  <a:t> </a:t>
                </a:r>
                <a:endParaRPr dirty="0"/>
              </a:p>
            </p:txBody>
          </p:sp>
        </p:grpSp>
      </p:grpSp>
      <p:sp>
        <p:nvSpPr>
          <p:cNvPr id="17" name="矩形 4"/>
          <p:cNvSpPr/>
          <p:nvPr/>
        </p:nvSpPr>
        <p:spPr>
          <a:xfrm>
            <a:off x="39491" y="18601"/>
            <a:ext cx="3932487" cy="584775"/>
          </a:xfrm>
          <a:prstGeom prst="rect">
            <a:avLst/>
          </a:prstGeom>
        </p:spPr>
        <p:txBody>
          <a:bodyPr wrap="none">
            <a:spAutoFit/>
          </a:bodyPr>
          <a:lstStyle/>
          <a:p>
            <a:r>
              <a:rPr lang="en-US" altLang="zh-TW" sz="3200" b="1" dirty="0">
                <a:solidFill>
                  <a:schemeClr val="bg1"/>
                </a:solidFill>
                <a:latin typeface="微軟正黑體" panose="020B0604030504040204" pitchFamily="34" charset="-120"/>
                <a:ea typeface="微軟正黑體" panose="020B0604030504040204" pitchFamily="34" charset="-120"/>
              </a:rPr>
              <a:t>5</a:t>
            </a:r>
            <a:r>
              <a:rPr lang="en-US" altLang="zh-TW" sz="3200" b="1" dirty="0" smtClean="0">
                <a:solidFill>
                  <a:schemeClr val="bg1"/>
                </a:solidFill>
                <a:latin typeface="微軟正黑體" panose="020B0604030504040204" pitchFamily="34" charset="-120"/>
                <a:ea typeface="微軟正黑體" panose="020B0604030504040204" pitchFamily="34" charset="-120"/>
              </a:rPr>
              <a:t>-1.</a:t>
            </a:r>
            <a:r>
              <a:rPr lang="zh-TW" altLang="en-US" sz="3200" b="1" dirty="0" smtClean="0">
                <a:solidFill>
                  <a:schemeClr val="bg1"/>
                </a:solidFill>
                <a:latin typeface="微軟正黑體" panose="020B0604030504040204" pitchFamily="34" charset="-120"/>
                <a:ea typeface="微軟正黑體" panose="020B0604030504040204" pitchFamily="34" charset="-120"/>
              </a:rPr>
              <a:t> 云南省高官恶报</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p:txBody>
      </p:sp>
      <p:sp>
        <p:nvSpPr>
          <p:cNvPr id="3" name="矩形 2"/>
          <p:cNvSpPr/>
          <p:nvPr/>
        </p:nvSpPr>
        <p:spPr>
          <a:xfrm>
            <a:off x="39491" y="603376"/>
            <a:ext cx="7031869" cy="446276"/>
          </a:xfrm>
          <a:prstGeom prst="rect">
            <a:avLst/>
          </a:prstGeom>
        </p:spPr>
        <p:txBody>
          <a:bodyPr wrap="square">
            <a:spAutoFit/>
          </a:bodyPr>
          <a:lstStyle/>
          <a:p>
            <a:r>
              <a:rPr lang="zh-TW" altLang="en-US" sz="2300" b="1" dirty="0" smtClean="0">
                <a:solidFill>
                  <a:srgbClr val="FFFF00"/>
                </a:solidFill>
                <a:latin typeface="微軟正黑體" panose="020B0604030504040204" pitchFamily="34" charset="-120"/>
                <a:ea typeface="微軟正黑體" panose="020B0604030504040204" pitchFamily="34" charset="-120"/>
              </a:rPr>
              <a:t>原云南省委书记白恩培，</a:t>
            </a:r>
            <a:r>
              <a:rPr lang="en-US" altLang="zh-TW" sz="2300" b="1" dirty="0" smtClean="0">
                <a:solidFill>
                  <a:srgbClr val="FFFF00"/>
                </a:solidFill>
                <a:latin typeface="微軟正黑體" panose="020B0604030504040204" pitchFamily="34" charset="-120"/>
                <a:ea typeface="微軟正黑體" panose="020B0604030504040204" pitchFamily="34" charset="-120"/>
              </a:rPr>
              <a:t>2016</a:t>
            </a:r>
            <a:r>
              <a:rPr lang="zh-TW" altLang="en-US" sz="2300" b="1" dirty="0" smtClean="0">
                <a:solidFill>
                  <a:srgbClr val="FFFF00"/>
                </a:solidFill>
                <a:latin typeface="微軟正黑體" panose="020B0604030504040204" pitchFamily="34" charset="-120"/>
                <a:ea typeface="微軟正黑體" panose="020B0604030504040204" pitchFamily="34" charset="-120"/>
              </a:rPr>
              <a:t>年被判死刑，缓期两年</a:t>
            </a:r>
            <a:endParaRPr lang="zh-TW" altLang="en-US" sz="2300" b="1" dirty="0">
              <a:solidFill>
                <a:srgbClr val="FFFF00"/>
              </a:solidFill>
              <a:latin typeface="微軟正黑體" panose="020B0604030504040204" pitchFamily="34" charset="-120"/>
              <a:ea typeface="微軟正黑體" panose="020B0604030504040204" pitchFamily="34" charset="-120"/>
            </a:endParaRPr>
          </a:p>
        </p:txBody>
      </p:sp>
      <p:pic>
        <p:nvPicPr>
          <p:cNvPr id="22" name="Picture 21"/>
          <p:cNvPicPr>
            <a:picLocks noChangeAspect="1"/>
          </p:cNvPicPr>
          <p:nvPr/>
        </p:nvPicPr>
        <p:blipFill rotWithShape="1">
          <a:blip r:embed="rId3"/>
          <a:srcRect l="49518" t="13738" r="17193" b="44311"/>
          <a:stretch/>
        </p:blipFill>
        <p:spPr>
          <a:xfrm>
            <a:off x="192982" y="1392283"/>
            <a:ext cx="2461008" cy="2105485"/>
          </a:xfrm>
          <a:prstGeom prst="rect">
            <a:avLst/>
          </a:prstGeom>
        </p:spPr>
      </p:pic>
      <p:sp>
        <p:nvSpPr>
          <p:cNvPr id="23" name="Rectangle 22"/>
          <p:cNvSpPr/>
          <p:nvPr/>
        </p:nvSpPr>
        <p:spPr>
          <a:xfrm>
            <a:off x="2566869" y="6488668"/>
            <a:ext cx="6577131" cy="369332"/>
          </a:xfrm>
          <a:prstGeom prst="rect">
            <a:avLst/>
          </a:prstGeom>
        </p:spPr>
        <p:txBody>
          <a:bodyPr wrap="square">
            <a:spAutoFit/>
          </a:bodyPr>
          <a:lstStyle/>
          <a:p>
            <a:r>
              <a:rPr lang="zh-TW" altLang="en-US" dirty="0" smtClean="0">
                <a:latin typeface="微軟正黑體" panose="020B0604030504040204" pitchFamily="34" charset="-120"/>
                <a:ea typeface="微軟正黑體" panose="020B0604030504040204" pitchFamily="34" charset="-120"/>
                <a:cs typeface="Heiti TC Light"/>
              </a:rPr>
              <a:t>大紀元</a:t>
            </a:r>
            <a:r>
              <a:rPr lang="en-US" altLang="zh-TW" dirty="0" smtClean="0">
                <a:latin typeface="微軟正黑體" panose="020B0604030504040204" pitchFamily="34" charset="-120"/>
                <a:ea typeface="微軟正黑體" panose="020B0604030504040204" pitchFamily="34" charset="-120"/>
                <a:cs typeface="Heiti TC Light"/>
              </a:rPr>
              <a:t>2016/10/9</a:t>
            </a:r>
            <a:r>
              <a:rPr lang="zh-TW" altLang="en-US" dirty="0" smtClean="0">
                <a:latin typeface="微軟正黑體" panose="020B0604030504040204" pitchFamily="34" charset="-120"/>
                <a:ea typeface="微軟正黑體" panose="020B0604030504040204" pitchFamily="34" charset="-120"/>
                <a:cs typeface="Heiti TC Light"/>
              </a:rPr>
              <a:t>「雲南前書記白恩培被判死緩 </a:t>
            </a:r>
            <a:r>
              <a:rPr lang="zh-TW" altLang="en-US" dirty="0">
                <a:latin typeface="微軟正黑體" panose="020B0604030504040204" pitchFamily="34" charset="-120"/>
                <a:ea typeface="微軟正黑體" panose="020B0604030504040204" pitchFamily="34" charset="-120"/>
                <a:cs typeface="Heiti TC Light"/>
              </a:rPr>
              <a:t>受賄超</a:t>
            </a:r>
            <a:r>
              <a:rPr lang="en-US" altLang="zh-TW" dirty="0" smtClean="0">
                <a:latin typeface="微軟正黑體" panose="020B0604030504040204" pitchFamily="34" charset="-120"/>
                <a:ea typeface="微軟正黑體" panose="020B0604030504040204" pitchFamily="34" charset="-120"/>
                <a:cs typeface="Heiti TC Light"/>
              </a:rPr>
              <a:t>2.4</a:t>
            </a:r>
            <a:r>
              <a:rPr lang="zh-TW" altLang="en-US" dirty="0" smtClean="0">
                <a:latin typeface="微軟正黑體" panose="020B0604030504040204" pitchFamily="34" charset="-120"/>
                <a:ea typeface="微軟正黑體" panose="020B0604030504040204" pitchFamily="34" charset="-120"/>
                <a:cs typeface="Heiti TC Light"/>
              </a:rPr>
              <a:t>億」</a:t>
            </a:r>
            <a:endParaRPr lang="en-US" dirty="0">
              <a:latin typeface="微軟正黑體" panose="020B0604030504040204" pitchFamily="34" charset="-120"/>
              <a:ea typeface="微軟正黑體" panose="020B0604030504040204" pitchFamily="34" charset="-120"/>
              <a:cs typeface="Heiti TC Light"/>
            </a:endParaRPr>
          </a:p>
        </p:txBody>
      </p:sp>
      <p:sp>
        <p:nvSpPr>
          <p:cNvPr id="2" name="矩形 1"/>
          <p:cNvSpPr/>
          <p:nvPr/>
        </p:nvSpPr>
        <p:spPr>
          <a:xfrm>
            <a:off x="2888166" y="1177420"/>
            <a:ext cx="6178819" cy="3139321"/>
          </a:xfrm>
          <a:prstGeom prst="rect">
            <a:avLst/>
          </a:prstGeom>
          <a:ln>
            <a:solidFill>
              <a:schemeClr val="tx1"/>
            </a:solidFill>
          </a:ln>
        </p:spPr>
        <p:txBody>
          <a:bodyPr wrap="square">
            <a:spAutoFit/>
          </a:bodyPr>
          <a:lstStyle/>
          <a:p>
            <a:r>
              <a:rPr lang="en-US" altLang="zh-TW" dirty="0">
                <a:latin typeface="微軟正黑體" panose="020B0604030504040204" pitchFamily="34" charset="-120"/>
                <a:ea typeface="微軟正黑體" panose="020B0604030504040204" pitchFamily="34" charset="-120"/>
                <a:cs typeface="Heiti TC Light"/>
              </a:rPr>
              <a:t>2001</a:t>
            </a:r>
            <a:r>
              <a:rPr lang="zh-TW" altLang="en-US" dirty="0">
                <a:latin typeface="微軟正黑體" panose="020B0604030504040204" pitchFamily="34" charset="-120"/>
                <a:ea typeface="微軟正黑體" panose="020B0604030504040204" pitchFamily="34" charset="-120"/>
                <a:cs typeface="Heiti TC Light"/>
              </a:rPr>
              <a:t>年</a:t>
            </a:r>
            <a:r>
              <a:rPr lang="en-US" altLang="zh-TW" dirty="0">
                <a:latin typeface="微軟正黑體" panose="020B0604030504040204" pitchFamily="34" charset="-120"/>
                <a:ea typeface="微軟正黑體" panose="020B0604030504040204" pitchFamily="34" charset="-120"/>
                <a:cs typeface="Heiti TC Light"/>
              </a:rPr>
              <a:t>10</a:t>
            </a:r>
            <a:r>
              <a:rPr lang="zh-TW" altLang="en-US" dirty="0">
                <a:latin typeface="微軟正黑體" panose="020B0604030504040204" pitchFamily="34" charset="-120"/>
                <a:ea typeface="微軟正黑體" panose="020B0604030504040204" pitchFamily="34" charset="-120"/>
                <a:cs typeface="Heiti TC Light"/>
              </a:rPr>
              <a:t>月</a:t>
            </a:r>
            <a:r>
              <a:rPr lang="zh-TW" altLang="en-US">
                <a:latin typeface="微軟正黑體" panose="020B0604030504040204" pitchFamily="34" charset="-120"/>
                <a:ea typeface="微軟正黑體" panose="020B0604030504040204" pitchFamily="34" charset="-120"/>
                <a:cs typeface="Heiti TC Light"/>
              </a:rPr>
              <a:t>至</a:t>
            </a:r>
            <a:r>
              <a:rPr lang="en-US" altLang="zh-TW" smtClean="0">
                <a:latin typeface="微軟正黑體" panose="020B0604030504040204" pitchFamily="34" charset="-120"/>
                <a:ea typeface="微軟正黑體" panose="020B0604030504040204" pitchFamily="34" charset="-120"/>
                <a:cs typeface="Heiti TC Light"/>
              </a:rPr>
              <a:t>2011</a:t>
            </a:r>
            <a:r>
              <a:rPr lang="zh-TW" altLang="en-US" smtClean="0">
                <a:latin typeface="微軟正黑體" panose="020B0604030504040204" pitchFamily="34" charset="-120"/>
                <a:ea typeface="微軟正黑體" panose="020B0604030504040204" pitchFamily="34" charset="-120"/>
                <a:cs typeface="Heiti TC Light"/>
              </a:rPr>
              <a:t>年8月任云南省中共党委书记。</a:t>
            </a:r>
            <a:endParaRPr lang="en-US" altLang="zh-TW" dirty="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zh-TW" altLang="en-US">
                <a:latin typeface="微軟正黑體" panose="020B0604030504040204" pitchFamily="34" charset="-120"/>
                <a:ea typeface="微軟正黑體" panose="020B0604030504040204" pitchFamily="34" charset="-120"/>
                <a:cs typeface="Heiti TC Light"/>
              </a:rPr>
              <a:t>2</a:t>
            </a:r>
            <a:r>
              <a:rPr lang="en-US" altLang="zh-TW" smtClean="0">
                <a:latin typeface="微軟正黑體" panose="020B0604030504040204" pitchFamily="34" charset="-120"/>
                <a:ea typeface="微軟正黑體" panose="020B0604030504040204" pitchFamily="34" charset="-120"/>
                <a:cs typeface="Heiti TC Light"/>
              </a:rPr>
              <a:t>011</a:t>
            </a:r>
            <a:r>
              <a:rPr lang="zh-TW" altLang="en-US" smtClean="0">
                <a:latin typeface="微軟正黑體" panose="020B0604030504040204" pitchFamily="34" charset="-120"/>
                <a:ea typeface="微軟正黑體" panose="020B0604030504040204" pitchFamily="34" charset="-120"/>
                <a:cs typeface="Heiti TC Light"/>
              </a:rPr>
              <a:t>年9月，任中共人大环境与资源保护委员会副主任委员（正部级）</a:t>
            </a:r>
            <a:endParaRPr lang="en-US" altLang="zh-TW" dirty="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en-US" altLang="zh-TW" dirty="0">
                <a:latin typeface="微軟正黑體" panose="020B0604030504040204" pitchFamily="34" charset="-120"/>
                <a:ea typeface="微軟正黑體" panose="020B0604030504040204" pitchFamily="34" charset="-120"/>
                <a:cs typeface="Heiti TC Light"/>
              </a:rPr>
              <a:t>2014</a:t>
            </a:r>
            <a:r>
              <a:rPr lang="zh-TW" altLang="en-US" dirty="0">
                <a:latin typeface="微軟正黑體" panose="020B0604030504040204" pitchFamily="34" charset="-120"/>
                <a:ea typeface="微軟正黑體" panose="020B0604030504040204" pitchFamily="34" charset="-120"/>
                <a:cs typeface="Heiti TC Light"/>
              </a:rPr>
              <a:t>年</a:t>
            </a:r>
            <a:r>
              <a:rPr lang="zh-TW" altLang="en-US">
                <a:latin typeface="微軟正黑體" panose="020B0604030504040204" pitchFamily="34" charset="-120"/>
                <a:ea typeface="微軟正黑體" panose="020B0604030504040204" pitchFamily="34" charset="-120"/>
                <a:cs typeface="Heiti TC Light"/>
              </a:rPr>
              <a:t>8月</a:t>
            </a:r>
            <a:r>
              <a:rPr lang="en-US" altLang="zh-TW" smtClean="0">
                <a:latin typeface="微軟正黑體" panose="020B0604030504040204" pitchFamily="34" charset="-120"/>
                <a:ea typeface="微軟正黑體" panose="020B0604030504040204" pitchFamily="34" charset="-120"/>
                <a:cs typeface="Heiti TC Light"/>
              </a:rPr>
              <a:t>29</a:t>
            </a:r>
            <a:r>
              <a:rPr lang="zh-TW" altLang="en-US" smtClean="0">
                <a:latin typeface="微軟正黑體" panose="020B0604030504040204" pitchFamily="34" charset="-120"/>
                <a:ea typeface="微軟正黑體" panose="020B0604030504040204" pitchFamily="34" charset="-120"/>
                <a:cs typeface="Heiti TC Light"/>
              </a:rPr>
              <a:t>日，落马被查</a:t>
            </a:r>
            <a:endParaRPr lang="en-US" altLang="zh-TW" dirty="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en-US" altLang="zh-TW" dirty="0">
                <a:latin typeface="微軟正黑體" panose="020B0604030504040204" pitchFamily="34" charset="-120"/>
                <a:ea typeface="微軟正黑體" panose="020B0604030504040204" pitchFamily="34" charset="-120"/>
                <a:cs typeface="Heiti TC Light"/>
              </a:rPr>
              <a:t>2015</a:t>
            </a:r>
            <a:r>
              <a:rPr lang="zh-TW" altLang="en-US" dirty="0">
                <a:latin typeface="微軟正黑體" panose="020B0604030504040204" pitchFamily="34" charset="-120"/>
                <a:ea typeface="微軟正黑體" panose="020B0604030504040204" pitchFamily="34" charset="-120"/>
                <a:cs typeface="Heiti TC Light"/>
              </a:rPr>
              <a:t>年</a:t>
            </a:r>
            <a:r>
              <a:rPr lang="zh-TW" altLang="en-US">
                <a:latin typeface="微軟正黑體" panose="020B0604030504040204" pitchFamily="34" charset="-120"/>
                <a:ea typeface="微軟正黑體" panose="020B0604030504040204" pitchFamily="34" charset="-120"/>
                <a:cs typeface="Heiti TC Light"/>
              </a:rPr>
              <a:t>1月</a:t>
            </a:r>
            <a:r>
              <a:rPr lang="en-US" altLang="zh-TW" smtClean="0">
                <a:latin typeface="微軟正黑體" panose="020B0604030504040204" pitchFamily="34" charset="-120"/>
                <a:ea typeface="微軟正黑體" panose="020B0604030504040204" pitchFamily="34" charset="-120"/>
                <a:cs typeface="Heiti TC Light"/>
              </a:rPr>
              <a:t>13</a:t>
            </a:r>
            <a:r>
              <a:rPr lang="zh-TW" altLang="en-US" smtClean="0">
                <a:latin typeface="微軟正黑體" panose="020B0604030504040204" pitchFamily="34" charset="-120"/>
                <a:ea typeface="微軟正黑體" panose="020B0604030504040204" pitchFamily="34" charset="-120"/>
                <a:cs typeface="Heiti TC Light"/>
              </a:rPr>
              <a:t>日，涉嫌受贿罪被立案侦查并采取强制措施。</a:t>
            </a:r>
            <a:endParaRPr lang="en-US" altLang="zh-TW" dirty="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zh-TW" altLang="en-US" dirty="0">
                <a:latin typeface="微軟正黑體" panose="020B0604030504040204" pitchFamily="34" charset="-120"/>
                <a:ea typeface="微軟正黑體" panose="020B0604030504040204" pitchFamily="34" charset="-120"/>
                <a:cs typeface="Heiti TC Light"/>
              </a:rPr>
              <a:t>2</a:t>
            </a:r>
            <a:r>
              <a:rPr lang="en-US" altLang="zh-TW" dirty="0">
                <a:latin typeface="微軟正黑體" panose="020B0604030504040204" pitchFamily="34" charset="-120"/>
                <a:ea typeface="微軟正黑體" panose="020B0604030504040204" pitchFamily="34" charset="-120"/>
                <a:cs typeface="Heiti TC Light"/>
              </a:rPr>
              <a:t>016/</a:t>
            </a:r>
            <a:r>
              <a:rPr lang="zh-TW" altLang="en-US" dirty="0">
                <a:latin typeface="微軟正黑體" panose="020B0604030504040204" pitchFamily="34" charset="-120"/>
                <a:ea typeface="微軟正黑體" panose="020B0604030504040204" pitchFamily="34" charset="-120"/>
                <a:cs typeface="Heiti TC Light"/>
              </a:rPr>
              <a:t>1</a:t>
            </a:r>
            <a:r>
              <a:rPr lang="zh-TW" altLang="zh-TW" dirty="0">
                <a:latin typeface="微軟正黑體" panose="020B0604030504040204" pitchFamily="34" charset="-120"/>
                <a:ea typeface="微軟正黑體" panose="020B0604030504040204" pitchFamily="34" charset="-120"/>
                <a:cs typeface="Heiti TC Light"/>
              </a:rPr>
              <a:t>0</a:t>
            </a:r>
            <a:r>
              <a:rPr lang="en-US" altLang="zh-TW" dirty="0">
                <a:latin typeface="微軟正黑體" panose="020B0604030504040204" pitchFamily="34" charset="-120"/>
                <a:ea typeface="微軟正黑體" panose="020B0604030504040204" pitchFamily="34" charset="-120"/>
                <a:cs typeface="Heiti TC Light"/>
              </a:rPr>
              <a:t>/</a:t>
            </a:r>
            <a:r>
              <a:rPr lang="zh-TW" altLang="en-US">
                <a:latin typeface="微軟正黑體" panose="020B0604030504040204" pitchFamily="34" charset="-120"/>
                <a:ea typeface="微軟正黑體" panose="020B0604030504040204" pitchFamily="34" charset="-120"/>
                <a:cs typeface="Heiti TC Light"/>
              </a:rPr>
              <a:t>9</a:t>
            </a:r>
            <a:r>
              <a:rPr lang="en-US" altLang="zh-TW">
                <a:latin typeface="微軟正黑體" panose="020B0604030504040204" pitchFamily="34" charset="-120"/>
                <a:ea typeface="微軟正黑體" panose="020B0604030504040204" pitchFamily="34" charset="-120"/>
                <a:cs typeface="Heiti TC Light"/>
              </a:rPr>
              <a:t> </a:t>
            </a:r>
            <a:r>
              <a:rPr lang="zh-TW" altLang="en-US" smtClean="0">
                <a:latin typeface="微軟正黑體" panose="020B0604030504040204" pitchFamily="34" charset="-120"/>
                <a:ea typeface="微軟正黑體" panose="020B0604030504040204" pitchFamily="34" charset="-120"/>
                <a:cs typeface="Heiti TC Light"/>
              </a:rPr>
              <a:t>白恩培因受贿超</a:t>
            </a:r>
            <a:r>
              <a:rPr lang="en-US" altLang="zh-TW" smtClean="0">
                <a:latin typeface="微軟正黑體" panose="020B0604030504040204" pitchFamily="34" charset="-120"/>
                <a:ea typeface="微軟正黑體" panose="020B0604030504040204" pitchFamily="34" charset="-120"/>
                <a:cs typeface="Heiti TC Light"/>
              </a:rPr>
              <a:t>2.4</a:t>
            </a:r>
            <a:r>
              <a:rPr lang="zh-TW" altLang="en-US" smtClean="0">
                <a:latin typeface="微軟正黑體" panose="020B0604030504040204" pitchFamily="34" charset="-120"/>
                <a:ea typeface="微軟正黑體" panose="020B0604030504040204" pitchFamily="34" charset="-120"/>
                <a:cs typeface="Heiti TC Light"/>
              </a:rPr>
              <a:t>亿、巨额财产来源不明，</a:t>
            </a:r>
            <a:endParaRPr lang="en-US" altLang="zh-TW" dirty="0" smtClean="0">
              <a:latin typeface="微軟正黑體" panose="020B0604030504040204" pitchFamily="34" charset="-120"/>
              <a:ea typeface="微軟正黑體" panose="020B0604030504040204" pitchFamily="34" charset="-120"/>
              <a:cs typeface="Heiti TC Light"/>
            </a:endParaRPr>
          </a:p>
          <a:p>
            <a:r>
              <a:rPr lang="zh-TW" altLang="en-US" b="1" u="sng" smtClean="0">
                <a:solidFill>
                  <a:srgbClr val="FF0000"/>
                </a:solidFill>
                <a:latin typeface="微軟正黑體" panose="020B0604030504040204" pitchFamily="34" charset="-120"/>
                <a:ea typeface="微軟正黑體" panose="020B0604030504040204" pitchFamily="34" charset="-120"/>
                <a:cs typeface="Heiti TC Light"/>
              </a:rPr>
              <a:t>一审被判死刑</a:t>
            </a:r>
            <a:r>
              <a:rPr lang="zh-TW" altLang="en-US" smtClean="0">
                <a:latin typeface="微軟正黑體" panose="020B0604030504040204" pitchFamily="34" charset="-120"/>
                <a:ea typeface="微軟正黑體" panose="020B0604030504040204" pitchFamily="34" charset="-120"/>
                <a:cs typeface="Heiti TC Light"/>
              </a:rPr>
              <a:t>，缓期两年执行。</a:t>
            </a:r>
            <a:endParaRPr lang="en-US" altLang="zh-TW" dirty="0">
              <a:latin typeface="微軟正黑體" panose="020B0604030504040204" pitchFamily="34" charset="-120"/>
              <a:ea typeface="微軟正黑體" panose="020B0604030504040204" pitchFamily="34" charset="-120"/>
              <a:cs typeface="Heiti TC Light"/>
            </a:endParaRPr>
          </a:p>
        </p:txBody>
      </p:sp>
      <p:sp>
        <p:nvSpPr>
          <p:cNvPr id="4" name="矩形 3"/>
          <p:cNvSpPr/>
          <p:nvPr/>
        </p:nvSpPr>
        <p:spPr>
          <a:xfrm>
            <a:off x="284192" y="4888352"/>
            <a:ext cx="8765371" cy="707886"/>
          </a:xfrm>
          <a:prstGeom prst="rect">
            <a:avLst/>
          </a:prstGeom>
          <a:ln>
            <a:solidFill>
              <a:schemeClr val="tx1"/>
            </a:solidFill>
          </a:ln>
        </p:spPr>
        <p:txBody>
          <a:bodyPr wrap="square">
            <a:spAutoFit/>
          </a:bodyPr>
          <a:lstStyle/>
          <a:p>
            <a:r>
              <a:rPr lang="zh-TW" altLang="en-US" sz="2000" smtClean="0">
                <a:latin typeface="微軟正黑體" panose="020B0604030504040204" pitchFamily="34" charset="-120"/>
                <a:ea typeface="微軟正黑體" panose="020B0604030504040204" pitchFamily="34" charset="-120"/>
                <a:cs typeface="Heiti TC Light"/>
              </a:rPr>
              <a:t>白恩培任青海、云南省委书记时，</a:t>
            </a:r>
            <a:r>
              <a:rPr lang="zh-TW" altLang="en-US" sz="2000" b="1" smtClean="0">
                <a:solidFill>
                  <a:srgbClr val="FF0000"/>
                </a:solidFill>
                <a:latin typeface="微軟正黑體" panose="020B0604030504040204" pitchFamily="34" charset="-120"/>
                <a:ea typeface="微軟正黑體" panose="020B0604030504040204" pitchFamily="34" charset="-120"/>
                <a:cs typeface="Heiti TC Light"/>
              </a:rPr>
              <a:t>积极迫害法轮功</a:t>
            </a:r>
            <a:r>
              <a:rPr lang="zh-TW" altLang="en-US" sz="2000" smtClean="0">
                <a:latin typeface="微軟正黑體" panose="020B0604030504040204" pitchFamily="34" charset="-120"/>
                <a:ea typeface="微軟正黑體" panose="020B0604030504040204" pitchFamily="34" charset="-120"/>
                <a:cs typeface="Heiti TC Light"/>
              </a:rPr>
              <a:t>，</a:t>
            </a:r>
            <a:endParaRPr lang="en-US" altLang="zh-TW" sz="2000" dirty="0">
              <a:latin typeface="微軟正黑體" panose="020B0604030504040204" pitchFamily="34" charset="-120"/>
              <a:ea typeface="微軟正黑體" panose="020B0604030504040204" pitchFamily="34" charset="-120"/>
              <a:cs typeface="Heiti TC Light"/>
            </a:endParaRPr>
          </a:p>
          <a:p>
            <a:r>
              <a:rPr lang="zh-TW" altLang="en-US" sz="2000" smtClean="0">
                <a:latin typeface="微軟正黑體" panose="020B0604030504040204" pitchFamily="34" charset="-120"/>
                <a:ea typeface="微軟正黑體" panose="020B0604030504040204" pitchFamily="34" charset="-120"/>
                <a:cs typeface="Heiti TC Light"/>
              </a:rPr>
              <a:t>云南省法轮功“转化基地”就在其任期内成立。</a:t>
            </a:r>
            <a:endParaRPr lang="zh-TW" altLang="en-US" sz="20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40252135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矩形"/>
          <p:cNvSpPr/>
          <p:nvPr/>
        </p:nvSpPr>
        <p:spPr>
          <a:xfrm>
            <a:off x="0" y="-3"/>
            <a:ext cx="9130602" cy="1052740"/>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grpSp>
        <p:nvGrpSpPr>
          <p:cNvPr id="190" name="矩形 8"/>
          <p:cNvGrpSpPr/>
          <p:nvPr/>
        </p:nvGrpSpPr>
        <p:grpSpPr>
          <a:xfrm>
            <a:off x="7563216" y="202330"/>
            <a:ext cx="1486347" cy="648075"/>
            <a:chOff x="0" y="39183"/>
            <a:chExt cx="1486346" cy="648074"/>
          </a:xfrm>
        </p:grpSpPr>
        <p:sp>
          <p:nvSpPr>
            <p:cNvPr id="188" name="矩形"/>
            <p:cNvSpPr/>
            <p:nvPr/>
          </p:nvSpPr>
          <p:spPr>
            <a:xfrm>
              <a:off x="0" y="39183"/>
              <a:ext cx="1486346"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3600" b="1">
                  <a:latin typeface="微軟正黑體"/>
                  <a:ea typeface="微軟正黑體"/>
                  <a:cs typeface="微軟正黑體"/>
                  <a:sym typeface="微軟正黑體"/>
                </a:defRPr>
              </a:pPr>
              <a:endParaRPr/>
            </a:p>
          </p:txBody>
        </p:sp>
        <p:sp>
          <p:nvSpPr>
            <p:cNvPr id="189" name="惡報0"/>
            <p:cNvSpPr txBox="1"/>
            <p:nvPr/>
          </p:nvSpPr>
          <p:spPr>
            <a:xfrm>
              <a:off x="0" y="40056"/>
              <a:ext cx="1486346" cy="646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3600" b="1">
                  <a:latin typeface="微軟正黑體"/>
                  <a:ea typeface="微軟正黑體"/>
                  <a:cs typeface="微軟正黑體"/>
                  <a:sym typeface="微軟正黑體"/>
                </a:defRPr>
              </a:pPr>
              <a:r>
                <a:rPr dirty="0" err="1" smtClean="0"/>
                <a:t>惡報</a:t>
              </a:r>
              <a:endParaRPr dirty="0"/>
            </a:p>
          </p:txBody>
        </p:sp>
      </p:grpSp>
      <p:sp>
        <p:nvSpPr>
          <p:cNvPr id="9" name="矩形 4"/>
          <p:cNvSpPr/>
          <p:nvPr/>
        </p:nvSpPr>
        <p:spPr>
          <a:xfrm>
            <a:off x="39491" y="18601"/>
            <a:ext cx="3932487" cy="584775"/>
          </a:xfrm>
          <a:prstGeom prst="rect">
            <a:avLst/>
          </a:prstGeom>
        </p:spPr>
        <p:txBody>
          <a:bodyPr wrap="none">
            <a:spAutoFit/>
          </a:bodyPr>
          <a:lstStyle/>
          <a:p>
            <a:r>
              <a:rPr lang="en-US" altLang="zh-TW" sz="3200" b="1" dirty="0" smtClean="0">
                <a:solidFill>
                  <a:schemeClr val="bg1"/>
                </a:solidFill>
                <a:latin typeface="微軟正黑體" panose="020B0604030504040204" pitchFamily="34" charset="-120"/>
                <a:ea typeface="微軟正黑體" panose="020B0604030504040204" pitchFamily="34" charset="-120"/>
              </a:rPr>
              <a:t>5-2.</a:t>
            </a:r>
            <a:r>
              <a:rPr lang="zh-TW" altLang="en-US" sz="3200" b="1" dirty="0" smtClean="0">
                <a:solidFill>
                  <a:schemeClr val="bg1"/>
                </a:solidFill>
                <a:latin typeface="微軟正黑體" panose="020B0604030504040204" pitchFamily="34" charset="-120"/>
                <a:ea typeface="微軟正黑體" panose="020B0604030504040204" pitchFamily="34" charset="-120"/>
              </a:rPr>
              <a:t> 云南省高官恶报</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p:txBody>
      </p:sp>
      <p:sp>
        <p:nvSpPr>
          <p:cNvPr id="2" name="矩形 1"/>
          <p:cNvSpPr/>
          <p:nvPr/>
        </p:nvSpPr>
        <p:spPr>
          <a:xfrm>
            <a:off x="55745" y="507831"/>
            <a:ext cx="7285549" cy="461665"/>
          </a:xfrm>
          <a:prstGeom prst="rect">
            <a:avLst/>
          </a:prstGeom>
        </p:spPr>
        <p:txBody>
          <a:bodyPr wrap="square">
            <a:spAutoFit/>
          </a:bodyPr>
          <a:lstStyle/>
          <a:p>
            <a:r>
              <a:rPr lang="zh-TW" altLang="en-US" sz="2400" b="1" dirty="0" smtClean="0">
                <a:solidFill>
                  <a:srgbClr val="FFFF00"/>
                </a:solidFill>
                <a:latin typeface="微軟正黑體" panose="020B0604030504040204" pitchFamily="34" charset="-120"/>
                <a:ea typeface="微軟正黑體" panose="020B0604030504040204" pitchFamily="34" charset="-120"/>
                <a:cs typeface="Heiti TC Light"/>
              </a:rPr>
              <a:t>原云南省委副书记，仇和，</a:t>
            </a:r>
            <a:r>
              <a:rPr lang="zh-TW" altLang="en-US" sz="2400" b="1" dirty="0" smtClean="0">
                <a:solidFill>
                  <a:srgbClr val="FFFF00"/>
                </a:solidFill>
                <a:latin typeface="微軟正黑體" panose="020B0604030504040204" pitchFamily="34" charset="-120"/>
                <a:ea typeface="微軟正黑體" panose="020B0604030504040204" pitchFamily="34" charset="-120"/>
              </a:rPr>
              <a:t>有期徒刑</a:t>
            </a:r>
            <a:r>
              <a:rPr lang="en-US" altLang="zh-TW" sz="2400" b="1" dirty="0" smtClean="0">
                <a:solidFill>
                  <a:srgbClr val="FFFF00"/>
                </a:solidFill>
                <a:latin typeface="微軟正黑體" panose="020B0604030504040204" pitchFamily="34" charset="-120"/>
                <a:ea typeface="微軟正黑體" panose="020B0604030504040204" pitchFamily="34" charset="-120"/>
              </a:rPr>
              <a:t>14</a:t>
            </a:r>
            <a:r>
              <a:rPr lang="zh-TW" altLang="en-US" sz="2400" b="1" dirty="0" smtClean="0">
                <a:solidFill>
                  <a:srgbClr val="FFFF00"/>
                </a:solidFill>
                <a:latin typeface="微軟正黑體" panose="020B0604030504040204" pitchFamily="34" charset="-120"/>
                <a:ea typeface="微軟正黑體" panose="020B0604030504040204" pitchFamily="34" charset="-120"/>
              </a:rPr>
              <a:t>年半。</a:t>
            </a:r>
            <a:endParaRPr lang="en-US" altLang="zh-TW" sz="2400" b="1" dirty="0" smtClean="0">
              <a:solidFill>
                <a:srgbClr val="FFFF00"/>
              </a:solidFill>
              <a:latin typeface="微軟正黑體" panose="020B0604030504040204" pitchFamily="34" charset="-120"/>
              <a:ea typeface="微軟正黑體" panose="020B0604030504040204" pitchFamily="34" charset="-120"/>
              <a:cs typeface="Heiti TC Light"/>
            </a:endParaRPr>
          </a:p>
        </p:txBody>
      </p:sp>
      <p:sp>
        <p:nvSpPr>
          <p:cNvPr id="10" name="Rectangle 9"/>
          <p:cNvSpPr/>
          <p:nvPr/>
        </p:nvSpPr>
        <p:spPr>
          <a:xfrm>
            <a:off x="2591489" y="1133533"/>
            <a:ext cx="6696890" cy="1938992"/>
          </a:xfrm>
          <a:prstGeom prst="rect">
            <a:avLst/>
          </a:prstGeom>
        </p:spPr>
        <p:txBody>
          <a:bodyPr wrap="square">
            <a:spAutoFit/>
          </a:bodyPr>
          <a:lstStyle/>
          <a:p>
            <a:r>
              <a:rPr lang="zh-TW" altLang="en-US" sz="2000" b="1" smtClean="0">
                <a:solidFill>
                  <a:schemeClr val="tx1"/>
                </a:solidFill>
                <a:latin typeface="微軟正黑體" panose="020B0604030504040204" pitchFamily="34" charset="-120"/>
                <a:ea typeface="微軟正黑體" panose="020B0604030504040204" pitchFamily="34" charset="-120"/>
                <a:cs typeface="Heiti TC Light"/>
              </a:rPr>
              <a:t>云南省委</a:t>
            </a:r>
            <a:r>
              <a:rPr lang="zh-TW" altLang="en-US" sz="2000" b="1">
                <a:solidFill>
                  <a:schemeClr val="tx1"/>
                </a:solidFill>
                <a:latin typeface="微軟正黑體" panose="020B0604030504040204" pitchFamily="34" charset="-120"/>
                <a:ea typeface="微軟正黑體" panose="020B0604030504040204" pitchFamily="34" charset="-120"/>
                <a:cs typeface="Heiti TC Light"/>
              </a:rPr>
              <a:t>原</a:t>
            </a:r>
            <a:r>
              <a:rPr lang="zh-TW" altLang="en-US" sz="2000" b="1" smtClean="0">
                <a:solidFill>
                  <a:schemeClr val="tx1"/>
                </a:solidFill>
                <a:latin typeface="微軟正黑體" panose="020B0604030504040204" pitchFamily="34" charset="-120"/>
                <a:ea typeface="微軟正黑體" panose="020B0604030504040204" pitchFamily="34" charset="-120"/>
                <a:cs typeface="Heiti TC Light"/>
              </a:rPr>
              <a:t>副书记，</a:t>
            </a:r>
            <a:r>
              <a:rPr lang="zh-TW" altLang="en-US" sz="2000" b="1" smtClean="0">
                <a:solidFill>
                  <a:srgbClr val="00B050"/>
                </a:solidFill>
                <a:latin typeface="微軟正黑體" panose="020B0604030504040204" pitchFamily="34" charset="-120"/>
                <a:ea typeface="微軟正黑體" panose="020B0604030504040204" pitchFamily="34" charset="-120"/>
                <a:cs typeface="Heiti TC Light"/>
              </a:rPr>
              <a:t>仇</a:t>
            </a:r>
            <a:r>
              <a:rPr lang="zh-TW" altLang="en-US" sz="2000" b="1" dirty="0">
                <a:solidFill>
                  <a:srgbClr val="00B050"/>
                </a:solidFill>
                <a:latin typeface="微軟正黑體" panose="020B0604030504040204" pitchFamily="34" charset="-120"/>
                <a:ea typeface="微軟正黑體" panose="020B0604030504040204" pitchFamily="34" charset="-120"/>
                <a:cs typeface="Heiti TC Light"/>
              </a:rPr>
              <a:t>和</a:t>
            </a:r>
            <a:r>
              <a:rPr lang="zh-TW" altLang="en-US" sz="2000" dirty="0" smtClean="0">
                <a:solidFill>
                  <a:srgbClr val="FF0000"/>
                </a:solidFill>
                <a:latin typeface="微軟正黑體" panose="020B0604030504040204" pitchFamily="34" charset="-120"/>
                <a:ea typeface="微軟正黑體" panose="020B0604030504040204" pitchFamily="34" charset="-120"/>
                <a:cs typeface="Heiti TC Light"/>
              </a:rPr>
              <a:t>，</a:t>
            </a:r>
            <a:endParaRPr lang="en-US" altLang="zh-TW" sz="2000" dirty="0" smtClean="0">
              <a:solidFill>
                <a:srgbClr val="FF0000"/>
              </a:solidFill>
              <a:latin typeface="微軟正黑體" panose="020B0604030504040204" pitchFamily="34" charset="-120"/>
              <a:ea typeface="微軟正黑體" panose="020B0604030504040204" pitchFamily="34" charset="-120"/>
              <a:cs typeface="Heiti TC Light"/>
            </a:endParaRPr>
          </a:p>
          <a:p>
            <a:r>
              <a:rPr lang="en-US" altLang="zh-TW" sz="2000" dirty="0" smtClean="0">
                <a:latin typeface="微軟正黑體" panose="020B0604030504040204" pitchFamily="34" charset="-120"/>
                <a:ea typeface="微軟正黑體" panose="020B0604030504040204" pitchFamily="34" charset="-120"/>
                <a:cs typeface="Heiti TC Light"/>
              </a:rPr>
              <a:t>2015</a:t>
            </a:r>
            <a:r>
              <a:rPr lang="zh-TW" altLang="en-US" sz="2000" dirty="0" smtClean="0">
                <a:latin typeface="微軟正黑體" panose="020B0604030504040204" pitchFamily="34" charset="-120"/>
                <a:ea typeface="微軟正黑體" panose="020B0604030504040204" pitchFamily="34" charset="-120"/>
                <a:cs typeface="Heiti TC Light"/>
              </a:rPr>
              <a:t>年</a:t>
            </a:r>
            <a:r>
              <a:rPr lang="en-US" altLang="zh-TW" sz="2000" dirty="0" smtClean="0">
                <a:latin typeface="微軟正黑體" panose="020B0604030504040204" pitchFamily="34" charset="-120"/>
                <a:ea typeface="微軟正黑體" panose="020B0604030504040204" pitchFamily="34" charset="-120"/>
                <a:cs typeface="Heiti TC Light"/>
              </a:rPr>
              <a:t>3</a:t>
            </a:r>
            <a:r>
              <a:rPr lang="zh-TW" altLang="en-US" sz="2000" smtClean="0">
                <a:latin typeface="微軟正黑體" panose="020B0604030504040204" pitchFamily="34" charset="-120"/>
                <a:ea typeface="微軟正黑體" panose="020B0604030504040204" pitchFamily="34" charset="-120"/>
                <a:cs typeface="Heiti TC Light"/>
              </a:rPr>
              <a:t>月</a:t>
            </a:r>
            <a:r>
              <a:rPr lang="en-US" altLang="zh-TW" sz="2000" smtClean="0">
                <a:latin typeface="微軟正黑體" panose="020B0604030504040204" pitchFamily="34" charset="-120"/>
                <a:ea typeface="微軟正黑體" panose="020B0604030504040204" pitchFamily="34" charset="-120"/>
                <a:cs typeface="Heiti TC Light"/>
              </a:rPr>
              <a:t>15</a:t>
            </a:r>
            <a:r>
              <a:rPr lang="zh-TW" altLang="en-US" sz="2000" smtClean="0">
                <a:latin typeface="微軟正黑體" panose="020B0604030504040204" pitchFamily="34" charset="-120"/>
                <a:ea typeface="微軟正黑體" panose="020B0604030504040204" pitchFamily="34" charset="-120"/>
                <a:cs typeface="Heiti TC Light"/>
              </a:rPr>
              <a:t>日被调查，从被抓到被通报仅</a:t>
            </a:r>
            <a:r>
              <a:rPr lang="en-US" altLang="zh-TW" sz="2000" smtClean="0">
                <a:latin typeface="微軟正黑體" panose="020B0604030504040204" pitchFamily="34" charset="-120"/>
                <a:ea typeface="微軟正黑體" panose="020B0604030504040204" pitchFamily="34" charset="-120"/>
                <a:cs typeface="Heiti TC Light"/>
              </a:rPr>
              <a:t>2</a:t>
            </a:r>
            <a:r>
              <a:rPr lang="zh-TW" altLang="en-US" sz="2000" smtClean="0">
                <a:latin typeface="微軟正黑體" panose="020B0604030504040204" pitchFamily="34" charset="-120"/>
                <a:ea typeface="微軟正黑體" panose="020B0604030504040204" pitchFamily="34" charset="-120"/>
                <a:cs typeface="Heiti TC Light"/>
              </a:rPr>
              <a:t>个多小时，被媒体称为是</a:t>
            </a:r>
            <a:r>
              <a:rPr lang="zh-TW" altLang="en-US" sz="2000" b="1" smtClean="0">
                <a:solidFill>
                  <a:srgbClr val="FF0000"/>
                </a:solidFill>
                <a:latin typeface="微軟正黑體" panose="020B0604030504040204" pitchFamily="34" charset="-120"/>
                <a:ea typeface="微軟正黑體" panose="020B0604030504040204" pitchFamily="34" charset="-120"/>
                <a:cs typeface="Heiti TC Light"/>
              </a:rPr>
              <a:t>「秒杀时间最短老虎」</a:t>
            </a:r>
            <a:r>
              <a:rPr lang="zh-TW" altLang="en-US" sz="2000" smtClean="0">
                <a:latin typeface="微軟正黑體" panose="020B0604030504040204" pitchFamily="34" charset="-120"/>
                <a:ea typeface="微軟正黑體" panose="020B0604030504040204" pitchFamily="34" charset="-120"/>
                <a:cs typeface="Heiti TC Light"/>
              </a:rPr>
              <a:t>。</a:t>
            </a:r>
            <a:endParaRPr lang="en-US" altLang="zh-TW" sz="2000" dirty="0" smtClean="0">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2015</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4</a:t>
            </a:r>
            <a:r>
              <a:rPr lang="zh-TW" altLang="en-US" dirty="0">
                <a:latin typeface="微軟正黑體" panose="020B0604030504040204" pitchFamily="34" charset="-120"/>
                <a:ea typeface="微軟正黑體" panose="020B0604030504040204" pitchFamily="34" charset="-120"/>
                <a:cs typeface="Heiti TC Light"/>
              </a:rPr>
              <a:t>月</a:t>
            </a:r>
            <a:r>
              <a:rPr lang="en-US" altLang="zh-TW" dirty="0">
                <a:latin typeface="微軟正黑體" panose="020B0604030504040204" pitchFamily="34" charset="-120"/>
                <a:ea typeface="微軟正黑體" panose="020B0604030504040204" pitchFamily="34" charset="-120"/>
                <a:cs typeface="Heiti TC Light"/>
              </a:rPr>
              <a:t>24</a:t>
            </a:r>
            <a:r>
              <a:rPr lang="zh-TW" altLang="en-US" dirty="0">
                <a:latin typeface="微軟正黑體" panose="020B0604030504040204" pitchFamily="34" charset="-120"/>
                <a:ea typeface="微軟正黑體" panose="020B0604030504040204" pitchFamily="34" charset="-120"/>
                <a:cs typeface="Heiti TC Light"/>
              </a:rPr>
              <a:t>日</a:t>
            </a:r>
            <a:r>
              <a:rPr lang="zh-TW" altLang="en-US" sz="2000" smtClean="0">
                <a:latin typeface="微軟正黑體" panose="020B0604030504040204" pitchFamily="34" charset="-120"/>
                <a:ea typeface="微軟正黑體" panose="020B0604030504040204" pitchFamily="34" charset="-120"/>
                <a:cs typeface="Heiti TC Light"/>
              </a:rPr>
              <a:t>，被罢免十二届全国人大代表职务。</a:t>
            </a:r>
            <a:endParaRPr lang="en-US" altLang="zh-TW" sz="2000" dirty="0" smtClean="0">
              <a:latin typeface="微軟正黑體" panose="020B0604030504040204" pitchFamily="34" charset="-120"/>
              <a:ea typeface="微軟正黑體" panose="020B0604030504040204" pitchFamily="34" charset="-120"/>
              <a:cs typeface="Heiti TC Light"/>
            </a:endParaRPr>
          </a:p>
          <a:p>
            <a:r>
              <a:rPr lang="zh-TW" altLang="zh-TW"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015</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7</a:t>
            </a:r>
            <a:r>
              <a:rPr lang="zh-TW" altLang="en-US" dirty="0" smtClean="0">
                <a:latin typeface="微軟正黑體" panose="020B0604030504040204" pitchFamily="34" charset="-120"/>
                <a:ea typeface="微軟正黑體" panose="020B0604030504040204" pitchFamily="34" charset="-120"/>
                <a:cs typeface="Heiti TC Light"/>
              </a:rPr>
              <a:t>月</a:t>
            </a:r>
            <a:r>
              <a:rPr lang="en-US" altLang="zh-TW" smtClean="0">
                <a:latin typeface="微軟正黑體" panose="020B0604030504040204" pitchFamily="34" charset="-120"/>
                <a:ea typeface="微軟正黑體" panose="020B0604030504040204" pitchFamily="34" charset="-120"/>
                <a:cs typeface="Heiti TC Light"/>
              </a:rPr>
              <a:t>31</a:t>
            </a:r>
            <a:r>
              <a:rPr lang="zh-TW" altLang="en-US" smtClean="0">
                <a:latin typeface="微軟正黑體" panose="020B0604030504040204" pitchFamily="34" charset="-120"/>
                <a:ea typeface="微軟正黑體" panose="020B0604030504040204" pitchFamily="34" charset="-120"/>
                <a:cs typeface="Heiti TC Light"/>
              </a:rPr>
              <a:t>日</a:t>
            </a:r>
            <a:r>
              <a:rPr lang="zh-TW" altLang="en-US" sz="2000" smtClean="0">
                <a:latin typeface="微軟正黑體" panose="020B0604030504040204" pitchFamily="34" charset="-120"/>
                <a:ea typeface="微軟正黑體" panose="020B0604030504040204" pitchFamily="34" charset="-120"/>
                <a:cs typeface="Heiti TC Light"/>
              </a:rPr>
              <a:t>，因严重违纪违法，被双开</a:t>
            </a:r>
            <a:r>
              <a:rPr lang="en-US" altLang="zh-TW" sz="1600" smtClean="0">
                <a:latin typeface="微軟正黑體" panose="020B0604030504040204" pitchFamily="34" charset="-120"/>
                <a:ea typeface="微軟正黑體" panose="020B0604030504040204" pitchFamily="34" charset="-120"/>
                <a:cs typeface="Heiti TC Light"/>
              </a:rPr>
              <a:t>(</a:t>
            </a:r>
            <a:r>
              <a:rPr lang="zh-TW" altLang="en-US" sz="1600" smtClean="0">
                <a:latin typeface="微軟正黑體" panose="020B0604030504040204" pitchFamily="34" charset="-120"/>
                <a:ea typeface="微軟正黑體" panose="020B0604030504040204" pitchFamily="34" charset="-120"/>
                <a:cs typeface="Heiti TC Light"/>
              </a:rPr>
              <a:t>党籍、公职</a:t>
            </a:r>
            <a:r>
              <a:rPr lang="en-US" altLang="zh-TW" sz="1600" smtClean="0">
                <a:latin typeface="微軟正黑體" panose="020B0604030504040204" pitchFamily="34" charset="-120"/>
                <a:ea typeface="微軟正黑體" panose="020B0604030504040204" pitchFamily="34" charset="-120"/>
                <a:cs typeface="Heiti TC Light"/>
              </a:rPr>
              <a:t>)</a:t>
            </a:r>
            <a:endParaRPr lang="en-US" altLang="zh-TW" sz="2000" dirty="0" smtClean="0">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rPr>
              <a:t>2016</a:t>
            </a:r>
            <a:r>
              <a:rPr lang="zh-TW" altLang="en-US" dirty="0" smtClean="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12</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15</a:t>
            </a:r>
            <a:r>
              <a:rPr lang="zh-TW" altLang="en-US" dirty="0">
                <a:latin typeface="微軟正黑體" panose="020B0604030504040204" pitchFamily="34" charset="-120"/>
                <a:ea typeface="微軟正黑體" panose="020B0604030504040204" pitchFamily="34" charset="-120"/>
              </a:rPr>
              <a:t>日</a:t>
            </a:r>
            <a:r>
              <a:rPr lang="zh-TW" altLang="en-US" sz="2000" dirty="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因「受贿罪」被判处有期徒刑</a:t>
            </a:r>
            <a:r>
              <a:rPr lang="en-US" altLang="zh-TW" sz="2000" smtClean="0">
                <a:latin typeface="微軟正黑體" panose="020B0604030504040204" pitchFamily="34" charset="-120"/>
                <a:ea typeface="微軟正黑體" panose="020B0604030504040204" pitchFamily="34" charset="-120"/>
              </a:rPr>
              <a:t>14</a:t>
            </a:r>
            <a:r>
              <a:rPr lang="zh-TW" altLang="en-US" sz="2000" dirty="0">
                <a:latin typeface="微軟正黑體" panose="020B0604030504040204" pitchFamily="34" charset="-120"/>
                <a:ea typeface="微軟正黑體" panose="020B0604030504040204" pitchFamily="34" charset="-120"/>
              </a:rPr>
              <a:t>年半。</a:t>
            </a:r>
            <a:endParaRPr lang="en-US" sz="2000" dirty="0">
              <a:latin typeface="微軟正黑體" panose="020B0604030504040204" pitchFamily="34" charset="-120"/>
              <a:ea typeface="微軟正黑體" panose="020B0604030504040204" pitchFamily="34" charset="-120"/>
              <a:cs typeface="Heiti TC Light"/>
            </a:endParaRPr>
          </a:p>
        </p:txBody>
      </p:sp>
      <p:sp>
        <p:nvSpPr>
          <p:cNvPr id="4" name="TextBox 3"/>
          <p:cNvSpPr txBox="1"/>
          <p:nvPr/>
        </p:nvSpPr>
        <p:spPr>
          <a:xfrm>
            <a:off x="3070569" y="6488354"/>
            <a:ext cx="597899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zh-TW" altLang="en-US" dirty="0" smtClean="0">
                <a:latin typeface="微軟正黑體" panose="020B0604030504040204" pitchFamily="34" charset="-120"/>
                <a:ea typeface="微軟正黑體" panose="020B0604030504040204" pitchFamily="34" charset="-120"/>
                <a:cs typeface="Heiti TC Light"/>
              </a:rPr>
              <a:t>新唐人</a:t>
            </a:r>
            <a:r>
              <a:rPr lang="en-US" altLang="zh-TW" dirty="0" smtClean="0">
                <a:latin typeface="微軟正黑體" panose="020B0604030504040204" pitchFamily="34" charset="-120"/>
                <a:ea typeface="微軟正黑體" panose="020B0604030504040204" pitchFamily="34" charset="-120"/>
                <a:cs typeface="Heiti TC Light"/>
              </a:rPr>
              <a:t> 2016/8/26 </a:t>
            </a:r>
            <a:r>
              <a:rPr lang="zh-TW" altLang="en-US" dirty="0" smtClean="0">
                <a:latin typeface="微軟正黑體" panose="020B0604030504040204" pitchFamily="34" charset="-120"/>
                <a:ea typeface="微軟正黑體" panose="020B0604030504040204" pitchFamily="34" charset="-120"/>
                <a:cs typeface="Heiti TC Light"/>
              </a:rPr>
              <a:t>「仇和受審 </a:t>
            </a:r>
            <a:r>
              <a:rPr lang="zh-TW" altLang="en-US" dirty="0">
                <a:latin typeface="微軟正黑體" panose="020B0604030504040204" pitchFamily="34" charset="-120"/>
                <a:ea typeface="微軟正黑體" panose="020B0604030504040204" pitchFamily="34" charset="-120"/>
                <a:cs typeface="Heiti TC Light"/>
              </a:rPr>
              <a:t>曾追隨江澤民迫害法輪</a:t>
            </a:r>
            <a:r>
              <a:rPr lang="zh-TW" altLang="en-US" dirty="0" smtClean="0">
                <a:latin typeface="微軟正黑體" panose="020B0604030504040204" pitchFamily="34" charset="-120"/>
                <a:ea typeface="微軟正黑體" panose="020B0604030504040204" pitchFamily="34" charset="-120"/>
                <a:cs typeface="Heiti TC Light"/>
              </a:rPr>
              <a:t>功」</a:t>
            </a:r>
            <a:endParaRPr kumimoji="0" lang="en-US" sz="1800" b="0" i="0" u="none" strike="noStrike" cap="none" spc="0" normalizeH="0" baseline="0" dirty="0">
              <a:ln>
                <a:noFill/>
              </a:ln>
              <a:solidFill>
                <a:srgbClr val="000000"/>
              </a:solidFill>
              <a:effectLst/>
              <a:uFillTx/>
              <a:latin typeface="微軟正黑體" panose="020B0604030504040204" pitchFamily="34" charset="-120"/>
              <a:ea typeface="微軟正黑體" panose="020B0604030504040204" pitchFamily="34" charset="-120"/>
              <a:cs typeface="Heiti TC Light"/>
              <a:sym typeface="Calibri"/>
            </a:endParaRPr>
          </a:p>
        </p:txBody>
      </p:sp>
      <p:sp>
        <p:nvSpPr>
          <p:cNvPr id="6" name="Rectangle 5"/>
          <p:cNvSpPr/>
          <p:nvPr/>
        </p:nvSpPr>
        <p:spPr>
          <a:xfrm>
            <a:off x="55745" y="3746580"/>
            <a:ext cx="9103988" cy="1785104"/>
          </a:xfrm>
          <a:prstGeom prst="rect">
            <a:avLst/>
          </a:prstGeom>
        </p:spPr>
        <p:txBody>
          <a:bodyPr wrap="square">
            <a:spAutoFit/>
          </a:bodyPr>
          <a:lstStyle/>
          <a:p>
            <a:r>
              <a:rPr lang="zh-TW" altLang="en-US" sz="2200" smtClean="0">
                <a:latin typeface="微軟正黑體" panose="020B0604030504040204" pitchFamily="34" charset="-120"/>
                <a:ea typeface="微軟正黑體" panose="020B0604030504040204" pitchFamily="34" charset="-120"/>
                <a:cs typeface="Heiti TC Light"/>
              </a:rPr>
              <a:t>云南同中共江泽民集团有着密切的关系，不少官员都属</a:t>
            </a:r>
            <a:r>
              <a:rPr lang="zh-TW" altLang="en-US" sz="2200" b="1" smtClean="0">
                <a:solidFill>
                  <a:srgbClr val="FF0000"/>
                </a:solidFill>
                <a:latin typeface="微軟正黑體" panose="020B0604030504040204" pitchFamily="34" charset="-120"/>
                <a:ea typeface="微軟正黑體" panose="020B0604030504040204" pitchFamily="34" charset="-120"/>
                <a:cs typeface="Heiti TC Light"/>
              </a:rPr>
              <a:t>江派人马</a:t>
            </a:r>
            <a:r>
              <a:rPr lang="zh-TW" altLang="en-US" sz="2200" smtClean="0">
                <a:latin typeface="微軟正黑體" panose="020B0604030504040204" pitchFamily="34" charset="-120"/>
                <a:ea typeface="微軟正黑體" panose="020B0604030504040204" pitchFamily="34" charset="-120"/>
                <a:cs typeface="Heiti TC Light"/>
              </a:rPr>
              <a:t>。</a:t>
            </a:r>
            <a:endParaRPr lang="en-US" altLang="zh-TW" sz="2200" dirty="0" smtClean="0">
              <a:latin typeface="微軟正黑體" panose="020B0604030504040204" pitchFamily="34" charset="-120"/>
              <a:ea typeface="微軟正黑體" panose="020B0604030504040204" pitchFamily="34" charset="-120"/>
              <a:cs typeface="Heiti TC Light"/>
            </a:endParaRPr>
          </a:p>
          <a:p>
            <a:r>
              <a:rPr lang="zh-TW" altLang="en-US" sz="2200" b="1">
                <a:solidFill>
                  <a:srgbClr val="008000"/>
                </a:solidFill>
                <a:latin typeface="微軟正黑體" panose="020B0604030504040204" pitchFamily="34" charset="-120"/>
                <a:ea typeface="微軟正黑體" panose="020B0604030504040204" pitchFamily="34" charset="-120"/>
                <a:cs typeface="Heiti TC Light"/>
              </a:rPr>
              <a:t>仇</a:t>
            </a:r>
            <a:r>
              <a:rPr lang="zh-TW" altLang="en-US" sz="2200" b="1" smtClean="0">
                <a:solidFill>
                  <a:srgbClr val="008000"/>
                </a:solidFill>
                <a:latin typeface="微軟正黑體" panose="020B0604030504040204" pitchFamily="34" charset="-120"/>
                <a:ea typeface="微軟正黑體" panose="020B0604030504040204" pitchFamily="34" charset="-120"/>
                <a:cs typeface="Heiti TC Light"/>
              </a:rPr>
              <a:t>和</a:t>
            </a:r>
            <a:r>
              <a:rPr lang="zh-TW" altLang="en-US" sz="2200" smtClean="0">
                <a:latin typeface="微軟正黑體" panose="020B0604030504040204" pitchFamily="34" charset="-120"/>
                <a:ea typeface="微軟正黑體" panose="020B0604030504040204" pitchFamily="34" charset="-120"/>
                <a:cs typeface="Heiti TC Light"/>
              </a:rPr>
              <a:t>落马前，云南官场震荡不断，云南省副省长</a:t>
            </a:r>
            <a:r>
              <a:rPr lang="zh-TW" altLang="en-US" sz="2200" b="1" smtClean="0">
                <a:solidFill>
                  <a:srgbClr val="008000"/>
                </a:solidFill>
                <a:latin typeface="微軟正黑體" panose="020B0604030504040204" pitchFamily="34" charset="-120"/>
                <a:ea typeface="微軟正黑體" panose="020B0604030504040204" pitchFamily="34" charset="-120"/>
                <a:cs typeface="Heiti TC Light"/>
              </a:rPr>
              <a:t>沈培平</a:t>
            </a:r>
            <a:r>
              <a:rPr lang="zh-TW" altLang="en-US" sz="2200" smtClean="0">
                <a:latin typeface="微軟正黑體" panose="020B0604030504040204" pitchFamily="34" charset="-120"/>
                <a:ea typeface="微軟正黑體" panose="020B0604030504040204" pitchFamily="34" charset="-120"/>
                <a:cs typeface="Heiti TC Light"/>
              </a:rPr>
              <a:t>、原省委书记</a:t>
            </a:r>
            <a:r>
              <a:rPr lang="zh-TW" altLang="en-US" sz="2200" b="1" smtClean="0">
                <a:solidFill>
                  <a:srgbClr val="008000"/>
                </a:solidFill>
                <a:latin typeface="微軟正黑體" panose="020B0604030504040204" pitchFamily="34" charset="-120"/>
                <a:ea typeface="微軟正黑體" panose="020B0604030504040204" pitchFamily="34" charset="-120"/>
                <a:cs typeface="Heiti TC Light"/>
              </a:rPr>
              <a:t>白</a:t>
            </a:r>
            <a:r>
              <a:rPr lang="zh-TW" altLang="en-US" sz="2200" b="1">
                <a:solidFill>
                  <a:srgbClr val="008000"/>
                </a:solidFill>
                <a:latin typeface="微軟正黑體" panose="020B0604030504040204" pitchFamily="34" charset="-120"/>
                <a:ea typeface="微軟正黑體" panose="020B0604030504040204" pitchFamily="34" charset="-120"/>
                <a:cs typeface="Heiti TC Light"/>
              </a:rPr>
              <a:t>恩</a:t>
            </a:r>
            <a:r>
              <a:rPr lang="zh-TW" altLang="en-US" sz="2200" b="1" smtClean="0">
                <a:solidFill>
                  <a:srgbClr val="008000"/>
                </a:solidFill>
                <a:latin typeface="微軟正黑體" panose="020B0604030504040204" pitchFamily="34" charset="-120"/>
                <a:ea typeface="微軟正黑體" panose="020B0604030504040204" pitchFamily="34" charset="-120"/>
                <a:cs typeface="Heiti TC Light"/>
              </a:rPr>
              <a:t>培</a:t>
            </a:r>
            <a:r>
              <a:rPr lang="zh-TW" altLang="en-US" sz="2200" smtClean="0">
                <a:latin typeface="微軟正黑體" panose="020B0604030504040204" pitchFamily="34" charset="-120"/>
                <a:ea typeface="微軟正黑體" panose="020B0604030504040204" pitchFamily="34" charset="-120"/>
                <a:cs typeface="Heiti TC Light"/>
              </a:rPr>
              <a:t>均落马，原昆明市委书记</a:t>
            </a:r>
            <a:r>
              <a:rPr lang="zh-TW" altLang="en-US" sz="2200" b="1" smtClean="0">
                <a:solidFill>
                  <a:srgbClr val="008000"/>
                </a:solidFill>
                <a:latin typeface="微軟正黑體" panose="020B0604030504040204" pitchFamily="34" charset="-120"/>
                <a:ea typeface="微軟正黑體" panose="020B0604030504040204" pitchFamily="34" charset="-120"/>
                <a:cs typeface="Heiti TC Light"/>
              </a:rPr>
              <a:t>张田欣</a:t>
            </a:r>
            <a:r>
              <a:rPr lang="zh-TW" altLang="en-US" sz="2200" smtClean="0">
                <a:latin typeface="微軟正黑體" panose="020B0604030504040204" pitchFamily="34" charset="-120"/>
                <a:ea typeface="微軟正黑體" panose="020B0604030504040204" pitchFamily="34" charset="-120"/>
                <a:cs typeface="Heiti TC Light"/>
              </a:rPr>
              <a:t>被免职，昆明市委常委、常务副市长</a:t>
            </a:r>
            <a:r>
              <a:rPr lang="zh-TW" altLang="en-US" sz="2200" b="1" smtClean="0">
                <a:solidFill>
                  <a:srgbClr val="008000"/>
                </a:solidFill>
                <a:latin typeface="微軟正黑體" panose="020B0604030504040204" pitchFamily="34" charset="-120"/>
                <a:ea typeface="微軟正黑體" panose="020B0604030504040204" pitchFamily="34" charset="-120"/>
                <a:cs typeface="Heiti TC Light"/>
              </a:rPr>
              <a:t>李喜</a:t>
            </a:r>
            <a:r>
              <a:rPr lang="zh-TW" altLang="en-US" sz="2200" smtClean="0">
                <a:latin typeface="微軟正黑體" panose="020B0604030504040204" pitchFamily="34" charset="-120"/>
                <a:ea typeface="微軟正黑體" panose="020B0604030504040204" pitchFamily="34" charset="-120"/>
                <a:cs typeface="Heiti TC Light"/>
              </a:rPr>
              <a:t>则被调查，原云南省委书记</a:t>
            </a:r>
            <a:r>
              <a:rPr lang="zh-TW" altLang="en-US" sz="2200" b="1" smtClean="0">
                <a:solidFill>
                  <a:srgbClr val="008000"/>
                </a:solidFill>
                <a:latin typeface="微軟正黑體" panose="020B0604030504040204" pitchFamily="34" charset="-120"/>
                <a:ea typeface="微軟正黑體" panose="020B0604030504040204" pitchFamily="34" charset="-120"/>
                <a:cs typeface="Heiti TC Light"/>
              </a:rPr>
              <a:t>秦光荣</a:t>
            </a:r>
            <a:r>
              <a:rPr lang="zh-TW" altLang="en-US" sz="2200" smtClean="0">
                <a:latin typeface="微軟正黑體" panose="020B0604030504040204" pitchFamily="34" charset="-120"/>
                <a:ea typeface="微軟正黑體" panose="020B0604030504040204" pitchFamily="34" charset="-120"/>
                <a:cs typeface="Heiti TC Light"/>
              </a:rPr>
              <a:t>被调离，据说是岌岌可危。</a:t>
            </a:r>
            <a:endParaRPr lang="en-US" altLang="zh-TW" sz="2200" dirty="0" smtClean="0">
              <a:latin typeface="微軟正黑體" panose="020B0604030504040204" pitchFamily="34" charset="-120"/>
              <a:ea typeface="微軟正黑體" panose="020B0604030504040204" pitchFamily="34" charset="-120"/>
              <a:cs typeface="Heiti TC Light"/>
            </a:endParaRPr>
          </a:p>
          <a:p>
            <a:r>
              <a:rPr lang="zh-TW" altLang="en-US" sz="2200" b="1">
                <a:solidFill>
                  <a:srgbClr val="008000"/>
                </a:solidFill>
                <a:latin typeface="微軟正黑體" panose="020B0604030504040204" pitchFamily="34" charset="-120"/>
                <a:ea typeface="微軟正黑體" panose="020B0604030504040204" pitchFamily="34" charset="-120"/>
                <a:cs typeface="Heiti TC Light"/>
              </a:rPr>
              <a:t>仇</a:t>
            </a:r>
            <a:r>
              <a:rPr lang="zh-TW" altLang="en-US" sz="2200" b="1" smtClean="0">
                <a:solidFill>
                  <a:srgbClr val="008000"/>
                </a:solidFill>
                <a:latin typeface="微軟正黑體" panose="020B0604030504040204" pitchFamily="34" charset="-120"/>
                <a:ea typeface="微軟正黑體" panose="020B0604030504040204" pitchFamily="34" charset="-120"/>
                <a:cs typeface="Heiti TC Light"/>
              </a:rPr>
              <a:t>和</a:t>
            </a:r>
            <a:r>
              <a:rPr lang="zh-TW" altLang="en-US" sz="2200" smtClean="0">
                <a:latin typeface="微軟正黑體" panose="020B0604030504040204" pitchFamily="34" charset="-120"/>
                <a:ea typeface="微軟正黑體" panose="020B0604030504040204" pitchFamily="34" charset="-120"/>
                <a:cs typeface="Heiti TC Light"/>
              </a:rPr>
              <a:t>在宿迁、昆明任市委书记期间，都</a:t>
            </a:r>
            <a:r>
              <a:rPr lang="zh-TW" altLang="en-US" sz="2200" u="sng" smtClean="0">
                <a:solidFill>
                  <a:srgbClr val="FF0000"/>
                </a:solidFill>
                <a:latin typeface="微軟正黑體" panose="020B0604030504040204" pitchFamily="34" charset="-120"/>
                <a:ea typeface="微軟正黑體" panose="020B0604030504040204" pitchFamily="34" charset="-120"/>
                <a:cs typeface="Heiti TC Light"/>
              </a:rPr>
              <a:t>积极迫害法轮功学员</a:t>
            </a:r>
            <a:r>
              <a:rPr lang="zh-TW" altLang="en-US" sz="2200" smtClean="0">
                <a:latin typeface="微軟正黑體" panose="020B0604030504040204" pitchFamily="34" charset="-120"/>
                <a:ea typeface="微軟正黑體" panose="020B0604030504040204" pitchFamily="34" charset="-120"/>
                <a:cs typeface="Heiti TC Light"/>
              </a:rPr>
              <a:t>。</a:t>
            </a:r>
            <a:endParaRPr lang="en-US" altLang="zh-TW" sz="2200" dirty="0">
              <a:latin typeface="微軟正黑體" panose="020B0604030504040204" pitchFamily="34" charset="-120"/>
              <a:ea typeface="微軟正黑體" panose="020B0604030504040204" pitchFamily="34" charset="-120"/>
              <a:cs typeface="Heiti TC Light"/>
            </a:endParaRPr>
          </a:p>
        </p:txBody>
      </p:sp>
      <p:pic>
        <p:nvPicPr>
          <p:cNvPr id="11" name="Picture 10"/>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Lst>
          </a:blip>
          <a:srcRect l="8037" t="6816" r="6114"/>
          <a:stretch/>
        </p:blipFill>
        <p:spPr>
          <a:xfrm>
            <a:off x="55745" y="1097663"/>
            <a:ext cx="2535744" cy="2114924"/>
          </a:xfrm>
          <a:prstGeom prst="rect">
            <a:avLst/>
          </a:prstGeom>
        </p:spPr>
      </p:pic>
    </p:spTree>
    <p:extLst>
      <p:ext uri="{BB962C8B-B14F-4D97-AF65-F5344CB8AC3E}">
        <p14:creationId xmlns:p14="http://schemas.microsoft.com/office/powerpoint/2010/main" val="91709633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3"/>
          <a:stretch>
            <a:fillRect/>
          </a:stretch>
        </p:blipFill>
        <p:spPr>
          <a:xfrm>
            <a:off x="1349298" y="1109475"/>
            <a:ext cx="5734562" cy="4602908"/>
          </a:xfrm>
          <a:prstGeom prst="rect">
            <a:avLst/>
          </a:prstGeom>
        </p:spPr>
      </p:pic>
      <p:sp>
        <p:nvSpPr>
          <p:cNvPr id="3" name="矩形 2"/>
          <p:cNvSpPr/>
          <p:nvPr/>
        </p:nvSpPr>
        <p:spPr>
          <a:xfrm>
            <a:off x="179512" y="104606"/>
            <a:ext cx="3902030" cy="584775"/>
          </a:xfrm>
          <a:prstGeom prst="rect">
            <a:avLst/>
          </a:prstGeom>
        </p:spPr>
        <p:txBody>
          <a:bodyPr wrap="none">
            <a:spAutoFit/>
          </a:bodyPr>
          <a:lstStyle/>
          <a:p>
            <a:r>
              <a:rPr lang="en-US" altLang="zh-TW" sz="3200" dirty="0">
                <a:latin typeface="微軟正黑體" panose="020B0604030504040204" pitchFamily="34" charset="-120"/>
                <a:ea typeface="微軟正黑體" panose="020B0604030504040204" pitchFamily="34" charset="-120"/>
              </a:rPr>
              <a:t>6</a:t>
            </a:r>
            <a:r>
              <a:rPr lang="en-US" altLang="zh-TW" sz="3200" smtClean="0">
                <a:latin typeface="微軟正黑體" panose="020B0604030504040204" pitchFamily="34" charset="-120"/>
                <a:ea typeface="微軟正黑體" panose="020B0604030504040204" pitchFamily="34" charset="-120"/>
              </a:rPr>
              <a:t>. </a:t>
            </a:r>
            <a:r>
              <a:rPr lang="zh-TW" altLang="en-US" sz="3200" b="1" smtClean="0">
                <a:latin typeface="微軟正黑體" panose="020B0604030504040204" pitchFamily="34" charset="-120"/>
                <a:ea typeface="微軟正黑體" panose="020B0604030504040204" pitchFamily="34" charset="-120"/>
              </a:rPr>
              <a:t>本次云南案例总览</a:t>
            </a:r>
            <a:endParaRPr lang="en-US" altLang="zh-TW" sz="3200" b="1" dirty="0">
              <a:latin typeface="微軟正黑體" panose="020B0604030504040204" pitchFamily="34" charset="-120"/>
              <a:ea typeface="微軟正黑體" panose="020B0604030504040204" pitchFamily="34" charset="-120"/>
            </a:endParaRPr>
          </a:p>
        </p:txBody>
      </p:sp>
      <p:sp>
        <p:nvSpPr>
          <p:cNvPr id="13" name="文字方塊 6"/>
          <p:cNvSpPr/>
          <p:nvPr/>
        </p:nvSpPr>
        <p:spPr>
          <a:xfrm>
            <a:off x="5296830" y="301768"/>
            <a:ext cx="3320483" cy="775226"/>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smtClean="0">
                <a:solidFill>
                  <a:srgbClr val="C00000"/>
                </a:solidFill>
                <a:latin typeface="微軟正黑體" panose="020B0604030504040204" pitchFamily="34" charset="-120"/>
                <a:ea typeface="微軟正黑體" panose="020B0604030504040204" pitchFamily="34" charset="-120"/>
                <a:cs typeface="Heiti TC Light"/>
              </a:rPr>
              <a:t>1</a:t>
            </a:r>
            <a:r>
              <a:rPr lang="zh-TW" altLang="en-US" sz="2000" b="1"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smtClean="0">
                <a:solidFill>
                  <a:schemeClr val="accent6">
                    <a:lumMod val="75000"/>
                  </a:schemeClr>
                </a:solidFill>
                <a:latin typeface="微軟正黑體" panose="020B0604030504040204" pitchFamily="34" charset="-120"/>
                <a:ea typeface="微軟正黑體" panose="020B0604030504040204" pitchFamily="34" charset="-120"/>
              </a:rPr>
              <a:t>云南省</a:t>
            </a:r>
            <a:r>
              <a:rPr lang="zh-TW" altLang="en-US" sz="2000" b="1" smtClean="0">
                <a:solidFill>
                  <a:schemeClr val="tx1"/>
                </a:solidFill>
                <a:latin typeface="微軟正黑體" panose="020B0604030504040204" pitchFamily="34" charset="-120"/>
                <a:ea typeface="微軟正黑體" panose="020B0604030504040204" pitchFamily="34" charset="-120"/>
              </a:rPr>
              <a:t>各级</a:t>
            </a:r>
            <a:r>
              <a:rPr lang="en-US" altLang="zh-TW" sz="2000" b="1" smtClean="0">
                <a:solidFill>
                  <a:schemeClr val="tx1"/>
                </a:solidFill>
                <a:latin typeface="微軟正黑體" panose="020B0604030504040204" pitchFamily="34" charset="-120"/>
                <a:ea typeface="微軟正黑體" panose="020B0604030504040204" pitchFamily="34" charset="-120"/>
              </a:rPr>
              <a:t>610</a:t>
            </a:r>
            <a:r>
              <a:rPr lang="zh-TW" altLang="en-US" sz="2000" b="1" smtClean="0">
                <a:solidFill>
                  <a:schemeClr val="tx1"/>
                </a:solidFill>
                <a:latin typeface="微軟正黑體" panose="020B0604030504040204" pitchFamily="34" charset="-120"/>
                <a:ea typeface="微軟正黑體" panose="020B0604030504040204" pitchFamily="34" charset="-120"/>
              </a:rPr>
              <a:t>召开</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a:p>
            <a:r>
              <a:rPr lang="zh-TW" altLang="en-US" sz="2000" b="1" smtClean="0">
                <a:solidFill>
                  <a:schemeClr val="tx1"/>
                </a:solidFill>
                <a:latin typeface="微軟正黑體" panose="020B0604030504040204" pitchFamily="34" charset="-120"/>
                <a:ea typeface="微軟正黑體" panose="020B0604030504040204" pitchFamily="34" charset="-120"/>
              </a:rPr>
              <a:t>迫害法轮功的邪恶会议</a:t>
            </a:r>
            <a:endParaRPr lang="en-US" altLang="zh-TW" sz="2000" b="1" dirty="0">
              <a:solidFill>
                <a:schemeClr val="tx1"/>
              </a:solidFill>
              <a:latin typeface="微軟正黑體" panose="020B0604030504040204" pitchFamily="34" charset="-120"/>
              <a:ea typeface="微軟正黑體" panose="020B0604030504040204" pitchFamily="34" charset="-120"/>
            </a:endParaRPr>
          </a:p>
        </p:txBody>
      </p:sp>
      <p:cxnSp>
        <p:nvCxnSpPr>
          <p:cNvPr id="19" name="直線接點 16"/>
          <p:cNvCxnSpPr>
            <a:endCxn id="14" idx="5"/>
          </p:cNvCxnSpPr>
          <p:nvPr/>
        </p:nvCxnSpPr>
        <p:spPr>
          <a:xfrm flipH="1" flipV="1">
            <a:off x="5943509" y="2484184"/>
            <a:ext cx="916048" cy="277503"/>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29" name="橢圓 4"/>
          <p:cNvSpPr/>
          <p:nvPr/>
        </p:nvSpPr>
        <p:spPr>
          <a:xfrm>
            <a:off x="1995539" y="3136670"/>
            <a:ext cx="845675" cy="832330"/>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sp>
        <p:nvSpPr>
          <p:cNvPr id="30" name="文字方塊 6"/>
          <p:cNvSpPr/>
          <p:nvPr/>
        </p:nvSpPr>
        <p:spPr>
          <a:xfrm>
            <a:off x="382267" y="5646148"/>
            <a:ext cx="4075093" cy="1048541"/>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dirty="0">
                <a:solidFill>
                  <a:srgbClr val="C00000"/>
                </a:solidFill>
                <a:latin typeface="微軟正黑體" panose="020B0604030504040204" pitchFamily="34" charset="-120"/>
                <a:ea typeface="微軟正黑體" panose="020B0604030504040204" pitchFamily="34" charset="-120"/>
                <a:cs typeface="Heiti TC Light"/>
              </a:rPr>
              <a:t>3</a:t>
            </a:r>
            <a:r>
              <a:rPr lang="zh-TW" altLang="en-US" sz="2000" b="1" dirty="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chemeClr val="accent6">
                    <a:lumMod val="75000"/>
                  </a:schemeClr>
                </a:solidFill>
                <a:latin typeface="微軟正黑體" panose="020B0604030504040204" pitchFamily="34" charset="-120"/>
                <a:ea typeface="微軟正黑體" panose="020B0604030504040204" pitchFamily="34" charset="-120"/>
                <a:cs typeface="Heiti TC Light"/>
              </a:rPr>
              <a:t>保山</a:t>
            </a:r>
            <a:r>
              <a:rPr lang="zh-TW" altLang="en-US" sz="2000" b="1" smtClean="0">
                <a:solidFill>
                  <a:schemeClr val="accent6">
                    <a:lumMod val="75000"/>
                  </a:schemeClr>
                </a:solidFill>
                <a:latin typeface="微軟正黑體" panose="020B0604030504040204" pitchFamily="34" charset="-120"/>
                <a:ea typeface="微軟正黑體" panose="020B0604030504040204" pitchFamily="34" charset="-120"/>
                <a:cs typeface="Heiti TC Light"/>
              </a:rPr>
              <a:t>市</a:t>
            </a:r>
            <a:r>
              <a:rPr lang="zh-TW" altLang="zh-TW" sz="2000" b="1" smtClean="0">
                <a:solidFill>
                  <a:schemeClr val="tx1"/>
                </a:solidFill>
              </a:rPr>
              <a:t>政法委、市防范办</a:t>
            </a:r>
            <a:endParaRPr lang="en-US" altLang="zh-TW" sz="2000" b="1" dirty="0" smtClean="0">
              <a:solidFill>
                <a:schemeClr val="tx1"/>
              </a:solidFill>
            </a:endParaRPr>
          </a:p>
          <a:p>
            <a:r>
              <a:rPr lang="zh-TW" altLang="zh-TW" sz="2000" b="1" smtClean="0">
                <a:solidFill>
                  <a:schemeClr val="tx1"/>
                </a:solidFill>
              </a:rPr>
              <a:t>先后在市内</a:t>
            </a:r>
            <a:r>
              <a:rPr lang="en-US" altLang="zh-TW" sz="2000" b="1" smtClean="0">
                <a:solidFill>
                  <a:schemeClr val="tx1"/>
                </a:solidFill>
              </a:rPr>
              <a:t>70</a:t>
            </a:r>
            <a:r>
              <a:rPr lang="zh-TW" altLang="zh-TW" sz="2000" b="1" smtClean="0">
                <a:solidFill>
                  <a:schemeClr val="tx1"/>
                </a:solidFill>
              </a:rPr>
              <a:t>多所中小学中</a:t>
            </a:r>
            <a:endParaRPr lang="en-US" altLang="zh-TW" sz="2000" b="1" dirty="0" smtClean="0">
              <a:solidFill>
                <a:schemeClr val="tx1"/>
              </a:solidFill>
            </a:endParaRPr>
          </a:p>
          <a:p>
            <a:r>
              <a:rPr lang="zh-TW" altLang="zh-TW" sz="2000" b="1" smtClean="0">
                <a:solidFill>
                  <a:schemeClr val="tx1"/>
                </a:solidFill>
              </a:rPr>
              <a:t>建立所谓「反</a:t>
            </a:r>
            <a:r>
              <a:rPr lang="en-US" altLang="zh-TW" sz="2000" b="1" dirty="0" smtClean="0">
                <a:solidFill>
                  <a:schemeClr val="tx1"/>
                </a:solidFill>
              </a:rPr>
              <a:t>X</a:t>
            </a:r>
            <a:r>
              <a:rPr lang="zh-TW" altLang="zh-TW" sz="2000" b="1" dirty="0" smtClean="0">
                <a:solidFill>
                  <a:schemeClr val="tx1"/>
                </a:solidFill>
              </a:rPr>
              <a:t>教</a:t>
            </a:r>
            <a:r>
              <a:rPr lang="zh-TW" altLang="zh-TW" sz="2000" b="1" dirty="0">
                <a:solidFill>
                  <a:schemeClr val="tx1"/>
                </a:solidFill>
              </a:rPr>
              <a:t>警示教育基地」 </a:t>
            </a:r>
            <a:endParaRPr lang="en-US" altLang="zh-TW" sz="2000" b="1" dirty="0">
              <a:solidFill>
                <a:schemeClr val="tx1"/>
              </a:solidFill>
            </a:endParaRPr>
          </a:p>
          <a:p>
            <a:endParaRPr lang="zh-TW" altLang="en-US" sz="2000" b="1" dirty="0">
              <a:latin typeface="微軟正黑體" panose="020B0604030504040204" pitchFamily="34" charset="-120"/>
              <a:ea typeface="微軟正黑體" panose="020B0604030504040204" pitchFamily="34" charset="-120"/>
              <a:cs typeface="Heiti TC Light"/>
            </a:endParaRPr>
          </a:p>
        </p:txBody>
      </p:sp>
      <p:cxnSp>
        <p:nvCxnSpPr>
          <p:cNvPr id="31" name="直線接點 16"/>
          <p:cNvCxnSpPr/>
          <p:nvPr/>
        </p:nvCxnSpPr>
        <p:spPr>
          <a:xfrm flipH="1">
            <a:off x="1839952" y="3969000"/>
            <a:ext cx="390292" cy="1677148"/>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17" name="文字方塊 6"/>
          <p:cNvSpPr/>
          <p:nvPr/>
        </p:nvSpPr>
        <p:spPr>
          <a:xfrm>
            <a:off x="6851785" y="1746632"/>
            <a:ext cx="2148424" cy="1598062"/>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dirty="0">
                <a:solidFill>
                  <a:srgbClr val="C00000"/>
                </a:solidFill>
                <a:latin typeface="微軟正黑體" panose="020B0604030504040204" pitchFamily="34" charset="-120"/>
                <a:ea typeface="微軟正黑體" panose="020B0604030504040204" pitchFamily="34" charset="-120"/>
                <a:cs typeface="Heiti TC Light"/>
              </a:rPr>
              <a:t>2</a:t>
            </a:r>
            <a:r>
              <a:rPr lang="zh-TW" altLang="en-US" sz="2000" b="1" dirty="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chemeClr val="accent6">
                    <a:lumMod val="75000"/>
                  </a:schemeClr>
                </a:solidFill>
              </a:rPr>
              <a:t>昭通市</a:t>
            </a:r>
            <a:endParaRPr lang="en-US" altLang="zh-TW" sz="2000" b="1" dirty="0" smtClean="0">
              <a:solidFill>
                <a:schemeClr val="accent6">
                  <a:lumMod val="75000"/>
                </a:schemeClr>
              </a:solidFill>
            </a:endParaRPr>
          </a:p>
          <a:p>
            <a:r>
              <a:rPr lang="zh-TW" altLang="zh-TW" sz="2000" b="1" smtClean="0">
                <a:solidFill>
                  <a:schemeClr val="tx1"/>
                </a:solidFill>
              </a:rPr>
              <a:t>举行所谓「昭通市健身气功展示暨反</a:t>
            </a:r>
            <a:r>
              <a:rPr lang="en-US" altLang="zh-TW" sz="2000" b="1" smtClean="0">
                <a:solidFill>
                  <a:schemeClr val="tx1"/>
                </a:solidFill>
              </a:rPr>
              <a:t>X</a:t>
            </a:r>
            <a:r>
              <a:rPr lang="zh-TW" altLang="zh-TW" sz="2000" b="1" smtClean="0">
                <a:solidFill>
                  <a:schemeClr val="tx1"/>
                </a:solidFill>
              </a:rPr>
              <a:t>教宣传警示教育推进仪式」</a:t>
            </a:r>
            <a:endParaRPr lang="en-US" altLang="zh-TW" sz="2000" b="1" dirty="0">
              <a:solidFill>
                <a:schemeClr val="tx1"/>
              </a:solidFill>
            </a:endParaRPr>
          </a:p>
          <a:p>
            <a:endParaRPr lang="en-US" altLang="zh-TW" sz="2000" b="1" dirty="0">
              <a:solidFill>
                <a:schemeClr val="accent4">
                  <a:lumMod val="75000"/>
                </a:schemeClr>
              </a:solidFill>
              <a:latin typeface="微軟正黑體" panose="020B0604030504040204" pitchFamily="34" charset="-120"/>
              <a:ea typeface="微軟正黑體" panose="020B0604030504040204" pitchFamily="34" charset="-120"/>
            </a:endParaRPr>
          </a:p>
        </p:txBody>
      </p:sp>
      <p:sp>
        <p:nvSpPr>
          <p:cNvPr id="21" name="橢圓 4"/>
          <p:cNvSpPr/>
          <p:nvPr/>
        </p:nvSpPr>
        <p:spPr>
          <a:xfrm>
            <a:off x="1349298" y="1268258"/>
            <a:ext cx="4873823" cy="4377890"/>
          </a:xfrm>
          <a:prstGeom prst="ellipse">
            <a:avLst/>
          </a:prstGeom>
          <a:solidFill>
            <a:schemeClr val="accent2">
              <a:lumMod val="20000"/>
              <a:lumOff val="80000"/>
              <a:alpha val="35000"/>
            </a:scheme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cxnSp>
        <p:nvCxnSpPr>
          <p:cNvPr id="22" name="直線接點 16"/>
          <p:cNvCxnSpPr/>
          <p:nvPr/>
        </p:nvCxnSpPr>
        <p:spPr>
          <a:xfrm flipH="1">
            <a:off x="4508220" y="682436"/>
            <a:ext cx="788610" cy="711466"/>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32" name="文字方塊 31"/>
          <p:cNvSpPr txBox="1"/>
          <p:nvPr/>
        </p:nvSpPr>
        <p:spPr>
          <a:xfrm>
            <a:off x="5245972" y="5289309"/>
            <a:ext cx="1954299"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zh-TW" altLang="en-US" sz="1800" b="0" i="0" u="none" strike="noStrike" cap="none" spc="0" normalizeH="0" baseline="0" dirty="0">
              <a:ln>
                <a:noFill/>
              </a:ln>
              <a:solidFill>
                <a:srgbClr val="000000"/>
              </a:solidFill>
              <a:effectLst/>
              <a:uFillTx/>
              <a:latin typeface="+mj-lt"/>
              <a:ea typeface="+mj-ea"/>
              <a:cs typeface="+mj-cs"/>
              <a:sym typeface="Calibri"/>
            </a:endParaRPr>
          </a:p>
        </p:txBody>
      </p:sp>
      <p:sp>
        <p:nvSpPr>
          <p:cNvPr id="14" name="橢圓 4"/>
          <p:cNvSpPr/>
          <p:nvPr/>
        </p:nvSpPr>
        <p:spPr>
          <a:xfrm>
            <a:off x="5245972" y="1746632"/>
            <a:ext cx="817215" cy="864096"/>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spTree>
    <p:extLst>
      <p:ext uri="{BB962C8B-B14F-4D97-AF65-F5344CB8AC3E}">
        <p14:creationId xmlns:p14="http://schemas.microsoft.com/office/powerpoint/2010/main" val="191486791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6" name="矩形 5"/>
          <p:cNvGrpSpPr/>
          <p:nvPr/>
        </p:nvGrpSpPr>
        <p:grpSpPr>
          <a:xfrm>
            <a:off x="0" y="-21"/>
            <a:ext cx="9144000" cy="848946"/>
            <a:chOff x="0" y="-10"/>
            <a:chExt cx="9144000" cy="848945"/>
          </a:xfrm>
        </p:grpSpPr>
        <p:sp>
          <p:nvSpPr>
            <p:cNvPr id="194" name="矩形"/>
            <p:cNvSpPr/>
            <p:nvPr/>
          </p:nvSpPr>
          <p:spPr>
            <a:xfrm>
              <a:off x="0" y="-10"/>
              <a:ext cx="9144000"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195" name="9-1. 湖南專案一(株洲市)"/>
            <p:cNvSpPr txBox="1"/>
            <p:nvPr/>
          </p:nvSpPr>
          <p:spPr>
            <a:xfrm>
              <a:off x="0" y="132074"/>
              <a:ext cx="9144000"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7</a:t>
              </a:r>
              <a:r>
                <a:rPr dirty="0" smtClean="0"/>
                <a:t>-1.</a:t>
              </a:r>
              <a:r>
                <a:rPr lang="zh-TW" altLang="en-US" dirty="0" smtClean="0"/>
                <a:t> 云南省</a:t>
              </a:r>
              <a:endParaRPr dirty="0"/>
            </a:p>
          </p:txBody>
        </p:sp>
      </p:grpSp>
      <p:grpSp>
        <p:nvGrpSpPr>
          <p:cNvPr id="199" name="矩形 1"/>
          <p:cNvGrpSpPr/>
          <p:nvPr/>
        </p:nvGrpSpPr>
        <p:grpSpPr>
          <a:xfrm>
            <a:off x="7164286" y="70520"/>
            <a:ext cx="1882808" cy="707882"/>
            <a:chOff x="-1" y="47377"/>
            <a:chExt cx="1882807" cy="707880"/>
          </a:xfrm>
        </p:grpSpPr>
        <p:sp>
          <p:nvSpPr>
            <p:cNvPr id="197" name="矩形"/>
            <p:cNvSpPr/>
            <p:nvPr/>
          </p:nvSpPr>
          <p:spPr>
            <a:xfrm>
              <a:off x="-1" y="77284"/>
              <a:ext cx="1882807" cy="648079"/>
            </a:xfrm>
            <a:prstGeom prst="rect">
              <a:avLst/>
            </a:prstGeom>
            <a:solidFill>
              <a:srgbClr val="FFFFFF"/>
            </a:solidFill>
            <a:ln w="28575" cap="flat">
              <a:solidFill>
                <a:schemeClr val="accent6"/>
              </a:solidFill>
              <a:prstDash val="solid"/>
              <a:round/>
            </a:ln>
            <a:effectLst/>
          </p:spPr>
          <p:txBody>
            <a:bodyPr wrap="square" lIns="45719" tIns="45719" rIns="45719" bIns="45719" numCol="1" anchor="ctr">
              <a:noAutofit/>
            </a:bodyPr>
            <a:lstStyle/>
            <a:p>
              <a:pPr algn="ctr">
                <a:defRPr sz="4000" b="1">
                  <a:solidFill>
                    <a:srgbClr val="984807"/>
                  </a:solidFill>
                  <a:latin typeface="微軟正黑體"/>
                  <a:ea typeface="微軟正黑體"/>
                  <a:cs typeface="微軟正黑體"/>
                  <a:sym typeface="微軟正黑體"/>
                </a:defRPr>
              </a:pPr>
              <a:endParaRPr/>
            </a:p>
          </p:txBody>
        </p:sp>
        <p:sp>
          <p:nvSpPr>
            <p:cNvPr id="198" name="案情1"/>
            <p:cNvSpPr txBox="1"/>
            <p:nvPr/>
          </p:nvSpPr>
          <p:spPr>
            <a:xfrm>
              <a:off x="-1" y="47377"/>
              <a:ext cx="1882807" cy="7078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sz="4000" b="1">
                  <a:solidFill>
                    <a:srgbClr val="984807"/>
                  </a:solidFill>
                  <a:latin typeface="微軟正黑體"/>
                  <a:ea typeface="微軟正黑體"/>
                  <a:cs typeface="微軟正黑體"/>
                  <a:sym typeface="微軟正黑體"/>
                </a:defRPr>
              </a:lvl1pPr>
            </a:lstStyle>
            <a:p>
              <a:r>
                <a:rPr dirty="0" smtClean="0"/>
                <a:t>案情</a:t>
              </a:r>
              <a:r>
                <a:rPr lang="en-US" dirty="0"/>
                <a:t>1</a:t>
              </a:r>
              <a:endParaRPr dirty="0"/>
            </a:p>
          </p:txBody>
        </p:sp>
      </p:grpSp>
      <p:sp>
        <p:nvSpPr>
          <p:cNvPr id="3" name="矩形 2"/>
          <p:cNvSpPr/>
          <p:nvPr/>
        </p:nvSpPr>
        <p:spPr>
          <a:xfrm>
            <a:off x="38500" y="934189"/>
            <a:ext cx="9073416" cy="5786199"/>
          </a:xfrm>
          <a:prstGeom prst="rect">
            <a:avLst/>
          </a:prstGeom>
        </p:spPr>
        <p:txBody>
          <a:bodyPr wrap="square">
            <a:spAutoFit/>
          </a:bodyPr>
          <a:lstStyle/>
          <a:p>
            <a:r>
              <a:rPr lang="zh-TW" altLang="en-US" sz="2200" b="1" smtClean="0">
                <a:solidFill>
                  <a:schemeClr val="accent4">
                    <a:lumMod val="75000"/>
                  </a:schemeClr>
                </a:solidFill>
                <a:latin typeface="微軟正黑體" panose="020B0604030504040204" pitchFamily="34" charset="-120"/>
                <a:ea typeface="微軟正黑體" panose="020B0604030504040204" pitchFamily="34" charset="-120"/>
              </a:rPr>
              <a:t>一、云南省各级</a:t>
            </a:r>
            <a:r>
              <a:rPr lang="en-US" altLang="zh-TW" sz="2200" b="1" smtClean="0">
                <a:solidFill>
                  <a:schemeClr val="accent4">
                    <a:lumMod val="75000"/>
                  </a:schemeClr>
                </a:solidFill>
                <a:latin typeface="微軟正黑體" panose="020B0604030504040204" pitchFamily="34" charset="-120"/>
                <a:ea typeface="微軟正黑體" panose="020B0604030504040204" pitchFamily="34" charset="-120"/>
              </a:rPr>
              <a:t>610</a:t>
            </a:r>
            <a:r>
              <a:rPr lang="zh-TW" altLang="en-US" sz="2200" b="1" smtClean="0">
                <a:solidFill>
                  <a:schemeClr val="accent4">
                    <a:lumMod val="75000"/>
                  </a:schemeClr>
                </a:solidFill>
                <a:latin typeface="微軟正黑體" panose="020B0604030504040204" pitchFamily="34" charset="-120"/>
                <a:ea typeface="微軟正黑體" panose="020B0604030504040204" pitchFamily="34" charset="-120"/>
              </a:rPr>
              <a:t>召开迫害法轮功的邪恶会议</a:t>
            </a:r>
            <a:endParaRPr lang="en-US" altLang="zh-TW" sz="2200" b="1" dirty="0" smtClean="0">
              <a:solidFill>
                <a:schemeClr val="accent4">
                  <a:lumMod val="75000"/>
                </a:schemeClr>
              </a:solidFill>
              <a:latin typeface="微軟正黑體" panose="020B0604030504040204" pitchFamily="34" charset="-120"/>
              <a:ea typeface="微軟正黑體" panose="020B0604030504040204" pitchFamily="34" charset="-120"/>
            </a:endParaRPr>
          </a:p>
          <a:p>
            <a:r>
              <a:rPr lang="zh-TW" altLang="zh-TW" sz="2000" smtClean="0">
                <a:solidFill>
                  <a:schemeClr val="tx1"/>
                </a:solidFill>
                <a:latin typeface="微軟正黑體" panose="020B0604030504040204" pitchFamily="34" charset="-120"/>
                <a:ea typeface="微軟正黑體" panose="020B0604030504040204" pitchFamily="34" charset="-120"/>
              </a:rPr>
              <a:t>据悉，云南召开</a:t>
            </a:r>
            <a:r>
              <a:rPr lang="zh-TW" altLang="zh-TW" sz="2000" smtClean="0">
                <a:solidFill>
                  <a:srgbClr val="FF0000"/>
                </a:solidFill>
                <a:latin typeface="微軟正黑體" panose="020B0604030504040204" pitchFamily="34" charset="-120"/>
                <a:ea typeface="微軟正黑體" panose="020B0604030504040204" pitchFamily="34" charset="-120"/>
              </a:rPr>
              <a:t>“防范处理邪教工作会议”</a:t>
            </a:r>
            <a:r>
              <a:rPr lang="zh-TW" altLang="zh-TW" sz="2000" smtClean="0">
                <a:solidFill>
                  <a:schemeClr val="tx1"/>
                </a:solidFill>
                <a:latin typeface="微軟正黑體" panose="020B0604030504040204" pitchFamily="34" charset="-120"/>
                <a:ea typeface="微軟正黑體" panose="020B0604030504040204" pitchFamily="34" charset="-120"/>
              </a:rPr>
              <a:t>，</a:t>
            </a:r>
            <a:endParaRPr lang="en-US" altLang="zh-TW" sz="2000" dirty="0" smtClean="0">
              <a:solidFill>
                <a:schemeClr val="tx1"/>
              </a:solidFill>
              <a:latin typeface="微軟正黑體" panose="020B0604030504040204" pitchFamily="34" charset="-120"/>
              <a:ea typeface="微軟正黑體" panose="020B0604030504040204" pitchFamily="34" charset="-120"/>
            </a:endParaRPr>
          </a:p>
          <a:p>
            <a:r>
              <a:rPr lang="zh-TW" altLang="en-US" sz="2000" dirty="0" smtClean="0">
                <a:solidFill>
                  <a:schemeClr val="tx1"/>
                </a:solidFill>
                <a:latin typeface="微軟正黑體" panose="020B0604030504040204" pitchFamily="34" charset="-120"/>
                <a:ea typeface="微軟正黑體" panose="020B0604030504040204" pitchFamily="34" charset="-120"/>
              </a:rPr>
              <a:t>省、各州</a:t>
            </a:r>
            <a:r>
              <a:rPr lang="en-US" altLang="zh-TW" sz="2000" dirty="0" smtClean="0">
                <a:solidFill>
                  <a:schemeClr val="tx1"/>
                </a:solidFill>
                <a:latin typeface="微軟正黑體" panose="020B0604030504040204" pitchFamily="34" charset="-120"/>
                <a:ea typeface="微軟正黑體" panose="020B0604030504040204" pitchFamily="34" charset="-120"/>
              </a:rPr>
              <a:t>(</a:t>
            </a:r>
            <a:r>
              <a:rPr lang="zh-TW" altLang="en-US" sz="2000" dirty="0" smtClean="0">
                <a:solidFill>
                  <a:schemeClr val="tx1"/>
                </a:solidFill>
                <a:latin typeface="微軟正黑體" panose="020B0604030504040204" pitchFamily="34" charset="-120"/>
                <a:ea typeface="微軟正黑體" panose="020B0604030504040204" pitchFamily="34" charset="-120"/>
              </a:rPr>
              <a:t>市</a:t>
            </a:r>
            <a:r>
              <a:rPr lang="en-US" altLang="zh-TW" sz="2000" smtClean="0">
                <a:solidFill>
                  <a:schemeClr val="tx1"/>
                </a:solidFill>
                <a:latin typeface="微軟正黑體" panose="020B0604030504040204" pitchFamily="34" charset="-120"/>
                <a:ea typeface="微軟正黑體" panose="020B0604030504040204" pitchFamily="34" charset="-120"/>
              </a:rPr>
              <a:t>)</a:t>
            </a:r>
            <a:r>
              <a:rPr lang="zh-TW" altLang="en-US" sz="2000" smtClean="0">
                <a:solidFill>
                  <a:schemeClr val="tx1"/>
                </a:solidFill>
                <a:latin typeface="微軟正黑體" panose="020B0604030504040204" pitchFamily="34" charset="-120"/>
                <a:ea typeface="微軟正黑體" panose="020B0604030504040204" pitchFamily="34" charset="-120"/>
              </a:rPr>
              <a:t>的</a:t>
            </a:r>
            <a:r>
              <a:rPr lang="zh-TW" altLang="zh-TW" sz="2000" smtClean="0">
                <a:solidFill>
                  <a:schemeClr val="tx1"/>
                </a:solidFill>
                <a:latin typeface="微軟正黑體" panose="020B0604030504040204" pitchFamily="34" charset="-120"/>
                <a:ea typeface="微軟正黑體" panose="020B0604030504040204" pitchFamily="34" charset="-120"/>
              </a:rPr>
              <a:t>防范和处理邪教问题领导小组</a:t>
            </a:r>
            <a:r>
              <a:rPr lang="en-US" altLang="zh-TW" sz="2000" smtClean="0">
                <a:solidFill>
                  <a:schemeClr val="tx1"/>
                </a:solidFill>
                <a:latin typeface="微軟正黑體" panose="020B0604030504040204" pitchFamily="34" charset="-120"/>
                <a:ea typeface="微軟正黑體" panose="020B0604030504040204" pitchFamily="34" charset="-120"/>
              </a:rPr>
              <a:t>(</a:t>
            </a:r>
            <a:r>
              <a:rPr lang="zh-TW" altLang="en-US" sz="2000" smtClean="0">
                <a:solidFill>
                  <a:schemeClr val="tx1"/>
                </a:solidFill>
                <a:latin typeface="微軟正黑體" panose="020B0604030504040204" pitchFamily="34" charset="-120"/>
                <a:ea typeface="微軟正黑體" panose="020B0604030504040204" pitchFamily="34" charset="-120"/>
              </a:rPr>
              <a:t>简称防范办，即</a:t>
            </a:r>
            <a:r>
              <a:rPr lang="en-US" altLang="zh-TW" sz="2000" smtClean="0">
                <a:solidFill>
                  <a:schemeClr val="tx1"/>
                </a:solidFill>
                <a:latin typeface="微軟正黑體" panose="020B0604030504040204" pitchFamily="34" charset="-120"/>
                <a:ea typeface="微軟正黑體" panose="020B0604030504040204" pitchFamily="34" charset="-120"/>
              </a:rPr>
              <a:t>610)</a:t>
            </a:r>
            <a:r>
              <a:rPr lang="zh-TW" altLang="en-US" sz="2000" smtClean="0">
                <a:solidFill>
                  <a:schemeClr val="tx1"/>
                </a:solidFill>
                <a:latin typeface="微軟正黑體" panose="020B0604030504040204" pitchFamily="34" charset="-120"/>
                <a:ea typeface="微軟正黑體" panose="020B0604030504040204" pitchFamily="34" charset="-120"/>
              </a:rPr>
              <a:t>组长和成员</a:t>
            </a:r>
            <a:endParaRPr lang="en-US" altLang="zh-TW" sz="2000" dirty="0" smtClean="0">
              <a:solidFill>
                <a:schemeClr val="tx1"/>
              </a:solidFill>
              <a:latin typeface="微軟正黑體" panose="020B0604030504040204" pitchFamily="34" charset="-120"/>
              <a:ea typeface="微軟正黑體" panose="020B0604030504040204" pitchFamily="34" charset="-120"/>
            </a:endParaRPr>
          </a:p>
          <a:p>
            <a:r>
              <a:rPr lang="zh-TW" altLang="en-US" sz="2000" smtClean="0">
                <a:solidFill>
                  <a:schemeClr val="tx1"/>
                </a:solidFill>
                <a:latin typeface="微軟正黑體" panose="020B0604030504040204" pitchFamily="34" charset="-120"/>
                <a:ea typeface="微軟正黑體" panose="020B0604030504040204" pitchFamily="34" charset="-120"/>
              </a:rPr>
              <a:t>都</a:t>
            </a:r>
            <a:r>
              <a:rPr lang="zh-TW" altLang="zh-TW" sz="2000" smtClean="0">
                <a:solidFill>
                  <a:schemeClr val="tx1"/>
                </a:solidFill>
                <a:latin typeface="微軟正黑體" panose="020B0604030504040204" pitchFamily="34" charset="-120"/>
                <a:ea typeface="微軟正黑體" panose="020B0604030504040204" pitchFamily="34" charset="-120"/>
              </a:rPr>
              <a:t>参加会议</a:t>
            </a:r>
            <a:r>
              <a:rPr lang="zh-TW" altLang="en-US" sz="2000" smtClean="0">
                <a:solidFill>
                  <a:schemeClr val="tx1"/>
                </a:solidFill>
                <a:latin typeface="微軟正黑體" panose="020B0604030504040204" pitchFamily="34" charset="-120"/>
                <a:ea typeface="微軟正黑體" panose="020B0604030504040204" pitchFamily="34" charset="-120"/>
              </a:rPr>
              <a:t>，</a:t>
            </a:r>
            <a:r>
              <a:rPr lang="zh-TW" altLang="zh-TW" sz="2000" smtClean="0">
                <a:solidFill>
                  <a:srgbClr val="FF0000"/>
                </a:solidFill>
                <a:latin typeface="微軟正黑體" panose="020B0604030504040204" pitchFamily="34" charset="-120"/>
                <a:ea typeface="微軟正黑體" panose="020B0604030504040204" pitchFamily="34" charset="-120"/>
              </a:rPr>
              <a:t>部署了迫害法轮功的犯罪行动。</a:t>
            </a:r>
          </a:p>
          <a:p>
            <a:r>
              <a:rPr lang="en-US" altLang="zh-TW" sz="2200" b="1" smtClean="0">
                <a:solidFill>
                  <a:schemeClr val="accent4">
                    <a:lumMod val="75000"/>
                  </a:schemeClr>
                </a:solidFill>
                <a:latin typeface="微軟正黑體" panose="020B0604030504040204" pitchFamily="34" charset="-120"/>
                <a:ea typeface="微軟正黑體" panose="020B0604030504040204" pitchFamily="34" charset="-120"/>
              </a:rPr>
              <a:t> </a:t>
            </a:r>
            <a:endParaRPr lang="en-US" altLang="zh-TW" sz="2200" b="1" dirty="0">
              <a:solidFill>
                <a:schemeClr val="accent4">
                  <a:lumMod val="75000"/>
                </a:schemeClr>
              </a:solidFill>
              <a:latin typeface="微軟正黑體" panose="020B0604030504040204" pitchFamily="34" charset="-120"/>
              <a:ea typeface="微軟正黑體" panose="020B0604030504040204" pitchFamily="34" charset="-120"/>
            </a:endParaRPr>
          </a:p>
          <a:p>
            <a:r>
              <a:rPr lang="zh-TW" altLang="en-US" sz="2200" b="1" smtClean="0">
                <a:solidFill>
                  <a:schemeClr val="accent4">
                    <a:lumMod val="75000"/>
                  </a:schemeClr>
                </a:solidFill>
                <a:latin typeface="微軟正黑體" panose="020B0604030504040204" pitchFamily="34" charset="-120"/>
                <a:ea typeface="微軟正黑體" panose="020B0604030504040204" pitchFamily="34" charset="-120"/>
              </a:rPr>
              <a:t>二、当地媒体跟进报导开会议</a:t>
            </a:r>
            <a:endParaRPr lang="zh-TW" altLang="zh-TW" sz="2200" b="1" dirty="0">
              <a:solidFill>
                <a:schemeClr val="accent4">
                  <a:lumMod val="75000"/>
                </a:schemeClr>
              </a:solidFill>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5</a:t>
            </a:r>
            <a:r>
              <a:rPr lang="zh-TW" altLang="zh-TW" sz="2000">
                <a:latin typeface="微軟正黑體" panose="020B0604030504040204" pitchFamily="34" charset="-120"/>
                <a:ea typeface="微軟正黑體" panose="020B0604030504040204" pitchFamily="34" charset="-120"/>
              </a:rPr>
              <a:t>月</a:t>
            </a:r>
            <a:r>
              <a:rPr lang="en-US" altLang="zh-TW" sz="2000" smtClean="0">
                <a:latin typeface="微軟正黑體" panose="020B0604030504040204" pitchFamily="34" charset="-120"/>
                <a:ea typeface="微軟正黑體" panose="020B0604030504040204" pitchFamily="34" charset="-120"/>
              </a:rPr>
              <a:t>9</a:t>
            </a:r>
            <a:r>
              <a:rPr lang="zh-TW" altLang="zh-TW" sz="2000" smtClean="0">
                <a:latin typeface="微軟正黑體" panose="020B0604030504040204" pitchFamily="34" charset="-120"/>
                <a:ea typeface="微軟正黑體" panose="020B0604030504040204" pitchFamily="34" charset="-120"/>
              </a:rPr>
              <a:t>日，云南卫视《云南新闻联播》中播放了这次会议的讲话内容；</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《云南日报》也刊登了这次邪恶会议内容。</a:t>
            </a:r>
          </a:p>
          <a:p>
            <a:r>
              <a:rPr lang="en-US" altLang="zh-TW" sz="2200" b="1" smtClean="0">
                <a:solidFill>
                  <a:schemeClr val="accent4">
                    <a:lumMod val="75000"/>
                  </a:schemeClr>
                </a:solidFill>
                <a:latin typeface="微軟正黑體" panose="020B0604030504040204" pitchFamily="34" charset="-120"/>
                <a:ea typeface="微軟正黑體" panose="020B0604030504040204" pitchFamily="34" charset="-120"/>
              </a:rPr>
              <a:t> </a:t>
            </a:r>
            <a:endParaRPr lang="zh-TW" altLang="zh-TW" sz="2200" b="1" dirty="0">
              <a:solidFill>
                <a:schemeClr val="accent4">
                  <a:lumMod val="75000"/>
                </a:schemeClr>
              </a:solidFill>
              <a:latin typeface="微軟正黑體" panose="020B0604030504040204" pitchFamily="34" charset="-120"/>
              <a:ea typeface="微軟正黑體" panose="020B0604030504040204" pitchFamily="34" charset="-120"/>
            </a:endParaRPr>
          </a:p>
          <a:p>
            <a:r>
              <a:rPr lang="zh-TW" altLang="en-US" sz="2200" b="1" smtClean="0">
                <a:solidFill>
                  <a:schemeClr val="accent4">
                    <a:lumMod val="75000"/>
                  </a:schemeClr>
                </a:solidFill>
                <a:latin typeface="微軟正黑體" panose="020B0604030504040204" pitchFamily="34" charset="-120"/>
                <a:ea typeface="微軟正黑體" panose="020B0604030504040204" pitchFamily="34" charset="-120"/>
              </a:rPr>
              <a:t>三、邪恶会议召开后，云南当地发生多起绑架、抄家事件</a:t>
            </a:r>
            <a:endParaRPr lang="en-US" altLang="zh-TW" sz="2200" b="1" dirty="0">
              <a:solidFill>
                <a:schemeClr val="accent4">
                  <a:lumMod val="75000"/>
                </a:schemeClr>
              </a:solidFill>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5</a:t>
            </a:r>
            <a:r>
              <a:rPr lang="zh-TW" altLang="zh-TW" sz="2000" dirty="0">
                <a:latin typeface="微軟正黑體" panose="020B0604030504040204" pitchFamily="34" charset="-120"/>
                <a:ea typeface="微軟正黑體" panose="020B0604030504040204" pitchFamily="34" charset="-120"/>
              </a:rPr>
              <a:t>月</a:t>
            </a:r>
            <a:r>
              <a:rPr lang="zh-TW" altLang="zh-TW" sz="2000">
                <a:latin typeface="微軟正黑體" panose="020B0604030504040204" pitchFamily="34" charset="-120"/>
                <a:ea typeface="微軟正黑體" panose="020B0604030504040204" pitchFamily="34" charset="-120"/>
              </a:rPr>
              <a:t>至</a:t>
            </a:r>
            <a:r>
              <a:rPr lang="en-US" altLang="zh-TW" sz="2000" smtClean="0">
                <a:latin typeface="微軟正黑體" panose="020B0604030504040204" pitchFamily="34" charset="-120"/>
                <a:ea typeface="微軟正黑體" panose="020B0604030504040204" pitchFamily="34" charset="-120"/>
              </a:rPr>
              <a:t>6</a:t>
            </a:r>
            <a:r>
              <a:rPr lang="zh-TW" altLang="zh-TW" sz="2000" smtClean="0">
                <a:latin typeface="微軟正黑體" panose="020B0604030504040204" pitchFamily="34" charset="-120"/>
                <a:ea typeface="微軟正黑體" panose="020B0604030504040204" pitchFamily="34" charset="-120"/>
              </a:rPr>
              <a:t>月期间，云南多地发生了法轮功学员被绑架、抄家事件</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仅</a:t>
            </a:r>
            <a:r>
              <a:rPr lang="en-US" altLang="zh-TW" sz="2000" smtClean="0">
                <a:latin typeface="微軟正黑體" panose="020B0604030504040204" pitchFamily="34" charset="-120"/>
                <a:ea typeface="微軟正黑體" panose="020B0604030504040204" pitchFamily="34" charset="-120"/>
              </a:rPr>
              <a:t>6</a:t>
            </a:r>
            <a:r>
              <a:rPr lang="zh-TW" altLang="zh-TW" sz="2000">
                <a:latin typeface="微軟正黑體" panose="020B0604030504040204" pitchFamily="34" charset="-120"/>
                <a:ea typeface="微軟正黑體" panose="020B0604030504040204" pitchFamily="34" charset="-120"/>
              </a:rPr>
              <a:t>月</a:t>
            </a:r>
            <a:r>
              <a:rPr lang="en-US" altLang="zh-TW" sz="2000" smtClean="0">
                <a:latin typeface="微軟正黑體" panose="020B0604030504040204" pitchFamily="34" charset="-120"/>
                <a:ea typeface="微軟正黑體" panose="020B0604030504040204" pitchFamily="34" charset="-120"/>
              </a:rPr>
              <a:t>22</a:t>
            </a:r>
            <a:r>
              <a:rPr lang="zh-TW" altLang="zh-TW" sz="2000" smtClean="0">
                <a:latin typeface="微軟正黑體" panose="020B0604030504040204" pitchFamily="34" charset="-120"/>
                <a:ea typeface="微軟正黑體" panose="020B0604030504040204" pitchFamily="34" charset="-120"/>
              </a:rPr>
              <a:t>日一天，昆明有四名法轮功学员被抄家。</a:t>
            </a:r>
          </a:p>
          <a:p>
            <a:r>
              <a:rPr lang="en-US" altLang="zh-TW" sz="2000" smtClean="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6</a:t>
            </a:r>
            <a:r>
              <a:rPr lang="zh-TW" altLang="zh-TW" sz="2000">
                <a:latin typeface="微軟正黑體" panose="020B0604030504040204" pitchFamily="34" charset="-120"/>
                <a:ea typeface="微軟正黑體" panose="020B0604030504040204" pitchFamily="34" charset="-120"/>
              </a:rPr>
              <a:t>月</a:t>
            </a:r>
            <a:r>
              <a:rPr lang="en-US" altLang="zh-TW" sz="2000" smtClean="0">
                <a:latin typeface="微軟正黑體" panose="020B0604030504040204" pitchFamily="34" charset="-120"/>
                <a:ea typeface="微軟正黑體" panose="020B0604030504040204" pitchFamily="34" charset="-120"/>
              </a:rPr>
              <a:t>22</a:t>
            </a:r>
            <a:r>
              <a:rPr lang="zh-TW" altLang="zh-TW" sz="2000" smtClean="0">
                <a:latin typeface="微軟正黑體" panose="020B0604030504040204" pitchFamily="34" charset="-120"/>
                <a:ea typeface="微軟正黑體" panose="020B0604030504040204" pitchFamily="34" charset="-120"/>
              </a:rPr>
              <a:t>日下午一点左右，云南省昆明市</a:t>
            </a:r>
            <a:r>
              <a:rPr lang="zh-TW" altLang="zh-TW" sz="2000" smtClean="0">
                <a:solidFill>
                  <a:srgbClr val="00B050"/>
                </a:solidFill>
                <a:latin typeface="微軟正黑體" panose="020B0604030504040204" pitchFamily="34" charset="-120"/>
                <a:ea typeface="微軟正黑體" panose="020B0604030504040204" pitchFamily="34" charset="-120"/>
              </a:rPr>
              <a:t>冯军、马斌</a:t>
            </a:r>
            <a:r>
              <a:rPr lang="zh-TW" altLang="zh-TW" sz="2000" smtClean="0">
                <a:latin typeface="微軟正黑體" panose="020B0604030504040204" pitchFamily="34" charset="-120"/>
                <a:ea typeface="微軟正黑體" panose="020B0604030504040204" pitchFamily="34" charset="-120"/>
              </a:rPr>
              <a:t>等</a:t>
            </a:r>
            <a:r>
              <a:rPr lang="en-US" altLang="zh-TW" sz="2000" smtClean="0">
                <a:latin typeface="微軟正黑體" panose="020B0604030504040204" pitchFamily="34" charset="-120"/>
                <a:ea typeface="微軟正黑體" panose="020B0604030504040204" pitchFamily="34" charset="-120"/>
              </a:rPr>
              <a:t>14</a:t>
            </a:r>
            <a:r>
              <a:rPr lang="zh-TW" altLang="zh-TW" sz="2000" smtClean="0">
                <a:latin typeface="微軟正黑體" panose="020B0604030504040204" pitchFamily="34" charset="-120"/>
                <a:ea typeface="微軟正黑體" panose="020B0604030504040204" pitchFamily="34" charset="-120"/>
              </a:rPr>
              <a:t>个国保警察闯到</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法轮功学员</a:t>
            </a:r>
            <a:r>
              <a:rPr lang="zh-TW" altLang="zh-TW" sz="2000" smtClean="0">
                <a:solidFill>
                  <a:srgbClr val="0070C0"/>
                </a:solidFill>
                <a:latin typeface="微軟正黑體" panose="020B0604030504040204" pitchFamily="34" charset="-120"/>
                <a:ea typeface="微軟正黑體" panose="020B0604030504040204" pitchFamily="34" charset="-120"/>
              </a:rPr>
              <a:t>童先珍</a:t>
            </a:r>
            <a:r>
              <a:rPr lang="zh-TW" altLang="zh-TW" sz="2000" dirty="0">
                <a:latin typeface="微軟正黑體" panose="020B0604030504040204" pitchFamily="34" charset="-120"/>
                <a:ea typeface="微軟正黑體" panose="020B0604030504040204" pitchFamily="34" charset="-120"/>
              </a:rPr>
              <a:t>家非法抄家，抄走</a:t>
            </a:r>
            <a:r>
              <a:rPr lang="zh-TW" altLang="zh-TW" sz="2000" smtClean="0">
                <a:latin typeface="微軟正黑體" panose="020B0604030504040204" pitchFamily="34" charset="-120"/>
                <a:ea typeface="微軟正黑體" panose="020B0604030504040204" pitchFamily="34" charset="-120"/>
              </a:rPr>
              <a:t>了所有的大法书、数据、打印机、计算机</a:t>
            </a:r>
            <a:r>
              <a:rPr lang="zh-TW" altLang="en-US" sz="2000" smtClean="0">
                <a:latin typeface="微軟正黑體" panose="020B0604030504040204" pitchFamily="34" charset="-120"/>
                <a:ea typeface="微軟正黑體" panose="020B0604030504040204" pitchFamily="34" charset="-120"/>
              </a:rPr>
              <a:t>等</a:t>
            </a:r>
            <a:r>
              <a:rPr lang="zh-TW" altLang="zh-TW" sz="2000" smtClean="0">
                <a:latin typeface="微軟正黑體" panose="020B0604030504040204" pitchFamily="34" charset="-120"/>
                <a:ea typeface="微軟正黑體" panose="020B0604030504040204" pitchFamily="34" charset="-120"/>
              </a:rPr>
              <a:t>，</a:t>
            </a:r>
            <a:r>
              <a:rPr lang="zh-TW" altLang="zh-TW" sz="2000" smtClean="0">
                <a:solidFill>
                  <a:srgbClr val="00B050"/>
                </a:solidFill>
                <a:latin typeface="微軟正黑體" panose="020B0604030504040204" pitchFamily="34" charset="-120"/>
                <a:ea typeface="微軟正黑體" panose="020B0604030504040204" pitchFamily="34" charset="-120"/>
              </a:rPr>
              <a:t>冯军</a:t>
            </a:r>
            <a:r>
              <a:rPr lang="zh-TW" altLang="zh-TW" sz="2000" smtClean="0">
                <a:latin typeface="微軟正黑體" panose="020B0604030504040204" pitchFamily="34" charset="-120"/>
                <a:ea typeface="微軟正黑體" panose="020B0604030504040204" pitchFamily="34" charset="-120"/>
              </a:rPr>
              <a:t>还偷走一个</a:t>
            </a:r>
            <a:r>
              <a:rPr lang="en-US" altLang="zh-TW" sz="2000" smtClean="0">
                <a:latin typeface="微軟正黑體" panose="020B0604030504040204" pitchFamily="34" charset="-120"/>
                <a:ea typeface="微軟正黑體" panose="020B0604030504040204" pitchFamily="34" charset="-120"/>
              </a:rPr>
              <a:t>1T</a:t>
            </a:r>
            <a:r>
              <a:rPr lang="zh-TW" altLang="zh-TW" sz="2000" smtClean="0">
                <a:latin typeface="微軟正黑體" panose="020B0604030504040204" pitchFamily="34" charset="-120"/>
                <a:ea typeface="微軟正黑體" panose="020B0604030504040204" pitchFamily="34" charset="-120"/>
              </a:rPr>
              <a:t>硬盘和一个</a:t>
            </a:r>
            <a:r>
              <a:rPr lang="en-US" altLang="zh-TW" sz="2000" smtClean="0">
                <a:latin typeface="微軟正黑體" panose="020B0604030504040204" pitchFamily="34" charset="-120"/>
                <a:ea typeface="微軟正黑體" panose="020B0604030504040204" pitchFamily="34" charset="-120"/>
              </a:rPr>
              <a:t>32G</a:t>
            </a:r>
            <a:r>
              <a:rPr lang="zh-TW" altLang="zh-TW" sz="2000">
                <a:latin typeface="微軟正黑體" panose="020B0604030504040204" pitchFamily="34" charset="-120"/>
                <a:ea typeface="微軟正黑體" panose="020B0604030504040204" pitchFamily="34" charset="-120"/>
              </a:rPr>
              <a:t>的</a:t>
            </a:r>
            <a:r>
              <a:rPr lang="en-US" altLang="zh-TW" sz="2000" smtClean="0">
                <a:latin typeface="微軟正黑體" panose="020B0604030504040204" pitchFamily="34" charset="-120"/>
                <a:ea typeface="微軟正黑體" panose="020B0604030504040204" pitchFamily="34" charset="-120"/>
              </a:rPr>
              <a:t>U</a:t>
            </a:r>
            <a:r>
              <a:rPr lang="zh-TW" altLang="zh-TW" sz="2000" smtClean="0">
                <a:latin typeface="微軟正黑體" panose="020B0604030504040204" pitchFamily="34" charset="-120"/>
                <a:ea typeface="微軟正黑體" panose="020B0604030504040204" pitchFamily="34" charset="-120"/>
              </a:rPr>
              <a:t>盘，把</a:t>
            </a:r>
            <a:r>
              <a:rPr lang="zh-TW" altLang="zh-TW" sz="2000" smtClean="0">
                <a:solidFill>
                  <a:srgbClr val="0070C0"/>
                </a:solidFill>
                <a:latin typeface="微軟正黑體" panose="020B0604030504040204" pitchFamily="34" charset="-120"/>
                <a:ea typeface="微軟正黑體" panose="020B0604030504040204" pitchFamily="34" charset="-120"/>
              </a:rPr>
              <a:t>童先珍</a:t>
            </a:r>
            <a:r>
              <a:rPr lang="zh-TW" altLang="zh-TW" sz="2000" smtClean="0">
                <a:latin typeface="微軟正黑體" panose="020B0604030504040204" pitchFamily="34" charset="-120"/>
                <a:ea typeface="微軟正黑體" panose="020B0604030504040204" pitchFamily="34" charset="-120"/>
              </a:rPr>
              <a:t>强行带到</a:t>
            </a:r>
            <a:r>
              <a:rPr lang="zh-TW" altLang="zh-TW" sz="2000" smtClean="0">
                <a:solidFill>
                  <a:schemeClr val="accent6">
                    <a:lumMod val="50000"/>
                  </a:schemeClr>
                </a:solidFill>
                <a:latin typeface="微軟正黑體" panose="020B0604030504040204" pitchFamily="34" charset="-120"/>
                <a:ea typeface="微軟正黑體" panose="020B0604030504040204" pitchFamily="34" charset="-120"/>
              </a:rPr>
              <a:t>王家桥派出所</a:t>
            </a:r>
            <a:r>
              <a:rPr lang="zh-TW" altLang="en-US" sz="2000" smtClean="0">
                <a:latin typeface="微軟正黑體" panose="020B0604030504040204" pitchFamily="34" charset="-120"/>
                <a:ea typeface="微軟正黑體" panose="020B0604030504040204" pitchFamily="34" charset="-120"/>
              </a:rPr>
              <a:t>审问</a:t>
            </a:r>
            <a:endParaRPr lang="en-US" altLang="zh-TW" sz="2000" dirty="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，滞留到夜间</a:t>
            </a:r>
            <a:r>
              <a:rPr lang="en-US" altLang="zh-TW" sz="2000" smtClean="0">
                <a:latin typeface="微軟正黑體" panose="020B0604030504040204" pitchFamily="34" charset="-120"/>
                <a:ea typeface="微軟正黑體" panose="020B0604030504040204" pitchFamily="34" charset="-120"/>
              </a:rPr>
              <a:t>12</a:t>
            </a:r>
            <a:r>
              <a:rPr lang="zh-TW" altLang="zh-TW" sz="2000" smtClean="0">
                <a:latin typeface="微軟正黑體" panose="020B0604030504040204" pitchFamily="34" charset="-120"/>
                <a:ea typeface="微軟正黑體" panose="020B0604030504040204" pitchFamily="34" charset="-120"/>
              </a:rPr>
              <a:t>点</a:t>
            </a:r>
            <a:r>
              <a:rPr lang="en-US" altLang="zh-TW" sz="2000" smtClean="0">
                <a:latin typeface="微軟正黑體" panose="020B0604030504040204" pitchFamily="34" charset="-120"/>
                <a:ea typeface="微軟正黑體" panose="020B0604030504040204" pitchFamily="34" charset="-120"/>
              </a:rPr>
              <a:t>30</a:t>
            </a:r>
            <a:r>
              <a:rPr lang="zh-TW" altLang="zh-TW" sz="2000" dirty="0">
                <a:latin typeface="微軟正黑體" panose="020B0604030504040204" pitchFamily="34" charset="-120"/>
                <a:ea typeface="微軟正黑體" panose="020B0604030504040204" pitchFamily="34" charset="-120"/>
              </a:rPr>
              <a:t>分，</a:t>
            </a:r>
            <a:r>
              <a:rPr lang="zh-TW" altLang="zh-TW" sz="2000" dirty="0">
                <a:solidFill>
                  <a:srgbClr val="0070C0"/>
                </a:solidFill>
                <a:latin typeface="微軟正黑體" panose="020B0604030504040204" pitchFamily="34" charset="-120"/>
                <a:ea typeface="微軟正黑體" panose="020B0604030504040204" pitchFamily="34" charset="-120"/>
              </a:rPr>
              <a:t>童先珍</a:t>
            </a:r>
            <a:r>
              <a:rPr lang="zh-TW" altLang="zh-TW" sz="2000" dirty="0">
                <a:latin typeface="微軟正黑體" panose="020B0604030504040204" pitchFamily="34" charset="-120"/>
                <a:ea typeface="微軟正黑體" panose="020B0604030504040204" pitchFamily="34" charset="-120"/>
              </a:rPr>
              <a:t>才</a:t>
            </a:r>
            <a:r>
              <a:rPr lang="zh-TW" altLang="zh-TW" sz="2000" dirty="0" smtClean="0">
                <a:latin typeface="微軟正黑體" panose="020B0604030504040204" pitchFamily="34" charset="-120"/>
                <a:ea typeface="微軟正黑體" panose="020B0604030504040204" pitchFamily="34" charset="-120"/>
              </a:rPr>
              <a:t>得回家</a:t>
            </a:r>
            <a:r>
              <a:rPr lang="zh-TW" altLang="zh-TW" sz="2000" dirty="0">
                <a:latin typeface="微軟正黑體" panose="020B0604030504040204" pitchFamily="34" charset="-120"/>
                <a:ea typeface="微軟正黑體" panose="020B0604030504040204" pitchFamily="34" charset="-120"/>
              </a:rPr>
              <a:t>，</a:t>
            </a:r>
            <a:r>
              <a:rPr lang="zh-TW" altLang="zh-TW" sz="2000">
                <a:latin typeface="微軟正黑體" panose="020B0604030504040204" pitchFamily="34" charset="-120"/>
                <a:ea typeface="微軟正黑體" panose="020B0604030504040204" pitchFamily="34" charset="-120"/>
              </a:rPr>
              <a:t>其</a:t>
            </a:r>
            <a:r>
              <a:rPr lang="zh-TW" altLang="zh-TW" sz="2000" smtClean="0">
                <a:latin typeface="微軟正黑體" panose="020B0604030504040204" pitchFamily="34" charset="-120"/>
                <a:ea typeface="微軟正黑體" panose="020B0604030504040204" pitchFamily="34" charset="-120"/>
              </a:rPr>
              <a:t>子被强迫交所谓保证金五千</a:t>
            </a:r>
            <a:r>
              <a:rPr lang="zh-TW" altLang="zh-TW" sz="2000" dirty="0">
                <a:latin typeface="微軟正黑體" panose="020B0604030504040204" pitchFamily="34" charset="-120"/>
                <a:ea typeface="微軟正黑體" panose="020B0604030504040204" pitchFamily="34" charset="-120"/>
              </a:rPr>
              <a:t>元。</a:t>
            </a:r>
          </a:p>
        </p:txBody>
      </p:sp>
    </p:spTree>
    <p:extLst>
      <p:ext uri="{BB962C8B-B14F-4D97-AF65-F5344CB8AC3E}">
        <p14:creationId xmlns:p14="http://schemas.microsoft.com/office/powerpoint/2010/main" val="205108090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23" name="矩形 3"/>
          <p:cNvGrpSpPr/>
          <p:nvPr/>
        </p:nvGrpSpPr>
        <p:grpSpPr>
          <a:xfrm>
            <a:off x="13400" y="-1"/>
            <a:ext cx="9130602" cy="836716"/>
            <a:chOff x="-1" y="-1"/>
            <a:chExt cx="9130600" cy="836714"/>
          </a:xfrm>
        </p:grpSpPr>
        <p:sp>
          <p:nvSpPr>
            <p:cNvPr id="221"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22" name="11-3. 延吉市"/>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7</a:t>
              </a:r>
              <a:r>
                <a:rPr dirty="0" smtClean="0"/>
                <a:t>-</a:t>
              </a:r>
              <a:r>
                <a:rPr lang="en-US" dirty="0" smtClean="0"/>
                <a:t>2</a:t>
              </a:r>
              <a:r>
                <a:rPr dirty="0" smtClean="0"/>
                <a:t>. </a:t>
              </a:r>
              <a:r>
                <a:rPr lang="zh-TW" altLang="en-US" dirty="0" smtClean="0"/>
                <a:t>云南省</a:t>
              </a:r>
              <a:endParaRPr dirty="0"/>
            </a:p>
          </p:txBody>
        </p:sp>
      </p:grpSp>
      <p:grpSp>
        <p:nvGrpSpPr>
          <p:cNvPr id="226" name="矩形 6"/>
          <p:cNvGrpSpPr/>
          <p:nvPr/>
        </p:nvGrpSpPr>
        <p:grpSpPr>
          <a:xfrm>
            <a:off x="7236296" y="100430"/>
            <a:ext cx="1775936" cy="648075"/>
            <a:chOff x="0" y="39183"/>
            <a:chExt cx="1775935" cy="648074"/>
          </a:xfrm>
        </p:grpSpPr>
        <p:sp>
          <p:nvSpPr>
            <p:cNvPr id="224" name="矩形"/>
            <p:cNvSpPr/>
            <p:nvPr/>
          </p:nvSpPr>
          <p:spPr>
            <a:xfrm>
              <a:off x="0" y="39183"/>
              <a:ext cx="1775935"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3600" b="1">
                  <a:latin typeface="微軟正黑體"/>
                  <a:ea typeface="微軟正黑體"/>
                  <a:cs typeface="微軟正黑體"/>
                  <a:sym typeface="微軟正黑體"/>
                </a:defRPr>
              </a:pPr>
              <a:endParaRPr/>
            </a:p>
          </p:txBody>
        </p:sp>
        <p:sp>
          <p:nvSpPr>
            <p:cNvPr id="225" name="惡報12"/>
            <p:cNvSpPr txBox="1"/>
            <p:nvPr/>
          </p:nvSpPr>
          <p:spPr>
            <a:xfrm>
              <a:off x="0" y="40056"/>
              <a:ext cx="1775935" cy="646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3600" b="1">
                  <a:latin typeface="微軟正黑體"/>
                  <a:ea typeface="微軟正黑體"/>
                  <a:cs typeface="微軟正黑體"/>
                  <a:sym typeface="微軟正黑體"/>
                </a:defRPr>
              </a:pPr>
              <a:r>
                <a:rPr dirty="0" smtClean="0"/>
                <a:t>惡報</a:t>
              </a:r>
              <a:r>
                <a:rPr lang="en-US" dirty="0"/>
                <a:t>1</a:t>
              </a:r>
              <a:endParaRPr dirty="0"/>
            </a:p>
          </p:txBody>
        </p:sp>
      </p:grpSp>
      <p:sp>
        <p:nvSpPr>
          <p:cNvPr id="14" name="Rectangle 13"/>
          <p:cNvSpPr/>
          <p:nvPr/>
        </p:nvSpPr>
        <p:spPr>
          <a:xfrm>
            <a:off x="78842" y="975939"/>
            <a:ext cx="8946642" cy="286232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smtClean="0">
                <a:solidFill>
                  <a:srgbClr val="0000FF"/>
                </a:solidFill>
                <a:latin typeface="Microsoft JhengHei" charset="-120"/>
                <a:ea typeface="Microsoft JhengHei" charset="-120"/>
                <a:cs typeface="Microsoft JhengHei" charset="-120"/>
              </a:rPr>
              <a:t>前中共云南省委副书记、省长，</a:t>
            </a:r>
            <a:r>
              <a:rPr lang="zh-TW" altLang="en-US" sz="2000" b="1" smtClean="0">
                <a:solidFill>
                  <a:srgbClr val="008000"/>
                </a:solidFill>
                <a:latin typeface="Microsoft JhengHei" charset="-120"/>
                <a:ea typeface="Microsoft JhengHei" charset="-120"/>
                <a:cs typeface="Microsoft JhengHei" charset="-120"/>
              </a:rPr>
              <a:t>李嘉廷</a:t>
            </a:r>
            <a:r>
              <a:rPr lang="zh-TW" altLang="en-US" sz="2000" b="1" smtClean="0">
                <a:solidFill>
                  <a:srgbClr val="0000FF"/>
                </a:solidFill>
                <a:latin typeface="Microsoft JhengHei" charset="-120"/>
                <a:ea typeface="Microsoft JhengHei" charset="-120"/>
                <a:cs typeface="Microsoft JhengHei" charset="-120"/>
              </a:rPr>
              <a:t>，</a:t>
            </a:r>
            <a:r>
              <a:rPr lang="zh-TW" altLang="en-US" sz="2000" b="1" smtClean="0">
                <a:solidFill>
                  <a:srgbClr val="FF0000"/>
                </a:solidFill>
                <a:latin typeface="Microsoft JhengHei" charset="-120"/>
                <a:ea typeface="Microsoft JhengHei" charset="-120"/>
                <a:cs typeface="Microsoft JhengHei" charset="-120"/>
              </a:rPr>
              <a:t>被判死缓</a:t>
            </a:r>
            <a:r>
              <a:rPr lang="en-US" altLang="zh-TW" sz="1600" smtClean="0">
                <a:solidFill>
                  <a:schemeClr val="tx1"/>
                </a:solidFill>
                <a:latin typeface="Microsoft JhengHei" charset="-120"/>
                <a:ea typeface="Microsoft JhengHei" charset="-120"/>
                <a:cs typeface="Microsoft JhengHei" charset="-120"/>
              </a:rPr>
              <a:t>【</a:t>
            </a:r>
            <a:r>
              <a:rPr lang="zh-TW" altLang="en-US" sz="1600" smtClean="0">
                <a:solidFill>
                  <a:schemeClr val="tx1"/>
                </a:solidFill>
                <a:latin typeface="Microsoft JhengHei" charset="-120"/>
                <a:ea typeface="Microsoft JhengHei" charset="-120"/>
                <a:cs typeface="Microsoft JhengHei" charset="-120"/>
              </a:rPr>
              <a:t>明慧网</a:t>
            </a:r>
            <a:r>
              <a:rPr lang="en-US" altLang="zh-TW" sz="1600" smtClean="0">
                <a:solidFill>
                  <a:schemeClr val="tx1"/>
                </a:solidFill>
                <a:latin typeface="Microsoft JhengHei" charset="-120"/>
                <a:ea typeface="Microsoft JhengHei" charset="-120"/>
                <a:cs typeface="Microsoft JhengHei" charset="-120"/>
              </a:rPr>
              <a:t>201</a:t>
            </a:r>
            <a:r>
              <a:rPr lang="zh-TW" altLang="zh-TW" sz="1600" dirty="0" smtClean="0">
                <a:solidFill>
                  <a:schemeClr val="tx1"/>
                </a:solidFill>
                <a:latin typeface="Microsoft JhengHei" charset="-120"/>
                <a:ea typeface="Microsoft JhengHei" charset="-120"/>
                <a:cs typeface="Microsoft JhengHei" charset="-120"/>
              </a:rPr>
              <a:t>5</a:t>
            </a:r>
            <a:r>
              <a:rPr lang="zh-TW" altLang="en-US" sz="1600" dirty="0" smtClean="0">
                <a:solidFill>
                  <a:schemeClr val="tx1"/>
                </a:solidFill>
                <a:latin typeface="Microsoft JhengHei" charset="-120"/>
                <a:ea typeface="Microsoft JhengHei" charset="-120"/>
                <a:cs typeface="Microsoft JhengHei" charset="-120"/>
              </a:rPr>
              <a:t>年</a:t>
            </a:r>
            <a:r>
              <a:rPr lang="zh-TW" altLang="zh-TW" sz="1600" dirty="0" smtClean="0">
                <a:solidFill>
                  <a:schemeClr val="tx1"/>
                </a:solidFill>
                <a:latin typeface="Microsoft JhengHei" charset="-120"/>
                <a:ea typeface="Microsoft JhengHei" charset="-120"/>
                <a:cs typeface="Microsoft JhengHei" charset="-120"/>
              </a:rPr>
              <a:t>1</a:t>
            </a:r>
            <a:r>
              <a:rPr lang="en-US" altLang="zh-TW" sz="1600" dirty="0" smtClean="0">
                <a:solidFill>
                  <a:schemeClr val="tx1"/>
                </a:solidFill>
                <a:latin typeface="Microsoft JhengHei" charset="-120"/>
                <a:ea typeface="Microsoft JhengHei" charset="-120"/>
                <a:cs typeface="Microsoft JhengHei" charset="-120"/>
              </a:rPr>
              <a:t>2</a:t>
            </a:r>
            <a:r>
              <a:rPr lang="zh-TW" altLang="en-US" sz="1600" dirty="0" smtClean="0">
                <a:solidFill>
                  <a:schemeClr val="tx1"/>
                </a:solidFill>
                <a:latin typeface="Microsoft JhengHei" charset="-120"/>
                <a:ea typeface="Microsoft JhengHei" charset="-120"/>
                <a:cs typeface="Microsoft JhengHei" charset="-120"/>
              </a:rPr>
              <a:t>月</a:t>
            </a:r>
            <a:r>
              <a:rPr lang="en-US" altLang="zh-TW" sz="1600" dirty="0" smtClean="0">
                <a:solidFill>
                  <a:schemeClr val="tx1"/>
                </a:solidFill>
                <a:latin typeface="Microsoft JhengHei" charset="-120"/>
                <a:ea typeface="Microsoft JhengHei" charset="-120"/>
                <a:cs typeface="Microsoft JhengHei" charset="-120"/>
              </a:rPr>
              <a:t>1</a:t>
            </a:r>
            <a:r>
              <a:rPr lang="zh-TW" altLang="zh-TW" sz="1600" dirty="0" smtClean="0">
                <a:solidFill>
                  <a:schemeClr val="tx1"/>
                </a:solidFill>
                <a:latin typeface="Microsoft JhengHei" charset="-120"/>
                <a:ea typeface="Microsoft JhengHei" charset="-120"/>
                <a:cs typeface="Microsoft JhengHei" charset="-120"/>
              </a:rPr>
              <a:t>4</a:t>
            </a:r>
            <a:r>
              <a:rPr lang="zh-TW" altLang="en-US" sz="1600" dirty="0" smtClean="0">
                <a:solidFill>
                  <a:schemeClr val="tx1"/>
                </a:solidFill>
                <a:latin typeface="Microsoft JhengHei" charset="-120"/>
                <a:ea typeface="Microsoft JhengHei" charset="-120"/>
                <a:cs typeface="Microsoft JhengHei" charset="-120"/>
              </a:rPr>
              <a:t>日</a:t>
            </a:r>
            <a:r>
              <a:rPr lang="en-US" altLang="zh-TW" sz="1600" dirty="0">
                <a:solidFill>
                  <a:schemeClr val="tx1"/>
                </a:solidFill>
                <a:latin typeface="Microsoft JhengHei" charset="-120"/>
                <a:ea typeface="Microsoft JhengHei" charset="-120"/>
                <a:cs typeface="Microsoft JhengHei" charset="-120"/>
              </a:rPr>
              <a:t>】</a:t>
            </a:r>
          </a:p>
          <a:p>
            <a:endParaRPr lang="en-US" altLang="zh-TW" sz="2000" dirty="0" smtClean="0">
              <a:latin typeface="Microsoft JhengHei" charset="-120"/>
              <a:ea typeface="Microsoft JhengHei" charset="-120"/>
              <a:cs typeface="Microsoft JhengHei" charset="-120"/>
            </a:endParaRPr>
          </a:p>
          <a:p>
            <a:r>
              <a:rPr lang="zh-TW" altLang="en-US" sz="2000" b="1" smtClean="0">
                <a:solidFill>
                  <a:srgbClr val="00B050"/>
                </a:solidFill>
                <a:latin typeface="Microsoft JhengHei" charset="-120"/>
                <a:ea typeface="Microsoft JhengHei" charset="-120"/>
                <a:cs typeface="Microsoft JhengHei" charset="-120"/>
              </a:rPr>
              <a:t>李嘉廷</a:t>
            </a:r>
            <a:r>
              <a:rPr lang="zh-TW" altLang="en-US" sz="2000" smtClean="0">
                <a:latin typeface="Microsoft JhengHei" charset="-120"/>
                <a:ea typeface="Microsoft JhengHei" charset="-120"/>
                <a:cs typeface="Microsoft JhengHei" charset="-120"/>
              </a:rPr>
              <a:t>，前中共云南省委副书记、省长。</a:t>
            </a:r>
            <a:r>
              <a:rPr lang="en-US" altLang="zh-TW" sz="2000" smtClean="0">
                <a:latin typeface="Microsoft JhengHei" charset="-120"/>
                <a:ea typeface="Microsoft JhengHei" charset="-120"/>
                <a:cs typeface="Microsoft JhengHei" charset="-120"/>
              </a:rPr>
              <a:t>2003</a:t>
            </a:r>
            <a:r>
              <a:rPr lang="zh-TW" altLang="en-US" sz="2000" dirty="0">
                <a:latin typeface="Microsoft JhengHei" charset="-120"/>
                <a:ea typeface="Microsoft JhengHei" charset="-120"/>
                <a:cs typeface="Microsoft JhengHei" charset="-120"/>
              </a:rPr>
              <a:t>年</a:t>
            </a:r>
            <a:r>
              <a:rPr lang="en-US" altLang="zh-TW" sz="2000" dirty="0">
                <a:latin typeface="Microsoft JhengHei" charset="-120"/>
                <a:ea typeface="Microsoft JhengHei" charset="-120"/>
                <a:cs typeface="Microsoft JhengHei" charset="-120"/>
              </a:rPr>
              <a:t>5</a:t>
            </a:r>
            <a:r>
              <a:rPr lang="zh-TW" altLang="en-US" sz="2000">
                <a:latin typeface="Microsoft JhengHei" charset="-120"/>
                <a:ea typeface="Microsoft JhengHei" charset="-120"/>
                <a:cs typeface="Microsoft JhengHei" charset="-120"/>
              </a:rPr>
              <a:t>月</a:t>
            </a:r>
            <a:r>
              <a:rPr lang="zh-TW" altLang="en-US" sz="2000" smtClean="0">
                <a:latin typeface="Microsoft JhengHei" charset="-120"/>
                <a:ea typeface="Microsoft JhengHei" charset="-120"/>
                <a:cs typeface="Microsoft JhengHei" charset="-120"/>
              </a:rPr>
              <a:t>被</a:t>
            </a:r>
            <a:r>
              <a:rPr lang="zh-TW" altLang="en-US" sz="2000" smtClean="0">
                <a:solidFill>
                  <a:srgbClr val="FF0000"/>
                </a:solidFill>
                <a:latin typeface="Microsoft JhengHei" charset="-120"/>
                <a:ea typeface="Microsoft JhengHei" charset="-120"/>
                <a:cs typeface="Microsoft JhengHei" charset="-120"/>
              </a:rPr>
              <a:t>判死缓</a:t>
            </a:r>
            <a:r>
              <a:rPr lang="zh-TW" altLang="en-US" sz="2000" smtClean="0">
                <a:latin typeface="Microsoft JhengHei" charset="-120"/>
                <a:ea typeface="Microsoft JhengHei" charset="-120"/>
                <a:cs typeface="Microsoft JhengHei" charset="-120"/>
              </a:rPr>
              <a:t>，关押在秦城监狱。 </a:t>
            </a:r>
            <a:r>
              <a:rPr lang="en-US" altLang="zh-TW" sz="2000" dirty="0" smtClean="0">
                <a:latin typeface="Microsoft JhengHei" charset="-120"/>
                <a:ea typeface="Microsoft JhengHei" charset="-120"/>
                <a:cs typeface="Microsoft JhengHei" charset="-120"/>
              </a:rPr>
              <a:t>2001</a:t>
            </a:r>
            <a:r>
              <a:rPr lang="zh-TW" altLang="en-US" sz="2000" dirty="0" smtClean="0">
                <a:latin typeface="Microsoft JhengHei" charset="-120"/>
                <a:ea typeface="Microsoft JhengHei" charset="-120"/>
                <a:cs typeface="Microsoft JhengHei" charset="-120"/>
              </a:rPr>
              <a:t>年</a:t>
            </a:r>
            <a:r>
              <a:rPr lang="en-US" altLang="zh-TW" sz="2000" dirty="0">
                <a:latin typeface="Microsoft JhengHei" charset="-120"/>
                <a:ea typeface="Microsoft JhengHei" charset="-120"/>
                <a:cs typeface="Microsoft JhengHei" charset="-120"/>
              </a:rPr>
              <a:t>9</a:t>
            </a:r>
            <a:r>
              <a:rPr lang="zh-TW" altLang="en-US" sz="2000" dirty="0" smtClean="0">
                <a:latin typeface="Microsoft JhengHei" charset="-120"/>
                <a:ea typeface="Microsoft JhengHei" charset="-120"/>
                <a:cs typeface="Microsoft JhengHei" charset="-120"/>
              </a:rPr>
              <a:t>月</a:t>
            </a:r>
            <a:r>
              <a:rPr lang="en-US" altLang="zh-TW" sz="2000" smtClean="0">
                <a:latin typeface="Microsoft JhengHei" charset="-120"/>
                <a:ea typeface="Microsoft JhengHei" charset="-120"/>
                <a:cs typeface="Microsoft JhengHei" charset="-120"/>
              </a:rPr>
              <a:t>16</a:t>
            </a:r>
            <a:r>
              <a:rPr lang="zh-TW" altLang="en-US" sz="2000" smtClean="0">
                <a:latin typeface="Microsoft JhengHei" charset="-120"/>
                <a:ea typeface="Microsoft JhengHei" charset="-120"/>
                <a:cs typeface="Microsoft JhengHei" charset="-120"/>
              </a:rPr>
              <a:t>日，李妻接受调查组盘查，屡次被人质问丈夫的奸情后自觉羞愧难当，同日晚上，她在家中厕所，头发披面悬梁自尽。一个贪官之家，就此</a:t>
            </a:r>
            <a:r>
              <a:rPr lang="zh-TW" altLang="en-US" sz="2000" smtClean="0">
                <a:solidFill>
                  <a:srgbClr val="FF0000"/>
                </a:solidFill>
                <a:latin typeface="Microsoft JhengHei" charset="-120"/>
                <a:ea typeface="Microsoft JhengHei" charset="-120"/>
                <a:cs typeface="Microsoft JhengHei" charset="-120"/>
              </a:rPr>
              <a:t>家破人亡</a:t>
            </a:r>
            <a:r>
              <a:rPr lang="zh-TW" altLang="en-US" sz="2000" dirty="0" smtClean="0">
                <a:latin typeface="Microsoft JhengHei" charset="-120"/>
                <a:ea typeface="Microsoft JhengHei" charset="-120"/>
                <a:cs typeface="Microsoft JhengHei" charset="-120"/>
              </a:rPr>
              <a:t>。</a:t>
            </a:r>
            <a:endParaRPr lang="en-US" altLang="zh-TW" sz="2000" dirty="0" smtClean="0">
              <a:latin typeface="Microsoft JhengHei" charset="-120"/>
              <a:ea typeface="Microsoft JhengHei" charset="-120"/>
              <a:cs typeface="Microsoft JhengHei" charset="-120"/>
            </a:endParaRPr>
          </a:p>
          <a:p>
            <a:endParaRPr lang="zh-TW" altLang="en-US" sz="2000" dirty="0">
              <a:latin typeface="Microsoft JhengHei" charset="-120"/>
              <a:ea typeface="Microsoft JhengHei" charset="-120"/>
              <a:cs typeface="Microsoft JhengHei" charset="-120"/>
            </a:endParaRPr>
          </a:p>
          <a:p>
            <a:r>
              <a:rPr lang="zh-TW" altLang="en-US" sz="2000" smtClean="0">
                <a:latin typeface="Microsoft JhengHei" charset="-120"/>
                <a:ea typeface="Microsoft JhengHei" charset="-120"/>
                <a:cs typeface="Microsoft JhengHei" charset="-120"/>
              </a:rPr>
              <a:t>李在任期间紧跟江泽民残酷迫害法轮功，许多云南法轮功学员被非法关押、劳教、判刑、残酷毒打、折磨致残致死。</a:t>
            </a:r>
            <a:endParaRPr lang="zh-TW" altLang="en-US" sz="2000" dirty="0">
              <a:latin typeface="Microsoft JhengHei" charset="-120"/>
              <a:ea typeface="Microsoft JhengHei" charset="-120"/>
              <a:cs typeface="Microsoft JhengHei" charset="-120"/>
            </a:endParaRPr>
          </a:p>
        </p:txBody>
      </p:sp>
      <p:sp>
        <p:nvSpPr>
          <p:cNvPr id="11" name="Rectangle 10"/>
          <p:cNvSpPr/>
          <p:nvPr/>
        </p:nvSpPr>
        <p:spPr>
          <a:xfrm>
            <a:off x="78842" y="4086335"/>
            <a:ext cx="9078412" cy="22467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smtClean="0">
                <a:solidFill>
                  <a:srgbClr val="0000FF"/>
                </a:solidFill>
                <a:latin typeface="微軟正黑體" panose="020B0604030504040204" pitchFamily="34" charset="-120"/>
                <a:ea typeface="微軟正黑體" panose="020B0604030504040204" pitchFamily="34" charset="-120"/>
                <a:cs typeface="Heiti TC Light"/>
              </a:rPr>
              <a:t>云南省玉溪市广播电视局原局长，</a:t>
            </a:r>
            <a:r>
              <a:rPr lang="zh-TW" altLang="en-US" sz="2000" b="1" smtClean="0">
                <a:solidFill>
                  <a:srgbClr val="008000"/>
                </a:solidFill>
                <a:latin typeface="微軟正黑體" panose="020B0604030504040204" pitchFamily="34" charset="-120"/>
                <a:ea typeface="微軟正黑體" panose="020B0604030504040204" pitchFamily="34" charset="-120"/>
                <a:cs typeface="Heiti TC Light"/>
              </a:rPr>
              <a:t>张耀力</a:t>
            </a:r>
            <a:r>
              <a:rPr lang="zh-TW" altLang="en-US" sz="2000" b="1" smtClean="0">
                <a:solidFill>
                  <a:srgbClr val="0000FF"/>
                </a:solidFill>
                <a:latin typeface="微軟正黑體" panose="020B0604030504040204" pitchFamily="34" charset="-120"/>
                <a:ea typeface="微軟正黑體" panose="020B0604030504040204" pitchFamily="34" charset="-120"/>
                <a:cs typeface="Heiti TC Light"/>
              </a:rPr>
              <a:t>，</a:t>
            </a:r>
            <a:r>
              <a:rPr lang="zh-TW" altLang="en-US" sz="2000" b="1" smtClean="0">
                <a:solidFill>
                  <a:srgbClr val="FF0000"/>
                </a:solidFill>
                <a:latin typeface="微軟正黑體" panose="020B0604030504040204" pitchFamily="34" charset="-120"/>
                <a:ea typeface="微軟正黑體" panose="020B0604030504040204" pitchFamily="34" charset="-120"/>
                <a:cs typeface="Heiti TC Light"/>
              </a:rPr>
              <a:t>获判</a:t>
            </a:r>
            <a:r>
              <a:rPr lang="en-US" altLang="zh-TW" sz="2000" b="1" smtClean="0">
                <a:solidFill>
                  <a:srgbClr val="FF0000"/>
                </a:solidFill>
                <a:latin typeface="微軟正黑體" panose="020B0604030504040204" pitchFamily="34" charset="-120"/>
                <a:ea typeface="微軟正黑體" panose="020B0604030504040204" pitchFamily="34" charset="-120"/>
                <a:cs typeface="Heiti TC Light"/>
              </a:rPr>
              <a:t>12</a:t>
            </a:r>
            <a:r>
              <a:rPr lang="zh-TW" altLang="en-US" sz="2000" b="1" smtClean="0">
                <a:solidFill>
                  <a:srgbClr val="FF0000"/>
                </a:solidFill>
                <a:latin typeface="微軟正黑體" panose="020B0604030504040204" pitchFamily="34" charset="-120"/>
                <a:ea typeface="微軟正黑體" panose="020B0604030504040204" pitchFamily="34" charset="-120"/>
                <a:cs typeface="Heiti TC Light"/>
              </a:rPr>
              <a:t>年</a:t>
            </a:r>
            <a:r>
              <a:rPr lang="en-US" altLang="zh-TW" sz="1600" smtClean="0">
                <a:solidFill>
                  <a:schemeClr val="tx1"/>
                </a:solidFill>
                <a:latin typeface="微軟正黑體" panose="020B0604030504040204" pitchFamily="34" charset="-120"/>
                <a:ea typeface="微軟正黑體" panose="020B0604030504040204" pitchFamily="34" charset="-120"/>
                <a:cs typeface="Heiti TC Light"/>
              </a:rPr>
              <a:t>【</a:t>
            </a:r>
            <a:r>
              <a:rPr lang="zh-TW" altLang="en-US" sz="1600" smtClean="0">
                <a:solidFill>
                  <a:schemeClr val="tx1"/>
                </a:solidFill>
                <a:latin typeface="微軟正黑體" panose="020B0604030504040204" pitchFamily="34" charset="-120"/>
                <a:ea typeface="微軟正黑體" panose="020B0604030504040204" pitchFamily="34" charset="-120"/>
                <a:cs typeface="Heiti TC Light"/>
              </a:rPr>
              <a:t>明慧网</a:t>
            </a:r>
            <a:r>
              <a:rPr lang="en-US" altLang="zh-TW" sz="1600" smtClean="0">
                <a:solidFill>
                  <a:schemeClr val="tx1"/>
                </a:solidFill>
                <a:latin typeface="微軟正黑體" panose="020B0604030504040204" pitchFamily="34" charset="-120"/>
                <a:ea typeface="微軟正黑體" panose="020B0604030504040204" pitchFamily="34" charset="-120"/>
                <a:cs typeface="Heiti TC Light"/>
              </a:rPr>
              <a:t>201</a:t>
            </a:r>
            <a:r>
              <a:rPr lang="zh-TW" altLang="zh-TW" sz="1600" dirty="0" smtClean="0">
                <a:solidFill>
                  <a:schemeClr val="tx1"/>
                </a:solidFill>
                <a:latin typeface="微軟正黑體" panose="020B0604030504040204" pitchFamily="34" charset="-120"/>
                <a:ea typeface="微軟正黑體" panose="020B0604030504040204" pitchFamily="34" charset="-120"/>
                <a:cs typeface="Heiti TC Light"/>
              </a:rPr>
              <a:t>7</a:t>
            </a:r>
            <a:r>
              <a:rPr lang="zh-TW" altLang="en-US" sz="1600" dirty="0" smtClean="0">
                <a:solidFill>
                  <a:schemeClr val="tx1"/>
                </a:solidFill>
                <a:latin typeface="微軟正黑體" panose="020B0604030504040204" pitchFamily="34" charset="-120"/>
                <a:ea typeface="微軟正黑體" panose="020B0604030504040204" pitchFamily="34" charset="-120"/>
                <a:cs typeface="Heiti TC Light"/>
              </a:rPr>
              <a:t>年</a:t>
            </a:r>
            <a:r>
              <a:rPr lang="zh-TW" altLang="zh-TW" sz="1600" dirty="0">
                <a:solidFill>
                  <a:schemeClr val="tx1"/>
                </a:solidFill>
                <a:latin typeface="微軟正黑體" panose="020B0604030504040204" pitchFamily="34" charset="-120"/>
                <a:ea typeface="微軟正黑體" panose="020B0604030504040204" pitchFamily="34" charset="-120"/>
                <a:cs typeface="Heiti TC Light"/>
              </a:rPr>
              <a:t>8</a:t>
            </a:r>
            <a:r>
              <a:rPr lang="zh-TW" altLang="en-US" sz="1600" dirty="0" smtClean="0">
                <a:solidFill>
                  <a:schemeClr val="tx1"/>
                </a:solidFill>
                <a:latin typeface="微軟正黑體" panose="020B0604030504040204" pitchFamily="34" charset="-120"/>
                <a:ea typeface="微軟正黑體" panose="020B0604030504040204" pitchFamily="34" charset="-120"/>
                <a:cs typeface="Heiti TC Light"/>
              </a:rPr>
              <a:t>月</a:t>
            </a:r>
            <a:r>
              <a:rPr lang="en-US" altLang="zh-TW" sz="1600" dirty="0" smtClean="0">
                <a:solidFill>
                  <a:schemeClr val="tx1"/>
                </a:solidFill>
                <a:latin typeface="微軟正黑體" panose="020B0604030504040204" pitchFamily="34" charset="-120"/>
                <a:ea typeface="微軟正黑體" panose="020B0604030504040204" pitchFamily="34" charset="-120"/>
                <a:cs typeface="Heiti TC Light"/>
              </a:rPr>
              <a:t>1</a:t>
            </a:r>
            <a:r>
              <a:rPr lang="zh-TW" altLang="zh-TW" sz="1600" dirty="0" smtClean="0">
                <a:solidFill>
                  <a:schemeClr val="tx1"/>
                </a:solidFill>
                <a:latin typeface="微軟正黑體" panose="020B0604030504040204" pitchFamily="34" charset="-120"/>
                <a:ea typeface="微軟正黑體" panose="020B0604030504040204" pitchFamily="34" charset="-120"/>
                <a:cs typeface="Heiti TC Light"/>
              </a:rPr>
              <a:t>2</a:t>
            </a:r>
            <a:r>
              <a:rPr lang="zh-TW" altLang="en-US" sz="1600" dirty="0" smtClean="0">
                <a:solidFill>
                  <a:schemeClr val="tx1"/>
                </a:solidFill>
                <a:latin typeface="微軟正黑體" panose="020B0604030504040204" pitchFamily="34" charset="-120"/>
                <a:ea typeface="微軟正黑體" panose="020B0604030504040204" pitchFamily="34" charset="-120"/>
                <a:cs typeface="Heiti TC Light"/>
              </a:rPr>
              <a:t>日</a:t>
            </a:r>
            <a:r>
              <a:rPr lang="en-US" altLang="zh-TW" sz="1600" dirty="0" smtClean="0">
                <a:solidFill>
                  <a:schemeClr val="tx1"/>
                </a:solidFill>
                <a:latin typeface="微軟正黑體" panose="020B0604030504040204" pitchFamily="34" charset="-120"/>
                <a:ea typeface="微軟正黑體" panose="020B0604030504040204" pitchFamily="34" charset="-120"/>
                <a:cs typeface="Heiti TC Light"/>
              </a:rPr>
              <a:t>】</a:t>
            </a:r>
            <a:endParaRPr lang="en-US" altLang="zh-TW" sz="2000" dirty="0" smtClean="0">
              <a:solidFill>
                <a:schemeClr val="tx1"/>
              </a:solidFill>
              <a:latin typeface="微軟正黑體" panose="020B0604030504040204" pitchFamily="34" charset="-120"/>
              <a:ea typeface="微軟正黑體" panose="020B0604030504040204" pitchFamily="34" charset="-120"/>
              <a:cs typeface="Heiti TC Light"/>
            </a:endParaRPr>
          </a:p>
          <a:p>
            <a:endParaRPr lang="en-US" altLang="zh-TW" sz="2000" dirty="0" smtClean="0">
              <a:latin typeface="微軟正黑體" panose="020B0604030504040204" pitchFamily="34" charset="-120"/>
              <a:ea typeface="微軟正黑體" panose="020B0604030504040204" pitchFamily="34" charset="-120"/>
              <a:cs typeface="Heiti TC Light"/>
            </a:endParaRPr>
          </a:p>
          <a:p>
            <a:r>
              <a:rPr lang="zh-TW" altLang="en-US" sz="2000" dirty="0" smtClean="0">
                <a:latin typeface="微軟正黑體" panose="020B0604030504040204" pitchFamily="34" charset="-120"/>
                <a:ea typeface="微軟正黑體" panose="020B0604030504040204" pitchFamily="34" charset="-120"/>
              </a:rPr>
              <a:t>2</a:t>
            </a:r>
            <a:r>
              <a:rPr lang="en-US" altLang="zh-TW" sz="2000" smtClean="0">
                <a:latin typeface="微軟正黑體" panose="020B0604030504040204" pitchFamily="34" charset="-120"/>
                <a:ea typeface="微軟正黑體" panose="020B0604030504040204" pitchFamily="34" charset="-120"/>
              </a:rPr>
              <a:t>003</a:t>
            </a:r>
            <a:r>
              <a:rPr lang="zh-TW" altLang="en-US" sz="2000" smtClean="0">
                <a:latin typeface="微軟正黑體" panose="020B0604030504040204" pitchFamily="34" charset="-120"/>
                <a:ea typeface="微軟正黑體" panose="020B0604030504040204" pitchFamily="34" charset="-120"/>
              </a:rPr>
              <a:t>年以后，张耀力到玉溪市任广播电视台的台长，也曾多次利用其掌控的宣传媒体，</a:t>
            </a:r>
            <a:r>
              <a:rPr lang="zh-TW" altLang="en-US" sz="2000" smtClean="0">
                <a:solidFill>
                  <a:srgbClr val="FF0000"/>
                </a:solidFill>
                <a:latin typeface="微軟正黑體" panose="020B0604030504040204" pitchFamily="34" charset="-120"/>
                <a:ea typeface="微軟正黑體" panose="020B0604030504040204" pitchFamily="34" charset="-120"/>
              </a:rPr>
              <a:t>为邪党歌功颂德，大肆宣传迫害法轮功</a:t>
            </a:r>
            <a:r>
              <a:rPr lang="zh-TW" altLang="en-US" sz="2000" smtClean="0">
                <a:latin typeface="微軟正黑體" panose="020B0604030504040204" pitchFamily="34" charset="-120"/>
                <a:ea typeface="微軟正黑體" panose="020B0604030504040204" pitchFamily="34" charset="-120"/>
              </a:rPr>
              <a:t>。张耀力在任职期间，大肆包养小姐，发展黄色旅游，民间口碑极其不好。</a:t>
            </a:r>
          </a:p>
          <a:p>
            <a:endParaRPr lang="zh-TW" altLang="en-US" sz="2000"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2014</a:t>
            </a:r>
            <a:r>
              <a:rPr lang="zh-TW" altLang="en-US" sz="2000" dirty="0" smtClean="0">
                <a:latin typeface="微軟正黑體" panose="020B0604030504040204" pitchFamily="34" charset="-120"/>
                <a:ea typeface="微軟正黑體" panose="020B0604030504040204" pitchFamily="34" charset="-120"/>
              </a:rPr>
              <a:t>年6月</a:t>
            </a:r>
            <a:r>
              <a:rPr lang="en-US" altLang="zh-TW" sz="2000" smtClean="0">
                <a:latin typeface="微軟正黑體" panose="020B0604030504040204" pitchFamily="34" charset="-120"/>
                <a:ea typeface="微軟正黑體" panose="020B0604030504040204" pitchFamily="34" charset="-120"/>
              </a:rPr>
              <a:t>12</a:t>
            </a:r>
            <a:r>
              <a:rPr lang="zh-TW" altLang="en-US" sz="2000" smtClean="0">
                <a:latin typeface="微軟正黑體" panose="020B0604030504040204" pitchFamily="34" charset="-120"/>
                <a:ea typeface="微軟正黑體" panose="020B0604030504040204" pitchFamily="34" charset="-120"/>
              </a:rPr>
              <a:t>日，张耀力被玉溪市法院判处</a:t>
            </a:r>
            <a:r>
              <a:rPr lang="zh-TW" altLang="en-US" sz="2000" smtClean="0">
                <a:solidFill>
                  <a:srgbClr val="FF0000"/>
                </a:solidFill>
                <a:latin typeface="微軟正黑體" panose="020B0604030504040204" pitchFamily="34" charset="-120"/>
                <a:ea typeface="微軟正黑體" panose="020B0604030504040204" pitchFamily="34" charset="-120"/>
              </a:rPr>
              <a:t>有期徒刑</a:t>
            </a:r>
            <a:r>
              <a:rPr lang="zh-TW" altLang="en-US" sz="2000" dirty="0" smtClean="0">
                <a:solidFill>
                  <a:srgbClr val="FF0000"/>
                </a:solidFill>
                <a:latin typeface="微軟正黑體" panose="020B0604030504040204" pitchFamily="34" charset="-120"/>
                <a:ea typeface="微軟正黑體" panose="020B0604030504040204" pitchFamily="34" charset="-120"/>
              </a:rPr>
              <a:t>1</a:t>
            </a:r>
            <a:r>
              <a:rPr lang="en-US" altLang="zh-TW" sz="2000" smtClean="0">
                <a:solidFill>
                  <a:srgbClr val="FF0000"/>
                </a:solidFill>
                <a:latin typeface="微軟正黑體" panose="020B0604030504040204" pitchFamily="34" charset="-120"/>
                <a:ea typeface="微軟正黑體" panose="020B0604030504040204" pitchFamily="34" charset="-120"/>
              </a:rPr>
              <a:t>2</a:t>
            </a:r>
            <a:r>
              <a:rPr lang="zh-TW" altLang="en-US" sz="2000" smtClean="0">
                <a:solidFill>
                  <a:srgbClr val="FF0000"/>
                </a:solidFill>
                <a:latin typeface="微軟正黑體" panose="020B0604030504040204" pitchFamily="34" charset="-120"/>
                <a:ea typeface="微軟正黑體" panose="020B0604030504040204" pitchFamily="34" charset="-120"/>
              </a:rPr>
              <a:t>年，没收赃款</a:t>
            </a:r>
            <a:r>
              <a:rPr lang="en-US" altLang="zh-TW" sz="2000" smtClean="0">
                <a:solidFill>
                  <a:srgbClr val="FF0000"/>
                </a:solidFill>
                <a:latin typeface="微軟正黑體" panose="020B0604030504040204" pitchFamily="34" charset="-120"/>
                <a:ea typeface="微軟正黑體" panose="020B0604030504040204" pitchFamily="34" charset="-120"/>
              </a:rPr>
              <a:t>379</a:t>
            </a:r>
            <a:r>
              <a:rPr lang="zh-TW" altLang="en-US" sz="2000" smtClean="0">
                <a:solidFill>
                  <a:srgbClr val="FF0000"/>
                </a:solidFill>
                <a:latin typeface="微軟正黑體" panose="020B0604030504040204" pitchFamily="34" charset="-120"/>
                <a:ea typeface="微軟正黑體" panose="020B0604030504040204" pitchFamily="34" charset="-120"/>
              </a:rPr>
              <a:t>万元</a:t>
            </a:r>
            <a:r>
              <a:rPr lang="zh-TW" altLang="en-US" sz="2000" smtClean="0">
                <a:latin typeface="微軟正黑體" panose="020B0604030504040204" pitchFamily="34" charset="-120"/>
                <a:ea typeface="微軟正黑體" panose="020B0604030504040204" pitchFamily="34" charset="-120"/>
              </a:rPr>
              <a:t>。</a:t>
            </a:r>
            <a:endParaRPr 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09302305"/>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佈景主題">
  <a:themeElements>
    <a:clrScheme name="Office 佈景主題">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佈景主題">
  <a:themeElements>
    <a:clrScheme name="Office 佈景主題">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13433</TotalTime>
  <Words>3686</Words>
  <Application>Microsoft Office PowerPoint</Application>
  <PresentationFormat>如螢幕大小 (4:3)</PresentationFormat>
  <Paragraphs>299</Paragraphs>
  <Slides>21</Slides>
  <Notes>14</Notes>
  <HiddenSlides>0</HiddenSlides>
  <MMClips>0</MMClips>
  <ScaleCrop>false</ScaleCrop>
  <HeadingPairs>
    <vt:vector size="4" baseType="variant">
      <vt:variant>
        <vt:lpstr>佈景主題</vt:lpstr>
      </vt:variant>
      <vt:variant>
        <vt:i4>1</vt:i4>
      </vt:variant>
      <vt:variant>
        <vt:lpstr>投影片標題</vt:lpstr>
      </vt:variant>
      <vt:variant>
        <vt:i4>21</vt:i4>
      </vt:variant>
    </vt:vector>
  </HeadingPairs>
  <TitlesOfParts>
    <vt:vector size="22" baseType="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羅郁棠and簡蓮因</dc:creator>
  <cp:lastModifiedBy>Windows 使用者</cp:lastModifiedBy>
  <cp:revision>176</cp:revision>
  <dcterms:modified xsi:type="dcterms:W3CDTF">2018-01-05T16:56:38Z</dcterms:modified>
</cp:coreProperties>
</file>