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310" r:id="rId2"/>
    <p:sldId id="311" r:id="rId3"/>
    <p:sldId id="316" r:id="rId4"/>
    <p:sldId id="265" r:id="rId5"/>
    <p:sldId id="313" r:id="rId6"/>
    <p:sldId id="314" r:id="rId7"/>
    <p:sldId id="325" r:id="rId8"/>
    <p:sldId id="326" r:id="rId9"/>
    <p:sldId id="327" r:id="rId10"/>
    <p:sldId id="328" r:id="rId11"/>
    <p:sldId id="317" r:id="rId12"/>
    <p:sldId id="318" r:id="rId13"/>
    <p:sldId id="329" r:id="rId14"/>
    <p:sldId id="320" r:id="rId15"/>
    <p:sldId id="321" r:id="rId16"/>
    <p:sldId id="322" r:id="rId17"/>
    <p:sldId id="323" r:id="rId18"/>
    <p:sldId id="324" r:id="rId19"/>
    <p:sldId id="273" r:id="rId20"/>
    <p:sldId id="315" r:id="rId21"/>
    <p:sldId id="275" r:id="rId22"/>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53" autoAdjust="0"/>
    <p:restoredTop sz="84814" autoAdjust="0"/>
  </p:normalViewPr>
  <p:slideViewPr>
    <p:cSldViewPr snapToGrid="0" snapToObjects="1">
      <p:cViewPr>
        <p:scale>
          <a:sx n="57" d="100"/>
          <a:sy n="57" d="100"/>
        </p:scale>
        <p:origin x="-1268" y="-1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 name="Shape 109"/>
          <p:cNvSpPr>
            <a:spLocks noGrp="1" noRot="1" noChangeAspect="1"/>
          </p:cNvSpPr>
          <p:nvPr>
            <p:ph type="sldImg"/>
          </p:nvPr>
        </p:nvSpPr>
        <p:spPr>
          <a:xfrm>
            <a:off x="1143000" y="685800"/>
            <a:ext cx="4572000" cy="3429000"/>
          </a:xfrm>
          <a:prstGeom prst="rect">
            <a:avLst/>
          </a:prstGeom>
        </p:spPr>
        <p:txBody>
          <a:bodyPr/>
          <a:lstStyle/>
          <a:p>
            <a:endParaRPr/>
          </a:p>
        </p:txBody>
      </p:sp>
      <p:sp>
        <p:nvSpPr>
          <p:cNvPr id="110" name="Shape 110"/>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121330193"/>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library.minghui.org/category/2,6,,1.htm"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library.minghui.org/category/32,226,,1.htm" TargetMode="External"/><Relationship Id="rId4" Type="http://schemas.openxmlformats.org/officeDocument/2006/relationships/hyperlink" Target="http://library.minghui.org/category/2,418,,1.htm"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Shape 117"/>
          <p:cNvSpPr>
            <a:spLocks noGrp="1" noRot="1" noChangeAspect="1"/>
          </p:cNvSpPr>
          <p:nvPr>
            <p:ph type="sldImg"/>
          </p:nvPr>
        </p:nvSpPr>
        <p:spPr>
          <a:prstGeom prst="rect">
            <a:avLst/>
          </a:prstGeom>
        </p:spPr>
        <p:txBody>
          <a:bodyPr/>
          <a:lstStyle/>
          <a:p>
            <a:endParaRPr/>
          </a:p>
        </p:txBody>
      </p:sp>
      <p:sp>
        <p:nvSpPr>
          <p:cNvPr id="118" name="Shape 118"/>
          <p:cNvSpPr>
            <a:spLocks noGrp="1"/>
          </p:cNvSpPr>
          <p:nvPr>
            <p:ph type="body" sz="quarter" idx="1"/>
          </p:nvPr>
        </p:nvSpPr>
        <p:spPr>
          <a:prstGeom prst="rect">
            <a:avLst/>
          </a:prstGeom>
        </p:spPr>
        <p:txBody>
          <a:bodyPr/>
          <a:lstStyle/>
          <a:p>
            <a:pPr>
              <a:defRPr b="1"/>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extLst>
      <p:ext uri="{BB962C8B-B14F-4D97-AF65-F5344CB8AC3E}">
        <p14:creationId xmlns:p14="http://schemas.microsoft.com/office/powerpoint/2010/main" val="6006585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extLst>
      <p:ext uri="{BB962C8B-B14F-4D97-AF65-F5344CB8AC3E}">
        <p14:creationId xmlns:p14="http://schemas.microsoft.com/office/powerpoint/2010/main" val="2071771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p>
        </p:txBody>
      </p:sp>
      <p:sp>
        <p:nvSpPr>
          <p:cNvPr id="4" name="投影片編號版面配置區 3"/>
          <p:cNvSpPr>
            <a:spLocks noGrp="1"/>
          </p:cNvSpPr>
          <p:nvPr>
            <p:ph type="sldNum" sz="quarter" idx="10"/>
          </p:nvPr>
        </p:nvSpPr>
        <p:spPr>
          <a:xfrm>
            <a:off x="3884613" y="8685213"/>
            <a:ext cx="2971800" cy="457200"/>
          </a:xfrm>
          <a:prstGeom prst="rect">
            <a:avLst/>
          </a:prstGeom>
        </p:spPr>
        <p:txBody>
          <a:bodyPr/>
          <a:lstStyle/>
          <a:p>
            <a:fld id="{BC0C5ECB-B6A9-4FC2-BE85-03F5EF7D113F}" type="slidenum">
              <a:rPr lang="zh-TW" altLang="en-US" smtClean="0"/>
              <a:t>15</a:t>
            </a:fld>
            <a:endParaRPr lang="zh-TW" altLang="en-US"/>
          </a:p>
        </p:txBody>
      </p:sp>
    </p:spTree>
    <p:extLst>
      <p:ext uri="{BB962C8B-B14F-4D97-AF65-F5344CB8AC3E}">
        <p14:creationId xmlns:p14="http://schemas.microsoft.com/office/powerpoint/2010/main" val="17316965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extLst>
      <p:ext uri="{BB962C8B-B14F-4D97-AF65-F5344CB8AC3E}">
        <p14:creationId xmlns:p14="http://schemas.microsoft.com/office/powerpoint/2010/main" val="14956420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extLst>
      <p:ext uri="{BB962C8B-B14F-4D97-AF65-F5344CB8AC3E}">
        <p14:creationId xmlns:p14="http://schemas.microsoft.com/office/powerpoint/2010/main" val="1082246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sz="1200" kern="1200" dirty="0" smtClean="0">
                <a:solidFill>
                  <a:schemeClr val="tx1"/>
                </a:solidFill>
                <a:effectLst/>
                <a:latin typeface="+mn-lt"/>
                <a:ea typeface="+mn-ea"/>
                <a:cs typeface="+mn-cs"/>
              </a:rPr>
              <a:t>兩個禮拜  案例增加</a:t>
            </a:r>
            <a:r>
              <a:rPr lang="en-US" altLang="zh-TW" sz="1200" kern="1200" dirty="0" smtClean="0">
                <a:solidFill>
                  <a:schemeClr val="tx1"/>
                </a:solidFill>
                <a:effectLst/>
                <a:latin typeface="+mn-lt"/>
                <a:ea typeface="+mn-ea"/>
                <a:cs typeface="+mn-cs"/>
              </a:rPr>
              <a:t>57</a:t>
            </a:r>
            <a:r>
              <a:rPr lang="zh-TW" altLang="en-US" sz="1200" kern="1200" dirty="0" smtClean="0">
                <a:solidFill>
                  <a:schemeClr val="tx1"/>
                </a:solidFill>
                <a:effectLst/>
                <a:latin typeface="+mn-lt"/>
                <a:ea typeface="+mn-ea"/>
                <a:cs typeface="+mn-cs"/>
              </a:rPr>
              <a:t>例   受害人數增加</a:t>
            </a:r>
            <a:r>
              <a:rPr lang="en-US" altLang="zh-TW" sz="1200" kern="1200" dirty="0" smtClean="0">
                <a:solidFill>
                  <a:schemeClr val="tx1"/>
                </a:solidFill>
                <a:effectLst/>
                <a:latin typeface="+mn-lt"/>
                <a:ea typeface="+mn-ea"/>
                <a:cs typeface="+mn-cs"/>
              </a:rPr>
              <a:t>61</a:t>
            </a:r>
            <a:r>
              <a:rPr lang="zh-TW" altLang="en-US" sz="1200" kern="1200" dirty="0" smtClean="0">
                <a:solidFill>
                  <a:schemeClr val="tx1"/>
                </a:solidFill>
                <a:effectLst/>
                <a:latin typeface="+mn-lt"/>
                <a:ea typeface="+mn-ea"/>
                <a:cs typeface="+mn-cs"/>
              </a:rPr>
              <a:t>人</a:t>
            </a:r>
            <a:endParaRPr lang="en-US" altLang="zh-TW" sz="1200" kern="1200" dirty="0" smtClean="0">
              <a:solidFill>
                <a:schemeClr val="tx1"/>
              </a:solidFill>
              <a:effectLst/>
              <a:latin typeface="+mn-lt"/>
              <a:ea typeface="+mn-ea"/>
              <a:cs typeface="+mn-cs"/>
            </a:endParaRPr>
          </a:p>
          <a:p>
            <a:r>
              <a:rPr lang="en-US" altLang="zh-TW" sz="1200" kern="1200" dirty="0" smtClean="0">
                <a:solidFill>
                  <a:schemeClr val="tx1"/>
                </a:solidFill>
                <a:effectLst/>
                <a:latin typeface="+mn-lt"/>
                <a:ea typeface="+mn-ea"/>
                <a:cs typeface="+mn-cs"/>
              </a:rPr>
              <a:t>3.</a:t>
            </a:r>
            <a:r>
              <a:rPr lang="zh-TW" altLang="zh-TW" sz="1200" kern="1200" dirty="0" smtClean="0">
                <a:solidFill>
                  <a:schemeClr val="tx1"/>
                </a:solidFill>
                <a:effectLst/>
                <a:latin typeface="+mn-lt"/>
                <a:ea typeface="+mn-ea"/>
                <a:cs typeface="+mn-cs"/>
              </a:rPr>
              <a:t>各省案例列表</a:t>
            </a:r>
          </a:p>
          <a:p>
            <a:r>
              <a:rPr lang="en-US" altLang="zh-TW" sz="1200" u="sng" kern="1200" dirty="0" smtClean="0">
                <a:solidFill>
                  <a:schemeClr val="tx1"/>
                </a:solidFill>
                <a:effectLst/>
                <a:latin typeface="+mn-lt"/>
                <a:ea typeface="+mn-ea"/>
                <a:cs typeface="+mn-cs"/>
                <a:hlinkClick r:id="rId3"/>
              </a:rPr>
              <a:t>http://library.minghui.org/category/2,6,,1.htm</a:t>
            </a:r>
            <a:endParaRPr lang="zh-TW" altLang="zh-TW" sz="1200" kern="1200" dirty="0" smtClean="0">
              <a:solidFill>
                <a:schemeClr val="tx1"/>
              </a:solidFill>
              <a:effectLst/>
              <a:latin typeface="+mn-lt"/>
              <a:ea typeface="+mn-ea"/>
              <a:cs typeface="+mn-cs"/>
            </a:endParaRPr>
          </a:p>
          <a:p>
            <a:r>
              <a:rPr lang="en-US" altLang="zh-TW" sz="1200" kern="1200" dirty="0" smtClean="0">
                <a:solidFill>
                  <a:schemeClr val="tx1"/>
                </a:solidFill>
                <a:effectLst/>
                <a:latin typeface="+mn-lt"/>
                <a:ea typeface="+mn-ea"/>
                <a:cs typeface="+mn-cs"/>
              </a:rPr>
              <a:t> </a:t>
            </a:r>
            <a:endParaRPr lang="zh-TW" altLang="zh-TW" sz="1200" kern="1200" dirty="0" smtClean="0">
              <a:solidFill>
                <a:schemeClr val="tx1"/>
              </a:solidFill>
              <a:effectLst/>
              <a:latin typeface="+mn-lt"/>
              <a:ea typeface="+mn-ea"/>
              <a:cs typeface="+mn-cs"/>
            </a:endParaRPr>
          </a:p>
          <a:p>
            <a:r>
              <a:rPr lang="zh-TW" altLang="zh-TW" sz="1200" kern="1200" dirty="0" smtClean="0">
                <a:solidFill>
                  <a:schemeClr val="tx1"/>
                </a:solidFill>
                <a:effectLst/>
                <a:latin typeface="+mn-lt"/>
                <a:ea typeface="+mn-ea"/>
                <a:cs typeface="+mn-cs"/>
              </a:rPr>
              <a:t>受迫害人数的省市分布</a:t>
            </a:r>
          </a:p>
          <a:p>
            <a:r>
              <a:rPr lang="en-US" altLang="zh-TW" sz="1200" u="sng" kern="1200" dirty="0" smtClean="0">
                <a:solidFill>
                  <a:schemeClr val="tx1"/>
                </a:solidFill>
                <a:effectLst/>
                <a:latin typeface="+mn-lt"/>
                <a:ea typeface="+mn-ea"/>
                <a:cs typeface="+mn-cs"/>
                <a:hlinkClick r:id="rId4"/>
              </a:rPr>
              <a:t>http://library.minghui.org/category/2,418,,1.htm</a:t>
            </a:r>
            <a:endParaRPr lang="zh-TW" altLang="zh-TW" sz="1200" kern="1200" dirty="0" smtClean="0">
              <a:solidFill>
                <a:schemeClr val="tx1"/>
              </a:solidFill>
              <a:effectLst/>
              <a:latin typeface="+mn-lt"/>
              <a:ea typeface="+mn-ea"/>
              <a:cs typeface="+mn-cs"/>
            </a:endParaRPr>
          </a:p>
          <a:p>
            <a:r>
              <a:rPr lang="en-US" altLang="zh-TW" sz="1200" kern="1200" dirty="0" smtClean="0">
                <a:solidFill>
                  <a:schemeClr val="tx1"/>
                </a:solidFill>
                <a:effectLst/>
                <a:latin typeface="+mn-lt"/>
                <a:ea typeface="+mn-ea"/>
                <a:cs typeface="+mn-cs"/>
              </a:rPr>
              <a:t> </a:t>
            </a:r>
            <a:endParaRPr lang="zh-TW" altLang="zh-TW" sz="1200" kern="1200" dirty="0" smtClean="0">
              <a:solidFill>
                <a:schemeClr val="tx1"/>
              </a:solidFill>
              <a:effectLst/>
              <a:latin typeface="+mn-lt"/>
              <a:ea typeface="+mn-ea"/>
              <a:cs typeface="+mn-cs"/>
            </a:endParaRPr>
          </a:p>
          <a:p>
            <a:r>
              <a:rPr lang="zh-TW" altLang="zh-TW" sz="1200" kern="1200" dirty="0" smtClean="0">
                <a:solidFill>
                  <a:schemeClr val="tx1"/>
                </a:solidFill>
                <a:effectLst/>
                <a:latin typeface="+mn-lt"/>
                <a:ea typeface="+mn-ea"/>
                <a:cs typeface="+mn-cs"/>
              </a:rPr>
              <a:t>受迫害致死案例</a:t>
            </a:r>
          </a:p>
          <a:p>
            <a:r>
              <a:rPr lang="en-US" altLang="zh-TW" sz="1200" u="sng" kern="1200" dirty="0" smtClean="0">
                <a:solidFill>
                  <a:schemeClr val="tx1"/>
                </a:solidFill>
                <a:effectLst/>
                <a:latin typeface="+mn-lt"/>
                <a:ea typeface="+mn-ea"/>
                <a:cs typeface="+mn-cs"/>
                <a:hlinkClick r:id="rId5"/>
              </a:rPr>
              <a:t>http://library.minghui.org/category/32,226,,1.htm</a:t>
            </a:r>
            <a:endParaRPr lang="zh-TW" altLang="zh-TW" sz="1200" kern="1200" dirty="0" smtClean="0">
              <a:solidFill>
                <a:schemeClr val="tx1"/>
              </a:solidFill>
              <a:effectLst/>
              <a:latin typeface="+mn-lt"/>
              <a:ea typeface="+mn-ea"/>
              <a:cs typeface="+mn-cs"/>
            </a:endParaRPr>
          </a:p>
          <a:p>
            <a:endParaRPr lang="zh-TW" altLang="en-US" dirty="0"/>
          </a:p>
        </p:txBody>
      </p:sp>
      <p:sp>
        <p:nvSpPr>
          <p:cNvPr id="4" name="投影片編號版面配置區 3"/>
          <p:cNvSpPr>
            <a:spLocks noGrp="1"/>
          </p:cNvSpPr>
          <p:nvPr>
            <p:ph type="sldNum" sz="quarter" idx="10"/>
          </p:nvPr>
        </p:nvSpPr>
        <p:spPr>
          <a:xfrm>
            <a:off x="3884613" y="8685213"/>
            <a:ext cx="2971800" cy="457200"/>
          </a:xfrm>
          <a:prstGeom prst="rect">
            <a:avLst/>
          </a:prstGeom>
        </p:spPr>
        <p:txBody>
          <a:bodyPr/>
          <a:lstStyle/>
          <a:p>
            <a:fld id="{3F342D60-093C-441C-B22B-3C7304FC9F2A}" type="slidenum">
              <a:rPr lang="zh-TW" altLang="en-US" smtClean="0"/>
              <a:t>2</a:t>
            </a:fld>
            <a:endParaRPr lang="zh-TW" altLang="en-US"/>
          </a:p>
        </p:txBody>
      </p:sp>
    </p:spTree>
    <p:extLst>
      <p:ext uri="{BB962C8B-B14F-4D97-AF65-F5344CB8AC3E}">
        <p14:creationId xmlns:p14="http://schemas.microsoft.com/office/powerpoint/2010/main" val="2395667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sz="1200" b="0" i="0" kern="1200" dirty="0" smtClean="0">
                <a:solidFill>
                  <a:schemeClr val="tx1"/>
                </a:solidFill>
                <a:effectLst/>
                <a:latin typeface="+mn-lt"/>
                <a:ea typeface="+mn-ea"/>
                <a:cs typeface="+mn-cs"/>
              </a:rPr>
              <a:t>中國大陸全國政協前副主席</a:t>
            </a:r>
            <a:r>
              <a:rPr lang="zh-TW" altLang="en-US" sz="1200" b="1" i="0" kern="1200" dirty="0" smtClean="0">
                <a:solidFill>
                  <a:schemeClr val="tx1"/>
                </a:solidFill>
                <a:effectLst/>
                <a:latin typeface="+mn-lt"/>
                <a:ea typeface="+mn-ea"/>
                <a:cs typeface="+mn-cs"/>
              </a:rPr>
              <a:t>蘇榮</a:t>
            </a:r>
            <a:endParaRPr lang="zh-TW" altLang="en-US" b="1" dirty="0"/>
          </a:p>
        </p:txBody>
      </p:sp>
      <p:sp>
        <p:nvSpPr>
          <p:cNvPr id="4" name="投影片編號版面配置區 3"/>
          <p:cNvSpPr>
            <a:spLocks noGrp="1"/>
          </p:cNvSpPr>
          <p:nvPr>
            <p:ph type="sldNum" sz="quarter" idx="10"/>
          </p:nvPr>
        </p:nvSpPr>
        <p:spPr>
          <a:xfrm>
            <a:off x="3884613" y="8685213"/>
            <a:ext cx="2971800" cy="457200"/>
          </a:xfrm>
          <a:prstGeom prst="rect">
            <a:avLst/>
          </a:prstGeom>
        </p:spPr>
        <p:txBody>
          <a:bodyPr/>
          <a:lstStyle/>
          <a:p>
            <a:fld id="{BC0C5ECB-B6A9-4FC2-BE85-03F5EF7D113F}" type="slidenum">
              <a:rPr lang="zh-TW" altLang="en-US" smtClean="0"/>
              <a:t>3</a:t>
            </a:fld>
            <a:endParaRPr lang="zh-TW" altLang="en-US"/>
          </a:p>
        </p:txBody>
      </p:sp>
    </p:spTree>
    <p:extLst>
      <p:ext uri="{BB962C8B-B14F-4D97-AF65-F5344CB8AC3E}">
        <p14:creationId xmlns:p14="http://schemas.microsoft.com/office/powerpoint/2010/main" val="2025803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3178556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Shape 191"/>
          <p:cNvSpPr>
            <a:spLocks noGrp="1" noRot="1" noChangeAspect="1"/>
          </p:cNvSpPr>
          <p:nvPr>
            <p:ph type="sldImg"/>
          </p:nvPr>
        </p:nvSpPr>
        <p:spPr>
          <a:prstGeom prst="rect">
            <a:avLst/>
          </a:prstGeom>
        </p:spPr>
        <p:txBody>
          <a:bodyPr/>
          <a:lstStyle/>
          <a:p>
            <a:endParaRPr/>
          </a:p>
        </p:txBody>
      </p:sp>
      <p:sp>
        <p:nvSpPr>
          <p:cNvPr id="192" name="Shape 192"/>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a:xfrm>
            <a:off x="3884613" y="8685213"/>
            <a:ext cx="2971800" cy="457200"/>
          </a:xfrm>
          <a:prstGeom prst="rect">
            <a:avLst/>
          </a:prstGeom>
        </p:spPr>
        <p:txBody>
          <a:bodyPr/>
          <a:lstStyle/>
          <a:p>
            <a:fld id="{BC0C5ECB-B6A9-4FC2-BE85-03F5EF7D113F}" type="slidenum">
              <a:rPr lang="zh-TW" altLang="en-US" smtClean="0"/>
              <a:t>7</a:t>
            </a:fld>
            <a:endParaRPr lang="zh-TW" altLang="en-US"/>
          </a:p>
        </p:txBody>
      </p:sp>
    </p:spTree>
    <p:extLst>
      <p:ext uri="{BB962C8B-B14F-4D97-AF65-F5344CB8AC3E}">
        <p14:creationId xmlns:p14="http://schemas.microsoft.com/office/powerpoint/2010/main" val="995180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Shape 227"/>
          <p:cNvSpPr>
            <a:spLocks noGrp="1" noRot="1" noChangeAspect="1"/>
          </p:cNvSpPr>
          <p:nvPr>
            <p:ph type="sldImg"/>
          </p:nvPr>
        </p:nvSpPr>
        <p:spPr>
          <a:prstGeom prst="rect">
            <a:avLst/>
          </a:prstGeom>
        </p:spPr>
        <p:txBody>
          <a:bodyPr/>
          <a:lstStyle/>
          <a:p>
            <a:endParaRPr/>
          </a:p>
        </p:txBody>
      </p:sp>
      <p:sp>
        <p:nvSpPr>
          <p:cNvPr id="228" name="Shape 228"/>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extLst>
      <p:ext uri="{BB962C8B-B14F-4D97-AF65-F5344CB8AC3E}">
        <p14:creationId xmlns:p14="http://schemas.microsoft.com/office/powerpoint/2010/main" val="17383005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Shape 236"/>
          <p:cNvSpPr>
            <a:spLocks noGrp="1" noRot="1" noChangeAspect="1"/>
          </p:cNvSpPr>
          <p:nvPr>
            <p:ph type="sldImg"/>
          </p:nvPr>
        </p:nvSpPr>
        <p:spPr>
          <a:prstGeom prst="rect">
            <a:avLst/>
          </a:prstGeom>
        </p:spPr>
        <p:txBody>
          <a:bodyPr/>
          <a:lstStyle/>
          <a:p>
            <a:endParaRPr/>
          </a:p>
        </p:txBody>
      </p:sp>
      <p:sp>
        <p:nvSpPr>
          <p:cNvPr id="237" name="Shape 237"/>
          <p:cNvSpPr>
            <a:spLocks noGrp="1"/>
          </p:cNvSpPr>
          <p:nvPr>
            <p:ph type="body" sz="quarter" idx="1"/>
          </p:nvPr>
        </p:nvSpPr>
        <p:spPr>
          <a:prstGeom prst="rect">
            <a:avLst/>
          </a:prstGeom>
        </p:spPr>
        <p:txBody>
          <a:bodyPr/>
          <a:lstStyle/>
          <a:p>
            <a:pPr>
              <a:defRPr b="1"/>
            </a:pPr>
            <a:r>
              <a:t>XX省惡人恶报事例</a:t>
            </a:r>
          </a:p>
          <a:p>
            <a:pPr>
              <a:defRPr u="sng">
                <a:solidFill>
                  <a:srgbClr val="0000FF"/>
                </a:solidFill>
                <a:uFill>
                  <a:solidFill>
                    <a:srgbClr val="0000FF"/>
                  </a:solidFill>
                </a:uFill>
              </a:defRPr>
            </a:pPr>
            <a:r>
              <a:rPr>
                <a:hlinkClick r:id="rId3"/>
              </a:rPr>
              <a:t>http://library.minghui.org/categoryb/6,276,11,6.htm</a:t>
            </a:r>
          </a:p>
        </p:txBody>
      </p:sp>
    </p:spTree>
    <p:extLst>
      <p:ext uri="{BB962C8B-B14F-4D97-AF65-F5344CB8AC3E}">
        <p14:creationId xmlns:p14="http://schemas.microsoft.com/office/powerpoint/2010/main" val="1248156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p>
        </p:txBody>
      </p:sp>
      <p:sp>
        <p:nvSpPr>
          <p:cNvPr id="4" name="投影片編號版面配置區 3"/>
          <p:cNvSpPr>
            <a:spLocks noGrp="1"/>
          </p:cNvSpPr>
          <p:nvPr>
            <p:ph type="sldNum" sz="quarter" idx="10"/>
          </p:nvPr>
        </p:nvSpPr>
        <p:spPr>
          <a:xfrm>
            <a:off x="3884613" y="8685213"/>
            <a:ext cx="2971800" cy="457200"/>
          </a:xfrm>
          <a:prstGeom prst="rect">
            <a:avLst/>
          </a:prstGeom>
        </p:spPr>
        <p:txBody>
          <a:bodyPr/>
          <a:lstStyle/>
          <a:p>
            <a:fld id="{BC0C5ECB-B6A9-4FC2-BE85-03F5EF7D113F}" type="slidenum">
              <a:rPr lang="zh-TW" altLang="en-US" smtClean="0"/>
              <a:t>11</a:t>
            </a:fld>
            <a:endParaRPr lang="zh-TW" altLang="en-US"/>
          </a:p>
        </p:txBody>
      </p:sp>
    </p:spTree>
    <p:extLst>
      <p:ext uri="{BB962C8B-B14F-4D97-AF65-F5344CB8AC3E}">
        <p14:creationId xmlns:p14="http://schemas.microsoft.com/office/powerpoint/2010/main" val="1897807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標題投影片">
    <p:spTree>
      <p:nvGrpSpPr>
        <p:cNvPr id="1" name=""/>
        <p:cNvGrpSpPr/>
        <p:nvPr/>
      </p:nvGrpSpPr>
      <p:grpSpPr>
        <a:xfrm>
          <a:off x="0" y="0"/>
          <a:ext cx="0" cy="0"/>
          <a:chOff x="0" y="0"/>
          <a:chExt cx="0" cy="0"/>
        </a:xfrm>
      </p:grpSpPr>
      <p:sp>
        <p:nvSpPr>
          <p:cNvPr id="11" name="大標題文字"/>
          <p:cNvSpPr txBox="1">
            <a:spLocks noGrp="1"/>
          </p:cNvSpPr>
          <p:nvPr>
            <p:ph type="title"/>
          </p:nvPr>
        </p:nvSpPr>
        <p:spPr>
          <a:xfrm>
            <a:off x="685800" y="2130425"/>
            <a:ext cx="7772400" cy="1470025"/>
          </a:xfrm>
          <a:prstGeom prst="rect">
            <a:avLst/>
          </a:prstGeom>
        </p:spPr>
        <p:txBody>
          <a:bodyPr/>
          <a:lstStyle/>
          <a:p>
            <a:r>
              <a:t>大標題文字</a:t>
            </a:r>
          </a:p>
        </p:txBody>
      </p:sp>
      <p:sp>
        <p:nvSpPr>
          <p:cNvPr id="12" name="內文層級一…"/>
          <p:cNvSpPr txBox="1">
            <a:spLocks noGrp="1"/>
          </p:cNvSpPr>
          <p:nvPr>
            <p:ph type="body" sz="quarter" idx="1"/>
          </p:nvPr>
        </p:nvSpPr>
        <p:spPr>
          <a:xfrm>
            <a:off x="1371600" y="3886200"/>
            <a:ext cx="6400800" cy="1752600"/>
          </a:xfrm>
          <a:prstGeom prst="rect">
            <a:avLst/>
          </a:prstGeom>
        </p:spPr>
        <p:txBody>
          <a:bodyPr/>
          <a:lstStyle>
            <a:lvl1pPr marL="0" indent="0" algn="ctr">
              <a:buSzTx/>
              <a:buFontTx/>
              <a:buNone/>
              <a:defRPr>
                <a:solidFill>
                  <a:srgbClr val="888888"/>
                </a:solidFill>
              </a:defRPr>
            </a:lvl1pPr>
            <a:lvl2pPr marL="0" indent="457200" algn="ctr">
              <a:buSzTx/>
              <a:buFontTx/>
              <a:buNone/>
              <a:defRPr>
                <a:solidFill>
                  <a:srgbClr val="888888"/>
                </a:solidFill>
              </a:defRPr>
            </a:lvl2pPr>
            <a:lvl3pPr marL="0" indent="914400" algn="ctr">
              <a:buSzTx/>
              <a:buFontTx/>
              <a:buNone/>
              <a:defRPr>
                <a:solidFill>
                  <a:srgbClr val="888888"/>
                </a:solidFill>
              </a:defRPr>
            </a:lvl3pPr>
            <a:lvl4pPr marL="0" indent="1371600" algn="ctr">
              <a:buSzTx/>
              <a:buFontTx/>
              <a:buNone/>
              <a:defRPr>
                <a:solidFill>
                  <a:srgbClr val="888888"/>
                </a:solidFill>
              </a:defRPr>
            </a:lvl4pPr>
            <a:lvl5pPr marL="0" indent="1828800" algn="ctr">
              <a:buSzTx/>
              <a:buFontTx/>
              <a:buNone/>
              <a:defRPr>
                <a:solidFill>
                  <a:srgbClr val="888888"/>
                </a:solidFill>
              </a:defRPr>
            </a:lvl5pPr>
          </a:lstStyle>
          <a:p>
            <a:r>
              <a:t>內文層級一</a:t>
            </a:r>
          </a:p>
          <a:p>
            <a:pPr lvl="1"/>
            <a:r>
              <a:t>內文層級二</a:t>
            </a:r>
          </a:p>
          <a:p>
            <a:pPr lvl="2"/>
            <a:r>
              <a:t>內文層級三</a:t>
            </a:r>
          </a:p>
          <a:p>
            <a:pPr lvl="3"/>
            <a:r>
              <a:t>內文層級四</a:t>
            </a:r>
          </a:p>
          <a:p>
            <a:pPr lvl="4"/>
            <a:r>
              <a:t>內文層級五</a:t>
            </a:r>
          </a:p>
        </p:txBody>
      </p:sp>
      <p:sp>
        <p:nvSpPr>
          <p:cNvPr id="13"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標題及直排文字">
    <p:spTree>
      <p:nvGrpSpPr>
        <p:cNvPr id="1" name=""/>
        <p:cNvGrpSpPr/>
        <p:nvPr/>
      </p:nvGrpSpPr>
      <p:grpSpPr>
        <a:xfrm>
          <a:off x="0" y="0"/>
          <a:ext cx="0" cy="0"/>
          <a:chOff x="0" y="0"/>
          <a:chExt cx="0" cy="0"/>
        </a:xfrm>
      </p:grpSpPr>
      <p:sp>
        <p:nvSpPr>
          <p:cNvPr id="92" name="大標題文字"/>
          <p:cNvSpPr txBox="1">
            <a:spLocks noGrp="1"/>
          </p:cNvSpPr>
          <p:nvPr>
            <p:ph type="title"/>
          </p:nvPr>
        </p:nvSpPr>
        <p:spPr>
          <a:prstGeom prst="rect">
            <a:avLst/>
          </a:prstGeom>
        </p:spPr>
        <p:txBody>
          <a:bodyPr/>
          <a:lstStyle/>
          <a:p>
            <a:r>
              <a:t>大標題文字</a:t>
            </a:r>
          </a:p>
        </p:txBody>
      </p:sp>
      <p:sp>
        <p:nvSpPr>
          <p:cNvPr id="93" name="內文層級一…"/>
          <p:cNvSpPr txBox="1">
            <a:spLocks noGrp="1"/>
          </p:cNvSpPr>
          <p:nvPr>
            <p:ph type="body" idx="1"/>
          </p:nvPr>
        </p:nvSpPr>
        <p:spPr>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94"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直排標題及文字">
    <p:spTree>
      <p:nvGrpSpPr>
        <p:cNvPr id="1" name=""/>
        <p:cNvGrpSpPr/>
        <p:nvPr/>
      </p:nvGrpSpPr>
      <p:grpSpPr>
        <a:xfrm>
          <a:off x="0" y="0"/>
          <a:ext cx="0" cy="0"/>
          <a:chOff x="0" y="0"/>
          <a:chExt cx="0" cy="0"/>
        </a:xfrm>
      </p:grpSpPr>
      <p:sp>
        <p:nvSpPr>
          <p:cNvPr id="101" name="大標題文字"/>
          <p:cNvSpPr txBox="1">
            <a:spLocks noGrp="1"/>
          </p:cNvSpPr>
          <p:nvPr>
            <p:ph type="title"/>
          </p:nvPr>
        </p:nvSpPr>
        <p:spPr>
          <a:xfrm>
            <a:off x="6629400" y="274638"/>
            <a:ext cx="2057400" cy="5851526"/>
          </a:xfrm>
          <a:prstGeom prst="rect">
            <a:avLst/>
          </a:prstGeom>
        </p:spPr>
        <p:txBody>
          <a:bodyPr/>
          <a:lstStyle/>
          <a:p>
            <a:r>
              <a:t>大標題文字</a:t>
            </a:r>
          </a:p>
        </p:txBody>
      </p:sp>
      <p:sp>
        <p:nvSpPr>
          <p:cNvPr id="102" name="內文層級一…"/>
          <p:cNvSpPr txBox="1">
            <a:spLocks noGrp="1"/>
          </p:cNvSpPr>
          <p:nvPr>
            <p:ph type="body" idx="1"/>
          </p:nvPr>
        </p:nvSpPr>
        <p:spPr>
          <a:xfrm>
            <a:off x="457200" y="274638"/>
            <a:ext cx="6019800" cy="5851526"/>
          </a:xfrm>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103"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標題及物件">
    <p:spTree>
      <p:nvGrpSpPr>
        <p:cNvPr id="1" name=""/>
        <p:cNvGrpSpPr/>
        <p:nvPr/>
      </p:nvGrpSpPr>
      <p:grpSpPr>
        <a:xfrm>
          <a:off x="0" y="0"/>
          <a:ext cx="0" cy="0"/>
          <a:chOff x="0" y="0"/>
          <a:chExt cx="0" cy="0"/>
        </a:xfrm>
      </p:grpSpPr>
      <p:sp>
        <p:nvSpPr>
          <p:cNvPr id="20" name="大標題文字"/>
          <p:cNvSpPr txBox="1">
            <a:spLocks noGrp="1"/>
          </p:cNvSpPr>
          <p:nvPr>
            <p:ph type="title"/>
          </p:nvPr>
        </p:nvSpPr>
        <p:spPr>
          <a:prstGeom prst="rect">
            <a:avLst/>
          </a:prstGeom>
        </p:spPr>
        <p:txBody>
          <a:bodyPr/>
          <a:lstStyle/>
          <a:p>
            <a:r>
              <a:t>大標題文字</a:t>
            </a:r>
          </a:p>
        </p:txBody>
      </p:sp>
      <p:sp>
        <p:nvSpPr>
          <p:cNvPr id="21" name="內文層級一…"/>
          <p:cNvSpPr txBox="1">
            <a:spLocks noGrp="1"/>
          </p:cNvSpPr>
          <p:nvPr>
            <p:ph type="body" idx="1"/>
          </p:nvPr>
        </p:nvSpPr>
        <p:spPr>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22"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章節標題">
    <p:spTree>
      <p:nvGrpSpPr>
        <p:cNvPr id="1" name=""/>
        <p:cNvGrpSpPr/>
        <p:nvPr/>
      </p:nvGrpSpPr>
      <p:grpSpPr>
        <a:xfrm>
          <a:off x="0" y="0"/>
          <a:ext cx="0" cy="0"/>
          <a:chOff x="0" y="0"/>
          <a:chExt cx="0" cy="0"/>
        </a:xfrm>
      </p:grpSpPr>
      <p:sp>
        <p:nvSpPr>
          <p:cNvPr id="29" name="大標題文字"/>
          <p:cNvSpPr txBox="1">
            <a:spLocks noGrp="1"/>
          </p:cNvSpPr>
          <p:nvPr>
            <p:ph type="title"/>
          </p:nvPr>
        </p:nvSpPr>
        <p:spPr>
          <a:xfrm>
            <a:off x="722312" y="4406900"/>
            <a:ext cx="7772401" cy="1362075"/>
          </a:xfrm>
          <a:prstGeom prst="rect">
            <a:avLst/>
          </a:prstGeom>
        </p:spPr>
        <p:txBody>
          <a:bodyPr anchor="t"/>
          <a:lstStyle>
            <a:lvl1pPr algn="l">
              <a:defRPr sz="4000" b="1" cap="all"/>
            </a:lvl1pPr>
          </a:lstStyle>
          <a:p>
            <a:r>
              <a:t>大標題文字</a:t>
            </a:r>
          </a:p>
        </p:txBody>
      </p:sp>
      <p:sp>
        <p:nvSpPr>
          <p:cNvPr id="30" name="內文層級一…"/>
          <p:cNvSpPr txBox="1">
            <a:spLocks noGrp="1"/>
          </p:cNvSpPr>
          <p:nvPr>
            <p:ph type="body" sz="quarter" idx="1"/>
          </p:nvPr>
        </p:nvSpPr>
        <p:spPr>
          <a:xfrm>
            <a:off x="722312" y="2906713"/>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200">
              <a:spcBef>
                <a:spcPts val="400"/>
              </a:spcBef>
              <a:buSzTx/>
              <a:buFontTx/>
              <a:buNone/>
              <a:defRPr sz="2000">
                <a:solidFill>
                  <a:srgbClr val="888888"/>
                </a:solidFill>
              </a:defRPr>
            </a:lvl2pPr>
            <a:lvl3pPr marL="0" indent="914400">
              <a:spcBef>
                <a:spcPts val="400"/>
              </a:spcBef>
              <a:buSzTx/>
              <a:buFontTx/>
              <a:buNone/>
              <a:defRPr sz="2000">
                <a:solidFill>
                  <a:srgbClr val="888888"/>
                </a:solidFill>
              </a:defRPr>
            </a:lvl3pPr>
            <a:lvl4pPr marL="0" indent="1371600">
              <a:spcBef>
                <a:spcPts val="400"/>
              </a:spcBef>
              <a:buSzTx/>
              <a:buFontTx/>
              <a:buNone/>
              <a:defRPr sz="2000">
                <a:solidFill>
                  <a:srgbClr val="888888"/>
                </a:solidFill>
              </a:defRPr>
            </a:lvl4pPr>
            <a:lvl5pPr marL="0" indent="1828800">
              <a:spcBef>
                <a:spcPts val="400"/>
              </a:spcBef>
              <a:buSzTx/>
              <a:buFontTx/>
              <a:buNone/>
              <a:defRPr sz="2000">
                <a:solidFill>
                  <a:srgbClr val="888888"/>
                </a:solidFill>
              </a:defRPr>
            </a:lvl5pPr>
          </a:lstStyle>
          <a:p>
            <a:r>
              <a:t>內文層級一</a:t>
            </a:r>
          </a:p>
          <a:p>
            <a:pPr lvl="1"/>
            <a:r>
              <a:t>內文層級二</a:t>
            </a:r>
          </a:p>
          <a:p>
            <a:pPr lvl="2"/>
            <a:r>
              <a:t>內文層級三</a:t>
            </a:r>
          </a:p>
          <a:p>
            <a:pPr lvl="3"/>
            <a:r>
              <a:t>內文層級四</a:t>
            </a:r>
          </a:p>
          <a:p>
            <a:pPr lvl="4"/>
            <a:r>
              <a:t>內文層級五</a:t>
            </a:r>
          </a:p>
        </p:txBody>
      </p:sp>
      <p:sp>
        <p:nvSpPr>
          <p:cNvPr id="31"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兩項物件">
    <p:spTree>
      <p:nvGrpSpPr>
        <p:cNvPr id="1" name=""/>
        <p:cNvGrpSpPr/>
        <p:nvPr/>
      </p:nvGrpSpPr>
      <p:grpSpPr>
        <a:xfrm>
          <a:off x="0" y="0"/>
          <a:ext cx="0" cy="0"/>
          <a:chOff x="0" y="0"/>
          <a:chExt cx="0" cy="0"/>
        </a:xfrm>
      </p:grpSpPr>
      <p:sp>
        <p:nvSpPr>
          <p:cNvPr id="38" name="大標題文字"/>
          <p:cNvSpPr txBox="1">
            <a:spLocks noGrp="1"/>
          </p:cNvSpPr>
          <p:nvPr>
            <p:ph type="title"/>
          </p:nvPr>
        </p:nvSpPr>
        <p:spPr>
          <a:prstGeom prst="rect">
            <a:avLst/>
          </a:prstGeom>
        </p:spPr>
        <p:txBody>
          <a:bodyPr/>
          <a:lstStyle/>
          <a:p>
            <a:r>
              <a:t>大標題文字</a:t>
            </a:r>
          </a:p>
        </p:txBody>
      </p:sp>
      <p:sp>
        <p:nvSpPr>
          <p:cNvPr id="39" name="內文層級一…"/>
          <p:cNvSpPr txBox="1">
            <a:spLocks noGrp="1"/>
          </p:cNvSpPr>
          <p:nvPr>
            <p:ph type="body" sz="half" idx="1"/>
          </p:nvPr>
        </p:nvSpPr>
        <p:spPr>
          <a:xfrm>
            <a:off x="457200" y="1600200"/>
            <a:ext cx="4038600" cy="4525963"/>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r>
              <a:t>內文層級一</a:t>
            </a:r>
          </a:p>
          <a:p>
            <a:pPr lvl="1"/>
            <a:r>
              <a:t>內文層級二</a:t>
            </a:r>
          </a:p>
          <a:p>
            <a:pPr lvl="2"/>
            <a:r>
              <a:t>內文層級三</a:t>
            </a:r>
          </a:p>
          <a:p>
            <a:pPr lvl="3"/>
            <a:r>
              <a:t>內文層級四</a:t>
            </a:r>
          </a:p>
          <a:p>
            <a:pPr lvl="4"/>
            <a:r>
              <a:t>內文層級五</a:t>
            </a:r>
          </a:p>
        </p:txBody>
      </p:sp>
      <p:sp>
        <p:nvSpPr>
          <p:cNvPr id="40"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比對">
    <p:spTree>
      <p:nvGrpSpPr>
        <p:cNvPr id="1" name=""/>
        <p:cNvGrpSpPr/>
        <p:nvPr/>
      </p:nvGrpSpPr>
      <p:grpSpPr>
        <a:xfrm>
          <a:off x="0" y="0"/>
          <a:ext cx="0" cy="0"/>
          <a:chOff x="0" y="0"/>
          <a:chExt cx="0" cy="0"/>
        </a:xfrm>
      </p:grpSpPr>
      <p:sp>
        <p:nvSpPr>
          <p:cNvPr id="47" name="大標題文字"/>
          <p:cNvSpPr txBox="1">
            <a:spLocks noGrp="1"/>
          </p:cNvSpPr>
          <p:nvPr>
            <p:ph type="title"/>
          </p:nvPr>
        </p:nvSpPr>
        <p:spPr>
          <a:prstGeom prst="rect">
            <a:avLst/>
          </a:prstGeom>
        </p:spPr>
        <p:txBody>
          <a:bodyPr/>
          <a:lstStyle/>
          <a:p>
            <a:r>
              <a:t>大標題文字</a:t>
            </a:r>
          </a:p>
        </p:txBody>
      </p:sp>
      <p:sp>
        <p:nvSpPr>
          <p:cNvPr id="48" name="內文層級一…"/>
          <p:cNvSpPr txBox="1">
            <a:spLocks noGrp="1"/>
          </p:cNvSpPr>
          <p:nvPr>
            <p:ph type="body" sz="quarter" idx="1"/>
          </p:nvPr>
        </p:nvSpPr>
        <p:spPr>
          <a:xfrm>
            <a:off x="457200" y="1535112"/>
            <a:ext cx="4040188" cy="639763"/>
          </a:xfrm>
          <a:prstGeom prst="rect">
            <a:avLst/>
          </a:prstGeom>
        </p:spPr>
        <p:txBody>
          <a:bodyPr anchor="b"/>
          <a:lstStyle>
            <a:lvl1pPr marL="0" indent="0">
              <a:spcBef>
                <a:spcPts val="500"/>
              </a:spcBef>
              <a:buSzTx/>
              <a:buFontTx/>
              <a:buNone/>
              <a:defRPr sz="2400" b="1"/>
            </a:lvl1pPr>
            <a:lvl2pPr marL="0" indent="457200">
              <a:spcBef>
                <a:spcPts val="500"/>
              </a:spcBef>
              <a:buSzTx/>
              <a:buFontTx/>
              <a:buNone/>
              <a:defRPr sz="2400" b="1"/>
            </a:lvl2pPr>
            <a:lvl3pPr marL="0" indent="914400">
              <a:spcBef>
                <a:spcPts val="500"/>
              </a:spcBef>
              <a:buSzTx/>
              <a:buFontTx/>
              <a:buNone/>
              <a:defRPr sz="2400" b="1"/>
            </a:lvl3pPr>
            <a:lvl4pPr marL="0" indent="1371600">
              <a:spcBef>
                <a:spcPts val="500"/>
              </a:spcBef>
              <a:buSzTx/>
              <a:buFontTx/>
              <a:buNone/>
              <a:defRPr sz="2400" b="1"/>
            </a:lvl4pPr>
            <a:lvl5pPr marL="0" indent="1828800">
              <a:spcBef>
                <a:spcPts val="500"/>
              </a:spcBef>
              <a:buSzTx/>
              <a:buFontTx/>
              <a:buNone/>
              <a:defRPr sz="2400" b="1"/>
            </a:lvl5pPr>
          </a:lstStyle>
          <a:p>
            <a:r>
              <a:t>內文層級一</a:t>
            </a:r>
          </a:p>
          <a:p>
            <a:pPr lvl="1"/>
            <a:r>
              <a:t>內文層級二</a:t>
            </a:r>
          </a:p>
          <a:p>
            <a:pPr lvl="2"/>
            <a:r>
              <a:t>內文層級三</a:t>
            </a:r>
          </a:p>
          <a:p>
            <a:pPr lvl="3"/>
            <a:r>
              <a:t>內文層級四</a:t>
            </a:r>
          </a:p>
          <a:p>
            <a:pPr lvl="4"/>
            <a:r>
              <a:t>內文層級五</a:t>
            </a:r>
          </a:p>
        </p:txBody>
      </p:sp>
      <p:sp>
        <p:nvSpPr>
          <p:cNvPr id="49" name="文字版面配置區 4"/>
          <p:cNvSpPr>
            <a:spLocks noGrp="1"/>
          </p:cNvSpPr>
          <p:nvPr>
            <p:ph type="body" sz="quarter" idx="13"/>
          </p:nvPr>
        </p:nvSpPr>
        <p:spPr>
          <a:xfrm>
            <a:off x="4645025" y="1535112"/>
            <a:ext cx="4041775" cy="639763"/>
          </a:xfrm>
          <a:prstGeom prst="rect">
            <a:avLst/>
          </a:prstGeom>
        </p:spPr>
        <p:txBody>
          <a:bodyPr anchor="b"/>
          <a:lstStyle/>
          <a:p>
            <a:pPr marL="0" indent="0">
              <a:spcBef>
                <a:spcPts val="500"/>
              </a:spcBef>
              <a:buSzTx/>
              <a:buFontTx/>
              <a:buNone/>
              <a:defRPr sz="2400" b="1"/>
            </a:pPr>
            <a:endParaRPr/>
          </a:p>
        </p:txBody>
      </p:sp>
      <p:sp>
        <p:nvSpPr>
          <p:cNvPr id="50"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只有標題">
    <p:spTree>
      <p:nvGrpSpPr>
        <p:cNvPr id="1" name=""/>
        <p:cNvGrpSpPr/>
        <p:nvPr/>
      </p:nvGrpSpPr>
      <p:grpSpPr>
        <a:xfrm>
          <a:off x="0" y="0"/>
          <a:ext cx="0" cy="0"/>
          <a:chOff x="0" y="0"/>
          <a:chExt cx="0" cy="0"/>
        </a:xfrm>
      </p:grpSpPr>
      <p:sp>
        <p:nvSpPr>
          <p:cNvPr id="57" name="大標題文字"/>
          <p:cNvSpPr txBox="1">
            <a:spLocks noGrp="1"/>
          </p:cNvSpPr>
          <p:nvPr>
            <p:ph type="title"/>
          </p:nvPr>
        </p:nvSpPr>
        <p:spPr>
          <a:prstGeom prst="rect">
            <a:avLst/>
          </a:prstGeom>
        </p:spPr>
        <p:txBody>
          <a:bodyPr/>
          <a:lstStyle/>
          <a:p>
            <a:r>
              <a:t>大標題文字</a:t>
            </a:r>
          </a:p>
        </p:txBody>
      </p:sp>
      <p:sp>
        <p:nvSpPr>
          <p:cNvPr id="58"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65"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含標題的內容">
    <p:spTree>
      <p:nvGrpSpPr>
        <p:cNvPr id="1" name=""/>
        <p:cNvGrpSpPr/>
        <p:nvPr/>
      </p:nvGrpSpPr>
      <p:grpSpPr>
        <a:xfrm>
          <a:off x="0" y="0"/>
          <a:ext cx="0" cy="0"/>
          <a:chOff x="0" y="0"/>
          <a:chExt cx="0" cy="0"/>
        </a:xfrm>
      </p:grpSpPr>
      <p:sp>
        <p:nvSpPr>
          <p:cNvPr id="72" name="大標題文字"/>
          <p:cNvSpPr txBox="1">
            <a:spLocks noGrp="1"/>
          </p:cNvSpPr>
          <p:nvPr>
            <p:ph type="title"/>
          </p:nvPr>
        </p:nvSpPr>
        <p:spPr>
          <a:xfrm>
            <a:off x="457200" y="273050"/>
            <a:ext cx="3008314" cy="1162050"/>
          </a:xfrm>
          <a:prstGeom prst="rect">
            <a:avLst/>
          </a:prstGeom>
        </p:spPr>
        <p:txBody>
          <a:bodyPr anchor="b"/>
          <a:lstStyle>
            <a:lvl1pPr algn="l">
              <a:defRPr sz="2000" b="1"/>
            </a:lvl1pPr>
          </a:lstStyle>
          <a:p>
            <a:r>
              <a:t>大標題文字</a:t>
            </a:r>
          </a:p>
        </p:txBody>
      </p:sp>
      <p:sp>
        <p:nvSpPr>
          <p:cNvPr id="73" name="內文層級一…"/>
          <p:cNvSpPr txBox="1">
            <a:spLocks noGrp="1"/>
          </p:cNvSpPr>
          <p:nvPr>
            <p:ph type="body" idx="1"/>
          </p:nvPr>
        </p:nvSpPr>
        <p:spPr>
          <a:xfrm>
            <a:off x="3575050" y="273050"/>
            <a:ext cx="5111750" cy="5853113"/>
          </a:xfrm>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74" name="文字版面配置區 3"/>
          <p:cNvSpPr>
            <a:spLocks noGrp="1"/>
          </p:cNvSpPr>
          <p:nvPr>
            <p:ph type="body" sz="half" idx="13"/>
          </p:nvPr>
        </p:nvSpPr>
        <p:spPr>
          <a:xfrm>
            <a:off x="457199" y="1435100"/>
            <a:ext cx="3008315" cy="4691063"/>
          </a:xfrm>
          <a:prstGeom prst="rect">
            <a:avLst/>
          </a:prstGeom>
        </p:spPr>
        <p:txBody>
          <a:bodyPr/>
          <a:lstStyle/>
          <a:p>
            <a:pPr marL="0" indent="0">
              <a:spcBef>
                <a:spcPts val="300"/>
              </a:spcBef>
              <a:buSzTx/>
              <a:buFontTx/>
              <a:buNone/>
              <a:defRPr sz="1400"/>
            </a:pPr>
            <a:endParaRPr/>
          </a:p>
        </p:txBody>
      </p:sp>
      <p:sp>
        <p:nvSpPr>
          <p:cNvPr id="75"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含標題的圖片">
    <p:spTree>
      <p:nvGrpSpPr>
        <p:cNvPr id="1" name=""/>
        <p:cNvGrpSpPr/>
        <p:nvPr/>
      </p:nvGrpSpPr>
      <p:grpSpPr>
        <a:xfrm>
          <a:off x="0" y="0"/>
          <a:ext cx="0" cy="0"/>
          <a:chOff x="0" y="0"/>
          <a:chExt cx="0" cy="0"/>
        </a:xfrm>
      </p:grpSpPr>
      <p:sp>
        <p:nvSpPr>
          <p:cNvPr id="82" name="大標題文字"/>
          <p:cNvSpPr txBox="1">
            <a:spLocks noGrp="1"/>
          </p:cNvSpPr>
          <p:nvPr>
            <p:ph type="title"/>
          </p:nvPr>
        </p:nvSpPr>
        <p:spPr>
          <a:xfrm>
            <a:off x="1792288" y="4800600"/>
            <a:ext cx="5486401" cy="566738"/>
          </a:xfrm>
          <a:prstGeom prst="rect">
            <a:avLst/>
          </a:prstGeom>
        </p:spPr>
        <p:txBody>
          <a:bodyPr anchor="b"/>
          <a:lstStyle>
            <a:lvl1pPr algn="l">
              <a:defRPr sz="2000" b="1"/>
            </a:lvl1pPr>
          </a:lstStyle>
          <a:p>
            <a:r>
              <a:t>大標題文字</a:t>
            </a:r>
          </a:p>
        </p:txBody>
      </p:sp>
      <p:sp>
        <p:nvSpPr>
          <p:cNvPr id="83" name="圖片版面配置區 2"/>
          <p:cNvSpPr>
            <a:spLocks noGrp="1"/>
          </p:cNvSpPr>
          <p:nvPr>
            <p:ph type="pic" sz="half" idx="13"/>
          </p:nvPr>
        </p:nvSpPr>
        <p:spPr>
          <a:xfrm>
            <a:off x="1792288" y="612775"/>
            <a:ext cx="5486401" cy="4114800"/>
          </a:xfrm>
          <a:prstGeom prst="rect">
            <a:avLst/>
          </a:prstGeom>
        </p:spPr>
        <p:txBody>
          <a:bodyPr lIns="91439" rIns="91439">
            <a:noAutofit/>
          </a:bodyPr>
          <a:lstStyle/>
          <a:p>
            <a:endParaRPr/>
          </a:p>
        </p:txBody>
      </p:sp>
      <p:sp>
        <p:nvSpPr>
          <p:cNvPr id="84" name="內文層級一…"/>
          <p:cNvSpPr txBox="1">
            <a:spLocks noGrp="1"/>
          </p:cNvSpPr>
          <p:nvPr>
            <p:ph type="body" sz="quarter" idx="1"/>
          </p:nvPr>
        </p:nvSpPr>
        <p:spPr>
          <a:xfrm>
            <a:off x="1792288" y="5367337"/>
            <a:ext cx="5486401" cy="804863"/>
          </a:xfrm>
          <a:prstGeom prst="rect">
            <a:avLst/>
          </a:prstGeom>
        </p:spPr>
        <p:txBody>
          <a:bodyPr/>
          <a:lstStyle>
            <a:lvl1pPr marL="0" indent="0">
              <a:spcBef>
                <a:spcPts val="300"/>
              </a:spcBef>
              <a:buSzTx/>
              <a:buFontTx/>
              <a:buNone/>
              <a:defRPr sz="1400"/>
            </a:lvl1pPr>
            <a:lvl2pPr marL="0" indent="457200">
              <a:spcBef>
                <a:spcPts val="300"/>
              </a:spcBef>
              <a:buSzTx/>
              <a:buFontTx/>
              <a:buNone/>
              <a:defRPr sz="1400"/>
            </a:lvl2pPr>
            <a:lvl3pPr marL="0" indent="914400">
              <a:spcBef>
                <a:spcPts val="300"/>
              </a:spcBef>
              <a:buSzTx/>
              <a:buFontTx/>
              <a:buNone/>
              <a:defRPr sz="1400"/>
            </a:lvl3pPr>
            <a:lvl4pPr marL="0" indent="1371600">
              <a:spcBef>
                <a:spcPts val="300"/>
              </a:spcBef>
              <a:buSzTx/>
              <a:buFontTx/>
              <a:buNone/>
              <a:defRPr sz="1400"/>
            </a:lvl4pPr>
            <a:lvl5pPr marL="0" indent="1828800">
              <a:spcBef>
                <a:spcPts val="300"/>
              </a:spcBef>
              <a:buSzTx/>
              <a:buFontTx/>
              <a:buNone/>
              <a:defRPr sz="1400"/>
            </a:lvl5pPr>
          </a:lstStyle>
          <a:p>
            <a:r>
              <a:t>內文層級一</a:t>
            </a:r>
          </a:p>
          <a:p>
            <a:pPr lvl="1"/>
            <a:r>
              <a:t>內文層級二</a:t>
            </a:r>
          </a:p>
          <a:p>
            <a:pPr lvl="2"/>
            <a:r>
              <a:t>內文層級三</a:t>
            </a:r>
          </a:p>
          <a:p>
            <a:pPr lvl="3"/>
            <a:r>
              <a:t>內文層級四</a:t>
            </a:r>
          </a:p>
          <a:p>
            <a:pPr lvl="4"/>
            <a:r>
              <a:t>內文層級五</a:t>
            </a:r>
          </a:p>
        </p:txBody>
      </p:sp>
      <p:sp>
        <p:nvSpPr>
          <p:cNvPr id="85"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大標題文字"/>
          <p:cNvSpPr txBox="1">
            <a:spLocks noGrp="1"/>
          </p:cNvSpPr>
          <p:nvPr>
            <p:ph type="title"/>
          </p:nvPr>
        </p:nvSpPr>
        <p:spPr>
          <a:xfrm>
            <a:off x="457200" y="274638"/>
            <a:ext cx="8229600" cy="1143001"/>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normAutofit/>
          </a:bodyPr>
          <a:lstStyle/>
          <a:p>
            <a:r>
              <a:t>大標題文字</a:t>
            </a:r>
          </a:p>
        </p:txBody>
      </p:sp>
      <p:sp>
        <p:nvSpPr>
          <p:cNvPr id="3" name="內文層級一…"/>
          <p:cNvSpPr txBox="1">
            <a:spLocks noGrp="1"/>
          </p:cNvSpPr>
          <p:nvPr>
            <p:ph type="body" idx="1"/>
          </p:nvPr>
        </p:nvSpPr>
        <p:spPr>
          <a:xfrm>
            <a:off x="457200" y="1600200"/>
            <a:ext cx="8229600" cy="4525963"/>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r>
              <a:t>內文層級一</a:t>
            </a:r>
          </a:p>
          <a:p>
            <a:pPr lvl="1"/>
            <a:r>
              <a:t>內文層級二</a:t>
            </a:r>
          </a:p>
          <a:p>
            <a:pPr lvl="2"/>
            <a:r>
              <a:t>內文層級三</a:t>
            </a:r>
          </a:p>
          <a:p>
            <a:pPr lvl="3"/>
            <a:r>
              <a:t>內文層級四</a:t>
            </a:r>
          </a:p>
          <a:p>
            <a:pPr lvl="4"/>
            <a:r>
              <a:t>內文層級五</a:t>
            </a:r>
          </a:p>
        </p:txBody>
      </p:sp>
      <p:sp>
        <p:nvSpPr>
          <p:cNvPr id="4" name="幻燈片編號"/>
          <p:cNvSpPr txBox="1">
            <a:spLocks noGrp="1"/>
          </p:cNvSpPr>
          <p:nvPr>
            <p:ph type="sldNum" sz="quarter" idx="2"/>
          </p:nvPr>
        </p:nvSpPr>
        <p:spPr>
          <a:xfrm>
            <a:off x="8422818" y="6404292"/>
            <a:ext cx="263983"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5pPr>
      <a:lvl6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6pPr>
      <a:lvl7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7pPr>
      <a:lvl8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8pPr>
      <a:lvl9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9pPr>
    </p:titleStyle>
    <p:bodyStyle>
      <a:lvl1pPr marL="342900" marR="0" indent="-34290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1pPr>
      <a:lvl2pPr marL="783771" marR="0" indent="-326571"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2pPr>
      <a:lvl3pPr marL="1219200" marR="0" indent="-30480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3pPr>
      <a:lvl4pPr marL="17373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4pPr>
      <a:lvl5pPr marL="21945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5pPr>
      <a:lvl6pPr marL="26517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1089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661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233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 y="0"/>
            <a:ext cx="9171757" cy="6858000"/>
          </a:xfrm>
          <a:prstGeom prst="rect">
            <a:avLst/>
          </a:prstGeom>
        </p:spPr>
      </p:pic>
      <p:grpSp>
        <p:nvGrpSpPr>
          <p:cNvPr id="115" name="矩形 2"/>
          <p:cNvGrpSpPr/>
          <p:nvPr/>
        </p:nvGrpSpPr>
        <p:grpSpPr>
          <a:xfrm>
            <a:off x="-6391" y="431950"/>
            <a:ext cx="9178147" cy="1654096"/>
            <a:chOff x="-1" y="-3849187"/>
            <a:chExt cx="9178146" cy="1654095"/>
          </a:xfrm>
        </p:grpSpPr>
        <p:sp>
          <p:nvSpPr>
            <p:cNvPr id="113" name="矩形"/>
            <p:cNvSpPr/>
            <p:nvPr/>
          </p:nvSpPr>
          <p:spPr>
            <a:xfrm>
              <a:off x="-1" y="-3849187"/>
              <a:ext cx="9178146" cy="1654095"/>
            </a:xfrm>
            <a:prstGeom prst="rect">
              <a:avLst/>
            </a:prstGeom>
            <a:solidFill>
              <a:srgbClr val="4F6228">
                <a:alpha val="69804"/>
              </a:srgbClr>
            </a:solidFill>
            <a:ln w="12700" cap="flat">
              <a:noFill/>
              <a:miter lim="400000"/>
            </a:ln>
            <a:effectLst/>
          </p:spPr>
          <p:txBody>
            <a:bodyPr wrap="square" lIns="45719" tIns="45719" rIns="45719" bIns="45719" numCol="1" anchor="ctr">
              <a:noAutofit/>
            </a:bodyPr>
            <a:lstStyle/>
            <a:p>
              <a:pPr algn="r">
                <a:defRPr sz="2400">
                  <a:solidFill>
                    <a:srgbClr val="FFFFFF"/>
                  </a:solidFill>
                  <a:latin typeface="微軟正黑體"/>
                  <a:ea typeface="微軟正黑體"/>
                  <a:cs typeface="微軟正黑體"/>
                  <a:sym typeface="微軟正黑體"/>
                </a:defRPr>
              </a:pPr>
              <a:endParaRPr/>
            </a:p>
          </p:txBody>
        </p:sp>
        <p:sp>
          <p:nvSpPr>
            <p:cNvPr id="114" name="吉林省-RTC专案说明参考资料…"/>
            <p:cNvSpPr txBox="1"/>
            <p:nvPr/>
          </p:nvSpPr>
          <p:spPr>
            <a:xfrm>
              <a:off x="-1" y="-3683859"/>
              <a:ext cx="9178146" cy="13234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3200" b="1">
                  <a:solidFill>
                    <a:srgbClr val="FFFFFF"/>
                  </a:solidFill>
                  <a:latin typeface="微軟正黑體"/>
                  <a:ea typeface="微軟正黑體"/>
                  <a:cs typeface="微軟正黑體"/>
                  <a:sym typeface="微軟正黑體"/>
                </a:defRPr>
              </a:pPr>
              <a:r>
                <a:rPr lang="zh-TW" altLang="en-US" dirty="0" smtClean="0"/>
                <a:t>雲南省</a:t>
              </a:r>
              <a:r>
                <a:rPr dirty="0" smtClean="0"/>
                <a:t>-RTC</a:t>
              </a:r>
              <a:r>
                <a:rPr lang="zh-TW" altLang="en-US" dirty="0" smtClean="0"/>
                <a:t>重點案例</a:t>
              </a:r>
              <a:r>
                <a:rPr dirty="0" err="1" smtClean="0"/>
                <a:t>說明參考資料</a:t>
              </a:r>
              <a:endParaRPr dirty="0"/>
            </a:p>
            <a:p>
              <a:pPr algn="r">
                <a:defRPr sz="2400">
                  <a:solidFill>
                    <a:srgbClr val="FFFFFF"/>
                  </a:solidFill>
                  <a:latin typeface="微軟正黑體"/>
                  <a:ea typeface="微軟正黑體"/>
                  <a:cs typeface="微軟正黑體"/>
                  <a:sym typeface="微軟正黑體"/>
                </a:defRPr>
              </a:pPr>
              <a:endParaRPr dirty="0"/>
            </a:p>
            <a:p>
              <a:pPr algn="r">
                <a:defRPr sz="2400">
                  <a:solidFill>
                    <a:srgbClr val="FFFFFF"/>
                  </a:solidFill>
                  <a:latin typeface="微軟正黑體"/>
                  <a:ea typeface="微軟正黑體"/>
                  <a:cs typeface="微軟正黑體"/>
                  <a:sym typeface="微軟正黑體"/>
                </a:defRPr>
              </a:pPr>
              <a:r>
                <a:rPr dirty="0" err="1"/>
                <a:t>播打日期</a:t>
              </a:r>
              <a:r>
                <a:rPr dirty="0"/>
                <a:t> :</a:t>
              </a:r>
              <a:r>
                <a:rPr dirty="0" smtClean="0"/>
                <a:t>201</a:t>
              </a:r>
              <a:r>
                <a:rPr lang="en-US" dirty="0" smtClean="0"/>
                <a:t>8</a:t>
              </a:r>
              <a:r>
                <a:rPr dirty="0" smtClean="0"/>
                <a:t>/</a:t>
              </a:r>
              <a:r>
                <a:rPr lang="en-US" dirty="0" smtClean="0"/>
                <a:t>01</a:t>
              </a:r>
              <a:r>
                <a:rPr dirty="0" smtClean="0"/>
                <a:t>/</a:t>
              </a:r>
              <a:r>
                <a:rPr lang="en-US" dirty="0" smtClean="0"/>
                <a:t>08</a:t>
              </a:r>
              <a:endParaRPr dirty="0"/>
            </a:p>
          </p:txBody>
        </p:sp>
      </p:grpSp>
      <p:sp>
        <p:nvSpPr>
          <p:cNvPr id="116" name="矩形 1"/>
          <p:cNvSpPr txBox="1"/>
          <p:nvPr/>
        </p:nvSpPr>
        <p:spPr>
          <a:xfrm>
            <a:off x="296585" y="653786"/>
            <a:ext cx="92396" cy="830997"/>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4800">
                <a:solidFill>
                  <a:srgbClr val="FFFFFF"/>
                </a:solidFill>
              </a:defRPr>
            </a:lvl1pPr>
          </a:lstStyle>
          <a:p>
            <a:endParaRPr dirty="0"/>
          </a:p>
        </p:txBody>
      </p:sp>
    </p:spTree>
    <p:extLst>
      <p:ext uri="{BB962C8B-B14F-4D97-AF65-F5344CB8AC3E}">
        <p14:creationId xmlns:p14="http://schemas.microsoft.com/office/powerpoint/2010/main" val="2373791487"/>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矩形 5"/>
          <p:cNvSpPr txBox="1"/>
          <p:nvPr/>
        </p:nvSpPr>
        <p:spPr>
          <a:xfrm>
            <a:off x="318705" y="184282"/>
            <a:ext cx="4508060" cy="662937"/>
          </a:xfrm>
          <a:prstGeom prst="rect">
            <a:avLst/>
          </a:prstGeom>
          <a:ln w="12700">
            <a:miter lim="400000"/>
          </a:ln>
          <a:extLst>
            <a:ext uri="{C572A759-6A51-4108-AA02-DFA0A04FC94B}">
              <ma14:wrappingTextBoxFlag xmlns="" xmlns:ma14="http://schemas.microsoft.com/office/mac/drawingml/2011/main" val="1"/>
            </a:ext>
          </a:extLst>
        </p:spPr>
        <p:txBody>
          <a:bodyPr wrap="none" lIns="45718" tIns="45718" rIns="45718" bIns="45718">
            <a:spAutoFit/>
          </a:bodyPr>
          <a:lstStyle>
            <a:lvl1pPr>
              <a:defRPr sz="3200" b="1">
                <a:solidFill>
                  <a:srgbClr val="FFFFFF"/>
                </a:solidFill>
                <a:latin typeface="微軟正黑體"/>
                <a:ea typeface="微軟正黑體"/>
                <a:cs typeface="微軟正黑體"/>
                <a:sym typeface="微軟正黑體"/>
              </a:defRPr>
            </a:lvl1pPr>
          </a:lstStyle>
          <a:p>
            <a:r>
              <a:t>11-3. XX市官員惡報實例</a:t>
            </a:r>
          </a:p>
        </p:txBody>
      </p:sp>
      <p:grpSp>
        <p:nvGrpSpPr>
          <p:cNvPr id="233" name="矩形 3"/>
          <p:cNvGrpSpPr/>
          <p:nvPr/>
        </p:nvGrpSpPr>
        <p:grpSpPr>
          <a:xfrm>
            <a:off x="6695" y="6103"/>
            <a:ext cx="9130610" cy="836723"/>
            <a:chOff x="-1" y="0"/>
            <a:chExt cx="9130608" cy="836722"/>
          </a:xfrm>
        </p:grpSpPr>
        <p:sp>
          <p:nvSpPr>
            <p:cNvPr id="231" name="矩形"/>
            <p:cNvSpPr/>
            <p:nvPr/>
          </p:nvSpPr>
          <p:spPr>
            <a:xfrm>
              <a:off x="-1" y="0"/>
              <a:ext cx="9130608" cy="836722"/>
            </a:xfrm>
            <a:prstGeom prst="rect">
              <a:avLst/>
            </a:prstGeom>
            <a:solidFill>
              <a:srgbClr val="942192"/>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232" name="9-3. 株洲市官員惡報實例"/>
            <p:cNvSpPr txBox="1"/>
            <p:nvPr/>
          </p:nvSpPr>
          <p:spPr>
            <a:xfrm>
              <a:off x="-1" y="125971"/>
              <a:ext cx="9130608"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defRPr sz="3200" b="1">
                  <a:solidFill>
                    <a:srgbClr val="FFFFFF"/>
                  </a:solidFill>
                  <a:latin typeface="微軟正黑體"/>
                  <a:ea typeface="微軟正黑體"/>
                  <a:cs typeface="微軟正黑體"/>
                  <a:sym typeface="微軟正黑體"/>
                </a:defRPr>
              </a:pPr>
              <a:r>
                <a:rPr lang="en-US" dirty="0" smtClean="0"/>
                <a:t> 7-3</a:t>
              </a:r>
              <a:r>
                <a:rPr dirty="0" smtClean="0"/>
                <a:t>. </a:t>
              </a:r>
              <a:r>
                <a:rPr lang="zh-TW" altLang="en-US" dirty="0"/>
                <a:t>雲南省</a:t>
              </a:r>
              <a:endParaRPr dirty="0"/>
            </a:p>
          </p:txBody>
        </p:sp>
      </p:grpSp>
      <p:sp>
        <p:nvSpPr>
          <p:cNvPr id="234" name="矩形"/>
          <p:cNvSpPr/>
          <p:nvPr/>
        </p:nvSpPr>
        <p:spPr>
          <a:xfrm>
            <a:off x="7088088" y="100428"/>
            <a:ext cx="1882805" cy="648079"/>
          </a:xfrm>
          <a:prstGeom prst="rect">
            <a:avLst/>
          </a:prstGeom>
          <a:solidFill>
            <a:srgbClr val="FFFFFF"/>
          </a:solidFill>
          <a:ln w="28575">
            <a:solidFill>
              <a:srgbClr val="942192"/>
            </a:solidFill>
          </a:ln>
        </p:spPr>
        <p:txBody>
          <a:bodyPr lIns="45719" rIns="45719" anchor="ctr"/>
          <a:lstStyle/>
          <a:p>
            <a:pPr algn="ctr">
              <a:defRPr sz="4000" b="1">
                <a:solidFill>
                  <a:srgbClr val="984807"/>
                </a:solidFill>
                <a:latin typeface="微軟正黑體"/>
                <a:ea typeface="微軟正黑體"/>
                <a:cs typeface="微軟正黑體"/>
                <a:sym typeface="微軟正黑體"/>
              </a:defRPr>
            </a:pPr>
            <a:endParaRPr/>
          </a:p>
        </p:txBody>
      </p:sp>
      <p:sp>
        <p:nvSpPr>
          <p:cNvPr id="235" name="案情1"/>
          <p:cNvSpPr txBox="1"/>
          <p:nvPr/>
        </p:nvSpPr>
        <p:spPr>
          <a:xfrm>
            <a:off x="7088088" y="70521"/>
            <a:ext cx="1882805" cy="707882"/>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p>
            <a:pPr algn="ctr">
              <a:defRPr sz="4000" b="1">
                <a:solidFill>
                  <a:srgbClr val="942192"/>
                </a:solidFill>
                <a:latin typeface="微軟正黑體"/>
                <a:ea typeface="微軟正黑體"/>
                <a:cs typeface="微軟正黑體"/>
                <a:sym typeface="微軟正黑體"/>
              </a:defRPr>
            </a:pPr>
            <a:r>
              <a:rPr dirty="0" smtClean="0"/>
              <a:t>善報</a:t>
            </a:r>
            <a:r>
              <a:rPr lang="en-US" dirty="0"/>
              <a:t>1</a:t>
            </a:r>
            <a:endParaRPr dirty="0"/>
          </a:p>
        </p:txBody>
      </p:sp>
      <p:sp>
        <p:nvSpPr>
          <p:cNvPr id="9" name="Rectangle 8"/>
          <p:cNvSpPr/>
          <p:nvPr/>
        </p:nvSpPr>
        <p:spPr>
          <a:xfrm>
            <a:off x="1" y="917912"/>
            <a:ext cx="9137304" cy="594008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dirty="0" smtClean="0">
                <a:solidFill>
                  <a:srgbClr val="0000FF"/>
                </a:solidFill>
                <a:latin typeface="微軟正黑體" panose="020B0604030504040204" pitchFamily="34" charset="-120"/>
                <a:ea typeface="微軟正黑體" panose="020B0604030504040204" pitchFamily="34" charset="-120"/>
                <a:cs typeface="Heiti TC Light"/>
              </a:rPr>
              <a:t>相信大法好得福報</a:t>
            </a:r>
            <a:r>
              <a:rPr lang="en-US" altLang="zh-TW" sz="2000" b="1" dirty="0" smtClean="0">
                <a:solidFill>
                  <a:srgbClr val="0000FF"/>
                </a:solidFill>
                <a:latin typeface="微軟正黑體" panose="020B0604030504040204" pitchFamily="34" charset="-120"/>
                <a:ea typeface="微軟正黑體" panose="020B0604030504040204" pitchFamily="34" charset="-120"/>
                <a:cs typeface="Heiti TC Light"/>
              </a:rPr>
              <a:t> </a:t>
            </a:r>
            <a:r>
              <a:rPr lang="en-US" altLang="zh-TW" sz="2000" dirty="0" smtClean="0">
                <a:solidFill>
                  <a:schemeClr val="tx1"/>
                </a:solidFill>
                <a:latin typeface="微軟正黑體" panose="020B0604030504040204" pitchFamily="34" charset="-120"/>
                <a:ea typeface="微軟正黑體" panose="020B0604030504040204" pitchFamily="34" charset="-120"/>
                <a:cs typeface="Heiti TC Light"/>
              </a:rPr>
              <a:t>【</a:t>
            </a:r>
            <a:r>
              <a:rPr lang="zh-TW" altLang="en-US" sz="2000" dirty="0" smtClean="0">
                <a:solidFill>
                  <a:schemeClr val="tx1"/>
                </a:solidFill>
                <a:latin typeface="微軟正黑體" panose="020B0604030504040204" pitchFamily="34" charset="-120"/>
                <a:ea typeface="微軟正黑體" panose="020B0604030504040204" pitchFamily="34" charset="-120"/>
                <a:cs typeface="Heiti TC Light"/>
              </a:rPr>
              <a:t>明慧網</a:t>
            </a:r>
            <a:r>
              <a:rPr lang="en-US" altLang="zh-TW" sz="2000" dirty="0" smtClean="0">
                <a:solidFill>
                  <a:schemeClr val="tx1"/>
                </a:solidFill>
                <a:latin typeface="微軟正黑體" panose="020B0604030504040204" pitchFamily="34" charset="-120"/>
                <a:ea typeface="微軟正黑體" panose="020B0604030504040204" pitchFamily="34" charset="-120"/>
                <a:cs typeface="Heiti TC Light"/>
              </a:rPr>
              <a:t>2017</a:t>
            </a:r>
            <a:r>
              <a:rPr lang="zh-TW" altLang="en-US" sz="2000" dirty="0" smtClean="0">
                <a:solidFill>
                  <a:schemeClr val="tx1"/>
                </a:solidFill>
                <a:latin typeface="微軟正黑體" panose="020B0604030504040204" pitchFamily="34" charset="-120"/>
                <a:ea typeface="微軟正黑體" panose="020B0604030504040204" pitchFamily="34" charset="-120"/>
                <a:cs typeface="Heiti TC Light"/>
              </a:rPr>
              <a:t>年</a:t>
            </a:r>
            <a:r>
              <a:rPr lang="zh-TW" altLang="zh-TW" sz="2000" dirty="0" smtClean="0">
                <a:solidFill>
                  <a:schemeClr val="tx1"/>
                </a:solidFill>
                <a:latin typeface="微軟正黑體" panose="020B0604030504040204" pitchFamily="34" charset="-120"/>
                <a:ea typeface="微軟正黑體" panose="020B0604030504040204" pitchFamily="34" charset="-120"/>
                <a:cs typeface="Heiti TC Light"/>
              </a:rPr>
              <a:t>3</a:t>
            </a:r>
            <a:r>
              <a:rPr lang="zh-TW" altLang="en-US" sz="2000" dirty="0" smtClean="0">
                <a:solidFill>
                  <a:schemeClr val="tx1"/>
                </a:solidFill>
                <a:latin typeface="微軟正黑體" panose="020B0604030504040204" pitchFamily="34" charset="-120"/>
                <a:ea typeface="微軟正黑體" panose="020B0604030504040204" pitchFamily="34" charset="-120"/>
                <a:cs typeface="Heiti TC Light"/>
              </a:rPr>
              <a:t>月</a:t>
            </a:r>
            <a:r>
              <a:rPr lang="zh-TW" altLang="zh-TW" sz="2000" dirty="0" smtClean="0">
                <a:solidFill>
                  <a:schemeClr val="tx1"/>
                </a:solidFill>
                <a:latin typeface="微軟正黑體" panose="020B0604030504040204" pitchFamily="34" charset="-120"/>
                <a:ea typeface="微軟正黑體" panose="020B0604030504040204" pitchFamily="34" charset="-120"/>
                <a:cs typeface="Heiti TC Light"/>
              </a:rPr>
              <a:t>2</a:t>
            </a:r>
            <a:r>
              <a:rPr lang="en-US" altLang="zh-TW" sz="2000" dirty="0" smtClean="0">
                <a:solidFill>
                  <a:schemeClr val="tx1"/>
                </a:solidFill>
                <a:latin typeface="微軟正黑體" panose="020B0604030504040204" pitchFamily="34" charset="-120"/>
                <a:ea typeface="微軟正黑體" panose="020B0604030504040204" pitchFamily="34" charset="-120"/>
                <a:cs typeface="Heiti TC Light"/>
              </a:rPr>
              <a:t>7</a:t>
            </a:r>
            <a:r>
              <a:rPr lang="zh-TW" altLang="en-US" sz="2000" dirty="0" smtClean="0">
                <a:solidFill>
                  <a:schemeClr val="tx1"/>
                </a:solidFill>
                <a:latin typeface="微軟正黑體" panose="020B0604030504040204" pitchFamily="34" charset="-120"/>
                <a:ea typeface="微軟正黑體" panose="020B0604030504040204" pitchFamily="34" charset="-120"/>
                <a:cs typeface="Heiti TC Light"/>
              </a:rPr>
              <a:t>日</a:t>
            </a:r>
            <a:r>
              <a:rPr lang="en-US" altLang="zh-TW" sz="2000" dirty="0" smtClean="0">
                <a:solidFill>
                  <a:schemeClr val="tx1"/>
                </a:solidFill>
                <a:latin typeface="微軟正黑體" panose="020B0604030504040204" pitchFamily="34" charset="-120"/>
                <a:ea typeface="微軟正黑體" panose="020B0604030504040204" pitchFamily="34" charset="-120"/>
                <a:cs typeface="Heiti TC Light"/>
              </a:rPr>
              <a:t>】</a:t>
            </a:r>
          </a:p>
          <a:p>
            <a:endParaRPr lang="en-US" altLang="zh-TW" sz="2000" dirty="0" smtClean="0">
              <a:solidFill>
                <a:srgbClr val="008000"/>
              </a:solidFill>
              <a:latin typeface="微軟正黑體" panose="020B0604030504040204" pitchFamily="34" charset="-120"/>
              <a:ea typeface="微軟正黑體" panose="020B0604030504040204" pitchFamily="34" charset="-120"/>
              <a:cs typeface="Heiti TC Light"/>
            </a:endParaRPr>
          </a:p>
          <a:p>
            <a:r>
              <a:rPr lang="zh-TW" altLang="en-US" sz="2000" dirty="0">
                <a:latin typeface="微軟正黑體" panose="020B0604030504040204" pitchFamily="34" charset="-120"/>
                <a:ea typeface="微軟正黑體" panose="020B0604030504040204" pitchFamily="34" charset="-120"/>
              </a:rPr>
              <a:t>同修</a:t>
            </a:r>
            <a:r>
              <a:rPr lang="en-US" altLang="zh-TW" sz="2000" dirty="0">
                <a:latin typeface="微軟正黑體" panose="020B0604030504040204" pitchFamily="34" charset="-120"/>
                <a:ea typeface="微軟正黑體" panose="020B0604030504040204" pitchFamily="34" charset="-120"/>
              </a:rPr>
              <a:t>A</a:t>
            </a:r>
            <a:r>
              <a:rPr lang="zh-TW" altLang="en-US" sz="2000" dirty="0">
                <a:latin typeface="微軟正黑體" panose="020B0604030504040204" pitchFamily="34" charset="-120"/>
                <a:ea typeface="微軟正黑體" panose="020B0604030504040204" pitchFamily="34" charset="-120"/>
              </a:rPr>
              <a:t>的兒子在雲南做生意，幾年前回家過年時做了三退（退出黨、</a:t>
            </a:r>
            <a:r>
              <a:rPr lang="zh-TW" altLang="en-US" sz="2000" dirty="0" smtClean="0">
                <a:latin typeface="微軟正黑體" panose="020B0604030504040204" pitchFamily="34" charset="-120"/>
                <a:ea typeface="微軟正黑體" panose="020B0604030504040204" pitchFamily="34" charset="-120"/>
              </a:rPr>
              <a:t>團、隊</a:t>
            </a:r>
            <a:r>
              <a:rPr lang="zh-TW" altLang="en-US" sz="2000" dirty="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又</a:t>
            </a:r>
            <a:r>
              <a:rPr lang="zh-TW" altLang="en-US" sz="2000" dirty="0" smtClean="0">
                <a:latin typeface="微軟正黑體" panose="020B0604030504040204" pitchFamily="34" charset="-120"/>
                <a:ea typeface="微軟正黑體" panose="020B0604030504040204" pitchFamily="34" charset="-120"/>
              </a:rPr>
              <a:t>送給</a:t>
            </a:r>
            <a:r>
              <a:rPr lang="zh-TW" altLang="en-US" sz="2000" dirty="0">
                <a:latin typeface="微軟正黑體" panose="020B0604030504040204" pitchFamily="34" charset="-120"/>
                <a:ea typeface="微軟正黑體" panose="020B0604030504040204" pitchFamily="34" charset="-120"/>
              </a:rPr>
              <a:t>他大法護身符，讓他戴在</a:t>
            </a:r>
            <a:r>
              <a:rPr lang="zh-TW" altLang="en-US" sz="2000" dirty="0" smtClean="0">
                <a:latin typeface="微軟正黑體" panose="020B0604030504040204" pitchFamily="34" charset="-120"/>
                <a:ea typeface="微軟正黑體" panose="020B0604030504040204" pitchFamily="34" charset="-120"/>
              </a:rPr>
              <a:t>身上、也很</a:t>
            </a:r>
            <a:r>
              <a:rPr lang="zh-TW" altLang="en-US" sz="2000" dirty="0">
                <a:latin typeface="微軟正黑體" panose="020B0604030504040204" pitchFamily="34" charset="-120"/>
                <a:ea typeface="微軟正黑體" panose="020B0604030504040204" pitchFamily="34" charset="-120"/>
              </a:rPr>
              <a:t>支持大法</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他</a:t>
            </a:r>
            <a:r>
              <a:rPr lang="zh-TW" altLang="en-US" sz="2000" dirty="0">
                <a:latin typeface="微軟正黑體" panose="020B0604030504040204" pitchFamily="34" charset="-120"/>
                <a:ea typeface="微軟正黑體" panose="020B0604030504040204" pitchFamily="34" charset="-120"/>
              </a:rPr>
              <a:t>還看過師父的</a:t>
            </a:r>
            <a:r>
              <a:rPr lang="en-US"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轉法輪</a:t>
            </a:r>
            <a:r>
              <a:rPr lang="en-US"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寶書，特別喜歡看真相資料，生意做的很順。</a:t>
            </a:r>
          </a:p>
          <a:p>
            <a:endParaRPr lang="zh-TW" altLang="en-US" sz="2000" dirty="0">
              <a:latin typeface="微軟正黑體" panose="020B0604030504040204" pitchFamily="34" charset="-120"/>
              <a:ea typeface="微軟正黑體" panose="020B0604030504040204" pitchFamily="34" charset="-120"/>
            </a:endParaRPr>
          </a:p>
          <a:p>
            <a:r>
              <a:rPr lang="zh-TW" altLang="en-US" sz="2000" dirty="0">
                <a:latin typeface="微軟正黑體" panose="020B0604030504040204" pitchFamily="34" charset="-120"/>
                <a:ea typeface="微軟正黑體" panose="020B0604030504040204" pitchFamily="34" charset="-120"/>
              </a:rPr>
              <a:t>今年他全家又回家過年</a:t>
            </a:r>
            <a:r>
              <a:rPr lang="zh-TW" altLang="en-US" sz="2000" dirty="0" smtClean="0">
                <a:latin typeface="微軟正黑體" panose="020B0604030504040204" pitchFamily="34" charset="-120"/>
                <a:ea typeface="微軟正黑體" panose="020B0604030504040204" pitchFamily="34" charset="-120"/>
              </a:rPr>
              <a:t>，給</a:t>
            </a:r>
            <a:r>
              <a:rPr lang="zh-TW" altLang="en-US" sz="2000" dirty="0">
                <a:latin typeface="微軟正黑體" panose="020B0604030504040204" pitchFamily="34" charset="-120"/>
                <a:ea typeface="微軟正黑體" panose="020B0604030504040204" pitchFamily="34" charset="-120"/>
              </a:rPr>
              <a:t>媽媽講了一件事。前兩年五月的一天下午七點多鐘，他開著</a:t>
            </a:r>
            <a:r>
              <a:rPr lang="zh-TW" altLang="en-US" sz="2000" dirty="0" smtClean="0">
                <a:latin typeface="微軟正黑體" panose="020B0604030504040204" pitchFamily="34" charset="-120"/>
                <a:ea typeface="微軟正黑體" panose="020B0604030504040204" pitchFamily="34" charset="-120"/>
              </a:rPr>
              <a:t>自己的小車帶著</a:t>
            </a:r>
            <a:r>
              <a:rPr lang="en-US" altLang="zh-TW" sz="2000" dirty="0" smtClean="0">
                <a:latin typeface="微軟正黑體" panose="020B0604030504040204" pitchFamily="34" charset="-120"/>
                <a:ea typeface="微軟正黑體" panose="020B0604030504040204" pitchFamily="34" charset="-120"/>
              </a:rPr>
              <a:t>4</a:t>
            </a:r>
            <a:r>
              <a:rPr lang="zh-TW" altLang="en-US" sz="2000" dirty="0" smtClean="0">
                <a:latin typeface="微軟正黑體" panose="020B0604030504040204" pitchFamily="34" charset="-120"/>
                <a:ea typeface="微軟正黑體" panose="020B0604030504040204" pitchFamily="34" charset="-120"/>
              </a:rPr>
              <a:t>個</a:t>
            </a:r>
            <a:r>
              <a:rPr lang="zh-TW" altLang="en-US" sz="2000" dirty="0">
                <a:latin typeface="微軟正黑體" panose="020B0604030504040204" pitchFamily="34" charset="-120"/>
                <a:ea typeface="微軟正黑體" panose="020B0604030504040204" pitchFamily="34" charset="-120"/>
              </a:rPr>
              <a:t>朋友到某地去辦事，</a:t>
            </a:r>
            <a:r>
              <a:rPr lang="zh-TW" altLang="en-US" sz="2000" dirty="0" smtClean="0">
                <a:latin typeface="微軟正黑體" panose="020B0604030504040204" pitchFamily="34" charset="-120"/>
                <a:ea typeface="微軟正黑體" panose="020B0604030504040204" pitchFamily="34" charset="-120"/>
              </a:rPr>
              <a:t>途經雲南省</a:t>
            </a:r>
            <a:r>
              <a:rPr lang="zh-TW" altLang="en-US" sz="2000" dirty="0">
                <a:latin typeface="微軟正黑體" panose="020B0604030504040204" pitchFamily="34" charset="-120"/>
                <a:ea typeface="微軟正黑體" panose="020B0604030504040204" pitchFamily="34" charset="-120"/>
              </a:rPr>
              <a:t>雲山洲馬關縣坡</a:t>
            </a:r>
            <a:r>
              <a:rPr lang="zh-TW" altLang="en-US" sz="2000" dirty="0" smtClean="0">
                <a:latin typeface="微軟正黑體" panose="020B0604030504040204" pitchFamily="34" charset="-120"/>
                <a:ea typeface="微軟正黑體" panose="020B0604030504040204" pitchFamily="34" charset="-120"/>
              </a:rPr>
              <a:t>頭。</a:t>
            </a:r>
            <a:r>
              <a:rPr lang="zh-TW" altLang="en-US" sz="2000" dirty="0">
                <a:latin typeface="微軟正黑體" panose="020B0604030504040204" pitchFamily="34" charset="-120"/>
                <a:ea typeface="微軟正黑體" panose="020B0604030504040204" pitchFamily="34" charset="-120"/>
              </a:rPr>
              <a:t>他以前沒走</a:t>
            </a:r>
            <a:r>
              <a:rPr lang="zh-TW" altLang="en-US" sz="2000" dirty="0" smtClean="0">
                <a:latin typeface="微軟正黑體" panose="020B0604030504040204" pitchFamily="34" charset="-120"/>
                <a:ea typeface="微軟正黑體" panose="020B0604030504040204" pitchFamily="34" charset="-120"/>
              </a:rPr>
              <a:t>過，</a:t>
            </a:r>
            <a:r>
              <a:rPr lang="zh-TW" altLang="en-US" sz="2000" dirty="0">
                <a:latin typeface="微軟正黑體" panose="020B0604030504040204" pitchFamily="34" charset="-120"/>
                <a:ea typeface="微軟正黑體" panose="020B0604030504040204" pitchFamily="34" charset="-120"/>
              </a:rPr>
              <a:t>不知路況</a:t>
            </a:r>
            <a:r>
              <a:rPr lang="zh-TW" altLang="en-US" sz="2000" dirty="0" smtClean="0">
                <a:latin typeface="微軟正黑體" panose="020B0604030504040204" pitchFamily="34" charset="-120"/>
                <a:ea typeface="微軟正黑體" panose="020B0604030504040204" pitchFamily="34" charset="-120"/>
              </a:rPr>
              <a:t>。對面</a:t>
            </a:r>
            <a:r>
              <a:rPr lang="zh-TW" altLang="en-US" sz="2000" dirty="0">
                <a:latin typeface="微軟正黑體" panose="020B0604030504040204" pitchFamily="34" charset="-120"/>
                <a:ea typeface="微軟正黑體" panose="020B0604030504040204" pitchFamily="34" charset="-120"/>
              </a:rPr>
              <a:t>突然駛</a:t>
            </a:r>
            <a:r>
              <a:rPr lang="zh-TW" altLang="en-US" sz="2000" dirty="0" smtClean="0">
                <a:latin typeface="微軟正黑體" panose="020B0604030504040204" pitchFamily="34" charset="-120"/>
                <a:ea typeface="微軟正黑體" panose="020B0604030504040204" pitchFamily="34" charset="-120"/>
              </a:rPr>
              <a:t>來一輛載</a:t>
            </a:r>
            <a:r>
              <a:rPr lang="zh-TW" altLang="en-US" sz="2000" dirty="0">
                <a:latin typeface="微軟正黑體" panose="020B0604030504040204" pitchFamily="34" charset="-120"/>
                <a:ea typeface="微軟正黑體" panose="020B0604030504040204" pitchFamily="34" charset="-120"/>
              </a:rPr>
              <a:t>重大貨車，</a:t>
            </a:r>
            <a:r>
              <a:rPr lang="zh-TW" altLang="en-US" sz="2000" dirty="0" smtClean="0">
                <a:latin typeface="微軟正黑體" panose="020B0604030504040204" pitchFamily="34" charset="-120"/>
                <a:ea typeface="微軟正黑體" panose="020B0604030504040204" pitchFamily="34" charset="-120"/>
              </a:rPr>
              <a:t>由於在急轉彎處，</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在讓</a:t>
            </a:r>
            <a:r>
              <a:rPr lang="zh-TW" altLang="en-US" sz="2000" dirty="0">
                <a:latin typeface="微軟正黑體" panose="020B0604030504040204" pitchFamily="34" charset="-120"/>
                <a:ea typeface="微軟正黑體" panose="020B0604030504040204" pitchFamily="34" charset="-120"/>
              </a:rPr>
              <a:t>道時小車前輪一下就懸空了，疾駛往下掉，來不及想人就嚇昏了</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當</a:t>
            </a:r>
            <a:r>
              <a:rPr lang="zh-TW" altLang="en-US" sz="2000" dirty="0">
                <a:latin typeface="微軟正黑體" panose="020B0604030504040204" pitchFamily="34" charset="-120"/>
                <a:ea typeface="微軟正黑體" panose="020B0604030504040204" pitchFamily="34" charset="-120"/>
              </a:rPr>
              <a:t>醒來時發現自己躺在擔架上，手腳鑽</a:t>
            </a:r>
            <a:r>
              <a:rPr lang="zh-TW" altLang="en-US" sz="2000" dirty="0" smtClean="0">
                <a:latin typeface="微軟正黑體" panose="020B0604030504040204" pitchFamily="34" charset="-120"/>
                <a:ea typeface="微軟正黑體" panose="020B0604030504040204" pitchFamily="34" charset="-120"/>
              </a:rPr>
              <a:t>心的痛。</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救援人員趕到</a:t>
            </a:r>
            <a:r>
              <a:rPr lang="zh-TW" altLang="en-US" sz="2000" dirty="0">
                <a:latin typeface="微軟正黑體" panose="020B0604030504040204" pitchFamily="34" charset="-120"/>
                <a:ea typeface="微軟正黑體" panose="020B0604030504040204" pitchFamily="34" charset="-120"/>
              </a:rPr>
              <a:t>時</a:t>
            </a:r>
            <a:r>
              <a:rPr lang="zh-TW" altLang="en-US" sz="2000" b="1" dirty="0">
                <a:solidFill>
                  <a:srgbClr val="0432FF"/>
                </a:solidFill>
                <a:latin typeface="微軟正黑體" panose="020B0604030504040204" pitchFamily="34" charset="-120"/>
                <a:ea typeface="微軟正黑體" panose="020B0604030504040204" pitchFamily="34" charset="-120"/>
              </a:rPr>
              <a:t>發現小車懸在山崖上被一塊石頭和一棵樹擋住了</a:t>
            </a:r>
            <a:r>
              <a:rPr lang="zh-TW" altLang="en-US" sz="2000" b="1" dirty="0" smtClean="0">
                <a:solidFill>
                  <a:srgbClr val="0432FF"/>
                </a:solidFill>
                <a:latin typeface="微軟正黑體" panose="020B0604030504040204" pitchFamily="34" charset="-120"/>
                <a:ea typeface="微軟正黑體" panose="020B0604030504040204" pitchFamily="34" charset="-120"/>
              </a:rPr>
              <a:t>，</a:t>
            </a:r>
            <a:endParaRPr lang="en-US" altLang="zh-TW" sz="2000" b="1" dirty="0" smtClean="0">
              <a:solidFill>
                <a:srgbClr val="0432FF"/>
              </a:solidFill>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把</a:t>
            </a:r>
            <a:r>
              <a:rPr lang="zh-TW" altLang="en-US" sz="2000" dirty="0">
                <a:latin typeface="微軟正黑體" panose="020B0604030504040204" pitchFamily="34" charset="-120"/>
                <a:ea typeface="微軟正黑體" panose="020B0604030504040204" pitchFamily="34" charset="-120"/>
              </a:rPr>
              <a:t>小車吊起來後發現這五人均受了傷，但</a:t>
            </a:r>
            <a:r>
              <a:rPr lang="zh-TW" altLang="en-US" sz="2000" b="1" dirty="0">
                <a:solidFill>
                  <a:srgbClr val="0432FF"/>
                </a:solidFill>
                <a:latin typeface="微軟正黑體" panose="020B0604030504040204" pitchFamily="34" charset="-120"/>
                <a:ea typeface="微軟正黑體" panose="020B0604030504040204" pitchFamily="34" charset="-120"/>
              </a:rPr>
              <a:t>沒有生命危險</a:t>
            </a:r>
            <a:r>
              <a:rPr lang="zh-TW" altLang="en-US" sz="2000" dirty="0" smtClean="0">
                <a:solidFill>
                  <a:srgbClr val="0432FF"/>
                </a:solidFill>
                <a:latin typeface="微軟正黑體" panose="020B0604030504040204" pitchFamily="34" charset="-120"/>
                <a:ea typeface="微軟正黑體" panose="020B0604030504040204" pitchFamily="34" charset="-120"/>
              </a:rPr>
              <a:t>。</a:t>
            </a:r>
            <a:endParaRPr lang="en-US" altLang="zh-TW" sz="2000" dirty="0" smtClean="0">
              <a:solidFill>
                <a:srgbClr val="0432FF"/>
              </a:solidFill>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武裝</a:t>
            </a:r>
            <a:r>
              <a:rPr lang="zh-TW" altLang="en-US" sz="2000" dirty="0">
                <a:latin typeface="微軟正黑體" panose="020B0604030504040204" pitchFamily="34" charset="-120"/>
                <a:ea typeface="微軟正黑體" panose="020B0604030504040204" pitchFamily="34" charset="-120"/>
              </a:rPr>
              <a:t>戰士們問同修</a:t>
            </a:r>
            <a:r>
              <a:rPr lang="en-US" altLang="zh-TW" sz="2000" dirty="0">
                <a:latin typeface="微軟正黑體" panose="020B0604030504040204" pitchFamily="34" charset="-120"/>
                <a:ea typeface="微軟正黑體" panose="020B0604030504040204" pitchFamily="34" charset="-120"/>
              </a:rPr>
              <a:t>A</a:t>
            </a:r>
            <a:r>
              <a:rPr lang="zh-TW" altLang="en-US" sz="2000" dirty="0">
                <a:latin typeface="微軟正黑體" panose="020B0604030504040204" pitchFamily="34" charset="-120"/>
                <a:ea typeface="微軟正黑體" panose="020B0604030504040204" pitchFamily="34" charset="-120"/>
              </a:rPr>
              <a:t>的兒子，你們燒了甚麼高香，保住了性命</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原來</a:t>
            </a:r>
            <a:r>
              <a:rPr lang="zh-TW" altLang="en-US" sz="2000" dirty="0">
                <a:latin typeface="微軟正黑體" panose="020B0604030504040204" pitchFamily="34" charset="-120"/>
                <a:ea typeface="微軟正黑體" panose="020B0604030504040204" pitchFamily="34" charset="-120"/>
              </a:rPr>
              <a:t>這兒經常出事</a:t>
            </a:r>
            <a:r>
              <a:rPr lang="zh-TW" altLang="en-US" sz="2000" b="1" dirty="0">
                <a:solidFill>
                  <a:srgbClr val="0432FF"/>
                </a:solidFill>
                <a:latin typeface="微軟正黑體" panose="020B0604030504040204" pitchFamily="34" charset="-120"/>
                <a:ea typeface="微軟正黑體" panose="020B0604030504040204" pitchFamily="34" charset="-120"/>
              </a:rPr>
              <a:t>可沒幾個人能活命的</a:t>
            </a:r>
            <a:r>
              <a:rPr lang="zh-TW" altLang="en-US" sz="2000" dirty="0" smtClean="0">
                <a:solidFill>
                  <a:srgbClr val="0432FF"/>
                </a:solidFill>
                <a:latin typeface="微軟正黑體" panose="020B0604030504040204" pitchFamily="34" charset="-120"/>
                <a:ea typeface="微軟正黑體" panose="020B0604030504040204" pitchFamily="34" charset="-120"/>
              </a:rPr>
              <a:t>。</a:t>
            </a:r>
            <a:endParaRPr lang="zh-TW" altLang="en-US" sz="2000" dirty="0">
              <a:solidFill>
                <a:srgbClr val="0432FF"/>
              </a:solidFill>
              <a:latin typeface="微軟正黑體" panose="020B0604030504040204" pitchFamily="34" charset="-120"/>
              <a:ea typeface="微軟正黑體" panose="020B0604030504040204" pitchFamily="34" charset="-120"/>
            </a:endParaRPr>
          </a:p>
          <a:p>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原來兒子</a:t>
            </a:r>
            <a:r>
              <a:rPr lang="zh-TW" altLang="en-US" sz="2000" b="1" dirty="0" smtClean="0">
                <a:solidFill>
                  <a:srgbClr val="0432FF"/>
                </a:solidFill>
                <a:latin typeface="微軟正黑體" panose="020B0604030504040204" pitchFamily="34" charset="-120"/>
                <a:ea typeface="微軟正黑體" panose="020B0604030504040204" pitchFamily="34" charset="-120"/>
              </a:rPr>
              <a:t>早已三退</a:t>
            </a:r>
            <a:r>
              <a:rPr lang="zh-TW" altLang="en-US" sz="2000" b="1" dirty="0">
                <a:solidFill>
                  <a:srgbClr val="0432FF"/>
                </a:solidFill>
                <a:latin typeface="微軟正黑體" panose="020B0604030504040204" pitchFamily="34" charset="-120"/>
                <a:ea typeface="微軟正黑體" panose="020B0604030504040204" pitchFamily="34" charset="-120"/>
              </a:rPr>
              <a:t>，身上一直帶有大法護身符</a:t>
            </a:r>
            <a:r>
              <a:rPr lang="zh-TW" altLang="en-US" sz="2000" dirty="0">
                <a:latin typeface="微軟正黑體" panose="020B0604030504040204" pitchFamily="34" charset="-120"/>
                <a:ea typeface="微軟正黑體" panose="020B0604030504040204" pitchFamily="34" charset="-120"/>
              </a:rPr>
              <a:t>，而且很相信大法</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是</a:t>
            </a:r>
            <a:r>
              <a:rPr lang="zh-TW" altLang="en-US" sz="2000" dirty="0">
                <a:latin typeface="微軟正黑體" panose="020B0604030504040204" pitchFamily="34" charset="-120"/>
                <a:ea typeface="微軟正黑體" panose="020B0604030504040204" pitchFamily="34" charset="-120"/>
              </a:rPr>
              <a:t>師父是大法保住了他和他的朋友。過後他們都萬分感謝師父，感謝大法</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非常</a:t>
            </a:r>
            <a:r>
              <a:rPr lang="zh-TW" altLang="en-US" sz="2000" dirty="0">
                <a:latin typeface="微軟正黑體" panose="020B0604030504040204" pitchFamily="34" charset="-120"/>
                <a:ea typeface="微軟正黑體" panose="020B0604030504040204" pitchFamily="34" charset="-120"/>
              </a:rPr>
              <a:t>信服大法，相信法輪大法好，也使家人知道了法輪大法好。</a:t>
            </a:r>
            <a:endParaRPr 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249440308"/>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44656" y="980728"/>
            <a:ext cx="8999344" cy="3046988"/>
          </a:xfrm>
          <a:prstGeom prst="rect">
            <a:avLst/>
          </a:prstGeom>
        </p:spPr>
        <p:txBody>
          <a:bodyPr wrap="square">
            <a:spAutoFit/>
          </a:bodyPr>
          <a:lstStyle/>
          <a:p>
            <a:r>
              <a:rPr lang="zh-TW" altLang="en-US" sz="2400" b="1" dirty="0" smtClean="0">
                <a:latin typeface="微軟正黑體" panose="020B0604030504040204" pitchFamily="34" charset="-120"/>
                <a:ea typeface="微軟正黑體" panose="020B0604030504040204" pitchFamily="34" charset="-120"/>
                <a:cs typeface="Heiti TC Light"/>
              </a:rPr>
              <a:t>性質：</a:t>
            </a:r>
            <a:r>
              <a:rPr lang="zh-TW" altLang="en-US" sz="2400" b="1" dirty="0" smtClean="0">
                <a:solidFill>
                  <a:srgbClr val="C00000"/>
                </a:solidFill>
                <a:latin typeface="微軟正黑體" panose="020B0604030504040204" pitchFamily="34" charset="-120"/>
                <a:ea typeface="微軟正黑體" panose="020B0604030504040204" pitchFamily="34" charset="-120"/>
                <a:cs typeface="Heiti TC Light"/>
              </a:rPr>
              <a:t>污衊、毒害眾生</a:t>
            </a:r>
            <a:endParaRPr lang="en-US" altLang="zh-TW" sz="2400" b="1" dirty="0" smtClean="0">
              <a:solidFill>
                <a:srgbClr val="C00000"/>
              </a:solidFill>
              <a:latin typeface="微軟正黑體" panose="020B0604030504040204" pitchFamily="34" charset="-120"/>
              <a:ea typeface="微軟正黑體" panose="020B0604030504040204" pitchFamily="34" charset="-120"/>
              <a:cs typeface="Heiti TC Light"/>
            </a:endParaRPr>
          </a:p>
          <a:p>
            <a:endParaRPr lang="en-US" altLang="zh-TW" sz="2400" b="1" dirty="0" smtClean="0">
              <a:latin typeface="微軟正黑體" panose="020B0604030504040204" pitchFamily="34" charset="-120"/>
              <a:ea typeface="微軟正黑體" panose="020B0604030504040204" pitchFamily="34" charset="-120"/>
              <a:cs typeface="Heiti TC Light"/>
            </a:endParaRPr>
          </a:p>
          <a:p>
            <a:pPr>
              <a:spcAft>
                <a:spcPts val="0"/>
              </a:spcAft>
            </a:pPr>
            <a:r>
              <a:rPr lang="zh-TW" altLang="en-US" sz="2400" b="1" dirty="0" smtClean="0">
                <a:latin typeface="微軟正黑體" panose="020B0604030504040204" pitchFamily="34" charset="-120"/>
                <a:ea typeface="微軟正黑體" panose="020B0604030504040204" pitchFamily="34" charset="-120"/>
                <a:cs typeface="Heiti TC Light"/>
              </a:rPr>
              <a:t>內容：</a:t>
            </a:r>
            <a:endParaRPr lang="en-US" altLang="zh-TW" sz="2400" b="1" dirty="0" smtClean="0">
              <a:latin typeface="微軟正黑體" panose="020B0604030504040204" pitchFamily="34" charset="-120"/>
              <a:ea typeface="微軟正黑體" panose="020B0604030504040204" pitchFamily="34" charset="-120"/>
              <a:cs typeface="Heiti TC Light"/>
            </a:endParaRPr>
          </a:p>
          <a:p>
            <a:r>
              <a:rPr lang="zh-TW" altLang="zh-TW" sz="2400" dirty="0">
                <a:latin typeface="微軟正黑體" panose="020B0604030504040204" pitchFamily="34" charset="-120"/>
                <a:ea typeface="微軟正黑體" panose="020B0604030504040204" pitchFamily="34" charset="-120"/>
              </a:rPr>
              <a:t>昭通</a:t>
            </a:r>
            <a:r>
              <a:rPr lang="zh-TW" altLang="zh-TW" sz="2400" dirty="0" smtClean="0">
                <a:latin typeface="微軟正黑體" panose="020B0604030504040204" pitchFamily="34" charset="-120"/>
                <a:ea typeface="微軟正黑體" panose="020B0604030504040204" pitchFamily="34" charset="-120"/>
              </a:rPr>
              <a:t>市政法</a:t>
            </a:r>
            <a:r>
              <a:rPr lang="zh-TW" altLang="zh-TW" sz="2400" dirty="0">
                <a:latin typeface="微軟正黑體" panose="020B0604030504040204" pitchFamily="34" charset="-120"/>
                <a:ea typeface="微軟正黑體" panose="020B0604030504040204" pitchFamily="34" charset="-120"/>
              </a:rPr>
              <a:t>委、</a:t>
            </a:r>
            <a:r>
              <a:rPr lang="zh-TW" altLang="zh-TW" sz="2400" dirty="0" smtClean="0">
                <a:latin typeface="微軟正黑體" panose="020B0604030504040204" pitchFamily="34" charset="-120"/>
                <a:ea typeface="微軟正黑體" panose="020B0604030504040204" pitchFamily="34" charset="-120"/>
              </a:rPr>
              <a:t>市</a:t>
            </a:r>
            <a:r>
              <a:rPr lang="zh-TW" altLang="en-US" sz="2400" dirty="0">
                <a:latin typeface="微軟正黑體" panose="020B0604030504040204" pitchFamily="34" charset="-120"/>
                <a:ea typeface="微軟正黑體" panose="020B0604030504040204" pitchFamily="34" charset="-120"/>
              </a:rPr>
              <a:t>防範</a:t>
            </a:r>
            <a:r>
              <a:rPr lang="zh-TW" altLang="en-US" sz="2400" dirty="0" smtClean="0">
                <a:latin typeface="微軟正黑體" panose="020B0604030504040204" pitchFamily="34" charset="-120"/>
                <a:ea typeface="微軟正黑體" panose="020B0604030504040204" pitchFamily="34" charset="-120"/>
              </a:rPr>
              <a:t>辦</a:t>
            </a:r>
            <a:r>
              <a:rPr lang="zh-TW" altLang="zh-TW" sz="2400" dirty="0" smtClean="0">
                <a:latin typeface="微軟正黑體" panose="020B0604030504040204" pitchFamily="34" charset="-120"/>
                <a:ea typeface="微軟正黑體" panose="020B0604030504040204" pitchFamily="34" charset="-120"/>
              </a:rPr>
              <a:t>、</a:t>
            </a:r>
            <a:r>
              <a:rPr lang="zh-TW" altLang="zh-TW" sz="2400" dirty="0">
                <a:latin typeface="微軟正黑體" panose="020B0604030504040204" pitchFamily="34" charset="-120"/>
                <a:ea typeface="微軟正黑體" panose="020B0604030504040204" pitchFamily="34" charset="-120"/>
              </a:rPr>
              <a:t>市文體局、市科協、市</a:t>
            </a:r>
            <a:r>
              <a:rPr lang="zh-TW" altLang="zh-TW" sz="2400" dirty="0" smtClean="0">
                <a:latin typeface="微軟正黑體" panose="020B0604030504040204" pitchFamily="34" charset="-120"/>
                <a:ea typeface="微軟正黑體" panose="020B0604030504040204" pitchFamily="34" charset="-120"/>
              </a:rPr>
              <a:t>反</a:t>
            </a:r>
            <a:r>
              <a:rPr lang="en-US" altLang="zh-TW" sz="2400" dirty="0" smtClean="0">
                <a:latin typeface="微軟正黑體" panose="020B0604030504040204" pitchFamily="34" charset="-120"/>
                <a:ea typeface="微軟正黑體" panose="020B0604030504040204" pitchFamily="34" charset="-120"/>
              </a:rPr>
              <a:t>X</a:t>
            </a:r>
            <a:r>
              <a:rPr lang="zh-TW" altLang="zh-TW" sz="2400" dirty="0" smtClean="0">
                <a:latin typeface="微軟正黑體" panose="020B0604030504040204" pitchFamily="34" charset="-120"/>
                <a:ea typeface="微軟正黑體" panose="020B0604030504040204" pitchFamily="34" charset="-120"/>
              </a:rPr>
              <a:t>教協會</a:t>
            </a:r>
            <a:endParaRPr lang="en-US" altLang="zh-TW" sz="2400" dirty="0" smtClean="0">
              <a:latin typeface="微軟正黑體" panose="020B0604030504040204" pitchFamily="34" charset="-120"/>
              <a:ea typeface="微軟正黑體" panose="020B0604030504040204" pitchFamily="34" charset="-120"/>
            </a:endParaRPr>
          </a:p>
          <a:p>
            <a:r>
              <a:rPr lang="zh-TW" altLang="zh-TW" sz="2400" dirty="0" smtClean="0">
                <a:latin typeface="微軟正黑體" panose="020B0604030504040204" pitchFamily="34" charset="-120"/>
                <a:ea typeface="微軟正黑體" panose="020B0604030504040204" pitchFamily="34" charset="-120"/>
              </a:rPr>
              <a:t>在</a:t>
            </a:r>
            <a:r>
              <a:rPr lang="zh-TW" altLang="zh-TW" sz="2400" dirty="0">
                <a:latin typeface="微軟正黑體" panose="020B0604030504040204" pitchFamily="34" charset="-120"/>
                <a:ea typeface="微軟正黑體" panose="020B0604030504040204" pitchFamily="34" charset="-120"/>
              </a:rPr>
              <a:t>圓寶山體育館舉行</a:t>
            </a:r>
            <a:r>
              <a:rPr lang="zh-TW" altLang="zh-TW" sz="2400" dirty="0" smtClean="0">
                <a:latin typeface="微軟正黑體" panose="020B0604030504040204" pitchFamily="34" charset="-120"/>
                <a:ea typeface="微軟正黑體" panose="020B0604030504040204" pitchFamily="34" charset="-120"/>
              </a:rPr>
              <a:t>所謂</a:t>
            </a:r>
            <a:endParaRPr lang="en-US" altLang="zh-TW" sz="2400" dirty="0" smtClean="0">
              <a:latin typeface="微軟正黑體" panose="020B0604030504040204" pitchFamily="34" charset="-120"/>
              <a:ea typeface="微軟正黑體" panose="020B0604030504040204" pitchFamily="34" charset="-120"/>
            </a:endParaRPr>
          </a:p>
          <a:p>
            <a:r>
              <a:rPr lang="zh-TW" altLang="zh-TW" sz="2400" dirty="0" smtClean="0">
                <a:solidFill>
                  <a:srgbClr val="C00000"/>
                </a:solidFill>
                <a:latin typeface="微軟正黑體" panose="020B0604030504040204" pitchFamily="34" charset="-120"/>
                <a:ea typeface="微軟正黑體" panose="020B0604030504040204" pitchFamily="34" charset="-120"/>
              </a:rPr>
              <a:t>「</a:t>
            </a:r>
            <a:r>
              <a:rPr lang="zh-TW" altLang="zh-TW" sz="2400" dirty="0">
                <a:solidFill>
                  <a:srgbClr val="C00000"/>
                </a:solidFill>
                <a:latin typeface="微軟正黑體" panose="020B0604030504040204" pitchFamily="34" charset="-120"/>
                <a:ea typeface="微軟正黑體" panose="020B0604030504040204" pitchFamily="34" charset="-120"/>
              </a:rPr>
              <a:t>昭通市健身氣功展示暨</a:t>
            </a:r>
            <a:r>
              <a:rPr lang="zh-TW" altLang="zh-TW" sz="2400" dirty="0" smtClean="0">
                <a:solidFill>
                  <a:srgbClr val="C00000"/>
                </a:solidFill>
                <a:latin typeface="微軟正黑體" panose="020B0604030504040204" pitchFamily="34" charset="-120"/>
                <a:ea typeface="微軟正黑體" panose="020B0604030504040204" pitchFamily="34" charset="-120"/>
              </a:rPr>
              <a:t>反</a:t>
            </a:r>
            <a:r>
              <a:rPr lang="en-US" altLang="zh-TW" sz="2400" dirty="0" smtClean="0">
                <a:solidFill>
                  <a:srgbClr val="C00000"/>
                </a:solidFill>
                <a:latin typeface="微軟正黑體" panose="020B0604030504040204" pitchFamily="34" charset="-120"/>
                <a:ea typeface="微軟正黑體" panose="020B0604030504040204" pitchFamily="34" charset="-120"/>
              </a:rPr>
              <a:t>X</a:t>
            </a:r>
            <a:r>
              <a:rPr lang="zh-TW" altLang="zh-TW" sz="2400" dirty="0" smtClean="0">
                <a:solidFill>
                  <a:srgbClr val="C00000"/>
                </a:solidFill>
                <a:latin typeface="微軟正黑體" panose="020B0604030504040204" pitchFamily="34" charset="-120"/>
                <a:ea typeface="微軟正黑體" panose="020B0604030504040204" pitchFamily="34" charset="-120"/>
              </a:rPr>
              <a:t>教</a:t>
            </a:r>
            <a:r>
              <a:rPr lang="zh-TW" altLang="zh-TW" sz="2400" dirty="0">
                <a:solidFill>
                  <a:srgbClr val="C00000"/>
                </a:solidFill>
                <a:latin typeface="微軟正黑體" panose="020B0604030504040204" pitchFamily="34" charset="-120"/>
                <a:ea typeface="微軟正黑體" panose="020B0604030504040204" pitchFamily="34" charset="-120"/>
              </a:rPr>
              <a:t>宣傳警示教育推進儀式」</a:t>
            </a:r>
            <a:r>
              <a:rPr lang="zh-TW" altLang="zh-TW" sz="2400" dirty="0" smtClean="0">
                <a:latin typeface="微軟正黑體" panose="020B0604030504040204" pitchFamily="34" charset="-120"/>
                <a:ea typeface="微軟正黑體" panose="020B0604030504040204" pitchFamily="34" charset="-120"/>
              </a:rPr>
              <a:t>，</a:t>
            </a:r>
            <a:endParaRPr lang="en-US" altLang="zh-TW" sz="2400" dirty="0" smtClean="0">
              <a:latin typeface="微軟正黑體" panose="020B0604030504040204" pitchFamily="34" charset="-120"/>
              <a:ea typeface="微軟正黑體" panose="020B0604030504040204" pitchFamily="34" charset="-120"/>
            </a:endParaRPr>
          </a:p>
          <a:p>
            <a:r>
              <a:rPr lang="zh-TW" altLang="zh-TW" sz="2400" dirty="0" smtClean="0">
                <a:latin typeface="微軟正黑體" panose="020B0604030504040204" pitchFamily="34" charset="-120"/>
                <a:ea typeface="微軟正黑體" panose="020B0604030504040204" pitchFamily="34" charset="-120"/>
              </a:rPr>
              <a:t>宣稱</a:t>
            </a:r>
            <a:r>
              <a:rPr lang="zh-TW" altLang="zh-TW" sz="2400" dirty="0">
                <a:latin typeface="微軟正黑體" panose="020B0604030504040204" pitchFamily="34" charset="-120"/>
                <a:ea typeface="微軟正黑體" panose="020B0604030504040204" pitchFamily="34" charset="-120"/>
              </a:rPr>
              <a:t>倡導「相信科學，遠離邪教」</a:t>
            </a:r>
            <a:r>
              <a:rPr lang="zh-TW" altLang="zh-TW" sz="2400" dirty="0" smtClean="0">
                <a:latin typeface="微軟正黑體" panose="020B0604030504040204" pitchFamily="34" charset="-120"/>
                <a:ea typeface="微軟正黑體" panose="020B0604030504040204" pitchFamily="34" charset="-120"/>
              </a:rPr>
              <a:t>，</a:t>
            </a:r>
            <a:endParaRPr lang="en-US" altLang="zh-TW" sz="2400" dirty="0" smtClean="0">
              <a:latin typeface="微軟正黑體" panose="020B0604030504040204" pitchFamily="34" charset="-120"/>
              <a:ea typeface="微軟正黑體" panose="020B0604030504040204" pitchFamily="34" charset="-120"/>
            </a:endParaRPr>
          </a:p>
          <a:p>
            <a:r>
              <a:rPr lang="zh-TW" altLang="zh-TW" sz="2400" dirty="0" smtClean="0">
                <a:latin typeface="微軟正黑體" panose="020B0604030504040204" pitchFamily="34" charset="-120"/>
                <a:ea typeface="微軟正黑體" panose="020B0604030504040204" pitchFamily="34" charset="-120"/>
              </a:rPr>
              <a:t>實際</a:t>
            </a:r>
            <a:r>
              <a:rPr lang="zh-TW" altLang="zh-TW" sz="2400" dirty="0">
                <a:latin typeface="微軟正黑體" panose="020B0604030504040204" pitchFamily="34" charset="-120"/>
                <a:ea typeface="微軟正黑體" panose="020B0604030504040204" pitchFamily="34" charset="-120"/>
              </a:rPr>
              <a:t>展出中包含污蔑法輪功的內容。</a:t>
            </a: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微軟正黑體" panose="020B0604030504040204" pitchFamily="34" charset="-120"/>
                  <a:ea typeface="微軟正黑體" panose="020B0604030504040204" pitchFamily="34" charset="-120"/>
                  <a:cs typeface="Heiti TC Light"/>
                </a:rPr>
                <a:t>8</a:t>
              </a:r>
              <a:r>
                <a:rPr lang="en-US" altLang="zh-TW" sz="3200" b="1" dirty="0" smtClean="0">
                  <a:latin typeface="微軟正黑體" panose="020B0604030504040204" pitchFamily="34" charset="-120"/>
                  <a:ea typeface="微軟正黑體" panose="020B0604030504040204" pitchFamily="34" charset="-120"/>
                  <a:cs typeface="Heiti TC Light"/>
                </a:rPr>
                <a:t>-1</a:t>
              </a:r>
              <a:r>
                <a:rPr lang="en-US" altLang="zh-TW" sz="3200" b="1" dirty="0">
                  <a:latin typeface="微軟正黑體" panose="020B0604030504040204" pitchFamily="34" charset="-120"/>
                  <a:ea typeface="微軟正黑體" panose="020B0604030504040204" pitchFamily="34" charset="-120"/>
                  <a:cs typeface="Heiti TC Light"/>
                </a:rPr>
                <a:t>. </a:t>
              </a:r>
              <a:r>
                <a:rPr lang="zh-TW" altLang="en-US" sz="3200" b="1" dirty="0" smtClean="0">
                  <a:solidFill>
                    <a:schemeClr val="bg1"/>
                  </a:solidFill>
                  <a:latin typeface="微軟正黑體" panose="020B0604030504040204" pitchFamily="34" charset="-120"/>
                  <a:ea typeface="微軟正黑體" panose="020B0604030504040204" pitchFamily="34" charset="-120"/>
                  <a:cs typeface="Heiti TC Light"/>
                </a:rPr>
                <a:t>昭通市</a:t>
              </a:r>
              <a:endParaRPr lang="en-US" altLang="zh-TW" sz="3200" b="1" dirty="0">
                <a:solidFill>
                  <a:schemeClr val="bg1"/>
                </a:solidFill>
                <a:latin typeface="微軟正黑體" panose="020B0604030504040204" pitchFamily="34" charset="-120"/>
                <a:ea typeface="微軟正黑體" panose="020B0604030504040204" pitchFamily="34" charset="-120"/>
                <a:cs typeface="Heiti TC Light"/>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案情</a:t>
              </a:r>
              <a:r>
                <a:rPr lang="en-US" altLang="zh-TW" sz="4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2</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grpSp>
    </p:spTree>
    <p:extLst>
      <p:ext uri="{BB962C8B-B14F-4D97-AF65-F5344CB8AC3E}">
        <p14:creationId xmlns:p14="http://schemas.microsoft.com/office/powerpoint/2010/main" val="1562523225"/>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3" name="矩形 1"/>
          <p:cNvGrpSpPr/>
          <p:nvPr/>
        </p:nvGrpSpPr>
        <p:grpSpPr>
          <a:xfrm>
            <a:off x="210018" y="1220954"/>
            <a:ext cx="8772214" cy="2849241"/>
            <a:chOff x="0" y="378768"/>
            <a:chExt cx="8772213" cy="3456384"/>
          </a:xfrm>
        </p:grpSpPr>
        <p:sp>
          <p:nvSpPr>
            <p:cNvPr id="251" name="矩形"/>
            <p:cNvSpPr/>
            <p:nvPr/>
          </p:nvSpPr>
          <p:spPr>
            <a:xfrm>
              <a:off x="0" y="378768"/>
              <a:ext cx="8772213" cy="3456384"/>
            </a:xfrm>
            <a:prstGeom prst="rect">
              <a:avLst/>
            </a:prstGeom>
            <a:solidFill>
              <a:srgbClr val="FFFFFF"/>
            </a:solidFill>
            <a:ln w="25400" cap="flat">
              <a:solidFill>
                <a:schemeClr val="accent1"/>
              </a:solidFill>
              <a:prstDash val="solid"/>
              <a:round/>
            </a:ln>
            <a:effectLst/>
          </p:spPr>
          <p:txBody>
            <a:bodyPr wrap="square" lIns="45719" tIns="45719" rIns="45719" bIns="45719" numCol="1" anchor="ctr">
              <a:noAutofit/>
            </a:bodyPr>
            <a:lstStyle/>
            <a:p>
              <a:pPr>
                <a:defRPr sz="2400">
                  <a:latin typeface="微軟正黑體"/>
                  <a:ea typeface="微軟正黑體"/>
                  <a:cs typeface="微軟正黑體"/>
                  <a:sym typeface="微軟正黑體"/>
                </a:defRPr>
              </a:pPr>
              <a:endParaRPr/>
            </a:p>
          </p:txBody>
        </p:sp>
        <p:sp>
          <p:nvSpPr>
            <p:cNvPr id="252" name="周口市許多官員因迫害法輪功被國際追查，包括…"/>
            <p:cNvSpPr txBox="1"/>
            <p:nvPr/>
          </p:nvSpPr>
          <p:spPr>
            <a:xfrm>
              <a:off x="153386" y="778640"/>
              <a:ext cx="8403789" cy="23521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2400" b="1">
                  <a:solidFill>
                    <a:srgbClr val="C00000"/>
                  </a:solidFill>
                  <a:latin typeface="微軟正黑體"/>
                  <a:ea typeface="微軟正黑體"/>
                  <a:cs typeface="微軟正黑體"/>
                  <a:sym typeface="微軟正黑體"/>
                </a:defRPr>
              </a:pPr>
              <a:r>
                <a:rPr lang="zh-TW" altLang="en-US" dirty="0"/>
                <a:t>昭通</a:t>
              </a:r>
              <a:r>
                <a:rPr lang="zh-TW" altLang="en-US" dirty="0" smtClean="0"/>
                <a:t>市官員</a:t>
              </a:r>
              <a:r>
                <a:rPr lang="zh-TW" altLang="en-US" dirty="0"/>
                <a:t>因迫害法輪功被國際追查，包括</a:t>
              </a:r>
            </a:p>
            <a:p>
              <a:pPr>
                <a:defRPr sz="2400" b="1">
                  <a:latin typeface="微軟正黑體"/>
                  <a:ea typeface="微軟正黑體"/>
                  <a:cs typeface="微軟正黑體"/>
                  <a:sym typeface="微軟正黑體"/>
                </a:defRPr>
              </a:pPr>
              <a:endParaRPr lang="zh-TW" altLang="en-US" dirty="0"/>
            </a:p>
            <a:p>
              <a:pPr>
                <a:defRPr sz="2400">
                  <a:latin typeface="微軟正黑體"/>
                  <a:ea typeface="微軟正黑體"/>
                  <a:cs typeface="微軟正黑體"/>
                  <a:sym typeface="微軟正黑體"/>
                </a:defRPr>
              </a:pPr>
              <a:r>
                <a:rPr lang="zh-TW" altLang="en-US" dirty="0"/>
                <a:t>市政法委書記：</a:t>
              </a:r>
              <a:r>
                <a:rPr lang="zh-TW" altLang="en-US" b="1" dirty="0"/>
                <a:t>周福昌</a:t>
              </a:r>
              <a:r>
                <a:rPr lang="en-US" altLang="zh-TW" dirty="0"/>
                <a:t>(</a:t>
              </a:r>
              <a:r>
                <a:rPr lang="zh-TW" altLang="en-US" dirty="0"/>
                <a:t>現任</a:t>
              </a:r>
              <a:r>
                <a:rPr lang="en-US" altLang="zh-TW" dirty="0" smtClean="0"/>
                <a:t>)</a:t>
              </a:r>
            </a:p>
            <a:p>
              <a:pPr>
                <a:defRPr sz="2400">
                  <a:latin typeface="微軟正黑體"/>
                  <a:ea typeface="微軟正黑體"/>
                  <a:cs typeface="微軟正黑體"/>
                  <a:sym typeface="微軟正黑體"/>
                </a:defRPr>
              </a:pPr>
              <a:endParaRPr lang="en-US" altLang="zh-TW" dirty="0"/>
            </a:p>
            <a:p>
              <a:pPr>
                <a:defRPr sz="2400">
                  <a:latin typeface="微軟正黑體"/>
                  <a:ea typeface="微軟正黑體"/>
                  <a:cs typeface="微軟正黑體"/>
                  <a:sym typeface="微軟正黑體"/>
                </a:defRPr>
              </a:pPr>
              <a:r>
                <a:rPr lang="zh-TW" altLang="en-US" dirty="0"/>
                <a:t>歷任市防範辦</a:t>
              </a:r>
              <a:r>
                <a:rPr lang="en-US" altLang="zh-TW" dirty="0"/>
                <a:t>(610</a:t>
              </a:r>
              <a:r>
                <a:rPr lang="zh-TW" altLang="en-US" dirty="0"/>
                <a:t>辦</a:t>
              </a:r>
              <a:r>
                <a:rPr lang="en-US" altLang="zh-TW" dirty="0"/>
                <a:t>)</a:t>
              </a:r>
              <a:r>
                <a:rPr lang="zh-TW" altLang="en-US" dirty="0"/>
                <a:t>主任：（無</a:t>
              </a:r>
              <a:r>
                <a:rPr lang="zh-TW" altLang="en-US" dirty="0" smtClean="0"/>
                <a:t>）</a:t>
              </a:r>
              <a:endParaRPr lang="zh-TW" altLang="en-US" b="1" dirty="0"/>
            </a:p>
          </p:txBody>
        </p:sp>
      </p:grpSp>
      <p:sp>
        <p:nvSpPr>
          <p:cNvPr id="254" name="矩形 6"/>
          <p:cNvSpPr/>
          <p:nvPr/>
        </p:nvSpPr>
        <p:spPr>
          <a:xfrm>
            <a:off x="224856" y="4482429"/>
            <a:ext cx="8774612" cy="830997"/>
          </a:xfrm>
          <a:prstGeom prst="rect">
            <a:avLst/>
          </a:prstGeom>
          <a:ln w="12700">
            <a:solidFill>
              <a:srgbClr val="0070C0"/>
            </a:solidFill>
          </a:ln>
          <a:extLst>
            <a:ext uri="{C572A759-6A51-4108-AA02-DFA0A04FC94B}">
              <ma14:wrappingTextBoxFlag xmlns="" xmlns:ma14="http://schemas.microsoft.com/office/mac/drawingml/2011/main" val="1"/>
            </a:ext>
          </a:extLst>
        </p:spPr>
        <p:txBody>
          <a:bodyPr lIns="45719" rIns="45719">
            <a:spAutoFit/>
          </a:bodyPr>
          <a:lstStyle/>
          <a:p>
            <a:pPr>
              <a:defRPr sz="2400">
                <a:latin typeface="微軟正黑體"/>
                <a:ea typeface="微軟正黑體"/>
                <a:cs typeface="微軟正黑體"/>
                <a:sym typeface="微軟正黑體"/>
              </a:defRPr>
            </a:pPr>
            <a:r>
              <a:rPr dirty="0"/>
              <a:t>到目前為止</a:t>
            </a:r>
            <a:r>
              <a:rPr dirty="0" smtClean="0"/>
              <a:t>，</a:t>
            </a:r>
            <a:r>
              <a:rPr lang="zh-TW" altLang="en-US" b="1" dirty="0" smtClean="0">
                <a:solidFill>
                  <a:srgbClr val="C00000"/>
                </a:solidFill>
              </a:rPr>
              <a:t>雲南</a:t>
            </a:r>
            <a:r>
              <a:rPr b="1" dirty="0" smtClean="0">
                <a:solidFill>
                  <a:srgbClr val="C00000"/>
                </a:solidFill>
              </a:rPr>
              <a:t>省</a:t>
            </a:r>
            <a:r>
              <a:rPr dirty="0" smtClean="0"/>
              <a:t>有</a:t>
            </a:r>
            <a:r>
              <a:rPr lang="en-US" sz="2400" b="1" dirty="0">
                <a:solidFill>
                  <a:srgbClr val="C00000"/>
                </a:solidFill>
                <a:latin typeface="微軟正黑體"/>
                <a:ea typeface="微軟正黑體"/>
                <a:cs typeface="微軟正黑體"/>
              </a:rPr>
              <a:t>1635</a:t>
            </a:r>
            <a:r>
              <a:rPr sz="2400" b="1" dirty="0">
                <a:solidFill>
                  <a:srgbClr val="C00000"/>
                </a:solidFill>
                <a:latin typeface="微軟正黑體"/>
                <a:ea typeface="微軟正黑體"/>
                <a:cs typeface="微軟正黑體"/>
              </a:rPr>
              <a:t>人</a:t>
            </a:r>
            <a:r>
              <a:rPr dirty="0" smtClean="0"/>
              <a:t>的公檢法司</a:t>
            </a:r>
            <a:r>
              <a:rPr dirty="0"/>
              <a:t>、教育界、媒體界等人員因迫害法輪功學員，被海外組織“追查國際”立案追查</a:t>
            </a:r>
          </a:p>
        </p:txBody>
      </p:sp>
      <p:grpSp>
        <p:nvGrpSpPr>
          <p:cNvPr id="257" name="矩形 7"/>
          <p:cNvGrpSpPr/>
          <p:nvPr/>
        </p:nvGrpSpPr>
        <p:grpSpPr>
          <a:xfrm>
            <a:off x="-2" y="2062"/>
            <a:ext cx="9130602" cy="762644"/>
            <a:chOff x="-1" y="-1"/>
            <a:chExt cx="9130600" cy="762642"/>
          </a:xfrm>
        </p:grpSpPr>
        <p:sp>
          <p:nvSpPr>
            <p:cNvPr id="255" name="矩形"/>
            <p:cNvSpPr/>
            <p:nvPr/>
          </p:nvSpPr>
          <p:spPr>
            <a:xfrm>
              <a:off x="-1" y="-1"/>
              <a:ext cx="9130600" cy="762642"/>
            </a:xfrm>
            <a:prstGeom prst="rect">
              <a:avLst/>
            </a:prstGeom>
            <a:solidFill>
              <a:srgbClr val="0070C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56" name="7-2. 周口市"/>
            <p:cNvSpPr txBox="1"/>
            <p:nvPr/>
          </p:nvSpPr>
          <p:spPr>
            <a:xfrm>
              <a:off x="-1" y="88935"/>
              <a:ext cx="9130600" cy="58477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smtClean="0"/>
                <a:t>8</a:t>
              </a:r>
              <a:r>
                <a:rPr dirty="0" smtClean="0"/>
                <a:t>-2</a:t>
              </a:r>
              <a:r>
                <a:rPr dirty="0"/>
                <a:t>. </a:t>
              </a:r>
              <a:r>
                <a:rPr lang="zh-TW" altLang="en-US" dirty="0" smtClean="0"/>
                <a:t>昭通</a:t>
              </a:r>
              <a:r>
                <a:rPr dirty="0" smtClean="0"/>
                <a:t>市</a:t>
              </a:r>
              <a:endParaRPr dirty="0"/>
            </a:p>
          </p:txBody>
        </p:sp>
      </p:grpSp>
      <p:grpSp>
        <p:nvGrpSpPr>
          <p:cNvPr id="260" name="矩形 8"/>
          <p:cNvGrpSpPr/>
          <p:nvPr/>
        </p:nvGrpSpPr>
        <p:grpSpPr>
          <a:xfrm>
            <a:off x="7308304" y="29441"/>
            <a:ext cx="1691164" cy="707884"/>
            <a:chOff x="0" y="47378"/>
            <a:chExt cx="1691163" cy="707883"/>
          </a:xfrm>
        </p:grpSpPr>
        <p:sp>
          <p:nvSpPr>
            <p:cNvPr id="258" name="矩形"/>
            <p:cNvSpPr/>
            <p:nvPr/>
          </p:nvSpPr>
          <p:spPr>
            <a:xfrm>
              <a:off x="0" y="59042"/>
              <a:ext cx="1691163" cy="684556"/>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4000" b="1">
                  <a:solidFill>
                    <a:srgbClr val="0070C0"/>
                  </a:solidFill>
                  <a:latin typeface="微軟正黑體"/>
                  <a:ea typeface="微軟正黑體"/>
                  <a:cs typeface="微軟正黑體"/>
                  <a:sym typeface="微軟正黑體"/>
                </a:defRPr>
              </a:pPr>
              <a:endParaRPr/>
            </a:p>
          </p:txBody>
        </p:sp>
        <p:sp>
          <p:nvSpPr>
            <p:cNvPr id="259" name="追查3"/>
            <p:cNvSpPr txBox="1"/>
            <p:nvPr/>
          </p:nvSpPr>
          <p:spPr>
            <a:xfrm>
              <a:off x="0" y="47378"/>
              <a:ext cx="1691163" cy="7078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solidFill>
                    <a:srgbClr val="0070C0"/>
                  </a:solidFill>
                  <a:latin typeface="微軟正黑體"/>
                  <a:ea typeface="微軟正黑體"/>
                  <a:cs typeface="微軟正黑體"/>
                  <a:sym typeface="微軟正黑體"/>
                </a:defRPr>
              </a:pPr>
              <a:r>
                <a:rPr dirty="0" smtClean="0"/>
                <a:t>追查</a:t>
              </a:r>
              <a:r>
                <a:rPr lang="en-US" dirty="0" smtClean="0"/>
                <a:t>2</a:t>
              </a:r>
              <a:endParaRPr dirty="0"/>
            </a:p>
          </p:txBody>
        </p:sp>
      </p:grpSp>
    </p:spTree>
    <p:extLst>
      <p:ext uri="{BB962C8B-B14F-4D97-AF65-F5344CB8AC3E}">
        <p14:creationId xmlns:p14="http://schemas.microsoft.com/office/powerpoint/2010/main" val="2016115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8</a:t>
              </a:r>
              <a:r>
                <a:rPr lang="en-US" dirty="0" smtClean="0"/>
                <a:t>-3</a:t>
              </a:r>
              <a:r>
                <a:rPr dirty="0" smtClean="0"/>
                <a:t>. </a:t>
              </a:r>
              <a:r>
                <a:rPr lang="zh-TW" altLang="en-US" dirty="0" smtClean="0"/>
                <a:t>昭通</a:t>
              </a:r>
              <a:r>
                <a:rPr dirty="0" smtClean="0"/>
                <a:t>市</a:t>
              </a:r>
              <a:endParaRPr dirty="0"/>
            </a:p>
          </p:txBody>
        </p:sp>
      </p:grpSp>
      <p:grpSp>
        <p:nvGrpSpPr>
          <p:cNvPr id="273" name="矩形 6"/>
          <p:cNvGrpSpPr/>
          <p:nvPr/>
        </p:nvGrpSpPr>
        <p:grpSpPr>
          <a:xfrm>
            <a:off x="7164288" y="70526"/>
            <a:ext cx="1847944" cy="707884"/>
            <a:chOff x="0" y="47378"/>
            <a:chExt cx="1631919" cy="707883"/>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0" y="47378"/>
              <a:ext cx="1631919" cy="7078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dirty="0" smtClean="0"/>
                <a:t>惡</a:t>
              </a:r>
              <a:r>
                <a:rPr lang="zh-TW" altLang="en-US" dirty="0" smtClean="0"/>
                <a:t>報</a:t>
              </a:r>
              <a:r>
                <a:rPr lang="en-US" altLang="zh-TW" dirty="0" smtClean="0"/>
                <a:t>2</a:t>
              </a:r>
              <a:endParaRPr dirty="0"/>
            </a:p>
          </p:txBody>
        </p:sp>
      </p:grpSp>
      <p:sp>
        <p:nvSpPr>
          <p:cNvPr id="2" name="Rectangle 1"/>
          <p:cNvSpPr/>
          <p:nvPr/>
        </p:nvSpPr>
        <p:spPr>
          <a:xfrm>
            <a:off x="96353" y="1054492"/>
            <a:ext cx="8904728" cy="1600438"/>
          </a:xfrm>
          <a:prstGeom prst="rect">
            <a:avLst/>
          </a:prstGeom>
          <a:ln w="6350"/>
        </p:spPr>
        <p:style>
          <a:lnRef idx="2">
            <a:schemeClr val="dk1"/>
          </a:lnRef>
          <a:fillRef idx="1">
            <a:schemeClr val="lt1"/>
          </a:fillRef>
          <a:effectRef idx="0">
            <a:schemeClr val="dk1"/>
          </a:effectRef>
          <a:fontRef idx="minor">
            <a:schemeClr val="dk1"/>
          </a:fontRef>
        </p:style>
        <p:txBody>
          <a:bodyPr wrap="square">
            <a:spAutoFit/>
          </a:bodyPr>
          <a:lstStyle/>
          <a:p>
            <a:r>
              <a:rPr lang="zh-TW" altLang="en-US" sz="1900" b="1" dirty="0" smtClean="0">
                <a:solidFill>
                  <a:srgbClr val="0000FF"/>
                </a:solidFill>
                <a:latin typeface="Microsoft JhengHei" charset="-120"/>
                <a:ea typeface="Microsoft JhengHei" charset="-120"/>
                <a:cs typeface="Microsoft JhengHei" charset="-120"/>
              </a:rPr>
              <a:t>前雲南省政府參事、省文化廳廳長，</a:t>
            </a:r>
            <a:r>
              <a:rPr lang="zh-TW" altLang="en-US" sz="1900" b="1" dirty="0" smtClean="0">
                <a:solidFill>
                  <a:srgbClr val="00B050"/>
                </a:solidFill>
                <a:latin typeface="Microsoft JhengHei" charset="-120"/>
                <a:ea typeface="Microsoft JhengHei" charset="-120"/>
                <a:cs typeface="Microsoft JhengHei" charset="-120"/>
              </a:rPr>
              <a:t>黃俊</a:t>
            </a:r>
            <a:r>
              <a:rPr lang="zh-TW" altLang="en-US" sz="1900" b="1" dirty="0" smtClean="0">
                <a:solidFill>
                  <a:srgbClr val="0000FF"/>
                </a:solidFill>
                <a:latin typeface="Microsoft JhengHei" charset="-120"/>
                <a:ea typeface="Microsoft JhengHei" charset="-120"/>
                <a:cs typeface="Microsoft JhengHei" charset="-120"/>
              </a:rPr>
              <a:t>，</a:t>
            </a:r>
            <a:r>
              <a:rPr lang="zh-TW" altLang="en-US" sz="1900" b="1" dirty="0" smtClean="0">
                <a:solidFill>
                  <a:srgbClr val="C00000"/>
                </a:solidFill>
                <a:latin typeface="Microsoft JhengHei" charset="-120"/>
                <a:ea typeface="Microsoft JhengHei" charset="-120"/>
                <a:cs typeface="Microsoft JhengHei" charset="-120"/>
              </a:rPr>
              <a:t>被立案調查</a:t>
            </a:r>
            <a:r>
              <a:rPr lang="en-US" altLang="zh-TW" dirty="0" smtClean="0">
                <a:solidFill>
                  <a:schemeClr val="tx1"/>
                </a:solidFill>
                <a:latin typeface="Microsoft JhengHei" charset="-120"/>
                <a:ea typeface="Microsoft JhengHei" charset="-120"/>
                <a:cs typeface="Microsoft JhengHei" charset="-120"/>
              </a:rPr>
              <a:t>【</a:t>
            </a:r>
            <a:r>
              <a:rPr lang="zh-TW" altLang="en-US" dirty="0" smtClean="0">
                <a:solidFill>
                  <a:schemeClr val="tx1"/>
                </a:solidFill>
                <a:latin typeface="Microsoft JhengHei" charset="-120"/>
                <a:ea typeface="Microsoft JhengHei" charset="-120"/>
                <a:cs typeface="Microsoft JhengHei" charset="-120"/>
              </a:rPr>
              <a:t>明慧網</a:t>
            </a:r>
            <a:r>
              <a:rPr lang="zh-TW" altLang="zh-TW" dirty="0" smtClean="0">
                <a:solidFill>
                  <a:schemeClr val="tx1"/>
                </a:solidFill>
                <a:latin typeface="Microsoft JhengHei" charset="-120"/>
                <a:ea typeface="Microsoft JhengHei" charset="-120"/>
                <a:cs typeface="Microsoft JhengHei" charset="-120"/>
              </a:rPr>
              <a:t>2</a:t>
            </a:r>
            <a:r>
              <a:rPr lang="en-US" altLang="zh-TW" dirty="0" smtClean="0">
                <a:solidFill>
                  <a:schemeClr val="tx1"/>
                </a:solidFill>
                <a:latin typeface="Microsoft JhengHei" charset="-120"/>
                <a:ea typeface="Microsoft JhengHei" charset="-120"/>
                <a:cs typeface="Microsoft JhengHei" charset="-120"/>
              </a:rPr>
              <a:t>017</a:t>
            </a:r>
            <a:r>
              <a:rPr lang="zh-TW" altLang="en-US" dirty="0" smtClean="0">
                <a:solidFill>
                  <a:schemeClr val="tx1"/>
                </a:solidFill>
                <a:latin typeface="Microsoft JhengHei" charset="-120"/>
                <a:ea typeface="Microsoft JhengHei" charset="-120"/>
                <a:cs typeface="Microsoft JhengHei" charset="-120"/>
              </a:rPr>
              <a:t>年</a:t>
            </a:r>
            <a:r>
              <a:rPr lang="en-US" altLang="zh-TW" dirty="0" smtClean="0">
                <a:solidFill>
                  <a:schemeClr val="tx1"/>
                </a:solidFill>
                <a:latin typeface="Microsoft JhengHei" charset="-120"/>
                <a:ea typeface="Microsoft JhengHei" charset="-120"/>
                <a:cs typeface="Microsoft JhengHei" charset="-120"/>
              </a:rPr>
              <a:t>12</a:t>
            </a:r>
            <a:r>
              <a:rPr lang="zh-TW" altLang="en-US" dirty="0" smtClean="0">
                <a:solidFill>
                  <a:schemeClr val="tx1"/>
                </a:solidFill>
                <a:latin typeface="Microsoft JhengHei" charset="-120"/>
                <a:ea typeface="Microsoft JhengHei" charset="-120"/>
                <a:cs typeface="Microsoft JhengHei" charset="-120"/>
              </a:rPr>
              <a:t>月</a:t>
            </a:r>
            <a:r>
              <a:rPr lang="en-US" altLang="zh-TW" dirty="0" smtClean="0">
                <a:solidFill>
                  <a:schemeClr val="tx1"/>
                </a:solidFill>
                <a:latin typeface="Microsoft JhengHei" charset="-120"/>
                <a:ea typeface="Microsoft JhengHei" charset="-120"/>
                <a:cs typeface="Microsoft JhengHei" charset="-120"/>
              </a:rPr>
              <a:t>23</a:t>
            </a:r>
            <a:r>
              <a:rPr lang="zh-TW" altLang="en-US" dirty="0" smtClean="0">
                <a:solidFill>
                  <a:schemeClr val="tx1"/>
                </a:solidFill>
                <a:latin typeface="Microsoft JhengHei" charset="-120"/>
                <a:ea typeface="Microsoft JhengHei" charset="-120"/>
                <a:cs typeface="Microsoft JhengHei" charset="-120"/>
              </a:rPr>
              <a:t>日</a:t>
            </a:r>
            <a:r>
              <a:rPr lang="en-US" altLang="zh-TW" dirty="0" smtClean="0">
                <a:solidFill>
                  <a:schemeClr val="tx1"/>
                </a:solidFill>
                <a:latin typeface="Microsoft JhengHei" charset="-120"/>
                <a:ea typeface="Microsoft JhengHei" charset="-120"/>
                <a:cs typeface="Microsoft JhengHei" charset="-120"/>
              </a:rPr>
              <a:t>】</a:t>
            </a:r>
          </a:p>
          <a:p>
            <a:endParaRPr lang="en-US" altLang="zh-TW" sz="1900" b="1" dirty="0" smtClean="0">
              <a:solidFill>
                <a:srgbClr val="660066"/>
              </a:solidFill>
              <a:latin typeface="Microsoft JhengHei" charset="-120"/>
              <a:ea typeface="Microsoft JhengHei" charset="-120"/>
              <a:cs typeface="Microsoft JhengHei" charset="-120"/>
            </a:endParaRPr>
          </a:p>
          <a:p>
            <a:r>
              <a:rPr lang="en-US" altLang="zh-TW" sz="1900" b="1" dirty="0" smtClean="0">
                <a:solidFill>
                  <a:srgbClr val="660066"/>
                </a:solidFill>
                <a:latin typeface="Microsoft JhengHei" charset="-120"/>
                <a:ea typeface="Microsoft JhengHei" charset="-120"/>
                <a:cs typeface="Microsoft JhengHei" charset="-120"/>
              </a:rPr>
              <a:t>2017</a:t>
            </a:r>
            <a:r>
              <a:rPr lang="zh-TW" altLang="en-US" sz="2000" dirty="0" smtClean="0">
                <a:solidFill>
                  <a:srgbClr val="343434"/>
                </a:solidFill>
                <a:latin typeface="Microsoft JhengHei" charset="-120"/>
                <a:ea typeface="Microsoft JhengHei" charset="-120"/>
                <a:cs typeface="Microsoft JhengHei" charset="-120"/>
              </a:rPr>
              <a:t>年</a:t>
            </a:r>
            <a:r>
              <a:rPr lang="en-US" altLang="zh-TW" sz="2000" dirty="0" smtClean="0">
                <a:solidFill>
                  <a:srgbClr val="343434"/>
                </a:solidFill>
                <a:latin typeface="Microsoft JhengHei" charset="-120"/>
                <a:ea typeface="Microsoft JhengHei" charset="-120"/>
                <a:cs typeface="Microsoft JhengHei" charset="-120"/>
              </a:rPr>
              <a:t>12</a:t>
            </a:r>
            <a:r>
              <a:rPr lang="zh-TW" altLang="en-US" sz="2000" dirty="0" smtClean="0">
                <a:solidFill>
                  <a:srgbClr val="343434"/>
                </a:solidFill>
                <a:latin typeface="Microsoft JhengHei" charset="-120"/>
                <a:ea typeface="Microsoft JhengHei" charset="-120"/>
                <a:cs typeface="Microsoft JhengHei" charset="-120"/>
              </a:rPr>
              <a:t>月</a:t>
            </a:r>
            <a:r>
              <a:rPr lang="en-US" altLang="zh-TW" sz="2000" dirty="0" smtClean="0">
                <a:solidFill>
                  <a:srgbClr val="343434"/>
                </a:solidFill>
                <a:latin typeface="Microsoft JhengHei" charset="-120"/>
                <a:ea typeface="Microsoft JhengHei" charset="-120"/>
                <a:cs typeface="Microsoft JhengHei" charset="-120"/>
              </a:rPr>
              <a:t>15</a:t>
            </a:r>
            <a:r>
              <a:rPr lang="zh-TW" altLang="en-US" sz="2000" dirty="0" smtClean="0">
                <a:solidFill>
                  <a:srgbClr val="343434"/>
                </a:solidFill>
                <a:latin typeface="Microsoft JhengHei" charset="-120"/>
                <a:ea typeface="Microsoft JhengHei" charset="-120"/>
                <a:cs typeface="Microsoft JhengHei" charset="-120"/>
              </a:rPr>
              <a:t>日</a:t>
            </a:r>
            <a:r>
              <a:rPr lang="zh-TW" altLang="en-US" sz="2000" dirty="0">
                <a:solidFill>
                  <a:srgbClr val="343434"/>
                </a:solidFill>
                <a:latin typeface="Microsoft JhengHei" charset="-120"/>
                <a:ea typeface="Microsoft JhengHei" charset="-120"/>
                <a:cs typeface="Microsoft JhengHei" charset="-120"/>
              </a:rPr>
              <a:t>，雲南省政府參事，省文化廳廳長</a:t>
            </a:r>
            <a:r>
              <a:rPr lang="zh-TW" altLang="en-US" sz="2000" b="1" dirty="0">
                <a:solidFill>
                  <a:srgbClr val="00B050"/>
                </a:solidFill>
                <a:latin typeface="Microsoft JhengHei" charset="-120"/>
                <a:ea typeface="Microsoft JhengHei" charset="-120"/>
                <a:cs typeface="Microsoft JhengHei" charset="-120"/>
              </a:rPr>
              <a:t>黃俊</a:t>
            </a:r>
            <a:r>
              <a:rPr lang="zh-TW" altLang="en-US" sz="2000" dirty="0">
                <a:solidFill>
                  <a:srgbClr val="343434"/>
                </a:solidFill>
                <a:latin typeface="Microsoft JhengHei" charset="-120"/>
                <a:ea typeface="Microsoft JhengHei" charset="-120"/>
                <a:cs typeface="Microsoft JhengHei" charset="-120"/>
              </a:rPr>
              <a:t>被</a:t>
            </a:r>
            <a:r>
              <a:rPr lang="zh-TW" altLang="en-US" sz="2000" b="1" dirty="0">
                <a:solidFill>
                  <a:srgbClr val="FF0000"/>
                </a:solidFill>
                <a:latin typeface="Microsoft JhengHei" charset="-120"/>
                <a:ea typeface="Microsoft JhengHei" charset="-120"/>
                <a:cs typeface="Microsoft JhengHei" charset="-120"/>
              </a:rPr>
              <a:t>立案調查</a:t>
            </a:r>
            <a:r>
              <a:rPr lang="zh-TW" altLang="en-US" sz="2000" dirty="0">
                <a:solidFill>
                  <a:srgbClr val="343434"/>
                </a:solidFill>
                <a:latin typeface="Microsoft JhengHei" charset="-120"/>
                <a:ea typeface="Microsoft JhengHei" charset="-120"/>
                <a:cs typeface="Microsoft JhengHei" charset="-120"/>
              </a:rPr>
              <a:t>。黃俊</a:t>
            </a:r>
            <a:r>
              <a:rPr lang="zh-TW" altLang="en-US" sz="2000" dirty="0" smtClean="0">
                <a:solidFill>
                  <a:srgbClr val="343434"/>
                </a:solidFill>
                <a:latin typeface="Microsoft JhengHei" charset="-120"/>
                <a:ea typeface="Microsoft JhengHei" charset="-120"/>
                <a:cs typeface="Microsoft JhengHei" charset="-120"/>
              </a:rPr>
              <a:t>二</a:t>
            </a:r>
            <a:r>
              <a:rPr lang="en-US" altLang="zh-TW" sz="2000" dirty="0" smtClean="0">
                <a:solidFill>
                  <a:srgbClr val="343434"/>
                </a:solidFill>
                <a:latin typeface="Microsoft JhengHei" charset="-120"/>
                <a:ea typeface="Microsoft JhengHei" charset="-120"/>
                <a:cs typeface="Microsoft JhengHei" charset="-120"/>
              </a:rPr>
              <a:t>2005</a:t>
            </a:r>
            <a:r>
              <a:rPr lang="zh-TW" altLang="en-US" sz="2000" dirty="0" smtClean="0">
                <a:solidFill>
                  <a:srgbClr val="343434"/>
                </a:solidFill>
                <a:latin typeface="Microsoft JhengHei" charset="-120"/>
                <a:ea typeface="Microsoft JhengHei" charset="-120"/>
                <a:cs typeface="Microsoft JhengHei" charset="-120"/>
              </a:rPr>
              <a:t>年任</a:t>
            </a:r>
            <a:r>
              <a:rPr lang="zh-TW" altLang="en-US" sz="2000" dirty="0">
                <a:solidFill>
                  <a:srgbClr val="343434"/>
                </a:solidFill>
                <a:latin typeface="Microsoft JhengHei" charset="-120"/>
                <a:ea typeface="Microsoft JhengHei" charset="-120"/>
                <a:cs typeface="Microsoft JhengHei" charset="-120"/>
              </a:rPr>
              <a:t>雲南省省委宣傳部副部長</a:t>
            </a:r>
            <a:r>
              <a:rPr lang="zh-TW" altLang="en-US" sz="2000" dirty="0" smtClean="0">
                <a:solidFill>
                  <a:srgbClr val="343434"/>
                </a:solidFill>
                <a:latin typeface="Microsoft JhengHei" charset="-120"/>
                <a:ea typeface="Microsoft JhengHei" charset="-120"/>
                <a:cs typeface="Microsoft JhengHei" charset="-120"/>
              </a:rPr>
              <a:t>；</a:t>
            </a:r>
            <a:r>
              <a:rPr lang="en-US" altLang="zh-TW" sz="2000" dirty="0" smtClean="0">
                <a:solidFill>
                  <a:srgbClr val="343434"/>
                </a:solidFill>
                <a:latin typeface="Microsoft JhengHei" charset="-120"/>
                <a:ea typeface="Microsoft JhengHei" charset="-120"/>
                <a:cs typeface="Microsoft JhengHei" charset="-120"/>
              </a:rPr>
              <a:t>2007</a:t>
            </a:r>
            <a:r>
              <a:rPr lang="zh-TW" altLang="en-US" sz="2000" dirty="0" smtClean="0">
                <a:solidFill>
                  <a:srgbClr val="343434"/>
                </a:solidFill>
                <a:latin typeface="Microsoft JhengHei" charset="-120"/>
                <a:ea typeface="Microsoft JhengHei" charset="-120"/>
                <a:cs typeface="Microsoft JhengHei" charset="-120"/>
              </a:rPr>
              <a:t>年至</a:t>
            </a:r>
            <a:r>
              <a:rPr lang="en-US" altLang="zh-TW" sz="2000" dirty="0" smtClean="0">
                <a:solidFill>
                  <a:srgbClr val="343434"/>
                </a:solidFill>
                <a:latin typeface="Microsoft JhengHei" charset="-120"/>
                <a:ea typeface="Microsoft JhengHei" charset="-120"/>
                <a:cs typeface="Microsoft JhengHei" charset="-120"/>
              </a:rPr>
              <a:t>2015</a:t>
            </a:r>
            <a:r>
              <a:rPr lang="zh-TW" altLang="en-US" sz="2000" dirty="0" smtClean="0">
                <a:solidFill>
                  <a:srgbClr val="343434"/>
                </a:solidFill>
                <a:latin typeface="Microsoft JhengHei" charset="-120"/>
                <a:ea typeface="Microsoft JhengHei" charset="-120"/>
                <a:cs typeface="Microsoft JhengHei" charset="-120"/>
              </a:rPr>
              <a:t>年</a:t>
            </a:r>
            <a:r>
              <a:rPr lang="en-US" altLang="zh-TW" sz="2000" dirty="0" smtClean="0">
                <a:solidFill>
                  <a:srgbClr val="343434"/>
                </a:solidFill>
                <a:latin typeface="Microsoft JhengHei" charset="-120"/>
                <a:ea typeface="Microsoft JhengHei" charset="-120"/>
                <a:cs typeface="Microsoft JhengHei" charset="-120"/>
              </a:rPr>
              <a:t>5</a:t>
            </a:r>
            <a:r>
              <a:rPr lang="zh-TW" altLang="en-US" sz="2000" dirty="0" smtClean="0">
                <a:solidFill>
                  <a:srgbClr val="343434"/>
                </a:solidFill>
                <a:latin typeface="Microsoft JhengHei" charset="-120"/>
                <a:ea typeface="Microsoft JhengHei" charset="-120"/>
                <a:cs typeface="Microsoft JhengHei" charset="-120"/>
              </a:rPr>
              <a:t>月</a:t>
            </a:r>
            <a:r>
              <a:rPr lang="zh-TW" altLang="en-US" sz="2000" dirty="0">
                <a:solidFill>
                  <a:srgbClr val="343434"/>
                </a:solidFill>
                <a:latin typeface="Microsoft JhengHei" charset="-120"/>
                <a:ea typeface="Microsoft JhengHei" charset="-120"/>
                <a:cs typeface="Microsoft JhengHei" charset="-120"/>
              </a:rPr>
              <a:t>任雲南省政府參事，省文化廳廳長。黃俊是雲南省政府利用文宣系統</a:t>
            </a:r>
            <a:r>
              <a:rPr lang="zh-TW" altLang="en-US" sz="2000" b="1" dirty="0">
                <a:solidFill>
                  <a:srgbClr val="FF0000"/>
                </a:solidFill>
                <a:latin typeface="Microsoft JhengHei" charset="-120"/>
                <a:ea typeface="Microsoft JhengHei" charset="-120"/>
                <a:cs typeface="Microsoft JhengHei" charset="-120"/>
              </a:rPr>
              <a:t>迫害法輪功的負責人</a:t>
            </a:r>
            <a:r>
              <a:rPr lang="zh-TW" altLang="en-US" sz="2000" dirty="0" smtClean="0">
                <a:solidFill>
                  <a:srgbClr val="343434"/>
                </a:solidFill>
                <a:latin typeface="Microsoft JhengHei" charset="-120"/>
                <a:ea typeface="Microsoft JhengHei" charset="-120"/>
                <a:cs typeface="Microsoft JhengHei" charset="-120"/>
              </a:rPr>
              <a:t>。</a:t>
            </a:r>
            <a:endParaRPr lang="zh-TW" altLang="en-US" sz="2000" dirty="0">
              <a:latin typeface="Microsoft JhengHei" charset="-120"/>
              <a:ea typeface="Microsoft JhengHei" charset="-120"/>
              <a:cs typeface="Microsoft JhengHei" charset="-120"/>
            </a:endParaRPr>
          </a:p>
        </p:txBody>
      </p:sp>
      <p:sp>
        <p:nvSpPr>
          <p:cNvPr id="12" name="Rectangle 11"/>
          <p:cNvSpPr/>
          <p:nvPr/>
        </p:nvSpPr>
        <p:spPr>
          <a:xfrm>
            <a:off x="96353" y="2964174"/>
            <a:ext cx="8904728" cy="3139321"/>
          </a:xfrm>
          <a:prstGeom prst="rect">
            <a:avLst/>
          </a:prstGeom>
          <a:ln w="6350"/>
        </p:spPr>
        <p:style>
          <a:lnRef idx="2">
            <a:schemeClr val="dk1"/>
          </a:lnRef>
          <a:fillRef idx="1">
            <a:schemeClr val="lt1"/>
          </a:fillRef>
          <a:effectRef idx="0">
            <a:schemeClr val="dk1"/>
          </a:effectRef>
          <a:fontRef idx="minor">
            <a:schemeClr val="dk1"/>
          </a:fontRef>
        </p:style>
        <p:txBody>
          <a:bodyPr wrap="square">
            <a:spAutoFit/>
          </a:bodyPr>
          <a:lstStyle/>
          <a:p>
            <a:r>
              <a:rPr lang="zh-TW" altLang="en-US" sz="1900" b="1" dirty="0" smtClean="0">
                <a:solidFill>
                  <a:srgbClr val="0000FF"/>
                </a:solidFill>
                <a:latin typeface="Microsoft JhengHei" charset="-120"/>
                <a:ea typeface="Microsoft JhengHei" charset="-120"/>
                <a:cs typeface="Microsoft JhengHei" charset="-120"/>
              </a:rPr>
              <a:t>雲南大理州宣傳部長、大理州副州長，</a:t>
            </a:r>
            <a:r>
              <a:rPr lang="zh-TW" altLang="en-US" sz="1900" b="1" dirty="0" smtClean="0">
                <a:solidFill>
                  <a:srgbClr val="00B050"/>
                </a:solidFill>
                <a:latin typeface="Microsoft JhengHei" charset="-120"/>
                <a:ea typeface="Microsoft JhengHei" charset="-120"/>
                <a:cs typeface="Microsoft JhengHei" charset="-120"/>
              </a:rPr>
              <a:t>黃永華</a:t>
            </a:r>
            <a:r>
              <a:rPr lang="zh-TW" altLang="en-US" sz="1900" b="1" dirty="0" smtClean="0">
                <a:solidFill>
                  <a:srgbClr val="0000FF"/>
                </a:solidFill>
                <a:latin typeface="Microsoft JhengHei" charset="-120"/>
                <a:ea typeface="Microsoft JhengHei" charset="-120"/>
                <a:cs typeface="Microsoft JhengHei" charset="-120"/>
              </a:rPr>
              <a:t>，</a:t>
            </a:r>
            <a:r>
              <a:rPr lang="zh-TW" altLang="en-US" sz="1900" b="1" dirty="0" smtClean="0">
                <a:solidFill>
                  <a:srgbClr val="C00000"/>
                </a:solidFill>
                <a:latin typeface="Microsoft JhengHei" charset="-120"/>
                <a:ea typeface="Microsoft JhengHei" charset="-120"/>
                <a:cs typeface="Microsoft JhengHei" charset="-120"/>
              </a:rPr>
              <a:t>被判</a:t>
            </a:r>
            <a:r>
              <a:rPr lang="en-US" altLang="zh-TW" sz="1900" b="1" dirty="0" smtClean="0">
                <a:solidFill>
                  <a:srgbClr val="C00000"/>
                </a:solidFill>
                <a:latin typeface="Microsoft JhengHei" charset="-120"/>
                <a:ea typeface="Microsoft JhengHei" charset="-120"/>
                <a:cs typeface="Microsoft JhengHei" charset="-120"/>
              </a:rPr>
              <a:t>10</a:t>
            </a:r>
            <a:r>
              <a:rPr lang="zh-TW" altLang="en-US" sz="1900" b="1" dirty="0" smtClean="0">
                <a:solidFill>
                  <a:srgbClr val="C00000"/>
                </a:solidFill>
                <a:latin typeface="Microsoft JhengHei" charset="-120"/>
                <a:ea typeface="Microsoft JhengHei" charset="-120"/>
                <a:cs typeface="Microsoft JhengHei" charset="-120"/>
              </a:rPr>
              <a:t>年</a:t>
            </a:r>
            <a:r>
              <a:rPr lang="en-US" altLang="zh-TW" sz="1900" b="1" dirty="0" smtClean="0">
                <a:solidFill>
                  <a:srgbClr val="C00000"/>
                </a:solidFill>
                <a:latin typeface="Microsoft JhengHei" charset="-120"/>
                <a:ea typeface="Microsoft JhengHei" charset="-120"/>
                <a:cs typeface="Microsoft JhengHei" charset="-120"/>
              </a:rPr>
              <a:t> </a:t>
            </a:r>
            <a:r>
              <a:rPr lang="en-US" altLang="zh-TW" sz="1600" dirty="0">
                <a:solidFill>
                  <a:schemeClr val="tx1"/>
                </a:solidFill>
                <a:latin typeface="Microsoft JhengHei" charset="-120"/>
                <a:ea typeface="Microsoft JhengHei" charset="-120"/>
                <a:cs typeface="Microsoft JhengHei" charset="-120"/>
              </a:rPr>
              <a:t>【</a:t>
            </a:r>
            <a:r>
              <a:rPr lang="zh-TW" altLang="en-US" sz="1600" dirty="0">
                <a:solidFill>
                  <a:schemeClr val="tx1"/>
                </a:solidFill>
                <a:latin typeface="Microsoft JhengHei" charset="-120"/>
                <a:ea typeface="Microsoft JhengHei" charset="-120"/>
                <a:cs typeface="Microsoft JhengHei" charset="-120"/>
              </a:rPr>
              <a:t>明慧網</a:t>
            </a:r>
            <a:r>
              <a:rPr lang="zh-TW" altLang="zh-TW" sz="1600" dirty="0">
                <a:solidFill>
                  <a:schemeClr val="tx1"/>
                </a:solidFill>
                <a:latin typeface="Microsoft JhengHei" charset="-120"/>
                <a:ea typeface="Microsoft JhengHei" charset="-120"/>
                <a:cs typeface="Microsoft JhengHei" charset="-120"/>
              </a:rPr>
              <a:t>2</a:t>
            </a:r>
            <a:r>
              <a:rPr lang="en-US" altLang="zh-TW" sz="1600" dirty="0">
                <a:solidFill>
                  <a:schemeClr val="tx1"/>
                </a:solidFill>
                <a:latin typeface="Microsoft JhengHei" charset="-120"/>
                <a:ea typeface="Microsoft JhengHei" charset="-120"/>
                <a:cs typeface="Microsoft JhengHei" charset="-120"/>
              </a:rPr>
              <a:t>017</a:t>
            </a:r>
            <a:r>
              <a:rPr lang="zh-TW" altLang="en-US" sz="1600" dirty="0">
                <a:solidFill>
                  <a:schemeClr val="tx1"/>
                </a:solidFill>
                <a:latin typeface="Microsoft JhengHei" charset="-120"/>
                <a:ea typeface="Microsoft JhengHei" charset="-120"/>
                <a:cs typeface="Microsoft JhengHei" charset="-120"/>
              </a:rPr>
              <a:t>年</a:t>
            </a:r>
            <a:r>
              <a:rPr lang="en-US" altLang="zh-TW" sz="1600" dirty="0">
                <a:solidFill>
                  <a:schemeClr val="tx1"/>
                </a:solidFill>
                <a:latin typeface="Microsoft JhengHei" charset="-120"/>
                <a:ea typeface="Microsoft JhengHei" charset="-120"/>
                <a:cs typeface="Microsoft JhengHei" charset="-120"/>
              </a:rPr>
              <a:t>12</a:t>
            </a:r>
            <a:r>
              <a:rPr lang="zh-TW" altLang="en-US" sz="1600" dirty="0">
                <a:solidFill>
                  <a:schemeClr val="tx1"/>
                </a:solidFill>
                <a:latin typeface="Microsoft JhengHei" charset="-120"/>
                <a:ea typeface="Microsoft JhengHei" charset="-120"/>
                <a:cs typeface="Microsoft JhengHei" charset="-120"/>
              </a:rPr>
              <a:t>月</a:t>
            </a:r>
            <a:r>
              <a:rPr lang="en-US" altLang="zh-TW" sz="1600" dirty="0">
                <a:solidFill>
                  <a:schemeClr val="tx1"/>
                </a:solidFill>
                <a:latin typeface="Microsoft JhengHei" charset="-120"/>
                <a:ea typeface="Microsoft JhengHei" charset="-120"/>
                <a:cs typeface="Microsoft JhengHei" charset="-120"/>
              </a:rPr>
              <a:t>23</a:t>
            </a:r>
            <a:r>
              <a:rPr lang="zh-TW" altLang="en-US" sz="1600" dirty="0">
                <a:solidFill>
                  <a:schemeClr val="tx1"/>
                </a:solidFill>
                <a:latin typeface="Microsoft JhengHei" charset="-120"/>
                <a:ea typeface="Microsoft JhengHei" charset="-120"/>
                <a:cs typeface="Microsoft JhengHei" charset="-120"/>
              </a:rPr>
              <a:t>日</a:t>
            </a:r>
            <a:r>
              <a:rPr lang="en-US" altLang="zh-TW" sz="1600" dirty="0">
                <a:solidFill>
                  <a:schemeClr val="tx1"/>
                </a:solidFill>
                <a:latin typeface="Microsoft JhengHei" charset="-120"/>
                <a:ea typeface="Microsoft JhengHei" charset="-120"/>
                <a:cs typeface="Microsoft JhengHei" charset="-120"/>
              </a:rPr>
              <a:t>】</a:t>
            </a:r>
          </a:p>
          <a:p>
            <a:endParaRPr lang="en-US" altLang="zh-TW" sz="1900" b="1" dirty="0" smtClean="0">
              <a:solidFill>
                <a:srgbClr val="660066"/>
              </a:solidFill>
              <a:latin typeface="Microsoft JhengHei" charset="-120"/>
              <a:ea typeface="Microsoft JhengHei" charset="-120"/>
              <a:cs typeface="Microsoft JhengHei" charset="-120"/>
            </a:endParaRPr>
          </a:p>
          <a:p>
            <a:r>
              <a:rPr lang="zh-TW" altLang="en-US" sz="2000" dirty="0">
                <a:solidFill>
                  <a:srgbClr val="343434"/>
                </a:solidFill>
                <a:latin typeface="Microsoft JhengHei" charset="-120"/>
                <a:ea typeface="Microsoft JhengHei" charset="-120"/>
                <a:cs typeface="Microsoft JhengHei" charset="-120"/>
              </a:rPr>
              <a:t>原縣委書記</a:t>
            </a:r>
            <a:r>
              <a:rPr lang="zh-TW" altLang="en-US" sz="2000" b="1" dirty="0">
                <a:solidFill>
                  <a:srgbClr val="00B050"/>
                </a:solidFill>
                <a:latin typeface="Microsoft JhengHei" charset="-120"/>
                <a:ea typeface="Microsoft JhengHei" charset="-120"/>
                <a:cs typeface="Microsoft JhengHei" charset="-120"/>
              </a:rPr>
              <a:t>黃永華</a:t>
            </a:r>
            <a:r>
              <a:rPr lang="zh-TW" altLang="en-US" sz="2000" dirty="0">
                <a:solidFill>
                  <a:srgbClr val="343434"/>
                </a:solidFill>
                <a:latin typeface="Microsoft JhengHei" charset="-120"/>
                <a:ea typeface="Microsoft JhengHei" charset="-120"/>
                <a:cs typeface="Microsoft JhengHei" charset="-120"/>
              </a:rPr>
              <a:t>因迫害法輪功「有功」</a:t>
            </a:r>
            <a:r>
              <a:rPr lang="zh-TW" altLang="en-US" sz="2000" dirty="0" smtClean="0">
                <a:solidFill>
                  <a:srgbClr val="343434"/>
                </a:solidFill>
                <a:latin typeface="Microsoft JhengHei" charset="-120"/>
                <a:ea typeface="Microsoft JhengHei" charset="-120"/>
                <a:cs typeface="Microsoft JhengHei" charset="-120"/>
              </a:rPr>
              <a:t>，</a:t>
            </a:r>
            <a:r>
              <a:rPr lang="en-US" altLang="zh-TW" sz="2000" dirty="0" smtClean="0">
                <a:solidFill>
                  <a:srgbClr val="343434"/>
                </a:solidFill>
                <a:latin typeface="Microsoft JhengHei" charset="-120"/>
                <a:ea typeface="Microsoft JhengHei" charset="-120"/>
                <a:cs typeface="Microsoft JhengHei" charset="-120"/>
              </a:rPr>
              <a:t>2003</a:t>
            </a:r>
            <a:r>
              <a:rPr lang="zh-TW" altLang="en-US" sz="2000" dirty="0" smtClean="0">
                <a:solidFill>
                  <a:srgbClr val="343434"/>
                </a:solidFill>
                <a:latin typeface="Microsoft JhengHei" charset="-120"/>
                <a:ea typeface="Microsoft JhengHei" charset="-120"/>
                <a:cs typeface="Microsoft JhengHei" charset="-120"/>
              </a:rPr>
              <a:t>年</a:t>
            </a:r>
            <a:r>
              <a:rPr lang="zh-TW" altLang="en-US" sz="2000" dirty="0">
                <a:solidFill>
                  <a:srgbClr val="343434"/>
                </a:solidFill>
                <a:latin typeface="Microsoft JhengHei" charset="-120"/>
                <a:ea typeface="Microsoft JhengHei" charset="-120"/>
                <a:cs typeface="Microsoft JhengHei" charset="-120"/>
              </a:rPr>
              <a:t>開始被邪黨升官，先後升官至雲南省大理州</a:t>
            </a:r>
            <a:r>
              <a:rPr lang="zh-TW" altLang="en-US" sz="2000" b="1" dirty="0">
                <a:solidFill>
                  <a:srgbClr val="FF0000"/>
                </a:solidFill>
                <a:latin typeface="Microsoft JhengHei" charset="-120"/>
                <a:ea typeface="Microsoft JhengHei" charset="-120"/>
                <a:cs typeface="Microsoft JhengHei" charset="-120"/>
              </a:rPr>
              <a:t>宣傳部長</a:t>
            </a:r>
            <a:r>
              <a:rPr lang="zh-TW" altLang="en-US" sz="2000" dirty="0">
                <a:solidFill>
                  <a:srgbClr val="343434"/>
                </a:solidFill>
                <a:latin typeface="Microsoft JhengHei" charset="-120"/>
                <a:ea typeface="Microsoft JhengHei" charset="-120"/>
                <a:cs typeface="Microsoft JhengHei" charset="-120"/>
              </a:rPr>
              <a:t>，大理州副州長</a:t>
            </a:r>
            <a:r>
              <a:rPr lang="zh-TW" altLang="en-US" sz="2000" dirty="0" smtClean="0">
                <a:solidFill>
                  <a:srgbClr val="343434"/>
                </a:solidFill>
                <a:latin typeface="Microsoft JhengHei" charset="-120"/>
                <a:ea typeface="Microsoft JhengHei" charset="-120"/>
                <a:cs typeface="Microsoft JhengHei" charset="-120"/>
              </a:rPr>
              <a:t>。</a:t>
            </a:r>
            <a:r>
              <a:rPr lang="en-US" altLang="zh-TW" sz="2000" dirty="0" smtClean="0">
                <a:solidFill>
                  <a:srgbClr val="343434"/>
                </a:solidFill>
                <a:latin typeface="Microsoft JhengHei" charset="-120"/>
                <a:ea typeface="Microsoft JhengHei" charset="-120"/>
                <a:cs typeface="Microsoft JhengHei" charset="-120"/>
              </a:rPr>
              <a:t>2009</a:t>
            </a:r>
            <a:r>
              <a:rPr lang="zh-TW" altLang="en-US" sz="2000" dirty="0" smtClean="0">
                <a:solidFill>
                  <a:srgbClr val="343434"/>
                </a:solidFill>
                <a:latin typeface="Microsoft JhengHei" charset="-120"/>
                <a:ea typeface="Microsoft JhengHei" charset="-120"/>
                <a:cs typeface="Microsoft JhengHei" charset="-120"/>
              </a:rPr>
              <a:t>年</a:t>
            </a:r>
            <a:r>
              <a:rPr lang="zh-TW" altLang="en-US" sz="2000" dirty="0">
                <a:solidFill>
                  <a:srgbClr val="343434"/>
                </a:solidFill>
                <a:latin typeface="Microsoft JhengHei" charset="-120"/>
                <a:ea typeface="Microsoft JhengHei" charset="-120"/>
                <a:cs typeface="Microsoft JhengHei" charset="-120"/>
              </a:rPr>
              <a:t>，</a:t>
            </a:r>
            <a:r>
              <a:rPr lang="zh-TW" altLang="en-US" sz="2000" b="1" dirty="0">
                <a:solidFill>
                  <a:srgbClr val="00B050"/>
                </a:solidFill>
                <a:latin typeface="Microsoft JhengHei" charset="-120"/>
                <a:ea typeface="Microsoft JhengHei" charset="-120"/>
                <a:cs typeface="Microsoft JhengHei" charset="-120"/>
              </a:rPr>
              <a:t>黃永華</a:t>
            </a:r>
            <a:r>
              <a:rPr lang="zh-TW" altLang="en-US" sz="2000" dirty="0">
                <a:solidFill>
                  <a:srgbClr val="343434"/>
                </a:solidFill>
                <a:latin typeface="Microsoft JhengHei" charset="-120"/>
                <a:ea typeface="Microsoft JhengHei" charset="-120"/>
                <a:cs typeface="Microsoft JhengHei" charset="-120"/>
              </a:rPr>
              <a:t>因貪腐</a:t>
            </a:r>
            <a:r>
              <a:rPr lang="zh-TW" altLang="en-US" sz="2000" b="1" dirty="0">
                <a:solidFill>
                  <a:srgbClr val="FF0000"/>
                </a:solidFill>
                <a:latin typeface="Microsoft JhengHei" charset="-120"/>
                <a:ea typeface="Microsoft JhengHei" charset="-120"/>
                <a:cs typeface="Microsoft JhengHei" charset="-120"/>
              </a:rPr>
              <a:t>被</a:t>
            </a:r>
            <a:r>
              <a:rPr lang="zh-TW" altLang="en-US" sz="2000" b="1" dirty="0" smtClean="0">
                <a:solidFill>
                  <a:srgbClr val="FF0000"/>
                </a:solidFill>
                <a:latin typeface="Microsoft JhengHei" charset="-120"/>
                <a:ea typeface="Microsoft JhengHei" charset="-120"/>
                <a:cs typeface="Microsoft JhengHei" charset="-120"/>
              </a:rPr>
              <a:t>判</a:t>
            </a:r>
            <a:r>
              <a:rPr lang="en-US" altLang="zh-TW" sz="2000" b="1" dirty="0" smtClean="0">
                <a:solidFill>
                  <a:srgbClr val="FF0000"/>
                </a:solidFill>
                <a:latin typeface="Microsoft JhengHei" charset="-120"/>
                <a:ea typeface="Microsoft JhengHei" charset="-120"/>
                <a:cs typeface="Microsoft JhengHei" charset="-120"/>
              </a:rPr>
              <a:t>10</a:t>
            </a:r>
            <a:r>
              <a:rPr lang="zh-TW" altLang="en-US" sz="2000" b="1" dirty="0" smtClean="0">
                <a:solidFill>
                  <a:srgbClr val="FF0000"/>
                </a:solidFill>
                <a:latin typeface="Microsoft JhengHei" charset="-120"/>
                <a:ea typeface="Microsoft JhengHei" charset="-120"/>
                <a:cs typeface="Microsoft JhengHei" charset="-120"/>
              </a:rPr>
              <a:t>年徒刑</a:t>
            </a:r>
            <a:r>
              <a:rPr lang="zh-TW" altLang="en-US" sz="2000" dirty="0">
                <a:solidFill>
                  <a:srgbClr val="343434"/>
                </a:solidFill>
                <a:latin typeface="Microsoft JhengHei" charset="-120"/>
                <a:ea typeface="Microsoft JhengHei" charset="-120"/>
                <a:cs typeface="Microsoft JhengHei" charset="-120"/>
              </a:rPr>
              <a:t>，當地老百姓都說黃已患上</a:t>
            </a:r>
            <a:r>
              <a:rPr lang="zh-TW" altLang="en-US" sz="2000" b="1" dirty="0">
                <a:solidFill>
                  <a:srgbClr val="FF0000"/>
                </a:solidFill>
                <a:latin typeface="Microsoft JhengHei" charset="-120"/>
                <a:ea typeface="Microsoft JhengHei" charset="-120"/>
                <a:cs typeface="Microsoft JhengHei" charset="-120"/>
              </a:rPr>
              <a:t>艾滋病</a:t>
            </a:r>
            <a:r>
              <a:rPr lang="zh-TW" altLang="en-US" sz="2000" dirty="0">
                <a:solidFill>
                  <a:srgbClr val="343434"/>
                </a:solidFill>
                <a:latin typeface="Microsoft JhengHei" charset="-120"/>
                <a:ea typeface="Microsoft JhengHei" charset="-120"/>
                <a:cs typeface="Microsoft JhengHei" charset="-120"/>
              </a:rPr>
              <a:t>。</a:t>
            </a:r>
          </a:p>
          <a:p>
            <a:r>
              <a:rPr lang="zh-TW" altLang="en-US" sz="2000" dirty="0">
                <a:solidFill>
                  <a:srgbClr val="343434"/>
                </a:solidFill>
                <a:latin typeface="Microsoft JhengHei" charset="-120"/>
                <a:ea typeface="Microsoft JhengHei" charset="-120"/>
                <a:cs typeface="Microsoft JhengHei" charset="-120"/>
              </a:rPr>
              <a:t> </a:t>
            </a:r>
          </a:p>
          <a:p>
            <a:r>
              <a:rPr lang="zh-TW" altLang="en-US" sz="2000" dirty="0">
                <a:solidFill>
                  <a:srgbClr val="343434"/>
                </a:solidFill>
                <a:latin typeface="Microsoft JhengHei" charset="-120"/>
                <a:ea typeface="Microsoft JhengHei" charset="-120"/>
                <a:cs typeface="Microsoft JhengHei" charset="-120"/>
              </a:rPr>
              <a:t>黃永華貪財，更好色，當地老百姓甚至一些官員，私下都罵他是「黃毛驢」（專幹爛事的好色之徒）。黃永華當年在迫害法輪功學員的會議上手握拳頭，咬牙切齒的叫囂：堅決擁護黨中央的英明決策，把法輪功批倒批臭。黃大概連做夢都想不到，他那個「英明的黨中央」現在把他弄得臭不可聞</a:t>
            </a:r>
            <a:r>
              <a:rPr lang="zh-TW" altLang="en-US" sz="2000" dirty="0" smtClean="0">
                <a:solidFill>
                  <a:srgbClr val="343434"/>
                </a:solidFill>
                <a:latin typeface="Microsoft JhengHei" charset="-120"/>
                <a:ea typeface="Microsoft JhengHei" charset="-120"/>
                <a:cs typeface="Microsoft JhengHei" charset="-120"/>
              </a:rPr>
              <a:t>！</a:t>
            </a:r>
            <a:endParaRPr lang="zh-TW" altLang="en-US" sz="2000" dirty="0">
              <a:solidFill>
                <a:srgbClr val="343434"/>
              </a:solidFill>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671846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69" name="矩形 3"/>
          <p:cNvGrpSpPr/>
          <p:nvPr/>
        </p:nvGrpSpPr>
        <p:grpSpPr>
          <a:xfrm>
            <a:off x="13399" y="-2"/>
            <a:ext cx="9130603" cy="836718"/>
            <a:chOff x="-1" y="-2"/>
            <a:chExt cx="12985745" cy="1189997"/>
          </a:xfrm>
          <a:solidFill>
            <a:schemeClr val="accent2">
              <a:lumMod val="75000"/>
            </a:schemeClr>
          </a:solidFill>
        </p:grpSpPr>
        <p:sp>
          <p:nvSpPr>
            <p:cNvPr id="167"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20121"/>
              <a:ext cx="12985745" cy="1149754"/>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a:t>8</a:t>
              </a:r>
              <a:r>
                <a:rPr sz="3600" b="1" kern="0" dirty="0" smtClean="0"/>
                <a:t>-</a:t>
              </a:r>
              <a:r>
                <a:rPr lang="en-US" sz="3600" b="1" kern="0" dirty="0"/>
                <a:t>4</a:t>
              </a:r>
              <a:r>
                <a:rPr sz="3600" b="1" kern="0" dirty="0" smtClean="0"/>
                <a:t>. </a:t>
              </a:r>
              <a:r>
                <a:rPr lang="zh-TW" altLang="en-US" sz="3600" b="1" dirty="0" smtClean="0"/>
                <a:t>昭通</a:t>
              </a:r>
              <a:r>
                <a:rPr sz="3600" b="1" kern="0" dirty="0" smtClean="0"/>
                <a:t>市</a:t>
              </a:r>
              <a:endParaRPr sz="3600" b="1" kern="0" dirty="0"/>
            </a:p>
          </p:txBody>
        </p:sp>
      </p:grpSp>
      <p:sp>
        <p:nvSpPr>
          <p:cNvPr id="170" name="矩形"/>
          <p:cNvSpPr/>
          <p:nvPr/>
        </p:nvSpPr>
        <p:spPr>
          <a:xfrm>
            <a:off x="7236296" y="100504"/>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smtClean="0">
                <a:solidFill>
                  <a:srgbClr val="EF5FA7">
                    <a:hueOff val="-146070"/>
                    <a:satOff val="-10048"/>
                    <a:lumOff val="-30626"/>
                  </a:srgbClr>
                </a:solidFill>
              </a:rPr>
              <a:t>善報</a:t>
            </a:r>
            <a:r>
              <a:rPr lang="en-US" altLang="ja-JP" sz="4000" b="1" kern="0" dirty="0" smtClean="0">
                <a:solidFill>
                  <a:srgbClr val="EF5FA7">
                    <a:hueOff val="-146070"/>
                    <a:satOff val="-10048"/>
                    <a:lumOff val="-30626"/>
                  </a:srgbClr>
                </a:solidFill>
              </a:rPr>
              <a:t>2</a:t>
            </a:r>
            <a:endParaRPr lang="en-US" altLang="ja-JP" sz="4000" b="1" kern="0" dirty="0">
              <a:solidFill>
                <a:srgbClr val="EF5FA7">
                  <a:hueOff val="-146070"/>
                  <a:satOff val="-10048"/>
                  <a:lumOff val="-30626"/>
                </a:srgbClr>
              </a:solidFill>
            </a:endParaRPr>
          </a:p>
        </p:txBody>
      </p:sp>
      <p:sp>
        <p:nvSpPr>
          <p:cNvPr id="2" name="Rectangle 1"/>
          <p:cNvSpPr/>
          <p:nvPr/>
        </p:nvSpPr>
        <p:spPr>
          <a:xfrm>
            <a:off x="107504" y="953423"/>
            <a:ext cx="8928992" cy="581697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dirty="0">
                <a:solidFill>
                  <a:srgbClr val="0432FF"/>
                </a:solidFill>
                <a:latin typeface="Microsoft JhengHei" charset="-120"/>
                <a:ea typeface="Microsoft JhengHei" charset="-120"/>
                <a:cs typeface="Microsoft JhengHei" charset="-120"/>
              </a:rPr>
              <a:t>雲南彝良縣地震中　法輪大法救命的</a:t>
            </a:r>
            <a:r>
              <a:rPr lang="zh-TW" altLang="en-US" sz="2000" b="1" dirty="0" smtClean="0">
                <a:solidFill>
                  <a:srgbClr val="0432FF"/>
                </a:solidFill>
                <a:latin typeface="Microsoft JhengHei" charset="-120"/>
                <a:ea typeface="Microsoft JhengHei" charset="-120"/>
                <a:cs typeface="Microsoft JhengHei" charset="-120"/>
              </a:rPr>
              <a:t>故事</a:t>
            </a:r>
            <a:r>
              <a:rPr lang="en-US" altLang="zh-TW" sz="2000" b="1" dirty="0" smtClean="0">
                <a:solidFill>
                  <a:srgbClr val="0432FF"/>
                </a:solidFill>
                <a:latin typeface="Microsoft JhengHei" charset="-120"/>
                <a:ea typeface="Microsoft JhengHei" charset="-120"/>
                <a:cs typeface="Microsoft JhengHei" charset="-120"/>
              </a:rPr>
              <a:t> </a:t>
            </a:r>
            <a:r>
              <a:rPr lang="en-US" altLang="zh-TW" sz="2000" dirty="0" smtClean="0">
                <a:solidFill>
                  <a:schemeClr val="tx1"/>
                </a:solidFill>
                <a:latin typeface="Microsoft JhengHei" charset="-120"/>
                <a:ea typeface="Microsoft JhengHei" charset="-120"/>
                <a:cs typeface="Microsoft JhengHei" charset="-120"/>
              </a:rPr>
              <a:t>【</a:t>
            </a:r>
            <a:r>
              <a:rPr lang="zh-TW" altLang="en-US" sz="2000" dirty="0" smtClean="0">
                <a:solidFill>
                  <a:schemeClr val="tx1"/>
                </a:solidFill>
                <a:latin typeface="Microsoft JhengHei" charset="-120"/>
                <a:ea typeface="Microsoft JhengHei" charset="-120"/>
                <a:cs typeface="Microsoft JhengHei" charset="-120"/>
              </a:rPr>
              <a:t>明慧網</a:t>
            </a:r>
            <a:r>
              <a:rPr lang="en-US" altLang="zh-TW" sz="2000" dirty="0" smtClean="0">
                <a:solidFill>
                  <a:schemeClr val="tx1"/>
                </a:solidFill>
                <a:latin typeface="Microsoft JhengHei" charset="-120"/>
                <a:ea typeface="Microsoft JhengHei" charset="-120"/>
                <a:cs typeface="Microsoft JhengHei" charset="-120"/>
              </a:rPr>
              <a:t>2012</a:t>
            </a:r>
            <a:r>
              <a:rPr lang="zh-TW" altLang="en-US" sz="2000" dirty="0" smtClean="0">
                <a:solidFill>
                  <a:schemeClr val="tx1"/>
                </a:solidFill>
                <a:latin typeface="Microsoft JhengHei" charset="-120"/>
                <a:ea typeface="Microsoft JhengHei" charset="-120"/>
                <a:cs typeface="Microsoft JhengHei" charset="-120"/>
              </a:rPr>
              <a:t>年</a:t>
            </a:r>
            <a:r>
              <a:rPr lang="en-US" altLang="zh-TW" sz="2000" dirty="0" smtClean="0">
                <a:solidFill>
                  <a:schemeClr val="tx1"/>
                </a:solidFill>
                <a:latin typeface="Microsoft JhengHei" charset="-120"/>
                <a:ea typeface="Microsoft JhengHei" charset="-120"/>
                <a:cs typeface="Microsoft JhengHei" charset="-120"/>
              </a:rPr>
              <a:t>11</a:t>
            </a:r>
            <a:r>
              <a:rPr lang="zh-TW" altLang="en-US" sz="2000" dirty="0" smtClean="0">
                <a:solidFill>
                  <a:schemeClr val="tx1"/>
                </a:solidFill>
                <a:latin typeface="Microsoft JhengHei" charset="-120"/>
                <a:ea typeface="Microsoft JhengHei" charset="-120"/>
                <a:cs typeface="Microsoft JhengHei" charset="-120"/>
              </a:rPr>
              <a:t>月</a:t>
            </a:r>
            <a:r>
              <a:rPr lang="zh-TW" altLang="zh-TW" sz="2000" dirty="0" smtClean="0">
                <a:solidFill>
                  <a:schemeClr val="tx1"/>
                </a:solidFill>
                <a:latin typeface="Microsoft JhengHei" charset="-120"/>
                <a:ea typeface="Microsoft JhengHei" charset="-120"/>
                <a:cs typeface="Microsoft JhengHei" charset="-120"/>
              </a:rPr>
              <a:t>1</a:t>
            </a:r>
            <a:r>
              <a:rPr lang="en-US" altLang="zh-TW" sz="2000" dirty="0">
                <a:solidFill>
                  <a:schemeClr val="tx1"/>
                </a:solidFill>
                <a:latin typeface="Microsoft JhengHei" charset="-120"/>
                <a:ea typeface="Microsoft JhengHei" charset="-120"/>
                <a:cs typeface="Microsoft JhengHei" charset="-120"/>
              </a:rPr>
              <a:t>7</a:t>
            </a:r>
            <a:r>
              <a:rPr lang="zh-TW" altLang="en-US" sz="2000" dirty="0" smtClean="0">
                <a:solidFill>
                  <a:schemeClr val="tx1"/>
                </a:solidFill>
                <a:latin typeface="Microsoft JhengHei" charset="-120"/>
                <a:ea typeface="Microsoft JhengHei" charset="-120"/>
                <a:cs typeface="Microsoft JhengHei" charset="-120"/>
              </a:rPr>
              <a:t>日</a:t>
            </a:r>
            <a:r>
              <a:rPr lang="en-US" altLang="zh-TW" sz="2000" dirty="0" smtClean="0">
                <a:solidFill>
                  <a:schemeClr val="tx1"/>
                </a:solidFill>
                <a:latin typeface="Microsoft JhengHei" charset="-120"/>
                <a:ea typeface="Microsoft JhengHei" charset="-120"/>
                <a:cs typeface="Microsoft JhengHei" charset="-120"/>
              </a:rPr>
              <a:t>】</a:t>
            </a:r>
            <a:endParaRPr lang="en-US" altLang="zh-TW" sz="2000" dirty="0">
              <a:solidFill>
                <a:srgbClr val="008000"/>
              </a:solidFill>
              <a:latin typeface="Microsoft JhengHei" charset="-120"/>
              <a:ea typeface="Microsoft JhengHei" charset="-120"/>
              <a:cs typeface="Microsoft JhengHei" charset="-120"/>
            </a:endParaRPr>
          </a:p>
          <a:p>
            <a:endParaRPr lang="en-US" altLang="zh-TW" sz="2200" b="1" dirty="0" smtClean="0">
              <a:solidFill>
                <a:srgbClr val="0070C0"/>
              </a:solidFill>
              <a:latin typeface="Microsoft JhengHei" charset="-120"/>
              <a:ea typeface="Microsoft JhengHei" charset="-120"/>
              <a:cs typeface="Microsoft JhengHei" charset="-120"/>
            </a:endParaRPr>
          </a:p>
          <a:p>
            <a:r>
              <a:rPr lang="en-US" altLang="zh-TW" sz="2200" dirty="0" smtClean="0">
                <a:latin typeface="Microsoft JhengHei" charset="-120"/>
                <a:ea typeface="Microsoft JhengHei" charset="-120"/>
                <a:cs typeface="Microsoft JhengHei" charset="-120"/>
              </a:rPr>
              <a:t>2012</a:t>
            </a:r>
            <a:r>
              <a:rPr lang="zh-TW" altLang="en-US" sz="2200" dirty="0" smtClean="0">
                <a:latin typeface="Microsoft JhengHei" charset="-120"/>
                <a:ea typeface="Microsoft JhengHei" charset="-120"/>
                <a:cs typeface="Microsoft JhengHei" charset="-120"/>
              </a:rPr>
              <a:t>年</a:t>
            </a:r>
            <a:r>
              <a:rPr lang="en-US" altLang="zh-TW" sz="2200" dirty="0">
                <a:latin typeface="Microsoft JhengHei" charset="-120"/>
                <a:ea typeface="Microsoft JhengHei" charset="-120"/>
                <a:cs typeface="Microsoft JhengHei" charset="-120"/>
              </a:rPr>
              <a:t>9</a:t>
            </a:r>
            <a:r>
              <a:rPr lang="zh-TW" altLang="en-US" sz="2200" dirty="0" smtClean="0">
                <a:latin typeface="Microsoft JhengHei" charset="-120"/>
                <a:ea typeface="Microsoft JhengHei" charset="-120"/>
                <a:cs typeface="Microsoft JhengHei" charset="-120"/>
              </a:rPr>
              <a:t>月</a:t>
            </a:r>
            <a:r>
              <a:rPr lang="en-US" altLang="zh-TW" sz="2200" dirty="0">
                <a:latin typeface="Microsoft JhengHei" charset="-120"/>
                <a:ea typeface="Microsoft JhengHei" charset="-120"/>
                <a:cs typeface="Microsoft JhengHei" charset="-120"/>
              </a:rPr>
              <a:t>7</a:t>
            </a:r>
            <a:r>
              <a:rPr lang="zh-TW" altLang="en-US" sz="2200" dirty="0" smtClean="0">
                <a:latin typeface="Microsoft JhengHei" charset="-120"/>
                <a:ea typeface="Microsoft JhengHei" charset="-120"/>
                <a:cs typeface="Microsoft JhengHei" charset="-120"/>
              </a:rPr>
              <a:t>日</a:t>
            </a:r>
            <a:r>
              <a:rPr lang="en-US" altLang="zh-TW" sz="2200" dirty="0" smtClean="0">
                <a:latin typeface="Microsoft JhengHei" charset="-120"/>
                <a:ea typeface="Microsoft JhengHei" charset="-120"/>
                <a:cs typeface="Microsoft JhengHei" charset="-120"/>
              </a:rPr>
              <a:t>11</a:t>
            </a:r>
            <a:r>
              <a:rPr lang="zh-TW" altLang="en-US" sz="2200" dirty="0" smtClean="0">
                <a:latin typeface="Microsoft JhengHei" charset="-120"/>
                <a:ea typeface="Microsoft JhengHei" charset="-120"/>
                <a:cs typeface="Microsoft JhengHei" charset="-120"/>
              </a:rPr>
              <a:t>時</a:t>
            </a:r>
            <a:r>
              <a:rPr lang="en-US" altLang="zh-TW" sz="2200" dirty="0" smtClean="0">
                <a:latin typeface="Microsoft JhengHei" charset="-120"/>
                <a:ea typeface="Microsoft JhengHei" charset="-120"/>
                <a:cs typeface="Microsoft JhengHei" charset="-120"/>
              </a:rPr>
              <a:t>19</a:t>
            </a:r>
            <a:r>
              <a:rPr lang="zh-TW" altLang="en-US" sz="2200" dirty="0" smtClean="0">
                <a:latin typeface="Microsoft JhengHei" charset="-120"/>
                <a:ea typeface="Microsoft JhengHei" charset="-120"/>
                <a:cs typeface="Microsoft JhengHei" charset="-120"/>
              </a:rPr>
              <a:t>分</a:t>
            </a:r>
            <a:r>
              <a:rPr lang="zh-TW" altLang="en-US" sz="2200" dirty="0">
                <a:latin typeface="Microsoft JhengHei" charset="-120"/>
                <a:ea typeface="Microsoft JhengHei" charset="-120"/>
                <a:cs typeface="Microsoft JhengHei" charset="-120"/>
              </a:rPr>
              <a:t>，雲南省昭通市彝良縣與貴州省畢節地區威寧彝族回族苗族自治縣交界發生</a:t>
            </a:r>
            <a:r>
              <a:rPr lang="en-US" altLang="zh-TW" sz="2200" dirty="0">
                <a:latin typeface="Microsoft JhengHei" charset="-120"/>
                <a:ea typeface="Microsoft JhengHei" charset="-120"/>
                <a:cs typeface="Microsoft JhengHei" charset="-120"/>
              </a:rPr>
              <a:t>5.7</a:t>
            </a:r>
            <a:r>
              <a:rPr lang="zh-TW" altLang="en-US" sz="2200" dirty="0">
                <a:latin typeface="Microsoft JhengHei" charset="-120"/>
                <a:ea typeface="Microsoft JhengHei" charset="-120"/>
                <a:cs typeface="Microsoft JhengHei" charset="-120"/>
              </a:rPr>
              <a:t>級地震</a:t>
            </a:r>
            <a:r>
              <a:rPr lang="zh-TW" altLang="en-US" sz="2200" dirty="0" smtClean="0">
                <a:latin typeface="Microsoft JhengHei" charset="-120"/>
                <a:ea typeface="Microsoft JhengHei" charset="-120"/>
                <a:cs typeface="Microsoft JhengHei" charset="-120"/>
              </a:rPr>
              <a:t>，</a:t>
            </a:r>
            <a:r>
              <a:rPr lang="zh-TW" altLang="en-US" sz="2200" dirty="0">
                <a:latin typeface="Microsoft JhengHei" charset="-120"/>
                <a:ea typeface="Microsoft JhengHei" charset="-120"/>
                <a:cs typeface="Microsoft JhengHei" charset="-120"/>
              </a:rPr>
              <a:t>造成了</a:t>
            </a:r>
            <a:r>
              <a:rPr lang="en-US" altLang="zh-TW" sz="2200" dirty="0">
                <a:latin typeface="Microsoft JhengHei" charset="-120"/>
                <a:ea typeface="Microsoft JhengHei" charset="-120"/>
                <a:cs typeface="Microsoft JhengHei" charset="-120"/>
              </a:rPr>
              <a:t>18.3</a:t>
            </a:r>
            <a:r>
              <a:rPr lang="zh-TW" altLang="en-US" sz="2200" dirty="0">
                <a:latin typeface="Microsoft JhengHei" charset="-120"/>
                <a:ea typeface="Microsoft JhengHei" charset="-120"/>
                <a:cs typeface="Microsoft JhengHei" charset="-120"/>
              </a:rPr>
              <a:t>萬戶共計</a:t>
            </a:r>
            <a:r>
              <a:rPr lang="en-US" altLang="zh-TW" sz="2200" dirty="0">
                <a:latin typeface="Microsoft JhengHei" charset="-120"/>
                <a:ea typeface="Microsoft JhengHei" charset="-120"/>
                <a:cs typeface="Microsoft JhengHei" charset="-120"/>
              </a:rPr>
              <a:t>74.4</a:t>
            </a:r>
            <a:r>
              <a:rPr lang="zh-TW" altLang="en-US" sz="2200" dirty="0">
                <a:latin typeface="Microsoft JhengHei" charset="-120"/>
                <a:ea typeface="Microsoft JhengHei" charset="-120"/>
                <a:cs typeface="Microsoft JhengHei" charset="-120"/>
              </a:rPr>
              <a:t>萬人受災，因災死亡的人數</a:t>
            </a:r>
            <a:r>
              <a:rPr lang="en-US" altLang="zh-TW" sz="2200" dirty="0">
                <a:latin typeface="Microsoft JhengHei" charset="-120"/>
                <a:ea typeface="Microsoft JhengHei" charset="-120"/>
                <a:cs typeface="Microsoft JhengHei" charset="-120"/>
              </a:rPr>
              <a:t>80</a:t>
            </a:r>
            <a:r>
              <a:rPr lang="zh-TW" altLang="en-US" sz="2200" dirty="0">
                <a:latin typeface="Microsoft JhengHei" charset="-120"/>
                <a:ea typeface="Microsoft JhengHei" charset="-120"/>
                <a:cs typeface="Microsoft JhengHei" charset="-120"/>
              </a:rPr>
              <a:t>人，房屋倒塌</a:t>
            </a:r>
            <a:r>
              <a:rPr lang="en-US" altLang="zh-TW" sz="2200" dirty="0">
                <a:latin typeface="Microsoft JhengHei" charset="-120"/>
                <a:ea typeface="Microsoft JhengHei" charset="-120"/>
                <a:cs typeface="Microsoft JhengHei" charset="-120"/>
              </a:rPr>
              <a:t>7138</a:t>
            </a:r>
            <a:r>
              <a:rPr lang="zh-TW" altLang="en-US" sz="2200" dirty="0">
                <a:latin typeface="Microsoft JhengHei" charset="-120"/>
                <a:ea typeface="Microsoft JhengHei" charset="-120"/>
                <a:cs typeface="Microsoft JhengHei" charset="-120"/>
              </a:rPr>
              <a:t>戶，共計</a:t>
            </a:r>
            <a:r>
              <a:rPr lang="en-US" altLang="zh-TW" sz="2200" dirty="0">
                <a:latin typeface="Microsoft JhengHei" charset="-120"/>
                <a:ea typeface="Microsoft JhengHei" charset="-120"/>
                <a:cs typeface="Microsoft JhengHei" charset="-120"/>
              </a:rPr>
              <a:t>30600</a:t>
            </a:r>
            <a:r>
              <a:rPr lang="zh-TW" altLang="en-US" sz="2200" dirty="0">
                <a:latin typeface="Microsoft JhengHei" charset="-120"/>
                <a:ea typeface="Microsoft JhengHei" charset="-120"/>
                <a:cs typeface="Microsoft JhengHei" charset="-120"/>
              </a:rPr>
              <a:t>間，災害造成的直接經濟損失為</a:t>
            </a:r>
            <a:r>
              <a:rPr lang="en-US" altLang="zh-TW" sz="2200" dirty="0">
                <a:latin typeface="Microsoft JhengHei" charset="-120"/>
                <a:ea typeface="Microsoft JhengHei" charset="-120"/>
                <a:cs typeface="Microsoft JhengHei" charset="-120"/>
              </a:rPr>
              <a:t>37.04</a:t>
            </a:r>
            <a:r>
              <a:rPr lang="zh-TW" altLang="en-US" sz="2200" dirty="0">
                <a:latin typeface="Microsoft JhengHei" charset="-120"/>
                <a:ea typeface="Microsoft JhengHei" charset="-120"/>
                <a:cs typeface="Microsoft JhengHei" charset="-120"/>
              </a:rPr>
              <a:t>億元</a:t>
            </a:r>
            <a:r>
              <a:rPr lang="zh-TW" altLang="en-US"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endParaRPr lang="en-US" altLang="zh-TW" sz="2200" b="1" dirty="0">
              <a:solidFill>
                <a:srgbClr val="0070C0"/>
              </a:solidFill>
              <a:latin typeface="Microsoft JhengHei" charset="-120"/>
              <a:ea typeface="Microsoft JhengHei" charset="-120"/>
              <a:cs typeface="Microsoft JhengHei" charset="-120"/>
            </a:endParaRPr>
          </a:p>
          <a:p>
            <a:pPr fontAlgn="base"/>
            <a:r>
              <a:rPr lang="zh-TW" altLang="en-US" sz="2200" dirty="0">
                <a:latin typeface="Microsoft JhengHei" charset="-120"/>
                <a:ea typeface="Microsoft JhengHei" charset="-120"/>
                <a:cs typeface="Microsoft JhengHei" charset="-120"/>
              </a:rPr>
              <a:t>在茅坪鄉的另一戶才修煉法輪大法一年左右的法輪大法學員，當天正好請了幾個人在山上幫忙摘花椒，鄉里的其他家也請人摘花椒</a:t>
            </a:r>
            <a:r>
              <a:rPr lang="zh-TW" altLang="en-US"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pPr fontAlgn="base"/>
            <a:endParaRPr lang="zh-TW" altLang="en-US" sz="2200" dirty="0">
              <a:latin typeface="Microsoft JhengHei" charset="-120"/>
              <a:ea typeface="Microsoft JhengHei" charset="-120"/>
              <a:cs typeface="Microsoft JhengHei" charset="-120"/>
            </a:endParaRPr>
          </a:p>
          <a:p>
            <a:pPr fontAlgn="base"/>
            <a:r>
              <a:rPr lang="zh-TW" altLang="en-US" sz="2200" dirty="0">
                <a:latin typeface="Microsoft JhengHei" charset="-120"/>
                <a:ea typeface="Microsoft JhengHei" charset="-120"/>
                <a:cs typeface="Microsoft JhengHei" charset="-120"/>
              </a:rPr>
              <a:t>地震的瞬間，幫其他人家摘花椒的三個人就被山上滾落下的石頭砸死，而幫這位大法學員家摘花椒</a:t>
            </a:r>
            <a:r>
              <a:rPr lang="zh-TW" altLang="en-US" sz="2200" dirty="0" smtClean="0">
                <a:latin typeface="Microsoft JhengHei" charset="-120"/>
                <a:ea typeface="Microsoft JhengHei" charset="-120"/>
                <a:cs typeface="Microsoft JhengHei" charset="-120"/>
              </a:rPr>
              <a:t>的</a:t>
            </a:r>
            <a:r>
              <a:rPr lang="en-US" altLang="zh-TW" sz="2200" dirty="0" smtClean="0">
                <a:latin typeface="Microsoft JhengHei" charset="-120"/>
                <a:ea typeface="Microsoft JhengHei" charset="-120"/>
                <a:cs typeface="Microsoft JhengHei" charset="-120"/>
              </a:rPr>
              <a:t>8</a:t>
            </a:r>
            <a:r>
              <a:rPr lang="zh-TW" altLang="en-US" sz="2200" dirty="0" smtClean="0">
                <a:latin typeface="Microsoft JhengHei" charset="-120"/>
                <a:ea typeface="Microsoft JhengHei" charset="-120"/>
                <a:cs typeface="Microsoft JhengHei" charset="-120"/>
              </a:rPr>
              <a:t>、</a:t>
            </a:r>
            <a:r>
              <a:rPr lang="en-US" altLang="zh-TW" sz="2200" dirty="0">
                <a:latin typeface="Microsoft JhengHei" charset="-120"/>
                <a:ea typeface="Microsoft JhengHei" charset="-120"/>
                <a:cs typeface="Microsoft JhengHei" charset="-120"/>
              </a:rPr>
              <a:t>9</a:t>
            </a:r>
            <a:r>
              <a:rPr lang="zh-TW" altLang="en-US" sz="2200" dirty="0" smtClean="0">
                <a:latin typeface="Microsoft JhengHei" charset="-120"/>
                <a:ea typeface="Microsoft JhengHei" charset="-120"/>
                <a:cs typeface="Microsoft JhengHei" charset="-120"/>
              </a:rPr>
              <a:t>個人</a:t>
            </a:r>
            <a:r>
              <a:rPr lang="zh-TW" altLang="en-US" sz="2200" dirty="0">
                <a:latin typeface="Microsoft JhengHei" charset="-120"/>
                <a:ea typeface="Microsoft JhengHei" charset="-120"/>
                <a:cs typeface="Microsoft JhengHei" charset="-120"/>
              </a:rPr>
              <a:t>，</a:t>
            </a:r>
            <a:r>
              <a:rPr lang="zh-TW" altLang="en-US" sz="2200" b="1" dirty="0">
                <a:solidFill>
                  <a:srgbClr val="0432FF"/>
                </a:solidFill>
                <a:latin typeface="Microsoft JhengHei" charset="-120"/>
                <a:ea typeface="Microsoft JhengHei" charset="-120"/>
                <a:cs typeface="Microsoft JhengHei" charset="-120"/>
              </a:rPr>
              <a:t>全都平安無事</a:t>
            </a:r>
            <a:r>
              <a:rPr lang="zh-TW" altLang="en-US" sz="2200" dirty="0">
                <a:latin typeface="Microsoft JhengHei" charset="-120"/>
                <a:ea typeface="Microsoft JhengHei" charset="-120"/>
                <a:cs typeface="Microsoft JhengHei" charset="-120"/>
              </a:rPr>
              <a:t>。</a:t>
            </a:r>
          </a:p>
          <a:p>
            <a:pPr fontAlgn="base"/>
            <a:r>
              <a:rPr lang="zh-TW" altLang="en-US" sz="2200" dirty="0">
                <a:latin typeface="Microsoft JhengHei" charset="-120"/>
                <a:ea typeface="Microsoft JhengHei" charset="-120"/>
                <a:cs typeface="Microsoft JhengHei" charset="-120"/>
              </a:rPr>
              <a:t>事後，他們敘述地震瞬間的情景：就看到石頭到處滾落，根本無處可躲，但</a:t>
            </a:r>
            <a:r>
              <a:rPr lang="zh-TW" altLang="en-US" sz="2200" b="1" dirty="0">
                <a:solidFill>
                  <a:srgbClr val="0432FF"/>
                </a:solidFill>
                <a:latin typeface="Microsoft JhengHei" charset="-120"/>
                <a:ea typeface="Microsoft JhengHei" charset="-120"/>
                <a:cs typeface="Microsoft JhengHei" charset="-120"/>
              </a:rPr>
              <a:t>石頭就像長了眼睛似的就砸不到他們身上</a:t>
            </a:r>
            <a:r>
              <a:rPr lang="zh-TW" altLang="en-US" sz="2200" dirty="0">
                <a:latin typeface="Microsoft JhengHei" charset="-120"/>
                <a:ea typeface="Microsoft JhengHei" charset="-120"/>
                <a:cs typeface="Microsoft JhengHei" charset="-120"/>
              </a:rPr>
              <a:t>。這位法輪功學員藉機將修煉法輪大法一人煉功、全家受益的例子講給他們，又講了真相，讓他們明白是大法師父救了他們，這些人聽後都十分激動，無比感激師父，感謝大法</a:t>
            </a:r>
            <a:r>
              <a:rPr lang="zh-TW" altLang="en-US" sz="2200" dirty="0" smtClean="0">
                <a:latin typeface="Microsoft JhengHei" charset="-120"/>
                <a:ea typeface="Microsoft JhengHei" charset="-120"/>
                <a:cs typeface="Microsoft JhengHei" charset="-120"/>
              </a:rPr>
              <a:t>。</a:t>
            </a:r>
            <a:endParaRPr lang="zh-TW" altLang="en-US" sz="2200" dirty="0">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2095092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72328" y="980727"/>
            <a:ext cx="8999344" cy="5232202"/>
          </a:xfrm>
          <a:prstGeom prst="rect">
            <a:avLst/>
          </a:prstGeom>
        </p:spPr>
        <p:txBody>
          <a:bodyPr wrap="square">
            <a:spAutoFit/>
          </a:bodyPr>
          <a:lstStyle/>
          <a:p>
            <a:r>
              <a:rPr lang="zh-TW" altLang="en-US" sz="2400" b="1" dirty="0" smtClean="0">
                <a:latin typeface="微軟正黑體" panose="020B0604030504040204" pitchFamily="34" charset="-120"/>
                <a:ea typeface="微軟正黑體" panose="020B0604030504040204" pitchFamily="34" charset="-120"/>
                <a:cs typeface="Heiti TC Light"/>
              </a:rPr>
              <a:t>性質：</a:t>
            </a:r>
            <a:r>
              <a:rPr lang="zh-TW" altLang="en-US" sz="2400" b="1" dirty="0" smtClean="0">
                <a:solidFill>
                  <a:srgbClr val="C00000"/>
                </a:solidFill>
                <a:latin typeface="微軟正黑體" panose="020B0604030504040204" pitchFamily="34" charset="-120"/>
                <a:ea typeface="微軟正黑體" panose="020B0604030504040204" pitchFamily="34" charset="-120"/>
                <a:cs typeface="Heiti TC Light"/>
              </a:rPr>
              <a:t>污衊、毒害眾生</a:t>
            </a:r>
            <a:endParaRPr lang="en-US" altLang="zh-TW" sz="2400" b="1" dirty="0" smtClean="0">
              <a:solidFill>
                <a:srgbClr val="C00000"/>
              </a:solidFill>
              <a:latin typeface="微軟正黑體" panose="020B0604030504040204" pitchFamily="34" charset="-120"/>
              <a:ea typeface="微軟正黑體" panose="020B0604030504040204" pitchFamily="34" charset="-120"/>
              <a:cs typeface="Heiti TC Light"/>
            </a:endParaRPr>
          </a:p>
          <a:p>
            <a:endParaRPr lang="en-US" altLang="zh-TW" sz="2400" b="1" dirty="0" smtClean="0">
              <a:latin typeface="微軟正黑體" panose="020B0604030504040204" pitchFamily="34" charset="-120"/>
              <a:ea typeface="微軟正黑體" panose="020B0604030504040204" pitchFamily="34" charset="-120"/>
              <a:cs typeface="Heiti TC Light"/>
            </a:endParaRPr>
          </a:p>
          <a:p>
            <a:pPr>
              <a:spcAft>
                <a:spcPts val="0"/>
              </a:spcAft>
            </a:pPr>
            <a:r>
              <a:rPr lang="zh-TW" altLang="en-US" sz="2200" b="1" dirty="0" smtClean="0">
                <a:latin typeface="微軟正黑體" panose="020B0604030504040204" pitchFamily="34" charset="-120"/>
                <a:ea typeface="微軟正黑體" panose="020B0604030504040204" pitchFamily="34" charset="-120"/>
                <a:cs typeface="Heiti TC Light"/>
              </a:rPr>
              <a:t>內容：</a:t>
            </a:r>
            <a:endParaRPr lang="en-US" altLang="zh-TW" sz="2200" b="1" dirty="0" smtClean="0">
              <a:latin typeface="微軟正黑體" panose="020B0604030504040204" pitchFamily="34" charset="-120"/>
              <a:ea typeface="微軟正黑體" panose="020B0604030504040204" pitchFamily="34" charset="-120"/>
              <a:cs typeface="Heiti TC Light"/>
            </a:endParaRPr>
          </a:p>
          <a:p>
            <a:r>
              <a:rPr lang="zh-TW" altLang="zh-TW" sz="2200" dirty="0" smtClean="0">
                <a:latin typeface="微軟正黑體" panose="020B0604030504040204" pitchFamily="34" charset="-120"/>
                <a:ea typeface="微軟正黑體" panose="020B0604030504040204" pitchFamily="34" charset="-120"/>
              </a:rPr>
              <a:t>保山市政法委、市防範辦先後在市內</a:t>
            </a:r>
            <a:r>
              <a:rPr lang="en-US" altLang="zh-TW" sz="2200" dirty="0" smtClean="0">
                <a:solidFill>
                  <a:srgbClr val="C00000"/>
                </a:solidFill>
                <a:latin typeface="微軟正黑體" panose="020B0604030504040204" pitchFamily="34" charset="-120"/>
                <a:ea typeface="微軟正黑體" panose="020B0604030504040204" pitchFamily="34" charset="-120"/>
              </a:rPr>
              <a:t>70</a:t>
            </a:r>
            <a:r>
              <a:rPr lang="zh-TW" altLang="zh-TW" sz="2200" dirty="0" smtClean="0">
                <a:solidFill>
                  <a:srgbClr val="C00000"/>
                </a:solidFill>
                <a:latin typeface="微軟正黑體" panose="020B0604030504040204" pitchFamily="34" charset="-120"/>
                <a:ea typeface="微軟正黑體" panose="020B0604030504040204" pitchFamily="34" charset="-120"/>
              </a:rPr>
              <a:t>多所</a:t>
            </a:r>
            <a:r>
              <a:rPr lang="zh-TW" altLang="zh-TW" sz="2200" dirty="0" smtClean="0">
                <a:latin typeface="微軟正黑體" panose="020B0604030504040204" pitchFamily="34" charset="-120"/>
                <a:ea typeface="微軟正黑體" panose="020B0604030504040204" pitchFamily="34" charset="-120"/>
              </a:rPr>
              <a:t>中小學校園中</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建立所謂</a:t>
            </a:r>
            <a:r>
              <a:rPr lang="zh-TW" altLang="zh-TW" sz="2200" dirty="0" smtClean="0">
                <a:solidFill>
                  <a:srgbClr val="C00000"/>
                </a:solidFill>
                <a:latin typeface="微軟正黑體" panose="020B0604030504040204" pitchFamily="34" charset="-120"/>
                <a:ea typeface="微軟正黑體" panose="020B0604030504040204" pitchFamily="34" charset="-120"/>
              </a:rPr>
              <a:t>“反</a:t>
            </a:r>
            <a:r>
              <a:rPr lang="en-US" altLang="zh-TW" sz="2200" dirty="0" smtClean="0">
                <a:solidFill>
                  <a:srgbClr val="C00000"/>
                </a:solidFill>
                <a:latin typeface="微軟正黑體" panose="020B0604030504040204" pitchFamily="34" charset="-120"/>
                <a:ea typeface="微軟正黑體" panose="020B0604030504040204" pitchFamily="34" charset="-120"/>
              </a:rPr>
              <a:t>X</a:t>
            </a:r>
            <a:r>
              <a:rPr lang="zh-TW" altLang="zh-TW" sz="2200" dirty="0" smtClean="0">
                <a:solidFill>
                  <a:srgbClr val="C00000"/>
                </a:solidFill>
                <a:latin typeface="微軟正黑體" panose="020B0604030504040204" pitchFamily="34" charset="-120"/>
                <a:ea typeface="微軟正黑體" panose="020B0604030504040204" pitchFamily="34" charset="-120"/>
              </a:rPr>
              <a:t>教</a:t>
            </a:r>
            <a:r>
              <a:rPr lang="zh-TW" altLang="zh-TW" sz="2200" dirty="0">
                <a:solidFill>
                  <a:srgbClr val="C00000"/>
                </a:solidFill>
                <a:latin typeface="微軟正黑體" panose="020B0604030504040204" pitchFamily="34" charset="-120"/>
                <a:ea typeface="微軟正黑體" panose="020B0604030504040204" pitchFamily="34" charset="-120"/>
              </a:rPr>
              <a:t>警示教育基地</a:t>
            </a:r>
            <a:r>
              <a:rPr lang="zh-TW" altLang="zh-TW" sz="2200" dirty="0" smtClean="0">
                <a:solidFill>
                  <a:srgbClr val="C00000"/>
                </a:solidFill>
                <a:latin typeface="微軟正黑體" panose="020B0604030504040204" pitchFamily="34" charset="-120"/>
                <a:ea typeface="微軟正黑體" panose="020B0604030504040204" pitchFamily="34" charset="-120"/>
              </a:rPr>
              <a:t>”</a:t>
            </a:r>
            <a:r>
              <a:rPr lang="zh-TW" altLang="en-US" sz="2200" dirty="0" smtClean="0">
                <a:solidFill>
                  <a:srgbClr val="C00000"/>
                </a:solidFill>
                <a:latin typeface="微軟正黑體" panose="020B0604030504040204" pitchFamily="34" charset="-120"/>
                <a:ea typeface="微軟正黑體" panose="020B0604030504040204" pitchFamily="34" charset="-120"/>
              </a:rPr>
              <a:t>。</a:t>
            </a:r>
            <a:endParaRPr lang="en-US" altLang="zh-TW" sz="2200" dirty="0">
              <a:solidFill>
                <a:srgbClr val="C00000"/>
              </a:solidFill>
              <a:latin typeface="微軟正黑體" panose="020B0604030504040204" pitchFamily="34" charset="-120"/>
              <a:ea typeface="微軟正黑體" panose="020B0604030504040204" pitchFamily="34" charset="-120"/>
            </a:endParaRPr>
          </a:p>
          <a:p>
            <a:endParaRPr lang="en-US" altLang="zh-TW" sz="2200" dirty="0" smtClean="0">
              <a:solidFill>
                <a:srgbClr val="C00000"/>
              </a:solidFill>
              <a:latin typeface="微軟正黑體" panose="020B0604030504040204" pitchFamily="34" charset="-120"/>
              <a:ea typeface="微軟正黑體" panose="020B0604030504040204" pitchFamily="34" charset="-120"/>
            </a:endParaRPr>
          </a:p>
          <a:p>
            <a:r>
              <a:rPr lang="en-US" altLang="zh-TW" sz="2200" dirty="0" smtClean="0">
                <a:latin typeface="微軟正黑體" panose="020B0604030504040204" pitchFamily="34" charset="-120"/>
                <a:ea typeface="微軟正黑體" panose="020B0604030504040204" pitchFamily="34" charset="-120"/>
              </a:rPr>
              <a:t>1.</a:t>
            </a:r>
            <a:r>
              <a:rPr lang="zh-TW" altLang="zh-TW" sz="2200" dirty="0" smtClean="0">
                <a:latin typeface="微軟正黑體" panose="020B0604030504040204" pitchFamily="34" charset="-120"/>
                <a:ea typeface="微軟正黑體" panose="020B0604030504040204" pitchFamily="34" charset="-120"/>
              </a:rPr>
              <a:t>宣稱</a:t>
            </a:r>
            <a:r>
              <a:rPr lang="zh-TW" altLang="en-US" sz="2200" dirty="0" smtClean="0">
                <a:latin typeface="微軟正黑體" panose="020B0604030504040204" pitchFamily="34" charset="-120"/>
                <a:ea typeface="微軟正黑體" panose="020B0604030504040204" pitchFamily="34" charset="-120"/>
              </a:rPr>
              <a:t>要</a:t>
            </a:r>
            <a:r>
              <a:rPr lang="zh-TW" altLang="zh-TW" sz="2200" dirty="0" smtClean="0">
                <a:latin typeface="微軟正黑體" panose="020B0604030504040204" pitchFamily="34" charset="-120"/>
                <a:ea typeface="微軟正黑體" panose="020B0604030504040204" pitchFamily="34" charset="-120"/>
              </a:rPr>
              <a:t>“引導廣大師生崇尚科學、反對</a:t>
            </a:r>
            <a:r>
              <a:rPr lang="en-US" altLang="zh-TW" sz="2200" dirty="0" smtClean="0">
                <a:latin typeface="微軟正黑體" panose="020B0604030504040204" pitchFamily="34" charset="-120"/>
                <a:ea typeface="微軟正黑體" panose="020B0604030504040204" pitchFamily="34" charset="-120"/>
              </a:rPr>
              <a:t>X</a:t>
            </a:r>
            <a:r>
              <a:rPr lang="zh-TW" altLang="zh-TW" sz="2200" dirty="0" smtClean="0">
                <a:latin typeface="微軟正黑體" panose="020B0604030504040204" pitchFamily="34" charset="-120"/>
                <a:ea typeface="微軟正黑體" panose="020B0604030504040204" pitchFamily="34" charset="-120"/>
              </a:rPr>
              <a:t>教”，</a:t>
            </a:r>
            <a:endParaRPr lang="en-US" altLang="zh-TW" sz="2200" dirty="0" smtClean="0">
              <a:latin typeface="微軟正黑體" panose="020B0604030504040204" pitchFamily="34" charset="-120"/>
              <a:ea typeface="微軟正黑體" panose="020B0604030504040204" pitchFamily="34" charset="-120"/>
            </a:endParaRPr>
          </a:p>
          <a:p>
            <a:r>
              <a:rPr lang="zh-TW" altLang="en-US" sz="2200" dirty="0">
                <a:latin typeface="微軟正黑體" panose="020B0604030504040204" pitchFamily="34" charset="-120"/>
                <a:ea typeface="微軟正黑體" panose="020B0604030504040204" pitchFamily="34" charset="-120"/>
              </a:rPr>
              <a:t> </a:t>
            </a:r>
            <a:r>
              <a:rPr lang="zh-TW" altLang="en-US" sz="2200" dirty="0" smtClean="0">
                <a:latin typeface="微軟正黑體" panose="020B0604030504040204" pitchFamily="34" charset="-120"/>
                <a:ea typeface="微軟正黑體" panose="020B0604030504040204" pitchFamily="34" charset="-120"/>
              </a:rPr>
              <a:t>  </a:t>
            </a:r>
            <a:r>
              <a:rPr lang="zh-TW" altLang="zh-TW" sz="2200" dirty="0" smtClean="0">
                <a:latin typeface="微軟正黑體" panose="020B0604030504040204" pitchFamily="34" charset="-120"/>
                <a:ea typeface="微軟正黑體" panose="020B0604030504040204" pitchFamily="34" charset="-120"/>
              </a:rPr>
              <a:t>讓學校組織師生</a:t>
            </a:r>
            <a:r>
              <a:rPr lang="zh-TW" altLang="en-US" sz="2200" dirty="0" smtClean="0">
                <a:latin typeface="微軟正黑體" panose="020B0604030504040204" pitchFamily="34" charset="-120"/>
                <a:ea typeface="微軟正黑體" panose="020B0604030504040204" pitchFamily="34" charset="-120"/>
              </a:rPr>
              <a:t>到</a:t>
            </a:r>
            <a:r>
              <a:rPr lang="zh-TW" altLang="zh-TW" sz="2200" dirty="0">
                <a:solidFill>
                  <a:srgbClr val="C00000"/>
                </a:solidFill>
                <a:latin typeface="微軟正黑體" panose="020B0604030504040204" pitchFamily="34" charset="-120"/>
                <a:ea typeface="微軟正黑體" panose="020B0604030504040204" pitchFamily="34" charset="-120"/>
              </a:rPr>
              <a:t>“反</a:t>
            </a:r>
            <a:r>
              <a:rPr lang="en-US" altLang="zh-TW" sz="2200" dirty="0">
                <a:solidFill>
                  <a:srgbClr val="C00000"/>
                </a:solidFill>
                <a:latin typeface="微軟正黑體" panose="020B0604030504040204" pitchFamily="34" charset="-120"/>
                <a:ea typeface="微軟正黑體" panose="020B0604030504040204" pitchFamily="34" charset="-120"/>
              </a:rPr>
              <a:t>X</a:t>
            </a:r>
            <a:r>
              <a:rPr lang="zh-TW" altLang="zh-TW" sz="2200" dirty="0">
                <a:solidFill>
                  <a:srgbClr val="C00000"/>
                </a:solidFill>
                <a:latin typeface="微軟正黑體" panose="020B0604030504040204" pitchFamily="34" charset="-120"/>
                <a:ea typeface="微軟正黑體" panose="020B0604030504040204" pitchFamily="34" charset="-120"/>
              </a:rPr>
              <a:t>教警示教育基地</a:t>
            </a:r>
            <a:r>
              <a:rPr lang="zh-TW" altLang="zh-TW" sz="2200" dirty="0" smtClean="0">
                <a:solidFill>
                  <a:srgbClr val="C00000"/>
                </a:solidFill>
                <a:latin typeface="微軟正黑體" panose="020B0604030504040204" pitchFamily="34" charset="-120"/>
                <a:ea typeface="微軟正黑體" panose="020B0604030504040204" pitchFamily="34" charset="-120"/>
              </a:rPr>
              <a:t>”</a:t>
            </a:r>
            <a:r>
              <a:rPr lang="zh-TW" altLang="en-US" sz="2200" dirty="0" smtClean="0">
                <a:solidFill>
                  <a:schemeClr val="tx1"/>
                </a:solidFill>
                <a:latin typeface="微軟正黑體" panose="020B0604030504040204" pitchFamily="34" charset="-120"/>
                <a:ea typeface="微軟正黑體" panose="020B0604030504040204" pitchFamily="34" charset="-120"/>
              </a:rPr>
              <a:t>裏去</a:t>
            </a:r>
            <a:r>
              <a:rPr lang="zh-TW" altLang="zh-TW" sz="2200" dirty="0" smtClean="0">
                <a:solidFill>
                  <a:schemeClr val="tx1"/>
                </a:solidFill>
                <a:latin typeface="微軟正黑體" panose="020B0604030504040204" pitchFamily="34" charset="-120"/>
                <a:ea typeface="微軟正黑體" panose="020B0604030504040204" pitchFamily="34" charset="-120"/>
              </a:rPr>
              <a:t>看污蔑宣傳</a:t>
            </a:r>
            <a:endParaRPr lang="en-US" altLang="zh-TW" sz="2200" dirty="0">
              <a:solidFill>
                <a:schemeClr val="tx1"/>
              </a:solidFill>
              <a:latin typeface="微軟正黑體" panose="020B0604030504040204" pitchFamily="34" charset="-120"/>
              <a:ea typeface="微軟正黑體" panose="020B0604030504040204" pitchFamily="34" charset="-120"/>
            </a:endParaRPr>
          </a:p>
          <a:p>
            <a:endParaRPr lang="en-US" altLang="zh-TW" sz="2200" dirty="0" smtClean="0">
              <a:latin typeface="微軟正黑體" panose="020B0604030504040204" pitchFamily="34" charset="-120"/>
              <a:ea typeface="微軟正黑體" panose="020B0604030504040204" pitchFamily="34" charset="-120"/>
            </a:endParaRPr>
          </a:p>
          <a:p>
            <a:r>
              <a:rPr lang="en-US" altLang="zh-TW" sz="2200" dirty="0" smtClean="0">
                <a:latin typeface="微軟正黑體" panose="020B0604030504040204" pitchFamily="34" charset="-120"/>
                <a:ea typeface="微軟正黑體" panose="020B0604030504040204" pitchFamily="34" charset="-120"/>
              </a:rPr>
              <a:t>2. </a:t>
            </a:r>
            <a:r>
              <a:rPr lang="zh-TW" altLang="zh-TW" sz="2200" dirty="0" smtClean="0">
                <a:latin typeface="微軟正黑體" panose="020B0604030504040204" pitchFamily="34" charset="-120"/>
                <a:ea typeface="微軟正黑體" panose="020B0604030504040204" pitchFamily="34" charset="-120"/>
              </a:rPr>
              <a:t>同時</a:t>
            </a:r>
            <a:r>
              <a:rPr lang="zh-TW" altLang="en-US" sz="2200" dirty="0" smtClean="0">
                <a:latin typeface="微軟正黑體" panose="020B0604030504040204" pitchFamily="34" charset="-120"/>
                <a:ea typeface="微軟正黑體" panose="020B0604030504040204" pitchFamily="34" charset="-120"/>
              </a:rPr>
              <a:t>搭配</a:t>
            </a:r>
            <a:r>
              <a:rPr lang="zh-TW" altLang="zh-TW" sz="2200" dirty="0" smtClean="0">
                <a:latin typeface="微軟正黑體" panose="020B0604030504040204" pitchFamily="34" charset="-120"/>
                <a:ea typeface="微軟正黑體" panose="020B0604030504040204" pitchFamily="34" charset="-120"/>
              </a:rPr>
              <a:t>其</a:t>
            </a:r>
            <a:r>
              <a:rPr lang="zh-TW" altLang="en-US" sz="2200" dirty="0" smtClean="0">
                <a:latin typeface="微軟正黑體" panose="020B0604030504040204" pitchFamily="34" charset="-120"/>
                <a:ea typeface="微軟正黑體" panose="020B0604030504040204" pitchFamily="34" charset="-120"/>
              </a:rPr>
              <a:t>它</a:t>
            </a:r>
            <a:r>
              <a:rPr lang="zh-TW" altLang="zh-TW" sz="2200" dirty="0" smtClean="0">
                <a:latin typeface="微軟正黑體" panose="020B0604030504040204" pitchFamily="34" charset="-120"/>
                <a:ea typeface="微軟正黑體" panose="020B0604030504040204" pitchFamily="34" charset="-120"/>
              </a:rPr>
              <a:t>污蔑活動，如 發放</a:t>
            </a:r>
            <a:r>
              <a:rPr lang="zh-TW" altLang="zh-TW" sz="2200" dirty="0" smtClean="0">
                <a:solidFill>
                  <a:srgbClr val="C00000"/>
                </a:solidFill>
                <a:latin typeface="微軟正黑體" panose="020B0604030504040204" pitchFamily="34" charset="-120"/>
                <a:ea typeface="微軟正黑體" panose="020B0604030504040204" pitchFamily="34" charset="-120"/>
              </a:rPr>
              <a:t>反</a:t>
            </a:r>
            <a:r>
              <a:rPr lang="en-US" altLang="zh-TW" sz="2200" dirty="0" smtClean="0">
                <a:solidFill>
                  <a:srgbClr val="C00000"/>
                </a:solidFill>
                <a:latin typeface="微軟正黑體" panose="020B0604030504040204" pitchFamily="34" charset="-120"/>
                <a:ea typeface="微軟正黑體" panose="020B0604030504040204" pitchFamily="34" charset="-120"/>
              </a:rPr>
              <a:t>X</a:t>
            </a:r>
            <a:r>
              <a:rPr lang="zh-TW" altLang="zh-TW" sz="2200" dirty="0" smtClean="0">
                <a:solidFill>
                  <a:srgbClr val="C00000"/>
                </a:solidFill>
                <a:latin typeface="微軟正黑體" panose="020B0604030504040204" pitchFamily="34" charset="-120"/>
                <a:ea typeface="微軟正黑體" panose="020B0604030504040204" pitchFamily="34" charset="-120"/>
              </a:rPr>
              <a:t>教宣傳單</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簽訂</a:t>
            </a:r>
            <a:r>
              <a:rPr lang="zh-TW" altLang="zh-TW" sz="2200" dirty="0" smtClean="0">
                <a:solidFill>
                  <a:srgbClr val="C00000"/>
                </a:solidFill>
                <a:latin typeface="微軟正黑體" panose="020B0604030504040204" pitchFamily="34" charset="-120"/>
                <a:ea typeface="微軟正黑體" panose="020B0604030504040204" pitchFamily="34" charset="-120"/>
              </a:rPr>
              <a:t>崇尚科學拒絕</a:t>
            </a:r>
            <a:r>
              <a:rPr lang="en-US" altLang="zh-TW" sz="2200" dirty="0" smtClean="0">
                <a:solidFill>
                  <a:srgbClr val="C00000"/>
                </a:solidFill>
                <a:latin typeface="微軟正黑體" panose="020B0604030504040204" pitchFamily="34" charset="-120"/>
                <a:ea typeface="微軟正黑體" panose="020B0604030504040204" pitchFamily="34" charset="-120"/>
              </a:rPr>
              <a:t>X</a:t>
            </a:r>
            <a:r>
              <a:rPr lang="zh-TW" altLang="zh-TW" sz="2200" dirty="0" smtClean="0">
                <a:solidFill>
                  <a:srgbClr val="C00000"/>
                </a:solidFill>
                <a:latin typeface="微軟正黑體" panose="020B0604030504040204" pitchFamily="34" charset="-120"/>
                <a:ea typeface="微軟正黑體" panose="020B0604030504040204" pitchFamily="34" charset="-120"/>
              </a:rPr>
              <a:t>教</a:t>
            </a:r>
            <a:r>
              <a:rPr lang="zh-TW" altLang="zh-TW" sz="2200" dirty="0" smtClean="0">
                <a:latin typeface="微軟正黑體" panose="020B0604030504040204" pitchFamily="34" charset="-120"/>
                <a:ea typeface="微軟正黑體" panose="020B0604030504040204" pitchFamily="34" charset="-120"/>
              </a:rPr>
              <a:t>承諾書、舉辦</a:t>
            </a:r>
            <a:r>
              <a:rPr lang="zh-TW" altLang="zh-TW" sz="2200" dirty="0" smtClean="0">
                <a:solidFill>
                  <a:srgbClr val="C00000"/>
                </a:solidFill>
                <a:latin typeface="微軟正黑體" panose="020B0604030504040204" pitchFamily="34" charset="-120"/>
                <a:ea typeface="微軟正黑體" panose="020B0604030504040204" pitchFamily="34" charset="-120"/>
              </a:rPr>
              <a:t>家長反</a:t>
            </a:r>
            <a:r>
              <a:rPr lang="en-US" altLang="zh-TW" sz="2200" dirty="0" smtClean="0">
                <a:solidFill>
                  <a:srgbClr val="C00000"/>
                </a:solidFill>
                <a:latin typeface="微軟正黑體" panose="020B0604030504040204" pitchFamily="34" charset="-120"/>
                <a:ea typeface="微軟正黑體" panose="020B0604030504040204" pitchFamily="34" charset="-120"/>
              </a:rPr>
              <a:t>X</a:t>
            </a:r>
            <a:r>
              <a:rPr lang="zh-TW" altLang="zh-TW" sz="2200" dirty="0" smtClean="0">
                <a:solidFill>
                  <a:srgbClr val="C00000"/>
                </a:solidFill>
                <a:latin typeface="微軟正黑體" panose="020B0604030504040204" pitchFamily="34" charset="-120"/>
                <a:ea typeface="微軟正黑體" panose="020B0604030504040204" pitchFamily="34" charset="-120"/>
              </a:rPr>
              <a:t>教知識問答</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編印</a:t>
            </a:r>
            <a:r>
              <a:rPr lang="zh-TW" altLang="zh-TW" sz="2200" dirty="0" smtClean="0">
                <a:solidFill>
                  <a:srgbClr val="C00000"/>
                </a:solidFill>
                <a:latin typeface="微軟正黑體" panose="020B0604030504040204" pitchFamily="34" charset="-120"/>
                <a:ea typeface="微軟正黑體" panose="020B0604030504040204" pitchFamily="34" charset="-120"/>
              </a:rPr>
              <a:t>校園反</a:t>
            </a:r>
            <a:r>
              <a:rPr lang="en-US" altLang="zh-TW" sz="2200" dirty="0" smtClean="0">
                <a:solidFill>
                  <a:srgbClr val="C00000"/>
                </a:solidFill>
                <a:latin typeface="微軟正黑體" panose="020B0604030504040204" pitchFamily="34" charset="-120"/>
                <a:ea typeface="微軟正黑體" panose="020B0604030504040204" pitchFamily="34" charset="-120"/>
              </a:rPr>
              <a:t>X</a:t>
            </a:r>
            <a:r>
              <a:rPr lang="zh-TW" altLang="zh-TW" sz="2200" dirty="0" smtClean="0">
                <a:solidFill>
                  <a:srgbClr val="C00000"/>
                </a:solidFill>
                <a:latin typeface="微軟正黑體" panose="020B0604030504040204" pitchFamily="34" charset="-120"/>
                <a:ea typeface="微軟正黑體" panose="020B0604030504040204" pitchFamily="34" charset="-120"/>
              </a:rPr>
              <a:t>教文集</a:t>
            </a:r>
            <a:r>
              <a:rPr lang="zh-TW" altLang="zh-TW" sz="2200" dirty="0" smtClean="0">
                <a:latin typeface="微軟正黑體" panose="020B0604030504040204" pitchFamily="34" charset="-120"/>
                <a:ea typeface="微軟正黑體" panose="020B0604030504040204" pitchFamily="34" charset="-120"/>
              </a:rPr>
              <a:t>等，毒害師生和家長。</a:t>
            </a:r>
            <a:endParaRPr lang="en-US" altLang="zh-TW" sz="2200" dirty="0" smtClean="0">
              <a:latin typeface="微軟正黑體" panose="020B0604030504040204" pitchFamily="34" charset="-120"/>
              <a:ea typeface="微軟正黑體" panose="020B0604030504040204" pitchFamily="34" charset="-120"/>
            </a:endParaRPr>
          </a:p>
          <a:p>
            <a:endParaRPr lang="en-US" altLang="zh-TW" sz="2200" dirty="0">
              <a:latin typeface="微軟正黑體" panose="020B0604030504040204" pitchFamily="34" charset="-120"/>
              <a:ea typeface="微軟正黑體" panose="020B0604030504040204" pitchFamily="34" charset="-120"/>
            </a:endParaRPr>
          </a:p>
          <a:p>
            <a:r>
              <a:rPr lang="en-US" altLang="zh-TW" sz="2200" dirty="0" smtClean="0">
                <a:latin typeface="微軟正黑體" panose="020B0604030504040204" pitchFamily="34" charset="-120"/>
                <a:ea typeface="微軟正黑體" panose="020B0604030504040204" pitchFamily="34" charset="-120"/>
              </a:rPr>
              <a:t>3. </a:t>
            </a:r>
            <a:r>
              <a:rPr lang="zh-TW" altLang="zh-TW" sz="2200" dirty="0" smtClean="0">
                <a:latin typeface="微軟正黑體" panose="020B0604030504040204" pitchFamily="34" charset="-120"/>
                <a:ea typeface="微軟正黑體" panose="020B0604030504040204" pitchFamily="34" charset="-120"/>
              </a:rPr>
              <a:t>利用學校節假日、開放日，邀當地民眾到</a:t>
            </a:r>
            <a:r>
              <a:rPr lang="zh-TW" altLang="zh-TW" sz="2200" dirty="0">
                <a:solidFill>
                  <a:srgbClr val="C00000"/>
                </a:solidFill>
                <a:latin typeface="微軟正黑體" panose="020B0604030504040204" pitchFamily="34" charset="-120"/>
                <a:ea typeface="微軟正黑體" panose="020B0604030504040204" pitchFamily="34" charset="-120"/>
              </a:rPr>
              <a:t>“反</a:t>
            </a:r>
            <a:r>
              <a:rPr lang="en-US" altLang="zh-TW" sz="2200" dirty="0">
                <a:solidFill>
                  <a:srgbClr val="C00000"/>
                </a:solidFill>
                <a:latin typeface="微軟正黑體" panose="020B0604030504040204" pitchFamily="34" charset="-120"/>
                <a:ea typeface="微軟正黑體" panose="020B0604030504040204" pitchFamily="34" charset="-120"/>
              </a:rPr>
              <a:t>X</a:t>
            </a:r>
            <a:r>
              <a:rPr lang="zh-TW" altLang="zh-TW" sz="2200" dirty="0">
                <a:solidFill>
                  <a:srgbClr val="C00000"/>
                </a:solidFill>
                <a:latin typeface="微軟正黑體" panose="020B0604030504040204" pitchFamily="34" charset="-120"/>
                <a:ea typeface="微軟正黑體" panose="020B0604030504040204" pitchFamily="34" charset="-120"/>
              </a:rPr>
              <a:t>教警示教育基地</a:t>
            </a:r>
            <a:r>
              <a:rPr lang="zh-TW" altLang="zh-TW" sz="2200" dirty="0" smtClean="0">
                <a:solidFill>
                  <a:srgbClr val="C00000"/>
                </a:solidFill>
                <a:latin typeface="微軟正黑體" panose="020B0604030504040204" pitchFamily="34" charset="-120"/>
                <a:ea typeface="微軟正黑體" panose="020B0604030504040204" pitchFamily="34" charset="-120"/>
              </a:rPr>
              <a:t>”</a:t>
            </a:r>
            <a:endParaRPr lang="en-US" altLang="zh-TW" sz="2200" dirty="0" smtClean="0">
              <a:solidFill>
                <a:srgbClr val="C00000"/>
              </a:solidFill>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裡面</a:t>
            </a:r>
            <a:r>
              <a:rPr lang="zh-TW" altLang="zh-TW" sz="2200" dirty="0">
                <a:latin typeface="微軟正黑體" panose="020B0604030504040204" pitchFamily="34" charset="-120"/>
                <a:ea typeface="微軟正黑體" panose="020B0604030504040204" pitchFamily="34" charset="-120"/>
              </a:rPr>
              <a:t>去看誣蔑宣傳，毒害校外民眾。 </a:t>
            </a: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微軟正黑體" panose="020B0604030504040204" pitchFamily="34" charset="-120"/>
                  <a:ea typeface="微軟正黑體" panose="020B0604030504040204" pitchFamily="34" charset="-120"/>
                  <a:cs typeface="Heiti TC Light"/>
                </a:rPr>
                <a:t>9</a:t>
              </a:r>
              <a:r>
                <a:rPr lang="en-US" altLang="zh-TW" sz="3200" b="1" dirty="0" smtClean="0">
                  <a:latin typeface="微軟正黑體" panose="020B0604030504040204" pitchFamily="34" charset="-120"/>
                  <a:ea typeface="微軟正黑體" panose="020B0604030504040204" pitchFamily="34" charset="-120"/>
                  <a:cs typeface="Heiti TC Light"/>
                </a:rPr>
                <a:t>-1</a:t>
              </a:r>
              <a:r>
                <a:rPr lang="en-US" altLang="zh-TW" sz="3200" b="1" dirty="0">
                  <a:latin typeface="微軟正黑體" panose="020B0604030504040204" pitchFamily="34" charset="-120"/>
                  <a:ea typeface="微軟正黑體" panose="020B0604030504040204" pitchFamily="34" charset="-120"/>
                  <a:cs typeface="Heiti TC Light"/>
                </a:rPr>
                <a:t>. </a:t>
              </a:r>
              <a:r>
                <a:rPr lang="zh-TW" altLang="en-US" sz="3200" b="1" dirty="0" smtClean="0">
                  <a:solidFill>
                    <a:schemeClr val="bg1"/>
                  </a:solidFill>
                  <a:latin typeface="微軟正黑體" panose="020B0604030504040204" pitchFamily="34" charset="-120"/>
                  <a:ea typeface="微軟正黑體" panose="020B0604030504040204" pitchFamily="34" charset="-120"/>
                  <a:cs typeface="Heiti TC Light"/>
                </a:rPr>
                <a:t>保山市</a:t>
              </a:r>
              <a:endParaRPr lang="en-US" altLang="zh-TW" sz="3200" b="1" dirty="0">
                <a:solidFill>
                  <a:schemeClr val="bg1"/>
                </a:solidFill>
                <a:latin typeface="微軟正黑體" panose="020B0604030504040204" pitchFamily="34" charset="-120"/>
                <a:ea typeface="微軟正黑體" panose="020B0604030504040204" pitchFamily="34" charset="-120"/>
                <a:cs typeface="Heiti TC Light"/>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案情</a:t>
              </a:r>
              <a:r>
                <a:rPr lang="en-US" altLang="zh-TW" sz="4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3</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grpSp>
    </p:spTree>
    <p:extLst>
      <p:ext uri="{BB962C8B-B14F-4D97-AF65-F5344CB8AC3E}">
        <p14:creationId xmlns:p14="http://schemas.microsoft.com/office/powerpoint/2010/main" val="1947493899"/>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3" name="矩形 1"/>
          <p:cNvGrpSpPr/>
          <p:nvPr/>
        </p:nvGrpSpPr>
        <p:grpSpPr>
          <a:xfrm>
            <a:off x="210018" y="1449659"/>
            <a:ext cx="8772214" cy="2096430"/>
            <a:chOff x="0" y="540939"/>
            <a:chExt cx="8772213" cy="2096429"/>
          </a:xfrm>
        </p:grpSpPr>
        <p:sp>
          <p:nvSpPr>
            <p:cNvPr id="251" name="矩形"/>
            <p:cNvSpPr/>
            <p:nvPr/>
          </p:nvSpPr>
          <p:spPr>
            <a:xfrm>
              <a:off x="0" y="540939"/>
              <a:ext cx="8772213" cy="2096429"/>
            </a:xfrm>
            <a:prstGeom prst="rect">
              <a:avLst/>
            </a:prstGeom>
            <a:solidFill>
              <a:srgbClr val="FFFFFF"/>
            </a:solidFill>
            <a:ln w="25400" cap="flat">
              <a:solidFill>
                <a:srgbClr val="0070C0"/>
              </a:solidFill>
              <a:prstDash val="solid"/>
              <a:round/>
            </a:ln>
            <a:effectLst/>
          </p:spPr>
          <p:txBody>
            <a:bodyPr wrap="square" lIns="45719" tIns="45719" rIns="45719" bIns="45719" numCol="1" anchor="ctr">
              <a:noAutofit/>
            </a:bodyPr>
            <a:lstStyle/>
            <a:p>
              <a:pPr>
                <a:defRPr sz="2400">
                  <a:latin typeface="微軟正黑體"/>
                  <a:ea typeface="微軟正黑體"/>
                  <a:cs typeface="微軟正黑體"/>
                  <a:sym typeface="微軟正黑體"/>
                </a:defRPr>
              </a:pPr>
              <a:endParaRPr/>
            </a:p>
          </p:txBody>
        </p:sp>
        <p:sp>
          <p:nvSpPr>
            <p:cNvPr id="252" name="周口市許多官員因迫害法輪功被國際追查，包括…"/>
            <p:cNvSpPr txBox="1"/>
            <p:nvPr/>
          </p:nvSpPr>
          <p:spPr>
            <a:xfrm>
              <a:off x="0" y="943364"/>
              <a:ext cx="8772213" cy="156965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2400" b="1">
                  <a:solidFill>
                    <a:srgbClr val="C00000"/>
                  </a:solidFill>
                  <a:latin typeface="微軟正黑體"/>
                  <a:ea typeface="微軟正黑體"/>
                  <a:cs typeface="微軟正黑體"/>
                  <a:sym typeface="微軟正黑體"/>
                </a:defRPr>
              </a:pPr>
              <a:r>
                <a:rPr lang="zh-TW" altLang="en-US" dirty="0"/>
                <a:t>保山市許多官員因迫害法輪功被國際追查，包括</a:t>
              </a:r>
            </a:p>
            <a:p>
              <a:pPr>
                <a:defRPr sz="2400" b="1">
                  <a:latin typeface="微軟正黑體"/>
                  <a:ea typeface="微軟正黑體"/>
                  <a:cs typeface="微軟正黑體"/>
                  <a:sym typeface="微軟正黑體"/>
                </a:defRPr>
              </a:pPr>
              <a:endParaRPr lang="zh-TW" altLang="en-US" dirty="0"/>
            </a:p>
            <a:p>
              <a:pPr>
                <a:defRPr sz="2400">
                  <a:latin typeface="微軟正黑體"/>
                  <a:ea typeface="微軟正黑體"/>
                  <a:cs typeface="微軟正黑體"/>
                  <a:sym typeface="微軟正黑體"/>
                </a:defRPr>
              </a:pPr>
              <a:r>
                <a:rPr lang="zh-TW" altLang="en-US" dirty="0"/>
                <a:t>現任市委書記、前市政法委書記</a:t>
              </a:r>
              <a:r>
                <a:rPr lang="zh-TW" altLang="en-US" dirty="0" smtClean="0"/>
                <a:t>：</a:t>
              </a:r>
              <a:r>
                <a:rPr lang="zh-TW" altLang="en-US" b="1" dirty="0" smtClean="0"/>
                <a:t>趙德光</a:t>
              </a:r>
            </a:p>
            <a:p>
              <a:pPr>
                <a:defRPr sz="2400">
                  <a:latin typeface="微軟正黑體"/>
                  <a:ea typeface="微軟正黑體"/>
                  <a:cs typeface="微軟正黑體"/>
                  <a:sym typeface="微軟正黑體"/>
                </a:defRPr>
              </a:pPr>
              <a:r>
                <a:rPr lang="zh-TW" altLang="en-US" dirty="0" smtClean="0"/>
                <a:t>市</a:t>
              </a:r>
              <a:r>
                <a:rPr lang="zh-TW" altLang="en-US" dirty="0"/>
                <a:t>防範辦</a:t>
              </a:r>
              <a:r>
                <a:rPr lang="en-US" altLang="zh-TW" dirty="0"/>
                <a:t>(610</a:t>
              </a:r>
              <a:r>
                <a:rPr lang="zh-TW" altLang="en-US" dirty="0"/>
                <a:t>辦</a:t>
              </a:r>
              <a:r>
                <a:rPr lang="en-US" altLang="zh-TW" dirty="0"/>
                <a:t>)</a:t>
              </a:r>
              <a:r>
                <a:rPr lang="zh-TW" altLang="en-US" dirty="0"/>
                <a:t>主任：</a:t>
              </a:r>
              <a:r>
                <a:rPr lang="zh-TW" altLang="en-US" b="1" dirty="0"/>
                <a:t>唐</a:t>
              </a:r>
              <a:r>
                <a:rPr lang="zh-TW" altLang="en-US" b="1" dirty="0" smtClean="0"/>
                <a:t>盛軍</a:t>
              </a:r>
              <a:endParaRPr lang="zh-TW" altLang="en-US" b="1" dirty="0"/>
            </a:p>
          </p:txBody>
        </p:sp>
      </p:grpSp>
      <p:sp>
        <p:nvSpPr>
          <p:cNvPr id="254" name="矩形 6"/>
          <p:cNvSpPr/>
          <p:nvPr/>
        </p:nvSpPr>
        <p:spPr>
          <a:xfrm>
            <a:off x="224856" y="4069474"/>
            <a:ext cx="8774612" cy="830997"/>
          </a:xfrm>
          <a:prstGeom prst="rect">
            <a:avLst/>
          </a:prstGeom>
          <a:ln w="12700">
            <a:solidFill>
              <a:srgbClr val="0070C0"/>
            </a:solidFill>
          </a:ln>
          <a:extLst>
            <a:ext uri="{C572A759-6A51-4108-AA02-DFA0A04FC94B}">
              <ma14:wrappingTextBoxFlag xmlns="" xmlns:ma14="http://schemas.microsoft.com/office/mac/drawingml/2011/main" val="1"/>
            </a:ext>
          </a:extLst>
        </p:spPr>
        <p:txBody>
          <a:bodyPr lIns="45719" rIns="45719">
            <a:spAutoFit/>
          </a:bodyPr>
          <a:lstStyle/>
          <a:p>
            <a:pPr>
              <a:defRPr sz="2400">
                <a:latin typeface="微軟正黑體"/>
                <a:ea typeface="微軟正黑體"/>
                <a:cs typeface="微軟正黑體"/>
                <a:sym typeface="微軟正黑體"/>
              </a:defRPr>
            </a:pPr>
            <a:r>
              <a:rPr dirty="0"/>
              <a:t>到目前為止</a:t>
            </a:r>
            <a:r>
              <a:rPr dirty="0" smtClean="0"/>
              <a:t>，</a:t>
            </a:r>
            <a:r>
              <a:rPr lang="zh-TW" altLang="en-US" b="1" dirty="0" smtClean="0">
                <a:solidFill>
                  <a:srgbClr val="C00000"/>
                </a:solidFill>
              </a:rPr>
              <a:t>雲南</a:t>
            </a:r>
            <a:r>
              <a:rPr b="1" dirty="0" smtClean="0">
                <a:solidFill>
                  <a:srgbClr val="C00000"/>
                </a:solidFill>
              </a:rPr>
              <a:t>省</a:t>
            </a:r>
            <a:r>
              <a:rPr dirty="0" smtClean="0"/>
              <a:t>有</a:t>
            </a:r>
            <a:r>
              <a:rPr lang="en-US" sz="2400" b="1" dirty="0" smtClean="0">
                <a:solidFill>
                  <a:srgbClr val="C00000"/>
                </a:solidFill>
                <a:latin typeface="微軟正黑體"/>
                <a:ea typeface="微軟正黑體"/>
              </a:rPr>
              <a:t>1635</a:t>
            </a:r>
            <a:r>
              <a:rPr sz="2400" b="1" dirty="0" smtClean="0">
                <a:solidFill>
                  <a:srgbClr val="C00000"/>
                </a:solidFill>
                <a:latin typeface="微軟正黑體"/>
                <a:ea typeface="微軟正黑體"/>
                <a:cs typeface="微軟正黑體"/>
              </a:rPr>
              <a:t>人</a:t>
            </a:r>
            <a:r>
              <a:rPr dirty="0" smtClean="0"/>
              <a:t>的公檢法司</a:t>
            </a:r>
            <a:r>
              <a:rPr dirty="0"/>
              <a:t>、教育界、媒體界等人員因迫害法輪功學員，被海外組織“追查國際”立案追查</a:t>
            </a:r>
          </a:p>
        </p:txBody>
      </p:sp>
      <p:grpSp>
        <p:nvGrpSpPr>
          <p:cNvPr id="257" name="矩形 7"/>
          <p:cNvGrpSpPr/>
          <p:nvPr/>
        </p:nvGrpSpPr>
        <p:grpSpPr>
          <a:xfrm>
            <a:off x="-2" y="2062"/>
            <a:ext cx="9130602" cy="762644"/>
            <a:chOff x="-1" y="-1"/>
            <a:chExt cx="9130600" cy="762642"/>
          </a:xfrm>
        </p:grpSpPr>
        <p:sp>
          <p:nvSpPr>
            <p:cNvPr id="255" name="矩形"/>
            <p:cNvSpPr/>
            <p:nvPr/>
          </p:nvSpPr>
          <p:spPr>
            <a:xfrm>
              <a:off x="-1" y="-1"/>
              <a:ext cx="9130600" cy="762642"/>
            </a:xfrm>
            <a:prstGeom prst="rect">
              <a:avLst/>
            </a:prstGeom>
            <a:solidFill>
              <a:srgbClr val="0070C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56" name="7-2. 周口市"/>
            <p:cNvSpPr txBox="1"/>
            <p:nvPr/>
          </p:nvSpPr>
          <p:spPr>
            <a:xfrm>
              <a:off x="-1" y="88935"/>
              <a:ext cx="9130600" cy="58477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smtClean="0"/>
                <a:t>9</a:t>
              </a:r>
              <a:r>
                <a:rPr dirty="0" smtClean="0"/>
                <a:t>-2</a:t>
              </a:r>
              <a:r>
                <a:rPr dirty="0"/>
                <a:t>. </a:t>
              </a:r>
              <a:r>
                <a:rPr lang="zh-TW" altLang="en-US" dirty="0" smtClean="0"/>
                <a:t>保山</a:t>
              </a:r>
              <a:r>
                <a:rPr dirty="0" smtClean="0"/>
                <a:t>市</a:t>
              </a:r>
              <a:endParaRPr dirty="0"/>
            </a:p>
          </p:txBody>
        </p:sp>
      </p:grpSp>
      <p:grpSp>
        <p:nvGrpSpPr>
          <p:cNvPr id="260" name="矩形 8"/>
          <p:cNvGrpSpPr/>
          <p:nvPr/>
        </p:nvGrpSpPr>
        <p:grpSpPr>
          <a:xfrm>
            <a:off x="7308304" y="29441"/>
            <a:ext cx="1691164" cy="707884"/>
            <a:chOff x="0" y="47378"/>
            <a:chExt cx="1691163" cy="707883"/>
          </a:xfrm>
        </p:grpSpPr>
        <p:sp>
          <p:nvSpPr>
            <p:cNvPr id="258" name="矩形"/>
            <p:cNvSpPr/>
            <p:nvPr/>
          </p:nvSpPr>
          <p:spPr>
            <a:xfrm>
              <a:off x="0" y="59042"/>
              <a:ext cx="1691163" cy="684556"/>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4000" b="1">
                  <a:solidFill>
                    <a:srgbClr val="0070C0"/>
                  </a:solidFill>
                  <a:latin typeface="微軟正黑體"/>
                  <a:ea typeface="微軟正黑體"/>
                  <a:cs typeface="微軟正黑體"/>
                  <a:sym typeface="微軟正黑體"/>
                </a:defRPr>
              </a:pPr>
              <a:endParaRPr/>
            </a:p>
          </p:txBody>
        </p:sp>
        <p:sp>
          <p:nvSpPr>
            <p:cNvPr id="259" name="追查3"/>
            <p:cNvSpPr txBox="1"/>
            <p:nvPr/>
          </p:nvSpPr>
          <p:spPr>
            <a:xfrm>
              <a:off x="0" y="47378"/>
              <a:ext cx="1691163" cy="7078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solidFill>
                    <a:srgbClr val="0070C0"/>
                  </a:solidFill>
                  <a:latin typeface="微軟正黑體"/>
                  <a:ea typeface="微軟正黑體"/>
                  <a:cs typeface="微軟正黑體"/>
                  <a:sym typeface="微軟正黑體"/>
                </a:defRPr>
              </a:pPr>
              <a:r>
                <a:rPr dirty="0" smtClean="0"/>
                <a:t>追查</a:t>
              </a:r>
              <a:r>
                <a:rPr lang="en-US" dirty="0" smtClean="0"/>
                <a:t>3</a:t>
              </a:r>
              <a:endParaRPr dirty="0"/>
            </a:p>
          </p:txBody>
        </p:sp>
      </p:grpSp>
    </p:spTree>
    <p:extLst>
      <p:ext uri="{BB962C8B-B14F-4D97-AF65-F5344CB8AC3E}">
        <p14:creationId xmlns:p14="http://schemas.microsoft.com/office/powerpoint/2010/main" val="19258006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r>
                <a:rPr lang="en-US" dirty="0" smtClean="0"/>
                <a:t>9-3</a:t>
              </a:r>
              <a:r>
                <a:rPr dirty="0" smtClean="0"/>
                <a:t>. </a:t>
              </a:r>
              <a:r>
                <a:rPr lang="zh-TW" altLang="en-US" dirty="0" smtClean="0"/>
                <a:t>保山</a:t>
              </a:r>
              <a:r>
                <a:rPr dirty="0" smtClean="0"/>
                <a:t>市</a:t>
              </a:r>
              <a:endParaRPr dirty="0"/>
            </a:p>
          </p:txBody>
        </p:sp>
      </p:grpSp>
      <p:grpSp>
        <p:nvGrpSpPr>
          <p:cNvPr id="273" name="矩形 6"/>
          <p:cNvGrpSpPr/>
          <p:nvPr/>
        </p:nvGrpSpPr>
        <p:grpSpPr>
          <a:xfrm>
            <a:off x="7164288" y="70526"/>
            <a:ext cx="1847944" cy="707884"/>
            <a:chOff x="0" y="47378"/>
            <a:chExt cx="1631919" cy="707883"/>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0" y="47378"/>
              <a:ext cx="1631919" cy="7078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dirty="0" smtClean="0"/>
                <a:t>惡</a:t>
              </a:r>
              <a:r>
                <a:rPr lang="zh-TW" altLang="en-US" dirty="0" smtClean="0"/>
                <a:t>報</a:t>
              </a:r>
              <a:r>
                <a:rPr lang="en-US" altLang="zh-TW" dirty="0" smtClean="0"/>
                <a:t>3</a:t>
              </a:r>
              <a:endParaRPr dirty="0"/>
            </a:p>
          </p:txBody>
        </p:sp>
      </p:grpSp>
      <p:sp>
        <p:nvSpPr>
          <p:cNvPr id="2" name="Rectangle 1"/>
          <p:cNvSpPr/>
          <p:nvPr/>
        </p:nvSpPr>
        <p:spPr>
          <a:xfrm>
            <a:off x="107504" y="1009081"/>
            <a:ext cx="8904728" cy="1908215"/>
          </a:xfrm>
          <a:prstGeom prst="rect">
            <a:avLst/>
          </a:prstGeom>
          <a:ln w="6350">
            <a:solidFill>
              <a:schemeClr val="tx1"/>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1900" b="1" dirty="0" smtClean="0">
                <a:solidFill>
                  <a:srgbClr val="0000FF"/>
                </a:solidFill>
                <a:latin typeface="Microsoft JhengHei" charset="-120"/>
                <a:ea typeface="Microsoft JhengHei" charset="-120"/>
                <a:cs typeface="Microsoft JhengHei" charset="-120"/>
              </a:rPr>
              <a:t>雲南省公安廳總隊長，</a:t>
            </a:r>
            <a:r>
              <a:rPr lang="zh-TW" altLang="en-US" sz="1900" b="1" dirty="0" smtClean="0">
                <a:solidFill>
                  <a:srgbClr val="008000"/>
                </a:solidFill>
                <a:latin typeface="Microsoft JhengHei" charset="-120"/>
                <a:ea typeface="Microsoft JhengHei" charset="-120"/>
                <a:cs typeface="Microsoft JhengHei" charset="-120"/>
              </a:rPr>
              <a:t>梁正軍</a:t>
            </a:r>
            <a:r>
              <a:rPr lang="zh-TW" altLang="en-US" sz="1900" b="1" dirty="0" smtClean="0">
                <a:solidFill>
                  <a:srgbClr val="0000FF"/>
                </a:solidFill>
                <a:latin typeface="Microsoft JhengHei" charset="-120"/>
                <a:ea typeface="Microsoft JhengHei" charset="-120"/>
                <a:cs typeface="Microsoft JhengHei" charset="-120"/>
              </a:rPr>
              <a:t>，</a:t>
            </a:r>
            <a:r>
              <a:rPr lang="zh-TW" altLang="en-US" sz="1900" b="1" dirty="0" smtClean="0">
                <a:solidFill>
                  <a:srgbClr val="C00000"/>
                </a:solidFill>
                <a:latin typeface="Microsoft JhengHei" charset="-120"/>
                <a:ea typeface="Microsoft JhengHei" charset="-120"/>
                <a:cs typeface="Microsoft JhengHei" charset="-120"/>
              </a:rPr>
              <a:t>嚴重違紀被審查</a:t>
            </a:r>
            <a:r>
              <a:rPr lang="en-US" altLang="zh-TW" sz="1900" dirty="0" smtClean="0">
                <a:solidFill>
                  <a:schemeClr val="tx1"/>
                </a:solidFill>
                <a:latin typeface="Microsoft JhengHei" charset="-120"/>
                <a:ea typeface="Microsoft JhengHei" charset="-120"/>
                <a:cs typeface="Microsoft JhengHei" charset="-120"/>
              </a:rPr>
              <a:t>【</a:t>
            </a:r>
            <a:r>
              <a:rPr lang="zh-TW" altLang="en-US" sz="1900" dirty="0" smtClean="0">
                <a:solidFill>
                  <a:schemeClr val="tx1"/>
                </a:solidFill>
                <a:latin typeface="Microsoft JhengHei" charset="-120"/>
                <a:ea typeface="Microsoft JhengHei" charset="-120"/>
                <a:cs typeface="Microsoft JhengHei" charset="-120"/>
              </a:rPr>
              <a:t>明慧網</a:t>
            </a:r>
            <a:r>
              <a:rPr lang="zh-TW" altLang="zh-TW" sz="1900" dirty="0" smtClean="0">
                <a:solidFill>
                  <a:schemeClr val="tx1"/>
                </a:solidFill>
                <a:latin typeface="Microsoft JhengHei" charset="-120"/>
                <a:ea typeface="Microsoft JhengHei" charset="-120"/>
                <a:cs typeface="Microsoft JhengHei" charset="-120"/>
              </a:rPr>
              <a:t>2</a:t>
            </a:r>
            <a:r>
              <a:rPr lang="en-US" altLang="zh-TW" sz="1900" dirty="0" smtClean="0">
                <a:solidFill>
                  <a:schemeClr val="tx1"/>
                </a:solidFill>
                <a:latin typeface="Microsoft JhengHei" charset="-120"/>
                <a:ea typeface="Microsoft JhengHei" charset="-120"/>
                <a:cs typeface="Microsoft JhengHei" charset="-120"/>
              </a:rPr>
              <a:t>01</a:t>
            </a:r>
            <a:r>
              <a:rPr lang="en-US" altLang="zh-TW" sz="1900" dirty="0">
                <a:solidFill>
                  <a:schemeClr val="tx1"/>
                </a:solidFill>
                <a:latin typeface="Microsoft JhengHei" charset="-120"/>
                <a:ea typeface="Microsoft JhengHei" charset="-120"/>
                <a:cs typeface="Microsoft JhengHei" charset="-120"/>
              </a:rPr>
              <a:t>7</a:t>
            </a:r>
            <a:r>
              <a:rPr lang="zh-TW" altLang="en-US" sz="1900" dirty="0" smtClean="0">
                <a:solidFill>
                  <a:schemeClr val="tx1"/>
                </a:solidFill>
                <a:latin typeface="Microsoft JhengHei" charset="-120"/>
                <a:ea typeface="Microsoft JhengHei" charset="-120"/>
                <a:cs typeface="Microsoft JhengHei" charset="-120"/>
              </a:rPr>
              <a:t>年</a:t>
            </a:r>
            <a:r>
              <a:rPr lang="en-US" altLang="zh-TW" sz="1900" dirty="0" smtClean="0">
                <a:solidFill>
                  <a:schemeClr val="tx1"/>
                </a:solidFill>
                <a:latin typeface="Microsoft JhengHei" charset="-120"/>
                <a:ea typeface="Microsoft JhengHei" charset="-120"/>
                <a:cs typeface="Microsoft JhengHei" charset="-120"/>
              </a:rPr>
              <a:t>11</a:t>
            </a:r>
            <a:r>
              <a:rPr lang="zh-TW" altLang="en-US" sz="1900" dirty="0" smtClean="0">
                <a:solidFill>
                  <a:schemeClr val="tx1"/>
                </a:solidFill>
                <a:latin typeface="Microsoft JhengHei" charset="-120"/>
                <a:ea typeface="Microsoft JhengHei" charset="-120"/>
                <a:cs typeface="Microsoft JhengHei" charset="-120"/>
              </a:rPr>
              <a:t>月</a:t>
            </a:r>
            <a:r>
              <a:rPr lang="zh-TW" altLang="zh-TW" sz="1900" dirty="0" smtClean="0">
                <a:solidFill>
                  <a:schemeClr val="tx1"/>
                </a:solidFill>
                <a:latin typeface="Microsoft JhengHei" charset="-120"/>
                <a:ea typeface="Microsoft JhengHei" charset="-120"/>
                <a:cs typeface="Microsoft JhengHei" charset="-120"/>
              </a:rPr>
              <a:t>1</a:t>
            </a:r>
            <a:r>
              <a:rPr lang="en-US" altLang="zh-TW" sz="1900" dirty="0">
                <a:solidFill>
                  <a:schemeClr val="tx1"/>
                </a:solidFill>
                <a:latin typeface="Microsoft JhengHei" charset="-120"/>
                <a:ea typeface="Microsoft JhengHei" charset="-120"/>
                <a:cs typeface="Microsoft JhengHei" charset="-120"/>
              </a:rPr>
              <a:t>6</a:t>
            </a:r>
            <a:r>
              <a:rPr lang="zh-TW" altLang="en-US" sz="1900" dirty="0" smtClean="0">
                <a:solidFill>
                  <a:schemeClr val="tx1"/>
                </a:solidFill>
                <a:latin typeface="Microsoft JhengHei" charset="-120"/>
                <a:ea typeface="Microsoft JhengHei" charset="-120"/>
                <a:cs typeface="Microsoft JhengHei" charset="-120"/>
              </a:rPr>
              <a:t>日</a:t>
            </a:r>
            <a:r>
              <a:rPr lang="en-US" altLang="zh-TW" sz="1900" dirty="0" smtClean="0">
                <a:solidFill>
                  <a:schemeClr val="tx1"/>
                </a:solidFill>
                <a:latin typeface="Microsoft JhengHei" charset="-120"/>
                <a:ea typeface="Microsoft JhengHei" charset="-120"/>
                <a:cs typeface="Microsoft JhengHei" charset="-120"/>
              </a:rPr>
              <a:t>】</a:t>
            </a:r>
          </a:p>
          <a:p>
            <a:pPr fontAlgn="base"/>
            <a:endParaRPr lang="en-US" altLang="zh-TW" sz="1900" b="1" dirty="0" smtClean="0">
              <a:solidFill>
                <a:srgbClr val="660066"/>
              </a:solidFill>
              <a:latin typeface="Microsoft JhengHei" charset="-120"/>
              <a:ea typeface="Microsoft JhengHei" charset="-120"/>
              <a:cs typeface="Microsoft JhengHei" charset="-120"/>
            </a:endParaRPr>
          </a:p>
          <a:p>
            <a:pPr fontAlgn="base"/>
            <a:r>
              <a:rPr lang="en-US" altLang="zh-TW" sz="1900" b="1" dirty="0" smtClean="0">
                <a:solidFill>
                  <a:srgbClr val="660066"/>
                </a:solidFill>
                <a:latin typeface="Microsoft JhengHei" charset="-120"/>
                <a:ea typeface="Microsoft JhengHei" charset="-120"/>
                <a:cs typeface="Microsoft JhengHei" charset="-120"/>
              </a:rPr>
              <a:t>2017</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11</a:t>
            </a:r>
            <a:r>
              <a:rPr lang="zh-TW" altLang="en-US" sz="2000" dirty="0" smtClean="0">
                <a:solidFill>
                  <a:srgbClr val="202020"/>
                </a:solidFill>
                <a:latin typeface="Microsoft JhengHei" charset="-120"/>
                <a:ea typeface="Microsoft JhengHei" charset="-120"/>
                <a:cs typeface="Microsoft JhengHei" charset="-120"/>
              </a:rPr>
              <a:t>月</a:t>
            </a:r>
            <a:r>
              <a:rPr lang="en-US" altLang="zh-TW" sz="2000" dirty="0" smtClean="0">
                <a:solidFill>
                  <a:srgbClr val="202020"/>
                </a:solidFill>
                <a:latin typeface="Microsoft JhengHei" charset="-120"/>
                <a:ea typeface="Microsoft JhengHei" charset="-120"/>
                <a:cs typeface="Microsoft JhengHei" charset="-120"/>
              </a:rPr>
              <a:t>9</a:t>
            </a:r>
            <a:r>
              <a:rPr lang="zh-TW" altLang="en-US" sz="2000" dirty="0" smtClean="0">
                <a:solidFill>
                  <a:srgbClr val="202020"/>
                </a:solidFill>
                <a:latin typeface="Microsoft JhengHei" charset="-120"/>
                <a:ea typeface="Microsoft JhengHei" charset="-120"/>
                <a:cs typeface="Microsoft JhengHei" charset="-120"/>
              </a:rPr>
              <a:t>日</a:t>
            </a:r>
            <a:r>
              <a:rPr lang="zh-TW" altLang="en-US" sz="2000" dirty="0">
                <a:solidFill>
                  <a:srgbClr val="202020"/>
                </a:solidFill>
                <a:latin typeface="Microsoft JhengHei" charset="-120"/>
                <a:ea typeface="Microsoft JhengHei" charset="-120"/>
                <a:cs typeface="Microsoft JhengHei" charset="-120"/>
              </a:rPr>
              <a:t>，雲南省紀委網站公布了雲南省公安廳技偵總隊總隊長</a:t>
            </a:r>
            <a:r>
              <a:rPr lang="zh-TW" altLang="en-US" sz="2000" b="1" dirty="0">
                <a:solidFill>
                  <a:srgbClr val="00B050"/>
                </a:solidFill>
                <a:latin typeface="Microsoft JhengHei" charset="-120"/>
                <a:ea typeface="Microsoft JhengHei" charset="-120"/>
                <a:cs typeface="Microsoft JhengHei" charset="-120"/>
              </a:rPr>
              <a:t>梁正軍</a:t>
            </a:r>
            <a:r>
              <a:rPr lang="zh-TW" altLang="en-US" sz="2000" b="1" dirty="0">
                <a:solidFill>
                  <a:srgbClr val="FF0000"/>
                </a:solidFill>
                <a:latin typeface="Microsoft JhengHei" charset="-120"/>
                <a:ea typeface="Microsoft JhengHei" charset="-120"/>
                <a:cs typeface="Microsoft JhengHei" charset="-120"/>
              </a:rPr>
              <a:t>「涉嫌嚴重違紀」</a:t>
            </a:r>
            <a:r>
              <a:rPr lang="zh-TW" altLang="en-US" sz="2000" dirty="0">
                <a:solidFill>
                  <a:srgbClr val="202020"/>
                </a:solidFill>
                <a:latin typeface="Microsoft JhengHei" charset="-120"/>
                <a:ea typeface="Microsoft JhengHei" charset="-120"/>
                <a:cs typeface="Microsoft JhengHei" charset="-120"/>
              </a:rPr>
              <a:t>被審查的消息</a:t>
            </a:r>
            <a:r>
              <a:rPr lang="zh-TW" altLang="en-US" sz="2000" dirty="0" smtClean="0">
                <a:solidFill>
                  <a:srgbClr val="202020"/>
                </a:solidFill>
                <a:latin typeface="Microsoft JhengHei" charset="-120"/>
                <a:ea typeface="Microsoft JhengHei" charset="-120"/>
                <a:cs typeface="Microsoft JhengHei" charset="-120"/>
              </a:rPr>
              <a:t>。</a:t>
            </a:r>
            <a:r>
              <a:rPr lang="zh-TW" altLang="en-US" sz="2000" dirty="0">
                <a:latin typeface="Microsoft JhengHei" charset="-120"/>
                <a:ea typeface="Microsoft JhengHei" charset="-120"/>
                <a:cs typeface="Microsoft JhengHei" charset="-120"/>
              </a:rPr>
              <a:t>梁正軍在擔任大理市公安局副局長、局長期間，積極迫害法輪功學員，多次作出抓捕指令</a:t>
            </a:r>
            <a:r>
              <a:rPr lang="zh-TW" altLang="en-US" sz="2000" dirty="0" smtClean="0">
                <a:latin typeface="Microsoft JhengHei" charset="-120"/>
                <a:ea typeface="Microsoft JhengHei" charset="-120"/>
                <a:cs typeface="Microsoft JhengHei" charset="-120"/>
              </a:rPr>
              <a:t>。</a:t>
            </a:r>
            <a:r>
              <a:rPr lang="zh-TW" altLang="en-US" sz="2000" dirty="0">
                <a:latin typeface="Microsoft JhengHei" charset="-120"/>
                <a:ea typeface="Microsoft JhengHei" charset="-120"/>
                <a:cs typeface="Microsoft JhengHei" charset="-120"/>
              </a:rPr>
              <a:t>梁正軍今日的</a:t>
            </a:r>
            <a:r>
              <a:rPr lang="zh-TW" altLang="en-US" sz="2000" b="1" dirty="0">
                <a:solidFill>
                  <a:srgbClr val="FF0000"/>
                </a:solidFill>
                <a:latin typeface="Microsoft JhengHei" charset="-120"/>
                <a:ea typeface="Microsoft JhengHei" charset="-120"/>
                <a:cs typeface="Microsoft JhengHei" charset="-120"/>
              </a:rPr>
              <a:t>落馬</a:t>
            </a:r>
            <a:r>
              <a:rPr lang="zh-TW" altLang="en-US" sz="2000" dirty="0">
                <a:latin typeface="Microsoft JhengHei" charset="-120"/>
                <a:ea typeface="Microsoft JhengHei" charset="-120"/>
                <a:cs typeface="Microsoft JhengHei" charset="-120"/>
              </a:rPr>
              <a:t>正是其執行江氏流氓集團積極迫害法輪功學員招致的惡報</a:t>
            </a:r>
            <a:r>
              <a:rPr lang="zh-TW" altLang="en-US" sz="2000" dirty="0" smtClean="0">
                <a:latin typeface="Microsoft JhengHei" charset="-120"/>
                <a:ea typeface="Microsoft JhengHei" charset="-120"/>
                <a:cs typeface="Microsoft JhengHei" charset="-120"/>
              </a:rPr>
              <a:t>。</a:t>
            </a:r>
            <a:endParaRPr lang="zh-TW" altLang="en-US" sz="2000" dirty="0">
              <a:latin typeface="Microsoft JhengHei" charset="-120"/>
              <a:ea typeface="Microsoft JhengHei" charset="-120"/>
              <a:cs typeface="Microsoft JhengHei" charset="-120"/>
            </a:endParaRPr>
          </a:p>
        </p:txBody>
      </p:sp>
      <p:sp>
        <p:nvSpPr>
          <p:cNvPr id="13" name="Rectangle 13"/>
          <p:cNvSpPr/>
          <p:nvPr/>
        </p:nvSpPr>
        <p:spPr>
          <a:xfrm>
            <a:off x="107504" y="3252716"/>
            <a:ext cx="8904728" cy="3477875"/>
          </a:xfrm>
          <a:prstGeom prst="rect">
            <a:avLst/>
          </a:prstGeom>
          <a:ln w="6350"/>
        </p:spPr>
        <p:style>
          <a:lnRef idx="2">
            <a:schemeClr val="dk1"/>
          </a:lnRef>
          <a:fillRef idx="1">
            <a:schemeClr val="lt1"/>
          </a:fillRef>
          <a:effectRef idx="0">
            <a:schemeClr val="dk1"/>
          </a:effectRef>
          <a:fontRef idx="minor">
            <a:schemeClr val="dk1"/>
          </a:fontRef>
        </p:style>
        <p:txBody>
          <a:bodyPr wrap="square">
            <a:spAutoFit/>
          </a:bodyPr>
          <a:lstStyle/>
          <a:p>
            <a:r>
              <a:rPr lang="zh-TW" altLang="en-US" sz="2000" b="1" dirty="0" smtClean="0">
                <a:solidFill>
                  <a:srgbClr val="0000FF"/>
                </a:solidFill>
                <a:latin typeface="微軟正黑體" panose="020B0604030504040204" pitchFamily="34" charset="-120"/>
                <a:ea typeface="微軟正黑體" panose="020B0604030504040204" pitchFamily="34" charset="-120"/>
                <a:cs typeface="Heiti TC Light"/>
              </a:rPr>
              <a:t>雲南省曲靖市委書記，</a:t>
            </a:r>
            <a:r>
              <a:rPr lang="zh-TW" altLang="en-US" sz="2000" b="1" dirty="0" smtClean="0">
                <a:solidFill>
                  <a:srgbClr val="008000"/>
                </a:solidFill>
                <a:latin typeface="微軟正黑體" panose="020B0604030504040204" pitchFamily="34" charset="-120"/>
                <a:ea typeface="微軟正黑體" panose="020B0604030504040204" pitchFamily="34" charset="-120"/>
                <a:cs typeface="Heiti TC Light"/>
              </a:rPr>
              <a:t>鎖飛</a:t>
            </a:r>
            <a:r>
              <a:rPr lang="zh-TW" altLang="en-US" sz="2000" b="1" dirty="0" smtClean="0">
                <a:solidFill>
                  <a:srgbClr val="0000FF"/>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rgbClr val="C00000"/>
                </a:solidFill>
                <a:latin typeface="微軟正黑體" panose="020B0604030504040204" pitchFamily="34" charset="-120"/>
                <a:ea typeface="微軟正黑體" panose="020B0604030504040204" pitchFamily="34" charset="-120"/>
                <a:cs typeface="Heiti TC Light"/>
              </a:rPr>
              <a:t>猝死</a:t>
            </a:r>
            <a:r>
              <a:rPr lang="en-US" altLang="zh-TW" dirty="0" smtClean="0">
                <a:solidFill>
                  <a:schemeClr val="tx1"/>
                </a:solidFill>
                <a:latin typeface="微軟正黑體" panose="020B0604030504040204" pitchFamily="34" charset="-120"/>
                <a:ea typeface="微軟正黑體" panose="020B0604030504040204" pitchFamily="34" charset="-120"/>
                <a:cs typeface="Heiti TC Light"/>
              </a:rPr>
              <a:t>【</a:t>
            </a:r>
            <a:r>
              <a:rPr lang="zh-TW" altLang="en-US" dirty="0">
                <a:solidFill>
                  <a:schemeClr val="tx1"/>
                </a:solidFill>
                <a:latin typeface="微軟正黑體" panose="020B0604030504040204" pitchFamily="34" charset="-120"/>
                <a:ea typeface="微軟正黑體" panose="020B0604030504040204" pitchFamily="34" charset="-120"/>
                <a:cs typeface="Heiti TC Light"/>
              </a:rPr>
              <a:t>明慧網</a:t>
            </a:r>
            <a:r>
              <a:rPr lang="en-US" altLang="zh-TW" dirty="0" smtClean="0">
                <a:solidFill>
                  <a:schemeClr val="tx1"/>
                </a:solidFill>
                <a:latin typeface="微軟正黑體" panose="020B0604030504040204" pitchFamily="34" charset="-120"/>
                <a:ea typeface="微軟正黑體" panose="020B0604030504040204" pitchFamily="34" charset="-120"/>
                <a:cs typeface="Heiti TC Light"/>
              </a:rPr>
              <a:t>201</a:t>
            </a:r>
            <a:r>
              <a:rPr lang="zh-TW" altLang="zh-TW" dirty="0" smtClean="0">
                <a:solidFill>
                  <a:schemeClr val="tx1"/>
                </a:solidFill>
                <a:latin typeface="微軟正黑體" panose="020B0604030504040204" pitchFamily="34" charset="-120"/>
                <a:ea typeface="微軟正黑體" panose="020B0604030504040204" pitchFamily="34" charset="-120"/>
                <a:cs typeface="Heiti TC Light"/>
              </a:rPr>
              <a:t>5</a:t>
            </a:r>
            <a:r>
              <a:rPr lang="zh-TW" altLang="en-US" dirty="0" smtClean="0">
                <a:solidFill>
                  <a:schemeClr val="tx1"/>
                </a:solidFill>
                <a:latin typeface="微軟正黑體" panose="020B0604030504040204" pitchFamily="34" charset="-120"/>
                <a:ea typeface="微軟正黑體" panose="020B0604030504040204" pitchFamily="34" charset="-120"/>
                <a:cs typeface="Heiti TC Light"/>
              </a:rPr>
              <a:t>年</a:t>
            </a:r>
            <a:r>
              <a:rPr lang="zh-TW" altLang="zh-TW" dirty="0" smtClean="0">
                <a:solidFill>
                  <a:schemeClr val="tx1"/>
                </a:solidFill>
                <a:latin typeface="微軟正黑體" panose="020B0604030504040204" pitchFamily="34" charset="-120"/>
                <a:ea typeface="微軟正黑體" panose="020B0604030504040204" pitchFamily="34" charset="-120"/>
                <a:cs typeface="Heiti TC Light"/>
              </a:rPr>
              <a:t>1</a:t>
            </a:r>
            <a:r>
              <a:rPr lang="en-US" altLang="zh-TW" dirty="0" smtClean="0">
                <a:solidFill>
                  <a:schemeClr val="tx1"/>
                </a:solidFill>
                <a:latin typeface="微軟正黑體" panose="020B0604030504040204" pitchFamily="34" charset="-120"/>
                <a:ea typeface="微軟正黑體" panose="020B0604030504040204" pitchFamily="34" charset="-120"/>
                <a:cs typeface="Heiti TC Light"/>
              </a:rPr>
              <a:t>2</a:t>
            </a:r>
            <a:r>
              <a:rPr lang="zh-TW" altLang="en-US" dirty="0" smtClean="0">
                <a:solidFill>
                  <a:schemeClr val="tx1"/>
                </a:solidFill>
                <a:latin typeface="微軟正黑體" panose="020B0604030504040204" pitchFamily="34" charset="-120"/>
                <a:ea typeface="微軟正黑體" panose="020B0604030504040204" pitchFamily="34" charset="-120"/>
                <a:cs typeface="Heiti TC Light"/>
              </a:rPr>
              <a:t>月</a:t>
            </a:r>
            <a:r>
              <a:rPr lang="en-US" altLang="zh-TW" dirty="0" smtClean="0">
                <a:solidFill>
                  <a:schemeClr val="tx1"/>
                </a:solidFill>
                <a:latin typeface="微軟正黑體" panose="020B0604030504040204" pitchFamily="34" charset="-120"/>
                <a:ea typeface="微軟正黑體" panose="020B0604030504040204" pitchFamily="34" charset="-120"/>
                <a:cs typeface="Heiti TC Light"/>
              </a:rPr>
              <a:t>1</a:t>
            </a:r>
            <a:r>
              <a:rPr lang="zh-TW" altLang="zh-TW" dirty="0" smtClean="0">
                <a:solidFill>
                  <a:schemeClr val="tx1"/>
                </a:solidFill>
                <a:latin typeface="微軟正黑體" panose="020B0604030504040204" pitchFamily="34" charset="-120"/>
                <a:ea typeface="微軟正黑體" panose="020B0604030504040204" pitchFamily="34" charset="-120"/>
                <a:cs typeface="Heiti TC Light"/>
              </a:rPr>
              <a:t>4</a:t>
            </a:r>
            <a:r>
              <a:rPr lang="zh-TW" altLang="en-US" dirty="0" smtClean="0">
                <a:solidFill>
                  <a:schemeClr val="tx1"/>
                </a:solidFill>
                <a:latin typeface="微軟正黑體" panose="020B0604030504040204" pitchFamily="34" charset="-120"/>
                <a:ea typeface="微軟正黑體" panose="020B0604030504040204" pitchFamily="34" charset="-120"/>
                <a:cs typeface="Heiti TC Light"/>
              </a:rPr>
              <a:t>日</a:t>
            </a:r>
            <a:r>
              <a:rPr lang="en-US" altLang="zh-TW" dirty="0">
                <a:solidFill>
                  <a:schemeClr val="tx1"/>
                </a:solidFill>
                <a:latin typeface="微軟正黑體" panose="020B0604030504040204" pitchFamily="34" charset="-120"/>
                <a:ea typeface="微軟正黑體" panose="020B0604030504040204" pitchFamily="34" charset="-120"/>
                <a:cs typeface="Heiti TC Light"/>
              </a:rPr>
              <a:t>】</a:t>
            </a:r>
          </a:p>
          <a:p>
            <a:endParaRPr lang="en-US" altLang="zh-TW" sz="2000" dirty="0" smtClean="0"/>
          </a:p>
          <a:p>
            <a:r>
              <a:rPr lang="zh-TW" altLang="en-US" sz="2000" b="1" dirty="0" smtClean="0">
                <a:solidFill>
                  <a:srgbClr val="008000"/>
                </a:solidFill>
                <a:latin typeface="微軟正黑體" panose="020B0604030504040204" pitchFamily="34" charset="-120"/>
                <a:ea typeface="微軟正黑體" panose="020B0604030504040204" pitchFamily="34" charset="-120"/>
                <a:cs typeface="Heiti TC Light"/>
              </a:rPr>
              <a:t>鎖</a:t>
            </a:r>
            <a:r>
              <a:rPr lang="zh-TW" altLang="en-US" sz="2000" b="1" dirty="0">
                <a:solidFill>
                  <a:srgbClr val="008000"/>
                </a:solidFill>
                <a:latin typeface="微軟正黑體" panose="020B0604030504040204" pitchFamily="34" charset="-120"/>
                <a:ea typeface="微軟正黑體" panose="020B0604030504040204" pitchFamily="34" charset="-120"/>
                <a:cs typeface="Heiti TC Light"/>
              </a:rPr>
              <a:t>飛</a:t>
            </a:r>
            <a:r>
              <a:rPr lang="zh-TW" altLang="en-US" sz="2000" dirty="0" smtClean="0">
                <a:latin typeface="微軟正黑體" panose="020B0604030504040204" pitchFamily="34" charset="-120"/>
                <a:ea typeface="微軟正黑體" panose="020B0604030504040204" pitchFamily="34" charset="-120"/>
              </a:rPr>
              <a:t>曾任魯甸</a:t>
            </a:r>
            <a:r>
              <a:rPr lang="zh-TW" altLang="en-US" sz="2000" dirty="0">
                <a:latin typeface="微軟正黑體" panose="020B0604030504040204" pitchFamily="34" charset="-120"/>
                <a:ea typeface="微軟正黑體" panose="020B0604030504040204" pitchFamily="34" charset="-120"/>
              </a:rPr>
              <a:t>縣長、書記、昭通市副市長、臨滄市委副書記、市長</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smtClean="0">
                <a:solidFill>
                  <a:schemeClr val="tx1"/>
                </a:solidFill>
                <a:latin typeface="微軟正黑體" panose="020B0604030504040204" pitchFamily="34" charset="-120"/>
                <a:ea typeface="微軟正黑體" panose="020B0604030504040204" pitchFamily="34" charset="-120"/>
              </a:rPr>
              <a:t>因</a:t>
            </a:r>
            <a:r>
              <a:rPr lang="zh-TW" altLang="en-US" sz="2000" dirty="0">
                <a:solidFill>
                  <a:schemeClr val="tx1"/>
                </a:solidFill>
                <a:latin typeface="微軟正黑體" panose="020B0604030504040204" pitchFamily="34" charset="-120"/>
                <a:ea typeface="微軟正黑體" panose="020B0604030504040204" pitchFamily="34" charset="-120"/>
              </a:rPr>
              <a:t>迫害法輪功，得到職位飛升</a:t>
            </a:r>
            <a:r>
              <a:rPr lang="zh-TW" altLang="en-US" sz="2000" dirty="0" smtClean="0">
                <a:solidFill>
                  <a:schemeClr val="tx1"/>
                </a:solidFill>
                <a:latin typeface="微軟正黑體" panose="020B0604030504040204" pitchFamily="34" charset="-120"/>
                <a:ea typeface="微軟正黑體" panose="020B0604030504040204" pitchFamily="34" charset="-120"/>
              </a:rPr>
              <a:t>。</a:t>
            </a:r>
            <a:endParaRPr lang="en-US" altLang="zh-TW" sz="2000" dirty="0" smtClean="0">
              <a:solidFill>
                <a:schemeClr val="tx1"/>
              </a:solidFill>
              <a:latin typeface="微軟正黑體" panose="020B0604030504040204" pitchFamily="34" charset="-120"/>
              <a:ea typeface="微軟正黑體" panose="020B0604030504040204" pitchFamily="34" charset="-120"/>
            </a:endParaRPr>
          </a:p>
          <a:p>
            <a:endParaRPr lang="zh-TW" altLang="en-US" sz="2000" dirty="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2</a:t>
            </a:r>
            <a:r>
              <a:rPr lang="en-US" altLang="zh-TW" sz="2000" dirty="0" smtClean="0">
                <a:latin typeface="微軟正黑體" panose="020B0604030504040204" pitchFamily="34" charset="-120"/>
                <a:ea typeface="微軟正黑體" panose="020B0604030504040204" pitchFamily="34" charset="-120"/>
              </a:rPr>
              <a:t>015</a:t>
            </a:r>
            <a:r>
              <a:rPr lang="zh-TW" altLang="en-US" sz="2000" dirty="0" smtClean="0">
                <a:latin typeface="微軟正黑體" panose="020B0604030504040204" pitchFamily="34" charset="-120"/>
                <a:ea typeface="微軟正黑體" panose="020B0604030504040204" pitchFamily="34" charset="-120"/>
              </a:rPr>
              <a:t>年</a:t>
            </a:r>
            <a:r>
              <a:rPr lang="zh-TW" altLang="en-US" sz="2000" dirty="0">
                <a:latin typeface="微軟正黑體" panose="020B0604030504040204" pitchFamily="34" charset="-120"/>
                <a:ea typeface="微軟正黑體" panose="020B0604030504040204" pitchFamily="34" charset="-120"/>
              </a:rPr>
              <a:t>，曲</a:t>
            </a:r>
            <a:r>
              <a:rPr lang="zh-TW" altLang="en-US" sz="2000" dirty="0" smtClean="0">
                <a:latin typeface="微軟正黑體" panose="020B0604030504040204" pitchFamily="34" charset="-120"/>
                <a:ea typeface="微軟正黑體" panose="020B0604030504040204" pitchFamily="34" charset="-120"/>
              </a:rPr>
              <a:t>靖市法</a:t>
            </a:r>
            <a:r>
              <a:rPr lang="zh-TW" altLang="en-US" sz="2000" dirty="0">
                <a:latin typeface="微軟正黑體" panose="020B0604030504040204" pitchFamily="34" charset="-120"/>
                <a:ea typeface="微軟正黑體" panose="020B0604030504040204" pitchFamily="34" charset="-120"/>
              </a:rPr>
              <a:t>輪功學員</a:t>
            </a:r>
            <a:r>
              <a:rPr lang="zh-TW" altLang="en-US" sz="2000" dirty="0" smtClean="0">
                <a:latin typeface="微軟正黑體" panose="020B0604030504040204" pitchFamily="34" charset="-120"/>
                <a:ea typeface="微軟正黑體" panose="020B0604030504040204" pitchFamily="34" charset="-120"/>
              </a:rPr>
              <a:t>向兩高控告</a:t>
            </a:r>
            <a:r>
              <a:rPr lang="zh-TW" altLang="en-US" sz="2000" dirty="0">
                <a:latin typeface="微軟正黑體" panose="020B0604030504040204" pitchFamily="34" charset="-120"/>
                <a:ea typeface="微軟正黑體" panose="020B0604030504040204" pitchFamily="34" charset="-120"/>
              </a:rPr>
              <a:t>元凶</a:t>
            </a:r>
            <a:r>
              <a:rPr lang="zh-TW" altLang="en-US" sz="2000" dirty="0" smtClean="0">
                <a:latin typeface="微軟正黑體" panose="020B0604030504040204" pitchFamily="34" charset="-120"/>
                <a:ea typeface="微軟正黑體" panose="020B0604030504040204" pitchFamily="34" charset="-120"/>
              </a:rPr>
              <a:t>江澤民後，</a:t>
            </a:r>
            <a:endParaRPr lang="en-US" altLang="zh-TW" sz="2000" dirty="0">
              <a:latin typeface="微軟正黑體" panose="020B0604030504040204" pitchFamily="34" charset="-120"/>
              <a:ea typeface="微軟正黑體" panose="020B0604030504040204" pitchFamily="34" charset="-120"/>
            </a:endParaRPr>
          </a:p>
          <a:p>
            <a:r>
              <a:rPr lang="zh-TW" altLang="en-US" sz="2000" b="1" dirty="0" smtClean="0">
                <a:solidFill>
                  <a:srgbClr val="008000"/>
                </a:solidFill>
                <a:latin typeface="微軟正黑體" panose="020B0604030504040204" pitchFamily="34" charset="-120"/>
                <a:ea typeface="微軟正黑體" panose="020B0604030504040204" pitchFamily="34" charset="-120"/>
                <a:cs typeface="Heiti TC Light"/>
              </a:rPr>
              <a:t>鎖</a:t>
            </a:r>
            <a:r>
              <a:rPr lang="zh-TW" altLang="en-US" sz="2000" b="1" dirty="0">
                <a:solidFill>
                  <a:srgbClr val="008000"/>
                </a:solidFill>
                <a:latin typeface="微軟正黑體" panose="020B0604030504040204" pitchFamily="34" charset="-120"/>
                <a:ea typeface="微軟正黑體" panose="020B0604030504040204" pitchFamily="34" charset="-120"/>
                <a:cs typeface="Heiti TC Light"/>
              </a:rPr>
              <a:t>飛</a:t>
            </a:r>
            <a:r>
              <a:rPr lang="zh-TW" altLang="en-US" sz="2000" dirty="0">
                <a:latin typeface="微軟正黑體" panose="020B0604030504040204" pitchFamily="34" charset="-120"/>
                <a:ea typeface="微軟正黑體" panose="020B0604030504040204" pitchFamily="34" charset="-120"/>
              </a:rPr>
              <a:t>為首的曲靖</a:t>
            </a:r>
            <a:r>
              <a:rPr lang="zh-TW" altLang="en-US" sz="2000" dirty="0" smtClean="0">
                <a:latin typeface="微軟正黑體" panose="020B0604030504040204" pitchFamily="34" charset="-120"/>
                <a:ea typeface="微軟正黑體" panose="020B0604030504040204" pitchFamily="34" charset="-120"/>
              </a:rPr>
              <a:t>市「</a:t>
            </a:r>
            <a:r>
              <a:rPr lang="en-US" altLang="zh-TW" sz="2000" dirty="0">
                <a:latin typeface="微軟正黑體" panose="020B0604030504040204" pitchFamily="34" charset="-120"/>
                <a:ea typeface="微軟正黑體" panose="020B0604030504040204" pitchFamily="34" charset="-120"/>
              </a:rPr>
              <a:t>610</a:t>
            </a:r>
            <a:r>
              <a:rPr lang="zh-TW" altLang="en-US" sz="2000" dirty="0">
                <a:latin typeface="微軟正黑體" panose="020B0604030504040204" pitchFamily="34" charset="-120"/>
                <a:ea typeface="微軟正黑體" panose="020B0604030504040204" pitchFamily="34" charset="-120"/>
              </a:rPr>
              <a:t>」、政法委</a:t>
            </a:r>
            <a:r>
              <a:rPr lang="zh-TW" altLang="en-US" sz="2000" dirty="0" smtClean="0">
                <a:latin typeface="微軟正黑體" panose="020B0604030504040204" pitchFamily="34" charset="-120"/>
                <a:ea typeface="微軟正黑體" panose="020B0604030504040204" pitchFamily="34" charset="-120"/>
              </a:rPr>
              <a:t>等在</a:t>
            </a:r>
            <a:r>
              <a:rPr lang="zh-TW" altLang="en-US" sz="2000" b="1" dirty="0">
                <a:solidFill>
                  <a:srgbClr val="FF0000"/>
                </a:solidFill>
                <a:latin typeface="微軟正黑體" panose="020B0604030504040204" pitchFamily="34" charset="-120"/>
                <a:ea typeface="微軟正黑體" panose="020B0604030504040204" pitchFamily="34" charset="-120"/>
              </a:rPr>
              <a:t>曲靖電視台大肆污衊法輪功</a:t>
            </a:r>
            <a:r>
              <a:rPr lang="zh-TW" altLang="en-US" sz="2000" b="1" dirty="0" smtClean="0">
                <a:solidFill>
                  <a:srgbClr val="FF0000"/>
                </a:solidFill>
                <a:latin typeface="微軟正黑體" panose="020B0604030504040204" pitchFamily="34" charset="-120"/>
                <a:ea typeface="微軟正黑體" panose="020B0604030504040204" pitchFamily="34" charset="-120"/>
              </a:rPr>
              <a:t>，</a:t>
            </a: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r>
              <a:rPr lang="zh-TW" altLang="en-US" sz="2000" b="1" dirty="0">
                <a:solidFill>
                  <a:srgbClr val="FF0000"/>
                </a:solidFill>
                <a:latin typeface="微軟正黑體" panose="020B0604030504040204" pitchFamily="34" charset="-120"/>
                <a:ea typeface="微軟正黑體" panose="020B0604030504040204" pitchFamily="34" charset="-120"/>
              </a:rPr>
              <a:t>提供賞金煽動世人惡告法輪功學員。</a:t>
            </a:r>
            <a:r>
              <a:rPr lang="zh-TW" altLang="en-US" sz="2000" dirty="0" smtClean="0">
                <a:latin typeface="微軟正黑體" panose="020B0604030504040204" pitchFamily="34" charset="-120"/>
                <a:ea typeface="微軟正黑體" panose="020B0604030504040204" pitchFamily="34" charset="-120"/>
              </a:rPr>
              <a:t>對</a:t>
            </a:r>
            <a:r>
              <a:rPr lang="zh-TW" altLang="en-US" sz="2000" dirty="0">
                <a:latin typeface="微軟正黑體" panose="020B0604030504040204" pitchFamily="34" charset="-120"/>
                <a:ea typeface="微軟正黑體" panose="020B0604030504040204" pitchFamily="34" charset="-120"/>
              </a:rPr>
              <a:t>法輪功學員實施監視居住、跟蹤</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恐嚇</a:t>
            </a:r>
            <a:r>
              <a:rPr lang="zh-TW" altLang="en-US" sz="2000" dirty="0">
                <a:latin typeface="微軟正黑體" panose="020B0604030504040204" pitchFamily="34" charset="-120"/>
                <a:ea typeface="微軟正黑體" panose="020B0604030504040204" pitchFamily="34" charset="-120"/>
              </a:rPr>
              <a:t>，剝奪人權</a:t>
            </a:r>
            <a:r>
              <a:rPr lang="zh-TW" altLang="en-US" sz="2000" dirty="0" smtClean="0">
                <a:latin typeface="微軟正黑體" panose="020B0604030504040204" pitchFamily="34" charset="-120"/>
                <a:ea typeface="微軟正黑體" panose="020B0604030504040204" pitchFamily="34" charset="-120"/>
              </a:rPr>
              <a:t>。十</a:t>
            </a:r>
            <a:r>
              <a:rPr lang="zh-TW" altLang="en-US" sz="2000" dirty="0">
                <a:latin typeface="微軟正黑體" panose="020B0604030504040204" pitchFamily="34" charset="-120"/>
                <a:ea typeface="微軟正黑體" panose="020B0604030504040204" pitchFamily="34" charset="-120"/>
              </a:rPr>
              <a:t>月份後，大肆騷擾、綁架參與訴江的法輪功學員</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endParaRPr lang="en-US" altLang="zh-TW" sz="2000" dirty="0" smtClean="0">
              <a:latin typeface="微軟正黑體" panose="020B0604030504040204" pitchFamily="34" charset="-120"/>
              <a:ea typeface="微軟正黑體" panose="020B0604030504040204" pitchFamily="34" charset="-120"/>
            </a:endParaRPr>
          </a:p>
          <a:p>
            <a:r>
              <a:rPr lang="zh-TW" altLang="en-US" sz="2000" b="1" dirty="0" smtClean="0">
                <a:solidFill>
                  <a:srgbClr val="008000"/>
                </a:solidFill>
                <a:latin typeface="微軟正黑體" panose="020B0604030504040204" pitchFamily="34" charset="-120"/>
                <a:ea typeface="微軟正黑體" panose="020B0604030504040204" pitchFamily="34" charset="-120"/>
                <a:cs typeface="Heiti TC Light"/>
              </a:rPr>
              <a:t>鎖</a:t>
            </a:r>
            <a:r>
              <a:rPr lang="zh-TW" altLang="en-US" sz="2000" b="1" dirty="0">
                <a:solidFill>
                  <a:srgbClr val="008000"/>
                </a:solidFill>
                <a:latin typeface="微軟正黑體" panose="020B0604030504040204" pitchFamily="34" charset="-120"/>
                <a:ea typeface="微軟正黑體" panose="020B0604030504040204" pitchFamily="34" charset="-120"/>
                <a:cs typeface="Heiti TC Light"/>
              </a:rPr>
              <a:t>飛</a:t>
            </a:r>
            <a:r>
              <a:rPr lang="zh-TW" altLang="en-US" sz="2000" dirty="0">
                <a:latin typeface="微軟正黑體" panose="020B0604030504040204" pitchFamily="34" charset="-120"/>
                <a:ea typeface="微軟正黑體" panose="020B0604030504040204" pitchFamily="34" charset="-120"/>
              </a:rPr>
              <a:t>，在重慶考察期間，於2</a:t>
            </a:r>
            <a:r>
              <a:rPr lang="en-US" altLang="zh-TW" sz="2000" dirty="0">
                <a:latin typeface="微軟正黑體" panose="020B0604030504040204" pitchFamily="34" charset="-120"/>
                <a:ea typeface="微軟正黑體" panose="020B0604030504040204" pitchFamily="34" charset="-120"/>
              </a:rPr>
              <a:t>015</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9</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10</a:t>
            </a:r>
            <a:r>
              <a:rPr lang="zh-TW" altLang="en-US" sz="2000" dirty="0">
                <a:latin typeface="微軟正黑體" panose="020B0604030504040204" pitchFamily="34" charset="-120"/>
                <a:ea typeface="微軟正黑體" panose="020B0604030504040204" pitchFamily="34" charset="-120"/>
              </a:rPr>
              <a:t>日凌晨</a:t>
            </a:r>
            <a:r>
              <a:rPr lang="en-US" altLang="zh-TW" sz="2000" dirty="0">
                <a:latin typeface="微軟正黑體" panose="020B0604030504040204" pitchFamily="34" charset="-120"/>
                <a:ea typeface="微軟正黑體" panose="020B0604030504040204" pitchFamily="34" charset="-120"/>
              </a:rPr>
              <a:t>4</a:t>
            </a:r>
            <a:r>
              <a:rPr lang="zh-TW" altLang="en-US" sz="2000" dirty="0">
                <a:latin typeface="微軟正黑體" panose="020B0604030504040204" pitchFamily="34" charset="-120"/>
                <a:ea typeface="微軟正黑體" panose="020B0604030504040204" pitchFamily="34" charset="-120"/>
              </a:rPr>
              <a:t>時</a:t>
            </a:r>
            <a:r>
              <a:rPr lang="zh-TW" altLang="en-US" sz="2000" b="1" dirty="0">
                <a:solidFill>
                  <a:srgbClr val="FF0000"/>
                </a:solidFill>
                <a:latin typeface="微軟正黑體" panose="020B0604030504040204" pitchFamily="34" charset="-120"/>
                <a:ea typeface="微軟正黑體" panose="020B0604030504040204" pitchFamily="34" charset="-120"/>
              </a:rPr>
              <a:t>猝死於賓館房間</a:t>
            </a:r>
            <a:r>
              <a:rPr lang="zh-TW" altLang="en-US" sz="2000" b="1" dirty="0" smtClean="0">
                <a:solidFill>
                  <a:srgbClr val="FF0000"/>
                </a:solidFill>
                <a:latin typeface="微軟正黑體" panose="020B0604030504040204" pitchFamily="34" charset="-120"/>
                <a:ea typeface="微軟正黑體" panose="020B0604030504040204" pitchFamily="34" charset="-120"/>
              </a:rPr>
              <a:t>。</a:t>
            </a:r>
            <a:endParaRPr lang="zh-TW" altLang="en-US" sz="2000" b="1" dirty="0">
              <a:solidFill>
                <a:srgbClr val="FF00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57459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69" name="矩形 3"/>
          <p:cNvGrpSpPr/>
          <p:nvPr/>
        </p:nvGrpSpPr>
        <p:grpSpPr>
          <a:xfrm>
            <a:off x="13399" y="-2"/>
            <a:ext cx="9130603" cy="836718"/>
            <a:chOff x="-1" y="-2"/>
            <a:chExt cx="12985745" cy="1189997"/>
          </a:xfrm>
          <a:solidFill>
            <a:schemeClr val="accent2">
              <a:lumMod val="75000"/>
            </a:schemeClr>
          </a:solidFill>
        </p:grpSpPr>
        <p:sp>
          <p:nvSpPr>
            <p:cNvPr id="167"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20121"/>
              <a:ext cx="12985745" cy="1149754"/>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dirty="0"/>
                <a:t>9</a:t>
              </a:r>
              <a:r>
                <a:rPr sz="3600" b="1" kern="0" dirty="0" smtClean="0"/>
                <a:t>-</a:t>
              </a:r>
              <a:r>
                <a:rPr lang="en-US" sz="3600" b="1" kern="0" dirty="0"/>
                <a:t>4</a:t>
              </a:r>
              <a:r>
                <a:rPr sz="3600" b="1" kern="0" dirty="0" smtClean="0"/>
                <a:t>. </a:t>
              </a:r>
              <a:r>
                <a:rPr lang="zh-TW" altLang="en-US" sz="3600" b="1" dirty="0" smtClean="0"/>
                <a:t>雲南</a:t>
              </a:r>
              <a:endParaRPr sz="3600" b="1" kern="0" dirty="0"/>
            </a:p>
          </p:txBody>
        </p:sp>
      </p:grpSp>
      <p:sp>
        <p:nvSpPr>
          <p:cNvPr id="170" name="矩形"/>
          <p:cNvSpPr/>
          <p:nvPr/>
        </p:nvSpPr>
        <p:spPr>
          <a:xfrm>
            <a:off x="7236296" y="100504"/>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smtClean="0">
                <a:solidFill>
                  <a:srgbClr val="EF5FA7">
                    <a:hueOff val="-146070"/>
                    <a:satOff val="-10048"/>
                    <a:lumOff val="-30626"/>
                  </a:srgbClr>
                </a:solidFill>
              </a:rPr>
              <a:t>善報</a:t>
            </a:r>
            <a:r>
              <a:rPr lang="en-US" altLang="ja-JP" sz="4000" b="1" dirty="0" smtClean="0">
                <a:solidFill>
                  <a:srgbClr val="EF5FA7">
                    <a:hueOff val="-146070"/>
                    <a:satOff val="-10048"/>
                    <a:lumOff val="-30626"/>
                  </a:srgbClr>
                </a:solidFill>
              </a:rPr>
              <a:t>3</a:t>
            </a:r>
            <a:endParaRPr lang="en-US" altLang="ja-JP" sz="4000" b="1" kern="0" dirty="0">
              <a:solidFill>
                <a:srgbClr val="EF5FA7">
                  <a:hueOff val="-146070"/>
                  <a:satOff val="-10048"/>
                  <a:lumOff val="-30626"/>
                </a:srgbClr>
              </a:solidFill>
            </a:endParaRPr>
          </a:p>
        </p:txBody>
      </p:sp>
      <p:sp>
        <p:nvSpPr>
          <p:cNvPr id="2" name="Rectangle 1"/>
          <p:cNvSpPr/>
          <p:nvPr/>
        </p:nvSpPr>
        <p:spPr>
          <a:xfrm>
            <a:off x="107504" y="887163"/>
            <a:ext cx="8928992" cy="594008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dirty="0" smtClean="0">
                <a:solidFill>
                  <a:srgbClr val="0000FF"/>
                </a:solidFill>
                <a:latin typeface="Microsoft JhengHei" charset="-120"/>
                <a:ea typeface="Microsoft JhengHei" charset="-120"/>
                <a:cs typeface="Microsoft JhengHei" charset="-120"/>
              </a:rPr>
              <a:t>醫生說「沒救了」的人康復回家</a:t>
            </a:r>
            <a:r>
              <a:rPr lang="en-US" altLang="zh-TW" sz="2000" dirty="0" smtClean="0">
                <a:solidFill>
                  <a:schemeClr val="tx1"/>
                </a:solidFill>
                <a:latin typeface="Microsoft JhengHei" charset="-120"/>
                <a:ea typeface="Microsoft JhengHei" charset="-120"/>
                <a:cs typeface="Microsoft JhengHei" charset="-120"/>
              </a:rPr>
              <a:t>【</a:t>
            </a:r>
            <a:r>
              <a:rPr lang="zh-TW" altLang="en-US" sz="2000" dirty="0" smtClean="0">
                <a:solidFill>
                  <a:schemeClr val="tx1"/>
                </a:solidFill>
                <a:latin typeface="Microsoft JhengHei" charset="-120"/>
                <a:ea typeface="Microsoft JhengHei" charset="-120"/>
                <a:cs typeface="Microsoft JhengHei" charset="-120"/>
              </a:rPr>
              <a:t>明慧網</a:t>
            </a:r>
            <a:r>
              <a:rPr lang="en-US" altLang="zh-TW" sz="2000" dirty="0" smtClean="0">
                <a:solidFill>
                  <a:schemeClr val="tx1"/>
                </a:solidFill>
                <a:latin typeface="Microsoft JhengHei" charset="-120"/>
                <a:ea typeface="Microsoft JhengHei" charset="-120"/>
                <a:cs typeface="Microsoft JhengHei" charset="-120"/>
              </a:rPr>
              <a:t>2016</a:t>
            </a:r>
            <a:r>
              <a:rPr lang="zh-TW" altLang="en-US" sz="2000" dirty="0" smtClean="0">
                <a:solidFill>
                  <a:schemeClr val="tx1"/>
                </a:solidFill>
                <a:latin typeface="Microsoft JhengHei" charset="-120"/>
                <a:ea typeface="Microsoft JhengHei" charset="-120"/>
                <a:cs typeface="Microsoft JhengHei" charset="-120"/>
              </a:rPr>
              <a:t>年</a:t>
            </a:r>
            <a:r>
              <a:rPr lang="en-US" altLang="zh-TW" sz="2000" dirty="0">
                <a:solidFill>
                  <a:schemeClr val="tx1"/>
                </a:solidFill>
                <a:latin typeface="Microsoft JhengHei" charset="-120"/>
                <a:ea typeface="Microsoft JhengHei" charset="-120"/>
                <a:cs typeface="Microsoft JhengHei" charset="-120"/>
              </a:rPr>
              <a:t>3</a:t>
            </a:r>
            <a:r>
              <a:rPr lang="zh-TW" altLang="en-US" sz="2000" dirty="0" smtClean="0">
                <a:solidFill>
                  <a:schemeClr val="tx1"/>
                </a:solidFill>
                <a:latin typeface="Microsoft JhengHei" charset="-120"/>
                <a:ea typeface="Microsoft JhengHei" charset="-120"/>
                <a:cs typeface="Microsoft JhengHei" charset="-120"/>
              </a:rPr>
              <a:t>月</a:t>
            </a:r>
            <a:r>
              <a:rPr lang="en-US" altLang="zh-TW" sz="2000" dirty="0" smtClean="0">
                <a:solidFill>
                  <a:schemeClr val="tx1"/>
                </a:solidFill>
                <a:latin typeface="Microsoft JhengHei" charset="-120"/>
                <a:ea typeface="Microsoft JhengHei" charset="-120"/>
                <a:cs typeface="Microsoft JhengHei" charset="-120"/>
              </a:rPr>
              <a:t>5</a:t>
            </a:r>
            <a:r>
              <a:rPr lang="zh-TW" altLang="en-US" sz="2000" dirty="0" smtClean="0">
                <a:solidFill>
                  <a:schemeClr val="tx1"/>
                </a:solidFill>
                <a:latin typeface="Microsoft JhengHei" charset="-120"/>
                <a:ea typeface="Microsoft JhengHei" charset="-120"/>
                <a:cs typeface="Microsoft JhengHei" charset="-120"/>
              </a:rPr>
              <a:t>日</a:t>
            </a:r>
            <a:r>
              <a:rPr lang="en-US" altLang="zh-TW" sz="2000" dirty="0" smtClean="0">
                <a:solidFill>
                  <a:schemeClr val="tx1"/>
                </a:solidFill>
                <a:latin typeface="Microsoft JhengHei" charset="-120"/>
                <a:ea typeface="Microsoft JhengHei" charset="-120"/>
                <a:cs typeface="Microsoft JhengHei" charset="-120"/>
              </a:rPr>
              <a:t>】</a:t>
            </a:r>
          </a:p>
          <a:p>
            <a:pPr fontAlgn="base"/>
            <a:endParaRPr lang="en-US" altLang="zh-TW" sz="2000" dirty="0">
              <a:solidFill>
                <a:srgbClr val="008000"/>
              </a:solidFill>
              <a:latin typeface="Microsoft JhengHei" charset="-120"/>
              <a:ea typeface="Microsoft JhengHei" charset="-120"/>
              <a:cs typeface="Microsoft JhengHei" charset="-120"/>
            </a:endParaRPr>
          </a:p>
          <a:p>
            <a:pPr fontAlgn="base"/>
            <a:r>
              <a:rPr lang="en-US" altLang="zh-TW" sz="2000" dirty="0" smtClean="0">
                <a:solidFill>
                  <a:srgbClr val="202020"/>
                </a:solidFill>
                <a:latin typeface="Microsoft JhengHei" charset="-120"/>
                <a:ea typeface="Microsoft JhengHei" charset="-120"/>
                <a:cs typeface="Microsoft JhengHei" charset="-120"/>
              </a:rPr>
              <a:t>〔</a:t>
            </a:r>
            <a:r>
              <a:rPr lang="zh-TW" altLang="en-US" sz="2000" dirty="0">
                <a:solidFill>
                  <a:srgbClr val="202020"/>
                </a:solidFill>
                <a:latin typeface="Microsoft JhengHei" charset="-120"/>
                <a:ea typeface="Microsoft JhengHei" charset="-120"/>
                <a:cs typeface="Microsoft JhengHei" charset="-120"/>
              </a:rPr>
              <a:t>雲南來稿</a:t>
            </a:r>
            <a:r>
              <a:rPr lang="en-US" altLang="zh-TW" sz="2000" dirty="0">
                <a:solidFill>
                  <a:srgbClr val="202020"/>
                </a:solidFill>
                <a:latin typeface="Microsoft JhengHei" charset="-120"/>
                <a:ea typeface="Microsoft JhengHei" charset="-120"/>
                <a:cs typeface="Microsoft JhengHei" charset="-120"/>
              </a:rPr>
              <a:t>〕</a:t>
            </a:r>
            <a:r>
              <a:rPr lang="zh-TW" altLang="en-US" sz="2000" dirty="0">
                <a:solidFill>
                  <a:srgbClr val="202020"/>
                </a:solidFill>
                <a:latin typeface="Microsoft JhengHei" charset="-120"/>
                <a:ea typeface="Microsoft JhengHei" charset="-120"/>
                <a:cs typeface="Microsoft JhengHei" charset="-120"/>
              </a:rPr>
              <a:t>我家老小中共</a:t>
            </a:r>
            <a:r>
              <a:rPr lang="zh-TW" altLang="en-US" sz="2000" dirty="0" smtClean="0">
                <a:solidFill>
                  <a:srgbClr val="202020"/>
                </a:solidFill>
                <a:latin typeface="Microsoft JhengHei" charset="-120"/>
                <a:ea typeface="Microsoft JhengHei" charset="-120"/>
                <a:cs typeface="Microsoft JhengHei" charset="-120"/>
              </a:rPr>
              <a:t>有</a:t>
            </a:r>
            <a:r>
              <a:rPr lang="en-US" altLang="zh-TW" sz="2000" dirty="0" smtClean="0">
                <a:solidFill>
                  <a:srgbClr val="202020"/>
                </a:solidFill>
                <a:latin typeface="Microsoft JhengHei" charset="-120"/>
                <a:ea typeface="Microsoft JhengHei" charset="-120"/>
                <a:cs typeface="Microsoft JhengHei" charset="-120"/>
              </a:rPr>
              <a:t>6</a:t>
            </a:r>
            <a:r>
              <a:rPr lang="zh-TW" altLang="en-US" sz="2000" dirty="0" smtClean="0">
                <a:solidFill>
                  <a:srgbClr val="202020"/>
                </a:solidFill>
                <a:latin typeface="Microsoft JhengHei" charset="-120"/>
                <a:ea typeface="Microsoft JhengHei" charset="-120"/>
                <a:cs typeface="Microsoft JhengHei" charset="-120"/>
              </a:rPr>
              <a:t>、</a:t>
            </a:r>
            <a:r>
              <a:rPr lang="en-US" altLang="zh-TW" sz="2000" dirty="0">
                <a:solidFill>
                  <a:srgbClr val="202020"/>
                </a:solidFill>
                <a:latin typeface="Microsoft JhengHei" charset="-120"/>
                <a:ea typeface="Microsoft JhengHei" charset="-120"/>
                <a:cs typeface="Microsoft JhengHei" charset="-120"/>
              </a:rPr>
              <a:t>7</a:t>
            </a:r>
            <a:r>
              <a:rPr lang="zh-TW" altLang="en-US" sz="2000" dirty="0" smtClean="0">
                <a:solidFill>
                  <a:srgbClr val="202020"/>
                </a:solidFill>
                <a:latin typeface="Microsoft JhengHei" charset="-120"/>
                <a:ea typeface="Microsoft JhengHei" charset="-120"/>
                <a:cs typeface="Microsoft JhengHei" charset="-120"/>
              </a:rPr>
              <a:t>人修煉法輪大法，</a:t>
            </a:r>
            <a:r>
              <a:rPr lang="zh-TW" altLang="en-US" sz="2000" dirty="0">
                <a:solidFill>
                  <a:srgbClr val="202020"/>
                </a:solidFill>
                <a:latin typeface="Microsoft JhengHei" charset="-120"/>
                <a:ea typeface="Microsoft JhengHei" charset="-120"/>
                <a:cs typeface="Microsoft JhengHei" charset="-120"/>
              </a:rPr>
              <a:t>兒媳小翠不修煉，但她相信大法，常念「法輪大法好，真善忍好」，也做了「三退」（退出中共黨、團、隊組織）。</a:t>
            </a:r>
          </a:p>
          <a:p>
            <a:pPr fontAlgn="base"/>
            <a:r>
              <a:rPr lang="en-US" altLang="zh-TW" sz="2000" dirty="0" smtClean="0">
                <a:solidFill>
                  <a:srgbClr val="202020"/>
                </a:solidFill>
                <a:latin typeface="Microsoft JhengHei" charset="-120"/>
                <a:ea typeface="Microsoft JhengHei" charset="-120"/>
                <a:cs typeface="Microsoft JhengHei" charset="-120"/>
              </a:rPr>
              <a:t>2012</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5</a:t>
            </a:r>
            <a:r>
              <a:rPr lang="zh-TW" altLang="en-US" sz="2000" dirty="0" smtClean="0">
                <a:solidFill>
                  <a:srgbClr val="202020"/>
                </a:solidFill>
                <a:latin typeface="Microsoft JhengHei" charset="-120"/>
                <a:ea typeface="Microsoft JhengHei" charset="-120"/>
                <a:cs typeface="Microsoft JhengHei" charset="-120"/>
              </a:rPr>
              <a:t>月</a:t>
            </a:r>
            <a:r>
              <a:rPr lang="zh-TW" altLang="en-US" sz="2000" dirty="0">
                <a:solidFill>
                  <a:srgbClr val="202020"/>
                </a:solidFill>
                <a:latin typeface="Microsoft JhengHei" charset="-120"/>
                <a:ea typeface="Microsoft JhengHei" charset="-120"/>
                <a:cs typeface="Microsoft JhengHei" charset="-120"/>
              </a:rPr>
              <a:t>的一天，</a:t>
            </a:r>
            <a:r>
              <a:rPr lang="zh-TW" altLang="en-US" sz="2000" dirty="0" smtClean="0">
                <a:solidFill>
                  <a:srgbClr val="202020"/>
                </a:solidFill>
                <a:latin typeface="Microsoft JhengHei" charset="-120"/>
                <a:ea typeface="Microsoft JhengHei" charset="-120"/>
                <a:cs typeface="Microsoft JhengHei" charset="-120"/>
              </a:rPr>
              <a:t>凌晨</a:t>
            </a:r>
            <a:r>
              <a:rPr lang="en-US" altLang="zh-TW" sz="2000" dirty="0" smtClean="0">
                <a:solidFill>
                  <a:srgbClr val="202020"/>
                </a:solidFill>
                <a:latin typeface="Microsoft JhengHei" charset="-120"/>
                <a:ea typeface="Microsoft JhengHei" charset="-120"/>
                <a:cs typeface="Microsoft JhengHei" charset="-120"/>
              </a:rPr>
              <a:t>3</a:t>
            </a:r>
            <a:r>
              <a:rPr lang="zh-TW" altLang="en-US" sz="2000" dirty="0" smtClean="0">
                <a:solidFill>
                  <a:srgbClr val="202020"/>
                </a:solidFill>
                <a:latin typeface="Microsoft JhengHei" charset="-120"/>
                <a:ea typeface="Microsoft JhengHei" charset="-120"/>
                <a:cs typeface="Microsoft JhengHei" charset="-120"/>
              </a:rPr>
              <a:t>點</a:t>
            </a:r>
            <a:r>
              <a:rPr lang="zh-TW" altLang="en-US" sz="2000" dirty="0">
                <a:solidFill>
                  <a:srgbClr val="202020"/>
                </a:solidFill>
                <a:latin typeface="Microsoft JhengHei" charset="-120"/>
                <a:ea typeface="Microsoft JhengHei" charset="-120"/>
                <a:cs typeface="Microsoft JhengHei" charset="-120"/>
              </a:rPr>
              <a:t>左右，小翠去衛生間，突然肛門大出血，昏死過去。兒子小平聽到動靜，趕緊去查看，只見小翠已倒在血泊中。小平立即打電話給我。我趕到他家就對小平說：「只有師父才能救她，</a:t>
            </a:r>
            <a:r>
              <a:rPr lang="zh-TW" altLang="en-US" sz="2000" b="1" dirty="0">
                <a:solidFill>
                  <a:srgbClr val="0432FF"/>
                </a:solidFill>
                <a:latin typeface="Microsoft JhengHei" charset="-120"/>
                <a:ea typeface="Microsoft JhengHei" charset="-120"/>
                <a:cs typeface="Microsoft JhengHei" charset="-120"/>
              </a:rPr>
              <a:t>趕快念法輪大法好，真善忍好！</a:t>
            </a:r>
            <a:r>
              <a:rPr lang="zh-TW" altLang="en-US" sz="2000" dirty="0">
                <a:solidFill>
                  <a:srgbClr val="202020"/>
                </a:solidFill>
                <a:latin typeface="Microsoft JhengHei" charset="-120"/>
                <a:ea typeface="Microsoft JhengHei" charset="-120"/>
                <a:cs typeface="Microsoft JhengHei" charset="-120"/>
              </a:rPr>
              <a:t>」</a:t>
            </a:r>
          </a:p>
          <a:p>
            <a:pPr fontAlgn="base"/>
            <a:r>
              <a:rPr lang="zh-TW" altLang="en-US" sz="2000" dirty="0">
                <a:solidFill>
                  <a:srgbClr val="202020"/>
                </a:solidFill>
                <a:latin typeface="Microsoft JhengHei" charset="-120"/>
                <a:ea typeface="Microsoft JhengHei" charset="-120"/>
                <a:cs typeface="Microsoft JhengHei" charset="-120"/>
              </a:rPr>
              <a:t>我們立即把小翠送到縣醫院，醫生檢查後不敢接收，叫我們立即去州醫院。州醫院的醫生看後說：</a:t>
            </a:r>
            <a:r>
              <a:rPr lang="zh-TW" altLang="en-US" sz="2000" b="1" dirty="0">
                <a:solidFill>
                  <a:srgbClr val="FF0000"/>
                </a:solidFill>
                <a:latin typeface="Microsoft JhengHei" charset="-120"/>
                <a:ea typeface="Microsoft JhengHei" charset="-120"/>
                <a:cs typeface="Microsoft JhengHei" charset="-120"/>
              </a:rPr>
              <a:t>「也許血已落肚，恐怕沒救了。」</a:t>
            </a:r>
            <a:r>
              <a:rPr lang="zh-TW" altLang="en-US" sz="2000" dirty="0">
                <a:solidFill>
                  <a:srgbClr val="202020"/>
                </a:solidFill>
                <a:latin typeface="Microsoft JhengHei" charset="-120"/>
                <a:ea typeface="Microsoft JhengHei" charset="-120"/>
                <a:cs typeface="Microsoft JhengHei" charset="-120"/>
              </a:rPr>
              <a:t>並立即下了「病危通知書」。經過一系列的檢查，可醫生就是查不出來她到底是身體哪一個部位大出血。</a:t>
            </a:r>
          </a:p>
          <a:p>
            <a:pPr fontAlgn="base"/>
            <a:r>
              <a:rPr lang="zh-TW" altLang="en-US" sz="2000" dirty="0">
                <a:solidFill>
                  <a:srgbClr val="202020"/>
                </a:solidFill>
                <a:latin typeface="Microsoft JhengHei" charset="-120"/>
                <a:ea typeface="Microsoft JhengHei" charset="-120"/>
                <a:cs typeface="Microsoft JhengHei" charset="-120"/>
              </a:rPr>
              <a:t>就這樣，我們陪著小翠在急救室觀察</a:t>
            </a:r>
            <a:r>
              <a:rPr lang="zh-TW" altLang="en-US" sz="2000" dirty="0" smtClean="0">
                <a:solidFill>
                  <a:srgbClr val="202020"/>
                </a:solidFill>
                <a:latin typeface="Microsoft JhengHei" charset="-120"/>
                <a:ea typeface="Microsoft JhengHei" charset="-120"/>
                <a:cs typeface="Microsoft JhengHei" charset="-120"/>
              </a:rPr>
              <a:t>了</a:t>
            </a:r>
            <a:r>
              <a:rPr lang="en-US" altLang="zh-TW" sz="2000" dirty="0" smtClean="0">
                <a:solidFill>
                  <a:srgbClr val="202020"/>
                </a:solidFill>
                <a:latin typeface="Microsoft JhengHei" charset="-120"/>
                <a:ea typeface="Microsoft JhengHei" charset="-120"/>
                <a:cs typeface="Microsoft JhengHei" charset="-120"/>
              </a:rPr>
              <a:t>7</a:t>
            </a:r>
            <a:r>
              <a:rPr lang="zh-TW" altLang="en-US" sz="2000" dirty="0" smtClean="0">
                <a:solidFill>
                  <a:srgbClr val="202020"/>
                </a:solidFill>
                <a:latin typeface="Microsoft JhengHei" charset="-120"/>
                <a:ea typeface="Microsoft JhengHei" charset="-120"/>
                <a:cs typeface="Microsoft JhengHei" charset="-120"/>
              </a:rPr>
              <a:t>天</a:t>
            </a:r>
            <a:r>
              <a:rPr lang="zh-TW" altLang="en-US" sz="2000" dirty="0">
                <a:solidFill>
                  <a:srgbClr val="202020"/>
                </a:solidFill>
                <a:latin typeface="Microsoft JhengHei" charset="-120"/>
                <a:ea typeface="Microsoft JhengHei" charset="-120"/>
                <a:cs typeface="Microsoft JhengHei" charset="-120"/>
              </a:rPr>
              <a:t>，最終還是甚麼也沒查出來，也就沒法針對治療。但我們家人沒放鬆，始終天天對著她默念「法輪大法好」、「真善忍好」。一天，小翠告訴我們：她做了一個夢，夢中有</a:t>
            </a:r>
            <a:r>
              <a:rPr lang="zh-TW" altLang="en-US" sz="2000" b="1" dirty="0">
                <a:solidFill>
                  <a:srgbClr val="0432FF"/>
                </a:solidFill>
                <a:latin typeface="Microsoft JhengHei" charset="-120"/>
                <a:ea typeface="Microsoft JhengHei" charset="-120"/>
                <a:cs typeface="Microsoft JhengHei" charset="-120"/>
              </a:rPr>
              <a:t>三位老奶奶告訴她說她沒病，叫她回家</a:t>
            </a:r>
            <a:r>
              <a:rPr lang="zh-TW" altLang="en-US" sz="2000" dirty="0">
                <a:solidFill>
                  <a:srgbClr val="202020"/>
                </a:solidFill>
                <a:latin typeface="Microsoft JhengHei" charset="-120"/>
                <a:ea typeface="Microsoft JhengHei" charset="-120"/>
                <a:cs typeface="Microsoft JhengHei" charset="-120"/>
              </a:rPr>
              <a:t>。我們都認為這是師父點化她：她沒病，該回家了。</a:t>
            </a:r>
          </a:p>
          <a:p>
            <a:pPr fontAlgn="base"/>
            <a:r>
              <a:rPr lang="zh-TW" altLang="en-US" sz="2000" dirty="0">
                <a:solidFill>
                  <a:srgbClr val="202020"/>
                </a:solidFill>
                <a:latin typeface="Microsoft JhengHei" charset="-120"/>
                <a:ea typeface="Microsoft JhengHei" charset="-120"/>
                <a:cs typeface="Microsoft JhengHei" charset="-120"/>
              </a:rPr>
              <a:t>在她自己的堅持下，院方只好同意她出院。</a:t>
            </a:r>
          </a:p>
          <a:p>
            <a:pPr fontAlgn="base"/>
            <a:r>
              <a:rPr lang="zh-TW" altLang="en-US" sz="2000" dirty="0">
                <a:solidFill>
                  <a:srgbClr val="202020"/>
                </a:solidFill>
                <a:latin typeface="Microsoft JhengHei" charset="-120"/>
                <a:ea typeface="Microsoft JhengHei" charset="-120"/>
                <a:cs typeface="Microsoft JhengHei" charset="-120"/>
              </a:rPr>
              <a:t>回家後直到現在，甚麼病也沒有。她始終</a:t>
            </a:r>
            <a:r>
              <a:rPr lang="zh-TW" altLang="en-US" sz="2000" b="1" dirty="0">
                <a:solidFill>
                  <a:srgbClr val="0432FF"/>
                </a:solidFill>
                <a:latin typeface="Microsoft JhengHei" charset="-120"/>
                <a:ea typeface="Microsoft JhengHei" charset="-120"/>
                <a:cs typeface="Microsoft JhengHei" charset="-120"/>
              </a:rPr>
              <a:t>堅持默念「法輪大法好」</a:t>
            </a:r>
            <a:r>
              <a:rPr lang="zh-TW" altLang="en-US" sz="2000" dirty="0" smtClean="0">
                <a:solidFill>
                  <a:srgbClr val="202020"/>
                </a:solidFill>
                <a:latin typeface="Microsoft JhengHei" charset="-120"/>
                <a:ea typeface="Microsoft JhengHei" charset="-120"/>
                <a:cs typeface="Microsoft JhengHei" charset="-120"/>
              </a:rPr>
              <a:t>。</a:t>
            </a:r>
            <a:endParaRPr lang="zh-TW" altLang="en-US" sz="2000" dirty="0">
              <a:solidFill>
                <a:srgbClr val="202020"/>
              </a:solidFill>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9605353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文字方塊 1"/>
          <p:cNvSpPr txBox="1"/>
          <p:nvPr/>
        </p:nvSpPr>
        <p:spPr>
          <a:xfrm>
            <a:off x="175417" y="165524"/>
            <a:ext cx="2607443" cy="6463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600" b="1">
                <a:latin typeface="微軟正黑體"/>
                <a:ea typeface="微軟正黑體"/>
                <a:cs typeface="微軟正黑體"/>
                <a:sym typeface="微軟正黑體"/>
              </a:defRPr>
            </a:pPr>
            <a:r>
              <a:rPr dirty="0" smtClean="0"/>
              <a:t>1</a:t>
            </a:r>
            <a:r>
              <a:rPr lang="en-US" dirty="0"/>
              <a:t>0</a:t>
            </a:r>
            <a:r>
              <a:rPr dirty="0" smtClean="0"/>
              <a:t>.參與辦法</a:t>
            </a:r>
            <a:endParaRPr dirty="0"/>
          </a:p>
        </p:txBody>
      </p:sp>
      <p:sp>
        <p:nvSpPr>
          <p:cNvPr id="285" name="矩形 2"/>
          <p:cNvSpPr txBox="1"/>
          <p:nvPr/>
        </p:nvSpPr>
        <p:spPr>
          <a:xfrm>
            <a:off x="87781" y="980728"/>
            <a:ext cx="9036496" cy="477053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r>
              <a:rPr lang="zh-CN" altLang="en-US" sz="2400" b="1" dirty="0">
                <a:solidFill>
                  <a:srgbClr val="0070C0"/>
                </a:solidFill>
                <a:latin typeface="微軟正黑體" panose="020B0604030504040204" pitchFamily="34" charset="-120"/>
                <a:ea typeface="微軟正黑體" panose="020B0604030504040204" pitchFamily="34" charset="-120"/>
                <a:cs typeface="Heiti TC Light"/>
              </a:rPr>
              <a:t>案情說明</a:t>
            </a:r>
            <a:r>
              <a:rPr lang="zh-CN" altLang="en-US" sz="2400" b="1" dirty="0" smtClean="0">
                <a:solidFill>
                  <a:srgbClr val="0070C0"/>
                </a:solidFill>
                <a:latin typeface="微軟正黑體" panose="020B0604030504040204" pitchFamily="34" charset="-120"/>
                <a:ea typeface="微軟正黑體" panose="020B0604030504040204" pitchFamily="34" charset="-120"/>
                <a:cs typeface="Heiti TC Light"/>
              </a:rPr>
              <a:t>：</a:t>
            </a:r>
            <a:r>
              <a:rPr lang="en-US" altLang="zh-CN" sz="2400" b="1" dirty="0" smtClean="0">
                <a:latin typeface="微軟正黑體" panose="020B0604030504040204" pitchFamily="34" charset="-120"/>
                <a:ea typeface="微軟正黑體" panose="020B0604030504040204" pitchFamily="34" charset="-120"/>
                <a:cs typeface="Heiti TC Light"/>
              </a:rPr>
              <a:t>1</a:t>
            </a:r>
            <a:r>
              <a:rPr lang="zh-TW" altLang="en-US" sz="2400" b="1" dirty="0" smtClean="0">
                <a:latin typeface="微軟正黑體" panose="020B0604030504040204" pitchFamily="34" charset="-120"/>
                <a:ea typeface="微軟正黑體" panose="020B0604030504040204" pitchFamily="34" charset="-120"/>
                <a:cs typeface="Heiti TC Light"/>
              </a:rPr>
              <a:t>月</a:t>
            </a:r>
            <a:r>
              <a:rPr lang="en-US" altLang="zh-TW" sz="2400" b="1" dirty="0" smtClean="0">
                <a:latin typeface="微軟正黑體" panose="020B0604030504040204" pitchFamily="34" charset="-120"/>
                <a:ea typeface="微軟正黑體" panose="020B0604030504040204" pitchFamily="34" charset="-120"/>
                <a:cs typeface="Heiti TC Light"/>
              </a:rPr>
              <a:t>8</a:t>
            </a:r>
            <a:r>
              <a:rPr lang="zh-TW" altLang="en-US" sz="2400" b="1" dirty="0" smtClean="0">
                <a:latin typeface="微軟正黑體" panose="020B0604030504040204" pitchFamily="34" charset="-120"/>
                <a:ea typeface="微軟正黑體" panose="020B0604030504040204" pitchFamily="34" charset="-120"/>
                <a:cs typeface="Heiti TC Light"/>
              </a:rPr>
              <a:t>號</a:t>
            </a:r>
            <a:r>
              <a:rPr lang="zh-CN" altLang="en-US" sz="2400" b="1" dirty="0" smtClean="0">
                <a:latin typeface="微軟正黑體" panose="020B0604030504040204" pitchFamily="34" charset="-120"/>
                <a:ea typeface="微軟正黑體" panose="020B0604030504040204" pitchFamily="34" charset="-120"/>
                <a:cs typeface="Heiti TC Light"/>
              </a:rPr>
              <a:t>撥</a:t>
            </a:r>
            <a:r>
              <a:rPr lang="zh-TW" altLang="en-US" sz="2400" b="1" dirty="0" smtClean="0">
                <a:latin typeface="微軟正黑體" panose="020B0604030504040204" pitchFamily="34" charset="-120"/>
                <a:ea typeface="微軟正黑體" panose="020B0604030504040204" pitchFamily="34" charset="-120"/>
                <a:cs typeface="Heiti TC Light"/>
              </a:rPr>
              <a:t>打</a:t>
            </a:r>
            <a:r>
              <a:rPr lang="zh-TW" altLang="en-US" sz="2400" b="1" dirty="0" smtClean="0">
                <a:solidFill>
                  <a:srgbClr val="C00000"/>
                </a:solidFill>
                <a:latin typeface="微軟正黑體" panose="020B0604030504040204" pitchFamily="34" charset="-120"/>
                <a:ea typeface="微軟正黑體" panose="020B0604030504040204" pitchFamily="34" charset="-120"/>
                <a:cs typeface="Heiti TC Light"/>
              </a:rPr>
              <a:t>雲南省</a:t>
            </a:r>
            <a:r>
              <a:rPr lang="zh-TW" altLang="en-US" sz="2400" b="1" dirty="0">
                <a:latin typeface="微軟正黑體" panose="020B0604030504040204" pitchFamily="34" charset="-120"/>
                <a:ea typeface="微軟正黑體" panose="020B0604030504040204" pitchFamily="34" charset="-120"/>
                <a:cs typeface="Heiti TC Light"/>
              </a:rPr>
              <a:t>重點案例</a:t>
            </a:r>
            <a:endParaRPr lang="zh-CN" altLang="en-US" sz="2400" b="1" dirty="0">
              <a:latin typeface="微軟正黑體" panose="020B0604030504040204" pitchFamily="34" charset="-120"/>
              <a:ea typeface="微軟正黑體" panose="020B0604030504040204" pitchFamily="34" charset="-120"/>
              <a:cs typeface="Heiti TC Light"/>
            </a:endParaRPr>
          </a:p>
          <a:p>
            <a:pPr>
              <a:defRPr sz="2400" b="1">
                <a:solidFill>
                  <a:srgbClr val="0070C0"/>
                </a:solidFill>
                <a:latin typeface="微軟正黑體"/>
                <a:ea typeface="微軟正黑體"/>
                <a:cs typeface="微軟正黑體"/>
                <a:sym typeface="微軟正黑體"/>
              </a:defRPr>
            </a:pPr>
            <a:endParaRPr dirty="0" smtClean="0">
              <a:latin typeface="微軟正黑體" panose="020B0604030504040204" pitchFamily="34" charset="-120"/>
              <a:ea typeface="微軟正黑體" panose="020B0604030504040204" pitchFamily="34" charset="-120"/>
            </a:endParaRPr>
          </a:p>
          <a:p>
            <a:pPr marL="457200" indent="-457200">
              <a:buAutoNum type="arabicPeriod"/>
              <a:defRPr sz="2400" b="1">
                <a:solidFill>
                  <a:srgbClr val="0070C0"/>
                </a:solidFill>
                <a:latin typeface="微軟正黑體"/>
                <a:ea typeface="微軟正黑體"/>
                <a:cs typeface="微軟正黑體"/>
                <a:sym typeface="微軟正黑體"/>
              </a:defRPr>
            </a:pPr>
            <a:r>
              <a:rPr lang="zh-TW" altLang="en-US" sz="2000" dirty="0" smtClean="0">
                <a:solidFill>
                  <a:schemeClr val="tx1"/>
                </a:solidFill>
                <a:latin typeface="微軟正黑體" panose="020B0604030504040204" pitchFamily="34" charset="-120"/>
                <a:ea typeface="微軟正黑體" panose="020B0604030504040204" pitchFamily="34" charset="-120"/>
                <a:cs typeface="微軟正黑體"/>
              </a:rPr>
              <a:t>雲南</a:t>
            </a:r>
            <a:r>
              <a:rPr lang="zh-TW" altLang="en-US" sz="2000" dirty="0">
                <a:solidFill>
                  <a:schemeClr val="tx1"/>
                </a:solidFill>
                <a:latin typeface="微軟正黑體" panose="020B0604030504040204" pitchFamily="34" charset="-120"/>
                <a:ea typeface="微軟正黑體" panose="020B0604030504040204" pitchFamily="34" charset="-120"/>
                <a:cs typeface="微軟正黑體"/>
              </a:rPr>
              <a:t>省</a:t>
            </a:r>
            <a:r>
              <a:rPr lang="zh-TW" altLang="en-US" sz="2000" dirty="0" smtClean="0">
                <a:solidFill>
                  <a:schemeClr val="tx1"/>
                </a:solidFill>
                <a:latin typeface="微軟正黑體" panose="020B0604030504040204" pitchFamily="34" charset="-120"/>
                <a:ea typeface="微軟正黑體" panose="020B0604030504040204" pitchFamily="34" charset="-120"/>
                <a:cs typeface="微軟正黑體"/>
              </a:rPr>
              <a:t>召開“防範處理邪教工作會議”迫害法輪功</a:t>
            </a:r>
            <a:endParaRPr lang="en-US" altLang="zh-TW" sz="2000" dirty="0" smtClean="0">
              <a:solidFill>
                <a:schemeClr val="tx1"/>
              </a:solidFill>
              <a:latin typeface="微軟正黑體" panose="020B0604030504040204" pitchFamily="34" charset="-120"/>
              <a:ea typeface="微軟正黑體" panose="020B0604030504040204" pitchFamily="34" charset="-120"/>
              <a:cs typeface="微軟正黑體"/>
            </a:endParaRPr>
          </a:p>
          <a:p>
            <a:pPr marL="457200" indent="-457200">
              <a:buAutoNum type="arabicPeriod"/>
              <a:defRPr sz="2400" b="1">
                <a:solidFill>
                  <a:srgbClr val="0070C0"/>
                </a:solidFill>
                <a:latin typeface="微軟正黑體"/>
                <a:ea typeface="微軟正黑體"/>
                <a:cs typeface="微軟正黑體"/>
                <a:sym typeface="微軟正黑體"/>
              </a:defRPr>
            </a:pPr>
            <a:endParaRPr lang="en-US" altLang="zh-TW" sz="2000" dirty="0">
              <a:solidFill>
                <a:schemeClr val="tx1"/>
              </a:solidFill>
              <a:latin typeface="微軟正黑體" panose="020B0604030504040204" pitchFamily="34" charset="-120"/>
              <a:ea typeface="微軟正黑體" panose="020B0604030504040204" pitchFamily="34" charset="-120"/>
              <a:cs typeface="微軟正黑體"/>
            </a:endParaRPr>
          </a:p>
          <a:p>
            <a:pPr marL="457200" indent="-457200">
              <a:buAutoNum type="arabicPeriod"/>
              <a:defRPr sz="2400" b="1">
                <a:solidFill>
                  <a:srgbClr val="0070C0"/>
                </a:solidFill>
                <a:latin typeface="微軟正黑體"/>
                <a:ea typeface="微軟正黑體"/>
                <a:cs typeface="微軟正黑體"/>
                <a:sym typeface="微軟正黑體"/>
              </a:defRPr>
            </a:pPr>
            <a:r>
              <a:rPr lang="zh-TW" altLang="zh-TW" sz="2000" b="1" dirty="0">
                <a:solidFill>
                  <a:schemeClr val="tx1"/>
                </a:solidFill>
                <a:latin typeface="微軟正黑體" panose="020B0604030504040204" pitchFamily="34" charset="-120"/>
                <a:ea typeface="微軟正黑體" panose="020B0604030504040204" pitchFamily="34" charset="-120"/>
                <a:sym typeface="微軟正黑體"/>
              </a:rPr>
              <a:t>昭通</a:t>
            </a:r>
            <a:r>
              <a:rPr lang="zh-TW" altLang="zh-TW" sz="2000" b="1" dirty="0" smtClean="0">
                <a:solidFill>
                  <a:schemeClr val="tx1"/>
                </a:solidFill>
                <a:latin typeface="微軟正黑體" panose="020B0604030504040204" pitchFamily="34" charset="-120"/>
                <a:ea typeface="微軟正黑體" panose="020B0604030504040204" pitchFamily="34" charset="-120"/>
                <a:sym typeface="微軟正黑體"/>
              </a:rPr>
              <a:t>市舉行</a:t>
            </a:r>
            <a:r>
              <a:rPr lang="zh-TW" altLang="zh-TW" sz="2000" b="1" dirty="0">
                <a:solidFill>
                  <a:schemeClr val="tx1"/>
                </a:solidFill>
                <a:latin typeface="微軟正黑體" panose="020B0604030504040204" pitchFamily="34" charset="-120"/>
                <a:ea typeface="微軟正黑體" panose="020B0604030504040204" pitchFamily="34" charset="-120"/>
                <a:sym typeface="微軟正黑體"/>
              </a:rPr>
              <a:t>所謂「昭通市健身氣功展示暨</a:t>
            </a:r>
            <a:r>
              <a:rPr lang="zh-TW" altLang="zh-TW" sz="2000" b="1" dirty="0" smtClean="0">
                <a:solidFill>
                  <a:schemeClr val="tx1"/>
                </a:solidFill>
                <a:latin typeface="微軟正黑體" panose="020B0604030504040204" pitchFamily="34" charset="-120"/>
                <a:ea typeface="微軟正黑體" panose="020B0604030504040204" pitchFamily="34" charset="-120"/>
                <a:sym typeface="微軟正黑體"/>
              </a:rPr>
              <a:t>反</a:t>
            </a:r>
            <a:r>
              <a:rPr lang="en-US" altLang="zh-TW" sz="2000" b="1" dirty="0" smtClean="0">
                <a:solidFill>
                  <a:schemeClr val="tx1"/>
                </a:solidFill>
                <a:latin typeface="微軟正黑體" panose="020B0604030504040204" pitchFamily="34" charset="-120"/>
                <a:ea typeface="微軟正黑體" panose="020B0604030504040204" pitchFamily="34" charset="-120"/>
                <a:sym typeface="微軟正黑體"/>
              </a:rPr>
              <a:t>X</a:t>
            </a:r>
            <a:r>
              <a:rPr lang="zh-TW" altLang="zh-TW" sz="2000" b="1" dirty="0" smtClean="0">
                <a:solidFill>
                  <a:schemeClr val="tx1"/>
                </a:solidFill>
                <a:latin typeface="微軟正黑體" panose="020B0604030504040204" pitchFamily="34" charset="-120"/>
                <a:ea typeface="微軟正黑體" panose="020B0604030504040204" pitchFamily="34" charset="-120"/>
                <a:sym typeface="微軟正黑體"/>
              </a:rPr>
              <a:t>教</a:t>
            </a:r>
            <a:r>
              <a:rPr lang="zh-TW" altLang="zh-TW" sz="2000" b="1" dirty="0">
                <a:solidFill>
                  <a:schemeClr val="tx1"/>
                </a:solidFill>
                <a:latin typeface="微軟正黑體" panose="020B0604030504040204" pitchFamily="34" charset="-120"/>
                <a:ea typeface="微軟正黑體" panose="020B0604030504040204" pitchFamily="34" charset="-120"/>
                <a:sym typeface="微軟正黑體"/>
              </a:rPr>
              <a:t>宣傳警示教育推進儀式</a:t>
            </a:r>
            <a:r>
              <a:rPr lang="zh-TW" altLang="zh-TW" sz="2000" b="1" dirty="0" smtClean="0">
                <a:solidFill>
                  <a:schemeClr val="tx1"/>
                </a:solidFill>
                <a:latin typeface="微軟正黑體" panose="020B0604030504040204" pitchFamily="34" charset="-120"/>
                <a:ea typeface="微軟正黑體" panose="020B0604030504040204" pitchFamily="34" charset="-120"/>
                <a:sym typeface="微軟正黑體"/>
              </a:rPr>
              <a:t>」</a:t>
            </a:r>
            <a:endParaRPr lang="en-US" altLang="zh-TW" sz="2000" b="1" dirty="0" smtClean="0">
              <a:solidFill>
                <a:schemeClr val="tx1"/>
              </a:solidFill>
              <a:latin typeface="微軟正黑體" panose="020B0604030504040204" pitchFamily="34" charset="-120"/>
              <a:ea typeface="微軟正黑體" panose="020B0604030504040204" pitchFamily="34" charset="-120"/>
              <a:sym typeface="微軟正黑體"/>
            </a:endParaRPr>
          </a:p>
          <a:p>
            <a:pPr marL="457200" indent="-457200">
              <a:buAutoNum type="arabicPeriod"/>
              <a:defRPr sz="2400" b="1">
                <a:solidFill>
                  <a:srgbClr val="0070C0"/>
                </a:solidFill>
                <a:latin typeface="微軟正黑體"/>
                <a:ea typeface="微軟正黑體"/>
                <a:cs typeface="微軟正黑體"/>
                <a:sym typeface="微軟正黑體"/>
              </a:defRPr>
            </a:pPr>
            <a:endParaRPr lang="en-US" altLang="zh-TW" sz="2000" b="1" dirty="0" smtClean="0">
              <a:solidFill>
                <a:schemeClr val="tx1"/>
              </a:solidFill>
              <a:latin typeface="微軟正黑體" panose="020B0604030504040204" pitchFamily="34" charset="-120"/>
              <a:ea typeface="微軟正黑體" panose="020B0604030504040204" pitchFamily="34" charset="-120"/>
              <a:sym typeface="微軟正黑體"/>
            </a:endParaRPr>
          </a:p>
          <a:p>
            <a:pPr marL="457200" indent="-457200">
              <a:buAutoNum type="arabicPeriod"/>
              <a:defRPr sz="2400" b="1">
                <a:solidFill>
                  <a:srgbClr val="0070C0"/>
                </a:solidFill>
                <a:latin typeface="微軟正黑體"/>
                <a:ea typeface="微軟正黑體"/>
                <a:cs typeface="微軟正黑體"/>
                <a:sym typeface="微軟正黑體"/>
              </a:defRPr>
            </a:pPr>
            <a:r>
              <a:rPr lang="zh-TW" altLang="zh-TW" sz="2000" b="1" dirty="0">
                <a:solidFill>
                  <a:schemeClr val="tx1"/>
                </a:solidFill>
                <a:latin typeface="微軟正黑體" panose="020B0604030504040204" pitchFamily="34" charset="-120"/>
                <a:ea typeface="微軟正黑體" panose="020B0604030504040204" pitchFamily="34" charset="-120"/>
                <a:sym typeface="微軟正黑體"/>
              </a:rPr>
              <a:t>保山</a:t>
            </a:r>
            <a:r>
              <a:rPr lang="zh-TW" altLang="zh-TW" sz="2000" b="1" dirty="0" smtClean="0">
                <a:solidFill>
                  <a:schemeClr val="tx1"/>
                </a:solidFill>
                <a:latin typeface="微軟正黑體" panose="020B0604030504040204" pitchFamily="34" charset="-120"/>
                <a:ea typeface="微軟正黑體" panose="020B0604030504040204" pitchFamily="34" charset="-120"/>
                <a:sym typeface="微軟正黑體"/>
              </a:rPr>
              <a:t>市在</a:t>
            </a:r>
            <a:r>
              <a:rPr lang="zh-TW" altLang="zh-TW" sz="2000" b="1" dirty="0">
                <a:solidFill>
                  <a:schemeClr val="tx1"/>
                </a:solidFill>
                <a:latin typeface="微軟正黑體" panose="020B0604030504040204" pitchFamily="34" charset="-120"/>
                <a:ea typeface="微軟正黑體" panose="020B0604030504040204" pitchFamily="34" charset="-120"/>
                <a:sym typeface="微軟正黑體"/>
              </a:rPr>
              <a:t>市</a:t>
            </a:r>
            <a:r>
              <a:rPr lang="zh-TW" altLang="zh-TW" sz="2000" b="1" dirty="0" smtClean="0">
                <a:solidFill>
                  <a:schemeClr val="tx1"/>
                </a:solidFill>
                <a:latin typeface="微軟正黑體" panose="020B0604030504040204" pitchFamily="34" charset="-120"/>
                <a:ea typeface="微軟正黑體" panose="020B0604030504040204" pitchFamily="34" charset="-120"/>
                <a:sym typeface="微軟正黑體"/>
              </a:rPr>
              <a:t>內</a:t>
            </a:r>
            <a:r>
              <a:rPr lang="en-US" altLang="zh-TW" sz="2000" b="1" dirty="0" smtClean="0">
                <a:solidFill>
                  <a:schemeClr val="tx1"/>
                </a:solidFill>
                <a:latin typeface="微軟正黑體" panose="020B0604030504040204" pitchFamily="34" charset="-120"/>
                <a:ea typeface="微軟正黑體" panose="020B0604030504040204" pitchFamily="34" charset="-120"/>
                <a:sym typeface="微軟正黑體"/>
              </a:rPr>
              <a:t>70</a:t>
            </a:r>
            <a:r>
              <a:rPr lang="zh-TW" altLang="zh-TW" sz="2000" b="1" dirty="0" smtClean="0">
                <a:solidFill>
                  <a:schemeClr val="tx1"/>
                </a:solidFill>
                <a:latin typeface="微軟正黑體" panose="020B0604030504040204" pitchFamily="34" charset="-120"/>
                <a:ea typeface="微軟正黑體" panose="020B0604030504040204" pitchFamily="34" charset="-120"/>
                <a:sym typeface="微軟正黑體"/>
              </a:rPr>
              <a:t>多</a:t>
            </a:r>
            <a:r>
              <a:rPr lang="zh-TW" altLang="zh-TW" sz="2000" b="1" dirty="0">
                <a:solidFill>
                  <a:schemeClr val="tx1"/>
                </a:solidFill>
                <a:latin typeface="微軟正黑體" panose="020B0604030504040204" pitchFamily="34" charset="-120"/>
                <a:ea typeface="微軟正黑體" panose="020B0604030504040204" pitchFamily="34" charset="-120"/>
                <a:sym typeface="微軟正黑體"/>
              </a:rPr>
              <a:t>所</a:t>
            </a:r>
            <a:r>
              <a:rPr lang="zh-TW" altLang="zh-TW" sz="2000" b="1" dirty="0" smtClean="0">
                <a:solidFill>
                  <a:schemeClr val="tx1"/>
                </a:solidFill>
                <a:latin typeface="微軟正黑體" panose="020B0604030504040204" pitchFamily="34" charset="-120"/>
                <a:ea typeface="微軟正黑體" panose="020B0604030504040204" pitchFamily="34" charset="-120"/>
                <a:sym typeface="微軟正黑體"/>
              </a:rPr>
              <a:t>中小學中</a:t>
            </a:r>
            <a:r>
              <a:rPr lang="zh-TW" altLang="zh-TW" sz="2000" b="1" dirty="0">
                <a:solidFill>
                  <a:schemeClr val="tx1"/>
                </a:solidFill>
                <a:latin typeface="微軟正黑體" panose="020B0604030504040204" pitchFamily="34" charset="-120"/>
                <a:ea typeface="微軟正黑體" panose="020B0604030504040204" pitchFamily="34" charset="-120"/>
                <a:sym typeface="微軟正黑體"/>
              </a:rPr>
              <a:t>建立所謂「</a:t>
            </a:r>
            <a:r>
              <a:rPr lang="zh-TW" altLang="zh-TW" sz="2000" b="1" dirty="0" smtClean="0">
                <a:solidFill>
                  <a:schemeClr val="tx1"/>
                </a:solidFill>
                <a:latin typeface="微軟正黑體" panose="020B0604030504040204" pitchFamily="34" charset="-120"/>
                <a:ea typeface="微軟正黑體" panose="020B0604030504040204" pitchFamily="34" charset="-120"/>
                <a:sym typeface="微軟正黑體"/>
              </a:rPr>
              <a:t>反</a:t>
            </a:r>
            <a:r>
              <a:rPr lang="en-US" altLang="zh-TW" sz="2000" b="1" dirty="0" smtClean="0">
                <a:solidFill>
                  <a:schemeClr val="tx1"/>
                </a:solidFill>
                <a:latin typeface="微軟正黑體" panose="020B0604030504040204" pitchFamily="34" charset="-120"/>
                <a:ea typeface="微軟正黑體" panose="020B0604030504040204" pitchFamily="34" charset="-120"/>
                <a:sym typeface="微軟正黑體"/>
              </a:rPr>
              <a:t>X</a:t>
            </a:r>
            <a:r>
              <a:rPr lang="zh-TW" altLang="zh-TW" sz="2000" b="1" dirty="0" smtClean="0">
                <a:solidFill>
                  <a:schemeClr val="tx1"/>
                </a:solidFill>
                <a:latin typeface="微軟正黑體" panose="020B0604030504040204" pitchFamily="34" charset="-120"/>
                <a:ea typeface="微軟正黑體" panose="020B0604030504040204" pitchFamily="34" charset="-120"/>
                <a:sym typeface="微軟正黑體"/>
              </a:rPr>
              <a:t>教</a:t>
            </a:r>
            <a:r>
              <a:rPr lang="zh-TW" altLang="zh-TW" sz="2000" b="1" dirty="0">
                <a:solidFill>
                  <a:schemeClr val="tx1"/>
                </a:solidFill>
                <a:latin typeface="微軟正黑體" panose="020B0604030504040204" pitchFamily="34" charset="-120"/>
                <a:ea typeface="微軟正黑體" panose="020B0604030504040204" pitchFamily="34" charset="-120"/>
                <a:sym typeface="微軟正黑體"/>
              </a:rPr>
              <a:t>警示教育基地」 </a:t>
            </a:r>
            <a:endParaRPr lang="en-US" altLang="zh-TW" sz="2000" b="1" dirty="0" smtClean="0">
              <a:solidFill>
                <a:schemeClr val="tx1"/>
              </a:solidFill>
              <a:latin typeface="微軟正黑體" panose="020B0604030504040204" pitchFamily="34" charset="-120"/>
              <a:ea typeface="微軟正黑體" panose="020B0604030504040204" pitchFamily="34" charset="-120"/>
              <a:sym typeface="微軟正黑體"/>
            </a:endParaRPr>
          </a:p>
          <a:p>
            <a:pPr marL="457200" indent="-457200">
              <a:buAutoNum type="arabicPeriod"/>
              <a:defRPr sz="2400" b="1">
                <a:solidFill>
                  <a:srgbClr val="0070C0"/>
                </a:solidFill>
                <a:latin typeface="微軟正黑體"/>
                <a:ea typeface="微軟正黑體"/>
                <a:cs typeface="微軟正黑體"/>
                <a:sym typeface="微軟正黑體"/>
              </a:defRPr>
            </a:pPr>
            <a:endParaRPr dirty="0">
              <a:latin typeface="微軟正黑體" panose="020B0604030504040204" pitchFamily="34" charset="-120"/>
              <a:ea typeface="微軟正黑體" panose="020B0604030504040204" pitchFamily="34" charset="-120"/>
            </a:endParaRPr>
          </a:p>
          <a:p>
            <a:r>
              <a:rPr lang="zh-TW" altLang="en-US" sz="2400" b="1" dirty="0">
                <a:solidFill>
                  <a:srgbClr val="0070C0"/>
                </a:solidFill>
                <a:latin typeface="微軟正黑體" panose="020B0604030504040204" pitchFamily="34" charset="-120"/>
                <a:ea typeface="微軟正黑體" panose="020B0604030504040204" pitchFamily="34" charset="-120"/>
                <a:cs typeface="Heiti TC Light"/>
              </a:rPr>
              <a:t>重點案例說明</a:t>
            </a:r>
            <a:r>
              <a:rPr lang="zh-TW" altLang="en-US" sz="2400" b="1" dirty="0" smtClean="0">
                <a:solidFill>
                  <a:srgbClr val="0070C0"/>
                </a:solidFill>
                <a:latin typeface="微軟正黑體" panose="020B0604030504040204" pitchFamily="34" charset="-120"/>
                <a:ea typeface="微軟正黑體" panose="020B0604030504040204" pitchFamily="34" charset="-120"/>
                <a:cs typeface="Heiti TC Light"/>
              </a:rPr>
              <a:t>：</a:t>
            </a:r>
            <a:endParaRPr lang="en-US" altLang="zh-TW" sz="2400" b="1" dirty="0" smtClean="0">
              <a:solidFill>
                <a:srgbClr val="0070C0"/>
              </a:solidFill>
              <a:latin typeface="微軟正黑體" panose="020B0604030504040204" pitchFamily="34" charset="-120"/>
              <a:ea typeface="微軟正黑體" panose="020B0604030504040204" pitchFamily="34" charset="-120"/>
              <a:cs typeface="Heiti TC Light"/>
            </a:endParaRPr>
          </a:p>
          <a:p>
            <a:r>
              <a:rPr lang="zh-TW" altLang="en-US" dirty="0">
                <a:latin typeface="微軟正黑體" panose="020B0604030504040204" pitchFamily="34" charset="-120"/>
                <a:ea typeface="微軟正黑體" panose="020B0604030504040204" pitchFamily="34" charset="-120"/>
                <a:cs typeface="Heiti TC Light"/>
              </a:rPr>
              <a:t/>
            </a:r>
            <a:br>
              <a:rPr lang="zh-TW" altLang="en-US" dirty="0">
                <a:latin typeface="微軟正黑體" panose="020B0604030504040204" pitchFamily="34" charset="-120"/>
                <a:ea typeface="微軟正黑體" panose="020B0604030504040204" pitchFamily="34" charset="-120"/>
                <a:cs typeface="Heiti TC Light"/>
              </a:rPr>
            </a:br>
            <a:r>
              <a:rPr lang="zh-TW" altLang="en-US" dirty="0">
                <a:latin typeface="微軟正黑體" panose="020B0604030504040204" pitchFamily="34" charset="-120"/>
                <a:ea typeface="微軟正黑體" panose="020B0604030504040204" pitchFamily="34" charset="-120"/>
                <a:cs typeface="Heiti TC Light"/>
              </a:rPr>
              <a:t>◎週一（</a:t>
            </a:r>
            <a:r>
              <a:rPr lang="en-US" altLang="zh-TW" dirty="0" smtClean="0">
                <a:latin typeface="微軟正黑體" panose="020B0604030504040204" pitchFamily="34" charset="-120"/>
                <a:ea typeface="微軟正黑體" panose="020B0604030504040204" pitchFamily="34" charset="-120"/>
                <a:cs typeface="Heiti TC Light"/>
              </a:rPr>
              <a:t>1</a:t>
            </a:r>
            <a:r>
              <a:rPr lang="zh-TW" altLang="en-US" dirty="0" smtClean="0">
                <a:latin typeface="微軟正黑體" panose="020B0604030504040204" pitchFamily="34" charset="-120"/>
                <a:ea typeface="微軟正黑體" panose="020B0604030504040204" pitchFamily="34" charset="-120"/>
                <a:cs typeface="Heiti TC Light"/>
              </a:rPr>
              <a:t>月</a:t>
            </a:r>
            <a:r>
              <a:rPr lang="en-US" altLang="zh-TW" dirty="0">
                <a:latin typeface="微軟正黑體" panose="020B0604030504040204" pitchFamily="34" charset="-120"/>
                <a:ea typeface="微軟正黑體" panose="020B0604030504040204" pitchFamily="34" charset="-120"/>
                <a:cs typeface="Heiti TC Light"/>
              </a:rPr>
              <a:t>8</a:t>
            </a:r>
            <a:r>
              <a:rPr lang="zh-TW" altLang="en-US" dirty="0" smtClean="0">
                <a:latin typeface="微軟正黑體" panose="020B0604030504040204" pitchFamily="34" charset="-120"/>
                <a:ea typeface="微軟正黑體" panose="020B0604030504040204" pitchFamily="34" charset="-120"/>
                <a:cs typeface="Heiti TC Light"/>
              </a:rPr>
              <a:t>日</a:t>
            </a:r>
            <a:r>
              <a:rPr lang="zh-TW" altLang="en-US" dirty="0">
                <a:latin typeface="微軟正黑體" panose="020B0604030504040204" pitchFamily="34" charset="-120"/>
                <a:ea typeface="微軟正黑體" panose="020B0604030504040204" pitchFamily="34" charset="-120"/>
                <a:cs typeface="Heiti TC Light"/>
              </a:rPr>
              <a:t>）撥打重點號碼。</a:t>
            </a:r>
            <a:endParaRPr lang="en-US" altLang="zh-TW" dirty="0">
              <a:latin typeface="微軟正黑體" panose="020B0604030504040204" pitchFamily="34" charset="-120"/>
              <a:ea typeface="微軟正黑體" panose="020B0604030504040204" pitchFamily="34" charset="-120"/>
              <a:cs typeface="Heiti TC Light"/>
            </a:endParaRPr>
          </a:p>
          <a:p>
            <a:r>
              <a:rPr lang="zh-TW" altLang="en-US" dirty="0">
                <a:latin typeface="微軟正黑體" panose="020B0604030504040204" pitchFamily="34" charset="-120"/>
                <a:ea typeface="微軟正黑體" panose="020B0604030504040204" pitchFamily="34" charset="-120"/>
                <a:cs typeface="Heiti TC Light"/>
              </a:rPr>
              <a:t/>
            </a:r>
            <a:br>
              <a:rPr lang="zh-TW" altLang="en-US" dirty="0">
                <a:latin typeface="微軟正黑體" panose="020B0604030504040204" pitchFamily="34" charset="-120"/>
                <a:ea typeface="微軟正黑體" panose="020B0604030504040204" pitchFamily="34" charset="-120"/>
                <a:cs typeface="Heiti TC Light"/>
              </a:rPr>
            </a:br>
            <a:r>
              <a:rPr lang="zh-TW" altLang="en-US" dirty="0">
                <a:latin typeface="微軟正黑體" panose="020B0604030504040204" pitchFamily="34" charset="-120"/>
                <a:ea typeface="微軟正黑體" panose="020B0604030504040204" pitchFamily="34" charset="-120"/>
                <a:cs typeface="Heiti TC Light"/>
              </a:rPr>
              <a:t>上午時段</a:t>
            </a:r>
            <a:r>
              <a:rPr lang="en-US" altLang="zh-TW" dirty="0">
                <a:latin typeface="微軟正黑體" panose="020B0604030504040204" pitchFamily="34" charset="-120"/>
                <a:ea typeface="微軟正黑體" panose="020B0604030504040204" pitchFamily="34" charset="-120"/>
                <a:cs typeface="Heiti TC Light"/>
              </a:rPr>
              <a:t>【101RTC</a:t>
            </a:r>
            <a:r>
              <a:rPr lang="zh-TW" altLang="en-US" dirty="0">
                <a:latin typeface="微軟正黑體" panose="020B0604030504040204" pitchFamily="34" charset="-120"/>
                <a:ea typeface="微軟正黑體" panose="020B0604030504040204" pitchFamily="34" charset="-120"/>
                <a:cs typeface="Heiti TC Light"/>
              </a:rPr>
              <a:t>第一直播室</a:t>
            </a:r>
            <a:r>
              <a:rPr lang="en-US" altLang="zh-TW" dirty="0">
                <a:latin typeface="微軟正黑體" panose="020B0604030504040204" pitchFamily="34" charset="-120"/>
                <a:ea typeface="微軟正黑體" panose="020B0604030504040204" pitchFamily="34" charset="-120"/>
                <a:cs typeface="Heiti TC Light"/>
              </a:rPr>
              <a:t>】</a:t>
            </a:r>
            <a:r>
              <a:rPr lang="zh-TW" altLang="en-US" dirty="0">
                <a:latin typeface="微軟正黑體" panose="020B0604030504040204" pitchFamily="34" charset="-120"/>
                <a:ea typeface="微軟正黑體" panose="020B0604030504040204" pitchFamily="34" charset="-120"/>
                <a:cs typeface="Heiti TC Light"/>
              </a:rPr>
              <a:t>有現場撥打解析。</a:t>
            </a:r>
            <a:endParaRPr lang="en-US" altLang="zh-TW" dirty="0">
              <a:latin typeface="微軟正黑體" panose="020B0604030504040204" pitchFamily="34" charset="-120"/>
              <a:ea typeface="微軟正黑體" panose="020B0604030504040204" pitchFamily="34" charset="-120"/>
              <a:cs typeface="Heiti TC Light"/>
            </a:endParaRPr>
          </a:p>
          <a:p>
            <a:endParaRPr lang="en-US" altLang="zh-TW" dirty="0">
              <a:latin typeface="微軟正黑體" panose="020B0604030504040204" pitchFamily="34" charset="-120"/>
              <a:ea typeface="微軟正黑體" panose="020B0604030504040204" pitchFamily="34" charset="-120"/>
              <a:cs typeface="Heiti TC Light"/>
            </a:endParaRPr>
          </a:p>
          <a:p>
            <a:r>
              <a:rPr lang="zh-TW" altLang="en-US" dirty="0">
                <a:latin typeface="微軟正黑體" panose="020B0604030504040204" pitchFamily="34" charset="-120"/>
                <a:ea typeface="微軟正黑體" panose="020B0604030504040204" pitchFamily="34" charset="-120"/>
                <a:cs typeface="Heiti TC Light"/>
              </a:rPr>
              <a:t>其它時間</a:t>
            </a:r>
            <a:r>
              <a:rPr lang="en-US" altLang="zh-TW" dirty="0">
                <a:latin typeface="微軟正黑體" panose="020B0604030504040204" pitchFamily="34" charset="-120"/>
                <a:ea typeface="微軟正黑體" panose="020B0604030504040204" pitchFamily="34" charset="-120"/>
                <a:cs typeface="Heiti TC Light"/>
              </a:rPr>
              <a:t>【104RTC</a:t>
            </a:r>
            <a:r>
              <a:rPr lang="zh-TW" altLang="en-US" dirty="0">
                <a:latin typeface="微軟正黑體" panose="020B0604030504040204" pitchFamily="34" charset="-120"/>
                <a:ea typeface="微軟正黑體" panose="020B0604030504040204" pitchFamily="34" charset="-120"/>
                <a:cs typeface="Heiti TC Light"/>
              </a:rPr>
              <a:t>重點講真相直播室</a:t>
            </a:r>
            <a:r>
              <a:rPr lang="en-US" altLang="zh-TW" dirty="0">
                <a:latin typeface="微軟正黑體" panose="020B0604030504040204" pitchFamily="34" charset="-120"/>
                <a:ea typeface="微軟正黑體" panose="020B0604030504040204" pitchFamily="34" charset="-120"/>
                <a:cs typeface="Heiti TC Light"/>
              </a:rPr>
              <a:t>】</a:t>
            </a:r>
            <a:r>
              <a:rPr lang="zh-TW" altLang="en-US" dirty="0">
                <a:latin typeface="微軟正黑體" panose="020B0604030504040204" pitchFamily="34" charset="-120"/>
                <a:ea typeface="微軟正黑體" panose="020B0604030504040204" pitchFamily="34" charset="-120"/>
                <a:cs typeface="Heiti TC Light"/>
              </a:rPr>
              <a:t>每天都有同修值班，互相切磋共同撥打。</a:t>
            </a:r>
            <a:endParaRPr lang="en-US" altLang="zh-TW" dirty="0">
              <a:latin typeface="微軟正黑體" panose="020B0604030504040204" pitchFamily="34" charset="-120"/>
              <a:ea typeface="微軟正黑體" panose="020B0604030504040204" pitchFamily="34" charset="-120"/>
              <a:cs typeface="Heiti TC Light"/>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圓角化單一角落矩形 8"/>
          <p:cNvSpPr/>
          <p:nvPr/>
        </p:nvSpPr>
        <p:spPr>
          <a:xfrm>
            <a:off x="4067946" y="511807"/>
            <a:ext cx="5076054" cy="6346194"/>
          </a:xfrm>
          <a:prstGeom prst="round1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3" name="矩形 2"/>
          <p:cNvSpPr/>
          <p:nvPr/>
        </p:nvSpPr>
        <p:spPr>
          <a:xfrm>
            <a:off x="1" y="0"/>
            <a:ext cx="4067945" cy="6858000"/>
          </a:xfrm>
          <a:prstGeom prst="rect">
            <a:avLst/>
          </a:prstGeom>
          <a:solidFill>
            <a:schemeClr val="tx2">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endParaRPr lang="en-US" altLang="zh-TW" sz="3200" b="1" dirty="0">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101252" y="188641"/>
            <a:ext cx="3808050" cy="645830"/>
          </a:xfrm>
          <a:prstGeom prst="rect">
            <a:avLst/>
          </a:prstGeom>
          <a:noFill/>
        </p:spPr>
        <p:txBody>
          <a:bodyPr wrap="none" lIns="90942" tIns="45472" rIns="90942" bIns="45472" rtlCol="0">
            <a:spAutoFit/>
          </a:bodyPr>
          <a:lstStyle/>
          <a:p>
            <a:r>
              <a:rPr lang="en-US" altLang="zh-TW" sz="3600" b="1" dirty="0" smtClean="0">
                <a:solidFill>
                  <a:schemeClr val="bg1"/>
                </a:solidFill>
                <a:latin typeface="微軟正黑體" panose="020B0604030504040204" pitchFamily="34" charset="-120"/>
                <a:ea typeface="微軟正黑體" panose="020B0604030504040204" pitchFamily="34" charset="-120"/>
              </a:rPr>
              <a:t>2.</a:t>
            </a:r>
            <a:r>
              <a:rPr lang="zh-TW" altLang="en-US" sz="3600" b="1" dirty="0">
                <a:solidFill>
                  <a:schemeClr val="bg1"/>
                </a:solidFill>
                <a:latin typeface="微軟正黑體" panose="020B0604030504040204" pitchFamily="34" charset="-120"/>
                <a:ea typeface="微軟正黑體" panose="020B0604030504040204" pitchFamily="34" charset="-120"/>
              </a:rPr>
              <a:t>雲南省</a:t>
            </a:r>
            <a:r>
              <a:rPr lang="zh-TW" altLang="en-US" sz="3600" b="1" dirty="0" smtClean="0">
                <a:solidFill>
                  <a:schemeClr val="bg1"/>
                </a:solidFill>
                <a:latin typeface="微軟正黑體" panose="020B0604030504040204" pitchFamily="34" charset="-120"/>
                <a:ea typeface="微軟正黑體" panose="020B0604030504040204" pitchFamily="34" charset="-120"/>
              </a:rPr>
              <a:t>迫害</a:t>
            </a:r>
            <a:r>
              <a:rPr lang="zh-TW" altLang="en-US" sz="3600" b="1" dirty="0">
                <a:solidFill>
                  <a:schemeClr val="bg1"/>
                </a:solidFill>
                <a:latin typeface="微軟正黑體" panose="020B0604030504040204" pitchFamily="34" charset="-120"/>
                <a:ea typeface="微軟正黑體" panose="020B0604030504040204" pitchFamily="34" charset="-120"/>
              </a:rPr>
              <a:t>情况</a:t>
            </a:r>
          </a:p>
        </p:txBody>
      </p:sp>
      <p:sp>
        <p:nvSpPr>
          <p:cNvPr id="5" name="矩形 4"/>
          <p:cNvSpPr/>
          <p:nvPr/>
        </p:nvSpPr>
        <p:spPr>
          <a:xfrm>
            <a:off x="107504" y="1124849"/>
            <a:ext cx="3888432" cy="3108042"/>
          </a:xfrm>
          <a:prstGeom prst="rect">
            <a:avLst/>
          </a:prstGeom>
        </p:spPr>
        <p:txBody>
          <a:bodyPr wrap="square" lIns="90942" tIns="45472" rIns="90942" bIns="45472">
            <a:spAutoFit/>
          </a:bodyPr>
          <a:lstStyle/>
          <a:p>
            <a:r>
              <a:rPr lang="zh-CN" altLang="zh-TW" sz="2000" dirty="0">
                <a:solidFill>
                  <a:schemeClr val="bg1"/>
                </a:solidFill>
                <a:latin typeface="微軟正黑體" panose="020B0604030504040204" pitchFamily="34" charset="-120"/>
                <a:ea typeface="微軟正黑體" panose="020B0604030504040204" pitchFamily="34" charset="-120"/>
              </a:rPr>
              <a:t>截至</a:t>
            </a:r>
            <a:r>
              <a:rPr lang="en-US" altLang="zh-TW" sz="2000" dirty="0" smtClean="0">
                <a:solidFill>
                  <a:schemeClr val="bg1"/>
                </a:solidFill>
                <a:latin typeface="微軟正黑體" panose="020B0604030504040204" pitchFamily="34" charset="-120"/>
                <a:ea typeface="微軟正黑體" panose="020B0604030504040204" pitchFamily="34" charset="-120"/>
              </a:rPr>
              <a:t>2018</a:t>
            </a:r>
            <a:r>
              <a:rPr lang="zh-CN" altLang="zh-TW" sz="2000" dirty="0" smtClean="0">
                <a:solidFill>
                  <a:schemeClr val="bg1"/>
                </a:solidFill>
                <a:latin typeface="微軟正黑體" panose="020B0604030504040204" pitchFamily="34" charset="-120"/>
                <a:ea typeface="微軟正黑體" panose="020B0604030504040204" pitchFamily="34" charset="-120"/>
              </a:rPr>
              <a:t>年</a:t>
            </a:r>
            <a:r>
              <a:rPr lang="en-US" altLang="zh-CN" sz="2000" dirty="0" smtClean="0">
                <a:solidFill>
                  <a:schemeClr val="bg1"/>
                </a:solidFill>
                <a:latin typeface="微軟正黑體" panose="020B0604030504040204" pitchFamily="34" charset="-120"/>
                <a:ea typeface="微軟正黑體" panose="020B0604030504040204" pitchFamily="34" charset="-120"/>
              </a:rPr>
              <a:t>1</a:t>
            </a:r>
            <a:r>
              <a:rPr lang="zh-CN" altLang="zh-TW" sz="2000" dirty="0" smtClean="0">
                <a:solidFill>
                  <a:schemeClr val="bg1"/>
                </a:solidFill>
                <a:latin typeface="微軟正黑體" panose="020B0604030504040204" pitchFamily="34" charset="-120"/>
                <a:ea typeface="微軟正黑體" panose="020B0604030504040204" pitchFamily="34" charset="-120"/>
              </a:rPr>
              <a:t>月</a:t>
            </a:r>
            <a:r>
              <a:rPr lang="en-US" altLang="zh-CN" sz="2000" dirty="0" smtClean="0">
                <a:solidFill>
                  <a:schemeClr val="bg1"/>
                </a:solidFill>
                <a:latin typeface="微軟正黑體" panose="020B0604030504040204" pitchFamily="34" charset="-120"/>
                <a:ea typeface="微軟正黑體" panose="020B0604030504040204" pitchFamily="34" charset="-120"/>
              </a:rPr>
              <a:t>5</a:t>
            </a:r>
            <a:r>
              <a:rPr lang="zh-CN" altLang="zh-TW" sz="2000" dirty="0" smtClean="0">
                <a:solidFill>
                  <a:schemeClr val="bg1"/>
                </a:solidFill>
                <a:latin typeface="微軟正黑體" panose="020B0604030504040204" pitchFamily="34" charset="-120"/>
                <a:ea typeface="微軟正黑體" panose="020B0604030504040204" pitchFamily="34" charset="-120"/>
              </a:rPr>
              <a:t>日</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明慧資料館資料統計顯示，</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4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迫害法輪功案例共計</a:t>
            </a:r>
            <a:r>
              <a:rPr lang="en-US" altLang="zh-CN" sz="2400" b="1" dirty="0" smtClean="0">
                <a:solidFill>
                  <a:srgbClr val="FFFF00"/>
                </a:solidFill>
                <a:latin typeface="微軟正黑體" panose="020B0604030504040204" pitchFamily="34" charset="-120"/>
                <a:ea typeface="微軟正黑體" panose="020B0604030504040204" pitchFamily="34" charset="-120"/>
              </a:rPr>
              <a:t>1205</a:t>
            </a:r>
            <a:r>
              <a:rPr lang="zh-CN" altLang="zh-TW" sz="2000" dirty="0" smtClean="0">
                <a:solidFill>
                  <a:schemeClr val="bg1"/>
                </a:solidFill>
                <a:latin typeface="微軟正黑體" panose="020B0604030504040204" pitchFamily="34" charset="-120"/>
                <a:ea typeface="微軟正黑體" panose="020B0604030504040204" pitchFamily="34" charset="-120"/>
              </a:rPr>
              <a:t>例。</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TW" altLang="en-US" sz="2000" dirty="0">
                <a:solidFill>
                  <a:schemeClr val="bg1"/>
                </a:solidFill>
                <a:latin typeface="微軟正黑體" panose="020B0604030504040204" pitchFamily="34" charset="-120"/>
                <a:ea typeface="微軟正黑體" panose="020B0604030504040204" pitchFamily="34" charset="-120"/>
              </a:rPr>
              <a:t>直接</a:t>
            </a:r>
            <a:r>
              <a:rPr lang="zh-CN" altLang="zh-TW" sz="2000" dirty="0" smtClean="0">
                <a:solidFill>
                  <a:schemeClr val="bg1"/>
                </a:solidFill>
                <a:latin typeface="微軟正黑體" panose="020B0604030504040204" pitchFamily="34" charset="-120"/>
                <a:ea typeface="微軟正黑體" panose="020B0604030504040204" pitchFamily="34" charset="-120"/>
              </a:rPr>
              <a:t>受迫害人數</a:t>
            </a:r>
            <a:r>
              <a:rPr lang="en-US" altLang="zh-CN" sz="2400" b="1" dirty="0" smtClean="0">
                <a:solidFill>
                  <a:srgbClr val="FFFF00"/>
                </a:solidFill>
                <a:latin typeface="微軟正黑體" panose="020B0604030504040204" pitchFamily="34" charset="-120"/>
                <a:ea typeface="微軟正黑體" panose="020B0604030504040204" pitchFamily="34" charset="-120"/>
              </a:rPr>
              <a:t>1254</a:t>
            </a:r>
            <a:r>
              <a:rPr lang="zh-CN" altLang="zh-TW" sz="2000" dirty="0" smtClean="0">
                <a:solidFill>
                  <a:schemeClr val="bg1"/>
                </a:solidFill>
                <a:latin typeface="微軟正黑體" panose="020B0604030504040204" pitchFamily="34" charset="-120"/>
                <a:ea typeface="微軟正黑體" panose="020B0604030504040204" pitchFamily="34" charset="-120"/>
              </a:rPr>
              <a:t>人。</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a:solidFill>
                  <a:schemeClr val="bg1"/>
                </a:solidFill>
                <a:latin typeface="微軟正黑體" panose="020B0604030504040204" pitchFamily="34" charset="-120"/>
                <a:ea typeface="微軟正黑體" panose="020B0604030504040204" pitchFamily="34" charset="-120"/>
              </a:rPr>
              <a:t>受</a:t>
            </a:r>
            <a:r>
              <a:rPr lang="zh-CN" altLang="zh-TW" sz="2000" dirty="0" smtClean="0">
                <a:solidFill>
                  <a:schemeClr val="bg1"/>
                </a:solidFill>
                <a:latin typeface="微軟正黑體" panose="020B0604030504040204" pitchFamily="34" charset="-120"/>
                <a:ea typeface="微軟正黑體" panose="020B0604030504040204" pitchFamily="34" charset="-120"/>
              </a:rPr>
              <a:t>迫害致死人數</a:t>
            </a:r>
            <a:r>
              <a:rPr lang="en-US" altLang="zh-CN" sz="2400" b="1" dirty="0">
                <a:solidFill>
                  <a:srgbClr val="FFFF00"/>
                </a:solidFill>
                <a:latin typeface="微軟正黑體" panose="020B0604030504040204" pitchFamily="34" charset="-120"/>
                <a:ea typeface="微軟正黑體" panose="020B0604030504040204" pitchFamily="34" charset="-120"/>
              </a:rPr>
              <a:t>18</a:t>
            </a:r>
            <a:r>
              <a:rPr lang="zh-CN" altLang="zh-TW" sz="2000" dirty="0" smtClean="0">
                <a:solidFill>
                  <a:schemeClr val="bg1"/>
                </a:solidFill>
                <a:latin typeface="微軟正黑體" panose="020B0604030504040204" pitchFamily="34" charset="-120"/>
                <a:ea typeface="微軟正黑體" panose="020B0604030504040204" pitchFamily="34" charset="-120"/>
              </a:rPr>
              <a:t>人。</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endParaRPr lang="zh-TW" altLang="zh-TW" sz="2000"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4193705" y="1432875"/>
            <a:ext cx="4824536" cy="5293256"/>
          </a:xfrm>
          <a:prstGeom prst="rect">
            <a:avLst/>
          </a:prstGeom>
          <a:ln>
            <a:noFill/>
          </a:ln>
        </p:spPr>
        <p:txBody>
          <a:bodyPr wrap="square" lIns="90942" tIns="45472" rIns="90942" bIns="45472">
            <a:spAutoFit/>
          </a:bodyPr>
          <a:lstStyle/>
          <a:p>
            <a:r>
              <a:rPr lang="zh-TW" altLang="en-US" sz="2200" dirty="0" smtClean="0">
                <a:solidFill>
                  <a:schemeClr val="bg1"/>
                </a:solidFill>
                <a:latin typeface="微軟正黑體" panose="020B0604030504040204" pitchFamily="34" charset="-120"/>
                <a:ea typeface="微軟正黑體" panose="020B0604030504040204" pitchFamily="34" charset="-120"/>
              </a:rPr>
              <a:t>截至</a:t>
            </a:r>
            <a:r>
              <a:rPr lang="en-US" altLang="zh-TW" sz="2200" dirty="0">
                <a:solidFill>
                  <a:schemeClr val="bg1"/>
                </a:solidFill>
                <a:latin typeface="微軟正黑體" panose="020B0604030504040204" pitchFamily="34" charset="-120"/>
                <a:ea typeface="微軟正黑體" panose="020B0604030504040204" pitchFamily="34" charset="-120"/>
              </a:rPr>
              <a:t>2014</a:t>
            </a:r>
            <a:r>
              <a:rPr lang="zh-TW" altLang="en-US" sz="2200" dirty="0">
                <a:solidFill>
                  <a:schemeClr val="bg1"/>
                </a:solidFill>
                <a:latin typeface="微軟正黑體" panose="020B0604030504040204" pitchFamily="34" charset="-120"/>
                <a:ea typeface="微軟正黑體" panose="020B0604030504040204" pitchFamily="34" charset="-120"/>
              </a:rPr>
              <a:t>年底</a:t>
            </a:r>
            <a:r>
              <a:rPr lang="zh-TW" altLang="en-US" sz="2200" dirty="0" smtClean="0">
                <a:solidFill>
                  <a:schemeClr val="bg1"/>
                </a:solidFill>
                <a:latin typeface="微軟正黑體" panose="020B0604030504040204" pitchFamily="34" charset="-120"/>
                <a:ea typeface="微軟正黑體" panose="020B0604030504040204" pitchFamily="34" charset="-120"/>
              </a:rPr>
              <a:t>，</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zh-TW" altLang="en-US" sz="2200" dirty="0" smtClean="0">
                <a:solidFill>
                  <a:schemeClr val="bg1"/>
                </a:solidFill>
                <a:latin typeface="微軟正黑體" panose="020B0604030504040204" pitchFamily="34" charset="-120"/>
                <a:ea typeface="微軟正黑體" panose="020B0604030504040204" pitchFamily="34" charset="-120"/>
              </a:rPr>
              <a:t>追查國際公佈了</a:t>
            </a:r>
            <a:r>
              <a:rPr lang="zh-TW" altLang="en-US" sz="2200" b="1" dirty="0">
                <a:solidFill>
                  <a:schemeClr val="bg1"/>
                </a:solidFill>
                <a:latin typeface="微軟正黑體" panose="020B0604030504040204" pitchFamily="34" charset="-120"/>
                <a:ea typeface="微軟正黑體" panose="020B0604030504040204" pitchFamily="34" charset="-120"/>
              </a:rPr>
              <a:t>雲南</a:t>
            </a:r>
            <a:r>
              <a:rPr lang="zh-CN" altLang="en-US" sz="2200" b="1" dirty="0" smtClean="0">
                <a:solidFill>
                  <a:schemeClr val="bg1"/>
                </a:solidFill>
                <a:latin typeface="微軟正黑體" panose="020B0604030504040204" pitchFamily="34" charset="-120"/>
                <a:ea typeface="微軟正黑體" panose="020B0604030504040204" pitchFamily="34" charset="-120"/>
              </a:rPr>
              <a:t>省</a:t>
            </a:r>
            <a:endParaRPr lang="en-US" altLang="zh-CN" sz="2200" b="1" dirty="0" smtClean="0">
              <a:solidFill>
                <a:schemeClr val="bg1"/>
              </a:solidFill>
              <a:latin typeface="微軟正黑體" panose="020B0604030504040204" pitchFamily="34" charset="-120"/>
              <a:ea typeface="微軟正黑體" panose="020B0604030504040204" pitchFamily="34" charset="-120"/>
            </a:endParaRPr>
          </a:p>
          <a:p>
            <a:r>
              <a:rPr lang="zh-TW" altLang="en-US" sz="2200" dirty="0" smtClean="0">
                <a:solidFill>
                  <a:schemeClr val="bg1"/>
                </a:solidFill>
                <a:latin typeface="微軟正黑體" panose="020B0604030504040204" pitchFamily="34" charset="-120"/>
                <a:ea typeface="微軟正黑體" panose="020B0604030504040204" pitchFamily="34" charset="-120"/>
              </a:rPr>
              <a:t>涉嫌參與活摘法輪功學員器官的</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en-US" altLang="zh-TW" sz="2400" b="1" dirty="0" smtClean="0">
                <a:solidFill>
                  <a:srgbClr val="FF0000"/>
                </a:solidFill>
                <a:latin typeface="微軟正黑體" panose="020B0604030504040204" pitchFamily="34" charset="-120"/>
                <a:ea typeface="微軟正黑體" panose="020B0604030504040204" pitchFamily="34" charset="-120"/>
              </a:rPr>
              <a:t>26</a:t>
            </a:r>
            <a:r>
              <a:rPr lang="zh-TW" altLang="en-US" sz="2400" b="1" dirty="0" smtClean="0">
                <a:solidFill>
                  <a:srgbClr val="FF0000"/>
                </a:solidFill>
                <a:latin typeface="微軟正黑體" panose="020B0604030504040204" pitchFamily="34" charset="-120"/>
                <a:ea typeface="微軟正黑體" panose="020B0604030504040204" pitchFamily="34" charset="-120"/>
              </a:rPr>
              <a:t>家</a:t>
            </a:r>
            <a:r>
              <a:rPr lang="zh-TW" altLang="en-US" sz="2200" b="1" dirty="0" smtClean="0">
                <a:solidFill>
                  <a:schemeClr val="bg1"/>
                </a:solidFill>
                <a:latin typeface="微軟正黑體" panose="020B0604030504040204" pitchFamily="34" charset="-120"/>
                <a:ea typeface="微軟正黑體" panose="020B0604030504040204" pitchFamily="34" charset="-120"/>
              </a:rPr>
              <a:t>醫院、</a:t>
            </a:r>
            <a:endParaRPr lang="en-US" altLang="zh-TW" sz="2200" b="1" dirty="0" smtClean="0">
              <a:solidFill>
                <a:schemeClr val="bg1"/>
              </a:solidFill>
              <a:latin typeface="微軟正黑體" panose="020B0604030504040204" pitchFamily="34" charset="-120"/>
              <a:ea typeface="微軟正黑體" panose="020B0604030504040204" pitchFamily="34" charset="-120"/>
            </a:endParaRPr>
          </a:p>
          <a:p>
            <a:r>
              <a:rPr lang="en-US" altLang="zh-TW" sz="2400" b="1" dirty="0" smtClean="0">
                <a:solidFill>
                  <a:srgbClr val="FF0000"/>
                </a:solidFill>
                <a:latin typeface="微軟正黑體" panose="020B0604030504040204" pitchFamily="34" charset="-120"/>
                <a:ea typeface="微軟正黑體" panose="020B0604030504040204" pitchFamily="34" charset="-120"/>
              </a:rPr>
              <a:t>238</a:t>
            </a:r>
            <a:r>
              <a:rPr lang="zh-TW" altLang="en-US" sz="2400" b="1" dirty="0" smtClean="0">
                <a:solidFill>
                  <a:srgbClr val="FF0000"/>
                </a:solidFill>
                <a:latin typeface="微軟正黑體" panose="020B0604030504040204" pitchFamily="34" charset="-120"/>
                <a:ea typeface="微軟正黑體" panose="020B0604030504040204" pitchFamily="34" charset="-120"/>
              </a:rPr>
              <a:t>名</a:t>
            </a:r>
            <a:r>
              <a:rPr lang="zh-TW" altLang="en-US" sz="2200" b="1" dirty="0" smtClean="0">
                <a:solidFill>
                  <a:schemeClr val="bg1"/>
                </a:solidFill>
                <a:latin typeface="微軟正黑體" panose="020B0604030504040204" pitchFamily="34" charset="-120"/>
                <a:ea typeface="微軟正黑體" panose="020B0604030504040204" pitchFamily="34" charset="-120"/>
              </a:rPr>
              <a:t>醫務人員</a:t>
            </a:r>
            <a:r>
              <a:rPr lang="zh-TW" altLang="en-US" sz="2200" dirty="0" smtClean="0">
                <a:solidFill>
                  <a:schemeClr val="bg1"/>
                </a:solidFill>
                <a:latin typeface="微軟正黑體" panose="020B0604030504040204" pitchFamily="34" charset="-120"/>
                <a:ea typeface="微軟正黑體" panose="020B0604030504040204" pitchFamily="34" charset="-120"/>
              </a:rPr>
              <a:t>名單，</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zh-TW" altLang="en-US" sz="2200" dirty="0" smtClean="0">
                <a:solidFill>
                  <a:schemeClr val="bg1"/>
                </a:solidFill>
                <a:latin typeface="微軟正黑體" panose="020B0604030504040204" pitchFamily="34" charset="-120"/>
                <a:ea typeface="微軟正黑體" panose="020B0604030504040204" pitchFamily="34" charset="-120"/>
              </a:rPr>
              <a:t>並將他們立案追查。</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en-US" altLang="zh-CN" sz="2000" dirty="0">
                <a:solidFill>
                  <a:schemeClr val="bg1"/>
                </a:solidFill>
                <a:latin typeface="微軟正黑體" panose="020B0604030504040204" pitchFamily="34" charset="-120"/>
                <a:ea typeface="微軟正黑體" panose="020B0604030504040204" pitchFamily="34" charset="-120"/>
              </a:rPr>
              <a:t>1. </a:t>
            </a:r>
            <a:r>
              <a:rPr lang="zh-CN" altLang="en-US" sz="2000" dirty="0" smtClean="0">
                <a:solidFill>
                  <a:schemeClr val="bg1"/>
                </a:solidFill>
                <a:latin typeface="微軟正黑體" panose="020B0604030504040204" pitchFamily="34" charset="-120"/>
                <a:ea typeface="微軟正黑體" panose="020B0604030504040204" pitchFamily="34" charset="-120"/>
              </a:rPr>
              <a:t>雲南省第一人民醫院</a:t>
            </a:r>
            <a:br>
              <a:rPr lang="zh-CN" altLang="en-US" sz="2000" dirty="0" smtClean="0">
                <a:solidFill>
                  <a:schemeClr val="bg1"/>
                </a:solidFill>
                <a:latin typeface="微軟正黑體" panose="020B0604030504040204" pitchFamily="34" charset="-120"/>
                <a:ea typeface="微軟正黑體" panose="020B0604030504040204" pitchFamily="34" charset="-120"/>
              </a:rPr>
            </a:br>
            <a:r>
              <a:rPr lang="en-US" altLang="zh-CN" sz="2000" dirty="0" smtClean="0">
                <a:solidFill>
                  <a:schemeClr val="bg1"/>
                </a:solidFill>
                <a:latin typeface="微軟正黑體" panose="020B0604030504040204" pitchFamily="34" charset="-120"/>
                <a:ea typeface="微軟正黑體" panose="020B0604030504040204" pitchFamily="34" charset="-120"/>
              </a:rPr>
              <a:t>2</a:t>
            </a:r>
            <a:r>
              <a:rPr lang="en-US" altLang="zh-CN" sz="2000" dirty="0">
                <a:solidFill>
                  <a:schemeClr val="bg1"/>
                </a:solidFill>
                <a:latin typeface="微軟正黑體" panose="020B0604030504040204" pitchFamily="34" charset="-120"/>
                <a:ea typeface="微軟正黑體" panose="020B0604030504040204" pitchFamily="34" charset="-120"/>
              </a:rPr>
              <a:t>. </a:t>
            </a:r>
            <a:r>
              <a:rPr lang="zh-CN" altLang="en-US" sz="2000" dirty="0" smtClean="0">
                <a:solidFill>
                  <a:schemeClr val="bg1"/>
                </a:solidFill>
                <a:latin typeface="微軟正黑體" panose="020B0604030504040204" pitchFamily="34" charset="-120"/>
                <a:ea typeface="微軟正黑體" panose="020B0604030504040204" pitchFamily="34" charset="-120"/>
              </a:rPr>
              <a:t>昆明醫學院第一附屬醫院（雲大醫院）</a:t>
            </a:r>
            <a:br>
              <a:rPr lang="zh-CN" altLang="en-US" sz="2000" dirty="0" smtClean="0">
                <a:solidFill>
                  <a:schemeClr val="bg1"/>
                </a:solidFill>
                <a:latin typeface="微軟正黑體" panose="020B0604030504040204" pitchFamily="34" charset="-120"/>
                <a:ea typeface="微軟正黑體" panose="020B0604030504040204" pitchFamily="34" charset="-120"/>
              </a:rPr>
            </a:br>
            <a:r>
              <a:rPr lang="en-US" altLang="zh-CN" sz="2000" dirty="0" smtClean="0">
                <a:solidFill>
                  <a:schemeClr val="bg1"/>
                </a:solidFill>
                <a:latin typeface="微軟正黑體" panose="020B0604030504040204" pitchFamily="34" charset="-120"/>
                <a:ea typeface="微軟正黑體" panose="020B0604030504040204" pitchFamily="34" charset="-120"/>
              </a:rPr>
              <a:t>3</a:t>
            </a:r>
            <a:r>
              <a:rPr lang="en-US" altLang="zh-CN" sz="2000" dirty="0">
                <a:solidFill>
                  <a:schemeClr val="bg1"/>
                </a:solidFill>
                <a:latin typeface="微軟正黑體" panose="020B0604030504040204" pitchFamily="34" charset="-120"/>
                <a:ea typeface="微軟正黑體" panose="020B0604030504040204" pitchFamily="34" charset="-120"/>
              </a:rPr>
              <a:t>. </a:t>
            </a:r>
            <a:r>
              <a:rPr lang="zh-CN" altLang="en-US" sz="2000" dirty="0" smtClean="0">
                <a:solidFill>
                  <a:schemeClr val="bg1"/>
                </a:solidFill>
                <a:latin typeface="微軟正黑體" panose="020B0604030504040204" pitchFamily="34" charset="-120"/>
                <a:ea typeface="微軟正黑體" panose="020B0604030504040204" pitchFamily="34" charset="-120"/>
              </a:rPr>
              <a:t>昆明醫科大學第二附屬醫院</a:t>
            </a:r>
            <a:br>
              <a:rPr lang="zh-CN" altLang="en-US" sz="2000" dirty="0" smtClean="0">
                <a:solidFill>
                  <a:schemeClr val="bg1"/>
                </a:solidFill>
                <a:latin typeface="微軟正黑體" panose="020B0604030504040204" pitchFamily="34" charset="-120"/>
                <a:ea typeface="微軟正黑體" panose="020B0604030504040204" pitchFamily="34" charset="-120"/>
              </a:rPr>
            </a:br>
            <a:r>
              <a:rPr lang="en-US" altLang="zh-CN" sz="2000" dirty="0" smtClean="0">
                <a:solidFill>
                  <a:schemeClr val="bg1"/>
                </a:solidFill>
                <a:latin typeface="微軟正黑體" panose="020B0604030504040204" pitchFamily="34" charset="-120"/>
                <a:ea typeface="微軟正黑體" panose="020B0604030504040204" pitchFamily="34" charset="-120"/>
              </a:rPr>
              <a:t>4</a:t>
            </a:r>
            <a:r>
              <a:rPr lang="en-US" altLang="zh-CN" sz="2000" dirty="0">
                <a:solidFill>
                  <a:schemeClr val="bg1"/>
                </a:solidFill>
                <a:latin typeface="微軟正黑體" panose="020B0604030504040204" pitchFamily="34" charset="-120"/>
                <a:ea typeface="微軟正黑體" panose="020B0604030504040204" pitchFamily="34" charset="-120"/>
              </a:rPr>
              <a:t>. </a:t>
            </a:r>
            <a:r>
              <a:rPr lang="zh-CN" altLang="en-US" sz="2000" dirty="0" smtClean="0">
                <a:solidFill>
                  <a:schemeClr val="bg1"/>
                </a:solidFill>
                <a:latin typeface="微軟正黑體" panose="020B0604030504040204" pitchFamily="34" charset="-120"/>
                <a:ea typeface="微軟正黑體" panose="020B0604030504040204" pitchFamily="34" charset="-120"/>
              </a:rPr>
              <a:t>昆明市延安醫院</a:t>
            </a:r>
            <a:br>
              <a:rPr lang="zh-CN" altLang="en-US" sz="2000" dirty="0" smtClean="0">
                <a:solidFill>
                  <a:schemeClr val="bg1"/>
                </a:solidFill>
                <a:latin typeface="微軟正黑體" panose="020B0604030504040204" pitchFamily="34" charset="-120"/>
                <a:ea typeface="微軟正黑體" panose="020B0604030504040204" pitchFamily="34" charset="-120"/>
              </a:rPr>
            </a:br>
            <a:r>
              <a:rPr lang="en-US" altLang="zh-CN" sz="2000" dirty="0" smtClean="0">
                <a:solidFill>
                  <a:schemeClr val="bg1"/>
                </a:solidFill>
                <a:latin typeface="微軟正黑體" panose="020B0604030504040204" pitchFamily="34" charset="-120"/>
                <a:ea typeface="微軟正黑體" panose="020B0604030504040204" pitchFamily="34" charset="-120"/>
              </a:rPr>
              <a:t>5</a:t>
            </a:r>
            <a:r>
              <a:rPr lang="en-US" altLang="zh-CN" sz="2000" dirty="0">
                <a:solidFill>
                  <a:schemeClr val="bg1"/>
                </a:solidFill>
                <a:latin typeface="微軟正黑體" panose="020B0604030504040204" pitchFamily="34" charset="-120"/>
                <a:ea typeface="微軟正黑體" panose="020B0604030504040204" pitchFamily="34" charset="-120"/>
              </a:rPr>
              <a:t>. </a:t>
            </a:r>
            <a:r>
              <a:rPr lang="zh-CN" altLang="en-US" sz="2000" dirty="0" smtClean="0">
                <a:solidFill>
                  <a:schemeClr val="bg1"/>
                </a:solidFill>
                <a:latin typeface="微軟正黑體" panose="020B0604030504040204" pitchFamily="34" charset="-120"/>
                <a:ea typeface="微軟正黑體" panose="020B0604030504040204" pitchFamily="34" charset="-120"/>
              </a:rPr>
              <a:t>昆明市第一人民醫院</a:t>
            </a:r>
            <a:br>
              <a:rPr lang="zh-CN" altLang="en-US" sz="2000" dirty="0" smtClean="0">
                <a:solidFill>
                  <a:schemeClr val="bg1"/>
                </a:solidFill>
                <a:latin typeface="微軟正黑體" panose="020B0604030504040204" pitchFamily="34" charset="-120"/>
                <a:ea typeface="微軟正黑體" panose="020B0604030504040204" pitchFamily="34" charset="-120"/>
              </a:rPr>
            </a:br>
            <a:r>
              <a:rPr lang="en-US" altLang="zh-CN" sz="2000" dirty="0" smtClean="0">
                <a:solidFill>
                  <a:schemeClr val="bg1"/>
                </a:solidFill>
                <a:latin typeface="微軟正黑體" panose="020B0604030504040204" pitchFamily="34" charset="-120"/>
                <a:ea typeface="微軟正黑體" panose="020B0604030504040204" pitchFamily="34" charset="-120"/>
              </a:rPr>
              <a:t>6</a:t>
            </a:r>
            <a:r>
              <a:rPr lang="en-US" altLang="zh-CN" sz="2000" dirty="0">
                <a:solidFill>
                  <a:schemeClr val="bg1"/>
                </a:solidFill>
                <a:latin typeface="微軟正黑體" panose="020B0604030504040204" pitchFamily="34" charset="-120"/>
                <a:ea typeface="微軟正黑體" panose="020B0604030504040204" pitchFamily="34" charset="-120"/>
              </a:rPr>
              <a:t>. </a:t>
            </a:r>
            <a:r>
              <a:rPr lang="zh-CN" altLang="en-US" sz="2000" dirty="0" smtClean="0">
                <a:solidFill>
                  <a:schemeClr val="bg1"/>
                </a:solidFill>
                <a:latin typeface="微軟正黑體" panose="020B0604030504040204" pitchFamily="34" charset="-120"/>
                <a:ea typeface="微軟正黑體" panose="020B0604030504040204" pitchFamily="34" charset="-120"/>
              </a:rPr>
              <a:t>雲南省第三人民醫院</a:t>
            </a:r>
            <a:br>
              <a:rPr lang="zh-CN" altLang="en-US" sz="2000" dirty="0" smtClean="0">
                <a:solidFill>
                  <a:schemeClr val="bg1"/>
                </a:solidFill>
                <a:latin typeface="微軟正黑體" panose="020B0604030504040204" pitchFamily="34" charset="-120"/>
                <a:ea typeface="微軟正黑體" panose="020B0604030504040204" pitchFamily="34" charset="-120"/>
              </a:rPr>
            </a:br>
            <a:r>
              <a:rPr lang="en-US" altLang="zh-CN" sz="2000" dirty="0" smtClean="0">
                <a:solidFill>
                  <a:schemeClr val="bg1"/>
                </a:solidFill>
                <a:latin typeface="微軟正黑體" panose="020B0604030504040204" pitchFamily="34" charset="-120"/>
                <a:ea typeface="微軟正黑體" panose="020B0604030504040204" pitchFamily="34" charset="-120"/>
              </a:rPr>
              <a:t>7.</a:t>
            </a:r>
            <a:r>
              <a:rPr lang="en-US" altLang="zh-CN" sz="2000" dirty="0">
                <a:solidFill>
                  <a:schemeClr val="bg1"/>
                </a:solidFill>
                <a:latin typeface="微軟正黑體" panose="020B0604030504040204" pitchFamily="34" charset="-120"/>
                <a:ea typeface="微軟正黑體" panose="020B0604030504040204" pitchFamily="34" charset="-120"/>
              </a:rPr>
              <a:t> </a:t>
            </a:r>
            <a:r>
              <a:rPr lang="zh-CN" altLang="en-US" sz="2000" dirty="0" smtClean="0">
                <a:solidFill>
                  <a:schemeClr val="bg1"/>
                </a:solidFill>
                <a:latin typeface="微軟正黑體" panose="020B0604030504040204" pitchFamily="34" charset="-120"/>
                <a:ea typeface="微軟正黑體" panose="020B0604030504040204" pitchFamily="34" charset="-120"/>
              </a:rPr>
              <a:t>雲南省紅十字醫院眼科中心</a:t>
            </a:r>
            <a:br>
              <a:rPr lang="zh-CN" altLang="en-US" sz="2000" dirty="0" smtClean="0">
                <a:solidFill>
                  <a:schemeClr val="bg1"/>
                </a:solidFill>
                <a:latin typeface="微軟正黑體" panose="020B0604030504040204" pitchFamily="34" charset="-120"/>
                <a:ea typeface="微軟正黑體" panose="020B0604030504040204" pitchFamily="34" charset="-120"/>
              </a:rPr>
            </a:br>
            <a:r>
              <a:rPr lang="en-US" altLang="zh-CN" sz="2000" dirty="0" smtClean="0">
                <a:solidFill>
                  <a:schemeClr val="bg1"/>
                </a:solidFill>
                <a:latin typeface="微軟正黑體" panose="020B0604030504040204" pitchFamily="34" charset="-120"/>
                <a:ea typeface="微軟正黑體" panose="020B0604030504040204" pitchFamily="34" charset="-120"/>
              </a:rPr>
              <a:t>8.</a:t>
            </a:r>
            <a:r>
              <a:rPr lang="en-US" altLang="zh-CN" sz="2000" dirty="0">
                <a:solidFill>
                  <a:schemeClr val="bg1"/>
                </a:solidFill>
                <a:latin typeface="微軟正黑體" panose="020B0604030504040204" pitchFamily="34" charset="-120"/>
                <a:ea typeface="微軟正黑體" panose="020B0604030504040204" pitchFamily="34" charset="-120"/>
              </a:rPr>
              <a:t> </a:t>
            </a:r>
            <a:r>
              <a:rPr lang="zh-CN" altLang="en-US" sz="2000" dirty="0" smtClean="0">
                <a:solidFill>
                  <a:schemeClr val="bg1"/>
                </a:solidFill>
                <a:latin typeface="微軟正黑體" panose="020B0604030504040204" pitchFamily="34" charset="-120"/>
                <a:ea typeface="微軟正黑體" panose="020B0604030504040204" pitchFamily="34" charset="-120"/>
              </a:rPr>
              <a:t>雲南同仁新華醫院</a:t>
            </a:r>
            <a:br>
              <a:rPr lang="zh-CN" altLang="en-US" sz="2000" dirty="0" smtClean="0">
                <a:solidFill>
                  <a:schemeClr val="bg1"/>
                </a:solidFill>
                <a:latin typeface="微軟正黑體" panose="020B0604030504040204" pitchFamily="34" charset="-120"/>
                <a:ea typeface="微軟正黑體" panose="020B0604030504040204" pitchFamily="34" charset="-120"/>
              </a:rPr>
            </a:br>
            <a:r>
              <a:rPr lang="en-US" altLang="zh-CN" sz="2000" dirty="0" smtClean="0">
                <a:solidFill>
                  <a:schemeClr val="bg1"/>
                </a:solidFill>
                <a:latin typeface="微軟正黑體" panose="020B0604030504040204" pitchFamily="34" charset="-120"/>
                <a:ea typeface="微軟正黑體" panose="020B0604030504040204" pitchFamily="34" charset="-120"/>
              </a:rPr>
              <a:t>9.</a:t>
            </a:r>
            <a:r>
              <a:rPr lang="en-US" altLang="zh-CN" sz="2000" dirty="0">
                <a:solidFill>
                  <a:schemeClr val="bg1"/>
                </a:solidFill>
                <a:latin typeface="微軟正黑體" panose="020B0604030504040204" pitchFamily="34" charset="-120"/>
                <a:ea typeface="微軟正黑體" panose="020B0604030504040204" pitchFamily="34" charset="-120"/>
              </a:rPr>
              <a:t> </a:t>
            </a:r>
            <a:r>
              <a:rPr lang="zh-CN" altLang="en-US" sz="2000" dirty="0" smtClean="0">
                <a:solidFill>
                  <a:schemeClr val="bg1"/>
                </a:solidFill>
                <a:latin typeface="微軟正黑體" panose="020B0604030504040204" pitchFamily="34" charset="-120"/>
                <a:ea typeface="微軟正黑體" panose="020B0604030504040204" pitchFamily="34" charset="-120"/>
              </a:rPr>
              <a:t>武警雲南邊防總隊醫院</a:t>
            </a:r>
            <a:r>
              <a:rPr lang="en-US" altLang="zh-CN" sz="2000" dirty="0" smtClean="0">
                <a:solidFill>
                  <a:schemeClr val="bg1"/>
                </a:solidFill>
                <a:latin typeface="微軟正黑體" panose="020B0604030504040204" pitchFamily="34" charset="-120"/>
                <a:ea typeface="微軟正黑體" panose="020B0604030504040204" pitchFamily="34" charset="-120"/>
              </a:rPr>
              <a:t>…</a:t>
            </a:r>
            <a:endParaRPr lang="en-US" altLang="zh-TW" sz="2000" dirty="0">
              <a:solidFill>
                <a:schemeClr val="bg1"/>
              </a:solidFill>
              <a:latin typeface="微軟正黑體" panose="020B0604030504040204" pitchFamily="34" charset="-120"/>
              <a:ea typeface="微軟正黑體" panose="020B0604030504040204" pitchFamily="34" charset="-120"/>
            </a:endParaRPr>
          </a:p>
        </p:txBody>
      </p:sp>
      <p:grpSp>
        <p:nvGrpSpPr>
          <p:cNvPr id="10" name="群組 9"/>
          <p:cNvGrpSpPr/>
          <p:nvPr/>
        </p:nvGrpSpPr>
        <p:grpSpPr>
          <a:xfrm>
            <a:off x="4067946" y="0"/>
            <a:ext cx="5076054" cy="1340769"/>
            <a:chOff x="5266184" y="-1"/>
            <a:chExt cx="3877816" cy="1052737"/>
          </a:xfrm>
        </p:grpSpPr>
        <p:pic>
          <p:nvPicPr>
            <p:cNvPr id="11" name="Picture 4" descr="「活摘器官」的圖片搜尋結果"/>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7015" r="42154"/>
            <a:stretch/>
          </p:blipFill>
          <p:spPr bwMode="auto">
            <a:xfrm>
              <a:off x="8014570" y="0"/>
              <a:ext cx="1129430" cy="1052736"/>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5266184" y="-1"/>
              <a:ext cx="2748386" cy="10527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3802586758"/>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141" y="640913"/>
            <a:ext cx="8964488" cy="5847755"/>
          </a:xfrm>
          <a:prstGeom prst="rect">
            <a:avLst/>
          </a:prstGeom>
        </p:spPr>
        <p:txBody>
          <a:bodyPr wrap="square">
            <a:spAutoFit/>
          </a:bodyPr>
          <a:lstStyle/>
          <a:p>
            <a:r>
              <a:rPr lang="zh-TW" altLang="en-US" sz="2200" b="1" dirty="0" smtClean="0">
                <a:solidFill>
                  <a:srgbClr val="0070C0"/>
                </a:solidFill>
                <a:latin typeface="微軟正黑體" panose="020B0604030504040204" pitchFamily="34" charset="-120"/>
                <a:ea typeface="微軟正黑體" panose="020B0604030504040204" pitchFamily="34" charset="-120"/>
              </a:rPr>
              <a:t>您可根據自己的情況選擇領取以下號碼參與</a:t>
            </a:r>
            <a:r>
              <a:rPr lang="zh-TW" altLang="en-US" sz="2200" b="1" dirty="0">
                <a:solidFill>
                  <a:srgbClr val="0070C0"/>
                </a:solidFill>
                <a:latin typeface="微軟正黑體" panose="020B0604030504040204" pitchFamily="34" charset="-120"/>
                <a:ea typeface="微軟正黑體" panose="020B0604030504040204" pitchFamily="34" charset="-120"/>
              </a:rPr>
              <a:t>重點案例</a:t>
            </a:r>
            <a:r>
              <a:rPr lang="zh-TW" altLang="en-US" sz="2200" b="1" dirty="0" smtClean="0">
                <a:solidFill>
                  <a:srgbClr val="0070C0"/>
                </a:solidFill>
                <a:latin typeface="微軟正黑體" panose="020B0604030504040204" pitchFamily="34" charset="-120"/>
                <a:ea typeface="微軟正黑體" panose="020B0604030504040204" pitchFamily="34" charset="-120"/>
              </a:rPr>
              <a:t>：</a:t>
            </a:r>
            <a:endParaRPr lang="en-US" altLang="zh-TW" sz="2400" dirty="0">
              <a:solidFill>
                <a:srgbClr val="7030A0"/>
              </a:solidFill>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 當地民眾：</a:t>
            </a:r>
            <a:endParaRPr lang="en-US" altLang="zh-TW" sz="2000" b="1" dirty="0" smtClean="0">
              <a:solidFill>
                <a:srgbClr val="7030A0"/>
              </a:solidFill>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55—</a:t>
            </a:r>
            <a:r>
              <a:rPr lang="zh-TW" altLang="en-US" smtClean="0">
                <a:latin typeface="微軟正黑體" panose="020B0604030504040204" pitchFamily="34" charset="-120"/>
                <a:ea typeface="微軟正黑體" panose="020B0604030504040204" pitchFamily="34" charset="-120"/>
              </a:rPr>
              <a:t>當地</a:t>
            </a:r>
            <a:r>
              <a:rPr lang="en-US" altLang="zh-TW" smtClean="0">
                <a:latin typeface="微軟正黑體" panose="020B0604030504040204" pitchFamily="34" charset="-120"/>
                <a:ea typeface="微軟正黑體" panose="020B0604030504040204" pitchFamily="34" charset="-120"/>
              </a:rPr>
              <a:t>RTC</a:t>
            </a:r>
            <a:r>
              <a:rPr lang="zh-TW" altLang="en-US" dirty="0" smtClean="0">
                <a:latin typeface="微軟正黑體" panose="020B0604030504040204" pitchFamily="34" charset="-120"/>
                <a:ea typeface="微軟正黑體" panose="020B0604030504040204" pitchFamily="34" charset="-120"/>
              </a:rPr>
              <a:t>號碼（向當地民眾揭露當地邪惡）回饋到</a:t>
            </a:r>
            <a:r>
              <a:rPr lang="en-US" altLang="zh-TW" dirty="0" smtClean="0">
                <a:latin typeface="微軟正黑體" panose="020B0604030504040204" pitchFamily="34" charset="-120"/>
                <a:ea typeface="微軟正黑體" panose="020B0604030504040204" pitchFamily="34" charset="-120"/>
              </a:rPr>
              <a:t>【1002-rtc</a:t>
            </a:r>
            <a:r>
              <a:rPr lang="zh-TW" altLang="en-US" dirty="0" smtClean="0">
                <a:latin typeface="微軟正黑體" panose="020B0604030504040204" pitchFamily="34" charset="-120"/>
                <a:ea typeface="微軟正黑體" panose="020B0604030504040204" pitchFamily="34" charset="-120"/>
              </a:rPr>
              <a:t>普通號碼回饋平臺</a:t>
            </a:r>
            <a:r>
              <a:rPr lang="en-US" altLang="zh-TW" dirty="0"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endParaRPr lang="en-US" altLang="zh-TW" sz="2000" b="1" dirty="0">
              <a:solidFill>
                <a:srgbClr val="0070C0"/>
              </a:solidFill>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 </a:t>
            </a:r>
            <a:r>
              <a:rPr lang="zh-TW" altLang="en-US" sz="2000" b="1" dirty="0">
                <a:solidFill>
                  <a:srgbClr val="7030A0"/>
                </a:solidFill>
                <a:latin typeface="微軟正黑體" panose="020B0604030504040204" pitchFamily="34" charset="-120"/>
                <a:ea typeface="微軟正黑體" panose="020B0604030504040204" pitchFamily="34" charset="-120"/>
              </a:rPr>
              <a:t>重點</a:t>
            </a:r>
            <a:r>
              <a:rPr lang="zh-TW" altLang="en-US" sz="2000" b="1" dirty="0" smtClean="0">
                <a:solidFill>
                  <a:srgbClr val="7030A0"/>
                </a:solidFill>
                <a:latin typeface="微軟正黑體" panose="020B0604030504040204" pitchFamily="34" charset="-120"/>
                <a:ea typeface="微軟正黑體" panose="020B0604030504040204" pitchFamily="34" charset="-120"/>
              </a:rPr>
              <a:t>號碼：</a:t>
            </a:r>
            <a:r>
              <a:rPr lang="zh-TW" altLang="en-US" dirty="0">
                <a:latin typeface="微軟正黑體" panose="020B0604030504040204" pitchFamily="34" charset="-120"/>
                <a:ea typeface="微軟正黑體" panose="020B0604030504040204" pitchFamily="34" charset="-120"/>
              </a:rPr>
              <a:t/>
            </a:r>
            <a:br>
              <a:rPr lang="zh-TW" altLang="en-US" dirty="0">
                <a:latin typeface="微軟正黑體" panose="020B0604030504040204" pitchFamily="34" charset="-120"/>
                <a:ea typeface="微軟正黑體" panose="020B0604030504040204" pitchFamily="34" charset="-120"/>
              </a:rPr>
            </a:br>
            <a:r>
              <a:rPr lang="en-US" altLang="zh-TW" dirty="0">
                <a:latin typeface="微軟正黑體" panose="020B0604030504040204" pitchFamily="34" charset="-120"/>
                <a:ea typeface="微軟正黑體" panose="020B0604030504040204" pitchFamily="34" charset="-120"/>
              </a:rPr>
              <a:t>44-</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座機（白天撥打）請回饋到</a:t>
            </a:r>
            <a:r>
              <a:rPr lang="en-US" altLang="zh-TW" dirty="0" smtClean="0">
                <a:latin typeface="微軟正黑體" panose="020B0604030504040204" pitchFamily="34" charset="-120"/>
                <a:ea typeface="微軟正黑體" panose="020B0604030504040204" pitchFamily="34" charset="-120"/>
              </a:rPr>
              <a:t>【1003-rtc</a:t>
            </a:r>
            <a:r>
              <a:rPr lang="zh-TW" altLang="en-US" dirty="0" smtClean="0">
                <a:latin typeface="微軟正黑體" panose="020B0604030504040204" pitchFamily="34" charset="-120"/>
                <a:ea typeface="微軟正黑體" panose="020B0604030504040204" pitchFamily="34" charset="-120"/>
              </a:rPr>
              <a:t>重點號碼回饋平臺</a:t>
            </a:r>
            <a:r>
              <a:rPr lang="en-US" altLang="zh-TW" dirty="0"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dirty="0" smtClean="0">
                <a:latin typeface="微軟正黑體" panose="020B0604030504040204" pitchFamily="34" charset="-120"/>
                <a:ea typeface="微軟正黑體" panose="020B0604030504040204" pitchFamily="34" charset="-120"/>
              </a:rPr>
              <a:t>45--</a:t>
            </a:r>
            <a:r>
              <a:rPr lang="zh-TW" altLang="en-US" dirty="0" smtClean="0">
                <a:latin typeface="微軟正黑體" panose="020B0604030504040204" pitchFamily="34" charset="-120"/>
                <a:ea typeface="微軟正黑體" panose="020B0604030504040204" pitchFamily="34" charset="-120"/>
              </a:rPr>
              <a:t>手機（傍晚或晚間撥打）請回饋到</a:t>
            </a:r>
            <a:r>
              <a:rPr lang="en-US" altLang="zh-TW" dirty="0" smtClean="0">
                <a:latin typeface="微軟正黑體" panose="020B0604030504040204" pitchFamily="34" charset="-120"/>
                <a:ea typeface="微軟正黑體" panose="020B0604030504040204" pitchFamily="34" charset="-120"/>
              </a:rPr>
              <a:t>【1003-rtc</a:t>
            </a:r>
            <a:r>
              <a:rPr lang="zh-TW" altLang="en-US" dirty="0" smtClean="0">
                <a:latin typeface="微軟正黑體" panose="020B0604030504040204" pitchFamily="34" charset="-120"/>
                <a:ea typeface="微軟正黑體" panose="020B0604030504040204" pitchFamily="34" charset="-120"/>
              </a:rPr>
              <a:t>重點號碼回饋平臺</a:t>
            </a:r>
            <a:r>
              <a:rPr lang="en-US" altLang="zh-TW" dirty="0"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dirty="0" smtClean="0">
                <a:latin typeface="微軟正黑體" panose="020B0604030504040204" pitchFamily="34" charset="-120"/>
                <a:ea typeface="微軟正黑體" panose="020B0604030504040204" pitchFamily="34" charset="-120"/>
              </a:rPr>
              <a:t>46—</a:t>
            </a:r>
            <a:r>
              <a:rPr lang="zh-TW" altLang="en-US" dirty="0" smtClean="0">
                <a:latin typeface="微軟正黑體" panose="020B0604030504040204" pitchFamily="34" charset="-120"/>
                <a:ea typeface="微軟正黑體" panose="020B0604030504040204" pitchFamily="34" charset="-120"/>
              </a:rPr>
              <a:t>重要座機特別號碼（請平時撥打重點的同修儘量先領</a:t>
            </a:r>
            <a:r>
              <a:rPr lang="en-US" altLang="zh-TW" dirty="0" smtClean="0">
                <a:latin typeface="微軟正黑體" panose="020B0604030504040204" pitchFamily="34" charset="-120"/>
                <a:ea typeface="微軟正黑體" panose="020B0604030504040204" pitchFamily="34" charset="-120"/>
              </a:rPr>
              <a:t>46</a:t>
            </a:r>
            <a:r>
              <a:rPr lang="zh-TW" altLang="en-US" dirty="0" smtClean="0">
                <a:latin typeface="微軟正黑體" panose="020B0604030504040204" pitchFamily="34" charset="-120"/>
                <a:ea typeface="微軟正黑體" panose="020B0604030504040204" pitchFamily="34" charset="-120"/>
              </a:rPr>
              <a:t>）請回饋到</a:t>
            </a:r>
            <a:r>
              <a:rPr lang="en-US" altLang="zh-TW" dirty="0" smtClean="0">
                <a:latin typeface="微軟正黑體" panose="020B0604030504040204" pitchFamily="34" charset="-120"/>
                <a:ea typeface="微軟正黑體" panose="020B0604030504040204" pitchFamily="34" charset="-120"/>
              </a:rPr>
              <a:t>【1005-</a:t>
            </a:r>
            <a:r>
              <a:rPr lang="zh-TW" altLang="en-US" dirty="0" smtClean="0">
                <a:latin typeface="微軟正黑體" panose="020B0604030504040204" pitchFamily="34" charset="-120"/>
                <a:ea typeface="微軟正黑體" panose="020B0604030504040204" pitchFamily="34" charset="-120"/>
              </a:rPr>
              <a:t>明慧緊急案例回饋平臺</a:t>
            </a:r>
            <a:r>
              <a:rPr lang="en-US" altLang="zh-TW" dirty="0" smtClean="0">
                <a:latin typeface="微軟正黑體" panose="020B0604030504040204" pitchFamily="34" charset="-120"/>
                <a:ea typeface="微軟正黑體" panose="020B0604030504040204" pitchFamily="34" charset="-120"/>
              </a:rPr>
              <a:t>】</a:t>
            </a:r>
          </a:p>
          <a:p>
            <a:r>
              <a:rPr lang="en-US" altLang="zh-TW" dirty="0" smtClean="0">
                <a:latin typeface="微軟正黑體" panose="020B0604030504040204" pitchFamily="34" charset="-120"/>
                <a:ea typeface="微軟正黑體" panose="020B0604030504040204" pitchFamily="34" charset="-120"/>
              </a:rPr>
              <a:t>47--</a:t>
            </a:r>
            <a:r>
              <a:rPr lang="zh-TW" altLang="en-US" dirty="0" smtClean="0">
                <a:latin typeface="微軟正黑體" panose="020B0604030504040204" pitchFamily="34" charset="-120"/>
                <a:ea typeface="微軟正黑體" panose="020B0604030504040204" pitchFamily="34" charset="-120"/>
              </a:rPr>
              <a:t>重要手機特別號碼（請平時撥打重點的同修儘量先領</a:t>
            </a:r>
            <a:r>
              <a:rPr lang="en-US" altLang="zh-TW" dirty="0" smtClean="0">
                <a:latin typeface="微軟正黑體" panose="020B0604030504040204" pitchFamily="34" charset="-120"/>
                <a:ea typeface="微軟正黑體" panose="020B0604030504040204" pitchFamily="34" charset="-120"/>
              </a:rPr>
              <a:t>47</a:t>
            </a:r>
            <a:r>
              <a:rPr lang="zh-TW" altLang="en-US" dirty="0" smtClean="0">
                <a:latin typeface="微軟正黑體" panose="020B0604030504040204" pitchFamily="34" charset="-120"/>
                <a:ea typeface="微軟正黑體" panose="020B0604030504040204" pitchFamily="34" charset="-120"/>
              </a:rPr>
              <a:t>）請回饋到</a:t>
            </a:r>
            <a:r>
              <a:rPr lang="en-US" altLang="zh-TW" dirty="0" smtClean="0">
                <a:latin typeface="微軟正黑體" panose="020B0604030504040204" pitchFamily="34" charset="-120"/>
                <a:ea typeface="微軟正黑體" panose="020B0604030504040204" pitchFamily="34" charset="-120"/>
              </a:rPr>
              <a:t>【1005-</a:t>
            </a:r>
            <a:r>
              <a:rPr lang="zh-TW" altLang="en-US" dirty="0" smtClean="0">
                <a:latin typeface="微軟正黑體" panose="020B0604030504040204" pitchFamily="34" charset="-120"/>
                <a:ea typeface="微軟正黑體" panose="020B0604030504040204" pitchFamily="34" charset="-120"/>
              </a:rPr>
              <a:t>明慧緊急案例回饋平臺</a:t>
            </a:r>
            <a:r>
              <a:rPr lang="en-US" altLang="zh-TW" dirty="0" smtClean="0">
                <a:latin typeface="微軟正黑體" panose="020B0604030504040204" pitchFamily="34" charset="-120"/>
                <a:ea typeface="微軟正黑體" panose="020B0604030504040204" pitchFamily="34" charset="-120"/>
              </a:rPr>
              <a:t>】</a:t>
            </a:r>
          </a:p>
          <a:p>
            <a:endParaRPr lang="en-US" altLang="zh-TW" dirty="0">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 重點案例核心號碼：</a:t>
            </a:r>
            <a:r>
              <a:rPr lang="zh-TW" altLang="en-US" dirty="0"/>
              <a:t/>
            </a:r>
            <a:br>
              <a:rPr lang="zh-TW" altLang="en-US" dirty="0"/>
            </a:br>
            <a:r>
              <a:rPr lang="zh-TW" altLang="en-US" dirty="0" smtClean="0"/>
              <a:t>重點</a:t>
            </a:r>
            <a:r>
              <a:rPr lang="zh-TW" altLang="en-US" dirty="0" smtClean="0">
                <a:latin typeface="微軟正黑體" panose="020B0604030504040204" pitchFamily="34" charset="-120"/>
                <a:ea typeface="微軟正黑體" panose="020B0604030504040204" pitchFamily="34" charset="-120"/>
              </a:rPr>
              <a:t>案例核心號碼的撥打，主要是在安信平臺上領號。如有意願參加核心號碼撥打的同修請到</a:t>
            </a:r>
            <a:r>
              <a:rPr lang="en-US" altLang="zh-TW" dirty="0" smtClean="0">
                <a:latin typeface="微軟正黑體" panose="020B0604030504040204" pitchFamily="34" charset="-120"/>
                <a:ea typeface="微軟正黑體" panose="020B0604030504040204" pitchFamily="34" charset="-120"/>
              </a:rPr>
              <a:t>【104RTC</a:t>
            </a:r>
            <a:r>
              <a:rPr lang="zh-TW" altLang="en-US" dirty="0" smtClean="0">
                <a:latin typeface="微軟正黑體" panose="020B0604030504040204" pitchFamily="34" charset="-120"/>
                <a:ea typeface="微軟正黑體" panose="020B0604030504040204" pitchFamily="34" charset="-120"/>
              </a:rPr>
              <a:t>重點講真相直播室</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找當班負責同修，可讓負責同修將您加入到領號平臺。或請當班同修幫你領號，參與撥打。</a:t>
            </a:r>
          </a:p>
          <a:p>
            <a:endParaRPr lang="en-US" altLang="zh-TW" dirty="0" smtClean="0">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週三聯合專案（同一案情）：</a:t>
            </a:r>
            <a:r>
              <a:rPr lang="zh-TW" altLang="en-US" dirty="0" smtClean="0">
                <a:latin typeface="微軟正黑體" panose="020B0604030504040204" pitchFamily="34" charset="-120"/>
                <a:ea typeface="微軟正黑體" panose="020B0604030504040204" pitchFamily="34" charset="-120"/>
              </a:rPr>
              <a:t/>
            </a:r>
            <a:br>
              <a:rPr lang="zh-TW" altLang="en-US" dirty="0" smtClean="0">
                <a:latin typeface="微軟正黑體" panose="020B0604030504040204" pitchFamily="34" charset="-120"/>
                <a:ea typeface="微軟正黑體" panose="020B0604030504040204" pitchFamily="34" charset="-120"/>
              </a:rPr>
            </a:br>
            <a:r>
              <a:rPr lang="zh-TW" altLang="en-US" dirty="0" smtClean="0">
                <a:latin typeface="微軟正黑體" panose="020B0604030504040204" pitchFamily="34" charset="-120"/>
                <a:ea typeface="微軟正黑體" panose="020B0604030504040204" pitchFamily="34" charset="-120"/>
              </a:rPr>
              <a:t>聯合專案當天，聽了真相的號碼會自動上傳到</a:t>
            </a:r>
            <a:r>
              <a:rPr lang="en-US" altLang="zh-TW" dirty="0" smtClean="0">
                <a:latin typeface="微軟正黑體" panose="020B0604030504040204" pitchFamily="34" charset="-120"/>
                <a:ea typeface="微軟正黑體" panose="020B0604030504040204" pitchFamily="34" charset="-120"/>
              </a:rPr>
              <a:t>8</a:t>
            </a:r>
            <a:r>
              <a:rPr lang="zh-TW" altLang="en-US" dirty="0" smtClean="0">
                <a:latin typeface="微軟正黑體" panose="020B0604030504040204" pitchFamily="34" charset="-120"/>
                <a:ea typeface="微軟正黑體" panose="020B0604030504040204" pitchFamily="34" charset="-120"/>
              </a:rPr>
              <a:t>號鍵領號平臺。在</a:t>
            </a:r>
            <a:r>
              <a:rPr lang="en-US" altLang="zh-TW" dirty="0" smtClean="0">
                <a:latin typeface="微軟正黑體" panose="020B0604030504040204" pitchFamily="34" charset="-120"/>
                <a:ea typeface="微軟正黑體" panose="020B0604030504040204" pitchFamily="34" charset="-120"/>
              </a:rPr>
              <a:t>8</a:t>
            </a:r>
            <a:r>
              <a:rPr lang="zh-TW" altLang="en-US" dirty="0" smtClean="0">
                <a:latin typeface="微軟正黑體" panose="020B0604030504040204" pitchFamily="34" charset="-120"/>
                <a:ea typeface="微軟正黑體" panose="020B0604030504040204" pitchFamily="34" charset="-120"/>
              </a:rPr>
              <a:t>號鍵領號平臺裡的同修可自由領號參與撥打。請大家共同參與！</a:t>
            </a:r>
            <a:endParaRPr lang="zh-TW" altLang="en-US" dirty="0">
              <a:latin typeface="微軟正黑體" panose="020B0604030504040204" pitchFamily="34" charset="-120"/>
              <a:ea typeface="微軟正黑體" panose="020B0604030504040204" pitchFamily="34" charset="-120"/>
            </a:endParaRPr>
          </a:p>
        </p:txBody>
      </p:sp>
      <p:sp>
        <p:nvSpPr>
          <p:cNvPr id="3" name="矩形 2"/>
          <p:cNvSpPr/>
          <p:nvPr/>
        </p:nvSpPr>
        <p:spPr>
          <a:xfrm>
            <a:off x="107504" y="97293"/>
            <a:ext cx="2420856" cy="584775"/>
          </a:xfrm>
          <a:prstGeom prst="rect">
            <a:avLst/>
          </a:prstGeom>
        </p:spPr>
        <p:txBody>
          <a:bodyPr wrap="none">
            <a:spAutoFit/>
          </a:bodyPr>
          <a:lstStyle/>
          <a:p>
            <a:pPr fontAlgn="base"/>
            <a:r>
              <a:rPr lang="en-US" altLang="zh-TW" sz="3200" b="1" dirty="0" smtClean="0">
                <a:latin typeface="微軟正黑體" panose="020B0604030504040204" pitchFamily="34" charset="-120"/>
                <a:ea typeface="微軟正黑體" panose="020B0604030504040204" pitchFamily="34" charset="-120"/>
              </a:rPr>
              <a:t>11.</a:t>
            </a:r>
            <a:r>
              <a:rPr lang="zh-TW" altLang="en-US" sz="3200" b="1" dirty="0" smtClean="0">
                <a:latin typeface="微軟正黑體" panose="020B0604030504040204" pitchFamily="34" charset="-120"/>
                <a:ea typeface="微軟正黑體" panose="020B0604030504040204" pitchFamily="34" charset="-120"/>
              </a:rPr>
              <a:t>如何參與</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588593760"/>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0" name="Picture 2" descr="Picture 2"/>
          <p:cNvPicPr>
            <a:picLocks noChangeAspect="1"/>
          </p:cNvPicPr>
          <p:nvPr/>
        </p:nvPicPr>
        <p:blipFill>
          <a:blip r:embed="rId2">
            <a:extLst/>
          </a:blip>
          <a:srcRect l="17653" t="23606" r="44115" b="12994"/>
          <a:stretch>
            <a:fillRect/>
          </a:stretch>
        </p:blipFill>
        <p:spPr>
          <a:xfrm>
            <a:off x="1043607" y="0"/>
            <a:ext cx="7272810" cy="6784093"/>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95652757"/>
              </p:ext>
            </p:extLst>
          </p:nvPr>
        </p:nvGraphicFramePr>
        <p:xfrm>
          <a:off x="63500" y="855980"/>
          <a:ext cx="8959661" cy="4028440"/>
        </p:xfrm>
        <a:graphic>
          <a:graphicData uri="http://schemas.openxmlformats.org/drawingml/2006/table">
            <a:tbl>
              <a:tblPr firstRow="1" bandRow="1">
                <a:tableStyleId>{5C22544A-7EE6-4342-B048-85BDC9FD1C3A}</a:tableStyleId>
              </a:tblPr>
              <a:tblGrid>
                <a:gridCol w="962608"/>
                <a:gridCol w="2809292"/>
                <a:gridCol w="1155700"/>
                <a:gridCol w="4032061"/>
              </a:tblGrid>
              <a:tr h="370840">
                <a:tc>
                  <a:txBody>
                    <a:bodyPr/>
                    <a:lstStyle/>
                    <a:p>
                      <a:pPr algn="ctr"/>
                      <a:r>
                        <a:rPr lang="zh-TW" altLang="en-US" sz="1600" dirty="0" smtClean="0">
                          <a:solidFill>
                            <a:schemeClr val="tx1"/>
                          </a:solidFill>
                          <a:latin typeface="Microsoft JhengHei" charset="-120"/>
                          <a:ea typeface="Microsoft JhengHei" charset="-120"/>
                          <a:cs typeface="Microsoft JhengHei" charset="-120"/>
                        </a:rPr>
                        <a:t>姓名</a:t>
                      </a:r>
                      <a:endParaRPr lang="zh-TW" altLang="en-US" sz="160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TW" altLang="en-US" sz="1600" dirty="0" smtClean="0">
                          <a:solidFill>
                            <a:schemeClr val="tx1"/>
                          </a:solidFill>
                          <a:latin typeface="Microsoft JhengHei" charset="-120"/>
                          <a:ea typeface="Microsoft JhengHei" charset="-120"/>
                          <a:cs typeface="Microsoft JhengHei" charset="-120"/>
                        </a:rPr>
                        <a:t>任期</a:t>
                      </a:r>
                      <a:endParaRPr lang="zh-TW" altLang="en-US" sz="160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TW" altLang="en-US" sz="1600" dirty="0" smtClean="0">
                          <a:solidFill>
                            <a:schemeClr val="tx1"/>
                          </a:solidFill>
                          <a:latin typeface="Microsoft JhengHei" charset="-120"/>
                          <a:ea typeface="Microsoft JhengHei" charset="-120"/>
                          <a:cs typeface="Microsoft JhengHei" charset="-120"/>
                        </a:rPr>
                        <a:t>追查國際</a:t>
                      </a:r>
                      <a:endParaRPr lang="zh-TW" altLang="en-US" sz="160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TW" altLang="en-US" sz="1600" dirty="0" smtClean="0">
                          <a:solidFill>
                            <a:schemeClr val="tx1"/>
                          </a:solidFill>
                          <a:latin typeface="Microsoft JhengHei" charset="-120"/>
                          <a:ea typeface="Microsoft JhengHei" charset="-120"/>
                          <a:cs typeface="Microsoft JhengHei" charset="-120"/>
                        </a:rPr>
                        <a:t>追查通告</a:t>
                      </a:r>
                      <a:endParaRPr lang="zh-TW" altLang="en-US" sz="160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l"/>
                      <a:r>
                        <a:rPr lang="zh-TW" altLang="en-US" sz="2000" dirty="0" smtClean="0">
                          <a:solidFill>
                            <a:schemeClr val="tx1"/>
                          </a:solidFill>
                          <a:latin typeface="Microsoft JhengHei" charset="-120"/>
                          <a:ea typeface="Microsoft JhengHei" charset="-120"/>
                          <a:cs typeface="Microsoft JhengHei" charset="-120"/>
                        </a:rPr>
                        <a:t>高嚴</a:t>
                      </a:r>
                      <a:endParaRPr lang="en-US" sz="200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1995</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6</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—1997</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8</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endParaRPr lang="en-US" sz="1800" b="0" dirty="0" smtClean="0">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zh-TW" altLang="en-US" sz="2000" dirty="0" smtClean="0">
                          <a:latin typeface="Microsoft JhengHei" charset="-120"/>
                          <a:ea typeface="Microsoft JhengHei" charset="-120"/>
                          <a:cs typeface="Microsoft JhengHei" charset="-120"/>
                        </a:rPr>
                        <a:t>暫無</a:t>
                      </a:r>
                      <a:endParaRPr lang="en-US" altLang="zh-TW" sz="2000" dirty="0" smtClean="0">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2000" b="1" dirty="0" smtClean="0">
                        <a:solidFill>
                          <a:srgbClr val="FF0000"/>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l"/>
                      <a:r>
                        <a:rPr lang="zh-TW" altLang="en-US" sz="2000" b="0" dirty="0" smtClean="0">
                          <a:solidFill>
                            <a:schemeClr val="tx1"/>
                          </a:solidFill>
                          <a:latin typeface="Microsoft JhengHei" charset="-120"/>
                          <a:ea typeface="Microsoft JhengHei" charset="-120"/>
                          <a:cs typeface="Microsoft JhengHei" charset="-120"/>
                        </a:rPr>
                        <a:t>令狐安</a:t>
                      </a:r>
                      <a:endParaRPr lang="en-US" sz="2000" b="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1997</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8</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—2001</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10</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endParaRPr lang="en-US" sz="1800" b="0" dirty="0">
                        <a:solidFill>
                          <a:srgbClr val="FF0000"/>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solidFill>
                            <a:srgbClr val="FF0000"/>
                          </a:solidFill>
                          <a:latin typeface="Microsoft JhengHei" charset="-120"/>
                          <a:ea typeface="Microsoft JhengHei" charset="-120"/>
                          <a:cs typeface="Microsoft JhengHei" charset="-120"/>
                        </a:rPr>
                        <a:t>被追查</a:t>
                      </a:r>
                      <a:endParaRPr lang="en-US" altLang="zh-TW" sz="2000" dirty="0" smtClean="0">
                        <a:solidFill>
                          <a:srgbClr val="FF0000"/>
                        </a:solidFill>
                        <a:latin typeface="Microsoft JhengHei" charset="-120"/>
                        <a:ea typeface="Microsoft JhengHei" charset="-120"/>
                        <a:cs typeface="Microsoft JhengHei" charset="-120"/>
                      </a:endParaRPr>
                    </a:p>
                    <a:p>
                      <a:pPr algn="l"/>
                      <a:endParaRPr lang="en-US" sz="2000" b="0" dirty="0">
                        <a:solidFill>
                          <a:srgbClr val="FF0000"/>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1" kern="1200" dirty="0" smtClean="0">
                          <a:solidFill>
                            <a:srgbClr val="0070C0"/>
                          </a:solidFill>
                          <a:effectLst/>
                          <a:latin typeface="Microsoft JhengHei" charset="-120"/>
                          <a:ea typeface="Microsoft JhengHei" charset="-120"/>
                          <a:cs typeface="Microsoft JhengHei" charset="-120"/>
                        </a:rPr>
                        <a:t>『追查國際』</a:t>
                      </a:r>
                      <a:r>
                        <a:rPr lang="zh-TW" altLang="en-US" sz="1800" b="1"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追查原中共雲南省省委書記秦光榮迫害法輪功的通告</a:t>
                      </a:r>
                      <a:endParaRPr lang="en-US" altLang="zh-TW" sz="1800" b="1"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日期：</a:t>
                      </a:r>
                      <a:r>
                        <a:rPr lang="en-US" altLang="zh-TW"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2014</a:t>
                      </a:r>
                      <a:r>
                        <a:rPr lang="zh-TW" altLang="en-US"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en-US" altLang="zh-TW"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12</a:t>
                      </a:r>
                      <a:r>
                        <a:rPr lang="zh-TW" altLang="en-US"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r>
                        <a:rPr lang="en-US" altLang="zh-TW"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10</a:t>
                      </a:r>
                      <a:r>
                        <a:rPr lang="zh-TW" altLang="en-US"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日</a:t>
                      </a:r>
                      <a:endParaRPr lang="zh-TW" altLang="en-US" sz="1800" b="1"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l"/>
                      <a:r>
                        <a:rPr lang="zh-TW" altLang="en-US" sz="2000" b="0" dirty="0" smtClean="0">
                          <a:solidFill>
                            <a:schemeClr val="tx1"/>
                          </a:solidFill>
                          <a:latin typeface="Microsoft JhengHei" charset="-120"/>
                          <a:ea typeface="Microsoft JhengHei" charset="-120"/>
                          <a:cs typeface="Microsoft JhengHei" charset="-120"/>
                        </a:rPr>
                        <a:t>白恩培</a:t>
                      </a:r>
                      <a:endParaRPr lang="en-US" sz="2000" b="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2001</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10</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—2011</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8</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endParaRPr lang="en-US" sz="1800" b="0" dirty="0">
                        <a:solidFill>
                          <a:srgbClr val="FF0000"/>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solidFill>
                            <a:srgbClr val="FF0000"/>
                          </a:solidFill>
                          <a:latin typeface="Microsoft JhengHei" charset="-120"/>
                          <a:ea typeface="Microsoft JhengHei" charset="-120"/>
                          <a:cs typeface="Microsoft JhengHei" charset="-120"/>
                        </a:rPr>
                        <a:t>被追查</a:t>
                      </a:r>
                      <a:endParaRPr lang="en-US" altLang="zh-TW" sz="2000" dirty="0" smtClean="0">
                        <a:solidFill>
                          <a:srgbClr val="FF0000"/>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1" kern="1200" dirty="0" smtClean="0">
                          <a:solidFill>
                            <a:srgbClr val="0070C0"/>
                          </a:solidFill>
                          <a:effectLst/>
                          <a:latin typeface="Microsoft JhengHei" charset="-120"/>
                          <a:ea typeface="Microsoft JhengHei" charset="-120"/>
                          <a:cs typeface="Microsoft JhengHei" charset="-120"/>
                        </a:rPr>
                        <a:t>『追查國際』</a:t>
                      </a:r>
                      <a:r>
                        <a:rPr lang="zh-TW" altLang="en-US" sz="1800" b="1"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追查國際發布首批通告追查的中共官員一覽表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l"/>
                      <a:r>
                        <a:rPr lang="zh-TW" altLang="en-US" sz="2000" b="0" dirty="0" smtClean="0">
                          <a:solidFill>
                            <a:schemeClr val="tx1"/>
                          </a:solidFill>
                          <a:latin typeface="Microsoft JhengHei" charset="-120"/>
                          <a:ea typeface="Microsoft JhengHei" charset="-120"/>
                          <a:cs typeface="Microsoft JhengHei" charset="-120"/>
                        </a:rPr>
                        <a:t>秦光榮</a:t>
                      </a:r>
                      <a:endParaRPr lang="en-US" sz="2000" b="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2011</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8</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—2014</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10</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endParaRPr lang="en-US" sz="1800" b="0" dirty="0">
                        <a:solidFill>
                          <a:srgbClr val="FF0000"/>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solidFill>
                            <a:srgbClr val="FF0000"/>
                          </a:solidFill>
                          <a:latin typeface="Microsoft JhengHei" charset="-120"/>
                          <a:ea typeface="Microsoft JhengHei" charset="-120"/>
                          <a:cs typeface="Microsoft JhengHei" charset="-120"/>
                        </a:rPr>
                        <a:t>被追查</a:t>
                      </a:r>
                      <a:endParaRPr lang="en-US" altLang="zh-TW" sz="2000" dirty="0" smtClean="0">
                        <a:solidFill>
                          <a:srgbClr val="FF0000"/>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1" kern="1200" dirty="0" smtClean="0">
                          <a:solidFill>
                            <a:srgbClr val="0070C0"/>
                          </a:solidFill>
                          <a:effectLst/>
                          <a:latin typeface="Microsoft JhengHei" charset="-120"/>
                          <a:ea typeface="Microsoft JhengHei" charset="-120"/>
                          <a:cs typeface="Microsoft JhengHei" charset="-120"/>
                        </a:rPr>
                        <a:t>『追查國際』</a:t>
                      </a:r>
                      <a:r>
                        <a:rPr lang="zh-TW" altLang="en-US" sz="1800" b="1"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追查原中共雲南省省委書記秦光榮迫害法輪功的通告</a:t>
                      </a:r>
                      <a:endParaRPr lang="en-US" altLang="zh-TW" sz="1800" b="1"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日期：</a:t>
                      </a:r>
                      <a:r>
                        <a:rPr lang="en-US" altLang="zh-TW"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2014</a:t>
                      </a:r>
                      <a:r>
                        <a:rPr lang="zh-TW" altLang="en-US"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en-US" altLang="zh-TW"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12</a:t>
                      </a:r>
                      <a:r>
                        <a:rPr lang="zh-TW" altLang="en-US"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r>
                        <a:rPr lang="en-US" altLang="zh-TW"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10</a:t>
                      </a:r>
                      <a:r>
                        <a:rPr lang="zh-TW" altLang="en-US" sz="1800" b="0" i="0" u="none" strike="noStrike" kern="1200" cap="none" spc="0" baseline="0" dirty="0" smtClean="0">
                          <a:ln>
                            <a:noFill/>
                          </a:ln>
                          <a:solidFill>
                            <a:schemeClr val="dk1"/>
                          </a:solidFill>
                          <a:effectLst/>
                          <a:uFillTx/>
                          <a:latin typeface="Microsoft JhengHei" charset="-120"/>
                          <a:ea typeface="Microsoft JhengHei" charset="-120"/>
                          <a:cs typeface="Microsoft JhengHei" charset="-120"/>
                          <a:sym typeface="Calibri"/>
                        </a:rPr>
                        <a:t>日</a:t>
                      </a:r>
                      <a:endParaRPr lang="zh-TW" altLang="en-US" sz="1800" b="1"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l"/>
                      <a:r>
                        <a:rPr lang="zh-TW" altLang="en-US" sz="2000" dirty="0" smtClean="0">
                          <a:solidFill>
                            <a:schemeClr val="tx1"/>
                          </a:solidFill>
                          <a:latin typeface="Microsoft JhengHei" charset="-120"/>
                          <a:ea typeface="Microsoft JhengHei" charset="-120"/>
                          <a:cs typeface="Microsoft JhengHei" charset="-120"/>
                        </a:rPr>
                        <a:t>李記恆</a:t>
                      </a:r>
                      <a:endParaRPr lang="en-US" sz="200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2014</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10</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—2016</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is-I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8</a:t>
                      </a:r>
                      <a:r>
                        <a:rPr lang="zh-TW" altLang="is-I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endParaRPr lang="en-US" sz="1800" b="0" dirty="0" smtClean="0">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zh-TW" altLang="en-US" sz="2000" dirty="0" smtClean="0">
                          <a:latin typeface="Microsoft JhengHei" charset="-120"/>
                          <a:ea typeface="Microsoft JhengHei" charset="-120"/>
                          <a:cs typeface="Microsoft JhengHei" charset="-120"/>
                        </a:rPr>
                        <a:t>暫無</a:t>
                      </a:r>
                      <a:endParaRPr lang="en-US" altLang="zh-TW" sz="2000" dirty="0" smtClean="0">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200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l"/>
                      <a:r>
                        <a:rPr lang="zh-TW" altLang="en-US" sz="2000" dirty="0" smtClean="0">
                          <a:solidFill>
                            <a:schemeClr val="tx1"/>
                          </a:solidFill>
                          <a:latin typeface="Microsoft JhengHei" charset="-120"/>
                          <a:ea typeface="Microsoft JhengHei" charset="-120"/>
                          <a:cs typeface="Microsoft JhengHei" charset="-120"/>
                        </a:rPr>
                        <a:t>陳豪</a:t>
                      </a:r>
                      <a:endParaRPr lang="en-US" sz="200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2016</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年</a:t>
                      </a: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8</a:t>
                      </a:r>
                      <a:r>
                        <a:rPr lang="zh-TW" altLang="en-US"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月</a:t>
                      </a:r>
                      <a:r>
                        <a:rPr lang="en-US" altLang="zh-TW" sz="1800" b="0" i="0" u="none" strike="noStrike" cap="none" spc="0" baseline="0" dirty="0" smtClean="0">
                          <a:ln>
                            <a:noFill/>
                          </a:ln>
                          <a:solidFill>
                            <a:schemeClr val="dk1"/>
                          </a:solidFill>
                          <a:effectLst/>
                          <a:uFillTx/>
                          <a:latin typeface="Microsoft JhengHei" charset="-120"/>
                          <a:ea typeface="Microsoft JhengHei" charset="-120"/>
                          <a:cs typeface="Microsoft JhengHei" charset="-120"/>
                          <a:sym typeface="Calibri"/>
                        </a:rPr>
                        <a:t>—</a:t>
                      </a:r>
                      <a:endParaRPr lang="en-US" sz="1800" b="0" dirty="0" smtClean="0">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latin typeface="Microsoft JhengHei" charset="-120"/>
                          <a:ea typeface="Microsoft JhengHei" charset="-120"/>
                          <a:cs typeface="Microsoft JhengHei" charset="-120"/>
                        </a:rPr>
                        <a:t>暫無</a:t>
                      </a:r>
                      <a:endParaRPr lang="en-US" altLang="zh-TW" sz="2000" dirty="0" smtClean="0">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2000" dirty="0">
                        <a:solidFill>
                          <a:schemeClr val="tx1"/>
                        </a:solidFill>
                        <a:latin typeface="Microsoft JhengHei" charset="-120"/>
                        <a:ea typeface="Microsoft JhengHei"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4" name="矩形 3"/>
          <p:cNvSpPr/>
          <p:nvPr/>
        </p:nvSpPr>
        <p:spPr>
          <a:xfrm>
            <a:off x="426713" y="188640"/>
            <a:ext cx="8352928" cy="584775"/>
          </a:xfrm>
          <a:prstGeom prst="rect">
            <a:avLst/>
          </a:prstGeom>
        </p:spPr>
        <p:txBody>
          <a:bodyPr wrap="square">
            <a:spAutoFit/>
          </a:bodyPr>
          <a:lstStyle/>
          <a:p>
            <a:pPr fontAlgn="base"/>
            <a:r>
              <a:rPr lang="en-US" altLang="zh-TW" sz="3200" b="1" dirty="0">
                <a:latin typeface="微軟正黑體" panose="020B0604030504040204" pitchFamily="34" charset="-120"/>
                <a:ea typeface="微軟正黑體" panose="020B0604030504040204" pitchFamily="34" charset="-120"/>
              </a:rPr>
              <a:t>3</a:t>
            </a:r>
            <a:r>
              <a:rPr lang="en-US" altLang="zh-TW" sz="3200" b="1" dirty="0" smtClean="0">
                <a:latin typeface="微軟正黑體" panose="020B0604030504040204" pitchFamily="34" charset="-120"/>
                <a:ea typeface="微軟正黑體" panose="020B0604030504040204" pitchFamily="34" charset="-120"/>
              </a:rPr>
              <a:t>. </a:t>
            </a:r>
            <a:r>
              <a:rPr lang="zh-TW" altLang="en-US" sz="2400" b="1" dirty="0" smtClean="0">
                <a:latin typeface="微軟正黑體" panose="020B0604030504040204" pitchFamily="34" charset="-120"/>
                <a:ea typeface="微軟正黑體" panose="020B0604030504040204" pitchFamily="34" charset="-120"/>
              </a:rPr>
              <a:t>歷任中共</a:t>
            </a:r>
            <a:r>
              <a:rPr lang="zh-TW" altLang="en-US" sz="3200" b="1" dirty="0" smtClean="0">
                <a:solidFill>
                  <a:srgbClr val="C00000"/>
                </a:solidFill>
                <a:latin typeface="微軟正黑體" panose="020B0604030504040204" pitchFamily="34" charset="-120"/>
                <a:ea typeface="微軟正黑體" panose="020B0604030504040204" pitchFamily="34" charset="-120"/>
              </a:rPr>
              <a:t>雲南省委書記</a:t>
            </a:r>
            <a:r>
              <a:rPr lang="zh-TW" altLang="en-US" sz="2400" b="1" dirty="0" smtClean="0">
                <a:latin typeface="微軟正黑體" panose="020B0604030504040204" pitchFamily="34" charset="-120"/>
                <a:ea typeface="微軟正黑體" panose="020B0604030504040204" pitchFamily="34" charset="-120"/>
              </a:rPr>
              <a:t>被追查和惡報情況</a:t>
            </a:r>
            <a:endParaRPr lang="zh-TW" altLang="en-US" sz="2400" b="1" dirty="0">
              <a:latin typeface="微軟正黑體" panose="020B0604030504040204" pitchFamily="34" charset="-120"/>
              <a:ea typeface="微軟正黑體" panose="020B0604030504040204" pitchFamily="34" charset="-120"/>
            </a:endParaRPr>
          </a:p>
        </p:txBody>
      </p:sp>
      <p:sp>
        <p:nvSpPr>
          <p:cNvPr id="3" name="Rectangle 2"/>
          <p:cNvSpPr/>
          <p:nvPr/>
        </p:nvSpPr>
        <p:spPr>
          <a:xfrm>
            <a:off x="4018002" y="3244334"/>
            <a:ext cx="184666" cy="369332"/>
          </a:xfrm>
          <a:prstGeom prst="rect">
            <a:avLst/>
          </a:prstGeom>
        </p:spPr>
        <p:txBody>
          <a:bodyPr wrap="none">
            <a:spAutoFit/>
          </a:bodyPr>
          <a:lstStyle/>
          <a:p>
            <a:r>
              <a:rPr lang="zh-TW" altLang="en-US" dirty="0"/>
              <a:t>	</a:t>
            </a:r>
            <a:endParaRPr lang="en-US" dirty="0"/>
          </a:p>
        </p:txBody>
      </p:sp>
      <p:sp>
        <p:nvSpPr>
          <p:cNvPr id="6" name="Rectangle 5"/>
          <p:cNvSpPr/>
          <p:nvPr/>
        </p:nvSpPr>
        <p:spPr>
          <a:xfrm>
            <a:off x="4018002" y="3244334"/>
            <a:ext cx="184666" cy="369332"/>
          </a:xfrm>
          <a:prstGeom prst="rect">
            <a:avLst/>
          </a:prstGeom>
        </p:spPr>
        <p:txBody>
          <a:bodyPr wrap="none">
            <a:spAutoFit/>
          </a:bodyPr>
          <a:lstStyle/>
          <a:p>
            <a:r>
              <a:rPr lang="ja-JP" altLang="en-US" dirty="0"/>
              <a:t>	</a:t>
            </a:r>
            <a:endParaRPr lang="en-US" dirty="0"/>
          </a:p>
        </p:txBody>
      </p:sp>
      <p:sp>
        <p:nvSpPr>
          <p:cNvPr id="9" name="Rectangle 8"/>
          <p:cNvSpPr/>
          <p:nvPr/>
        </p:nvSpPr>
        <p:spPr>
          <a:xfrm>
            <a:off x="4018002" y="3244334"/>
            <a:ext cx="184666" cy="369332"/>
          </a:xfrm>
          <a:prstGeom prst="rect">
            <a:avLst/>
          </a:prstGeom>
        </p:spPr>
        <p:txBody>
          <a:bodyPr wrap="none">
            <a:spAutoFit/>
          </a:bodyPr>
          <a:lstStyle/>
          <a:p>
            <a:r>
              <a:rPr lang="zh-TW" altLang="en-US" smtClean="0"/>
              <a:t>	</a:t>
            </a:r>
            <a:endParaRPr lang="en-US" dirty="0"/>
          </a:p>
        </p:txBody>
      </p:sp>
      <p:sp>
        <p:nvSpPr>
          <p:cNvPr id="19" name="Rectangle 18"/>
          <p:cNvSpPr/>
          <p:nvPr/>
        </p:nvSpPr>
        <p:spPr>
          <a:xfrm>
            <a:off x="3830495" y="3244334"/>
            <a:ext cx="184666" cy="369332"/>
          </a:xfrm>
          <a:prstGeom prst="rect">
            <a:avLst/>
          </a:prstGeom>
        </p:spPr>
        <p:txBody>
          <a:bodyPr wrap="none">
            <a:spAutoFit/>
          </a:bodyPr>
          <a:lstStyle/>
          <a:p>
            <a:endParaRPr lang="en-US" dirty="0"/>
          </a:p>
        </p:txBody>
      </p:sp>
    </p:spTree>
    <p:extLst>
      <p:ext uri="{BB962C8B-B14F-4D97-AF65-F5344CB8AC3E}">
        <p14:creationId xmlns:p14="http://schemas.microsoft.com/office/powerpoint/2010/main" val="56705008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3" name="矩形 5"/>
          <p:cNvGrpSpPr/>
          <p:nvPr/>
        </p:nvGrpSpPr>
        <p:grpSpPr>
          <a:xfrm>
            <a:off x="13396" y="-3"/>
            <a:ext cx="9130611" cy="836723"/>
            <a:chOff x="-1" y="0"/>
            <a:chExt cx="9130609" cy="836722"/>
          </a:xfrm>
        </p:grpSpPr>
        <p:sp>
          <p:nvSpPr>
            <p:cNvPr id="211" name="矩形"/>
            <p:cNvSpPr/>
            <p:nvPr/>
          </p:nvSpPr>
          <p:spPr>
            <a:xfrm>
              <a:off x="-1" y="0"/>
              <a:ext cx="9130609" cy="836722"/>
            </a:xfrm>
            <a:prstGeom prst="rect">
              <a:avLst/>
            </a:prstGeom>
            <a:solidFill>
              <a:srgbClr val="0070C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212" name="9-3. 株洲市被國際追查官員"/>
            <p:cNvSpPr txBox="1"/>
            <p:nvPr/>
          </p:nvSpPr>
          <p:spPr>
            <a:xfrm>
              <a:off x="-1" y="125968"/>
              <a:ext cx="9130609"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smtClean="0"/>
                <a:t> 4</a:t>
              </a:r>
              <a:r>
                <a:rPr dirty="0" smtClean="0"/>
                <a:t>.</a:t>
              </a:r>
              <a:r>
                <a:rPr lang="zh-TW" altLang="en-US" dirty="0" smtClean="0"/>
                <a:t> 雲南省</a:t>
              </a:r>
              <a:endParaRPr dirty="0"/>
            </a:p>
          </p:txBody>
        </p:sp>
      </p:grpSp>
      <p:grpSp>
        <p:nvGrpSpPr>
          <p:cNvPr id="216" name="矩形 7"/>
          <p:cNvGrpSpPr/>
          <p:nvPr/>
        </p:nvGrpSpPr>
        <p:grpSpPr>
          <a:xfrm>
            <a:off x="7164286" y="70524"/>
            <a:ext cx="1847951" cy="707882"/>
            <a:chOff x="0" y="47378"/>
            <a:chExt cx="1847950" cy="707881"/>
          </a:xfrm>
        </p:grpSpPr>
        <p:sp>
          <p:nvSpPr>
            <p:cNvPr id="214" name="矩形"/>
            <p:cNvSpPr/>
            <p:nvPr/>
          </p:nvSpPr>
          <p:spPr>
            <a:xfrm>
              <a:off x="0" y="77283"/>
              <a:ext cx="1847950" cy="648078"/>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4000" b="1">
                  <a:solidFill>
                    <a:srgbClr val="0070C0"/>
                  </a:solidFill>
                  <a:latin typeface="微軟正黑體"/>
                  <a:ea typeface="微軟正黑體"/>
                  <a:cs typeface="微軟正黑體"/>
                  <a:sym typeface="微軟正黑體"/>
                </a:defRPr>
              </a:pPr>
              <a:endParaRPr/>
            </a:p>
          </p:txBody>
        </p:sp>
        <p:sp>
          <p:nvSpPr>
            <p:cNvPr id="215" name="追查1"/>
            <p:cNvSpPr txBox="1"/>
            <p:nvPr/>
          </p:nvSpPr>
          <p:spPr>
            <a:xfrm>
              <a:off x="0" y="47378"/>
              <a:ext cx="1847950" cy="70788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lgn="ctr">
                <a:defRPr sz="4000" b="1">
                  <a:solidFill>
                    <a:srgbClr val="0070C0"/>
                  </a:solidFill>
                  <a:latin typeface="微軟正黑體"/>
                  <a:ea typeface="微軟正黑體"/>
                  <a:cs typeface="微軟正黑體"/>
                  <a:sym typeface="微軟正黑體"/>
                </a:defRPr>
              </a:pPr>
              <a:r>
                <a:rPr dirty="0" smtClean="0"/>
                <a:t>追查</a:t>
              </a:r>
              <a:endParaRPr dirty="0"/>
            </a:p>
          </p:txBody>
        </p:sp>
      </p:grpSp>
      <p:sp>
        <p:nvSpPr>
          <p:cNvPr id="217" name="文字方塊 2"/>
          <p:cNvSpPr txBox="1"/>
          <p:nvPr/>
        </p:nvSpPr>
        <p:spPr>
          <a:xfrm>
            <a:off x="211463" y="1230062"/>
            <a:ext cx="8773784" cy="1938992"/>
          </a:xfrm>
          <a:prstGeom prst="rect">
            <a:avLst/>
          </a:prstGeom>
          <a:ln w="38100">
            <a:solidFill>
              <a:srgbClr val="0070C0"/>
            </a:solidFill>
          </a:ln>
          <a:extLst>
            <a:ext uri="{C572A759-6A51-4108-AA02-DFA0A04FC94B}">
              <ma14:wrappingTextBoxFlag xmlns="" xmlns:ma14="http://schemas.microsoft.com/office/mac/drawingml/2011/main" val="1"/>
            </a:ext>
          </a:extLst>
        </p:spPr>
        <p:txBody>
          <a:bodyPr lIns="45719" rIns="45719">
            <a:spAutoFit/>
          </a:bodyPr>
          <a:lstStyle/>
          <a:p>
            <a:pPr>
              <a:defRPr sz="2000" b="1">
                <a:solidFill>
                  <a:srgbClr val="E46C0A"/>
                </a:solidFill>
                <a:latin typeface="微軟正黑體"/>
                <a:ea typeface="微軟正黑體"/>
                <a:cs typeface="微軟正黑體"/>
                <a:sym typeface="微軟正黑體"/>
              </a:defRPr>
            </a:pPr>
            <a:r>
              <a:rPr lang="zh-TW" altLang="en-US" sz="2000" b="1" dirty="0">
                <a:solidFill>
                  <a:srgbClr val="E46C0A"/>
                </a:solidFill>
                <a:latin typeface="Microsoft JhengHei" charset="-120"/>
                <a:ea typeface="Microsoft JhengHei" charset="-120"/>
                <a:cs typeface="Microsoft JhengHei" charset="-120"/>
              </a:rPr>
              <a:t>雲南省</a:t>
            </a:r>
            <a:r>
              <a:rPr sz="2000" b="0" dirty="0" err="1" smtClean="0">
                <a:solidFill>
                  <a:srgbClr val="000000"/>
                </a:solidFill>
                <a:latin typeface="Microsoft JhengHei" charset="-120"/>
                <a:ea typeface="Microsoft JhengHei" charset="-120"/>
                <a:cs typeface="Microsoft JhengHei" charset="-120"/>
              </a:rPr>
              <a:t>許多官員因迫害法輪功被國際追查，包括</a:t>
            </a:r>
            <a:endParaRPr lang="en-US" sz="2000" b="0" dirty="0" smtClean="0">
              <a:solidFill>
                <a:srgbClr val="000000"/>
              </a:solidFill>
              <a:latin typeface="Microsoft JhengHei" charset="-120"/>
              <a:ea typeface="Microsoft JhengHei" charset="-120"/>
              <a:cs typeface="Microsoft JhengHei" charset="-120"/>
            </a:endParaRPr>
          </a:p>
          <a:p>
            <a:pPr>
              <a:defRPr sz="2000" b="1">
                <a:solidFill>
                  <a:srgbClr val="E46C0A"/>
                </a:solidFill>
                <a:latin typeface="微軟正黑體"/>
                <a:ea typeface="微軟正黑體"/>
                <a:cs typeface="微軟正黑體"/>
                <a:sym typeface="微軟正黑體"/>
              </a:defRPr>
            </a:pPr>
            <a:endParaRPr lang="en-US" sz="2000" dirty="0">
              <a:latin typeface="Microsoft JhengHei" charset="-120"/>
              <a:ea typeface="Microsoft JhengHei" charset="-120"/>
              <a:cs typeface="Microsoft JhengHei" charset="-120"/>
            </a:endParaRPr>
          </a:p>
          <a:p>
            <a:r>
              <a:rPr lang="zh-TW" altLang="zh-TW" sz="2000" dirty="0">
                <a:latin typeface="Microsoft JhengHei" charset="-120"/>
                <a:ea typeface="Microsoft JhengHei" charset="-120"/>
                <a:cs typeface="Microsoft JhengHei" charset="-120"/>
              </a:rPr>
              <a:t>原雲南省委書記：</a:t>
            </a:r>
            <a:r>
              <a:rPr lang="zh-TW" altLang="zh-TW" sz="2000" b="1" dirty="0">
                <a:latin typeface="Microsoft JhengHei" charset="-120"/>
                <a:ea typeface="Microsoft JhengHei" charset="-120"/>
                <a:cs typeface="Microsoft JhengHei" charset="-120"/>
              </a:rPr>
              <a:t>白恩培</a:t>
            </a:r>
          </a:p>
          <a:p>
            <a:r>
              <a:rPr lang="zh-TW" altLang="zh-TW" sz="2000" dirty="0">
                <a:latin typeface="Microsoft JhengHei" charset="-120"/>
                <a:ea typeface="Microsoft JhengHei" charset="-120"/>
                <a:cs typeface="Microsoft JhengHei" charset="-120"/>
              </a:rPr>
              <a:t>原雲南省委常委、昆明市政法委書記：</a:t>
            </a:r>
            <a:r>
              <a:rPr lang="zh-TW" altLang="zh-TW" sz="2000" b="1" dirty="0">
                <a:latin typeface="Microsoft JhengHei" charset="-120"/>
                <a:ea typeface="Microsoft JhengHei" charset="-120"/>
                <a:cs typeface="Microsoft JhengHei" charset="-120"/>
              </a:rPr>
              <a:t>杜敏</a:t>
            </a:r>
          </a:p>
          <a:p>
            <a:r>
              <a:rPr lang="zh-TW" altLang="zh-TW" sz="2000" dirty="0">
                <a:latin typeface="Microsoft JhengHei" charset="-120"/>
                <a:ea typeface="Microsoft JhengHei" charset="-120"/>
                <a:cs typeface="Microsoft JhengHei" charset="-120"/>
              </a:rPr>
              <a:t>歷任省委政法委書記：</a:t>
            </a:r>
            <a:r>
              <a:rPr lang="zh-TW" altLang="zh-TW" sz="2000" b="1" dirty="0">
                <a:latin typeface="Microsoft JhengHei" charset="-120"/>
                <a:ea typeface="Microsoft JhengHei" charset="-120"/>
                <a:cs typeface="Microsoft JhengHei" charset="-120"/>
              </a:rPr>
              <a:t>孟蘇鐵、李明朝、秦光榮</a:t>
            </a:r>
          </a:p>
          <a:p>
            <a:r>
              <a:rPr lang="zh-TW" altLang="zh-TW" sz="2000" dirty="0">
                <a:latin typeface="Microsoft JhengHei" charset="-120"/>
                <a:ea typeface="Microsoft JhengHei" charset="-120"/>
                <a:cs typeface="Microsoft JhengHei" charset="-120"/>
              </a:rPr>
              <a:t>歷任省委防範辦主任：</a:t>
            </a:r>
            <a:r>
              <a:rPr lang="zh-TW" altLang="zh-TW" sz="2000" b="1" dirty="0">
                <a:latin typeface="Microsoft JhengHei" charset="-120"/>
                <a:ea typeface="Microsoft JhengHei" charset="-120"/>
                <a:cs typeface="Microsoft JhengHei" charset="-120"/>
              </a:rPr>
              <a:t>先燕明、孫大虹、周發洪、顧伯平、趙金、王天璽</a:t>
            </a:r>
          </a:p>
        </p:txBody>
      </p:sp>
      <p:sp>
        <p:nvSpPr>
          <p:cNvPr id="218" name="矩形 6"/>
          <p:cNvSpPr/>
          <p:nvPr/>
        </p:nvSpPr>
        <p:spPr>
          <a:xfrm>
            <a:off x="211463" y="3605558"/>
            <a:ext cx="8774612" cy="830993"/>
          </a:xfrm>
          <a:prstGeom prst="rect">
            <a:avLst/>
          </a:prstGeom>
          <a:ln w="28575">
            <a:solidFill>
              <a:srgbClr val="0070C0"/>
            </a:solidFill>
          </a:ln>
          <a:extLst>
            <a:ext uri="{C572A759-6A51-4108-AA02-DFA0A04FC94B}">
              <ma14:wrappingTextBoxFlag xmlns="" xmlns:ma14="http://schemas.microsoft.com/office/mac/drawingml/2011/main" val="1"/>
            </a:ext>
          </a:extLst>
        </p:spPr>
        <p:txBody>
          <a:bodyPr lIns="45718" tIns="45718" rIns="45718" bIns="45718">
            <a:spAutoFit/>
          </a:bodyPr>
          <a:lstStyle/>
          <a:p>
            <a:pPr>
              <a:defRPr sz="2400">
                <a:latin typeface="微軟正黑體"/>
                <a:ea typeface="微軟正黑體"/>
                <a:cs typeface="微軟正黑體"/>
                <a:sym typeface="微軟正黑體"/>
              </a:defRPr>
            </a:pPr>
            <a:r>
              <a:rPr dirty="0" err="1" smtClean="0"/>
              <a:t>到目前為止</a:t>
            </a:r>
            <a:r>
              <a:rPr dirty="0" smtClean="0"/>
              <a:t>，</a:t>
            </a:r>
            <a:r>
              <a:rPr lang="zh-TW" altLang="en-US" b="1" dirty="0">
                <a:solidFill>
                  <a:srgbClr val="C00000"/>
                </a:solidFill>
              </a:rPr>
              <a:t>雲南</a:t>
            </a:r>
            <a:r>
              <a:rPr b="1" dirty="0" smtClean="0">
                <a:solidFill>
                  <a:srgbClr val="C00000"/>
                </a:solidFill>
              </a:rPr>
              <a:t>省</a:t>
            </a:r>
            <a:r>
              <a:rPr dirty="0" smtClean="0"/>
              <a:t>有</a:t>
            </a:r>
            <a:r>
              <a:rPr lang="en-US" b="1" dirty="0" smtClean="0">
                <a:solidFill>
                  <a:srgbClr val="C00000"/>
                </a:solidFill>
              </a:rPr>
              <a:t>1635</a:t>
            </a:r>
            <a:r>
              <a:rPr b="1" dirty="0" smtClean="0">
                <a:solidFill>
                  <a:srgbClr val="C00000"/>
                </a:solidFill>
              </a:rPr>
              <a:t>名</a:t>
            </a:r>
            <a:r>
              <a:rPr dirty="0" smtClean="0"/>
              <a:t>的公檢法司、教育界、媒體界等人員因迫害法輪功學員，被海外組織“追查國際”立案追查</a:t>
            </a:r>
            <a:endParaRPr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2" name="群組 7"/>
          <p:cNvGrpSpPr/>
          <p:nvPr/>
        </p:nvGrpSpPr>
        <p:grpSpPr>
          <a:xfrm>
            <a:off x="-4" y="-3"/>
            <a:ext cx="9130603" cy="1052743"/>
            <a:chOff x="-3" y="-2"/>
            <a:chExt cx="9130601" cy="1052740"/>
          </a:xfrm>
        </p:grpSpPr>
        <p:grpSp>
          <p:nvGrpSpPr>
            <p:cNvPr id="177" name="矩形 19"/>
            <p:cNvGrpSpPr/>
            <p:nvPr/>
          </p:nvGrpSpPr>
          <p:grpSpPr>
            <a:xfrm>
              <a:off x="-3" y="-2"/>
              <a:ext cx="9130601" cy="1052740"/>
              <a:chOff x="-1" y="-1"/>
              <a:chExt cx="9130599" cy="1052738"/>
            </a:xfrm>
          </p:grpSpPr>
          <p:sp>
            <p:nvSpPr>
              <p:cNvPr id="175" name="矩形"/>
              <p:cNvSpPr/>
              <p:nvPr/>
            </p:nvSpPr>
            <p:spPr>
              <a:xfrm>
                <a:off x="-1" y="-1"/>
                <a:ext cx="9130599" cy="1052738"/>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176" name="文字"/>
              <p:cNvSpPr txBox="1"/>
              <p:nvPr/>
            </p:nvSpPr>
            <p:spPr>
              <a:xfrm>
                <a:off x="-1" y="239347"/>
                <a:ext cx="9130599" cy="5740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defRPr sz="3200" b="1">
                    <a:solidFill>
                      <a:srgbClr val="FFFFFF"/>
                    </a:solidFill>
                    <a:latin typeface="微軟正黑體"/>
                    <a:ea typeface="微軟正黑體"/>
                    <a:cs typeface="微軟正黑體"/>
                    <a:sym typeface="微軟正黑體"/>
                  </a:defRPr>
                </a:lvl1pPr>
              </a:lstStyle>
              <a:p>
                <a:r>
                  <a:t> </a:t>
                </a:r>
              </a:p>
            </p:txBody>
          </p:sp>
        </p:grpSp>
        <p:grpSp>
          <p:nvGrpSpPr>
            <p:cNvPr id="181" name="矩形 21"/>
            <p:cNvGrpSpPr/>
            <p:nvPr/>
          </p:nvGrpSpPr>
          <p:grpSpPr>
            <a:xfrm>
              <a:off x="7563216" y="202330"/>
              <a:ext cx="1486347" cy="648075"/>
              <a:chOff x="0" y="39183"/>
              <a:chExt cx="1486346" cy="648074"/>
            </a:xfrm>
          </p:grpSpPr>
          <p:sp>
            <p:nvSpPr>
              <p:cNvPr id="179" name="矩形"/>
              <p:cNvSpPr/>
              <p:nvPr/>
            </p:nvSpPr>
            <p:spPr>
              <a:xfrm>
                <a:off x="0" y="39183"/>
                <a:ext cx="1486346"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3600" b="1">
                    <a:latin typeface="微軟正黑體"/>
                    <a:ea typeface="微軟正黑體"/>
                    <a:cs typeface="微軟正黑體"/>
                    <a:sym typeface="微軟正黑體"/>
                  </a:defRPr>
                </a:pPr>
                <a:endParaRPr/>
              </a:p>
            </p:txBody>
          </p:sp>
          <p:sp>
            <p:nvSpPr>
              <p:cNvPr id="180" name="惡報0"/>
              <p:cNvSpPr txBox="1"/>
              <p:nvPr/>
            </p:nvSpPr>
            <p:spPr>
              <a:xfrm>
                <a:off x="0" y="40056"/>
                <a:ext cx="1486346" cy="6463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3600" b="1">
                    <a:latin typeface="微軟正黑體"/>
                    <a:ea typeface="微軟正黑體"/>
                    <a:cs typeface="微軟正黑體"/>
                    <a:sym typeface="微軟正黑體"/>
                  </a:defRPr>
                </a:pPr>
                <a:r>
                  <a:rPr dirty="0" smtClean="0"/>
                  <a:t>惡報</a:t>
                </a:r>
                <a:r>
                  <a:rPr lang="zh-TW" altLang="en-US" dirty="0" smtClean="0"/>
                  <a:t> </a:t>
                </a:r>
                <a:endParaRPr dirty="0"/>
              </a:p>
            </p:txBody>
          </p:sp>
        </p:grpSp>
      </p:grpSp>
      <p:sp>
        <p:nvSpPr>
          <p:cNvPr id="17" name="矩形 4"/>
          <p:cNvSpPr/>
          <p:nvPr/>
        </p:nvSpPr>
        <p:spPr>
          <a:xfrm>
            <a:off x="39491" y="18601"/>
            <a:ext cx="3932487" cy="584775"/>
          </a:xfrm>
          <a:prstGeom prst="rect">
            <a:avLst/>
          </a:prstGeom>
        </p:spPr>
        <p:txBody>
          <a:bodyPr wrap="none">
            <a:spAutoFit/>
          </a:bodyPr>
          <a:lstStyle/>
          <a:p>
            <a:r>
              <a:rPr lang="en-US" altLang="zh-TW" sz="3200" b="1" dirty="0">
                <a:solidFill>
                  <a:schemeClr val="bg1"/>
                </a:solidFill>
                <a:latin typeface="微軟正黑體" panose="020B0604030504040204" pitchFamily="34" charset="-120"/>
                <a:ea typeface="微軟正黑體" panose="020B0604030504040204" pitchFamily="34" charset="-120"/>
              </a:rPr>
              <a:t>5</a:t>
            </a:r>
            <a:r>
              <a:rPr lang="en-US" altLang="zh-TW" sz="3200" b="1" dirty="0" smtClean="0">
                <a:solidFill>
                  <a:schemeClr val="bg1"/>
                </a:solidFill>
                <a:latin typeface="微軟正黑體" panose="020B0604030504040204" pitchFamily="34" charset="-120"/>
                <a:ea typeface="微軟正黑體" panose="020B0604030504040204" pitchFamily="34" charset="-120"/>
              </a:rPr>
              <a:t>-1.</a:t>
            </a:r>
            <a:r>
              <a:rPr lang="zh-TW" altLang="en-US" sz="3200" b="1" dirty="0" smtClean="0">
                <a:solidFill>
                  <a:schemeClr val="bg1"/>
                </a:solidFill>
                <a:latin typeface="微軟正黑體" panose="020B0604030504040204" pitchFamily="34" charset="-120"/>
                <a:ea typeface="微軟正黑體" panose="020B0604030504040204" pitchFamily="34" charset="-120"/>
              </a:rPr>
              <a:t> 雲南省高官惡報</a:t>
            </a:r>
            <a:endParaRPr lang="en-US" altLang="zh-TW" sz="3200" b="1" dirty="0" smtClean="0">
              <a:solidFill>
                <a:schemeClr val="bg1"/>
              </a:solidFill>
              <a:latin typeface="微軟正黑體" panose="020B0604030504040204" pitchFamily="34" charset="-120"/>
              <a:ea typeface="微軟正黑體" panose="020B0604030504040204" pitchFamily="34" charset="-120"/>
            </a:endParaRPr>
          </a:p>
        </p:txBody>
      </p:sp>
      <p:sp>
        <p:nvSpPr>
          <p:cNvPr id="3" name="矩形 2"/>
          <p:cNvSpPr/>
          <p:nvPr/>
        </p:nvSpPr>
        <p:spPr>
          <a:xfrm>
            <a:off x="39491" y="603376"/>
            <a:ext cx="7031869" cy="446276"/>
          </a:xfrm>
          <a:prstGeom prst="rect">
            <a:avLst/>
          </a:prstGeom>
        </p:spPr>
        <p:txBody>
          <a:bodyPr wrap="square">
            <a:spAutoFit/>
          </a:bodyPr>
          <a:lstStyle/>
          <a:p>
            <a:r>
              <a:rPr lang="zh-TW" altLang="en-US" sz="2300" b="1" dirty="0" smtClean="0">
                <a:solidFill>
                  <a:srgbClr val="FFFF00"/>
                </a:solidFill>
                <a:latin typeface="微軟正黑體" panose="020B0604030504040204" pitchFamily="34" charset="-120"/>
                <a:ea typeface="微軟正黑體" panose="020B0604030504040204" pitchFamily="34" charset="-120"/>
              </a:rPr>
              <a:t>原雲南省委書記白恩培，</a:t>
            </a:r>
            <a:r>
              <a:rPr lang="en-US" altLang="zh-TW" sz="2300" b="1" dirty="0" smtClean="0">
                <a:solidFill>
                  <a:srgbClr val="FFFF00"/>
                </a:solidFill>
                <a:latin typeface="微軟正黑體" panose="020B0604030504040204" pitchFamily="34" charset="-120"/>
                <a:ea typeface="微軟正黑體" panose="020B0604030504040204" pitchFamily="34" charset="-120"/>
              </a:rPr>
              <a:t>2016</a:t>
            </a:r>
            <a:r>
              <a:rPr lang="zh-TW" altLang="en-US" sz="2300" b="1" dirty="0" smtClean="0">
                <a:solidFill>
                  <a:srgbClr val="FFFF00"/>
                </a:solidFill>
                <a:latin typeface="微軟正黑體" panose="020B0604030504040204" pitchFamily="34" charset="-120"/>
                <a:ea typeface="微軟正黑體" panose="020B0604030504040204" pitchFamily="34" charset="-120"/>
              </a:rPr>
              <a:t>年被判死刑，緩期兩年</a:t>
            </a:r>
            <a:endParaRPr lang="zh-TW" altLang="en-US" sz="2300" b="1" dirty="0">
              <a:solidFill>
                <a:srgbClr val="FFFF00"/>
              </a:solidFill>
              <a:latin typeface="微軟正黑體" panose="020B0604030504040204" pitchFamily="34" charset="-120"/>
              <a:ea typeface="微軟正黑體" panose="020B0604030504040204" pitchFamily="34" charset="-120"/>
            </a:endParaRPr>
          </a:p>
        </p:txBody>
      </p:sp>
      <p:pic>
        <p:nvPicPr>
          <p:cNvPr id="22" name="Picture 21"/>
          <p:cNvPicPr>
            <a:picLocks noChangeAspect="1"/>
          </p:cNvPicPr>
          <p:nvPr/>
        </p:nvPicPr>
        <p:blipFill rotWithShape="1">
          <a:blip r:embed="rId3"/>
          <a:srcRect l="49518" t="13738" r="13724" b="44311"/>
          <a:stretch/>
        </p:blipFill>
        <p:spPr>
          <a:xfrm>
            <a:off x="192982" y="1392283"/>
            <a:ext cx="2717486" cy="2105485"/>
          </a:xfrm>
          <a:prstGeom prst="rect">
            <a:avLst/>
          </a:prstGeom>
        </p:spPr>
      </p:pic>
      <p:sp>
        <p:nvSpPr>
          <p:cNvPr id="23" name="Rectangle 22"/>
          <p:cNvSpPr/>
          <p:nvPr/>
        </p:nvSpPr>
        <p:spPr>
          <a:xfrm>
            <a:off x="2566869" y="6488668"/>
            <a:ext cx="6577131" cy="369332"/>
          </a:xfrm>
          <a:prstGeom prst="rect">
            <a:avLst/>
          </a:prstGeom>
        </p:spPr>
        <p:txBody>
          <a:bodyPr wrap="square">
            <a:spAutoFit/>
          </a:bodyPr>
          <a:lstStyle/>
          <a:p>
            <a:r>
              <a:rPr lang="zh-TW" altLang="en-US" dirty="0" smtClean="0">
                <a:latin typeface="微軟正黑體" panose="020B0604030504040204" pitchFamily="34" charset="-120"/>
                <a:ea typeface="微軟正黑體" panose="020B0604030504040204" pitchFamily="34" charset="-120"/>
                <a:cs typeface="Heiti TC Light"/>
              </a:rPr>
              <a:t>大紀元</a:t>
            </a:r>
            <a:r>
              <a:rPr lang="en-US" altLang="zh-TW" dirty="0" smtClean="0">
                <a:latin typeface="微軟正黑體" panose="020B0604030504040204" pitchFamily="34" charset="-120"/>
                <a:ea typeface="微軟正黑體" panose="020B0604030504040204" pitchFamily="34" charset="-120"/>
                <a:cs typeface="Heiti TC Light"/>
              </a:rPr>
              <a:t>2016/10/9</a:t>
            </a:r>
            <a:r>
              <a:rPr lang="zh-TW" altLang="en-US" dirty="0" smtClean="0">
                <a:latin typeface="微軟正黑體" panose="020B0604030504040204" pitchFamily="34" charset="-120"/>
                <a:ea typeface="微軟正黑體" panose="020B0604030504040204" pitchFamily="34" charset="-120"/>
                <a:cs typeface="Heiti TC Light"/>
              </a:rPr>
              <a:t>「雲南前書記白恩培被判死緩 </a:t>
            </a:r>
            <a:r>
              <a:rPr lang="zh-TW" altLang="en-US" dirty="0">
                <a:latin typeface="微軟正黑體" panose="020B0604030504040204" pitchFamily="34" charset="-120"/>
                <a:ea typeface="微軟正黑體" panose="020B0604030504040204" pitchFamily="34" charset="-120"/>
                <a:cs typeface="Heiti TC Light"/>
              </a:rPr>
              <a:t>受賄超</a:t>
            </a:r>
            <a:r>
              <a:rPr lang="en-US" altLang="zh-TW" dirty="0" smtClean="0">
                <a:latin typeface="微軟正黑體" panose="020B0604030504040204" pitchFamily="34" charset="-120"/>
                <a:ea typeface="微軟正黑體" panose="020B0604030504040204" pitchFamily="34" charset="-120"/>
                <a:cs typeface="Heiti TC Light"/>
              </a:rPr>
              <a:t>2.4</a:t>
            </a:r>
            <a:r>
              <a:rPr lang="zh-TW" altLang="en-US" dirty="0" smtClean="0">
                <a:latin typeface="微軟正黑體" panose="020B0604030504040204" pitchFamily="34" charset="-120"/>
                <a:ea typeface="微軟正黑體" panose="020B0604030504040204" pitchFamily="34" charset="-120"/>
                <a:cs typeface="Heiti TC Light"/>
              </a:rPr>
              <a:t>億」</a:t>
            </a:r>
            <a:endParaRPr lang="en-US" dirty="0">
              <a:latin typeface="微軟正黑體" panose="020B0604030504040204" pitchFamily="34" charset="-120"/>
              <a:ea typeface="微軟正黑體" panose="020B0604030504040204" pitchFamily="34" charset="-120"/>
              <a:cs typeface="Heiti TC Light"/>
            </a:endParaRPr>
          </a:p>
        </p:txBody>
      </p:sp>
      <p:sp>
        <p:nvSpPr>
          <p:cNvPr id="2" name="矩形 1"/>
          <p:cNvSpPr/>
          <p:nvPr/>
        </p:nvSpPr>
        <p:spPr>
          <a:xfrm>
            <a:off x="3045326" y="1177420"/>
            <a:ext cx="6021659" cy="3416320"/>
          </a:xfrm>
          <a:prstGeom prst="rect">
            <a:avLst/>
          </a:prstGeom>
          <a:ln>
            <a:solidFill>
              <a:schemeClr val="tx1"/>
            </a:solidFill>
          </a:ln>
        </p:spPr>
        <p:txBody>
          <a:bodyPr wrap="square">
            <a:spAutoFit/>
          </a:bodyPr>
          <a:lstStyle/>
          <a:p>
            <a:r>
              <a:rPr lang="en-US" altLang="zh-TW" dirty="0">
                <a:latin typeface="微軟正黑體" panose="020B0604030504040204" pitchFamily="34" charset="-120"/>
                <a:ea typeface="微軟正黑體" panose="020B0604030504040204" pitchFamily="34" charset="-120"/>
                <a:cs typeface="Heiti TC Light"/>
              </a:rPr>
              <a:t>2001</a:t>
            </a:r>
            <a:r>
              <a:rPr lang="zh-TW" altLang="en-US" dirty="0">
                <a:latin typeface="微軟正黑體" panose="020B0604030504040204" pitchFamily="34" charset="-120"/>
                <a:ea typeface="微軟正黑體" panose="020B0604030504040204" pitchFamily="34" charset="-120"/>
                <a:cs typeface="Heiti TC Light"/>
              </a:rPr>
              <a:t>年</a:t>
            </a:r>
            <a:r>
              <a:rPr lang="en-US" altLang="zh-TW" dirty="0">
                <a:latin typeface="微軟正黑體" panose="020B0604030504040204" pitchFamily="34" charset="-120"/>
                <a:ea typeface="微軟正黑體" panose="020B0604030504040204" pitchFamily="34" charset="-120"/>
                <a:cs typeface="Heiti TC Light"/>
              </a:rPr>
              <a:t>10</a:t>
            </a:r>
            <a:r>
              <a:rPr lang="zh-TW" altLang="en-US" dirty="0">
                <a:latin typeface="微軟正黑體" panose="020B0604030504040204" pitchFamily="34" charset="-120"/>
                <a:ea typeface="微軟正黑體" panose="020B0604030504040204" pitchFamily="34" charset="-120"/>
                <a:cs typeface="Heiti TC Light"/>
              </a:rPr>
              <a:t>月至</a:t>
            </a:r>
            <a:r>
              <a:rPr lang="en-US" altLang="zh-TW" dirty="0">
                <a:latin typeface="微軟正黑體" panose="020B0604030504040204" pitchFamily="34" charset="-120"/>
                <a:ea typeface="微軟正黑體" panose="020B0604030504040204" pitchFamily="34" charset="-120"/>
                <a:cs typeface="Heiti TC Light"/>
              </a:rPr>
              <a:t>2011</a:t>
            </a:r>
            <a:r>
              <a:rPr lang="zh-TW" altLang="en-US" dirty="0">
                <a:latin typeface="微軟正黑體" panose="020B0604030504040204" pitchFamily="34" charset="-120"/>
                <a:ea typeface="微軟正黑體" panose="020B0604030504040204" pitchFamily="34" charset="-120"/>
                <a:cs typeface="Heiti TC Light"/>
              </a:rPr>
              <a:t>年8月任雲南省中共黨委書記。</a:t>
            </a:r>
            <a:endParaRPr lang="en-US" altLang="zh-TW" dirty="0">
              <a:latin typeface="微軟正黑體" panose="020B0604030504040204" pitchFamily="34" charset="-120"/>
              <a:ea typeface="微軟正黑體" panose="020B0604030504040204" pitchFamily="34" charset="-120"/>
              <a:cs typeface="Heiti TC Light"/>
            </a:endParaRPr>
          </a:p>
          <a:p>
            <a:endParaRPr lang="en-US" altLang="zh-TW" dirty="0">
              <a:latin typeface="微軟正黑體" panose="020B0604030504040204" pitchFamily="34" charset="-120"/>
              <a:ea typeface="微軟正黑體" panose="020B0604030504040204" pitchFamily="34" charset="-120"/>
              <a:cs typeface="Heiti TC Light"/>
            </a:endParaRPr>
          </a:p>
          <a:p>
            <a:r>
              <a:rPr lang="zh-TW" altLang="en-US" dirty="0">
                <a:latin typeface="微軟正黑體" panose="020B0604030504040204" pitchFamily="34" charset="-120"/>
                <a:ea typeface="微軟正黑體" panose="020B0604030504040204" pitchFamily="34" charset="-120"/>
                <a:cs typeface="Heiti TC Light"/>
              </a:rPr>
              <a:t>2</a:t>
            </a:r>
            <a:r>
              <a:rPr lang="en-US" altLang="zh-TW" dirty="0">
                <a:latin typeface="微軟正黑體" panose="020B0604030504040204" pitchFamily="34" charset="-120"/>
                <a:ea typeface="微軟正黑體" panose="020B0604030504040204" pitchFamily="34" charset="-120"/>
                <a:cs typeface="Heiti TC Light"/>
              </a:rPr>
              <a:t>011</a:t>
            </a:r>
            <a:r>
              <a:rPr lang="zh-TW" altLang="en-US" dirty="0">
                <a:latin typeface="微軟正黑體" panose="020B0604030504040204" pitchFamily="34" charset="-120"/>
                <a:ea typeface="微軟正黑體" panose="020B0604030504040204" pitchFamily="34" charset="-120"/>
                <a:cs typeface="Heiti TC Light"/>
              </a:rPr>
              <a:t>年9月，任中共人大環境與資源保護委員會副主任委員（正部級）</a:t>
            </a:r>
            <a:endParaRPr lang="en-US" altLang="zh-TW" dirty="0">
              <a:latin typeface="微軟正黑體" panose="020B0604030504040204" pitchFamily="34" charset="-120"/>
              <a:ea typeface="微軟正黑體" panose="020B0604030504040204" pitchFamily="34" charset="-120"/>
              <a:cs typeface="Heiti TC Light"/>
            </a:endParaRPr>
          </a:p>
          <a:p>
            <a:endParaRPr lang="en-US" altLang="zh-TW" dirty="0">
              <a:latin typeface="微軟正黑體" panose="020B0604030504040204" pitchFamily="34" charset="-120"/>
              <a:ea typeface="微軟正黑體" panose="020B0604030504040204" pitchFamily="34" charset="-120"/>
              <a:cs typeface="Heiti TC Light"/>
            </a:endParaRPr>
          </a:p>
          <a:p>
            <a:r>
              <a:rPr lang="en-US" altLang="zh-TW" dirty="0">
                <a:latin typeface="微軟正黑體" panose="020B0604030504040204" pitchFamily="34" charset="-120"/>
                <a:ea typeface="微軟正黑體" panose="020B0604030504040204" pitchFamily="34" charset="-120"/>
                <a:cs typeface="Heiti TC Light"/>
              </a:rPr>
              <a:t>2014</a:t>
            </a:r>
            <a:r>
              <a:rPr lang="zh-TW" altLang="en-US" dirty="0">
                <a:latin typeface="微軟正黑體" panose="020B0604030504040204" pitchFamily="34" charset="-120"/>
                <a:ea typeface="微軟正黑體" panose="020B0604030504040204" pitchFamily="34" charset="-120"/>
                <a:cs typeface="Heiti TC Light"/>
              </a:rPr>
              <a:t>年8月</a:t>
            </a:r>
            <a:r>
              <a:rPr lang="en-US" altLang="zh-TW" dirty="0">
                <a:latin typeface="微軟正黑體" panose="020B0604030504040204" pitchFamily="34" charset="-120"/>
                <a:ea typeface="微軟正黑體" panose="020B0604030504040204" pitchFamily="34" charset="-120"/>
                <a:cs typeface="Heiti TC Light"/>
              </a:rPr>
              <a:t>29</a:t>
            </a:r>
            <a:r>
              <a:rPr lang="zh-TW" altLang="en-US" dirty="0">
                <a:latin typeface="微軟正黑體" panose="020B0604030504040204" pitchFamily="34" charset="-120"/>
                <a:ea typeface="微軟正黑體" panose="020B0604030504040204" pitchFamily="34" charset="-120"/>
                <a:cs typeface="Heiti TC Light"/>
              </a:rPr>
              <a:t>日，落馬被查</a:t>
            </a:r>
            <a:endParaRPr lang="en-US" altLang="zh-TW" dirty="0">
              <a:latin typeface="微軟正黑體" panose="020B0604030504040204" pitchFamily="34" charset="-120"/>
              <a:ea typeface="微軟正黑體" panose="020B0604030504040204" pitchFamily="34" charset="-120"/>
              <a:cs typeface="Heiti TC Light"/>
            </a:endParaRPr>
          </a:p>
          <a:p>
            <a:endParaRPr lang="en-US" altLang="zh-TW" dirty="0">
              <a:latin typeface="微軟正黑體" panose="020B0604030504040204" pitchFamily="34" charset="-120"/>
              <a:ea typeface="微軟正黑體" panose="020B0604030504040204" pitchFamily="34" charset="-120"/>
              <a:cs typeface="Heiti TC Light"/>
            </a:endParaRPr>
          </a:p>
          <a:p>
            <a:r>
              <a:rPr lang="en-US" altLang="zh-TW" dirty="0">
                <a:latin typeface="微軟正黑體" panose="020B0604030504040204" pitchFamily="34" charset="-120"/>
                <a:ea typeface="微軟正黑體" panose="020B0604030504040204" pitchFamily="34" charset="-120"/>
                <a:cs typeface="Heiti TC Light"/>
              </a:rPr>
              <a:t>2015</a:t>
            </a:r>
            <a:r>
              <a:rPr lang="zh-TW" altLang="en-US" dirty="0">
                <a:latin typeface="微軟正黑體" panose="020B0604030504040204" pitchFamily="34" charset="-120"/>
                <a:ea typeface="微軟正黑體" panose="020B0604030504040204" pitchFamily="34" charset="-120"/>
                <a:cs typeface="Heiti TC Light"/>
              </a:rPr>
              <a:t>年1月</a:t>
            </a:r>
            <a:r>
              <a:rPr lang="en-US" altLang="zh-TW" dirty="0">
                <a:latin typeface="微軟正黑體" panose="020B0604030504040204" pitchFamily="34" charset="-120"/>
                <a:ea typeface="微軟正黑體" panose="020B0604030504040204" pitchFamily="34" charset="-120"/>
                <a:cs typeface="Heiti TC Light"/>
              </a:rPr>
              <a:t>13</a:t>
            </a:r>
            <a:r>
              <a:rPr lang="zh-TW" altLang="en-US" dirty="0">
                <a:latin typeface="微軟正黑體" panose="020B0604030504040204" pitchFamily="34" charset="-120"/>
                <a:ea typeface="微軟正黑體" panose="020B0604030504040204" pitchFamily="34" charset="-120"/>
                <a:cs typeface="Heiti TC Light"/>
              </a:rPr>
              <a:t>日，涉嫌受賄罪被立案偵查並採取強制措施。</a:t>
            </a:r>
            <a:endParaRPr lang="en-US" altLang="zh-TW" dirty="0">
              <a:latin typeface="微軟正黑體" panose="020B0604030504040204" pitchFamily="34" charset="-120"/>
              <a:ea typeface="微軟正黑體" panose="020B0604030504040204" pitchFamily="34" charset="-120"/>
              <a:cs typeface="Heiti TC Light"/>
            </a:endParaRPr>
          </a:p>
          <a:p>
            <a:endParaRPr lang="en-US" altLang="zh-TW" dirty="0">
              <a:latin typeface="微軟正黑體" panose="020B0604030504040204" pitchFamily="34" charset="-120"/>
              <a:ea typeface="微軟正黑體" panose="020B0604030504040204" pitchFamily="34" charset="-120"/>
              <a:cs typeface="Heiti TC Light"/>
            </a:endParaRPr>
          </a:p>
          <a:p>
            <a:r>
              <a:rPr lang="zh-TW" altLang="en-US" dirty="0">
                <a:latin typeface="微軟正黑體" panose="020B0604030504040204" pitchFamily="34" charset="-120"/>
                <a:ea typeface="微軟正黑體" panose="020B0604030504040204" pitchFamily="34" charset="-120"/>
                <a:cs typeface="Heiti TC Light"/>
              </a:rPr>
              <a:t>2</a:t>
            </a:r>
            <a:r>
              <a:rPr lang="en-US" altLang="zh-TW" dirty="0">
                <a:latin typeface="微軟正黑體" panose="020B0604030504040204" pitchFamily="34" charset="-120"/>
                <a:ea typeface="微軟正黑體" panose="020B0604030504040204" pitchFamily="34" charset="-120"/>
                <a:cs typeface="Heiti TC Light"/>
              </a:rPr>
              <a:t>016/</a:t>
            </a:r>
            <a:r>
              <a:rPr lang="zh-TW" altLang="en-US" dirty="0">
                <a:latin typeface="微軟正黑體" panose="020B0604030504040204" pitchFamily="34" charset="-120"/>
                <a:ea typeface="微軟正黑體" panose="020B0604030504040204" pitchFamily="34" charset="-120"/>
                <a:cs typeface="Heiti TC Light"/>
              </a:rPr>
              <a:t>1</a:t>
            </a:r>
            <a:r>
              <a:rPr lang="zh-TW" altLang="zh-TW" dirty="0">
                <a:latin typeface="微軟正黑體" panose="020B0604030504040204" pitchFamily="34" charset="-120"/>
                <a:ea typeface="微軟正黑體" panose="020B0604030504040204" pitchFamily="34" charset="-120"/>
                <a:cs typeface="Heiti TC Light"/>
              </a:rPr>
              <a:t>0</a:t>
            </a:r>
            <a:r>
              <a:rPr lang="en-US" altLang="zh-TW" dirty="0">
                <a:latin typeface="微軟正黑體" panose="020B0604030504040204" pitchFamily="34" charset="-120"/>
                <a:ea typeface="微軟正黑體" panose="020B0604030504040204" pitchFamily="34" charset="-120"/>
                <a:cs typeface="Heiti TC Light"/>
              </a:rPr>
              <a:t>/</a:t>
            </a:r>
            <a:r>
              <a:rPr lang="zh-TW" altLang="en-US" dirty="0">
                <a:latin typeface="微軟正黑體" panose="020B0604030504040204" pitchFamily="34" charset="-120"/>
                <a:ea typeface="微軟正黑體" panose="020B0604030504040204" pitchFamily="34" charset="-120"/>
                <a:cs typeface="Heiti TC Light"/>
              </a:rPr>
              <a:t>9</a:t>
            </a:r>
            <a:r>
              <a:rPr lang="en-US" altLang="zh-TW" dirty="0">
                <a:latin typeface="微軟正黑體" panose="020B0604030504040204" pitchFamily="34" charset="-120"/>
                <a:ea typeface="微軟正黑體" panose="020B0604030504040204" pitchFamily="34" charset="-120"/>
                <a:cs typeface="Heiti TC Light"/>
              </a:rPr>
              <a:t> </a:t>
            </a:r>
            <a:r>
              <a:rPr lang="zh-TW" altLang="en-US" dirty="0">
                <a:latin typeface="微軟正黑體" panose="020B0604030504040204" pitchFamily="34" charset="-120"/>
                <a:ea typeface="微軟正黑體" panose="020B0604030504040204" pitchFamily="34" charset="-120"/>
                <a:cs typeface="Heiti TC Light"/>
              </a:rPr>
              <a:t>白恩培因受賄超</a:t>
            </a:r>
            <a:r>
              <a:rPr lang="en-US" altLang="zh-TW" dirty="0">
                <a:latin typeface="微軟正黑體" panose="020B0604030504040204" pitchFamily="34" charset="-120"/>
                <a:ea typeface="微軟正黑體" panose="020B0604030504040204" pitchFamily="34" charset="-120"/>
                <a:cs typeface="Heiti TC Light"/>
              </a:rPr>
              <a:t>2.4</a:t>
            </a:r>
            <a:r>
              <a:rPr lang="zh-TW" altLang="en-US" dirty="0">
                <a:latin typeface="微軟正黑體" panose="020B0604030504040204" pitchFamily="34" charset="-120"/>
                <a:ea typeface="微軟正黑體" panose="020B0604030504040204" pitchFamily="34" charset="-120"/>
                <a:cs typeface="Heiti TC Light"/>
              </a:rPr>
              <a:t>億、巨額財產來源不明</a:t>
            </a:r>
            <a:r>
              <a:rPr lang="zh-TW" altLang="en-US" dirty="0" smtClean="0">
                <a:latin typeface="微軟正黑體" panose="020B0604030504040204" pitchFamily="34" charset="-120"/>
                <a:ea typeface="微軟正黑體" panose="020B0604030504040204" pitchFamily="34" charset="-120"/>
                <a:cs typeface="Heiti TC Light"/>
              </a:rPr>
              <a:t>，</a:t>
            </a:r>
            <a:endParaRPr lang="en-US" altLang="zh-TW" dirty="0" smtClean="0">
              <a:latin typeface="微軟正黑體" panose="020B0604030504040204" pitchFamily="34" charset="-120"/>
              <a:ea typeface="微軟正黑體" panose="020B0604030504040204" pitchFamily="34" charset="-120"/>
              <a:cs typeface="Heiti TC Light"/>
            </a:endParaRPr>
          </a:p>
          <a:p>
            <a:r>
              <a:rPr lang="zh-TW" altLang="en-US" b="1" u="sng" dirty="0" smtClean="0">
                <a:solidFill>
                  <a:srgbClr val="FF0000"/>
                </a:solidFill>
                <a:latin typeface="微軟正黑體" panose="020B0604030504040204" pitchFamily="34" charset="-120"/>
                <a:ea typeface="微軟正黑體" panose="020B0604030504040204" pitchFamily="34" charset="-120"/>
                <a:cs typeface="Heiti TC Light"/>
              </a:rPr>
              <a:t>一</a:t>
            </a:r>
            <a:r>
              <a:rPr lang="zh-TW" altLang="en-US" b="1" u="sng" dirty="0">
                <a:solidFill>
                  <a:srgbClr val="FF0000"/>
                </a:solidFill>
                <a:latin typeface="微軟正黑體" panose="020B0604030504040204" pitchFamily="34" charset="-120"/>
                <a:ea typeface="微軟正黑體" panose="020B0604030504040204" pitchFamily="34" charset="-120"/>
                <a:cs typeface="Heiti TC Light"/>
              </a:rPr>
              <a:t>審被判死刑</a:t>
            </a:r>
            <a:r>
              <a:rPr lang="zh-TW" altLang="en-US" dirty="0">
                <a:latin typeface="微軟正黑體" panose="020B0604030504040204" pitchFamily="34" charset="-120"/>
                <a:ea typeface="微軟正黑體" panose="020B0604030504040204" pitchFamily="34" charset="-120"/>
                <a:cs typeface="Heiti TC Light"/>
              </a:rPr>
              <a:t>，緩期兩年執行。</a:t>
            </a:r>
            <a:endParaRPr lang="en-US" altLang="zh-TW" dirty="0">
              <a:latin typeface="微軟正黑體" panose="020B0604030504040204" pitchFamily="34" charset="-120"/>
              <a:ea typeface="微軟正黑體" panose="020B0604030504040204" pitchFamily="34" charset="-120"/>
              <a:cs typeface="Heiti TC Light"/>
            </a:endParaRPr>
          </a:p>
        </p:txBody>
      </p:sp>
      <p:sp>
        <p:nvSpPr>
          <p:cNvPr id="4" name="矩形 3"/>
          <p:cNvSpPr/>
          <p:nvPr/>
        </p:nvSpPr>
        <p:spPr>
          <a:xfrm>
            <a:off x="284192" y="4888352"/>
            <a:ext cx="8765371" cy="707886"/>
          </a:xfrm>
          <a:prstGeom prst="rect">
            <a:avLst/>
          </a:prstGeom>
          <a:ln>
            <a:solidFill>
              <a:schemeClr val="tx1"/>
            </a:solidFill>
          </a:ln>
        </p:spPr>
        <p:txBody>
          <a:bodyPr wrap="square">
            <a:spAutoFit/>
          </a:bodyPr>
          <a:lstStyle/>
          <a:p>
            <a:r>
              <a:rPr lang="zh-TW" altLang="en-US" sz="2000" dirty="0">
                <a:latin typeface="微軟正黑體" panose="020B0604030504040204" pitchFamily="34" charset="-120"/>
                <a:ea typeface="微軟正黑體" panose="020B0604030504040204" pitchFamily="34" charset="-120"/>
                <a:cs typeface="Heiti TC Light"/>
              </a:rPr>
              <a:t>白恩培任青海、雲南省委書記時，</a:t>
            </a:r>
            <a:r>
              <a:rPr lang="zh-TW" altLang="en-US" sz="2000" b="1" dirty="0">
                <a:solidFill>
                  <a:srgbClr val="FF0000"/>
                </a:solidFill>
                <a:latin typeface="微軟正黑體" panose="020B0604030504040204" pitchFamily="34" charset="-120"/>
                <a:ea typeface="微軟正黑體" panose="020B0604030504040204" pitchFamily="34" charset="-120"/>
                <a:cs typeface="Heiti TC Light"/>
              </a:rPr>
              <a:t>積極迫害法輪功</a:t>
            </a:r>
            <a:r>
              <a:rPr lang="zh-TW" altLang="en-US" sz="2000" dirty="0">
                <a:latin typeface="微軟正黑體" panose="020B0604030504040204" pitchFamily="34" charset="-120"/>
                <a:ea typeface="微軟正黑體" panose="020B0604030504040204" pitchFamily="34" charset="-120"/>
                <a:cs typeface="Heiti TC Light"/>
              </a:rPr>
              <a:t>，</a:t>
            </a:r>
            <a:endParaRPr lang="en-US" altLang="zh-TW" sz="2000" dirty="0">
              <a:latin typeface="微軟正黑體" panose="020B0604030504040204" pitchFamily="34" charset="-120"/>
              <a:ea typeface="微軟正黑體" panose="020B0604030504040204" pitchFamily="34" charset="-120"/>
              <a:cs typeface="Heiti TC Light"/>
            </a:endParaRPr>
          </a:p>
          <a:p>
            <a:r>
              <a:rPr lang="zh-TW" altLang="en-US" sz="2000" dirty="0">
                <a:latin typeface="微軟正黑體" panose="020B0604030504040204" pitchFamily="34" charset="-120"/>
                <a:ea typeface="微軟正黑體" panose="020B0604030504040204" pitchFamily="34" charset="-120"/>
                <a:cs typeface="Heiti TC Light"/>
              </a:rPr>
              <a:t>雲南省法輪功“轉化基地”就在其任期內成立。</a:t>
            </a:r>
          </a:p>
        </p:txBody>
      </p:sp>
    </p:spTree>
    <p:extLst>
      <p:ext uri="{BB962C8B-B14F-4D97-AF65-F5344CB8AC3E}">
        <p14:creationId xmlns:p14="http://schemas.microsoft.com/office/powerpoint/2010/main" val="40252135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矩形"/>
          <p:cNvSpPr/>
          <p:nvPr/>
        </p:nvSpPr>
        <p:spPr>
          <a:xfrm>
            <a:off x="0" y="-18539"/>
            <a:ext cx="9130602" cy="1052740"/>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grpSp>
        <p:nvGrpSpPr>
          <p:cNvPr id="190" name="矩形 8"/>
          <p:cNvGrpSpPr/>
          <p:nvPr/>
        </p:nvGrpSpPr>
        <p:grpSpPr>
          <a:xfrm>
            <a:off x="7563216" y="202330"/>
            <a:ext cx="1486347" cy="648075"/>
            <a:chOff x="0" y="39183"/>
            <a:chExt cx="1486346" cy="648074"/>
          </a:xfrm>
        </p:grpSpPr>
        <p:sp>
          <p:nvSpPr>
            <p:cNvPr id="188" name="矩形"/>
            <p:cNvSpPr/>
            <p:nvPr/>
          </p:nvSpPr>
          <p:spPr>
            <a:xfrm>
              <a:off x="0" y="39183"/>
              <a:ext cx="1486346"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3600" b="1">
                  <a:latin typeface="微軟正黑體"/>
                  <a:ea typeface="微軟正黑體"/>
                  <a:cs typeface="微軟正黑體"/>
                  <a:sym typeface="微軟正黑體"/>
                </a:defRPr>
              </a:pPr>
              <a:endParaRPr/>
            </a:p>
          </p:txBody>
        </p:sp>
        <p:sp>
          <p:nvSpPr>
            <p:cNvPr id="189" name="惡報0"/>
            <p:cNvSpPr txBox="1"/>
            <p:nvPr/>
          </p:nvSpPr>
          <p:spPr>
            <a:xfrm>
              <a:off x="0" y="40056"/>
              <a:ext cx="1486346" cy="6463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3600" b="1">
                  <a:latin typeface="微軟正黑體"/>
                  <a:ea typeface="微軟正黑體"/>
                  <a:cs typeface="微軟正黑體"/>
                  <a:sym typeface="微軟正黑體"/>
                </a:defRPr>
              </a:pPr>
              <a:r>
                <a:rPr dirty="0" err="1" smtClean="0"/>
                <a:t>惡報</a:t>
              </a:r>
              <a:endParaRPr dirty="0"/>
            </a:p>
          </p:txBody>
        </p:sp>
      </p:grpSp>
      <p:sp>
        <p:nvSpPr>
          <p:cNvPr id="9" name="矩形 4"/>
          <p:cNvSpPr/>
          <p:nvPr/>
        </p:nvSpPr>
        <p:spPr>
          <a:xfrm>
            <a:off x="39491" y="18601"/>
            <a:ext cx="3932487" cy="584775"/>
          </a:xfrm>
          <a:prstGeom prst="rect">
            <a:avLst/>
          </a:prstGeom>
        </p:spPr>
        <p:txBody>
          <a:bodyPr wrap="none">
            <a:spAutoFit/>
          </a:bodyPr>
          <a:lstStyle/>
          <a:p>
            <a:r>
              <a:rPr lang="en-US" altLang="zh-TW" sz="3200" b="1" dirty="0" smtClean="0">
                <a:solidFill>
                  <a:schemeClr val="bg1"/>
                </a:solidFill>
                <a:latin typeface="微軟正黑體" panose="020B0604030504040204" pitchFamily="34" charset="-120"/>
                <a:ea typeface="微軟正黑體" panose="020B0604030504040204" pitchFamily="34" charset="-120"/>
              </a:rPr>
              <a:t>5-2.</a:t>
            </a:r>
            <a:r>
              <a:rPr lang="zh-TW" altLang="en-US" sz="3200" b="1" dirty="0" smtClean="0">
                <a:solidFill>
                  <a:schemeClr val="bg1"/>
                </a:solidFill>
                <a:latin typeface="微軟正黑體" panose="020B0604030504040204" pitchFamily="34" charset="-120"/>
                <a:ea typeface="微軟正黑體" panose="020B0604030504040204" pitchFamily="34" charset="-120"/>
              </a:rPr>
              <a:t> 雲南省高官惡報</a:t>
            </a:r>
            <a:endParaRPr lang="en-US" altLang="zh-TW" sz="3200" b="1" dirty="0" smtClean="0">
              <a:solidFill>
                <a:schemeClr val="bg1"/>
              </a:solidFill>
              <a:latin typeface="微軟正黑體" panose="020B0604030504040204" pitchFamily="34" charset="-120"/>
              <a:ea typeface="微軟正黑體" panose="020B0604030504040204" pitchFamily="34" charset="-120"/>
            </a:endParaRPr>
          </a:p>
        </p:txBody>
      </p:sp>
      <p:sp>
        <p:nvSpPr>
          <p:cNvPr id="2" name="矩形 1"/>
          <p:cNvSpPr/>
          <p:nvPr/>
        </p:nvSpPr>
        <p:spPr>
          <a:xfrm>
            <a:off x="55745" y="507831"/>
            <a:ext cx="7285549" cy="461665"/>
          </a:xfrm>
          <a:prstGeom prst="rect">
            <a:avLst/>
          </a:prstGeom>
        </p:spPr>
        <p:txBody>
          <a:bodyPr wrap="square">
            <a:spAutoFit/>
          </a:bodyPr>
          <a:lstStyle/>
          <a:p>
            <a:r>
              <a:rPr lang="zh-TW" altLang="en-US" sz="2400" b="1" dirty="0" smtClean="0">
                <a:solidFill>
                  <a:srgbClr val="FFFF00"/>
                </a:solidFill>
                <a:latin typeface="微軟正黑體" panose="020B0604030504040204" pitchFamily="34" charset="-120"/>
                <a:ea typeface="微軟正黑體" panose="020B0604030504040204" pitchFamily="34" charset="-120"/>
                <a:cs typeface="Heiti TC Light"/>
              </a:rPr>
              <a:t>原雲南省委副書記</a:t>
            </a:r>
            <a:r>
              <a:rPr lang="zh-TW" altLang="en-US" sz="2400" b="1" dirty="0">
                <a:solidFill>
                  <a:srgbClr val="FFFF00"/>
                </a:solidFill>
                <a:latin typeface="微軟正黑體" panose="020B0604030504040204" pitchFamily="34" charset="-120"/>
                <a:ea typeface="微軟正黑體" panose="020B0604030504040204" pitchFamily="34" charset="-120"/>
                <a:cs typeface="Heiti TC Light"/>
              </a:rPr>
              <a:t>，</a:t>
            </a:r>
            <a:r>
              <a:rPr lang="zh-TW" altLang="en-US" sz="2400" b="1" dirty="0" smtClean="0">
                <a:solidFill>
                  <a:srgbClr val="FFFF00"/>
                </a:solidFill>
                <a:latin typeface="微軟正黑體" panose="020B0604030504040204" pitchFamily="34" charset="-120"/>
                <a:ea typeface="微軟正黑體" panose="020B0604030504040204" pitchFamily="34" charset="-120"/>
                <a:cs typeface="Heiti TC Light"/>
              </a:rPr>
              <a:t>仇和，</a:t>
            </a:r>
            <a:r>
              <a:rPr lang="zh-TW" altLang="en-US" sz="2400" b="1" dirty="0" smtClean="0">
                <a:solidFill>
                  <a:srgbClr val="FFFF00"/>
                </a:solidFill>
                <a:latin typeface="微軟正黑體" panose="020B0604030504040204" pitchFamily="34" charset="-120"/>
                <a:ea typeface="微軟正黑體" panose="020B0604030504040204" pitchFamily="34" charset="-120"/>
              </a:rPr>
              <a:t>有期徒刑</a:t>
            </a:r>
            <a:r>
              <a:rPr lang="en-US" altLang="zh-TW" sz="2400" b="1" dirty="0" smtClean="0">
                <a:solidFill>
                  <a:srgbClr val="FFFF00"/>
                </a:solidFill>
                <a:latin typeface="微軟正黑體" panose="020B0604030504040204" pitchFamily="34" charset="-120"/>
                <a:ea typeface="微軟正黑體" panose="020B0604030504040204" pitchFamily="34" charset="-120"/>
              </a:rPr>
              <a:t>14</a:t>
            </a:r>
            <a:r>
              <a:rPr lang="zh-TW" altLang="en-US" sz="2400" b="1" dirty="0" smtClean="0">
                <a:solidFill>
                  <a:srgbClr val="FFFF00"/>
                </a:solidFill>
                <a:latin typeface="微軟正黑體" panose="020B0604030504040204" pitchFamily="34" charset="-120"/>
                <a:ea typeface="微軟正黑體" panose="020B0604030504040204" pitchFamily="34" charset="-120"/>
              </a:rPr>
              <a:t>年半。</a:t>
            </a:r>
            <a:endParaRPr lang="en-US" altLang="zh-TW" sz="2400" b="1" dirty="0" smtClean="0">
              <a:solidFill>
                <a:srgbClr val="FFFF00"/>
              </a:solidFill>
              <a:latin typeface="微軟正黑體" panose="020B0604030504040204" pitchFamily="34" charset="-120"/>
              <a:ea typeface="微軟正黑體" panose="020B0604030504040204" pitchFamily="34" charset="-120"/>
              <a:cs typeface="Heiti TC Light"/>
            </a:endParaRPr>
          </a:p>
        </p:txBody>
      </p:sp>
      <p:sp>
        <p:nvSpPr>
          <p:cNvPr id="10" name="Rectangle 9"/>
          <p:cNvSpPr/>
          <p:nvPr/>
        </p:nvSpPr>
        <p:spPr>
          <a:xfrm>
            <a:off x="2591489" y="1133533"/>
            <a:ext cx="6696890" cy="1938992"/>
          </a:xfrm>
          <a:prstGeom prst="rect">
            <a:avLst/>
          </a:prstGeom>
        </p:spPr>
        <p:txBody>
          <a:bodyPr wrap="square">
            <a:spAutoFit/>
          </a:bodyPr>
          <a:lstStyle/>
          <a:p>
            <a:r>
              <a:rPr lang="zh-TW" altLang="en-US" sz="2000" b="1" dirty="0" smtClean="0">
                <a:solidFill>
                  <a:schemeClr val="tx1"/>
                </a:solidFill>
                <a:latin typeface="微軟正黑體" panose="020B0604030504040204" pitchFamily="34" charset="-120"/>
                <a:ea typeface="微軟正黑體" panose="020B0604030504040204" pitchFamily="34" charset="-120"/>
                <a:cs typeface="Heiti TC Light"/>
              </a:rPr>
              <a:t>雲南</a:t>
            </a:r>
            <a:r>
              <a:rPr lang="zh-TW" altLang="en-US" sz="2000" b="1" dirty="0">
                <a:solidFill>
                  <a:schemeClr val="tx1"/>
                </a:solidFill>
                <a:latin typeface="微軟正黑體" panose="020B0604030504040204" pitchFamily="34" charset="-120"/>
                <a:ea typeface="微軟正黑體" panose="020B0604030504040204" pitchFamily="34" charset="-120"/>
                <a:cs typeface="Heiti TC Light"/>
              </a:rPr>
              <a:t>省委原副</a:t>
            </a:r>
            <a:r>
              <a:rPr lang="zh-TW" altLang="en-US" sz="2000" b="1" dirty="0" smtClean="0">
                <a:solidFill>
                  <a:schemeClr val="tx1"/>
                </a:solidFill>
                <a:latin typeface="微軟正黑體" panose="020B0604030504040204" pitchFamily="34" charset="-120"/>
                <a:ea typeface="微軟正黑體" panose="020B0604030504040204" pitchFamily="34" charset="-120"/>
                <a:cs typeface="Heiti TC Light"/>
              </a:rPr>
              <a:t>書記，</a:t>
            </a:r>
            <a:r>
              <a:rPr lang="zh-TW" altLang="en-US" sz="2000" b="1" dirty="0" smtClean="0">
                <a:solidFill>
                  <a:srgbClr val="00B050"/>
                </a:solidFill>
                <a:latin typeface="微軟正黑體" panose="020B0604030504040204" pitchFamily="34" charset="-120"/>
                <a:ea typeface="微軟正黑體" panose="020B0604030504040204" pitchFamily="34" charset="-120"/>
                <a:cs typeface="Heiti TC Light"/>
              </a:rPr>
              <a:t>仇</a:t>
            </a:r>
            <a:r>
              <a:rPr lang="zh-TW" altLang="en-US" sz="2000" b="1" dirty="0">
                <a:solidFill>
                  <a:srgbClr val="00B050"/>
                </a:solidFill>
                <a:latin typeface="微軟正黑體" panose="020B0604030504040204" pitchFamily="34" charset="-120"/>
                <a:ea typeface="微軟正黑體" panose="020B0604030504040204" pitchFamily="34" charset="-120"/>
                <a:cs typeface="Heiti TC Light"/>
              </a:rPr>
              <a:t>和</a:t>
            </a:r>
            <a:r>
              <a:rPr lang="zh-TW" altLang="en-US" sz="2000" dirty="0" smtClean="0">
                <a:solidFill>
                  <a:srgbClr val="FF0000"/>
                </a:solidFill>
                <a:latin typeface="微軟正黑體" panose="020B0604030504040204" pitchFamily="34" charset="-120"/>
                <a:ea typeface="微軟正黑體" panose="020B0604030504040204" pitchFamily="34" charset="-120"/>
                <a:cs typeface="Heiti TC Light"/>
              </a:rPr>
              <a:t>，</a:t>
            </a:r>
            <a:endParaRPr lang="en-US" altLang="zh-TW" sz="2000" dirty="0" smtClean="0">
              <a:solidFill>
                <a:srgbClr val="FF0000"/>
              </a:solidFill>
              <a:latin typeface="微軟正黑體" panose="020B0604030504040204" pitchFamily="34" charset="-120"/>
              <a:ea typeface="微軟正黑體" panose="020B0604030504040204" pitchFamily="34" charset="-120"/>
              <a:cs typeface="Heiti TC Light"/>
            </a:endParaRPr>
          </a:p>
          <a:p>
            <a:r>
              <a:rPr lang="en-US" altLang="zh-TW" sz="2000" dirty="0" smtClean="0">
                <a:latin typeface="微軟正黑體" panose="020B0604030504040204" pitchFamily="34" charset="-120"/>
                <a:ea typeface="微軟正黑體" panose="020B0604030504040204" pitchFamily="34" charset="-120"/>
                <a:cs typeface="Heiti TC Light"/>
              </a:rPr>
              <a:t>2015</a:t>
            </a:r>
            <a:r>
              <a:rPr lang="zh-TW" altLang="en-US" sz="2000" dirty="0" smtClean="0">
                <a:latin typeface="微軟正黑體" panose="020B0604030504040204" pitchFamily="34" charset="-120"/>
                <a:ea typeface="微軟正黑體" panose="020B0604030504040204" pitchFamily="34" charset="-120"/>
                <a:cs typeface="Heiti TC Light"/>
              </a:rPr>
              <a:t>年</a:t>
            </a:r>
            <a:r>
              <a:rPr lang="en-US" altLang="zh-TW" sz="2000" dirty="0" smtClean="0">
                <a:latin typeface="微軟正黑體" panose="020B0604030504040204" pitchFamily="34" charset="-120"/>
                <a:ea typeface="微軟正黑體" panose="020B0604030504040204" pitchFamily="34" charset="-120"/>
                <a:cs typeface="Heiti TC Light"/>
              </a:rPr>
              <a:t>3</a:t>
            </a:r>
            <a:r>
              <a:rPr lang="zh-TW" altLang="en-US" sz="2000" dirty="0" smtClean="0">
                <a:latin typeface="微軟正黑體" panose="020B0604030504040204" pitchFamily="34" charset="-120"/>
                <a:ea typeface="微軟正黑體" panose="020B0604030504040204" pitchFamily="34" charset="-120"/>
                <a:cs typeface="Heiti TC Light"/>
              </a:rPr>
              <a:t>月</a:t>
            </a:r>
            <a:r>
              <a:rPr lang="en-US" altLang="zh-TW" sz="2000" dirty="0" smtClean="0">
                <a:latin typeface="微軟正黑體" panose="020B0604030504040204" pitchFamily="34" charset="-120"/>
                <a:ea typeface="微軟正黑體" panose="020B0604030504040204" pitchFamily="34" charset="-120"/>
                <a:cs typeface="Heiti TC Light"/>
              </a:rPr>
              <a:t>15</a:t>
            </a:r>
            <a:r>
              <a:rPr lang="zh-TW" altLang="en-US" sz="2000" dirty="0" smtClean="0">
                <a:latin typeface="微軟正黑體" panose="020B0604030504040204" pitchFamily="34" charset="-120"/>
                <a:ea typeface="微軟正黑體" panose="020B0604030504040204" pitchFamily="34" charset="-120"/>
                <a:cs typeface="Heiti TC Light"/>
              </a:rPr>
              <a:t>日被調查，從被抓到被通報僅</a:t>
            </a:r>
            <a:r>
              <a:rPr lang="en-US" altLang="zh-TW" sz="2000" dirty="0" smtClean="0">
                <a:latin typeface="微軟正黑體" panose="020B0604030504040204" pitchFamily="34" charset="-120"/>
                <a:ea typeface="微軟正黑體" panose="020B0604030504040204" pitchFamily="34" charset="-120"/>
                <a:cs typeface="Heiti TC Light"/>
              </a:rPr>
              <a:t>2</a:t>
            </a:r>
            <a:r>
              <a:rPr lang="zh-TW" altLang="en-US" sz="2000" dirty="0" smtClean="0">
                <a:latin typeface="微軟正黑體" panose="020B0604030504040204" pitchFamily="34" charset="-120"/>
                <a:ea typeface="微軟正黑體" panose="020B0604030504040204" pitchFamily="34" charset="-120"/>
                <a:cs typeface="Heiti TC Light"/>
              </a:rPr>
              <a:t>個多小時，被媒體稱為是</a:t>
            </a:r>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「秒殺時間最短老虎」</a:t>
            </a:r>
            <a:r>
              <a:rPr lang="zh-TW" altLang="en-US" sz="2000" dirty="0" smtClean="0">
                <a:latin typeface="微軟正黑體" panose="020B0604030504040204" pitchFamily="34" charset="-120"/>
                <a:ea typeface="微軟正黑體" panose="020B0604030504040204" pitchFamily="34" charset="-120"/>
                <a:cs typeface="Heiti TC Light"/>
              </a:rPr>
              <a:t>。</a:t>
            </a:r>
            <a:endParaRPr lang="en-US" altLang="zh-TW" sz="2000" dirty="0" smtClean="0">
              <a:latin typeface="微軟正黑體" panose="020B0604030504040204" pitchFamily="34" charset="-120"/>
              <a:ea typeface="微軟正黑體" panose="020B0604030504040204" pitchFamily="34" charset="-120"/>
              <a:cs typeface="Heiti TC Light"/>
            </a:endParaRPr>
          </a:p>
          <a:p>
            <a:r>
              <a:rPr lang="en-US" altLang="zh-TW" dirty="0" smtClean="0">
                <a:latin typeface="微軟正黑體" panose="020B0604030504040204" pitchFamily="34" charset="-120"/>
                <a:ea typeface="微軟正黑體" panose="020B0604030504040204" pitchFamily="34" charset="-120"/>
                <a:cs typeface="Heiti TC Light"/>
              </a:rPr>
              <a:t>2015</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4</a:t>
            </a:r>
            <a:r>
              <a:rPr lang="zh-TW" altLang="en-US" dirty="0">
                <a:latin typeface="微軟正黑體" panose="020B0604030504040204" pitchFamily="34" charset="-120"/>
                <a:ea typeface="微軟正黑體" panose="020B0604030504040204" pitchFamily="34" charset="-120"/>
                <a:cs typeface="Heiti TC Light"/>
              </a:rPr>
              <a:t>月</a:t>
            </a:r>
            <a:r>
              <a:rPr lang="en-US" altLang="zh-TW" dirty="0">
                <a:latin typeface="微軟正黑體" panose="020B0604030504040204" pitchFamily="34" charset="-120"/>
                <a:ea typeface="微軟正黑體" panose="020B0604030504040204" pitchFamily="34" charset="-120"/>
                <a:cs typeface="Heiti TC Light"/>
              </a:rPr>
              <a:t>24</a:t>
            </a:r>
            <a:r>
              <a:rPr lang="zh-TW" altLang="en-US" dirty="0">
                <a:latin typeface="微軟正黑體" panose="020B0604030504040204" pitchFamily="34" charset="-120"/>
                <a:ea typeface="微軟正黑體" panose="020B0604030504040204" pitchFamily="34" charset="-120"/>
                <a:cs typeface="Heiti TC Light"/>
              </a:rPr>
              <a:t>日</a:t>
            </a:r>
            <a:r>
              <a:rPr lang="zh-TW" altLang="en-US" sz="2000" dirty="0" smtClean="0">
                <a:latin typeface="微軟正黑體" panose="020B0604030504040204" pitchFamily="34" charset="-120"/>
                <a:ea typeface="微軟正黑體" panose="020B0604030504040204" pitchFamily="34" charset="-120"/>
                <a:cs typeface="Heiti TC Light"/>
              </a:rPr>
              <a:t>，被</a:t>
            </a:r>
            <a:r>
              <a:rPr lang="zh-TW" altLang="en-US" sz="2000" dirty="0">
                <a:latin typeface="微軟正黑體" panose="020B0604030504040204" pitchFamily="34" charset="-120"/>
                <a:ea typeface="微軟正黑體" panose="020B0604030504040204" pitchFamily="34" charset="-120"/>
                <a:cs typeface="Heiti TC Light"/>
              </a:rPr>
              <a:t>罷免十二屆全國人大代表職務</a:t>
            </a:r>
            <a:r>
              <a:rPr lang="zh-TW" altLang="en-US" sz="2000" dirty="0" smtClean="0">
                <a:latin typeface="微軟正黑體" panose="020B0604030504040204" pitchFamily="34" charset="-120"/>
                <a:ea typeface="微軟正黑體" panose="020B0604030504040204" pitchFamily="34" charset="-120"/>
                <a:cs typeface="Heiti TC Light"/>
              </a:rPr>
              <a:t>。</a:t>
            </a:r>
            <a:endParaRPr lang="en-US" altLang="zh-TW" sz="2000" dirty="0" smtClean="0">
              <a:latin typeface="微軟正黑體" panose="020B0604030504040204" pitchFamily="34" charset="-120"/>
              <a:ea typeface="微軟正黑體" panose="020B0604030504040204" pitchFamily="34" charset="-120"/>
              <a:cs typeface="Heiti TC Light"/>
            </a:endParaRPr>
          </a:p>
          <a:p>
            <a:r>
              <a:rPr lang="zh-TW" altLang="zh-TW" dirty="0" smtClean="0">
                <a:latin typeface="微軟正黑體" panose="020B0604030504040204" pitchFamily="34" charset="-120"/>
                <a:ea typeface="微軟正黑體" panose="020B0604030504040204" pitchFamily="34" charset="-120"/>
                <a:cs typeface="Heiti TC Light"/>
              </a:rPr>
              <a:t>2</a:t>
            </a:r>
            <a:r>
              <a:rPr lang="en-US" altLang="zh-TW" dirty="0" smtClean="0">
                <a:latin typeface="微軟正黑體" panose="020B0604030504040204" pitchFamily="34" charset="-120"/>
                <a:ea typeface="微軟正黑體" panose="020B0604030504040204" pitchFamily="34" charset="-120"/>
                <a:cs typeface="Heiti TC Light"/>
              </a:rPr>
              <a:t>015</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7</a:t>
            </a:r>
            <a:r>
              <a:rPr lang="zh-TW" altLang="en-US" dirty="0" smtClean="0">
                <a:latin typeface="微軟正黑體" panose="020B0604030504040204" pitchFamily="34" charset="-120"/>
                <a:ea typeface="微軟正黑體" panose="020B0604030504040204" pitchFamily="34" charset="-120"/>
                <a:cs typeface="Heiti TC Light"/>
              </a:rPr>
              <a:t>月</a:t>
            </a:r>
            <a:r>
              <a:rPr lang="en-US" altLang="zh-TW" dirty="0" smtClean="0">
                <a:latin typeface="微軟正黑體" panose="020B0604030504040204" pitchFamily="34" charset="-120"/>
                <a:ea typeface="微軟正黑體" panose="020B0604030504040204" pitchFamily="34" charset="-120"/>
                <a:cs typeface="Heiti TC Light"/>
              </a:rPr>
              <a:t>31</a:t>
            </a:r>
            <a:r>
              <a:rPr lang="zh-TW" altLang="en-US" dirty="0" smtClean="0">
                <a:latin typeface="微軟正黑體" panose="020B0604030504040204" pitchFamily="34" charset="-120"/>
                <a:ea typeface="微軟正黑體" panose="020B0604030504040204" pitchFamily="34" charset="-120"/>
                <a:cs typeface="Heiti TC Light"/>
              </a:rPr>
              <a:t>日</a:t>
            </a:r>
            <a:r>
              <a:rPr lang="zh-TW" altLang="en-US" sz="2000" dirty="0" smtClean="0">
                <a:latin typeface="微軟正黑體" panose="020B0604030504040204" pitchFamily="34" charset="-120"/>
                <a:ea typeface="微軟正黑體" panose="020B0604030504040204" pitchFamily="34" charset="-120"/>
                <a:cs typeface="Heiti TC Light"/>
              </a:rPr>
              <a:t>，因嚴重違</a:t>
            </a:r>
            <a:r>
              <a:rPr lang="zh-TW" altLang="en-US" sz="2000" dirty="0">
                <a:latin typeface="微軟正黑體" panose="020B0604030504040204" pitchFamily="34" charset="-120"/>
                <a:ea typeface="微軟正黑體" panose="020B0604030504040204" pitchFamily="34" charset="-120"/>
                <a:cs typeface="Heiti TC Light"/>
              </a:rPr>
              <a:t>紀</a:t>
            </a:r>
            <a:r>
              <a:rPr lang="zh-TW" altLang="en-US" sz="2000" dirty="0" smtClean="0">
                <a:latin typeface="微軟正黑體" panose="020B0604030504040204" pitchFamily="34" charset="-120"/>
                <a:ea typeface="微軟正黑體" panose="020B0604030504040204" pitchFamily="34" charset="-120"/>
                <a:cs typeface="Heiti TC Light"/>
              </a:rPr>
              <a:t>違法，被</a:t>
            </a:r>
            <a:r>
              <a:rPr lang="zh-TW" altLang="en-US" sz="2000" dirty="0">
                <a:latin typeface="微軟正黑體" panose="020B0604030504040204" pitchFamily="34" charset="-120"/>
                <a:ea typeface="微軟正黑體" panose="020B0604030504040204" pitchFamily="34" charset="-120"/>
                <a:cs typeface="Heiti TC Light"/>
              </a:rPr>
              <a:t>雙</a:t>
            </a:r>
            <a:r>
              <a:rPr lang="zh-TW" altLang="en-US" sz="2000" dirty="0" smtClean="0">
                <a:latin typeface="微軟正黑體" panose="020B0604030504040204" pitchFamily="34" charset="-120"/>
                <a:ea typeface="微軟正黑體" panose="020B0604030504040204" pitchFamily="34" charset="-120"/>
                <a:cs typeface="Heiti TC Light"/>
              </a:rPr>
              <a:t>開</a:t>
            </a:r>
            <a:r>
              <a:rPr lang="en-US" altLang="zh-TW" sz="1600" dirty="0" smtClean="0">
                <a:latin typeface="微軟正黑體" panose="020B0604030504040204" pitchFamily="34" charset="-120"/>
                <a:ea typeface="微軟正黑體" panose="020B0604030504040204" pitchFamily="34" charset="-120"/>
                <a:cs typeface="Heiti TC Light"/>
              </a:rPr>
              <a:t>(</a:t>
            </a:r>
            <a:r>
              <a:rPr lang="zh-TW" altLang="en-US" sz="1600" dirty="0" smtClean="0">
                <a:latin typeface="微軟正黑體" panose="020B0604030504040204" pitchFamily="34" charset="-120"/>
                <a:ea typeface="微軟正黑體" panose="020B0604030504040204" pitchFamily="34" charset="-120"/>
                <a:cs typeface="Heiti TC Light"/>
              </a:rPr>
              <a:t>黨籍、公職</a:t>
            </a:r>
            <a:r>
              <a:rPr lang="en-US" altLang="zh-TW" sz="1600" dirty="0" smtClean="0">
                <a:latin typeface="微軟正黑體" panose="020B0604030504040204" pitchFamily="34" charset="-120"/>
                <a:ea typeface="微軟正黑體" panose="020B0604030504040204" pitchFamily="34" charset="-120"/>
                <a:cs typeface="Heiti TC Light"/>
              </a:rPr>
              <a:t>)</a:t>
            </a:r>
            <a:endParaRPr lang="en-US" altLang="zh-TW" sz="2000" dirty="0" smtClean="0">
              <a:latin typeface="微軟正黑體" panose="020B0604030504040204" pitchFamily="34" charset="-120"/>
              <a:ea typeface="微軟正黑體" panose="020B0604030504040204" pitchFamily="34" charset="-120"/>
              <a:cs typeface="Heiti TC Light"/>
            </a:endParaRPr>
          </a:p>
          <a:p>
            <a:r>
              <a:rPr lang="en-US" altLang="zh-TW" dirty="0" smtClean="0">
                <a:latin typeface="微軟正黑體" panose="020B0604030504040204" pitchFamily="34" charset="-120"/>
                <a:ea typeface="微軟正黑體" panose="020B0604030504040204" pitchFamily="34" charset="-120"/>
              </a:rPr>
              <a:t>2016</a:t>
            </a:r>
            <a:r>
              <a:rPr lang="zh-TW" altLang="en-US" dirty="0" smtClean="0">
                <a:latin typeface="微軟正黑體" panose="020B0604030504040204" pitchFamily="34" charset="-120"/>
                <a:ea typeface="微軟正黑體" panose="020B0604030504040204" pitchFamily="34" charset="-120"/>
              </a:rPr>
              <a:t>年</a:t>
            </a:r>
            <a:r>
              <a:rPr lang="en-US" altLang="zh-TW" dirty="0" smtClean="0">
                <a:latin typeface="微軟正黑體" panose="020B0604030504040204" pitchFamily="34" charset="-120"/>
                <a:ea typeface="微軟正黑體" panose="020B0604030504040204" pitchFamily="34" charset="-120"/>
              </a:rPr>
              <a:t>12</a:t>
            </a:r>
            <a:r>
              <a:rPr lang="zh-TW" altLang="en-US"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15</a:t>
            </a:r>
            <a:r>
              <a:rPr lang="zh-TW" altLang="en-US" dirty="0">
                <a:latin typeface="微軟正黑體" panose="020B0604030504040204" pitchFamily="34" charset="-120"/>
                <a:ea typeface="微軟正黑體" panose="020B0604030504040204" pitchFamily="34" charset="-120"/>
              </a:rPr>
              <a:t>日</a:t>
            </a:r>
            <a:r>
              <a:rPr lang="zh-TW" altLang="en-US" sz="2000" dirty="0" smtClean="0">
                <a:latin typeface="微軟正黑體" panose="020B0604030504040204" pitchFamily="34" charset="-120"/>
                <a:ea typeface="微軟正黑體" panose="020B0604030504040204" pitchFamily="34" charset="-120"/>
              </a:rPr>
              <a:t>，因「</a:t>
            </a:r>
            <a:r>
              <a:rPr lang="zh-TW" altLang="en-US" sz="2000" dirty="0">
                <a:latin typeface="微軟正黑體" panose="020B0604030504040204" pitchFamily="34" charset="-120"/>
                <a:ea typeface="微軟正黑體" panose="020B0604030504040204" pitchFamily="34" charset="-120"/>
              </a:rPr>
              <a:t>受賄罪」被判處有期徒刑</a:t>
            </a:r>
            <a:r>
              <a:rPr lang="en-US" altLang="zh-TW" sz="2000" dirty="0">
                <a:latin typeface="微軟正黑體" panose="020B0604030504040204" pitchFamily="34" charset="-120"/>
                <a:ea typeface="微軟正黑體" panose="020B0604030504040204" pitchFamily="34" charset="-120"/>
              </a:rPr>
              <a:t>14</a:t>
            </a:r>
            <a:r>
              <a:rPr lang="zh-TW" altLang="en-US" sz="2000" dirty="0">
                <a:latin typeface="微軟正黑體" panose="020B0604030504040204" pitchFamily="34" charset="-120"/>
                <a:ea typeface="微軟正黑體" panose="020B0604030504040204" pitchFamily="34" charset="-120"/>
              </a:rPr>
              <a:t>年半。</a:t>
            </a:r>
            <a:endParaRPr lang="en-US" sz="2000" dirty="0">
              <a:latin typeface="微軟正黑體" panose="020B0604030504040204" pitchFamily="34" charset="-120"/>
              <a:ea typeface="微軟正黑體" panose="020B0604030504040204" pitchFamily="34" charset="-120"/>
              <a:cs typeface="Heiti TC Light"/>
            </a:endParaRPr>
          </a:p>
        </p:txBody>
      </p:sp>
      <p:sp>
        <p:nvSpPr>
          <p:cNvPr id="4" name="TextBox 3"/>
          <p:cNvSpPr txBox="1"/>
          <p:nvPr/>
        </p:nvSpPr>
        <p:spPr>
          <a:xfrm>
            <a:off x="3070569" y="6488354"/>
            <a:ext cx="5978994"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r>
              <a:rPr lang="zh-TW" altLang="en-US" dirty="0" smtClean="0">
                <a:latin typeface="微軟正黑體" panose="020B0604030504040204" pitchFamily="34" charset="-120"/>
                <a:ea typeface="微軟正黑體" panose="020B0604030504040204" pitchFamily="34" charset="-120"/>
                <a:cs typeface="Heiti TC Light"/>
              </a:rPr>
              <a:t>新唐人</a:t>
            </a:r>
            <a:r>
              <a:rPr lang="en-US" altLang="zh-TW" dirty="0" smtClean="0">
                <a:latin typeface="微軟正黑體" panose="020B0604030504040204" pitchFamily="34" charset="-120"/>
                <a:ea typeface="微軟正黑體" panose="020B0604030504040204" pitchFamily="34" charset="-120"/>
                <a:cs typeface="Heiti TC Light"/>
              </a:rPr>
              <a:t> 2016/8/26 </a:t>
            </a:r>
            <a:r>
              <a:rPr lang="zh-TW" altLang="en-US" dirty="0" smtClean="0">
                <a:latin typeface="微軟正黑體" panose="020B0604030504040204" pitchFamily="34" charset="-120"/>
                <a:ea typeface="微軟正黑體" panose="020B0604030504040204" pitchFamily="34" charset="-120"/>
                <a:cs typeface="Heiti TC Light"/>
              </a:rPr>
              <a:t>「仇和受審 </a:t>
            </a:r>
            <a:r>
              <a:rPr lang="zh-TW" altLang="en-US" dirty="0">
                <a:latin typeface="微軟正黑體" panose="020B0604030504040204" pitchFamily="34" charset="-120"/>
                <a:ea typeface="微軟正黑體" panose="020B0604030504040204" pitchFamily="34" charset="-120"/>
                <a:cs typeface="Heiti TC Light"/>
              </a:rPr>
              <a:t>曾追隨江澤民迫害法輪</a:t>
            </a:r>
            <a:r>
              <a:rPr lang="zh-TW" altLang="en-US" dirty="0" smtClean="0">
                <a:latin typeface="微軟正黑體" panose="020B0604030504040204" pitchFamily="34" charset="-120"/>
                <a:ea typeface="微軟正黑體" panose="020B0604030504040204" pitchFamily="34" charset="-120"/>
                <a:cs typeface="Heiti TC Light"/>
              </a:rPr>
              <a:t>功」</a:t>
            </a:r>
            <a:endParaRPr kumimoji="0" lang="en-US" sz="1800" b="0" i="0" u="none" strike="noStrike" cap="none" spc="0" normalizeH="0" baseline="0" dirty="0">
              <a:ln>
                <a:noFill/>
              </a:ln>
              <a:solidFill>
                <a:srgbClr val="000000"/>
              </a:solidFill>
              <a:effectLst/>
              <a:uFillTx/>
              <a:latin typeface="微軟正黑體" panose="020B0604030504040204" pitchFamily="34" charset="-120"/>
              <a:ea typeface="微軟正黑體" panose="020B0604030504040204" pitchFamily="34" charset="-120"/>
              <a:cs typeface="Heiti TC Light"/>
              <a:sym typeface="Calibri"/>
            </a:endParaRPr>
          </a:p>
        </p:txBody>
      </p:sp>
      <p:sp>
        <p:nvSpPr>
          <p:cNvPr id="6" name="Rectangle 5"/>
          <p:cNvSpPr/>
          <p:nvPr/>
        </p:nvSpPr>
        <p:spPr>
          <a:xfrm>
            <a:off x="55745" y="3746580"/>
            <a:ext cx="9103988" cy="1785104"/>
          </a:xfrm>
          <a:prstGeom prst="rect">
            <a:avLst/>
          </a:prstGeom>
        </p:spPr>
        <p:txBody>
          <a:bodyPr wrap="square">
            <a:spAutoFit/>
          </a:bodyPr>
          <a:lstStyle/>
          <a:p>
            <a:r>
              <a:rPr lang="zh-TW" altLang="en-US" sz="2200" dirty="0">
                <a:latin typeface="微軟正黑體" panose="020B0604030504040204" pitchFamily="34" charset="-120"/>
                <a:ea typeface="微軟正黑體" panose="020B0604030504040204" pitchFamily="34" charset="-120"/>
                <a:cs typeface="Heiti TC Light"/>
              </a:rPr>
              <a:t>雲南同中共江澤民集團有著密切的關係，不少官員都屬</a:t>
            </a:r>
            <a:r>
              <a:rPr lang="zh-TW" altLang="en-US" sz="2200" b="1" dirty="0">
                <a:solidFill>
                  <a:srgbClr val="FF0000"/>
                </a:solidFill>
                <a:latin typeface="微軟正黑體" panose="020B0604030504040204" pitchFamily="34" charset="-120"/>
                <a:ea typeface="微軟正黑體" panose="020B0604030504040204" pitchFamily="34" charset="-120"/>
                <a:cs typeface="Heiti TC Light"/>
              </a:rPr>
              <a:t>江派人馬</a:t>
            </a:r>
            <a:r>
              <a:rPr lang="zh-TW" altLang="en-US" sz="2200" dirty="0" smtClean="0">
                <a:latin typeface="微軟正黑體" panose="020B0604030504040204" pitchFamily="34" charset="-120"/>
                <a:ea typeface="微軟正黑體" panose="020B0604030504040204" pitchFamily="34" charset="-120"/>
                <a:cs typeface="Heiti TC Light"/>
              </a:rPr>
              <a:t>。</a:t>
            </a:r>
            <a:endParaRPr lang="en-US" altLang="zh-TW" sz="2200" dirty="0" smtClean="0">
              <a:latin typeface="微軟正黑體" panose="020B0604030504040204" pitchFamily="34" charset="-120"/>
              <a:ea typeface="微軟正黑體" panose="020B0604030504040204" pitchFamily="34" charset="-120"/>
              <a:cs typeface="Heiti TC Light"/>
            </a:endParaRPr>
          </a:p>
          <a:p>
            <a:r>
              <a:rPr lang="zh-TW" altLang="en-US" sz="2200" b="1" dirty="0">
                <a:solidFill>
                  <a:srgbClr val="008000"/>
                </a:solidFill>
                <a:latin typeface="微軟正黑體" panose="020B0604030504040204" pitchFamily="34" charset="-120"/>
                <a:ea typeface="微軟正黑體" panose="020B0604030504040204" pitchFamily="34" charset="-120"/>
                <a:cs typeface="Heiti TC Light"/>
              </a:rPr>
              <a:t>仇和</a:t>
            </a:r>
            <a:r>
              <a:rPr lang="zh-TW" altLang="en-US" sz="2200" dirty="0">
                <a:latin typeface="微軟正黑體" panose="020B0604030504040204" pitchFamily="34" charset="-120"/>
                <a:ea typeface="微軟正黑體" panose="020B0604030504040204" pitchFamily="34" charset="-120"/>
                <a:cs typeface="Heiti TC Light"/>
              </a:rPr>
              <a:t>落馬前，雲南官場震蕩不斷，雲南省副省長</a:t>
            </a:r>
            <a:r>
              <a:rPr lang="zh-TW" altLang="en-US" sz="2200" b="1" dirty="0">
                <a:solidFill>
                  <a:srgbClr val="008000"/>
                </a:solidFill>
                <a:latin typeface="微軟正黑體" panose="020B0604030504040204" pitchFamily="34" charset="-120"/>
                <a:ea typeface="微軟正黑體" panose="020B0604030504040204" pitchFamily="34" charset="-120"/>
                <a:cs typeface="Heiti TC Light"/>
              </a:rPr>
              <a:t>沈培平</a:t>
            </a:r>
            <a:r>
              <a:rPr lang="zh-TW" altLang="en-US" sz="2200" dirty="0">
                <a:latin typeface="微軟正黑體" panose="020B0604030504040204" pitchFamily="34" charset="-120"/>
                <a:ea typeface="微軟正黑體" panose="020B0604030504040204" pitchFamily="34" charset="-120"/>
                <a:cs typeface="Heiti TC Light"/>
              </a:rPr>
              <a:t>、原省委書記</a:t>
            </a:r>
            <a:r>
              <a:rPr lang="zh-TW" altLang="en-US" sz="2200" b="1" dirty="0">
                <a:solidFill>
                  <a:srgbClr val="008000"/>
                </a:solidFill>
                <a:latin typeface="微軟正黑體" panose="020B0604030504040204" pitchFamily="34" charset="-120"/>
                <a:ea typeface="微軟正黑體" panose="020B0604030504040204" pitchFamily="34" charset="-120"/>
                <a:cs typeface="Heiti TC Light"/>
              </a:rPr>
              <a:t>白恩培</a:t>
            </a:r>
            <a:r>
              <a:rPr lang="zh-TW" altLang="en-US" sz="2200" dirty="0">
                <a:latin typeface="微軟正黑體" panose="020B0604030504040204" pitchFamily="34" charset="-120"/>
                <a:ea typeface="微軟正黑體" panose="020B0604030504040204" pitchFamily="34" charset="-120"/>
                <a:cs typeface="Heiti TC Light"/>
              </a:rPr>
              <a:t>均落馬，原昆明市委書記</a:t>
            </a:r>
            <a:r>
              <a:rPr lang="zh-TW" altLang="en-US" sz="2200" b="1" dirty="0">
                <a:solidFill>
                  <a:srgbClr val="008000"/>
                </a:solidFill>
                <a:latin typeface="微軟正黑體" panose="020B0604030504040204" pitchFamily="34" charset="-120"/>
                <a:ea typeface="微軟正黑體" panose="020B0604030504040204" pitchFamily="34" charset="-120"/>
                <a:cs typeface="Heiti TC Light"/>
              </a:rPr>
              <a:t>張田欣</a:t>
            </a:r>
            <a:r>
              <a:rPr lang="zh-TW" altLang="en-US" sz="2200" dirty="0">
                <a:latin typeface="微軟正黑體" panose="020B0604030504040204" pitchFamily="34" charset="-120"/>
                <a:ea typeface="微軟正黑體" panose="020B0604030504040204" pitchFamily="34" charset="-120"/>
                <a:cs typeface="Heiti TC Light"/>
              </a:rPr>
              <a:t>被免職，昆明市委常委、常務副市長</a:t>
            </a:r>
            <a:r>
              <a:rPr lang="zh-TW" altLang="en-US" sz="2200" b="1" dirty="0">
                <a:solidFill>
                  <a:srgbClr val="008000"/>
                </a:solidFill>
                <a:latin typeface="微軟正黑體" panose="020B0604030504040204" pitchFamily="34" charset="-120"/>
                <a:ea typeface="微軟正黑體" panose="020B0604030504040204" pitchFamily="34" charset="-120"/>
                <a:cs typeface="Heiti TC Light"/>
              </a:rPr>
              <a:t>李喜</a:t>
            </a:r>
            <a:r>
              <a:rPr lang="zh-TW" altLang="en-US" sz="2200" dirty="0">
                <a:latin typeface="微軟正黑體" panose="020B0604030504040204" pitchFamily="34" charset="-120"/>
                <a:ea typeface="微軟正黑體" panose="020B0604030504040204" pitchFamily="34" charset="-120"/>
                <a:cs typeface="Heiti TC Light"/>
              </a:rPr>
              <a:t>則被調查，原雲南省委書記</a:t>
            </a:r>
            <a:r>
              <a:rPr lang="zh-TW" altLang="en-US" sz="2200" b="1" dirty="0">
                <a:solidFill>
                  <a:srgbClr val="008000"/>
                </a:solidFill>
                <a:latin typeface="微軟正黑體" panose="020B0604030504040204" pitchFamily="34" charset="-120"/>
                <a:ea typeface="微軟正黑體" panose="020B0604030504040204" pitchFamily="34" charset="-120"/>
                <a:cs typeface="Heiti TC Light"/>
              </a:rPr>
              <a:t>秦光榮</a:t>
            </a:r>
            <a:r>
              <a:rPr lang="zh-TW" altLang="en-US" sz="2200" dirty="0">
                <a:latin typeface="微軟正黑體" panose="020B0604030504040204" pitchFamily="34" charset="-120"/>
                <a:ea typeface="微軟正黑體" panose="020B0604030504040204" pitchFamily="34" charset="-120"/>
                <a:cs typeface="Heiti TC Light"/>
              </a:rPr>
              <a:t>被調離，據說是岌岌可危</a:t>
            </a:r>
            <a:r>
              <a:rPr lang="zh-TW" altLang="en-US" sz="2200" dirty="0" smtClean="0">
                <a:latin typeface="微軟正黑體" panose="020B0604030504040204" pitchFamily="34" charset="-120"/>
                <a:ea typeface="微軟正黑體" panose="020B0604030504040204" pitchFamily="34" charset="-120"/>
                <a:cs typeface="Heiti TC Light"/>
              </a:rPr>
              <a:t>。</a:t>
            </a:r>
            <a:endParaRPr lang="en-US" altLang="zh-TW" sz="2200" dirty="0" smtClean="0">
              <a:latin typeface="微軟正黑體" panose="020B0604030504040204" pitchFamily="34" charset="-120"/>
              <a:ea typeface="微軟正黑體" panose="020B0604030504040204" pitchFamily="34" charset="-120"/>
              <a:cs typeface="Heiti TC Light"/>
            </a:endParaRPr>
          </a:p>
          <a:p>
            <a:r>
              <a:rPr lang="zh-TW" altLang="en-US" sz="2200" b="1" dirty="0">
                <a:solidFill>
                  <a:srgbClr val="008000"/>
                </a:solidFill>
                <a:latin typeface="微軟正黑體" panose="020B0604030504040204" pitchFamily="34" charset="-120"/>
                <a:ea typeface="微軟正黑體" panose="020B0604030504040204" pitchFamily="34" charset="-120"/>
                <a:cs typeface="Heiti TC Light"/>
              </a:rPr>
              <a:t>仇和</a:t>
            </a:r>
            <a:r>
              <a:rPr lang="zh-TW" altLang="en-US" sz="2200" dirty="0">
                <a:latin typeface="微軟正黑體" panose="020B0604030504040204" pitchFamily="34" charset="-120"/>
                <a:ea typeface="微軟正黑體" panose="020B0604030504040204" pitchFamily="34" charset="-120"/>
                <a:cs typeface="Heiti TC Light"/>
              </a:rPr>
              <a:t>在宿遷、昆明任市委書記期間，都</a:t>
            </a:r>
            <a:r>
              <a:rPr lang="zh-TW" altLang="en-US" sz="2200" u="sng" dirty="0">
                <a:solidFill>
                  <a:srgbClr val="FF0000"/>
                </a:solidFill>
                <a:latin typeface="微軟正黑體" panose="020B0604030504040204" pitchFamily="34" charset="-120"/>
                <a:ea typeface="微軟正黑體" panose="020B0604030504040204" pitchFamily="34" charset="-120"/>
                <a:cs typeface="Heiti TC Light"/>
              </a:rPr>
              <a:t>積極迫害法輪功學員</a:t>
            </a:r>
            <a:r>
              <a:rPr lang="zh-TW" altLang="en-US" sz="2200" dirty="0" smtClean="0">
                <a:latin typeface="微軟正黑體" panose="020B0604030504040204" pitchFamily="34" charset="-120"/>
                <a:ea typeface="微軟正黑體" panose="020B0604030504040204" pitchFamily="34" charset="-120"/>
                <a:cs typeface="Heiti TC Light"/>
              </a:rPr>
              <a:t>。</a:t>
            </a:r>
            <a:endParaRPr lang="en-US" altLang="zh-TW" sz="2200" dirty="0">
              <a:latin typeface="微軟正黑體" panose="020B0604030504040204" pitchFamily="34" charset="-120"/>
              <a:ea typeface="微軟正黑體" panose="020B0604030504040204" pitchFamily="34" charset="-120"/>
              <a:cs typeface="Heiti TC Light"/>
            </a:endParaRPr>
          </a:p>
        </p:txBody>
      </p:sp>
      <p:pic>
        <p:nvPicPr>
          <p:cNvPr id="11" name="Picture 10"/>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Lst>
          </a:blip>
          <a:srcRect l="8037" t="6816" r="6114"/>
          <a:stretch/>
        </p:blipFill>
        <p:spPr>
          <a:xfrm>
            <a:off x="55745" y="1097663"/>
            <a:ext cx="2535744" cy="2114924"/>
          </a:xfrm>
          <a:prstGeom prst="rect">
            <a:avLst/>
          </a:prstGeom>
        </p:spPr>
      </p:pic>
    </p:spTree>
    <p:extLst>
      <p:ext uri="{BB962C8B-B14F-4D97-AF65-F5344CB8AC3E}">
        <p14:creationId xmlns:p14="http://schemas.microsoft.com/office/powerpoint/2010/main" val="91709633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p:cNvPicPr>
            <a:picLocks noChangeAspect="1"/>
          </p:cNvPicPr>
          <p:nvPr/>
        </p:nvPicPr>
        <p:blipFill>
          <a:blip r:embed="rId3"/>
          <a:stretch>
            <a:fillRect/>
          </a:stretch>
        </p:blipFill>
        <p:spPr>
          <a:xfrm>
            <a:off x="1349298" y="1109475"/>
            <a:ext cx="5734562" cy="4602908"/>
          </a:xfrm>
          <a:prstGeom prst="rect">
            <a:avLst/>
          </a:prstGeom>
        </p:spPr>
      </p:pic>
      <p:sp>
        <p:nvSpPr>
          <p:cNvPr id="3" name="矩形 2"/>
          <p:cNvSpPr/>
          <p:nvPr/>
        </p:nvSpPr>
        <p:spPr>
          <a:xfrm>
            <a:off x="179512" y="104606"/>
            <a:ext cx="3902030" cy="584775"/>
          </a:xfrm>
          <a:prstGeom prst="rect">
            <a:avLst/>
          </a:prstGeom>
        </p:spPr>
        <p:txBody>
          <a:bodyPr wrap="none">
            <a:spAutoFit/>
          </a:bodyPr>
          <a:lstStyle/>
          <a:p>
            <a:r>
              <a:rPr lang="en-US" altLang="zh-TW" sz="3200" dirty="0">
                <a:latin typeface="微軟正黑體" panose="020B0604030504040204" pitchFamily="34" charset="-120"/>
                <a:ea typeface="微軟正黑體" panose="020B0604030504040204" pitchFamily="34" charset="-120"/>
              </a:rPr>
              <a:t>6</a:t>
            </a:r>
            <a:r>
              <a:rPr lang="en-US" altLang="zh-TW" sz="3200" dirty="0" smtClean="0">
                <a:latin typeface="微軟正黑體" panose="020B0604030504040204" pitchFamily="34" charset="-120"/>
                <a:ea typeface="微軟正黑體" panose="020B0604030504040204" pitchFamily="34" charset="-120"/>
              </a:rPr>
              <a:t>. </a:t>
            </a:r>
            <a:r>
              <a:rPr lang="zh-TW" altLang="en-US" sz="3200" b="1" dirty="0" smtClean="0">
                <a:latin typeface="微軟正黑體" panose="020B0604030504040204" pitchFamily="34" charset="-120"/>
                <a:ea typeface="微軟正黑體" panose="020B0604030504040204" pitchFamily="34" charset="-120"/>
              </a:rPr>
              <a:t>本次雲南案例</a:t>
            </a:r>
            <a:r>
              <a:rPr lang="zh-TW" altLang="en-US" sz="3200" b="1" dirty="0">
                <a:latin typeface="微軟正黑體" panose="020B0604030504040204" pitchFamily="34" charset="-120"/>
                <a:ea typeface="微軟正黑體" panose="020B0604030504040204" pitchFamily="34" charset="-120"/>
              </a:rPr>
              <a:t>總覽</a:t>
            </a:r>
            <a:endParaRPr lang="en-US" altLang="zh-TW" sz="3200" b="1" dirty="0">
              <a:latin typeface="微軟正黑體" panose="020B0604030504040204" pitchFamily="34" charset="-120"/>
              <a:ea typeface="微軟正黑體" panose="020B0604030504040204" pitchFamily="34" charset="-120"/>
            </a:endParaRPr>
          </a:p>
        </p:txBody>
      </p:sp>
      <p:sp>
        <p:nvSpPr>
          <p:cNvPr id="13" name="文字方塊 6"/>
          <p:cNvSpPr/>
          <p:nvPr/>
        </p:nvSpPr>
        <p:spPr>
          <a:xfrm>
            <a:off x="5296830" y="301768"/>
            <a:ext cx="3320483" cy="775226"/>
          </a:xfrm>
          <a:prstGeom prst="rect">
            <a:avLst/>
          </a:prstGeom>
          <a:solidFill>
            <a:srgbClr val="FFFFFF"/>
          </a:solidFill>
          <a:ln w="25400">
            <a:solidFill>
              <a:srgbClr val="C0504D"/>
            </a:solidFill>
          </a:ln>
          <a:extLst>
            <a:ext uri="{C572A759-6A51-4108-AA02-DFA0A04FC94B}">
              <ma14:wrappingTextBoxFlag xmlns="" xmlns:ma14="http://schemas.microsoft.com/office/mac/drawingml/2011/main" val="1"/>
            </a:ext>
          </a:extLst>
        </p:spPr>
        <p:txBody>
          <a:bodyPr lIns="45469" tIns="45469" rIns="45469" bIns="45469"/>
          <a:lstStyle>
            <a:lvl1pPr algn="l" defTabSz="1300480">
              <a:defRPr sz="2800">
                <a:latin typeface="微軟正黑體"/>
                <a:ea typeface="微軟正黑體"/>
                <a:cs typeface="微軟正黑體"/>
                <a:sym typeface="微軟正黑體"/>
              </a:defRPr>
            </a:lvl1pPr>
          </a:lstStyle>
          <a:p>
            <a:r>
              <a:rPr lang="zh-TW" altLang="en-US" sz="2000" b="1" dirty="0" smtClean="0">
                <a:solidFill>
                  <a:srgbClr val="C00000"/>
                </a:solidFill>
                <a:latin typeface="微軟正黑體" panose="020B0604030504040204" pitchFamily="34" charset="-120"/>
                <a:ea typeface="微軟正黑體" panose="020B0604030504040204" pitchFamily="34" charset="-120"/>
                <a:cs typeface="Heiti TC Light"/>
              </a:rPr>
              <a:t>案例</a:t>
            </a:r>
            <a:r>
              <a:rPr lang="en-US" altLang="zh-TW" sz="2000" b="1" dirty="0" smtClean="0">
                <a:solidFill>
                  <a:srgbClr val="C00000"/>
                </a:solidFill>
                <a:latin typeface="微軟正黑體" panose="020B0604030504040204" pitchFamily="34" charset="-120"/>
                <a:ea typeface="微軟正黑體" panose="020B0604030504040204" pitchFamily="34" charset="-120"/>
                <a:cs typeface="Heiti TC Light"/>
              </a:rPr>
              <a:t>1</a:t>
            </a:r>
            <a:r>
              <a:rPr lang="zh-TW" altLang="en-US" sz="2000" b="1" dirty="0" smtClean="0">
                <a:solidFill>
                  <a:srgbClr val="C00000"/>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chemeClr val="accent6">
                    <a:lumMod val="75000"/>
                  </a:schemeClr>
                </a:solidFill>
                <a:latin typeface="微軟正黑體" panose="020B0604030504040204" pitchFamily="34" charset="-120"/>
                <a:ea typeface="微軟正黑體" panose="020B0604030504040204" pitchFamily="34" charset="-120"/>
              </a:rPr>
              <a:t>雲南省</a:t>
            </a:r>
            <a:r>
              <a:rPr lang="zh-TW" altLang="en-US" sz="2000" b="1" dirty="0">
                <a:solidFill>
                  <a:schemeClr val="tx1"/>
                </a:solidFill>
                <a:latin typeface="微軟正黑體" panose="020B0604030504040204" pitchFamily="34" charset="-120"/>
                <a:ea typeface="微軟正黑體" panose="020B0604030504040204" pitchFamily="34" charset="-120"/>
              </a:rPr>
              <a:t>各級</a:t>
            </a:r>
            <a:r>
              <a:rPr lang="en-US" altLang="zh-TW" sz="2000" b="1" dirty="0">
                <a:solidFill>
                  <a:schemeClr val="tx1"/>
                </a:solidFill>
                <a:latin typeface="微軟正黑體" panose="020B0604030504040204" pitchFamily="34" charset="-120"/>
                <a:ea typeface="微軟正黑體" panose="020B0604030504040204" pitchFamily="34" charset="-120"/>
              </a:rPr>
              <a:t>610</a:t>
            </a:r>
            <a:r>
              <a:rPr lang="zh-TW" altLang="en-US" sz="2000" b="1" dirty="0" smtClean="0">
                <a:solidFill>
                  <a:schemeClr val="tx1"/>
                </a:solidFill>
                <a:latin typeface="微軟正黑體" panose="020B0604030504040204" pitchFamily="34" charset="-120"/>
                <a:ea typeface="微軟正黑體" panose="020B0604030504040204" pitchFamily="34" charset="-120"/>
              </a:rPr>
              <a:t>召開</a:t>
            </a:r>
            <a:endParaRPr lang="en-US" altLang="zh-TW" sz="2000" b="1" dirty="0" smtClean="0">
              <a:solidFill>
                <a:schemeClr val="tx1"/>
              </a:solidFill>
              <a:latin typeface="微軟正黑體" panose="020B0604030504040204" pitchFamily="34" charset="-120"/>
              <a:ea typeface="微軟正黑體" panose="020B0604030504040204" pitchFamily="34" charset="-120"/>
            </a:endParaRPr>
          </a:p>
          <a:p>
            <a:r>
              <a:rPr lang="zh-TW" altLang="en-US" sz="2000" b="1" dirty="0" smtClean="0">
                <a:solidFill>
                  <a:schemeClr val="tx1"/>
                </a:solidFill>
                <a:latin typeface="微軟正黑體" panose="020B0604030504040204" pitchFamily="34" charset="-120"/>
                <a:ea typeface="微軟正黑體" panose="020B0604030504040204" pitchFamily="34" charset="-120"/>
              </a:rPr>
              <a:t>迫害</a:t>
            </a:r>
            <a:r>
              <a:rPr lang="zh-TW" altLang="en-US" sz="2000" b="1" dirty="0">
                <a:solidFill>
                  <a:schemeClr val="tx1"/>
                </a:solidFill>
                <a:latin typeface="微軟正黑體" panose="020B0604030504040204" pitchFamily="34" charset="-120"/>
                <a:ea typeface="微軟正黑體" panose="020B0604030504040204" pitchFamily="34" charset="-120"/>
              </a:rPr>
              <a:t>法輪功的邪惡會議</a:t>
            </a:r>
            <a:endParaRPr lang="en-US" altLang="zh-TW" sz="2000" b="1" dirty="0">
              <a:solidFill>
                <a:schemeClr val="tx1"/>
              </a:solidFill>
              <a:latin typeface="微軟正黑體" panose="020B0604030504040204" pitchFamily="34" charset="-120"/>
              <a:ea typeface="微軟正黑體" panose="020B0604030504040204" pitchFamily="34" charset="-120"/>
            </a:endParaRPr>
          </a:p>
        </p:txBody>
      </p:sp>
      <p:cxnSp>
        <p:nvCxnSpPr>
          <p:cNvPr id="19" name="直線接點 16"/>
          <p:cNvCxnSpPr>
            <a:endCxn id="14" idx="5"/>
          </p:cNvCxnSpPr>
          <p:nvPr/>
        </p:nvCxnSpPr>
        <p:spPr>
          <a:xfrm flipH="1" flipV="1">
            <a:off x="5943509" y="2484184"/>
            <a:ext cx="916048" cy="277503"/>
          </a:xfrm>
          <a:prstGeom prst="line">
            <a:avLst/>
          </a:prstGeom>
          <a:ln>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29" name="橢圓 4"/>
          <p:cNvSpPr/>
          <p:nvPr/>
        </p:nvSpPr>
        <p:spPr>
          <a:xfrm>
            <a:off x="1995539" y="3136670"/>
            <a:ext cx="845675" cy="832330"/>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sp>
        <p:nvSpPr>
          <p:cNvPr id="30" name="文字方塊 6"/>
          <p:cNvSpPr/>
          <p:nvPr/>
        </p:nvSpPr>
        <p:spPr>
          <a:xfrm>
            <a:off x="382267" y="5646148"/>
            <a:ext cx="4075093" cy="1048541"/>
          </a:xfrm>
          <a:prstGeom prst="rect">
            <a:avLst/>
          </a:prstGeom>
          <a:solidFill>
            <a:srgbClr val="FFFFFF"/>
          </a:solidFill>
          <a:ln w="25400">
            <a:solidFill>
              <a:srgbClr val="C0504D"/>
            </a:solidFill>
          </a:ln>
          <a:extLst>
            <a:ext uri="{C572A759-6A51-4108-AA02-DFA0A04FC94B}">
              <ma14:wrappingTextBoxFlag xmlns="" xmlns:ma14="http://schemas.microsoft.com/office/mac/drawingml/2011/main" val="1"/>
            </a:ext>
          </a:extLst>
        </p:spPr>
        <p:txBody>
          <a:bodyPr lIns="45469" tIns="45469" rIns="45469" bIns="45469"/>
          <a:lstStyle>
            <a:lvl1pPr algn="l" defTabSz="1300480">
              <a:defRPr sz="2800">
                <a:latin typeface="微軟正黑體"/>
                <a:ea typeface="微軟正黑體"/>
                <a:cs typeface="微軟正黑體"/>
                <a:sym typeface="微軟正黑體"/>
              </a:defRPr>
            </a:lvl1pPr>
          </a:lstStyle>
          <a:p>
            <a:r>
              <a:rPr lang="zh-TW" altLang="en-US" sz="2000" b="1" dirty="0">
                <a:solidFill>
                  <a:srgbClr val="C00000"/>
                </a:solidFill>
                <a:latin typeface="微軟正黑體" panose="020B0604030504040204" pitchFamily="34" charset="-120"/>
                <a:ea typeface="微軟正黑體" panose="020B0604030504040204" pitchFamily="34" charset="-120"/>
                <a:cs typeface="Heiti TC Light"/>
              </a:rPr>
              <a:t>案例</a:t>
            </a:r>
            <a:r>
              <a:rPr lang="en-US" altLang="zh-TW" sz="2000" b="1" dirty="0">
                <a:solidFill>
                  <a:srgbClr val="C00000"/>
                </a:solidFill>
                <a:latin typeface="微軟正黑體" panose="020B0604030504040204" pitchFamily="34" charset="-120"/>
                <a:ea typeface="微軟正黑體" panose="020B0604030504040204" pitchFamily="34" charset="-120"/>
                <a:cs typeface="Heiti TC Light"/>
              </a:rPr>
              <a:t>3</a:t>
            </a:r>
            <a:r>
              <a:rPr lang="zh-TW" altLang="en-US" sz="2000" b="1" dirty="0">
                <a:solidFill>
                  <a:srgbClr val="C00000"/>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chemeClr val="accent6">
                    <a:lumMod val="75000"/>
                  </a:schemeClr>
                </a:solidFill>
                <a:latin typeface="微軟正黑體" panose="020B0604030504040204" pitchFamily="34" charset="-120"/>
                <a:ea typeface="微軟正黑體" panose="020B0604030504040204" pitchFamily="34" charset="-120"/>
                <a:cs typeface="Heiti TC Light"/>
              </a:rPr>
              <a:t>保山市</a:t>
            </a:r>
            <a:r>
              <a:rPr lang="zh-TW" altLang="zh-TW" sz="2000" b="1" dirty="0" smtClean="0">
                <a:solidFill>
                  <a:schemeClr val="tx1"/>
                </a:solidFill>
              </a:rPr>
              <a:t>政法</a:t>
            </a:r>
            <a:r>
              <a:rPr lang="zh-TW" altLang="zh-TW" sz="2000" b="1" dirty="0">
                <a:solidFill>
                  <a:schemeClr val="tx1"/>
                </a:solidFill>
              </a:rPr>
              <a:t>委、市防範</a:t>
            </a:r>
            <a:r>
              <a:rPr lang="zh-TW" altLang="zh-TW" sz="2000" b="1" dirty="0" smtClean="0">
                <a:solidFill>
                  <a:schemeClr val="tx1"/>
                </a:solidFill>
              </a:rPr>
              <a:t>辦</a:t>
            </a:r>
            <a:endParaRPr lang="en-US" altLang="zh-TW" sz="2000" b="1" dirty="0" smtClean="0">
              <a:solidFill>
                <a:schemeClr val="tx1"/>
              </a:solidFill>
            </a:endParaRPr>
          </a:p>
          <a:p>
            <a:r>
              <a:rPr lang="zh-TW" altLang="zh-TW" sz="2000" b="1" dirty="0" smtClean="0">
                <a:solidFill>
                  <a:schemeClr val="tx1"/>
                </a:solidFill>
              </a:rPr>
              <a:t>先後</a:t>
            </a:r>
            <a:r>
              <a:rPr lang="zh-TW" altLang="zh-TW" sz="2000" b="1" dirty="0">
                <a:solidFill>
                  <a:schemeClr val="tx1"/>
                </a:solidFill>
              </a:rPr>
              <a:t>在市</a:t>
            </a:r>
            <a:r>
              <a:rPr lang="zh-TW" altLang="zh-TW" sz="2000" b="1" dirty="0" smtClean="0">
                <a:solidFill>
                  <a:schemeClr val="tx1"/>
                </a:solidFill>
              </a:rPr>
              <a:t>內</a:t>
            </a:r>
            <a:r>
              <a:rPr lang="en-US" altLang="zh-TW" sz="2000" b="1" dirty="0" smtClean="0">
                <a:solidFill>
                  <a:schemeClr val="tx1"/>
                </a:solidFill>
              </a:rPr>
              <a:t>70</a:t>
            </a:r>
            <a:r>
              <a:rPr lang="zh-TW" altLang="zh-TW" sz="2000" b="1" dirty="0" smtClean="0">
                <a:solidFill>
                  <a:schemeClr val="tx1"/>
                </a:solidFill>
              </a:rPr>
              <a:t>多</a:t>
            </a:r>
            <a:r>
              <a:rPr lang="zh-TW" altLang="zh-TW" sz="2000" b="1" dirty="0">
                <a:solidFill>
                  <a:schemeClr val="tx1"/>
                </a:solidFill>
              </a:rPr>
              <a:t>所</a:t>
            </a:r>
            <a:r>
              <a:rPr lang="zh-TW" altLang="zh-TW" sz="2000" b="1" dirty="0" smtClean="0">
                <a:solidFill>
                  <a:schemeClr val="tx1"/>
                </a:solidFill>
              </a:rPr>
              <a:t>中小學中</a:t>
            </a:r>
            <a:endParaRPr lang="en-US" altLang="zh-TW" sz="2000" b="1" dirty="0" smtClean="0">
              <a:solidFill>
                <a:schemeClr val="tx1"/>
              </a:solidFill>
            </a:endParaRPr>
          </a:p>
          <a:p>
            <a:r>
              <a:rPr lang="zh-TW" altLang="zh-TW" sz="2000" b="1" dirty="0" smtClean="0">
                <a:solidFill>
                  <a:schemeClr val="tx1"/>
                </a:solidFill>
              </a:rPr>
              <a:t>建立</a:t>
            </a:r>
            <a:r>
              <a:rPr lang="zh-TW" altLang="zh-TW" sz="2000" b="1" dirty="0">
                <a:solidFill>
                  <a:schemeClr val="tx1"/>
                </a:solidFill>
              </a:rPr>
              <a:t>所謂「</a:t>
            </a:r>
            <a:r>
              <a:rPr lang="zh-TW" altLang="zh-TW" sz="2000" b="1" dirty="0" smtClean="0">
                <a:solidFill>
                  <a:schemeClr val="tx1"/>
                </a:solidFill>
              </a:rPr>
              <a:t>反</a:t>
            </a:r>
            <a:r>
              <a:rPr lang="en-US" altLang="zh-TW" sz="2000" b="1" dirty="0" smtClean="0">
                <a:solidFill>
                  <a:schemeClr val="tx1"/>
                </a:solidFill>
              </a:rPr>
              <a:t>X</a:t>
            </a:r>
            <a:r>
              <a:rPr lang="zh-TW" altLang="zh-TW" sz="2000" b="1" dirty="0" smtClean="0">
                <a:solidFill>
                  <a:schemeClr val="tx1"/>
                </a:solidFill>
              </a:rPr>
              <a:t>教</a:t>
            </a:r>
            <a:r>
              <a:rPr lang="zh-TW" altLang="zh-TW" sz="2000" b="1" dirty="0">
                <a:solidFill>
                  <a:schemeClr val="tx1"/>
                </a:solidFill>
              </a:rPr>
              <a:t>警示教育基地」 </a:t>
            </a:r>
            <a:endParaRPr lang="en-US" altLang="zh-TW" sz="2000" b="1" dirty="0">
              <a:solidFill>
                <a:schemeClr val="tx1"/>
              </a:solidFill>
            </a:endParaRPr>
          </a:p>
          <a:p>
            <a:endParaRPr lang="zh-TW" altLang="en-US" sz="2000" b="1" dirty="0">
              <a:latin typeface="微軟正黑體" panose="020B0604030504040204" pitchFamily="34" charset="-120"/>
              <a:ea typeface="微軟正黑體" panose="020B0604030504040204" pitchFamily="34" charset="-120"/>
              <a:cs typeface="Heiti TC Light"/>
            </a:endParaRPr>
          </a:p>
        </p:txBody>
      </p:sp>
      <p:cxnSp>
        <p:nvCxnSpPr>
          <p:cNvPr id="31" name="直線接點 16"/>
          <p:cNvCxnSpPr/>
          <p:nvPr/>
        </p:nvCxnSpPr>
        <p:spPr>
          <a:xfrm flipH="1">
            <a:off x="1839952" y="3969000"/>
            <a:ext cx="390292" cy="1677148"/>
          </a:xfrm>
          <a:prstGeom prst="line">
            <a:avLst/>
          </a:prstGeom>
          <a:ln>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17" name="文字方塊 6"/>
          <p:cNvSpPr/>
          <p:nvPr/>
        </p:nvSpPr>
        <p:spPr>
          <a:xfrm>
            <a:off x="6851785" y="1746632"/>
            <a:ext cx="2148424" cy="1598062"/>
          </a:xfrm>
          <a:prstGeom prst="rect">
            <a:avLst/>
          </a:prstGeom>
          <a:solidFill>
            <a:srgbClr val="FFFFFF"/>
          </a:solidFill>
          <a:ln w="25400">
            <a:solidFill>
              <a:srgbClr val="C0504D"/>
            </a:solidFill>
          </a:ln>
          <a:extLst>
            <a:ext uri="{C572A759-6A51-4108-AA02-DFA0A04FC94B}">
              <ma14:wrappingTextBoxFlag xmlns="" xmlns:ma14="http://schemas.microsoft.com/office/mac/drawingml/2011/main" val="1"/>
            </a:ext>
          </a:extLst>
        </p:spPr>
        <p:txBody>
          <a:bodyPr lIns="45469" tIns="45469" rIns="45469" bIns="45469"/>
          <a:lstStyle>
            <a:lvl1pPr algn="l" defTabSz="1300480">
              <a:defRPr sz="2800">
                <a:latin typeface="微軟正黑體"/>
                <a:ea typeface="微軟正黑體"/>
                <a:cs typeface="微軟正黑體"/>
                <a:sym typeface="微軟正黑體"/>
              </a:defRPr>
            </a:lvl1pPr>
          </a:lstStyle>
          <a:p>
            <a:r>
              <a:rPr lang="zh-TW" altLang="en-US" sz="2000" b="1" dirty="0">
                <a:solidFill>
                  <a:srgbClr val="C00000"/>
                </a:solidFill>
                <a:latin typeface="微軟正黑體" panose="020B0604030504040204" pitchFamily="34" charset="-120"/>
                <a:ea typeface="微軟正黑體" panose="020B0604030504040204" pitchFamily="34" charset="-120"/>
                <a:cs typeface="Heiti TC Light"/>
              </a:rPr>
              <a:t>案例</a:t>
            </a:r>
            <a:r>
              <a:rPr lang="en-US" altLang="zh-TW" sz="2000" b="1" dirty="0">
                <a:solidFill>
                  <a:srgbClr val="C00000"/>
                </a:solidFill>
                <a:latin typeface="微軟正黑體" panose="020B0604030504040204" pitchFamily="34" charset="-120"/>
                <a:ea typeface="微軟正黑體" panose="020B0604030504040204" pitchFamily="34" charset="-120"/>
                <a:cs typeface="Heiti TC Light"/>
              </a:rPr>
              <a:t>2</a:t>
            </a:r>
            <a:r>
              <a:rPr lang="zh-TW" altLang="en-US" sz="2000" b="1" dirty="0">
                <a:solidFill>
                  <a:srgbClr val="C00000"/>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chemeClr val="accent6">
                    <a:lumMod val="75000"/>
                  </a:schemeClr>
                </a:solidFill>
              </a:rPr>
              <a:t>昭通市</a:t>
            </a:r>
            <a:endParaRPr lang="en-US" altLang="zh-TW" sz="2000" b="1" dirty="0" smtClean="0">
              <a:solidFill>
                <a:schemeClr val="accent6">
                  <a:lumMod val="75000"/>
                </a:schemeClr>
              </a:solidFill>
            </a:endParaRPr>
          </a:p>
          <a:p>
            <a:r>
              <a:rPr lang="zh-TW" altLang="zh-TW" sz="2000" b="1" dirty="0" smtClean="0">
                <a:solidFill>
                  <a:schemeClr val="tx1"/>
                </a:solidFill>
              </a:rPr>
              <a:t>舉行</a:t>
            </a:r>
            <a:r>
              <a:rPr lang="zh-TW" altLang="zh-TW" sz="2000" b="1" dirty="0">
                <a:solidFill>
                  <a:schemeClr val="tx1"/>
                </a:solidFill>
              </a:rPr>
              <a:t>所謂「昭通市健身氣功展示暨</a:t>
            </a:r>
            <a:r>
              <a:rPr lang="zh-TW" altLang="zh-TW" sz="2000" b="1" dirty="0" smtClean="0">
                <a:solidFill>
                  <a:schemeClr val="tx1"/>
                </a:solidFill>
              </a:rPr>
              <a:t>反</a:t>
            </a:r>
            <a:r>
              <a:rPr lang="en-US" altLang="zh-TW" sz="2000" b="1" dirty="0" smtClean="0">
                <a:solidFill>
                  <a:schemeClr val="tx1"/>
                </a:solidFill>
              </a:rPr>
              <a:t>X</a:t>
            </a:r>
            <a:r>
              <a:rPr lang="zh-TW" altLang="zh-TW" sz="2000" b="1" dirty="0" smtClean="0">
                <a:solidFill>
                  <a:schemeClr val="tx1"/>
                </a:solidFill>
              </a:rPr>
              <a:t>教</a:t>
            </a:r>
            <a:r>
              <a:rPr lang="zh-TW" altLang="zh-TW" sz="2000" b="1" dirty="0">
                <a:solidFill>
                  <a:schemeClr val="tx1"/>
                </a:solidFill>
              </a:rPr>
              <a:t>宣傳警示教育推進儀式」</a:t>
            </a:r>
            <a:endParaRPr lang="en-US" altLang="zh-TW" sz="2000" b="1" dirty="0">
              <a:solidFill>
                <a:schemeClr val="tx1"/>
              </a:solidFill>
            </a:endParaRPr>
          </a:p>
          <a:p>
            <a:endParaRPr lang="en-US" altLang="zh-TW" sz="2000" b="1" dirty="0">
              <a:solidFill>
                <a:schemeClr val="accent4">
                  <a:lumMod val="75000"/>
                </a:schemeClr>
              </a:solidFill>
              <a:latin typeface="微軟正黑體" panose="020B0604030504040204" pitchFamily="34" charset="-120"/>
              <a:ea typeface="微軟正黑體" panose="020B0604030504040204" pitchFamily="34" charset="-120"/>
            </a:endParaRPr>
          </a:p>
        </p:txBody>
      </p:sp>
      <p:sp>
        <p:nvSpPr>
          <p:cNvPr id="21" name="橢圓 4"/>
          <p:cNvSpPr/>
          <p:nvPr/>
        </p:nvSpPr>
        <p:spPr>
          <a:xfrm>
            <a:off x="1349298" y="1268258"/>
            <a:ext cx="4873823" cy="4377890"/>
          </a:xfrm>
          <a:prstGeom prst="ellipse">
            <a:avLst/>
          </a:prstGeom>
          <a:solidFill>
            <a:schemeClr val="accent2">
              <a:lumMod val="20000"/>
              <a:lumOff val="80000"/>
              <a:alpha val="35000"/>
            </a:scheme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cxnSp>
        <p:nvCxnSpPr>
          <p:cNvPr id="22" name="直線接點 16"/>
          <p:cNvCxnSpPr/>
          <p:nvPr/>
        </p:nvCxnSpPr>
        <p:spPr>
          <a:xfrm flipH="1">
            <a:off x="4508220" y="682436"/>
            <a:ext cx="788610" cy="711466"/>
          </a:xfrm>
          <a:prstGeom prst="line">
            <a:avLst/>
          </a:prstGeom>
          <a:ln>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32" name="文字方塊 31"/>
          <p:cNvSpPr txBox="1"/>
          <p:nvPr/>
        </p:nvSpPr>
        <p:spPr>
          <a:xfrm>
            <a:off x="5245972" y="5289309"/>
            <a:ext cx="1954299" cy="36933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zh-TW" altLang="en-US" sz="1800" b="0" i="0" u="none" strike="noStrike" cap="none" spc="0" normalizeH="0" baseline="0" dirty="0">
              <a:ln>
                <a:noFill/>
              </a:ln>
              <a:solidFill>
                <a:srgbClr val="000000"/>
              </a:solidFill>
              <a:effectLst/>
              <a:uFillTx/>
              <a:latin typeface="+mj-lt"/>
              <a:ea typeface="+mj-ea"/>
              <a:cs typeface="+mj-cs"/>
              <a:sym typeface="Calibri"/>
            </a:endParaRPr>
          </a:p>
        </p:txBody>
      </p:sp>
      <p:sp>
        <p:nvSpPr>
          <p:cNvPr id="14" name="橢圓 4"/>
          <p:cNvSpPr/>
          <p:nvPr/>
        </p:nvSpPr>
        <p:spPr>
          <a:xfrm>
            <a:off x="5245972" y="1746632"/>
            <a:ext cx="817215" cy="864096"/>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spTree>
    <p:extLst>
      <p:ext uri="{BB962C8B-B14F-4D97-AF65-F5344CB8AC3E}">
        <p14:creationId xmlns:p14="http://schemas.microsoft.com/office/powerpoint/2010/main" val="1914867919"/>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6" name="矩形 5"/>
          <p:cNvGrpSpPr/>
          <p:nvPr/>
        </p:nvGrpSpPr>
        <p:grpSpPr>
          <a:xfrm>
            <a:off x="0" y="-21"/>
            <a:ext cx="9144000" cy="848946"/>
            <a:chOff x="0" y="-10"/>
            <a:chExt cx="9144000" cy="848945"/>
          </a:xfrm>
        </p:grpSpPr>
        <p:sp>
          <p:nvSpPr>
            <p:cNvPr id="194" name="矩形"/>
            <p:cNvSpPr/>
            <p:nvPr/>
          </p:nvSpPr>
          <p:spPr>
            <a:xfrm>
              <a:off x="0" y="-10"/>
              <a:ext cx="9144000" cy="848945"/>
            </a:xfrm>
            <a:prstGeom prst="rect">
              <a:avLst/>
            </a:prstGeom>
            <a:solidFill>
              <a:srgbClr val="E46C0A"/>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195" name="9-1. 湖南專案一(株洲市)"/>
            <p:cNvSpPr txBox="1"/>
            <p:nvPr/>
          </p:nvSpPr>
          <p:spPr>
            <a:xfrm>
              <a:off x="0" y="132074"/>
              <a:ext cx="9144000"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7</a:t>
              </a:r>
              <a:r>
                <a:rPr dirty="0" smtClean="0"/>
                <a:t>-1.</a:t>
              </a:r>
              <a:r>
                <a:rPr lang="zh-TW" altLang="en-US" dirty="0" smtClean="0"/>
                <a:t> 雲南省</a:t>
              </a:r>
              <a:endParaRPr dirty="0"/>
            </a:p>
          </p:txBody>
        </p:sp>
      </p:grpSp>
      <p:grpSp>
        <p:nvGrpSpPr>
          <p:cNvPr id="199" name="矩形 1"/>
          <p:cNvGrpSpPr/>
          <p:nvPr/>
        </p:nvGrpSpPr>
        <p:grpSpPr>
          <a:xfrm>
            <a:off x="7164286" y="70520"/>
            <a:ext cx="1882808" cy="707882"/>
            <a:chOff x="-1" y="47377"/>
            <a:chExt cx="1882807" cy="707880"/>
          </a:xfrm>
        </p:grpSpPr>
        <p:sp>
          <p:nvSpPr>
            <p:cNvPr id="197" name="矩形"/>
            <p:cNvSpPr/>
            <p:nvPr/>
          </p:nvSpPr>
          <p:spPr>
            <a:xfrm>
              <a:off x="-1" y="77284"/>
              <a:ext cx="1882807" cy="648079"/>
            </a:xfrm>
            <a:prstGeom prst="rect">
              <a:avLst/>
            </a:prstGeom>
            <a:solidFill>
              <a:srgbClr val="FFFFFF"/>
            </a:solidFill>
            <a:ln w="28575" cap="flat">
              <a:solidFill>
                <a:schemeClr val="accent6"/>
              </a:solidFill>
              <a:prstDash val="solid"/>
              <a:round/>
            </a:ln>
            <a:effectLst/>
          </p:spPr>
          <p:txBody>
            <a:bodyPr wrap="square" lIns="45719" tIns="45719" rIns="45719" bIns="45719" numCol="1" anchor="ctr">
              <a:noAutofit/>
            </a:bodyPr>
            <a:lstStyle/>
            <a:p>
              <a:pPr algn="ctr">
                <a:defRPr sz="4000" b="1">
                  <a:solidFill>
                    <a:srgbClr val="984807"/>
                  </a:solidFill>
                  <a:latin typeface="微軟正黑體"/>
                  <a:ea typeface="微軟正黑體"/>
                  <a:cs typeface="微軟正黑體"/>
                  <a:sym typeface="微軟正黑體"/>
                </a:defRPr>
              </a:pPr>
              <a:endParaRPr/>
            </a:p>
          </p:txBody>
        </p:sp>
        <p:sp>
          <p:nvSpPr>
            <p:cNvPr id="198" name="案情1"/>
            <p:cNvSpPr txBox="1"/>
            <p:nvPr/>
          </p:nvSpPr>
          <p:spPr>
            <a:xfrm>
              <a:off x="-1" y="47377"/>
              <a:ext cx="1882807" cy="7078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lgn="ctr">
                <a:defRPr sz="4000" b="1">
                  <a:solidFill>
                    <a:srgbClr val="984807"/>
                  </a:solidFill>
                  <a:latin typeface="微軟正黑體"/>
                  <a:ea typeface="微軟正黑體"/>
                  <a:cs typeface="微軟正黑體"/>
                  <a:sym typeface="微軟正黑體"/>
                </a:defRPr>
              </a:lvl1pPr>
            </a:lstStyle>
            <a:p>
              <a:r>
                <a:rPr dirty="0" smtClean="0"/>
                <a:t>案情</a:t>
              </a:r>
              <a:r>
                <a:rPr lang="en-US" dirty="0"/>
                <a:t>1</a:t>
              </a:r>
              <a:endParaRPr dirty="0"/>
            </a:p>
          </p:txBody>
        </p:sp>
      </p:grpSp>
      <p:sp>
        <p:nvSpPr>
          <p:cNvPr id="3" name="矩形 2"/>
          <p:cNvSpPr/>
          <p:nvPr/>
        </p:nvSpPr>
        <p:spPr>
          <a:xfrm>
            <a:off x="38500" y="888139"/>
            <a:ext cx="9073416" cy="5324535"/>
          </a:xfrm>
          <a:prstGeom prst="rect">
            <a:avLst/>
          </a:prstGeom>
        </p:spPr>
        <p:txBody>
          <a:bodyPr wrap="square">
            <a:spAutoFit/>
          </a:bodyPr>
          <a:lstStyle/>
          <a:p>
            <a:r>
              <a:rPr lang="zh-TW" altLang="en-US" sz="2000" b="1" dirty="0" smtClean="0">
                <a:solidFill>
                  <a:schemeClr val="accent4">
                    <a:lumMod val="75000"/>
                  </a:schemeClr>
                </a:solidFill>
                <a:latin typeface="微軟正黑體" panose="020B0604030504040204" pitchFamily="34" charset="-120"/>
                <a:ea typeface="微軟正黑體" panose="020B0604030504040204" pitchFamily="34" charset="-120"/>
              </a:rPr>
              <a:t>一、雲南省各級</a:t>
            </a:r>
            <a:r>
              <a:rPr lang="en-US" altLang="zh-TW" sz="2000" b="1" dirty="0" smtClean="0">
                <a:solidFill>
                  <a:schemeClr val="accent4">
                    <a:lumMod val="75000"/>
                  </a:schemeClr>
                </a:solidFill>
                <a:latin typeface="微軟正黑體" panose="020B0604030504040204" pitchFamily="34" charset="-120"/>
                <a:ea typeface="微軟正黑體" panose="020B0604030504040204" pitchFamily="34" charset="-120"/>
              </a:rPr>
              <a:t>610</a:t>
            </a:r>
            <a:r>
              <a:rPr lang="zh-TW" altLang="en-US" sz="2000" b="1" dirty="0" smtClean="0">
                <a:solidFill>
                  <a:schemeClr val="accent4">
                    <a:lumMod val="75000"/>
                  </a:schemeClr>
                </a:solidFill>
                <a:latin typeface="微軟正黑體" panose="020B0604030504040204" pitchFamily="34" charset="-120"/>
                <a:ea typeface="微軟正黑體" panose="020B0604030504040204" pitchFamily="34" charset="-120"/>
              </a:rPr>
              <a:t>召開迫害法輪功的邪惡會議</a:t>
            </a:r>
            <a:endParaRPr lang="en-US" altLang="zh-TW" sz="2000" b="1" dirty="0" smtClean="0">
              <a:solidFill>
                <a:schemeClr val="accent4">
                  <a:lumMod val="75000"/>
                </a:schemeClr>
              </a:solidFill>
              <a:latin typeface="微軟正黑體" panose="020B0604030504040204" pitchFamily="34" charset="-120"/>
              <a:ea typeface="微軟正黑體" panose="020B0604030504040204" pitchFamily="34" charset="-120"/>
            </a:endParaRPr>
          </a:p>
          <a:p>
            <a:r>
              <a:rPr lang="zh-TW" altLang="zh-TW" sz="2000" dirty="0" smtClean="0">
                <a:solidFill>
                  <a:schemeClr val="tx1"/>
                </a:solidFill>
                <a:latin typeface="微軟正黑體" panose="020B0604030504040204" pitchFamily="34" charset="-120"/>
                <a:ea typeface="微軟正黑體" panose="020B0604030504040204" pitchFamily="34" charset="-120"/>
              </a:rPr>
              <a:t>據悉</a:t>
            </a:r>
            <a:r>
              <a:rPr lang="zh-TW" altLang="zh-TW" sz="2000" dirty="0">
                <a:solidFill>
                  <a:schemeClr val="tx1"/>
                </a:solidFill>
                <a:latin typeface="微軟正黑體" panose="020B0604030504040204" pitchFamily="34" charset="-120"/>
                <a:ea typeface="微軟正黑體" panose="020B0604030504040204" pitchFamily="34" charset="-120"/>
              </a:rPr>
              <a:t>，</a:t>
            </a:r>
            <a:r>
              <a:rPr lang="zh-TW" altLang="zh-TW" sz="2000" dirty="0" smtClean="0">
                <a:solidFill>
                  <a:schemeClr val="tx1"/>
                </a:solidFill>
                <a:latin typeface="微軟正黑體" panose="020B0604030504040204" pitchFamily="34" charset="-120"/>
                <a:ea typeface="微軟正黑體" panose="020B0604030504040204" pitchFamily="34" charset="-120"/>
              </a:rPr>
              <a:t>雲南召開</a:t>
            </a:r>
            <a:r>
              <a:rPr lang="zh-TW" altLang="zh-TW" sz="2000" dirty="0" smtClean="0">
                <a:solidFill>
                  <a:srgbClr val="FF0000"/>
                </a:solidFill>
                <a:latin typeface="微軟正黑體" panose="020B0604030504040204" pitchFamily="34" charset="-120"/>
                <a:ea typeface="微軟正黑體" panose="020B0604030504040204" pitchFamily="34" charset="-120"/>
              </a:rPr>
              <a:t>“</a:t>
            </a:r>
            <a:r>
              <a:rPr lang="zh-TW" altLang="zh-TW" sz="2000" dirty="0">
                <a:solidFill>
                  <a:srgbClr val="FF0000"/>
                </a:solidFill>
                <a:latin typeface="微軟正黑體" panose="020B0604030504040204" pitchFamily="34" charset="-120"/>
                <a:ea typeface="微軟正黑體" panose="020B0604030504040204" pitchFamily="34" charset="-120"/>
              </a:rPr>
              <a:t>防範處理邪教工作會議”</a:t>
            </a:r>
            <a:r>
              <a:rPr lang="zh-TW" altLang="zh-TW" sz="2000" dirty="0" smtClean="0">
                <a:solidFill>
                  <a:schemeClr val="tx1"/>
                </a:solidFill>
                <a:latin typeface="微軟正黑體" panose="020B0604030504040204" pitchFamily="34" charset="-120"/>
                <a:ea typeface="微軟正黑體" panose="020B0604030504040204" pitchFamily="34" charset="-120"/>
              </a:rPr>
              <a:t>，</a:t>
            </a:r>
            <a:endParaRPr lang="en-US" altLang="zh-TW" sz="2000" dirty="0" smtClean="0">
              <a:solidFill>
                <a:schemeClr val="tx1"/>
              </a:solidFill>
              <a:latin typeface="微軟正黑體" panose="020B0604030504040204" pitchFamily="34" charset="-120"/>
              <a:ea typeface="微軟正黑體" panose="020B0604030504040204" pitchFamily="34" charset="-120"/>
            </a:endParaRPr>
          </a:p>
          <a:p>
            <a:r>
              <a:rPr lang="zh-TW" altLang="en-US" sz="2000" dirty="0" smtClean="0">
                <a:solidFill>
                  <a:schemeClr val="tx1"/>
                </a:solidFill>
                <a:latin typeface="微軟正黑體" panose="020B0604030504040204" pitchFamily="34" charset="-120"/>
                <a:ea typeface="微軟正黑體" panose="020B0604030504040204" pitchFamily="34" charset="-120"/>
              </a:rPr>
              <a:t>省、各州</a:t>
            </a:r>
            <a:r>
              <a:rPr lang="en-US" altLang="zh-TW" sz="2000" dirty="0" smtClean="0">
                <a:solidFill>
                  <a:schemeClr val="tx1"/>
                </a:solidFill>
                <a:latin typeface="微軟正黑體" panose="020B0604030504040204" pitchFamily="34" charset="-120"/>
                <a:ea typeface="微軟正黑體" panose="020B0604030504040204" pitchFamily="34" charset="-120"/>
              </a:rPr>
              <a:t>(</a:t>
            </a:r>
            <a:r>
              <a:rPr lang="zh-TW" altLang="en-US" sz="2000" dirty="0" smtClean="0">
                <a:solidFill>
                  <a:schemeClr val="tx1"/>
                </a:solidFill>
                <a:latin typeface="微軟正黑體" panose="020B0604030504040204" pitchFamily="34" charset="-120"/>
                <a:ea typeface="微軟正黑體" panose="020B0604030504040204" pitchFamily="34" charset="-120"/>
              </a:rPr>
              <a:t>市</a:t>
            </a:r>
            <a:r>
              <a:rPr lang="en-US" altLang="zh-TW" sz="2000" dirty="0" smtClean="0">
                <a:solidFill>
                  <a:schemeClr val="tx1"/>
                </a:solidFill>
                <a:latin typeface="微軟正黑體" panose="020B0604030504040204" pitchFamily="34" charset="-120"/>
                <a:ea typeface="微軟正黑體" panose="020B0604030504040204" pitchFamily="34" charset="-120"/>
              </a:rPr>
              <a:t>)</a:t>
            </a:r>
            <a:r>
              <a:rPr lang="zh-TW" altLang="en-US" sz="2000" dirty="0" smtClean="0">
                <a:solidFill>
                  <a:schemeClr val="tx1"/>
                </a:solidFill>
                <a:latin typeface="微軟正黑體" panose="020B0604030504040204" pitchFamily="34" charset="-120"/>
                <a:ea typeface="微軟正黑體" panose="020B0604030504040204" pitchFamily="34" charset="-120"/>
              </a:rPr>
              <a:t>的</a:t>
            </a:r>
            <a:r>
              <a:rPr lang="zh-TW" altLang="zh-TW" sz="2000" dirty="0" smtClean="0">
                <a:solidFill>
                  <a:schemeClr val="tx1"/>
                </a:solidFill>
                <a:latin typeface="微軟正黑體" panose="020B0604030504040204" pitchFamily="34" charset="-120"/>
                <a:ea typeface="微軟正黑體" panose="020B0604030504040204" pitchFamily="34" charset="-120"/>
              </a:rPr>
              <a:t>防範</a:t>
            </a:r>
            <a:r>
              <a:rPr lang="zh-TW" altLang="zh-TW" sz="2000" dirty="0">
                <a:solidFill>
                  <a:schemeClr val="tx1"/>
                </a:solidFill>
                <a:latin typeface="微軟正黑體" panose="020B0604030504040204" pitchFamily="34" charset="-120"/>
                <a:ea typeface="微軟正黑體" panose="020B0604030504040204" pitchFamily="34" charset="-120"/>
              </a:rPr>
              <a:t>和處理邪教問題領導</a:t>
            </a:r>
            <a:r>
              <a:rPr lang="zh-TW" altLang="zh-TW" sz="2000" dirty="0" smtClean="0">
                <a:solidFill>
                  <a:schemeClr val="tx1"/>
                </a:solidFill>
                <a:latin typeface="微軟正黑體" panose="020B0604030504040204" pitchFamily="34" charset="-120"/>
                <a:ea typeface="微軟正黑體" panose="020B0604030504040204" pitchFamily="34" charset="-120"/>
              </a:rPr>
              <a:t>小組</a:t>
            </a:r>
            <a:r>
              <a:rPr lang="en-US" altLang="zh-TW" sz="2000" dirty="0">
                <a:solidFill>
                  <a:schemeClr val="tx1"/>
                </a:solidFill>
                <a:latin typeface="微軟正黑體" panose="020B0604030504040204" pitchFamily="34" charset="-120"/>
                <a:ea typeface="微軟正黑體" panose="020B0604030504040204" pitchFamily="34" charset="-120"/>
              </a:rPr>
              <a:t>(</a:t>
            </a:r>
            <a:r>
              <a:rPr lang="zh-TW" altLang="en-US" sz="2000" dirty="0">
                <a:solidFill>
                  <a:schemeClr val="tx1"/>
                </a:solidFill>
                <a:latin typeface="微軟正黑體" panose="020B0604030504040204" pitchFamily="34" charset="-120"/>
                <a:ea typeface="微軟正黑體" panose="020B0604030504040204" pitchFamily="34" charset="-120"/>
              </a:rPr>
              <a:t>簡稱防範辦，即</a:t>
            </a:r>
            <a:r>
              <a:rPr lang="en-US" altLang="zh-TW" sz="2000" dirty="0" smtClean="0">
                <a:solidFill>
                  <a:schemeClr val="tx1"/>
                </a:solidFill>
                <a:latin typeface="微軟正黑體" panose="020B0604030504040204" pitchFamily="34" charset="-120"/>
                <a:ea typeface="微軟正黑體" panose="020B0604030504040204" pitchFamily="34" charset="-120"/>
              </a:rPr>
              <a:t>610)</a:t>
            </a:r>
            <a:r>
              <a:rPr lang="zh-TW" altLang="en-US" sz="2000" dirty="0" smtClean="0">
                <a:solidFill>
                  <a:schemeClr val="tx1"/>
                </a:solidFill>
                <a:latin typeface="微軟正黑體" panose="020B0604030504040204" pitchFamily="34" charset="-120"/>
                <a:ea typeface="微軟正黑體" panose="020B0604030504040204" pitchFamily="34" charset="-120"/>
              </a:rPr>
              <a:t>組長和成員</a:t>
            </a:r>
            <a:endParaRPr lang="en-US" altLang="zh-TW" sz="2000" dirty="0" smtClean="0">
              <a:solidFill>
                <a:schemeClr val="tx1"/>
              </a:solidFill>
              <a:latin typeface="微軟正黑體" panose="020B0604030504040204" pitchFamily="34" charset="-120"/>
              <a:ea typeface="微軟正黑體" panose="020B0604030504040204" pitchFamily="34" charset="-120"/>
            </a:endParaRPr>
          </a:p>
          <a:p>
            <a:r>
              <a:rPr lang="zh-TW" altLang="en-US" sz="2000" dirty="0" smtClean="0">
                <a:solidFill>
                  <a:schemeClr val="tx1"/>
                </a:solidFill>
                <a:latin typeface="微軟正黑體" panose="020B0604030504040204" pitchFamily="34" charset="-120"/>
                <a:ea typeface="微軟正黑體" panose="020B0604030504040204" pitchFamily="34" charset="-120"/>
              </a:rPr>
              <a:t>都</a:t>
            </a:r>
            <a:r>
              <a:rPr lang="zh-TW" altLang="zh-TW" sz="2000" dirty="0" smtClean="0">
                <a:solidFill>
                  <a:schemeClr val="tx1"/>
                </a:solidFill>
                <a:latin typeface="微軟正黑體" panose="020B0604030504040204" pitchFamily="34" charset="-120"/>
                <a:ea typeface="微軟正黑體" panose="020B0604030504040204" pitchFamily="34" charset="-120"/>
              </a:rPr>
              <a:t>參加會議</a:t>
            </a:r>
            <a:r>
              <a:rPr lang="zh-TW" altLang="en-US" sz="2000" dirty="0">
                <a:solidFill>
                  <a:schemeClr val="tx1"/>
                </a:solidFill>
                <a:latin typeface="微軟正黑體" panose="020B0604030504040204" pitchFamily="34" charset="-120"/>
                <a:ea typeface="微軟正黑體" panose="020B0604030504040204" pitchFamily="34" charset="-120"/>
              </a:rPr>
              <a:t>，</a:t>
            </a:r>
            <a:r>
              <a:rPr lang="zh-TW" altLang="zh-TW" sz="2000" dirty="0" smtClean="0">
                <a:solidFill>
                  <a:srgbClr val="FF0000"/>
                </a:solidFill>
                <a:latin typeface="微軟正黑體" panose="020B0604030504040204" pitchFamily="34" charset="-120"/>
                <a:ea typeface="微軟正黑體" panose="020B0604030504040204" pitchFamily="34" charset="-120"/>
              </a:rPr>
              <a:t>部署</a:t>
            </a:r>
            <a:r>
              <a:rPr lang="zh-TW" altLang="zh-TW" sz="2000" dirty="0">
                <a:solidFill>
                  <a:srgbClr val="FF0000"/>
                </a:solidFill>
                <a:latin typeface="微軟正黑體" panose="020B0604030504040204" pitchFamily="34" charset="-120"/>
                <a:ea typeface="微軟正黑體" panose="020B0604030504040204" pitchFamily="34" charset="-120"/>
              </a:rPr>
              <a:t>了迫害法輪功的犯罪行動。</a:t>
            </a:r>
          </a:p>
          <a:p>
            <a:r>
              <a:rPr lang="en-US" altLang="zh-TW" sz="2000" dirty="0">
                <a:latin typeface="微軟正黑體" panose="020B0604030504040204" pitchFamily="34" charset="-120"/>
                <a:ea typeface="微軟正黑體" panose="020B0604030504040204" pitchFamily="34" charset="-120"/>
              </a:rPr>
              <a:t> </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b="1" dirty="0">
                <a:solidFill>
                  <a:schemeClr val="accent4">
                    <a:lumMod val="75000"/>
                  </a:schemeClr>
                </a:solidFill>
                <a:latin typeface="微軟正黑體" panose="020B0604030504040204" pitchFamily="34" charset="-120"/>
                <a:ea typeface="微軟正黑體" panose="020B0604030504040204" pitchFamily="34" charset="-120"/>
              </a:rPr>
              <a:t>二、當地媒體跟進報導開會議</a:t>
            </a:r>
            <a:endParaRPr lang="zh-TW" altLang="zh-TW" sz="2000" b="1" dirty="0">
              <a:solidFill>
                <a:schemeClr val="accent4">
                  <a:lumMod val="75000"/>
                </a:schemeClr>
              </a:solidFill>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5</a:t>
            </a:r>
            <a:r>
              <a:rPr lang="zh-TW" altLang="zh-TW"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9</a:t>
            </a:r>
            <a:r>
              <a:rPr lang="zh-TW" altLang="zh-TW" sz="2000" dirty="0">
                <a:latin typeface="微軟正黑體" panose="020B0604030504040204" pitchFamily="34" charset="-120"/>
                <a:ea typeface="微軟正黑體" panose="020B0604030504040204" pitchFamily="34" charset="-120"/>
              </a:rPr>
              <a:t>日，雲南衛視《雲南新聞聯播》中播放了這次會議的</a:t>
            </a:r>
            <a:r>
              <a:rPr lang="zh-TW" altLang="zh-TW" sz="2000" dirty="0" smtClean="0">
                <a:latin typeface="微軟正黑體" panose="020B0604030504040204" pitchFamily="34" charset="-120"/>
                <a:ea typeface="微軟正黑體" panose="020B0604030504040204" pitchFamily="34" charset="-120"/>
              </a:rPr>
              <a:t>講話</a:t>
            </a:r>
            <a:r>
              <a:rPr lang="zh-TW" altLang="zh-TW" sz="2000" dirty="0">
                <a:latin typeface="微軟正黑體" panose="020B0604030504040204" pitchFamily="34" charset="-120"/>
                <a:ea typeface="微軟正黑體" panose="020B0604030504040204" pitchFamily="34" charset="-120"/>
              </a:rPr>
              <a:t>內容</a:t>
            </a:r>
            <a:r>
              <a:rPr lang="zh-TW" altLang="zh-TW"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雲南日報》也刊登了這次邪惡會議內容。</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en-US" sz="2000" b="1" dirty="0" smtClean="0">
                <a:solidFill>
                  <a:schemeClr val="accent4">
                    <a:lumMod val="75000"/>
                  </a:schemeClr>
                </a:solidFill>
                <a:latin typeface="微軟正黑體" panose="020B0604030504040204" pitchFamily="34" charset="-120"/>
                <a:ea typeface="微軟正黑體" panose="020B0604030504040204" pitchFamily="34" charset="-120"/>
              </a:rPr>
              <a:t>三、邪惡會議召開後，雲南當地發生多起綁架、抄家事件</a:t>
            </a:r>
            <a:endParaRPr lang="en-US" altLang="zh-TW" sz="2000" b="1" dirty="0" smtClean="0">
              <a:solidFill>
                <a:schemeClr val="accent4">
                  <a:lumMod val="75000"/>
                </a:schemeClr>
              </a:solidFill>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rPr>
              <a:t>5</a:t>
            </a:r>
            <a:r>
              <a:rPr lang="zh-TW" altLang="zh-TW" sz="2000" dirty="0">
                <a:latin typeface="微軟正黑體" panose="020B0604030504040204" pitchFamily="34" charset="-120"/>
                <a:ea typeface="微軟正黑體" panose="020B0604030504040204" pitchFamily="34" charset="-120"/>
              </a:rPr>
              <a:t>月至</a:t>
            </a:r>
            <a:r>
              <a:rPr lang="en-US" altLang="zh-TW" sz="2000" dirty="0">
                <a:latin typeface="微軟正黑體" panose="020B0604030504040204" pitchFamily="34" charset="-120"/>
                <a:ea typeface="微軟正黑體" panose="020B0604030504040204" pitchFamily="34" charset="-120"/>
              </a:rPr>
              <a:t>6</a:t>
            </a:r>
            <a:r>
              <a:rPr lang="zh-TW" altLang="zh-TW" sz="2000" dirty="0">
                <a:latin typeface="微軟正黑體" panose="020B0604030504040204" pitchFamily="34" charset="-120"/>
                <a:ea typeface="微軟正黑體" panose="020B0604030504040204" pitchFamily="34" charset="-120"/>
              </a:rPr>
              <a:t>月期間，雲南多地發生了法輪功學員被綁架、抄家</a:t>
            </a:r>
            <a:r>
              <a:rPr lang="zh-TW" altLang="zh-TW" sz="2000" dirty="0" smtClean="0">
                <a:latin typeface="微軟正黑體" panose="020B0604030504040204" pitchFamily="34" charset="-120"/>
                <a:ea typeface="微軟正黑體" panose="020B0604030504040204" pitchFamily="34" charset="-120"/>
              </a:rPr>
              <a:t>事件。</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僅</a:t>
            </a:r>
            <a:r>
              <a:rPr lang="en-US" altLang="zh-TW" sz="2000" dirty="0">
                <a:latin typeface="微軟正黑體" panose="020B0604030504040204" pitchFamily="34" charset="-120"/>
                <a:ea typeface="微軟正黑體" panose="020B0604030504040204" pitchFamily="34" charset="-120"/>
              </a:rPr>
              <a:t>6</a:t>
            </a:r>
            <a:r>
              <a:rPr lang="zh-TW" altLang="zh-TW"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22</a:t>
            </a:r>
            <a:r>
              <a:rPr lang="zh-TW" altLang="zh-TW" sz="2000" dirty="0">
                <a:latin typeface="微軟正黑體" panose="020B0604030504040204" pitchFamily="34" charset="-120"/>
                <a:ea typeface="微軟正黑體" panose="020B0604030504040204" pitchFamily="34" charset="-120"/>
              </a:rPr>
              <a:t>日一天，昆明有四名法輪功學員被抄家。</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6</a:t>
            </a:r>
            <a:r>
              <a:rPr lang="zh-TW" altLang="zh-TW"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22</a:t>
            </a:r>
            <a:r>
              <a:rPr lang="zh-TW" altLang="zh-TW" sz="2000" dirty="0">
                <a:latin typeface="微軟正黑體" panose="020B0604030504040204" pitchFamily="34" charset="-120"/>
                <a:ea typeface="微軟正黑體" panose="020B0604030504040204" pitchFamily="34" charset="-120"/>
              </a:rPr>
              <a:t>日下午一點左右，雲南省昆明市</a:t>
            </a:r>
            <a:r>
              <a:rPr lang="zh-TW" altLang="zh-TW" sz="2000" dirty="0">
                <a:solidFill>
                  <a:srgbClr val="00B050"/>
                </a:solidFill>
                <a:latin typeface="微軟正黑體" panose="020B0604030504040204" pitchFamily="34" charset="-120"/>
                <a:ea typeface="微軟正黑體" panose="020B0604030504040204" pitchFamily="34" charset="-120"/>
              </a:rPr>
              <a:t>馮軍、馬斌</a:t>
            </a:r>
            <a:r>
              <a:rPr lang="zh-TW" altLang="zh-TW" sz="2000" dirty="0">
                <a:latin typeface="微軟正黑體" panose="020B0604030504040204" pitchFamily="34" charset="-120"/>
                <a:ea typeface="微軟正黑體" panose="020B0604030504040204" pitchFamily="34" charset="-120"/>
              </a:rPr>
              <a:t>等</a:t>
            </a:r>
            <a:r>
              <a:rPr lang="en-US" altLang="zh-TW" sz="2000" dirty="0">
                <a:latin typeface="微軟正黑體" panose="020B0604030504040204" pitchFamily="34" charset="-120"/>
                <a:ea typeface="微軟正黑體" panose="020B0604030504040204" pitchFamily="34" charset="-120"/>
              </a:rPr>
              <a:t>14</a:t>
            </a:r>
            <a:r>
              <a:rPr lang="zh-TW" altLang="zh-TW" sz="2000" dirty="0">
                <a:latin typeface="微軟正黑體" panose="020B0604030504040204" pitchFamily="34" charset="-120"/>
                <a:ea typeface="微軟正黑體" panose="020B0604030504040204" pitchFamily="34" charset="-120"/>
              </a:rPr>
              <a:t>個國保</a:t>
            </a:r>
            <a:r>
              <a:rPr lang="zh-TW" altLang="zh-TW" sz="2000" dirty="0" smtClean="0">
                <a:latin typeface="微軟正黑體" panose="020B0604030504040204" pitchFamily="34" charset="-120"/>
                <a:ea typeface="微軟正黑體" panose="020B0604030504040204" pitchFamily="34" charset="-120"/>
              </a:rPr>
              <a:t>員警闖到</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法</a:t>
            </a:r>
            <a:r>
              <a:rPr lang="zh-TW" altLang="zh-TW" sz="2000" dirty="0">
                <a:latin typeface="微軟正黑體" panose="020B0604030504040204" pitchFamily="34" charset="-120"/>
                <a:ea typeface="微軟正黑體" panose="020B0604030504040204" pitchFamily="34" charset="-120"/>
              </a:rPr>
              <a:t>輪功學員</a:t>
            </a:r>
            <a:r>
              <a:rPr lang="zh-TW" altLang="zh-TW" sz="2000" dirty="0">
                <a:solidFill>
                  <a:srgbClr val="0070C0"/>
                </a:solidFill>
                <a:latin typeface="微軟正黑體" panose="020B0604030504040204" pitchFamily="34" charset="-120"/>
                <a:ea typeface="微軟正黑體" panose="020B0604030504040204" pitchFamily="34" charset="-120"/>
              </a:rPr>
              <a:t>童先珍</a:t>
            </a:r>
            <a:r>
              <a:rPr lang="zh-TW" altLang="zh-TW" sz="2000" dirty="0">
                <a:latin typeface="微軟正黑體" panose="020B0604030504040204" pitchFamily="34" charset="-120"/>
                <a:ea typeface="微軟正黑體" panose="020B0604030504040204" pitchFamily="34" charset="-120"/>
              </a:rPr>
              <a:t>家非法抄家，抄走</a:t>
            </a:r>
            <a:r>
              <a:rPr lang="zh-TW" altLang="zh-TW" sz="2000" dirty="0" smtClean="0">
                <a:latin typeface="微軟正黑體" panose="020B0604030504040204" pitchFamily="34" charset="-120"/>
                <a:ea typeface="微軟正黑體" panose="020B0604030504040204" pitchFamily="34" charset="-120"/>
              </a:rPr>
              <a:t>了所有</a:t>
            </a:r>
            <a:r>
              <a:rPr lang="zh-TW" altLang="zh-TW" sz="2000" dirty="0">
                <a:latin typeface="微軟正黑體" panose="020B0604030504040204" pitchFamily="34" charset="-120"/>
                <a:ea typeface="微軟正黑體" panose="020B0604030504040204" pitchFamily="34" charset="-120"/>
              </a:rPr>
              <a:t>的大法書、資料、印表機、</a:t>
            </a:r>
            <a:r>
              <a:rPr lang="zh-TW" altLang="zh-TW" sz="2000" dirty="0" smtClean="0">
                <a:latin typeface="微軟正黑體" panose="020B0604030504040204" pitchFamily="34" charset="-120"/>
                <a:ea typeface="微軟正黑體" panose="020B0604030504040204" pitchFamily="34" charset="-120"/>
              </a:rPr>
              <a:t>電腦</a:t>
            </a:r>
            <a:r>
              <a:rPr lang="zh-TW" altLang="en-US" sz="2000" dirty="0">
                <a:latin typeface="微軟正黑體" panose="020B0604030504040204" pitchFamily="34" charset="-120"/>
                <a:ea typeface="微軟正黑體" panose="020B0604030504040204" pitchFamily="34" charset="-120"/>
              </a:rPr>
              <a:t>等</a:t>
            </a:r>
            <a:r>
              <a:rPr lang="zh-TW" altLang="zh-TW" sz="2000" dirty="0" smtClean="0">
                <a:latin typeface="微軟正黑體" panose="020B0604030504040204" pitchFamily="34" charset="-120"/>
                <a:ea typeface="微軟正黑體" panose="020B0604030504040204" pitchFamily="34" charset="-120"/>
              </a:rPr>
              <a:t>，</a:t>
            </a:r>
            <a:r>
              <a:rPr lang="zh-TW" altLang="zh-TW" sz="2000" dirty="0">
                <a:solidFill>
                  <a:srgbClr val="00B050"/>
                </a:solidFill>
                <a:latin typeface="微軟正黑體" panose="020B0604030504040204" pitchFamily="34" charset="-120"/>
                <a:ea typeface="微軟正黑體" panose="020B0604030504040204" pitchFamily="34" charset="-120"/>
              </a:rPr>
              <a:t>馮軍</a:t>
            </a:r>
            <a:r>
              <a:rPr lang="zh-TW" altLang="zh-TW" sz="2000" dirty="0">
                <a:latin typeface="微軟正黑體" panose="020B0604030504040204" pitchFamily="34" charset="-120"/>
                <a:ea typeface="微軟正黑體" panose="020B0604030504040204" pitchFamily="34" charset="-120"/>
              </a:rPr>
              <a:t>還偷走一個</a:t>
            </a:r>
            <a:r>
              <a:rPr lang="en-US" altLang="zh-TW" sz="2000" dirty="0" smtClean="0">
                <a:latin typeface="微軟正黑體" panose="020B0604030504040204" pitchFamily="34" charset="-120"/>
                <a:ea typeface="微軟正黑體" panose="020B0604030504040204" pitchFamily="34" charset="-120"/>
              </a:rPr>
              <a:t>1T</a:t>
            </a:r>
            <a:r>
              <a:rPr lang="zh-TW" altLang="zh-TW" sz="2000" dirty="0" smtClean="0">
                <a:latin typeface="微軟正黑體" panose="020B0604030504040204" pitchFamily="34" charset="-120"/>
                <a:ea typeface="微軟正黑體" panose="020B0604030504040204" pitchFamily="34" charset="-120"/>
              </a:rPr>
              <a:t>硬碟</a:t>
            </a:r>
            <a:r>
              <a:rPr lang="zh-TW" altLang="zh-TW" sz="2000" dirty="0">
                <a:latin typeface="微軟正黑體" panose="020B0604030504040204" pitchFamily="34" charset="-120"/>
                <a:ea typeface="微軟正黑體" panose="020B0604030504040204" pitchFamily="34" charset="-120"/>
              </a:rPr>
              <a:t>和一個</a:t>
            </a:r>
            <a:r>
              <a:rPr lang="en-US" altLang="zh-TW" sz="2000" dirty="0">
                <a:latin typeface="微軟正黑體" panose="020B0604030504040204" pitchFamily="34" charset="-120"/>
                <a:ea typeface="微軟正黑體" panose="020B0604030504040204" pitchFamily="34" charset="-120"/>
              </a:rPr>
              <a:t>32G</a:t>
            </a:r>
            <a:r>
              <a:rPr lang="zh-TW" altLang="zh-TW" sz="2000" dirty="0">
                <a:latin typeface="微軟正黑體" panose="020B0604030504040204" pitchFamily="34" charset="-120"/>
                <a:ea typeface="微軟正黑體" panose="020B0604030504040204" pitchFamily="34" charset="-120"/>
              </a:rPr>
              <a:t>的</a:t>
            </a:r>
            <a:r>
              <a:rPr lang="en-US" altLang="zh-TW" sz="2000" dirty="0">
                <a:latin typeface="微軟正黑體" panose="020B0604030504040204" pitchFamily="34" charset="-120"/>
                <a:ea typeface="微軟正黑體" panose="020B0604030504040204" pitchFamily="34" charset="-120"/>
              </a:rPr>
              <a:t>U</a:t>
            </a:r>
            <a:r>
              <a:rPr lang="zh-TW" altLang="zh-TW" sz="2000" dirty="0">
                <a:latin typeface="微軟正黑體" panose="020B0604030504040204" pitchFamily="34" charset="-120"/>
                <a:ea typeface="微軟正黑體" panose="020B0604030504040204" pitchFamily="34" charset="-120"/>
              </a:rPr>
              <a:t>盤</a:t>
            </a:r>
            <a:r>
              <a:rPr lang="zh-TW" altLang="zh-TW" sz="2000" dirty="0" smtClean="0">
                <a:latin typeface="微軟正黑體" panose="020B0604030504040204" pitchFamily="34" charset="-120"/>
                <a:ea typeface="微軟正黑體" panose="020B0604030504040204" pitchFamily="34" charset="-120"/>
              </a:rPr>
              <a:t>，把</a:t>
            </a:r>
            <a:r>
              <a:rPr lang="zh-TW" altLang="zh-TW" sz="2000" dirty="0">
                <a:solidFill>
                  <a:srgbClr val="0070C0"/>
                </a:solidFill>
                <a:latin typeface="微軟正黑體" panose="020B0604030504040204" pitchFamily="34" charset="-120"/>
                <a:ea typeface="微軟正黑體" panose="020B0604030504040204" pitchFamily="34" charset="-120"/>
              </a:rPr>
              <a:t>童先珍</a:t>
            </a:r>
            <a:r>
              <a:rPr lang="zh-TW" altLang="zh-TW" sz="2000" dirty="0">
                <a:latin typeface="微軟正黑體" panose="020B0604030504040204" pitchFamily="34" charset="-120"/>
                <a:ea typeface="微軟正黑體" panose="020B0604030504040204" pitchFamily="34" charset="-120"/>
              </a:rPr>
              <a:t>強行帶到</a:t>
            </a:r>
            <a:r>
              <a:rPr lang="zh-TW" altLang="zh-TW" sz="2000" dirty="0">
                <a:solidFill>
                  <a:schemeClr val="accent6">
                    <a:lumMod val="50000"/>
                  </a:schemeClr>
                </a:solidFill>
                <a:latin typeface="微軟正黑體" panose="020B0604030504040204" pitchFamily="34" charset="-120"/>
                <a:ea typeface="微軟正黑體" panose="020B0604030504040204" pitchFamily="34" charset="-120"/>
              </a:rPr>
              <a:t>王家橋</a:t>
            </a:r>
            <a:r>
              <a:rPr lang="zh-TW" altLang="zh-TW" sz="2000" dirty="0" smtClean="0">
                <a:solidFill>
                  <a:schemeClr val="accent6">
                    <a:lumMod val="50000"/>
                  </a:schemeClr>
                </a:solidFill>
                <a:latin typeface="微軟正黑體" panose="020B0604030504040204" pitchFamily="34" charset="-120"/>
                <a:ea typeface="微軟正黑體" panose="020B0604030504040204" pitchFamily="34" charset="-120"/>
              </a:rPr>
              <a:t>派出所</a:t>
            </a:r>
            <a:r>
              <a:rPr lang="zh-TW" altLang="en-US" sz="2000" dirty="0" smtClean="0">
                <a:latin typeface="微軟正黑體" panose="020B0604030504040204" pitchFamily="34" charset="-120"/>
                <a:ea typeface="微軟正黑體" panose="020B0604030504040204" pitchFamily="34" charset="-120"/>
              </a:rPr>
              <a:t>審問</a:t>
            </a:r>
            <a:endParaRPr lang="en-US" altLang="zh-TW" sz="2000" dirty="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滯留到夜間</a:t>
            </a:r>
            <a:r>
              <a:rPr lang="en-US" altLang="zh-TW" sz="2000" dirty="0">
                <a:latin typeface="微軟正黑體" panose="020B0604030504040204" pitchFamily="34" charset="-120"/>
                <a:ea typeface="微軟正黑體" panose="020B0604030504040204" pitchFamily="34" charset="-120"/>
              </a:rPr>
              <a:t>12</a:t>
            </a:r>
            <a:r>
              <a:rPr lang="zh-TW" altLang="zh-TW" sz="2000" dirty="0">
                <a:latin typeface="微軟正黑體" panose="020B0604030504040204" pitchFamily="34" charset="-120"/>
                <a:ea typeface="微軟正黑體" panose="020B0604030504040204" pitchFamily="34" charset="-120"/>
              </a:rPr>
              <a:t>點</a:t>
            </a:r>
            <a:r>
              <a:rPr lang="en-US" altLang="zh-TW" sz="2000" dirty="0">
                <a:latin typeface="微軟正黑體" panose="020B0604030504040204" pitchFamily="34" charset="-120"/>
                <a:ea typeface="微軟正黑體" panose="020B0604030504040204" pitchFamily="34" charset="-120"/>
              </a:rPr>
              <a:t>30</a:t>
            </a:r>
            <a:r>
              <a:rPr lang="zh-TW" altLang="zh-TW" sz="2000" dirty="0">
                <a:latin typeface="微軟正黑體" panose="020B0604030504040204" pitchFamily="34" charset="-120"/>
                <a:ea typeface="微軟正黑體" panose="020B0604030504040204" pitchFamily="34" charset="-120"/>
              </a:rPr>
              <a:t>分，</a:t>
            </a:r>
            <a:r>
              <a:rPr lang="zh-TW" altLang="zh-TW" sz="2000" dirty="0">
                <a:solidFill>
                  <a:srgbClr val="0070C0"/>
                </a:solidFill>
                <a:latin typeface="微軟正黑體" panose="020B0604030504040204" pitchFamily="34" charset="-120"/>
                <a:ea typeface="微軟正黑體" panose="020B0604030504040204" pitchFamily="34" charset="-120"/>
              </a:rPr>
              <a:t>童先珍</a:t>
            </a:r>
            <a:r>
              <a:rPr lang="zh-TW" altLang="zh-TW" sz="2000" dirty="0">
                <a:latin typeface="微軟正黑體" panose="020B0604030504040204" pitchFamily="34" charset="-120"/>
                <a:ea typeface="微軟正黑體" panose="020B0604030504040204" pitchFamily="34" charset="-120"/>
              </a:rPr>
              <a:t>才</a:t>
            </a:r>
            <a:r>
              <a:rPr lang="zh-TW" altLang="zh-TW" sz="2000" dirty="0" smtClean="0">
                <a:latin typeface="微軟正黑體" panose="020B0604030504040204" pitchFamily="34" charset="-120"/>
                <a:ea typeface="微軟正黑體" panose="020B0604030504040204" pitchFamily="34" charset="-120"/>
              </a:rPr>
              <a:t>得回家</a:t>
            </a:r>
            <a:r>
              <a:rPr lang="zh-TW" altLang="zh-TW" sz="2000" dirty="0">
                <a:latin typeface="微軟正黑體" panose="020B0604030504040204" pitchFamily="34" charset="-120"/>
                <a:ea typeface="微軟正黑體" panose="020B0604030504040204" pitchFamily="34" charset="-120"/>
              </a:rPr>
              <a:t>，其子</a:t>
            </a:r>
            <a:r>
              <a:rPr lang="zh-TW" altLang="zh-TW" sz="2000" dirty="0" smtClean="0">
                <a:latin typeface="微軟正黑體" panose="020B0604030504040204" pitchFamily="34" charset="-120"/>
                <a:ea typeface="微軟正黑體" panose="020B0604030504040204" pitchFamily="34" charset="-120"/>
              </a:rPr>
              <a:t>被強迫</a:t>
            </a:r>
            <a:r>
              <a:rPr lang="zh-TW" altLang="zh-TW" sz="2000" dirty="0">
                <a:latin typeface="微軟正黑體" panose="020B0604030504040204" pitchFamily="34" charset="-120"/>
                <a:ea typeface="微軟正黑體" panose="020B0604030504040204" pitchFamily="34" charset="-120"/>
              </a:rPr>
              <a:t>交</a:t>
            </a:r>
            <a:r>
              <a:rPr lang="zh-TW" altLang="zh-TW" sz="2000" dirty="0" smtClean="0">
                <a:latin typeface="微軟正黑體" panose="020B0604030504040204" pitchFamily="34" charset="-120"/>
                <a:ea typeface="微軟正黑體" panose="020B0604030504040204" pitchFamily="34" charset="-120"/>
              </a:rPr>
              <a:t>所謂保證金</a:t>
            </a:r>
            <a:r>
              <a:rPr lang="zh-TW" altLang="zh-TW" sz="2000" dirty="0">
                <a:latin typeface="微軟正黑體" panose="020B0604030504040204" pitchFamily="34" charset="-120"/>
                <a:ea typeface="微軟正黑體" panose="020B0604030504040204" pitchFamily="34" charset="-120"/>
              </a:rPr>
              <a:t>五千元。</a:t>
            </a:r>
          </a:p>
        </p:txBody>
      </p:sp>
    </p:spTree>
    <p:extLst>
      <p:ext uri="{BB962C8B-B14F-4D97-AF65-F5344CB8AC3E}">
        <p14:creationId xmlns:p14="http://schemas.microsoft.com/office/powerpoint/2010/main" val="205108090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矩形 5"/>
          <p:cNvSpPr txBox="1"/>
          <p:nvPr/>
        </p:nvSpPr>
        <p:spPr>
          <a:xfrm>
            <a:off x="318706" y="184282"/>
            <a:ext cx="4508064" cy="6629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23" name="矩形 3"/>
          <p:cNvGrpSpPr/>
          <p:nvPr/>
        </p:nvGrpSpPr>
        <p:grpSpPr>
          <a:xfrm>
            <a:off x="13400" y="-1"/>
            <a:ext cx="9130602" cy="836716"/>
            <a:chOff x="-1" y="-1"/>
            <a:chExt cx="9130600" cy="836714"/>
          </a:xfrm>
        </p:grpSpPr>
        <p:sp>
          <p:nvSpPr>
            <p:cNvPr id="221"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22" name="11-3. 延吉市"/>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7</a:t>
              </a:r>
              <a:r>
                <a:rPr dirty="0" smtClean="0"/>
                <a:t>-</a:t>
              </a:r>
              <a:r>
                <a:rPr lang="en-US" dirty="0" smtClean="0"/>
                <a:t>2</a:t>
              </a:r>
              <a:r>
                <a:rPr dirty="0" smtClean="0"/>
                <a:t>. </a:t>
              </a:r>
              <a:r>
                <a:rPr lang="zh-TW" altLang="en-US" dirty="0"/>
                <a:t>雲南省</a:t>
              </a:r>
              <a:endParaRPr dirty="0"/>
            </a:p>
          </p:txBody>
        </p:sp>
      </p:grpSp>
      <p:grpSp>
        <p:nvGrpSpPr>
          <p:cNvPr id="226" name="矩形 6"/>
          <p:cNvGrpSpPr/>
          <p:nvPr/>
        </p:nvGrpSpPr>
        <p:grpSpPr>
          <a:xfrm>
            <a:off x="7236296" y="100430"/>
            <a:ext cx="1775936" cy="648075"/>
            <a:chOff x="0" y="39183"/>
            <a:chExt cx="1775935" cy="648074"/>
          </a:xfrm>
        </p:grpSpPr>
        <p:sp>
          <p:nvSpPr>
            <p:cNvPr id="224" name="矩形"/>
            <p:cNvSpPr/>
            <p:nvPr/>
          </p:nvSpPr>
          <p:spPr>
            <a:xfrm>
              <a:off x="0" y="39183"/>
              <a:ext cx="1775935"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3600" b="1">
                  <a:latin typeface="微軟正黑體"/>
                  <a:ea typeface="微軟正黑體"/>
                  <a:cs typeface="微軟正黑體"/>
                  <a:sym typeface="微軟正黑體"/>
                </a:defRPr>
              </a:pPr>
              <a:endParaRPr/>
            </a:p>
          </p:txBody>
        </p:sp>
        <p:sp>
          <p:nvSpPr>
            <p:cNvPr id="225" name="惡報12"/>
            <p:cNvSpPr txBox="1"/>
            <p:nvPr/>
          </p:nvSpPr>
          <p:spPr>
            <a:xfrm>
              <a:off x="0" y="40056"/>
              <a:ext cx="1775935" cy="6463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3600" b="1">
                  <a:latin typeface="微軟正黑體"/>
                  <a:ea typeface="微軟正黑體"/>
                  <a:cs typeface="微軟正黑體"/>
                  <a:sym typeface="微軟正黑體"/>
                </a:defRPr>
              </a:pPr>
              <a:r>
                <a:rPr dirty="0" smtClean="0"/>
                <a:t>惡報</a:t>
              </a:r>
              <a:r>
                <a:rPr lang="en-US" dirty="0"/>
                <a:t>1</a:t>
              </a:r>
              <a:endParaRPr dirty="0"/>
            </a:p>
          </p:txBody>
        </p:sp>
      </p:grpSp>
      <p:sp>
        <p:nvSpPr>
          <p:cNvPr id="14" name="Rectangle 13"/>
          <p:cNvSpPr/>
          <p:nvPr/>
        </p:nvSpPr>
        <p:spPr>
          <a:xfrm>
            <a:off x="78842" y="975939"/>
            <a:ext cx="8946642" cy="286232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dirty="0" smtClean="0">
                <a:solidFill>
                  <a:srgbClr val="0000FF"/>
                </a:solidFill>
                <a:latin typeface="Microsoft JhengHei" charset="-120"/>
                <a:ea typeface="Microsoft JhengHei" charset="-120"/>
                <a:cs typeface="Microsoft JhengHei" charset="-120"/>
              </a:rPr>
              <a:t>前中共雲南省委副書記、省長，</a:t>
            </a:r>
            <a:r>
              <a:rPr lang="zh-TW" altLang="en-US" sz="2000" b="1" dirty="0" smtClean="0">
                <a:solidFill>
                  <a:srgbClr val="008000"/>
                </a:solidFill>
                <a:latin typeface="Microsoft JhengHei" charset="-120"/>
                <a:ea typeface="Microsoft JhengHei" charset="-120"/>
                <a:cs typeface="Microsoft JhengHei" charset="-120"/>
              </a:rPr>
              <a:t>李嘉廷</a:t>
            </a:r>
            <a:r>
              <a:rPr lang="zh-TW" altLang="en-US" sz="2000" b="1" dirty="0" smtClean="0">
                <a:solidFill>
                  <a:srgbClr val="0000FF"/>
                </a:solidFill>
                <a:latin typeface="Microsoft JhengHei" charset="-120"/>
                <a:ea typeface="Microsoft JhengHei" charset="-120"/>
                <a:cs typeface="Microsoft JhengHei" charset="-120"/>
              </a:rPr>
              <a:t>，</a:t>
            </a:r>
            <a:r>
              <a:rPr lang="zh-TW" altLang="en-US" sz="2000" b="1" dirty="0" smtClean="0">
                <a:solidFill>
                  <a:srgbClr val="FF0000"/>
                </a:solidFill>
                <a:latin typeface="Microsoft JhengHei" charset="-120"/>
                <a:ea typeface="Microsoft JhengHei" charset="-120"/>
                <a:cs typeface="Microsoft JhengHei" charset="-120"/>
              </a:rPr>
              <a:t>被判死緩</a:t>
            </a:r>
            <a:r>
              <a:rPr lang="en-US" altLang="zh-TW" sz="1600" dirty="0" smtClean="0">
                <a:solidFill>
                  <a:schemeClr val="tx1"/>
                </a:solidFill>
                <a:latin typeface="Microsoft JhengHei" charset="-120"/>
                <a:ea typeface="Microsoft JhengHei" charset="-120"/>
                <a:cs typeface="Microsoft JhengHei" charset="-120"/>
              </a:rPr>
              <a:t>【</a:t>
            </a:r>
            <a:r>
              <a:rPr lang="zh-TW" altLang="en-US" sz="1600" dirty="0">
                <a:solidFill>
                  <a:schemeClr val="tx1"/>
                </a:solidFill>
                <a:latin typeface="Microsoft JhengHei" charset="-120"/>
                <a:ea typeface="Microsoft JhengHei" charset="-120"/>
                <a:cs typeface="Microsoft JhengHei" charset="-120"/>
              </a:rPr>
              <a:t>明慧網</a:t>
            </a:r>
            <a:r>
              <a:rPr lang="en-US" altLang="zh-TW" sz="1600" dirty="0" smtClean="0">
                <a:solidFill>
                  <a:schemeClr val="tx1"/>
                </a:solidFill>
                <a:latin typeface="Microsoft JhengHei" charset="-120"/>
                <a:ea typeface="Microsoft JhengHei" charset="-120"/>
                <a:cs typeface="Microsoft JhengHei" charset="-120"/>
              </a:rPr>
              <a:t>201</a:t>
            </a:r>
            <a:r>
              <a:rPr lang="zh-TW" altLang="zh-TW" sz="1600" dirty="0" smtClean="0">
                <a:solidFill>
                  <a:schemeClr val="tx1"/>
                </a:solidFill>
                <a:latin typeface="Microsoft JhengHei" charset="-120"/>
                <a:ea typeface="Microsoft JhengHei" charset="-120"/>
                <a:cs typeface="Microsoft JhengHei" charset="-120"/>
              </a:rPr>
              <a:t>5</a:t>
            </a:r>
            <a:r>
              <a:rPr lang="zh-TW" altLang="en-US" sz="1600" dirty="0" smtClean="0">
                <a:solidFill>
                  <a:schemeClr val="tx1"/>
                </a:solidFill>
                <a:latin typeface="Microsoft JhengHei" charset="-120"/>
                <a:ea typeface="Microsoft JhengHei" charset="-120"/>
                <a:cs typeface="Microsoft JhengHei" charset="-120"/>
              </a:rPr>
              <a:t>年</a:t>
            </a:r>
            <a:r>
              <a:rPr lang="zh-TW" altLang="zh-TW" sz="1600" dirty="0" smtClean="0">
                <a:solidFill>
                  <a:schemeClr val="tx1"/>
                </a:solidFill>
                <a:latin typeface="Microsoft JhengHei" charset="-120"/>
                <a:ea typeface="Microsoft JhengHei" charset="-120"/>
                <a:cs typeface="Microsoft JhengHei" charset="-120"/>
              </a:rPr>
              <a:t>1</a:t>
            </a:r>
            <a:r>
              <a:rPr lang="en-US" altLang="zh-TW" sz="1600" dirty="0" smtClean="0">
                <a:solidFill>
                  <a:schemeClr val="tx1"/>
                </a:solidFill>
                <a:latin typeface="Microsoft JhengHei" charset="-120"/>
                <a:ea typeface="Microsoft JhengHei" charset="-120"/>
                <a:cs typeface="Microsoft JhengHei" charset="-120"/>
              </a:rPr>
              <a:t>2</a:t>
            </a:r>
            <a:r>
              <a:rPr lang="zh-TW" altLang="en-US" sz="1600" dirty="0" smtClean="0">
                <a:solidFill>
                  <a:schemeClr val="tx1"/>
                </a:solidFill>
                <a:latin typeface="Microsoft JhengHei" charset="-120"/>
                <a:ea typeface="Microsoft JhengHei" charset="-120"/>
                <a:cs typeface="Microsoft JhengHei" charset="-120"/>
              </a:rPr>
              <a:t>月</a:t>
            </a:r>
            <a:r>
              <a:rPr lang="en-US" altLang="zh-TW" sz="1600" dirty="0" smtClean="0">
                <a:solidFill>
                  <a:schemeClr val="tx1"/>
                </a:solidFill>
                <a:latin typeface="Microsoft JhengHei" charset="-120"/>
                <a:ea typeface="Microsoft JhengHei" charset="-120"/>
                <a:cs typeface="Microsoft JhengHei" charset="-120"/>
              </a:rPr>
              <a:t>1</a:t>
            </a:r>
            <a:r>
              <a:rPr lang="zh-TW" altLang="zh-TW" sz="1600" dirty="0" smtClean="0">
                <a:solidFill>
                  <a:schemeClr val="tx1"/>
                </a:solidFill>
                <a:latin typeface="Microsoft JhengHei" charset="-120"/>
                <a:ea typeface="Microsoft JhengHei" charset="-120"/>
                <a:cs typeface="Microsoft JhengHei" charset="-120"/>
              </a:rPr>
              <a:t>4</a:t>
            </a:r>
            <a:r>
              <a:rPr lang="zh-TW" altLang="en-US" sz="1600" dirty="0" smtClean="0">
                <a:solidFill>
                  <a:schemeClr val="tx1"/>
                </a:solidFill>
                <a:latin typeface="Microsoft JhengHei" charset="-120"/>
                <a:ea typeface="Microsoft JhengHei" charset="-120"/>
                <a:cs typeface="Microsoft JhengHei" charset="-120"/>
              </a:rPr>
              <a:t>日</a:t>
            </a:r>
            <a:r>
              <a:rPr lang="en-US" altLang="zh-TW" sz="1600" dirty="0">
                <a:solidFill>
                  <a:schemeClr val="tx1"/>
                </a:solidFill>
                <a:latin typeface="Microsoft JhengHei" charset="-120"/>
                <a:ea typeface="Microsoft JhengHei" charset="-120"/>
                <a:cs typeface="Microsoft JhengHei" charset="-120"/>
              </a:rPr>
              <a:t>】</a:t>
            </a:r>
          </a:p>
          <a:p>
            <a:endParaRPr lang="en-US" altLang="zh-TW" sz="2000" dirty="0" smtClean="0">
              <a:latin typeface="Microsoft JhengHei" charset="-120"/>
              <a:ea typeface="Microsoft JhengHei" charset="-120"/>
              <a:cs typeface="Microsoft JhengHei" charset="-120"/>
            </a:endParaRPr>
          </a:p>
          <a:p>
            <a:r>
              <a:rPr lang="zh-TW" altLang="en-US" sz="2000" b="1" dirty="0">
                <a:solidFill>
                  <a:srgbClr val="00B050"/>
                </a:solidFill>
                <a:latin typeface="Microsoft JhengHei" charset="-120"/>
                <a:ea typeface="Microsoft JhengHei" charset="-120"/>
                <a:cs typeface="Microsoft JhengHei" charset="-120"/>
              </a:rPr>
              <a:t>李嘉廷</a:t>
            </a:r>
            <a:r>
              <a:rPr lang="zh-TW" altLang="en-US" sz="2000" dirty="0">
                <a:latin typeface="Microsoft JhengHei" charset="-120"/>
                <a:ea typeface="Microsoft JhengHei" charset="-120"/>
                <a:cs typeface="Microsoft JhengHei" charset="-120"/>
              </a:rPr>
              <a:t>，前中共雲南省委副書記、省長。</a:t>
            </a:r>
            <a:r>
              <a:rPr lang="en-US" altLang="zh-TW" sz="2000" dirty="0">
                <a:latin typeface="Microsoft JhengHei" charset="-120"/>
                <a:ea typeface="Microsoft JhengHei" charset="-120"/>
                <a:cs typeface="Microsoft JhengHei" charset="-120"/>
              </a:rPr>
              <a:t>2003</a:t>
            </a:r>
            <a:r>
              <a:rPr lang="zh-TW" altLang="en-US" sz="2000" dirty="0">
                <a:latin typeface="Microsoft JhengHei" charset="-120"/>
                <a:ea typeface="Microsoft JhengHei" charset="-120"/>
                <a:cs typeface="Microsoft JhengHei" charset="-120"/>
              </a:rPr>
              <a:t>年</a:t>
            </a:r>
            <a:r>
              <a:rPr lang="en-US" altLang="zh-TW" sz="2000" dirty="0">
                <a:latin typeface="Microsoft JhengHei" charset="-120"/>
                <a:ea typeface="Microsoft JhengHei" charset="-120"/>
                <a:cs typeface="Microsoft JhengHei" charset="-120"/>
              </a:rPr>
              <a:t>5</a:t>
            </a:r>
            <a:r>
              <a:rPr lang="zh-TW" altLang="en-US" sz="2000" dirty="0">
                <a:latin typeface="Microsoft JhengHei" charset="-120"/>
                <a:ea typeface="Microsoft JhengHei" charset="-120"/>
                <a:cs typeface="Microsoft JhengHei" charset="-120"/>
              </a:rPr>
              <a:t>月被</a:t>
            </a:r>
            <a:r>
              <a:rPr lang="zh-TW" altLang="en-US" sz="2000" dirty="0">
                <a:solidFill>
                  <a:srgbClr val="FF0000"/>
                </a:solidFill>
                <a:latin typeface="Microsoft JhengHei" charset="-120"/>
                <a:ea typeface="Microsoft JhengHei" charset="-120"/>
                <a:cs typeface="Microsoft JhengHei" charset="-120"/>
              </a:rPr>
              <a:t>判死緩</a:t>
            </a:r>
            <a:r>
              <a:rPr lang="zh-TW" altLang="en-US" sz="2000" dirty="0">
                <a:latin typeface="Microsoft JhengHei" charset="-120"/>
                <a:ea typeface="Microsoft JhengHei" charset="-120"/>
                <a:cs typeface="Microsoft JhengHei" charset="-120"/>
              </a:rPr>
              <a:t>，關押在秦城監獄</a:t>
            </a:r>
            <a:r>
              <a:rPr lang="zh-TW" altLang="en-US" sz="2000" dirty="0" smtClean="0">
                <a:latin typeface="Microsoft JhengHei" charset="-120"/>
                <a:ea typeface="Microsoft JhengHei" charset="-120"/>
                <a:cs typeface="Microsoft JhengHei" charset="-120"/>
              </a:rPr>
              <a:t>。</a:t>
            </a:r>
            <a:r>
              <a:rPr lang="zh-TW" altLang="en-US" sz="2000" dirty="0">
                <a:latin typeface="Microsoft JhengHei" charset="-120"/>
                <a:ea typeface="Microsoft JhengHei" charset="-120"/>
                <a:cs typeface="Microsoft JhengHei" charset="-120"/>
              </a:rPr>
              <a:t> </a:t>
            </a:r>
            <a:r>
              <a:rPr lang="en-US" altLang="zh-TW" sz="2000" dirty="0" smtClean="0">
                <a:latin typeface="Microsoft JhengHei" charset="-120"/>
                <a:ea typeface="Microsoft JhengHei" charset="-120"/>
                <a:cs typeface="Microsoft JhengHei" charset="-120"/>
              </a:rPr>
              <a:t>2001</a:t>
            </a:r>
            <a:r>
              <a:rPr lang="zh-TW" altLang="en-US" sz="2000" dirty="0" smtClean="0">
                <a:latin typeface="Microsoft JhengHei" charset="-120"/>
                <a:ea typeface="Microsoft JhengHei" charset="-120"/>
                <a:cs typeface="Microsoft JhengHei" charset="-120"/>
              </a:rPr>
              <a:t>年</a:t>
            </a:r>
            <a:r>
              <a:rPr lang="en-US" altLang="zh-TW" sz="2000" dirty="0">
                <a:latin typeface="Microsoft JhengHei" charset="-120"/>
                <a:ea typeface="Microsoft JhengHei" charset="-120"/>
                <a:cs typeface="Microsoft JhengHei" charset="-120"/>
              </a:rPr>
              <a:t>9</a:t>
            </a:r>
            <a:r>
              <a:rPr lang="zh-TW" altLang="en-US" sz="2000" dirty="0" smtClean="0">
                <a:latin typeface="Microsoft JhengHei" charset="-120"/>
                <a:ea typeface="Microsoft JhengHei" charset="-120"/>
                <a:cs typeface="Microsoft JhengHei" charset="-120"/>
              </a:rPr>
              <a:t>月</a:t>
            </a:r>
            <a:r>
              <a:rPr lang="en-US" altLang="zh-TW" sz="2000" dirty="0" smtClean="0">
                <a:latin typeface="Microsoft JhengHei" charset="-120"/>
                <a:ea typeface="Microsoft JhengHei" charset="-120"/>
                <a:cs typeface="Microsoft JhengHei" charset="-120"/>
              </a:rPr>
              <a:t>16</a:t>
            </a:r>
            <a:r>
              <a:rPr lang="zh-TW" altLang="en-US" sz="2000" dirty="0" smtClean="0">
                <a:latin typeface="Microsoft JhengHei" charset="-120"/>
                <a:ea typeface="Microsoft JhengHei" charset="-120"/>
                <a:cs typeface="Microsoft JhengHei" charset="-120"/>
              </a:rPr>
              <a:t>日</a:t>
            </a:r>
            <a:r>
              <a:rPr lang="zh-TW" altLang="en-US" sz="2000" dirty="0">
                <a:latin typeface="Microsoft JhengHei" charset="-120"/>
                <a:ea typeface="Microsoft JhengHei" charset="-120"/>
                <a:cs typeface="Microsoft JhengHei" charset="-120"/>
              </a:rPr>
              <a:t>，李妻接受調查組盤查，屢次被人質問</a:t>
            </a:r>
            <a:r>
              <a:rPr lang="zh-TW" altLang="en-US" sz="2000" dirty="0" smtClean="0">
                <a:latin typeface="Microsoft JhengHei" charset="-120"/>
                <a:ea typeface="Microsoft JhengHei" charset="-120"/>
                <a:cs typeface="Microsoft JhengHei" charset="-120"/>
              </a:rPr>
              <a:t>丈夫的</a:t>
            </a:r>
            <a:r>
              <a:rPr lang="zh-TW" altLang="en-US" sz="2000" dirty="0">
                <a:latin typeface="Microsoft JhengHei" charset="-120"/>
                <a:ea typeface="Microsoft JhengHei" charset="-120"/>
                <a:cs typeface="Microsoft JhengHei" charset="-120"/>
              </a:rPr>
              <a:t>姦情</a:t>
            </a:r>
            <a:r>
              <a:rPr lang="zh-TW" altLang="en-US" sz="2000" dirty="0" smtClean="0">
                <a:latin typeface="Microsoft JhengHei" charset="-120"/>
                <a:ea typeface="Microsoft JhengHei" charset="-120"/>
                <a:cs typeface="Microsoft JhengHei" charset="-120"/>
              </a:rPr>
              <a:t>後自覺</a:t>
            </a:r>
            <a:r>
              <a:rPr lang="zh-TW" altLang="en-US" sz="2000" dirty="0">
                <a:latin typeface="Microsoft JhengHei" charset="-120"/>
                <a:ea typeface="Microsoft JhengHei" charset="-120"/>
                <a:cs typeface="Microsoft JhengHei" charset="-120"/>
              </a:rPr>
              <a:t>羞愧難當，同日晚上，她在家中廁所，頭髮披面懸樑自盡。一個貪官之家，就此</a:t>
            </a:r>
            <a:r>
              <a:rPr lang="zh-TW" altLang="en-US" sz="2000" dirty="0">
                <a:solidFill>
                  <a:srgbClr val="FF0000"/>
                </a:solidFill>
                <a:latin typeface="Microsoft JhengHei" charset="-120"/>
                <a:ea typeface="Microsoft JhengHei" charset="-120"/>
                <a:cs typeface="Microsoft JhengHei" charset="-120"/>
              </a:rPr>
              <a:t>家破人亡</a:t>
            </a:r>
            <a:r>
              <a:rPr lang="zh-TW" altLang="en-US" sz="2000" dirty="0" smtClean="0">
                <a:latin typeface="Microsoft JhengHei" charset="-120"/>
                <a:ea typeface="Microsoft JhengHei" charset="-120"/>
                <a:cs typeface="Microsoft JhengHei" charset="-120"/>
              </a:rPr>
              <a:t>。</a:t>
            </a:r>
            <a:endParaRPr lang="en-US" altLang="zh-TW" sz="2000" dirty="0" smtClean="0">
              <a:latin typeface="Microsoft JhengHei" charset="-120"/>
              <a:ea typeface="Microsoft JhengHei" charset="-120"/>
              <a:cs typeface="Microsoft JhengHei" charset="-120"/>
            </a:endParaRPr>
          </a:p>
          <a:p>
            <a:endParaRPr lang="zh-TW" altLang="en-US" sz="2000" dirty="0">
              <a:latin typeface="Microsoft JhengHei" charset="-120"/>
              <a:ea typeface="Microsoft JhengHei" charset="-120"/>
              <a:cs typeface="Microsoft JhengHei" charset="-120"/>
            </a:endParaRPr>
          </a:p>
          <a:p>
            <a:r>
              <a:rPr lang="zh-TW" altLang="en-US" sz="2000" dirty="0">
                <a:latin typeface="Microsoft JhengHei" charset="-120"/>
                <a:ea typeface="Microsoft JhengHei" charset="-120"/>
                <a:cs typeface="Microsoft JhengHei" charset="-120"/>
              </a:rPr>
              <a:t>李在任期間緊跟江澤民殘酷迫害法輪功，許多雲南法輪功學員被非法關押、勞教、判刑、殘酷毒打、折磨致殘致死。</a:t>
            </a:r>
          </a:p>
        </p:txBody>
      </p:sp>
      <p:sp>
        <p:nvSpPr>
          <p:cNvPr id="11" name="Rectangle 10"/>
          <p:cNvSpPr/>
          <p:nvPr/>
        </p:nvSpPr>
        <p:spPr>
          <a:xfrm>
            <a:off x="78842" y="4086335"/>
            <a:ext cx="9078412" cy="224676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dirty="0" smtClean="0">
                <a:solidFill>
                  <a:srgbClr val="0000FF"/>
                </a:solidFill>
                <a:latin typeface="微軟正黑體" panose="020B0604030504040204" pitchFamily="34" charset="-120"/>
                <a:ea typeface="微軟正黑體" panose="020B0604030504040204" pitchFamily="34" charset="-120"/>
                <a:cs typeface="Heiti TC Light"/>
              </a:rPr>
              <a:t>雲南省玉溪市廣播電視局原局長，</a:t>
            </a:r>
            <a:r>
              <a:rPr lang="zh-TW" altLang="en-US" sz="2000" b="1" dirty="0" smtClean="0">
                <a:solidFill>
                  <a:srgbClr val="008000"/>
                </a:solidFill>
                <a:latin typeface="微軟正黑體" panose="020B0604030504040204" pitchFamily="34" charset="-120"/>
                <a:ea typeface="微軟正黑體" panose="020B0604030504040204" pitchFamily="34" charset="-120"/>
                <a:cs typeface="Heiti TC Light"/>
              </a:rPr>
              <a:t>張耀力</a:t>
            </a:r>
            <a:r>
              <a:rPr lang="zh-TW" altLang="en-US" sz="2000" b="1" dirty="0" smtClean="0">
                <a:solidFill>
                  <a:srgbClr val="0000FF"/>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獲判</a:t>
            </a:r>
            <a:r>
              <a:rPr lang="en-US" altLang="zh-TW" sz="2000" b="1" dirty="0" smtClean="0">
                <a:solidFill>
                  <a:srgbClr val="FF0000"/>
                </a:solidFill>
                <a:latin typeface="微軟正黑體" panose="020B0604030504040204" pitchFamily="34" charset="-120"/>
                <a:ea typeface="微軟正黑體" panose="020B0604030504040204" pitchFamily="34" charset="-120"/>
                <a:cs typeface="Heiti TC Light"/>
              </a:rPr>
              <a:t>12</a:t>
            </a:r>
            <a:r>
              <a:rPr lang="zh-TW" altLang="en-US" sz="2000" b="1" dirty="0" smtClean="0">
                <a:solidFill>
                  <a:srgbClr val="FF0000"/>
                </a:solidFill>
                <a:latin typeface="微軟正黑體" panose="020B0604030504040204" pitchFamily="34" charset="-120"/>
                <a:ea typeface="微軟正黑體" panose="020B0604030504040204" pitchFamily="34" charset="-120"/>
                <a:cs typeface="Heiti TC Light"/>
              </a:rPr>
              <a:t>年</a:t>
            </a:r>
            <a:r>
              <a:rPr lang="en-US" altLang="zh-TW" sz="1600" dirty="0" smtClean="0">
                <a:solidFill>
                  <a:schemeClr val="tx1"/>
                </a:solidFill>
                <a:latin typeface="微軟正黑體" panose="020B0604030504040204" pitchFamily="34" charset="-120"/>
                <a:ea typeface="微軟正黑體" panose="020B0604030504040204" pitchFamily="34" charset="-120"/>
                <a:cs typeface="Heiti TC Light"/>
              </a:rPr>
              <a:t>【</a:t>
            </a:r>
            <a:r>
              <a:rPr lang="zh-TW" altLang="en-US" sz="1600" dirty="0" smtClean="0">
                <a:solidFill>
                  <a:schemeClr val="tx1"/>
                </a:solidFill>
                <a:latin typeface="微軟正黑體" panose="020B0604030504040204" pitchFamily="34" charset="-120"/>
                <a:ea typeface="微軟正黑體" panose="020B0604030504040204" pitchFamily="34" charset="-120"/>
                <a:cs typeface="Heiti TC Light"/>
              </a:rPr>
              <a:t>明慧網</a:t>
            </a:r>
            <a:r>
              <a:rPr lang="en-US" altLang="zh-TW" sz="1600" dirty="0" smtClean="0">
                <a:solidFill>
                  <a:schemeClr val="tx1"/>
                </a:solidFill>
                <a:latin typeface="微軟正黑體" panose="020B0604030504040204" pitchFamily="34" charset="-120"/>
                <a:ea typeface="微軟正黑體" panose="020B0604030504040204" pitchFamily="34" charset="-120"/>
                <a:cs typeface="Heiti TC Light"/>
              </a:rPr>
              <a:t>201</a:t>
            </a:r>
            <a:r>
              <a:rPr lang="zh-TW" altLang="zh-TW" sz="1600" dirty="0" smtClean="0">
                <a:solidFill>
                  <a:schemeClr val="tx1"/>
                </a:solidFill>
                <a:latin typeface="微軟正黑體" panose="020B0604030504040204" pitchFamily="34" charset="-120"/>
                <a:ea typeface="微軟正黑體" panose="020B0604030504040204" pitchFamily="34" charset="-120"/>
                <a:cs typeface="Heiti TC Light"/>
              </a:rPr>
              <a:t>7</a:t>
            </a:r>
            <a:r>
              <a:rPr lang="zh-TW" altLang="en-US" sz="1600" dirty="0" smtClean="0">
                <a:solidFill>
                  <a:schemeClr val="tx1"/>
                </a:solidFill>
                <a:latin typeface="微軟正黑體" panose="020B0604030504040204" pitchFamily="34" charset="-120"/>
                <a:ea typeface="微軟正黑體" panose="020B0604030504040204" pitchFamily="34" charset="-120"/>
                <a:cs typeface="Heiti TC Light"/>
              </a:rPr>
              <a:t>年</a:t>
            </a:r>
            <a:r>
              <a:rPr lang="zh-TW" altLang="zh-TW" sz="1600" dirty="0">
                <a:solidFill>
                  <a:schemeClr val="tx1"/>
                </a:solidFill>
                <a:latin typeface="微軟正黑體" panose="020B0604030504040204" pitchFamily="34" charset="-120"/>
                <a:ea typeface="微軟正黑體" panose="020B0604030504040204" pitchFamily="34" charset="-120"/>
                <a:cs typeface="Heiti TC Light"/>
              </a:rPr>
              <a:t>8</a:t>
            </a:r>
            <a:r>
              <a:rPr lang="zh-TW" altLang="en-US" sz="1600" dirty="0" smtClean="0">
                <a:solidFill>
                  <a:schemeClr val="tx1"/>
                </a:solidFill>
                <a:latin typeface="微軟正黑體" panose="020B0604030504040204" pitchFamily="34" charset="-120"/>
                <a:ea typeface="微軟正黑體" panose="020B0604030504040204" pitchFamily="34" charset="-120"/>
                <a:cs typeface="Heiti TC Light"/>
              </a:rPr>
              <a:t>月</a:t>
            </a:r>
            <a:r>
              <a:rPr lang="en-US" altLang="zh-TW" sz="1600" dirty="0" smtClean="0">
                <a:solidFill>
                  <a:schemeClr val="tx1"/>
                </a:solidFill>
                <a:latin typeface="微軟正黑體" panose="020B0604030504040204" pitchFamily="34" charset="-120"/>
                <a:ea typeface="微軟正黑體" panose="020B0604030504040204" pitchFamily="34" charset="-120"/>
                <a:cs typeface="Heiti TC Light"/>
              </a:rPr>
              <a:t>1</a:t>
            </a:r>
            <a:r>
              <a:rPr lang="zh-TW" altLang="zh-TW" sz="1600" dirty="0" smtClean="0">
                <a:solidFill>
                  <a:schemeClr val="tx1"/>
                </a:solidFill>
                <a:latin typeface="微軟正黑體" panose="020B0604030504040204" pitchFamily="34" charset="-120"/>
                <a:ea typeface="微軟正黑體" panose="020B0604030504040204" pitchFamily="34" charset="-120"/>
                <a:cs typeface="Heiti TC Light"/>
              </a:rPr>
              <a:t>2</a:t>
            </a:r>
            <a:r>
              <a:rPr lang="zh-TW" altLang="en-US" sz="1600" dirty="0" smtClean="0">
                <a:solidFill>
                  <a:schemeClr val="tx1"/>
                </a:solidFill>
                <a:latin typeface="微軟正黑體" panose="020B0604030504040204" pitchFamily="34" charset="-120"/>
                <a:ea typeface="微軟正黑體" panose="020B0604030504040204" pitchFamily="34" charset="-120"/>
                <a:cs typeface="Heiti TC Light"/>
              </a:rPr>
              <a:t>日</a:t>
            </a:r>
            <a:r>
              <a:rPr lang="en-US" altLang="zh-TW" sz="1600" dirty="0" smtClean="0">
                <a:solidFill>
                  <a:schemeClr val="tx1"/>
                </a:solidFill>
                <a:latin typeface="微軟正黑體" panose="020B0604030504040204" pitchFamily="34" charset="-120"/>
                <a:ea typeface="微軟正黑體" panose="020B0604030504040204" pitchFamily="34" charset="-120"/>
                <a:cs typeface="Heiti TC Light"/>
              </a:rPr>
              <a:t>】</a:t>
            </a:r>
            <a:endParaRPr lang="en-US" altLang="zh-TW" sz="2000" dirty="0" smtClean="0">
              <a:solidFill>
                <a:schemeClr val="tx1"/>
              </a:solidFill>
              <a:latin typeface="微軟正黑體" panose="020B0604030504040204" pitchFamily="34" charset="-120"/>
              <a:ea typeface="微軟正黑體" panose="020B0604030504040204" pitchFamily="34" charset="-120"/>
              <a:cs typeface="Heiti TC Light"/>
            </a:endParaRPr>
          </a:p>
          <a:p>
            <a:endParaRPr lang="en-US" altLang="zh-TW" sz="2000" dirty="0" smtClean="0">
              <a:latin typeface="微軟正黑體" panose="020B0604030504040204" pitchFamily="34" charset="-120"/>
              <a:ea typeface="微軟正黑體" panose="020B0604030504040204" pitchFamily="34" charset="-120"/>
              <a:cs typeface="Heiti TC Light"/>
            </a:endParaRPr>
          </a:p>
          <a:p>
            <a:r>
              <a:rPr lang="zh-TW" altLang="en-US" sz="2000" dirty="0" smtClean="0">
                <a:latin typeface="微軟正黑體" panose="020B0604030504040204" pitchFamily="34" charset="-120"/>
                <a:ea typeface="微軟正黑體" panose="020B0604030504040204" pitchFamily="34" charset="-120"/>
              </a:rPr>
              <a:t>2</a:t>
            </a:r>
            <a:r>
              <a:rPr lang="en-US" altLang="zh-TW" sz="2000" dirty="0" smtClean="0">
                <a:latin typeface="微軟正黑體" panose="020B0604030504040204" pitchFamily="34" charset="-120"/>
                <a:ea typeface="微軟正黑體" panose="020B0604030504040204" pitchFamily="34" charset="-120"/>
              </a:rPr>
              <a:t>003</a:t>
            </a:r>
            <a:r>
              <a:rPr lang="zh-TW" altLang="en-US" sz="2000" dirty="0" smtClean="0">
                <a:latin typeface="微軟正黑體" panose="020B0604030504040204" pitchFamily="34" charset="-120"/>
                <a:ea typeface="微軟正黑體" panose="020B0604030504040204" pitchFamily="34" charset="-120"/>
              </a:rPr>
              <a:t>年</a:t>
            </a:r>
            <a:r>
              <a:rPr lang="zh-TW" altLang="en-US" sz="2000" dirty="0">
                <a:latin typeface="微軟正黑體" panose="020B0604030504040204" pitchFamily="34" charset="-120"/>
                <a:ea typeface="微軟正黑體" panose="020B0604030504040204" pitchFamily="34" charset="-120"/>
              </a:rPr>
              <a:t>以後，張耀力到玉溪市任廣播電視台的台長，也曾多次利用其掌控的宣傳媒體，</a:t>
            </a:r>
            <a:r>
              <a:rPr lang="zh-TW" altLang="en-US" sz="2000" dirty="0">
                <a:solidFill>
                  <a:srgbClr val="FF0000"/>
                </a:solidFill>
                <a:latin typeface="微軟正黑體" panose="020B0604030504040204" pitchFamily="34" charset="-120"/>
                <a:ea typeface="微軟正黑體" panose="020B0604030504040204" pitchFamily="34" charset="-120"/>
              </a:rPr>
              <a:t>為邪黨歌功頌德，大肆宣傳迫害法輪功</a:t>
            </a:r>
            <a:r>
              <a:rPr lang="zh-TW" altLang="en-US" sz="2000" dirty="0">
                <a:latin typeface="微軟正黑體" panose="020B0604030504040204" pitchFamily="34" charset="-120"/>
                <a:ea typeface="微軟正黑體" panose="020B0604030504040204" pitchFamily="34" charset="-120"/>
              </a:rPr>
              <a:t>。張耀力在任職期間，大肆包養小姐，發展黃色旅遊，民間口碑極其不好。</a:t>
            </a:r>
          </a:p>
          <a:p>
            <a:endParaRPr lang="zh-TW" altLang="en-US" sz="2000" dirty="0">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rPr>
              <a:t>2014</a:t>
            </a:r>
            <a:r>
              <a:rPr lang="zh-TW" altLang="en-US" sz="2000" dirty="0" smtClean="0">
                <a:latin typeface="微軟正黑體" panose="020B0604030504040204" pitchFamily="34" charset="-120"/>
                <a:ea typeface="微軟正黑體" panose="020B0604030504040204" pitchFamily="34" charset="-120"/>
              </a:rPr>
              <a:t>年6月</a:t>
            </a:r>
            <a:r>
              <a:rPr lang="en-US" altLang="zh-TW" sz="2000" dirty="0" smtClean="0">
                <a:latin typeface="微軟正黑體" panose="020B0604030504040204" pitchFamily="34" charset="-120"/>
                <a:ea typeface="微軟正黑體" panose="020B0604030504040204" pitchFamily="34" charset="-120"/>
              </a:rPr>
              <a:t>12</a:t>
            </a:r>
            <a:r>
              <a:rPr lang="zh-TW" altLang="en-US" sz="2000" dirty="0" smtClean="0">
                <a:latin typeface="微軟正黑體" panose="020B0604030504040204" pitchFamily="34" charset="-120"/>
                <a:ea typeface="微軟正黑體" panose="020B0604030504040204" pitchFamily="34" charset="-120"/>
              </a:rPr>
              <a:t>日</a:t>
            </a:r>
            <a:r>
              <a:rPr lang="zh-TW" altLang="en-US" sz="2000" dirty="0">
                <a:latin typeface="微軟正黑體" panose="020B0604030504040204" pitchFamily="34" charset="-120"/>
                <a:ea typeface="微軟正黑體" panose="020B0604030504040204" pitchFamily="34" charset="-120"/>
              </a:rPr>
              <a:t>，張耀力被玉溪市法院判處</a:t>
            </a:r>
            <a:r>
              <a:rPr lang="zh-TW" altLang="en-US" sz="2000" dirty="0">
                <a:solidFill>
                  <a:srgbClr val="FF0000"/>
                </a:solidFill>
                <a:latin typeface="微軟正黑體" panose="020B0604030504040204" pitchFamily="34" charset="-120"/>
                <a:ea typeface="微軟正黑體" panose="020B0604030504040204" pitchFamily="34" charset="-120"/>
              </a:rPr>
              <a:t>有期</a:t>
            </a:r>
            <a:r>
              <a:rPr lang="zh-TW" altLang="en-US" sz="2000" dirty="0" smtClean="0">
                <a:solidFill>
                  <a:srgbClr val="FF0000"/>
                </a:solidFill>
                <a:latin typeface="微軟正黑體" panose="020B0604030504040204" pitchFamily="34" charset="-120"/>
                <a:ea typeface="微軟正黑體" panose="020B0604030504040204" pitchFamily="34" charset="-120"/>
              </a:rPr>
              <a:t>徒刑1</a:t>
            </a:r>
            <a:r>
              <a:rPr lang="en-US" altLang="zh-TW" sz="2000" dirty="0" smtClean="0">
                <a:solidFill>
                  <a:srgbClr val="FF0000"/>
                </a:solidFill>
                <a:latin typeface="微軟正黑體" panose="020B0604030504040204" pitchFamily="34" charset="-120"/>
                <a:ea typeface="微軟正黑體" panose="020B0604030504040204" pitchFamily="34" charset="-120"/>
              </a:rPr>
              <a:t>2</a:t>
            </a:r>
            <a:r>
              <a:rPr lang="zh-TW" altLang="en-US" sz="2000" dirty="0" smtClean="0">
                <a:solidFill>
                  <a:srgbClr val="FF0000"/>
                </a:solidFill>
                <a:latin typeface="微軟正黑體" panose="020B0604030504040204" pitchFamily="34" charset="-120"/>
                <a:ea typeface="微軟正黑體" panose="020B0604030504040204" pitchFamily="34" charset="-120"/>
              </a:rPr>
              <a:t>年</a:t>
            </a:r>
            <a:r>
              <a:rPr lang="zh-TW" altLang="en-US" sz="2000" dirty="0">
                <a:solidFill>
                  <a:srgbClr val="FF0000"/>
                </a:solidFill>
                <a:latin typeface="微軟正黑體" panose="020B0604030504040204" pitchFamily="34" charset="-120"/>
                <a:ea typeface="微軟正黑體" panose="020B0604030504040204" pitchFamily="34" charset="-120"/>
              </a:rPr>
              <a:t>，沒收贓款</a:t>
            </a:r>
            <a:r>
              <a:rPr lang="en-US" altLang="zh-TW" sz="2000" dirty="0" smtClean="0">
                <a:solidFill>
                  <a:srgbClr val="FF0000"/>
                </a:solidFill>
                <a:latin typeface="微軟正黑體" panose="020B0604030504040204" pitchFamily="34" charset="-120"/>
                <a:ea typeface="微軟正黑體" panose="020B0604030504040204" pitchFamily="34" charset="-120"/>
              </a:rPr>
              <a:t>379</a:t>
            </a:r>
            <a:r>
              <a:rPr lang="zh-TW" altLang="en-US" sz="2000" dirty="0" smtClean="0">
                <a:solidFill>
                  <a:srgbClr val="FF0000"/>
                </a:solidFill>
                <a:latin typeface="微軟正黑體" panose="020B0604030504040204" pitchFamily="34" charset="-120"/>
                <a:ea typeface="微軟正黑體" panose="020B0604030504040204" pitchFamily="34" charset="-120"/>
              </a:rPr>
              <a:t>萬元</a:t>
            </a:r>
            <a:r>
              <a:rPr lang="zh-TW" altLang="en-US" sz="2000" dirty="0">
                <a:latin typeface="微軟正黑體" panose="020B0604030504040204" pitchFamily="34" charset="-120"/>
                <a:ea typeface="微軟正黑體" panose="020B0604030504040204" pitchFamily="34" charset="-120"/>
              </a:rPr>
              <a:t>。</a:t>
            </a:r>
            <a:endParaRPr 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109302305"/>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Office 佈景主題">
  <a:themeElements>
    <a:clrScheme name="Office 佈景主題">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佈景主題">
      <a:majorFont>
        <a:latin typeface="Calibri"/>
        <a:ea typeface="Calibri"/>
        <a:cs typeface="Calibri"/>
      </a:majorFont>
      <a:minorFont>
        <a:latin typeface="Helvetica"/>
        <a:ea typeface="Helvetica"/>
        <a:cs typeface="Helvetica"/>
      </a:minorFont>
    </a:fontScheme>
    <a:fmtScheme name="Office 佈景主題">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佈景主題">
  <a:themeElements>
    <a:clrScheme name="Office 佈景主題">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佈景主題">
      <a:majorFont>
        <a:latin typeface="Calibri"/>
        <a:ea typeface="Calibri"/>
        <a:cs typeface="Calibri"/>
      </a:majorFont>
      <a:minorFont>
        <a:latin typeface="Helvetica"/>
        <a:ea typeface="Helvetica"/>
        <a:cs typeface="Helvetica"/>
      </a:minorFont>
    </a:fontScheme>
    <a:fmtScheme name="Office 佈景主題">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13413</TotalTime>
  <Words>3079</Words>
  <Application>Microsoft Office PowerPoint</Application>
  <PresentationFormat>如螢幕大小 (4:3)</PresentationFormat>
  <Paragraphs>291</Paragraphs>
  <Slides>21</Slides>
  <Notes>14</Notes>
  <HiddenSlides>0</HiddenSlides>
  <MMClips>0</MMClips>
  <ScaleCrop>false</ScaleCrop>
  <HeadingPairs>
    <vt:vector size="4" baseType="variant">
      <vt:variant>
        <vt:lpstr>佈景主題</vt:lpstr>
      </vt:variant>
      <vt:variant>
        <vt:i4>1</vt:i4>
      </vt:variant>
      <vt:variant>
        <vt:lpstr>投影片標題</vt:lpstr>
      </vt:variant>
      <vt:variant>
        <vt:i4>21</vt:i4>
      </vt:variant>
    </vt:vector>
  </HeadingPairs>
  <TitlesOfParts>
    <vt:vector size="22" baseType="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羅郁棠and簡蓮因</dc:creator>
  <cp:lastModifiedBy>Windows 使用者</cp:lastModifiedBy>
  <cp:revision>173</cp:revision>
  <dcterms:modified xsi:type="dcterms:W3CDTF">2018-01-05T16:56:13Z</dcterms:modified>
</cp:coreProperties>
</file>