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352" r:id="rId3"/>
    <p:sldId id="413" r:id="rId4"/>
    <p:sldId id="414" r:id="rId5"/>
    <p:sldId id="415" r:id="rId6"/>
    <p:sldId id="416" r:id="rId7"/>
    <p:sldId id="417" r:id="rId8"/>
    <p:sldId id="406" r:id="rId9"/>
    <p:sldId id="401" r:id="rId10"/>
    <p:sldId id="402" r:id="rId11"/>
    <p:sldId id="403" r:id="rId12"/>
    <p:sldId id="404" r:id="rId13"/>
    <p:sldId id="418" r:id="rId14"/>
    <p:sldId id="419" r:id="rId15"/>
    <p:sldId id="420" r:id="rId16"/>
    <p:sldId id="421" r:id="rId17"/>
    <p:sldId id="422" r:id="rId18"/>
    <p:sldId id="423" r:id="rId19"/>
    <p:sldId id="431" r:id="rId20"/>
    <p:sldId id="432" r:id="rId21"/>
    <p:sldId id="430" r:id="rId22"/>
    <p:sldId id="429" r:id="rId23"/>
    <p:sldId id="426" r:id="rId24"/>
    <p:sldId id="427" r:id="rId25"/>
    <p:sldId id="428" r:id="rId26"/>
    <p:sldId id="348" r:id="rId27"/>
    <p:sldId id="360" r:id="rId28"/>
    <p:sldId id="377" r:id="rId29"/>
    <p:sldId id="362" r:id="rId30"/>
    <p:sldId id="363" r:id="rId31"/>
    <p:sldId id="274" r:id="rId32"/>
    <p:sldId id="357" r:id="rId33"/>
    <p:sldId id="375" r:id="rId34"/>
    <p:sldId id="378" r:id="rId35"/>
    <p:sldId id="359" r:id="rId36"/>
    <p:sldId id="368" r:id="rId37"/>
    <p:sldId id="366" r:id="rId38"/>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02" autoAdjust="0"/>
    <p:restoredTop sz="87117" autoAdjust="0"/>
  </p:normalViewPr>
  <p:slideViewPr>
    <p:cSldViewPr>
      <p:cViewPr>
        <p:scale>
          <a:sx n="60" d="100"/>
          <a:sy n="60" d="100"/>
        </p:scale>
        <p:origin x="-1192" y="-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C7ECE-0D31-4C99-BE49-F510A09AC3A1}" type="datetimeFigureOut">
              <a:rPr lang="zh-TW" altLang="en-US" smtClean="0"/>
              <a:t>2018/2/13</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C5ECB-B6A9-4FC2-BE85-03F5EF7D113F}" type="slidenum">
              <a:rPr lang="zh-TW" altLang="en-US" smtClean="0"/>
              <a:t>‹#›</a:t>
            </a:fld>
            <a:endParaRPr lang="zh-TW" altLang="en-US"/>
          </a:p>
        </p:txBody>
      </p:sp>
    </p:spTree>
    <p:extLst>
      <p:ext uri="{BB962C8B-B14F-4D97-AF65-F5344CB8AC3E}">
        <p14:creationId xmlns:p14="http://schemas.microsoft.com/office/powerpoint/2010/main" val="602974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library.minghui.org/category/2,6,,1.htm"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library.minghui.org/category/32,226,,1.htm" TargetMode="External"/><Relationship Id="rId4" Type="http://schemas.openxmlformats.org/officeDocument/2006/relationships/hyperlink" Target="http://library.minghui.org/category/2,418,,1.htm"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a:t>
            </a:fld>
            <a:endParaRPr lang="zh-TW" altLang="en-US"/>
          </a:p>
        </p:txBody>
      </p:sp>
    </p:spTree>
    <p:extLst>
      <p:ext uri="{BB962C8B-B14F-4D97-AF65-F5344CB8AC3E}">
        <p14:creationId xmlns:p14="http://schemas.microsoft.com/office/powerpoint/2010/main" val="478218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extLst>
      <p:ext uri="{BB962C8B-B14F-4D97-AF65-F5344CB8AC3E}">
        <p14:creationId xmlns:p14="http://schemas.microsoft.com/office/powerpoint/2010/main" val="827778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31</a:t>
            </a:fld>
            <a:endParaRPr lang="zh-TW" altLang="en-US"/>
          </a:p>
        </p:txBody>
      </p:sp>
    </p:spTree>
    <p:extLst>
      <p:ext uri="{BB962C8B-B14F-4D97-AF65-F5344CB8AC3E}">
        <p14:creationId xmlns:p14="http://schemas.microsoft.com/office/powerpoint/2010/main" val="1406582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32</a:t>
            </a:fld>
            <a:endParaRPr lang="zh-TW" altLang="en-US"/>
          </a:p>
        </p:txBody>
      </p:sp>
    </p:spTree>
    <p:extLst>
      <p:ext uri="{BB962C8B-B14F-4D97-AF65-F5344CB8AC3E}">
        <p14:creationId xmlns:p14="http://schemas.microsoft.com/office/powerpoint/2010/main" val="12154415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33</a:t>
            </a:fld>
            <a:endParaRPr lang="zh-TW" altLang="en-US"/>
          </a:p>
        </p:txBody>
      </p:sp>
    </p:spTree>
    <p:extLst>
      <p:ext uri="{BB962C8B-B14F-4D97-AF65-F5344CB8AC3E}">
        <p14:creationId xmlns:p14="http://schemas.microsoft.com/office/powerpoint/2010/main" val="19972495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extLst>
      <p:ext uri="{BB962C8B-B14F-4D97-AF65-F5344CB8AC3E}">
        <p14:creationId xmlns:p14="http://schemas.microsoft.com/office/powerpoint/2010/main" val="8529470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endParaRPr dirty="0">
              <a:hlinkClick r:id="rId3"/>
            </a:endParaRPr>
          </a:p>
        </p:txBody>
      </p:sp>
    </p:spTree>
    <p:extLst>
      <p:ext uri="{BB962C8B-B14F-4D97-AF65-F5344CB8AC3E}">
        <p14:creationId xmlns:p14="http://schemas.microsoft.com/office/powerpoint/2010/main" val="1108129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200" kern="1200" dirty="0" smtClean="0">
                <a:solidFill>
                  <a:schemeClr val="tx1"/>
                </a:solidFill>
                <a:effectLst/>
                <a:latin typeface="+mn-lt"/>
                <a:ea typeface="+mn-ea"/>
                <a:cs typeface="+mn-cs"/>
              </a:rPr>
              <a:t>3.</a:t>
            </a:r>
            <a:r>
              <a:rPr lang="zh-TW" altLang="zh-TW" sz="1200" kern="1200" dirty="0" smtClean="0">
                <a:solidFill>
                  <a:schemeClr val="tx1"/>
                </a:solidFill>
                <a:effectLst/>
                <a:latin typeface="+mn-lt"/>
                <a:ea typeface="+mn-ea"/>
                <a:cs typeface="+mn-cs"/>
              </a:rPr>
              <a:t>各省案例列表</a:t>
            </a:r>
          </a:p>
          <a:p>
            <a:r>
              <a:rPr lang="en-US" altLang="zh-TW" sz="1200" u="sng" kern="1200" dirty="0" smtClean="0">
                <a:solidFill>
                  <a:schemeClr val="tx1"/>
                </a:solidFill>
                <a:effectLst/>
                <a:latin typeface="+mn-lt"/>
                <a:ea typeface="+mn-ea"/>
                <a:cs typeface="+mn-cs"/>
                <a:hlinkClick r:id="rId3"/>
              </a:rPr>
              <a:t>http://library.minghui.org/category/2,6,,1.htm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受迫害人数的省市分布</a:t>
            </a:r>
          </a:p>
          <a:p>
            <a:r>
              <a:rPr lang="en-US" altLang="zh-TW" sz="1200" u="sng" kern="1200" dirty="0" smtClean="0">
                <a:solidFill>
                  <a:schemeClr val="tx1"/>
                </a:solidFill>
                <a:effectLst/>
                <a:latin typeface="+mn-lt"/>
                <a:ea typeface="+mn-ea"/>
                <a:cs typeface="+mn-cs"/>
                <a:hlinkClick r:id="rId4"/>
              </a:rPr>
              <a:t>http://library.minghui.org/category/2,418,,1.htm</a:t>
            </a:r>
            <a:endParaRPr lang="zh-TW" altLang="zh-TW" sz="1200" kern="1200" dirty="0" smtClean="0">
              <a:solidFill>
                <a:schemeClr val="tx1"/>
              </a:solidFill>
              <a:effectLst/>
              <a:latin typeface="+mn-lt"/>
              <a:ea typeface="+mn-ea"/>
              <a:cs typeface="+mn-cs"/>
            </a:endParaRPr>
          </a:p>
          <a:p>
            <a:r>
              <a:rPr lang="en-US" altLang="zh-TW" sz="1200" kern="1200" dirty="0" smtClean="0">
                <a:solidFill>
                  <a:schemeClr val="tx1"/>
                </a:solidFill>
                <a:effectLst/>
                <a:latin typeface="+mn-lt"/>
                <a:ea typeface="+mn-ea"/>
                <a:cs typeface="+mn-cs"/>
              </a:rPr>
              <a:t> </a:t>
            </a:r>
            <a:endParaRPr lang="zh-TW" altLang="zh-TW" sz="1200" kern="1200" dirty="0" smtClean="0">
              <a:solidFill>
                <a:schemeClr val="tx1"/>
              </a:solidFill>
              <a:effectLst/>
              <a:latin typeface="+mn-lt"/>
              <a:ea typeface="+mn-ea"/>
              <a:cs typeface="+mn-cs"/>
            </a:endParaRPr>
          </a:p>
          <a:p>
            <a:r>
              <a:rPr lang="zh-TW" altLang="zh-TW" sz="1200" kern="1200" dirty="0" smtClean="0">
                <a:solidFill>
                  <a:schemeClr val="tx1"/>
                </a:solidFill>
                <a:effectLst/>
                <a:latin typeface="+mn-lt"/>
                <a:ea typeface="+mn-ea"/>
                <a:cs typeface="+mn-cs"/>
              </a:rPr>
              <a:t>受迫害致死案例</a:t>
            </a:r>
          </a:p>
          <a:p>
            <a:r>
              <a:rPr lang="en-US" altLang="zh-TW" sz="1200" u="sng" kern="1200" dirty="0" smtClean="0">
                <a:solidFill>
                  <a:schemeClr val="tx1"/>
                </a:solidFill>
                <a:effectLst/>
                <a:latin typeface="+mn-lt"/>
                <a:ea typeface="+mn-ea"/>
                <a:cs typeface="+mn-cs"/>
                <a:hlinkClick r:id="rId5"/>
              </a:rPr>
              <a:t>http://library.minghui.org/category/32,226,,1.htm</a:t>
            </a:r>
            <a:endParaRPr lang="zh-TW" altLang="zh-TW" sz="1200" kern="1200" dirty="0" smtClean="0">
              <a:solidFill>
                <a:schemeClr val="tx1"/>
              </a:solidFill>
              <a:effectLst/>
              <a:latin typeface="+mn-lt"/>
              <a:ea typeface="+mn-ea"/>
              <a:cs typeface="+mn-cs"/>
            </a:endParaRPr>
          </a:p>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1579496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據明慧網二零一八年一月七日報導，二零一七年中國大陸至少</a:t>
            </a:r>
            <a:r>
              <a:rPr lang="en-US" altLang="zh-TW" dirty="0" smtClean="0"/>
              <a:t>974</a:t>
            </a:r>
            <a:r>
              <a:rPr lang="zh-TW" altLang="en-US" dirty="0" smtClean="0"/>
              <a:t>名法輪功學員被非法判刑。其中判刑人數最多的地區為：遼寧</a:t>
            </a:r>
            <a:r>
              <a:rPr lang="en-US" altLang="zh-TW" dirty="0" smtClean="0"/>
              <a:t>179</a:t>
            </a:r>
            <a:r>
              <a:rPr lang="zh-TW" altLang="en-US" dirty="0" smtClean="0"/>
              <a:t>人，山東</a:t>
            </a:r>
            <a:r>
              <a:rPr lang="en-US" altLang="zh-TW" dirty="0" smtClean="0"/>
              <a:t>108</a:t>
            </a:r>
            <a:r>
              <a:rPr lang="zh-TW" altLang="en-US" dirty="0" smtClean="0"/>
              <a:t>人、吉林</a:t>
            </a:r>
            <a:r>
              <a:rPr lang="en-US" altLang="zh-TW" dirty="0" smtClean="0"/>
              <a:t>80</a:t>
            </a:r>
            <a:r>
              <a:rPr lang="zh-TW" altLang="en-US" dirty="0" smtClean="0"/>
              <a:t>人、四川</a:t>
            </a:r>
            <a:r>
              <a:rPr lang="en-US" altLang="zh-TW" dirty="0" smtClean="0"/>
              <a:t>63</a:t>
            </a:r>
            <a:r>
              <a:rPr lang="zh-TW" altLang="en-US" dirty="0" smtClean="0"/>
              <a:t>人、黑龍江</a:t>
            </a:r>
            <a:r>
              <a:rPr lang="en-US" altLang="zh-TW" dirty="0" smtClean="0"/>
              <a:t>62</a:t>
            </a:r>
            <a:r>
              <a:rPr lang="zh-TW" altLang="en-US" dirty="0" smtClean="0"/>
              <a:t>人、河北</a:t>
            </a:r>
            <a:r>
              <a:rPr lang="en-US" altLang="zh-TW" dirty="0" smtClean="0"/>
              <a:t>53</a:t>
            </a:r>
            <a:r>
              <a:rPr lang="zh-TW" altLang="en-US" dirty="0" smtClean="0"/>
              <a:t>人、河南</a:t>
            </a:r>
            <a:r>
              <a:rPr lang="en-US" altLang="zh-TW" dirty="0" smtClean="0"/>
              <a:t>52</a:t>
            </a:r>
            <a:r>
              <a:rPr lang="zh-TW" altLang="en-US" dirty="0" smtClean="0"/>
              <a:t>人、廣東</a:t>
            </a:r>
            <a:r>
              <a:rPr lang="en-US" altLang="zh-TW" dirty="0" smtClean="0"/>
              <a:t>50</a:t>
            </a:r>
            <a:r>
              <a:rPr lang="zh-TW" altLang="en-US" dirty="0" smtClean="0"/>
              <a:t>人、湖北</a:t>
            </a:r>
            <a:r>
              <a:rPr lang="en-US" altLang="zh-TW" dirty="0" smtClean="0"/>
              <a:t>35</a:t>
            </a:r>
            <a:r>
              <a:rPr lang="zh-TW" altLang="en-US" dirty="0" smtClean="0"/>
              <a:t>人、北京</a:t>
            </a:r>
            <a:r>
              <a:rPr lang="en-US" altLang="zh-TW" dirty="0" smtClean="0"/>
              <a:t>34</a:t>
            </a:r>
            <a:r>
              <a:rPr lang="zh-TW" altLang="en-US" dirty="0" smtClean="0"/>
              <a:t>人、江蘇</a:t>
            </a:r>
            <a:r>
              <a:rPr lang="en-US" altLang="zh-TW" dirty="0" smtClean="0"/>
              <a:t>30</a:t>
            </a:r>
            <a:r>
              <a:rPr lang="zh-TW" altLang="en-US" dirty="0" smtClean="0"/>
              <a:t>人。</a:t>
            </a:r>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3</a:t>
            </a:fld>
            <a:endParaRPr lang="zh-TW" altLang="en-US"/>
          </a:p>
        </p:txBody>
      </p:sp>
    </p:spTree>
    <p:extLst>
      <p:ext uri="{BB962C8B-B14F-4D97-AF65-F5344CB8AC3E}">
        <p14:creationId xmlns:p14="http://schemas.microsoft.com/office/powerpoint/2010/main" val="1095479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a:spLocks noGrp="1" noRot="1" noChangeAspect="1"/>
          </p:cNvSpPr>
          <p:nvPr>
            <p:ph type="sldImg"/>
          </p:nvPr>
        </p:nvSpPr>
        <p:spPr>
          <a:prstGeom prst="rect">
            <a:avLst/>
          </a:prstGeom>
        </p:spPr>
        <p:txBody>
          <a:bodyPr/>
          <a:lstStyle/>
          <a:p>
            <a:endParaRPr/>
          </a:p>
        </p:txBody>
      </p:sp>
      <p:sp>
        <p:nvSpPr>
          <p:cNvPr id="140" name="Shape 140"/>
          <p:cNvSpPr>
            <a:spLocks noGrp="1"/>
          </p:cNvSpPr>
          <p:nvPr>
            <p:ph type="body" sz="quarter" idx="1"/>
          </p:nvPr>
        </p:nvSpPr>
        <p:spPr>
          <a:prstGeom prst="rect">
            <a:avLst/>
          </a:prstGeom>
        </p:spPr>
        <p:txBody>
          <a:bodyPr/>
          <a:lstStyle/>
          <a:p>
            <a:endParaRPr b="1"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Shape 144"/>
          <p:cNvSpPr>
            <a:spLocks noGrp="1" noRot="1" noChangeAspect="1"/>
          </p:cNvSpPr>
          <p:nvPr>
            <p:ph type="sldImg"/>
          </p:nvPr>
        </p:nvSpPr>
        <p:spPr>
          <a:prstGeom prst="rect">
            <a:avLst/>
          </a:prstGeom>
        </p:spPr>
        <p:txBody>
          <a:bodyPr/>
          <a:lstStyle/>
          <a:p>
            <a:endParaRPr/>
          </a:p>
        </p:txBody>
      </p:sp>
      <p:sp>
        <p:nvSpPr>
          <p:cNvPr id="145" name="Shape 145"/>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235644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19</a:t>
            </a:fld>
            <a:endParaRPr lang="zh-TW" altLang="en-US"/>
          </a:p>
        </p:txBody>
      </p:sp>
    </p:spTree>
    <p:extLst>
      <p:ext uri="{BB962C8B-B14F-4D97-AF65-F5344CB8AC3E}">
        <p14:creationId xmlns:p14="http://schemas.microsoft.com/office/powerpoint/2010/main" val="1831769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26</a:t>
            </a:fld>
            <a:endParaRPr lang="zh-TW" altLang="en-US"/>
          </a:p>
        </p:txBody>
      </p:sp>
    </p:spTree>
    <p:extLst>
      <p:ext uri="{BB962C8B-B14F-4D97-AF65-F5344CB8AC3E}">
        <p14:creationId xmlns:p14="http://schemas.microsoft.com/office/powerpoint/2010/main" val="243079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27</a:t>
            </a:fld>
            <a:endParaRPr lang="zh-TW" altLang="en-US"/>
          </a:p>
        </p:txBody>
      </p:sp>
    </p:spTree>
    <p:extLst>
      <p:ext uri="{BB962C8B-B14F-4D97-AF65-F5344CB8AC3E}">
        <p14:creationId xmlns:p14="http://schemas.microsoft.com/office/powerpoint/2010/main" val="1193743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extLst>
      <p:ext uri="{BB962C8B-B14F-4D97-AF65-F5344CB8AC3E}">
        <p14:creationId xmlns:p14="http://schemas.microsoft.com/office/powerpoint/2010/main" val="734594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63938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27239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2624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708252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30596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86117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184044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31947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52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80949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776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46E90E-4A05-4D29-B676-ADFE5E9BC2B6}" type="datetimeFigureOut">
              <a:rPr lang="zh-TW" altLang="en-US" smtClean="0"/>
              <a:t>2018/2/13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05037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www.ntdtv.com/xtr/gb/2018/02/11/a1363229.html"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www.gov.cn/gongbao/content/2011/content_1960695.htm"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hyperlink" Target="http://rtc.zn2.us/category/truthprofile01/truthprofile01_02"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110" r="8137"/>
          <a:stretch/>
        </p:blipFill>
        <p:spPr bwMode="auto">
          <a:xfrm>
            <a:off x="0" y="85769"/>
            <a:ext cx="6084168" cy="6264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矩形 8"/>
          <p:cNvSpPr/>
          <p:nvPr/>
        </p:nvSpPr>
        <p:spPr>
          <a:xfrm>
            <a:off x="0" y="6268675"/>
            <a:ext cx="9144000" cy="439216"/>
          </a:xfrm>
          <a:prstGeom prst="rect">
            <a:avLst/>
          </a:prstGeom>
          <a:solidFill>
            <a:srgbClr val="FFC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TW" sz="3200" b="1" dirty="0" smtClean="0">
              <a:latin typeface="微軟正黑體" panose="020B0604030504040204" pitchFamily="34" charset="-120"/>
              <a:ea typeface="微軟正黑體" panose="020B0604030504040204" pitchFamily="34" charset="-120"/>
            </a:endParaRPr>
          </a:p>
          <a:p>
            <a:pPr algn="ctr"/>
            <a:endParaRPr lang="en-US" altLang="zh-CN" sz="3200" b="1" dirty="0" smtClean="0">
              <a:latin typeface="微軟正黑體" panose="020B0604030504040204" pitchFamily="34" charset="-120"/>
              <a:ea typeface="微軟正黑體" panose="020B0604030504040204" pitchFamily="34" charset="-120"/>
            </a:endParaRPr>
          </a:p>
        </p:txBody>
      </p:sp>
      <p:sp>
        <p:nvSpPr>
          <p:cNvPr id="6" name="矩形 5"/>
          <p:cNvSpPr/>
          <p:nvPr/>
        </p:nvSpPr>
        <p:spPr>
          <a:xfrm>
            <a:off x="0" y="6488282"/>
            <a:ext cx="9144000" cy="404269"/>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TW" sz="3200" b="1" dirty="0" smtClean="0">
              <a:latin typeface="微軟正黑體" panose="020B0604030504040204" pitchFamily="34" charset="-120"/>
              <a:ea typeface="微軟正黑體" panose="020B0604030504040204" pitchFamily="34" charset="-120"/>
            </a:endParaRPr>
          </a:p>
          <a:p>
            <a:pPr algn="ctr"/>
            <a:endParaRPr lang="en-US" altLang="zh-CN" sz="3200" b="1" dirty="0" smtClean="0">
              <a:latin typeface="微軟正黑體" panose="020B0604030504040204" pitchFamily="34" charset="-120"/>
              <a:ea typeface="微軟正黑體" panose="020B0604030504040204" pitchFamily="34" charset="-120"/>
            </a:endParaRPr>
          </a:p>
        </p:txBody>
      </p:sp>
      <p:sp>
        <p:nvSpPr>
          <p:cNvPr id="7" name="矩形 6"/>
          <p:cNvSpPr/>
          <p:nvPr/>
        </p:nvSpPr>
        <p:spPr>
          <a:xfrm>
            <a:off x="5635647" y="2780928"/>
            <a:ext cx="3508353" cy="1336526"/>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TW" sz="3200" b="1" dirty="0" smtClean="0">
              <a:latin typeface="微軟正黑體" panose="020B0604030504040204" pitchFamily="34" charset="-120"/>
              <a:ea typeface="微軟正黑體" panose="020B0604030504040204" pitchFamily="34" charset="-120"/>
            </a:endParaRPr>
          </a:p>
          <a:p>
            <a:pPr algn="ctr"/>
            <a:r>
              <a:rPr lang="zh-TW" altLang="en-US" sz="3200" b="1" dirty="0" smtClean="0">
                <a:solidFill>
                  <a:srgbClr val="FFFF00"/>
                </a:solidFill>
                <a:latin typeface="微軟正黑體" panose="020B0604030504040204" pitchFamily="34" charset="-120"/>
                <a:ea typeface="微軟正黑體" panose="020B0604030504040204" pitchFamily="34" charset="-120"/>
              </a:rPr>
              <a:t>新年专案</a:t>
            </a:r>
            <a:r>
              <a:rPr lang="zh-CN" altLang="zh-TW" sz="3200" b="1" dirty="0" smtClean="0">
                <a:solidFill>
                  <a:srgbClr val="FFFF00"/>
                </a:solidFill>
                <a:latin typeface="微軟正黑體" panose="020B0604030504040204" pitchFamily="34" charset="-120"/>
                <a:ea typeface="微軟正黑體" panose="020B0604030504040204" pitchFamily="34" charset="-120"/>
              </a:rPr>
              <a:t>参考资料</a:t>
            </a:r>
            <a:endParaRPr lang="en-US" altLang="zh-TW" sz="2400" b="1" dirty="0" smtClean="0">
              <a:solidFill>
                <a:srgbClr val="FFFF00"/>
              </a:solidFill>
              <a:latin typeface="微軟正黑體" panose="020B0604030504040204" pitchFamily="34" charset="-120"/>
              <a:ea typeface="微軟正黑體" panose="020B0604030504040204" pitchFamily="34" charset="-120"/>
            </a:endParaRPr>
          </a:p>
          <a:p>
            <a:pPr algn="ctr"/>
            <a:endParaRPr lang="en-US" altLang="zh-CN" sz="3200" b="1" dirty="0" smtClean="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163590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1052736"/>
            <a:ext cx="8856984" cy="5632311"/>
          </a:xfrm>
          <a:prstGeom prst="rect">
            <a:avLst/>
          </a:prstGeom>
        </p:spPr>
        <p:txBody>
          <a:bodyPr wrap="square">
            <a:spAutoFit/>
          </a:bodyPr>
          <a:lstStyle/>
          <a:p>
            <a:r>
              <a:rPr lang="en-US" altLang="zh-TW" sz="2000" dirty="0">
                <a:latin typeface="微軟正黑體" panose="020B0604030504040204" pitchFamily="34" charset="-120"/>
                <a:ea typeface="微軟正黑體" panose="020B0604030504040204" pitchFamily="34" charset="-120"/>
              </a:rPr>
              <a:t>1999</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7</a:t>
            </a:r>
            <a:r>
              <a:rPr lang="zh-TW" altLang="zh-TW" sz="2000">
                <a:latin typeface="微軟正黑體" panose="020B0604030504040204" pitchFamily="34" charset="-120"/>
                <a:ea typeface="微軟正黑體" panose="020B0604030504040204" pitchFamily="34" charset="-120"/>
              </a:rPr>
              <a:t>月</a:t>
            </a:r>
            <a:r>
              <a:rPr lang="en-US" altLang="zh-TW" sz="2000" smtClean="0">
                <a:latin typeface="微軟正黑體" panose="020B0604030504040204" pitchFamily="34" charset="-120"/>
                <a:ea typeface="微軟正黑體" panose="020B0604030504040204" pitchFamily="34" charset="-120"/>
              </a:rPr>
              <a:t>23</a:t>
            </a:r>
            <a:r>
              <a:rPr lang="zh-TW" altLang="zh-TW" sz="2000" smtClean="0">
                <a:latin typeface="微軟正黑體" panose="020B0604030504040204" pitchFamily="34" charset="-120"/>
                <a:ea typeface="微軟正黑體" panose="020B0604030504040204" pitchFamily="34" charset="-120"/>
              </a:rPr>
              <a:t>日，李长春主持召开广东省委常委扩大会议，学习</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《中共中央关于共产党员不准修炼法轮大法的通知》</a:t>
            </a:r>
            <a:r>
              <a:rPr lang="zh-TW" altLang="zh-TW" sz="2000" dirty="0" smtClean="0">
                <a:latin typeface="微軟正黑體" panose="020B0604030504040204" pitchFamily="34" charset="-120"/>
                <a:ea typeface="微軟正黑體" panose="020B0604030504040204" pitchFamily="34" charset="-120"/>
              </a:rPr>
              <a:t>。</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1999</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7</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24</a:t>
            </a:r>
            <a:r>
              <a:rPr lang="zh-TW" altLang="zh-TW" sz="2000">
                <a:latin typeface="微軟正黑體" panose="020B0604030504040204" pitchFamily="34" charset="-120"/>
                <a:ea typeface="微軟正黑體" panose="020B0604030504040204" pitchFamily="34" charset="-120"/>
              </a:rPr>
              <a:t>日</a:t>
            </a:r>
            <a:r>
              <a:rPr lang="zh-TW" altLang="zh-TW" sz="2000" smtClean="0">
                <a:latin typeface="微軟正黑體" panose="020B0604030504040204" pitchFamily="34" charset="-120"/>
                <a:ea typeface="微軟正黑體" panose="020B0604030504040204" pitchFamily="34" charset="-120"/>
              </a:rPr>
              <a:t>，李长春</a:t>
            </a:r>
            <a:r>
              <a:rPr lang="zh-TW" altLang="en-US" sz="2000" smtClean="0">
                <a:latin typeface="微軟正黑體" panose="020B0604030504040204" pitchFamily="34" charset="-120"/>
                <a:ea typeface="微軟正黑體" panose="020B0604030504040204" pitchFamily="34" charset="-120"/>
              </a:rPr>
              <a:t>在</a:t>
            </a:r>
            <a:r>
              <a:rPr lang="zh-TW" altLang="zh-TW" sz="2000" smtClean="0">
                <a:latin typeface="微軟正黑體" panose="020B0604030504040204" pitchFamily="34" charset="-120"/>
                <a:ea typeface="微軟正黑體" panose="020B0604030504040204" pitchFamily="34" charset="-120"/>
              </a:rPr>
              <a:t>《人民日报》采访时污蔑法轮功。并称在数月前，广东省就组织一批自然科学与社会科学工作者，</a:t>
            </a:r>
            <a:r>
              <a:rPr lang="zh-TW" altLang="zh-TW" sz="2000" smtClean="0">
                <a:solidFill>
                  <a:srgbClr val="FF0000"/>
                </a:solidFill>
                <a:latin typeface="微軟正黑體" panose="020B0604030504040204" pitchFamily="34" charset="-120"/>
                <a:ea typeface="微軟正黑體" panose="020B0604030504040204" pitchFamily="34" charset="-120"/>
              </a:rPr>
              <a:t>写出了几十万字的批判法轮功的文字教材，并要求全省二百九十多万党员认真学习。</a:t>
            </a:r>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2000</a:t>
            </a:r>
            <a:r>
              <a:rPr lang="zh-TW" altLang="zh-TW" sz="2000">
                <a:latin typeface="微軟正黑體" panose="020B0604030504040204" pitchFamily="34" charset="-120"/>
                <a:ea typeface="微軟正黑體" panose="020B0604030504040204" pitchFamily="34" charset="-120"/>
              </a:rPr>
              <a:t>年</a:t>
            </a:r>
            <a:r>
              <a:rPr lang="zh-TW" altLang="zh-TW" sz="2000" smtClean="0">
                <a:latin typeface="微軟正黑體" panose="020B0604030504040204" pitchFamily="34" charset="-120"/>
                <a:ea typeface="微軟正黑體" panose="020B0604030504040204" pitchFamily="34" charset="-120"/>
              </a:rPr>
              <a:t>，李长春</a:t>
            </a:r>
            <a:r>
              <a:rPr lang="zh-TW" altLang="zh-TW" sz="2000" smtClean="0">
                <a:solidFill>
                  <a:srgbClr val="FF0000"/>
                </a:solidFill>
                <a:latin typeface="微軟正黑體" panose="020B0604030504040204" pitchFamily="34" charset="-120"/>
                <a:ea typeface="微軟正黑體" panose="020B0604030504040204" pitchFamily="34" charset="-120"/>
              </a:rPr>
              <a:t>批示对法轮功「严打」</a:t>
            </a:r>
            <a:r>
              <a:rPr lang="zh-TW" altLang="zh-TW" sz="2000" smtClean="0">
                <a:latin typeface="微軟正黑體" panose="020B0604030504040204" pitchFamily="34" charset="-120"/>
                <a:ea typeface="微軟正黑體" panose="020B0604030504040204" pitchFamily="34" charset="-120"/>
              </a:rPr>
              <a:t>，对一些广东辅导站负责人名单上划勾，在没有证据的情况下，被划勾的法轮功学员有的被单位开除、被反复拘留、审讯；有的被严密监控、跟踪或秘密失踪。</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2001</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5</a:t>
            </a:r>
            <a:r>
              <a:rPr lang="zh-TW" altLang="zh-TW" sz="2000">
                <a:latin typeface="微軟正黑體" panose="020B0604030504040204" pitchFamily="34" charset="-120"/>
                <a:ea typeface="微軟正黑體" panose="020B0604030504040204" pitchFamily="34" charset="-120"/>
              </a:rPr>
              <a:t>月</a:t>
            </a:r>
            <a:r>
              <a:rPr lang="en-US" altLang="zh-TW" sz="2000" smtClean="0">
                <a:latin typeface="微軟正黑體" panose="020B0604030504040204" pitchFamily="34" charset="-120"/>
                <a:ea typeface="微軟正黑體" panose="020B0604030504040204" pitchFamily="34" charset="-120"/>
              </a:rPr>
              <a:t>30</a:t>
            </a:r>
            <a:r>
              <a:rPr lang="zh-TW" altLang="zh-TW" sz="2000" smtClean="0">
                <a:latin typeface="微軟正黑體" panose="020B0604030504040204" pitchFamily="34" charset="-120"/>
                <a:ea typeface="微軟正黑體" panose="020B0604030504040204" pitchFamily="34" charset="-120"/>
              </a:rPr>
              <a:t>日，李长春邀请所谓全国</a:t>
            </a:r>
            <a:r>
              <a:rPr lang="zh-TW" altLang="zh-TW" sz="2000" smtClean="0">
                <a:solidFill>
                  <a:srgbClr val="FF0000"/>
                </a:solidFill>
                <a:latin typeface="微軟正黑體" panose="020B0604030504040204" pitchFamily="34" charset="-120"/>
                <a:ea typeface="微軟正黑體" panose="020B0604030504040204" pitchFamily="34" charset="-120"/>
              </a:rPr>
              <a:t>「同法轮功斗争先进事迹报告团」到广州举行大型报告会</a:t>
            </a:r>
            <a:r>
              <a:rPr lang="zh-TW" altLang="zh-TW" sz="2000" smtClean="0">
                <a:latin typeface="微軟正黑體" panose="020B0604030504040204" pitchFamily="34" charset="-120"/>
                <a:ea typeface="微軟正黑體" panose="020B0604030504040204" pitchFamily="34" charset="-120"/>
              </a:rPr>
              <a:t>，传授和散播迫害法轮功的所谓「先进」经验，毒害世人。</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2002</a:t>
            </a:r>
            <a:r>
              <a:rPr lang="zh-TW" altLang="zh-TW" sz="2000">
                <a:latin typeface="微軟正黑體" panose="020B0604030504040204" pitchFamily="34" charset="-120"/>
                <a:ea typeface="微軟正黑體" panose="020B0604030504040204" pitchFamily="34" charset="-120"/>
              </a:rPr>
              <a:t>年</a:t>
            </a:r>
            <a:r>
              <a:rPr lang="en-US" altLang="zh-TW" sz="2000" smtClean="0">
                <a:latin typeface="微軟正黑體" panose="020B0604030504040204" pitchFamily="34" charset="-120"/>
                <a:ea typeface="微軟正黑體" panose="020B0604030504040204" pitchFamily="34" charset="-120"/>
              </a:rPr>
              <a:t>11</a:t>
            </a:r>
            <a:r>
              <a:rPr lang="zh-TW" altLang="zh-TW" sz="2000" smtClean="0">
                <a:latin typeface="微軟正黑體" panose="020B0604030504040204" pitchFamily="34" charset="-120"/>
                <a:ea typeface="微軟正黑體" panose="020B0604030504040204" pitchFamily="34" charset="-120"/>
              </a:rPr>
              <a:t>月，李长春给广东省各关押法轮功的劳教所下达「攻坚令」，</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solidFill>
                  <a:srgbClr val="FF0000"/>
                </a:solidFill>
                <a:latin typeface="微軟正黑體" panose="020B0604030504040204" pitchFamily="34" charset="-120"/>
                <a:ea typeface="微軟正黑體" panose="020B0604030504040204" pitchFamily="34" charset="-120"/>
              </a:rPr>
              <a:t>要求百分之百「转化」法轮功学员</a:t>
            </a:r>
            <a:r>
              <a:rPr lang="zh-TW" altLang="zh-TW" sz="200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由此，广东省掀起了暴力迫害法轮功的狂潮，</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许多法轮功学员被迫害致死、致残。</a:t>
            </a:r>
            <a:endParaRPr lang="zh-TW" altLang="zh-TW" sz="2000" dirty="0">
              <a:latin typeface="微軟正黑體" panose="020B0604030504040204" pitchFamily="34" charset="-120"/>
              <a:ea typeface="微軟正黑體" panose="020B0604030504040204" pitchFamily="34" charset="-120"/>
            </a:endParaRPr>
          </a:p>
        </p:txBody>
      </p:sp>
      <p:grpSp>
        <p:nvGrpSpPr>
          <p:cNvPr id="4" name="群組 3"/>
          <p:cNvGrpSpPr/>
          <p:nvPr/>
        </p:nvGrpSpPr>
        <p:grpSpPr>
          <a:xfrm>
            <a:off x="0" y="0"/>
            <a:ext cx="9130598" cy="764704"/>
            <a:chOff x="23760" y="0"/>
            <a:chExt cx="9130598" cy="816952"/>
          </a:xfrm>
          <a:solidFill>
            <a:schemeClr val="tx1">
              <a:lumMod val="50000"/>
              <a:lumOff val="50000"/>
            </a:schemeClr>
          </a:solidFill>
        </p:grpSpPr>
        <p:sp>
          <p:nvSpPr>
            <p:cNvPr id="6" name="矩形 5"/>
            <p:cNvSpPr/>
            <p:nvPr/>
          </p:nvSpPr>
          <p:spPr>
            <a:xfrm>
              <a:off x="23760" y="0"/>
              <a:ext cx="9130598" cy="8169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7" name="矩形 6"/>
            <p:cNvSpPr/>
            <p:nvPr/>
          </p:nvSpPr>
          <p:spPr>
            <a:xfrm>
              <a:off x="203272" y="124601"/>
              <a:ext cx="7272808" cy="526089"/>
            </a:xfrm>
            <a:prstGeom prst="rect">
              <a:avLst/>
            </a:prstGeom>
            <a:grpFill/>
          </p:spPr>
          <p:txBody>
            <a:bodyPr wrap="square">
              <a:spAutoFit/>
            </a:bodyPr>
            <a:lstStyle/>
            <a:p>
              <a:r>
                <a:rPr lang="en-US" altLang="zh-TW" sz="2600" b="1" dirty="0" smtClean="0">
                  <a:solidFill>
                    <a:schemeClr val="bg1"/>
                  </a:solidFill>
                  <a:latin typeface="微軟正黑體" panose="020B0604030504040204" pitchFamily="34" charset="-120"/>
                  <a:ea typeface="微軟正黑體" panose="020B0604030504040204" pitchFamily="34" charset="-120"/>
                </a:rPr>
                <a:t>5-2.</a:t>
              </a:r>
              <a:r>
                <a:rPr lang="zh-TW" altLang="zh-TW" sz="2600" b="1" dirty="0" smtClean="0">
                  <a:solidFill>
                    <a:schemeClr val="bg1"/>
                  </a:solidFill>
                  <a:latin typeface="微軟正黑體" panose="020B0604030504040204" pitchFamily="34" charset="-120"/>
                  <a:ea typeface="微軟正黑體" panose="020B0604030504040204" pitchFamily="34" charset="-120"/>
                </a:rPr>
                <a:t>迫害法轮功主犯</a:t>
              </a:r>
              <a:r>
                <a:rPr lang="zh-TW" altLang="zh-TW" sz="2600" b="1" dirty="0" smtClean="0">
                  <a:solidFill>
                    <a:srgbClr val="92D050"/>
                  </a:solidFill>
                  <a:latin typeface="微軟正黑體" panose="020B0604030504040204" pitchFamily="34" charset="-120"/>
                  <a:ea typeface="微軟正黑體" panose="020B0604030504040204" pitchFamily="34" charset="-120"/>
                </a:rPr>
                <a:t>李长春</a:t>
              </a:r>
              <a:r>
                <a:rPr lang="zh-TW" altLang="en-US" sz="2600" b="1" dirty="0" smtClean="0">
                  <a:solidFill>
                    <a:schemeClr val="bg1"/>
                  </a:solidFill>
                  <a:latin typeface="微軟正黑體" panose="020B0604030504040204" pitchFamily="34" charset="-120"/>
                  <a:ea typeface="微軟正黑體" panose="020B0604030504040204" pitchFamily="34" charset="-120"/>
                </a:rPr>
                <a:t>，在广东省主要罪行</a:t>
              </a:r>
              <a:endParaRPr lang="zh-TW" altLang="en-US" sz="2600" dirty="0">
                <a:solidFill>
                  <a:schemeClr val="bg1"/>
                </a:solidFill>
                <a:latin typeface="微軟正黑體" panose="020B0604030504040204" pitchFamily="34" charset="-120"/>
                <a:ea typeface="微軟正黑體" panose="020B0604030504040204" pitchFamily="34" charset="-120"/>
              </a:endParaRPr>
            </a:p>
          </p:txBody>
        </p:sp>
      </p:grpSp>
      <p:pic>
        <p:nvPicPr>
          <p:cNvPr id="5" name="Picture 2" descr="「李長春」的圖片搜尋結果"/>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861" r="10063" b="21768"/>
          <a:stretch/>
        </p:blipFill>
        <p:spPr bwMode="auto">
          <a:xfrm>
            <a:off x="8221237" y="68096"/>
            <a:ext cx="873940" cy="80285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563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群組 4"/>
          <p:cNvGrpSpPr/>
          <p:nvPr/>
        </p:nvGrpSpPr>
        <p:grpSpPr>
          <a:xfrm>
            <a:off x="0" y="0"/>
            <a:ext cx="9130598" cy="1149436"/>
            <a:chOff x="23760" y="0"/>
            <a:chExt cx="9130598" cy="1052736"/>
          </a:xfrm>
          <a:solidFill>
            <a:schemeClr val="tx1">
              <a:lumMod val="50000"/>
              <a:lumOff val="50000"/>
            </a:schemeClr>
          </a:solidFill>
        </p:grpSpPr>
        <p:sp>
          <p:nvSpPr>
            <p:cNvPr id="6" name="矩形 5"/>
            <p:cNvSpPr/>
            <p:nvPr/>
          </p:nvSpPr>
          <p:spPr>
            <a:xfrm>
              <a:off x="23760" y="0"/>
              <a:ext cx="9130598" cy="1052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7" name="矩形 6"/>
            <p:cNvSpPr/>
            <p:nvPr/>
          </p:nvSpPr>
          <p:spPr>
            <a:xfrm>
              <a:off x="141502" y="317732"/>
              <a:ext cx="6692749" cy="535579"/>
            </a:xfrm>
            <a:prstGeom prst="rect">
              <a:avLst/>
            </a:prstGeom>
            <a:grpFill/>
          </p:spPr>
          <p:txBody>
            <a:bodyPr wrap="square">
              <a:spAutoFit/>
            </a:bodyPr>
            <a:lstStyle/>
            <a:p>
              <a:r>
                <a:rPr lang="en-US" altLang="zh-TW" sz="3200" b="1" dirty="0" smtClean="0">
                  <a:solidFill>
                    <a:schemeClr val="bg1"/>
                  </a:solidFill>
                  <a:latin typeface="微軟正黑體" panose="020B0604030504040204" pitchFamily="34" charset="-120"/>
                  <a:ea typeface="微軟正黑體" panose="020B0604030504040204" pitchFamily="34" charset="-120"/>
                </a:rPr>
                <a:t>5-3.</a:t>
              </a:r>
              <a:r>
                <a:rPr lang="zh-TW" altLang="zh-TW" sz="3200" b="1" dirty="0" smtClean="0">
                  <a:solidFill>
                    <a:schemeClr val="bg1"/>
                  </a:solidFill>
                  <a:latin typeface="微軟正黑體" panose="020B0604030504040204" pitchFamily="34" charset="-120"/>
                  <a:ea typeface="微軟正黑體" panose="020B0604030504040204" pitchFamily="34" charset="-120"/>
                </a:rPr>
                <a:t>迫害法轮功主犯</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张德江</a:t>
              </a:r>
              <a:endParaRPr lang="zh-TW" altLang="en-US" sz="3200" dirty="0">
                <a:solidFill>
                  <a:schemeClr val="bg1"/>
                </a:solidFill>
                <a:latin typeface="微軟正黑體" panose="020B0604030504040204" pitchFamily="34" charset="-120"/>
                <a:ea typeface="微軟正黑體" panose="020B0604030504040204" pitchFamily="34" charset="-120"/>
              </a:endParaRPr>
            </a:p>
          </p:txBody>
        </p:sp>
      </p:grpSp>
      <p:pic>
        <p:nvPicPr>
          <p:cNvPr id="3074" name="Picture 2" descr="http://i.epochtimes.com/assets/uploads/2015/10/131209135053232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380" t="5817" r="10105" b="6219"/>
          <a:stretch/>
        </p:blipFill>
        <p:spPr bwMode="auto">
          <a:xfrm>
            <a:off x="7421340" y="5301208"/>
            <a:ext cx="1608454" cy="1440850"/>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2" descr="「張德江」的圖片搜尋結果"/>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8" name="AutoShape 4" descr="「張德江」的圖片搜尋結果"/>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pic>
        <p:nvPicPr>
          <p:cNvPr id="4101"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0419" r="21349"/>
          <a:stretch/>
        </p:blipFill>
        <p:spPr bwMode="auto">
          <a:xfrm>
            <a:off x="6810491" y="160338"/>
            <a:ext cx="1816177" cy="1976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矩形 8"/>
          <p:cNvSpPr/>
          <p:nvPr/>
        </p:nvSpPr>
        <p:spPr>
          <a:xfrm>
            <a:off x="307975" y="2136339"/>
            <a:ext cx="8656513" cy="2462213"/>
          </a:xfrm>
          <a:prstGeom prst="rect">
            <a:avLst/>
          </a:prstGeom>
        </p:spPr>
        <p:txBody>
          <a:bodyPr wrap="square">
            <a:spAutoFit/>
          </a:bodyPr>
          <a:lstStyle/>
          <a:p>
            <a:r>
              <a:rPr lang="en-US" altLang="zh-TW" sz="2200" smtClean="0">
                <a:latin typeface="微軟正黑體" panose="020B0604030504040204" pitchFamily="34" charset="-120"/>
                <a:ea typeface="微軟正黑體" panose="020B0604030504040204" pitchFamily="34" charset="-120"/>
              </a:rPr>
              <a:t>张德江</a:t>
            </a:r>
            <a:r>
              <a:rPr lang="zh-TW" altLang="zh-TW" sz="2200" smtClean="0">
                <a:latin typeface="微軟正黑體" panose="020B0604030504040204" pitchFamily="34" charset="-120"/>
                <a:ea typeface="微軟正黑體" panose="020B0604030504040204" pitchFamily="34" charset="-120"/>
              </a:rPr>
              <a:t>长期追随江泽民</a:t>
            </a:r>
            <a:r>
              <a:rPr lang="en-US" altLang="zh-TW" sz="2200" smtClean="0">
                <a:latin typeface="微軟正黑體" panose="020B0604030504040204" pitchFamily="34" charset="-120"/>
                <a:ea typeface="微軟正黑體" panose="020B0604030504040204" pitchFamily="34" charset="-120"/>
              </a:rPr>
              <a:t>迫害法轮功</a:t>
            </a:r>
            <a:r>
              <a:rPr lang="zh-TW" altLang="zh-TW" sz="220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在</a:t>
            </a:r>
            <a:r>
              <a:rPr lang="zh-TW" altLang="zh-TW" sz="2200">
                <a:latin typeface="微軟正黑體" panose="020B0604030504040204" pitchFamily="34" charset="-120"/>
                <a:ea typeface="微軟正黑體" panose="020B0604030504040204" pitchFamily="34" charset="-120"/>
              </a:rPr>
              <a:t>浙江省</a:t>
            </a:r>
            <a:r>
              <a:rPr lang="zh-TW" altLang="zh-TW" sz="2200" smtClean="0">
                <a:latin typeface="微軟正黑體" panose="020B0604030504040204" pitchFamily="34" charset="-120"/>
                <a:ea typeface="微軟正黑體" panose="020B0604030504040204" pitchFamily="34" charset="-120"/>
              </a:rPr>
              <a:t>，</a:t>
            </a:r>
            <a:r>
              <a:rPr lang="zh-TW" altLang="zh-TW" sz="2200" smtClean="0">
                <a:solidFill>
                  <a:srgbClr val="FF0000"/>
                </a:solidFill>
                <a:latin typeface="微軟正黑體" panose="020B0604030504040204" pitchFamily="34" charset="-120"/>
                <a:ea typeface="微軟正黑體" panose="020B0604030504040204" pitchFamily="34" charset="-120"/>
              </a:rPr>
              <a:t>广东省</a:t>
            </a:r>
            <a:r>
              <a:rPr lang="zh-TW" altLang="zh-TW" sz="2200" smtClean="0">
                <a:latin typeface="微軟正黑體" panose="020B0604030504040204" pitchFamily="34" charset="-120"/>
                <a:ea typeface="微軟正黑體" panose="020B0604030504040204" pitchFamily="34" charset="-120"/>
              </a:rPr>
              <a:t>、重庆等地任职期间，积极部署、指挥</a:t>
            </a:r>
            <a:r>
              <a:rPr lang="en-US" altLang="zh-TW" sz="2200" smtClean="0">
                <a:latin typeface="微軟正黑體" panose="020B0604030504040204" pitchFamily="34" charset="-120"/>
                <a:ea typeface="微軟正黑體" panose="020B0604030504040204" pitchFamily="34" charset="-120"/>
              </a:rPr>
              <a:t>迫害</a:t>
            </a:r>
            <a:r>
              <a:rPr lang="zh-TW" altLang="zh-TW" sz="2200" smtClean="0">
                <a:latin typeface="微軟正黑體" panose="020B0604030504040204" pitchFamily="34" charset="-120"/>
                <a:ea typeface="微軟正黑體" panose="020B0604030504040204" pitchFamily="34" charset="-120"/>
              </a:rPr>
              <a:t>法轮功，使这些地区数以千计的法轮功学员被非法抓捕、关押、判刑，</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smtClean="0">
                <a:latin typeface="微軟正黑體" panose="020B0604030504040204" pitchFamily="34" charset="-120"/>
                <a:ea typeface="微軟正黑體" panose="020B0604030504040204" pitchFamily="34" charset="-120"/>
              </a:rPr>
              <a:t>大量法轮功学员遭酷刑导致伤残、死亡和被强制活摘器官致死，</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smtClean="0">
                <a:latin typeface="微軟正黑體" panose="020B0604030504040204" pitchFamily="34" charset="-120"/>
                <a:ea typeface="微軟正黑體" panose="020B0604030504040204" pitchFamily="34" charset="-120"/>
              </a:rPr>
              <a:t>张德江对此负有不可推卸的主要责任。</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smtClean="0">
                <a:latin typeface="微軟正黑體" panose="020B0604030504040204" pitchFamily="34" charset="-120"/>
                <a:ea typeface="微軟正黑體" panose="020B0604030504040204" pitchFamily="34" charset="-120"/>
              </a:rPr>
              <a:t>张德江涉嫌触犯群体灭绝罪、酷刑罪、反人类罪，</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smtClean="0">
                <a:latin typeface="微軟正黑體" panose="020B0604030504040204" pitchFamily="34" charset="-120"/>
                <a:ea typeface="微軟正黑體" panose="020B0604030504040204" pitchFamily="34" charset="-120"/>
              </a:rPr>
              <a:t>是江泽民迫害法轮功的主要帮凶。</a:t>
            </a:r>
            <a:endParaRPr lang="zh-TW" altLang="zh-TW" sz="22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0819754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群組 3"/>
          <p:cNvGrpSpPr/>
          <p:nvPr/>
        </p:nvGrpSpPr>
        <p:grpSpPr>
          <a:xfrm>
            <a:off x="0" y="0"/>
            <a:ext cx="9130598" cy="764704"/>
            <a:chOff x="23760" y="0"/>
            <a:chExt cx="9130598" cy="816952"/>
          </a:xfrm>
          <a:solidFill>
            <a:schemeClr val="tx1">
              <a:lumMod val="50000"/>
              <a:lumOff val="50000"/>
            </a:schemeClr>
          </a:solidFill>
        </p:grpSpPr>
        <p:sp>
          <p:nvSpPr>
            <p:cNvPr id="6" name="矩形 5"/>
            <p:cNvSpPr/>
            <p:nvPr/>
          </p:nvSpPr>
          <p:spPr>
            <a:xfrm>
              <a:off x="23760" y="0"/>
              <a:ext cx="9130598" cy="8169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7" name="矩形 6"/>
            <p:cNvSpPr/>
            <p:nvPr/>
          </p:nvSpPr>
          <p:spPr>
            <a:xfrm>
              <a:off x="203272" y="124601"/>
              <a:ext cx="7272808" cy="526089"/>
            </a:xfrm>
            <a:prstGeom prst="rect">
              <a:avLst/>
            </a:prstGeom>
            <a:grpFill/>
          </p:spPr>
          <p:txBody>
            <a:bodyPr wrap="square">
              <a:spAutoFit/>
            </a:bodyPr>
            <a:lstStyle/>
            <a:p>
              <a:r>
                <a:rPr lang="en-US" altLang="zh-TW" sz="2600" b="1" dirty="0" smtClean="0">
                  <a:solidFill>
                    <a:schemeClr val="bg1"/>
                  </a:solidFill>
                  <a:latin typeface="微軟正黑體" panose="020B0604030504040204" pitchFamily="34" charset="-120"/>
                  <a:ea typeface="微軟正黑體" panose="020B0604030504040204" pitchFamily="34" charset="-120"/>
                </a:rPr>
                <a:t>5-4.</a:t>
              </a:r>
              <a:r>
                <a:rPr lang="zh-TW" altLang="en-US" sz="2600" b="1" dirty="0" smtClean="0">
                  <a:solidFill>
                    <a:schemeClr val="bg1"/>
                  </a:solidFill>
                  <a:latin typeface="微軟正黑體" panose="020B0604030504040204" pitchFamily="34" charset="-120"/>
                  <a:ea typeface="微軟正黑體" panose="020B0604030504040204" pitchFamily="34" charset="-120"/>
                </a:rPr>
                <a:t> </a:t>
              </a:r>
              <a:r>
                <a:rPr lang="zh-TW" altLang="zh-TW" sz="2600" b="1" dirty="0" smtClean="0">
                  <a:solidFill>
                    <a:schemeClr val="bg1"/>
                  </a:solidFill>
                  <a:latin typeface="微軟正黑體" panose="020B0604030504040204" pitchFamily="34" charset="-120"/>
                  <a:ea typeface="微軟正黑體" panose="020B0604030504040204" pitchFamily="34" charset="-120"/>
                </a:rPr>
                <a:t>迫害法轮功主犯</a:t>
              </a:r>
              <a:r>
                <a:rPr lang="zh-TW" altLang="en-US" sz="2600" b="1" dirty="0" smtClean="0">
                  <a:solidFill>
                    <a:srgbClr val="92D050"/>
                  </a:solidFill>
                  <a:latin typeface="微軟正黑體" panose="020B0604030504040204" pitchFamily="34" charset="-120"/>
                  <a:ea typeface="微軟正黑體" panose="020B0604030504040204" pitchFamily="34" charset="-120"/>
                </a:rPr>
                <a:t>张德江</a:t>
              </a:r>
              <a:r>
                <a:rPr lang="zh-TW" altLang="en-US" sz="2600" b="1" dirty="0" smtClean="0">
                  <a:solidFill>
                    <a:schemeClr val="bg1"/>
                  </a:solidFill>
                  <a:latin typeface="微軟正黑體" panose="020B0604030504040204" pitchFamily="34" charset="-120"/>
                  <a:ea typeface="微軟正黑體" panose="020B0604030504040204" pitchFamily="34" charset="-120"/>
                </a:rPr>
                <a:t>，在广东省主要罪行</a:t>
              </a:r>
              <a:endParaRPr lang="zh-TW" altLang="en-US" sz="2600" dirty="0">
                <a:solidFill>
                  <a:schemeClr val="bg1"/>
                </a:solidFill>
                <a:latin typeface="微軟正黑體" panose="020B0604030504040204" pitchFamily="34" charset="-120"/>
                <a:ea typeface="微軟正黑體" panose="020B0604030504040204" pitchFamily="34" charset="-120"/>
              </a:endParaRPr>
            </a:p>
          </p:txBody>
        </p:sp>
      </p:grpSp>
      <p:pic>
        <p:nvPicPr>
          <p:cNvPr id="8"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419" r="21349"/>
          <a:stretch/>
        </p:blipFill>
        <p:spPr bwMode="auto">
          <a:xfrm>
            <a:off x="8171707" y="41690"/>
            <a:ext cx="813342" cy="867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矩形 8"/>
          <p:cNvSpPr/>
          <p:nvPr/>
        </p:nvSpPr>
        <p:spPr>
          <a:xfrm>
            <a:off x="179512" y="908720"/>
            <a:ext cx="8856984" cy="5632311"/>
          </a:xfrm>
          <a:prstGeom prst="rect">
            <a:avLst/>
          </a:prstGeom>
        </p:spPr>
        <p:txBody>
          <a:bodyPr wrap="square">
            <a:spAutoFit/>
          </a:bodyPr>
          <a:lstStyle/>
          <a:p>
            <a:r>
              <a:rPr lang="zh-TW" altLang="zh-TW" sz="2000" smtClean="0">
                <a:latin typeface="微軟正黑體" panose="020B0604030504040204" pitchFamily="34" charset="-120"/>
                <a:ea typeface="微軟正黑體" panose="020B0604030504040204" pitchFamily="34" charset="-120"/>
              </a:rPr>
              <a:t>对法轮功迫害实行奖惩制度：「党政一把手负总责，分管领导负直接责任」，</a:t>
            </a:r>
            <a:r>
              <a:rPr lang="zh-TW" altLang="zh-TW" sz="2000" smtClean="0">
                <a:solidFill>
                  <a:srgbClr val="FF0000"/>
                </a:solidFill>
                <a:latin typeface="微軟正黑體" panose="020B0604030504040204" pitchFamily="34" charset="-120"/>
                <a:ea typeface="微軟正黑體" panose="020B0604030504040204" pitchFamily="34" charset="-120"/>
              </a:rPr>
              <a:t>对法轮功迫害不力者降职或撤职，并追究责任。</a:t>
            </a:r>
            <a:r>
              <a:rPr lang="zh-TW" altLang="zh-TW" sz="2000" smtClean="0">
                <a:latin typeface="微軟正黑體" panose="020B0604030504040204" pitchFamily="34" charset="-120"/>
                <a:ea typeface="微軟正黑體" panose="020B0604030504040204" pitchFamily="34" charset="-120"/>
              </a:rPr>
              <a:t>仅</a:t>
            </a:r>
            <a:r>
              <a:rPr lang="en-US" altLang="zh-TW" sz="2000" smtClean="0">
                <a:latin typeface="微軟正黑體" panose="020B0604030504040204" pitchFamily="34" charset="-120"/>
                <a:ea typeface="微軟正黑體" panose="020B0604030504040204" pitchFamily="34" charset="-120"/>
              </a:rPr>
              <a:t>2005</a:t>
            </a:r>
            <a:r>
              <a:rPr lang="zh-TW" altLang="zh-TW" sz="2000" smtClean="0">
                <a:latin typeface="微軟正黑體" panose="020B0604030504040204" pitchFamily="34" charset="-120"/>
                <a:ea typeface="微軟正黑體" panose="020B0604030504040204" pitchFamily="34" charset="-120"/>
              </a:rPr>
              <a:t>年的头八个月，</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据不完全统计广东省非法逮捕至少</a:t>
            </a:r>
            <a:r>
              <a:rPr lang="en-US" altLang="zh-TW" sz="2000" smtClean="0">
                <a:latin typeface="微軟正黑體" panose="020B0604030504040204" pitchFamily="34" charset="-120"/>
                <a:ea typeface="微軟正黑體" panose="020B0604030504040204" pitchFamily="34" charset="-120"/>
              </a:rPr>
              <a:t>108</a:t>
            </a:r>
            <a:r>
              <a:rPr lang="zh-TW" altLang="zh-TW" sz="2000" smtClean="0">
                <a:latin typeface="微軟正黑體" panose="020B0604030504040204" pitchFamily="34" charset="-120"/>
                <a:ea typeface="微軟正黑體" panose="020B0604030504040204" pitchFamily="34" charset="-120"/>
              </a:rPr>
              <a:t>名法轮功学员。</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a:solidFill>
                <a:srgbClr val="FF0000"/>
              </a:solidFill>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从</a:t>
            </a:r>
            <a:r>
              <a:rPr lang="en-US" altLang="zh-TW" sz="2000" smtClean="0">
                <a:latin typeface="微軟正黑體" panose="020B0604030504040204" pitchFamily="34" charset="-120"/>
                <a:ea typeface="微軟正黑體" panose="020B0604030504040204" pitchFamily="34" charset="-120"/>
              </a:rPr>
              <a:t>1999</a:t>
            </a:r>
            <a:r>
              <a:rPr lang="zh-TW" altLang="zh-TW"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7</a:t>
            </a:r>
            <a:r>
              <a:rPr lang="zh-TW" altLang="zh-TW"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20</a:t>
            </a:r>
            <a:r>
              <a:rPr lang="zh-TW" altLang="zh-TW" sz="2000" dirty="0" smtClean="0">
                <a:latin typeface="微軟正黑體" panose="020B0604030504040204" pitchFamily="34" charset="-120"/>
                <a:ea typeface="微軟正黑體" panose="020B0604030504040204" pitchFamily="34" charset="-120"/>
              </a:rPr>
              <a:t>日截至</a:t>
            </a:r>
            <a:r>
              <a:rPr lang="en-US" altLang="zh-TW" sz="2000" dirty="0" smtClean="0">
                <a:latin typeface="微軟正黑體" panose="020B0604030504040204" pitchFamily="34" charset="-120"/>
                <a:ea typeface="微軟正黑體" panose="020B0604030504040204" pitchFamily="34" charset="-120"/>
              </a:rPr>
              <a:t>2005</a:t>
            </a:r>
            <a:r>
              <a:rPr lang="zh-TW" altLang="zh-TW" sz="2000" dirty="0" smtClean="0">
                <a:latin typeface="微軟正黑體" panose="020B0604030504040204" pitchFamily="34" charset="-120"/>
                <a:ea typeface="微軟正黑體" panose="020B0604030504040204" pitchFamily="34" charset="-120"/>
              </a:rPr>
              <a:t>年</a:t>
            </a:r>
            <a:r>
              <a:rPr lang="en-US" altLang="zh-TW" sz="2000" smtClean="0">
                <a:latin typeface="微軟正黑體" panose="020B0604030504040204" pitchFamily="34" charset="-120"/>
                <a:ea typeface="微軟正黑體" panose="020B0604030504040204" pitchFamily="34" charset="-120"/>
              </a:rPr>
              <a:t>10</a:t>
            </a:r>
            <a:r>
              <a:rPr lang="zh-TW" altLang="zh-TW" sz="2000" smtClean="0">
                <a:latin typeface="微軟正黑體" panose="020B0604030504040204" pitchFamily="34" charset="-120"/>
                <a:ea typeface="微軟正黑體" panose="020B0604030504040204" pitchFamily="34" charset="-120"/>
              </a:rPr>
              <a:t>月，广东地区被证实迫害致死的法轮功学员达</a:t>
            </a:r>
            <a:r>
              <a:rPr lang="en-US" altLang="zh-TW" sz="2000" smtClean="0">
                <a:latin typeface="微軟正黑體" panose="020B0604030504040204" pitchFamily="34" charset="-120"/>
                <a:ea typeface="微軟正黑體" panose="020B0604030504040204" pitchFamily="34" charset="-120"/>
              </a:rPr>
              <a:t>64</a:t>
            </a:r>
            <a:r>
              <a:rPr lang="zh-TW" altLang="zh-TW" sz="2000" smtClean="0">
                <a:latin typeface="微軟正黑體" panose="020B0604030504040204" pitchFamily="34" charset="-120"/>
                <a:ea typeface="微軟正黑體" panose="020B0604030504040204" pitchFamily="34" charset="-120"/>
              </a:rPr>
              <a:t>名，</a:t>
            </a:r>
            <a:r>
              <a:rPr lang="zh-TW" altLang="zh-TW" sz="2000" smtClean="0">
                <a:solidFill>
                  <a:srgbClr val="FF0000"/>
                </a:solidFill>
                <a:latin typeface="微軟正黑體" panose="020B0604030504040204" pitchFamily="34" charset="-120"/>
                <a:ea typeface="微軟正黑體" panose="020B0604030504040204" pitchFamily="34" charset="-120"/>
              </a:rPr>
              <a:t>在张德江任职期间被迫害致死的法轮功学员就有</a:t>
            </a:r>
            <a:r>
              <a:rPr lang="en-US" altLang="zh-TW" sz="2000" dirty="0" smtClean="0">
                <a:solidFill>
                  <a:srgbClr val="FF0000"/>
                </a:solidFill>
                <a:latin typeface="微軟正黑體" panose="020B0604030504040204" pitchFamily="34" charset="-120"/>
                <a:ea typeface="微軟正黑體" panose="020B0604030504040204" pitchFamily="34" charset="-120"/>
              </a:rPr>
              <a:t>33</a:t>
            </a:r>
            <a:r>
              <a:rPr lang="zh-TW" altLang="zh-TW" sz="2000" dirty="0" smtClean="0">
                <a:solidFill>
                  <a:srgbClr val="FF0000"/>
                </a:solidFill>
                <a:latin typeface="微軟正黑體" panose="020B0604030504040204" pitchFamily="34" charset="-120"/>
                <a:ea typeface="微軟正黑體" panose="020B0604030504040204" pitchFamily="34" charset="-120"/>
              </a:rPr>
              <a:t>人</a:t>
            </a:r>
            <a:r>
              <a:rPr lang="zh-TW" altLang="zh-TW" sz="2000" smtClean="0">
                <a:latin typeface="微軟正黑體" panose="020B0604030504040204" pitchFamily="34" charset="-120"/>
                <a:ea typeface="微軟正黑體" panose="020B0604030504040204" pitchFamily="34" charset="-120"/>
              </a:rPr>
              <a:t>，其中广州天河区年仅</a:t>
            </a:r>
            <a:r>
              <a:rPr lang="en-US" altLang="zh-TW" sz="2000" smtClean="0">
                <a:latin typeface="微軟正黑體" panose="020B0604030504040204" pitchFamily="34" charset="-120"/>
                <a:ea typeface="微軟正黑體" panose="020B0604030504040204" pitchFamily="34" charset="-120"/>
              </a:rPr>
              <a:t>29</a:t>
            </a:r>
            <a:r>
              <a:rPr lang="zh-TW" altLang="zh-TW" sz="2000" smtClean="0">
                <a:latin typeface="微軟正黑體" panose="020B0604030504040204" pitchFamily="34" charset="-120"/>
                <a:ea typeface="微軟正黑體" panose="020B0604030504040204" pitchFamily="34" charset="-120"/>
              </a:rPr>
              <a:t>岁的法轮功学员罗织湘，被迫害致死时已怀有三个月的身孕。</a:t>
            </a:r>
            <a:endParaRPr lang="en-US" altLang="zh-TW" sz="2000" dirty="0" smtClean="0">
              <a:latin typeface="微軟正黑體" panose="020B0604030504040204" pitchFamily="34" charset="-120"/>
              <a:ea typeface="微軟正黑體" panose="020B0604030504040204" pitchFamily="34" charset="-120"/>
            </a:endParaRPr>
          </a:p>
          <a:p>
            <a:endParaRPr lang="zh-TW" altLang="zh-TW" sz="2000" dirty="0">
              <a:latin typeface="微軟正黑體" panose="020B0604030504040204" pitchFamily="34" charset="-120"/>
              <a:ea typeface="微軟正黑體" panose="020B0604030504040204" pitchFamily="34" charset="-120"/>
            </a:endParaRPr>
          </a:p>
          <a:p>
            <a:r>
              <a:rPr lang="en-US" altLang="zh-TW" sz="2000" smtClean="0">
                <a:latin typeface="微軟正黑體" panose="020B0604030504040204" pitchFamily="34" charset="-120"/>
                <a:ea typeface="微軟正黑體" panose="020B0604030504040204" pitchFamily="34" charset="-120"/>
              </a:rPr>
              <a:t>2004</a:t>
            </a:r>
            <a:r>
              <a:rPr lang="zh-TW" altLang="zh-TW" sz="2000" smtClean="0">
                <a:latin typeface="微軟正黑體" panose="020B0604030504040204" pitchFamily="34" charset="-120"/>
                <a:ea typeface="微軟正黑體" panose="020B0604030504040204" pitchFamily="34" charset="-120"/>
              </a:rPr>
              <a:t>年，张德江</a:t>
            </a:r>
            <a:r>
              <a:rPr lang="zh-TW" altLang="en-US" sz="2000" smtClean="0">
                <a:latin typeface="微軟正黑體" panose="020B0604030504040204" pitchFamily="34" charset="-120"/>
                <a:ea typeface="微軟正黑體" panose="020B0604030504040204" pitchFamily="34" charset="-120"/>
              </a:rPr>
              <a:t>指使</a:t>
            </a:r>
            <a:r>
              <a:rPr lang="zh-TW" altLang="zh-TW" sz="2000" smtClean="0">
                <a:solidFill>
                  <a:srgbClr val="FF0000"/>
                </a:solidFill>
                <a:latin typeface="微軟正黑體" panose="020B0604030504040204" pitchFamily="34" charset="-120"/>
                <a:ea typeface="微軟正黑體" panose="020B0604030504040204" pitchFamily="34" charset="-120"/>
              </a:rPr>
              <a:t>广东省省教育厅把所谓「反恐</a:t>
            </a:r>
            <a:r>
              <a:rPr lang="zh-TW" altLang="en-US" sz="2000" dirty="0" smtClean="0">
                <a:solidFill>
                  <a:srgbClr val="FF0000"/>
                </a:solidFill>
                <a:latin typeface="微軟正黑體" panose="020B0604030504040204" pitchFamily="34" charset="-120"/>
                <a:ea typeface="微軟正黑體" panose="020B0604030504040204" pitchFamily="34" charset="-120"/>
              </a:rPr>
              <a:t>、</a:t>
            </a:r>
            <a:r>
              <a:rPr lang="zh-TW" altLang="zh-TW" sz="2000" dirty="0" smtClean="0">
                <a:solidFill>
                  <a:srgbClr val="FF0000"/>
                </a:solidFill>
                <a:latin typeface="微軟正黑體" panose="020B0604030504040204" pitchFamily="34" charset="-120"/>
                <a:ea typeface="微軟正黑體" panose="020B0604030504040204" pitchFamily="34" charset="-120"/>
              </a:rPr>
              <a:t>反</a:t>
            </a:r>
            <a:r>
              <a:rPr lang="en-US" altLang="zh-TW" sz="2000" dirty="0" smtClean="0">
                <a:solidFill>
                  <a:srgbClr val="FF0000"/>
                </a:solidFill>
                <a:latin typeface="微軟正黑體" panose="020B0604030504040204" pitchFamily="34" charset="-120"/>
                <a:ea typeface="微軟正黑體" panose="020B0604030504040204" pitchFamily="34" charset="-120"/>
              </a:rPr>
              <a:t>X</a:t>
            </a:r>
            <a:r>
              <a:rPr lang="zh-TW" altLang="zh-TW" sz="2000" dirty="0" smtClean="0">
                <a:solidFill>
                  <a:srgbClr val="FF0000"/>
                </a:solidFill>
                <a:latin typeface="微軟正黑體" panose="020B0604030504040204" pitchFamily="34" charset="-120"/>
                <a:ea typeface="微軟正黑體" panose="020B0604030504040204" pitchFamily="34" charset="-120"/>
              </a:rPr>
              <a:t>教</a:t>
            </a:r>
            <a:r>
              <a:rPr lang="zh-TW" altLang="zh-TW" sz="2000" dirty="0">
                <a:solidFill>
                  <a:srgbClr val="FF0000"/>
                </a:solidFill>
                <a:latin typeface="微軟正黑體" panose="020B0604030504040204" pitchFamily="34" charset="-120"/>
                <a:ea typeface="微軟正黑體" panose="020B0604030504040204" pitchFamily="34" charset="-120"/>
              </a:rPr>
              <a:t>」</a:t>
            </a:r>
            <a:r>
              <a:rPr lang="zh-TW" altLang="zh-TW" sz="2000" smtClean="0">
                <a:solidFill>
                  <a:srgbClr val="FF0000"/>
                </a:solidFill>
                <a:latin typeface="微軟正黑體" panose="020B0604030504040204" pitchFamily="34" charset="-120"/>
                <a:ea typeface="微軟正黑體" panose="020B0604030504040204" pitchFamily="34" charset="-120"/>
              </a:rPr>
              <a:t>等反法轮功的</a:t>
            </a:r>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r>
              <a:rPr lang="zh-TW" altLang="zh-TW" sz="2000" smtClean="0">
                <a:solidFill>
                  <a:srgbClr val="FF0000"/>
                </a:solidFill>
                <a:latin typeface="微軟正黑體" panose="020B0604030504040204" pitchFamily="34" charset="-120"/>
                <a:ea typeface="微軟正黑體" panose="020B0604030504040204" pitchFamily="34" charset="-120"/>
              </a:rPr>
              <a:t>内容纳入广东七十所高校新生入学军训课程</a:t>
            </a:r>
            <a:r>
              <a:rPr lang="zh-TW" altLang="zh-TW" sz="2000" smtClean="0">
                <a:latin typeface="微軟正黑體" panose="020B0604030504040204" pitchFamily="34" charset="-120"/>
                <a:ea typeface="微軟正黑體" panose="020B0604030504040204" pitchFamily="34" charset="-120"/>
              </a:rPr>
              <a:t>，污蔑法轮功为主要考核内容。</a:t>
            </a:r>
            <a:endParaRPr lang="en-US" altLang="zh-TW" sz="2000" dirty="0" smtClean="0">
              <a:latin typeface="微軟正黑體" panose="020B0604030504040204" pitchFamily="34" charset="-120"/>
              <a:ea typeface="微軟正黑體" panose="020B0604030504040204" pitchFamily="34" charset="-120"/>
            </a:endParaRPr>
          </a:p>
          <a:p>
            <a:endParaRPr lang="zh-TW" altLang="zh-TW" sz="2000"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2008</a:t>
            </a:r>
            <a:r>
              <a:rPr lang="zh-TW" altLang="zh-TW" sz="2000" smtClean="0">
                <a:latin typeface="微軟正黑體" panose="020B0604030504040204" pitchFamily="34" charset="-120"/>
                <a:ea typeface="微軟正黑體" panose="020B0604030504040204" pitchFamily="34" charset="-120"/>
              </a:rPr>
              <a:t>年四月「奥运火炬」即将到达广州，张德江伙同周永康专程来广州「督战」，引发许多迫害法轮功学员事件，二十多名法轮功学员遭到绑架和抄家。</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在张德江广东任职期间，广东省广州中山大学附属第一医院、</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广东省中山三院肝脏移植中心、广州军区广州总医院、</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latin typeface="微軟正黑體" panose="020B0604030504040204" pitchFamily="34" charset="-120"/>
                <a:ea typeface="微軟正黑體" panose="020B0604030504040204" pitchFamily="34" charset="-120"/>
              </a:rPr>
              <a:t>广东省武警总医院等单位，</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smtClean="0">
                <a:solidFill>
                  <a:srgbClr val="FF0000"/>
                </a:solidFill>
                <a:latin typeface="微軟正黑體" panose="020B0604030504040204" pitchFamily="34" charset="-120"/>
                <a:ea typeface="微軟正黑體" panose="020B0604030504040204" pitchFamily="34" charset="-120"/>
              </a:rPr>
              <a:t>涉嫌大量地、产业化地实施了活体摘取法轮功学员器官的罪行。</a:t>
            </a:r>
            <a:endParaRPr lang="zh-TW" altLang="zh-TW" sz="2000" dirty="0">
              <a:solidFill>
                <a:srgbClr val="FF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5801640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群組 7"/>
          <p:cNvGrpSpPr/>
          <p:nvPr/>
        </p:nvGrpSpPr>
        <p:grpSpPr>
          <a:xfrm>
            <a:off x="0" y="0"/>
            <a:ext cx="9130598" cy="1052736"/>
            <a:chOff x="0" y="0"/>
            <a:chExt cx="9130598" cy="1052736"/>
          </a:xfrm>
        </p:grpSpPr>
        <p:sp>
          <p:nvSpPr>
            <p:cNvPr id="20" name="矩形 19"/>
            <p:cNvSpPr/>
            <p:nvPr/>
          </p:nvSpPr>
          <p:spPr>
            <a:xfrm>
              <a:off x="0" y="0"/>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59494" y="202332"/>
              <a:ext cx="7124798" cy="584775"/>
            </a:xfrm>
            <a:prstGeom prst="rect">
              <a:avLst/>
            </a:prstGeom>
          </p:spPr>
          <p:txBody>
            <a:bodyPr wrap="square">
              <a:spAutoFit/>
            </a:bodyPr>
            <a:lstStyle/>
            <a:p>
              <a:r>
                <a:rPr lang="en-US" altLang="zh-TW" sz="2800" b="1" dirty="0" smtClean="0">
                  <a:solidFill>
                    <a:schemeClr val="bg1"/>
                  </a:solidFill>
                  <a:latin typeface="微軟正黑體" panose="020B0604030504040204" pitchFamily="34" charset="-120"/>
                  <a:ea typeface="微軟正黑體" panose="020B0604030504040204" pitchFamily="34" charset="-120"/>
                </a:rPr>
                <a:t>6-1</a:t>
              </a:r>
              <a:r>
                <a:rPr lang="zh-TW" altLang="en-US" sz="3200" b="1" dirty="0" smtClean="0">
                  <a:solidFill>
                    <a:schemeClr val="bg1"/>
                  </a:solidFill>
                  <a:latin typeface="微軟正黑體" panose="020B0604030504040204" pitchFamily="34" charset="-120"/>
                  <a:ea typeface="微軟正黑體" panose="020B0604030504040204" pitchFamily="34" charset="-120"/>
                </a:rPr>
                <a:t> </a:t>
              </a:r>
              <a:r>
                <a:rPr lang="zh-TW" altLang="en-US" sz="2400" b="1" dirty="0" smtClean="0">
                  <a:solidFill>
                    <a:schemeClr val="bg1"/>
                  </a:solidFill>
                  <a:latin typeface="微軟正黑體" panose="020B0604030504040204" pitchFamily="34" charset="-120"/>
                  <a:ea typeface="微軟正黑體" panose="020B0604030504040204" pitchFamily="34" charset="-120"/>
                </a:rPr>
                <a:t>原广东省政协主席</a:t>
              </a:r>
              <a:r>
                <a:rPr lang="zh-TW" altLang="en-US" sz="2400" b="1" dirty="0" smtClean="0">
                  <a:solidFill>
                    <a:srgbClr val="92D050"/>
                  </a:solidFill>
                  <a:latin typeface="微軟正黑體" panose="020B0604030504040204" pitchFamily="34" charset="-120"/>
                  <a:ea typeface="微軟正黑體" panose="020B0604030504040204" pitchFamily="34" charset="-120"/>
                </a:rPr>
                <a:t>朱明国</a:t>
              </a:r>
              <a:r>
                <a:rPr lang="zh-TW" altLang="en-US" sz="2400" b="1" dirty="0" smtClean="0">
                  <a:solidFill>
                    <a:schemeClr val="bg1"/>
                  </a:solidFill>
                  <a:latin typeface="微軟正黑體" panose="020B0604030504040204" pitchFamily="34" charset="-120"/>
                  <a:ea typeface="微軟正黑體" panose="020B0604030504040204" pitchFamily="34" charset="-120"/>
                </a:rPr>
                <a:t>    </a:t>
              </a:r>
              <a:r>
                <a:rPr lang="zh-TW" altLang="en-US" sz="2400" b="1" dirty="0" smtClean="0">
                  <a:solidFill>
                    <a:srgbClr val="FFFF00"/>
                  </a:solidFill>
                  <a:latin typeface="微軟正黑體" panose="020B0604030504040204" pitchFamily="34" charset="-120"/>
                  <a:ea typeface="微軟正黑體" panose="020B0604030504040204" pitchFamily="34" charset="-120"/>
                </a:rPr>
                <a:t>死刑，缓刑两年  </a:t>
              </a:r>
              <a:endParaRPr lang="en-US" altLang="zh-TW" sz="2400" b="1" dirty="0">
                <a:solidFill>
                  <a:srgbClr val="FFFF00"/>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7563217" y="202332"/>
              <a:ext cx="1486345"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grpSp>
      <p:sp>
        <p:nvSpPr>
          <p:cNvPr id="2" name="矩形 1"/>
          <p:cNvSpPr/>
          <p:nvPr/>
        </p:nvSpPr>
        <p:spPr>
          <a:xfrm>
            <a:off x="3131840" y="1247372"/>
            <a:ext cx="5773706" cy="1015663"/>
          </a:xfrm>
          <a:prstGeom prst="rect">
            <a:avLst/>
          </a:prstGeom>
        </p:spPr>
        <p:txBody>
          <a:bodyPr wrap="square">
            <a:spAutoFit/>
          </a:bodyPr>
          <a:lstStyle/>
          <a:p>
            <a:r>
              <a:rPr lang="zh-TW" altLang="en-US" sz="2000" b="1" smtClean="0">
                <a:solidFill>
                  <a:srgbClr val="00B050"/>
                </a:solidFill>
                <a:latin typeface="微軟正黑體" panose="020B0604030504040204" pitchFamily="34" charset="-120"/>
                <a:ea typeface="微軟正黑體" panose="020B0604030504040204" pitchFamily="34" charset="-120"/>
                <a:cs typeface="Microsoft JhengHei" charset="-120"/>
              </a:rPr>
              <a:t>朱明国</a:t>
            </a:r>
            <a:r>
              <a:rPr lang="zh-TW" altLang="en-US" sz="2000" smtClean="0">
                <a:solidFill>
                  <a:srgbClr val="222222"/>
                </a:solidFill>
                <a:latin typeface="微軟正黑體" panose="020B0604030504040204" pitchFamily="34" charset="-120"/>
                <a:ea typeface="微軟正黑體" panose="020B0604030504040204" pitchFamily="34" charset="-120"/>
                <a:cs typeface="Microsoft JhengHei" charset="-120"/>
              </a:rPr>
              <a:t>，中共广东省政协主席</a:t>
            </a:r>
            <a:endParaRPr lang="en-US" altLang="zh-TW" sz="2000" dirty="0" smtClean="0">
              <a:solidFill>
                <a:srgbClr val="222222"/>
              </a:solidFill>
              <a:latin typeface="微軟正黑體" panose="020B0604030504040204" pitchFamily="34" charset="-120"/>
              <a:ea typeface="微軟正黑體" panose="020B0604030504040204" pitchFamily="34" charset="-120"/>
              <a:cs typeface="Microsoft JhengHei" charset="-120"/>
            </a:endParaRPr>
          </a:p>
          <a:p>
            <a:r>
              <a:rPr lang="en-US" altLang="zh-TW" sz="2000" dirty="0" smtClean="0">
                <a:latin typeface="微軟正黑體" panose="020B0604030504040204" pitchFamily="34" charset="-120"/>
                <a:ea typeface="微軟正黑體" panose="020B0604030504040204" pitchFamily="34" charset="-120"/>
              </a:rPr>
              <a:t>2016</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11</a:t>
            </a:r>
            <a:r>
              <a:rPr lang="zh-TW" altLang="en-US" sz="2000">
                <a:latin typeface="微軟正黑體" panose="020B0604030504040204" pitchFamily="34" charset="-120"/>
                <a:ea typeface="微軟正黑體" panose="020B0604030504040204" pitchFamily="34" charset="-120"/>
              </a:rPr>
              <a:t>日</a:t>
            </a:r>
            <a:r>
              <a:rPr lang="zh-TW" altLang="en-US" sz="2000" smtClean="0">
                <a:latin typeface="微軟正黑體" panose="020B0604030504040204" pitchFamily="34" charset="-120"/>
                <a:ea typeface="微軟正黑體" panose="020B0604030504040204" pitchFamily="34" charset="-120"/>
              </a:rPr>
              <a:t>，朱明国因受贿罪，</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b="1" smtClean="0">
                <a:solidFill>
                  <a:srgbClr val="FF0000"/>
                </a:solidFill>
                <a:latin typeface="微軟正黑體" panose="020B0604030504040204" pitchFamily="34" charset="-120"/>
                <a:ea typeface="微軟正黑體" panose="020B0604030504040204" pitchFamily="34" charset="-120"/>
              </a:rPr>
              <a:t>被判处死刑，缓期两年执行。处没收个人全部财产</a:t>
            </a:r>
            <a:r>
              <a:rPr lang="zh-TW" altLang="en-US" sz="2000" b="1" smtClean="0"/>
              <a:t>。</a:t>
            </a:r>
            <a:endParaRPr lang="zh-TW" altLang="en-US" sz="2000" b="1" dirty="0">
              <a:solidFill>
                <a:srgbClr val="FF0000"/>
              </a:solidFill>
              <a:latin typeface="微軟正黑體" panose="020B0604030504040204" pitchFamily="34" charset="-120"/>
              <a:ea typeface="微軟正黑體" panose="020B0604030504040204" pitchFamily="34" charset="-120"/>
            </a:endParaRPr>
          </a:p>
        </p:txBody>
      </p:sp>
      <p:sp>
        <p:nvSpPr>
          <p:cNvPr id="4" name="矩形 3"/>
          <p:cNvSpPr/>
          <p:nvPr/>
        </p:nvSpPr>
        <p:spPr>
          <a:xfrm>
            <a:off x="58980" y="3702036"/>
            <a:ext cx="8990582" cy="2985433"/>
          </a:xfrm>
          <a:prstGeom prst="rect">
            <a:avLst/>
          </a:prstGeom>
        </p:spPr>
        <p:txBody>
          <a:bodyPr wrap="square">
            <a:spAutoFit/>
          </a:bodyPr>
          <a:lstStyle/>
          <a:p>
            <a:r>
              <a:rPr lang="zh-TW" altLang="en-US" sz="2000" b="1" smtClean="0">
                <a:solidFill>
                  <a:srgbClr val="222222"/>
                </a:solidFill>
                <a:latin typeface="Microsoft JhengHei" charset="-120"/>
                <a:ea typeface="Microsoft JhengHei" charset="-120"/>
                <a:cs typeface="Microsoft JhengHei" charset="-120"/>
              </a:rPr>
              <a:t>迫害法轮功学员的情况：</a:t>
            </a:r>
            <a:endParaRPr lang="en-US" altLang="zh-TW" sz="2000" b="1" dirty="0" smtClean="0">
              <a:solidFill>
                <a:srgbClr val="222222"/>
              </a:solidFill>
              <a:latin typeface="Microsoft JhengHei" charset="-120"/>
              <a:ea typeface="Microsoft JhengHei" charset="-120"/>
              <a:cs typeface="Microsoft JhengHei" charset="-120"/>
            </a:endParaRPr>
          </a:p>
          <a:p>
            <a:r>
              <a:rPr lang="zh-TW" altLang="en-US" sz="2000" b="1" smtClean="0">
                <a:solidFill>
                  <a:srgbClr val="00B050"/>
                </a:solidFill>
                <a:latin typeface="Microsoft JhengHei" charset="-120"/>
                <a:ea typeface="Microsoft JhengHei" charset="-120"/>
                <a:cs typeface="Microsoft JhengHei" charset="-120"/>
              </a:rPr>
              <a:t>朱明国</a:t>
            </a:r>
            <a:r>
              <a:rPr lang="zh-TW" altLang="en-US" sz="2000" smtClean="0">
                <a:solidFill>
                  <a:srgbClr val="222222"/>
                </a:solidFill>
                <a:latin typeface="Microsoft JhengHei" charset="-120"/>
                <a:ea typeface="Microsoft JhengHei" charset="-120"/>
                <a:cs typeface="Microsoft JhengHei" charset="-120"/>
              </a:rPr>
              <a:t>曾在重庆市、海南省、广东省三个省市出任政法委书记期间</a:t>
            </a:r>
            <a:endParaRPr lang="en-US" altLang="zh-TW" sz="2000" dirty="0" smtClean="0">
              <a:solidFill>
                <a:srgbClr val="222222"/>
              </a:solidFill>
              <a:latin typeface="Microsoft JhengHei" charset="-120"/>
              <a:ea typeface="Microsoft JhengHei" charset="-120"/>
              <a:cs typeface="Microsoft JhengHei" charset="-120"/>
            </a:endParaRPr>
          </a:p>
          <a:p>
            <a:r>
              <a:rPr lang="zh-TW" altLang="en-US" sz="2000" smtClean="0">
                <a:solidFill>
                  <a:srgbClr val="222222"/>
                </a:solidFill>
                <a:latin typeface="Microsoft JhengHei" charset="-120"/>
                <a:ea typeface="Microsoft JhengHei" charset="-120"/>
                <a:cs typeface="Microsoft JhengHei" charset="-120"/>
              </a:rPr>
              <a:t>主管迫害法轮功，被</a:t>
            </a:r>
            <a:r>
              <a:rPr lang="zh-TW" altLang="en-US" sz="2000" b="1" smtClean="0">
                <a:solidFill>
                  <a:srgbClr val="0070C0"/>
                </a:solidFill>
                <a:latin typeface="Microsoft JhengHei" charset="-120"/>
                <a:ea typeface="Microsoft JhengHei" charset="-120"/>
                <a:cs typeface="Microsoft JhengHei" charset="-120"/>
              </a:rPr>
              <a:t>追查国际</a:t>
            </a:r>
            <a:r>
              <a:rPr lang="zh-TW" altLang="en-US" sz="2000" b="1" smtClean="0">
                <a:solidFill>
                  <a:srgbClr val="FF0000"/>
                </a:solidFill>
                <a:latin typeface="Microsoft JhengHei" charset="-120"/>
                <a:ea typeface="Microsoft JhengHei" charset="-120"/>
                <a:cs typeface="Microsoft JhengHei" charset="-120"/>
              </a:rPr>
              <a:t>多次发通告追查</a:t>
            </a:r>
            <a:r>
              <a:rPr lang="zh-TW" altLang="en-US" sz="2000" smtClean="0">
                <a:solidFill>
                  <a:srgbClr val="222222"/>
                </a:solidFill>
                <a:latin typeface="Microsoft JhengHei" charset="-120"/>
                <a:ea typeface="Microsoft JhengHei" charset="-120"/>
                <a:cs typeface="Microsoft JhengHei" charset="-120"/>
              </a:rPr>
              <a:t>。</a:t>
            </a:r>
            <a:endParaRPr lang="en-US" altLang="zh-TW" sz="2000" b="1" dirty="0" smtClean="0">
              <a:solidFill>
                <a:srgbClr val="00B050"/>
              </a:solidFill>
              <a:latin typeface="Microsoft JhengHei" charset="-120"/>
              <a:ea typeface="Microsoft JhengHei" charset="-120"/>
              <a:cs typeface="Microsoft JhengHei" charset="-120"/>
            </a:endParaRPr>
          </a:p>
          <a:p>
            <a:endParaRPr lang="en-US" altLang="zh-TW" sz="2000" b="1" dirty="0">
              <a:solidFill>
                <a:srgbClr val="00B050"/>
              </a:solidFill>
              <a:latin typeface="Microsoft JhengHei" charset="-120"/>
              <a:ea typeface="Microsoft JhengHei" charset="-120"/>
              <a:cs typeface="Microsoft JhengHei" charset="-120"/>
            </a:endParaRPr>
          </a:p>
          <a:p>
            <a:r>
              <a:rPr lang="zh-TW" altLang="en-US" b="1" smtClean="0">
                <a:solidFill>
                  <a:srgbClr val="00B050"/>
                </a:solidFill>
                <a:latin typeface="Microsoft JhengHei" charset="-120"/>
                <a:ea typeface="Microsoft JhengHei" charset="-120"/>
                <a:cs typeface="Microsoft JhengHei" charset="-120"/>
              </a:rPr>
              <a:t>朱明国</a:t>
            </a:r>
            <a:endParaRPr lang="en-US" altLang="zh-TW" b="1" dirty="0" smtClean="0">
              <a:solidFill>
                <a:srgbClr val="00B050"/>
              </a:solidFill>
              <a:latin typeface="Microsoft JhengHei" charset="-120"/>
              <a:ea typeface="Microsoft JhengHei" charset="-120"/>
              <a:cs typeface="Microsoft JhengHei" charset="-120"/>
            </a:endParaRPr>
          </a:p>
          <a:p>
            <a:r>
              <a:rPr lang="en-US" altLang="zh-TW" dirty="0" smtClean="0">
                <a:solidFill>
                  <a:srgbClr val="222222"/>
                </a:solidFill>
                <a:latin typeface="Microsoft JhengHei" charset="-120"/>
                <a:ea typeface="Microsoft JhengHei" charset="-120"/>
                <a:cs typeface="Microsoft JhengHei" charset="-120"/>
              </a:rPr>
              <a:t>-2001</a:t>
            </a:r>
            <a:r>
              <a:rPr lang="zh-TW" altLang="en-US" dirty="0">
                <a:solidFill>
                  <a:srgbClr val="222222"/>
                </a:solidFill>
                <a:latin typeface="Microsoft JhengHei" charset="-120"/>
                <a:ea typeface="Microsoft JhengHei" charset="-120"/>
                <a:cs typeface="Microsoft JhengHei" charset="-120"/>
              </a:rPr>
              <a:t>年</a:t>
            </a:r>
            <a:r>
              <a:rPr lang="en-US" altLang="zh-TW" dirty="0">
                <a:solidFill>
                  <a:srgbClr val="222222"/>
                </a:solidFill>
                <a:latin typeface="Microsoft JhengHei" charset="-120"/>
                <a:ea typeface="Microsoft JhengHei" charset="-120"/>
                <a:cs typeface="Microsoft JhengHei" charset="-120"/>
              </a:rPr>
              <a:t>12</a:t>
            </a:r>
            <a:r>
              <a:rPr lang="zh-TW" altLang="en-US">
                <a:solidFill>
                  <a:srgbClr val="222222"/>
                </a:solidFill>
                <a:latin typeface="Microsoft JhengHei" charset="-120"/>
                <a:ea typeface="Microsoft JhengHei" charset="-120"/>
                <a:cs typeface="Microsoft JhengHei" charset="-120"/>
              </a:rPr>
              <a:t>月</a:t>
            </a:r>
            <a:r>
              <a:rPr lang="en-US" altLang="zh-TW" smtClean="0">
                <a:solidFill>
                  <a:srgbClr val="222222"/>
                </a:solidFill>
                <a:latin typeface="Microsoft JhengHei" charset="-120"/>
                <a:ea typeface="Microsoft JhengHei" charset="-120"/>
                <a:cs typeface="Microsoft JhengHei" charset="-120"/>
              </a:rPr>
              <a:t>19</a:t>
            </a:r>
            <a:r>
              <a:rPr lang="zh-TW" altLang="en-US" smtClean="0">
                <a:solidFill>
                  <a:srgbClr val="222222"/>
                </a:solidFill>
                <a:latin typeface="Microsoft JhengHei" charset="-120"/>
                <a:ea typeface="Microsoft JhengHei" charset="-120"/>
                <a:cs typeface="Microsoft JhengHei" charset="-120"/>
              </a:rPr>
              <a:t>日在重庆市主持政法工作会议时，要求下属部门参与迫害法轮功、强迫进行洗脑「转化」。</a:t>
            </a:r>
            <a:endParaRPr lang="en-US" altLang="zh-TW" dirty="0" smtClean="0">
              <a:solidFill>
                <a:srgbClr val="222222"/>
              </a:solidFill>
              <a:latin typeface="Microsoft JhengHei" charset="-120"/>
              <a:ea typeface="Microsoft JhengHei" charset="-120"/>
              <a:cs typeface="Microsoft JhengHei" charset="-120"/>
            </a:endParaRPr>
          </a:p>
          <a:p>
            <a:r>
              <a:rPr lang="en-US" altLang="zh-TW" dirty="0" smtClean="0">
                <a:solidFill>
                  <a:srgbClr val="222222"/>
                </a:solidFill>
                <a:latin typeface="Microsoft JhengHei" charset="-120"/>
                <a:ea typeface="Microsoft JhengHei" charset="-120"/>
                <a:cs typeface="Microsoft JhengHei" charset="-120"/>
              </a:rPr>
              <a:t>-2002</a:t>
            </a:r>
            <a:r>
              <a:rPr lang="zh-TW" altLang="en-US" dirty="0">
                <a:solidFill>
                  <a:srgbClr val="222222"/>
                </a:solidFill>
                <a:latin typeface="Microsoft JhengHei" charset="-120"/>
                <a:ea typeface="Microsoft JhengHei" charset="-120"/>
                <a:cs typeface="Microsoft JhengHei" charset="-120"/>
              </a:rPr>
              <a:t>年</a:t>
            </a:r>
            <a:r>
              <a:rPr lang="en-US" altLang="zh-TW" dirty="0">
                <a:solidFill>
                  <a:srgbClr val="222222"/>
                </a:solidFill>
                <a:latin typeface="Microsoft JhengHei" charset="-120"/>
                <a:ea typeface="Microsoft JhengHei" charset="-120"/>
                <a:cs typeface="Microsoft JhengHei" charset="-120"/>
              </a:rPr>
              <a:t>6</a:t>
            </a:r>
            <a:r>
              <a:rPr lang="zh-TW" altLang="en-US">
                <a:solidFill>
                  <a:srgbClr val="222222"/>
                </a:solidFill>
                <a:latin typeface="Microsoft JhengHei" charset="-120"/>
                <a:ea typeface="Microsoft JhengHei" charset="-120"/>
                <a:cs typeface="Microsoft JhengHei" charset="-120"/>
              </a:rPr>
              <a:t>月</a:t>
            </a:r>
            <a:r>
              <a:rPr lang="en-US" altLang="zh-TW" smtClean="0">
                <a:solidFill>
                  <a:srgbClr val="222222"/>
                </a:solidFill>
                <a:latin typeface="Microsoft JhengHei" charset="-120"/>
                <a:ea typeface="Microsoft JhengHei" charset="-120"/>
                <a:cs typeface="Microsoft JhengHei" charset="-120"/>
              </a:rPr>
              <a:t>11</a:t>
            </a:r>
            <a:r>
              <a:rPr lang="zh-TW" altLang="en-US" smtClean="0">
                <a:solidFill>
                  <a:srgbClr val="222222"/>
                </a:solidFill>
                <a:latin typeface="Microsoft JhengHei" charset="-120"/>
                <a:ea typeface="Microsoft JhengHei" charset="-120"/>
                <a:cs typeface="Microsoft JhengHei" charset="-120"/>
              </a:rPr>
              <a:t>日在江泽民至重庆考察后，召开政法部门会议要求落实迫害法轮功。</a:t>
            </a:r>
            <a:endParaRPr lang="en-US" altLang="zh-TW" dirty="0" smtClean="0">
              <a:solidFill>
                <a:srgbClr val="222222"/>
              </a:solidFill>
              <a:latin typeface="Microsoft JhengHei" charset="-120"/>
              <a:ea typeface="Microsoft JhengHei" charset="-120"/>
              <a:cs typeface="Microsoft JhengHei" charset="-120"/>
            </a:endParaRPr>
          </a:p>
          <a:p>
            <a:r>
              <a:rPr lang="en-US" altLang="zh-TW" dirty="0" smtClean="0">
                <a:solidFill>
                  <a:srgbClr val="222222"/>
                </a:solidFill>
                <a:latin typeface="Microsoft JhengHei" charset="-120"/>
                <a:ea typeface="Microsoft JhengHei" charset="-120"/>
                <a:cs typeface="Microsoft JhengHei" charset="-120"/>
              </a:rPr>
              <a:t>-2002</a:t>
            </a:r>
            <a:r>
              <a:rPr lang="zh-TW" altLang="en-US" dirty="0">
                <a:solidFill>
                  <a:srgbClr val="222222"/>
                </a:solidFill>
                <a:latin typeface="Microsoft JhengHei" charset="-120"/>
                <a:ea typeface="Microsoft JhengHei" charset="-120"/>
                <a:cs typeface="Microsoft JhengHei" charset="-120"/>
              </a:rPr>
              <a:t>年</a:t>
            </a:r>
            <a:r>
              <a:rPr lang="en-US" altLang="zh-TW" dirty="0">
                <a:solidFill>
                  <a:srgbClr val="222222"/>
                </a:solidFill>
                <a:latin typeface="Microsoft JhengHei" charset="-120"/>
                <a:ea typeface="Microsoft JhengHei" charset="-120"/>
                <a:cs typeface="Microsoft JhengHei" charset="-120"/>
              </a:rPr>
              <a:t>10</a:t>
            </a:r>
            <a:r>
              <a:rPr lang="zh-TW" altLang="en-US">
                <a:solidFill>
                  <a:srgbClr val="222222"/>
                </a:solidFill>
                <a:latin typeface="Microsoft JhengHei" charset="-120"/>
                <a:ea typeface="Microsoft JhengHei" charset="-120"/>
                <a:cs typeface="Microsoft JhengHei" charset="-120"/>
              </a:rPr>
              <a:t>月</a:t>
            </a:r>
            <a:r>
              <a:rPr lang="en-US" altLang="zh-TW" smtClean="0">
                <a:solidFill>
                  <a:srgbClr val="222222"/>
                </a:solidFill>
                <a:latin typeface="Microsoft JhengHei" charset="-120"/>
                <a:ea typeface="Microsoft JhengHei" charset="-120"/>
                <a:cs typeface="Microsoft JhengHei" charset="-120"/>
              </a:rPr>
              <a:t>25</a:t>
            </a:r>
            <a:r>
              <a:rPr lang="zh-TW" altLang="en-US" smtClean="0">
                <a:solidFill>
                  <a:srgbClr val="222222"/>
                </a:solidFill>
                <a:latin typeface="Microsoft JhengHei" charset="-120"/>
                <a:ea typeface="Microsoft JhengHei" charset="-120"/>
                <a:cs typeface="Microsoft JhengHei" charset="-120"/>
              </a:rPr>
              <a:t>日主持市近郊地区「稳定形势分析会」上部署迫害行动。</a:t>
            </a:r>
            <a:endParaRPr lang="en-US" altLang="zh-TW" dirty="0" smtClean="0">
              <a:solidFill>
                <a:srgbClr val="222222"/>
              </a:solidFill>
              <a:latin typeface="Microsoft JhengHei" charset="-120"/>
              <a:ea typeface="Microsoft JhengHei" charset="-120"/>
              <a:cs typeface="Microsoft JhengHei" charset="-120"/>
            </a:endParaRPr>
          </a:p>
          <a:p>
            <a:r>
              <a:rPr lang="en-US" altLang="zh-TW" dirty="0">
                <a:solidFill>
                  <a:srgbClr val="222222"/>
                </a:solidFill>
                <a:latin typeface="Microsoft JhengHei" charset="-120"/>
                <a:ea typeface="Microsoft JhengHei" charset="-120"/>
                <a:cs typeface="Microsoft JhengHei" charset="-120"/>
              </a:rPr>
              <a:t>-</a:t>
            </a:r>
            <a:r>
              <a:rPr lang="en-US" altLang="zh-TW" dirty="0" smtClean="0">
                <a:solidFill>
                  <a:srgbClr val="222222"/>
                </a:solidFill>
                <a:latin typeface="Microsoft JhengHei" charset="-120"/>
                <a:ea typeface="Microsoft JhengHei" charset="-120"/>
                <a:cs typeface="Microsoft JhengHei" charset="-120"/>
              </a:rPr>
              <a:t>2003</a:t>
            </a:r>
            <a:r>
              <a:rPr lang="zh-TW" altLang="en-US">
                <a:solidFill>
                  <a:srgbClr val="222222"/>
                </a:solidFill>
                <a:latin typeface="Microsoft JhengHei" charset="-120"/>
                <a:ea typeface="Microsoft JhengHei" charset="-120"/>
                <a:cs typeface="Microsoft JhengHei" charset="-120"/>
              </a:rPr>
              <a:t>年</a:t>
            </a:r>
            <a:r>
              <a:rPr lang="en-US" altLang="zh-TW" smtClean="0">
                <a:solidFill>
                  <a:srgbClr val="222222"/>
                </a:solidFill>
                <a:latin typeface="Microsoft JhengHei" charset="-120"/>
                <a:ea typeface="Microsoft JhengHei" charset="-120"/>
                <a:cs typeface="Microsoft JhengHei" charset="-120"/>
              </a:rPr>
              <a:t>5</a:t>
            </a:r>
            <a:r>
              <a:rPr lang="zh-TW" altLang="en-US" smtClean="0">
                <a:solidFill>
                  <a:srgbClr val="222222"/>
                </a:solidFill>
                <a:latin typeface="Microsoft JhengHei" charset="-120"/>
                <a:ea typeface="Microsoft JhengHei" charset="-120"/>
                <a:cs typeface="Microsoft JhengHei" charset="-120"/>
              </a:rPr>
              <a:t>月，重庆市公安局在萨斯期间大力迫害法轮功。</a:t>
            </a:r>
            <a:endParaRPr lang="zh-TW" altLang="en-US" dirty="0">
              <a:latin typeface="Microsoft JhengHei" charset="-120"/>
              <a:ea typeface="Microsoft JhengHei" charset="-120"/>
              <a:cs typeface="Microsoft JhengHei" charset="-120"/>
            </a:endParaRPr>
          </a:p>
        </p:txBody>
      </p:sp>
      <p:pic>
        <p:nvPicPr>
          <p:cNvPr id="1026" name="Picture 2" descr="http://big5.minghui.org/mh/article_images/2017-11-7-195558-0.jpg"/>
          <p:cNvPicPr>
            <a:picLocks noChangeAspect="1" noChangeArrowheads="1"/>
          </p:cNvPicPr>
          <p:nvPr/>
        </p:nvPicPr>
        <p:blipFill rotWithShape="1">
          <a:blip r:embed="rId2">
            <a:extLst>
              <a:ext uri="{28A0092B-C50C-407E-A947-70E740481C1C}">
                <a14:useLocalDpi xmlns:a14="http://schemas.microsoft.com/office/drawing/2010/main" val="0"/>
              </a:ext>
            </a:extLst>
          </a:blip>
          <a:srcRect l="10259" r="10404" b="6080"/>
          <a:stretch/>
        </p:blipFill>
        <p:spPr bwMode="auto">
          <a:xfrm>
            <a:off x="251520" y="1232273"/>
            <a:ext cx="2520280" cy="2404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54436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群組 7"/>
          <p:cNvGrpSpPr/>
          <p:nvPr/>
        </p:nvGrpSpPr>
        <p:grpSpPr>
          <a:xfrm>
            <a:off x="0" y="0"/>
            <a:ext cx="9130598" cy="1052736"/>
            <a:chOff x="-31218" y="-31697"/>
            <a:chExt cx="9130598" cy="1052736"/>
          </a:xfrm>
        </p:grpSpPr>
        <p:sp>
          <p:nvSpPr>
            <p:cNvPr id="20" name="矩形 19"/>
            <p:cNvSpPr/>
            <p:nvPr/>
          </p:nvSpPr>
          <p:spPr>
            <a:xfrm>
              <a:off x="-31218" y="-31697"/>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39491" y="295535"/>
              <a:ext cx="7532831" cy="461665"/>
            </a:xfrm>
            <a:prstGeom prst="rect">
              <a:avLst/>
            </a:prstGeom>
          </p:spPr>
          <p:txBody>
            <a:bodyPr wrap="none">
              <a:spAutoFit/>
            </a:bodyPr>
            <a:lstStyle/>
            <a:p>
              <a:r>
                <a:rPr lang="en-US" altLang="zh-TW" sz="2400" b="1" dirty="0" smtClean="0">
                  <a:solidFill>
                    <a:schemeClr val="bg1"/>
                  </a:solidFill>
                  <a:latin typeface="微軟正黑體" panose="020B0604030504040204" pitchFamily="34" charset="-120"/>
                  <a:ea typeface="微軟正黑體" panose="020B0604030504040204" pitchFamily="34" charset="-120"/>
                </a:rPr>
                <a:t>6-2. </a:t>
              </a:r>
              <a:r>
                <a:rPr lang="zh-TW" altLang="en-US" sz="2400" b="1" dirty="0" smtClean="0">
                  <a:solidFill>
                    <a:schemeClr val="bg1"/>
                  </a:solidFill>
                  <a:latin typeface="微軟正黑體" panose="020B0604030504040204" pitchFamily="34" charset="-120"/>
                  <a:ea typeface="微軟正黑體" panose="020B0604030504040204" pitchFamily="34" charset="-120"/>
                </a:rPr>
                <a:t>原广东省委常委、广州市委书记</a:t>
              </a:r>
              <a:r>
                <a:rPr lang="zh-TW" altLang="en-US" sz="2400" b="1" dirty="0" smtClean="0">
                  <a:solidFill>
                    <a:srgbClr val="92D050"/>
                  </a:solidFill>
                  <a:latin typeface="微軟正黑體" panose="020B0604030504040204" pitchFamily="34" charset="-120"/>
                  <a:ea typeface="微軟正黑體" panose="020B0604030504040204" pitchFamily="34" charset="-120"/>
                </a:rPr>
                <a:t>万庆良</a:t>
              </a:r>
              <a:r>
                <a:rPr lang="zh-TW" altLang="en-US" sz="2400" b="1" dirty="0" smtClean="0">
                  <a:solidFill>
                    <a:srgbClr val="FFFF00"/>
                  </a:solidFill>
                  <a:latin typeface="微軟正黑體" panose="020B0604030504040204" pitchFamily="34" charset="-120"/>
                  <a:ea typeface="微軟正黑體" panose="020B0604030504040204" pitchFamily="34" charset="-120"/>
                </a:rPr>
                <a:t>   无期徒刑</a:t>
              </a:r>
              <a:endParaRPr lang="en-US" altLang="zh-TW" sz="2400" b="1" dirty="0">
                <a:solidFill>
                  <a:srgbClr val="FFFF00"/>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7687739" y="202332"/>
              <a:ext cx="1361823"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grpSp>
      <p:sp>
        <p:nvSpPr>
          <p:cNvPr id="2" name="矩形 1"/>
          <p:cNvSpPr/>
          <p:nvPr/>
        </p:nvSpPr>
        <p:spPr>
          <a:xfrm>
            <a:off x="2699792" y="1403502"/>
            <a:ext cx="6349770" cy="2123658"/>
          </a:xfrm>
          <a:prstGeom prst="rect">
            <a:avLst/>
          </a:prstGeom>
        </p:spPr>
        <p:txBody>
          <a:bodyPr wrap="square">
            <a:spAutoFit/>
          </a:bodyPr>
          <a:lstStyle/>
          <a:p>
            <a:r>
              <a:rPr lang="zh-TW" altLang="en-US" sz="2200" b="1" smtClean="0">
                <a:solidFill>
                  <a:srgbClr val="00B050"/>
                </a:solidFill>
                <a:latin typeface="Microsoft JhengHei" charset="-120"/>
                <a:ea typeface="Microsoft JhengHei" charset="-120"/>
                <a:cs typeface="Microsoft JhengHei" charset="-120"/>
              </a:rPr>
              <a:t>万庆良</a:t>
            </a:r>
            <a:r>
              <a:rPr lang="zh-TW" altLang="en-US" sz="2200" smtClean="0">
                <a:solidFill>
                  <a:srgbClr val="222222"/>
                </a:solidFill>
                <a:latin typeface="Microsoft JhengHei" charset="-120"/>
                <a:ea typeface="Microsoft JhengHei" charset="-120"/>
                <a:cs typeface="Microsoft JhengHei" charset="-120"/>
              </a:rPr>
              <a:t>，中共原广东省委常委、广州市委书记</a:t>
            </a:r>
            <a:endParaRPr lang="en-US" altLang="zh-TW" sz="2200" dirty="0" smtClean="0">
              <a:solidFill>
                <a:srgbClr val="222222"/>
              </a:solidFill>
              <a:latin typeface="Microsoft JhengHei" charset="-120"/>
              <a:ea typeface="Microsoft JhengHei" charset="-120"/>
              <a:cs typeface="Microsoft JhengHei" charset="-120"/>
            </a:endParaRPr>
          </a:p>
          <a:p>
            <a:endParaRPr lang="en-US" altLang="zh-TW" sz="2200" dirty="0" smtClean="0">
              <a:solidFill>
                <a:srgbClr val="222222"/>
              </a:solidFill>
              <a:latin typeface="Microsoft JhengHei" charset="-120"/>
              <a:ea typeface="Microsoft JhengHei" charset="-120"/>
              <a:cs typeface="Microsoft JhengHei" charset="-120"/>
            </a:endParaRPr>
          </a:p>
          <a:p>
            <a:r>
              <a:rPr lang="en-US" altLang="zh-TW" sz="2200" dirty="0" smtClean="0">
                <a:solidFill>
                  <a:srgbClr val="222222"/>
                </a:solidFill>
                <a:latin typeface="Microsoft JhengHei" charset="-120"/>
                <a:ea typeface="Microsoft JhengHei" charset="-120"/>
                <a:cs typeface="Microsoft JhengHei" charset="-120"/>
              </a:rPr>
              <a:t>2014</a:t>
            </a:r>
            <a:r>
              <a:rPr lang="zh-TW" altLang="en-US" sz="2200" dirty="0" smtClean="0">
                <a:solidFill>
                  <a:srgbClr val="222222"/>
                </a:solidFill>
                <a:latin typeface="Microsoft JhengHei" charset="-120"/>
                <a:ea typeface="Microsoft JhengHei" charset="-120"/>
                <a:cs typeface="Microsoft JhengHei" charset="-120"/>
              </a:rPr>
              <a:t>年</a:t>
            </a:r>
            <a:r>
              <a:rPr lang="en-US" altLang="zh-TW" sz="2200" dirty="0" smtClean="0">
                <a:solidFill>
                  <a:srgbClr val="222222"/>
                </a:solidFill>
                <a:latin typeface="Microsoft JhengHei" charset="-120"/>
                <a:ea typeface="Microsoft JhengHei" charset="-120"/>
                <a:cs typeface="Microsoft JhengHei" charset="-120"/>
              </a:rPr>
              <a:t>6</a:t>
            </a:r>
            <a:r>
              <a:rPr lang="zh-TW" altLang="en-US" sz="2200" smtClean="0">
                <a:solidFill>
                  <a:srgbClr val="222222"/>
                </a:solidFill>
                <a:latin typeface="Microsoft JhengHei" charset="-120"/>
                <a:ea typeface="Microsoft JhengHei" charset="-120"/>
                <a:cs typeface="Microsoft JhengHei" charset="-120"/>
              </a:rPr>
              <a:t>月</a:t>
            </a:r>
            <a:r>
              <a:rPr lang="en-US" altLang="zh-TW" sz="2200" smtClean="0">
                <a:solidFill>
                  <a:srgbClr val="222222"/>
                </a:solidFill>
                <a:latin typeface="Microsoft JhengHei" charset="-120"/>
                <a:ea typeface="Microsoft JhengHei" charset="-120"/>
                <a:cs typeface="Microsoft JhengHei" charset="-120"/>
              </a:rPr>
              <a:t>27</a:t>
            </a:r>
            <a:r>
              <a:rPr lang="zh-TW" altLang="en-US" sz="2200" smtClean="0">
                <a:solidFill>
                  <a:srgbClr val="222222"/>
                </a:solidFill>
                <a:latin typeface="Microsoft JhengHei" charset="-120"/>
                <a:ea typeface="Microsoft JhengHei" charset="-120"/>
                <a:cs typeface="Microsoft JhengHei" charset="-120"/>
              </a:rPr>
              <a:t>日落马被调查</a:t>
            </a:r>
            <a:endParaRPr lang="en-US" altLang="zh-TW" sz="2200" dirty="0" smtClean="0">
              <a:solidFill>
                <a:srgbClr val="222222"/>
              </a:solidFill>
              <a:latin typeface="Microsoft JhengHei" charset="-120"/>
              <a:ea typeface="Microsoft JhengHei" charset="-120"/>
              <a:cs typeface="Microsoft JhengHei" charset="-120"/>
            </a:endParaRPr>
          </a:p>
          <a:p>
            <a:r>
              <a:rPr lang="en-US" altLang="zh-TW" sz="2200" dirty="0" smtClean="0">
                <a:solidFill>
                  <a:srgbClr val="222222"/>
                </a:solidFill>
                <a:latin typeface="Microsoft JhengHei" charset="-120"/>
                <a:ea typeface="Microsoft JhengHei" charset="-120"/>
                <a:cs typeface="Microsoft JhengHei" charset="-120"/>
              </a:rPr>
              <a:t>2014</a:t>
            </a:r>
            <a:r>
              <a:rPr lang="zh-TW" altLang="en-US" sz="2200" dirty="0" smtClean="0">
                <a:solidFill>
                  <a:srgbClr val="222222"/>
                </a:solidFill>
                <a:latin typeface="Microsoft JhengHei" charset="-120"/>
                <a:ea typeface="Microsoft JhengHei" charset="-120"/>
                <a:cs typeface="Microsoft JhengHei" charset="-120"/>
              </a:rPr>
              <a:t>年</a:t>
            </a:r>
            <a:r>
              <a:rPr lang="en-US" altLang="zh-TW" sz="2200" dirty="0" smtClean="0">
                <a:solidFill>
                  <a:srgbClr val="222222"/>
                </a:solidFill>
                <a:latin typeface="Microsoft JhengHei" charset="-120"/>
                <a:ea typeface="Microsoft JhengHei" charset="-120"/>
                <a:cs typeface="Microsoft JhengHei" charset="-120"/>
              </a:rPr>
              <a:t>10</a:t>
            </a:r>
            <a:r>
              <a:rPr lang="zh-TW" altLang="en-US" sz="2200" smtClean="0">
                <a:solidFill>
                  <a:srgbClr val="222222"/>
                </a:solidFill>
                <a:latin typeface="Microsoft JhengHei" charset="-120"/>
                <a:ea typeface="Microsoft JhengHei" charset="-120"/>
                <a:cs typeface="Microsoft JhengHei" charset="-120"/>
              </a:rPr>
              <a:t>月</a:t>
            </a:r>
            <a:r>
              <a:rPr lang="en-US" altLang="zh-TW" sz="2200" smtClean="0">
                <a:solidFill>
                  <a:srgbClr val="222222"/>
                </a:solidFill>
                <a:latin typeface="Microsoft JhengHei" charset="-120"/>
                <a:ea typeface="Microsoft JhengHei" charset="-120"/>
                <a:cs typeface="Microsoft JhengHei" charset="-120"/>
              </a:rPr>
              <a:t>9</a:t>
            </a:r>
            <a:r>
              <a:rPr lang="zh-TW" altLang="en-US" sz="2200" smtClean="0">
                <a:solidFill>
                  <a:srgbClr val="222222"/>
                </a:solidFill>
                <a:latin typeface="Microsoft JhengHei" charset="-120"/>
                <a:ea typeface="Microsoft JhengHei" charset="-120"/>
                <a:cs typeface="Microsoft JhengHei" charset="-120"/>
              </a:rPr>
              <a:t>日被移送司法处理</a:t>
            </a:r>
            <a:endParaRPr lang="en-US" altLang="zh-TW" sz="2200" dirty="0" smtClean="0">
              <a:solidFill>
                <a:srgbClr val="222222"/>
              </a:solidFill>
              <a:latin typeface="Microsoft JhengHei" charset="-120"/>
              <a:ea typeface="Microsoft JhengHei" charset="-120"/>
              <a:cs typeface="Microsoft JhengHei" charset="-120"/>
            </a:endParaRPr>
          </a:p>
          <a:p>
            <a:r>
              <a:rPr lang="en-US" altLang="zh-TW" sz="2200" dirty="0" smtClean="0">
                <a:solidFill>
                  <a:srgbClr val="222222"/>
                </a:solidFill>
                <a:latin typeface="Microsoft JhengHei" charset="-120"/>
                <a:ea typeface="Microsoft JhengHei" charset="-120"/>
                <a:cs typeface="Microsoft JhengHei" charset="-120"/>
              </a:rPr>
              <a:t>2015</a:t>
            </a:r>
            <a:r>
              <a:rPr lang="zh-TW" altLang="en-US" sz="2200" dirty="0" smtClean="0">
                <a:solidFill>
                  <a:srgbClr val="222222"/>
                </a:solidFill>
                <a:latin typeface="Microsoft JhengHei" charset="-120"/>
                <a:ea typeface="Microsoft JhengHei" charset="-120"/>
                <a:cs typeface="Microsoft JhengHei" charset="-120"/>
              </a:rPr>
              <a:t>年</a:t>
            </a:r>
            <a:r>
              <a:rPr lang="en-US" altLang="zh-TW" sz="2200" dirty="0" smtClean="0">
                <a:solidFill>
                  <a:srgbClr val="222222"/>
                </a:solidFill>
                <a:latin typeface="Microsoft JhengHei" charset="-120"/>
                <a:ea typeface="Microsoft JhengHei" charset="-120"/>
                <a:cs typeface="Microsoft JhengHei" charset="-120"/>
              </a:rPr>
              <a:t>12</a:t>
            </a:r>
            <a:r>
              <a:rPr lang="zh-TW" altLang="en-US" sz="2200" smtClean="0">
                <a:solidFill>
                  <a:srgbClr val="222222"/>
                </a:solidFill>
                <a:latin typeface="Microsoft JhengHei" charset="-120"/>
                <a:ea typeface="Microsoft JhengHei" charset="-120"/>
                <a:cs typeface="Microsoft JhengHei" charset="-120"/>
              </a:rPr>
              <a:t>月</a:t>
            </a:r>
            <a:r>
              <a:rPr lang="en-US" altLang="zh-TW" sz="2200" smtClean="0">
                <a:solidFill>
                  <a:srgbClr val="222222"/>
                </a:solidFill>
                <a:latin typeface="Microsoft JhengHei" charset="-120"/>
                <a:ea typeface="Microsoft JhengHei" charset="-120"/>
                <a:cs typeface="Microsoft JhengHei" charset="-120"/>
              </a:rPr>
              <a:t>25</a:t>
            </a:r>
            <a:r>
              <a:rPr lang="zh-TW" altLang="en-US" sz="2200" smtClean="0">
                <a:solidFill>
                  <a:srgbClr val="222222"/>
                </a:solidFill>
                <a:latin typeface="Microsoft JhengHei" charset="-120"/>
                <a:ea typeface="Microsoft JhengHei" charset="-120"/>
                <a:cs typeface="Microsoft JhengHei" charset="-120"/>
              </a:rPr>
              <a:t>日开庭，被控受贿</a:t>
            </a:r>
            <a:r>
              <a:rPr lang="en-US" altLang="zh-TW" sz="2200" smtClean="0">
                <a:solidFill>
                  <a:srgbClr val="222222"/>
                </a:solidFill>
                <a:latin typeface="Microsoft JhengHei" charset="-120"/>
                <a:ea typeface="Microsoft JhengHei" charset="-120"/>
                <a:cs typeface="Microsoft JhengHei" charset="-120"/>
              </a:rPr>
              <a:t>1</a:t>
            </a:r>
            <a:r>
              <a:rPr lang="zh-TW" altLang="en-US" sz="2200" smtClean="0">
                <a:solidFill>
                  <a:srgbClr val="222222"/>
                </a:solidFill>
                <a:latin typeface="Microsoft JhengHei" charset="-120"/>
                <a:ea typeface="Microsoft JhengHei" charset="-120"/>
                <a:cs typeface="Microsoft JhengHei" charset="-120"/>
              </a:rPr>
              <a:t>亿</a:t>
            </a:r>
            <a:r>
              <a:rPr lang="en-US" altLang="zh-TW" sz="2200" smtClean="0">
                <a:solidFill>
                  <a:srgbClr val="222222"/>
                </a:solidFill>
                <a:latin typeface="Microsoft JhengHei" charset="-120"/>
                <a:ea typeface="Microsoft JhengHei" charset="-120"/>
                <a:cs typeface="Microsoft JhengHei" charset="-120"/>
              </a:rPr>
              <a:t>1125</a:t>
            </a:r>
            <a:r>
              <a:rPr lang="zh-TW" altLang="en-US" sz="2200" smtClean="0">
                <a:solidFill>
                  <a:srgbClr val="222222"/>
                </a:solidFill>
                <a:latin typeface="Microsoft JhengHei" charset="-120"/>
                <a:ea typeface="Microsoft JhengHei" charset="-120"/>
                <a:cs typeface="Microsoft JhengHei" charset="-120"/>
              </a:rPr>
              <a:t>万余元。</a:t>
            </a:r>
            <a:endParaRPr lang="en-US" altLang="zh-TW" sz="2200" dirty="0" smtClean="0">
              <a:solidFill>
                <a:srgbClr val="222222"/>
              </a:solidFill>
              <a:latin typeface="Microsoft JhengHei" charset="-120"/>
              <a:ea typeface="Microsoft JhengHei" charset="-120"/>
              <a:cs typeface="Microsoft JhengHei" charset="-120"/>
            </a:endParaRPr>
          </a:p>
          <a:p>
            <a:pPr fontAlgn="base"/>
            <a:r>
              <a:rPr lang="en-US" altLang="zh-TW" sz="2200" dirty="0" smtClean="0">
                <a:latin typeface="Microsoft JhengHei" charset="-120"/>
                <a:ea typeface="Microsoft JhengHei" charset="-120"/>
                <a:cs typeface="Microsoft JhengHei" charset="-120"/>
              </a:rPr>
              <a:t>2016</a:t>
            </a:r>
            <a:r>
              <a:rPr lang="zh-TW" altLang="en-US" sz="2200" dirty="0" smtClean="0">
                <a:latin typeface="Microsoft JhengHei" charset="-120"/>
                <a:ea typeface="Microsoft JhengHei" charset="-120"/>
                <a:cs typeface="Microsoft JhengHei" charset="-120"/>
              </a:rPr>
              <a:t>年</a:t>
            </a:r>
            <a:r>
              <a:rPr lang="en-US" altLang="zh-TW" sz="2200" dirty="0" smtClean="0">
                <a:latin typeface="Microsoft JhengHei" charset="-120"/>
                <a:ea typeface="Microsoft JhengHei" charset="-120"/>
                <a:cs typeface="Microsoft JhengHei" charset="-120"/>
              </a:rPr>
              <a:t>9</a:t>
            </a:r>
            <a:r>
              <a:rPr lang="zh-TW" altLang="en-US" sz="2200" smtClean="0">
                <a:latin typeface="Microsoft JhengHei" charset="-120"/>
                <a:ea typeface="Microsoft JhengHei" charset="-120"/>
                <a:cs typeface="Microsoft JhengHei" charset="-120"/>
              </a:rPr>
              <a:t>月</a:t>
            </a:r>
            <a:r>
              <a:rPr lang="en-US" altLang="zh-TW" sz="2200" smtClean="0">
                <a:latin typeface="Microsoft JhengHei" charset="-120"/>
                <a:ea typeface="Microsoft JhengHei" charset="-120"/>
                <a:cs typeface="Microsoft JhengHei" charset="-120"/>
              </a:rPr>
              <a:t>30</a:t>
            </a:r>
            <a:r>
              <a:rPr lang="zh-TW" altLang="en-US" sz="2200" smtClean="0">
                <a:latin typeface="Microsoft JhengHei" charset="-120"/>
                <a:ea typeface="Microsoft JhengHei" charset="-120"/>
                <a:cs typeface="Microsoft JhengHei" charset="-120"/>
              </a:rPr>
              <a:t> 万庆良以受贿罪</a:t>
            </a:r>
            <a:r>
              <a:rPr lang="zh-TW" altLang="en-US" sz="2200" b="1" smtClean="0">
                <a:solidFill>
                  <a:srgbClr val="FF0000"/>
                </a:solidFill>
                <a:latin typeface="Microsoft JhengHei" charset="-120"/>
                <a:ea typeface="Microsoft JhengHei" charset="-120"/>
                <a:cs typeface="Microsoft JhengHei" charset="-120"/>
              </a:rPr>
              <a:t>判处无期徒刑</a:t>
            </a:r>
            <a:r>
              <a:rPr lang="zh-TW" altLang="en-US" sz="2200" smtClean="0">
                <a:latin typeface="Microsoft JhengHei" charset="-120"/>
                <a:ea typeface="Microsoft JhengHei" charset="-120"/>
                <a:cs typeface="Microsoft JhengHei" charset="-120"/>
              </a:rPr>
              <a:t>。</a:t>
            </a:r>
            <a:endParaRPr lang="zh-TW" altLang="en-US" sz="2200" dirty="0">
              <a:latin typeface="Microsoft JhengHei" charset="-120"/>
              <a:ea typeface="Microsoft JhengHei" charset="-120"/>
              <a:cs typeface="Microsoft JhengHei" charset="-120"/>
            </a:endParaRPr>
          </a:p>
        </p:txBody>
      </p:sp>
      <p:sp>
        <p:nvSpPr>
          <p:cNvPr id="3" name="矩形 2"/>
          <p:cNvSpPr/>
          <p:nvPr/>
        </p:nvSpPr>
        <p:spPr>
          <a:xfrm>
            <a:off x="166278" y="4077072"/>
            <a:ext cx="8798042" cy="1477328"/>
          </a:xfrm>
          <a:prstGeom prst="rect">
            <a:avLst/>
          </a:prstGeom>
        </p:spPr>
        <p:txBody>
          <a:bodyPr wrap="square">
            <a:spAutoFit/>
          </a:bodyPr>
          <a:lstStyle/>
          <a:p>
            <a:r>
              <a:rPr lang="zh-TW" altLang="en-US" sz="2400" b="1" smtClean="0">
                <a:solidFill>
                  <a:srgbClr val="222222"/>
                </a:solidFill>
                <a:latin typeface="Microsoft JhengHei" charset="-120"/>
                <a:ea typeface="Microsoft JhengHei" charset="-120"/>
                <a:cs typeface="Microsoft JhengHei" charset="-120"/>
              </a:rPr>
              <a:t>迫害法轮功学员的情况：</a:t>
            </a:r>
            <a:endParaRPr lang="en-US" altLang="zh-TW" sz="2400" b="1" dirty="0">
              <a:solidFill>
                <a:srgbClr val="222222"/>
              </a:solidFill>
              <a:latin typeface="Microsoft JhengHei" charset="-120"/>
              <a:ea typeface="Microsoft JhengHei" charset="-120"/>
              <a:cs typeface="Microsoft JhengHei" charset="-120"/>
            </a:endParaRPr>
          </a:p>
          <a:p>
            <a:r>
              <a:rPr lang="zh-TW" altLang="en-US" sz="2200" b="1" smtClean="0">
                <a:solidFill>
                  <a:srgbClr val="00B050"/>
                </a:solidFill>
                <a:latin typeface="Microsoft JhengHei" charset="-120"/>
                <a:ea typeface="Microsoft JhengHei" charset="-120"/>
                <a:cs typeface="Microsoft JhengHei" charset="-120"/>
              </a:rPr>
              <a:t>万庆良</a:t>
            </a:r>
            <a:r>
              <a:rPr lang="zh-TW" altLang="en-US" sz="2200" smtClean="0">
                <a:solidFill>
                  <a:srgbClr val="222222"/>
                </a:solidFill>
                <a:latin typeface="Microsoft JhengHei" charset="-120"/>
                <a:ea typeface="Microsoft JhengHei" charset="-120"/>
                <a:cs typeface="Microsoft JhengHei" charset="-120"/>
              </a:rPr>
              <a:t>任省团委书记期间（</a:t>
            </a:r>
            <a:r>
              <a:rPr lang="en-US" altLang="zh-TW" sz="2200" smtClean="0">
                <a:solidFill>
                  <a:srgbClr val="222222"/>
                </a:solidFill>
                <a:latin typeface="Microsoft JhengHei" charset="-120"/>
                <a:ea typeface="Microsoft JhengHei" charset="-120"/>
                <a:cs typeface="Microsoft JhengHei" charset="-120"/>
              </a:rPr>
              <a:t>2000</a:t>
            </a:r>
            <a:r>
              <a:rPr lang="zh-TW" altLang="en-US" sz="2200" dirty="0">
                <a:solidFill>
                  <a:srgbClr val="222222"/>
                </a:solidFill>
                <a:latin typeface="Microsoft JhengHei" charset="-120"/>
                <a:ea typeface="Microsoft JhengHei" charset="-120"/>
                <a:cs typeface="Microsoft JhengHei" charset="-120"/>
              </a:rPr>
              <a:t>年－</a:t>
            </a:r>
            <a:r>
              <a:rPr lang="en-US" altLang="zh-TW" sz="2200" dirty="0">
                <a:solidFill>
                  <a:srgbClr val="222222"/>
                </a:solidFill>
                <a:latin typeface="Microsoft JhengHei" charset="-120"/>
                <a:ea typeface="Microsoft JhengHei" charset="-120"/>
                <a:cs typeface="Microsoft JhengHei" charset="-120"/>
              </a:rPr>
              <a:t>2003</a:t>
            </a:r>
            <a:r>
              <a:rPr lang="zh-TW" altLang="en-US" sz="2200" dirty="0">
                <a:solidFill>
                  <a:srgbClr val="222222"/>
                </a:solidFill>
                <a:latin typeface="Microsoft JhengHei" charset="-120"/>
                <a:ea typeface="Microsoft JhengHei" charset="-120"/>
                <a:cs typeface="Microsoft JhengHei" charset="-120"/>
              </a:rPr>
              <a:t>年）</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smtClean="0">
                <a:solidFill>
                  <a:srgbClr val="222222"/>
                </a:solidFill>
                <a:latin typeface="Microsoft JhengHei" charset="-120"/>
                <a:ea typeface="Microsoft JhengHei" charset="-120"/>
                <a:cs typeface="Microsoft JhengHei" charset="-120"/>
              </a:rPr>
              <a:t>在广东青年、学生中大搞各种迫害法轮功的邪恶宣传和活动等；</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smtClean="0">
                <a:solidFill>
                  <a:srgbClr val="222222"/>
                </a:solidFill>
                <a:latin typeface="Microsoft JhengHei" charset="-120"/>
                <a:ea typeface="Microsoft JhengHei" charset="-120"/>
                <a:cs typeface="Microsoft JhengHei" charset="-120"/>
              </a:rPr>
              <a:t>任揭阳市市委书记期间，</a:t>
            </a:r>
            <a:r>
              <a:rPr lang="zh-TW" altLang="en-US" sz="2200" b="1" smtClean="0">
                <a:solidFill>
                  <a:srgbClr val="FF0000"/>
                </a:solidFill>
                <a:latin typeface="Microsoft JhengHei" charset="-120"/>
                <a:ea typeface="Microsoft JhengHei" charset="-120"/>
                <a:cs typeface="Microsoft JhengHei" charset="-120"/>
              </a:rPr>
              <a:t>大肆迫害法轮功，杀害法轮功学员</a:t>
            </a:r>
            <a:r>
              <a:rPr lang="zh-TW" altLang="en-US" sz="220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p:txBody>
      </p:sp>
      <p:pic>
        <p:nvPicPr>
          <p:cNvPr id="4" name="圖片 3"/>
          <p:cNvPicPr>
            <a:picLocks noChangeAspect="1"/>
          </p:cNvPicPr>
          <p:nvPr/>
        </p:nvPicPr>
        <p:blipFill>
          <a:blip r:embed="rId2"/>
          <a:stretch>
            <a:fillRect/>
          </a:stretch>
        </p:blipFill>
        <p:spPr>
          <a:xfrm>
            <a:off x="161074" y="1268761"/>
            <a:ext cx="2394702" cy="2297658"/>
          </a:xfrm>
          <a:prstGeom prst="rect">
            <a:avLst/>
          </a:prstGeom>
        </p:spPr>
      </p:pic>
    </p:spTree>
    <p:extLst>
      <p:ext uri="{BB962C8B-B14F-4D97-AF65-F5344CB8AC3E}">
        <p14:creationId xmlns:p14="http://schemas.microsoft.com/office/powerpoint/2010/main" val="3700552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30598" cy="7647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2800" b="1" dirty="0" smtClean="0">
                <a:solidFill>
                  <a:schemeClr val="bg1"/>
                </a:solidFill>
                <a:latin typeface="微軟正黑體" panose="020B0604030504040204" pitchFamily="34" charset="-120"/>
                <a:ea typeface="微軟正黑體" panose="020B0604030504040204" pitchFamily="34" charset="-120"/>
              </a:rPr>
              <a:t>6-3.  </a:t>
            </a:r>
            <a:r>
              <a:rPr lang="zh-TW" altLang="en-US" sz="2800" dirty="0" smtClean="0">
                <a:latin typeface="微軟正黑體" panose="020B0604030504040204" pitchFamily="34" charset="-120"/>
                <a:ea typeface="微軟正黑體" panose="020B0604030504040204" pitchFamily="34" charset="-120"/>
              </a:rPr>
              <a:t>广东省潮州市三任市长遭恶报</a:t>
            </a:r>
            <a:endParaRPr lang="zh-TW" altLang="en-US" sz="2800" dirty="0">
              <a:latin typeface="微軟正黑體" panose="020B0604030504040204" pitchFamily="34" charset="-120"/>
              <a:ea typeface="微軟正黑體" panose="020B0604030504040204" pitchFamily="34" charset="-120"/>
            </a:endParaRPr>
          </a:p>
        </p:txBody>
      </p:sp>
      <p:sp>
        <p:nvSpPr>
          <p:cNvPr id="4" name="矩形 3"/>
          <p:cNvSpPr/>
          <p:nvPr/>
        </p:nvSpPr>
        <p:spPr>
          <a:xfrm>
            <a:off x="61388" y="3429000"/>
            <a:ext cx="9007821" cy="3139321"/>
          </a:xfrm>
          <a:prstGeom prst="rect">
            <a:avLst/>
          </a:prstGeom>
        </p:spPr>
        <p:txBody>
          <a:bodyPr wrap="square">
            <a:spAutoFit/>
          </a:bodyPr>
          <a:lstStyle/>
          <a:p>
            <a:r>
              <a:rPr lang="zh-TW" altLang="en-US" b="1" smtClean="0">
                <a:solidFill>
                  <a:srgbClr val="00B050"/>
                </a:solidFill>
                <a:latin typeface="微軟正黑體" panose="020B0604030504040204" pitchFamily="34" charset="-120"/>
                <a:ea typeface="微軟正黑體" panose="020B0604030504040204" pitchFamily="34" charset="-120"/>
              </a:rPr>
              <a:t>卢淳杰、汤锡坤、李清</a:t>
            </a:r>
            <a:r>
              <a:rPr lang="zh-TW" altLang="en-US" b="1" smtClean="0">
                <a:solidFill>
                  <a:srgbClr val="FF0000"/>
                </a:solidFill>
                <a:latin typeface="微軟正黑體" panose="020B0604030504040204" pitchFamily="34" charset="-120"/>
                <a:ea typeface="微軟正黑體" panose="020B0604030504040204" pitchFamily="34" charset="-120"/>
              </a:rPr>
              <a:t>三任潮州市长落马，是手上沾有迫害法轮功的血债而遭的恶报。</a:t>
            </a:r>
          </a:p>
          <a:p>
            <a:endParaRPr lang="en-US" altLang="zh-TW" b="1" dirty="0" smtClean="0">
              <a:solidFill>
                <a:srgbClr val="00B050"/>
              </a:solidFill>
              <a:latin typeface="微軟正黑體" panose="020B0604030504040204" pitchFamily="34" charset="-120"/>
              <a:ea typeface="微軟正黑體" panose="020B0604030504040204" pitchFamily="34" charset="-120"/>
            </a:endParaRPr>
          </a:p>
          <a:p>
            <a:r>
              <a:rPr lang="zh-TW" altLang="en-US" b="1" smtClean="0">
                <a:solidFill>
                  <a:srgbClr val="00B050"/>
                </a:solidFill>
                <a:latin typeface="微軟正黑體" panose="020B0604030504040204" pitchFamily="34" charset="-120"/>
                <a:ea typeface="微軟正黑體" panose="020B0604030504040204" pitchFamily="34" charset="-120"/>
              </a:rPr>
              <a:t>卢淳杰  </a:t>
            </a:r>
            <a:r>
              <a:rPr lang="en-US" altLang="zh-TW" smtClean="0">
                <a:latin typeface="微軟正黑體" panose="020B0604030504040204" pitchFamily="34" charset="-120"/>
                <a:ea typeface="微軟正黑體" panose="020B0604030504040204" pitchFamily="34" charset="-120"/>
              </a:rPr>
              <a:t>2017</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a:t>
            </a:r>
            <a:r>
              <a:rPr lang="zh-TW" altLang="en-US" smtClean="0">
                <a:latin typeface="微軟正黑體" panose="020B0604030504040204" pitchFamily="34" charset="-120"/>
                <a:ea typeface="微軟正黑體" panose="020B0604030504040204" pitchFamily="34" charset="-120"/>
              </a:rPr>
              <a:t>月被「双开」，</a:t>
            </a:r>
            <a:r>
              <a:rPr lang="en-US" altLang="zh-TW" dirty="0" smtClean="0">
                <a:latin typeface="微軟正黑體" panose="020B0604030504040204" pitchFamily="34" charset="-120"/>
                <a:ea typeface="微軟正黑體" panose="020B0604030504040204" pitchFamily="34" charset="-120"/>
              </a:rPr>
              <a:t>2017</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8</a:t>
            </a:r>
            <a:r>
              <a:rPr lang="zh-TW" altLang="en-US">
                <a:latin typeface="微軟正黑體" panose="020B0604030504040204" pitchFamily="34" charset="-120"/>
                <a:ea typeface="微軟正黑體" panose="020B0604030504040204" pitchFamily="34" charset="-120"/>
              </a:rPr>
              <a:t>月</a:t>
            </a:r>
            <a:r>
              <a:rPr lang="en-US" altLang="zh-TW" smtClean="0">
                <a:latin typeface="微軟正黑體" panose="020B0604030504040204" pitchFamily="34" charset="-120"/>
                <a:ea typeface="微軟正黑體" panose="020B0604030504040204" pitchFamily="34" charset="-120"/>
              </a:rPr>
              <a:t>10</a:t>
            </a:r>
            <a:r>
              <a:rPr lang="zh-TW" altLang="en-US" smtClean="0">
                <a:latin typeface="微軟正黑體" panose="020B0604030504040204" pitchFamily="34" charset="-120"/>
                <a:ea typeface="微軟正黑體" panose="020B0604030504040204" pitchFamily="34" charset="-120"/>
              </a:rPr>
              <a:t>日，涉嫌「受贿罪」</a:t>
            </a:r>
            <a:r>
              <a:rPr lang="zh-TW" altLang="en-US" smtClean="0">
                <a:solidFill>
                  <a:srgbClr val="C00000"/>
                </a:solidFill>
                <a:latin typeface="微軟正黑體" panose="020B0604030504040204" pitchFamily="34" charset="-120"/>
                <a:ea typeface="微軟正黑體" panose="020B0604030504040204" pitchFamily="34" charset="-120"/>
              </a:rPr>
              <a:t>被提起公诉。</a:t>
            </a:r>
            <a:endParaRPr lang="en-US" altLang="zh-TW" dirty="0">
              <a:latin typeface="微軟正黑體" panose="020B0604030504040204" pitchFamily="34" charset="-120"/>
              <a:ea typeface="微軟正黑體" panose="020B0604030504040204" pitchFamily="34" charset="-120"/>
            </a:endParaRPr>
          </a:p>
          <a:p>
            <a:r>
              <a:rPr lang="zh-TW" altLang="en-US" b="1" smtClean="0">
                <a:solidFill>
                  <a:srgbClr val="00B050"/>
                </a:solidFill>
                <a:latin typeface="微軟正黑體" panose="020B0604030504040204" pitchFamily="34" charset="-120"/>
                <a:ea typeface="微軟正黑體" panose="020B0604030504040204" pitchFamily="34" charset="-120"/>
              </a:rPr>
              <a:t>汤锡坤</a:t>
            </a:r>
            <a:r>
              <a:rPr lang="en-US" altLang="zh-TW" b="1" smtClean="0">
                <a:latin typeface="微軟正黑體" panose="020B0604030504040204" pitchFamily="34" charset="-120"/>
                <a:ea typeface="微軟正黑體" panose="020B0604030504040204" pitchFamily="34" charset="-120"/>
              </a:rPr>
              <a:t> </a:t>
            </a:r>
            <a:r>
              <a:rPr lang="en-US" altLang="zh-TW" smtClean="0">
                <a:latin typeface="微軟正黑體" panose="020B0604030504040204" pitchFamily="34" charset="-120"/>
                <a:ea typeface="微軟正黑體" panose="020B0604030504040204" pitchFamily="34" charset="-120"/>
              </a:rPr>
              <a:t> </a:t>
            </a:r>
            <a:r>
              <a:rPr lang="en-US" altLang="zh-TW" dirty="0" smtClean="0">
                <a:latin typeface="微軟正黑體" panose="020B0604030504040204" pitchFamily="34" charset="-120"/>
                <a:ea typeface="微軟正黑體" panose="020B0604030504040204" pitchFamily="34" charset="-120"/>
              </a:rPr>
              <a:t>2016</a:t>
            </a:r>
            <a:r>
              <a:rPr lang="zh-TW" altLang="en-US">
                <a:latin typeface="微軟正黑體" panose="020B0604030504040204" pitchFamily="34" charset="-120"/>
                <a:ea typeface="微軟正黑體" panose="020B0604030504040204" pitchFamily="34" charset="-120"/>
              </a:rPr>
              <a:t>年</a:t>
            </a:r>
            <a:r>
              <a:rPr lang="en-US" altLang="zh-TW" smtClean="0">
                <a:latin typeface="微軟正黑體" panose="020B0604030504040204" pitchFamily="34" charset="-120"/>
                <a:ea typeface="微軟正黑體" panose="020B0604030504040204" pitchFamily="34" charset="-120"/>
              </a:rPr>
              <a:t>3</a:t>
            </a:r>
            <a:r>
              <a:rPr lang="zh-TW" altLang="en-US" smtClean="0">
                <a:latin typeface="微軟正黑體" panose="020B0604030504040204" pitchFamily="34" charset="-120"/>
                <a:ea typeface="微軟正黑體" panose="020B0604030504040204" pitchFamily="34" charset="-120"/>
              </a:rPr>
              <a:t>月，汤锡坤因涉嫌严重违纪</a:t>
            </a:r>
            <a:r>
              <a:rPr lang="zh-TW" altLang="en-US" smtClean="0">
                <a:solidFill>
                  <a:srgbClr val="C00000"/>
                </a:solidFill>
                <a:latin typeface="微軟正黑體" panose="020B0604030504040204" pitchFamily="34" charset="-120"/>
                <a:ea typeface="微軟正黑體" panose="020B0604030504040204" pitchFamily="34" charset="-120"/>
              </a:rPr>
              <a:t>被开除党籍和公职。</a:t>
            </a:r>
            <a:endParaRPr lang="en-US" altLang="zh-TW" dirty="0">
              <a:latin typeface="微軟正黑體" panose="020B0604030504040204" pitchFamily="34" charset="-120"/>
              <a:ea typeface="微軟正黑體" panose="020B0604030504040204" pitchFamily="34" charset="-120"/>
            </a:endParaRPr>
          </a:p>
          <a:p>
            <a:r>
              <a:rPr lang="zh-TW" altLang="en-US" b="1" dirty="0" smtClean="0">
                <a:solidFill>
                  <a:srgbClr val="00B050"/>
                </a:solidFill>
                <a:latin typeface="微軟正黑體" panose="020B0604030504040204" pitchFamily="34" charset="-120"/>
                <a:ea typeface="微軟正黑體" panose="020B0604030504040204" pitchFamily="34" charset="-120"/>
              </a:rPr>
              <a:t>李清      </a:t>
            </a:r>
            <a:r>
              <a:rPr lang="en-US" altLang="zh-TW" dirty="0" smtClean="0">
                <a:latin typeface="微軟正黑體" panose="020B0604030504040204" pitchFamily="34" charset="-120"/>
                <a:ea typeface="微軟正黑體" panose="020B0604030504040204" pitchFamily="34" charset="-120"/>
              </a:rPr>
              <a:t>2017</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12</a:t>
            </a:r>
            <a:r>
              <a:rPr lang="zh-TW" altLang="en-US" dirty="0">
                <a:latin typeface="微軟正黑體" panose="020B0604030504040204" pitchFamily="34" charset="-120"/>
                <a:ea typeface="微軟正黑體" panose="020B0604030504040204" pitchFamily="34" charset="-120"/>
              </a:rPr>
              <a:t>月</a:t>
            </a:r>
            <a:r>
              <a:rPr lang="en-US" altLang="zh-TW" smtClean="0">
                <a:latin typeface="微軟正黑體" panose="020B0604030504040204" pitchFamily="34" charset="-120"/>
                <a:ea typeface="微軟正黑體" panose="020B0604030504040204" pitchFamily="34" charset="-120"/>
              </a:rPr>
              <a:t>26</a:t>
            </a:r>
            <a:r>
              <a:rPr lang="zh-TW" altLang="en-US" smtClean="0">
                <a:latin typeface="微軟正黑體" panose="020B0604030504040204" pitchFamily="34" charset="-120"/>
                <a:ea typeface="微軟正黑體" panose="020B0604030504040204" pitchFamily="34" charset="-120"/>
              </a:rPr>
              <a:t>日因受贿罪，</a:t>
            </a:r>
            <a:r>
              <a:rPr lang="zh-TW" altLang="en-US" smtClean="0">
                <a:solidFill>
                  <a:srgbClr val="C00000"/>
                </a:solidFill>
                <a:latin typeface="微軟正黑體" panose="020B0604030504040204" pitchFamily="34" charset="-120"/>
                <a:ea typeface="微軟正黑體" panose="020B0604030504040204" pitchFamily="34" charset="-120"/>
              </a:rPr>
              <a:t>被判处有期徒刑</a:t>
            </a:r>
            <a:r>
              <a:rPr lang="en-US" altLang="zh-TW" smtClean="0">
                <a:solidFill>
                  <a:srgbClr val="C00000"/>
                </a:solidFill>
                <a:latin typeface="微軟正黑體" panose="020B0604030504040204" pitchFamily="34" charset="-120"/>
                <a:ea typeface="微軟正黑體" panose="020B0604030504040204" pitchFamily="34" charset="-120"/>
              </a:rPr>
              <a:t>15</a:t>
            </a:r>
            <a:r>
              <a:rPr lang="zh-TW" altLang="en-US" smtClean="0">
                <a:solidFill>
                  <a:srgbClr val="C00000"/>
                </a:solidFill>
                <a:latin typeface="微軟正黑體" panose="020B0604030504040204" pitchFamily="34" charset="-120"/>
                <a:ea typeface="微軟正黑體" panose="020B0604030504040204" pitchFamily="34" charset="-120"/>
              </a:rPr>
              <a:t>年，处以罚款人民币</a:t>
            </a:r>
            <a:r>
              <a:rPr lang="en-US" altLang="zh-TW" smtClean="0">
                <a:solidFill>
                  <a:srgbClr val="C00000"/>
                </a:solidFill>
                <a:latin typeface="微軟正黑體" panose="020B0604030504040204" pitchFamily="34" charset="-120"/>
                <a:ea typeface="微軟正黑體" panose="020B0604030504040204" pitchFamily="34" charset="-120"/>
              </a:rPr>
              <a:t>200</a:t>
            </a:r>
            <a:r>
              <a:rPr lang="zh-TW" altLang="en-US" smtClean="0">
                <a:solidFill>
                  <a:srgbClr val="C00000"/>
                </a:solidFill>
                <a:latin typeface="微軟正黑體" panose="020B0604030504040204" pitchFamily="34" charset="-120"/>
                <a:ea typeface="微軟正黑體" panose="020B0604030504040204" pitchFamily="34" charset="-120"/>
              </a:rPr>
              <a:t>万元。</a:t>
            </a:r>
            <a:endParaRPr lang="en-US" altLang="zh-TW" dirty="0" smtClean="0">
              <a:solidFill>
                <a:srgbClr val="C00000"/>
              </a:solidFill>
              <a:latin typeface="微軟正黑體" panose="020B0604030504040204" pitchFamily="34" charset="-120"/>
              <a:ea typeface="微軟正黑體" panose="020B0604030504040204" pitchFamily="34" charset="-120"/>
            </a:endParaRPr>
          </a:p>
          <a:p>
            <a:endParaRPr lang="en-US" altLang="zh-TW" dirty="0"/>
          </a:p>
          <a:p>
            <a:r>
              <a:rPr lang="zh-TW" altLang="en-US" smtClean="0">
                <a:latin typeface="微軟正黑體" panose="020B0604030504040204" pitchFamily="34" charset="-120"/>
                <a:ea typeface="微軟正黑體" panose="020B0604030504040204" pitchFamily="34" charset="-120"/>
              </a:rPr>
              <a:t>据明慧网不完全统计，卢、汤、李三人在任期间，截至</a:t>
            </a:r>
            <a:r>
              <a:rPr lang="en-US" altLang="zh-TW" smtClean="0">
                <a:latin typeface="微軟正黑體" panose="020B0604030504040204" pitchFamily="34" charset="-120"/>
                <a:ea typeface="微軟正黑體" panose="020B0604030504040204" pitchFamily="34" charset="-120"/>
              </a:rPr>
              <a:t>2017</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6</a:t>
            </a:r>
            <a:r>
              <a:rPr lang="zh-TW" altLang="en-US" dirty="0">
                <a:latin typeface="微軟正黑體" panose="020B0604030504040204" pitchFamily="34" charset="-120"/>
                <a:ea typeface="微軟正黑體" panose="020B0604030504040204" pitchFamily="34" charset="-120"/>
              </a:rPr>
              <a:t>月</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潮州市法轮功学员被迫害致死的至少有</a:t>
            </a:r>
            <a:r>
              <a:rPr lang="en-US" altLang="zh-TW" smtClean="0">
                <a:latin typeface="微軟正黑體" panose="020B0604030504040204" pitchFamily="34" charset="-120"/>
                <a:ea typeface="微軟正黑體" panose="020B0604030504040204" pitchFamily="34" charset="-120"/>
              </a:rPr>
              <a:t>2</a:t>
            </a:r>
            <a:r>
              <a:rPr lang="zh-TW" altLang="en-US" dirty="0">
                <a:latin typeface="微軟正黑體" panose="020B0604030504040204" pitchFamily="34" charset="-120"/>
                <a:ea typeface="微軟正黑體" panose="020B0604030504040204" pitchFamily="34" charset="-120"/>
              </a:rPr>
              <a:t>人；遭非法判刑的至少有</a:t>
            </a:r>
            <a:r>
              <a:rPr lang="en-US" altLang="zh-TW" dirty="0">
                <a:latin typeface="微軟正黑體" panose="020B0604030504040204" pitchFamily="34" charset="-120"/>
                <a:ea typeface="微軟正黑體" panose="020B0604030504040204" pitchFamily="34" charset="-120"/>
              </a:rPr>
              <a:t>20</a:t>
            </a:r>
            <a:r>
              <a:rPr lang="zh-TW" altLang="en-US" dirty="0">
                <a:latin typeface="微軟正黑體" panose="020B0604030504040204" pitchFamily="34" charset="-120"/>
                <a:ea typeface="微軟正黑體" panose="020B0604030504040204" pitchFamily="34" charset="-120"/>
              </a:rPr>
              <a:t>人</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遭非法劳教的至少有</a:t>
            </a:r>
            <a:r>
              <a:rPr lang="en-US" altLang="zh-TW" smtClean="0">
                <a:latin typeface="微軟正黑體" panose="020B0604030504040204" pitchFamily="34" charset="-120"/>
                <a:ea typeface="微軟正黑體" panose="020B0604030504040204" pitchFamily="34" charset="-120"/>
              </a:rPr>
              <a:t>31</a:t>
            </a:r>
            <a:r>
              <a:rPr lang="zh-TW" altLang="en-US" smtClean="0">
                <a:latin typeface="微軟正黑體" panose="020B0604030504040204" pitchFamily="34" charset="-120"/>
                <a:ea typeface="微軟正黑體" panose="020B0604030504040204" pitchFamily="34" charset="-120"/>
              </a:rPr>
              <a:t>人；遭收容所非法关押的至少有</a:t>
            </a:r>
            <a:r>
              <a:rPr lang="en-US" altLang="zh-TW" smtClean="0">
                <a:latin typeface="微軟正黑體" panose="020B0604030504040204" pitchFamily="34" charset="-120"/>
                <a:ea typeface="微軟正黑體" panose="020B0604030504040204" pitchFamily="34" charset="-120"/>
              </a:rPr>
              <a:t>11</a:t>
            </a:r>
            <a:r>
              <a:rPr lang="zh-TW" altLang="en-US" dirty="0">
                <a:latin typeface="微軟正黑體" panose="020B0604030504040204" pitchFamily="34" charset="-120"/>
                <a:ea typeface="微軟正黑體" panose="020B0604030504040204" pitchFamily="34" charset="-120"/>
              </a:rPr>
              <a:t>人</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遭非法拘留、送洗脑班迫害的至少有</a:t>
            </a:r>
            <a:r>
              <a:rPr lang="en-US" altLang="zh-TW" smtClean="0">
                <a:latin typeface="微軟正黑體" panose="020B0604030504040204" pitchFamily="34" charset="-120"/>
                <a:ea typeface="微軟正黑體" panose="020B0604030504040204" pitchFamily="34" charset="-120"/>
              </a:rPr>
              <a:t>21</a:t>
            </a:r>
            <a:r>
              <a:rPr lang="zh-TW" altLang="en-US" dirty="0">
                <a:latin typeface="微軟正黑體" panose="020B0604030504040204" pitchFamily="34" charset="-120"/>
                <a:ea typeface="微軟正黑體" panose="020B0604030504040204" pitchFamily="34" charset="-120"/>
              </a:rPr>
              <a:t>人</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其中，汤锡坤在任期间，潮州市法轮功学员遭绑架人次最多。</a:t>
            </a:r>
            <a:endParaRPr lang="en-US" altLang="zh-TW" dirty="0" smtClean="0"/>
          </a:p>
        </p:txBody>
      </p:sp>
      <p:sp>
        <p:nvSpPr>
          <p:cNvPr id="6" name="矩形 5"/>
          <p:cNvSpPr/>
          <p:nvPr/>
        </p:nvSpPr>
        <p:spPr>
          <a:xfrm>
            <a:off x="7687739" y="83581"/>
            <a:ext cx="1361823" cy="5623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grpSp>
        <p:nvGrpSpPr>
          <p:cNvPr id="11" name="群組 10"/>
          <p:cNvGrpSpPr/>
          <p:nvPr/>
        </p:nvGrpSpPr>
        <p:grpSpPr>
          <a:xfrm>
            <a:off x="788290" y="923230"/>
            <a:ext cx="7325832" cy="2249087"/>
            <a:chOff x="869668" y="808673"/>
            <a:chExt cx="7325832" cy="2249087"/>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06" t="40042" r="37907" b="32672"/>
            <a:stretch/>
          </p:blipFill>
          <p:spPr bwMode="auto">
            <a:xfrm>
              <a:off x="869668" y="808673"/>
              <a:ext cx="7325832" cy="1871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矩形 4"/>
            <p:cNvSpPr/>
            <p:nvPr/>
          </p:nvSpPr>
          <p:spPr>
            <a:xfrm>
              <a:off x="3624977" y="2680004"/>
              <a:ext cx="1880643" cy="369332"/>
            </a:xfrm>
            <a:prstGeom prst="rect">
              <a:avLst/>
            </a:prstGeom>
            <a:solidFill>
              <a:schemeClr val="accent2">
                <a:lumMod val="20000"/>
                <a:lumOff val="80000"/>
              </a:schemeClr>
            </a:solidFill>
          </p:spPr>
          <p:txBody>
            <a:bodyPr wrap="none">
              <a:spAutoFit/>
            </a:bodyPr>
            <a:lstStyle/>
            <a:p>
              <a:r>
                <a:rPr lang="en-US" altLang="zh-TW" dirty="0" smtClean="0"/>
                <a:t>2005.06 </a:t>
              </a:r>
              <a:r>
                <a:rPr lang="en-US" altLang="zh-TW" dirty="0"/>
                <a:t>- </a:t>
              </a:r>
              <a:r>
                <a:rPr lang="en-US" altLang="zh-TW" dirty="0" smtClean="0"/>
                <a:t>2011.01</a:t>
              </a:r>
              <a:endParaRPr lang="zh-TW" altLang="en-US" dirty="0"/>
            </a:p>
          </p:txBody>
        </p:sp>
        <p:sp>
          <p:nvSpPr>
            <p:cNvPr id="9" name="矩形 8"/>
            <p:cNvSpPr/>
            <p:nvPr/>
          </p:nvSpPr>
          <p:spPr>
            <a:xfrm>
              <a:off x="5940152" y="2680004"/>
              <a:ext cx="1880643" cy="369332"/>
            </a:xfrm>
            <a:prstGeom prst="rect">
              <a:avLst/>
            </a:prstGeom>
            <a:solidFill>
              <a:schemeClr val="accent2">
                <a:lumMod val="20000"/>
                <a:lumOff val="80000"/>
              </a:schemeClr>
            </a:solidFill>
          </p:spPr>
          <p:txBody>
            <a:bodyPr wrap="none">
              <a:spAutoFit/>
            </a:bodyPr>
            <a:lstStyle/>
            <a:p>
              <a:r>
                <a:rPr lang="en-US" altLang="zh-TW" dirty="0"/>
                <a:t>1998.04 - 2003.04</a:t>
              </a:r>
              <a:endParaRPr lang="zh-TW" altLang="en-US" dirty="0"/>
            </a:p>
          </p:txBody>
        </p:sp>
        <p:sp>
          <p:nvSpPr>
            <p:cNvPr id="10" name="矩形 9"/>
            <p:cNvSpPr/>
            <p:nvPr/>
          </p:nvSpPr>
          <p:spPr>
            <a:xfrm>
              <a:off x="1259632" y="2688428"/>
              <a:ext cx="1880643" cy="369332"/>
            </a:xfrm>
            <a:prstGeom prst="rect">
              <a:avLst/>
            </a:prstGeom>
            <a:solidFill>
              <a:schemeClr val="accent2">
                <a:lumMod val="20000"/>
                <a:lumOff val="80000"/>
              </a:schemeClr>
            </a:solidFill>
          </p:spPr>
          <p:txBody>
            <a:bodyPr wrap="none">
              <a:spAutoFit/>
            </a:bodyPr>
            <a:lstStyle/>
            <a:p>
              <a:r>
                <a:rPr lang="en-US" altLang="zh-TW" dirty="0" smtClean="0"/>
                <a:t>2014.08 </a:t>
              </a:r>
              <a:r>
                <a:rPr lang="en-US" altLang="zh-TW" dirty="0"/>
                <a:t>- </a:t>
              </a:r>
              <a:r>
                <a:rPr lang="en-US" altLang="zh-TW" dirty="0" smtClean="0"/>
                <a:t>2016.06</a:t>
              </a:r>
              <a:endParaRPr lang="zh-TW" altLang="en-US" dirty="0"/>
            </a:p>
          </p:txBody>
        </p:sp>
      </p:grpSp>
    </p:spTree>
    <p:extLst>
      <p:ext uri="{BB962C8B-B14F-4D97-AF65-F5344CB8AC3E}">
        <p14:creationId xmlns:p14="http://schemas.microsoft.com/office/powerpoint/2010/main" val="15032245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402" y="980728"/>
            <a:ext cx="9130598" cy="4401205"/>
          </a:xfrm>
          <a:prstGeom prst="rect">
            <a:avLst/>
          </a:prstGeom>
        </p:spPr>
        <p:txBody>
          <a:bodyPr wrap="square">
            <a:spAutoFit/>
          </a:bodyPr>
          <a:lstStyle/>
          <a:p>
            <a:pPr fontAlgn="base"/>
            <a:r>
              <a:rPr lang="en-US" altLang="zh-TW" sz="2000" b="1" smtClean="0">
                <a:latin typeface="微軟正黑體" panose="020B0604030504040204" pitchFamily="34" charset="-120"/>
                <a:ea typeface="微軟正黑體" panose="020B0604030504040204" pitchFamily="34" charset="-120"/>
              </a:rPr>
              <a:t>1</a:t>
            </a:r>
            <a:r>
              <a:rPr lang="zh-TW" altLang="en-US" sz="2000" b="1" smtClean="0">
                <a:latin typeface="微軟正黑體" panose="020B0604030504040204" pitchFamily="34" charset="-120"/>
                <a:ea typeface="微軟正黑體" panose="020B0604030504040204" pitchFamily="34" charset="-120"/>
              </a:rPr>
              <a:t>、广东珠海市格力电器股份有限公司安全部部长</a:t>
            </a:r>
            <a:r>
              <a:rPr lang="zh-TW" altLang="en-US" sz="2000" b="1" smtClean="0">
                <a:solidFill>
                  <a:srgbClr val="00B050"/>
                </a:solidFill>
                <a:latin typeface="微軟正黑體" panose="020B0604030504040204" pitchFamily="34" charset="-120"/>
                <a:ea typeface="微軟正黑體" panose="020B0604030504040204" pitchFamily="34" charset="-120"/>
              </a:rPr>
              <a:t>肖润刚</a:t>
            </a:r>
            <a:r>
              <a:rPr lang="zh-TW" altLang="en-US" sz="2000" b="1" smtClean="0">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突然死亡</a:t>
            </a:r>
            <a:endParaRPr lang="zh-TW" altLang="en-US" sz="2000" dirty="0">
              <a:solidFill>
                <a:srgbClr val="FF0000"/>
              </a:solidFill>
              <a:latin typeface="微軟正黑體" panose="020B0604030504040204" pitchFamily="34" charset="-120"/>
              <a:ea typeface="微軟正黑體" panose="020B0604030504040204" pitchFamily="34" charset="-120"/>
            </a:endParaRP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肖润刚，广东珠海市格力电器股份有限公司安全部部长，</a:t>
            </a:r>
            <a:r>
              <a:rPr lang="en-US" altLang="zh-TW" sz="2000" dirty="0" smtClean="0">
                <a:solidFill>
                  <a:schemeClr val="accent6">
                    <a:lumMod val="50000"/>
                  </a:schemeClr>
                </a:solidFill>
                <a:latin typeface="微軟正黑體" panose="020B0604030504040204" pitchFamily="34" charset="-120"/>
                <a:ea typeface="微軟正黑體" panose="020B0604030504040204" pitchFamily="34" charset="-120"/>
              </a:rPr>
              <a:t>2017</a:t>
            </a:r>
            <a:r>
              <a:rPr lang="zh-TW" altLang="en-US" sz="2000" dirty="0" smtClean="0">
                <a:solidFill>
                  <a:schemeClr val="accent6">
                    <a:lumMod val="50000"/>
                  </a:schemeClr>
                </a:solidFill>
                <a:latin typeface="微軟正黑體" panose="020B0604030504040204" pitchFamily="34" charset="-120"/>
                <a:ea typeface="微軟正黑體" panose="020B0604030504040204" pitchFamily="34" charset="-120"/>
              </a:rPr>
              <a:t>年</a:t>
            </a:r>
            <a:r>
              <a:rPr lang="en-US" altLang="zh-TW" sz="2000" smtClean="0">
                <a:solidFill>
                  <a:schemeClr val="accent6">
                    <a:lumMod val="50000"/>
                  </a:schemeClr>
                </a:solidFill>
                <a:latin typeface="微軟正黑體" panose="020B0604030504040204" pitchFamily="34" charset="-120"/>
                <a:ea typeface="微軟正黑體" panose="020B0604030504040204" pitchFamily="34" charset="-120"/>
              </a:rPr>
              <a:t>5</a:t>
            </a:r>
            <a:r>
              <a:rPr lang="zh-TW" altLang="en-US" sz="2000" smtClean="0">
                <a:solidFill>
                  <a:schemeClr val="accent6">
                    <a:lumMod val="50000"/>
                  </a:schemeClr>
                </a:solidFill>
                <a:latin typeface="微軟正黑體" panose="020B0604030504040204" pitchFamily="34" charset="-120"/>
                <a:ea typeface="微軟正黑體" panose="020B0604030504040204" pitchFamily="34" charset="-120"/>
              </a:rPr>
              <a:t>月</a:t>
            </a:r>
            <a:r>
              <a:rPr lang="zh-TW" altLang="en-US" sz="2000" smtClean="0">
                <a:latin typeface="微軟正黑體" panose="020B0604030504040204" pitchFamily="34" charset="-120"/>
                <a:ea typeface="微軟正黑體" panose="020B0604030504040204" pitchFamily="34" charset="-120"/>
              </a:rPr>
              <a:t>突然死亡。他曾积极配合江泽民</a:t>
            </a:r>
            <a:r>
              <a:rPr lang="en-US" altLang="zh-TW" sz="2000" smtClean="0">
                <a:latin typeface="微軟正黑體" panose="020B0604030504040204" pitchFamily="34" charset="-120"/>
                <a:ea typeface="微軟正黑體" panose="020B0604030504040204" pitchFamily="34" charset="-120"/>
              </a:rPr>
              <a:t>610</a:t>
            </a:r>
            <a:r>
              <a:rPr lang="zh-TW" altLang="en-US" sz="2000" smtClean="0">
                <a:latin typeface="微軟正黑體" panose="020B0604030504040204" pitchFamily="34" charset="-120"/>
                <a:ea typeface="微軟正黑體" panose="020B0604030504040204" pitchFamily="34" charset="-120"/>
              </a:rPr>
              <a:t>及当地公安部门对本单位法轮功学员进行迫害。</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en-US" altLang="zh-TW" sz="2000" b="1" dirty="0" smtClean="0">
                <a:latin typeface="微軟正黑體" panose="020B0604030504040204" pitchFamily="34" charset="-120"/>
                <a:ea typeface="微軟正黑體" panose="020B0604030504040204" pitchFamily="34" charset="-120"/>
              </a:rPr>
              <a:t>2</a:t>
            </a:r>
            <a:r>
              <a:rPr lang="en-US" altLang="zh-TW" sz="2000" b="1" smtClean="0">
                <a:latin typeface="微軟正黑體" panose="020B0604030504040204" pitchFamily="34" charset="-120"/>
                <a:ea typeface="微軟正黑體" panose="020B0604030504040204" pitchFamily="34" charset="-120"/>
              </a:rPr>
              <a:t>. </a:t>
            </a:r>
            <a:r>
              <a:rPr lang="zh-TW" altLang="en-US" sz="2000" b="1" smtClean="0">
                <a:latin typeface="微軟正黑體" panose="020B0604030504040204" pitchFamily="34" charset="-120"/>
                <a:ea typeface="微軟正黑體" panose="020B0604030504040204" pitchFamily="34" charset="-120"/>
              </a:rPr>
              <a:t>原广东省茂名市茂南区区长</a:t>
            </a:r>
            <a:r>
              <a:rPr lang="zh-TW" altLang="en-US" sz="2000" b="1" smtClean="0">
                <a:solidFill>
                  <a:srgbClr val="00B050"/>
                </a:solidFill>
                <a:latin typeface="微軟正黑體" panose="020B0604030504040204" pitchFamily="34" charset="-120"/>
                <a:ea typeface="微軟正黑體" panose="020B0604030504040204" pitchFamily="34" charset="-120"/>
              </a:rPr>
              <a:t>杨春仁，</a:t>
            </a:r>
            <a:r>
              <a:rPr lang="zh-TW" altLang="en-US" sz="2000" b="1" smtClean="0">
                <a:solidFill>
                  <a:srgbClr val="FF0000"/>
                </a:solidFill>
                <a:latin typeface="微軟正黑體" panose="020B0604030504040204" pitchFamily="34" charset="-120"/>
                <a:ea typeface="微軟正黑體" panose="020B0604030504040204" pitchFamily="34" charset="-120"/>
              </a:rPr>
              <a:t>未免入狱，自已驾车撞大卡车自杀死亡</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pPr fontAlgn="base"/>
            <a:endParaRPr lang="zh-TW" altLang="en-US" sz="2000" b="1" dirty="0">
              <a:solidFill>
                <a:srgbClr val="00B050"/>
              </a:solidFill>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一九九九年七月二十日，江氏集团开始迫害法轮功，茂名市茂南区长杨春仁在全区范围内大力抓、搜数百名法轮功学员，袂花、牛头、镇盛是重灾区，死伤多人。</a:t>
            </a:r>
          </a:p>
          <a:p>
            <a:pPr fontAlgn="base"/>
            <a:r>
              <a:rPr lang="zh-TW" altLang="en-US" sz="2000" smtClean="0">
                <a:latin typeface="微軟正黑體" panose="020B0604030504040204" pitchFamily="34" charset="-120"/>
                <a:ea typeface="微軟正黑體" panose="020B0604030504040204" pitchFamily="34" charset="-120"/>
              </a:rPr>
              <a:t>杨春仁靠迫害法轮功后升迁为茂名市劳动局长。</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smtClean="0">
                <a:latin typeface="微軟正黑體" panose="020B0604030504040204" pitchFamily="34" charset="-120"/>
                <a:ea typeface="微軟正黑體" panose="020B0604030504040204" pitchFamily="34" charset="-120"/>
              </a:rPr>
              <a:t>2011</a:t>
            </a:r>
            <a:r>
              <a:rPr lang="zh-TW" altLang="en-US" sz="2000" smtClean="0">
                <a:latin typeface="微軟正黑體" panose="020B0604030504040204" pitchFamily="34" charset="-120"/>
                <a:ea typeface="微軟正黑體" panose="020B0604030504040204" pitchFamily="34" charset="-120"/>
              </a:rPr>
              <a:t>年因贪污被查，为免于入狱，于</a:t>
            </a:r>
            <a:r>
              <a:rPr lang="en-US" altLang="zh-TW" sz="2000" smtClean="0">
                <a:latin typeface="微軟正黑體" panose="020B0604030504040204" pitchFamily="34" charset="-120"/>
                <a:ea typeface="微軟正黑體" panose="020B0604030504040204" pitchFamily="34" charset="-120"/>
              </a:rPr>
              <a:t>2015</a:t>
            </a:r>
            <a:r>
              <a:rPr lang="zh-TW" altLang="en-US" sz="2000" dirty="0" smtClean="0">
                <a:latin typeface="微軟正黑體" panose="020B0604030504040204" pitchFamily="34" charset="-120"/>
                <a:ea typeface="微軟正黑體" panose="020B0604030504040204" pitchFamily="34" charset="-120"/>
              </a:rPr>
              <a:t>年</a:t>
            </a:r>
            <a:r>
              <a:rPr lang="en-US" altLang="zh-TW" sz="2000" smtClean="0">
                <a:latin typeface="微軟正黑體" panose="020B0604030504040204" pitchFamily="34" charset="-120"/>
                <a:ea typeface="微軟正黑體" panose="020B0604030504040204" pitchFamily="34" charset="-120"/>
              </a:rPr>
              <a:t>12</a:t>
            </a:r>
            <a:r>
              <a:rPr lang="zh-TW" altLang="en-US" sz="2000" smtClean="0">
                <a:latin typeface="微軟正黑體" panose="020B0604030504040204" pitchFamily="34" charset="-120"/>
                <a:ea typeface="微軟正黑體" panose="020B0604030504040204" pitchFamily="34" charset="-120"/>
              </a:rPr>
              <a:t>月，自驾车，撞入大卡车底下，自杀死亡，死时五十八岁。</a:t>
            </a:r>
          </a:p>
          <a:p>
            <a:pPr fontAlgn="base"/>
            <a:endParaRPr lang="en-US" altLang="zh-TW" sz="2000" dirty="0" smtClean="0">
              <a:latin typeface="微軟正黑體" panose="020B0604030504040204" pitchFamily="34" charset="-120"/>
              <a:ea typeface="微軟正黑體" panose="020B0604030504040204" pitchFamily="34" charset="-120"/>
            </a:endParaRPr>
          </a:p>
        </p:txBody>
      </p:sp>
      <p:sp>
        <p:nvSpPr>
          <p:cNvPr id="5" name="矩形 4"/>
          <p:cNvSpPr/>
          <p:nvPr/>
        </p:nvSpPr>
        <p:spPr>
          <a:xfrm>
            <a:off x="0" y="0"/>
            <a:ext cx="9130598" cy="7647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altLang="zh-TW" sz="2800" b="1" dirty="0" smtClean="0">
                <a:solidFill>
                  <a:schemeClr val="bg1"/>
                </a:solidFill>
                <a:latin typeface="微軟正黑體" panose="020B0604030504040204" pitchFamily="34" charset="-120"/>
                <a:ea typeface="微軟正黑體" panose="020B0604030504040204" pitchFamily="34" charset="-120"/>
              </a:rPr>
              <a:t>6-4.  </a:t>
            </a:r>
            <a:r>
              <a:rPr lang="zh-TW" altLang="en-US" sz="2800" b="1" dirty="0" smtClean="0">
                <a:solidFill>
                  <a:schemeClr val="bg1"/>
                </a:solidFill>
                <a:latin typeface="微軟正黑體" panose="020B0604030504040204" pitchFamily="34" charset="-120"/>
                <a:ea typeface="微軟正黑體" panose="020B0604030504040204" pitchFamily="34" charset="-120"/>
              </a:rPr>
              <a:t>广东省</a:t>
            </a:r>
            <a:r>
              <a:rPr lang="zh-TW" altLang="en-US" sz="2800" b="1" dirty="0" smtClean="0">
                <a:solidFill>
                  <a:srgbClr val="FFFF00"/>
                </a:solidFill>
                <a:latin typeface="微軟正黑體" panose="020B0604030504040204" pitchFamily="34" charset="-120"/>
                <a:ea typeface="微軟正黑體" panose="020B0604030504040204" pitchFamily="34" charset="-120"/>
              </a:rPr>
              <a:t>恶报</a:t>
            </a:r>
            <a:r>
              <a:rPr lang="zh-TW" altLang="en-US" sz="3200" b="1" dirty="0" smtClean="0">
                <a:solidFill>
                  <a:srgbClr val="FF0000"/>
                </a:solidFill>
                <a:latin typeface="微軟正黑體" panose="020B0604030504040204" pitchFamily="34" charset="-120"/>
                <a:ea typeface="微軟正黑體" panose="020B0604030504040204" pitchFamily="34" charset="-120"/>
              </a:rPr>
              <a:t>死亡</a:t>
            </a:r>
            <a:r>
              <a:rPr lang="zh-TW" altLang="en-US" sz="3200" b="1" dirty="0">
                <a:solidFill>
                  <a:srgbClr val="FF0000"/>
                </a:solidFill>
                <a:latin typeface="微軟正黑體" panose="020B0604030504040204" pitchFamily="34" charset="-120"/>
                <a:ea typeface="微軟正黑體" panose="020B0604030504040204" pitchFamily="34" charset="-120"/>
              </a:rPr>
              <a:t>者</a:t>
            </a:r>
            <a:endParaRPr lang="zh-TW" altLang="en-US" sz="2800" b="1" dirty="0">
              <a:solidFill>
                <a:srgbClr val="FF000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687738" y="101166"/>
            <a:ext cx="1361823" cy="5623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399999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7504" y="836712"/>
            <a:ext cx="8942058" cy="4401205"/>
          </a:xfrm>
          <a:prstGeom prst="rect">
            <a:avLst/>
          </a:prstGeom>
        </p:spPr>
        <p:txBody>
          <a:bodyPr wrap="square">
            <a:spAutoFit/>
          </a:bodyPr>
          <a:lstStyle/>
          <a:p>
            <a:pPr fontAlgn="base"/>
            <a:r>
              <a:rPr lang="zh-TW" altLang="en-US" sz="2000" b="1" dirty="0" smtClean="0">
                <a:latin typeface="微軟正黑體" panose="020B0604030504040204" pitchFamily="34" charset="-120"/>
                <a:ea typeface="微軟正黑體" panose="020B0604030504040204" pitchFamily="34" charset="-120"/>
              </a:rPr>
              <a:t>广东省揭阳市原市委书记</a:t>
            </a:r>
            <a:r>
              <a:rPr lang="zh-TW" altLang="en-US" sz="2000" b="1" dirty="0" smtClean="0">
                <a:solidFill>
                  <a:srgbClr val="00B050"/>
                </a:solidFill>
                <a:latin typeface="微軟正黑體" panose="020B0604030504040204" pitchFamily="34" charset="-120"/>
                <a:ea typeface="微軟正黑體" panose="020B0604030504040204" pitchFamily="34" charset="-120"/>
              </a:rPr>
              <a:t>陈弘平</a:t>
            </a:r>
            <a:r>
              <a:rPr lang="zh-TW" altLang="en-US" sz="2000" dirty="0" smtClean="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2017</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6</a:t>
            </a:r>
            <a:r>
              <a:rPr lang="zh-TW" altLang="en-US" sz="2000" dirty="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6</a:t>
            </a:r>
            <a:r>
              <a:rPr lang="zh-TW" altLang="en-US" sz="2000" dirty="0" smtClean="0">
                <a:latin typeface="微軟正黑體" panose="020B0604030504040204" pitchFamily="34" charset="-120"/>
                <a:ea typeface="微軟正黑體" panose="020B0604030504040204" pitchFamily="34" charset="-120"/>
              </a:rPr>
              <a:t>日被判处</a:t>
            </a:r>
            <a:r>
              <a:rPr lang="zh-TW" altLang="en-US" sz="2000" b="1" dirty="0" smtClean="0">
                <a:solidFill>
                  <a:srgbClr val="FF0000"/>
                </a:solidFill>
                <a:latin typeface="微軟正黑體" panose="020B0604030504040204" pitchFamily="34" charset="-120"/>
                <a:ea typeface="微軟正黑體" panose="020B0604030504040204" pitchFamily="34" charset="-120"/>
              </a:rPr>
              <a:t>死刑，缓期二年执行</a:t>
            </a:r>
            <a:r>
              <a:rPr lang="zh-TW" altLang="en-US" sz="2000" dirty="0" smtClean="0">
                <a:latin typeface="微軟正黑體" panose="020B0604030504040204" pitchFamily="34" charset="-120"/>
                <a:ea typeface="微軟正黑體" panose="020B0604030504040204" pitchFamily="34" charset="-120"/>
              </a:rPr>
              <a:t>。从</a:t>
            </a:r>
            <a:r>
              <a:rPr lang="en-US" altLang="zh-TW" sz="2000" dirty="0" smtClean="0">
                <a:latin typeface="微軟正黑體" panose="020B0604030504040204" pitchFamily="34" charset="-120"/>
                <a:ea typeface="微軟正黑體" panose="020B0604030504040204" pitchFamily="34" charset="-120"/>
              </a:rPr>
              <a:t>99</a:t>
            </a:r>
            <a:r>
              <a:rPr lang="zh-TW" altLang="en-US" sz="2000" dirty="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7</a:t>
            </a:r>
            <a:r>
              <a:rPr lang="zh-TW" altLang="en-US" sz="2000" dirty="0" smtClean="0">
                <a:latin typeface="微軟正黑體" panose="020B0604030504040204" pitchFamily="34" charset="-120"/>
                <a:ea typeface="微軟正黑體" panose="020B0604030504040204" pitchFamily="34" charset="-120"/>
              </a:rPr>
              <a:t>月中共迫害法轮功开始，因追随江泽民迫害法轮功而一路升迁。</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b="1" dirty="0" smtClean="0">
                <a:latin typeface="微軟正黑體" panose="020B0604030504040204" pitchFamily="34" charset="-120"/>
                <a:ea typeface="微軟正黑體" panose="020B0604030504040204" pitchFamily="34" charset="-120"/>
              </a:rPr>
              <a:t>原广东省社会治安综治办公室（</a:t>
            </a:r>
            <a:r>
              <a:rPr lang="en-US" altLang="zh-TW" sz="2000" b="1" dirty="0" smtClean="0">
                <a:latin typeface="微軟正黑體" panose="020B0604030504040204" pitchFamily="34" charset="-120"/>
                <a:ea typeface="微軟正黑體" panose="020B0604030504040204" pitchFamily="34" charset="-120"/>
              </a:rPr>
              <a:t>610</a:t>
            </a:r>
            <a:r>
              <a:rPr lang="zh-TW" altLang="en-US" sz="2000" b="1" dirty="0" smtClean="0">
                <a:latin typeface="微軟正黑體" panose="020B0604030504040204" pitchFamily="34" charset="-120"/>
                <a:ea typeface="微軟正黑體" panose="020B0604030504040204" pitchFamily="34" charset="-120"/>
              </a:rPr>
              <a:t>办公室）副主任</a:t>
            </a:r>
            <a:r>
              <a:rPr lang="zh-TW" altLang="en-US" sz="2000" b="1" dirty="0" smtClean="0">
                <a:solidFill>
                  <a:srgbClr val="00B050"/>
                </a:solidFill>
                <a:latin typeface="微軟正黑體" panose="020B0604030504040204" pitchFamily="34" charset="-120"/>
                <a:ea typeface="微軟正黑體" panose="020B0604030504040204" pitchFamily="34" charset="-120"/>
              </a:rPr>
              <a:t>倪俊雄</a:t>
            </a:r>
            <a:r>
              <a:rPr lang="zh-TW" altLang="en-US" sz="2000" b="1"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2012</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6</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27</a:t>
            </a:r>
            <a:r>
              <a:rPr lang="zh-TW" altLang="en-US" sz="2000" dirty="0" smtClean="0">
                <a:latin typeface="微軟正黑體" panose="020B0604030504040204" pitchFamily="34" charset="-120"/>
                <a:ea typeface="微軟正黑體" panose="020B0604030504040204" pitchFamily="34" charset="-120"/>
              </a:rPr>
              <a:t>日</a:t>
            </a:r>
            <a:r>
              <a:rPr lang="zh-TW" altLang="en-US" sz="2000" b="1" dirty="0" smtClean="0">
                <a:solidFill>
                  <a:srgbClr val="FF0000"/>
                </a:solidFill>
                <a:latin typeface="微軟正黑體" panose="020B0604030504040204" pitchFamily="34" charset="-120"/>
                <a:ea typeface="微軟正黑體" panose="020B0604030504040204" pitchFamily="34" charset="-120"/>
              </a:rPr>
              <a:t>被</a:t>
            </a:r>
            <a:r>
              <a:rPr lang="zh-TW" altLang="en-US" sz="2000" b="1" dirty="0">
                <a:solidFill>
                  <a:srgbClr val="FF0000"/>
                </a:solidFill>
                <a:latin typeface="微軟正黑體" panose="020B0604030504040204" pitchFamily="34" charset="-120"/>
                <a:ea typeface="微軟正黑體" panose="020B0604030504040204" pitchFamily="34" charset="-120"/>
              </a:rPr>
              <a:t>判刑十五年</a:t>
            </a:r>
            <a:r>
              <a:rPr lang="zh-TW" altLang="en-US" sz="2000" b="1" dirty="0" smtClean="0">
                <a:solidFill>
                  <a:srgbClr val="FF0000"/>
                </a:solidFill>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没收财产人民币</a:t>
            </a:r>
            <a:r>
              <a:rPr lang="en-US" altLang="zh-CN" sz="2000" dirty="0" smtClean="0">
                <a:latin typeface="微軟正黑體" panose="020B0604030504040204" pitchFamily="34" charset="-120"/>
                <a:ea typeface="微軟正黑體" panose="020B0604030504040204" pitchFamily="34" charset="-120"/>
              </a:rPr>
              <a:t>300</a:t>
            </a:r>
            <a:r>
              <a:rPr lang="zh-CN" altLang="en-US" sz="2000" dirty="0" smtClean="0">
                <a:latin typeface="微軟正黑體" panose="020B0604030504040204" pitchFamily="34" charset="-120"/>
                <a:ea typeface="微軟正黑體" panose="020B0604030504040204" pitchFamily="34" charset="-120"/>
              </a:rPr>
              <a:t>万元和违法所得人民币</a:t>
            </a:r>
            <a:r>
              <a:rPr lang="en-US" altLang="zh-CN" sz="2000" dirty="0" smtClean="0">
                <a:latin typeface="微軟正黑體" panose="020B0604030504040204" pitchFamily="34" charset="-120"/>
                <a:ea typeface="微軟正黑體" panose="020B0604030504040204" pitchFamily="34" charset="-120"/>
              </a:rPr>
              <a:t>338</a:t>
            </a:r>
            <a:r>
              <a:rPr lang="zh-CN" altLang="en-US" sz="2000" dirty="0" smtClean="0">
                <a:latin typeface="微軟正黑體" panose="020B0604030504040204" pitchFamily="34" charset="-120"/>
                <a:ea typeface="微軟正黑體" panose="020B0604030504040204" pitchFamily="34" charset="-120"/>
              </a:rPr>
              <a:t>万元。</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b="1" dirty="0" smtClean="0">
                <a:latin typeface="微軟正黑體" panose="020B0604030504040204" pitchFamily="34" charset="-120"/>
                <a:ea typeface="微軟正黑體" panose="020B0604030504040204" pitchFamily="34" charset="-120"/>
              </a:rPr>
              <a:t>广东省公安厅原</a:t>
            </a:r>
            <a:r>
              <a:rPr lang="en-US" altLang="zh-TW" sz="2000" b="1" dirty="0" smtClean="0">
                <a:latin typeface="微軟正黑體" panose="020B0604030504040204" pitchFamily="34" charset="-120"/>
                <a:ea typeface="微軟正黑體" panose="020B0604030504040204" pitchFamily="34" charset="-120"/>
              </a:rPr>
              <a:t>610</a:t>
            </a:r>
            <a:r>
              <a:rPr lang="zh-TW" altLang="en-US" sz="2000" b="1" dirty="0" smtClean="0">
                <a:latin typeface="微軟正黑體" panose="020B0604030504040204" pitchFamily="34" charset="-120"/>
                <a:ea typeface="微軟正黑體" panose="020B0604030504040204" pitchFamily="34" charset="-120"/>
              </a:rPr>
              <a:t>办公室副主任</a:t>
            </a:r>
            <a:r>
              <a:rPr lang="zh-TW" altLang="en-US" sz="2000" b="1" dirty="0" smtClean="0">
                <a:solidFill>
                  <a:srgbClr val="00B050"/>
                </a:solidFill>
                <a:latin typeface="微軟正黑體" panose="020B0604030504040204" pitchFamily="34" charset="-120"/>
                <a:ea typeface="微軟正黑體" panose="020B0604030504040204" pitchFamily="34" charset="-120"/>
              </a:rPr>
              <a:t>马伟灵</a:t>
            </a:r>
            <a:r>
              <a:rPr lang="zh-TW" altLang="en-US" sz="2000" b="1" dirty="0" smtClean="0">
                <a:latin typeface="微軟正黑體" panose="020B0604030504040204" pitchFamily="34" charset="-120"/>
                <a:ea typeface="微軟正黑體" panose="020B0604030504040204" pitchFamily="34" charset="-120"/>
              </a:rPr>
              <a:t>，</a:t>
            </a:r>
            <a:endParaRPr lang="en-US" altLang="zh-TW" sz="2000" b="1" dirty="0" smtClean="0">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2016</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5</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20</a:t>
            </a:r>
            <a:r>
              <a:rPr lang="zh-TW" altLang="en-US" sz="2000" dirty="0">
                <a:latin typeface="微軟正黑體" panose="020B0604030504040204" pitchFamily="34" charset="-120"/>
                <a:ea typeface="微軟正黑體" panose="020B0604030504040204" pitchFamily="34" charset="-120"/>
              </a:rPr>
              <a:t>日</a:t>
            </a:r>
            <a:r>
              <a:rPr lang="zh-TW" altLang="en-US" sz="2000" dirty="0" smtClean="0">
                <a:latin typeface="微軟正黑體" panose="020B0604030504040204" pitchFamily="34" charset="-120"/>
                <a:ea typeface="微軟正黑體" panose="020B0604030504040204" pitchFamily="34" charset="-120"/>
              </a:rPr>
              <a:t>被判处</a:t>
            </a:r>
            <a:r>
              <a:rPr lang="zh-TW" altLang="en-US" sz="2000" b="1" dirty="0" smtClean="0">
                <a:solidFill>
                  <a:srgbClr val="FF0000"/>
                </a:solidFill>
                <a:latin typeface="微軟正黑體" panose="020B0604030504040204" pitchFamily="34" charset="-120"/>
                <a:ea typeface="微軟正黑體" panose="020B0604030504040204" pitchFamily="34" charset="-120"/>
              </a:rPr>
              <a:t>有期徒刑十年</a:t>
            </a:r>
            <a:r>
              <a:rPr lang="zh-TW" altLang="en-US" sz="2000" dirty="0" smtClean="0">
                <a:latin typeface="微軟正黑體" panose="020B0604030504040204" pitchFamily="34" charset="-120"/>
                <a:ea typeface="微軟正黑體" panose="020B0604030504040204" pitchFamily="34" charset="-120"/>
              </a:rPr>
              <a:t>，处以罚金</a:t>
            </a:r>
            <a:r>
              <a:rPr lang="en-US" altLang="zh-TW" sz="2000" dirty="0" smtClean="0">
                <a:latin typeface="微軟正黑體" panose="020B0604030504040204" pitchFamily="34" charset="-120"/>
                <a:ea typeface="微軟正黑體" panose="020B0604030504040204" pitchFamily="34" charset="-120"/>
              </a:rPr>
              <a:t>100</a:t>
            </a:r>
            <a:r>
              <a:rPr lang="zh-TW" altLang="en-US" sz="2000" dirty="0" smtClean="0">
                <a:latin typeface="微軟正黑體" panose="020B0604030504040204" pitchFamily="34" charset="-120"/>
                <a:ea typeface="微軟正黑體" panose="020B0604030504040204" pitchFamily="34" charset="-120"/>
              </a:rPr>
              <a:t>万元。</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a:latin typeface="微軟正黑體" panose="020B0604030504040204" pitchFamily="34" charset="-120"/>
                <a:ea typeface="微軟正黑體" panose="020B0604030504040204" pitchFamily="34" charset="-120"/>
              </a:rPr>
              <a:t>马伟灵任广东省公安厅</a:t>
            </a:r>
            <a:r>
              <a:rPr lang="en-US" altLang="zh-TW" sz="2000" dirty="0">
                <a:latin typeface="微軟正黑體" panose="020B0604030504040204" pitchFamily="34" charset="-120"/>
                <a:ea typeface="微軟正黑體" panose="020B0604030504040204" pitchFamily="34" charset="-120"/>
              </a:rPr>
              <a:t>610</a:t>
            </a:r>
            <a:r>
              <a:rPr lang="zh-TW" altLang="en-US" sz="2000" dirty="0">
                <a:latin typeface="微軟正黑體" panose="020B0604030504040204" pitchFamily="34" charset="-120"/>
                <a:ea typeface="微軟正黑體" panose="020B0604030504040204" pitchFamily="34" charset="-120"/>
              </a:rPr>
              <a:t>办公室副主任期间</a:t>
            </a:r>
            <a:r>
              <a:rPr lang="zh-TW" altLang="en-US" sz="2000" dirty="0" smtClean="0">
                <a:latin typeface="微軟正黑體" panose="020B0604030504040204" pitchFamily="34" charset="-120"/>
                <a:ea typeface="微軟正黑體" panose="020B0604030504040204" pitchFamily="34" charset="-120"/>
              </a:rPr>
              <a:t>，正是</a:t>
            </a:r>
            <a:r>
              <a:rPr lang="zh-TW" altLang="en-US" sz="2000" dirty="0">
                <a:latin typeface="微軟正黑體" panose="020B0604030504040204" pitchFamily="34" charset="-120"/>
                <a:ea typeface="微軟正黑體" panose="020B0604030504040204" pitchFamily="34" charset="-120"/>
              </a:rPr>
              <a:t>广东</a:t>
            </a:r>
            <a:r>
              <a:rPr lang="zh-TW" altLang="en-US" sz="2000" dirty="0" smtClean="0">
                <a:latin typeface="微軟正黑體" panose="020B0604030504040204" pitchFamily="34" charset="-120"/>
                <a:ea typeface="微軟正黑體" panose="020B0604030504040204" pitchFamily="34" charset="-120"/>
              </a:rPr>
              <a:t>省法</a:t>
            </a:r>
            <a:r>
              <a:rPr lang="zh-TW" altLang="en-US" sz="2000" dirty="0">
                <a:latin typeface="微軟正黑體" panose="020B0604030504040204" pitchFamily="34" charset="-120"/>
                <a:ea typeface="微軟正黑體" panose="020B0604030504040204" pitchFamily="34" charset="-120"/>
              </a:rPr>
              <a:t>轮功学员遭受迫害的高峰期。</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r>
              <a:rPr lang="zh-TW" altLang="en-US" sz="2000" b="1" dirty="0" smtClean="0">
                <a:latin typeface="微軟正黑體" panose="020B0604030504040204" pitchFamily="34" charset="-120"/>
                <a:ea typeface="微軟正黑體" panose="020B0604030504040204" pitchFamily="34" charset="-120"/>
              </a:rPr>
              <a:t>原汕尾市公安局原副局长</a:t>
            </a:r>
            <a:r>
              <a:rPr lang="zh-TW" altLang="en-US" sz="2000" b="1" dirty="0" smtClean="0">
                <a:solidFill>
                  <a:srgbClr val="00B050"/>
                </a:solidFill>
                <a:latin typeface="微軟正黑體" panose="020B0604030504040204" pitchFamily="34" charset="-120"/>
                <a:ea typeface="微軟正黑體" panose="020B0604030504040204" pitchFamily="34" charset="-120"/>
              </a:rPr>
              <a:t>陈宇铿</a:t>
            </a:r>
            <a:r>
              <a:rPr lang="zh-TW" altLang="en-US" sz="2000" b="1" dirty="0" smtClean="0">
                <a:latin typeface="微軟正黑體" panose="020B0604030504040204" pitchFamily="34" charset="-120"/>
                <a:ea typeface="微軟正黑體" panose="020B0604030504040204" pitchFamily="34" charset="-120"/>
              </a:rPr>
              <a:t>，</a:t>
            </a:r>
            <a:r>
              <a:rPr lang="zh-TW" altLang="en-US" sz="2000" b="1" dirty="0">
                <a:solidFill>
                  <a:srgbClr val="FF0000"/>
                </a:solidFill>
                <a:latin typeface="微軟正黑體" panose="020B0604030504040204" pitchFamily="34" charset="-120"/>
                <a:ea typeface="微軟正黑體" panose="020B0604030504040204" pitchFamily="34" charset="-120"/>
              </a:rPr>
              <a:t>有期徒刑</a:t>
            </a:r>
            <a:r>
              <a:rPr lang="en-US" altLang="zh-TW" sz="2000" b="1" dirty="0" smtClean="0">
                <a:solidFill>
                  <a:srgbClr val="FF0000"/>
                </a:solidFill>
                <a:latin typeface="微軟正黑體" panose="020B0604030504040204" pitchFamily="34" charset="-120"/>
                <a:ea typeface="微軟正黑體" panose="020B0604030504040204" pitchFamily="34" charset="-120"/>
              </a:rPr>
              <a:t>8</a:t>
            </a:r>
            <a:r>
              <a:rPr lang="zh-TW" altLang="en-US" sz="2000" b="1" dirty="0" smtClean="0">
                <a:solidFill>
                  <a:srgbClr val="FF0000"/>
                </a:solidFill>
                <a:latin typeface="微軟正黑體" panose="020B0604030504040204" pitchFamily="34" charset="-120"/>
                <a:ea typeface="微軟正黑體" panose="020B0604030504040204" pitchFamily="34" charset="-120"/>
              </a:rPr>
              <a:t>年，没收财产人民币</a:t>
            </a:r>
            <a:r>
              <a:rPr lang="en-US" altLang="zh-TW" sz="2000" b="1" dirty="0" smtClean="0">
                <a:solidFill>
                  <a:srgbClr val="FF0000"/>
                </a:solidFill>
                <a:latin typeface="微軟正黑體" panose="020B0604030504040204" pitchFamily="34" charset="-120"/>
                <a:ea typeface="微軟正黑體" panose="020B0604030504040204" pitchFamily="34" charset="-120"/>
              </a:rPr>
              <a:t>40</a:t>
            </a:r>
            <a:r>
              <a:rPr lang="zh-TW" altLang="en-US" sz="2000" b="1" dirty="0" smtClean="0">
                <a:solidFill>
                  <a:srgbClr val="FF0000"/>
                </a:solidFill>
                <a:latin typeface="微軟正黑體" panose="020B0604030504040204" pitchFamily="34" charset="-120"/>
                <a:ea typeface="微軟正黑體" panose="020B0604030504040204" pitchFamily="34" charset="-120"/>
              </a:rPr>
              <a:t>万元。</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b="1" dirty="0" smtClean="0">
                <a:solidFill>
                  <a:srgbClr val="00B050"/>
                </a:solidFill>
                <a:latin typeface="微軟正黑體" panose="020B0604030504040204" pitchFamily="34" charset="-120"/>
                <a:ea typeface="微軟正黑體" panose="020B0604030504040204" pitchFamily="34" charset="-120"/>
              </a:rPr>
              <a:t>马伟灵</a:t>
            </a:r>
            <a:r>
              <a:rPr lang="zh-TW" altLang="en-US" sz="2000" dirty="0" smtClean="0">
                <a:latin typeface="微軟正黑體" panose="020B0604030504040204" pitchFamily="34" charset="-120"/>
                <a:ea typeface="微軟正黑體" panose="020B0604030504040204" pitchFamily="34" charset="-120"/>
              </a:rPr>
              <a:t>、</a:t>
            </a:r>
            <a:r>
              <a:rPr lang="zh-TW" altLang="en-US" sz="2000" b="1" dirty="0" smtClean="0">
                <a:solidFill>
                  <a:srgbClr val="00B050"/>
                </a:solidFill>
                <a:latin typeface="微軟正黑體" panose="020B0604030504040204" pitchFamily="34" charset="-120"/>
                <a:ea typeface="微軟正黑體" panose="020B0604030504040204" pitchFamily="34" charset="-120"/>
              </a:rPr>
              <a:t>陈宇铿</a:t>
            </a:r>
            <a:r>
              <a:rPr lang="zh-TW" altLang="en-US" sz="2000" dirty="0" smtClean="0">
                <a:latin typeface="微軟正黑體" panose="020B0604030504040204" pitchFamily="34" charset="-120"/>
                <a:ea typeface="微軟正黑體" panose="020B0604030504040204" pitchFamily="34" charset="-120"/>
              </a:rPr>
              <a:t>两</a:t>
            </a:r>
            <a:r>
              <a:rPr lang="zh-TW" altLang="en-US" sz="2000" dirty="0">
                <a:latin typeface="微軟正黑體" panose="020B0604030504040204" pitchFamily="34" charset="-120"/>
                <a:ea typeface="微軟正黑體" panose="020B0604030504040204" pitchFamily="34" charset="-120"/>
              </a:rPr>
              <a:t>人狼狈为奸，两人手上沾满迫害善良法轮功学员的血债。</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p:txBody>
      </p:sp>
      <p:sp>
        <p:nvSpPr>
          <p:cNvPr id="4" name="矩形 3"/>
          <p:cNvSpPr/>
          <p:nvPr/>
        </p:nvSpPr>
        <p:spPr>
          <a:xfrm>
            <a:off x="0" y="0"/>
            <a:ext cx="9130598" cy="7647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2600" b="1" dirty="0" smtClean="0">
                <a:solidFill>
                  <a:schemeClr val="bg1"/>
                </a:solidFill>
                <a:latin typeface="微軟正黑體" panose="020B0604030504040204" pitchFamily="34" charset="-120"/>
                <a:ea typeface="微軟正黑體" panose="020B0604030504040204" pitchFamily="34" charset="-120"/>
              </a:rPr>
              <a:t>6-5. </a:t>
            </a:r>
            <a:r>
              <a:rPr lang="zh-TW" altLang="en-US" sz="2600" b="1" dirty="0" smtClean="0">
                <a:solidFill>
                  <a:schemeClr val="bg1"/>
                </a:solidFill>
                <a:latin typeface="微軟正黑體" panose="020B0604030504040204" pitchFamily="34" charset="-120"/>
                <a:ea typeface="微軟正黑體" panose="020B0604030504040204" pitchFamily="34" charset="-120"/>
              </a:rPr>
              <a:t>广东省</a:t>
            </a:r>
            <a:r>
              <a:rPr lang="zh-TW" altLang="en-US" sz="2600" b="1" dirty="0" smtClean="0">
                <a:solidFill>
                  <a:srgbClr val="FFFF00"/>
                </a:solidFill>
                <a:latin typeface="微軟正黑體" panose="020B0604030504040204" pitchFamily="34" charset="-120"/>
                <a:ea typeface="微軟正黑體" panose="020B0604030504040204" pitchFamily="34" charset="-120"/>
              </a:rPr>
              <a:t>恶报</a:t>
            </a:r>
            <a:r>
              <a:rPr lang="zh-TW" altLang="en-US" sz="3200" b="1" dirty="0" smtClean="0">
                <a:solidFill>
                  <a:srgbClr val="FF0000"/>
                </a:solidFill>
                <a:latin typeface="微軟正黑體" panose="020B0604030504040204" pitchFamily="34" charset="-120"/>
                <a:ea typeface="微軟正黑體" panose="020B0604030504040204" pitchFamily="34" charset="-120"/>
              </a:rPr>
              <a:t>被查处者</a:t>
            </a:r>
            <a:endParaRPr lang="en-US" altLang="zh-TW" sz="3200" b="1" dirty="0">
              <a:solidFill>
                <a:srgbClr val="FF0000"/>
              </a:solidFill>
              <a:latin typeface="微軟正黑體" panose="020B0604030504040204" pitchFamily="34" charset="-120"/>
              <a:ea typeface="微軟正黑體" panose="020B0604030504040204" pitchFamily="34" charset="-120"/>
            </a:endParaRPr>
          </a:p>
        </p:txBody>
      </p:sp>
      <p:sp>
        <p:nvSpPr>
          <p:cNvPr id="5" name="矩形 4"/>
          <p:cNvSpPr/>
          <p:nvPr/>
        </p:nvSpPr>
        <p:spPr>
          <a:xfrm>
            <a:off x="7687739" y="101166"/>
            <a:ext cx="1361823" cy="5623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7665990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p:cNvSpPr/>
          <p:nvPr/>
        </p:nvSpPr>
        <p:spPr>
          <a:xfrm>
            <a:off x="0" y="0"/>
            <a:ext cx="9130602" cy="639707"/>
          </a:xfrm>
          <a:prstGeom prst="rect">
            <a:avLst/>
          </a:prstGeom>
          <a:solidFill>
            <a:srgbClr val="7030A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文字方塊 1"/>
          <p:cNvSpPr txBox="1"/>
          <p:nvPr/>
        </p:nvSpPr>
        <p:spPr>
          <a:xfrm>
            <a:off x="120920" y="58493"/>
            <a:ext cx="3008151" cy="584275"/>
          </a:xfrm>
          <a:prstGeom prst="rect">
            <a:avLst/>
          </a:prstGeom>
          <a:noFill/>
        </p:spPr>
        <p:txBody>
          <a:bodyPr wrap="none" lIns="90942" tIns="45472" rIns="90942" bIns="45472" rtlCol="0">
            <a:spAutoFit/>
          </a:bodyPr>
          <a:lstStyle/>
          <a:p>
            <a:pPr fontAlgn="base"/>
            <a:r>
              <a:rPr lang="en-US" altLang="zh-TW" sz="3200" b="1" dirty="0">
                <a:solidFill>
                  <a:schemeClr val="bg1"/>
                </a:solidFill>
                <a:latin typeface="微軟正黑體" panose="020B0604030504040204" pitchFamily="34" charset="-120"/>
                <a:ea typeface="微軟正黑體" panose="020B0604030504040204" pitchFamily="34" charset="-120"/>
              </a:rPr>
              <a:t>7-1.</a:t>
            </a:r>
            <a:r>
              <a:rPr lang="zh-TW" altLang="en-US" sz="3200" b="1" dirty="0">
                <a:solidFill>
                  <a:schemeClr val="bg1"/>
                </a:solidFill>
                <a:latin typeface="微軟正黑體" panose="020B0604030504040204" pitchFamily="34" charset="-120"/>
                <a:ea typeface="微軟正黑體" panose="020B0604030504040204" pitchFamily="34" charset="-120"/>
              </a:rPr>
              <a:t>切入点参考</a:t>
            </a:r>
          </a:p>
        </p:txBody>
      </p:sp>
      <p:sp>
        <p:nvSpPr>
          <p:cNvPr id="5" name="矩形 4"/>
          <p:cNvSpPr/>
          <p:nvPr/>
        </p:nvSpPr>
        <p:spPr>
          <a:xfrm>
            <a:off x="184018" y="700804"/>
            <a:ext cx="8909270" cy="646331"/>
          </a:xfrm>
          <a:prstGeom prst="rect">
            <a:avLst/>
          </a:prstGeom>
        </p:spPr>
        <p:txBody>
          <a:bodyPr wrap="square">
            <a:spAutoFit/>
          </a:bodyPr>
          <a:lstStyle/>
          <a:p>
            <a:r>
              <a:rPr lang="zh-CN" altLang="en-US" b="1" dirty="0">
                <a:solidFill>
                  <a:srgbClr val="7030A0"/>
                </a:solidFill>
                <a:latin typeface="微軟正黑體" panose="020B0604030504040204" pitchFamily="34" charset="-120"/>
                <a:ea typeface="微軟正黑體" panose="020B0604030504040204" pitchFamily="34" charset="-120"/>
              </a:rPr>
              <a:t>传统新年是中国人最重视的节庆，我们在打电话的时候，用喜悦、祥和的语气，</a:t>
            </a:r>
          </a:p>
          <a:p>
            <a:r>
              <a:rPr lang="zh-CN" altLang="en-US" b="1" dirty="0">
                <a:solidFill>
                  <a:srgbClr val="7030A0"/>
                </a:solidFill>
                <a:latin typeface="微軟正黑體" panose="020B0604030504040204" pitchFamily="34" charset="-120"/>
                <a:ea typeface="微軟正黑體" panose="020B0604030504040204" pitchFamily="34" charset="-120"/>
              </a:rPr>
              <a:t>给可贵的众生拜年，为他们好，为他们带来吉祥、祝福的角度讲真相。</a:t>
            </a:r>
          </a:p>
        </p:txBody>
      </p:sp>
      <p:sp>
        <p:nvSpPr>
          <p:cNvPr id="3" name="矩形 2"/>
          <p:cNvSpPr/>
          <p:nvPr/>
        </p:nvSpPr>
        <p:spPr>
          <a:xfrm>
            <a:off x="120920" y="1484784"/>
            <a:ext cx="8712968" cy="5078313"/>
          </a:xfrm>
          <a:prstGeom prst="rect">
            <a:avLst/>
          </a:prstGeom>
        </p:spPr>
        <p:txBody>
          <a:bodyPr wrap="square">
            <a:spAutoFit/>
          </a:bodyPr>
          <a:lstStyle/>
          <a:p>
            <a:r>
              <a:rPr lang="zh-TW" altLang="zh-TW" b="1" dirty="0" smtClean="0">
                <a:latin typeface="微軟正黑體" panose="020B0604030504040204" pitchFamily="34" charset="-120"/>
                <a:ea typeface="微軟正黑體" panose="020B0604030504040204" pitchFamily="34" charset="-120"/>
              </a:rPr>
              <a:t>切入点参考</a:t>
            </a:r>
            <a:r>
              <a:rPr lang="en-US" altLang="zh-TW" b="1" dirty="0" smtClean="0">
                <a:latin typeface="微軟正黑體" panose="020B0604030504040204" pitchFamily="34" charset="-120"/>
                <a:ea typeface="微軟正黑體" panose="020B0604030504040204" pitchFamily="34" charset="-120"/>
              </a:rPr>
              <a:t>1</a:t>
            </a:r>
            <a:r>
              <a:rPr lang="zh-TW" altLang="zh-TW" b="1" dirty="0" smtClean="0">
                <a:latin typeface="微軟正黑體" panose="020B0604030504040204" pitchFamily="34" charset="-120"/>
                <a:ea typeface="微軟正黑體" panose="020B0604030504040204" pitchFamily="34" charset="-120"/>
              </a:rPr>
              <a:t>：</a:t>
            </a:r>
            <a:r>
              <a:rPr lang="zh-TW" altLang="zh-TW" b="1" dirty="0" smtClean="0">
                <a:solidFill>
                  <a:srgbClr val="FF0000"/>
                </a:solidFill>
                <a:latin typeface="微軟正黑體" panose="020B0604030504040204" pitchFamily="34" charset="-120"/>
                <a:ea typeface="微軟正黑體" panose="020B0604030504040204" pitchFamily="34" charset="-120"/>
              </a:rPr>
              <a:t>推荐观看新唐人播放的全球华人新年晚会节目</a:t>
            </a:r>
            <a:r>
              <a:rPr lang="zh-TW" altLang="zh-TW" b="1" dirty="0" smtClean="0">
                <a:latin typeface="微軟正黑體" panose="020B0604030504040204" pitchFamily="34" charset="-120"/>
                <a:ea typeface="微軟正黑體" panose="020B0604030504040204" pitchFamily="34" charset="-120"/>
              </a:rPr>
              <a:t>，鼓励众生翻墙看真相</a:t>
            </a:r>
            <a:r>
              <a:rPr lang="zh-TW" altLang="en-US" b="1" dirty="0" smtClean="0">
                <a:latin typeface="微軟正黑體" panose="020B0604030504040204" pitchFamily="34" charset="-120"/>
                <a:ea typeface="微軟正黑體" panose="020B0604030504040204" pitchFamily="34" charset="-120"/>
              </a:rPr>
              <a:t>，</a:t>
            </a:r>
            <a:r>
              <a:rPr lang="en-US" altLang="zh-TW" b="1" dirty="0" smtClean="0">
                <a:latin typeface="微軟正黑體" panose="020B0604030504040204" pitchFamily="34" charset="-120"/>
                <a:ea typeface="微軟正黑體" panose="020B0604030504040204" pitchFamily="34" charset="-120"/>
              </a:rPr>
              <a:t>(</a:t>
            </a:r>
            <a:r>
              <a:rPr lang="zh-TW" altLang="zh-TW" b="1" dirty="0" smtClean="0">
                <a:latin typeface="微軟正黑體" panose="020B0604030504040204" pitchFamily="34" charset="-120"/>
                <a:ea typeface="微軟正黑體" panose="020B0604030504040204" pitchFamily="34" charset="-120"/>
              </a:rPr>
              <a:t>播放时间</a:t>
            </a:r>
            <a:r>
              <a:rPr lang="zh-TW" altLang="en-US" b="1" dirty="0" smtClean="0">
                <a:latin typeface="微軟正黑體" panose="020B0604030504040204" pitchFamily="34" charset="-120"/>
                <a:ea typeface="微軟正黑體" panose="020B0604030504040204" pitchFamily="34" charset="-120"/>
              </a:rPr>
              <a:t>是在</a:t>
            </a:r>
            <a:r>
              <a:rPr lang="zh-TW" altLang="zh-TW" b="1" dirty="0" smtClean="0">
                <a:latin typeface="微軟正黑體" panose="020B0604030504040204" pitchFamily="34" charset="-120"/>
                <a:ea typeface="微軟正黑體" panose="020B0604030504040204" pitchFamily="34" charset="-120"/>
              </a:rPr>
              <a:t>除夕和初一， </a:t>
            </a:r>
            <a:r>
              <a:rPr lang="zh-TW" altLang="zh-TW" b="1" dirty="0" smtClean="0">
                <a:solidFill>
                  <a:srgbClr val="FF0000"/>
                </a:solidFill>
                <a:latin typeface="微軟正黑體" panose="020B0604030504040204" pitchFamily="34" charset="-120"/>
                <a:ea typeface="微軟正黑體" panose="020B0604030504040204" pitchFamily="34" charset="-120"/>
              </a:rPr>
              <a:t>切入只适用于大连三十、初一）</a:t>
            </a:r>
            <a:endParaRPr lang="zh-TW" altLang="zh-TW" dirty="0">
              <a:solidFill>
                <a:srgbClr val="FF0000"/>
              </a:solidFill>
              <a:latin typeface="微軟正黑體" panose="020B0604030504040204" pitchFamily="34" charset="-120"/>
              <a:ea typeface="微軟正黑體" panose="020B0604030504040204" pitchFamily="34" charset="-120"/>
            </a:endParaRPr>
          </a:p>
          <a:p>
            <a:r>
              <a:rPr lang="zh-TW" altLang="zh-TW" b="1" dirty="0">
                <a:latin typeface="微軟正黑體" panose="020B0604030504040204" pitchFamily="34" charset="-120"/>
                <a:ea typeface="微軟正黑體" panose="020B0604030504040204" pitchFamily="34" charset="-120"/>
              </a:rPr>
              <a:t>切入</a:t>
            </a:r>
            <a:r>
              <a:rPr lang="zh-TW" altLang="zh-TW" b="1" dirty="0" smtClean="0">
                <a:latin typeface="微軟正黑體" panose="020B0604030504040204" pitchFamily="34" charset="-120"/>
                <a:ea typeface="微軟正黑體" panose="020B0604030504040204" pitchFamily="34" charset="-120"/>
              </a:rPr>
              <a:t>：</a:t>
            </a:r>
            <a:r>
              <a:rPr lang="zh-TW" altLang="zh-TW" dirty="0" smtClean="0">
                <a:latin typeface="微軟正黑體" panose="020B0604030504040204" pitchFamily="34" charset="-120"/>
                <a:ea typeface="微軟正黑體" panose="020B0604030504040204" pitchFamily="34" charset="-120"/>
              </a:rPr>
              <a:t>张主任，新年好，我是来自</a:t>
            </a:r>
            <a:r>
              <a:rPr lang="en-US" altLang="zh-TW" dirty="0" smtClean="0">
                <a:latin typeface="微軟正黑體" panose="020B0604030504040204" pitchFamily="34" charset="-120"/>
                <a:ea typeface="微軟正黑體" panose="020B0604030504040204" pitchFamily="34" charset="-120"/>
              </a:rPr>
              <a:t>XXX</a:t>
            </a:r>
            <a:r>
              <a:rPr lang="zh-TW" altLang="zh-TW" dirty="0" smtClean="0">
                <a:latin typeface="微軟正黑體" panose="020B0604030504040204" pitchFamily="34" charset="-120"/>
                <a:ea typeface="微軟正黑體" panose="020B0604030504040204" pitchFamily="34" charset="-120"/>
              </a:rPr>
              <a:t>的华侨。打电话是想推荐大陆的朋友观看由新唐人电视台播放的</a:t>
            </a:r>
            <a:r>
              <a:rPr lang="en-US" altLang="zh-TW" dirty="0" smtClean="0">
                <a:latin typeface="微軟正黑體" panose="020B0604030504040204" pitchFamily="34" charset="-120"/>
                <a:ea typeface="微軟正黑體" panose="020B0604030504040204" pitchFamily="34" charset="-120"/>
              </a:rPr>
              <a:t>2018</a:t>
            </a:r>
            <a:r>
              <a:rPr lang="zh-TW" altLang="zh-TW" dirty="0" smtClean="0">
                <a:latin typeface="微軟正黑體" panose="020B0604030504040204" pitchFamily="34" charset="-120"/>
                <a:ea typeface="微軟正黑體" panose="020B0604030504040204" pitchFamily="34" charset="-120"/>
              </a:rPr>
              <a:t>年全球华人新年晚会</a:t>
            </a:r>
            <a:r>
              <a:rPr lang="en-US" altLang="zh-TW" dirty="0" smtClean="0">
                <a:latin typeface="微軟正黑體" panose="020B0604030504040204" pitchFamily="34" charset="-120"/>
                <a:ea typeface="微軟正黑體" panose="020B0604030504040204" pitchFamily="34" charset="-120"/>
              </a:rPr>
              <a:t>-</a:t>
            </a:r>
            <a:r>
              <a:rPr lang="zh-TW" altLang="zh-TW" dirty="0" smtClean="0">
                <a:latin typeface="微軟正黑體" panose="020B0604030504040204" pitchFamily="34" charset="-120"/>
                <a:ea typeface="微軟正黑體" panose="020B0604030504040204" pitchFamily="34" charset="-120"/>
              </a:rPr>
              <a:t>简称“神韵晚会”。神韵晚会是世界第一秀， 展现中华五千年的神传文化，在世界巡回演出期间，常常爆满，一票难求（价值数百美元）。只有在大年三十</a:t>
            </a:r>
            <a:r>
              <a:rPr lang="en-US" altLang="zh-TW" dirty="0" smtClean="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除夕</a:t>
            </a:r>
            <a:r>
              <a:rPr lang="en-US" altLang="zh-TW" dirty="0" smtClean="0">
                <a:latin typeface="微軟正黑體" panose="020B0604030504040204" pitchFamily="34" charset="-120"/>
                <a:ea typeface="微軟正黑體" panose="020B0604030504040204" pitchFamily="34" charset="-120"/>
              </a:rPr>
              <a:t>)</a:t>
            </a:r>
            <a:r>
              <a:rPr lang="zh-TW" altLang="zh-TW" dirty="0" smtClean="0">
                <a:latin typeface="微軟正黑體" panose="020B0604030504040204" pitchFamily="34" charset="-120"/>
                <a:ea typeface="微軟正黑體" panose="020B0604030504040204" pitchFamily="34" charset="-120"/>
              </a:rPr>
              <a:t>和初一两天由新唐人电视台的独家播出。请通过翻墙软件自由门或无界浏览观看，除此之外，还可通过卫星天线接收、爱博电视、新唐人安卓版、无界一点通等方式观看。 我等会给你发一个短信， 或者请你加这个微信号</a:t>
            </a:r>
            <a:r>
              <a:rPr lang="en-US" altLang="zh-TW" dirty="0" smtClean="0">
                <a:latin typeface="微軟正黑體" panose="020B0604030504040204" pitchFamily="34" charset="-120"/>
                <a:ea typeface="微軟正黑體" panose="020B0604030504040204" pitchFamily="34" charset="-120"/>
              </a:rPr>
              <a:t>: </a:t>
            </a:r>
            <a:r>
              <a:rPr lang="en-US" altLang="zh-TW" dirty="0">
                <a:latin typeface="微軟正黑體" panose="020B0604030504040204" pitchFamily="34" charset="-120"/>
                <a:ea typeface="微軟正黑體" panose="020B0604030504040204" pitchFamily="34" charset="-120"/>
              </a:rPr>
              <a:t>bkkk555a</a:t>
            </a:r>
            <a:r>
              <a:rPr lang="zh-TW" altLang="zh-TW" dirty="0">
                <a:latin typeface="微軟正黑體" panose="020B0604030504040204" pitchFamily="34" charset="-120"/>
                <a:ea typeface="微軟正黑體" panose="020B0604030504040204" pitchFamily="34" charset="-120"/>
              </a:rPr>
              <a:t>燕林</a:t>
            </a:r>
            <a:r>
              <a:rPr lang="zh-TW" altLang="zh-TW" b="1" dirty="0">
                <a:latin typeface="微軟正黑體" panose="020B0604030504040204" pitchFamily="34" charset="-120"/>
                <a:ea typeface="微軟正黑體" panose="020B0604030504040204" pitchFamily="34" charset="-120"/>
              </a:rPr>
              <a:t>。 </a:t>
            </a:r>
            <a:r>
              <a:rPr lang="zh-TW" altLang="zh-TW" dirty="0" smtClean="0">
                <a:latin typeface="微軟正黑體" panose="020B0604030504040204" pitchFamily="34" charset="-120"/>
                <a:ea typeface="微軟正黑體" panose="020B0604030504040204" pitchFamily="34" charset="-120"/>
              </a:rPr>
              <a:t>给他发个笑脸，您就能得到一个免费安全的翻墙软件。</a:t>
            </a:r>
            <a:r>
              <a:rPr lang="en-US" altLang="zh-TW" dirty="0" smtClean="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endParaRPr lang="zh-TW" altLang="zh-TW" dirty="0">
              <a:latin typeface="微軟正黑體" panose="020B0604030504040204" pitchFamily="34" charset="-120"/>
              <a:ea typeface="微軟正黑體" panose="020B0604030504040204" pitchFamily="34" charset="-120"/>
            </a:endParaRPr>
          </a:p>
          <a:p>
            <a:r>
              <a:rPr lang="zh-TW" altLang="zh-TW" b="1" u="sng" dirty="0" smtClean="0">
                <a:latin typeface="微軟正黑體" panose="020B0604030504040204" pitchFamily="34" charset="-120"/>
                <a:ea typeface="微軟正黑體" panose="020B0604030504040204" pitchFamily="34" charset="-120"/>
              </a:rPr>
              <a:t>神韵晚会在新唐人电视台「大陆频道」播出时间</a:t>
            </a:r>
            <a:r>
              <a:rPr lang="en-US" altLang="zh-TW" b="1" u="sng" dirty="0">
                <a:latin typeface="微軟正黑體" panose="020B0604030504040204" pitchFamily="34" charset="-120"/>
                <a:ea typeface="微軟正黑體" panose="020B0604030504040204" pitchFamily="34" charset="-120"/>
              </a:rPr>
              <a:t/>
            </a:r>
            <a:br>
              <a:rPr lang="en-US" altLang="zh-TW" b="1" u="sng"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2</a:t>
            </a:r>
            <a:r>
              <a:rPr lang="zh-TW" altLang="zh-TW" dirty="0">
                <a:latin typeface="微軟正黑體" panose="020B0604030504040204" pitchFamily="34" charset="-120"/>
                <a:ea typeface="微軟正黑體" panose="020B0604030504040204" pitchFamily="34" charset="-120"/>
              </a:rPr>
              <a:t>月</a:t>
            </a:r>
            <a:r>
              <a:rPr lang="en-US" altLang="zh-TW" dirty="0" smtClean="0">
                <a:latin typeface="微軟正黑體" panose="020B0604030504040204" pitchFamily="34" charset="-120"/>
                <a:ea typeface="微軟正黑體" panose="020B0604030504040204" pitchFamily="34" charset="-120"/>
              </a:rPr>
              <a:t>15</a:t>
            </a:r>
            <a:r>
              <a:rPr lang="zh-TW" altLang="zh-TW" dirty="0" smtClean="0">
                <a:latin typeface="微軟正黑體" panose="020B0604030504040204" pitchFamily="34" charset="-120"/>
                <a:ea typeface="微軟正黑體" panose="020B0604030504040204" pitchFamily="34" charset="-120"/>
              </a:rPr>
              <a:t>日 周四</a:t>
            </a:r>
            <a:r>
              <a:rPr lang="en-US" altLang="zh-TW" dirty="0" smtClean="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大年三十</a:t>
            </a:r>
            <a:r>
              <a:rPr lang="en-US" altLang="zh-TW" dirty="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除夕</a:t>
            </a:r>
            <a:r>
              <a:rPr lang="en-US" altLang="zh-TW" dirty="0">
                <a:latin typeface="微軟正黑體" panose="020B0604030504040204" pitchFamily="34" charset="-120"/>
                <a:ea typeface="微軟正黑體" panose="020B0604030504040204" pitchFamily="34" charset="-120"/>
              </a:rPr>
              <a:t>) 20:00</a:t>
            </a:r>
            <a:r>
              <a:rPr lang="zh-TW" altLang="en-US" dirty="0">
                <a:latin typeface="微軟正黑體" panose="020B0604030504040204" pitchFamily="34" charset="-120"/>
                <a:ea typeface="微軟正黑體" panose="020B0604030504040204" pitchFamily="34" charset="-120"/>
              </a:rPr>
              <a:t>      </a:t>
            </a:r>
            <a:r>
              <a:rPr lang="en-US" altLang="zh-TW" dirty="0">
                <a:latin typeface="微軟正黑體" panose="020B0604030504040204" pitchFamily="34" charset="-120"/>
                <a:ea typeface="微軟正黑體" panose="020B0604030504040204" pitchFamily="34" charset="-120"/>
              </a:rPr>
              <a:t>2</a:t>
            </a:r>
            <a:r>
              <a:rPr lang="zh-TW" altLang="zh-TW" dirty="0">
                <a:latin typeface="微軟正黑體" panose="020B0604030504040204" pitchFamily="34" charset="-120"/>
                <a:ea typeface="微軟正黑體" panose="020B0604030504040204" pitchFamily="34" charset="-120"/>
              </a:rPr>
              <a:t>月</a:t>
            </a:r>
            <a:r>
              <a:rPr lang="en-US" altLang="zh-TW" dirty="0" smtClean="0">
                <a:latin typeface="微軟正黑體" panose="020B0604030504040204" pitchFamily="34" charset="-120"/>
                <a:ea typeface="微軟正黑體" panose="020B0604030504040204" pitchFamily="34" charset="-120"/>
              </a:rPr>
              <a:t>15</a:t>
            </a:r>
            <a:r>
              <a:rPr lang="zh-TW" altLang="zh-TW" dirty="0" smtClean="0">
                <a:latin typeface="微軟正黑體" panose="020B0604030504040204" pitchFamily="34" charset="-120"/>
                <a:ea typeface="微軟正黑體" panose="020B0604030504040204" pitchFamily="34" charset="-120"/>
              </a:rPr>
              <a:t>日 周四</a:t>
            </a:r>
            <a:r>
              <a:rPr lang="en-US" altLang="zh-TW" dirty="0" smtClean="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大年三十</a:t>
            </a:r>
            <a:r>
              <a:rPr lang="en-US" altLang="zh-TW" dirty="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除夕</a:t>
            </a:r>
            <a:r>
              <a:rPr lang="en-US" altLang="zh-TW" dirty="0">
                <a:latin typeface="微軟正黑體" panose="020B0604030504040204" pitchFamily="34" charset="-120"/>
                <a:ea typeface="微軟正黑體" panose="020B0604030504040204" pitchFamily="34" charset="-120"/>
              </a:rPr>
              <a:t>) 23:00</a:t>
            </a:r>
            <a:br>
              <a:rPr lang="en-US" altLang="zh-TW"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2</a:t>
            </a:r>
            <a:r>
              <a:rPr lang="zh-TW" altLang="zh-TW" dirty="0">
                <a:latin typeface="微軟正黑體" panose="020B0604030504040204" pitchFamily="34" charset="-120"/>
                <a:ea typeface="微軟正黑體" panose="020B0604030504040204" pitchFamily="34" charset="-120"/>
              </a:rPr>
              <a:t>月</a:t>
            </a:r>
            <a:r>
              <a:rPr lang="en-US" altLang="zh-TW" dirty="0" smtClean="0">
                <a:latin typeface="微軟正黑體" panose="020B0604030504040204" pitchFamily="34" charset="-120"/>
                <a:ea typeface="微軟正黑體" panose="020B0604030504040204" pitchFamily="34" charset="-120"/>
              </a:rPr>
              <a:t>16</a:t>
            </a:r>
            <a:r>
              <a:rPr lang="zh-TW" altLang="zh-TW" dirty="0" smtClean="0">
                <a:latin typeface="微軟正黑體" panose="020B0604030504040204" pitchFamily="34" charset="-120"/>
                <a:ea typeface="微軟正黑體" panose="020B0604030504040204" pitchFamily="34" charset="-120"/>
              </a:rPr>
              <a:t>日 周五</a:t>
            </a:r>
            <a:r>
              <a:rPr lang="en-US" altLang="zh-TW" dirty="0" smtClean="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初一</a:t>
            </a:r>
            <a:r>
              <a:rPr lang="en-US" altLang="zh-TW" dirty="0">
                <a:latin typeface="微軟正黑體" panose="020B0604030504040204" pitchFamily="34" charset="-120"/>
                <a:ea typeface="微軟正黑體" panose="020B0604030504040204" pitchFamily="34" charset="-120"/>
              </a:rPr>
              <a:t>) 08:30</a:t>
            </a:r>
            <a:r>
              <a:rPr lang="zh-TW" altLang="en-US" dirty="0">
                <a:latin typeface="微軟正黑體" panose="020B0604030504040204" pitchFamily="34" charset="-120"/>
                <a:ea typeface="微軟正黑體" panose="020B0604030504040204" pitchFamily="34" charset="-120"/>
              </a:rPr>
              <a:t>                        </a:t>
            </a:r>
            <a:r>
              <a:rPr lang="en-US" altLang="zh-TW" dirty="0">
                <a:latin typeface="微軟正黑體" panose="020B0604030504040204" pitchFamily="34" charset="-120"/>
                <a:ea typeface="微軟正黑體" panose="020B0604030504040204" pitchFamily="34" charset="-120"/>
              </a:rPr>
              <a:t>2</a:t>
            </a:r>
            <a:r>
              <a:rPr lang="zh-TW" altLang="zh-TW" dirty="0">
                <a:latin typeface="微軟正黑體" panose="020B0604030504040204" pitchFamily="34" charset="-120"/>
                <a:ea typeface="微軟正黑體" panose="020B0604030504040204" pitchFamily="34" charset="-120"/>
              </a:rPr>
              <a:t>月</a:t>
            </a:r>
            <a:r>
              <a:rPr lang="en-US" altLang="zh-TW" dirty="0" smtClean="0">
                <a:latin typeface="微軟正黑體" panose="020B0604030504040204" pitchFamily="34" charset="-120"/>
                <a:ea typeface="微軟正黑體" panose="020B0604030504040204" pitchFamily="34" charset="-120"/>
              </a:rPr>
              <a:t>16</a:t>
            </a:r>
            <a:r>
              <a:rPr lang="zh-TW" altLang="zh-TW" dirty="0" smtClean="0">
                <a:latin typeface="微軟正黑體" panose="020B0604030504040204" pitchFamily="34" charset="-120"/>
                <a:ea typeface="微軟正黑體" panose="020B0604030504040204" pitchFamily="34" charset="-120"/>
              </a:rPr>
              <a:t>日 周五</a:t>
            </a:r>
            <a:r>
              <a:rPr lang="en-US" altLang="zh-TW" dirty="0" smtClean="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初一</a:t>
            </a:r>
            <a:r>
              <a:rPr lang="en-US" altLang="zh-TW" dirty="0">
                <a:latin typeface="微軟正黑體" panose="020B0604030504040204" pitchFamily="34" charset="-120"/>
                <a:ea typeface="微軟正黑體" panose="020B0604030504040204" pitchFamily="34" charset="-120"/>
              </a:rPr>
              <a:t>) 14:00</a:t>
            </a:r>
            <a:endParaRPr lang="zh-TW" altLang="zh-TW" dirty="0">
              <a:latin typeface="微軟正黑體" panose="020B0604030504040204" pitchFamily="34" charset="-120"/>
              <a:ea typeface="微軟正黑體" panose="020B0604030504040204" pitchFamily="34" charset="-120"/>
            </a:endParaRPr>
          </a:p>
          <a:p>
            <a:r>
              <a:rPr lang="en-US" altLang="zh-TW" b="1" u="sng" dirty="0">
                <a:latin typeface="微軟正黑體" panose="020B0604030504040204" pitchFamily="34" charset="-120"/>
                <a:ea typeface="微軟正黑體" panose="020B0604030504040204" pitchFamily="34" charset="-120"/>
                <a:hlinkClick r:id="rId2"/>
              </a:rPr>
              <a:t>http://www.ntdtv.com/xtr/gb/2018/02/11/a1363229.html</a:t>
            </a:r>
            <a:r>
              <a:rPr lang="en-US" altLang="zh-TW" b="1"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endParaRPr lang="en-US" altLang="zh-CN" dirty="0">
              <a:latin typeface="微軟正黑體" panose="020B0604030504040204" pitchFamily="34" charset="-120"/>
              <a:ea typeface="微軟正黑體" panose="020B0604030504040204" pitchFamily="34" charset="-120"/>
            </a:endParaRPr>
          </a:p>
          <a:p>
            <a:r>
              <a:rPr lang="zh-CN" altLang="zh-TW" b="1" dirty="0" smtClean="0">
                <a:solidFill>
                  <a:srgbClr val="0070C0"/>
                </a:solidFill>
                <a:latin typeface="微軟正黑體" panose="020B0604030504040204" pitchFamily="34" charset="-120"/>
                <a:ea typeface="微軟正黑體" panose="020B0604030504040204" pitchFamily="34" charset="-120"/>
              </a:rPr>
              <a:t>切换到讲真相：</a:t>
            </a:r>
            <a:r>
              <a:rPr lang="zh-CN" altLang="zh-TW" dirty="0" smtClean="0">
                <a:latin typeface="微軟正黑體" panose="020B0604030504040204" pitchFamily="34" charset="-120"/>
                <a:ea typeface="微軟正黑體" panose="020B0604030504040204" pitchFamily="34" charset="-120"/>
              </a:rPr>
              <a:t>张主任，您有没有听说过，现在从高层到民众都在议论对法轮功的迫害就要停止了，这种情况下如何保护好自己和家人很重要。因为国内信息封锁，好多新闻您可能不知道…</a:t>
            </a:r>
            <a:endParaRPr lang="zh-TW" altLang="zh-TW"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128433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0" y="0"/>
            <a:ext cx="9130602" cy="639707"/>
          </a:xfrm>
          <a:prstGeom prst="rect">
            <a:avLst/>
          </a:prstGeom>
          <a:solidFill>
            <a:srgbClr val="7030A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r>
              <a:rPr lang="en-US" altLang="zh-TW" dirty="0" smtClean="0"/>
              <a:t>7-2.</a:t>
            </a:r>
            <a:r>
              <a:rPr lang="zh-TW" altLang="en-US" dirty="0" smtClean="0"/>
              <a:t>切入點參考</a:t>
            </a:r>
            <a:endParaRPr lang="zh-TW" altLang="en-US" dirty="0"/>
          </a:p>
        </p:txBody>
      </p:sp>
      <p:sp>
        <p:nvSpPr>
          <p:cNvPr id="5" name="矩形 4"/>
          <p:cNvSpPr/>
          <p:nvPr/>
        </p:nvSpPr>
        <p:spPr>
          <a:xfrm>
            <a:off x="19873" y="836712"/>
            <a:ext cx="9124127" cy="5940088"/>
          </a:xfrm>
          <a:prstGeom prst="rect">
            <a:avLst/>
          </a:prstGeom>
        </p:spPr>
        <p:txBody>
          <a:bodyPr wrap="square">
            <a:spAutoFit/>
          </a:bodyPr>
          <a:lstStyle/>
          <a:p>
            <a:r>
              <a:rPr lang="zh-CN" altLang="en-US" sz="2000" b="1" dirty="0" smtClean="0">
                <a:solidFill>
                  <a:srgbClr val="0070C0"/>
                </a:solidFill>
                <a:latin typeface="微軟正黑體" panose="020B0604030504040204" pitchFamily="34" charset="-120"/>
                <a:ea typeface="微軟正黑體" panose="020B0604030504040204" pitchFamily="34" charset="-120"/>
              </a:rPr>
              <a:t>切入参考</a:t>
            </a:r>
            <a:r>
              <a:rPr lang="en-US" altLang="zh-CN" sz="2000" b="1" dirty="0" smtClean="0">
                <a:solidFill>
                  <a:srgbClr val="0070C0"/>
                </a:solidFill>
                <a:latin typeface="微軟正黑體" panose="020B0604030504040204" pitchFamily="34" charset="-120"/>
                <a:ea typeface="微軟正黑體" panose="020B0604030504040204" pitchFamily="34" charset="-120"/>
              </a:rPr>
              <a:t>2</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张主任，</a:t>
            </a:r>
            <a:r>
              <a:rPr lang="zh-CN" altLang="en-US" sz="2000" dirty="0">
                <a:solidFill>
                  <a:srgbClr val="FF0000"/>
                </a:solidFill>
                <a:latin typeface="微軟正黑體" panose="020B0604030504040204" pitchFamily="34" charset="-120"/>
                <a:ea typeface="微軟正黑體" panose="020B0604030504040204" pitchFamily="34" charset="-120"/>
              </a:rPr>
              <a:t>新年好</a:t>
            </a:r>
            <a:r>
              <a:rPr lang="zh-CN" altLang="en-US" sz="2000" dirty="0" smtClean="0">
                <a:solidFill>
                  <a:srgbClr val="FF0000"/>
                </a:solidFill>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现在从高层到民众都在议论对法轮功的迫害就要停止了，这种情况下如何保护好自己和家人很重要。因为国内信息封锁，好多新闻您可能不知道</a:t>
            </a:r>
            <a:r>
              <a:rPr lang="en-US" altLang="zh-CN"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endParaRPr lang="en-US" altLang="zh-CN" sz="2000" dirty="0" smtClean="0">
              <a:latin typeface="微軟正黑體" panose="020B0604030504040204" pitchFamily="34" charset="-120"/>
              <a:ea typeface="微軟正黑體" panose="020B0604030504040204" pitchFamily="34" charset="-120"/>
            </a:endParaRPr>
          </a:p>
          <a:p>
            <a:r>
              <a:rPr lang="zh-CN" altLang="zh-TW" sz="2000" b="1" dirty="0" smtClean="0">
                <a:latin typeface="微軟正黑體" panose="020B0604030504040204" pitchFamily="34" charset="-120"/>
                <a:ea typeface="微軟正黑體" panose="020B0604030504040204" pitchFamily="34" charset="-120"/>
              </a:rPr>
              <a:t>（根据情况讲）</a:t>
            </a:r>
            <a:endParaRPr lang="zh-TW" altLang="zh-TW" sz="2000"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2017</a:t>
            </a:r>
            <a:r>
              <a:rPr lang="zh-CN" altLang="zh-TW" sz="2000" dirty="0" smtClean="0">
                <a:latin typeface="微軟正黑體" panose="020B0604030504040204" pitchFamily="34" charset="-120"/>
                <a:ea typeface="微軟正黑體" panose="020B0604030504040204" pitchFamily="34" charset="-120"/>
              </a:rPr>
              <a:t>年，中国各地有</a:t>
            </a:r>
            <a:r>
              <a:rPr lang="en-US" altLang="zh-TW" sz="2000" dirty="0" smtClean="0">
                <a:latin typeface="微軟正黑體" panose="020B0604030504040204" pitchFamily="34" charset="-120"/>
                <a:ea typeface="微軟正黑體" panose="020B0604030504040204" pitchFamily="34" charset="-120"/>
              </a:rPr>
              <a:t>76</a:t>
            </a:r>
            <a:r>
              <a:rPr lang="zh-CN" altLang="zh-TW" sz="2000" dirty="0" smtClean="0">
                <a:latin typeface="微軟正黑體" panose="020B0604030504040204" pitchFamily="34" charset="-120"/>
                <a:ea typeface="微軟正黑體" panose="020B0604030504040204" pitchFamily="34" charset="-120"/>
              </a:rPr>
              <a:t>名法轮功学员被无罪释放。近期网络公开中国新闻出版总署第</a:t>
            </a:r>
            <a:r>
              <a:rPr lang="en-US" altLang="zh-TW" sz="2000" dirty="0" smtClean="0">
                <a:latin typeface="微軟正黑體" panose="020B0604030504040204" pitchFamily="34" charset="-120"/>
                <a:ea typeface="微軟正黑體" panose="020B0604030504040204" pitchFamily="34" charset="-120"/>
              </a:rPr>
              <a:t>50</a:t>
            </a:r>
            <a:r>
              <a:rPr lang="zh-CN" altLang="zh-TW" sz="2000" dirty="0" smtClean="0">
                <a:latin typeface="微軟正黑體" panose="020B0604030504040204" pitchFamily="34" charset="-120"/>
                <a:ea typeface="微軟正黑體" panose="020B0604030504040204" pitchFamily="34" charset="-120"/>
              </a:rPr>
              <a:t>号令，废除</a:t>
            </a:r>
            <a:r>
              <a:rPr lang="en-US" altLang="zh-TW" sz="2000" dirty="0" smtClean="0">
                <a:latin typeface="微軟正黑體" panose="020B0604030504040204" pitchFamily="34" charset="-120"/>
                <a:ea typeface="微軟正黑體" panose="020B0604030504040204" pitchFamily="34" charset="-120"/>
              </a:rPr>
              <a:t>99</a:t>
            </a:r>
            <a:r>
              <a:rPr lang="zh-CN" altLang="zh-TW" sz="2000" dirty="0" smtClean="0">
                <a:latin typeface="微軟正黑體" panose="020B0604030504040204" pitchFamily="34" charset="-120"/>
                <a:ea typeface="微軟正黑體" panose="020B0604030504040204" pitchFamily="34" charset="-120"/>
              </a:rPr>
              <a:t>年江泽民对法轮功书籍的出版禁令，承认法轮功书籍合法， 通告可以直接在国务院官方网站查询</a:t>
            </a:r>
            <a:r>
              <a:rPr lang="en-US" altLang="zh-TW" sz="2000" dirty="0" smtClean="0">
                <a:latin typeface="微軟正黑體" panose="020B0604030504040204" pitchFamily="34" charset="-120"/>
                <a:ea typeface="微軟正黑體" panose="020B0604030504040204" pitchFamily="34" charset="-120"/>
              </a:rPr>
              <a:t>, </a:t>
            </a:r>
            <a:r>
              <a:rPr lang="zh-CN" altLang="zh-TW" sz="2000" dirty="0" smtClean="0">
                <a:latin typeface="微軟正黑體" panose="020B0604030504040204" pitchFamily="34" charset="-120"/>
                <a:ea typeface="微軟正黑體" panose="020B0604030504040204" pitchFamily="34" charset="-120"/>
              </a:rPr>
              <a:t>说明从高层到地方，中共内部出现对迫害政策的抵制，反腐中落马的都是紧跟江泽民迫害法轮功的人，最典型的例子就是</a:t>
            </a:r>
            <a:r>
              <a:rPr lang="zh-CN" altLang="zh-TW" sz="2000" dirty="0" smtClean="0">
                <a:latin typeface="微軟正黑體" panose="020B0604030504040204" pitchFamily="34" charset="-120"/>
                <a:ea typeface="微軟正黑體" panose="020B0604030504040204" pitchFamily="34" charset="-120"/>
              </a:rPr>
              <a:t>江泽民下令</a:t>
            </a:r>
            <a:r>
              <a:rPr lang="zh-CN" altLang="zh-TW" sz="2000" dirty="0">
                <a:latin typeface="微軟正黑體" panose="020B0604030504040204" pitchFamily="34" charset="-120"/>
                <a:ea typeface="微軟正黑體" panose="020B0604030504040204" pitchFamily="34" charset="-120"/>
              </a:rPr>
              <a:t>成立的</a:t>
            </a:r>
            <a:r>
              <a:rPr lang="zh-CN" altLang="en-US" sz="2000" dirty="0">
                <a:latin typeface="微軟正黑體" panose="020B0604030504040204" pitchFamily="34" charset="-120"/>
                <a:ea typeface="微軟正黑體" panose="020B0604030504040204" pitchFamily="34" charset="-120"/>
              </a:rPr>
              <a:t>中央</a:t>
            </a:r>
            <a:r>
              <a:rPr lang="zh-CN" altLang="en-US" sz="2000" dirty="0">
                <a:latin typeface="微軟正黑體" panose="020B0604030504040204" pitchFamily="34" charset="-120"/>
                <a:ea typeface="微軟正黑體" panose="020B0604030504040204" pitchFamily="34" charset="-120"/>
              </a:rPr>
              <a:t>迫害法轮功的指挥系统‘</a:t>
            </a:r>
            <a:r>
              <a:rPr lang="en-US" altLang="zh-CN" sz="2000" dirty="0">
                <a:latin typeface="微軟正黑體" panose="020B0604030504040204" pitchFamily="34" charset="-120"/>
                <a:ea typeface="微軟正黑體" panose="020B0604030504040204" pitchFamily="34" charset="-120"/>
              </a:rPr>
              <a:t>610</a:t>
            </a:r>
            <a:r>
              <a:rPr lang="en-US" altLang="zh-CN" sz="2000" dirty="0" smtClean="0">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，其三个层级的一把手，周永康，李东生和张越全部落马</a:t>
            </a:r>
            <a:endParaRPr lang="zh-CN" altLang="en-US" sz="2000" dirty="0">
              <a:latin typeface="微軟正黑體" panose="020B0604030504040204" pitchFamily="34" charset="-120"/>
              <a:ea typeface="微軟正黑體" panose="020B0604030504040204" pitchFamily="34" charset="-120"/>
            </a:endParaRPr>
          </a:p>
          <a:p>
            <a:r>
              <a:rPr lang="zh-CN" altLang="zh-TW" sz="2000" dirty="0" smtClean="0">
                <a:latin typeface="微軟正黑體" panose="020B0604030504040204" pitchFamily="34" charset="-120"/>
                <a:ea typeface="微軟正黑體" panose="020B0604030504040204" pitchFamily="34" charset="-120"/>
              </a:rPr>
              <a:t>…</a:t>
            </a:r>
            <a:r>
              <a:rPr lang="zh-CN" altLang="zh-TW" sz="2000" b="1" dirty="0">
                <a:latin typeface="微軟正黑體" panose="020B0604030504040204" pitchFamily="34" charset="-120"/>
                <a:ea typeface="微軟正黑體" panose="020B0604030504040204" pitchFamily="34" charset="-120"/>
              </a:rPr>
              <a:t>大法真相</a:t>
            </a:r>
            <a:endParaRPr lang="zh-TW" altLang="zh-TW" sz="2000" dirty="0">
              <a:latin typeface="微軟正黑體" panose="020B0604030504040204" pitchFamily="34" charset="-120"/>
              <a:ea typeface="微軟正黑體" panose="020B0604030504040204" pitchFamily="34" charset="-120"/>
            </a:endParaRPr>
          </a:p>
          <a:p>
            <a:r>
              <a:rPr lang="zh-CN" altLang="zh-TW" sz="2000" dirty="0" smtClean="0">
                <a:latin typeface="微軟正黑體" panose="020B0604030504040204" pitchFamily="34" charset="-120"/>
                <a:ea typeface="微軟正黑體" panose="020B0604030504040204" pitchFamily="34" charset="-120"/>
              </a:rPr>
              <a:t>（结语）：“君子不立于危墙之下”，打这个电话就是希望你认清形势，不要参与迫害，退出中共的党团队组织，解除当初宣誓为它献身的毒誓，您就是保护了自己和家人。</a:t>
            </a:r>
            <a:endParaRPr lang="en-US" altLang="zh-CN" sz="2000" dirty="0" smtClean="0">
              <a:latin typeface="微軟正黑體" panose="020B0604030504040204" pitchFamily="34" charset="-120"/>
              <a:ea typeface="微軟正黑體" panose="020B0604030504040204" pitchFamily="34" charset="-120"/>
            </a:endParaRPr>
          </a:p>
          <a:p>
            <a:endParaRPr lang="en-US" altLang="zh-CN" sz="2000" dirty="0">
              <a:latin typeface="微軟正黑體" panose="020B0604030504040204" pitchFamily="34" charset="-120"/>
              <a:ea typeface="微軟正黑體" panose="020B0604030504040204" pitchFamily="34" charset="-120"/>
            </a:endParaRPr>
          </a:p>
          <a:p>
            <a:r>
              <a:rPr lang="zh-TW" altLang="en-US" sz="2000" b="1" dirty="0" smtClean="0">
                <a:solidFill>
                  <a:srgbClr val="0070C0"/>
                </a:solidFill>
                <a:latin typeface="微軟正黑體" panose="020B0604030504040204" pitchFamily="34" charset="-120"/>
                <a:ea typeface="微軟正黑體" panose="020B0604030504040204" pitchFamily="34" charset="-120"/>
              </a:rPr>
              <a:t>「</a:t>
            </a:r>
            <a:r>
              <a:rPr lang="en-US" altLang="zh-TW" sz="2000" b="1" dirty="0" smtClean="0">
                <a:solidFill>
                  <a:srgbClr val="0070C0"/>
                </a:solidFill>
                <a:latin typeface="微軟正黑體" panose="020B0604030504040204" pitchFamily="34" charset="-120"/>
                <a:ea typeface="微軟正黑體" panose="020B0604030504040204" pitchFamily="34" charset="-120"/>
              </a:rPr>
              <a:t>610</a:t>
            </a:r>
            <a:r>
              <a:rPr lang="zh-TW" altLang="en-US" sz="2000" b="1" dirty="0" smtClean="0">
                <a:solidFill>
                  <a:srgbClr val="0070C0"/>
                </a:solidFill>
                <a:latin typeface="微軟正黑體" panose="020B0604030504040204" pitchFamily="34" charset="-120"/>
                <a:ea typeface="微軟正黑體" panose="020B0604030504040204" pitchFamily="34" charset="-120"/>
              </a:rPr>
              <a:t>系统三个层级」说明：</a:t>
            </a:r>
            <a:r>
              <a:rPr lang="zh-TW" altLang="en-US" sz="2000" dirty="0" smtClean="0">
                <a:solidFill>
                  <a:srgbClr val="0070C0"/>
                </a:solidFill>
                <a:latin typeface="微軟正黑體" panose="020B0604030504040204" pitchFamily="34" charset="-120"/>
                <a:ea typeface="微軟正黑體" panose="020B0604030504040204" pitchFamily="34" charset="-120"/>
              </a:rPr>
              <a:t>第一层是「</a:t>
            </a:r>
            <a:r>
              <a:rPr lang="en-US" altLang="zh-TW" sz="2000" dirty="0" smtClean="0">
                <a:solidFill>
                  <a:srgbClr val="0070C0"/>
                </a:solidFill>
                <a:latin typeface="微軟正黑體" panose="020B0604030504040204" pitchFamily="34" charset="-120"/>
                <a:ea typeface="微軟正黑體" panose="020B0604030504040204" pitchFamily="34" charset="-120"/>
              </a:rPr>
              <a:t>610</a:t>
            </a:r>
            <a:r>
              <a:rPr lang="zh-TW" altLang="en-US" sz="2000" dirty="0" smtClean="0">
                <a:solidFill>
                  <a:srgbClr val="0070C0"/>
                </a:solidFill>
                <a:latin typeface="微軟正黑體" panose="020B0604030504040204" pitchFamily="34" charset="-120"/>
                <a:ea typeface="微軟正黑體" panose="020B0604030504040204" pitchFamily="34" charset="-120"/>
              </a:rPr>
              <a:t>小组」，第二层是「 </a:t>
            </a:r>
            <a:r>
              <a:rPr lang="en-US" altLang="zh-TW" sz="2000" dirty="0" smtClean="0">
                <a:solidFill>
                  <a:srgbClr val="0070C0"/>
                </a:solidFill>
                <a:latin typeface="微軟正黑體" panose="020B0604030504040204" pitchFamily="34" charset="-120"/>
                <a:ea typeface="微軟正黑體" panose="020B0604030504040204" pitchFamily="34" charset="-120"/>
              </a:rPr>
              <a:t>610</a:t>
            </a:r>
            <a:r>
              <a:rPr lang="zh-TW" altLang="en-US" sz="2000" dirty="0" smtClean="0">
                <a:solidFill>
                  <a:srgbClr val="0070C0"/>
                </a:solidFill>
                <a:latin typeface="微軟正黑體" panose="020B0604030504040204" pitchFamily="34" charset="-120"/>
                <a:ea typeface="微軟正黑體" panose="020B0604030504040204" pitchFamily="34" charset="-120"/>
              </a:rPr>
              <a:t>办公室」，</a:t>
            </a:r>
            <a:endParaRPr lang="en-US" altLang="zh-TW" sz="2000" dirty="0" smtClean="0">
              <a:solidFill>
                <a:srgbClr val="0070C0"/>
              </a:solidFill>
              <a:latin typeface="微軟正黑體" panose="020B0604030504040204" pitchFamily="34" charset="-120"/>
              <a:ea typeface="微軟正黑體" panose="020B0604030504040204" pitchFamily="34" charset="-120"/>
            </a:endParaRPr>
          </a:p>
          <a:p>
            <a:r>
              <a:rPr lang="zh-TW" altLang="en-US" sz="2000" dirty="0">
                <a:solidFill>
                  <a:srgbClr val="0070C0"/>
                </a:solidFill>
                <a:latin typeface="微軟正黑體" panose="020B0604030504040204" pitchFamily="34" charset="-120"/>
                <a:ea typeface="微軟正黑體" panose="020B0604030504040204" pitchFamily="34" charset="-120"/>
              </a:rPr>
              <a:t> </a:t>
            </a:r>
            <a:r>
              <a:rPr lang="zh-TW" altLang="en-US" sz="2000" dirty="0" smtClean="0">
                <a:solidFill>
                  <a:srgbClr val="0070C0"/>
                </a:solidFill>
                <a:latin typeface="微軟正黑體" panose="020B0604030504040204" pitchFamily="34" charset="-120"/>
                <a:ea typeface="微軟正黑體" panose="020B0604030504040204" pitchFamily="34" charset="-120"/>
              </a:rPr>
              <a:t>                                                  第三层是「公安部</a:t>
            </a:r>
            <a:r>
              <a:rPr lang="en-US" altLang="zh-TW" sz="2000" dirty="0" smtClean="0">
                <a:solidFill>
                  <a:srgbClr val="0070C0"/>
                </a:solidFill>
                <a:latin typeface="微軟正黑體" panose="020B0604030504040204" pitchFamily="34" charset="-120"/>
                <a:ea typeface="微軟正黑體" panose="020B0604030504040204" pitchFamily="34" charset="-120"/>
              </a:rPr>
              <a:t>610</a:t>
            </a:r>
            <a:r>
              <a:rPr lang="zh-TW" altLang="en-US" sz="2000" dirty="0" smtClean="0">
                <a:solidFill>
                  <a:srgbClr val="0070C0"/>
                </a:solidFill>
                <a:latin typeface="微軟正黑體" panose="020B0604030504040204" pitchFamily="34" charset="-120"/>
                <a:ea typeface="微軟正黑體" panose="020B0604030504040204" pitchFamily="34" charset="-120"/>
              </a:rPr>
              <a:t>办公室」</a:t>
            </a:r>
            <a:endParaRPr lang="zh-TW" altLang="en-US" sz="2000"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835608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0387"/>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dirty="0" smtClean="0">
                <a:solidFill>
                  <a:schemeClr val="bg1"/>
                </a:solidFill>
                <a:latin typeface="微軟正黑體" panose="020B0604030504040204" pitchFamily="34" charset="-120"/>
                <a:ea typeface="微軟正黑體" panose="020B0604030504040204" pitchFamily="34" charset="-120"/>
              </a:rPr>
              <a:t>2.</a:t>
            </a:r>
            <a:r>
              <a:rPr lang="zh-TW" altLang="en-US" sz="3600" b="1" dirty="0" smtClean="0">
                <a:solidFill>
                  <a:schemeClr val="bg1"/>
                </a:solidFill>
                <a:latin typeface="微軟正黑體" panose="020B0604030504040204" pitchFamily="34" charset="-120"/>
                <a:ea typeface="微軟正黑體" panose="020B0604030504040204" pitchFamily="34" charset="-120"/>
              </a:rPr>
              <a:t>广东省迫害情况</a:t>
            </a:r>
            <a:endParaRPr lang="zh-TW" altLang="en-US" sz="36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107504" y="1124849"/>
            <a:ext cx="3888432" cy="3108042"/>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smtClean="0">
                <a:solidFill>
                  <a:schemeClr val="bg1"/>
                </a:solidFill>
                <a:latin typeface="微軟正黑體" panose="020B0604030504040204" pitchFamily="34" charset="-120"/>
                <a:ea typeface="微軟正黑體" panose="020B0604030504040204" pitchFamily="34" charset="-120"/>
              </a:rPr>
              <a:t>2018</a:t>
            </a:r>
            <a:r>
              <a:rPr lang="zh-CN" altLang="zh-TW" sz="2000" dirty="0" smtClean="0">
                <a:solidFill>
                  <a:schemeClr val="bg1"/>
                </a:solidFill>
                <a:latin typeface="微軟正黑體" panose="020B0604030504040204" pitchFamily="34" charset="-120"/>
                <a:ea typeface="微軟正黑體" panose="020B0604030504040204" pitchFamily="34" charset="-120"/>
              </a:rPr>
              <a:t>年</a:t>
            </a:r>
            <a:r>
              <a:rPr lang="en-US" altLang="zh-CN" sz="2000" dirty="0" smtClean="0">
                <a:solidFill>
                  <a:schemeClr val="bg1"/>
                </a:solidFill>
                <a:latin typeface="微軟正黑體" panose="020B0604030504040204" pitchFamily="34" charset="-120"/>
                <a:ea typeface="微軟正黑體" panose="020B0604030504040204" pitchFamily="34" charset="-120"/>
              </a:rPr>
              <a:t>2</a:t>
            </a:r>
            <a:r>
              <a:rPr lang="zh-CN" altLang="zh-TW" sz="2000" dirty="0" smtClean="0">
                <a:solidFill>
                  <a:schemeClr val="bg1"/>
                </a:solidFill>
                <a:latin typeface="微軟正黑體" panose="020B0604030504040204" pitchFamily="34" charset="-120"/>
                <a:ea typeface="微軟正黑體" panose="020B0604030504040204" pitchFamily="34" charset="-120"/>
              </a:rPr>
              <a:t>月</a:t>
            </a:r>
            <a:r>
              <a:rPr lang="en-US" altLang="zh-CN" sz="2000" dirty="0" smtClean="0">
                <a:solidFill>
                  <a:schemeClr val="bg1"/>
                </a:solidFill>
                <a:latin typeface="微軟正黑體" panose="020B0604030504040204" pitchFamily="34" charset="-120"/>
                <a:ea typeface="微軟正黑體" panose="020B0604030504040204" pitchFamily="34" charset="-120"/>
              </a:rPr>
              <a:t>03</a:t>
            </a:r>
            <a:r>
              <a:rPr lang="zh-CN" altLang="zh-TW" sz="2000" dirty="0" smtClean="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smtClean="0">
                <a:solidFill>
                  <a:schemeClr val="bg1"/>
                </a:solidFill>
                <a:latin typeface="微軟正黑體" panose="020B0604030504040204" pitchFamily="34" charset="-120"/>
                <a:ea typeface="微軟正黑體" panose="020B0604030504040204" pitchFamily="34" charset="-120"/>
              </a:rPr>
              <a:t>明慧数据馆数据统计显示，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smtClean="0">
                <a:solidFill>
                  <a:schemeClr val="bg1"/>
                </a:solidFill>
                <a:latin typeface="微軟正黑體" panose="020B0604030504040204" pitchFamily="34" charset="-120"/>
                <a:ea typeface="微軟正黑體" panose="020B0604030504040204" pitchFamily="34" charset="-120"/>
              </a:rPr>
              <a:t>迫害法轮功案例共计</a:t>
            </a:r>
            <a:r>
              <a:rPr lang="en-US" altLang="zh-CN" sz="2400" b="1" smtClean="0">
                <a:solidFill>
                  <a:srgbClr val="FFFF00"/>
                </a:solidFill>
                <a:latin typeface="微軟正黑體" panose="020B0604030504040204" pitchFamily="34" charset="-120"/>
                <a:ea typeface="微軟正黑體" panose="020B0604030504040204" pitchFamily="34" charset="-120"/>
              </a:rPr>
              <a:t>4098</a:t>
            </a:r>
            <a:r>
              <a:rPr lang="zh-CN" altLang="zh-TW" sz="2000" dirty="0" smtClean="0">
                <a:solidFill>
                  <a:schemeClr val="bg1"/>
                </a:solidFill>
                <a:latin typeface="微軟正黑體" panose="020B0604030504040204" pitchFamily="34" charset="-120"/>
                <a:ea typeface="微軟正黑體" panose="020B0604030504040204" pitchFamily="34" charset="-120"/>
              </a:rPr>
              <a:t>例</a:t>
            </a:r>
            <a:r>
              <a:rPr lang="zh-CN" altLang="zh-TW" sz="2000" dirty="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smtClean="0">
                <a:solidFill>
                  <a:schemeClr val="bg1"/>
                </a:solidFill>
                <a:latin typeface="微軟正黑體" panose="020B0604030504040204" pitchFamily="34" charset="-120"/>
                <a:ea typeface="微軟正黑體" panose="020B0604030504040204" pitchFamily="34" charset="-120"/>
              </a:rPr>
              <a:t>直接</a:t>
            </a:r>
            <a:r>
              <a:rPr lang="zh-CN" altLang="zh-TW" sz="2000" smtClean="0">
                <a:solidFill>
                  <a:schemeClr val="bg1"/>
                </a:solidFill>
                <a:latin typeface="微軟正黑體" panose="020B0604030504040204" pitchFamily="34" charset="-120"/>
                <a:ea typeface="微軟正黑體" panose="020B0604030504040204" pitchFamily="34" charset="-120"/>
              </a:rPr>
              <a:t>受迫害人数</a:t>
            </a:r>
            <a:r>
              <a:rPr lang="en-US" altLang="zh-CN" sz="2400" b="1" smtClean="0">
                <a:solidFill>
                  <a:srgbClr val="FFFF00"/>
                </a:solidFill>
                <a:latin typeface="微軟正黑體" panose="020B0604030504040204" pitchFamily="34" charset="-120"/>
                <a:ea typeface="微軟正黑體" panose="020B0604030504040204" pitchFamily="34" charset="-120"/>
              </a:rPr>
              <a:t>4410</a:t>
            </a:r>
            <a:r>
              <a:rPr lang="zh-CN" altLang="zh-TW" sz="2000" dirty="0" smtClean="0">
                <a:solidFill>
                  <a:schemeClr val="bg1"/>
                </a:solidFill>
                <a:latin typeface="微軟正黑體" panose="020B0604030504040204" pitchFamily="34" charset="-120"/>
                <a:ea typeface="微軟正黑體" panose="020B0604030504040204" pitchFamily="34" charset="-120"/>
              </a:rPr>
              <a:t>人</a:t>
            </a:r>
            <a:r>
              <a:rPr lang="zh-CN" altLang="zh-TW" sz="2000" dirty="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smtClean="0">
                <a:solidFill>
                  <a:schemeClr val="bg1"/>
                </a:solidFill>
                <a:latin typeface="微軟正黑體" panose="020B0604030504040204" pitchFamily="34" charset="-120"/>
                <a:ea typeface="微軟正黑體" panose="020B0604030504040204" pitchFamily="34" charset="-120"/>
              </a:rPr>
              <a:t>受迫害致死人数</a:t>
            </a:r>
            <a:r>
              <a:rPr lang="en-US" altLang="zh-CN" sz="2400" b="1" smtClean="0">
                <a:solidFill>
                  <a:srgbClr val="FFFF00"/>
                </a:solidFill>
                <a:latin typeface="微軟正黑體" panose="020B0604030504040204" pitchFamily="34" charset="-120"/>
                <a:ea typeface="微軟正黑體" panose="020B0604030504040204" pitchFamily="34" charset="-120"/>
              </a:rPr>
              <a:t>92</a:t>
            </a:r>
            <a:r>
              <a:rPr lang="zh-CN" altLang="zh-TW" sz="2000" dirty="0" smtClean="0">
                <a:solidFill>
                  <a:schemeClr val="bg1"/>
                </a:solidFill>
                <a:latin typeface="微軟正黑體" panose="020B0604030504040204" pitchFamily="34" charset="-120"/>
                <a:ea typeface="微軟正黑體" panose="020B0604030504040204" pitchFamily="34" charset="-120"/>
              </a:rPr>
              <a:t>人</a:t>
            </a:r>
            <a:r>
              <a:rPr lang="zh-CN" altLang="zh-TW" sz="2000" dirty="0">
                <a:solidFill>
                  <a:schemeClr val="bg1"/>
                </a:solidFill>
                <a:latin typeface="微軟正黑體" panose="020B0604030504040204" pitchFamily="34" charset="-120"/>
                <a:ea typeface="微軟正黑體" panose="020B0604030504040204" pitchFamily="34" charset="-120"/>
              </a:rPr>
              <a:t>。</a:t>
            </a:r>
            <a:endParaRPr lang="en-US" altLang="zh-CN" sz="2000" dirty="0">
              <a:solidFill>
                <a:schemeClr val="bg1"/>
              </a:solidFill>
              <a:latin typeface="微軟正黑體" panose="020B0604030504040204" pitchFamily="34" charset="-120"/>
              <a:ea typeface="微軟正黑體" panose="020B0604030504040204" pitchFamily="34" charset="-120"/>
            </a:endParaRPr>
          </a:p>
          <a:p>
            <a:endParaRPr lang="zh-TW" altLang="zh-TW" sz="20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268760"/>
            <a:chOff x="5266184" y="-1"/>
            <a:chExt cx="3877816" cy="1187422"/>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1"/>
              <a:ext cx="1129430" cy="1187421"/>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1874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
        <p:nvSpPr>
          <p:cNvPr id="7" name="矩形 6"/>
          <p:cNvSpPr/>
          <p:nvPr/>
        </p:nvSpPr>
        <p:spPr>
          <a:xfrm>
            <a:off x="4067946" y="1268760"/>
            <a:ext cx="5076054" cy="55892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400" dirty="0" smtClean="0">
                <a:solidFill>
                  <a:schemeClr val="bg1"/>
                </a:solidFill>
                <a:latin typeface="Microsoft JhengHei" charset="-120"/>
                <a:ea typeface="Microsoft JhengHei" charset="-120"/>
                <a:cs typeface="Microsoft JhengHei" charset="-120"/>
              </a:rPr>
              <a:t>追查国际公布了</a:t>
            </a:r>
            <a:r>
              <a:rPr lang="zh-TW" altLang="en-US" sz="2400" b="1" dirty="0" smtClean="0">
                <a:solidFill>
                  <a:schemeClr val="bg1"/>
                </a:solidFill>
                <a:latin typeface="Microsoft JhengHei" charset="-120"/>
                <a:ea typeface="Microsoft JhengHei" charset="-120"/>
                <a:cs typeface="Microsoft JhengHei" charset="-120"/>
              </a:rPr>
              <a:t>广东省</a:t>
            </a:r>
            <a:endParaRPr lang="en-US" altLang="zh-CN" sz="2400" b="1" dirty="0">
              <a:solidFill>
                <a:schemeClr val="bg1"/>
              </a:solidFill>
              <a:latin typeface="Microsoft JhengHei" charset="-120"/>
              <a:ea typeface="Microsoft JhengHei" charset="-120"/>
              <a:cs typeface="Microsoft JhengHei" charset="-120"/>
            </a:endParaRPr>
          </a:p>
          <a:p>
            <a:r>
              <a:rPr lang="zh-TW" altLang="en-US" sz="2400" dirty="0" smtClean="0">
                <a:solidFill>
                  <a:schemeClr val="bg1"/>
                </a:solidFill>
                <a:latin typeface="Microsoft JhengHei" charset="-120"/>
                <a:ea typeface="Microsoft JhengHei" charset="-120"/>
                <a:cs typeface="Microsoft JhengHei" charset="-120"/>
              </a:rPr>
              <a:t>涉嫌参与活摘法轮功学员器官的</a:t>
            </a:r>
            <a:endParaRPr lang="en-US" altLang="zh-TW" sz="2400" dirty="0">
              <a:solidFill>
                <a:schemeClr val="bg1"/>
              </a:solidFill>
              <a:latin typeface="Microsoft JhengHei" charset="-120"/>
              <a:ea typeface="Microsoft JhengHei" charset="-120"/>
              <a:cs typeface="Microsoft JhengHei" charset="-120"/>
            </a:endParaRPr>
          </a:p>
          <a:p>
            <a:r>
              <a:rPr lang="en-US" altLang="zh-TW" sz="2400" b="1" dirty="0" smtClean="0">
                <a:solidFill>
                  <a:srgbClr val="FF0000"/>
                </a:solidFill>
                <a:latin typeface="Microsoft JhengHei" charset="-120"/>
                <a:ea typeface="Microsoft JhengHei" charset="-120"/>
                <a:cs typeface="Microsoft JhengHei" charset="-120"/>
              </a:rPr>
              <a:t>74</a:t>
            </a:r>
            <a:r>
              <a:rPr lang="zh-TW" altLang="en-US" sz="2400" b="1" dirty="0" smtClean="0">
                <a:solidFill>
                  <a:srgbClr val="FF0000"/>
                </a:solidFill>
                <a:latin typeface="Microsoft JhengHei" charset="-120"/>
                <a:ea typeface="Microsoft JhengHei" charset="-120"/>
                <a:cs typeface="Microsoft JhengHei" charset="-120"/>
              </a:rPr>
              <a:t>家</a:t>
            </a:r>
            <a:r>
              <a:rPr lang="zh-TW" altLang="en-US" sz="2400" b="1" dirty="0" smtClean="0">
                <a:solidFill>
                  <a:schemeClr val="bg1"/>
                </a:solidFill>
                <a:latin typeface="Microsoft JhengHei" charset="-120"/>
                <a:ea typeface="Microsoft JhengHei" charset="-120"/>
                <a:cs typeface="Microsoft JhengHei" charset="-120"/>
              </a:rPr>
              <a:t>医院</a:t>
            </a:r>
            <a:r>
              <a:rPr lang="en-US" altLang="zh-TW" sz="2400" b="1" dirty="0" smtClean="0">
                <a:solidFill>
                  <a:schemeClr val="bg1"/>
                </a:solidFill>
                <a:latin typeface="Microsoft JhengHei" charset="-120"/>
                <a:ea typeface="Microsoft JhengHei" charset="-120"/>
                <a:cs typeface="Microsoft JhengHei" charset="-120"/>
              </a:rPr>
              <a:t>(</a:t>
            </a:r>
            <a:r>
              <a:rPr lang="zh-TW" altLang="en-US" sz="2400" b="1" dirty="0" smtClean="0">
                <a:solidFill>
                  <a:schemeClr val="bg1"/>
                </a:solidFill>
                <a:latin typeface="Microsoft JhengHei" charset="-120"/>
                <a:ea typeface="Microsoft JhengHei" charset="-120"/>
                <a:cs typeface="Microsoft JhengHei" charset="-120"/>
              </a:rPr>
              <a:t>占全国</a:t>
            </a:r>
            <a:r>
              <a:rPr lang="en-US" altLang="zh-TW" sz="2400" b="1" dirty="0" smtClean="0">
                <a:solidFill>
                  <a:srgbClr val="FF0000"/>
                </a:solidFill>
                <a:latin typeface="Microsoft JhengHei" charset="-120"/>
                <a:ea typeface="Microsoft JhengHei" charset="-120"/>
                <a:cs typeface="Microsoft JhengHei" charset="-120"/>
              </a:rPr>
              <a:t>8.6</a:t>
            </a:r>
            <a:r>
              <a:rPr lang="en-US" altLang="zh-TW" sz="2400" b="1" dirty="0" smtClean="0">
                <a:solidFill>
                  <a:schemeClr val="bg1"/>
                </a:solidFill>
                <a:latin typeface="Microsoft JhengHei" charset="-120"/>
                <a:ea typeface="Microsoft JhengHei" charset="-120"/>
                <a:cs typeface="Microsoft JhengHei" charset="-120"/>
              </a:rPr>
              <a:t>%)</a:t>
            </a:r>
            <a:r>
              <a:rPr lang="zh-TW" altLang="en-US" sz="2400" b="1" dirty="0">
                <a:solidFill>
                  <a:schemeClr val="bg1"/>
                </a:solidFill>
                <a:latin typeface="Microsoft JhengHei" charset="-120"/>
                <a:ea typeface="Microsoft JhengHei" charset="-120"/>
                <a:cs typeface="Microsoft JhengHei" charset="-120"/>
              </a:rPr>
              <a:t>、</a:t>
            </a:r>
            <a:endParaRPr lang="en-US" altLang="zh-TW" sz="2400" b="1" dirty="0">
              <a:solidFill>
                <a:schemeClr val="bg1"/>
              </a:solidFill>
              <a:latin typeface="Microsoft JhengHei" charset="-120"/>
              <a:ea typeface="Microsoft JhengHei" charset="-120"/>
              <a:cs typeface="Microsoft JhengHei" charset="-120"/>
            </a:endParaRPr>
          </a:p>
          <a:p>
            <a:r>
              <a:rPr lang="en-US" altLang="zh-TW" sz="2400" b="1" dirty="0" smtClean="0">
                <a:solidFill>
                  <a:srgbClr val="FF0000"/>
                </a:solidFill>
                <a:latin typeface="Microsoft JhengHei" charset="-120"/>
                <a:ea typeface="Microsoft JhengHei" charset="-120"/>
                <a:cs typeface="Microsoft JhengHei" charset="-120"/>
              </a:rPr>
              <a:t>832</a:t>
            </a:r>
            <a:r>
              <a:rPr lang="zh-TW" altLang="en-US" sz="2400" b="1" dirty="0" smtClean="0">
                <a:solidFill>
                  <a:srgbClr val="FF0000"/>
                </a:solidFill>
                <a:latin typeface="Microsoft JhengHei" charset="-120"/>
                <a:ea typeface="Microsoft JhengHei" charset="-120"/>
                <a:cs typeface="Microsoft JhengHei" charset="-120"/>
              </a:rPr>
              <a:t>名</a:t>
            </a:r>
            <a:r>
              <a:rPr lang="zh-TW" altLang="en-US" sz="2400" b="1" dirty="0" smtClean="0">
                <a:solidFill>
                  <a:schemeClr val="bg1"/>
                </a:solidFill>
                <a:latin typeface="Microsoft JhengHei" charset="-120"/>
                <a:ea typeface="Microsoft JhengHei" charset="-120"/>
                <a:cs typeface="Microsoft JhengHei" charset="-120"/>
              </a:rPr>
              <a:t>医务人员</a:t>
            </a:r>
            <a:r>
              <a:rPr lang="zh-TW" altLang="en-US" sz="2400" dirty="0" smtClean="0">
                <a:solidFill>
                  <a:schemeClr val="bg1"/>
                </a:solidFill>
                <a:latin typeface="Microsoft JhengHei" charset="-120"/>
                <a:ea typeface="Microsoft JhengHei" charset="-120"/>
                <a:cs typeface="Microsoft JhengHei" charset="-120"/>
              </a:rPr>
              <a:t>名单，</a:t>
            </a:r>
            <a:endParaRPr lang="en-US" altLang="zh-TW" sz="2400" dirty="0">
              <a:solidFill>
                <a:schemeClr val="bg1"/>
              </a:solidFill>
              <a:latin typeface="Microsoft JhengHei" charset="-120"/>
              <a:ea typeface="Microsoft JhengHei" charset="-120"/>
              <a:cs typeface="Microsoft JhengHei" charset="-120"/>
            </a:endParaRPr>
          </a:p>
          <a:p>
            <a:r>
              <a:rPr lang="zh-TW" altLang="en-US" sz="2400" dirty="0" smtClean="0">
                <a:solidFill>
                  <a:schemeClr val="bg1"/>
                </a:solidFill>
                <a:latin typeface="Microsoft JhengHei" charset="-120"/>
                <a:ea typeface="Microsoft JhengHei" charset="-120"/>
                <a:cs typeface="Microsoft JhengHei" charset="-120"/>
              </a:rPr>
              <a:t>并将他们立案追查。</a:t>
            </a:r>
            <a:endParaRPr lang="en-US" altLang="zh-TW" sz="2400" dirty="0">
              <a:solidFill>
                <a:schemeClr val="bg1"/>
              </a:solidFill>
              <a:latin typeface="Microsoft JhengHei" charset="-120"/>
              <a:ea typeface="Microsoft JhengHei" charset="-120"/>
              <a:cs typeface="Microsoft JhengHei" charset="-120"/>
            </a:endParaRPr>
          </a:p>
          <a:p>
            <a:endParaRPr lang="zh-CN" altLang="en-US" sz="2400" dirty="0">
              <a:latin typeface="Microsoft JhengHei" charset="-120"/>
              <a:ea typeface="Microsoft JhengHei" charset="-120"/>
              <a:cs typeface="Microsoft JhengHei" charset="-120"/>
            </a:endParaRPr>
          </a:p>
          <a:p>
            <a:r>
              <a:rPr lang="en-US" altLang="zh-CN" sz="2000" dirty="0">
                <a:latin typeface="Microsoft JhengHei" charset="-120"/>
                <a:ea typeface="Microsoft JhengHei" charset="-120"/>
                <a:cs typeface="Microsoft JhengHei" charset="-120"/>
              </a:rPr>
              <a:t>1. </a:t>
            </a:r>
            <a:r>
              <a:rPr lang="zh-CN" altLang="en-US" sz="2000" dirty="0">
                <a:latin typeface="Microsoft JhengHei" charset="-120"/>
                <a:ea typeface="Microsoft JhengHei" charset="-120"/>
                <a:cs typeface="Microsoft JhengHei" charset="-120"/>
              </a:rPr>
              <a:t>中山大学附属第一医院 </a:t>
            </a:r>
            <a:br>
              <a:rPr lang="zh-CN" altLang="en-US" sz="2000" dirty="0">
                <a:latin typeface="Microsoft JhengHei" charset="-120"/>
                <a:ea typeface="Microsoft JhengHei" charset="-120"/>
                <a:cs typeface="Microsoft JhengHei" charset="-120"/>
              </a:rPr>
            </a:br>
            <a:r>
              <a:rPr lang="en-US" altLang="zh-CN" sz="2000" dirty="0">
                <a:latin typeface="Microsoft JhengHei" charset="-120"/>
                <a:ea typeface="Microsoft JhengHei" charset="-120"/>
                <a:cs typeface="Microsoft JhengHei" charset="-120"/>
              </a:rPr>
              <a:t>2. </a:t>
            </a:r>
            <a:r>
              <a:rPr lang="zh-CN" altLang="en-US" sz="2000" dirty="0">
                <a:latin typeface="Microsoft JhengHei" charset="-120"/>
                <a:ea typeface="Microsoft JhengHei" charset="-120"/>
                <a:cs typeface="Microsoft JhengHei" charset="-120"/>
              </a:rPr>
              <a:t>中山大学附属第三医院</a:t>
            </a:r>
            <a:br>
              <a:rPr lang="zh-CN" altLang="en-US" sz="2000" dirty="0">
                <a:latin typeface="Microsoft JhengHei" charset="-120"/>
                <a:ea typeface="Microsoft JhengHei" charset="-120"/>
                <a:cs typeface="Microsoft JhengHei" charset="-120"/>
              </a:rPr>
            </a:br>
            <a:r>
              <a:rPr lang="en-US" altLang="zh-CN" sz="2000" dirty="0">
                <a:latin typeface="Microsoft JhengHei" charset="-120"/>
                <a:ea typeface="Microsoft JhengHei" charset="-120"/>
                <a:cs typeface="Microsoft JhengHei" charset="-120"/>
              </a:rPr>
              <a:t>3.  </a:t>
            </a:r>
            <a:r>
              <a:rPr lang="zh-CN" altLang="en-US" sz="2000" dirty="0">
                <a:latin typeface="Microsoft JhengHei" charset="-120"/>
                <a:ea typeface="Microsoft JhengHei" charset="-120"/>
                <a:cs typeface="Microsoft JhengHei" charset="-120"/>
              </a:rPr>
              <a:t>广东省人民医院</a:t>
            </a:r>
            <a:br>
              <a:rPr lang="zh-CN" altLang="en-US" sz="2000" dirty="0">
                <a:latin typeface="Microsoft JhengHei" charset="-120"/>
                <a:ea typeface="Microsoft JhengHei" charset="-120"/>
                <a:cs typeface="Microsoft JhengHei" charset="-120"/>
              </a:rPr>
            </a:br>
            <a:r>
              <a:rPr lang="en-US" altLang="zh-CN" sz="2000" dirty="0">
                <a:latin typeface="Microsoft JhengHei" charset="-120"/>
                <a:ea typeface="Microsoft JhengHei" charset="-120"/>
                <a:cs typeface="Microsoft JhengHei" charset="-120"/>
              </a:rPr>
              <a:t>4.  </a:t>
            </a:r>
            <a:r>
              <a:rPr lang="zh-CN" altLang="en-US" sz="2000" dirty="0">
                <a:latin typeface="Microsoft JhengHei" charset="-120"/>
                <a:ea typeface="Microsoft JhengHei" charset="-120"/>
                <a:cs typeface="Microsoft JhengHei" charset="-120"/>
              </a:rPr>
              <a:t>广东省第二人民医院</a:t>
            </a:r>
            <a:br>
              <a:rPr lang="zh-CN" altLang="en-US" sz="2000" dirty="0">
                <a:latin typeface="Microsoft JhengHei" charset="-120"/>
                <a:ea typeface="Microsoft JhengHei" charset="-120"/>
                <a:cs typeface="Microsoft JhengHei" charset="-120"/>
              </a:rPr>
            </a:br>
            <a:r>
              <a:rPr lang="en-US" altLang="zh-CN" sz="2000" dirty="0">
                <a:latin typeface="Microsoft JhengHei" charset="-120"/>
                <a:ea typeface="Microsoft JhengHei" charset="-120"/>
                <a:cs typeface="Microsoft JhengHei" charset="-120"/>
              </a:rPr>
              <a:t>5.  </a:t>
            </a:r>
            <a:r>
              <a:rPr lang="zh-CN" altLang="en-US" sz="2000" dirty="0">
                <a:latin typeface="Microsoft JhengHei" charset="-120"/>
                <a:ea typeface="Microsoft JhengHei" charset="-120"/>
                <a:cs typeface="Microsoft JhengHei" charset="-120"/>
              </a:rPr>
              <a:t>广州医科大学第一附属医院</a:t>
            </a:r>
            <a:br>
              <a:rPr lang="zh-CN" altLang="en-US" sz="2000" dirty="0">
                <a:latin typeface="Microsoft JhengHei" charset="-120"/>
                <a:ea typeface="Microsoft JhengHei" charset="-120"/>
                <a:cs typeface="Microsoft JhengHei" charset="-120"/>
              </a:rPr>
            </a:br>
            <a:r>
              <a:rPr lang="en-US" altLang="zh-CN" sz="2000" dirty="0">
                <a:latin typeface="Microsoft JhengHei" charset="-120"/>
                <a:ea typeface="Microsoft JhengHei" charset="-120"/>
                <a:cs typeface="Microsoft JhengHei" charset="-120"/>
              </a:rPr>
              <a:t>6.  </a:t>
            </a:r>
            <a:r>
              <a:rPr lang="zh-CN" altLang="en-US" sz="2000" dirty="0">
                <a:latin typeface="Microsoft JhengHei" charset="-120"/>
                <a:ea typeface="Microsoft JhengHei" charset="-120"/>
                <a:cs typeface="Microsoft JhengHei" charset="-120"/>
              </a:rPr>
              <a:t>广州医学院第二附属医院</a:t>
            </a:r>
            <a:br>
              <a:rPr lang="zh-CN" altLang="en-US" sz="2000" dirty="0">
                <a:latin typeface="Microsoft JhengHei" charset="-120"/>
                <a:ea typeface="Microsoft JhengHei" charset="-120"/>
                <a:cs typeface="Microsoft JhengHei" charset="-120"/>
              </a:rPr>
            </a:br>
            <a:r>
              <a:rPr lang="en-US" altLang="zh-CN" sz="2000" dirty="0">
                <a:latin typeface="Microsoft JhengHei" charset="-120"/>
                <a:ea typeface="Microsoft JhengHei" charset="-120"/>
                <a:cs typeface="Microsoft JhengHei" charset="-120"/>
              </a:rPr>
              <a:t>7.  </a:t>
            </a:r>
            <a:r>
              <a:rPr lang="zh-CN" altLang="en-US" sz="2000" dirty="0">
                <a:latin typeface="Microsoft JhengHei" charset="-120"/>
                <a:ea typeface="Microsoft JhengHei" charset="-120"/>
                <a:cs typeface="Microsoft JhengHei" charset="-120"/>
              </a:rPr>
              <a:t>广州医科大学附属第三医院</a:t>
            </a:r>
            <a:br>
              <a:rPr lang="zh-CN" altLang="en-US" sz="2000" dirty="0">
                <a:latin typeface="Microsoft JhengHei" charset="-120"/>
                <a:ea typeface="Microsoft JhengHei" charset="-120"/>
                <a:cs typeface="Microsoft JhengHei" charset="-120"/>
              </a:rPr>
            </a:br>
            <a:r>
              <a:rPr lang="en-US" altLang="zh-CN" sz="2000" dirty="0">
                <a:latin typeface="Microsoft JhengHei" charset="-120"/>
                <a:ea typeface="Microsoft JhengHei" charset="-120"/>
                <a:cs typeface="Microsoft JhengHei" charset="-120"/>
              </a:rPr>
              <a:t>8.  </a:t>
            </a:r>
            <a:r>
              <a:rPr lang="zh-CN" altLang="en-US" sz="2000" dirty="0">
                <a:latin typeface="Microsoft JhengHei" charset="-120"/>
                <a:ea typeface="Microsoft JhengHei" charset="-120"/>
                <a:cs typeface="Microsoft JhengHei" charset="-120"/>
              </a:rPr>
              <a:t>暨南大学附属第一医院</a:t>
            </a:r>
            <a:br>
              <a:rPr lang="zh-CN" altLang="en-US" sz="2000" dirty="0">
                <a:latin typeface="Microsoft JhengHei" charset="-120"/>
                <a:ea typeface="Microsoft JhengHei" charset="-120"/>
                <a:cs typeface="Microsoft JhengHei" charset="-120"/>
              </a:rPr>
            </a:br>
            <a:r>
              <a:rPr lang="en-US" altLang="zh-CN" sz="2000" dirty="0">
                <a:latin typeface="Microsoft JhengHei" charset="-120"/>
                <a:ea typeface="Microsoft JhengHei" charset="-120"/>
                <a:cs typeface="Microsoft JhengHei" charset="-120"/>
              </a:rPr>
              <a:t>9.  </a:t>
            </a:r>
            <a:r>
              <a:rPr lang="zh-CN" altLang="en-US" sz="2000" dirty="0">
                <a:latin typeface="Microsoft JhengHei" charset="-120"/>
                <a:ea typeface="Microsoft JhengHei" charset="-120"/>
                <a:cs typeface="Microsoft JhengHei" charset="-120"/>
              </a:rPr>
              <a:t>广州中医药大学第一附属医院</a:t>
            </a:r>
            <a:br>
              <a:rPr lang="zh-CN" altLang="en-US" sz="2000" dirty="0">
                <a:latin typeface="Microsoft JhengHei" charset="-120"/>
                <a:ea typeface="Microsoft JhengHei" charset="-120"/>
                <a:cs typeface="Microsoft JhengHei" charset="-120"/>
              </a:rPr>
            </a:br>
            <a:r>
              <a:rPr lang="en-US" altLang="zh-CN" sz="2000" dirty="0">
                <a:latin typeface="Microsoft JhengHei" charset="-120"/>
                <a:ea typeface="Microsoft JhengHei" charset="-120"/>
                <a:cs typeface="Microsoft JhengHei" charset="-120"/>
              </a:rPr>
              <a:t>10.  </a:t>
            </a:r>
            <a:r>
              <a:rPr lang="zh-CN" altLang="en-US" sz="2000" dirty="0">
                <a:latin typeface="Microsoft JhengHei" charset="-120"/>
                <a:ea typeface="Microsoft JhengHei" charset="-120"/>
                <a:cs typeface="Microsoft JhengHei" charset="-120"/>
              </a:rPr>
              <a:t>广州中医药大学祈福医院</a:t>
            </a:r>
            <a:endParaRPr lang="en-US" altLang="zh-TW" sz="2400" dirty="0" smtClean="0">
              <a:latin typeface="Microsoft JhengHei" charset="-120"/>
              <a:ea typeface="Microsoft JhengHei" charset="-120"/>
              <a:cs typeface="Microsoft JhengHei" charset="-120"/>
            </a:endParaRPr>
          </a:p>
          <a:p>
            <a:r>
              <a:rPr lang="zh-TW" altLang="en-US" sz="2400" dirty="0" smtClean="0">
                <a:latin typeface="Microsoft JhengHei" charset="-120"/>
                <a:ea typeface="Microsoft JhengHei" charset="-120"/>
                <a:cs typeface="Microsoft JhengHei" charset="-120"/>
              </a:rPr>
              <a:t>⋯⋯</a:t>
            </a:r>
            <a:endParaRPr lang="en-US" altLang="zh-TW" sz="2400" dirty="0">
              <a:latin typeface="Microsoft JhengHei" charset="-120"/>
              <a:ea typeface="Microsoft JhengHei" charset="-120"/>
              <a:cs typeface="Microsoft JhengHei" charset="-120"/>
            </a:endParaRPr>
          </a:p>
          <a:p>
            <a:endParaRPr lang="en-US" altLang="zh-TW" sz="2400" dirty="0" smtClean="0">
              <a:latin typeface="Microsoft JhengHei" charset="-120"/>
              <a:ea typeface="Microsoft JhengHei" charset="-120"/>
              <a:cs typeface="Microsoft JhengHei" charset="-120"/>
            </a:endParaRPr>
          </a:p>
          <a:p>
            <a:endParaRPr lang="zh-TW" altLang="en-US" sz="2400" dirty="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1564883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0"/>
            <a:ext cx="9130602" cy="639707"/>
          </a:xfrm>
          <a:prstGeom prst="rect">
            <a:avLst/>
          </a:prstGeom>
          <a:solidFill>
            <a:srgbClr val="7030A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文字方塊 1"/>
          <p:cNvSpPr txBox="1"/>
          <p:nvPr/>
        </p:nvSpPr>
        <p:spPr>
          <a:xfrm>
            <a:off x="175417" y="44624"/>
            <a:ext cx="3008151" cy="584275"/>
          </a:xfrm>
          <a:prstGeom prst="rect">
            <a:avLst/>
          </a:prstGeom>
          <a:noFill/>
        </p:spPr>
        <p:txBody>
          <a:bodyPr wrap="none" lIns="90942" tIns="45472" rIns="90942" bIns="45472" rtlCol="0">
            <a:spAutoFit/>
          </a:bodyPr>
          <a:lstStyle/>
          <a:p>
            <a:pPr fontAlgn="base"/>
            <a:r>
              <a:rPr lang="en-US" altLang="zh-CN" sz="3200" b="1" dirty="0" smtClean="0">
                <a:solidFill>
                  <a:schemeClr val="bg1"/>
                </a:solidFill>
                <a:latin typeface="微軟正黑體" panose="020B0604030504040204" pitchFamily="34" charset="-120"/>
                <a:ea typeface="微軟正黑體" panose="020B0604030504040204" pitchFamily="34" charset="-120"/>
              </a:rPr>
              <a:t>7-3</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切入點參考</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4" name="矩形 3"/>
          <p:cNvSpPr/>
          <p:nvPr/>
        </p:nvSpPr>
        <p:spPr>
          <a:xfrm>
            <a:off x="94527" y="764704"/>
            <a:ext cx="8866300" cy="5970865"/>
          </a:xfrm>
          <a:prstGeom prst="rect">
            <a:avLst/>
          </a:prstGeom>
        </p:spPr>
        <p:txBody>
          <a:bodyPr wrap="square">
            <a:spAutoFit/>
          </a:bodyPr>
          <a:lstStyle/>
          <a:p>
            <a:r>
              <a:rPr lang="zh-CN" altLang="en-US" sz="2200" b="1" dirty="0" smtClean="0">
                <a:solidFill>
                  <a:srgbClr val="0070C0"/>
                </a:solidFill>
                <a:latin typeface="微軟正黑體" panose="020B0604030504040204" pitchFamily="34" charset="-120"/>
                <a:ea typeface="微軟正黑體" panose="020B0604030504040204" pitchFamily="34" charset="-120"/>
              </a:rPr>
              <a:t>切入点参考</a:t>
            </a:r>
            <a:r>
              <a:rPr lang="en-US" altLang="zh-CN" sz="2200" b="1" dirty="0" smtClean="0">
                <a:solidFill>
                  <a:srgbClr val="0070C0"/>
                </a:solidFill>
                <a:latin typeface="微軟正黑體" panose="020B0604030504040204" pitchFamily="34" charset="-120"/>
                <a:ea typeface="微軟正黑體" panose="020B0604030504040204" pitchFamily="34" charset="-120"/>
              </a:rPr>
              <a:t>3</a:t>
            </a:r>
            <a:r>
              <a:rPr lang="zh-CN" altLang="en-US" sz="2200" b="1" dirty="0" smtClean="0">
                <a:solidFill>
                  <a:srgbClr val="0070C0"/>
                </a:solidFill>
                <a:latin typeface="微軟正黑體" panose="020B0604030504040204" pitchFamily="34" charset="-120"/>
                <a:ea typeface="微軟正黑體" panose="020B0604030504040204" pitchFamily="34" charset="-120"/>
              </a:rPr>
              <a:t>：</a:t>
            </a:r>
            <a:endParaRPr lang="en-US" altLang="zh-CN" sz="2200" b="1" dirty="0">
              <a:solidFill>
                <a:srgbClr val="0070C0"/>
              </a:solidFill>
              <a:latin typeface="微軟正黑體" panose="020B0604030504040204" pitchFamily="34" charset="-120"/>
              <a:ea typeface="微軟正黑體" panose="020B0604030504040204" pitchFamily="34" charset="-120"/>
            </a:endParaRPr>
          </a:p>
          <a:p>
            <a:r>
              <a:rPr lang="zh-CN" altLang="en-US" sz="2000" b="1" dirty="0" smtClean="0">
                <a:latin typeface="微軟正黑體" panose="020B0604030504040204" pitchFamily="34" charset="-120"/>
                <a:ea typeface="微軟正黑體" panose="020B0604030504040204" pitchFamily="34" charset="-120"/>
              </a:rPr>
              <a:t>点明主旨：</a:t>
            </a:r>
            <a:r>
              <a:rPr lang="zh-CN" altLang="en-US" sz="2000" dirty="0" smtClean="0">
                <a:latin typeface="微軟正黑體" panose="020B0604030504040204" pitchFamily="34" charset="-120"/>
                <a:ea typeface="微軟正黑體" panose="020B0604030504040204" pitchFamily="34" charset="-120"/>
              </a:rPr>
              <a:t>张主任， 新年好，现在广东省还有人在迫害法轮功学员，这个事情千万不能做，现在从高层到民众都在议论对法轮功的迫害就要停止。上面都在传：别当江泽民的替罪羊，打这个电话就是希望您正面了解法轮功，看清中国局势走向，对您的职业、前途、身家安危至关重要。</a:t>
            </a:r>
            <a:endParaRPr lang="en-US" altLang="zh-CN" sz="2000" dirty="0" smtClean="0">
              <a:latin typeface="微軟正黑體" panose="020B0604030504040204" pitchFamily="34" charset="-120"/>
              <a:ea typeface="微軟正黑體" panose="020B0604030504040204" pitchFamily="34" charset="-120"/>
            </a:endParaRPr>
          </a:p>
          <a:p>
            <a:endParaRPr lang="zh-CN" altLang="en-US" sz="2000" dirty="0">
              <a:latin typeface="微軟正黑體" panose="020B0604030504040204" pitchFamily="34" charset="-120"/>
              <a:ea typeface="微軟正黑體" panose="020B0604030504040204" pitchFamily="34" charset="-120"/>
            </a:endParaRPr>
          </a:p>
          <a:p>
            <a:r>
              <a:rPr lang="zh-CN" altLang="en-US" sz="2000" b="1" dirty="0" smtClean="0">
                <a:latin typeface="微軟正黑體" panose="020B0604030504040204" pitchFamily="34" charset="-120"/>
                <a:ea typeface="微軟正黑體" panose="020B0604030504040204" pitchFamily="34" charset="-120"/>
              </a:rPr>
              <a:t>对症下药，分析形势：</a:t>
            </a:r>
            <a:r>
              <a:rPr lang="zh-CN" altLang="en-US" sz="2000" dirty="0" smtClean="0">
                <a:latin typeface="微軟正黑體" panose="020B0604030504040204" pitchFamily="34" charset="-120"/>
                <a:ea typeface="微軟正黑體" panose="020B0604030504040204" pitchFamily="34" charset="-120"/>
              </a:rPr>
              <a:t>有人说，“上面有指示，这是我的工作”， 可是现政权都在跟江泽民的迫害政策做切割，只要看看现政权接连出台的司法新政您可就清楚了</a:t>
            </a:r>
            <a:r>
              <a:rPr lang="en-US" altLang="zh-CN" sz="2000" dirty="0" smtClean="0">
                <a:latin typeface="微軟正黑體" panose="020B0604030504040204" pitchFamily="34" charset="-120"/>
                <a:ea typeface="微軟正黑體" panose="020B0604030504040204" pitchFamily="34" charset="-120"/>
              </a:rPr>
              <a:t>! </a:t>
            </a:r>
            <a:r>
              <a:rPr lang="zh-CN" altLang="en-US" sz="2000" dirty="0">
                <a:latin typeface="微軟正黑體" panose="020B0604030504040204" pitchFamily="34" charset="-120"/>
                <a:ea typeface="微軟正黑體" panose="020B0604030504040204" pitchFamily="34" charset="-120"/>
              </a:rPr>
              <a:t>例如</a:t>
            </a:r>
            <a:r>
              <a:rPr lang="en-US" altLang="zh-CN" sz="2000" dirty="0" smtClean="0">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关于切实防止冤假错案的规定</a:t>
            </a:r>
            <a:r>
              <a:rPr lang="en-US" altLang="zh-CN" sz="2000" dirty="0" smtClean="0">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，明确规定基层领导和具体办案人员必须对自己的行为终身负责。如果迫害法轮功是一个冤案，就不能用“上面有指示，这是我的工作”来推卸责任。还有， 江泽民成立迫害法轮功的指挥</a:t>
            </a:r>
            <a:r>
              <a:rPr lang="zh-CN" altLang="en-US" sz="2000" dirty="0" smtClean="0">
                <a:latin typeface="微軟正黑體" panose="020B0604030504040204" pitchFamily="34" charset="-120"/>
                <a:ea typeface="微軟正黑體" panose="020B0604030504040204" pitchFamily="34" charset="-120"/>
              </a:rPr>
              <a:t>系统 ‘</a:t>
            </a:r>
            <a:r>
              <a:rPr lang="en-US" altLang="zh-CN" sz="2000" dirty="0">
                <a:latin typeface="微軟正黑體" panose="020B0604030504040204" pitchFamily="34" charset="-120"/>
                <a:ea typeface="微軟正黑體" panose="020B0604030504040204" pitchFamily="34" charset="-120"/>
              </a:rPr>
              <a:t>610</a:t>
            </a:r>
            <a:r>
              <a:rPr lang="en-US" altLang="zh-CN" sz="2000" dirty="0" smtClean="0">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，其三个层级的一把手，周永康，李东生和张越全部落马</a:t>
            </a:r>
          </a:p>
          <a:p>
            <a:r>
              <a:rPr lang="zh-CN" altLang="en-US" sz="2000" dirty="0" smtClean="0">
                <a:latin typeface="微軟正黑體" panose="020B0604030504040204" pitchFamily="34" charset="-120"/>
                <a:ea typeface="微軟正黑體" panose="020B0604030504040204" pitchFamily="34" charset="-120"/>
              </a:rPr>
              <a:t>还有在反腐中打下去的很多高官都是紧跟江泽民迫害法轮功的人</a:t>
            </a:r>
            <a:r>
              <a:rPr lang="zh-TW" altLang="en-US" sz="2000" dirty="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endParaRPr lang="zh-CN" altLang="en-US"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说明第一，现政权不愿意给江泽民背黑锅，第二，善恶有报是不变的天理。“识时务者为俊杰”， 现在不少体制内官员都在抵制江的迫害，善待法轮功学员，为自已留后路。打这个电话就是希望您了解真相，看清形势，不要参与江泽民集团发起的这场迫害，保护自己和家人，善待佛法，您定会得到上天的护佑和福报。</a:t>
            </a:r>
            <a:endParaRPr lang="zh-CN"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362431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397" y="647119"/>
            <a:ext cx="9143999" cy="6186309"/>
          </a:xfrm>
          <a:prstGeom prst="rect">
            <a:avLst/>
          </a:prstGeom>
        </p:spPr>
        <p:txBody>
          <a:bodyPr wrap="square">
            <a:spAutoFit/>
          </a:bodyPr>
          <a:lstStyle/>
          <a:p>
            <a:r>
              <a:rPr lang="zh-CN" altLang="en-US" dirty="0">
                <a:solidFill>
                  <a:srgbClr val="FF0000"/>
                </a:solidFill>
                <a:latin typeface="微軟正黑體" panose="020B0604030504040204" pitchFamily="34" charset="-120"/>
                <a:ea typeface="微軟正黑體" panose="020B0604030504040204" pitchFamily="34" charset="-120"/>
              </a:rPr>
              <a:t>说明：此稿用于口讲时，可以根据对方情况选择其中讲真相内容事实结合自己风格进行。</a:t>
            </a:r>
            <a:endParaRPr lang="en-US" altLang="zh-CN" dirty="0">
              <a:solidFill>
                <a:srgbClr val="FF0000"/>
              </a:solidFill>
              <a:latin typeface="微軟正黑體" panose="020B0604030504040204" pitchFamily="34" charset="-120"/>
              <a:ea typeface="微軟正黑體" panose="020B0604030504040204" pitchFamily="34" charset="-120"/>
            </a:endParaRPr>
          </a:p>
          <a:p>
            <a:endParaRPr lang="en-US" b="1" dirty="0" smtClean="0">
              <a:solidFill>
                <a:srgbClr val="FF0000"/>
              </a:solidFill>
              <a:latin typeface="微軟正黑體" panose="020B0604030504040204" pitchFamily="34" charset="-120"/>
              <a:ea typeface="微軟正黑體" panose="020B0604030504040204" pitchFamily="34" charset="-120"/>
            </a:endParaRPr>
          </a:p>
          <a:p>
            <a:r>
              <a:rPr lang="zh-CN" altLang="en-US" dirty="0" smtClean="0">
                <a:latin typeface="微軟正黑體" panose="020B0604030504040204" pitchFamily="34" charset="-120"/>
                <a:ea typeface="微軟正黑體" panose="020B0604030504040204" pitchFamily="34" charset="-120"/>
              </a:rPr>
              <a:t>朋友您好，忙碌间，不知您有没有感受到，今天的我们正面临着一场“人算不如天算”的沧桑巨变？迷茫中，您又是否意识到“善恶有报”的天理，以千百种不同的形式正在兑现中呢？</a:t>
            </a:r>
            <a:endParaRPr lang="en-US" altLang="zh-CN" dirty="0" smtClean="0">
              <a:latin typeface="微軟正黑體" panose="020B0604030504040204" pitchFamily="34" charset="-120"/>
              <a:ea typeface="微軟正黑體" panose="020B0604030504040204" pitchFamily="34" charset="-120"/>
            </a:endParaRPr>
          </a:p>
          <a:p>
            <a:endParaRPr lang="en-US" b="1" dirty="0">
              <a:latin typeface="微軟正黑體" panose="020B0604030504040204" pitchFamily="34" charset="-120"/>
              <a:ea typeface="微軟正黑體" panose="020B0604030504040204" pitchFamily="34" charset="-120"/>
            </a:endParaRPr>
          </a:p>
          <a:p>
            <a:r>
              <a:rPr lang="zh-CN" altLang="en-US" u="sng" dirty="0">
                <a:solidFill>
                  <a:srgbClr val="0070C0"/>
                </a:solidFill>
                <a:latin typeface="微軟正黑體" panose="020B0604030504040204" pitchFamily="34" charset="-120"/>
                <a:ea typeface="微軟正黑體" panose="020B0604030504040204" pitchFamily="34" charset="-120"/>
              </a:rPr>
              <a:t>时事</a:t>
            </a:r>
            <a:r>
              <a:rPr lang="en-CA" u="sng" dirty="0">
                <a:solidFill>
                  <a:srgbClr val="0070C0"/>
                </a:solidFill>
                <a:latin typeface="微軟正黑體" panose="020B0604030504040204" pitchFamily="34" charset="-120"/>
                <a:ea typeface="微軟正黑體" panose="020B0604030504040204" pitchFamily="34" charset="-120"/>
              </a:rPr>
              <a:t>1</a:t>
            </a:r>
            <a:r>
              <a:rPr lang="zh-TW" altLang="en-US" u="sng" dirty="0">
                <a:solidFill>
                  <a:srgbClr val="0070C0"/>
                </a:solidFill>
                <a:latin typeface="微軟正黑體" panose="020B0604030504040204" pitchFamily="34" charset="-120"/>
                <a:ea typeface="微軟正黑體" panose="020B0604030504040204" pitchFamily="34" charset="-120"/>
              </a:rPr>
              <a:t>：</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参与迫害法轮功的中共大批高官相继落马，包括政法委书记周永康、</a:t>
            </a:r>
            <a:r>
              <a:rPr lang="en-CA" dirty="0">
                <a:solidFill>
                  <a:schemeClr val="accent4">
                    <a:lumMod val="50000"/>
                  </a:schemeClr>
                </a:solidFill>
                <a:latin typeface="微軟正黑體" panose="020B0604030504040204" pitchFamily="34" charset="-120"/>
                <a:ea typeface="微軟正黑體" panose="020B0604030504040204" pitchFamily="34" charset="-120"/>
              </a:rPr>
              <a:t>610</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头子李东生、薄熙来、王立军，还有苏荣、令计划等等，正副国</a:t>
            </a:r>
            <a:r>
              <a:rPr lang="en-CA" dirty="0">
                <a:solidFill>
                  <a:schemeClr val="accent4">
                    <a:lumMod val="50000"/>
                  </a:schemeClr>
                </a:solidFill>
                <a:latin typeface="微軟正黑體" panose="020B0604030504040204" pitchFamily="34" charset="-120"/>
                <a:ea typeface="微軟正黑體" panose="020B0604030504040204" pitchFamily="34" charset="-120"/>
              </a:rPr>
              <a:t>1</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级和省部级的就有</a:t>
            </a:r>
            <a:r>
              <a:rPr lang="en-CA" dirty="0">
                <a:solidFill>
                  <a:schemeClr val="accent4">
                    <a:lumMod val="50000"/>
                  </a:schemeClr>
                </a:solidFill>
                <a:latin typeface="微軟正黑體" panose="020B0604030504040204" pitchFamily="34" charset="-120"/>
                <a:ea typeface="微軟正黑體" panose="020B0604030504040204" pitchFamily="34" charset="-120"/>
              </a:rPr>
              <a:t>100</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多人，都是跟着江泽民迫害法轮功的人。老百姓都说，这是善恶有报在兑现哪。</a:t>
            </a:r>
            <a:endParaRPr lang="en-US" b="1" dirty="0">
              <a:solidFill>
                <a:schemeClr val="accent4">
                  <a:lumMod val="50000"/>
                </a:schemeClr>
              </a:solidFill>
              <a:latin typeface="微軟正黑體" panose="020B0604030504040204" pitchFamily="34" charset="-120"/>
              <a:ea typeface="微軟正黑體" panose="020B0604030504040204" pitchFamily="34" charset="-120"/>
            </a:endParaRPr>
          </a:p>
          <a:p>
            <a:endParaRPr lang="en-US" altLang="zh-CN" u="sng" dirty="0">
              <a:latin typeface="微軟正黑體" panose="020B0604030504040204" pitchFamily="34" charset="-120"/>
              <a:ea typeface="微軟正黑體" panose="020B0604030504040204" pitchFamily="34" charset="-120"/>
            </a:endParaRPr>
          </a:p>
          <a:p>
            <a:r>
              <a:rPr lang="zh-CN" altLang="en-US" u="sng" dirty="0">
                <a:solidFill>
                  <a:srgbClr val="0070C0"/>
                </a:solidFill>
                <a:latin typeface="微軟正黑體" panose="020B0604030504040204" pitchFamily="34" charset="-120"/>
                <a:ea typeface="微軟正黑體" panose="020B0604030504040204" pitchFamily="34" charset="-120"/>
              </a:rPr>
              <a:t>时事</a:t>
            </a:r>
            <a:r>
              <a:rPr lang="en-CA" u="sng" dirty="0">
                <a:solidFill>
                  <a:srgbClr val="0070C0"/>
                </a:solidFill>
                <a:latin typeface="微軟正黑體" panose="020B0604030504040204" pitchFamily="34" charset="-120"/>
                <a:ea typeface="微軟正黑體" panose="020B0604030504040204" pitchFamily="34" charset="-120"/>
              </a:rPr>
              <a:t>2</a:t>
            </a:r>
            <a:r>
              <a:rPr lang="zh-TW" altLang="en-US" u="sng" dirty="0">
                <a:solidFill>
                  <a:srgbClr val="0070C0"/>
                </a:solidFill>
                <a:latin typeface="微軟正黑體" panose="020B0604030504040204" pitchFamily="34" charset="-120"/>
                <a:ea typeface="微軟正黑體" panose="020B0604030504040204" pitchFamily="34" charset="-120"/>
              </a:rPr>
              <a:t>：</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今年</a:t>
            </a:r>
            <a:r>
              <a:rPr lang="en-CA" dirty="0">
                <a:solidFill>
                  <a:schemeClr val="accent4">
                    <a:lumMod val="50000"/>
                  </a:schemeClr>
                </a:solidFill>
                <a:latin typeface="微軟正黑體" panose="020B0604030504040204" pitchFamily="34" charset="-120"/>
                <a:ea typeface="微軟正黑體" panose="020B0604030504040204" pitchFamily="34" charset="-120"/>
              </a:rPr>
              <a:t>6</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月份，国内互联网上公开了</a:t>
            </a:r>
            <a:r>
              <a:rPr lang="en-CA" dirty="0">
                <a:solidFill>
                  <a:schemeClr val="accent4">
                    <a:lumMod val="50000"/>
                  </a:schemeClr>
                </a:solidFill>
                <a:latin typeface="微軟正黑體" panose="020B0604030504040204" pitchFamily="34" charset="-120"/>
                <a:ea typeface="微軟正黑體" panose="020B0604030504040204" pitchFamily="34" charset="-120"/>
              </a:rPr>
              <a:t>2011</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年</a:t>
            </a:r>
            <a:r>
              <a:rPr lang="en-CA" dirty="0">
                <a:solidFill>
                  <a:schemeClr val="accent4">
                    <a:lumMod val="50000"/>
                  </a:schemeClr>
                </a:solidFill>
                <a:latin typeface="微軟正黑體" panose="020B0604030504040204" pitchFamily="34" charset="-120"/>
                <a:ea typeface="微軟正黑體" panose="020B0604030504040204" pitchFamily="34" charset="-120"/>
              </a:rPr>
              <a:t>3</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月</a:t>
            </a:r>
            <a:r>
              <a:rPr lang="en-CA" dirty="0">
                <a:solidFill>
                  <a:schemeClr val="accent4">
                    <a:lumMod val="50000"/>
                  </a:schemeClr>
                </a:solidFill>
                <a:latin typeface="微軟正黑體" panose="020B0604030504040204" pitchFamily="34" charset="-120"/>
                <a:ea typeface="微軟正黑體" panose="020B0604030504040204" pitchFamily="34" charset="-120"/>
              </a:rPr>
              <a:t>1</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日中国新闻出版总署第</a:t>
            </a:r>
            <a:r>
              <a:rPr lang="en-CA" dirty="0">
                <a:solidFill>
                  <a:schemeClr val="accent4">
                    <a:lumMod val="50000"/>
                  </a:schemeClr>
                </a:solidFill>
                <a:latin typeface="微軟正黑體" panose="020B0604030504040204" pitchFamily="34" charset="-120"/>
                <a:ea typeface="微軟正黑體" panose="020B0604030504040204" pitchFamily="34" charset="-120"/>
              </a:rPr>
              <a:t>50</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号总署令，废除了江泽民对法轮功书籍的出版</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禁令</a:t>
            </a:r>
            <a:r>
              <a:rPr lang="zh-CN" altLang="en-US" dirty="0" smtClean="0">
                <a:solidFill>
                  <a:srgbClr val="FF0000"/>
                </a:solidFill>
              </a:rPr>
              <a:t>（</a:t>
            </a:r>
            <a:r>
              <a:rPr lang="zh-CN" altLang="en-US" dirty="0">
                <a:solidFill>
                  <a:srgbClr val="FF0000"/>
                </a:solidFill>
                <a:latin typeface="微軟正黑體" panose="020B0604030504040204" pitchFamily="34" charset="-120"/>
                <a:ea typeface="微軟正黑體" panose="020B0604030504040204" pitchFamily="34" charset="-120"/>
              </a:rPr>
              <a:t>通告可以在大陆官方网</a:t>
            </a:r>
            <a:r>
              <a:rPr lang="zh-CN" altLang="en-US" dirty="0" smtClean="0">
                <a:solidFill>
                  <a:srgbClr val="FF0000"/>
                </a:solidFill>
                <a:latin typeface="微軟正黑體" panose="020B0604030504040204" pitchFamily="34" charset="-120"/>
                <a:ea typeface="微軟正黑體" panose="020B0604030504040204" pitchFamily="34" charset="-120"/>
              </a:rPr>
              <a:t>站</a:t>
            </a:r>
            <a:r>
              <a:rPr lang="en-US" altLang="zh-CN" dirty="0" smtClean="0">
                <a:solidFill>
                  <a:srgbClr val="FF0000"/>
                </a:solidFill>
                <a:latin typeface="微軟正黑體" panose="020B0604030504040204" pitchFamily="34" charset="-120"/>
                <a:ea typeface="微軟正黑體" panose="020B0604030504040204" pitchFamily="34" charset="-120"/>
              </a:rPr>
              <a:t>www.gov.cn</a:t>
            </a:r>
            <a:r>
              <a:rPr lang="zh-CN" altLang="en-US" dirty="0">
                <a:solidFill>
                  <a:srgbClr val="FF0000"/>
                </a:solidFill>
                <a:latin typeface="微軟正黑體" panose="020B0604030504040204" pitchFamily="34" charset="-120"/>
                <a:ea typeface="微軟正黑體" panose="020B0604030504040204" pitchFamily="34" charset="-120"/>
              </a:rPr>
              <a:t>查询</a:t>
            </a:r>
            <a:endParaRPr lang="en-US" altLang="zh-CN" dirty="0" smtClean="0">
              <a:solidFill>
                <a:srgbClr val="FF0000"/>
              </a:solidFill>
              <a:latin typeface="微軟正黑體" panose="020B0604030504040204" pitchFamily="34" charset="-120"/>
              <a:ea typeface="微軟正黑體" panose="020B0604030504040204" pitchFamily="34" charset="-120"/>
            </a:endParaRPr>
          </a:p>
          <a:p>
            <a:r>
              <a:rPr lang="en-US" u="sng" dirty="0" smtClean="0">
                <a:solidFill>
                  <a:srgbClr val="FF0000"/>
                </a:solidFill>
                <a:latin typeface="微軟正黑體" panose="020B0604030504040204" pitchFamily="34" charset="-120"/>
                <a:ea typeface="微軟正黑體" panose="020B0604030504040204" pitchFamily="34" charset="-120"/>
                <a:hlinkClick r:id="rId2"/>
              </a:rPr>
              <a:t>http</a:t>
            </a:r>
            <a:r>
              <a:rPr lang="en-US" u="sng" dirty="0">
                <a:solidFill>
                  <a:srgbClr val="FF0000"/>
                </a:solidFill>
                <a:latin typeface="微軟正黑體" panose="020B0604030504040204" pitchFamily="34" charset="-120"/>
                <a:ea typeface="微軟正黑體" panose="020B0604030504040204" pitchFamily="34" charset="-120"/>
                <a:hlinkClick r:id="rId2"/>
              </a:rPr>
              <a:t>://www.gov.cn/gongbao/content/2011/content_1960695.htm</a:t>
            </a:r>
            <a:r>
              <a:rPr lang="zh-CN" altLang="en-US" dirty="0">
                <a:solidFill>
                  <a:srgbClr val="FF0000"/>
                </a:solidFill>
                <a:latin typeface="微軟正黑體" panose="020B0604030504040204" pitchFamily="34" charset="-120"/>
                <a:ea typeface="微軟正黑體" panose="020B0604030504040204" pitchFamily="34" charset="-120"/>
              </a:rPr>
              <a:t>） </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a:t>
            </a:r>
            <a:endParaRPr lang="en-US" altLang="zh-CN" dirty="0" smtClean="0">
              <a:solidFill>
                <a:schemeClr val="accent4">
                  <a:lumMod val="50000"/>
                </a:schemeClr>
              </a:solidFill>
              <a:latin typeface="微軟正黑體" panose="020B0604030504040204" pitchFamily="34" charset="-120"/>
              <a:ea typeface="微軟正黑體" panose="020B0604030504040204" pitchFamily="34" charset="-120"/>
            </a:endParaRPr>
          </a:p>
          <a:p>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这</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几年，国内有上百名律师为法轮功学员做了近一千场的无罪辩护，充分证明了修炼法轮功是无罪的，而迫害法轮功却是违法违宪的。</a:t>
            </a:r>
            <a:endParaRPr lang="en-US" b="1" dirty="0">
              <a:solidFill>
                <a:schemeClr val="accent4">
                  <a:lumMod val="50000"/>
                </a:schemeClr>
              </a:solidFill>
              <a:latin typeface="微軟正黑體" panose="020B0604030504040204" pitchFamily="34" charset="-120"/>
              <a:ea typeface="微軟正黑體" panose="020B0604030504040204" pitchFamily="34" charset="-120"/>
            </a:endParaRPr>
          </a:p>
          <a:p>
            <a:endParaRPr lang="en-US" altLang="zh-CN" u="sng" dirty="0">
              <a:latin typeface="微軟正黑體" panose="020B0604030504040204" pitchFamily="34" charset="-120"/>
              <a:ea typeface="微軟正黑體" panose="020B0604030504040204" pitchFamily="34" charset="-120"/>
            </a:endParaRPr>
          </a:p>
          <a:p>
            <a:r>
              <a:rPr lang="zh-CN" altLang="en-US" u="sng" dirty="0">
                <a:solidFill>
                  <a:srgbClr val="0070C0"/>
                </a:solidFill>
                <a:latin typeface="微軟正黑體" panose="020B0604030504040204" pitchFamily="34" charset="-120"/>
                <a:ea typeface="微軟正黑體" panose="020B0604030504040204" pitchFamily="34" charset="-120"/>
              </a:rPr>
              <a:t>时事</a:t>
            </a:r>
            <a:r>
              <a:rPr lang="en-CA" u="sng" dirty="0">
                <a:solidFill>
                  <a:srgbClr val="0070C0"/>
                </a:solidFill>
                <a:latin typeface="微軟正黑體" panose="020B0604030504040204" pitchFamily="34" charset="-120"/>
                <a:ea typeface="微軟正黑體" panose="020B0604030504040204" pitchFamily="34" charset="-120"/>
              </a:rPr>
              <a:t>3</a:t>
            </a:r>
            <a:r>
              <a:rPr lang="zh-TW" altLang="en-US" u="sng" dirty="0">
                <a:solidFill>
                  <a:srgbClr val="0070C0"/>
                </a:solidFill>
                <a:latin typeface="微軟正黑體" panose="020B0604030504040204" pitchFamily="34" charset="-120"/>
                <a:ea typeface="微軟正黑體" panose="020B0604030504040204" pitchFamily="34" charset="-120"/>
              </a:rPr>
              <a:t>：</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自从</a:t>
            </a:r>
            <a:r>
              <a:rPr lang="en-CA" dirty="0">
                <a:solidFill>
                  <a:schemeClr val="accent4">
                    <a:lumMod val="50000"/>
                  </a:schemeClr>
                </a:solidFill>
                <a:latin typeface="微軟正黑體" panose="020B0604030504040204" pitchFamily="34" charset="-120"/>
                <a:ea typeface="微軟正黑體" panose="020B0604030504040204" pitchFamily="34" charset="-120"/>
              </a:rPr>
              <a:t>2015</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年</a:t>
            </a:r>
            <a:r>
              <a:rPr lang="en-US" altLang="zh-CN" dirty="0">
                <a:solidFill>
                  <a:schemeClr val="accent4">
                    <a:lumMod val="50000"/>
                  </a:schemeClr>
                </a:solidFill>
                <a:latin typeface="微軟正黑體" panose="020B0604030504040204" pitchFamily="34" charset="-120"/>
                <a:ea typeface="微軟正黑體" panose="020B0604030504040204" pitchFamily="34" charset="-120"/>
              </a:rPr>
              <a:t>《</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立案登记制</a:t>
            </a:r>
            <a:r>
              <a:rPr lang="en-US" altLang="zh-CN" dirty="0">
                <a:solidFill>
                  <a:schemeClr val="accent4">
                    <a:lumMod val="50000"/>
                  </a:schemeClr>
                </a:solidFill>
                <a:latin typeface="微軟正黑體" panose="020B0604030504040204" pitchFamily="34" charset="-120"/>
                <a:ea typeface="微軟正黑體" panose="020B0604030504040204" pitchFamily="34" charset="-120"/>
              </a:rPr>
              <a:t>》</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这一新政策出台以来，已经有二十多万老百姓用真名真姓把江泽民告上了最高法院和最高检察院。两高给超过十万人发了签收和回执。而且，国际上</a:t>
            </a:r>
            <a:r>
              <a:rPr lang="en-CA" dirty="0">
                <a:solidFill>
                  <a:schemeClr val="accent4">
                    <a:lumMod val="50000"/>
                  </a:schemeClr>
                </a:solidFill>
                <a:latin typeface="微軟正黑體" panose="020B0604030504040204" pitchFamily="34" charset="-120"/>
                <a:ea typeface="微軟正黑體" panose="020B0604030504040204" pitchFamily="34" charset="-120"/>
              </a:rPr>
              <a:t>33</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个国家</a:t>
            </a:r>
            <a:r>
              <a:rPr lang="en-CA" dirty="0">
                <a:solidFill>
                  <a:schemeClr val="accent4">
                    <a:lumMod val="50000"/>
                  </a:schemeClr>
                </a:solidFill>
                <a:latin typeface="微軟正黑體" panose="020B0604030504040204" pitchFamily="34" charset="-120"/>
                <a:ea typeface="微軟正黑體" panose="020B0604030504040204" pitchFamily="34" charset="-120"/>
              </a:rPr>
              <a:t>50</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多个法庭已经把江泽民起诉和控告了。罪名成立，是酷刑罪，反人类罪和群体灭绝罪。江泽民连自身都难保了，它更保不了下面跟着干的人了。您在这个体制内工作，希望您也一定要看清形势，千万不要参与迫害法轮功，咱别给中共和江泽民当替罪羊。</a:t>
            </a:r>
            <a:endParaRPr lang="en-US" b="1" dirty="0">
              <a:solidFill>
                <a:schemeClr val="accent4">
                  <a:lumMod val="50000"/>
                </a:schemeClr>
              </a:solidFill>
              <a:latin typeface="微軟正黑體" panose="020B0604030504040204" pitchFamily="34" charset="-120"/>
              <a:ea typeface="微軟正黑體" panose="020B0604030504040204" pitchFamily="34" charset="-120"/>
            </a:endParaRPr>
          </a:p>
        </p:txBody>
      </p:sp>
      <p:sp>
        <p:nvSpPr>
          <p:cNvPr id="3" name="文字方塊 2"/>
          <p:cNvSpPr txBox="1"/>
          <p:nvPr/>
        </p:nvSpPr>
        <p:spPr>
          <a:xfrm>
            <a:off x="953" y="3657"/>
            <a:ext cx="9143047" cy="461164"/>
          </a:xfrm>
          <a:prstGeom prst="rect">
            <a:avLst/>
          </a:prstGeom>
          <a:solidFill>
            <a:srgbClr val="7030A0"/>
          </a:solidFill>
        </p:spPr>
        <p:txBody>
          <a:bodyPr wrap="square" lIns="90942" tIns="45472" rIns="90942" bIns="45472" rtlCol="0">
            <a:spAutoFit/>
          </a:bodyPr>
          <a:lstStyle/>
          <a:p>
            <a:pPr fontAlgn="base"/>
            <a:r>
              <a:rPr lang="en-US" altLang="zh-CN" sz="2400" b="1" dirty="0" smtClean="0">
                <a:solidFill>
                  <a:schemeClr val="bg1"/>
                </a:solidFill>
                <a:latin typeface="微軟正黑體" panose="020B0604030504040204" pitchFamily="34" charset="-120"/>
                <a:ea typeface="微軟正黑體" panose="020B0604030504040204" pitchFamily="34" charset="-120"/>
              </a:rPr>
              <a:t>7-4</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切入参考</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CN" altLang="en-US" sz="2400" b="1" dirty="0">
                <a:solidFill>
                  <a:schemeClr val="bg1"/>
                </a:solidFill>
                <a:latin typeface="微軟正黑體" panose="020B0604030504040204" pitchFamily="34" charset="-120"/>
                <a:ea typeface="微軟正黑體" panose="020B0604030504040204" pitchFamily="34" charset="-120"/>
              </a:rPr>
              <a:t>针对大陆</a:t>
            </a:r>
            <a:r>
              <a:rPr lang="zh-TW" altLang="en-US" sz="2400" b="1" dirty="0">
                <a:solidFill>
                  <a:schemeClr val="bg1"/>
                </a:solidFill>
                <a:latin typeface="微軟正黑體" panose="020B0604030504040204" pitchFamily="34" charset="-120"/>
                <a:ea typeface="微軟正黑體" panose="020B0604030504040204" pitchFamily="34" charset="-120"/>
              </a:rPr>
              <a:t>政府官员</a:t>
            </a:r>
            <a:r>
              <a:rPr lang="zh-CN" altLang="en-US" sz="2400" b="1" dirty="0">
                <a:solidFill>
                  <a:schemeClr val="bg1"/>
                </a:solidFill>
                <a:latin typeface="微軟正黑體" panose="020B0604030504040204" pitchFamily="34" charset="-120"/>
                <a:ea typeface="微軟正黑體" panose="020B0604030504040204" pitchFamily="34" charset="-120"/>
              </a:rPr>
              <a:t>及公检法综合真相</a:t>
            </a:r>
            <a:r>
              <a:rPr lang="zh-TW" altLang="en-US" sz="2400" b="1" dirty="0">
                <a:solidFill>
                  <a:schemeClr val="bg1"/>
                </a:solidFill>
                <a:latin typeface="微軟正黑體" panose="020B0604030504040204" pitchFamily="34" charset="-120"/>
                <a:ea typeface="微軟正黑體" panose="020B0604030504040204" pitchFamily="34" charset="-120"/>
              </a:rPr>
              <a:t>稿</a:t>
            </a:r>
            <a:r>
              <a:rPr lang="en-US" altLang="zh-TW" sz="2400" b="1" dirty="0">
                <a:solidFill>
                  <a:schemeClr val="bg1"/>
                </a:solidFill>
                <a:latin typeface="微軟正黑體" panose="020B0604030504040204" pitchFamily="34" charset="-120"/>
                <a:ea typeface="微軟正黑體" panose="020B0604030504040204" pitchFamily="34" charset="-120"/>
              </a:rPr>
              <a:t>-1》</a:t>
            </a:r>
          </a:p>
        </p:txBody>
      </p:sp>
      <p:sp>
        <p:nvSpPr>
          <p:cNvPr id="6" name="矩形 5"/>
          <p:cNvSpPr/>
          <p:nvPr/>
        </p:nvSpPr>
        <p:spPr>
          <a:xfrm>
            <a:off x="3779912" y="247009"/>
            <a:ext cx="5243186" cy="400110"/>
          </a:xfrm>
          <a:prstGeom prst="rect">
            <a:avLst/>
          </a:prstGeom>
        </p:spPr>
        <p:txBody>
          <a:bodyPr wrap="square">
            <a:spAutoFit/>
          </a:bodyPr>
          <a:lstStyle/>
          <a:p>
            <a:pPr lvl="0"/>
            <a:endParaRPr lang="en-US" altLang="zh-TW" sz="2000" b="1"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7647907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212" b="8068"/>
          <a:stretch/>
        </p:blipFill>
        <p:spPr bwMode="auto">
          <a:xfrm>
            <a:off x="1047821" y="548680"/>
            <a:ext cx="7056784" cy="38884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093" t="42637" r="23401" b="32481"/>
          <a:stretch/>
        </p:blipFill>
        <p:spPr bwMode="auto">
          <a:xfrm>
            <a:off x="155744" y="4568853"/>
            <a:ext cx="8840937" cy="22891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文字方塊 4"/>
          <p:cNvSpPr txBox="1"/>
          <p:nvPr/>
        </p:nvSpPr>
        <p:spPr>
          <a:xfrm>
            <a:off x="953" y="3657"/>
            <a:ext cx="9143047" cy="461164"/>
          </a:xfrm>
          <a:prstGeom prst="rect">
            <a:avLst/>
          </a:prstGeom>
          <a:solidFill>
            <a:srgbClr val="7030A0"/>
          </a:solidFill>
        </p:spPr>
        <p:txBody>
          <a:bodyPr wrap="square" lIns="90942" tIns="45472" rIns="90942" bIns="45472" rtlCol="0">
            <a:spAutoFit/>
          </a:bodyPr>
          <a:lstStyle/>
          <a:p>
            <a:pPr fontAlgn="base"/>
            <a:r>
              <a:rPr lang="en-US" altLang="zh-CN" sz="2400" b="1" dirty="0" smtClean="0">
                <a:solidFill>
                  <a:schemeClr val="bg1"/>
                </a:solidFill>
                <a:latin typeface="微軟正黑體" panose="020B0604030504040204" pitchFamily="34" charset="-120"/>
                <a:ea typeface="微軟正黑體" panose="020B0604030504040204" pitchFamily="34" charset="-120"/>
              </a:rPr>
              <a:t>7-4-1</a:t>
            </a:r>
            <a:r>
              <a:rPr lang="en-US" altLang="zh-TW" sz="2400" b="1" dirty="0" smtClean="0">
                <a:solidFill>
                  <a:schemeClr val="bg1"/>
                </a:solidFill>
                <a:latin typeface="微軟正黑體" panose="020B0604030504040204" pitchFamily="34" charset="-120"/>
                <a:ea typeface="微軟正黑體" panose="020B0604030504040204" pitchFamily="34" charset="-120"/>
              </a:rPr>
              <a:t>. </a:t>
            </a:r>
            <a:r>
              <a:rPr lang="zh-TW" altLang="en-US" sz="2400" b="1" dirty="0" smtClean="0">
                <a:solidFill>
                  <a:schemeClr val="bg1"/>
                </a:solidFill>
                <a:latin typeface="微軟正黑體" panose="020B0604030504040204" pitchFamily="34" charset="-120"/>
                <a:ea typeface="微軟正黑體" panose="020B0604030504040204" pitchFamily="34" charset="-120"/>
              </a:rPr>
              <a:t>切入</a:t>
            </a:r>
            <a:r>
              <a:rPr lang="zh-TW" altLang="en-US" sz="2400" b="1" dirty="0">
                <a:solidFill>
                  <a:schemeClr val="bg1"/>
                </a:solidFill>
                <a:latin typeface="微軟正黑體" panose="020B0604030504040204" pitchFamily="34" charset="-120"/>
                <a:ea typeface="微軟正黑體" panose="020B0604030504040204" pitchFamily="34" charset="-120"/>
              </a:rPr>
              <a:t>参考</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CN" altLang="en-US" sz="2400" b="1" dirty="0">
                <a:solidFill>
                  <a:schemeClr val="bg1"/>
                </a:solidFill>
                <a:latin typeface="微軟正黑體" panose="020B0604030504040204" pitchFamily="34" charset="-120"/>
                <a:ea typeface="微軟正黑體" panose="020B0604030504040204" pitchFamily="34" charset="-120"/>
              </a:rPr>
              <a:t>针对大陆</a:t>
            </a:r>
            <a:r>
              <a:rPr lang="zh-TW" altLang="en-US" sz="2400" b="1" dirty="0">
                <a:solidFill>
                  <a:schemeClr val="bg1"/>
                </a:solidFill>
                <a:latin typeface="微軟正黑體" panose="020B0604030504040204" pitchFamily="34" charset="-120"/>
                <a:ea typeface="微軟正黑體" panose="020B0604030504040204" pitchFamily="34" charset="-120"/>
              </a:rPr>
              <a:t>政府官员</a:t>
            </a:r>
            <a:r>
              <a:rPr lang="zh-CN" altLang="en-US" sz="2400" b="1" dirty="0">
                <a:solidFill>
                  <a:schemeClr val="bg1"/>
                </a:solidFill>
                <a:latin typeface="微軟正黑體" panose="020B0604030504040204" pitchFamily="34" charset="-120"/>
                <a:ea typeface="微軟正黑體" panose="020B0604030504040204" pitchFamily="34" charset="-120"/>
              </a:rPr>
              <a:t>及公检法综合真相</a:t>
            </a:r>
            <a:r>
              <a:rPr lang="zh-TW" altLang="en-US" sz="2400" b="1" dirty="0">
                <a:solidFill>
                  <a:schemeClr val="bg1"/>
                </a:solidFill>
                <a:latin typeface="微軟正黑體" panose="020B0604030504040204" pitchFamily="34" charset="-120"/>
                <a:ea typeface="微軟正黑體" panose="020B0604030504040204" pitchFamily="34" charset="-120"/>
              </a:rPr>
              <a:t>稿</a:t>
            </a:r>
            <a:r>
              <a:rPr lang="en-US" altLang="zh-TW" sz="2400" b="1" dirty="0">
                <a:solidFill>
                  <a:schemeClr val="bg1"/>
                </a:solidFill>
                <a:latin typeface="微軟正黑體" panose="020B0604030504040204" pitchFamily="34" charset="-120"/>
                <a:ea typeface="微軟正黑體" panose="020B0604030504040204" pitchFamily="34" charset="-120"/>
              </a:rPr>
              <a:t>-1》</a:t>
            </a:r>
          </a:p>
        </p:txBody>
      </p:sp>
    </p:spTree>
    <p:extLst>
      <p:ext uri="{BB962C8B-B14F-4D97-AF65-F5344CB8AC3E}">
        <p14:creationId xmlns:p14="http://schemas.microsoft.com/office/powerpoint/2010/main" val="40126537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1500" y="647119"/>
            <a:ext cx="8987602" cy="5632311"/>
          </a:xfrm>
          <a:prstGeom prst="rect">
            <a:avLst/>
          </a:prstGeom>
        </p:spPr>
        <p:txBody>
          <a:bodyPr wrap="square">
            <a:spAutoFit/>
          </a:bodyPr>
          <a:lstStyle/>
          <a:p>
            <a:r>
              <a:rPr lang="zh-CN" altLang="en-US" dirty="0">
                <a:solidFill>
                  <a:srgbClr val="FF0000"/>
                </a:solidFill>
                <a:latin typeface="Microsoft YaHei Light" panose="020B0502040204020203" pitchFamily="34" charset="-122"/>
                <a:ea typeface="Microsoft YaHei Light" panose="020B0502040204020203" pitchFamily="34" charset="-122"/>
              </a:rPr>
              <a:t>说明：此稿用于口讲时，可以根据对方情况选择其中讲真相内容事实结合自己风格进行。</a:t>
            </a:r>
            <a:endParaRPr lang="en-US" b="1" dirty="0">
              <a:solidFill>
                <a:srgbClr val="FF0000"/>
              </a:solidFill>
              <a:latin typeface="Microsoft YaHei Light" panose="020B0502040204020203" pitchFamily="34" charset="-122"/>
              <a:ea typeface="Microsoft YaHei Light" panose="020B0502040204020203" pitchFamily="34" charset="-122"/>
            </a:endParaRPr>
          </a:p>
          <a:p>
            <a:endParaRPr lang="en-US" altLang="zh-CN" u="sng" dirty="0">
              <a:latin typeface="Microsoft YaHei Light" panose="020B0502040204020203" pitchFamily="34" charset="-122"/>
              <a:ea typeface="Microsoft YaHei Light" panose="020B0502040204020203" pitchFamily="34" charset="-122"/>
            </a:endParaRPr>
          </a:p>
          <a:p>
            <a:r>
              <a:rPr lang="zh-CN" altLang="en-US" u="sng" dirty="0">
                <a:solidFill>
                  <a:srgbClr val="0070C0"/>
                </a:solidFill>
                <a:latin typeface="Microsoft YaHei Light" panose="020B0502040204020203" pitchFamily="34" charset="-122"/>
                <a:ea typeface="Microsoft YaHei Light" panose="020B0502040204020203" pitchFamily="34" charset="-122"/>
              </a:rPr>
              <a:t>自焚真相</a:t>
            </a:r>
            <a:r>
              <a:rPr lang="zh-TW" altLang="en-US" dirty="0">
                <a:solidFill>
                  <a:srgbClr val="0070C0"/>
                </a:solidFill>
                <a:latin typeface="微軟正黑體" panose="020B0604030504040204" pitchFamily="34" charset="-120"/>
                <a:ea typeface="微軟正黑體" panose="020B0604030504040204" pitchFamily="34" charset="-120"/>
              </a:rPr>
              <a:t>：</a:t>
            </a:r>
            <a:r>
              <a:rPr lang="zh-CN" altLang="en-US" dirty="0">
                <a:latin typeface="Microsoft YaHei Light" panose="020B0502040204020203" pitchFamily="34" charset="-122"/>
                <a:ea typeface="Microsoft YaHei Light" panose="020B0502040204020203" pitchFamily="34" charset="-122"/>
              </a:rPr>
              <a:t>您知道吗？天安门自焚是江泽民集团为了煽动老百姓对法轮功的仇恨，而找人拍的造假新闻。国际教育发展组织早在</a:t>
            </a:r>
            <a:r>
              <a:rPr lang="en-CA" dirty="0">
                <a:latin typeface="Microsoft YaHei Light" panose="020B0502040204020203" pitchFamily="34" charset="-122"/>
                <a:ea typeface="Microsoft YaHei Light" panose="020B0502040204020203" pitchFamily="34" charset="-122"/>
              </a:rPr>
              <a:t>2001</a:t>
            </a:r>
            <a:r>
              <a:rPr lang="zh-CN" altLang="en-US" dirty="0">
                <a:latin typeface="Microsoft YaHei Light" panose="020B0502040204020203" pitchFamily="34" charset="-122"/>
                <a:ea typeface="Microsoft YaHei Light" panose="020B0502040204020203" pitchFamily="34" charset="-122"/>
              </a:rPr>
              <a:t>年的时候就把“自焚”定性为国家恐怖主义行为了。对法轮功的迫害完全是出于江泽民个人的妒嫉。</a:t>
            </a:r>
            <a:endParaRPr lang="en-US" altLang="zh-CN" dirty="0">
              <a:latin typeface="Microsoft YaHei Light" panose="020B0502040204020203" pitchFamily="34" charset="-122"/>
              <a:ea typeface="Microsoft YaHei Light" panose="020B0502040204020203" pitchFamily="34" charset="-122"/>
            </a:endParaRPr>
          </a:p>
          <a:p>
            <a:endParaRPr lang="en-US" b="1" dirty="0">
              <a:latin typeface="Microsoft YaHei Light" panose="020B0502040204020203" pitchFamily="34" charset="-122"/>
              <a:ea typeface="Microsoft YaHei Light" panose="020B0502040204020203" pitchFamily="34" charset="-122"/>
            </a:endParaRPr>
          </a:p>
          <a:p>
            <a:r>
              <a:rPr lang="zh-CN" altLang="en-US" u="sng" dirty="0">
                <a:solidFill>
                  <a:srgbClr val="0070C0"/>
                </a:solidFill>
                <a:latin typeface="Microsoft YaHei Light" panose="020B0502040204020203" pitchFamily="34" charset="-122"/>
                <a:ea typeface="Microsoft YaHei Light" panose="020B0502040204020203" pitchFamily="34" charset="-122"/>
              </a:rPr>
              <a:t>法轮功真相</a:t>
            </a:r>
            <a:r>
              <a:rPr lang="zh-TW" altLang="en-US" dirty="0">
                <a:solidFill>
                  <a:srgbClr val="0070C0"/>
                </a:solidFill>
                <a:latin typeface="微軟正黑體" panose="020B0604030504040204" pitchFamily="34" charset="-120"/>
                <a:ea typeface="微軟正黑體" panose="020B0604030504040204" pitchFamily="34" charset="-120"/>
              </a:rPr>
              <a:t>：</a:t>
            </a:r>
            <a:r>
              <a:rPr lang="zh-CN" altLang="en-US" dirty="0">
                <a:latin typeface="Microsoft YaHei Light" panose="020B0502040204020203" pitchFamily="34" charset="-122"/>
                <a:ea typeface="Microsoft YaHei Light" panose="020B0502040204020203" pitchFamily="34" charset="-122"/>
              </a:rPr>
              <a:t>法轮功就是教人按照“真、善 、忍“做好人，传播世界</a:t>
            </a:r>
            <a:r>
              <a:rPr lang="en-US" dirty="0">
                <a:latin typeface="Microsoft YaHei Light" panose="020B0502040204020203" pitchFamily="34" charset="-122"/>
                <a:ea typeface="Microsoft YaHei Light" panose="020B0502040204020203" pitchFamily="34" charset="-122"/>
              </a:rPr>
              <a:t>100</a:t>
            </a:r>
            <a:r>
              <a:rPr lang="zh-CN" altLang="en-US" dirty="0">
                <a:latin typeface="Microsoft YaHei Light" panose="020B0502040204020203" pitchFamily="34" charset="-122"/>
                <a:ea typeface="Microsoft YaHei Light" panose="020B0502040204020203" pitchFamily="34" charset="-122"/>
              </a:rPr>
              <a:t>多个国家，获得各界</a:t>
            </a:r>
            <a:r>
              <a:rPr lang="en-US" dirty="0">
                <a:latin typeface="Microsoft YaHei Light" panose="020B0502040204020203" pitchFamily="34" charset="-122"/>
                <a:ea typeface="Microsoft YaHei Light" panose="020B0502040204020203" pitchFamily="34" charset="-122"/>
              </a:rPr>
              <a:t>3</a:t>
            </a:r>
            <a:r>
              <a:rPr lang="zh-CN" altLang="en-US" dirty="0">
                <a:latin typeface="Microsoft YaHei Light" panose="020B0502040204020203" pitchFamily="34" charset="-122"/>
                <a:ea typeface="Microsoft YaHei Light" panose="020B0502040204020203" pitchFamily="34" charset="-122"/>
              </a:rPr>
              <a:t>千多项褒奖及支持，主要著作</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转法轮</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翻译成</a:t>
            </a:r>
            <a:r>
              <a:rPr lang="en-US" dirty="0">
                <a:latin typeface="Microsoft YaHei Light" panose="020B0502040204020203" pitchFamily="34" charset="-122"/>
                <a:ea typeface="Microsoft YaHei Light" panose="020B0502040204020203" pitchFamily="34" charset="-122"/>
              </a:rPr>
              <a:t>40</a:t>
            </a:r>
            <a:r>
              <a:rPr lang="zh-CN" altLang="en-US" dirty="0">
                <a:latin typeface="Microsoft YaHei Light" panose="020B0502040204020203" pitchFamily="34" charset="-122"/>
                <a:ea typeface="Microsoft YaHei Light" panose="020B0502040204020203" pitchFamily="34" charset="-122"/>
              </a:rPr>
              <a:t>种语言。全世界只有中共剥夺人的信仰自由、一直在迫害法轮功。</a:t>
            </a:r>
            <a:endParaRPr lang="en-US" b="1" dirty="0">
              <a:latin typeface="Microsoft YaHei Light" panose="020B0502040204020203" pitchFamily="34" charset="-122"/>
              <a:ea typeface="Microsoft YaHei Light" panose="020B0502040204020203" pitchFamily="34" charset="-122"/>
            </a:endParaRPr>
          </a:p>
          <a:p>
            <a:endParaRPr lang="en-US" altLang="zh-CN" u="sng" dirty="0">
              <a:solidFill>
                <a:srgbClr val="0070C0"/>
              </a:solidFill>
              <a:latin typeface="Microsoft YaHei Light" panose="020B0502040204020203" pitchFamily="34" charset="-122"/>
              <a:ea typeface="Microsoft YaHei Light" panose="020B0502040204020203" pitchFamily="34" charset="-122"/>
            </a:endParaRPr>
          </a:p>
          <a:p>
            <a:r>
              <a:rPr lang="zh-CN" altLang="en-US" u="sng" dirty="0">
                <a:solidFill>
                  <a:srgbClr val="0070C0"/>
                </a:solidFill>
                <a:latin typeface="Microsoft YaHei Light" panose="020B0502040204020203" pitchFamily="34" charset="-122"/>
                <a:ea typeface="Microsoft YaHei Light" panose="020B0502040204020203" pitchFamily="34" charset="-122"/>
              </a:rPr>
              <a:t>法律条文</a:t>
            </a:r>
            <a:r>
              <a:rPr lang="en-CA" u="sng" dirty="0">
                <a:solidFill>
                  <a:srgbClr val="0070C0"/>
                </a:solidFill>
                <a:latin typeface="Microsoft YaHei Light" panose="020B0502040204020203" pitchFamily="34" charset="-122"/>
                <a:ea typeface="Microsoft YaHei Light" panose="020B0502040204020203" pitchFamily="34" charset="-122"/>
              </a:rPr>
              <a:t>1</a:t>
            </a:r>
            <a:r>
              <a:rPr lang="en-CA" altLang="zh-TW" dirty="0">
                <a:solidFill>
                  <a:srgbClr val="0070C0"/>
                </a:solidFill>
                <a:latin typeface="微軟正黑體" panose="020B0604030504040204" pitchFamily="34" charset="-120"/>
                <a:ea typeface="微軟正黑體" panose="020B0604030504040204" pitchFamily="34" charset="-120"/>
              </a:rPr>
              <a:t> </a:t>
            </a:r>
            <a:r>
              <a:rPr lang="zh-TW" altLang="en-US" dirty="0">
                <a:solidFill>
                  <a:srgbClr val="0070C0"/>
                </a:solidFill>
                <a:latin typeface="微軟正黑體" panose="020B0604030504040204" pitchFamily="34" charset="-120"/>
                <a:ea typeface="微軟正黑體" panose="020B0604030504040204" pitchFamily="34" charset="-120"/>
              </a:rPr>
              <a:t>：</a:t>
            </a:r>
            <a:r>
              <a:rPr lang="zh-CN" altLang="en-US" dirty="0">
                <a:latin typeface="Microsoft YaHei Light" panose="020B0502040204020203" pitchFamily="34" charset="-122"/>
                <a:ea typeface="Microsoft YaHei Light" panose="020B0502040204020203" pitchFamily="34" charset="-122"/>
              </a:rPr>
              <a:t>事实上翻遍中国的</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宪法</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和所有的法律，找不到一条法律说修炼法轮功是违法的。</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刑法</a:t>
            </a:r>
            <a:r>
              <a:rPr lang="en-US" altLang="zh-CN" dirty="0">
                <a:latin typeface="Microsoft YaHei Light" panose="020B0502040204020203" pitchFamily="34" charset="-122"/>
                <a:ea typeface="Microsoft YaHei Light" panose="020B0502040204020203" pitchFamily="34" charset="-122"/>
              </a:rPr>
              <a:t>》</a:t>
            </a:r>
            <a:r>
              <a:rPr lang="en-CA" dirty="0">
                <a:latin typeface="Microsoft YaHei Light" panose="020B0502040204020203" pitchFamily="34" charset="-122"/>
                <a:ea typeface="Microsoft YaHei Light" panose="020B0502040204020203" pitchFamily="34" charset="-122"/>
              </a:rPr>
              <a:t>300</a:t>
            </a:r>
            <a:r>
              <a:rPr lang="zh-CN" altLang="en-US" dirty="0">
                <a:latin typeface="Microsoft YaHei Light" panose="020B0502040204020203" pitchFamily="34" charset="-122"/>
                <a:ea typeface="Microsoft YaHei Light" panose="020B0502040204020203" pitchFamily="34" charset="-122"/>
              </a:rPr>
              <a:t>条根本都没有涉及到法轮功，而且公安部公布的</a:t>
            </a:r>
            <a:r>
              <a:rPr lang="en-CA" dirty="0">
                <a:latin typeface="Microsoft YaHei Light" panose="020B0502040204020203" pitchFamily="34" charset="-122"/>
                <a:ea typeface="Microsoft YaHei Light" panose="020B0502040204020203" pitchFamily="34" charset="-122"/>
              </a:rPr>
              <a:t>14</a:t>
            </a:r>
            <a:r>
              <a:rPr lang="zh-CN" altLang="en-US" dirty="0">
                <a:latin typeface="Microsoft YaHei Light" panose="020B0502040204020203" pitchFamily="34" charset="-122"/>
                <a:ea typeface="Microsoft YaHei Light" panose="020B0502040204020203" pitchFamily="34" charset="-122"/>
              </a:rPr>
              <a:t>种邪教当中也没有法轮功。</a:t>
            </a:r>
            <a:endParaRPr lang="en-US" b="1" dirty="0">
              <a:latin typeface="Microsoft YaHei Light" panose="020B0502040204020203" pitchFamily="34" charset="-122"/>
              <a:ea typeface="Microsoft YaHei Light" panose="020B0502040204020203" pitchFamily="34" charset="-122"/>
            </a:endParaRPr>
          </a:p>
          <a:p>
            <a:endParaRPr lang="en-US" altLang="zh-CN" u="sng" dirty="0">
              <a:solidFill>
                <a:srgbClr val="0070C0"/>
              </a:solidFill>
              <a:latin typeface="Microsoft YaHei Light" panose="020B0502040204020203" pitchFamily="34" charset="-122"/>
              <a:ea typeface="Microsoft YaHei Light" panose="020B0502040204020203" pitchFamily="34" charset="-122"/>
            </a:endParaRPr>
          </a:p>
          <a:p>
            <a:r>
              <a:rPr lang="zh-CN" altLang="en-US" u="sng" dirty="0">
                <a:solidFill>
                  <a:srgbClr val="0070C0"/>
                </a:solidFill>
                <a:latin typeface="Microsoft YaHei Light" panose="020B0502040204020203" pitchFamily="34" charset="-122"/>
                <a:ea typeface="Microsoft YaHei Light" panose="020B0502040204020203" pitchFamily="34" charset="-122"/>
              </a:rPr>
              <a:t>法律条文</a:t>
            </a:r>
            <a:r>
              <a:rPr lang="en-CA" u="sng" dirty="0">
                <a:solidFill>
                  <a:srgbClr val="0070C0"/>
                </a:solidFill>
                <a:latin typeface="Microsoft YaHei Light" panose="020B0502040204020203" pitchFamily="34" charset="-122"/>
                <a:ea typeface="Microsoft YaHei Light" panose="020B0502040204020203" pitchFamily="34" charset="-122"/>
              </a:rPr>
              <a:t>2</a:t>
            </a:r>
            <a:r>
              <a:rPr lang="en-CA" altLang="zh-TW" dirty="0">
                <a:solidFill>
                  <a:srgbClr val="0070C0"/>
                </a:solidFill>
                <a:latin typeface="微軟正黑體" panose="020B0604030504040204" pitchFamily="34" charset="-120"/>
                <a:ea typeface="微軟正黑體" panose="020B0604030504040204" pitchFamily="34" charset="-120"/>
              </a:rPr>
              <a:t> </a:t>
            </a:r>
            <a:r>
              <a:rPr lang="zh-TW" altLang="en-US" dirty="0">
                <a:solidFill>
                  <a:srgbClr val="0070C0"/>
                </a:solidFill>
                <a:latin typeface="微軟正黑體" panose="020B0604030504040204" pitchFamily="34" charset="-120"/>
                <a:ea typeface="微軟正黑體" panose="020B0604030504040204" pitchFamily="34" charset="-120"/>
              </a:rPr>
              <a:t>：</a:t>
            </a:r>
            <a:r>
              <a:rPr lang="zh-CN" altLang="en-US" dirty="0">
                <a:latin typeface="Microsoft YaHei Light" panose="020B0502040204020203" pitchFamily="34" charset="-122"/>
                <a:ea typeface="Microsoft YaHei Light" panose="020B0502040204020203" pitchFamily="34" charset="-122"/>
              </a:rPr>
              <a:t>也许您会说，自己只是执行上级的命令，哪怕违法，出事也有上级扛着呢。但是您知道吗？</a:t>
            </a:r>
            <a:r>
              <a:rPr lang="en-CA" dirty="0">
                <a:latin typeface="Microsoft YaHei Light" panose="020B0502040204020203" pitchFamily="34" charset="-122"/>
                <a:ea typeface="Microsoft YaHei Light" panose="020B0502040204020203" pitchFamily="34" charset="-122"/>
              </a:rPr>
              <a:t>2016</a:t>
            </a:r>
            <a:r>
              <a:rPr lang="zh-CN" altLang="en-US" dirty="0">
                <a:latin typeface="Microsoft YaHei Light" panose="020B0502040204020203" pitchFamily="34" charset="-122"/>
                <a:ea typeface="Microsoft YaHei Light" panose="020B0502040204020203" pitchFamily="34" charset="-122"/>
              </a:rPr>
              <a:t>年</a:t>
            </a:r>
            <a:r>
              <a:rPr lang="en-CA" dirty="0">
                <a:latin typeface="Microsoft YaHei Light" panose="020B0502040204020203" pitchFamily="34" charset="-122"/>
                <a:ea typeface="Microsoft YaHei Light" panose="020B0502040204020203" pitchFamily="34" charset="-122"/>
              </a:rPr>
              <a:t>3</a:t>
            </a:r>
            <a:r>
              <a:rPr lang="zh-CN" altLang="en-US" dirty="0">
                <a:latin typeface="Microsoft YaHei Light" panose="020B0502040204020203" pitchFamily="34" charset="-122"/>
                <a:ea typeface="Microsoft YaHei Light" panose="020B0502040204020203" pitchFamily="34" charset="-122"/>
              </a:rPr>
              <a:t>月新修订的</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公安机关人民警察执法过错责任追究规定</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取消了“因执行上级命令犯错可不追究警察责任”的条款，明确了“谁执行，谁负责，不能免责”。</a:t>
            </a:r>
            <a:endParaRPr lang="en-US" b="1" dirty="0">
              <a:latin typeface="Microsoft YaHei Light" panose="020B0502040204020203" pitchFamily="34" charset="-122"/>
              <a:ea typeface="Microsoft YaHei Light" panose="020B0502040204020203" pitchFamily="34" charset="-122"/>
            </a:endParaRPr>
          </a:p>
          <a:p>
            <a:endParaRPr lang="en-US" altLang="zh-CN" dirty="0">
              <a:latin typeface="Microsoft YaHei Light" panose="020B0502040204020203" pitchFamily="34" charset="-122"/>
              <a:ea typeface="Microsoft YaHei Light" panose="020B0502040204020203" pitchFamily="34" charset="-122"/>
            </a:endParaRPr>
          </a:p>
          <a:p>
            <a:r>
              <a:rPr lang="zh-CN" altLang="en-US" u="sng" dirty="0">
                <a:solidFill>
                  <a:srgbClr val="0070C0"/>
                </a:solidFill>
                <a:latin typeface="Microsoft YaHei Light" panose="020B0502040204020203" pitchFamily="34" charset="-122"/>
                <a:ea typeface="Microsoft YaHei Light" panose="020B0502040204020203" pitchFamily="34" charset="-122"/>
              </a:rPr>
              <a:t>法律条文</a:t>
            </a:r>
            <a:r>
              <a:rPr lang="en-CA" u="sng" dirty="0">
                <a:solidFill>
                  <a:srgbClr val="0070C0"/>
                </a:solidFill>
                <a:latin typeface="Microsoft YaHei Light" panose="020B0502040204020203" pitchFamily="34" charset="-122"/>
                <a:ea typeface="Microsoft YaHei Light" panose="020B0502040204020203" pitchFamily="34" charset="-122"/>
              </a:rPr>
              <a:t>3</a:t>
            </a:r>
            <a:r>
              <a:rPr lang="zh-TW" altLang="en-US" u="sng" dirty="0">
                <a:solidFill>
                  <a:srgbClr val="0070C0"/>
                </a:solidFill>
                <a:latin typeface="微軟正黑體" panose="020B0604030504040204" pitchFamily="34" charset="-120"/>
                <a:ea typeface="微軟正黑體" panose="020B0604030504040204" pitchFamily="34" charset="-120"/>
              </a:rPr>
              <a:t>：</a:t>
            </a:r>
            <a:r>
              <a:rPr lang="zh-CN" altLang="en-US" dirty="0">
                <a:latin typeface="Microsoft YaHei Light" panose="020B0502040204020203" pitchFamily="34" charset="-122"/>
                <a:ea typeface="Microsoft YaHei Light" panose="020B0502040204020203" pitchFamily="34" charset="-122"/>
              </a:rPr>
              <a:t>而且，</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公务员法</a:t>
            </a:r>
            <a:r>
              <a:rPr lang="en-US" altLang="zh-CN" dirty="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第九章第五十四条明确规定：“公务员执行明显违法的决定或者命令的，应当依法承担相应的责任。”</a:t>
            </a:r>
            <a:endParaRPr lang="en-US" b="1" dirty="0">
              <a:latin typeface="Microsoft YaHei Light" panose="020B0502040204020203" pitchFamily="34" charset="-122"/>
              <a:ea typeface="Microsoft YaHei Light" panose="020B0502040204020203" pitchFamily="34" charset="-122"/>
            </a:endParaRPr>
          </a:p>
        </p:txBody>
      </p:sp>
      <p:sp>
        <p:nvSpPr>
          <p:cNvPr id="6" name="矩形 5"/>
          <p:cNvSpPr/>
          <p:nvPr/>
        </p:nvSpPr>
        <p:spPr>
          <a:xfrm>
            <a:off x="3779912" y="247009"/>
            <a:ext cx="5243186" cy="400110"/>
          </a:xfrm>
          <a:prstGeom prst="rect">
            <a:avLst/>
          </a:prstGeom>
        </p:spPr>
        <p:txBody>
          <a:bodyPr wrap="square">
            <a:spAutoFit/>
          </a:bodyPr>
          <a:lstStyle/>
          <a:p>
            <a:pPr lvl="0"/>
            <a:endParaRPr lang="en-US" altLang="zh-TW" sz="2000" b="1" dirty="0">
              <a:solidFill>
                <a:srgbClr val="0070C0"/>
              </a:solidFill>
              <a:latin typeface="微軟正黑體" panose="020B0604030504040204" pitchFamily="34" charset="-120"/>
              <a:ea typeface="微軟正黑體" panose="020B0604030504040204" pitchFamily="34" charset="-120"/>
            </a:endParaRPr>
          </a:p>
        </p:txBody>
      </p:sp>
      <p:sp>
        <p:nvSpPr>
          <p:cNvPr id="7" name="文字方塊 6"/>
          <p:cNvSpPr txBox="1"/>
          <p:nvPr/>
        </p:nvSpPr>
        <p:spPr>
          <a:xfrm>
            <a:off x="953" y="3657"/>
            <a:ext cx="9143047" cy="461164"/>
          </a:xfrm>
          <a:prstGeom prst="rect">
            <a:avLst/>
          </a:prstGeom>
          <a:solidFill>
            <a:srgbClr val="7030A0"/>
          </a:solidFill>
        </p:spPr>
        <p:txBody>
          <a:bodyPr wrap="square" lIns="90942" tIns="45472" rIns="90942" bIns="45472" rtlCol="0">
            <a:spAutoFit/>
          </a:bodyPr>
          <a:lstStyle/>
          <a:p>
            <a:pPr fontAlgn="base"/>
            <a:r>
              <a:rPr lang="en-US" altLang="zh-CN" sz="2400" b="1" dirty="0" smtClean="0">
                <a:solidFill>
                  <a:schemeClr val="bg1"/>
                </a:solidFill>
                <a:latin typeface="微軟正黑體" panose="020B0604030504040204" pitchFamily="34" charset="-120"/>
                <a:ea typeface="微軟正黑體" panose="020B0604030504040204" pitchFamily="34" charset="-120"/>
              </a:rPr>
              <a:t>7-5</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切入参考</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CN" altLang="en-US" sz="2400" b="1" dirty="0">
                <a:solidFill>
                  <a:schemeClr val="bg1"/>
                </a:solidFill>
                <a:latin typeface="微軟正黑體" panose="020B0604030504040204" pitchFamily="34" charset="-120"/>
                <a:ea typeface="微軟正黑體" panose="020B0604030504040204" pitchFamily="34" charset="-120"/>
              </a:rPr>
              <a:t>针对大陆</a:t>
            </a:r>
            <a:r>
              <a:rPr lang="zh-TW" altLang="en-US" sz="2400" b="1" dirty="0">
                <a:solidFill>
                  <a:schemeClr val="bg1"/>
                </a:solidFill>
                <a:latin typeface="微軟正黑體" panose="020B0604030504040204" pitchFamily="34" charset="-120"/>
                <a:ea typeface="微軟正黑體" panose="020B0604030504040204" pitchFamily="34" charset="-120"/>
              </a:rPr>
              <a:t>政府</a:t>
            </a:r>
            <a:r>
              <a:rPr lang="zh-CN" altLang="en-US" sz="2400" b="1" dirty="0">
                <a:solidFill>
                  <a:schemeClr val="bg1"/>
                </a:solidFill>
                <a:latin typeface="微軟正黑體" panose="020B0604030504040204" pitchFamily="34" charset="-120"/>
                <a:ea typeface="微軟正黑體" panose="020B0604030504040204" pitchFamily="34" charset="-120"/>
              </a:rPr>
              <a:t>官员及公检法综合真相</a:t>
            </a:r>
            <a:r>
              <a:rPr lang="zh-TW" altLang="en-US" sz="2400" b="1" dirty="0">
                <a:solidFill>
                  <a:schemeClr val="bg1"/>
                </a:solidFill>
                <a:latin typeface="微軟正黑體" panose="020B0604030504040204" pitchFamily="34" charset="-120"/>
                <a:ea typeface="微軟正黑體" panose="020B0604030504040204" pitchFamily="34" charset="-120"/>
              </a:rPr>
              <a:t>稿</a:t>
            </a:r>
            <a:r>
              <a:rPr lang="en-US" altLang="zh-TW" sz="2400" b="1" dirty="0">
                <a:solidFill>
                  <a:schemeClr val="bg1"/>
                </a:solidFill>
                <a:latin typeface="微軟正黑體" panose="020B0604030504040204" pitchFamily="34" charset="-120"/>
                <a:ea typeface="微軟正黑體" panose="020B0604030504040204" pitchFamily="34" charset="-120"/>
              </a:rPr>
              <a:t>-2》</a:t>
            </a:r>
          </a:p>
        </p:txBody>
      </p:sp>
    </p:spTree>
    <p:extLst>
      <p:ext uri="{BB962C8B-B14F-4D97-AF65-F5344CB8AC3E}">
        <p14:creationId xmlns:p14="http://schemas.microsoft.com/office/powerpoint/2010/main" val="7755112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402" y="582771"/>
            <a:ext cx="9103983" cy="6109365"/>
          </a:xfrm>
          <a:prstGeom prst="rect">
            <a:avLst/>
          </a:prstGeom>
        </p:spPr>
        <p:txBody>
          <a:bodyPr wrap="square">
            <a:spAutoFit/>
          </a:bodyPr>
          <a:lstStyle/>
          <a:p>
            <a:r>
              <a:rPr lang="zh-CN" altLang="en-US" sz="1700" u="sng">
                <a:solidFill>
                  <a:srgbClr val="0070C0"/>
                </a:solidFill>
                <a:latin typeface="微軟正黑體" panose="020B0604030504040204" pitchFamily="34" charset="-120"/>
                <a:ea typeface="微軟正黑體" panose="020B0604030504040204" pitchFamily="34" charset="-120"/>
              </a:rPr>
              <a:t>卸磨杀驴</a:t>
            </a:r>
            <a:r>
              <a:rPr lang="en-US" altLang="zh-CN" sz="1700" u="sng">
                <a:solidFill>
                  <a:srgbClr val="0070C0"/>
                </a:solidFill>
                <a:latin typeface="微軟正黑體" panose="020B0604030504040204" pitchFamily="34" charset="-120"/>
                <a:ea typeface="微軟正黑體" panose="020B0604030504040204" pitchFamily="34" charset="-120"/>
              </a:rPr>
              <a:t>1</a:t>
            </a:r>
            <a:r>
              <a:rPr lang="zh-TW" altLang="en-US" sz="1700" u="sng">
                <a:solidFill>
                  <a:srgbClr val="0070C0"/>
                </a:solidFill>
                <a:latin typeface="微軟正黑體" panose="020B0604030504040204" pitchFamily="34" charset="-120"/>
                <a:ea typeface="微軟正黑體" panose="020B0604030504040204" pitchFamily="34" charset="-120"/>
              </a:rPr>
              <a:t>：</a:t>
            </a:r>
            <a:r>
              <a:rPr lang="zh-CN" altLang="en-US" sz="1700">
                <a:latin typeface="微軟正黑體" panose="020B0604030504040204" pitchFamily="34" charset="-120"/>
                <a:ea typeface="微軟正黑體" panose="020B0604030504040204" pitchFamily="34" charset="-120"/>
              </a:rPr>
              <a:t>在这场迫害中，参与其中的各级官员、公检法司、</a:t>
            </a:r>
            <a:r>
              <a:rPr lang="en-CA" sz="1700">
                <a:latin typeface="微軟正黑體" panose="020B0604030504040204" pitchFamily="34" charset="-120"/>
                <a:ea typeface="微軟正黑體" panose="020B0604030504040204" pitchFamily="34" charset="-120"/>
              </a:rPr>
              <a:t>610</a:t>
            </a:r>
            <a:r>
              <a:rPr lang="zh-CN" altLang="en-US" sz="1700">
                <a:latin typeface="微軟正黑體" panose="020B0604030504040204" pitchFamily="34" charset="-120"/>
                <a:ea typeface="微軟正黑體" panose="020B0604030504040204" pitchFamily="34" charset="-120"/>
              </a:rPr>
              <a:t>人员才是最大的受害者。因为中共一向擅长“卸磨杀驴”。中共发动的历次政治运动都是错的，都是利用一批人去整另一批人。一旦中共要自保的时候，那么被利用的人就会成为替罪羊。当年文革结束的时候，北京市公安局局长刘传新第一个畏罪自杀了；积极效忠中共“红色路线”的七百九十三名警察、公检法系统的十七名军管干部被拉到云南秘密枪决，然后只给家属一张“因公殉职”的通知单。　</a:t>
            </a:r>
            <a:endParaRPr lang="en-US" sz="1700" b="1" dirty="0">
              <a:latin typeface="微軟正黑體" panose="020B0604030504040204" pitchFamily="34" charset="-120"/>
              <a:ea typeface="微軟正黑體" panose="020B0604030504040204" pitchFamily="34" charset="-120"/>
            </a:endParaRPr>
          </a:p>
          <a:p>
            <a:endParaRPr lang="en-US" altLang="zh-CN" sz="1700" u="sng" dirty="0">
              <a:latin typeface="微軟正黑體" panose="020B0604030504040204" pitchFamily="34" charset="-120"/>
              <a:ea typeface="微軟正黑體" panose="020B0604030504040204" pitchFamily="34" charset="-120"/>
            </a:endParaRPr>
          </a:p>
          <a:p>
            <a:r>
              <a:rPr lang="zh-CN" altLang="en-US" sz="1700" u="sng">
                <a:solidFill>
                  <a:srgbClr val="0070C0"/>
                </a:solidFill>
                <a:latin typeface="微軟正黑體" panose="020B0604030504040204" pitchFamily="34" charset="-120"/>
                <a:ea typeface="微軟正黑體" panose="020B0604030504040204" pitchFamily="34" charset="-120"/>
              </a:rPr>
              <a:t>卸磨杀驴</a:t>
            </a:r>
            <a:r>
              <a:rPr lang="en-CA" sz="1700" u="sng">
                <a:solidFill>
                  <a:srgbClr val="0070C0"/>
                </a:solidFill>
                <a:latin typeface="微軟正黑體" panose="020B0604030504040204" pitchFamily="34" charset="-120"/>
                <a:ea typeface="微軟正黑體" panose="020B0604030504040204" pitchFamily="34" charset="-120"/>
              </a:rPr>
              <a:t>2</a:t>
            </a:r>
            <a:r>
              <a:rPr lang="zh-TW" altLang="en-US" sz="1700" dirty="0">
                <a:solidFill>
                  <a:srgbClr val="0070C0"/>
                </a:solidFill>
                <a:latin typeface="微軟正黑體" panose="020B0604030504040204" pitchFamily="34" charset="-120"/>
                <a:ea typeface="微軟正黑體" panose="020B0604030504040204" pitchFamily="34" charset="-120"/>
              </a:rPr>
              <a:t>：</a:t>
            </a:r>
            <a:r>
              <a:rPr lang="zh-CN" altLang="en-US" sz="1700" dirty="0">
                <a:latin typeface="微軟正黑體" panose="020B0604030504040204" pitchFamily="34" charset="-120"/>
                <a:ea typeface="微軟正黑體" panose="020B0604030504040204" pitchFamily="34" charset="-120"/>
              </a:rPr>
              <a:t>您更想不到</a:t>
            </a:r>
            <a:r>
              <a:rPr lang="zh-TW" altLang="en-US" sz="1700">
                <a:latin typeface="微軟正黑體" panose="020B0604030504040204" pitchFamily="34" charset="-120"/>
                <a:ea typeface="微軟正黑體" panose="020B0604030504040204" pitchFamily="34" charset="-120"/>
              </a:rPr>
              <a:t>的是</a:t>
            </a:r>
            <a:r>
              <a:rPr lang="zh-CN" altLang="en-US" sz="1700">
                <a:latin typeface="微軟正黑體" panose="020B0604030504040204" pitchFamily="34" charset="-120"/>
                <a:ea typeface="微軟正黑體" panose="020B0604030504040204" pitchFamily="34" charset="-120"/>
              </a:rPr>
              <a:t>，江泽民早在</a:t>
            </a:r>
            <a:r>
              <a:rPr lang="en-CA" sz="1700">
                <a:latin typeface="微軟正黑體" panose="020B0604030504040204" pitchFamily="34" charset="-120"/>
                <a:ea typeface="微軟正黑體" panose="020B0604030504040204" pitchFamily="34" charset="-120"/>
              </a:rPr>
              <a:t>2004</a:t>
            </a:r>
            <a:r>
              <a:rPr lang="zh-CN" altLang="en-US" sz="1700">
                <a:latin typeface="微軟正黑體" panose="020B0604030504040204" pitchFamily="34" charset="-120"/>
                <a:ea typeface="微軟正黑體" panose="020B0604030504040204" pitchFamily="34" charset="-120"/>
              </a:rPr>
              <a:t>年的时候就把参与迫害的公检法和</a:t>
            </a:r>
            <a:r>
              <a:rPr lang="en-CA" sz="1700">
                <a:latin typeface="微軟正黑體" panose="020B0604030504040204" pitchFamily="34" charset="-120"/>
                <a:ea typeface="微軟正黑體" panose="020B0604030504040204" pitchFamily="34" charset="-120"/>
              </a:rPr>
              <a:t>610</a:t>
            </a:r>
            <a:r>
              <a:rPr lang="zh-CN" altLang="en-US" sz="1700">
                <a:latin typeface="微軟正黑體" panose="020B0604030504040204" pitchFamily="34" charset="-120"/>
                <a:ea typeface="微軟正黑體" panose="020B0604030504040204" pitchFamily="34" charset="-120"/>
              </a:rPr>
              <a:t>人员都出卖了。当时江泽民派亲信去国外秘密的和法轮功学员谈条件，条件是迫害死多少法轮功学员，就枪毙多少警察。妄图让法轮功学员撤销在海外对江泽民的起诉和控告。可是法轮功学员没有答应江泽民这个卑鄙的要求，因为法轮功学员深知公检法人员也是被欺骗和胁迫的，同样是受害者。所以法轮功学员坚持把迫害的罪魁祸首江泽民告上了国际法庭。</a:t>
            </a:r>
            <a:endParaRPr lang="en-US" sz="1700" b="1" dirty="0">
              <a:latin typeface="微軟正黑體" panose="020B0604030504040204" pitchFamily="34" charset="-120"/>
              <a:ea typeface="微軟正黑體" panose="020B0604030504040204" pitchFamily="34" charset="-120"/>
            </a:endParaRPr>
          </a:p>
          <a:p>
            <a:endParaRPr lang="en-US" altLang="zh-CN" sz="1700" u="sng" dirty="0">
              <a:latin typeface="微軟正黑體" panose="020B0604030504040204" pitchFamily="34" charset="-120"/>
              <a:ea typeface="微軟正黑體" panose="020B0604030504040204" pitchFamily="34" charset="-120"/>
            </a:endParaRPr>
          </a:p>
          <a:p>
            <a:r>
              <a:rPr lang="zh-CN" altLang="en-US" sz="1700" u="sng" dirty="0">
                <a:solidFill>
                  <a:srgbClr val="0070C0"/>
                </a:solidFill>
                <a:latin typeface="微軟正黑體" panose="020B0604030504040204" pitchFamily="34" charset="-120"/>
                <a:ea typeface="微軟正黑體" panose="020B0604030504040204" pitchFamily="34" charset="-120"/>
              </a:rPr>
              <a:t>活摘</a:t>
            </a:r>
            <a:r>
              <a:rPr lang="zh-CN" altLang="en-US" sz="1700" u="sng">
                <a:solidFill>
                  <a:srgbClr val="0070C0"/>
                </a:solidFill>
                <a:latin typeface="微軟正黑體" panose="020B0604030504040204" pitchFamily="34" charset="-120"/>
                <a:ea typeface="微軟正黑體" panose="020B0604030504040204" pitchFamily="34" charset="-120"/>
              </a:rPr>
              <a:t>真相</a:t>
            </a:r>
            <a:r>
              <a:rPr lang="zh-TW" altLang="en-US" sz="1700">
                <a:solidFill>
                  <a:srgbClr val="0070C0"/>
                </a:solidFill>
                <a:latin typeface="微軟正黑體" panose="020B0604030504040204" pitchFamily="34" charset="-120"/>
                <a:ea typeface="微軟正黑體" panose="020B0604030504040204" pitchFamily="34" charset="-120"/>
              </a:rPr>
              <a:t>：</a:t>
            </a:r>
            <a:r>
              <a:rPr lang="zh-CN" altLang="en-US" sz="1700">
                <a:latin typeface="微軟正黑體" panose="020B0604030504040204" pitchFamily="34" charset="-120"/>
                <a:ea typeface="微軟正黑體" panose="020B0604030504040204" pitchFamily="34" charset="-120"/>
              </a:rPr>
              <a:t>中共窃取政权以来， 历次运动害死了</a:t>
            </a:r>
            <a:r>
              <a:rPr lang="en-CA" sz="1700">
                <a:latin typeface="微軟正黑體" panose="020B0604030504040204" pitchFamily="34" charset="-120"/>
                <a:ea typeface="微軟正黑體" panose="020B0604030504040204" pitchFamily="34" charset="-120"/>
              </a:rPr>
              <a:t>8000</a:t>
            </a:r>
            <a:r>
              <a:rPr lang="zh-CN" altLang="en-US" sz="1700">
                <a:latin typeface="微軟正黑體" panose="020B0604030504040204" pitchFamily="34" charset="-120"/>
                <a:ea typeface="微軟正黑體" panose="020B0604030504040204" pitchFamily="34" charset="-120"/>
              </a:rPr>
              <a:t>千多万中国人，这十八年中共又残酷迫害善良的法轮功学员，大量的法轮功学员被中共迫害致死，甚至在活着时候，他们的身体器官被中共强摘贩卖移植牟取暴利。中共开辟了一个比贩毒、贩卖军火更赚钱的杀人产业。这是这个地球上前所未有的罪恶啊！</a:t>
            </a:r>
            <a:endParaRPr lang="en-US" sz="1700" b="1" dirty="0">
              <a:latin typeface="微軟正黑體" panose="020B0604030504040204" pitchFamily="34" charset="-120"/>
              <a:ea typeface="微軟正黑體" panose="020B0604030504040204" pitchFamily="34" charset="-120"/>
            </a:endParaRPr>
          </a:p>
          <a:p>
            <a:endParaRPr lang="en-US" altLang="zh-CN" sz="1700" u="sng" dirty="0">
              <a:latin typeface="微軟正黑體" panose="020B0604030504040204" pitchFamily="34" charset="-120"/>
              <a:ea typeface="微軟正黑體" panose="020B0604030504040204" pitchFamily="34" charset="-120"/>
            </a:endParaRPr>
          </a:p>
          <a:p>
            <a:r>
              <a:rPr lang="zh-CN" altLang="en-US" sz="1700" u="sng">
                <a:solidFill>
                  <a:srgbClr val="0070C0"/>
                </a:solidFill>
                <a:latin typeface="微軟正黑體" panose="020B0604030504040204" pitchFamily="34" charset="-120"/>
                <a:ea typeface="微軟正黑體" panose="020B0604030504040204" pitchFamily="34" charset="-120"/>
              </a:rPr>
              <a:t>如何选择</a:t>
            </a:r>
            <a:r>
              <a:rPr lang="zh-TW" altLang="en-US" sz="1700" u="sng">
                <a:solidFill>
                  <a:srgbClr val="0070C0"/>
                </a:solidFill>
                <a:latin typeface="微軟正黑體" panose="020B0604030504040204" pitchFamily="34" charset="-120"/>
                <a:ea typeface="微軟正黑體" panose="020B0604030504040204" pitchFamily="34" charset="-120"/>
              </a:rPr>
              <a:t>：</a:t>
            </a:r>
            <a:r>
              <a:rPr lang="zh-CN" altLang="en-US" sz="1700">
                <a:latin typeface="微軟正黑體" panose="020B0604030504040204" pitchFamily="34" charset="-120"/>
                <a:ea typeface="微軟正黑體" panose="020B0604030504040204" pitchFamily="34" charset="-120"/>
              </a:rPr>
              <a:t>这些年来，法轮功学员冒着被迫害的危险，不顾个人安危，秉着善心，持之以恒的给各级官员、公检法和</a:t>
            </a:r>
            <a:r>
              <a:rPr lang="en-CA" sz="1700">
                <a:latin typeface="微軟正黑體" panose="020B0604030504040204" pitchFamily="34" charset="-120"/>
                <a:ea typeface="微軟正黑體" panose="020B0604030504040204" pitchFamily="34" charset="-120"/>
              </a:rPr>
              <a:t>610</a:t>
            </a:r>
            <a:r>
              <a:rPr lang="zh-CN" altLang="en-US" sz="1700">
                <a:latin typeface="微軟正黑體" panose="020B0604030504040204" pitchFamily="34" charset="-120"/>
                <a:ea typeface="微軟正黑體" panose="020B0604030504040204" pitchFamily="34" charset="-120"/>
              </a:rPr>
              <a:t>人员讲清参与迫害的利害关系，让越来越多体制内的人明白了真相。他们在看清形势后，都不再参与迫害，而是选择将“枪口抬高一厘米”，不少人还在职权范围内默默的保护着法轮功学员。</a:t>
            </a:r>
            <a:endParaRPr lang="en-US" sz="1700" b="1" dirty="0">
              <a:latin typeface="微軟正黑體" panose="020B0604030504040204" pitchFamily="34" charset="-120"/>
              <a:ea typeface="微軟正黑體" panose="020B0604030504040204" pitchFamily="34" charset="-120"/>
            </a:endParaRPr>
          </a:p>
          <a:p>
            <a:r>
              <a:rPr lang="zh-CN" altLang="en-US" sz="1700">
                <a:latin typeface="微軟正黑體" panose="020B0604030504040204" pitchFamily="34" charset="-120"/>
                <a:ea typeface="微軟正黑體" panose="020B0604030504040204" pitchFamily="34" charset="-120"/>
              </a:rPr>
              <a:t>希望您在明白真相以后也能做出正确的选择，祝您和家人身体健康、平安幸福！也请您记住：法轮大法好，真、善、忍好！善待大法一念，天赐幸福平安！</a:t>
            </a:r>
            <a:endParaRPr lang="en-US" sz="1700" b="1" dirty="0">
              <a:latin typeface="微軟正黑體" panose="020B0604030504040204" pitchFamily="34" charset="-120"/>
              <a:ea typeface="微軟正黑體" panose="020B0604030504040204" pitchFamily="34" charset="-120"/>
            </a:endParaRPr>
          </a:p>
        </p:txBody>
      </p:sp>
      <p:sp>
        <p:nvSpPr>
          <p:cNvPr id="9" name="文字方塊 8"/>
          <p:cNvSpPr txBox="1"/>
          <p:nvPr/>
        </p:nvSpPr>
        <p:spPr>
          <a:xfrm>
            <a:off x="953" y="3657"/>
            <a:ext cx="9143047" cy="461164"/>
          </a:xfrm>
          <a:prstGeom prst="rect">
            <a:avLst/>
          </a:prstGeom>
          <a:solidFill>
            <a:srgbClr val="7030A0"/>
          </a:solidFill>
        </p:spPr>
        <p:txBody>
          <a:bodyPr wrap="square" lIns="90942" tIns="45472" rIns="90942" bIns="45472" rtlCol="0">
            <a:spAutoFit/>
          </a:bodyPr>
          <a:lstStyle/>
          <a:p>
            <a:pPr fontAlgn="base"/>
            <a:r>
              <a:rPr lang="en-US" altLang="zh-CN" sz="2400" b="1" dirty="0" smtClean="0">
                <a:solidFill>
                  <a:schemeClr val="bg1"/>
                </a:solidFill>
                <a:latin typeface="微軟正黑體" panose="020B0604030504040204" pitchFamily="34" charset="-120"/>
                <a:ea typeface="微軟正黑體" panose="020B0604030504040204" pitchFamily="34" charset="-120"/>
              </a:rPr>
              <a:t>7-6</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切入参考</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CN" altLang="en-US" sz="2400" b="1" dirty="0">
                <a:solidFill>
                  <a:schemeClr val="bg1"/>
                </a:solidFill>
                <a:latin typeface="微軟正黑體" panose="020B0604030504040204" pitchFamily="34" charset="-120"/>
                <a:ea typeface="微軟正黑體" panose="020B0604030504040204" pitchFamily="34" charset="-120"/>
              </a:rPr>
              <a:t>针对大陆</a:t>
            </a:r>
            <a:r>
              <a:rPr lang="zh-TW" altLang="en-US" sz="2400" b="1" dirty="0">
                <a:solidFill>
                  <a:schemeClr val="bg1"/>
                </a:solidFill>
                <a:latin typeface="微軟正黑體" panose="020B0604030504040204" pitchFamily="34" charset="-120"/>
                <a:ea typeface="微軟正黑體" panose="020B0604030504040204" pitchFamily="34" charset="-120"/>
              </a:rPr>
              <a:t>政府</a:t>
            </a:r>
            <a:r>
              <a:rPr lang="zh-CN" altLang="en-US" sz="2400" b="1" dirty="0">
                <a:solidFill>
                  <a:schemeClr val="bg1"/>
                </a:solidFill>
                <a:latin typeface="微軟正黑體" panose="020B0604030504040204" pitchFamily="34" charset="-120"/>
                <a:ea typeface="微軟正黑體" panose="020B0604030504040204" pitchFamily="34" charset="-120"/>
              </a:rPr>
              <a:t>官员及公检法综合真相</a:t>
            </a:r>
            <a:r>
              <a:rPr lang="zh-TW" altLang="en-US" sz="2400" b="1" dirty="0">
                <a:solidFill>
                  <a:schemeClr val="bg1"/>
                </a:solidFill>
                <a:latin typeface="微軟正黑體" panose="020B0604030504040204" pitchFamily="34" charset="-120"/>
                <a:ea typeface="微軟正黑體" panose="020B0604030504040204" pitchFamily="34" charset="-120"/>
              </a:rPr>
              <a:t>稿</a:t>
            </a:r>
            <a:r>
              <a:rPr lang="en-US" altLang="zh-TW" sz="2400" b="1" dirty="0">
                <a:solidFill>
                  <a:schemeClr val="bg1"/>
                </a:solidFill>
                <a:latin typeface="微軟正黑體" panose="020B0604030504040204" pitchFamily="34" charset="-120"/>
                <a:ea typeface="微軟正黑體" panose="020B0604030504040204" pitchFamily="34" charset="-120"/>
              </a:rPr>
              <a:t>-3》</a:t>
            </a:r>
          </a:p>
        </p:txBody>
      </p:sp>
    </p:spTree>
    <p:extLst>
      <p:ext uri="{BB962C8B-B14F-4D97-AF65-F5344CB8AC3E}">
        <p14:creationId xmlns:p14="http://schemas.microsoft.com/office/powerpoint/2010/main" val="12814892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0" y="1124744"/>
            <a:ext cx="8136904" cy="1231106"/>
          </a:xfrm>
          <a:prstGeom prst="rect">
            <a:avLst/>
          </a:prstGeom>
        </p:spPr>
        <p:txBody>
          <a:bodyPr wrap="square">
            <a:spAutoFit/>
          </a:bodyPr>
          <a:lstStyle/>
          <a:p>
            <a:r>
              <a:rPr lang="zh-TW" altLang="en-US" sz="2000" b="1" dirty="0">
                <a:latin typeface="微軟正黑體" panose="020B0604030504040204" pitchFamily="34" charset="-120"/>
                <a:ea typeface="微軟正黑體" panose="020B0604030504040204" pitchFamily="34" charset="-120"/>
              </a:rPr>
              <a:t>建议复制</a:t>
            </a:r>
            <a:r>
              <a:rPr lang="en-US" altLang="zh-TW" sz="2000" b="1" dirty="0">
                <a:latin typeface="微軟正黑體" panose="020B0604030504040204" pitchFamily="34" charset="-120"/>
                <a:ea typeface="微軟正黑體" panose="020B0604030504040204" pitchFamily="34" charset="-120"/>
              </a:rPr>
              <a:t>【</a:t>
            </a:r>
            <a:r>
              <a:rPr lang="zh-TW" altLang="en-US" sz="2000" b="1" dirty="0">
                <a:latin typeface="微軟正黑體" panose="020B0604030504040204" pitchFamily="34" charset="-120"/>
                <a:ea typeface="微軟正黑體" panose="020B0604030504040204" pitchFamily="34" charset="-120"/>
              </a:rPr>
              <a:t>网址</a:t>
            </a:r>
            <a:r>
              <a:rPr lang="en-US" altLang="zh-TW" sz="2000" b="1" dirty="0">
                <a:latin typeface="微軟正黑體" panose="020B0604030504040204" pitchFamily="34" charset="-120"/>
                <a:ea typeface="微軟正黑體" panose="020B0604030504040204" pitchFamily="34" charset="-120"/>
              </a:rPr>
              <a:t>】</a:t>
            </a:r>
            <a:r>
              <a:rPr lang="zh-TW" altLang="en-US" sz="2000" b="1" dirty="0">
                <a:latin typeface="微軟正黑體" panose="020B0604030504040204" pitchFamily="34" charset="-120"/>
                <a:ea typeface="微軟正黑體" panose="020B0604030504040204" pitchFamily="34" charset="-120"/>
              </a:rPr>
              <a:t>到浏览器上开启。</a:t>
            </a:r>
            <a:endParaRPr lang="en-US" altLang="zh-TW" sz="2000" b="1" dirty="0">
              <a:latin typeface="微軟正黑體" panose="020B0604030504040204" pitchFamily="34" charset="-120"/>
              <a:ea typeface="微軟正黑體" panose="020B0604030504040204" pitchFamily="34" charset="-120"/>
            </a:endParaRPr>
          </a:p>
          <a:p>
            <a:endParaRPr lang="en-US" altLang="zh-TW" b="1" dirty="0">
              <a:latin typeface="微軟正黑體" panose="020B0604030504040204" pitchFamily="34" charset="-120"/>
              <a:ea typeface="微軟正黑體" panose="020B0604030504040204" pitchFamily="34" charset="-120"/>
            </a:endParaRPr>
          </a:p>
          <a:p>
            <a:r>
              <a:rPr lang="zh-TW" altLang="en-US" b="1" dirty="0">
                <a:latin typeface="微軟正黑體" panose="020B0604030504040204" pitchFamily="34" charset="-120"/>
                <a:ea typeface="微軟正黑體" panose="020B0604030504040204" pitchFamily="34" charset="-120"/>
              </a:rPr>
              <a:t>迅退网各类重点讲稿</a:t>
            </a:r>
            <a:endParaRPr lang="en-US" altLang="zh-TW" b="1" dirty="0">
              <a:latin typeface="微軟正黑體" panose="020B0604030504040204" pitchFamily="34" charset="-120"/>
              <a:ea typeface="微軟正黑體" panose="020B0604030504040204" pitchFamily="34" charset="-120"/>
            </a:endParaRPr>
          </a:p>
          <a:p>
            <a:r>
              <a:rPr lang="en-US" altLang="zh-TW" b="1" dirty="0">
                <a:latin typeface="微軟正黑體" panose="020B0604030504040204" pitchFamily="34" charset="-120"/>
                <a:ea typeface="微軟正黑體" panose="020B0604030504040204" pitchFamily="34" charset="-120"/>
                <a:hlinkClick r:id="rId2"/>
              </a:rPr>
              <a:t>http://rtc.zn2.us/category/truthprofile01/truthprofile01_02</a:t>
            </a:r>
            <a:endParaRPr lang="en-US" altLang="zh-TW" b="1" dirty="0">
              <a:latin typeface="微軟正黑體" panose="020B0604030504040204" pitchFamily="34" charset="-120"/>
              <a:ea typeface="微軟正黑體" panose="020B0604030504040204" pitchFamily="34" charset="-120"/>
            </a:endParaRPr>
          </a:p>
        </p:txBody>
      </p:sp>
      <p:grpSp>
        <p:nvGrpSpPr>
          <p:cNvPr id="5" name="群組 4"/>
          <p:cNvGrpSpPr/>
          <p:nvPr/>
        </p:nvGrpSpPr>
        <p:grpSpPr>
          <a:xfrm>
            <a:off x="13398" y="0"/>
            <a:ext cx="9130602" cy="639707"/>
            <a:chOff x="478764" y="-5373216"/>
            <a:chExt cx="9130602" cy="639707"/>
          </a:xfrm>
          <a:solidFill>
            <a:srgbClr val="7030A0"/>
          </a:solidFill>
        </p:grpSpPr>
        <p:sp>
          <p:nvSpPr>
            <p:cNvPr id="6" name="矩形"/>
            <p:cNvSpPr/>
            <p:nvPr/>
          </p:nvSpPr>
          <p:spPr>
            <a:xfrm>
              <a:off x="478764" y="-5373216"/>
              <a:ext cx="9130602" cy="639707"/>
            </a:xfrm>
            <a:prstGeom prst="rect">
              <a:avLst/>
            </a:prstGeom>
            <a:grp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7" name="矩形 6"/>
            <p:cNvSpPr/>
            <p:nvPr/>
          </p:nvSpPr>
          <p:spPr>
            <a:xfrm>
              <a:off x="644878" y="-5318284"/>
              <a:ext cx="3009157" cy="584775"/>
            </a:xfrm>
            <a:prstGeom prst="rect">
              <a:avLst/>
            </a:prstGeom>
            <a:grpFill/>
          </p:spPr>
          <p:txBody>
            <a:bodyPr wrap="none">
              <a:spAutoFit/>
            </a:bodyPr>
            <a:lstStyle/>
            <a:p>
              <a:pPr fontAlgn="base"/>
              <a:r>
                <a:rPr lang="en-US" altLang="zh-CN" sz="3200" b="1" dirty="0" smtClean="0">
                  <a:solidFill>
                    <a:schemeClr val="bg1"/>
                  </a:solidFill>
                  <a:latin typeface="微軟正黑體" panose="020B0604030504040204" pitchFamily="34" charset="-120"/>
                  <a:ea typeface="微軟正黑體" panose="020B0604030504040204" pitchFamily="34" charset="-120"/>
                </a:rPr>
                <a:t>7-7</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a:solidFill>
                    <a:schemeClr val="bg1"/>
                  </a:solidFill>
                  <a:latin typeface="微軟正黑體" panose="020B0604030504040204" pitchFamily="34" charset="-120"/>
                  <a:ea typeface="微軟正黑體" panose="020B0604030504040204" pitchFamily="34" charset="-120"/>
                </a:rPr>
                <a:t>切入点参考</a:t>
              </a:r>
              <a:endParaRPr lang="zh-TW" altLang="zh-TW" sz="2000" dirty="0">
                <a:solidFill>
                  <a:schemeClr val="bg1"/>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2911359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3"/>
          <a:stretch>
            <a:fillRect/>
          </a:stretch>
        </p:blipFill>
        <p:spPr>
          <a:xfrm>
            <a:off x="150623" y="1339765"/>
            <a:ext cx="5553491" cy="4775716"/>
          </a:xfrm>
          <a:prstGeom prst="rect">
            <a:avLst/>
          </a:prstGeom>
        </p:spPr>
      </p:pic>
      <p:sp>
        <p:nvSpPr>
          <p:cNvPr id="3" name="矩形 2"/>
          <p:cNvSpPr/>
          <p:nvPr/>
        </p:nvSpPr>
        <p:spPr>
          <a:xfrm>
            <a:off x="179512" y="104606"/>
            <a:ext cx="3902030" cy="584775"/>
          </a:xfrm>
          <a:prstGeom prst="rect">
            <a:avLst/>
          </a:prstGeom>
        </p:spPr>
        <p:txBody>
          <a:bodyPr wrap="none">
            <a:spAutoFit/>
          </a:bodyPr>
          <a:lstStyle/>
          <a:p>
            <a:r>
              <a:rPr lang="en-US" altLang="zh-TW" sz="3200" dirty="0">
                <a:latin typeface="微軟正黑體" panose="020B0604030504040204" pitchFamily="34" charset="-120"/>
                <a:ea typeface="微軟正黑體" panose="020B0604030504040204" pitchFamily="34" charset="-120"/>
              </a:rPr>
              <a:t>8</a:t>
            </a:r>
            <a:r>
              <a:rPr lang="en-US" altLang="zh-TW" sz="3200" dirty="0" smtClean="0">
                <a:latin typeface="微軟正黑體" panose="020B0604030504040204" pitchFamily="34" charset="-120"/>
                <a:ea typeface="微軟正黑體" panose="020B0604030504040204" pitchFamily="34" charset="-120"/>
              </a:rPr>
              <a:t>. </a:t>
            </a:r>
            <a:r>
              <a:rPr lang="zh-TW" altLang="en-US" sz="3200" b="1" dirty="0" smtClean="0">
                <a:latin typeface="微軟正黑體" panose="020B0604030504040204" pitchFamily="34" charset="-120"/>
                <a:ea typeface="微軟正黑體" panose="020B0604030504040204" pitchFamily="34" charset="-120"/>
              </a:rPr>
              <a:t>本次广东案例总览</a:t>
            </a:r>
            <a:endParaRPr lang="en-US" altLang="zh-TW" sz="3200" b="1" dirty="0">
              <a:latin typeface="微軟正黑體" panose="020B0604030504040204" pitchFamily="34" charset="-120"/>
              <a:ea typeface="微軟正黑體" panose="020B0604030504040204" pitchFamily="34" charset="-120"/>
            </a:endParaRPr>
          </a:p>
        </p:txBody>
      </p:sp>
      <p:sp>
        <p:nvSpPr>
          <p:cNvPr id="13" name="文字方塊 6"/>
          <p:cNvSpPr/>
          <p:nvPr/>
        </p:nvSpPr>
        <p:spPr>
          <a:xfrm>
            <a:off x="5746418" y="2060847"/>
            <a:ext cx="3224963" cy="1368153"/>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a:solidFill>
                  <a:srgbClr val="C00000"/>
                </a:solidFill>
                <a:latin typeface="微軟正黑體" panose="020B0604030504040204" pitchFamily="34" charset="-120"/>
                <a:ea typeface="微軟正黑體" panose="020B0604030504040204" pitchFamily="34" charset="-120"/>
                <a:cs typeface="Heiti TC Light"/>
              </a:rPr>
              <a:t>2</a:t>
            </a:r>
            <a:r>
              <a:rPr lang="zh-TW" altLang="en-US" sz="2000" b="1" smtClean="0">
                <a:latin typeface="微軟正黑體" panose="020B0604030504040204" pitchFamily="34" charset="-120"/>
                <a:ea typeface="微軟正黑體" panose="020B0604030504040204" pitchFamily="34" charset="-120"/>
                <a:cs typeface="Heiti TC Light"/>
              </a:rPr>
              <a:t>：</a:t>
            </a:r>
            <a:r>
              <a:rPr lang="zh-TW" altLang="en-US" sz="2000" b="1" smtClean="0">
                <a:solidFill>
                  <a:schemeClr val="accent6">
                    <a:lumMod val="75000"/>
                  </a:schemeClr>
                </a:solidFill>
                <a:cs typeface="Heiti TC Light"/>
              </a:rPr>
              <a:t>广州市</a:t>
            </a:r>
            <a:endParaRPr lang="en-US" altLang="zh-TW" sz="2000" b="1" dirty="0" smtClean="0">
              <a:solidFill>
                <a:schemeClr val="accent6">
                  <a:lumMod val="75000"/>
                </a:schemeClr>
              </a:solidFill>
              <a:cs typeface="Heiti TC Light"/>
            </a:endParaRPr>
          </a:p>
          <a:p>
            <a:r>
              <a:rPr lang="zh-TW" altLang="en-US" sz="2000" kern="100" smtClean="0">
                <a:latin typeface="Microsoft JhengHei" charset="-120"/>
                <a:ea typeface="Microsoft JhengHei" charset="-120"/>
                <a:cs typeface="Microsoft JhengHei" charset="-120"/>
              </a:rPr>
              <a:t>「</a:t>
            </a:r>
            <a:r>
              <a:rPr lang="zh-TW" altLang="zh-TW" sz="2000" smtClean="0"/>
              <a:t>广东省反</a:t>
            </a:r>
            <a:r>
              <a:rPr lang="en-US" altLang="zh-TW" sz="2000" smtClean="0"/>
              <a:t>X</a:t>
            </a:r>
            <a:r>
              <a:rPr lang="zh-TW" altLang="zh-TW" sz="2000" smtClean="0"/>
              <a:t>教专题</a:t>
            </a:r>
            <a:r>
              <a:rPr lang="zh-TW" altLang="en-US" sz="2000" kern="100" smtClean="0">
                <a:latin typeface="Microsoft JhengHei" charset="-120"/>
                <a:ea typeface="Microsoft JhengHei" charset="-120"/>
                <a:cs typeface="Microsoft JhengHei" charset="-120"/>
              </a:rPr>
              <a:t>」 </a:t>
            </a:r>
            <a:r>
              <a:rPr lang="zh-TW" altLang="en-US" sz="2000" dirty="0" smtClean="0"/>
              <a:t>、</a:t>
            </a:r>
            <a:endParaRPr lang="en-US" altLang="zh-TW" sz="2000" dirty="0" smtClean="0"/>
          </a:p>
          <a:p>
            <a:r>
              <a:rPr lang="zh-TW" altLang="en-US" sz="2000" kern="100" dirty="0" smtClean="0">
                <a:latin typeface="Microsoft JhengHei" charset="-120"/>
                <a:ea typeface="Microsoft JhengHei" charset="-120"/>
                <a:cs typeface="Microsoft JhengHei" charset="-120"/>
              </a:rPr>
              <a:t>「</a:t>
            </a:r>
            <a:r>
              <a:rPr lang="zh-TW" altLang="zh-TW" sz="2000" kern="100" dirty="0">
                <a:latin typeface="Microsoft JhengHei" charset="-120"/>
                <a:ea typeface="Microsoft JhengHei" charset="-120"/>
                <a:cs typeface="Microsoft JhengHei" charset="-120"/>
              </a:rPr>
              <a:t>全省</a:t>
            </a:r>
            <a:r>
              <a:rPr lang="zh-TW" altLang="zh-TW" sz="2000" kern="100">
                <a:latin typeface="Microsoft JhengHei" charset="-120"/>
                <a:ea typeface="Microsoft JhengHei" charset="-120"/>
                <a:cs typeface="Microsoft JhengHei" charset="-120"/>
              </a:rPr>
              <a:t>反</a:t>
            </a:r>
            <a:r>
              <a:rPr lang="en-US" altLang="zh-TW" sz="2000" kern="100" smtClean="0">
                <a:latin typeface="Microsoft JhengHei" charset="-120"/>
                <a:ea typeface="Microsoft JhengHei" charset="-120"/>
                <a:cs typeface="Microsoft JhengHei" charset="-120"/>
              </a:rPr>
              <a:t>X</a:t>
            </a:r>
            <a:r>
              <a:rPr lang="zh-TW" altLang="zh-TW" sz="2000" kern="100" smtClean="0">
                <a:latin typeface="Microsoft JhengHei" charset="-120"/>
                <a:ea typeface="Microsoft JhengHei" charset="-120"/>
                <a:cs typeface="Microsoft JhengHei" charset="-120"/>
              </a:rPr>
              <a:t>教文艺汇演活动</a:t>
            </a:r>
            <a:r>
              <a:rPr lang="zh-TW" altLang="en-US" sz="2000" kern="100" smtClean="0">
                <a:latin typeface="Microsoft JhengHei" charset="-120"/>
                <a:ea typeface="Microsoft JhengHei" charset="-120"/>
                <a:cs typeface="Microsoft JhengHei" charset="-120"/>
              </a:rPr>
              <a:t>」</a:t>
            </a:r>
            <a:endParaRPr lang="en-US" altLang="zh-TW" sz="2000" dirty="0" smtClean="0"/>
          </a:p>
          <a:p>
            <a:r>
              <a:rPr lang="zh-TW" altLang="en-US" sz="2000" smtClean="0"/>
              <a:t>于广州市</a:t>
            </a:r>
            <a:r>
              <a:rPr lang="zh-TW" altLang="zh-TW" sz="2000" smtClean="0"/>
              <a:t>演出</a:t>
            </a:r>
            <a:endParaRPr lang="zh-TW" altLang="en-US" sz="2000" b="1" dirty="0">
              <a:latin typeface="微軟正黑體" panose="020B0604030504040204" pitchFamily="34" charset="-120"/>
              <a:ea typeface="微軟正黑體" panose="020B0604030504040204" pitchFamily="34" charset="-120"/>
              <a:cs typeface="Heiti TC Light"/>
            </a:endParaRPr>
          </a:p>
        </p:txBody>
      </p:sp>
      <p:sp>
        <p:nvSpPr>
          <p:cNvPr id="14" name="橢圓 4"/>
          <p:cNvSpPr/>
          <p:nvPr/>
        </p:nvSpPr>
        <p:spPr>
          <a:xfrm>
            <a:off x="2843808" y="1366349"/>
            <a:ext cx="1008113" cy="1015909"/>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cxnSp>
        <p:nvCxnSpPr>
          <p:cNvPr id="15" name="直線接點 16"/>
          <p:cNvCxnSpPr>
            <a:stCxn id="18" idx="1"/>
            <a:endCxn id="29" idx="6"/>
          </p:cNvCxnSpPr>
          <p:nvPr/>
        </p:nvCxnSpPr>
        <p:spPr>
          <a:xfrm flipH="1" flipV="1">
            <a:off x="3347864" y="3229891"/>
            <a:ext cx="2383158" cy="1010033"/>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18" name="文字方塊 6"/>
          <p:cNvSpPr/>
          <p:nvPr/>
        </p:nvSpPr>
        <p:spPr>
          <a:xfrm>
            <a:off x="5731022" y="3729287"/>
            <a:ext cx="3240360" cy="1021273"/>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a:solidFill>
                  <a:srgbClr val="C00000"/>
                </a:solidFill>
                <a:latin typeface="微軟正黑體" panose="020B0604030504040204" pitchFamily="34" charset="-120"/>
                <a:ea typeface="微軟正黑體" panose="020B0604030504040204" pitchFamily="34" charset="-120"/>
                <a:cs typeface="Heiti TC Light"/>
              </a:rPr>
              <a:t>3</a:t>
            </a:r>
            <a:r>
              <a:rPr lang="zh-TW" altLang="en-US" sz="2000" b="1"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smtClean="0">
                <a:solidFill>
                  <a:schemeClr val="accent6">
                    <a:lumMod val="75000"/>
                  </a:schemeClr>
                </a:solidFill>
                <a:cs typeface="Heiti TC Light"/>
              </a:rPr>
              <a:t>广州市</a:t>
            </a:r>
            <a:r>
              <a:rPr lang="en-US" altLang="zh-TW" sz="2000" b="1" smtClean="0">
                <a:solidFill>
                  <a:schemeClr val="accent6">
                    <a:lumMod val="75000"/>
                  </a:schemeClr>
                </a:solidFill>
                <a:cs typeface="Heiti TC Light"/>
              </a:rPr>
              <a:t>-</a:t>
            </a:r>
            <a:r>
              <a:rPr lang="zh-TW" altLang="en-US" sz="2000" b="1" smtClean="0">
                <a:solidFill>
                  <a:schemeClr val="accent6">
                    <a:lumMod val="75000"/>
                  </a:schemeClr>
                </a:solidFill>
                <a:cs typeface="Heiti TC Light"/>
              </a:rPr>
              <a:t>花都区</a:t>
            </a:r>
            <a:endParaRPr lang="en-US" altLang="zh-TW" sz="2000" b="1" dirty="0" smtClean="0">
              <a:solidFill>
                <a:schemeClr val="accent6">
                  <a:lumMod val="75000"/>
                </a:schemeClr>
              </a:solidFill>
              <a:cs typeface="Heiti TC Light"/>
            </a:endParaRPr>
          </a:p>
          <a:p>
            <a:pPr>
              <a:spcAft>
                <a:spcPts val="0"/>
              </a:spcAft>
            </a:pPr>
            <a:r>
              <a:rPr lang="zh-TW" altLang="zh-TW" sz="2000" kern="100" dirty="0" smtClean="0">
                <a:latin typeface="Calibri" charset="0"/>
                <a:cs typeface="Times New Roman" charset="0"/>
              </a:rPr>
              <a:t>《</a:t>
            </a:r>
            <a:r>
              <a:rPr lang="zh-TW" altLang="zh-TW" sz="2000" kern="100" dirty="0">
                <a:latin typeface="Calibri" charset="0"/>
                <a:cs typeface="Times New Roman" charset="0"/>
              </a:rPr>
              <a:t>今日花</a:t>
            </a:r>
            <a:r>
              <a:rPr lang="zh-TW" altLang="zh-TW" sz="2000" kern="100">
                <a:latin typeface="Calibri" charset="0"/>
                <a:cs typeface="Times New Roman" charset="0"/>
              </a:rPr>
              <a:t>都</a:t>
            </a:r>
            <a:r>
              <a:rPr lang="zh-TW" altLang="zh-TW" sz="2000" kern="100" smtClean="0">
                <a:latin typeface="Calibri" charset="0"/>
                <a:cs typeface="Times New Roman" charset="0"/>
              </a:rPr>
              <a:t>》报纸公然污蔑</a:t>
            </a:r>
            <a:endParaRPr lang="en-US" altLang="zh-TW" sz="2000" kern="100" dirty="0" smtClean="0">
              <a:latin typeface="Calibri" charset="0"/>
              <a:cs typeface="Times New Roman" charset="0"/>
            </a:endParaRPr>
          </a:p>
          <a:p>
            <a:pPr>
              <a:spcAft>
                <a:spcPts val="0"/>
              </a:spcAft>
            </a:pPr>
            <a:r>
              <a:rPr lang="zh-TW" altLang="zh-TW" sz="2000" kern="100" smtClean="0">
                <a:latin typeface="Calibri" charset="0"/>
                <a:cs typeface="Times New Roman" charset="0"/>
              </a:rPr>
              <a:t>诽谤法轮大法及创始人</a:t>
            </a:r>
            <a:endParaRPr lang="zh-TW" altLang="zh-TW" sz="2000" kern="100" dirty="0">
              <a:latin typeface="Calibri" charset="0"/>
              <a:cs typeface="Times New Roman" charset="0"/>
            </a:endParaRPr>
          </a:p>
        </p:txBody>
      </p:sp>
      <p:cxnSp>
        <p:nvCxnSpPr>
          <p:cNvPr id="19" name="直線接點 16"/>
          <p:cNvCxnSpPr>
            <a:stCxn id="13" idx="1"/>
          </p:cNvCxnSpPr>
          <p:nvPr/>
        </p:nvCxnSpPr>
        <p:spPr>
          <a:xfrm flipH="1">
            <a:off x="3342950" y="2744924"/>
            <a:ext cx="2403468" cy="484965"/>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29" name="橢圓 4"/>
          <p:cNvSpPr/>
          <p:nvPr/>
        </p:nvSpPr>
        <p:spPr>
          <a:xfrm>
            <a:off x="2548849" y="2818915"/>
            <a:ext cx="799015" cy="821951"/>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sp>
        <p:nvSpPr>
          <p:cNvPr id="20" name="文字方塊 6"/>
          <p:cNvSpPr/>
          <p:nvPr/>
        </p:nvSpPr>
        <p:spPr>
          <a:xfrm>
            <a:off x="5733367" y="4926032"/>
            <a:ext cx="2752110" cy="851062"/>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a:solidFill>
                  <a:srgbClr val="C00000"/>
                </a:solidFill>
                <a:latin typeface="微軟正黑體" panose="020B0604030504040204" pitchFamily="34" charset="-120"/>
                <a:ea typeface="微軟正黑體" panose="020B0604030504040204" pitchFamily="34" charset="-120"/>
                <a:cs typeface="Heiti TC Light"/>
              </a:rPr>
              <a:t>4</a:t>
            </a:r>
            <a:r>
              <a:rPr lang="zh-TW" altLang="en-US" sz="2000" b="1"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smtClean="0">
                <a:solidFill>
                  <a:schemeClr val="accent6">
                    <a:lumMod val="75000"/>
                  </a:schemeClr>
                </a:solidFill>
                <a:cs typeface="Heiti TC Light"/>
              </a:rPr>
              <a:t>广州市黄埔区</a:t>
            </a:r>
            <a:endParaRPr lang="en-US" altLang="zh-TW" sz="2000" b="1" dirty="0" smtClean="0">
              <a:solidFill>
                <a:schemeClr val="accent6">
                  <a:lumMod val="75000"/>
                </a:schemeClr>
              </a:solidFill>
              <a:cs typeface="Heiti TC Light"/>
            </a:endParaRPr>
          </a:p>
          <a:p>
            <a:r>
              <a:rPr lang="zh-TW" altLang="zh-TW" sz="2000" smtClean="0">
                <a:latin typeface="Calibri" charset="0"/>
                <a:cs typeface="Times New Roman" charset="0"/>
              </a:rPr>
              <a:t>李庆华女士被非法关押</a:t>
            </a:r>
            <a:endParaRPr lang="zh-TW" altLang="en-US" sz="2000" b="1" dirty="0">
              <a:latin typeface="微軟正黑體" panose="020B0604030504040204" pitchFamily="34" charset="-120"/>
              <a:ea typeface="微軟正黑體" panose="020B0604030504040204" pitchFamily="34" charset="-120"/>
              <a:cs typeface="Heiti TC Light"/>
            </a:endParaRPr>
          </a:p>
        </p:txBody>
      </p:sp>
      <p:cxnSp>
        <p:nvCxnSpPr>
          <p:cNvPr id="24" name="直線接點 16"/>
          <p:cNvCxnSpPr>
            <a:stCxn id="20" idx="1"/>
            <a:endCxn id="29" idx="5"/>
          </p:cNvCxnSpPr>
          <p:nvPr/>
        </p:nvCxnSpPr>
        <p:spPr>
          <a:xfrm flipH="1" flipV="1">
            <a:off x="3230851" y="3520494"/>
            <a:ext cx="2502516" cy="1831069"/>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32" name="文字方塊 6"/>
          <p:cNvSpPr/>
          <p:nvPr/>
        </p:nvSpPr>
        <p:spPr>
          <a:xfrm>
            <a:off x="5755296" y="374543"/>
            <a:ext cx="3312368" cy="1028056"/>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a:solidFill>
                  <a:srgbClr val="C00000"/>
                </a:solidFill>
                <a:latin typeface="微軟正黑體" panose="020B0604030504040204" pitchFamily="34" charset="-120"/>
                <a:ea typeface="微軟正黑體" panose="020B0604030504040204" pitchFamily="34" charset="-120"/>
                <a:cs typeface="Heiti TC Light"/>
              </a:rPr>
              <a:t>1</a:t>
            </a:r>
            <a:r>
              <a:rPr lang="zh-TW" altLang="en-US" sz="2000" b="1"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smtClean="0">
                <a:solidFill>
                  <a:schemeClr val="accent6">
                    <a:lumMod val="75000"/>
                  </a:schemeClr>
                </a:solidFill>
                <a:cs typeface="Heiti TC Light"/>
              </a:rPr>
              <a:t>韶关市乐昌市</a:t>
            </a:r>
            <a:endParaRPr lang="en-US" altLang="zh-TW" sz="2000" b="1" dirty="0" smtClean="0">
              <a:solidFill>
                <a:schemeClr val="accent6">
                  <a:lumMod val="75000"/>
                </a:schemeClr>
              </a:solidFill>
              <a:cs typeface="Heiti TC Light"/>
            </a:endParaRPr>
          </a:p>
          <a:p>
            <a:r>
              <a:rPr lang="en-US" altLang="zh-TW" sz="2000" smtClean="0">
                <a:cs typeface="Times New Roman" charset="0"/>
              </a:rPr>
              <a:t>1.</a:t>
            </a:r>
            <a:r>
              <a:rPr lang="zh-TW" altLang="en-US" sz="2000" smtClean="0">
                <a:cs typeface="Times New Roman" charset="0"/>
              </a:rPr>
              <a:t>绑架诉江</a:t>
            </a:r>
            <a:r>
              <a:rPr lang="zh-TW" altLang="en-US" sz="2000" dirty="0">
                <a:cs typeface="Times New Roman" charset="0"/>
              </a:rPr>
              <a:t>大法</a:t>
            </a:r>
            <a:r>
              <a:rPr lang="zh-TW" altLang="en-US" sz="2000" dirty="0" smtClean="0">
                <a:cs typeface="Times New Roman" charset="0"/>
              </a:rPr>
              <a:t>弟子</a:t>
            </a:r>
            <a:endParaRPr lang="en-US" altLang="zh-TW" sz="2000" dirty="0" smtClean="0">
              <a:cs typeface="Times New Roman" charset="0"/>
            </a:endParaRPr>
          </a:p>
          <a:p>
            <a:r>
              <a:rPr lang="en-US" altLang="zh-TW" sz="2000" smtClean="0">
                <a:latin typeface="Calibri" charset="0"/>
                <a:cs typeface="Times New Roman" charset="0"/>
              </a:rPr>
              <a:t>2.</a:t>
            </a:r>
            <a:r>
              <a:rPr lang="zh-TW" altLang="zh-TW" sz="2000" smtClean="0">
                <a:latin typeface="Calibri" charset="0"/>
                <a:cs typeface="Times New Roman" charset="0"/>
              </a:rPr>
              <a:t>电视台</a:t>
            </a:r>
            <a:r>
              <a:rPr lang="zh-TW" altLang="en-US" sz="2000" smtClean="0">
                <a:latin typeface="Calibri" charset="0"/>
                <a:cs typeface="Times New Roman" charset="0"/>
              </a:rPr>
              <a:t>播放污蔑大法</a:t>
            </a:r>
            <a:r>
              <a:rPr lang="zh-TW" altLang="en-US" sz="2000" dirty="0">
                <a:latin typeface="Calibri" charset="0"/>
                <a:cs typeface="Times New Roman" charset="0"/>
              </a:rPr>
              <a:t>字幕</a:t>
            </a:r>
            <a:endParaRPr lang="zh-TW" altLang="en-US" sz="2000" dirty="0"/>
          </a:p>
        </p:txBody>
      </p:sp>
      <p:cxnSp>
        <p:nvCxnSpPr>
          <p:cNvPr id="33" name="直線接點 16"/>
          <p:cNvCxnSpPr>
            <a:stCxn id="14" idx="7"/>
            <a:endCxn id="32" idx="1"/>
          </p:cNvCxnSpPr>
          <p:nvPr/>
        </p:nvCxnSpPr>
        <p:spPr>
          <a:xfrm flipV="1">
            <a:off x="3704286" y="888571"/>
            <a:ext cx="2051010" cy="626554"/>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43" name="矩形 42"/>
          <p:cNvSpPr/>
          <p:nvPr/>
        </p:nvSpPr>
        <p:spPr>
          <a:xfrm>
            <a:off x="3704286" y="5438707"/>
            <a:ext cx="1999828" cy="6767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9980990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80232" y="908720"/>
            <a:ext cx="8999344" cy="2954655"/>
          </a:xfrm>
          <a:prstGeom prst="rect">
            <a:avLst/>
          </a:prstGeom>
        </p:spPr>
        <p:txBody>
          <a:bodyPr wrap="square">
            <a:spAutoFit/>
          </a:bodyPr>
          <a:lstStyle/>
          <a:p>
            <a:r>
              <a:rPr lang="zh-TW" altLang="en-US" sz="2200" b="1" dirty="0" smtClean="0">
                <a:latin typeface="微軟正黑體" panose="020B0604030504040204" pitchFamily="34" charset="-120"/>
                <a:ea typeface="微軟正黑體" panose="020B0604030504040204" pitchFamily="34" charset="-120"/>
                <a:cs typeface="Heiti TC Light"/>
              </a:rPr>
              <a:t>性质：</a:t>
            </a:r>
            <a:r>
              <a:rPr lang="zh-TW" altLang="en-US" sz="2200" b="1" dirty="0" smtClean="0">
                <a:solidFill>
                  <a:srgbClr val="C00000"/>
                </a:solidFill>
                <a:latin typeface="微軟正黑體" panose="020B0604030504040204" pitchFamily="34" charset="-120"/>
                <a:ea typeface="微軟正黑體" panose="020B0604030504040204" pitchFamily="34" charset="-120"/>
                <a:cs typeface="Heiti TC Light"/>
              </a:rPr>
              <a:t>非法骚扰、绑架、污蔑</a:t>
            </a:r>
            <a:endParaRPr lang="en-US" altLang="zh-TW" sz="2200" b="1" dirty="0" smtClean="0">
              <a:solidFill>
                <a:srgbClr val="C00000"/>
              </a:solidFill>
              <a:latin typeface="微軟正黑體" panose="020B0604030504040204" pitchFamily="34" charset="-120"/>
              <a:ea typeface="微軟正黑體" panose="020B0604030504040204" pitchFamily="34" charset="-120"/>
              <a:cs typeface="Heiti TC Light"/>
            </a:endParaRPr>
          </a:p>
          <a:p>
            <a:endParaRPr lang="en-US" altLang="zh-TW" sz="2200" b="1" dirty="0" smtClean="0">
              <a:latin typeface="微軟正黑體" panose="020B0604030504040204" pitchFamily="34" charset="-120"/>
              <a:ea typeface="微軟正黑體" panose="020B0604030504040204" pitchFamily="34" charset="-120"/>
              <a:cs typeface="Heiti TC Light"/>
            </a:endParaRPr>
          </a:p>
          <a:p>
            <a:r>
              <a:rPr lang="zh-TW" altLang="en-US" sz="2200" b="1" dirty="0" smtClean="0">
                <a:latin typeface="微軟正黑體" panose="020B0604030504040204" pitchFamily="34" charset="-120"/>
                <a:ea typeface="微軟正黑體" panose="020B0604030504040204" pitchFamily="34" charset="-120"/>
                <a:cs typeface="Heiti TC Light"/>
              </a:rPr>
              <a:t>内容：</a:t>
            </a:r>
            <a:r>
              <a:rPr lang="zh-TW" altLang="zh-TW" sz="2000" dirty="0" smtClean="0">
                <a:latin typeface="微軟正黑體" panose="020B0604030504040204" pitchFamily="34" charset="-120"/>
                <a:ea typeface="微軟正黑體" panose="020B0604030504040204" pitchFamily="34" charset="-120"/>
              </a:rPr>
              <a:t>乐昌</a:t>
            </a:r>
            <a:r>
              <a:rPr lang="zh-TW" altLang="zh-TW" sz="2000" dirty="0">
                <a:latin typeface="微軟正黑體" panose="020B0604030504040204" pitchFamily="34" charset="-120"/>
                <a:ea typeface="微軟正黑體" panose="020B0604030504040204" pitchFamily="34" charset="-120"/>
              </a:rPr>
              <a:t>市</a:t>
            </a:r>
            <a:r>
              <a:rPr lang="zh-TW" altLang="zh-TW" sz="2000" dirty="0" smtClean="0">
                <a:latin typeface="微軟正黑體" panose="020B0604030504040204" pitchFamily="34" charset="-120"/>
                <a:ea typeface="微軟正黑體" panose="020B0604030504040204" pitchFamily="34" charset="-120"/>
              </a:rPr>
              <a:t>公安局近两年来不断骚扰当地参与</a:t>
            </a:r>
            <a:r>
              <a:rPr lang="zh-TW" altLang="en-US" sz="2000" dirty="0" smtClean="0">
                <a:latin typeface="微軟正黑體" panose="020B0604030504040204" pitchFamily="34" charset="-120"/>
                <a:ea typeface="微軟正黑體" panose="020B0604030504040204" pitchFamily="34" charset="-120"/>
              </a:rPr>
              <a:t>依法诉江</a:t>
            </a:r>
            <a:r>
              <a:rPr lang="zh-TW" altLang="zh-TW" sz="2000" dirty="0" smtClean="0">
                <a:latin typeface="微軟正黑體" panose="020B0604030504040204" pitchFamily="34" charset="-120"/>
                <a:ea typeface="微軟正黑體" panose="020B0604030504040204" pitchFamily="34" charset="-120"/>
              </a:rPr>
              <a:t>的法轮功学员，</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学员</a:t>
            </a:r>
            <a:r>
              <a:rPr lang="zh-TW" altLang="zh-TW" sz="2000" dirty="0" smtClean="0">
                <a:solidFill>
                  <a:srgbClr val="0070C0"/>
                </a:solidFill>
                <a:latin typeface="微軟正黑體" panose="020B0604030504040204" pitchFamily="34" charset="-120"/>
                <a:ea typeface="微軟正黑體" panose="020B0604030504040204" pitchFamily="34" charset="-120"/>
              </a:rPr>
              <a:t>梁剑君</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男</a:t>
            </a:r>
            <a:r>
              <a:rPr lang="zh-TW" altLang="en-US" sz="2000" dirty="0" smtClean="0">
                <a:solidFill>
                  <a:srgbClr val="0070C0"/>
                </a:solidFill>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乐昌职业高级学校资深教师</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 </a:t>
            </a:r>
            <a:r>
              <a:rPr lang="zh-TW" altLang="en-US" sz="2000" dirty="0">
                <a:latin typeface="微軟正黑體" panose="020B0604030504040204" pitchFamily="34" charset="-120"/>
                <a:ea typeface="微軟正黑體" panose="020B0604030504040204" pitchFamily="34" charset="-120"/>
              </a:rPr>
              <a:t>，</a:t>
            </a:r>
            <a:r>
              <a:rPr lang="zh-TW" altLang="zh-TW" sz="2000" dirty="0" smtClean="0">
                <a:latin typeface="微軟正黑體" panose="020B0604030504040204" pitchFamily="34" charset="-120"/>
                <a:ea typeface="微軟正黑體" panose="020B0604030504040204" pitchFamily="34" charset="-120"/>
              </a:rPr>
              <a:t>因诉江在</a:t>
            </a:r>
            <a:r>
              <a:rPr lang="en-US" altLang="zh-TW" sz="2000" dirty="0" smtClean="0">
                <a:latin typeface="微軟正黑體" panose="020B0604030504040204" pitchFamily="34" charset="-120"/>
                <a:ea typeface="微軟正黑體" panose="020B0604030504040204" pitchFamily="34" charset="-120"/>
              </a:rPr>
              <a:t>2017</a:t>
            </a:r>
            <a:r>
              <a:rPr lang="zh-TW" altLang="en-US" sz="2000" dirty="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5</a:t>
            </a:r>
            <a:r>
              <a:rPr lang="zh-TW" altLang="zh-TW" sz="2000" dirty="0" smtClean="0">
                <a:latin typeface="微軟正黑體" panose="020B0604030504040204" pitchFamily="34" charset="-120"/>
                <a:ea typeface="微軟正黑體" panose="020B0604030504040204" pitchFamily="34" charset="-120"/>
              </a:rPr>
              <a:t>月份被绑架到</a:t>
            </a:r>
            <a:r>
              <a:rPr lang="zh-TW" altLang="en-US" sz="2000" dirty="0" smtClean="0">
                <a:latin typeface="微軟正黑體" panose="020B0604030504040204" pitchFamily="34" charset="-120"/>
                <a:ea typeface="微軟正黑體" panose="020B0604030504040204" pitchFamily="34" charset="-120"/>
              </a:rPr>
              <a:t>「乐昌三公里看守所」</a:t>
            </a:r>
            <a:r>
              <a:rPr lang="zh-TW" altLang="zh-TW" sz="2000" dirty="0" smtClean="0">
                <a:latin typeface="微軟正黑體" panose="020B0604030504040204" pitchFamily="34" charset="-120"/>
                <a:ea typeface="微軟正黑體" panose="020B0604030504040204" pitchFamily="34" charset="-120"/>
              </a:rPr>
              <a:t>迫害</a:t>
            </a:r>
            <a:r>
              <a:rPr lang="zh-TW" altLang="zh-TW" sz="2000" dirty="0">
                <a:latin typeface="微軟正黑體" panose="020B0604030504040204" pitchFamily="34" charset="-120"/>
                <a:ea typeface="微軟正黑體" panose="020B0604030504040204" pitchFamily="34" charset="-120"/>
              </a:rPr>
              <a:t>。</a:t>
            </a:r>
          </a:p>
          <a:p>
            <a:r>
              <a:rPr lang="zh-TW" altLang="en-US" sz="2000" dirty="0" smtClean="0">
                <a:latin typeface="微軟正黑體" panose="020B0604030504040204" pitchFamily="34" charset="-120"/>
                <a:ea typeface="微軟正黑體" panose="020B0604030504040204" pitchFamily="34" charset="-120"/>
              </a:rPr>
              <a:t>根据明慧网</a:t>
            </a:r>
            <a:r>
              <a:rPr lang="en-US" altLang="zh-TW" sz="2000" dirty="0" smtClean="0">
                <a:latin typeface="微軟正黑體" panose="020B0604030504040204" pitchFamily="34" charset="-120"/>
                <a:ea typeface="微軟正黑體" panose="020B0604030504040204" pitchFamily="34" charset="-120"/>
              </a:rPr>
              <a:t>2018</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1</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15</a:t>
            </a:r>
            <a:r>
              <a:rPr lang="zh-TW" altLang="en-US" sz="2000" dirty="0" smtClean="0">
                <a:latin typeface="微軟正黑體" panose="020B0604030504040204" pitchFamily="34" charset="-120"/>
                <a:ea typeface="微軟正黑體" panose="020B0604030504040204" pitchFamily="34" charset="-120"/>
              </a:rPr>
              <a:t>日报导，近日获悉，</a:t>
            </a:r>
            <a:r>
              <a:rPr lang="zh-TW" altLang="zh-TW" sz="2000" dirty="0" smtClean="0">
                <a:solidFill>
                  <a:srgbClr val="0070C0"/>
                </a:solidFill>
                <a:latin typeface="微軟正黑體" panose="020B0604030504040204" pitchFamily="34" charset="-120"/>
                <a:ea typeface="微軟正黑體" panose="020B0604030504040204" pitchFamily="34" charset="-120"/>
              </a:rPr>
              <a:t>梁剑君</a:t>
            </a:r>
            <a:r>
              <a:rPr lang="zh-TW" altLang="en-US" sz="2000" dirty="0" smtClean="0">
                <a:solidFill>
                  <a:srgbClr val="0070C0"/>
                </a:solidFill>
                <a:latin typeface="微軟正黑體" panose="020B0604030504040204" pitchFamily="34" charset="-120"/>
                <a:ea typeface="微軟正黑體" panose="020B0604030504040204" pitchFamily="34" charset="-120"/>
              </a:rPr>
              <a:t>被</a:t>
            </a:r>
            <a:r>
              <a:rPr lang="zh-TW" altLang="en-US" sz="2000" dirty="0" smtClean="0">
                <a:latin typeface="微軟正黑體" panose="020B0604030504040204" pitchFamily="34" charset="-120"/>
                <a:ea typeface="微軟正黑體" panose="020B0604030504040204" pitchFamily="34" charset="-120"/>
              </a:rPr>
              <a:t>当地法院非法判处五年</a:t>
            </a:r>
            <a:r>
              <a:rPr lang="zh-TW" altLang="en-US" sz="2000" dirty="0">
                <a:latin typeface="微軟正黑體" panose="020B0604030504040204" pitchFamily="34" charset="-120"/>
                <a:ea typeface="微軟正黑體" panose="020B0604030504040204" pitchFamily="34" charset="-120"/>
              </a:rPr>
              <a:t>。</a:t>
            </a:r>
            <a:endParaRPr lang="en-US" altLang="zh-TW" sz="2000" dirty="0" smtClean="0">
              <a:solidFill>
                <a:srgbClr val="0070C0"/>
              </a:solidFill>
              <a:latin typeface="微軟正黑體" panose="020B0604030504040204" pitchFamily="34" charset="-120"/>
              <a:ea typeface="微軟正黑體" panose="020B0604030504040204" pitchFamily="34" charset="-120"/>
            </a:endParaRPr>
          </a:p>
          <a:p>
            <a:pPr>
              <a:spcAft>
                <a:spcPts val="0"/>
              </a:spcAft>
            </a:pP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该事件是</a:t>
            </a:r>
            <a:r>
              <a:rPr lang="zh-TW" altLang="zh-TW" sz="2000" dirty="0" smtClean="0">
                <a:latin typeface="微軟正黑體" panose="020B0604030504040204" pitchFamily="34" charset="-120"/>
                <a:ea typeface="微軟正黑體" panose="020B0604030504040204" pitchFamily="34" charset="-120"/>
              </a:rPr>
              <a:t>乐昌</a:t>
            </a:r>
            <a:r>
              <a:rPr lang="zh-TW" altLang="en-US" sz="2000" dirty="0">
                <a:latin typeface="微軟正黑體" panose="020B0604030504040204" pitchFamily="34" charset="-120"/>
                <a:ea typeface="微軟正黑體" panose="020B0604030504040204" pitchFamily="34" charset="-120"/>
              </a:rPr>
              <a:t>市</a:t>
            </a:r>
            <a:r>
              <a:rPr lang="zh-TW" altLang="en-US" sz="2000" dirty="0" smtClean="0">
                <a:latin typeface="微軟正黑體" panose="020B0604030504040204" pitchFamily="34" charset="-120"/>
                <a:ea typeface="微軟正黑體" panose="020B0604030504040204" pitchFamily="34" charset="-120"/>
              </a:rPr>
              <a:t>政法委</a:t>
            </a:r>
            <a:r>
              <a:rPr lang="zh-TW" altLang="en-US" sz="2000" b="1" dirty="0" smtClean="0">
                <a:solidFill>
                  <a:srgbClr val="00B050"/>
                </a:solidFill>
                <a:latin typeface="微軟正黑體" panose="020B0604030504040204" pitchFamily="34" charset="-120"/>
                <a:ea typeface="微軟正黑體" panose="020B0604030504040204" pitchFamily="34" charset="-120"/>
              </a:rPr>
              <a:t>黄学斌</a:t>
            </a:r>
            <a:r>
              <a:rPr lang="en-US" altLang="zh-TW" sz="2000" dirty="0" smtClean="0">
                <a:latin typeface="微軟正黑體" panose="020B0604030504040204" pitchFamily="34" charset="-120"/>
                <a:ea typeface="微軟正黑體" panose="020B0604030504040204" pitchFamily="34" charset="-120"/>
              </a:rPr>
              <a:t>(610</a:t>
            </a:r>
            <a:r>
              <a:rPr lang="zh-TW" altLang="zh-TW" sz="2000" dirty="0" smtClean="0">
                <a:latin typeface="微軟正黑體" panose="020B0604030504040204" pitchFamily="34" charset="-120"/>
                <a:ea typeface="微軟正黑體" panose="020B0604030504040204" pitchFamily="34" charset="-120"/>
              </a:rPr>
              <a:t>头目</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所主导</a:t>
            </a:r>
            <a:r>
              <a:rPr lang="zh-TW" altLang="zh-TW" sz="2000" dirty="0" smtClean="0">
                <a:latin typeface="微軟正黑體" panose="020B0604030504040204" pitchFamily="34" charset="-120"/>
                <a:ea typeface="微軟正黑體" panose="020B0604030504040204" pitchFamily="34" charset="-120"/>
              </a:rPr>
              <a:t>，</a:t>
            </a:r>
            <a:r>
              <a:rPr lang="zh-TW" altLang="en-US" sz="2000" b="1" dirty="0" smtClean="0">
                <a:solidFill>
                  <a:srgbClr val="00B050"/>
                </a:solidFill>
                <a:latin typeface="微軟正黑體" panose="020B0604030504040204" pitchFamily="34" charset="-120"/>
                <a:ea typeface="微軟正黑體" panose="020B0604030504040204" pitchFamily="34" charset="-120"/>
              </a:rPr>
              <a:t>黄学斌</a:t>
            </a:r>
            <a:r>
              <a:rPr lang="zh-TW" altLang="en-US" sz="2000" dirty="0" smtClean="0">
                <a:latin typeface="微軟正黑體" panose="020B0604030504040204" pitchFamily="34" charset="-120"/>
                <a:ea typeface="微軟正黑體" panose="020B0604030504040204" pitchFamily="34" charset="-120"/>
              </a:rPr>
              <a:t>也</a:t>
            </a:r>
            <a:r>
              <a:rPr lang="zh-TW" altLang="zh-TW" sz="2000" dirty="0" smtClean="0">
                <a:latin typeface="微軟正黑體" panose="020B0604030504040204" pitchFamily="34" charset="-120"/>
                <a:ea typeface="微軟正黑體" panose="020B0604030504040204" pitchFamily="34" charset="-120"/>
              </a:rPr>
              <a:t>指使乐昌电视台</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多次在电视上打出污蔑法轮大法的字幕</a:t>
            </a:r>
            <a:r>
              <a:rPr lang="zh-TW" altLang="zh-TW" sz="2000" dirty="0">
                <a:latin typeface="微軟正黑體" panose="020B0604030504040204" pitchFamily="34" charset="-120"/>
                <a:ea typeface="微軟正黑體" panose="020B0604030504040204" pitchFamily="34" charset="-120"/>
              </a:rPr>
              <a:t>，毒害不明真相的世人</a:t>
            </a:r>
            <a:r>
              <a:rPr lang="zh-TW" altLang="zh-TW" sz="2000" dirty="0" smtClean="0">
                <a:latin typeface="微軟正黑體" panose="020B0604030504040204" pitchFamily="34" charset="-120"/>
                <a:ea typeface="微軟正黑體" panose="020B0604030504040204" pitchFamily="34" charset="-120"/>
              </a:rPr>
              <a:t>。</a:t>
            </a:r>
            <a:endParaRPr lang="zh-TW" altLang="zh-TW" sz="2000" dirty="0">
              <a:latin typeface="微軟正黑體" panose="020B0604030504040204" pitchFamily="34" charset="-120"/>
              <a:ea typeface="微軟正黑體" panose="020B0604030504040204" pitchFamily="34"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cs typeface="Heiti TC Light"/>
                </a:rPr>
                <a:t>9</a:t>
              </a:r>
              <a:r>
                <a:rPr lang="en-US" altLang="zh-TW" sz="3200" b="1" dirty="0" smtClean="0">
                  <a:latin typeface="微軟正黑體" panose="020B0604030504040204" pitchFamily="34" charset="-120"/>
                  <a:ea typeface="微軟正黑體" panose="020B0604030504040204" pitchFamily="34" charset="-120"/>
                  <a:cs typeface="Heiti TC Light"/>
                </a:rPr>
                <a:t>-1</a:t>
              </a:r>
              <a:r>
                <a:rPr lang="en-US" altLang="zh-TW" sz="3200" b="1" dirty="0">
                  <a:latin typeface="微軟正黑體" panose="020B0604030504040204" pitchFamily="34" charset="-120"/>
                  <a:ea typeface="微軟正黑體" panose="020B0604030504040204" pitchFamily="34" charset="-120"/>
                  <a:cs typeface="Heiti TC Light"/>
                </a:rPr>
                <a:t>. </a:t>
              </a:r>
              <a:r>
                <a:rPr lang="zh-TW" altLang="en-US" sz="3200" b="1" dirty="0" smtClean="0">
                  <a:solidFill>
                    <a:schemeClr val="bg1"/>
                  </a:solidFill>
                  <a:latin typeface="微軟正黑體" panose="020B0604030504040204" pitchFamily="34" charset="-120"/>
                  <a:ea typeface="微軟正黑體" panose="020B0604030504040204" pitchFamily="34" charset="-120"/>
                  <a:cs typeface="Heiti TC Light"/>
                </a:rPr>
                <a:t>韶关市</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r>
                <a:rPr lang="zh-TW" altLang="en-US" sz="3200" b="1" dirty="0" smtClean="0">
                  <a:solidFill>
                    <a:schemeClr val="bg1"/>
                  </a:solidFill>
                  <a:latin typeface="微軟正黑體" panose="020B0604030504040204" pitchFamily="34" charset="-120"/>
                  <a:ea typeface="微軟正黑體" panose="020B0604030504040204" pitchFamily="34" charset="-120"/>
                  <a:cs typeface="Heiti TC Light"/>
                </a:rPr>
                <a:t>乐昌市</a:t>
              </a:r>
              <a:endParaRPr lang="en-US" altLang="zh-TW" sz="3200" b="1" dirty="0">
                <a:solidFill>
                  <a:schemeClr val="bg1"/>
                </a:solidFill>
                <a:latin typeface="微軟正黑體" panose="020B0604030504040204" pitchFamily="34" charset="-120"/>
                <a:ea typeface="微軟正黑體" panose="020B0604030504040204" pitchFamily="34" charset="-120"/>
                <a:cs typeface="Heiti TC Light"/>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rPr>
                <a:t>1</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grpSp>
      <p:graphicFrame>
        <p:nvGraphicFramePr>
          <p:cNvPr id="7" name="表格 6"/>
          <p:cNvGraphicFramePr>
            <a:graphicFrameLocks noGrp="1"/>
          </p:cNvGraphicFramePr>
          <p:nvPr>
            <p:extLst>
              <p:ext uri="{D42A27DB-BD31-4B8C-83A1-F6EECF244321}">
                <p14:modId xmlns:p14="http://schemas.microsoft.com/office/powerpoint/2010/main" val="1258099698"/>
              </p:ext>
            </p:extLst>
          </p:nvPr>
        </p:nvGraphicFramePr>
        <p:xfrm>
          <a:off x="236770" y="4509120"/>
          <a:ext cx="8640961" cy="2119542"/>
        </p:xfrm>
        <a:graphic>
          <a:graphicData uri="http://schemas.openxmlformats.org/drawingml/2006/table">
            <a:tbl>
              <a:tblPr firstRow="1" bandRow="1">
                <a:tableStyleId>{5C22544A-7EE6-4342-B048-85BDC9FD1C3A}</a:tableStyleId>
              </a:tblPr>
              <a:tblGrid>
                <a:gridCol w="1181670"/>
                <a:gridCol w="2215631"/>
                <a:gridCol w="3618864"/>
                <a:gridCol w="1624796"/>
              </a:tblGrid>
              <a:tr h="333364">
                <a:tc>
                  <a:txBody>
                    <a:bodyPr/>
                    <a:lstStyle/>
                    <a:p>
                      <a:r>
                        <a:rPr lang="zh-TW" altLang="en-US" dirty="0" smtClean="0">
                          <a:latin typeface="Microsoft JhengHei" charset="-120"/>
                          <a:ea typeface="Microsoft JhengHei" charset="-120"/>
                          <a:cs typeface="Microsoft JhengHei" charset="-120"/>
                        </a:rPr>
                        <a:t>姓名</a:t>
                      </a:r>
                      <a:endParaRPr lang="zh-TW" altLang="en-US" dirty="0">
                        <a:latin typeface="Microsoft JhengHei" charset="-120"/>
                        <a:ea typeface="Microsoft JhengHei" charset="-120"/>
                        <a:cs typeface="Microsoft JhengHei" charset="-120"/>
                      </a:endParaRPr>
                    </a:p>
                  </a:txBody>
                  <a:tcPr/>
                </a:tc>
                <a:tc>
                  <a:txBody>
                    <a:bodyPr/>
                    <a:lstStyle/>
                    <a:p>
                      <a:r>
                        <a:rPr lang="zh-TW" altLang="en-US" smtClean="0">
                          <a:latin typeface="Microsoft JhengHei" charset="-120"/>
                          <a:ea typeface="Microsoft JhengHei" charset="-120"/>
                          <a:cs typeface="Microsoft JhengHei" charset="-120"/>
                        </a:rPr>
                        <a:t>职称</a:t>
                      </a:r>
                      <a:endParaRPr lang="zh-TW" altLang="en-US" dirty="0">
                        <a:latin typeface="Microsoft JhengHei" charset="-120"/>
                        <a:ea typeface="Microsoft JhengHei" charset="-120"/>
                        <a:cs typeface="Microsoft JhengHei" charset="-120"/>
                      </a:endParaRPr>
                    </a:p>
                  </a:txBody>
                  <a:tcPr/>
                </a:tc>
                <a:tc>
                  <a:txBody>
                    <a:bodyPr/>
                    <a:lstStyle/>
                    <a:p>
                      <a:r>
                        <a:rPr lang="zh-TW" altLang="en-US" smtClean="0">
                          <a:latin typeface="Microsoft JhengHei" charset="-120"/>
                          <a:ea typeface="Microsoft JhengHei" charset="-120"/>
                          <a:cs typeface="Microsoft JhengHei" charset="-120"/>
                        </a:rPr>
                        <a:t>迫害事实</a:t>
                      </a:r>
                      <a:endParaRPr lang="zh-TW" altLang="en-US" dirty="0">
                        <a:latin typeface="Microsoft JhengHei" charset="-120"/>
                        <a:ea typeface="Microsoft JhengHei" charset="-120"/>
                        <a:cs typeface="Microsoft JhengHei" charset="-120"/>
                      </a:endParaRPr>
                    </a:p>
                  </a:txBody>
                  <a:tcPr/>
                </a:tc>
                <a:tc>
                  <a:txBody>
                    <a:bodyPr/>
                    <a:lstStyle/>
                    <a:p>
                      <a:r>
                        <a:rPr lang="zh-TW" altLang="en-US" smtClean="0">
                          <a:latin typeface="Microsoft JhengHei" charset="-120"/>
                          <a:ea typeface="Microsoft JhengHei" charset="-120"/>
                          <a:cs typeface="Microsoft JhengHei" charset="-120"/>
                        </a:rPr>
                        <a:t>恶报</a:t>
                      </a:r>
                      <a:endParaRPr lang="zh-TW" altLang="en-US" dirty="0">
                        <a:latin typeface="Microsoft JhengHei" charset="-120"/>
                        <a:ea typeface="Microsoft JhengHei" charset="-120"/>
                        <a:cs typeface="Microsoft JhengHei" charset="-120"/>
                      </a:endParaRPr>
                    </a:p>
                  </a:txBody>
                  <a:tcPr/>
                </a:tc>
              </a:tr>
              <a:tr h="712474">
                <a:tc>
                  <a:txBody>
                    <a:bodyPr/>
                    <a:lstStyle/>
                    <a:p>
                      <a:r>
                        <a:rPr lang="zh-TW" altLang="zh-TW" smtClean="0">
                          <a:latin typeface="Microsoft JhengHei" charset="-120"/>
                          <a:ea typeface="Microsoft JhengHei" charset="-120"/>
                          <a:cs typeface="Microsoft JhengHei" charset="-120"/>
                        </a:rPr>
                        <a:t>吴华彪</a:t>
                      </a:r>
                      <a:endParaRPr lang="zh-TW" altLang="en-US" dirty="0">
                        <a:latin typeface="Microsoft JhengHei" charset="-120"/>
                        <a:ea typeface="Microsoft JhengHei" charset="-120"/>
                        <a:cs typeface="Microsoft JhengHei" charset="-120"/>
                      </a:endParaRPr>
                    </a:p>
                  </a:txBody>
                  <a:tcPr/>
                </a:tc>
                <a:tc>
                  <a:txBody>
                    <a:bodyPr/>
                    <a:lstStyle/>
                    <a:p>
                      <a:r>
                        <a:rPr lang="zh-TW" altLang="zh-TW" smtClean="0">
                          <a:latin typeface="Microsoft JhengHei" charset="-120"/>
                          <a:ea typeface="Microsoft JhengHei" charset="-120"/>
                          <a:cs typeface="Microsoft JhengHei" charset="-120"/>
                        </a:rPr>
                        <a:t>原乐昌一中校长</a:t>
                      </a:r>
                      <a:endParaRPr lang="en-US" altLang="zh-TW" dirty="0" smtClean="0">
                        <a:latin typeface="Microsoft JhengHei" charset="-120"/>
                        <a:ea typeface="Microsoft JhengHei" charset="-120"/>
                        <a:cs typeface="Microsoft JhengHei" charset="-120"/>
                      </a:endParaRPr>
                    </a:p>
                    <a:p>
                      <a:r>
                        <a:rPr lang="zh-TW" altLang="zh-TW" smtClean="0">
                          <a:latin typeface="Microsoft JhengHei" charset="-120"/>
                          <a:ea typeface="Microsoft JhengHei" charset="-120"/>
                          <a:cs typeface="Microsoft JhengHei" charset="-120"/>
                        </a:rPr>
                        <a:t>后任乐昌电台台长</a:t>
                      </a:r>
                      <a:endParaRPr lang="zh-TW" altLang="en-US" dirty="0">
                        <a:latin typeface="Microsoft JhengHei" charset="-120"/>
                        <a:ea typeface="Microsoft JhengHei" charset="-120"/>
                        <a:cs typeface="Microsoft JhengHei" charset="-120"/>
                      </a:endParaRPr>
                    </a:p>
                  </a:txBody>
                  <a:tcPr/>
                </a:tc>
                <a:tc>
                  <a:txBody>
                    <a:bodyPr/>
                    <a:lstStyle/>
                    <a:p>
                      <a:r>
                        <a:rPr lang="zh-TW" altLang="zh-TW" smtClean="0">
                          <a:latin typeface="Microsoft JhengHei" charset="-120"/>
                          <a:ea typeface="Microsoft JhengHei" charset="-120"/>
                          <a:cs typeface="Microsoft JhengHei" charset="-120"/>
                        </a:rPr>
                        <a:t>在学校和电台里，不断</a:t>
                      </a:r>
                      <a:r>
                        <a:rPr lang="zh-TW" altLang="zh-TW" b="1" smtClean="0">
                          <a:solidFill>
                            <a:srgbClr val="FF0000"/>
                          </a:solidFill>
                          <a:latin typeface="Microsoft JhengHei" charset="-120"/>
                          <a:ea typeface="Microsoft JhengHei" charset="-120"/>
                          <a:cs typeface="Microsoft JhengHei" charset="-120"/>
                        </a:rPr>
                        <a:t>诋毁大法</a:t>
                      </a:r>
                      <a:r>
                        <a:rPr lang="zh-TW" altLang="zh-TW" dirty="0" smtClean="0">
                          <a:latin typeface="Microsoft JhengHei" charset="-120"/>
                          <a:ea typeface="Microsoft JhengHei" charset="-120"/>
                          <a:cs typeface="Microsoft JhengHei" charset="-120"/>
                        </a:rPr>
                        <a:t>，</a:t>
                      </a:r>
                      <a:endParaRPr lang="zh-TW" altLang="en-US" dirty="0">
                        <a:latin typeface="Microsoft JhengHei" charset="-120"/>
                        <a:ea typeface="Microsoft JhengHei" charset="-120"/>
                        <a:cs typeface="Microsoft JhengHei" charset="-120"/>
                      </a:endParaRPr>
                    </a:p>
                  </a:txBody>
                  <a:tcPr/>
                </a:tc>
                <a:tc>
                  <a:txBody>
                    <a:bodyPr/>
                    <a:lstStyle/>
                    <a:p>
                      <a:r>
                        <a:rPr lang="zh-TW" altLang="zh-TW" smtClean="0">
                          <a:latin typeface="Microsoft JhengHei" charset="-120"/>
                          <a:ea typeface="Microsoft JhengHei" charset="-120"/>
                          <a:cs typeface="Microsoft JhengHei" charset="-120"/>
                        </a:rPr>
                        <a:t>在儿子宴席桌上</a:t>
                      </a:r>
                      <a:r>
                        <a:rPr lang="zh-TW" altLang="zh-TW" b="1" smtClean="0">
                          <a:solidFill>
                            <a:srgbClr val="FF0000"/>
                          </a:solidFill>
                          <a:latin typeface="Microsoft JhengHei" charset="-120"/>
                          <a:ea typeface="Microsoft JhengHei" charset="-120"/>
                          <a:cs typeface="Microsoft JhengHei" charset="-120"/>
                        </a:rPr>
                        <a:t>当场猝死</a:t>
                      </a:r>
                      <a:endParaRPr lang="zh-TW" altLang="en-US" b="1" dirty="0">
                        <a:solidFill>
                          <a:srgbClr val="FF0000"/>
                        </a:solidFill>
                        <a:latin typeface="Microsoft JhengHei" charset="-120"/>
                        <a:ea typeface="Microsoft JhengHei" charset="-120"/>
                        <a:cs typeface="Microsoft JhengHei" charset="-120"/>
                      </a:endParaRPr>
                    </a:p>
                  </a:txBody>
                  <a:tcPr/>
                </a:tc>
              </a:tr>
              <a:tr h="1041308">
                <a:tc>
                  <a:txBody>
                    <a:bodyPr/>
                    <a:lstStyle/>
                    <a:p>
                      <a:r>
                        <a:rPr lang="zh-TW" altLang="zh-TW" smtClean="0">
                          <a:latin typeface="Microsoft JhengHei" charset="-120"/>
                          <a:ea typeface="Microsoft JhengHei" charset="-120"/>
                          <a:cs typeface="Microsoft JhengHei" charset="-120"/>
                        </a:rPr>
                        <a:t>邹国源</a:t>
                      </a:r>
                      <a:endParaRPr lang="zh-TW" altLang="en-US" dirty="0">
                        <a:latin typeface="Microsoft JhengHei" charset="-120"/>
                        <a:ea typeface="Microsoft JhengHei" charset="-120"/>
                        <a:cs typeface="Microsoft JhengHei" charset="-120"/>
                      </a:endParaRPr>
                    </a:p>
                  </a:txBody>
                  <a:tcPr/>
                </a:tc>
                <a:tc>
                  <a:txBody>
                    <a:bodyPr/>
                    <a:lstStyle/>
                    <a:p>
                      <a:r>
                        <a:rPr lang="zh-TW" altLang="zh-TW" smtClean="0">
                          <a:latin typeface="Microsoft JhengHei" charset="-120"/>
                          <a:ea typeface="Microsoft JhengHei" charset="-120"/>
                          <a:cs typeface="Microsoft JhengHei" charset="-120"/>
                        </a:rPr>
                        <a:t>原乐昌党校校长</a:t>
                      </a:r>
                      <a:endParaRPr lang="en-US" altLang="zh-TW" dirty="0" smtClean="0">
                        <a:latin typeface="Microsoft JhengHei" charset="-120"/>
                        <a:ea typeface="Microsoft JhengHei" charset="-120"/>
                        <a:cs typeface="Microsoft JhengHei" charset="-120"/>
                      </a:endParaRPr>
                    </a:p>
                    <a:p>
                      <a:r>
                        <a:rPr lang="zh-TW" altLang="zh-TW" smtClean="0">
                          <a:latin typeface="Microsoft JhengHei" charset="-120"/>
                          <a:ea typeface="Microsoft JhengHei" charset="-120"/>
                          <a:cs typeface="Microsoft JhengHei" charset="-120"/>
                        </a:rPr>
                        <a:t>乐昌宣传部副部长</a:t>
                      </a:r>
                      <a:endParaRPr lang="en-US" altLang="zh-TW" dirty="0" smtClean="0">
                        <a:latin typeface="Microsoft JhengHei" charset="-120"/>
                        <a:ea typeface="Microsoft JhengHei" charset="-120"/>
                        <a:cs typeface="Microsoft JhengHei" charset="-120"/>
                      </a:endParaRPr>
                    </a:p>
                    <a:p>
                      <a:r>
                        <a:rPr lang="zh-TW" altLang="zh-TW" smtClean="0">
                          <a:latin typeface="Microsoft JhengHei" charset="-120"/>
                          <a:ea typeface="Microsoft JhengHei" charset="-120"/>
                          <a:cs typeface="Microsoft JhengHei" charset="-120"/>
                        </a:rPr>
                        <a:t>吴华彪之后的台长</a:t>
                      </a:r>
                      <a:endParaRPr lang="zh-TW" altLang="en-US" dirty="0">
                        <a:latin typeface="Microsoft JhengHei" charset="-120"/>
                        <a:ea typeface="Microsoft JhengHei" charset="-120"/>
                        <a:cs typeface="Microsoft JhengHei" charset="-120"/>
                      </a:endParaRPr>
                    </a:p>
                  </a:txBody>
                  <a:tcPr/>
                </a:tc>
                <a:tc>
                  <a:txBody>
                    <a:bodyPr/>
                    <a:lstStyle/>
                    <a:p>
                      <a:r>
                        <a:rPr lang="zh-TW" altLang="zh-TW" smtClean="0">
                          <a:latin typeface="Microsoft JhengHei" charset="-120"/>
                          <a:ea typeface="Microsoft JhengHei" charset="-120"/>
                          <a:cs typeface="Microsoft JhengHei" charset="-120"/>
                        </a:rPr>
                        <a:t>在任期间跟随江泽民卖力迫害法轮功，利用</a:t>
                      </a:r>
                      <a:r>
                        <a:rPr lang="zh-TW" altLang="zh-TW" b="1" smtClean="0">
                          <a:solidFill>
                            <a:srgbClr val="FF0000"/>
                          </a:solidFill>
                          <a:latin typeface="Microsoft JhengHei" charset="-120"/>
                          <a:ea typeface="Microsoft JhengHei" charset="-120"/>
                          <a:cs typeface="Microsoft JhengHei" charset="-120"/>
                        </a:rPr>
                        <a:t>宣传机器参与污蔑</a:t>
                      </a:r>
                      <a:r>
                        <a:rPr lang="zh-TW" altLang="zh-TW" b="1" dirty="0" smtClean="0">
                          <a:solidFill>
                            <a:srgbClr val="FF0000"/>
                          </a:solidFill>
                          <a:latin typeface="Microsoft JhengHei" charset="-120"/>
                          <a:ea typeface="Microsoft JhengHei" charset="-120"/>
                          <a:cs typeface="Microsoft JhengHei" charset="-120"/>
                        </a:rPr>
                        <a:t>大法</a:t>
                      </a:r>
                      <a:endParaRPr lang="zh-TW" altLang="en-US" b="1" dirty="0">
                        <a:solidFill>
                          <a:srgbClr val="FF0000"/>
                        </a:solidFill>
                        <a:latin typeface="Microsoft JhengHei" charset="-120"/>
                        <a:ea typeface="Microsoft JhengHei" charset="-120"/>
                        <a:cs typeface="Microsoft JhengHei" charset="-120"/>
                      </a:endParaRPr>
                    </a:p>
                  </a:txBody>
                  <a:tcPr/>
                </a:tc>
                <a:tc>
                  <a:txBody>
                    <a:bodyPr/>
                    <a:lstStyle/>
                    <a:p>
                      <a:r>
                        <a:rPr lang="zh-TW" altLang="zh-TW" dirty="0" smtClean="0">
                          <a:latin typeface="Microsoft JhengHei" charset="-120"/>
                          <a:ea typeface="Microsoft JhengHei" charset="-120"/>
                          <a:cs typeface="Microsoft JhengHei" charset="-120"/>
                        </a:rPr>
                        <a:t>被调查</a:t>
                      </a:r>
                      <a:r>
                        <a:rPr lang="zh-TW" altLang="zh-TW" b="1" dirty="0" smtClean="0">
                          <a:solidFill>
                            <a:srgbClr val="FF0000"/>
                          </a:solidFill>
                          <a:latin typeface="Microsoft JhengHei" charset="-120"/>
                          <a:ea typeface="Microsoft JhengHei" charset="-120"/>
                          <a:cs typeface="Microsoft JhengHei" charset="-120"/>
                        </a:rPr>
                        <a:t>坐牢</a:t>
                      </a:r>
                      <a:endParaRPr lang="zh-TW" altLang="en-US" b="1" dirty="0">
                        <a:solidFill>
                          <a:srgbClr val="FF0000"/>
                        </a:solidFill>
                        <a:latin typeface="Microsoft JhengHei" charset="-120"/>
                        <a:ea typeface="Microsoft JhengHei" charset="-120"/>
                        <a:cs typeface="Microsoft JhengHei" charset="-120"/>
                      </a:endParaRPr>
                    </a:p>
                  </a:txBody>
                  <a:tcPr/>
                </a:tc>
              </a:tr>
            </a:tbl>
          </a:graphicData>
        </a:graphic>
      </p:graphicFrame>
      <p:sp>
        <p:nvSpPr>
          <p:cNvPr id="8" name="文字方塊 7"/>
          <p:cNvSpPr txBox="1"/>
          <p:nvPr/>
        </p:nvSpPr>
        <p:spPr>
          <a:xfrm>
            <a:off x="257157" y="4077072"/>
            <a:ext cx="3223959" cy="400110"/>
          </a:xfrm>
          <a:prstGeom prst="rect">
            <a:avLst/>
          </a:prstGeom>
          <a:noFill/>
        </p:spPr>
        <p:txBody>
          <a:bodyPr wrap="none" rtlCol="0">
            <a:spAutoFit/>
          </a:bodyPr>
          <a:lstStyle/>
          <a:p>
            <a:r>
              <a:rPr kumimoji="1" lang="zh-TW" altLang="en-US" sz="2000" b="1" dirty="0" smtClean="0">
                <a:latin typeface="Microsoft JhengHei" charset="-120"/>
                <a:ea typeface="Microsoft JhengHei" charset="-120"/>
                <a:cs typeface="Microsoft JhengHei" charset="-120"/>
              </a:rPr>
              <a:t>◎ 乐昌市诋毁大法遭报案例</a:t>
            </a:r>
            <a:endParaRPr kumimoji="1" lang="zh-TW" altLang="en-US" sz="2000" b="1" dirty="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8378796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2" name="矩形 1"/>
          <p:cNvGrpSpPr/>
          <p:nvPr/>
        </p:nvGrpSpPr>
        <p:grpSpPr>
          <a:xfrm>
            <a:off x="210015" y="908719"/>
            <a:ext cx="8772221" cy="3456390"/>
            <a:chOff x="0" y="272"/>
            <a:chExt cx="8772219" cy="3456389"/>
          </a:xfrm>
        </p:grpSpPr>
        <p:sp>
          <p:nvSpPr>
            <p:cNvPr id="200" name="矩形"/>
            <p:cNvSpPr/>
            <p:nvPr/>
          </p:nvSpPr>
          <p:spPr>
            <a:xfrm>
              <a:off x="0" y="272"/>
              <a:ext cx="8772219" cy="3456389"/>
            </a:xfrm>
            <a:prstGeom prst="rect">
              <a:avLst/>
            </a:prstGeom>
            <a:solidFill>
              <a:srgbClr val="FFFFFF"/>
            </a:solidFill>
            <a:ln w="25400" cap="flat">
              <a:solidFill>
                <a:schemeClr val="accent1"/>
              </a:solidFill>
              <a:prstDash val="solid"/>
              <a:round/>
            </a:ln>
            <a:effectLst/>
          </p:spPr>
          <p:txBody>
            <a:bodyPr wrap="square" lIns="45719" tIns="45719" rIns="45719" bIns="45719" numCol="1" anchor="ctr">
              <a:noAutofit/>
            </a:bodyPr>
            <a:lstStyle/>
            <a:p>
              <a:pPr>
                <a:defRPr sz="2400">
                  <a:latin typeface="微軟正黑體"/>
                  <a:ea typeface="微軟正黑體"/>
                  <a:cs typeface="微軟正黑體"/>
                  <a:sym typeface="微軟正黑體"/>
                </a:defRPr>
              </a:pPr>
              <a:endParaRPr/>
            </a:p>
          </p:txBody>
        </p:sp>
        <p:sp>
          <p:nvSpPr>
            <p:cNvPr id="201" name="周口市許多官員因迫害法輪功被國際追查，包括…"/>
            <p:cNvSpPr txBox="1"/>
            <p:nvPr/>
          </p:nvSpPr>
          <p:spPr>
            <a:xfrm>
              <a:off x="0" y="204979"/>
              <a:ext cx="8772219" cy="30469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2400" b="1">
                  <a:solidFill>
                    <a:srgbClr val="C00000"/>
                  </a:solidFill>
                  <a:latin typeface="微軟正黑體"/>
                  <a:ea typeface="微軟正黑體"/>
                  <a:cs typeface="微軟正黑體"/>
                  <a:sym typeface="微軟正黑體"/>
                </a:defRPr>
              </a:pPr>
              <a:r>
                <a:rPr dirty="0" err="1" smtClean="0">
                  <a:latin typeface="Microsoft JhengHei" charset="-120"/>
                  <a:ea typeface="Microsoft JhengHei" charset="-120"/>
                  <a:cs typeface="Microsoft JhengHei" charset="-120"/>
                </a:rPr>
                <a:t>韶关市</a:t>
              </a:r>
              <a:r>
                <a:rPr b="0" dirty="0" err="1" smtClean="0">
                  <a:solidFill>
                    <a:srgbClr val="000000"/>
                  </a:solidFill>
                  <a:latin typeface="Microsoft JhengHei" charset="-120"/>
                  <a:ea typeface="Microsoft JhengHei" charset="-120"/>
                  <a:cs typeface="Microsoft JhengHei" charset="-120"/>
                </a:rPr>
                <a:t>许多官员因迫害法轮功被国际追查，</a:t>
              </a:r>
              <a:r>
                <a:rPr b="0" dirty="0" err="1">
                  <a:solidFill>
                    <a:srgbClr val="000000"/>
                  </a:solidFill>
                  <a:latin typeface="Microsoft JhengHei" charset="-120"/>
                  <a:ea typeface="Microsoft JhengHei" charset="-120"/>
                  <a:cs typeface="Microsoft JhengHei" charset="-120"/>
                </a:rPr>
                <a:t>包括</a:t>
              </a:r>
              <a:endParaRPr b="0" dirty="0">
                <a:solidFill>
                  <a:srgbClr val="000000"/>
                </a:solidFill>
                <a:latin typeface="Microsoft JhengHei" charset="-120"/>
                <a:ea typeface="Microsoft JhengHei" charset="-120"/>
                <a:cs typeface="Microsoft JhengHei" charset="-120"/>
              </a:endParaRPr>
            </a:p>
            <a:p>
              <a:pPr>
                <a:defRPr sz="2400">
                  <a:latin typeface="微軟正黑體"/>
                  <a:ea typeface="微軟正黑體"/>
                  <a:cs typeface="微軟正黑體"/>
                  <a:sym typeface="微軟正黑體"/>
                </a:defRPr>
              </a:pPr>
              <a:endParaRPr b="0" dirty="0">
                <a:solidFill>
                  <a:srgbClr val="000000"/>
                </a:solidFill>
                <a:latin typeface="Microsoft JhengHei" charset="-120"/>
                <a:ea typeface="Microsoft JhengHei" charset="-120"/>
                <a:cs typeface="Microsoft JhengHei" charset="-120"/>
              </a:endParaRPr>
            </a:p>
            <a:p>
              <a:r>
                <a:rPr lang="zh-TW" altLang="en-US" sz="2400" b="1" dirty="0" smtClean="0">
                  <a:latin typeface="Microsoft JhengHei" charset="-120"/>
                  <a:ea typeface="Microsoft JhengHei" charset="-120"/>
                  <a:cs typeface="Microsoft JhengHei" charset="-120"/>
                </a:rPr>
                <a:t>原政法委书记：</a:t>
              </a:r>
              <a:r>
                <a:rPr lang="zh-TW" altLang="en-US" sz="2400" dirty="0" smtClean="0">
                  <a:latin typeface="Microsoft JhengHei" charset="-120"/>
                  <a:ea typeface="Microsoft JhengHei" charset="-120"/>
                  <a:cs typeface="Microsoft JhengHei" charset="-120"/>
                </a:rPr>
                <a:t>张志才</a:t>
              </a:r>
              <a:endParaRPr lang="zh-TW" altLang="en-US" sz="2400" dirty="0">
                <a:latin typeface="Microsoft JhengHei" charset="-120"/>
                <a:ea typeface="Microsoft JhengHei" charset="-120"/>
                <a:cs typeface="Microsoft JhengHei" charset="-120"/>
              </a:endParaRPr>
            </a:p>
            <a:p>
              <a:r>
                <a:rPr lang="zh-TW" altLang="en-US" sz="2400" b="1" dirty="0" smtClean="0">
                  <a:latin typeface="Microsoft JhengHei" charset="-120"/>
                  <a:ea typeface="Microsoft JhengHei" charset="-120"/>
                  <a:cs typeface="Microsoft JhengHei" charset="-120"/>
                </a:rPr>
                <a:t>历任市防范办</a:t>
              </a:r>
              <a:r>
                <a:rPr lang="en-US" altLang="zh-TW" sz="2400" b="1" dirty="0" smtClean="0">
                  <a:latin typeface="Microsoft JhengHei" charset="-120"/>
                  <a:ea typeface="Microsoft JhengHei" charset="-120"/>
                  <a:cs typeface="Microsoft JhengHei" charset="-120"/>
                </a:rPr>
                <a:t>(610</a:t>
              </a:r>
              <a:r>
                <a:rPr lang="zh-TW" altLang="en-US" sz="2400" b="1" dirty="0" smtClean="0">
                  <a:latin typeface="Microsoft JhengHei" charset="-120"/>
                  <a:ea typeface="Microsoft JhengHei" charset="-120"/>
                  <a:cs typeface="Microsoft JhengHei" charset="-120"/>
                </a:rPr>
                <a:t>办</a:t>
              </a:r>
              <a:r>
                <a:rPr lang="en-US" altLang="zh-TW" sz="2400" b="1" dirty="0" smtClean="0">
                  <a:latin typeface="Microsoft JhengHei" charset="-120"/>
                  <a:ea typeface="Microsoft JhengHei" charset="-120"/>
                  <a:cs typeface="Microsoft JhengHei" charset="-120"/>
                </a:rPr>
                <a:t>)</a:t>
              </a:r>
              <a:r>
                <a:rPr lang="zh-TW" altLang="en-US" sz="2400" b="1" dirty="0">
                  <a:latin typeface="Microsoft JhengHei" charset="-120"/>
                  <a:ea typeface="Microsoft JhengHei" charset="-120"/>
                  <a:cs typeface="Microsoft JhengHei" charset="-120"/>
                </a:rPr>
                <a:t>主任</a:t>
              </a:r>
              <a:r>
                <a:rPr lang="zh-TW" altLang="en-US" sz="2400" b="1" dirty="0" smtClean="0">
                  <a:latin typeface="Microsoft JhengHei" charset="-120"/>
                  <a:ea typeface="Microsoft JhengHei" charset="-120"/>
                  <a:cs typeface="Microsoft JhengHei" charset="-120"/>
                </a:rPr>
                <a:t>：</a:t>
              </a:r>
              <a:r>
                <a:rPr lang="zh-TW" altLang="en-US" sz="2400" dirty="0" smtClean="0">
                  <a:latin typeface="Microsoft JhengHei" charset="-120"/>
                  <a:ea typeface="Microsoft JhengHei" charset="-120"/>
                  <a:cs typeface="Microsoft JhengHei" charset="-120"/>
                </a:rPr>
                <a:t>黄东太、吴文丽</a:t>
              </a:r>
            </a:p>
            <a:p>
              <a:pPr>
                <a:defRPr sz="2400">
                  <a:latin typeface="微軟正黑體"/>
                  <a:ea typeface="微軟正黑體"/>
                  <a:cs typeface="微軟正黑體"/>
                  <a:sym typeface="微軟正黑體"/>
                </a:defRPr>
              </a:pPr>
              <a:endParaRPr dirty="0">
                <a:latin typeface="Microsoft JhengHei" charset="-120"/>
                <a:ea typeface="Microsoft JhengHei" charset="-120"/>
                <a:cs typeface="Microsoft JhengHei" charset="-120"/>
              </a:endParaRPr>
            </a:p>
            <a:p>
              <a:pPr>
                <a:defRPr sz="2000" b="1">
                  <a:solidFill>
                    <a:srgbClr val="C00000"/>
                  </a:solidFill>
                  <a:latin typeface="微軟正黑體"/>
                  <a:ea typeface="微軟正黑體"/>
                  <a:cs typeface="微軟正黑體"/>
                  <a:sym typeface="微軟正黑體"/>
                </a:defRPr>
              </a:pPr>
              <a:r>
                <a:rPr sz="2400" b="1" dirty="0" err="1" smtClean="0">
                  <a:solidFill>
                    <a:srgbClr val="C00000"/>
                  </a:solidFill>
                  <a:latin typeface="Microsoft JhengHei" charset="-120"/>
                  <a:ea typeface="Microsoft JhengHei" charset="-120"/>
                  <a:cs typeface="Microsoft JhengHei" charset="-120"/>
                </a:rPr>
                <a:t>乐昌市</a:t>
              </a:r>
              <a:endParaRPr sz="2400" b="1" dirty="0">
                <a:solidFill>
                  <a:srgbClr val="C00000"/>
                </a:solidFill>
                <a:latin typeface="Microsoft JhengHei" charset="-120"/>
                <a:ea typeface="Microsoft JhengHei" charset="-120"/>
                <a:cs typeface="Microsoft JhengHei" charset="-120"/>
              </a:endParaRPr>
            </a:p>
            <a:p>
              <a:r>
                <a:rPr lang="zh-TW" altLang="en-US" sz="2400" b="1" dirty="0" smtClean="0">
                  <a:latin typeface="Microsoft JhengHei" charset="-120"/>
                  <a:ea typeface="Microsoft JhengHei" charset="-120"/>
                  <a:cs typeface="Microsoft JhengHei" charset="-120"/>
                </a:rPr>
                <a:t>历任市政法委书记：</a:t>
              </a:r>
              <a:r>
                <a:rPr lang="zh-TW" altLang="en-US" sz="2400" dirty="0" smtClean="0">
                  <a:latin typeface="Microsoft JhengHei" charset="-120"/>
                  <a:ea typeface="Microsoft JhengHei" charset="-120"/>
                  <a:cs typeface="Microsoft JhengHei" charset="-120"/>
                </a:rPr>
                <a:t>李华伟、邓伟荣</a:t>
              </a:r>
            </a:p>
            <a:p>
              <a:r>
                <a:rPr lang="zh-TW" altLang="en-US" sz="2400" b="1" dirty="0" smtClean="0">
                  <a:latin typeface="Microsoft JhengHei" charset="-120"/>
                  <a:ea typeface="Microsoft JhengHei" charset="-120"/>
                  <a:cs typeface="Microsoft JhengHei" charset="-120"/>
                </a:rPr>
                <a:t>历任市防范办</a:t>
              </a:r>
              <a:r>
                <a:rPr lang="en-US" altLang="zh-TW" sz="2400" b="1" dirty="0" smtClean="0">
                  <a:latin typeface="Microsoft JhengHei" charset="-120"/>
                  <a:ea typeface="Microsoft JhengHei" charset="-120"/>
                  <a:cs typeface="Microsoft JhengHei" charset="-120"/>
                </a:rPr>
                <a:t>(610</a:t>
              </a:r>
              <a:r>
                <a:rPr lang="zh-TW" altLang="en-US" sz="2400" b="1" dirty="0" smtClean="0">
                  <a:latin typeface="Microsoft JhengHei" charset="-120"/>
                  <a:ea typeface="Microsoft JhengHei" charset="-120"/>
                  <a:cs typeface="Microsoft JhengHei" charset="-120"/>
                </a:rPr>
                <a:t>办</a:t>
              </a:r>
              <a:r>
                <a:rPr lang="en-US" altLang="zh-TW" sz="2400" b="1" dirty="0" smtClean="0">
                  <a:latin typeface="Microsoft JhengHei" charset="-120"/>
                  <a:ea typeface="Microsoft JhengHei" charset="-120"/>
                  <a:cs typeface="Microsoft JhengHei" charset="-120"/>
                </a:rPr>
                <a:t>)</a:t>
              </a:r>
              <a:r>
                <a:rPr lang="zh-TW" altLang="en-US" sz="2400" b="1" dirty="0" smtClean="0">
                  <a:latin typeface="Microsoft JhengHei" charset="-120"/>
                  <a:ea typeface="Microsoft JhengHei" charset="-120"/>
                  <a:cs typeface="Microsoft JhengHei" charset="-120"/>
                </a:rPr>
                <a:t>主任</a:t>
              </a:r>
              <a:r>
                <a:rPr lang="zh-TW" altLang="en-US" sz="2400" dirty="0" smtClean="0">
                  <a:latin typeface="Microsoft JhengHei" charset="-120"/>
                  <a:ea typeface="Microsoft JhengHei" charset="-120"/>
                  <a:cs typeface="Microsoft JhengHei" charset="-120"/>
                </a:rPr>
                <a:t>： 刘汉良</a:t>
              </a:r>
              <a:endParaRPr lang="zh-TW" altLang="en-US" sz="2400" dirty="0">
                <a:latin typeface="Microsoft JhengHei" charset="-120"/>
                <a:ea typeface="Microsoft JhengHei" charset="-120"/>
                <a:cs typeface="Microsoft JhengHei" charset="-120"/>
              </a:endParaRPr>
            </a:p>
          </p:txBody>
        </p:sp>
      </p:grpSp>
      <p:sp>
        <p:nvSpPr>
          <p:cNvPr id="203" name="矩形 6"/>
          <p:cNvSpPr/>
          <p:nvPr/>
        </p:nvSpPr>
        <p:spPr>
          <a:xfrm>
            <a:off x="177993" y="4897928"/>
            <a:ext cx="8774612" cy="830993"/>
          </a:xfrm>
          <a:prstGeom prst="rect">
            <a:avLst/>
          </a:prstGeom>
          <a:ln w="12700">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a:latin typeface="微軟正黑體"/>
                <a:ea typeface="微軟正黑體"/>
                <a:cs typeface="微軟正黑體"/>
                <a:sym typeface="微軟正黑體"/>
              </a:defRPr>
            </a:pPr>
            <a:r>
              <a:rPr smtClean="0"/>
              <a:t>到目前为止，</a:t>
            </a:r>
            <a:r>
              <a:rPr b="1" smtClean="0">
                <a:solidFill>
                  <a:srgbClr val="C00000"/>
                </a:solidFill>
              </a:rPr>
              <a:t>广东省</a:t>
            </a:r>
            <a:r>
              <a:rPr smtClean="0"/>
              <a:t>有</a:t>
            </a:r>
            <a:r>
              <a:rPr lang="en-US" b="1" smtClean="0">
                <a:solidFill>
                  <a:srgbClr val="C00000"/>
                </a:solidFill>
              </a:rPr>
              <a:t>1,988</a:t>
            </a:r>
            <a:r>
              <a:rPr b="1" smtClean="0">
                <a:solidFill>
                  <a:srgbClr val="C00000"/>
                </a:solidFill>
              </a:rPr>
              <a:t>人</a:t>
            </a:r>
            <a:r>
              <a:rPr smtClean="0"/>
              <a:t>的公检法司、教育界、媒体界等人员因迫害法轮功学员，被海外组织“追查国际”立案追查</a:t>
            </a:r>
            <a:endParaRPr dirty="0"/>
          </a:p>
        </p:txBody>
      </p:sp>
      <p:grpSp>
        <p:nvGrpSpPr>
          <p:cNvPr id="206" name="矩形 7"/>
          <p:cNvGrpSpPr/>
          <p:nvPr/>
        </p:nvGrpSpPr>
        <p:grpSpPr>
          <a:xfrm>
            <a:off x="-4" y="2058"/>
            <a:ext cx="9130607" cy="762650"/>
            <a:chOff x="0" y="-1"/>
            <a:chExt cx="9130606" cy="762649"/>
          </a:xfrm>
        </p:grpSpPr>
        <p:sp>
          <p:nvSpPr>
            <p:cNvPr id="204" name="矩形"/>
            <p:cNvSpPr/>
            <p:nvPr/>
          </p:nvSpPr>
          <p:spPr>
            <a:xfrm>
              <a:off x="0" y="-1"/>
              <a:ext cx="9130606" cy="762649"/>
            </a:xfrm>
            <a:prstGeom prst="rect">
              <a:avLst/>
            </a:prstGeom>
            <a:solidFill>
              <a:srgbClr val="0070C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05" name="7-2. 周口市"/>
            <p:cNvSpPr txBox="1"/>
            <p:nvPr/>
          </p:nvSpPr>
          <p:spPr>
            <a:xfrm>
              <a:off x="0" y="88939"/>
              <a:ext cx="9130606"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smtClean="0"/>
                <a:t>9</a:t>
              </a:r>
              <a:r>
                <a:rPr dirty="0" smtClean="0"/>
                <a:t>-2</a:t>
              </a:r>
              <a:r>
                <a:rPr dirty="0"/>
                <a:t>. </a:t>
              </a:r>
              <a:r>
                <a:rPr dirty="0" err="1" smtClean="0"/>
                <a:t>韶关市-乐昌市</a:t>
              </a:r>
              <a:endParaRPr dirty="0"/>
            </a:p>
          </p:txBody>
        </p:sp>
      </p:grpSp>
      <p:grpSp>
        <p:nvGrpSpPr>
          <p:cNvPr id="209" name="矩形 8"/>
          <p:cNvGrpSpPr/>
          <p:nvPr/>
        </p:nvGrpSpPr>
        <p:grpSpPr>
          <a:xfrm>
            <a:off x="7308302" y="-17937"/>
            <a:ext cx="1691167" cy="802636"/>
            <a:chOff x="0" y="0"/>
            <a:chExt cx="1691165" cy="802635"/>
          </a:xfrm>
        </p:grpSpPr>
        <p:sp>
          <p:nvSpPr>
            <p:cNvPr id="207" name="矩形"/>
            <p:cNvSpPr/>
            <p:nvPr/>
          </p:nvSpPr>
          <p:spPr>
            <a:xfrm>
              <a:off x="0" y="59041"/>
              <a:ext cx="1691166" cy="684558"/>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08" name="追查3"/>
            <p:cNvSpPr txBox="1"/>
            <p:nvPr/>
          </p:nvSpPr>
          <p:spPr>
            <a:xfrm>
              <a:off x="0" y="0"/>
              <a:ext cx="1691166" cy="8026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lgn="ctr">
                <a:defRPr sz="4000" b="1">
                  <a:solidFill>
                    <a:srgbClr val="0070C0"/>
                  </a:solidFill>
                  <a:latin typeface="微軟正黑體"/>
                  <a:ea typeface="微軟正黑體"/>
                  <a:cs typeface="微軟正黑體"/>
                  <a:sym typeface="微軟正黑體"/>
                </a:defRPr>
              </a:pPr>
              <a:r>
                <a:t>追查1</a:t>
              </a:r>
            </a:p>
          </p:txBody>
        </p:sp>
      </p:grpSp>
    </p:spTree>
    <p:extLst>
      <p:ext uri="{BB962C8B-B14F-4D97-AF65-F5344CB8AC3E}">
        <p14:creationId xmlns:p14="http://schemas.microsoft.com/office/powerpoint/2010/main" val="5150647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9-3</a:t>
              </a:r>
              <a:r>
                <a:rPr dirty="0" smtClean="0"/>
                <a:t>. </a:t>
              </a:r>
              <a:r>
                <a:rPr lang="zh-TW" altLang="en-US" dirty="0" smtClean="0"/>
                <a:t>韶关</a:t>
              </a:r>
              <a:r>
                <a:rPr dirty="0" smtClean="0"/>
                <a:t>市</a:t>
              </a:r>
              <a:endParaRPr dirty="0"/>
            </a:p>
          </p:txBody>
        </p:sp>
      </p:grpSp>
      <p:grpSp>
        <p:nvGrpSpPr>
          <p:cNvPr id="273" name="矩形 6"/>
          <p:cNvGrpSpPr/>
          <p:nvPr/>
        </p:nvGrpSpPr>
        <p:grpSpPr>
          <a:xfrm>
            <a:off x="7164288" y="70526"/>
            <a:ext cx="1847944"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0" y="47378"/>
              <a:ext cx="1631919"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惡</a:t>
              </a:r>
              <a:r>
                <a:rPr lang="zh-TW" altLang="en-US" dirty="0" smtClean="0"/>
                <a:t>報</a:t>
              </a:r>
              <a:r>
                <a:rPr lang="en-US" altLang="zh-TW" dirty="0" smtClean="0"/>
                <a:t>1</a:t>
              </a:r>
              <a:endParaRPr dirty="0"/>
            </a:p>
          </p:txBody>
        </p:sp>
      </p:grpSp>
      <p:sp>
        <p:nvSpPr>
          <p:cNvPr id="2" name="Rectangle 1"/>
          <p:cNvSpPr/>
          <p:nvPr/>
        </p:nvSpPr>
        <p:spPr>
          <a:xfrm>
            <a:off x="107504" y="980728"/>
            <a:ext cx="8904728" cy="246221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200" b="1" dirty="0" smtClean="0">
                <a:solidFill>
                  <a:schemeClr val="tx1"/>
                </a:solidFill>
                <a:latin typeface="Microsoft JhengHei" charset="-120"/>
                <a:ea typeface="Microsoft JhengHei" charset="-120"/>
                <a:cs typeface="Microsoft JhengHei" charset="-120"/>
              </a:rPr>
              <a:t>广东韶关市乐昌市</a:t>
            </a:r>
            <a:r>
              <a:rPr lang="en-US" altLang="zh-TW" sz="2200" b="1" dirty="0" smtClean="0">
                <a:solidFill>
                  <a:schemeClr val="tx1"/>
                </a:solidFill>
                <a:latin typeface="Microsoft JhengHei" charset="-120"/>
                <a:ea typeface="Microsoft JhengHei" charset="-120"/>
                <a:cs typeface="Microsoft JhengHei" charset="-120"/>
              </a:rPr>
              <a:t>610</a:t>
            </a:r>
            <a:r>
              <a:rPr lang="zh-TW" altLang="en-US" sz="2200" b="1" dirty="0" smtClean="0">
                <a:solidFill>
                  <a:schemeClr val="tx1"/>
                </a:solidFill>
                <a:latin typeface="Microsoft JhengHei" charset="-120"/>
                <a:ea typeface="Microsoft JhengHei" charset="-120"/>
                <a:cs typeface="Microsoft JhengHei" charset="-120"/>
              </a:rPr>
              <a:t>主任，</a:t>
            </a:r>
            <a:r>
              <a:rPr lang="zh-TW" altLang="en-US" sz="2200" b="1" dirty="0" smtClean="0">
                <a:solidFill>
                  <a:srgbClr val="00B050"/>
                </a:solidFill>
                <a:latin typeface="Microsoft JhengHei" charset="-120"/>
                <a:ea typeface="Microsoft JhengHei" charset="-120"/>
                <a:cs typeface="Microsoft JhengHei" charset="-120"/>
              </a:rPr>
              <a:t>刘汉良</a:t>
            </a:r>
            <a:r>
              <a:rPr lang="zh-TW" altLang="en-US" sz="2200" b="1" dirty="0" smtClean="0">
                <a:solidFill>
                  <a:srgbClr val="0000FF"/>
                </a:solidFill>
                <a:latin typeface="Microsoft JhengHei" charset="-120"/>
                <a:ea typeface="Microsoft JhengHei" charset="-120"/>
                <a:cs typeface="Microsoft JhengHei" charset="-120"/>
              </a:rPr>
              <a:t>，</a:t>
            </a:r>
            <a:r>
              <a:rPr lang="zh-TW" altLang="en-US" sz="2200" b="1" dirty="0" smtClean="0">
                <a:solidFill>
                  <a:srgbClr val="C00000"/>
                </a:solidFill>
                <a:latin typeface="Microsoft JhengHei" charset="-120"/>
                <a:ea typeface="Microsoft JhengHei" charset="-120"/>
                <a:cs typeface="Microsoft JhengHei" charset="-120"/>
              </a:rPr>
              <a:t>肝癌死亡</a:t>
            </a:r>
            <a:r>
              <a:rPr lang="en-US" altLang="zh-TW" dirty="0" smtClean="0">
                <a:solidFill>
                  <a:schemeClr val="tx1"/>
                </a:solidFill>
                <a:latin typeface="Microsoft JhengHei" charset="-120"/>
                <a:ea typeface="Microsoft JhengHei" charset="-120"/>
                <a:cs typeface="Microsoft JhengHei" charset="-120"/>
              </a:rPr>
              <a:t>【</a:t>
            </a:r>
            <a:r>
              <a:rPr lang="zh-TW" altLang="en-US" dirty="0" smtClean="0">
                <a:solidFill>
                  <a:schemeClr val="tx1"/>
                </a:solidFill>
                <a:latin typeface="Microsoft JhengHei" charset="-120"/>
                <a:ea typeface="Microsoft JhengHei" charset="-120"/>
                <a:cs typeface="Microsoft JhengHei" charset="-120"/>
              </a:rPr>
              <a:t>明慧网</a:t>
            </a:r>
            <a:r>
              <a:rPr lang="zh-TW" altLang="zh-TW" dirty="0" smtClean="0">
                <a:solidFill>
                  <a:schemeClr val="tx1"/>
                </a:solidFill>
                <a:latin typeface="Microsoft JhengHei" charset="-120"/>
                <a:ea typeface="Microsoft JhengHei" charset="-120"/>
                <a:cs typeface="Microsoft JhengHei" charset="-120"/>
              </a:rPr>
              <a:t>2</a:t>
            </a:r>
            <a:r>
              <a:rPr lang="en-US" altLang="zh-TW" dirty="0" smtClean="0">
                <a:solidFill>
                  <a:schemeClr val="tx1"/>
                </a:solidFill>
                <a:latin typeface="Microsoft JhengHei" charset="-120"/>
                <a:ea typeface="Microsoft JhengHei" charset="-120"/>
                <a:cs typeface="Microsoft JhengHei" charset="-120"/>
              </a:rPr>
              <a:t>013</a:t>
            </a:r>
            <a:r>
              <a:rPr lang="zh-TW" altLang="en-US" dirty="0" smtClean="0">
                <a:solidFill>
                  <a:schemeClr val="tx1"/>
                </a:solidFill>
                <a:latin typeface="Microsoft JhengHei" charset="-120"/>
                <a:ea typeface="Microsoft JhengHei" charset="-120"/>
                <a:cs typeface="Microsoft JhengHei" charset="-120"/>
              </a:rPr>
              <a:t>年</a:t>
            </a:r>
            <a:r>
              <a:rPr lang="en-US" altLang="zh-TW" dirty="0">
                <a:solidFill>
                  <a:schemeClr val="tx1"/>
                </a:solidFill>
                <a:latin typeface="Microsoft JhengHei" charset="-120"/>
                <a:ea typeface="Microsoft JhengHei" charset="-120"/>
                <a:cs typeface="Microsoft JhengHei" charset="-120"/>
              </a:rPr>
              <a:t>2</a:t>
            </a:r>
            <a:r>
              <a:rPr lang="zh-TW" altLang="en-US" dirty="0" smtClean="0">
                <a:solidFill>
                  <a:schemeClr val="tx1"/>
                </a:solidFill>
                <a:latin typeface="Microsoft JhengHei" charset="-120"/>
                <a:ea typeface="Microsoft JhengHei" charset="-120"/>
                <a:cs typeface="Microsoft JhengHei" charset="-120"/>
              </a:rPr>
              <a:t>月</a:t>
            </a:r>
            <a:r>
              <a:rPr lang="zh-TW" altLang="zh-TW" dirty="0" smtClean="0">
                <a:solidFill>
                  <a:schemeClr val="tx1"/>
                </a:solidFill>
                <a:latin typeface="Microsoft JhengHei" charset="-120"/>
                <a:ea typeface="Microsoft JhengHei" charset="-120"/>
                <a:cs typeface="Microsoft JhengHei" charset="-120"/>
              </a:rPr>
              <a:t>1</a:t>
            </a:r>
            <a:r>
              <a:rPr lang="en-US" altLang="zh-TW" dirty="0">
                <a:solidFill>
                  <a:schemeClr val="tx1"/>
                </a:solidFill>
                <a:latin typeface="Microsoft JhengHei" charset="-120"/>
                <a:ea typeface="Microsoft JhengHei" charset="-120"/>
                <a:cs typeface="Microsoft JhengHei" charset="-120"/>
              </a:rPr>
              <a:t>7</a:t>
            </a:r>
            <a:r>
              <a:rPr lang="zh-TW" altLang="en-US" dirty="0" smtClean="0">
                <a:solidFill>
                  <a:schemeClr val="tx1"/>
                </a:solidFill>
                <a:latin typeface="Microsoft JhengHei" charset="-120"/>
                <a:ea typeface="Microsoft JhengHei" charset="-120"/>
                <a:cs typeface="Microsoft JhengHei" charset="-120"/>
              </a:rPr>
              <a:t>日</a:t>
            </a:r>
            <a:r>
              <a:rPr lang="en-US" altLang="zh-TW" dirty="0" smtClean="0">
                <a:solidFill>
                  <a:schemeClr val="tx1"/>
                </a:solidFill>
                <a:latin typeface="Microsoft JhengHei" charset="-120"/>
                <a:ea typeface="Microsoft JhengHei" charset="-120"/>
                <a:cs typeface="Microsoft JhengHei" charset="-120"/>
              </a:rPr>
              <a:t>】</a:t>
            </a:r>
          </a:p>
          <a:p>
            <a:endParaRPr lang="en-US" altLang="zh-TW" sz="2200" b="1" dirty="0" smtClean="0">
              <a:solidFill>
                <a:srgbClr val="660066"/>
              </a:solidFill>
              <a:latin typeface="Microsoft JhengHei" charset="-120"/>
              <a:ea typeface="Microsoft JhengHei" charset="-120"/>
              <a:cs typeface="Microsoft JhengHei" charset="-120"/>
            </a:endParaRPr>
          </a:p>
          <a:p>
            <a:pPr fontAlgn="base"/>
            <a:r>
              <a:rPr lang="zh-TW" altLang="en-US" sz="2200" dirty="0" smtClean="0">
                <a:solidFill>
                  <a:srgbClr val="202020"/>
                </a:solidFill>
                <a:latin typeface="Microsoft JhengHei" charset="-120"/>
                <a:ea typeface="Microsoft JhengHei" charset="-120"/>
                <a:cs typeface="Microsoft JhengHei" charset="-120"/>
              </a:rPr>
              <a:t>韶关市乐昌市</a:t>
            </a:r>
            <a:r>
              <a:rPr lang="en-US" altLang="zh-TW" sz="2200" dirty="0" smtClean="0">
                <a:solidFill>
                  <a:srgbClr val="202020"/>
                </a:solidFill>
                <a:latin typeface="Microsoft JhengHei" charset="-120"/>
                <a:ea typeface="Microsoft JhengHei" charset="-120"/>
                <a:cs typeface="Microsoft JhengHei" charset="-120"/>
              </a:rPr>
              <a:t>610</a:t>
            </a:r>
            <a:r>
              <a:rPr lang="zh-TW" altLang="en-US" sz="2200" dirty="0" smtClean="0">
                <a:solidFill>
                  <a:srgbClr val="202020"/>
                </a:solidFill>
                <a:latin typeface="Microsoft JhengHei" charset="-120"/>
                <a:ea typeface="Microsoft JhengHei" charset="-120"/>
                <a:cs typeface="Microsoft JhengHei" charset="-120"/>
              </a:rPr>
              <a:t>主任</a:t>
            </a:r>
            <a:r>
              <a:rPr lang="zh-TW" altLang="en-US" sz="2200" b="1" dirty="0" smtClean="0">
                <a:solidFill>
                  <a:srgbClr val="00B050"/>
                </a:solidFill>
                <a:latin typeface="Microsoft JhengHei" charset="-120"/>
                <a:ea typeface="Microsoft JhengHei" charset="-120"/>
                <a:cs typeface="Microsoft JhengHei" charset="-120"/>
              </a:rPr>
              <a:t>刘汉良</a:t>
            </a:r>
            <a:r>
              <a:rPr lang="zh-TW" altLang="en-US" sz="2200" dirty="0" smtClean="0">
                <a:solidFill>
                  <a:srgbClr val="202020"/>
                </a:solidFill>
                <a:latin typeface="Microsoft JhengHei" charset="-120"/>
                <a:ea typeface="Microsoft JhengHei" charset="-120"/>
                <a:cs typeface="Microsoft JhengHei" charset="-120"/>
              </a:rPr>
              <a:t>曾疯狂迫害法轮功学员，将乐昌多名法轮功学员非法送进劳教所、洗脑班，遭受酷刑折磨和勒索。</a:t>
            </a:r>
            <a:endParaRPr lang="en-US" altLang="zh-TW" sz="2200" dirty="0" smtClean="0">
              <a:solidFill>
                <a:srgbClr val="202020"/>
              </a:solidFill>
              <a:latin typeface="Microsoft JhengHei" charset="-120"/>
              <a:ea typeface="Microsoft JhengHei" charset="-120"/>
              <a:cs typeface="Microsoft JhengHei" charset="-120"/>
            </a:endParaRPr>
          </a:p>
          <a:p>
            <a:pPr fontAlgn="base"/>
            <a:endParaRPr lang="zh-TW" altLang="en-US" sz="2200" dirty="0">
              <a:solidFill>
                <a:srgbClr val="202020"/>
              </a:solidFill>
              <a:latin typeface="Microsoft JhengHei" charset="-120"/>
              <a:ea typeface="Microsoft JhengHei" charset="-120"/>
              <a:cs typeface="Microsoft JhengHei" charset="-120"/>
            </a:endParaRPr>
          </a:p>
          <a:p>
            <a:pPr fontAlgn="base"/>
            <a:r>
              <a:rPr lang="en-US" altLang="zh-TW" sz="2200" dirty="0" smtClean="0">
                <a:solidFill>
                  <a:srgbClr val="202020"/>
                </a:solidFill>
                <a:latin typeface="Microsoft JhengHei" charset="-120"/>
                <a:ea typeface="Microsoft JhengHei" charset="-120"/>
                <a:cs typeface="Microsoft JhengHei" charset="-120"/>
              </a:rPr>
              <a:t>2012</a:t>
            </a:r>
            <a:r>
              <a:rPr lang="zh-TW" altLang="en-US" sz="2200" dirty="0" smtClean="0">
                <a:solidFill>
                  <a:srgbClr val="202020"/>
                </a:solidFill>
                <a:latin typeface="Microsoft JhengHei" charset="-120"/>
                <a:ea typeface="Microsoft JhengHei" charset="-120"/>
                <a:cs typeface="Microsoft JhengHei" charset="-120"/>
              </a:rPr>
              <a:t>年底，刘汉良突然得了肝癌，在北京大医院和乐昌人民医院医治无效，不久就</a:t>
            </a:r>
            <a:r>
              <a:rPr lang="zh-TW" altLang="en-US" sz="2200" b="1" dirty="0" smtClean="0">
                <a:solidFill>
                  <a:srgbClr val="FF0000"/>
                </a:solidFill>
                <a:latin typeface="Microsoft JhengHei" charset="-120"/>
                <a:ea typeface="Microsoft JhengHei" charset="-120"/>
                <a:cs typeface="Microsoft JhengHei" charset="-120"/>
              </a:rPr>
              <a:t>被</a:t>
            </a:r>
            <a:r>
              <a:rPr lang="zh-TW" altLang="en-US" sz="2200" b="1" dirty="0">
                <a:solidFill>
                  <a:srgbClr val="FF0000"/>
                </a:solidFill>
                <a:latin typeface="Microsoft JhengHei" charset="-120"/>
                <a:ea typeface="Microsoft JhengHei" charset="-120"/>
                <a:cs typeface="Microsoft JhengHei" charset="-120"/>
              </a:rPr>
              <a:t>癌症折磨死亡</a:t>
            </a:r>
            <a:r>
              <a:rPr lang="zh-TW" altLang="en-US" sz="2200" dirty="0">
                <a:solidFill>
                  <a:srgbClr val="202020"/>
                </a:solidFill>
                <a:latin typeface="Microsoft JhengHei" charset="-120"/>
                <a:ea typeface="Microsoft JhengHei" charset="-120"/>
                <a:cs typeface="Microsoft JhengHei" charset="-120"/>
              </a:rPr>
              <a:t>，</a:t>
            </a:r>
            <a:r>
              <a:rPr lang="zh-TW" altLang="en-US" sz="2200" dirty="0" smtClean="0">
                <a:solidFill>
                  <a:srgbClr val="202020"/>
                </a:solidFill>
                <a:latin typeface="Microsoft JhengHei" charset="-120"/>
                <a:ea typeface="Microsoft JhengHei" charset="-120"/>
                <a:cs typeface="Microsoft JhengHei" charset="-120"/>
              </a:rPr>
              <a:t>年</a:t>
            </a:r>
            <a:r>
              <a:rPr lang="en-US" altLang="zh-TW" sz="2200" dirty="0" smtClean="0">
                <a:solidFill>
                  <a:srgbClr val="202020"/>
                </a:solidFill>
                <a:latin typeface="Microsoft JhengHei" charset="-120"/>
                <a:ea typeface="Microsoft JhengHei" charset="-120"/>
                <a:cs typeface="Microsoft JhengHei" charset="-120"/>
              </a:rPr>
              <a:t>55</a:t>
            </a:r>
            <a:r>
              <a:rPr lang="zh-TW" altLang="en-US" sz="2200" dirty="0" smtClean="0">
                <a:solidFill>
                  <a:srgbClr val="202020"/>
                </a:solidFill>
                <a:latin typeface="Microsoft JhengHei" charset="-120"/>
                <a:ea typeface="Microsoft JhengHei" charset="-120"/>
                <a:cs typeface="Microsoft JhengHei" charset="-120"/>
              </a:rPr>
              <a:t>岁。</a:t>
            </a:r>
            <a:endParaRPr lang="en-US" altLang="zh-TW" sz="2200" b="1" dirty="0" smtClean="0">
              <a:solidFill>
                <a:srgbClr val="660066"/>
              </a:solidFill>
              <a:latin typeface="Microsoft JhengHei" charset="-120"/>
              <a:ea typeface="Microsoft JhengHei" charset="-120"/>
              <a:cs typeface="Microsoft JhengHei" charset="-120"/>
            </a:endParaRPr>
          </a:p>
        </p:txBody>
      </p:sp>
      <p:sp>
        <p:nvSpPr>
          <p:cNvPr id="11" name="Rectangle 1"/>
          <p:cNvSpPr/>
          <p:nvPr/>
        </p:nvSpPr>
        <p:spPr>
          <a:xfrm>
            <a:off x="126337" y="3740842"/>
            <a:ext cx="8904728" cy="246221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200" b="1" dirty="0" smtClean="0">
                <a:solidFill>
                  <a:schemeClr val="tx1"/>
                </a:solidFill>
                <a:latin typeface="Microsoft JhengHei" charset="-120"/>
                <a:ea typeface="Microsoft JhengHei" charset="-120"/>
                <a:cs typeface="Microsoft JhengHei" charset="-120"/>
              </a:rPr>
              <a:t>韶关市政法委书记、</a:t>
            </a:r>
            <a:r>
              <a:rPr lang="en-US" altLang="zh-TW" sz="2200" b="1" dirty="0" smtClean="0">
                <a:solidFill>
                  <a:schemeClr val="tx1"/>
                </a:solidFill>
                <a:latin typeface="Microsoft JhengHei" charset="-120"/>
                <a:ea typeface="Microsoft JhengHei" charset="-120"/>
                <a:cs typeface="Microsoft JhengHei" charset="-120"/>
              </a:rPr>
              <a:t>610</a:t>
            </a:r>
            <a:r>
              <a:rPr lang="zh-TW" altLang="en-US" sz="2200" b="1" dirty="0" smtClean="0">
                <a:solidFill>
                  <a:schemeClr val="tx1"/>
                </a:solidFill>
                <a:latin typeface="Microsoft JhengHei" charset="-120"/>
                <a:ea typeface="Microsoft JhengHei" charset="-120"/>
                <a:cs typeface="Microsoft JhengHei" charset="-120"/>
              </a:rPr>
              <a:t>头目，</a:t>
            </a:r>
            <a:r>
              <a:rPr lang="zh-TW" altLang="en-US" sz="2200" b="1" dirty="0" smtClean="0">
                <a:solidFill>
                  <a:srgbClr val="00B050"/>
                </a:solidFill>
                <a:latin typeface="Microsoft JhengHei" charset="-120"/>
                <a:ea typeface="Microsoft JhengHei" charset="-120"/>
                <a:cs typeface="Microsoft JhengHei" charset="-120"/>
              </a:rPr>
              <a:t>叶树养</a:t>
            </a:r>
            <a:r>
              <a:rPr lang="zh-TW" altLang="en-US" sz="2200" b="1" dirty="0" smtClean="0">
                <a:solidFill>
                  <a:srgbClr val="0000FF"/>
                </a:solidFill>
                <a:latin typeface="Microsoft JhengHei" charset="-120"/>
                <a:ea typeface="Microsoft JhengHei" charset="-120"/>
                <a:cs typeface="Microsoft JhengHei" charset="-120"/>
              </a:rPr>
              <a:t>，</a:t>
            </a:r>
            <a:r>
              <a:rPr lang="zh-TW" altLang="en-US" sz="2200" b="1" dirty="0" smtClean="0">
                <a:solidFill>
                  <a:srgbClr val="C00000"/>
                </a:solidFill>
                <a:latin typeface="Microsoft JhengHei" charset="-120"/>
                <a:ea typeface="Microsoft JhengHei" charset="-120"/>
                <a:cs typeface="Microsoft JhengHei" charset="-120"/>
              </a:rPr>
              <a:t>被撤职</a:t>
            </a:r>
            <a:r>
              <a:rPr lang="en-US" altLang="zh-TW" dirty="0" smtClean="0">
                <a:solidFill>
                  <a:schemeClr val="tx1"/>
                </a:solidFill>
                <a:latin typeface="Microsoft JhengHei" charset="-120"/>
                <a:ea typeface="Microsoft JhengHei" charset="-120"/>
                <a:cs typeface="Microsoft JhengHei" charset="-120"/>
              </a:rPr>
              <a:t>【</a:t>
            </a:r>
            <a:r>
              <a:rPr lang="zh-TW" altLang="en-US" dirty="0" smtClean="0">
                <a:solidFill>
                  <a:schemeClr val="tx1"/>
                </a:solidFill>
                <a:latin typeface="Microsoft JhengHei" charset="-120"/>
                <a:ea typeface="Microsoft JhengHei" charset="-120"/>
                <a:cs typeface="Microsoft JhengHei" charset="-120"/>
              </a:rPr>
              <a:t>明慧网</a:t>
            </a:r>
            <a:r>
              <a:rPr lang="zh-TW" altLang="zh-TW" dirty="0" smtClean="0">
                <a:solidFill>
                  <a:schemeClr val="tx1"/>
                </a:solidFill>
                <a:latin typeface="Microsoft JhengHei" charset="-120"/>
                <a:ea typeface="Microsoft JhengHei" charset="-120"/>
                <a:cs typeface="Microsoft JhengHei" charset="-120"/>
              </a:rPr>
              <a:t>2</a:t>
            </a:r>
            <a:r>
              <a:rPr lang="en-US" altLang="zh-TW" dirty="0" smtClean="0">
                <a:solidFill>
                  <a:schemeClr val="tx1"/>
                </a:solidFill>
                <a:latin typeface="Microsoft JhengHei" charset="-120"/>
                <a:ea typeface="Microsoft JhengHei" charset="-120"/>
                <a:cs typeface="Microsoft JhengHei" charset="-120"/>
              </a:rPr>
              <a:t>009</a:t>
            </a:r>
            <a:r>
              <a:rPr lang="zh-TW" altLang="en-US" dirty="0" smtClean="0">
                <a:solidFill>
                  <a:schemeClr val="tx1"/>
                </a:solidFill>
                <a:latin typeface="Microsoft JhengHei" charset="-120"/>
                <a:ea typeface="Microsoft JhengHei" charset="-120"/>
                <a:cs typeface="Microsoft JhengHei" charset="-120"/>
              </a:rPr>
              <a:t>年</a:t>
            </a:r>
            <a:r>
              <a:rPr lang="en-US" altLang="zh-TW" dirty="0">
                <a:solidFill>
                  <a:schemeClr val="tx1"/>
                </a:solidFill>
                <a:latin typeface="Microsoft JhengHei" charset="-120"/>
                <a:ea typeface="Microsoft JhengHei" charset="-120"/>
                <a:cs typeface="Microsoft JhengHei" charset="-120"/>
              </a:rPr>
              <a:t>1</a:t>
            </a:r>
            <a:r>
              <a:rPr lang="zh-TW" altLang="en-US" dirty="0" smtClean="0">
                <a:solidFill>
                  <a:schemeClr val="tx1"/>
                </a:solidFill>
                <a:latin typeface="Microsoft JhengHei" charset="-120"/>
                <a:ea typeface="Microsoft JhengHei" charset="-120"/>
                <a:cs typeface="Microsoft JhengHei" charset="-120"/>
              </a:rPr>
              <a:t>月</a:t>
            </a:r>
            <a:r>
              <a:rPr lang="en-US" altLang="zh-TW" dirty="0">
                <a:solidFill>
                  <a:schemeClr val="tx1"/>
                </a:solidFill>
                <a:latin typeface="Microsoft JhengHei" charset="-120"/>
                <a:ea typeface="Microsoft JhengHei" charset="-120"/>
                <a:cs typeface="Microsoft JhengHei" charset="-120"/>
              </a:rPr>
              <a:t>5</a:t>
            </a:r>
            <a:r>
              <a:rPr lang="zh-TW" altLang="en-US" dirty="0" smtClean="0">
                <a:solidFill>
                  <a:schemeClr val="tx1"/>
                </a:solidFill>
                <a:latin typeface="Microsoft JhengHei" charset="-120"/>
                <a:ea typeface="Microsoft JhengHei" charset="-120"/>
                <a:cs typeface="Microsoft JhengHei" charset="-120"/>
              </a:rPr>
              <a:t>日</a:t>
            </a:r>
            <a:r>
              <a:rPr lang="en-US" altLang="zh-TW" dirty="0" smtClean="0">
                <a:solidFill>
                  <a:schemeClr val="tx1"/>
                </a:solidFill>
                <a:latin typeface="Microsoft JhengHei" charset="-120"/>
                <a:ea typeface="Microsoft JhengHei" charset="-120"/>
                <a:cs typeface="Microsoft JhengHei" charset="-120"/>
              </a:rPr>
              <a:t>】</a:t>
            </a:r>
          </a:p>
          <a:p>
            <a:endParaRPr lang="en-US" altLang="zh-TW" sz="2200" b="1" dirty="0" smtClean="0">
              <a:solidFill>
                <a:srgbClr val="660066"/>
              </a:solidFill>
              <a:latin typeface="Microsoft JhengHei" charset="-120"/>
              <a:ea typeface="Microsoft JhengHei" charset="-120"/>
              <a:cs typeface="Microsoft JhengHei" charset="-120"/>
            </a:endParaRPr>
          </a:p>
          <a:p>
            <a:pPr fontAlgn="base"/>
            <a:r>
              <a:rPr lang="zh-TW" altLang="en-US" sz="2200" dirty="0" smtClean="0">
                <a:solidFill>
                  <a:srgbClr val="202020"/>
                </a:solidFill>
                <a:latin typeface="Microsoft JhengHei" charset="-120"/>
                <a:ea typeface="Microsoft JhengHei" charset="-120"/>
                <a:cs typeface="Microsoft JhengHei" charset="-120"/>
              </a:rPr>
              <a:t>广东省韶关市政法委书记、公安局长、</a:t>
            </a:r>
            <a:r>
              <a:rPr lang="en-US" altLang="zh-TW" sz="2200" dirty="0" smtClean="0">
                <a:solidFill>
                  <a:srgbClr val="202020"/>
                </a:solidFill>
                <a:latin typeface="Microsoft JhengHei" charset="-120"/>
                <a:ea typeface="Microsoft JhengHei" charset="-120"/>
                <a:cs typeface="Microsoft JhengHei" charset="-120"/>
              </a:rPr>
              <a:t>610</a:t>
            </a:r>
            <a:r>
              <a:rPr lang="zh-TW" altLang="en-US" sz="2200" dirty="0" smtClean="0">
                <a:solidFill>
                  <a:srgbClr val="202020"/>
                </a:solidFill>
                <a:latin typeface="Microsoft JhengHei" charset="-120"/>
                <a:ea typeface="Microsoft JhengHei" charset="-120"/>
                <a:cs typeface="Microsoft JhengHei" charset="-120"/>
              </a:rPr>
              <a:t>头目</a:t>
            </a:r>
            <a:r>
              <a:rPr lang="zh-TW" altLang="en-US" sz="2200" b="1" dirty="0" smtClean="0">
                <a:solidFill>
                  <a:srgbClr val="00B050"/>
                </a:solidFill>
                <a:latin typeface="Microsoft JhengHei" charset="-120"/>
                <a:ea typeface="Microsoft JhengHei" charset="-120"/>
                <a:cs typeface="Microsoft JhengHei" charset="-120"/>
              </a:rPr>
              <a:t>叶树养</a:t>
            </a:r>
            <a:r>
              <a:rPr lang="zh-TW" altLang="en-US" sz="2200" dirty="0" smtClean="0">
                <a:solidFill>
                  <a:srgbClr val="202020"/>
                </a:solidFill>
                <a:latin typeface="Microsoft JhengHei" charset="-120"/>
                <a:ea typeface="Microsoft JhengHei" charset="-120"/>
                <a:cs typeface="Microsoft JhengHei" charset="-120"/>
              </a:rPr>
              <a:t>曾疯狂迫害大法弟子，并大肆敛财。韶关所属市、县多名大法弟子，被送进劳教所、洗脑班，遭到非法酷刑折磨和罚款。</a:t>
            </a:r>
          </a:p>
          <a:p>
            <a:pPr fontAlgn="base"/>
            <a:endParaRPr lang="en-US" altLang="zh-TW" sz="2200" dirty="0" smtClean="0">
              <a:solidFill>
                <a:srgbClr val="202020"/>
              </a:solidFill>
              <a:latin typeface="Microsoft JhengHei" charset="-120"/>
              <a:ea typeface="Microsoft JhengHei" charset="-120"/>
              <a:cs typeface="Microsoft JhengHei" charset="-120"/>
            </a:endParaRPr>
          </a:p>
          <a:p>
            <a:pPr fontAlgn="base"/>
            <a:r>
              <a:rPr lang="en-US" altLang="zh-TW" sz="2200" dirty="0" smtClean="0">
                <a:solidFill>
                  <a:srgbClr val="202020"/>
                </a:solidFill>
                <a:latin typeface="Microsoft JhengHei" charset="-120"/>
                <a:ea typeface="Microsoft JhengHei" charset="-120"/>
                <a:cs typeface="Microsoft JhengHei" charset="-120"/>
              </a:rPr>
              <a:t>610</a:t>
            </a:r>
            <a:r>
              <a:rPr lang="zh-TW" altLang="en-US" sz="2200" dirty="0" smtClean="0">
                <a:solidFill>
                  <a:srgbClr val="202020"/>
                </a:solidFill>
                <a:latin typeface="Microsoft JhengHei" charset="-120"/>
                <a:ea typeface="Microsoft JhengHei" charset="-120"/>
                <a:cs typeface="Microsoft JhengHei" charset="-120"/>
              </a:rPr>
              <a:t>头目</a:t>
            </a:r>
            <a:r>
              <a:rPr lang="zh-TW" altLang="en-US" sz="2200" b="1" dirty="0" smtClean="0">
                <a:solidFill>
                  <a:srgbClr val="00B050"/>
                </a:solidFill>
                <a:latin typeface="Microsoft JhengHei" charset="-120"/>
                <a:ea typeface="Microsoft JhengHei" charset="-120"/>
                <a:cs typeface="Microsoft JhengHei" charset="-120"/>
              </a:rPr>
              <a:t>叶树养</a:t>
            </a:r>
            <a:r>
              <a:rPr lang="zh-TW" altLang="en-US" sz="2200" dirty="0" smtClean="0">
                <a:solidFill>
                  <a:srgbClr val="202020"/>
                </a:solidFill>
                <a:latin typeface="Microsoft JhengHei" charset="-120"/>
                <a:ea typeface="Microsoft JhengHei" charset="-120"/>
                <a:cs typeface="Microsoft JhengHei" charset="-120"/>
              </a:rPr>
              <a:t>因做党官贪污巨款，被纪检委</a:t>
            </a:r>
            <a:r>
              <a:rPr lang="zh-TW" altLang="en-US" sz="2200" b="1" dirty="0" smtClean="0">
                <a:solidFill>
                  <a:srgbClr val="FF0000"/>
                </a:solidFill>
                <a:latin typeface="Microsoft JhengHei" charset="-120"/>
                <a:ea typeface="Microsoft JhengHei" charset="-120"/>
                <a:cs typeface="Microsoft JhengHei" charset="-120"/>
              </a:rPr>
              <a:t>撤职</a:t>
            </a:r>
            <a:r>
              <a:rPr lang="zh-TW" altLang="en-US" sz="2200" dirty="0" smtClean="0">
                <a:solidFill>
                  <a:srgbClr val="202020"/>
                </a:solidFill>
                <a:latin typeface="Microsoft JhengHei" charset="-120"/>
                <a:ea typeface="Microsoft JhengHei" charset="-120"/>
                <a:cs typeface="Microsoft JhengHei" charset="-120"/>
              </a:rPr>
              <a:t>，交司法审判。</a:t>
            </a:r>
            <a:endParaRPr lang="zh-TW" altLang="en-US" sz="2200" dirty="0">
              <a:solidFill>
                <a:srgbClr val="202020"/>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12353547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0"/>
            <a:ext cx="9170032" cy="836711"/>
          </a:xfrm>
          <a:prstGeom prst="rect">
            <a:avLst/>
          </a:prstGeom>
          <a:solidFill>
            <a:srgbClr val="00B0F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2" name="標題 1"/>
          <p:cNvSpPr>
            <a:spLocks noGrp="1"/>
          </p:cNvSpPr>
          <p:nvPr>
            <p:ph type="title"/>
          </p:nvPr>
        </p:nvSpPr>
        <p:spPr>
          <a:xfrm>
            <a:off x="0" y="94319"/>
            <a:ext cx="7164288" cy="644813"/>
          </a:xfrm>
        </p:spPr>
        <p:txBody>
          <a:bodyPr>
            <a:normAutofit/>
          </a:bodyPr>
          <a:lstStyle/>
          <a:p>
            <a:r>
              <a:rPr lang="en-US" altLang="zh-CN" sz="2800" b="1" dirty="0" smtClean="0">
                <a:solidFill>
                  <a:schemeClr val="bg1"/>
                </a:solidFill>
                <a:latin typeface="微軟正黑體" panose="020B0604030504040204" pitchFamily="34" charset="-120"/>
                <a:ea typeface="微軟正黑體" panose="020B0604030504040204" pitchFamily="34" charset="-120"/>
              </a:rPr>
              <a:t>3-1. 2017</a:t>
            </a:r>
            <a:r>
              <a:rPr lang="zh-CN" altLang="en-US" sz="2800" b="1" dirty="0" smtClean="0">
                <a:solidFill>
                  <a:schemeClr val="bg1"/>
                </a:solidFill>
                <a:latin typeface="微軟正黑體" panose="020B0604030504040204" pitchFamily="34" charset="-120"/>
                <a:ea typeface="微軟正黑體" panose="020B0604030504040204" pitchFamily="34" charset="-120"/>
              </a:rPr>
              <a:t>年广东法轮功学员受迫害案例述</a:t>
            </a:r>
            <a:endParaRPr lang="zh-TW" altLang="en-US" sz="2800" dirty="0">
              <a:solidFill>
                <a:schemeClr val="bg1"/>
              </a:solidFill>
              <a:latin typeface="微軟正黑體" panose="020B0604030504040204" pitchFamily="34" charset="-120"/>
              <a:ea typeface="微軟正黑體" panose="020B0604030504040204" pitchFamily="34" charset="-120"/>
            </a:endParaRPr>
          </a:p>
        </p:txBody>
      </p:sp>
      <p:pic>
        <p:nvPicPr>
          <p:cNvPr id="1026" name="Picture 2" descr="图1：2017年广东法轮功学员遭各种迫害人次统计"/>
          <p:cNvPicPr>
            <a:picLocks noChangeAspect="1" noChangeArrowheads="1"/>
          </p:cNvPicPr>
          <p:nvPr/>
        </p:nvPicPr>
        <p:blipFill rotWithShape="1">
          <a:blip r:embed="rId3">
            <a:extLst>
              <a:ext uri="{28A0092B-C50C-407E-A947-70E740481C1C}">
                <a14:useLocalDpi xmlns:a14="http://schemas.microsoft.com/office/drawing/2010/main" val="0"/>
              </a:ext>
            </a:extLst>
          </a:blip>
          <a:srcRect l="2205" t="15654" r="1923" b="1894"/>
          <a:stretch/>
        </p:blipFill>
        <p:spPr bwMode="auto">
          <a:xfrm>
            <a:off x="408451" y="3319473"/>
            <a:ext cx="8051982" cy="3389672"/>
          </a:xfrm>
          <a:prstGeom prst="rect">
            <a:avLst/>
          </a:prstGeom>
          <a:noFill/>
          <a:ln w="6350">
            <a:solidFill>
              <a:srgbClr val="0070C0"/>
            </a:solidFill>
          </a:ln>
          <a:extLst>
            <a:ext uri="{909E8E84-426E-40DD-AFC4-6F175D3DCCD1}">
              <a14:hiddenFill xmlns:a14="http://schemas.microsoft.com/office/drawing/2010/main">
                <a:solidFill>
                  <a:srgbClr val="FFFFFF"/>
                </a:solidFill>
              </a14:hiddenFill>
            </a:ext>
          </a:extLst>
        </p:spPr>
      </p:pic>
      <p:sp>
        <p:nvSpPr>
          <p:cNvPr id="4" name="矩形 3"/>
          <p:cNvSpPr/>
          <p:nvPr/>
        </p:nvSpPr>
        <p:spPr>
          <a:xfrm>
            <a:off x="408451" y="908720"/>
            <a:ext cx="7691942" cy="2246769"/>
          </a:xfrm>
          <a:prstGeom prst="rect">
            <a:avLst/>
          </a:prstGeom>
        </p:spPr>
        <p:txBody>
          <a:bodyPr wrap="square">
            <a:spAutoFit/>
          </a:bodyPr>
          <a:lstStyle/>
          <a:p>
            <a:r>
              <a:rPr lang="en-US" altLang="zh-CN" sz="2000" dirty="0">
                <a:latin typeface="微軟正黑體" panose="020B0604030504040204" pitchFamily="34" charset="-120"/>
                <a:ea typeface="微軟正黑體" panose="020B0604030504040204" pitchFamily="34" charset="-120"/>
              </a:rPr>
              <a:t>2017</a:t>
            </a:r>
            <a:r>
              <a:rPr lang="zh-CN" altLang="en-US" sz="2000" dirty="0">
                <a:latin typeface="微軟正黑體" panose="020B0604030504040204" pitchFamily="34" charset="-120"/>
                <a:ea typeface="微軟正黑體" panose="020B0604030504040204" pitchFamily="34" charset="-120"/>
              </a:rPr>
              <a:t>年，广东省</a:t>
            </a:r>
            <a:r>
              <a:rPr lang="zh-CN" altLang="en-US" sz="2000" dirty="0" smtClean="0">
                <a:latin typeface="微軟正黑體" panose="020B0604030504040204" pitchFamily="34" charset="-120"/>
                <a:ea typeface="微軟正黑體" panose="020B0604030504040204" pitchFamily="34" charset="-120"/>
              </a:rPr>
              <a:t>至少</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有</a:t>
            </a:r>
            <a:r>
              <a:rPr lang="en-US" altLang="zh-CN" sz="2000" dirty="0">
                <a:solidFill>
                  <a:srgbClr val="FF0000"/>
                </a:solidFill>
                <a:latin typeface="微軟正黑體" panose="020B0604030504040204" pitchFamily="34" charset="-120"/>
                <a:ea typeface="微軟正黑體" panose="020B0604030504040204" pitchFamily="34" charset="-120"/>
              </a:rPr>
              <a:t>187</a:t>
            </a:r>
            <a:r>
              <a:rPr lang="zh-CN" altLang="en-US" sz="2000" dirty="0">
                <a:solidFill>
                  <a:srgbClr val="FF0000"/>
                </a:solidFill>
                <a:latin typeface="微軟正黑體" panose="020B0604030504040204" pitchFamily="34" charset="-120"/>
                <a:ea typeface="微軟正黑體" panose="020B0604030504040204" pitchFamily="34" charset="-120"/>
              </a:rPr>
              <a:t>名</a:t>
            </a:r>
            <a:r>
              <a:rPr lang="zh-CN" altLang="en-US" sz="2000" dirty="0">
                <a:latin typeface="微軟正黑體" panose="020B0604030504040204" pitchFamily="34" charset="-120"/>
                <a:ea typeface="微軟正黑體" panose="020B0604030504040204" pitchFamily="34" charset="-120"/>
              </a:rPr>
              <a:t>法轮功学员被中共</a:t>
            </a:r>
            <a:r>
              <a:rPr lang="en-US" altLang="zh-CN" sz="2000" dirty="0" smtClean="0">
                <a:latin typeface="微軟正黑體" panose="020B0604030504040204" pitchFamily="34" charset="-120"/>
                <a:ea typeface="微軟正黑體" panose="020B0604030504040204" pitchFamily="34" charset="-120"/>
              </a:rPr>
              <a:t>610</a:t>
            </a:r>
            <a:r>
              <a:rPr lang="zh-CN" altLang="en-US" sz="2000" dirty="0" smtClean="0">
                <a:latin typeface="微軟正黑體" panose="020B0604030504040204" pitchFamily="34" charset="-120"/>
                <a:ea typeface="微軟正黑體" panose="020B0604030504040204" pitchFamily="34" charset="-120"/>
              </a:rPr>
              <a:t>和</a:t>
            </a:r>
            <a:r>
              <a:rPr lang="zh-CN" altLang="en-US" sz="2000" dirty="0">
                <a:latin typeface="微軟正黑體" panose="020B0604030504040204" pitchFamily="34" charset="-120"/>
                <a:ea typeface="微軟正黑體" panose="020B0604030504040204" pitchFamily="34" charset="-120"/>
              </a:rPr>
              <a:t>警察</a:t>
            </a:r>
            <a:r>
              <a:rPr lang="zh-CN" altLang="en-US" sz="2000" dirty="0">
                <a:solidFill>
                  <a:srgbClr val="FF0000"/>
                </a:solidFill>
                <a:latin typeface="微軟正黑體" panose="020B0604030504040204" pitchFamily="34" charset="-120"/>
                <a:ea typeface="微軟正黑體" panose="020B0604030504040204" pitchFamily="34" charset="-120"/>
              </a:rPr>
              <a:t>绑架</a:t>
            </a:r>
            <a:r>
              <a:rPr lang="zh-CN" altLang="en-US" sz="2000" dirty="0">
                <a:latin typeface="微軟正黑體" panose="020B0604030504040204" pitchFamily="34" charset="-120"/>
                <a:ea typeface="微軟正黑體" panose="020B0604030504040204" pitchFamily="34" charset="-120"/>
              </a:rPr>
              <a:t>迫害</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有</a:t>
            </a:r>
            <a:r>
              <a:rPr lang="en-US" altLang="zh-CN" sz="2000" dirty="0">
                <a:solidFill>
                  <a:srgbClr val="FF0000"/>
                </a:solidFill>
                <a:latin typeface="微軟正黑體" panose="020B0604030504040204" pitchFamily="34" charset="-120"/>
                <a:ea typeface="微軟正黑體" panose="020B0604030504040204" pitchFamily="34" charset="-120"/>
              </a:rPr>
              <a:t>62</a:t>
            </a:r>
            <a:r>
              <a:rPr lang="zh-CN" altLang="en-US" sz="2000" dirty="0">
                <a:solidFill>
                  <a:srgbClr val="FF0000"/>
                </a:solidFill>
                <a:latin typeface="微軟正黑體" panose="020B0604030504040204" pitchFamily="34" charset="-120"/>
                <a:ea typeface="微軟正黑體" panose="020B0604030504040204" pitchFamily="34" charset="-120"/>
              </a:rPr>
              <a:t>人</a:t>
            </a:r>
            <a:r>
              <a:rPr lang="zh-CN" altLang="en-US" sz="2000" dirty="0">
                <a:latin typeface="微軟正黑體" panose="020B0604030504040204" pitchFamily="34" charset="-120"/>
                <a:ea typeface="微軟正黑體" panose="020B0604030504040204" pitchFamily="34" charset="-120"/>
              </a:rPr>
              <a:t>被</a:t>
            </a:r>
            <a:r>
              <a:rPr lang="zh-CN" altLang="en-US" sz="2000" dirty="0">
                <a:solidFill>
                  <a:srgbClr val="FF0000"/>
                </a:solidFill>
                <a:latin typeface="微軟正黑體" panose="020B0604030504040204" pitchFamily="34" charset="-120"/>
                <a:ea typeface="微軟正黑體" panose="020B0604030504040204" pitchFamily="34" charset="-120"/>
              </a:rPr>
              <a:t>非法判刑</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有</a:t>
            </a:r>
            <a:r>
              <a:rPr lang="en-US" altLang="zh-CN" sz="2000" dirty="0">
                <a:solidFill>
                  <a:srgbClr val="FF0000"/>
                </a:solidFill>
                <a:latin typeface="微軟正黑體" panose="020B0604030504040204" pitchFamily="34" charset="-120"/>
                <a:ea typeface="微軟正黑體" panose="020B0604030504040204" pitchFamily="34" charset="-120"/>
              </a:rPr>
              <a:t>58</a:t>
            </a:r>
            <a:r>
              <a:rPr lang="zh-CN" altLang="en-US" sz="2000" dirty="0" smtClean="0">
                <a:solidFill>
                  <a:srgbClr val="FF0000"/>
                </a:solidFill>
                <a:latin typeface="微軟正黑體" panose="020B0604030504040204" pitchFamily="34" charset="-120"/>
                <a:ea typeface="微軟正黑體" panose="020B0604030504040204" pitchFamily="34" charset="-120"/>
              </a:rPr>
              <a:t>名</a:t>
            </a:r>
            <a:r>
              <a:rPr lang="zh-CN" altLang="en-US" sz="2000" dirty="0" smtClean="0">
                <a:latin typeface="微軟正黑體" panose="020B0604030504040204" pitchFamily="34" charset="-120"/>
                <a:ea typeface="微軟正黑體" panose="020B0604030504040204" pitchFamily="34" charset="-120"/>
              </a:rPr>
              <a:t>遭受</a:t>
            </a:r>
            <a:r>
              <a:rPr lang="zh-CN" altLang="en-US" sz="2000" dirty="0">
                <a:solidFill>
                  <a:srgbClr val="FF0000"/>
                </a:solidFill>
                <a:latin typeface="微軟正黑體" panose="020B0604030504040204" pitchFamily="34" charset="-120"/>
                <a:ea typeface="微軟正黑體" panose="020B0604030504040204" pitchFamily="34" charset="-120"/>
              </a:rPr>
              <a:t>构陷</a:t>
            </a:r>
            <a:r>
              <a:rPr lang="zh-CN" altLang="en-US" sz="2000" dirty="0">
                <a:latin typeface="微軟正黑體" panose="020B0604030504040204" pitchFamily="34" charset="-120"/>
                <a:ea typeface="微軟正黑體" panose="020B0604030504040204" pitchFamily="34" charset="-120"/>
              </a:rPr>
              <a:t>（包括非法刑事拘留、批捕、起诉、庭审等）</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TW" altLang="en-US" sz="2000" dirty="0">
                <a:latin typeface="微軟正黑體" panose="020B0604030504040204" pitchFamily="34" charset="-120"/>
                <a:ea typeface="微軟正黑體" panose="020B0604030504040204" pitchFamily="34" charset="-120"/>
              </a:rPr>
              <a:t>有</a:t>
            </a:r>
            <a:r>
              <a:rPr lang="en-US" altLang="zh-CN" sz="2000" dirty="0" smtClean="0">
                <a:solidFill>
                  <a:srgbClr val="FF0000"/>
                </a:solidFill>
                <a:latin typeface="微軟正黑體" panose="020B0604030504040204" pitchFamily="34" charset="-120"/>
                <a:ea typeface="微軟正黑體" panose="020B0604030504040204" pitchFamily="34" charset="-120"/>
              </a:rPr>
              <a:t>16</a:t>
            </a:r>
            <a:r>
              <a:rPr lang="zh-CN" altLang="en-US" sz="2000" dirty="0">
                <a:solidFill>
                  <a:srgbClr val="FF0000"/>
                </a:solidFill>
                <a:latin typeface="微軟正黑體" panose="020B0604030504040204" pitchFamily="34" charset="-120"/>
                <a:ea typeface="微軟正黑體" panose="020B0604030504040204" pitchFamily="34" charset="-120"/>
              </a:rPr>
              <a:t>人</a:t>
            </a:r>
            <a:r>
              <a:rPr lang="zh-CN" altLang="en-US" sz="2000" dirty="0">
                <a:latin typeface="微軟正黑體" panose="020B0604030504040204" pitchFamily="34" charset="-120"/>
                <a:ea typeface="微軟正黑體" panose="020B0604030504040204" pitchFamily="34" charset="-120"/>
              </a:rPr>
              <a:t>被劫持到</a:t>
            </a:r>
            <a:r>
              <a:rPr lang="zh-CN" altLang="en-US" sz="2000" dirty="0">
                <a:solidFill>
                  <a:srgbClr val="FF0000"/>
                </a:solidFill>
                <a:latin typeface="微軟正黑體" panose="020B0604030504040204" pitchFamily="34" charset="-120"/>
                <a:ea typeface="微軟正黑體" panose="020B0604030504040204" pitchFamily="34" charset="-120"/>
              </a:rPr>
              <a:t>洗脑班</a:t>
            </a:r>
            <a:r>
              <a:rPr lang="zh-CN" altLang="en-US" sz="2000" dirty="0">
                <a:latin typeface="微軟正黑體" panose="020B0604030504040204" pitchFamily="34" charset="-120"/>
                <a:ea typeface="微軟正黑體" panose="020B0604030504040204" pitchFamily="34" charset="-120"/>
              </a:rPr>
              <a:t>（所谓的“法制教育学校”）迫害</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与</a:t>
            </a:r>
            <a:r>
              <a:rPr lang="zh-CN" altLang="en-US" sz="2000" dirty="0">
                <a:latin typeface="微軟正黑體" panose="020B0604030504040204" pitchFamily="34" charset="-120"/>
                <a:ea typeface="微軟正黑體" panose="020B0604030504040204" pitchFamily="34" charset="-120"/>
              </a:rPr>
              <a:t>中国大陆其他地方一样，广东也发生 </a:t>
            </a:r>
            <a:r>
              <a:rPr lang="zh-CN" altLang="en-US" sz="2000" dirty="0">
                <a:solidFill>
                  <a:srgbClr val="FF0000"/>
                </a:solidFill>
                <a:latin typeface="微軟正黑體" panose="020B0604030504040204" pitchFamily="34" charset="-120"/>
                <a:ea typeface="微軟正黑體" panose="020B0604030504040204" pitchFamily="34" charset="-120"/>
              </a:rPr>
              <a:t>“敲门行动”</a:t>
            </a:r>
            <a:r>
              <a:rPr lang="zh-CN" altLang="en-US" sz="2000" dirty="0" smtClean="0">
                <a:solidFill>
                  <a:srgbClr val="FF0000"/>
                </a:solidFill>
                <a:latin typeface="微軟正黑體" panose="020B0604030504040204" pitchFamily="34" charset="-120"/>
                <a:ea typeface="微軟正黑體" panose="020B0604030504040204" pitchFamily="34" charset="-120"/>
              </a:rPr>
              <a:t>，</a:t>
            </a:r>
            <a:endParaRPr lang="en-US" altLang="zh-CN" sz="2000" dirty="0" smtClean="0">
              <a:solidFill>
                <a:srgbClr val="FF0000"/>
              </a:solidFill>
              <a:latin typeface="微軟正黑體" panose="020B0604030504040204" pitchFamily="34" charset="-120"/>
              <a:ea typeface="微軟正黑體" panose="020B0604030504040204" pitchFamily="34" charset="-120"/>
            </a:endParaRPr>
          </a:p>
          <a:p>
            <a:r>
              <a:rPr lang="en-US" altLang="zh-CN" sz="2000" dirty="0" smtClean="0">
                <a:latin typeface="微軟正黑體" panose="020B0604030504040204" pitchFamily="34" charset="-120"/>
                <a:ea typeface="微軟正黑體" panose="020B0604030504040204" pitchFamily="34" charset="-120"/>
              </a:rPr>
              <a:t>610</a:t>
            </a:r>
            <a:r>
              <a:rPr lang="zh-CN" altLang="en-US" sz="2000" dirty="0">
                <a:latin typeface="微軟正黑體" panose="020B0604030504040204" pitchFamily="34" charset="-120"/>
                <a:ea typeface="微軟正黑體" panose="020B0604030504040204" pitchFamily="34" charset="-120"/>
              </a:rPr>
              <a:t>人员和警察上门恐吓</a:t>
            </a:r>
            <a:r>
              <a:rPr lang="zh-CN" altLang="en-US" sz="2000" dirty="0" smtClean="0">
                <a:latin typeface="微軟正黑體" panose="020B0604030504040204" pitchFamily="34" charset="-120"/>
                <a:ea typeface="微軟正黑體" panose="020B0604030504040204" pitchFamily="34" charset="-120"/>
              </a:rPr>
              <a:t>、骚</a:t>
            </a:r>
            <a:r>
              <a:rPr lang="zh-CN" altLang="en-US" sz="2000" dirty="0">
                <a:latin typeface="微軟正黑體" panose="020B0604030504040204" pitchFamily="34" charset="-120"/>
                <a:ea typeface="微軟正黑體" panose="020B0604030504040204" pitchFamily="34" charset="-120"/>
              </a:rPr>
              <a:t>扰法轮功学员。</a:t>
            </a:r>
            <a:endParaRPr lang="zh-TW" altLang="en-US" sz="2000" dirty="0">
              <a:latin typeface="微軟正黑體" panose="020B0604030504040204" pitchFamily="34" charset="-120"/>
              <a:ea typeface="微軟正黑體" panose="020B0604030504040204" pitchFamily="34" charset="-120"/>
            </a:endParaRPr>
          </a:p>
        </p:txBody>
      </p:sp>
      <p:sp>
        <p:nvSpPr>
          <p:cNvPr id="7" name="矩形 6"/>
          <p:cNvSpPr/>
          <p:nvPr/>
        </p:nvSpPr>
        <p:spPr>
          <a:xfrm>
            <a:off x="7596335" y="94319"/>
            <a:ext cx="1453227" cy="598377"/>
          </a:xfrm>
          <a:prstGeom prst="rect">
            <a:avLst/>
          </a:prstGeom>
          <a:ln w="28575">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200" b="1" dirty="0" smtClean="0">
                <a:solidFill>
                  <a:srgbClr val="00B0F0"/>
                </a:solidFill>
                <a:latin typeface="微軟正黑體" panose="020B0604030504040204" pitchFamily="34" charset="-120"/>
                <a:ea typeface="微軟正黑體" panose="020B0604030504040204" pitchFamily="34" charset="-120"/>
              </a:rPr>
              <a:t>明慧網</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3918172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130603" cy="836718"/>
            <a:chOff x="-1" y="-2"/>
            <a:chExt cx="12985745" cy="1189997"/>
          </a:xfrm>
          <a:solidFill>
            <a:schemeClr val="accent2">
              <a:lumMod val="60000"/>
              <a:lumOff val="40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9</a:t>
              </a:r>
              <a:r>
                <a:rPr sz="3600" b="1" kern="0" dirty="0" smtClean="0"/>
                <a:t>-</a:t>
              </a:r>
              <a:r>
                <a:rPr lang="en-US" sz="3600" b="1" kern="0" dirty="0"/>
                <a:t>4</a:t>
              </a:r>
              <a:r>
                <a:rPr sz="3600" b="1" kern="0" dirty="0" smtClean="0"/>
                <a:t>. </a:t>
              </a:r>
              <a:r>
                <a:rPr lang="zh-TW" altLang="en-US" sz="3600" b="1" kern="0" dirty="0" smtClean="0"/>
                <a:t>韶关</a:t>
              </a:r>
              <a:r>
                <a:rPr sz="3600" b="1" kern="0" dirty="0" smtClean="0"/>
                <a:t>市</a:t>
              </a:r>
              <a:endParaRPr sz="3600" b="1" kern="0" dirty="0"/>
            </a:p>
          </p:txBody>
        </p:sp>
      </p:grpSp>
      <p:sp>
        <p:nvSpPr>
          <p:cNvPr id="170" name="矩形"/>
          <p:cNvSpPr/>
          <p:nvPr/>
        </p:nvSpPr>
        <p:spPr>
          <a:xfrm>
            <a:off x="7236296" y="100504"/>
            <a:ext cx="1631922" cy="648076"/>
          </a:xfrm>
          <a:prstGeom prst="rect">
            <a:avLst/>
          </a:prstGeom>
          <a:solidFill>
            <a:schemeClr val="bg1"/>
          </a:solidFill>
          <a:ln w="38100" cap="flat">
            <a:solidFill>
              <a:schemeClr val="accent2">
                <a:lumMod val="75000"/>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chemeClr val="accent2">
                    <a:lumMod val="75000"/>
                  </a:schemeClr>
                </a:solidFill>
              </a:rPr>
              <a:t>善報</a:t>
            </a:r>
            <a:r>
              <a:rPr lang="en-US" altLang="ja-JP" sz="4000" b="1" kern="0" dirty="0" smtClean="0">
                <a:solidFill>
                  <a:schemeClr val="accent2">
                    <a:lumMod val="75000"/>
                  </a:schemeClr>
                </a:solidFill>
              </a:rPr>
              <a:t>1</a:t>
            </a:r>
            <a:endParaRPr lang="en-US" altLang="ja-JP" sz="4000" b="1" kern="0" dirty="0">
              <a:solidFill>
                <a:schemeClr val="accent2">
                  <a:lumMod val="75000"/>
                </a:schemeClr>
              </a:solidFill>
            </a:endParaRPr>
          </a:p>
        </p:txBody>
      </p:sp>
      <p:sp>
        <p:nvSpPr>
          <p:cNvPr id="2" name="Rectangle 1"/>
          <p:cNvSpPr/>
          <p:nvPr/>
        </p:nvSpPr>
        <p:spPr>
          <a:xfrm>
            <a:off x="72008" y="975494"/>
            <a:ext cx="9036496" cy="575542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zh-TW" altLang="en-US" sz="2400" b="1" dirty="0" smtClean="0">
                <a:solidFill>
                  <a:srgbClr val="00B0F0"/>
                </a:solidFill>
                <a:latin typeface="Microsoft JhengHei" charset="-120"/>
                <a:ea typeface="Microsoft JhengHei" charset="-120"/>
                <a:cs typeface="Microsoft JhengHei" charset="-120"/>
              </a:rPr>
              <a:t>八旬老人想跟大家说的话</a:t>
            </a:r>
            <a:endParaRPr lang="en-US" altLang="zh-TW" sz="2400" b="1" dirty="0">
              <a:solidFill>
                <a:srgbClr val="00B0F0"/>
              </a:solidFill>
              <a:latin typeface="Microsoft JhengHei" charset="-120"/>
              <a:ea typeface="Microsoft JhengHei" charset="-120"/>
              <a:cs typeface="Microsoft JhengHei" charset="-120"/>
            </a:endParaRPr>
          </a:p>
          <a:p>
            <a:r>
              <a:rPr lang="en-US" altLang="zh-TW" sz="2000" dirty="0" smtClean="0">
                <a:solidFill>
                  <a:schemeClr val="tx1"/>
                </a:solidFill>
                <a:latin typeface="Microsoft JhengHei" charset="-120"/>
                <a:ea typeface="Microsoft JhengHei" charset="-120"/>
                <a:cs typeface="Microsoft JhengHei" charset="-120"/>
              </a:rPr>
              <a:t>【</a:t>
            </a:r>
            <a:r>
              <a:rPr lang="zh-TW" altLang="en-US" sz="2000" dirty="0" smtClean="0">
                <a:solidFill>
                  <a:schemeClr val="tx1"/>
                </a:solidFill>
                <a:latin typeface="Microsoft JhengHei" charset="-120"/>
                <a:ea typeface="Microsoft JhengHei" charset="-120"/>
                <a:cs typeface="Microsoft JhengHei" charset="-120"/>
              </a:rPr>
              <a:t>明慧网</a:t>
            </a:r>
            <a:r>
              <a:rPr lang="en-US" altLang="zh-TW" sz="2000" dirty="0" smtClean="0">
                <a:solidFill>
                  <a:schemeClr val="tx1"/>
                </a:solidFill>
                <a:latin typeface="Microsoft JhengHei" charset="-120"/>
                <a:ea typeface="Microsoft JhengHei" charset="-120"/>
                <a:cs typeface="Microsoft JhengHei" charset="-120"/>
              </a:rPr>
              <a:t>2007</a:t>
            </a:r>
            <a:r>
              <a:rPr lang="zh-TW" altLang="en-US" sz="2000" dirty="0" smtClean="0">
                <a:solidFill>
                  <a:schemeClr val="tx1"/>
                </a:solidFill>
                <a:latin typeface="Microsoft JhengHei" charset="-120"/>
                <a:ea typeface="Microsoft JhengHei" charset="-120"/>
                <a:cs typeface="Microsoft JhengHei" charset="-120"/>
              </a:rPr>
              <a:t>年</a:t>
            </a:r>
            <a:r>
              <a:rPr lang="en-US" altLang="zh-TW" sz="2000" dirty="0">
                <a:solidFill>
                  <a:schemeClr val="tx1"/>
                </a:solidFill>
                <a:latin typeface="Microsoft JhengHei" charset="-120"/>
                <a:ea typeface="Microsoft JhengHei" charset="-120"/>
                <a:cs typeface="Microsoft JhengHei" charset="-120"/>
              </a:rPr>
              <a:t>9</a:t>
            </a:r>
            <a:r>
              <a:rPr lang="zh-TW" altLang="en-US" sz="2000" dirty="0" smtClean="0">
                <a:solidFill>
                  <a:schemeClr val="tx1"/>
                </a:solidFill>
                <a:latin typeface="Microsoft JhengHei" charset="-120"/>
                <a:ea typeface="Microsoft JhengHei" charset="-120"/>
                <a:cs typeface="Microsoft JhengHei" charset="-120"/>
              </a:rPr>
              <a:t>月</a:t>
            </a:r>
            <a:r>
              <a:rPr lang="en-US" altLang="zh-TW" sz="2000" dirty="0" smtClean="0">
                <a:solidFill>
                  <a:schemeClr val="tx1"/>
                </a:solidFill>
                <a:latin typeface="Microsoft JhengHei" charset="-120"/>
                <a:ea typeface="Microsoft JhengHei" charset="-120"/>
                <a:cs typeface="Microsoft JhengHei" charset="-120"/>
              </a:rPr>
              <a:t>25</a:t>
            </a:r>
            <a:r>
              <a:rPr lang="zh-TW" altLang="en-US" sz="2000" dirty="0" smtClean="0">
                <a:solidFill>
                  <a:schemeClr val="tx1"/>
                </a:solidFill>
                <a:latin typeface="Microsoft JhengHei" charset="-120"/>
                <a:ea typeface="Microsoft JhengHei" charset="-120"/>
                <a:cs typeface="Microsoft JhengHei" charset="-120"/>
              </a:rPr>
              <a:t>日</a:t>
            </a:r>
            <a:r>
              <a:rPr lang="en-US" altLang="zh-TW" sz="2000" dirty="0" smtClean="0">
                <a:solidFill>
                  <a:schemeClr val="tx1"/>
                </a:solidFill>
                <a:latin typeface="Microsoft JhengHei" charset="-120"/>
                <a:ea typeface="Microsoft JhengHei" charset="-120"/>
                <a:cs typeface="Microsoft JhengHei" charset="-120"/>
              </a:rPr>
              <a:t>】</a:t>
            </a:r>
            <a:endParaRPr lang="en-US" altLang="zh-TW" sz="2000" dirty="0">
              <a:solidFill>
                <a:schemeClr val="tx1"/>
              </a:solidFill>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我叫春生，八十七岁，得了恶性肿瘤，今年六月十日晚上突然腹部疼痛不停，家人马上把我送到广东省韶关市坪石医院。</a:t>
            </a:r>
          </a:p>
          <a:p>
            <a:pPr fontAlgn="base"/>
            <a:endParaRPr lang="en-US" altLang="zh-TW" dirty="0" smtClean="0">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当时医生难以确诊，要求剖腹探查，家人听说后很害怕。说：年纪这么大，还要挨一刀，怕老年人受不了，拒绝手术。到了第三天，病情恶化，整个腹部僵硬，医生说：动手术的时机已过，</a:t>
            </a:r>
            <a:r>
              <a:rPr lang="zh-TW" altLang="en-US" b="1" dirty="0" smtClean="0">
                <a:solidFill>
                  <a:srgbClr val="FF0000"/>
                </a:solidFill>
                <a:latin typeface="Microsoft JhengHei" charset="-120"/>
                <a:ea typeface="Microsoft JhengHei" charset="-120"/>
                <a:cs typeface="Microsoft JhengHei" charset="-120"/>
              </a:rPr>
              <a:t>现在就是最好的医生、医院都无法救了</a:t>
            </a:r>
            <a:r>
              <a:rPr lang="zh-TW" altLang="en-US" dirty="0" smtClean="0">
                <a:latin typeface="Microsoft JhengHei" charset="-120"/>
                <a:ea typeface="Microsoft JhengHei" charset="-120"/>
                <a:cs typeface="Microsoft JhengHei" charset="-120"/>
              </a:rPr>
              <a:t>，赶快送回家，准备后事吧。亲属说不可能在家等死，赶快送大医院，到了大医院，医生检查发现整个腹部都是大便，大肠已穿孔，确诊是大肠癌症。立即动手术，手术后二十多天，打针吃药，钱花了，皮肉还是分离，伤口总不能愈合。</a:t>
            </a:r>
            <a:r>
              <a:rPr lang="zh-TW" altLang="en-US" b="1" dirty="0" smtClean="0">
                <a:solidFill>
                  <a:srgbClr val="FF0000"/>
                </a:solidFill>
                <a:latin typeface="Microsoft JhengHei" charset="-120"/>
                <a:ea typeface="Microsoft JhengHei" charset="-120"/>
                <a:cs typeface="Microsoft JhengHei" charset="-120"/>
              </a:rPr>
              <a:t>家人把我送回农村老家，听天由命，生活不能自理</a:t>
            </a:r>
            <a:r>
              <a:rPr lang="zh-TW" altLang="en-US" dirty="0" smtClean="0">
                <a:latin typeface="Microsoft JhengHei" charset="-120"/>
                <a:ea typeface="Microsoft JhengHei" charset="-120"/>
                <a:cs typeface="Microsoft JhengHei" charset="-120"/>
              </a:rPr>
              <a:t>，我每日痛哭难过。</a:t>
            </a:r>
          </a:p>
          <a:p>
            <a:pPr fontAlgn="base"/>
            <a:endParaRPr lang="en-US" altLang="zh-TW" dirty="0" smtClean="0">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这时，碰上了救人的大法弟子来探望我，教我只要诚心念</a:t>
            </a:r>
            <a:r>
              <a:rPr lang="zh-TW" altLang="en-US" b="1" dirty="0" smtClean="0">
                <a:solidFill>
                  <a:srgbClr val="0432FF"/>
                </a:solidFill>
                <a:latin typeface="Microsoft JhengHei" charset="-120"/>
                <a:ea typeface="Microsoft JhengHei" charset="-120"/>
                <a:cs typeface="Microsoft JhengHei" charset="-120"/>
              </a:rPr>
              <a:t>「法轮大法好、真善忍好」</a:t>
            </a:r>
            <a:r>
              <a:rPr lang="zh-TW" altLang="en-US" dirty="0" smtClean="0">
                <a:latin typeface="Microsoft JhengHei" charset="-120"/>
                <a:ea typeface="Microsoft JhengHei" charset="-120"/>
                <a:cs typeface="Microsoft JhengHei" charset="-120"/>
              </a:rPr>
              <a:t>，就能得救。于是我抱着一丝希望，天天诚心念「法轮大法好，真善忍好」。</a:t>
            </a:r>
          </a:p>
          <a:p>
            <a:pPr fontAlgn="base"/>
            <a:r>
              <a:rPr lang="zh-TW" altLang="en-US" dirty="0" smtClean="0">
                <a:latin typeface="Microsoft JhengHei" charset="-120"/>
                <a:ea typeface="Microsoft JhengHei" charset="-120"/>
                <a:cs typeface="Microsoft JhengHei" charset="-120"/>
              </a:rPr>
              <a:t>奇迹出现了，我的身体一天天好起来，八月份伤口愈合了，于是我自己动手把线拆了，</a:t>
            </a:r>
            <a:r>
              <a:rPr lang="zh-TW" altLang="en-US" b="1" dirty="0" smtClean="0">
                <a:solidFill>
                  <a:srgbClr val="0432FF"/>
                </a:solidFill>
                <a:latin typeface="Microsoft JhengHei" charset="-120"/>
                <a:ea typeface="Microsoft JhengHei" charset="-120"/>
                <a:cs typeface="Microsoft JhengHei" charset="-120"/>
              </a:rPr>
              <a:t>现在生活</a:t>
            </a:r>
            <a:r>
              <a:rPr lang="zh-TW" altLang="en-US" b="1" dirty="0">
                <a:solidFill>
                  <a:srgbClr val="0432FF"/>
                </a:solidFill>
                <a:latin typeface="Microsoft JhengHei" charset="-120"/>
                <a:ea typeface="Microsoft JhengHei" charset="-120"/>
                <a:cs typeface="Microsoft JhengHei" charset="-120"/>
              </a:rPr>
              <a:t>都能自理了</a:t>
            </a:r>
            <a:r>
              <a:rPr lang="zh-TW" altLang="en-US" dirty="0">
                <a:latin typeface="Microsoft JhengHei" charset="-120"/>
                <a:ea typeface="Microsoft JhengHei" charset="-120"/>
                <a:cs typeface="Microsoft JhengHei" charset="-120"/>
              </a:rPr>
              <a:t>。</a:t>
            </a:r>
          </a:p>
          <a:p>
            <a:pPr fontAlgn="base"/>
            <a:r>
              <a:rPr lang="zh-TW" altLang="en-US" dirty="0" smtClean="0">
                <a:latin typeface="Microsoft JhengHei" charset="-120"/>
                <a:ea typeface="Microsoft JhengHei" charset="-120"/>
                <a:cs typeface="Microsoft JhengHei" charset="-120"/>
              </a:rPr>
              <a:t>我要告诉大家：是法轮大法师父给了我第二次生命。我衷心感谢大法师父，感谢慈悲的大法弟子。希望天下有缘人都能认清正邪，识真伪，真正来了解法轮功，为自己选择美好的未来。</a:t>
            </a:r>
            <a:endParaRPr lang="zh-TW" altLang="en-US" dirty="0">
              <a:latin typeface="Microsoft JhengHei" charset="-120"/>
              <a:ea typeface="Microsoft JhengHei" charset="-120"/>
              <a:cs typeface="Microsoft JhengHei" charset="-120"/>
            </a:endParaRPr>
          </a:p>
        </p:txBody>
      </p:sp>
      <p:sp>
        <p:nvSpPr>
          <p:cNvPr id="4" name="矩形 3"/>
          <p:cNvSpPr/>
          <p:nvPr/>
        </p:nvSpPr>
        <p:spPr>
          <a:xfrm>
            <a:off x="2286000" y="-2018645"/>
            <a:ext cx="4572000" cy="646331"/>
          </a:xfrm>
          <a:prstGeom prst="rect">
            <a:avLst/>
          </a:prstGeom>
        </p:spPr>
        <p:txBody>
          <a:bodyPr>
            <a:spAutoFit/>
          </a:bodyPr>
          <a:lstStyle/>
          <a:p>
            <a:r>
              <a:rPr lang="zh-TW" altLang="en-US" dirty="0"/>
              <a:t/>
            </a:r>
            <a:br>
              <a:rPr lang="zh-TW" altLang="en-US" dirty="0"/>
            </a:br>
            <a:endParaRPr lang="zh-TW" altLang="en-US" dirty="0"/>
          </a:p>
        </p:txBody>
      </p:sp>
    </p:spTree>
    <p:extLst>
      <p:ext uri="{BB962C8B-B14F-4D97-AF65-F5344CB8AC3E}">
        <p14:creationId xmlns:p14="http://schemas.microsoft.com/office/powerpoint/2010/main" val="4399722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64993" y="1148606"/>
            <a:ext cx="9014014" cy="4493538"/>
          </a:xfrm>
          <a:prstGeom prst="rect">
            <a:avLst/>
          </a:prstGeom>
        </p:spPr>
        <p:txBody>
          <a:bodyPr wrap="square">
            <a:spAutoFit/>
          </a:bodyPr>
          <a:lstStyle/>
          <a:p>
            <a:r>
              <a:rPr lang="zh-TW" altLang="en-US" sz="2200" b="1" dirty="0" smtClean="0">
                <a:latin typeface="Microsoft JhengHei" charset="-120"/>
                <a:ea typeface="Microsoft JhengHei" charset="-120"/>
                <a:cs typeface="Microsoft JhengHei" charset="-120"/>
              </a:rPr>
              <a:t>性质：</a:t>
            </a:r>
            <a:r>
              <a:rPr lang="zh-TW" altLang="en-US" sz="2200" dirty="0" smtClean="0">
                <a:solidFill>
                  <a:srgbClr val="C00000"/>
                </a:solidFill>
                <a:latin typeface="Microsoft JhengHei" charset="-120"/>
                <a:ea typeface="Microsoft JhengHei" charset="-120"/>
                <a:cs typeface="Microsoft JhengHei" charset="-120"/>
              </a:rPr>
              <a:t>污蔑</a:t>
            </a:r>
            <a:r>
              <a:rPr lang="en-US" altLang="zh-TW" sz="2200" dirty="0" smtClean="0">
                <a:solidFill>
                  <a:srgbClr val="C00000"/>
                </a:solidFill>
                <a:latin typeface="Microsoft JhengHei" charset="-120"/>
                <a:ea typeface="Microsoft JhengHei" charset="-120"/>
                <a:cs typeface="Microsoft JhengHei" charset="-120"/>
              </a:rPr>
              <a:t>&amp;</a:t>
            </a:r>
            <a:r>
              <a:rPr lang="zh-TW" altLang="en-US" sz="2200" dirty="0" smtClean="0">
                <a:solidFill>
                  <a:srgbClr val="C00000"/>
                </a:solidFill>
                <a:latin typeface="Microsoft JhengHei" charset="-120"/>
                <a:ea typeface="Microsoft JhengHei" charset="-120"/>
                <a:cs typeface="Microsoft JhengHei" charset="-120"/>
              </a:rPr>
              <a:t>毒害众生</a:t>
            </a:r>
            <a:endParaRPr lang="en-US" altLang="zh-TW" sz="2200" dirty="0" smtClean="0">
              <a:solidFill>
                <a:srgbClr val="C00000"/>
              </a:solidFill>
              <a:latin typeface="Microsoft JhengHei" charset="-120"/>
              <a:ea typeface="Microsoft JhengHei" charset="-120"/>
              <a:cs typeface="Microsoft JhengHei" charset="-120"/>
            </a:endParaRPr>
          </a:p>
          <a:p>
            <a:endParaRPr lang="en-US" altLang="zh-TW" sz="2200" dirty="0">
              <a:solidFill>
                <a:prstClr val="black"/>
              </a:solidFill>
              <a:latin typeface="Microsoft JhengHei" charset="-120"/>
              <a:ea typeface="Microsoft JhengHei" charset="-120"/>
              <a:cs typeface="Microsoft JhengHei" charset="-120"/>
            </a:endParaRPr>
          </a:p>
          <a:p>
            <a:pPr>
              <a:spcAft>
                <a:spcPts val="0"/>
              </a:spcAft>
            </a:pPr>
            <a:r>
              <a:rPr lang="zh-TW" altLang="en-US" sz="2200" b="1" dirty="0" smtClean="0">
                <a:solidFill>
                  <a:prstClr val="black"/>
                </a:solidFill>
                <a:latin typeface="Microsoft JhengHei" charset="-120"/>
                <a:ea typeface="Microsoft JhengHei" charset="-120"/>
                <a:cs typeface="Microsoft JhengHei" charset="-120"/>
              </a:rPr>
              <a:t>情况：</a:t>
            </a:r>
            <a:endParaRPr lang="en-US" altLang="zh-TW" sz="2200" b="1" dirty="0" smtClean="0">
              <a:solidFill>
                <a:prstClr val="black"/>
              </a:solidFill>
              <a:latin typeface="Microsoft JhengHei" charset="-120"/>
              <a:ea typeface="Microsoft JhengHei" charset="-120"/>
              <a:cs typeface="Microsoft JhengHei" charset="-120"/>
            </a:endParaRPr>
          </a:p>
          <a:p>
            <a:pPr>
              <a:spcAft>
                <a:spcPts val="0"/>
              </a:spcAft>
            </a:pPr>
            <a:r>
              <a:rPr lang="en-US" altLang="zh-TW" sz="2200" kern="100" dirty="0" smtClean="0">
                <a:latin typeface="Microsoft JhengHei" charset="-120"/>
                <a:ea typeface="Microsoft JhengHei" charset="-120"/>
                <a:cs typeface="Microsoft JhengHei" charset="-120"/>
              </a:rPr>
              <a:t>1. </a:t>
            </a:r>
            <a:r>
              <a:rPr lang="zh-TW" altLang="zh-TW" sz="2200" kern="100" dirty="0" smtClean="0">
                <a:latin typeface="Microsoft JhengHei" charset="-120"/>
                <a:ea typeface="Microsoft JhengHei" charset="-120"/>
                <a:cs typeface="Microsoft JhengHei" charset="-120"/>
              </a:rPr>
              <a:t>广东广播电视台</a:t>
            </a:r>
            <a:r>
              <a:rPr lang="zh-TW" altLang="en-US" sz="2200" kern="100" dirty="0" smtClean="0">
                <a:latin typeface="Microsoft JhengHei" charset="-120"/>
                <a:ea typeface="Microsoft JhengHei" charset="-120"/>
                <a:cs typeface="Microsoft JhengHei" charset="-120"/>
              </a:rPr>
              <a:t>承办</a:t>
            </a:r>
            <a:r>
              <a:rPr lang="en-US" altLang="zh-TW" sz="2200" kern="100" dirty="0" smtClean="0">
                <a:latin typeface="Microsoft JhengHei" charset="-120"/>
                <a:ea typeface="Microsoft JhengHei" charset="-120"/>
                <a:cs typeface="Microsoft JhengHei" charset="-120"/>
              </a:rPr>
              <a:t> </a:t>
            </a:r>
            <a:r>
              <a:rPr lang="zh-TW" altLang="zh-TW" sz="2200" kern="100" dirty="0" smtClean="0">
                <a:solidFill>
                  <a:srgbClr val="C00000"/>
                </a:solidFill>
                <a:latin typeface="Microsoft JhengHei" charset="-120"/>
                <a:ea typeface="Microsoft JhengHei" charset="-120"/>
                <a:cs typeface="Microsoft JhengHei" charset="-120"/>
              </a:rPr>
              <a:t>守护幸福—广东省反</a:t>
            </a:r>
            <a:r>
              <a:rPr lang="en-US" altLang="zh-TW" sz="2200" kern="100" dirty="0" smtClean="0">
                <a:solidFill>
                  <a:srgbClr val="C00000"/>
                </a:solidFill>
                <a:latin typeface="Microsoft JhengHei" charset="-120"/>
                <a:ea typeface="Microsoft JhengHei" charset="-120"/>
                <a:cs typeface="Microsoft JhengHei" charset="-120"/>
              </a:rPr>
              <a:t>X</a:t>
            </a:r>
            <a:r>
              <a:rPr lang="zh-TW" altLang="zh-TW" sz="2200" kern="100" dirty="0" smtClean="0">
                <a:solidFill>
                  <a:srgbClr val="C00000"/>
                </a:solidFill>
                <a:latin typeface="Microsoft JhengHei" charset="-120"/>
                <a:ea typeface="Microsoft JhengHei" charset="-120"/>
                <a:cs typeface="Microsoft JhengHei" charset="-120"/>
              </a:rPr>
              <a:t>教专题演出</a:t>
            </a:r>
            <a:r>
              <a:rPr lang="zh-TW" altLang="zh-TW" sz="2200" kern="100" dirty="0" smtClean="0">
                <a:latin typeface="Microsoft JhengHei" charset="-120"/>
                <a:ea typeface="Microsoft JhengHei" charset="-120"/>
                <a:cs typeface="Microsoft JhengHei" charset="-120"/>
              </a:rPr>
              <a:t>在广州举行。</a:t>
            </a:r>
            <a:endParaRPr lang="en-US" altLang="zh-TW" sz="2200" kern="100" dirty="0" smtClean="0">
              <a:latin typeface="Microsoft JhengHei" charset="-120"/>
              <a:ea typeface="Microsoft JhengHei" charset="-120"/>
              <a:cs typeface="Microsoft JhengHei" charset="-120"/>
            </a:endParaRPr>
          </a:p>
          <a:p>
            <a:pPr>
              <a:spcAft>
                <a:spcPts val="0"/>
              </a:spcAft>
            </a:pPr>
            <a:r>
              <a:rPr lang="en-US" altLang="zh-TW" sz="2200" kern="100" dirty="0" smtClean="0">
                <a:latin typeface="Microsoft JhengHei" charset="-120"/>
                <a:ea typeface="Microsoft JhengHei" charset="-120"/>
                <a:cs typeface="Microsoft JhengHei" charset="-120"/>
              </a:rPr>
              <a:t>    </a:t>
            </a:r>
            <a:r>
              <a:rPr lang="zh-TW" altLang="zh-TW" sz="2200" kern="100" dirty="0" smtClean="0">
                <a:latin typeface="Microsoft JhengHei" charset="-120"/>
                <a:ea typeface="Microsoft JhengHei" charset="-120"/>
                <a:cs typeface="Microsoft JhengHei" charset="-120"/>
              </a:rPr>
              <a:t>选送节目参加演出的深圳、惠州、汕尾、阳江、揭阳等</a:t>
            </a:r>
            <a:endParaRPr lang="en-US" altLang="zh-TW" sz="2200" kern="100" dirty="0" smtClean="0">
              <a:latin typeface="Microsoft JhengHei" charset="-120"/>
              <a:ea typeface="Microsoft JhengHei" charset="-120"/>
              <a:cs typeface="Microsoft JhengHei" charset="-120"/>
            </a:endParaRPr>
          </a:p>
          <a:p>
            <a:pPr>
              <a:spcAft>
                <a:spcPts val="0"/>
              </a:spcAft>
            </a:pPr>
            <a:r>
              <a:rPr lang="en-US" altLang="zh-TW" sz="2200" kern="100" dirty="0">
                <a:latin typeface="Microsoft JhengHei" charset="-120"/>
                <a:ea typeface="Microsoft JhengHei" charset="-120"/>
                <a:cs typeface="Microsoft JhengHei" charset="-120"/>
              </a:rPr>
              <a:t> </a:t>
            </a:r>
            <a:r>
              <a:rPr lang="en-US" altLang="zh-TW" sz="2200" kern="100" dirty="0" smtClean="0">
                <a:latin typeface="Microsoft JhengHei" charset="-120"/>
                <a:ea typeface="Microsoft JhengHei" charset="-120"/>
                <a:cs typeface="Microsoft JhengHei" charset="-120"/>
              </a:rPr>
              <a:t>   </a:t>
            </a:r>
            <a:r>
              <a:rPr lang="zh-TW" altLang="zh-TW" sz="2200" kern="100" dirty="0" smtClean="0">
                <a:latin typeface="Microsoft JhengHei" charset="-120"/>
                <a:ea typeface="Microsoft JhengHei" charset="-120"/>
                <a:cs typeface="Microsoft JhengHei" charset="-120"/>
              </a:rPr>
              <a:t>市委政法委分管领导，以及有关单位干部群众共</a:t>
            </a:r>
            <a:r>
              <a:rPr lang="en-US" altLang="zh-TW" sz="2200" kern="100" dirty="0" smtClean="0">
                <a:latin typeface="Microsoft JhengHei" charset="-120"/>
                <a:ea typeface="Microsoft JhengHei" charset="-120"/>
                <a:cs typeface="Microsoft JhengHei" charset="-120"/>
              </a:rPr>
              <a:t>240</a:t>
            </a:r>
            <a:r>
              <a:rPr lang="zh-TW" altLang="zh-TW" sz="2200" kern="100" dirty="0" smtClean="0">
                <a:latin typeface="Microsoft JhengHei" charset="-120"/>
                <a:ea typeface="Microsoft JhengHei" charset="-120"/>
                <a:cs typeface="Microsoft JhengHei" charset="-120"/>
              </a:rPr>
              <a:t>多人观看了演出。　　</a:t>
            </a:r>
            <a:endParaRPr lang="en-US" altLang="zh-TW" sz="2200" kern="100" dirty="0" smtClean="0">
              <a:latin typeface="Microsoft JhengHei" charset="-120"/>
              <a:ea typeface="Microsoft JhengHei" charset="-120"/>
              <a:cs typeface="Microsoft JhengHei" charset="-120"/>
            </a:endParaRPr>
          </a:p>
          <a:p>
            <a:pPr>
              <a:spcAft>
                <a:spcPts val="0"/>
              </a:spcAft>
            </a:pPr>
            <a:endParaRPr lang="en-US" altLang="zh-TW" sz="2200" kern="100" dirty="0">
              <a:latin typeface="Microsoft JhengHei" charset="-120"/>
              <a:ea typeface="Microsoft JhengHei" charset="-120"/>
              <a:cs typeface="Microsoft JhengHei" charset="-120"/>
            </a:endParaRPr>
          </a:p>
          <a:p>
            <a:pPr>
              <a:spcAft>
                <a:spcPts val="0"/>
              </a:spcAft>
            </a:pPr>
            <a:r>
              <a:rPr lang="en-US" altLang="zh-TW" sz="2200" kern="100" dirty="0" smtClean="0">
                <a:latin typeface="Microsoft JhengHei" charset="-120"/>
                <a:ea typeface="Microsoft JhengHei" charset="-120"/>
                <a:cs typeface="Microsoft JhengHei" charset="-120"/>
              </a:rPr>
              <a:t>2. </a:t>
            </a:r>
            <a:r>
              <a:rPr lang="zh-TW" altLang="en-US" sz="2200" kern="100" dirty="0" smtClean="0">
                <a:solidFill>
                  <a:srgbClr val="C00000"/>
                </a:solidFill>
                <a:latin typeface="Microsoft JhengHei" charset="-120"/>
                <a:ea typeface="Microsoft JhengHei" charset="-120"/>
                <a:cs typeface="Microsoft JhengHei" charset="-120"/>
              </a:rPr>
              <a:t>「</a:t>
            </a:r>
            <a:r>
              <a:rPr lang="zh-TW" altLang="zh-TW" sz="2200" kern="100" dirty="0" smtClean="0">
                <a:solidFill>
                  <a:srgbClr val="C00000"/>
                </a:solidFill>
                <a:latin typeface="Microsoft JhengHei" charset="-120"/>
                <a:ea typeface="Microsoft JhengHei" charset="-120"/>
                <a:cs typeface="Microsoft JhengHei" charset="-120"/>
              </a:rPr>
              <a:t>全省反</a:t>
            </a:r>
            <a:r>
              <a:rPr lang="en-US" altLang="zh-TW" sz="2200" kern="100" dirty="0" smtClean="0">
                <a:solidFill>
                  <a:srgbClr val="C00000"/>
                </a:solidFill>
                <a:latin typeface="Microsoft JhengHei" charset="-120"/>
                <a:ea typeface="Microsoft JhengHei" charset="-120"/>
                <a:cs typeface="Microsoft JhengHei" charset="-120"/>
              </a:rPr>
              <a:t>X</a:t>
            </a:r>
            <a:r>
              <a:rPr lang="zh-TW" altLang="zh-TW" sz="2200" kern="100" dirty="0" smtClean="0">
                <a:solidFill>
                  <a:srgbClr val="C00000"/>
                </a:solidFill>
                <a:latin typeface="Microsoft JhengHei" charset="-120"/>
                <a:ea typeface="Microsoft JhengHei" charset="-120"/>
                <a:cs typeface="Microsoft JhengHei" charset="-120"/>
              </a:rPr>
              <a:t>教文艺汇演活动</a:t>
            </a:r>
            <a:r>
              <a:rPr lang="zh-TW" altLang="en-US" sz="2200" kern="100" dirty="0" smtClean="0">
                <a:solidFill>
                  <a:srgbClr val="C00000"/>
                </a:solidFill>
                <a:latin typeface="Microsoft JhengHei" charset="-120"/>
                <a:ea typeface="Microsoft JhengHei" charset="-120"/>
                <a:cs typeface="Microsoft JhengHei" charset="-120"/>
              </a:rPr>
              <a:t>」</a:t>
            </a:r>
            <a:endParaRPr lang="en-US" altLang="zh-TW" sz="2200" kern="100" dirty="0" smtClean="0">
              <a:solidFill>
                <a:srgbClr val="C00000"/>
              </a:solidFill>
              <a:latin typeface="Microsoft JhengHei" charset="-120"/>
              <a:ea typeface="Microsoft JhengHei" charset="-120"/>
              <a:cs typeface="Microsoft JhengHei" charset="-120"/>
            </a:endParaRPr>
          </a:p>
          <a:p>
            <a:pPr>
              <a:spcAft>
                <a:spcPts val="0"/>
              </a:spcAft>
            </a:pPr>
            <a:r>
              <a:rPr lang="zh-TW" altLang="zh-TW" sz="2200" kern="100" dirty="0" smtClean="0">
                <a:latin typeface="Microsoft JhengHei" charset="-120"/>
                <a:ea typeface="Microsoft JhengHei" charset="-120"/>
                <a:cs typeface="Microsoft JhengHei" charset="-120"/>
              </a:rPr>
              <a:t>是</a:t>
            </a:r>
            <a:r>
              <a:rPr lang="en-US" altLang="zh-TW" sz="2200" kern="100" dirty="0" smtClean="0">
                <a:latin typeface="Microsoft JhengHei" charset="-120"/>
                <a:ea typeface="Microsoft JhengHei" charset="-120"/>
                <a:cs typeface="Microsoft JhengHei" charset="-120"/>
              </a:rPr>
              <a:t>2017</a:t>
            </a:r>
            <a:r>
              <a:rPr lang="zh-TW" altLang="zh-TW" sz="2200" kern="100" dirty="0" smtClean="0">
                <a:latin typeface="Microsoft JhengHei" charset="-120"/>
                <a:ea typeface="Microsoft JhengHei" charset="-120"/>
                <a:cs typeface="Microsoft JhengHei" charset="-120"/>
              </a:rPr>
              <a:t>年</a:t>
            </a:r>
            <a:r>
              <a:rPr lang="zh-TW" altLang="en-US" sz="2200" kern="100" dirty="0" smtClean="0">
                <a:latin typeface="Microsoft JhengHei" charset="-120"/>
                <a:ea typeface="Microsoft JhengHei" charset="-120"/>
                <a:cs typeface="Microsoft JhengHei" charset="-120"/>
              </a:rPr>
              <a:t>广东</a:t>
            </a:r>
            <a:r>
              <a:rPr lang="zh-TW" altLang="zh-TW" sz="2200" kern="100" dirty="0" smtClean="0">
                <a:latin typeface="Microsoft JhengHei" charset="-120"/>
                <a:ea typeface="Microsoft JhengHei" charset="-120"/>
                <a:cs typeface="Microsoft JhengHei" charset="-120"/>
              </a:rPr>
              <a:t>省委</a:t>
            </a:r>
            <a:r>
              <a:rPr lang="zh-TW" altLang="zh-TW" sz="2200" kern="100" dirty="0">
                <a:latin typeface="Microsoft JhengHei" charset="-120"/>
                <a:ea typeface="Microsoft JhengHei" charset="-120"/>
                <a:cs typeface="Microsoft JhengHei" charset="-120"/>
              </a:rPr>
              <a:t>政法</a:t>
            </a:r>
            <a:r>
              <a:rPr lang="zh-TW" altLang="zh-TW" sz="2200" kern="100" dirty="0" smtClean="0">
                <a:latin typeface="Microsoft JhengHei" charset="-120"/>
                <a:ea typeface="Microsoft JhengHei" charset="-120"/>
                <a:cs typeface="Microsoft JhengHei" charset="-120"/>
              </a:rPr>
              <a:t>委开展反</a:t>
            </a:r>
            <a:r>
              <a:rPr lang="en-US" altLang="zh-TW" sz="2200" kern="100" dirty="0" smtClean="0">
                <a:latin typeface="Microsoft JhengHei" charset="-120"/>
                <a:ea typeface="Microsoft JhengHei" charset="-120"/>
                <a:cs typeface="Microsoft JhengHei" charset="-120"/>
              </a:rPr>
              <a:t>X</a:t>
            </a:r>
            <a:r>
              <a:rPr lang="zh-TW" altLang="zh-TW" sz="2200" kern="100" dirty="0" smtClean="0">
                <a:latin typeface="Microsoft JhengHei" charset="-120"/>
                <a:ea typeface="Microsoft JhengHei" charset="-120"/>
                <a:cs typeface="Microsoft JhengHei" charset="-120"/>
              </a:rPr>
              <a:t>教宣传教育的重头戏，</a:t>
            </a:r>
            <a:endParaRPr lang="en-US" altLang="zh-TW" sz="2200" kern="100" dirty="0" smtClean="0">
              <a:latin typeface="Microsoft JhengHei" charset="-120"/>
              <a:ea typeface="Microsoft JhengHei" charset="-120"/>
              <a:cs typeface="Microsoft JhengHei" charset="-120"/>
            </a:endParaRPr>
          </a:p>
          <a:p>
            <a:pPr>
              <a:spcAft>
                <a:spcPts val="0"/>
              </a:spcAft>
            </a:pPr>
            <a:r>
              <a:rPr lang="en-US" altLang="zh-TW" sz="2200" kern="100" dirty="0" smtClean="0">
                <a:latin typeface="Microsoft JhengHei" charset="-120"/>
                <a:ea typeface="Microsoft JhengHei" charset="-120"/>
                <a:cs typeface="Microsoft JhengHei" charset="-120"/>
              </a:rPr>
              <a:t>2017</a:t>
            </a:r>
            <a:r>
              <a:rPr lang="zh-TW" altLang="en-US" sz="2200" kern="100" dirty="0" smtClean="0">
                <a:latin typeface="Microsoft JhengHei" charset="-120"/>
                <a:ea typeface="Microsoft JhengHei" charset="-120"/>
                <a:cs typeface="Microsoft JhengHei" charset="-120"/>
              </a:rPr>
              <a:t>年</a:t>
            </a:r>
            <a:r>
              <a:rPr lang="zh-TW" altLang="zh-TW" sz="2200" kern="100" dirty="0" smtClean="0">
                <a:latin typeface="Microsoft JhengHei" charset="-120"/>
                <a:ea typeface="Microsoft JhengHei" charset="-120"/>
                <a:cs typeface="Microsoft JhengHei" charset="-120"/>
              </a:rPr>
              <a:t>先后</a:t>
            </a:r>
            <a:r>
              <a:rPr lang="zh-TW" altLang="en-US" sz="2200" kern="100" dirty="0" smtClean="0">
                <a:latin typeface="Microsoft JhengHei" charset="-120"/>
                <a:ea typeface="Microsoft JhengHei" charset="-120"/>
                <a:cs typeface="Microsoft JhengHei" charset="-120"/>
              </a:rPr>
              <a:t>在</a:t>
            </a:r>
            <a:r>
              <a:rPr lang="zh-TW" altLang="zh-TW" sz="2200" kern="100" dirty="0" smtClean="0">
                <a:latin typeface="Microsoft JhengHei" charset="-120"/>
                <a:ea typeface="Microsoft JhengHei" charset="-120"/>
                <a:cs typeface="Microsoft JhengHei" charset="-120"/>
              </a:rPr>
              <a:t>珠三角、粤东、粤西三个片区</a:t>
            </a:r>
            <a:r>
              <a:rPr lang="zh-TW" altLang="en-US" sz="2200" kern="100" dirty="0" smtClean="0">
                <a:latin typeface="Microsoft JhengHei" charset="-120"/>
                <a:ea typeface="Microsoft JhengHei" charset="-120"/>
                <a:cs typeface="Microsoft JhengHei" charset="-120"/>
              </a:rPr>
              <a:t>举办</a:t>
            </a:r>
            <a:r>
              <a:rPr lang="zh-TW" altLang="zh-TW" sz="2200" kern="100" dirty="0" smtClean="0">
                <a:latin typeface="Microsoft JhengHei" charset="-120"/>
                <a:ea typeface="Microsoft JhengHei" charset="-120"/>
                <a:cs typeface="Microsoft JhengHei" charset="-120"/>
              </a:rPr>
              <a:t>反</a:t>
            </a:r>
            <a:r>
              <a:rPr lang="en-US" altLang="zh-TW" sz="2200" kern="100" dirty="0" smtClean="0">
                <a:latin typeface="Microsoft JhengHei" charset="-120"/>
                <a:ea typeface="Microsoft JhengHei" charset="-120"/>
                <a:cs typeface="Microsoft JhengHei" charset="-120"/>
              </a:rPr>
              <a:t>X</a:t>
            </a:r>
            <a:r>
              <a:rPr lang="zh-TW" altLang="zh-TW" sz="2200" kern="100" dirty="0" smtClean="0">
                <a:latin typeface="Microsoft JhengHei" charset="-120"/>
                <a:ea typeface="Microsoft JhengHei" charset="-120"/>
                <a:cs typeface="Microsoft JhengHei" charset="-120"/>
              </a:rPr>
              <a:t>教文艺汇演，</a:t>
            </a:r>
            <a:endParaRPr lang="en-US" altLang="zh-TW" sz="2200" kern="100" dirty="0" smtClean="0">
              <a:latin typeface="Microsoft JhengHei" charset="-120"/>
              <a:ea typeface="Microsoft JhengHei" charset="-120"/>
              <a:cs typeface="Microsoft JhengHei" charset="-120"/>
            </a:endParaRPr>
          </a:p>
          <a:p>
            <a:pPr>
              <a:spcAft>
                <a:spcPts val="0"/>
              </a:spcAft>
            </a:pPr>
            <a:r>
              <a:rPr lang="zh-TW" altLang="zh-TW" sz="2200" kern="100" dirty="0" smtClean="0">
                <a:latin typeface="Microsoft JhengHei" charset="-120"/>
                <a:ea typeface="Microsoft JhengHei" charset="-120"/>
                <a:cs typeface="Microsoft JhengHei" charset="-120"/>
              </a:rPr>
              <a:t>各地</a:t>
            </a:r>
            <a:r>
              <a:rPr lang="zh-TW" altLang="en-US" sz="2200" kern="100" dirty="0" smtClean="0">
                <a:latin typeface="Microsoft JhengHei" charset="-120"/>
                <a:ea typeface="Microsoft JhengHei" charset="-120"/>
                <a:cs typeface="Microsoft JhengHei" charset="-120"/>
              </a:rPr>
              <a:t>精心</a:t>
            </a:r>
            <a:r>
              <a:rPr lang="zh-TW" altLang="zh-TW" sz="2200" kern="100" dirty="0" smtClean="0">
                <a:latin typeface="Microsoft JhengHei" charset="-120"/>
                <a:ea typeface="Microsoft JhengHei" charset="-120"/>
                <a:cs typeface="Microsoft JhengHei" charset="-120"/>
              </a:rPr>
              <a:t>组织， 突出主题，</a:t>
            </a:r>
            <a:r>
              <a:rPr lang="zh-TW" altLang="en-US" sz="2200" kern="100" dirty="0" smtClean="0">
                <a:latin typeface="Microsoft JhengHei" charset="-120"/>
                <a:ea typeface="Microsoft JhengHei" charset="-120"/>
                <a:cs typeface="Microsoft JhengHei" charset="-120"/>
              </a:rPr>
              <a:t>有</a:t>
            </a:r>
            <a:r>
              <a:rPr lang="zh-TW" altLang="zh-TW" sz="2200" kern="100" dirty="0" smtClean="0">
                <a:latin typeface="Microsoft JhengHei" charset="-120"/>
                <a:ea typeface="Microsoft JhengHei" charset="-120"/>
                <a:cs typeface="Microsoft JhengHei" charset="-120"/>
              </a:rPr>
              <a:t>广大群众参与。</a:t>
            </a:r>
            <a:endParaRPr lang="en-US" altLang="zh-TW" sz="2200" dirty="0" smtClean="0">
              <a:latin typeface="Microsoft JhengHei" charset="-120"/>
              <a:ea typeface="Microsoft JhengHei" charset="-120"/>
              <a:cs typeface="Microsoft JhengHei" charset="-120"/>
            </a:endParaRPr>
          </a:p>
          <a:p>
            <a:endParaRPr lang="en-US" altLang="zh-TW" sz="2200" dirty="0">
              <a:solidFill>
                <a:prstClr val="black"/>
              </a:solidFill>
              <a:latin typeface="Microsoft JhengHei" charset="-120"/>
              <a:ea typeface="Microsoft JhengHei" charset="-120"/>
              <a:cs typeface="Microsoft JhengHei" charset="-120"/>
            </a:endParaRPr>
          </a:p>
          <a:p>
            <a:r>
              <a:rPr lang="zh-TW" altLang="en-US" sz="2200" b="1" dirty="0" smtClean="0">
                <a:solidFill>
                  <a:prstClr val="black"/>
                </a:solidFill>
                <a:latin typeface="Microsoft JhengHei" charset="-120"/>
                <a:ea typeface="Microsoft JhengHei" charset="-120"/>
                <a:cs typeface="Microsoft JhengHei" charset="-120"/>
              </a:rPr>
              <a:t>单位：</a:t>
            </a:r>
            <a:r>
              <a:rPr lang="zh-TW" altLang="zh-TW" sz="2200" kern="100" dirty="0" smtClean="0">
                <a:latin typeface="Microsoft JhengHei" charset="-120"/>
                <a:ea typeface="Microsoft JhengHei" charset="-120"/>
                <a:cs typeface="Microsoft JhengHei" charset="-120"/>
              </a:rPr>
              <a:t>省委</a:t>
            </a:r>
            <a:r>
              <a:rPr lang="zh-TW" altLang="zh-TW" sz="2200" kern="100" dirty="0">
                <a:latin typeface="Microsoft JhengHei" charset="-120"/>
                <a:ea typeface="Microsoft JhengHei" charset="-120"/>
                <a:cs typeface="Microsoft JhengHei" charset="-120"/>
              </a:rPr>
              <a:t>政法委、省民族宗教委、省社科</a:t>
            </a:r>
            <a:endParaRPr lang="en-US" altLang="zh-CN" sz="2200" dirty="0">
              <a:latin typeface="Microsoft JhengHei" charset="-120"/>
              <a:ea typeface="Microsoft JhengHei" charset="-120"/>
              <a:cs typeface="Microsoft JhengHei"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smtClean="0">
                  <a:latin typeface="微軟正黑體" panose="020B0604030504040204" pitchFamily="34" charset="-120"/>
                  <a:ea typeface="微軟正黑體" panose="020B0604030504040204" pitchFamily="34" charset="-120"/>
                </a:rPr>
                <a:t>10-1. </a:t>
              </a:r>
              <a:r>
                <a:rPr lang="zh-TW" altLang="en-US" sz="3200" b="1" dirty="0" smtClean="0">
                  <a:latin typeface="微軟正黑體" panose="020B0604030504040204" pitchFamily="34" charset="-120"/>
                  <a:ea typeface="微軟正黑體" panose="020B0604030504040204" pitchFamily="34" charset="-120"/>
                </a:rPr>
                <a:t>广东省</a:t>
              </a:r>
              <a:r>
                <a:rPr lang="en-US" altLang="zh-TW" sz="3200" b="1" dirty="0" smtClean="0">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广州市</a:t>
              </a:r>
              <a:endParaRPr lang="en-US" altLang="zh-TW" sz="32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2</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39930842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29986" y="980728"/>
            <a:ext cx="8786543" cy="5119530"/>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dirty="0"/>
          </a:p>
        </p:txBody>
      </p:sp>
      <p:sp>
        <p:nvSpPr>
          <p:cNvPr id="11" name="矩形 10"/>
          <p:cNvSpPr/>
          <p:nvPr/>
        </p:nvSpPr>
        <p:spPr>
          <a:xfrm>
            <a:off x="129986" y="980728"/>
            <a:ext cx="9014014" cy="5139869"/>
          </a:xfrm>
          <a:prstGeom prst="rect">
            <a:avLst/>
          </a:prstGeom>
        </p:spPr>
        <p:txBody>
          <a:bodyPr wrap="square">
            <a:spAutoFit/>
          </a:bodyPr>
          <a:lstStyle/>
          <a:p>
            <a:r>
              <a:rPr lang="zh-TW" altLang="en-US" sz="2200" b="1" dirty="0" smtClean="0">
                <a:latin typeface="Microsoft JhengHei" charset="-120"/>
                <a:ea typeface="Microsoft JhengHei" charset="-120"/>
                <a:cs typeface="Microsoft JhengHei" charset="-120"/>
              </a:rPr>
              <a:t>性质：</a:t>
            </a:r>
            <a:r>
              <a:rPr lang="zh-TW" altLang="en-US" sz="2200" dirty="0" smtClean="0">
                <a:solidFill>
                  <a:srgbClr val="C00000"/>
                </a:solidFill>
                <a:latin typeface="Microsoft JhengHei" charset="-120"/>
                <a:ea typeface="Microsoft JhengHei" charset="-120"/>
                <a:cs typeface="Microsoft JhengHei" charset="-120"/>
              </a:rPr>
              <a:t>污蔑</a:t>
            </a:r>
            <a:r>
              <a:rPr lang="en-US" altLang="zh-TW" sz="2200" dirty="0" smtClean="0">
                <a:solidFill>
                  <a:srgbClr val="C00000"/>
                </a:solidFill>
                <a:latin typeface="Microsoft JhengHei" charset="-120"/>
                <a:ea typeface="Microsoft JhengHei" charset="-120"/>
                <a:cs typeface="Microsoft JhengHei" charset="-120"/>
              </a:rPr>
              <a:t>&amp;</a:t>
            </a:r>
            <a:r>
              <a:rPr lang="zh-TW" altLang="en-US" sz="2200" dirty="0" smtClean="0">
                <a:solidFill>
                  <a:srgbClr val="C00000"/>
                </a:solidFill>
                <a:latin typeface="Microsoft JhengHei" charset="-120"/>
                <a:ea typeface="Microsoft JhengHei" charset="-120"/>
                <a:cs typeface="Microsoft JhengHei" charset="-120"/>
              </a:rPr>
              <a:t>毒害众生</a:t>
            </a:r>
            <a:endParaRPr lang="en-US" altLang="zh-TW" sz="2200" dirty="0" smtClean="0">
              <a:solidFill>
                <a:srgbClr val="C00000"/>
              </a:solidFill>
              <a:latin typeface="Microsoft JhengHei" charset="-120"/>
              <a:ea typeface="Microsoft JhengHei" charset="-120"/>
              <a:cs typeface="Microsoft JhengHei" charset="-120"/>
            </a:endParaRPr>
          </a:p>
          <a:p>
            <a:endParaRPr lang="en-US" altLang="zh-TW" sz="2200" dirty="0">
              <a:solidFill>
                <a:prstClr val="black"/>
              </a:solidFill>
              <a:latin typeface="Microsoft JhengHei" charset="-120"/>
              <a:ea typeface="Microsoft JhengHei" charset="-120"/>
              <a:cs typeface="Microsoft JhengHei" charset="-120"/>
            </a:endParaRPr>
          </a:p>
          <a:p>
            <a:r>
              <a:rPr lang="zh-TW" altLang="en-US" sz="2000" b="1" dirty="0" smtClean="0">
                <a:solidFill>
                  <a:prstClr val="black"/>
                </a:solidFill>
                <a:latin typeface="Microsoft JhengHei" charset="-120"/>
                <a:ea typeface="Microsoft JhengHei" charset="-120"/>
                <a:cs typeface="Microsoft JhengHei" charset="-120"/>
              </a:rPr>
              <a:t>情况：</a:t>
            </a:r>
            <a:endParaRPr lang="en-US" altLang="zh-TW" sz="2000" b="1" dirty="0" smtClean="0">
              <a:solidFill>
                <a:prstClr val="black"/>
              </a:solidFill>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广州市花都区报纸《今日花都》于</a:t>
            </a:r>
            <a:r>
              <a:rPr lang="en-US" altLang="zh-TW" sz="2200" dirty="0" smtClean="0">
                <a:latin typeface="Microsoft JhengHei" charset="-120"/>
                <a:ea typeface="Microsoft JhengHei" charset="-120"/>
                <a:cs typeface="Microsoft JhengHei" charset="-120"/>
              </a:rPr>
              <a:t>2017</a:t>
            </a:r>
            <a:r>
              <a:rPr lang="zh-TW" altLang="zh-TW" sz="2200" dirty="0">
                <a:latin typeface="Microsoft JhengHei" charset="-120"/>
                <a:ea typeface="Microsoft JhengHei" charset="-120"/>
                <a:cs typeface="Microsoft JhengHei" charset="-120"/>
              </a:rPr>
              <a:t>年</a:t>
            </a:r>
            <a:r>
              <a:rPr lang="en-US" altLang="zh-TW" sz="2200" dirty="0">
                <a:latin typeface="Microsoft JhengHei" charset="-120"/>
                <a:ea typeface="Microsoft JhengHei" charset="-120"/>
                <a:cs typeface="Microsoft JhengHei" charset="-120"/>
              </a:rPr>
              <a:t>8</a:t>
            </a:r>
            <a:r>
              <a:rPr lang="zh-TW" altLang="zh-TW" sz="2200" dirty="0">
                <a:latin typeface="Microsoft JhengHei" charset="-120"/>
                <a:ea typeface="Microsoft JhengHei" charset="-120"/>
                <a:cs typeface="Microsoft JhengHei" charset="-120"/>
              </a:rPr>
              <a:t>月</a:t>
            </a:r>
            <a:r>
              <a:rPr lang="en-US" altLang="zh-TW" sz="2200" dirty="0">
                <a:latin typeface="Microsoft JhengHei" charset="-120"/>
                <a:ea typeface="Microsoft JhengHei" charset="-120"/>
                <a:cs typeface="Microsoft JhengHei" charset="-120"/>
              </a:rPr>
              <a:t>11</a:t>
            </a:r>
            <a:r>
              <a:rPr lang="zh-TW" altLang="zh-TW" sz="2200" dirty="0">
                <a:latin typeface="Microsoft JhengHei" charset="-120"/>
                <a:ea typeface="Microsoft JhengHei" charset="-120"/>
                <a:cs typeface="Microsoft JhengHei" charset="-120"/>
              </a:rPr>
              <a:t>日</a:t>
            </a:r>
            <a:r>
              <a:rPr lang="en-US" altLang="zh-TW" sz="2200" dirty="0">
                <a:latin typeface="Microsoft JhengHei" charset="-120"/>
                <a:ea typeface="Microsoft JhengHei" charset="-120"/>
                <a:cs typeface="Microsoft JhengHei" charset="-120"/>
              </a:rPr>
              <a:t>B4</a:t>
            </a:r>
            <a:r>
              <a:rPr lang="zh-TW" altLang="zh-TW" sz="2200" dirty="0" smtClean="0">
                <a:latin typeface="Microsoft JhengHei" charset="-120"/>
                <a:ea typeface="Microsoft JhengHei" charset="-120"/>
                <a:cs typeface="Microsoft JhengHei" charset="-120"/>
              </a:rPr>
              <a:t>版</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所谓“防</a:t>
            </a:r>
            <a:r>
              <a:rPr lang="en-US" altLang="zh-TW" sz="2200" dirty="0" smtClean="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专题”</a:t>
            </a:r>
            <a:r>
              <a:rPr lang="en-US" altLang="zh-TW" sz="2200" dirty="0" smtClean="0">
                <a:latin typeface="Microsoft JhengHei" charset="-120"/>
                <a:ea typeface="Microsoft JhengHei" charset="-120"/>
                <a:cs typeface="Microsoft JhengHei" charset="-120"/>
              </a:rPr>
              <a:t> </a:t>
            </a:r>
            <a:r>
              <a:rPr lang="zh-TW" altLang="zh-TW" sz="2200" dirty="0" smtClean="0">
                <a:latin typeface="Microsoft JhengHei" charset="-120"/>
                <a:ea typeface="Microsoft JhengHei" charset="-120"/>
                <a:cs typeface="Microsoft JhengHei" charset="-120"/>
              </a:rPr>
              <a:t>，用一整版的篇幅诽谤法轮大法及创始人。</a:t>
            </a:r>
            <a:endParaRPr lang="en-US" altLang="zh-TW" sz="2200" dirty="0" smtClean="0">
              <a:latin typeface="Microsoft JhengHei" charset="-120"/>
              <a:ea typeface="Microsoft JhengHei" charset="-120"/>
              <a:cs typeface="Microsoft JhengHei" charset="-120"/>
            </a:endParaRPr>
          </a:p>
          <a:p>
            <a:endParaRPr lang="en-US" altLang="zh-TW" sz="2200" dirty="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并报导</a:t>
            </a:r>
            <a:r>
              <a:rPr lang="zh-TW" altLang="en-US" sz="2200" dirty="0" smtClean="0">
                <a:latin typeface="Microsoft JhengHei" charset="-120"/>
                <a:ea typeface="Microsoft JhengHei" charset="-120"/>
                <a:cs typeface="Microsoft JhengHei" charset="-120"/>
              </a:rPr>
              <a:t>了</a:t>
            </a:r>
            <a:r>
              <a:rPr lang="zh-TW" altLang="zh-TW" sz="2200" dirty="0" smtClean="0">
                <a:latin typeface="Microsoft JhengHei" charset="-120"/>
                <a:ea typeface="Microsoft JhengHei" charset="-120"/>
                <a:cs typeface="Microsoft JhengHei" charset="-120"/>
              </a:rPr>
              <a:t>在花都区小布村、新华街金菊小区等</a:t>
            </a:r>
            <a:r>
              <a:rPr lang="zh-TW" altLang="en-US" sz="2200" dirty="0" smtClean="0">
                <a:latin typeface="Microsoft JhengHei" charset="-120"/>
                <a:ea typeface="Microsoft JhengHei" charset="-120"/>
                <a:cs typeface="Microsoft JhengHei" charset="-120"/>
              </a:rPr>
              <a:t>地在进行下列污蔑事项</a:t>
            </a:r>
            <a:endParaRPr lang="en-US" altLang="zh-TW" sz="2200" dirty="0" smtClean="0">
              <a:latin typeface="Microsoft JhengHei" charset="-120"/>
              <a:ea typeface="Microsoft JhengHei" charset="-120"/>
              <a:cs typeface="Microsoft JhengHei" charset="-120"/>
            </a:endParaRPr>
          </a:p>
          <a:p>
            <a:pPr marL="457200" indent="-457200">
              <a:buAutoNum type="arabicPeriod"/>
            </a:pPr>
            <a:r>
              <a:rPr lang="zh-TW" altLang="zh-TW" sz="2200" dirty="0" smtClean="0">
                <a:latin typeface="Microsoft JhengHei" charset="-120"/>
                <a:ea typeface="Microsoft JhengHei" charset="-120"/>
                <a:cs typeface="Microsoft JhengHei" charset="-120"/>
              </a:rPr>
              <a:t>打造十个</a:t>
            </a:r>
            <a:r>
              <a:rPr lang="en-US" altLang="zh-TW" sz="2200" dirty="0" smtClean="0">
                <a:latin typeface="Microsoft JhengHei" charset="-120"/>
                <a:ea typeface="Microsoft JhengHei" charset="-120"/>
                <a:cs typeface="Microsoft JhengHei" charset="-120"/>
              </a:rPr>
              <a:t> “</a:t>
            </a:r>
            <a:r>
              <a:rPr lang="zh-TW" altLang="zh-TW" sz="2200" dirty="0" smtClean="0">
                <a:latin typeface="Microsoft JhengHei" charset="-120"/>
                <a:ea typeface="Microsoft JhengHei" charset="-120"/>
                <a:cs typeface="Microsoft JhengHei" charset="-120"/>
              </a:rPr>
              <a:t>无</a:t>
            </a:r>
            <a:r>
              <a:rPr lang="en-US" altLang="zh-TW" sz="2200" dirty="0" smtClean="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教示范小区（村）”</a:t>
            </a:r>
            <a:endParaRPr lang="en-US" altLang="zh-TW" sz="2200" dirty="0" smtClean="0">
              <a:latin typeface="Microsoft JhengHei" charset="-120"/>
              <a:ea typeface="Microsoft JhengHei" charset="-120"/>
              <a:cs typeface="Microsoft JhengHei" charset="-120"/>
            </a:endParaRPr>
          </a:p>
          <a:p>
            <a:pPr marL="457200" indent="-457200">
              <a:buAutoNum type="arabicPeriod"/>
            </a:pPr>
            <a:r>
              <a:rPr lang="zh-TW" altLang="en-US" sz="2200" dirty="0" smtClean="0">
                <a:latin typeface="Microsoft JhengHei" charset="-120"/>
                <a:ea typeface="Microsoft JhengHei" charset="-120"/>
                <a:cs typeface="Microsoft JhengHei" charset="-120"/>
              </a:rPr>
              <a:t>定</a:t>
            </a:r>
            <a:r>
              <a:rPr lang="en-US" altLang="zh-TW" sz="2200" dirty="0" smtClean="0">
                <a:latin typeface="Microsoft JhengHei" charset="-120"/>
                <a:ea typeface="Microsoft JhengHei" charset="-120"/>
                <a:cs typeface="Microsoft JhengHei" charset="-120"/>
              </a:rPr>
              <a:t>2017</a:t>
            </a:r>
            <a:r>
              <a:rPr lang="zh-TW" altLang="en-US" sz="2200" dirty="0" smtClean="0">
                <a:latin typeface="Microsoft JhengHei" charset="-120"/>
                <a:ea typeface="Microsoft JhengHei" charset="-120"/>
                <a:cs typeface="Microsoft JhengHei" charset="-120"/>
              </a:rPr>
              <a:t>年</a:t>
            </a:r>
            <a:r>
              <a:rPr lang="zh-TW" altLang="zh-TW" sz="2200" dirty="0" smtClean="0">
                <a:latin typeface="Microsoft JhengHei" charset="-120"/>
                <a:ea typeface="Microsoft JhengHei" charset="-120"/>
                <a:cs typeface="Microsoft JhengHei" charset="-120"/>
              </a:rPr>
              <a:t>九月为“反</a:t>
            </a:r>
            <a:r>
              <a:rPr lang="en-US" altLang="zh-TW" sz="2200" dirty="0" smtClean="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教宣传月</a:t>
            </a:r>
            <a:r>
              <a:rPr lang="en-US" altLang="zh-TW" sz="2200" dirty="0" smtClean="0">
                <a:latin typeface="Microsoft JhengHei" charset="-120"/>
                <a:ea typeface="Microsoft JhengHei" charset="-120"/>
                <a:cs typeface="Microsoft JhengHei" charset="-120"/>
              </a:rPr>
              <a:t>”</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由该区</a:t>
            </a:r>
            <a:r>
              <a:rPr lang="zh-TW" altLang="en-US" sz="2200" dirty="0" smtClean="0">
                <a:latin typeface="Microsoft JhengHei" charset="-120"/>
                <a:ea typeface="Microsoft JhengHei" charset="-120"/>
                <a:cs typeface="Microsoft JhengHei" charset="-120"/>
              </a:rPr>
              <a:t>资</a:t>
            </a:r>
            <a:r>
              <a:rPr lang="zh-TW" altLang="zh-TW" sz="2200" dirty="0" smtClean="0">
                <a:latin typeface="Microsoft JhengHei" charset="-120"/>
                <a:ea typeface="Microsoft JhengHei" charset="-120"/>
                <a:cs typeface="Microsoft JhengHei" charset="-120"/>
              </a:rPr>
              <a:t>深反</a:t>
            </a:r>
            <a:r>
              <a:rPr lang="en-US" altLang="zh-TW" sz="2200" dirty="0" smtClean="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教战线资深宣传员，</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对全区辖内部队官兵、中小学校长、幼儿园园长、</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花都区宣传系统的</a:t>
            </a:r>
            <a:r>
              <a:rPr lang="en-US" altLang="zh-TW" sz="2200" dirty="0" smtClean="0">
                <a:latin typeface="Microsoft JhengHei" charset="-120"/>
                <a:ea typeface="Microsoft JhengHei" charset="-120"/>
                <a:cs typeface="Microsoft JhengHei" charset="-120"/>
              </a:rPr>
              <a:t>80</a:t>
            </a:r>
            <a:r>
              <a:rPr lang="zh-TW" altLang="zh-TW" sz="2200" dirty="0" smtClean="0">
                <a:latin typeface="Microsoft JhengHei" charset="-120"/>
                <a:ea typeface="Microsoft JhengHei" charset="-120"/>
                <a:cs typeface="Microsoft JhengHei" charset="-120"/>
              </a:rPr>
              <a:t>多名领导干部进行邪恶宣传讲课教育</a:t>
            </a:r>
            <a:endParaRPr lang="en-US" altLang="zh-TW" sz="2200" dirty="0">
              <a:latin typeface="Microsoft JhengHei" charset="-120"/>
              <a:ea typeface="Microsoft JhengHei" charset="-120"/>
              <a:cs typeface="Microsoft JhengHei" charset="-120"/>
            </a:endParaRPr>
          </a:p>
          <a:p>
            <a:r>
              <a:rPr lang="en-US" altLang="zh-TW" sz="2200" dirty="0" smtClean="0">
                <a:latin typeface="Microsoft JhengHei" charset="-120"/>
                <a:ea typeface="Microsoft JhengHei" charset="-120"/>
                <a:cs typeface="Microsoft JhengHei" charset="-120"/>
              </a:rPr>
              <a:t>3. </a:t>
            </a:r>
            <a:r>
              <a:rPr lang="zh-TW" altLang="zh-TW" sz="2200" dirty="0" smtClean="0">
                <a:latin typeface="Microsoft JhengHei" charset="-120"/>
                <a:ea typeface="Microsoft JhengHei" charset="-120"/>
                <a:cs typeface="Microsoft JhengHei" charset="-120"/>
              </a:rPr>
              <a:t>教唆民众怎样恶告讲真相的大法弟子等，非常恶劣。</a:t>
            </a:r>
            <a:endParaRPr lang="en-US" altLang="zh-TW" sz="2400" dirty="0" smtClean="0">
              <a:latin typeface="Microsoft JhengHei" charset="-120"/>
              <a:ea typeface="Microsoft JhengHei" charset="-120"/>
              <a:cs typeface="Microsoft JhengHei" charset="-120"/>
            </a:endParaRPr>
          </a:p>
          <a:p>
            <a:endParaRPr lang="en-US" altLang="zh-TW" sz="2000" b="1" dirty="0" smtClean="0">
              <a:solidFill>
                <a:prstClr val="black"/>
              </a:solidFill>
              <a:latin typeface="Microsoft JhengHei" charset="-120"/>
              <a:ea typeface="Microsoft JhengHei" charset="-120"/>
              <a:cs typeface="Microsoft JhengHei" charset="-120"/>
            </a:endParaRPr>
          </a:p>
          <a:p>
            <a:r>
              <a:rPr lang="zh-TW" altLang="en-US" sz="2200" b="1" dirty="0" smtClean="0">
                <a:solidFill>
                  <a:prstClr val="black"/>
                </a:solidFill>
                <a:latin typeface="Microsoft JhengHei" charset="-120"/>
                <a:ea typeface="Microsoft JhengHei" charset="-120"/>
                <a:cs typeface="Microsoft JhengHei" charset="-120"/>
              </a:rPr>
              <a:t>单位：</a:t>
            </a:r>
            <a:r>
              <a:rPr lang="zh-TW" altLang="zh-TW" sz="2200" dirty="0" smtClean="0">
                <a:latin typeface="Microsoft JhengHei" charset="-120"/>
                <a:ea typeface="Microsoft JhengHei" charset="-120"/>
                <a:cs typeface="Microsoft JhengHei" charset="-120"/>
              </a:rPr>
              <a:t>花都新闻</a:t>
            </a:r>
            <a:r>
              <a:rPr lang="zh-TW" altLang="en-US" sz="2200" dirty="0" smtClean="0">
                <a:latin typeface="Microsoft JhengHei" charset="-120"/>
                <a:ea typeface="Microsoft JhengHei" charset="-120"/>
                <a:cs typeface="Microsoft JhengHei" charset="-120"/>
              </a:rPr>
              <a:t>、</a:t>
            </a:r>
            <a:r>
              <a:rPr lang="zh-TW" altLang="zh-TW" sz="2200" dirty="0" smtClean="0">
                <a:latin typeface="Microsoft JhengHei" charset="-120"/>
                <a:ea typeface="Microsoft JhengHei" charset="-120"/>
                <a:cs typeface="Microsoft JhengHei" charset="-120"/>
              </a:rPr>
              <a:t>花都区政法委</a:t>
            </a:r>
            <a:endParaRPr lang="en-US" altLang="zh-TW" sz="2200" dirty="0" smtClean="0">
              <a:latin typeface="Microsoft JhengHei" charset="-120"/>
              <a:ea typeface="Microsoft JhengHei" charset="-120"/>
              <a:cs typeface="Microsoft JhengHei"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smtClean="0">
                  <a:latin typeface="微軟正黑體" panose="020B0604030504040204" pitchFamily="34" charset="-120"/>
                  <a:ea typeface="微軟正黑體" panose="020B0604030504040204" pitchFamily="34" charset="-120"/>
                </a:rPr>
                <a:t>10-2. </a:t>
              </a:r>
              <a:r>
                <a:rPr lang="zh-TW" altLang="en-US" sz="3200" b="1" dirty="0" smtClean="0">
                  <a:latin typeface="微軟正黑體" panose="020B0604030504040204" pitchFamily="34" charset="-120"/>
                  <a:ea typeface="微軟正黑體" panose="020B0604030504040204" pitchFamily="34" charset="-120"/>
                </a:rPr>
                <a:t>广州</a:t>
              </a:r>
              <a:r>
                <a:rPr lang="zh-TW" altLang="en-US" sz="3200" b="1" dirty="0" smtClean="0">
                  <a:solidFill>
                    <a:schemeClr val="bg1"/>
                  </a:solidFill>
                  <a:latin typeface="微軟正黑體" panose="020B0604030504040204" pitchFamily="34" charset="-120"/>
                  <a:ea typeface="微軟正黑體" panose="020B0604030504040204" pitchFamily="34" charset="-120"/>
                </a:rPr>
                <a:t>市</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花都区</a:t>
              </a:r>
              <a:endParaRPr lang="en-US" altLang="zh-TW" sz="32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3</a:t>
              </a:r>
              <a:endParaRPr lang="en-US" altLang="zh-TW" sz="4000" b="1" dirty="0" smtClean="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7624476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29986" y="980728"/>
            <a:ext cx="8786543" cy="5119530"/>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dirty="0"/>
          </a:p>
        </p:txBody>
      </p:sp>
      <p:sp>
        <p:nvSpPr>
          <p:cNvPr id="11" name="矩形 10"/>
          <p:cNvSpPr/>
          <p:nvPr/>
        </p:nvSpPr>
        <p:spPr>
          <a:xfrm>
            <a:off x="129986" y="980728"/>
            <a:ext cx="9014014" cy="5816977"/>
          </a:xfrm>
          <a:prstGeom prst="rect">
            <a:avLst/>
          </a:prstGeom>
        </p:spPr>
        <p:txBody>
          <a:bodyPr wrap="square">
            <a:spAutoFit/>
          </a:bodyPr>
          <a:lstStyle/>
          <a:p>
            <a:r>
              <a:rPr lang="zh-TW" altLang="en-US" sz="2200" b="1" dirty="0" smtClean="0">
                <a:latin typeface="Microsoft JhengHei" charset="-120"/>
                <a:ea typeface="Microsoft JhengHei" charset="-120"/>
                <a:cs typeface="Microsoft JhengHei" charset="-120"/>
              </a:rPr>
              <a:t>性质：</a:t>
            </a:r>
            <a:r>
              <a:rPr lang="zh-TW" altLang="en-US" sz="2200" dirty="0" smtClean="0">
                <a:solidFill>
                  <a:srgbClr val="C00000"/>
                </a:solidFill>
                <a:latin typeface="Microsoft JhengHei" charset="-120"/>
                <a:ea typeface="Microsoft JhengHei" charset="-120"/>
                <a:cs typeface="Microsoft JhengHei" charset="-120"/>
              </a:rPr>
              <a:t>非法关押</a:t>
            </a:r>
            <a:endParaRPr lang="en-US" altLang="zh-TW" sz="2200" dirty="0" smtClean="0">
              <a:solidFill>
                <a:srgbClr val="C00000"/>
              </a:solidFill>
              <a:latin typeface="Microsoft JhengHei" charset="-120"/>
              <a:ea typeface="Microsoft JhengHei" charset="-120"/>
              <a:cs typeface="Microsoft JhengHei" charset="-120"/>
            </a:endParaRPr>
          </a:p>
          <a:p>
            <a:endParaRPr lang="en-US" altLang="zh-TW" sz="2200" dirty="0">
              <a:solidFill>
                <a:prstClr val="black"/>
              </a:solidFill>
              <a:latin typeface="Microsoft JhengHei" charset="-120"/>
              <a:ea typeface="Microsoft JhengHei" charset="-120"/>
              <a:cs typeface="Microsoft JhengHei" charset="-120"/>
            </a:endParaRPr>
          </a:p>
          <a:p>
            <a:pPr>
              <a:spcAft>
                <a:spcPts val="0"/>
              </a:spcAft>
            </a:pPr>
            <a:r>
              <a:rPr lang="zh-TW" altLang="en-US" sz="2200" b="1" dirty="0" smtClean="0">
                <a:solidFill>
                  <a:prstClr val="black"/>
                </a:solidFill>
                <a:latin typeface="Microsoft JhengHei" charset="-120"/>
                <a:ea typeface="Microsoft JhengHei" charset="-120"/>
                <a:cs typeface="Microsoft JhengHei" charset="-120"/>
              </a:rPr>
              <a:t>情况：</a:t>
            </a:r>
            <a:endParaRPr lang="en-US" altLang="zh-TW" sz="2200" b="1" dirty="0" smtClean="0">
              <a:solidFill>
                <a:prstClr val="black"/>
              </a:solidFill>
              <a:latin typeface="Microsoft JhengHei" charset="-120"/>
              <a:ea typeface="Microsoft JhengHei" charset="-120"/>
              <a:cs typeface="Microsoft JhengHei" charset="-120"/>
            </a:endParaRPr>
          </a:p>
          <a:p>
            <a:pPr>
              <a:spcAft>
                <a:spcPts val="0"/>
              </a:spcAft>
            </a:pPr>
            <a:r>
              <a:rPr lang="en-US" altLang="zh-TW" sz="2200" kern="100" dirty="0" smtClean="0">
                <a:latin typeface="Microsoft JhengHei" charset="-120"/>
                <a:ea typeface="Microsoft JhengHei" charset="-120"/>
                <a:cs typeface="Microsoft JhengHei" charset="-120"/>
              </a:rPr>
              <a:t>2017</a:t>
            </a:r>
            <a:r>
              <a:rPr lang="zh-TW" altLang="zh-TW" sz="2200" kern="100" dirty="0" smtClean="0">
                <a:latin typeface="Microsoft JhengHei" charset="-120"/>
                <a:ea typeface="Microsoft JhengHei" charset="-120"/>
                <a:cs typeface="Microsoft JhengHei" charset="-120"/>
              </a:rPr>
              <a:t>年</a:t>
            </a:r>
            <a:r>
              <a:rPr lang="en-US" altLang="zh-TW" sz="2200" kern="100" dirty="0" smtClean="0">
                <a:latin typeface="Microsoft JhengHei" charset="-120"/>
                <a:ea typeface="Microsoft JhengHei" charset="-120"/>
                <a:cs typeface="Microsoft JhengHei" charset="-120"/>
              </a:rPr>
              <a:t>8</a:t>
            </a:r>
            <a:r>
              <a:rPr lang="zh-TW" altLang="zh-TW" sz="2200" kern="100" dirty="0" smtClean="0">
                <a:latin typeface="Microsoft JhengHei" charset="-120"/>
                <a:ea typeface="Microsoft JhengHei" charset="-120"/>
                <a:cs typeface="Microsoft JhengHei" charset="-120"/>
              </a:rPr>
              <a:t>月</a:t>
            </a:r>
            <a:r>
              <a:rPr lang="en-US" altLang="zh-TW" sz="2200" kern="100" dirty="0" smtClean="0">
                <a:latin typeface="Microsoft JhengHei" charset="-120"/>
                <a:ea typeface="Microsoft JhengHei" charset="-120"/>
                <a:cs typeface="Microsoft JhengHei" charset="-120"/>
              </a:rPr>
              <a:t>15</a:t>
            </a:r>
            <a:r>
              <a:rPr lang="zh-TW" altLang="zh-TW" sz="2200" kern="100" dirty="0" smtClean="0">
                <a:latin typeface="Microsoft JhengHei" charset="-120"/>
                <a:ea typeface="Microsoft JhengHei" charset="-120"/>
                <a:cs typeface="Microsoft JhengHei" charset="-120"/>
              </a:rPr>
              <a:t>日</a:t>
            </a:r>
            <a:r>
              <a:rPr lang="zh-TW" altLang="zh-TW" sz="2200" kern="100" dirty="0">
                <a:latin typeface="Microsoft JhengHei" charset="-120"/>
                <a:ea typeface="Microsoft JhengHei" charset="-120"/>
                <a:cs typeface="Microsoft JhengHei" charset="-120"/>
              </a:rPr>
              <a:t>上午</a:t>
            </a:r>
            <a:r>
              <a:rPr lang="zh-TW" altLang="zh-TW" sz="2200" kern="100" dirty="0" smtClean="0">
                <a:latin typeface="Microsoft JhengHei" charset="-120"/>
                <a:ea typeface="Microsoft JhengHei" charset="-120"/>
                <a:cs typeface="Microsoft JhengHei" charset="-120"/>
              </a:rPr>
              <a:t>，广州</a:t>
            </a:r>
            <a:r>
              <a:rPr lang="zh-TW" altLang="en-US" sz="2200" kern="100" dirty="0" smtClean="0">
                <a:latin typeface="Microsoft JhengHei" charset="-120"/>
                <a:ea typeface="Microsoft JhengHei" charset="-120"/>
                <a:cs typeface="Microsoft JhengHei" charset="-120"/>
              </a:rPr>
              <a:t>市</a:t>
            </a:r>
            <a:r>
              <a:rPr lang="zh-TW" altLang="zh-TW" sz="2200" kern="100" dirty="0" smtClean="0">
                <a:latin typeface="Microsoft JhengHei" charset="-120"/>
                <a:ea typeface="Microsoft JhengHei" charset="-120"/>
                <a:cs typeface="Microsoft JhengHei" charset="-120"/>
              </a:rPr>
              <a:t>黄埔供电局职工、法轮功学员</a:t>
            </a:r>
            <a:r>
              <a:rPr lang="zh-TW" altLang="zh-TW" sz="2200" kern="100" dirty="0" smtClean="0">
                <a:solidFill>
                  <a:srgbClr val="0070C0"/>
                </a:solidFill>
                <a:latin typeface="Microsoft JhengHei" charset="-120"/>
                <a:ea typeface="Microsoft JhengHei" charset="-120"/>
                <a:cs typeface="Microsoft JhengHei" charset="-120"/>
              </a:rPr>
              <a:t>李庆华</a:t>
            </a:r>
            <a:endParaRPr lang="en-US" altLang="zh-TW" sz="2200" kern="100" dirty="0" smtClean="0">
              <a:solidFill>
                <a:srgbClr val="0070C0"/>
              </a:solidFill>
              <a:latin typeface="Microsoft JhengHei" charset="-120"/>
              <a:ea typeface="Microsoft JhengHei" charset="-120"/>
              <a:cs typeface="Microsoft JhengHei" charset="-120"/>
            </a:endParaRPr>
          </a:p>
          <a:p>
            <a:pPr>
              <a:spcAft>
                <a:spcPts val="0"/>
              </a:spcAft>
            </a:pPr>
            <a:r>
              <a:rPr lang="zh-TW" altLang="zh-TW" sz="2200" kern="100" dirty="0" smtClean="0">
                <a:latin typeface="Microsoft JhengHei" charset="-120"/>
                <a:ea typeface="Microsoft JhengHei" charset="-120"/>
                <a:cs typeface="Microsoft JhengHei" charset="-120"/>
              </a:rPr>
              <a:t>在单位上班时被</a:t>
            </a:r>
            <a:r>
              <a:rPr lang="zh-TW" altLang="zh-TW" sz="2200" kern="100" dirty="0" smtClean="0">
                <a:solidFill>
                  <a:schemeClr val="accent6">
                    <a:lumMod val="50000"/>
                  </a:schemeClr>
                </a:solidFill>
                <a:latin typeface="Microsoft JhengHei" charset="-120"/>
                <a:ea typeface="Microsoft JhengHei" charset="-120"/>
                <a:cs typeface="Microsoft JhengHei" charset="-120"/>
              </a:rPr>
              <a:t>越秀区东山派出所</a:t>
            </a:r>
            <a:r>
              <a:rPr lang="zh-TW" altLang="zh-TW" sz="2200" kern="100" dirty="0" smtClean="0">
                <a:latin typeface="Microsoft JhengHei" charset="-120"/>
                <a:ea typeface="Microsoft JhengHei" charset="-120"/>
                <a:cs typeface="Microsoft JhengHei" charset="-120"/>
              </a:rPr>
              <a:t>十几个人强行带走，</a:t>
            </a:r>
            <a:endParaRPr lang="en-US" altLang="zh-TW" sz="2200" kern="100" dirty="0" smtClean="0">
              <a:latin typeface="Microsoft JhengHei" charset="-120"/>
              <a:ea typeface="Microsoft JhengHei" charset="-120"/>
              <a:cs typeface="Microsoft JhengHei" charset="-120"/>
            </a:endParaRPr>
          </a:p>
          <a:p>
            <a:pPr>
              <a:spcAft>
                <a:spcPts val="0"/>
              </a:spcAft>
            </a:pPr>
            <a:r>
              <a:rPr lang="zh-TW" altLang="zh-TW" sz="2200" kern="100" dirty="0" smtClean="0">
                <a:latin typeface="Microsoft JhengHei" charset="-120"/>
                <a:ea typeface="Microsoft JhengHei" charset="-120"/>
                <a:cs typeface="Microsoft JhengHei" charset="-120"/>
              </a:rPr>
              <a:t>现在被非法关押在越秀区看守所。</a:t>
            </a:r>
            <a:r>
              <a:rPr lang="zh-TW" altLang="zh-TW" sz="2200" dirty="0" smtClean="0">
                <a:latin typeface="Microsoft JhengHei" charset="-120"/>
                <a:ea typeface="Microsoft JhengHei" charset="-120"/>
                <a:cs typeface="Microsoft JhengHei" charset="-120"/>
              </a:rPr>
              <a:t> </a:t>
            </a:r>
            <a:endParaRPr lang="en-US" altLang="zh-TW" sz="2200" dirty="0" smtClean="0">
              <a:latin typeface="Microsoft JhengHei" charset="-120"/>
              <a:ea typeface="Microsoft JhengHei" charset="-120"/>
              <a:cs typeface="Microsoft JhengHei" charset="-120"/>
            </a:endParaRPr>
          </a:p>
          <a:p>
            <a:pPr>
              <a:spcAft>
                <a:spcPts val="0"/>
              </a:spcAft>
            </a:pPr>
            <a:endParaRPr lang="en-US" altLang="zh-TW" sz="2200" dirty="0">
              <a:latin typeface="Microsoft JhengHei" charset="-120"/>
              <a:ea typeface="Microsoft JhengHei" charset="-120"/>
              <a:cs typeface="Microsoft JhengHei" charset="-120"/>
            </a:endParaRPr>
          </a:p>
          <a:p>
            <a:r>
              <a:rPr lang="zh-TW" altLang="zh-TW" sz="2200" dirty="0" smtClean="0">
                <a:solidFill>
                  <a:srgbClr val="0070C0"/>
                </a:solidFill>
                <a:latin typeface="Microsoft JhengHei" charset="-120"/>
                <a:ea typeface="Microsoft JhengHei" charset="-120"/>
                <a:cs typeface="Microsoft JhengHei" charset="-120"/>
              </a:rPr>
              <a:t>李庆华</a:t>
            </a:r>
            <a:r>
              <a:rPr lang="zh-TW" altLang="zh-TW" sz="2200" dirty="0" smtClean="0">
                <a:latin typeface="Microsoft JhengHei" charset="-120"/>
                <a:ea typeface="Microsoft JhengHei" charset="-120"/>
                <a:cs typeface="Microsoft JhengHei" charset="-120"/>
              </a:rPr>
              <a:t>女士</a:t>
            </a:r>
            <a:r>
              <a:rPr lang="zh-TW" altLang="zh-TW" sz="2200" dirty="0">
                <a:latin typeface="Microsoft JhengHei" charset="-120"/>
                <a:ea typeface="Microsoft JhengHei" charset="-120"/>
                <a:cs typeface="Microsoft JhengHei" charset="-120"/>
              </a:rPr>
              <a:t>，</a:t>
            </a:r>
            <a:r>
              <a:rPr lang="en-US" altLang="zh-TW" sz="2200" dirty="0" smtClean="0">
                <a:latin typeface="Microsoft JhengHei" charset="-120"/>
                <a:ea typeface="Microsoft JhengHei" charset="-120"/>
                <a:cs typeface="Microsoft JhengHei" charset="-120"/>
              </a:rPr>
              <a:t>48</a:t>
            </a:r>
            <a:r>
              <a:rPr lang="zh-TW" altLang="zh-TW" sz="2200" dirty="0" smtClean="0">
                <a:latin typeface="Microsoft JhengHei" charset="-120"/>
                <a:ea typeface="Microsoft JhengHei" charset="-120"/>
                <a:cs typeface="Microsoft JhengHei" charset="-120"/>
              </a:rPr>
              <a:t>岁，大学毕业，在广州市黄埔区供电局任会计师。</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原来身体多病，有抑郁症、心脏病等，</a:t>
            </a:r>
            <a:endParaRPr lang="en-US" altLang="zh-TW" sz="2200" dirty="0" smtClean="0">
              <a:latin typeface="Microsoft JhengHei" charset="-120"/>
              <a:ea typeface="Microsoft JhengHei" charset="-120"/>
              <a:cs typeface="Microsoft JhengHei" charset="-120"/>
            </a:endParaRPr>
          </a:p>
          <a:p>
            <a:r>
              <a:rPr lang="en-US" altLang="zh-TW" sz="2200" dirty="0" smtClean="0">
                <a:latin typeface="Microsoft JhengHei" charset="-120"/>
                <a:ea typeface="Microsoft JhengHei" charset="-120"/>
                <a:cs typeface="Microsoft JhengHei" charset="-120"/>
              </a:rPr>
              <a:t>1999</a:t>
            </a:r>
            <a:r>
              <a:rPr lang="zh-TW" altLang="zh-TW" sz="2200" dirty="0" smtClean="0">
                <a:latin typeface="Microsoft JhengHei" charset="-120"/>
                <a:ea typeface="Microsoft JhengHei" charset="-120"/>
                <a:cs typeface="Microsoft JhengHei" charset="-120"/>
              </a:rPr>
              <a:t>年</a:t>
            </a:r>
            <a:r>
              <a:rPr lang="en-US" altLang="zh-TW" sz="2200" dirty="0" smtClean="0">
                <a:latin typeface="Microsoft JhengHei" charset="-120"/>
                <a:ea typeface="Microsoft JhengHei" charset="-120"/>
                <a:cs typeface="Microsoft JhengHei" charset="-120"/>
              </a:rPr>
              <a:t>3</a:t>
            </a:r>
            <a:r>
              <a:rPr lang="zh-TW" altLang="zh-TW" sz="2200" dirty="0" smtClean="0">
                <a:latin typeface="Microsoft JhengHei" charset="-120"/>
                <a:ea typeface="Microsoft JhengHei" charset="-120"/>
                <a:cs typeface="Microsoft JhengHei" charset="-120"/>
              </a:rPr>
              <a:t>月开始修炼法轮大法不久，身体所有不适都消失了。</a:t>
            </a:r>
            <a:endParaRPr lang="en-US" altLang="zh-TW" sz="2200" dirty="0" smtClean="0">
              <a:latin typeface="Microsoft JhengHei" charset="-120"/>
              <a:ea typeface="Microsoft JhengHei" charset="-120"/>
              <a:cs typeface="Microsoft JhengHei" charset="-120"/>
            </a:endParaRPr>
          </a:p>
          <a:p>
            <a:r>
              <a:rPr lang="en-US" altLang="zh-TW" sz="2200" dirty="0" smtClean="0">
                <a:latin typeface="Microsoft JhengHei" charset="-120"/>
                <a:ea typeface="Microsoft JhengHei" charset="-120"/>
                <a:cs typeface="Microsoft JhengHei" charset="-120"/>
              </a:rPr>
              <a:t>1999</a:t>
            </a:r>
            <a:r>
              <a:rPr lang="zh-TW" altLang="zh-TW" sz="2200" dirty="0" smtClean="0">
                <a:latin typeface="Microsoft JhengHei" charset="-120"/>
                <a:ea typeface="Microsoft JhengHei" charset="-120"/>
                <a:cs typeface="Microsoft JhengHei" charset="-120"/>
              </a:rPr>
              <a:t>年</a:t>
            </a:r>
            <a:r>
              <a:rPr lang="en-US" altLang="zh-TW" sz="2200" dirty="0" smtClean="0">
                <a:latin typeface="Microsoft JhengHei" charset="-120"/>
                <a:ea typeface="Microsoft JhengHei" charset="-120"/>
                <a:cs typeface="Microsoft JhengHei" charset="-120"/>
              </a:rPr>
              <a:t>7</a:t>
            </a:r>
            <a:r>
              <a:rPr lang="zh-TW" altLang="zh-TW" sz="2200" dirty="0" smtClean="0">
                <a:latin typeface="Microsoft JhengHei" charset="-120"/>
                <a:ea typeface="Microsoft JhengHei" charset="-120"/>
                <a:cs typeface="Microsoft JhengHei" charset="-120"/>
              </a:rPr>
              <a:t>月</a:t>
            </a:r>
            <a:r>
              <a:rPr lang="zh-TW" altLang="en-US" sz="2200" dirty="0">
                <a:latin typeface="Microsoft JhengHei" charset="-120"/>
                <a:ea typeface="Microsoft JhengHei" charset="-120"/>
                <a:cs typeface="Microsoft JhengHei" charset="-120"/>
              </a:rPr>
              <a:t>中共</a:t>
            </a:r>
            <a:r>
              <a:rPr lang="zh-TW" altLang="zh-TW" sz="2200" dirty="0" smtClean="0">
                <a:latin typeface="Microsoft JhengHei" charset="-120"/>
                <a:ea typeface="Microsoft JhengHei" charset="-120"/>
                <a:cs typeface="Microsoft JhengHei" charset="-120"/>
              </a:rPr>
              <a:t>迫害法轮功以来，李庆华女士多次被关押迫害。</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现在</a:t>
            </a:r>
            <a:r>
              <a:rPr lang="zh-TW" altLang="zh-TW" sz="2200" dirty="0" smtClean="0">
                <a:solidFill>
                  <a:srgbClr val="0070C0"/>
                </a:solidFill>
                <a:latin typeface="Microsoft JhengHei" charset="-120"/>
                <a:ea typeface="Microsoft JhengHei" charset="-120"/>
                <a:cs typeface="Microsoft JhengHei" charset="-120"/>
              </a:rPr>
              <a:t>李庆华</a:t>
            </a:r>
            <a:r>
              <a:rPr lang="zh-TW" altLang="zh-TW" sz="2200" dirty="0" smtClean="0">
                <a:latin typeface="Microsoft JhengHei" charset="-120"/>
                <a:ea typeface="Microsoft JhengHei" charset="-120"/>
                <a:cs typeface="Microsoft JhengHei" charset="-120"/>
              </a:rPr>
              <a:t>女士被非法关押在越秀区看守所，</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拘留证上写的是所谓“利用</a:t>
            </a:r>
            <a:r>
              <a:rPr lang="en-US" altLang="zh-TW" sz="2200" dirty="0" smtClean="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教组织破坏法律实施”。</a:t>
            </a:r>
            <a:endParaRPr lang="en-US" altLang="zh-TW" sz="2200" dirty="0" smtClean="0">
              <a:latin typeface="Microsoft JhengHei" charset="-120"/>
              <a:ea typeface="Microsoft JhengHei" charset="-120"/>
              <a:cs typeface="Microsoft JhengHei" charset="-120"/>
            </a:endParaRPr>
          </a:p>
          <a:p>
            <a:endParaRPr lang="en-US" altLang="zh-TW" sz="2200" dirty="0" smtClean="0">
              <a:latin typeface="Microsoft JhengHei" charset="-120"/>
              <a:ea typeface="Microsoft JhengHei" charset="-120"/>
              <a:cs typeface="Microsoft JhengHei" charset="-120"/>
            </a:endParaRPr>
          </a:p>
          <a:p>
            <a:r>
              <a:rPr lang="zh-TW" altLang="en-US" sz="2200" b="1" dirty="0" smtClean="0">
                <a:latin typeface="Microsoft JhengHei" charset="-120"/>
                <a:ea typeface="Microsoft JhengHei" charset="-120"/>
                <a:cs typeface="Microsoft JhengHei" charset="-120"/>
              </a:rPr>
              <a:t>详细情形请见：</a:t>
            </a:r>
            <a:endParaRPr lang="en-US" altLang="zh-TW" sz="2200" b="1" dirty="0" smtClean="0">
              <a:latin typeface="Microsoft JhengHei" charset="-120"/>
              <a:ea typeface="Microsoft JhengHei" charset="-120"/>
              <a:cs typeface="Microsoft JhengHei" charset="-120"/>
            </a:endParaRPr>
          </a:p>
          <a:p>
            <a:r>
              <a:rPr lang="en-US" altLang="zh-TW" sz="2200" dirty="0" smtClean="0">
                <a:solidFill>
                  <a:srgbClr val="0070C0"/>
                </a:solidFill>
                <a:latin typeface="微軟正黑體" panose="020B0604030504040204" pitchFamily="34" charset="-120"/>
                <a:ea typeface="微軟正黑體" panose="020B0604030504040204" pitchFamily="34" charset="-120"/>
              </a:rPr>
              <a:t>【</a:t>
            </a:r>
            <a:r>
              <a:rPr lang="zh-TW" altLang="en-US" sz="2200" dirty="0" smtClean="0">
                <a:solidFill>
                  <a:srgbClr val="0070C0"/>
                </a:solidFill>
                <a:latin typeface="微軟正黑體" panose="020B0604030504040204" pitchFamily="34" charset="-120"/>
                <a:ea typeface="微軟正黑體" panose="020B0604030504040204" pitchFamily="34" charset="-120"/>
              </a:rPr>
              <a:t>明慧网二零一七年九月五日</a:t>
            </a:r>
            <a:r>
              <a:rPr lang="en-US" altLang="zh-TW" sz="2200" dirty="0" smtClean="0">
                <a:solidFill>
                  <a:srgbClr val="0070C0"/>
                </a:solidFill>
                <a:latin typeface="微軟正黑體" panose="020B0604030504040204" pitchFamily="34" charset="-120"/>
                <a:ea typeface="微軟正黑體" panose="020B0604030504040204" pitchFamily="34" charset="-120"/>
              </a:rPr>
              <a:t>】</a:t>
            </a:r>
            <a:r>
              <a:rPr lang="zh-TW" altLang="en-US" sz="2200" b="1" dirty="0" smtClean="0">
                <a:solidFill>
                  <a:srgbClr val="0070C0"/>
                </a:solidFill>
                <a:latin typeface="微軟正黑體" panose="020B0604030504040204" pitchFamily="34" charset="-120"/>
                <a:ea typeface="微軟正黑體" panose="020B0604030504040204" pitchFamily="34" charset="-120"/>
              </a:rPr>
              <a:t>广州李庆华女士被非法关押</a:t>
            </a:r>
          </a:p>
          <a:p>
            <a:endParaRPr lang="en-US" altLang="zh-TW" sz="2200" dirty="0" smtClean="0">
              <a:latin typeface="Microsoft JhengHei" charset="-120"/>
              <a:ea typeface="Microsoft JhengHei" charset="-120"/>
              <a:cs typeface="Microsoft JhengHei"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smtClean="0">
                  <a:latin typeface="微軟正黑體" panose="020B0604030504040204" pitchFamily="34" charset="-120"/>
                  <a:ea typeface="微軟正黑體" panose="020B0604030504040204" pitchFamily="34" charset="-120"/>
                </a:rPr>
                <a:t>10-3. </a:t>
              </a:r>
              <a:r>
                <a:rPr lang="zh-TW" altLang="en-US" sz="3200" b="1" dirty="0" smtClean="0">
                  <a:solidFill>
                    <a:schemeClr val="bg1"/>
                  </a:solidFill>
                  <a:latin typeface="微軟正黑體" panose="020B0604030504040204" pitchFamily="34" charset="-120"/>
                  <a:ea typeface="微軟正黑體" panose="020B0604030504040204" pitchFamily="34" charset="-120"/>
                </a:rPr>
                <a:t>广州市</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黄埔区</a:t>
              </a:r>
              <a:endParaRPr lang="en-US" altLang="zh-TW" sz="32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4</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8360914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南陽市許多官員因迫害法輪功被國際追查，包括…"/>
          <p:cNvSpPr txBox="1"/>
          <p:nvPr/>
        </p:nvSpPr>
        <p:spPr>
          <a:xfrm>
            <a:off x="180389" y="980728"/>
            <a:ext cx="8772216" cy="4493534"/>
          </a:xfrm>
          <a:prstGeom prst="rect">
            <a:avLst/>
          </a:prstGeom>
          <a:ln w="12700">
            <a:solidFill>
              <a:srgbClr val="1F497D"/>
            </a:solidFill>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p>
            <a:pPr>
              <a:defRPr sz="2000" b="1">
                <a:solidFill>
                  <a:srgbClr val="C00000"/>
                </a:solidFill>
                <a:latin typeface="微軟正黑體"/>
                <a:ea typeface="微軟正黑體"/>
                <a:cs typeface="微軟正黑體"/>
                <a:sym typeface="微軟正黑體"/>
              </a:defRPr>
            </a:pPr>
            <a:r>
              <a:rPr sz="2200" smtClean="0"/>
              <a:t>广州市</a:t>
            </a:r>
            <a:r>
              <a:rPr sz="2200" b="0" smtClean="0">
                <a:solidFill>
                  <a:srgbClr val="000000"/>
                </a:solidFill>
              </a:rPr>
              <a:t>许多官员因迫害法轮功被国际追查，</a:t>
            </a:r>
            <a:r>
              <a:rPr sz="2200" b="0" dirty="0">
                <a:solidFill>
                  <a:srgbClr val="000000"/>
                </a:solidFill>
              </a:rPr>
              <a:t>包括</a:t>
            </a:r>
          </a:p>
          <a:p>
            <a:pPr>
              <a:defRPr sz="2000">
                <a:latin typeface="微軟正黑體"/>
                <a:ea typeface="微軟正黑體"/>
                <a:cs typeface="微軟正黑體"/>
                <a:sym typeface="微軟正黑體"/>
              </a:defRPr>
            </a:pPr>
            <a:endParaRPr lang="en-US" sz="2200" b="0" dirty="0" smtClean="0">
              <a:solidFill>
                <a:srgbClr val="000000"/>
              </a:solidFill>
            </a:endParaRPr>
          </a:p>
          <a:p>
            <a:pPr>
              <a:defRPr sz="2000">
                <a:latin typeface="微軟正黑體"/>
                <a:ea typeface="微軟正黑體"/>
                <a:cs typeface="微軟正黑體"/>
                <a:sym typeface="微軟正黑體"/>
              </a:defRPr>
            </a:pPr>
            <a:r>
              <a:rPr lang="zh-TW" altLang="en-US" sz="2200" b="1" smtClean="0">
                <a:solidFill>
                  <a:srgbClr val="C00000"/>
                </a:solidFill>
              </a:rPr>
              <a:t>广州市</a:t>
            </a:r>
            <a:r>
              <a:rPr lang="en-US" altLang="zh-TW" sz="2200" b="1" smtClean="0">
                <a:solidFill>
                  <a:schemeClr val="accent6">
                    <a:lumMod val="75000"/>
                  </a:schemeClr>
                </a:solidFill>
              </a:rPr>
              <a:t>(</a:t>
            </a:r>
            <a:r>
              <a:rPr lang="zh-TW" altLang="en-US" sz="2200" b="1" dirty="0" smtClean="0">
                <a:solidFill>
                  <a:schemeClr val="accent6">
                    <a:lumMod val="75000"/>
                  </a:schemeClr>
                </a:solidFill>
              </a:rPr>
              <a:t>案例</a:t>
            </a:r>
            <a:r>
              <a:rPr lang="en-US" altLang="zh-TW" sz="2200" b="1" dirty="0" smtClean="0">
                <a:solidFill>
                  <a:schemeClr val="accent6">
                    <a:lumMod val="75000"/>
                  </a:schemeClr>
                </a:solidFill>
              </a:rPr>
              <a:t>2)</a:t>
            </a:r>
            <a:endParaRPr sz="2200" b="1" dirty="0">
              <a:solidFill>
                <a:schemeClr val="accent6">
                  <a:lumMod val="75000"/>
                </a:schemeClr>
              </a:solidFill>
            </a:endParaRPr>
          </a:p>
          <a:p>
            <a:r>
              <a:rPr lang="zh-TW" altLang="en-US" sz="2200" b="1" smtClean="0">
                <a:latin typeface="Microsoft JhengHei" charset="-120"/>
                <a:ea typeface="Microsoft JhengHei" charset="-120"/>
                <a:cs typeface="Microsoft JhengHei" charset="-120"/>
              </a:rPr>
              <a:t>历任市政法委书记：</a:t>
            </a:r>
            <a:r>
              <a:rPr lang="zh-TW" altLang="en-US" sz="2200" smtClean="0">
                <a:latin typeface="Microsoft JhengHei" charset="-120"/>
                <a:ea typeface="Microsoft JhengHei" charset="-120"/>
                <a:cs typeface="Microsoft JhengHei" charset="-120"/>
              </a:rPr>
              <a:t>陈如桂、郑国强、葛振亭、陈蔚霖、吴沙</a:t>
            </a:r>
          </a:p>
          <a:p>
            <a:r>
              <a:rPr lang="zh-TW" altLang="en-US" sz="2200" b="1" smtClean="0">
                <a:latin typeface="Microsoft JhengHei" charset="-120"/>
                <a:ea typeface="Microsoft JhengHei" charset="-120"/>
                <a:cs typeface="Microsoft JhengHei" charset="-120"/>
              </a:rPr>
              <a:t>历任市防范办</a:t>
            </a:r>
            <a:r>
              <a:rPr lang="en-US" altLang="zh-TW" sz="2200" b="1" smtClean="0">
                <a:latin typeface="Microsoft JhengHei" charset="-120"/>
                <a:ea typeface="Microsoft JhengHei" charset="-120"/>
                <a:cs typeface="Microsoft JhengHei" charset="-120"/>
              </a:rPr>
              <a:t>(610</a:t>
            </a:r>
            <a:r>
              <a:rPr lang="zh-TW" altLang="en-US" sz="2200" b="1" smtClean="0">
                <a:latin typeface="Microsoft JhengHei" charset="-120"/>
                <a:ea typeface="Microsoft JhengHei" charset="-120"/>
                <a:cs typeface="Microsoft JhengHei" charset="-120"/>
              </a:rPr>
              <a:t>办</a:t>
            </a:r>
            <a:r>
              <a:rPr lang="en-US" altLang="zh-TW" sz="2200" b="1" smtClean="0">
                <a:latin typeface="Microsoft JhengHei" charset="-120"/>
                <a:ea typeface="Microsoft JhengHei" charset="-120"/>
                <a:cs typeface="Microsoft JhengHei" charset="-120"/>
              </a:rPr>
              <a:t>)</a:t>
            </a:r>
            <a:r>
              <a:rPr lang="zh-TW" altLang="en-US" sz="2200" b="1">
                <a:latin typeface="Microsoft JhengHei" charset="-120"/>
                <a:ea typeface="Microsoft JhengHei" charset="-120"/>
                <a:cs typeface="Microsoft JhengHei" charset="-120"/>
              </a:rPr>
              <a:t>主任</a:t>
            </a:r>
            <a:r>
              <a:rPr lang="zh-TW" altLang="en-US" sz="2200" b="1" smtClean="0">
                <a:latin typeface="Microsoft JhengHei" charset="-120"/>
                <a:ea typeface="Microsoft JhengHei" charset="-120"/>
                <a:cs typeface="Microsoft JhengHei" charset="-120"/>
              </a:rPr>
              <a:t>：</a:t>
            </a:r>
            <a:r>
              <a:rPr lang="zh-TW" altLang="en-US" sz="2200" smtClean="0">
                <a:latin typeface="Microsoft JhengHei" charset="-120"/>
                <a:ea typeface="Microsoft JhengHei" charset="-120"/>
                <a:cs typeface="Microsoft JhengHei" charset="-120"/>
              </a:rPr>
              <a:t>颜晓燕、容小梨</a:t>
            </a:r>
          </a:p>
          <a:p>
            <a:pPr>
              <a:defRPr sz="2000">
                <a:latin typeface="微軟正黑體"/>
                <a:ea typeface="微軟正黑體"/>
                <a:cs typeface="微軟正黑體"/>
                <a:sym typeface="微軟正黑體"/>
              </a:defRPr>
            </a:pPr>
            <a:endParaRPr sz="2200" dirty="0"/>
          </a:p>
          <a:p>
            <a:pPr>
              <a:defRPr sz="2000" b="1">
                <a:solidFill>
                  <a:srgbClr val="C00000"/>
                </a:solidFill>
                <a:latin typeface="微軟正黑體"/>
                <a:ea typeface="微軟正黑體"/>
                <a:cs typeface="微軟正黑體"/>
                <a:sym typeface="微軟正黑體"/>
              </a:defRPr>
            </a:pPr>
            <a:r>
              <a:rPr lang="zh-TW" altLang="en-US" sz="2200" b="1" smtClean="0">
                <a:solidFill>
                  <a:srgbClr val="C00000"/>
                </a:solidFill>
              </a:rPr>
              <a:t>广州市</a:t>
            </a:r>
            <a:r>
              <a:rPr lang="en-US" altLang="zh-TW" sz="2200" b="1" smtClean="0">
                <a:solidFill>
                  <a:srgbClr val="C00000"/>
                </a:solidFill>
              </a:rPr>
              <a:t>-</a:t>
            </a:r>
            <a:r>
              <a:rPr sz="2200" smtClean="0"/>
              <a:t>花都区</a:t>
            </a:r>
            <a:r>
              <a:rPr sz="2200" smtClean="0">
                <a:solidFill>
                  <a:schemeClr val="accent6">
                    <a:lumMod val="75000"/>
                  </a:schemeClr>
                </a:solidFill>
              </a:rPr>
              <a:t>(</a:t>
            </a:r>
            <a:r>
              <a:rPr sz="2200" dirty="0" smtClean="0">
                <a:solidFill>
                  <a:schemeClr val="accent6">
                    <a:lumMod val="75000"/>
                  </a:schemeClr>
                </a:solidFill>
              </a:rPr>
              <a:t>案例</a:t>
            </a:r>
            <a:r>
              <a:rPr lang="en-US" sz="2200" dirty="0" smtClean="0">
                <a:solidFill>
                  <a:schemeClr val="accent6">
                    <a:lumMod val="75000"/>
                  </a:schemeClr>
                </a:solidFill>
              </a:rPr>
              <a:t>3</a:t>
            </a:r>
            <a:r>
              <a:rPr sz="2200" dirty="0" smtClean="0">
                <a:solidFill>
                  <a:schemeClr val="accent6">
                    <a:lumMod val="75000"/>
                  </a:schemeClr>
                </a:solidFill>
              </a:rPr>
              <a:t>)</a:t>
            </a:r>
            <a:endParaRPr sz="2200" dirty="0">
              <a:solidFill>
                <a:schemeClr val="accent6">
                  <a:lumMod val="75000"/>
                </a:schemeClr>
              </a:solidFill>
            </a:endParaRPr>
          </a:p>
          <a:p>
            <a:r>
              <a:rPr lang="zh-TW" altLang="en-US" sz="2200" b="1" smtClean="0">
                <a:latin typeface="Microsoft JhengHei" charset="-120"/>
                <a:ea typeface="Microsoft JhengHei" charset="-120"/>
                <a:cs typeface="Microsoft JhengHei" charset="-120"/>
              </a:rPr>
              <a:t>历任区政法委书记：</a:t>
            </a:r>
            <a:r>
              <a:rPr lang="zh-TW" altLang="en-US" sz="2200" smtClean="0">
                <a:latin typeface="Microsoft JhengHei" charset="-120"/>
                <a:ea typeface="Microsoft JhengHei" charset="-120"/>
                <a:cs typeface="Microsoft JhengHei" charset="-120"/>
              </a:rPr>
              <a:t>朱承志、林中坚</a:t>
            </a:r>
          </a:p>
          <a:p>
            <a:r>
              <a:rPr lang="zh-TW" altLang="en-US" sz="2200" b="1" smtClean="0">
                <a:latin typeface="Microsoft JhengHei" charset="-120"/>
                <a:ea typeface="Microsoft JhengHei" charset="-120"/>
                <a:cs typeface="Microsoft JhengHei" charset="-120"/>
              </a:rPr>
              <a:t>区防范办</a:t>
            </a:r>
            <a:r>
              <a:rPr lang="en-US" altLang="zh-TW" sz="2200" b="1" smtClean="0">
                <a:latin typeface="Microsoft JhengHei" charset="-120"/>
                <a:ea typeface="Microsoft JhengHei" charset="-120"/>
                <a:cs typeface="Microsoft JhengHei" charset="-120"/>
              </a:rPr>
              <a:t>(610</a:t>
            </a:r>
            <a:r>
              <a:rPr lang="zh-TW" altLang="en-US" sz="2200" b="1" smtClean="0">
                <a:latin typeface="Microsoft JhengHei" charset="-120"/>
                <a:ea typeface="Microsoft JhengHei" charset="-120"/>
                <a:cs typeface="Microsoft JhengHei" charset="-120"/>
              </a:rPr>
              <a:t>办</a:t>
            </a:r>
            <a:r>
              <a:rPr lang="en-US" altLang="zh-TW" sz="2200" b="1" smtClean="0">
                <a:latin typeface="Microsoft JhengHei" charset="-120"/>
                <a:ea typeface="Microsoft JhengHei" charset="-120"/>
                <a:cs typeface="Microsoft JhengHei" charset="-120"/>
              </a:rPr>
              <a:t>)</a:t>
            </a:r>
            <a:r>
              <a:rPr lang="zh-TW" altLang="en-US" sz="2200" b="1" dirty="0">
                <a:latin typeface="Microsoft JhengHei" charset="-120"/>
                <a:ea typeface="Microsoft JhengHei" charset="-120"/>
                <a:cs typeface="Microsoft JhengHei" charset="-120"/>
              </a:rPr>
              <a:t>主任</a:t>
            </a:r>
            <a:r>
              <a:rPr lang="zh-TW" altLang="en-US" sz="2200" b="1">
                <a:latin typeface="Microsoft JhengHei" charset="-120"/>
                <a:ea typeface="Microsoft JhengHei" charset="-120"/>
                <a:cs typeface="Microsoft JhengHei" charset="-120"/>
              </a:rPr>
              <a:t>： </a:t>
            </a:r>
            <a:r>
              <a:rPr lang="zh-TW" altLang="en-US" sz="2200" smtClean="0">
                <a:latin typeface="Microsoft JhengHei" charset="-120"/>
                <a:ea typeface="Microsoft JhengHei" charset="-120"/>
                <a:cs typeface="Microsoft JhengHei" charset="-120"/>
              </a:rPr>
              <a:t>黄瑞影</a:t>
            </a:r>
          </a:p>
          <a:p>
            <a:pPr>
              <a:defRPr sz="2000">
                <a:latin typeface="微軟正黑體"/>
                <a:ea typeface="微軟正黑體"/>
                <a:cs typeface="微軟正黑體"/>
                <a:sym typeface="微軟正黑體"/>
              </a:defRPr>
            </a:pPr>
            <a:endParaRPr sz="2200" dirty="0"/>
          </a:p>
          <a:p>
            <a:pPr>
              <a:defRPr sz="2000" b="1">
                <a:solidFill>
                  <a:srgbClr val="C00000"/>
                </a:solidFill>
                <a:latin typeface="微軟正黑體"/>
                <a:ea typeface="微軟正黑體"/>
                <a:cs typeface="微軟正黑體"/>
                <a:sym typeface="微軟正黑體"/>
              </a:defRPr>
            </a:pPr>
            <a:r>
              <a:rPr lang="zh-TW" altLang="en-US" sz="2200" b="1" smtClean="0">
                <a:solidFill>
                  <a:srgbClr val="C00000"/>
                </a:solidFill>
              </a:rPr>
              <a:t>广州市</a:t>
            </a:r>
            <a:r>
              <a:rPr lang="en-US" altLang="zh-TW" sz="2200" b="1" smtClean="0">
                <a:solidFill>
                  <a:srgbClr val="C00000"/>
                </a:solidFill>
              </a:rPr>
              <a:t>-</a:t>
            </a:r>
            <a:r>
              <a:rPr sz="2200" smtClean="0"/>
              <a:t>黄埔区</a:t>
            </a:r>
            <a:r>
              <a:rPr sz="2200" smtClean="0">
                <a:solidFill>
                  <a:schemeClr val="accent6">
                    <a:lumMod val="75000"/>
                  </a:schemeClr>
                </a:solidFill>
              </a:rPr>
              <a:t>(</a:t>
            </a:r>
            <a:r>
              <a:rPr sz="2200" dirty="0">
                <a:solidFill>
                  <a:schemeClr val="accent6">
                    <a:lumMod val="75000"/>
                  </a:schemeClr>
                </a:solidFill>
              </a:rPr>
              <a:t>案例4)</a:t>
            </a:r>
          </a:p>
          <a:p>
            <a:r>
              <a:rPr lang="zh-TW" altLang="en-US" sz="2200" b="1" smtClean="0">
                <a:latin typeface="Microsoft JhengHei" charset="-120"/>
                <a:ea typeface="Microsoft JhengHei" charset="-120"/>
                <a:cs typeface="Microsoft JhengHei" charset="-120"/>
              </a:rPr>
              <a:t>历任区政法委书记：</a:t>
            </a:r>
            <a:r>
              <a:rPr lang="zh-TW" altLang="en-US" sz="2200" smtClean="0">
                <a:latin typeface="Microsoft JhengHei" charset="-120"/>
                <a:ea typeface="Microsoft JhengHei" charset="-120"/>
                <a:cs typeface="Microsoft JhengHei" charset="-120"/>
              </a:rPr>
              <a:t>孙湘、苏佩、杨滨</a:t>
            </a:r>
          </a:p>
          <a:p>
            <a:r>
              <a:rPr lang="zh-TW" altLang="en-US" sz="2200" b="1" smtClean="0">
                <a:latin typeface="Microsoft JhengHei" charset="-120"/>
                <a:ea typeface="Microsoft JhengHei" charset="-120"/>
                <a:cs typeface="Microsoft JhengHei" charset="-120"/>
              </a:rPr>
              <a:t>历任区防范办</a:t>
            </a:r>
            <a:r>
              <a:rPr lang="en-US" altLang="zh-TW" sz="2200" b="1" smtClean="0">
                <a:latin typeface="Microsoft JhengHei" charset="-120"/>
                <a:ea typeface="Microsoft JhengHei" charset="-120"/>
                <a:cs typeface="Microsoft JhengHei" charset="-120"/>
              </a:rPr>
              <a:t>(610</a:t>
            </a:r>
            <a:r>
              <a:rPr lang="zh-TW" altLang="en-US" sz="2200" b="1" smtClean="0">
                <a:latin typeface="Microsoft JhengHei" charset="-120"/>
                <a:ea typeface="Microsoft JhengHei" charset="-120"/>
                <a:cs typeface="Microsoft JhengHei" charset="-120"/>
              </a:rPr>
              <a:t>办</a:t>
            </a:r>
            <a:r>
              <a:rPr lang="en-US" altLang="zh-TW" sz="2200" b="1" smtClean="0">
                <a:latin typeface="Microsoft JhengHei" charset="-120"/>
                <a:ea typeface="Microsoft JhengHei" charset="-120"/>
                <a:cs typeface="Microsoft JhengHei" charset="-120"/>
              </a:rPr>
              <a:t>)</a:t>
            </a:r>
            <a:r>
              <a:rPr lang="zh-TW" altLang="en-US" sz="2200" b="1" dirty="0">
                <a:latin typeface="Microsoft JhengHei" charset="-120"/>
                <a:ea typeface="Microsoft JhengHei" charset="-120"/>
                <a:cs typeface="Microsoft JhengHei" charset="-120"/>
              </a:rPr>
              <a:t>主任</a:t>
            </a:r>
            <a:r>
              <a:rPr lang="zh-TW" altLang="en-US" sz="2200" b="1">
                <a:latin typeface="Microsoft JhengHei" charset="-120"/>
                <a:ea typeface="Microsoft JhengHei" charset="-120"/>
                <a:cs typeface="Microsoft JhengHei" charset="-120"/>
              </a:rPr>
              <a:t>：</a:t>
            </a:r>
            <a:r>
              <a:rPr lang="en-US" altLang="zh-TW" sz="2200" smtClean="0">
                <a:latin typeface="Microsoft JhengHei" charset="-120"/>
                <a:ea typeface="Microsoft JhengHei" charset="-120"/>
                <a:cs typeface="Microsoft JhengHei" charset="-120"/>
              </a:rPr>
              <a:t>(</a:t>
            </a:r>
            <a:r>
              <a:rPr lang="zh-TW" altLang="en-US" sz="2200" smtClean="0">
                <a:latin typeface="Microsoft JhengHei" charset="-120"/>
                <a:ea typeface="Microsoft JhengHei" charset="-120"/>
                <a:cs typeface="Microsoft JhengHei" charset="-120"/>
              </a:rPr>
              <a:t>无</a:t>
            </a:r>
            <a:r>
              <a:rPr lang="en-US" altLang="zh-TW" sz="2200" smtClean="0">
                <a:latin typeface="Microsoft JhengHei" charset="-120"/>
                <a:ea typeface="Microsoft JhengHei" charset="-120"/>
                <a:cs typeface="Microsoft JhengHei" charset="-120"/>
              </a:rPr>
              <a:t>)</a:t>
            </a:r>
            <a:endParaRPr lang="zh-TW" altLang="en-US" sz="2200" dirty="0">
              <a:latin typeface="Microsoft JhengHei" charset="-120"/>
              <a:ea typeface="Microsoft JhengHei" charset="-120"/>
              <a:cs typeface="Microsoft JhengHei" charset="-120"/>
            </a:endParaRPr>
          </a:p>
        </p:txBody>
      </p:sp>
      <p:sp>
        <p:nvSpPr>
          <p:cNvPr id="265" name="矩形 6"/>
          <p:cNvSpPr/>
          <p:nvPr/>
        </p:nvSpPr>
        <p:spPr>
          <a:xfrm>
            <a:off x="177993" y="5780056"/>
            <a:ext cx="8774612" cy="830993"/>
          </a:xfrm>
          <a:prstGeom prst="rect">
            <a:avLst/>
          </a:prstGeom>
          <a:ln w="12700">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a:latin typeface="微軟正黑體"/>
                <a:ea typeface="微軟正黑體"/>
                <a:cs typeface="微軟正黑體"/>
                <a:sym typeface="微軟正黑體"/>
              </a:defRPr>
            </a:pPr>
            <a:r>
              <a:rPr smtClean="0"/>
              <a:t>到目前为止，</a:t>
            </a:r>
            <a:r>
              <a:rPr b="1" smtClean="0">
                <a:solidFill>
                  <a:srgbClr val="C00000"/>
                </a:solidFill>
              </a:rPr>
              <a:t>广东省</a:t>
            </a:r>
            <a:r>
              <a:rPr smtClean="0"/>
              <a:t>有</a:t>
            </a:r>
            <a:r>
              <a:rPr lang="en-US" b="1" smtClean="0">
                <a:solidFill>
                  <a:srgbClr val="C00000"/>
                </a:solidFill>
              </a:rPr>
              <a:t>1,988</a:t>
            </a:r>
            <a:r>
              <a:rPr b="1" smtClean="0">
                <a:solidFill>
                  <a:srgbClr val="C00000"/>
                </a:solidFill>
              </a:rPr>
              <a:t>人</a:t>
            </a:r>
            <a:r>
              <a:rPr smtClean="0"/>
              <a:t>的公检法司、教育界、媒体界等人员因迫害法轮功学员，被海外组织“追查国际”立案追查</a:t>
            </a:r>
            <a:endParaRPr dirty="0"/>
          </a:p>
        </p:txBody>
      </p:sp>
      <p:grpSp>
        <p:nvGrpSpPr>
          <p:cNvPr id="268" name="矩形 7"/>
          <p:cNvGrpSpPr/>
          <p:nvPr/>
        </p:nvGrpSpPr>
        <p:grpSpPr>
          <a:xfrm>
            <a:off x="6697" y="-1"/>
            <a:ext cx="9130607" cy="762650"/>
            <a:chOff x="0" y="-1"/>
            <a:chExt cx="9130606" cy="762649"/>
          </a:xfrm>
        </p:grpSpPr>
        <p:sp>
          <p:nvSpPr>
            <p:cNvPr id="266" name="矩形"/>
            <p:cNvSpPr/>
            <p:nvPr/>
          </p:nvSpPr>
          <p:spPr>
            <a:xfrm>
              <a:off x="0" y="-1"/>
              <a:ext cx="9130606" cy="762649"/>
            </a:xfrm>
            <a:prstGeom prst="rect">
              <a:avLst/>
            </a:prstGeom>
            <a:solidFill>
              <a:srgbClr val="0070C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7" name="7-2. 南陽市"/>
            <p:cNvSpPr txBox="1"/>
            <p:nvPr/>
          </p:nvSpPr>
          <p:spPr>
            <a:xfrm>
              <a:off x="0" y="88939"/>
              <a:ext cx="9130606"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smtClean="0"/>
                <a:t>10</a:t>
              </a:r>
              <a:r>
                <a:rPr dirty="0" smtClean="0"/>
                <a:t>-</a:t>
              </a:r>
              <a:r>
                <a:rPr lang="en-US" dirty="0" smtClean="0"/>
                <a:t>4</a:t>
              </a:r>
              <a:r>
                <a:rPr dirty="0" smtClean="0"/>
                <a:t>. </a:t>
              </a:r>
              <a:r>
                <a:rPr dirty="0" err="1" smtClean="0"/>
                <a:t>广州市</a:t>
              </a:r>
              <a:endParaRPr dirty="0"/>
            </a:p>
          </p:txBody>
        </p:sp>
      </p:grpSp>
      <p:grpSp>
        <p:nvGrpSpPr>
          <p:cNvPr id="271" name="矩形 8"/>
          <p:cNvGrpSpPr/>
          <p:nvPr/>
        </p:nvGrpSpPr>
        <p:grpSpPr>
          <a:xfrm>
            <a:off x="6516216" y="29443"/>
            <a:ext cx="2483256" cy="707882"/>
            <a:chOff x="0" y="47378"/>
            <a:chExt cx="3059319" cy="707881"/>
          </a:xfrm>
        </p:grpSpPr>
        <p:sp>
          <p:nvSpPr>
            <p:cNvPr id="269" name="矩形"/>
            <p:cNvSpPr/>
            <p:nvPr/>
          </p:nvSpPr>
          <p:spPr>
            <a:xfrm>
              <a:off x="0" y="59040"/>
              <a:ext cx="3059319" cy="684559"/>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70" name="追查2"/>
            <p:cNvSpPr txBox="1"/>
            <p:nvPr/>
          </p:nvSpPr>
          <p:spPr>
            <a:xfrm>
              <a:off x="0" y="47378"/>
              <a:ext cx="3059319" cy="7078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lgn="ctr">
                <a:defRPr sz="4000" b="1">
                  <a:solidFill>
                    <a:srgbClr val="0070C0"/>
                  </a:solidFill>
                  <a:latin typeface="微軟正黑體"/>
                  <a:ea typeface="微軟正黑體"/>
                  <a:cs typeface="微軟正黑體"/>
                  <a:sym typeface="微軟正黑體"/>
                </a:defRPr>
              </a:pPr>
              <a:r>
                <a:rPr dirty="0"/>
                <a:t>追查</a:t>
              </a:r>
              <a:r>
                <a:rPr dirty="0" smtClean="0"/>
                <a:t>234</a:t>
              </a:r>
              <a:endParaRPr dirty="0"/>
            </a:p>
          </p:txBody>
        </p:sp>
      </p:grpSp>
    </p:spTree>
    <p:extLst>
      <p:ext uri="{BB962C8B-B14F-4D97-AF65-F5344CB8AC3E}">
        <p14:creationId xmlns:p14="http://schemas.microsoft.com/office/powerpoint/2010/main" val="186083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10-5</a:t>
              </a:r>
              <a:r>
                <a:rPr dirty="0" smtClean="0"/>
                <a:t>. </a:t>
              </a:r>
              <a:r>
                <a:rPr lang="zh-TW" altLang="en-US" dirty="0" smtClean="0"/>
                <a:t>广州</a:t>
              </a:r>
              <a:r>
                <a:rPr dirty="0" smtClean="0"/>
                <a:t>市</a:t>
              </a:r>
              <a:endParaRPr dirty="0"/>
            </a:p>
          </p:txBody>
        </p:sp>
      </p:grpSp>
      <p:grpSp>
        <p:nvGrpSpPr>
          <p:cNvPr id="273" name="矩形 6"/>
          <p:cNvGrpSpPr/>
          <p:nvPr/>
        </p:nvGrpSpPr>
        <p:grpSpPr>
          <a:xfrm>
            <a:off x="6673939" y="88829"/>
            <a:ext cx="2338290" cy="648076"/>
            <a:chOff x="-1" y="65681"/>
            <a:chExt cx="1631919" cy="648075"/>
          </a:xfrm>
        </p:grpSpPr>
        <p:sp>
          <p:nvSpPr>
            <p:cNvPr id="271" name="矩形"/>
            <p:cNvSpPr/>
            <p:nvPr/>
          </p:nvSpPr>
          <p:spPr>
            <a:xfrm>
              <a:off x="-1" y="65682"/>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145990" y="65681"/>
              <a:ext cx="1364160" cy="646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sz="3600" dirty="0" smtClean="0"/>
                <a:t>惡</a:t>
              </a:r>
              <a:r>
                <a:rPr lang="zh-TW" altLang="en-US" sz="3600" dirty="0" smtClean="0"/>
                <a:t>報</a:t>
              </a:r>
              <a:r>
                <a:rPr lang="en-US" altLang="zh-TW" sz="3600" dirty="0" smtClean="0"/>
                <a:t>234</a:t>
              </a:r>
              <a:endParaRPr sz="3600" dirty="0"/>
            </a:p>
          </p:txBody>
        </p:sp>
      </p:grpSp>
      <p:sp>
        <p:nvSpPr>
          <p:cNvPr id="2" name="Rectangle 1"/>
          <p:cNvSpPr/>
          <p:nvPr/>
        </p:nvSpPr>
        <p:spPr>
          <a:xfrm>
            <a:off x="126337" y="876776"/>
            <a:ext cx="8904728" cy="255454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smtClean="0">
                <a:solidFill>
                  <a:srgbClr val="0000FF"/>
                </a:solidFill>
                <a:latin typeface="Microsoft JhengHei" charset="-120"/>
                <a:ea typeface="Microsoft JhengHei" charset="-120"/>
                <a:cs typeface="Microsoft JhengHei" charset="-120"/>
              </a:rPr>
              <a:t>原广东市委政法委书记，</a:t>
            </a:r>
            <a:r>
              <a:rPr lang="zh-TW" altLang="en-US" sz="2000" b="1" dirty="0" smtClean="0">
                <a:solidFill>
                  <a:srgbClr val="00B050"/>
                </a:solidFill>
                <a:latin typeface="Microsoft JhengHei" charset="-120"/>
                <a:ea typeface="Microsoft JhengHei" charset="-120"/>
                <a:cs typeface="Microsoft JhengHei" charset="-120"/>
              </a:rPr>
              <a:t>吴沙</a:t>
            </a:r>
            <a:r>
              <a:rPr lang="zh-TW" altLang="en-US" sz="2000" b="1" dirty="0" smtClean="0">
                <a:solidFill>
                  <a:srgbClr val="0000FF"/>
                </a:solidFill>
                <a:latin typeface="Microsoft JhengHei" charset="-120"/>
                <a:ea typeface="Microsoft JhengHei" charset="-120"/>
                <a:cs typeface="Microsoft JhengHei" charset="-120"/>
              </a:rPr>
              <a:t>，</a:t>
            </a:r>
            <a:r>
              <a:rPr lang="zh-TW" altLang="en-US" sz="2000" b="1" dirty="0" smtClean="0">
                <a:solidFill>
                  <a:srgbClr val="C00000"/>
                </a:solidFill>
                <a:latin typeface="Microsoft JhengHei" charset="-120"/>
                <a:ea typeface="Microsoft JhengHei" charset="-120"/>
                <a:cs typeface="Microsoft JhengHei" charset="-120"/>
              </a:rPr>
              <a:t>被判有期徒刑</a:t>
            </a:r>
            <a:r>
              <a:rPr lang="en-US" altLang="zh-TW" sz="2000" b="1" dirty="0" smtClean="0">
                <a:solidFill>
                  <a:srgbClr val="C00000"/>
                </a:solidFill>
                <a:latin typeface="Microsoft JhengHei" charset="-120"/>
                <a:ea typeface="Microsoft JhengHei" charset="-120"/>
                <a:cs typeface="Microsoft JhengHei" charset="-120"/>
              </a:rPr>
              <a:t>10</a:t>
            </a:r>
            <a:r>
              <a:rPr lang="zh-TW" altLang="en-US" sz="2000" b="1" dirty="0" smtClean="0">
                <a:solidFill>
                  <a:srgbClr val="C00000"/>
                </a:solidFill>
                <a:latin typeface="Microsoft JhengHei" charset="-120"/>
                <a:ea typeface="Microsoft JhengHei" charset="-120"/>
                <a:cs typeface="Microsoft JhengHei" charset="-120"/>
              </a:rPr>
              <a:t>年</a:t>
            </a:r>
            <a:r>
              <a:rPr lang="en-US" altLang="zh-TW" sz="2000" dirty="0" smtClean="0">
                <a:solidFill>
                  <a:schemeClr val="tx1"/>
                </a:solidFill>
                <a:latin typeface="Microsoft JhengHei" charset="-120"/>
                <a:ea typeface="Microsoft JhengHei" charset="-120"/>
                <a:cs typeface="Microsoft JhengHei" charset="-120"/>
              </a:rPr>
              <a:t>【</a:t>
            </a:r>
            <a:r>
              <a:rPr lang="zh-TW" altLang="en-US" sz="2000" dirty="0" smtClean="0">
                <a:solidFill>
                  <a:schemeClr val="tx1"/>
                </a:solidFill>
                <a:latin typeface="Microsoft JhengHei" charset="-120"/>
                <a:ea typeface="Microsoft JhengHei" charset="-120"/>
                <a:cs typeface="Microsoft JhengHei" charset="-120"/>
              </a:rPr>
              <a:t>明慧网</a:t>
            </a:r>
            <a:r>
              <a:rPr lang="en-US" altLang="zh-TW" sz="2000" dirty="0" smtClean="0">
                <a:solidFill>
                  <a:schemeClr val="tx1"/>
                </a:solidFill>
                <a:latin typeface="Microsoft JhengHei" charset="-120"/>
                <a:ea typeface="Microsoft JhengHei" charset="-120"/>
                <a:cs typeface="Microsoft JhengHei" charset="-120"/>
              </a:rPr>
              <a:t>2017</a:t>
            </a:r>
            <a:r>
              <a:rPr lang="zh-TW" altLang="en-US" sz="2000" dirty="0" smtClean="0">
                <a:solidFill>
                  <a:schemeClr val="tx1"/>
                </a:solidFill>
                <a:latin typeface="Microsoft JhengHei" charset="-120"/>
                <a:ea typeface="Microsoft JhengHei" charset="-120"/>
                <a:cs typeface="Microsoft JhengHei" charset="-120"/>
              </a:rPr>
              <a:t>年</a:t>
            </a:r>
            <a:r>
              <a:rPr lang="en-US" altLang="zh-TW" sz="2000" dirty="0" smtClean="0">
                <a:solidFill>
                  <a:schemeClr val="tx1"/>
                </a:solidFill>
                <a:latin typeface="Microsoft JhengHei" charset="-120"/>
                <a:ea typeface="Microsoft JhengHei" charset="-120"/>
                <a:cs typeface="Microsoft JhengHei" charset="-120"/>
              </a:rPr>
              <a:t>12</a:t>
            </a:r>
            <a:r>
              <a:rPr lang="zh-TW" altLang="en-US" sz="2000" dirty="0" smtClean="0">
                <a:solidFill>
                  <a:schemeClr val="tx1"/>
                </a:solidFill>
                <a:latin typeface="Microsoft JhengHei" charset="-120"/>
                <a:ea typeface="Microsoft JhengHei" charset="-120"/>
                <a:cs typeface="Microsoft JhengHei" charset="-120"/>
              </a:rPr>
              <a:t>月</a:t>
            </a:r>
            <a:r>
              <a:rPr lang="en-US" altLang="zh-TW" sz="2000" dirty="0" smtClean="0">
                <a:solidFill>
                  <a:schemeClr val="tx1"/>
                </a:solidFill>
                <a:latin typeface="Microsoft JhengHei" charset="-120"/>
                <a:ea typeface="Microsoft JhengHei" charset="-120"/>
                <a:cs typeface="Microsoft JhengHei" charset="-120"/>
              </a:rPr>
              <a:t>29</a:t>
            </a:r>
            <a:r>
              <a:rPr lang="zh-TW" altLang="en-US" sz="2000" dirty="0" smtClean="0">
                <a:solidFill>
                  <a:schemeClr val="tx1"/>
                </a:solidFill>
                <a:latin typeface="Microsoft JhengHei" charset="-120"/>
                <a:ea typeface="Microsoft JhengHei" charset="-120"/>
                <a:cs typeface="Microsoft JhengHei" charset="-120"/>
              </a:rPr>
              <a:t>日</a:t>
            </a:r>
            <a:r>
              <a:rPr lang="en-US" altLang="zh-TW" sz="2000" dirty="0" smtClean="0">
                <a:solidFill>
                  <a:schemeClr val="tx1"/>
                </a:solidFill>
                <a:latin typeface="Microsoft JhengHei" charset="-120"/>
                <a:ea typeface="Microsoft JhengHei" charset="-120"/>
                <a:cs typeface="Microsoft JhengHei" charset="-120"/>
              </a:rPr>
              <a:t>】</a:t>
            </a:r>
          </a:p>
          <a:p>
            <a:endParaRPr lang="en-US" altLang="zh-TW" sz="2000" dirty="0">
              <a:solidFill>
                <a:schemeClr val="tx1"/>
              </a:solidFill>
              <a:latin typeface="Microsoft JhengHei" charset="-120"/>
              <a:ea typeface="Microsoft JhengHei" charset="-120"/>
              <a:cs typeface="Microsoft JhengHei" charset="-120"/>
            </a:endParaRPr>
          </a:p>
          <a:p>
            <a:r>
              <a:rPr lang="zh-TW" altLang="en-US" sz="2000" b="1" dirty="0" smtClean="0">
                <a:solidFill>
                  <a:srgbClr val="00B050"/>
                </a:solidFill>
                <a:latin typeface="Microsoft JhengHei" charset="-120"/>
                <a:ea typeface="Microsoft JhengHei" charset="-120"/>
                <a:cs typeface="Microsoft JhengHei" charset="-120"/>
              </a:rPr>
              <a:t>吴沙</a:t>
            </a:r>
            <a:r>
              <a:rPr lang="zh-TW" altLang="en-US" sz="2000" dirty="0" smtClean="0">
                <a:solidFill>
                  <a:srgbClr val="202020"/>
                </a:solidFill>
                <a:latin typeface="Microsoft JhengHei" charset="-120"/>
                <a:ea typeface="Microsoft JhengHei" charset="-120"/>
                <a:cs typeface="Microsoft JhengHei" charset="-120"/>
              </a:rPr>
              <a:t>，</a:t>
            </a:r>
            <a:r>
              <a:rPr lang="en-US" altLang="zh-TW" sz="2000" dirty="0" smtClean="0">
                <a:solidFill>
                  <a:srgbClr val="202020"/>
                </a:solidFill>
                <a:latin typeface="Microsoft JhengHei" charset="-120"/>
                <a:ea typeface="Microsoft JhengHei" charset="-120"/>
                <a:cs typeface="Microsoft JhengHei" charset="-120"/>
              </a:rPr>
              <a:t>1955</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9</a:t>
            </a:r>
            <a:r>
              <a:rPr lang="zh-TW" altLang="en-US" sz="2000" dirty="0" smtClean="0">
                <a:solidFill>
                  <a:srgbClr val="202020"/>
                </a:solidFill>
                <a:latin typeface="Microsoft JhengHei" charset="-120"/>
                <a:ea typeface="Microsoft JhengHei" charset="-120"/>
                <a:cs typeface="Microsoft JhengHei" charset="-120"/>
              </a:rPr>
              <a:t>月出生，湖北武汉人，</a:t>
            </a:r>
            <a:r>
              <a:rPr lang="en-US" altLang="zh-TW" sz="2000" dirty="0" smtClean="0">
                <a:solidFill>
                  <a:srgbClr val="202020"/>
                </a:solidFill>
                <a:latin typeface="Microsoft JhengHei" charset="-120"/>
                <a:ea typeface="Microsoft JhengHei" charset="-120"/>
                <a:cs typeface="Microsoft JhengHei" charset="-120"/>
              </a:rPr>
              <a:t>2004</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7</a:t>
            </a:r>
            <a:r>
              <a:rPr lang="zh-TW" altLang="en-US" sz="2000" dirty="0" smtClean="0">
                <a:solidFill>
                  <a:srgbClr val="202020"/>
                </a:solidFill>
                <a:latin typeface="Microsoft JhengHei" charset="-120"/>
                <a:ea typeface="Microsoft JhengHei" charset="-120"/>
                <a:cs typeface="Microsoft JhengHei" charset="-120"/>
              </a:rPr>
              <a:t>月任广州市公安局副局长，</a:t>
            </a:r>
            <a:r>
              <a:rPr lang="en-US" altLang="zh-TW" sz="2000" dirty="0" smtClean="0">
                <a:solidFill>
                  <a:srgbClr val="202020"/>
                </a:solidFill>
                <a:latin typeface="Microsoft JhengHei" charset="-120"/>
                <a:ea typeface="Microsoft JhengHei" charset="-120"/>
                <a:cs typeface="Microsoft JhengHei" charset="-120"/>
              </a:rPr>
              <a:t>2005</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9</a:t>
            </a:r>
            <a:r>
              <a:rPr lang="zh-TW" altLang="en-US" sz="2000" dirty="0" smtClean="0">
                <a:solidFill>
                  <a:srgbClr val="202020"/>
                </a:solidFill>
                <a:latin typeface="Microsoft JhengHei" charset="-120"/>
                <a:ea typeface="Microsoft JhengHei" charset="-120"/>
                <a:cs typeface="Microsoft JhengHei" charset="-120"/>
              </a:rPr>
              <a:t>月任广州市公安局局长兼邪党书记。</a:t>
            </a:r>
            <a:r>
              <a:rPr lang="en-US" altLang="zh-TW" sz="2000" dirty="0" smtClean="0">
                <a:solidFill>
                  <a:srgbClr val="202020"/>
                </a:solidFill>
                <a:latin typeface="Microsoft JhengHei" charset="-120"/>
                <a:ea typeface="Microsoft JhengHei" charset="-120"/>
                <a:cs typeface="Microsoft JhengHei" charset="-120"/>
              </a:rPr>
              <a:t>2006</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12</a:t>
            </a:r>
            <a:r>
              <a:rPr lang="zh-TW" altLang="en-US" sz="2000" dirty="0" smtClean="0">
                <a:solidFill>
                  <a:srgbClr val="202020"/>
                </a:solidFill>
                <a:latin typeface="Microsoft JhengHei" charset="-120"/>
                <a:ea typeface="Microsoft JhengHei" charset="-120"/>
                <a:cs typeface="Microsoft JhengHei" charset="-120"/>
              </a:rPr>
              <a:t>月任广州市政法委书记。</a:t>
            </a:r>
            <a:r>
              <a:rPr lang="zh-TW" altLang="en-US" sz="2000" b="1" dirty="0" smtClean="0">
                <a:solidFill>
                  <a:srgbClr val="00B050"/>
                </a:solidFill>
                <a:latin typeface="Microsoft JhengHei" charset="-120"/>
                <a:ea typeface="Microsoft JhengHei" charset="-120"/>
                <a:cs typeface="Microsoft JhengHei" charset="-120"/>
              </a:rPr>
              <a:t>吴沙</a:t>
            </a:r>
            <a:r>
              <a:rPr lang="zh-TW" altLang="en-US" sz="2000" dirty="0" smtClean="0">
                <a:solidFill>
                  <a:srgbClr val="202020"/>
                </a:solidFill>
                <a:latin typeface="Microsoft JhengHei" charset="-120"/>
                <a:ea typeface="Microsoft JhengHei" charset="-120"/>
                <a:cs typeface="Microsoft JhengHei" charset="-120"/>
              </a:rPr>
              <a:t>因迫害法轮功得到中共恶党重用和提拔。</a:t>
            </a:r>
            <a:endParaRPr lang="en-US" altLang="zh-TW" sz="2000" dirty="0" smtClean="0">
              <a:solidFill>
                <a:schemeClr val="tx1"/>
              </a:solidFill>
              <a:latin typeface="Microsoft JhengHei" charset="-120"/>
              <a:ea typeface="Microsoft JhengHei" charset="-120"/>
              <a:cs typeface="Microsoft JhengHei" charset="-120"/>
            </a:endParaRPr>
          </a:p>
          <a:p>
            <a:r>
              <a:rPr lang="en-US" altLang="zh-TW" sz="2000" dirty="0" smtClean="0">
                <a:solidFill>
                  <a:srgbClr val="202020"/>
                </a:solidFill>
                <a:latin typeface="Microsoft JhengHei" charset="-120"/>
                <a:ea typeface="Microsoft JhengHei" charset="-120"/>
                <a:cs typeface="Microsoft JhengHei" charset="-120"/>
              </a:rPr>
              <a:t>2015</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11</a:t>
            </a:r>
            <a:r>
              <a:rPr lang="zh-TW" altLang="en-US" sz="2000" dirty="0" smtClean="0">
                <a:solidFill>
                  <a:srgbClr val="202020"/>
                </a:solidFill>
                <a:latin typeface="Microsoft JhengHei" charset="-120"/>
                <a:ea typeface="Microsoft JhengHei" charset="-120"/>
                <a:cs typeface="Microsoft JhengHei" charset="-120"/>
              </a:rPr>
              <a:t>月</a:t>
            </a:r>
            <a:r>
              <a:rPr lang="en-US" altLang="zh-TW" sz="2000" dirty="0" smtClean="0">
                <a:solidFill>
                  <a:srgbClr val="202020"/>
                </a:solidFill>
                <a:latin typeface="Microsoft JhengHei" charset="-120"/>
                <a:ea typeface="Microsoft JhengHei" charset="-120"/>
                <a:cs typeface="Microsoft JhengHei" charset="-120"/>
              </a:rPr>
              <a:t>8</a:t>
            </a:r>
            <a:r>
              <a:rPr lang="zh-TW" altLang="en-US" sz="2000" dirty="0" smtClean="0">
                <a:solidFill>
                  <a:srgbClr val="202020"/>
                </a:solidFill>
                <a:latin typeface="Microsoft JhengHei" charset="-120"/>
                <a:ea typeface="Microsoft JhengHei" charset="-120"/>
                <a:cs typeface="Microsoft JhengHei" charset="-120"/>
              </a:rPr>
              <a:t>日</a:t>
            </a:r>
            <a:r>
              <a:rPr lang="zh-TW" altLang="en-US" sz="2000" dirty="0">
                <a:solidFill>
                  <a:srgbClr val="202020"/>
                </a:solidFill>
                <a:latin typeface="Microsoft JhengHei" charset="-120"/>
                <a:ea typeface="Microsoft JhengHei" charset="-120"/>
                <a:cs typeface="Microsoft JhengHei" charset="-120"/>
              </a:rPr>
              <a:t>下午</a:t>
            </a:r>
            <a:r>
              <a:rPr lang="zh-TW" altLang="en-US" sz="2000" dirty="0" smtClean="0">
                <a:solidFill>
                  <a:srgbClr val="202020"/>
                </a:solidFill>
                <a:latin typeface="Microsoft JhengHei" charset="-120"/>
                <a:ea typeface="Microsoft JhengHei" charset="-120"/>
                <a:cs typeface="Microsoft JhengHei" charset="-120"/>
              </a:rPr>
              <a:t>，</a:t>
            </a:r>
            <a:r>
              <a:rPr lang="zh-TW" altLang="en-US" sz="2000" b="1" dirty="0" smtClean="0">
                <a:solidFill>
                  <a:srgbClr val="00B050"/>
                </a:solidFill>
                <a:latin typeface="Microsoft JhengHei" charset="-120"/>
                <a:ea typeface="Microsoft JhengHei" charset="-120"/>
                <a:cs typeface="Microsoft JhengHei" charset="-120"/>
              </a:rPr>
              <a:t>吴沙</a:t>
            </a:r>
            <a:r>
              <a:rPr lang="zh-TW" altLang="en-US" sz="2000" dirty="0" smtClean="0">
                <a:solidFill>
                  <a:srgbClr val="202020"/>
                </a:solidFill>
                <a:latin typeface="Microsoft JhengHei" charset="-120"/>
                <a:ea typeface="Microsoft JhengHei" charset="-120"/>
                <a:cs typeface="Microsoft JhengHei" charset="-120"/>
              </a:rPr>
              <a:t>被广东省纪委带走调查。</a:t>
            </a:r>
          </a:p>
          <a:p>
            <a:r>
              <a:rPr lang="en-US" altLang="zh-TW" sz="2000" dirty="0" smtClean="0">
                <a:solidFill>
                  <a:srgbClr val="202020"/>
                </a:solidFill>
                <a:latin typeface="Microsoft JhengHei" charset="-120"/>
                <a:ea typeface="Microsoft JhengHei" charset="-120"/>
                <a:cs typeface="Microsoft JhengHei" charset="-120"/>
              </a:rPr>
              <a:t>2017</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12</a:t>
            </a:r>
            <a:r>
              <a:rPr lang="zh-TW" altLang="en-US" sz="2000" dirty="0" smtClean="0">
                <a:solidFill>
                  <a:srgbClr val="202020"/>
                </a:solidFill>
                <a:latin typeface="Microsoft JhengHei" charset="-120"/>
                <a:ea typeface="Microsoft JhengHei" charset="-120"/>
                <a:cs typeface="Microsoft JhengHei" charset="-120"/>
              </a:rPr>
              <a:t>月</a:t>
            </a:r>
            <a:r>
              <a:rPr lang="en-US" altLang="zh-TW" sz="2000" dirty="0" smtClean="0">
                <a:solidFill>
                  <a:srgbClr val="202020"/>
                </a:solidFill>
                <a:latin typeface="Microsoft JhengHei" charset="-120"/>
                <a:ea typeface="Microsoft JhengHei" charset="-120"/>
                <a:cs typeface="Microsoft JhengHei" charset="-120"/>
              </a:rPr>
              <a:t>22</a:t>
            </a:r>
            <a:r>
              <a:rPr lang="zh-TW" altLang="en-US" sz="2000" dirty="0" smtClean="0">
                <a:solidFill>
                  <a:srgbClr val="202020"/>
                </a:solidFill>
                <a:latin typeface="Microsoft JhengHei" charset="-120"/>
                <a:ea typeface="Microsoft JhengHei" charset="-120"/>
                <a:cs typeface="Microsoft JhengHei" charset="-120"/>
              </a:rPr>
              <a:t>日，原广州市委政法委书记</a:t>
            </a:r>
            <a:r>
              <a:rPr lang="zh-TW" altLang="en-US" sz="2000" b="1" dirty="0" smtClean="0">
                <a:solidFill>
                  <a:srgbClr val="00B050"/>
                </a:solidFill>
                <a:latin typeface="Microsoft JhengHei" charset="-120"/>
                <a:ea typeface="Microsoft JhengHei" charset="-120"/>
                <a:cs typeface="Microsoft JhengHei" charset="-120"/>
              </a:rPr>
              <a:t>吴沙</a:t>
            </a:r>
            <a:r>
              <a:rPr lang="zh-TW" altLang="en-US" sz="2000" dirty="0" smtClean="0">
                <a:solidFill>
                  <a:srgbClr val="202020"/>
                </a:solidFill>
                <a:latin typeface="Microsoft JhengHei" charset="-120"/>
                <a:ea typeface="Microsoft JhengHei" charset="-120"/>
                <a:cs typeface="Microsoft JhengHei" charset="-120"/>
              </a:rPr>
              <a:t>因受贿</a:t>
            </a:r>
            <a:r>
              <a:rPr lang="en-US" altLang="zh-TW" sz="2000" dirty="0" smtClean="0">
                <a:solidFill>
                  <a:srgbClr val="202020"/>
                </a:solidFill>
                <a:latin typeface="Microsoft JhengHei" charset="-120"/>
                <a:ea typeface="Microsoft JhengHei" charset="-120"/>
                <a:cs typeface="Microsoft JhengHei" charset="-120"/>
              </a:rPr>
              <a:t>1157</a:t>
            </a:r>
            <a:r>
              <a:rPr lang="zh-TW" altLang="en-US" sz="2000" dirty="0" smtClean="0">
                <a:solidFill>
                  <a:srgbClr val="202020"/>
                </a:solidFill>
                <a:latin typeface="Microsoft JhengHei" charset="-120"/>
                <a:ea typeface="Microsoft JhengHei" charset="-120"/>
                <a:cs typeface="Microsoft JhengHei" charset="-120"/>
              </a:rPr>
              <a:t>万，</a:t>
            </a:r>
            <a:endParaRPr lang="en-US" altLang="zh-TW" sz="2000" dirty="0" smtClean="0">
              <a:solidFill>
                <a:srgbClr val="202020"/>
              </a:solidFill>
              <a:latin typeface="Microsoft JhengHei" charset="-120"/>
              <a:ea typeface="Microsoft JhengHei" charset="-120"/>
              <a:cs typeface="Microsoft JhengHei" charset="-120"/>
            </a:endParaRPr>
          </a:p>
          <a:p>
            <a:r>
              <a:rPr lang="zh-TW" altLang="en-US" sz="2000" dirty="0" smtClean="0">
                <a:solidFill>
                  <a:srgbClr val="202020"/>
                </a:solidFill>
                <a:latin typeface="Microsoft JhengHei" charset="-120"/>
                <a:ea typeface="Microsoft JhengHei" charset="-120"/>
                <a:cs typeface="Microsoft JhengHei" charset="-120"/>
              </a:rPr>
              <a:t>被广东省珠海市中级法院宣判</a:t>
            </a:r>
            <a:r>
              <a:rPr lang="zh-TW" altLang="en-US" sz="2000" b="1" dirty="0" smtClean="0">
                <a:solidFill>
                  <a:srgbClr val="FF0000"/>
                </a:solidFill>
                <a:latin typeface="Microsoft JhengHei" charset="-120"/>
                <a:ea typeface="Microsoft JhengHei" charset="-120"/>
                <a:cs typeface="Microsoft JhengHei" charset="-120"/>
              </a:rPr>
              <a:t>有期徒刑</a:t>
            </a:r>
            <a:r>
              <a:rPr lang="en-US" altLang="zh-TW" sz="2000" b="1" dirty="0">
                <a:solidFill>
                  <a:srgbClr val="FF0000"/>
                </a:solidFill>
                <a:latin typeface="Microsoft JhengHei" charset="-120"/>
                <a:ea typeface="Microsoft JhengHei" charset="-120"/>
                <a:cs typeface="Microsoft JhengHei" charset="-120"/>
              </a:rPr>
              <a:t>10</a:t>
            </a:r>
            <a:r>
              <a:rPr lang="zh-TW" altLang="en-US" sz="2000" b="1" dirty="0">
                <a:solidFill>
                  <a:srgbClr val="FF0000"/>
                </a:solidFill>
                <a:latin typeface="Microsoft JhengHei" charset="-120"/>
                <a:ea typeface="Microsoft JhengHei" charset="-120"/>
                <a:cs typeface="Microsoft JhengHei" charset="-120"/>
              </a:rPr>
              <a:t>年</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chemeClr val="tx1"/>
              </a:solidFill>
              <a:latin typeface="Microsoft JhengHei" charset="-120"/>
              <a:ea typeface="Microsoft JhengHei" charset="-120"/>
              <a:cs typeface="Microsoft JhengHei" charset="-120"/>
            </a:endParaRPr>
          </a:p>
        </p:txBody>
      </p:sp>
      <p:sp>
        <p:nvSpPr>
          <p:cNvPr id="4" name="矩形 3"/>
          <p:cNvSpPr/>
          <p:nvPr/>
        </p:nvSpPr>
        <p:spPr>
          <a:xfrm>
            <a:off x="126337" y="95191"/>
            <a:ext cx="4572000" cy="646331"/>
          </a:xfrm>
          <a:prstGeom prst="rect">
            <a:avLst/>
          </a:prstGeom>
        </p:spPr>
        <p:txBody>
          <a:bodyPr>
            <a:spAutoFit/>
          </a:bodyPr>
          <a:lstStyle/>
          <a:p>
            <a:r>
              <a:rPr lang="zh-TW" altLang="en-US" dirty="0"/>
              <a:t/>
            </a:r>
            <a:br>
              <a:rPr lang="zh-TW" altLang="en-US" dirty="0"/>
            </a:br>
            <a:endParaRPr lang="zh-TW" altLang="en-US" dirty="0"/>
          </a:p>
        </p:txBody>
      </p:sp>
      <p:sp>
        <p:nvSpPr>
          <p:cNvPr id="13" name="Rectangle 1"/>
          <p:cNvSpPr/>
          <p:nvPr/>
        </p:nvSpPr>
        <p:spPr>
          <a:xfrm>
            <a:off x="126337" y="3573016"/>
            <a:ext cx="8904728" cy="31700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smtClean="0">
                <a:solidFill>
                  <a:srgbClr val="0000FF"/>
                </a:solidFill>
                <a:latin typeface="Microsoft JhengHei" charset="-120"/>
                <a:ea typeface="Microsoft JhengHei" charset="-120"/>
                <a:cs typeface="Microsoft JhengHei" charset="-120"/>
              </a:rPr>
              <a:t>花都区</a:t>
            </a:r>
            <a:r>
              <a:rPr lang="en-US" altLang="zh-TW" sz="2000" b="1" smtClean="0">
                <a:solidFill>
                  <a:srgbClr val="0000FF"/>
                </a:solidFill>
                <a:latin typeface="Microsoft JhengHei" charset="-120"/>
                <a:ea typeface="Microsoft JhengHei" charset="-120"/>
                <a:cs typeface="Microsoft JhengHei" charset="-120"/>
              </a:rPr>
              <a:t>610</a:t>
            </a:r>
            <a:r>
              <a:rPr lang="zh-TW" altLang="en-US" sz="2000" b="1" smtClean="0">
                <a:solidFill>
                  <a:srgbClr val="0000FF"/>
                </a:solidFill>
                <a:latin typeface="Microsoft JhengHei" charset="-120"/>
                <a:ea typeface="Microsoft JhengHei" charset="-120"/>
                <a:cs typeface="Microsoft JhengHei" charset="-120"/>
              </a:rPr>
              <a:t>办公室主任，</a:t>
            </a:r>
            <a:r>
              <a:rPr lang="zh-TW" altLang="en-US" sz="2000" b="1" smtClean="0">
                <a:solidFill>
                  <a:srgbClr val="00B050"/>
                </a:solidFill>
                <a:latin typeface="Microsoft JhengHei" charset="-120"/>
                <a:ea typeface="Microsoft JhengHei" charset="-120"/>
                <a:cs typeface="Microsoft JhengHei" charset="-120"/>
              </a:rPr>
              <a:t>王朝通</a:t>
            </a:r>
            <a:r>
              <a:rPr lang="zh-TW" altLang="en-US" sz="2000" b="1" smtClean="0">
                <a:solidFill>
                  <a:srgbClr val="0000FF"/>
                </a:solidFill>
                <a:latin typeface="Microsoft JhengHei" charset="-120"/>
                <a:ea typeface="Microsoft JhengHei" charset="-120"/>
                <a:cs typeface="Microsoft JhengHei" charset="-120"/>
              </a:rPr>
              <a:t>，</a:t>
            </a:r>
            <a:r>
              <a:rPr lang="zh-TW" altLang="en-US" sz="2000" b="1" smtClean="0">
                <a:solidFill>
                  <a:srgbClr val="C00000"/>
                </a:solidFill>
                <a:latin typeface="Microsoft JhengHei" charset="-120"/>
                <a:ea typeface="Microsoft JhengHei" charset="-120"/>
                <a:cs typeface="Microsoft JhengHei" charset="-120"/>
              </a:rPr>
              <a:t>被免职</a:t>
            </a:r>
            <a:r>
              <a:rPr lang="en-US" altLang="zh-TW" sz="2000" smtClean="0">
                <a:solidFill>
                  <a:schemeClr val="tx1"/>
                </a:solidFill>
                <a:latin typeface="Microsoft JhengHei" charset="-120"/>
                <a:ea typeface="Microsoft JhengHei" charset="-120"/>
                <a:cs typeface="Microsoft JhengHei" charset="-120"/>
              </a:rPr>
              <a:t>【</a:t>
            </a:r>
            <a:r>
              <a:rPr lang="zh-TW" altLang="en-US" sz="2000" smtClean="0">
                <a:solidFill>
                  <a:schemeClr val="tx1"/>
                </a:solidFill>
                <a:latin typeface="Microsoft JhengHei" charset="-120"/>
                <a:ea typeface="Microsoft JhengHei" charset="-120"/>
                <a:cs typeface="Microsoft JhengHei" charset="-120"/>
              </a:rPr>
              <a:t>明慧网</a:t>
            </a:r>
            <a:r>
              <a:rPr lang="en-US" altLang="zh-TW" sz="2000" smtClean="0">
                <a:solidFill>
                  <a:schemeClr val="tx1"/>
                </a:solidFill>
                <a:latin typeface="Microsoft JhengHei" charset="-120"/>
                <a:ea typeface="Microsoft JhengHei" charset="-120"/>
                <a:cs typeface="Microsoft JhengHei" charset="-120"/>
              </a:rPr>
              <a:t>2017</a:t>
            </a:r>
            <a:r>
              <a:rPr lang="zh-TW" altLang="en-US" sz="2000" dirty="0" smtClean="0">
                <a:solidFill>
                  <a:schemeClr val="tx1"/>
                </a:solidFill>
                <a:latin typeface="Microsoft JhengHei" charset="-120"/>
                <a:ea typeface="Microsoft JhengHei" charset="-120"/>
                <a:cs typeface="Microsoft JhengHei" charset="-120"/>
              </a:rPr>
              <a:t>年</a:t>
            </a:r>
            <a:r>
              <a:rPr lang="en-US" altLang="zh-TW" sz="2000" dirty="0">
                <a:solidFill>
                  <a:schemeClr val="tx1"/>
                </a:solidFill>
                <a:latin typeface="Microsoft JhengHei" charset="-120"/>
                <a:ea typeface="Microsoft JhengHei" charset="-120"/>
                <a:cs typeface="Microsoft JhengHei" charset="-120"/>
              </a:rPr>
              <a:t>1</a:t>
            </a:r>
            <a:r>
              <a:rPr lang="zh-TW" altLang="en-US" sz="2000" dirty="0" smtClean="0">
                <a:solidFill>
                  <a:schemeClr val="tx1"/>
                </a:solidFill>
                <a:latin typeface="Microsoft JhengHei" charset="-120"/>
                <a:ea typeface="Microsoft JhengHei" charset="-120"/>
                <a:cs typeface="Microsoft JhengHei" charset="-120"/>
              </a:rPr>
              <a:t>月</a:t>
            </a:r>
            <a:r>
              <a:rPr lang="zh-TW" altLang="zh-TW" sz="2000" dirty="0" smtClean="0">
                <a:solidFill>
                  <a:schemeClr val="tx1"/>
                </a:solidFill>
                <a:latin typeface="Microsoft JhengHei" charset="-120"/>
                <a:ea typeface="Microsoft JhengHei" charset="-120"/>
                <a:cs typeface="Microsoft JhengHei" charset="-120"/>
              </a:rPr>
              <a:t>1</a:t>
            </a:r>
            <a:r>
              <a:rPr lang="en-US" altLang="zh-TW" sz="2000" dirty="0">
                <a:solidFill>
                  <a:schemeClr val="tx1"/>
                </a:solidFill>
                <a:latin typeface="Microsoft JhengHei" charset="-120"/>
                <a:ea typeface="Microsoft JhengHei" charset="-120"/>
                <a:cs typeface="Microsoft JhengHei" charset="-120"/>
              </a:rPr>
              <a:t>7</a:t>
            </a:r>
            <a:r>
              <a:rPr lang="zh-TW" altLang="en-US" sz="2000" dirty="0" smtClean="0">
                <a:solidFill>
                  <a:schemeClr val="tx1"/>
                </a:solidFill>
                <a:latin typeface="Microsoft JhengHei" charset="-120"/>
                <a:ea typeface="Microsoft JhengHei" charset="-120"/>
                <a:cs typeface="Microsoft JhengHei" charset="-120"/>
              </a:rPr>
              <a:t>日</a:t>
            </a:r>
            <a:r>
              <a:rPr lang="en-US" altLang="zh-TW" sz="2000" dirty="0" smtClean="0">
                <a:solidFill>
                  <a:schemeClr val="tx1"/>
                </a:solidFill>
                <a:latin typeface="Microsoft JhengHei" charset="-120"/>
                <a:ea typeface="Microsoft JhengHei" charset="-120"/>
                <a:cs typeface="Microsoft JhengHei" charset="-120"/>
              </a:rPr>
              <a:t>】</a:t>
            </a:r>
          </a:p>
          <a:p>
            <a:endParaRPr lang="en-US" altLang="zh-TW" sz="2000" dirty="0">
              <a:solidFill>
                <a:schemeClr val="tx1"/>
              </a:solidFill>
              <a:latin typeface="Microsoft JhengHei" charset="-120"/>
              <a:ea typeface="Microsoft JhengHei" charset="-120"/>
              <a:cs typeface="Microsoft JhengHei" charset="-120"/>
            </a:endParaRPr>
          </a:p>
          <a:p>
            <a:pPr fontAlgn="base"/>
            <a:r>
              <a:rPr lang="zh-TW" altLang="en-US" sz="2000" smtClean="0">
                <a:solidFill>
                  <a:srgbClr val="202020"/>
                </a:solidFill>
                <a:latin typeface="Microsoft JhengHei" charset="-120"/>
                <a:ea typeface="Microsoft JhengHei" charset="-120"/>
                <a:cs typeface="Microsoft JhengHei" charset="-120"/>
              </a:rPr>
              <a:t>最高检网</a:t>
            </a:r>
            <a:r>
              <a:rPr lang="en-US" altLang="zh-TW" sz="2000" smtClean="0">
                <a:solidFill>
                  <a:srgbClr val="202020"/>
                </a:solidFill>
                <a:latin typeface="Microsoft JhengHei" charset="-120"/>
                <a:ea typeface="Microsoft JhengHei" charset="-120"/>
                <a:cs typeface="Microsoft JhengHei" charset="-120"/>
              </a:rPr>
              <a:t>2016</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12</a:t>
            </a:r>
            <a:r>
              <a:rPr lang="zh-TW" altLang="en-US" sz="2000" dirty="0" smtClean="0">
                <a:solidFill>
                  <a:srgbClr val="202020"/>
                </a:solidFill>
                <a:latin typeface="Microsoft JhengHei" charset="-120"/>
                <a:ea typeface="Microsoft JhengHei" charset="-120"/>
                <a:cs typeface="Microsoft JhengHei" charset="-120"/>
              </a:rPr>
              <a:t>月</a:t>
            </a:r>
            <a:r>
              <a:rPr lang="en-US" altLang="zh-TW" sz="2000" smtClean="0">
                <a:solidFill>
                  <a:srgbClr val="202020"/>
                </a:solidFill>
                <a:latin typeface="Microsoft JhengHei" charset="-120"/>
                <a:ea typeface="Microsoft JhengHei" charset="-120"/>
                <a:cs typeface="Microsoft JhengHei" charset="-120"/>
              </a:rPr>
              <a:t>5</a:t>
            </a:r>
            <a:r>
              <a:rPr lang="zh-TW" altLang="en-US" sz="2000" smtClean="0">
                <a:solidFill>
                  <a:srgbClr val="202020"/>
                </a:solidFill>
                <a:latin typeface="Microsoft JhengHei" charset="-120"/>
                <a:ea typeface="Microsoft JhengHei" charset="-120"/>
                <a:cs typeface="Microsoft JhengHei" charset="-120"/>
              </a:rPr>
              <a:t>日发布消息，广州市花都区</a:t>
            </a:r>
            <a:r>
              <a:rPr lang="en-US" altLang="zh-TW" sz="2000" smtClean="0">
                <a:solidFill>
                  <a:srgbClr val="202020"/>
                </a:solidFill>
                <a:latin typeface="Microsoft JhengHei" charset="-120"/>
                <a:ea typeface="Microsoft JhengHei" charset="-120"/>
                <a:cs typeface="Microsoft JhengHei" charset="-120"/>
              </a:rPr>
              <a:t>610</a:t>
            </a:r>
            <a:r>
              <a:rPr lang="zh-TW" altLang="en-US" sz="2000" smtClean="0">
                <a:solidFill>
                  <a:srgbClr val="202020"/>
                </a:solidFill>
                <a:latin typeface="Microsoft JhengHei" charset="-120"/>
                <a:ea typeface="Microsoft JhengHei" charset="-120"/>
                <a:cs typeface="Microsoft JhengHei" charset="-120"/>
              </a:rPr>
              <a:t>办公室主任</a:t>
            </a:r>
            <a:r>
              <a:rPr lang="zh-TW" altLang="en-US" sz="2000" b="1" smtClean="0">
                <a:solidFill>
                  <a:srgbClr val="00B050"/>
                </a:solidFill>
                <a:latin typeface="Microsoft JhengHei" charset="-120"/>
                <a:ea typeface="Microsoft JhengHei" charset="-120"/>
                <a:cs typeface="Microsoft JhengHei" charset="-120"/>
              </a:rPr>
              <a:t>王朝通</a:t>
            </a:r>
            <a:r>
              <a:rPr lang="zh-TW" altLang="en-US" sz="2000" smtClean="0">
                <a:solidFill>
                  <a:srgbClr val="202020"/>
                </a:solidFill>
                <a:latin typeface="Microsoft JhengHei" charset="-120"/>
                <a:ea typeface="Microsoft JhengHei" charset="-120"/>
                <a:cs typeface="Microsoft JhengHei" charset="-120"/>
              </a:rPr>
              <a:t>（正处级），被立案侦查，涉嫌受贿罪。</a:t>
            </a:r>
            <a:r>
              <a:rPr lang="zh-TW" altLang="en-US" sz="2000" b="1" dirty="0" smtClean="0">
                <a:solidFill>
                  <a:srgbClr val="00B050"/>
                </a:solidFill>
                <a:latin typeface="Microsoft JhengHei" charset="-120"/>
                <a:ea typeface="Microsoft JhengHei" charset="-120"/>
                <a:cs typeface="Microsoft JhengHei" charset="-120"/>
              </a:rPr>
              <a:t>王朝通</a:t>
            </a:r>
            <a:r>
              <a:rPr lang="zh-TW" altLang="en-US" sz="2000" dirty="0">
                <a:solidFill>
                  <a:srgbClr val="202020"/>
                </a:solidFill>
                <a:latin typeface="Microsoft JhengHei" charset="-120"/>
                <a:ea typeface="Microsoft JhengHei" charset="-120"/>
                <a:cs typeface="Microsoft JhengHei" charset="-120"/>
              </a:rPr>
              <a:t>，</a:t>
            </a:r>
            <a:r>
              <a:rPr lang="zh-TW" altLang="en-US" sz="2000" dirty="0" smtClean="0">
                <a:solidFill>
                  <a:srgbClr val="202020"/>
                </a:solidFill>
                <a:latin typeface="Microsoft JhengHei" charset="-120"/>
                <a:ea typeface="Microsoft JhengHei" charset="-120"/>
                <a:cs typeface="Microsoft JhengHei" charset="-120"/>
              </a:rPr>
              <a:t>在</a:t>
            </a:r>
            <a:r>
              <a:rPr lang="en-US" altLang="zh-TW" sz="2000" dirty="0" smtClean="0">
                <a:solidFill>
                  <a:srgbClr val="202020"/>
                </a:solidFill>
                <a:latin typeface="Microsoft JhengHei" charset="-120"/>
                <a:ea typeface="Microsoft JhengHei" charset="-120"/>
                <a:cs typeface="Microsoft JhengHei" charset="-120"/>
              </a:rPr>
              <a:t>2001</a:t>
            </a:r>
            <a:r>
              <a:rPr lang="zh-TW" altLang="en-US" sz="2000" dirty="0" smtClean="0">
                <a:solidFill>
                  <a:srgbClr val="202020"/>
                </a:solidFill>
                <a:latin typeface="Microsoft JhengHei" charset="-120"/>
                <a:ea typeface="Microsoft JhengHei" charset="-120"/>
                <a:cs typeface="Microsoft JhengHei" charset="-120"/>
              </a:rPr>
              <a:t>年至</a:t>
            </a:r>
            <a:r>
              <a:rPr lang="en-US" altLang="zh-TW" sz="2000" smtClean="0">
                <a:solidFill>
                  <a:srgbClr val="202020"/>
                </a:solidFill>
                <a:latin typeface="Microsoft JhengHei" charset="-120"/>
                <a:ea typeface="Microsoft JhengHei" charset="-120"/>
                <a:cs typeface="Microsoft JhengHei" charset="-120"/>
              </a:rPr>
              <a:t>2015</a:t>
            </a:r>
            <a:r>
              <a:rPr lang="zh-TW" altLang="en-US" sz="2000" smtClean="0">
                <a:solidFill>
                  <a:srgbClr val="202020"/>
                </a:solidFill>
                <a:latin typeface="Microsoft JhengHei" charset="-120"/>
                <a:ea typeface="Microsoft JhengHei" charset="-120"/>
                <a:cs typeface="Microsoft JhengHei" charset="-120"/>
              </a:rPr>
              <a:t>年期间，一直在广州市花都区炭步镇任职，曾任副书记、镇长，</a:t>
            </a:r>
            <a:r>
              <a:rPr lang="en-US" altLang="zh-TW" sz="2000" b="1" dirty="0" smtClean="0">
                <a:solidFill>
                  <a:srgbClr val="FF0000"/>
                </a:solidFill>
                <a:latin typeface="Microsoft JhengHei" charset="-120"/>
                <a:ea typeface="Microsoft JhengHei" charset="-120"/>
                <a:cs typeface="Microsoft JhengHei" charset="-120"/>
              </a:rPr>
              <a:t>2016</a:t>
            </a:r>
            <a:r>
              <a:rPr lang="zh-TW" altLang="en-US" sz="2000" b="1" dirty="0" smtClean="0">
                <a:solidFill>
                  <a:srgbClr val="FF0000"/>
                </a:solidFill>
                <a:latin typeface="Microsoft JhengHei" charset="-120"/>
                <a:ea typeface="Microsoft JhengHei" charset="-120"/>
                <a:cs typeface="Microsoft JhengHei" charset="-120"/>
              </a:rPr>
              <a:t>年</a:t>
            </a:r>
            <a:r>
              <a:rPr lang="en-US" altLang="zh-TW" sz="2000" b="1" dirty="0" smtClean="0">
                <a:solidFill>
                  <a:srgbClr val="FF0000"/>
                </a:solidFill>
                <a:latin typeface="Microsoft JhengHei" charset="-120"/>
                <a:ea typeface="Microsoft JhengHei" charset="-120"/>
                <a:cs typeface="Microsoft JhengHei" charset="-120"/>
              </a:rPr>
              <a:t>7</a:t>
            </a:r>
            <a:r>
              <a:rPr lang="zh-TW" altLang="en-US" sz="2000" b="1" dirty="0" smtClean="0">
                <a:solidFill>
                  <a:srgbClr val="FF0000"/>
                </a:solidFill>
                <a:latin typeface="Microsoft JhengHei" charset="-120"/>
                <a:ea typeface="Microsoft JhengHei" charset="-120"/>
                <a:cs typeface="Microsoft JhengHei" charset="-120"/>
              </a:rPr>
              <a:t>月</a:t>
            </a:r>
            <a:r>
              <a:rPr lang="en-US" altLang="zh-TW" sz="2000" b="1" smtClean="0">
                <a:solidFill>
                  <a:srgbClr val="FF0000"/>
                </a:solidFill>
                <a:latin typeface="Microsoft JhengHei" charset="-120"/>
                <a:ea typeface="Microsoft JhengHei" charset="-120"/>
                <a:cs typeface="Microsoft JhengHei" charset="-120"/>
              </a:rPr>
              <a:t>6</a:t>
            </a:r>
            <a:r>
              <a:rPr lang="zh-TW" altLang="en-US" sz="2000" b="1" smtClean="0">
                <a:solidFill>
                  <a:srgbClr val="FF0000"/>
                </a:solidFill>
                <a:latin typeface="Microsoft JhengHei" charset="-120"/>
                <a:ea typeface="Microsoft JhengHei" charset="-120"/>
                <a:cs typeface="Microsoft JhengHei" charset="-120"/>
              </a:rPr>
              <a:t>日被免职</a:t>
            </a:r>
            <a:r>
              <a:rPr lang="zh-TW" altLang="en-US" sz="2000" smtClean="0">
                <a:solidFill>
                  <a:srgbClr val="202020"/>
                </a:solidFill>
                <a:latin typeface="Microsoft JhengHei" charset="-120"/>
                <a:ea typeface="Microsoft JhengHei" charset="-120"/>
                <a:cs typeface="Microsoft JhengHei" charset="-120"/>
              </a:rPr>
              <a:t>。</a:t>
            </a:r>
            <a:endParaRPr lang="zh-TW" altLang="en-US" sz="2000" dirty="0">
              <a:solidFill>
                <a:srgbClr val="202020"/>
              </a:solidFill>
              <a:latin typeface="Microsoft JhengHei" charset="-120"/>
              <a:ea typeface="Microsoft JhengHei" charset="-120"/>
              <a:cs typeface="Microsoft JhengHei" charset="-120"/>
            </a:endParaRPr>
          </a:p>
          <a:p>
            <a:pPr fontAlgn="base"/>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b="1" dirty="0" smtClean="0">
                <a:solidFill>
                  <a:srgbClr val="00B050"/>
                </a:solidFill>
                <a:latin typeface="Microsoft JhengHei" charset="-120"/>
                <a:ea typeface="Microsoft JhengHei" charset="-120"/>
                <a:cs typeface="Microsoft JhengHei" charset="-120"/>
              </a:rPr>
              <a:t>王朝通</a:t>
            </a:r>
            <a:r>
              <a:rPr lang="zh-TW" altLang="en-US" sz="2000" dirty="0" smtClean="0">
                <a:solidFill>
                  <a:srgbClr val="202020"/>
                </a:solidFill>
                <a:latin typeface="Microsoft JhengHei" charset="-120"/>
                <a:ea typeface="Microsoft JhengHei" charset="-120"/>
                <a:cs typeface="Microsoft JhengHei" charset="-120"/>
              </a:rPr>
              <a:t>任</a:t>
            </a:r>
            <a:r>
              <a:rPr lang="zh-TW" altLang="en-US" sz="2000">
                <a:solidFill>
                  <a:srgbClr val="202020"/>
                </a:solidFill>
                <a:latin typeface="Microsoft JhengHei" charset="-120"/>
                <a:ea typeface="Microsoft JhengHei" charset="-120"/>
                <a:cs typeface="Microsoft JhengHei" charset="-120"/>
              </a:rPr>
              <a:t>花</a:t>
            </a:r>
            <a:r>
              <a:rPr lang="zh-TW" altLang="en-US" sz="2000" smtClean="0">
                <a:solidFill>
                  <a:srgbClr val="202020"/>
                </a:solidFill>
                <a:latin typeface="Microsoft JhengHei" charset="-120"/>
                <a:ea typeface="Microsoft JhengHei" charset="-120"/>
                <a:cs typeface="Microsoft JhengHei" charset="-120"/>
              </a:rPr>
              <a:t>都区</a:t>
            </a:r>
            <a:r>
              <a:rPr lang="en-US" altLang="zh-TW" sz="2000" smtClean="0">
                <a:solidFill>
                  <a:srgbClr val="202020"/>
                </a:solidFill>
                <a:latin typeface="Microsoft JhengHei" charset="-120"/>
                <a:ea typeface="Microsoft JhengHei" charset="-120"/>
                <a:cs typeface="Microsoft JhengHei" charset="-120"/>
              </a:rPr>
              <a:t>610</a:t>
            </a:r>
            <a:r>
              <a:rPr lang="zh-TW" altLang="en-US" sz="2000" smtClean="0">
                <a:solidFill>
                  <a:srgbClr val="202020"/>
                </a:solidFill>
                <a:latin typeface="Microsoft JhengHei" charset="-120"/>
                <a:ea typeface="Microsoft JhengHei" charset="-120"/>
                <a:cs typeface="Microsoft JhengHei" charset="-120"/>
              </a:rPr>
              <a:t>办公室主任期间，紧随江泽民集团，迫害当地法轮功学员，使花都区成为自实名诉江大潮后被迫害最严重的地区。</a:t>
            </a:r>
            <a:endParaRPr lang="en-US" altLang="zh-TW" sz="2000" dirty="0">
              <a:solidFill>
                <a:srgbClr val="202020"/>
              </a:solidFill>
              <a:latin typeface="Microsoft JhengHei" charset="-120"/>
              <a:ea typeface="Microsoft JhengHei" charset="-120"/>
              <a:cs typeface="Microsoft JhengHei" charset="-120"/>
            </a:endParaRPr>
          </a:p>
          <a:p>
            <a:pPr fontAlgn="base"/>
            <a:r>
              <a:rPr lang="zh-TW" altLang="en-US" sz="2000" smtClean="0">
                <a:solidFill>
                  <a:srgbClr val="202020"/>
                </a:solidFill>
                <a:latin typeface="Microsoft JhengHei" charset="-120"/>
                <a:ea typeface="Microsoft JhengHei" charset="-120"/>
                <a:cs typeface="Microsoft JhengHei" charset="-120"/>
              </a:rPr>
              <a:t>有传言说，花都区在对诉江问题上的迫害、骚扰，想打造成一个「样板工程」，其中与</a:t>
            </a:r>
            <a:r>
              <a:rPr lang="zh-TW" altLang="en-US" sz="2000" b="1" smtClean="0">
                <a:solidFill>
                  <a:srgbClr val="00B050"/>
                </a:solidFill>
                <a:latin typeface="Microsoft JhengHei" charset="-120"/>
                <a:ea typeface="Microsoft JhengHei" charset="-120"/>
                <a:cs typeface="Microsoft JhengHei" charset="-120"/>
              </a:rPr>
              <a:t>王朝通</a:t>
            </a:r>
            <a:r>
              <a:rPr lang="zh-TW" altLang="en-US" sz="2000" smtClean="0">
                <a:solidFill>
                  <a:srgbClr val="202020"/>
                </a:solidFill>
                <a:latin typeface="Microsoft JhengHei" charset="-120"/>
                <a:ea typeface="Microsoft JhengHei" charset="-120"/>
                <a:cs typeface="Microsoft JhengHei" charset="-120"/>
              </a:rPr>
              <a:t>离不开干系，</a:t>
            </a:r>
            <a:r>
              <a:rPr lang="zh-TW" altLang="en-US" sz="2000" b="1" smtClean="0">
                <a:solidFill>
                  <a:srgbClr val="00B050"/>
                </a:solidFill>
                <a:latin typeface="Microsoft JhengHei" charset="-120"/>
                <a:ea typeface="Microsoft JhengHei" charset="-120"/>
                <a:cs typeface="Microsoft JhengHei" charset="-120"/>
              </a:rPr>
              <a:t>王朝通</a:t>
            </a:r>
            <a:r>
              <a:rPr lang="zh-TW" altLang="en-US" sz="2000" smtClean="0">
                <a:solidFill>
                  <a:srgbClr val="202020"/>
                </a:solidFill>
                <a:latin typeface="Microsoft JhengHei" charset="-120"/>
                <a:ea typeface="Microsoft JhengHei" charset="-120"/>
                <a:cs typeface="Microsoft JhengHei" charset="-120"/>
              </a:rPr>
              <a:t>负有不可推卸的责任，应受到法律严惩。</a:t>
            </a:r>
            <a:endParaRPr lang="zh-TW" altLang="en-US" sz="2000" dirty="0">
              <a:solidFill>
                <a:srgbClr val="202020"/>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5645526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130603" cy="836718"/>
            <a:chOff x="-1" y="-2"/>
            <a:chExt cx="12985745" cy="1189997"/>
          </a:xfrm>
          <a:solidFill>
            <a:schemeClr val="accent2">
              <a:lumMod val="60000"/>
              <a:lumOff val="40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smtClean="0"/>
                <a:t>10</a:t>
              </a:r>
              <a:r>
                <a:rPr sz="3600" b="1" kern="0" dirty="0" smtClean="0"/>
                <a:t>-</a:t>
              </a:r>
              <a:r>
                <a:rPr lang="en-US" sz="3600" b="1" kern="0" dirty="0"/>
                <a:t>6</a:t>
              </a:r>
              <a:r>
                <a:rPr sz="3600" b="1" kern="0" dirty="0" smtClean="0"/>
                <a:t>. </a:t>
              </a:r>
              <a:r>
                <a:rPr lang="zh-TW" altLang="en-US" sz="3600" b="1" kern="0" dirty="0" smtClean="0"/>
                <a:t>广州</a:t>
              </a:r>
              <a:r>
                <a:rPr sz="3600" b="1" kern="0" dirty="0" smtClean="0"/>
                <a:t>市</a:t>
              </a:r>
              <a:endParaRPr sz="3600" b="1" kern="0" dirty="0"/>
            </a:p>
          </p:txBody>
        </p:sp>
      </p:grpSp>
      <p:sp>
        <p:nvSpPr>
          <p:cNvPr id="170" name="矩形"/>
          <p:cNvSpPr/>
          <p:nvPr/>
        </p:nvSpPr>
        <p:spPr>
          <a:xfrm>
            <a:off x="6545684" y="94319"/>
            <a:ext cx="2376264"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smtClean="0">
                <a:solidFill>
                  <a:srgbClr val="EF5FA7">
                    <a:hueOff val="-146070"/>
                    <a:satOff val="-10048"/>
                    <a:lumOff val="-30626"/>
                  </a:srgbClr>
                </a:solidFill>
              </a:rPr>
              <a:t>善報</a:t>
            </a:r>
            <a:r>
              <a:rPr lang="en-US" altLang="ja-JP" sz="4000" b="1" kern="0" smtClean="0">
                <a:solidFill>
                  <a:srgbClr val="EF5FA7">
                    <a:hueOff val="-146070"/>
                    <a:satOff val="-10048"/>
                    <a:lumOff val="-30626"/>
                  </a:srgbClr>
                </a:solidFill>
              </a:rPr>
              <a:t>234</a:t>
            </a:r>
            <a:endParaRPr lang="en-US" altLang="ja-JP" sz="4000" b="1" kern="0" dirty="0">
              <a:solidFill>
                <a:srgbClr val="EF5FA7">
                  <a:hueOff val="-146070"/>
                  <a:satOff val="-10048"/>
                  <a:lumOff val="-30626"/>
                </a:srgbClr>
              </a:solidFill>
            </a:endParaRPr>
          </a:p>
        </p:txBody>
      </p:sp>
      <p:sp>
        <p:nvSpPr>
          <p:cNvPr id="2" name="Rectangle 1"/>
          <p:cNvSpPr/>
          <p:nvPr/>
        </p:nvSpPr>
        <p:spPr>
          <a:xfrm>
            <a:off x="91668" y="1124744"/>
            <a:ext cx="8928992" cy="532453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smtClean="0">
                <a:solidFill>
                  <a:srgbClr val="0000FF"/>
                </a:solidFill>
                <a:latin typeface="Microsoft JhengHei" charset="-120"/>
                <a:ea typeface="Microsoft JhengHei" charset="-120"/>
                <a:cs typeface="Microsoft JhengHei" charset="-120"/>
              </a:rPr>
              <a:t>诚念大法好</a:t>
            </a:r>
            <a:r>
              <a:rPr lang="en-US" altLang="zh-TW" sz="2000" b="1" dirty="0" smtClean="0">
                <a:solidFill>
                  <a:srgbClr val="0000FF"/>
                </a:solidFill>
                <a:latin typeface="Microsoft JhengHei" charset="-120"/>
                <a:ea typeface="Microsoft JhengHei" charset="-120"/>
                <a:cs typeface="Microsoft JhengHei" charset="-120"/>
              </a:rPr>
              <a:t> </a:t>
            </a:r>
            <a:r>
              <a:rPr lang="zh-TW" altLang="en-US" sz="2000" b="1" dirty="0" smtClean="0">
                <a:solidFill>
                  <a:srgbClr val="0000FF"/>
                </a:solidFill>
                <a:latin typeface="Microsoft JhengHei" charset="-120"/>
                <a:ea typeface="Microsoft JhengHei" charset="-120"/>
                <a:cs typeface="Microsoft JhengHei" charset="-120"/>
              </a:rPr>
              <a:t>癌症痊愈</a:t>
            </a:r>
            <a:r>
              <a:rPr lang="en-US" altLang="zh-TW" sz="2000" dirty="0" smtClean="0">
                <a:solidFill>
                  <a:schemeClr val="tx1"/>
                </a:solidFill>
                <a:latin typeface="Microsoft JhengHei" charset="-120"/>
                <a:ea typeface="Microsoft JhengHei" charset="-120"/>
                <a:cs typeface="Microsoft JhengHei" charset="-120"/>
              </a:rPr>
              <a:t>【</a:t>
            </a:r>
            <a:r>
              <a:rPr lang="zh-TW" altLang="en-US" sz="2000" dirty="0" smtClean="0">
                <a:solidFill>
                  <a:schemeClr val="tx1"/>
                </a:solidFill>
                <a:latin typeface="Microsoft JhengHei" charset="-120"/>
                <a:ea typeface="Microsoft JhengHei" charset="-120"/>
                <a:cs typeface="Microsoft JhengHei" charset="-120"/>
              </a:rPr>
              <a:t>明慧网</a:t>
            </a:r>
            <a:r>
              <a:rPr lang="en-US" altLang="zh-TW" sz="2000" dirty="0" smtClean="0">
                <a:solidFill>
                  <a:schemeClr val="tx1"/>
                </a:solidFill>
                <a:latin typeface="Microsoft JhengHei" charset="-120"/>
                <a:ea typeface="Microsoft JhengHei" charset="-120"/>
                <a:cs typeface="Microsoft JhengHei" charset="-120"/>
              </a:rPr>
              <a:t>2004</a:t>
            </a:r>
            <a:r>
              <a:rPr lang="zh-TW" altLang="en-US" sz="2000" dirty="0" smtClean="0">
                <a:solidFill>
                  <a:schemeClr val="tx1"/>
                </a:solidFill>
                <a:latin typeface="Microsoft JhengHei" charset="-120"/>
                <a:ea typeface="Microsoft JhengHei" charset="-120"/>
                <a:cs typeface="Microsoft JhengHei" charset="-120"/>
              </a:rPr>
              <a:t>年</a:t>
            </a:r>
            <a:r>
              <a:rPr lang="en-US" altLang="zh-TW" sz="2000" dirty="0">
                <a:solidFill>
                  <a:schemeClr val="tx1"/>
                </a:solidFill>
                <a:latin typeface="Microsoft JhengHei" charset="-120"/>
                <a:ea typeface="Microsoft JhengHei" charset="-120"/>
                <a:cs typeface="Microsoft JhengHei" charset="-120"/>
              </a:rPr>
              <a:t>8</a:t>
            </a:r>
            <a:r>
              <a:rPr lang="zh-TW" altLang="en-US" sz="2000" dirty="0" smtClean="0">
                <a:solidFill>
                  <a:schemeClr val="tx1"/>
                </a:solidFill>
                <a:latin typeface="Microsoft JhengHei" charset="-120"/>
                <a:ea typeface="Microsoft JhengHei" charset="-120"/>
                <a:cs typeface="Microsoft JhengHei" charset="-120"/>
              </a:rPr>
              <a:t>月</a:t>
            </a:r>
            <a:r>
              <a:rPr lang="en-US" altLang="zh-TW" sz="2000" dirty="0" smtClean="0">
                <a:solidFill>
                  <a:schemeClr val="tx1"/>
                </a:solidFill>
                <a:latin typeface="Microsoft JhengHei" charset="-120"/>
                <a:ea typeface="Microsoft JhengHei" charset="-120"/>
                <a:cs typeface="Microsoft JhengHei" charset="-120"/>
              </a:rPr>
              <a:t>23</a:t>
            </a:r>
            <a:r>
              <a:rPr lang="zh-TW" altLang="en-US" sz="2000" dirty="0" smtClean="0">
                <a:solidFill>
                  <a:schemeClr val="tx1"/>
                </a:solidFill>
                <a:latin typeface="Microsoft JhengHei" charset="-120"/>
                <a:ea typeface="Microsoft JhengHei" charset="-120"/>
                <a:cs typeface="Microsoft JhengHei" charset="-120"/>
              </a:rPr>
              <a:t>日</a:t>
            </a:r>
            <a:r>
              <a:rPr lang="en-US" altLang="zh-TW" sz="2000" dirty="0" smtClean="0">
                <a:solidFill>
                  <a:schemeClr val="tx1"/>
                </a:solidFill>
                <a:latin typeface="Microsoft JhengHei" charset="-120"/>
                <a:ea typeface="Microsoft JhengHei" charset="-120"/>
                <a:cs typeface="Microsoft JhengHei" charset="-120"/>
              </a:rPr>
              <a:t>】</a:t>
            </a:r>
          </a:p>
          <a:p>
            <a:endParaRPr lang="en-US" altLang="zh-TW" sz="2000" dirty="0">
              <a:solidFill>
                <a:srgbClr val="008000"/>
              </a:solidFill>
              <a:latin typeface="Microsoft JhengHei" charset="-120"/>
              <a:ea typeface="Microsoft JhengHei" charset="-120"/>
              <a:cs typeface="Microsoft JhengHei" charset="-120"/>
            </a:endParaRPr>
          </a:p>
          <a:p>
            <a:pPr fontAlgn="base"/>
            <a:r>
              <a:rPr lang="zh-TW" altLang="en-US" sz="2000" dirty="0" smtClean="0">
                <a:latin typeface="Microsoft JhengHei" charset="-120"/>
                <a:ea typeface="Microsoft JhengHei" charset="-120"/>
                <a:cs typeface="Microsoft JhengHei" charset="-120"/>
              </a:rPr>
              <a:t>广州市一名医生</a:t>
            </a:r>
            <a:r>
              <a:rPr lang="en-US" altLang="zh-TW" sz="2000" dirty="0" smtClean="0">
                <a:latin typeface="Microsoft JhengHei" charset="-120"/>
                <a:ea typeface="Microsoft JhengHei" charset="-120"/>
                <a:cs typeface="Microsoft JhengHei" charset="-120"/>
              </a:rPr>
              <a:t>A</a:t>
            </a:r>
            <a:r>
              <a:rPr lang="zh-TW" altLang="en-US" sz="2000" dirty="0" smtClean="0">
                <a:latin typeface="Microsoft JhengHei" charset="-120"/>
                <a:ea typeface="Microsoft JhengHei" charset="-120"/>
                <a:cs typeface="Microsoft JhengHei" charset="-120"/>
              </a:rPr>
              <a:t>在</a:t>
            </a:r>
            <a:r>
              <a:rPr lang="en-US" altLang="zh-TW" sz="2000" dirty="0">
                <a:latin typeface="Microsoft JhengHei" charset="-120"/>
                <a:ea typeface="Microsoft JhengHei" charset="-120"/>
                <a:cs typeface="Microsoft JhengHei" charset="-120"/>
              </a:rPr>
              <a:t>99</a:t>
            </a:r>
            <a:r>
              <a:rPr lang="zh-TW" altLang="en-US" sz="2000" dirty="0">
                <a:latin typeface="Microsoft JhengHei" charset="-120"/>
                <a:ea typeface="Microsoft JhengHei" charset="-120"/>
                <a:cs typeface="Microsoft JhengHei" charset="-120"/>
              </a:rPr>
              <a:t>年</a:t>
            </a:r>
            <a:r>
              <a:rPr lang="zh-TW" altLang="en-US" sz="2000" dirty="0" smtClean="0">
                <a:latin typeface="Microsoft JhengHei" charset="-120"/>
                <a:ea typeface="Microsoft JhengHei" charset="-120"/>
                <a:cs typeface="Microsoft JhengHei" charset="-120"/>
              </a:rPr>
              <a:t>江魔头镇压前买了一本</a:t>
            </a:r>
            <a:r>
              <a:rPr lang="en-US" altLang="zh-TW" sz="2000" dirty="0" smtClean="0">
                <a:latin typeface="Microsoft JhengHei" charset="-120"/>
                <a:ea typeface="Microsoft JhengHei" charset="-120"/>
                <a:cs typeface="Microsoft JhengHei" charset="-120"/>
              </a:rPr>
              <a:t>《</a:t>
            </a:r>
            <a:r>
              <a:rPr lang="zh-TW" altLang="en-US" sz="2000" dirty="0" smtClean="0">
                <a:latin typeface="Microsoft JhengHei" charset="-120"/>
                <a:ea typeface="Microsoft JhengHei" charset="-120"/>
                <a:cs typeface="Microsoft JhengHei" charset="-120"/>
              </a:rPr>
              <a:t>转法轮</a:t>
            </a:r>
            <a:r>
              <a:rPr lang="en-US" altLang="zh-TW" sz="2000" dirty="0" smtClean="0">
                <a:latin typeface="Microsoft JhengHei" charset="-120"/>
                <a:ea typeface="Microsoft JhengHei" charset="-120"/>
                <a:cs typeface="Microsoft JhengHei" charset="-120"/>
              </a:rPr>
              <a:t>》</a:t>
            </a:r>
            <a:r>
              <a:rPr lang="zh-TW" altLang="en-US" sz="2000" dirty="0" smtClean="0">
                <a:latin typeface="Microsoft JhengHei" charset="-120"/>
                <a:ea typeface="Microsoft JhengHei" charset="-120"/>
                <a:cs typeface="Microsoft JhengHei" charset="-120"/>
              </a:rPr>
              <a:t>，还没开始炼就遇上</a:t>
            </a:r>
            <a:r>
              <a:rPr lang="en-US" altLang="zh-TW" sz="2000" dirty="0">
                <a:latin typeface="Microsoft JhengHei" charset="-120"/>
                <a:ea typeface="Microsoft JhengHei" charset="-120"/>
                <a:cs typeface="Microsoft JhengHei" charset="-120"/>
              </a:rPr>
              <a:t>99</a:t>
            </a:r>
            <a:r>
              <a:rPr lang="zh-TW" altLang="en-US" sz="2000" dirty="0">
                <a:latin typeface="Microsoft JhengHei" charset="-120"/>
                <a:ea typeface="Microsoft JhengHei" charset="-120"/>
                <a:cs typeface="Microsoft JhengHei" charset="-120"/>
              </a:rPr>
              <a:t>年</a:t>
            </a:r>
            <a:r>
              <a:rPr lang="en-US" altLang="zh-TW" sz="2000" dirty="0" smtClean="0">
                <a:latin typeface="Microsoft JhengHei" charset="-120"/>
                <a:ea typeface="Microsoft JhengHei" charset="-120"/>
                <a:cs typeface="Microsoft JhengHei" charset="-120"/>
              </a:rPr>
              <a:t>720</a:t>
            </a:r>
            <a:r>
              <a:rPr lang="zh-TW" altLang="en-US" sz="2000" dirty="0" smtClean="0">
                <a:latin typeface="Microsoft JhengHei" charset="-120"/>
                <a:ea typeface="Microsoft JhengHei" charset="-120"/>
                <a:cs typeface="Microsoft JhengHei" charset="-120"/>
              </a:rPr>
              <a:t>，但他并没有像其他人那样把书上交或销毁，而是藏了起来。</a:t>
            </a:r>
            <a:endParaRPr lang="en-US" altLang="zh-TW" sz="2000" dirty="0" smtClean="0">
              <a:latin typeface="Microsoft JhengHei" charset="-120"/>
              <a:ea typeface="Microsoft JhengHei" charset="-120"/>
              <a:cs typeface="Microsoft JhengHei" charset="-120"/>
            </a:endParaRPr>
          </a:p>
          <a:p>
            <a:pPr fontAlgn="base"/>
            <a:endParaRPr lang="en-US" altLang="zh-TW" sz="2000" dirty="0" smtClean="0">
              <a:latin typeface="Microsoft JhengHei" charset="-120"/>
              <a:ea typeface="Microsoft JhengHei" charset="-120"/>
              <a:cs typeface="Microsoft JhengHei" charset="-120"/>
            </a:endParaRPr>
          </a:p>
          <a:p>
            <a:pPr fontAlgn="base"/>
            <a:r>
              <a:rPr lang="zh-TW" altLang="en-US" sz="2000" dirty="0" smtClean="0">
                <a:latin typeface="Microsoft JhengHei" charset="-120"/>
                <a:ea typeface="Microsoft JhengHei" charset="-120"/>
                <a:cs typeface="Microsoft JhengHei" charset="-120"/>
              </a:rPr>
              <a:t>最近</a:t>
            </a:r>
            <a:r>
              <a:rPr lang="en-US" altLang="zh-TW" sz="2000" dirty="0">
                <a:latin typeface="Microsoft JhengHei" charset="-120"/>
                <a:ea typeface="Microsoft JhengHei" charset="-120"/>
                <a:cs typeface="Microsoft JhengHei" charset="-120"/>
              </a:rPr>
              <a:t>A</a:t>
            </a:r>
            <a:r>
              <a:rPr lang="zh-TW" altLang="en-US" sz="2000" b="1" dirty="0">
                <a:solidFill>
                  <a:srgbClr val="FF0000"/>
                </a:solidFill>
                <a:latin typeface="Microsoft JhengHei" charset="-120"/>
                <a:ea typeface="Microsoft JhengHei" charset="-120"/>
                <a:cs typeface="Microsoft JhengHei" charset="-120"/>
              </a:rPr>
              <a:t>得了</a:t>
            </a:r>
            <a:r>
              <a:rPr lang="zh-TW" altLang="en-US" sz="2000" b="1" dirty="0" smtClean="0">
                <a:solidFill>
                  <a:srgbClr val="FF0000"/>
                </a:solidFill>
                <a:latin typeface="Microsoft JhengHei" charset="-120"/>
                <a:ea typeface="Microsoft JhengHei" charset="-120"/>
                <a:cs typeface="Microsoft JhengHei" charset="-120"/>
              </a:rPr>
              <a:t>肺癌</a:t>
            </a:r>
            <a:r>
              <a:rPr lang="zh-TW" altLang="en-US" sz="2000" dirty="0" smtClean="0">
                <a:latin typeface="Microsoft JhengHei" charset="-120"/>
                <a:ea typeface="Microsoft JhengHei" charset="-120"/>
                <a:cs typeface="Microsoft JhengHei" charset="-120"/>
              </a:rPr>
              <a:t>，他隔壁就住着大法弟子，大法弟子上门跟他讲真相，并告诉他默念</a:t>
            </a:r>
            <a:r>
              <a:rPr lang="zh-TW" altLang="en-US" sz="2000" b="1" dirty="0" smtClean="0">
                <a:solidFill>
                  <a:srgbClr val="0432FF"/>
                </a:solidFill>
                <a:latin typeface="Microsoft JhengHei" charset="-120"/>
                <a:ea typeface="Microsoft JhengHei" charset="-120"/>
                <a:cs typeface="Microsoft JhengHei" charset="-120"/>
              </a:rPr>
              <a:t>「法轮大法好」</a:t>
            </a:r>
            <a:r>
              <a:rPr lang="zh-TW" altLang="en-US" sz="2000" b="1" dirty="0">
                <a:solidFill>
                  <a:srgbClr val="0432FF"/>
                </a:solidFill>
                <a:latin typeface="Microsoft JhengHei" charset="-120"/>
                <a:ea typeface="Microsoft JhengHei" charset="-120"/>
                <a:cs typeface="Microsoft JhengHei" charset="-120"/>
              </a:rPr>
              <a:t>、「真善忍好</a:t>
            </a:r>
            <a:r>
              <a:rPr lang="zh-TW" altLang="en-US" sz="2000" b="1" dirty="0" smtClean="0">
                <a:solidFill>
                  <a:srgbClr val="0432FF"/>
                </a:solidFill>
                <a:latin typeface="Microsoft JhengHei" charset="-120"/>
                <a:ea typeface="Microsoft JhengHei" charset="-120"/>
                <a:cs typeface="Microsoft JhengHei" charset="-120"/>
              </a:rPr>
              <a:t>」</a:t>
            </a:r>
            <a:r>
              <a:rPr lang="zh-TW" altLang="en-US" sz="2000" dirty="0" smtClean="0">
                <a:latin typeface="Microsoft JhengHei" charset="-120"/>
                <a:ea typeface="Microsoft JhengHei" charset="-120"/>
                <a:cs typeface="Microsoft JhengHei" charset="-120"/>
              </a:rPr>
              <a:t>，后来这位大法弟子拿到了小册子</a:t>
            </a:r>
            <a:r>
              <a:rPr lang="en-US" altLang="zh-TW" sz="2000" dirty="0" smtClean="0">
                <a:latin typeface="Microsoft JhengHei" charset="-120"/>
                <a:ea typeface="Microsoft JhengHei" charset="-120"/>
                <a:cs typeface="Microsoft JhengHei" charset="-120"/>
              </a:rPr>
              <a:t>《</a:t>
            </a:r>
            <a:r>
              <a:rPr lang="zh-TW" altLang="en-US" sz="2000" dirty="0" smtClean="0">
                <a:latin typeface="Microsoft JhengHei" charset="-120"/>
                <a:ea typeface="Microsoft JhengHei" charset="-120"/>
                <a:cs typeface="Microsoft JhengHei" charset="-120"/>
              </a:rPr>
              <a:t>绝处逢生</a:t>
            </a:r>
            <a:r>
              <a:rPr lang="en-US" altLang="zh-TW" sz="2000" dirty="0" smtClean="0">
                <a:latin typeface="Microsoft JhengHei" charset="-120"/>
                <a:ea typeface="Microsoft JhengHei" charset="-120"/>
                <a:cs typeface="Microsoft JhengHei" charset="-120"/>
              </a:rPr>
              <a:t>》</a:t>
            </a:r>
            <a:r>
              <a:rPr lang="zh-TW" altLang="en-US" sz="2000" dirty="0" smtClean="0">
                <a:latin typeface="Microsoft JhengHei" charset="-120"/>
                <a:ea typeface="Microsoft JhengHei" charset="-120"/>
                <a:cs typeface="Microsoft JhengHei" charset="-120"/>
              </a:rPr>
              <a:t>，也特意送给他看，最近一次见面，</a:t>
            </a:r>
            <a:r>
              <a:rPr lang="en-US" altLang="zh-TW" sz="2000" dirty="0" smtClean="0">
                <a:latin typeface="Microsoft JhengHei" charset="-120"/>
                <a:ea typeface="Microsoft JhengHei" charset="-120"/>
                <a:cs typeface="Microsoft JhengHei" charset="-120"/>
              </a:rPr>
              <a:t>A </a:t>
            </a:r>
            <a:r>
              <a:rPr lang="zh-TW" altLang="en-US" sz="2000" dirty="0" smtClean="0">
                <a:latin typeface="Microsoft JhengHei" charset="-120"/>
                <a:ea typeface="Microsoft JhengHei" charset="-120"/>
                <a:cs typeface="Microsoft JhengHei" charset="-120"/>
              </a:rPr>
              <a:t>欣喜的告诉大法弟子，</a:t>
            </a:r>
            <a:r>
              <a:rPr lang="zh-TW" altLang="en-US" sz="2000" b="1" dirty="0" smtClean="0">
                <a:solidFill>
                  <a:srgbClr val="0432FF"/>
                </a:solidFill>
                <a:latin typeface="Microsoft JhengHei" charset="-120"/>
                <a:ea typeface="Microsoft JhengHei" charset="-120"/>
                <a:cs typeface="Microsoft JhengHei" charset="-120"/>
              </a:rPr>
              <a:t>自己的癌症痊愈了</a:t>
            </a:r>
            <a:r>
              <a:rPr lang="zh-TW" altLang="en-US" sz="2000" dirty="0" smtClean="0">
                <a:latin typeface="Microsoft JhengHei" charset="-120"/>
                <a:ea typeface="Microsoft JhengHei" charset="-120"/>
                <a:cs typeface="Microsoft JhengHei" charset="-120"/>
              </a:rPr>
              <a:t>，他自己本来就是医生，他看过近期自己所有的化验单，一切正常了，他连声对大法弟子说谢谢。</a:t>
            </a:r>
            <a:endParaRPr lang="en-US" altLang="zh-TW" sz="2000" dirty="0" smtClean="0">
              <a:latin typeface="Microsoft JhengHei" charset="-120"/>
              <a:ea typeface="Microsoft JhengHei" charset="-120"/>
              <a:cs typeface="Microsoft JhengHei" charset="-120"/>
            </a:endParaRPr>
          </a:p>
          <a:p>
            <a:pPr fontAlgn="base"/>
            <a:endParaRPr lang="en-US" altLang="zh-TW" sz="2000" dirty="0">
              <a:latin typeface="Microsoft JhengHei" charset="-120"/>
              <a:ea typeface="Microsoft JhengHei" charset="-120"/>
              <a:cs typeface="Microsoft JhengHei" charset="-120"/>
            </a:endParaRPr>
          </a:p>
          <a:p>
            <a:pPr fontAlgn="base"/>
            <a:r>
              <a:rPr lang="zh-TW" altLang="en-US" sz="2000" dirty="0" smtClean="0">
                <a:latin typeface="Microsoft JhengHei" charset="-120"/>
                <a:ea typeface="Microsoft JhengHei" charset="-120"/>
                <a:cs typeface="Microsoft JhengHei" charset="-120"/>
              </a:rPr>
              <a:t>大法弟子一听连忙双手合十，说「谢谢师父」，跟着眼泪就流下来了。</a:t>
            </a:r>
            <a:r>
              <a:rPr lang="en-US" altLang="zh-TW" sz="2000" dirty="0" smtClean="0">
                <a:latin typeface="Microsoft JhengHei" charset="-120"/>
                <a:ea typeface="Microsoft JhengHei" charset="-120"/>
                <a:cs typeface="Microsoft JhengHei" charset="-120"/>
              </a:rPr>
              <a:t>A</a:t>
            </a:r>
            <a:r>
              <a:rPr lang="zh-TW" altLang="en-US" sz="2000" dirty="0" smtClean="0">
                <a:latin typeface="Microsoft JhengHei" charset="-120"/>
                <a:ea typeface="Microsoft JhengHei" charset="-120"/>
                <a:cs typeface="Microsoft JhengHei" charset="-120"/>
              </a:rPr>
              <a:t>一看，也跟着双手合十，连声说「谢谢师父」。</a:t>
            </a:r>
          </a:p>
          <a:p>
            <a:pPr fontAlgn="base"/>
            <a:endParaRPr lang="en-US" altLang="zh-TW" sz="2000" dirty="0" smtClean="0">
              <a:latin typeface="Microsoft JhengHei" charset="-120"/>
              <a:ea typeface="Microsoft JhengHei" charset="-120"/>
              <a:cs typeface="Microsoft JhengHei" charset="-120"/>
            </a:endParaRPr>
          </a:p>
          <a:p>
            <a:pPr fontAlgn="base"/>
            <a:r>
              <a:rPr lang="zh-TW" altLang="en-US" sz="2000" dirty="0" smtClean="0">
                <a:latin typeface="Microsoft JhengHei" charset="-120"/>
                <a:ea typeface="Microsoft JhengHei" charset="-120"/>
                <a:cs typeface="Microsoft JhengHei" charset="-120"/>
              </a:rPr>
              <a:t>大法弟子离开时想向他要回</a:t>
            </a:r>
            <a:r>
              <a:rPr lang="en-US" altLang="zh-TW" sz="2000" dirty="0" smtClean="0">
                <a:latin typeface="Microsoft JhengHei" charset="-120"/>
                <a:ea typeface="Microsoft JhengHei" charset="-120"/>
                <a:cs typeface="Microsoft JhengHei" charset="-120"/>
              </a:rPr>
              <a:t>《</a:t>
            </a:r>
            <a:r>
              <a:rPr lang="zh-TW" altLang="en-US" sz="2000" dirty="0" smtClean="0">
                <a:latin typeface="Microsoft JhengHei" charset="-120"/>
                <a:ea typeface="Microsoft JhengHei" charset="-120"/>
                <a:cs typeface="Microsoft JhengHei" charset="-120"/>
              </a:rPr>
              <a:t>绝处逢生</a:t>
            </a:r>
            <a:r>
              <a:rPr lang="en-US" altLang="zh-TW" sz="2000" dirty="0" smtClean="0">
                <a:latin typeface="Microsoft JhengHei" charset="-120"/>
                <a:ea typeface="Microsoft JhengHei" charset="-120"/>
                <a:cs typeface="Microsoft JhengHei" charset="-120"/>
              </a:rPr>
              <a:t>》</a:t>
            </a:r>
            <a:r>
              <a:rPr lang="zh-TW" altLang="en-US" sz="2000" dirty="0" smtClean="0">
                <a:latin typeface="Microsoft JhengHei" charset="-120"/>
                <a:ea typeface="Microsoft JhengHei" charset="-120"/>
                <a:cs typeface="Microsoft JhengHei" charset="-120"/>
              </a:rPr>
              <a:t>给其他有缘人看，</a:t>
            </a:r>
            <a:r>
              <a:rPr lang="en-US" altLang="zh-TW" sz="2000" dirty="0" smtClean="0">
                <a:latin typeface="Microsoft JhengHei" charset="-120"/>
                <a:ea typeface="Microsoft JhengHei" charset="-120"/>
                <a:cs typeface="Microsoft JhengHei" charset="-120"/>
              </a:rPr>
              <a:t>A</a:t>
            </a:r>
            <a:r>
              <a:rPr lang="zh-TW" altLang="en-US" sz="2000" dirty="0" smtClean="0">
                <a:latin typeface="Microsoft JhengHei" charset="-120"/>
                <a:ea typeface="Microsoft JhengHei" charset="-120"/>
                <a:cs typeface="Microsoft JhengHei" charset="-120"/>
              </a:rPr>
              <a:t>紧紧的护着小册子，怎么也不肯给。大法弟子就叮嘱他，给和他一样同病相怜的人看，让更多的人明白真象从而得到救度。</a:t>
            </a:r>
            <a:endParaRPr lang="zh-TW" altLang="en-US" sz="2000" dirty="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1401993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430" r="25429"/>
          <a:stretch/>
        </p:blipFill>
        <p:spPr bwMode="auto">
          <a:xfrm>
            <a:off x="971600" y="0"/>
            <a:ext cx="7373851"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42572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0"/>
            <a:ext cx="9170032" cy="836711"/>
          </a:xfrm>
          <a:prstGeom prst="rect">
            <a:avLst/>
          </a:prstGeom>
          <a:solidFill>
            <a:srgbClr val="00B0F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pic>
        <p:nvPicPr>
          <p:cNvPr id="2050" name="Picture 2" descr="http://www.minghui.org/mh/article_images/2018-1-18-minghui-guangdong-persecution-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59" y="908720"/>
            <a:ext cx="7848585" cy="5771018"/>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107504" y="228422"/>
            <a:ext cx="7888620" cy="461665"/>
          </a:xfrm>
          <a:prstGeom prst="rect">
            <a:avLst/>
          </a:prstGeom>
        </p:spPr>
        <p:txBody>
          <a:bodyPr wrap="square">
            <a:spAutoFit/>
          </a:bodyPr>
          <a:lstStyle/>
          <a:p>
            <a:r>
              <a:rPr lang="en-US" altLang="zh-CN" sz="2400" b="1" dirty="0" smtClean="0">
                <a:solidFill>
                  <a:schemeClr val="bg1"/>
                </a:solidFill>
                <a:latin typeface="微軟正黑體" panose="020B0604030504040204" pitchFamily="34" charset="-120"/>
                <a:ea typeface="微軟正黑體" panose="020B0604030504040204" pitchFamily="34" charset="-120"/>
              </a:rPr>
              <a:t>3-2. </a:t>
            </a:r>
            <a:r>
              <a:rPr lang="zh-TW" altLang="en-US" sz="2400" b="1" dirty="0">
                <a:solidFill>
                  <a:schemeClr val="bg1"/>
                </a:solidFill>
                <a:latin typeface="微軟正黑體" panose="020B0604030504040204" pitchFamily="34" charset="-120"/>
                <a:ea typeface="微軟正黑體" panose="020B0604030504040204" pitchFamily="34" charset="-120"/>
              </a:rPr>
              <a:t> </a:t>
            </a:r>
            <a:r>
              <a:rPr lang="en-US" altLang="zh-CN" sz="2400" b="1" dirty="0" smtClean="0">
                <a:solidFill>
                  <a:schemeClr val="bg1"/>
                </a:solidFill>
                <a:latin typeface="微軟正黑體" panose="020B0604030504040204" pitchFamily="34" charset="-120"/>
                <a:ea typeface="微軟正黑體" panose="020B0604030504040204" pitchFamily="34" charset="-120"/>
              </a:rPr>
              <a:t>2017</a:t>
            </a:r>
            <a:r>
              <a:rPr lang="zh-CN" altLang="en-US" sz="2400" b="1" dirty="0" smtClean="0">
                <a:solidFill>
                  <a:schemeClr val="bg1"/>
                </a:solidFill>
                <a:latin typeface="微軟正黑體" panose="020B0604030504040204" pitchFamily="34" charset="-120"/>
                <a:ea typeface="微軟正黑體" panose="020B0604030504040204" pitchFamily="34" charset="-120"/>
              </a:rPr>
              <a:t>年广东法轮功学员受迫害案例综述</a:t>
            </a:r>
            <a:endParaRPr lang="zh-TW" altLang="en-US" sz="2400" dirty="0">
              <a:solidFill>
                <a:schemeClr val="bg1"/>
              </a:solidFill>
            </a:endParaRPr>
          </a:p>
        </p:txBody>
      </p:sp>
      <p:sp>
        <p:nvSpPr>
          <p:cNvPr id="6" name="矩形 5"/>
          <p:cNvSpPr/>
          <p:nvPr/>
        </p:nvSpPr>
        <p:spPr>
          <a:xfrm>
            <a:off x="7596335" y="94319"/>
            <a:ext cx="1453227" cy="598377"/>
          </a:xfrm>
          <a:prstGeom prst="rect">
            <a:avLst/>
          </a:prstGeom>
          <a:ln w="28575">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200" b="1" dirty="0" smtClean="0">
                <a:solidFill>
                  <a:srgbClr val="00B0F0"/>
                </a:solidFill>
                <a:latin typeface="微軟正黑體" panose="020B0604030504040204" pitchFamily="34" charset="-120"/>
                <a:ea typeface="微軟正黑體" panose="020B0604030504040204" pitchFamily="34" charset="-120"/>
              </a:rPr>
              <a:t>明慧網</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591363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0" y="0"/>
            <a:ext cx="9170032" cy="836711"/>
          </a:xfrm>
          <a:prstGeom prst="rect">
            <a:avLst/>
          </a:prstGeom>
          <a:solidFill>
            <a:srgbClr val="00B0F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4" name="矩形 3"/>
          <p:cNvSpPr/>
          <p:nvPr/>
        </p:nvSpPr>
        <p:spPr>
          <a:xfrm>
            <a:off x="60235" y="1052735"/>
            <a:ext cx="9049562" cy="4062651"/>
          </a:xfrm>
          <a:prstGeom prst="rect">
            <a:avLst/>
          </a:prstGeom>
        </p:spPr>
        <p:txBody>
          <a:bodyPr wrap="square">
            <a:spAutoFit/>
          </a:bodyPr>
          <a:lstStyle/>
          <a:p>
            <a:pPr fontAlgn="base"/>
            <a:endParaRPr lang="zh-TW" altLang="en-US" dirty="0">
              <a:latin typeface="微軟正黑體" panose="020B0604030504040204" pitchFamily="34" charset="-120"/>
              <a:ea typeface="微軟正黑體" panose="020B0604030504040204" pitchFamily="34" charset="-120"/>
            </a:endParaRPr>
          </a:p>
          <a:p>
            <a:pPr fontAlgn="base"/>
            <a:r>
              <a:rPr lang="en-US" altLang="zh-TW" sz="2000" smtClean="0">
                <a:latin typeface="微軟正黑體" panose="020B0604030504040204" pitchFamily="34" charset="-120"/>
                <a:ea typeface="微軟正黑體" panose="020B0604030504040204" pitchFamily="34" charset="-120"/>
              </a:rPr>
              <a:t>2017</a:t>
            </a:r>
            <a:r>
              <a:rPr lang="zh-TW" altLang="en-US" sz="2000" smtClean="0">
                <a:latin typeface="微軟正黑體" panose="020B0604030504040204" pitchFamily="34" charset="-120"/>
                <a:ea typeface="微軟正黑體" panose="020B0604030504040204" pitchFamily="34" charset="-120"/>
              </a:rPr>
              <a:t>年，中国大陆不断出现「无罪释放」法轮功学员的现象。</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有不少检察官和法官在审理迫害法轮功的案件上表现出非常「谨慎」的态度，</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不少迫害法轮功的案件反复</a:t>
            </a:r>
            <a:r>
              <a:rPr lang="zh-TW" altLang="en-US" sz="2000" b="1" smtClean="0">
                <a:solidFill>
                  <a:srgbClr val="0070C0"/>
                </a:solidFill>
                <a:latin typeface="微軟正黑體" panose="020B0604030504040204" pitchFamily="34" charset="-120"/>
                <a:ea typeface="微軟正黑體" panose="020B0604030504040204" pitchFamily="34" charset="-120"/>
              </a:rPr>
              <a:t>「</a:t>
            </a:r>
            <a:r>
              <a:rPr lang="zh-TW" altLang="en-US" sz="2000" b="1" dirty="0">
                <a:solidFill>
                  <a:srgbClr val="0070C0"/>
                </a:solidFill>
                <a:latin typeface="微軟正黑體" panose="020B0604030504040204" pitchFamily="34" charset="-120"/>
                <a:ea typeface="微軟正黑體" panose="020B0604030504040204" pitchFamily="34" charset="-120"/>
              </a:rPr>
              <a:t>退</a:t>
            </a:r>
            <a:r>
              <a:rPr lang="zh-TW" altLang="en-US" sz="2000" b="1">
                <a:solidFill>
                  <a:srgbClr val="0070C0"/>
                </a:solidFill>
                <a:latin typeface="微軟正黑體" panose="020B0604030504040204" pitchFamily="34" charset="-120"/>
                <a:ea typeface="微軟正黑體" panose="020B0604030504040204" pitchFamily="34" charset="-120"/>
              </a:rPr>
              <a:t>查</a:t>
            </a:r>
            <a:r>
              <a:rPr lang="zh-TW" altLang="en-US" sz="2000" b="1" smtClean="0">
                <a:solidFill>
                  <a:srgbClr val="0070C0"/>
                </a:solidFill>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（检察院退回公安局补充侦查）、</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法院</a:t>
            </a:r>
            <a:r>
              <a:rPr lang="zh-TW" altLang="en-US" sz="2000" b="1" smtClean="0">
                <a:solidFill>
                  <a:srgbClr val="0070C0"/>
                </a:solidFill>
                <a:latin typeface="微軟正黑體" panose="020B0604030504040204" pitchFamily="34" charset="-120"/>
                <a:ea typeface="微軟正黑體" panose="020B0604030504040204" pitchFamily="34" charset="-120"/>
              </a:rPr>
              <a:t>「退检」</a:t>
            </a:r>
            <a:r>
              <a:rPr lang="zh-TW" altLang="en-US" sz="2000" smtClean="0">
                <a:latin typeface="微軟正黑體" panose="020B0604030504040204" pitchFamily="34" charset="-120"/>
                <a:ea typeface="微軟正黑體" panose="020B0604030504040204" pitchFamily="34" charset="-120"/>
              </a:rPr>
              <a:t>（退回检察院补充起诉材料）、检察院</a:t>
            </a:r>
            <a:r>
              <a:rPr lang="zh-TW" altLang="en-US" sz="2000" b="1" smtClean="0">
                <a:solidFill>
                  <a:srgbClr val="0070C0"/>
                </a:solidFill>
                <a:latin typeface="微軟正黑體" panose="020B0604030504040204" pitchFamily="34" charset="-120"/>
                <a:ea typeface="微軟正黑體" panose="020B0604030504040204" pitchFamily="34" charset="-120"/>
              </a:rPr>
              <a:t>撤销起诉</a:t>
            </a:r>
            <a:r>
              <a:rPr lang="zh-TW" altLang="en-US" sz="2000" b="1" smtClean="0">
                <a:latin typeface="微軟正黑體" panose="020B0604030504040204" pitchFamily="34" charset="-120"/>
                <a:ea typeface="微軟正黑體" panose="020B0604030504040204" pitchFamily="34" charset="-120"/>
              </a:rPr>
              <a:t>、</a:t>
            </a:r>
            <a:endParaRPr lang="en-US" altLang="zh-TW" sz="2000" b="1"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法院两次甚至三次开庭、</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高一级法院撤销低一级法院的原判并发回重审、无罪释放等。</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这些迹象表明中共迫害越来越不得人心，</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越来越多的检察官和法官随着不断了解真相，都在想方设法远离迫害责任。</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虽然他们中很多人还不敢公开抵制迫害政策，</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但很多人已经没有了过去的那种疯狂。</a:t>
            </a:r>
            <a:endParaRPr lang="zh-TW" altLang="en-US" sz="2000" dirty="0">
              <a:latin typeface="微軟正黑體" panose="020B0604030504040204" pitchFamily="34" charset="-120"/>
              <a:ea typeface="微軟正黑體" panose="020B0604030504040204" pitchFamily="34" charset="-120"/>
            </a:endParaRPr>
          </a:p>
        </p:txBody>
      </p:sp>
      <p:sp>
        <p:nvSpPr>
          <p:cNvPr id="2" name="矩形 1"/>
          <p:cNvSpPr/>
          <p:nvPr/>
        </p:nvSpPr>
        <p:spPr>
          <a:xfrm>
            <a:off x="252848" y="187522"/>
            <a:ext cx="6893698" cy="461665"/>
          </a:xfrm>
          <a:prstGeom prst="rect">
            <a:avLst/>
          </a:prstGeom>
        </p:spPr>
        <p:txBody>
          <a:bodyPr wrap="square">
            <a:spAutoFit/>
          </a:bodyPr>
          <a:lstStyle/>
          <a:p>
            <a:pPr fontAlgn="base"/>
            <a:r>
              <a:rPr lang="en-US" altLang="zh-TW" sz="2400" b="1" dirty="0">
                <a:solidFill>
                  <a:schemeClr val="bg1"/>
                </a:solidFill>
                <a:latin typeface="微軟正黑體" panose="020B0604030504040204" pitchFamily="34" charset="-120"/>
                <a:ea typeface="微軟正黑體" panose="020B0604030504040204" pitchFamily="34" charset="-120"/>
              </a:rPr>
              <a:t>3-3. </a:t>
            </a:r>
            <a:r>
              <a:rPr lang="zh-TW" altLang="en-US" sz="2400" b="1" dirty="0">
                <a:solidFill>
                  <a:schemeClr val="bg1"/>
                </a:solidFill>
                <a:latin typeface="微軟正黑體" panose="020B0604030504040204" pitchFamily="34" charset="-120"/>
                <a:ea typeface="微軟正黑體" panose="020B0604030504040204" pitchFamily="34" charset="-120"/>
              </a:rPr>
              <a:t> </a:t>
            </a:r>
            <a:r>
              <a:rPr lang="en-US" altLang="zh-CN" sz="2400" b="1" dirty="0" smtClean="0">
                <a:solidFill>
                  <a:schemeClr val="bg1"/>
                </a:solidFill>
                <a:latin typeface="微軟正黑體" panose="020B0604030504040204" pitchFamily="34" charset="-120"/>
                <a:ea typeface="微軟正黑體" panose="020B0604030504040204" pitchFamily="34" charset="-120"/>
              </a:rPr>
              <a:t>2017</a:t>
            </a:r>
            <a:r>
              <a:rPr lang="zh-CN" altLang="en-US" sz="2400" b="1" dirty="0" smtClean="0">
                <a:solidFill>
                  <a:schemeClr val="bg1"/>
                </a:solidFill>
                <a:latin typeface="微軟正黑體" panose="020B0604030504040204" pitchFamily="34" charset="-120"/>
                <a:ea typeface="微軟正黑體" panose="020B0604030504040204" pitchFamily="34" charset="-120"/>
              </a:rPr>
              <a:t>年广东法轮功学员受迫害案例综述</a:t>
            </a:r>
            <a:endParaRPr lang="en-US" altLang="zh-TW" sz="24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7596335" y="94319"/>
            <a:ext cx="1453227" cy="598377"/>
          </a:xfrm>
          <a:prstGeom prst="rect">
            <a:avLst/>
          </a:prstGeom>
          <a:ln w="28575">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200" b="1" dirty="0" smtClean="0">
                <a:solidFill>
                  <a:srgbClr val="00B0F0"/>
                </a:solidFill>
                <a:latin typeface="微軟正黑體" panose="020B0604030504040204" pitchFamily="34" charset="-120"/>
                <a:ea typeface="微軟正黑體" panose="020B0604030504040204" pitchFamily="34" charset="-120"/>
              </a:rPr>
              <a:t>明慧網</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5718094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0"/>
            <a:ext cx="9170032" cy="836711"/>
          </a:xfrm>
          <a:prstGeom prst="rect">
            <a:avLst/>
          </a:prstGeom>
          <a:solidFill>
            <a:srgbClr val="00B0F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graphicFrame>
        <p:nvGraphicFramePr>
          <p:cNvPr id="2" name="表格 1"/>
          <p:cNvGraphicFramePr>
            <a:graphicFrameLocks noGrp="1"/>
          </p:cNvGraphicFramePr>
          <p:nvPr>
            <p:extLst>
              <p:ext uri="{D42A27DB-BD31-4B8C-83A1-F6EECF244321}">
                <p14:modId xmlns:p14="http://schemas.microsoft.com/office/powerpoint/2010/main" val="742415271"/>
              </p:ext>
            </p:extLst>
          </p:nvPr>
        </p:nvGraphicFramePr>
        <p:xfrm>
          <a:off x="179512" y="1052736"/>
          <a:ext cx="8856984" cy="5577840"/>
        </p:xfrm>
        <a:graphic>
          <a:graphicData uri="http://schemas.openxmlformats.org/drawingml/2006/table">
            <a:tbl>
              <a:tblPr firstRow="1" bandRow="1">
                <a:tableStyleId>{5C22544A-7EE6-4342-B048-85BDC9FD1C3A}</a:tableStyleId>
              </a:tblPr>
              <a:tblGrid>
                <a:gridCol w="936104"/>
                <a:gridCol w="1656184"/>
                <a:gridCol w="4248472"/>
                <a:gridCol w="2016224"/>
              </a:tblGrid>
              <a:tr h="370840">
                <a:tc>
                  <a:txBody>
                    <a:bodyPr/>
                    <a:lstStyle/>
                    <a:p>
                      <a:r>
                        <a:rPr lang="zh-TW" altLang="en-US" dirty="0" smtClean="0">
                          <a:solidFill>
                            <a:sysClr val="windowText" lastClr="000000"/>
                          </a:solidFill>
                          <a:latin typeface="微軟正黑體" panose="020B0604030504040204" pitchFamily="34" charset="-120"/>
                          <a:ea typeface="微軟正黑體" panose="020B0604030504040204" pitchFamily="34" charset="-120"/>
                        </a:rPr>
                        <a:t>地点</a:t>
                      </a:r>
                      <a:endParaRPr lang="zh-TW" altLang="en-US" dirty="0">
                        <a:solidFill>
                          <a:sysClr val="windowText" lastClr="00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smtClean="0">
                          <a:solidFill>
                            <a:sysClr val="windowText" lastClr="000000"/>
                          </a:solidFill>
                          <a:latin typeface="微軟正黑體" panose="020B0604030504040204" pitchFamily="34" charset="-120"/>
                          <a:ea typeface="微軟正黑體" panose="020B0604030504040204" pitchFamily="34" charset="-120"/>
                        </a:rPr>
                        <a:t>法轮功学员</a:t>
                      </a:r>
                      <a:endParaRPr lang="zh-TW" altLang="en-US" dirty="0">
                        <a:solidFill>
                          <a:sysClr val="windowText" lastClr="00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solidFill>
                            <a:schemeClr val="tx1"/>
                          </a:solidFill>
                          <a:latin typeface="微軟正黑體" panose="020B0604030504040204" pitchFamily="34" charset="-120"/>
                          <a:ea typeface="微軟正黑體" panose="020B0604030504040204" pitchFamily="34" charset="-120"/>
                        </a:rPr>
                        <a:t>受迫害情况</a:t>
                      </a:r>
                      <a:endParaRPr lang="zh-TW" altLang="en-US"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solidFill>
                            <a:schemeClr val="tx1"/>
                          </a:solidFill>
                          <a:latin typeface="微軟正黑體" panose="020B0604030504040204" pitchFamily="34" charset="-120"/>
                          <a:ea typeface="微軟正黑體" panose="020B0604030504040204" pitchFamily="34" charset="-120"/>
                        </a:rPr>
                        <a:t>无罪释放</a:t>
                      </a:r>
                      <a:r>
                        <a:rPr lang="en-US" altLang="zh-TW" dirty="0" smtClean="0">
                          <a:solidFill>
                            <a:schemeClr val="tx1"/>
                          </a:solidFill>
                          <a:latin typeface="微軟正黑體" panose="020B0604030504040204" pitchFamily="34" charset="-120"/>
                          <a:ea typeface="微軟正黑體" panose="020B0604030504040204" pitchFamily="34" charset="-120"/>
                        </a:rPr>
                        <a:t>/</a:t>
                      </a:r>
                    </a:p>
                    <a:p>
                      <a:r>
                        <a:rPr lang="zh-TW" altLang="en-US" dirty="0" smtClean="0">
                          <a:solidFill>
                            <a:schemeClr val="tx1"/>
                          </a:solidFill>
                          <a:latin typeface="微軟正黑體" panose="020B0604030504040204" pitchFamily="34" charset="-120"/>
                          <a:ea typeface="微軟正黑體" panose="020B0604030504040204" pitchFamily="34" charset="-120"/>
                        </a:rPr>
                        <a:t>退查</a:t>
                      </a:r>
                      <a:r>
                        <a:rPr lang="en-US" altLang="zh-TW" dirty="0" smtClean="0">
                          <a:solidFill>
                            <a:schemeClr val="tx1"/>
                          </a:solidFill>
                          <a:latin typeface="微軟正黑體" panose="020B0604030504040204" pitchFamily="34" charset="-120"/>
                          <a:ea typeface="微軟正黑體" panose="020B0604030504040204" pitchFamily="34" charset="-120"/>
                        </a:rPr>
                        <a:t>/</a:t>
                      </a:r>
                      <a:r>
                        <a:rPr lang="zh-TW" altLang="en-US" dirty="0" smtClean="0">
                          <a:solidFill>
                            <a:schemeClr val="tx1"/>
                          </a:solidFill>
                          <a:latin typeface="微軟正黑體" panose="020B0604030504040204" pitchFamily="34" charset="-120"/>
                          <a:ea typeface="微軟正黑體" panose="020B0604030504040204" pitchFamily="34" charset="-120"/>
                        </a:rPr>
                        <a:t>退检</a:t>
                      </a:r>
                      <a:endParaRPr lang="zh-TW" altLang="en-US"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揭阳市</a:t>
                      </a:r>
                      <a:endPar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endParaRPr>
                    </a:p>
                    <a:p>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揭东县</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mtClean="0">
                          <a:solidFill>
                            <a:srgbClr val="0070C0"/>
                          </a:solidFill>
                          <a:latin typeface="微軟正黑體" panose="020B0604030504040204" pitchFamily="34" charset="-120"/>
                          <a:ea typeface="微軟正黑體" panose="020B0604030504040204" pitchFamily="34" charset="-120"/>
                        </a:rPr>
                        <a:t>黄燕芝</a:t>
                      </a:r>
                      <a:r>
                        <a:rPr lang="en-US" altLang="zh-TW"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女</a:t>
                      </a:r>
                      <a:r>
                        <a:rPr lang="en-US" altLang="zh-TW" dirty="0" smtClean="0">
                          <a:latin typeface="微軟正黑體" panose="020B0604030504040204" pitchFamily="34" charset="-120"/>
                          <a:ea typeface="微軟正黑體" panose="020B0604030504040204" pitchFamily="34" charset="-120"/>
                        </a:rPr>
                        <a:t>)</a:t>
                      </a:r>
                      <a:endParaRPr lang="zh-TW" altLang="en-US" dirty="0" smtClean="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2016</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7</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smtClean="0">
                          <a:solidFill>
                            <a:schemeClr val="dk1"/>
                          </a:solidFill>
                          <a:effectLst/>
                          <a:latin typeface="微軟正黑體" panose="020B0604030504040204" pitchFamily="34" charset="-120"/>
                          <a:ea typeface="微軟正黑體" panose="020B0604030504040204" pitchFamily="34" charset="-120"/>
                          <a:cs typeface="+mn-cs"/>
                        </a:rPr>
                        <a:t>13</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上午，在揭东县发资料时，遭便衣</a:t>
                      </a:r>
                      <a:r>
                        <a:rPr lang="zh-TW" altLang="en-US" sz="1800" b="0" i="0" kern="1200" smtClean="0">
                          <a:solidFill>
                            <a:srgbClr val="C00000"/>
                          </a:solidFill>
                          <a:effectLst/>
                          <a:latin typeface="微軟正黑體" panose="020B0604030504040204" pitchFamily="34" charset="-120"/>
                          <a:ea typeface="微軟正黑體" panose="020B0604030504040204" pitchFamily="34" charset="-120"/>
                          <a:cs typeface="+mn-cs"/>
                        </a:rPr>
                        <a:t>绑架</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a:t>
                      </a:r>
                      <a:endPar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endParaRPr>
                    </a:p>
                    <a:p>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2017</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1</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smtClean="0">
                          <a:solidFill>
                            <a:schemeClr val="dk1"/>
                          </a:solidFill>
                          <a:effectLst/>
                          <a:latin typeface="微軟正黑體" panose="020B0604030504040204" pitchFamily="34" charset="-120"/>
                          <a:ea typeface="微軟正黑體" panose="020B0604030504040204" pitchFamily="34" charset="-120"/>
                          <a:cs typeface="+mn-cs"/>
                        </a:rPr>
                        <a:t>17</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日，揭东区法院对黄燕芝非法开庭。律师做了无罪辩护，</a:t>
                      </a:r>
                      <a:endPar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endParaRPr>
                    </a:p>
                    <a:p>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法庭相关法官认为证据不足。</a:t>
                      </a:r>
                      <a:endPar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2017</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3</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13</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日，</a:t>
                      </a:r>
                      <a:endPar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endParaRPr>
                    </a:p>
                    <a:p>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揭东县公安部门</a:t>
                      </a:r>
                      <a:endPar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endParaRPr>
                    </a:p>
                    <a:p>
                      <a:r>
                        <a:rPr lang="zh-TW" altLang="en-US" sz="1800" b="0" i="0" kern="1200" dirty="0" smtClean="0">
                          <a:solidFill>
                            <a:srgbClr val="0070C0"/>
                          </a:solidFill>
                          <a:effectLst/>
                          <a:latin typeface="微軟正黑體" panose="020B0604030504040204" pitchFamily="34" charset="-120"/>
                          <a:ea typeface="微軟正黑體" panose="020B0604030504040204" pitchFamily="34" charset="-120"/>
                          <a:cs typeface="+mn-cs"/>
                        </a:rPr>
                        <a:t>无罪释放</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黄燕芝。</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zh-TW" altLang="en-US" dirty="0" smtClean="0">
                          <a:latin typeface="微軟正黑體" panose="020B0604030504040204" pitchFamily="34" charset="-120"/>
                          <a:ea typeface="微軟正黑體" panose="020B0604030504040204" pitchFamily="34" charset="-120"/>
                        </a:rPr>
                        <a:t>佛山市</a:t>
                      </a:r>
                      <a:endParaRPr lang="en-US" altLang="zh-TW" dirty="0" smtClean="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顺德区</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latin typeface="微軟正黑體" panose="020B0604030504040204" pitchFamily="34" charset="-120"/>
                          <a:ea typeface="微軟正黑體" panose="020B0604030504040204" pitchFamily="34" charset="-120"/>
                        </a:rPr>
                        <a:t>薛原 </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男</a:t>
                      </a:r>
                      <a:r>
                        <a:rPr lang="en-US" altLang="zh-TW" dirty="0" smtClean="0">
                          <a:latin typeface="微軟正黑體" panose="020B0604030504040204" pitchFamily="34" charset="-120"/>
                          <a:ea typeface="微軟正黑體" panose="020B0604030504040204" pitchFamily="34" charset="-12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TW" dirty="0" smtClean="0">
                          <a:latin typeface="微軟正黑體" panose="020B0604030504040204" pitchFamily="34" charset="-120"/>
                          <a:ea typeface="微軟正黑體" panose="020B0604030504040204" pitchFamily="34" charset="-120"/>
                        </a:rPr>
                        <a:t>2015</a:t>
                      </a:r>
                      <a:r>
                        <a:rPr lang="zh-TW" altLang="en-US" dirty="0" smtClean="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9</a:t>
                      </a:r>
                      <a:r>
                        <a:rPr lang="zh-TW" altLang="en-US" dirty="0" smtClean="0">
                          <a:latin typeface="微軟正黑體" panose="020B0604030504040204" pitchFamily="34" charset="-120"/>
                          <a:ea typeface="微軟正黑體" panose="020B0604030504040204" pitchFamily="34" charset="-120"/>
                        </a:rPr>
                        <a:t>月</a:t>
                      </a:r>
                      <a:r>
                        <a:rPr lang="zh-TW" altLang="en-US" smtClean="0">
                          <a:latin typeface="微軟正黑體" panose="020B0604030504040204" pitchFamily="34" charset="-120"/>
                          <a:ea typeface="微軟正黑體" panose="020B0604030504040204" pitchFamily="34" charset="-120"/>
                        </a:rPr>
                        <a:t>、</a:t>
                      </a:r>
                      <a:r>
                        <a:rPr lang="en-US" altLang="zh-TW" smtClean="0">
                          <a:latin typeface="微軟正黑體" panose="020B0604030504040204" pitchFamily="34" charset="-120"/>
                          <a:ea typeface="微軟正黑體" panose="020B0604030504040204" pitchFamily="34" charset="-120"/>
                        </a:rPr>
                        <a:t>11</a:t>
                      </a:r>
                      <a:r>
                        <a:rPr lang="zh-TW" altLang="en-US" smtClean="0">
                          <a:latin typeface="微軟正黑體" panose="020B0604030504040204" pitchFamily="34" charset="-120"/>
                          <a:ea typeface="微軟正黑體" panose="020B0604030504040204" pitchFamily="34" charset="-120"/>
                        </a:rPr>
                        <a:t>月中旬，广东佛山市顺德区恶警</a:t>
                      </a:r>
                      <a:r>
                        <a:rPr lang="zh-TW" altLang="en-US" smtClean="0">
                          <a:solidFill>
                            <a:srgbClr val="C00000"/>
                          </a:solidFill>
                          <a:latin typeface="微軟正黑體" panose="020B0604030504040204" pitchFamily="34" charset="-120"/>
                          <a:ea typeface="微軟正黑體" panose="020B0604030504040204" pitchFamily="34" charset="-120"/>
                        </a:rPr>
                        <a:t>绑架</a:t>
                      </a:r>
                      <a:r>
                        <a:rPr lang="zh-TW" altLang="en-US" smtClean="0">
                          <a:latin typeface="微軟正黑體" panose="020B0604030504040204" pitchFamily="34" charset="-120"/>
                          <a:ea typeface="微軟正黑體" panose="020B0604030504040204" pitchFamily="34" charset="-120"/>
                        </a:rPr>
                        <a:t>了十来名法轮功学员</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latin typeface="微軟正黑體" panose="020B0604030504040204" pitchFamily="34" charset="-120"/>
                          <a:ea typeface="微軟正黑體" panose="020B0604030504040204" pitchFamily="34" charset="-120"/>
                        </a:rPr>
                        <a:t>先是取保候审，</a:t>
                      </a:r>
                      <a:endParaRPr lang="en-US" altLang="zh-TW"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微軟正黑體" panose="020B0604030504040204" pitchFamily="34" charset="-120"/>
                          <a:ea typeface="微軟正黑體" panose="020B0604030504040204" pitchFamily="34" charset="-120"/>
                        </a:rPr>
                        <a:t>后撤诉；</a:t>
                      </a:r>
                      <a:endParaRPr lang="en-US" altLang="zh-TW"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i="0" kern="1200" dirty="0" smtClean="0">
                          <a:solidFill>
                            <a:srgbClr val="0070C0"/>
                          </a:solidFill>
                          <a:effectLst/>
                          <a:latin typeface="微軟正黑體" panose="020B0604030504040204" pitchFamily="34" charset="-120"/>
                          <a:ea typeface="微軟正黑體" panose="020B0604030504040204" pitchFamily="34" charset="-120"/>
                          <a:cs typeface="+mn-cs"/>
                        </a:rPr>
                        <a:t>被无罪释放。</a:t>
                      </a:r>
                      <a:endParaRPr lang="zh-TW" altLang="en-US" dirty="0" smtClean="0">
                        <a:solidFill>
                          <a:srgbClr val="0070C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zh-TW" altLang="en-US" dirty="0" smtClean="0">
                          <a:latin typeface="微軟正黑體" panose="020B0604030504040204" pitchFamily="34" charset="-120"/>
                          <a:ea typeface="微軟正黑體" panose="020B0604030504040204" pitchFamily="34" charset="-120"/>
                        </a:rPr>
                        <a:t>佛山市</a:t>
                      </a:r>
                      <a:endParaRPr lang="en-US" altLang="zh-TW" dirty="0" smtClean="0">
                        <a:latin typeface="微軟正黑體" panose="020B0604030504040204" pitchFamily="34" charset="-120"/>
                        <a:ea typeface="微軟正黑體" panose="020B0604030504040204" pitchFamily="34" charset="-120"/>
                      </a:endParaRPr>
                    </a:p>
                    <a:p>
                      <a:r>
                        <a:rPr lang="zh-TW" altLang="en-US" smtClean="0">
                          <a:latin typeface="微軟正黑體" panose="020B0604030504040204" pitchFamily="34" charset="-120"/>
                          <a:ea typeface="微軟正黑體" panose="020B0604030504040204" pitchFamily="34" charset="-120"/>
                        </a:rPr>
                        <a:t>顺德区</a:t>
                      </a:r>
                      <a:endParaRPr lang="zh-TW" altLang="en-US"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金荣其、</a:t>
                      </a:r>
                      <a:endParaRPr lang="en-US" altLang="zh-TW"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mtClean="0">
                          <a:latin typeface="微軟正黑體" panose="020B0604030504040204" pitchFamily="34" charset="-120"/>
                          <a:ea typeface="微軟正黑體" panose="020B0604030504040204" pitchFamily="34" charset="-120"/>
                        </a:rPr>
                        <a:t>吴春艳夫妻</a:t>
                      </a:r>
                      <a:endParaRPr lang="zh-TW" altLang="en-US"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TW" dirty="0" smtClean="0">
                          <a:latin typeface="微軟正黑體" panose="020B0604030504040204" pitchFamily="34" charset="-120"/>
                          <a:ea typeface="微軟正黑體" panose="020B0604030504040204" pitchFamily="34" charset="-120"/>
                        </a:rPr>
                        <a:t>2015</a:t>
                      </a:r>
                      <a:r>
                        <a:rPr lang="zh-TW" altLang="en-US" dirty="0" smtClean="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9</a:t>
                      </a:r>
                      <a:r>
                        <a:rPr lang="zh-TW" altLang="en-US" dirty="0" smtClean="0">
                          <a:latin typeface="微軟正黑體" panose="020B0604030504040204" pitchFamily="34" charset="-120"/>
                          <a:ea typeface="微軟正黑體" panose="020B0604030504040204" pitchFamily="34" charset="-120"/>
                        </a:rPr>
                        <a:t>月</a:t>
                      </a:r>
                      <a:r>
                        <a:rPr lang="zh-TW" altLang="en-US" smtClean="0">
                          <a:latin typeface="微軟正黑體" panose="020B0604030504040204" pitchFamily="34" charset="-120"/>
                          <a:ea typeface="微軟正黑體" panose="020B0604030504040204" pitchFamily="34" charset="-120"/>
                        </a:rPr>
                        <a:t>、</a:t>
                      </a:r>
                      <a:r>
                        <a:rPr lang="en-US" altLang="zh-TW" smtClean="0">
                          <a:latin typeface="微軟正黑體" panose="020B0604030504040204" pitchFamily="34" charset="-120"/>
                          <a:ea typeface="微軟正黑體" panose="020B0604030504040204" pitchFamily="34" charset="-120"/>
                        </a:rPr>
                        <a:t>11</a:t>
                      </a:r>
                      <a:r>
                        <a:rPr lang="zh-TW" altLang="en-US" smtClean="0">
                          <a:latin typeface="微軟正黑體" panose="020B0604030504040204" pitchFamily="34" charset="-120"/>
                          <a:ea typeface="微軟正黑體" panose="020B0604030504040204" pitchFamily="34" charset="-120"/>
                        </a:rPr>
                        <a:t>月中旬，广东佛山市顺德区恶警</a:t>
                      </a:r>
                      <a:r>
                        <a:rPr lang="zh-TW" altLang="en-US" smtClean="0">
                          <a:solidFill>
                            <a:srgbClr val="C00000"/>
                          </a:solidFill>
                          <a:latin typeface="微軟正黑體" panose="020B0604030504040204" pitchFamily="34" charset="-120"/>
                          <a:ea typeface="微軟正黑體" panose="020B0604030504040204" pitchFamily="34" charset="-120"/>
                        </a:rPr>
                        <a:t>绑架</a:t>
                      </a:r>
                      <a:r>
                        <a:rPr lang="zh-TW" altLang="en-US" smtClean="0">
                          <a:latin typeface="微軟正黑體" panose="020B0604030504040204" pitchFamily="34" charset="-120"/>
                          <a:ea typeface="微軟正黑體" panose="020B0604030504040204" pitchFamily="34" charset="-120"/>
                        </a:rPr>
                        <a:t>了十来名法轮功学员</a:t>
                      </a:r>
                      <a:endParaRPr lang="zh-TW" altLang="en-US"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sz="1800" b="0" i="0" kern="1200" smtClean="0">
                          <a:solidFill>
                            <a:srgbClr val="0070C0"/>
                          </a:solidFill>
                          <a:effectLst/>
                          <a:latin typeface="微軟正黑體" panose="020B0604030504040204" pitchFamily="34" charset="-120"/>
                          <a:ea typeface="微軟正黑體" panose="020B0604030504040204" pitchFamily="34" charset="-120"/>
                          <a:cs typeface="+mn-cs"/>
                        </a:rPr>
                        <a:t>被无罪释放。</a:t>
                      </a:r>
                      <a:endParaRPr lang="zh-TW" altLang="en-US" dirty="0">
                        <a:solidFill>
                          <a:srgbClr val="0070C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zh-TW" altLang="en-US" smtClean="0">
                          <a:latin typeface="微軟正黑體" panose="020B0604030504040204" pitchFamily="34" charset="-120"/>
                          <a:ea typeface="微軟正黑體" panose="020B0604030504040204" pitchFamily="34" charset="-120"/>
                        </a:rPr>
                        <a:t>广州市</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smtClean="0">
                          <a:latin typeface="微軟正黑體" panose="020B0604030504040204" pitchFamily="34" charset="-120"/>
                          <a:ea typeface="微軟正黑體" panose="020B0604030504040204" pitchFamily="34" charset="-120"/>
                        </a:rPr>
                        <a:t>杨英</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女</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2017</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1</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smtClean="0">
                          <a:solidFill>
                            <a:schemeClr val="dk1"/>
                          </a:solidFill>
                          <a:effectLst/>
                          <a:latin typeface="微軟正黑體" panose="020B0604030504040204" pitchFamily="34" charset="-120"/>
                          <a:ea typeface="微軟正黑體" panose="020B0604030504040204" pitchFamily="34" charset="-120"/>
                          <a:cs typeface="+mn-cs"/>
                        </a:rPr>
                        <a:t>18</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日上午被广州国保非法抄家后</a:t>
                      </a:r>
                      <a:r>
                        <a:rPr lang="zh-TW" altLang="en-US" sz="1800" b="0" i="0" kern="1200" smtClean="0">
                          <a:solidFill>
                            <a:srgbClr val="C00000"/>
                          </a:solidFill>
                          <a:effectLst/>
                          <a:latin typeface="微軟正黑體" panose="020B0604030504040204" pitchFamily="34" charset="-120"/>
                          <a:ea typeface="微軟正黑體" panose="020B0604030504040204" pitchFamily="34" charset="-120"/>
                          <a:cs typeface="+mn-cs"/>
                        </a:rPr>
                        <a:t>绑架</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，劫持到广州市第一看守所。</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latin typeface="微軟正黑體" panose="020B0604030504040204" pitchFamily="34" charset="-120"/>
                          <a:ea typeface="微軟正黑體" panose="020B0604030504040204" pitchFamily="34" charset="-120"/>
                        </a:rPr>
                        <a:t>二次退查</a:t>
                      </a:r>
                      <a:endParaRPr lang="en-US" altLang="zh-TW"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zh-TW" altLang="en-US" smtClean="0">
                          <a:latin typeface="微軟正黑體" panose="020B0604030504040204" pitchFamily="34" charset="-120"/>
                          <a:ea typeface="微軟正黑體" panose="020B0604030504040204" pitchFamily="34" charset="-120"/>
                        </a:rPr>
                        <a:t>江门市</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latin typeface="微軟正黑體" panose="020B0604030504040204" pitchFamily="34" charset="-120"/>
                          <a:ea typeface="微軟正黑體" panose="020B0604030504040204" pitchFamily="34" charset="-120"/>
                        </a:rPr>
                        <a:t>王斌</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男</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2017</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5</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smtClean="0">
                          <a:solidFill>
                            <a:schemeClr val="dk1"/>
                          </a:solidFill>
                          <a:effectLst/>
                          <a:latin typeface="微軟正黑體" panose="020B0604030504040204" pitchFamily="34" charset="-120"/>
                          <a:ea typeface="微軟正黑體" panose="020B0604030504040204" pitchFamily="34" charset="-120"/>
                          <a:cs typeface="+mn-cs"/>
                        </a:rPr>
                        <a:t>22</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日被当地</a:t>
                      </a:r>
                      <a:r>
                        <a:rPr lang="en-US" altLang="zh-TW" sz="1800" b="0" i="0" kern="1200" smtClean="0">
                          <a:solidFill>
                            <a:schemeClr val="dk1"/>
                          </a:solidFill>
                          <a:effectLst/>
                          <a:latin typeface="微軟正黑體" panose="020B0604030504040204" pitchFamily="34" charset="-120"/>
                          <a:ea typeface="微軟正黑體" panose="020B0604030504040204" pitchFamily="34" charset="-120"/>
                          <a:cs typeface="+mn-cs"/>
                        </a:rPr>
                        <a:t>610</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及警察</a:t>
                      </a:r>
                      <a:r>
                        <a:rPr lang="zh-TW" altLang="en-US" sz="1800" b="0" i="0" kern="1200" smtClean="0">
                          <a:solidFill>
                            <a:srgbClr val="C00000"/>
                          </a:solidFill>
                          <a:effectLst/>
                          <a:latin typeface="微軟正黑體" panose="020B0604030504040204" pitchFamily="34" charset="-120"/>
                          <a:ea typeface="微軟正黑體" panose="020B0604030504040204" pitchFamily="34" charset="-120"/>
                          <a:cs typeface="+mn-cs"/>
                        </a:rPr>
                        <a:t>绑架</a:t>
                      </a:r>
                      <a:r>
                        <a:rPr lang="zh-TW" altLang="en-US" sz="1800" b="0" i="0" kern="1200" smtClean="0">
                          <a:solidFill>
                            <a:schemeClr val="dk1"/>
                          </a:solidFill>
                          <a:effectLst/>
                          <a:latin typeface="微軟正黑體" panose="020B0604030504040204" pitchFamily="34" charset="-120"/>
                          <a:ea typeface="微軟正黑體" panose="020B0604030504040204" pitchFamily="34" charset="-120"/>
                          <a:cs typeface="+mn-cs"/>
                        </a:rPr>
                        <a:t>及非法关押。</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smtClean="0">
                          <a:latin typeface="微軟正黑體" panose="020B0604030504040204" pitchFamily="34" charset="-120"/>
                          <a:ea typeface="微軟正黑體" panose="020B0604030504040204" pitchFamily="34" charset="-120"/>
                        </a:rPr>
                        <a:t>二次退检</a:t>
                      </a:r>
                      <a:endParaRPr lang="en-US" altLang="zh-TW"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mtClean="0">
                          <a:latin typeface="微軟正黑體" panose="020B0604030504040204" pitchFamily="34" charset="-120"/>
                          <a:ea typeface="微軟正黑體" panose="020B0604030504040204" pitchFamily="34" charset="-120"/>
                        </a:rPr>
                        <a:t>广州市</a:t>
                      </a:r>
                    </a:p>
                    <a:p>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smtClean="0">
                          <a:latin typeface="微軟正黑體" panose="020B0604030504040204" pitchFamily="34" charset="-120"/>
                          <a:ea typeface="微軟正黑體" panose="020B0604030504040204" pitchFamily="34" charset="-120"/>
                        </a:rPr>
                        <a:t>吕春夏</a:t>
                      </a:r>
                      <a:r>
                        <a:rPr lang="en-US" altLang="zh-TW"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女</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800" b="0" i="0" kern="1200" dirty="0" smtClean="0">
                          <a:solidFill>
                            <a:schemeClr val="dk1"/>
                          </a:solidFill>
                          <a:effectLst/>
                          <a:latin typeface="微軟正黑體" panose="020B0604030504040204" pitchFamily="34" charset="-120"/>
                          <a:ea typeface="微軟正黑體" panose="020B0604030504040204" pitchFamily="34" charset="-120"/>
                          <a:cs typeface="+mn-cs"/>
                        </a:rPr>
                        <a:t>2016</a:t>
                      </a:r>
                      <a:r>
                        <a:rPr lang="zh-CN"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年</a:t>
                      </a:r>
                      <a:r>
                        <a:rPr lang="en-US" altLang="zh-CN" sz="1800" b="0" i="0" kern="1200" dirty="0" smtClean="0">
                          <a:solidFill>
                            <a:schemeClr val="dk1"/>
                          </a:solidFill>
                          <a:effectLst/>
                          <a:latin typeface="微軟正黑體" panose="020B0604030504040204" pitchFamily="34" charset="-120"/>
                          <a:ea typeface="微軟正黑體" panose="020B0604030504040204" pitchFamily="34" charset="-120"/>
                          <a:cs typeface="+mn-cs"/>
                        </a:rPr>
                        <a:t>7</a:t>
                      </a:r>
                      <a:r>
                        <a:rPr lang="zh-CN"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月</a:t>
                      </a:r>
                      <a:r>
                        <a:rPr lang="en-US" altLang="zh-CN" sz="1800" b="0" i="0" kern="1200" dirty="0" smtClean="0">
                          <a:solidFill>
                            <a:schemeClr val="dk1"/>
                          </a:solidFill>
                          <a:effectLst/>
                          <a:latin typeface="微軟正黑體" panose="020B0604030504040204" pitchFamily="34" charset="-120"/>
                          <a:ea typeface="微軟正黑體" panose="020B0604030504040204" pitchFamily="34" charset="-120"/>
                          <a:cs typeface="+mn-cs"/>
                        </a:rPr>
                        <a:t>29</a:t>
                      </a:r>
                      <a:r>
                        <a:rPr lang="zh-CN"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日在福建省泉州石狮市永宁村公婆家被</a:t>
                      </a:r>
                      <a:r>
                        <a:rPr lang="zh-CN" altLang="en-US" sz="1800" b="0" i="0" kern="1200" dirty="0" smtClean="0">
                          <a:solidFill>
                            <a:srgbClr val="C00000"/>
                          </a:solidFill>
                          <a:effectLst/>
                          <a:latin typeface="微軟正黑體" panose="020B0604030504040204" pitchFamily="34" charset="-120"/>
                          <a:ea typeface="微軟正黑體" panose="020B0604030504040204" pitchFamily="34" charset="-120"/>
                          <a:cs typeface="+mn-cs"/>
                        </a:rPr>
                        <a:t>绑架</a:t>
                      </a:r>
                      <a:r>
                        <a:rPr lang="zh-CN"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，被劫持回广州</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a:t>
                      </a:r>
                      <a:endParaRPr lang="zh-TW" altLang="en-US"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latin typeface="微軟正黑體" panose="020B0604030504040204" pitchFamily="34" charset="-120"/>
                          <a:ea typeface="微軟正黑體" panose="020B0604030504040204" pitchFamily="34" charset="-120"/>
                        </a:rPr>
                        <a:t>三次开庭，</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不敢决定</a:t>
                      </a:r>
                      <a:endParaRPr lang="en-US" altLang="zh-TW"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3" name="矩形 2"/>
          <p:cNvSpPr/>
          <p:nvPr/>
        </p:nvSpPr>
        <p:spPr>
          <a:xfrm>
            <a:off x="107504" y="187522"/>
            <a:ext cx="6912768" cy="461665"/>
          </a:xfrm>
          <a:prstGeom prst="rect">
            <a:avLst/>
          </a:prstGeom>
        </p:spPr>
        <p:txBody>
          <a:bodyPr wrap="square">
            <a:spAutoFit/>
          </a:bodyPr>
          <a:lstStyle/>
          <a:p>
            <a:r>
              <a:rPr lang="en-US" altLang="zh-TW" sz="2400" b="1" dirty="0" smtClean="0">
                <a:solidFill>
                  <a:schemeClr val="bg1"/>
                </a:solidFill>
                <a:latin typeface="微軟正黑體" panose="020B0604030504040204" pitchFamily="34" charset="-120"/>
                <a:ea typeface="微軟正黑體" panose="020B0604030504040204" pitchFamily="34" charset="-120"/>
              </a:rPr>
              <a:t>3-4. </a:t>
            </a:r>
            <a:r>
              <a:rPr lang="zh-TW" altLang="en-US" sz="2400" b="1" dirty="0" smtClean="0">
                <a:solidFill>
                  <a:schemeClr val="bg1"/>
                </a:solidFill>
                <a:latin typeface="微軟正黑體" panose="020B0604030504040204" pitchFamily="34" charset="-120"/>
                <a:ea typeface="微軟正黑體" panose="020B0604030504040204" pitchFamily="34" charset="-120"/>
              </a:rPr>
              <a:t> </a:t>
            </a:r>
            <a:r>
              <a:rPr lang="en-US" altLang="zh-TW" sz="2400" b="1" dirty="0" smtClean="0">
                <a:solidFill>
                  <a:schemeClr val="bg1"/>
                </a:solidFill>
                <a:latin typeface="微軟正黑體" panose="020B0604030504040204" pitchFamily="34" charset="-120"/>
                <a:ea typeface="微軟正黑體" panose="020B0604030504040204" pitchFamily="34" charset="-120"/>
              </a:rPr>
              <a:t>2017 </a:t>
            </a:r>
            <a:r>
              <a:rPr lang="zh-TW" altLang="en-US" sz="2400" b="1" dirty="0" smtClean="0">
                <a:solidFill>
                  <a:schemeClr val="bg1"/>
                </a:solidFill>
                <a:latin typeface="微軟正黑體" panose="020B0604030504040204" pitchFamily="34" charset="-120"/>
                <a:ea typeface="微軟正黑體" panose="020B0604030504040204" pitchFamily="34" charset="-120"/>
              </a:rPr>
              <a:t>广东省法轮功学员被撤诉或无罪释放</a:t>
            </a:r>
            <a:endParaRPr lang="zh-TW" altLang="en-US" sz="24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596335" y="94319"/>
            <a:ext cx="1453227" cy="598377"/>
          </a:xfrm>
          <a:prstGeom prst="rect">
            <a:avLst/>
          </a:prstGeom>
          <a:ln w="28575">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200" b="1" dirty="0" smtClean="0">
                <a:solidFill>
                  <a:srgbClr val="00B0F0"/>
                </a:solidFill>
                <a:latin typeface="微軟正黑體" panose="020B0604030504040204" pitchFamily="34" charset="-120"/>
                <a:ea typeface="微軟正黑體" panose="020B0604030504040204" pitchFamily="34" charset="-120"/>
              </a:rPr>
              <a:t>明慧網</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806504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7" name="表格 1"/>
          <p:cNvGraphicFramePr/>
          <p:nvPr>
            <p:extLst>
              <p:ext uri="{D42A27DB-BD31-4B8C-83A1-F6EECF244321}">
                <p14:modId xmlns:p14="http://schemas.microsoft.com/office/powerpoint/2010/main" val="3857056562"/>
              </p:ext>
            </p:extLst>
          </p:nvPr>
        </p:nvGraphicFramePr>
        <p:xfrm>
          <a:off x="222218" y="1268760"/>
          <a:ext cx="8712968" cy="5227320"/>
        </p:xfrm>
        <a:graphic>
          <a:graphicData uri="http://schemas.openxmlformats.org/drawingml/2006/table">
            <a:tbl>
              <a:tblPr firstRow="1" bandRow="1"/>
              <a:tblGrid>
                <a:gridCol w="936104"/>
                <a:gridCol w="2592288"/>
                <a:gridCol w="1080120"/>
                <a:gridCol w="4104456"/>
              </a:tblGrid>
              <a:tr h="370840">
                <a:tc>
                  <a:txBody>
                    <a:bodyPr/>
                    <a:lstStyle/>
                    <a:p>
                      <a:pPr algn="l">
                        <a:defRPr sz="1800" b="0">
                          <a:solidFill>
                            <a:srgbClr val="000000"/>
                          </a:solidFill>
                        </a:defRPr>
                      </a:pPr>
                      <a:r>
                        <a:rPr sz="1800" b="1" dirty="0" err="1">
                          <a:latin typeface="微軟正黑體" panose="020B0604030504040204" pitchFamily="34" charset="-120"/>
                          <a:ea typeface="微軟正黑體" panose="020B0604030504040204" pitchFamily="34" charset="-120"/>
                          <a:cs typeface="Microsoft JhengHei"/>
                          <a:sym typeface="Microsoft JhengHei"/>
                        </a:rPr>
                        <a:t>姓名</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dirty="0">
                          <a:latin typeface="微軟正黑體" panose="020B0604030504040204" pitchFamily="34" charset="-120"/>
                          <a:ea typeface="微軟正黑體" panose="020B0604030504040204" pitchFamily="34" charset="-120"/>
                          <a:cs typeface="Microsoft JhengHei"/>
                          <a:sym typeface="Microsoft JhengHei"/>
                        </a:rPr>
                        <a:t>任期</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smtClean="0">
                          <a:latin typeface="微軟正黑體" panose="020B0604030504040204" pitchFamily="34" charset="-120"/>
                          <a:ea typeface="微軟正黑體" panose="020B0604030504040204" pitchFamily="34" charset="-120"/>
                          <a:cs typeface="Microsoft JhengHei"/>
                          <a:sym typeface="Microsoft JhengHei"/>
                        </a:rPr>
                        <a:t>追查国际</a:t>
                      </a:r>
                      <a:endParaRPr sz="1800" b="1">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dirty="0" err="1">
                          <a:latin typeface="微軟正黑體" panose="020B0604030504040204" pitchFamily="34" charset="-120"/>
                          <a:ea typeface="微軟正黑體" panose="020B0604030504040204" pitchFamily="34" charset="-120"/>
                          <a:cs typeface="Microsoft JhengHei"/>
                          <a:sym typeface="Microsoft JhengHei"/>
                        </a:rPr>
                        <a:t>追查通告</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b="0" smtClean="0">
                          <a:latin typeface="微軟正黑體" panose="020B0604030504040204" pitchFamily="34" charset="-120"/>
                          <a:ea typeface="微軟正黑體" panose="020B0604030504040204" pitchFamily="34" charset="-120"/>
                          <a:cs typeface="Microsoft JhengHei"/>
                          <a:sym typeface="Microsoft JhengHei"/>
                        </a:rPr>
                        <a:t>李长春</a:t>
                      </a:r>
                      <a:endParaRPr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600">
                          <a:latin typeface="Microsoft JhengHei"/>
                          <a:ea typeface="Microsoft JhengHei"/>
                          <a:cs typeface="Microsoft JhengHei"/>
                          <a:sym typeface="Microsoft JhengHei"/>
                        </a:defRPr>
                      </a:pPr>
                      <a:r>
                        <a:rPr b="0" dirty="0" smtClean="0">
                          <a:latin typeface="微軟正黑體" panose="020B0604030504040204" pitchFamily="34" charset="-120"/>
                          <a:ea typeface="微軟正黑體" panose="020B0604030504040204" pitchFamily="34" charset="-120"/>
                        </a:rPr>
                        <a:t>199</a:t>
                      </a:r>
                      <a:r>
                        <a:rPr lang="en-US" altLang="zh-TW" b="0" dirty="0" smtClean="0">
                          <a:latin typeface="微軟正黑體" panose="020B0604030504040204" pitchFamily="34" charset="-120"/>
                          <a:ea typeface="微軟正黑體" panose="020B0604030504040204" pitchFamily="34" charset="-120"/>
                        </a:rPr>
                        <a:t>8</a:t>
                      </a:r>
                      <a:r>
                        <a:rPr b="0" dirty="0" smtClean="0">
                          <a:latin typeface="微軟正黑體" panose="020B0604030504040204" pitchFamily="34" charset="-120"/>
                          <a:ea typeface="微軟正黑體" panose="020B0604030504040204" pitchFamily="34" charset="-120"/>
                        </a:rPr>
                        <a:t>年</a:t>
                      </a:r>
                      <a:r>
                        <a:rPr lang="en-US" altLang="zh-TW" b="0" dirty="0" smtClean="0">
                          <a:latin typeface="微軟正黑體" panose="020B0604030504040204" pitchFamily="34" charset="-120"/>
                          <a:ea typeface="微軟正黑體" panose="020B0604030504040204" pitchFamily="34" charset="-120"/>
                        </a:rPr>
                        <a:t>3</a:t>
                      </a:r>
                      <a:r>
                        <a:rPr b="0" dirty="0" smtClean="0">
                          <a:latin typeface="微軟正黑體" panose="020B0604030504040204" pitchFamily="34" charset="-120"/>
                          <a:ea typeface="微軟正黑體" panose="020B0604030504040204" pitchFamily="34" charset="-120"/>
                        </a:rPr>
                        <a:t>月</a:t>
                      </a:r>
                      <a:r>
                        <a:rPr b="0" dirty="0">
                          <a:latin typeface="微軟正黑體" panose="020B0604030504040204" pitchFamily="34" charset="-120"/>
                          <a:ea typeface="微軟正黑體" panose="020B0604030504040204" pitchFamily="34" charset="-120"/>
                        </a:rPr>
                        <a:t>－</a:t>
                      </a:r>
                      <a:r>
                        <a:rPr b="0" dirty="0" smtClean="0">
                          <a:latin typeface="微軟正黑體" panose="020B0604030504040204" pitchFamily="34" charset="-120"/>
                          <a:ea typeface="微軟正黑體" panose="020B0604030504040204" pitchFamily="34" charset="-120"/>
                        </a:rPr>
                        <a:t>200</a:t>
                      </a:r>
                      <a:r>
                        <a:rPr lang="en-US" altLang="zh-TW" b="0" dirty="0" smtClean="0">
                          <a:latin typeface="微軟正黑體" panose="020B0604030504040204" pitchFamily="34" charset="-120"/>
                          <a:ea typeface="微軟正黑體" panose="020B0604030504040204" pitchFamily="34" charset="-120"/>
                        </a:rPr>
                        <a:t>2</a:t>
                      </a:r>
                      <a:r>
                        <a:rPr b="0" dirty="0" smtClean="0">
                          <a:latin typeface="微軟正黑體" panose="020B0604030504040204" pitchFamily="34" charset="-120"/>
                          <a:ea typeface="微軟正黑體" panose="020B0604030504040204" pitchFamily="34" charset="-120"/>
                        </a:rPr>
                        <a:t>年1</a:t>
                      </a:r>
                      <a:r>
                        <a:rPr lang="en-US" altLang="zh-TW" b="0" dirty="0" smtClean="0">
                          <a:latin typeface="微軟正黑體" panose="020B0604030504040204" pitchFamily="34" charset="-120"/>
                          <a:ea typeface="微軟正黑體" panose="020B0604030504040204" pitchFamily="34" charset="-120"/>
                        </a:rPr>
                        <a:t>1</a:t>
                      </a:r>
                      <a:r>
                        <a:rPr b="0" dirty="0" smtClean="0">
                          <a:latin typeface="微軟正黑體" panose="020B0604030504040204" pitchFamily="34" charset="-120"/>
                          <a:ea typeface="微軟正黑體" panose="020B0604030504040204" pitchFamily="34" charset="-120"/>
                        </a:rPr>
                        <a:t>月</a:t>
                      </a:r>
                      <a:endParaRPr b="0" dirty="0">
                        <a:latin typeface="微軟正黑體" panose="020B0604030504040204" pitchFamily="34" charset="-120"/>
                        <a:ea typeface="微軟正黑體" panose="020B0604030504040204" pitchFamily="34" charset="-120"/>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b="0" dirty="0">
                          <a:solidFill>
                            <a:srgbClr val="FF000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b="0" smtClean="0">
                          <a:latin typeface="微軟正黑體" panose="020B0604030504040204" pitchFamily="34" charset="-120"/>
                          <a:ea typeface="微軟正黑體" panose="020B0604030504040204" pitchFamily="34" charset="-120"/>
                        </a:rPr>
                        <a:t>『追查国际』</a:t>
                      </a:r>
                      <a:r>
                        <a:rPr lang="zh-TW" altLang="en-US"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关于前广东省省委书记李长春参与迫害法轮功的部分事实报告</a:t>
                      </a:r>
                    </a:p>
                    <a:p>
                      <a:pPr algn="l">
                        <a:defRPr sz="1800" b="1">
                          <a:solidFill>
                            <a:srgbClr val="0070C0"/>
                          </a:solidFill>
                          <a:latin typeface="Microsoft JhengHei"/>
                          <a:ea typeface="Microsoft JhengHei"/>
                          <a:cs typeface="Microsoft JhengHei"/>
                          <a:sym typeface="Microsoft JhengHei"/>
                        </a:defRPr>
                      </a:pPr>
                      <a:r>
                        <a:rPr b="0" smtClean="0">
                          <a:latin typeface="微軟正黑體" panose="020B0604030504040204" pitchFamily="34" charset="-120"/>
                          <a:ea typeface="微軟正黑體" panose="020B0604030504040204" pitchFamily="34" charset="-120"/>
                        </a:rPr>
                        <a:t>日期</a:t>
                      </a:r>
                      <a:r>
                        <a:rPr b="0" dirty="0">
                          <a:latin typeface="微軟正黑體" panose="020B0604030504040204" pitchFamily="34" charset="-120"/>
                          <a:ea typeface="微軟正黑體" panose="020B0604030504040204" pitchFamily="34" charset="-120"/>
                        </a:rPr>
                        <a:t>：2004</a:t>
                      </a:r>
                      <a:r>
                        <a:rPr b="0" dirty="0" smtClean="0">
                          <a:latin typeface="微軟正黑體" panose="020B0604030504040204" pitchFamily="34" charset="-120"/>
                          <a:ea typeface="微軟正黑體" panose="020B0604030504040204" pitchFamily="34" charset="-120"/>
                        </a:rPr>
                        <a:t>年</a:t>
                      </a:r>
                      <a:r>
                        <a:rPr lang="en-US" altLang="zh-TW" b="0" dirty="0" smtClean="0">
                          <a:latin typeface="微軟正黑體" panose="020B0604030504040204" pitchFamily="34" charset="-120"/>
                          <a:ea typeface="微軟正黑體" panose="020B0604030504040204" pitchFamily="34" charset="-120"/>
                        </a:rPr>
                        <a:t>6</a:t>
                      </a:r>
                      <a:r>
                        <a:rPr b="0" dirty="0" smtClean="0">
                          <a:latin typeface="微軟正黑體" panose="020B0604030504040204" pitchFamily="34" charset="-120"/>
                          <a:ea typeface="微軟正黑體" panose="020B0604030504040204" pitchFamily="34" charset="-120"/>
                        </a:rPr>
                        <a:t>月2</a:t>
                      </a:r>
                      <a:r>
                        <a:rPr lang="en-US" altLang="zh-TW" b="0" dirty="0" smtClean="0">
                          <a:latin typeface="微軟正黑體" panose="020B0604030504040204" pitchFamily="34" charset="-120"/>
                          <a:ea typeface="微軟正黑體" panose="020B0604030504040204" pitchFamily="34" charset="-120"/>
                        </a:rPr>
                        <a:t>6</a:t>
                      </a:r>
                      <a:r>
                        <a:rPr b="0" dirty="0" smtClean="0">
                          <a:latin typeface="微軟正黑體" panose="020B0604030504040204" pitchFamily="34" charset="-120"/>
                          <a:ea typeface="微軟正黑體" panose="020B0604030504040204" pitchFamily="34" charset="-120"/>
                        </a:rPr>
                        <a:t>日</a:t>
                      </a:r>
                      <a:endParaRPr lang="en-US" b="0" dirty="0" smtClean="0">
                        <a:latin typeface="微軟正黑體" panose="020B0604030504040204" pitchFamily="34" charset="-120"/>
                        <a:ea typeface="微軟正黑體" panose="020B0604030504040204" pitchFamily="34" charset="-120"/>
                      </a:endParaRPr>
                    </a:p>
                    <a:p>
                      <a:pPr algn="l">
                        <a:defRPr sz="1800" b="1">
                          <a:solidFill>
                            <a:srgbClr val="0070C0"/>
                          </a:solidFill>
                          <a:latin typeface="Microsoft JhengHei"/>
                          <a:ea typeface="Microsoft JhengHei"/>
                          <a:cs typeface="Microsoft JhengHei"/>
                          <a:sym typeface="Microsoft JhengHei"/>
                        </a:defRPr>
                      </a:pPr>
                      <a:endParaRPr lang="en-US" b="0" dirty="0" smtClean="0">
                        <a:latin typeface="微軟正黑體" panose="020B0604030504040204" pitchFamily="34" charset="-120"/>
                        <a:ea typeface="微軟正黑體" panose="020B0604030504040204" pitchFamily="34" charset="-120"/>
                      </a:endParaRPr>
                    </a:p>
                    <a:p>
                      <a:pPr algn="l">
                        <a:defRPr sz="1800" b="1">
                          <a:solidFill>
                            <a:srgbClr val="0070C0"/>
                          </a:solidFill>
                          <a:latin typeface="Microsoft JhengHei"/>
                          <a:ea typeface="Microsoft JhengHei"/>
                          <a:cs typeface="Microsoft JhengHei"/>
                          <a:sym typeface="Microsoft JhengHei"/>
                        </a:defRPr>
                      </a:pPr>
                      <a:r>
                        <a:rPr lang="en-US" altLang="zh-TW" b="0" smtClean="0">
                          <a:solidFill>
                            <a:srgbClr val="0070C0"/>
                          </a:solidFill>
                          <a:latin typeface="微軟正黑體" panose="020B0604030504040204" pitchFamily="34" charset="-120"/>
                          <a:ea typeface="微軟正黑體" panose="020B0604030504040204" pitchFamily="34" charset="-120"/>
                        </a:rPr>
                        <a:t>『</a:t>
                      </a:r>
                      <a:r>
                        <a:rPr lang="zh-TW" altLang="en-US" sz="1800" b="0" i="0" kern="1200" smtClean="0">
                          <a:solidFill>
                            <a:srgbClr val="0070C0"/>
                          </a:solidFill>
                          <a:effectLst/>
                          <a:latin typeface="微軟正黑體" panose="020B0604030504040204" pitchFamily="34" charset="-120"/>
                          <a:ea typeface="微軟正黑體" panose="020B0604030504040204" pitchFamily="34" charset="-120"/>
                          <a:cs typeface="+mn-cs"/>
                          <a:sym typeface="Microsoft JhengHei"/>
                        </a:rPr>
                        <a:t>清算江泽民迫害法轮大法国际组织</a:t>
                      </a:r>
                      <a:r>
                        <a:rPr lang="en-US" altLang="zh-TW" b="0" smtClean="0">
                          <a:solidFill>
                            <a:srgbClr val="0070C0"/>
                          </a:solidFill>
                          <a:latin typeface="微軟正黑體" panose="020B0604030504040204" pitchFamily="34" charset="-120"/>
                          <a:ea typeface="微軟正黑體" panose="020B0604030504040204" pitchFamily="34" charset="-120"/>
                        </a:rPr>
                        <a:t>』</a:t>
                      </a:r>
                      <a:endParaRPr lang="en-US" altLang="zh-TW" sz="1800" b="0" i="0" kern="1200" dirty="0" smtClean="0">
                        <a:solidFill>
                          <a:srgbClr val="0070C0"/>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14400"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TW" altLang="zh-TW" sz="1800" b="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迫害法轮功主犯李长春罪状公告</a:t>
                      </a:r>
                      <a:endPar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b="0" smtClean="0">
                          <a:latin typeface="微軟正黑體" panose="020B0604030504040204" pitchFamily="34" charset="-120"/>
                          <a:ea typeface="微軟正黑體" panose="020B0604030504040204" pitchFamily="34" charset="-120"/>
                          <a:cs typeface="Microsoft JhengHei"/>
                          <a:sym typeface="Microsoft JhengHei"/>
                        </a:rPr>
                        <a:t>张德江</a:t>
                      </a:r>
                      <a:endParaRPr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600" b="0" dirty="0" smtClean="0">
                          <a:latin typeface="微軟正黑體" panose="020B0604030504040204" pitchFamily="34" charset="-120"/>
                          <a:ea typeface="微軟正黑體" panose="020B0604030504040204" pitchFamily="34" charset="-120"/>
                          <a:cs typeface="Microsoft JhengHei"/>
                          <a:sym typeface="Microsoft JhengHei"/>
                        </a:rPr>
                        <a:t>2002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11</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-2007</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endParaRPr sz="1600"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a:pPr>
                      <a:r>
                        <a:rPr lang="zh-TW" altLang="en-US" b="0" dirty="0" smtClean="0">
                          <a:solidFill>
                            <a:srgbClr val="FF000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1">
                          <a:solidFill>
                            <a:srgbClr val="0070C0"/>
                          </a:solidFill>
                          <a:latin typeface="Microsoft JhengHei"/>
                          <a:ea typeface="Microsoft JhengHei"/>
                          <a:cs typeface="Microsoft JhengHei"/>
                          <a:sym typeface="Microsoft JhengHei"/>
                        </a:defRPr>
                      </a:pPr>
                      <a:r>
                        <a:rPr lang="en-US" altLang="zh-TW" b="0" smtClean="0">
                          <a:latin typeface="微軟正黑體" panose="020B0604030504040204" pitchFamily="34" charset="-120"/>
                          <a:ea typeface="微軟正黑體" panose="020B0604030504040204" pitchFamily="34" charset="-120"/>
                        </a:rPr>
                        <a:t>『</a:t>
                      </a:r>
                      <a:r>
                        <a:rPr lang="zh-TW" altLang="en-US" b="0" smtClean="0">
                          <a:latin typeface="微軟正黑體" panose="020B0604030504040204" pitchFamily="34" charset="-120"/>
                          <a:ea typeface="微軟正黑體" panose="020B0604030504040204" pitchFamily="34" charset="-120"/>
                        </a:rPr>
                        <a:t>追查国际</a:t>
                      </a:r>
                      <a:r>
                        <a:rPr lang="en-US" altLang="zh-TW" b="0" smtClean="0">
                          <a:latin typeface="微軟正黑體" panose="020B0604030504040204" pitchFamily="34" charset="-120"/>
                          <a:ea typeface="微軟正黑體" panose="020B0604030504040204" pitchFamily="34" charset="-120"/>
                        </a:rPr>
                        <a:t>』</a:t>
                      </a:r>
                      <a:r>
                        <a:rPr lang="zh-TW" altLang="en-US" sz="1800" b="0" i="0" u="none"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追查人大常委会委员长张德江参与迫害法轮功的通告</a:t>
                      </a:r>
                      <a:endParaRPr lang="en-US" altLang="zh-TW" sz="1800" b="0" i="0" u="none"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algn="l">
                        <a:defRPr sz="1800" b="1">
                          <a:solidFill>
                            <a:srgbClr val="0070C0"/>
                          </a:solidFill>
                          <a:latin typeface="Microsoft JhengHei"/>
                          <a:ea typeface="Microsoft JhengHei"/>
                          <a:cs typeface="Microsoft JhengHei"/>
                          <a:sym typeface="Microsoft JhengHei"/>
                        </a:defRPr>
                      </a:pPr>
                      <a:endParaRPr lang="en-US" b="0" u="none"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b="0" smtClean="0">
                          <a:solidFill>
                            <a:srgbClr val="0070C0"/>
                          </a:solidFill>
                          <a:latin typeface="微軟正黑體" panose="020B0604030504040204" pitchFamily="34" charset="-120"/>
                          <a:ea typeface="微軟正黑體" panose="020B0604030504040204" pitchFamily="34" charset="-120"/>
                        </a:rPr>
                        <a:t>『</a:t>
                      </a:r>
                      <a:r>
                        <a:rPr lang="zh-TW" altLang="en-US" sz="1800" b="0" i="0" kern="1200" smtClean="0">
                          <a:solidFill>
                            <a:srgbClr val="0070C0"/>
                          </a:solidFill>
                          <a:effectLst/>
                          <a:latin typeface="微軟正黑體" panose="020B0604030504040204" pitchFamily="34" charset="-120"/>
                          <a:ea typeface="微軟正黑體" panose="020B0604030504040204" pitchFamily="34" charset="-120"/>
                          <a:cs typeface="+mn-cs"/>
                          <a:sym typeface="Microsoft JhengHei"/>
                        </a:rPr>
                        <a:t>清算江泽民迫害法轮大法国际组织</a:t>
                      </a:r>
                      <a:r>
                        <a:rPr lang="en-US" altLang="zh-TW" b="0" smtClean="0">
                          <a:solidFill>
                            <a:srgbClr val="0070C0"/>
                          </a:solidFill>
                          <a:latin typeface="微軟正黑體" panose="020B0604030504040204" pitchFamily="34" charset="-120"/>
                          <a:ea typeface="微軟正黑體" panose="020B0604030504040204" pitchFamily="34" charset="-120"/>
                        </a:rPr>
                        <a:t>』</a:t>
                      </a:r>
                      <a:r>
                        <a:rPr lang="zh-TW" altLang="zh-TW" sz="1800" b="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迫害法轮功主犯张德江罪状公告</a:t>
                      </a:r>
                      <a:endPar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b="0" dirty="0" smtClean="0">
                          <a:latin typeface="微軟正黑體" panose="020B0604030504040204" pitchFamily="34" charset="-120"/>
                          <a:ea typeface="微軟正黑體" panose="020B0604030504040204" pitchFamily="34" charset="-120"/>
                          <a:cs typeface="Microsoft JhengHei"/>
                          <a:sym typeface="Microsoft JhengHei"/>
                        </a:rPr>
                        <a:t>汪洋</a:t>
                      </a:r>
                      <a:endParaRPr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600" b="0" dirty="0" smtClean="0">
                          <a:latin typeface="微軟正黑體" panose="020B0604030504040204" pitchFamily="34" charset="-120"/>
                          <a:ea typeface="微軟正黑體" panose="020B0604030504040204" pitchFamily="34" charset="-120"/>
                          <a:cs typeface="Microsoft JhengHei"/>
                          <a:sym typeface="Microsoft JhengHei"/>
                        </a:rPr>
                        <a:t>2007</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-2012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endParaRPr sz="1600"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a:pPr>
                      <a:r>
                        <a:rPr lang="zh-TW" altLang="en-US" b="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暂无</a:t>
                      </a:r>
                      <a:endParaRPr lang="zh-TW" altLang="en-US" b="0" dirty="0" smtClean="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1">
                          <a:solidFill>
                            <a:srgbClr val="0070C0"/>
                          </a:solidFill>
                          <a:latin typeface="Microsoft JhengHei"/>
                          <a:ea typeface="Microsoft JhengHei"/>
                          <a:cs typeface="Microsoft JhengHei"/>
                          <a:sym typeface="Microsoft JhengHei"/>
                        </a:defRPr>
                      </a:pPr>
                      <a:endParaRPr b="0" dirty="0">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b="0" smtClean="0">
                          <a:latin typeface="微軟正黑體" panose="020B0604030504040204" pitchFamily="34" charset="-120"/>
                          <a:ea typeface="微軟正黑體" panose="020B0604030504040204" pitchFamily="34" charset="-120"/>
                          <a:cs typeface="Microsoft JhengHei"/>
                          <a:sym typeface="Microsoft JhengHei"/>
                        </a:rPr>
                        <a:t>胡春华</a:t>
                      </a:r>
                      <a:endParaRPr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600" b="0" dirty="0" smtClean="0">
                          <a:latin typeface="微軟正黑體" panose="020B0604030504040204" pitchFamily="34" charset="-120"/>
                          <a:ea typeface="微軟正黑體" panose="020B0604030504040204" pitchFamily="34" charset="-120"/>
                          <a:cs typeface="Microsoft JhengHei"/>
                          <a:sym typeface="Microsoft JhengHei"/>
                        </a:rPr>
                        <a:t>2012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-2017</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10</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endParaRPr sz="1600"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a:pPr>
                      <a:r>
                        <a:rPr lang="zh-TW" altLang="en-US" b="0" dirty="0" smtClean="0">
                          <a:solidFill>
                            <a:srgbClr val="FF000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1">
                          <a:solidFill>
                            <a:srgbClr val="0070C0"/>
                          </a:solidFill>
                          <a:latin typeface="Microsoft JhengHei"/>
                          <a:ea typeface="Microsoft JhengHei"/>
                          <a:cs typeface="Microsoft JhengHei"/>
                          <a:sym typeface="Microsoft JhengHei"/>
                        </a:defRPr>
                      </a:pPr>
                      <a:r>
                        <a:rPr lang="en-US" altLang="zh-TW" b="0" smtClean="0">
                          <a:latin typeface="微軟正黑體" panose="020B0604030504040204" pitchFamily="34" charset="-120"/>
                          <a:ea typeface="微軟正黑體" panose="020B0604030504040204" pitchFamily="34" charset="-120"/>
                        </a:rPr>
                        <a:t>『</a:t>
                      </a:r>
                      <a:r>
                        <a:rPr lang="zh-TW" altLang="en-US" b="0" smtClean="0">
                          <a:latin typeface="微軟正黑體" panose="020B0604030504040204" pitchFamily="34" charset="-120"/>
                          <a:ea typeface="微軟正黑體" panose="020B0604030504040204" pitchFamily="34" charset="-120"/>
                        </a:rPr>
                        <a:t>追查国际</a:t>
                      </a:r>
                      <a:r>
                        <a:rPr lang="en-US" altLang="zh-TW" b="0" smtClean="0">
                          <a:latin typeface="微軟正黑體" panose="020B0604030504040204" pitchFamily="34" charset="-120"/>
                          <a:ea typeface="微軟正黑體" panose="020B0604030504040204" pitchFamily="34" charset="-120"/>
                        </a:rPr>
                        <a:t>』</a:t>
                      </a:r>
                      <a:r>
                        <a:rPr lang="zh-TW" altLang="en-US" sz="1800" b="0" i="0" kern="120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全国青少年新世纪读书计划推进会议上公开支持迫害法轮功</a:t>
                      </a:r>
                      <a:endPar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14400"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TW" altLang="is-IS" b="0" dirty="0" smtClean="0">
                          <a:latin typeface="微軟正黑體" panose="020B0604030504040204" pitchFamily="34" charset="-120"/>
                          <a:ea typeface="微軟正黑體" panose="020B0604030504040204" pitchFamily="34" charset="-120"/>
                        </a:rPr>
                        <a:t>日期：</a:t>
                      </a:r>
                      <a:r>
                        <a:rPr lang="is-IS" altLang="zh-TW" b="0" dirty="0" smtClean="0">
                          <a:latin typeface="微軟正黑體" panose="020B0604030504040204" pitchFamily="34" charset="-120"/>
                          <a:ea typeface="微軟正黑體" panose="020B0604030504040204" pitchFamily="34" charset="-120"/>
                        </a:rPr>
                        <a:t>1999</a:t>
                      </a:r>
                      <a:r>
                        <a:rPr lang="zh-TW" altLang="is-IS" b="0" dirty="0" smtClean="0">
                          <a:latin typeface="微軟正黑體" panose="020B0604030504040204" pitchFamily="34" charset="-120"/>
                          <a:ea typeface="微軟正黑體" panose="020B0604030504040204" pitchFamily="34" charset="-120"/>
                        </a:rPr>
                        <a:t>年</a:t>
                      </a:r>
                      <a:r>
                        <a:rPr lang="is-IS" altLang="zh-TW" b="0" dirty="0" smtClean="0">
                          <a:latin typeface="微軟正黑體" panose="020B0604030504040204" pitchFamily="34" charset="-120"/>
                          <a:ea typeface="微軟正黑體" panose="020B0604030504040204" pitchFamily="34" charset="-120"/>
                        </a:rPr>
                        <a:t>9</a:t>
                      </a:r>
                      <a:r>
                        <a:rPr lang="zh-TW" altLang="is-IS" b="0" dirty="0" smtClean="0">
                          <a:latin typeface="微軟正黑體" panose="020B0604030504040204" pitchFamily="34" charset="-120"/>
                          <a:ea typeface="微軟正黑體" panose="020B0604030504040204" pitchFamily="34" charset="-120"/>
                        </a:rPr>
                        <a:t>月</a:t>
                      </a:r>
                      <a:r>
                        <a:rPr lang="is-IS" altLang="zh-TW" b="0" dirty="0" smtClean="0">
                          <a:latin typeface="微軟正黑體" panose="020B0604030504040204" pitchFamily="34" charset="-120"/>
                          <a:ea typeface="微軟正黑體" panose="020B0604030504040204" pitchFamily="34" charset="-120"/>
                        </a:rPr>
                        <a:t>8</a:t>
                      </a:r>
                      <a:r>
                        <a:rPr lang="zh-TW" altLang="is-IS" b="0" dirty="0" smtClean="0">
                          <a:latin typeface="微軟正黑體" panose="020B0604030504040204" pitchFamily="34" charset="-120"/>
                          <a:ea typeface="微軟正黑體" panose="020B0604030504040204" pitchFamily="34" charset="-120"/>
                        </a:rPr>
                        <a:t>日</a:t>
                      </a:r>
                      <a:endParaRPr lang="is-IS" altLang="zh-TW" b="0" dirty="0" smtClean="0">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b="0" dirty="0" smtClean="0">
                          <a:latin typeface="微軟正黑體" panose="020B0604030504040204" pitchFamily="34" charset="-120"/>
                          <a:ea typeface="微軟正黑體" panose="020B0604030504040204" pitchFamily="34" charset="-120"/>
                          <a:cs typeface="Microsoft JhengHei"/>
                          <a:sym typeface="Microsoft JhengHei"/>
                        </a:rPr>
                        <a:t>李希</a:t>
                      </a:r>
                      <a:endParaRPr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a:pPr>
                      <a:r>
                        <a:rPr lang="en-US" sz="1600" b="0" dirty="0" smtClean="0">
                          <a:latin typeface="微軟正黑體" panose="020B0604030504040204" pitchFamily="34" charset="-120"/>
                          <a:ea typeface="微軟正黑體" panose="020B0604030504040204" pitchFamily="34" charset="-120"/>
                          <a:cs typeface="Microsoft JhengHei"/>
                          <a:sym typeface="Microsoft JhengHei"/>
                        </a:rPr>
                        <a:t>2017</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10</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a:t>
                      </a:r>
                      <a:endParaRPr sz="1600"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a:pPr>
                      <a:r>
                        <a:rPr lang="zh-TW" altLang="en-US" b="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暂无</a:t>
                      </a:r>
                      <a:endParaRPr b="0" dirty="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b="1">
                          <a:solidFill>
                            <a:srgbClr val="0070C0"/>
                          </a:solidFill>
                          <a:latin typeface="Microsoft JhengHei"/>
                          <a:ea typeface="Microsoft JhengHei"/>
                          <a:cs typeface="Microsoft JhengHei"/>
                          <a:sym typeface="Microsoft JhengHei"/>
                        </a:defRPr>
                      </a:pPr>
                      <a:endParaRPr b="0" dirty="0">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r>
            </a:tbl>
          </a:graphicData>
        </a:graphic>
      </p:graphicFrame>
      <p:sp>
        <p:nvSpPr>
          <p:cNvPr id="5" name="矩形"/>
          <p:cNvSpPr/>
          <p:nvPr/>
        </p:nvSpPr>
        <p:spPr>
          <a:xfrm>
            <a:off x="-2" y="0"/>
            <a:ext cx="9130613" cy="836725"/>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138" name="矩形 3"/>
          <p:cNvSpPr txBox="1"/>
          <p:nvPr/>
        </p:nvSpPr>
        <p:spPr>
          <a:xfrm>
            <a:off x="9905" y="125974"/>
            <a:ext cx="8352930" cy="64633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3200" b="1">
                <a:latin typeface="微軟正黑體"/>
                <a:ea typeface="微軟正黑體"/>
                <a:cs typeface="微軟正黑體"/>
                <a:sym typeface="微軟正黑體"/>
              </a:defRPr>
            </a:pPr>
            <a:r>
              <a:rPr lang="en-US" dirty="0" smtClean="0">
                <a:solidFill>
                  <a:schemeClr val="bg1"/>
                </a:solidFill>
              </a:rPr>
              <a:t> 4-1</a:t>
            </a:r>
            <a:r>
              <a:rPr dirty="0" smtClean="0">
                <a:solidFill>
                  <a:schemeClr val="bg1"/>
                </a:solidFill>
              </a:rPr>
              <a:t>. </a:t>
            </a:r>
            <a:r>
              <a:rPr sz="2400" dirty="0" err="1" smtClean="0">
                <a:solidFill>
                  <a:schemeClr val="bg1"/>
                </a:solidFill>
              </a:rPr>
              <a:t>歷任中共</a:t>
            </a:r>
            <a:r>
              <a:rPr lang="en-US" sz="2400" dirty="0" smtClean="0">
                <a:solidFill>
                  <a:schemeClr val="bg1"/>
                </a:solidFill>
              </a:rPr>
              <a:t> </a:t>
            </a:r>
            <a:r>
              <a:rPr lang="zh-TW" altLang="en-US" sz="3600" dirty="0" smtClean="0">
                <a:solidFill>
                  <a:schemeClr val="bg2">
                    <a:lumMod val="90000"/>
                  </a:schemeClr>
                </a:solidFill>
              </a:rPr>
              <a:t>廣東</a:t>
            </a:r>
            <a:r>
              <a:rPr sz="3600" dirty="0" err="1" smtClean="0">
                <a:solidFill>
                  <a:schemeClr val="bg2">
                    <a:lumMod val="90000"/>
                  </a:schemeClr>
                </a:solidFill>
              </a:rPr>
              <a:t>省委書記</a:t>
            </a:r>
            <a:r>
              <a:rPr lang="en-US" sz="3600" dirty="0" smtClean="0">
                <a:solidFill>
                  <a:schemeClr val="bg2">
                    <a:lumMod val="90000"/>
                  </a:schemeClr>
                </a:solidFill>
              </a:rPr>
              <a:t> </a:t>
            </a:r>
            <a:r>
              <a:rPr sz="2400" dirty="0" err="1" smtClean="0">
                <a:solidFill>
                  <a:schemeClr val="bg1"/>
                </a:solidFill>
              </a:rPr>
              <a:t>被追查情況</a:t>
            </a:r>
            <a:endParaRPr sz="2400" dirty="0">
              <a:solidFill>
                <a:schemeClr val="bg1"/>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328" y="19720"/>
            <a:ext cx="1511300"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9715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8" name="矩形 5"/>
          <p:cNvGrpSpPr/>
          <p:nvPr/>
        </p:nvGrpSpPr>
        <p:grpSpPr>
          <a:xfrm>
            <a:off x="13396" y="-5"/>
            <a:ext cx="9130613" cy="836725"/>
            <a:chOff x="0" y="-1"/>
            <a:chExt cx="9130612" cy="836724"/>
          </a:xfrm>
        </p:grpSpPr>
        <p:sp>
          <p:nvSpPr>
            <p:cNvPr id="136" name="矩形"/>
            <p:cNvSpPr/>
            <p:nvPr/>
          </p:nvSpPr>
          <p:spPr>
            <a:xfrm>
              <a:off x="0" y="-1"/>
              <a:ext cx="9130612" cy="836724"/>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137" name="9-3. 株洲市被國際追查官員"/>
            <p:cNvSpPr txBox="1"/>
            <p:nvPr/>
          </p:nvSpPr>
          <p:spPr>
            <a:xfrm>
              <a:off x="0" y="125971"/>
              <a:ext cx="9130612"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dirty="0"/>
                <a:t> </a:t>
              </a:r>
              <a:r>
                <a:rPr dirty="0" smtClean="0"/>
                <a:t>4</a:t>
              </a:r>
              <a:r>
                <a:rPr lang="en-US" dirty="0" smtClean="0"/>
                <a:t>-2</a:t>
              </a:r>
              <a:r>
                <a:rPr dirty="0" smtClean="0"/>
                <a:t>. </a:t>
              </a:r>
              <a:r>
                <a:rPr dirty="0" err="1" smtClean="0"/>
                <a:t>省部级高官</a:t>
              </a:r>
              <a:endParaRPr dirty="0"/>
            </a:p>
          </p:txBody>
        </p:sp>
      </p:grpSp>
      <p:grpSp>
        <p:nvGrpSpPr>
          <p:cNvPr id="141" name="矩形"/>
          <p:cNvGrpSpPr/>
          <p:nvPr/>
        </p:nvGrpSpPr>
        <p:grpSpPr>
          <a:xfrm>
            <a:off x="7525884" y="93000"/>
            <a:ext cx="1486356" cy="662937"/>
            <a:chOff x="0" y="0"/>
            <a:chExt cx="1486355" cy="662935"/>
          </a:xfrm>
        </p:grpSpPr>
        <p:sp>
          <p:nvSpPr>
            <p:cNvPr id="139" name="矩形"/>
            <p:cNvSpPr/>
            <p:nvPr/>
          </p:nvSpPr>
          <p:spPr>
            <a:xfrm>
              <a:off x="-1" y="7427"/>
              <a:ext cx="1486356" cy="648085"/>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3200" b="1">
                  <a:solidFill>
                    <a:srgbClr val="0070C0"/>
                  </a:solidFill>
                  <a:latin typeface="微軟正黑體"/>
                  <a:ea typeface="微軟正黑體"/>
                  <a:cs typeface="微軟正黑體"/>
                  <a:sym typeface="微軟正黑體"/>
                </a:defRPr>
              </a:pPr>
              <a:endParaRPr/>
            </a:p>
          </p:txBody>
        </p:sp>
        <p:sp>
          <p:nvSpPr>
            <p:cNvPr id="140" name="追查1"/>
            <p:cNvSpPr txBox="1"/>
            <p:nvPr/>
          </p:nvSpPr>
          <p:spPr>
            <a:xfrm>
              <a:off x="-1" y="0"/>
              <a:ext cx="1486356" cy="6629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sz="3200" b="1">
                  <a:solidFill>
                    <a:srgbClr val="0070C0"/>
                  </a:solidFill>
                  <a:latin typeface="微軟正黑體"/>
                  <a:ea typeface="微軟正黑體"/>
                  <a:cs typeface="微軟正黑體"/>
                  <a:sym typeface="微軟正黑體"/>
                </a:defRPr>
              </a:lvl1pPr>
            </a:lstStyle>
            <a:p>
              <a:r>
                <a:t>追查</a:t>
              </a:r>
            </a:p>
          </p:txBody>
        </p:sp>
      </p:grpSp>
      <p:sp>
        <p:nvSpPr>
          <p:cNvPr id="142" name="文字方塊 2"/>
          <p:cNvSpPr txBox="1"/>
          <p:nvPr/>
        </p:nvSpPr>
        <p:spPr>
          <a:xfrm>
            <a:off x="107504" y="1143710"/>
            <a:ext cx="8904732" cy="2492986"/>
          </a:xfrm>
          <a:prstGeom prst="rect">
            <a:avLst/>
          </a:prstGeom>
          <a:ln w="19050">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b="1">
                <a:solidFill>
                  <a:srgbClr val="E46C0A"/>
                </a:solidFill>
                <a:latin typeface="微軟正黑體"/>
                <a:ea typeface="微軟正黑體"/>
                <a:cs typeface="微軟正黑體"/>
                <a:sym typeface="微軟正黑體"/>
              </a:defRPr>
            </a:pPr>
            <a:r>
              <a:rPr smtClean="0">
                <a:latin typeface="Microsoft JhengHei" charset="-120"/>
                <a:ea typeface="Microsoft JhengHei" charset="-120"/>
                <a:cs typeface="Microsoft JhengHei" charset="-120"/>
              </a:rPr>
              <a:t>广东省</a:t>
            </a:r>
            <a:r>
              <a:rPr b="0" smtClean="0">
                <a:solidFill>
                  <a:srgbClr val="000000"/>
                </a:solidFill>
                <a:latin typeface="Microsoft JhengHei" charset="-120"/>
                <a:ea typeface="Microsoft JhengHei" charset="-120"/>
                <a:cs typeface="Microsoft JhengHei" charset="-120"/>
              </a:rPr>
              <a:t>许多官员因迫害法轮功被国际追查，</a:t>
            </a:r>
            <a:r>
              <a:rPr b="0" dirty="0">
                <a:solidFill>
                  <a:srgbClr val="000000"/>
                </a:solidFill>
                <a:latin typeface="Microsoft JhengHei" charset="-120"/>
                <a:ea typeface="Microsoft JhengHei" charset="-120"/>
                <a:cs typeface="Microsoft JhengHei" charset="-120"/>
              </a:rPr>
              <a:t>包括</a:t>
            </a:r>
            <a:endParaRPr sz="2000" dirty="0">
              <a:latin typeface="Microsoft JhengHei" charset="-120"/>
              <a:ea typeface="Microsoft JhengHei" charset="-120"/>
              <a:cs typeface="Microsoft JhengHei" charset="-120"/>
            </a:endParaRPr>
          </a:p>
          <a:p>
            <a:pPr>
              <a:defRPr sz="2000">
                <a:latin typeface="微軟正黑體"/>
                <a:ea typeface="微軟正黑體"/>
                <a:cs typeface="微軟正黑體"/>
                <a:sym typeface="微軟正黑體"/>
              </a:defRPr>
            </a:pPr>
            <a:endParaRPr sz="2200" dirty="0">
              <a:latin typeface="Microsoft JhengHei" charset="-120"/>
              <a:ea typeface="Microsoft JhengHei" charset="-120"/>
              <a:cs typeface="Microsoft JhengHei" charset="-120"/>
            </a:endParaRPr>
          </a:p>
          <a:p>
            <a:r>
              <a:rPr lang="zh-TW" altLang="en-US" sz="2200" b="1" smtClean="0">
                <a:latin typeface="Microsoft JhengHei" charset="-120"/>
                <a:ea typeface="Microsoft JhengHei" charset="-120"/>
                <a:cs typeface="Microsoft JhengHei" charset="-120"/>
              </a:rPr>
              <a:t>历任省委书记：</a:t>
            </a:r>
            <a:r>
              <a:rPr lang="zh-TW" altLang="en-US" sz="2200" smtClean="0">
                <a:latin typeface="Microsoft JhengHei" charset="-120"/>
                <a:ea typeface="Microsoft JhengHei" charset="-120"/>
                <a:cs typeface="Microsoft JhengHei" charset="-120"/>
              </a:rPr>
              <a:t>胡春华、张德江、李长春</a:t>
            </a:r>
          </a:p>
          <a:p>
            <a:endParaRPr lang="zh-TW" altLang="en-US" sz="2200" dirty="0">
              <a:latin typeface="Microsoft JhengHei" charset="-120"/>
              <a:ea typeface="Microsoft JhengHei" charset="-120"/>
              <a:cs typeface="Microsoft JhengHei" charset="-120"/>
            </a:endParaRPr>
          </a:p>
          <a:p>
            <a:r>
              <a:rPr lang="zh-TW" altLang="en-US" sz="2200" b="1" smtClean="0">
                <a:latin typeface="Microsoft JhengHei" charset="-120"/>
                <a:ea typeface="Microsoft JhengHei" charset="-120"/>
                <a:cs typeface="Microsoft JhengHei" charset="-120"/>
              </a:rPr>
              <a:t>历任省政法委书记：</a:t>
            </a:r>
            <a:r>
              <a:rPr lang="zh-TW" altLang="en-US" sz="2200" smtClean="0">
                <a:latin typeface="Microsoft JhengHei" charset="-120"/>
                <a:ea typeface="Microsoft JhengHei" charset="-120"/>
                <a:cs typeface="Microsoft JhengHei" charset="-120"/>
              </a:rPr>
              <a:t>何忠友、林少春、梁伟发</a:t>
            </a:r>
          </a:p>
          <a:p>
            <a:endParaRPr lang="zh-TW" altLang="en-US" sz="2200" dirty="0">
              <a:latin typeface="Microsoft JhengHei" charset="-120"/>
              <a:ea typeface="Microsoft JhengHei" charset="-120"/>
              <a:cs typeface="Microsoft JhengHei" charset="-120"/>
            </a:endParaRPr>
          </a:p>
          <a:p>
            <a:r>
              <a:rPr lang="zh-TW" altLang="en-US" sz="2200" b="1" smtClean="0">
                <a:latin typeface="Microsoft JhengHei" charset="-120"/>
                <a:ea typeface="Microsoft JhengHei" charset="-120"/>
                <a:cs typeface="Microsoft JhengHei" charset="-120"/>
              </a:rPr>
              <a:t>历任省防范办</a:t>
            </a:r>
            <a:r>
              <a:rPr lang="en-US" altLang="zh-TW" sz="2200" b="1" smtClean="0">
                <a:latin typeface="Microsoft JhengHei" charset="-120"/>
                <a:ea typeface="Microsoft JhengHei" charset="-120"/>
                <a:cs typeface="Microsoft JhengHei" charset="-120"/>
              </a:rPr>
              <a:t>(610</a:t>
            </a:r>
            <a:r>
              <a:rPr lang="zh-TW" altLang="en-US" sz="2200" b="1" smtClean="0">
                <a:latin typeface="Microsoft JhengHei" charset="-120"/>
                <a:ea typeface="Microsoft JhengHei" charset="-120"/>
                <a:cs typeface="Microsoft JhengHei" charset="-120"/>
              </a:rPr>
              <a:t>办</a:t>
            </a:r>
            <a:r>
              <a:rPr lang="en-US" altLang="zh-TW" sz="2200" b="1" smtClean="0">
                <a:latin typeface="Microsoft JhengHei" charset="-120"/>
                <a:ea typeface="Microsoft JhengHei" charset="-120"/>
                <a:cs typeface="Microsoft JhengHei" charset="-120"/>
              </a:rPr>
              <a:t>)</a:t>
            </a:r>
            <a:r>
              <a:rPr lang="zh-TW" altLang="en-US" sz="2200" b="1">
                <a:latin typeface="Microsoft JhengHei" charset="-120"/>
                <a:ea typeface="Microsoft JhengHei" charset="-120"/>
                <a:cs typeface="Microsoft JhengHei" charset="-120"/>
              </a:rPr>
              <a:t>主任</a:t>
            </a:r>
            <a:r>
              <a:rPr lang="zh-TW" altLang="en-US" sz="2200" b="1" smtClean="0">
                <a:latin typeface="Microsoft JhengHei" charset="-120"/>
                <a:ea typeface="Microsoft JhengHei" charset="-120"/>
                <a:cs typeface="Microsoft JhengHei" charset="-120"/>
              </a:rPr>
              <a:t>：</a:t>
            </a:r>
            <a:r>
              <a:rPr lang="zh-TW" altLang="en-US" sz="2200" smtClean="0">
                <a:latin typeface="Microsoft JhengHei" charset="-120"/>
                <a:ea typeface="Microsoft JhengHei" charset="-120"/>
                <a:cs typeface="Microsoft JhengHei" charset="-120"/>
              </a:rPr>
              <a:t>叶敏辉、李柏阳、张圣钦、王建莱、程伟强</a:t>
            </a:r>
            <a:endParaRPr lang="zh-TW" altLang="en-US" sz="2200" dirty="0">
              <a:latin typeface="Microsoft JhengHei" charset="-120"/>
              <a:ea typeface="Microsoft JhengHei" charset="-120"/>
              <a:cs typeface="Microsoft JhengHei" charset="-120"/>
            </a:endParaRPr>
          </a:p>
        </p:txBody>
      </p:sp>
      <p:sp>
        <p:nvSpPr>
          <p:cNvPr id="143" name="矩形 7"/>
          <p:cNvSpPr/>
          <p:nvPr/>
        </p:nvSpPr>
        <p:spPr>
          <a:xfrm>
            <a:off x="121651" y="4548240"/>
            <a:ext cx="8930479" cy="830993"/>
          </a:xfrm>
          <a:prstGeom prst="rect">
            <a:avLst/>
          </a:prstGeom>
          <a:ln w="12700">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a:latin typeface="微軟正黑體"/>
                <a:ea typeface="微軟正黑體"/>
                <a:cs typeface="微軟正黑體"/>
                <a:sym typeface="微軟正黑體"/>
              </a:defRPr>
            </a:pPr>
            <a:r>
              <a:rPr smtClean="0"/>
              <a:t>到目前为止，</a:t>
            </a:r>
            <a:r>
              <a:rPr b="1" smtClean="0">
                <a:solidFill>
                  <a:srgbClr val="C00000"/>
                </a:solidFill>
              </a:rPr>
              <a:t>广东省</a:t>
            </a:r>
            <a:r>
              <a:rPr smtClean="0"/>
              <a:t>有</a:t>
            </a:r>
            <a:r>
              <a:rPr lang="en-US" b="1" smtClean="0">
                <a:solidFill>
                  <a:srgbClr val="C00000"/>
                </a:solidFill>
              </a:rPr>
              <a:t>1,988</a:t>
            </a:r>
            <a:r>
              <a:rPr b="1" smtClean="0">
                <a:solidFill>
                  <a:srgbClr val="C00000"/>
                </a:solidFill>
              </a:rPr>
              <a:t>人</a:t>
            </a:r>
            <a:r>
              <a:rPr smtClean="0"/>
              <a:t>的公检法司、教育界、媒体界等</a:t>
            </a:r>
          </a:p>
          <a:p>
            <a:pPr>
              <a:defRPr sz="2400">
                <a:latin typeface="微軟正黑體"/>
                <a:ea typeface="微軟正黑體"/>
                <a:cs typeface="微軟正黑體"/>
                <a:sym typeface="微軟正黑體"/>
              </a:defRPr>
            </a:pPr>
            <a:r>
              <a:rPr smtClean="0"/>
              <a:t>人员因迫害法轮功学员，被海外组织“追查国际”立案追查</a:t>
            </a:r>
            <a:endParaRPr dirty="0"/>
          </a:p>
        </p:txBody>
      </p:sp>
    </p:spTree>
    <p:extLst>
      <p:ext uri="{BB962C8B-B14F-4D97-AF65-F5344CB8AC3E}">
        <p14:creationId xmlns:p14="http://schemas.microsoft.com/office/powerpoint/2010/main" val="3555625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0803" y="1484784"/>
            <a:ext cx="8928991" cy="4154984"/>
          </a:xfrm>
          <a:prstGeom prst="rect">
            <a:avLst/>
          </a:prstGeom>
        </p:spPr>
        <p:txBody>
          <a:bodyPr wrap="square">
            <a:spAutoFit/>
          </a:bodyPr>
          <a:lstStyle/>
          <a:p>
            <a:r>
              <a:rPr lang="zh-TW" altLang="zh-TW" sz="2200" b="1" smtClean="0">
                <a:latin typeface="微軟正黑體" panose="020B0604030504040204" pitchFamily="34" charset="-120"/>
                <a:ea typeface="微軟正黑體" panose="020B0604030504040204" pitchFamily="34" charset="-120"/>
              </a:rPr>
              <a:t>李长春是中共江泽民集团迫害法轮功的主犯。</a:t>
            </a:r>
            <a:endParaRPr lang="en-US" altLang="zh-TW" sz="2200" b="1" dirty="0" smtClean="0">
              <a:latin typeface="微軟正黑體" panose="020B0604030504040204" pitchFamily="34" charset="-120"/>
              <a:ea typeface="微軟正黑體" panose="020B0604030504040204" pitchFamily="34" charset="-120"/>
            </a:endParaRPr>
          </a:p>
          <a:p>
            <a:endParaRPr lang="en-US" altLang="zh-TW" sz="2200" b="1" dirty="0">
              <a:latin typeface="微軟正黑體" panose="020B0604030504040204" pitchFamily="34" charset="-120"/>
              <a:ea typeface="微軟正黑體" panose="020B0604030504040204" pitchFamily="34" charset="-120"/>
            </a:endParaRPr>
          </a:p>
          <a:p>
            <a:r>
              <a:rPr lang="en-US" altLang="zh-TW" sz="2200" dirty="0" smtClean="0">
                <a:latin typeface="微軟正黑體" panose="020B0604030504040204" pitchFamily="34" charset="-120"/>
                <a:ea typeface="微軟正黑體" panose="020B0604030504040204" pitchFamily="34" charset="-120"/>
              </a:rPr>
              <a:t>1999</a:t>
            </a:r>
            <a:r>
              <a:rPr lang="zh-TW" altLang="zh-TW" sz="2200" dirty="0">
                <a:latin typeface="微軟正黑體" panose="020B0604030504040204" pitchFamily="34" charset="-120"/>
                <a:ea typeface="微軟正黑體" panose="020B0604030504040204" pitchFamily="34" charset="-120"/>
              </a:rPr>
              <a:t>年</a:t>
            </a:r>
            <a:r>
              <a:rPr lang="en-US" altLang="zh-TW" sz="2200" dirty="0">
                <a:latin typeface="微軟正黑體" panose="020B0604030504040204" pitchFamily="34" charset="-120"/>
                <a:ea typeface="微軟正黑體" panose="020B0604030504040204" pitchFamily="34" charset="-120"/>
              </a:rPr>
              <a:t>7</a:t>
            </a:r>
            <a:r>
              <a:rPr lang="zh-TW" altLang="zh-TW" sz="2200">
                <a:latin typeface="微軟正黑體" panose="020B0604030504040204" pitchFamily="34" charset="-120"/>
                <a:ea typeface="微軟正黑體" panose="020B0604030504040204" pitchFamily="34" charset="-120"/>
              </a:rPr>
              <a:t>月</a:t>
            </a:r>
            <a:r>
              <a:rPr lang="en-US" altLang="zh-TW" sz="2200" smtClean="0">
                <a:latin typeface="微軟正黑體" panose="020B0604030504040204" pitchFamily="34" charset="-120"/>
                <a:ea typeface="微軟正黑體" panose="020B0604030504040204" pitchFamily="34" charset="-120"/>
              </a:rPr>
              <a:t>20</a:t>
            </a:r>
            <a:r>
              <a:rPr lang="zh-TW" altLang="zh-TW" sz="2200" smtClean="0">
                <a:latin typeface="微軟正黑體" panose="020B0604030504040204" pitchFamily="34" charset="-120"/>
                <a:ea typeface="微軟正黑體" panose="020B0604030504040204" pitchFamily="34" charset="-120"/>
              </a:rPr>
              <a:t>日，江泽民集团刚公开宣布镇压法轮功，</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smtClean="0">
                <a:latin typeface="微軟正黑體" panose="020B0604030504040204" pitchFamily="34" charset="-120"/>
                <a:ea typeface="微軟正黑體" panose="020B0604030504040204" pitchFamily="34" charset="-120"/>
              </a:rPr>
              <a:t>李长春就积极表态支持，</a:t>
            </a:r>
            <a:r>
              <a:rPr lang="zh-TW" altLang="zh-TW" sz="2200" smtClean="0">
                <a:solidFill>
                  <a:srgbClr val="FF0000"/>
                </a:solidFill>
                <a:latin typeface="微軟正黑體" panose="020B0604030504040204" pitchFamily="34" charset="-120"/>
                <a:ea typeface="微軟正黑體" panose="020B0604030504040204" pitchFamily="34" charset="-120"/>
              </a:rPr>
              <a:t>并在广东省极力推行对法轮功的残酷迫害政策</a:t>
            </a:r>
            <a:r>
              <a:rPr lang="zh-TW" altLang="zh-TW" sz="220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smtClean="0">
                <a:latin typeface="微軟正黑體" panose="020B0604030504040204" pitchFamily="34" charset="-120"/>
                <a:ea typeface="微軟正黑體" panose="020B0604030504040204" pitchFamily="34" charset="-120"/>
              </a:rPr>
              <a:t>非法抓捕、劳教和关押了大量法轮功学员，造成多人致死、致残，</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smtClean="0">
                <a:latin typeface="微軟正黑體" panose="020B0604030504040204" pitchFamily="34" charset="-120"/>
                <a:ea typeface="微軟正黑體" panose="020B0604030504040204" pitchFamily="34" charset="-120"/>
              </a:rPr>
              <a:t>使</a:t>
            </a:r>
            <a:r>
              <a:rPr lang="zh-TW" altLang="zh-TW" sz="2200" smtClean="0">
                <a:solidFill>
                  <a:schemeClr val="accent6">
                    <a:lumMod val="50000"/>
                  </a:schemeClr>
                </a:solidFill>
                <a:latin typeface="微軟正黑體" panose="020B0604030504040204" pitchFamily="34" charset="-120"/>
                <a:ea typeface="微軟正黑體" panose="020B0604030504040204" pitchFamily="34" charset="-120"/>
              </a:rPr>
              <a:t>广东省</a:t>
            </a:r>
            <a:r>
              <a:rPr lang="zh-TW" altLang="zh-TW" sz="2200" smtClean="0">
                <a:latin typeface="微軟正黑體" panose="020B0604030504040204" pitchFamily="34" charset="-120"/>
                <a:ea typeface="微軟正黑體" panose="020B0604030504040204" pitchFamily="34" charset="-120"/>
              </a:rPr>
              <a:t>成为全国迫害法轮功最严重的地区之一。</a:t>
            </a:r>
            <a:endParaRPr lang="en-US" altLang="zh-TW" sz="2200" dirty="0" smtClean="0">
              <a:latin typeface="微軟正黑體" panose="020B0604030504040204" pitchFamily="34" charset="-120"/>
              <a:ea typeface="微軟正黑體" panose="020B0604030504040204" pitchFamily="34" charset="-120"/>
            </a:endParaRPr>
          </a:p>
          <a:p>
            <a:endParaRPr lang="en-US" altLang="zh-TW" sz="2200" dirty="0">
              <a:latin typeface="微軟正黑體" panose="020B0604030504040204" pitchFamily="34" charset="-120"/>
              <a:ea typeface="微軟正黑體" panose="020B0604030504040204" pitchFamily="34" charset="-120"/>
            </a:endParaRPr>
          </a:p>
          <a:p>
            <a:r>
              <a:rPr lang="zh-TW" altLang="zh-TW" sz="2200" smtClean="0">
                <a:latin typeface="微軟正黑體" panose="020B0604030504040204" pitchFamily="34" charset="-120"/>
                <a:ea typeface="微軟正黑體" panose="020B0604030504040204" pitchFamily="34" charset="-120"/>
              </a:rPr>
              <a:t>李长春因迫害法轮功极为卖力，</a:t>
            </a:r>
            <a:r>
              <a:rPr lang="zh-TW" altLang="zh-TW" sz="2200" dirty="0" smtClean="0">
                <a:latin typeface="微軟正黑體" panose="020B0604030504040204" pitchFamily="34" charset="-120"/>
                <a:ea typeface="微軟正黑體" panose="020B0604030504040204" pitchFamily="34" charset="-120"/>
              </a:rPr>
              <a:t>在</a:t>
            </a:r>
            <a:r>
              <a:rPr lang="en-US" altLang="zh-TW" sz="2200" dirty="0">
                <a:latin typeface="微軟正黑體" panose="020B0604030504040204" pitchFamily="34" charset="-120"/>
                <a:ea typeface="微軟正黑體" panose="020B0604030504040204" pitchFamily="34" charset="-120"/>
              </a:rPr>
              <a:t>2002</a:t>
            </a:r>
            <a:r>
              <a:rPr lang="zh-TW" altLang="zh-TW" sz="2200">
                <a:latin typeface="微軟正黑體" panose="020B0604030504040204" pitchFamily="34" charset="-120"/>
                <a:ea typeface="微軟正黑體" panose="020B0604030504040204" pitchFamily="34" charset="-120"/>
              </a:rPr>
              <a:t>年</a:t>
            </a:r>
            <a:r>
              <a:rPr lang="en-US" altLang="zh-TW" sz="2200" smtClean="0">
                <a:latin typeface="微軟正黑體" panose="020B0604030504040204" pitchFamily="34" charset="-120"/>
                <a:ea typeface="微軟正黑體" panose="020B0604030504040204" pitchFamily="34" charset="-120"/>
              </a:rPr>
              <a:t>11</a:t>
            </a:r>
            <a:r>
              <a:rPr lang="zh-TW" altLang="zh-TW" sz="2200" smtClean="0">
                <a:latin typeface="微軟正黑體" panose="020B0604030504040204" pitchFamily="34" charset="-120"/>
                <a:ea typeface="微軟正黑體" panose="020B0604030504040204" pitchFamily="34" charset="-120"/>
              </a:rPr>
              <a:t>月的中共「十六大」上，被江泽民塞进中共政治局常委，</a:t>
            </a:r>
            <a:r>
              <a:rPr lang="zh-TW" altLang="zh-TW" sz="2200" smtClean="0">
                <a:solidFill>
                  <a:srgbClr val="FF0000"/>
                </a:solidFill>
                <a:latin typeface="微軟正黑體" panose="020B0604030504040204" pitchFamily="34" charset="-120"/>
                <a:ea typeface="微軟正黑體" panose="020B0604030504040204" pitchFamily="34" charset="-120"/>
              </a:rPr>
              <a:t>成为主管意识形态的「文化沙皇」</a:t>
            </a:r>
            <a:r>
              <a:rPr lang="zh-TW" altLang="zh-TW" sz="220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smtClean="0">
                <a:latin typeface="微軟正黑體" panose="020B0604030504040204" pitchFamily="34" charset="-120"/>
                <a:ea typeface="微軟正黑體" panose="020B0604030504040204" pitchFamily="34" charset="-120"/>
              </a:rPr>
              <a:t>此后，李长春更加积极地配合江泽民集团对</a:t>
            </a:r>
            <a:r>
              <a:rPr lang="zh-TW" altLang="zh-TW" sz="2200" smtClean="0">
                <a:solidFill>
                  <a:srgbClr val="FF0000"/>
                </a:solidFill>
                <a:latin typeface="微軟正黑體" panose="020B0604030504040204" pitchFamily="34" charset="-120"/>
                <a:ea typeface="微軟正黑體" panose="020B0604030504040204" pitchFamily="34" charset="-120"/>
              </a:rPr>
              <a:t>法轮功的抹黑宣传</a:t>
            </a:r>
            <a:r>
              <a:rPr lang="zh-TW" altLang="zh-TW" sz="2200" smtClean="0">
                <a:latin typeface="微軟正黑體" panose="020B0604030504040204" pitchFamily="34" charset="-120"/>
                <a:ea typeface="微軟正黑體" panose="020B0604030504040204" pitchFamily="34" charset="-120"/>
              </a:rPr>
              <a:t>，</a:t>
            </a:r>
            <a:endParaRPr lang="en-US" altLang="zh-TW" sz="2200" dirty="0">
              <a:latin typeface="微軟正黑體" panose="020B0604030504040204" pitchFamily="34" charset="-120"/>
              <a:ea typeface="微軟正黑體" panose="020B0604030504040204" pitchFamily="34" charset="-120"/>
            </a:endParaRPr>
          </a:p>
          <a:p>
            <a:r>
              <a:rPr lang="zh-TW" altLang="zh-TW" sz="2200" smtClean="0">
                <a:latin typeface="微軟正黑體" panose="020B0604030504040204" pitchFamily="34" charset="-120"/>
                <a:ea typeface="微軟正黑體" panose="020B0604030504040204" pitchFamily="34" charset="-120"/>
              </a:rPr>
              <a:t>利用手中掌控的舆论工具，</a:t>
            </a:r>
            <a:r>
              <a:rPr lang="zh-TW" altLang="zh-TW" sz="2200" smtClean="0">
                <a:solidFill>
                  <a:srgbClr val="C00000"/>
                </a:solidFill>
                <a:latin typeface="微軟正黑體" panose="020B0604030504040204" pitchFamily="34" charset="-120"/>
                <a:ea typeface="微軟正黑體" panose="020B0604030504040204" pitchFamily="34" charset="-120"/>
              </a:rPr>
              <a:t>继续大力诋毁和妖魔化法轮功</a:t>
            </a:r>
            <a:r>
              <a:rPr lang="zh-TW" altLang="zh-TW" sz="220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smtClean="0">
                <a:latin typeface="微軟正黑體" panose="020B0604030504040204" pitchFamily="34" charset="-120"/>
                <a:ea typeface="微軟正黑體" panose="020B0604030504040204" pitchFamily="34" charset="-120"/>
              </a:rPr>
              <a:t>制造谎言，蒙蔽世人。</a:t>
            </a:r>
            <a:endParaRPr lang="zh-TW" altLang="zh-TW" sz="2200" dirty="0">
              <a:latin typeface="微軟正黑體" panose="020B0604030504040204" pitchFamily="34" charset="-120"/>
              <a:ea typeface="微軟正黑體" panose="020B0604030504040204" pitchFamily="34" charset="-120"/>
            </a:endParaRPr>
          </a:p>
        </p:txBody>
      </p:sp>
      <p:grpSp>
        <p:nvGrpSpPr>
          <p:cNvPr id="4" name="群組 3"/>
          <p:cNvGrpSpPr/>
          <p:nvPr/>
        </p:nvGrpSpPr>
        <p:grpSpPr>
          <a:xfrm>
            <a:off x="0" y="0"/>
            <a:ext cx="9130598" cy="1846205"/>
            <a:chOff x="0" y="0"/>
            <a:chExt cx="9130598" cy="1846205"/>
          </a:xfrm>
        </p:grpSpPr>
        <p:grpSp>
          <p:nvGrpSpPr>
            <p:cNvPr id="5" name="群組 4"/>
            <p:cNvGrpSpPr/>
            <p:nvPr/>
          </p:nvGrpSpPr>
          <p:grpSpPr>
            <a:xfrm>
              <a:off x="0" y="0"/>
              <a:ext cx="9130598" cy="981418"/>
              <a:chOff x="23760" y="0"/>
              <a:chExt cx="9130598" cy="898853"/>
            </a:xfrm>
          </p:grpSpPr>
          <p:sp>
            <p:nvSpPr>
              <p:cNvPr id="6" name="矩形 5"/>
              <p:cNvSpPr/>
              <p:nvPr/>
            </p:nvSpPr>
            <p:spPr>
              <a:xfrm>
                <a:off x="23760" y="0"/>
                <a:ext cx="9130598" cy="89885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7" name="矩形 6"/>
              <p:cNvSpPr/>
              <p:nvPr/>
            </p:nvSpPr>
            <p:spPr>
              <a:xfrm>
                <a:off x="155508" y="181637"/>
                <a:ext cx="6692749" cy="535579"/>
              </a:xfrm>
              <a:prstGeom prst="rect">
                <a:avLst/>
              </a:prstGeom>
            </p:spPr>
            <p:txBody>
              <a:bodyPr wrap="square">
                <a:spAutoFit/>
              </a:bodyPr>
              <a:lstStyle/>
              <a:p>
                <a:r>
                  <a:rPr lang="en-US" altLang="zh-TW" sz="3200" b="1" dirty="0" smtClean="0">
                    <a:solidFill>
                      <a:schemeClr val="bg1"/>
                    </a:solidFill>
                    <a:latin typeface="微軟正黑體" panose="020B0604030504040204" pitchFamily="34" charset="-120"/>
                    <a:ea typeface="微軟正黑體" panose="020B0604030504040204" pitchFamily="34" charset="-120"/>
                  </a:rPr>
                  <a:t>5-1.</a:t>
                </a:r>
                <a:r>
                  <a:rPr lang="zh-TW" altLang="zh-TW" sz="3200" b="1" dirty="0" smtClean="0">
                    <a:solidFill>
                      <a:schemeClr val="bg1"/>
                    </a:solidFill>
                    <a:latin typeface="微軟正黑體" panose="020B0604030504040204" pitchFamily="34" charset="-120"/>
                    <a:ea typeface="微軟正黑體" panose="020B0604030504040204" pitchFamily="34" charset="-120"/>
                  </a:rPr>
                  <a:t>迫害法轮功主犯</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zh-TW" sz="3200" b="1" dirty="0" smtClean="0">
                    <a:solidFill>
                      <a:schemeClr val="bg1"/>
                    </a:solidFill>
                    <a:latin typeface="微軟正黑體" panose="020B0604030504040204" pitchFamily="34" charset="-120"/>
                    <a:ea typeface="微軟正黑體" panose="020B0604030504040204" pitchFamily="34" charset="-120"/>
                  </a:rPr>
                  <a:t>李长春</a:t>
                </a:r>
                <a:endParaRPr lang="zh-TW" altLang="en-US" sz="3200" dirty="0">
                  <a:solidFill>
                    <a:schemeClr val="bg1"/>
                  </a:solidFill>
                  <a:latin typeface="微軟正黑體" panose="020B0604030504040204" pitchFamily="34" charset="-120"/>
                  <a:ea typeface="微軟正黑體" panose="020B0604030504040204" pitchFamily="34" charset="-120"/>
                </a:endParaRPr>
              </a:p>
            </p:txBody>
          </p:sp>
        </p:grpSp>
        <p:pic>
          <p:nvPicPr>
            <p:cNvPr id="6146" name="Picture 2" descr="「李長春」的圖片搜尋結果"/>
            <p:cNvPicPr>
              <a:picLocks noChangeAspect="1" noChangeArrowheads="1"/>
            </p:cNvPicPr>
            <p:nvPr/>
          </p:nvPicPr>
          <p:blipFill rotWithShape="1">
            <a:blip r:embed="rId2">
              <a:extLst>
                <a:ext uri="{28A0092B-C50C-407E-A947-70E740481C1C}">
                  <a14:useLocalDpi xmlns:a14="http://schemas.microsoft.com/office/drawing/2010/main" val="0"/>
                </a:ext>
              </a:extLst>
            </a:blip>
            <a:srcRect l="30861" r="10063" b="21768"/>
            <a:stretch/>
          </p:blipFill>
          <p:spPr bwMode="auto">
            <a:xfrm>
              <a:off x="7092280" y="116632"/>
              <a:ext cx="1810702" cy="172957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pSp>
      <p:pic>
        <p:nvPicPr>
          <p:cNvPr id="3074" name="Picture 2" descr="http://i.epochtimes.com/assets/uploads/2015/10/131209135053232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380" t="5817" r="10105" b="6219"/>
          <a:stretch/>
        </p:blipFill>
        <p:spPr bwMode="auto">
          <a:xfrm>
            <a:off x="7452320" y="5157192"/>
            <a:ext cx="1577474" cy="1584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8257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3776</TotalTime>
  <Words>8102</Words>
  <Application>Microsoft Office PowerPoint</Application>
  <PresentationFormat>如螢幕大小 (4:3)</PresentationFormat>
  <Paragraphs>511</Paragraphs>
  <Slides>37</Slides>
  <Notes>15</Notes>
  <HiddenSlides>0</HiddenSlides>
  <MMClips>0</MMClips>
  <ScaleCrop>false</ScaleCrop>
  <HeadingPairs>
    <vt:vector size="4" baseType="variant">
      <vt:variant>
        <vt:lpstr>佈景主題</vt:lpstr>
      </vt:variant>
      <vt:variant>
        <vt:i4>1</vt:i4>
      </vt:variant>
      <vt:variant>
        <vt:lpstr>投影片標題</vt:lpstr>
      </vt:variant>
      <vt:variant>
        <vt:i4>37</vt:i4>
      </vt:variant>
    </vt:vector>
  </HeadingPairs>
  <TitlesOfParts>
    <vt:vector size="38" baseType="lpstr">
      <vt:lpstr>Office 佈景主題</vt:lpstr>
      <vt:lpstr>PowerPoint 簡報</vt:lpstr>
      <vt:lpstr>PowerPoint 簡報</vt:lpstr>
      <vt:lpstr>3-1. 2017年广东法轮功学员受迫害案例述</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Windows 使用者</cp:lastModifiedBy>
  <cp:revision>303</cp:revision>
  <dcterms:created xsi:type="dcterms:W3CDTF">2017-07-01T07:48:25Z</dcterms:created>
  <dcterms:modified xsi:type="dcterms:W3CDTF">2018-02-13T05:04:55Z</dcterms:modified>
</cp:coreProperties>
</file>