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352" r:id="rId3"/>
    <p:sldId id="383" r:id="rId4"/>
    <p:sldId id="384" r:id="rId5"/>
    <p:sldId id="414" r:id="rId6"/>
    <p:sldId id="415" r:id="rId7"/>
    <p:sldId id="405" r:id="rId8"/>
    <p:sldId id="406" r:id="rId9"/>
    <p:sldId id="401" r:id="rId10"/>
    <p:sldId id="402" r:id="rId11"/>
    <p:sldId id="403" r:id="rId12"/>
    <p:sldId id="404" r:id="rId13"/>
    <p:sldId id="411" r:id="rId14"/>
    <p:sldId id="412" r:id="rId15"/>
    <p:sldId id="416" r:id="rId16"/>
    <p:sldId id="408" r:id="rId17"/>
    <p:sldId id="409" r:id="rId18"/>
    <p:sldId id="425" r:id="rId19"/>
    <p:sldId id="426" r:id="rId20"/>
    <p:sldId id="427" r:id="rId21"/>
    <p:sldId id="420" r:id="rId22"/>
    <p:sldId id="421" r:id="rId23"/>
    <p:sldId id="422" r:id="rId24"/>
    <p:sldId id="423" r:id="rId25"/>
    <p:sldId id="424" r:id="rId26"/>
    <p:sldId id="348" r:id="rId27"/>
    <p:sldId id="360" r:id="rId28"/>
    <p:sldId id="377" r:id="rId29"/>
    <p:sldId id="362" r:id="rId30"/>
    <p:sldId id="363" r:id="rId31"/>
    <p:sldId id="274" r:id="rId32"/>
    <p:sldId id="357" r:id="rId33"/>
    <p:sldId id="375" r:id="rId34"/>
    <p:sldId id="378" r:id="rId35"/>
    <p:sldId id="359" r:id="rId36"/>
    <p:sldId id="368" r:id="rId37"/>
    <p:sldId id="366" r:id="rId38"/>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902" autoAdjust="0"/>
    <p:restoredTop sz="84184" autoAdjust="0"/>
  </p:normalViewPr>
  <p:slideViewPr>
    <p:cSldViewPr>
      <p:cViewPr>
        <p:scale>
          <a:sx n="60" d="100"/>
          <a:sy n="60" d="100"/>
        </p:scale>
        <p:origin x="-1192"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CC7ECE-0D31-4C99-BE49-F510A09AC3A1}" type="datetimeFigureOut">
              <a:rPr lang="zh-TW" altLang="en-US" smtClean="0"/>
              <a:t>2018/2/13</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0C5ECB-B6A9-4FC2-BE85-03F5EF7D113F}" type="slidenum">
              <a:rPr lang="zh-TW" altLang="en-US" smtClean="0"/>
              <a:t>‹#›</a:t>
            </a:fld>
            <a:endParaRPr lang="zh-TW" altLang="en-US"/>
          </a:p>
        </p:txBody>
      </p:sp>
    </p:spTree>
    <p:extLst>
      <p:ext uri="{BB962C8B-B14F-4D97-AF65-F5344CB8AC3E}">
        <p14:creationId xmlns:p14="http://schemas.microsoft.com/office/powerpoint/2010/main" val="602974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a:t>
            </a:fld>
            <a:endParaRPr lang="zh-TW" altLang="en-US"/>
          </a:p>
        </p:txBody>
      </p:sp>
    </p:spTree>
    <p:extLst>
      <p:ext uri="{BB962C8B-B14F-4D97-AF65-F5344CB8AC3E}">
        <p14:creationId xmlns:p14="http://schemas.microsoft.com/office/powerpoint/2010/main" val="4782188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dirty="0" smtClean="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27</a:t>
            </a:fld>
            <a:endParaRPr lang="zh-TW" altLang="en-US"/>
          </a:p>
        </p:txBody>
      </p:sp>
    </p:spTree>
    <p:extLst>
      <p:ext uri="{BB962C8B-B14F-4D97-AF65-F5344CB8AC3E}">
        <p14:creationId xmlns:p14="http://schemas.microsoft.com/office/powerpoint/2010/main" val="11937436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extLst>
      <p:ext uri="{BB962C8B-B14F-4D97-AF65-F5344CB8AC3E}">
        <p14:creationId xmlns:p14="http://schemas.microsoft.com/office/powerpoint/2010/main" val="7345941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extLst>
      <p:ext uri="{BB962C8B-B14F-4D97-AF65-F5344CB8AC3E}">
        <p14:creationId xmlns:p14="http://schemas.microsoft.com/office/powerpoint/2010/main" val="8277788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smtClean="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31</a:t>
            </a:fld>
            <a:endParaRPr lang="zh-TW" altLang="en-US"/>
          </a:p>
        </p:txBody>
      </p:sp>
    </p:spTree>
    <p:extLst>
      <p:ext uri="{BB962C8B-B14F-4D97-AF65-F5344CB8AC3E}">
        <p14:creationId xmlns:p14="http://schemas.microsoft.com/office/powerpoint/2010/main" val="14065826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smtClean="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32</a:t>
            </a:fld>
            <a:endParaRPr lang="zh-TW" altLang="en-US"/>
          </a:p>
        </p:txBody>
      </p:sp>
    </p:spTree>
    <p:extLst>
      <p:ext uri="{BB962C8B-B14F-4D97-AF65-F5344CB8AC3E}">
        <p14:creationId xmlns:p14="http://schemas.microsoft.com/office/powerpoint/2010/main" val="12154415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en-US" altLang="zh-TW" dirty="0" smtClean="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33</a:t>
            </a:fld>
            <a:endParaRPr lang="zh-TW" altLang="en-US"/>
          </a:p>
        </p:txBody>
      </p:sp>
    </p:spTree>
    <p:extLst>
      <p:ext uri="{BB962C8B-B14F-4D97-AF65-F5344CB8AC3E}">
        <p14:creationId xmlns:p14="http://schemas.microsoft.com/office/powerpoint/2010/main" val="19972495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extLst>
      <p:ext uri="{BB962C8B-B14F-4D97-AF65-F5344CB8AC3E}">
        <p14:creationId xmlns:p14="http://schemas.microsoft.com/office/powerpoint/2010/main" val="8529470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prstGeom prst="rect">
            <a:avLst/>
          </a:prstGeom>
        </p:spPr>
        <p:txBody>
          <a:bodyPr/>
          <a:lstStyle/>
          <a:p>
            <a:endParaRPr/>
          </a:p>
        </p:txBody>
      </p:sp>
      <p:sp>
        <p:nvSpPr>
          <p:cNvPr id="176" name="Shape 176"/>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endParaRPr dirty="0">
              <a:hlinkClick r:id="rId3"/>
            </a:endParaRPr>
          </a:p>
        </p:txBody>
      </p:sp>
    </p:spTree>
    <p:extLst>
      <p:ext uri="{BB962C8B-B14F-4D97-AF65-F5344CB8AC3E}">
        <p14:creationId xmlns:p14="http://schemas.microsoft.com/office/powerpoint/2010/main" val="1108129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3F342D60-093C-441C-B22B-3C7304FC9F2A}" type="slidenum">
              <a:rPr lang="zh-TW" altLang="en-US" smtClean="0"/>
              <a:t>2</a:t>
            </a:fld>
            <a:endParaRPr lang="zh-TW" altLang="en-US"/>
          </a:p>
        </p:txBody>
      </p:sp>
    </p:spTree>
    <p:extLst>
      <p:ext uri="{BB962C8B-B14F-4D97-AF65-F5344CB8AC3E}">
        <p14:creationId xmlns:p14="http://schemas.microsoft.com/office/powerpoint/2010/main" val="1579496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據明慧網二零一八年一月七日報導，二零一七年中國大陸至少</a:t>
            </a:r>
            <a:r>
              <a:rPr lang="en-US" altLang="zh-TW" dirty="0" smtClean="0"/>
              <a:t>974</a:t>
            </a:r>
            <a:r>
              <a:rPr lang="zh-TW" altLang="en-US" dirty="0" smtClean="0"/>
              <a:t>名法輪功學員被非法判刑。其中判刑人數最多的地區為：遼寧</a:t>
            </a:r>
            <a:r>
              <a:rPr lang="en-US" altLang="zh-TW" dirty="0" smtClean="0"/>
              <a:t>179</a:t>
            </a:r>
            <a:r>
              <a:rPr lang="zh-TW" altLang="en-US" dirty="0" smtClean="0"/>
              <a:t>人，山東</a:t>
            </a:r>
            <a:r>
              <a:rPr lang="en-US" altLang="zh-TW" dirty="0" smtClean="0"/>
              <a:t>108</a:t>
            </a:r>
            <a:r>
              <a:rPr lang="zh-TW" altLang="en-US" dirty="0" smtClean="0"/>
              <a:t>人、吉林</a:t>
            </a:r>
            <a:r>
              <a:rPr lang="en-US" altLang="zh-TW" dirty="0" smtClean="0"/>
              <a:t>80</a:t>
            </a:r>
            <a:r>
              <a:rPr lang="zh-TW" altLang="en-US" dirty="0" smtClean="0"/>
              <a:t>人、四川</a:t>
            </a:r>
            <a:r>
              <a:rPr lang="en-US" altLang="zh-TW" dirty="0" smtClean="0"/>
              <a:t>63</a:t>
            </a:r>
            <a:r>
              <a:rPr lang="zh-TW" altLang="en-US" dirty="0" smtClean="0"/>
              <a:t>人、黑龍江</a:t>
            </a:r>
            <a:r>
              <a:rPr lang="en-US" altLang="zh-TW" dirty="0" smtClean="0"/>
              <a:t>62</a:t>
            </a:r>
            <a:r>
              <a:rPr lang="zh-TW" altLang="en-US" dirty="0" smtClean="0"/>
              <a:t>人、河北</a:t>
            </a:r>
            <a:r>
              <a:rPr lang="en-US" altLang="zh-TW" dirty="0" smtClean="0"/>
              <a:t>53</a:t>
            </a:r>
            <a:r>
              <a:rPr lang="zh-TW" altLang="en-US" dirty="0" smtClean="0"/>
              <a:t>人、河南</a:t>
            </a:r>
            <a:r>
              <a:rPr lang="en-US" altLang="zh-TW" dirty="0" smtClean="0"/>
              <a:t>52</a:t>
            </a:r>
            <a:r>
              <a:rPr lang="zh-TW" altLang="en-US" dirty="0" smtClean="0"/>
              <a:t>人、</a:t>
            </a:r>
            <a:endParaRPr lang="en-US" altLang="zh-TW" dirty="0" smtClean="0"/>
          </a:p>
          <a:p>
            <a:r>
              <a:rPr lang="zh-TW" altLang="en-US" dirty="0" smtClean="0">
                <a:solidFill>
                  <a:srgbClr val="FF0000"/>
                </a:solidFill>
              </a:rPr>
              <a:t>廣東</a:t>
            </a:r>
            <a:r>
              <a:rPr lang="en-US" altLang="zh-TW" dirty="0" smtClean="0">
                <a:solidFill>
                  <a:srgbClr val="FF0000"/>
                </a:solidFill>
              </a:rPr>
              <a:t>50</a:t>
            </a:r>
            <a:r>
              <a:rPr lang="zh-TW" altLang="en-US" dirty="0" smtClean="0">
                <a:solidFill>
                  <a:srgbClr val="FF0000"/>
                </a:solidFill>
              </a:rPr>
              <a:t>人</a:t>
            </a:r>
            <a:r>
              <a:rPr lang="en-US" altLang="zh-TW" dirty="0" smtClean="0">
                <a:solidFill>
                  <a:srgbClr val="FF0000"/>
                </a:solidFill>
              </a:rPr>
              <a:t>(</a:t>
            </a:r>
            <a:r>
              <a:rPr lang="zh-TW" altLang="en-US" dirty="0" smtClean="0">
                <a:solidFill>
                  <a:srgbClr val="FF0000"/>
                </a:solidFill>
              </a:rPr>
              <a:t>第八位</a:t>
            </a:r>
            <a:r>
              <a:rPr lang="en-US" altLang="zh-TW" dirty="0" smtClean="0">
                <a:solidFill>
                  <a:srgbClr val="FF0000"/>
                </a:solidFill>
              </a:rPr>
              <a:t>)</a:t>
            </a:r>
            <a:r>
              <a:rPr lang="zh-TW" altLang="en-US" dirty="0" smtClean="0"/>
              <a:t>、湖北</a:t>
            </a:r>
            <a:r>
              <a:rPr lang="en-US" altLang="zh-TW" dirty="0" smtClean="0"/>
              <a:t>35</a:t>
            </a:r>
            <a:r>
              <a:rPr lang="zh-TW" altLang="en-US" dirty="0" smtClean="0"/>
              <a:t>人、北京</a:t>
            </a:r>
            <a:r>
              <a:rPr lang="en-US" altLang="zh-TW" dirty="0" smtClean="0"/>
              <a:t>34</a:t>
            </a:r>
            <a:r>
              <a:rPr lang="zh-TW" altLang="en-US" dirty="0" smtClean="0"/>
              <a:t>人、江蘇</a:t>
            </a:r>
            <a:r>
              <a:rPr lang="en-US" altLang="zh-TW" dirty="0" smtClean="0"/>
              <a:t>30</a:t>
            </a:r>
            <a:r>
              <a:rPr lang="zh-TW" altLang="en-US" dirty="0" smtClean="0"/>
              <a:t>人。</a:t>
            </a:r>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3</a:t>
            </a:fld>
            <a:endParaRPr lang="zh-TW" altLang="en-US"/>
          </a:p>
        </p:txBody>
      </p:sp>
    </p:spTree>
    <p:extLst>
      <p:ext uri="{BB962C8B-B14F-4D97-AF65-F5344CB8AC3E}">
        <p14:creationId xmlns:p14="http://schemas.microsoft.com/office/powerpoint/2010/main" val="1095479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Shape 139"/>
          <p:cNvSpPr>
            <a:spLocks noGrp="1" noRot="1" noChangeAspect="1"/>
          </p:cNvSpPr>
          <p:nvPr>
            <p:ph type="sldImg"/>
          </p:nvPr>
        </p:nvSpPr>
        <p:spPr>
          <a:prstGeom prst="rect">
            <a:avLst/>
          </a:prstGeom>
        </p:spPr>
        <p:txBody>
          <a:bodyPr/>
          <a:lstStyle/>
          <a:p>
            <a:endParaRPr/>
          </a:p>
        </p:txBody>
      </p:sp>
      <p:sp>
        <p:nvSpPr>
          <p:cNvPr id="140" name="Shape 140"/>
          <p:cNvSpPr>
            <a:spLocks noGrp="1"/>
          </p:cNvSpPr>
          <p:nvPr>
            <p:ph type="body" sz="quarter" idx="1"/>
          </p:nvPr>
        </p:nvSpPr>
        <p:spPr>
          <a:prstGeom prst="rect">
            <a:avLst/>
          </a:prstGeom>
        </p:spPr>
        <p:txBody>
          <a:bodyPr/>
          <a:lstStyle/>
          <a:p>
            <a:endParaRPr b="1"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Shape 144"/>
          <p:cNvSpPr>
            <a:spLocks noGrp="1" noRot="1" noChangeAspect="1"/>
          </p:cNvSpPr>
          <p:nvPr>
            <p:ph type="sldImg"/>
          </p:nvPr>
        </p:nvSpPr>
        <p:spPr>
          <a:prstGeom prst="rect">
            <a:avLst/>
          </a:prstGeom>
        </p:spPr>
        <p:txBody>
          <a:bodyPr/>
          <a:lstStyle/>
          <a:p>
            <a:endParaRPr/>
          </a:p>
        </p:txBody>
      </p:sp>
      <p:sp>
        <p:nvSpPr>
          <p:cNvPr id="145" name="Shape 145"/>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2356443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妖魔化抹黑宣傳  現在在廣東省的案例中還是可以看見 </a:t>
            </a:r>
            <a:endParaRPr lang="en-US" altLang="zh-TW"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200" kern="1200" dirty="0" smtClean="0">
                <a:solidFill>
                  <a:schemeClr val="tx1"/>
                </a:solidFill>
                <a:effectLst/>
                <a:latin typeface="+mn-lt"/>
                <a:ea typeface="+mn-ea"/>
                <a:cs typeface="+mn-cs"/>
              </a:rPr>
              <a:t>「全省反</a:t>
            </a:r>
            <a:r>
              <a:rPr lang="en-US" altLang="zh-TW" sz="1200" kern="1200" dirty="0" smtClean="0">
                <a:solidFill>
                  <a:schemeClr val="tx1"/>
                </a:solidFill>
                <a:effectLst/>
                <a:latin typeface="+mn-lt"/>
                <a:ea typeface="+mn-ea"/>
                <a:cs typeface="+mn-cs"/>
              </a:rPr>
              <a:t>X</a:t>
            </a:r>
            <a:r>
              <a:rPr lang="zh-TW" altLang="zh-TW" sz="1200" kern="1200" dirty="0" smtClean="0">
                <a:solidFill>
                  <a:schemeClr val="tx1"/>
                </a:solidFill>
                <a:effectLst/>
                <a:latin typeface="+mn-lt"/>
                <a:ea typeface="+mn-ea"/>
                <a:cs typeface="+mn-cs"/>
              </a:rPr>
              <a:t>教文藝匯演活動」</a:t>
            </a:r>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9</a:t>
            </a:fld>
            <a:endParaRPr lang="zh-TW" altLang="en-US"/>
          </a:p>
        </p:txBody>
      </p:sp>
    </p:spTree>
    <p:extLst>
      <p:ext uri="{BB962C8B-B14F-4D97-AF65-F5344CB8AC3E}">
        <p14:creationId xmlns:p14="http://schemas.microsoft.com/office/powerpoint/2010/main" val="2448493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2002</a:t>
            </a:r>
            <a:r>
              <a:rPr lang="zh-TW" altLang="en-US" dirty="0" smtClean="0"/>
              <a:t>年</a:t>
            </a:r>
            <a:r>
              <a:rPr lang="en-US" altLang="zh-TW" dirty="0" smtClean="0"/>
              <a:t>11</a:t>
            </a:r>
            <a:r>
              <a:rPr lang="zh-TW" altLang="en-US" dirty="0" smtClean="0"/>
              <a:t>月，李長春升任中共政治局常委後，利用掌握的宣傳機器為江澤民集團鎮壓法輪功造勢，肆意對法輪功進行污蔑、歪曲、栽贓、陷害，製造了大量謊言，為江澤民集團迫害法輪功罪行披上合法的外衣，欺騙和毒害了無數中國人和海外民眾。</a:t>
            </a:r>
          </a:p>
          <a:p>
            <a:endParaRPr lang="zh-TW" altLang="en-US" dirty="0" smtClean="0"/>
          </a:p>
          <a:p>
            <a:r>
              <a:rPr lang="en-US" altLang="zh-TW" dirty="0" smtClean="0"/>
              <a:t>2003</a:t>
            </a:r>
            <a:r>
              <a:rPr lang="zh-TW" altLang="en-US" dirty="0" smtClean="0"/>
              <a:t>年</a:t>
            </a:r>
            <a:r>
              <a:rPr lang="en-US" altLang="zh-TW" dirty="0" smtClean="0"/>
              <a:t>7</a:t>
            </a:r>
            <a:r>
              <a:rPr lang="zh-TW" altLang="en-US" dirty="0" smtClean="0"/>
              <a:t>月</a:t>
            </a:r>
            <a:r>
              <a:rPr lang="en-US" altLang="zh-TW" dirty="0" smtClean="0"/>
              <a:t>2</a:t>
            </a:r>
            <a:r>
              <a:rPr lang="zh-TW" altLang="en-US" dirty="0" smtClean="0"/>
              <a:t>日，李長春掌管的中共官方喉舌機構新華社下屬的新華網，將浙江省蒼南縣一個殺死十幾名乞丐和拾荒者的精神病人說成是法輪功學員，並將其殺人罪行嫁禍法輪功，從而在全國範圍內再次掀起一次妖魔化法輪功的狂潮。</a:t>
            </a:r>
          </a:p>
          <a:p>
            <a:endParaRPr lang="zh-TW" altLang="en-US" dirty="0" smtClean="0"/>
          </a:p>
          <a:p>
            <a:r>
              <a:rPr lang="en-US" altLang="zh-TW" dirty="0" smtClean="0"/>
              <a:t>2008</a:t>
            </a:r>
            <a:r>
              <a:rPr lang="zh-TW" altLang="en-US" dirty="0" smtClean="0"/>
              <a:t>年</a:t>
            </a:r>
            <a:r>
              <a:rPr lang="en-US" altLang="zh-TW" dirty="0" smtClean="0"/>
              <a:t>5</a:t>
            </a:r>
            <a:r>
              <a:rPr lang="zh-TW" altLang="en-US" dirty="0" smtClean="0"/>
              <a:t>月，四川大地震期間，中國駐紐約總領事館總領事，一手策劃了在紐約法拉盛暴力圍攻全球退黨服務中心的法輪功學員事件。李長春掌控的中共央視和其它官方媒體，迅速呼應，誣蔑法輪功學員抵制抗震救災，從而煽動不明真相的民眾仇恨法輪功。</a:t>
            </a:r>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10</a:t>
            </a:fld>
            <a:endParaRPr lang="zh-TW" altLang="en-US"/>
          </a:p>
        </p:txBody>
      </p:sp>
    </p:spTree>
    <p:extLst>
      <p:ext uri="{BB962C8B-B14F-4D97-AF65-F5344CB8AC3E}">
        <p14:creationId xmlns:p14="http://schemas.microsoft.com/office/powerpoint/2010/main" val="27104651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19</a:t>
            </a:fld>
            <a:endParaRPr lang="zh-TW" altLang="en-US"/>
          </a:p>
        </p:txBody>
      </p:sp>
    </p:spTree>
    <p:extLst>
      <p:ext uri="{BB962C8B-B14F-4D97-AF65-F5344CB8AC3E}">
        <p14:creationId xmlns:p14="http://schemas.microsoft.com/office/powerpoint/2010/main" val="1831769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BC0C5ECB-B6A9-4FC2-BE85-03F5EF7D113F}" type="slidenum">
              <a:rPr lang="zh-TW" altLang="en-US" smtClean="0"/>
              <a:t>26</a:t>
            </a:fld>
            <a:endParaRPr lang="zh-TW" altLang="en-US"/>
          </a:p>
        </p:txBody>
      </p:sp>
    </p:spTree>
    <p:extLst>
      <p:ext uri="{BB962C8B-B14F-4D97-AF65-F5344CB8AC3E}">
        <p14:creationId xmlns:p14="http://schemas.microsoft.com/office/powerpoint/2010/main" val="24307987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639388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272390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2624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708252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2305962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861175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184044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319471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5261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3809498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0946E90E-4A05-4D29-B676-ADFE5E9BC2B6}" type="datetimeFigureOut">
              <a:rPr lang="zh-TW" altLang="en-US" smtClean="0"/>
              <a:t>2018/2/13</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77610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46E90E-4A05-4D29-B676-ADFE5E9BC2B6}" type="datetimeFigureOut">
              <a:rPr lang="zh-TW" altLang="en-US" smtClean="0"/>
              <a:t>2018/2/13</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19991F-E2F8-4909-90BD-B6863248F053}" type="slidenum">
              <a:rPr lang="zh-TW" altLang="en-US" smtClean="0"/>
              <a:t>‹#›</a:t>
            </a:fld>
            <a:endParaRPr lang="zh-TW" altLang="en-US"/>
          </a:p>
        </p:txBody>
      </p:sp>
    </p:spTree>
    <p:extLst>
      <p:ext uri="{BB962C8B-B14F-4D97-AF65-F5344CB8AC3E}">
        <p14:creationId xmlns:p14="http://schemas.microsoft.com/office/powerpoint/2010/main" val="1905037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hyperlink" Target="http://www.ntdtv.com/xtr/gb/2018/02/11/a1363229.html"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hyperlink" Target="http://www.gov.cn/gongbao/content/2011/content_1960695.htm"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hyperlink" Target="http://rtc.zn2.us/category/truthprofile01/truthprofile01_02"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110" r="8137"/>
          <a:stretch/>
        </p:blipFill>
        <p:spPr bwMode="auto">
          <a:xfrm>
            <a:off x="0" y="85769"/>
            <a:ext cx="6084168" cy="6264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矩形 8"/>
          <p:cNvSpPr/>
          <p:nvPr/>
        </p:nvSpPr>
        <p:spPr>
          <a:xfrm>
            <a:off x="0" y="6268675"/>
            <a:ext cx="9144000" cy="439216"/>
          </a:xfrm>
          <a:prstGeom prst="rect">
            <a:avLst/>
          </a:prstGeom>
          <a:solidFill>
            <a:srgbClr val="FFC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TW" sz="3200" b="1" dirty="0" smtClean="0">
              <a:latin typeface="微軟正黑體" panose="020B0604030504040204" pitchFamily="34" charset="-120"/>
              <a:ea typeface="微軟正黑體" panose="020B0604030504040204" pitchFamily="34" charset="-120"/>
            </a:endParaRPr>
          </a:p>
          <a:p>
            <a:pPr algn="ctr"/>
            <a:endParaRPr lang="en-US" altLang="zh-CN" sz="3200" b="1" dirty="0" smtClean="0">
              <a:latin typeface="微軟正黑體" panose="020B0604030504040204" pitchFamily="34" charset="-120"/>
              <a:ea typeface="微軟正黑體" panose="020B0604030504040204" pitchFamily="34" charset="-120"/>
            </a:endParaRPr>
          </a:p>
        </p:txBody>
      </p:sp>
      <p:sp>
        <p:nvSpPr>
          <p:cNvPr id="6" name="矩形 5"/>
          <p:cNvSpPr/>
          <p:nvPr/>
        </p:nvSpPr>
        <p:spPr>
          <a:xfrm>
            <a:off x="0" y="6488282"/>
            <a:ext cx="9144000" cy="404269"/>
          </a:xfrm>
          <a:prstGeom prst="rect">
            <a:avLst/>
          </a:prstGeom>
          <a:solidFill>
            <a:srgbClr val="FF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TW" sz="3200" b="1" dirty="0" smtClean="0">
              <a:latin typeface="微軟正黑體" panose="020B0604030504040204" pitchFamily="34" charset="-120"/>
              <a:ea typeface="微軟正黑體" panose="020B0604030504040204" pitchFamily="34" charset="-120"/>
            </a:endParaRPr>
          </a:p>
          <a:p>
            <a:pPr algn="ctr"/>
            <a:endParaRPr lang="en-US" altLang="zh-CN" sz="3200" b="1" dirty="0" smtClean="0">
              <a:latin typeface="微軟正黑體" panose="020B0604030504040204" pitchFamily="34" charset="-120"/>
              <a:ea typeface="微軟正黑體" panose="020B0604030504040204" pitchFamily="34" charset="-120"/>
            </a:endParaRPr>
          </a:p>
        </p:txBody>
      </p:sp>
      <p:sp>
        <p:nvSpPr>
          <p:cNvPr id="7" name="矩形 6"/>
          <p:cNvSpPr/>
          <p:nvPr/>
        </p:nvSpPr>
        <p:spPr>
          <a:xfrm>
            <a:off x="5635647" y="2780928"/>
            <a:ext cx="3508353" cy="1336526"/>
          </a:xfrm>
          <a:prstGeom prst="rect">
            <a:avLst/>
          </a:prstGeom>
          <a:solidFill>
            <a:srgbClr val="FF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TW" sz="3200" b="1" dirty="0" smtClean="0">
              <a:latin typeface="微軟正黑體" panose="020B0604030504040204" pitchFamily="34" charset="-120"/>
              <a:ea typeface="微軟正黑體" panose="020B0604030504040204" pitchFamily="34" charset="-120"/>
            </a:endParaRPr>
          </a:p>
          <a:p>
            <a:pPr algn="ctr"/>
            <a:r>
              <a:rPr lang="zh-TW" altLang="en-US" sz="3200" b="1" dirty="0" smtClean="0">
                <a:solidFill>
                  <a:srgbClr val="FFFF00"/>
                </a:solidFill>
                <a:latin typeface="微軟正黑體" panose="020B0604030504040204" pitchFamily="34" charset="-120"/>
                <a:ea typeface="微軟正黑體" panose="020B0604030504040204" pitchFamily="34" charset="-120"/>
              </a:rPr>
              <a:t>新年專案</a:t>
            </a:r>
            <a:r>
              <a:rPr lang="zh-CN" altLang="zh-TW" sz="3200" b="1" dirty="0" smtClean="0">
                <a:solidFill>
                  <a:srgbClr val="FFFF00"/>
                </a:solidFill>
                <a:latin typeface="微軟正黑體" panose="020B0604030504040204" pitchFamily="34" charset="-120"/>
                <a:ea typeface="微軟正黑體" panose="020B0604030504040204" pitchFamily="34" charset="-120"/>
              </a:rPr>
              <a:t>參考資料</a:t>
            </a:r>
            <a:endParaRPr lang="en-US" altLang="zh-TW" sz="2400" b="1" dirty="0" smtClean="0">
              <a:solidFill>
                <a:srgbClr val="FFFF00"/>
              </a:solidFill>
              <a:latin typeface="微軟正黑體" panose="020B0604030504040204" pitchFamily="34" charset="-120"/>
              <a:ea typeface="微軟正黑體" panose="020B0604030504040204" pitchFamily="34" charset="-120"/>
            </a:endParaRPr>
          </a:p>
          <a:p>
            <a:pPr algn="ctr"/>
            <a:endParaRPr lang="en-US" altLang="zh-CN" sz="3200" b="1" dirty="0" smtClean="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4163590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9512" y="1052736"/>
            <a:ext cx="8856984" cy="5632311"/>
          </a:xfrm>
          <a:prstGeom prst="rect">
            <a:avLst/>
          </a:prstGeom>
        </p:spPr>
        <p:txBody>
          <a:bodyPr wrap="square">
            <a:spAutoFit/>
          </a:bodyPr>
          <a:lstStyle/>
          <a:p>
            <a:r>
              <a:rPr lang="en-US" altLang="zh-TW" sz="2000" dirty="0">
                <a:latin typeface="微軟正黑體" panose="020B0604030504040204" pitchFamily="34" charset="-120"/>
                <a:ea typeface="微軟正黑體" panose="020B0604030504040204" pitchFamily="34" charset="-120"/>
              </a:rPr>
              <a:t>1999</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7</a:t>
            </a:r>
            <a:r>
              <a:rPr lang="zh-TW" altLang="zh-TW"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23</a:t>
            </a:r>
            <a:r>
              <a:rPr lang="zh-TW" altLang="zh-TW" sz="2000" dirty="0">
                <a:latin typeface="微軟正黑體" panose="020B0604030504040204" pitchFamily="34" charset="-120"/>
                <a:ea typeface="微軟正黑體" panose="020B0604030504040204" pitchFamily="34" charset="-120"/>
              </a:rPr>
              <a:t>日，李長春主持召開廣東省委常委擴大會議，</a:t>
            </a:r>
            <a:r>
              <a:rPr lang="zh-TW" altLang="zh-TW" sz="2000" dirty="0" smtClean="0">
                <a:latin typeface="微軟正黑體" panose="020B0604030504040204" pitchFamily="34" charset="-120"/>
                <a:ea typeface="微軟正黑體" panose="020B0604030504040204" pitchFamily="34" charset="-120"/>
              </a:rPr>
              <a:t>學習</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中共中央關於共產黨員不准修煉法輪大法的通知</a:t>
            </a:r>
            <a:r>
              <a:rPr lang="zh-TW" altLang="zh-TW" sz="2000" dirty="0" smtClean="0">
                <a:latin typeface="微軟正黑體" panose="020B0604030504040204" pitchFamily="34" charset="-120"/>
                <a:ea typeface="微軟正黑體" panose="020B0604030504040204" pitchFamily="34" charset="-120"/>
              </a:rPr>
              <a:t>》。</a:t>
            </a:r>
            <a:endParaRPr lang="zh-TW"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1999</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7</a:t>
            </a:r>
            <a:r>
              <a:rPr lang="zh-TW" altLang="zh-TW"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24</a:t>
            </a:r>
            <a:r>
              <a:rPr lang="zh-TW" altLang="zh-TW" sz="2000" dirty="0">
                <a:latin typeface="微軟正黑體" panose="020B0604030504040204" pitchFamily="34" charset="-120"/>
                <a:ea typeface="微軟正黑體" panose="020B0604030504040204" pitchFamily="34" charset="-120"/>
              </a:rPr>
              <a:t>日，</a:t>
            </a:r>
            <a:r>
              <a:rPr lang="zh-TW" altLang="zh-TW" sz="2000" dirty="0" smtClean="0">
                <a:latin typeface="微軟正黑體" panose="020B0604030504040204" pitchFamily="34" charset="-120"/>
                <a:ea typeface="微軟正黑體" panose="020B0604030504040204" pitchFamily="34" charset="-120"/>
              </a:rPr>
              <a:t>李長春</a:t>
            </a:r>
            <a:r>
              <a:rPr lang="zh-TW" altLang="en-US" sz="2000" dirty="0" smtClean="0">
                <a:latin typeface="微軟正黑體" panose="020B0604030504040204" pitchFamily="34" charset="-120"/>
                <a:ea typeface="微軟正黑體" panose="020B0604030504040204" pitchFamily="34" charset="-120"/>
              </a:rPr>
              <a:t>在</a:t>
            </a:r>
            <a:r>
              <a:rPr lang="zh-TW" altLang="zh-TW" sz="2000" dirty="0" smtClean="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人民日報》採訪時污蔑法輪功。並稱在數月前，廣東省就組織一批自然科學與社會科學工作者</a:t>
            </a:r>
            <a:r>
              <a:rPr lang="zh-TW" altLang="zh-TW" sz="2000" dirty="0" smtClean="0">
                <a:latin typeface="微軟正黑體" panose="020B0604030504040204" pitchFamily="34" charset="-120"/>
                <a:ea typeface="微軟正黑體" panose="020B0604030504040204" pitchFamily="34" charset="-120"/>
              </a:rPr>
              <a:t>，</a:t>
            </a:r>
            <a:r>
              <a:rPr lang="zh-TW" altLang="zh-TW" sz="2000" dirty="0" smtClean="0">
                <a:solidFill>
                  <a:srgbClr val="FF0000"/>
                </a:solidFill>
                <a:latin typeface="微軟正黑體" panose="020B0604030504040204" pitchFamily="34" charset="-120"/>
                <a:ea typeface="微軟正黑體" panose="020B0604030504040204" pitchFamily="34" charset="-120"/>
              </a:rPr>
              <a:t>寫出</a:t>
            </a:r>
            <a:r>
              <a:rPr lang="zh-TW" altLang="zh-TW" sz="2000" dirty="0">
                <a:solidFill>
                  <a:srgbClr val="FF0000"/>
                </a:solidFill>
                <a:latin typeface="微軟正黑體" panose="020B0604030504040204" pitchFamily="34" charset="-120"/>
                <a:ea typeface="微軟正黑體" panose="020B0604030504040204" pitchFamily="34" charset="-120"/>
              </a:rPr>
              <a:t>了幾十萬字的批判法輪功的文字教材，並要求全省二百九十多萬黨員認真學習</a:t>
            </a:r>
            <a:r>
              <a:rPr lang="zh-TW" altLang="zh-TW" sz="2000" dirty="0" smtClean="0">
                <a:solidFill>
                  <a:srgbClr val="FF0000"/>
                </a:solidFill>
                <a:latin typeface="微軟正黑體" panose="020B0604030504040204" pitchFamily="34" charset="-120"/>
                <a:ea typeface="微軟正黑體" panose="020B0604030504040204" pitchFamily="34" charset="-120"/>
              </a:rPr>
              <a:t>。</a:t>
            </a:r>
            <a:endParaRPr lang="en-US" altLang="zh-TW" sz="2000" dirty="0" smtClean="0">
              <a:solidFill>
                <a:srgbClr val="FF0000"/>
              </a:solidFill>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2000</a:t>
            </a:r>
            <a:r>
              <a:rPr lang="zh-TW" altLang="zh-TW" sz="2000" dirty="0">
                <a:latin typeface="微軟正黑體" panose="020B0604030504040204" pitchFamily="34" charset="-120"/>
                <a:ea typeface="微軟正黑體" panose="020B0604030504040204" pitchFamily="34" charset="-120"/>
              </a:rPr>
              <a:t>年，</a:t>
            </a:r>
            <a:r>
              <a:rPr lang="zh-TW" altLang="zh-TW" sz="2000" dirty="0" smtClean="0">
                <a:latin typeface="微軟正黑體" panose="020B0604030504040204" pitchFamily="34" charset="-120"/>
                <a:ea typeface="微軟正黑體" panose="020B0604030504040204" pitchFamily="34" charset="-120"/>
              </a:rPr>
              <a:t>李長春</a:t>
            </a:r>
            <a:r>
              <a:rPr lang="zh-TW" altLang="zh-TW" sz="2000" dirty="0" smtClean="0">
                <a:solidFill>
                  <a:srgbClr val="FF0000"/>
                </a:solidFill>
                <a:latin typeface="微軟正黑體" panose="020B0604030504040204" pitchFamily="34" charset="-120"/>
                <a:ea typeface="微軟正黑體" panose="020B0604030504040204" pitchFamily="34" charset="-120"/>
              </a:rPr>
              <a:t>批示對</a:t>
            </a:r>
            <a:r>
              <a:rPr lang="zh-TW" altLang="zh-TW" sz="2000" dirty="0">
                <a:solidFill>
                  <a:srgbClr val="FF0000"/>
                </a:solidFill>
                <a:latin typeface="微軟正黑體" panose="020B0604030504040204" pitchFamily="34" charset="-120"/>
                <a:ea typeface="微軟正黑體" panose="020B0604030504040204" pitchFamily="34" charset="-120"/>
              </a:rPr>
              <a:t>法輪功「嚴打」</a:t>
            </a:r>
            <a:r>
              <a:rPr lang="zh-TW" altLang="zh-TW" sz="2000" dirty="0" smtClean="0">
                <a:latin typeface="微軟正黑體" panose="020B0604030504040204" pitchFamily="34" charset="-120"/>
                <a:ea typeface="微軟正黑體" panose="020B0604030504040204" pitchFamily="34" charset="-120"/>
              </a:rPr>
              <a:t>，</a:t>
            </a:r>
            <a:r>
              <a:rPr lang="zh-TW" altLang="zh-TW" sz="2000" dirty="0">
                <a:latin typeface="微軟正黑體" panose="020B0604030504040204" pitchFamily="34" charset="-120"/>
                <a:ea typeface="微軟正黑體" panose="020B0604030504040204" pitchFamily="34" charset="-120"/>
              </a:rPr>
              <a:t>對一些廣東輔導站負責人名單上劃勾</a:t>
            </a:r>
            <a:r>
              <a:rPr lang="zh-TW" altLang="zh-TW" sz="2000" dirty="0" smtClean="0">
                <a:latin typeface="微軟正黑體" panose="020B0604030504040204" pitchFamily="34" charset="-120"/>
                <a:ea typeface="微軟正黑體" panose="020B0604030504040204" pitchFamily="34" charset="-120"/>
              </a:rPr>
              <a:t>，在</a:t>
            </a:r>
            <a:r>
              <a:rPr lang="zh-TW" altLang="zh-TW" sz="2000" dirty="0">
                <a:latin typeface="微軟正黑體" panose="020B0604030504040204" pitchFamily="34" charset="-120"/>
                <a:ea typeface="微軟正黑體" panose="020B0604030504040204" pitchFamily="34" charset="-120"/>
              </a:rPr>
              <a:t>沒有證據的情況下，被劃勾的法輪功學員有的被單位開除、被反覆拘留、審訊；有的被嚴密監控、跟蹤或秘密失蹤</a:t>
            </a:r>
            <a:r>
              <a:rPr lang="zh-TW" altLang="zh-TW"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rPr>
              <a:t>2001</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5</a:t>
            </a:r>
            <a:r>
              <a:rPr lang="zh-TW" altLang="zh-TW"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30</a:t>
            </a:r>
            <a:r>
              <a:rPr lang="zh-TW" altLang="zh-TW" sz="2000" dirty="0">
                <a:latin typeface="微軟正黑體" panose="020B0604030504040204" pitchFamily="34" charset="-120"/>
                <a:ea typeface="微軟正黑體" panose="020B0604030504040204" pitchFamily="34" charset="-120"/>
              </a:rPr>
              <a:t>日，李長春邀請所謂全國</a:t>
            </a:r>
            <a:r>
              <a:rPr lang="zh-TW" altLang="zh-TW" sz="2000" dirty="0">
                <a:solidFill>
                  <a:srgbClr val="FF0000"/>
                </a:solidFill>
                <a:latin typeface="微軟正黑體" panose="020B0604030504040204" pitchFamily="34" charset="-120"/>
                <a:ea typeface="微軟正黑體" panose="020B0604030504040204" pitchFamily="34" charset="-120"/>
              </a:rPr>
              <a:t>「同法輪功鬥爭先進事跡報告團」到廣州舉行大型報告會</a:t>
            </a:r>
            <a:r>
              <a:rPr lang="zh-TW" altLang="zh-TW" sz="2000" dirty="0">
                <a:latin typeface="微軟正黑體" panose="020B0604030504040204" pitchFamily="34" charset="-120"/>
                <a:ea typeface="微軟正黑體" panose="020B0604030504040204" pitchFamily="34" charset="-120"/>
              </a:rPr>
              <a:t>，傳授和散播迫害法輪功的所謂「先進」經驗，毒害世人。</a:t>
            </a:r>
          </a:p>
          <a:p>
            <a:r>
              <a:rPr lang="en-US" altLang="zh-TW" sz="2000" dirty="0">
                <a:latin typeface="微軟正黑體" panose="020B0604030504040204" pitchFamily="34" charset="-120"/>
                <a:ea typeface="微軟正黑體" panose="020B0604030504040204" pitchFamily="34" charset="-120"/>
              </a:rPr>
              <a:t>  </a:t>
            </a:r>
            <a:endParaRPr lang="zh-TW" altLang="zh-TW" sz="2000" dirty="0">
              <a:latin typeface="微軟正黑體" panose="020B0604030504040204" pitchFamily="34" charset="-120"/>
              <a:ea typeface="微軟正黑體" panose="020B0604030504040204" pitchFamily="34" charset="-120"/>
            </a:endParaRPr>
          </a:p>
          <a:p>
            <a:r>
              <a:rPr lang="en-US" altLang="zh-TW" sz="2000" dirty="0">
                <a:latin typeface="微軟正黑體" panose="020B0604030504040204" pitchFamily="34" charset="-120"/>
                <a:ea typeface="微軟正黑體" panose="020B0604030504040204" pitchFamily="34" charset="-120"/>
              </a:rPr>
              <a:t>2002</a:t>
            </a:r>
            <a:r>
              <a:rPr lang="zh-TW" altLang="zh-TW"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11</a:t>
            </a:r>
            <a:r>
              <a:rPr lang="zh-TW" altLang="zh-TW" sz="2000" dirty="0">
                <a:latin typeface="微軟正黑體" panose="020B0604030504040204" pitchFamily="34" charset="-120"/>
                <a:ea typeface="微軟正黑體" panose="020B0604030504040204" pitchFamily="34" charset="-120"/>
              </a:rPr>
              <a:t>月，李長春給廣東省各關押法輪功的勞教所下達「攻堅令」</a:t>
            </a:r>
            <a:r>
              <a:rPr lang="zh-TW" altLang="zh-TW"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dirty="0" smtClean="0">
                <a:solidFill>
                  <a:srgbClr val="FF0000"/>
                </a:solidFill>
                <a:latin typeface="微軟正黑體" panose="020B0604030504040204" pitchFamily="34" charset="-120"/>
                <a:ea typeface="微軟正黑體" panose="020B0604030504040204" pitchFamily="34" charset="-120"/>
              </a:rPr>
              <a:t>要求</a:t>
            </a:r>
            <a:r>
              <a:rPr lang="zh-TW" altLang="zh-TW" sz="2000" dirty="0">
                <a:solidFill>
                  <a:srgbClr val="FF0000"/>
                </a:solidFill>
                <a:latin typeface="微軟正黑體" panose="020B0604030504040204" pitchFamily="34" charset="-120"/>
                <a:ea typeface="微軟正黑體" panose="020B0604030504040204" pitchFamily="34" charset="-120"/>
              </a:rPr>
              <a:t>百分之百「轉化」法輪功學員</a:t>
            </a:r>
            <a:r>
              <a:rPr lang="zh-TW" altLang="zh-TW"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由此</a:t>
            </a:r>
            <a:r>
              <a:rPr lang="zh-TW" altLang="zh-TW" sz="2000" dirty="0">
                <a:latin typeface="微軟正黑體" panose="020B0604030504040204" pitchFamily="34" charset="-120"/>
                <a:ea typeface="微軟正黑體" panose="020B0604030504040204" pitchFamily="34" charset="-120"/>
              </a:rPr>
              <a:t>，廣東省掀起了暴力迫害法輪功的狂潮</a:t>
            </a:r>
            <a:r>
              <a:rPr lang="zh-TW" altLang="zh-TW"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許多</a:t>
            </a:r>
            <a:r>
              <a:rPr lang="zh-TW" altLang="zh-TW" sz="2000" dirty="0">
                <a:latin typeface="微軟正黑體" panose="020B0604030504040204" pitchFamily="34" charset="-120"/>
                <a:ea typeface="微軟正黑體" panose="020B0604030504040204" pitchFamily="34" charset="-120"/>
              </a:rPr>
              <a:t>法輪功學員被迫害致死、致殘</a:t>
            </a:r>
            <a:r>
              <a:rPr lang="zh-TW" altLang="zh-TW" sz="2000" dirty="0" smtClean="0">
                <a:latin typeface="微軟正黑體" panose="020B0604030504040204" pitchFamily="34" charset="-120"/>
                <a:ea typeface="微軟正黑體" panose="020B0604030504040204" pitchFamily="34" charset="-120"/>
              </a:rPr>
              <a:t>。</a:t>
            </a:r>
            <a:endParaRPr lang="zh-TW" altLang="zh-TW" sz="2000" dirty="0">
              <a:latin typeface="微軟正黑體" panose="020B0604030504040204" pitchFamily="34" charset="-120"/>
              <a:ea typeface="微軟正黑體" panose="020B0604030504040204" pitchFamily="34" charset="-120"/>
            </a:endParaRPr>
          </a:p>
        </p:txBody>
      </p:sp>
      <p:grpSp>
        <p:nvGrpSpPr>
          <p:cNvPr id="4" name="群組 3"/>
          <p:cNvGrpSpPr/>
          <p:nvPr/>
        </p:nvGrpSpPr>
        <p:grpSpPr>
          <a:xfrm>
            <a:off x="0" y="0"/>
            <a:ext cx="9130598" cy="764704"/>
            <a:chOff x="23760" y="0"/>
            <a:chExt cx="9130598" cy="816952"/>
          </a:xfrm>
          <a:solidFill>
            <a:schemeClr val="tx1">
              <a:lumMod val="50000"/>
              <a:lumOff val="50000"/>
            </a:schemeClr>
          </a:solidFill>
        </p:grpSpPr>
        <p:sp>
          <p:nvSpPr>
            <p:cNvPr id="6" name="矩形 5"/>
            <p:cNvSpPr/>
            <p:nvPr/>
          </p:nvSpPr>
          <p:spPr>
            <a:xfrm>
              <a:off x="23760" y="0"/>
              <a:ext cx="9130598" cy="81695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7" name="矩形 6"/>
            <p:cNvSpPr/>
            <p:nvPr/>
          </p:nvSpPr>
          <p:spPr>
            <a:xfrm>
              <a:off x="203272" y="124601"/>
              <a:ext cx="7272808" cy="526089"/>
            </a:xfrm>
            <a:prstGeom prst="rect">
              <a:avLst/>
            </a:prstGeom>
            <a:grpFill/>
          </p:spPr>
          <p:txBody>
            <a:bodyPr wrap="square">
              <a:spAutoFit/>
            </a:bodyPr>
            <a:lstStyle/>
            <a:p>
              <a:r>
                <a:rPr lang="en-US" altLang="zh-TW" sz="2600" b="1" dirty="0" smtClean="0">
                  <a:solidFill>
                    <a:schemeClr val="bg1"/>
                  </a:solidFill>
                  <a:latin typeface="微軟正黑體" panose="020B0604030504040204" pitchFamily="34" charset="-120"/>
                  <a:ea typeface="微軟正黑體" panose="020B0604030504040204" pitchFamily="34" charset="-120"/>
                </a:rPr>
                <a:t>5-2.</a:t>
              </a:r>
              <a:r>
                <a:rPr lang="zh-TW" altLang="zh-TW" sz="2600" b="1" dirty="0">
                  <a:solidFill>
                    <a:schemeClr val="bg1"/>
                  </a:solidFill>
                  <a:latin typeface="微軟正黑體" panose="020B0604030504040204" pitchFamily="34" charset="-120"/>
                  <a:ea typeface="微軟正黑體" panose="020B0604030504040204" pitchFamily="34" charset="-120"/>
                </a:rPr>
                <a:t>迫害法輪功</a:t>
              </a:r>
              <a:r>
                <a:rPr lang="zh-TW" altLang="zh-TW" sz="2600" b="1" dirty="0" smtClean="0">
                  <a:solidFill>
                    <a:schemeClr val="bg1"/>
                  </a:solidFill>
                  <a:latin typeface="微軟正黑體" panose="020B0604030504040204" pitchFamily="34" charset="-120"/>
                  <a:ea typeface="微軟正黑體" panose="020B0604030504040204" pitchFamily="34" charset="-120"/>
                </a:rPr>
                <a:t>主犯</a:t>
              </a:r>
              <a:r>
                <a:rPr lang="zh-TW" altLang="zh-TW" sz="2600" b="1" dirty="0" smtClean="0">
                  <a:solidFill>
                    <a:srgbClr val="92D050"/>
                  </a:solidFill>
                  <a:latin typeface="微軟正黑體" panose="020B0604030504040204" pitchFamily="34" charset="-120"/>
                  <a:ea typeface="微軟正黑體" panose="020B0604030504040204" pitchFamily="34" charset="-120"/>
                </a:rPr>
                <a:t>李長春</a:t>
              </a:r>
              <a:r>
                <a:rPr lang="zh-TW" altLang="en-US" sz="2600" b="1" dirty="0" smtClean="0">
                  <a:solidFill>
                    <a:schemeClr val="bg1"/>
                  </a:solidFill>
                  <a:latin typeface="微軟正黑體" panose="020B0604030504040204" pitchFamily="34" charset="-120"/>
                  <a:ea typeface="微軟正黑體" panose="020B0604030504040204" pitchFamily="34" charset="-120"/>
                </a:rPr>
                <a:t>，在廣東省主要罪行</a:t>
              </a:r>
              <a:endParaRPr lang="zh-TW" altLang="en-US" sz="2600" dirty="0">
                <a:solidFill>
                  <a:schemeClr val="bg1"/>
                </a:solidFill>
                <a:latin typeface="微軟正黑體" panose="020B0604030504040204" pitchFamily="34" charset="-120"/>
                <a:ea typeface="微軟正黑體" panose="020B0604030504040204" pitchFamily="34" charset="-120"/>
              </a:endParaRPr>
            </a:p>
          </p:txBody>
        </p:sp>
      </p:grpSp>
      <p:pic>
        <p:nvPicPr>
          <p:cNvPr id="5" name="Picture 2" descr="「李長春」的圖片搜尋結果"/>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0861" r="10063" b="21768"/>
          <a:stretch/>
        </p:blipFill>
        <p:spPr bwMode="auto">
          <a:xfrm>
            <a:off x="8221237" y="68096"/>
            <a:ext cx="873940" cy="80285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563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群組 4"/>
          <p:cNvGrpSpPr/>
          <p:nvPr/>
        </p:nvGrpSpPr>
        <p:grpSpPr>
          <a:xfrm>
            <a:off x="0" y="0"/>
            <a:ext cx="9130598" cy="1149436"/>
            <a:chOff x="23760" y="0"/>
            <a:chExt cx="9130598" cy="1052736"/>
          </a:xfrm>
          <a:solidFill>
            <a:schemeClr val="tx1">
              <a:lumMod val="50000"/>
              <a:lumOff val="50000"/>
            </a:schemeClr>
          </a:solidFill>
        </p:grpSpPr>
        <p:sp>
          <p:nvSpPr>
            <p:cNvPr id="6" name="矩形 5"/>
            <p:cNvSpPr/>
            <p:nvPr/>
          </p:nvSpPr>
          <p:spPr>
            <a:xfrm>
              <a:off x="23760" y="0"/>
              <a:ext cx="9130598" cy="1052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7" name="矩形 6"/>
            <p:cNvSpPr/>
            <p:nvPr/>
          </p:nvSpPr>
          <p:spPr>
            <a:xfrm>
              <a:off x="141502" y="317732"/>
              <a:ext cx="6692749" cy="535579"/>
            </a:xfrm>
            <a:prstGeom prst="rect">
              <a:avLst/>
            </a:prstGeom>
            <a:grpFill/>
          </p:spPr>
          <p:txBody>
            <a:bodyPr wrap="square">
              <a:spAutoFit/>
            </a:bodyPr>
            <a:lstStyle/>
            <a:p>
              <a:r>
                <a:rPr lang="en-US" altLang="zh-TW" sz="3200" b="1" dirty="0" smtClean="0">
                  <a:solidFill>
                    <a:schemeClr val="bg1"/>
                  </a:solidFill>
                  <a:latin typeface="微軟正黑體" panose="020B0604030504040204" pitchFamily="34" charset="-120"/>
                  <a:ea typeface="微軟正黑體" panose="020B0604030504040204" pitchFamily="34" charset="-120"/>
                </a:rPr>
                <a:t>5-3.</a:t>
              </a:r>
              <a:r>
                <a:rPr lang="zh-TW" altLang="zh-TW" sz="3200" b="1" dirty="0">
                  <a:solidFill>
                    <a:schemeClr val="bg1"/>
                  </a:solidFill>
                  <a:latin typeface="微軟正黑體" panose="020B0604030504040204" pitchFamily="34" charset="-120"/>
                  <a:ea typeface="微軟正黑體" panose="020B0604030504040204" pitchFamily="34" charset="-120"/>
                </a:rPr>
                <a:t>迫害法輪功</a:t>
              </a:r>
              <a:r>
                <a:rPr lang="zh-TW" altLang="zh-TW" sz="3200" b="1" dirty="0" smtClean="0">
                  <a:solidFill>
                    <a:schemeClr val="bg1"/>
                  </a:solidFill>
                  <a:latin typeface="微軟正黑體" panose="020B0604030504040204" pitchFamily="34" charset="-120"/>
                  <a:ea typeface="微軟正黑體" panose="020B0604030504040204" pitchFamily="34" charset="-120"/>
                </a:rPr>
                <a:t>主犯</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a:solidFill>
                    <a:schemeClr val="bg1"/>
                  </a:solidFill>
                  <a:latin typeface="微軟正黑體" panose="020B0604030504040204" pitchFamily="34" charset="-120"/>
                  <a:ea typeface="微軟正黑體" panose="020B0604030504040204" pitchFamily="34" charset="-120"/>
                </a:rPr>
                <a:t>張德江</a:t>
              </a:r>
              <a:endParaRPr lang="zh-TW" altLang="en-US" sz="3200" dirty="0">
                <a:solidFill>
                  <a:schemeClr val="bg1"/>
                </a:solidFill>
                <a:latin typeface="微軟正黑體" panose="020B0604030504040204" pitchFamily="34" charset="-120"/>
                <a:ea typeface="微軟正黑體" panose="020B0604030504040204" pitchFamily="34" charset="-120"/>
              </a:endParaRPr>
            </a:p>
          </p:txBody>
        </p:sp>
      </p:grpSp>
      <p:pic>
        <p:nvPicPr>
          <p:cNvPr id="3074" name="Picture 2" descr="http://i.epochtimes.com/assets/uploads/2015/10/1312091350532320.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380" t="5817" r="10105" b="6219"/>
          <a:stretch/>
        </p:blipFill>
        <p:spPr bwMode="auto">
          <a:xfrm>
            <a:off x="7421340" y="5301208"/>
            <a:ext cx="1608454" cy="1440850"/>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2" descr="「張德江」的圖片搜尋結果"/>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sp>
        <p:nvSpPr>
          <p:cNvPr id="8" name="AutoShape 4" descr="「張德江」的圖片搜尋結果"/>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pic>
        <p:nvPicPr>
          <p:cNvPr id="4101"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0419" r="21349"/>
          <a:stretch/>
        </p:blipFill>
        <p:spPr bwMode="auto">
          <a:xfrm>
            <a:off x="6810491" y="160338"/>
            <a:ext cx="1816177" cy="1976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矩形 8"/>
          <p:cNvSpPr/>
          <p:nvPr/>
        </p:nvSpPr>
        <p:spPr>
          <a:xfrm>
            <a:off x="307975" y="2136339"/>
            <a:ext cx="8656513" cy="2462213"/>
          </a:xfrm>
          <a:prstGeom prst="rect">
            <a:avLst/>
          </a:prstGeom>
        </p:spPr>
        <p:txBody>
          <a:bodyPr wrap="square">
            <a:spAutoFit/>
          </a:bodyPr>
          <a:lstStyle/>
          <a:p>
            <a:r>
              <a:rPr lang="en-US" altLang="zh-TW" sz="2200" dirty="0" err="1">
                <a:latin typeface="微軟正黑體" panose="020B0604030504040204" pitchFamily="34" charset="-120"/>
                <a:ea typeface="微軟正黑體" panose="020B0604030504040204" pitchFamily="34" charset="-120"/>
              </a:rPr>
              <a:t>張德江</a:t>
            </a:r>
            <a:r>
              <a:rPr lang="zh-TW" altLang="zh-TW" sz="2200" dirty="0">
                <a:latin typeface="微軟正黑體" panose="020B0604030504040204" pitchFamily="34" charset="-120"/>
                <a:ea typeface="微軟正黑體" panose="020B0604030504040204" pitchFamily="34" charset="-120"/>
              </a:rPr>
              <a:t>長期追隨江澤民</a:t>
            </a:r>
            <a:r>
              <a:rPr lang="en-US" altLang="zh-TW" sz="2200" dirty="0" err="1">
                <a:latin typeface="微軟正黑體" panose="020B0604030504040204" pitchFamily="34" charset="-120"/>
                <a:ea typeface="微軟正黑體" panose="020B0604030504040204" pitchFamily="34" charset="-120"/>
              </a:rPr>
              <a:t>迫害法輪功</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在</a:t>
            </a:r>
            <a:r>
              <a:rPr lang="zh-TW" altLang="zh-TW" sz="2200" dirty="0">
                <a:latin typeface="微軟正黑體" panose="020B0604030504040204" pitchFamily="34" charset="-120"/>
                <a:ea typeface="微軟正黑體" panose="020B0604030504040204" pitchFamily="34" charset="-120"/>
              </a:rPr>
              <a:t>浙江省，</a:t>
            </a:r>
            <a:r>
              <a:rPr lang="zh-TW" altLang="zh-TW" sz="2200" dirty="0">
                <a:solidFill>
                  <a:srgbClr val="FF0000"/>
                </a:solidFill>
                <a:latin typeface="微軟正黑體" panose="020B0604030504040204" pitchFamily="34" charset="-120"/>
                <a:ea typeface="微軟正黑體" panose="020B0604030504040204" pitchFamily="34" charset="-120"/>
              </a:rPr>
              <a:t>廣東省</a:t>
            </a:r>
            <a:r>
              <a:rPr lang="zh-TW" altLang="zh-TW" sz="2200" dirty="0">
                <a:latin typeface="微軟正黑體" panose="020B0604030504040204" pitchFamily="34" charset="-120"/>
                <a:ea typeface="微軟正黑體" panose="020B0604030504040204" pitchFamily="34" charset="-120"/>
              </a:rPr>
              <a:t>、重慶等地任職期間</a:t>
            </a:r>
            <a:r>
              <a:rPr lang="zh-TW" altLang="zh-TW" sz="2200" dirty="0" smtClean="0">
                <a:latin typeface="微軟正黑體" panose="020B0604030504040204" pitchFamily="34" charset="-120"/>
                <a:ea typeface="微軟正黑體" panose="020B0604030504040204" pitchFamily="34" charset="-120"/>
              </a:rPr>
              <a:t>，積極</a:t>
            </a:r>
            <a:r>
              <a:rPr lang="zh-TW" altLang="zh-TW" sz="2200" dirty="0">
                <a:latin typeface="微軟正黑體" panose="020B0604030504040204" pitchFamily="34" charset="-120"/>
                <a:ea typeface="微軟正黑體" panose="020B0604030504040204" pitchFamily="34" charset="-120"/>
              </a:rPr>
              <a:t>部署、指揮</a:t>
            </a:r>
            <a:r>
              <a:rPr lang="en-US" altLang="zh-TW" sz="2200" dirty="0" err="1">
                <a:latin typeface="微軟正黑體" panose="020B0604030504040204" pitchFamily="34" charset="-120"/>
                <a:ea typeface="微軟正黑體" panose="020B0604030504040204" pitchFamily="34" charset="-120"/>
              </a:rPr>
              <a:t>迫害</a:t>
            </a:r>
            <a:r>
              <a:rPr lang="zh-TW" altLang="zh-TW" sz="2200" dirty="0">
                <a:latin typeface="微軟正黑體" panose="020B0604030504040204" pitchFamily="34" charset="-120"/>
                <a:ea typeface="微軟正黑體" panose="020B0604030504040204" pitchFamily="34" charset="-120"/>
              </a:rPr>
              <a:t>法輪功，使這些地區數以千計的法輪功學員被非法抓捕、關押、判刑</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大量</a:t>
            </a:r>
            <a:r>
              <a:rPr lang="zh-TW" altLang="zh-TW" sz="2200" dirty="0">
                <a:latin typeface="微軟正黑體" panose="020B0604030504040204" pitchFamily="34" charset="-120"/>
                <a:ea typeface="微軟正黑體" panose="020B0604030504040204" pitchFamily="34" charset="-120"/>
              </a:rPr>
              <a:t>法輪功學員遭酷刑導致傷殘、死亡和被強制活摘器官致死</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張德江</a:t>
            </a:r>
            <a:r>
              <a:rPr lang="zh-TW" altLang="zh-TW" sz="2200" dirty="0">
                <a:latin typeface="微軟正黑體" panose="020B0604030504040204" pitchFamily="34" charset="-120"/>
                <a:ea typeface="微軟正黑體" panose="020B0604030504040204" pitchFamily="34" charset="-120"/>
              </a:rPr>
              <a:t>對此負有不可推卸的主要責任</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張德江</a:t>
            </a:r>
            <a:r>
              <a:rPr lang="zh-TW" altLang="zh-TW" sz="2200" dirty="0">
                <a:latin typeface="微軟正黑體" panose="020B0604030504040204" pitchFamily="34" charset="-120"/>
                <a:ea typeface="微軟正黑體" panose="020B0604030504040204" pitchFamily="34" charset="-120"/>
              </a:rPr>
              <a:t>涉嫌觸犯群體滅絕罪、酷刑罪、反人類罪</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是</a:t>
            </a:r>
            <a:r>
              <a:rPr lang="zh-TW" altLang="zh-TW" sz="2200" dirty="0">
                <a:latin typeface="微軟正黑體" panose="020B0604030504040204" pitchFamily="34" charset="-120"/>
                <a:ea typeface="微軟正黑體" panose="020B0604030504040204" pitchFamily="34" charset="-120"/>
              </a:rPr>
              <a:t>江澤民迫害法輪功的主要幫凶。</a:t>
            </a:r>
          </a:p>
        </p:txBody>
      </p:sp>
    </p:spTree>
    <p:extLst>
      <p:ext uri="{BB962C8B-B14F-4D97-AF65-F5344CB8AC3E}">
        <p14:creationId xmlns:p14="http://schemas.microsoft.com/office/powerpoint/2010/main" val="40819754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群組 3"/>
          <p:cNvGrpSpPr/>
          <p:nvPr/>
        </p:nvGrpSpPr>
        <p:grpSpPr>
          <a:xfrm>
            <a:off x="0" y="0"/>
            <a:ext cx="9130598" cy="764704"/>
            <a:chOff x="23760" y="0"/>
            <a:chExt cx="9130598" cy="816952"/>
          </a:xfrm>
          <a:solidFill>
            <a:schemeClr val="tx1">
              <a:lumMod val="50000"/>
              <a:lumOff val="50000"/>
            </a:schemeClr>
          </a:solidFill>
        </p:grpSpPr>
        <p:sp>
          <p:nvSpPr>
            <p:cNvPr id="6" name="矩形 5"/>
            <p:cNvSpPr/>
            <p:nvPr/>
          </p:nvSpPr>
          <p:spPr>
            <a:xfrm>
              <a:off x="23760" y="0"/>
              <a:ext cx="9130598" cy="81695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7" name="矩形 6"/>
            <p:cNvSpPr/>
            <p:nvPr/>
          </p:nvSpPr>
          <p:spPr>
            <a:xfrm>
              <a:off x="203272" y="124601"/>
              <a:ext cx="7272808" cy="526089"/>
            </a:xfrm>
            <a:prstGeom prst="rect">
              <a:avLst/>
            </a:prstGeom>
            <a:grpFill/>
          </p:spPr>
          <p:txBody>
            <a:bodyPr wrap="square">
              <a:spAutoFit/>
            </a:bodyPr>
            <a:lstStyle/>
            <a:p>
              <a:r>
                <a:rPr lang="en-US" altLang="zh-TW" sz="2600" b="1" dirty="0" smtClean="0">
                  <a:solidFill>
                    <a:schemeClr val="bg1"/>
                  </a:solidFill>
                  <a:latin typeface="微軟正黑體" panose="020B0604030504040204" pitchFamily="34" charset="-120"/>
                  <a:ea typeface="微軟正黑體" panose="020B0604030504040204" pitchFamily="34" charset="-120"/>
                </a:rPr>
                <a:t>5-4.</a:t>
              </a:r>
              <a:r>
                <a:rPr lang="zh-TW" altLang="zh-TW" sz="2600" b="1" dirty="0">
                  <a:solidFill>
                    <a:schemeClr val="bg1"/>
                  </a:solidFill>
                  <a:latin typeface="微軟正黑體" panose="020B0604030504040204" pitchFamily="34" charset="-120"/>
                  <a:ea typeface="微軟正黑體" panose="020B0604030504040204" pitchFamily="34" charset="-120"/>
                </a:rPr>
                <a:t>迫害法輪功</a:t>
              </a:r>
              <a:r>
                <a:rPr lang="zh-TW" altLang="zh-TW" sz="2600" b="1" dirty="0" smtClean="0">
                  <a:solidFill>
                    <a:schemeClr val="bg1"/>
                  </a:solidFill>
                  <a:latin typeface="微軟正黑體" panose="020B0604030504040204" pitchFamily="34" charset="-120"/>
                  <a:ea typeface="微軟正黑體" panose="020B0604030504040204" pitchFamily="34" charset="-120"/>
                </a:rPr>
                <a:t>主犯</a:t>
              </a:r>
              <a:r>
                <a:rPr lang="zh-TW" altLang="en-US" sz="2600" b="1" dirty="0">
                  <a:solidFill>
                    <a:srgbClr val="92D050"/>
                  </a:solidFill>
                  <a:latin typeface="微軟正黑體" panose="020B0604030504040204" pitchFamily="34" charset="-120"/>
                  <a:ea typeface="微軟正黑體" panose="020B0604030504040204" pitchFamily="34" charset="-120"/>
                </a:rPr>
                <a:t>張德江</a:t>
              </a:r>
              <a:r>
                <a:rPr lang="zh-TW" altLang="en-US" sz="2600" b="1" dirty="0" smtClean="0">
                  <a:solidFill>
                    <a:schemeClr val="bg1"/>
                  </a:solidFill>
                  <a:latin typeface="微軟正黑體" panose="020B0604030504040204" pitchFamily="34" charset="-120"/>
                  <a:ea typeface="微軟正黑體" panose="020B0604030504040204" pitchFamily="34" charset="-120"/>
                </a:rPr>
                <a:t>，在廣東省主要罪行</a:t>
              </a:r>
              <a:endParaRPr lang="zh-TW" altLang="en-US" sz="2600" dirty="0">
                <a:solidFill>
                  <a:schemeClr val="bg1"/>
                </a:solidFill>
                <a:latin typeface="微軟正黑體" panose="020B0604030504040204" pitchFamily="34" charset="-120"/>
                <a:ea typeface="微軟正黑體" panose="020B0604030504040204" pitchFamily="34" charset="-120"/>
              </a:endParaRPr>
            </a:p>
          </p:txBody>
        </p:sp>
      </p:grpSp>
      <p:pic>
        <p:nvPicPr>
          <p:cNvPr id="8"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419" r="21349"/>
          <a:stretch/>
        </p:blipFill>
        <p:spPr bwMode="auto">
          <a:xfrm>
            <a:off x="8171707" y="41690"/>
            <a:ext cx="813342" cy="8670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矩形 8"/>
          <p:cNvSpPr/>
          <p:nvPr/>
        </p:nvSpPr>
        <p:spPr>
          <a:xfrm>
            <a:off x="179512" y="908720"/>
            <a:ext cx="8856984" cy="5632311"/>
          </a:xfrm>
          <a:prstGeom prst="rect">
            <a:avLst/>
          </a:prstGeom>
        </p:spPr>
        <p:txBody>
          <a:bodyPr wrap="square">
            <a:spAutoFit/>
          </a:bodyPr>
          <a:lstStyle/>
          <a:p>
            <a:r>
              <a:rPr lang="zh-TW" altLang="zh-TW" sz="2000" dirty="0" smtClean="0">
                <a:latin typeface="微軟正黑體" panose="020B0604030504040204" pitchFamily="34" charset="-120"/>
                <a:ea typeface="微軟正黑體" panose="020B0604030504040204" pitchFamily="34" charset="-120"/>
              </a:rPr>
              <a:t>對</a:t>
            </a:r>
            <a:r>
              <a:rPr lang="zh-TW" altLang="zh-TW" sz="2000" dirty="0">
                <a:latin typeface="微軟正黑體" panose="020B0604030504040204" pitchFamily="34" charset="-120"/>
                <a:ea typeface="微軟正黑體" panose="020B0604030504040204" pitchFamily="34" charset="-120"/>
              </a:rPr>
              <a:t>法輪功迫害實行獎懲制度：「黨政一把手負總責，分管領導負直接責任」，</a:t>
            </a:r>
            <a:r>
              <a:rPr lang="zh-TW" altLang="zh-TW" sz="2000" dirty="0">
                <a:solidFill>
                  <a:srgbClr val="FF0000"/>
                </a:solidFill>
                <a:latin typeface="微軟正黑體" panose="020B0604030504040204" pitchFamily="34" charset="-120"/>
                <a:ea typeface="微軟正黑體" panose="020B0604030504040204" pitchFamily="34" charset="-120"/>
              </a:rPr>
              <a:t>對法輪功迫害不力者降職或撤職，並追究責任。</a:t>
            </a:r>
            <a:r>
              <a:rPr lang="zh-TW" altLang="zh-TW" sz="2000" dirty="0" smtClean="0">
                <a:latin typeface="微軟正黑體" panose="020B0604030504040204" pitchFamily="34" charset="-120"/>
                <a:ea typeface="微軟正黑體" panose="020B0604030504040204" pitchFamily="34" charset="-120"/>
              </a:rPr>
              <a:t>僅</a:t>
            </a:r>
            <a:r>
              <a:rPr lang="en-US" altLang="zh-TW" sz="2000" dirty="0" smtClean="0">
                <a:latin typeface="微軟正黑體" panose="020B0604030504040204" pitchFamily="34" charset="-120"/>
                <a:ea typeface="微軟正黑體" panose="020B0604030504040204" pitchFamily="34" charset="-120"/>
              </a:rPr>
              <a:t>2005</a:t>
            </a:r>
            <a:r>
              <a:rPr lang="zh-TW" altLang="zh-TW" sz="2000" dirty="0" smtClean="0">
                <a:latin typeface="微軟正黑體" panose="020B0604030504040204" pitchFamily="34" charset="-120"/>
                <a:ea typeface="微軟正黑體" panose="020B0604030504040204" pitchFamily="34" charset="-120"/>
              </a:rPr>
              <a:t>年</a:t>
            </a:r>
            <a:r>
              <a:rPr lang="zh-TW" altLang="zh-TW" sz="2000" dirty="0">
                <a:latin typeface="微軟正黑體" panose="020B0604030504040204" pitchFamily="34" charset="-120"/>
                <a:ea typeface="微軟正黑體" panose="020B0604030504040204" pitchFamily="34" charset="-120"/>
              </a:rPr>
              <a:t>的頭八個月</a:t>
            </a:r>
            <a:r>
              <a:rPr lang="zh-TW" altLang="zh-TW"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據</a:t>
            </a:r>
            <a:r>
              <a:rPr lang="zh-TW" altLang="zh-TW" sz="2000" dirty="0">
                <a:latin typeface="微軟正黑體" panose="020B0604030504040204" pitchFamily="34" charset="-120"/>
                <a:ea typeface="微軟正黑體" panose="020B0604030504040204" pitchFamily="34" charset="-120"/>
              </a:rPr>
              <a:t>不完全統計廣東省非法逮捕</a:t>
            </a:r>
            <a:r>
              <a:rPr lang="zh-TW" altLang="zh-TW" sz="2000" dirty="0" smtClean="0">
                <a:latin typeface="微軟正黑體" panose="020B0604030504040204" pitchFamily="34" charset="-120"/>
                <a:ea typeface="微軟正黑體" panose="020B0604030504040204" pitchFamily="34" charset="-120"/>
              </a:rPr>
              <a:t>至少</a:t>
            </a:r>
            <a:r>
              <a:rPr lang="en-US" altLang="zh-TW" sz="2000" dirty="0" smtClean="0">
                <a:latin typeface="微軟正黑體" panose="020B0604030504040204" pitchFamily="34" charset="-120"/>
                <a:ea typeface="微軟正黑體" panose="020B0604030504040204" pitchFamily="34" charset="-120"/>
              </a:rPr>
              <a:t>108</a:t>
            </a:r>
            <a:r>
              <a:rPr lang="zh-TW" altLang="zh-TW" sz="2000" dirty="0" smtClean="0">
                <a:latin typeface="微軟正黑體" panose="020B0604030504040204" pitchFamily="34" charset="-120"/>
                <a:ea typeface="微軟正黑體" panose="020B0604030504040204" pitchFamily="34" charset="-120"/>
              </a:rPr>
              <a:t>名</a:t>
            </a:r>
            <a:r>
              <a:rPr lang="zh-TW" altLang="zh-TW" sz="2000" dirty="0">
                <a:latin typeface="微軟正黑體" panose="020B0604030504040204" pitchFamily="34" charset="-120"/>
                <a:ea typeface="微軟正黑體" panose="020B0604030504040204" pitchFamily="34" charset="-120"/>
              </a:rPr>
              <a:t>法輪功學員</a:t>
            </a:r>
            <a:r>
              <a:rPr lang="zh-TW" altLang="zh-TW"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endParaRPr lang="en-US" altLang="zh-TW" sz="2000" dirty="0">
              <a:solidFill>
                <a:srgbClr val="FF0000"/>
              </a:solidFill>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從</a:t>
            </a:r>
            <a:r>
              <a:rPr lang="en-US" altLang="zh-TW" sz="2000" dirty="0" smtClean="0">
                <a:latin typeface="微軟正黑體" panose="020B0604030504040204" pitchFamily="34" charset="-120"/>
                <a:ea typeface="微軟正黑體" panose="020B0604030504040204" pitchFamily="34" charset="-120"/>
              </a:rPr>
              <a:t>1999</a:t>
            </a:r>
            <a:r>
              <a:rPr lang="zh-TW" altLang="zh-TW"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7</a:t>
            </a:r>
            <a:r>
              <a:rPr lang="zh-TW" altLang="zh-TW"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20</a:t>
            </a:r>
            <a:r>
              <a:rPr lang="zh-TW" altLang="zh-TW" sz="2000" dirty="0" smtClean="0">
                <a:latin typeface="微軟正黑體" panose="020B0604030504040204" pitchFamily="34" charset="-120"/>
                <a:ea typeface="微軟正黑體" panose="020B0604030504040204" pitchFamily="34" charset="-120"/>
              </a:rPr>
              <a:t>日截至</a:t>
            </a:r>
            <a:r>
              <a:rPr lang="en-US" altLang="zh-TW" sz="2000" dirty="0" smtClean="0">
                <a:latin typeface="微軟正黑體" panose="020B0604030504040204" pitchFamily="34" charset="-120"/>
                <a:ea typeface="微軟正黑體" panose="020B0604030504040204" pitchFamily="34" charset="-120"/>
              </a:rPr>
              <a:t>2005</a:t>
            </a:r>
            <a:r>
              <a:rPr lang="zh-TW" altLang="zh-TW"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10</a:t>
            </a:r>
            <a:r>
              <a:rPr lang="zh-TW" altLang="zh-TW" sz="2000" dirty="0" smtClean="0">
                <a:latin typeface="微軟正黑體" panose="020B0604030504040204" pitchFamily="34" charset="-120"/>
                <a:ea typeface="微軟正黑體" panose="020B0604030504040204" pitchFamily="34" charset="-120"/>
              </a:rPr>
              <a:t>月</a:t>
            </a:r>
            <a:r>
              <a:rPr lang="zh-TW" altLang="zh-TW" sz="2000" dirty="0">
                <a:latin typeface="微軟正黑體" panose="020B0604030504040204" pitchFamily="34" charset="-120"/>
                <a:ea typeface="微軟正黑體" panose="020B0604030504040204" pitchFamily="34" charset="-120"/>
              </a:rPr>
              <a:t>，廣東地區被證實迫害致死的法輪功學員</a:t>
            </a:r>
            <a:r>
              <a:rPr lang="zh-TW" altLang="zh-TW" sz="2000" dirty="0" smtClean="0">
                <a:latin typeface="微軟正黑體" panose="020B0604030504040204" pitchFamily="34" charset="-120"/>
                <a:ea typeface="微軟正黑體" panose="020B0604030504040204" pitchFamily="34" charset="-120"/>
              </a:rPr>
              <a:t>達</a:t>
            </a:r>
            <a:r>
              <a:rPr lang="en-US" altLang="zh-TW" sz="2000" dirty="0" smtClean="0">
                <a:latin typeface="微軟正黑體" panose="020B0604030504040204" pitchFamily="34" charset="-120"/>
                <a:ea typeface="微軟正黑體" panose="020B0604030504040204" pitchFamily="34" charset="-120"/>
              </a:rPr>
              <a:t>64</a:t>
            </a:r>
            <a:r>
              <a:rPr lang="zh-TW" altLang="zh-TW" sz="2000" dirty="0" smtClean="0">
                <a:latin typeface="微軟正黑體" panose="020B0604030504040204" pitchFamily="34" charset="-120"/>
                <a:ea typeface="微軟正黑體" panose="020B0604030504040204" pitchFamily="34" charset="-120"/>
              </a:rPr>
              <a:t>名</a:t>
            </a:r>
            <a:r>
              <a:rPr lang="zh-TW" altLang="zh-TW" sz="2000" dirty="0">
                <a:latin typeface="微軟正黑體" panose="020B0604030504040204" pitchFamily="34" charset="-120"/>
                <a:ea typeface="微軟正黑體" panose="020B0604030504040204" pitchFamily="34" charset="-120"/>
              </a:rPr>
              <a:t>，</a:t>
            </a:r>
            <a:r>
              <a:rPr lang="zh-TW" altLang="zh-TW" sz="2000" dirty="0">
                <a:solidFill>
                  <a:srgbClr val="FF0000"/>
                </a:solidFill>
                <a:latin typeface="微軟正黑體" panose="020B0604030504040204" pitchFamily="34" charset="-120"/>
                <a:ea typeface="微軟正黑體" panose="020B0604030504040204" pitchFamily="34" charset="-120"/>
              </a:rPr>
              <a:t>在張德江任職期間被迫害致死的法輪功學員就</a:t>
            </a:r>
            <a:r>
              <a:rPr lang="zh-TW" altLang="zh-TW" sz="2000" dirty="0" smtClean="0">
                <a:solidFill>
                  <a:srgbClr val="FF0000"/>
                </a:solidFill>
                <a:latin typeface="微軟正黑體" panose="020B0604030504040204" pitchFamily="34" charset="-120"/>
                <a:ea typeface="微軟正黑體" panose="020B0604030504040204" pitchFamily="34" charset="-120"/>
              </a:rPr>
              <a:t>有</a:t>
            </a:r>
            <a:r>
              <a:rPr lang="en-US" altLang="zh-TW" sz="2000" dirty="0" smtClean="0">
                <a:solidFill>
                  <a:srgbClr val="FF0000"/>
                </a:solidFill>
                <a:latin typeface="微軟正黑體" panose="020B0604030504040204" pitchFamily="34" charset="-120"/>
                <a:ea typeface="微軟正黑體" panose="020B0604030504040204" pitchFamily="34" charset="-120"/>
              </a:rPr>
              <a:t>33</a:t>
            </a:r>
            <a:r>
              <a:rPr lang="zh-TW" altLang="zh-TW" sz="2000" dirty="0" smtClean="0">
                <a:solidFill>
                  <a:srgbClr val="FF0000"/>
                </a:solidFill>
                <a:latin typeface="微軟正黑體" panose="020B0604030504040204" pitchFamily="34" charset="-120"/>
                <a:ea typeface="微軟正黑體" panose="020B0604030504040204" pitchFamily="34" charset="-120"/>
              </a:rPr>
              <a:t>人</a:t>
            </a:r>
            <a:r>
              <a:rPr lang="zh-TW" altLang="zh-TW" sz="2000" dirty="0" smtClean="0">
                <a:latin typeface="微軟正黑體" panose="020B0604030504040204" pitchFamily="34" charset="-120"/>
                <a:ea typeface="微軟正黑體" panose="020B0604030504040204" pitchFamily="34" charset="-120"/>
              </a:rPr>
              <a:t>，其中</a:t>
            </a:r>
            <a:r>
              <a:rPr lang="zh-TW" altLang="zh-TW" sz="2000" dirty="0">
                <a:latin typeface="微軟正黑體" panose="020B0604030504040204" pitchFamily="34" charset="-120"/>
                <a:ea typeface="微軟正黑體" panose="020B0604030504040204" pitchFamily="34" charset="-120"/>
              </a:rPr>
              <a:t>廣州天河區</a:t>
            </a:r>
            <a:r>
              <a:rPr lang="zh-TW" altLang="zh-TW" sz="2000" dirty="0" smtClean="0">
                <a:latin typeface="微軟正黑體" panose="020B0604030504040204" pitchFamily="34" charset="-120"/>
                <a:ea typeface="微軟正黑體" panose="020B0604030504040204" pitchFamily="34" charset="-120"/>
              </a:rPr>
              <a:t>年僅</a:t>
            </a:r>
            <a:r>
              <a:rPr lang="en-US" altLang="zh-TW" sz="2000" dirty="0" smtClean="0">
                <a:latin typeface="微軟正黑體" panose="020B0604030504040204" pitchFamily="34" charset="-120"/>
                <a:ea typeface="微軟正黑體" panose="020B0604030504040204" pitchFamily="34" charset="-120"/>
              </a:rPr>
              <a:t>29</a:t>
            </a:r>
            <a:r>
              <a:rPr lang="zh-TW" altLang="zh-TW" sz="2000" dirty="0" smtClean="0">
                <a:latin typeface="微軟正黑體" panose="020B0604030504040204" pitchFamily="34" charset="-120"/>
                <a:ea typeface="微軟正黑體" panose="020B0604030504040204" pitchFamily="34" charset="-120"/>
              </a:rPr>
              <a:t>歲</a:t>
            </a:r>
            <a:r>
              <a:rPr lang="zh-TW" altLang="zh-TW" sz="2000" dirty="0">
                <a:latin typeface="微軟正黑體" panose="020B0604030504040204" pitchFamily="34" charset="-120"/>
                <a:ea typeface="微軟正黑體" panose="020B0604030504040204" pitchFamily="34" charset="-120"/>
              </a:rPr>
              <a:t>的法輪功學員羅織湘，被迫害致死時已懷有三個月的身孕</a:t>
            </a:r>
            <a:r>
              <a:rPr lang="zh-TW" altLang="zh-TW"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endParaRPr lang="zh-TW" altLang="zh-TW" sz="2000" dirty="0">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rPr>
              <a:t>2004</a:t>
            </a:r>
            <a:r>
              <a:rPr lang="zh-TW" altLang="zh-TW" sz="2000" dirty="0" smtClean="0">
                <a:latin typeface="微軟正黑體" panose="020B0604030504040204" pitchFamily="34" charset="-120"/>
                <a:ea typeface="微軟正黑體" panose="020B0604030504040204" pitchFamily="34" charset="-120"/>
              </a:rPr>
              <a:t>年，張德江</a:t>
            </a:r>
            <a:r>
              <a:rPr lang="zh-TW" altLang="en-US" sz="2000" dirty="0" smtClean="0">
                <a:latin typeface="微軟正黑體" panose="020B0604030504040204" pitchFamily="34" charset="-120"/>
                <a:ea typeface="微軟正黑體" panose="020B0604030504040204" pitchFamily="34" charset="-120"/>
              </a:rPr>
              <a:t>指使</a:t>
            </a:r>
            <a:r>
              <a:rPr lang="zh-TW" altLang="zh-TW" sz="2000" dirty="0" smtClean="0">
                <a:solidFill>
                  <a:srgbClr val="FF0000"/>
                </a:solidFill>
                <a:latin typeface="微軟正黑體" panose="020B0604030504040204" pitchFamily="34" charset="-120"/>
                <a:ea typeface="微軟正黑體" panose="020B0604030504040204" pitchFamily="34" charset="-120"/>
              </a:rPr>
              <a:t>廣東省</a:t>
            </a:r>
            <a:r>
              <a:rPr lang="zh-TW" altLang="zh-TW" sz="2000" dirty="0">
                <a:solidFill>
                  <a:srgbClr val="FF0000"/>
                </a:solidFill>
                <a:latin typeface="微軟正黑體" panose="020B0604030504040204" pitchFamily="34" charset="-120"/>
                <a:ea typeface="微軟正黑體" panose="020B0604030504040204" pitchFamily="34" charset="-120"/>
              </a:rPr>
              <a:t>省教育廳把所謂「反</a:t>
            </a:r>
            <a:r>
              <a:rPr lang="zh-TW" altLang="zh-TW" sz="2000" dirty="0" smtClean="0">
                <a:solidFill>
                  <a:srgbClr val="FF0000"/>
                </a:solidFill>
                <a:latin typeface="微軟正黑體" panose="020B0604030504040204" pitchFamily="34" charset="-120"/>
                <a:ea typeface="微軟正黑體" panose="020B0604030504040204" pitchFamily="34" charset="-120"/>
              </a:rPr>
              <a:t>恐</a:t>
            </a:r>
            <a:r>
              <a:rPr lang="zh-TW" altLang="en-US" sz="2000" dirty="0" smtClean="0">
                <a:solidFill>
                  <a:srgbClr val="FF0000"/>
                </a:solidFill>
                <a:latin typeface="微軟正黑體" panose="020B0604030504040204" pitchFamily="34" charset="-120"/>
                <a:ea typeface="微軟正黑體" panose="020B0604030504040204" pitchFamily="34" charset="-120"/>
              </a:rPr>
              <a:t>、</a:t>
            </a:r>
            <a:r>
              <a:rPr lang="zh-TW" altLang="zh-TW" sz="2000" dirty="0" smtClean="0">
                <a:solidFill>
                  <a:srgbClr val="FF0000"/>
                </a:solidFill>
                <a:latin typeface="微軟正黑體" panose="020B0604030504040204" pitchFamily="34" charset="-120"/>
                <a:ea typeface="微軟正黑體" panose="020B0604030504040204" pitchFamily="34" charset="-120"/>
              </a:rPr>
              <a:t>反</a:t>
            </a:r>
            <a:r>
              <a:rPr lang="en-US" altLang="zh-TW" sz="2000" dirty="0" smtClean="0">
                <a:solidFill>
                  <a:srgbClr val="FF0000"/>
                </a:solidFill>
                <a:latin typeface="微軟正黑體" panose="020B0604030504040204" pitchFamily="34" charset="-120"/>
                <a:ea typeface="微軟正黑體" panose="020B0604030504040204" pitchFamily="34" charset="-120"/>
              </a:rPr>
              <a:t>X</a:t>
            </a:r>
            <a:r>
              <a:rPr lang="zh-TW" altLang="zh-TW" sz="2000" dirty="0" smtClean="0">
                <a:solidFill>
                  <a:srgbClr val="FF0000"/>
                </a:solidFill>
                <a:latin typeface="微軟正黑體" panose="020B0604030504040204" pitchFamily="34" charset="-120"/>
                <a:ea typeface="微軟正黑體" panose="020B0604030504040204" pitchFamily="34" charset="-120"/>
              </a:rPr>
              <a:t>教</a:t>
            </a:r>
            <a:r>
              <a:rPr lang="zh-TW" altLang="zh-TW" sz="2000" dirty="0">
                <a:solidFill>
                  <a:srgbClr val="FF0000"/>
                </a:solidFill>
                <a:latin typeface="微軟正黑體" panose="020B0604030504040204" pitchFamily="34" charset="-120"/>
                <a:ea typeface="微軟正黑體" panose="020B0604030504040204" pitchFamily="34" charset="-120"/>
              </a:rPr>
              <a:t>」</a:t>
            </a:r>
            <a:r>
              <a:rPr lang="zh-TW" altLang="zh-TW" sz="2000" dirty="0" smtClean="0">
                <a:solidFill>
                  <a:srgbClr val="FF0000"/>
                </a:solidFill>
                <a:latin typeface="微軟正黑體" panose="020B0604030504040204" pitchFamily="34" charset="-120"/>
                <a:ea typeface="微軟正黑體" panose="020B0604030504040204" pitchFamily="34" charset="-120"/>
              </a:rPr>
              <a:t>等反</a:t>
            </a:r>
            <a:r>
              <a:rPr lang="zh-TW" altLang="zh-TW" sz="2000" dirty="0">
                <a:solidFill>
                  <a:srgbClr val="FF0000"/>
                </a:solidFill>
                <a:latin typeface="微軟正黑體" panose="020B0604030504040204" pitchFamily="34" charset="-120"/>
                <a:ea typeface="微軟正黑體" panose="020B0604030504040204" pitchFamily="34" charset="-120"/>
              </a:rPr>
              <a:t>法輪功</a:t>
            </a:r>
            <a:r>
              <a:rPr lang="zh-TW" altLang="zh-TW" sz="2000" dirty="0" smtClean="0">
                <a:solidFill>
                  <a:srgbClr val="FF0000"/>
                </a:solidFill>
                <a:latin typeface="微軟正黑體" panose="020B0604030504040204" pitchFamily="34" charset="-120"/>
                <a:ea typeface="微軟正黑體" panose="020B0604030504040204" pitchFamily="34" charset="-120"/>
              </a:rPr>
              <a:t>的</a:t>
            </a:r>
            <a:endParaRPr lang="en-US" altLang="zh-TW" sz="2000" dirty="0" smtClean="0">
              <a:solidFill>
                <a:srgbClr val="FF0000"/>
              </a:solidFill>
              <a:latin typeface="微軟正黑體" panose="020B0604030504040204" pitchFamily="34" charset="-120"/>
              <a:ea typeface="微軟正黑體" panose="020B0604030504040204" pitchFamily="34" charset="-120"/>
            </a:endParaRPr>
          </a:p>
          <a:p>
            <a:r>
              <a:rPr lang="zh-TW" altLang="zh-TW" sz="2000" dirty="0" smtClean="0">
                <a:solidFill>
                  <a:srgbClr val="FF0000"/>
                </a:solidFill>
                <a:latin typeface="微軟正黑體" panose="020B0604030504040204" pitchFamily="34" charset="-120"/>
                <a:ea typeface="微軟正黑體" panose="020B0604030504040204" pitchFamily="34" charset="-120"/>
              </a:rPr>
              <a:t>內容</a:t>
            </a:r>
            <a:r>
              <a:rPr lang="zh-TW" altLang="zh-TW" sz="2000" dirty="0">
                <a:solidFill>
                  <a:srgbClr val="FF0000"/>
                </a:solidFill>
                <a:latin typeface="微軟正黑體" panose="020B0604030504040204" pitchFamily="34" charset="-120"/>
                <a:ea typeface="微軟正黑體" panose="020B0604030504040204" pitchFamily="34" charset="-120"/>
              </a:rPr>
              <a:t>納入廣東七十所高校新生入學軍訓課程</a:t>
            </a:r>
            <a:r>
              <a:rPr lang="zh-TW" altLang="zh-TW" sz="2000" dirty="0" smtClean="0">
                <a:latin typeface="微軟正黑體" panose="020B0604030504040204" pitchFamily="34" charset="-120"/>
                <a:ea typeface="微軟正黑體" panose="020B0604030504040204" pitchFamily="34" charset="-120"/>
              </a:rPr>
              <a:t>，污蔑</a:t>
            </a:r>
            <a:r>
              <a:rPr lang="zh-TW" altLang="zh-TW" sz="2000" dirty="0">
                <a:latin typeface="微軟正黑體" panose="020B0604030504040204" pitchFamily="34" charset="-120"/>
                <a:ea typeface="微軟正黑體" panose="020B0604030504040204" pitchFamily="34" charset="-120"/>
              </a:rPr>
              <a:t>法輪功為主要考核內容</a:t>
            </a:r>
            <a:r>
              <a:rPr lang="zh-TW" altLang="zh-TW"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endParaRPr lang="zh-TW" altLang="zh-TW" sz="2000" dirty="0">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rPr>
              <a:t>2008</a:t>
            </a:r>
            <a:r>
              <a:rPr lang="zh-TW" altLang="zh-TW" sz="2000" dirty="0" smtClean="0">
                <a:latin typeface="微軟正黑體" panose="020B0604030504040204" pitchFamily="34" charset="-120"/>
                <a:ea typeface="微軟正黑體" panose="020B0604030504040204" pitchFamily="34" charset="-120"/>
              </a:rPr>
              <a:t>年四月</a:t>
            </a:r>
            <a:r>
              <a:rPr lang="zh-TW" altLang="zh-TW" sz="2000" dirty="0">
                <a:latin typeface="微軟正黑體" panose="020B0604030504040204" pitchFamily="34" charset="-120"/>
                <a:ea typeface="微軟正黑體" panose="020B0604030504040204" pitchFamily="34" charset="-120"/>
              </a:rPr>
              <a:t>「奧運火炬」即將到達廣州，張德江夥同周永康專程來廣州「督戰」，引發許多迫害法輪功學員事件，二十多名法輪功學員遭到綁架和抄家</a:t>
            </a:r>
            <a:r>
              <a:rPr lang="zh-TW" altLang="zh-TW"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在</a:t>
            </a:r>
            <a:r>
              <a:rPr lang="zh-TW" altLang="zh-TW" sz="2000" dirty="0">
                <a:latin typeface="微軟正黑體" panose="020B0604030504040204" pitchFamily="34" charset="-120"/>
                <a:ea typeface="微軟正黑體" panose="020B0604030504040204" pitchFamily="34" charset="-120"/>
              </a:rPr>
              <a:t>張德江</a:t>
            </a:r>
            <a:r>
              <a:rPr lang="zh-TW" altLang="zh-TW" sz="2000" dirty="0" smtClean="0">
                <a:latin typeface="微軟正黑體" panose="020B0604030504040204" pitchFamily="34" charset="-120"/>
                <a:ea typeface="微軟正黑體" panose="020B0604030504040204" pitchFamily="34" charset="-120"/>
              </a:rPr>
              <a:t>廣東</a:t>
            </a:r>
            <a:r>
              <a:rPr lang="zh-TW" altLang="zh-TW" sz="2000" dirty="0">
                <a:latin typeface="微軟正黑體" panose="020B0604030504040204" pitchFamily="34" charset="-120"/>
                <a:ea typeface="微軟正黑體" panose="020B0604030504040204" pitchFamily="34" charset="-120"/>
              </a:rPr>
              <a:t>任職期間，廣東省廣州中山大學附屬第一醫院</a:t>
            </a:r>
            <a:r>
              <a:rPr lang="zh-TW" altLang="zh-TW"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廣東省</a:t>
            </a:r>
            <a:r>
              <a:rPr lang="zh-TW" altLang="zh-TW" sz="2000" dirty="0">
                <a:latin typeface="微軟正黑體" panose="020B0604030504040204" pitchFamily="34" charset="-120"/>
                <a:ea typeface="微軟正黑體" panose="020B0604030504040204" pitchFamily="34" charset="-120"/>
              </a:rPr>
              <a:t>中山三院肝臟移植中心、廣州軍區廣州總醫院</a:t>
            </a:r>
            <a:r>
              <a:rPr lang="zh-TW" altLang="zh-TW"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廣東省</a:t>
            </a:r>
            <a:r>
              <a:rPr lang="zh-TW" altLang="zh-TW" sz="2000" dirty="0">
                <a:latin typeface="微軟正黑體" panose="020B0604030504040204" pitchFamily="34" charset="-120"/>
                <a:ea typeface="微軟正黑體" panose="020B0604030504040204" pitchFamily="34" charset="-120"/>
              </a:rPr>
              <a:t>武警總醫院等單位</a:t>
            </a:r>
            <a:r>
              <a:rPr lang="zh-TW" altLang="zh-TW"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dirty="0" smtClean="0">
                <a:solidFill>
                  <a:srgbClr val="FF0000"/>
                </a:solidFill>
                <a:latin typeface="微軟正黑體" panose="020B0604030504040204" pitchFamily="34" charset="-120"/>
                <a:ea typeface="微軟正黑體" panose="020B0604030504040204" pitchFamily="34" charset="-120"/>
              </a:rPr>
              <a:t>涉嫌</a:t>
            </a:r>
            <a:r>
              <a:rPr lang="zh-TW" altLang="zh-TW" sz="2000" dirty="0">
                <a:solidFill>
                  <a:srgbClr val="FF0000"/>
                </a:solidFill>
                <a:latin typeface="微軟正黑體" panose="020B0604030504040204" pitchFamily="34" charset="-120"/>
                <a:ea typeface="微軟正黑體" panose="020B0604030504040204" pitchFamily="34" charset="-120"/>
              </a:rPr>
              <a:t>大量地、產業化地實施了活體摘取法輪功學員器官的罪行</a:t>
            </a:r>
            <a:r>
              <a:rPr lang="zh-TW" altLang="zh-TW" sz="2000" dirty="0" smtClean="0">
                <a:solidFill>
                  <a:srgbClr val="FF0000"/>
                </a:solidFill>
                <a:latin typeface="微軟正黑體" panose="020B0604030504040204" pitchFamily="34" charset="-120"/>
                <a:ea typeface="微軟正黑體" panose="020B0604030504040204" pitchFamily="34" charset="-120"/>
              </a:rPr>
              <a:t>。</a:t>
            </a:r>
            <a:endParaRPr lang="zh-TW" altLang="zh-TW" sz="2000" dirty="0">
              <a:solidFill>
                <a:srgbClr val="FF00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5801640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群組 7"/>
          <p:cNvGrpSpPr/>
          <p:nvPr/>
        </p:nvGrpSpPr>
        <p:grpSpPr>
          <a:xfrm>
            <a:off x="0" y="0"/>
            <a:ext cx="9130598" cy="1052736"/>
            <a:chOff x="0" y="0"/>
            <a:chExt cx="9130598" cy="1052736"/>
          </a:xfrm>
        </p:grpSpPr>
        <p:sp>
          <p:nvSpPr>
            <p:cNvPr id="20" name="矩形 19"/>
            <p:cNvSpPr/>
            <p:nvPr/>
          </p:nvSpPr>
          <p:spPr>
            <a:xfrm>
              <a:off x="0" y="0"/>
              <a:ext cx="9130598" cy="10527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59494" y="202332"/>
              <a:ext cx="7124798" cy="584775"/>
            </a:xfrm>
            <a:prstGeom prst="rect">
              <a:avLst/>
            </a:prstGeom>
          </p:spPr>
          <p:txBody>
            <a:bodyPr wrap="square">
              <a:spAutoFit/>
            </a:bodyPr>
            <a:lstStyle/>
            <a:p>
              <a:r>
                <a:rPr lang="en-US" altLang="zh-TW" sz="2800" b="1" dirty="0" smtClean="0">
                  <a:solidFill>
                    <a:schemeClr val="bg1"/>
                  </a:solidFill>
                  <a:latin typeface="微軟正黑體" panose="020B0604030504040204" pitchFamily="34" charset="-120"/>
                  <a:ea typeface="微軟正黑體" panose="020B0604030504040204" pitchFamily="34" charset="-120"/>
                </a:rPr>
                <a:t>6-1</a:t>
              </a:r>
              <a:r>
                <a:rPr lang="zh-TW" altLang="en-US" sz="3200" b="1" dirty="0" smtClean="0">
                  <a:solidFill>
                    <a:schemeClr val="bg1"/>
                  </a:solidFill>
                  <a:latin typeface="微軟正黑體" panose="020B0604030504040204" pitchFamily="34" charset="-120"/>
                  <a:ea typeface="微軟正黑體" panose="020B0604030504040204" pitchFamily="34" charset="-120"/>
                </a:rPr>
                <a:t> </a:t>
              </a:r>
              <a:r>
                <a:rPr lang="zh-TW" altLang="en-US" sz="2400" b="1" dirty="0" smtClean="0">
                  <a:solidFill>
                    <a:schemeClr val="bg1"/>
                  </a:solidFill>
                  <a:latin typeface="微軟正黑體" panose="020B0604030504040204" pitchFamily="34" charset="-120"/>
                  <a:ea typeface="微軟正黑體" panose="020B0604030504040204" pitchFamily="34" charset="-120"/>
                </a:rPr>
                <a:t>原廣東省政協主席</a:t>
              </a:r>
              <a:r>
                <a:rPr lang="zh-TW" altLang="en-US" sz="2400" b="1" dirty="0" smtClean="0">
                  <a:solidFill>
                    <a:srgbClr val="92D050"/>
                  </a:solidFill>
                  <a:latin typeface="微軟正黑體" panose="020B0604030504040204" pitchFamily="34" charset="-120"/>
                  <a:ea typeface="微軟正黑體" panose="020B0604030504040204" pitchFamily="34" charset="-120"/>
                </a:rPr>
                <a:t>朱明國</a:t>
              </a:r>
              <a:r>
                <a:rPr lang="zh-TW" altLang="en-US" sz="2400" b="1" dirty="0" smtClean="0">
                  <a:solidFill>
                    <a:schemeClr val="bg1"/>
                  </a:solidFill>
                  <a:latin typeface="微軟正黑體" panose="020B0604030504040204" pitchFamily="34" charset="-120"/>
                  <a:ea typeface="微軟正黑體" panose="020B0604030504040204" pitchFamily="34" charset="-120"/>
                </a:rPr>
                <a:t>    </a:t>
              </a:r>
              <a:r>
                <a:rPr lang="zh-TW" altLang="en-US" sz="2400" b="1" dirty="0" smtClean="0">
                  <a:solidFill>
                    <a:srgbClr val="FFFF00"/>
                  </a:solidFill>
                  <a:latin typeface="微軟正黑體" panose="020B0604030504040204" pitchFamily="34" charset="-120"/>
                  <a:ea typeface="微軟正黑體" panose="020B0604030504040204" pitchFamily="34" charset="-120"/>
                </a:rPr>
                <a:t>死刑，緩刑兩年  </a:t>
              </a:r>
              <a:endParaRPr lang="en-US" altLang="zh-TW" sz="2400" b="1" dirty="0">
                <a:solidFill>
                  <a:srgbClr val="FFFF00"/>
                </a:solidFill>
                <a:latin typeface="微軟正黑體" panose="020B0604030504040204" pitchFamily="34" charset="-120"/>
                <a:ea typeface="微軟正黑體" panose="020B0604030504040204" pitchFamily="34" charset="-120"/>
              </a:endParaRPr>
            </a:p>
          </p:txBody>
        </p:sp>
        <p:sp>
          <p:nvSpPr>
            <p:cNvPr id="22" name="矩形 21"/>
            <p:cNvSpPr/>
            <p:nvPr/>
          </p:nvSpPr>
          <p:spPr>
            <a:xfrm>
              <a:off x="7563217" y="202332"/>
              <a:ext cx="1486345" cy="6480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惡報</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grpSp>
      <p:sp>
        <p:nvSpPr>
          <p:cNvPr id="2" name="矩形 1"/>
          <p:cNvSpPr/>
          <p:nvPr/>
        </p:nvSpPr>
        <p:spPr>
          <a:xfrm>
            <a:off x="3131840" y="1247372"/>
            <a:ext cx="5773706" cy="1015663"/>
          </a:xfrm>
          <a:prstGeom prst="rect">
            <a:avLst/>
          </a:prstGeom>
        </p:spPr>
        <p:txBody>
          <a:bodyPr wrap="square">
            <a:spAutoFit/>
          </a:bodyPr>
          <a:lstStyle/>
          <a:p>
            <a:r>
              <a:rPr lang="zh-TW" altLang="en-US" sz="2000" b="1" dirty="0">
                <a:solidFill>
                  <a:srgbClr val="00B050"/>
                </a:solidFill>
                <a:latin typeface="微軟正黑體" panose="020B0604030504040204" pitchFamily="34" charset="-120"/>
                <a:ea typeface="微軟正黑體" panose="020B0604030504040204" pitchFamily="34" charset="-120"/>
                <a:cs typeface="Microsoft JhengHei" charset="-120"/>
              </a:rPr>
              <a:t>朱明國</a:t>
            </a:r>
            <a:r>
              <a:rPr lang="zh-TW" altLang="en-US" sz="2000" dirty="0">
                <a:solidFill>
                  <a:srgbClr val="222222"/>
                </a:solidFill>
                <a:latin typeface="微軟正黑體" panose="020B0604030504040204" pitchFamily="34" charset="-120"/>
                <a:ea typeface="微軟正黑體" panose="020B0604030504040204" pitchFamily="34" charset="-120"/>
                <a:cs typeface="Microsoft JhengHei" charset="-120"/>
              </a:rPr>
              <a:t>，中共廣東省政協</a:t>
            </a:r>
            <a:r>
              <a:rPr lang="zh-TW" altLang="en-US" sz="2000" dirty="0" smtClean="0">
                <a:solidFill>
                  <a:srgbClr val="222222"/>
                </a:solidFill>
                <a:latin typeface="微軟正黑體" panose="020B0604030504040204" pitchFamily="34" charset="-120"/>
                <a:ea typeface="微軟正黑體" panose="020B0604030504040204" pitchFamily="34" charset="-120"/>
                <a:cs typeface="Microsoft JhengHei" charset="-120"/>
              </a:rPr>
              <a:t>主席</a:t>
            </a:r>
            <a:endParaRPr lang="en-US" altLang="zh-TW" sz="2000" dirty="0" smtClean="0">
              <a:solidFill>
                <a:srgbClr val="222222"/>
              </a:solidFill>
              <a:latin typeface="微軟正黑體" panose="020B0604030504040204" pitchFamily="34" charset="-120"/>
              <a:ea typeface="微軟正黑體" panose="020B0604030504040204" pitchFamily="34" charset="-120"/>
              <a:cs typeface="Microsoft JhengHei" charset="-120"/>
            </a:endParaRPr>
          </a:p>
          <a:p>
            <a:r>
              <a:rPr lang="en-US" altLang="zh-TW" sz="2000" dirty="0" smtClean="0">
                <a:latin typeface="微軟正黑體" panose="020B0604030504040204" pitchFamily="34" charset="-120"/>
                <a:ea typeface="微軟正黑體" panose="020B0604030504040204" pitchFamily="34" charset="-120"/>
              </a:rPr>
              <a:t>2016</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11</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11</a:t>
            </a:r>
            <a:r>
              <a:rPr lang="zh-TW" altLang="en-US" sz="2000" dirty="0">
                <a:latin typeface="微軟正黑體" panose="020B0604030504040204" pitchFamily="34" charset="-120"/>
                <a:ea typeface="微軟正黑體" panose="020B0604030504040204" pitchFamily="34" charset="-120"/>
              </a:rPr>
              <a:t>日，</a:t>
            </a:r>
            <a:r>
              <a:rPr lang="zh-TW" altLang="en-US" sz="2000" dirty="0" smtClean="0">
                <a:latin typeface="微軟正黑體" panose="020B0604030504040204" pitchFamily="34" charset="-120"/>
                <a:ea typeface="微軟正黑體" panose="020B0604030504040204" pitchFamily="34" charset="-120"/>
              </a:rPr>
              <a:t>朱明國因受賄罪，</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b="1" dirty="0" smtClean="0">
                <a:solidFill>
                  <a:srgbClr val="FF0000"/>
                </a:solidFill>
                <a:latin typeface="微軟正黑體" panose="020B0604030504040204" pitchFamily="34" charset="-120"/>
                <a:ea typeface="微軟正黑體" panose="020B0604030504040204" pitchFamily="34" charset="-120"/>
              </a:rPr>
              <a:t>被判處死刑</a:t>
            </a:r>
            <a:r>
              <a:rPr lang="zh-TW" altLang="en-US" sz="2000" b="1" dirty="0">
                <a:solidFill>
                  <a:srgbClr val="FF0000"/>
                </a:solidFill>
                <a:latin typeface="微軟正黑體" panose="020B0604030504040204" pitchFamily="34" charset="-120"/>
                <a:ea typeface="微軟正黑體" panose="020B0604030504040204" pitchFamily="34" charset="-120"/>
              </a:rPr>
              <a:t>，緩期兩年</a:t>
            </a:r>
            <a:r>
              <a:rPr lang="zh-TW" altLang="en-US" sz="2000" b="1" dirty="0" smtClean="0">
                <a:solidFill>
                  <a:srgbClr val="FF0000"/>
                </a:solidFill>
                <a:latin typeface="微軟正黑體" panose="020B0604030504040204" pitchFamily="34" charset="-120"/>
                <a:ea typeface="微軟正黑體" panose="020B0604030504040204" pitchFamily="34" charset="-120"/>
              </a:rPr>
              <a:t>執行。處</a:t>
            </a:r>
            <a:r>
              <a:rPr lang="zh-TW" altLang="en-US" sz="2000" b="1" dirty="0">
                <a:solidFill>
                  <a:srgbClr val="FF0000"/>
                </a:solidFill>
                <a:latin typeface="微軟正黑體" panose="020B0604030504040204" pitchFamily="34" charset="-120"/>
                <a:ea typeface="微軟正黑體" panose="020B0604030504040204" pitchFamily="34" charset="-120"/>
              </a:rPr>
              <a:t>沒收個人全部財產</a:t>
            </a:r>
            <a:r>
              <a:rPr lang="zh-TW" altLang="en-US" sz="2000" b="1" dirty="0"/>
              <a:t>。</a:t>
            </a:r>
            <a:endParaRPr lang="zh-TW" altLang="en-US" sz="2000" b="1" dirty="0">
              <a:solidFill>
                <a:srgbClr val="FF0000"/>
              </a:solidFill>
              <a:latin typeface="微軟正黑體" panose="020B0604030504040204" pitchFamily="34" charset="-120"/>
              <a:ea typeface="微軟正黑體" panose="020B0604030504040204" pitchFamily="34" charset="-120"/>
            </a:endParaRPr>
          </a:p>
        </p:txBody>
      </p:sp>
      <p:sp>
        <p:nvSpPr>
          <p:cNvPr id="4" name="矩形 3"/>
          <p:cNvSpPr/>
          <p:nvPr/>
        </p:nvSpPr>
        <p:spPr>
          <a:xfrm>
            <a:off x="58980" y="3702036"/>
            <a:ext cx="8990582" cy="2985433"/>
          </a:xfrm>
          <a:prstGeom prst="rect">
            <a:avLst/>
          </a:prstGeom>
        </p:spPr>
        <p:txBody>
          <a:bodyPr wrap="square">
            <a:spAutoFit/>
          </a:bodyPr>
          <a:lstStyle/>
          <a:p>
            <a:r>
              <a:rPr lang="zh-TW" altLang="en-US" sz="2000" b="1" dirty="0">
                <a:solidFill>
                  <a:srgbClr val="222222"/>
                </a:solidFill>
                <a:latin typeface="Microsoft JhengHei" charset="-120"/>
                <a:ea typeface="Microsoft JhengHei" charset="-120"/>
                <a:cs typeface="Microsoft JhengHei" charset="-120"/>
              </a:rPr>
              <a:t>迫害法輪功</a:t>
            </a:r>
            <a:r>
              <a:rPr lang="zh-TW" altLang="en-US" sz="2000" b="1" dirty="0" smtClean="0">
                <a:solidFill>
                  <a:srgbClr val="222222"/>
                </a:solidFill>
                <a:latin typeface="Microsoft JhengHei" charset="-120"/>
                <a:ea typeface="Microsoft JhengHei" charset="-120"/>
                <a:cs typeface="Microsoft JhengHei" charset="-120"/>
              </a:rPr>
              <a:t>學員的情況</a:t>
            </a:r>
            <a:r>
              <a:rPr lang="zh-TW" altLang="en-US" sz="2000" b="1" dirty="0">
                <a:solidFill>
                  <a:srgbClr val="222222"/>
                </a:solidFill>
                <a:latin typeface="Microsoft JhengHei" charset="-120"/>
                <a:ea typeface="Microsoft JhengHei" charset="-120"/>
                <a:cs typeface="Microsoft JhengHei" charset="-120"/>
              </a:rPr>
              <a:t>：</a:t>
            </a:r>
            <a:endParaRPr lang="en-US" altLang="zh-TW" sz="2000" b="1" dirty="0" smtClean="0">
              <a:solidFill>
                <a:srgbClr val="222222"/>
              </a:solidFill>
              <a:latin typeface="Microsoft JhengHei" charset="-120"/>
              <a:ea typeface="Microsoft JhengHei" charset="-120"/>
              <a:cs typeface="Microsoft JhengHei" charset="-120"/>
            </a:endParaRPr>
          </a:p>
          <a:p>
            <a:r>
              <a:rPr lang="zh-TW" altLang="en-US" sz="2000" b="1" dirty="0" smtClean="0">
                <a:solidFill>
                  <a:srgbClr val="00B050"/>
                </a:solidFill>
                <a:latin typeface="Microsoft JhengHei" charset="-120"/>
                <a:ea typeface="Microsoft JhengHei" charset="-120"/>
                <a:cs typeface="Microsoft JhengHei" charset="-120"/>
              </a:rPr>
              <a:t>朱明國</a:t>
            </a:r>
            <a:r>
              <a:rPr lang="zh-TW" altLang="en-US" sz="2000" dirty="0" smtClean="0">
                <a:solidFill>
                  <a:srgbClr val="222222"/>
                </a:solidFill>
                <a:latin typeface="Microsoft JhengHei" charset="-120"/>
                <a:ea typeface="Microsoft JhengHei" charset="-120"/>
                <a:cs typeface="Microsoft JhengHei" charset="-120"/>
              </a:rPr>
              <a:t>曾</a:t>
            </a:r>
            <a:r>
              <a:rPr lang="zh-TW" altLang="en-US" sz="2000" dirty="0">
                <a:solidFill>
                  <a:srgbClr val="222222"/>
                </a:solidFill>
                <a:latin typeface="Microsoft JhengHei" charset="-120"/>
                <a:ea typeface="Microsoft JhengHei" charset="-120"/>
                <a:cs typeface="Microsoft JhengHei" charset="-120"/>
              </a:rPr>
              <a:t>在重慶市、海南省、廣東省三個省市出任政法委</a:t>
            </a:r>
            <a:r>
              <a:rPr lang="zh-TW" altLang="en-US" sz="2000" dirty="0" smtClean="0">
                <a:solidFill>
                  <a:srgbClr val="222222"/>
                </a:solidFill>
                <a:latin typeface="Microsoft JhengHei" charset="-120"/>
                <a:ea typeface="Microsoft JhengHei" charset="-120"/>
                <a:cs typeface="Microsoft JhengHei" charset="-120"/>
              </a:rPr>
              <a:t>書記期間</a:t>
            </a:r>
            <a:endParaRPr lang="en-US" altLang="zh-TW" sz="2000" dirty="0" smtClean="0">
              <a:solidFill>
                <a:srgbClr val="222222"/>
              </a:solidFill>
              <a:latin typeface="Microsoft JhengHei" charset="-120"/>
              <a:ea typeface="Microsoft JhengHei" charset="-120"/>
              <a:cs typeface="Microsoft JhengHei" charset="-120"/>
            </a:endParaRPr>
          </a:p>
          <a:p>
            <a:r>
              <a:rPr lang="zh-TW" altLang="en-US" sz="2000" dirty="0" smtClean="0">
                <a:solidFill>
                  <a:srgbClr val="222222"/>
                </a:solidFill>
                <a:latin typeface="Microsoft JhengHei" charset="-120"/>
                <a:ea typeface="Microsoft JhengHei" charset="-120"/>
                <a:cs typeface="Microsoft JhengHei" charset="-120"/>
              </a:rPr>
              <a:t>主管</a:t>
            </a:r>
            <a:r>
              <a:rPr lang="zh-TW" altLang="en-US" sz="2000" dirty="0">
                <a:solidFill>
                  <a:srgbClr val="222222"/>
                </a:solidFill>
                <a:latin typeface="Microsoft JhengHei" charset="-120"/>
                <a:ea typeface="Microsoft JhengHei" charset="-120"/>
                <a:cs typeface="Microsoft JhengHei" charset="-120"/>
              </a:rPr>
              <a:t>迫害法輪功，被</a:t>
            </a:r>
            <a:r>
              <a:rPr lang="zh-TW" altLang="en-US" sz="2000" b="1" dirty="0">
                <a:solidFill>
                  <a:srgbClr val="0070C0"/>
                </a:solidFill>
                <a:latin typeface="Microsoft JhengHei" charset="-120"/>
                <a:ea typeface="Microsoft JhengHei" charset="-120"/>
                <a:cs typeface="Microsoft JhengHei" charset="-120"/>
              </a:rPr>
              <a:t>追查國際</a:t>
            </a:r>
            <a:r>
              <a:rPr lang="zh-TW" altLang="en-US" sz="2000" b="1" dirty="0">
                <a:solidFill>
                  <a:srgbClr val="FF0000"/>
                </a:solidFill>
                <a:latin typeface="Microsoft JhengHei" charset="-120"/>
                <a:ea typeface="Microsoft JhengHei" charset="-120"/>
                <a:cs typeface="Microsoft JhengHei" charset="-120"/>
              </a:rPr>
              <a:t>多次發通告追查</a:t>
            </a:r>
            <a:r>
              <a:rPr lang="zh-TW" altLang="en-US" sz="2000" dirty="0" smtClean="0">
                <a:solidFill>
                  <a:srgbClr val="222222"/>
                </a:solidFill>
                <a:latin typeface="Microsoft JhengHei" charset="-120"/>
                <a:ea typeface="Microsoft JhengHei" charset="-120"/>
                <a:cs typeface="Microsoft JhengHei" charset="-120"/>
              </a:rPr>
              <a:t>。</a:t>
            </a:r>
            <a:endParaRPr lang="en-US" altLang="zh-TW" sz="2000" b="1" dirty="0" smtClean="0">
              <a:solidFill>
                <a:srgbClr val="00B050"/>
              </a:solidFill>
              <a:latin typeface="Microsoft JhengHei" charset="-120"/>
              <a:ea typeface="Microsoft JhengHei" charset="-120"/>
              <a:cs typeface="Microsoft JhengHei" charset="-120"/>
            </a:endParaRPr>
          </a:p>
          <a:p>
            <a:endParaRPr lang="en-US" altLang="zh-TW" sz="2000" b="1" dirty="0">
              <a:solidFill>
                <a:srgbClr val="00B050"/>
              </a:solidFill>
              <a:latin typeface="Microsoft JhengHei" charset="-120"/>
              <a:ea typeface="Microsoft JhengHei" charset="-120"/>
              <a:cs typeface="Microsoft JhengHei" charset="-120"/>
            </a:endParaRPr>
          </a:p>
          <a:p>
            <a:r>
              <a:rPr lang="zh-TW" altLang="en-US" b="1" dirty="0" smtClean="0">
                <a:solidFill>
                  <a:srgbClr val="00B050"/>
                </a:solidFill>
                <a:latin typeface="Microsoft JhengHei" charset="-120"/>
                <a:ea typeface="Microsoft JhengHei" charset="-120"/>
                <a:cs typeface="Microsoft JhengHei" charset="-120"/>
              </a:rPr>
              <a:t>朱明國</a:t>
            </a:r>
            <a:endParaRPr lang="en-US" altLang="zh-TW" b="1" dirty="0" smtClean="0">
              <a:solidFill>
                <a:srgbClr val="00B050"/>
              </a:solidFill>
              <a:latin typeface="Microsoft JhengHei" charset="-120"/>
              <a:ea typeface="Microsoft JhengHei" charset="-120"/>
              <a:cs typeface="Microsoft JhengHei" charset="-120"/>
            </a:endParaRPr>
          </a:p>
          <a:p>
            <a:r>
              <a:rPr lang="en-US" altLang="zh-TW" dirty="0" smtClean="0">
                <a:solidFill>
                  <a:srgbClr val="222222"/>
                </a:solidFill>
                <a:latin typeface="Microsoft JhengHei" charset="-120"/>
                <a:ea typeface="Microsoft JhengHei" charset="-120"/>
                <a:cs typeface="Microsoft JhengHei" charset="-120"/>
              </a:rPr>
              <a:t>-2001</a:t>
            </a:r>
            <a:r>
              <a:rPr lang="zh-TW" altLang="en-US" dirty="0">
                <a:solidFill>
                  <a:srgbClr val="222222"/>
                </a:solidFill>
                <a:latin typeface="Microsoft JhengHei" charset="-120"/>
                <a:ea typeface="Microsoft JhengHei" charset="-120"/>
                <a:cs typeface="Microsoft JhengHei" charset="-120"/>
              </a:rPr>
              <a:t>年</a:t>
            </a:r>
            <a:r>
              <a:rPr lang="en-US" altLang="zh-TW" dirty="0">
                <a:solidFill>
                  <a:srgbClr val="222222"/>
                </a:solidFill>
                <a:latin typeface="Microsoft JhengHei" charset="-120"/>
                <a:ea typeface="Microsoft JhengHei" charset="-120"/>
                <a:cs typeface="Microsoft JhengHei" charset="-120"/>
              </a:rPr>
              <a:t>12</a:t>
            </a:r>
            <a:r>
              <a:rPr lang="zh-TW" altLang="en-US" dirty="0">
                <a:solidFill>
                  <a:srgbClr val="222222"/>
                </a:solidFill>
                <a:latin typeface="Microsoft JhengHei" charset="-120"/>
                <a:ea typeface="Microsoft JhengHei" charset="-120"/>
                <a:cs typeface="Microsoft JhengHei" charset="-120"/>
              </a:rPr>
              <a:t>月</a:t>
            </a:r>
            <a:r>
              <a:rPr lang="en-US" altLang="zh-TW" dirty="0">
                <a:solidFill>
                  <a:srgbClr val="222222"/>
                </a:solidFill>
                <a:latin typeface="Microsoft JhengHei" charset="-120"/>
                <a:ea typeface="Microsoft JhengHei" charset="-120"/>
                <a:cs typeface="Microsoft JhengHei" charset="-120"/>
              </a:rPr>
              <a:t>19</a:t>
            </a:r>
            <a:r>
              <a:rPr lang="zh-TW" altLang="en-US" dirty="0">
                <a:solidFill>
                  <a:srgbClr val="222222"/>
                </a:solidFill>
                <a:latin typeface="Microsoft JhengHei" charset="-120"/>
                <a:ea typeface="Microsoft JhengHei" charset="-120"/>
                <a:cs typeface="Microsoft JhengHei" charset="-120"/>
              </a:rPr>
              <a:t>日在重慶市主持政法工作會議時，要求下屬部門參與迫害法輪功、</a:t>
            </a:r>
            <a:r>
              <a:rPr lang="zh-TW" altLang="en-US" dirty="0" smtClean="0">
                <a:solidFill>
                  <a:srgbClr val="222222"/>
                </a:solidFill>
                <a:latin typeface="Microsoft JhengHei" charset="-120"/>
                <a:ea typeface="Microsoft JhengHei" charset="-120"/>
                <a:cs typeface="Microsoft JhengHei" charset="-120"/>
              </a:rPr>
              <a:t>強迫進行</a:t>
            </a:r>
            <a:r>
              <a:rPr lang="zh-TW" altLang="en-US" dirty="0">
                <a:solidFill>
                  <a:srgbClr val="222222"/>
                </a:solidFill>
                <a:latin typeface="Microsoft JhengHei" charset="-120"/>
                <a:ea typeface="Microsoft JhengHei" charset="-120"/>
                <a:cs typeface="Microsoft JhengHei" charset="-120"/>
              </a:rPr>
              <a:t>洗腦「轉化」</a:t>
            </a:r>
            <a:r>
              <a:rPr lang="zh-TW" altLang="en-US" dirty="0" smtClean="0">
                <a:solidFill>
                  <a:srgbClr val="222222"/>
                </a:solidFill>
                <a:latin typeface="Microsoft JhengHei" charset="-120"/>
                <a:ea typeface="Microsoft JhengHei" charset="-120"/>
                <a:cs typeface="Microsoft JhengHei" charset="-120"/>
              </a:rPr>
              <a:t>。</a:t>
            </a:r>
            <a:endParaRPr lang="en-US" altLang="zh-TW" dirty="0" smtClean="0">
              <a:solidFill>
                <a:srgbClr val="222222"/>
              </a:solidFill>
              <a:latin typeface="Microsoft JhengHei" charset="-120"/>
              <a:ea typeface="Microsoft JhengHei" charset="-120"/>
              <a:cs typeface="Microsoft JhengHei" charset="-120"/>
            </a:endParaRPr>
          </a:p>
          <a:p>
            <a:r>
              <a:rPr lang="en-US" altLang="zh-TW" dirty="0" smtClean="0">
                <a:solidFill>
                  <a:srgbClr val="222222"/>
                </a:solidFill>
                <a:latin typeface="Microsoft JhengHei" charset="-120"/>
                <a:ea typeface="Microsoft JhengHei" charset="-120"/>
                <a:cs typeface="Microsoft JhengHei" charset="-120"/>
              </a:rPr>
              <a:t>-2002</a:t>
            </a:r>
            <a:r>
              <a:rPr lang="zh-TW" altLang="en-US" dirty="0">
                <a:solidFill>
                  <a:srgbClr val="222222"/>
                </a:solidFill>
                <a:latin typeface="Microsoft JhengHei" charset="-120"/>
                <a:ea typeface="Microsoft JhengHei" charset="-120"/>
                <a:cs typeface="Microsoft JhengHei" charset="-120"/>
              </a:rPr>
              <a:t>年</a:t>
            </a:r>
            <a:r>
              <a:rPr lang="en-US" altLang="zh-TW" dirty="0">
                <a:solidFill>
                  <a:srgbClr val="222222"/>
                </a:solidFill>
                <a:latin typeface="Microsoft JhengHei" charset="-120"/>
                <a:ea typeface="Microsoft JhengHei" charset="-120"/>
                <a:cs typeface="Microsoft JhengHei" charset="-120"/>
              </a:rPr>
              <a:t>6</a:t>
            </a:r>
            <a:r>
              <a:rPr lang="zh-TW" altLang="en-US" dirty="0">
                <a:solidFill>
                  <a:srgbClr val="222222"/>
                </a:solidFill>
                <a:latin typeface="Microsoft JhengHei" charset="-120"/>
                <a:ea typeface="Microsoft JhengHei" charset="-120"/>
                <a:cs typeface="Microsoft JhengHei" charset="-120"/>
              </a:rPr>
              <a:t>月</a:t>
            </a:r>
            <a:r>
              <a:rPr lang="en-US" altLang="zh-TW" dirty="0">
                <a:solidFill>
                  <a:srgbClr val="222222"/>
                </a:solidFill>
                <a:latin typeface="Microsoft JhengHei" charset="-120"/>
                <a:ea typeface="Microsoft JhengHei" charset="-120"/>
                <a:cs typeface="Microsoft JhengHei" charset="-120"/>
              </a:rPr>
              <a:t>11</a:t>
            </a:r>
            <a:r>
              <a:rPr lang="zh-TW" altLang="en-US" dirty="0">
                <a:solidFill>
                  <a:srgbClr val="222222"/>
                </a:solidFill>
                <a:latin typeface="Microsoft JhengHei" charset="-120"/>
                <a:ea typeface="Microsoft JhengHei" charset="-120"/>
                <a:cs typeface="Microsoft JhengHei" charset="-120"/>
              </a:rPr>
              <a:t>日在江澤民至</a:t>
            </a:r>
            <a:r>
              <a:rPr lang="zh-TW" altLang="en-US" dirty="0" smtClean="0">
                <a:solidFill>
                  <a:srgbClr val="222222"/>
                </a:solidFill>
                <a:latin typeface="Microsoft JhengHei" charset="-120"/>
                <a:ea typeface="Microsoft JhengHei" charset="-120"/>
                <a:cs typeface="Microsoft JhengHei" charset="-120"/>
              </a:rPr>
              <a:t>重慶考察後</a:t>
            </a:r>
            <a:r>
              <a:rPr lang="zh-TW" altLang="en-US" dirty="0">
                <a:solidFill>
                  <a:srgbClr val="222222"/>
                </a:solidFill>
                <a:latin typeface="Microsoft JhengHei" charset="-120"/>
                <a:ea typeface="Microsoft JhengHei" charset="-120"/>
                <a:cs typeface="Microsoft JhengHei" charset="-120"/>
              </a:rPr>
              <a:t>，召開政法部門</a:t>
            </a:r>
            <a:r>
              <a:rPr lang="zh-TW" altLang="en-US" dirty="0" smtClean="0">
                <a:solidFill>
                  <a:srgbClr val="222222"/>
                </a:solidFill>
                <a:latin typeface="Microsoft JhengHei" charset="-120"/>
                <a:ea typeface="Microsoft JhengHei" charset="-120"/>
                <a:cs typeface="Microsoft JhengHei" charset="-120"/>
              </a:rPr>
              <a:t>會議要求</a:t>
            </a:r>
            <a:r>
              <a:rPr lang="zh-TW" altLang="en-US" dirty="0">
                <a:solidFill>
                  <a:srgbClr val="222222"/>
                </a:solidFill>
                <a:latin typeface="Microsoft JhengHei" charset="-120"/>
                <a:ea typeface="Microsoft JhengHei" charset="-120"/>
                <a:cs typeface="Microsoft JhengHei" charset="-120"/>
              </a:rPr>
              <a:t>落實迫害法輪功</a:t>
            </a:r>
            <a:r>
              <a:rPr lang="zh-TW" altLang="en-US" dirty="0" smtClean="0">
                <a:solidFill>
                  <a:srgbClr val="222222"/>
                </a:solidFill>
                <a:latin typeface="Microsoft JhengHei" charset="-120"/>
                <a:ea typeface="Microsoft JhengHei" charset="-120"/>
                <a:cs typeface="Microsoft JhengHei" charset="-120"/>
              </a:rPr>
              <a:t>。</a:t>
            </a:r>
            <a:endParaRPr lang="en-US" altLang="zh-TW" dirty="0" smtClean="0">
              <a:solidFill>
                <a:srgbClr val="222222"/>
              </a:solidFill>
              <a:latin typeface="Microsoft JhengHei" charset="-120"/>
              <a:ea typeface="Microsoft JhengHei" charset="-120"/>
              <a:cs typeface="Microsoft JhengHei" charset="-120"/>
            </a:endParaRPr>
          </a:p>
          <a:p>
            <a:r>
              <a:rPr lang="en-US" altLang="zh-TW" dirty="0" smtClean="0">
                <a:solidFill>
                  <a:srgbClr val="222222"/>
                </a:solidFill>
                <a:latin typeface="Microsoft JhengHei" charset="-120"/>
                <a:ea typeface="Microsoft JhengHei" charset="-120"/>
                <a:cs typeface="Microsoft JhengHei" charset="-120"/>
              </a:rPr>
              <a:t>-2002</a:t>
            </a:r>
            <a:r>
              <a:rPr lang="zh-TW" altLang="en-US" dirty="0">
                <a:solidFill>
                  <a:srgbClr val="222222"/>
                </a:solidFill>
                <a:latin typeface="Microsoft JhengHei" charset="-120"/>
                <a:ea typeface="Microsoft JhengHei" charset="-120"/>
                <a:cs typeface="Microsoft JhengHei" charset="-120"/>
              </a:rPr>
              <a:t>年</a:t>
            </a:r>
            <a:r>
              <a:rPr lang="en-US" altLang="zh-TW" dirty="0">
                <a:solidFill>
                  <a:srgbClr val="222222"/>
                </a:solidFill>
                <a:latin typeface="Microsoft JhengHei" charset="-120"/>
                <a:ea typeface="Microsoft JhengHei" charset="-120"/>
                <a:cs typeface="Microsoft JhengHei" charset="-120"/>
              </a:rPr>
              <a:t>10</a:t>
            </a:r>
            <a:r>
              <a:rPr lang="zh-TW" altLang="en-US" dirty="0">
                <a:solidFill>
                  <a:srgbClr val="222222"/>
                </a:solidFill>
                <a:latin typeface="Microsoft JhengHei" charset="-120"/>
                <a:ea typeface="Microsoft JhengHei" charset="-120"/>
                <a:cs typeface="Microsoft JhengHei" charset="-120"/>
              </a:rPr>
              <a:t>月</a:t>
            </a:r>
            <a:r>
              <a:rPr lang="en-US" altLang="zh-TW" dirty="0">
                <a:solidFill>
                  <a:srgbClr val="222222"/>
                </a:solidFill>
                <a:latin typeface="Microsoft JhengHei" charset="-120"/>
                <a:ea typeface="Microsoft JhengHei" charset="-120"/>
                <a:cs typeface="Microsoft JhengHei" charset="-120"/>
              </a:rPr>
              <a:t>25</a:t>
            </a:r>
            <a:r>
              <a:rPr lang="zh-TW" altLang="en-US" dirty="0">
                <a:solidFill>
                  <a:srgbClr val="222222"/>
                </a:solidFill>
                <a:latin typeface="Microsoft JhengHei" charset="-120"/>
                <a:ea typeface="Microsoft JhengHei" charset="-120"/>
                <a:cs typeface="Microsoft JhengHei" charset="-120"/>
              </a:rPr>
              <a:t>日主持市近郊地區「穩定形勢分析會」上部署迫害行動</a:t>
            </a:r>
            <a:r>
              <a:rPr lang="zh-TW" altLang="en-US" dirty="0" smtClean="0">
                <a:solidFill>
                  <a:srgbClr val="222222"/>
                </a:solidFill>
                <a:latin typeface="Microsoft JhengHei" charset="-120"/>
                <a:ea typeface="Microsoft JhengHei" charset="-120"/>
                <a:cs typeface="Microsoft JhengHei" charset="-120"/>
              </a:rPr>
              <a:t>。</a:t>
            </a:r>
            <a:endParaRPr lang="en-US" altLang="zh-TW" dirty="0" smtClean="0">
              <a:solidFill>
                <a:srgbClr val="222222"/>
              </a:solidFill>
              <a:latin typeface="Microsoft JhengHei" charset="-120"/>
              <a:ea typeface="Microsoft JhengHei" charset="-120"/>
              <a:cs typeface="Microsoft JhengHei" charset="-120"/>
            </a:endParaRPr>
          </a:p>
          <a:p>
            <a:r>
              <a:rPr lang="en-US" altLang="zh-TW" dirty="0">
                <a:solidFill>
                  <a:srgbClr val="222222"/>
                </a:solidFill>
                <a:latin typeface="Microsoft JhengHei" charset="-120"/>
                <a:ea typeface="Microsoft JhengHei" charset="-120"/>
                <a:cs typeface="Microsoft JhengHei" charset="-120"/>
              </a:rPr>
              <a:t>-</a:t>
            </a:r>
            <a:r>
              <a:rPr lang="en-US" altLang="zh-TW" dirty="0" smtClean="0">
                <a:solidFill>
                  <a:srgbClr val="222222"/>
                </a:solidFill>
                <a:latin typeface="Microsoft JhengHei" charset="-120"/>
                <a:ea typeface="Microsoft JhengHei" charset="-120"/>
                <a:cs typeface="Microsoft JhengHei" charset="-120"/>
              </a:rPr>
              <a:t>2003</a:t>
            </a:r>
            <a:r>
              <a:rPr lang="zh-TW" altLang="en-US" dirty="0">
                <a:solidFill>
                  <a:srgbClr val="222222"/>
                </a:solidFill>
                <a:latin typeface="Microsoft JhengHei" charset="-120"/>
                <a:ea typeface="Microsoft JhengHei" charset="-120"/>
                <a:cs typeface="Microsoft JhengHei" charset="-120"/>
              </a:rPr>
              <a:t>年</a:t>
            </a:r>
            <a:r>
              <a:rPr lang="en-US" altLang="zh-TW" dirty="0">
                <a:solidFill>
                  <a:srgbClr val="222222"/>
                </a:solidFill>
                <a:latin typeface="Microsoft JhengHei" charset="-120"/>
                <a:ea typeface="Microsoft JhengHei" charset="-120"/>
                <a:cs typeface="Microsoft JhengHei" charset="-120"/>
              </a:rPr>
              <a:t>5</a:t>
            </a:r>
            <a:r>
              <a:rPr lang="zh-TW" altLang="en-US" dirty="0">
                <a:solidFill>
                  <a:srgbClr val="222222"/>
                </a:solidFill>
                <a:latin typeface="Microsoft JhengHei" charset="-120"/>
                <a:ea typeface="Microsoft JhengHei" charset="-120"/>
                <a:cs typeface="Microsoft JhengHei" charset="-120"/>
              </a:rPr>
              <a:t>月，重慶市公安局在薩斯期間大力迫害法輪功。</a:t>
            </a:r>
            <a:endParaRPr lang="zh-TW" altLang="en-US" dirty="0">
              <a:latin typeface="Microsoft JhengHei" charset="-120"/>
              <a:ea typeface="Microsoft JhengHei" charset="-120"/>
              <a:cs typeface="Microsoft JhengHei" charset="-120"/>
            </a:endParaRPr>
          </a:p>
        </p:txBody>
      </p:sp>
      <p:pic>
        <p:nvPicPr>
          <p:cNvPr id="1026" name="Picture 2" descr="http://big5.minghui.org/mh/article_images/2017-11-7-195558-0.jpg"/>
          <p:cNvPicPr>
            <a:picLocks noChangeAspect="1" noChangeArrowheads="1"/>
          </p:cNvPicPr>
          <p:nvPr/>
        </p:nvPicPr>
        <p:blipFill rotWithShape="1">
          <a:blip r:embed="rId2">
            <a:extLst>
              <a:ext uri="{28A0092B-C50C-407E-A947-70E740481C1C}">
                <a14:useLocalDpi xmlns:a14="http://schemas.microsoft.com/office/drawing/2010/main" val="0"/>
              </a:ext>
            </a:extLst>
          </a:blip>
          <a:srcRect l="10259" r="10404" b="6080"/>
          <a:stretch/>
        </p:blipFill>
        <p:spPr bwMode="auto">
          <a:xfrm>
            <a:off x="251520" y="1232273"/>
            <a:ext cx="2520280" cy="2404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13164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群組 7"/>
          <p:cNvGrpSpPr/>
          <p:nvPr/>
        </p:nvGrpSpPr>
        <p:grpSpPr>
          <a:xfrm>
            <a:off x="0" y="0"/>
            <a:ext cx="9130598" cy="1052736"/>
            <a:chOff x="-31218" y="-31697"/>
            <a:chExt cx="9130598" cy="1052736"/>
          </a:xfrm>
        </p:grpSpPr>
        <p:sp>
          <p:nvSpPr>
            <p:cNvPr id="20" name="矩形 19"/>
            <p:cNvSpPr/>
            <p:nvPr/>
          </p:nvSpPr>
          <p:spPr>
            <a:xfrm>
              <a:off x="-31218" y="-31697"/>
              <a:ext cx="9130598" cy="10527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39491" y="295535"/>
              <a:ext cx="7532831" cy="461665"/>
            </a:xfrm>
            <a:prstGeom prst="rect">
              <a:avLst/>
            </a:prstGeom>
          </p:spPr>
          <p:txBody>
            <a:bodyPr wrap="none">
              <a:spAutoFit/>
            </a:bodyPr>
            <a:lstStyle/>
            <a:p>
              <a:r>
                <a:rPr lang="en-US" altLang="zh-TW" sz="2400" b="1" dirty="0" smtClean="0">
                  <a:solidFill>
                    <a:schemeClr val="bg1"/>
                  </a:solidFill>
                  <a:latin typeface="微軟正黑體" panose="020B0604030504040204" pitchFamily="34" charset="-120"/>
                  <a:ea typeface="微軟正黑體" panose="020B0604030504040204" pitchFamily="34" charset="-120"/>
                </a:rPr>
                <a:t>6-2. </a:t>
              </a:r>
              <a:r>
                <a:rPr lang="zh-TW" altLang="en-US" sz="2400" b="1" dirty="0" smtClean="0">
                  <a:solidFill>
                    <a:schemeClr val="bg1"/>
                  </a:solidFill>
                  <a:latin typeface="微軟正黑體" panose="020B0604030504040204" pitchFamily="34" charset="-120"/>
                  <a:ea typeface="微軟正黑體" panose="020B0604030504040204" pitchFamily="34" charset="-120"/>
                </a:rPr>
                <a:t>原廣東省委常委、廣州市委書記</a:t>
              </a:r>
              <a:r>
                <a:rPr lang="zh-TW" altLang="en-US" sz="2400" b="1" dirty="0" smtClean="0">
                  <a:solidFill>
                    <a:srgbClr val="92D050"/>
                  </a:solidFill>
                  <a:latin typeface="微軟正黑體" panose="020B0604030504040204" pitchFamily="34" charset="-120"/>
                  <a:ea typeface="微軟正黑體" panose="020B0604030504040204" pitchFamily="34" charset="-120"/>
                </a:rPr>
                <a:t>萬慶良</a:t>
              </a:r>
              <a:r>
                <a:rPr lang="zh-TW" altLang="en-US" sz="2400" b="1" dirty="0" smtClean="0">
                  <a:solidFill>
                    <a:srgbClr val="FFFF00"/>
                  </a:solidFill>
                  <a:latin typeface="微軟正黑體" panose="020B0604030504040204" pitchFamily="34" charset="-120"/>
                  <a:ea typeface="微軟正黑體" panose="020B0604030504040204" pitchFamily="34" charset="-120"/>
                </a:rPr>
                <a:t> </a:t>
              </a:r>
              <a:r>
                <a:rPr lang="zh-TW" altLang="en-US" sz="2400" b="1" dirty="0">
                  <a:solidFill>
                    <a:srgbClr val="FFFF00"/>
                  </a:solidFill>
                  <a:latin typeface="微軟正黑體" panose="020B0604030504040204" pitchFamily="34" charset="-120"/>
                  <a:ea typeface="微軟正黑體" panose="020B0604030504040204" pitchFamily="34" charset="-120"/>
                </a:rPr>
                <a:t> </a:t>
              </a:r>
              <a:r>
                <a:rPr lang="zh-TW" altLang="en-US" sz="2400" b="1" dirty="0" smtClean="0">
                  <a:solidFill>
                    <a:srgbClr val="FFFF00"/>
                  </a:solidFill>
                  <a:latin typeface="微軟正黑體" panose="020B0604030504040204" pitchFamily="34" charset="-120"/>
                  <a:ea typeface="微軟正黑體" panose="020B0604030504040204" pitchFamily="34" charset="-120"/>
                </a:rPr>
                <a:t> 無期徒刑</a:t>
              </a:r>
              <a:endParaRPr lang="en-US" altLang="zh-TW" sz="2400" b="1" dirty="0">
                <a:solidFill>
                  <a:srgbClr val="FFFF00"/>
                </a:solidFill>
                <a:latin typeface="微軟正黑體" panose="020B0604030504040204" pitchFamily="34" charset="-120"/>
                <a:ea typeface="微軟正黑體" panose="020B0604030504040204" pitchFamily="34" charset="-120"/>
              </a:endParaRPr>
            </a:p>
          </p:txBody>
        </p:sp>
        <p:sp>
          <p:nvSpPr>
            <p:cNvPr id="22" name="矩形 21"/>
            <p:cNvSpPr/>
            <p:nvPr/>
          </p:nvSpPr>
          <p:spPr>
            <a:xfrm>
              <a:off x="7687739" y="202332"/>
              <a:ext cx="1361823" cy="6480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惡報</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grpSp>
      <p:sp>
        <p:nvSpPr>
          <p:cNvPr id="2" name="矩形 1"/>
          <p:cNvSpPr/>
          <p:nvPr/>
        </p:nvSpPr>
        <p:spPr>
          <a:xfrm>
            <a:off x="2699792" y="1403502"/>
            <a:ext cx="6349770" cy="2123658"/>
          </a:xfrm>
          <a:prstGeom prst="rect">
            <a:avLst/>
          </a:prstGeom>
        </p:spPr>
        <p:txBody>
          <a:bodyPr wrap="square">
            <a:spAutoFit/>
          </a:bodyPr>
          <a:lstStyle/>
          <a:p>
            <a:r>
              <a:rPr lang="zh-TW" altLang="en-US" sz="2200" b="1" dirty="0" smtClean="0">
                <a:solidFill>
                  <a:srgbClr val="00B050"/>
                </a:solidFill>
                <a:latin typeface="Microsoft JhengHei" charset="-120"/>
                <a:ea typeface="Microsoft JhengHei" charset="-120"/>
                <a:cs typeface="Microsoft JhengHei" charset="-120"/>
              </a:rPr>
              <a:t>萬慶良</a:t>
            </a:r>
            <a:r>
              <a:rPr lang="zh-TW" altLang="en-US" sz="2200" dirty="0" smtClean="0">
                <a:solidFill>
                  <a:srgbClr val="222222"/>
                </a:solidFill>
                <a:latin typeface="Microsoft JhengHei" charset="-120"/>
                <a:ea typeface="Microsoft JhengHei" charset="-120"/>
                <a:cs typeface="Microsoft JhengHei" charset="-120"/>
              </a:rPr>
              <a:t>，中共原廣東省委常委、廣州市委書記</a:t>
            </a:r>
            <a:endParaRPr lang="en-US" altLang="zh-TW" sz="2200" dirty="0" smtClean="0">
              <a:solidFill>
                <a:srgbClr val="222222"/>
              </a:solidFill>
              <a:latin typeface="Microsoft JhengHei" charset="-120"/>
              <a:ea typeface="Microsoft JhengHei" charset="-120"/>
              <a:cs typeface="Microsoft JhengHei" charset="-120"/>
            </a:endParaRPr>
          </a:p>
          <a:p>
            <a:endParaRPr lang="en-US" altLang="zh-TW" sz="2200" dirty="0" smtClean="0">
              <a:solidFill>
                <a:srgbClr val="222222"/>
              </a:solidFill>
              <a:latin typeface="Microsoft JhengHei" charset="-120"/>
              <a:ea typeface="Microsoft JhengHei" charset="-120"/>
              <a:cs typeface="Microsoft JhengHei" charset="-120"/>
            </a:endParaRPr>
          </a:p>
          <a:p>
            <a:r>
              <a:rPr lang="en-US" altLang="zh-TW" sz="2200" dirty="0" smtClean="0">
                <a:solidFill>
                  <a:srgbClr val="222222"/>
                </a:solidFill>
                <a:latin typeface="Microsoft JhengHei" charset="-120"/>
                <a:ea typeface="Microsoft JhengHei" charset="-120"/>
                <a:cs typeface="Microsoft JhengHei" charset="-120"/>
              </a:rPr>
              <a:t>2014</a:t>
            </a:r>
            <a:r>
              <a:rPr lang="zh-TW" altLang="en-US" sz="2200" dirty="0" smtClean="0">
                <a:solidFill>
                  <a:srgbClr val="222222"/>
                </a:solidFill>
                <a:latin typeface="Microsoft JhengHei" charset="-120"/>
                <a:ea typeface="Microsoft JhengHei" charset="-120"/>
                <a:cs typeface="Microsoft JhengHei" charset="-120"/>
              </a:rPr>
              <a:t>年</a:t>
            </a:r>
            <a:r>
              <a:rPr lang="en-US" altLang="zh-TW" sz="2200" dirty="0" smtClean="0">
                <a:solidFill>
                  <a:srgbClr val="222222"/>
                </a:solidFill>
                <a:latin typeface="Microsoft JhengHei" charset="-120"/>
                <a:ea typeface="Microsoft JhengHei" charset="-120"/>
                <a:cs typeface="Microsoft JhengHei" charset="-120"/>
              </a:rPr>
              <a:t>6</a:t>
            </a:r>
            <a:r>
              <a:rPr lang="zh-TW" altLang="en-US" sz="2200" dirty="0" smtClean="0">
                <a:solidFill>
                  <a:srgbClr val="222222"/>
                </a:solidFill>
                <a:latin typeface="Microsoft JhengHei" charset="-120"/>
                <a:ea typeface="Microsoft JhengHei" charset="-120"/>
                <a:cs typeface="Microsoft JhengHei" charset="-120"/>
              </a:rPr>
              <a:t>月</a:t>
            </a:r>
            <a:r>
              <a:rPr lang="en-US" altLang="zh-TW" sz="2200" dirty="0" smtClean="0">
                <a:solidFill>
                  <a:srgbClr val="222222"/>
                </a:solidFill>
                <a:latin typeface="Microsoft JhengHei" charset="-120"/>
                <a:ea typeface="Microsoft JhengHei" charset="-120"/>
                <a:cs typeface="Microsoft JhengHei" charset="-120"/>
              </a:rPr>
              <a:t>27</a:t>
            </a:r>
            <a:r>
              <a:rPr lang="zh-TW" altLang="en-US" sz="2200" dirty="0" smtClean="0">
                <a:solidFill>
                  <a:srgbClr val="222222"/>
                </a:solidFill>
                <a:latin typeface="Microsoft JhengHei" charset="-120"/>
                <a:ea typeface="Microsoft JhengHei" charset="-120"/>
                <a:cs typeface="Microsoft JhengHei" charset="-120"/>
              </a:rPr>
              <a:t>日落馬被調查</a:t>
            </a:r>
            <a:endParaRPr lang="en-US" altLang="zh-TW" sz="2200" dirty="0" smtClean="0">
              <a:solidFill>
                <a:srgbClr val="222222"/>
              </a:solidFill>
              <a:latin typeface="Microsoft JhengHei" charset="-120"/>
              <a:ea typeface="Microsoft JhengHei" charset="-120"/>
              <a:cs typeface="Microsoft JhengHei" charset="-120"/>
            </a:endParaRPr>
          </a:p>
          <a:p>
            <a:r>
              <a:rPr lang="en-US" altLang="zh-TW" sz="2200" dirty="0" smtClean="0">
                <a:solidFill>
                  <a:srgbClr val="222222"/>
                </a:solidFill>
                <a:latin typeface="Microsoft JhengHei" charset="-120"/>
                <a:ea typeface="Microsoft JhengHei" charset="-120"/>
                <a:cs typeface="Microsoft JhengHei" charset="-120"/>
              </a:rPr>
              <a:t>2014</a:t>
            </a:r>
            <a:r>
              <a:rPr lang="zh-TW" altLang="en-US" sz="2200" dirty="0" smtClean="0">
                <a:solidFill>
                  <a:srgbClr val="222222"/>
                </a:solidFill>
                <a:latin typeface="Microsoft JhengHei" charset="-120"/>
                <a:ea typeface="Microsoft JhengHei" charset="-120"/>
                <a:cs typeface="Microsoft JhengHei" charset="-120"/>
              </a:rPr>
              <a:t>年</a:t>
            </a:r>
            <a:r>
              <a:rPr lang="en-US" altLang="zh-TW" sz="2200" dirty="0" smtClean="0">
                <a:solidFill>
                  <a:srgbClr val="222222"/>
                </a:solidFill>
                <a:latin typeface="Microsoft JhengHei" charset="-120"/>
                <a:ea typeface="Microsoft JhengHei" charset="-120"/>
                <a:cs typeface="Microsoft JhengHei" charset="-120"/>
              </a:rPr>
              <a:t>10</a:t>
            </a:r>
            <a:r>
              <a:rPr lang="zh-TW" altLang="en-US" sz="2200" dirty="0" smtClean="0">
                <a:solidFill>
                  <a:srgbClr val="222222"/>
                </a:solidFill>
                <a:latin typeface="Microsoft JhengHei" charset="-120"/>
                <a:ea typeface="Microsoft JhengHei" charset="-120"/>
                <a:cs typeface="Microsoft JhengHei" charset="-120"/>
              </a:rPr>
              <a:t>月</a:t>
            </a:r>
            <a:r>
              <a:rPr lang="en-US" altLang="zh-TW" sz="2200" dirty="0" smtClean="0">
                <a:solidFill>
                  <a:srgbClr val="222222"/>
                </a:solidFill>
                <a:latin typeface="Microsoft JhengHei" charset="-120"/>
                <a:ea typeface="Microsoft JhengHei" charset="-120"/>
                <a:cs typeface="Microsoft JhengHei" charset="-120"/>
              </a:rPr>
              <a:t>9</a:t>
            </a:r>
            <a:r>
              <a:rPr lang="zh-TW" altLang="en-US" sz="2200" dirty="0" smtClean="0">
                <a:solidFill>
                  <a:srgbClr val="222222"/>
                </a:solidFill>
                <a:latin typeface="Microsoft JhengHei" charset="-120"/>
                <a:ea typeface="Microsoft JhengHei" charset="-120"/>
                <a:cs typeface="Microsoft JhengHei" charset="-120"/>
              </a:rPr>
              <a:t>日被移送司法處理</a:t>
            </a:r>
            <a:endParaRPr lang="en-US" altLang="zh-TW" sz="2200" dirty="0" smtClean="0">
              <a:solidFill>
                <a:srgbClr val="222222"/>
              </a:solidFill>
              <a:latin typeface="Microsoft JhengHei" charset="-120"/>
              <a:ea typeface="Microsoft JhengHei" charset="-120"/>
              <a:cs typeface="Microsoft JhengHei" charset="-120"/>
            </a:endParaRPr>
          </a:p>
          <a:p>
            <a:r>
              <a:rPr lang="en-US" altLang="zh-TW" sz="2200" dirty="0" smtClean="0">
                <a:solidFill>
                  <a:srgbClr val="222222"/>
                </a:solidFill>
                <a:latin typeface="Microsoft JhengHei" charset="-120"/>
                <a:ea typeface="Microsoft JhengHei" charset="-120"/>
                <a:cs typeface="Microsoft JhengHei" charset="-120"/>
              </a:rPr>
              <a:t>2015</a:t>
            </a:r>
            <a:r>
              <a:rPr lang="zh-TW" altLang="en-US" sz="2200" dirty="0" smtClean="0">
                <a:solidFill>
                  <a:srgbClr val="222222"/>
                </a:solidFill>
                <a:latin typeface="Microsoft JhengHei" charset="-120"/>
                <a:ea typeface="Microsoft JhengHei" charset="-120"/>
                <a:cs typeface="Microsoft JhengHei" charset="-120"/>
              </a:rPr>
              <a:t>年</a:t>
            </a:r>
            <a:r>
              <a:rPr lang="en-US" altLang="zh-TW" sz="2200" dirty="0" smtClean="0">
                <a:solidFill>
                  <a:srgbClr val="222222"/>
                </a:solidFill>
                <a:latin typeface="Microsoft JhengHei" charset="-120"/>
                <a:ea typeface="Microsoft JhengHei" charset="-120"/>
                <a:cs typeface="Microsoft JhengHei" charset="-120"/>
              </a:rPr>
              <a:t>12</a:t>
            </a:r>
            <a:r>
              <a:rPr lang="zh-TW" altLang="en-US" sz="2200" dirty="0" smtClean="0">
                <a:solidFill>
                  <a:srgbClr val="222222"/>
                </a:solidFill>
                <a:latin typeface="Microsoft JhengHei" charset="-120"/>
                <a:ea typeface="Microsoft JhengHei" charset="-120"/>
                <a:cs typeface="Microsoft JhengHei" charset="-120"/>
              </a:rPr>
              <a:t>月</a:t>
            </a:r>
            <a:r>
              <a:rPr lang="en-US" altLang="zh-TW" sz="2200" dirty="0" smtClean="0">
                <a:solidFill>
                  <a:srgbClr val="222222"/>
                </a:solidFill>
                <a:latin typeface="Microsoft JhengHei" charset="-120"/>
                <a:ea typeface="Microsoft JhengHei" charset="-120"/>
                <a:cs typeface="Microsoft JhengHei" charset="-120"/>
              </a:rPr>
              <a:t>25</a:t>
            </a:r>
            <a:r>
              <a:rPr lang="zh-TW" altLang="en-US" sz="2200" dirty="0" smtClean="0">
                <a:solidFill>
                  <a:srgbClr val="222222"/>
                </a:solidFill>
                <a:latin typeface="Microsoft JhengHei" charset="-120"/>
                <a:ea typeface="Microsoft JhengHei" charset="-120"/>
                <a:cs typeface="Microsoft JhengHei" charset="-120"/>
              </a:rPr>
              <a:t>日開庭，被控受賄</a:t>
            </a:r>
            <a:r>
              <a:rPr lang="en-US" altLang="zh-TW" sz="2200" dirty="0" smtClean="0">
                <a:solidFill>
                  <a:srgbClr val="222222"/>
                </a:solidFill>
                <a:latin typeface="Microsoft JhengHei" charset="-120"/>
                <a:ea typeface="Microsoft JhengHei" charset="-120"/>
                <a:cs typeface="Microsoft JhengHei" charset="-120"/>
              </a:rPr>
              <a:t>1</a:t>
            </a:r>
            <a:r>
              <a:rPr lang="zh-TW" altLang="en-US" sz="2200" dirty="0" smtClean="0">
                <a:solidFill>
                  <a:srgbClr val="222222"/>
                </a:solidFill>
                <a:latin typeface="Microsoft JhengHei" charset="-120"/>
                <a:ea typeface="Microsoft JhengHei" charset="-120"/>
                <a:cs typeface="Microsoft JhengHei" charset="-120"/>
              </a:rPr>
              <a:t>億</a:t>
            </a:r>
            <a:r>
              <a:rPr lang="en-US" altLang="zh-TW" sz="2200" dirty="0" smtClean="0">
                <a:solidFill>
                  <a:srgbClr val="222222"/>
                </a:solidFill>
                <a:latin typeface="Microsoft JhengHei" charset="-120"/>
                <a:ea typeface="Microsoft JhengHei" charset="-120"/>
                <a:cs typeface="Microsoft JhengHei" charset="-120"/>
              </a:rPr>
              <a:t>1125</a:t>
            </a:r>
            <a:r>
              <a:rPr lang="zh-TW" altLang="en-US" sz="2200" dirty="0" smtClean="0">
                <a:solidFill>
                  <a:srgbClr val="222222"/>
                </a:solidFill>
                <a:latin typeface="Microsoft JhengHei" charset="-120"/>
                <a:ea typeface="Microsoft JhengHei" charset="-120"/>
                <a:cs typeface="Microsoft JhengHei" charset="-120"/>
              </a:rPr>
              <a:t>萬餘元。</a:t>
            </a:r>
            <a:endParaRPr lang="en-US" altLang="zh-TW" sz="2200" dirty="0" smtClean="0">
              <a:solidFill>
                <a:srgbClr val="222222"/>
              </a:solidFill>
              <a:latin typeface="Microsoft JhengHei" charset="-120"/>
              <a:ea typeface="Microsoft JhengHei" charset="-120"/>
              <a:cs typeface="Microsoft JhengHei" charset="-120"/>
            </a:endParaRPr>
          </a:p>
          <a:p>
            <a:pPr fontAlgn="base"/>
            <a:r>
              <a:rPr lang="en-US" altLang="zh-TW" sz="2200" dirty="0" smtClean="0">
                <a:latin typeface="Microsoft JhengHei" charset="-120"/>
                <a:ea typeface="Microsoft JhengHei" charset="-120"/>
                <a:cs typeface="Microsoft JhengHei" charset="-120"/>
              </a:rPr>
              <a:t>2016</a:t>
            </a:r>
            <a:r>
              <a:rPr lang="zh-TW" altLang="en-US" sz="2200" dirty="0" smtClean="0">
                <a:latin typeface="Microsoft JhengHei" charset="-120"/>
                <a:ea typeface="Microsoft JhengHei" charset="-120"/>
                <a:cs typeface="Microsoft JhengHei" charset="-120"/>
              </a:rPr>
              <a:t>年</a:t>
            </a:r>
            <a:r>
              <a:rPr lang="en-US" altLang="zh-TW" sz="2200" dirty="0" smtClean="0">
                <a:latin typeface="Microsoft JhengHei" charset="-120"/>
                <a:ea typeface="Microsoft JhengHei" charset="-120"/>
                <a:cs typeface="Microsoft JhengHei" charset="-120"/>
              </a:rPr>
              <a:t>9</a:t>
            </a:r>
            <a:r>
              <a:rPr lang="zh-TW" altLang="en-US" sz="2200" dirty="0" smtClean="0">
                <a:latin typeface="Microsoft JhengHei" charset="-120"/>
                <a:ea typeface="Microsoft JhengHei" charset="-120"/>
                <a:cs typeface="Microsoft JhengHei" charset="-120"/>
              </a:rPr>
              <a:t>月</a:t>
            </a:r>
            <a:r>
              <a:rPr lang="en-US" altLang="zh-TW" sz="2200" dirty="0" smtClean="0">
                <a:latin typeface="Microsoft JhengHei" charset="-120"/>
                <a:ea typeface="Microsoft JhengHei" charset="-120"/>
                <a:cs typeface="Microsoft JhengHei" charset="-120"/>
              </a:rPr>
              <a:t>30</a:t>
            </a:r>
            <a:r>
              <a:rPr lang="zh-TW" altLang="en-US" sz="2200" dirty="0" smtClean="0">
                <a:latin typeface="Microsoft JhengHei" charset="-120"/>
                <a:ea typeface="Microsoft JhengHei" charset="-120"/>
                <a:cs typeface="Microsoft JhengHei" charset="-120"/>
              </a:rPr>
              <a:t> 萬</a:t>
            </a:r>
            <a:r>
              <a:rPr lang="zh-TW" altLang="en-US" sz="2200" dirty="0">
                <a:latin typeface="Microsoft JhengHei" charset="-120"/>
                <a:ea typeface="Microsoft JhengHei" charset="-120"/>
                <a:cs typeface="Microsoft JhengHei" charset="-120"/>
              </a:rPr>
              <a:t>慶良以受賄罪</a:t>
            </a:r>
            <a:r>
              <a:rPr lang="zh-TW" altLang="en-US" sz="2200" b="1" dirty="0">
                <a:solidFill>
                  <a:srgbClr val="FF0000"/>
                </a:solidFill>
                <a:latin typeface="Microsoft JhengHei" charset="-120"/>
                <a:ea typeface="Microsoft JhengHei" charset="-120"/>
                <a:cs typeface="Microsoft JhengHei" charset="-120"/>
              </a:rPr>
              <a:t>判處無期徒刑</a:t>
            </a:r>
            <a:r>
              <a:rPr lang="zh-TW" altLang="en-US" sz="2200" dirty="0" smtClean="0">
                <a:latin typeface="Microsoft JhengHei" charset="-120"/>
                <a:ea typeface="Microsoft JhengHei" charset="-120"/>
                <a:cs typeface="Microsoft JhengHei" charset="-120"/>
              </a:rPr>
              <a:t>。</a:t>
            </a:r>
            <a:endParaRPr lang="zh-TW" altLang="en-US" sz="2200" dirty="0">
              <a:latin typeface="Microsoft JhengHei" charset="-120"/>
              <a:ea typeface="Microsoft JhengHei" charset="-120"/>
              <a:cs typeface="Microsoft JhengHei" charset="-120"/>
            </a:endParaRPr>
          </a:p>
        </p:txBody>
      </p:sp>
      <p:sp>
        <p:nvSpPr>
          <p:cNvPr id="3" name="矩形 2"/>
          <p:cNvSpPr/>
          <p:nvPr/>
        </p:nvSpPr>
        <p:spPr>
          <a:xfrm>
            <a:off x="166278" y="4077072"/>
            <a:ext cx="8798042" cy="1477328"/>
          </a:xfrm>
          <a:prstGeom prst="rect">
            <a:avLst/>
          </a:prstGeom>
        </p:spPr>
        <p:txBody>
          <a:bodyPr wrap="square">
            <a:spAutoFit/>
          </a:bodyPr>
          <a:lstStyle/>
          <a:p>
            <a:r>
              <a:rPr lang="zh-TW" altLang="en-US" sz="2400" b="1" dirty="0">
                <a:solidFill>
                  <a:srgbClr val="222222"/>
                </a:solidFill>
                <a:latin typeface="Microsoft JhengHei" charset="-120"/>
                <a:ea typeface="Microsoft JhengHei" charset="-120"/>
                <a:cs typeface="Microsoft JhengHei" charset="-120"/>
              </a:rPr>
              <a:t>迫害法輪功學員的情況：</a:t>
            </a:r>
            <a:endParaRPr lang="en-US" altLang="zh-TW" sz="2400" b="1" dirty="0">
              <a:solidFill>
                <a:srgbClr val="222222"/>
              </a:solidFill>
              <a:latin typeface="Microsoft JhengHei" charset="-120"/>
              <a:ea typeface="Microsoft JhengHei" charset="-120"/>
              <a:cs typeface="Microsoft JhengHei" charset="-120"/>
            </a:endParaRPr>
          </a:p>
          <a:p>
            <a:r>
              <a:rPr lang="zh-TW" altLang="en-US" sz="2200" b="1" dirty="0" smtClean="0">
                <a:solidFill>
                  <a:srgbClr val="00B050"/>
                </a:solidFill>
                <a:latin typeface="Microsoft JhengHei" charset="-120"/>
                <a:ea typeface="Microsoft JhengHei" charset="-120"/>
                <a:cs typeface="Microsoft JhengHei" charset="-120"/>
              </a:rPr>
              <a:t>萬慶良</a:t>
            </a:r>
            <a:r>
              <a:rPr lang="zh-TW" altLang="en-US" sz="2200" dirty="0" smtClean="0">
                <a:solidFill>
                  <a:srgbClr val="222222"/>
                </a:solidFill>
                <a:latin typeface="Microsoft JhengHei" charset="-120"/>
                <a:ea typeface="Microsoft JhengHei" charset="-120"/>
                <a:cs typeface="Microsoft JhengHei" charset="-120"/>
              </a:rPr>
              <a:t>任</a:t>
            </a:r>
            <a:r>
              <a:rPr lang="zh-TW" altLang="en-US" sz="2200" dirty="0">
                <a:solidFill>
                  <a:srgbClr val="222222"/>
                </a:solidFill>
                <a:latin typeface="Microsoft JhengHei" charset="-120"/>
                <a:ea typeface="Microsoft JhengHei" charset="-120"/>
                <a:cs typeface="Microsoft JhengHei" charset="-120"/>
              </a:rPr>
              <a:t>省團委書記期間（</a:t>
            </a:r>
            <a:r>
              <a:rPr lang="en-US" altLang="zh-TW" sz="2200" dirty="0">
                <a:solidFill>
                  <a:srgbClr val="222222"/>
                </a:solidFill>
                <a:latin typeface="Microsoft JhengHei" charset="-120"/>
                <a:ea typeface="Microsoft JhengHei" charset="-120"/>
                <a:cs typeface="Microsoft JhengHei" charset="-120"/>
              </a:rPr>
              <a:t>2000</a:t>
            </a:r>
            <a:r>
              <a:rPr lang="zh-TW" altLang="en-US" sz="2200" dirty="0">
                <a:solidFill>
                  <a:srgbClr val="222222"/>
                </a:solidFill>
                <a:latin typeface="Microsoft JhengHei" charset="-120"/>
                <a:ea typeface="Microsoft JhengHei" charset="-120"/>
                <a:cs typeface="Microsoft JhengHei" charset="-120"/>
              </a:rPr>
              <a:t>年－</a:t>
            </a:r>
            <a:r>
              <a:rPr lang="en-US" altLang="zh-TW" sz="2200" dirty="0">
                <a:solidFill>
                  <a:srgbClr val="222222"/>
                </a:solidFill>
                <a:latin typeface="Microsoft JhengHei" charset="-120"/>
                <a:ea typeface="Microsoft JhengHei" charset="-120"/>
                <a:cs typeface="Microsoft JhengHei" charset="-120"/>
              </a:rPr>
              <a:t>2003</a:t>
            </a:r>
            <a:r>
              <a:rPr lang="zh-TW" altLang="en-US" sz="2200" dirty="0">
                <a:solidFill>
                  <a:srgbClr val="222222"/>
                </a:solidFill>
                <a:latin typeface="Microsoft JhengHei" charset="-120"/>
                <a:ea typeface="Microsoft JhengHei" charset="-120"/>
                <a:cs typeface="Microsoft JhengHei" charset="-120"/>
              </a:rPr>
              <a:t>年）</a:t>
            </a:r>
            <a:r>
              <a:rPr lang="zh-TW" altLang="en-US" sz="2200" dirty="0" smtClean="0">
                <a:solidFill>
                  <a:srgbClr val="222222"/>
                </a:solidFill>
                <a:latin typeface="Microsoft JhengHei" charset="-120"/>
                <a:ea typeface="Microsoft JhengHei" charset="-120"/>
                <a:cs typeface="Microsoft JhengHei" charset="-120"/>
              </a:rPr>
              <a:t>，</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dirty="0" smtClean="0">
                <a:solidFill>
                  <a:srgbClr val="222222"/>
                </a:solidFill>
                <a:latin typeface="Microsoft JhengHei" charset="-120"/>
                <a:ea typeface="Microsoft JhengHei" charset="-120"/>
                <a:cs typeface="Microsoft JhengHei" charset="-120"/>
              </a:rPr>
              <a:t>在</a:t>
            </a:r>
            <a:r>
              <a:rPr lang="zh-TW" altLang="en-US" sz="2200" dirty="0">
                <a:solidFill>
                  <a:srgbClr val="222222"/>
                </a:solidFill>
                <a:latin typeface="Microsoft JhengHei" charset="-120"/>
                <a:ea typeface="Microsoft JhengHei" charset="-120"/>
                <a:cs typeface="Microsoft JhengHei" charset="-120"/>
              </a:rPr>
              <a:t>廣東青年、學生中大搞各種迫害法輪功的邪惡宣傳和活動等</a:t>
            </a:r>
            <a:r>
              <a:rPr lang="zh-TW" altLang="en-US" sz="2200" dirty="0" smtClean="0">
                <a:solidFill>
                  <a:srgbClr val="222222"/>
                </a:solidFill>
                <a:latin typeface="Microsoft JhengHei" charset="-120"/>
                <a:ea typeface="Microsoft JhengHei" charset="-120"/>
                <a:cs typeface="Microsoft JhengHei" charset="-120"/>
              </a:rPr>
              <a:t>；</a:t>
            </a:r>
            <a:endParaRPr lang="en-US" altLang="zh-TW" sz="2200" dirty="0" smtClean="0">
              <a:solidFill>
                <a:srgbClr val="222222"/>
              </a:solidFill>
              <a:latin typeface="Microsoft JhengHei" charset="-120"/>
              <a:ea typeface="Microsoft JhengHei" charset="-120"/>
              <a:cs typeface="Microsoft JhengHei" charset="-120"/>
            </a:endParaRPr>
          </a:p>
          <a:p>
            <a:r>
              <a:rPr lang="zh-TW" altLang="en-US" sz="2200" dirty="0" smtClean="0">
                <a:solidFill>
                  <a:srgbClr val="222222"/>
                </a:solidFill>
                <a:latin typeface="Microsoft JhengHei" charset="-120"/>
                <a:ea typeface="Microsoft JhengHei" charset="-120"/>
                <a:cs typeface="Microsoft JhengHei" charset="-120"/>
              </a:rPr>
              <a:t>任</a:t>
            </a:r>
            <a:r>
              <a:rPr lang="zh-TW" altLang="en-US" sz="2200" dirty="0">
                <a:solidFill>
                  <a:srgbClr val="222222"/>
                </a:solidFill>
                <a:latin typeface="Microsoft JhengHei" charset="-120"/>
                <a:ea typeface="Microsoft JhengHei" charset="-120"/>
                <a:cs typeface="Microsoft JhengHei" charset="-120"/>
              </a:rPr>
              <a:t>揭陽市市委書記期間，</a:t>
            </a:r>
            <a:r>
              <a:rPr lang="zh-TW" altLang="en-US" sz="2200" b="1" dirty="0">
                <a:solidFill>
                  <a:srgbClr val="FF0000"/>
                </a:solidFill>
                <a:latin typeface="Microsoft JhengHei" charset="-120"/>
                <a:ea typeface="Microsoft JhengHei" charset="-120"/>
                <a:cs typeface="Microsoft JhengHei" charset="-120"/>
              </a:rPr>
              <a:t>大肆迫害法輪功，殺害法輪功學員</a:t>
            </a:r>
            <a:r>
              <a:rPr lang="zh-TW" altLang="en-US" sz="2200" dirty="0" smtClean="0">
                <a:solidFill>
                  <a:srgbClr val="222222"/>
                </a:solidFill>
                <a:latin typeface="Microsoft JhengHei" charset="-120"/>
                <a:ea typeface="Microsoft JhengHei" charset="-120"/>
                <a:cs typeface="Microsoft JhengHei" charset="-120"/>
              </a:rPr>
              <a:t>。</a:t>
            </a:r>
            <a:endParaRPr lang="en-US" altLang="zh-TW" sz="2200" dirty="0" smtClean="0">
              <a:solidFill>
                <a:srgbClr val="222222"/>
              </a:solidFill>
              <a:latin typeface="Microsoft JhengHei" charset="-120"/>
              <a:ea typeface="Microsoft JhengHei" charset="-120"/>
              <a:cs typeface="Microsoft JhengHei" charset="-120"/>
            </a:endParaRPr>
          </a:p>
        </p:txBody>
      </p:sp>
      <p:pic>
        <p:nvPicPr>
          <p:cNvPr id="4" name="圖片 3"/>
          <p:cNvPicPr>
            <a:picLocks noChangeAspect="1"/>
          </p:cNvPicPr>
          <p:nvPr/>
        </p:nvPicPr>
        <p:blipFill>
          <a:blip r:embed="rId2"/>
          <a:stretch>
            <a:fillRect/>
          </a:stretch>
        </p:blipFill>
        <p:spPr>
          <a:xfrm>
            <a:off x="161074" y="1268761"/>
            <a:ext cx="2394702" cy="2297658"/>
          </a:xfrm>
          <a:prstGeom prst="rect">
            <a:avLst/>
          </a:prstGeom>
        </p:spPr>
      </p:pic>
    </p:spTree>
    <p:extLst>
      <p:ext uri="{BB962C8B-B14F-4D97-AF65-F5344CB8AC3E}">
        <p14:creationId xmlns:p14="http://schemas.microsoft.com/office/powerpoint/2010/main" val="29292739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9130598" cy="7647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2800" b="1" dirty="0" smtClean="0">
                <a:solidFill>
                  <a:schemeClr val="bg1"/>
                </a:solidFill>
                <a:latin typeface="微軟正黑體" panose="020B0604030504040204" pitchFamily="34" charset="-120"/>
                <a:ea typeface="微軟正黑體" panose="020B0604030504040204" pitchFamily="34" charset="-120"/>
              </a:rPr>
              <a:t>6-3.  </a:t>
            </a:r>
            <a:r>
              <a:rPr lang="zh-TW" altLang="en-US" sz="2800" dirty="0" smtClean="0">
                <a:latin typeface="微軟正黑體" panose="020B0604030504040204" pitchFamily="34" charset="-120"/>
                <a:ea typeface="微軟正黑體" panose="020B0604030504040204" pitchFamily="34" charset="-120"/>
              </a:rPr>
              <a:t>廣東省</a:t>
            </a:r>
            <a:r>
              <a:rPr lang="zh-TW" altLang="en-US" sz="2800" dirty="0">
                <a:latin typeface="微軟正黑體" panose="020B0604030504040204" pitchFamily="34" charset="-120"/>
                <a:ea typeface="微軟正黑體" panose="020B0604030504040204" pitchFamily="34" charset="-120"/>
              </a:rPr>
              <a:t>潮州市三任市長遭惡報</a:t>
            </a:r>
          </a:p>
        </p:txBody>
      </p:sp>
      <p:sp>
        <p:nvSpPr>
          <p:cNvPr id="4" name="矩形 3"/>
          <p:cNvSpPr/>
          <p:nvPr/>
        </p:nvSpPr>
        <p:spPr>
          <a:xfrm>
            <a:off x="61388" y="3429000"/>
            <a:ext cx="9007821" cy="3139321"/>
          </a:xfrm>
          <a:prstGeom prst="rect">
            <a:avLst/>
          </a:prstGeom>
        </p:spPr>
        <p:txBody>
          <a:bodyPr wrap="square">
            <a:spAutoFit/>
          </a:bodyPr>
          <a:lstStyle/>
          <a:p>
            <a:r>
              <a:rPr lang="zh-TW" altLang="en-US" b="1" dirty="0">
                <a:solidFill>
                  <a:srgbClr val="00B050"/>
                </a:solidFill>
                <a:latin typeface="微軟正黑體" panose="020B0604030504040204" pitchFamily="34" charset="-120"/>
                <a:ea typeface="微軟正黑體" panose="020B0604030504040204" pitchFamily="34" charset="-120"/>
              </a:rPr>
              <a:t>盧淳傑、湯錫坤、李清</a:t>
            </a:r>
            <a:r>
              <a:rPr lang="zh-TW" altLang="en-US" b="1" dirty="0">
                <a:solidFill>
                  <a:srgbClr val="FF0000"/>
                </a:solidFill>
                <a:latin typeface="微軟正黑體" panose="020B0604030504040204" pitchFamily="34" charset="-120"/>
                <a:ea typeface="微軟正黑體" panose="020B0604030504040204" pitchFamily="34" charset="-120"/>
              </a:rPr>
              <a:t>三任潮州市長落馬，是手上沾有迫害法輪功的血債而遭的惡報。</a:t>
            </a:r>
          </a:p>
          <a:p>
            <a:endParaRPr lang="en-US" altLang="zh-TW" b="1" dirty="0" smtClean="0">
              <a:solidFill>
                <a:srgbClr val="00B050"/>
              </a:solidFill>
              <a:latin typeface="微軟正黑體" panose="020B0604030504040204" pitchFamily="34" charset="-120"/>
              <a:ea typeface="微軟正黑體" panose="020B0604030504040204" pitchFamily="34" charset="-120"/>
            </a:endParaRPr>
          </a:p>
          <a:p>
            <a:r>
              <a:rPr lang="zh-TW" altLang="en-US" b="1" dirty="0" smtClean="0">
                <a:solidFill>
                  <a:srgbClr val="00B050"/>
                </a:solidFill>
                <a:latin typeface="微軟正黑體" panose="020B0604030504040204" pitchFamily="34" charset="-120"/>
                <a:ea typeface="微軟正黑體" panose="020B0604030504040204" pitchFamily="34" charset="-120"/>
              </a:rPr>
              <a:t>盧淳傑  </a:t>
            </a:r>
            <a:r>
              <a:rPr lang="en-US" altLang="zh-TW" dirty="0">
                <a:latin typeface="微軟正黑體" panose="020B0604030504040204" pitchFamily="34" charset="-120"/>
                <a:ea typeface="微軟正黑體" panose="020B0604030504040204" pitchFamily="34" charset="-120"/>
              </a:rPr>
              <a:t>2017</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1</a:t>
            </a:r>
            <a:r>
              <a:rPr lang="zh-TW" altLang="en-US" dirty="0" smtClean="0">
                <a:latin typeface="微軟正黑體" panose="020B0604030504040204" pitchFamily="34" charset="-120"/>
                <a:ea typeface="微軟正黑體" panose="020B0604030504040204" pitchFamily="34" charset="-120"/>
              </a:rPr>
              <a:t>月被</a:t>
            </a:r>
            <a:r>
              <a:rPr lang="zh-TW" altLang="en-US" dirty="0">
                <a:latin typeface="微軟正黑體" panose="020B0604030504040204" pitchFamily="34" charset="-120"/>
                <a:ea typeface="微軟正黑體" panose="020B0604030504040204" pitchFamily="34" charset="-120"/>
              </a:rPr>
              <a:t>「雙開」</a:t>
            </a:r>
            <a:r>
              <a:rPr lang="zh-TW" altLang="en-US" dirty="0" smtClean="0">
                <a:latin typeface="微軟正黑體" panose="020B0604030504040204" pitchFamily="34" charset="-120"/>
                <a:ea typeface="微軟正黑體" panose="020B0604030504040204" pitchFamily="34" charset="-120"/>
              </a:rPr>
              <a:t>，</a:t>
            </a:r>
            <a:r>
              <a:rPr lang="en-US" altLang="zh-TW" dirty="0" smtClean="0">
                <a:latin typeface="微軟正黑體" panose="020B0604030504040204" pitchFamily="34" charset="-120"/>
                <a:ea typeface="微軟正黑體" panose="020B0604030504040204" pitchFamily="34" charset="-120"/>
              </a:rPr>
              <a:t>2017</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8</a:t>
            </a:r>
            <a:r>
              <a:rPr lang="zh-TW" altLang="en-US"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10</a:t>
            </a:r>
            <a:r>
              <a:rPr lang="zh-TW" altLang="en-US" dirty="0">
                <a:latin typeface="微軟正黑體" panose="020B0604030504040204" pitchFamily="34" charset="-120"/>
                <a:ea typeface="微軟正黑體" panose="020B0604030504040204" pitchFamily="34" charset="-120"/>
              </a:rPr>
              <a:t>日，涉嫌「受賄罪」</a:t>
            </a:r>
            <a:r>
              <a:rPr lang="zh-TW" altLang="en-US" dirty="0">
                <a:solidFill>
                  <a:srgbClr val="C00000"/>
                </a:solidFill>
                <a:latin typeface="微軟正黑體" panose="020B0604030504040204" pitchFamily="34" charset="-120"/>
                <a:ea typeface="微軟正黑體" panose="020B0604030504040204" pitchFamily="34" charset="-120"/>
              </a:rPr>
              <a:t>被提起公訴</a:t>
            </a:r>
            <a:r>
              <a:rPr lang="zh-TW" altLang="en-US" dirty="0" smtClean="0">
                <a:solidFill>
                  <a:srgbClr val="C00000"/>
                </a:solidFill>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r>
              <a:rPr lang="zh-TW" altLang="en-US" b="1" dirty="0">
                <a:solidFill>
                  <a:srgbClr val="00B050"/>
                </a:solidFill>
                <a:latin typeface="微軟正黑體" panose="020B0604030504040204" pitchFamily="34" charset="-120"/>
                <a:ea typeface="微軟正黑體" panose="020B0604030504040204" pitchFamily="34" charset="-120"/>
              </a:rPr>
              <a:t>湯錫坤</a:t>
            </a:r>
            <a:r>
              <a:rPr lang="en-US" altLang="zh-TW" b="1" dirty="0">
                <a:latin typeface="微軟正黑體" panose="020B0604030504040204" pitchFamily="34" charset="-120"/>
                <a:ea typeface="微軟正黑體" panose="020B0604030504040204" pitchFamily="34" charset="-120"/>
              </a:rPr>
              <a:t> </a:t>
            </a:r>
            <a:r>
              <a:rPr lang="en-US" altLang="zh-TW" dirty="0">
                <a:latin typeface="微軟正黑體" panose="020B0604030504040204" pitchFamily="34" charset="-120"/>
                <a:ea typeface="微軟正黑體" panose="020B0604030504040204" pitchFamily="34" charset="-120"/>
              </a:rPr>
              <a:t> </a:t>
            </a:r>
            <a:r>
              <a:rPr lang="en-US" altLang="zh-TW" dirty="0" smtClean="0">
                <a:latin typeface="微軟正黑體" panose="020B0604030504040204" pitchFamily="34" charset="-120"/>
                <a:ea typeface="微軟正黑體" panose="020B0604030504040204" pitchFamily="34" charset="-120"/>
              </a:rPr>
              <a:t>2016</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3</a:t>
            </a:r>
            <a:r>
              <a:rPr lang="zh-TW" altLang="en-US" dirty="0">
                <a:latin typeface="微軟正黑體" panose="020B0604030504040204" pitchFamily="34" charset="-120"/>
                <a:ea typeface="微軟正黑體" panose="020B0604030504040204" pitchFamily="34" charset="-120"/>
              </a:rPr>
              <a:t>月，湯錫坤因涉嫌嚴重違紀</a:t>
            </a:r>
            <a:r>
              <a:rPr lang="zh-TW" altLang="en-US" dirty="0">
                <a:solidFill>
                  <a:srgbClr val="C00000"/>
                </a:solidFill>
                <a:latin typeface="微軟正黑體" panose="020B0604030504040204" pitchFamily="34" charset="-120"/>
                <a:ea typeface="微軟正黑體" panose="020B0604030504040204" pitchFamily="34" charset="-120"/>
              </a:rPr>
              <a:t>被開除黨籍和</a:t>
            </a:r>
            <a:r>
              <a:rPr lang="zh-TW" altLang="en-US" dirty="0" smtClean="0">
                <a:solidFill>
                  <a:srgbClr val="C00000"/>
                </a:solidFill>
                <a:latin typeface="微軟正黑體" panose="020B0604030504040204" pitchFamily="34" charset="-120"/>
                <a:ea typeface="微軟正黑體" panose="020B0604030504040204" pitchFamily="34" charset="-120"/>
              </a:rPr>
              <a:t>公職。</a:t>
            </a:r>
            <a:endParaRPr lang="en-US" altLang="zh-TW" dirty="0">
              <a:latin typeface="微軟正黑體" panose="020B0604030504040204" pitchFamily="34" charset="-120"/>
              <a:ea typeface="微軟正黑體" panose="020B0604030504040204" pitchFamily="34" charset="-120"/>
            </a:endParaRPr>
          </a:p>
          <a:p>
            <a:r>
              <a:rPr lang="zh-TW" altLang="en-US" b="1" dirty="0" smtClean="0">
                <a:solidFill>
                  <a:srgbClr val="00B050"/>
                </a:solidFill>
                <a:latin typeface="微軟正黑體" panose="020B0604030504040204" pitchFamily="34" charset="-120"/>
                <a:ea typeface="微軟正黑體" panose="020B0604030504040204" pitchFamily="34" charset="-120"/>
              </a:rPr>
              <a:t>李清      </a:t>
            </a:r>
            <a:r>
              <a:rPr lang="en-US" altLang="zh-TW" dirty="0" smtClean="0">
                <a:latin typeface="微軟正黑體" panose="020B0604030504040204" pitchFamily="34" charset="-120"/>
                <a:ea typeface="微軟正黑體" panose="020B0604030504040204" pitchFamily="34" charset="-120"/>
              </a:rPr>
              <a:t>2017</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12</a:t>
            </a:r>
            <a:r>
              <a:rPr lang="zh-TW" altLang="en-US" dirty="0">
                <a:latin typeface="微軟正黑體" panose="020B0604030504040204" pitchFamily="34" charset="-120"/>
                <a:ea typeface="微軟正黑體" panose="020B0604030504040204" pitchFamily="34" charset="-120"/>
              </a:rPr>
              <a:t>月</a:t>
            </a:r>
            <a:r>
              <a:rPr lang="en-US" altLang="zh-TW" dirty="0" smtClean="0">
                <a:latin typeface="微軟正黑體" panose="020B0604030504040204" pitchFamily="34" charset="-120"/>
                <a:ea typeface="微軟正黑體" panose="020B0604030504040204" pitchFamily="34" charset="-120"/>
              </a:rPr>
              <a:t>26</a:t>
            </a:r>
            <a:r>
              <a:rPr lang="zh-TW" altLang="en-US" dirty="0" smtClean="0">
                <a:latin typeface="微軟正黑體" panose="020B0604030504040204" pitchFamily="34" charset="-120"/>
                <a:ea typeface="微軟正黑體" panose="020B0604030504040204" pitchFamily="34" charset="-120"/>
              </a:rPr>
              <a:t>日</a:t>
            </a:r>
            <a:r>
              <a:rPr lang="zh-TW" altLang="en-US" dirty="0">
                <a:latin typeface="微軟正黑體" panose="020B0604030504040204" pitchFamily="34" charset="-120"/>
                <a:ea typeface="微軟正黑體" panose="020B0604030504040204" pitchFamily="34" charset="-120"/>
              </a:rPr>
              <a:t>因受賄罪，</a:t>
            </a:r>
            <a:r>
              <a:rPr lang="zh-TW" altLang="en-US" dirty="0">
                <a:solidFill>
                  <a:srgbClr val="C00000"/>
                </a:solidFill>
                <a:latin typeface="微軟正黑體" panose="020B0604030504040204" pitchFamily="34" charset="-120"/>
                <a:ea typeface="微軟正黑體" panose="020B0604030504040204" pitchFamily="34" charset="-120"/>
              </a:rPr>
              <a:t>被判處有期徒刑</a:t>
            </a:r>
            <a:r>
              <a:rPr lang="en-US" altLang="zh-TW" dirty="0">
                <a:solidFill>
                  <a:srgbClr val="C00000"/>
                </a:solidFill>
                <a:latin typeface="微軟正黑體" panose="020B0604030504040204" pitchFamily="34" charset="-120"/>
                <a:ea typeface="微軟正黑體" panose="020B0604030504040204" pitchFamily="34" charset="-120"/>
              </a:rPr>
              <a:t>15</a:t>
            </a:r>
            <a:r>
              <a:rPr lang="zh-TW" altLang="en-US" dirty="0" smtClean="0">
                <a:solidFill>
                  <a:srgbClr val="C00000"/>
                </a:solidFill>
                <a:latin typeface="微軟正黑體" panose="020B0604030504040204" pitchFamily="34" charset="-120"/>
                <a:ea typeface="微軟正黑體" panose="020B0604030504040204" pitchFamily="34" charset="-120"/>
              </a:rPr>
              <a:t>年</a:t>
            </a:r>
            <a:r>
              <a:rPr lang="zh-TW" altLang="en-US" dirty="0">
                <a:solidFill>
                  <a:srgbClr val="C00000"/>
                </a:solidFill>
                <a:latin typeface="微軟正黑體" panose="020B0604030504040204" pitchFamily="34" charset="-120"/>
                <a:ea typeface="微軟正黑體" panose="020B0604030504040204" pitchFamily="34" charset="-120"/>
              </a:rPr>
              <a:t>，</a:t>
            </a:r>
            <a:r>
              <a:rPr lang="zh-TW" altLang="en-US" dirty="0" smtClean="0">
                <a:solidFill>
                  <a:srgbClr val="C00000"/>
                </a:solidFill>
                <a:latin typeface="微軟正黑體" panose="020B0604030504040204" pitchFamily="34" charset="-120"/>
                <a:ea typeface="微軟正黑體" panose="020B0604030504040204" pitchFamily="34" charset="-120"/>
              </a:rPr>
              <a:t>處</a:t>
            </a:r>
            <a:r>
              <a:rPr lang="zh-TW" altLang="en-US" dirty="0">
                <a:solidFill>
                  <a:srgbClr val="C00000"/>
                </a:solidFill>
                <a:latin typeface="微軟正黑體" panose="020B0604030504040204" pitchFamily="34" charset="-120"/>
                <a:ea typeface="微軟正黑體" panose="020B0604030504040204" pitchFamily="34" charset="-120"/>
              </a:rPr>
              <a:t>以罰款人民幣</a:t>
            </a:r>
            <a:r>
              <a:rPr lang="en-US" altLang="zh-TW" dirty="0">
                <a:solidFill>
                  <a:srgbClr val="C00000"/>
                </a:solidFill>
                <a:latin typeface="微軟正黑體" panose="020B0604030504040204" pitchFamily="34" charset="-120"/>
                <a:ea typeface="微軟正黑體" panose="020B0604030504040204" pitchFamily="34" charset="-120"/>
              </a:rPr>
              <a:t>200</a:t>
            </a:r>
            <a:r>
              <a:rPr lang="zh-TW" altLang="en-US" dirty="0">
                <a:solidFill>
                  <a:srgbClr val="C00000"/>
                </a:solidFill>
                <a:latin typeface="微軟正黑體" panose="020B0604030504040204" pitchFamily="34" charset="-120"/>
                <a:ea typeface="微軟正黑體" panose="020B0604030504040204" pitchFamily="34" charset="-120"/>
              </a:rPr>
              <a:t>萬元</a:t>
            </a:r>
            <a:r>
              <a:rPr lang="zh-TW" altLang="en-US" dirty="0" smtClean="0">
                <a:solidFill>
                  <a:srgbClr val="C00000"/>
                </a:solidFill>
                <a:latin typeface="微軟正黑體" panose="020B0604030504040204" pitchFamily="34" charset="-120"/>
                <a:ea typeface="微軟正黑體" panose="020B0604030504040204" pitchFamily="34" charset="-120"/>
              </a:rPr>
              <a:t>。</a:t>
            </a:r>
            <a:endParaRPr lang="en-US" altLang="zh-TW" dirty="0" smtClean="0">
              <a:solidFill>
                <a:srgbClr val="C00000"/>
              </a:solidFill>
              <a:latin typeface="微軟正黑體" panose="020B0604030504040204" pitchFamily="34" charset="-120"/>
              <a:ea typeface="微軟正黑體" panose="020B0604030504040204" pitchFamily="34" charset="-120"/>
            </a:endParaRPr>
          </a:p>
          <a:p>
            <a:endParaRPr lang="en-US" altLang="zh-TW" dirty="0"/>
          </a:p>
          <a:p>
            <a:r>
              <a:rPr lang="zh-TW" altLang="en-US" dirty="0" smtClean="0">
                <a:latin typeface="微軟正黑體" panose="020B0604030504040204" pitchFamily="34" charset="-120"/>
                <a:ea typeface="微軟正黑體" panose="020B0604030504040204" pitchFamily="34" charset="-120"/>
              </a:rPr>
              <a:t>據</a:t>
            </a:r>
            <a:r>
              <a:rPr lang="zh-TW" altLang="en-US" dirty="0">
                <a:latin typeface="微軟正黑體" panose="020B0604030504040204" pitchFamily="34" charset="-120"/>
                <a:ea typeface="微軟正黑體" panose="020B0604030504040204" pitchFamily="34" charset="-120"/>
              </a:rPr>
              <a:t>明慧網不完全統計，盧、湯、李三人在任期間，截至</a:t>
            </a:r>
            <a:r>
              <a:rPr lang="en-US" altLang="zh-TW" dirty="0">
                <a:latin typeface="微軟正黑體" panose="020B0604030504040204" pitchFamily="34" charset="-120"/>
                <a:ea typeface="微軟正黑體" panose="020B0604030504040204" pitchFamily="34" charset="-120"/>
              </a:rPr>
              <a:t>2017</a:t>
            </a:r>
            <a:r>
              <a:rPr lang="zh-TW" altLang="en-US" dirty="0">
                <a:latin typeface="微軟正黑體" panose="020B0604030504040204" pitchFamily="34" charset="-120"/>
                <a:ea typeface="微軟正黑體" panose="020B0604030504040204" pitchFamily="34" charset="-120"/>
              </a:rPr>
              <a:t>年</a:t>
            </a:r>
            <a:r>
              <a:rPr lang="en-US" altLang="zh-TW" dirty="0">
                <a:latin typeface="微軟正黑體" panose="020B0604030504040204" pitchFamily="34" charset="-120"/>
                <a:ea typeface="微軟正黑體" panose="020B0604030504040204" pitchFamily="34" charset="-120"/>
              </a:rPr>
              <a:t>6</a:t>
            </a:r>
            <a:r>
              <a:rPr lang="zh-TW" altLang="en-US" dirty="0">
                <a:latin typeface="微軟正黑體" panose="020B0604030504040204" pitchFamily="34" charset="-120"/>
                <a:ea typeface="微軟正黑體" panose="020B0604030504040204" pitchFamily="34" charset="-120"/>
              </a:rPr>
              <a:t>月</a:t>
            </a:r>
            <a:r>
              <a:rPr lang="zh-TW" altLang="en-US"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潮州</a:t>
            </a:r>
            <a:r>
              <a:rPr lang="zh-TW" altLang="en-US" dirty="0">
                <a:latin typeface="微軟正黑體" panose="020B0604030504040204" pitchFamily="34" charset="-120"/>
                <a:ea typeface="微軟正黑體" panose="020B0604030504040204" pitchFamily="34" charset="-120"/>
              </a:rPr>
              <a:t>市法輪功學員被迫害致死的至少有</a:t>
            </a:r>
            <a:r>
              <a:rPr lang="en-US" altLang="zh-TW" dirty="0">
                <a:latin typeface="微軟正黑體" panose="020B0604030504040204" pitchFamily="34" charset="-120"/>
                <a:ea typeface="微軟正黑體" panose="020B0604030504040204" pitchFamily="34" charset="-120"/>
              </a:rPr>
              <a:t>2</a:t>
            </a:r>
            <a:r>
              <a:rPr lang="zh-TW" altLang="en-US" dirty="0">
                <a:latin typeface="微軟正黑體" panose="020B0604030504040204" pitchFamily="34" charset="-120"/>
                <a:ea typeface="微軟正黑體" panose="020B0604030504040204" pitchFamily="34" charset="-120"/>
              </a:rPr>
              <a:t>人；遭非法判刑的至少有</a:t>
            </a:r>
            <a:r>
              <a:rPr lang="en-US" altLang="zh-TW" dirty="0">
                <a:latin typeface="微軟正黑體" panose="020B0604030504040204" pitchFamily="34" charset="-120"/>
                <a:ea typeface="微軟正黑體" panose="020B0604030504040204" pitchFamily="34" charset="-120"/>
              </a:rPr>
              <a:t>20</a:t>
            </a:r>
            <a:r>
              <a:rPr lang="zh-TW" altLang="en-US" dirty="0">
                <a:latin typeface="微軟正黑體" panose="020B0604030504040204" pitchFamily="34" charset="-120"/>
                <a:ea typeface="微軟正黑體" panose="020B0604030504040204" pitchFamily="34" charset="-120"/>
              </a:rPr>
              <a:t>人</a:t>
            </a:r>
            <a:r>
              <a:rPr lang="zh-TW" altLang="en-US"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遭</a:t>
            </a:r>
            <a:r>
              <a:rPr lang="zh-TW" altLang="en-US" dirty="0">
                <a:latin typeface="微軟正黑體" panose="020B0604030504040204" pitchFamily="34" charset="-120"/>
                <a:ea typeface="微軟正黑體" panose="020B0604030504040204" pitchFamily="34" charset="-120"/>
              </a:rPr>
              <a:t>非法勞教的至少有</a:t>
            </a:r>
            <a:r>
              <a:rPr lang="en-US" altLang="zh-TW" dirty="0">
                <a:latin typeface="微軟正黑體" panose="020B0604030504040204" pitchFamily="34" charset="-120"/>
                <a:ea typeface="微軟正黑體" panose="020B0604030504040204" pitchFamily="34" charset="-120"/>
              </a:rPr>
              <a:t>31</a:t>
            </a:r>
            <a:r>
              <a:rPr lang="zh-TW" altLang="en-US" dirty="0">
                <a:latin typeface="微軟正黑體" panose="020B0604030504040204" pitchFamily="34" charset="-120"/>
                <a:ea typeface="微軟正黑體" panose="020B0604030504040204" pitchFamily="34" charset="-120"/>
              </a:rPr>
              <a:t>人；遭收容所非法關押的至少有</a:t>
            </a:r>
            <a:r>
              <a:rPr lang="en-US" altLang="zh-TW" dirty="0">
                <a:latin typeface="微軟正黑體" panose="020B0604030504040204" pitchFamily="34" charset="-120"/>
                <a:ea typeface="微軟正黑體" panose="020B0604030504040204" pitchFamily="34" charset="-120"/>
              </a:rPr>
              <a:t>11</a:t>
            </a:r>
            <a:r>
              <a:rPr lang="zh-TW" altLang="en-US" dirty="0">
                <a:latin typeface="微軟正黑體" panose="020B0604030504040204" pitchFamily="34" charset="-120"/>
                <a:ea typeface="微軟正黑體" panose="020B0604030504040204" pitchFamily="34" charset="-120"/>
              </a:rPr>
              <a:t>人</a:t>
            </a:r>
            <a:r>
              <a:rPr lang="zh-TW" altLang="en-US"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遭</a:t>
            </a:r>
            <a:r>
              <a:rPr lang="zh-TW" altLang="en-US" dirty="0">
                <a:latin typeface="微軟正黑體" panose="020B0604030504040204" pitchFamily="34" charset="-120"/>
                <a:ea typeface="微軟正黑體" panose="020B0604030504040204" pitchFamily="34" charset="-120"/>
              </a:rPr>
              <a:t>非法拘留、送洗腦班迫害的至少有</a:t>
            </a:r>
            <a:r>
              <a:rPr lang="en-US" altLang="zh-TW" dirty="0">
                <a:latin typeface="微軟正黑體" panose="020B0604030504040204" pitchFamily="34" charset="-120"/>
                <a:ea typeface="微軟正黑體" panose="020B0604030504040204" pitchFamily="34" charset="-120"/>
              </a:rPr>
              <a:t>21</a:t>
            </a:r>
            <a:r>
              <a:rPr lang="zh-TW" altLang="en-US" dirty="0">
                <a:latin typeface="微軟正黑體" panose="020B0604030504040204" pitchFamily="34" charset="-120"/>
                <a:ea typeface="微軟正黑體" panose="020B0604030504040204" pitchFamily="34" charset="-120"/>
              </a:rPr>
              <a:t>人</a:t>
            </a:r>
            <a:r>
              <a:rPr lang="zh-TW" altLang="en-US" dirty="0" smtClean="0">
                <a:latin typeface="微軟正黑體" panose="020B0604030504040204" pitchFamily="34" charset="-120"/>
                <a:ea typeface="微軟正黑體" panose="020B0604030504040204" pitchFamily="34" charset="-120"/>
              </a:rPr>
              <a:t>。</a:t>
            </a:r>
            <a:endParaRPr lang="en-US" altLang="zh-TW" dirty="0" smtClean="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其中</a:t>
            </a:r>
            <a:r>
              <a:rPr lang="zh-TW" altLang="en-US" dirty="0">
                <a:latin typeface="微軟正黑體" panose="020B0604030504040204" pitchFamily="34" charset="-120"/>
                <a:ea typeface="微軟正黑體" panose="020B0604030504040204" pitchFamily="34" charset="-120"/>
              </a:rPr>
              <a:t>，湯錫坤在任期間，潮州市法輪功學員遭綁架人次最多</a:t>
            </a:r>
            <a:r>
              <a:rPr lang="zh-TW" altLang="en-US" dirty="0" smtClean="0">
                <a:latin typeface="微軟正黑體" panose="020B0604030504040204" pitchFamily="34" charset="-120"/>
                <a:ea typeface="微軟正黑體" panose="020B0604030504040204" pitchFamily="34" charset="-120"/>
              </a:rPr>
              <a:t>。</a:t>
            </a:r>
            <a:endParaRPr lang="en-US" altLang="zh-TW" dirty="0" smtClean="0"/>
          </a:p>
        </p:txBody>
      </p:sp>
      <p:sp>
        <p:nvSpPr>
          <p:cNvPr id="6" name="矩形 5"/>
          <p:cNvSpPr/>
          <p:nvPr/>
        </p:nvSpPr>
        <p:spPr>
          <a:xfrm>
            <a:off x="7687739" y="83581"/>
            <a:ext cx="1361823" cy="5623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惡報</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grpSp>
        <p:nvGrpSpPr>
          <p:cNvPr id="11" name="群組 10"/>
          <p:cNvGrpSpPr/>
          <p:nvPr/>
        </p:nvGrpSpPr>
        <p:grpSpPr>
          <a:xfrm>
            <a:off x="788290" y="923230"/>
            <a:ext cx="7325832" cy="2249087"/>
            <a:chOff x="869668" y="808673"/>
            <a:chExt cx="7325832" cy="2249087"/>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006" t="40042" r="37907" b="32672"/>
            <a:stretch/>
          </p:blipFill>
          <p:spPr bwMode="auto">
            <a:xfrm>
              <a:off x="869668" y="808673"/>
              <a:ext cx="7325832" cy="1871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矩形 4"/>
            <p:cNvSpPr/>
            <p:nvPr/>
          </p:nvSpPr>
          <p:spPr>
            <a:xfrm>
              <a:off x="3624977" y="2680004"/>
              <a:ext cx="1880643" cy="369332"/>
            </a:xfrm>
            <a:prstGeom prst="rect">
              <a:avLst/>
            </a:prstGeom>
            <a:solidFill>
              <a:schemeClr val="accent2">
                <a:lumMod val="20000"/>
                <a:lumOff val="80000"/>
              </a:schemeClr>
            </a:solidFill>
          </p:spPr>
          <p:txBody>
            <a:bodyPr wrap="none">
              <a:spAutoFit/>
            </a:bodyPr>
            <a:lstStyle/>
            <a:p>
              <a:r>
                <a:rPr lang="en-US" altLang="zh-TW" dirty="0" smtClean="0"/>
                <a:t>2005.06 </a:t>
              </a:r>
              <a:r>
                <a:rPr lang="en-US" altLang="zh-TW" dirty="0"/>
                <a:t>- </a:t>
              </a:r>
              <a:r>
                <a:rPr lang="en-US" altLang="zh-TW" dirty="0" smtClean="0"/>
                <a:t>2011.01</a:t>
              </a:r>
              <a:endParaRPr lang="zh-TW" altLang="en-US" dirty="0"/>
            </a:p>
          </p:txBody>
        </p:sp>
        <p:sp>
          <p:nvSpPr>
            <p:cNvPr id="9" name="矩形 8"/>
            <p:cNvSpPr/>
            <p:nvPr/>
          </p:nvSpPr>
          <p:spPr>
            <a:xfrm>
              <a:off x="5940152" y="2680004"/>
              <a:ext cx="1880643" cy="369332"/>
            </a:xfrm>
            <a:prstGeom prst="rect">
              <a:avLst/>
            </a:prstGeom>
            <a:solidFill>
              <a:schemeClr val="accent2">
                <a:lumMod val="20000"/>
                <a:lumOff val="80000"/>
              </a:schemeClr>
            </a:solidFill>
          </p:spPr>
          <p:txBody>
            <a:bodyPr wrap="none">
              <a:spAutoFit/>
            </a:bodyPr>
            <a:lstStyle/>
            <a:p>
              <a:r>
                <a:rPr lang="en-US" altLang="zh-TW" dirty="0"/>
                <a:t>1998.04 - 2003.04</a:t>
              </a:r>
              <a:endParaRPr lang="zh-TW" altLang="en-US" dirty="0"/>
            </a:p>
          </p:txBody>
        </p:sp>
        <p:sp>
          <p:nvSpPr>
            <p:cNvPr id="10" name="矩形 9"/>
            <p:cNvSpPr/>
            <p:nvPr/>
          </p:nvSpPr>
          <p:spPr>
            <a:xfrm>
              <a:off x="1259632" y="2688428"/>
              <a:ext cx="1880643" cy="369332"/>
            </a:xfrm>
            <a:prstGeom prst="rect">
              <a:avLst/>
            </a:prstGeom>
            <a:solidFill>
              <a:schemeClr val="accent2">
                <a:lumMod val="20000"/>
                <a:lumOff val="80000"/>
              </a:schemeClr>
            </a:solidFill>
          </p:spPr>
          <p:txBody>
            <a:bodyPr wrap="none">
              <a:spAutoFit/>
            </a:bodyPr>
            <a:lstStyle/>
            <a:p>
              <a:r>
                <a:rPr lang="en-US" altLang="zh-TW" dirty="0" smtClean="0"/>
                <a:t>2014.08 </a:t>
              </a:r>
              <a:r>
                <a:rPr lang="en-US" altLang="zh-TW" dirty="0"/>
                <a:t>- </a:t>
              </a:r>
              <a:r>
                <a:rPr lang="en-US" altLang="zh-TW" dirty="0" smtClean="0"/>
                <a:t>2016.06</a:t>
              </a:r>
              <a:endParaRPr lang="zh-TW" altLang="en-US" dirty="0"/>
            </a:p>
          </p:txBody>
        </p:sp>
      </p:grpSp>
    </p:spTree>
    <p:extLst>
      <p:ext uri="{BB962C8B-B14F-4D97-AF65-F5344CB8AC3E}">
        <p14:creationId xmlns:p14="http://schemas.microsoft.com/office/powerpoint/2010/main" val="37702042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402" y="980728"/>
            <a:ext cx="9130598" cy="4401205"/>
          </a:xfrm>
          <a:prstGeom prst="rect">
            <a:avLst/>
          </a:prstGeom>
        </p:spPr>
        <p:txBody>
          <a:bodyPr wrap="square">
            <a:spAutoFit/>
          </a:bodyPr>
          <a:lstStyle/>
          <a:p>
            <a:pPr fontAlgn="base"/>
            <a:r>
              <a:rPr lang="en-US" altLang="zh-TW" sz="2000" b="1" dirty="0" smtClean="0">
                <a:latin typeface="微軟正黑體" panose="020B0604030504040204" pitchFamily="34" charset="-120"/>
                <a:ea typeface="微軟正黑體" panose="020B0604030504040204" pitchFamily="34" charset="-120"/>
              </a:rPr>
              <a:t>1</a:t>
            </a:r>
            <a:r>
              <a:rPr lang="zh-TW" altLang="en-US" sz="2000" b="1" dirty="0">
                <a:latin typeface="微軟正黑體" panose="020B0604030504040204" pitchFamily="34" charset="-120"/>
                <a:ea typeface="微軟正黑體" panose="020B0604030504040204" pitchFamily="34" charset="-120"/>
              </a:rPr>
              <a:t>、廣東珠海市格力電器股份有限公司安全部部長</a:t>
            </a:r>
            <a:r>
              <a:rPr lang="zh-TW" altLang="en-US" sz="2000" b="1" dirty="0">
                <a:solidFill>
                  <a:srgbClr val="00B050"/>
                </a:solidFill>
                <a:latin typeface="微軟正黑體" panose="020B0604030504040204" pitchFamily="34" charset="-120"/>
                <a:ea typeface="微軟正黑體" panose="020B0604030504040204" pitchFamily="34" charset="-120"/>
              </a:rPr>
              <a:t>肖潤</a:t>
            </a:r>
            <a:r>
              <a:rPr lang="zh-TW" altLang="en-US" sz="2000" b="1" dirty="0" smtClean="0">
                <a:solidFill>
                  <a:srgbClr val="00B050"/>
                </a:solidFill>
                <a:latin typeface="微軟正黑體" panose="020B0604030504040204" pitchFamily="34" charset="-120"/>
                <a:ea typeface="微軟正黑體" panose="020B0604030504040204" pitchFamily="34" charset="-120"/>
              </a:rPr>
              <a:t>剛</a:t>
            </a:r>
            <a:r>
              <a:rPr lang="zh-TW" altLang="en-US" sz="2000" b="1" dirty="0" smtClean="0">
                <a:latin typeface="微軟正黑體" panose="020B0604030504040204" pitchFamily="34" charset="-120"/>
                <a:ea typeface="微軟正黑體" panose="020B0604030504040204" pitchFamily="34" charset="-120"/>
              </a:rPr>
              <a:t>，</a:t>
            </a:r>
            <a:r>
              <a:rPr lang="zh-TW" altLang="en-US" sz="2000" b="1" dirty="0" smtClean="0">
                <a:solidFill>
                  <a:srgbClr val="FF0000"/>
                </a:solidFill>
                <a:latin typeface="微軟正黑體" panose="020B0604030504040204" pitchFamily="34" charset="-120"/>
                <a:ea typeface="微軟正黑體" panose="020B0604030504040204" pitchFamily="34" charset="-120"/>
              </a:rPr>
              <a:t>突然死亡</a:t>
            </a:r>
            <a:endParaRPr lang="zh-TW" altLang="en-US" sz="2000" dirty="0">
              <a:solidFill>
                <a:srgbClr val="FF0000"/>
              </a:solidFill>
              <a:latin typeface="微軟正黑體" panose="020B0604030504040204" pitchFamily="34" charset="-120"/>
              <a:ea typeface="微軟正黑體" panose="020B0604030504040204" pitchFamily="34" charset="-120"/>
            </a:endParaRPr>
          </a:p>
          <a:p>
            <a:pPr fontAlgn="base"/>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肖</a:t>
            </a:r>
            <a:r>
              <a:rPr lang="zh-TW" altLang="en-US" sz="2000" dirty="0">
                <a:latin typeface="微軟正黑體" panose="020B0604030504040204" pitchFamily="34" charset="-120"/>
                <a:ea typeface="微軟正黑體" panose="020B0604030504040204" pitchFamily="34" charset="-120"/>
              </a:rPr>
              <a:t>潤剛，廣東珠海市格力電器股份有限公司安全部部長</a:t>
            </a:r>
            <a:r>
              <a:rPr lang="zh-TW" altLang="en-US" sz="2000" dirty="0" smtClean="0">
                <a:latin typeface="微軟正黑體" panose="020B0604030504040204" pitchFamily="34" charset="-120"/>
                <a:ea typeface="微軟正黑體" panose="020B0604030504040204" pitchFamily="34" charset="-120"/>
              </a:rPr>
              <a:t>，</a:t>
            </a:r>
            <a:r>
              <a:rPr lang="en-US" altLang="zh-TW" sz="2000" dirty="0" smtClean="0">
                <a:solidFill>
                  <a:schemeClr val="accent6">
                    <a:lumMod val="50000"/>
                  </a:schemeClr>
                </a:solidFill>
                <a:latin typeface="微軟正黑體" panose="020B0604030504040204" pitchFamily="34" charset="-120"/>
                <a:ea typeface="微軟正黑體" panose="020B0604030504040204" pitchFamily="34" charset="-120"/>
              </a:rPr>
              <a:t>2017</a:t>
            </a:r>
            <a:r>
              <a:rPr lang="zh-TW" altLang="en-US" sz="2000" dirty="0" smtClean="0">
                <a:solidFill>
                  <a:schemeClr val="accent6">
                    <a:lumMod val="50000"/>
                  </a:schemeClr>
                </a:solidFill>
                <a:latin typeface="微軟正黑體" panose="020B0604030504040204" pitchFamily="34" charset="-120"/>
                <a:ea typeface="微軟正黑體" panose="020B0604030504040204" pitchFamily="34" charset="-120"/>
              </a:rPr>
              <a:t>年</a:t>
            </a:r>
            <a:r>
              <a:rPr lang="en-US" altLang="zh-TW" sz="2000" dirty="0" smtClean="0">
                <a:solidFill>
                  <a:schemeClr val="accent6">
                    <a:lumMod val="50000"/>
                  </a:schemeClr>
                </a:solidFill>
                <a:latin typeface="微軟正黑體" panose="020B0604030504040204" pitchFamily="34" charset="-120"/>
                <a:ea typeface="微軟正黑體" panose="020B0604030504040204" pitchFamily="34" charset="-120"/>
              </a:rPr>
              <a:t>5</a:t>
            </a:r>
            <a:r>
              <a:rPr lang="zh-TW" altLang="en-US" sz="2000" dirty="0" smtClean="0">
                <a:solidFill>
                  <a:schemeClr val="accent6">
                    <a:lumMod val="50000"/>
                  </a:schemeClr>
                </a:solidFill>
                <a:latin typeface="微軟正黑體" panose="020B0604030504040204" pitchFamily="34" charset="-120"/>
                <a:ea typeface="微軟正黑體" panose="020B0604030504040204" pitchFamily="34" charset="-120"/>
              </a:rPr>
              <a:t>月</a:t>
            </a:r>
            <a:r>
              <a:rPr lang="zh-TW" altLang="en-US" sz="2000" dirty="0">
                <a:latin typeface="微軟正黑體" panose="020B0604030504040204" pitchFamily="34" charset="-120"/>
                <a:ea typeface="微軟正黑體" panose="020B0604030504040204" pitchFamily="34" charset="-120"/>
              </a:rPr>
              <a:t>突然死亡。他曾積極配合江澤民</a:t>
            </a:r>
            <a:r>
              <a:rPr lang="en-US" altLang="zh-TW" sz="2000" dirty="0">
                <a:latin typeface="微軟正黑體" panose="020B0604030504040204" pitchFamily="34" charset="-120"/>
                <a:ea typeface="微軟正黑體" panose="020B0604030504040204" pitchFamily="34" charset="-120"/>
              </a:rPr>
              <a:t>610</a:t>
            </a:r>
            <a:r>
              <a:rPr lang="zh-TW" altLang="en-US" sz="2000" dirty="0">
                <a:latin typeface="微軟正黑體" panose="020B0604030504040204" pitchFamily="34" charset="-120"/>
                <a:ea typeface="微軟正黑體" panose="020B0604030504040204" pitchFamily="34" charset="-120"/>
              </a:rPr>
              <a:t>及當地公安部門對本單位法輪功學員進行迫害</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smtClean="0">
              <a:latin typeface="微軟正黑體" panose="020B0604030504040204" pitchFamily="34" charset="-120"/>
              <a:ea typeface="微軟正黑體" panose="020B0604030504040204" pitchFamily="34" charset="-120"/>
            </a:endParaRPr>
          </a:p>
          <a:p>
            <a:pPr fontAlgn="base"/>
            <a:r>
              <a:rPr lang="en-US" altLang="zh-TW" sz="2000" b="1" dirty="0" smtClean="0">
                <a:latin typeface="微軟正黑體" panose="020B0604030504040204" pitchFamily="34" charset="-120"/>
                <a:ea typeface="微軟正黑體" panose="020B0604030504040204" pitchFamily="34" charset="-120"/>
              </a:rPr>
              <a:t>2. </a:t>
            </a:r>
            <a:r>
              <a:rPr lang="zh-TW" altLang="en-US" sz="2000" b="1" dirty="0" smtClean="0">
                <a:latin typeface="微軟正黑體" panose="020B0604030504040204" pitchFamily="34" charset="-120"/>
                <a:ea typeface="微軟正黑體" panose="020B0604030504040204" pitchFamily="34" charset="-120"/>
              </a:rPr>
              <a:t>原</a:t>
            </a:r>
            <a:r>
              <a:rPr lang="zh-TW" altLang="en-US" sz="2000" b="1" dirty="0">
                <a:latin typeface="微軟正黑體" panose="020B0604030504040204" pitchFamily="34" charset="-120"/>
                <a:ea typeface="微軟正黑體" panose="020B0604030504040204" pitchFamily="34" charset="-120"/>
              </a:rPr>
              <a:t>廣東省茂名市茂南區區長</a:t>
            </a:r>
            <a:r>
              <a:rPr lang="zh-TW" altLang="en-US" sz="2000" b="1" dirty="0" smtClean="0">
                <a:solidFill>
                  <a:srgbClr val="00B050"/>
                </a:solidFill>
                <a:latin typeface="微軟正黑體" panose="020B0604030504040204" pitchFamily="34" charset="-120"/>
                <a:ea typeface="微軟正黑體" panose="020B0604030504040204" pitchFamily="34" charset="-120"/>
              </a:rPr>
              <a:t>楊春仁，</a:t>
            </a:r>
            <a:r>
              <a:rPr lang="zh-TW" altLang="en-US" sz="2000" b="1" dirty="0" smtClean="0">
                <a:solidFill>
                  <a:srgbClr val="FF0000"/>
                </a:solidFill>
                <a:latin typeface="微軟正黑體" panose="020B0604030504040204" pitchFamily="34" charset="-120"/>
                <a:ea typeface="微軟正黑體" panose="020B0604030504040204" pitchFamily="34" charset="-120"/>
              </a:rPr>
              <a:t>未免入獄，自已駕車撞大卡車自殺死亡</a:t>
            </a: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pPr fontAlgn="base"/>
            <a:endParaRPr lang="zh-TW" altLang="en-US" sz="2000" b="1" dirty="0">
              <a:solidFill>
                <a:srgbClr val="00B050"/>
              </a:solidFill>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一九九九年七月二十日，江氏集團開始迫害法輪功，茂名市茂南區長楊春仁在全區範圍內大力抓、搜數百名法輪功學員，袂花、牛頭、鎮盛是重災區，死傷多人。</a:t>
            </a:r>
          </a:p>
          <a:p>
            <a:pPr fontAlgn="base"/>
            <a:r>
              <a:rPr lang="zh-TW" altLang="en-US" sz="2000" dirty="0">
                <a:latin typeface="微軟正黑體" panose="020B0604030504040204" pitchFamily="34" charset="-120"/>
                <a:ea typeface="微軟正黑體" panose="020B0604030504040204" pitchFamily="34" charset="-120"/>
              </a:rPr>
              <a:t>楊春仁靠迫害法輪功後升遷為茂名市勞動局長</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en-US" altLang="zh-TW" sz="2000" dirty="0" smtClean="0">
                <a:latin typeface="微軟正黑體" panose="020B0604030504040204" pitchFamily="34" charset="-120"/>
                <a:ea typeface="微軟正黑體" panose="020B0604030504040204" pitchFamily="34" charset="-120"/>
              </a:rPr>
              <a:t>2011</a:t>
            </a:r>
            <a:r>
              <a:rPr lang="zh-TW" altLang="en-US" sz="2000" dirty="0" smtClean="0">
                <a:latin typeface="微軟正黑體" panose="020B0604030504040204" pitchFamily="34" charset="-120"/>
                <a:ea typeface="微軟正黑體" panose="020B0604030504040204" pitchFamily="34" charset="-120"/>
              </a:rPr>
              <a:t>年</a:t>
            </a:r>
            <a:r>
              <a:rPr lang="zh-TW" altLang="en-US" sz="2000" dirty="0">
                <a:latin typeface="微軟正黑體" panose="020B0604030504040204" pitchFamily="34" charset="-120"/>
                <a:ea typeface="微軟正黑體" panose="020B0604030504040204" pitchFamily="34" charset="-120"/>
              </a:rPr>
              <a:t>因貪污被查，為免於入獄，</a:t>
            </a:r>
            <a:r>
              <a:rPr lang="zh-TW" altLang="en-US" sz="2000" dirty="0" smtClean="0">
                <a:latin typeface="微軟正黑體" panose="020B0604030504040204" pitchFamily="34" charset="-120"/>
                <a:ea typeface="微軟正黑體" panose="020B0604030504040204" pitchFamily="34" charset="-120"/>
              </a:rPr>
              <a:t>於</a:t>
            </a:r>
            <a:r>
              <a:rPr lang="en-US" altLang="zh-TW" sz="2000" dirty="0" smtClean="0">
                <a:latin typeface="微軟正黑體" panose="020B0604030504040204" pitchFamily="34" charset="-120"/>
                <a:ea typeface="微軟正黑體" panose="020B0604030504040204" pitchFamily="34" charset="-120"/>
              </a:rPr>
              <a:t>2015</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12</a:t>
            </a:r>
            <a:r>
              <a:rPr lang="zh-TW" altLang="en-US" sz="2000" dirty="0" smtClean="0">
                <a:latin typeface="微軟正黑體" panose="020B0604030504040204" pitchFamily="34" charset="-120"/>
                <a:ea typeface="微軟正黑體" panose="020B0604030504040204" pitchFamily="34" charset="-120"/>
              </a:rPr>
              <a:t>月</a:t>
            </a:r>
            <a:r>
              <a:rPr lang="zh-TW" altLang="en-US" sz="2000" dirty="0">
                <a:latin typeface="微軟正黑體" panose="020B0604030504040204" pitchFamily="34" charset="-120"/>
                <a:ea typeface="微軟正黑體" panose="020B0604030504040204" pitchFamily="34" charset="-120"/>
              </a:rPr>
              <a:t>，自駕車，撞入大卡車底下，自殺死亡，死時五十八歲。</a:t>
            </a:r>
          </a:p>
          <a:p>
            <a:pPr fontAlgn="base"/>
            <a:endParaRPr lang="en-US" altLang="zh-TW" sz="2000" dirty="0" smtClean="0">
              <a:latin typeface="微軟正黑體" panose="020B0604030504040204" pitchFamily="34" charset="-120"/>
              <a:ea typeface="微軟正黑體" panose="020B0604030504040204" pitchFamily="34" charset="-120"/>
            </a:endParaRPr>
          </a:p>
        </p:txBody>
      </p:sp>
      <p:sp>
        <p:nvSpPr>
          <p:cNvPr id="5" name="矩形 4"/>
          <p:cNvSpPr/>
          <p:nvPr/>
        </p:nvSpPr>
        <p:spPr>
          <a:xfrm>
            <a:off x="0" y="0"/>
            <a:ext cx="9130598" cy="7647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r>
              <a:rPr lang="en-US" altLang="zh-TW" sz="2800" b="1" dirty="0" smtClean="0">
                <a:solidFill>
                  <a:schemeClr val="bg1"/>
                </a:solidFill>
                <a:latin typeface="微軟正黑體" panose="020B0604030504040204" pitchFamily="34" charset="-120"/>
                <a:ea typeface="微軟正黑體" panose="020B0604030504040204" pitchFamily="34" charset="-120"/>
              </a:rPr>
              <a:t>6-4.  </a:t>
            </a:r>
            <a:r>
              <a:rPr lang="zh-TW" altLang="en-US" sz="2800" b="1" dirty="0" smtClean="0">
                <a:solidFill>
                  <a:schemeClr val="bg1"/>
                </a:solidFill>
                <a:latin typeface="微軟正黑體" panose="020B0604030504040204" pitchFamily="34" charset="-120"/>
                <a:ea typeface="微軟正黑體" panose="020B0604030504040204" pitchFamily="34" charset="-120"/>
              </a:rPr>
              <a:t>廣東省</a:t>
            </a:r>
            <a:r>
              <a:rPr lang="zh-TW" altLang="en-US" sz="2800" b="1" dirty="0">
                <a:solidFill>
                  <a:srgbClr val="FFFF00"/>
                </a:solidFill>
                <a:latin typeface="微軟正黑體" panose="020B0604030504040204" pitchFamily="34" charset="-120"/>
                <a:ea typeface="微軟正黑體" panose="020B0604030504040204" pitchFamily="34" charset="-120"/>
              </a:rPr>
              <a:t>惡報</a:t>
            </a:r>
            <a:r>
              <a:rPr lang="zh-TW" altLang="en-US" sz="3200" b="1" dirty="0">
                <a:solidFill>
                  <a:srgbClr val="FF0000"/>
                </a:solidFill>
                <a:latin typeface="微軟正黑體" panose="020B0604030504040204" pitchFamily="34" charset="-120"/>
                <a:ea typeface="微軟正黑體" panose="020B0604030504040204" pitchFamily="34" charset="-120"/>
              </a:rPr>
              <a:t>死亡者</a:t>
            </a:r>
            <a:endParaRPr lang="zh-TW" altLang="en-US" sz="2800" b="1" dirty="0">
              <a:solidFill>
                <a:srgbClr val="FF0000"/>
              </a:solidFill>
              <a:latin typeface="微軟正黑體" panose="020B0604030504040204" pitchFamily="34" charset="-120"/>
              <a:ea typeface="微軟正黑體" panose="020B0604030504040204" pitchFamily="34" charset="-120"/>
            </a:endParaRPr>
          </a:p>
        </p:txBody>
      </p:sp>
      <p:sp>
        <p:nvSpPr>
          <p:cNvPr id="6" name="矩形 5"/>
          <p:cNvSpPr/>
          <p:nvPr/>
        </p:nvSpPr>
        <p:spPr>
          <a:xfrm>
            <a:off x="7687738" y="101166"/>
            <a:ext cx="1361823" cy="5623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惡報</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3862123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7504" y="836712"/>
            <a:ext cx="8942058" cy="4401205"/>
          </a:xfrm>
          <a:prstGeom prst="rect">
            <a:avLst/>
          </a:prstGeom>
        </p:spPr>
        <p:txBody>
          <a:bodyPr wrap="square">
            <a:spAutoFit/>
          </a:bodyPr>
          <a:lstStyle/>
          <a:p>
            <a:pPr fontAlgn="base"/>
            <a:r>
              <a:rPr lang="zh-TW" altLang="en-US" sz="2000" b="1" dirty="0">
                <a:latin typeface="微軟正黑體" panose="020B0604030504040204" pitchFamily="34" charset="-120"/>
                <a:ea typeface="微軟正黑體" panose="020B0604030504040204" pitchFamily="34" charset="-120"/>
              </a:rPr>
              <a:t>廣東省揭陽市原市委書記</a:t>
            </a:r>
            <a:r>
              <a:rPr lang="zh-TW" altLang="en-US" sz="2000" b="1" dirty="0">
                <a:solidFill>
                  <a:srgbClr val="00B050"/>
                </a:solidFill>
                <a:latin typeface="微軟正黑體" panose="020B0604030504040204" pitchFamily="34" charset="-120"/>
                <a:ea typeface="微軟正黑體" panose="020B0604030504040204" pitchFamily="34" charset="-120"/>
              </a:rPr>
              <a:t>陳弘平</a:t>
            </a:r>
            <a:r>
              <a:rPr lang="zh-TW" altLang="en-US" sz="2000" dirty="0">
                <a:latin typeface="微軟正黑體" panose="020B0604030504040204" pitchFamily="34" charset="-120"/>
                <a:ea typeface="微軟正黑體" panose="020B0604030504040204" pitchFamily="34" charset="-120"/>
              </a:rPr>
              <a:t>，</a:t>
            </a:r>
            <a:r>
              <a:rPr lang="en-US" altLang="zh-TW" sz="2000" dirty="0">
                <a:latin typeface="微軟正黑體" panose="020B0604030504040204" pitchFamily="34" charset="-120"/>
                <a:ea typeface="微軟正黑體" panose="020B0604030504040204" pitchFamily="34" charset="-120"/>
              </a:rPr>
              <a:t>2017</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6</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6</a:t>
            </a:r>
            <a:r>
              <a:rPr lang="zh-TW" altLang="en-US" sz="2000" dirty="0">
                <a:latin typeface="微軟正黑體" panose="020B0604030504040204" pitchFamily="34" charset="-120"/>
                <a:ea typeface="微軟正黑體" panose="020B0604030504040204" pitchFamily="34" charset="-120"/>
              </a:rPr>
              <a:t>日被判處</a:t>
            </a:r>
            <a:r>
              <a:rPr lang="zh-TW" altLang="en-US" sz="2000" b="1" dirty="0">
                <a:solidFill>
                  <a:srgbClr val="FF0000"/>
                </a:solidFill>
                <a:latin typeface="微軟正黑體" panose="020B0604030504040204" pitchFamily="34" charset="-120"/>
                <a:ea typeface="微軟正黑體" panose="020B0604030504040204" pitchFamily="34" charset="-120"/>
              </a:rPr>
              <a:t>死刑，緩期二年執行</a:t>
            </a:r>
            <a:r>
              <a:rPr lang="zh-TW" altLang="en-US" sz="2000" dirty="0">
                <a:latin typeface="微軟正黑體" panose="020B0604030504040204" pitchFamily="34" charset="-120"/>
                <a:ea typeface="微軟正黑體" panose="020B0604030504040204" pitchFamily="34" charset="-120"/>
              </a:rPr>
              <a:t>。從</a:t>
            </a:r>
            <a:r>
              <a:rPr lang="en-US" altLang="zh-TW" sz="2000" dirty="0">
                <a:latin typeface="微軟正黑體" panose="020B0604030504040204" pitchFamily="34" charset="-120"/>
                <a:ea typeface="微軟正黑體" panose="020B0604030504040204" pitchFamily="34" charset="-120"/>
              </a:rPr>
              <a:t>99</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7</a:t>
            </a:r>
            <a:r>
              <a:rPr lang="zh-TW" altLang="en-US" sz="2000" dirty="0">
                <a:latin typeface="微軟正黑體" panose="020B0604030504040204" pitchFamily="34" charset="-120"/>
                <a:ea typeface="微軟正黑體" panose="020B0604030504040204" pitchFamily="34" charset="-120"/>
              </a:rPr>
              <a:t>月中共迫害法輪功開始，因追隨江澤民迫害法輪功而一路升遷</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b="1" dirty="0" smtClean="0">
                <a:latin typeface="微軟正黑體" panose="020B0604030504040204" pitchFamily="34" charset="-120"/>
                <a:ea typeface="微軟正黑體" panose="020B0604030504040204" pitchFamily="34" charset="-120"/>
              </a:rPr>
              <a:t>原</a:t>
            </a:r>
            <a:r>
              <a:rPr lang="zh-TW" altLang="en-US" sz="2000" b="1" dirty="0">
                <a:latin typeface="微軟正黑體" panose="020B0604030504040204" pitchFamily="34" charset="-120"/>
                <a:ea typeface="微軟正黑體" panose="020B0604030504040204" pitchFamily="34" charset="-120"/>
              </a:rPr>
              <a:t>廣東省社會治安綜治辦公室（</a:t>
            </a:r>
            <a:r>
              <a:rPr lang="en-US" altLang="zh-TW" sz="2000" b="1" dirty="0">
                <a:latin typeface="微軟正黑體" panose="020B0604030504040204" pitchFamily="34" charset="-120"/>
                <a:ea typeface="微軟正黑體" panose="020B0604030504040204" pitchFamily="34" charset="-120"/>
              </a:rPr>
              <a:t>610</a:t>
            </a:r>
            <a:r>
              <a:rPr lang="zh-TW" altLang="en-US" sz="2000" b="1" dirty="0">
                <a:latin typeface="微軟正黑體" panose="020B0604030504040204" pitchFamily="34" charset="-120"/>
                <a:ea typeface="微軟正黑體" panose="020B0604030504040204" pitchFamily="34" charset="-120"/>
              </a:rPr>
              <a:t>辦公室）副主任</a:t>
            </a:r>
            <a:r>
              <a:rPr lang="zh-TW" altLang="en-US" sz="2000" b="1" dirty="0">
                <a:solidFill>
                  <a:srgbClr val="00B050"/>
                </a:solidFill>
                <a:latin typeface="微軟正黑體" panose="020B0604030504040204" pitchFamily="34" charset="-120"/>
                <a:ea typeface="微軟正黑體" panose="020B0604030504040204" pitchFamily="34" charset="-120"/>
              </a:rPr>
              <a:t>倪俊雄</a:t>
            </a:r>
            <a:r>
              <a:rPr lang="zh-TW" altLang="en-US" sz="2000" b="1" dirty="0" smtClean="0">
                <a:latin typeface="微軟正黑體" panose="020B0604030504040204" pitchFamily="34" charset="-120"/>
                <a:ea typeface="微軟正黑體" panose="020B0604030504040204" pitchFamily="34" charset="-120"/>
              </a:rPr>
              <a:t>，</a:t>
            </a:r>
            <a:r>
              <a:rPr lang="en-US" altLang="zh-TW" sz="2000" dirty="0" smtClean="0">
                <a:latin typeface="微軟正黑體" panose="020B0604030504040204" pitchFamily="34" charset="-120"/>
                <a:ea typeface="微軟正黑體" panose="020B0604030504040204" pitchFamily="34" charset="-120"/>
              </a:rPr>
              <a:t>2012</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6</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27</a:t>
            </a:r>
            <a:r>
              <a:rPr lang="zh-TW" altLang="en-US" sz="2000" dirty="0" smtClean="0">
                <a:latin typeface="微軟正黑體" panose="020B0604030504040204" pitchFamily="34" charset="-120"/>
                <a:ea typeface="微軟正黑體" panose="020B0604030504040204" pitchFamily="34" charset="-120"/>
              </a:rPr>
              <a:t>日</a:t>
            </a:r>
            <a:r>
              <a:rPr lang="zh-TW" altLang="en-US" sz="2000" b="1" dirty="0" smtClean="0">
                <a:solidFill>
                  <a:srgbClr val="FF0000"/>
                </a:solidFill>
                <a:latin typeface="微軟正黑體" panose="020B0604030504040204" pitchFamily="34" charset="-120"/>
                <a:ea typeface="微軟正黑體" panose="020B0604030504040204" pitchFamily="34" charset="-120"/>
              </a:rPr>
              <a:t>被</a:t>
            </a:r>
            <a:r>
              <a:rPr lang="zh-TW" altLang="en-US" sz="2000" b="1" dirty="0">
                <a:solidFill>
                  <a:srgbClr val="FF0000"/>
                </a:solidFill>
                <a:latin typeface="微軟正黑體" panose="020B0604030504040204" pitchFamily="34" charset="-120"/>
                <a:ea typeface="微軟正黑體" panose="020B0604030504040204" pitchFamily="34" charset="-120"/>
              </a:rPr>
              <a:t>判刑十五年</a:t>
            </a:r>
            <a:r>
              <a:rPr lang="zh-TW" altLang="en-US" sz="2000" b="1" dirty="0" smtClean="0">
                <a:solidFill>
                  <a:srgbClr val="FF0000"/>
                </a:solidFill>
                <a:latin typeface="微軟正黑體" panose="020B0604030504040204" pitchFamily="34" charset="-120"/>
                <a:ea typeface="微軟正黑體" panose="020B0604030504040204" pitchFamily="34" charset="-120"/>
              </a:rPr>
              <a:t>。</a:t>
            </a:r>
            <a:r>
              <a:rPr lang="zh-CN" altLang="en-US" sz="2000" dirty="0" smtClean="0">
                <a:latin typeface="微軟正黑體" panose="020B0604030504040204" pitchFamily="34" charset="-120"/>
                <a:ea typeface="微軟正黑體" panose="020B0604030504040204" pitchFamily="34" charset="-120"/>
              </a:rPr>
              <a:t>沒收財產人民幣</a:t>
            </a:r>
            <a:r>
              <a:rPr lang="en-US" altLang="zh-CN" sz="2000" dirty="0" smtClean="0">
                <a:latin typeface="微軟正黑體" panose="020B0604030504040204" pitchFamily="34" charset="-120"/>
                <a:ea typeface="微軟正黑體" panose="020B0604030504040204" pitchFamily="34" charset="-120"/>
              </a:rPr>
              <a:t>300</a:t>
            </a:r>
            <a:r>
              <a:rPr lang="zh-CN" altLang="en-US" sz="2000" dirty="0" smtClean="0">
                <a:latin typeface="微軟正黑體" panose="020B0604030504040204" pitchFamily="34" charset="-120"/>
                <a:ea typeface="微軟正黑體" panose="020B0604030504040204" pitchFamily="34" charset="-120"/>
              </a:rPr>
              <a:t>萬元和違法所得人民幣</a:t>
            </a:r>
            <a:r>
              <a:rPr lang="en-US" altLang="zh-CN" sz="2000" dirty="0" smtClean="0">
                <a:latin typeface="微軟正黑體" panose="020B0604030504040204" pitchFamily="34" charset="-120"/>
                <a:ea typeface="微軟正黑體" panose="020B0604030504040204" pitchFamily="34" charset="-120"/>
              </a:rPr>
              <a:t>338</a:t>
            </a:r>
            <a:r>
              <a:rPr lang="zh-CN" altLang="en-US" sz="2000" dirty="0" smtClean="0">
                <a:latin typeface="微軟正黑體" panose="020B0604030504040204" pitchFamily="34" charset="-120"/>
                <a:ea typeface="微軟正黑體" panose="020B0604030504040204" pitchFamily="34" charset="-120"/>
              </a:rPr>
              <a:t>萬元。</a:t>
            </a:r>
            <a:endParaRPr lang="en-US" altLang="zh-TW" sz="2000" dirty="0" smtClean="0">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b="1" dirty="0" smtClean="0">
                <a:latin typeface="微軟正黑體" panose="020B0604030504040204" pitchFamily="34" charset="-120"/>
                <a:ea typeface="微軟正黑體" panose="020B0604030504040204" pitchFamily="34" charset="-120"/>
              </a:rPr>
              <a:t>廣東省</a:t>
            </a:r>
            <a:r>
              <a:rPr lang="zh-TW" altLang="en-US" sz="2000" b="1" dirty="0">
                <a:latin typeface="微軟正黑體" panose="020B0604030504040204" pitchFamily="34" charset="-120"/>
                <a:ea typeface="微軟正黑體" panose="020B0604030504040204" pitchFamily="34" charset="-120"/>
              </a:rPr>
              <a:t>公安廳原</a:t>
            </a:r>
            <a:r>
              <a:rPr lang="en-US" altLang="zh-TW" sz="2000" b="1" dirty="0">
                <a:latin typeface="微軟正黑體" panose="020B0604030504040204" pitchFamily="34" charset="-120"/>
                <a:ea typeface="微軟正黑體" panose="020B0604030504040204" pitchFamily="34" charset="-120"/>
              </a:rPr>
              <a:t>610</a:t>
            </a:r>
            <a:r>
              <a:rPr lang="zh-TW" altLang="en-US" sz="2000" b="1" dirty="0">
                <a:latin typeface="微軟正黑體" panose="020B0604030504040204" pitchFamily="34" charset="-120"/>
                <a:ea typeface="微軟正黑體" panose="020B0604030504040204" pitchFamily="34" charset="-120"/>
              </a:rPr>
              <a:t>辦公室副主任</a:t>
            </a:r>
            <a:r>
              <a:rPr lang="zh-TW" altLang="en-US" sz="2000" b="1" dirty="0">
                <a:solidFill>
                  <a:srgbClr val="00B050"/>
                </a:solidFill>
                <a:latin typeface="微軟正黑體" panose="020B0604030504040204" pitchFamily="34" charset="-120"/>
                <a:ea typeface="微軟正黑體" panose="020B0604030504040204" pitchFamily="34" charset="-120"/>
              </a:rPr>
              <a:t>馬偉靈</a:t>
            </a:r>
            <a:r>
              <a:rPr lang="zh-TW" altLang="en-US" sz="2000" b="1" dirty="0" smtClean="0">
                <a:latin typeface="微軟正黑體" panose="020B0604030504040204" pitchFamily="34" charset="-120"/>
                <a:ea typeface="微軟正黑體" panose="020B0604030504040204" pitchFamily="34" charset="-120"/>
              </a:rPr>
              <a:t>，</a:t>
            </a:r>
            <a:endParaRPr lang="en-US" altLang="zh-TW" sz="2000" b="1" dirty="0" smtClean="0">
              <a:latin typeface="微軟正黑體" panose="020B0604030504040204" pitchFamily="34" charset="-120"/>
              <a:ea typeface="微軟正黑體" panose="020B0604030504040204" pitchFamily="34" charset="-120"/>
            </a:endParaRPr>
          </a:p>
          <a:p>
            <a:pPr fontAlgn="base"/>
            <a:r>
              <a:rPr lang="en-US" altLang="zh-TW" sz="2000" dirty="0" smtClean="0">
                <a:latin typeface="微軟正黑體" panose="020B0604030504040204" pitchFamily="34" charset="-120"/>
                <a:ea typeface="微軟正黑體" panose="020B0604030504040204" pitchFamily="34" charset="-120"/>
              </a:rPr>
              <a:t>2016</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5</a:t>
            </a:r>
            <a:r>
              <a:rPr lang="zh-TW" altLang="en-US" sz="2000" dirty="0">
                <a:latin typeface="微軟正黑體" panose="020B0604030504040204" pitchFamily="34" charset="-120"/>
                <a:ea typeface="微軟正黑體" panose="020B0604030504040204" pitchFamily="34" charset="-120"/>
              </a:rPr>
              <a:t>月</a:t>
            </a:r>
            <a:r>
              <a:rPr lang="en-US" altLang="zh-TW" sz="2000" dirty="0">
                <a:latin typeface="微軟正黑體" panose="020B0604030504040204" pitchFamily="34" charset="-120"/>
                <a:ea typeface="微軟正黑體" panose="020B0604030504040204" pitchFamily="34" charset="-120"/>
              </a:rPr>
              <a:t>20</a:t>
            </a:r>
            <a:r>
              <a:rPr lang="zh-TW" altLang="en-US" sz="2000" dirty="0">
                <a:latin typeface="微軟正黑體" panose="020B0604030504040204" pitchFamily="34" charset="-120"/>
                <a:ea typeface="微軟正黑體" panose="020B0604030504040204" pitchFamily="34" charset="-120"/>
              </a:rPr>
              <a:t>日被</a:t>
            </a:r>
            <a:r>
              <a:rPr lang="zh-TW" altLang="en-US" sz="2000" dirty="0" smtClean="0">
                <a:latin typeface="微軟正黑體" panose="020B0604030504040204" pitchFamily="34" charset="-120"/>
                <a:ea typeface="微軟正黑體" panose="020B0604030504040204" pitchFamily="34" charset="-120"/>
              </a:rPr>
              <a:t>判處</a:t>
            </a:r>
            <a:r>
              <a:rPr lang="zh-TW" altLang="en-US" sz="2000" b="1" dirty="0" smtClean="0">
                <a:solidFill>
                  <a:srgbClr val="FF0000"/>
                </a:solidFill>
                <a:latin typeface="微軟正黑體" panose="020B0604030504040204" pitchFamily="34" charset="-120"/>
                <a:ea typeface="微軟正黑體" panose="020B0604030504040204" pitchFamily="34" charset="-120"/>
              </a:rPr>
              <a:t>有期徒刑</a:t>
            </a:r>
            <a:r>
              <a:rPr lang="zh-TW" altLang="en-US" sz="2000" b="1" dirty="0">
                <a:solidFill>
                  <a:srgbClr val="FF0000"/>
                </a:solidFill>
                <a:latin typeface="微軟正黑體" panose="020B0604030504040204" pitchFamily="34" charset="-120"/>
                <a:ea typeface="微軟正黑體" panose="020B0604030504040204" pitchFamily="34" charset="-120"/>
              </a:rPr>
              <a:t>十年</a:t>
            </a:r>
            <a:r>
              <a:rPr lang="zh-TW" altLang="en-US" sz="2000" dirty="0">
                <a:latin typeface="微軟正黑體" panose="020B0604030504040204" pitchFamily="34" charset="-120"/>
                <a:ea typeface="微軟正黑體" panose="020B0604030504040204" pitchFamily="34" charset="-120"/>
              </a:rPr>
              <a:t>，處以罰金</a:t>
            </a:r>
            <a:r>
              <a:rPr lang="en-US" altLang="zh-TW" sz="2000" dirty="0">
                <a:latin typeface="微軟正黑體" panose="020B0604030504040204" pitchFamily="34" charset="-120"/>
                <a:ea typeface="微軟正黑體" panose="020B0604030504040204" pitchFamily="34" charset="-120"/>
              </a:rPr>
              <a:t>100</a:t>
            </a:r>
            <a:r>
              <a:rPr lang="zh-TW" altLang="en-US" sz="2000" dirty="0">
                <a:latin typeface="微軟正黑體" panose="020B0604030504040204" pitchFamily="34" charset="-120"/>
                <a:ea typeface="微軟正黑體" panose="020B0604030504040204" pitchFamily="34" charset="-120"/>
              </a:rPr>
              <a:t>萬元</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a:latin typeface="微軟正黑體" panose="020B0604030504040204" pitchFamily="34" charset="-120"/>
                <a:ea typeface="微軟正黑體" panose="020B0604030504040204" pitchFamily="34" charset="-120"/>
              </a:rPr>
              <a:t>马伟灵任广东省公安厅</a:t>
            </a:r>
            <a:r>
              <a:rPr lang="en-US" altLang="zh-TW" sz="2000" dirty="0">
                <a:latin typeface="微軟正黑體" panose="020B0604030504040204" pitchFamily="34" charset="-120"/>
                <a:ea typeface="微軟正黑體" panose="020B0604030504040204" pitchFamily="34" charset="-120"/>
              </a:rPr>
              <a:t>610</a:t>
            </a:r>
            <a:r>
              <a:rPr lang="zh-TW" altLang="en-US" sz="2000" dirty="0">
                <a:latin typeface="微軟正黑體" panose="020B0604030504040204" pitchFamily="34" charset="-120"/>
                <a:ea typeface="微軟正黑體" panose="020B0604030504040204" pitchFamily="34" charset="-120"/>
              </a:rPr>
              <a:t>办公室副主任期间</a:t>
            </a:r>
            <a:r>
              <a:rPr lang="zh-TW" altLang="en-US" sz="2000" dirty="0" smtClean="0">
                <a:latin typeface="微軟正黑體" panose="020B0604030504040204" pitchFamily="34" charset="-120"/>
                <a:ea typeface="微軟正黑體" panose="020B0604030504040204" pitchFamily="34" charset="-120"/>
              </a:rPr>
              <a:t>，正是</a:t>
            </a:r>
            <a:r>
              <a:rPr lang="zh-TW" altLang="en-US" sz="2000" dirty="0">
                <a:latin typeface="微軟正黑體" panose="020B0604030504040204" pitchFamily="34" charset="-120"/>
                <a:ea typeface="微軟正黑體" panose="020B0604030504040204" pitchFamily="34" charset="-120"/>
              </a:rPr>
              <a:t>广东</a:t>
            </a:r>
            <a:r>
              <a:rPr lang="zh-TW" altLang="en-US" sz="2000" dirty="0" smtClean="0">
                <a:latin typeface="微軟正黑體" panose="020B0604030504040204" pitchFamily="34" charset="-120"/>
                <a:ea typeface="微軟正黑體" panose="020B0604030504040204" pitchFamily="34" charset="-120"/>
              </a:rPr>
              <a:t>省法</a:t>
            </a:r>
            <a:r>
              <a:rPr lang="zh-TW" altLang="en-US" sz="2000" dirty="0">
                <a:latin typeface="微軟正黑體" panose="020B0604030504040204" pitchFamily="34" charset="-120"/>
                <a:ea typeface="微軟正黑體" panose="020B0604030504040204" pitchFamily="34" charset="-120"/>
              </a:rPr>
              <a:t>轮功学员遭受迫害的高峰期。</a:t>
            </a:r>
            <a:endParaRPr lang="en-US" altLang="zh-TW" sz="2000" dirty="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r>
              <a:rPr lang="zh-TW" altLang="en-US" sz="2000" b="1" dirty="0">
                <a:latin typeface="微軟正黑體" panose="020B0604030504040204" pitchFamily="34" charset="-120"/>
                <a:ea typeface="微軟正黑體" panose="020B0604030504040204" pitchFamily="34" charset="-120"/>
              </a:rPr>
              <a:t>原汕尾市公安局原副局長</a:t>
            </a:r>
            <a:r>
              <a:rPr lang="zh-TW" altLang="en-US" sz="2000" b="1" dirty="0">
                <a:solidFill>
                  <a:srgbClr val="00B050"/>
                </a:solidFill>
                <a:latin typeface="微軟正黑體" panose="020B0604030504040204" pitchFamily="34" charset="-120"/>
                <a:ea typeface="微軟正黑體" panose="020B0604030504040204" pitchFamily="34" charset="-120"/>
              </a:rPr>
              <a:t>陳宇鏗</a:t>
            </a:r>
            <a:r>
              <a:rPr lang="zh-TW" altLang="en-US" sz="2000" b="1" dirty="0">
                <a:latin typeface="微軟正黑體" panose="020B0604030504040204" pitchFamily="34" charset="-120"/>
                <a:ea typeface="微軟正黑體" panose="020B0604030504040204" pitchFamily="34" charset="-120"/>
              </a:rPr>
              <a:t>，</a:t>
            </a:r>
            <a:r>
              <a:rPr lang="zh-TW" altLang="en-US" sz="2000" b="1" dirty="0">
                <a:solidFill>
                  <a:srgbClr val="FF0000"/>
                </a:solidFill>
                <a:latin typeface="微軟正黑體" panose="020B0604030504040204" pitchFamily="34" charset="-120"/>
                <a:ea typeface="微軟正黑體" panose="020B0604030504040204" pitchFamily="34" charset="-120"/>
              </a:rPr>
              <a:t>有期徒刑</a:t>
            </a:r>
            <a:r>
              <a:rPr lang="en-US" altLang="zh-TW" sz="2000" b="1" dirty="0">
                <a:solidFill>
                  <a:srgbClr val="FF0000"/>
                </a:solidFill>
                <a:latin typeface="微軟正黑體" panose="020B0604030504040204" pitchFamily="34" charset="-120"/>
                <a:ea typeface="微軟正黑體" panose="020B0604030504040204" pitchFamily="34" charset="-120"/>
              </a:rPr>
              <a:t>8</a:t>
            </a:r>
            <a:r>
              <a:rPr lang="zh-TW" altLang="en-US" sz="2000" b="1" dirty="0">
                <a:solidFill>
                  <a:srgbClr val="FF0000"/>
                </a:solidFill>
                <a:latin typeface="微軟正黑體" panose="020B0604030504040204" pitchFamily="34" charset="-120"/>
                <a:ea typeface="微軟正黑體" panose="020B0604030504040204" pitchFamily="34" charset="-120"/>
              </a:rPr>
              <a:t>年，沒收財產人民幣</a:t>
            </a:r>
            <a:r>
              <a:rPr lang="en-US" altLang="zh-TW" sz="2000" b="1" dirty="0">
                <a:solidFill>
                  <a:srgbClr val="FF0000"/>
                </a:solidFill>
                <a:latin typeface="微軟正黑體" panose="020B0604030504040204" pitchFamily="34" charset="-120"/>
                <a:ea typeface="微軟正黑體" panose="020B0604030504040204" pitchFamily="34" charset="-120"/>
              </a:rPr>
              <a:t>40</a:t>
            </a:r>
            <a:r>
              <a:rPr lang="zh-TW" altLang="en-US" sz="2000" b="1" dirty="0">
                <a:solidFill>
                  <a:srgbClr val="FF0000"/>
                </a:solidFill>
                <a:latin typeface="微軟正黑體" panose="020B0604030504040204" pitchFamily="34" charset="-120"/>
                <a:ea typeface="微軟正黑體" panose="020B0604030504040204" pitchFamily="34" charset="-120"/>
              </a:rPr>
              <a:t>萬元</a:t>
            </a:r>
            <a:r>
              <a:rPr lang="zh-TW" altLang="en-US" sz="2000" b="1" dirty="0" smtClean="0">
                <a:solidFill>
                  <a:srgbClr val="FF0000"/>
                </a:solidFill>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b="1" dirty="0">
                <a:solidFill>
                  <a:srgbClr val="00B050"/>
                </a:solidFill>
                <a:latin typeface="微軟正黑體" panose="020B0604030504040204" pitchFamily="34" charset="-120"/>
                <a:ea typeface="微軟正黑體" panose="020B0604030504040204" pitchFamily="34" charset="-120"/>
              </a:rPr>
              <a:t>馬偉靈</a:t>
            </a:r>
            <a:r>
              <a:rPr lang="zh-TW" altLang="en-US" sz="2000" dirty="0" smtClean="0">
                <a:latin typeface="微軟正黑體" panose="020B0604030504040204" pitchFamily="34" charset="-120"/>
                <a:ea typeface="微軟正黑體" panose="020B0604030504040204" pitchFamily="34" charset="-120"/>
              </a:rPr>
              <a:t>、</a:t>
            </a:r>
            <a:r>
              <a:rPr lang="zh-TW" altLang="en-US" sz="2000" b="1" dirty="0">
                <a:solidFill>
                  <a:srgbClr val="00B050"/>
                </a:solidFill>
                <a:latin typeface="微軟正黑體" panose="020B0604030504040204" pitchFamily="34" charset="-120"/>
                <a:ea typeface="微軟正黑體" panose="020B0604030504040204" pitchFamily="34" charset="-120"/>
              </a:rPr>
              <a:t>陳宇鏗</a:t>
            </a:r>
            <a:r>
              <a:rPr lang="zh-TW" altLang="en-US" sz="2000" dirty="0" smtClean="0">
                <a:latin typeface="微軟正黑體" panose="020B0604030504040204" pitchFamily="34" charset="-120"/>
                <a:ea typeface="微軟正黑體" panose="020B0604030504040204" pitchFamily="34" charset="-120"/>
              </a:rPr>
              <a:t>两</a:t>
            </a:r>
            <a:r>
              <a:rPr lang="zh-TW" altLang="en-US" sz="2000" dirty="0">
                <a:latin typeface="微軟正黑體" panose="020B0604030504040204" pitchFamily="34" charset="-120"/>
                <a:ea typeface="微軟正黑體" panose="020B0604030504040204" pitchFamily="34" charset="-120"/>
              </a:rPr>
              <a:t>人狼狈为奸，两人手上沾满迫害善良法轮功学员的血债。</a:t>
            </a:r>
            <a:endParaRPr lang="en-US" altLang="zh-TW" sz="2000" dirty="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p:txBody>
      </p:sp>
      <p:sp>
        <p:nvSpPr>
          <p:cNvPr id="4" name="矩形 3"/>
          <p:cNvSpPr/>
          <p:nvPr/>
        </p:nvSpPr>
        <p:spPr>
          <a:xfrm>
            <a:off x="0" y="0"/>
            <a:ext cx="9130598" cy="7647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2600" b="1" dirty="0" smtClean="0">
                <a:solidFill>
                  <a:schemeClr val="bg1"/>
                </a:solidFill>
                <a:latin typeface="微軟正黑體" panose="020B0604030504040204" pitchFamily="34" charset="-120"/>
                <a:ea typeface="微軟正黑體" panose="020B0604030504040204" pitchFamily="34" charset="-120"/>
              </a:rPr>
              <a:t>6-5. </a:t>
            </a:r>
            <a:r>
              <a:rPr lang="zh-TW" altLang="en-US" sz="2600" b="1" dirty="0" smtClean="0">
                <a:solidFill>
                  <a:schemeClr val="bg1"/>
                </a:solidFill>
                <a:latin typeface="微軟正黑體" panose="020B0604030504040204" pitchFamily="34" charset="-120"/>
                <a:ea typeface="微軟正黑體" panose="020B0604030504040204" pitchFamily="34" charset="-120"/>
              </a:rPr>
              <a:t>廣東省</a:t>
            </a:r>
            <a:r>
              <a:rPr lang="zh-TW" altLang="en-US" sz="2600" b="1" dirty="0">
                <a:solidFill>
                  <a:srgbClr val="FFFF00"/>
                </a:solidFill>
                <a:latin typeface="微軟正黑體" panose="020B0604030504040204" pitchFamily="34" charset="-120"/>
                <a:ea typeface="微軟正黑體" panose="020B0604030504040204" pitchFamily="34" charset="-120"/>
              </a:rPr>
              <a:t>惡報</a:t>
            </a:r>
            <a:r>
              <a:rPr lang="zh-TW" altLang="en-US" sz="3200" b="1" dirty="0">
                <a:solidFill>
                  <a:srgbClr val="FF0000"/>
                </a:solidFill>
                <a:latin typeface="微軟正黑體" panose="020B0604030504040204" pitchFamily="34" charset="-120"/>
                <a:ea typeface="微軟正黑體" panose="020B0604030504040204" pitchFamily="34" charset="-120"/>
              </a:rPr>
              <a:t>被查處</a:t>
            </a:r>
            <a:r>
              <a:rPr lang="zh-TW" altLang="en-US" sz="3200" b="1" dirty="0" smtClean="0">
                <a:solidFill>
                  <a:srgbClr val="FF0000"/>
                </a:solidFill>
                <a:latin typeface="微軟正黑體" panose="020B0604030504040204" pitchFamily="34" charset="-120"/>
                <a:ea typeface="微軟正黑體" panose="020B0604030504040204" pitchFamily="34" charset="-120"/>
              </a:rPr>
              <a:t>者</a:t>
            </a:r>
            <a:endParaRPr lang="en-US" altLang="zh-TW" sz="3200" b="1" dirty="0">
              <a:solidFill>
                <a:srgbClr val="FF0000"/>
              </a:solidFill>
              <a:latin typeface="微軟正黑體" panose="020B0604030504040204" pitchFamily="34" charset="-120"/>
              <a:ea typeface="微軟正黑體" panose="020B0604030504040204" pitchFamily="34" charset="-120"/>
            </a:endParaRPr>
          </a:p>
        </p:txBody>
      </p:sp>
      <p:sp>
        <p:nvSpPr>
          <p:cNvPr id="5" name="矩形 4"/>
          <p:cNvSpPr/>
          <p:nvPr/>
        </p:nvSpPr>
        <p:spPr>
          <a:xfrm>
            <a:off x="7687739" y="101166"/>
            <a:ext cx="1361823" cy="562372"/>
          </a:xfrm>
          <a:prstGeom prst="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600" b="1" dirty="0" smtClean="0">
                <a:latin typeface="微軟正黑體" panose="020B0604030504040204" pitchFamily="34" charset="-120"/>
                <a:ea typeface="微軟正黑體" panose="020B0604030504040204" pitchFamily="34" charset="-120"/>
              </a:rPr>
              <a:t>惡報</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1884585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p:cNvSpPr/>
          <p:nvPr/>
        </p:nvSpPr>
        <p:spPr>
          <a:xfrm>
            <a:off x="0" y="0"/>
            <a:ext cx="9130602" cy="639707"/>
          </a:xfrm>
          <a:prstGeom prst="rect">
            <a:avLst/>
          </a:prstGeom>
          <a:solidFill>
            <a:srgbClr val="7030A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 name="文字方塊 1"/>
          <p:cNvSpPr txBox="1"/>
          <p:nvPr/>
        </p:nvSpPr>
        <p:spPr>
          <a:xfrm>
            <a:off x="120920" y="58493"/>
            <a:ext cx="3008151" cy="584275"/>
          </a:xfrm>
          <a:prstGeom prst="rect">
            <a:avLst/>
          </a:prstGeom>
          <a:noFill/>
        </p:spPr>
        <p:txBody>
          <a:bodyPr wrap="none" lIns="90942" tIns="45472" rIns="90942" bIns="45472" rtlCol="0">
            <a:spAutoFit/>
          </a:bodyPr>
          <a:lstStyle/>
          <a:p>
            <a:pPr fontAlgn="base"/>
            <a:r>
              <a:rPr lang="en-US" altLang="zh-TW" sz="3200" b="1" dirty="0">
                <a:solidFill>
                  <a:schemeClr val="bg1"/>
                </a:solidFill>
                <a:latin typeface="微軟正黑體" panose="020B0604030504040204" pitchFamily="34" charset="-120"/>
                <a:ea typeface="微軟正黑體" panose="020B0604030504040204" pitchFamily="34" charset="-120"/>
              </a:rPr>
              <a:t>7-1</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切入點參考</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184018" y="700804"/>
            <a:ext cx="8909270" cy="646331"/>
          </a:xfrm>
          <a:prstGeom prst="rect">
            <a:avLst/>
          </a:prstGeom>
        </p:spPr>
        <p:txBody>
          <a:bodyPr wrap="square">
            <a:spAutoFit/>
          </a:bodyPr>
          <a:lstStyle/>
          <a:p>
            <a:r>
              <a:rPr lang="zh-CN" altLang="en-US" b="1" dirty="0" smtClean="0">
                <a:solidFill>
                  <a:srgbClr val="7030A0"/>
                </a:solidFill>
                <a:latin typeface="微軟正黑體" panose="020B0604030504040204" pitchFamily="34" charset="-120"/>
                <a:ea typeface="微軟正黑體" panose="020B0604030504040204" pitchFamily="34" charset="-120"/>
              </a:rPr>
              <a:t>傳統新年是中國人最重視的節慶，我們打電話的時候，用喜悅、祥和的語氣，</a:t>
            </a:r>
          </a:p>
          <a:p>
            <a:r>
              <a:rPr lang="zh-CN" altLang="en-US" b="1" dirty="0" smtClean="0">
                <a:solidFill>
                  <a:srgbClr val="7030A0"/>
                </a:solidFill>
                <a:latin typeface="微軟正黑體" panose="020B0604030504040204" pitchFamily="34" charset="-120"/>
                <a:ea typeface="微軟正黑體" panose="020B0604030504040204" pitchFamily="34" charset="-120"/>
              </a:rPr>
              <a:t>給可貴的眾生拜年，為他們好，為他們帶來吉祥、祝福的角度講真相。</a:t>
            </a:r>
            <a:endParaRPr lang="zh-CN" altLang="en-US" b="1" dirty="0">
              <a:solidFill>
                <a:srgbClr val="7030A0"/>
              </a:solidFill>
              <a:latin typeface="微軟正黑體" panose="020B0604030504040204" pitchFamily="34" charset="-120"/>
              <a:ea typeface="微軟正黑體" panose="020B0604030504040204" pitchFamily="34" charset="-120"/>
            </a:endParaRPr>
          </a:p>
        </p:txBody>
      </p:sp>
      <p:sp>
        <p:nvSpPr>
          <p:cNvPr id="7" name="矩形 6"/>
          <p:cNvSpPr/>
          <p:nvPr/>
        </p:nvSpPr>
        <p:spPr>
          <a:xfrm>
            <a:off x="85808" y="1484784"/>
            <a:ext cx="8956201" cy="5078313"/>
          </a:xfrm>
          <a:prstGeom prst="rect">
            <a:avLst/>
          </a:prstGeom>
        </p:spPr>
        <p:txBody>
          <a:bodyPr wrap="square">
            <a:spAutoFit/>
          </a:bodyPr>
          <a:lstStyle/>
          <a:p>
            <a:r>
              <a:rPr lang="zh-TW" altLang="zh-TW" b="1" dirty="0">
                <a:latin typeface="微軟正黑體" panose="020B0604030504040204" pitchFamily="34" charset="-120"/>
                <a:ea typeface="微軟正黑體" panose="020B0604030504040204" pitchFamily="34" charset="-120"/>
              </a:rPr>
              <a:t>切入點參考</a:t>
            </a:r>
            <a:r>
              <a:rPr lang="en-US" altLang="zh-TW" b="1" dirty="0">
                <a:latin typeface="微軟正黑體" panose="020B0604030504040204" pitchFamily="34" charset="-120"/>
                <a:ea typeface="微軟正黑體" panose="020B0604030504040204" pitchFamily="34" charset="-120"/>
              </a:rPr>
              <a:t>1</a:t>
            </a:r>
            <a:r>
              <a:rPr lang="zh-TW" altLang="zh-TW" b="1" dirty="0" smtClean="0">
                <a:latin typeface="微軟正黑體" panose="020B0604030504040204" pitchFamily="34" charset="-120"/>
                <a:ea typeface="微軟正黑體" panose="020B0604030504040204" pitchFamily="34" charset="-120"/>
              </a:rPr>
              <a:t>：</a:t>
            </a:r>
            <a:r>
              <a:rPr lang="zh-TW" altLang="zh-TW" b="1" dirty="0" smtClean="0">
                <a:solidFill>
                  <a:srgbClr val="FF0000"/>
                </a:solidFill>
                <a:latin typeface="微軟正黑體" panose="020B0604030504040204" pitchFamily="34" charset="-120"/>
                <a:ea typeface="微軟正黑體" panose="020B0604030504040204" pitchFamily="34" charset="-120"/>
              </a:rPr>
              <a:t>推薦</a:t>
            </a:r>
            <a:r>
              <a:rPr lang="zh-TW" altLang="zh-TW" b="1" dirty="0">
                <a:solidFill>
                  <a:srgbClr val="FF0000"/>
                </a:solidFill>
                <a:latin typeface="微軟正黑體" panose="020B0604030504040204" pitchFamily="34" charset="-120"/>
                <a:ea typeface="微軟正黑體" panose="020B0604030504040204" pitchFamily="34" charset="-120"/>
              </a:rPr>
              <a:t>觀看新唐人播放的全球華人新年晚會節目</a:t>
            </a:r>
            <a:r>
              <a:rPr lang="zh-TW" altLang="zh-TW" b="1" dirty="0" smtClean="0">
                <a:solidFill>
                  <a:srgbClr val="FF0000"/>
                </a:solidFill>
                <a:latin typeface="微軟正黑體" panose="020B0604030504040204" pitchFamily="34" charset="-120"/>
                <a:ea typeface="微軟正黑體" panose="020B0604030504040204" pitchFamily="34" charset="-120"/>
              </a:rPr>
              <a:t>，</a:t>
            </a:r>
            <a:r>
              <a:rPr lang="zh-TW" altLang="zh-TW" b="1" dirty="0" smtClean="0">
                <a:latin typeface="微軟正黑體" panose="020B0604030504040204" pitchFamily="34" charset="-120"/>
                <a:ea typeface="微軟正黑體" panose="020B0604030504040204" pitchFamily="34" charset="-120"/>
              </a:rPr>
              <a:t>鼓勵</a:t>
            </a:r>
            <a:r>
              <a:rPr lang="zh-TW" altLang="zh-TW" b="1" dirty="0">
                <a:latin typeface="微軟正黑體" panose="020B0604030504040204" pitchFamily="34" charset="-120"/>
                <a:ea typeface="微軟正黑體" panose="020B0604030504040204" pitchFamily="34" charset="-120"/>
              </a:rPr>
              <a:t>眾生翻牆看</a:t>
            </a:r>
            <a:r>
              <a:rPr lang="zh-TW" altLang="zh-TW" b="1" dirty="0" smtClean="0">
                <a:latin typeface="微軟正黑體" panose="020B0604030504040204" pitchFamily="34" charset="-120"/>
                <a:ea typeface="微軟正黑體" panose="020B0604030504040204" pitchFamily="34" charset="-120"/>
              </a:rPr>
              <a:t>真相</a:t>
            </a:r>
            <a:r>
              <a:rPr lang="zh-TW" altLang="en-US" b="1" dirty="0" smtClean="0">
                <a:latin typeface="微軟正黑體" panose="020B0604030504040204" pitchFamily="34" charset="-120"/>
                <a:ea typeface="微軟正黑體" panose="020B0604030504040204" pitchFamily="34" charset="-120"/>
              </a:rPr>
              <a:t>，</a:t>
            </a:r>
            <a:r>
              <a:rPr lang="en-US" altLang="zh-TW" b="1" dirty="0" smtClean="0">
                <a:latin typeface="微軟正黑體" panose="020B0604030504040204" pitchFamily="34" charset="-120"/>
                <a:ea typeface="微軟正黑體" panose="020B0604030504040204" pitchFamily="34" charset="-120"/>
              </a:rPr>
              <a:t>(</a:t>
            </a:r>
            <a:r>
              <a:rPr lang="zh-TW" altLang="zh-TW" b="1" dirty="0" smtClean="0">
                <a:latin typeface="微軟正黑體" panose="020B0604030504040204" pitchFamily="34" charset="-120"/>
                <a:ea typeface="微軟正黑體" panose="020B0604030504040204" pitchFamily="34" charset="-120"/>
              </a:rPr>
              <a:t>播放時間</a:t>
            </a:r>
            <a:r>
              <a:rPr lang="zh-TW" altLang="en-US" b="1" dirty="0" smtClean="0">
                <a:latin typeface="微軟正黑體" panose="020B0604030504040204" pitchFamily="34" charset="-120"/>
                <a:ea typeface="微軟正黑體" panose="020B0604030504040204" pitchFamily="34" charset="-120"/>
              </a:rPr>
              <a:t>是在</a:t>
            </a:r>
            <a:r>
              <a:rPr lang="zh-TW" altLang="zh-TW" b="1" dirty="0" smtClean="0">
                <a:latin typeface="微軟正黑體" panose="020B0604030504040204" pitchFamily="34" charset="-120"/>
                <a:ea typeface="微軟正黑體" panose="020B0604030504040204" pitchFamily="34" charset="-120"/>
              </a:rPr>
              <a:t>除夕</a:t>
            </a:r>
            <a:r>
              <a:rPr lang="zh-TW" altLang="zh-TW" b="1" dirty="0">
                <a:latin typeface="微軟正黑體" panose="020B0604030504040204" pitchFamily="34" charset="-120"/>
                <a:ea typeface="微軟正黑體" panose="020B0604030504040204" pitchFamily="34" charset="-120"/>
              </a:rPr>
              <a:t>和初一， </a:t>
            </a:r>
            <a:r>
              <a:rPr lang="zh-TW" altLang="zh-TW" b="1" dirty="0">
                <a:solidFill>
                  <a:srgbClr val="FF0000"/>
                </a:solidFill>
                <a:latin typeface="微軟正黑體" panose="020B0604030504040204" pitchFamily="34" charset="-120"/>
                <a:ea typeface="微軟正黑體" panose="020B0604030504040204" pitchFamily="34" charset="-120"/>
              </a:rPr>
              <a:t>切入只適用于大連三十、初一）</a:t>
            </a:r>
            <a:endParaRPr lang="zh-TW" altLang="zh-TW" dirty="0">
              <a:solidFill>
                <a:srgbClr val="FF0000"/>
              </a:solidFill>
              <a:latin typeface="微軟正黑體" panose="020B0604030504040204" pitchFamily="34" charset="-120"/>
              <a:ea typeface="微軟正黑體" panose="020B0604030504040204" pitchFamily="34" charset="-120"/>
            </a:endParaRPr>
          </a:p>
          <a:p>
            <a:r>
              <a:rPr lang="zh-TW" altLang="zh-TW" b="1" dirty="0">
                <a:latin typeface="微軟正黑體" panose="020B0604030504040204" pitchFamily="34" charset="-120"/>
                <a:ea typeface="微軟正黑體" panose="020B0604030504040204" pitchFamily="34" charset="-120"/>
              </a:rPr>
              <a:t>切入：</a:t>
            </a:r>
            <a:r>
              <a:rPr lang="zh-TW" altLang="zh-TW" dirty="0">
                <a:latin typeface="微軟正黑體" panose="020B0604030504040204" pitchFamily="34" charset="-120"/>
                <a:ea typeface="微軟正黑體" panose="020B0604030504040204" pitchFamily="34" charset="-120"/>
              </a:rPr>
              <a:t>張主任，新年好，我是來自</a:t>
            </a:r>
            <a:r>
              <a:rPr lang="en-US" altLang="zh-TW" dirty="0">
                <a:latin typeface="微軟正黑體" panose="020B0604030504040204" pitchFamily="34" charset="-120"/>
                <a:ea typeface="微軟正黑體" panose="020B0604030504040204" pitchFamily="34" charset="-120"/>
              </a:rPr>
              <a:t>XXX</a:t>
            </a:r>
            <a:r>
              <a:rPr lang="zh-TW" altLang="zh-TW" dirty="0">
                <a:latin typeface="微軟正黑體" panose="020B0604030504040204" pitchFamily="34" charset="-120"/>
                <a:ea typeface="微軟正黑體" panose="020B0604030504040204" pitchFamily="34" charset="-120"/>
              </a:rPr>
              <a:t>的華僑。打電話是想推薦大陸的朋友觀看由新唐人電視臺播放的</a:t>
            </a:r>
            <a:r>
              <a:rPr lang="en-US" altLang="zh-TW" dirty="0">
                <a:latin typeface="微軟正黑體" panose="020B0604030504040204" pitchFamily="34" charset="-120"/>
                <a:ea typeface="微軟正黑體" panose="020B0604030504040204" pitchFamily="34" charset="-120"/>
              </a:rPr>
              <a:t>2018</a:t>
            </a:r>
            <a:r>
              <a:rPr lang="zh-TW" altLang="zh-TW" dirty="0">
                <a:latin typeface="微軟正黑體" panose="020B0604030504040204" pitchFamily="34" charset="-120"/>
                <a:ea typeface="微軟正黑體" panose="020B0604030504040204" pitchFamily="34" charset="-120"/>
              </a:rPr>
              <a:t>年全球華人新年晚會</a:t>
            </a:r>
            <a:r>
              <a:rPr lang="en-US" altLang="zh-TW" dirty="0">
                <a:latin typeface="微軟正黑體" panose="020B0604030504040204" pitchFamily="34" charset="-120"/>
                <a:ea typeface="微軟正黑體" panose="020B0604030504040204" pitchFamily="34" charset="-120"/>
              </a:rPr>
              <a:t>-</a:t>
            </a:r>
            <a:r>
              <a:rPr lang="zh-TW" altLang="zh-TW" dirty="0">
                <a:latin typeface="微軟正黑體" panose="020B0604030504040204" pitchFamily="34" charset="-120"/>
                <a:ea typeface="微軟正黑體" panose="020B0604030504040204" pitchFamily="34" charset="-120"/>
              </a:rPr>
              <a:t>簡稱“神韻晚會”。神韻晚會是世界第一秀， 展現中華五千年的神傳文化，在世界巡迴演出期間，常常爆滿，一票難求（價值數百美元）。只有在大年三十</a:t>
            </a:r>
            <a:r>
              <a:rPr lang="en-US" altLang="zh-TW" dirty="0">
                <a:latin typeface="微軟正黑體" panose="020B0604030504040204" pitchFamily="34" charset="-120"/>
                <a:ea typeface="微軟正黑體" panose="020B0604030504040204" pitchFamily="34" charset="-120"/>
              </a:rPr>
              <a:t>(</a:t>
            </a:r>
            <a:r>
              <a:rPr lang="zh-TW" altLang="zh-TW" dirty="0">
                <a:latin typeface="微軟正黑體" panose="020B0604030504040204" pitchFamily="34" charset="-120"/>
                <a:ea typeface="微軟正黑體" panose="020B0604030504040204" pitchFamily="34" charset="-120"/>
              </a:rPr>
              <a:t>除夕</a:t>
            </a:r>
            <a:r>
              <a:rPr lang="en-US" altLang="zh-TW" dirty="0">
                <a:latin typeface="微軟正黑體" panose="020B0604030504040204" pitchFamily="34" charset="-120"/>
                <a:ea typeface="微軟正黑體" panose="020B0604030504040204" pitchFamily="34" charset="-120"/>
              </a:rPr>
              <a:t>)</a:t>
            </a:r>
            <a:r>
              <a:rPr lang="zh-TW" altLang="zh-TW" dirty="0">
                <a:latin typeface="微軟正黑體" panose="020B0604030504040204" pitchFamily="34" charset="-120"/>
                <a:ea typeface="微軟正黑體" panose="020B0604030504040204" pitchFamily="34" charset="-120"/>
              </a:rPr>
              <a:t>和初一兩天由新唐人電視臺的獨家播出。請通過翻牆軟體自由門或無界流覽觀看，除此之外，還可通過衛星天線接收、愛博電視、新唐人安卓版、無界一點通等方式觀看。 我等會給你發一個短信， 或者請你加這個微信號</a:t>
            </a:r>
            <a:r>
              <a:rPr lang="en-US" altLang="zh-TW" dirty="0">
                <a:latin typeface="微軟正黑體" panose="020B0604030504040204" pitchFamily="34" charset="-120"/>
                <a:ea typeface="微軟正黑體" panose="020B0604030504040204" pitchFamily="34" charset="-120"/>
              </a:rPr>
              <a:t>: bkkk555a</a:t>
            </a:r>
            <a:r>
              <a:rPr lang="zh-TW" altLang="zh-TW" dirty="0">
                <a:latin typeface="微軟正黑體" panose="020B0604030504040204" pitchFamily="34" charset="-120"/>
                <a:ea typeface="微軟正黑體" panose="020B0604030504040204" pitchFamily="34" charset="-120"/>
              </a:rPr>
              <a:t>燕林</a:t>
            </a:r>
            <a:r>
              <a:rPr lang="zh-TW" altLang="zh-TW" b="1" dirty="0">
                <a:latin typeface="微軟正黑體" panose="020B0604030504040204" pitchFamily="34" charset="-120"/>
                <a:ea typeface="微軟正黑體" panose="020B0604030504040204" pitchFamily="34" charset="-120"/>
              </a:rPr>
              <a:t>。 </a:t>
            </a:r>
            <a:r>
              <a:rPr lang="zh-TW" altLang="zh-TW" dirty="0">
                <a:latin typeface="微軟正黑體" panose="020B0604030504040204" pitchFamily="34" charset="-120"/>
                <a:ea typeface="微軟正黑體" panose="020B0604030504040204" pitchFamily="34" charset="-120"/>
              </a:rPr>
              <a:t>給他發個笑臉，您就能得到一個免費安全的翻牆軟體。</a:t>
            </a:r>
            <a:r>
              <a:rPr lang="en-US" altLang="zh-TW" dirty="0" smtClean="0">
                <a:latin typeface="微軟正黑體" panose="020B0604030504040204" pitchFamily="34" charset="-120"/>
                <a:ea typeface="微軟正黑體" panose="020B0604030504040204" pitchFamily="34" charset="-120"/>
              </a:rPr>
              <a:t>….</a:t>
            </a:r>
          </a:p>
          <a:p>
            <a:endParaRPr lang="zh-TW" altLang="zh-TW" dirty="0">
              <a:latin typeface="微軟正黑體" panose="020B0604030504040204" pitchFamily="34" charset="-120"/>
              <a:ea typeface="微軟正黑體" panose="020B0604030504040204" pitchFamily="34" charset="-120"/>
            </a:endParaRPr>
          </a:p>
          <a:p>
            <a:r>
              <a:rPr lang="zh-TW" altLang="zh-TW" b="1" u="sng" dirty="0">
                <a:latin typeface="微軟正黑體" panose="020B0604030504040204" pitchFamily="34" charset="-120"/>
                <a:ea typeface="微軟正黑體" panose="020B0604030504040204" pitchFamily="34" charset="-120"/>
              </a:rPr>
              <a:t>神韻晚會在新唐人電視臺「大陸頻道」播出時間</a:t>
            </a:r>
            <a:r>
              <a:rPr lang="en-US" altLang="zh-TW" b="1" u="sng" dirty="0">
                <a:latin typeface="微軟正黑體" panose="020B0604030504040204" pitchFamily="34" charset="-120"/>
                <a:ea typeface="微軟正黑體" panose="020B0604030504040204" pitchFamily="34" charset="-120"/>
              </a:rPr>
              <a:t/>
            </a:r>
            <a:br>
              <a:rPr lang="en-US" altLang="zh-TW" b="1" u="sng" dirty="0">
                <a:latin typeface="微軟正黑體" panose="020B0604030504040204" pitchFamily="34" charset="-120"/>
                <a:ea typeface="微軟正黑體" panose="020B0604030504040204" pitchFamily="34" charset="-120"/>
              </a:rPr>
            </a:br>
            <a:r>
              <a:rPr lang="en-US" altLang="zh-TW" dirty="0">
                <a:latin typeface="微軟正黑體" panose="020B0604030504040204" pitchFamily="34" charset="-120"/>
                <a:ea typeface="微軟正黑體" panose="020B0604030504040204" pitchFamily="34" charset="-120"/>
              </a:rPr>
              <a:t>2</a:t>
            </a:r>
            <a:r>
              <a:rPr lang="zh-TW" altLang="zh-TW"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15</a:t>
            </a:r>
            <a:r>
              <a:rPr lang="zh-TW" altLang="zh-TW" dirty="0">
                <a:latin typeface="微軟正黑體" panose="020B0604030504040204" pitchFamily="34" charset="-120"/>
                <a:ea typeface="微軟正黑體" panose="020B0604030504040204" pitchFamily="34" charset="-120"/>
              </a:rPr>
              <a:t>日 週四</a:t>
            </a:r>
            <a:r>
              <a:rPr lang="en-US" altLang="zh-TW" dirty="0">
                <a:latin typeface="微軟正黑體" panose="020B0604030504040204" pitchFamily="34" charset="-120"/>
                <a:ea typeface="微軟正黑體" panose="020B0604030504040204" pitchFamily="34" charset="-120"/>
              </a:rPr>
              <a:t>(</a:t>
            </a:r>
            <a:r>
              <a:rPr lang="zh-TW" altLang="zh-TW" dirty="0">
                <a:latin typeface="微軟正黑體" panose="020B0604030504040204" pitchFamily="34" charset="-120"/>
                <a:ea typeface="微軟正黑體" panose="020B0604030504040204" pitchFamily="34" charset="-120"/>
              </a:rPr>
              <a:t>大年三十</a:t>
            </a:r>
            <a:r>
              <a:rPr lang="en-US" altLang="zh-TW" dirty="0">
                <a:latin typeface="微軟正黑體" panose="020B0604030504040204" pitchFamily="34" charset="-120"/>
                <a:ea typeface="微軟正黑體" panose="020B0604030504040204" pitchFamily="34" charset="-120"/>
              </a:rPr>
              <a:t>/</a:t>
            </a:r>
            <a:r>
              <a:rPr lang="zh-TW" altLang="zh-TW" dirty="0">
                <a:latin typeface="微軟正黑體" panose="020B0604030504040204" pitchFamily="34" charset="-120"/>
                <a:ea typeface="微軟正黑體" panose="020B0604030504040204" pitchFamily="34" charset="-120"/>
              </a:rPr>
              <a:t>除夕</a:t>
            </a:r>
            <a:r>
              <a:rPr lang="en-US" altLang="zh-TW" dirty="0">
                <a:latin typeface="微軟正黑體" panose="020B0604030504040204" pitchFamily="34" charset="-120"/>
                <a:ea typeface="微軟正黑體" panose="020B0604030504040204" pitchFamily="34" charset="-120"/>
              </a:rPr>
              <a:t>) </a:t>
            </a:r>
            <a:r>
              <a:rPr lang="en-US" altLang="zh-TW" dirty="0" smtClean="0">
                <a:latin typeface="微軟正黑體" panose="020B0604030504040204" pitchFamily="34" charset="-120"/>
                <a:ea typeface="微軟正黑體" panose="020B0604030504040204" pitchFamily="34" charset="-120"/>
              </a:rPr>
              <a:t>20:00</a:t>
            </a:r>
            <a:r>
              <a:rPr lang="zh-TW" altLang="en-US" dirty="0" smtClean="0">
                <a:latin typeface="微軟正黑體" panose="020B0604030504040204" pitchFamily="34" charset="-120"/>
                <a:ea typeface="微軟正黑體" panose="020B0604030504040204" pitchFamily="34" charset="-120"/>
              </a:rPr>
              <a:t>      </a:t>
            </a:r>
            <a:r>
              <a:rPr lang="en-US" altLang="zh-TW" dirty="0" smtClean="0">
                <a:latin typeface="微軟正黑體" panose="020B0604030504040204" pitchFamily="34" charset="-120"/>
                <a:ea typeface="微軟正黑體" panose="020B0604030504040204" pitchFamily="34" charset="-120"/>
              </a:rPr>
              <a:t>2</a:t>
            </a:r>
            <a:r>
              <a:rPr lang="zh-TW" altLang="zh-TW"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15</a:t>
            </a:r>
            <a:r>
              <a:rPr lang="zh-TW" altLang="zh-TW" dirty="0">
                <a:latin typeface="微軟正黑體" panose="020B0604030504040204" pitchFamily="34" charset="-120"/>
                <a:ea typeface="微軟正黑體" panose="020B0604030504040204" pitchFamily="34" charset="-120"/>
              </a:rPr>
              <a:t>日 週四</a:t>
            </a:r>
            <a:r>
              <a:rPr lang="en-US" altLang="zh-TW" dirty="0">
                <a:latin typeface="微軟正黑體" panose="020B0604030504040204" pitchFamily="34" charset="-120"/>
                <a:ea typeface="微軟正黑體" panose="020B0604030504040204" pitchFamily="34" charset="-120"/>
              </a:rPr>
              <a:t>(</a:t>
            </a:r>
            <a:r>
              <a:rPr lang="zh-TW" altLang="zh-TW" dirty="0">
                <a:latin typeface="微軟正黑體" panose="020B0604030504040204" pitchFamily="34" charset="-120"/>
                <a:ea typeface="微軟正黑體" panose="020B0604030504040204" pitchFamily="34" charset="-120"/>
              </a:rPr>
              <a:t>大年三十</a:t>
            </a:r>
            <a:r>
              <a:rPr lang="en-US" altLang="zh-TW" dirty="0">
                <a:latin typeface="微軟正黑體" panose="020B0604030504040204" pitchFamily="34" charset="-120"/>
                <a:ea typeface="微軟正黑體" panose="020B0604030504040204" pitchFamily="34" charset="-120"/>
              </a:rPr>
              <a:t>/</a:t>
            </a:r>
            <a:r>
              <a:rPr lang="zh-TW" altLang="zh-TW" dirty="0">
                <a:latin typeface="微軟正黑體" panose="020B0604030504040204" pitchFamily="34" charset="-120"/>
                <a:ea typeface="微軟正黑體" panose="020B0604030504040204" pitchFamily="34" charset="-120"/>
              </a:rPr>
              <a:t>除夕</a:t>
            </a:r>
            <a:r>
              <a:rPr lang="en-US" altLang="zh-TW" dirty="0">
                <a:latin typeface="微軟正黑體" panose="020B0604030504040204" pitchFamily="34" charset="-120"/>
                <a:ea typeface="微軟正黑體" panose="020B0604030504040204" pitchFamily="34" charset="-120"/>
              </a:rPr>
              <a:t>) </a:t>
            </a:r>
            <a:r>
              <a:rPr lang="en-US" altLang="zh-TW" dirty="0" smtClean="0">
                <a:latin typeface="微軟正黑體" panose="020B0604030504040204" pitchFamily="34" charset="-120"/>
                <a:ea typeface="微軟正黑體" panose="020B0604030504040204" pitchFamily="34" charset="-120"/>
              </a:rPr>
              <a:t>23:00</a:t>
            </a:r>
            <a:r>
              <a:rPr lang="en-US" altLang="zh-TW" dirty="0">
                <a:latin typeface="微軟正黑體" panose="020B0604030504040204" pitchFamily="34" charset="-120"/>
                <a:ea typeface="微軟正黑體" panose="020B0604030504040204" pitchFamily="34" charset="-120"/>
              </a:rPr>
              <a:t/>
            </a:r>
            <a:br>
              <a:rPr lang="en-US" altLang="zh-TW" dirty="0">
                <a:latin typeface="微軟正黑體" panose="020B0604030504040204" pitchFamily="34" charset="-120"/>
                <a:ea typeface="微軟正黑體" panose="020B0604030504040204" pitchFamily="34" charset="-120"/>
              </a:rPr>
            </a:br>
            <a:r>
              <a:rPr lang="en-US" altLang="zh-TW" dirty="0">
                <a:latin typeface="微軟正黑體" panose="020B0604030504040204" pitchFamily="34" charset="-120"/>
                <a:ea typeface="微軟正黑體" panose="020B0604030504040204" pitchFamily="34" charset="-120"/>
              </a:rPr>
              <a:t>2</a:t>
            </a:r>
            <a:r>
              <a:rPr lang="zh-TW" altLang="zh-TW"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16</a:t>
            </a:r>
            <a:r>
              <a:rPr lang="zh-TW" altLang="zh-TW" dirty="0">
                <a:latin typeface="微軟正黑體" panose="020B0604030504040204" pitchFamily="34" charset="-120"/>
                <a:ea typeface="微軟正黑體" panose="020B0604030504040204" pitchFamily="34" charset="-120"/>
              </a:rPr>
              <a:t>日 週五</a:t>
            </a:r>
            <a:r>
              <a:rPr lang="en-US" altLang="zh-TW" dirty="0">
                <a:latin typeface="微軟正黑體" panose="020B0604030504040204" pitchFamily="34" charset="-120"/>
                <a:ea typeface="微軟正黑體" panose="020B0604030504040204" pitchFamily="34" charset="-120"/>
              </a:rPr>
              <a:t>(</a:t>
            </a:r>
            <a:r>
              <a:rPr lang="zh-TW" altLang="zh-TW" dirty="0">
                <a:latin typeface="微軟正黑體" panose="020B0604030504040204" pitchFamily="34" charset="-120"/>
                <a:ea typeface="微軟正黑體" panose="020B0604030504040204" pitchFamily="34" charset="-120"/>
              </a:rPr>
              <a:t>初一</a:t>
            </a:r>
            <a:r>
              <a:rPr lang="en-US" altLang="zh-TW" dirty="0">
                <a:latin typeface="微軟正黑體" panose="020B0604030504040204" pitchFamily="34" charset="-120"/>
                <a:ea typeface="微軟正黑體" panose="020B0604030504040204" pitchFamily="34" charset="-120"/>
              </a:rPr>
              <a:t>) </a:t>
            </a:r>
            <a:r>
              <a:rPr lang="en-US" altLang="zh-TW" dirty="0" smtClean="0">
                <a:latin typeface="微軟正黑體" panose="020B0604030504040204" pitchFamily="34" charset="-120"/>
                <a:ea typeface="微軟正黑體" panose="020B0604030504040204" pitchFamily="34" charset="-120"/>
              </a:rPr>
              <a:t>08:30</a:t>
            </a:r>
            <a:r>
              <a:rPr lang="zh-TW" altLang="en-US" dirty="0" smtClean="0">
                <a:latin typeface="微軟正黑體" panose="020B0604030504040204" pitchFamily="34" charset="-120"/>
                <a:ea typeface="微軟正黑體" panose="020B0604030504040204" pitchFamily="34" charset="-120"/>
              </a:rPr>
              <a:t>                        </a:t>
            </a:r>
            <a:r>
              <a:rPr lang="en-US" altLang="zh-TW" dirty="0" smtClean="0">
                <a:latin typeface="微軟正黑體" panose="020B0604030504040204" pitchFamily="34" charset="-120"/>
                <a:ea typeface="微軟正黑體" panose="020B0604030504040204" pitchFamily="34" charset="-120"/>
              </a:rPr>
              <a:t>2</a:t>
            </a:r>
            <a:r>
              <a:rPr lang="zh-TW" altLang="zh-TW" dirty="0">
                <a:latin typeface="微軟正黑體" panose="020B0604030504040204" pitchFamily="34" charset="-120"/>
                <a:ea typeface="微軟正黑體" panose="020B0604030504040204" pitchFamily="34" charset="-120"/>
              </a:rPr>
              <a:t>月</a:t>
            </a:r>
            <a:r>
              <a:rPr lang="en-US" altLang="zh-TW" dirty="0">
                <a:latin typeface="微軟正黑體" panose="020B0604030504040204" pitchFamily="34" charset="-120"/>
                <a:ea typeface="微軟正黑體" panose="020B0604030504040204" pitchFamily="34" charset="-120"/>
              </a:rPr>
              <a:t>16</a:t>
            </a:r>
            <a:r>
              <a:rPr lang="zh-TW" altLang="zh-TW" dirty="0">
                <a:latin typeface="微軟正黑體" panose="020B0604030504040204" pitchFamily="34" charset="-120"/>
                <a:ea typeface="微軟正黑體" panose="020B0604030504040204" pitchFamily="34" charset="-120"/>
              </a:rPr>
              <a:t>日 週五</a:t>
            </a:r>
            <a:r>
              <a:rPr lang="en-US" altLang="zh-TW" dirty="0">
                <a:latin typeface="微軟正黑體" panose="020B0604030504040204" pitchFamily="34" charset="-120"/>
                <a:ea typeface="微軟正黑體" panose="020B0604030504040204" pitchFamily="34" charset="-120"/>
              </a:rPr>
              <a:t>(</a:t>
            </a:r>
            <a:r>
              <a:rPr lang="zh-TW" altLang="zh-TW" dirty="0">
                <a:latin typeface="微軟正黑體" panose="020B0604030504040204" pitchFamily="34" charset="-120"/>
                <a:ea typeface="微軟正黑體" panose="020B0604030504040204" pitchFamily="34" charset="-120"/>
              </a:rPr>
              <a:t>初一</a:t>
            </a:r>
            <a:r>
              <a:rPr lang="en-US" altLang="zh-TW" dirty="0">
                <a:latin typeface="微軟正黑體" panose="020B0604030504040204" pitchFamily="34" charset="-120"/>
                <a:ea typeface="微軟正黑體" panose="020B0604030504040204" pitchFamily="34" charset="-120"/>
              </a:rPr>
              <a:t>) 14:00</a:t>
            </a:r>
            <a:endParaRPr lang="zh-TW" altLang="zh-TW" dirty="0">
              <a:latin typeface="微軟正黑體" panose="020B0604030504040204" pitchFamily="34" charset="-120"/>
              <a:ea typeface="微軟正黑體" panose="020B0604030504040204" pitchFamily="34" charset="-120"/>
            </a:endParaRPr>
          </a:p>
          <a:p>
            <a:r>
              <a:rPr lang="en-US" altLang="zh-TW" b="1" u="sng" dirty="0">
                <a:latin typeface="微軟正黑體" panose="020B0604030504040204" pitchFamily="34" charset="-120"/>
                <a:ea typeface="微軟正黑體" panose="020B0604030504040204" pitchFamily="34" charset="-120"/>
                <a:hlinkClick r:id="rId2"/>
              </a:rPr>
              <a:t>http://www.ntdtv.com/xtr/gb/2018/02/11/a1363229.html</a:t>
            </a:r>
            <a:r>
              <a:rPr lang="en-US" altLang="zh-TW" b="1" dirty="0">
                <a:latin typeface="微軟正黑體" panose="020B0604030504040204" pitchFamily="34" charset="-120"/>
                <a:ea typeface="微軟正黑體" panose="020B0604030504040204" pitchFamily="34" charset="-120"/>
              </a:rPr>
              <a:t> </a:t>
            </a:r>
            <a:endParaRPr lang="zh-TW" altLang="zh-TW" dirty="0">
              <a:latin typeface="微軟正黑體" panose="020B0604030504040204" pitchFamily="34" charset="-120"/>
              <a:ea typeface="微軟正黑體" panose="020B0604030504040204" pitchFamily="34" charset="-120"/>
            </a:endParaRPr>
          </a:p>
          <a:p>
            <a:endParaRPr lang="en-US" altLang="zh-CN" dirty="0" smtClean="0">
              <a:latin typeface="微軟正黑體" panose="020B0604030504040204" pitchFamily="34" charset="-120"/>
              <a:ea typeface="微軟正黑體" panose="020B0604030504040204" pitchFamily="34" charset="-120"/>
            </a:endParaRPr>
          </a:p>
          <a:p>
            <a:r>
              <a:rPr lang="zh-CN" altLang="zh-TW" b="1" dirty="0" smtClean="0">
                <a:solidFill>
                  <a:srgbClr val="0070C0"/>
                </a:solidFill>
                <a:latin typeface="微軟正黑體" panose="020B0604030504040204" pitchFamily="34" charset="-120"/>
                <a:ea typeface="微軟正黑體" panose="020B0604030504040204" pitchFamily="34" charset="-120"/>
              </a:rPr>
              <a:t>切換到講真相：</a:t>
            </a:r>
            <a:r>
              <a:rPr lang="zh-CN" altLang="zh-TW" dirty="0" smtClean="0">
                <a:latin typeface="微軟正黑體" panose="020B0604030504040204" pitchFamily="34" charset="-120"/>
                <a:ea typeface="微軟正黑體" panose="020B0604030504040204" pitchFamily="34" charset="-120"/>
              </a:rPr>
              <a:t>張主任，您有沒有聽說過，現在從高層到民眾都在議論對法輪功的迫害就要停止了，這種情況下如何保護好自己和家人很重要。因為國內資訊封鎖，好多新聞您可能不知道…</a:t>
            </a:r>
            <a:endParaRPr lang="zh-TW" altLang="zh-TW"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5741201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p:cNvSpPr/>
          <p:nvPr/>
        </p:nvSpPr>
        <p:spPr>
          <a:xfrm>
            <a:off x="0" y="0"/>
            <a:ext cx="9130602" cy="639707"/>
          </a:xfrm>
          <a:prstGeom prst="rect">
            <a:avLst/>
          </a:prstGeom>
          <a:solidFill>
            <a:srgbClr val="7030A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r>
              <a:rPr lang="en-US" altLang="zh-TW" dirty="0" smtClean="0"/>
              <a:t>7-2.</a:t>
            </a:r>
            <a:r>
              <a:rPr lang="zh-TW" altLang="en-US" dirty="0" smtClean="0"/>
              <a:t>切入點參考</a:t>
            </a:r>
            <a:endParaRPr lang="zh-TW" altLang="en-US" dirty="0"/>
          </a:p>
        </p:txBody>
      </p:sp>
      <p:sp>
        <p:nvSpPr>
          <p:cNvPr id="5" name="矩形 4"/>
          <p:cNvSpPr/>
          <p:nvPr/>
        </p:nvSpPr>
        <p:spPr>
          <a:xfrm>
            <a:off x="19873" y="836712"/>
            <a:ext cx="9124127" cy="5940088"/>
          </a:xfrm>
          <a:prstGeom prst="rect">
            <a:avLst/>
          </a:prstGeom>
        </p:spPr>
        <p:txBody>
          <a:bodyPr wrap="square">
            <a:spAutoFit/>
          </a:bodyPr>
          <a:lstStyle/>
          <a:p>
            <a:r>
              <a:rPr lang="zh-CN" altLang="en-US" sz="2000" b="1" dirty="0" smtClean="0">
                <a:solidFill>
                  <a:srgbClr val="0070C0"/>
                </a:solidFill>
                <a:latin typeface="微軟正黑體" panose="020B0604030504040204" pitchFamily="34" charset="-120"/>
                <a:ea typeface="微軟正黑體" panose="020B0604030504040204" pitchFamily="34" charset="-120"/>
              </a:rPr>
              <a:t>切入參考</a:t>
            </a:r>
            <a:r>
              <a:rPr lang="en-US" altLang="zh-CN" sz="2000" b="1" dirty="0" smtClean="0">
                <a:solidFill>
                  <a:srgbClr val="0070C0"/>
                </a:solidFill>
                <a:latin typeface="微軟正黑體" panose="020B0604030504040204" pitchFamily="34" charset="-120"/>
                <a:ea typeface="微軟正黑體" panose="020B0604030504040204" pitchFamily="34" charset="-120"/>
              </a:rPr>
              <a:t>2</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張主任</a:t>
            </a:r>
            <a:r>
              <a:rPr lang="zh-CN" altLang="en-US" sz="2000" dirty="0">
                <a:latin typeface="微軟正黑體" panose="020B0604030504040204" pitchFamily="34" charset="-120"/>
                <a:ea typeface="微軟正黑體" panose="020B0604030504040204" pitchFamily="34" charset="-120"/>
              </a:rPr>
              <a:t>，</a:t>
            </a:r>
            <a:r>
              <a:rPr lang="zh-CN" altLang="en-US" sz="2000" dirty="0">
                <a:solidFill>
                  <a:srgbClr val="FF0000"/>
                </a:solidFill>
                <a:latin typeface="微軟正黑體" panose="020B0604030504040204" pitchFamily="34" charset="-120"/>
                <a:ea typeface="微軟正黑體" panose="020B0604030504040204" pitchFamily="34" charset="-120"/>
              </a:rPr>
              <a:t>新年好</a:t>
            </a:r>
            <a:r>
              <a:rPr lang="zh-CN" altLang="en-US" sz="2000" dirty="0" smtClean="0">
                <a:solidFill>
                  <a:srgbClr val="FF0000"/>
                </a:solidFill>
                <a:latin typeface="微軟正黑體" panose="020B0604030504040204" pitchFamily="34" charset="-120"/>
                <a:ea typeface="微軟正黑體" panose="020B0604030504040204" pitchFamily="34" charset="-120"/>
              </a:rPr>
              <a:t>！</a:t>
            </a:r>
            <a:r>
              <a:rPr lang="zh-CN" altLang="en-US" sz="2000" dirty="0" smtClean="0">
                <a:latin typeface="微軟正黑體" panose="020B0604030504040204" pitchFamily="34" charset="-120"/>
                <a:ea typeface="微軟正黑體" panose="020B0604030504040204" pitchFamily="34" charset="-120"/>
              </a:rPr>
              <a:t>現在從高層到民眾都在議論對法輪功的迫害就要停止了，這種情況下如何保護好自己和家人很重要。因為國內資訊封鎖，好多新聞您可能不知道</a:t>
            </a:r>
            <a:r>
              <a:rPr lang="en-US" altLang="zh-CN" sz="2000" dirty="0" smtClean="0">
                <a:latin typeface="微軟正黑體" panose="020B0604030504040204" pitchFamily="34" charset="-120"/>
                <a:ea typeface="微軟正黑體" panose="020B0604030504040204" pitchFamily="34" charset="-120"/>
              </a:rPr>
              <a:t>…</a:t>
            </a:r>
          </a:p>
          <a:p>
            <a:endParaRPr lang="en-US" altLang="zh-CN" sz="2000" dirty="0" smtClean="0">
              <a:latin typeface="微軟正黑體" panose="020B0604030504040204" pitchFamily="34" charset="-120"/>
              <a:ea typeface="微軟正黑體" panose="020B0604030504040204" pitchFamily="34" charset="-120"/>
            </a:endParaRPr>
          </a:p>
          <a:p>
            <a:r>
              <a:rPr lang="zh-CN" altLang="zh-TW" sz="2000" b="1" dirty="0" smtClean="0">
                <a:latin typeface="微軟正黑體" panose="020B0604030504040204" pitchFamily="34" charset="-120"/>
                <a:ea typeface="微軟正黑體" panose="020B0604030504040204" pitchFamily="34" charset="-120"/>
              </a:rPr>
              <a:t>（根據情況講）</a:t>
            </a:r>
            <a:endParaRPr lang="zh-TW" altLang="zh-TW" sz="2000" dirty="0">
              <a:latin typeface="微軟正黑體" panose="020B0604030504040204" pitchFamily="34" charset="-120"/>
              <a:ea typeface="微軟正黑體" panose="020B0604030504040204" pitchFamily="34" charset="-120"/>
            </a:endParaRPr>
          </a:p>
          <a:p>
            <a:r>
              <a:rPr lang="en-US" altLang="zh-TW" sz="2000" dirty="0" smtClean="0">
                <a:latin typeface="微軟正黑體" panose="020B0604030504040204" pitchFamily="34" charset="-120"/>
                <a:ea typeface="微軟正黑體" panose="020B0604030504040204" pitchFamily="34" charset="-120"/>
              </a:rPr>
              <a:t>2017</a:t>
            </a:r>
            <a:r>
              <a:rPr lang="zh-CN" altLang="zh-TW" sz="2000" dirty="0" smtClean="0">
                <a:latin typeface="微軟正黑體" panose="020B0604030504040204" pitchFamily="34" charset="-120"/>
                <a:ea typeface="微軟正黑體" panose="020B0604030504040204" pitchFamily="34" charset="-120"/>
              </a:rPr>
              <a:t>年，中國各地有</a:t>
            </a:r>
            <a:r>
              <a:rPr lang="en-US" altLang="zh-TW" sz="2000" dirty="0" smtClean="0">
                <a:latin typeface="微軟正黑體" panose="020B0604030504040204" pitchFamily="34" charset="-120"/>
                <a:ea typeface="微軟正黑體" panose="020B0604030504040204" pitchFamily="34" charset="-120"/>
              </a:rPr>
              <a:t>76</a:t>
            </a:r>
            <a:r>
              <a:rPr lang="zh-CN" altLang="zh-TW" sz="2000" dirty="0" smtClean="0">
                <a:latin typeface="微軟正黑體" panose="020B0604030504040204" pitchFamily="34" charset="-120"/>
                <a:ea typeface="微軟正黑體" panose="020B0604030504040204" pitchFamily="34" charset="-120"/>
              </a:rPr>
              <a:t>名法輪功學員被無罪釋放。近期網路公開中國新聞出版總署第</a:t>
            </a:r>
            <a:r>
              <a:rPr lang="en-US" altLang="zh-TW" sz="2000" dirty="0" smtClean="0">
                <a:latin typeface="微軟正黑體" panose="020B0604030504040204" pitchFamily="34" charset="-120"/>
                <a:ea typeface="微軟正黑體" panose="020B0604030504040204" pitchFamily="34" charset="-120"/>
              </a:rPr>
              <a:t>50</a:t>
            </a:r>
            <a:r>
              <a:rPr lang="zh-CN" altLang="zh-TW" sz="2000" dirty="0" smtClean="0">
                <a:latin typeface="微軟正黑體" panose="020B0604030504040204" pitchFamily="34" charset="-120"/>
                <a:ea typeface="微軟正黑體" panose="020B0604030504040204" pitchFamily="34" charset="-120"/>
              </a:rPr>
              <a:t>號令，廢除</a:t>
            </a:r>
            <a:r>
              <a:rPr lang="en-US" altLang="zh-TW" sz="2000" dirty="0" smtClean="0">
                <a:latin typeface="微軟正黑體" panose="020B0604030504040204" pitchFamily="34" charset="-120"/>
                <a:ea typeface="微軟正黑體" panose="020B0604030504040204" pitchFamily="34" charset="-120"/>
              </a:rPr>
              <a:t>99</a:t>
            </a:r>
            <a:r>
              <a:rPr lang="zh-CN" altLang="zh-TW" sz="2000" dirty="0" smtClean="0">
                <a:latin typeface="微軟正黑體" panose="020B0604030504040204" pitchFamily="34" charset="-120"/>
                <a:ea typeface="微軟正黑體" panose="020B0604030504040204" pitchFamily="34" charset="-120"/>
              </a:rPr>
              <a:t>年江澤民對法輪功書籍的出版禁令，承認法輪功書籍合法， 通告可以直接在國務院官方網站查詢</a:t>
            </a:r>
            <a:r>
              <a:rPr lang="en-US" altLang="zh-TW" sz="2000" dirty="0" smtClean="0">
                <a:latin typeface="微軟正黑體" panose="020B0604030504040204" pitchFamily="34" charset="-120"/>
                <a:ea typeface="微軟正黑體" panose="020B0604030504040204" pitchFamily="34" charset="-120"/>
              </a:rPr>
              <a:t>, </a:t>
            </a:r>
            <a:r>
              <a:rPr lang="zh-CN" altLang="zh-TW" sz="2000" dirty="0" smtClean="0">
                <a:latin typeface="微軟正黑體" panose="020B0604030504040204" pitchFamily="34" charset="-120"/>
                <a:ea typeface="微軟正黑體" panose="020B0604030504040204" pitchFamily="34" charset="-120"/>
              </a:rPr>
              <a:t>說明從高層到地方，中共內部出現對迫害政策的抵制，反腐中落馬的都是緊跟江澤民迫害法輪功的人，最典型的例子就是</a:t>
            </a:r>
            <a:r>
              <a:rPr lang="zh-CN" altLang="zh-TW" sz="2000" dirty="0">
                <a:latin typeface="微軟正黑體" panose="020B0604030504040204" pitchFamily="34" charset="-120"/>
                <a:ea typeface="微軟正黑體" panose="020B0604030504040204" pitchFamily="34" charset="-120"/>
              </a:rPr>
              <a:t>江澤民下令成立的</a:t>
            </a:r>
            <a:r>
              <a:rPr lang="zh-CN" altLang="en-US" sz="2000" dirty="0" smtClean="0">
                <a:latin typeface="微軟正黑體" panose="020B0604030504040204" pitchFamily="34" charset="-120"/>
                <a:ea typeface="微軟正黑體" panose="020B0604030504040204" pitchFamily="34" charset="-120"/>
              </a:rPr>
              <a:t>中央迫害法輪功的指揮系統‘</a:t>
            </a:r>
            <a:r>
              <a:rPr lang="en-US" altLang="zh-CN" sz="2000" dirty="0" smtClean="0">
                <a:latin typeface="微軟正黑體" panose="020B0604030504040204" pitchFamily="34" charset="-120"/>
                <a:ea typeface="微軟正黑體" panose="020B0604030504040204" pitchFamily="34" charset="-120"/>
              </a:rPr>
              <a:t>610’</a:t>
            </a:r>
            <a:r>
              <a:rPr lang="zh-CN" altLang="en-US" sz="2000" dirty="0" smtClean="0">
                <a:latin typeface="微軟正黑體" panose="020B0604030504040204" pitchFamily="34" charset="-120"/>
                <a:ea typeface="微軟正黑體" panose="020B0604030504040204" pitchFamily="34" charset="-120"/>
              </a:rPr>
              <a:t>，其三個層級的一把手，周永康，李東生和張越全部落馬</a:t>
            </a:r>
            <a:endParaRPr lang="zh-CN" altLang="en-US" sz="2000" dirty="0">
              <a:latin typeface="微軟正黑體" panose="020B0604030504040204" pitchFamily="34" charset="-120"/>
              <a:ea typeface="微軟正黑體" panose="020B0604030504040204" pitchFamily="34" charset="-120"/>
            </a:endParaRPr>
          </a:p>
          <a:p>
            <a:r>
              <a:rPr lang="zh-CN" altLang="zh-TW" sz="2000" dirty="0" smtClean="0">
                <a:latin typeface="微軟正黑體" panose="020B0604030504040204" pitchFamily="34" charset="-120"/>
                <a:ea typeface="微軟正黑體" panose="020B0604030504040204" pitchFamily="34" charset="-120"/>
              </a:rPr>
              <a:t>…</a:t>
            </a:r>
            <a:r>
              <a:rPr lang="zh-CN" altLang="zh-TW" sz="2000" b="1" dirty="0">
                <a:latin typeface="微軟正黑體" panose="020B0604030504040204" pitchFamily="34" charset="-120"/>
                <a:ea typeface="微軟正黑體" panose="020B0604030504040204" pitchFamily="34" charset="-120"/>
              </a:rPr>
              <a:t>大法真相</a:t>
            </a:r>
            <a:endParaRPr lang="zh-TW" altLang="zh-TW" sz="2000" dirty="0">
              <a:latin typeface="微軟正黑體" panose="020B0604030504040204" pitchFamily="34" charset="-120"/>
              <a:ea typeface="微軟正黑體" panose="020B0604030504040204" pitchFamily="34" charset="-120"/>
            </a:endParaRPr>
          </a:p>
          <a:p>
            <a:r>
              <a:rPr lang="zh-CN" altLang="zh-TW" sz="2000" dirty="0" smtClean="0">
                <a:latin typeface="微軟正黑體" panose="020B0604030504040204" pitchFamily="34" charset="-120"/>
                <a:ea typeface="微軟正黑體" panose="020B0604030504040204" pitchFamily="34" charset="-120"/>
              </a:rPr>
              <a:t>（結語）：“君子不立于危牆之下”，打這個電話就是希望你認清形勢，不要參與迫害，退出中共的黨團隊組織，解除當初宣誓為它獻身的毒誓，您就是保護了自己和家人。</a:t>
            </a:r>
            <a:endParaRPr lang="en-US" altLang="zh-CN" sz="2000" dirty="0" smtClean="0">
              <a:latin typeface="微軟正黑體" panose="020B0604030504040204" pitchFamily="34" charset="-120"/>
              <a:ea typeface="微軟正黑體" panose="020B0604030504040204" pitchFamily="34" charset="-120"/>
            </a:endParaRPr>
          </a:p>
          <a:p>
            <a:endParaRPr lang="en-US" altLang="zh-CN" sz="2000" dirty="0">
              <a:latin typeface="微軟正黑體" panose="020B0604030504040204" pitchFamily="34" charset="-120"/>
              <a:ea typeface="微軟正黑體" panose="020B0604030504040204" pitchFamily="34" charset="-120"/>
            </a:endParaRPr>
          </a:p>
          <a:p>
            <a:r>
              <a:rPr lang="zh-TW" altLang="en-US" sz="2000" b="1" dirty="0" smtClean="0">
                <a:solidFill>
                  <a:srgbClr val="0070C0"/>
                </a:solidFill>
                <a:latin typeface="微軟正黑體" panose="020B0604030504040204" pitchFamily="34" charset="-120"/>
                <a:ea typeface="微軟正黑體" panose="020B0604030504040204" pitchFamily="34" charset="-120"/>
              </a:rPr>
              <a:t>「</a:t>
            </a:r>
            <a:r>
              <a:rPr lang="en-US" altLang="zh-TW" sz="2000" b="1" dirty="0" smtClean="0">
                <a:solidFill>
                  <a:srgbClr val="0070C0"/>
                </a:solidFill>
                <a:latin typeface="微軟正黑體" panose="020B0604030504040204" pitchFamily="34" charset="-120"/>
                <a:ea typeface="微軟正黑體" panose="020B0604030504040204" pitchFamily="34" charset="-120"/>
              </a:rPr>
              <a:t>610</a:t>
            </a:r>
            <a:r>
              <a:rPr lang="zh-TW" altLang="en-US" sz="2000" b="1" dirty="0" smtClean="0">
                <a:solidFill>
                  <a:srgbClr val="0070C0"/>
                </a:solidFill>
                <a:latin typeface="微軟正黑體" panose="020B0604030504040204" pitchFamily="34" charset="-120"/>
                <a:ea typeface="微軟正黑體" panose="020B0604030504040204" pitchFamily="34" charset="-120"/>
              </a:rPr>
              <a:t>系統三個層級」說明：</a:t>
            </a:r>
            <a:r>
              <a:rPr lang="zh-TW" altLang="en-US" sz="2000" dirty="0" smtClean="0">
                <a:solidFill>
                  <a:srgbClr val="0070C0"/>
                </a:solidFill>
                <a:latin typeface="微軟正黑體" panose="020B0604030504040204" pitchFamily="34" charset="-120"/>
                <a:ea typeface="微軟正黑體" panose="020B0604030504040204" pitchFamily="34" charset="-120"/>
              </a:rPr>
              <a:t>第一層是「</a:t>
            </a:r>
            <a:r>
              <a:rPr lang="en-US" altLang="zh-TW" sz="2000" dirty="0" smtClean="0">
                <a:solidFill>
                  <a:srgbClr val="0070C0"/>
                </a:solidFill>
                <a:latin typeface="微軟正黑體" panose="020B0604030504040204" pitchFamily="34" charset="-120"/>
                <a:ea typeface="微軟正黑體" panose="020B0604030504040204" pitchFamily="34" charset="-120"/>
              </a:rPr>
              <a:t>610</a:t>
            </a:r>
            <a:r>
              <a:rPr lang="zh-TW" altLang="en-US" sz="2000" dirty="0" smtClean="0">
                <a:solidFill>
                  <a:srgbClr val="0070C0"/>
                </a:solidFill>
                <a:latin typeface="微軟正黑體" panose="020B0604030504040204" pitchFamily="34" charset="-120"/>
                <a:ea typeface="微軟正黑體" panose="020B0604030504040204" pitchFamily="34" charset="-120"/>
              </a:rPr>
              <a:t>小組」，第二層是</a:t>
            </a:r>
            <a:r>
              <a:rPr lang="zh-TW" altLang="en-US" sz="2000" dirty="0">
                <a:solidFill>
                  <a:srgbClr val="0070C0"/>
                </a:solidFill>
                <a:latin typeface="微軟正黑體" panose="020B0604030504040204" pitchFamily="34" charset="-120"/>
                <a:ea typeface="微軟正黑體" panose="020B0604030504040204" pitchFamily="34" charset="-120"/>
              </a:rPr>
              <a:t>「 </a:t>
            </a:r>
            <a:r>
              <a:rPr lang="en-US" altLang="zh-TW" sz="2000" dirty="0" smtClean="0">
                <a:solidFill>
                  <a:srgbClr val="0070C0"/>
                </a:solidFill>
                <a:latin typeface="微軟正黑體" panose="020B0604030504040204" pitchFamily="34" charset="-120"/>
                <a:ea typeface="微軟正黑體" panose="020B0604030504040204" pitchFamily="34" charset="-120"/>
              </a:rPr>
              <a:t>610</a:t>
            </a:r>
            <a:r>
              <a:rPr lang="zh-TW" altLang="en-US" sz="2000" dirty="0" smtClean="0">
                <a:solidFill>
                  <a:srgbClr val="0070C0"/>
                </a:solidFill>
                <a:latin typeface="微軟正黑體" panose="020B0604030504040204" pitchFamily="34" charset="-120"/>
                <a:ea typeface="微軟正黑體" panose="020B0604030504040204" pitchFamily="34" charset="-120"/>
              </a:rPr>
              <a:t>辦公室」，</a:t>
            </a:r>
            <a:endParaRPr lang="en-US" altLang="zh-TW" sz="2000" dirty="0" smtClean="0">
              <a:solidFill>
                <a:srgbClr val="0070C0"/>
              </a:solidFill>
              <a:latin typeface="微軟正黑體" panose="020B0604030504040204" pitchFamily="34" charset="-120"/>
              <a:ea typeface="微軟正黑體" panose="020B0604030504040204" pitchFamily="34" charset="-120"/>
            </a:endParaRPr>
          </a:p>
          <a:p>
            <a:r>
              <a:rPr lang="zh-TW" altLang="en-US" sz="2000" dirty="0">
                <a:solidFill>
                  <a:srgbClr val="0070C0"/>
                </a:solidFill>
                <a:latin typeface="微軟正黑體" panose="020B0604030504040204" pitchFamily="34" charset="-120"/>
                <a:ea typeface="微軟正黑體" panose="020B0604030504040204" pitchFamily="34" charset="-120"/>
              </a:rPr>
              <a:t> </a:t>
            </a:r>
            <a:r>
              <a:rPr lang="zh-TW" altLang="en-US" sz="2000" dirty="0" smtClean="0">
                <a:solidFill>
                  <a:srgbClr val="0070C0"/>
                </a:solidFill>
                <a:latin typeface="微軟正黑體" panose="020B0604030504040204" pitchFamily="34" charset="-120"/>
                <a:ea typeface="微軟正黑體" panose="020B0604030504040204" pitchFamily="34" charset="-120"/>
              </a:rPr>
              <a:t>                                                  第三層是「公安</a:t>
            </a:r>
            <a:r>
              <a:rPr lang="zh-TW" altLang="en-US" sz="2000" dirty="0">
                <a:solidFill>
                  <a:srgbClr val="0070C0"/>
                </a:solidFill>
                <a:latin typeface="微軟正黑體" panose="020B0604030504040204" pitchFamily="34" charset="-120"/>
                <a:ea typeface="微軟正黑體" panose="020B0604030504040204" pitchFamily="34" charset="-120"/>
              </a:rPr>
              <a:t>部</a:t>
            </a:r>
            <a:r>
              <a:rPr lang="en-US" altLang="zh-TW" sz="2000" dirty="0">
                <a:solidFill>
                  <a:srgbClr val="0070C0"/>
                </a:solidFill>
                <a:latin typeface="微軟正黑體" panose="020B0604030504040204" pitchFamily="34" charset="-120"/>
                <a:ea typeface="微軟正黑體" panose="020B0604030504040204" pitchFamily="34" charset="-120"/>
              </a:rPr>
              <a:t>610</a:t>
            </a:r>
            <a:r>
              <a:rPr lang="zh-TW" altLang="en-US" sz="2000" dirty="0" smtClean="0">
                <a:solidFill>
                  <a:srgbClr val="0070C0"/>
                </a:solidFill>
                <a:latin typeface="微軟正黑體" panose="020B0604030504040204" pitchFamily="34" charset="-120"/>
                <a:ea typeface="微軟正黑體" panose="020B0604030504040204" pitchFamily="34" charset="-120"/>
              </a:rPr>
              <a:t>辦公室」</a:t>
            </a:r>
            <a:endParaRPr lang="zh-TW" altLang="en-US" sz="2000" dirty="0">
              <a:solidFill>
                <a:srgbClr val="0070C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363236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0387"/>
            <a:ext cx="4067945" cy="6858000"/>
          </a:xfrm>
          <a:prstGeom prst="rect">
            <a:avLst/>
          </a:prstGeom>
          <a:solidFill>
            <a:schemeClr val="tx2">
              <a:lumMod val="5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0942" tIns="45472" rIns="90942" bIns="45472" rtlCol="0" anchor="ctr"/>
          <a:lstStyle/>
          <a:p>
            <a:pPr algn="ctr"/>
            <a:endParaRPr lang="en-US" altLang="zh-TW" sz="3200" b="1" dirty="0">
              <a:latin typeface="微軟正黑體" panose="020B0604030504040204" pitchFamily="34" charset="-120"/>
              <a:ea typeface="微軟正黑體" panose="020B0604030504040204" pitchFamily="34" charset="-120"/>
            </a:endParaRPr>
          </a:p>
        </p:txBody>
      </p:sp>
      <p:sp>
        <p:nvSpPr>
          <p:cNvPr id="2" name="文字方塊 1"/>
          <p:cNvSpPr txBox="1"/>
          <p:nvPr/>
        </p:nvSpPr>
        <p:spPr>
          <a:xfrm>
            <a:off x="101252" y="188641"/>
            <a:ext cx="3808050" cy="645830"/>
          </a:xfrm>
          <a:prstGeom prst="rect">
            <a:avLst/>
          </a:prstGeom>
          <a:noFill/>
        </p:spPr>
        <p:txBody>
          <a:bodyPr wrap="none" lIns="90942" tIns="45472" rIns="90942" bIns="45472" rtlCol="0">
            <a:spAutoFit/>
          </a:bodyPr>
          <a:lstStyle/>
          <a:p>
            <a:r>
              <a:rPr lang="en-US" altLang="zh-TW" sz="3600" b="1" dirty="0" smtClean="0">
                <a:solidFill>
                  <a:schemeClr val="bg1"/>
                </a:solidFill>
                <a:latin typeface="微軟正黑體" panose="020B0604030504040204" pitchFamily="34" charset="-120"/>
                <a:ea typeface="微軟正黑體" panose="020B0604030504040204" pitchFamily="34" charset="-120"/>
              </a:rPr>
              <a:t>2.</a:t>
            </a:r>
            <a:r>
              <a:rPr lang="zh-TW" altLang="en-US" sz="3600" b="1" dirty="0" smtClean="0">
                <a:solidFill>
                  <a:schemeClr val="bg1"/>
                </a:solidFill>
                <a:latin typeface="微軟正黑體" panose="020B0604030504040204" pitchFamily="34" charset="-120"/>
                <a:ea typeface="微軟正黑體" panose="020B0604030504040204" pitchFamily="34" charset="-120"/>
              </a:rPr>
              <a:t>廣東省迫害情况</a:t>
            </a:r>
            <a:endParaRPr lang="zh-TW" altLang="en-US" sz="36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107504" y="1124849"/>
            <a:ext cx="3888432" cy="3108042"/>
          </a:xfrm>
          <a:prstGeom prst="rect">
            <a:avLst/>
          </a:prstGeom>
        </p:spPr>
        <p:txBody>
          <a:bodyPr wrap="square" lIns="90942" tIns="45472" rIns="90942" bIns="45472">
            <a:spAutoFit/>
          </a:bodyPr>
          <a:lstStyle/>
          <a:p>
            <a:r>
              <a:rPr lang="zh-CN" altLang="zh-TW" sz="2000" dirty="0">
                <a:solidFill>
                  <a:schemeClr val="bg1"/>
                </a:solidFill>
                <a:latin typeface="微軟正黑體" panose="020B0604030504040204" pitchFamily="34" charset="-120"/>
                <a:ea typeface="微軟正黑體" panose="020B0604030504040204" pitchFamily="34" charset="-120"/>
              </a:rPr>
              <a:t>截至</a:t>
            </a:r>
            <a:r>
              <a:rPr lang="en-US" altLang="zh-TW" sz="2000" dirty="0" smtClean="0">
                <a:solidFill>
                  <a:schemeClr val="bg1"/>
                </a:solidFill>
                <a:latin typeface="微軟正黑體" panose="020B0604030504040204" pitchFamily="34" charset="-120"/>
                <a:ea typeface="微軟正黑體" panose="020B0604030504040204" pitchFamily="34" charset="-120"/>
              </a:rPr>
              <a:t>2018</a:t>
            </a:r>
            <a:r>
              <a:rPr lang="zh-CN" altLang="zh-TW" sz="2000" dirty="0" smtClean="0">
                <a:solidFill>
                  <a:schemeClr val="bg1"/>
                </a:solidFill>
                <a:latin typeface="微軟正黑體" panose="020B0604030504040204" pitchFamily="34" charset="-120"/>
                <a:ea typeface="微軟正黑體" panose="020B0604030504040204" pitchFamily="34" charset="-120"/>
              </a:rPr>
              <a:t>年</a:t>
            </a:r>
            <a:r>
              <a:rPr lang="en-US" altLang="zh-CN" sz="2000" dirty="0" smtClean="0">
                <a:solidFill>
                  <a:schemeClr val="bg1"/>
                </a:solidFill>
                <a:latin typeface="微軟正黑體" panose="020B0604030504040204" pitchFamily="34" charset="-120"/>
                <a:ea typeface="微軟正黑體" panose="020B0604030504040204" pitchFamily="34" charset="-120"/>
              </a:rPr>
              <a:t>2</a:t>
            </a:r>
            <a:r>
              <a:rPr lang="zh-CN" altLang="zh-TW" sz="2000" dirty="0" smtClean="0">
                <a:solidFill>
                  <a:schemeClr val="bg1"/>
                </a:solidFill>
                <a:latin typeface="微軟正黑體" panose="020B0604030504040204" pitchFamily="34" charset="-120"/>
                <a:ea typeface="微軟正黑體" panose="020B0604030504040204" pitchFamily="34" charset="-120"/>
              </a:rPr>
              <a:t>月</a:t>
            </a:r>
            <a:r>
              <a:rPr lang="en-US" altLang="zh-CN" sz="2000" dirty="0" smtClean="0">
                <a:solidFill>
                  <a:schemeClr val="bg1"/>
                </a:solidFill>
                <a:latin typeface="微軟正黑體" panose="020B0604030504040204" pitchFamily="34" charset="-120"/>
                <a:ea typeface="微軟正黑體" panose="020B0604030504040204" pitchFamily="34" charset="-120"/>
              </a:rPr>
              <a:t>03</a:t>
            </a:r>
            <a:r>
              <a:rPr lang="zh-CN" altLang="zh-TW" sz="2000" dirty="0" smtClean="0">
                <a:solidFill>
                  <a:schemeClr val="bg1"/>
                </a:solidFill>
                <a:latin typeface="微軟正黑體" panose="020B0604030504040204" pitchFamily="34" charset="-120"/>
                <a:ea typeface="微軟正黑體" panose="020B0604030504040204" pitchFamily="34" charset="-120"/>
              </a:rPr>
              <a:t>日</a:t>
            </a:r>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明慧資料館資料統計顯示，</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4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迫害法輪功案例共計</a:t>
            </a:r>
            <a:r>
              <a:rPr lang="en-US" altLang="zh-CN" sz="2400" b="1" dirty="0">
                <a:solidFill>
                  <a:srgbClr val="FFFF00"/>
                </a:solidFill>
                <a:latin typeface="微軟正黑體" panose="020B0604030504040204" pitchFamily="34" charset="-120"/>
                <a:ea typeface="微軟正黑體" panose="020B0604030504040204" pitchFamily="34" charset="-120"/>
              </a:rPr>
              <a:t>4098</a:t>
            </a:r>
            <a:r>
              <a:rPr lang="zh-CN" altLang="zh-TW" sz="2000" dirty="0" smtClean="0">
                <a:solidFill>
                  <a:schemeClr val="bg1"/>
                </a:solidFill>
                <a:latin typeface="微軟正黑體" panose="020B0604030504040204" pitchFamily="34" charset="-120"/>
                <a:ea typeface="微軟正黑體" panose="020B0604030504040204" pitchFamily="34" charset="-120"/>
              </a:rPr>
              <a:t>例</a:t>
            </a:r>
            <a:r>
              <a:rPr lang="zh-CN" altLang="zh-TW" sz="2000" dirty="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TW" altLang="en-US" sz="2000" dirty="0" smtClean="0">
                <a:solidFill>
                  <a:schemeClr val="bg1"/>
                </a:solidFill>
                <a:latin typeface="微軟正黑體" panose="020B0604030504040204" pitchFamily="34" charset="-120"/>
                <a:ea typeface="微軟正黑體" panose="020B0604030504040204" pitchFamily="34" charset="-120"/>
              </a:rPr>
              <a:t>直接</a:t>
            </a:r>
            <a:r>
              <a:rPr lang="zh-CN" altLang="zh-TW" sz="2000" dirty="0" smtClean="0">
                <a:solidFill>
                  <a:schemeClr val="bg1"/>
                </a:solidFill>
                <a:latin typeface="微軟正黑體" panose="020B0604030504040204" pitchFamily="34" charset="-120"/>
                <a:ea typeface="微軟正黑體" panose="020B0604030504040204" pitchFamily="34" charset="-120"/>
              </a:rPr>
              <a:t>受迫害人數</a:t>
            </a:r>
            <a:r>
              <a:rPr lang="en-US" altLang="zh-CN" sz="2400" b="1" dirty="0" smtClean="0">
                <a:solidFill>
                  <a:srgbClr val="FFFF00"/>
                </a:solidFill>
                <a:latin typeface="微軟正黑體" panose="020B0604030504040204" pitchFamily="34" charset="-120"/>
                <a:ea typeface="微軟正黑體" panose="020B0604030504040204" pitchFamily="34" charset="-120"/>
              </a:rPr>
              <a:t>4410</a:t>
            </a:r>
            <a:r>
              <a:rPr lang="zh-CN" altLang="zh-TW" sz="2000" dirty="0" smtClean="0">
                <a:solidFill>
                  <a:schemeClr val="bg1"/>
                </a:solidFill>
                <a:latin typeface="微軟正黑體" panose="020B0604030504040204" pitchFamily="34" charset="-120"/>
                <a:ea typeface="微軟正黑體" panose="020B0604030504040204" pitchFamily="34" charset="-120"/>
              </a:rPr>
              <a:t>人</a:t>
            </a:r>
            <a:r>
              <a:rPr lang="zh-CN" altLang="zh-TW" sz="2000" dirty="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a:p>
            <a:endParaRPr lang="en-US" altLang="zh-CN" sz="2000" dirty="0">
              <a:solidFill>
                <a:schemeClr val="bg1"/>
              </a:solidFill>
              <a:latin typeface="微軟正黑體" panose="020B0604030504040204" pitchFamily="34" charset="-120"/>
              <a:ea typeface="微軟正黑體" panose="020B0604030504040204" pitchFamily="34" charset="-120"/>
            </a:endParaRPr>
          </a:p>
          <a:p>
            <a:r>
              <a:rPr lang="zh-CN" altLang="zh-TW" sz="2000" dirty="0" smtClean="0">
                <a:solidFill>
                  <a:schemeClr val="bg1"/>
                </a:solidFill>
                <a:latin typeface="微軟正黑體" panose="020B0604030504040204" pitchFamily="34" charset="-120"/>
                <a:ea typeface="微軟正黑體" panose="020B0604030504040204" pitchFamily="34" charset="-120"/>
              </a:rPr>
              <a:t>受迫害致死人數</a:t>
            </a:r>
            <a:r>
              <a:rPr lang="en-US" altLang="zh-CN" sz="2400" b="1" dirty="0" smtClean="0">
                <a:solidFill>
                  <a:srgbClr val="FFFF00"/>
                </a:solidFill>
                <a:latin typeface="微軟正黑體" panose="020B0604030504040204" pitchFamily="34" charset="-120"/>
                <a:ea typeface="微軟正黑體" panose="020B0604030504040204" pitchFamily="34" charset="-120"/>
              </a:rPr>
              <a:t>92</a:t>
            </a:r>
            <a:r>
              <a:rPr lang="zh-CN" altLang="zh-TW" sz="2000" dirty="0" smtClean="0">
                <a:solidFill>
                  <a:schemeClr val="bg1"/>
                </a:solidFill>
                <a:latin typeface="微軟正黑體" panose="020B0604030504040204" pitchFamily="34" charset="-120"/>
                <a:ea typeface="微軟正黑體" panose="020B0604030504040204" pitchFamily="34" charset="-120"/>
              </a:rPr>
              <a:t>人</a:t>
            </a:r>
            <a:r>
              <a:rPr lang="zh-CN" altLang="zh-TW" sz="2000" dirty="0">
                <a:solidFill>
                  <a:schemeClr val="bg1"/>
                </a:solidFill>
                <a:latin typeface="微軟正黑體" panose="020B0604030504040204" pitchFamily="34" charset="-120"/>
                <a:ea typeface="微軟正黑體" panose="020B0604030504040204" pitchFamily="34" charset="-120"/>
              </a:rPr>
              <a:t>。</a:t>
            </a:r>
            <a:endParaRPr lang="en-US" altLang="zh-CN" sz="2000" dirty="0">
              <a:solidFill>
                <a:schemeClr val="bg1"/>
              </a:solidFill>
              <a:latin typeface="微軟正黑體" panose="020B0604030504040204" pitchFamily="34" charset="-120"/>
              <a:ea typeface="微軟正黑體" panose="020B0604030504040204" pitchFamily="34" charset="-120"/>
            </a:endParaRPr>
          </a:p>
          <a:p>
            <a:endParaRPr lang="zh-TW" altLang="zh-TW" sz="2000" dirty="0">
              <a:solidFill>
                <a:schemeClr val="bg1"/>
              </a:solidFill>
              <a:latin typeface="微軟正黑體" panose="020B0604030504040204" pitchFamily="34" charset="-120"/>
              <a:ea typeface="微軟正黑體" panose="020B0604030504040204" pitchFamily="34" charset="-120"/>
            </a:endParaRPr>
          </a:p>
        </p:txBody>
      </p:sp>
      <p:grpSp>
        <p:nvGrpSpPr>
          <p:cNvPr id="10" name="群組 9"/>
          <p:cNvGrpSpPr/>
          <p:nvPr/>
        </p:nvGrpSpPr>
        <p:grpSpPr>
          <a:xfrm>
            <a:off x="4067946" y="0"/>
            <a:ext cx="5076054" cy="1268760"/>
            <a:chOff x="5266184" y="-1"/>
            <a:chExt cx="3877816" cy="1187422"/>
          </a:xfrm>
        </p:grpSpPr>
        <p:pic>
          <p:nvPicPr>
            <p:cNvPr id="11" name="Picture 4" descr="「活摘器官」的圖片搜尋結果"/>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7015" r="42154"/>
            <a:stretch/>
          </p:blipFill>
          <p:spPr bwMode="auto">
            <a:xfrm>
              <a:off x="8014570" y="-1"/>
              <a:ext cx="1129430" cy="1187421"/>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5266184" y="-1"/>
              <a:ext cx="2748386" cy="11874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grpSp>
      <p:sp>
        <p:nvSpPr>
          <p:cNvPr id="7" name="矩形 6"/>
          <p:cNvSpPr/>
          <p:nvPr/>
        </p:nvSpPr>
        <p:spPr>
          <a:xfrm>
            <a:off x="4067946" y="1268760"/>
            <a:ext cx="5076054" cy="55892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2400" dirty="0" smtClean="0">
                <a:solidFill>
                  <a:schemeClr val="bg1"/>
                </a:solidFill>
                <a:latin typeface="Microsoft JhengHei" charset="-120"/>
                <a:ea typeface="Microsoft JhengHei" charset="-120"/>
                <a:cs typeface="Microsoft JhengHei" charset="-120"/>
              </a:rPr>
              <a:t>追查國際公佈了</a:t>
            </a:r>
            <a:r>
              <a:rPr lang="zh-TW" altLang="en-US" sz="2400" b="1" dirty="0" smtClean="0">
                <a:solidFill>
                  <a:schemeClr val="bg1"/>
                </a:solidFill>
                <a:latin typeface="Microsoft JhengHei" charset="-120"/>
                <a:ea typeface="Microsoft JhengHei" charset="-120"/>
                <a:cs typeface="Microsoft JhengHei" charset="-120"/>
              </a:rPr>
              <a:t>廣東省</a:t>
            </a:r>
            <a:endParaRPr lang="en-US" altLang="zh-CN" sz="2400" b="1" dirty="0">
              <a:solidFill>
                <a:schemeClr val="bg1"/>
              </a:solidFill>
              <a:latin typeface="Microsoft JhengHei" charset="-120"/>
              <a:ea typeface="Microsoft JhengHei" charset="-120"/>
              <a:cs typeface="Microsoft JhengHei" charset="-120"/>
            </a:endParaRPr>
          </a:p>
          <a:p>
            <a:r>
              <a:rPr lang="zh-TW" altLang="en-US" sz="2400" dirty="0" smtClean="0">
                <a:solidFill>
                  <a:schemeClr val="bg1"/>
                </a:solidFill>
                <a:latin typeface="Microsoft JhengHei" charset="-120"/>
                <a:ea typeface="Microsoft JhengHei" charset="-120"/>
                <a:cs typeface="Microsoft JhengHei" charset="-120"/>
              </a:rPr>
              <a:t>涉嫌參與活摘法輪功學員器官的</a:t>
            </a:r>
            <a:endParaRPr lang="en-US" altLang="zh-TW" sz="2400" dirty="0">
              <a:solidFill>
                <a:schemeClr val="bg1"/>
              </a:solidFill>
              <a:latin typeface="Microsoft JhengHei" charset="-120"/>
              <a:ea typeface="Microsoft JhengHei" charset="-120"/>
              <a:cs typeface="Microsoft JhengHei" charset="-120"/>
            </a:endParaRPr>
          </a:p>
          <a:p>
            <a:r>
              <a:rPr lang="en-US" altLang="zh-TW" sz="2400" b="1" dirty="0" smtClean="0">
                <a:solidFill>
                  <a:srgbClr val="FF0000"/>
                </a:solidFill>
                <a:latin typeface="Microsoft JhengHei" charset="-120"/>
                <a:ea typeface="Microsoft JhengHei" charset="-120"/>
                <a:cs typeface="Microsoft JhengHei" charset="-120"/>
              </a:rPr>
              <a:t>74</a:t>
            </a:r>
            <a:r>
              <a:rPr lang="zh-TW" altLang="en-US" sz="2400" b="1" dirty="0" smtClean="0">
                <a:solidFill>
                  <a:srgbClr val="FF0000"/>
                </a:solidFill>
                <a:latin typeface="Microsoft JhengHei" charset="-120"/>
                <a:ea typeface="Microsoft JhengHei" charset="-120"/>
                <a:cs typeface="Microsoft JhengHei" charset="-120"/>
              </a:rPr>
              <a:t>家</a:t>
            </a:r>
            <a:r>
              <a:rPr lang="zh-TW" altLang="en-US" sz="2400" b="1" dirty="0" smtClean="0">
                <a:solidFill>
                  <a:schemeClr val="bg1"/>
                </a:solidFill>
                <a:latin typeface="Microsoft JhengHei" charset="-120"/>
                <a:ea typeface="Microsoft JhengHei" charset="-120"/>
                <a:cs typeface="Microsoft JhengHei" charset="-120"/>
              </a:rPr>
              <a:t>醫院</a:t>
            </a:r>
            <a:r>
              <a:rPr lang="en-US" altLang="zh-TW" sz="2400" b="1" dirty="0" smtClean="0">
                <a:solidFill>
                  <a:schemeClr val="bg1"/>
                </a:solidFill>
                <a:latin typeface="Microsoft JhengHei" charset="-120"/>
                <a:ea typeface="Microsoft JhengHei" charset="-120"/>
                <a:cs typeface="Microsoft JhengHei" charset="-120"/>
              </a:rPr>
              <a:t>(</a:t>
            </a:r>
            <a:r>
              <a:rPr lang="zh-TW" altLang="en-US" sz="2400" b="1" dirty="0" smtClean="0">
                <a:solidFill>
                  <a:schemeClr val="bg1"/>
                </a:solidFill>
                <a:latin typeface="Microsoft JhengHei" charset="-120"/>
                <a:ea typeface="Microsoft JhengHei" charset="-120"/>
                <a:cs typeface="Microsoft JhengHei" charset="-120"/>
              </a:rPr>
              <a:t>占全國</a:t>
            </a:r>
            <a:r>
              <a:rPr lang="en-US" altLang="zh-TW" sz="2400" b="1" dirty="0" smtClean="0">
                <a:solidFill>
                  <a:srgbClr val="FF0000"/>
                </a:solidFill>
                <a:latin typeface="Microsoft JhengHei" charset="-120"/>
                <a:ea typeface="Microsoft JhengHei" charset="-120"/>
                <a:cs typeface="Microsoft JhengHei" charset="-120"/>
              </a:rPr>
              <a:t>8.6</a:t>
            </a:r>
            <a:r>
              <a:rPr lang="en-US" altLang="zh-TW" sz="2400" b="1" dirty="0" smtClean="0">
                <a:solidFill>
                  <a:schemeClr val="bg1"/>
                </a:solidFill>
                <a:latin typeface="Microsoft JhengHei" charset="-120"/>
                <a:ea typeface="Microsoft JhengHei" charset="-120"/>
                <a:cs typeface="Microsoft JhengHei" charset="-120"/>
              </a:rPr>
              <a:t>%)</a:t>
            </a:r>
            <a:r>
              <a:rPr lang="zh-TW" altLang="en-US" sz="2400" b="1" dirty="0">
                <a:solidFill>
                  <a:schemeClr val="bg1"/>
                </a:solidFill>
                <a:latin typeface="Microsoft JhengHei" charset="-120"/>
                <a:ea typeface="Microsoft JhengHei" charset="-120"/>
                <a:cs typeface="Microsoft JhengHei" charset="-120"/>
              </a:rPr>
              <a:t>、</a:t>
            </a:r>
            <a:endParaRPr lang="en-US" altLang="zh-TW" sz="2400" b="1" dirty="0">
              <a:solidFill>
                <a:schemeClr val="bg1"/>
              </a:solidFill>
              <a:latin typeface="Microsoft JhengHei" charset="-120"/>
              <a:ea typeface="Microsoft JhengHei" charset="-120"/>
              <a:cs typeface="Microsoft JhengHei" charset="-120"/>
            </a:endParaRPr>
          </a:p>
          <a:p>
            <a:r>
              <a:rPr lang="en-US" altLang="zh-TW" sz="2400" b="1" dirty="0" smtClean="0">
                <a:solidFill>
                  <a:srgbClr val="FF0000"/>
                </a:solidFill>
                <a:latin typeface="Microsoft JhengHei" charset="-120"/>
                <a:ea typeface="Microsoft JhengHei" charset="-120"/>
                <a:cs typeface="Microsoft JhengHei" charset="-120"/>
              </a:rPr>
              <a:t>832</a:t>
            </a:r>
            <a:r>
              <a:rPr lang="zh-TW" altLang="en-US" sz="2400" b="1" dirty="0" smtClean="0">
                <a:solidFill>
                  <a:srgbClr val="FF0000"/>
                </a:solidFill>
                <a:latin typeface="Microsoft JhengHei" charset="-120"/>
                <a:ea typeface="Microsoft JhengHei" charset="-120"/>
                <a:cs typeface="Microsoft JhengHei" charset="-120"/>
              </a:rPr>
              <a:t>名</a:t>
            </a:r>
            <a:r>
              <a:rPr lang="zh-TW" altLang="en-US" sz="2400" b="1" dirty="0" smtClean="0">
                <a:solidFill>
                  <a:schemeClr val="bg1"/>
                </a:solidFill>
                <a:latin typeface="Microsoft JhengHei" charset="-120"/>
                <a:ea typeface="Microsoft JhengHei" charset="-120"/>
                <a:cs typeface="Microsoft JhengHei" charset="-120"/>
              </a:rPr>
              <a:t>醫務人員</a:t>
            </a:r>
            <a:r>
              <a:rPr lang="zh-TW" altLang="en-US" sz="2400" dirty="0" smtClean="0">
                <a:solidFill>
                  <a:schemeClr val="bg1"/>
                </a:solidFill>
                <a:latin typeface="Microsoft JhengHei" charset="-120"/>
                <a:ea typeface="Microsoft JhengHei" charset="-120"/>
                <a:cs typeface="Microsoft JhengHei" charset="-120"/>
              </a:rPr>
              <a:t>名單，</a:t>
            </a:r>
            <a:endParaRPr lang="en-US" altLang="zh-TW" sz="2400" dirty="0">
              <a:solidFill>
                <a:schemeClr val="bg1"/>
              </a:solidFill>
              <a:latin typeface="Microsoft JhengHei" charset="-120"/>
              <a:ea typeface="Microsoft JhengHei" charset="-120"/>
              <a:cs typeface="Microsoft JhengHei" charset="-120"/>
            </a:endParaRPr>
          </a:p>
          <a:p>
            <a:r>
              <a:rPr lang="zh-TW" altLang="en-US" sz="2400" dirty="0" smtClean="0">
                <a:solidFill>
                  <a:schemeClr val="bg1"/>
                </a:solidFill>
                <a:latin typeface="Microsoft JhengHei" charset="-120"/>
                <a:ea typeface="Microsoft JhengHei" charset="-120"/>
                <a:cs typeface="Microsoft JhengHei" charset="-120"/>
              </a:rPr>
              <a:t>並將他們立案追查。</a:t>
            </a:r>
            <a:endParaRPr lang="en-US" altLang="zh-TW" sz="2400" dirty="0">
              <a:solidFill>
                <a:schemeClr val="bg1"/>
              </a:solidFill>
              <a:latin typeface="Microsoft JhengHei" charset="-120"/>
              <a:ea typeface="Microsoft JhengHei" charset="-120"/>
              <a:cs typeface="Microsoft JhengHei" charset="-120"/>
            </a:endParaRPr>
          </a:p>
          <a:p>
            <a:endParaRPr lang="zh-CN" altLang="en-US" sz="2400" dirty="0">
              <a:latin typeface="Microsoft JhengHei" charset="-120"/>
              <a:ea typeface="Microsoft JhengHei" charset="-120"/>
              <a:cs typeface="Microsoft JhengHei" charset="-120"/>
            </a:endParaRPr>
          </a:p>
          <a:p>
            <a:r>
              <a:rPr lang="en-US" altLang="zh-CN" sz="2000" dirty="0">
                <a:latin typeface="Microsoft JhengHei" charset="-120"/>
                <a:ea typeface="Microsoft JhengHei" charset="-120"/>
                <a:cs typeface="Microsoft JhengHei" charset="-120"/>
              </a:rPr>
              <a:t>1. </a:t>
            </a:r>
            <a:r>
              <a:rPr lang="zh-CN" altLang="en-US" sz="2000" dirty="0" smtClean="0">
                <a:latin typeface="Microsoft JhengHei" charset="-120"/>
                <a:ea typeface="Microsoft JhengHei" charset="-120"/>
                <a:cs typeface="Microsoft JhengHei" charset="-120"/>
              </a:rPr>
              <a:t>中山大學附屬第一醫院 </a:t>
            </a:r>
            <a:br>
              <a:rPr lang="zh-CN" altLang="en-US" sz="2000" dirty="0" smtClean="0">
                <a:latin typeface="Microsoft JhengHei" charset="-120"/>
                <a:ea typeface="Microsoft JhengHei" charset="-120"/>
                <a:cs typeface="Microsoft JhengHei" charset="-120"/>
              </a:rPr>
            </a:br>
            <a:r>
              <a:rPr lang="en-US" altLang="zh-CN" sz="2000" dirty="0" smtClean="0">
                <a:latin typeface="Microsoft JhengHei" charset="-120"/>
                <a:ea typeface="Microsoft JhengHei" charset="-120"/>
                <a:cs typeface="Microsoft JhengHei" charset="-120"/>
              </a:rPr>
              <a:t>2</a:t>
            </a:r>
            <a:r>
              <a:rPr lang="en-US" altLang="zh-CN" sz="2000" dirty="0">
                <a:latin typeface="Microsoft JhengHei" charset="-120"/>
                <a:ea typeface="Microsoft JhengHei" charset="-120"/>
                <a:cs typeface="Microsoft JhengHei" charset="-120"/>
              </a:rPr>
              <a:t>. </a:t>
            </a:r>
            <a:r>
              <a:rPr lang="zh-CN" altLang="en-US" sz="2000" dirty="0" smtClean="0">
                <a:latin typeface="Microsoft JhengHei" charset="-120"/>
                <a:ea typeface="Microsoft JhengHei" charset="-120"/>
                <a:cs typeface="Microsoft JhengHei" charset="-120"/>
              </a:rPr>
              <a:t>中山大學附屬第三醫院</a:t>
            </a:r>
            <a:br>
              <a:rPr lang="zh-CN" altLang="en-US" sz="2000" dirty="0" smtClean="0">
                <a:latin typeface="Microsoft JhengHei" charset="-120"/>
                <a:ea typeface="Microsoft JhengHei" charset="-120"/>
                <a:cs typeface="Microsoft JhengHei" charset="-120"/>
              </a:rPr>
            </a:br>
            <a:r>
              <a:rPr lang="en-US" altLang="zh-CN" sz="2000" dirty="0" smtClean="0">
                <a:latin typeface="Microsoft JhengHei" charset="-120"/>
                <a:ea typeface="Microsoft JhengHei" charset="-120"/>
                <a:cs typeface="Microsoft JhengHei" charset="-120"/>
              </a:rPr>
              <a:t>3</a:t>
            </a:r>
            <a:r>
              <a:rPr lang="en-US" altLang="zh-CN" sz="2000" dirty="0">
                <a:latin typeface="Microsoft JhengHei" charset="-120"/>
                <a:ea typeface="Microsoft JhengHei" charset="-120"/>
                <a:cs typeface="Microsoft JhengHei" charset="-120"/>
              </a:rPr>
              <a:t>.  </a:t>
            </a:r>
            <a:r>
              <a:rPr lang="zh-CN" altLang="en-US" sz="2000" dirty="0" smtClean="0">
                <a:latin typeface="Microsoft JhengHei" charset="-120"/>
                <a:ea typeface="Microsoft JhengHei" charset="-120"/>
                <a:cs typeface="Microsoft JhengHei" charset="-120"/>
              </a:rPr>
              <a:t>廣東省人民醫院</a:t>
            </a:r>
            <a:br>
              <a:rPr lang="zh-CN" altLang="en-US" sz="2000" dirty="0" smtClean="0">
                <a:latin typeface="Microsoft JhengHei" charset="-120"/>
                <a:ea typeface="Microsoft JhengHei" charset="-120"/>
                <a:cs typeface="Microsoft JhengHei" charset="-120"/>
              </a:rPr>
            </a:br>
            <a:r>
              <a:rPr lang="en-US" altLang="zh-CN" sz="2000" dirty="0" smtClean="0">
                <a:latin typeface="Microsoft JhengHei" charset="-120"/>
                <a:ea typeface="Microsoft JhengHei" charset="-120"/>
                <a:cs typeface="Microsoft JhengHei" charset="-120"/>
              </a:rPr>
              <a:t>4</a:t>
            </a:r>
            <a:r>
              <a:rPr lang="en-US" altLang="zh-CN" sz="2000" dirty="0">
                <a:latin typeface="Microsoft JhengHei" charset="-120"/>
                <a:ea typeface="Microsoft JhengHei" charset="-120"/>
                <a:cs typeface="Microsoft JhengHei" charset="-120"/>
              </a:rPr>
              <a:t>.  </a:t>
            </a:r>
            <a:r>
              <a:rPr lang="zh-CN" altLang="en-US" sz="2000" dirty="0" smtClean="0">
                <a:latin typeface="Microsoft JhengHei" charset="-120"/>
                <a:ea typeface="Microsoft JhengHei" charset="-120"/>
                <a:cs typeface="Microsoft JhengHei" charset="-120"/>
              </a:rPr>
              <a:t>廣東省第二人民醫院</a:t>
            </a:r>
            <a:br>
              <a:rPr lang="zh-CN" altLang="en-US" sz="2000" dirty="0" smtClean="0">
                <a:latin typeface="Microsoft JhengHei" charset="-120"/>
                <a:ea typeface="Microsoft JhengHei" charset="-120"/>
                <a:cs typeface="Microsoft JhengHei" charset="-120"/>
              </a:rPr>
            </a:br>
            <a:r>
              <a:rPr lang="en-US" altLang="zh-CN" sz="2000" dirty="0" smtClean="0">
                <a:latin typeface="Microsoft JhengHei" charset="-120"/>
                <a:ea typeface="Microsoft JhengHei" charset="-120"/>
                <a:cs typeface="Microsoft JhengHei" charset="-120"/>
              </a:rPr>
              <a:t>5</a:t>
            </a:r>
            <a:r>
              <a:rPr lang="en-US" altLang="zh-CN" sz="2000" dirty="0">
                <a:latin typeface="Microsoft JhengHei" charset="-120"/>
                <a:ea typeface="Microsoft JhengHei" charset="-120"/>
                <a:cs typeface="Microsoft JhengHei" charset="-120"/>
              </a:rPr>
              <a:t>.  </a:t>
            </a:r>
            <a:r>
              <a:rPr lang="zh-CN" altLang="en-US" sz="2000" dirty="0" smtClean="0">
                <a:latin typeface="Microsoft JhengHei" charset="-120"/>
                <a:ea typeface="Microsoft JhengHei" charset="-120"/>
                <a:cs typeface="Microsoft JhengHei" charset="-120"/>
              </a:rPr>
              <a:t>廣州醫科大學第一附屬醫院</a:t>
            </a:r>
            <a:br>
              <a:rPr lang="zh-CN" altLang="en-US" sz="2000" dirty="0" smtClean="0">
                <a:latin typeface="Microsoft JhengHei" charset="-120"/>
                <a:ea typeface="Microsoft JhengHei" charset="-120"/>
                <a:cs typeface="Microsoft JhengHei" charset="-120"/>
              </a:rPr>
            </a:br>
            <a:r>
              <a:rPr lang="en-US" altLang="zh-CN" sz="2000" dirty="0" smtClean="0">
                <a:latin typeface="Microsoft JhengHei" charset="-120"/>
                <a:ea typeface="Microsoft JhengHei" charset="-120"/>
                <a:cs typeface="Microsoft JhengHei" charset="-120"/>
              </a:rPr>
              <a:t>6</a:t>
            </a:r>
            <a:r>
              <a:rPr lang="en-US" altLang="zh-CN" sz="2000" dirty="0">
                <a:latin typeface="Microsoft JhengHei" charset="-120"/>
                <a:ea typeface="Microsoft JhengHei" charset="-120"/>
                <a:cs typeface="Microsoft JhengHei" charset="-120"/>
              </a:rPr>
              <a:t>.  </a:t>
            </a:r>
            <a:r>
              <a:rPr lang="zh-CN" altLang="en-US" sz="2000" dirty="0" smtClean="0">
                <a:latin typeface="Microsoft JhengHei" charset="-120"/>
                <a:ea typeface="Microsoft JhengHei" charset="-120"/>
                <a:cs typeface="Microsoft JhengHei" charset="-120"/>
              </a:rPr>
              <a:t>廣州醫學院第二附屬醫院</a:t>
            </a:r>
            <a:br>
              <a:rPr lang="zh-CN" altLang="en-US" sz="2000" dirty="0" smtClean="0">
                <a:latin typeface="Microsoft JhengHei" charset="-120"/>
                <a:ea typeface="Microsoft JhengHei" charset="-120"/>
                <a:cs typeface="Microsoft JhengHei" charset="-120"/>
              </a:rPr>
            </a:br>
            <a:r>
              <a:rPr lang="en-US" altLang="zh-CN" sz="2000" dirty="0" smtClean="0">
                <a:latin typeface="Microsoft JhengHei" charset="-120"/>
                <a:ea typeface="Microsoft JhengHei" charset="-120"/>
                <a:cs typeface="Microsoft JhengHei" charset="-120"/>
              </a:rPr>
              <a:t>7</a:t>
            </a:r>
            <a:r>
              <a:rPr lang="en-US" altLang="zh-CN" sz="2000" dirty="0">
                <a:latin typeface="Microsoft JhengHei" charset="-120"/>
                <a:ea typeface="Microsoft JhengHei" charset="-120"/>
                <a:cs typeface="Microsoft JhengHei" charset="-120"/>
              </a:rPr>
              <a:t>.  </a:t>
            </a:r>
            <a:r>
              <a:rPr lang="zh-CN" altLang="en-US" sz="2000" dirty="0" smtClean="0">
                <a:latin typeface="Microsoft JhengHei" charset="-120"/>
                <a:ea typeface="Microsoft JhengHei" charset="-120"/>
                <a:cs typeface="Microsoft JhengHei" charset="-120"/>
              </a:rPr>
              <a:t>廣州醫科大學附屬第三醫院</a:t>
            </a:r>
            <a:br>
              <a:rPr lang="zh-CN" altLang="en-US" sz="2000" dirty="0" smtClean="0">
                <a:latin typeface="Microsoft JhengHei" charset="-120"/>
                <a:ea typeface="Microsoft JhengHei" charset="-120"/>
                <a:cs typeface="Microsoft JhengHei" charset="-120"/>
              </a:rPr>
            </a:br>
            <a:r>
              <a:rPr lang="en-US" altLang="zh-CN" sz="2000" dirty="0" smtClean="0">
                <a:latin typeface="Microsoft JhengHei" charset="-120"/>
                <a:ea typeface="Microsoft JhengHei" charset="-120"/>
                <a:cs typeface="Microsoft JhengHei" charset="-120"/>
              </a:rPr>
              <a:t>8</a:t>
            </a:r>
            <a:r>
              <a:rPr lang="en-US" altLang="zh-CN" sz="2000" dirty="0">
                <a:latin typeface="Microsoft JhengHei" charset="-120"/>
                <a:ea typeface="Microsoft JhengHei" charset="-120"/>
                <a:cs typeface="Microsoft JhengHei" charset="-120"/>
              </a:rPr>
              <a:t>.  </a:t>
            </a:r>
            <a:r>
              <a:rPr lang="zh-CN" altLang="en-US" sz="2000" dirty="0" smtClean="0">
                <a:latin typeface="Microsoft JhengHei" charset="-120"/>
                <a:ea typeface="Microsoft JhengHei" charset="-120"/>
                <a:cs typeface="Microsoft JhengHei" charset="-120"/>
              </a:rPr>
              <a:t>暨南大學附屬第一醫院</a:t>
            </a:r>
            <a:br>
              <a:rPr lang="zh-CN" altLang="en-US" sz="2000" dirty="0" smtClean="0">
                <a:latin typeface="Microsoft JhengHei" charset="-120"/>
                <a:ea typeface="Microsoft JhengHei" charset="-120"/>
                <a:cs typeface="Microsoft JhengHei" charset="-120"/>
              </a:rPr>
            </a:br>
            <a:r>
              <a:rPr lang="en-US" altLang="zh-CN" sz="2000" dirty="0" smtClean="0">
                <a:latin typeface="Microsoft JhengHei" charset="-120"/>
                <a:ea typeface="Microsoft JhengHei" charset="-120"/>
                <a:cs typeface="Microsoft JhengHei" charset="-120"/>
              </a:rPr>
              <a:t>9</a:t>
            </a:r>
            <a:r>
              <a:rPr lang="en-US" altLang="zh-CN" sz="2000" dirty="0">
                <a:latin typeface="Microsoft JhengHei" charset="-120"/>
                <a:ea typeface="Microsoft JhengHei" charset="-120"/>
                <a:cs typeface="Microsoft JhengHei" charset="-120"/>
              </a:rPr>
              <a:t>.  </a:t>
            </a:r>
            <a:r>
              <a:rPr lang="zh-CN" altLang="en-US" sz="2000" dirty="0" smtClean="0">
                <a:latin typeface="Microsoft JhengHei" charset="-120"/>
                <a:ea typeface="Microsoft JhengHei" charset="-120"/>
                <a:cs typeface="Microsoft JhengHei" charset="-120"/>
              </a:rPr>
              <a:t>廣州中醫藥大學第一附屬醫院</a:t>
            </a:r>
            <a:br>
              <a:rPr lang="zh-CN" altLang="en-US" sz="2000" dirty="0" smtClean="0">
                <a:latin typeface="Microsoft JhengHei" charset="-120"/>
                <a:ea typeface="Microsoft JhengHei" charset="-120"/>
                <a:cs typeface="Microsoft JhengHei" charset="-120"/>
              </a:rPr>
            </a:br>
            <a:r>
              <a:rPr lang="en-US" altLang="zh-CN" sz="2000" dirty="0" smtClean="0">
                <a:latin typeface="Microsoft JhengHei" charset="-120"/>
                <a:ea typeface="Microsoft JhengHei" charset="-120"/>
                <a:cs typeface="Microsoft JhengHei" charset="-120"/>
              </a:rPr>
              <a:t>10</a:t>
            </a:r>
            <a:r>
              <a:rPr lang="en-US" altLang="zh-CN" sz="2000" dirty="0">
                <a:latin typeface="Microsoft JhengHei" charset="-120"/>
                <a:ea typeface="Microsoft JhengHei" charset="-120"/>
                <a:cs typeface="Microsoft JhengHei" charset="-120"/>
              </a:rPr>
              <a:t>.  </a:t>
            </a:r>
            <a:r>
              <a:rPr lang="zh-CN" altLang="en-US" sz="2000" dirty="0" smtClean="0">
                <a:latin typeface="Microsoft JhengHei" charset="-120"/>
                <a:ea typeface="Microsoft JhengHei" charset="-120"/>
                <a:cs typeface="Microsoft JhengHei" charset="-120"/>
              </a:rPr>
              <a:t>廣州中醫藥大學祈福醫院</a:t>
            </a:r>
            <a:endParaRPr lang="en-US" altLang="zh-TW" sz="2400" dirty="0" smtClean="0">
              <a:latin typeface="Microsoft JhengHei" charset="-120"/>
              <a:ea typeface="Microsoft JhengHei" charset="-120"/>
              <a:cs typeface="Microsoft JhengHei" charset="-120"/>
            </a:endParaRPr>
          </a:p>
          <a:p>
            <a:r>
              <a:rPr lang="zh-TW" altLang="en-US" sz="2400" dirty="0" smtClean="0">
                <a:latin typeface="Microsoft JhengHei" charset="-120"/>
                <a:ea typeface="Microsoft JhengHei" charset="-120"/>
                <a:cs typeface="Microsoft JhengHei" charset="-120"/>
              </a:rPr>
              <a:t>⋯⋯</a:t>
            </a:r>
            <a:endParaRPr lang="en-US" altLang="zh-TW" sz="2400" dirty="0">
              <a:latin typeface="Microsoft JhengHei" charset="-120"/>
              <a:ea typeface="Microsoft JhengHei" charset="-120"/>
              <a:cs typeface="Microsoft JhengHei" charset="-120"/>
            </a:endParaRPr>
          </a:p>
          <a:p>
            <a:endParaRPr lang="en-US" altLang="zh-TW" sz="2400" dirty="0" smtClean="0">
              <a:latin typeface="Microsoft JhengHei" charset="-120"/>
              <a:ea typeface="Microsoft JhengHei" charset="-120"/>
              <a:cs typeface="Microsoft JhengHei" charset="-120"/>
            </a:endParaRPr>
          </a:p>
          <a:p>
            <a:endParaRPr lang="zh-TW" altLang="en-US" sz="2400" dirty="0">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1564883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p:cNvSpPr/>
          <p:nvPr/>
        </p:nvSpPr>
        <p:spPr>
          <a:xfrm>
            <a:off x="0" y="0"/>
            <a:ext cx="9130602" cy="639707"/>
          </a:xfrm>
          <a:prstGeom prst="rect">
            <a:avLst/>
          </a:prstGeom>
          <a:solidFill>
            <a:srgbClr val="7030A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 name="文字方塊 1"/>
          <p:cNvSpPr txBox="1"/>
          <p:nvPr/>
        </p:nvSpPr>
        <p:spPr>
          <a:xfrm>
            <a:off x="175417" y="44624"/>
            <a:ext cx="3008151" cy="584275"/>
          </a:xfrm>
          <a:prstGeom prst="rect">
            <a:avLst/>
          </a:prstGeom>
          <a:noFill/>
        </p:spPr>
        <p:txBody>
          <a:bodyPr wrap="none" lIns="90942" tIns="45472" rIns="90942" bIns="45472" rtlCol="0">
            <a:spAutoFit/>
          </a:bodyPr>
          <a:lstStyle/>
          <a:p>
            <a:pPr fontAlgn="base"/>
            <a:r>
              <a:rPr lang="en-US" altLang="zh-CN" sz="3200" b="1" dirty="0" smtClean="0">
                <a:solidFill>
                  <a:schemeClr val="bg1"/>
                </a:solidFill>
                <a:latin typeface="微軟正黑體" panose="020B0604030504040204" pitchFamily="34" charset="-120"/>
                <a:ea typeface="微軟正黑體" panose="020B0604030504040204" pitchFamily="34" charset="-120"/>
              </a:rPr>
              <a:t>7-3</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切入點參考</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4" name="矩形 3"/>
          <p:cNvSpPr/>
          <p:nvPr/>
        </p:nvSpPr>
        <p:spPr>
          <a:xfrm>
            <a:off x="94527" y="764704"/>
            <a:ext cx="8866300" cy="5970865"/>
          </a:xfrm>
          <a:prstGeom prst="rect">
            <a:avLst/>
          </a:prstGeom>
        </p:spPr>
        <p:txBody>
          <a:bodyPr wrap="square">
            <a:spAutoFit/>
          </a:bodyPr>
          <a:lstStyle/>
          <a:p>
            <a:r>
              <a:rPr lang="zh-CN" altLang="en-US" sz="2200" b="1" dirty="0" smtClean="0">
                <a:solidFill>
                  <a:srgbClr val="0070C0"/>
                </a:solidFill>
                <a:latin typeface="微軟正黑體" panose="020B0604030504040204" pitchFamily="34" charset="-120"/>
                <a:ea typeface="微軟正黑體" panose="020B0604030504040204" pitchFamily="34" charset="-120"/>
              </a:rPr>
              <a:t>切入點參考</a:t>
            </a:r>
            <a:r>
              <a:rPr lang="en-US" altLang="zh-CN" sz="2200" b="1" dirty="0" smtClean="0">
                <a:solidFill>
                  <a:srgbClr val="0070C0"/>
                </a:solidFill>
                <a:latin typeface="微軟正黑體" panose="020B0604030504040204" pitchFamily="34" charset="-120"/>
                <a:ea typeface="微軟正黑體" panose="020B0604030504040204" pitchFamily="34" charset="-120"/>
              </a:rPr>
              <a:t>3</a:t>
            </a:r>
            <a:r>
              <a:rPr lang="zh-CN" altLang="en-US" sz="2200" b="1" dirty="0" smtClean="0">
                <a:solidFill>
                  <a:srgbClr val="0070C0"/>
                </a:solidFill>
                <a:latin typeface="微軟正黑體" panose="020B0604030504040204" pitchFamily="34" charset="-120"/>
                <a:ea typeface="微軟正黑體" panose="020B0604030504040204" pitchFamily="34" charset="-120"/>
              </a:rPr>
              <a:t>：</a:t>
            </a:r>
            <a:endParaRPr lang="en-US" altLang="zh-CN" sz="2200" b="1" dirty="0">
              <a:solidFill>
                <a:srgbClr val="0070C0"/>
              </a:solidFill>
              <a:latin typeface="微軟正黑體" panose="020B0604030504040204" pitchFamily="34" charset="-120"/>
              <a:ea typeface="微軟正黑體" panose="020B0604030504040204" pitchFamily="34" charset="-120"/>
            </a:endParaRPr>
          </a:p>
          <a:p>
            <a:r>
              <a:rPr lang="zh-CN" altLang="en-US" sz="2000" b="1" dirty="0" smtClean="0">
                <a:latin typeface="微軟正黑體" panose="020B0604030504040204" pitchFamily="34" charset="-120"/>
                <a:ea typeface="微軟正黑體" panose="020B0604030504040204" pitchFamily="34" charset="-120"/>
              </a:rPr>
              <a:t>點明</a:t>
            </a:r>
            <a:r>
              <a:rPr lang="zh-CN" altLang="en-US" sz="2000" b="1" dirty="0">
                <a:latin typeface="微軟正黑體" panose="020B0604030504040204" pitchFamily="34" charset="-120"/>
                <a:ea typeface="微軟正黑體" panose="020B0604030504040204" pitchFamily="34" charset="-120"/>
              </a:rPr>
              <a:t>主旨</a:t>
            </a:r>
            <a:r>
              <a:rPr lang="zh-CN" altLang="en-US" sz="2000" b="1" dirty="0" smtClean="0">
                <a:latin typeface="微軟正黑體" panose="020B0604030504040204" pitchFamily="34" charset="-120"/>
                <a:ea typeface="微軟正黑體" panose="020B0604030504040204" pitchFamily="34" charset="-120"/>
              </a:rPr>
              <a:t>：</a:t>
            </a:r>
            <a:r>
              <a:rPr lang="zh-CN" altLang="en-US" sz="2000" dirty="0" smtClean="0">
                <a:latin typeface="微軟正黑體" panose="020B0604030504040204" pitchFamily="34" charset="-120"/>
                <a:ea typeface="微軟正黑體" panose="020B0604030504040204" pitchFamily="34" charset="-120"/>
              </a:rPr>
              <a:t>張主任， 新年好，現在廣東省還有人在迫害法輪功學員，這個事情千萬不能做，現在從高層到民眾都在議論對法輪功的迫害就要停止。上面都在傳：別當江澤民的替罪羊，打這個電話就是希望您正面了解法輪功，看清中國局勢走向，對您的職業、前途、身家安危至關重要。</a:t>
            </a:r>
            <a:endParaRPr lang="en-US" altLang="zh-CN" sz="2000" dirty="0" smtClean="0">
              <a:latin typeface="微軟正黑體" panose="020B0604030504040204" pitchFamily="34" charset="-120"/>
              <a:ea typeface="微軟正黑體" panose="020B0604030504040204" pitchFamily="34" charset="-120"/>
            </a:endParaRPr>
          </a:p>
          <a:p>
            <a:endParaRPr lang="zh-CN" altLang="en-US" sz="2000" dirty="0">
              <a:latin typeface="微軟正黑體" panose="020B0604030504040204" pitchFamily="34" charset="-120"/>
              <a:ea typeface="微軟正黑體" panose="020B0604030504040204" pitchFamily="34" charset="-120"/>
            </a:endParaRPr>
          </a:p>
          <a:p>
            <a:r>
              <a:rPr lang="zh-CN" altLang="en-US" sz="2000" b="1" dirty="0" smtClean="0">
                <a:latin typeface="微軟正黑體" panose="020B0604030504040204" pitchFamily="34" charset="-120"/>
                <a:ea typeface="微軟正黑體" panose="020B0604030504040204" pitchFamily="34" charset="-120"/>
              </a:rPr>
              <a:t>對症下藥，分析形勢：</a:t>
            </a:r>
            <a:r>
              <a:rPr lang="zh-CN" altLang="en-US" sz="2000" dirty="0" smtClean="0">
                <a:latin typeface="微軟正黑體" panose="020B0604030504040204" pitchFamily="34" charset="-120"/>
                <a:ea typeface="微軟正黑體" panose="020B0604030504040204" pitchFamily="34" charset="-120"/>
              </a:rPr>
              <a:t>有人說，“上面有指示，這是我的工作”， 可是現政權都在跟江澤民的迫害政策做切割，只要看看現政權接連出臺的司法新政您可就清楚了</a:t>
            </a:r>
            <a:r>
              <a:rPr lang="en-US" altLang="zh-CN" sz="2000" dirty="0" smtClean="0">
                <a:latin typeface="微軟正黑體" panose="020B0604030504040204" pitchFamily="34" charset="-120"/>
                <a:ea typeface="微軟正黑體" panose="020B0604030504040204" pitchFamily="34" charset="-120"/>
              </a:rPr>
              <a:t>! </a:t>
            </a:r>
            <a:r>
              <a:rPr lang="zh-CN" altLang="en-US" sz="2000" dirty="0">
                <a:latin typeface="微軟正黑體" panose="020B0604030504040204" pitchFamily="34" charset="-120"/>
                <a:ea typeface="微軟正黑體" panose="020B0604030504040204" pitchFamily="34" charset="-120"/>
              </a:rPr>
              <a:t>例如</a:t>
            </a:r>
            <a:r>
              <a:rPr lang="en-US" altLang="zh-CN" sz="2000" dirty="0" smtClean="0">
                <a:latin typeface="微軟正黑體" panose="020B0604030504040204" pitchFamily="34" charset="-120"/>
                <a:ea typeface="微軟正黑體" panose="020B0604030504040204" pitchFamily="34" charset="-120"/>
              </a:rPr>
              <a:t>《</a:t>
            </a:r>
            <a:r>
              <a:rPr lang="zh-CN" altLang="en-US" sz="2000" dirty="0" smtClean="0">
                <a:latin typeface="微軟正黑體" panose="020B0604030504040204" pitchFamily="34" charset="-120"/>
                <a:ea typeface="微軟正黑體" panose="020B0604030504040204" pitchFamily="34" charset="-120"/>
              </a:rPr>
              <a:t>關於切實防止冤假錯案的規定</a:t>
            </a:r>
            <a:r>
              <a:rPr lang="en-US" altLang="zh-CN" sz="2000" dirty="0" smtClean="0">
                <a:latin typeface="微軟正黑體" panose="020B0604030504040204" pitchFamily="34" charset="-120"/>
                <a:ea typeface="微軟正黑體" panose="020B0604030504040204" pitchFamily="34" charset="-120"/>
              </a:rPr>
              <a:t>》</a:t>
            </a:r>
            <a:r>
              <a:rPr lang="zh-CN" altLang="en-US" sz="2000" dirty="0" smtClean="0">
                <a:latin typeface="微軟正黑體" panose="020B0604030504040204" pitchFamily="34" charset="-120"/>
                <a:ea typeface="微軟正黑體" panose="020B0604030504040204" pitchFamily="34" charset="-120"/>
              </a:rPr>
              <a:t>，明確規定基層領導和具體辦案人員必須對自己的行為終身負責。如果迫害法輪功是一個冤案，就不能用“上面有指示，這是我的工作”來推卸責任。還有， 江澤民成立迫害法輪功的指揮系統 ‘</a:t>
            </a:r>
            <a:r>
              <a:rPr lang="en-US" altLang="zh-CN" sz="2000" dirty="0">
                <a:latin typeface="微軟正黑體" panose="020B0604030504040204" pitchFamily="34" charset="-120"/>
                <a:ea typeface="微軟正黑體" panose="020B0604030504040204" pitchFamily="34" charset="-120"/>
              </a:rPr>
              <a:t>610’</a:t>
            </a:r>
            <a:r>
              <a:rPr lang="zh-CN" altLang="en-US" sz="2000" dirty="0">
                <a:latin typeface="微軟正黑體" panose="020B0604030504040204" pitchFamily="34" charset="-120"/>
                <a:ea typeface="微軟正黑體" panose="020B0604030504040204" pitchFamily="34" charset="-120"/>
              </a:rPr>
              <a:t>，</a:t>
            </a:r>
            <a:r>
              <a:rPr lang="zh-CN" altLang="en-US" sz="2000" dirty="0" smtClean="0">
                <a:latin typeface="微軟正黑體" panose="020B0604030504040204" pitchFamily="34" charset="-120"/>
                <a:ea typeface="微軟正黑體" panose="020B0604030504040204" pitchFamily="34" charset="-120"/>
              </a:rPr>
              <a:t>其三個層級的一把手，周永康，李東生和張越全部落馬</a:t>
            </a:r>
          </a:p>
          <a:p>
            <a:r>
              <a:rPr lang="zh-CN" altLang="en-US" sz="2000" dirty="0" smtClean="0">
                <a:latin typeface="微軟正黑體" panose="020B0604030504040204" pitchFamily="34" charset="-120"/>
                <a:ea typeface="微軟正黑體" panose="020B0604030504040204" pitchFamily="34" charset="-120"/>
              </a:rPr>
              <a:t>還有在反腐中打下去的很多高官都是緊跟江澤民迫害法輪功的人</a:t>
            </a:r>
            <a:r>
              <a:rPr lang="zh-TW" altLang="en-US" sz="2000" dirty="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endParaRPr lang="zh-CN" altLang="en-US"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說明第一，現政權不願意給江澤民背黑鍋，第二，善惡有報是不變的天理。“識時務者為俊傑”， 現在不少體制內官員都在抵制江的迫害，善待法輪功學員，為自已留後路。打這個電話就是希望您瞭解真相，看清形勢，不要參與江澤民集團發起的這場迫害，保護自己和家人，善待佛法，您定會得到上天的護佑和福報。</a:t>
            </a:r>
            <a:endParaRPr lang="zh-CN"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7837056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397" y="647119"/>
            <a:ext cx="9143999" cy="6186309"/>
          </a:xfrm>
          <a:prstGeom prst="rect">
            <a:avLst/>
          </a:prstGeom>
        </p:spPr>
        <p:txBody>
          <a:bodyPr wrap="square">
            <a:spAutoFit/>
          </a:bodyPr>
          <a:lstStyle/>
          <a:p>
            <a:r>
              <a:rPr lang="zh-CN" altLang="en-US" dirty="0" smtClean="0">
                <a:solidFill>
                  <a:srgbClr val="FF0000"/>
                </a:solidFill>
                <a:latin typeface="微軟正黑體" panose="020B0604030504040204" pitchFamily="34" charset="-120"/>
                <a:ea typeface="微軟正黑體" panose="020B0604030504040204" pitchFamily="34" charset="-120"/>
              </a:rPr>
              <a:t>說明：此稿用於口講時，可以根據對方情況選擇其中講真相內容事實結合自己風格進行。</a:t>
            </a:r>
            <a:endParaRPr lang="en-US" altLang="zh-CN" dirty="0">
              <a:solidFill>
                <a:srgbClr val="FF0000"/>
              </a:solidFill>
              <a:latin typeface="微軟正黑體" panose="020B0604030504040204" pitchFamily="34" charset="-120"/>
              <a:ea typeface="微軟正黑體" panose="020B0604030504040204" pitchFamily="34" charset="-120"/>
            </a:endParaRPr>
          </a:p>
          <a:p>
            <a:endParaRPr lang="en-US" b="1" dirty="0">
              <a:solidFill>
                <a:srgbClr val="FF0000"/>
              </a:solidFill>
              <a:latin typeface="微軟正黑體" panose="020B0604030504040204" pitchFamily="34" charset="-120"/>
              <a:ea typeface="微軟正黑體" panose="020B0604030504040204" pitchFamily="34" charset="-120"/>
            </a:endParaRPr>
          </a:p>
          <a:p>
            <a:r>
              <a:rPr lang="zh-CN" altLang="en-US" dirty="0" smtClean="0">
                <a:latin typeface="微軟正黑體" panose="020B0604030504040204" pitchFamily="34" charset="-120"/>
                <a:ea typeface="微軟正黑體" panose="020B0604030504040204" pitchFamily="34" charset="-120"/>
              </a:rPr>
              <a:t>朋友您好，忙碌間，不知您有沒有感受到，今天的我們正面臨著一場“人算不如天算”的滄桑巨變？迷茫中，您又是否意識到“善惡有報”的天理，以千百種不同的形式正在兌現中呢？</a:t>
            </a:r>
            <a:endParaRPr lang="en-US" altLang="zh-CN" dirty="0">
              <a:latin typeface="微軟正黑體" panose="020B0604030504040204" pitchFamily="34" charset="-120"/>
              <a:ea typeface="微軟正黑體" panose="020B0604030504040204" pitchFamily="34" charset="-120"/>
            </a:endParaRPr>
          </a:p>
          <a:p>
            <a:endParaRPr lang="en-US" b="1" dirty="0">
              <a:latin typeface="微軟正黑體" panose="020B0604030504040204" pitchFamily="34" charset="-120"/>
              <a:ea typeface="微軟正黑體" panose="020B0604030504040204" pitchFamily="34" charset="-120"/>
            </a:endParaRPr>
          </a:p>
          <a:p>
            <a:r>
              <a:rPr lang="zh-CN" altLang="en-US" u="sng" dirty="0" smtClean="0">
                <a:solidFill>
                  <a:srgbClr val="0070C0"/>
                </a:solidFill>
                <a:latin typeface="微軟正黑體" panose="020B0604030504040204" pitchFamily="34" charset="-120"/>
                <a:ea typeface="微軟正黑體" panose="020B0604030504040204" pitchFamily="34" charset="-120"/>
              </a:rPr>
              <a:t>時事</a:t>
            </a:r>
            <a:r>
              <a:rPr lang="en-CA" u="sng" dirty="0" smtClean="0">
                <a:solidFill>
                  <a:srgbClr val="0070C0"/>
                </a:solidFill>
                <a:latin typeface="微軟正黑體" panose="020B0604030504040204" pitchFamily="34" charset="-120"/>
                <a:ea typeface="微軟正黑體" panose="020B0604030504040204" pitchFamily="34" charset="-120"/>
              </a:rPr>
              <a:t>1</a:t>
            </a:r>
            <a:r>
              <a:rPr lang="zh-TW" altLang="en-US" u="sng" dirty="0" smtClean="0">
                <a:solidFill>
                  <a:srgbClr val="0070C0"/>
                </a:solidFill>
                <a:latin typeface="微軟正黑體" panose="020B0604030504040204" pitchFamily="34" charset="-120"/>
                <a:ea typeface="微軟正黑體" panose="020B0604030504040204" pitchFamily="34" charset="-120"/>
              </a:rPr>
              <a:t>：</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參與迫害法輪功的中共大批高官相繼落馬，包括政法委書記周永康、</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610</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頭子李東生、薄熙來、王立軍，還有蘇榮、令計畫等等，正副國</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1</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級和省部級的就有</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100</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多人，都是跟著江澤民迫害法輪功的人。老百姓都說，這是善惡有報在兌現哪。</a:t>
            </a:r>
            <a:endParaRPr lang="en-US" b="1" dirty="0">
              <a:solidFill>
                <a:schemeClr val="accent4">
                  <a:lumMod val="50000"/>
                </a:schemeClr>
              </a:solidFill>
              <a:latin typeface="微軟正黑體" panose="020B0604030504040204" pitchFamily="34" charset="-120"/>
              <a:ea typeface="微軟正黑體" panose="020B0604030504040204" pitchFamily="34" charset="-120"/>
            </a:endParaRPr>
          </a:p>
          <a:p>
            <a:endParaRPr lang="en-US" altLang="zh-CN" u="sng" dirty="0">
              <a:latin typeface="微軟正黑體" panose="020B0604030504040204" pitchFamily="34" charset="-120"/>
              <a:ea typeface="微軟正黑體" panose="020B0604030504040204" pitchFamily="34" charset="-120"/>
            </a:endParaRPr>
          </a:p>
          <a:p>
            <a:r>
              <a:rPr lang="zh-CN" altLang="en-US" u="sng" dirty="0" smtClean="0">
                <a:solidFill>
                  <a:srgbClr val="0070C0"/>
                </a:solidFill>
                <a:latin typeface="微軟正黑體" panose="020B0604030504040204" pitchFamily="34" charset="-120"/>
                <a:ea typeface="微軟正黑體" panose="020B0604030504040204" pitchFamily="34" charset="-120"/>
              </a:rPr>
              <a:t>時事</a:t>
            </a:r>
            <a:r>
              <a:rPr lang="en-CA" u="sng" dirty="0" smtClean="0">
                <a:solidFill>
                  <a:srgbClr val="0070C0"/>
                </a:solidFill>
                <a:latin typeface="微軟正黑體" panose="020B0604030504040204" pitchFamily="34" charset="-120"/>
                <a:ea typeface="微軟正黑體" panose="020B0604030504040204" pitchFamily="34" charset="-120"/>
              </a:rPr>
              <a:t>2</a:t>
            </a:r>
            <a:r>
              <a:rPr lang="zh-TW" altLang="en-US" u="sng" dirty="0">
                <a:solidFill>
                  <a:srgbClr val="0070C0"/>
                </a:solidFill>
                <a:latin typeface="微軟正黑體" panose="020B0604030504040204" pitchFamily="34" charset="-120"/>
                <a:ea typeface="微軟正黑體" panose="020B0604030504040204" pitchFamily="34" charset="-120"/>
              </a:rPr>
              <a:t>：</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今年</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6</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月份，國內互聯網上公開了</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2011</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年</a:t>
            </a:r>
            <a:r>
              <a:rPr lang="en-CA" dirty="0">
                <a:solidFill>
                  <a:schemeClr val="accent4">
                    <a:lumMod val="50000"/>
                  </a:schemeClr>
                </a:solidFill>
                <a:latin typeface="微軟正黑體" panose="020B0604030504040204" pitchFamily="34" charset="-120"/>
                <a:ea typeface="微軟正黑體" panose="020B0604030504040204" pitchFamily="34" charset="-120"/>
              </a:rPr>
              <a:t>3</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月</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1</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日中國新聞出版總署第</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50</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號總署令，廢除了江澤民對法輪功書籍的出版禁令</a:t>
            </a:r>
            <a:r>
              <a:rPr lang="zh-CN" altLang="en-US" dirty="0" smtClean="0">
                <a:solidFill>
                  <a:srgbClr val="FF0000"/>
                </a:solidFill>
              </a:rPr>
              <a:t>（</a:t>
            </a:r>
            <a:r>
              <a:rPr lang="zh-CN" altLang="en-US" dirty="0" smtClean="0">
                <a:solidFill>
                  <a:srgbClr val="FF0000"/>
                </a:solidFill>
                <a:latin typeface="微軟正黑體" panose="020B0604030504040204" pitchFamily="34" charset="-120"/>
                <a:ea typeface="微軟正黑體" panose="020B0604030504040204" pitchFamily="34" charset="-120"/>
              </a:rPr>
              <a:t>通告可以在大陸官方網站</a:t>
            </a:r>
            <a:r>
              <a:rPr lang="en-US" altLang="zh-CN" dirty="0" smtClean="0">
                <a:solidFill>
                  <a:srgbClr val="FF0000"/>
                </a:solidFill>
                <a:latin typeface="微軟正黑體" panose="020B0604030504040204" pitchFamily="34" charset="-120"/>
                <a:ea typeface="微軟正黑體" panose="020B0604030504040204" pitchFamily="34" charset="-120"/>
              </a:rPr>
              <a:t>www.gov.cn</a:t>
            </a:r>
            <a:r>
              <a:rPr lang="zh-CN" altLang="en-US" dirty="0" smtClean="0">
                <a:solidFill>
                  <a:srgbClr val="FF0000"/>
                </a:solidFill>
                <a:latin typeface="微軟正黑體" panose="020B0604030504040204" pitchFamily="34" charset="-120"/>
                <a:ea typeface="微軟正黑體" panose="020B0604030504040204" pitchFamily="34" charset="-120"/>
              </a:rPr>
              <a:t>查詢</a:t>
            </a:r>
            <a:endParaRPr lang="en-US" altLang="zh-CN" dirty="0" smtClean="0">
              <a:solidFill>
                <a:srgbClr val="FF0000"/>
              </a:solidFill>
              <a:latin typeface="微軟正黑體" panose="020B0604030504040204" pitchFamily="34" charset="-120"/>
              <a:ea typeface="微軟正黑體" panose="020B0604030504040204" pitchFamily="34" charset="-120"/>
            </a:endParaRPr>
          </a:p>
          <a:p>
            <a:r>
              <a:rPr lang="en-US" u="sng" dirty="0" smtClean="0">
                <a:solidFill>
                  <a:srgbClr val="FF0000"/>
                </a:solidFill>
                <a:latin typeface="微軟正黑體" panose="020B0604030504040204" pitchFamily="34" charset="-120"/>
                <a:ea typeface="微軟正黑體" panose="020B0604030504040204" pitchFamily="34" charset="-120"/>
                <a:hlinkClick r:id="rId2"/>
              </a:rPr>
              <a:t>http</a:t>
            </a:r>
            <a:r>
              <a:rPr lang="en-US" u="sng" dirty="0">
                <a:solidFill>
                  <a:srgbClr val="FF0000"/>
                </a:solidFill>
                <a:latin typeface="微軟正黑體" panose="020B0604030504040204" pitchFamily="34" charset="-120"/>
                <a:ea typeface="微軟正黑體" panose="020B0604030504040204" pitchFamily="34" charset="-120"/>
                <a:hlinkClick r:id="rId2"/>
              </a:rPr>
              <a:t>://www.gov.cn/gongbao/content/2011/content_1960695.htm</a:t>
            </a:r>
            <a:r>
              <a:rPr lang="zh-CN" altLang="en-US" dirty="0">
                <a:solidFill>
                  <a:srgbClr val="FF0000"/>
                </a:solidFill>
                <a:latin typeface="微軟正黑體" panose="020B0604030504040204" pitchFamily="34" charset="-120"/>
                <a:ea typeface="微軟正黑體" panose="020B0604030504040204" pitchFamily="34" charset="-120"/>
              </a:rPr>
              <a:t>） </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a:t>
            </a:r>
            <a:endParaRPr lang="en-US" altLang="zh-CN" dirty="0" smtClean="0">
              <a:solidFill>
                <a:schemeClr val="accent4">
                  <a:lumMod val="50000"/>
                </a:schemeClr>
              </a:solidFill>
              <a:latin typeface="微軟正黑體" panose="020B0604030504040204" pitchFamily="34" charset="-120"/>
              <a:ea typeface="微軟正黑體" panose="020B0604030504040204" pitchFamily="34" charset="-120"/>
            </a:endParaRPr>
          </a:p>
          <a:p>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這幾年，國內有上百名律師為法輪功學員做了近一千場的無罪辯護，充分證明了修煉法輪功是無罪的，而迫害法輪功卻是違法違憲的。</a:t>
            </a:r>
            <a:endParaRPr lang="en-US" b="1" dirty="0">
              <a:solidFill>
                <a:schemeClr val="accent4">
                  <a:lumMod val="50000"/>
                </a:schemeClr>
              </a:solidFill>
              <a:latin typeface="微軟正黑體" panose="020B0604030504040204" pitchFamily="34" charset="-120"/>
              <a:ea typeface="微軟正黑體" panose="020B0604030504040204" pitchFamily="34" charset="-120"/>
            </a:endParaRPr>
          </a:p>
          <a:p>
            <a:endParaRPr lang="en-US" altLang="zh-CN" u="sng" dirty="0">
              <a:latin typeface="微軟正黑體" panose="020B0604030504040204" pitchFamily="34" charset="-120"/>
              <a:ea typeface="微軟正黑體" panose="020B0604030504040204" pitchFamily="34" charset="-120"/>
            </a:endParaRPr>
          </a:p>
          <a:p>
            <a:r>
              <a:rPr lang="zh-CN" altLang="en-US" u="sng" dirty="0" smtClean="0">
                <a:solidFill>
                  <a:srgbClr val="0070C0"/>
                </a:solidFill>
                <a:latin typeface="微軟正黑體" panose="020B0604030504040204" pitchFamily="34" charset="-120"/>
                <a:ea typeface="微軟正黑體" panose="020B0604030504040204" pitchFamily="34" charset="-120"/>
              </a:rPr>
              <a:t>時事</a:t>
            </a:r>
            <a:r>
              <a:rPr lang="en-CA" u="sng" dirty="0" smtClean="0">
                <a:solidFill>
                  <a:srgbClr val="0070C0"/>
                </a:solidFill>
                <a:latin typeface="微軟正黑體" panose="020B0604030504040204" pitchFamily="34" charset="-120"/>
                <a:ea typeface="微軟正黑體" panose="020B0604030504040204" pitchFamily="34" charset="-120"/>
              </a:rPr>
              <a:t>3</a:t>
            </a:r>
            <a:r>
              <a:rPr lang="zh-TW" altLang="en-US" u="sng" dirty="0" smtClean="0">
                <a:solidFill>
                  <a:srgbClr val="0070C0"/>
                </a:solidFill>
                <a:latin typeface="微軟正黑體" panose="020B0604030504040204" pitchFamily="34" charset="-120"/>
                <a:ea typeface="微軟正黑體" panose="020B0604030504040204" pitchFamily="34" charset="-120"/>
              </a:rPr>
              <a:t>：</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自從</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2015</a:t>
            </a:r>
            <a:r>
              <a:rPr lang="zh-CN" altLang="en-US" dirty="0">
                <a:solidFill>
                  <a:schemeClr val="accent4">
                    <a:lumMod val="50000"/>
                  </a:schemeClr>
                </a:solidFill>
                <a:latin typeface="微軟正黑體" panose="020B0604030504040204" pitchFamily="34" charset="-120"/>
                <a:ea typeface="微軟正黑體" panose="020B0604030504040204" pitchFamily="34" charset="-120"/>
              </a:rPr>
              <a:t>年</a:t>
            </a:r>
            <a:r>
              <a:rPr lang="en-US" altLang="zh-CN" dirty="0" smtClean="0">
                <a:solidFill>
                  <a:schemeClr val="accent4">
                    <a:lumMod val="50000"/>
                  </a:schemeClr>
                </a:solidFill>
                <a:latin typeface="微軟正黑體" panose="020B0604030504040204" pitchFamily="34" charset="-120"/>
                <a:ea typeface="微軟正黑體" panose="020B0604030504040204" pitchFamily="34" charset="-120"/>
              </a:rPr>
              <a:t>《</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立案登記制</a:t>
            </a:r>
            <a:r>
              <a:rPr lang="en-US" altLang="zh-CN" dirty="0" smtClean="0">
                <a:solidFill>
                  <a:schemeClr val="accent4">
                    <a:lumMod val="50000"/>
                  </a:schemeClr>
                </a:solidFill>
                <a:latin typeface="微軟正黑體" panose="020B0604030504040204" pitchFamily="34" charset="-120"/>
                <a:ea typeface="微軟正黑體" panose="020B0604030504040204" pitchFamily="34" charset="-120"/>
              </a:rPr>
              <a:t>》</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這一新政策出臺以來，已經有二十多萬老百姓用真名真姓把江澤民告上了最高法院和最高檢察院。兩高給超過十萬人發了簽收和回執。而且，國際上</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33</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個國家</a:t>
            </a:r>
            <a:r>
              <a:rPr lang="en-CA" dirty="0" smtClean="0">
                <a:solidFill>
                  <a:schemeClr val="accent4">
                    <a:lumMod val="50000"/>
                  </a:schemeClr>
                </a:solidFill>
                <a:latin typeface="微軟正黑體" panose="020B0604030504040204" pitchFamily="34" charset="-120"/>
                <a:ea typeface="微軟正黑體" panose="020B0604030504040204" pitchFamily="34" charset="-120"/>
              </a:rPr>
              <a:t>50</a:t>
            </a:r>
            <a:r>
              <a:rPr lang="zh-CN" altLang="en-US" dirty="0" smtClean="0">
                <a:solidFill>
                  <a:schemeClr val="accent4">
                    <a:lumMod val="50000"/>
                  </a:schemeClr>
                </a:solidFill>
                <a:latin typeface="微軟正黑體" panose="020B0604030504040204" pitchFamily="34" charset="-120"/>
                <a:ea typeface="微軟正黑體" panose="020B0604030504040204" pitchFamily="34" charset="-120"/>
              </a:rPr>
              <a:t>多個法庭已經把江澤民起訴和控告了。罪名成立，是酷刑罪，反人類罪和群體滅絕罪。江澤民連自身都難保了，它更保不了下面跟著幹的人了。您在這個體制內工作，希望您也一定要看清形勢，千萬不要參與迫害法輪功，咱別給中共和江澤民當替罪羊。</a:t>
            </a:r>
            <a:endParaRPr lang="en-US" b="1" dirty="0">
              <a:solidFill>
                <a:schemeClr val="accent4">
                  <a:lumMod val="50000"/>
                </a:schemeClr>
              </a:solidFill>
              <a:latin typeface="微軟正黑體" panose="020B0604030504040204" pitchFamily="34" charset="-120"/>
              <a:ea typeface="微軟正黑體" panose="020B0604030504040204" pitchFamily="34" charset="-120"/>
            </a:endParaRPr>
          </a:p>
        </p:txBody>
      </p:sp>
      <p:sp>
        <p:nvSpPr>
          <p:cNvPr id="3" name="文字方塊 2"/>
          <p:cNvSpPr txBox="1"/>
          <p:nvPr/>
        </p:nvSpPr>
        <p:spPr>
          <a:xfrm>
            <a:off x="953" y="3657"/>
            <a:ext cx="9143047" cy="461164"/>
          </a:xfrm>
          <a:prstGeom prst="rect">
            <a:avLst/>
          </a:prstGeom>
          <a:solidFill>
            <a:srgbClr val="7030A0"/>
          </a:solidFill>
        </p:spPr>
        <p:txBody>
          <a:bodyPr wrap="square" lIns="90942" tIns="45472" rIns="90942" bIns="45472" rtlCol="0">
            <a:spAutoFit/>
          </a:bodyPr>
          <a:lstStyle/>
          <a:p>
            <a:pPr fontAlgn="base"/>
            <a:r>
              <a:rPr lang="en-US" altLang="zh-CN" sz="2400" b="1" dirty="0" smtClean="0">
                <a:solidFill>
                  <a:schemeClr val="bg1"/>
                </a:solidFill>
                <a:latin typeface="微軟正黑體" panose="020B0604030504040204" pitchFamily="34" charset="-120"/>
                <a:ea typeface="微軟正黑體" panose="020B0604030504040204" pitchFamily="34" charset="-120"/>
              </a:rPr>
              <a:t>7-4</a:t>
            </a:r>
            <a:r>
              <a:rPr lang="en-US" altLang="zh-TW" sz="2400" b="1" dirty="0" smtClean="0">
                <a:solidFill>
                  <a:schemeClr val="bg1"/>
                </a:solidFill>
                <a:latin typeface="微軟正黑體" panose="020B0604030504040204" pitchFamily="34" charset="-120"/>
                <a:ea typeface="微軟正黑體" panose="020B0604030504040204" pitchFamily="34" charset="-120"/>
              </a:rPr>
              <a:t>.</a:t>
            </a:r>
            <a:r>
              <a:rPr lang="zh-TW" altLang="en-US" sz="2400" b="1" dirty="0" smtClean="0">
                <a:solidFill>
                  <a:schemeClr val="bg1"/>
                </a:solidFill>
                <a:latin typeface="微軟正黑體" panose="020B0604030504040204" pitchFamily="34" charset="-120"/>
                <a:ea typeface="微軟正黑體" panose="020B0604030504040204" pitchFamily="34" charset="-120"/>
              </a:rPr>
              <a:t>切入參考</a:t>
            </a:r>
            <a:r>
              <a:rPr lang="en-US" altLang="zh-TW" sz="2400" b="1" dirty="0" smtClean="0">
                <a:solidFill>
                  <a:schemeClr val="bg1"/>
                </a:solidFill>
                <a:latin typeface="微軟正黑體" panose="020B0604030504040204" pitchFamily="34" charset="-120"/>
                <a:ea typeface="微軟正黑體" panose="020B0604030504040204" pitchFamily="34" charset="-120"/>
              </a:rPr>
              <a:t>《</a:t>
            </a:r>
            <a:r>
              <a:rPr lang="zh-CN" altLang="en-US" sz="2400" b="1" dirty="0" smtClean="0">
                <a:solidFill>
                  <a:schemeClr val="bg1"/>
                </a:solidFill>
                <a:latin typeface="微軟正黑體" panose="020B0604030504040204" pitchFamily="34" charset="-120"/>
                <a:ea typeface="微軟正黑體" panose="020B0604030504040204" pitchFamily="34" charset="-120"/>
              </a:rPr>
              <a:t>針對大陸</a:t>
            </a:r>
            <a:r>
              <a:rPr lang="zh-TW" altLang="en-US" sz="2400" b="1" dirty="0" smtClean="0">
                <a:solidFill>
                  <a:schemeClr val="bg1"/>
                </a:solidFill>
                <a:latin typeface="微軟正黑體" panose="020B0604030504040204" pitchFamily="34" charset="-120"/>
                <a:ea typeface="微軟正黑體" panose="020B0604030504040204" pitchFamily="34" charset="-120"/>
              </a:rPr>
              <a:t>政府官員</a:t>
            </a:r>
            <a:r>
              <a:rPr lang="zh-CN" altLang="en-US" sz="2400" b="1" dirty="0" smtClean="0">
                <a:solidFill>
                  <a:schemeClr val="bg1"/>
                </a:solidFill>
                <a:latin typeface="微軟正黑體" panose="020B0604030504040204" pitchFamily="34" charset="-120"/>
                <a:ea typeface="微軟正黑體" panose="020B0604030504040204" pitchFamily="34" charset="-120"/>
              </a:rPr>
              <a:t>及公檢法綜合真相</a:t>
            </a:r>
            <a:r>
              <a:rPr lang="zh-TW" altLang="en-US" sz="2400" b="1" dirty="0" smtClean="0">
                <a:solidFill>
                  <a:schemeClr val="bg1"/>
                </a:solidFill>
                <a:latin typeface="微軟正黑體" panose="020B0604030504040204" pitchFamily="34" charset="-120"/>
                <a:ea typeface="微軟正黑體" panose="020B0604030504040204" pitchFamily="34" charset="-120"/>
              </a:rPr>
              <a:t>稿</a:t>
            </a:r>
            <a:r>
              <a:rPr lang="en-US" altLang="zh-TW" sz="2400" b="1" dirty="0">
                <a:solidFill>
                  <a:schemeClr val="bg1"/>
                </a:solidFill>
                <a:latin typeface="微軟正黑體" panose="020B0604030504040204" pitchFamily="34" charset="-120"/>
                <a:ea typeface="微軟正黑體" panose="020B0604030504040204" pitchFamily="34" charset="-120"/>
              </a:rPr>
              <a:t>-1》</a:t>
            </a:r>
          </a:p>
        </p:txBody>
      </p:sp>
      <p:sp>
        <p:nvSpPr>
          <p:cNvPr id="6" name="矩形 5"/>
          <p:cNvSpPr/>
          <p:nvPr/>
        </p:nvSpPr>
        <p:spPr>
          <a:xfrm>
            <a:off x="3779912" y="247009"/>
            <a:ext cx="5243186" cy="400110"/>
          </a:xfrm>
          <a:prstGeom prst="rect">
            <a:avLst/>
          </a:prstGeom>
        </p:spPr>
        <p:txBody>
          <a:bodyPr wrap="square">
            <a:spAutoFit/>
          </a:bodyPr>
          <a:lstStyle/>
          <a:p>
            <a:pPr lvl="0"/>
            <a:endParaRPr lang="en-US" altLang="zh-TW" sz="2000" b="1" dirty="0">
              <a:solidFill>
                <a:srgbClr val="0070C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6623914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4212" b="8068"/>
          <a:stretch/>
        </p:blipFill>
        <p:spPr bwMode="auto">
          <a:xfrm>
            <a:off x="827584" y="548680"/>
            <a:ext cx="7560839" cy="388843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2093" t="42637" r="23401" b="32481"/>
          <a:stretch/>
        </p:blipFill>
        <p:spPr bwMode="auto">
          <a:xfrm>
            <a:off x="155744" y="4568853"/>
            <a:ext cx="8840937" cy="22891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文字方塊 4"/>
          <p:cNvSpPr txBox="1"/>
          <p:nvPr/>
        </p:nvSpPr>
        <p:spPr>
          <a:xfrm>
            <a:off x="953" y="3657"/>
            <a:ext cx="9143047" cy="461164"/>
          </a:xfrm>
          <a:prstGeom prst="rect">
            <a:avLst/>
          </a:prstGeom>
          <a:solidFill>
            <a:srgbClr val="7030A0"/>
          </a:solidFill>
        </p:spPr>
        <p:txBody>
          <a:bodyPr wrap="square" lIns="90942" tIns="45472" rIns="90942" bIns="45472" rtlCol="0">
            <a:spAutoFit/>
          </a:bodyPr>
          <a:lstStyle/>
          <a:p>
            <a:pPr fontAlgn="base"/>
            <a:r>
              <a:rPr lang="en-US" altLang="zh-CN" sz="2400" b="1" dirty="0" smtClean="0">
                <a:solidFill>
                  <a:schemeClr val="bg1"/>
                </a:solidFill>
                <a:latin typeface="微軟正黑體" panose="020B0604030504040204" pitchFamily="34" charset="-120"/>
                <a:ea typeface="微軟正黑體" panose="020B0604030504040204" pitchFamily="34" charset="-120"/>
              </a:rPr>
              <a:t>7-4-1</a:t>
            </a:r>
            <a:r>
              <a:rPr lang="en-US" altLang="zh-TW" sz="2400" b="1" dirty="0" smtClean="0">
                <a:solidFill>
                  <a:schemeClr val="bg1"/>
                </a:solidFill>
                <a:latin typeface="微軟正黑體" panose="020B0604030504040204" pitchFamily="34" charset="-120"/>
                <a:ea typeface="微軟正黑體" panose="020B0604030504040204" pitchFamily="34" charset="-120"/>
              </a:rPr>
              <a:t>. </a:t>
            </a:r>
            <a:r>
              <a:rPr lang="zh-TW" altLang="en-US" sz="2400" b="1" dirty="0" smtClean="0">
                <a:solidFill>
                  <a:schemeClr val="bg1"/>
                </a:solidFill>
                <a:latin typeface="微軟正黑體" panose="020B0604030504040204" pitchFamily="34" charset="-120"/>
                <a:ea typeface="微軟正黑體" panose="020B0604030504040204" pitchFamily="34" charset="-120"/>
              </a:rPr>
              <a:t>切入參考</a:t>
            </a:r>
            <a:r>
              <a:rPr lang="en-US" altLang="zh-TW" sz="2400" b="1" dirty="0" smtClean="0">
                <a:solidFill>
                  <a:schemeClr val="bg1"/>
                </a:solidFill>
                <a:latin typeface="微軟正黑體" panose="020B0604030504040204" pitchFamily="34" charset="-120"/>
                <a:ea typeface="微軟正黑體" panose="020B0604030504040204" pitchFamily="34" charset="-120"/>
              </a:rPr>
              <a:t>《</a:t>
            </a:r>
            <a:r>
              <a:rPr lang="zh-CN" altLang="en-US" sz="2400" b="1" dirty="0" smtClean="0">
                <a:solidFill>
                  <a:schemeClr val="bg1"/>
                </a:solidFill>
                <a:latin typeface="微軟正黑體" panose="020B0604030504040204" pitchFamily="34" charset="-120"/>
                <a:ea typeface="微軟正黑體" panose="020B0604030504040204" pitchFamily="34" charset="-120"/>
              </a:rPr>
              <a:t>針對大陸</a:t>
            </a:r>
            <a:r>
              <a:rPr lang="zh-TW" altLang="en-US" sz="2400" b="1" dirty="0" smtClean="0">
                <a:solidFill>
                  <a:schemeClr val="bg1"/>
                </a:solidFill>
                <a:latin typeface="微軟正黑體" panose="020B0604030504040204" pitchFamily="34" charset="-120"/>
                <a:ea typeface="微軟正黑體" panose="020B0604030504040204" pitchFamily="34" charset="-120"/>
              </a:rPr>
              <a:t>政府官員</a:t>
            </a:r>
            <a:r>
              <a:rPr lang="zh-CN" altLang="en-US" sz="2400" b="1" dirty="0" smtClean="0">
                <a:solidFill>
                  <a:schemeClr val="bg1"/>
                </a:solidFill>
                <a:latin typeface="微軟正黑體" panose="020B0604030504040204" pitchFamily="34" charset="-120"/>
                <a:ea typeface="微軟正黑體" panose="020B0604030504040204" pitchFamily="34" charset="-120"/>
              </a:rPr>
              <a:t>及公檢法綜合真相</a:t>
            </a:r>
            <a:r>
              <a:rPr lang="zh-TW" altLang="en-US" sz="2400" b="1" dirty="0" smtClean="0">
                <a:solidFill>
                  <a:schemeClr val="bg1"/>
                </a:solidFill>
                <a:latin typeface="微軟正黑體" panose="020B0604030504040204" pitchFamily="34" charset="-120"/>
                <a:ea typeface="微軟正黑體" panose="020B0604030504040204" pitchFamily="34" charset="-120"/>
              </a:rPr>
              <a:t>稿</a:t>
            </a:r>
            <a:r>
              <a:rPr lang="en-US" altLang="zh-TW" sz="2400" b="1" dirty="0">
                <a:solidFill>
                  <a:schemeClr val="bg1"/>
                </a:solidFill>
                <a:latin typeface="微軟正黑體" panose="020B0604030504040204" pitchFamily="34" charset="-120"/>
                <a:ea typeface="微軟正黑體" panose="020B0604030504040204" pitchFamily="34" charset="-120"/>
              </a:rPr>
              <a:t>-1》</a:t>
            </a:r>
          </a:p>
        </p:txBody>
      </p:sp>
    </p:spTree>
    <p:extLst>
      <p:ext uri="{BB962C8B-B14F-4D97-AF65-F5344CB8AC3E}">
        <p14:creationId xmlns:p14="http://schemas.microsoft.com/office/powerpoint/2010/main" val="18662693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1500" y="647119"/>
            <a:ext cx="8987602" cy="5632311"/>
          </a:xfrm>
          <a:prstGeom prst="rect">
            <a:avLst/>
          </a:prstGeom>
        </p:spPr>
        <p:txBody>
          <a:bodyPr wrap="square">
            <a:spAutoFit/>
          </a:bodyPr>
          <a:lstStyle/>
          <a:p>
            <a:r>
              <a:rPr lang="zh-CN" altLang="en-US" dirty="0" smtClean="0">
                <a:solidFill>
                  <a:srgbClr val="FF0000"/>
                </a:solidFill>
                <a:latin typeface="Microsoft YaHei Light" panose="020B0502040204020203" pitchFamily="34" charset="-122"/>
                <a:ea typeface="Microsoft YaHei Light" panose="020B0502040204020203" pitchFamily="34" charset="-122"/>
              </a:rPr>
              <a:t>說明：此稿用於口講時，可以根據對方情況選擇其中講真相內容事實結合自己風格進行。</a:t>
            </a:r>
            <a:endParaRPr lang="en-US" b="1" dirty="0">
              <a:solidFill>
                <a:srgbClr val="FF0000"/>
              </a:solidFill>
              <a:latin typeface="Microsoft YaHei Light" panose="020B0502040204020203" pitchFamily="34" charset="-122"/>
              <a:ea typeface="Microsoft YaHei Light" panose="020B0502040204020203" pitchFamily="34" charset="-122"/>
            </a:endParaRPr>
          </a:p>
          <a:p>
            <a:endParaRPr lang="en-US" altLang="zh-CN" u="sng" dirty="0">
              <a:latin typeface="Microsoft YaHei Light" panose="020B0502040204020203" pitchFamily="34" charset="-122"/>
              <a:ea typeface="Microsoft YaHei Light" panose="020B0502040204020203" pitchFamily="34" charset="-122"/>
            </a:endParaRPr>
          </a:p>
          <a:p>
            <a:r>
              <a:rPr lang="zh-CN" altLang="en-US" u="sng" dirty="0">
                <a:solidFill>
                  <a:srgbClr val="0070C0"/>
                </a:solidFill>
                <a:latin typeface="Microsoft YaHei Light" panose="020B0502040204020203" pitchFamily="34" charset="-122"/>
                <a:ea typeface="Microsoft YaHei Light" panose="020B0502040204020203" pitchFamily="34" charset="-122"/>
              </a:rPr>
              <a:t>自焚真相</a:t>
            </a:r>
            <a:r>
              <a:rPr lang="zh-TW" altLang="en-US" dirty="0" smtClean="0">
                <a:solidFill>
                  <a:srgbClr val="0070C0"/>
                </a:solidFill>
                <a:latin typeface="微軟正黑體" panose="020B0604030504040204" pitchFamily="34" charset="-120"/>
                <a:ea typeface="微軟正黑體" panose="020B0604030504040204" pitchFamily="34" charset="-120"/>
              </a:rPr>
              <a:t>：</a:t>
            </a:r>
            <a:r>
              <a:rPr lang="zh-CN" altLang="en-US" dirty="0" smtClean="0">
                <a:latin typeface="Microsoft YaHei Light" panose="020B0502040204020203" pitchFamily="34" charset="-122"/>
                <a:ea typeface="Microsoft YaHei Light" panose="020B0502040204020203" pitchFamily="34" charset="-122"/>
              </a:rPr>
              <a:t>您知道嗎？天安門自焚是江澤民集團為了煽動老百姓對法輪功的仇恨，而找人拍的造假新聞。國際教育發展組織早在</a:t>
            </a:r>
            <a:r>
              <a:rPr lang="en-CA" dirty="0" smtClean="0">
                <a:latin typeface="Microsoft YaHei Light" panose="020B0502040204020203" pitchFamily="34" charset="-122"/>
                <a:ea typeface="Microsoft YaHei Light" panose="020B0502040204020203" pitchFamily="34" charset="-122"/>
              </a:rPr>
              <a:t>2001</a:t>
            </a:r>
            <a:r>
              <a:rPr lang="zh-CN" altLang="en-US" dirty="0" smtClean="0">
                <a:latin typeface="Microsoft YaHei Light" panose="020B0502040204020203" pitchFamily="34" charset="-122"/>
                <a:ea typeface="Microsoft YaHei Light" panose="020B0502040204020203" pitchFamily="34" charset="-122"/>
              </a:rPr>
              <a:t>年的時候就把“自焚”定性為國家恐怖主義行為了。對法輪功的迫害完全是出於江澤民個人的妒嫉。</a:t>
            </a:r>
            <a:endParaRPr lang="en-US" altLang="zh-CN" dirty="0">
              <a:latin typeface="Microsoft YaHei Light" panose="020B0502040204020203" pitchFamily="34" charset="-122"/>
              <a:ea typeface="Microsoft YaHei Light" panose="020B0502040204020203" pitchFamily="34" charset="-122"/>
            </a:endParaRPr>
          </a:p>
          <a:p>
            <a:endParaRPr lang="en-US" b="1" dirty="0">
              <a:latin typeface="Microsoft YaHei Light" panose="020B0502040204020203" pitchFamily="34" charset="-122"/>
              <a:ea typeface="Microsoft YaHei Light" panose="020B0502040204020203" pitchFamily="34" charset="-122"/>
            </a:endParaRPr>
          </a:p>
          <a:p>
            <a:r>
              <a:rPr lang="zh-CN" altLang="en-US" u="sng" dirty="0" smtClean="0">
                <a:solidFill>
                  <a:srgbClr val="0070C0"/>
                </a:solidFill>
                <a:latin typeface="Microsoft YaHei Light" panose="020B0502040204020203" pitchFamily="34" charset="-122"/>
                <a:ea typeface="Microsoft YaHei Light" panose="020B0502040204020203" pitchFamily="34" charset="-122"/>
              </a:rPr>
              <a:t>法輪功真相</a:t>
            </a:r>
            <a:r>
              <a:rPr lang="zh-TW" altLang="en-US" dirty="0" smtClean="0">
                <a:solidFill>
                  <a:srgbClr val="0070C0"/>
                </a:solidFill>
                <a:latin typeface="微軟正黑體" panose="020B0604030504040204" pitchFamily="34" charset="-120"/>
                <a:ea typeface="微軟正黑體" panose="020B0604030504040204" pitchFamily="34" charset="-120"/>
              </a:rPr>
              <a:t>：</a:t>
            </a:r>
            <a:r>
              <a:rPr lang="zh-CN" altLang="en-US" dirty="0" smtClean="0">
                <a:latin typeface="Microsoft YaHei Light" panose="020B0502040204020203" pitchFamily="34" charset="-122"/>
                <a:ea typeface="Microsoft YaHei Light" panose="020B0502040204020203" pitchFamily="34" charset="-122"/>
              </a:rPr>
              <a:t>法輪功就是教人按照“真、善 、忍“做好人，傳播世界</a:t>
            </a:r>
            <a:r>
              <a:rPr lang="en-US" dirty="0" smtClean="0">
                <a:latin typeface="Microsoft YaHei Light" panose="020B0502040204020203" pitchFamily="34" charset="-122"/>
                <a:ea typeface="Microsoft YaHei Light" panose="020B0502040204020203" pitchFamily="34" charset="-122"/>
              </a:rPr>
              <a:t>100</a:t>
            </a:r>
            <a:r>
              <a:rPr lang="zh-CN" altLang="en-US" dirty="0" smtClean="0">
                <a:latin typeface="Microsoft YaHei Light" panose="020B0502040204020203" pitchFamily="34" charset="-122"/>
                <a:ea typeface="Microsoft YaHei Light" panose="020B0502040204020203" pitchFamily="34" charset="-122"/>
              </a:rPr>
              <a:t>多個國家，獲得各界</a:t>
            </a:r>
            <a:r>
              <a:rPr lang="en-US" dirty="0" smtClean="0">
                <a:latin typeface="Microsoft YaHei Light" panose="020B0502040204020203" pitchFamily="34" charset="-122"/>
                <a:ea typeface="Microsoft YaHei Light" panose="020B0502040204020203" pitchFamily="34" charset="-122"/>
              </a:rPr>
              <a:t>3</a:t>
            </a:r>
            <a:r>
              <a:rPr lang="zh-CN" altLang="en-US" dirty="0" smtClean="0">
                <a:latin typeface="Microsoft YaHei Light" panose="020B0502040204020203" pitchFamily="34" charset="-122"/>
                <a:ea typeface="Microsoft YaHei Light" panose="020B0502040204020203" pitchFamily="34" charset="-122"/>
              </a:rPr>
              <a:t>千多項褒獎及支持，主要著作</a:t>
            </a:r>
            <a:r>
              <a:rPr lang="en-US" altLang="zh-CN" dirty="0" smtClean="0">
                <a:latin typeface="Microsoft YaHei Light" panose="020B0502040204020203" pitchFamily="34" charset="-122"/>
                <a:ea typeface="Microsoft YaHei Light" panose="020B0502040204020203" pitchFamily="34" charset="-122"/>
              </a:rPr>
              <a:t>《</a:t>
            </a:r>
            <a:r>
              <a:rPr lang="zh-CN" altLang="en-US" dirty="0" smtClean="0">
                <a:latin typeface="Microsoft YaHei Light" panose="020B0502040204020203" pitchFamily="34" charset="-122"/>
                <a:ea typeface="Microsoft YaHei Light" panose="020B0502040204020203" pitchFamily="34" charset="-122"/>
              </a:rPr>
              <a:t>轉法輪</a:t>
            </a:r>
            <a:r>
              <a:rPr lang="en-US" altLang="zh-CN" dirty="0" smtClean="0">
                <a:latin typeface="Microsoft YaHei Light" panose="020B0502040204020203" pitchFamily="34" charset="-122"/>
                <a:ea typeface="Microsoft YaHei Light" panose="020B0502040204020203" pitchFamily="34" charset="-122"/>
              </a:rPr>
              <a:t>》</a:t>
            </a:r>
            <a:r>
              <a:rPr lang="zh-CN" altLang="en-US" dirty="0" smtClean="0">
                <a:latin typeface="Microsoft YaHei Light" panose="020B0502040204020203" pitchFamily="34" charset="-122"/>
                <a:ea typeface="Microsoft YaHei Light" panose="020B0502040204020203" pitchFamily="34" charset="-122"/>
              </a:rPr>
              <a:t>翻譯成</a:t>
            </a:r>
            <a:r>
              <a:rPr lang="en-US" dirty="0" smtClean="0">
                <a:latin typeface="Microsoft YaHei Light" panose="020B0502040204020203" pitchFamily="34" charset="-122"/>
                <a:ea typeface="Microsoft YaHei Light" panose="020B0502040204020203" pitchFamily="34" charset="-122"/>
              </a:rPr>
              <a:t>40</a:t>
            </a:r>
            <a:r>
              <a:rPr lang="zh-CN" altLang="en-US" dirty="0" smtClean="0">
                <a:latin typeface="Microsoft YaHei Light" panose="020B0502040204020203" pitchFamily="34" charset="-122"/>
                <a:ea typeface="Microsoft YaHei Light" panose="020B0502040204020203" pitchFamily="34" charset="-122"/>
              </a:rPr>
              <a:t>種語言。全世界只有中共剝奪人的信仰自由、一直在迫害法輪功。</a:t>
            </a:r>
            <a:endParaRPr lang="en-US" b="1" dirty="0">
              <a:latin typeface="Microsoft YaHei Light" panose="020B0502040204020203" pitchFamily="34" charset="-122"/>
              <a:ea typeface="Microsoft YaHei Light" panose="020B0502040204020203" pitchFamily="34" charset="-122"/>
            </a:endParaRPr>
          </a:p>
          <a:p>
            <a:endParaRPr lang="en-US" altLang="zh-CN" u="sng" dirty="0">
              <a:solidFill>
                <a:srgbClr val="0070C0"/>
              </a:solidFill>
              <a:latin typeface="Microsoft YaHei Light" panose="020B0502040204020203" pitchFamily="34" charset="-122"/>
              <a:ea typeface="Microsoft YaHei Light" panose="020B0502040204020203" pitchFamily="34" charset="-122"/>
            </a:endParaRPr>
          </a:p>
          <a:p>
            <a:r>
              <a:rPr lang="zh-CN" altLang="en-US" u="sng" dirty="0" smtClean="0">
                <a:solidFill>
                  <a:srgbClr val="0070C0"/>
                </a:solidFill>
                <a:latin typeface="Microsoft YaHei Light" panose="020B0502040204020203" pitchFamily="34" charset="-122"/>
                <a:ea typeface="Microsoft YaHei Light" panose="020B0502040204020203" pitchFamily="34" charset="-122"/>
              </a:rPr>
              <a:t>法律條文</a:t>
            </a:r>
            <a:r>
              <a:rPr lang="en-CA" u="sng" dirty="0" smtClean="0">
                <a:solidFill>
                  <a:srgbClr val="0070C0"/>
                </a:solidFill>
                <a:latin typeface="Microsoft YaHei Light" panose="020B0502040204020203" pitchFamily="34" charset="-122"/>
                <a:ea typeface="Microsoft YaHei Light" panose="020B0502040204020203" pitchFamily="34" charset="-122"/>
              </a:rPr>
              <a:t>1</a:t>
            </a:r>
            <a:r>
              <a:rPr lang="en-CA" altLang="zh-TW" dirty="0" smtClean="0">
                <a:solidFill>
                  <a:srgbClr val="0070C0"/>
                </a:solidFill>
                <a:latin typeface="微軟正黑體" panose="020B0604030504040204" pitchFamily="34" charset="-120"/>
                <a:ea typeface="微軟正黑體" panose="020B0604030504040204" pitchFamily="34" charset="-120"/>
              </a:rPr>
              <a:t> </a:t>
            </a:r>
            <a:r>
              <a:rPr lang="zh-TW" altLang="en-US" dirty="0" smtClean="0">
                <a:solidFill>
                  <a:srgbClr val="0070C0"/>
                </a:solidFill>
                <a:latin typeface="微軟正黑體" panose="020B0604030504040204" pitchFamily="34" charset="-120"/>
                <a:ea typeface="微軟正黑體" panose="020B0604030504040204" pitchFamily="34" charset="-120"/>
              </a:rPr>
              <a:t>：</a:t>
            </a:r>
            <a:r>
              <a:rPr lang="zh-CN" altLang="en-US" dirty="0" smtClean="0">
                <a:latin typeface="Microsoft YaHei Light" panose="020B0502040204020203" pitchFamily="34" charset="-122"/>
                <a:ea typeface="Microsoft YaHei Light" panose="020B0502040204020203" pitchFamily="34" charset="-122"/>
              </a:rPr>
              <a:t>事實上翻遍中國的</a:t>
            </a:r>
            <a:r>
              <a:rPr lang="en-US" altLang="zh-CN" dirty="0" smtClean="0">
                <a:latin typeface="Microsoft YaHei Light" panose="020B0502040204020203" pitchFamily="34" charset="-122"/>
                <a:ea typeface="Microsoft YaHei Light" panose="020B0502040204020203" pitchFamily="34" charset="-122"/>
              </a:rPr>
              <a:t>《</a:t>
            </a:r>
            <a:r>
              <a:rPr lang="zh-CN" altLang="en-US" dirty="0" smtClean="0">
                <a:latin typeface="Microsoft YaHei Light" panose="020B0502040204020203" pitchFamily="34" charset="-122"/>
                <a:ea typeface="Microsoft YaHei Light" panose="020B0502040204020203" pitchFamily="34" charset="-122"/>
              </a:rPr>
              <a:t>憲法</a:t>
            </a:r>
            <a:r>
              <a:rPr lang="en-US" altLang="zh-CN" dirty="0" smtClean="0">
                <a:latin typeface="Microsoft YaHei Light" panose="020B0502040204020203" pitchFamily="34" charset="-122"/>
                <a:ea typeface="Microsoft YaHei Light" panose="020B0502040204020203" pitchFamily="34" charset="-122"/>
              </a:rPr>
              <a:t>》</a:t>
            </a:r>
            <a:r>
              <a:rPr lang="zh-CN" altLang="en-US" dirty="0" smtClean="0">
                <a:latin typeface="Microsoft YaHei Light" panose="020B0502040204020203" pitchFamily="34" charset="-122"/>
                <a:ea typeface="Microsoft YaHei Light" panose="020B0502040204020203" pitchFamily="34" charset="-122"/>
              </a:rPr>
              <a:t>和所有的法律，找不到一條法律說修煉法輪功是違法的。</a:t>
            </a:r>
            <a:r>
              <a:rPr lang="en-US" altLang="zh-CN" dirty="0" smtClean="0">
                <a:latin typeface="Microsoft YaHei Light" panose="020B0502040204020203" pitchFamily="34" charset="-122"/>
                <a:ea typeface="Microsoft YaHei Light" panose="020B0502040204020203" pitchFamily="34" charset="-122"/>
              </a:rPr>
              <a:t>《</a:t>
            </a:r>
            <a:r>
              <a:rPr lang="zh-CN" altLang="en-US" dirty="0">
                <a:latin typeface="Microsoft YaHei Light" panose="020B0502040204020203" pitchFamily="34" charset="-122"/>
                <a:ea typeface="Microsoft YaHei Light" panose="020B0502040204020203" pitchFamily="34" charset="-122"/>
              </a:rPr>
              <a:t>刑法</a:t>
            </a:r>
            <a:r>
              <a:rPr lang="en-US" altLang="zh-CN" dirty="0">
                <a:latin typeface="Microsoft YaHei Light" panose="020B0502040204020203" pitchFamily="34" charset="-122"/>
                <a:ea typeface="Microsoft YaHei Light" panose="020B0502040204020203" pitchFamily="34" charset="-122"/>
              </a:rPr>
              <a:t>》</a:t>
            </a:r>
            <a:r>
              <a:rPr lang="en-CA" dirty="0" smtClean="0">
                <a:latin typeface="Microsoft YaHei Light" panose="020B0502040204020203" pitchFamily="34" charset="-122"/>
                <a:ea typeface="Microsoft YaHei Light" panose="020B0502040204020203" pitchFamily="34" charset="-122"/>
              </a:rPr>
              <a:t>300</a:t>
            </a:r>
            <a:r>
              <a:rPr lang="zh-CN" altLang="en-US" dirty="0" smtClean="0">
                <a:latin typeface="Microsoft YaHei Light" panose="020B0502040204020203" pitchFamily="34" charset="-122"/>
                <a:ea typeface="Microsoft YaHei Light" panose="020B0502040204020203" pitchFamily="34" charset="-122"/>
              </a:rPr>
              <a:t>條根本都沒有涉及到法輪功，而且公安部公佈的</a:t>
            </a:r>
            <a:r>
              <a:rPr lang="en-CA" dirty="0" smtClean="0">
                <a:latin typeface="Microsoft YaHei Light" panose="020B0502040204020203" pitchFamily="34" charset="-122"/>
                <a:ea typeface="Microsoft YaHei Light" panose="020B0502040204020203" pitchFamily="34" charset="-122"/>
              </a:rPr>
              <a:t>14</a:t>
            </a:r>
            <a:r>
              <a:rPr lang="zh-CN" altLang="en-US" dirty="0" smtClean="0">
                <a:latin typeface="Microsoft YaHei Light" panose="020B0502040204020203" pitchFamily="34" charset="-122"/>
                <a:ea typeface="Microsoft YaHei Light" panose="020B0502040204020203" pitchFamily="34" charset="-122"/>
              </a:rPr>
              <a:t>種邪教當中也沒有法輪功。</a:t>
            </a:r>
            <a:endParaRPr lang="en-US" b="1" dirty="0">
              <a:latin typeface="Microsoft YaHei Light" panose="020B0502040204020203" pitchFamily="34" charset="-122"/>
              <a:ea typeface="Microsoft YaHei Light" panose="020B0502040204020203" pitchFamily="34" charset="-122"/>
            </a:endParaRPr>
          </a:p>
          <a:p>
            <a:endParaRPr lang="en-US" altLang="zh-CN" u="sng" dirty="0">
              <a:solidFill>
                <a:srgbClr val="0070C0"/>
              </a:solidFill>
              <a:latin typeface="Microsoft YaHei Light" panose="020B0502040204020203" pitchFamily="34" charset="-122"/>
              <a:ea typeface="Microsoft YaHei Light" panose="020B0502040204020203" pitchFamily="34" charset="-122"/>
            </a:endParaRPr>
          </a:p>
          <a:p>
            <a:r>
              <a:rPr lang="zh-CN" altLang="en-US" u="sng" dirty="0" smtClean="0">
                <a:solidFill>
                  <a:srgbClr val="0070C0"/>
                </a:solidFill>
                <a:latin typeface="Microsoft YaHei Light" panose="020B0502040204020203" pitchFamily="34" charset="-122"/>
                <a:ea typeface="Microsoft YaHei Light" panose="020B0502040204020203" pitchFamily="34" charset="-122"/>
              </a:rPr>
              <a:t>法律條文</a:t>
            </a:r>
            <a:r>
              <a:rPr lang="en-CA" u="sng" dirty="0" smtClean="0">
                <a:solidFill>
                  <a:srgbClr val="0070C0"/>
                </a:solidFill>
                <a:latin typeface="Microsoft YaHei Light" panose="020B0502040204020203" pitchFamily="34" charset="-122"/>
                <a:ea typeface="Microsoft YaHei Light" panose="020B0502040204020203" pitchFamily="34" charset="-122"/>
              </a:rPr>
              <a:t>2</a:t>
            </a:r>
            <a:r>
              <a:rPr lang="en-CA" altLang="zh-TW" dirty="0" smtClean="0">
                <a:solidFill>
                  <a:srgbClr val="0070C0"/>
                </a:solidFill>
                <a:latin typeface="微軟正黑體" panose="020B0604030504040204" pitchFamily="34" charset="-120"/>
                <a:ea typeface="微軟正黑體" panose="020B0604030504040204" pitchFamily="34" charset="-120"/>
              </a:rPr>
              <a:t> </a:t>
            </a:r>
            <a:r>
              <a:rPr lang="zh-TW" altLang="en-US" dirty="0" smtClean="0">
                <a:solidFill>
                  <a:srgbClr val="0070C0"/>
                </a:solidFill>
                <a:latin typeface="微軟正黑體" panose="020B0604030504040204" pitchFamily="34" charset="-120"/>
                <a:ea typeface="微軟正黑體" panose="020B0604030504040204" pitchFamily="34" charset="-120"/>
              </a:rPr>
              <a:t>：</a:t>
            </a:r>
            <a:r>
              <a:rPr lang="zh-CN" altLang="en-US" dirty="0" smtClean="0">
                <a:latin typeface="Microsoft YaHei Light" panose="020B0502040204020203" pitchFamily="34" charset="-122"/>
                <a:ea typeface="Microsoft YaHei Light" panose="020B0502040204020203" pitchFamily="34" charset="-122"/>
              </a:rPr>
              <a:t>也許您會說，自己只是執行上級的命令，哪怕違法，出事也有上級扛著呢。但是您知道嗎？</a:t>
            </a:r>
            <a:r>
              <a:rPr lang="en-CA" dirty="0" smtClean="0">
                <a:latin typeface="Microsoft YaHei Light" panose="020B0502040204020203" pitchFamily="34" charset="-122"/>
                <a:ea typeface="Microsoft YaHei Light" panose="020B0502040204020203" pitchFamily="34" charset="-122"/>
              </a:rPr>
              <a:t>2016</a:t>
            </a:r>
            <a:r>
              <a:rPr lang="zh-CN" altLang="en-US" dirty="0">
                <a:latin typeface="Microsoft YaHei Light" panose="020B0502040204020203" pitchFamily="34" charset="-122"/>
                <a:ea typeface="Microsoft YaHei Light" panose="020B0502040204020203" pitchFamily="34" charset="-122"/>
              </a:rPr>
              <a:t>年</a:t>
            </a:r>
            <a:r>
              <a:rPr lang="en-CA" dirty="0" smtClean="0">
                <a:latin typeface="Microsoft YaHei Light" panose="020B0502040204020203" pitchFamily="34" charset="-122"/>
                <a:ea typeface="Microsoft YaHei Light" panose="020B0502040204020203" pitchFamily="34" charset="-122"/>
              </a:rPr>
              <a:t>3</a:t>
            </a:r>
            <a:r>
              <a:rPr lang="zh-CN" altLang="en-US" dirty="0" smtClean="0">
                <a:latin typeface="Microsoft YaHei Light" panose="020B0502040204020203" pitchFamily="34" charset="-122"/>
                <a:ea typeface="Microsoft YaHei Light" panose="020B0502040204020203" pitchFamily="34" charset="-122"/>
              </a:rPr>
              <a:t>月新修訂的</a:t>
            </a:r>
            <a:r>
              <a:rPr lang="en-US" altLang="zh-CN" dirty="0" smtClean="0">
                <a:latin typeface="Microsoft YaHei Light" panose="020B0502040204020203" pitchFamily="34" charset="-122"/>
                <a:ea typeface="Microsoft YaHei Light" panose="020B0502040204020203" pitchFamily="34" charset="-122"/>
              </a:rPr>
              <a:t>《</a:t>
            </a:r>
            <a:r>
              <a:rPr lang="zh-CN" altLang="en-US" dirty="0" smtClean="0">
                <a:latin typeface="Microsoft YaHei Light" panose="020B0502040204020203" pitchFamily="34" charset="-122"/>
                <a:ea typeface="Microsoft YaHei Light" panose="020B0502040204020203" pitchFamily="34" charset="-122"/>
              </a:rPr>
              <a:t>公安機關人民警察執法過錯責任追究規定</a:t>
            </a:r>
            <a:r>
              <a:rPr lang="en-US" altLang="zh-CN" dirty="0" smtClean="0">
                <a:latin typeface="Microsoft YaHei Light" panose="020B0502040204020203" pitchFamily="34" charset="-122"/>
                <a:ea typeface="Microsoft YaHei Light" panose="020B0502040204020203" pitchFamily="34" charset="-122"/>
              </a:rPr>
              <a:t>》</a:t>
            </a:r>
            <a:r>
              <a:rPr lang="zh-CN" altLang="en-US" dirty="0" smtClean="0">
                <a:latin typeface="Microsoft YaHei Light" panose="020B0502040204020203" pitchFamily="34" charset="-122"/>
                <a:ea typeface="Microsoft YaHei Light" panose="020B0502040204020203" pitchFamily="34" charset="-122"/>
              </a:rPr>
              <a:t>取消了“因執行上級命令犯錯可不追究員警責任”的條款，明確了“誰執行，誰負責，不能免責”。</a:t>
            </a:r>
            <a:endParaRPr lang="en-US" b="1" dirty="0">
              <a:latin typeface="Microsoft YaHei Light" panose="020B0502040204020203" pitchFamily="34" charset="-122"/>
              <a:ea typeface="Microsoft YaHei Light" panose="020B0502040204020203" pitchFamily="34" charset="-122"/>
            </a:endParaRPr>
          </a:p>
          <a:p>
            <a:endParaRPr lang="en-US" altLang="zh-CN" dirty="0">
              <a:latin typeface="Microsoft YaHei Light" panose="020B0502040204020203" pitchFamily="34" charset="-122"/>
              <a:ea typeface="Microsoft YaHei Light" panose="020B0502040204020203" pitchFamily="34" charset="-122"/>
            </a:endParaRPr>
          </a:p>
          <a:p>
            <a:r>
              <a:rPr lang="zh-CN" altLang="en-US" u="sng" dirty="0" smtClean="0">
                <a:solidFill>
                  <a:srgbClr val="0070C0"/>
                </a:solidFill>
                <a:latin typeface="Microsoft YaHei Light" panose="020B0502040204020203" pitchFamily="34" charset="-122"/>
                <a:ea typeface="Microsoft YaHei Light" panose="020B0502040204020203" pitchFamily="34" charset="-122"/>
              </a:rPr>
              <a:t>法律條文</a:t>
            </a:r>
            <a:r>
              <a:rPr lang="en-CA" u="sng" dirty="0" smtClean="0">
                <a:solidFill>
                  <a:srgbClr val="0070C0"/>
                </a:solidFill>
                <a:latin typeface="Microsoft YaHei Light" panose="020B0502040204020203" pitchFamily="34" charset="-122"/>
                <a:ea typeface="Microsoft YaHei Light" panose="020B0502040204020203" pitchFamily="34" charset="-122"/>
              </a:rPr>
              <a:t>3</a:t>
            </a:r>
            <a:r>
              <a:rPr lang="zh-TW" altLang="en-US" u="sng" dirty="0">
                <a:solidFill>
                  <a:srgbClr val="0070C0"/>
                </a:solidFill>
                <a:latin typeface="微軟正黑體" panose="020B0604030504040204" pitchFamily="34" charset="-120"/>
                <a:ea typeface="微軟正黑體" panose="020B0604030504040204" pitchFamily="34" charset="-120"/>
              </a:rPr>
              <a:t>：</a:t>
            </a:r>
            <a:r>
              <a:rPr lang="zh-CN" altLang="en-US" dirty="0">
                <a:latin typeface="Microsoft YaHei Light" panose="020B0502040204020203" pitchFamily="34" charset="-122"/>
                <a:ea typeface="Microsoft YaHei Light" panose="020B0502040204020203" pitchFamily="34" charset="-122"/>
              </a:rPr>
              <a:t>而且，</a:t>
            </a:r>
            <a:r>
              <a:rPr lang="en-US" altLang="zh-CN" dirty="0" smtClean="0">
                <a:latin typeface="Microsoft YaHei Light" panose="020B0502040204020203" pitchFamily="34" charset="-122"/>
                <a:ea typeface="Microsoft YaHei Light" panose="020B0502040204020203" pitchFamily="34" charset="-122"/>
              </a:rPr>
              <a:t>《</a:t>
            </a:r>
            <a:r>
              <a:rPr lang="zh-CN" altLang="en-US" dirty="0" smtClean="0">
                <a:latin typeface="Microsoft YaHei Light" panose="020B0502040204020203" pitchFamily="34" charset="-122"/>
                <a:ea typeface="Microsoft YaHei Light" panose="020B0502040204020203" pitchFamily="34" charset="-122"/>
              </a:rPr>
              <a:t>公務員法</a:t>
            </a:r>
            <a:r>
              <a:rPr lang="en-US" altLang="zh-CN" dirty="0" smtClean="0">
                <a:latin typeface="Microsoft YaHei Light" panose="020B0502040204020203" pitchFamily="34" charset="-122"/>
                <a:ea typeface="Microsoft YaHei Light" panose="020B0502040204020203" pitchFamily="34" charset="-122"/>
              </a:rPr>
              <a:t>》</a:t>
            </a:r>
            <a:r>
              <a:rPr lang="zh-CN" altLang="en-US" dirty="0" smtClean="0">
                <a:latin typeface="Microsoft YaHei Light" panose="020B0502040204020203" pitchFamily="34" charset="-122"/>
                <a:ea typeface="Microsoft YaHei Light" panose="020B0502040204020203" pitchFamily="34" charset="-122"/>
              </a:rPr>
              <a:t>第九章第五十四條明確規定：“公務員執行明顯違法的決定或者命令的，應當依法承擔相應的責任。”</a:t>
            </a:r>
            <a:endParaRPr lang="en-US" b="1" dirty="0">
              <a:latin typeface="Microsoft YaHei Light" panose="020B0502040204020203" pitchFamily="34" charset="-122"/>
              <a:ea typeface="Microsoft YaHei Light" panose="020B0502040204020203" pitchFamily="34" charset="-122"/>
            </a:endParaRPr>
          </a:p>
        </p:txBody>
      </p:sp>
      <p:sp>
        <p:nvSpPr>
          <p:cNvPr id="6" name="矩形 5"/>
          <p:cNvSpPr/>
          <p:nvPr/>
        </p:nvSpPr>
        <p:spPr>
          <a:xfrm>
            <a:off x="3779912" y="247009"/>
            <a:ext cx="5243186" cy="400110"/>
          </a:xfrm>
          <a:prstGeom prst="rect">
            <a:avLst/>
          </a:prstGeom>
        </p:spPr>
        <p:txBody>
          <a:bodyPr wrap="square">
            <a:spAutoFit/>
          </a:bodyPr>
          <a:lstStyle/>
          <a:p>
            <a:pPr lvl="0"/>
            <a:endParaRPr lang="en-US" altLang="zh-TW" sz="2000" b="1" dirty="0">
              <a:solidFill>
                <a:srgbClr val="0070C0"/>
              </a:solidFill>
              <a:latin typeface="微軟正黑體" panose="020B0604030504040204" pitchFamily="34" charset="-120"/>
              <a:ea typeface="微軟正黑體" panose="020B0604030504040204" pitchFamily="34" charset="-120"/>
            </a:endParaRPr>
          </a:p>
        </p:txBody>
      </p:sp>
      <p:sp>
        <p:nvSpPr>
          <p:cNvPr id="7" name="文字方塊 6"/>
          <p:cNvSpPr txBox="1"/>
          <p:nvPr/>
        </p:nvSpPr>
        <p:spPr>
          <a:xfrm>
            <a:off x="953" y="3657"/>
            <a:ext cx="9143047" cy="461164"/>
          </a:xfrm>
          <a:prstGeom prst="rect">
            <a:avLst/>
          </a:prstGeom>
          <a:solidFill>
            <a:srgbClr val="7030A0"/>
          </a:solidFill>
        </p:spPr>
        <p:txBody>
          <a:bodyPr wrap="square" lIns="90942" tIns="45472" rIns="90942" bIns="45472" rtlCol="0">
            <a:spAutoFit/>
          </a:bodyPr>
          <a:lstStyle/>
          <a:p>
            <a:pPr fontAlgn="base"/>
            <a:r>
              <a:rPr lang="en-US" altLang="zh-CN" sz="2400" b="1" dirty="0" smtClean="0">
                <a:solidFill>
                  <a:schemeClr val="bg1"/>
                </a:solidFill>
                <a:latin typeface="微軟正黑體" panose="020B0604030504040204" pitchFamily="34" charset="-120"/>
                <a:ea typeface="微軟正黑體" panose="020B0604030504040204" pitchFamily="34" charset="-120"/>
              </a:rPr>
              <a:t>7-5</a:t>
            </a:r>
            <a:r>
              <a:rPr lang="en-US" altLang="zh-TW" sz="2400" b="1" dirty="0" smtClean="0">
                <a:solidFill>
                  <a:schemeClr val="bg1"/>
                </a:solidFill>
                <a:latin typeface="微軟正黑體" panose="020B0604030504040204" pitchFamily="34" charset="-120"/>
                <a:ea typeface="微軟正黑體" panose="020B0604030504040204" pitchFamily="34" charset="-120"/>
              </a:rPr>
              <a:t>.</a:t>
            </a:r>
            <a:r>
              <a:rPr lang="zh-TW" altLang="en-US" sz="2400" b="1" dirty="0" smtClean="0">
                <a:solidFill>
                  <a:schemeClr val="bg1"/>
                </a:solidFill>
                <a:latin typeface="微軟正黑體" panose="020B0604030504040204" pitchFamily="34" charset="-120"/>
                <a:ea typeface="微軟正黑體" panose="020B0604030504040204" pitchFamily="34" charset="-120"/>
              </a:rPr>
              <a:t>切入參考</a:t>
            </a:r>
            <a:r>
              <a:rPr lang="en-US" altLang="zh-TW" sz="2400" b="1" dirty="0" smtClean="0">
                <a:solidFill>
                  <a:schemeClr val="bg1"/>
                </a:solidFill>
                <a:latin typeface="微軟正黑體" panose="020B0604030504040204" pitchFamily="34" charset="-120"/>
                <a:ea typeface="微軟正黑體" panose="020B0604030504040204" pitchFamily="34" charset="-120"/>
              </a:rPr>
              <a:t>《</a:t>
            </a:r>
            <a:r>
              <a:rPr lang="zh-CN" altLang="en-US" sz="2400" b="1" dirty="0" smtClean="0">
                <a:solidFill>
                  <a:schemeClr val="bg1"/>
                </a:solidFill>
                <a:latin typeface="微軟正黑體" panose="020B0604030504040204" pitchFamily="34" charset="-120"/>
                <a:ea typeface="微軟正黑體" panose="020B0604030504040204" pitchFamily="34" charset="-120"/>
              </a:rPr>
              <a:t>針對大陸</a:t>
            </a:r>
            <a:r>
              <a:rPr lang="zh-TW" altLang="en-US" sz="2400" b="1" dirty="0" smtClean="0">
                <a:solidFill>
                  <a:schemeClr val="bg1"/>
                </a:solidFill>
                <a:latin typeface="微軟正黑體" panose="020B0604030504040204" pitchFamily="34" charset="-120"/>
                <a:ea typeface="微軟正黑體" panose="020B0604030504040204" pitchFamily="34" charset="-120"/>
              </a:rPr>
              <a:t>政府</a:t>
            </a:r>
            <a:r>
              <a:rPr lang="zh-CN" altLang="en-US" sz="2400" b="1" dirty="0" smtClean="0">
                <a:solidFill>
                  <a:schemeClr val="bg1"/>
                </a:solidFill>
                <a:latin typeface="微軟正黑體" panose="020B0604030504040204" pitchFamily="34" charset="-120"/>
                <a:ea typeface="微軟正黑體" panose="020B0604030504040204" pitchFamily="34" charset="-120"/>
              </a:rPr>
              <a:t>官員及公檢法綜合真相</a:t>
            </a:r>
            <a:r>
              <a:rPr lang="zh-TW" altLang="en-US" sz="2400" b="1" dirty="0" smtClean="0">
                <a:solidFill>
                  <a:schemeClr val="bg1"/>
                </a:solidFill>
                <a:latin typeface="微軟正黑體" panose="020B0604030504040204" pitchFamily="34" charset="-120"/>
                <a:ea typeface="微軟正黑體" panose="020B0604030504040204" pitchFamily="34" charset="-120"/>
              </a:rPr>
              <a:t>稿</a:t>
            </a:r>
            <a:r>
              <a:rPr lang="en-US" altLang="zh-TW" sz="2400" b="1" dirty="0">
                <a:solidFill>
                  <a:schemeClr val="bg1"/>
                </a:solidFill>
                <a:latin typeface="微軟正黑體" panose="020B0604030504040204" pitchFamily="34" charset="-120"/>
                <a:ea typeface="微軟正黑體" panose="020B0604030504040204" pitchFamily="34" charset="-120"/>
              </a:rPr>
              <a:t>-2》</a:t>
            </a:r>
          </a:p>
        </p:txBody>
      </p:sp>
    </p:spTree>
    <p:extLst>
      <p:ext uri="{BB962C8B-B14F-4D97-AF65-F5344CB8AC3E}">
        <p14:creationId xmlns:p14="http://schemas.microsoft.com/office/powerpoint/2010/main" val="42296912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402" y="582771"/>
            <a:ext cx="9103983" cy="6109365"/>
          </a:xfrm>
          <a:prstGeom prst="rect">
            <a:avLst/>
          </a:prstGeom>
        </p:spPr>
        <p:txBody>
          <a:bodyPr wrap="square">
            <a:spAutoFit/>
          </a:bodyPr>
          <a:lstStyle/>
          <a:p>
            <a:r>
              <a:rPr lang="zh-CN" altLang="en-US" sz="1700" u="sng" dirty="0" smtClean="0">
                <a:solidFill>
                  <a:srgbClr val="0070C0"/>
                </a:solidFill>
                <a:latin typeface="微軟正黑體" panose="020B0604030504040204" pitchFamily="34" charset="-120"/>
                <a:ea typeface="微軟正黑體" panose="020B0604030504040204" pitchFamily="34" charset="-120"/>
              </a:rPr>
              <a:t>卸磨殺驢</a:t>
            </a:r>
            <a:r>
              <a:rPr lang="en-US" altLang="zh-CN" sz="1700" u="sng" dirty="0" smtClean="0">
                <a:solidFill>
                  <a:srgbClr val="0070C0"/>
                </a:solidFill>
                <a:latin typeface="微軟正黑體" panose="020B0604030504040204" pitchFamily="34" charset="-120"/>
                <a:ea typeface="微軟正黑體" panose="020B0604030504040204" pitchFamily="34" charset="-120"/>
              </a:rPr>
              <a:t>1</a:t>
            </a:r>
            <a:r>
              <a:rPr lang="zh-TW" altLang="en-US" sz="1700" u="sng" dirty="0" smtClean="0">
                <a:solidFill>
                  <a:srgbClr val="0070C0"/>
                </a:solidFill>
                <a:latin typeface="微軟正黑體" panose="020B0604030504040204" pitchFamily="34" charset="-120"/>
                <a:ea typeface="微軟正黑體" panose="020B0604030504040204" pitchFamily="34" charset="-120"/>
              </a:rPr>
              <a:t>：</a:t>
            </a:r>
            <a:r>
              <a:rPr lang="zh-CN" altLang="en-US" sz="1700" dirty="0" smtClean="0">
                <a:latin typeface="微軟正黑體" panose="020B0604030504040204" pitchFamily="34" charset="-120"/>
                <a:ea typeface="微軟正黑體" panose="020B0604030504040204" pitchFamily="34" charset="-120"/>
              </a:rPr>
              <a:t>在這場迫害中，參與其中的各級官員、公檢法司、</a:t>
            </a:r>
            <a:r>
              <a:rPr lang="en-CA" sz="1700" dirty="0" smtClean="0">
                <a:latin typeface="微軟正黑體" panose="020B0604030504040204" pitchFamily="34" charset="-120"/>
                <a:ea typeface="微軟正黑體" panose="020B0604030504040204" pitchFamily="34" charset="-120"/>
              </a:rPr>
              <a:t>610</a:t>
            </a:r>
            <a:r>
              <a:rPr lang="zh-CN" altLang="en-US" sz="1700" dirty="0" smtClean="0">
                <a:latin typeface="微軟正黑體" panose="020B0604030504040204" pitchFamily="34" charset="-120"/>
                <a:ea typeface="微軟正黑體" panose="020B0604030504040204" pitchFamily="34" charset="-120"/>
              </a:rPr>
              <a:t>人員才是最大的受害者。因為中共一向擅長“卸磨殺驢”。中共發動的歷次政治運動都是錯的，都是利用一批人去整另一批人。一旦中共要自保的時候，那麼被利用的人就會成為替罪羊。當年文革結束的時候，北京市公安局局長劉傳新第一個畏罪自殺了；積極效忠中共“紅色路線”的七百九十三名員警、公檢法系統的十七名軍管幹部被拉到雲南秘密槍決，然後只給家屬一張“因公殉職”的通知單。　</a:t>
            </a:r>
            <a:endParaRPr lang="en-US" sz="1700" b="1" dirty="0">
              <a:latin typeface="微軟正黑體" panose="020B0604030504040204" pitchFamily="34" charset="-120"/>
              <a:ea typeface="微軟正黑體" panose="020B0604030504040204" pitchFamily="34" charset="-120"/>
            </a:endParaRPr>
          </a:p>
          <a:p>
            <a:endParaRPr lang="en-US" altLang="zh-CN" sz="1700" u="sng" dirty="0">
              <a:latin typeface="微軟正黑體" panose="020B0604030504040204" pitchFamily="34" charset="-120"/>
              <a:ea typeface="微軟正黑體" panose="020B0604030504040204" pitchFamily="34" charset="-120"/>
            </a:endParaRPr>
          </a:p>
          <a:p>
            <a:r>
              <a:rPr lang="zh-CN" altLang="en-US" sz="1700" u="sng" dirty="0" smtClean="0">
                <a:solidFill>
                  <a:srgbClr val="0070C0"/>
                </a:solidFill>
                <a:latin typeface="微軟正黑體" panose="020B0604030504040204" pitchFamily="34" charset="-120"/>
                <a:ea typeface="微軟正黑體" panose="020B0604030504040204" pitchFamily="34" charset="-120"/>
              </a:rPr>
              <a:t>卸磨殺驢</a:t>
            </a:r>
            <a:r>
              <a:rPr lang="en-CA" sz="1700" u="sng" dirty="0" smtClean="0">
                <a:solidFill>
                  <a:srgbClr val="0070C0"/>
                </a:solidFill>
                <a:latin typeface="微軟正黑體" panose="020B0604030504040204" pitchFamily="34" charset="-120"/>
                <a:ea typeface="微軟正黑體" panose="020B0604030504040204" pitchFamily="34" charset="-120"/>
              </a:rPr>
              <a:t>2</a:t>
            </a:r>
            <a:r>
              <a:rPr lang="zh-TW" altLang="en-US" sz="1700" dirty="0">
                <a:solidFill>
                  <a:srgbClr val="0070C0"/>
                </a:solidFill>
                <a:latin typeface="微軟正黑體" panose="020B0604030504040204" pitchFamily="34" charset="-120"/>
                <a:ea typeface="微軟正黑體" panose="020B0604030504040204" pitchFamily="34" charset="-120"/>
              </a:rPr>
              <a:t>：</a:t>
            </a:r>
            <a:r>
              <a:rPr lang="zh-CN" altLang="en-US" sz="1700" dirty="0">
                <a:latin typeface="微軟正黑體" panose="020B0604030504040204" pitchFamily="34" charset="-120"/>
                <a:ea typeface="微軟正黑體" panose="020B0604030504040204" pitchFamily="34" charset="-120"/>
              </a:rPr>
              <a:t>您更想不到</a:t>
            </a:r>
            <a:r>
              <a:rPr lang="zh-TW" altLang="en-US" sz="1700" dirty="0">
                <a:latin typeface="微軟正黑體" panose="020B0604030504040204" pitchFamily="34" charset="-120"/>
                <a:ea typeface="微軟正黑體" panose="020B0604030504040204" pitchFamily="34" charset="-120"/>
              </a:rPr>
              <a:t>的</a:t>
            </a:r>
            <a:r>
              <a:rPr lang="zh-TW" altLang="en-US" sz="1700" dirty="0" smtClean="0">
                <a:latin typeface="微軟正黑體" panose="020B0604030504040204" pitchFamily="34" charset="-120"/>
                <a:ea typeface="微軟正黑體" panose="020B0604030504040204" pitchFamily="34" charset="-120"/>
              </a:rPr>
              <a:t>是</a:t>
            </a:r>
            <a:r>
              <a:rPr lang="zh-CN" altLang="en-US" sz="1700" dirty="0" smtClean="0">
                <a:latin typeface="微軟正黑體" panose="020B0604030504040204" pitchFamily="34" charset="-120"/>
                <a:ea typeface="微軟正黑體" panose="020B0604030504040204" pitchFamily="34" charset="-120"/>
              </a:rPr>
              <a:t>，江澤民早在</a:t>
            </a:r>
            <a:r>
              <a:rPr lang="en-CA" sz="1700" dirty="0" smtClean="0">
                <a:latin typeface="微軟正黑體" panose="020B0604030504040204" pitchFamily="34" charset="-120"/>
                <a:ea typeface="微軟正黑體" panose="020B0604030504040204" pitchFamily="34" charset="-120"/>
              </a:rPr>
              <a:t>2004</a:t>
            </a:r>
            <a:r>
              <a:rPr lang="zh-CN" altLang="en-US" sz="1700" dirty="0" smtClean="0">
                <a:latin typeface="微軟正黑體" panose="020B0604030504040204" pitchFamily="34" charset="-120"/>
                <a:ea typeface="微軟正黑體" panose="020B0604030504040204" pitchFamily="34" charset="-120"/>
              </a:rPr>
              <a:t>年的時候就把參與迫害的公檢法和</a:t>
            </a:r>
            <a:r>
              <a:rPr lang="en-CA" sz="1700" dirty="0" smtClean="0">
                <a:latin typeface="微軟正黑體" panose="020B0604030504040204" pitchFamily="34" charset="-120"/>
                <a:ea typeface="微軟正黑體" panose="020B0604030504040204" pitchFamily="34" charset="-120"/>
              </a:rPr>
              <a:t>610</a:t>
            </a:r>
            <a:r>
              <a:rPr lang="zh-CN" altLang="en-US" sz="1700" dirty="0" smtClean="0">
                <a:latin typeface="微軟正黑體" panose="020B0604030504040204" pitchFamily="34" charset="-120"/>
                <a:ea typeface="微軟正黑體" panose="020B0604030504040204" pitchFamily="34" charset="-120"/>
              </a:rPr>
              <a:t>人員都出賣了。當時江澤民派親信去國外秘密的和法輪功學員談條件，條件是迫害死多少法輪功學員，就槍斃多少員警。妄圖讓法輪功學員撤銷在海外對江澤民的起訴和控告。可是法輪功學員沒有答應江澤民這個卑鄙的要求，因為法輪功學員深知公檢法人員也是被欺騙和脅迫的，同樣是受害者。所以法輪功學員堅持把迫害的罪魁禍首江澤民告上了國際法庭。</a:t>
            </a:r>
            <a:endParaRPr lang="en-US" sz="1700" b="1" dirty="0">
              <a:latin typeface="微軟正黑體" panose="020B0604030504040204" pitchFamily="34" charset="-120"/>
              <a:ea typeface="微軟正黑體" panose="020B0604030504040204" pitchFamily="34" charset="-120"/>
            </a:endParaRPr>
          </a:p>
          <a:p>
            <a:endParaRPr lang="en-US" altLang="zh-CN" sz="1700" u="sng" dirty="0">
              <a:latin typeface="微軟正黑體" panose="020B0604030504040204" pitchFamily="34" charset="-120"/>
              <a:ea typeface="微軟正黑體" panose="020B0604030504040204" pitchFamily="34" charset="-120"/>
            </a:endParaRPr>
          </a:p>
          <a:p>
            <a:r>
              <a:rPr lang="zh-CN" altLang="en-US" sz="1700" u="sng" dirty="0">
                <a:solidFill>
                  <a:srgbClr val="0070C0"/>
                </a:solidFill>
                <a:latin typeface="微軟正黑體" panose="020B0604030504040204" pitchFamily="34" charset="-120"/>
                <a:ea typeface="微軟正黑體" panose="020B0604030504040204" pitchFamily="34" charset="-120"/>
              </a:rPr>
              <a:t>活摘真相</a:t>
            </a:r>
            <a:r>
              <a:rPr lang="zh-TW" altLang="en-US" sz="1700" dirty="0" smtClean="0">
                <a:solidFill>
                  <a:srgbClr val="0070C0"/>
                </a:solidFill>
                <a:latin typeface="微軟正黑體" panose="020B0604030504040204" pitchFamily="34" charset="-120"/>
                <a:ea typeface="微軟正黑體" panose="020B0604030504040204" pitchFamily="34" charset="-120"/>
              </a:rPr>
              <a:t>：</a:t>
            </a:r>
            <a:r>
              <a:rPr lang="zh-CN" altLang="en-US" sz="1700" dirty="0" smtClean="0">
                <a:latin typeface="微軟正黑體" panose="020B0604030504040204" pitchFamily="34" charset="-120"/>
                <a:ea typeface="微軟正黑體" panose="020B0604030504040204" pitchFamily="34" charset="-120"/>
              </a:rPr>
              <a:t>中共竊取政權以來， 歷次運動害死了</a:t>
            </a:r>
            <a:r>
              <a:rPr lang="en-CA" sz="1700" dirty="0" smtClean="0">
                <a:latin typeface="微軟正黑體" panose="020B0604030504040204" pitchFamily="34" charset="-120"/>
                <a:ea typeface="微軟正黑體" panose="020B0604030504040204" pitchFamily="34" charset="-120"/>
              </a:rPr>
              <a:t>8000</a:t>
            </a:r>
            <a:r>
              <a:rPr lang="zh-CN" altLang="en-US" sz="1700" dirty="0" smtClean="0">
                <a:latin typeface="微軟正黑體" panose="020B0604030504040204" pitchFamily="34" charset="-120"/>
                <a:ea typeface="微軟正黑體" panose="020B0604030504040204" pitchFamily="34" charset="-120"/>
              </a:rPr>
              <a:t>千多萬中國人，這十八年中共又殘酷迫害善良的法輪功學員，大量的法輪功學員被中共迫害致死，甚至在活著時候，他們的身體器官被中共強摘販賣移植牟取暴利。中共開闢了一個比販毒、販賣軍火更賺錢的殺人產業。這是這個地球上前所未有的罪惡啊！</a:t>
            </a:r>
            <a:endParaRPr lang="en-US" sz="1700" b="1" dirty="0">
              <a:latin typeface="微軟正黑體" panose="020B0604030504040204" pitchFamily="34" charset="-120"/>
              <a:ea typeface="微軟正黑體" panose="020B0604030504040204" pitchFamily="34" charset="-120"/>
            </a:endParaRPr>
          </a:p>
          <a:p>
            <a:endParaRPr lang="en-US" altLang="zh-CN" sz="1700" u="sng" dirty="0">
              <a:latin typeface="微軟正黑體" panose="020B0604030504040204" pitchFamily="34" charset="-120"/>
              <a:ea typeface="微軟正黑體" panose="020B0604030504040204" pitchFamily="34" charset="-120"/>
            </a:endParaRPr>
          </a:p>
          <a:p>
            <a:r>
              <a:rPr lang="zh-CN" altLang="en-US" sz="1700" u="sng" dirty="0" smtClean="0">
                <a:solidFill>
                  <a:srgbClr val="0070C0"/>
                </a:solidFill>
                <a:latin typeface="微軟正黑體" panose="020B0604030504040204" pitchFamily="34" charset="-120"/>
                <a:ea typeface="微軟正黑體" panose="020B0604030504040204" pitchFamily="34" charset="-120"/>
              </a:rPr>
              <a:t>如何選擇</a:t>
            </a:r>
            <a:r>
              <a:rPr lang="zh-TW" altLang="en-US" sz="1700" u="sng" dirty="0" smtClean="0">
                <a:solidFill>
                  <a:srgbClr val="0070C0"/>
                </a:solidFill>
                <a:latin typeface="微軟正黑體" panose="020B0604030504040204" pitchFamily="34" charset="-120"/>
                <a:ea typeface="微軟正黑體" panose="020B0604030504040204" pitchFamily="34" charset="-120"/>
              </a:rPr>
              <a:t>：</a:t>
            </a:r>
            <a:r>
              <a:rPr lang="zh-CN" altLang="en-US" sz="1700" dirty="0" smtClean="0">
                <a:latin typeface="微軟正黑體" panose="020B0604030504040204" pitchFamily="34" charset="-120"/>
                <a:ea typeface="微軟正黑體" panose="020B0604030504040204" pitchFamily="34" charset="-120"/>
              </a:rPr>
              <a:t>這些年來，法輪功學員冒著被迫害的危險，不顧個人安危，秉著善心，持之以恆的給各級官員、公檢法和</a:t>
            </a:r>
            <a:r>
              <a:rPr lang="en-CA" sz="1700" dirty="0" smtClean="0">
                <a:latin typeface="微軟正黑體" panose="020B0604030504040204" pitchFamily="34" charset="-120"/>
                <a:ea typeface="微軟正黑體" panose="020B0604030504040204" pitchFamily="34" charset="-120"/>
              </a:rPr>
              <a:t>610</a:t>
            </a:r>
            <a:r>
              <a:rPr lang="zh-CN" altLang="en-US" sz="1700" dirty="0" smtClean="0">
                <a:latin typeface="微軟正黑體" panose="020B0604030504040204" pitchFamily="34" charset="-120"/>
                <a:ea typeface="微軟正黑體" panose="020B0604030504040204" pitchFamily="34" charset="-120"/>
              </a:rPr>
              <a:t>人員講清參與迫害的利害關係，讓越來越多體制內的人明白了真相。他們在看清形勢後，都不再參與迫害，而是選擇將“槍口抬高一釐米”，不少人還在職權範圍內默默的保護著法輪功學員。</a:t>
            </a:r>
            <a:endParaRPr lang="en-US" sz="1700" b="1" dirty="0">
              <a:latin typeface="微軟正黑體" panose="020B0604030504040204" pitchFamily="34" charset="-120"/>
              <a:ea typeface="微軟正黑體" panose="020B0604030504040204" pitchFamily="34" charset="-120"/>
            </a:endParaRPr>
          </a:p>
          <a:p>
            <a:r>
              <a:rPr lang="zh-CN" altLang="en-US" sz="1700" dirty="0" smtClean="0">
                <a:latin typeface="微軟正黑體" panose="020B0604030504040204" pitchFamily="34" charset="-120"/>
                <a:ea typeface="微軟正黑體" panose="020B0604030504040204" pitchFamily="34" charset="-120"/>
              </a:rPr>
              <a:t>希望您在明白真相以後也能做出正確的選擇，祝您和家人身體健康、平安幸福！也請您記住：法輪大法好，真、善、忍好！善待大法一念，天賜幸福平安！</a:t>
            </a:r>
            <a:endParaRPr lang="en-US" sz="1700" b="1" dirty="0">
              <a:latin typeface="微軟正黑體" panose="020B0604030504040204" pitchFamily="34" charset="-120"/>
              <a:ea typeface="微軟正黑體" panose="020B0604030504040204" pitchFamily="34" charset="-120"/>
            </a:endParaRPr>
          </a:p>
        </p:txBody>
      </p:sp>
      <p:sp>
        <p:nvSpPr>
          <p:cNvPr id="9" name="文字方塊 8"/>
          <p:cNvSpPr txBox="1"/>
          <p:nvPr/>
        </p:nvSpPr>
        <p:spPr>
          <a:xfrm>
            <a:off x="953" y="3657"/>
            <a:ext cx="9143047" cy="461164"/>
          </a:xfrm>
          <a:prstGeom prst="rect">
            <a:avLst/>
          </a:prstGeom>
          <a:solidFill>
            <a:srgbClr val="7030A0"/>
          </a:solidFill>
        </p:spPr>
        <p:txBody>
          <a:bodyPr wrap="square" lIns="90942" tIns="45472" rIns="90942" bIns="45472" rtlCol="0">
            <a:spAutoFit/>
          </a:bodyPr>
          <a:lstStyle/>
          <a:p>
            <a:pPr fontAlgn="base"/>
            <a:r>
              <a:rPr lang="en-US" altLang="zh-CN" sz="2400" b="1" dirty="0" smtClean="0">
                <a:solidFill>
                  <a:schemeClr val="bg1"/>
                </a:solidFill>
                <a:latin typeface="微軟正黑體" panose="020B0604030504040204" pitchFamily="34" charset="-120"/>
                <a:ea typeface="微軟正黑體" panose="020B0604030504040204" pitchFamily="34" charset="-120"/>
              </a:rPr>
              <a:t>7-6</a:t>
            </a:r>
            <a:r>
              <a:rPr lang="en-US" altLang="zh-TW" sz="2400" b="1" dirty="0" smtClean="0">
                <a:solidFill>
                  <a:schemeClr val="bg1"/>
                </a:solidFill>
                <a:latin typeface="微軟正黑體" panose="020B0604030504040204" pitchFamily="34" charset="-120"/>
                <a:ea typeface="微軟正黑體" panose="020B0604030504040204" pitchFamily="34" charset="-120"/>
              </a:rPr>
              <a:t>.</a:t>
            </a:r>
            <a:r>
              <a:rPr lang="zh-TW" altLang="en-US" sz="2400" b="1" dirty="0" smtClean="0">
                <a:solidFill>
                  <a:schemeClr val="bg1"/>
                </a:solidFill>
                <a:latin typeface="微軟正黑體" panose="020B0604030504040204" pitchFamily="34" charset="-120"/>
                <a:ea typeface="微軟正黑體" panose="020B0604030504040204" pitchFamily="34" charset="-120"/>
              </a:rPr>
              <a:t>切入參考</a:t>
            </a:r>
            <a:r>
              <a:rPr lang="en-US" altLang="zh-TW" sz="2400" b="1" dirty="0" smtClean="0">
                <a:solidFill>
                  <a:schemeClr val="bg1"/>
                </a:solidFill>
                <a:latin typeface="微軟正黑體" panose="020B0604030504040204" pitchFamily="34" charset="-120"/>
                <a:ea typeface="微軟正黑體" panose="020B0604030504040204" pitchFamily="34" charset="-120"/>
              </a:rPr>
              <a:t>《</a:t>
            </a:r>
            <a:r>
              <a:rPr lang="zh-CN" altLang="en-US" sz="2400" b="1" dirty="0" smtClean="0">
                <a:solidFill>
                  <a:schemeClr val="bg1"/>
                </a:solidFill>
                <a:latin typeface="微軟正黑體" panose="020B0604030504040204" pitchFamily="34" charset="-120"/>
                <a:ea typeface="微軟正黑體" panose="020B0604030504040204" pitchFamily="34" charset="-120"/>
              </a:rPr>
              <a:t>針對大陸</a:t>
            </a:r>
            <a:r>
              <a:rPr lang="zh-TW" altLang="en-US" sz="2400" b="1" dirty="0" smtClean="0">
                <a:solidFill>
                  <a:schemeClr val="bg1"/>
                </a:solidFill>
                <a:latin typeface="微軟正黑體" panose="020B0604030504040204" pitchFamily="34" charset="-120"/>
                <a:ea typeface="微軟正黑體" panose="020B0604030504040204" pitchFamily="34" charset="-120"/>
              </a:rPr>
              <a:t>政府</a:t>
            </a:r>
            <a:r>
              <a:rPr lang="zh-CN" altLang="en-US" sz="2400" b="1" dirty="0" smtClean="0">
                <a:solidFill>
                  <a:schemeClr val="bg1"/>
                </a:solidFill>
                <a:latin typeface="微軟正黑體" panose="020B0604030504040204" pitchFamily="34" charset="-120"/>
                <a:ea typeface="微軟正黑體" panose="020B0604030504040204" pitchFamily="34" charset="-120"/>
              </a:rPr>
              <a:t>官員及公檢法綜合真相</a:t>
            </a:r>
            <a:r>
              <a:rPr lang="zh-TW" altLang="en-US" sz="2400" b="1" dirty="0" smtClean="0">
                <a:solidFill>
                  <a:schemeClr val="bg1"/>
                </a:solidFill>
                <a:latin typeface="微軟正黑體" panose="020B0604030504040204" pitchFamily="34" charset="-120"/>
                <a:ea typeface="微軟正黑體" panose="020B0604030504040204" pitchFamily="34" charset="-120"/>
              </a:rPr>
              <a:t>稿</a:t>
            </a:r>
            <a:r>
              <a:rPr lang="en-US" altLang="zh-TW" sz="2400" b="1" dirty="0">
                <a:solidFill>
                  <a:schemeClr val="bg1"/>
                </a:solidFill>
                <a:latin typeface="微軟正黑體" panose="020B0604030504040204" pitchFamily="34" charset="-120"/>
                <a:ea typeface="微軟正黑體" panose="020B0604030504040204" pitchFamily="34" charset="-120"/>
              </a:rPr>
              <a:t>-3》</a:t>
            </a:r>
          </a:p>
        </p:txBody>
      </p:sp>
    </p:spTree>
    <p:extLst>
      <p:ext uri="{BB962C8B-B14F-4D97-AF65-F5344CB8AC3E}">
        <p14:creationId xmlns:p14="http://schemas.microsoft.com/office/powerpoint/2010/main" val="584829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0" y="1124744"/>
            <a:ext cx="8136904" cy="1231106"/>
          </a:xfrm>
          <a:prstGeom prst="rect">
            <a:avLst/>
          </a:prstGeom>
        </p:spPr>
        <p:txBody>
          <a:bodyPr wrap="square">
            <a:spAutoFit/>
          </a:bodyPr>
          <a:lstStyle/>
          <a:p>
            <a:r>
              <a:rPr lang="zh-TW" altLang="en-US" sz="2000" b="1" dirty="0" smtClean="0">
                <a:latin typeface="微軟正黑體" panose="020B0604030504040204" pitchFamily="34" charset="-120"/>
                <a:ea typeface="微軟正黑體" panose="020B0604030504040204" pitchFamily="34" charset="-120"/>
              </a:rPr>
              <a:t>建議複製</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網址</a:t>
            </a:r>
            <a:r>
              <a:rPr lang="en-US" altLang="zh-TW" sz="2000" b="1" dirty="0" smtClean="0">
                <a:latin typeface="微軟正黑體" panose="020B0604030504040204" pitchFamily="34" charset="-120"/>
                <a:ea typeface="微軟正黑體" panose="020B0604030504040204" pitchFamily="34" charset="-120"/>
              </a:rPr>
              <a:t>】</a:t>
            </a:r>
            <a:r>
              <a:rPr lang="zh-TW" altLang="en-US" sz="2000" b="1" dirty="0" smtClean="0">
                <a:latin typeface="微軟正黑體" panose="020B0604030504040204" pitchFamily="34" charset="-120"/>
                <a:ea typeface="微軟正黑體" panose="020B0604030504040204" pitchFamily="34" charset="-120"/>
              </a:rPr>
              <a:t>到</a:t>
            </a:r>
            <a:r>
              <a:rPr lang="zh-TW" altLang="en-US" sz="2000" b="1" dirty="0">
                <a:latin typeface="微軟正黑體" panose="020B0604030504040204" pitchFamily="34" charset="-120"/>
                <a:ea typeface="微軟正黑體" panose="020B0604030504040204" pitchFamily="34" charset="-120"/>
              </a:rPr>
              <a:t>瀏</a:t>
            </a:r>
            <a:r>
              <a:rPr lang="zh-TW" altLang="en-US" sz="2000" b="1" dirty="0" smtClean="0">
                <a:latin typeface="微軟正黑體" panose="020B0604030504040204" pitchFamily="34" charset="-120"/>
                <a:ea typeface="微軟正黑體" panose="020B0604030504040204" pitchFamily="34" charset="-120"/>
              </a:rPr>
              <a:t>覽器上開啟。</a:t>
            </a:r>
            <a:endParaRPr lang="en-US" altLang="zh-TW" sz="2000" b="1" dirty="0">
              <a:latin typeface="微軟正黑體" panose="020B0604030504040204" pitchFamily="34" charset="-120"/>
              <a:ea typeface="微軟正黑體" panose="020B0604030504040204" pitchFamily="34" charset="-120"/>
            </a:endParaRPr>
          </a:p>
          <a:p>
            <a:endParaRPr lang="en-US" altLang="zh-TW" b="1" dirty="0">
              <a:latin typeface="微軟正黑體" panose="020B0604030504040204" pitchFamily="34" charset="-120"/>
              <a:ea typeface="微軟正黑體" panose="020B0604030504040204" pitchFamily="34" charset="-120"/>
            </a:endParaRPr>
          </a:p>
          <a:p>
            <a:r>
              <a:rPr lang="zh-TW" altLang="en-US" b="1" dirty="0" smtClean="0">
                <a:latin typeface="微軟正黑體" panose="020B0604030504040204" pitchFamily="34" charset="-120"/>
                <a:ea typeface="微軟正黑體" panose="020B0604030504040204" pitchFamily="34" charset="-120"/>
              </a:rPr>
              <a:t>迅退網各類重點講稿</a:t>
            </a:r>
            <a:endParaRPr lang="en-US" altLang="zh-TW" b="1" dirty="0">
              <a:latin typeface="微軟正黑體" panose="020B0604030504040204" pitchFamily="34" charset="-120"/>
              <a:ea typeface="微軟正黑體" panose="020B0604030504040204" pitchFamily="34" charset="-120"/>
            </a:endParaRPr>
          </a:p>
          <a:p>
            <a:r>
              <a:rPr lang="en-US" altLang="zh-TW" b="1" dirty="0">
                <a:latin typeface="微軟正黑體" panose="020B0604030504040204" pitchFamily="34" charset="-120"/>
                <a:ea typeface="微軟正黑體" panose="020B0604030504040204" pitchFamily="34" charset="-120"/>
                <a:hlinkClick r:id="rId2"/>
              </a:rPr>
              <a:t>http://rtc.zn2.us/category/truthprofile01/truthprofile01_02</a:t>
            </a:r>
            <a:endParaRPr lang="en-US" altLang="zh-TW" b="1" dirty="0">
              <a:latin typeface="微軟正黑體" panose="020B0604030504040204" pitchFamily="34" charset="-120"/>
              <a:ea typeface="微軟正黑體" panose="020B0604030504040204" pitchFamily="34" charset="-120"/>
            </a:endParaRPr>
          </a:p>
        </p:txBody>
      </p:sp>
      <p:grpSp>
        <p:nvGrpSpPr>
          <p:cNvPr id="5" name="群組 4"/>
          <p:cNvGrpSpPr/>
          <p:nvPr/>
        </p:nvGrpSpPr>
        <p:grpSpPr>
          <a:xfrm>
            <a:off x="13398" y="0"/>
            <a:ext cx="9130602" cy="639707"/>
            <a:chOff x="478764" y="-5373216"/>
            <a:chExt cx="9130602" cy="639707"/>
          </a:xfrm>
          <a:solidFill>
            <a:srgbClr val="7030A0"/>
          </a:solidFill>
        </p:grpSpPr>
        <p:sp>
          <p:nvSpPr>
            <p:cNvPr id="6" name="矩形"/>
            <p:cNvSpPr/>
            <p:nvPr/>
          </p:nvSpPr>
          <p:spPr>
            <a:xfrm>
              <a:off x="478764" y="-5373216"/>
              <a:ext cx="9130602" cy="639707"/>
            </a:xfrm>
            <a:prstGeom prst="rect">
              <a:avLst/>
            </a:prstGeom>
            <a:grp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7" name="矩形 6"/>
            <p:cNvSpPr/>
            <p:nvPr/>
          </p:nvSpPr>
          <p:spPr>
            <a:xfrm>
              <a:off x="644878" y="-5318284"/>
              <a:ext cx="3009157" cy="584775"/>
            </a:xfrm>
            <a:prstGeom prst="rect">
              <a:avLst/>
            </a:prstGeom>
            <a:grpFill/>
          </p:spPr>
          <p:txBody>
            <a:bodyPr wrap="none">
              <a:spAutoFit/>
            </a:bodyPr>
            <a:lstStyle/>
            <a:p>
              <a:pPr fontAlgn="base"/>
              <a:r>
                <a:rPr lang="en-US" altLang="zh-CN" sz="3200" b="1" dirty="0" smtClean="0">
                  <a:solidFill>
                    <a:schemeClr val="bg1"/>
                  </a:solidFill>
                  <a:latin typeface="微軟正黑體" panose="020B0604030504040204" pitchFamily="34" charset="-120"/>
                  <a:ea typeface="微軟正黑體" panose="020B0604030504040204" pitchFamily="34" charset="-120"/>
                </a:rPr>
                <a:t>7-7</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切入點參考</a:t>
              </a:r>
              <a:endParaRPr lang="zh-TW" altLang="zh-TW" sz="2000" dirty="0">
                <a:solidFill>
                  <a:schemeClr val="bg1"/>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34931905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圖片 1"/>
          <p:cNvPicPr>
            <a:picLocks noChangeAspect="1"/>
          </p:cNvPicPr>
          <p:nvPr/>
        </p:nvPicPr>
        <p:blipFill>
          <a:blip r:embed="rId3"/>
          <a:stretch>
            <a:fillRect/>
          </a:stretch>
        </p:blipFill>
        <p:spPr>
          <a:xfrm>
            <a:off x="150623" y="1339765"/>
            <a:ext cx="5553491" cy="4775716"/>
          </a:xfrm>
          <a:prstGeom prst="rect">
            <a:avLst/>
          </a:prstGeom>
        </p:spPr>
      </p:pic>
      <p:sp>
        <p:nvSpPr>
          <p:cNvPr id="3" name="矩形 2"/>
          <p:cNvSpPr/>
          <p:nvPr/>
        </p:nvSpPr>
        <p:spPr>
          <a:xfrm>
            <a:off x="179512" y="104606"/>
            <a:ext cx="3902030" cy="584775"/>
          </a:xfrm>
          <a:prstGeom prst="rect">
            <a:avLst/>
          </a:prstGeom>
        </p:spPr>
        <p:txBody>
          <a:bodyPr wrap="none">
            <a:spAutoFit/>
          </a:bodyPr>
          <a:lstStyle/>
          <a:p>
            <a:r>
              <a:rPr lang="en-US" altLang="zh-TW" sz="3200" dirty="0">
                <a:latin typeface="微軟正黑體" panose="020B0604030504040204" pitchFamily="34" charset="-120"/>
                <a:ea typeface="微軟正黑體" panose="020B0604030504040204" pitchFamily="34" charset="-120"/>
              </a:rPr>
              <a:t>8</a:t>
            </a:r>
            <a:r>
              <a:rPr lang="en-US" altLang="zh-TW" sz="3200" dirty="0" smtClean="0">
                <a:latin typeface="微軟正黑體" panose="020B0604030504040204" pitchFamily="34" charset="-120"/>
                <a:ea typeface="微軟正黑體" panose="020B0604030504040204" pitchFamily="34" charset="-120"/>
              </a:rPr>
              <a:t>. </a:t>
            </a:r>
            <a:r>
              <a:rPr lang="zh-TW" altLang="en-US" sz="3200" b="1" dirty="0" smtClean="0">
                <a:latin typeface="微軟正黑體" panose="020B0604030504040204" pitchFamily="34" charset="-120"/>
                <a:ea typeface="微軟正黑體" panose="020B0604030504040204" pitchFamily="34" charset="-120"/>
              </a:rPr>
              <a:t>本次廣東案例</a:t>
            </a:r>
            <a:r>
              <a:rPr lang="zh-TW" altLang="en-US" sz="3200" b="1" dirty="0">
                <a:latin typeface="微軟正黑體" panose="020B0604030504040204" pitchFamily="34" charset="-120"/>
                <a:ea typeface="微軟正黑體" panose="020B0604030504040204" pitchFamily="34" charset="-120"/>
              </a:rPr>
              <a:t>總覽</a:t>
            </a:r>
            <a:endParaRPr lang="en-US" altLang="zh-TW" sz="3200" b="1" dirty="0">
              <a:latin typeface="微軟正黑體" panose="020B0604030504040204" pitchFamily="34" charset="-120"/>
              <a:ea typeface="微軟正黑體" panose="020B0604030504040204" pitchFamily="34" charset="-120"/>
            </a:endParaRPr>
          </a:p>
        </p:txBody>
      </p:sp>
      <p:sp>
        <p:nvSpPr>
          <p:cNvPr id="13" name="文字方塊 6"/>
          <p:cNvSpPr/>
          <p:nvPr/>
        </p:nvSpPr>
        <p:spPr>
          <a:xfrm>
            <a:off x="5746418" y="2060847"/>
            <a:ext cx="3224963" cy="1368153"/>
          </a:xfrm>
          <a:prstGeom prst="rect">
            <a:avLst/>
          </a:prstGeom>
          <a:solidFill>
            <a:srgbClr val="FFFFFF"/>
          </a:solidFill>
          <a:ln w="25400">
            <a:solidFill>
              <a:srgbClr val="C0504D"/>
            </a:solidFill>
          </a:ln>
          <a:extLst>
            <a:ext uri="{C572A759-6A51-4108-AA02-DFA0A04FC94B}">
              <ma14:wrappingTextBoxFlag xmlns="" xmlns:ma14="http://schemas.microsoft.com/office/mac/drawingml/2011/main" val="1"/>
            </a:ext>
          </a:extLst>
        </p:spPr>
        <p:txBody>
          <a:bodyPr lIns="45469" tIns="45469" rIns="45469" bIns="45469"/>
          <a:lstStyle>
            <a:lvl1pPr algn="l" defTabSz="1300480">
              <a:defRPr sz="2800">
                <a:latin typeface="微軟正黑體"/>
                <a:ea typeface="微軟正黑體"/>
                <a:cs typeface="微軟正黑體"/>
                <a:sym typeface="微軟正黑體"/>
              </a:defRPr>
            </a:lvl1pPr>
          </a:lstStyle>
          <a:p>
            <a:r>
              <a:rPr lang="zh-TW" altLang="en-US" sz="2000" b="1" dirty="0" smtClean="0">
                <a:solidFill>
                  <a:srgbClr val="C00000"/>
                </a:solidFill>
                <a:latin typeface="微軟正黑體" panose="020B0604030504040204" pitchFamily="34" charset="-120"/>
                <a:ea typeface="微軟正黑體" panose="020B0604030504040204" pitchFamily="34" charset="-120"/>
                <a:cs typeface="Heiti TC Light"/>
              </a:rPr>
              <a:t>案例</a:t>
            </a:r>
            <a:r>
              <a:rPr lang="en-US" altLang="zh-TW" sz="2000" b="1" dirty="0">
                <a:solidFill>
                  <a:srgbClr val="C00000"/>
                </a:solidFill>
                <a:latin typeface="微軟正黑體" panose="020B0604030504040204" pitchFamily="34" charset="-120"/>
                <a:ea typeface="微軟正黑體" panose="020B0604030504040204" pitchFamily="34" charset="-120"/>
                <a:cs typeface="Heiti TC Light"/>
              </a:rPr>
              <a:t>2</a:t>
            </a:r>
            <a:r>
              <a:rPr lang="zh-TW" altLang="en-US" sz="2000" b="1" dirty="0" smtClean="0">
                <a:latin typeface="微軟正黑體" panose="020B0604030504040204" pitchFamily="34" charset="-120"/>
                <a:ea typeface="微軟正黑體" panose="020B0604030504040204" pitchFamily="34" charset="-120"/>
                <a:cs typeface="Heiti TC Light"/>
              </a:rPr>
              <a:t>：</a:t>
            </a:r>
            <a:r>
              <a:rPr lang="zh-TW" altLang="en-US" sz="2000" b="1" dirty="0" smtClean="0">
                <a:solidFill>
                  <a:schemeClr val="accent6">
                    <a:lumMod val="75000"/>
                  </a:schemeClr>
                </a:solidFill>
                <a:cs typeface="Heiti TC Light"/>
              </a:rPr>
              <a:t>廣州市</a:t>
            </a:r>
            <a:endParaRPr lang="en-US" altLang="zh-TW" sz="2000" b="1" dirty="0" smtClean="0">
              <a:solidFill>
                <a:schemeClr val="accent6">
                  <a:lumMod val="75000"/>
                </a:schemeClr>
              </a:solidFill>
              <a:cs typeface="Heiti TC Light"/>
            </a:endParaRPr>
          </a:p>
          <a:p>
            <a:r>
              <a:rPr lang="zh-TW" altLang="en-US" sz="2000" kern="100" dirty="0">
                <a:latin typeface="Microsoft JhengHei" charset="-120"/>
                <a:ea typeface="Microsoft JhengHei" charset="-120"/>
                <a:cs typeface="Microsoft JhengHei" charset="-120"/>
              </a:rPr>
              <a:t>「</a:t>
            </a:r>
            <a:r>
              <a:rPr lang="zh-TW" altLang="zh-TW" sz="2000" dirty="0" smtClean="0"/>
              <a:t>廣東省反</a:t>
            </a:r>
            <a:r>
              <a:rPr lang="en-US" altLang="zh-TW" sz="2000" dirty="0" smtClean="0"/>
              <a:t>X</a:t>
            </a:r>
            <a:r>
              <a:rPr lang="zh-TW" altLang="zh-TW" sz="2000" dirty="0" smtClean="0"/>
              <a:t>教專題</a:t>
            </a:r>
            <a:r>
              <a:rPr lang="zh-TW" altLang="en-US" sz="2000" kern="100" dirty="0">
                <a:latin typeface="Microsoft JhengHei" charset="-120"/>
                <a:ea typeface="Microsoft JhengHei" charset="-120"/>
                <a:cs typeface="Microsoft JhengHei" charset="-120"/>
              </a:rPr>
              <a:t>」 </a:t>
            </a:r>
            <a:r>
              <a:rPr lang="zh-TW" altLang="en-US" sz="2000" dirty="0" smtClean="0"/>
              <a:t>、</a:t>
            </a:r>
            <a:endParaRPr lang="en-US" altLang="zh-TW" sz="2000" dirty="0" smtClean="0"/>
          </a:p>
          <a:p>
            <a:r>
              <a:rPr lang="zh-TW" altLang="en-US" sz="2000" kern="100" dirty="0" smtClean="0">
                <a:latin typeface="Microsoft JhengHei" charset="-120"/>
                <a:ea typeface="Microsoft JhengHei" charset="-120"/>
                <a:cs typeface="Microsoft JhengHei" charset="-120"/>
              </a:rPr>
              <a:t>「</a:t>
            </a:r>
            <a:r>
              <a:rPr lang="zh-TW" altLang="zh-TW" sz="2000" kern="100" dirty="0">
                <a:latin typeface="Microsoft JhengHei" charset="-120"/>
                <a:ea typeface="Microsoft JhengHei" charset="-120"/>
                <a:cs typeface="Microsoft JhengHei" charset="-120"/>
              </a:rPr>
              <a:t>全省反</a:t>
            </a:r>
            <a:r>
              <a:rPr lang="en-US" altLang="zh-TW" sz="2000" kern="100" dirty="0">
                <a:latin typeface="Microsoft JhengHei" charset="-120"/>
                <a:ea typeface="Microsoft JhengHei" charset="-120"/>
                <a:cs typeface="Microsoft JhengHei" charset="-120"/>
              </a:rPr>
              <a:t>X</a:t>
            </a:r>
            <a:r>
              <a:rPr lang="zh-TW" altLang="zh-TW" sz="2000" kern="100" dirty="0">
                <a:latin typeface="Microsoft JhengHei" charset="-120"/>
                <a:ea typeface="Microsoft JhengHei" charset="-120"/>
                <a:cs typeface="Microsoft JhengHei" charset="-120"/>
              </a:rPr>
              <a:t>教文藝匯演活動</a:t>
            </a:r>
            <a:r>
              <a:rPr lang="zh-TW" altLang="en-US" sz="2000" kern="100" dirty="0" smtClean="0">
                <a:latin typeface="Microsoft JhengHei" charset="-120"/>
                <a:ea typeface="Microsoft JhengHei" charset="-120"/>
                <a:cs typeface="Microsoft JhengHei" charset="-120"/>
              </a:rPr>
              <a:t>」</a:t>
            </a:r>
            <a:endParaRPr lang="en-US" altLang="zh-TW" sz="2000" dirty="0" smtClean="0"/>
          </a:p>
          <a:p>
            <a:r>
              <a:rPr lang="zh-TW" altLang="en-US" sz="2000" dirty="0" smtClean="0"/>
              <a:t>於廣州市</a:t>
            </a:r>
            <a:r>
              <a:rPr lang="zh-TW" altLang="zh-TW" sz="2000" dirty="0" smtClean="0"/>
              <a:t>演出</a:t>
            </a:r>
            <a:endParaRPr lang="zh-TW" altLang="en-US" sz="2000" b="1" dirty="0">
              <a:latin typeface="微軟正黑體" panose="020B0604030504040204" pitchFamily="34" charset="-120"/>
              <a:ea typeface="微軟正黑體" panose="020B0604030504040204" pitchFamily="34" charset="-120"/>
              <a:cs typeface="Heiti TC Light"/>
            </a:endParaRPr>
          </a:p>
        </p:txBody>
      </p:sp>
      <p:sp>
        <p:nvSpPr>
          <p:cNvPr id="14" name="橢圓 4"/>
          <p:cNvSpPr/>
          <p:nvPr/>
        </p:nvSpPr>
        <p:spPr>
          <a:xfrm>
            <a:off x="2843808" y="1366349"/>
            <a:ext cx="1008113" cy="1015909"/>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cxnSp>
        <p:nvCxnSpPr>
          <p:cNvPr id="15" name="直線接點 16"/>
          <p:cNvCxnSpPr>
            <a:stCxn id="18" idx="1"/>
            <a:endCxn id="29" idx="6"/>
          </p:cNvCxnSpPr>
          <p:nvPr/>
        </p:nvCxnSpPr>
        <p:spPr>
          <a:xfrm flipH="1" flipV="1">
            <a:off x="3347864" y="3229891"/>
            <a:ext cx="2383158" cy="1010033"/>
          </a:xfrm>
          <a:prstGeom prst="line">
            <a:avLst/>
          </a:prstGeom>
          <a:ln>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18" name="文字方塊 6"/>
          <p:cNvSpPr/>
          <p:nvPr/>
        </p:nvSpPr>
        <p:spPr>
          <a:xfrm>
            <a:off x="5731022" y="3729287"/>
            <a:ext cx="3240360" cy="1021273"/>
          </a:xfrm>
          <a:prstGeom prst="rect">
            <a:avLst/>
          </a:prstGeom>
          <a:solidFill>
            <a:srgbClr val="FFFFFF"/>
          </a:solidFill>
          <a:ln w="25400">
            <a:solidFill>
              <a:srgbClr val="C0504D"/>
            </a:solidFill>
          </a:ln>
          <a:extLst>
            <a:ext uri="{C572A759-6A51-4108-AA02-DFA0A04FC94B}">
              <ma14:wrappingTextBoxFlag xmlns="" xmlns:ma14="http://schemas.microsoft.com/office/mac/drawingml/2011/main" val="1"/>
            </a:ext>
          </a:extLst>
        </p:spPr>
        <p:txBody>
          <a:bodyPr lIns="45469" tIns="45469" rIns="45469" bIns="45469"/>
          <a:lstStyle>
            <a:lvl1pPr algn="l" defTabSz="1300480">
              <a:defRPr sz="2800">
                <a:latin typeface="微軟正黑體"/>
                <a:ea typeface="微軟正黑體"/>
                <a:cs typeface="微軟正黑體"/>
                <a:sym typeface="微軟正黑體"/>
              </a:defRPr>
            </a:lvl1pPr>
          </a:lstStyle>
          <a:p>
            <a:r>
              <a:rPr lang="zh-TW" altLang="en-US" sz="2000" b="1" dirty="0" smtClean="0">
                <a:solidFill>
                  <a:srgbClr val="C00000"/>
                </a:solidFill>
                <a:latin typeface="微軟正黑體" panose="020B0604030504040204" pitchFamily="34" charset="-120"/>
                <a:ea typeface="微軟正黑體" panose="020B0604030504040204" pitchFamily="34" charset="-120"/>
                <a:cs typeface="Heiti TC Light"/>
              </a:rPr>
              <a:t>案例</a:t>
            </a:r>
            <a:r>
              <a:rPr lang="en-US" altLang="zh-TW" sz="2000" b="1" dirty="0">
                <a:solidFill>
                  <a:srgbClr val="C00000"/>
                </a:solidFill>
                <a:latin typeface="微軟正黑體" panose="020B0604030504040204" pitchFamily="34" charset="-120"/>
                <a:ea typeface="微軟正黑體" panose="020B0604030504040204" pitchFamily="34" charset="-120"/>
                <a:cs typeface="Heiti TC Light"/>
              </a:rPr>
              <a:t>3</a:t>
            </a:r>
            <a:r>
              <a:rPr lang="zh-TW" altLang="en-US" sz="2000" b="1" dirty="0" smtClean="0">
                <a:solidFill>
                  <a:srgbClr val="C00000"/>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chemeClr val="accent6">
                    <a:lumMod val="75000"/>
                  </a:schemeClr>
                </a:solidFill>
                <a:cs typeface="Heiti TC Light"/>
              </a:rPr>
              <a:t>廣州市</a:t>
            </a:r>
            <a:r>
              <a:rPr lang="en-US" altLang="zh-TW" sz="2000" b="1" dirty="0" smtClean="0">
                <a:solidFill>
                  <a:schemeClr val="accent6">
                    <a:lumMod val="75000"/>
                  </a:schemeClr>
                </a:solidFill>
                <a:cs typeface="Heiti TC Light"/>
              </a:rPr>
              <a:t>-</a:t>
            </a:r>
            <a:r>
              <a:rPr lang="zh-TW" altLang="en-US" sz="2000" b="1" dirty="0" smtClean="0">
                <a:solidFill>
                  <a:schemeClr val="accent6">
                    <a:lumMod val="75000"/>
                  </a:schemeClr>
                </a:solidFill>
                <a:cs typeface="Heiti TC Light"/>
              </a:rPr>
              <a:t>花都區</a:t>
            </a:r>
            <a:endParaRPr lang="en-US" altLang="zh-TW" sz="2000" b="1" dirty="0" smtClean="0">
              <a:solidFill>
                <a:schemeClr val="accent6">
                  <a:lumMod val="75000"/>
                </a:schemeClr>
              </a:solidFill>
              <a:cs typeface="Heiti TC Light"/>
            </a:endParaRPr>
          </a:p>
          <a:p>
            <a:pPr>
              <a:spcAft>
                <a:spcPts val="0"/>
              </a:spcAft>
            </a:pPr>
            <a:r>
              <a:rPr lang="zh-TW" altLang="zh-TW" sz="2000" kern="100" dirty="0" smtClean="0">
                <a:latin typeface="Calibri" charset="0"/>
                <a:cs typeface="Times New Roman" charset="0"/>
              </a:rPr>
              <a:t>《</a:t>
            </a:r>
            <a:r>
              <a:rPr lang="zh-TW" altLang="zh-TW" sz="2000" kern="100" dirty="0">
                <a:latin typeface="Calibri" charset="0"/>
                <a:cs typeface="Times New Roman" charset="0"/>
              </a:rPr>
              <a:t>今日花都</a:t>
            </a:r>
            <a:r>
              <a:rPr lang="zh-TW" altLang="zh-TW" sz="2000" kern="100" dirty="0" smtClean="0">
                <a:latin typeface="Calibri" charset="0"/>
                <a:cs typeface="Times New Roman" charset="0"/>
              </a:rPr>
              <a:t>》</a:t>
            </a:r>
            <a:r>
              <a:rPr lang="zh-TW" altLang="zh-TW" sz="2000" kern="100" dirty="0">
                <a:latin typeface="Calibri" charset="0"/>
                <a:cs typeface="Times New Roman" charset="0"/>
              </a:rPr>
              <a:t>報紙公然污蔑</a:t>
            </a:r>
            <a:endParaRPr lang="en-US" altLang="zh-TW" sz="2000" kern="100" dirty="0" smtClean="0">
              <a:latin typeface="Calibri" charset="0"/>
              <a:cs typeface="Times New Roman" charset="0"/>
            </a:endParaRPr>
          </a:p>
          <a:p>
            <a:pPr>
              <a:spcAft>
                <a:spcPts val="0"/>
              </a:spcAft>
            </a:pPr>
            <a:r>
              <a:rPr lang="zh-TW" altLang="zh-TW" sz="2000" kern="100" dirty="0" smtClean="0">
                <a:latin typeface="Calibri" charset="0"/>
                <a:cs typeface="Times New Roman" charset="0"/>
              </a:rPr>
              <a:t>誹謗</a:t>
            </a:r>
            <a:r>
              <a:rPr lang="zh-TW" altLang="zh-TW" sz="2000" kern="100" dirty="0">
                <a:latin typeface="Calibri" charset="0"/>
                <a:cs typeface="Times New Roman" charset="0"/>
              </a:rPr>
              <a:t>法輪大法及創始人</a:t>
            </a:r>
          </a:p>
        </p:txBody>
      </p:sp>
      <p:cxnSp>
        <p:nvCxnSpPr>
          <p:cNvPr id="19" name="直線接點 16"/>
          <p:cNvCxnSpPr>
            <a:stCxn id="13" idx="1"/>
          </p:cNvCxnSpPr>
          <p:nvPr/>
        </p:nvCxnSpPr>
        <p:spPr>
          <a:xfrm flipH="1">
            <a:off x="3342950" y="2744924"/>
            <a:ext cx="2403468" cy="484965"/>
          </a:xfrm>
          <a:prstGeom prst="line">
            <a:avLst/>
          </a:prstGeom>
          <a:ln>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29" name="橢圓 4"/>
          <p:cNvSpPr/>
          <p:nvPr/>
        </p:nvSpPr>
        <p:spPr>
          <a:xfrm>
            <a:off x="2548849" y="2818915"/>
            <a:ext cx="799015" cy="821951"/>
          </a:xfrm>
          <a:prstGeom prst="ellipse">
            <a:avLst/>
          </a:prstGeom>
          <a:solidFill>
            <a:srgbClr val="C0504D">
              <a:alpha val="35000"/>
            </a:srgbClr>
          </a:solidFill>
          <a:ln w="12700">
            <a:miter lim="400000"/>
          </a:ln>
        </p:spPr>
        <p:txBody>
          <a:bodyPr lIns="45469" tIns="45469" rIns="45469" bIns="45469" anchor="ctr"/>
          <a:lstStyle/>
          <a:p>
            <a:pPr defTabSz="909458">
              <a:defRPr b="0">
                <a:solidFill>
                  <a:srgbClr val="FFFFFF"/>
                </a:solidFill>
                <a:latin typeface="Calibri"/>
                <a:ea typeface="Calibri"/>
                <a:cs typeface="Calibri"/>
                <a:sym typeface="Calibri"/>
              </a:defRPr>
            </a:pPr>
            <a:endParaRPr/>
          </a:p>
        </p:txBody>
      </p:sp>
      <p:sp>
        <p:nvSpPr>
          <p:cNvPr id="20" name="文字方塊 6"/>
          <p:cNvSpPr/>
          <p:nvPr/>
        </p:nvSpPr>
        <p:spPr>
          <a:xfrm>
            <a:off x="5733367" y="4926032"/>
            <a:ext cx="2752110" cy="851062"/>
          </a:xfrm>
          <a:prstGeom prst="rect">
            <a:avLst/>
          </a:prstGeom>
          <a:solidFill>
            <a:srgbClr val="FFFFFF"/>
          </a:solidFill>
          <a:ln w="25400">
            <a:solidFill>
              <a:srgbClr val="C0504D"/>
            </a:solidFill>
          </a:ln>
          <a:extLst>
            <a:ext uri="{C572A759-6A51-4108-AA02-DFA0A04FC94B}">
              <ma14:wrappingTextBoxFlag xmlns="" xmlns:ma14="http://schemas.microsoft.com/office/mac/drawingml/2011/main" val="1"/>
            </a:ext>
          </a:extLst>
        </p:spPr>
        <p:txBody>
          <a:bodyPr lIns="45469" tIns="45469" rIns="45469" bIns="45469"/>
          <a:lstStyle>
            <a:lvl1pPr algn="l" defTabSz="1300480">
              <a:defRPr sz="2800">
                <a:latin typeface="微軟正黑體"/>
                <a:ea typeface="微軟正黑體"/>
                <a:cs typeface="微軟正黑體"/>
                <a:sym typeface="微軟正黑體"/>
              </a:defRPr>
            </a:lvl1pPr>
          </a:lstStyle>
          <a:p>
            <a:r>
              <a:rPr lang="zh-TW" altLang="en-US" sz="2000" b="1" dirty="0" smtClean="0">
                <a:solidFill>
                  <a:srgbClr val="C00000"/>
                </a:solidFill>
                <a:latin typeface="微軟正黑體" panose="020B0604030504040204" pitchFamily="34" charset="-120"/>
                <a:ea typeface="微軟正黑體" panose="020B0604030504040204" pitchFamily="34" charset="-120"/>
                <a:cs typeface="Heiti TC Light"/>
              </a:rPr>
              <a:t>案例</a:t>
            </a:r>
            <a:r>
              <a:rPr lang="en-US" altLang="zh-TW" sz="2000" b="1" dirty="0">
                <a:solidFill>
                  <a:srgbClr val="C00000"/>
                </a:solidFill>
                <a:latin typeface="微軟正黑體" panose="020B0604030504040204" pitchFamily="34" charset="-120"/>
                <a:ea typeface="微軟正黑體" panose="020B0604030504040204" pitchFamily="34" charset="-120"/>
                <a:cs typeface="Heiti TC Light"/>
              </a:rPr>
              <a:t>4</a:t>
            </a:r>
            <a:r>
              <a:rPr lang="zh-TW" altLang="en-US" sz="2000" b="1" dirty="0" smtClean="0">
                <a:solidFill>
                  <a:srgbClr val="C00000"/>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chemeClr val="accent6">
                    <a:lumMod val="75000"/>
                  </a:schemeClr>
                </a:solidFill>
                <a:cs typeface="Heiti TC Light"/>
              </a:rPr>
              <a:t>廣州市黃埔區</a:t>
            </a:r>
            <a:endParaRPr lang="en-US" altLang="zh-TW" sz="2000" b="1" dirty="0" smtClean="0">
              <a:solidFill>
                <a:schemeClr val="accent6">
                  <a:lumMod val="75000"/>
                </a:schemeClr>
              </a:solidFill>
              <a:cs typeface="Heiti TC Light"/>
            </a:endParaRPr>
          </a:p>
          <a:p>
            <a:r>
              <a:rPr lang="zh-TW" altLang="zh-TW" sz="2000" dirty="0">
                <a:latin typeface="Calibri" charset="0"/>
                <a:cs typeface="Times New Roman" charset="0"/>
              </a:rPr>
              <a:t>李慶華女士被非法關押</a:t>
            </a:r>
            <a:endParaRPr lang="zh-TW" altLang="en-US" sz="2000" b="1" dirty="0">
              <a:latin typeface="微軟正黑體" panose="020B0604030504040204" pitchFamily="34" charset="-120"/>
              <a:ea typeface="微軟正黑體" panose="020B0604030504040204" pitchFamily="34" charset="-120"/>
              <a:cs typeface="Heiti TC Light"/>
            </a:endParaRPr>
          </a:p>
        </p:txBody>
      </p:sp>
      <p:cxnSp>
        <p:nvCxnSpPr>
          <p:cNvPr id="24" name="直線接點 16"/>
          <p:cNvCxnSpPr>
            <a:stCxn id="20" idx="1"/>
            <a:endCxn id="29" idx="5"/>
          </p:cNvCxnSpPr>
          <p:nvPr/>
        </p:nvCxnSpPr>
        <p:spPr>
          <a:xfrm flipH="1" flipV="1">
            <a:off x="3230851" y="3520494"/>
            <a:ext cx="2502516" cy="1831069"/>
          </a:xfrm>
          <a:prstGeom prst="line">
            <a:avLst/>
          </a:prstGeom>
          <a:ln>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32" name="文字方塊 6"/>
          <p:cNvSpPr/>
          <p:nvPr/>
        </p:nvSpPr>
        <p:spPr>
          <a:xfrm>
            <a:off x="5755296" y="374543"/>
            <a:ext cx="3312368" cy="1028056"/>
          </a:xfrm>
          <a:prstGeom prst="rect">
            <a:avLst/>
          </a:prstGeom>
          <a:solidFill>
            <a:srgbClr val="FFFFFF"/>
          </a:solidFill>
          <a:ln w="25400">
            <a:solidFill>
              <a:srgbClr val="C0504D"/>
            </a:solidFill>
          </a:ln>
          <a:extLst>
            <a:ext uri="{C572A759-6A51-4108-AA02-DFA0A04FC94B}">
              <ma14:wrappingTextBoxFlag xmlns="" xmlns:ma14="http://schemas.microsoft.com/office/mac/drawingml/2011/main" val="1"/>
            </a:ext>
          </a:extLst>
        </p:spPr>
        <p:txBody>
          <a:bodyPr lIns="45469" tIns="45469" rIns="45469" bIns="45469"/>
          <a:lstStyle>
            <a:lvl1pPr algn="l" defTabSz="1300480">
              <a:defRPr sz="2800">
                <a:latin typeface="微軟正黑體"/>
                <a:ea typeface="微軟正黑體"/>
                <a:cs typeface="微軟正黑體"/>
                <a:sym typeface="微軟正黑體"/>
              </a:defRPr>
            </a:lvl1pPr>
          </a:lstStyle>
          <a:p>
            <a:r>
              <a:rPr lang="zh-TW" altLang="en-US" sz="2000" b="1" dirty="0" smtClean="0">
                <a:solidFill>
                  <a:srgbClr val="C00000"/>
                </a:solidFill>
                <a:latin typeface="微軟正黑體" panose="020B0604030504040204" pitchFamily="34" charset="-120"/>
                <a:ea typeface="微軟正黑體" panose="020B0604030504040204" pitchFamily="34" charset="-120"/>
                <a:cs typeface="Heiti TC Light"/>
              </a:rPr>
              <a:t>案例</a:t>
            </a:r>
            <a:r>
              <a:rPr lang="en-US" altLang="zh-TW" sz="2000" b="1" dirty="0">
                <a:solidFill>
                  <a:srgbClr val="C00000"/>
                </a:solidFill>
                <a:latin typeface="微軟正黑體" panose="020B0604030504040204" pitchFamily="34" charset="-120"/>
                <a:ea typeface="微軟正黑體" panose="020B0604030504040204" pitchFamily="34" charset="-120"/>
                <a:cs typeface="Heiti TC Light"/>
              </a:rPr>
              <a:t>1</a:t>
            </a:r>
            <a:r>
              <a:rPr lang="zh-TW" altLang="en-US" sz="2000" b="1" dirty="0" smtClean="0">
                <a:solidFill>
                  <a:srgbClr val="C00000"/>
                </a:solidFill>
                <a:latin typeface="微軟正黑體" panose="020B0604030504040204" pitchFamily="34" charset="-120"/>
                <a:ea typeface="微軟正黑體" panose="020B0604030504040204" pitchFamily="34" charset="-120"/>
                <a:cs typeface="Heiti TC Light"/>
              </a:rPr>
              <a:t>：</a:t>
            </a:r>
            <a:r>
              <a:rPr lang="zh-TW" altLang="en-US" sz="2000" b="1" dirty="0" smtClean="0">
                <a:solidFill>
                  <a:schemeClr val="accent6">
                    <a:lumMod val="75000"/>
                  </a:schemeClr>
                </a:solidFill>
                <a:cs typeface="Heiti TC Light"/>
              </a:rPr>
              <a:t>韶關市樂昌市</a:t>
            </a:r>
            <a:endParaRPr lang="en-US" altLang="zh-TW" sz="2000" b="1" dirty="0" smtClean="0">
              <a:solidFill>
                <a:schemeClr val="accent6">
                  <a:lumMod val="75000"/>
                </a:schemeClr>
              </a:solidFill>
              <a:cs typeface="Heiti TC Light"/>
            </a:endParaRPr>
          </a:p>
          <a:p>
            <a:r>
              <a:rPr lang="en-US" altLang="zh-TW" sz="2000" dirty="0" smtClean="0">
                <a:cs typeface="Times New Roman" charset="0"/>
              </a:rPr>
              <a:t>1.</a:t>
            </a:r>
            <a:r>
              <a:rPr lang="zh-TW" altLang="en-US" sz="2000" dirty="0" smtClean="0">
                <a:cs typeface="Times New Roman" charset="0"/>
              </a:rPr>
              <a:t>綁架</a:t>
            </a:r>
            <a:r>
              <a:rPr lang="zh-TW" altLang="en-US" sz="2000" dirty="0">
                <a:cs typeface="Times New Roman" charset="0"/>
              </a:rPr>
              <a:t>訴</a:t>
            </a:r>
            <a:r>
              <a:rPr lang="zh-TW" altLang="en-US" sz="2000" dirty="0" smtClean="0">
                <a:cs typeface="Times New Roman" charset="0"/>
              </a:rPr>
              <a:t>江</a:t>
            </a:r>
            <a:r>
              <a:rPr lang="zh-TW" altLang="en-US" sz="2000" dirty="0">
                <a:cs typeface="Times New Roman" charset="0"/>
              </a:rPr>
              <a:t>大法</a:t>
            </a:r>
            <a:r>
              <a:rPr lang="zh-TW" altLang="en-US" sz="2000" dirty="0" smtClean="0">
                <a:cs typeface="Times New Roman" charset="0"/>
              </a:rPr>
              <a:t>弟子</a:t>
            </a:r>
            <a:endParaRPr lang="en-US" altLang="zh-TW" sz="2000" dirty="0" smtClean="0">
              <a:cs typeface="Times New Roman" charset="0"/>
            </a:endParaRPr>
          </a:p>
          <a:p>
            <a:r>
              <a:rPr lang="en-US" altLang="zh-TW" sz="2000" dirty="0" smtClean="0">
                <a:latin typeface="Calibri" charset="0"/>
                <a:cs typeface="Times New Roman" charset="0"/>
              </a:rPr>
              <a:t>2.</a:t>
            </a:r>
            <a:r>
              <a:rPr lang="zh-TW" altLang="zh-TW" sz="2000" dirty="0" smtClean="0">
                <a:latin typeface="Calibri" charset="0"/>
                <a:cs typeface="Times New Roman" charset="0"/>
              </a:rPr>
              <a:t>電視臺</a:t>
            </a:r>
            <a:r>
              <a:rPr lang="zh-TW" altLang="en-US" sz="2000" dirty="0">
                <a:latin typeface="Calibri" charset="0"/>
                <a:cs typeface="Times New Roman" charset="0"/>
              </a:rPr>
              <a:t>播放汙衊</a:t>
            </a:r>
            <a:r>
              <a:rPr lang="zh-TW" altLang="en-US" sz="2000" dirty="0" smtClean="0">
                <a:latin typeface="Calibri" charset="0"/>
                <a:cs typeface="Times New Roman" charset="0"/>
              </a:rPr>
              <a:t>大法</a:t>
            </a:r>
            <a:r>
              <a:rPr lang="zh-TW" altLang="en-US" sz="2000" dirty="0">
                <a:latin typeface="Calibri" charset="0"/>
                <a:cs typeface="Times New Roman" charset="0"/>
              </a:rPr>
              <a:t>字幕</a:t>
            </a:r>
            <a:endParaRPr lang="zh-TW" altLang="en-US" sz="2000" dirty="0"/>
          </a:p>
        </p:txBody>
      </p:sp>
      <p:cxnSp>
        <p:nvCxnSpPr>
          <p:cNvPr id="33" name="直線接點 16"/>
          <p:cNvCxnSpPr>
            <a:stCxn id="14" idx="7"/>
            <a:endCxn id="32" idx="1"/>
          </p:cNvCxnSpPr>
          <p:nvPr/>
        </p:nvCxnSpPr>
        <p:spPr>
          <a:xfrm flipV="1">
            <a:off x="3704286" y="888571"/>
            <a:ext cx="2051010" cy="626554"/>
          </a:xfrm>
          <a:prstGeom prst="line">
            <a:avLst/>
          </a:prstGeom>
          <a:ln>
            <a:solidFill>
              <a:schemeClr val="accent2">
                <a:lumMod val="75000"/>
              </a:schemeClr>
            </a:solidFill>
          </a:ln>
        </p:spPr>
        <p:style>
          <a:lnRef idx="2">
            <a:schemeClr val="accent5"/>
          </a:lnRef>
          <a:fillRef idx="0">
            <a:schemeClr val="accent5"/>
          </a:fillRef>
          <a:effectRef idx="1">
            <a:schemeClr val="accent5"/>
          </a:effectRef>
          <a:fontRef idx="minor">
            <a:schemeClr val="tx1"/>
          </a:fontRef>
        </p:style>
      </p:cxnSp>
      <p:sp>
        <p:nvSpPr>
          <p:cNvPr id="43" name="矩形 42"/>
          <p:cNvSpPr/>
          <p:nvPr/>
        </p:nvSpPr>
        <p:spPr>
          <a:xfrm>
            <a:off x="3704286" y="5438707"/>
            <a:ext cx="1999828" cy="6767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29980990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80232" y="908720"/>
            <a:ext cx="8999344" cy="2954655"/>
          </a:xfrm>
          <a:prstGeom prst="rect">
            <a:avLst/>
          </a:prstGeom>
        </p:spPr>
        <p:txBody>
          <a:bodyPr wrap="square">
            <a:spAutoFit/>
          </a:bodyPr>
          <a:lstStyle/>
          <a:p>
            <a:r>
              <a:rPr lang="zh-TW" altLang="en-US" sz="2200" b="1" dirty="0" smtClean="0">
                <a:latin typeface="微軟正黑體" panose="020B0604030504040204" pitchFamily="34" charset="-120"/>
                <a:ea typeface="微軟正黑體" panose="020B0604030504040204" pitchFamily="34" charset="-120"/>
                <a:cs typeface="Heiti TC Light"/>
              </a:rPr>
              <a:t>性質：</a:t>
            </a:r>
            <a:r>
              <a:rPr lang="zh-TW" altLang="en-US" sz="2200" b="1" dirty="0" smtClean="0">
                <a:solidFill>
                  <a:srgbClr val="C00000"/>
                </a:solidFill>
                <a:latin typeface="微軟正黑體" panose="020B0604030504040204" pitchFamily="34" charset="-120"/>
                <a:ea typeface="微軟正黑體" panose="020B0604030504040204" pitchFamily="34" charset="-120"/>
                <a:cs typeface="Heiti TC Light"/>
              </a:rPr>
              <a:t>非法騷擾、綁架、汙衊</a:t>
            </a:r>
            <a:endParaRPr lang="en-US" altLang="zh-TW" sz="2200" b="1" dirty="0" smtClean="0">
              <a:solidFill>
                <a:srgbClr val="C00000"/>
              </a:solidFill>
              <a:latin typeface="微軟正黑體" panose="020B0604030504040204" pitchFamily="34" charset="-120"/>
              <a:ea typeface="微軟正黑體" panose="020B0604030504040204" pitchFamily="34" charset="-120"/>
              <a:cs typeface="Heiti TC Light"/>
            </a:endParaRPr>
          </a:p>
          <a:p>
            <a:endParaRPr lang="en-US" altLang="zh-TW" sz="2200" b="1" dirty="0" smtClean="0">
              <a:latin typeface="微軟正黑體" panose="020B0604030504040204" pitchFamily="34" charset="-120"/>
              <a:ea typeface="微軟正黑體" panose="020B0604030504040204" pitchFamily="34" charset="-120"/>
              <a:cs typeface="Heiti TC Light"/>
            </a:endParaRPr>
          </a:p>
          <a:p>
            <a:r>
              <a:rPr lang="zh-TW" altLang="en-US" sz="2200" b="1" dirty="0" smtClean="0">
                <a:latin typeface="微軟正黑體" panose="020B0604030504040204" pitchFamily="34" charset="-120"/>
                <a:ea typeface="微軟正黑體" panose="020B0604030504040204" pitchFamily="34" charset="-120"/>
                <a:cs typeface="Heiti TC Light"/>
              </a:rPr>
              <a:t>內容：</a:t>
            </a:r>
            <a:r>
              <a:rPr lang="zh-TW" altLang="zh-TW" sz="2000" dirty="0">
                <a:latin typeface="微軟正黑體" panose="020B0604030504040204" pitchFamily="34" charset="-120"/>
                <a:ea typeface="微軟正黑體" panose="020B0604030504040204" pitchFamily="34" charset="-120"/>
              </a:rPr>
              <a:t>樂昌市公安局</a:t>
            </a:r>
            <a:r>
              <a:rPr lang="zh-TW" altLang="zh-TW" sz="2000" dirty="0" smtClean="0">
                <a:latin typeface="微軟正黑體" panose="020B0604030504040204" pitchFamily="34" charset="-120"/>
                <a:ea typeface="微軟正黑體" panose="020B0604030504040204" pitchFamily="34" charset="-120"/>
              </a:rPr>
              <a:t>近兩</a:t>
            </a:r>
            <a:r>
              <a:rPr lang="zh-TW" altLang="zh-TW" sz="2000" dirty="0">
                <a:latin typeface="微軟正黑體" panose="020B0604030504040204" pitchFamily="34" charset="-120"/>
                <a:ea typeface="微軟正黑體" panose="020B0604030504040204" pitchFamily="34" charset="-120"/>
              </a:rPr>
              <a:t>年來不斷騷擾當地</a:t>
            </a:r>
            <a:r>
              <a:rPr lang="zh-TW" altLang="zh-TW" sz="2000" dirty="0" smtClean="0">
                <a:latin typeface="微軟正黑體" panose="020B0604030504040204" pitchFamily="34" charset="-120"/>
                <a:ea typeface="微軟正黑體" panose="020B0604030504040204" pitchFamily="34" charset="-120"/>
              </a:rPr>
              <a:t>參與</a:t>
            </a:r>
            <a:r>
              <a:rPr lang="zh-TW" altLang="en-US" sz="2000" dirty="0" smtClean="0">
                <a:latin typeface="微軟正黑體" panose="020B0604030504040204" pitchFamily="34" charset="-120"/>
                <a:ea typeface="微軟正黑體" panose="020B0604030504040204" pitchFamily="34" charset="-120"/>
              </a:rPr>
              <a:t>依法訴江</a:t>
            </a:r>
            <a:r>
              <a:rPr lang="zh-TW" altLang="zh-TW" sz="2000" dirty="0" smtClean="0">
                <a:latin typeface="微軟正黑體" panose="020B0604030504040204" pitchFamily="34" charset="-120"/>
                <a:ea typeface="微軟正黑體" panose="020B0604030504040204" pitchFamily="34" charset="-120"/>
              </a:rPr>
              <a:t>的</a:t>
            </a:r>
            <a:r>
              <a:rPr lang="zh-TW" altLang="zh-TW" sz="2000" dirty="0">
                <a:latin typeface="微軟正黑體" panose="020B0604030504040204" pitchFamily="34" charset="-120"/>
                <a:ea typeface="微軟正黑體" panose="020B0604030504040204" pitchFamily="34" charset="-120"/>
              </a:rPr>
              <a:t>法輪功學員</a:t>
            </a:r>
            <a:r>
              <a:rPr lang="zh-TW" altLang="zh-TW"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a:latin typeface="微軟正黑體" panose="020B0604030504040204" pitchFamily="34" charset="-120"/>
                <a:ea typeface="微軟正黑體" panose="020B0604030504040204" pitchFamily="34" charset="-120"/>
              </a:rPr>
              <a:t>學員</a:t>
            </a:r>
            <a:r>
              <a:rPr lang="zh-TW" altLang="zh-TW" sz="2000" dirty="0" smtClean="0">
                <a:solidFill>
                  <a:srgbClr val="0070C0"/>
                </a:solidFill>
                <a:latin typeface="微軟正黑體" panose="020B0604030504040204" pitchFamily="34" charset="-120"/>
                <a:ea typeface="微軟正黑體" panose="020B0604030504040204" pitchFamily="34" charset="-120"/>
              </a:rPr>
              <a:t>梁劍君</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男</a:t>
            </a:r>
            <a:r>
              <a:rPr lang="zh-TW" altLang="en-US" sz="2000" dirty="0" smtClean="0">
                <a:solidFill>
                  <a:srgbClr val="0070C0"/>
                </a:solidFill>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樂昌職業高級學校資深</a:t>
            </a:r>
            <a:r>
              <a:rPr lang="zh-TW" altLang="en-US" sz="2000" dirty="0" smtClean="0">
                <a:latin typeface="微軟正黑體" panose="020B0604030504040204" pitchFamily="34" charset="-120"/>
                <a:ea typeface="微軟正黑體" panose="020B0604030504040204" pitchFamily="34" charset="-120"/>
              </a:rPr>
              <a:t>教師</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 </a:t>
            </a:r>
            <a:r>
              <a:rPr lang="zh-TW" altLang="en-US" sz="2000" dirty="0">
                <a:latin typeface="微軟正黑體" panose="020B0604030504040204" pitchFamily="34" charset="-120"/>
                <a:ea typeface="微軟正黑體" panose="020B0604030504040204" pitchFamily="34" charset="-120"/>
              </a:rPr>
              <a:t>，</a:t>
            </a:r>
            <a:r>
              <a:rPr lang="zh-TW" altLang="zh-TW" sz="2000" dirty="0" smtClean="0">
                <a:latin typeface="微軟正黑體" panose="020B0604030504040204" pitchFamily="34" charset="-120"/>
                <a:ea typeface="微軟正黑體" panose="020B0604030504040204" pitchFamily="34" charset="-120"/>
              </a:rPr>
              <a:t>因</a:t>
            </a:r>
            <a:r>
              <a:rPr lang="zh-TW" altLang="zh-TW" sz="2000" dirty="0">
                <a:latin typeface="微軟正黑體" panose="020B0604030504040204" pitchFamily="34" charset="-120"/>
                <a:ea typeface="微軟正黑體" panose="020B0604030504040204" pitchFamily="34" charset="-120"/>
              </a:rPr>
              <a:t>訴江在</a:t>
            </a:r>
            <a:r>
              <a:rPr lang="en-US" altLang="zh-TW" sz="2000" dirty="0">
                <a:latin typeface="微軟正黑體" panose="020B0604030504040204" pitchFamily="34" charset="-120"/>
                <a:ea typeface="微軟正黑體" panose="020B0604030504040204" pitchFamily="34" charset="-120"/>
              </a:rPr>
              <a:t>2017</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5</a:t>
            </a:r>
            <a:r>
              <a:rPr lang="zh-TW" altLang="zh-TW" sz="2000" dirty="0">
                <a:latin typeface="微軟正黑體" panose="020B0604030504040204" pitchFamily="34" charset="-120"/>
                <a:ea typeface="微軟正黑體" panose="020B0604030504040204" pitchFamily="34" charset="-120"/>
              </a:rPr>
              <a:t>月份被綁架</a:t>
            </a:r>
            <a:r>
              <a:rPr lang="zh-TW" altLang="zh-TW" sz="2000" dirty="0" smtClean="0">
                <a:latin typeface="微軟正黑體" panose="020B0604030504040204" pitchFamily="34" charset="-120"/>
                <a:ea typeface="微軟正黑體" panose="020B0604030504040204" pitchFamily="34" charset="-120"/>
              </a:rPr>
              <a:t>到</a:t>
            </a:r>
            <a:r>
              <a:rPr lang="zh-TW" altLang="en-US" sz="2000" dirty="0">
                <a:latin typeface="微軟正黑體" panose="020B0604030504040204" pitchFamily="34" charset="-120"/>
                <a:ea typeface="微軟正黑體" panose="020B0604030504040204" pitchFamily="34" charset="-120"/>
              </a:rPr>
              <a:t>「樂昌三公里看守所</a:t>
            </a:r>
            <a:r>
              <a:rPr lang="zh-TW" altLang="en-US" sz="2000" dirty="0" smtClean="0">
                <a:latin typeface="微軟正黑體" panose="020B0604030504040204" pitchFamily="34" charset="-120"/>
                <a:ea typeface="微軟正黑體" panose="020B0604030504040204" pitchFamily="34" charset="-120"/>
              </a:rPr>
              <a:t>」</a:t>
            </a:r>
            <a:r>
              <a:rPr lang="zh-TW" altLang="zh-TW" sz="2000" dirty="0" smtClean="0">
                <a:latin typeface="微軟正黑體" panose="020B0604030504040204" pitchFamily="34" charset="-120"/>
                <a:ea typeface="微軟正黑體" panose="020B0604030504040204" pitchFamily="34" charset="-120"/>
              </a:rPr>
              <a:t>迫害</a:t>
            </a:r>
            <a:r>
              <a:rPr lang="zh-TW" altLang="zh-TW" sz="2000" dirty="0">
                <a:latin typeface="微軟正黑體" panose="020B0604030504040204" pitchFamily="34" charset="-120"/>
                <a:ea typeface="微軟正黑體" panose="020B0604030504040204" pitchFamily="34" charset="-120"/>
              </a:rPr>
              <a:t>。</a:t>
            </a:r>
          </a:p>
          <a:p>
            <a:r>
              <a:rPr lang="zh-TW" altLang="en-US" sz="2000" dirty="0">
                <a:latin typeface="微軟正黑體" panose="020B0604030504040204" pitchFamily="34" charset="-120"/>
                <a:ea typeface="微軟正黑體" panose="020B0604030504040204" pitchFamily="34" charset="-120"/>
              </a:rPr>
              <a:t>根據</a:t>
            </a:r>
            <a:r>
              <a:rPr lang="zh-TW" altLang="en-US" sz="2000" dirty="0" smtClean="0">
                <a:latin typeface="微軟正黑體" panose="020B0604030504040204" pitchFamily="34" charset="-120"/>
                <a:ea typeface="微軟正黑體" panose="020B0604030504040204" pitchFamily="34" charset="-120"/>
              </a:rPr>
              <a:t>明慧網</a:t>
            </a:r>
            <a:r>
              <a:rPr lang="en-US" altLang="zh-TW" sz="2000" dirty="0" smtClean="0">
                <a:latin typeface="微軟正黑體" panose="020B0604030504040204" pitchFamily="34" charset="-120"/>
                <a:ea typeface="微軟正黑體" panose="020B0604030504040204" pitchFamily="34" charset="-120"/>
              </a:rPr>
              <a:t>2018</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1</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15</a:t>
            </a:r>
            <a:r>
              <a:rPr lang="zh-TW" altLang="en-US" sz="2000" dirty="0" smtClean="0">
                <a:latin typeface="微軟正黑體" panose="020B0604030504040204" pitchFamily="34" charset="-120"/>
                <a:ea typeface="微軟正黑體" panose="020B0604030504040204" pitchFamily="34" charset="-120"/>
              </a:rPr>
              <a:t>日報導，近日</a:t>
            </a:r>
            <a:r>
              <a:rPr lang="zh-TW" altLang="en-US" sz="2000" dirty="0">
                <a:latin typeface="微軟正黑體" panose="020B0604030504040204" pitchFamily="34" charset="-120"/>
                <a:ea typeface="微軟正黑體" panose="020B0604030504040204" pitchFamily="34" charset="-120"/>
              </a:rPr>
              <a:t>獲悉</a:t>
            </a:r>
            <a:r>
              <a:rPr lang="zh-TW" altLang="en-US" sz="2000" dirty="0" smtClean="0">
                <a:latin typeface="微軟正黑體" panose="020B0604030504040204" pitchFamily="34" charset="-120"/>
                <a:ea typeface="微軟正黑體" panose="020B0604030504040204" pitchFamily="34" charset="-120"/>
              </a:rPr>
              <a:t>，</a:t>
            </a:r>
            <a:r>
              <a:rPr lang="zh-TW" altLang="zh-TW" sz="2000" dirty="0" smtClean="0">
                <a:solidFill>
                  <a:srgbClr val="0070C0"/>
                </a:solidFill>
                <a:latin typeface="微軟正黑體" panose="020B0604030504040204" pitchFamily="34" charset="-120"/>
                <a:ea typeface="微軟正黑體" panose="020B0604030504040204" pitchFamily="34" charset="-120"/>
              </a:rPr>
              <a:t>梁劍君</a:t>
            </a:r>
            <a:r>
              <a:rPr lang="zh-TW" altLang="en-US" sz="2000" dirty="0" smtClean="0">
                <a:solidFill>
                  <a:srgbClr val="0070C0"/>
                </a:solidFill>
                <a:latin typeface="微軟正黑體" panose="020B0604030504040204" pitchFamily="34" charset="-120"/>
                <a:ea typeface="微軟正黑體" panose="020B0604030504040204" pitchFamily="34" charset="-120"/>
              </a:rPr>
              <a:t>被</a:t>
            </a:r>
            <a:r>
              <a:rPr lang="zh-TW" altLang="en-US" sz="2000" dirty="0" smtClean="0">
                <a:latin typeface="微軟正黑體" panose="020B0604030504040204" pitchFamily="34" charset="-120"/>
                <a:ea typeface="微軟正黑體" panose="020B0604030504040204" pitchFamily="34" charset="-120"/>
              </a:rPr>
              <a:t>當地法院非法</a:t>
            </a:r>
            <a:r>
              <a:rPr lang="zh-TW" altLang="en-US" sz="2000" dirty="0">
                <a:latin typeface="微軟正黑體" panose="020B0604030504040204" pitchFamily="34" charset="-120"/>
                <a:ea typeface="微軟正黑體" panose="020B0604030504040204" pitchFamily="34" charset="-120"/>
              </a:rPr>
              <a:t>判處</a:t>
            </a:r>
            <a:r>
              <a:rPr lang="zh-TW" altLang="en-US" sz="2000" dirty="0" smtClean="0">
                <a:latin typeface="微軟正黑體" panose="020B0604030504040204" pitchFamily="34" charset="-120"/>
                <a:ea typeface="微軟正黑體" panose="020B0604030504040204" pitchFamily="34" charset="-120"/>
              </a:rPr>
              <a:t>五年</a:t>
            </a:r>
            <a:r>
              <a:rPr lang="zh-TW" altLang="en-US" sz="2000" dirty="0">
                <a:latin typeface="微軟正黑體" panose="020B0604030504040204" pitchFamily="34" charset="-120"/>
                <a:ea typeface="微軟正黑體" panose="020B0604030504040204" pitchFamily="34" charset="-120"/>
              </a:rPr>
              <a:t>。</a:t>
            </a:r>
            <a:endParaRPr lang="en-US" altLang="zh-TW" sz="2000" dirty="0" smtClean="0">
              <a:solidFill>
                <a:srgbClr val="0070C0"/>
              </a:solidFill>
              <a:latin typeface="微軟正黑體" panose="020B0604030504040204" pitchFamily="34" charset="-120"/>
              <a:ea typeface="微軟正黑體" panose="020B0604030504040204" pitchFamily="34" charset="-120"/>
            </a:endParaRPr>
          </a:p>
          <a:p>
            <a:pPr>
              <a:spcAft>
                <a:spcPts val="0"/>
              </a:spcAft>
            </a:pPr>
            <a:endParaRPr lang="en-US" altLang="zh-TW" sz="2000" dirty="0" smtClean="0">
              <a:latin typeface="微軟正黑體" panose="020B0604030504040204" pitchFamily="34" charset="-120"/>
              <a:ea typeface="微軟正黑體" panose="020B0604030504040204" pitchFamily="34" charset="-120"/>
            </a:endParaRPr>
          </a:p>
          <a:p>
            <a:r>
              <a:rPr lang="zh-TW" altLang="en-US" sz="2000" dirty="0" smtClean="0">
                <a:latin typeface="微軟正黑體" panose="020B0604030504040204" pitchFamily="34" charset="-120"/>
                <a:ea typeface="微軟正黑體" panose="020B0604030504040204" pitchFamily="34" charset="-120"/>
              </a:rPr>
              <a:t>該事件是</a:t>
            </a:r>
            <a:r>
              <a:rPr lang="zh-TW" altLang="zh-TW" sz="2000" dirty="0" smtClean="0">
                <a:latin typeface="微軟正黑體" panose="020B0604030504040204" pitchFamily="34" charset="-120"/>
                <a:ea typeface="微軟正黑體" panose="020B0604030504040204" pitchFamily="34" charset="-120"/>
              </a:rPr>
              <a:t>樂</a:t>
            </a:r>
            <a:r>
              <a:rPr lang="zh-TW" altLang="zh-TW" sz="2000" dirty="0">
                <a:latin typeface="微軟正黑體" panose="020B0604030504040204" pitchFamily="34" charset="-120"/>
                <a:ea typeface="微軟正黑體" panose="020B0604030504040204" pitchFamily="34" charset="-120"/>
              </a:rPr>
              <a:t>昌</a:t>
            </a:r>
            <a:r>
              <a:rPr lang="zh-TW" altLang="en-US" sz="2000" dirty="0">
                <a:latin typeface="微軟正黑體" panose="020B0604030504040204" pitchFamily="34" charset="-120"/>
                <a:ea typeface="微軟正黑體" panose="020B0604030504040204" pitchFamily="34" charset="-120"/>
              </a:rPr>
              <a:t>市</a:t>
            </a:r>
            <a:r>
              <a:rPr lang="zh-TW" altLang="en-US" sz="2000" dirty="0" smtClean="0">
                <a:latin typeface="微軟正黑體" panose="020B0604030504040204" pitchFamily="34" charset="-120"/>
                <a:ea typeface="微軟正黑體" panose="020B0604030504040204" pitchFamily="34" charset="-120"/>
              </a:rPr>
              <a:t>政法委</a:t>
            </a:r>
            <a:r>
              <a:rPr lang="zh-TW" altLang="en-US" sz="2000" b="1" dirty="0" smtClean="0">
                <a:solidFill>
                  <a:srgbClr val="00B050"/>
                </a:solidFill>
                <a:latin typeface="微軟正黑體" panose="020B0604030504040204" pitchFamily="34" charset="-120"/>
                <a:ea typeface="微軟正黑體" panose="020B0604030504040204" pitchFamily="34" charset="-120"/>
              </a:rPr>
              <a:t>黃學斌</a:t>
            </a:r>
            <a:r>
              <a:rPr lang="en-US" altLang="zh-TW" sz="2000" dirty="0">
                <a:latin typeface="微軟正黑體" panose="020B0604030504040204" pitchFamily="34" charset="-120"/>
                <a:ea typeface="微軟正黑體" panose="020B0604030504040204" pitchFamily="34" charset="-120"/>
              </a:rPr>
              <a:t>(610</a:t>
            </a:r>
            <a:r>
              <a:rPr lang="zh-TW" altLang="zh-TW" sz="2000" dirty="0">
                <a:latin typeface="微軟正黑體" panose="020B0604030504040204" pitchFamily="34" charset="-120"/>
                <a:ea typeface="微軟正黑體" panose="020B0604030504040204" pitchFamily="34" charset="-120"/>
              </a:rPr>
              <a:t>頭目</a:t>
            </a:r>
            <a:r>
              <a:rPr lang="en-US" altLang="zh-TW" sz="2000" dirty="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所</a:t>
            </a:r>
            <a:r>
              <a:rPr lang="zh-TW" altLang="en-US" sz="2000" dirty="0">
                <a:latin typeface="微軟正黑體" panose="020B0604030504040204" pitchFamily="34" charset="-120"/>
                <a:ea typeface="微軟正黑體" panose="020B0604030504040204" pitchFamily="34" charset="-120"/>
              </a:rPr>
              <a:t>主導</a:t>
            </a:r>
            <a:r>
              <a:rPr lang="zh-TW" altLang="zh-TW" sz="2000" dirty="0" smtClean="0">
                <a:latin typeface="微軟正黑體" panose="020B0604030504040204" pitchFamily="34" charset="-120"/>
                <a:ea typeface="微軟正黑體" panose="020B0604030504040204" pitchFamily="34" charset="-120"/>
              </a:rPr>
              <a:t>，</a:t>
            </a:r>
            <a:r>
              <a:rPr lang="zh-TW" altLang="en-US" sz="2000" b="1" dirty="0" smtClean="0">
                <a:solidFill>
                  <a:srgbClr val="00B050"/>
                </a:solidFill>
                <a:latin typeface="微軟正黑體" panose="020B0604030504040204" pitchFamily="34" charset="-120"/>
                <a:ea typeface="微軟正黑體" panose="020B0604030504040204" pitchFamily="34" charset="-120"/>
              </a:rPr>
              <a:t>黃學斌</a:t>
            </a:r>
            <a:r>
              <a:rPr lang="zh-TW" altLang="en-US" sz="2000" dirty="0" smtClean="0">
                <a:latin typeface="微軟正黑體" panose="020B0604030504040204" pitchFamily="34" charset="-120"/>
                <a:ea typeface="微軟正黑體" panose="020B0604030504040204" pitchFamily="34" charset="-120"/>
              </a:rPr>
              <a:t>也</a:t>
            </a:r>
            <a:r>
              <a:rPr lang="zh-TW" altLang="zh-TW" sz="2000" dirty="0" smtClean="0">
                <a:latin typeface="微軟正黑體" panose="020B0604030504040204" pitchFamily="34" charset="-120"/>
                <a:ea typeface="微軟正黑體" panose="020B0604030504040204" pitchFamily="34" charset="-120"/>
              </a:rPr>
              <a:t>指使</a:t>
            </a:r>
            <a:r>
              <a:rPr lang="zh-TW" altLang="zh-TW" sz="2000" dirty="0">
                <a:latin typeface="微軟正黑體" panose="020B0604030504040204" pitchFamily="34" charset="-120"/>
                <a:ea typeface="微軟正黑體" panose="020B0604030504040204" pitchFamily="34" charset="-120"/>
              </a:rPr>
              <a:t>樂昌電視</a:t>
            </a:r>
            <a:r>
              <a:rPr lang="zh-TW" altLang="zh-TW" sz="2000" dirty="0" smtClean="0">
                <a:latin typeface="微軟正黑體" panose="020B0604030504040204" pitchFamily="34" charset="-120"/>
                <a:ea typeface="微軟正黑體" panose="020B0604030504040204" pitchFamily="34" charset="-120"/>
              </a:rPr>
              <a:t>臺</a:t>
            </a:r>
            <a:endParaRPr lang="en-US" altLang="zh-TW" sz="2000" dirty="0" smtClean="0">
              <a:latin typeface="微軟正黑體" panose="020B0604030504040204" pitchFamily="34" charset="-120"/>
              <a:ea typeface="微軟正黑體" panose="020B0604030504040204" pitchFamily="34" charset="-120"/>
            </a:endParaRPr>
          </a:p>
          <a:p>
            <a:r>
              <a:rPr lang="zh-TW" altLang="zh-TW" sz="2000" dirty="0" smtClean="0">
                <a:latin typeface="微軟正黑體" panose="020B0604030504040204" pitchFamily="34" charset="-120"/>
                <a:ea typeface="微軟正黑體" panose="020B0604030504040204" pitchFamily="34" charset="-120"/>
              </a:rPr>
              <a:t>多次</a:t>
            </a:r>
            <a:r>
              <a:rPr lang="zh-TW" altLang="zh-TW" sz="2000" dirty="0">
                <a:latin typeface="微軟正黑體" panose="020B0604030504040204" pitchFamily="34" charset="-120"/>
                <a:ea typeface="微軟正黑體" panose="020B0604030504040204" pitchFamily="34" charset="-120"/>
              </a:rPr>
              <a:t>在電視上打出污蔑法輪大法的</a:t>
            </a:r>
            <a:r>
              <a:rPr lang="zh-TW" altLang="zh-TW" sz="2000" dirty="0" smtClean="0">
                <a:latin typeface="微軟正黑體" panose="020B0604030504040204" pitchFamily="34" charset="-120"/>
                <a:ea typeface="微軟正黑體" panose="020B0604030504040204" pitchFamily="34" charset="-120"/>
              </a:rPr>
              <a:t>字幕</a:t>
            </a:r>
            <a:r>
              <a:rPr lang="zh-TW" altLang="zh-TW" sz="2000" dirty="0">
                <a:latin typeface="微軟正黑體" panose="020B0604030504040204" pitchFamily="34" charset="-120"/>
                <a:ea typeface="微軟正黑體" panose="020B0604030504040204" pitchFamily="34" charset="-120"/>
              </a:rPr>
              <a:t>，毒害不明真相的世人</a:t>
            </a:r>
            <a:r>
              <a:rPr lang="zh-TW" altLang="zh-TW" sz="2000" dirty="0" smtClean="0">
                <a:latin typeface="微軟正黑體" panose="020B0604030504040204" pitchFamily="34" charset="-120"/>
                <a:ea typeface="微軟正黑體" panose="020B0604030504040204" pitchFamily="34" charset="-120"/>
              </a:rPr>
              <a:t>。</a:t>
            </a:r>
            <a:endParaRPr lang="zh-TW" altLang="zh-TW" sz="2000" dirty="0">
              <a:latin typeface="微軟正黑體" panose="020B0604030504040204" pitchFamily="34" charset="-120"/>
              <a:ea typeface="微軟正黑體" panose="020B0604030504040204" pitchFamily="34" charset="-120"/>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latin typeface="微軟正黑體" panose="020B0604030504040204" pitchFamily="34" charset="-120"/>
                  <a:ea typeface="微軟正黑體" panose="020B0604030504040204" pitchFamily="34" charset="-120"/>
                  <a:cs typeface="Heiti TC Light"/>
                </a:rPr>
                <a:t>9</a:t>
              </a:r>
              <a:r>
                <a:rPr lang="en-US" altLang="zh-TW" sz="3200" b="1" dirty="0" smtClean="0">
                  <a:latin typeface="微軟正黑體" panose="020B0604030504040204" pitchFamily="34" charset="-120"/>
                  <a:ea typeface="微軟正黑體" panose="020B0604030504040204" pitchFamily="34" charset="-120"/>
                  <a:cs typeface="Heiti TC Light"/>
                </a:rPr>
                <a:t>-1</a:t>
              </a:r>
              <a:r>
                <a:rPr lang="en-US" altLang="zh-TW" sz="3200" b="1" dirty="0">
                  <a:latin typeface="微軟正黑體" panose="020B0604030504040204" pitchFamily="34" charset="-120"/>
                  <a:ea typeface="微軟正黑體" panose="020B0604030504040204" pitchFamily="34" charset="-120"/>
                  <a:cs typeface="Heiti TC Light"/>
                </a:rPr>
                <a:t>. </a:t>
              </a:r>
              <a:r>
                <a:rPr lang="en-US" altLang="zh-TW" sz="3200" b="1" dirty="0" smtClean="0">
                  <a:solidFill>
                    <a:schemeClr val="bg1"/>
                  </a:solidFill>
                  <a:latin typeface="微軟正黑體" panose="020B0604030504040204" pitchFamily="34" charset="-120"/>
                  <a:ea typeface="微軟正黑體" panose="020B0604030504040204" pitchFamily="34" charset="-120"/>
                  <a:cs typeface="Heiti TC Light"/>
                </a:rPr>
                <a:t>【</a:t>
              </a:r>
              <a:r>
                <a:rPr lang="zh-TW" altLang="en-US" sz="3200" b="1" dirty="0" smtClean="0">
                  <a:solidFill>
                    <a:schemeClr val="bg1"/>
                  </a:solidFill>
                  <a:latin typeface="微軟正黑體" panose="020B0604030504040204" pitchFamily="34" charset="-120"/>
                  <a:ea typeface="微軟正黑體" panose="020B0604030504040204" pitchFamily="34" charset="-120"/>
                  <a:cs typeface="Heiti TC Light"/>
                </a:rPr>
                <a:t>韶關市</a:t>
              </a:r>
              <a:r>
                <a:rPr lang="en-US" altLang="zh-TW" sz="3200" b="1" dirty="0" smtClean="0">
                  <a:solidFill>
                    <a:schemeClr val="bg1"/>
                  </a:solidFill>
                  <a:latin typeface="微軟正黑體" panose="020B0604030504040204" pitchFamily="34" charset="-120"/>
                  <a:ea typeface="微軟正黑體" panose="020B0604030504040204" pitchFamily="34" charset="-120"/>
                  <a:cs typeface="Heiti TC Light"/>
                </a:rPr>
                <a:t>-</a:t>
              </a:r>
              <a:r>
                <a:rPr lang="zh-TW" altLang="en-US" sz="3200" b="1" dirty="0" smtClean="0">
                  <a:solidFill>
                    <a:schemeClr val="bg1"/>
                  </a:solidFill>
                  <a:latin typeface="微軟正黑體" panose="020B0604030504040204" pitchFamily="34" charset="-120"/>
                  <a:ea typeface="微軟正黑體" panose="020B0604030504040204" pitchFamily="34" charset="-120"/>
                  <a:cs typeface="Heiti TC Light"/>
                </a:rPr>
                <a:t>樂昌市</a:t>
              </a:r>
              <a:r>
                <a:rPr lang="en-US" altLang="zh-TW" sz="3200" b="1" dirty="0" smtClean="0">
                  <a:solidFill>
                    <a:schemeClr val="bg1"/>
                  </a:solidFill>
                  <a:latin typeface="微軟正黑體" panose="020B0604030504040204" pitchFamily="34" charset="-120"/>
                  <a:ea typeface="微軟正黑體" panose="020B0604030504040204" pitchFamily="34" charset="-120"/>
                  <a:cs typeface="Heiti TC Light"/>
                </a:rPr>
                <a:t>】</a:t>
              </a:r>
              <a:endParaRPr lang="en-US" altLang="zh-TW" sz="3200" b="1" dirty="0">
                <a:solidFill>
                  <a:schemeClr val="bg1"/>
                </a:solidFill>
                <a:latin typeface="微軟正黑體" panose="020B0604030504040204" pitchFamily="34" charset="-120"/>
                <a:ea typeface="微軟正黑體" panose="020B0604030504040204" pitchFamily="34" charset="-120"/>
                <a:cs typeface="Heiti TC Light"/>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cs typeface="Heiti TC Light"/>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cs typeface="Heiti TC Light"/>
                </a:rPr>
                <a:t>1</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cs typeface="Heiti TC Light"/>
              </a:endParaRPr>
            </a:p>
          </p:txBody>
        </p:sp>
      </p:grpSp>
      <p:graphicFrame>
        <p:nvGraphicFramePr>
          <p:cNvPr id="7" name="表格 6"/>
          <p:cNvGraphicFramePr>
            <a:graphicFrameLocks noGrp="1"/>
          </p:cNvGraphicFramePr>
          <p:nvPr>
            <p:extLst>
              <p:ext uri="{D42A27DB-BD31-4B8C-83A1-F6EECF244321}">
                <p14:modId xmlns:p14="http://schemas.microsoft.com/office/powerpoint/2010/main" val="1258099698"/>
              </p:ext>
            </p:extLst>
          </p:nvPr>
        </p:nvGraphicFramePr>
        <p:xfrm>
          <a:off x="236770" y="4509120"/>
          <a:ext cx="8640961" cy="2119542"/>
        </p:xfrm>
        <a:graphic>
          <a:graphicData uri="http://schemas.openxmlformats.org/drawingml/2006/table">
            <a:tbl>
              <a:tblPr firstRow="1" bandRow="1">
                <a:tableStyleId>{5C22544A-7EE6-4342-B048-85BDC9FD1C3A}</a:tableStyleId>
              </a:tblPr>
              <a:tblGrid>
                <a:gridCol w="1181670"/>
                <a:gridCol w="2215631"/>
                <a:gridCol w="3618864"/>
                <a:gridCol w="1624796"/>
              </a:tblGrid>
              <a:tr h="333364">
                <a:tc>
                  <a:txBody>
                    <a:bodyPr/>
                    <a:lstStyle/>
                    <a:p>
                      <a:r>
                        <a:rPr lang="zh-TW" altLang="en-US" dirty="0" smtClean="0">
                          <a:latin typeface="Microsoft JhengHei" charset="-120"/>
                          <a:ea typeface="Microsoft JhengHei" charset="-120"/>
                          <a:cs typeface="Microsoft JhengHei" charset="-120"/>
                        </a:rPr>
                        <a:t>姓名</a:t>
                      </a:r>
                      <a:endParaRPr lang="zh-TW" altLang="en-US" dirty="0">
                        <a:latin typeface="Microsoft JhengHei" charset="-120"/>
                        <a:ea typeface="Microsoft JhengHei" charset="-120"/>
                        <a:cs typeface="Microsoft JhengHei" charset="-120"/>
                      </a:endParaRPr>
                    </a:p>
                  </a:txBody>
                  <a:tcPr/>
                </a:tc>
                <a:tc>
                  <a:txBody>
                    <a:bodyPr/>
                    <a:lstStyle/>
                    <a:p>
                      <a:r>
                        <a:rPr lang="zh-TW" altLang="en-US" dirty="0" smtClean="0">
                          <a:latin typeface="Microsoft JhengHei" charset="-120"/>
                          <a:ea typeface="Microsoft JhengHei" charset="-120"/>
                          <a:cs typeface="Microsoft JhengHei" charset="-120"/>
                        </a:rPr>
                        <a:t>職稱</a:t>
                      </a:r>
                      <a:endParaRPr lang="zh-TW" altLang="en-US" dirty="0">
                        <a:latin typeface="Microsoft JhengHei" charset="-120"/>
                        <a:ea typeface="Microsoft JhengHei" charset="-120"/>
                        <a:cs typeface="Microsoft JhengHei" charset="-120"/>
                      </a:endParaRPr>
                    </a:p>
                  </a:txBody>
                  <a:tcPr/>
                </a:tc>
                <a:tc>
                  <a:txBody>
                    <a:bodyPr/>
                    <a:lstStyle/>
                    <a:p>
                      <a:r>
                        <a:rPr lang="zh-TW" altLang="en-US" dirty="0" smtClean="0">
                          <a:latin typeface="Microsoft JhengHei" charset="-120"/>
                          <a:ea typeface="Microsoft JhengHei" charset="-120"/>
                          <a:cs typeface="Microsoft JhengHei" charset="-120"/>
                        </a:rPr>
                        <a:t>迫害事實</a:t>
                      </a:r>
                      <a:endParaRPr lang="zh-TW" altLang="en-US" dirty="0">
                        <a:latin typeface="Microsoft JhengHei" charset="-120"/>
                        <a:ea typeface="Microsoft JhengHei" charset="-120"/>
                        <a:cs typeface="Microsoft JhengHei" charset="-120"/>
                      </a:endParaRPr>
                    </a:p>
                  </a:txBody>
                  <a:tcPr/>
                </a:tc>
                <a:tc>
                  <a:txBody>
                    <a:bodyPr/>
                    <a:lstStyle/>
                    <a:p>
                      <a:r>
                        <a:rPr lang="zh-TW" altLang="en-US" dirty="0" smtClean="0">
                          <a:latin typeface="Microsoft JhengHei" charset="-120"/>
                          <a:ea typeface="Microsoft JhengHei" charset="-120"/>
                          <a:cs typeface="Microsoft JhengHei" charset="-120"/>
                        </a:rPr>
                        <a:t>惡報</a:t>
                      </a:r>
                      <a:endParaRPr lang="zh-TW" altLang="en-US" dirty="0">
                        <a:latin typeface="Microsoft JhengHei" charset="-120"/>
                        <a:ea typeface="Microsoft JhengHei" charset="-120"/>
                        <a:cs typeface="Microsoft JhengHei" charset="-120"/>
                      </a:endParaRPr>
                    </a:p>
                  </a:txBody>
                  <a:tcPr/>
                </a:tc>
              </a:tr>
              <a:tr h="712474">
                <a:tc>
                  <a:txBody>
                    <a:bodyPr/>
                    <a:lstStyle/>
                    <a:p>
                      <a:r>
                        <a:rPr lang="zh-TW" altLang="zh-TW" dirty="0" smtClean="0">
                          <a:latin typeface="Microsoft JhengHei" charset="-120"/>
                          <a:ea typeface="Microsoft JhengHei" charset="-120"/>
                          <a:cs typeface="Microsoft JhengHei" charset="-120"/>
                        </a:rPr>
                        <a:t>吳華彪</a:t>
                      </a:r>
                      <a:endParaRPr lang="zh-TW" altLang="en-US" dirty="0">
                        <a:latin typeface="Microsoft JhengHei" charset="-120"/>
                        <a:ea typeface="Microsoft JhengHei" charset="-120"/>
                        <a:cs typeface="Microsoft JhengHei" charset="-120"/>
                      </a:endParaRPr>
                    </a:p>
                  </a:txBody>
                  <a:tcPr/>
                </a:tc>
                <a:tc>
                  <a:txBody>
                    <a:bodyPr/>
                    <a:lstStyle/>
                    <a:p>
                      <a:r>
                        <a:rPr lang="zh-TW" altLang="zh-TW" dirty="0" smtClean="0">
                          <a:latin typeface="Microsoft JhengHei" charset="-120"/>
                          <a:ea typeface="Microsoft JhengHei" charset="-120"/>
                          <a:cs typeface="Microsoft JhengHei" charset="-120"/>
                        </a:rPr>
                        <a:t>原樂昌一中校長</a:t>
                      </a:r>
                      <a:endParaRPr lang="en-US" altLang="zh-TW" dirty="0" smtClean="0">
                        <a:latin typeface="Microsoft JhengHei" charset="-120"/>
                        <a:ea typeface="Microsoft JhengHei" charset="-120"/>
                        <a:cs typeface="Microsoft JhengHei" charset="-120"/>
                      </a:endParaRPr>
                    </a:p>
                    <a:p>
                      <a:r>
                        <a:rPr lang="zh-TW" altLang="zh-TW" dirty="0" smtClean="0">
                          <a:latin typeface="Microsoft JhengHei" charset="-120"/>
                          <a:ea typeface="Microsoft JhengHei" charset="-120"/>
                          <a:cs typeface="Microsoft JhengHei" charset="-120"/>
                        </a:rPr>
                        <a:t>後任樂昌電臺台長</a:t>
                      </a:r>
                      <a:endParaRPr lang="zh-TW" altLang="en-US" dirty="0">
                        <a:latin typeface="Microsoft JhengHei" charset="-120"/>
                        <a:ea typeface="Microsoft JhengHei" charset="-120"/>
                        <a:cs typeface="Microsoft JhengHei" charset="-120"/>
                      </a:endParaRPr>
                    </a:p>
                  </a:txBody>
                  <a:tcPr/>
                </a:tc>
                <a:tc>
                  <a:txBody>
                    <a:bodyPr/>
                    <a:lstStyle/>
                    <a:p>
                      <a:r>
                        <a:rPr lang="zh-TW" altLang="zh-TW" dirty="0" smtClean="0">
                          <a:latin typeface="Microsoft JhengHei" charset="-120"/>
                          <a:ea typeface="Microsoft JhengHei" charset="-120"/>
                          <a:cs typeface="Microsoft JhengHei" charset="-120"/>
                        </a:rPr>
                        <a:t>在學校和電臺裡，不斷</a:t>
                      </a:r>
                      <a:r>
                        <a:rPr lang="zh-TW" altLang="zh-TW" b="1" dirty="0" smtClean="0">
                          <a:solidFill>
                            <a:srgbClr val="FF0000"/>
                          </a:solidFill>
                          <a:latin typeface="Microsoft JhengHei" charset="-120"/>
                          <a:ea typeface="Microsoft JhengHei" charset="-120"/>
                          <a:cs typeface="Microsoft JhengHei" charset="-120"/>
                        </a:rPr>
                        <a:t>詆毀大法</a:t>
                      </a:r>
                      <a:r>
                        <a:rPr lang="zh-TW" altLang="zh-TW" dirty="0" smtClean="0">
                          <a:latin typeface="Microsoft JhengHei" charset="-120"/>
                          <a:ea typeface="Microsoft JhengHei" charset="-120"/>
                          <a:cs typeface="Microsoft JhengHei" charset="-120"/>
                        </a:rPr>
                        <a:t>，</a:t>
                      </a:r>
                      <a:endParaRPr lang="zh-TW" altLang="en-US" dirty="0">
                        <a:latin typeface="Microsoft JhengHei" charset="-120"/>
                        <a:ea typeface="Microsoft JhengHei" charset="-120"/>
                        <a:cs typeface="Microsoft JhengHei" charset="-120"/>
                      </a:endParaRPr>
                    </a:p>
                  </a:txBody>
                  <a:tcPr/>
                </a:tc>
                <a:tc>
                  <a:txBody>
                    <a:bodyPr/>
                    <a:lstStyle/>
                    <a:p>
                      <a:r>
                        <a:rPr lang="zh-TW" altLang="zh-TW" dirty="0" smtClean="0">
                          <a:latin typeface="Microsoft JhengHei" charset="-120"/>
                          <a:ea typeface="Microsoft JhengHei" charset="-120"/>
                          <a:cs typeface="Microsoft JhengHei" charset="-120"/>
                        </a:rPr>
                        <a:t>在兒子宴席桌上</a:t>
                      </a:r>
                      <a:r>
                        <a:rPr lang="zh-TW" altLang="zh-TW" b="1" dirty="0" smtClean="0">
                          <a:solidFill>
                            <a:srgbClr val="FF0000"/>
                          </a:solidFill>
                          <a:latin typeface="Microsoft JhengHei" charset="-120"/>
                          <a:ea typeface="Microsoft JhengHei" charset="-120"/>
                          <a:cs typeface="Microsoft JhengHei" charset="-120"/>
                        </a:rPr>
                        <a:t>當場猝死</a:t>
                      </a:r>
                      <a:endParaRPr lang="zh-TW" altLang="en-US" b="1" dirty="0">
                        <a:solidFill>
                          <a:srgbClr val="FF0000"/>
                        </a:solidFill>
                        <a:latin typeface="Microsoft JhengHei" charset="-120"/>
                        <a:ea typeface="Microsoft JhengHei" charset="-120"/>
                        <a:cs typeface="Microsoft JhengHei" charset="-120"/>
                      </a:endParaRPr>
                    </a:p>
                  </a:txBody>
                  <a:tcPr/>
                </a:tc>
              </a:tr>
              <a:tr h="1041308">
                <a:tc>
                  <a:txBody>
                    <a:bodyPr/>
                    <a:lstStyle/>
                    <a:p>
                      <a:r>
                        <a:rPr lang="zh-TW" altLang="zh-TW" dirty="0" smtClean="0">
                          <a:latin typeface="Microsoft JhengHei" charset="-120"/>
                          <a:ea typeface="Microsoft JhengHei" charset="-120"/>
                          <a:cs typeface="Microsoft JhengHei" charset="-120"/>
                        </a:rPr>
                        <a:t>鄒國源</a:t>
                      </a:r>
                      <a:endParaRPr lang="zh-TW" altLang="en-US" dirty="0">
                        <a:latin typeface="Microsoft JhengHei" charset="-120"/>
                        <a:ea typeface="Microsoft JhengHei" charset="-120"/>
                        <a:cs typeface="Microsoft JhengHei" charset="-120"/>
                      </a:endParaRPr>
                    </a:p>
                  </a:txBody>
                  <a:tcPr/>
                </a:tc>
                <a:tc>
                  <a:txBody>
                    <a:bodyPr/>
                    <a:lstStyle/>
                    <a:p>
                      <a:r>
                        <a:rPr lang="zh-TW" altLang="zh-TW" dirty="0" smtClean="0">
                          <a:latin typeface="Microsoft JhengHei" charset="-120"/>
                          <a:ea typeface="Microsoft JhengHei" charset="-120"/>
                          <a:cs typeface="Microsoft JhengHei" charset="-120"/>
                        </a:rPr>
                        <a:t>原樂昌黨校校長</a:t>
                      </a:r>
                      <a:endParaRPr lang="en-US" altLang="zh-TW" dirty="0" smtClean="0">
                        <a:latin typeface="Microsoft JhengHei" charset="-120"/>
                        <a:ea typeface="Microsoft JhengHei" charset="-120"/>
                        <a:cs typeface="Microsoft JhengHei" charset="-120"/>
                      </a:endParaRPr>
                    </a:p>
                    <a:p>
                      <a:r>
                        <a:rPr lang="zh-TW" altLang="zh-TW" dirty="0" smtClean="0">
                          <a:latin typeface="Microsoft JhengHei" charset="-120"/>
                          <a:ea typeface="Microsoft JhengHei" charset="-120"/>
                          <a:cs typeface="Microsoft JhengHei" charset="-120"/>
                        </a:rPr>
                        <a:t>樂昌宣傳部副部長</a:t>
                      </a:r>
                      <a:endParaRPr lang="en-US" altLang="zh-TW" dirty="0" smtClean="0">
                        <a:latin typeface="Microsoft JhengHei" charset="-120"/>
                        <a:ea typeface="Microsoft JhengHei" charset="-120"/>
                        <a:cs typeface="Microsoft JhengHei" charset="-120"/>
                      </a:endParaRPr>
                    </a:p>
                    <a:p>
                      <a:r>
                        <a:rPr lang="zh-TW" altLang="zh-TW" dirty="0" smtClean="0">
                          <a:latin typeface="Microsoft JhengHei" charset="-120"/>
                          <a:ea typeface="Microsoft JhengHei" charset="-120"/>
                          <a:cs typeface="Microsoft JhengHei" charset="-120"/>
                        </a:rPr>
                        <a:t>吳華彪之後的台長</a:t>
                      </a:r>
                      <a:endParaRPr lang="zh-TW" altLang="en-US" dirty="0">
                        <a:latin typeface="Microsoft JhengHei" charset="-120"/>
                        <a:ea typeface="Microsoft JhengHei" charset="-120"/>
                        <a:cs typeface="Microsoft JhengHei" charset="-120"/>
                      </a:endParaRPr>
                    </a:p>
                  </a:txBody>
                  <a:tcPr/>
                </a:tc>
                <a:tc>
                  <a:txBody>
                    <a:bodyPr/>
                    <a:lstStyle/>
                    <a:p>
                      <a:r>
                        <a:rPr lang="zh-TW" altLang="zh-TW" dirty="0" smtClean="0">
                          <a:latin typeface="Microsoft JhengHei" charset="-120"/>
                          <a:ea typeface="Microsoft JhengHei" charset="-120"/>
                          <a:cs typeface="Microsoft JhengHei" charset="-120"/>
                        </a:rPr>
                        <a:t>在任期間跟隨江澤民賣力迫害法輪功，利用</a:t>
                      </a:r>
                      <a:r>
                        <a:rPr lang="zh-TW" altLang="zh-TW" b="1" dirty="0" smtClean="0">
                          <a:solidFill>
                            <a:srgbClr val="FF0000"/>
                          </a:solidFill>
                          <a:latin typeface="Microsoft JhengHei" charset="-120"/>
                          <a:ea typeface="Microsoft JhengHei" charset="-120"/>
                          <a:cs typeface="Microsoft JhengHei" charset="-120"/>
                        </a:rPr>
                        <a:t>宣傳機器參與污蔑大法</a:t>
                      </a:r>
                      <a:endParaRPr lang="zh-TW" altLang="en-US" b="1" dirty="0">
                        <a:solidFill>
                          <a:srgbClr val="FF0000"/>
                        </a:solidFill>
                        <a:latin typeface="Microsoft JhengHei" charset="-120"/>
                        <a:ea typeface="Microsoft JhengHei" charset="-120"/>
                        <a:cs typeface="Microsoft JhengHei" charset="-120"/>
                      </a:endParaRPr>
                    </a:p>
                  </a:txBody>
                  <a:tcPr/>
                </a:tc>
                <a:tc>
                  <a:txBody>
                    <a:bodyPr/>
                    <a:lstStyle/>
                    <a:p>
                      <a:r>
                        <a:rPr lang="zh-TW" altLang="zh-TW" dirty="0" smtClean="0">
                          <a:latin typeface="Microsoft JhengHei" charset="-120"/>
                          <a:ea typeface="Microsoft JhengHei" charset="-120"/>
                          <a:cs typeface="Microsoft JhengHei" charset="-120"/>
                        </a:rPr>
                        <a:t>被調查</a:t>
                      </a:r>
                      <a:r>
                        <a:rPr lang="zh-TW" altLang="zh-TW" b="1" dirty="0" smtClean="0">
                          <a:solidFill>
                            <a:srgbClr val="FF0000"/>
                          </a:solidFill>
                          <a:latin typeface="Microsoft JhengHei" charset="-120"/>
                          <a:ea typeface="Microsoft JhengHei" charset="-120"/>
                          <a:cs typeface="Microsoft JhengHei" charset="-120"/>
                        </a:rPr>
                        <a:t>坐牢</a:t>
                      </a:r>
                      <a:endParaRPr lang="zh-TW" altLang="en-US" b="1" dirty="0">
                        <a:solidFill>
                          <a:srgbClr val="FF0000"/>
                        </a:solidFill>
                        <a:latin typeface="Microsoft JhengHei" charset="-120"/>
                        <a:ea typeface="Microsoft JhengHei" charset="-120"/>
                        <a:cs typeface="Microsoft JhengHei" charset="-120"/>
                      </a:endParaRPr>
                    </a:p>
                  </a:txBody>
                  <a:tcPr/>
                </a:tc>
              </a:tr>
            </a:tbl>
          </a:graphicData>
        </a:graphic>
      </p:graphicFrame>
      <p:sp>
        <p:nvSpPr>
          <p:cNvPr id="8" name="文字方塊 7"/>
          <p:cNvSpPr txBox="1"/>
          <p:nvPr/>
        </p:nvSpPr>
        <p:spPr>
          <a:xfrm>
            <a:off x="257157" y="4077072"/>
            <a:ext cx="3007555" cy="369332"/>
          </a:xfrm>
          <a:prstGeom prst="rect">
            <a:avLst/>
          </a:prstGeom>
          <a:noFill/>
        </p:spPr>
        <p:txBody>
          <a:bodyPr wrap="none" rtlCol="0">
            <a:spAutoFit/>
          </a:bodyPr>
          <a:lstStyle/>
          <a:p>
            <a:r>
              <a:rPr kumimoji="1" lang="zh-TW" altLang="en-US" b="1" dirty="0" smtClean="0">
                <a:latin typeface="Microsoft JhengHei" charset="-120"/>
                <a:ea typeface="Microsoft JhengHei" charset="-120"/>
                <a:cs typeface="Microsoft JhengHei" charset="-120"/>
              </a:rPr>
              <a:t>◎ 樂昌市詆毀大法遭報案例</a:t>
            </a:r>
            <a:endParaRPr kumimoji="1" lang="zh-TW" altLang="en-US" b="1" dirty="0">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8378796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2" name="矩形 1"/>
          <p:cNvGrpSpPr/>
          <p:nvPr/>
        </p:nvGrpSpPr>
        <p:grpSpPr>
          <a:xfrm>
            <a:off x="210015" y="908719"/>
            <a:ext cx="8772221" cy="3456390"/>
            <a:chOff x="0" y="272"/>
            <a:chExt cx="8772219" cy="3456389"/>
          </a:xfrm>
        </p:grpSpPr>
        <p:sp>
          <p:nvSpPr>
            <p:cNvPr id="200" name="矩形"/>
            <p:cNvSpPr/>
            <p:nvPr/>
          </p:nvSpPr>
          <p:spPr>
            <a:xfrm>
              <a:off x="0" y="272"/>
              <a:ext cx="8772219" cy="3456389"/>
            </a:xfrm>
            <a:prstGeom prst="rect">
              <a:avLst/>
            </a:prstGeom>
            <a:solidFill>
              <a:srgbClr val="FFFFFF"/>
            </a:solidFill>
            <a:ln w="25400" cap="flat">
              <a:solidFill>
                <a:schemeClr val="accent1"/>
              </a:solidFill>
              <a:prstDash val="solid"/>
              <a:round/>
            </a:ln>
            <a:effectLst/>
          </p:spPr>
          <p:txBody>
            <a:bodyPr wrap="square" lIns="45719" tIns="45719" rIns="45719" bIns="45719" numCol="1" anchor="ctr">
              <a:noAutofit/>
            </a:bodyPr>
            <a:lstStyle/>
            <a:p>
              <a:pPr>
                <a:defRPr sz="2400">
                  <a:latin typeface="微軟正黑體"/>
                  <a:ea typeface="微軟正黑體"/>
                  <a:cs typeface="微軟正黑體"/>
                  <a:sym typeface="微軟正黑體"/>
                </a:defRPr>
              </a:pPr>
              <a:endParaRPr/>
            </a:p>
          </p:txBody>
        </p:sp>
        <p:sp>
          <p:nvSpPr>
            <p:cNvPr id="201" name="周口市許多官員因迫害法輪功被國際追查，包括…"/>
            <p:cNvSpPr txBox="1"/>
            <p:nvPr/>
          </p:nvSpPr>
          <p:spPr>
            <a:xfrm>
              <a:off x="0" y="204979"/>
              <a:ext cx="8772219" cy="30469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defRPr sz="2400" b="1">
                  <a:solidFill>
                    <a:srgbClr val="C00000"/>
                  </a:solidFill>
                  <a:latin typeface="微軟正黑體"/>
                  <a:ea typeface="微軟正黑體"/>
                  <a:cs typeface="微軟正黑體"/>
                  <a:sym typeface="微軟正黑體"/>
                </a:defRPr>
              </a:pPr>
              <a:r>
                <a:rPr dirty="0">
                  <a:latin typeface="Microsoft JhengHei" charset="-120"/>
                  <a:ea typeface="Microsoft JhengHei" charset="-120"/>
                  <a:cs typeface="Microsoft JhengHei" charset="-120"/>
                </a:rPr>
                <a:t>韶關市</a:t>
              </a:r>
              <a:r>
                <a:rPr b="0" dirty="0">
                  <a:solidFill>
                    <a:srgbClr val="000000"/>
                  </a:solidFill>
                  <a:latin typeface="Microsoft JhengHei" charset="-120"/>
                  <a:ea typeface="Microsoft JhengHei" charset="-120"/>
                  <a:cs typeface="Microsoft JhengHei" charset="-120"/>
                </a:rPr>
                <a:t>許多官員因迫害法輪功被國際追查，包括</a:t>
              </a:r>
            </a:p>
            <a:p>
              <a:pPr>
                <a:defRPr sz="2400">
                  <a:latin typeface="微軟正黑體"/>
                  <a:ea typeface="微軟正黑體"/>
                  <a:cs typeface="微軟正黑體"/>
                  <a:sym typeface="微軟正黑體"/>
                </a:defRPr>
              </a:pPr>
              <a:endParaRPr b="0" dirty="0">
                <a:solidFill>
                  <a:srgbClr val="000000"/>
                </a:solidFill>
                <a:latin typeface="Microsoft JhengHei" charset="-120"/>
                <a:ea typeface="Microsoft JhengHei" charset="-120"/>
                <a:cs typeface="Microsoft JhengHei" charset="-120"/>
              </a:endParaRPr>
            </a:p>
            <a:p>
              <a:r>
                <a:rPr lang="zh-TW" altLang="en-US" sz="2400" b="1" dirty="0">
                  <a:latin typeface="Microsoft JhengHei" charset="-120"/>
                  <a:ea typeface="Microsoft JhengHei" charset="-120"/>
                  <a:cs typeface="Microsoft JhengHei" charset="-120"/>
                </a:rPr>
                <a:t>原政法委書記：</a:t>
              </a:r>
              <a:r>
                <a:rPr lang="zh-TW" altLang="en-US" sz="2400" dirty="0">
                  <a:latin typeface="Microsoft JhengHei" charset="-120"/>
                  <a:ea typeface="Microsoft JhengHei" charset="-120"/>
                  <a:cs typeface="Microsoft JhengHei" charset="-120"/>
                </a:rPr>
                <a:t>張志才</a:t>
              </a:r>
            </a:p>
            <a:p>
              <a:r>
                <a:rPr lang="zh-TW" altLang="en-US" sz="2400" b="1" dirty="0">
                  <a:latin typeface="Microsoft JhengHei" charset="-120"/>
                  <a:ea typeface="Microsoft JhengHei" charset="-120"/>
                  <a:cs typeface="Microsoft JhengHei" charset="-120"/>
                </a:rPr>
                <a:t>歷任市防範辦</a:t>
              </a:r>
              <a:r>
                <a:rPr lang="en-US" altLang="zh-TW" sz="2400" b="1" dirty="0">
                  <a:latin typeface="Microsoft JhengHei" charset="-120"/>
                  <a:ea typeface="Microsoft JhengHei" charset="-120"/>
                  <a:cs typeface="Microsoft JhengHei" charset="-120"/>
                </a:rPr>
                <a:t>(610</a:t>
              </a:r>
              <a:r>
                <a:rPr lang="zh-TW" altLang="en-US" sz="2400" b="1" dirty="0">
                  <a:latin typeface="Microsoft JhengHei" charset="-120"/>
                  <a:ea typeface="Microsoft JhengHei" charset="-120"/>
                  <a:cs typeface="Microsoft JhengHei" charset="-120"/>
                </a:rPr>
                <a:t>辦</a:t>
              </a:r>
              <a:r>
                <a:rPr lang="en-US" altLang="zh-TW" sz="2400" b="1" dirty="0">
                  <a:latin typeface="Microsoft JhengHei" charset="-120"/>
                  <a:ea typeface="Microsoft JhengHei" charset="-120"/>
                  <a:cs typeface="Microsoft JhengHei" charset="-120"/>
                </a:rPr>
                <a:t>)</a:t>
              </a:r>
              <a:r>
                <a:rPr lang="zh-TW" altLang="en-US" sz="2400" b="1" dirty="0">
                  <a:latin typeface="Microsoft JhengHei" charset="-120"/>
                  <a:ea typeface="Microsoft JhengHei" charset="-120"/>
                  <a:cs typeface="Microsoft JhengHei" charset="-120"/>
                </a:rPr>
                <a:t>主任：</a:t>
              </a:r>
              <a:r>
                <a:rPr lang="zh-TW" altLang="en-US" sz="2400" dirty="0">
                  <a:latin typeface="Microsoft JhengHei" charset="-120"/>
                  <a:ea typeface="Microsoft JhengHei" charset="-120"/>
                  <a:cs typeface="Microsoft JhengHei" charset="-120"/>
                </a:rPr>
                <a:t>黃東太、吳文麗</a:t>
              </a:r>
            </a:p>
            <a:p>
              <a:pPr>
                <a:defRPr sz="2400">
                  <a:latin typeface="微軟正黑體"/>
                  <a:ea typeface="微軟正黑體"/>
                  <a:cs typeface="微軟正黑體"/>
                  <a:sym typeface="微軟正黑體"/>
                </a:defRPr>
              </a:pPr>
              <a:endParaRPr dirty="0">
                <a:latin typeface="Microsoft JhengHei" charset="-120"/>
                <a:ea typeface="Microsoft JhengHei" charset="-120"/>
                <a:cs typeface="Microsoft JhengHei" charset="-120"/>
              </a:endParaRPr>
            </a:p>
            <a:p>
              <a:pPr>
                <a:defRPr sz="2000" b="1">
                  <a:solidFill>
                    <a:srgbClr val="C00000"/>
                  </a:solidFill>
                  <a:latin typeface="微軟正黑體"/>
                  <a:ea typeface="微軟正黑體"/>
                  <a:cs typeface="微軟正黑體"/>
                  <a:sym typeface="微軟正黑體"/>
                </a:defRPr>
              </a:pPr>
              <a:r>
                <a:rPr sz="2400" b="1" dirty="0" err="1">
                  <a:solidFill>
                    <a:srgbClr val="C00000"/>
                  </a:solidFill>
                  <a:latin typeface="Microsoft JhengHei" charset="-120"/>
                  <a:ea typeface="Microsoft JhengHei" charset="-120"/>
                  <a:cs typeface="Microsoft JhengHei" charset="-120"/>
                </a:rPr>
                <a:t>樂昌市</a:t>
              </a:r>
              <a:endParaRPr sz="2400" b="1" dirty="0">
                <a:solidFill>
                  <a:srgbClr val="C00000"/>
                </a:solidFill>
                <a:latin typeface="Microsoft JhengHei" charset="-120"/>
                <a:ea typeface="Microsoft JhengHei" charset="-120"/>
                <a:cs typeface="Microsoft JhengHei" charset="-120"/>
              </a:endParaRPr>
            </a:p>
            <a:p>
              <a:r>
                <a:rPr lang="zh-TW" altLang="en-US" sz="2400" b="1" dirty="0" smtClean="0">
                  <a:latin typeface="Microsoft JhengHei" charset="-120"/>
                  <a:ea typeface="Microsoft JhengHei" charset="-120"/>
                  <a:cs typeface="Microsoft JhengHei" charset="-120"/>
                </a:rPr>
                <a:t>歷任市政法委書記：</a:t>
              </a:r>
              <a:r>
                <a:rPr lang="zh-TW" altLang="en-US" sz="2400" dirty="0" smtClean="0">
                  <a:latin typeface="Microsoft JhengHei" charset="-120"/>
                  <a:ea typeface="Microsoft JhengHei" charset="-120"/>
                  <a:cs typeface="Microsoft JhengHei" charset="-120"/>
                </a:rPr>
                <a:t>李華偉、鄧偉榮</a:t>
              </a:r>
            </a:p>
            <a:p>
              <a:r>
                <a:rPr lang="zh-TW" altLang="en-US" sz="2400" b="1" dirty="0" smtClean="0">
                  <a:latin typeface="Microsoft JhengHei" charset="-120"/>
                  <a:ea typeface="Microsoft JhengHei" charset="-120"/>
                  <a:cs typeface="Microsoft JhengHei" charset="-120"/>
                </a:rPr>
                <a:t>歷任</a:t>
              </a:r>
              <a:r>
                <a:rPr lang="zh-TW" altLang="en-US" sz="2400" b="1" dirty="0">
                  <a:latin typeface="Microsoft JhengHei" charset="-120"/>
                  <a:ea typeface="Microsoft JhengHei" charset="-120"/>
                  <a:cs typeface="Microsoft JhengHei" charset="-120"/>
                </a:rPr>
                <a:t>市防範辦</a:t>
              </a:r>
              <a:r>
                <a:rPr lang="en-US" altLang="zh-TW" sz="2400" b="1" dirty="0">
                  <a:latin typeface="Microsoft JhengHei" charset="-120"/>
                  <a:ea typeface="Microsoft JhengHei" charset="-120"/>
                  <a:cs typeface="Microsoft JhengHei" charset="-120"/>
                </a:rPr>
                <a:t>(610</a:t>
              </a:r>
              <a:r>
                <a:rPr lang="zh-TW" altLang="en-US" sz="2400" b="1" dirty="0">
                  <a:latin typeface="Microsoft JhengHei" charset="-120"/>
                  <a:ea typeface="Microsoft JhengHei" charset="-120"/>
                  <a:cs typeface="Microsoft JhengHei" charset="-120"/>
                </a:rPr>
                <a:t>辦</a:t>
              </a:r>
              <a:r>
                <a:rPr lang="en-US" altLang="zh-TW" sz="2400" b="1" dirty="0">
                  <a:latin typeface="Microsoft JhengHei" charset="-120"/>
                  <a:ea typeface="Microsoft JhengHei" charset="-120"/>
                  <a:cs typeface="Microsoft JhengHei" charset="-120"/>
                </a:rPr>
                <a:t>)</a:t>
              </a:r>
              <a:r>
                <a:rPr lang="zh-TW" altLang="en-US" sz="2400" b="1" dirty="0">
                  <a:latin typeface="Microsoft JhengHei" charset="-120"/>
                  <a:ea typeface="Microsoft JhengHei" charset="-120"/>
                  <a:cs typeface="Microsoft JhengHei" charset="-120"/>
                </a:rPr>
                <a:t>主任</a:t>
              </a:r>
              <a:r>
                <a:rPr lang="zh-TW" altLang="en-US" sz="2400" dirty="0">
                  <a:latin typeface="Microsoft JhengHei" charset="-120"/>
                  <a:ea typeface="Microsoft JhengHei" charset="-120"/>
                  <a:cs typeface="Microsoft JhengHei" charset="-120"/>
                </a:rPr>
                <a:t>： 劉漢良</a:t>
              </a:r>
            </a:p>
          </p:txBody>
        </p:sp>
      </p:grpSp>
      <p:sp>
        <p:nvSpPr>
          <p:cNvPr id="203" name="矩形 6"/>
          <p:cNvSpPr/>
          <p:nvPr/>
        </p:nvSpPr>
        <p:spPr>
          <a:xfrm>
            <a:off x="177993" y="4897928"/>
            <a:ext cx="8774612" cy="830993"/>
          </a:xfrm>
          <a:prstGeom prst="rect">
            <a:avLst/>
          </a:prstGeom>
          <a:ln w="12700">
            <a:solidFill>
              <a:srgbClr val="0070C0"/>
            </a:solidFill>
          </a:ln>
          <a:extLst>
            <a:ext uri="{C572A759-6A51-4108-AA02-DFA0A04FC94B}">
              <ma14:wrappingTextBoxFlag xmlns="" xmlns:ma14="http://schemas.microsoft.com/office/mac/drawingml/2011/main" val="1"/>
            </a:ext>
          </a:extLst>
        </p:spPr>
        <p:txBody>
          <a:bodyPr lIns="45718" tIns="45718" rIns="45718" bIns="45718">
            <a:spAutoFit/>
          </a:bodyPr>
          <a:lstStyle/>
          <a:p>
            <a:pPr>
              <a:defRPr sz="2400">
                <a:latin typeface="微軟正黑體"/>
                <a:ea typeface="微軟正黑體"/>
                <a:cs typeface="微軟正黑體"/>
                <a:sym typeface="微軟正黑體"/>
              </a:defRPr>
            </a:pPr>
            <a:r>
              <a:rPr dirty="0"/>
              <a:t>到目前為止，</a:t>
            </a:r>
            <a:r>
              <a:rPr b="1" dirty="0" smtClean="0">
                <a:solidFill>
                  <a:srgbClr val="C00000"/>
                </a:solidFill>
              </a:rPr>
              <a:t>廣東省</a:t>
            </a:r>
            <a:r>
              <a:rPr dirty="0" smtClean="0"/>
              <a:t>有</a:t>
            </a:r>
            <a:r>
              <a:rPr lang="en-US" b="1" dirty="0" smtClean="0">
                <a:solidFill>
                  <a:srgbClr val="C00000"/>
                </a:solidFill>
              </a:rPr>
              <a:t>1,988</a:t>
            </a:r>
            <a:r>
              <a:rPr b="1" dirty="0" smtClean="0">
                <a:solidFill>
                  <a:srgbClr val="C00000"/>
                </a:solidFill>
              </a:rPr>
              <a:t>人</a:t>
            </a:r>
            <a:r>
              <a:rPr dirty="0" smtClean="0"/>
              <a:t>的公檢法司</a:t>
            </a:r>
            <a:r>
              <a:rPr dirty="0"/>
              <a:t>、教育界、媒體界等人員因迫害法輪功學員，被海外組織“追查國際”立案追查</a:t>
            </a:r>
          </a:p>
        </p:txBody>
      </p:sp>
      <p:grpSp>
        <p:nvGrpSpPr>
          <p:cNvPr id="206" name="矩形 7"/>
          <p:cNvGrpSpPr/>
          <p:nvPr/>
        </p:nvGrpSpPr>
        <p:grpSpPr>
          <a:xfrm>
            <a:off x="-4" y="2058"/>
            <a:ext cx="9130607" cy="762650"/>
            <a:chOff x="0" y="-1"/>
            <a:chExt cx="9130606" cy="762649"/>
          </a:xfrm>
        </p:grpSpPr>
        <p:sp>
          <p:nvSpPr>
            <p:cNvPr id="204" name="矩形"/>
            <p:cNvSpPr/>
            <p:nvPr/>
          </p:nvSpPr>
          <p:spPr>
            <a:xfrm>
              <a:off x="0" y="-1"/>
              <a:ext cx="9130606" cy="762649"/>
            </a:xfrm>
            <a:prstGeom prst="rect">
              <a:avLst/>
            </a:prstGeom>
            <a:solidFill>
              <a:srgbClr val="0070C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05" name="7-2. 周口市"/>
            <p:cNvSpPr txBox="1"/>
            <p:nvPr/>
          </p:nvSpPr>
          <p:spPr>
            <a:xfrm>
              <a:off x="0" y="88939"/>
              <a:ext cx="9130606"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smtClean="0"/>
                <a:t>9</a:t>
              </a:r>
              <a:r>
                <a:rPr dirty="0" smtClean="0"/>
                <a:t>-2</a:t>
              </a:r>
              <a:r>
                <a:rPr dirty="0"/>
                <a:t>. </a:t>
              </a:r>
              <a:r>
                <a:rPr dirty="0" err="1"/>
                <a:t>韶關市-樂昌市</a:t>
              </a:r>
              <a:endParaRPr dirty="0"/>
            </a:p>
          </p:txBody>
        </p:sp>
      </p:grpSp>
      <p:grpSp>
        <p:nvGrpSpPr>
          <p:cNvPr id="209" name="矩形 8"/>
          <p:cNvGrpSpPr/>
          <p:nvPr/>
        </p:nvGrpSpPr>
        <p:grpSpPr>
          <a:xfrm>
            <a:off x="7308302" y="-17937"/>
            <a:ext cx="1691167" cy="802636"/>
            <a:chOff x="0" y="0"/>
            <a:chExt cx="1691165" cy="802635"/>
          </a:xfrm>
        </p:grpSpPr>
        <p:sp>
          <p:nvSpPr>
            <p:cNvPr id="207" name="矩形"/>
            <p:cNvSpPr/>
            <p:nvPr/>
          </p:nvSpPr>
          <p:spPr>
            <a:xfrm>
              <a:off x="0" y="59041"/>
              <a:ext cx="1691166" cy="684558"/>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4000" b="1">
                  <a:solidFill>
                    <a:srgbClr val="0070C0"/>
                  </a:solidFill>
                  <a:latin typeface="微軟正黑體"/>
                  <a:ea typeface="微軟正黑體"/>
                  <a:cs typeface="微軟正黑體"/>
                  <a:sym typeface="微軟正黑體"/>
                </a:defRPr>
              </a:pPr>
              <a:endParaRPr/>
            </a:p>
          </p:txBody>
        </p:sp>
        <p:sp>
          <p:nvSpPr>
            <p:cNvPr id="208" name="追查3"/>
            <p:cNvSpPr txBox="1"/>
            <p:nvPr/>
          </p:nvSpPr>
          <p:spPr>
            <a:xfrm>
              <a:off x="0" y="0"/>
              <a:ext cx="1691166" cy="8026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lgn="ctr">
                <a:defRPr sz="4000" b="1">
                  <a:solidFill>
                    <a:srgbClr val="0070C0"/>
                  </a:solidFill>
                  <a:latin typeface="微軟正黑體"/>
                  <a:ea typeface="微軟正黑體"/>
                  <a:cs typeface="微軟正黑體"/>
                  <a:sym typeface="微軟正黑體"/>
                </a:defRPr>
              </a:pPr>
              <a:r>
                <a:t>追查1</a:t>
              </a:r>
            </a:p>
          </p:txBody>
        </p:sp>
      </p:grpSp>
    </p:spTree>
    <p:extLst>
      <p:ext uri="{BB962C8B-B14F-4D97-AF65-F5344CB8AC3E}">
        <p14:creationId xmlns:p14="http://schemas.microsoft.com/office/powerpoint/2010/main" val="5150647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r>
                <a:rPr lang="en-US" dirty="0" smtClean="0"/>
                <a:t>9-3</a:t>
              </a:r>
              <a:r>
                <a:rPr dirty="0" smtClean="0"/>
                <a:t>. </a:t>
              </a:r>
              <a:r>
                <a:rPr lang="zh-TW" altLang="en-US" dirty="0" smtClean="0"/>
                <a:t>韶關</a:t>
              </a:r>
              <a:r>
                <a:rPr dirty="0" smtClean="0"/>
                <a:t>市</a:t>
              </a:r>
              <a:endParaRPr dirty="0"/>
            </a:p>
          </p:txBody>
        </p:sp>
      </p:grpSp>
      <p:grpSp>
        <p:nvGrpSpPr>
          <p:cNvPr id="273" name="矩形 6"/>
          <p:cNvGrpSpPr/>
          <p:nvPr/>
        </p:nvGrpSpPr>
        <p:grpSpPr>
          <a:xfrm>
            <a:off x="7164288" y="70526"/>
            <a:ext cx="1847944" cy="707884"/>
            <a:chOff x="0" y="47378"/>
            <a:chExt cx="1631919" cy="707883"/>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0" y="47378"/>
              <a:ext cx="1631919" cy="7078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dirty="0" smtClean="0"/>
                <a:t>惡</a:t>
              </a:r>
              <a:r>
                <a:rPr lang="zh-TW" altLang="en-US" dirty="0" smtClean="0"/>
                <a:t>報</a:t>
              </a:r>
              <a:r>
                <a:rPr lang="en-US" altLang="zh-TW" dirty="0" smtClean="0"/>
                <a:t>1</a:t>
              </a:r>
              <a:endParaRPr dirty="0"/>
            </a:p>
          </p:txBody>
        </p:sp>
      </p:grpSp>
      <p:sp>
        <p:nvSpPr>
          <p:cNvPr id="2" name="Rectangle 1"/>
          <p:cNvSpPr/>
          <p:nvPr/>
        </p:nvSpPr>
        <p:spPr>
          <a:xfrm>
            <a:off x="107504" y="980728"/>
            <a:ext cx="8904728" cy="246221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200" b="1" dirty="0" smtClean="0">
                <a:solidFill>
                  <a:schemeClr val="tx1"/>
                </a:solidFill>
                <a:latin typeface="Microsoft JhengHei" charset="-120"/>
                <a:ea typeface="Microsoft JhengHei" charset="-120"/>
                <a:cs typeface="Microsoft JhengHei" charset="-120"/>
              </a:rPr>
              <a:t>廣東韶關市樂昌市</a:t>
            </a:r>
            <a:r>
              <a:rPr lang="en-US" altLang="zh-TW" sz="2200" b="1" dirty="0" smtClean="0">
                <a:solidFill>
                  <a:schemeClr val="tx1"/>
                </a:solidFill>
                <a:latin typeface="Microsoft JhengHei" charset="-120"/>
                <a:ea typeface="Microsoft JhengHei" charset="-120"/>
                <a:cs typeface="Microsoft JhengHei" charset="-120"/>
              </a:rPr>
              <a:t>610</a:t>
            </a:r>
            <a:r>
              <a:rPr lang="zh-TW" altLang="en-US" sz="2200" b="1" dirty="0" smtClean="0">
                <a:solidFill>
                  <a:schemeClr val="tx1"/>
                </a:solidFill>
                <a:latin typeface="Microsoft JhengHei" charset="-120"/>
                <a:ea typeface="Microsoft JhengHei" charset="-120"/>
                <a:cs typeface="Microsoft JhengHei" charset="-120"/>
              </a:rPr>
              <a:t>主任，</a:t>
            </a:r>
            <a:r>
              <a:rPr lang="zh-TW" altLang="en-US" sz="2200" b="1" dirty="0" smtClean="0">
                <a:solidFill>
                  <a:srgbClr val="00B050"/>
                </a:solidFill>
                <a:latin typeface="Microsoft JhengHei" charset="-120"/>
                <a:ea typeface="Microsoft JhengHei" charset="-120"/>
                <a:cs typeface="Microsoft JhengHei" charset="-120"/>
              </a:rPr>
              <a:t>劉漢良</a:t>
            </a:r>
            <a:r>
              <a:rPr lang="zh-TW" altLang="en-US" sz="2200" b="1" dirty="0" smtClean="0">
                <a:solidFill>
                  <a:srgbClr val="0000FF"/>
                </a:solidFill>
                <a:latin typeface="Microsoft JhengHei" charset="-120"/>
                <a:ea typeface="Microsoft JhengHei" charset="-120"/>
                <a:cs typeface="Microsoft JhengHei" charset="-120"/>
              </a:rPr>
              <a:t>，</a:t>
            </a:r>
            <a:r>
              <a:rPr lang="zh-TW" altLang="en-US" sz="2200" b="1" dirty="0" smtClean="0">
                <a:solidFill>
                  <a:srgbClr val="C00000"/>
                </a:solidFill>
                <a:latin typeface="Microsoft JhengHei" charset="-120"/>
                <a:ea typeface="Microsoft JhengHei" charset="-120"/>
                <a:cs typeface="Microsoft JhengHei" charset="-120"/>
              </a:rPr>
              <a:t>肝癌死亡</a:t>
            </a:r>
            <a:r>
              <a:rPr lang="en-US" altLang="zh-TW" dirty="0" smtClean="0">
                <a:solidFill>
                  <a:schemeClr val="tx1"/>
                </a:solidFill>
                <a:latin typeface="Microsoft JhengHei" charset="-120"/>
                <a:ea typeface="Microsoft JhengHei" charset="-120"/>
                <a:cs typeface="Microsoft JhengHei" charset="-120"/>
              </a:rPr>
              <a:t>【</a:t>
            </a:r>
            <a:r>
              <a:rPr lang="zh-TW" altLang="en-US" dirty="0" smtClean="0">
                <a:solidFill>
                  <a:schemeClr val="tx1"/>
                </a:solidFill>
                <a:latin typeface="Microsoft JhengHei" charset="-120"/>
                <a:ea typeface="Microsoft JhengHei" charset="-120"/>
                <a:cs typeface="Microsoft JhengHei" charset="-120"/>
              </a:rPr>
              <a:t>明慧網</a:t>
            </a:r>
            <a:r>
              <a:rPr lang="zh-TW" altLang="zh-TW" dirty="0" smtClean="0">
                <a:solidFill>
                  <a:schemeClr val="tx1"/>
                </a:solidFill>
                <a:latin typeface="Microsoft JhengHei" charset="-120"/>
                <a:ea typeface="Microsoft JhengHei" charset="-120"/>
                <a:cs typeface="Microsoft JhengHei" charset="-120"/>
              </a:rPr>
              <a:t>2</a:t>
            </a:r>
            <a:r>
              <a:rPr lang="en-US" altLang="zh-TW" dirty="0" smtClean="0">
                <a:solidFill>
                  <a:schemeClr val="tx1"/>
                </a:solidFill>
                <a:latin typeface="Microsoft JhengHei" charset="-120"/>
                <a:ea typeface="Microsoft JhengHei" charset="-120"/>
                <a:cs typeface="Microsoft JhengHei" charset="-120"/>
              </a:rPr>
              <a:t>013</a:t>
            </a:r>
            <a:r>
              <a:rPr lang="zh-TW" altLang="en-US" dirty="0" smtClean="0">
                <a:solidFill>
                  <a:schemeClr val="tx1"/>
                </a:solidFill>
                <a:latin typeface="Microsoft JhengHei" charset="-120"/>
                <a:ea typeface="Microsoft JhengHei" charset="-120"/>
                <a:cs typeface="Microsoft JhengHei" charset="-120"/>
              </a:rPr>
              <a:t>年</a:t>
            </a:r>
            <a:r>
              <a:rPr lang="en-US" altLang="zh-TW" dirty="0">
                <a:solidFill>
                  <a:schemeClr val="tx1"/>
                </a:solidFill>
                <a:latin typeface="Microsoft JhengHei" charset="-120"/>
                <a:ea typeface="Microsoft JhengHei" charset="-120"/>
                <a:cs typeface="Microsoft JhengHei" charset="-120"/>
              </a:rPr>
              <a:t>2</a:t>
            </a:r>
            <a:r>
              <a:rPr lang="zh-TW" altLang="en-US" dirty="0" smtClean="0">
                <a:solidFill>
                  <a:schemeClr val="tx1"/>
                </a:solidFill>
                <a:latin typeface="Microsoft JhengHei" charset="-120"/>
                <a:ea typeface="Microsoft JhengHei" charset="-120"/>
                <a:cs typeface="Microsoft JhengHei" charset="-120"/>
              </a:rPr>
              <a:t>月</a:t>
            </a:r>
            <a:r>
              <a:rPr lang="zh-TW" altLang="zh-TW" dirty="0" smtClean="0">
                <a:solidFill>
                  <a:schemeClr val="tx1"/>
                </a:solidFill>
                <a:latin typeface="Microsoft JhengHei" charset="-120"/>
                <a:ea typeface="Microsoft JhengHei" charset="-120"/>
                <a:cs typeface="Microsoft JhengHei" charset="-120"/>
              </a:rPr>
              <a:t>1</a:t>
            </a:r>
            <a:r>
              <a:rPr lang="en-US" altLang="zh-TW" dirty="0">
                <a:solidFill>
                  <a:schemeClr val="tx1"/>
                </a:solidFill>
                <a:latin typeface="Microsoft JhengHei" charset="-120"/>
                <a:ea typeface="Microsoft JhengHei" charset="-120"/>
                <a:cs typeface="Microsoft JhengHei" charset="-120"/>
              </a:rPr>
              <a:t>7</a:t>
            </a:r>
            <a:r>
              <a:rPr lang="zh-TW" altLang="en-US" dirty="0" smtClean="0">
                <a:solidFill>
                  <a:schemeClr val="tx1"/>
                </a:solidFill>
                <a:latin typeface="Microsoft JhengHei" charset="-120"/>
                <a:ea typeface="Microsoft JhengHei" charset="-120"/>
                <a:cs typeface="Microsoft JhengHei" charset="-120"/>
              </a:rPr>
              <a:t>日</a:t>
            </a:r>
            <a:r>
              <a:rPr lang="en-US" altLang="zh-TW" dirty="0" smtClean="0">
                <a:solidFill>
                  <a:schemeClr val="tx1"/>
                </a:solidFill>
                <a:latin typeface="Microsoft JhengHei" charset="-120"/>
                <a:ea typeface="Microsoft JhengHei" charset="-120"/>
                <a:cs typeface="Microsoft JhengHei" charset="-120"/>
              </a:rPr>
              <a:t>】</a:t>
            </a:r>
          </a:p>
          <a:p>
            <a:endParaRPr lang="en-US" altLang="zh-TW" sz="2200" b="1" dirty="0" smtClean="0">
              <a:solidFill>
                <a:srgbClr val="660066"/>
              </a:solidFill>
              <a:latin typeface="Microsoft JhengHei" charset="-120"/>
              <a:ea typeface="Microsoft JhengHei" charset="-120"/>
              <a:cs typeface="Microsoft JhengHei" charset="-120"/>
            </a:endParaRPr>
          </a:p>
          <a:p>
            <a:pPr fontAlgn="base"/>
            <a:r>
              <a:rPr lang="zh-TW" altLang="en-US" sz="2200" dirty="0">
                <a:solidFill>
                  <a:srgbClr val="202020"/>
                </a:solidFill>
                <a:latin typeface="Microsoft JhengHei" charset="-120"/>
                <a:ea typeface="Microsoft JhengHei" charset="-120"/>
                <a:cs typeface="Microsoft JhengHei" charset="-120"/>
              </a:rPr>
              <a:t>廣東韶關市樂昌</a:t>
            </a:r>
            <a:r>
              <a:rPr lang="zh-TW" altLang="en-US" sz="2200" dirty="0" smtClean="0">
                <a:solidFill>
                  <a:srgbClr val="202020"/>
                </a:solidFill>
                <a:latin typeface="Microsoft JhengHei" charset="-120"/>
                <a:ea typeface="Microsoft JhengHei" charset="-120"/>
                <a:cs typeface="Microsoft JhengHei" charset="-120"/>
              </a:rPr>
              <a:t>市</a:t>
            </a:r>
            <a:r>
              <a:rPr lang="en-US" altLang="zh-TW" sz="2200" dirty="0" smtClean="0">
                <a:solidFill>
                  <a:srgbClr val="202020"/>
                </a:solidFill>
                <a:latin typeface="Microsoft JhengHei" charset="-120"/>
                <a:ea typeface="Microsoft JhengHei" charset="-120"/>
                <a:cs typeface="Microsoft JhengHei" charset="-120"/>
              </a:rPr>
              <a:t>610</a:t>
            </a:r>
            <a:r>
              <a:rPr lang="zh-TW" altLang="en-US" sz="2200" dirty="0" smtClean="0">
                <a:solidFill>
                  <a:srgbClr val="202020"/>
                </a:solidFill>
                <a:latin typeface="Microsoft JhengHei" charset="-120"/>
                <a:ea typeface="Microsoft JhengHei" charset="-120"/>
                <a:cs typeface="Microsoft JhengHei" charset="-120"/>
              </a:rPr>
              <a:t>主任</a:t>
            </a:r>
            <a:r>
              <a:rPr lang="zh-TW" altLang="en-US" sz="2200" b="1" dirty="0">
                <a:solidFill>
                  <a:srgbClr val="00B050"/>
                </a:solidFill>
                <a:latin typeface="Microsoft JhengHei" charset="-120"/>
                <a:ea typeface="Microsoft JhengHei" charset="-120"/>
                <a:cs typeface="Microsoft JhengHei" charset="-120"/>
              </a:rPr>
              <a:t>劉漢良</a:t>
            </a:r>
            <a:r>
              <a:rPr lang="zh-TW" altLang="en-US" sz="2200" dirty="0">
                <a:solidFill>
                  <a:srgbClr val="202020"/>
                </a:solidFill>
                <a:latin typeface="Microsoft JhengHei" charset="-120"/>
                <a:ea typeface="Microsoft JhengHei" charset="-120"/>
                <a:cs typeface="Microsoft JhengHei" charset="-120"/>
              </a:rPr>
              <a:t>曾瘋狂迫害法輪功學員，將樂昌多名法輪功學員非法送進勞教所、洗腦班，遭受酷刑折磨和勒索</a:t>
            </a:r>
            <a:r>
              <a:rPr lang="zh-TW" altLang="en-US" sz="2200" dirty="0" smtClean="0">
                <a:solidFill>
                  <a:srgbClr val="202020"/>
                </a:solidFill>
                <a:latin typeface="Microsoft JhengHei" charset="-120"/>
                <a:ea typeface="Microsoft JhengHei" charset="-120"/>
                <a:cs typeface="Microsoft JhengHei" charset="-120"/>
              </a:rPr>
              <a:t>。</a:t>
            </a:r>
            <a:endParaRPr lang="en-US" altLang="zh-TW" sz="2200" dirty="0" smtClean="0">
              <a:solidFill>
                <a:srgbClr val="202020"/>
              </a:solidFill>
              <a:latin typeface="Microsoft JhengHei" charset="-120"/>
              <a:ea typeface="Microsoft JhengHei" charset="-120"/>
              <a:cs typeface="Microsoft JhengHei" charset="-120"/>
            </a:endParaRPr>
          </a:p>
          <a:p>
            <a:pPr fontAlgn="base"/>
            <a:endParaRPr lang="zh-TW" altLang="en-US" sz="2200" dirty="0">
              <a:solidFill>
                <a:srgbClr val="202020"/>
              </a:solidFill>
              <a:latin typeface="Microsoft JhengHei" charset="-120"/>
              <a:ea typeface="Microsoft JhengHei" charset="-120"/>
              <a:cs typeface="Microsoft JhengHei" charset="-120"/>
            </a:endParaRPr>
          </a:p>
          <a:p>
            <a:pPr fontAlgn="base"/>
            <a:r>
              <a:rPr lang="en-US" altLang="zh-TW" sz="2200" dirty="0" smtClean="0">
                <a:solidFill>
                  <a:srgbClr val="202020"/>
                </a:solidFill>
                <a:latin typeface="Microsoft JhengHei" charset="-120"/>
                <a:ea typeface="Microsoft JhengHei" charset="-120"/>
                <a:cs typeface="Microsoft JhengHei" charset="-120"/>
              </a:rPr>
              <a:t>2012</a:t>
            </a:r>
            <a:r>
              <a:rPr lang="zh-TW" altLang="en-US" sz="2200" dirty="0" smtClean="0">
                <a:solidFill>
                  <a:srgbClr val="202020"/>
                </a:solidFill>
                <a:latin typeface="Microsoft JhengHei" charset="-120"/>
                <a:ea typeface="Microsoft JhengHei" charset="-120"/>
                <a:cs typeface="Microsoft JhengHei" charset="-120"/>
              </a:rPr>
              <a:t>年底</a:t>
            </a:r>
            <a:r>
              <a:rPr lang="zh-TW" altLang="en-US" sz="2200" dirty="0">
                <a:solidFill>
                  <a:srgbClr val="202020"/>
                </a:solidFill>
                <a:latin typeface="Microsoft JhengHei" charset="-120"/>
                <a:ea typeface="Microsoft JhengHei" charset="-120"/>
                <a:cs typeface="Microsoft JhengHei" charset="-120"/>
              </a:rPr>
              <a:t>，劉漢良突然得了肝癌，在北京大醫院和樂昌人民醫院醫治無效，不久就</a:t>
            </a:r>
            <a:r>
              <a:rPr lang="zh-TW" altLang="en-US" sz="2200" b="1" dirty="0">
                <a:solidFill>
                  <a:srgbClr val="FF0000"/>
                </a:solidFill>
                <a:latin typeface="Microsoft JhengHei" charset="-120"/>
                <a:ea typeface="Microsoft JhengHei" charset="-120"/>
                <a:cs typeface="Microsoft JhengHei" charset="-120"/>
              </a:rPr>
              <a:t>被癌症折磨死亡</a:t>
            </a:r>
            <a:r>
              <a:rPr lang="zh-TW" altLang="en-US" sz="2200" dirty="0">
                <a:solidFill>
                  <a:srgbClr val="202020"/>
                </a:solidFill>
                <a:latin typeface="Microsoft JhengHei" charset="-120"/>
                <a:ea typeface="Microsoft JhengHei" charset="-120"/>
                <a:cs typeface="Microsoft JhengHei" charset="-120"/>
              </a:rPr>
              <a:t>，</a:t>
            </a:r>
            <a:r>
              <a:rPr lang="zh-TW" altLang="en-US" sz="2200" dirty="0" smtClean="0">
                <a:solidFill>
                  <a:srgbClr val="202020"/>
                </a:solidFill>
                <a:latin typeface="Microsoft JhengHei" charset="-120"/>
                <a:ea typeface="Microsoft JhengHei" charset="-120"/>
                <a:cs typeface="Microsoft JhengHei" charset="-120"/>
              </a:rPr>
              <a:t>年</a:t>
            </a:r>
            <a:r>
              <a:rPr lang="en-US" altLang="zh-TW" sz="2200" dirty="0" smtClean="0">
                <a:solidFill>
                  <a:srgbClr val="202020"/>
                </a:solidFill>
                <a:latin typeface="Microsoft JhengHei" charset="-120"/>
                <a:ea typeface="Microsoft JhengHei" charset="-120"/>
                <a:cs typeface="Microsoft JhengHei" charset="-120"/>
              </a:rPr>
              <a:t>55</a:t>
            </a:r>
            <a:r>
              <a:rPr lang="zh-TW" altLang="en-US" sz="2200" dirty="0" smtClean="0">
                <a:solidFill>
                  <a:srgbClr val="202020"/>
                </a:solidFill>
                <a:latin typeface="Microsoft JhengHei" charset="-120"/>
                <a:ea typeface="Microsoft JhengHei" charset="-120"/>
                <a:cs typeface="Microsoft JhengHei" charset="-120"/>
              </a:rPr>
              <a:t>歲。</a:t>
            </a:r>
            <a:endParaRPr lang="en-US" altLang="zh-TW" sz="2200" b="1" dirty="0" smtClean="0">
              <a:solidFill>
                <a:srgbClr val="660066"/>
              </a:solidFill>
              <a:latin typeface="Microsoft JhengHei" charset="-120"/>
              <a:ea typeface="Microsoft JhengHei" charset="-120"/>
              <a:cs typeface="Microsoft JhengHei" charset="-120"/>
            </a:endParaRPr>
          </a:p>
        </p:txBody>
      </p:sp>
      <p:sp>
        <p:nvSpPr>
          <p:cNvPr id="11" name="Rectangle 1"/>
          <p:cNvSpPr/>
          <p:nvPr/>
        </p:nvSpPr>
        <p:spPr>
          <a:xfrm>
            <a:off x="126337" y="3740842"/>
            <a:ext cx="8904728" cy="246221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200" b="1" dirty="0" smtClean="0">
                <a:solidFill>
                  <a:schemeClr val="tx1"/>
                </a:solidFill>
                <a:latin typeface="Microsoft JhengHei" charset="-120"/>
                <a:ea typeface="Microsoft JhengHei" charset="-120"/>
                <a:cs typeface="Microsoft JhengHei" charset="-120"/>
              </a:rPr>
              <a:t>韶關市政法委書記、</a:t>
            </a:r>
            <a:r>
              <a:rPr lang="en-US" altLang="zh-TW" sz="2200" b="1" dirty="0" smtClean="0">
                <a:solidFill>
                  <a:schemeClr val="tx1"/>
                </a:solidFill>
                <a:latin typeface="Microsoft JhengHei" charset="-120"/>
                <a:ea typeface="Microsoft JhengHei" charset="-120"/>
                <a:cs typeface="Microsoft JhengHei" charset="-120"/>
              </a:rPr>
              <a:t>610</a:t>
            </a:r>
            <a:r>
              <a:rPr lang="zh-TW" altLang="en-US" sz="2200" b="1" dirty="0" smtClean="0">
                <a:solidFill>
                  <a:schemeClr val="tx1"/>
                </a:solidFill>
                <a:latin typeface="Microsoft JhengHei" charset="-120"/>
                <a:ea typeface="Microsoft JhengHei" charset="-120"/>
                <a:cs typeface="Microsoft JhengHei" charset="-120"/>
              </a:rPr>
              <a:t>頭目，</a:t>
            </a:r>
            <a:r>
              <a:rPr lang="zh-TW" altLang="en-US" sz="2200" b="1" dirty="0" smtClean="0">
                <a:solidFill>
                  <a:srgbClr val="00B050"/>
                </a:solidFill>
                <a:latin typeface="Microsoft JhengHei" charset="-120"/>
                <a:ea typeface="Microsoft JhengHei" charset="-120"/>
                <a:cs typeface="Microsoft JhengHei" charset="-120"/>
              </a:rPr>
              <a:t>葉樹養</a:t>
            </a:r>
            <a:r>
              <a:rPr lang="zh-TW" altLang="en-US" sz="2200" b="1" dirty="0" smtClean="0">
                <a:solidFill>
                  <a:srgbClr val="0000FF"/>
                </a:solidFill>
                <a:latin typeface="Microsoft JhengHei" charset="-120"/>
                <a:ea typeface="Microsoft JhengHei" charset="-120"/>
                <a:cs typeface="Microsoft JhengHei" charset="-120"/>
              </a:rPr>
              <a:t>，</a:t>
            </a:r>
            <a:r>
              <a:rPr lang="zh-TW" altLang="en-US" sz="2200" b="1" dirty="0" smtClean="0">
                <a:solidFill>
                  <a:srgbClr val="C00000"/>
                </a:solidFill>
                <a:latin typeface="Microsoft JhengHei" charset="-120"/>
                <a:ea typeface="Microsoft JhengHei" charset="-120"/>
                <a:cs typeface="Microsoft JhengHei" charset="-120"/>
              </a:rPr>
              <a:t>被撤職</a:t>
            </a:r>
            <a:r>
              <a:rPr lang="en-US" altLang="zh-TW" dirty="0" smtClean="0">
                <a:solidFill>
                  <a:schemeClr val="tx1"/>
                </a:solidFill>
                <a:latin typeface="Microsoft JhengHei" charset="-120"/>
                <a:ea typeface="Microsoft JhengHei" charset="-120"/>
                <a:cs typeface="Microsoft JhengHei" charset="-120"/>
              </a:rPr>
              <a:t>【</a:t>
            </a:r>
            <a:r>
              <a:rPr lang="zh-TW" altLang="en-US" dirty="0" smtClean="0">
                <a:solidFill>
                  <a:schemeClr val="tx1"/>
                </a:solidFill>
                <a:latin typeface="Microsoft JhengHei" charset="-120"/>
                <a:ea typeface="Microsoft JhengHei" charset="-120"/>
                <a:cs typeface="Microsoft JhengHei" charset="-120"/>
              </a:rPr>
              <a:t>明慧網</a:t>
            </a:r>
            <a:r>
              <a:rPr lang="zh-TW" altLang="zh-TW" dirty="0" smtClean="0">
                <a:solidFill>
                  <a:schemeClr val="tx1"/>
                </a:solidFill>
                <a:latin typeface="Microsoft JhengHei" charset="-120"/>
                <a:ea typeface="Microsoft JhengHei" charset="-120"/>
                <a:cs typeface="Microsoft JhengHei" charset="-120"/>
              </a:rPr>
              <a:t>2</a:t>
            </a:r>
            <a:r>
              <a:rPr lang="en-US" altLang="zh-TW" dirty="0" smtClean="0">
                <a:solidFill>
                  <a:schemeClr val="tx1"/>
                </a:solidFill>
                <a:latin typeface="Microsoft JhengHei" charset="-120"/>
                <a:ea typeface="Microsoft JhengHei" charset="-120"/>
                <a:cs typeface="Microsoft JhengHei" charset="-120"/>
              </a:rPr>
              <a:t>009</a:t>
            </a:r>
            <a:r>
              <a:rPr lang="zh-TW" altLang="en-US" dirty="0" smtClean="0">
                <a:solidFill>
                  <a:schemeClr val="tx1"/>
                </a:solidFill>
                <a:latin typeface="Microsoft JhengHei" charset="-120"/>
                <a:ea typeface="Microsoft JhengHei" charset="-120"/>
                <a:cs typeface="Microsoft JhengHei" charset="-120"/>
              </a:rPr>
              <a:t>年</a:t>
            </a:r>
            <a:r>
              <a:rPr lang="en-US" altLang="zh-TW" dirty="0">
                <a:solidFill>
                  <a:schemeClr val="tx1"/>
                </a:solidFill>
                <a:latin typeface="Microsoft JhengHei" charset="-120"/>
                <a:ea typeface="Microsoft JhengHei" charset="-120"/>
                <a:cs typeface="Microsoft JhengHei" charset="-120"/>
              </a:rPr>
              <a:t>1</a:t>
            </a:r>
            <a:r>
              <a:rPr lang="zh-TW" altLang="en-US" dirty="0" smtClean="0">
                <a:solidFill>
                  <a:schemeClr val="tx1"/>
                </a:solidFill>
                <a:latin typeface="Microsoft JhengHei" charset="-120"/>
                <a:ea typeface="Microsoft JhengHei" charset="-120"/>
                <a:cs typeface="Microsoft JhengHei" charset="-120"/>
              </a:rPr>
              <a:t>月</a:t>
            </a:r>
            <a:r>
              <a:rPr lang="en-US" altLang="zh-TW" dirty="0">
                <a:solidFill>
                  <a:schemeClr val="tx1"/>
                </a:solidFill>
                <a:latin typeface="Microsoft JhengHei" charset="-120"/>
                <a:ea typeface="Microsoft JhengHei" charset="-120"/>
                <a:cs typeface="Microsoft JhengHei" charset="-120"/>
              </a:rPr>
              <a:t>5</a:t>
            </a:r>
            <a:r>
              <a:rPr lang="zh-TW" altLang="en-US" dirty="0" smtClean="0">
                <a:solidFill>
                  <a:schemeClr val="tx1"/>
                </a:solidFill>
                <a:latin typeface="Microsoft JhengHei" charset="-120"/>
                <a:ea typeface="Microsoft JhengHei" charset="-120"/>
                <a:cs typeface="Microsoft JhengHei" charset="-120"/>
              </a:rPr>
              <a:t>日</a:t>
            </a:r>
            <a:r>
              <a:rPr lang="en-US" altLang="zh-TW" dirty="0" smtClean="0">
                <a:solidFill>
                  <a:schemeClr val="tx1"/>
                </a:solidFill>
                <a:latin typeface="Microsoft JhengHei" charset="-120"/>
                <a:ea typeface="Microsoft JhengHei" charset="-120"/>
                <a:cs typeface="Microsoft JhengHei" charset="-120"/>
              </a:rPr>
              <a:t>】</a:t>
            </a:r>
          </a:p>
          <a:p>
            <a:endParaRPr lang="en-US" altLang="zh-TW" sz="2200" b="1" dirty="0" smtClean="0">
              <a:solidFill>
                <a:srgbClr val="660066"/>
              </a:solidFill>
              <a:latin typeface="Microsoft JhengHei" charset="-120"/>
              <a:ea typeface="Microsoft JhengHei" charset="-120"/>
              <a:cs typeface="Microsoft JhengHei" charset="-120"/>
            </a:endParaRPr>
          </a:p>
          <a:p>
            <a:pPr fontAlgn="base"/>
            <a:r>
              <a:rPr lang="zh-TW" altLang="en-US" sz="2200" dirty="0">
                <a:solidFill>
                  <a:srgbClr val="202020"/>
                </a:solidFill>
                <a:latin typeface="Microsoft JhengHei" charset="-120"/>
                <a:ea typeface="Microsoft JhengHei" charset="-120"/>
                <a:cs typeface="Microsoft JhengHei" charset="-120"/>
              </a:rPr>
              <a:t>廣東省韶關市政法委書記、公安局長、</a:t>
            </a:r>
            <a:r>
              <a:rPr lang="en-US" altLang="zh-TW" sz="2200" dirty="0">
                <a:solidFill>
                  <a:srgbClr val="202020"/>
                </a:solidFill>
                <a:latin typeface="Microsoft JhengHei" charset="-120"/>
                <a:ea typeface="Microsoft JhengHei" charset="-120"/>
                <a:cs typeface="Microsoft JhengHei" charset="-120"/>
              </a:rPr>
              <a:t>610</a:t>
            </a:r>
            <a:r>
              <a:rPr lang="zh-TW" altLang="en-US" sz="2200" dirty="0">
                <a:solidFill>
                  <a:srgbClr val="202020"/>
                </a:solidFill>
                <a:latin typeface="Microsoft JhengHei" charset="-120"/>
                <a:ea typeface="Microsoft JhengHei" charset="-120"/>
                <a:cs typeface="Microsoft JhengHei" charset="-120"/>
              </a:rPr>
              <a:t>頭目</a:t>
            </a:r>
            <a:r>
              <a:rPr lang="zh-TW" altLang="en-US" sz="2200" b="1" dirty="0">
                <a:solidFill>
                  <a:srgbClr val="00B050"/>
                </a:solidFill>
                <a:latin typeface="Microsoft JhengHei" charset="-120"/>
                <a:ea typeface="Microsoft JhengHei" charset="-120"/>
                <a:cs typeface="Microsoft JhengHei" charset="-120"/>
              </a:rPr>
              <a:t>葉樹養</a:t>
            </a:r>
            <a:r>
              <a:rPr lang="zh-TW" altLang="en-US" sz="2200" dirty="0">
                <a:solidFill>
                  <a:srgbClr val="202020"/>
                </a:solidFill>
                <a:latin typeface="Microsoft JhengHei" charset="-120"/>
                <a:ea typeface="Microsoft JhengHei" charset="-120"/>
                <a:cs typeface="Microsoft JhengHei" charset="-120"/>
              </a:rPr>
              <a:t>曾瘋狂迫害大法弟子，並大肆斂財。韶關所屬市、縣多名大法弟子，被送進勞教所、洗腦班，遭到</a:t>
            </a:r>
            <a:r>
              <a:rPr lang="zh-TW" altLang="en-US" sz="2200" dirty="0" smtClean="0">
                <a:solidFill>
                  <a:srgbClr val="202020"/>
                </a:solidFill>
                <a:latin typeface="Microsoft JhengHei" charset="-120"/>
                <a:ea typeface="Microsoft JhengHei" charset="-120"/>
                <a:cs typeface="Microsoft JhengHei" charset="-120"/>
              </a:rPr>
              <a:t>非法酷刑折磨</a:t>
            </a:r>
            <a:r>
              <a:rPr lang="zh-TW" altLang="en-US" sz="2200" dirty="0">
                <a:solidFill>
                  <a:srgbClr val="202020"/>
                </a:solidFill>
                <a:latin typeface="Microsoft JhengHei" charset="-120"/>
                <a:ea typeface="Microsoft JhengHei" charset="-120"/>
                <a:cs typeface="Microsoft JhengHei" charset="-120"/>
              </a:rPr>
              <a:t>和罰款。</a:t>
            </a:r>
          </a:p>
          <a:p>
            <a:pPr fontAlgn="base"/>
            <a:endParaRPr lang="en-US" altLang="zh-TW" sz="2200" dirty="0" smtClean="0">
              <a:solidFill>
                <a:srgbClr val="202020"/>
              </a:solidFill>
              <a:latin typeface="Microsoft JhengHei" charset="-120"/>
              <a:ea typeface="Microsoft JhengHei" charset="-120"/>
              <a:cs typeface="Microsoft JhengHei" charset="-120"/>
            </a:endParaRPr>
          </a:p>
          <a:p>
            <a:pPr fontAlgn="base"/>
            <a:r>
              <a:rPr lang="en-US" altLang="zh-TW" sz="2200" dirty="0" smtClean="0">
                <a:solidFill>
                  <a:srgbClr val="202020"/>
                </a:solidFill>
                <a:latin typeface="Microsoft JhengHei" charset="-120"/>
                <a:ea typeface="Microsoft JhengHei" charset="-120"/>
                <a:cs typeface="Microsoft JhengHei" charset="-120"/>
              </a:rPr>
              <a:t>610</a:t>
            </a:r>
            <a:r>
              <a:rPr lang="zh-TW" altLang="en-US" sz="2200" dirty="0">
                <a:solidFill>
                  <a:srgbClr val="202020"/>
                </a:solidFill>
                <a:latin typeface="Microsoft JhengHei" charset="-120"/>
                <a:ea typeface="Microsoft JhengHei" charset="-120"/>
                <a:cs typeface="Microsoft JhengHei" charset="-120"/>
              </a:rPr>
              <a:t>頭目</a:t>
            </a:r>
            <a:r>
              <a:rPr lang="zh-TW" altLang="en-US" sz="2200" b="1" dirty="0">
                <a:solidFill>
                  <a:srgbClr val="00B050"/>
                </a:solidFill>
                <a:latin typeface="Microsoft JhengHei" charset="-120"/>
                <a:ea typeface="Microsoft JhengHei" charset="-120"/>
                <a:cs typeface="Microsoft JhengHei" charset="-120"/>
              </a:rPr>
              <a:t>葉樹養</a:t>
            </a:r>
            <a:r>
              <a:rPr lang="zh-TW" altLang="en-US" sz="2200" dirty="0">
                <a:solidFill>
                  <a:srgbClr val="202020"/>
                </a:solidFill>
                <a:latin typeface="Microsoft JhengHei" charset="-120"/>
                <a:ea typeface="Microsoft JhengHei" charset="-120"/>
                <a:cs typeface="Microsoft JhengHei" charset="-120"/>
              </a:rPr>
              <a:t>因做黨官貪污鉅款，被紀檢委</a:t>
            </a:r>
            <a:r>
              <a:rPr lang="zh-TW" altLang="en-US" sz="2200" b="1" dirty="0">
                <a:solidFill>
                  <a:srgbClr val="FF0000"/>
                </a:solidFill>
                <a:latin typeface="Microsoft JhengHei" charset="-120"/>
                <a:ea typeface="Microsoft JhengHei" charset="-120"/>
                <a:cs typeface="Microsoft JhengHei" charset="-120"/>
              </a:rPr>
              <a:t>撤職</a:t>
            </a:r>
            <a:r>
              <a:rPr lang="zh-TW" altLang="en-US" sz="2200" dirty="0">
                <a:solidFill>
                  <a:srgbClr val="202020"/>
                </a:solidFill>
                <a:latin typeface="Microsoft JhengHei" charset="-120"/>
                <a:ea typeface="Microsoft JhengHei" charset="-120"/>
                <a:cs typeface="Microsoft JhengHei" charset="-120"/>
              </a:rPr>
              <a:t>，交司法審判</a:t>
            </a:r>
            <a:r>
              <a:rPr lang="zh-TW" altLang="en-US" sz="2200" dirty="0" smtClean="0">
                <a:solidFill>
                  <a:srgbClr val="202020"/>
                </a:solidFill>
                <a:latin typeface="Microsoft JhengHei" charset="-120"/>
                <a:ea typeface="Microsoft JhengHei" charset="-120"/>
                <a:cs typeface="Microsoft JhengHei" charset="-120"/>
              </a:rPr>
              <a:t>。</a:t>
            </a:r>
            <a:endParaRPr lang="zh-TW" altLang="en-US" sz="2200" dirty="0">
              <a:solidFill>
                <a:srgbClr val="202020"/>
              </a:solidFill>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12353547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p:cNvSpPr/>
          <p:nvPr/>
        </p:nvSpPr>
        <p:spPr>
          <a:xfrm>
            <a:off x="0" y="0"/>
            <a:ext cx="9170032" cy="836711"/>
          </a:xfrm>
          <a:prstGeom prst="rect">
            <a:avLst/>
          </a:prstGeom>
          <a:solidFill>
            <a:srgbClr val="00B0F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2" name="標題 1"/>
          <p:cNvSpPr>
            <a:spLocks noGrp="1"/>
          </p:cNvSpPr>
          <p:nvPr>
            <p:ph type="title"/>
          </p:nvPr>
        </p:nvSpPr>
        <p:spPr>
          <a:xfrm>
            <a:off x="0" y="94319"/>
            <a:ext cx="7164288" cy="644813"/>
          </a:xfrm>
        </p:spPr>
        <p:txBody>
          <a:bodyPr>
            <a:normAutofit/>
          </a:bodyPr>
          <a:lstStyle/>
          <a:p>
            <a:r>
              <a:rPr lang="en-US" altLang="zh-CN" sz="2800" b="1" dirty="0" smtClean="0">
                <a:solidFill>
                  <a:schemeClr val="bg1"/>
                </a:solidFill>
                <a:latin typeface="微軟正黑體" panose="020B0604030504040204" pitchFamily="34" charset="-120"/>
                <a:ea typeface="微軟正黑體" panose="020B0604030504040204" pitchFamily="34" charset="-120"/>
              </a:rPr>
              <a:t>3-1. 2017</a:t>
            </a:r>
            <a:r>
              <a:rPr lang="zh-CN" altLang="en-US" sz="2800" b="1" dirty="0" smtClean="0">
                <a:solidFill>
                  <a:schemeClr val="bg1"/>
                </a:solidFill>
                <a:latin typeface="微軟正黑體" panose="020B0604030504040204" pitchFamily="34" charset="-120"/>
                <a:ea typeface="微軟正黑體" panose="020B0604030504040204" pitchFamily="34" charset="-120"/>
              </a:rPr>
              <a:t>年廣東法輪功學員受迫害案例述</a:t>
            </a:r>
            <a:endParaRPr lang="zh-TW" altLang="en-US" sz="2800" dirty="0">
              <a:solidFill>
                <a:schemeClr val="bg1"/>
              </a:solidFill>
              <a:latin typeface="微軟正黑體" panose="020B0604030504040204" pitchFamily="34" charset="-120"/>
              <a:ea typeface="微軟正黑體" panose="020B0604030504040204" pitchFamily="34" charset="-120"/>
            </a:endParaRPr>
          </a:p>
        </p:txBody>
      </p:sp>
      <p:pic>
        <p:nvPicPr>
          <p:cNvPr id="1026" name="Picture 2" descr="图1：2017年广东法轮功学员遭各种迫害人次统计"/>
          <p:cNvPicPr>
            <a:picLocks noChangeAspect="1" noChangeArrowheads="1"/>
          </p:cNvPicPr>
          <p:nvPr/>
        </p:nvPicPr>
        <p:blipFill rotWithShape="1">
          <a:blip r:embed="rId3">
            <a:extLst>
              <a:ext uri="{28A0092B-C50C-407E-A947-70E740481C1C}">
                <a14:useLocalDpi xmlns:a14="http://schemas.microsoft.com/office/drawing/2010/main" val="0"/>
              </a:ext>
            </a:extLst>
          </a:blip>
          <a:srcRect l="2205" t="15654" r="1923" b="1894"/>
          <a:stretch/>
        </p:blipFill>
        <p:spPr bwMode="auto">
          <a:xfrm>
            <a:off x="408451" y="3319473"/>
            <a:ext cx="8051982" cy="3389672"/>
          </a:xfrm>
          <a:prstGeom prst="rect">
            <a:avLst/>
          </a:prstGeom>
          <a:noFill/>
          <a:ln w="6350">
            <a:solidFill>
              <a:srgbClr val="0070C0"/>
            </a:solidFill>
          </a:ln>
          <a:extLst>
            <a:ext uri="{909E8E84-426E-40DD-AFC4-6F175D3DCCD1}">
              <a14:hiddenFill xmlns:a14="http://schemas.microsoft.com/office/drawing/2010/main">
                <a:solidFill>
                  <a:srgbClr val="FFFFFF"/>
                </a:solidFill>
              </a14:hiddenFill>
            </a:ext>
          </a:extLst>
        </p:spPr>
      </p:pic>
      <p:sp>
        <p:nvSpPr>
          <p:cNvPr id="4" name="矩形 3"/>
          <p:cNvSpPr/>
          <p:nvPr/>
        </p:nvSpPr>
        <p:spPr>
          <a:xfrm>
            <a:off x="408451" y="908720"/>
            <a:ext cx="7691942" cy="2246769"/>
          </a:xfrm>
          <a:prstGeom prst="rect">
            <a:avLst/>
          </a:prstGeom>
        </p:spPr>
        <p:txBody>
          <a:bodyPr wrap="square">
            <a:spAutoFit/>
          </a:bodyPr>
          <a:lstStyle/>
          <a:p>
            <a:r>
              <a:rPr lang="en-US" altLang="zh-CN" sz="2000" dirty="0" smtClean="0">
                <a:latin typeface="微軟正黑體" panose="020B0604030504040204" pitchFamily="34" charset="-120"/>
                <a:ea typeface="微軟正黑體" panose="020B0604030504040204" pitchFamily="34" charset="-120"/>
              </a:rPr>
              <a:t>2017</a:t>
            </a:r>
            <a:r>
              <a:rPr lang="zh-CN" altLang="en-US" sz="2000" dirty="0" smtClean="0">
                <a:latin typeface="微軟正黑體" panose="020B0604030504040204" pitchFamily="34" charset="-120"/>
                <a:ea typeface="微軟正黑體" panose="020B0604030504040204" pitchFamily="34" charset="-120"/>
              </a:rPr>
              <a:t>年，廣東省至少</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有</a:t>
            </a:r>
            <a:r>
              <a:rPr lang="en-US" altLang="zh-CN" sz="2000" dirty="0">
                <a:solidFill>
                  <a:srgbClr val="FF0000"/>
                </a:solidFill>
                <a:latin typeface="微軟正黑體" panose="020B0604030504040204" pitchFamily="34" charset="-120"/>
                <a:ea typeface="微軟正黑體" panose="020B0604030504040204" pitchFamily="34" charset="-120"/>
              </a:rPr>
              <a:t>187</a:t>
            </a:r>
            <a:r>
              <a:rPr lang="zh-CN" altLang="en-US" sz="2000" dirty="0" smtClean="0">
                <a:solidFill>
                  <a:srgbClr val="FF0000"/>
                </a:solidFill>
                <a:latin typeface="微軟正黑體" panose="020B0604030504040204" pitchFamily="34" charset="-120"/>
                <a:ea typeface="微軟正黑體" panose="020B0604030504040204" pitchFamily="34" charset="-120"/>
              </a:rPr>
              <a:t>名</a:t>
            </a:r>
            <a:r>
              <a:rPr lang="zh-CN" altLang="en-US" sz="2000" dirty="0" smtClean="0">
                <a:latin typeface="微軟正黑體" panose="020B0604030504040204" pitchFamily="34" charset="-120"/>
                <a:ea typeface="微軟正黑體" panose="020B0604030504040204" pitchFamily="34" charset="-120"/>
              </a:rPr>
              <a:t>法輪功學員被中共</a:t>
            </a:r>
            <a:r>
              <a:rPr lang="en-US" altLang="zh-CN" sz="2000" dirty="0" smtClean="0">
                <a:latin typeface="微軟正黑體" panose="020B0604030504040204" pitchFamily="34" charset="-120"/>
                <a:ea typeface="微軟正黑體" panose="020B0604030504040204" pitchFamily="34" charset="-120"/>
              </a:rPr>
              <a:t>610</a:t>
            </a:r>
            <a:r>
              <a:rPr lang="zh-CN" altLang="en-US" sz="2000" dirty="0" smtClean="0">
                <a:latin typeface="微軟正黑體" panose="020B0604030504040204" pitchFamily="34" charset="-120"/>
                <a:ea typeface="微軟正黑體" panose="020B0604030504040204" pitchFamily="34" charset="-120"/>
              </a:rPr>
              <a:t>和員警</a:t>
            </a:r>
            <a:r>
              <a:rPr lang="zh-CN" altLang="en-US" sz="2000" dirty="0" smtClean="0">
                <a:solidFill>
                  <a:srgbClr val="FF0000"/>
                </a:solidFill>
                <a:latin typeface="微軟正黑體" panose="020B0604030504040204" pitchFamily="34" charset="-120"/>
                <a:ea typeface="微軟正黑體" panose="020B0604030504040204" pitchFamily="34" charset="-120"/>
              </a:rPr>
              <a:t>綁架</a:t>
            </a:r>
            <a:r>
              <a:rPr lang="zh-CN" altLang="en-US" sz="2000" dirty="0">
                <a:latin typeface="微軟正黑體" panose="020B0604030504040204" pitchFamily="34" charset="-120"/>
                <a:ea typeface="微軟正黑體" panose="020B0604030504040204" pitchFamily="34" charset="-120"/>
              </a:rPr>
              <a:t>迫害</a:t>
            </a:r>
            <a:r>
              <a:rPr lang="zh-CN" altLang="en-US" sz="2000" dirty="0" smtClean="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有</a:t>
            </a:r>
            <a:r>
              <a:rPr lang="en-US" altLang="zh-CN" sz="2000" dirty="0">
                <a:solidFill>
                  <a:srgbClr val="FF0000"/>
                </a:solidFill>
                <a:latin typeface="微軟正黑體" panose="020B0604030504040204" pitchFamily="34" charset="-120"/>
                <a:ea typeface="微軟正黑體" panose="020B0604030504040204" pitchFamily="34" charset="-120"/>
              </a:rPr>
              <a:t>62</a:t>
            </a:r>
            <a:r>
              <a:rPr lang="zh-CN" altLang="en-US" sz="2000" dirty="0">
                <a:solidFill>
                  <a:srgbClr val="FF0000"/>
                </a:solidFill>
                <a:latin typeface="微軟正黑體" panose="020B0604030504040204" pitchFamily="34" charset="-120"/>
                <a:ea typeface="微軟正黑體" panose="020B0604030504040204" pitchFamily="34" charset="-120"/>
              </a:rPr>
              <a:t>人</a:t>
            </a:r>
            <a:r>
              <a:rPr lang="zh-CN" altLang="en-US" sz="2000" dirty="0">
                <a:latin typeface="微軟正黑體" panose="020B0604030504040204" pitchFamily="34" charset="-120"/>
                <a:ea typeface="微軟正黑體" panose="020B0604030504040204" pitchFamily="34" charset="-120"/>
              </a:rPr>
              <a:t>被</a:t>
            </a:r>
            <a:r>
              <a:rPr lang="zh-CN" altLang="en-US" sz="2000" dirty="0">
                <a:solidFill>
                  <a:srgbClr val="FF0000"/>
                </a:solidFill>
                <a:latin typeface="微軟正黑體" panose="020B0604030504040204" pitchFamily="34" charset="-120"/>
                <a:ea typeface="微軟正黑體" panose="020B0604030504040204" pitchFamily="34" charset="-120"/>
              </a:rPr>
              <a:t>非法判刑</a:t>
            </a:r>
            <a:r>
              <a:rPr lang="zh-CN" altLang="en-US" sz="2000" dirty="0" smtClean="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有</a:t>
            </a:r>
            <a:r>
              <a:rPr lang="en-US" altLang="zh-CN" sz="2000" dirty="0">
                <a:solidFill>
                  <a:srgbClr val="FF0000"/>
                </a:solidFill>
                <a:latin typeface="微軟正黑體" panose="020B0604030504040204" pitchFamily="34" charset="-120"/>
                <a:ea typeface="微軟正黑體" panose="020B0604030504040204" pitchFamily="34" charset="-120"/>
              </a:rPr>
              <a:t>58</a:t>
            </a:r>
            <a:r>
              <a:rPr lang="zh-CN" altLang="en-US" sz="2000" dirty="0" smtClean="0">
                <a:solidFill>
                  <a:srgbClr val="FF0000"/>
                </a:solidFill>
                <a:latin typeface="微軟正黑體" panose="020B0604030504040204" pitchFamily="34" charset="-120"/>
                <a:ea typeface="微軟正黑體" panose="020B0604030504040204" pitchFamily="34" charset="-120"/>
              </a:rPr>
              <a:t>名</a:t>
            </a:r>
            <a:r>
              <a:rPr lang="zh-CN" altLang="en-US" sz="2000" dirty="0" smtClean="0">
                <a:latin typeface="微軟正黑體" panose="020B0604030504040204" pitchFamily="34" charset="-120"/>
                <a:ea typeface="微軟正黑體" panose="020B0604030504040204" pitchFamily="34" charset="-120"/>
              </a:rPr>
              <a:t>遭受</a:t>
            </a:r>
            <a:r>
              <a:rPr lang="zh-CN" altLang="en-US" sz="2000" dirty="0" smtClean="0">
                <a:solidFill>
                  <a:srgbClr val="FF0000"/>
                </a:solidFill>
                <a:latin typeface="微軟正黑體" panose="020B0604030504040204" pitchFamily="34" charset="-120"/>
                <a:ea typeface="微軟正黑體" panose="020B0604030504040204" pitchFamily="34" charset="-120"/>
              </a:rPr>
              <a:t>構陷</a:t>
            </a:r>
            <a:r>
              <a:rPr lang="zh-CN" altLang="en-US" sz="2000" dirty="0" smtClean="0">
                <a:latin typeface="微軟正黑體" panose="020B0604030504040204" pitchFamily="34" charset="-120"/>
                <a:ea typeface="微軟正黑體" panose="020B0604030504040204" pitchFamily="34" charset="-120"/>
              </a:rPr>
              <a:t>（包括非法刑事拘留、批捕、起訴、庭審等）；</a:t>
            </a:r>
            <a:endParaRPr lang="en-US" altLang="zh-CN" sz="2000" dirty="0" smtClean="0">
              <a:latin typeface="微軟正黑體" panose="020B0604030504040204" pitchFamily="34" charset="-120"/>
              <a:ea typeface="微軟正黑體" panose="020B0604030504040204" pitchFamily="34" charset="-120"/>
            </a:endParaRPr>
          </a:p>
          <a:p>
            <a:r>
              <a:rPr lang="zh-TW" altLang="en-US" sz="2000" dirty="0">
                <a:latin typeface="微軟正黑體" panose="020B0604030504040204" pitchFamily="34" charset="-120"/>
                <a:ea typeface="微軟正黑體" panose="020B0604030504040204" pitchFamily="34" charset="-120"/>
              </a:rPr>
              <a:t>有</a:t>
            </a:r>
            <a:r>
              <a:rPr lang="en-US" altLang="zh-CN" sz="2000" dirty="0" smtClean="0">
                <a:solidFill>
                  <a:srgbClr val="FF0000"/>
                </a:solidFill>
                <a:latin typeface="微軟正黑體" panose="020B0604030504040204" pitchFamily="34" charset="-120"/>
                <a:ea typeface="微軟正黑體" panose="020B0604030504040204" pitchFamily="34" charset="-120"/>
              </a:rPr>
              <a:t>16</a:t>
            </a:r>
            <a:r>
              <a:rPr lang="zh-CN" altLang="en-US" sz="2000" dirty="0">
                <a:solidFill>
                  <a:srgbClr val="FF0000"/>
                </a:solidFill>
                <a:latin typeface="微軟正黑體" panose="020B0604030504040204" pitchFamily="34" charset="-120"/>
                <a:ea typeface="微軟正黑體" panose="020B0604030504040204" pitchFamily="34" charset="-120"/>
              </a:rPr>
              <a:t>人</a:t>
            </a:r>
            <a:r>
              <a:rPr lang="zh-CN" altLang="en-US" sz="2000" dirty="0">
                <a:latin typeface="微軟正黑體" panose="020B0604030504040204" pitchFamily="34" charset="-120"/>
                <a:ea typeface="微軟正黑體" panose="020B0604030504040204" pitchFamily="34" charset="-120"/>
              </a:rPr>
              <a:t>被劫持</a:t>
            </a:r>
            <a:r>
              <a:rPr lang="zh-CN" altLang="en-US" sz="2000" dirty="0" smtClean="0">
                <a:latin typeface="微軟正黑體" panose="020B0604030504040204" pitchFamily="34" charset="-120"/>
                <a:ea typeface="微軟正黑體" panose="020B0604030504040204" pitchFamily="34" charset="-120"/>
              </a:rPr>
              <a:t>到</a:t>
            </a:r>
            <a:r>
              <a:rPr lang="zh-CN" altLang="en-US" sz="2000" dirty="0" smtClean="0">
                <a:solidFill>
                  <a:srgbClr val="FF0000"/>
                </a:solidFill>
                <a:latin typeface="微軟正黑體" panose="020B0604030504040204" pitchFamily="34" charset="-120"/>
                <a:ea typeface="微軟正黑體" panose="020B0604030504040204" pitchFamily="34" charset="-120"/>
              </a:rPr>
              <a:t>洗腦班</a:t>
            </a:r>
            <a:r>
              <a:rPr lang="zh-CN" altLang="en-US" sz="2000" dirty="0" smtClean="0">
                <a:latin typeface="微軟正黑體" panose="020B0604030504040204" pitchFamily="34" charset="-120"/>
                <a:ea typeface="微軟正黑體" panose="020B0604030504040204" pitchFamily="34" charset="-120"/>
              </a:rPr>
              <a:t>（所謂的“法制教育學校”）迫害。</a:t>
            </a:r>
            <a:endParaRPr lang="en-US" altLang="zh-CN" sz="2000" dirty="0" smtClean="0">
              <a:latin typeface="微軟正黑體" panose="020B0604030504040204" pitchFamily="34" charset="-120"/>
              <a:ea typeface="微軟正黑體" panose="020B0604030504040204" pitchFamily="34" charset="-120"/>
            </a:endParaRPr>
          </a:p>
          <a:p>
            <a:r>
              <a:rPr lang="zh-CN" altLang="en-US" sz="2000" dirty="0" smtClean="0">
                <a:latin typeface="微軟正黑體" panose="020B0604030504040204" pitchFamily="34" charset="-120"/>
                <a:ea typeface="微軟正黑體" panose="020B0604030504040204" pitchFamily="34" charset="-120"/>
              </a:rPr>
              <a:t>與中國大陸其他地方一樣，廣東也發生 </a:t>
            </a:r>
            <a:r>
              <a:rPr lang="zh-CN" altLang="en-US" sz="2000" dirty="0" smtClean="0">
                <a:solidFill>
                  <a:srgbClr val="FF0000"/>
                </a:solidFill>
                <a:latin typeface="微軟正黑體" panose="020B0604030504040204" pitchFamily="34" charset="-120"/>
                <a:ea typeface="微軟正黑體" panose="020B0604030504040204" pitchFamily="34" charset="-120"/>
              </a:rPr>
              <a:t>“敲門行動”，</a:t>
            </a:r>
            <a:endParaRPr lang="en-US" altLang="zh-CN" sz="2000" dirty="0" smtClean="0">
              <a:solidFill>
                <a:srgbClr val="FF0000"/>
              </a:solidFill>
              <a:latin typeface="微軟正黑體" panose="020B0604030504040204" pitchFamily="34" charset="-120"/>
              <a:ea typeface="微軟正黑體" panose="020B0604030504040204" pitchFamily="34" charset="-120"/>
            </a:endParaRPr>
          </a:p>
          <a:p>
            <a:r>
              <a:rPr lang="en-US" altLang="zh-CN" sz="2000" dirty="0" smtClean="0">
                <a:latin typeface="微軟正黑體" panose="020B0604030504040204" pitchFamily="34" charset="-120"/>
                <a:ea typeface="微軟正黑體" panose="020B0604030504040204" pitchFamily="34" charset="-120"/>
              </a:rPr>
              <a:t>610</a:t>
            </a:r>
            <a:r>
              <a:rPr lang="zh-CN" altLang="en-US" sz="2000" dirty="0" smtClean="0">
                <a:latin typeface="微軟正黑體" panose="020B0604030504040204" pitchFamily="34" charset="-120"/>
                <a:ea typeface="微軟正黑體" panose="020B0604030504040204" pitchFamily="34" charset="-120"/>
              </a:rPr>
              <a:t>人員和員警上門恐嚇、騷擾法輪功學員。</a:t>
            </a:r>
            <a:endParaRPr lang="zh-TW" altLang="en-US" sz="2000" dirty="0">
              <a:latin typeface="微軟正黑體" panose="020B0604030504040204" pitchFamily="34" charset="-120"/>
              <a:ea typeface="微軟正黑體" panose="020B0604030504040204" pitchFamily="34" charset="-120"/>
            </a:endParaRPr>
          </a:p>
        </p:txBody>
      </p:sp>
      <p:sp>
        <p:nvSpPr>
          <p:cNvPr id="7" name="矩形 6"/>
          <p:cNvSpPr/>
          <p:nvPr/>
        </p:nvSpPr>
        <p:spPr>
          <a:xfrm>
            <a:off x="7596335" y="94319"/>
            <a:ext cx="1453227" cy="598377"/>
          </a:xfrm>
          <a:prstGeom prst="rect">
            <a:avLst/>
          </a:prstGeom>
          <a:ln w="28575">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200" b="1" dirty="0" smtClean="0">
                <a:solidFill>
                  <a:srgbClr val="00B0F0"/>
                </a:solidFill>
                <a:latin typeface="微軟正黑體" panose="020B0604030504040204" pitchFamily="34" charset="-120"/>
                <a:ea typeface="微軟正黑體" panose="020B0604030504040204" pitchFamily="34" charset="-120"/>
              </a:rPr>
              <a:t>明慧網</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1369583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69" name="矩形 3"/>
          <p:cNvGrpSpPr/>
          <p:nvPr/>
        </p:nvGrpSpPr>
        <p:grpSpPr>
          <a:xfrm>
            <a:off x="13399" y="-2"/>
            <a:ext cx="9130603" cy="836718"/>
            <a:chOff x="-1" y="-2"/>
            <a:chExt cx="12985745" cy="1189997"/>
          </a:xfrm>
          <a:solidFill>
            <a:schemeClr val="accent2">
              <a:lumMod val="60000"/>
              <a:lumOff val="40000"/>
            </a:schemeClr>
          </a:solidFill>
        </p:grpSpPr>
        <p:sp>
          <p:nvSpPr>
            <p:cNvPr id="167"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20121"/>
              <a:ext cx="12985745" cy="1149754"/>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a:t>9</a:t>
              </a:r>
              <a:r>
                <a:rPr sz="3600" b="1" kern="0" dirty="0" smtClean="0"/>
                <a:t>-</a:t>
              </a:r>
              <a:r>
                <a:rPr lang="en-US" sz="3600" b="1" kern="0" dirty="0"/>
                <a:t>4</a:t>
              </a:r>
              <a:r>
                <a:rPr sz="3600" b="1" kern="0" dirty="0" smtClean="0"/>
                <a:t>. </a:t>
              </a:r>
              <a:r>
                <a:rPr lang="zh-TW" altLang="en-US" sz="3600" b="1" kern="0" dirty="0" smtClean="0"/>
                <a:t>韶關</a:t>
              </a:r>
              <a:r>
                <a:rPr sz="3600" b="1" kern="0" dirty="0" smtClean="0"/>
                <a:t>市</a:t>
              </a:r>
              <a:endParaRPr sz="3600" b="1" kern="0" dirty="0"/>
            </a:p>
          </p:txBody>
        </p:sp>
      </p:grpSp>
      <p:sp>
        <p:nvSpPr>
          <p:cNvPr id="170" name="矩形"/>
          <p:cNvSpPr/>
          <p:nvPr/>
        </p:nvSpPr>
        <p:spPr>
          <a:xfrm>
            <a:off x="7236296" y="100504"/>
            <a:ext cx="1631922" cy="648076"/>
          </a:xfrm>
          <a:prstGeom prst="rect">
            <a:avLst/>
          </a:prstGeom>
          <a:solidFill>
            <a:schemeClr val="bg1"/>
          </a:solidFill>
          <a:ln w="38100" cap="flat">
            <a:solidFill>
              <a:schemeClr val="accent2">
                <a:lumMod val="75000"/>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smtClean="0">
                <a:solidFill>
                  <a:schemeClr val="accent2">
                    <a:lumMod val="75000"/>
                  </a:schemeClr>
                </a:solidFill>
              </a:rPr>
              <a:t>善報</a:t>
            </a:r>
            <a:r>
              <a:rPr lang="en-US" altLang="ja-JP" sz="4000" b="1" kern="0" dirty="0" smtClean="0">
                <a:solidFill>
                  <a:schemeClr val="accent2">
                    <a:lumMod val="75000"/>
                  </a:schemeClr>
                </a:solidFill>
              </a:rPr>
              <a:t>1</a:t>
            </a:r>
            <a:endParaRPr lang="en-US" altLang="ja-JP" sz="4000" b="1" kern="0" dirty="0">
              <a:solidFill>
                <a:schemeClr val="accent2">
                  <a:lumMod val="75000"/>
                </a:schemeClr>
              </a:solidFill>
            </a:endParaRPr>
          </a:p>
        </p:txBody>
      </p:sp>
      <p:sp>
        <p:nvSpPr>
          <p:cNvPr id="2" name="Rectangle 1"/>
          <p:cNvSpPr/>
          <p:nvPr/>
        </p:nvSpPr>
        <p:spPr>
          <a:xfrm>
            <a:off x="72008" y="975494"/>
            <a:ext cx="9036496" cy="575542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zh-TW" altLang="en-US" sz="2400" b="1" dirty="0" smtClean="0">
                <a:solidFill>
                  <a:srgbClr val="00B0F0"/>
                </a:solidFill>
                <a:latin typeface="Microsoft JhengHei" charset="-120"/>
                <a:ea typeface="Microsoft JhengHei" charset="-120"/>
                <a:cs typeface="Microsoft JhengHei" charset="-120"/>
              </a:rPr>
              <a:t>八旬老人想跟大家說的話</a:t>
            </a:r>
            <a:endParaRPr lang="en-US" altLang="zh-TW" sz="2400" b="1" dirty="0">
              <a:solidFill>
                <a:srgbClr val="00B0F0"/>
              </a:solidFill>
              <a:latin typeface="Microsoft JhengHei" charset="-120"/>
              <a:ea typeface="Microsoft JhengHei" charset="-120"/>
              <a:cs typeface="Microsoft JhengHei" charset="-120"/>
            </a:endParaRPr>
          </a:p>
          <a:p>
            <a:r>
              <a:rPr lang="en-US" altLang="zh-TW" sz="2000" dirty="0" smtClean="0">
                <a:solidFill>
                  <a:schemeClr val="tx1"/>
                </a:solidFill>
                <a:latin typeface="Microsoft JhengHei" charset="-120"/>
                <a:ea typeface="Microsoft JhengHei" charset="-120"/>
                <a:cs typeface="Microsoft JhengHei" charset="-120"/>
              </a:rPr>
              <a:t>【</a:t>
            </a:r>
            <a:r>
              <a:rPr lang="zh-TW" altLang="en-US" sz="2000" dirty="0" smtClean="0">
                <a:solidFill>
                  <a:schemeClr val="tx1"/>
                </a:solidFill>
                <a:latin typeface="Microsoft JhengHei" charset="-120"/>
                <a:ea typeface="Microsoft JhengHei" charset="-120"/>
                <a:cs typeface="Microsoft JhengHei" charset="-120"/>
              </a:rPr>
              <a:t>明慧網</a:t>
            </a:r>
            <a:r>
              <a:rPr lang="en-US" altLang="zh-TW" sz="2000" dirty="0" smtClean="0">
                <a:solidFill>
                  <a:schemeClr val="tx1"/>
                </a:solidFill>
                <a:latin typeface="Microsoft JhengHei" charset="-120"/>
                <a:ea typeface="Microsoft JhengHei" charset="-120"/>
                <a:cs typeface="Microsoft JhengHei" charset="-120"/>
              </a:rPr>
              <a:t>2007</a:t>
            </a:r>
            <a:r>
              <a:rPr lang="zh-TW" altLang="en-US" sz="2000" dirty="0" smtClean="0">
                <a:solidFill>
                  <a:schemeClr val="tx1"/>
                </a:solidFill>
                <a:latin typeface="Microsoft JhengHei" charset="-120"/>
                <a:ea typeface="Microsoft JhengHei" charset="-120"/>
                <a:cs typeface="Microsoft JhengHei" charset="-120"/>
              </a:rPr>
              <a:t>年</a:t>
            </a:r>
            <a:r>
              <a:rPr lang="en-US" altLang="zh-TW" sz="2000" dirty="0">
                <a:solidFill>
                  <a:schemeClr val="tx1"/>
                </a:solidFill>
                <a:latin typeface="Microsoft JhengHei" charset="-120"/>
                <a:ea typeface="Microsoft JhengHei" charset="-120"/>
                <a:cs typeface="Microsoft JhengHei" charset="-120"/>
              </a:rPr>
              <a:t>9</a:t>
            </a:r>
            <a:r>
              <a:rPr lang="zh-TW" altLang="en-US" sz="2000" dirty="0" smtClean="0">
                <a:solidFill>
                  <a:schemeClr val="tx1"/>
                </a:solidFill>
                <a:latin typeface="Microsoft JhengHei" charset="-120"/>
                <a:ea typeface="Microsoft JhengHei" charset="-120"/>
                <a:cs typeface="Microsoft JhengHei" charset="-120"/>
              </a:rPr>
              <a:t>月</a:t>
            </a:r>
            <a:r>
              <a:rPr lang="en-US" altLang="zh-TW" sz="2000" dirty="0" smtClean="0">
                <a:solidFill>
                  <a:schemeClr val="tx1"/>
                </a:solidFill>
                <a:latin typeface="Microsoft JhengHei" charset="-120"/>
                <a:ea typeface="Microsoft JhengHei" charset="-120"/>
                <a:cs typeface="Microsoft JhengHei" charset="-120"/>
              </a:rPr>
              <a:t>25</a:t>
            </a:r>
            <a:r>
              <a:rPr lang="zh-TW" altLang="en-US" sz="2000" dirty="0" smtClean="0">
                <a:solidFill>
                  <a:schemeClr val="tx1"/>
                </a:solidFill>
                <a:latin typeface="Microsoft JhengHei" charset="-120"/>
                <a:ea typeface="Microsoft JhengHei" charset="-120"/>
                <a:cs typeface="Microsoft JhengHei" charset="-120"/>
              </a:rPr>
              <a:t>日</a:t>
            </a:r>
            <a:r>
              <a:rPr lang="en-US" altLang="zh-TW" sz="2000" dirty="0" smtClean="0">
                <a:solidFill>
                  <a:schemeClr val="tx1"/>
                </a:solidFill>
                <a:latin typeface="Microsoft JhengHei" charset="-120"/>
                <a:ea typeface="Microsoft JhengHei" charset="-120"/>
                <a:cs typeface="Microsoft JhengHei" charset="-120"/>
              </a:rPr>
              <a:t>】</a:t>
            </a:r>
            <a:endParaRPr lang="en-US" altLang="zh-TW" sz="2000" dirty="0">
              <a:solidFill>
                <a:schemeClr val="tx1"/>
              </a:solidFill>
              <a:latin typeface="Microsoft JhengHei" charset="-120"/>
              <a:ea typeface="Microsoft JhengHei" charset="-120"/>
              <a:cs typeface="Microsoft JhengHei" charset="-120"/>
            </a:endParaRPr>
          </a:p>
          <a:p>
            <a:pPr fontAlgn="base"/>
            <a:r>
              <a:rPr lang="zh-TW" altLang="en-US" dirty="0" smtClean="0">
                <a:latin typeface="Microsoft JhengHei" charset="-120"/>
                <a:ea typeface="Microsoft JhengHei" charset="-120"/>
                <a:cs typeface="Microsoft JhengHei" charset="-120"/>
              </a:rPr>
              <a:t>我</a:t>
            </a:r>
            <a:r>
              <a:rPr lang="zh-TW" altLang="en-US" dirty="0">
                <a:latin typeface="Microsoft JhengHei" charset="-120"/>
                <a:ea typeface="Microsoft JhengHei" charset="-120"/>
                <a:cs typeface="Microsoft JhengHei" charset="-120"/>
              </a:rPr>
              <a:t>叫春生，八十七歲，得了惡性腫瘤，今年六月十日晚上突然腹部疼痛不停，家人馬上把我送到廣東省韶關市坪石醫院。</a:t>
            </a:r>
          </a:p>
          <a:p>
            <a:pPr fontAlgn="base"/>
            <a:endParaRPr lang="en-US" altLang="zh-TW" dirty="0" smtClean="0">
              <a:latin typeface="Microsoft JhengHei" charset="-120"/>
              <a:ea typeface="Microsoft JhengHei" charset="-120"/>
              <a:cs typeface="Microsoft JhengHei" charset="-120"/>
            </a:endParaRPr>
          </a:p>
          <a:p>
            <a:pPr fontAlgn="base"/>
            <a:r>
              <a:rPr lang="zh-TW" altLang="en-US" dirty="0" smtClean="0">
                <a:latin typeface="Microsoft JhengHei" charset="-120"/>
                <a:ea typeface="Microsoft JhengHei" charset="-120"/>
                <a:cs typeface="Microsoft JhengHei" charset="-120"/>
              </a:rPr>
              <a:t>當時</a:t>
            </a:r>
            <a:r>
              <a:rPr lang="zh-TW" altLang="en-US" dirty="0">
                <a:latin typeface="Microsoft JhengHei" charset="-120"/>
                <a:ea typeface="Microsoft JhengHei" charset="-120"/>
                <a:cs typeface="Microsoft JhengHei" charset="-120"/>
              </a:rPr>
              <a:t>醫生難以確診，要求剖腹探查，家人聽說後很害怕。說：年紀這麼大，還要挨一刀，怕老年人受不了，拒絕手術。到了第三天，病情惡化，整個腹部僵硬，醫生說：動手術的時機已過，</a:t>
            </a:r>
            <a:r>
              <a:rPr lang="zh-TW" altLang="en-US" b="1" dirty="0">
                <a:solidFill>
                  <a:srgbClr val="FF0000"/>
                </a:solidFill>
                <a:latin typeface="Microsoft JhengHei" charset="-120"/>
                <a:ea typeface="Microsoft JhengHei" charset="-120"/>
                <a:cs typeface="Microsoft JhengHei" charset="-120"/>
              </a:rPr>
              <a:t>現在就是最好的醫生、醫院都無法救了</a:t>
            </a:r>
            <a:r>
              <a:rPr lang="zh-TW" altLang="en-US" dirty="0">
                <a:latin typeface="Microsoft JhengHei" charset="-120"/>
                <a:ea typeface="Microsoft JhengHei" charset="-120"/>
                <a:cs typeface="Microsoft JhengHei" charset="-120"/>
              </a:rPr>
              <a:t>，趕快送回家，準備後事吧。親屬說不可能在家等死，趕快送大醫院，到了大醫院，醫生檢查發現整個腹部都是大便，大腸已穿孔，確診是大腸癌症。立即動手術，手術後二十多天，打針吃藥，錢花了，皮肉還是分離，傷口總不能癒合。</a:t>
            </a:r>
            <a:r>
              <a:rPr lang="zh-TW" altLang="en-US" b="1" dirty="0">
                <a:solidFill>
                  <a:srgbClr val="FF0000"/>
                </a:solidFill>
                <a:latin typeface="Microsoft JhengHei" charset="-120"/>
                <a:ea typeface="Microsoft JhengHei" charset="-120"/>
                <a:cs typeface="Microsoft JhengHei" charset="-120"/>
              </a:rPr>
              <a:t>家人把我送回農村老家，聽天由命，生活不能自理</a:t>
            </a:r>
            <a:r>
              <a:rPr lang="zh-TW" altLang="en-US" dirty="0">
                <a:latin typeface="Microsoft JhengHei" charset="-120"/>
                <a:ea typeface="Microsoft JhengHei" charset="-120"/>
                <a:cs typeface="Microsoft JhengHei" charset="-120"/>
              </a:rPr>
              <a:t>，我每日痛哭難過。</a:t>
            </a:r>
          </a:p>
          <a:p>
            <a:pPr fontAlgn="base"/>
            <a:endParaRPr lang="en-US" altLang="zh-TW" dirty="0" smtClean="0">
              <a:latin typeface="Microsoft JhengHei" charset="-120"/>
              <a:ea typeface="Microsoft JhengHei" charset="-120"/>
              <a:cs typeface="Microsoft JhengHei" charset="-120"/>
            </a:endParaRPr>
          </a:p>
          <a:p>
            <a:pPr fontAlgn="base"/>
            <a:r>
              <a:rPr lang="zh-TW" altLang="en-US" dirty="0" smtClean="0">
                <a:latin typeface="Microsoft JhengHei" charset="-120"/>
                <a:ea typeface="Microsoft JhengHei" charset="-120"/>
                <a:cs typeface="Microsoft JhengHei" charset="-120"/>
              </a:rPr>
              <a:t>這時</a:t>
            </a:r>
            <a:r>
              <a:rPr lang="zh-TW" altLang="en-US" dirty="0">
                <a:latin typeface="Microsoft JhengHei" charset="-120"/>
                <a:ea typeface="Microsoft JhengHei" charset="-120"/>
                <a:cs typeface="Microsoft JhengHei" charset="-120"/>
              </a:rPr>
              <a:t>，碰上了救人的大法弟子來探望我，教我只要誠心念</a:t>
            </a:r>
            <a:r>
              <a:rPr lang="zh-TW" altLang="en-US" b="1" dirty="0">
                <a:solidFill>
                  <a:srgbClr val="0432FF"/>
                </a:solidFill>
                <a:latin typeface="Microsoft JhengHei" charset="-120"/>
                <a:ea typeface="Microsoft JhengHei" charset="-120"/>
                <a:cs typeface="Microsoft JhengHei" charset="-120"/>
              </a:rPr>
              <a:t>「法輪大法好、真善忍好」</a:t>
            </a:r>
            <a:r>
              <a:rPr lang="zh-TW" altLang="en-US" dirty="0">
                <a:latin typeface="Microsoft JhengHei" charset="-120"/>
                <a:ea typeface="Microsoft JhengHei" charset="-120"/>
                <a:cs typeface="Microsoft JhengHei" charset="-120"/>
              </a:rPr>
              <a:t>，就能得救。於是我抱著一絲希望，天天誠心念「法輪大法好，真善忍好」。</a:t>
            </a:r>
          </a:p>
          <a:p>
            <a:pPr fontAlgn="base"/>
            <a:r>
              <a:rPr lang="zh-TW" altLang="en-US" dirty="0">
                <a:latin typeface="Microsoft JhengHei" charset="-120"/>
                <a:ea typeface="Microsoft JhengHei" charset="-120"/>
                <a:cs typeface="Microsoft JhengHei" charset="-120"/>
              </a:rPr>
              <a:t>奇蹟出現了，我的身體一天天好起來，八月份傷口癒合了，於是我自己動手把線拆了，</a:t>
            </a:r>
            <a:r>
              <a:rPr lang="zh-TW" altLang="en-US" b="1" dirty="0">
                <a:solidFill>
                  <a:srgbClr val="0432FF"/>
                </a:solidFill>
                <a:latin typeface="Microsoft JhengHei" charset="-120"/>
                <a:ea typeface="Microsoft JhengHei" charset="-120"/>
                <a:cs typeface="Microsoft JhengHei" charset="-120"/>
              </a:rPr>
              <a:t>現在生活都能自理了</a:t>
            </a:r>
            <a:r>
              <a:rPr lang="zh-TW" altLang="en-US" dirty="0">
                <a:latin typeface="Microsoft JhengHei" charset="-120"/>
                <a:ea typeface="Microsoft JhengHei" charset="-120"/>
                <a:cs typeface="Microsoft JhengHei" charset="-120"/>
              </a:rPr>
              <a:t>。</a:t>
            </a:r>
          </a:p>
          <a:p>
            <a:pPr fontAlgn="base"/>
            <a:r>
              <a:rPr lang="zh-TW" altLang="en-US" dirty="0">
                <a:latin typeface="Microsoft JhengHei" charset="-120"/>
                <a:ea typeface="Microsoft JhengHei" charset="-120"/>
                <a:cs typeface="Microsoft JhengHei" charset="-120"/>
              </a:rPr>
              <a:t>我要告訴大家：是法輪大法師父給了我第二次生命。我衷心感謝大法師父，感謝慈悲的大法弟子。希望天下有緣人都能認清正邪，識真偽，真正來了解法輪功，為自己選擇美好的未來</a:t>
            </a:r>
            <a:r>
              <a:rPr lang="zh-TW" altLang="en-US" dirty="0" smtClean="0">
                <a:latin typeface="Microsoft JhengHei" charset="-120"/>
                <a:ea typeface="Microsoft JhengHei" charset="-120"/>
                <a:cs typeface="Microsoft JhengHei" charset="-120"/>
              </a:rPr>
              <a:t>。</a:t>
            </a:r>
            <a:endParaRPr lang="zh-TW" altLang="en-US" dirty="0">
              <a:latin typeface="Microsoft JhengHei" charset="-120"/>
              <a:ea typeface="Microsoft JhengHei" charset="-120"/>
              <a:cs typeface="Microsoft JhengHei" charset="-120"/>
            </a:endParaRPr>
          </a:p>
        </p:txBody>
      </p:sp>
      <p:sp>
        <p:nvSpPr>
          <p:cNvPr id="4" name="矩形 3"/>
          <p:cNvSpPr/>
          <p:nvPr/>
        </p:nvSpPr>
        <p:spPr>
          <a:xfrm>
            <a:off x="2286000" y="-2018645"/>
            <a:ext cx="4572000" cy="646331"/>
          </a:xfrm>
          <a:prstGeom prst="rect">
            <a:avLst/>
          </a:prstGeom>
        </p:spPr>
        <p:txBody>
          <a:bodyPr>
            <a:spAutoFit/>
          </a:bodyPr>
          <a:lstStyle/>
          <a:p>
            <a:r>
              <a:rPr lang="zh-TW" altLang="en-US" dirty="0"/>
              <a:t/>
            </a:r>
            <a:br>
              <a:rPr lang="zh-TW" altLang="en-US" dirty="0"/>
            </a:br>
            <a:endParaRPr lang="zh-TW" altLang="en-US" dirty="0"/>
          </a:p>
        </p:txBody>
      </p:sp>
    </p:spTree>
    <p:extLst>
      <p:ext uri="{BB962C8B-B14F-4D97-AF65-F5344CB8AC3E}">
        <p14:creationId xmlns:p14="http://schemas.microsoft.com/office/powerpoint/2010/main" val="4399722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64993" y="1148606"/>
            <a:ext cx="9014014" cy="4493538"/>
          </a:xfrm>
          <a:prstGeom prst="rect">
            <a:avLst/>
          </a:prstGeom>
        </p:spPr>
        <p:txBody>
          <a:bodyPr wrap="square">
            <a:spAutoFit/>
          </a:bodyPr>
          <a:lstStyle/>
          <a:p>
            <a:r>
              <a:rPr lang="zh-TW" altLang="en-US" sz="2200" b="1" dirty="0" smtClean="0">
                <a:latin typeface="Microsoft JhengHei" charset="-120"/>
                <a:ea typeface="Microsoft JhengHei" charset="-120"/>
                <a:cs typeface="Microsoft JhengHei" charset="-120"/>
              </a:rPr>
              <a:t>性質</a:t>
            </a:r>
            <a:r>
              <a:rPr lang="zh-TW" altLang="en-US" sz="2200" b="1" dirty="0">
                <a:latin typeface="Microsoft JhengHei" charset="-120"/>
                <a:ea typeface="Microsoft JhengHei" charset="-120"/>
                <a:cs typeface="Microsoft JhengHei" charset="-120"/>
              </a:rPr>
              <a:t>：</a:t>
            </a:r>
            <a:r>
              <a:rPr lang="zh-TW" altLang="en-US" sz="2200" dirty="0">
                <a:solidFill>
                  <a:srgbClr val="C00000"/>
                </a:solidFill>
                <a:latin typeface="Microsoft JhengHei" charset="-120"/>
                <a:ea typeface="Microsoft JhengHei" charset="-120"/>
                <a:cs typeface="Microsoft JhengHei" charset="-120"/>
              </a:rPr>
              <a:t>汙</a:t>
            </a:r>
            <a:r>
              <a:rPr lang="zh-TW" altLang="en-US" sz="2200" dirty="0" smtClean="0">
                <a:solidFill>
                  <a:srgbClr val="C00000"/>
                </a:solidFill>
                <a:latin typeface="Microsoft JhengHei" charset="-120"/>
                <a:ea typeface="Microsoft JhengHei" charset="-120"/>
                <a:cs typeface="Microsoft JhengHei" charset="-120"/>
              </a:rPr>
              <a:t>衊</a:t>
            </a:r>
            <a:r>
              <a:rPr lang="en-US" altLang="zh-TW" sz="2200" dirty="0" smtClean="0">
                <a:solidFill>
                  <a:srgbClr val="C00000"/>
                </a:solidFill>
                <a:latin typeface="Microsoft JhengHei" charset="-120"/>
                <a:ea typeface="Microsoft JhengHei" charset="-120"/>
                <a:cs typeface="Microsoft JhengHei" charset="-120"/>
              </a:rPr>
              <a:t>&amp;</a:t>
            </a:r>
            <a:r>
              <a:rPr lang="zh-TW" altLang="en-US" sz="2200" dirty="0" smtClean="0">
                <a:solidFill>
                  <a:srgbClr val="C00000"/>
                </a:solidFill>
                <a:latin typeface="Microsoft JhengHei" charset="-120"/>
                <a:ea typeface="Microsoft JhengHei" charset="-120"/>
                <a:cs typeface="Microsoft JhengHei" charset="-120"/>
              </a:rPr>
              <a:t>毒害眾生</a:t>
            </a:r>
            <a:endParaRPr lang="en-US" altLang="zh-TW" sz="2200" dirty="0" smtClean="0">
              <a:solidFill>
                <a:srgbClr val="C00000"/>
              </a:solidFill>
              <a:latin typeface="Microsoft JhengHei" charset="-120"/>
              <a:ea typeface="Microsoft JhengHei" charset="-120"/>
              <a:cs typeface="Microsoft JhengHei" charset="-120"/>
            </a:endParaRPr>
          </a:p>
          <a:p>
            <a:endParaRPr lang="en-US" altLang="zh-TW" sz="2200" dirty="0">
              <a:solidFill>
                <a:prstClr val="black"/>
              </a:solidFill>
              <a:latin typeface="Microsoft JhengHei" charset="-120"/>
              <a:ea typeface="Microsoft JhengHei" charset="-120"/>
              <a:cs typeface="Microsoft JhengHei" charset="-120"/>
            </a:endParaRPr>
          </a:p>
          <a:p>
            <a:pPr>
              <a:spcAft>
                <a:spcPts val="0"/>
              </a:spcAft>
            </a:pPr>
            <a:r>
              <a:rPr lang="zh-TW" altLang="en-US" sz="2200" b="1" dirty="0" smtClean="0">
                <a:solidFill>
                  <a:prstClr val="black"/>
                </a:solidFill>
                <a:latin typeface="Microsoft JhengHei" charset="-120"/>
                <a:ea typeface="Microsoft JhengHei" charset="-120"/>
                <a:cs typeface="Microsoft JhengHei" charset="-120"/>
              </a:rPr>
              <a:t>情況：</a:t>
            </a:r>
            <a:endParaRPr lang="en-US" altLang="zh-TW" sz="2200" b="1" dirty="0" smtClean="0">
              <a:solidFill>
                <a:prstClr val="black"/>
              </a:solidFill>
              <a:latin typeface="Microsoft JhengHei" charset="-120"/>
              <a:ea typeface="Microsoft JhengHei" charset="-120"/>
              <a:cs typeface="Microsoft JhengHei" charset="-120"/>
            </a:endParaRPr>
          </a:p>
          <a:p>
            <a:pPr>
              <a:spcAft>
                <a:spcPts val="0"/>
              </a:spcAft>
            </a:pPr>
            <a:r>
              <a:rPr lang="en-US" altLang="zh-TW" sz="2200" kern="100" dirty="0" smtClean="0">
                <a:latin typeface="Microsoft JhengHei" charset="-120"/>
                <a:ea typeface="Microsoft JhengHei" charset="-120"/>
                <a:cs typeface="Microsoft JhengHei" charset="-120"/>
              </a:rPr>
              <a:t>1. </a:t>
            </a:r>
            <a:r>
              <a:rPr lang="zh-TW" altLang="zh-TW" sz="2200" kern="100" dirty="0" smtClean="0">
                <a:latin typeface="Microsoft JhengHei" charset="-120"/>
                <a:ea typeface="Microsoft JhengHei" charset="-120"/>
                <a:cs typeface="Microsoft JhengHei" charset="-120"/>
              </a:rPr>
              <a:t>廣東</a:t>
            </a:r>
            <a:r>
              <a:rPr lang="zh-TW" altLang="zh-TW" sz="2200" kern="100" dirty="0">
                <a:latin typeface="Microsoft JhengHei" charset="-120"/>
                <a:ea typeface="Microsoft JhengHei" charset="-120"/>
                <a:cs typeface="Microsoft JhengHei" charset="-120"/>
              </a:rPr>
              <a:t>廣播電視</a:t>
            </a:r>
            <a:r>
              <a:rPr lang="zh-TW" altLang="zh-TW" sz="2200" kern="100" dirty="0" smtClean="0">
                <a:latin typeface="Microsoft JhengHei" charset="-120"/>
                <a:ea typeface="Microsoft JhengHei" charset="-120"/>
                <a:cs typeface="Microsoft JhengHei" charset="-120"/>
              </a:rPr>
              <a:t>臺</a:t>
            </a:r>
            <a:r>
              <a:rPr lang="zh-TW" altLang="en-US" sz="2200" kern="100" dirty="0" smtClean="0">
                <a:latin typeface="Microsoft JhengHei" charset="-120"/>
                <a:ea typeface="Microsoft JhengHei" charset="-120"/>
                <a:cs typeface="Microsoft JhengHei" charset="-120"/>
              </a:rPr>
              <a:t>承辦</a:t>
            </a:r>
            <a:r>
              <a:rPr lang="en-US" altLang="zh-TW" sz="2200" kern="100" dirty="0" smtClean="0">
                <a:latin typeface="Microsoft JhengHei" charset="-120"/>
                <a:ea typeface="Microsoft JhengHei" charset="-120"/>
                <a:cs typeface="Microsoft JhengHei" charset="-120"/>
              </a:rPr>
              <a:t> </a:t>
            </a:r>
            <a:r>
              <a:rPr lang="zh-TW" altLang="zh-TW" sz="2200" kern="100" dirty="0" smtClean="0">
                <a:solidFill>
                  <a:srgbClr val="C00000"/>
                </a:solidFill>
                <a:latin typeface="Microsoft JhengHei" charset="-120"/>
                <a:ea typeface="Microsoft JhengHei" charset="-120"/>
                <a:cs typeface="Microsoft JhengHei" charset="-120"/>
              </a:rPr>
              <a:t>守護幸福—</a:t>
            </a:r>
            <a:r>
              <a:rPr lang="zh-TW" altLang="zh-TW" sz="2200" kern="100" dirty="0">
                <a:solidFill>
                  <a:srgbClr val="C00000"/>
                </a:solidFill>
                <a:latin typeface="Microsoft JhengHei" charset="-120"/>
                <a:ea typeface="Microsoft JhengHei" charset="-120"/>
                <a:cs typeface="Microsoft JhengHei" charset="-120"/>
              </a:rPr>
              <a:t>廣東省</a:t>
            </a:r>
            <a:r>
              <a:rPr lang="zh-TW" altLang="zh-TW" sz="2200" kern="100" dirty="0" smtClean="0">
                <a:solidFill>
                  <a:srgbClr val="C00000"/>
                </a:solidFill>
                <a:latin typeface="Microsoft JhengHei" charset="-120"/>
                <a:ea typeface="Microsoft JhengHei" charset="-120"/>
                <a:cs typeface="Microsoft JhengHei" charset="-120"/>
              </a:rPr>
              <a:t>反</a:t>
            </a:r>
            <a:r>
              <a:rPr lang="en-US" altLang="zh-TW" sz="2200" kern="100" dirty="0" smtClean="0">
                <a:solidFill>
                  <a:srgbClr val="C00000"/>
                </a:solidFill>
                <a:latin typeface="Microsoft JhengHei" charset="-120"/>
                <a:ea typeface="Microsoft JhengHei" charset="-120"/>
                <a:cs typeface="Microsoft JhengHei" charset="-120"/>
              </a:rPr>
              <a:t>X</a:t>
            </a:r>
            <a:r>
              <a:rPr lang="zh-TW" altLang="zh-TW" sz="2200" kern="100" dirty="0" smtClean="0">
                <a:solidFill>
                  <a:srgbClr val="C00000"/>
                </a:solidFill>
                <a:latin typeface="Microsoft JhengHei" charset="-120"/>
                <a:ea typeface="Microsoft JhengHei" charset="-120"/>
                <a:cs typeface="Microsoft JhengHei" charset="-120"/>
              </a:rPr>
              <a:t>教</a:t>
            </a:r>
            <a:r>
              <a:rPr lang="zh-TW" altLang="zh-TW" sz="2200" kern="100" dirty="0">
                <a:solidFill>
                  <a:srgbClr val="C00000"/>
                </a:solidFill>
                <a:latin typeface="Microsoft JhengHei" charset="-120"/>
                <a:ea typeface="Microsoft JhengHei" charset="-120"/>
                <a:cs typeface="Microsoft JhengHei" charset="-120"/>
              </a:rPr>
              <a:t>專題</a:t>
            </a:r>
            <a:r>
              <a:rPr lang="zh-TW" altLang="zh-TW" sz="2200" kern="100" dirty="0" smtClean="0">
                <a:solidFill>
                  <a:srgbClr val="C00000"/>
                </a:solidFill>
                <a:latin typeface="Microsoft JhengHei" charset="-120"/>
                <a:ea typeface="Microsoft JhengHei" charset="-120"/>
                <a:cs typeface="Microsoft JhengHei" charset="-120"/>
              </a:rPr>
              <a:t>演出</a:t>
            </a:r>
            <a:r>
              <a:rPr lang="zh-TW" altLang="zh-TW" sz="2200" kern="100" dirty="0" smtClean="0">
                <a:latin typeface="Microsoft JhengHei" charset="-120"/>
                <a:ea typeface="Microsoft JhengHei" charset="-120"/>
                <a:cs typeface="Microsoft JhengHei" charset="-120"/>
              </a:rPr>
              <a:t>在</a:t>
            </a:r>
            <a:r>
              <a:rPr lang="zh-TW" altLang="zh-TW" sz="2200" kern="100" dirty="0">
                <a:latin typeface="Microsoft JhengHei" charset="-120"/>
                <a:ea typeface="Microsoft JhengHei" charset="-120"/>
                <a:cs typeface="Microsoft JhengHei" charset="-120"/>
              </a:rPr>
              <a:t>廣州舉行</a:t>
            </a:r>
            <a:r>
              <a:rPr lang="zh-TW" altLang="zh-TW" sz="2200" kern="100" dirty="0" smtClean="0">
                <a:latin typeface="Microsoft JhengHei" charset="-120"/>
                <a:ea typeface="Microsoft JhengHei" charset="-120"/>
                <a:cs typeface="Microsoft JhengHei" charset="-120"/>
              </a:rPr>
              <a:t>。</a:t>
            </a:r>
            <a:endParaRPr lang="en-US" altLang="zh-TW" sz="2200" kern="100" dirty="0" smtClean="0">
              <a:latin typeface="Microsoft JhengHei" charset="-120"/>
              <a:ea typeface="Microsoft JhengHei" charset="-120"/>
              <a:cs typeface="Microsoft JhengHei" charset="-120"/>
            </a:endParaRPr>
          </a:p>
          <a:p>
            <a:pPr>
              <a:spcAft>
                <a:spcPts val="0"/>
              </a:spcAft>
            </a:pPr>
            <a:r>
              <a:rPr lang="en-US" altLang="zh-TW" sz="2200" kern="100" dirty="0" smtClean="0">
                <a:latin typeface="Microsoft JhengHei" charset="-120"/>
                <a:ea typeface="Microsoft JhengHei" charset="-120"/>
                <a:cs typeface="Microsoft JhengHei" charset="-120"/>
              </a:rPr>
              <a:t>    </a:t>
            </a:r>
            <a:r>
              <a:rPr lang="zh-TW" altLang="zh-TW" sz="2200" kern="100" dirty="0" smtClean="0">
                <a:latin typeface="Microsoft JhengHei" charset="-120"/>
                <a:ea typeface="Microsoft JhengHei" charset="-120"/>
                <a:cs typeface="Microsoft JhengHei" charset="-120"/>
              </a:rPr>
              <a:t>選送節目參加</a:t>
            </a:r>
            <a:r>
              <a:rPr lang="zh-TW" altLang="zh-TW" sz="2200" kern="100" dirty="0">
                <a:latin typeface="Microsoft JhengHei" charset="-120"/>
                <a:ea typeface="Microsoft JhengHei" charset="-120"/>
                <a:cs typeface="Microsoft JhengHei" charset="-120"/>
              </a:rPr>
              <a:t>演出的深圳、惠州、汕尾、陽江、揭</a:t>
            </a:r>
            <a:r>
              <a:rPr lang="zh-TW" altLang="zh-TW" sz="2200" kern="100" dirty="0" smtClean="0">
                <a:latin typeface="Microsoft JhengHei" charset="-120"/>
                <a:ea typeface="Microsoft JhengHei" charset="-120"/>
                <a:cs typeface="Microsoft JhengHei" charset="-120"/>
              </a:rPr>
              <a:t>陽等</a:t>
            </a:r>
            <a:endParaRPr lang="en-US" altLang="zh-TW" sz="2200" kern="100" dirty="0" smtClean="0">
              <a:latin typeface="Microsoft JhengHei" charset="-120"/>
              <a:ea typeface="Microsoft JhengHei" charset="-120"/>
              <a:cs typeface="Microsoft JhengHei" charset="-120"/>
            </a:endParaRPr>
          </a:p>
          <a:p>
            <a:pPr>
              <a:spcAft>
                <a:spcPts val="0"/>
              </a:spcAft>
            </a:pPr>
            <a:r>
              <a:rPr lang="en-US" altLang="zh-TW" sz="2200" kern="100" dirty="0">
                <a:latin typeface="Microsoft JhengHei" charset="-120"/>
                <a:ea typeface="Microsoft JhengHei" charset="-120"/>
                <a:cs typeface="Microsoft JhengHei" charset="-120"/>
              </a:rPr>
              <a:t> </a:t>
            </a:r>
            <a:r>
              <a:rPr lang="en-US" altLang="zh-TW" sz="2200" kern="100" dirty="0" smtClean="0">
                <a:latin typeface="Microsoft JhengHei" charset="-120"/>
                <a:ea typeface="Microsoft JhengHei" charset="-120"/>
                <a:cs typeface="Microsoft JhengHei" charset="-120"/>
              </a:rPr>
              <a:t>   </a:t>
            </a:r>
            <a:r>
              <a:rPr lang="zh-TW" altLang="zh-TW" sz="2200" kern="100" dirty="0" smtClean="0">
                <a:latin typeface="Microsoft JhengHei" charset="-120"/>
                <a:ea typeface="Microsoft JhengHei" charset="-120"/>
                <a:cs typeface="Microsoft JhengHei" charset="-120"/>
              </a:rPr>
              <a:t>市委</a:t>
            </a:r>
            <a:r>
              <a:rPr lang="zh-TW" altLang="zh-TW" sz="2200" kern="100" dirty="0">
                <a:latin typeface="Microsoft JhengHei" charset="-120"/>
                <a:ea typeface="Microsoft JhengHei" charset="-120"/>
                <a:cs typeface="Microsoft JhengHei" charset="-120"/>
              </a:rPr>
              <a:t>政法委分管領導，以及有關單位幹部群眾共</a:t>
            </a:r>
            <a:r>
              <a:rPr lang="en-US" altLang="zh-TW" sz="2200" kern="100" dirty="0">
                <a:latin typeface="Microsoft JhengHei" charset="-120"/>
                <a:ea typeface="Microsoft JhengHei" charset="-120"/>
                <a:cs typeface="Microsoft JhengHei" charset="-120"/>
              </a:rPr>
              <a:t>240</a:t>
            </a:r>
            <a:r>
              <a:rPr lang="zh-TW" altLang="zh-TW" sz="2200" kern="100" dirty="0">
                <a:latin typeface="Microsoft JhengHei" charset="-120"/>
                <a:ea typeface="Microsoft JhengHei" charset="-120"/>
                <a:cs typeface="Microsoft JhengHei" charset="-120"/>
              </a:rPr>
              <a:t>多人觀看了演出。　　</a:t>
            </a:r>
            <a:endParaRPr lang="en-US" altLang="zh-TW" sz="2200" kern="100" dirty="0" smtClean="0">
              <a:latin typeface="Microsoft JhengHei" charset="-120"/>
              <a:ea typeface="Microsoft JhengHei" charset="-120"/>
              <a:cs typeface="Microsoft JhengHei" charset="-120"/>
            </a:endParaRPr>
          </a:p>
          <a:p>
            <a:pPr>
              <a:spcAft>
                <a:spcPts val="0"/>
              </a:spcAft>
            </a:pPr>
            <a:endParaRPr lang="en-US" altLang="zh-TW" sz="2200" kern="100" dirty="0">
              <a:latin typeface="Microsoft JhengHei" charset="-120"/>
              <a:ea typeface="Microsoft JhengHei" charset="-120"/>
              <a:cs typeface="Microsoft JhengHei" charset="-120"/>
            </a:endParaRPr>
          </a:p>
          <a:p>
            <a:pPr>
              <a:spcAft>
                <a:spcPts val="0"/>
              </a:spcAft>
            </a:pPr>
            <a:r>
              <a:rPr lang="en-US" altLang="zh-TW" sz="2200" kern="100" dirty="0" smtClean="0">
                <a:latin typeface="Microsoft JhengHei" charset="-120"/>
                <a:ea typeface="Microsoft JhengHei" charset="-120"/>
                <a:cs typeface="Microsoft JhengHei" charset="-120"/>
              </a:rPr>
              <a:t>2. </a:t>
            </a:r>
            <a:r>
              <a:rPr lang="zh-TW" altLang="en-US" sz="2200" kern="100" dirty="0" smtClean="0">
                <a:solidFill>
                  <a:srgbClr val="C00000"/>
                </a:solidFill>
                <a:latin typeface="Microsoft JhengHei" charset="-120"/>
                <a:ea typeface="Microsoft JhengHei" charset="-120"/>
                <a:cs typeface="Microsoft JhengHei" charset="-120"/>
              </a:rPr>
              <a:t>「</a:t>
            </a:r>
            <a:r>
              <a:rPr lang="zh-TW" altLang="zh-TW" sz="2200" kern="100" dirty="0" smtClean="0">
                <a:solidFill>
                  <a:srgbClr val="C00000"/>
                </a:solidFill>
                <a:latin typeface="Microsoft JhengHei" charset="-120"/>
                <a:ea typeface="Microsoft JhengHei" charset="-120"/>
                <a:cs typeface="Microsoft JhengHei" charset="-120"/>
              </a:rPr>
              <a:t>全省反</a:t>
            </a:r>
            <a:r>
              <a:rPr lang="en-US" altLang="zh-TW" sz="2200" kern="100" dirty="0" smtClean="0">
                <a:solidFill>
                  <a:srgbClr val="C00000"/>
                </a:solidFill>
                <a:latin typeface="Microsoft JhengHei" charset="-120"/>
                <a:ea typeface="Microsoft JhengHei" charset="-120"/>
                <a:cs typeface="Microsoft JhengHei" charset="-120"/>
              </a:rPr>
              <a:t>X</a:t>
            </a:r>
            <a:r>
              <a:rPr lang="zh-TW" altLang="zh-TW" sz="2200" kern="100" dirty="0" smtClean="0">
                <a:solidFill>
                  <a:srgbClr val="C00000"/>
                </a:solidFill>
                <a:latin typeface="Microsoft JhengHei" charset="-120"/>
                <a:ea typeface="Microsoft JhengHei" charset="-120"/>
                <a:cs typeface="Microsoft JhengHei" charset="-120"/>
              </a:rPr>
              <a:t>教</a:t>
            </a:r>
            <a:r>
              <a:rPr lang="zh-TW" altLang="zh-TW" sz="2200" kern="100" dirty="0">
                <a:solidFill>
                  <a:srgbClr val="C00000"/>
                </a:solidFill>
                <a:latin typeface="Microsoft JhengHei" charset="-120"/>
                <a:ea typeface="Microsoft JhengHei" charset="-120"/>
                <a:cs typeface="Microsoft JhengHei" charset="-120"/>
              </a:rPr>
              <a:t>文藝</a:t>
            </a:r>
            <a:r>
              <a:rPr lang="zh-TW" altLang="zh-TW" sz="2200" kern="100" dirty="0" smtClean="0">
                <a:solidFill>
                  <a:srgbClr val="C00000"/>
                </a:solidFill>
                <a:latin typeface="Microsoft JhengHei" charset="-120"/>
                <a:ea typeface="Microsoft JhengHei" charset="-120"/>
                <a:cs typeface="Microsoft JhengHei" charset="-120"/>
              </a:rPr>
              <a:t>匯演活動</a:t>
            </a:r>
            <a:r>
              <a:rPr lang="zh-TW" altLang="en-US" sz="2200" kern="100" dirty="0" smtClean="0">
                <a:solidFill>
                  <a:srgbClr val="C00000"/>
                </a:solidFill>
                <a:latin typeface="Microsoft JhengHei" charset="-120"/>
                <a:ea typeface="Microsoft JhengHei" charset="-120"/>
                <a:cs typeface="Microsoft JhengHei" charset="-120"/>
              </a:rPr>
              <a:t>」</a:t>
            </a:r>
            <a:endParaRPr lang="en-US" altLang="zh-TW" sz="2200" kern="100" dirty="0" smtClean="0">
              <a:solidFill>
                <a:srgbClr val="C00000"/>
              </a:solidFill>
              <a:latin typeface="Microsoft JhengHei" charset="-120"/>
              <a:ea typeface="Microsoft JhengHei" charset="-120"/>
              <a:cs typeface="Microsoft JhengHei" charset="-120"/>
            </a:endParaRPr>
          </a:p>
          <a:p>
            <a:pPr>
              <a:spcAft>
                <a:spcPts val="0"/>
              </a:spcAft>
            </a:pPr>
            <a:r>
              <a:rPr lang="zh-TW" altLang="zh-TW" sz="2200" kern="100" dirty="0" smtClean="0">
                <a:latin typeface="Microsoft JhengHei" charset="-120"/>
                <a:ea typeface="Microsoft JhengHei" charset="-120"/>
                <a:cs typeface="Microsoft JhengHei" charset="-120"/>
              </a:rPr>
              <a:t>是</a:t>
            </a:r>
            <a:r>
              <a:rPr lang="en-US" altLang="zh-TW" sz="2200" kern="100" dirty="0" smtClean="0">
                <a:latin typeface="Microsoft JhengHei" charset="-120"/>
                <a:ea typeface="Microsoft JhengHei" charset="-120"/>
                <a:cs typeface="Microsoft JhengHei" charset="-120"/>
              </a:rPr>
              <a:t>2017</a:t>
            </a:r>
            <a:r>
              <a:rPr lang="zh-TW" altLang="zh-TW" sz="2200" kern="100" dirty="0" smtClean="0">
                <a:latin typeface="Microsoft JhengHei" charset="-120"/>
                <a:ea typeface="Microsoft JhengHei" charset="-120"/>
                <a:cs typeface="Microsoft JhengHei" charset="-120"/>
              </a:rPr>
              <a:t>年</a:t>
            </a:r>
            <a:r>
              <a:rPr lang="zh-TW" altLang="en-US" sz="2200" kern="100" dirty="0">
                <a:latin typeface="Microsoft JhengHei" charset="-120"/>
                <a:ea typeface="Microsoft JhengHei" charset="-120"/>
                <a:cs typeface="Microsoft JhengHei" charset="-120"/>
              </a:rPr>
              <a:t>廣東</a:t>
            </a:r>
            <a:r>
              <a:rPr lang="zh-TW" altLang="zh-TW" sz="2200" kern="100" dirty="0" smtClean="0">
                <a:latin typeface="Microsoft JhengHei" charset="-120"/>
                <a:ea typeface="Microsoft JhengHei" charset="-120"/>
                <a:cs typeface="Microsoft JhengHei" charset="-120"/>
              </a:rPr>
              <a:t>省委</a:t>
            </a:r>
            <a:r>
              <a:rPr lang="zh-TW" altLang="zh-TW" sz="2200" kern="100" dirty="0">
                <a:latin typeface="Microsoft JhengHei" charset="-120"/>
                <a:ea typeface="Microsoft JhengHei" charset="-120"/>
                <a:cs typeface="Microsoft JhengHei" charset="-120"/>
              </a:rPr>
              <a:t>政法委</a:t>
            </a:r>
            <a:r>
              <a:rPr lang="zh-TW" altLang="zh-TW" sz="2200" kern="100" dirty="0" smtClean="0">
                <a:latin typeface="Microsoft JhengHei" charset="-120"/>
                <a:ea typeface="Microsoft JhengHei" charset="-120"/>
                <a:cs typeface="Microsoft JhengHei" charset="-120"/>
              </a:rPr>
              <a:t>開展反</a:t>
            </a:r>
            <a:r>
              <a:rPr lang="en-US" altLang="zh-TW" sz="2200" kern="100" dirty="0" smtClean="0">
                <a:latin typeface="Microsoft JhengHei" charset="-120"/>
                <a:ea typeface="Microsoft JhengHei" charset="-120"/>
                <a:cs typeface="Microsoft JhengHei" charset="-120"/>
              </a:rPr>
              <a:t>X</a:t>
            </a:r>
            <a:r>
              <a:rPr lang="zh-TW" altLang="zh-TW" sz="2200" kern="100" dirty="0" smtClean="0">
                <a:latin typeface="Microsoft JhengHei" charset="-120"/>
                <a:ea typeface="Microsoft JhengHei" charset="-120"/>
                <a:cs typeface="Microsoft JhengHei" charset="-120"/>
              </a:rPr>
              <a:t>教</a:t>
            </a:r>
            <a:r>
              <a:rPr lang="zh-TW" altLang="zh-TW" sz="2200" kern="100" dirty="0">
                <a:latin typeface="Microsoft JhengHei" charset="-120"/>
                <a:ea typeface="Microsoft JhengHei" charset="-120"/>
                <a:cs typeface="Microsoft JhengHei" charset="-120"/>
              </a:rPr>
              <a:t>宣傳教育的重頭戲</a:t>
            </a:r>
            <a:r>
              <a:rPr lang="zh-TW" altLang="zh-TW" sz="2200" kern="100" dirty="0" smtClean="0">
                <a:latin typeface="Microsoft JhengHei" charset="-120"/>
                <a:ea typeface="Microsoft JhengHei" charset="-120"/>
                <a:cs typeface="Microsoft JhengHei" charset="-120"/>
              </a:rPr>
              <a:t>，</a:t>
            </a:r>
            <a:endParaRPr lang="en-US" altLang="zh-TW" sz="2200" kern="100" dirty="0" smtClean="0">
              <a:latin typeface="Microsoft JhengHei" charset="-120"/>
              <a:ea typeface="Microsoft JhengHei" charset="-120"/>
              <a:cs typeface="Microsoft JhengHei" charset="-120"/>
            </a:endParaRPr>
          </a:p>
          <a:p>
            <a:pPr>
              <a:spcAft>
                <a:spcPts val="0"/>
              </a:spcAft>
            </a:pPr>
            <a:r>
              <a:rPr lang="en-US" altLang="zh-TW" sz="2200" kern="100" dirty="0" smtClean="0">
                <a:latin typeface="Microsoft JhengHei" charset="-120"/>
                <a:ea typeface="Microsoft JhengHei" charset="-120"/>
                <a:cs typeface="Microsoft JhengHei" charset="-120"/>
              </a:rPr>
              <a:t>2017</a:t>
            </a:r>
            <a:r>
              <a:rPr lang="zh-TW" altLang="en-US" sz="2200" kern="100" dirty="0" smtClean="0">
                <a:latin typeface="Microsoft JhengHei" charset="-120"/>
                <a:ea typeface="Microsoft JhengHei" charset="-120"/>
                <a:cs typeface="Microsoft JhengHei" charset="-120"/>
              </a:rPr>
              <a:t>年</a:t>
            </a:r>
            <a:r>
              <a:rPr lang="zh-TW" altLang="zh-TW" sz="2200" kern="100" dirty="0" smtClean="0">
                <a:latin typeface="Microsoft JhengHei" charset="-120"/>
                <a:ea typeface="Microsoft JhengHei" charset="-120"/>
                <a:cs typeface="Microsoft JhengHei" charset="-120"/>
              </a:rPr>
              <a:t>先後</a:t>
            </a:r>
            <a:r>
              <a:rPr lang="zh-TW" altLang="en-US" sz="2200" kern="100" dirty="0">
                <a:latin typeface="Microsoft JhengHei" charset="-120"/>
                <a:ea typeface="Microsoft JhengHei" charset="-120"/>
                <a:cs typeface="Microsoft JhengHei" charset="-120"/>
              </a:rPr>
              <a:t>在</a:t>
            </a:r>
            <a:r>
              <a:rPr lang="zh-TW" altLang="zh-TW" sz="2200" kern="100" dirty="0" smtClean="0">
                <a:latin typeface="Microsoft JhengHei" charset="-120"/>
                <a:ea typeface="Microsoft JhengHei" charset="-120"/>
                <a:cs typeface="Microsoft JhengHei" charset="-120"/>
              </a:rPr>
              <a:t>珠</a:t>
            </a:r>
            <a:r>
              <a:rPr lang="zh-TW" altLang="zh-TW" sz="2200" kern="100" dirty="0">
                <a:latin typeface="Microsoft JhengHei" charset="-120"/>
                <a:ea typeface="Microsoft JhengHei" charset="-120"/>
                <a:cs typeface="Microsoft JhengHei" charset="-120"/>
              </a:rPr>
              <a:t>三角、粵東、粵西三個片</a:t>
            </a:r>
            <a:r>
              <a:rPr lang="zh-TW" altLang="zh-TW" sz="2200" kern="100" dirty="0" smtClean="0">
                <a:latin typeface="Microsoft JhengHei" charset="-120"/>
                <a:ea typeface="Microsoft JhengHei" charset="-120"/>
                <a:cs typeface="Microsoft JhengHei" charset="-120"/>
              </a:rPr>
              <a:t>區</a:t>
            </a:r>
            <a:r>
              <a:rPr lang="zh-TW" altLang="en-US" sz="2200" kern="100" dirty="0" smtClean="0">
                <a:latin typeface="Microsoft JhengHei" charset="-120"/>
                <a:ea typeface="Microsoft JhengHei" charset="-120"/>
                <a:cs typeface="Microsoft JhengHei" charset="-120"/>
              </a:rPr>
              <a:t>舉辦</a:t>
            </a:r>
            <a:r>
              <a:rPr lang="zh-TW" altLang="zh-TW" sz="2200" kern="100" dirty="0" smtClean="0">
                <a:latin typeface="Microsoft JhengHei" charset="-120"/>
                <a:ea typeface="Microsoft JhengHei" charset="-120"/>
                <a:cs typeface="Microsoft JhengHei" charset="-120"/>
              </a:rPr>
              <a:t>反</a:t>
            </a:r>
            <a:r>
              <a:rPr lang="en-US" altLang="zh-TW" sz="2200" kern="100" dirty="0" smtClean="0">
                <a:latin typeface="Microsoft JhengHei" charset="-120"/>
                <a:ea typeface="Microsoft JhengHei" charset="-120"/>
                <a:cs typeface="Microsoft JhengHei" charset="-120"/>
              </a:rPr>
              <a:t>X</a:t>
            </a:r>
            <a:r>
              <a:rPr lang="zh-TW" altLang="zh-TW" sz="2200" kern="100" dirty="0" smtClean="0">
                <a:latin typeface="Microsoft JhengHei" charset="-120"/>
                <a:ea typeface="Microsoft JhengHei" charset="-120"/>
                <a:cs typeface="Microsoft JhengHei" charset="-120"/>
              </a:rPr>
              <a:t>教</a:t>
            </a:r>
            <a:r>
              <a:rPr lang="zh-TW" altLang="zh-TW" sz="2200" kern="100" dirty="0">
                <a:latin typeface="Microsoft JhengHei" charset="-120"/>
                <a:ea typeface="Microsoft JhengHei" charset="-120"/>
                <a:cs typeface="Microsoft JhengHei" charset="-120"/>
              </a:rPr>
              <a:t>文藝匯演</a:t>
            </a:r>
            <a:r>
              <a:rPr lang="zh-TW" altLang="zh-TW" sz="2200" kern="100" dirty="0" smtClean="0">
                <a:latin typeface="Microsoft JhengHei" charset="-120"/>
                <a:ea typeface="Microsoft JhengHei" charset="-120"/>
                <a:cs typeface="Microsoft JhengHei" charset="-120"/>
              </a:rPr>
              <a:t>，</a:t>
            </a:r>
            <a:endParaRPr lang="en-US" altLang="zh-TW" sz="2200" kern="100" dirty="0" smtClean="0">
              <a:latin typeface="Microsoft JhengHei" charset="-120"/>
              <a:ea typeface="Microsoft JhengHei" charset="-120"/>
              <a:cs typeface="Microsoft JhengHei" charset="-120"/>
            </a:endParaRPr>
          </a:p>
          <a:p>
            <a:pPr>
              <a:spcAft>
                <a:spcPts val="0"/>
              </a:spcAft>
            </a:pPr>
            <a:r>
              <a:rPr lang="zh-TW" altLang="zh-TW" sz="2200" kern="100" dirty="0" smtClean="0">
                <a:latin typeface="Microsoft JhengHei" charset="-120"/>
                <a:ea typeface="Microsoft JhengHei" charset="-120"/>
                <a:cs typeface="Microsoft JhengHei" charset="-120"/>
              </a:rPr>
              <a:t>各地</a:t>
            </a:r>
            <a:r>
              <a:rPr lang="zh-TW" altLang="en-US" sz="2200" kern="100" dirty="0">
                <a:latin typeface="Microsoft JhengHei" charset="-120"/>
                <a:ea typeface="Microsoft JhengHei" charset="-120"/>
                <a:cs typeface="Microsoft JhengHei" charset="-120"/>
              </a:rPr>
              <a:t>精心</a:t>
            </a:r>
            <a:r>
              <a:rPr lang="zh-TW" altLang="zh-TW" sz="2200" kern="100" dirty="0" smtClean="0">
                <a:latin typeface="Microsoft JhengHei" charset="-120"/>
                <a:ea typeface="Microsoft JhengHei" charset="-120"/>
                <a:cs typeface="Microsoft JhengHei" charset="-120"/>
              </a:rPr>
              <a:t>組織</a:t>
            </a:r>
            <a:r>
              <a:rPr lang="zh-TW" altLang="zh-TW" sz="2200" kern="100" dirty="0">
                <a:latin typeface="Microsoft JhengHei" charset="-120"/>
                <a:ea typeface="Microsoft JhengHei" charset="-120"/>
                <a:cs typeface="Microsoft JhengHei" charset="-120"/>
              </a:rPr>
              <a:t>， 突出主題</a:t>
            </a:r>
            <a:r>
              <a:rPr lang="zh-TW" altLang="zh-TW" sz="2200" kern="100" dirty="0" smtClean="0">
                <a:latin typeface="Microsoft JhengHei" charset="-120"/>
                <a:ea typeface="Microsoft JhengHei" charset="-120"/>
                <a:cs typeface="Microsoft JhengHei" charset="-120"/>
              </a:rPr>
              <a:t>，</a:t>
            </a:r>
            <a:r>
              <a:rPr lang="zh-TW" altLang="en-US" sz="2200" kern="100" dirty="0" smtClean="0">
                <a:latin typeface="Microsoft JhengHei" charset="-120"/>
                <a:ea typeface="Microsoft JhengHei" charset="-120"/>
                <a:cs typeface="Microsoft JhengHei" charset="-120"/>
              </a:rPr>
              <a:t>有</a:t>
            </a:r>
            <a:r>
              <a:rPr lang="zh-TW" altLang="zh-TW" sz="2200" kern="100" dirty="0" smtClean="0">
                <a:latin typeface="Microsoft JhengHei" charset="-120"/>
                <a:ea typeface="Microsoft JhengHei" charset="-120"/>
                <a:cs typeface="Microsoft JhengHei" charset="-120"/>
              </a:rPr>
              <a:t>廣大群眾參與。</a:t>
            </a:r>
            <a:endParaRPr lang="en-US" altLang="zh-TW" sz="2200" dirty="0" smtClean="0">
              <a:latin typeface="Microsoft JhengHei" charset="-120"/>
              <a:ea typeface="Microsoft JhengHei" charset="-120"/>
              <a:cs typeface="Microsoft JhengHei" charset="-120"/>
            </a:endParaRPr>
          </a:p>
          <a:p>
            <a:endParaRPr lang="en-US" altLang="zh-TW" sz="2200" dirty="0">
              <a:solidFill>
                <a:prstClr val="black"/>
              </a:solidFill>
              <a:latin typeface="Microsoft JhengHei" charset="-120"/>
              <a:ea typeface="Microsoft JhengHei" charset="-120"/>
              <a:cs typeface="Microsoft JhengHei" charset="-120"/>
            </a:endParaRPr>
          </a:p>
          <a:p>
            <a:r>
              <a:rPr lang="zh-TW" altLang="en-US" sz="2200" b="1" dirty="0" smtClean="0">
                <a:solidFill>
                  <a:prstClr val="black"/>
                </a:solidFill>
                <a:latin typeface="Microsoft JhengHei" charset="-120"/>
                <a:ea typeface="Microsoft JhengHei" charset="-120"/>
                <a:cs typeface="Microsoft JhengHei" charset="-120"/>
              </a:rPr>
              <a:t>單位：</a:t>
            </a:r>
            <a:r>
              <a:rPr lang="zh-TW" altLang="zh-TW" sz="2200" kern="100" dirty="0">
                <a:latin typeface="Microsoft JhengHei" charset="-120"/>
                <a:ea typeface="Microsoft JhengHei" charset="-120"/>
                <a:cs typeface="Microsoft JhengHei" charset="-120"/>
              </a:rPr>
              <a:t>省委政法委、省民族宗教委、省社科</a:t>
            </a:r>
            <a:endParaRPr lang="en-US" altLang="zh-CN" sz="2200" dirty="0">
              <a:latin typeface="Microsoft JhengHei" charset="-120"/>
              <a:ea typeface="Microsoft JhengHei" charset="-120"/>
              <a:cs typeface="Microsoft JhengHei" charset="-120"/>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smtClean="0">
                  <a:latin typeface="微軟正黑體" panose="020B0604030504040204" pitchFamily="34" charset="-120"/>
                  <a:ea typeface="微軟正黑體" panose="020B0604030504040204" pitchFamily="34" charset="-120"/>
                </a:rPr>
                <a:t>10-1. </a:t>
              </a:r>
              <a:r>
                <a:rPr lang="zh-TW" altLang="en-US" sz="3200" b="1" dirty="0" smtClean="0">
                  <a:latin typeface="微軟正黑體" panose="020B0604030504040204" pitchFamily="34" charset="-120"/>
                  <a:ea typeface="微軟正黑體" panose="020B0604030504040204" pitchFamily="34" charset="-120"/>
                </a:rPr>
                <a:t>廣東省</a:t>
              </a:r>
              <a:r>
                <a:rPr lang="en-US" altLang="zh-TW" sz="3200" b="1" dirty="0" smtClean="0">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廣州市</a:t>
              </a:r>
              <a:endParaRPr lang="en-US" altLang="zh-TW" sz="3200" b="1"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rPr>
                <a:t>2</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39930842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29986" y="844462"/>
            <a:ext cx="8786543" cy="5119530"/>
          </a:xfrm>
          <a:prstGeom prst="rect">
            <a:avLst/>
          </a:prstGeom>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TW" altLang="en-US" dirty="0"/>
          </a:p>
        </p:txBody>
      </p:sp>
      <p:sp>
        <p:nvSpPr>
          <p:cNvPr id="11" name="矩形 10"/>
          <p:cNvSpPr/>
          <p:nvPr/>
        </p:nvSpPr>
        <p:spPr>
          <a:xfrm>
            <a:off x="129986" y="980728"/>
            <a:ext cx="9014014" cy="5139869"/>
          </a:xfrm>
          <a:prstGeom prst="rect">
            <a:avLst/>
          </a:prstGeom>
        </p:spPr>
        <p:txBody>
          <a:bodyPr wrap="square">
            <a:spAutoFit/>
          </a:bodyPr>
          <a:lstStyle/>
          <a:p>
            <a:r>
              <a:rPr lang="zh-TW" altLang="en-US" sz="2200" b="1" dirty="0" smtClean="0">
                <a:latin typeface="Microsoft JhengHei" charset="-120"/>
                <a:ea typeface="Microsoft JhengHei" charset="-120"/>
                <a:cs typeface="Microsoft JhengHei" charset="-120"/>
              </a:rPr>
              <a:t>性質</a:t>
            </a:r>
            <a:r>
              <a:rPr lang="zh-TW" altLang="en-US" sz="2200" b="1" dirty="0">
                <a:latin typeface="Microsoft JhengHei" charset="-120"/>
                <a:ea typeface="Microsoft JhengHei" charset="-120"/>
                <a:cs typeface="Microsoft JhengHei" charset="-120"/>
              </a:rPr>
              <a:t>：</a:t>
            </a:r>
            <a:r>
              <a:rPr lang="zh-TW" altLang="en-US" sz="2200" dirty="0">
                <a:solidFill>
                  <a:srgbClr val="C00000"/>
                </a:solidFill>
                <a:latin typeface="Microsoft JhengHei" charset="-120"/>
                <a:ea typeface="Microsoft JhengHei" charset="-120"/>
                <a:cs typeface="Microsoft JhengHei" charset="-120"/>
              </a:rPr>
              <a:t>汙</a:t>
            </a:r>
            <a:r>
              <a:rPr lang="zh-TW" altLang="en-US" sz="2200" dirty="0" smtClean="0">
                <a:solidFill>
                  <a:srgbClr val="C00000"/>
                </a:solidFill>
                <a:latin typeface="Microsoft JhengHei" charset="-120"/>
                <a:ea typeface="Microsoft JhengHei" charset="-120"/>
                <a:cs typeface="Microsoft JhengHei" charset="-120"/>
              </a:rPr>
              <a:t>衊</a:t>
            </a:r>
            <a:r>
              <a:rPr lang="en-US" altLang="zh-TW" sz="2200" dirty="0" smtClean="0">
                <a:solidFill>
                  <a:srgbClr val="C00000"/>
                </a:solidFill>
                <a:latin typeface="Microsoft JhengHei" charset="-120"/>
                <a:ea typeface="Microsoft JhengHei" charset="-120"/>
                <a:cs typeface="Microsoft JhengHei" charset="-120"/>
              </a:rPr>
              <a:t>&amp;</a:t>
            </a:r>
            <a:r>
              <a:rPr lang="zh-TW" altLang="en-US" sz="2200" dirty="0" smtClean="0">
                <a:solidFill>
                  <a:srgbClr val="C00000"/>
                </a:solidFill>
                <a:latin typeface="Microsoft JhengHei" charset="-120"/>
                <a:ea typeface="Microsoft JhengHei" charset="-120"/>
                <a:cs typeface="Microsoft JhengHei" charset="-120"/>
              </a:rPr>
              <a:t>毒害眾生</a:t>
            </a:r>
            <a:endParaRPr lang="en-US" altLang="zh-TW" sz="2200" dirty="0" smtClean="0">
              <a:solidFill>
                <a:srgbClr val="C00000"/>
              </a:solidFill>
              <a:latin typeface="Microsoft JhengHei" charset="-120"/>
              <a:ea typeface="Microsoft JhengHei" charset="-120"/>
              <a:cs typeface="Microsoft JhengHei" charset="-120"/>
            </a:endParaRPr>
          </a:p>
          <a:p>
            <a:endParaRPr lang="en-US" altLang="zh-TW" sz="2200" dirty="0">
              <a:solidFill>
                <a:prstClr val="black"/>
              </a:solidFill>
              <a:latin typeface="Microsoft JhengHei" charset="-120"/>
              <a:ea typeface="Microsoft JhengHei" charset="-120"/>
              <a:cs typeface="Microsoft JhengHei" charset="-120"/>
            </a:endParaRPr>
          </a:p>
          <a:p>
            <a:r>
              <a:rPr lang="zh-TW" altLang="en-US" sz="2000" b="1" dirty="0" smtClean="0">
                <a:solidFill>
                  <a:prstClr val="black"/>
                </a:solidFill>
                <a:latin typeface="Microsoft JhengHei" charset="-120"/>
                <a:ea typeface="Microsoft JhengHei" charset="-120"/>
                <a:cs typeface="Microsoft JhengHei" charset="-120"/>
              </a:rPr>
              <a:t>情況：</a:t>
            </a:r>
            <a:endParaRPr lang="en-US" altLang="zh-TW" sz="2000" b="1" dirty="0" smtClean="0">
              <a:solidFill>
                <a:prstClr val="black"/>
              </a:solidFill>
              <a:latin typeface="Microsoft JhengHei" charset="-120"/>
              <a:ea typeface="Microsoft JhengHei" charset="-120"/>
              <a:cs typeface="Microsoft JhengHei" charset="-120"/>
            </a:endParaRPr>
          </a:p>
          <a:p>
            <a:r>
              <a:rPr lang="zh-TW" altLang="zh-TW" sz="2200" dirty="0">
                <a:latin typeface="Microsoft JhengHei" charset="-120"/>
                <a:ea typeface="Microsoft JhengHei" charset="-120"/>
                <a:cs typeface="Microsoft JhengHei" charset="-120"/>
              </a:rPr>
              <a:t>廣州市花都區報紙《今日花都》於</a:t>
            </a:r>
            <a:r>
              <a:rPr lang="en-US" altLang="zh-TW" sz="2200" dirty="0">
                <a:latin typeface="Microsoft JhengHei" charset="-120"/>
                <a:ea typeface="Microsoft JhengHei" charset="-120"/>
                <a:cs typeface="Microsoft JhengHei" charset="-120"/>
              </a:rPr>
              <a:t>2017</a:t>
            </a:r>
            <a:r>
              <a:rPr lang="zh-TW" altLang="zh-TW" sz="2200" dirty="0">
                <a:latin typeface="Microsoft JhengHei" charset="-120"/>
                <a:ea typeface="Microsoft JhengHei" charset="-120"/>
                <a:cs typeface="Microsoft JhengHei" charset="-120"/>
              </a:rPr>
              <a:t>年</a:t>
            </a:r>
            <a:r>
              <a:rPr lang="en-US" altLang="zh-TW" sz="2200" dirty="0">
                <a:latin typeface="Microsoft JhengHei" charset="-120"/>
                <a:ea typeface="Microsoft JhengHei" charset="-120"/>
                <a:cs typeface="Microsoft JhengHei" charset="-120"/>
              </a:rPr>
              <a:t>8</a:t>
            </a:r>
            <a:r>
              <a:rPr lang="zh-TW" altLang="zh-TW" sz="2200" dirty="0">
                <a:latin typeface="Microsoft JhengHei" charset="-120"/>
                <a:ea typeface="Microsoft JhengHei" charset="-120"/>
                <a:cs typeface="Microsoft JhengHei" charset="-120"/>
              </a:rPr>
              <a:t>月</a:t>
            </a:r>
            <a:r>
              <a:rPr lang="en-US" altLang="zh-TW" sz="2200" dirty="0">
                <a:latin typeface="Microsoft JhengHei" charset="-120"/>
                <a:ea typeface="Microsoft JhengHei" charset="-120"/>
                <a:cs typeface="Microsoft JhengHei" charset="-120"/>
              </a:rPr>
              <a:t>11</a:t>
            </a:r>
            <a:r>
              <a:rPr lang="zh-TW" altLang="zh-TW" sz="2200" dirty="0">
                <a:latin typeface="Microsoft JhengHei" charset="-120"/>
                <a:ea typeface="Microsoft JhengHei" charset="-120"/>
                <a:cs typeface="Microsoft JhengHei" charset="-120"/>
              </a:rPr>
              <a:t>日</a:t>
            </a:r>
            <a:r>
              <a:rPr lang="en-US" altLang="zh-TW" sz="2200" dirty="0">
                <a:latin typeface="Microsoft JhengHei" charset="-120"/>
                <a:ea typeface="Microsoft JhengHei" charset="-120"/>
                <a:cs typeface="Microsoft JhengHei" charset="-120"/>
              </a:rPr>
              <a:t>B4</a:t>
            </a:r>
            <a:r>
              <a:rPr lang="zh-TW" altLang="zh-TW" sz="2200" dirty="0" smtClean="0">
                <a:latin typeface="Microsoft JhengHei" charset="-120"/>
                <a:ea typeface="Microsoft JhengHei" charset="-120"/>
                <a:cs typeface="Microsoft JhengHei" charset="-120"/>
              </a:rPr>
              <a:t>版</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所謂</a:t>
            </a:r>
            <a:r>
              <a:rPr lang="zh-TW" altLang="zh-TW" sz="2200" dirty="0">
                <a:latin typeface="Microsoft JhengHei" charset="-120"/>
                <a:ea typeface="Microsoft JhengHei" charset="-120"/>
                <a:cs typeface="Microsoft JhengHei" charset="-120"/>
              </a:rPr>
              <a:t>“</a:t>
            </a:r>
            <a:r>
              <a:rPr lang="zh-TW" altLang="zh-TW" sz="2200" dirty="0" smtClean="0">
                <a:latin typeface="Microsoft JhengHei" charset="-120"/>
                <a:ea typeface="Microsoft JhengHei" charset="-120"/>
                <a:cs typeface="Microsoft JhengHei" charset="-120"/>
              </a:rPr>
              <a:t>防</a:t>
            </a:r>
            <a:r>
              <a:rPr lang="en-US" altLang="zh-TW" sz="2200" dirty="0" smtClean="0">
                <a:latin typeface="Microsoft JhengHei" charset="-120"/>
                <a:ea typeface="Microsoft JhengHei" charset="-120"/>
                <a:cs typeface="Microsoft JhengHei" charset="-120"/>
              </a:rPr>
              <a:t>X</a:t>
            </a:r>
            <a:r>
              <a:rPr lang="zh-TW" altLang="zh-TW" sz="2200" dirty="0" smtClean="0">
                <a:latin typeface="Microsoft JhengHei" charset="-120"/>
                <a:ea typeface="Microsoft JhengHei" charset="-120"/>
                <a:cs typeface="Microsoft JhengHei" charset="-120"/>
              </a:rPr>
              <a:t>專題”</a:t>
            </a:r>
            <a:r>
              <a:rPr lang="en-US" altLang="zh-TW" sz="2200" dirty="0" smtClean="0">
                <a:latin typeface="Microsoft JhengHei" charset="-120"/>
                <a:ea typeface="Microsoft JhengHei" charset="-120"/>
                <a:cs typeface="Microsoft JhengHei" charset="-120"/>
              </a:rPr>
              <a:t> </a:t>
            </a:r>
            <a:r>
              <a:rPr lang="zh-TW" altLang="zh-TW" sz="2200" dirty="0" smtClean="0">
                <a:latin typeface="Microsoft JhengHei" charset="-120"/>
                <a:ea typeface="Microsoft JhengHei" charset="-120"/>
                <a:cs typeface="Microsoft JhengHei" charset="-120"/>
              </a:rPr>
              <a:t>，</a:t>
            </a:r>
            <a:r>
              <a:rPr lang="zh-TW" altLang="zh-TW" sz="2200" dirty="0">
                <a:latin typeface="Microsoft JhengHei" charset="-120"/>
                <a:ea typeface="Microsoft JhengHei" charset="-120"/>
                <a:cs typeface="Microsoft JhengHei" charset="-120"/>
              </a:rPr>
              <a:t>用一整版的篇幅誹謗法輪大法及創始人</a:t>
            </a:r>
            <a:r>
              <a:rPr lang="zh-TW" altLang="zh-TW"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endParaRPr lang="en-US" altLang="zh-TW" sz="2200" dirty="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並報導</a:t>
            </a:r>
            <a:r>
              <a:rPr lang="zh-TW" altLang="en-US" sz="2200" dirty="0">
                <a:latin typeface="Microsoft JhengHei" charset="-120"/>
                <a:ea typeface="Microsoft JhengHei" charset="-120"/>
                <a:cs typeface="Microsoft JhengHei" charset="-120"/>
              </a:rPr>
              <a:t>了</a:t>
            </a:r>
            <a:r>
              <a:rPr lang="zh-TW" altLang="zh-TW" sz="2200" dirty="0" smtClean="0">
                <a:latin typeface="Microsoft JhengHei" charset="-120"/>
                <a:ea typeface="Microsoft JhengHei" charset="-120"/>
                <a:cs typeface="Microsoft JhengHei" charset="-120"/>
              </a:rPr>
              <a:t>在</a:t>
            </a:r>
            <a:r>
              <a:rPr lang="zh-TW" altLang="zh-TW" sz="2200" dirty="0">
                <a:latin typeface="Microsoft JhengHei" charset="-120"/>
                <a:ea typeface="Microsoft JhengHei" charset="-120"/>
                <a:cs typeface="Microsoft JhengHei" charset="-120"/>
              </a:rPr>
              <a:t>花都區小布村、新華街金菊社區</a:t>
            </a:r>
            <a:r>
              <a:rPr lang="zh-TW" altLang="zh-TW" sz="2200" dirty="0" smtClean="0">
                <a:latin typeface="Microsoft JhengHei" charset="-120"/>
                <a:ea typeface="Microsoft JhengHei" charset="-120"/>
                <a:cs typeface="Microsoft JhengHei" charset="-120"/>
              </a:rPr>
              <a:t>等</a:t>
            </a:r>
            <a:r>
              <a:rPr lang="zh-TW" altLang="en-US" sz="2200" dirty="0" smtClean="0">
                <a:latin typeface="Microsoft JhengHei" charset="-120"/>
                <a:ea typeface="Microsoft JhengHei" charset="-120"/>
                <a:cs typeface="Microsoft JhengHei" charset="-120"/>
              </a:rPr>
              <a:t>地在進行下列污衊事項</a:t>
            </a:r>
            <a:endParaRPr lang="en-US" altLang="zh-TW" sz="2200" dirty="0" smtClean="0">
              <a:latin typeface="Microsoft JhengHei" charset="-120"/>
              <a:ea typeface="Microsoft JhengHei" charset="-120"/>
              <a:cs typeface="Microsoft JhengHei" charset="-120"/>
            </a:endParaRPr>
          </a:p>
          <a:p>
            <a:pPr marL="457200" indent="-457200">
              <a:buAutoNum type="arabicPeriod"/>
            </a:pPr>
            <a:r>
              <a:rPr lang="zh-TW" altLang="zh-TW" sz="2200" dirty="0" smtClean="0">
                <a:latin typeface="Microsoft JhengHei" charset="-120"/>
                <a:ea typeface="Microsoft JhengHei" charset="-120"/>
                <a:cs typeface="Microsoft JhengHei" charset="-120"/>
              </a:rPr>
              <a:t>打造</a:t>
            </a:r>
            <a:r>
              <a:rPr lang="zh-TW" altLang="zh-TW" sz="2200" dirty="0">
                <a:latin typeface="Microsoft JhengHei" charset="-120"/>
                <a:ea typeface="Microsoft JhengHei" charset="-120"/>
                <a:cs typeface="Microsoft JhengHei" charset="-120"/>
              </a:rPr>
              <a:t>十個</a:t>
            </a:r>
            <a:r>
              <a:rPr lang="en-US" altLang="zh-TW" sz="2200" dirty="0">
                <a:latin typeface="Microsoft JhengHei" charset="-120"/>
                <a:ea typeface="Microsoft JhengHei" charset="-120"/>
                <a:cs typeface="Microsoft JhengHei" charset="-120"/>
              </a:rPr>
              <a:t> “</a:t>
            </a:r>
            <a:r>
              <a:rPr lang="zh-TW" altLang="zh-TW" sz="2200" dirty="0" smtClean="0">
                <a:latin typeface="Microsoft JhengHei" charset="-120"/>
                <a:ea typeface="Microsoft JhengHei" charset="-120"/>
                <a:cs typeface="Microsoft JhengHei" charset="-120"/>
              </a:rPr>
              <a:t>無</a:t>
            </a:r>
            <a:r>
              <a:rPr lang="en-US" altLang="zh-TW" sz="2200" dirty="0" smtClean="0">
                <a:latin typeface="Microsoft JhengHei" charset="-120"/>
                <a:ea typeface="Microsoft JhengHei" charset="-120"/>
                <a:cs typeface="Microsoft JhengHei" charset="-120"/>
              </a:rPr>
              <a:t>X</a:t>
            </a:r>
            <a:r>
              <a:rPr lang="zh-TW" altLang="zh-TW" sz="2200" dirty="0" smtClean="0">
                <a:latin typeface="Microsoft JhengHei" charset="-120"/>
                <a:ea typeface="Microsoft JhengHei" charset="-120"/>
                <a:cs typeface="Microsoft JhengHei" charset="-120"/>
              </a:rPr>
              <a:t>教</a:t>
            </a:r>
            <a:r>
              <a:rPr lang="zh-TW" altLang="zh-TW" sz="2200" dirty="0">
                <a:latin typeface="Microsoft JhengHei" charset="-120"/>
                <a:ea typeface="Microsoft JhengHei" charset="-120"/>
                <a:cs typeface="Microsoft JhengHei" charset="-120"/>
              </a:rPr>
              <a:t>示範社區（村）</a:t>
            </a:r>
            <a:r>
              <a:rPr lang="zh-TW" altLang="zh-TW"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pPr marL="457200" indent="-457200">
              <a:buAutoNum type="arabicPeriod"/>
            </a:pPr>
            <a:r>
              <a:rPr lang="zh-TW" altLang="en-US" sz="2200" dirty="0" smtClean="0">
                <a:latin typeface="Microsoft JhengHei" charset="-120"/>
                <a:ea typeface="Microsoft JhengHei" charset="-120"/>
                <a:cs typeface="Microsoft JhengHei" charset="-120"/>
              </a:rPr>
              <a:t>定</a:t>
            </a:r>
            <a:r>
              <a:rPr lang="en-US" altLang="zh-TW" sz="2200" dirty="0" smtClean="0">
                <a:latin typeface="Microsoft JhengHei" charset="-120"/>
                <a:ea typeface="Microsoft JhengHei" charset="-120"/>
                <a:cs typeface="Microsoft JhengHei" charset="-120"/>
              </a:rPr>
              <a:t>2017</a:t>
            </a:r>
            <a:r>
              <a:rPr lang="zh-TW" altLang="en-US" sz="2200" dirty="0" smtClean="0">
                <a:latin typeface="Microsoft JhengHei" charset="-120"/>
                <a:ea typeface="Microsoft JhengHei" charset="-120"/>
                <a:cs typeface="Microsoft JhengHei" charset="-120"/>
              </a:rPr>
              <a:t>年</a:t>
            </a:r>
            <a:r>
              <a:rPr lang="zh-TW" altLang="zh-TW" sz="2200" dirty="0" smtClean="0">
                <a:latin typeface="Microsoft JhengHei" charset="-120"/>
                <a:ea typeface="Microsoft JhengHei" charset="-120"/>
                <a:cs typeface="Microsoft JhengHei" charset="-120"/>
              </a:rPr>
              <a:t>九月為</a:t>
            </a:r>
            <a:r>
              <a:rPr lang="zh-TW" altLang="zh-TW" sz="2200" dirty="0">
                <a:latin typeface="Microsoft JhengHei" charset="-120"/>
                <a:ea typeface="Microsoft JhengHei" charset="-120"/>
                <a:cs typeface="Microsoft JhengHei" charset="-120"/>
              </a:rPr>
              <a:t>“</a:t>
            </a:r>
            <a:r>
              <a:rPr lang="zh-TW" altLang="zh-TW" sz="2200" dirty="0" smtClean="0">
                <a:latin typeface="Microsoft JhengHei" charset="-120"/>
                <a:ea typeface="Microsoft JhengHei" charset="-120"/>
                <a:cs typeface="Microsoft JhengHei" charset="-120"/>
              </a:rPr>
              <a:t>反</a:t>
            </a:r>
            <a:r>
              <a:rPr lang="en-US" altLang="zh-TW" sz="2200" dirty="0" smtClean="0">
                <a:latin typeface="Microsoft JhengHei" charset="-120"/>
                <a:ea typeface="Microsoft JhengHei" charset="-120"/>
                <a:cs typeface="Microsoft JhengHei" charset="-120"/>
              </a:rPr>
              <a:t>X</a:t>
            </a:r>
            <a:r>
              <a:rPr lang="zh-TW" altLang="zh-TW" sz="2200" dirty="0" smtClean="0">
                <a:latin typeface="Microsoft JhengHei" charset="-120"/>
                <a:ea typeface="Microsoft JhengHei" charset="-120"/>
                <a:cs typeface="Microsoft JhengHei" charset="-120"/>
              </a:rPr>
              <a:t>教</a:t>
            </a:r>
            <a:r>
              <a:rPr lang="zh-TW" altLang="zh-TW" sz="2200" dirty="0">
                <a:latin typeface="Microsoft JhengHei" charset="-120"/>
                <a:ea typeface="Microsoft JhengHei" charset="-120"/>
                <a:cs typeface="Microsoft JhengHei" charset="-120"/>
              </a:rPr>
              <a:t>宣傳</a:t>
            </a:r>
            <a:r>
              <a:rPr lang="zh-TW" altLang="zh-TW" sz="2200" dirty="0" smtClean="0">
                <a:latin typeface="Microsoft JhengHei" charset="-120"/>
                <a:ea typeface="Microsoft JhengHei" charset="-120"/>
                <a:cs typeface="Microsoft JhengHei" charset="-120"/>
              </a:rPr>
              <a:t>月</a:t>
            </a:r>
            <a:r>
              <a:rPr lang="en-US" altLang="zh-TW" sz="2200" dirty="0" smtClean="0">
                <a:latin typeface="Microsoft JhengHei" charset="-120"/>
                <a:ea typeface="Microsoft JhengHei" charset="-120"/>
                <a:cs typeface="Microsoft JhengHei" charset="-120"/>
              </a:rPr>
              <a:t>”</a:t>
            </a:r>
            <a:r>
              <a:rPr lang="zh-TW" altLang="zh-TW"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由該區</a:t>
            </a:r>
            <a:r>
              <a:rPr lang="zh-TW" altLang="en-US" sz="2200" dirty="0" smtClean="0">
                <a:latin typeface="Microsoft JhengHei" charset="-120"/>
                <a:ea typeface="Microsoft JhengHei" charset="-120"/>
                <a:cs typeface="Microsoft JhengHei" charset="-120"/>
              </a:rPr>
              <a:t>資</a:t>
            </a:r>
            <a:r>
              <a:rPr lang="zh-TW" altLang="zh-TW" sz="2200" dirty="0" smtClean="0">
                <a:latin typeface="Microsoft JhengHei" charset="-120"/>
                <a:ea typeface="Microsoft JhengHei" charset="-120"/>
                <a:cs typeface="Microsoft JhengHei" charset="-120"/>
              </a:rPr>
              <a:t>深反</a:t>
            </a:r>
            <a:r>
              <a:rPr lang="en-US" altLang="zh-TW" sz="2200" dirty="0" smtClean="0">
                <a:latin typeface="Microsoft JhengHei" charset="-120"/>
                <a:ea typeface="Microsoft JhengHei" charset="-120"/>
                <a:cs typeface="Microsoft JhengHei" charset="-120"/>
              </a:rPr>
              <a:t>X</a:t>
            </a:r>
            <a:r>
              <a:rPr lang="zh-TW" altLang="zh-TW" sz="2200" dirty="0" smtClean="0">
                <a:latin typeface="Microsoft JhengHei" charset="-120"/>
                <a:ea typeface="Microsoft JhengHei" charset="-120"/>
                <a:cs typeface="Microsoft JhengHei" charset="-120"/>
              </a:rPr>
              <a:t>教</a:t>
            </a:r>
            <a:r>
              <a:rPr lang="zh-TW" altLang="zh-TW" sz="2200" dirty="0">
                <a:latin typeface="Microsoft JhengHei" charset="-120"/>
                <a:ea typeface="Microsoft JhengHei" charset="-120"/>
                <a:cs typeface="Microsoft JhengHei" charset="-120"/>
              </a:rPr>
              <a:t>戰線資深宣傳員</a:t>
            </a:r>
            <a:r>
              <a:rPr lang="zh-TW" altLang="zh-TW"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對</a:t>
            </a:r>
            <a:r>
              <a:rPr lang="zh-TW" altLang="zh-TW" sz="2200" dirty="0">
                <a:latin typeface="Microsoft JhengHei" charset="-120"/>
                <a:ea typeface="Microsoft JhengHei" charset="-120"/>
                <a:cs typeface="Microsoft JhengHei" charset="-120"/>
              </a:rPr>
              <a:t>全區轄內部隊官兵、中小學校長、幼稚園園長</a:t>
            </a:r>
            <a:r>
              <a:rPr lang="zh-TW" altLang="zh-TW"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花</a:t>
            </a:r>
            <a:r>
              <a:rPr lang="zh-TW" altLang="zh-TW" sz="2200" dirty="0">
                <a:latin typeface="Microsoft JhengHei" charset="-120"/>
                <a:ea typeface="Microsoft JhengHei" charset="-120"/>
                <a:cs typeface="Microsoft JhengHei" charset="-120"/>
              </a:rPr>
              <a:t>都區宣傳系統的</a:t>
            </a:r>
            <a:r>
              <a:rPr lang="en-US" altLang="zh-TW" sz="2200" dirty="0">
                <a:latin typeface="Microsoft JhengHei" charset="-120"/>
                <a:ea typeface="Microsoft JhengHei" charset="-120"/>
                <a:cs typeface="Microsoft JhengHei" charset="-120"/>
              </a:rPr>
              <a:t>80</a:t>
            </a:r>
            <a:r>
              <a:rPr lang="zh-TW" altLang="zh-TW" sz="2200" dirty="0">
                <a:latin typeface="Microsoft JhengHei" charset="-120"/>
                <a:ea typeface="Microsoft JhengHei" charset="-120"/>
                <a:cs typeface="Microsoft JhengHei" charset="-120"/>
              </a:rPr>
              <a:t>多名領導幹部進行邪惡宣傳講課</a:t>
            </a:r>
            <a:r>
              <a:rPr lang="zh-TW" altLang="zh-TW" sz="2200" dirty="0" smtClean="0">
                <a:latin typeface="Microsoft JhengHei" charset="-120"/>
                <a:ea typeface="Microsoft JhengHei" charset="-120"/>
                <a:cs typeface="Microsoft JhengHei" charset="-120"/>
              </a:rPr>
              <a:t>教育</a:t>
            </a:r>
            <a:endParaRPr lang="en-US" altLang="zh-TW" sz="2200" dirty="0">
              <a:latin typeface="Microsoft JhengHei" charset="-120"/>
              <a:ea typeface="Microsoft JhengHei" charset="-120"/>
              <a:cs typeface="Microsoft JhengHei" charset="-120"/>
            </a:endParaRPr>
          </a:p>
          <a:p>
            <a:r>
              <a:rPr lang="en-US" altLang="zh-TW" sz="2200" dirty="0" smtClean="0">
                <a:latin typeface="Microsoft JhengHei" charset="-120"/>
                <a:ea typeface="Microsoft JhengHei" charset="-120"/>
                <a:cs typeface="Microsoft JhengHei" charset="-120"/>
              </a:rPr>
              <a:t>3. </a:t>
            </a:r>
            <a:r>
              <a:rPr lang="zh-TW" altLang="zh-TW" sz="2200" dirty="0" smtClean="0">
                <a:latin typeface="Microsoft JhengHei" charset="-120"/>
                <a:ea typeface="Microsoft JhengHei" charset="-120"/>
                <a:cs typeface="Microsoft JhengHei" charset="-120"/>
              </a:rPr>
              <a:t>教唆</a:t>
            </a:r>
            <a:r>
              <a:rPr lang="zh-TW" altLang="zh-TW" sz="2200" dirty="0">
                <a:latin typeface="Microsoft JhengHei" charset="-120"/>
                <a:ea typeface="Microsoft JhengHei" charset="-120"/>
                <a:cs typeface="Microsoft JhengHei" charset="-120"/>
              </a:rPr>
              <a:t>民眾怎樣惡告講真相的大法弟子等，非常惡劣</a:t>
            </a:r>
            <a:r>
              <a:rPr lang="zh-TW" altLang="zh-TW" sz="2200" dirty="0" smtClean="0">
                <a:latin typeface="Microsoft JhengHei" charset="-120"/>
                <a:ea typeface="Microsoft JhengHei" charset="-120"/>
                <a:cs typeface="Microsoft JhengHei" charset="-120"/>
              </a:rPr>
              <a:t>。</a:t>
            </a:r>
            <a:endParaRPr lang="en-US" altLang="zh-TW" sz="2400" dirty="0" smtClean="0">
              <a:latin typeface="Microsoft JhengHei" charset="-120"/>
              <a:ea typeface="Microsoft JhengHei" charset="-120"/>
              <a:cs typeface="Microsoft JhengHei" charset="-120"/>
            </a:endParaRPr>
          </a:p>
          <a:p>
            <a:endParaRPr lang="en-US" altLang="zh-TW" sz="2000" b="1" dirty="0" smtClean="0">
              <a:solidFill>
                <a:prstClr val="black"/>
              </a:solidFill>
              <a:latin typeface="Microsoft JhengHei" charset="-120"/>
              <a:ea typeface="Microsoft JhengHei" charset="-120"/>
              <a:cs typeface="Microsoft JhengHei" charset="-120"/>
            </a:endParaRPr>
          </a:p>
          <a:p>
            <a:r>
              <a:rPr lang="zh-TW" altLang="en-US" sz="2200" b="1" dirty="0" smtClean="0">
                <a:solidFill>
                  <a:prstClr val="black"/>
                </a:solidFill>
                <a:latin typeface="Microsoft JhengHei" charset="-120"/>
                <a:ea typeface="Microsoft JhengHei" charset="-120"/>
                <a:cs typeface="Microsoft JhengHei" charset="-120"/>
              </a:rPr>
              <a:t>單位：</a:t>
            </a:r>
            <a:r>
              <a:rPr lang="zh-TW" altLang="zh-TW" sz="2200" dirty="0">
                <a:latin typeface="Microsoft JhengHei" charset="-120"/>
                <a:ea typeface="Microsoft JhengHei" charset="-120"/>
                <a:cs typeface="Microsoft JhengHei" charset="-120"/>
              </a:rPr>
              <a:t>花都</a:t>
            </a:r>
            <a:r>
              <a:rPr lang="zh-TW" altLang="zh-TW" sz="2200" dirty="0" smtClean="0">
                <a:latin typeface="Microsoft JhengHei" charset="-120"/>
                <a:ea typeface="Microsoft JhengHei" charset="-120"/>
                <a:cs typeface="Microsoft JhengHei" charset="-120"/>
              </a:rPr>
              <a:t>新聞</a:t>
            </a:r>
            <a:r>
              <a:rPr lang="zh-TW" altLang="en-US" sz="2200" dirty="0" smtClean="0">
                <a:latin typeface="Microsoft JhengHei" charset="-120"/>
                <a:ea typeface="Microsoft JhengHei" charset="-120"/>
                <a:cs typeface="Microsoft JhengHei" charset="-120"/>
              </a:rPr>
              <a:t>、</a:t>
            </a:r>
            <a:r>
              <a:rPr lang="zh-TW" altLang="zh-TW" sz="2200" dirty="0">
                <a:latin typeface="Microsoft JhengHei" charset="-120"/>
                <a:ea typeface="Microsoft JhengHei" charset="-120"/>
                <a:cs typeface="Microsoft JhengHei" charset="-120"/>
              </a:rPr>
              <a:t>花都區政法</a:t>
            </a:r>
            <a:r>
              <a:rPr lang="zh-TW" altLang="zh-TW" sz="2200" dirty="0" smtClean="0">
                <a:latin typeface="Microsoft JhengHei" charset="-120"/>
                <a:ea typeface="Microsoft JhengHei" charset="-120"/>
                <a:cs typeface="Microsoft JhengHei" charset="-120"/>
              </a:rPr>
              <a:t>委</a:t>
            </a:r>
            <a:endParaRPr lang="en-US" altLang="zh-TW" sz="2200" dirty="0" smtClean="0">
              <a:latin typeface="Microsoft JhengHei" charset="-120"/>
              <a:ea typeface="Microsoft JhengHei" charset="-120"/>
              <a:cs typeface="Microsoft JhengHei" charset="-120"/>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smtClean="0">
                  <a:latin typeface="微軟正黑體" panose="020B0604030504040204" pitchFamily="34" charset="-120"/>
                  <a:ea typeface="微軟正黑體" panose="020B0604030504040204" pitchFamily="34" charset="-120"/>
                </a:rPr>
                <a:t>10-2. </a:t>
              </a:r>
              <a:r>
                <a:rPr lang="zh-TW" altLang="en-US" sz="3200" b="1" dirty="0" smtClean="0">
                  <a:latin typeface="微軟正黑體" panose="020B0604030504040204" pitchFamily="34" charset="-120"/>
                  <a:ea typeface="微軟正黑體" panose="020B0604030504040204" pitchFamily="34" charset="-120"/>
                </a:rPr>
                <a:t>廣州</a:t>
              </a:r>
              <a:r>
                <a:rPr lang="zh-TW" altLang="en-US" sz="3200" b="1" dirty="0" smtClean="0">
                  <a:solidFill>
                    <a:schemeClr val="bg1"/>
                  </a:solidFill>
                  <a:latin typeface="微軟正黑體" panose="020B0604030504040204" pitchFamily="34" charset="-120"/>
                  <a:ea typeface="微軟正黑體" panose="020B0604030504040204" pitchFamily="34" charset="-120"/>
                </a:rPr>
                <a:t>市</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花都區</a:t>
              </a:r>
              <a:endParaRPr lang="en-US" altLang="zh-TW" sz="3200" b="1"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rPr>
                <a:t>3</a:t>
              </a:r>
              <a:endParaRPr lang="en-US" altLang="zh-TW" sz="4000" b="1" dirty="0" smtClean="0">
                <a:solidFill>
                  <a:schemeClr val="accent6">
                    <a:lumMod val="50000"/>
                  </a:schemeClr>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17624476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29986" y="980728"/>
            <a:ext cx="8786543" cy="5119530"/>
          </a:xfrm>
          <a:prstGeom prst="rect">
            <a:avLst/>
          </a:prstGeom>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TW" altLang="en-US" dirty="0"/>
          </a:p>
        </p:txBody>
      </p:sp>
      <p:sp>
        <p:nvSpPr>
          <p:cNvPr id="11" name="矩形 10"/>
          <p:cNvSpPr/>
          <p:nvPr/>
        </p:nvSpPr>
        <p:spPr>
          <a:xfrm>
            <a:off x="129986" y="980728"/>
            <a:ext cx="9014014" cy="5816977"/>
          </a:xfrm>
          <a:prstGeom prst="rect">
            <a:avLst/>
          </a:prstGeom>
        </p:spPr>
        <p:txBody>
          <a:bodyPr wrap="square">
            <a:spAutoFit/>
          </a:bodyPr>
          <a:lstStyle/>
          <a:p>
            <a:r>
              <a:rPr lang="zh-TW" altLang="en-US" sz="2200" b="1" dirty="0" smtClean="0">
                <a:latin typeface="Microsoft JhengHei" charset="-120"/>
                <a:ea typeface="Microsoft JhengHei" charset="-120"/>
                <a:cs typeface="Microsoft JhengHei" charset="-120"/>
              </a:rPr>
              <a:t>性質：</a:t>
            </a:r>
            <a:r>
              <a:rPr lang="zh-TW" altLang="en-US" sz="2200" dirty="0" smtClean="0">
                <a:solidFill>
                  <a:srgbClr val="C00000"/>
                </a:solidFill>
                <a:latin typeface="Microsoft JhengHei" charset="-120"/>
                <a:ea typeface="Microsoft JhengHei" charset="-120"/>
                <a:cs typeface="Microsoft JhengHei" charset="-120"/>
              </a:rPr>
              <a:t>非法關押</a:t>
            </a:r>
            <a:endParaRPr lang="en-US" altLang="zh-TW" sz="2200" dirty="0" smtClean="0">
              <a:solidFill>
                <a:srgbClr val="C00000"/>
              </a:solidFill>
              <a:latin typeface="Microsoft JhengHei" charset="-120"/>
              <a:ea typeface="Microsoft JhengHei" charset="-120"/>
              <a:cs typeface="Microsoft JhengHei" charset="-120"/>
            </a:endParaRPr>
          </a:p>
          <a:p>
            <a:endParaRPr lang="en-US" altLang="zh-TW" sz="2200" dirty="0">
              <a:solidFill>
                <a:prstClr val="black"/>
              </a:solidFill>
              <a:latin typeface="Microsoft JhengHei" charset="-120"/>
              <a:ea typeface="Microsoft JhengHei" charset="-120"/>
              <a:cs typeface="Microsoft JhengHei" charset="-120"/>
            </a:endParaRPr>
          </a:p>
          <a:p>
            <a:pPr>
              <a:spcAft>
                <a:spcPts val="0"/>
              </a:spcAft>
            </a:pPr>
            <a:r>
              <a:rPr lang="zh-TW" altLang="en-US" sz="2200" b="1" dirty="0">
                <a:solidFill>
                  <a:prstClr val="black"/>
                </a:solidFill>
                <a:latin typeface="Microsoft JhengHei" charset="-120"/>
                <a:ea typeface="Microsoft JhengHei" charset="-120"/>
                <a:cs typeface="Microsoft JhengHei" charset="-120"/>
              </a:rPr>
              <a:t>情況</a:t>
            </a:r>
            <a:r>
              <a:rPr lang="zh-TW" altLang="en-US" sz="2200" b="1" dirty="0" smtClean="0">
                <a:solidFill>
                  <a:prstClr val="black"/>
                </a:solidFill>
                <a:latin typeface="Microsoft JhengHei" charset="-120"/>
                <a:ea typeface="Microsoft JhengHei" charset="-120"/>
                <a:cs typeface="Microsoft JhengHei" charset="-120"/>
              </a:rPr>
              <a:t>：</a:t>
            </a:r>
            <a:endParaRPr lang="en-US" altLang="zh-TW" sz="2200" b="1" dirty="0" smtClean="0">
              <a:solidFill>
                <a:prstClr val="black"/>
              </a:solidFill>
              <a:latin typeface="Microsoft JhengHei" charset="-120"/>
              <a:ea typeface="Microsoft JhengHei" charset="-120"/>
              <a:cs typeface="Microsoft JhengHei" charset="-120"/>
            </a:endParaRPr>
          </a:p>
          <a:p>
            <a:pPr>
              <a:spcAft>
                <a:spcPts val="0"/>
              </a:spcAft>
            </a:pPr>
            <a:r>
              <a:rPr lang="en-US" altLang="zh-TW" sz="2200" kern="100" dirty="0" smtClean="0">
                <a:latin typeface="Microsoft JhengHei" charset="-120"/>
                <a:ea typeface="Microsoft JhengHei" charset="-120"/>
                <a:cs typeface="Microsoft JhengHei" charset="-120"/>
              </a:rPr>
              <a:t>2017</a:t>
            </a:r>
            <a:r>
              <a:rPr lang="zh-TW" altLang="zh-TW" sz="2200" kern="100" dirty="0" smtClean="0">
                <a:latin typeface="Microsoft JhengHei" charset="-120"/>
                <a:ea typeface="Microsoft JhengHei" charset="-120"/>
                <a:cs typeface="Microsoft JhengHei" charset="-120"/>
              </a:rPr>
              <a:t>年</a:t>
            </a:r>
            <a:r>
              <a:rPr lang="en-US" altLang="zh-TW" sz="2200" kern="100" dirty="0" smtClean="0">
                <a:latin typeface="Microsoft JhengHei" charset="-120"/>
                <a:ea typeface="Microsoft JhengHei" charset="-120"/>
                <a:cs typeface="Microsoft JhengHei" charset="-120"/>
              </a:rPr>
              <a:t>8</a:t>
            </a:r>
            <a:r>
              <a:rPr lang="zh-TW" altLang="zh-TW" sz="2200" kern="100" dirty="0" smtClean="0">
                <a:latin typeface="Microsoft JhengHei" charset="-120"/>
                <a:ea typeface="Microsoft JhengHei" charset="-120"/>
                <a:cs typeface="Microsoft JhengHei" charset="-120"/>
              </a:rPr>
              <a:t>月</a:t>
            </a:r>
            <a:r>
              <a:rPr lang="en-US" altLang="zh-TW" sz="2200" kern="100" dirty="0" smtClean="0">
                <a:latin typeface="Microsoft JhengHei" charset="-120"/>
                <a:ea typeface="Microsoft JhengHei" charset="-120"/>
                <a:cs typeface="Microsoft JhengHei" charset="-120"/>
              </a:rPr>
              <a:t>15</a:t>
            </a:r>
            <a:r>
              <a:rPr lang="zh-TW" altLang="zh-TW" sz="2200" kern="100" dirty="0" smtClean="0">
                <a:latin typeface="Microsoft JhengHei" charset="-120"/>
                <a:ea typeface="Microsoft JhengHei" charset="-120"/>
                <a:cs typeface="Microsoft JhengHei" charset="-120"/>
              </a:rPr>
              <a:t>日</a:t>
            </a:r>
            <a:r>
              <a:rPr lang="zh-TW" altLang="zh-TW" sz="2200" kern="100" dirty="0">
                <a:latin typeface="Microsoft JhengHei" charset="-120"/>
                <a:ea typeface="Microsoft JhengHei" charset="-120"/>
                <a:cs typeface="Microsoft JhengHei" charset="-120"/>
              </a:rPr>
              <a:t>上午，</a:t>
            </a:r>
            <a:r>
              <a:rPr lang="zh-TW" altLang="zh-TW" sz="2200" kern="100" dirty="0" smtClean="0">
                <a:latin typeface="Microsoft JhengHei" charset="-120"/>
                <a:ea typeface="Microsoft JhengHei" charset="-120"/>
                <a:cs typeface="Microsoft JhengHei" charset="-120"/>
              </a:rPr>
              <a:t>廣州</a:t>
            </a:r>
            <a:r>
              <a:rPr lang="zh-TW" altLang="en-US" sz="2200" kern="100" dirty="0" smtClean="0">
                <a:latin typeface="Microsoft JhengHei" charset="-120"/>
                <a:ea typeface="Microsoft JhengHei" charset="-120"/>
                <a:cs typeface="Microsoft JhengHei" charset="-120"/>
              </a:rPr>
              <a:t>市</a:t>
            </a:r>
            <a:r>
              <a:rPr lang="zh-TW" altLang="zh-TW" sz="2200" kern="100" dirty="0" smtClean="0">
                <a:latin typeface="Microsoft JhengHei" charset="-120"/>
                <a:ea typeface="Microsoft JhengHei" charset="-120"/>
                <a:cs typeface="Microsoft JhengHei" charset="-120"/>
              </a:rPr>
              <a:t>黃埔</a:t>
            </a:r>
            <a:r>
              <a:rPr lang="zh-TW" altLang="zh-TW" sz="2200" kern="100" dirty="0">
                <a:latin typeface="Microsoft JhengHei" charset="-120"/>
                <a:ea typeface="Microsoft JhengHei" charset="-120"/>
                <a:cs typeface="Microsoft JhengHei" charset="-120"/>
              </a:rPr>
              <a:t>供電局職工、法輪功學員</a:t>
            </a:r>
            <a:r>
              <a:rPr lang="zh-TW" altLang="zh-TW" sz="2200" kern="100" dirty="0" smtClean="0">
                <a:solidFill>
                  <a:srgbClr val="0070C0"/>
                </a:solidFill>
                <a:latin typeface="Microsoft JhengHei" charset="-120"/>
                <a:ea typeface="Microsoft JhengHei" charset="-120"/>
                <a:cs typeface="Microsoft JhengHei" charset="-120"/>
              </a:rPr>
              <a:t>李慶華</a:t>
            </a:r>
            <a:endParaRPr lang="en-US" altLang="zh-TW" sz="2200" kern="100" dirty="0" smtClean="0">
              <a:solidFill>
                <a:srgbClr val="0070C0"/>
              </a:solidFill>
              <a:latin typeface="Microsoft JhengHei" charset="-120"/>
              <a:ea typeface="Microsoft JhengHei" charset="-120"/>
              <a:cs typeface="Microsoft JhengHei" charset="-120"/>
            </a:endParaRPr>
          </a:p>
          <a:p>
            <a:pPr>
              <a:spcAft>
                <a:spcPts val="0"/>
              </a:spcAft>
            </a:pPr>
            <a:r>
              <a:rPr lang="zh-TW" altLang="zh-TW" sz="2200" kern="100" dirty="0" smtClean="0">
                <a:latin typeface="Microsoft JhengHei" charset="-120"/>
                <a:ea typeface="Microsoft JhengHei" charset="-120"/>
                <a:cs typeface="Microsoft JhengHei" charset="-120"/>
              </a:rPr>
              <a:t>在</a:t>
            </a:r>
            <a:r>
              <a:rPr lang="zh-TW" altLang="zh-TW" sz="2200" kern="100" dirty="0">
                <a:latin typeface="Microsoft JhengHei" charset="-120"/>
                <a:ea typeface="Microsoft JhengHei" charset="-120"/>
                <a:cs typeface="Microsoft JhengHei" charset="-120"/>
              </a:rPr>
              <a:t>單位上班時被</a:t>
            </a:r>
            <a:r>
              <a:rPr lang="zh-TW" altLang="zh-TW" sz="2200" kern="100" dirty="0">
                <a:solidFill>
                  <a:schemeClr val="accent6">
                    <a:lumMod val="50000"/>
                  </a:schemeClr>
                </a:solidFill>
                <a:latin typeface="Microsoft JhengHei" charset="-120"/>
                <a:ea typeface="Microsoft JhengHei" charset="-120"/>
                <a:cs typeface="Microsoft JhengHei" charset="-120"/>
              </a:rPr>
              <a:t>越秀區東山派出所</a:t>
            </a:r>
            <a:r>
              <a:rPr lang="zh-TW" altLang="zh-TW" sz="2200" kern="100" dirty="0">
                <a:latin typeface="Microsoft JhengHei" charset="-120"/>
                <a:ea typeface="Microsoft JhengHei" charset="-120"/>
                <a:cs typeface="Microsoft JhengHei" charset="-120"/>
              </a:rPr>
              <a:t>十幾個人強行帶走</a:t>
            </a:r>
            <a:r>
              <a:rPr lang="zh-TW" altLang="zh-TW" sz="2200" kern="100" dirty="0" smtClean="0">
                <a:latin typeface="Microsoft JhengHei" charset="-120"/>
                <a:ea typeface="Microsoft JhengHei" charset="-120"/>
                <a:cs typeface="Microsoft JhengHei" charset="-120"/>
              </a:rPr>
              <a:t>，</a:t>
            </a:r>
            <a:endParaRPr lang="en-US" altLang="zh-TW" sz="2200" kern="100" dirty="0" smtClean="0">
              <a:latin typeface="Microsoft JhengHei" charset="-120"/>
              <a:ea typeface="Microsoft JhengHei" charset="-120"/>
              <a:cs typeface="Microsoft JhengHei" charset="-120"/>
            </a:endParaRPr>
          </a:p>
          <a:p>
            <a:pPr>
              <a:spcAft>
                <a:spcPts val="0"/>
              </a:spcAft>
            </a:pPr>
            <a:r>
              <a:rPr lang="zh-TW" altLang="zh-TW" sz="2200" kern="100" dirty="0" smtClean="0">
                <a:latin typeface="Microsoft JhengHei" charset="-120"/>
                <a:ea typeface="Microsoft JhengHei" charset="-120"/>
                <a:cs typeface="Microsoft JhengHei" charset="-120"/>
              </a:rPr>
              <a:t>現在</a:t>
            </a:r>
            <a:r>
              <a:rPr lang="zh-TW" altLang="zh-TW" sz="2200" kern="100" dirty="0">
                <a:latin typeface="Microsoft JhengHei" charset="-120"/>
                <a:ea typeface="Microsoft JhengHei" charset="-120"/>
                <a:cs typeface="Microsoft JhengHei" charset="-120"/>
              </a:rPr>
              <a:t>被非法關押在越秀區看守所</a:t>
            </a:r>
            <a:r>
              <a:rPr lang="zh-TW" altLang="zh-TW" sz="2200" kern="100" dirty="0" smtClean="0">
                <a:latin typeface="Microsoft JhengHei" charset="-120"/>
                <a:ea typeface="Microsoft JhengHei" charset="-120"/>
                <a:cs typeface="Microsoft JhengHei" charset="-120"/>
              </a:rPr>
              <a:t>。</a:t>
            </a:r>
            <a:r>
              <a:rPr lang="zh-TW" altLang="zh-TW" sz="2200" dirty="0" smtClean="0">
                <a:latin typeface="Microsoft JhengHei" charset="-120"/>
                <a:ea typeface="Microsoft JhengHei" charset="-120"/>
                <a:cs typeface="Microsoft JhengHei" charset="-120"/>
              </a:rPr>
              <a:t> </a:t>
            </a:r>
            <a:endParaRPr lang="en-US" altLang="zh-TW" sz="2200" dirty="0" smtClean="0">
              <a:latin typeface="Microsoft JhengHei" charset="-120"/>
              <a:ea typeface="Microsoft JhengHei" charset="-120"/>
              <a:cs typeface="Microsoft JhengHei" charset="-120"/>
            </a:endParaRPr>
          </a:p>
          <a:p>
            <a:pPr>
              <a:spcAft>
                <a:spcPts val="0"/>
              </a:spcAft>
            </a:pPr>
            <a:endParaRPr lang="en-US" altLang="zh-TW" sz="2200" dirty="0">
              <a:latin typeface="Microsoft JhengHei" charset="-120"/>
              <a:ea typeface="Microsoft JhengHei" charset="-120"/>
              <a:cs typeface="Microsoft JhengHei" charset="-120"/>
            </a:endParaRPr>
          </a:p>
          <a:p>
            <a:r>
              <a:rPr lang="zh-TW" altLang="zh-TW" sz="2200" dirty="0">
                <a:solidFill>
                  <a:srgbClr val="0070C0"/>
                </a:solidFill>
                <a:latin typeface="Microsoft JhengHei" charset="-120"/>
                <a:ea typeface="Microsoft JhengHei" charset="-120"/>
                <a:cs typeface="Microsoft JhengHei" charset="-120"/>
              </a:rPr>
              <a:t>李慶華</a:t>
            </a:r>
            <a:r>
              <a:rPr lang="zh-TW" altLang="zh-TW" sz="2200" dirty="0">
                <a:latin typeface="Microsoft JhengHei" charset="-120"/>
                <a:ea typeface="Microsoft JhengHei" charset="-120"/>
                <a:cs typeface="Microsoft JhengHei" charset="-120"/>
              </a:rPr>
              <a:t>女士，</a:t>
            </a:r>
            <a:r>
              <a:rPr lang="en-US" altLang="zh-TW" sz="2200" dirty="0">
                <a:latin typeface="Microsoft JhengHei" charset="-120"/>
                <a:ea typeface="Microsoft JhengHei" charset="-120"/>
                <a:cs typeface="Microsoft JhengHei" charset="-120"/>
              </a:rPr>
              <a:t>48</a:t>
            </a:r>
            <a:r>
              <a:rPr lang="zh-TW" altLang="zh-TW" sz="2200" dirty="0">
                <a:latin typeface="Microsoft JhengHei" charset="-120"/>
                <a:ea typeface="Microsoft JhengHei" charset="-120"/>
                <a:cs typeface="Microsoft JhengHei" charset="-120"/>
              </a:rPr>
              <a:t>歲，大學畢業，在廣州市黃埔區供電局任會計師</a:t>
            </a:r>
            <a:r>
              <a:rPr lang="zh-TW" altLang="zh-TW"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原來</a:t>
            </a:r>
            <a:r>
              <a:rPr lang="zh-TW" altLang="zh-TW" sz="2200" dirty="0">
                <a:latin typeface="Microsoft JhengHei" charset="-120"/>
                <a:ea typeface="Microsoft JhengHei" charset="-120"/>
                <a:cs typeface="Microsoft JhengHei" charset="-120"/>
              </a:rPr>
              <a:t>身體多病，有抑鬱症、心臟病等</a:t>
            </a:r>
            <a:r>
              <a:rPr lang="zh-TW" altLang="zh-TW"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r>
              <a:rPr lang="en-US" altLang="zh-TW" sz="2200" dirty="0" smtClean="0">
                <a:latin typeface="Microsoft JhengHei" charset="-120"/>
                <a:ea typeface="Microsoft JhengHei" charset="-120"/>
                <a:cs typeface="Microsoft JhengHei" charset="-120"/>
              </a:rPr>
              <a:t>1999</a:t>
            </a:r>
            <a:r>
              <a:rPr lang="zh-TW" altLang="zh-TW" sz="2200" dirty="0" smtClean="0">
                <a:latin typeface="Microsoft JhengHei" charset="-120"/>
                <a:ea typeface="Microsoft JhengHei" charset="-120"/>
                <a:cs typeface="Microsoft JhengHei" charset="-120"/>
              </a:rPr>
              <a:t>年</a:t>
            </a:r>
            <a:r>
              <a:rPr lang="en-US" altLang="zh-TW" sz="2200" dirty="0" smtClean="0">
                <a:latin typeface="Microsoft JhengHei" charset="-120"/>
                <a:ea typeface="Microsoft JhengHei" charset="-120"/>
                <a:cs typeface="Microsoft JhengHei" charset="-120"/>
              </a:rPr>
              <a:t>3</a:t>
            </a:r>
            <a:r>
              <a:rPr lang="zh-TW" altLang="zh-TW" sz="2200" dirty="0" smtClean="0">
                <a:latin typeface="Microsoft JhengHei" charset="-120"/>
                <a:ea typeface="Microsoft JhengHei" charset="-120"/>
                <a:cs typeface="Microsoft JhengHei" charset="-120"/>
              </a:rPr>
              <a:t>月</a:t>
            </a:r>
            <a:r>
              <a:rPr lang="zh-TW" altLang="zh-TW" sz="2200" dirty="0">
                <a:latin typeface="Microsoft JhengHei" charset="-120"/>
                <a:ea typeface="Microsoft JhengHei" charset="-120"/>
                <a:cs typeface="Microsoft JhengHei" charset="-120"/>
              </a:rPr>
              <a:t>開始修煉法輪大法不久，身體所有不適都消失了</a:t>
            </a:r>
            <a:r>
              <a:rPr lang="zh-TW" altLang="zh-TW"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r>
              <a:rPr lang="en-US" altLang="zh-TW" sz="2200" dirty="0" smtClean="0">
                <a:latin typeface="Microsoft JhengHei" charset="-120"/>
                <a:ea typeface="Microsoft JhengHei" charset="-120"/>
                <a:cs typeface="Microsoft JhengHei" charset="-120"/>
              </a:rPr>
              <a:t>1999</a:t>
            </a:r>
            <a:r>
              <a:rPr lang="zh-TW" altLang="zh-TW" sz="2200" dirty="0" smtClean="0">
                <a:latin typeface="Microsoft JhengHei" charset="-120"/>
                <a:ea typeface="Microsoft JhengHei" charset="-120"/>
                <a:cs typeface="Microsoft JhengHei" charset="-120"/>
              </a:rPr>
              <a:t>年</a:t>
            </a:r>
            <a:r>
              <a:rPr lang="en-US" altLang="zh-TW" sz="2200" dirty="0" smtClean="0">
                <a:latin typeface="Microsoft JhengHei" charset="-120"/>
                <a:ea typeface="Microsoft JhengHei" charset="-120"/>
                <a:cs typeface="Microsoft JhengHei" charset="-120"/>
              </a:rPr>
              <a:t>7</a:t>
            </a:r>
            <a:r>
              <a:rPr lang="zh-TW" altLang="zh-TW" sz="2200" dirty="0" smtClean="0">
                <a:latin typeface="Microsoft JhengHei" charset="-120"/>
                <a:ea typeface="Microsoft JhengHei" charset="-120"/>
                <a:cs typeface="Microsoft JhengHei" charset="-120"/>
              </a:rPr>
              <a:t>月</a:t>
            </a:r>
            <a:r>
              <a:rPr lang="zh-TW" altLang="en-US" sz="2200" dirty="0">
                <a:latin typeface="Microsoft JhengHei" charset="-120"/>
                <a:ea typeface="Microsoft JhengHei" charset="-120"/>
                <a:cs typeface="Microsoft JhengHei" charset="-120"/>
              </a:rPr>
              <a:t>中共</a:t>
            </a:r>
            <a:r>
              <a:rPr lang="zh-TW" altLang="zh-TW" sz="2200" dirty="0" smtClean="0">
                <a:latin typeface="Microsoft JhengHei" charset="-120"/>
                <a:ea typeface="Microsoft JhengHei" charset="-120"/>
                <a:cs typeface="Microsoft JhengHei" charset="-120"/>
              </a:rPr>
              <a:t>迫害</a:t>
            </a:r>
            <a:r>
              <a:rPr lang="zh-TW" altLang="zh-TW" sz="2200" dirty="0">
                <a:latin typeface="Microsoft JhengHei" charset="-120"/>
                <a:ea typeface="Microsoft JhengHei" charset="-120"/>
                <a:cs typeface="Microsoft JhengHei" charset="-120"/>
              </a:rPr>
              <a:t>法輪功以來，李慶華女士多次被關押迫害</a:t>
            </a:r>
            <a:r>
              <a:rPr lang="zh-TW" altLang="zh-TW"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現在</a:t>
            </a:r>
            <a:r>
              <a:rPr lang="zh-TW" altLang="zh-TW" sz="2200" dirty="0">
                <a:solidFill>
                  <a:srgbClr val="0070C0"/>
                </a:solidFill>
                <a:latin typeface="Microsoft JhengHei" charset="-120"/>
                <a:ea typeface="Microsoft JhengHei" charset="-120"/>
                <a:cs typeface="Microsoft JhengHei" charset="-120"/>
              </a:rPr>
              <a:t>李慶華</a:t>
            </a:r>
            <a:r>
              <a:rPr lang="zh-TW" altLang="zh-TW" sz="2200" dirty="0">
                <a:latin typeface="Microsoft JhengHei" charset="-120"/>
                <a:ea typeface="Microsoft JhengHei" charset="-120"/>
                <a:cs typeface="Microsoft JhengHei" charset="-120"/>
              </a:rPr>
              <a:t>女士被非法關押在越秀區看守所</a:t>
            </a:r>
            <a:r>
              <a:rPr lang="zh-TW" altLang="zh-TW"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r>
              <a:rPr lang="zh-TW" altLang="zh-TW" sz="2200" dirty="0" smtClean="0">
                <a:latin typeface="Microsoft JhengHei" charset="-120"/>
                <a:ea typeface="Microsoft JhengHei" charset="-120"/>
                <a:cs typeface="Microsoft JhengHei" charset="-120"/>
              </a:rPr>
              <a:t>拘留</a:t>
            </a:r>
            <a:r>
              <a:rPr lang="zh-TW" altLang="zh-TW" sz="2200" dirty="0">
                <a:latin typeface="Microsoft JhengHei" charset="-120"/>
                <a:ea typeface="Microsoft JhengHei" charset="-120"/>
                <a:cs typeface="Microsoft JhengHei" charset="-120"/>
              </a:rPr>
              <a:t>證上寫的是</a:t>
            </a:r>
            <a:r>
              <a:rPr lang="zh-TW" altLang="zh-TW" sz="2200" dirty="0" smtClean="0">
                <a:latin typeface="Microsoft JhengHei" charset="-120"/>
                <a:ea typeface="Microsoft JhengHei" charset="-120"/>
                <a:cs typeface="Microsoft JhengHei" charset="-120"/>
              </a:rPr>
              <a:t>所謂“利用</a:t>
            </a:r>
            <a:r>
              <a:rPr lang="en-US" altLang="zh-TW" sz="2200" dirty="0" smtClean="0">
                <a:latin typeface="Microsoft JhengHei" charset="-120"/>
                <a:ea typeface="Microsoft JhengHei" charset="-120"/>
                <a:cs typeface="Microsoft JhengHei" charset="-120"/>
              </a:rPr>
              <a:t>X</a:t>
            </a:r>
            <a:r>
              <a:rPr lang="zh-TW" altLang="zh-TW" sz="2200" dirty="0" smtClean="0">
                <a:latin typeface="Microsoft JhengHei" charset="-120"/>
                <a:ea typeface="Microsoft JhengHei" charset="-120"/>
                <a:cs typeface="Microsoft JhengHei" charset="-120"/>
              </a:rPr>
              <a:t>教</a:t>
            </a:r>
            <a:r>
              <a:rPr lang="zh-TW" altLang="zh-TW" sz="2200" dirty="0">
                <a:latin typeface="Microsoft JhengHei" charset="-120"/>
                <a:ea typeface="Microsoft JhengHei" charset="-120"/>
                <a:cs typeface="Microsoft JhengHei" charset="-120"/>
              </a:rPr>
              <a:t>組織破壞法律實施”</a:t>
            </a:r>
            <a:r>
              <a:rPr lang="zh-TW" altLang="zh-TW" sz="2200" dirty="0" smtClean="0">
                <a:latin typeface="Microsoft JhengHei" charset="-120"/>
                <a:ea typeface="Microsoft JhengHei" charset="-120"/>
                <a:cs typeface="Microsoft JhengHei" charset="-120"/>
              </a:rPr>
              <a:t>。</a:t>
            </a:r>
            <a:endParaRPr lang="en-US" altLang="zh-TW" sz="2200" dirty="0" smtClean="0">
              <a:latin typeface="Microsoft JhengHei" charset="-120"/>
              <a:ea typeface="Microsoft JhengHei" charset="-120"/>
              <a:cs typeface="Microsoft JhengHei" charset="-120"/>
            </a:endParaRPr>
          </a:p>
          <a:p>
            <a:endParaRPr lang="en-US" altLang="zh-TW" sz="2200" dirty="0" smtClean="0">
              <a:latin typeface="Microsoft JhengHei" charset="-120"/>
              <a:ea typeface="Microsoft JhengHei" charset="-120"/>
              <a:cs typeface="Microsoft JhengHei" charset="-120"/>
            </a:endParaRPr>
          </a:p>
          <a:p>
            <a:r>
              <a:rPr lang="zh-TW" altLang="en-US" sz="2200" b="1" dirty="0">
                <a:latin typeface="Microsoft JhengHei" charset="-120"/>
                <a:ea typeface="Microsoft JhengHei" charset="-120"/>
                <a:cs typeface="Microsoft JhengHei" charset="-120"/>
              </a:rPr>
              <a:t>詳細</a:t>
            </a:r>
            <a:r>
              <a:rPr lang="zh-TW" altLang="en-US" sz="2200" b="1" dirty="0" smtClean="0">
                <a:latin typeface="Microsoft JhengHei" charset="-120"/>
                <a:ea typeface="Microsoft JhengHei" charset="-120"/>
                <a:cs typeface="Microsoft JhengHei" charset="-120"/>
              </a:rPr>
              <a:t>情形請見：</a:t>
            </a:r>
            <a:endParaRPr lang="en-US" altLang="zh-TW" sz="2200" b="1" dirty="0" smtClean="0">
              <a:latin typeface="Microsoft JhengHei" charset="-120"/>
              <a:ea typeface="Microsoft JhengHei" charset="-120"/>
              <a:cs typeface="Microsoft JhengHei" charset="-120"/>
            </a:endParaRPr>
          </a:p>
          <a:p>
            <a:r>
              <a:rPr lang="en-US" altLang="zh-TW" sz="2200" dirty="0" smtClean="0">
                <a:solidFill>
                  <a:srgbClr val="0070C0"/>
                </a:solidFill>
                <a:latin typeface="微軟正黑體" panose="020B0604030504040204" pitchFamily="34" charset="-120"/>
                <a:ea typeface="微軟正黑體" panose="020B0604030504040204" pitchFamily="34" charset="-120"/>
              </a:rPr>
              <a:t>【</a:t>
            </a:r>
            <a:r>
              <a:rPr lang="zh-TW" altLang="en-US" sz="2200" dirty="0">
                <a:solidFill>
                  <a:srgbClr val="0070C0"/>
                </a:solidFill>
                <a:latin typeface="微軟正黑體" panose="020B0604030504040204" pitchFamily="34" charset="-120"/>
                <a:ea typeface="微軟正黑體" panose="020B0604030504040204" pitchFamily="34" charset="-120"/>
              </a:rPr>
              <a:t>明慧網二零一七年九月五日</a:t>
            </a:r>
            <a:r>
              <a:rPr lang="en-US" altLang="zh-TW" sz="2200" dirty="0" smtClean="0">
                <a:solidFill>
                  <a:srgbClr val="0070C0"/>
                </a:solidFill>
                <a:latin typeface="微軟正黑體" panose="020B0604030504040204" pitchFamily="34" charset="-120"/>
                <a:ea typeface="微軟正黑體" panose="020B0604030504040204" pitchFamily="34" charset="-120"/>
              </a:rPr>
              <a:t>】</a:t>
            </a:r>
            <a:r>
              <a:rPr lang="zh-TW" altLang="en-US" sz="2200" b="1" dirty="0">
                <a:solidFill>
                  <a:srgbClr val="0070C0"/>
                </a:solidFill>
                <a:latin typeface="微軟正黑體" panose="020B0604030504040204" pitchFamily="34" charset="-120"/>
                <a:ea typeface="微軟正黑體" panose="020B0604030504040204" pitchFamily="34" charset="-120"/>
              </a:rPr>
              <a:t>廣州李慶華女士被非法關押</a:t>
            </a:r>
          </a:p>
          <a:p>
            <a:endParaRPr lang="en-US" altLang="zh-TW" sz="2200" dirty="0" smtClean="0">
              <a:latin typeface="Microsoft JhengHei" charset="-120"/>
              <a:ea typeface="Microsoft JhengHei" charset="-120"/>
              <a:cs typeface="Microsoft JhengHei" charset="-120"/>
            </a:endParaRPr>
          </a:p>
        </p:txBody>
      </p:sp>
      <p:grpSp>
        <p:nvGrpSpPr>
          <p:cNvPr id="2" name="群組 1"/>
          <p:cNvGrpSpPr/>
          <p:nvPr/>
        </p:nvGrpSpPr>
        <p:grpSpPr>
          <a:xfrm>
            <a:off x="0" y="0"/>
            <a:ext cx="9144000" cy="848937"/>
            <a:chOff x="0" y="0"/>
            <a:chExt cx="9144000" cy="848937"/>
          </a:xfrm>
        </p:grpSpPr>
        <p:sp>
          <p:nvSpPr>
            <p:cNvPr id="5" name="矩形 4"/>
            <p:cNvSpPr/>
            <p:nvPr/>
          </p:nvSpPr>
          <p:spPr>
            <a:xfrm>
              <a:off x="0" y="0"/>
              <a:ext cx="9144000" cy="84893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smtClean="0">
                  <a:latin typeface="微軟正黑體" panose="020B0604030504040204" pitchFamily="34" charset="-120"/>
                  <a:ea typeface="微軟正黑體" panose="020B0604030504040204" pitchFamily="34" charset="-120"/>
                </a:rPr>
                <a:t>10-3. </a:t>
              </a:r>
              <a:r>
                <a:rPr lang="zh-TW" altLang="en-US" sz="3200" b="1" dirty="0" smtClean="0">
                  <a:solidFill>
                    <a:schemeClr val="bg1"/>
                  </a:solidFill>
                  <a:latin typeface="微軟正黑體" panose="020B0604030504040204" pitchFamily="34" charset="-120"/>
                  <a:ea typeface="微軟正黑體" panose="020B0604030504040204" pitchFamily="34" charset="-120"/>
                </a:rPr>
                <a:t>廣州市</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en-US" sz="3200" b="1" dirty="0" smtClean="0">
                  <a:solidFill>
                    <a:schemeClr val="bg1"/>
                  </a:solidFill>
                  <a:latin typeface="微軟正黑體" panose="020B0604030504040204" pitchFamily="34" charset="-120"/>
                  <a:ea typeface="微軟正黑體" panose="020B0604030504040204" pitchFamily="34" charset="-120"/>
                </a:rPr>
                <a:t>黃埔區</a:t>
              </a:r>
              <a:endParaRPr lang="en-US" altLang="zh-TW" sz="3200" b="1" dirty="0">
                <a:solidFill>
                  <a:schemeClr val="bg1"/>
                </a:solidFill>
                <a:latin typeface="微軟正黑體" panose="020B0604030504040204" pitchFamily="34" charset="-120"/>
                <a:ea typeface="微軟正黑體" panose="020B0604030504040204" pitchFamily="34" charset="-120"/>
              </a:endParaRPr>
            </a:p>
          </p:txBody>
        </p:sp>
        <p:sp>
          <p:nvSpPr>
            <p:cNvPr id="6" name="矩形 5"/>
            <p:cNvSpPr/>
            <p:nvPr/>
          </p:nvSpPr>
          <p:spPr>
            <a:xfrm>
              <a:off x="7164288" y="100432"/>
              <a:ext cx="1882801" cy="648072"/>
            </a:xfrm>
            <a:prstGeom prst="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4000" b="1" dirty="0" smtClean="0">
                  <a:solidFill>
                    <a:schemeClr val="accent6">
                      <a:lumMod val="50000"/>
                    </a:schemeClr>
                  </a:solidFill>
                  <a:latin typeface="微軟正黑體" panose="020B0604030504040204" pitchFamily="34" charset="-120"/>
                  <a:ea typeface="微軟正黑體" panose="020B0604030504040204" pitchFamily="34" charset="-120"/>
                </a:rPr>
                <a:t>案情</a:t>
              </a:r>
              <a:r>
                <a:rPr lang="en-US" altLang="zh-TW" sz="4000" b="1" dirty="0">
                  <a:solidFill>
                    <a:schemeClr val="accent6">
                      <a:lumMod val="50000"/>
                    </a:schemeClr>
                  </a:solidFill>
                  <a:latin typeface="微軟正黑體" panose="020B0604030504040204" pitchFamily="34" charset="-120"/>
                  <a:ea typeface="微軟正黑體" panose="020B0604030504040204" pitchFamily="34" charset="-120"/>
                </a:rPr>
                <a:t>4</a:t>
              </a:r>
              <a:endParaRPr lang="zh-TW" altLang="en-US" sz="4000" b="1" dirty="0">
                <a:solidFill>
                  <a:schemeClr val="accent6">
                    <a:lumMod val="50000"/>
                  </a:schemeClr>
                </a:solidFill>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18360914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南陽市許多官員因迫害法輪功被國際追查，包括…"/>
          <p:cNvSpPr txBox="1"/>
          <p:nvPr/>
        </p:nvSpPr>
        <p:spPr>
          <a:xfrm>
            <a:off x="180389" y="980728"/>
            <a:ext cx="8772216" cy="4493534"/>
          </a:xfrm>
          <a:prstGeom prst="rect">
            <a:avLst/>
          </a:prstGeom>
          <a:ln w="12700">
            <a:solidFill>
              <a:srgbClr val="1F497D"/>
            </a:solidFill>
            <a:miter lim="400000"/>
          </a:ln>
          <a:extLst>
            <a:ext uri="{C572A759-6A51-4108-AA02-DFA0A04FC94B}">
              <ma14:wrappingTextBoxFlag xmlns="" xmlns:ma14="http://schemas.microsoft.com/office/mac/drawingml/2011/main" val="1"/>
            </a:ext>
          </a:extLst>
        </p:spPr>
        <p:txBody>
          <a:bodyPr lIns="45718" tIns="45718" rIns="45718" bIns="45718" anchor="ctr">
            <a:spAutoFit/>
          </a:bodyPr>
          <a:lstStyle/>
          <a:p>
            <a:pPr>
              <a:defRPr sz="2000" b="1">
                <a:solidFill>
                  <a:srgbClr val="C00000"/>
                </a:solidFill>
                <a:latin typeface="微軟正黑體"/>
                <a:ea typeface="微軟正黑體"/>
                <a:cs typeface="微軟正黑體"/>
                <a:sym typeface="微軟正黑體"/>
              </a:defRPr>
            </a:pPr>
            <a:r>
              <a:rPr sz="2200" dirty="0"/>
              <a:t>廣州市</a:t>
            </a:r>
            <a:r>
              <a:rPr sz="2200" b="0" dirty="0">
                <a:solidFill>
                  <a:srgbClr val="000000"/>
                </a:solidFill>
              </a:rPr>
              <a:t>許多官員因迫害法輪功被國際追查，包括</a:t>
            </a:r>
          </a:p>
          <a:p>
            <a:pPr>
              <a:defRPr sz="2000">
                <a:latin typeface="微軟正黑體"/>
                <a:ea typeface="微軟正黑體"/>
                <a:cs typeface="微軟正黑體"/>
                <a:sym typeface="微軟正黑體"/>
              </a:defRPr>
            </a:pPr>
            <a:endParaRPr lang="en-US" sz="2200" b="0" dirty="0" smtClean="0">
              <a:solidFill>
                <a:srgbClr val="000000"/>
              </a:solidFill>
            </a:endParaRPr>
          </a:p>
          <a:p>
            <a:pPr>
              <a:defRPr sz="2000">
                <a:latin typeface="微軟正黑體"/>
                <a:ea typeface="微軟正黑體"/>
                <a:cs typeface="微軟正黑體"/>
                <a:sym typeface="微軟正黑體"/>
              </a:defRPr>
            </a:pPr>
            <a:r>
              <a:rPr lang="zh-TW" altLang="en-US" sz="2200" b="1" dirty="0" smtClean="0">
                <a:solidFill>
                  <a:srgbClr val="C00000"/>
                </a:solidFill>
              </a:rPr>
              <a:t>廣州市</a:t>
            </a:r>
            <a:r>
              <a:rPr lang="en-US" altLang="zh-TW" sz="2200" b="1" dirty="0" smtClean="0">
                <a:solidFill>
                  <a:schemeClr val="accent6">
                    <a:lumMod val="75000"/>
                  </a:schemeClr>
                </a:solidFill>
              </a:rPr>
              <a:t>(</a:t>
            </a:r>
            <a:r>
              <a:rPr lang="zh-TW" altLang="en-US" sz="2200" b="1" dirty="0" smtClean="0">
                <a:solidFill>
                  <a:schemeClr val="accent6">
                    <a:lumMod val="75000"/>
                  </a:schemeClr>
                </a:solidFill>
              </a:rPr>
              <a:t>案例</a:t>
            </a:r>
            <a:r>
              <a:rPr lang="en-US" altLang="zh-TW" sz="2200" b="1" dirty="0" smtClean="0">
                <a:solidFill>
                  <a:schemeClr val="accent6">
                    <a:lumMod val="75000"/>
                  </a:schemeClr>
                </a:solidFill>
              </a:rPr>
              <a:t>2)</a:t>
            </a:r>
            <a:endParaRPr sz="2200" b="1" dirty="0">
              <a:solidFill>
                <a:schemeClr val="accent6">
                  <a:lumMod val="75000"/>
                </a:schemeClr>
              </a:solidFill>
            </a:endParaRPr>
          </a:p>
          <a:p>
            <a:r>
              <a:rPr lang="zh-TW" altLang="en-US" sz="2200" b="1" dirty="0">
                <a:latin typeface="Microsoft JhengHei" charset="-120"/>
                <a:ea typeface="Microsoft JhengHei" charset="-120"/>
                <a:cs typeface="Microsoft JhengHei" charset="-120"/>
              </a:rPr>
              <a:t>歷任市政法委書記：</a:t>
            </a:r>
            <a:r>
              <a:rPr lang="zh-TW" altLang="en-US" sz="2200" dirty="0">
                <a:latin typeface="Microsoft JhengHei" charset="-120"/>
                <a:ea typeface="Microsoft JhengHei" charset="-120"/>
                <a:cs typeface="Microsoft JhengHei" charset="-120"/>
              </a:rPr>
              <a:t>陳如桂、鄭國強、葛振亭、陳蔚霖、吳沙</a:t>
            </a:r>
          </a:p>
          <a:p>
            <a:r>
              <a:rPr lang="zh-TW" altLang="en-US" sz="2200" b="1" dirty="0">
                <a:latin typeface="Microsoft JhengHei" charset="-120"/>
                <a:ea typeface="Microsoft JhengHei" charset="-120"/>
                <a:cs typeface="Microsoft JhengHei" charset="-120"/>
              </a:rPr>
              <a:t>歷任市防範辦</a:t>
            </a:r>
            <a:r>
              <a:rPr lang="en-US" altLang="zh-TW" sz="2200" b="1" dirty="0">
                <a:latin typeface="Microsoft JhengHei" charset="-120"/>
                <a:ea typeface="Microsoft JhengHei" charset="-120"/>
                <a:cs typeface="Microsoft JhengHei" charset="-120"/>
              </a:rPr>
              <a:t>(610</a:t>
            </a:r>
            <a:r>
              <a:rPr lang="zh-TW" altLang="en-US" sz="2200" b="1" dirty="0">
                <a:latin typeface="Microsoft JhengHei" charset="-120"/>
                <a:ea typeface="Microsoft JhengHei" charset="-120"/>
                <a:cs typeface="Microsoft JhengHei" charset="-120"/>
              </a:rPr>
              <a:t>辦</a:t>
            </a:r>
            <a:r>
              <a:rPr lang="en-US" altLang="zh-TW" sz="2200" b="1" dirty="0">
                <a:latin typeface="Microsoft JhengHei" charset="-120"/>
                <a:ea typeface="Microsoft JhengHei" charset="-120"/>
                <a:cs typeface="Microsoft JhengHei" charset="-120"/>
              </a:rPr>
              <a:t>)</a:t>
            </a:r>
            <a:r>
              <a:rPr lang="zh-TW" altLang="en-US" sz="2200" b="1" dirty="0">
                <a:latin typeface="Microsoft JhengHei" charset="-120"/>
                <a:ea typeface="Microsoft JhengHei" charset="-120"/>
                <a:cs typeface="Microsoft JhengHei" charset="-120"/>
              </a:rPr>
              <a:t>主任：</a:t>
            </a:r>
            <a:r>
              <a:rPr lang="zh-TW" altLang="en-US" sz="2200" dirty="0">
                <a:latin typeface="Microsoft JhengHei" charset="-120"/>
                <a:ea typeface="Microsoft JhengHei" charset="-120"/>
                <a:cs typeface="Microsoft JhengHei" charset="-120"/>
              </a:rPr>
              <a:t>顏曉燕、容小梨</a:t>
            </a:r>
          </a:p>
          <a:p>
            <a:pPr>
              <a:defRPr sz="2000">
                <a:latin typeface="微軟正黑體"/>
                <a:ea typeface="微軟正黑體"/>
                <a:cs typeface="微軟正黑體"/>
                <a:sym typeface="微軟正黑體"/>
              </a:defRPr>
            </a:pPr>
            <a:endParaRPr sz="2200" dirty="0"/>
          </a:p>
          <a:p>
            <a:pPr>
              <a:defRPr sz="2000" b="1">
                <a:solidFill>
                  <a:srgbClr val="C00000"/>
                </a:solidFill>
                <a:latin typeface="微軟正黑體"/>
                <a:ea typeface="微軟正黑體"/>
                <a:cs typeface="微軟正黑體"/>
                <a:sym typeface="微軟正黑體"/>
              </a:defRPr>
            </a:pPr>
            <a:r>
              <a:rPr lang="zh-TW" altLang="en-US" sz="2200" b="1" dirty="0" smtClean="0">
                <a:solidFill>
                  <a:srgbClr val="C00000"/>
                </a:solidFill>
              </a:rPr>
              <a:t>廣州市</a:t>
            </a:r>
            <a:r>
              <a:rPr lang="en-US" altLang="zh-TW" sz="2200" b="1" dirty="0" smtClean="0">
                <a:solidFill>
                  <a:srgbClr val="C00000"/>
                </a:solidFill>
              </a:rPr>
              <a:t>-</a:t>
            </a:r>
            <a:r>
              <a:rPr sz="2200" dirty="0" err="1" smtClean="0"/>
              <a:t>花都區</a:t>
            </a:r>
            <a:r>
              <a:rPr sz="2200" dirty="0">
                <a:solidFill>
                  <a:schemeClr val="accent6">
                    <a:lumMod val="75000"/>
                  </a:schemeClr>
                </a:solidFill>
              </a:rPr>
              <a:t>(</a:t>
            </a:r>
            <a:r>
              <a:rPr sz="2200" dirty="0" smtClean="0">
                <a:solidFill>
                  <a:schemeClr val="accent6">
                    <a:lumMod val="75000"/>
                  </a:schemeClr>
                </a:solidFill>
              </a:rPr>
              <a:t>案例</a:t>
            </a:r>
            <a:r>
              <a:rPr lang="en-US" sz="2200" dirty="0" smtClean="0">
                <a:solidFill>
                  <a:schemeClr val="accent6">
                    <a:lumMod val="75000"/>
                  </a:schemeClr>
                </a:solidFill>
              </a:rPr>
              <a:t>3</a:t>
            </a:r>
            <a:r>
              <a:rPr sz="2200" dirty="0" smtClean="0">
                <a:solidFill>
                  <a:schemeClr val="accent6">
                    <a:lumMod val="75000"/>
                  </a:schemeClr>
                </a:solidFill>
              </a:rPr>
              <a:t>)</a:t>
            </a:r>
            <a:endParaRPr sz="2200" dirty="0">
              <a:solidFill>
                <a:schemeClr val="accent6">
                  <a:lumMod val="75000"/>
                </a:schemeClr>
              </a:solidFill>
            </a:endParaRPr>
          </a:p>
          <a:p>
            <a:r>
              <a:rPr lang="zh-TW" altLang="en-US" sz="2200" b="1" dirty="0">
                <a:latin typeface="Microsoft JhengHei" charset="-120"/>
                <a:ea typeface="Microsoft JhengHei" charset="-120"/>
                <a:cs typeface="Microsoft JhengHei" charset="-120"/>
              </a:rPr>
              <a:t>歷任區政法委書記：</a:t>
            </a:r>
            <a:r>
              <a:rPr lang="zh-TW" altLang="en-US" sz="2200" dirty="0">
                <a:latin typeface="Microsoft JhengHei" charset="-120"/>
                <a:ea typeface="Microsoft JhengHei" charset="-120"/>
                <a:cs typeface="Microsoft JhengHei" charset="-120"/>
              </a:rPr>
              <a:t>朱承志、林中堅</a:t>
            </a:r>
          </a:p>
          <a:p>
            <a:r>
              <a:rPr lang="zh-TW" altLang="en-US" sz="2200" b="1" dirty="0">
                <a:latin typeface="Microsoft JhengHei" charset="-120"/>
                <a:ea typeface="Microsoft JhengHei" charset="-120"/>
                <a:cs typeface="Microsoft JhengHei" charset="-120"/>
              </a:rPr>
              <a:t>區防範辦</a:t>
            </a:r>
            <a:r>
              <a:rPr lang="en-US" altLang="zh-TW" sz="2200" b="1" dirty="0">
                <a:latin typeface="Microsoft JhengHei" charset="-120"/>
                <a:ea typeface="Microsoft JhengHei" charset="-120"/>
                <a:cs typeface="Microsoft JhengHei" charset="-120"/>
              </a:rPr>
              <a:t>(610</a:t>
            </a:r>
            <a:r>
              <a:rPr lang="zh-TW" altLang="en-US" sz="2200" b="1" dirty="0">
                <a:latin typeface="Microsoft JhengHei" charset="-120"/>
                <a:ea typeface="Microsoft JhengHei" charset="-120"/>
                <a:cs typeface="Microsoft JhengHei" charset="-120"/>
              </a:rPr>
              <a:t>辦</a:t>
            </a:r>
            <a:r>
              <a:rPr lang="en-US" altLang="zh-TW" sz="2200" b="1" dirty="0">
                <a:latin typeface="Microsoft JhengHei" charset="-120"/>
                <a:ea typeface="Microsoft JhengHei" charset="-120"/>
                <a:cs typeface="Microsoft JhengHei" charset="-120"/>
              </a:rPr>
              <a:t>)</a:t>
            </a:r>
            <a:r>
              <a:rPr lang="zh-TW" altLang="en-US" sz="2200" b="1" dirty="0">
                <a:latin typeface="Microsoft JhengHei" charset="-120"/>
                <a:ea typeface="Microsoft JhengHei" charset="-120"/>
                <a:cs typeface="Microsoft JhengHei" charset="-120"/>
              </a:rPr>
              <a:t>主任： </a:t>
            </a:r>
            <a:r>
              <a:rPr lang="zh-TW" altLang="en-US" sz="2200" dirty="0">
                <a:latin typeface="Microsoft JhengHei" charset="-120"/>
                <a:ea typeface="Microsoft JhengHei" charset="-120"/>
                <a:cs typeface="Microsoft JhengHei" charset="-120"/>
              </a:rPr>
              <a:t>黃瑞影</a:t>
            </a:r>
          </a:p>
          <a:p>
            <a:pPr>
              <a:defRPr sz="2000">
                <a:latin typeface="微軟正黑體"/>
                <a:ea typeface="微軟正黑體"/>
                <a:cs typeface="微軟正黑體"/>
                <a:sym typeface="微軟正黑體"/>
              </a:defRPr>
            </a:pPr>
            <a:endParaRPr sz="2200" dirty="0"/>
          </a:p>
          <a:p>
            <a:pPr>
              <a:defRPr sz="2000" b="1">
                <a:solidFill>
                  <a:srgbClr val="C00000"/>
                </a:solidFill>
                <a:latin typeface="微軟正黑體"/>
                <a:ea typeface="微軟正黑體"/>
                <a:cs typeface="微軟正黑體"/>
                <a:sym typeface="微軟正黑體"/>
              </a:defRPr>
            </a:pPr>
            <a:r>
              <a:rPr lang="zh-TW" altLang="en-US" sz="2200" b="1" dirty="0" smtClean="0">
                <a:solidFill>
                  <a:srgbClr val="C00000"/>
                </a:solidFill>
              </a:rPr>
              <a:t>廣州市</a:t>
            </a:r>
            <a:r>
              <a:rPr lang="en-US" altLang="zh-TW" sz="2200" b="1" dirty="0" smtClean="0">
                <a:solidFill>
                  <a:srgbClr val="C00000"/>
                </a:solidFill>
              </a:rPr>
              <a:t>-</a:t>
            </a:r>
            <a:r>
              <a:rPr sz="2200" dirty="0" err="1" smtClean="0"/>
              <a:t>黃埔區</a:t>
            </a:r>
            <a:r>
              <a:rPr sz="2200" dirty="0">
                <a:solidFill>
                  <a:schemeClr val="accent6">
                    <a:lumMod val="75000"/>
                  </a:schemeClr>
                </a:solidFill>
              </a:rPr>
              <a:t>(案例4)</a:t>
            </a:r>
          </a:p>
          <a:p>
            <a:r>
              <a:rPr lang="zh-TW" altLang="en-US" sz="2200" b="1" dirty="0">
                <a:latin typeface="Microsoft JhengHei" charset="-120"/>
                <a:ea typeface="Microsoft JhengHei" charset="-120"/>
                <a:cs typeface="Microsoft JhengHei" charset="-120"/>
              </a:rPr>
              <a:t>歷任區政法委書記：</a:t>
            </a:r>
            <a:r>
              <a:rPr lang="zh-TW" altLang="en-US" sz="2200" dirty="0">
                <a:latin typeface="Microsoft JhengHei" charset="-120"/>
                <a:ea typeface="Microsoft JhengHei" charset="-120"/>
                <a:cs typeface="Microsoft JhengHei" charset="-120"/>
              </a:rPr>
              <a:t>孫湘、蘇佩、楊濱</a:t>
            </a:r>
          </a:p>
          <a:p>
            <a:r>
              <a:rPr lang="zh-TW" altLang="en-US" sz="2200" b="1" dirty="0">
                <a:latin typeface="Microsoft JhengHei" charset="-120"/>
                <a:ea typeface="Microsoft JhengHei" charset="-120"/>
                <a:cs typeface="Microsoft JhengHei" charset="-120"/>
              </a:rPr>
              <a:t>歷任區防範辦</a:t>
            </a:r>
            <a:r>
              <a:rPr lang="en-US" altLang="zh-TW" sz="2200" b="1" dirty="0">
                <a:latin typeface="Microsoft JhengHei" charset="-120"/>
                <a:ea typeface="Microsoft JhengHei" charset="-120"/>
                <a:cs typeface="Microsoft JhengHei" charset="-120"/>
              </a:rPr>
              <a:t>(610</a:t>
            </a:r>
            <a:r>
              <a:rPr lang="zh-TW" altLang="en-US" sz="2200" b="1" dirty="0">
                <a:latin typeface="Microsoft JhengHei" charset="-120"/>
                <a:ea typeface="Microsoft JhengHei" charset="-120"/>
                <a:cs typeface="Microsoft JhengHei" charset="-120"/>
              </a:rPr>
              <a:t>辦</a:t>
            </a:r>
            <a:r>
              <a:rPr lang="en-US" altLang="zh-TW" sz="2200" b="1" dirty="0">
                <a:latin typeface="Microsoft JhengHei" charset="-120"/>
                <a:ea typeface="Microsoft JhengHei" charset="-120"/>
                <a:cs typeface="Microsoft JhengHei" charset="-120"/>
              </a:rPr>
              <a:t>)</a:t>
            </a:r>
            <a:r>
              <a:rPr lang="zh-TW" altLang="en-US" sz="2200" b="1" dirty="0">
                <a:latin typeface="Microsoft JhengHei" charset="-120"/>
                <a:ea typeface="Microsoft JhengHei" charset="-120"/>
                <a:cs typeface="Microsoft JhengHei" charset="-120"/>
              </a:rPr>
              <a:t>主任：</a:t>
            </a:r>
            <a:r>
              <a:rPr lang="en-US" altLang="zh-TW" sz="2200" dirty="0">
                <a:latin typeface="Microsoft JhengHei" charset="-120"/>
                <a:ea typeface="Microsoft JhengHei" charset="-120"/>
                <a:cs typeface="Microsoft JhengHei" charset="-120"/>
              </a:rPr>
              <a:t>(</a:t>
            </a:r>
            <a:r>
              <a:rPr lang="zh-TW" altLang="en-US" sz="2200" dirty="0">
                <a:latin typeface="Microsoft JhengHei" charset="-120"/>
                <a:ea typeface="Microsoft JhengHei" charset="-120"/>
                <a:cs typeface="Microsoft JhengHei" charset="-120"/>
              </a:rPr>
              <a:t>無</a:t>
            </a:r>
            <a:r>
              <a:rPr lang="en-US" altLang="zh-TW" sz="2200" dirty="0">
                <a:latin typeface="Microsoft JhengHei" charset="-120"/>
                <a:ea typeface="Microsoft JhengHei" charset="-120"/>
                <a:cs typeface="Microsoft JhengHei" charset="-120"/>
              </a:rPr>
              <a:t>)</a:t>
            </a:r>
            <a:endParaRPr lang="zh-TW" altLang="en-US" sz="2200" dirty="0">
              <a:latin typeface="Microsoft JhengHei" charset="-120"/>
              <a:ea typeface="Microsoft JhengHei" charset="-120"/>
              <a:cs typeface="Microsoft JhengHei" charset="-120"/>
            </a:endParaRPr>
          </a:p>
        </p:txBody>
      </p:sp>
      <p:sp>
        <p:nvSpPr>
          <p:cNvPr id="265" name="矩形 6"/>
          <p:cNvSpPr/>
          <p:nvPr/>
        </p:nvSpPr>
        <p:spPr>
          <a:xfrm>
            <a:off x="177993" y="5780056"/>
            <a:ext cx="8774612" cy="830993"/>
          </a:xfrm>
          <a:prstGeom prst="rect">
            <a:avLst/>
          </a:prstGeom>
          <a:ln w="12700">
            <a:solidFill>
              <a:srgbClr val="0070C0"/>
            </a:solidFill>
          </a:ln>
          <a:extLst>
            <a:ext uri="{C572A759-6A51-4108-AA02-DFA0A04FC94B}">
              <ma14:wrappingTextBoxFlag xmlns="" xmlns:ma14="http://schemas.microsoft.com/office/mac/drawingml/2011/main" val="1"/>
            </a:ext>
          </a:extLst>
        </p:spPr>
        <p:txBody>
          <a:bodyPr lIns="45718" tIns="45718" rIns="45718" bIns="45718">
            <a:spAutoFit/>
          </a:bodyPr>
          <a:lstStyle/>
          <a:p>
            <a:pPr>
              <a:defRPr sz="2400">
                <a:latin typeface="微軟正黑體"/>
                <a:ea typeface="微軟正黑體"/>
                <a:cs typeface="微軟正黑體"/>
                <a:sym typeface="微軟正黑體"/>
              </a:defRPr>
            </a:pPr>
            <a:r>
              <a:rPr dirty="0"/>
              <a:t>到目前為止，</a:t>
            </a:r>
            <a:r>
              <a:rPr b="1" dirty="0" smtClean="0">
                <a:solidFill>
                  <a:srgbClr val="C00000"/>
                </a:solidFill>
              </a:rPr>
              <a:t>廣東省</a:t>
            </a:r>
            <a:r>
              <a:rPr dirty="0" smtClean="0"/>
              <a:t>有</a:t>
            </a:r>
            <a:r>
              <a:rPr lang="en-US" b="1" dirty="0" smtClean="0">
                <a:solidFill>
                  <a:srgbClr val="C00000"/>
                </a:solidFill>
              </a:rPr>
              <a:t>1,988</a:t>
            </a:r>
            <a:r>
              <a:rPr b="1" dirty="0" smtClean="0">
                <a:solidFill>
                  <a:srgbClr val="C00000"/>
                </a:solidFill>
              </a:rPr>
              <a:t>人</a:t>
            </a:r>
            <a:r>
              <a:rPr dirty="0" smtClean="0"/>
              <a:t>的公檢法司</a:t>
            </a:r>
            <a:r>
              <a:rPr dirty="0"/>
              <a:t>、教育界、媒體界等人員因迫害法輪功學員，被海外組織“追查國際”立案追查</a:t>
            </a:r>
          </a:p>
        </p:txBody>
      </p:sp>
      <p:grpSp>
        <p:nvGrpSpPr>
          <p:cNvPr id="268" name="矩形 7"/>
          <p:cNvGrpSpPr/>
          <p:nvPr/>
        </p:nvGrpSpPr>
        <p:grpSpPr>
          <a:xfrm>
            <a:off x="6697" y="-1"/>
            <a:ext cx="9130607" cy="762650"/>
            <a:chOff x="0" y="-1"/>
            <a:chExt cx="9130606" cy="762649"/>
          </a:xfrm>
        </p:grpSpPr>
        <p:sp>
          <p:nvSpPr>
            <p:cNvPr id="266" name="矩形"/>
            <p:cNvSpPr/>
            <p:nvPr/>
          </p:nvSpPr>
          <p:spPr>
            <a:xfrm>
              <a:off x="0" y="-1"/>
              <a:ext cx="9130606" cy="762649"/>
            </a:xfrm>
            <a:prstGeom prst="rect">
              <a:avLst/>
            </a:prstGeom>
            <a:solidFill>
              <a:srgbClr val="0070C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7" name="7-2. 南陽市"/>
            <p:cNvSpPr txBox="1"/>
            <p:nvPr/>
          </p:nvSpPr>
          <p:spPr>
            <a:xfrm>
              <a:off x="0" y="88939"/>
              <a:ext cx="9130606"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smtClean="0"/>
                <a:t>10</a:t>
              </a:r>
              <a:r>
                <a:rPr dirty="0" smtClean="0"/>
                <a:t>-</a:t>
              </a:r>
              <a:r>
                <a:rPr lang="en-US" dirty="0" smtClean="0"/>
                <a:t>4</a:t>
              </a:r>
              <a:r>
                <a:rPr dirty="0" smtClean="0"/>
                <a:t>. </a:t>
              </a:r>
              <a:r>
                <a:rPr dirty="0" err="1"/>
                <a:t>廣州市</a:t>
              </a:r>
              <a:endParaRPr dirty="0"/>
            </a:p>
          </p:txBody>
        </p:sp>
      </p:grpSp>
      <p:grpSp>
        <p:nvGrpSpPr>
          <p:cNvPr id="271" name="矩形 8"/>
          <p:cNvGrpSpPr/>
          <p:nvPr/>
        </p:nvGrpSpPr>
        <p:grpSpPr>
          <a:xfrm>
            <a:off x="6516216" y="29443"/>
            <a:ext cx="2483256" cy="707882"/>
            <a:chOff x="0" y="47378"/>
            <a:chExt cx="3059319" cy="707881"/>
          </a:xfrm>
        </p:grpSpPr>
        <p:sp>
          <p:nvSpPr>
            <p:cNvPr id="269" name="矩形"/>
            <p:cNvSpPr/>
            <p:nvPr/>
          </p:nvSpPr>
          <p:spPr>
            <a:xfrm>
              <a:off x="0" y="59040"/>
              <a:ext cx="3059319" cy="684559"/>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4000" b="1">
                  <a:solidFill>
                    <a:srgbClr val="0070C0"/>
                  </a:solidFill>
                  <a:latin typeface="微軟正黑體"/>
                  <a:ea typeface="微軟正黑體"/>
                  <a:cs typeface="微軟正黑體"/>
                  <a:sym typeface="微軟正黑體"/>
                </a:defRPr>
              </a:pPr>
              <a:endParaRPr/>
            </a:p>
          </p:txBody>
        </p:sp>
        <p:sp>
          <p:nvSpPr>
            <p:cNvPr id="270" name="追查2"/>
            <p:cNvSpPr txBox="1"/>
            <p:nvPr/>
          </p:nvSpPr>
          <p:spPr>
            <a:xfrm>
              <a:off x="0" y="47378"/>
              <a:ext cx="3059319" cy="70788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lgn="ctr">
                <a:defRPr sz="4000" b="1">
                  <a:solidFill>
                    <a:srgbClr val="0070C0"/>
                  </a:solidFill>
                  <a:latin typeface="微軟正黑體"/>
                  <a:ea typeface="微軟正黑體"/>
                  <a:cs typeface="微軟正黑體"/>
                  <a:sym typeface="微軟正黑體"/>
                </a:defRPr>
              </a:pPr>
              <a:r>
                <a:rPr dirty="0"/>
                <a:t>追查</a:t>
              </a:r>
              <a:r>
                <a:rPr dirty="0" smtClean="0"/>
                <a:t>234</a:t>
              </a:r>
              <a:endParaRPr dirty="0"/>
            </a:p>
          </p:txBody>
        </p:sp>
      </p:grpSp>
    </p:spTree>
    <p:extLst>
      <p:ext uri="{BB962C8B-B14F-4D97-AF65-F5344CB8AC3E}">
        <p14:creationId xmlns:p14="http://schemas.microsoft.com/office/powerpoint/2010/main" val="1860839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r>
                <a:rPr lang="en-US" dirty="0" smtClean="0"/>
                <a:t>10-5</a:t>
              </a:r>
              <a:r>
                <a:rPr dirty="0" smtClean="0"/>
                <a:t>. </a:t>
              </a:r>
              <a:r>
                <a:rPr lang="zh-TW" altLang="en-US" dirty="0" smtClean="0"/>
                <a:t>廣州</a:t>
              </a:r>
              <a:r>
                <a:rPr dirty="0" smtClean="0"/>
                <a:t>市</a:t>
              </a:r>
              <a:endParaRPr dirty="0"/>
            </a:p>
          </p:txBody>
        </p:sp>
      </p:grpSp>
      <p:grpSp>
        <p:nvGrpSpPr>
          <p:cNvPr id="273" name="矩形 6"/>
          <p:cNvGrpSpPr/>
          <p:nvPr/>
        </p:nvGrpSpPr>
        <p:grpSpPr>
          <a:xfrm>
            <a:off x="6673939" y="88829"/>
            <a:ext cx="2338290" cy="648076"/>
            <a:chOff x="-1" y="65681"/>
            <a:chExt cx="1631919" cy="648075"/>
          </a:xfrm>
        </p:grpSpPr>
        <p:sp>
          <p:nvSpPr>
            <p:cNvPr id="271" name="矩形"/>
            <p:cNvSpPr/>
            <p:nvPr/>
          </p:nvSpPr>
          <p:spPr>
            <a:xfrm>
              <a:off x="-1" y="65682"/>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145990" y="65681"/>
              <a:ext cx="1364160" cy="6463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sz="3600" dirty="0" smtClean="0"/>
                <a:t>惡</a:t>
              </a:r>
              <a:r>
                <a:rPr lang="zh-TW" altLang="en-US" sz="3600" dirty="0" smtClean="0"/>
                <a:t>報</a:t>
              </a:r>
              <a:r>
                <a:rPr lang="en-US" altLang="zh-TW" sz="3600" dirty="0" smtClean="0"/>
                <a:t>234</a:t>
              </a:r>
              <a:endParaRPr sz="3600" dirty="0"/>
            </a:p>
          </p:txBody>
        </p:sp>
      </p:grpSp>
      <p:sp>
        <p:nvSpPr>
          <p:cNvPr id="2" name="Rectangle 1"/>
          <p:cNvSpPr/>
          <p:nvPr/>
        </p:nvSpPr>
        <p:spPr>
          <a:xfrm>
            <a:off x="126337" y="876776"/>
            <a:ext cx="8904728" cy="255454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dirty="0" smtClean="0">
                <a:solidFill>
                  <a:srgbClr val="0000FF"/>
                </a:solidFill>
                <a:latin typeface="Microsoft JhengHei" charset="-120"/>
                <a:ea typeface="Microsoft JhengHei" charset="-120"/>
                <a:cs typeface="Microsoft JhengHei" charset="-120"/>
              </a:rPr>
              <a:t>原廣東市委政法委書記，</a:t>
            </a:r>
            <a:r>
              <a:rPr lang="zh-TW" altLang="en-US" sz="2000" b="1" dirty="0" smtClean="0">
                <a:solidFill>
                  <a:srgbClr val="00B050"/>
                </a:solidFill>
                <a:latin typeface="Microsoft JhengHei" charset="-120"/>
                <a:ea typeface="Microsoft JhengHei" charset="-120"/>
                <a:cs typeface="Microsoft JhengHei" charset="-120"/>
              </a:rPr>
              <a:t>吳沙</a:t>
            </a:r>
            <a:r>
              <a:rPr lang="zh-TW" altLang="en-US" sz="2000" b="1" dirty="0" smtClean="0">
                <a:solidFill>
                  <a:srgbClr val="0000FF"/>
                </a:solidFill>
                <a:latin typeface="Microsoft JhengHei" charset="-120"/>
                <a:ea typeface="Microsoft JhengHei" charset="-120"/>
                <a:cs typeface="Microsoft JhengHei" charset="-120"/>
              </a:rPr>
              <a:t>，</a:t>
            </a:r>
            <a:r>
              <a:rPr lang="zh-TW" altLang="en-US" sz="2000" b="1" dirty="0" smtClean="0">
                <a:solidFill>
                  <a:srgbClr val="C00000"/>
                </a:solidFill>
                <a:latin typeface="Microsoft JhengHei" charset="-120"/>
                <a:ea typeface="Microsoft JhengHei" charset="-120"/>
                <a:cs typeface="Microsoft JhengHei" charset="-120"/>
              </a:rPr>
              <a:t>被判有期徒刑</a:t>
            </a:r>
            <a:r>
              <a:rPr lang="en-US" altLang="zh-TW" sz="2000" b="1" dirty="0" smtClean="0">
                <a:solidFill>
                  <a:srgbClr val="C00000"/>
                </a:solidFill>
                <a:latin typeface="Microsoft JhengHei" charset="-120"/>
                <a:ea typeface="Microsoft JhengHei" charset="-120"/>
                <a:cs typeface="Microsoft JhengHei" charset="-120"/>
              </a:rPr>
              <a:t>10</a:t>
            </a:r>
            <a:r>
              <a:rPr lang="zh-TW" altLang="en-US" sz="2000" b="1" dirty="0" smtClean="0">
                <a:solidFill>
                  <a:srgbClr val="C00000"/>
                </a:solidFill>
                <a:latin typeface="Microsoft JhengHei" charset="-120"/>
                <a:ea typeface="Microsoft JhengHei" charset="-120"/>
                <a:cs typeface="Microsoft JhengHei" charset="-120"/>
              </a:rPr>
              <a:t>年</a:t>
            </a:r>
            <a:r>
              <a:rPr lang="en-US" altLang="zh-TW" sz="2000" dirty="0" smtClean="0">
                <a:solidFill>
                  <a:schemeClr val="tx1"/>
                </a:solidFill>
                <a:latin typeface="Microsoft JhengHei" charset="-120"/>
                <a:ea typeface="Microsoft JhengHei" charset="-120"/>
                <a:cs typeface="Microsoft JhengHei" charset="-120"/>
              </a:rPr>
              <a:t>【</a:t>
            </a:r>
            <a:r>
              <a:rPr lang="zh-TW" altLang="en-US" sz="2000" dirty="0" smtClean="0">
                <a:solidFill>
                  <a:schemeClr val="tx1"/>
                </a:solidFill>
                <a:latin typeface="Microsoft JhengHei" charset="-120"/>
                <a:ea typeface="Microsoft JhengHei" charset="-120"/>
                <a:cs typeface="Microsoft JhengHei" charset="-120"/>
              </a:rPr>
              <a:t>明慧網</a:t>
            </a:r>
            <a:r>
              <a:rPr lang="en-US" altLang="zh-TW" sz="2000" dirty="0" smtClean="0">
                <a:solidFill>
                  <a:schemeClr val="tx1"/>
                </a:solidFill>
                <a:latin typeface="Microsoft JhengHei" charset="-120"/>
                <a:ea typeface="Microsoft JhengHei" charset="-120"/>
                <a:cs typeface="Microsoft JhengHei" charset="-120"/>
              </a:rPr>
              <a:t>2017</a:t>
            </a:r>
            <a:r>
              <a:rPr lang="zh-TW" altLang="en-US" sz="2000" dirty="0" smtClean="0">
                <a:solidFill>
                  <a:schemeClr val="tx1"/>
                </a:solidFill>
                <a:latin typeface="Microsoft JhengHei" charset="-120"/>
                <a:ea typeface="Microsoft JhengHei" charset="-120"/>
                <a:cs typeface="Microsoft JhengHei" charset="-120"/>
              </a:rPr>
              <a:t>年</a:t>
            </a:r>
            <a:r>
              <a:rPr lang="en-US" altLang="zh-TW" sz="2000" dirty="0" smtClean="0">
                <a:solidFill>
                  <a:schemeClr val="tx1"/>
                </a:solidFill>
                <a:latin typeface="Microsoft JhengHei" charset="-120"/>
                <a:ea typeface="Microsoft JhengHei" charset="-120"/>
                <a:cs typeface="Microsoft JhengHei" charset="-120"/>
              </a:rPr>
              <a:t>12</a:t>
            </a:r>
            <a:r>
              <a:rPr lang="zh-TW" altLang="en-US" sz="2000" dirty="0" smtClean="0">
                <a:solidFill>
                  <a:schemeClr val="tx1"/>
                </a:solidFill>
                <a:latin typeface="Microsoft JhengHei" charset="-120"/>
                <a:ea typeface="Microsoft JhengHei" charset="-120"/>
                <a:cs typeface="Microsoft JhengHei" charset="-120"/>
              </a:rPr>
              <a:t>月</a:t>
            </a:r>
            <a:r>
              <a:rPr lang="en-US" altLang="zh-TW" sz="2000" dirty="0" smtClean="0">
                <a:solidFill>
                  <a:schemeClr val="tx1"/>
                </a:solidFill>
                <a:latin typeface="Microsoft JhengHei" charset="-120"/>
                <a:ea typeface="Microsoft JhengHei" charset="-120"/>
                <a:cs typeface="Microsoft JhengHei" charset="-120"/>
              </a:rPr>
              <a:t>29</a:t>
            </a:r>
            <a:r>
              <a:rPr lang="zh-TW" altLang="en-US" sz="2000" dirty="0" smtClean="0">
                <a:solidFill>
                  <a:schemeClr val="tx1"/>
                </a:solidFill>
                <a:latin typeface="Microsoft JhengHei" charset="-120"/>
                <a:ea typeface="Microsoft JhengHei" charset="-120"/>
                <a:cs typeface="Microsoft JhengHei" charset="-120"/>
              </a:rPr>
              <a:t>日</a:t>
            </a:r>
            <a:r>
              <a:rPr lang="en-US" altLang="zh-TW" sz="2000" dirty="0" smtClean="0">
                <a:solidFill>
                  <a:schemeClr val="tx1"/>
                </a:solidFill>
                <a:latin typeface="Microsoft JhengHei" charset="-120"/>
                <a:ea typeface="Microsoft JhengHei" charset="-120"/>
                <a:cs typeface="Microsoft JhengHei" charset="-120"/>
              </a:rPr>
              <a:t>】</a:t>
            </a:r>
          </a:p>
          <a:p>
            <a:endParaRPr lang="en-US" altLang="zh-TW" sz="2000" dirty="0">
              <a:solidFill>
                <a:schemeClr val="tx1"/>
              </a:solidFill>
              <a:latin typeface="Microsoft JhengHei" charset="-120"/>
              <a:ea typeface="Microsoft JhengHei" charset="-120"/>
              <a:cs typeface="Microsoft JhengHei" charset="-120"/>
            </a:endParaRPr>
          </a:p>
          <a:p>
            <a:r>
              <a:rPr lang="zh-TW" altLang="en-US" sz="2000" b="1" dirty="0">
                <a:solidFill>
                  <a:srgbClr val="00B050"/>
                </a:solidFill>
                <a:latin typeface="Microsoft JhengHei" charset="-120"/>
                <a:ea typeface="Microsoft JhengHei" charset="-120"/>
                <a:cs typeface="Microsoft JhengHei" charset="-120"/>
              </a:rPr>
              <a:t>吳沙</a:t>
            </a:r>
            <a:r>
              <a:rPr lang="zh-TW" altLang="en-US" sz="2000" dirty="0" smtClean="0">
                <a:solidFill>
                  <a:srgbClr val="202020"/>
                </a:solidFill>
                <a:latin typeface="Microsoft JhengHei" charset="-120"/>
                <a:ea typeface="Microsoft JhengHei" charset="-120"/>
                <a:cs typeface="Microsoft JhengHei" charset="-120"/>
              </a:rPr>
              <a:t>，</a:t>
            </a:r>
            <a:r>
              <a:rPr lang="en-US" altLang="zh-TW" sz="2000" dirty="0" smtClean="0">
                <a:solidFill>
                  <a:srgbClr val="202020"/>
                </a:solidFill>
                <a:latin typeface="Microsoft JhengHei" charset="-120"/>
                <a:ea typeface="Microsoft JhengHei" charset="-120"/>
                <a:cs typeface="Microsoft JhengHei" charset="-120"/>
              </a:rPr>
              <a:t>1955</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9</a:t>
            </a:r>
            <a:r>
              <a:rPr lang="zh-TW" altLang="en-US" sz="2000" dirty="0" smtClean="0">
                <a:solidFill>
                  <a:srgbClr val="202020"/>
                </a:solidFill>
                <a:latin typeface="Microsoft JhengHei" charset="-120"/>
                <a:ea typeface="Microsoft JhengHei" charset="-120"/>
                <a:cs typeface="Microsoft JhengHei" charset="-120"/>
              </a:rPr>
              <a:t>月</a:t>
            </a:r>
            <a:r>
              <a:rPr lang="zh-TW" altLang="en-US" sz="2000" dirty="0">
                <a:solidFill>
                  <a:srgbClr val="202020"/>
                </a:solidFill>
                <a:latin typeface="Microsoft JhengHei" charset="-120"/>
                <a:ea typeface="Microsoft JhengHei" charset="-120"/>
                <a:cs typeface="Microsoft JhengHei" charset="-120"/>
              </a:rPr>
              <a:t>出生，湖北武漢人</a:t>
            </a:r>
            <a:r>
              <a:rPr lang="zh-TW" altLang="en-US" sz="2000" dirty="0" smtClean="0">
                <a:solidFill>
                  <a:srgbClr val="202020"/>
                </a:solidFill>
                <a:latin typeface="Microsoft JhengHei" charset="-120"/>
                <a:ea typeface="Microsoft JhengHei" charset="-120"/>
                <a:cs typeface="Microsoft JhengHei" charset="-120"/>
              </a:rPr>
              <a:t>，</a:t>
            </a:r>
            <a:r>
              <a:rPr lang="en-US" altLang="zh-TW" sz="2000" dirty="0" smtClean="0">
                <a:solidFill>
                  <a:srgbClr val="202020"/>
                </a:solidFill>
                <a:latin typeface="Microsoft JhengHei" charset="-120"/>
                <a:ea typeface="Microsoft JhengHei" charset="-120"/>
                <a:cs typeface="Microsoft JhengHei" charset="-120"/>
              </a:rPr>
              <a:t>2004</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7</a:t>
            </a:r>
            <a:r>
              <a:rPr lang="zh-TW" altLang="en-US" sz="2000" dirty="0" smtClean="0">
                <a:solidFill>
                  <a:srgbClr val="202020"/>
                </a:solidFill>
                <a:latin typeface="Microsoft JhengHei" charset="-120"/>
                <a:ea typeface="Microsoft JhengHei" charset="-120"/>
                <a:cs typeface="Microsoft JhengHei" charset="-120"/>
              </a:rPr>
              <a:t>月</a:t>
            </a:r>
            <a:r>
              <a:rPr lang="zh-TW" altLang="en-US" sz="2000" dirty="0">
                <a:solidFill>
                  <a:srgbClr val="202020"/>
                </a:solidFill>
                <a:latin typeface="Microsoft JhengHei" charset="-120"/>
                <a:ea typeface="Microsoft JhengHei" charset="-120"/>
                <a:cs typeface="Microsoft JhengHei" charset="-120"/>
              </a:rPr>
              <a:t>任廣州市公安局副局長</a:t>
            </a:r>
            <a:r>
              <a:rPr lang="zh-TW" altLang="en-US" sz="2000" dirty="0" smtClean="0">
                <a:solidFill>
                  <a:srgbClr val="202020"/>
                </a:solidFill>
                <a:latin typeface="Microsoft JhengHei" charset="-120"/>
                <a:ea typeface="Microsoft JhengHei" charset="-120"/>
                <a:cs typeface="Microsoft JhengHei" charset="-120"/>
              </a:rPr>
              <a:t>，</a:t>
            </a:r>
            <a:r>
              <a:rPr lang="en-US" altLang="zh-TW" sz="2000" dirty="0" smtClean="0">
                <a:solidFill>
                  <a:srgbClr val="202020"/>
                </a:solidFill>
                <a:latin typeface="Microsoft JhengHei" charset="-120"/>
                <a:ea typeface="Microsoft JhengHei" charset="-120"/>
                <a:cs typeface="Microsoft JhengHei" charset="-120"/>
              </a:rPr>
              <a:t>2005</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9</a:t>
            </a:r>
            <a:r>
              <a:rPr lang="zh-TW" altLang="en-US" sz="2000" dirty="0" smtClean="0">
                <a:solidFill>
                  <a:srgbClr val="202020"/>
                </a:solidFill>
                <a:latin typeface="Microsoft JhengHei" charset="-120"/>
                <a:ea typeface="Microsoft JhengHei" charset="-120"/>
                <a:cs typeface="Microsoft JhengHei" charset="-120"/>
              </a:rPr>
              <a:t>月</a:t>
            </a:r>
            <a:r>
              <a:rPr lang="zh-TW" altLang="en-US" sz="2000" dirty="0">
                <a:solidFill>
                  <a:srgbClr val="202020"/>
                </a:solidFill>
                <a:latin typeface="Microsoft JhengHei" charset="-120"/>
                <a:ea typeface="Microsoft JhengHei" charset="-120"/>
                <a:cs typeface="Microsoft JhengHei" charset="-120"/>
              </a:rPr>
              <a:t>任廣州市公安局局長兼邪黨書記</a:t>
            </a:r>
            <a:r>
              <a:rPr lang="zh-TW" altLang="en-US" sz="2000" dirty="0" smtClean="0">
                <a:solidFill>
                  <a:srgbClr val="202020"/>
                </a:solidFill>
                <a:latin typeface="Microsoft JhengHei" charset="-120"/>
                <a:ea typeface="Microsoft JhengHei" charset="-120"/>
                <a:cs typeface="Microsoft JhengHei" charset="-120"/>
              </a:rPr>
              <a:t>。</a:t>
            </a:r>
            <a:r>
              <a:rPr lang="en-US" altLang="zh-TW" sz="2000" dirty="0" smtClean="0">
                <a:solidFill>
                  <a:srgbClr val="202020"/>
                </a:solidFill>
                <a:latin typeface="Microsoft JhengHei" charset="-120"/>
                <a:ea typeface="Microsoft JhengHei" charset="-120"/>
                <a:cs typeface="Microsoft JhengHei" charset="-120"/>
              </a:rPr>
              <a:t>2006</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12</a:t>
            </a:r>
            <a:r>
              <a:rPr lang="zh-TW" altLang="en-US" sz="2000" dirty="0" smtClean="0">
                <a:solidFill>
                  <a:srgbClr val="202020"/>
                </a:solidFill>
                <a:latin typeface="Microsoft JhengHei" charset="-120"/>
                <a:ea typeface="Microsoft JhengHei" charset="-120"/>
                <a:cs typeface="Microsoft JhengHei" charset="-120"/>
              </a:rPr>
              <a:t>月</a:t>
            </a:r>
            <a:r>
              <a:rPr lang="zh-TW" altLang="en-US" sz="2000" dirty="0">
                <a:solidFill>
                  <a:srgbClr val="202020"/>
                </a:solidFill>
                <a:latin typeface="Microsoft JhengHei" charset="-120"/>
                <a:ea typeface="Microsoft JhengHei" charset="-120"/>
                <a:cs typeface="Microsoft JhengHei" charset="-120"/>
              </a:rPr>
              <a:t>任廣州市政法委書記。</a:t>
            </a:r>
            <a:r>
              <a:rPr lang="zh-TW" altLang="en-US" sz="2000" b="1" dirty="0" smtClean="0">
                <a:solidFill>
                  <a:srgbClr val="00B050"/>
                </a:solidFill>
                <a:latin typeface="Microsoft JhengHei" charset="-120"/>
                <a:ea typeface="Microsoft JhengHei" charset="-120"/>
                <a:cs typeface="Microsoft JhengHei" charset="-120"/>
              </a:rPr>
              <a:t>吳沙</a:t>
            </a:r>
            <a:r>
              <a:rPr lang="zh-TW" altLang="en-US" sz="2000" dirty="0" smtClean="0">
                <a:solidFill>
                  <a:srgbClr val="202020"/>
                </a:solidFill>
                <a:latin typeface="Microsoft JhengHei" charset="-120"/>
                <a:ea typeface="Microsoft JhengHei" charset="-120"/>
                <a:cs typeface="Microsoft JhengHei" charset="-120"/>
              </a:rPr>
              <a:t>因迫害法輪功得到</a:t>
            </a:r>
            <a:r>
              <a:rPr lang="zh-TW" altLang="en-US" sz="2000" dirty="0">
                <a:solidFill>
                  <a:srgbClr val="202020"/>
                </a:solidFill>
                <a:latin typeface="Microsoft JhengHei" charset="-120"/>
                <a:ea typeface="Microsoft JhengHei" charset="-120"/>
                <a:cs typeface="Microsoft JhengHei" charset="-120"/>
              </a:rPr>
              <a:t>中共惡黨重用和提拔</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chemeClr val="tx1"/>
              </a:solidFill>
              <a:latin typeface="Microsoft JhengHei" charset="-120"/>
              <a:ea typeface="Microsoft JhengHei" charset="-120"/>
              <a:cs typeface="Microsoft JhengHei" charset="-120"/>
            </a:endParaRPr>
          </a:p>
          <a:p>
            <a:r>
              <a:rPr lang="en-US" altLang="zh-TW" sz="2000" dirty="0" smtClean="0">
                <a:solidFill>
                  <a:srgbClr val="202020"/>
                </a:solidFill>
                <a:latin typeface="Microsoft JhengHei" charset="-120"/>
                <a:ea typeface="Microsoft JhengHei" charset="-120"/>
                <a:cs typeface="Microsoft JhengHei" charset="-120"/>
              </a:rPr>
              <a:t>2015</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11</a:t>
            </a:r>
            <a:r>
              <a:rPr lang="zh-TW" altLang="en-US" sz="2000" dirty="0" smtClean="0">
                <a:solidFill>
                  <a:srgbClr val="202020"/>
                </a:solidFill>
                <a:latin typeface="Microsoft JhengHei" charset="-120"/>
                <a:ea typeface="Microsoft JhengHei" charset="-120"/>
                <a:cs typeface="Microsoft JhengHei" charset="-120"/>
              </a:rPr>
              <a:t>月</a:t>
            </a:r>
            <a:r>
              <a:rPr lang="en-US" altLang="zh-TW" sz="2000" dirty="0" smtClean="0">
                <a:solidFill>
                  <a:srgbClr val="202020"/>
                </a:solidFill>
                <a:latin typeface="Microsoft JhengHei" charset="-120"/>
                <a:ea typeface="Microsoft JhengHei" charset="-120"/>
                <a:cs typeface="Microsoft JhengHei" charset="-120"/>
              </a:rPr>
              <a:t>8</a:t>
            </a:r>
            <a:r>
              <a:rPr lang="zh-TW" altLang="en-US" sz="2000" dirty="0" smtClean="0">
                <a:solidFill>
                  <a:srgbClr val="202020"/>
                </a:solidFill>
                <a:latin typeface="Microsoft JhengHei" charset="-120"/>
                <a:ea typeface="Microsoft JhengHei" charset="-120"/>
                <a:cs typeface="Microsoft JhengHei" charset="-120"/>
              </a:rPr>
              <a:t>日</a:t>
            </a:r>
            <a:r>
              <a:rPr lang="zh-TW" altLang="en-US" sz="2000" dirty="0">
                <a:solidFill>
                  <a:srgbClr val="202020"/>
                </a:solidFill>
                <a:latin typeface="Microsoft JhengHei" charset="-120"/>
                <a:ea typeface="Microsoft JhengHei" charset="-120"/>
                <a:cs typeface="Microsoft JhengHei" charset="-120"/>
              </a:rPr>
              <a:t>下午，</a:t>
            </a:r>
            <a:r>
              <a:rPr lang="zh-TW" altLang="en-US" sz="2000" b="1" dirty="0">
                <a:solidFill>
                  <a:srgbClr val="00B050"/>
                </a:solidFill>
                <a:latin typeface="Microsoft JhengHei" charset="-120"/>
                <a:ea typeface="Microsoft JhengHei" charset="-120"/>
                <a:cs typeface="Microsoft JhengHei" charset="-120"/>
              </a:rPr>
              <a:t>吳沙</a:t>
            </a:r>
            <a:r>
              <a:rPr lang="zh-TW" altLang="en-US" sz="2000" dirty="0">
                <a:solidFill>
                  <a:srgbClr val="202020"/>
                </a:solidFill>
                <a:latin typeface="Microsoft JhengHei" charset="-120"/>
                <a:ea typeface="Microsoft JhengHei" charset="-120"/>
                <a:cs typeface="Microsoft JhengHei" charset="-120"/>
              </a:rPr>
              <a:t>被廣東省紀委帶走調查。</a:t>
            </a:r>
          </a:p>
          <a:p>
            <a:r>
              <a:rPr lang="en-US" altLang="zh-TW" sz="2000" dirty="0" smtClean="0">
                <a:solidFill>
                  <a:srgbClr val="202020"/>
                </a:solidFill>
                <a:latin typeface="Microsoft JhengHei" charset="-120"/>
                <a:ea typeface="Microsoft JhengHei" charset="-120"/>
                <a:cs typeface="Microsoft JhengHei" charset="-120"/>
              </a:rPr>
              <a:t>2017</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12</a:t>
            </a:r>
            <a:r>
              <a:rPr lang="zh-TW" altLang="en-US" sz="2000" dirty="0" smtClean="0">
                <a:solidFill>
                  <a:srgbClr val="202020"/>
                </a:solidFill>
                <a:latin typeface="Microsoft JhengHei" charset="-120"/>
                <a:ea typeface="Microsoft JhengHei" charset="-120"/>
                <a:cs typeface="Microsoft JhengHei" charset="-120"/>
              </a:rPr>
              <a:t>月</a:t>
            </a:r>
            <a:r>
              <a:rPr lang="en-US" altLang="zh-TW" sz="2000" dirty="0" smtClean="0">
                <a:solidFill>
                  <a:srgbClr val="202020"/>
                </a:solidFill>
                <a:latin typeface="Microsoft JhengHei" charset="-120"/>
                <a:ea typeface="Microsoft JhengHei" charset="-120"/>
                <a:cs typeface="Microsoft JhengHei" charset="-120"/>
              </a:rPr>
              <a:t>22</a:t>
            </a:r>
            <a:r>
              <a:rPr lang="zh-TW" altLang="en-US" sz="2000" dirty="0" smtClean="0">
                <a:solidFill>
                  <a:srgbClr val="202020"/>
                </a:solidFill>
                <a:latin typeface="Microsoft JhengHei" charset="-120"/>
                <a:ea typeface="Microsoft JhengHei" charset="-120"/>
                <a:cs typeface="Microsoft JhengHei" charset="-120"/>
              </a:rPr>
              <a:t>日</a:t>
            </a:r>
            <a:r>
              <a:rPr lang="zh-TW" altLang="en-US" sz="2000" dirty="0">
                <a:solidFill>
                  <a:srgbClr val="202020"/>
                </a:solidFill>
                <a:latin typeface="Microsoft JhengHei" charset="-120"/>
                <a:ea typeface="Microsoft JhengHei" charset="-120"/>
                <a:cs typeface="Microsoft JhengHei" charset="-120"/>
              </a:rPr>
              <a:t>，原廣州市委政法委書記</a:t>
            </a:r>
            <a:r>
              <a:rPr lang="zh-TW" altLang="en-US" sz="2000" b="1" dirty="0">
                <a:solidFill>
                  <a:srgbClr val="00B050"/>
                </a:solidFill>
                <a:latin typeface="Microsoft JhengHei" charset="-120"/>
                <a:ea typeface="Microsoft JhengHei" charset="-120"/>
                <a:cs typeface="Microsoft JhengHei" charset="-120"/>
              </a:rPr>
              <a:t>吳沙</a:t>
            </a:r>
            <a:r>
              <a:rPr lang="zh-TW" altLang="en-US" sz="2000" dirty="0">
                <a:solidFill>
                  <a:srgbClr val="202020"/>
                </a:solidFill>
                <a:latin typeface="Microsoft JhengHei" charset="-120"/>
                <a:ea typeface="Microsoft JhengHei" charset="-120"/>
                <a:cs typeface="Microsoft JhengHei" charset="-120"/>
              </a:rPr>
              <a:t>因受賄</a:t>
            </a:r>
            <a:r>
              <a:rPr lang="en-US" altLang="zh-TW" sz="2000" dirty="0">
                <a:solidFill>
                  <a:srgbClr val="202020"/>
                </a:solidFill>
                <a:latin typeface="Microsoft JhengHei" charset="-120"/>
                <a:ea typeface="Microsoft JhengHei" charset="-120"/>
                <a:cs typeface="Microsoft JhengHei" charset="-120"/>
              </a:rPr>
              <a:t>1157</a:t>
            </a:r>
            <a:r>
              <a:rPr lang="zh-TW" altLang="en-US" sz="2000" dirty="0">
                <a:solidFill>
                  <a:srgbClr val="202020"/>
                </a:solidFill>
                <a:latin typeface="Microsoft JhengHei" charset="-120"/>
                <a:ea typeface="Microsoft JhengHei" charset="-120"/>
                <a:cs typeface="Microsoft JhengHei" charset="-120"/>
              </a:rPr>
              <a:t>萬</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rgbClr val="202020"/>
              </a:solidFill>
              <a:latin typeface="Microsoft JhengHei" charset="-120"/>
              <a:ea typeface="Microsoft JhengHei" charset="-120"/>
              <a:cs typeface="Microsoft JhengHei" charset="-120"/>
            </a:endParaRPr>
          </a:p>
          <a:p>
            <a:r>
              <a:rPr lang="zh-TW" altLang="en-US" sz="2000" dirty="0" smtClean="0">
                <a:solidFill>
                  <a:srgbClr val="202020"/>
                </a:solidFill>
                <a:latin typeface="Microsoft JhengHei" charset="-120"/>
                <a:ea typeface="Microsoft JhengHei" charset="-120"/>
                <a:cs typeface="Microsoft JhengHei" charset="-120"/>
              </a:rPr>
              <a:t>被</a:t>
            </a:r>
            <a:r>
              <a:rPr lang="zh-TW" altLang="en-US" sz="2000" dirty="0">
                <a:solidFill>
                  <a:srgbClr val="202020"/>
                </a:solidFill>
                <a:latin typeface="Microsoft JhengHei" charset="-120"/>
                <a:ea typeface="Microsoft JhengHei" charset="-120"/>
                <a:cs typeface="Microsoft JhengHei" charset="-120"/>
              </a:rPr>
              <a:t>廣東省珠海市中級法院宣判</a:t>
            </a:r>
            <a:r>
              <a:rPr lang="zh-TW" altLang="en-US" sz="2000" b="1" dirty="0">
                <a:solidFill>
                  <a:srgbClr val="FF0000"/>
                </a:solidFill>
                <a:latin typeface="Microsoft JhengHei" charset="-120"/>
                <a:ea typeface="Microsoft JhengHei" charset="-120"/>
                <a:cs typeface="Microsoft JhengHei" charset="-120"/>
              </a:rPr>
              <a:t>有期徒刑</a:t>
            </a:r>
            <a:r>
              <a:rPr lang="en-US" altLang="zh-TW" sz="2000" b="1" dirty="0">
                <a:solidFill>
                  <a:srgbClr val="FF0000"/>
                </a:solidFill>
                <a:latin typeface="Microsoft JhengHei" charset="-120"/>
                <a:ea typeface="Microsoft JhengHei" charset="-120"/>
                <a:cs typeface="Microsoft JhengHei" charset="-120"/>
              </a:rPr>
              <a:t>10</a:t>
            </a:r>
            <a:r>
              <a:rPr lang="zh-TW" altLang="en-US" sz="2000" b="1" dirty="0">
                <a:solidFill>
                  <a:srgbClr val="FF0000"/>
                </a:solidFill>
                <a:latin typeface="Microsoft JhengHei" charset="-120"/>
                <a:ea typeface="Microsoft JhengHei" charset="-120"/>
                <a:cs typeface="Microsoft JhengHei" charset="-120"/>
              </a:rPr>
              <a:t>年</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smtClean="0">
              <a:solidFill>
                <a:schemeClr val="tx1"/>
              </a:solidFill>
              <a:latin typeface="Microsoft JhengHei" charset="-120"/>
              <a:ea typeface="Microsoft JhengHei" charset="-120"/>
              <a:cs typeface="Microsoft JhengHei" charset="-120"/>
            </a:endParaRPr>
          </a:p>
        </p:txBody>
      </p:sp>
      <p:sp>
        <p:nvSpPr>
          <p:cNvPr id="4" name="矩形 3"/>
          <p:cNvSpPr/>
          <p:nvPr/>
        </p:nvSpPr>
        <p:spPr>
          <a:xfrm>
            <a:off x="126337" y="95191"/>
            <a:ext cx="4572000" cy="646331"/>
          </a:xfrm>
          <a:prstGeom prst="rect">
            <a:avLst/>
          </a:prstGeom>
        </p:spPr>
        <p:txBody>
          <a:bodyPr>
            <a:spAutoFit/>
          </a:bodyPr>
          <a:lstStyle/>
          <a:p>
            <a:r>
              <a:rPr lang="zh-TW" altLang="en-US" dirty="0"/>
              <a:t/>
            </a:r>
            <a:br>
              <a:rPr lang="zh-TW" altLang="en-US" dirty="0"/>
            </a:br>
            <a:endParaRPr lang="zh-TW" altLang="en-US" dirty="0"/>
          </a:p>
        </p:txBody>
      </p:sp>
      <p:sp>
        <p:nvSpPr>
          <p:cNvPr id="13" name="Rectangle 1"/>
          <p:cNvSpPr/>
          <p:nvPr/>
        </p:nvSpPr>
        <p:spPr>
          <a:xfrm>
            <a:off x="126337" y="3573016"/>
            <a:ext cx="8904728" cy="317009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dirty="0" smtClean="0">
                <a:solidFill>
                  <a:srgbClr val="0000FF"/>
                </a:solidFill>
                <a:latin typeface="Microsoft JhengHei" charset="-120"/>
                <a:ea typeface="Microsoft JhengHei" charset="-120"/>
                <a:cs typeface="Microsoft JhengHei" charset="-120"/>
              </a:rPr>
              <a:t>花都區</a:t>
            </a:r>
            <a:r>
              <a:rPr lang="en-US" altLang="zh-TW" sz="2000" b="1" dirty="0" smtClean="0">
                <a:solidFill>
                  <a:srgbClr val="0000FF"/>
                </a:solidFill>
                <a:latin typeface="Microsoft JhengHei" charset="-120"/>
                <a:ea typeface="Microsoft JhengHei" charset="-120"/>
                <a:cs typeface="Microsoft JhengHei" charset="-120"/>
              </a:rPr>
              <a:t>610</a:t>
            </a:r>
            <a:r>
              <a:rPr lang="zh-TW" altLang="en-US" sz="2000" b="1" dirty="0" smtClean="0">
                <a:solidFill>
                  <a:srgbClr val="0000FF"/>
                </a:solidFill>
                <a:latin typeface="Microsoft JhengHei" charset="-120"/>
                <a:ea typeface="Microsoft JhengHei" charset="-120"/>
                <a:cs typeface="Microsoft JhengHei" charset="-120"/>
              </a:rPr>
              <a:t>辦公室主任，</a:t>
            </a:r>
            <a:r>
              <a:rPr lang="zh-TW" altLang="en-US" sz="2000" b="1" dirty="0" smtClean="0">
                <a:solidFill>
                  <a:srgbClr val="00B050"/>
                </a:solidFill>
                <a:latin typeface="Microsoft JhengHei" charset="-120"/>
                <a:ea typeface="Microsoft JhengHei" charset="-120"/>
                <a:cs typeface="Microsoft JhengHei" charset="-120"/>
              </a:rPr>
              <a:t>王朝通</a:t>
            </a:r>
            <a:r>
              <a:rPr lang="zh-TW" altLang="en-US" sz="2000" b="1" dirty="0" smtClean="0">
                <a:solidFill>
                  <a:srgbClr val="0000FF"/>
                </a:solidFill>
                <a:latin typeface="Microsoft JhengHei" charset="-120"/>
                <a:ea typeface="Microsoft JhengHei" charset="-120"/>
                <a:cs typeface="Microsoft JhengHei" charset="-120"/>
              </a:rPr>
              <a:t>，</a:t>
            </a:r>
            <a:r>
              <a:rPr lang="zh-TW" altLang="en-US" sz="2000" b="1" dirty="0" smtClean="0">
                <a:solidFill>
                  <a:srgbClr val="C00000"/>
                </a:solidFill>
                <a:latin typeface="Microsoft JhengHei" charset="-120"/>
                <a:ea typeface="Microsoft JhengHei" charset="-120"/>
                <a:cs typeface="Microsoft JhengHei" charset="-120"/>
              </a:rPr>
              <a:t>被免職</a:t>
            </a:r>
            <a:r>
              <a:rPr lang="en-US" altLang="zh-TW" sz="2000" dirty="0" smtClean="0">
                <a:solidFill>
                  <a:schemeClr val="tx1"/>
                </a:solidFill>
                <a:latin typeface="Microsoft JhengHei" charset="-120"/>
                <a:ea typeface="Microsoft JhengHei" charset="-120"/>
                <a:cs typeface="Microsoft JhengHei" charset="-120"/>
              </a:rPr>
              <a:t>【</a:t>
            </a:r>
            <a:r>
              <a:rPr lang="zh-TW" altLang="en-US" sz="2000" dirty="0" smtClean="0">
                <a:solidFill>
                  <a:schemeClr val="tx1"/>
                </a:solidFill>
                <a:latin typeface="Microsoft JhengHei" charset="-120"/>
                <a:ea typeface="Microsoft JhengHei" charset="-120"/>
                <a:cs typeface="Microsoft JhengHei" charset="-120"/>
              </a:rPr>
              <a:t>明慧網</a:t>
            </a:r>
            <a:r>
              <a:rPr lang="en-US" altLang="zh-TW" sz="2000" dirty="0" smtClean="0">
                <a:solidFill>
                  <a:schemeClr val="tx1"/>
                </a:solidFill>
                <a:latin typeface="Microsoft JhengHei" charset="-120"/>
                <a:ea typeface="Microsoft JhengHei" charset="-120"/>
                <a:cs typeface="Microsoft JhengHei" charset="-120"/>
              </a:rPr>
              <a:t>2017</a:t>
            </a:r>
            <a:r>
              <a:rPr lang="zh-TW" altLang="en-US" sz="2000" dirty="0" smtClean="0">
                <a:solidFill>
                  <a:schemeClr val="tx1"/>
                </a:solidFill>
                <a:latin typeface="Microsoft JhengHei" charset="-120"/>
                <a:ea typeface="Microsoft JhengHei" charset="-120"/>
                <a:cs typeface="Microsoft JhengHei" charset="-120"/>
              </a:rPr>
              <a:t>年</a:t>
            </a:r>
            <a:r>
              <a:rPr lang="en-US" altLang="zh-TW" sz="2000" dirty="0">
                <a:solidFill>
                  <a:schemeClr val="tx1"/>
                </a:solidFill>
                <a:latin typeface="Microsoft JhengHei" charset="-120"/>
                <a:ea typeface="Microsoft JhengHei" charset="-120"/>
                <a:cs typeface="Microsoft JhengHei" charset="-120"/>
              </a:rPr>
              <a:t>1</a:t>
            </a:r>
            <a:r>
              <a:rPr lang="zh-TW" altLang="en-US" sz="2000" dirty="0" smtClean="0">
                <a:solidFill>
                  <a:schemeClr val="tx1"/>
                </a:solidFill>
                <a:latin typeface="Microsoft JhengHei" charset="-120"/>
                <a:ea typeface="Microsoft JhengHei" charset="-120"/>
                <a:cs typeface="Microsoft JhengHei" charset="-120"/>
              </a:rPr>
              <a:t>月</a:t>
            </a:r>
            <a:r>
              <a:rPr lang="zh-TW" altLang="zh-TW" sz="2000" dirty="0" smtClean="0">
                <a:solidFill>
                  <a:schemeClr val="tx1"/>
                </a:solidFill>
                <a:latin typeface="Microsoft JhengHei" charset="-120"/>
                <a:ea typeface="Microsoft JhengHei" charset="-120"/>
                <a:cs typeface="Microsoft JhengHei" charset="-120"/>
              </a:rPr>
              <a:t>1</a:t>
            </a:r>
            <a:r>
              <a:rPr lang="en-US" altLang="zh-TW" sz="2000" dirty="0">
                <a:solidFill>
                  <a:schemeClr val="tx1"/>
                </a:solidFill>
                <a:latin typeface="Microsoft JhengHei" charset="-120"/>
                <a:ea typeface="Microsoft JhengHei" charset="-120"/>
                <a:cs typeface="Microsoft JhengHei" charset="-120"/>
              </a:rPr>
              <a:t>7</a:t>
            </a:r>
            <a:r>
              <a:rPr lang="zh-TW" altLang="en-US" sz="2000" dirty="0" smtClean="0">
                <a:solidFill>
                  <a:schemeClr val="tx1"/>
                </a:solidFill>
                <a:latin typeface="Microsoft JhengHei" charset="-120"/>
                <a:ea typeface="Microsoft JhengHei" charset="-120"/>
                <a:cs typeface="Microsoft JhengHei" charset="-120"/>
              </a:rPr>
              <a:t>日</a:t>
            </a:r>
            <a:r>
              <a:rPr lang="en-US" altLang="zh-TW" sz="2000" dirty="0" smtClean="0">
                <a:solidFill>
                  <a:schemeClr val="tx1"/>
                </a:solidFill>
                <a:latin typeface="Microsoft JhengHei" charset="-120"/>
                <a:ea typeface="Microsoft JhengHei" charset="-120"/>
                <a:cs typeface="Microsoft JhengHei" charset="-120"/>
              </a:rPr>
              <a:t>】</a:t>
            </a:r>
          </a:p>
          <a:p>
            <a:endParaRPr lang="en-US" altLang="zh-TW" sz="2000" dirty="0">
              <a:solidFill>
                <a:schemeClr val="tx1"/>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最高</a:t>
            </a:r>
            <a:r>
              <a:rPr lang="zh-TW" altLang="en-US" sz="2000" dirty="0">
                <a:solidFill>
                  <a:srgbClr val="202020"/>
                </a:solidFill>
                <a:latin typeface="Microsoft JhengHei" charset="-120"/>
                <a:ea typeface="Microsoft JhengHei" charset="-120"/>
                <a:cs typeface="Microsoft JhengHei" charset="-120"/>
              </a:rPr>
              <a:t>檢</a:t>
            </a:r>
            <a:r>
              <a:rPr lang="zh-TW" altLang="en-US" sz="2000" dirty="0" smtClean="0">
                <a:solidFill>
                  <a:srgbClr val="202020"/>
                </a:solidFill>
                <a:latin typeface="Microsoft JhengHei" charset="-120"/>
                <a:ea typeface="Microsoft JhengHei" charset="-120"/>
                <a:cs typeface="Microsoft JhengHei" charset="-120"/>
              </a:rPr>
              <a:t>網</a:t>
            </a:r>
            <a:r>
              <a:rPr lang="en-US" altLang="zh-TW" sz="2000" dirty="0" smtClean="0">
                <a:solidFill>
                  <a:srgbClr val="202020"/>
                </a:solidFill>
                <a:latin typeface="Microsoft JhengHei" charset="-120"/>
                <a:ea typeface="Microsoft JhengHei" charset="-120"/>
                <a:cs typeface="Microsoft JhengHei" charset="-120"/>
              </a:rPr>
              <a:t>2016</a:t>
            </a:r>
            <a:r>
              <a:rPr lang="zh-TW" altLang="en-US" sz="2000" dirty="0" smtClean="0">
                <a:solidFill>
                  <a:srgbClr val="202020"/>
                </a:solidFill>
                <a:latin typeface="Microsoft JhengHei" charset="-120"/>
                <a:ea typeface="Microsoft JhengHei" charset="-120"/>
                <a:cs typeface="Microsoft JhengHei" charset="-120"/>
              </a:rPr>
              <a:t>年</a:t>
            </a:r>
            <a:r>
              <a:rPr lang="en-US" altLang="zh-TW" sz="2000" dirty="0" smtClean="0">
                <a:solidFill>
                  <a:srgbClr val="202020"/>
                </a:solidFill>
                <a:latin typeface="Microsoft JhengHei" charset="-120"/>
                <a:ea typeface="Microsoft JhengHei" charset="-120"/>
                <a:cs typeface="Microsoft JhengHei" charset="-120"/>
              </a:rPr>
              <a:t>12</a:t>
            </a:r>
            <a:r>
              <a:rPr lang="zh-TW" altLang="en-US" sz="2000" dirty="0" smtClean="0">
                <a:solidFill>
                  <a:srgbClr val="202020"/>
                </a:solidFill>
                <a:latin typeface="Microsoft JhengHei" charset="-120"/>
                <a:ea typeface="Microsoft JhengHei" charset="-120"/>
                <a:cs typeface="Microsoft JhengHei" charset="-120"/>
              </a:rPr>
              <a:t>月</a:t>
            </a:r>
            <a:r>
              <a:rPr lang="en-US" altLang="zh-TW" sz="2000" dirty="0" smtClean="0">
                <a:solidFill>
                  <a:srgbClr val="202020"/>
                </a:solidFill>
                <a:latin typeface="Microsoft JhengHei" charset="-120"/>
                <a:ea typeface="Microsoft JhengHei" charset="-120"/>
                <a:cs typeface="Microsoft JhengHei" charset="-120"/>
              </a:rPr>
              <a:t>5</a:t>
            </a:r>
            <a:r>
              <a:rPr lang="zh-TW" altLang="en-US" sz="2000" dirty="0" smtClean="0">
                <a:solidFill>
                  <a:srgbClr val="202020"/>
                </a:solidFill>
                <a:latin typeface="Microsoft JhengHei" charset="-120"/>
                <a:ea typeface="Microsoft JhengHei" charset="-120"/>
                <a:cs typeface="Microsoft JhengHei" charset="-120"/>
              </a:rPr>
              <a:t>日</a:t>
            </a:r>
            <a:r>
              <a:rPr lang="zh-TW" altLang="en-US" sz="2000" dirty="0">
                <a:solidFill>
                  <a:srgbClr val="202020"/>
                </a:solidFill>
                <a:latin typeface="Microsoft JhengHei" charset="-120"/>
                <a:ea typeface="Microsoft JhengHei" charset="-120"/>
                <a:cs typeface="Microsoft JhengHei" charset="-120"/>
              </a:rPr>
              <a:t>發布消息，廣州市花都</a:t>
            </a:r>
            <a:r>
              <a:rPr lang="zh-TW" altLang="en-US" sz="2000" dirty="0" smtClean="0">
                <a:solidFill>
                  <a:srgbClr val="202020"/>
                </a:solidFill>
                <a:latin typeface="Microsoft JhengHei" charset="-120"/>
                <a:ea typeface="Microsoft JhengHei" charset="-120"/>
                <a:cs typeface="Microsoft JhengHei" charset="-120"/>
              </a:rPr>
              <a:t>區</a:t>
            </a:r>
            <a:r>
              <a:rPr lang="en-US" altLang="zh-TW" sz="2000" dirty="0" smtClean="0">
                <a:solidFill>
                  <a:srgbClr val="202020"/>
                </a:solidFill>
                <a:latin typeface="Microsoft JhengHei" charset="-120"/>
                <a:ea typeface="Microsoft JhengHei" charset="-120"/>
                <a:cs typeface="Microsoft JhengHei" charset="-120"/>
              </a:rPr>
              <a:t>610</a:t>
            </a:r>
            <a:r>
              <a:rPr lang="zh-TW" altLang="en-US" sz="2000" dirty="0" smtClean="0">
                <a:solidFill>
                  <a:srgbClr val="202020"/>
                </a:solidFill>
                <a:latin typeface="Microsoft JhengHei" charset="-120"/>
                <a:ea typeface="Microsoft JhengHei" charset="-120"/>
                <a:cs typeface="Microsoft JhengHei" charset="-120"/>
              </a:rPr>
              <a:t>辦公室</a:t>
            </a:r>
            <a:r>
              <a:rPr lang="zh-TW" altLang="en-US" sz="2000" dirty="0">
                <a:solidFill>
                  <a:srgbClr val="202020"/>
                </a:solidFill>
                <a:latin typeface="Microsoft JhengHei" charset="-120"/>
                <a:ea typeface="Microsoft JhengHei" charset="-120"/>
                <a:cs typeface="Microsoft JhengHei" charset="-120"/>
              </a:rPr>
              <a:t>主任</a:t>
            </a:r>
            <a:r>
              <a:rPr lang="zh-TW" altLang="en-US" sz="2000" b="1" dirty="0">
                <a:solidFill>
                  <a:srgbClr val="00B050"/>
                </a:solidFill>
                <a:latin typeface="Microsoft JhengHei" charset="-120"/>
                <a:ea typeface="Microsoft JhengHei" charset="-120"/>
                <a:cs typeface="Microsoft JhengHei" charset="-120"/>
              </a:rPr>
              <a:t>王朝通</a:t>
            </a:r>
            <a:r>
              <a:rPr lang="zh-TW" altLang="en-US" sz="2000" dirty="0">
                <a:solidFill>
                  <a:srgbClr val="202020"/>
                </a:solidFill>
                <a:latin typeface="Microsoft JhengHei" charset="-120"/>
                <a:ea typeface="Microsoft JhengHei" charset="-120"/>
                <a:cs typeface="Microsoft JhengHei" charset="-120"/>
              </a:rPr>
              <a:t>（正處級），被立案偵查，涉嫌受賄罪</a:t>
            </a:r>
            <a:r>
              <a:rPr lang="zh-TW" altLang="en-US" sz="2000" dirty="0" smtClean="0">
                <a:solidFill>
                  <a:srgbClr val="202020"/>
                </a:solidFill>
                <a:latin typeface="Microsoft JhengHei" charset="-120"/>
                <a:ea typeface="Microsoft JhengHei" charset="-120"/>
                <a:cs typeface="Microsoft JhengHei" charset="-120"/>
              </a:rPr>
              <a:t>。</a:t>
            </a:r>
            <a:r>
              <a:rPr lang="zh-TW" altLang="en-US" sz="2000" b="1" dirty="0" smtClean="0">
                <a:solidFill>
                  <a:srgbClr val="00B050"/>
                </a:solidFill>
                <a:latin typeface="Microsoft JhengHei" charset="-120"/>
                <a:ea typeface="Microsoft JhengHei" charset="-120"/>
                <a:cs typeface="Microsoft JhengHei" charset="-120"/>
              </a:rPr>
              <a:t>王朝通</a:t>
            </a:r>
            <a:r>
              <a:rPr lang="zh-TW" altLang="en-US" sz="2000" dirty="0">
                <a:solidFill>
                  <a:srgbClr val="202020"/>
                </a:solidFill>
                <a:latin typeface="Microsoft JhengHei" charset="-120"/>
                <a:ea typeface="Microsoft JhengHei" charset="-120"/>
                <a:cs typeface="Microsoft JhengHei" charset="-120"/>
              </a:rPr>
              <a:t>，</a:t>
            </a:r>
            <a:r>
              <a:rPr lang="zh-TW" altLang="en-US" sz="2000" dirty="0" smtClean="0">
                <a:solidFill>
                  <a:srgbClr val="202020"/>
                </a:solidFill>
                <a:latin typeface="Microsoft JhengHei" charset="-120"/>
                <a:ea typeface="Microsoft JhengHei" charset="-120"/>
                <a:cs typeface="Microsoft JhengHei" charset="-120"/>
              </a:rPr>
              <a:t>在</a:t>
            </a:r>
            <a:r>
              <a:rPr lang="en-US" altLang="zh-TW" sz="2000" dirty="0" smtClean="0">
                <a:solidFill>
                  <a:srgbClr val="202020"/>
                </a:solidFill>
                <a:latin typeface="Microsoft JhengHei" charset="-120"/>
                <a:ea typeface="Microsoft JhengHei" charset="-120"/>
                <a:cs typeface="Microsoft JhengHei" charset="-120"/>
              </a:rPr>
              <a:t>2001</a:t>
            </a:r>
            <a:r>
              <a:rPr lang="zh-TW" altLang="en-US" sz="2000" dirty="0" smtClean="0">
                <a:solidFill>
                  <a:srgbClr val="202020"/>
                </a:solidFill>
                <a:latin typeface="Microsoft JhengHei" charset="-120"/>
                <a:ea typeface="Microsoft JhengHei" charset="-120"/>
                <a:cs typeface="Microsoft JhengHei" charset="-120"/>
              </a:rPr>
              <a:t>年至</a:t>
            </a:r>
            <a:r>
              <a:rPr lang="en-US" altLang="zh-TW" sz="2000" dirty="0" smtClean="0">
                <a:solidFill>
                  <a:srgbClr val="202020"/>
                </a:solidFill>
                <a:latin typeface="Microsoft JhengHei" charset="-120"/>
                <a:ea typeface="Microsoft JhengHei" charset="-120"/>
                <a:cs typeface="Microsoft JhengHei" charset="-120"/>
              </a:rPr>
              <a:t>2015</a:t>
            </a:r>
            <a:r>
              <a:rPr lang="zh-TW" altLang="en-US" sz="2000" dirty="0" smtClean="0">
                <a:solidFill>
                  <a:srgbClr val="202020"/>
                </a:solidFill>
                <a:latin typeface="Microsoft JhengHei" charset="-120"/>
                <a:ea typeface="Microsoft JhengHei" charset="-120"/>
                <a:cs typeface="Microsoft JhengHei" charset="-120"/>
              </a:rPr>
              <a:t>年</a:t>
            </a:r>
            <a:r>
              <a:rPr lang="zh-TW" altLang="en-US" sz="2000" dirty="0">
                <a:solidFill>
                  <a:srgbClr val="202020"/>
                </a:solidFill>
                <a:latin typeface="Microsoft JhengHei" charset="-120"/>
                <a:ea typeface="Microsoft JhengHei" charset="-120"/>
                <a:cs typeface="Microsoft JhengHei" charset="-120"/>
              </a:rPr>
              <a:t>期間，一直在廣州市花都區炭步鎮任職，曾</a:t>
            </a:r>
            <a:r>
              <a:rPr lang="zh-TW" altLang="en-US" sz="2000" dirty="0" smtClean="0">
                <a:solidFill>
                  <a:srgbClr val="202020"/>
                </a:solidFill>
                <a:latin typeface="Microsoft JhengHei" charset="-120"/>
                <a:ea typeface="Microsoft JhengHei" charset="-120"/>
                <a:cs typeface="Microsoft JhengHei" charset="-120"/>
              </a:rPr>
              <a:t>任副</a:t>
            </a:r>
            <a:r>
              <a:rPr lang="zh-TW" altLang="en-US" sz="2000" dirty="0">
                <a:solidFill>
                  <a:srgbClr val="202020"/>
                </a:solidFill>
                <a:latin typeface="Microsoft JhengHei" charset="-120"/>
                <a:ea typeface="Microsoft JhengHei" charset="-120"/>
                <a:cs typeface="Microsoft JhengHei" charset="-120"/>
              </a:rPr>
              <a:t>書記、鎮長</a:t>
            </a:r>
            <a:r>
              <a:rPr lang="zh-TW" altLang="en-US" sz="2000" dirty="0" smtClean="0">
                <a:solidFill>
                  <a:srgbClr val="202020"/>
                </a:solidFill>
                <a:latin typeface="Microsoft JhengHei" charset="-120"/>
                <a:ea typeface="Microsoft JhengHei" charset="-120"/>
                <a:cs typeface="Microsoft JhengHei" charset="-120"/>
              </a:rPr>
              <a:t>，</a:t>
            </a:r>
            <a:r>
              <a:rPr lang="en-US" altLang="zh-TW" sz="2000" b="1" dirty="0" smtClean="0">
                <a:solidFill>
                  <a:srgbClr val="FF0000"/>
                </a:solidFill>
                <a:latin typeface="Microsoft JhengHei" charset="-120"/>
                <a:ea typeface="Microsoft JhengHei" charset="-120"/>
                <a:cs typeface="Microsoft JhengHei" charset="-120"/>
              </a:rPr>
              <a:t>2016</a:t>
            </a:r>
            <a:r>
              <a:rPr lang="zh-TW" altLang="en-US" sz="2000" b="1" dirty="0" smtClean="0">
                <a:solidFill>
                  <a:srgbClr val="FF0000"/>
                </a:solidFill>
                <a:latin typeface="Microsoft JhengHei" charset="-120"/>
                <a:ea typeface="Microsoft JhengHei" charset="-120"/>
                <a:cs typeface="Microsoft JhengHei" charset="-120"/>
              </a:rPr>
              <a:t>年</a:t>
            </a:r>
            <a:r>
              <a:rPr lang="en-US" altLang="zh-TW" sz="2000" b="1" dirty="0" smtClean="0">
                <a:solidFill>
                  <a:srgbClr val="FF0000"/>
                </a:solidFill>
                <a:latin typeface="Microsoft JhengHei" charset="-120"/>
                <a:ea typeface="Microsoft JhengHei" charset="-120"/>
                <a:cs typeface="Microsoft JhengHei" charset="-120"/>
              </a:rPr>
              <a:t>7</a:t>
            </a:r>
            <a:r>
              <a:rPr lang="zh-TW" altLang="en-US" sz="2000" b="1" dirty="0" smtClean="0">
                <a:solidFill>
                  <a:srgbClr val="FF0000"/>
                </a:solidFill>
                <a:latin typeface="Microsoft JhengHei" charset="-120"/>
                <a:ea typeface="Microsoft JhengHei" charset="-120"/>
                <a:cs typeface="Microsoft JhengHei" charset="-120"/>
              </a:rPr>
              <a:t>月</a:t>
            </a:r>
            <a:r>
              <a:rPr lang="en-US" altLang="zh-TW" sz="2000" b="1" dirty="0" smtClean="0">
                <a:solidFill>
                  <a:srgbClr val="FF0000"/>
                </a:solidFill>
                <a:latin typeface="Microsoft JhengHei" charset="-120"/>
                <a:ea typeface="Microsoft JhengHei" charset="-120"/>
                <a:cs typeface="Microsoft JhengHei" charset="-120"/>
              </a:rPr>
              <a:t>6</a:t>
            </a:r>
            <a:r>
              <a:rPr lang="zh-TW" altLang="en-US" sz="2000" b="1" dirty="0" smtClean="0">
                <a:solidFill>
                  <a:srgbClr val="FF0000"/>
                </a:solidFill>
                <a:latin typeface="Microsoft JhengHei" charset="-120"/>
                <a:ea typeface="Microsoft JhengHei" charset="-120"/>
                <a:cs typeface="Microsoft JhengHei" charset="-120"/>
              </a:rPr>
              <a:t>日</a:t>
            </a:r>
            <a:r>
              <a:rPr lang="zh-TW" altLang="en-US" sz="2000" b="1" dirty="0">
                <a:solidFill>
                  <a:srgbClr val="FF0000"/>
                </a:solidFill>
                <a:latin typeface="Microsoft JhengHei" charset="-120"/>
                <a:ea typeface="Microsoft JhengHei" charset="-120"/>
                <a:cs typeface="Microsoft JhengHei" charset="-120"/>
              </a:rPr>
              <a:t>被免職</a:t>
            </a:r>
            <a:r>
              <a:rPr lang="zh-TW" altLang="en-US" sz="2000" dirty="0">
                <a:solidFill>
                  <a:srgbClr val="202020"/>
                </a:solidFill>
                <a:latin typeface="Microsoft JhengHei" charset="-120"/>
                <a:ea typeface="Microsoft JhengHei" charset="-120"/>
                <a:cs typeface="Microsoft JhengHei" charset="-120"/>
              </a:rPr>
              <a:t>。</a:t>
            </a:r>
          </a:p>
          <a:p>
            <a:pPr fontAlgn="base"/>
            <a:endParaRPr lang="en-US" altLang="zh-TW" sz="2000" dirty="0" smtClean="0">
              <a:solidFill>
                <a:srgbClr val="202020"/>
              </a:solidFill>
              <a:latin typeface="Microsoft JhengHei" charset="-120"/>
              <a:ea typeface="Microsoft JhengHei" charset="-120"/>
              <a:cs typeface="Microsoft JhengHei" charset="-120"/>
            </a:endParaRPr>
          </a:p>
          <a:p>
            <a:pPr fontAlgn="base"/>
            <a:r>
              <a:rPr lang="zh-TW" altLang="en-US" sz="2000" b="1" dirty="0" smtClean="0">
                <a:solidFill>
                  <a:srgbClr val="00B050"/>
                </a:solidFill>
                <a:latin typeface="Microsoft JhengHei" charset="-120"/>
                <a:ea typeface="Microsoft JhengHei" charset="-120"/>
                <a:cs typeface="Microsoft JhengHei" charset="-120"/>
              </a:rPr>
              <a:t>王朝通</a:t>
            </a:r>
            <a:r>
              <a:rPr lang="zh-TW" altLang="en-US" sz="2000" dirty="0" smtClean="0">
                <a:solidFill>
                  <a:srgbClr val="202020"/>
                </a:solidFill>
                <a:latin typeface="Microsoft JhengHei" charset="-120"/>
                <a:ea typeface="Microsoft JhengHei" charset="-120"/>
                <a:cs typeface="Microsoft JhengHei" charset="-120"/>
              </a:rPr>
              <a:t>任</a:t>
            </a:r>
            <a:r>
              <a:rPr lang="zh-TW" altLang="en-US" sz="2000" dirty="0">
                <a:solidFill>
                  <a:srgbClr val="202020"/>
                </a:solidFill>
                <a:latin typeface="Microsoft JhengHei" charset="-120"/>
                <a:ea typeface="Microsoft JhengHei" charset="-120"/>
                <a:cs typeface="Microsoft JhengHei" charset="-120"/>
              </a:rPr>
              <a:t>花都</a:t>
            </a:r>
            <a:r>
              <a:rPr lang="zh-TW" altLang="en-US" sz="2000" dirty="0" smtClean="0">
                <a:solidFill>
                  <a:srgbClr val="202020"/>
                </a:solidFill>
                <a:latin typeface="Microsoft JhengHei" charset="-120"/>
                <a:ea typeface="Microsoft JhengHei" charset="-120"/>
                <a:cs typeface="Microsoft JhengHei" charset="-120"/>
              </a:rPr>
              <a:t>區</a:t>
            </a:r>
            <a:r>
              <a:rPr lang="en-US" altLang="zh-TW" sz="2000" dirty="0" smtClean="0">
                <a:solidFill>
                  <a:srgbClr val="202020"/>
                </a:solidFill>
                <a:latin typeface="Microsoft JhengHei" charset="-120"/>
                <a:ea typeface="Microsoft JhengHei" charset="-120"/>
                <a:cs typeface="Microsoft JhengHei" charset="-120"/>
              </a:rPr>
              <a:t>610</a:t>
            </a:r>
            <a:r>
              <a:rPr lang="zh-TW" altLang="en-US" sz="2000" dirty="0" smtClean="0">
                <a:solidFill>
                  <a:srgbClr val="202020"/>
                </a:solidFill>
                <a:latin typeface="Microsoft JhengHei" charset="-120"/>
                <a:ea typeface="Microsoft JhengHei" charset="-120"/>
                <a:cs typeface="Microsoft JhengHei" charset="-120"/>
              </a:rPr>
              <a:t>辦公室</a:t>
            </a:r>
            <a:r>
              <a:rPr lang="zh-TW" altLang="en-US" sz="2000" dirty="0">
                <a:solidFill>
                  <a:srgbClr val="202020"/>
                </a:solidFill>
                <a:latin typeface="Microsoft JhengHei" charset="-120"/>
                <a:ea typeface="Microsoft JhengHei" charset="-120"/>
                <a:cs typeface="Microsoft JhengHei" charset="-120"/>
              </a:rPr>
              <a:t>主任期間，緊隨江澤民集團，迫害當地法輪功學員，使花都區成為自實名訴江大潮後被迫害最嚴重的地區</a:t>
            </a:r>
            <a:r>
              <a:rPr lang="zh-TW" altLang="en-US" sz="2000" dirty="0" smtClean="0">
                <a:solidFill>
                  <a:srgbClr val="202020"/>
                </a:solidFill>
                <a:latin typeface="Microsoft JhengHei" charset="-120"/>
                <a:ea typeface="Microsoft JhengHei" charset="-120"/>
                <a:cs typeface="Microsoft JhengHei" charset="-120"/>
              </a:rPr>
              <a:t>。</a:t>
            </a:r>
            <a:endParaRPr lang="en-US" altLang="zh-TW" sz="2000" dirty="0">
              <a:solidFill>
                <a:srgbClr val="202020"/>
              </a:solidFill>
              <a:latin typeface="Microsoft JhengHei" charset="-120"/>
              <a:ea typeface="Microsoft JhengHei" charset="-120"/>
              <a:cs typeface="Microsoft JhengHei" charset="-120"/>
            </a:endParaRPr>
          </a:p>
          <a:p>
            <a:pPr fontAlgn="base"/>
            <a:r>
              <a:rPr lang="zh-TW" altLang="en-US" sz="2000" dirty="0" smtClean="0">
                <a:solidFill>
                  <a:srgbClr val="202020"/>
                </a:solidFill>
                <a:latin typeface="Microsoft JhengHei" charset="-120"/>
                <a:ea typeface="Microsoft JhengHei" charset="-120"/>
                <a:cs typeface="Microsoft JhengHei" charset="-120"/>
              </a:rPr>
              <a:t>有</a:t>
            </a:r>
            <a:r>
              <a:rPr lang="zh-TW" altLang="en-US" sz="2000" dirty="0">
                <a:solidFill>
                  <a:srgbClr val="202020"/>
                </a:solidFill>
                <a:latin typeface="Microsoft JhengHei" charset="-120"/>
                <a:ea typeface="Microsoft JhengHei" charset="-120"/>
                <a:cs typeface="Microsoft JhengHei" charset="-120"/>
              </a:rPr>
              <a:t>傳言說，花都區在對訴江問題上的迫害、騷擾，想打造成一個「樣板工程」，其中與</a:t>
            </a:r>
            <a:r>
              <a:rPr lang="zh-TW" altLang="en-US" sz="2000" b="1" dirty="0">
                <a:solidFill>
                  <a:srgbClr val="00B050"/>
                </a:solidFill>
                <a:latin typeface="Microsoft JhengHei" charset="-120"/>
                <a:ea typeface="Microsoft JhengHei" charset="-120"/>
                <a:cs typeface="Microsoft JhengHei" charset="-120"/>
              </a:rPr>
              <a:t>王朝通</a:t>
            </a:r>
            <a:r>
              <a:rPr lang="zh-TW" altLang="en-US" sz="2000" dirty="0">
                <a:solidFill>
                  <a:srgbClr val="202020"/>
                </a:solidFill>
                <a:latin typeface="Microsoft JhengHei" charset="-120"/>
                <a:ea typeface="Microsoft JhengHei" charset="-120"/>
                <a:cs typeface="Microsoft JhengHei" charset="-120"/>
              </a:rPr>
              <a:t>離不開幹繫，</a:t>
            </a:r>
            <a:r>
              <a:rPr lang="zh-TW" altLang="en-US" sz="2000" b="1" dirty="0">
                <a:solidFill>
                  <a:srgbClr val="00B050"/>
                </a:solidFill>
                <a:latin typeface="Microsoft JhengHei" charset="-120"/>
                <a:ea typeface="Microsoft JhengHei" charset="-120"/>
                <a:cs typeface="Microsoft JhengHei" charset="-120"/>
              </a:rPr>
              <a:t>王朝通</a:t>
            </a:r>
            <a:r>
              <a:rPr lang="zh-TW" altLang="en-US" sz="2000" dirty="0">
                <a:solidFill>
                  <a:srgbClr val="202020"/>
                </a:solidFill>
                <a:latin typeface="Microsoft JhengHei" charset="-120"/>
                <a:ea typeface="Microsoft JhengHei" charset="-120"/>
                <a:cs typeface="Microsoft JhengHei" charset="-120"/>
              </a:rPr>
              <a:t>負有不可推卸的責任，應受到法律嚴懲</a:t>
            </a:r>
            <a:r>
              <a:rPr lang="zh-TW" altLang="en-US" sz="2000" dirty="0" smtClean="0">
                <a:solidFill>
                  <a:srgbClr val="202020"/>
                </a:solidFill>
                <a:latin typeface="Microsoft JhengHei" charset="-120"/>
                <a:ea typeface="Microsoft JhengHei" charset="-120"/>
                <a:cs typeface="Microsoft JhengHei" charset="-120"/>
              </a:rPr>
              <a:t>。</a:t>
            </a:r>
            <a:endParaRPr lang="zh-TW" altLang="en-US" sz="2000" dirty="0">
              <a:solidFill>
                <a:srgbClr val="202020"/>
              </a:solidFill>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5645526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5"/>
          <p:cNvSpPr txBox="1"/>
          <p:nvPr/>
        </p:nvSpPr>
        <p:spPr>
          <a:xfrm>
            <a:off x="318740" y="184312"/>
            <a:ext cx="6237213"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169" name="矩形 3"/>
          <p:cNvGrpSpPr/>
          <p:nvPr/>
        </p:nvGrpSpPr>
        <p:grpSpPr>
          <a:xfrm>
            <a:off x="13399" y="-2"/>
            <a:ext cx="9130603" cy="836718"/>
            <a:chOff x="-1" y="-2"/>
            <a:chExt cx="12985745" cy="1189997"/>
          </a:xfrm>
          <a:solidFill>
            <a:schemeClr val="accent2">
              <a:lumMod val="60000"/>
              <a:lumOff val="40000"/>
            </a:schemeClr>
          </a:solidFill>
        </p:grpSpPr>
        <p:sp>
          <p:nvSpPr>
            <p:cNvPr id="167"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0945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168" name="9-3. 株洲市官員惡報實例"/>
            <p:cNvSpPr txBox="1"/>
            <p:nvPr/>
          </p:nvSpPr>
          <p:spPr>
            <a:xfrm>
              <a:off x="-1" y="20121"/>
              <a:ext cx="12985745" cy="1149754"/>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600" b="1" kern="0" dirty="0" smtClean="0"/>
                <a:t>10</a:t>
              </a:r>
              <a:r>
                <a:rPr sz="3600" b="1" kern="0" dirty="0" smtClean="0"/>
                <a:t>-</a:t>
              </a:r>
              <a:r>
                <a:rPr lang="en-US" sz="3600" b="1" kern="0" dirty="0"/>
                <a:t>6</a:t>
              </a:r>
              <a:r>
                <a:rPr sz="3600" b="1" kern="0" dirty="0" smtClean="0"/>
                <a:t>. </a:t>
              </a:r>
              <a:r>
                <a:rPr lang="zh-TW" altLang="en-US" sz="3600" b="1" kern="0" dirty="0" smtClean="0"/>
                <a:t>廣州</a:t>
              </a:r>
              <a:r>
                <a:rPr sz="3600" b="1" kern="0" dirty="0" smtClean="0"/>
                <a:t>市</a:t>
              </a:r>
              <a:endParaRPr sz="3600" b="1" kern="0" dirty="0"/>
            </a:p>
          </p:txBody>
        </p:sp>
      </p:grpSp>
      <p:sp>
        <p:nvSpPr>
          <p:cNvPr id="170" name="矩形"/>
          <p:cNvSpPr/>
          <p:nvPr/>
        </p:nvSpPr>
        <p:spPr>
          <a:xfrm>
            <a:off x="6545684" y="94319"/>
            <a:ext cx="2376264"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4000" b="1" kern="0" dirty="0" smtClean="0">
                <a:solidFill>
                  <a:srgbClr val="EF5FA7">
                    <a:hueOff val="-146070"/>
                    <a:satOff val="-10048"/>
                    <a:lumOff val="-30626"/>
                  </a:srgbClr>
                </a:solidFill>
              </a:rPr>
              <a:t>善報</a:t>
            </a:r>
            <a:r>
              <a:rPr lang="en-US" altLang="ja-JP" sz="4000" b="1" kern="0" dirty="0" smtClean="0">
                <a:solidFill>
                  <a:srgbClr val="EF5FA7">
                    <a:hueOff val="-146070"/>
                    <a:satOff val="-10048"/>
                    <a:lumOff val="-30626"/>
                  </a:srgbClr>
                </a:solidFill>
              </a:rPr>
              <a:t>234</a:t>
            </a:r>
            <a:endParaRPr lang="en-US" altLang="ja-JP" sz="4000" b="1" kern="0" dirty="0">
              <a:solidFill>
                <a:srgbClr val="EF5FA7">
                  <a:hueOff val="-146070"/>
                  <a:satOff val="-10048"/>
                  <a:lumOff val="-30626"/>
                </a:srgbClr>
              </a:solidFill>
            </a:endParaRPr>
          </a:p>
        </p:txBody>
      </p:sp>
      <p:sp>
        <p:nvSpPr>
          <p:cNvPr id="2" name="Rectangle 1"/>
          <p:cNvSpPr/>
          <p:nvPr/>
        </p:nvSpPr>
        <p:spPr>
          <a:xfrm>
            <a:off x="91668" y="1124744"/>
            <a:ext cx="8928992" cy="532453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zh-TW" altLang="en-US" sz="2000" b="1" dirty="0" smtClean="0">
                <a:solidFill>
                  <a:srgbClr val="0000FF"/>
                </a:solidFill>
                <a:latin typeface="Microsoft JhengHei" charset="-120"/>
                <a:ea typeface="Microsoft JhengHei" charset="-120"/>
                <a:cs typeface="Microsoft JhengHei" charset="-120"/>
              </a:rPr>
              <a:t>誠念大法好</a:t>
            </a:r>
            <a:r>
              <a:rPr lang="en-US" altLang="zh-TW" sz="2000" b="1" dirty="0" smtClean="0">
                <a:solidFill>
                  <a:srgbClr val="0000FF"/>
                </a:solidFill>
                <a:latin typeface="Microsoft JhengHei" charset="-120"/>
                <a:ea typeface="Microsoft JhengHei" charset="-120"/>
                <a:cs typeface="Microsoft JhengHei" charset="-120"/>
              </a:rPr>
              <a:t> </a:t>
            </a:r>
            <a:r>
              <a:rPr lang="zh-TW" altLang="en-US" sz="2000" b="1" dirty="0" smtClean="0">
                <a:solidFill>
                  <a:srgbClr val="0000FF"/>
                </a:solidFill>
                <a:latin typeface="Microsoft JhengHei" charset="-120"/>
                <a:ea typeface="Microsoft JhengHei" charset="-120"/>
                <a:cs typeface="Microsoft JhengHei" charset="-120"/>
              </a:rPr>
              <a:t>癌症痊癒</a:t>
            </a:r>
            <a:r>
              <a:rPr lang="en-US" altLang="zh-TW" sz="2000" dirty="0" smtClean="0">
                <a:solidFill>
                  <a:schemeClr val="tx1"/>
                </a:solidFill>
                <a:latin typeface="Microsoft JhengHei" charset="-120"/>
                <a:ea typeface="Microsoft JhengHei" charset="-120"/>
                <a:cs typeface="Microsoft JhengHei" charset="-120"/>
              </a:rPr>
              <a:t>【</a:t>
            </a:r>
            <a:r>
              <a:rPr lang="zh-TW" altLang="en-US" sz="2000" dirty="0" smtClean="0">
                <a:solidFill>
                  <a:schemeClr val="tx1"/>
                </a:solidFill>
                <a:latin typeface="Microsoft JhengHei" charset="-120"/>
                <a:ea typeface="Microsoft JhengHei" charset="-120"/>
                <a:cs typeface="Microsoft JhengHei" charset="-120"/>
              </a:rPr>
              <a:t>明慧網</a:t>
            </a:r>
            <a:r>
              <a:rPr lang="en-US" altLang="zh-TW" sz="2000" dirty="0" smtClean="0">
                <a:solidFill>
                  <a:schemeClr val="tx1"/>
                </a:solidFill>
                <a:latin typeface="Microsoft JhengHei" charset="-120"/>
                <a:ea typeface="Microsoft JhengHei" charset="-120"/>
                <a:cs typeface="Microsoft JhengHei" charset="-120"/>
              </a:rPr>
              <a:t>2004</a:t>
            </a:r>
            <a:r>
              <a:rPr lang="zh-TW" altLang="en-US" sz="2000" dirty="0" smtClean="0">
                <a:solidFill>
                  <a:schemeClr val="tx1"/>
                </a:solidFill>
                <a:latin typeface="Microsoft JhengHei" charset="-120"/>
                <a:ea typeface="Microsoft JhengHei" charset="-120"/>
                <a:cs typeface="Microsoft JhengHei" charset="-120"/>
              </a:rPr>
              <a:t>年</a:t>
            </a:r>
            <a:r>
              <a:rPr lang="en-US" altLang="zh-TW" sz="2000" dirty="0">
                <a:solidFill>
                  <a:schemeClr val="tx1"/>
                </a:solidFill>
                <a:latin typeface="Microsoft JhengHei" charset="-120"/>
                <a:ea typeface="Microsoft JhengHei" charset="-120"/>
                <a:cs typeface="Microsoft JhengHei" charset="-120"/>
              </a:rPr>
              <a:t>8</a:t>
            </a:r>
            <a:r>
              <a:rPr lang="zh-TW" altLang="en-US" sz="2000" dirty="0" smtClean="0">
                <a:solidFill>
                  <a:schemeClr val="tx1"/>
                </a:solidFill>
                <a:latin typeface="Microsoft JhengHei" charset="-120"/>
                <a:ea typeface="Microsoft JhengHei" charset="-120"/>
                <a:cs typeface="Microsoft JhengHei" charset="-120"/>
              </a:rPr>
              <a:t>月</a:t>
            </a:r>
            <a:r>
              <a:rPr lang="en-US" altLang="zh-TW" sz="2000" dirty="0" smtClean="0">
                <a:solidFill>
                  <a:schemeClr val="tx1"/>
                </a:solidFill>
                <a:latin typeface="Microsoft JhengHei" charset="-120"/>
                <a:ea typeface="Microsoft JhengHei" charset="-120"/>
                <a:cs typeface="Microsoft JhengHei" charset="-120"/>
              </a:rPr>
              <a:t>23</a:t>
            </a:r>
            <a:r>
              <a:rPr lang="zh-TW" altLang="en-US" sz="2000" dirty="0" smtClean="0">
                <a:solidFill>
                  <a:schemeClr val="tx1"/>
                </a:solidFill>
                <a:latin typeface="Microsoft JhengHei" charset="-120"/>
                <a:ea typeface="Microsoft JhengHei" charset="-120"/>
                <a:cs typeface="Microsoft JhengHei" charset="-120"/>
              </a:rPr>
              <a:t>日</a:t>
            </a:r>
            <a:r>
              <a:rPr lang="en-US" altLang="zh-TW" sz="2000" dirty="0" smtClean="0">
                <a:solidFill>
                  <a:schemeClr val="tx1"/>
                </a:solidFill>
                <a:latin typeface="Microsoft JhengHei" charset="-120"/>
                <a:ea typeface="Microsoft JhengHei" charset="-120"/>
                <a:cs typeface="Microsoft JhengHei" charset="-120"/>
              </a:rPr>
              <a:t>】</a:t>
            </a:r>
          </a:p>
          <a:p>
            <a:endParaRPr lang="en-US" altLang="zh-TW" sz="2000" dirty="0">
              <a:solidFill>
                <a:srgbClr val="008000"/>
              </a:solidFill>
              <a:latin typeface="Microsoft JhengHei" charset="-120"/>
              <a:ea typeface="Microsoft JhengHei" charset="-120"/>
              <a:cs typeface="Microsoft JhengHei" charset="-120"/>
            </a:endParaRPr>
          </a:p>
          <a:p>
            <a:pPr fontAlgn="base"/>
            <a:r>
              <a:rPr lang="zh-TW" altLang="en-US" sz="2000" dirty="0">
                <a:latin typeface="Microsoft JhengHei" charset="-120"/>
                <a:ea typeface="Microsoft JhengHei" charset="-120"/>
                <a:cs typeface="Microsoft JhengHei" charset="-120"/>
              </a:rPr>
              <a:t>廣州市一名</a:t>
            </a:r>
            <a:r>
              <a:rPr lang="zh-TW" altLang="en-US" sz="2000" dirty="0" smtClean="0">
                <a:latin typeface="Microsoft JhengHei" charset="-120"/>
                <a:ea typeface="Microsoft JhengHei" charset="-120"/>
                <a:cs typeface="Microsoft JhengHei" charset="-120"/>
              </a:rPr>
              <a:t>醫生</a:t>
            </a:r>
            <a:r>
              <a:rPr lang="en-US" altLang="zh-TW" sz="2000" dirty="0" smtClean="0">
                <a:latin typeface="Microsoft JhengHei" charset="-120"/>
                <a:ea typeface="Microsoft JhengHei" charset="-120"/>
                <a:cs typeface="Microsoft JhengHei" charset="-120"/>
              </a:rPr>
              <a:t>A</a:t>
            </a:r>
            <a:r>
              <a:rPr lang="zh-TW" altLang="en-US" sz="2000" dirty="0" smtClean="0">
                <a:latin typeface="Microsoft JhengHei" charset="-120"/>
                <a:ea typeface="Microsoft JhengHei" charset="-120"/>
                <a:cs typeface="Microsoft JhengHei" charset="-120"/>
              </a:rPr>
              <a:t>在</a:t>
            </a:r>
            <a:r>
              <a:rPr lang="en-US" altLang="zh-TW" sz="2000" dirty="0">
                <a:latin typeface="Microsoft JhengHei" charset="-120"/>
                <a:ea typeface="Microsoft JhengHei" charset="-120"/>
                <a:cs typeface="Microsoft JhengHei" charset="-120"/>
              </a:rPr>
              <a:t>99</a:t>
            </a:r>
            <a:r>
              <a:rPr lang="zh-TW" altLang="en-US" sz="2000" dirty="0">
                <a:latin typeface="Microsoft JhengHei" charset="-120"/>
                <a:ea typeface="Microsoft JhengHei" charset="-120"/>
                <a:cs typeface="Microsoft JhengHei" charset="-120"/>
              </a:rPr>
              <a:t>年</a:t>
            </a:r>
            <a:r>
              <a:rPr lang="zh-TW" altLang="en-US" sz="2000" dirty="0" smtClean="0">
                <a:latin typeface="Microsoft JhengHei" charset="-120"/>
                <a:ea typeface="Microsoft JhengHei" charset="-120"/>
                <a:cs typeface="Microsoft JhengHei" charset="-120"/>
              </a:rPr>
              <a:t>江</a:t>
            </a:r>
            <a:r>
              <a:rPr lang="zh-TW" altLang="en-US" sz="2000" dirty="0">
                <a:latin typeface="Microsoft JhengHei" charset="-120"/>
                <a:ea typeface="Microsoft JhengHei" charset="-120"/>
                <a:cs typeface="Microsoft JhengHei" charset="-120"/>
              </a:rPr>
              <a:t>魔頭</a:t>
            </a:r>
            <a:r>
              <a:rPr lang="zh-TW" altLang="en-US" sz="2000" dirty="0" smtClean="0">
                <a:latin typeface="Microsoft JhengHei" charset="-120"/>
                <a:ea typeface="Microsoft JhengHei" charset="-120"/>
                <a:cs typeface="Microsoft JhengHei" charset="-120"/>
              </a:rPr>
              <a:t>鎮壓</a:t>
            </a:r>
            <a:r>
              <a:rPr lang="zh-TW" altLang="en-US" sz="2000" dirty="0">
                <a:latin typeface="Microsoft JhengHei" charset="-120"/>
                <a:ea typeface="Microsoft JhengHei" charset="-120"/>
                <a:cs typeface="Microsoft JhengHei" charset="-120"/>
              </a:rPr>
              <a:t>前買了一</a:t>
            </a:r>
            <a:r>
              <a:rPr lang="zh-TW" altLang="en-US" sz="2000" dirty="0" smtClean="0">
                <a:latin typeface="Microsoft JhengHei" charset="-120"/>
                <a:ea typeface="Microsoft JhengHei" charset="-120"/>
                <a:cs typeface="Microsoft JhengHei" charset="-120"/>
              </a:rPr>
              <a:t>本</a:t>
            </a:r>
            <a:r>
              <a:rPr lang="en-US" altLang="zh-TW" sz="2000" dirty="0" smtClean="0">
                <a:latin typeface="Microsoft JhengHei" charset="-120"/>
                <a:ea typeface="Microsoft JhengHei" charset="-120"/>
                <a:cs typeface="Microsoft JhengHei" charset="-120"/>
              </a:rPr>
              <a:t>《</a:t>
            </a:r>
            <a:r>
              <a:rPr lang="zh-TW" altLang="en-US" sz="2000" dirty="0" smtClean="0">
                <a:latin typeface="Microsoft JhengHei" charset="-120"/>
                <a:ea typeface="Microsoft JhengHei" charset="-120"/>
                <a:cs typeface="Microsoft JhengHei" charset="-120"/>
              </a:rPr>
              <a:t>轉法輪</a:t>
            </a:r>
            <a:r>
              <a:rPr lang="en-US" altLang="zh-TW" sz="2000" dirty="0" smtClean="0">
                <a:latin typeface="Microsoft JhengHei" charset="-120"/>
                <a:ea typeface="Microsoft JhengHei" charset="-120"/>
                <a:cs typeface="Microsoft JhengHei" charset="-120"/>
              </a:rPr>
              <a:t>》</a:t>
            </a:r>
            <a:r>
              <a:rPr lang="zh-TW" altLang="en-US" sz="2000" dirty="0" smtClean="0">
                <a:latin typeface="Microsoft JhengHei" charset="-120"/>
                <a:ea typeface="Microsoft JhengHei" charset="-120"/>
                <a:cs typeface="Microsoft JhengHei" charset="-120"/>
              </a:rPr>
              <a:t>，</a:t>
            </a:r>
            <a:r>
              <a:rPr lang="zh-TW" altLang="en-US" sz="2000" dirty="0">
                <a:latin typeface="Microsoft JhengHei" charset="-120"/>
                <a:ea typeface="Microsoft JhengHei" charset="-120"/>
                <a:cs typeface="Microsoft JhengHei" charset="-120"/>
              </a:rPr>
              <a:t>還沒開始煉</a:t>
            </a:r>
            <a:r>
              <a:rPr lang="zh-TW" altLang="en-US" sz="2000" dirty="0" smtClean="0">
                <a:latin typeface="Microsoft JhengHei" charset="-120"/>
                <a:ea typeface="Microsoft JhengHei" charset="-120"/>
                <a:cs typeface="Microsoft JhengHei" charset="-120"/>
              </a:rPr>
              <a:t>就遇上</a:t>
            </a:r>
            <a:r>
              <a:rPr lang="en-US" altLang="zh-TW" sz="2000" dirty="0">
                <a:latin typeface="Microsoft JhengHei" charset="-120"/>
                <a:ea typeface="Microsoft JhengHei" charset="-120"/>
                <a:cs typeface="Microsoft JhengHei" charset="-120"/>
              </a:rPr>
              <a:t>99</a:t>
            </a:r>
            <a:r>
              <a:rPr lang="zh-TW" altLang="en-US" sz="2000" dirty="0">
                <a:latin typeface="Microsoft JhengHei" charset="-120"/>
                <a:ea typeface="Microsoft JhengHei" charset="-120"/>
                <a:cs typeface="Microsoft JhengHei" charset="-120"/>
              </a:rPr>
              <a:t>年</a:t>
            </a:r>
            <a:r>
              <a:rPr lang="en-US" altLang="zh-TW" sz="2000" dirty="0" smtClean="0">
                <a:latin typeface="Microsoft JhengHei" charset="-120"/>
                <a:ea typeface="Microsoft JhengHei" charset="-120"/>
                <a:cs typeface="Microsoft JhengHei" charset="-120"/>
              </a:rPr>
              <a:t>720</a:t>
            </a:r>
            <a:r>
              <a:rPr lang="zh-TW" altLang="en-US" sz="2000" dirty="0">
                <a:latin typeface="Microsoft JhengHei" charset="-120"/>
                <a:ea typeface="Microsoft JhengHei" charset="-120"/>
                <a:cs typeface="Microsoft JhengHei" charset="-120"/>
              </a:rPr>
              <a:t>，但他並沒有像其他人那樣把書上交或銷毀，而是藏了起來</a:t>
            </a:r>
            <a:r>
              <a:rPr lang="zh-TW" altLang="en-US" sz="2000" dirty="0" smtClean="0">
                <a:latin typeface="Microsoft JhengHei" charset="-120"/>
                <a:ea typeface="Microsoft JhengHei" charset="-120"/>
                <a:cs typeface="Microsoft JhengHei" charset="-120"/>
              </a:rPr>
              <a:t>。</a:t>
            </a:r>
            <a:endParaRPr lang="en-US" altLang="zh-TW" sz="2000" dirty="0" smtClean="0">
              <a:latin typeface="Microsoft JhengHei" charset="-120"/>
              <a:ea typeface="Microsoft JhengHei" charset="-120"/>
              <a:cs typeface="Microsoft JhengHei" charset="-120"/>
            </a:endParaRPr>
          </a:p>
          <a:p>
            <a:pPr fontAlgn="base"/>
            <a:endParaRPr lang="en-US" altLang="zh-TW" sz="2000" dirty="0" smtClean="0">
              <a:latin typeface="Microsoft JhengHei" charset="-120"/>
              <a:ea typeface="Microsoft JhengHei" charset="-120"/>
              <a:cs typeface="Microsoft JhengHei" charset="-120"/>
            </a:endParaRPr>
          </a:p>
          <a:p>
            <a:pPr fontAlgn="base"/>
            <a:r>
              <a:rPr lang="zh-TW" altLang="en-US" sz="2000" dirty="0" smtClean="0">
                <a:latin typeface="Microsoft JhengHei" charset="-120"/>
                <a:ea typeface="Microsoft JhengHei" charset="-120"/>
                <a:cs typeface="Microsoft JhengHei" charset="-120"/>
              </a:rPr>
              <a:t>最近</a:t>
            </a:r>
            <a:r>
              <a:rPr lang="en-US" altLang="zh-TW" sz="2000" dirty="0">
                <a:latin typeface="Microsoft JhengHei" charset="-120"/>
                <a:ea typeface="Microsoft JhengHei" charset="-120"/>
                <a:cs typeface="Microsoft JhengHei" charset="-120"/>
              </a:rPr>
              <a:t>A</a:t>
            </a:r>
            <a:r>
              <a:rPr lang="zh-TW" altLang="en-US" sz="2000" b="1" dirty="0">
                <a:solidFill>
                  <a:srgbClr val="FF0000"/>
                </a:solidFill>
                <a:latin typeface="Microsoft JhengHei" charset="-120"/>
                <a:ea typeface="Microsoft JhengHei" charset="-120"/>
                <a:cs typeface="Microsoft JhengHei" charset="-120"/>
              </a:rPr>
              <a:t>得了肺癌</a:t>
            </a:r>
            <a:r>
              <a:rPr lang="zh-TW" altLang="en-US" sz="2000" dirty="0">
                <a:latin typeface="Microsoft JhengHei" charset="-120"/>
                <a:ea typeface="Microsoft JhengHei" charset="-120"/>
                <a:cs typeface="Microsoft JhengHei" charset="-120"/>
              </a:rPr>
              <a:t>，他隔壁就住著大法弟子，大法弟子上門跟他講</a:t>
            </a:r>
            <a:r>
              <a:rPr lang="zh-TW" altLang="en-US" sz="2000" dirty="0" smtClean="0">
                <a:latin typeface="Microsoft JhengHei" charset="-120"/>
                <a:ea typeface="Microsoft JhengHei" charset="-120"/>
                <a:cs typeface="Microsoft JhengHei" charset="-120"/>
              </a:rPr>
              <a:t>真相，</a:t>
            </a:r>
            <a:r>
              <a:rPr lang="zh-TW" altLang="en-US" sz="2000" dirty="0">
                <a:latin typeface="Microsoft JhengHei" charset="-120"/>
                <a:ea typeface="Microsoft JhengHei" charset="-120"/>
                <a:cs typeface="Microsoft JhengHei" charset="-120"/>
              </a:rPr>
              <a:t>並告訴他默念</a:t>
            </a:r>
            <a:r>
              <a:rPr lang="zh-TW" altLang="en-US" sz="2000" b="1" dirty="0" smtClean="0">
                <a:solidFill>
                  <a:srgbClr val="0432FF"/>
                </a:solidFill>
                <a:latin typeface="Microsoft JhengHei" charset="-120"/>
                <a:ea typeface="Microsoft JhengHei" charset="-120"/>
                <a:cs typeface="Microsoft JhengHei" charset="-120"/>
              </a:rPr>
              <a:t>「法輪大法好</a:t>
            </a:r>
            <a:r>
              <a:rPr lang="zh-TW" altLang="en-US" sz="2000" b="1" dirty="0">
                <a:solidFill>
                  <a:srgbClr val="0432FF"/>
                </a:solidFill>
                <a:latin typeface="Microsoft JhengHei" charset="-120"/>
                <a:ea typeface="Microsoft JhengHei" charset="-120"/>
                <a:cs typeface="Microsoft JhengHei" charset="-120"/>
              </a:rPr>
              <a:t>」、「真善忍好」</a:t>
            </a:r>
            <a:r>
              <a:rPr lang="zh-TW" altLang="en-US" sz="2000" dirty="0">
                <a:latin typeface="Microsoft JhengHei" charset="-120"/>
                <a:ea typeface="Microsoft JhengHei" charset="-120"/>
                <a:cs typeface="Microsoft JhengHei" charset="-120"/>
              </a:rPr>
              <a:t>，後來這位大法弟子拿到了小冊子</a:t>
            </a:r>
            <a:r>
              <a:rPr lang="en-US" altLang="zh-TW" sz="2000" dirty="0">
                <a:latin typeface="Microsoft JhengHei" charset="-120"/>
                <a:ea typeface="Microsoft JhengHei" charset="-120"/>
                <a:cs typeface="Microsoft JhengHei" charset="-120"/>
              </a:rPr>
              <a:t>《</a:t>
            </a:r>
            <a:r>
              <a:rPr lang="zh-TW" altLang="en-US" sz="2000" dirty="0">
                <a:latin typeface="Microsoft JhengHei" charset="-120"/>
                <a:ea typeface="Microsoft JhengHei" charset="-120"/>
                <a:cs typeface="Microsoft JhengHei" charset="-120"/>
              </a:rPr>
              <a:t>絕處逢生</a:t>
            </a:r>
            <a:r>
              <a:rPr lang="en-US" altLang="zh-TW" sz="2000" dirty="0">
                <a:latin typeface="Microsoft JhengHei" charset="-120"/>
                <a:ea typeface="Microsoft JhengHei" charset="-120"/>
                <a:cs typeface="Microsoft JhengHei" charset="-120"/>
              </a:rPr>
              <a:t>》</a:t>
            </a:r>
            <a:r>
              <a:rPr lang="zh-TW" altLang="en-US" sz="2000" dirty="0">
                <a:latin typeface="Microsoft JhengHei" charset="-120"/>
                <a:ea typeface="Microsoft JhengHei" charset="-120"/>
                <a:cs typeface="Microsoft JhengHei" charset="-120"/>
              </a:rPr>
              <a:t>，也特意送給他看，最近一次見面，</a:t>
            </a:r>
            <a:r>
              <a:rPr lang="en-US" altLang="zh-TW" sz="2000" dirty="0">
                <a:latin typeface="Microsoft JhengHei" charset="-120"/>
                <a:ea typeface="Microsoft JhengHei" charset="-120"/>
                <a:cs typeface="Microsoft JhengHei" charset="-120"/>
              </a:rPr>
              <a:t>A </a:t>
            </a:r>
            <a:r>
              <a:rPr lang="zh-TW" altLang="en-US" sz="2000" dirty="0">
                <a:latin typeface="Microsoft JhengHei" charset="-120"/>
                <a:ea typeface="Microsoft JhengHei" charset="-120"/>
                <a:cs typeface="Microsoft JhengHei" charset="-120"/>
              </a:rPr>
              <a:t>欣喜的告訴大法弟子，</a:t>
            </a:r>
            <a:r>
              <a:rPr lang="zh-TW" altLang="en-US" sz="2000" b="1" dirty="0">
                <a:solidFill>
                  <a:srgbClr val="0432FF"/>
                </a:solidFill>
                <a:latin typeface="Microsoft JhengHei" charset="-120"/>
                <a:ea typeface="Microsoft JhengHei" charset="-120"/>
                <a:cs typeface="Microsoft JhengHei" charset="-120"/>
              </a:rPr>
              <a:t>自己的癌症痊癒了</a:t>
            </a:r>
            <a:r>
              <a:rPr lang="zh-TW" altLang="en-US" sz="2000" dirty="0">
                <a:latin typeface="Microsoft JhengHei" charset="-120"/>
                <a:ea typeface="Microsoft JhengHei" charset="-120"/>
                <a:cs typeface="Microsoft JhengHei" charset="-120"/>
              </a:rPr>
              <a:t>，他自己本來就是醫生，他看過近期自己所有的化驗單，一切正常了，他連聲對大法弟子說謝謝</a:t>
            </a:r>
            <a:r>
              <a:rPr lang="zh-TW" altLang="en-US" sz="2000" dirty="0" smtClean="0">
                <a:latin typeface="Microsoft JhengHei" charset="-120"/>
                <a:ea typeface="Microsoft JhengHei" charset="-120"/>
                <a:cs typeface="Microsoft JhengHei" charset="-120"/>
              </a:rPr>
              <a:t>。</a:t>
            </a:r>
            <a:endParaRPr lang="en-US" altLang="zh-TW" sz="2000" dirty="0" smtClean="0">
              <a:latin typeface="Microsoft JhengHei" charset="-120"/>
              <a:ea typeface="Microsoft JhengHei" charset="-120"/>
              <a:cs typeface="Microsoft JhengHei" charset="-120"/>
            </a:endParaRPr>
          </a:p>
          <a:p>
            <a:pPr fontAlgn="base"/>
            <a:endParaRPr lang="en-US" altLang="zh-TW" sz="2000" dirty="0">
              <a:latin typeface="Microsoft JhengHei" charset="-120"/>
              <a:ea typeface="Microsoft JhengHei" charset="-120"/>
              <a:cs typeface="Microsoft JhengHei" charset="-120"/>
            </a:endParaRPr>
          </a:p>
          <a:p>
            <a:pPr fontAlgn="base"/>
            <a:r>
              <a:rPr lang="zh-TW" altLang="en-US" sz="2000" dirty="0" smtClean="0">
                <a:latin typeface="Microsoft JhengHei" charset="-120"/>
                <a:ea typeface="Microsoft JhengHei" charset="-120"/>
                <a:cs typeface="Microsoft JhengHei" charset="-120"/>
              </a:rPr>
              <a:t>大法</a:t>
            </a:r>
            <a:r>
              <a:rPr lang="zh-TW" altLang="en-US" sz="2000" dirty="0">
                <a:latin typeface="Microsoft JhengHei" charset="-120"/>
                <a:ea typeface="Microsoft JhengHei" charset="-120"/>
                <a:cs typeface="Microsoft JhengHei" charset="-120"/>
              </a:rPr>
              <a:t>弟子一聽連忙雙手合十，說「謝謝師父」，跟著眼淚就流下來了。</a:t>
            </a:r>
            <a:r>
              <a:rPr lang="en-US" altLang="zh-TW" sz="2000" dirty="0">
                <a:latin typeface="Microsoft JhengHei" charset="-120"/>
                <a:ea typeface="Microsoft JhengHei" charset="-120"/>
                <a:cs typeface="Microsoft JhengHei" charset="-120"/>
              </a:rPr>
              <a:t>A</a:t>
            </a:r>
            <a:r>
              <a:rPr lang="zh-TW" altLang="en-US" sz="2000" dirty="0">
                <a:latin typeface="Microsoft JhengHei" charset="-120"/>
                <a:ea typeface="Microsoft JhengHei" charset="-120"/>
                <a:cs typeface="Microsoft JhengHei" charset="-120"/>
              </a:rPr>
              <a:t>一看，也跟著雙手合十，連聲說「謝謝師父」。</a:t>
            </a:r>
          </a:p>
          <a:p>
            <a:pPr fontAlgn="base"/>
            <a:endParaRPr lang="en-US" altLang="zh-TW" sz="2000" dirty="0" smtClean="0">
              <a:latin typeface="Microsoft JhengHei" charset="-120"/>
              <a:ea typeface="Microsoft JhengHei" charset="-120"/>
              <a:cs typeface="Microsoft JhengHei" charset="-120"/>
            </a:endParaRPr>
          </a:p>
          <a:p>
            <a:pPr fontAlgn="base"/>
            <a:r>
              <a:rPr lang="zh-TW" altLang="en-US" sz="2000" dirty="0" smtClean="0">
                <a:latin typeface="Microsoft JhengHei" charset="-120"/>
                <a:ea typeface="Microsoft JhengHei" charset="-120"/>
                <a:cs typeface="Microsoft JhengHei" charset="-120"/>
              </a:rPr>
              <a:t>大法</a:t>
            </a:r>
            <a:r>
              <a:rPr lang="zh-TW" altLang="en-US" sz="2000" dirty="0">
                <a:latin typeface="Microsoft JhengHei" charset="-120"/>
                <a:ea typeface="Microsoft JhengHei" charset="-120"/>
                <a:cs typeface="Microsoft JhengHei" charset="-120"/>
              </a:rPr>
              <a:t>弟子離開時想向他要回</a:t>
            </a:r>
            <a:r>
              <a:rPr lang="en-US" altLang="zh-TW" sz="2000" dirty="0">
                <a:latin typeface="Microsoft JhengHei" charset="-120"/>
                <a:ea typeface="Microsoft JhengHei" charset="-120"/>
                <a:cs typeface="Microsoft JhengHei" charset="-120"/>
              </a:rPr>
              <a:t>《</a:t>
            </a:r>
            <a:r>
              <a:rPr lang="zh-TW" altLang="en-US" sz="2000" dirty="0">
                <a:latin typeface="Microsoft JhengHei" charset="-120"/>
                <a:ea typeface="Microsoft JhengHei" charset="-120"/>
                <a:cs typeface="Microsoft JhengHei" charset="-120"/>
              </a:rPr>
              <a:t>絕處逢生</a:t>
            </a:r>
            <a:r>
              <a:rPr lang="en-US" altLang="zh-TW" sz="2000" dirty="0">
                <a:latin typeface="Microsoft JhengHei" charset="-120"/>
                <a:ea typeface="Microsoft JhengHei" charset="-120"/>
                <a:cs typeface="Microsoft JhengHei" charset="-120"/>
              </a:rPr>
              <a:t>》</a:t>
            </a:r>
            <a:r>
              <a:rPr lang="zh-TW" altLang="en-US" sz="2000" dirty="0">
                <a:latin typeface="Microsoft JhengHei" charset="-120"/>
                <a:ea typeface="Microsoft JhengHei" charset="-120"/>
                <a:cs typeface="Microsoft JhengHei" charset="-120"/>
              </a:rPr>
              <a:t>給其他有緣人看，</a:t>
            </a:r>
            <a:r>
              <a:rPr lang="en-US" altLang="zh-TW" sz="2000" dirty="0">
                <a:latin typeface="Microsoft JhengHei" charset="-120"/>
                <a:ea typeface="Microsoft JhengHei" charset="-120"/>
                <a:cs typeface="Microsoft JhengHei" charset="-120"/>
              </a:rPr>
              <a:t>A</a:t>
            </a:r>
            <a:r>
              <a:rPr lang="zh-TW" altLang="en-US" sz="2000" dirty="0">
                <a:latin typeface="Microsoft JhengHei" charset="-120"/>
                <a:ea typeface="Microsoft JhengHei" charset="-120"/>
                <a:cs typeface="Microsoft JhengHei" charset="-120"/>
              </a:rPr>
              <a:t>緊緊的護著小冊子，怎麼也不肯給。大法弟子就叮囑他，給和他一樣同病相憐的人看，讓更多的人明白真象從而得到救度</a:t>
            </a:r>
            <a:r>
              <a:rPr lang="zh-TW" altLang="en-US" sz="2000" dirty="0" smtClean="0">
                <a:latin typeface="Microsoft JhengHei" charset="-120"/>
                <a:ea typeface="Microsoft JhengHei" charset="-120"/>
                <a:cs typeface="Microsoft JhengHei" charset="-120"/>
              </a:rPr>
              <a:t>。</a:t>
            </a:r>
            <a:endParaRPr lang="zh-TW" altLang="en-US" sz="2000" dirty="0">
              <a:latin typeface="Microsoft JhengHei" charset="-120"/>
              <a:ea typeface="Microsoft JhengHei" charset="-120"/>
              <a:cs typeface="Microsoft JhengHei" charset="-120"/>
            </a:endParaRPr>
          </a:p>
        </p:txBody>
      </p:sp>
    </p:spTree>
    <p:extLst>
      <p:ext uri="{BB962C8B-B14F-4D97-AF65-F5344CB8AC3E}">
        <p14:creationId xmlns:p14="http://schemas.microsoft.com/office/powerpoint/2010/main" val="14019931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430" r="25429"/>
          <a:stretch/>
        </p:blipFill>
        <p:spPr bwMode="auto">
          <a:xfrm>
            <a:off x="971600" y="0"/>
            <a:ext cx="7373851"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142572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p:cNvSpPr/>
          <p:nvPr/>
        </p:nvSpPr>
        <p:spPr>
          <a:xfrm>
            <a:off x="0" y="0"/>
            <a:ext cx="9170032" cy="836711"/>
          </a:xfrm>
          <a:prstGeom prst="rect">
            <a:avLst/>
          </a:prstGeom>
          <a:solidFill>
            <a:srgbClr val="00B0F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pic>
        <p:nvPicPr>
          <p:cNvPr id="2050" name="Picture 2" descr="http://www.minghui.org/mh/article_images/2018-1-18-minghui-guangdong-persecution-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959" y="908720"/>
            <a:ext cx="7848585" cy="5771018"/>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107504" y="228422"/>
            <a:ext cx="7888620" cy="461665"/>
          </a:xfrm>
          <a:prstGeom prst="rect">
            <a:avLst/>
          </a:prstGeom>
        </p:spPr>
        <p:txBody>
          <a:bodyPr wrap="square">
            <a:spAutoFit/>
          </a:bodyPr>
          <a:lstStyle/>
          <a:p>
            <a:r>
              <a:rPr lang="en-US" altLang="zh-CN" sz="2400" b="1" dirty="0" smtClean="0">
                <a:solidFill>
                  <a:schemeClr val="bg1"/>
                </a:solidFill>
                <a:latin typeface="微軟正黑體" panose="020B0604030504040204" pitchFamily="34" charset="-120"/>
                <a:ea typeface="微軟正黑體" panose="020B0604030504040204" pitchFamily="34" charset="-120"/>
              </a:rPr>
              <a:t>3-2. </a:t>
            </a:r>
            <a:r>
              <a:rPr lang="zh-TW" altLang="en-US" sz="2400" b="1" dirty="0">
                <a:solidFill>
                  <a:schemeClr val="bg1"/>
                </a:solidFill>
                <a:latin typeface="微軟正黑體" panose="020B0604030504040204" pitchFamily="34" charset="-120"/>
                <a:ea typeface="微軟正黑體" panose="020B0604030504040204" pitchFamily="34" charset="-120"/>
              </a:rPr>
              <a:t> </a:t>
            </a:r>
            <a:r>
              <a:rPr lang="en-US" altLang="zh-CN" sz="2400" b="1" dirty="0" smtClean="0">
                <a:solidFill>
                  <a:schemeClr val="bg1"/>
                </a:solidFill>
                <a:latin typeface="微軟正黑體" panose="020B0604030504040204" pitchFamily="34" charset="-120"/>
                <a:ea typeface="微軟正黑體" panose="020B0604030504040204" pitchFamily="34" charset="-120"/>
              </a:rPr>
              <a:t>2017</a:t>
            </a:r>
            <a:r>
              <a:rPr lang="zh-CN" altLang="en-US" sz="2400" b="1" dirty="0">
                <a:solidFill>
                  <a:schemeClr val="bg1"/>
                </a:solidFill>
                <a:latin typeface="微軟正黑體" panose="020B0604030504040204" pitchFamily="34" charset="-120"/>
                <a:ea typeface="微軟正黑體" panose="020B0604030504040204" pitchFamily="34" charset="-120"/>
              </a:rPr>
              <a:t>年廣東法輪功學員受迫害案例綜述</a:t>
            </a:r>
            <a:endParaRPr lang="zh-TW" altLang="en-US" sz="2400" dirty="0">
              <a:solidFill>
                <a:schemeClr val="bg1"/>
              </a:solidFill>
            </a:endParaRPr>
          </a:p>
        </p:txBody>
      </p:sp>
      <p:sp>
        <p:nvSpPr>
          <p:cNvPr id="6" name="矩形 5"/>
          <p:cNvSpPr/>
          <p:nvPr/>
        </p:nvSpPr>
        <p:spPr>
          <a:xfrm>
            <a:off x="7596335" y="94319"/>
            <a:ext cx="1453227" cy="598377"/>
          </a:xfrm>
          <a:prstGeom prst="rect">
            <a:avLst/>
          </a:prstGeom>
          <a:ln w="28575">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200" b="1" dirty="0" smtClean="0">
                <a:solidFill>
                  <a:srgbClr val="00B0F0"/>
                </a:solidFill>
                <a:latin typeface="微軟正黑體" panose="020B0604030504040204" pitchFamily="34" charset="-120"/>
                <a:ea typeface="微軟正黑體" panose="020B0604030504040204" pitchFamily="34" charset="-120"/>
              </a:rPr>
              <a:t>明慧網</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4582773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p:cNvSpPr/>
          <p:nvPr/>
        </p:nvSpPr>
        <p:spPr>
          <a:xfrm>
            <a:off x="0" y="0"/>
            <a:ext cx="9170032" cy="836711"/>
          </a:xfrm>
          <a:prstGeom prst="rect">
            <a:avLst/>
          </a:prstGeom>
          <a:solidFill>
            <a:srgbClr val="00B0F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4" name="矩形 3"/>
          <p:cNvSpPr/>
          <p:nvPr/>
        </p:nvSpPr>
        <p:spPr>
          <a:xfrm>
            <a:off x="179512" y="1160127"/>
            <a:ext cx="8668532" cy="4093428"/>
          </a:xfrm>
          <a:prstGeom prst="rect">
            <a:avLst/>
          </a:prstGeom>
        </p:spPr>
        <p:txBody>
          <a:bodyPr wrap="square">
            <a:spAutoFit/>
          </a:bodyPr>
          <a:lstStyle/>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en-US" altLang="zh-TW" sz="2000" dirty="0">
                <a:latin typeface="微軟正黑體" panose="020B0604030504040204" pitchFamily="34" charset="-120"/>
                <a:ea typeface="微軟正黑體" panose="020B0604030504040204" pitchFamily="34" charset="-120"/>
              </a:rPr>
              <a:t>2017</a:t>
            </a:r>
            <a:r>
              <a:rPr lang="zh-TW" altLang="en-US" sz="2000" dirty="0">
                <a:latin typeface="微軟正黑體" panose="020B0604030504040204" pitchFamily="34" charset="-120"/>
                <a:ea typeface="微軟正黑體" panose="020B0604030504040204" pitchFamily="34" charset="-120"/>
              </a:rPr>
              <a:t>年，中國大陸不斷出現「無罪釋放」法輪功學員的現象。</a:t>
            </a:r>
            <a:endParaRPr lang="en-US" altLang="zh-TW" sz="2000" dirty="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有</a:t>
            </a:r>
            <a:r>
              <a:rPr lang="zh-TW" altLang="en-US" sz="2000" dirty="0">
                <a:latin typeface="微軟正黑體" panose="020B0604030504040204" pitchFamily="34" charset="-120"/>
                <a:ea typeface="微軟正黑體" panose="020B0604030504040204" pitchFamily="34" charset="-120"/>
              </a:rPr>
              <a:t>不少檢察官和法官在審理迫害法輪功的案件上表現</a:t>
            </a:r>
            <a:r>
              <a:rPr lang="zh-TW" altLang="en-US" sz="2000" dirty="0" smtClean="0">
                <a:latin typeface="微軟正黑體" panose="020B0604030504040204" pitchFamily="34" charset="-120"/>
                <a:ea typeface="微軟正黑體" panose="020B0604030504040204" pitchFamily="34" charset="-120"/>
              </a:rPr>
              <a:t>出非常</a:t>
            </a:r>
            <a:r>
              <a:rPr lang="zh-TW" altLang="en-US" sz="2000" dirty="0">
                <a:latin typeface="微軟正黑體" panose="020B0604030504040204" pitchFamily="34" charset="-120"/>
                <a:ea typeface="微軟正黑體" panose="020B0604030504040204" pitchFamily="34" charset="-120"/>
              </a:rPr>
              <a:t>「謹慎」的態度</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不少</a:t>
            </a:r>
            <a:r>
              <a:rPr lang="zh-TW" altLang="en-US" sz="2000" dirty="0">
                <a:latin typeface="微軟正黑體" panose="020B0604030504040204" pitchFamily="34" charset="-120"/>
                <a:ea typeface="微軟正黑體" panose="020B0604030504040204" pitchFamily="34" charset="-120"/>
              </a:rPr>
              <a:t>迫害法輪功的案件反覆</a:t>
            </a:r>
            <a:r>
              <a:rPr lang="zh-TW" altLang="en-US" sz="2000" dirty="0">
                <a:solidFill>
                  <a:srgbClr val="0070C0"/>
                </a:solidFill>
                <a:latin typeface="微軟正黑體" panose="020B0604030504040204" pitchFamily="34" charset="-120"/>
                <a:ea typeface="微軟正黑體" panose="020B0604030504040204" pitchFamily="34" charset="-120"/>
              </a:rPr>
              <a:t>「退查」</a:t>
            </a:r>
            <a:r>
              <a:rPr lang="zh-TW" altLang="en-US" sz="2000" dirty="0">
                <a:latin typeface="微軟正黑體" panose="020B0604030504040204" pitchFamily="34" charset="-120"/>
                <a:ea typeface="微軟正黑體" panose="020B0604030504040204" pitchFamily="34" charset="-120"/>
              </a:rPr>
              <a:t>（檢察院退回公安局補充偵查）</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法院</a:t>
            </a:r>
            <a:r>
              <a:rPr lang="zh-TW" altLang="en-US" sz="2000" dirty="0">
                <a:solidFill>
                  <a:srgbClr val="0070C0"/>
                </a:solidFill>
                <a:latin typeface="微軟正黑體" panose="020B0604030504040204" pitchFamily="34" charset="-120"/>
                <a:ea typeface="微軟正黑體" panose="020B0604030504040204" pitchFamily="34" charset="-120"/>
              </a:rPr>
              <a:t>「退檢」</a:t>
            </a:r>
            <a:r>
              <a:rPr lang="zh-TW" altLang="en-US" sz="2000" dirty="0">
                <a:latin typeface="微軟正黑體" panose="020B0604030504040204" pitchFamily="34" charset="-120"/>
                <a:ea typeface="微軟正黑體" panose="020B0604030504040204" pitchFamily="34" charset="-120"/>
              </a:rPr>
              <a:t>（退回檢察院補充起訴材料）、檢察院</a:t>
            </a:r>
            <a:r>
              <a:rPr lang="zh-TW" altLang="en-US" sz="2000" dirty="0">
                <a:solidFill>
                  <a:srgbClr val="0070C0"/>
                </a:solidFill>
                <a:latin typeface="微軟正黑體" panose="020B0604030504040204" pitchFamily="34" charset="-120"/>
                <a:ea typeface="微軟正黑體" panose="020B0604030504040204" pitchFamily="34" charset="-120"/>
              </a:rPr>
              <a:t>撤銷起訴</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法院</a:t>
            </a:r>
            <a:r>
              <a:rPr lang="zh-TW" altLang="en-US" sz="2000" dirty="0">
                <a:latin typeface="微軟正黑體" panose="020B0604030504040204" pitchFamily="34" charset="-120"/>
                <a:ea typeface="微軟正黑體" panose="020B0604030504040204" pitchFamily="34" charset="-120"/>
              </a:rPr>
              <a:t>兩次甚至三次開庭</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高一</a:t>
            </a:r>
            <a:r>
              <a:rPr lang="zh-TW" altLang="en-US" sz="2000" dirty="0">
                <a:latin typeface="微軟正黑體" panose="020B0604030504040204" pitchFamily="34" charset="-120"/>
                <a:ea typeface="微軟正黑體" panose="020B0604030504040204" pitchFamily="34" charset="-120"/>
              </a:rPr>
              <a:t>級法院撤銷低一級法院的原判並發回重審、無罪釋放等</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這些</a:t>
            </a:r>
            <a:r>
              <a:rPr lang="zh-TW" altLang="en-US" sz="2000" dirty="0">
                <a:latin typeface="微軟正黑體" panose="020B0604030504040204" pitchFamily="34" charset="-120"/>
                <a:ea typeface="微軟正黑體" panose="020B0604030504040204" pitchFamily="34" charset="-120"/>
              </a:rPr>
              <a:t>跡象表明中共迫害越來越不得人心</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越來越</a:t>
            </a:r>
            <a:r>
              <a:rPr lang="zh-TW" altLang="en-US" sz="2000" dirty="0">
                <a:latin typeface="微軟正黑體" panose="020B0604030504040204" pitchFamily="34" charset="-120"/>
                <a:ea typeface="微軟正黑體" panose="020B0604030504040204" pitchFamily="34" charset="-120"/>
              </a:rPr>
              <a:t>多的檢察官和法官隨著不斷了解真相，都在想方設法遠離迫害責任</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雖然</a:t>
            </a:r>
            <a:r>
              <a:rPr lang="zh-TW" altLang="en-US" sz="2000" dirty="0">
                <a:latin typeface="微軟正黑體" panose="020B0604030504040204" pitchFamily="34" charset="-120"/>
                <a:ea typeface="微軟正黑體" panose="020B0604030504040204" pitchFamily="34" charset="-120"/>
              </a:rPr>
              <a:t>他們中很多人還不敢公開抵制迫害政策</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但</a:t>
            </a:r>
            <a:r>
              <a:rPr lang="zh-TW" altLang="en-US" sz="2000" dirty="0">
                <a:latin typeface="微軟正黑體" panose="020B0604030504040204" pitchFamily="34" charset="-120"/>
                <a:ea typeface="微軟正黑體" panose="020B0604030504040204" pitchFamily="34" charset="-120"/>
              </a:rPr>
              <a:t>很多人已經沒有了過去的那種瘋狂。</a:t>
            </a:r>
          </a:p>
        </p:txBody>
      </p:sp>
      <p:sp>
        <p:nvSpPr>
          <p:cNvPr id="2" name="矩形 1"/>
          <p:cNvSpPr/>
          <p:nvPr/>
        </p:nvSpPr>
        <p:spPr>
          <a:xfrm>
            <a:off x="252848" y="187522"/>
            <a:ext cx="6893698" cy="461665"/>
          </a:xfrm>
          <a:prstGeom prst="rect">
            <a:avLst/>
          </a:prstGeom>
        </p:spPr>
        <p:txBody>
          <a:bodyPr wrap="square">
            <a:spAutoFit/>
          </a:bodyPr>
          <a:lstStyle/>
          <a:p>
            <a:pPr fontAlgn="base"/>
            <a:r>
              <a:rPr lang="en-US" altLang="zh-TW" sz="2400" b="1" dirty="0">
                <a:solidFill>
                  <a:schemeClr val="bg1"/>
                </a:solidFill>
                <a:latin typeface="微軟正黑體" panose="020B0604030504040204" pitchFamily="34" charset="-120"/>
                <a:ea typeface="微軟正黑體" panose="020B0604030504040204" pitchFamily="34" charset="-120"/>
              </a:rPr>
              <a:t>3-3. </a:t>
            </a:r>
            <a:r>
              <a:rPr lang="zh-TW" altLang="en-US" sz="2400" b="1" dirty="0">
                <a:solidFill>
                  <a:schemeClr val="bg1"/>
                </a:solidFill>
                <a:latin typeface="微軟正黑體" panose="020B0604030504040204" pitchFamily="34" charset="-120"/>
                <a:ea typeface="微軟正黑體" panose="020B0604030504040204" pitchFamily="34" charset="-120"/>
              </a:rPr>
              <a:t> </a:t>
            </a:r>
            <a:r>
              <a:rPr lang="en-US" altLang="zh-CN" sz="2400" b="1" dirty="0">
                <a:solidFill>
                  <a:schemeClr val="bg1"/>
                </a:solidFill>
                <a:latin typeface="微軟正黑體" panose="020B0604030504040204" pitchFamily="34" charset="-120"/>
                <a:ea typeface="微軟正黑體" panose="020B0604030504040204" pitchFamily="34" charset="-120"/>
              </a:rPr>
              <a:t>2017</a:t>
            </a:r>
            <a:r>
              <a:rPr lang="zh-CN" altLang="en-US" sz="2400" b="1" dirty="0">
                <a:solidFill>
                  <a:schemeClr val="bg1"/>
                </a:solidFill>
                <a:latin typeface="微軟正黑體" panose="020B0604030504040204" pitchFamily="34" charset="-120"/>
                <a:ea typeface="微軟正黑體" panose="020B0604030504040204" pitchFamily="34" charset="-120"/>
              </a:rPr>
              <a:t>年廣東法輪功學員受迫害案例綜述</a:t>
            </a:r>
            <a:endParaRPr lang="en-US" altLang="zh-TW" sz="2400" b="1" dirty="0">
              <a:solidFill>
                <a:schemeClr val="bg1"/>
              </a:solidFill>
              <a:latin typeface="微軟正黑體" panose="020B0604030504040204" pitchFamily="34" charset="-120"/>
              <a:ea typeface="微軟正黑體" panose="020B0604030504040204" pitchFamily="34" charset="-120"/>
            </a:endParaRPr>
          </a:p>
        </p:txBody>
      </p:sp>
      <p:sp>
        <p:nvSpPr>
          <p:cNvPr id="5" name="矩形 4"/>
          <p:cNvSpPr/>
          <p:nvPr/>
        </p:nvSpPr>
        <p:spPr>
          <a:xfrm>
            <a:off x="7596335" y="94319"/>
            <a:ext cx="1453227" cy="598377"/>
          </a:xfrm>
          <a:prstGeom prst="rect">
            <a:avLst/>
          </a:prstGeom>
          <a:ln w="28575">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200" b="1" dirty="0" smtClean="0">
                <a:solidFill>
                  <a:srgbClr val="00B0F0"/>
                </a:solidFill>
                <a:latin typeface="微軟正黑體" panose="020B0604030504040204" pitchFamily="34" charset="-120"/>
                <a:ea typeface="微軟正黑體" panose="020B0604030504040204" pitchFamily="34" charset="-120"/>
              </a:rPr>
              <a:t>明慧網</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1750830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p:cNvSpPr/>
          <p:nvPr/>
        </p:nvSpPr>
        <p:spPr>
          <a:xfrm>
            <a:off x="0" y="0"/>
            <a:ext cx="9170032" cy="836711"/>
          </a:xfrm>
          <a:prstGeom prst="rect">
            <a:avLst/>
          </a:prstGeom>
          <a:solidFill>
            <a:srgbClr val="00B0F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graphicFrame>
        <p:nvGraphicFramePr>
          <p:cNvPr id="2" name="表格 1"/>
          <p:cNvGraphicFramePr>
            <a:graphicFrameLocks noGrp="1"/>
          </p:cNvGraphicFramePr>
          <p:nvPr>
            <p:extLst>
              <p:ext uri="{D42A27DB-BD31-4B8C-83A1-F6EECF244321}">
                <p14:modId xmlns:p14="http://schemas.microsoft.com/office/powerpoint/2010/main" val="713374772"/>
              </p:ext>
            </p:extLst>
          </p:nvPr>
        </p:nvGraphicFramePr>
        <p:xfrm>
          <a:off x="179512" y="1052736"/>
          <a:ext cx="8712968" cy="5577840"/>
        </p:xfrm>
        <a:graphic>
          <a:graphicData uri="http://schemas.openxmlformats.org/drawingml/2006/table">
            <a:tbl>
              <a:tblPr firstRow="1" bandRow="1">
                <a:tableStyleId>{5C22544A-7EE6-4342-B048-85BDC9FD1C3A}</a:tableStyleId>
              </a:tblPr>
              <a:tblGrid>
                <a:gridCol w="1152128"/>
                <a:gridCol w="1440160"/>
                <a:gridCol w="4104456"/>
                <a:gridCol w="2016224"/>
              </a:tblGrid>
              <a:tr h="370840">
                <a:tc>
                  <a:txBody>
                    <a:bodyPr/>
                    <a:lstStyle/>
                    <a:p>
                      <a:r>
                        <a:rPr lang="zh-TW" altLang="en-US" dirty="0" smtClean="0">
                          <a:solidFill>
                            <a:sysClr val="windowText" lastClr="000000"/>
                          </a:solidFill>
                          <a:latin typeface="微軟正黑體" panose="020B0604030504040204" pitchFamily="34" charset="-120"/>
                          <a:ea typeface="微軟正黑體" panose="020B0604030504040204" pitchFamily="34" charset="-120"/>
                        </a:rPr>
                        <a:t>地點</a:t>
                      </a:r>
                      <a:endParaRPr lang="zh-TW" altLang="en-US" dirty="0">
                        <a:solidFill>
                          <a:sysClr val="windowText" lastClr="00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dirty="0" smtClean="0">
                          <a:solidFill>
                            <a:sysClr val="windowText" lastClr="000000"/>
                          </a:solidFill>
                          <a:latin typeface="微軟正黑體" panose="020B0604030504040204" pitchFamily="34" charset="-120"/>
                          <a:ea typeface="微軟正黑體" panose="020B0604030504040204" pitchFamily="34" charset="-120"/>
                        </a:rPr>
                        <a:t>法輪功學員</a:t>
                      </a:r>
                      <a:endParaRPr lang="zh-TW" altLang="en-US" dirty="0">
                        <a:solidFill>
                          <a:sysClr val="windowText" lastClr="00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dirty="0" smtClean="0">
                          <a:solidFill>
                            <a:schemeClr val="tx1"/>
                          </a:solidFill>
                          <a:latin typeface="微軟正黑體" panose="020B0604030504040204" pitchFamily="34" charset="-120"/>
                          <a:ea typeface="微軟正黑體" panose="020B0604030504040204" pitchFamily="34" charset="-120"/>
                        </a:rPr>
                        <a:t>受迫害情況</a:t>
                      </a:r>
                      <a:endParaRPr lang="zh-TW" altLang="en-US"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dirty="0" smtClean="0">
                          <a:solidFill>
                            <a:schemeClr val="tx1"/>
                          </a:solidFill>
                          <a:latin typeface="微軟正黑體" panose="020B0604030504040204" pitchFamily="34" charset="-120"/>
                          <a:ea typeface="微軟正黑體" panose="020B0604030504040204" pitchFamily="34" charset="-120"/>
                        </a:rPr>
                        <a:t>無罪釋放</a:t>
                      </a:r>
                      <a:r>
                        <a:rPr lang="en-US" altLang="zh-TW" dirty="0" smtClean="0">
                          <a:solidFill>
                            <a:schemeClr val="tx1"/>
                          </a:solidFill>
                          <a:latin typeface="微軟正黑體" panose="020B0604030504040204" pitchFamily="34" charset="-120"/>
                          <a:ea typeface="微軟正黑體" panose="020B0604030504040204" pitchFamily="34" charset="-120"/>
                        </a:rPr>
                        <a:t>/</a:t>
                      </a:r>
                    </a:p>
                    <a:p>
                      <a:r>
                        <a:rPr lang="zh-TW" altLang="en-US" dirty="0" smtClean="0">
                          <a:solidFill>
                            <a:schemeClr val="tx1"/>
                          </a:solidFill>
                          <a:latin typeface="微軟正黑體" panose="020B0604030504040204" pitchFamily="34" charset="-120"/>
                          <a:ea typeface="微軟正黑體" panose="020B0604030504040204" pitchFamily="34" charset="-120"/>
                        </a:rPr>
                        <a:t>退查</a:t>
                      </a:r>
                      <a:r>
                        <a:rPr lang="en-US" altLang="zh-TW" dirty="0" smtClean="0">
                          <a:solidFill>
                            <a:schemeClr val="tx1"/>
                          </a:solidFill>
                          <a:latin typeface="微軟正黑體" panose="020B0604030504040204" pitchFamily="34" charset="-120"/>
                          <a:ea typeface="微軟正黑體" panose="020B0604030504040204" pitchFamily="34" charset="-120"/>
                        </a:rPr>
                        <a:t>/</a:t>
                      </a:r>
                      <a:r>
                        <a:rPr lang="zh-TW" altLang="en-US" dirty="0" smtClean="0">
                          <a:solidFill>
                            <a:schemeClr val="tx1"/>
                          </a:solidFill>
                          <a:latin typeface="微軟正黑體" panose="020B0604030504040204" pitchFamily="34" charset="-120"/>
                          <a:ea typeface="微軟正黑體" panose="020B0604030504040204" pitchFamily="34" charset="-120"/>
                        </a:rPr>
                        <a:t>退检</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揭陽市</a:t>
                      </a:r>
                      <a:endPar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endParaRPr>
                    </a:p>
                    <a:p>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揭東縣</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solidFill>
                            <a:srgbClr val="0070C0"/>
                          </a:solidFill>
                          <a:latin typeface="微軟正黑體" panose="020B0604030504040204" pitchFamily="34" charset="-120"/>
                          <a:ea typeface="微軟正黑體" panose="020B0604030504040204" pitchFamily="34" charset="-120"/>
                        </a:rPr>
                        <a:t>黃燕芝</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女</a:t>
                      </a:r>
                      <a:r>
                        <a:rPr lang="en-US" altLang="zh-TW" dirty="0" smtClean="0">
                          <a:latin typeface="微軟正黑體" panose="020B0604030504040204" pitchFamily="34" charset="-120"/>
                          <a:ea typeface="微軟正黑體" panose="020B0604030504040204" pitchFamily="34" charset="-120"/>
                        </a:rPr>
                        <a:t>)</a:t>
                      </a:r>
                      <a:endParaRPr lang="zh-TW" altLang="en-US" dirty="0" smtClean="0">
                        <a:latin typeface="微軟正黑體" panose="020B0604030504040204" pitchFamily="34" charset="-120"/>
                        <a:ea typeface="微軟正黑體" panose="020B0604030504040204" pitchFamily="34" charset="-120"/>
                      </a:endParaRPr>
                    </a:p>
                    <a:p>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2016</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年</a:t>
                      </a:r>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7</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月</a:t>
                      </a:r>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13</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上午，在揭東縣發資料時，遭便衣</a:t>
                      </a:r>
                      <a:r>
                        <a:rPr lang="zh-TW" altLang="en-US" sz="1800" b="0" i="0" kern="1200" dirty="0" smtClean="0">
                          <a:solidFill>
                            <a:srgbClr val="C00000"/>
                          </a:solidFill>
                          <a:effectLst/>
                          <a:latin typeface="微軟正黑體" panose="020B0604030504040204" pitchFamily="34" charset="-120"/>
                          <a:ea typeface="微軟正黑體" panose="020B0604030504040204" pitchFamily="34" charset="-120"/>
                          <a:cs typeface="+mn-cs"/>
                        </a:rPr>
                        <a:t>綁架</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a:t>
                      </a:r>
                      <a:endPar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endParaRPr>
                    </a:p>
                    <a:p>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2017</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年</a:t>
                      </a:r>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1</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月</a:t>
                      </a:r>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17</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日，揭東區法院對黃燕芝非法開庭。律師做了無罪辯護，</a:t>
                      </a:r>
                      <a:endPar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endParaRPr>
                    </a:p>
                    <a:p>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法庭相關法官認為證據不足。</a:t>
                      </a:r>
                      <a:endPar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2017</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年</a:t>
                      </a:r>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3</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月</a:t>
                      </a:r>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13</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日，揭東縣公安部門</a:t>
                      </a:r>
                      <a:endPar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endParaRPr>
                    </a:p>
                    <a:p>
                      <a:r>
                        <a:rPr lang="zh-TW" altLang="en-US" sz="1800" b="0" i="0" kern="1200" dirty="0" smtClean="0">
                          <a:solidFill>
                            <a:srgbClr val="0070C0"/>
                          </a:solidFill>
                          <a:effectLst/>
                          <a:latin typeface="微軟正黑體" panose="020B0604030504040204" pitchFamily="34" charset="-120"/>
                          <a:ea typeface="微軟正黑體" panose="020B0604030504040204" pitchFamily="34" charset="-120"/>
                          <a:cs typeface="+mn-cs"/>
                        </a:rPr>
                        <a:t>無罪釋放</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黃燕芝。</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lang="zh-TW" altLang="en-US" dirty="0" smtClean="0">
                          <a:latin typeface="微軟正黑體" panose="020B0604030504040204" pitchFamily="34" charset="-120"/>
                          <a:ea typeface="微軟正黑體" panose="020B0604030504040204" pitchFamily="34" charset="-120"/>
                        </a:rPr>
                        <a:t>佛山市</a:t>
                      </a:r>
                      <a:endParaRPr lang="en-US" altLang="zh-TW" dirty="0" smtClean="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順德區</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dirty="0" smtClean="0">
                          <a:latin typeface="微軟正黑體" panose="020B0604030504040204" pitchFamily="34" charset="-120"/>
                          <a:ea typeface="微軟正黑體" panose="020B0604030504040204" pitchFamily="34" charset="-120"/>
                        </a:rPr>
                        <a:t>薛原 </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男</a:t>
                      </a:r>
                      <a:r>
                        <a:rPr lang="en-US" altLang="zh-TW" dirty="0" smtClean="0">
                          <a:latin typeface="微軟正黑體" panose="020B0604030504040204" pitchFamily="34" charset="-120"/>
                          <a:ea typeface="微軟正黑體" panose="020B0604030504040204" pitchFamily="34" charset="-12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TW" dirty="0" smtClean="0">
                          <a:latin typeface="微軟正黑體" panose="020B0604030504040204" pitchFamily="34" charset="-120"/>
                          <a:ea typeface="微軟正黑體" panose="020B0604030504040204" pitchFamily="34" charset="-120"/>
                        </a:rPr>
                        <a:t>2015</a:t>
                      </a:r>
                      <a:r>
                        <a:rPr lang="zh-TW" altLang="en-US" dirty="0" smtClean="0">
                          <a:latin typeface="微軟正黑體" panose="020B0604030504040204" pitchFamily="34" charset="-120"/>
                          <a:ea typeface="微軟正黑體" panose="020B0604030504040204" pitchFamily="34" charset="-120"/>
                        </a:rPr>
                        <a:t>年</a:t>
                      </a:r>
                      <a:r>
                        <a:rPr lang="en-US" altLang="zh-TW" dirty="0" smtClean="0">
                          <a:latin typeface="微軟正黑體" panose="020B0604030504040204" pitchFamily="34" charset="-120"/>
                          <a:ea typeface="微軟正黑體" panose="020B0604030504040204" pitchFamily="34" charset="-120"/>
                        </a:rPr>
                        <a:t>9</a:t>
                      </a:r>
                      <a:r>
                        <a:rPr lang="zh-TW" altLang="en-US" dirty="0" smtClean="0">
                          <a:latin typeface="微軟正黑體" panose="020B0604030504040204" pitchFamily="34" charset="-120"/>
                          <a:ea typeface="微軟正黑體" panose="020B0604030504040204" pitchFamily="34" charset="-120"/>
                        </a:rPr>
                        <a:t>月、</a:t>
                      </a:r>
                      <a:r>
                        <a:rPr lang="en-US" altLang="zh-TW" dirty="0" smtClean="0">
                          <a:latin typeface="微軟正黑體" panose="020B0604030504040204" pitchFamily="34" charset="-120"/>
                          <a:ea typeface="微軟正黑體" panose="020B0604030504040204" pitchFamily="34" charset="-120"/>
                        </a:rPr>
                        <a:t>11</a:t>
                      </a:r>
                      <a:r>
                        <a:rPr lang="zh-TW" altLang="en-US" dirty="0" smtClean="0">
                          <a:latin typeface="微軟正黑體" panose="020B0604030504040204" pitchFamily="34" charset="-120"/>
                          <a:ea typeface="微軟正黑體" panose="020B0604030504040204" pitchFamily="34" charset="-120"/>
                        </a:rPr>
                        <a:t>月中旬，廣東佛山市順德區惡警</a:t>
                      </a:r>
                      <a:r>
                        <a:rPr lang="zh-TW" altLang="en-US" dirty="0" smtClean="0">
                          <a:solidFill>
                            <a:srgbClr val="C00000"/>
                          </a:solidFill>
                          <a:latin typeface="微軟正黑體" panose="020B0604030504040204" pitchFamily="34" charset="-120"/>
                          <a:ea typeface="微軟正黑體" panose="020B0604030504040204" pitchFamily="34" charset="-120"/>
                        </a:rPr>
                        <a:t>綁架</a:t>
                      </a:r>
                      <a:r>
                        <a:rPr lang="zh-TW" altLang="en-US" dirty="0" smtClean="0">
                          <a:latin typeface="微軟正黑體" panose="020B0604030504040204" pitchFamily="34" charset="-120"/>
                          <a:ea typeface="微軟正黑體" panose="020B0604030504040204" pitchFamily="34" charset="-120"/>
                        </a:rPr>
                        <a:t>了十來名法輪功學員</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dirty="0" smtClean="0">
                          <a:latin typeface="微軟正黑體" panose="020B0604030504040204" pitchFamily="34" charset="-120"/>
                          <a:ea typeface="微軟正黑體" panose="020B0604030504040204" pitchFamily="34" charset="-120"/>
                        </a:rPr>
                        <a:t>先是取保候審，</a:t>
                      </a:r>
                      <a:endParaRPr lang="en-US" altLang="zh-TW"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微軟正黑體" panose="020B0604030504040204" pitchFamily="34" charset="-120"/>
                          <a:ea typeface="微軟正黑體" panose="020B0604030504040204" pitchFamily="34" charset="-120"/>
                        </a:rPr>
                        <a:t>後撤訴；</a:t>
                      </a:r>
                      <a:endParaRPr lang="en-US" altLang="zh-TW"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i="0" kern="1200" dirty="0" smtClean="0">
                          <a:solidFill>
                            <a:srgbClr val="0070C0"/>
                          </a:solidFill>
                          <a:effectLst/>
                          <a:latin typeface="微軟正黑體" panose="020B0604030504040204" pitchFamily="34" charset="-120"/>
                          <a:ea typeface="微軟正黑體" panose="020B0604030504040204" pitchFamily="34" charset="-120"/>
                          <a:cs typeface="+mn-cs"/>
                        </a:rPr>
                        <a:t>被無罪釋放。</a:t>
                      </a:r>
                      <a:endParaRPr lang="zh-TW" altLang="en-US" dirty="0" smtClean="0">
                        <a:solidFill>
                          <a:srgbClr val="0070C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lang="zh-TW" altLang="en-US" dirty="0" smtClean="0">
                          <a:latin typeface="微軟正黑體" panose="020B0604030504040204" pitchFamily="34" charset="-120"/>
                          <a:ea typeface="微軟正黑體" panose="020B0604030504040204" pitchFamily="34" charset="-120"/>
                        </a:rPr>
                        <a:t>佛山市</a:t>
                      </a:r>
                      <a:endParaRPr lang="en-US" altLang="zh-TW" dirty="0" smtClean="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順德區</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金榮其、</a:t>
                      </a:r>
                      <a:endParaRPr lang="en-US" altLang="zh-TW"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微軟正黑體" panose="020B0604030504040204" pitchFamily="34" charset="-120"/>
                          <a:ea typeface="微軟正黑體" panose="020B0604030504040204" pitchFamily="34" charset="-120"/>
                        </a:rPr>
                        <a:t>吳春豔夫妻</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TW" dirty="0" smtClean="0">
                          <a:latin typeface="微軟正黑體" panose="020B0604030504040204" pitchFamily="34" charset="-120"/>
                          <a:ea typeface="微軟正黑體" panose="020B0604030504040204" pitchFamily="34" charset="-120"/>
                        </a:rPr>
                        <a:t>2015</a:t>
                      </a:r>
                      <a:r>
                        <a:rPr lang="zh-TW" altLang="en-US" dirty="0" smtClean="0">
                          <a:latin typeface="微軟正黑體" panose="020B0604030504040204" pitchFamily="34" charset="-120"/>
                          <a:ea typeface="微軟正黑體" panose="020B0604030504040204" pitchFamily="34" charset="-120"/>
                        </a:rPr>
                        <a:t>年</a:t>
                      </a:r>
                      <a:r>
                        <a:rPr lang="en-US" altLang="zh-TW" dirty="0" smtClean="0">
                          <a:latin typeface="微軟正黑體" panose="020B0604030504040204" pitchFamily="34" charset="-120"/>
                          <a:ea typeface="微軟正黑體" panose="020B0604030504040204" pitchFamily="34" charset="-120"/>
                        </a:rPr>
                        <a:t>9</a:t>
                      </a:r>
                      <a:r>
                        <a:rPr lang="zh-TW" altLang="en-US" dirty="0" smtClean="0">
                          <a:latin typeface="微軟正黑體" panose="020B0604030504040204" pitchFamily="34" charset="-120"/>
                          <a:ea typeface="微軟正黑體" panose="020B0604030504040204" pitchFamily="34" charset="-120"/>
                        </a:rPr>
                        <a:t>月、</a:t>
                      </a:r>
                      <a:r>
                        <a:rPr lang="en-US" altLang="zh-TW" dirty="0" smtClean="0">
                          <a:latin typeface="微軟正黑體" panose="020B0604030504040204" pitchFamily="34" charset="-120"/>
                          <a:ea typeface="微軟正黑體" panose="020B0604030504040204" pitchFamily="34" charset="-120"/>
                        </a:rPr>
                        <a:t>11</a:t>
                      </a:r>
                      <a:r>
                        <a:rPr lang="zh-TW" altLang="en-US" dirty="0" smtClean="0">
                          <a:latin typeface="微軟正黑體" panose="020B0604030504040204" pitchFamily="34" charset="-120"/>
                          <a:ea typeface="微軟正黑體" panose="020B0604030504040204" pitchFamily="34" charset="-120"/>
                        </a:rPr>
                        <a:t>月中旬，廣東佛山市順德區惡警</a:t>
                      </a:r>
                      <a:r>
                        <a:rPr lang="zh-TW" altLang="en-US" dirty="0" smtClean="0">
                          <a:solidFill>
                            <a:srgbClr val="C00000"/>
                          </a:solidFill>
                          <a:latin typeface="微軟正黑體" panose="020B0604030504040204" pitchFamily="34" charset="-120"/>
                          <a:ea typeface="微軟正黑體" panose="020B0604030504040204" pitchFamily="34" charset="-120"/>
                        </a:rPr>
                        <a:t>綁架</a:t>
                      </a:r>
                      <a:r>
                        <a:rPr lang="zh-TW" altLang="en-US" dirty="0" smtClean="0">
                          <a:latin typeface="微軟正黑體" panose="020B0604030504040204" pitchFamily="34" charset="-120"/>
                          <a:ea typeface="微軟正黑體" panose="020B0604030504040204" pitchFamily="34" charset="-120"/>
                        </a:rPr>
                        <a:t>了十來名法輪功學員</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sz="1800" b="0" i="0" kern="1200" dirty="0" smtClean="0">
                          <a:solidFill>
                            <a:srgbClr val="0070C0"/>
                          </a:solidFill>
                          <a:effectLst/>
                          <a:latin typeface="微軟正黑體" panose="020B0604030504040204" pitchFamily="34" charset="-120"/>
                          <a:ea typeface="微軟正黑體" panose="020B0604030504040204" pitchFamily="34" charset="-120"/>
                          <a:cs typeface="+mn-cs"/>
                        </a:rPr>
                        <a:t>被無罪釋放。</a:t>
                      </a:r>
                      <a:endParaRPr lang="zh-TW" altLang="en-US" dirty="0">
                        <a:solidFill>
                          <a:srgbClr val="0070C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lang="zh-TW" altLang="en-US" dirty="0" smtClean="0">
                          <a:latin typeface="微軟正黑體" panose="020B0604030504040204" pitchFamily="34" charset="-120"/>
                          <a:ea typeface="微軟正黑體" panose="020B0604030504040204" pitchFamily="34" charset="-120"/>
                        </a:rPr>
                        <a:t>廣州市</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dirty="0" smtClean="0">
                          <a:latin typeface="微軟正黑體" panose="020B0604030504040204" pitchFamily="34" charset="-120"/>
                          <a:ea typeface="微軟正黑體" panose="020B0604030504040204" pitchFamily="34" charset="-120"/>
                        </a:rPr>
                        <a:t>楊英</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女</a:t>
                      </a:r>
                      <a:r>
                        <a:rPr lang="en-US" altLang="zh-TW" dirty="0" smtClean="0">
                          <a:latin typeface="微軟正黑體" panose="020B0604030504040204" pitchFamily="34" charset="-120"/>
                          <a:ea typeface="微軟正黑體" panose="020B0604030504040204" pitchFamily="34" charset="-120"/>
                        </a:rPr>
                        <a:t>)</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2017</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年</a:t>
                      </a:r>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1</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月</a:t>
                      </a:r>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18</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日上午被廣州國保非法抄家後</a:t>
                      </a:r>
                      <a:r>
                        <a:rPr lang="zh-TW" altLang="en-US" sz="1800" b="0" i="0" kern="1200" dirty="0" smtClean="0">
                          <a:solidFill>
                            <a:srgbClr val="C00000"/>
                          </a:solidFill>
                          <a:effectLst/>
                          <a:latin typeface="微軟正黑體" panose="020B0604030504040204" pitchFamily="34" charset="-120"/>
                          <a:ea typeface="微軟正黑體" panose="020B0604030504040204" pitchFamily="34" charset="-120"/>
                          <a:cs typeface="+mn-cs"/>
                        </a:rPr>
                        <a:t>綁架</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，劫持到廣州市第一看守所。</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dirty="0" smtClean="0">
                          <a:latin typeface="微軟正黑體" panose="020B0604030504040204" pitchFamily="34" charset="-120"/>
                          <a:ea typeface="微軟正黑體" panose="020B0604030504040204" pitchFamily="34" charset="-120"/>
                        </a:rPr>
                        <a:t>二次退查</a:t>
                      </a:r>
                      <a:endParaRPr lang="en-US" altLang="zh-TW"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lang="zh-TW" altLang="en-US" dirty="0" smtClean="0">
                          <a:latin typeface="微軟正黑體" panose="020B0604030504040204" pitchFamily="34" charset="-120"/>
                          <a:ea typeface="微軟正黑體" panose="020B0604030504040204" pitchFamily="34" charset="-120"/>
                        </a:rPr>
                        <a:t>江門市</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dirty="0" smtClean="0">
                          <a:latin typeface="微軟正黑體" panose="020B0604030504040204" pitchFamily="34" charset="-120"/>
                          <a:ea typeface="微軟正黑體" panose="020B0604030504040204" pitchFamily="34" charset="-120"/>
                        </a:rPr>
                        <a:t>王斌</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男</a:t>
                      </a:r>
                      <a:r>
                        <a:rPr lang="en-US" altLang="zh-TW" dirty="0" smtClean="0">
                          <a:latin typeface="微軟正黑體" panose="020B0604030504040204" pitchFamily="34" charset="-120"/>
                          <a:ea typeface="微軟正黑體" panose="020B0604030504040204" pitchFamily="34" charset="-120"/>
                        </a:rPr>
                        <a:t>)</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2017</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年</a:t>
                      </a:r>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5</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月</a:t>
                      </a:r>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22</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日被當地</a:t>
                      </a:r>
                      <a:r>
                        <a:rPr lang="en-US" altLang="zh-TW" sz="1800" b="0" i="0" kern="1200" dirty="0" smtClean="0">
                          <a:solidFill>
                            <a:schemeClr val="dk1"/>
                          </a:solidFill>
                          <a:effectLst/>
                          <a:latin typeface="微軟正黑體" panose="020B0604030504040204" pitchFamily="34" charset="-120"/>
                          <a:ea typeface="微軟正黑體" panose="020B0604030504040204" pitchFamily="34" charset="-120"/>
                          <a:cs typeface="+mn-cs"/>
                        </a:rPr>
                        <a:t>610</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及警察</a:t>
                      </a:r>
                      <a:r>
                        <a:rPr lang="zh-TW" altLang="en-US" sz="1800" b="0" i="0" kern="1200" dirty="0" smtClean="0">
                          <a:solidFill>
                            <a:srgbClr val="C00000"/>
                          </a:solidFill>
                          <a:effectLst/>
                          <a:latin typeface="微軟正黑體" panose="020B0604030504040204" pitchFamily="34" charset="-120"/>
                          <a:ea typeface="微軟正黑體" panose="020B0604030504040204" pitchFamily="34" charset="-120"/>
                          <a:cs typeface="+mn-cs"/>
                        </a:rPr>
                        <a:t>綁架</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及非法關押。</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dirty="0" smtClean="0">
                          <a:latin typeface="微軟正黑體" panose="020B0604030504040204" pitchFamily="34" charset="-120"/>
                          <a:ea typeface="微軟正黑體" panose="020B0604030504040204" pitchFamily="34" charset="-120"/>
                        </a:rPr>
                        <a:t>二次退檢</a:t>
                      </a:r>
                      <a:endParaRPr lang="en-US" altLang="zh-TW"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latin typeface="微軟正黑體" panose="020B0604030504040204" pitchFamily="34" charset="-120"/>
                          <a:ea typeface="微軟正黑體" panose="020B0604030504040204" pitchFamily="34" charset="-120"/>
                        </a:rPr>
                        <a:t>廣州市</a:t>
                      </a:r>
                    </a:p>
                    <a:p>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dirty="0" smtClean="0">
                          <a:latin typeface="微軟正黑體" panose="020B0604030504040204" pitchFamily="34" charset="-120"/>
                          <a:ea typeface="微軟正黑體" panose="020B0604030504040204" pitchFamily="34" charset="-120"/>
                        </a:rPr>
                        <a:t>呂春夏</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女</a:t>
                      </a:r>
                      <a:r>
                        <a:rPr lang="en-US" altLang="zh-TW" dirty="0" smtClean="0">
                          <a:latin typeface="微軟正黑體" panose="020B0604030504040204" pitchFamily="34" charset="-120"/>
                          <a:ea typeface="微軟正黑體" panose="020B0604030504040204" pitchFamily="34" charset="-120"/>
                        </a:rPr>
                        <a:t>)</a:t>
                      </a:r>
                      <a:endParaRPr lang="zh-TW" altLang="en-US"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800" b="0" i="0" kern="1200" dirty="0" smtClean="0">
                          <a:solidFill>
                            <a:schemeClr val="dk1"/>
                          </a:solidFill>
                          <a:effectLst/>
                          <a:latin typeface="微軟正黑體" panose="020B0604030504040204" pitchFamily="34" charset="-120"/>
                          <a:ea typeface="微軟正黑體" panose="020B0604030504040204" pitchFamily="34" charset="-120"/>
                          <a:cs typeface="+mn-cs"/>
                        </a:rPr>
                        <a:t>2016</a:t>
                      </a:r>
                      <a:r>
                        <a:rPr lang="zh-CN"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年</a:t>
                      </a:r>
                      <a:r>
                        <a:rPr lang="en-US" altLang="zh-CN" sz="1800" b="0" i="0" kern="1200" dirty="0" smtClean="0">
                          <a:solidFill>
                            <a:schemeClr val="dk1"/>
                          </a:solidFill>
                          <a:effectLst/>
                          <a:latin typeface="微軟正黑體" panose="020B0604030504040204" pitchFamily="34" charset="-120"/>
                          <a:ea typeface="微軟正黑體" panose="020B0604030504040204" pitchFamily="34" charset="-120"/>
                          <a:cs typeface="+mn-cs"/>
                        </a:rPr>
                        <a:t>7</a:t>
                      </a:r>
                      <a:r>
                        <a:rPr lang="zh-CN"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月</a:t>
                      </a:r>
                      <a:r>
                        <a:rPr lang="en-US" altLang="zh-CN" sz="1800" b="0" i="0" kern="1200" dirty="0" smtClean="0">
                          <a:solidFill>
                            <a:schemeClr val="dk1"/>
                          </a:solidFill>
                          <a:effectLst/>
                          <a:latin typeface="微軟正黑體" panose="020B0604030504040204" pitchFamily="34" charset="-120"/>
                          <a:ea typeface="微軟正黑體" panose="020B0604030504040204" pitchFamily="34" charset="-120"/>
                          <a:cs typeface="+mn-cs"/>
                        </a:rPr>
                        <a:t>29</a:t>
                      </a:r>
                      <a:r>
                        <a:rPr lang="zh-CN"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日在福建省泉州石狮市永宁村公婆家被</a:t>
                      </a:r>
                      <a:r>
                        <a:rPr lang="zh-CN" altLang="en-US" sz="1800" b="0" i="0" kern="1200" dirty="0" smtClean="0">
                          <a:solidFill>
                            <a:srgbClr val="C00000"/>
                          </a:solidFill>
                          <a:effectLst/>
                          <a:latin typeface="微軟正黑體" panose="020B0604030504040204" pitchFamily="34" charset="-120"/>
                          <a:ea typeface="微軟正黑體" panose="020B0604030504040204" pitchFamily="34" charset="-120"/>
                          <a:cs typeface="+mn-cs"/>
                        </a:rPr>
                        <a:t>绑架</a:t>
                      </a:r>
                      <a:r>
                        <a:rPr lang="zh-CN"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，被劫持回广州</a:t>
                      </a:r>
                      <a:r>
                        <a:rPr lang="zh-TW" altLang="en-US" sz="1800" b="0" i="0" kern="1200" dirty="0" smtClean="0">
                          <a:solidFill>
                            <a:schemeClr val="dk1"/>
                          </a:solidFill>
                          <a:effectLst/>
                          <a:latin typeface="微軟正黑體" panose="020B0604030504040204" pitchFamily="34" charset="-120"/>
                          <a:ea typeface="微軟正黑體" panose="020B0604030504040204" pitchFamily="34" charset="-120"/>
                          <a:cs typeface="+mn-cs"/>
                        </a:rPr>
                        <a:t>。</a:t>
                      </a:r>
                      <a:endParaRPr lang="zh-TW" altLang="en-US"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TW" altLang="en-US" dirty="0" smtClean="0">
                          <a:latin typeface="微軟正黑體" panose="020B0604030504040204" pitchFamily="34" charset="-120"/>
                          <a:ea typeface="微軟正黑體" panose="020B0604030504040204" pitchFamily="34" charset="-120"/>
                        </a:rPr>
                        <a:t>三次開庭，</a:t>
                      </a:r>
                      <a:endParaRPr lang="en-US" altLang="zh-TW" dirty="0" smtClean="0">
                        <a:latin typeface="微軟正黑體" panose="020B0604030504040204" pitchFamily="34" charset="-120"/>
                        <a:ea typeface="微軟正黑體" panose="020B0604030504040204" pitchFamily="34" charset="-120"/>
                      </a:endParaRPr>
                    </a:p>
                    <a:p>
                      <a:r>
                        <a:rPr lang="zh-TW" altLang="en-US" dirty="0" smtClean="0">
                          <a:latin typeface="微軟正黑體" panose="020B0604030504040204" pitchFamily="34" charset="-120"/>
                          <a:ea typeface="微軟正黑體" panose="020B0604030504040204" pitchFamily="34" charset="-120"/>
                        </a:rPr>
                        <a:t>不敢決定</a:t>
                      </a:r>
                      <a:endParaRPr lang="en-US" altLang="zh-TW"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3" name="矩形 2"/>
          <p:cNvSpPr/>
          <p:nvPr/>
        </p:nvSpPr>
        <p:spPr>
          <a:xfrm>
            <a:off x="107504" y="187522"/>
            <a:ext cx="6912768" cy="461665"/>
          </a:xfrm>
          <a:prstGeom prst="rect">
            <a:avLst/>
          </a:prstGeom>
        </p:spPr>
        <p:txBody>
          <a:bodyPr wrap="square">
            <a:spAutoFit/>
          </a:bodyPr>
          <a:lstStyle/>
          <a:p>
            <a:r>
              <a:rPr lang="en-US" altLang="zh-TW" sz="2400" b="1" dirty="0" smtClean="0">
                <a:solidFill>
                  <a:schemeClr val="bg1"/>
                </a:solidFill>
                <a:latin typeface="微軟正黑體" panose="020B0604030504040204" pitchFamily="34" charset="-120"/>
                <a:ea typeface="微軟正黑體" panose="020B0604030504040204" pitchFamily="34" charset="-120"/>
              </a:rPr>
              <a:t>3-4. </a:t>
            </a:r>
            <a:r>
              <a:rPr lang="zh-TW" altLang="en-US" sz="2400" b="1" dirty="0" smtClean="0">
                <a:solidFill>
                  <a:schemeClr val="bg1"/>
                </a:solidFill>
                <a:latin typeface="微軟正黑體" panose="020B0604030504040204" pitchFamily="34" charset="-120"/>
                <a:ea typeface="微軟正黑體" panose="020B0604030504040204" pitchFamily="34" charset="-120"/>
              </a:rPr>
              <a:t> </a:t>
            </a:r>
            <a:r>
              <a:rPr lang="en-US" altLang="zh-TW" sz="2400" b="1" dirty="0" smtClean="0">
                <a:solidFill>
                  <a:schemeClr val="bg1"/>
                </a:solidFill>
                <a:latin typeface="微軟正黑體" panose="020B0604030504040204" pitchFamily="34" charset="-120"/>
                <a:ea typeface="微軟正黑體" panose="020B0604030504040204" pitchFamily="34" charset="-120"/>
              </a:rPr>
              <a:t>2017 </a:t>
            </a:r>
            <a:r>
              <a:rPr lang="zh-TW" altLang="en-US" sz="2400" b="1" dirty="0">
                <a:solidFill>
                  <a:schemeClr val="bg1"/>
                </a:solidFill>
                <a:latin typeface="微軟正黑體" panose="020B0604030504040204" pitchFamily="34" charset="-120"/>
                <a:ea typeface="微軟正黑體" panose="020B0604030504040204" pitchFamily="34" charset="-120"/>
              </a:rPr>
              <a:t>廣東省法輪功學員被撤訴或無罪釋放</a:t>
            </a:r>
          </a:p>
        </p:txBody>
      </p:sp>
      <p:sp>
        <p:nvSpPr>
          <p:cNvPr id="6" name="矩形 5"/>
          <p:cNvSpPr/>
          <p:nvPr/>
        </p:nvSpPr>
        <p:spPr>
          <a:xfrm>
            <a:off x="7596335" y="94319"/>
            <a:ext cx="1453227" cy="598377"/>
          </a:xfrm>
          <a:prstGeom prst="rect">
            <a:avLst/>
          </a:prstGeom>
          <a:ln w="28575">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zh-TW" altLang="en-US" sz="3200" b="1" dirty="0" smtClean="0">
                <a:solidFill>
                  <a:srgbClr val="00B0F0"/>
                </a:solidFill>
                <a:latin typeface="微軟正黑體" panose="020B0604030504040204" pitchFamily="34" charset="-120"/>
                <a:ea typeface="微軟正黑體" panose="020B0604030504040204" pitchFamily="34" charset="-120"/>
              </a:rPr>
              <a:t>明慧網</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0055648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7" name="表格 1"/>
          <p:cNvGraphicFramePr/>
          <p:nvPr>
            <p:extLst>
              <p:ext uri="{D42A27DB-BD31-4B8C-83A1-F6EECF244321}">
                <p14:modId xmlns:p14="http://schemas.microsoft.com/office/powerpoint/2010/main" val="1040981206"/>
              </p:ext>
            </p:extLst>
          </p:nvPr>
        </p:nvGraphicFramePr>
        <p:xfrm>
          <a:off x="222218" y="1268760"/>
          <a:ext cx="8712968" cy="5227320"/>
        </p:xfrm>
        <a:graphic>
          <a:graphicData uri="http://schemas.openxmlformats.org/drawingml/2006/table">
            <a:tbl>
              <a:tblPr firstRow="1" bandRow="1"/>
              <a:tblGrid>
                <a:gridCol w="936104"/>
                <a:gridCol w="2592288"/>
                <a:gridCol w="1080120"/>
                <a:gridCol w="4104456"/>
              </a:tblGrid>
              <a:tr h="370840">
                <a:tc>
                  <a:txBody>
                    <a:bodyPr/>
                    <a:lstStyle/>
                    <a:p>
                      <a:pPr algn="l">
                        <a:defRPr sz="1800" b="0">
                          <a:solidFill>
                            <a:srgbClr val="000000"/>
                          </a:solidFill>
                        </a:defRPr>
                      </a:pPr>
                      <a:r>
                        <a:rPr sz="1800" b="1" dirty="0" err="1">
                          <a:latin typeface="微軟正黑體" panose="020B0604030504040204" pitchFamily="34" charset="-120"/>
                          <a:ea typeface="微軟正黑體" panose="020B0604030504040204" pitchFamily="34" charset="-120"/>
                          <a:cs typeface="Microsoft JhengHei"/>
                          <a:sym typeface="Microsoft JhengHei"/>
                        </a:rPr>
                        <a:t>姓名</a:t>
                      </a:r>
                      <a:endParaRPr sz="18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800" b="1" dirty="0">
                          <a:latin typeface="微軟正黑體" panose="020B0604030504040204" pitchFamily="34" charset="-120"/>
                          <a:ea typeface="微軟正黑體" panose="020B0604030504040204" pitchFamily="34" charset="-120"/>
                          <a:cs typeface="Microsoft JhengHei"/>
                          <a:sym typeface="Microsoft JhengHei"/>
                        </a:rPr>
                        <a:t>任期</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800" b="1">
                          <a:latin typeface="微軟正黑體" panose="020B0604030504040204" pitchFamily="34" charset="-120"/>
                          <a:ea typeface="微軟正黑體" panose="020B0604030504040204" pitchFamily="34" charset="-120"/>
                          <a:cs typeface="Microsoft JhengHei"/>
                          <a:sym typeface="Microsoft JhengHei"/>
                        </a:rPr>
                        <a:t>追查國際</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800" b="1" dirty="0" err="1">
                          <a:latin typeface="微軟正黑體" panose="020B0604030504040204" pitchFamily="34" charset="-120"/>
                          <a:ea typeface="微軟正黑體" panose="020B0604030504040204" pitchFamily="34" charset="-120"/>
                          <a:cs typeface="Microsoft JhengHei"/>
                          <a:sym typeface="Microsoft JhengHei"/>
                        </a:rPr>
                        <a:t>追查通告</a:t>
                      </a:r>
                      <a:endParaRPr sz="1800" b="1"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b="0" dirty="0" smtClean="0">
                          <a:latin typeface="微軟正黑體" panose="020B0604030504040204" pitchFamily="34" charset="-120"/>
                          <a:ea typeface="微軟正黑體" panose="020B0604030504040204" pitchFamily="34" charset="-120"/>
                          <a:cs typeface="Microsoft JhengHei"/>
                          <a:sym typeface="Microsoft JhengHei"/>
                        </a:rPr>
                        <a:t>李長春</a:t>
                      </a:r>
                      <a:endParaRPr b="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600">
                          <a:latin typeface="Microsoft JhengHei"/>
                          <a:ea typeface="Microsoft JhengHei"/>
                          <a:cs typeface="Microsoft JhengHei"/>
                          <a:sym typeface="Microsoft JhengHei"/>
                        </a:defRPr>
                      </a:pPr>
                      <a:r>
                        <a:rPr b="0" dirty="0" smtClean="0">
                          <a:latin typeface="微軟正黑體" panose="020B0604030504040204" pitchFamily="34" charset="-120"/>
                          <a:ea typeface="微軟正黑體" panose="020B0604030504040204" pitchFamily="34" charset="-120"/>
                        </a:rPr>
                        <a:t>199</a:t>
                      </a:r>
                      <a:r>
                        <a:rPr lang="en-US" altLang="zh-TW" b="0" dirty="0" smtClean="0">
                          <a:latin typeface="微軟正黑體" panose="020B0604030504040204" pitchFamily="34" charset="-120"/>
                          <a:ea typeface="微軟正黑體" panose="020B0604030504040204" pitchFamily="34" charset="-120"/>
                        </a:rPr>
                        <a:t>8</a:t>
                      </a:r>
                      <a:r>
                        <a:rPr b="0" dirty="0" smtClean="0">
                          <a:latin typeface="微軟正黑體" panose="020B0604030504040204" pitchFamily="34" charset="-120"/>
                          <a:ea typeface="微軟正黑體" panose="020B0604030504040204" pitchFamily="34" charset="-120"/>
                        </a:rPr>
                        <a:t>年</a:t>
                      </a:r>
                      <a:r>
                        <a:rPr lang="en-US" altLang="zh-TW" b="0" dirty="0" smtClean="0">
                          <a:latin typeface="微軟正黑體" panose="020B0604030504040204" pitchFamily="34" charset="-120"/>
                          <a:ea typeface="微軟正黑體" panose="020B0604030504040204" pitchFamily="34" charset="-120"/>
                        </a:rPr>
                        <a:t>3</a:t>
                      </a:r>
                      <a:r>
                        <a:rPr b="0" dirty="0" smtClean="0">
                          <a:latin typeface="微軟正黑體" panose="020B0604030504040204" pitchFamily="34" charset="-120"/>
                          <a:ea typeface="微軟正黑體" panose="020B0604030504040204" pitchFamily="34" charset="-120"/>
                        </a:rPr>
                        <a:t>月</a:t>
                      </a:r>
                      <a:r>
                        <a:rPr b="0" dirty="0">
                          <a:latin typeface="微軟正黑體" panose="020B0604030504040204" pitchFamily="34" charset="-120"/>
                          <a:ea typeface="微軟正黑體" panose="020B0604030504040204" pitchFamily="34" charset="-120"/>
                        </a:rPr>
                        <a:t>－</a:t>
                      </a:r>
                      <a:r>
                        <a:rPr b="0" dirty="0" smtClean="0">
                          <a:latin typeface="微軟正黑體" panose="020B0604030504040204" pitchFamily="34" charset="-120"/>
                          <a:ea typeface="微軟正黑體" panose="020B0604030504040204" pitchFamily="34" charset="-120"/>
                        </a:rPr>
                        <a:t>200</a:t>
                      </a:r>
                      <a:r>
                        <a:rPr lang="en-US" altLang="zh-TW" b="0" dirty="0" smtClean="0">
                          <a:latin typeface="微軟正黑體" panose="020B0604030504040204" pitchFamily="34" charset="-120"/>
                          <a:ea typeface="微軟正黑體" panose="020B0604030504040204" pitchFamily="34" charset="-120"/>
                        </a:rPr>
                        <a:t>2</a:t>
                      </a:r>
                      <a:r>
                        <a:rPr b="0" dirty="0" smtClean="0">
                          <a:latin typeface="微軟正黑體" panose="020B0604030504040204" pitchFamily="34" charset="-120"/>
                          <a:ea typeface="微軟正黑體" panose="020B0604030504040204" pitchFamily="34" charset="-120"/>
                        </a:rPr>
                        <a:t>年1</a:t>
                      </a:r>
                      <a:r>
                        <a:rPr lang="en-US" altLang="zh-TW" b="0" dirty="0" smtClean="0">
                          <a:latin typeface="微軟正黑體" panose="020B0604030504040204" pitchFamily="34" charset="-120"/>
                          <a:ea typeface="微軟正黑體" panose="020B0604030504040204" pitchFamily="34" charset="-120"/>
                        </a:rPr>
                        <a:t>1</a:t>
                      </a:r>
                      <a:r>
                        <a:rPr b="0" dirty="0" smtClean="0">
                          <a:latin typeface="微軟正黑體" panose="020B0604030504040204" pitchFamily="34" charset="-120"/>
                          <a:ea typeface="微軟正黑體" panose="020B0604030504040204" pitchFamily="34" charset="-120"/>
                        </a:rPr>
                        <a:t>月</a:t>
                      </a:r>
                      <a:endParaRPr b="0" dirty="0">
                        <a:latin typeface="微軟正黑體" panose="020B0604030504040204" pitchFamily="34" charset="-120"/>
                        <a:ea typeface="微軟正黑體" panose="020B0604030504040204" pitchFamily="34" charset="-120"/>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b="0" dirty="0">
                          <a:solidFill>
                            <a:srgbClr val="FF0000"/>
                          </a:solidFill>
                          <a:latin typeface="微軟正黑體" panose="020B0604030504040204" pitchFamily="34" charset="-120"/>
                          <a:ea typeface="微軟正黑體" panose="020B0604030504040204" pitchFamily="34" charset="-120"/>
                          <a:cs typeface="Microsoft JhengHei"/>
                          <a:sym typeface="Microsoft JhengHei"/>
                        </a:rPr>
                        <a:t>被追查</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b="0" dirty="0">
                          <a:latin typeface="微軟正黑體" panose="020B0604030504040204" pitchFamily="34" charset="-120"/>
                          <a:ea typeface="微軟正黑體" panose="020B0604030504040204" pitchFamily="34" charset="-120"/>
                        </a:rPr>
                        <a:t>『追查國際</a:t>
                      </a:r>
                      <a:r>
                        <a:rPr b="0" dirty="0" smtClean="0">
                          <a:latin typeface="微軟正黑體" panose="020B0604030504040204" pitchFamily="34" charset="-120"/>
                          <a:ea typeface="微軟正黑體" panose="020B0604030504040204" pitchFamily="34" charset="-120"/>
                        </a:rPr>
                        <a:t>』</a:t>
                      </a:r>
                      <a:r>
                        <a:rPr lang="zh-TW" altLang="en-US"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關於前廣東省省委書記李長春參與迫害法輪功的部分事實報告</a:t>
                      </a:r>
                    </a:p>
                    <a:p>
                      <a:pPr algn="l">
                        <a:defRPr sz="1800" b="1">
                          <a:solidFill>
                            <a:srgbClr val="0070C0"/>
                          </a:solidFill>
                          <a:latin typeface="Microsoft JhengHei"/>
                          <a:ea typeface="Microsoft JhengHei"/>
                          <a:cs typeface="Microsoft JhengHei"/>
                          <a:sym typeface="Microsoft JhengHei"/>
                        </a:defRPr>
                      </a:pPr>
                      <a:r>
                        <a:rPr b="0" dirty="0" smtClean="0">
                          <a:latin typeface="微軟正黑體" panose="020B0604030504040204" pitchFamily="34" charset="-120"/>
                          <a:ea typeface="微軟正黑體" panose="020B0604030504040204" pitchFamily="34" charset="-120"/>
                        </a:rPr>
                        <a:t>日期</a:t>
                      </a:r>
                      <a:r>
                        <a:rPr b="0" dirty="0">
                          <a:latin typeface="微軟正黑體" panose="020B0604030504040204" pitchFamily="34" charset="-120"/>
                          <a:ea typeface="微軟正黑體" panose="020B0604030504040204" pitchFamily="34" charset="-120"/>
                        </a:rPr>
                        <a:t>：2004</a:t>
                      </a:r>
                      <a:r>
                        <a:rPr b="0" dirty="0" smtClean="0">
                          <a:latin typeface="微軟正黑體" panose="020B0604030504040204" pitchFamily="34" charset="-120"/>
                          <a:ea typeface="微軟正黑體" panose="020B0604030504040204" pitchFamily="34" charset="-120"/>
                        </a:rPr>
                        <a:t>年</a:t>
                      </a:r>
                      <a:r>
                        <a:rPr lang="en-US" altLang="zh-TW" b="0" dirty="0" smtClean="0">
                          <a:latin typeface="微軟正黑體" panose="020B0604030504040204" pitchFamily="34" charset="-120"/>
                          <a:ea typeface="微軟正黑體" panose="020B0604030504040204" pitchFamily="34" charset="-120"/>
                        </a:rPr>
                        <a:t>6</a:t>
                      </a:r>
                      <a:r>
                        <a:rPr b="0" dirty="0" smtClean="0">
                          <a:latin typeface="微軟正黑體" panose="020B0604030504040204" pitchFamily="34" charset="-120"/>
                          <a:ea typeface="微軟正黑體" panose="020B0604030504040204" pitchFamily="34" charset="-120"/>
                        </a:rPr>
                        <a:t>月2</a:t>
                      </a:r>
                      <a:r>
                        <a:rPr lang="en-US" altLang="zh-TW" b="0" dirty="0" smtClean="0">
                          <a:latin typeface="微軟正黑體" panose="020B0604030504040204" pitchFamily="34" charset="-120"/>
                          <a:ea typeface="微軟正黑體" panose="020B0604030504040204" pitchFamily="34" charset="-120"/>
                        </a:rPr>
                        <a:t>6</a:t>
                      </a:r>
                      <a:r>
                        <a:rPr b="0" dirty="0" smtClean="0">
                          <a:latin typeface="微軟正黑體" panose="020B0604030504040204" pitchFamily="34" charset="-120"/>
                          <a:ea typeface="微軟正黑體" panose="020B0604030504040204" pitchFamily="34" charset="-120"/>
                        </a:rPr>
                        <a:t>日</a:t>
                      </a:r>
                      <a:endParaRPr lang="en-US" b="0" dirty="0" smtClean="0">
                        <a:latin typeface="微軟正黑體" panose="020B0604030504040204" pitchFamily="34" charset="-120"/>
                        <a:ea typeface="微軟正黑體" panose="020B0604030504040204" pitchFamily="34" charset="-120"/>
                      </a:endParaRPr>
                    </a:p>
                    <a:p>
                      <a:pPr algn="l">
                        <a:defRPr sz="1800" b="1">
                          <a:solidFill>
                            <a:srgbClr val="0070C0"/>
                          </a:solidFill>
                          <a:latin typeface="Microsoft JhengHei"/>
                          <a:ea typeface="Microsoft JhengHei"/>
                          <a:cs typeface="Microsoft JhengHei"/>
                          <a:sym typeface="Microsoft JhengHei"/>
                        </a:defRPr>
                      </a:pPr>
                      <a:endParaRPr lang="en-US" b="0" dirty="0" smtClean="0">
                        <a:latin typeface="微軟正黑體" panose="020B0604030504040204" pitchFamily="34" charset="-120"/>
                        <a:ea typeface="微軟正黑體" panose="020B0604030504040204" pitchFamily="34" charset="-120"/>
                      </a:endParaRPr>
                    </a:p>
                    <a:p>
                      <a:pPr algn="l">
                        <a:defRPr sz="1800" b="1">
                          <a:solidFill>
                            <a:srgbClr val="0070C0"/>
                          </a:solidFill>
                          <a:latin typeface="Microsoft JhengHei"/>
                          <a:ea typeface="Microsoft JhengHei"/>
                          <a:cs typeface="Microsoft JhengHei"/>
                          <a:sym typeface="Microsoft JhengHei"/>
                        </a:defRPr>
                      </a:pPr>
                      <a:r>
                        <a:rPr lang="en-US" altLang="zh-TW" b="0" dirty="0" smtClean="0">
                          <a:solidFill>
                            <a:srgbClr val="0070C0"/>
                          </a:solidFill>
                          <a:latin typeface="微軟正黑體" panose="020B0604030504040204" pitchFamily="34" charset="-120"/>
                          <a:ea typeface="微軟正黑體" panose="020B0604030504040204" pitchFamily="34" charset="-120"/>
                        </a:rPr>
                        <a:t>『</a:t>
                      </a:r>
                      <a:r>
                        <a:rPr lang="zh-TW" altLang="en-US" sz="1800" b="0" i="0" kern="1200" dirty="0" smtClean="0">
                          <a:solidFill>
                            <a:srgbClr val="0070C0"/>
                          </a:solidFill>
                          <a:effectLst/>
                          <a:latin typeface="微軟正黑體" panose="020B0604030504040204" pitchFamily="34" charset="-120"/>
                          <a:ea typeface="微軟正黑體" panose="020B0604030504040204" pitchFamily="34" charset="-120"/>
                          <a:cs typeface="+mn-cs"/>
                          <a:sym typeface="Microsoft JhengHei"/>
                        </a:rPr>
                        <a:t>清算江澤民迫害法輪大法國際組織</a:t>
                      </a:r>
                      <a:r>
                        <a:rPr lang="en-US" altLang="zh-TW" b="0" dirty="0" smtClean="0">
                          <a:solidFill>
                            <a:srgbClr val="0070C0"/>
                          </a:solidFill>
                          <a:latin typeface="微軟正黑體" panose="020B0604030504040204" pitchFamily="34" charset="-120"/>
                          <a:ea typeface="微軟正黑體" panose="020B0604030504040204" pitchFamily="34" charset="-120"/>
                        </a:rPr>
                        <a:t>』</a:t>
                      </a:r>
                      <a:endParaRPr lang="en-US" altLang="zh-TW" sz="1800" b="0" i="0" kern="1200" dirty="0" smtClean="0">
                        <a:solidFill>
                          <a:srgbClr val="0070C0"/>
                        </a:solidFill>
                        <a:effectLst/>
                        <a:latin typeface="微軟正黑體" panose="020B0604030504040204" pitchFamily="34" charset="-120"/>
                        <a:ea typeface="微軟正黑體" panose="020B0604030504040204" pitchFamily="34" charset="-120"/>
                        <a:cs typeface="+mn-cs"/>
                        <a:sym typeface="Microsoft JhengHei"/>
                      </a:endParaRPr>
                    </a:p>
                    <a:p>
                      <a:pPr marL="0" marR="0" indent="0" algn="l" defTabSz="914400"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迫害法輪功主犯李長春罪狀公告</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b="0" dirty="0" smtClean="0">
                          <a:latin typeface="微軟正黑體" panose="020B0604030504040204" pitchFamily="34" charset="-120"/>
                          <a:ea typeface="微軟正黑體" panose="020B0604030504040204" pitchFamily="34" charset="-120"/>
                          <a:cs typeface="Microsoft JhengHei"/>
                          <a:sym typeface="Microsoft JhengHei"/>
                        </a:rPr>
                        <a:t>張德江</a:t>
                      </a:r>
                      <a:endParaRPr b="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en-US" sz="1600" b="0" dirty="0" smtClean="0">
                          <a:latin typeface="微軟正黑體" panose="020B0604030504040204" pitchFamily="34" charset="-120"/>
                          <a:ea typeface="微軟正黑體" panose="020B0604030504040204" pitchFamily="34" charset="-120"/>
                          <a:cs typeface="Microsoft JhengHei"/>
                          <a:sym typeface="Microsoft JhengHei"/>
                        </a:rPr>
                        <a:t>2002</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11</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月</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-2007</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12</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月</a:t>
                      </a:r>
                      <a:endParaRPr sz="1600" b="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sz="1800"/>
                      </a:pPr>
                      <a:r>
                        <a:rPr lang="zh-TW" altLang="en-US" b="0" dirty="0" smtClean="0">
                          <a:solidFill>
                            <a:srgbClr val="FF0000"/>
                          </a:solidFill>
                          <a:latin typeface="微軟正黑體" panose="020B0604030504040204" pitchFamily="34" charset="-120"/>
                          <a:ea typeface="微軟正黑體" panose="020B0604030504040204" pitchFamily="34" charset="-120"/>
                          <a:cs typeface="Microsoft JhengHei"/>
                          <a:sym typeface="Microsoft JhengHei"/>
                        </a:rPr>
                        <a:t>被追查</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1">
                          <a:solidFill>
                            <a:srgbClr val="0070C0"/>
                          </a:solidFill>
                          <a:latin typeface="Microsoft JhengHei"/>
                          <a:ea typeface="Microsoft JhengHei"/>
                          <a:cs typeface="Microsoft JhengHei"/>
                          <a:sym typeface="Microsoft JhengHei"/>
                        </a:defRPr>
                      </a:pPr>
                      <a:r>
                        <a:rPr lang="en-US" altLang="zh-TW" b="0" dirty="0" smtClean="0">
                          <a:latin typeface="微軟正黑體" panose="020B0604030504040204" pitchFamily="34" charset="-120"/>
                          <a:ea typeface="微軟正黑體" panose="020B0604030504040204" pitchFamily="34" charset="-120"/>
                        </a:rPr>
                        <a:t>『</a:t>
                      </a:r>
                      <a:r>
                        <a:rPr lang="zh-TW" altLang="en-US" b="0" dirty="0" smtClean="0">
                          <a:latin typeface="微軟正黑體" panose="020B0604030504040204" pitchFamily="34" charset="-120"/>
                          <a:ea typeface="微軟正黑體" panose="020B0604030504040204" pitchFamily="34" charset="-120"/>
                        </a:rPr>
                        <a:t>追查國際</a:t>
                      </a:r>
                      <a:r>
                        <a:rPr lang="en-US" altLang="zh-TW" b="0" dirty="0" smtClean="0">
                          <a:latin typeface="微軟正黑體" panose="020B0604030504040204" pitchFamily="34" charset="-120"/>
                          <a:ea typeface="微軟正黑體" panose="020B0604030504040204" pitchFamily="34" charset="-120"/>
                        </a:rPr>
                        <a:t>』</a:t>
                      </a:r>
                      <a:r>
                        <a:rPr lang="zh-TW" altLang="en-US" sz="1800" b="0" i="0" u="none"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追查人大常委會委員長張德江參與迫害法輪功的通告</a:t>
                      </a:r>
                      <a:endParaRPr lang="en-US" altLang="zh-TW" sz="1800" b="0" i="0" u="none"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endParaRPr>
                    </a:p>
                    <a:p>
                      <a:pPr algn="l">
                        <a:defRPr sz="1800" b="1">
                          <a:solidFill>
                            <a:srgbClr val="0070C0"/>
                          </a:solidFill>
                          <a:latin typeface="Microsoft JhengHei"/>
                          <a:ea typeface="Microsoft JhengHei"/>
                          <a:cs typeface="Microsoft JhengHei"/>
                          <a:sym typeface="Microsoft JhengHei"/>
                        </a:defRPr>
                      </a:pPr>
                      <a:endParaRPr lang="en-US" b="0" u="none" dirty="0" smtClean="0">
                        <a:latin typeface="微軟正黑體" panose="020B0604030504040204" pitchFamily="34" charset="-120"/>
                        <a:ea typeface="微軟正黑體" panose="020B0604030504040204"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en-US" altLang="zh-TW" b="0" dirty="0" smtClean="0">
                          <a:solidFill>
                            <a:srgbClr val="0070C0"/>
                          </a:solidFill>
                          <a:latin typeface="微軟正黑體" panose="020B0604030504040204" pitchFamily="34" charset="-120"/>
                          <a:ea typeface="微軟正黑體" panose="020B0604030504040204" pitchFamily="34" charset="-120"/>
                        </a:rPr>
                        <a:t>『</a:t>
                      </a:r>
                      <a:r>
                        <a:rPr lang="zh-TW" altLang="en-US" sz="1800" b="0" i="0" kern="1200" dirty="0" smtClean="0">
                          <a:solidFill>
                            <a:srgbClr val="0070C0"/>
                          </a:solidFill>
                          <a:effectLst/>
                          <a:latin typeface="微軟正黑體" panose="020B0604030504040204" pitchFamily="34" charset="-120"/>
                          <a:ea typeface="微軟正黑體" panose="020B0604030504040204" pitchFamily="34" charset="-120"/>
                          <a:cs typeface="+mn-cs"/>
                          <a:sym typeface="Microsoft JhengHei"/>
                        </a:rPr>
                        <a:t>清算江澤民迫害法輪大法國際組織</a:t>
                      </a:r>
                      <a:r>
                        <a:rPr lang="en-US" altLang="zh-TW" b="0" dirty="0" smtClean="0">
                          <a:solidFill>
                            <a:srgbClr val="0070C0"/>
                          </a:solidFill>
                          <a:latin typeface="微軟正黑體" panose="020B0604030504040204" pitchFamily="34" charset="-120"/>
                          <a:ea typeface="微軟正黑體" panose="020B0604030504040204" pitchFamily="34" charset="-120"/>
                        </a:rPr>
                        <a:t>』</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迫害法輪功主犯張德江罪狀公告</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b="0" dirty="0" smtClean="0">
                          <a:latin typeface="微軟正黑體" panose="020B0604030504040204" pitchFamily="34" charset="-120"/>
                          <a:ea typeface="微軟正黑體" panose="020B0604030504040204" pitchFamily="34" charset="-120"/>
                          <a:cs typeface="Microsoft JhengHei"/>
                          <a:sym typeface="Microsoft JhengHei"/>
                        </a:rPr>
                        <a:t>汪洋</a:t>
                      </a:r>
                      <a:endParaRPr b="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en-US" sz="1600" b="0" dirty="0" smtClean="0">
                          <a:latin typeface="微軟正黑體" panose="020B0604030504040204" pitchFamily="34" charset="-120"/>
                          <a:ea typeface="微軟正黑體" panose="020B0604030504040204" pitchFamily="34" charset="-120"/>
                          <a:cs typeface="Microsoft JhengHei"/>
                          <a:sym typeface="Microsoft JhengHei"/>
                        </a:rPr>
                        <a:t>2007</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12</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月</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-2012</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12</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月</a:t>
                      </a:r>
                      <a:endParaRPr sz="1600" b="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sz="1800"/>
                      </a:pPr>
                      <a:r>
                        <a:rPr lang="zh-TW" altLang="en-US" b="0" dirty="0" smtClean="0">
                          <a:solidFill>
                            <a:schemeClr val="tx1"/>
                          </a:solidFill>
                          <a:latin typeface="微軟正黑體" panose="020B0604030504040204" pitchFamily="34" charset="-120"/>
                          <a:ea typeface="微軟正黑體" panose="020B0604030504040204" pitchFamily="34" charset="-120"/>
                          <a:cs typeface="Microsoft JhengHei"/>
                          <a:sym typeface="Microsoft JhengHei"/>
                        </a:rPr>
                        <a:t>暫無</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1">
                          <a:solidFill>
                            <a:srgbClr val="0070C0"/>
                          </a:solidFill>
                          <a:latin typeface="Microsoft JhengHei"/>
                          <a:ea typeface="Microsoft JhengHei"/>
                          <a:cs typeface="Microsoft JhengHei"/>
                          <a:sym typeface="Microsoft JhengHei"/>
                        </a:defRPr>
                      </a:pPr>
                      <a:endParaRPr b="0" dirty="0">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b="0" dirty="0" smtClean="0">
                          <a:latin typeface="微軟正黑體" panose="020B0604030504040204" pitchFamily="34" charset="-120"/>
                          <a:ea typeface="微軟正黑體" panose="020B0604030504040204" pitchFamily="34" charset="-120"/>
                          <a:cs typeface="Microsoft JhengHei"/>
                          <a:sym typeface="Microsoft JhengHei"/>
                        </a:rPr>
                        <a:t>胡春華</a:t>
                      </a:r>
                      <a:endParaRPr b="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lang="en-US" sz="1600" b="0" dirty="0" smtClean="0">
                          <a:latin typeface="微軟正黑體" panose="020B0604030504040204" pitchFamily="34" charset="-120"/>
                          <a:ea typeface="微軟正黑體" panose="020B0604030504040204" pitchFamily="34" charset="-120"/>
                          <a:cs typeface="Microsoft JhengHei"/>
                          <a:sym typeface="Microsoft JhengHei"/>
                        </a:rPr>
                        <a:t>2012</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12</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月</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-2017</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10</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月</a:t>
                      </a:r>
                      <a:endParaRPr sz="1600" b="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sz="1800"/>
                      </a:pPr>
                      <a:r>
                        <a:rPr lang="zh-TW" altLang="en-US" b="0" dirty="0" smtClean="0">
                          <a:solidFill>
                            <a:srgbClr val="FF0000"/>
                          </a:solidFill>
                          <a:latin typeface="微軟正黑體" panose="020B0604030504040204" pitchFamily="34" charset="-120"/>
                          <a:ea typeface="微軟正黑體" panose="020B0604030504040204" pitchFamily="34" charset="-120"/>
                          <a:cs typeface="Microsoft JhengHei"/>
                          <a:sym typeface="Microsoft JhengHei"/>
                        </a:rPr>
                        <a:t>被追查</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1">
                          <a:solidFill>
                            <a:srgbClr val="0070C0"/>
                          </a:solidFill>
                          <a:latin typeface="Microsoft JhengHei"/>
                          <a:ea typeface="Microsoft JhengHei"/>
                          <a:cs typeface="Microsoft JhengHei"/>
                          <a:sym typeface="Microsoft JhengHei"/>
                        </a:defRPr>
                      </a:pPr>
                      <a:r>
                        <a:rPr lang="en-US" altLang="zh-TW" b="0" dirty="0" smtClean="0">
                          <a:latin typeface="微軟正黑體" panose="020B0604030504040204" pitchFamily="34" charset="-120"/>
                          <a:ea typeface="微軟正黑體" panose="020B0604030504040204" pitchFamily="34" charset="-120"/>
                        </a:rPr>
                        <a:t>『</a:t>
                      </a:r>
                      <a:r>
                        <a:rPr lang="zh-TW" altLang="en-US" b="0" dirty="0" smtClean="0">
                          <a:latin typeface="微軟正黑體" panose="020B0604030504040204" pitchFamily="34" charset="-120"/>
                          <a:ea typeface="微軟正黑體" panose="020B0604030504040204" pitchFamily="34" charset="-120"/>
                        </a:rPr>
                        <a:t>追查國際</a:t>
                      </a:r>
                      <a:r>
                        <a:rPr lang="en-US" altLang="zh-TW" b="0" dirty="0" smtClean="0">
                          <a:latin typeface="微軟正黑體" panose="020B0604030504040204" pitchFamily="34" charset="-120"/>
                          <a:ea typeface="微軟正黑體" panose="020B0604030504040204" pitchFamily="34" charset="-120"/>
                        </a:rPr>
                        <a:t>』</a:t>
                      </a:r>
                      <a:r>
                        <a:rPr lang="zh-TW" altLang="en-US"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rPr>
                        <a:t>全國青少年新世紀讀書計劃推進會議上公開支持迫害法輪功</a:t>
                      </a:r>
                      <a:endParaRPr lang="en-US" altLang="zh-TW" sz="1800" b="0" i="0" kern="1200" dirty="0" smtClean="0">
                        <a:solidFill>
                          <a:schemeClr val="tx1"/>
                        </a:solidFill>
                        <a:effectLst/>
                        <a:latin typeface="微軟正黑體" panose="020B0604030504040204" pitchFamily="34" charset="-120"/>
                        <a:ea typeface="微軟正黑體" panose="020B0604030504040204" pitchFamily="34" charset="-120"/>
                        <a:cs typeface="+mn-cs"/>
                        <a:sym typeface="Microsoft JhengHei"/>
                      </a:endParaRPr>
                    </a:p>
                    <a:p>
                      <a:pPr marL="0" marR="0" indent="0" algn="l" defTabSz="914400" rtl="0" eaLnBrk="1" fontAlgn="auto" latinLnBrk="0" hangingPunct="1">
                        <a:lnSpc>
                          <a:spcPct val="100000"/>
                        </a:lnSpc>
                        <a:spcBef>
                          <a:spcPts val="0"/>
                        </a:spcBef>
                        <a:spcAft>
                          <a:spcPts val="0"/>
                        </a:spcAft>
                        <a:buClrTx/>
                        <a:buSzTx/>
                        <a:buFontTx/>
                        <a:buNone/>
                        <a:tabLst/>
                        <a:defRPr sz="1800" b="1">
                          <a:solidFill>
                            <a:srgbClr val="0070C0"/>
                          </a:solidFill>
                          <a:latin typeface="Microsoft JhengHei"/>
                          <a:ea typeface="Microsoft JhengHei"/>
                          <a:cs typeface="Microsoft JhengHei"/>
                          <a:sym typeface="Microsoft JhengHei"/>
                        </a:defRPr>
                      </a:pPr>
                      <a:r>
                        <a:rPr lang="zh-TW" altLang="is-IS" b="0" dirty="0" smtClean="0">
                          <a:latin typeface="微軟正黑體" panose="020B0604030504040204" pitchFamily="34" charset="-120"/>
                          <a:ea typeface="微軟正黑體" panose="020B0604030504040204" pitchFamily="34" charset="-120"/>
                        </a:rPr>
                        <a:t>日期：</a:t>
                      </a:r>
                      <a:r>
                        <a:rPr lang="is-IS" altLang="zh-TW" b="0" dirty="0" smtClean="0">
                          <a:latin typeface="微軟正黑體" panose="020B0604030504040204" pitchFamily="34" charset="-120"/>
                          <a:ea typeface="微軟正黑體" panose="020B0604030504040204" pitchFamily="34" charset="-120"/>
                        </a:rPr>
                        <a:t>1999</a:t>
                      </a:r>
                      <a:r>
                        <a:rPr lang="zh-TW" altLang="is-IS" b="0" dirty="0" smtClean="0">
                          <a:latin typeface="微軟正黑體" panose="020B0604030504040204" pitchFamily="34" charset="-120"/>
                          <a:ea typeface="微軟正黑體" panose="020B0604030504040204" pitchFamily="34" charset="-120"/>
                        </a:rPr>
                        <a:t>年</a:t>
                      </a:r>
                      <a:r>
                        <a:rPr lang="is-IS" altLang="zh-TW" b="0" dirty="0" smtClean="0">
                          <a:latin typeface="微軟正黑體" panose="020B0604030504040204" pitchFamily="34" charset="-120"/>
                          <a:ea typeface="微軟正黑體" panose="020B0604030504040204" pitchFamily="34" charset="-120"/>
                        </a:rPr>
                        <a:t>9</a:t>
                      </a:r>
                      <a:r>
                        <a:rPr lang="zh-TW" altLang="is-IS" b="0" dirty="0" smtClean="0">
                          <a:latin typeface="微軟正黑體" panose="020B0604030504040204" pitchFamily="34" charset="-120"/>
                          <a:ea typeface="微軟正黑體" panose="020B0604030504040204" pitchFamily="34" charset="-120"/>
                        </a:rPr>
                        <a:t>月</a:t>
                      </a:r>
                      <a:r>
                        <a:rPr lang="is-IS" altLang="zh-TW" b="0" dirty="0" smtClean="0">
                          <a:latin typeface="微軟正黑體" panose="020B0604030504040204" pitchFamily="34" charset="-120"/>
                          <a:ea typeface="微軟正黑體" panose="020B0604030504040204" pitchFamily="34" charset="-120"/>
                        </a:rPr>
                        <a:t>8</a:t>
                      </a:r>
                      <a:r>
                        <a:rPr lang="zh-TW" altLang="is-IS" b="0" dirty="0" smtClean="0">
                          <a:latin typeface="微軟正黑體" panose="020B0604030504040204" pitchFamily="34" charset="-120"/>
                          <a:ea typeface="微軟正黑體" panose="020B0604030504040204" pitchFamily="34" charset="-120"/>
                        </a:rPr>
                        <a:t>日</a:t>
                      </a:r>
                      <a:endParaRPr lang="is-IS" altLang="zh-TW" b="0" dirty="0" smtClean="0">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lang="zh-TW" altLang="en-US" b="0" dirty="0" smtClean="0">
                          <a:latin typeface="微軟正黑體" panose="020B0604030504040204" pitchFamily="34" charset="-120"/>
                          <a:ea typeface="微軟正黑體" panose="020B0604030504040204" pitchFamily="34" charset="-120"/>
                          <a:cs typeface="Microsoft JhengHei"/>
                          <a:sym typeface="Microsoft JhengHei"/>
                        </a:rPr>
                        <a:t>李希</a:t>
                      </a:r>
                      <a:endParaRPr b="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algn="l">
                        <a:defRPr sz="1800"/>
                      </a:pPr>
                      <a:r>
                        <a:rPr lang="en-US" sz="1600" b="0" dirty="0" smtClean="0">
                          <a:latin typeface="微軟正黑體" panose="020B0604030504040204" pitchFamily="34" charset="-120"/>
                          <a:ea typeface="微軟正黑體" panose="020B0604030504040204" pitchFamily="34" charset="-120"/>
                          <a:cs typeface="Microsoft JhengHei"/>
                          <a:sym typeface="Microsoft JhengHei"/>
                        </a:rPr>
                        <a:t>2017</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年</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10</a:t>
                      </a:r>
                      <a:r>
                        <a:rPr lang="zh-TW" altLang="en-US" sz="1600" b="0" dirty="0" smtClean="0">
                          <a:latin typeface="微軟正黑體" panose="020B0604030504040204" pitchFamily="34" charset="-120"/>
                          <a:ea typeface="微軟正黑體" panose="020B0604030504040204" pitchFamily="34" charset="-120"/>
                          <a:cs typeface="Microsoft JhengHei"/>
                          <a:sym typeface="Microsoft JhengHei"/>
                        </a:rPr>
                        <a:t>月</a:t>
                      </a:r>
                      <a:r>
                        <a:rPr lang="en-US" altLang="zh-TW" sz="1600" b="0" dirty="0" smtClean="0">
                          <a:latin typeface="微軟正黑體" panose="020B0604030504040204" pitchFamily="34" charset="-120"/>
                          <a:ea typeface="微軟正黑體" panose="020B0604030504040204" pitchFamily="34" charset="-120"/>
                          <a:cs typeface="Microsoft JhengHei"/>
                          <a:sym typeface="Microsoft JhengHei"/>
                        </a:rPr>
                        <a:t>-</a:t>
                      </a:r>
                      <a:endParaRPr sz="1600" b="0" dirty="0">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algn="l">
                        <a:defRPr sz="1800"/>
                      </a:pPr>
                      <a:r>
                        <a:rPr lang="zh-TW" altLang="en-US" b="0" dirty="0" smtClean="0">
                          <a:solidFill>
                            <a:schemeClr val="tx1"/>
                          </a:solidFill>
                          <a:latin typeface="微軟正黑體" panose="020B0604030504040204" pitchFamily="34" charset="-120"/>
                          <a:ea typeface="微軟正黑體" panose="020B0604030504040204" pitchFamily="34" charset="-120"/>
                          <a:cs typeface="Microsoft JhengHei"/>
                          <a:sym typeface="Microsoft JhengHei"/>
                        </a:rPr>
                        <a:t>暫無</a:t>
                      </a:r>
                      <a:endParaRPr b="0" dirty="0">
                        <a:solidFill>
                          <a:schemeClr val="tx1"/>
                        </a:solidFill>
                        <a:latin typeface="微軟正黑體" panose="020B0604030504040204" pitchFamily="34" charset="-120"/>
                        <a:ea typeface="微軟正黑體" panose="020B0604030504040204" pitchFamily="34" charset="-120"/>
                        <a:cs typeface="Microsoft JhengHei"/>
                        <a:sym typeface="Microsoft JhengHei"/>
                      </a:endParaRPr>
                    </a:p>
                  </a:txBody>
                  <a:tcPr marL="45720" marR="45720" anchor="ctr"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c>
                  <a:txBody>
                    <a:bodyPr/>
                    <a:lstStyle/>
                    <a:p>
                      <a:pPr algn="l">
                        <a:defRPr sz="1800" b="1">
                          <a:solidFill>
                            <a:srgbClr val="0070C0"/>
                          </a:solidFill>
                          <a:latin typeface="Microsoft JhengHei"/>
                          <a:ea typeface="Microsoft JhengHei"/>
                          <a:cs typeface="Microsoft JhengHei"/>
                          <a:sym typeface="Microsoft JhengHei"/>
                        </a:defRPr>
                      </a:pPr>
                      <a:endParaRPr b="0" dirty="0">
                        <a:latin typeface="微軟正黑體" panose="020B0604030504040204" pitchFamily="34" charset="-120"/>
                        <a:ea typeface="微軟正黑體" panose="020B0604030504040204" pitchFamily="34" charset="-120"/>
                      </a:endParaRPr>
                    </a:p>
                  </a:txBody>
                  <a:tcPr marL="45720" marR="45720" horzOverflow="overflow">
                    <a:lnL w="12700">
                      <a:solidFill>
                        <a:srgbClr val="000000"/>
                      </a:solidFill>
                    </a:lnL>
                    <a:lnR w="12700">
                      <a:solidFill>
                        <a:srgbClr val="000000"/>
                      </a:solidFill>
                    </a:lnR>
                    <a:lnT w="12700">
                      <a:solidFill>
                        <a:srgbClr val="000000"/>
                      </a:solidFill>
                    </a:lnT>
                    <a:lnB w="12700" cap="flat" cmpd="sng" algn="ctr">
                      <a:solidFill>
                        <a:srgbClr val="000000"/>
                      </a:solidFill>
                      <a:prstDash val="solid"/>
                      <a:round/>
                      <a:headEnd type="none" w="med" len="med"/>
                      <a:tailEnd type="none" w="med" len="med"/>
                    </a:lnB>
                    <a:noFill/>
                  </a:tcPr>
                </a:tc>
              </a:tr>
            </a:tbl>
          </a:graphicData>
        </a:graphic>
      </p:graphicFrame>
      <p:sp>
        <p:nvSpPr>
          <p:cNvPr id="5" name="矩形"/>
          <p:cNvSpPr/>
          <p:nvPr/>
        </p:nvSpPr>
        <p:spPr>
          <a:xfrm>
            <a:off x="-2" y="0"/>
            <a:ext cx="9130613" cy="836725"/>
          </a:xfrm>
          <a:prstGeom prst="rect">
            <a:avLst/>
          </a:prstGeom>
          <a:solidFill>
            <a:srgbClr val="0070C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138" name="矩形 3"/>
          <p:cNvSpPr txBox="1"/>
          <p:nvPr/>
        </p:nvSpPr>
        <p:spPr>
          <a:xfrm>
            <a:off x="9905" y="125974"/>
            <a:ext cx="8352930" cy="64633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3200" b="1">
                <a:latin typeface="微軟正黑體"/>
                <a:ea typeface="微軟正黑體"/>
                <a:cs typeface="微軟正黑體"/>
                <a:sym typeface="微軟正黑體"/>
              </a:defRPr>
            </a:pPr>
            <a:r>
              <a:rPr lang="en-US" dirty="0" smtClean="0">
                <a:solidFill>
                  <a:schemeClr val="bg1"/>
                </a:solidFill>
              </a:rPr>
              <a:t> 4-1</a:t>
            </a:r>
            <a:r>
              <a:rPr dirty="0" smtClean="0">
                <a:solidFill>
                  <a:schemeClr val="bg1"/>
                </a:solidFill>
              </a:rPr>
              <a:t>. </a:t>
            </a:r>
            <a:r>
              <a:rPr sz="2400" dirty="0" err="1" smtClean="0">
                <a:solidFill>
                  <a:schemeClr val="bg1"/>
                </a:solidFill>
              </a:rPr>
              <a:t>歷任中共</a:t>
            </a:r>
            <a:r>
              <a:rPr lang="en-US" sz="2400" dirty="0" smtClean="0">
                <a:solidFill>
                  <a:schemeClr val="bg1"/>
                </a:solidFill>
              </a:rPr>
              <a:t> </a:t>
            </a:r>
            <a:r>
              <a:rPr lang="zh-TW" altLang="en-US" sz="3600" dirty="0" smtClean="0">
                <a:solidFill>
                  <a:schemeClr val="bg2">
                    <a:lumMod val="90000"/>
                  </a:schemeClr>
                </a:solidFill>
              </a:rPr>
              <a:t>廣東</a:t>
            </a:r>
            <a:r>
              <a:rPr sz="3600" dirty="0" err="1" smtClean="0">
                <a:solidFill>
                  <a:schemeClr val="bg2">
                    <a:lumMod val="90000"/>
                  </a:schemeClr>
                </a:solidFill>
              </a:rPr>
              <a:t>省委書記</a:t>
            </a:r>
            <a:r>
              <a:rPr lang="en-US" sz="3600" dirty="0" smtClean="0">
                <a:solidFill>
                  <a:schemeClr val="bg2">
                    <a:lumMod val="90000"/>
                  </a:schemeClr>
                </a:solidFill>
              </a:rPr>
              <a:t> </a:t>
            </a:r>
            <a:r>
              <a:rPr sz="2400" dirty="0" err="1" smtClean="0">
                <a:solidFill>
                  <a:schemeClr val="bg1"/>
                </a:solidFill>
              </a:rPr>
              <a:t>被追查情況</a:t>
            </a:r>
            <a:endParaRPr sz="2400" dirty="0">
              <a:solidFill>
                <a:schemeClr val="bg1"/>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328" y="19720"/>
            <a:ext cx="1511300"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23660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8" name="矩形 5"/>
          <p:cNvGrpSpPr/>
          <p:nvPr/>
        </p:nvGrpSpPr>
        <p:grpSpPr>
          <a:xfrm>
            <a:off x="13396" y="-5"/>
            <a:ext cx="9130613" cy="836725"/>
            <a:chOff x="0" y="-1"/>
            <a:chExt cx="9130612" cy="836724"/>
          </a:xfrm>
        </p:grpSpPr>
        <p:sp>
          <p:nvSpPr>
            <p:cNvPr id="136" name="矩形"/>
            <p:cNvSpPr/>
            <p:nvPr/>
          </p:nvSpPr>
          <p:spPr>
            <a:xfrm>
              <a:off x="0" y="-1"/>
              <a:ext cx="9130612" cy="836724"/>
            </a:xfrm>
            <a:prstGeom prst="rect">
              <a:avLst/>
            </a:prstGeom>
            <a:solidFill>
              <a:srgbClr val="0070C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137" name="9-3. 株洲市被國際追查官員"/>
            <p:cNvSpPr txBox="1"/>
            <p:nvPr/>
          </p:nvSpPr>
          <p:spPr>
            <a:xfrm>
              <a:off x="0" y="125971"/>
              <a:ext cx="9130612"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dirty="0"/>
                <a:t> </a:t>
              </a:r>
              <a:r>
                <a:rPr dirty="0" smtClean="0"/>
                <a:t>4</a:t>
              </a:r>
              <a:r>
                <a:rPr lang="en-US" dirty="0" smtClean="0"/>
                <a:t>-2</a:t>
              </a:r>
              <a:r>
                <a:rPr dirty="0" smtClean="0"/>
                <a:t>. </a:t>
              </a:r>
              <a:r>
                <a:rPr dirty="0" err="1"/>
                <a:t>省部級高官</a:t>
              </a:r>
              <a:endParaRPr dirty="0"/>
            </a:p>
          </p:txBody>
        </p:sp>
      </p:grpSp>
      <p:grpSp>
        <p:nvGrpSpPr>
          <p:cNvPr id="141" name="矩形"/>
          <p:cNvGrpSpPr/>
          <p:nvPr/>
        </p:nvGrpSpPr>
        <p:grpSpPr>
          <a:xfrm>
            <a:off x="7525884" y="93000"/>
            <a:ext cx="1486356" cy="662937"/>
            <a:chOff x="0" y="0"/>
            <a:chExt cx="1486355" cy="662935"/>
          </a:xfrm>
        </p:grpSpPr>
        <p:sp>
          <p:nvSpPr>
            <p:cNvPr id="139" name="矩形"/>
            <p:cNvSpPr/>
            <p:nvPr/>
          </p:nvSpPr>
          <p:spPr>
            <a:xfrm>
              <a:off x="-1" y="7427"/>
              <a:ext cx="1486356" cy="648085"/>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3200" b="1">
                  <a:solidFill>
                    <a:srgbClr val="0070C0"/>
                  </a:solidFill>
                  <a:latin typeface="微軟正黑體"/>
                  <a:ea typeface="微軟正黑體"/>
                  <a:cs typeface="微軟正黑體"/>
                  <a:sym typeface="微軟正黑體"/>
                </a:defRPr>
              </a:pPr>
              <a:endParaRPr/>
            </a:p>
          </p:txBody>
        </p:sp>
        <p:sp>
          <p:nvSpPr>
            <p:cNvPr id="140" name="追查1"/>
            <p:cNvSpPr txBox="1"/>
            <p:nvPr/>
          </p:nvSpPr>
          <p:spPr>
            <a:xfrm>
              <a:off x="-1" y="0"/>
              <a:ext cx="1486356" cy="6629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lgn="ctr">
                <a:defRPr sz="3200" b="1">
                  <a:solidFill>
                    <a:srgbClr val="0070C0"/>
                  </a:solidFill>
                  <a:latin typeface="微軟正黑體"/>
                  <a:ea typeface="微軟正黑體"/>
                  <a:cs typeface="微軟正黑體"/>
                  <a:sym typeface="微軟正黑體"/>
                </a:defRPr>
              </a:lvl1pPr>
            </a:lstStyle>
            <a:p>
              <a:r>
                <a:t>追查</a:t>
              </a:r>
            </a:p>
          </p:txBody>
        </p:sp>
      </p:grpSp>
      <p:sp>
        <p:nvSpPr>
          <p:cNvPr id="142" name="文字方塊 2"/>
          <p:cNvSpPr txBox="1"/>
          <p:nvPr/>
        </p:nvSpPr>
        <p:spPr>
          <a:xfrm>
            <a:off x="107504" y="1143710"/>
            <a:ext cx="8904732" cy="2492986"/>
          </a:xfrm>
          <a:prstGeom prst="rect">
            <a:avLst/>
          </a:prstGeom>
          <a:ln w="19050">
            <a:solidFill>
              <a:srgbClr val="0070C0"/>
            </a:solidFill>
          </a:ln>
          <a:extLst>
            <a:ext uri="{C572A759-6A51-4108-AA02-DFA0A04FC94B}">
              <ma14:wrappingTextBoxFlag xmlns="" xmlns:ma14="http://schemas.microsoft.com/office/mac/drawingml/2011/main" val="1"/>
            </a:ext>
          </a:extLst>
        </p:spPr>
        <p:txBody>
          <a:bodyPr lIns="45718" tIns="45718" rIns="45718" bIns="45718">
            <a:spAutoFit/>
          </a:bodyPr>
          <a:lstStyle/>
          <a:p>
            <a:pPr>
              <a:defRPr sz="2400" b="1">
                <a:solidFill>
                  <a:srgbClr val="E46C0A"/>
                </a:solidFill>
                <a:latin typeface="微軟正黑體"/>
                <a:ea typeface="微軟正黑體"/>
                <a:cs typeface="微軟正黑體"/>
                <a:sym typeface="微軟正黑體"/>
              </a:defRPr>
            </a:pPr>
            <a:r>
              <a:rPr dirty="0">
                <a:latin typeface="Microsoft JhengHei" charset="-120"/>
                <a:ea typeface="Microsoft JhengHei" charset="-120"/>
                <a:cs typeface="Microsoft JhengHei" charset="-120"/>
              </a:rPr>
              <a:t>廣東省</a:t>
            </a:r>
            <a:r>
              <a:rPr b="0" dirty="0">
                <a:solidFill>
                  <a:srgbClr val="000000"/>
                </a:solidFill>
                <a:latin typeface="Microsoft JhengHei" charset="-120"/>
                <a:ea typeface="Microsoft JhengHei" charset="-120"/>
                <a:cs typeface="Microsoft JhengHei" charset="-120"/>
              </a:rPr>
              <a:t>許多官員因迫害法輪功被國際追查，包括</a:t>
            </a:r>
            <a:endParaRPr sz="2000" dirty="0">
              <a:latin typeface="Microsoft JhengHei" charset="-120"/>
              <a:ea typeface="Microsoft JhengHei" charset="-120"/>
              <a:cs typeface="Microsoft JhengHei" charset="-120"/>
            </a:endParaRPr>
          </a:p>
          <a:p>
            <a:pPr>
              <a:defRPr sz="2000">
                <a:latin typeface="微軟正黑體"/>
                <a:ea typeface="微軟正黑體"/>
                <a:cs typeface="微軟正黑體"/>
                <a:sym typeface="微軟正黑體"/>
              </a:defRPr>
            </a:pPr>
            <a:endParaRPr sz="2200" dirty="0">
              <a:latin typeface="Microsoft JhengHei" charset="-120"/>
              <a:ea typeface="Microsoft JhengHei" charset="-120"/>
              <a:cs typeface="Microsoft JhengHei" charset="-120"/>
            </a:endParaRPr>
          </a:p>
          <a:p>
            <a:r>
              <a:rPr lang="zh-TW" altLang="en-US" sz="2200" b="1" dirty="0">
                <a:latin typeface="Microsoft JhengHei" charset="-120"/>
                <a:ea typeface="Microsoft JhengHei" charset="-120"/>
                <a:cs typeface="Microsoft JhengHei" charset="-120"/>
              </a:rPr>
              <a:t>歷任省委書記：</a:t>
            </a:r>
            <a:r>
              <a:rPr lang="zh-TW" altLang="en-US" sz="2200" dirty="0">
                <a:latin typeface="Microsoft JhengHei" charset="-120"/>
                <a:ea typeface="Microsoft JhengHei" charset="-120"/>
                <a:cs typeface="Microsoft JhengHei" charset="-120"/>
              </a:rPr>
              <a:t>胡春華、張德江、李長春</a:t>
            </a:r>
          </a:p>
          <a:p>
            <a:endParaRPr lang="zh-TW" altLang="en-US" sz="2200" dirty="0">
              <a:latin typeface="Microsoft JhengHei" charset="-120"/>
              <a:ea typeface="Microsoft JhengHei" charset="-120"/>
              <a:cs typeface="Microsoft JhengHei" charset="-120"/>
            </a:endParaRPr>
          </a:p>
          <a:p>
            <a:r>
              <a:rPr lang="zh-TW" altLang="en-US" sz="2200" b="1" dirty="0">
                <a:latin typeface="Microsoft JhengHei" charset="-120"/>
                <a:ea typeface="Microsoft JhengHei" charset="-120"/>
                <a:cs typeface="Microsoft JhengHei" charset="-120"/>
              </a:rPr>
              <a:t>歷任省政法委書記：</a:t>
            </a:r>
            <a:r>
              <a:rPr lang="zh-TW" altLang="en-US" sz="2200" dirty="0">
                <a:latin typeface="Microsoft JhengHei" charset="-120"/>
                <a:ea typeface="Microsoft JhengHei" charset="-120"/>
                <a:cs typeface="Microsoft JhengHei" charset="-120"/>
              </a:rPr>
              <a:t>何忠友、林少春、梁偉發</a:t>
            </a:r>
          </a:p>
          <a:p>
            <a:endParaRPr lang="zh-TW" altLang="en-US" sz="2200" dirty="0">
              <a:latin typeface="Microsoft JhengHei" charset="-120"/>
              <a:ea typeface="Microsoft JhengHei" charset="-120"/>
              <a:cs typeface="Microsoft JhengHei" charset="-120"/>
            </a:endParaRPr>
          </a:p>
          <a:p>
            <a:r>
              <a:rPr lang="zh-TW" altLang="en-US" sz="2200" b="1" dirty="0">
                <a:latin typeface="Microsoft JhengHei" charset="-120"/>
                <a:ea typeface="Microsoft JhengHei" charset="-120"/>
                <a:cs typeface="Microsoft JhengHei" charset="-120"/>
              </a:rPr>
              <a:t>歷任省防範辦</a:t>
            </a:r>
            <a:r>
              <a:rPr lang="en-US" altLang="zh-TW" sz="2200" b="1" dirty="0">
                <a:latin typeface="Microsoft JhengHei" charset="-120"/>
                <a:ea typeface="Microsoft JhengHei" charset="-120"/>
                <a:cs typeface="Microsoft JhengHei" charset="-120"/>
              </a:rPr>
              <a:t>(610</a:t>
            </a:r>
            <a:r>
              <a:rPr lang="zh-TW" altLang="en-US" sz="2200" b="1" dirty="0">
                <a:latin typeface="Microsoft JhengHei" charset="-120"/>
                <a:ea typeface="Microsoft JhengHei" charset="-120"/>
                <a:cs typeface="Microsoft JhengHei" charset="-120"/>
              </a:rPr>
              <a:t>辦</a:t>
            </a:r>
            <a:r>
              <a:rPr lang="en-US" altLang="zh-TW" sz="2200" b="1" dirty="0">
                <a:latin typeface="Microsoft JhengHei" charset="-120"/>
                <a:ea typeface="Microsoft JhengHei" charset="-120"/>
                <a:cs typeface="Microsoft JhengHei" charset="-120"/>
              </a:rPr>
              <a:t>)</a:t>
            </a:r>
            <a:r>
              <a:rPr lang="zh-TW" altLang="en-US" sz="2200" b="1" dirty="0">
                <a:latin typeface="Microsoft JhengHei" charset="-120"/>
                <a:ea typeface="Microsoft JhengHei" charset="-120"/>
                <a:cs typeface="Microsoft JhengHei" charset="-120"/>
              </a:rPr>
              <a:t>主任：</a:t>
            </a:r>
            <a:r>
              <a:rPr lang="zh-TW" altLang="en-US" sz="2200" dirty="0">
                <a:latin typeface="Microsoft JhengHei" charset="-120"/>
                <a:ea typeface="Microsoft JhengHei" charset="-120"/>
                <a:cs typeface="Microsoft JhengHei" charset="-120"/>
              </a:rPr>
              <a:t>葉敏輝、李柏陽、張聖欽、王建萊、程偉強</a:t>
            </a:r>
          </a:p>
        </p:txBody>
      </p:sp>
      <p:sp>
        <p:nvSpPr>
          <p:cNvPr id="143" name="矩形 7"/>
          <p:cNvSpPr/>
          <p:nvPr/>
        </p:nvSpPr>
        <p:spPr>
          <a:xfrm>
            <a:off x="121651" y="4548240"/>
            <a:ext cx="8930479" cy="830993"/>
          </a:xfrm>
          <a:prstGeom prst="rect">
            <a:avLst/>
          </a:prstGeom>
          <a:ln w="12700">
            <a:solidFill>
              <a:srgbClr val="0070C0"/>
            </a:solidFill>
          </a:ln>
          <a:extLst>
            <a:ext uri="{C572A759-6A51-4108-AA02-DFA0A04FC94B}">
              <ma14:wrappingTextBoxFlag xmlns="" xmlns:ma14="http://schemas.microsoft.com/office/mac/drawingml/2011/main" val="1"/>
            </a:ext>
          </a:extLst>
        </p:spPr>
        <p:txBody>
          <a:bodyPr lIns="45718" tIns="45718" rIns="45718" bIns="45718">
            <a:spAutoFit/>
          </a:bodyPr>
          <a:lstStyle/>
          <a:p>
            <a:pPr>
              <a:defRPr sz="2400">
                <a:latin typeface="微軟正黑體"/>
                <a:ea typeface="微軟正黑體"/>
                <a:cs typeface="微軟正黑體"/>
                <a:sym typeface="微軟正黑體"/>
              </a:defRPr>
            </a:pPr>
            <a:r>
              <a:rPr dirty="0"/>
              <a:t>到目前為止，</a:t>
            </a:r>
            <a:r>
              <a:rPr b="1" dirty="0" smtClean="0">
                <a:solidFill>
                  <a:srgbClr val="C00000"/>
                </a:solidFill>
              </a:rPr>
              <a:t>廣東省</a:t>
            </a:r>
            <a:r>
              <a:rPr dirty="0" smtClean="0"/>
              <a:t>有</a:t>
            </a:r>
            <a:r>
              <a:rPr lang="en-US" b="1" dirty="0" smtClean="0">
                <a:solidFill>
                  <a:srgbClr val="C00000"/>
                </a:solidFill>
              </a:rPr>
              <a:t>1,988</a:t>
            </a:r>
            <a:r>
              <a:rPr b="1" dirty="0" smtClean="0">
                <a:solidFill>
                  <a:srgbClr val="C00000"/>
                </a:solidFill>
              </a:rPr>
              <a:t>人</a:t>
            </a:r>
            <a:r>
              <a:rPr dirty="0" smtClean="0"/>
              <a:t>的公檢法司</a:t>
            </a:r>
            <a:r>
              <a:rPr dirty="0"/>
              <a:t>、教育界、媒體界等</a:t>
            </a:r>
          </a:p>
          <a:p>
            <a:pPr>
              <a:defRPr sz="2400">
                <a:latin typeface="微軟正黑體"/>
                <a:ea typeface="微軟正黑體"/>
                <a:cs typeface="微軟正黑體"/>
                <a:sym typeface="微軟正黑體"/>
              </a:defRPr>
            </a:pPr>
            <a:r>
              <a:rPr dirty="0"/>
              <a:t>人員因迫害法輪功學員，被海外組織“追查國際”立案追查</a:t>
            </a:r>
          </a:p>
        </p:txBody>
      </p:sp>
    </p:spTree>
    <p:extLst>
      <p:ext uri="{BB962C8B-B14F-4D97-AF65-F5344CB8AC3E}">
        <p14:creationId xmlns:p14="http://schemas.microsoft.com/office/powerpoint/2010/main" val="35556258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0803" y="1484784"/>
            <a:ext cx="8928991" cy="4154984"/>
          </a:xfrm>
          <a:prstGeom prst="rect">
            <a:avLst/>
          </a:prstGeom>
        </p:spPr>
        <p:txBody>
          <a:bodyPr wrap="square">
            <a:spAutoFit/>
          </a:bodyPr>
          <a:lstStyle/>
          <a:p>
            <a:r>
              <a:rPr lang="zh-TW" altLang="zh-TW" sz="2200" b="1" dirty="0">
                <a:latin typeface="微軟正黑體" panose="020B0604030504040204" pitchFamily="34" charset="-120"/>
                <a:ea typeface="微軟正黑體" panose="020B0604030504040204" pitchFamily="34" charset="-120"/>
              </a:rPr>
              <a:t>李長春是中共江澤民集團迫害法輪功的主犯</a:t>
            </a:r>
            <a:r>
              <a:rPr lang="zh-TW" altLang="zh-TW" sz="2200" b="1" dirty="0" smtClean="0">
                <a:latin typeface="微軟正黑體" panose="020B0604030504040204" pitchFamily="34" charset="-120"/>
                <a:ea typeface="微軟正黑體" panose="020B0604030504040204" pitchFamily="34" charset="-120"/>
              </a:rPr>
              <a:t>。</a:t>
            </a:r>
            <a:endParaRPr lang="en-US" altLang="zh-TW" sz="2200" b="1" dirty="0" smtClean="0">
              <a:latin typeface="微軟正黑體" panose="020B0604030504040204" pitchFamily="34" charset="-120"/>
              <a:ea typeface="微軟正黑體" panose="020B0604030504040204" pitchFamily="34" charset="-120"/>
            </a:endParaRPr>
          </a:p>
          <a:p>
            <a:endParaRPr lang="en-US" altLang="zh-TW" sz="2200" b="1" dirty="0">
              <a:latin typeface="微軟正黑體" panose="020B0604030504040204" pitchFamily="34" charset="-120"/>
              <a:ea typeface="微軟正黑體" panose="020B0604030504040204" pitchFamily="34" charset="-120"/>
            </a:endParaRPr>
          </a:p>
          <a:p>
            <a:r>
              <a:rPr lang="en-US" altLang="zh-TW" sz="2200" dirty="0" smtClean="0">
                <a:latin typeface="微軟正黑體" panose="020B0604030504040204" pitchFamily="34" charset="-120"/>
                <a:ea typeface="微軟正黑體" panose="020B0604030504040204" pitchFamily="34" charset="-120"/>
              </a:rPr>
              <a:t>1999</a:t>
            </a:r>
            <a:r>
              <a:rPr lang="zh-TW" altLang="zh-TW" sz="2200" dirty="0">
                <a:latin typeface="微軟正黑體" panose="020B0604030504040204" pitchFamily="34" charset="-120"/>
                <a:ea typeface="微軟正黑體" panose="020B0604030504040204" pitchFamily="34" charset="-120"/>
              </a:rPr>
              <a:t>年</a:t>
            </a:r>
            <a:r>
              <a:rPr lang="en-US" altLang="zh-TW" sz="2200" dirty="0">
                <a:latin typeface="微軟正黑體" panose="020B0604030504040204" pitchFamily="34" charset="-120"/>
                <a:ea typeface="微軟正黑體" panose="020B0604030504040204" pitchFamily="34" charset="-120"/>
              </a:rPr>
              <a:t>7</a:t>
            </a:r>
            <a:r>
              <a:rPr lang="zh-TW" altLang="zh-TW" sz="2200" dirty="0">
                <a:latin typeface="微軟正黑體" panose="020B0604030504040204" pitchFamily="34" charset="-120"/>
                <a:ea typeface="微軟正黑體" panose="020B0604030504040204" pitchFamily="34" charset="-120"/>
              </a:rPr>
              <a:t>月</a:t>
            </a:r>
            <a:r>
              <a:rPr lang="en-US" altLang="zh-TW" sz="2200" dirty="0">
                <a:latin typeface="微軟正黑體" panose="020B0604030504040204" pitchFamily="34" charset="-120"/>
                <a:ea typeface="微軟正黑體" panose="020B0604030504040204" pitchFamily="34" charset="-120"/>
              </a:rPr>
              <a:t>20</a:t>
            </a:r>
            <a:r>
              <a:rPr lang="zh-TW" altLang="zh-TW" sz="2200" dirty="0">
                <a:latin typeface="微軟正黑體" panose="020B0604030504040204" pitchFamily="34" charset="-120"/>
                <a:ea typeface="微軟正黑體" panose="020B0604030504040204" pitchFamily="34" charset="-120"/>
              </a:rPr>
              <a:t>日，江澤民集團剛公開宣佈鎮壓法輪功</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李長春</a:t>
            </a:r>
            <a:r>
              <a:rPr lang="zh-TW" altLang="zh-TW" sz="2200" dirty="0">
                <a:latin typeface="微軟正黑體" panose="020B0604030504040204" pitchFamily="34" charset="-120"/>
                <a:ea typeface="微軟正黑體" panose="020B0604030504040204" pitchFamily="34" charset="-120"/>
              </a:rPr>
              <a:t>就積極表態支持，</a:t>
            </a:r>
            <a:r>
              <a:rPr lang="zh-TW" altLang="zh-TW" sz="2200" dirty="0">
                <a:solidFill>
                  <a:srgbClr val="FF0000"/>
                </a:solidFill>
                <a:latin typeface="微軟正黑體" panose="020B0604030504040204" pitchFamily="34" charset="-120"/>
                <a:ea typeface="微軟正黑體" panose="020B0604030504040204" pitchFamily="34" charset="-120"/>
              </a:rPr>
              <a:t>並在廣東省極力推行對法輪功的殘酷迫害政策</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非法</a:t>
            </a:r>
            <a:r>
              <a:rPr lang="zh-TW" altLang="zh-TW" sz="2200" dirty="0">
                <a:latin typeface="微軟正黑體" panose="020B0604030504040204" pitchFamily="34" charset="-120"/>
                <a:ea typeface="微軟正黑體" panose="020B0604030504040204" pitchFamily="34" charset="-120"/>
              </a:rPr>
              <a:t>抓捕、勞教和關押了大量法輪功學員</a:t>
            </a:r>
            <a:r>
              <a:rPr lang="zh-TW" altLang="zh-TW" sz="2200" dirty="0" smtClean="0">
                <a:latin typeface="微軟正黑體" panose="020B0604030504040204" pitchFamily="34" charset="-120"/>
                <a:ea typeface="微軟正黑體" panose="020B0604030504040204" pitchFamily="34" charset="-120"/>
              </a:rPr>
              <a:t>，造成</a:t>
            </a:r>
            <a:r>
              <a:rPr lang="zh-TW" altLang="zh-TW" sz="2200" dirty="0">
                <a:latin typeface="微軟正黑體" panose="020B0604030504040204" pitchFamily="34" charset="-120"/>
                <a:ea typeface="微軟正黑體" panose="020B0604030504040204" pitchFamily="34" charset="-120"/>
              </a:rPr>
              <a:t>多人致死、致殘</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使</a:t>
            </a:r>
            <a:r>
              <a:rPr lang="zh-TW" altLang="zh-TW" sz="2200" dirty="0">
                <a:solidFill>
                  <a:schemeClr val="accent6">
                    <a:lumMod val="50000"/>
                  </a:schemeClr>
                </a:solidFill>
                <a:latin typeface="微軟正黑體" panose="020B0604030504040204" pitchFamily="34" charset="-120"/>
                <a:ea typeface="微軟正黑體" panose="020B0604030504040204" pitchFamily="34" charset="-120"/>
              </a:rPr>
              <a:t>廣東省</a:t>
            </a:r>
            <a:r>
              <a:rPr lang="zh-TW" altLang="zh-TW" sz="2200" dirty="0">
                <a:latin typeface="微軟正黑體" panose="020B0604030504040204" pitchFamily="34" charset="-120"/>
                <a:ea typeface="微軟正黑體" panose="020B0604030504040204" pitchFamily="34" charset="-120"/>
              </a:rPr>
              <a:t>成為全國迫害法輪功最嚴重的地區之一</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endParaRPr lang="en-US" altLang="zh-TW" sz="2200" dirty="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李長春</a:t>
            </a:r>
            <a:r>
              <a:rPr lang="zh-TW" altLang="zh-TW" sz="2200" dirty="0">
                <a:latin typeface="微軟正黑體" panose="020B0604030504040204" pitchFamily="34" charset="-120"/>
                <a:ea typeface="微軟正黑體" panose="020B0604030504040204" pitchFamily="34" charset="-120"/>
              </a:rPr>
              <a:t>因迫害法輪功極為賣力</a:t>
            </a:r>
            <a:r>
              <a:rPr lang="zh-TW" altLang="zh-TW" sz="2200" dirty="0" smtClean="0">
                <a:latin typeface="微軟正黑體" panose="020B0604030504040204" pitchFamily="34" charset="-120"/>
                <a:ea typeface="微軟正黑體" panose="020B0604030504040204" pitchFamily="34" charset="-120"/>
              </a:rPr>
              <a:t>，在</a:t>
            </a:r>
            <a:r>
              <a:rPr lang="en-US" altLang="zh-TW" sz="2200" dirty="0">
                <a:latin typeface="微軟正黑體" panose="020B0604030504040204" pitchFamily="34" charset="-120"/>
                <a:ea typeface="微軟正黑體" panose="020B0604030504040204" pitchFamily="34" charset="-120"/>
              </a:rPr>
              <a:t>2002</a:t>
            </a:r>
            <a:r>
              <a:rPr lang="zh-TW" altLang="zh-TW" sz="2200" dirty="0">
                <a:latin typeface="微軟正黑體" panose="020B0604030504040204" pitchFamily="34" charset="-120"/>
                <a:ea typeface="微軟正黑體" panose="020B0604030504040204" pitchFamily="34" charset="-120"/>
              </a:rPr>
              <a:t>年</a:t>
            </a:r>
            <a:r>
              <a:rPr lang="en-US" altLang="zh-TW" sz="2200" dirty="0">
                <a:latin typeface="微軟正黑體" panose="020B0604030504040204" pitchFamily="34" charset="-120"/>
                <a:ea typeface="微軟正黑體" panose="020B0604030504040204" pitchFamily="34" charset="-120"/>
              </a:rPr>
              <a:t>11</a:t>
            </a:r>
            <a:r>
              <a:rPr lang="zh-TW" altLang="zh-TW" sz="2200" dirty="0">
                <a:latin typeface="微軟正黑體" panose="020B0604030504040204" pitchFamily="34" charset="-120"/>
                <a:ea typeface="微軟正黑體" panose="020B0604030504040204" pitchFamily="34" charset="-120"/>
              </a:rPr>
              <a:t>月的中共「十六大」上，被江澤民塞進中共政治局常委，</a:t>
            </a:r>
            <a:r>
              <a:rPr lang="zh-TW" altLang="zh-TW" sz="2200" dirty="0">
                <a:solidFill>
                  <a:srgbClr val="FF0000"/>
                </a:solidFill>
                <a:latin typeface="微軟正黑體" panose="020B0604030504040204" pitchFamily="34" charset="-120"/>
                <a:ea typeface="微軟正黑體" panose="020B0604030504040204" pitchFamily="34" charset="-120"/>
              </a:rPr>
              <a:t>成為主管意識形態的「文化沙皇」</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smtClean="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此後</a:t>
            </a:r>
            <a:r>
              <a:rPr lang="zh-TW" altLang="zh-TW" sz="2200" dirty="0">
                <a:latin typeface="微軟正黑體" panose="020B0604030504040204" pitchFamily="34" charset="-120"/>
                <a:ea typeface="微軟正黑體" panose="020B0604030504040204" pitchFamily="34" charset="-120"/>
              </a:rPr>
              <a:t>，李長春更加積極地配合江澤民集團對</a:t>
            </a:r>
            <a:r>
              <a:rPr lang="zh-TW" altLang="zh-TW" sz="2200" dirty="0">
                <a:solidFill>
                  <a:srgbClr val="FF0000"/>
                </a:solidFill>
                <a:latin typeface="微軟正黑體" panose="020B0604030504040204" pitchFamily="34" charset="-120"/>
                <a:ea typeface="微軟正黑體" panose="020B0604030504040204" pitchFamily="34" charset="-120"/>
              </a:rPr>
              <a:t>法輪功的抹黑宣傳</a:t>
            </a:r>
            <a:r>
              <a:rPr lang="zh-TW" altLang="zh-TW" sz="2200" dirty="0" smtClean="0">
                <a:latin typeface="微軟正黑體" panose="020B0604030504040204" pitchFamily="34" charset="-120"/>
                <a:ea typeface="微軟正黑體" panose="020B0604030504040204" pitchFamily="34" charset="-120"/>
              </a:rPr>
              <a:t>，</a:t>
            </a:r>
            <a:endParaRPr lang="en-US" altLang="zh-TW" sz="2200" dirty="0">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利用</a:t>
            </a:r>
            <a:r>
              <a:rPr lang="zh-TW" altLang="zh-TW" sz="2200" dirty="0">
                <a:latin typeface="微軟正黑體" panose="020B0604030504040204" pitchFamily="34" charset="-120"/>
                <a:ea typeface="微軟正黑體" panose="020B0604030504040204" pitchFamily="34" charset="-120"/>
              </a:rPr>
              <a:t>手中掌控的輿論工具</a:t>
            </a:r>
            <a:r>
              <a:rPr lang="zh-TW" altLang="zh-TW" sz="2200" dirty="0" smtClean="0">
                <a:latin typeface="微軟正黑體" panose="020B0604030504040204" pitchFamily="34" charset="-120"/>
                <a:ea typeface="微軟正黑體" panose="020B0604030504040204" pitchFamily="34" charset="-120"/>
              </a:rPr>
              <a:t>，</a:t>
            </a:r>
            <a:r>
              <a:rPr lang="zh-TW" altLang="zh-TW" sz="2200" dirty="0" smtClean="0">
                <a:solidFill>
                  <a:srgbClr val="FF0000"/>
                </a:solidFill>
                <a:latin typeface="微軟正黑體" panose="020B0604030504040204" pitchFamily="34" charset="-120"/>
                <a:ea typeface="微軟正黑體" panose="020B0604030504040204" pitchFamily="34" charset="-120"/>
              </a:rPr>
              <a:t>繼續</a:t>
            </a:r>
            <a:r>
              <a:rPr lang="zh-TW" altLang="zh-TW" sz="2200" dirty="0">
                <a:solidFill>
                  <a:srgbClr val="FF0000"/>
                </a:solidFill>
                <a:latin typeface="微軟正黑體" panose="020B0604030504040204" pitchFamily="34" charset="-120"/>
                <a:ea typeface="微軟正黑體" panose="020B0604030504040204" pitchFamily="34" charset="-120"/>
              </a:rPr>
              <a:t>大力詆譭和妖魔化法輪功</a:t>
            </a:r>
            <a:r>
              <a:rPr lang="zh-TW" altLang="zh-TW" sz="2200" dirty="0" smtClean="0">
                <a:solidFill>
                  <a:srgbClr val="FF0000"/>
                </a:solidFill>
                <a:latin typeface="微軟正黑體" panose="020B0604030504040204" pitchFamily="34" charset="-120"/>
                <a:ea typeface="微軟正黑體" panose="020B0604030504040204" pitchFamily="34" charset="-120"/>
              </a:rPr>
              <a:t>，</a:t>
            </a:r>
            <a:endParaRPr lang="en-US" altLang="zh-TW" sz="2200" dirty="0" smtClean="0">
              <a:solidFill>
                <a:srgbClr val="FF0000"/>
              </a:solidFill>
              <a:latin typeface="微軟正黑體" panose="020B0604030504040204" pitchFamily="34" charset="-120"/>
              <a:ea typeface="微軟正黑體" panose="020B0604030504040204" pitchFamily="34" charset="-120"/>
            </a:endParaRPr>
          </a:p>
          <a:p>
            <a:r>
              <a:rPr lang="zh-TW" altLang="zh-TW" sz="2200" dirty="0" smtClean="0">
                <a:latin typeface="微軟正黑體" panose="020B0604030504040204" pitchFamily="34" charset="-120"/>
                <a:ea typeface="微軟正黑體" panose="020B0604030504040204" pitchFamily="34" charset="-120"/>
              </a:rPr>
              <a:t>製造</a:t>
            </a:r>
            <a:r>
              <a:rPr lang="zh-TW" altLang="zh-TW" sz="2200" dirty="0">
                <a:latin typeface="微軟正黑體" panose="020B0604030504040204" pitchFamily="34" charset="-120"/>
                <a:ea typeface="微軟正黑體" panose="020B0604030504040204" pitchFamily="34" charset="-120"/>
              </a:rPr>
              <a:t>謊言，矇蔽世人。</a:t>
            </a:r>
          </a:p>
        </p:txBody>
      </p:sp>
      <p:grpSp>
        <p:nvGrpSpPr>
          <p:cNvPr id="4" name="群組 3"/>
          <p:cNvGrpSpPr/>
          <p:nvPr/>
        </p:nvGrpSpPr>
        <p:grpSpPr>
          <a:xfrm>
            <a:off x="0" y="0"/>
            <a:ext cx="9130598" cy="1846205"/>
            <a:chOff x="0" y="0"/>
            <a:chExt cx="9130598" cy="1846205"/>
          </a:xfrm>
        </p:grpSpPr>
        <p:grpSp>
          <p:nvGrpSpPr>
            <p:cNvPr id="5" name="群組 4"/>
            <p:cNvGrpSpPr/>
            <p:nvPr/>
          </p:nvGrpSpPr>
          <p:grpSpPr>
            <a:xfrm>
              <a:off x="0" y="0"/>
              <a:ext cx="9130598" cy="981418"/>
              <a:chOff x="23760" y="0"/>
              <a:chExt cx="9130598" cy="898853"/>
            </a:xfrm>
          </p:grpSpPr>
          <p:sp>
            <p:nvSpPr>
              <p:cNvPr id="6" name="矩形 5"/>
              <p:cNvSpPr/>
              <p:nvPr/>
            </p:nvSpPr>
            <p:spPr>
              <a:xfrm>
                <a:off x="23760" y="0"/>
                <a:ext cx="9130598" cy="89885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TW" sz="3200" b="1" dirty="0">
                    <a:solidFill>
                      <a:schemeClr val="bg1"/>
                    </a:solidFill>
                    <a:latin typeface="微軟正黑體" panose="020B0604030504040204" pitchFamily="34" charset="-120"/>
                    <a:ea typeface="微軟正黑體" panose="020B0604030504040204" pitchFamily="34" charset="-120"/>
                  </a:rPr>
                  <a:t> </a:t>
                </a:r>
                <a:endParaRPr lang="zh-TW" altLang="en-US" sz="3200" b="1" dirty="0">
                  <a:solidFill>
                    <a:schemeClr val="bg1"/>
                  </a:solidFill>
                  <a:latin typeface="微軟正黑體" panose="020B0604030504040204" pitchFamily="34" charset="-120"/>
                  <a:ea typeface="微軟正黑體" panose="020B0604030504040204" pitchFamily="34" charset="-120"/>
                </a:endParaRPr>
              </a:p>
            </p:txBody>
          </p:sp>
          <p:sp>
            <p:nvSpPr>
              <p:cNvPr id="7" name="矩形 6"/>
              <p:cNvSpPr/>
              <p:nvPr/>
            </p:nvSpPr>
            <p:spPr>
              <a:xfrm>
                <a:off x="155508" y="181637"/>
                <a:ext cx="6692749" cy="535579"/>
              </a:xfrm>
              <a:prstGeom prst="rect">
                <a:avLst/>
              </a:prstGeom>
            </p:spPr>
            <p:txBody>
              <a:bodyPr wrap="square">
                <a:spAutoFit/>
              </a:bodyPr>
              <a:lstStyle/>
              <a:p>
                <a:r>
                  <a:rPr lang="en-US" altLang="zh-TW" sz="3200" b="1" dirty="0" smtClean="0">
                    <a:solidFill>
                      <a:schemeClr val="bg1"/>
                    </a:solidFill>
                    <a:latin typeface="微軟正黑體" panose="020B0604030504040204" pitchFamily="34" charset="-120"/>
                    <a:ea typeface="微軟正黑體" panose="020B0604030504040204" pitchFamily="34" charset="-120"/>
                  </a:rPr>
                  <a:t>5-1.</a:t>
                </a:r>
                <a:r>
                  <a:rPr lang="zh-TW" altLang="zh-TW" sz="3200" b="1" dirty="0">
                    <a:solidFill>
                      <a:schemeClr val="bg1"/>
                    </a:solidFill>
                    <a:latin typeface="微軟正黑體" panose="020B0604030504040204" pitchFamily="34" charset="-120"/>
                    <a:ea typeface="微軟正黑體" panose="020B0604030504040204" pitchFamily="34" charset="-120"/>
                  </a:rPr>
                  <a:t>迫害法輪功</a:t>
                </a:r>
                <a:r>
                  <a:rPr lang="zh-TW" altLang="zh-TW" sz="3200" b="1" dirty="0" smtClean="0">
                    <a:solidFill>
                      <a:schemeClr val="bg1"/>
                    </a:solidFill>
                    <a:latin typeface="微軟正黑體" panose="020B0604030504040204" pitchFamily="34" charset="-120"/>
                    <a:ea typeface="微軟正黑體" panose="020B0604030504040204" pitchFamily="34" charset="-120"/>
                  </a:rPr>
                  <a:t>主犯</a:t>
                </a:r>
                <a:r>
                  <a:rPr lang="en-US" altLang="zh-TW" sz="3200" b="1" dirty="0" smtClean="0">
                    <a:solidFill>
                      <a:schemeClr val="bg1"/>
                    </a:solidFill>
                    <a:latin typeface="微軟正黑體" panose="020B0604030504040204" pitchFamily="34" charset="-120"/>
                    <a:ea typeface="微軟正黑體" panose="020B0604030504040204" pitchFamily="34" charset="-120"/>
                  </a:rPr>
                  <a:t>-</a:t>
                </a:r>
                <a:r>
                  <a:rPr lang="zh-TW" altLang="zh-TW" sz="3200" b="1" dirty="0" smtClean="0">
                    <a:solidFill>
                      <a:schemeClr val="bg1"/>
                    </a:solidFill>
                    <a:latin typeface="微軟正黑體" panose="020B0604030504040204" pitchFamily="34" charset="-120"/>
                    <a:ea typeface="微軟正黑體" panose="020B0604030504040204" pitchFamily="34" charset="-120"/>
                  </a:rPr>
                  <a:t>李長春</a:t>
                </a:r>
                <a:endParaRPr lang="zh-TW" altLang="en-US" sz="3200" dirty="0">
                  <a:solidFill>
                    <a:schemeClr val="bg1"/>
                  </a:solidFill>
                  <a:latin typeface="微軟正黑體" panose="020B0604030504040204" pitchFamily="34" charset="-120"/>
                  <a:ea typeface="微軟正黑體" panose="020B0604030504040204" pitchFamily="34" charset="-120"/>
                </a:endParaRPr>
              </a:p>
            </p:txBody>
          </p:sp>
        </p:grpSp>
        <p:pic>
          <p:nvPicPr>
            <p:cNvPr id="6146" name="Picture 2" descr="「李長春」的圖片搜尋結果"/>
            <p:cNvPicPr>
              <a:picLocks noChangeAspect="1" noChangeArrowheads="1"/>
            </p:cNvPicPr>
            <p:nvPr/>
          </p:nvPicPr>
          <p:blipFill rotWithShape="1">
            <a:blip r:embed="rId3">
              <a:extLst>
                <a:ext uri="{28A0092B-C50C-407E-A947-70E740481C1C}">
                  <a14:useLocalDpi xmlns:a14="http://schemas.microsoft.com/office/drawing/2010/main" val="0"/>
                </a:ext>
              </a:extLst>
            </a:blip>
            <a:srcRect l="30861" r="10063" b="21768"/>
            <a:stretch/>
          </p:blipFill>
          <p:spPr bwMode="auto">
            <a:xfrm>
              <a:off x="7092280" y="116632"/>
              <a:ext cx="1810702" cy="172957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pSp>
      <p:pic>
        <p:nvPicPr>
          <p:cNvPr id="3074" name="Picture 2" descr="http://i.epochtimes.com/assets/uploads/2015/10/1312091350532320.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1380" t="5817" r="10105" b="6219"/>
          <a:stretch/>
        </p:blipFill>
        <p:spPr bwMode="auto">
          <a:xfrm>
            <a:off x="7452320" y="5157192"/>
            <a:ext cx="1577474" cy="1584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82570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3897</TotalTime>
  <Words>6710</Words>
  <Application>Microsoft Office PowerPoint</Application>
  <PresentationFormat>如螢幕大小 (4:3)</PresentationFormat>
  <Paragraphs>512</Paragraphs>
  <Slides>37</Slides>
  <Notes>17</Notes>
  <HiddenSlides>0</HiddenSlides>
  <MMClips>0</MMClips>
  <ScaleCrop>false</ScaleCrop>
  <HeadingPairs>
    <vt:vector size="4" baseType="variant">
      <vt:variant>
        <vt:lpstr>佈景主題</vt:lpstr>
      </vt:variant>
      <vt:variant>
        <vt:i4>1</vt:i4>
      </vt:variant>
      <vt:variant>
        <vt:lpstr>投影片標題</vt:lpstr>
      </vt:variant>
      <vt:variant>
        <vt:i4>37</vt:i4>
      </vt:variant>
    </vt:vector>
  </HeadingPairs>
  <TitlesOfParts>
    <vt:vector size="38" baseType="lpstr">
      <vt:lpstr>Office 佈景主題</vt:lpstr>
      <vt:lpstr>PowerPoint 簡報</vt:lpstr>
      <vt:lpstr>PowerPoint 簡報</vt:lpstr>
      <vt:lpstr>3-1. 2017年廣東法輪功學員受迫害案例述</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Windows 使用者</dc:creator>
  <cp:lastModifiedBy>Windows 使用者</cp:lastModifiedBy>
  <cp:revision>319</cp:revision>
  <dcterms:created xsi:type="dcterms:W3CDTF">2017-07-01T07:48:25Z</dcterms:created>
  <dcterms:modified xsi:type="dcterms:W3CDTF">2018-02-13T05:17:10Z</dcterms:modified>
</cp:coreProperties>
</file>